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7"/>
  </p:notesMasterIdLst>
  <p:sldIdLst>
    <p:sldId id="279" r:id="rId3"/>
    <p:sldId id="256" r:id="rId4"/>
    <p:sldId id="289" r:id="rId5"/>
    <p:sldId id="257" r:id="rId6"/>
    <p:sldId id="294" r:id="rId7"/>
    <p:sldId id="258" r:id="rId8"/>
    <p:sldId id="295" r:id="rId9"/>
    <p:sldId id="296" r:id="rId10"/>
    <p:sldId id="284" r:id="rId11"/>
    <p:sldId id="275" r:id="rId12"/>
    <p:sldId id="280" r:id="rId13"/>
    <p:sldId id="259" r:id="rId14"/>
    <p:sldId id="290" r:id="rId15"/>
    <p:sldId id="291" r:id="rId16"/>
    <p:sldId id="260" r:id="rId17"/>
    <p:sldId id="297" r:id="rId18"/>
    <p:sldId id="299" r:id="rId19"/>
    <p:sldId id="298" r:id="rId20"/>
    <p:sldId id="261" r:id="rId21"/>
    <p:sldId id="263" r:id="rId22"/>
    <p:sldId id="292" r:id="rId23"/>
    <p:sldId id="266" r:id="rId24"/>
    <p:sldId id="300" r:id="rId25"/>
    <p:sldId id="27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339933"/>
    <a:srgbClr val="3838C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432" autoAdjust="0"/>
  </p:normalViewPr>
  <p:slideViewPr>
    <p:cSldViewPr>
      <p:cViewPr varScale="1">
        <p:scale>
          <a:sx n="62" d="100"/>
          <a:sy n="62" d="100"/>
        </p:scale>
        <p:origin x="-126" y="-84"/>
      </p:cViewPr>
      <p:guideLst>
        <p:guide orient="horz" pos="2160"/>
        <p:guide pos="2880"/>
      </p:guideLst>
    </p:cSldViewPr>
  </p:slideViewPr>
  <p:outlineViewPr>
    <p:cViewPr>
      <p:scale>
        <a:sx n="33" d="100"/>
        <a:sy n="33" d="100"/>
      </p:scale>
      <p:origin x="0" y="92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7BDF9-2536-40A8-A34A-F3F1100BE1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47007A-6A71-4E16-9A60-A11141EFBDF8}">
      <dgm:prSet phldrT="[Text]"/>
      <dgm:spPr/>
      <dgm:t>
        <a:bodyPr/>
        <a:lstStyle/>
        <a:p>
          <a:r>
            <a:rPr lang="en-US" dirty="0" smtClean="0"/>
            <a:t>Prior Knowledge</a:t>
          </a:r>
          <a:endParaRPr lang="en-US" dirty="0"/>
        </a:p>
      </dgm:t>
    </dgm:pt>
    <dgm:pt modelId="{A33CE1CC-A0F4-4221-B45F-77004BA710E6}" type="parTrans" cxnId="{1867D824-6DAB-497C-ABD9-2283099CED35}">
      <dgm:prSet/>
      <dgm:spPr/>
      <dgm:t>
        <a:bodyPr/>
        <a:lstStyle/>
        <a:p>
          <a:endParaRPr lang="en-US"/>
        </a:p>
      </dgm:t>
    </dgm:pt>
    <dgm:pt modelId="{53DADCF4-1032-4EE9-B31F-FC29A4F88B4C}" type="sibTrans" cxnId="{1867D824-6DAB-497C-ABD9-2283099CED35}">
      <dgm:prSet/>
      <dgm:spPr/>
      <dgm:t>
        <a:bodyPr/>
        <a:lstStyle/>
        <a:p>
          <a:endParaRPr lang="en-US"/>
        </a:p>
      </dgm:t>
    </dgm:pt>
    <dgm:pt modelId="{031E4B9E-0F1B-4677-8D18-A69F8A66FFDF}">
      <dgm:prSet phldrT="[Text]"/>
      <dgm:spPr/>
      <dgm:t>
        <a:bodyPr/>
        <a:lstStyle/>
        <a:p>
          <a:r>
            <a:rPr lang="en-US" dirty="0" smtClean="0"/>
            <a:t>Experiences</a:t>
          </a:r>
          <a:endParaRPr lang="en-US" dirty="0"/>
        </a:p>
      </dgm:t>
    </dgm:pt>
    <dgm:pt modelId="{C8EE3B2E-AA00-48F5-B8ED-324883DE39E1}" type="parTrans" cxnId="{73AECA3E-B5EB-4FFD-AA4E-FB22C3FF704E}">
      <dgm:prSet/>
      <dgm:spPr/>
      <dgm:t>
        <a:bodyPr/>
        <a:lstStyle/>
        <a:p>
          <a:endParaRPr lang="en-US"/>
        </a:p>
      </dgm:t>
    </dgm:pt>
    <dgm:pt modelId="{85625D87-0F44-4E61-8C27-F39C7E2078B0}" type="sibTrans" cxnId="{73AECA3E-B5EB-4FFD-AA4E-FB22C3FF704E}">
      <dgm:prSet/>
      <dgm:spPr/>
      <dgm:t>
        <a:bodyPr/>
        <a:lstStyle/>
        <a:p>
          <a:endParaRPr lang="en-US"/>
        </a:p>
      </dgm:t>
    </dgm:pt>
    <dgm:pt modelId="{45875068-BADC-4065-BFE9-8D1919366E3A}">
      <dgm:prSet phldrT="[Text]"/>
      <dgm:spPr>
        <a:solidFill>
          <a:schemeClr val="accent2"/>
        </a:solidFill>
      </dgm:spPr>
      <dgm:t>
        <a:bodyPr/>
        <a:lstStyle/>
        <a:p>
          <a:r>
            <a:rPr lang="en-US" dirty="0" smtClean="0"/>
            <a:t>Abilities</a:t>
          </a:r>
          <a:endParaRPr lang="en-US" dirty="0"/>
        </a:p>
      </dgm:t>
    </dgm:pt>
    <dgm:pt modelId="{CDAB7358-85FB-444A-99E1-AA5611A6F150}" type="parTrans" cxnId="{63DF8693-DE75-45E4-AAEE-AC800A422B69}">
      <dgm:prSet/>
      <dgm:spPr/>
      <dgm:t>
        <a:bodyPr/>
        <a:lstStyle/>
        <a:p>
          <a:endParaRPr lang="en-US"/>
        </a:p>
      </dgm:t>
    </dgm:pt>
    <dgm:pt modelId="{9C8F706C-EC23-44C7-86F6-E22DC46A5D99}" type="sibTrans" cxnId="{63DF8693-DE75-45E4-AAEE-AC800A422B69}">
      <dgm:prSet/>
      <dgm:spPr/>
      <dgm:t>
        <a:bodyPr/>
        <a:lstStyle/>
        <a:p>
          <a:endParaRPr lang="en-US"/>
        </a:p>
      </dgm:t>
    </dgm:pt>
    <dgm:pt modelId="{ABAC4681-3315-4069-8457-1BCD8A1EB913}">
      <dgm:prSet phldrT="[Text]"/>
      <dgm:spPr/>
      <dgm:t>
        <a:bodyPr/>
        <a:lstStyle/>
        <a:p>
          <a:r>
            <a:rPr lang="en-US" dirty="0" smtClean="0"/>
            <a:t>Learning styles</a:t>
          </a:r>
          <a:endParaRPr lang="en-US" dirty="0"/>
        </a:p>
      </dgm:t>
    </dgm:pt>
    <dgm:pt modelId="{F83EA1F5-C514-44AC-AD61-53C6CABB917D}" type="parTrans" cxnId="{EB4875A8-9516-4E61-87C9-7D3B196AE047}">
      <dgm:prSet/>
      <dgm:spPr/>
      <dgm:t>
        <a:bodyPr/>
        <a:lstStyle/>
        <a:p>
          <a:endParaRPr lang="en-US"/>
        </a:p>
      </dgm:t>
    </dgm:pt>
    <dgm:pt modelId="{103CF4F0-5C01-4440-8458-5D9CCEA6F851}" type="sibTrans" cxnId="{EB4875A8-9516-4E61-87C9-7D3B196AE047}">
      <dgm:prSet/>
      <dgm:spPr/>
      <dgm:t>
        <a:bodyPr/>
        <a:lstStyle/>
        <a:p>
          <a:endParaRPr lang="en-US"/>
        </a:p>
      </dgm:t>
    </dgm:pt>
    <dgm:pt modelId="{ED13BFFC-082A-406A-A910-C090B999171E}">
      <dgm:prSet phldrT="[Text]"/>
      <dgm:spPr>
        <a:solidFill>
          <a:schemeClr val="accent1"/>
        </a:solidFill>
      </dgm:spPr>
      <dgm:t>
        <a:bodyPr/>
        <a:lstStyle/>
        <a:p>
          <a:r>
            <a:rPr lang="en-US" dirty="0" smtClean="0"/>
            <a:t>Interests</a:t>
          </a:r>
          <a:endParaRPr lang="en-US" dirty="0"/>
        </a:p>
      </dgm:t>
    </dgm:pt>
    <dgm:pt modelId="{7FEA6E04-D7FE-4FB8-8DA2-2314E17E353E}" type="parTrans" cxnId="{15DCABF4-097C-4694-994B-8B921DE8EF5D}">
      <dgm:prSet/>
      <dgm:spPr/>
      <dgm:t>
        <a:bodyPr/>
        <a:lstStyle/>
        <a:p>
          <a:endParaRPr lang="en-US"/>
        </a:p>
      </dgm:t>
    </dgm:pt>
    <dgm:pt modelId="{2C13F05E-470B-4249-BD9B-8EEE8CF67C3F}" type="sibTrans" cxnId="{15DCABF4-097C-4694-994B-8B921DE8EF5D}">
      <dgm:prSet/>
      <dgm:spPr/>
      <dgm:t>
        <a:bodyPr/>
        <a:lstStyle/>
        <a:p>
          <a:endParaRPr lang="en-US"/>
        </a:p>
      </dgm:t>
    </dgm:pt>
    <dgm:pt modelId="{AFE0BA9B-F642-4F59-8803-9A5CDF6DD77D}" type="pres">
      <dgm:prSet presAssocID="{7F87BDF9-2536-40A8-A34A-F3F1100BE1F7}" presName="diagram" presStyleCnt="0">
        <dgm:presLayoutVars>
          <dgm:dir/>
          <dgm:resizeHandles val="exact"/>
        </dgm:presLayoutVars>
      </dgm:prSet>
      <dgm:spPr/>
      <dgm:t>
        <a:bodyPr/>
        <a:lstStyle/>
        <a:p>
          <a:endParaRPr lang="en-US"/>
        </a:p>
      </dgm:t>
    </dgm:pt>
    <dgm:pt modelId="{660B2780-6E76-4959-A0C8-E4BCE17955BD}" type="pres">
      <dgm:prSet presAssocID="{FE47007A-6A71-4E16-9A60-A11141EFBDF8}" presName="node" presStyleLbl="node1" presStyleIdx="0" presStyleCnt="5">
        <dgm:presLayoutVars>
          <dgm:bulletEnabled val="1"/>
        </dgm:presLayoutVars>
      </dgm:prSet>
      <dgm:spPr/>
      <dgm:t>
        <a:bodyPr/>
        <a:lstStyle/>
        <a:p>
          <a:endParaRPr lang="en-US"/>
        </a:p>
      </dgm:t>
    </dgm:pt>
    <dgm:pt modelId="{E363D3A1-FCF6-484D-9B23-C57D9C0F55C2}" type="pres">
      <dgm:prSet presAssocID="{53DADCF4-1032-4EE9-B31F-FC29A4F88B4C}" presName="sibTrans" presStyleCnt="0"/>
      <dgm:spPr/>
    </dgm:pt>
    <dgm:pt modelId="{148C7193-06AE-4BF2-8876-BF37176FEB10}" type="pres">
      <dgm:prSet presAssocID="{031E4B9E-0F1B-4677-8D18-A69F8A66FFDF}" presName="node" presStyleLbl="node1" presStyleIdx="1" presStyleCnt="5">
        <dgm:presLayoutVars>
          <dgm:bulletEnabled val="1"/>
        </dgm:presLayoutVars>
      </dgm:prSet>
      <dgm:spPr/>
      <dgm:t>
        <a:bodyPr/>
        <a:lstStyle/>
        <a:p>
          <a:endParaRPr lang="en-US"/>
        </a:p>
      </dgm:t>
    </dgm:pt>
    <dgm:pt modelId="{9A9CEB26-0364-4652-BD91-0B610595D9F1}" type="pres">
      <dgm:prSet presAssocID="{85625D87-0F44-4E61-8C27-F39C7E2078B0}" presName="sibTrans" presStyleCnt="0"/>
      <dgm:spPr/>
    </dgm:pt>
    <dgm:pt modelId="{10AB00B3-B2CD-43AB-94CD-6E807E3CBC4D}" type="pres">
      <dgm:prSet presAssocID="{45875068-BADC-4065-BFE9-8D1919366E3A}" presName="node" presStyleLbl="node1" presStyleIdx="2" presStyleCnt="5" custLinFactY="17857" custLinFactNeighborX="-57143" custLinFactNeighborY="100000">
        <dgm:presLayoutVars>
          <dgm:bulletEnabled val="1"/>
        </dgm:presLayoutVars>
      </dgm:prSet>
      <dgm:spPr/>
      <dgm:t>
        <a:bodyPr/>
        <a:lstStyle/>
        <a:p>
          <a:endParaRPr lang="en-US"/>
        </a:p>
      </dgm:t>
    </dgm:pt>
    <dgm:pt modelId="{089BE34C-320A-4402-AEDC-DEEF21871A62}" type="pres">
      <dgm:prSet presAssocID="{9C8F706C-EC23-44C7-86F6-E22DC46A5D99}" presName="sibTrans" presStyleCnt="0"/>
      <dgm:spPr/>
    </dgm:pt>
    <dgm:pt modelId="{BA21955E-B450-4EB6-A847-3C6BE85C4599}" type="pres">
      <dgm:prSet presAssocID="{ABAC4681-3315-4069-8457-1BCD8A1EB913}" presName="node" presStyleLbl="node1" presStyleIdx="3" presStyleCnt="5">
        <dgm:presLayoutVars>
          <dgm:bulletEnabled val="1"/>
        </dgm:presLayoutVars>
      </dgm:prSet>
      <dgm:spPr/>
      <dgm:t>
        <a:bodyPr/>
        <a:lstStyle/>
        <a:p>
          <a:endParaRPr lang="en-US"/>
        </a:p>
      </dgm:t>
    </dgm:pt>
    <dgm:pt modelId="{4A3AE0B7-C449-4E2B-B71B-3975579D8717}" type="pres">
      <dgm:prSet presAssocID="{103CF4F0-5C01-4440-8458-5D9CCEA6F851}" presName="sibTrans" presStyleCnt="0"/>
      <dgm:spPr/>
    </dgm:pt>
    <dgm:pt modelId="{B73E6043-42F0-4427-BC80-064144E5D2E6}" type="pres">
      <dgm:prSet presAssocID="{ED13BFFC-082A-406A-A910-C090B999171E}" presName="node" presStyleLbl="node1" presStyleIdx="4" presStyleCnt="5" custLinFactY="-17857" custLinFactNeighborX="52143" custLinFactNeighborY="-100000">
        <dgm:presLayoutVars>
          <dgm:bulletEnabled val="1"/>
        </dgm:presLayoutVars>
      </dgm:prSet>
      <dgm:spPr/>
      <dgm:t>
        <a:bodyPr/>
        <a:lstStyle/>
        <a:p>
          <a:endParaRPr lang="en-US"/>
        </a:p>
      </dgm:t>
    </dgm:pt>
  </dgm:ptLst>
  <dgm:cxnLst>
    <dgm:cxn modelId="{DFB65E58-738D-4823-95A6-3AA70159B9F9}" type="presOf" srcId="{7F87BDF9-2536-40A8-A34A-F3F1100BE1F7}" destId="{AFE0BA9B-F642-4F59-8803-9A5CDF6DD77D}" srcOrd="0" destOrd="0" presId="urn:microsoft.com/office/officeart/2005/8/layout/default"/>
    <dgm:cxn modelId="{939F6013-4CA7-499E-8551-4135805F87E9}" type="presOf" srcId="{ED13BFFC-082A-406A-A910-C090B999171E}" destId="{B73E6043-42F0-4427-BC80-064144E5D2E6}" srcOrd="0" destOrd="0" presId="urn:microsoft.com/office/officeart/2005/8/layout/default"/>
    <dgm:cxn modelId="{73AECA3E-B5EB-4FFD-AA4E-FB22C3FF704E}" srcId="{7F87BDF9-2536-40A8-A34A-F3F1100BE1F7}" destId="{031E4B9E-0F1B-4677-8D18-A69F8A66FFDF}" srcOrd="1" destOrd="0" parTransId="{C8EE3B2E-AA00-48F5-B8ED-324883DE39E1}" sibTransId="{85625D87-0F44-4E61-8C27-F39C7E2078B0}"/>
    <dgm:cxn modelId="{1867D824-6DAB-497C-ABD9-2283099CED35}" srcId="{7F87BDF9-2536-40A8-A34A-F3F1100BE1F7}" destId="{FE47007A-6A71-4E16-9A60-A11141EFBDF8}" srcOrd="0" destOrd="0" parTransId="{A33CE1CC-A0F4-4221-B45F-77004BA710E6}" sibTransId="{53DADCF4-1032-4EE9-B31F-FC29A4F88B4C}"/>
    <dgm:cxn modelId="{B1DF5126-9832-42DF-A588-D365D40B4C28}" type="presOf" srcId="{FE47007A-6A71-4E16-9A60-A11141EFBDF8}" destId="{660B2780-6E76-4959-A0C8-E4BCE17955BD}" srcOrd="0" destOrd="0" presId="urn:microsoft.com/office/officeart/2005/8/layout/default"/>
    <dgm:cxn modelId="{8DC830BD-B65D-4C1D-AF41-F9134460BEB4}" type="presOf" srcId="{45875068-BADC-4065-BFE9-8D1919366E3A}" destId="{10AB00B3-B2CD-43AB-94CD-6E807E3CBC4D}" srcOrd="0" destOrd="0" presId="urn:microsoft.com/office/officeart/2005/8/layout/default"/>
    <dgm:cxn modelId="{4918586D-9583-4EA1-9199-9DA1B7AD44C8}" type="presOf" srcId="{ABAC4681-3315-4069-8457-1BCD8A1EB913}" destId="{BA21955E-B450-4EB6-A847-3C6BE85C4599}" srcOrd="0" destOrd="0" presId="urn:microsoft.com/office/officeart/2005/8/layout/default"/>
    <dgm:cxn modelId="{63DF8693-DE75-45E4-AAEE-AC800A422B69}" srcId="{7F87BDF9-2536-40A8-A34A-F3F1100BE1F7}" destId="{45875068-BADC-4065-BFE9-8D1919366E3A}" srcOrd="2" destOrd="0" parTransId="{CDAB7358-85FB-444A-99E1-AA5611A6F150}" sibTransId="{9C8F706C-EC23-44C7-86F6-E22DC46A5D99}"/>
    <dgm:cxn modelId="{DE6A5088-E144-4BDB-84E5-564B180701B8}" type="presOf" srcId="{031E4B9E-0F1B-4677-8D18-A69F8A66FFDF}" destId="{148C7193-06AE-4BF2-8876-BF37176FEB10}" srcOrd="0" destOrd="0" presId="urn:microsoft.com/office/officeart/2005/8/layout/default"/>
    <dgm:cxn modelId="{EB4875A8-9516-4E61-87C9-7D3B196AE047}" srcId="{7F87BDF9-2536-40A8-A34A-F3F1100BE1F7}" destId="{ABAC4681-3315-4069-8457-1BCD8A1EB913}" srcOrd="3" destOrd="0" parTransId="{F83EA1F5-C514-44AC-AD61-53C6CABB917D}" sibTransId="{103CF4F0-5C01-4440-8458-5D9CCEA6F851}"/>
    <dgm:cxn modelId="{15DCABF4-097C-4694-994B-8B921DE8EF5D}" srcId="{7F87BDF9-2536-40A8-A34A-F3F1100BE1F7}" destId="{ED13BFFC-082A-406A-A910-C090B999171E}" srcOrd="4" destOrd="0" parTransId="{7FEA6E04-D7FE-4FB8-8DA2-2314E17E353E}" sibTransId="{2C13F05E-470B-4249-BD9B-8EEE8CF67C3F}"/>
    <dgm:cxn modelId="{E0FC2613-1312-4DB0-81CA-6F0D0B349447}" type="presParOf" srcId="{AFE0BA9B-F642-4F59-8803-9A5CDF6DD77D}" destId="{660B2780-6E76-4959-A0C8-E4BCE17955BD}" srcOrd="0" destOrd="0" presId="urn:microsoft.com/office/officeart/2005/8/layout/default"/>
    <dgm:cxn modelId="{AF7841EA-7077-48AE-B791-517644EA95BC}" type="presParOf" srcId="{AFE0BA9B-F642-4F59-8803-9A5CDF6DD77D}" destId="{E363D3A1-FCF6-484D-9B23-C57D9C0F55C2}" srcOrd="1" destOrd="0" presId="urn:microsoft.com/office/officeart/2005/8/layout/default"/>
    <dgm:cxn modelId="{E4BC82FD-3331-4523-A47A-7E0D3B028C97}" type="presParOf" srcId="{AFE0BA9B-F642-4F59-8803-9A5CDF6DD77D}" destId="{148C7193-06AE-4BF2-8876-BF37176FEB10}" srcOrd="2" destOrd="0" presId="urn:microsoft.com/office/officeart/2005/8/layout/default"/>
    <dgm:cxn modelId="{2DED29C6-69FA-4B99-807B-FC6870EC5C6E}" type="presParOf" srcId="{AFE0BA9B-F642-4F59-8803-9A5CDF6DD77D}" destId="{9A9CEB26-0364-4652-BD91-0B610595D9F1}" srcOrd="3" destOrd="0" presId="urn:microsoft.com/office/officeart/2005/8/layout/default"/>
    <dgm:cxn modelId="{C9D4139D-FFB5-4FB4-8FA8-D6BCD0B4F8A6}" type="presParOf" srcId="{AFE0BA9B-F642-4F59-8803-9A5CDF6DD77D}" destId="{10AB00B3-B2CD-43AB-94CD-6E807E3CBC4D}" srcOrd="4" destOrd="0" presId="urn:microsoft.com/office/officeart/2005/8/layout/default"/>
    <dgm:cxn modelId="{151CA95E-4AD0-4984-87B5-19A00F3F465F}" type="presParOf" srcId="{AFE0BA9B-F642-4F59-8803-9A5CDF6DD77D}" destId="{089BE34C-320A-4402-AEDC-DEEF21871A62}" srcOrd="5" destOrd="0" presId="urn:microsoft.com/office/officeart/2005/8/layout/default"/>
    <dgm:cxn modelId="{322B4189-737C-4846-A49F-A1F3DDC90C0B}" type="presParOf" srcId="{AFE0BA9B-F642-4F59-8803-9A5CDF6DD77D}" destId="{BA21955E-B450-4EB6-A847-3C6BE85C4599}" srcOrd="6" destOrd="0" presId="urn:microsoft.com/office/officeart/2005/8/layout/default"/>
    <dgm:cxn modelId="{0076323A-B0FF-4F6F-9344-E125D9A3C8ED}" type="presParOf" srcId="{AFE0BA9B-F642-4F59-8803-9A5CDF6DD77D}" destId="{4A3AE0B7-C449-4E2B-B71B-3975579D8717}" srcOrd="7" destOrd="0" presId="urn:microsoft.com/office/officeart/2005/8/layout/default"/>
    <dgm:cxn modelId="{EBBC8C82-B088-439D-867F-DFBCD49E1509}" type="presParOf" srcId="{AFE0BA9B-F642-4F59-8803-9A5CDF6DD77D}" destId="{B73E6043-42F0-4427-BC80-064144E5D2E6}"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57D21B-9E66-499F-AC31-83B50100D293}" type="doc">
      <dgm:prSet loTypeId="urn:microsoft.com/office/officeart/2005/8/layout/process1" loCatId="process" qsTypeId="urn:microsoft.com/office/officeart/2005/8/quickstyle/simple1" qsCatId="simple" csTypeId="urn:microsoft.com/office/officeart/2005/8/colors/accent1_2" csCatId="accent1" phldr="1"/>
      <dgm:spPr/>
    </dgm:pt>
    <dgm:pt modelId="{BE4FD5D6-9197-4E7E-A13C-B0D0218C5D1D}">
      <dgm:prSet phldrT="[Text]"/>
      <dgm:spPr/>
      <dgm:t>
        <a:bodyPr/>
        <a:lstStyle/>
        <a:p>
          <a:r>
            <a:rPr lang="en-US" dirty="0" smtClean="0"/>
            <a:t>Stage 1</a:t>
          </a:r>
        </a:p>
        <a:p>
          <a:r>
            <a:rPr lang="en-US" dirty="0" smtClean="0"/>
            <a:t>Dependent</a:t>
          </a:r>
          <a:endParaRPr lang="en-US" dirty="0"/>
        </a:p>
      </dgm:t>
    </dgm:pt>
    <dgm:pt modelId="{E6C8CF52-C096-402B-A7D2-FDC7FE2A2040}" type="parTrans" cxnId="{A0522217-E4D5-4404-AC5B-3423C28EBF28}">
      <dgm:prSet/>
      <dgm:spPr/>
      <dgm:t>
        <a:bodyPr/>
        <a:lstStyle/>
        <a:p>
          <a:endParaRPr lang="en-US"/>
        </a:p>
      </dgm:t>
    </dgm:pt>
    <dgm:pt modelId="{0F5B3213-8098-4388-B6C4-B834FCBC8347}" type="sibTrans" cxnId="{A0522217-E4D5-4404-AC5B-3423C28EBF28}">
      <dgm:prSet/>
      <dgm:spPr/>
      <dgm:t>
        <a:bodyPr/>
        <a:lstStyle/>
        <a:p>
          <a:endParaRPr lang="en-US"/>
        </a:p>
      </dgm:t>
    </dgm:pt>
    <dgm:pt modelId="{A53BC777-19A3-44BD-B0BD-407EA3FD363B}">
      <dgm:prSet phldrT="[Text]"/>
      <dgm:spPr/>
      <dgm:t>
        <a:bodyPr/>
        <a:lstStyle/>
        <a:p>
          <a:r>
            <a:rPr lang="en-US" dirty="0" smtClean="0"/>
            <a:t>Stage 2</a:t>
          </a:r>
        </a:p>
        <a:p>
          <a:r>
            <a:rPr lang="en-US" dirty="0" smtClean="0"/>
            <a:t>Interested</a:t>
          </a:r>
          <a:endParaRPr lang="en-US" dirty="0"/>
        </a:p>
      </dgm:t>
    </dgm:pt>
    <dgm:pt modelId="{6619CF5F-4388-45A5-86E8-D43968ABD574}" type="parTrans" cxnId="{9A4C0107-4DC5-4FDC-8B84-C62EC804DCE6}">
      <dgm:prSet/>
      <dgm:spPr/>
      <dgm:t>
        <a:bodyPr/>
        <a:lstStyle/>
        <a:p>
          <a:endParaRPr lang="en-US"/>
        </a:p>
      </dgm:t>
    </dgm:pt>
    <dgm:pt modelId="{F3CAA720-A7D2-455F-999B-5EEC1BF30766}" type="sibTrans" cxnId="{9A4C0107-4DC5-4FDC-8B84-C62EC804DCE6}">
      <dgm:prSet/>
      <dgm:spPr/>
      <dgm:t>
        <a:bodyPr/>
        <a:lstStyle/>
        <a:p>
          <a:endParaRPr lang="en-US"/>
        </a:p>
      </dgm:t>
    </dgm:pt>
    <dgm:pt modelId="{2A1EFA74-2877-4A77-955F-0F4C7262674B}">
      <dgm:prSet phldrT="[Text]"/>
      <dgm:spPr/>
      <dgm:t>
        <a:bodyPr/>
        <a:lstStyle/>
        <a:p>
          <a:r>
            <a:rPr lang="en-US" dirty="0" smtClean="0"/>
            <a:t>Stage 3</a:t>
          </a:r>
        </a:p>
        <a:p>
          <a:r>
            <a:rPr lang="en-US" dirty="0" smtClean="0"/>
            <a:t>Involved</a:t>
          </a:r>
          <a:endParaRPr lang="en-US" dirty="0"/>
        </a:p>
      </dgm:t>
    </dgm:pt>
    <dgm:pt modelId="{62AC50BC-5241-4870-8657-3C4BEF63C578}" type="parTrans" cxnId="{3856CF62-A8F7-40FD-89E4-836D5810F45E}">
      <dgm:prSet/>
      <dgm:spPr/>
      <dgm:t>
        <a:bodyPr/>
        <a:lstStyle/>
        <a:p>
          <a:endParaRPr lang="en-US"/>
        </a:p>
      </dgm:t>
    </dgm:pt>
    <dgm:pt modelId="{E68BECE9-8306-4F76-92EC-43A5E735807B}" type="sibTrans" cxnId="{3856CF62-A8F7-40FD-89E4-836D5810F45E}">
      <dgm:prSet/>
      <dgm:spPr/>
      <dgm:t>
        <a:bodyPr/>
        <a:lstStyle/>
        <a:p>
          <a:endParaRPr lang="en-US"/>
        </a:p>
      </dgm:t>
    </dgm:pt>
    <dgm:pt modelId="{640D3FEC-99AB-4B28-9A28-A45DA76E7120}">
      <dgm:prSet phldrT="[Text]"/>
      <dgm:spPr/>
      <dgm:t>
        <a:bodyPr/>
        <a:lstStyle/>
        <a:p>
          <a:r>
            <a:rPr lang="en-US" dirty="0" smtClean="0"/>
            <a:t>Stage 4</a:t>
          </a:r>
        </a:p>
        <a:p>
          <a:r>
            <a:rPr lang="en-US" dirty="0" smtClean="0"/>
            <a:t>Self-directed</a:t>
          </a:r>
          <a:endParaRPr lang="en-US" dirty="0"/>
        </a:p>
      </dgm:t>
    </dgm:pt>
    <dgm:pt modelId="{60962975-D2F6-46FD-BCE9-9A381FE1CDE4}" type="parTrans" cxnId="{01AB20C5-F60A-4DBD-B288-678A7CCB81DE}">
      <dgm:prSet/>
      <dgm:spPr/>
      <dgm:t>
        <a:bodyPr/>
        <a:lstStyle/>
        <a:p>
          <a:endParaRPr lang="en-US"/>
        </a:p>
      </dgm:t>
    </dgm:pt>
    <dgm:pt modelId="{1A0EDCC0-75CC-4A61-A3B9-633C36FE0489}" type="sibTrans" cxnId="{01AB20C5-F60A-4DBD-B288-678A7CCB81DE}">
      <dgm:prSet/>
      <dgm:spPr/>
      <dgm:t>
        <a:bodyPr/>
        <a:lstStyle/>
        <a:p>
          <a:endParaRPr lang="en-US"/>
        </a:p>
      </dgm:t>
    </dgm:pt>
    <dgm:pt modelId="{9BBBD336-C902-424B-8912-0CCE896F99EB}" type="pres">
      <dgm:prSet presAssocID="{B757D21B-9E66-499F-AC31-83B50100D293}" presName="Name0" presStyleCnt="0">
        <dgm:presLayoutVars>
          <dgm:dir/>
          <dgm:resizeHandles val="exact"/>
        </dgm:presLayoutVars>
      </dgm:prSet>
      <dgm:spPr/>
    </dgm:pt>
    <dgm:pt modelId="{09F7FB9F-02F2-4B24-9F99-FE1DC2A97B82}" type="pres">
      <dgm:prSet presAssocID="{BE4FD5D6-9197-4E7E-A13C-B0D0218C5D1D}" presName="node" presStyleLbl="node1" presStyleIdx="0" presStyleCnt="4">
        <dgm:presLayoutVars>
          <dgm:bulletEnabled val="1"/>
        </dgm:presLayoutVars>
      </dgm:prSet>
      <dgm:spPr/>
      <dgm:t>
        <a:bodyPr/>
        <a:lstStyle/>
        <a:p>
          <a:endParaRPr lang="en-US"/>
        </a:p>
      </dgm:t>
    </dgm:pt>
    <dgm:pt modelId="{3B736C53-E684-4B5D-BAE7-EF227778BE02}" type="pres">
      <dgm:prSet presAssocID="{0F5B3213-8098-4388-B6C4-B834FCBC8347}" presName="sibTrans" presStyleLbl="sibTrans2D1" presStyleIdx="0" presStyleCnt="3"/>
      <dgm:spPr/>
      <dgm:t>
        <a:bodyPr/>
        <a:lstStyle/>
        <a:p>
          <a:endParaRPr lang="en-US"/>
        </a:p>
      </dgm:t>
    </dgm:pt>
    <dgm:pt modelId="{D37E34EA-4088-4257-BB7A-B783620161DB}" type="pres">
      <dgm:prSet presAssocID="{0F5B3213-8098-4388-B6C4-B834FCBC8347}" presName="connectorText" presStyleLbl="sibTrans2D1" presStyleIdx="0" presStyleCnt="3"/>
      <dgm:spPr/>
      <dgm:t>
        <a:bodyPr/>
        <a:lstStyle/>
        <a:p>
          <a:endParaRPr lang="en-US"/>
        </a:p>
      </dgm:t>
    </dgm:pt>
    <dgm:pt modelId="{9A47EAB2-78BE-4572-83EF-7DA08EA79DB4}" type="pres">
      <dgm:prSet presAssocID="{A53BC777-19A3-44BD-B0BD-407EA3FD363B}" presName="node" presStyleLbl="node1" presStyleIdx="1" presStyleCnt="4" custLinFactNeighborX="-5855" custLinFactNeighborY="-2871">
        <dgm:presLayoutVars>
          <dgm:bulletEnabled val="1"/>
        </dgm:presLayoutVars>
      </dgm:prSet>
      <dgm:spPr/>
      <dgm:t>
        <a:bodyPr/>
        <a:lstStyle/>
        <a:p>
          <a:endParaRPr lang="en-US"/>
        </a:p>
      </dgm:t>
    </dgm:pt>
    <dgm:pt modelId="{55A33F73-8EFC-4B93-A4D6-DA5126C68C96}" type="pres">
      <dgm:prSet presAssocID="{F3CAA720-A7D2-455F-999B-5EEC1BF30766}" presName="sibTrans" presStyleLbl="sibTrans2D1" presStyleIdx="1" presStyleCnt="3"/>
      <dgm:spPr/>
      <dgm:t>
        <a:bodyPr/>
        <a:lstStyle/>
        <a:p>
          <a:endParaRPr lang="en-US"/>
        </a:p>
      </dgm:t>
    </dgm:pt>
    <dgm:pt modelId="{FB31E634-DA56-43CF-9648-8EC5EA71CF45}" type="pres">
      <dgm:prSet presAssocID="{F3CAA720-A7D2-455F-999B-5EEC1BF30766}" presName="connectorText" presStyleLbl="sibTrans2D1" presStyleIdx="1" presStyleCnt="3"/>
      <dgm:spPr/>
      <dgm:t>
        <a:bodyPr/>
        <a:lstStyle/>
        <a:p>
          <a:endParaRPr lang="en-US"/>
        </a:p>
      </dgm:t>
    </dgm:pt>
    <dgm:pt modelId="{0B000E9B-A973-4418-8C86-046E6D8A5FFE}" type="pres">
      <dgm:prSet presAssocID="{2A1EFA74-2877-4A77-955F-0F4C7262674B}" presName="node" presStyleLbl="node1" presStyleIdx="2" presStyleCnt="4">
        <dgm:presLayoutVars>
          <dgm:bulletEnabled val="1"/>
        </dgm:presLayoutVars>
      </dgm:prSet>
      <dgm:spPr/>
      <dgm:t>
        <a:bodyPr/>
        <a:lstStyle/>
        <a:p>
          <a:endParaRPr lang="en-US"/>
        </a:p>
      </dgm:t>
    </dgm:pt>
    <dgm:pt modelId="{906BB7AA-6CBC-41DD-BAF2-7DC9719D2873}" type="pres">
      <dgm:prSet presAssocID="{E68BECE9-8306-4F76-92EC-43A5E735807B}" presName="sibTrans" presStyleLbl="sibTrans2D1" presStyleIdx="2" presStyleCnt="3"/>
      <dgm:spPr/>
      <dgm:t>
        <a:bodyPr/>
        <a:lstStyle/>
        <a:p>
          <a:endParaRPr lang="en-US"/>
        </a:p>
      </dgm:t>
    </dgm:pt>
    <dgm:pt modelId="{8B6CE5A0-E89A-471B-844C-2297B8D5E4CB}" type="pres">
      <dgm:prSet presAssocID="{E68BECE9-8306-4F76-92EC-43A5E735807B}" presName="connectorText" presStyleLbl="sibTrans2D1" presStyleIdx="2" presStyleCnt="3"/>
      <dgm:spPr/>
      <dgm:t>
        <a:bodyPr/>
        <a:lstStyle/>
        <a:p>
          <a:endParaRPr lang="en-US"/>
        </a:p>
      </dgm:t>
    </dgm:pt>
    <dgm:pt modelId="{6CCFB0B1-7674-4512-BE06-8D917B2E8686}" type="pres">
      <dgm:prSet presAssocID="{640D3FEC-99AB-4B28-9A28-A45DA76E7120}" presName="node" presStyleLbl="node1" presStyleIdx="3" presStyleCnt="4">
        <dgm:presLayoutVars>
          <dgm:bulletEnabled val="1"/>
        </dgm:presLayoutVars>
      </dgm:prSet>
      <dgm:spPr/>
      <dgm:t>
        <a:bodyPr/>
        <a:lstStyle/>
        <a:p>
          <a:endParaRPr lang="en-US"/>
        </a:p>
      </dgm:t>
    </dgm:pt>
  </dgm:ptLst>
  <dgm:cxnLst>
    <dgm:cxn modelId="{8832F726-FB77-4919-AFAA-8CE91B730E78}" type="presOf" srcId="{A53BC777-19A3-44BD-B0BD-407EA3FD363B}" destId="{9A47EAB2-78BE-4572-83EF-7DA08EA79DB4}" srcOrd="0" destOrd="0" presId="urn:microsoft.com/office/officeart/2005/8/layout/process1"/>
    <dgm:cxn modelId="{BC0A2737-C057-4032-A073-D28139D4D074}" type="presOf" srcId="{640D3FEC-99AB-4B28-9A28-A45DA76E7120}" destId="{6CCFB0B1-7674-4512-BE06-8D917B2E8686}" srcOrd="0" destOrd="0" presId="urn:microsoft.com/office/officeart/2005/8/layout/process1"/>
    <dgm:cxn modelId="{458C89C4-710F-4E29-B843-B718EFFE2F52}" type="presOf" srcId="{F3CAA720-A7D2-455F-999B-5EEC1BF30766}" destId="{FB31E634-DA56-43CF-9648-8EC5EA71CF45}" srcOrd="1" destOrd="0" presId="urn:microsoft.com/office/officeart/2005/8/layout/process1"/>
    <dgm:cxn modelId="{21A5E4BE-8543-43BD-AC4C-4CEDF58A50FA}" type="presOf" srcId="{F3CAA720-A7D2-455F-999B-5EEC1BF30766}" destId="{55A33F73-8EFC-4B93-A4D6-DA5126C68C96}" srcOrd="0" destOrd="0" presId="urn:microsoft.com/office/officeart/2005/8/layout/process1"/>
    <dgm:cxn modelId="{A0522217-E4D5-4404-AC5B-3423C28EBF28}" srcId="{B757D21B-9E66-499F-AC31-83B50100D293}" destId="{BE4FD5D6-9197-4E7E-A13C-B0D0218C5D1D}" srcOrd="0" destOrd="0" parTransId="{E6C8CF52-C096-402B-A7D2-FDC7FE2A2040}" sibTransId="{0F5B3213-8098-4388-B6C4-B834FCBC8347}"/>
    <dgm:cxn modelId="{C05F23D6-D4AF-40ED-8921-E6EABBA79C35}" type="presOf" srcId="{0F5B3213-8098-4388-B6C4-B834FCBC8347}" destId="{D37E34EA-4088-4257-BB7A-B783620161DB}" srcOrd="1" destOrd="0" presId="urn:microsoft.com/office/officeart/2005/8/layout/process1"/>
    <dgm:cxn modelId="{82FAB8E9-9B7B-4D95-A0D4-B65CE5F3B175}" type="presOf" srcId="{0F5B3213-8098-4388-B6C4-B834FCBC8347}" destId="{3B736C53-E684-4B5D-BAE7-EF227778BE02}" srcOrd="0" destOrd="0" presId="urn:microsoft.com/office/officeart/2005/8/layout/process1"/>
    <dgm:cxn modelId="{B6DC632D-27F4-4F41-8B42-5A7A359FAED0}" type="presOf" srcId="{BE4FD5D6-9197-4E7E-A13C-B0D0218C5D1D}" destId="{09F7FB9F-02F2-4B24-9F99-FE1DC2A97B82}" srcOrd="0" destOrd="0" presId="urn:microsoft.com/office/officeart/2005/8/layout/process1"/>
    <dgm:cxn modelId="{3856CF62-A8F7-40FD-89E4-836D5810F45E}" srcId="{B757D21B-9E66-499F-AC31-83B50100D293}" destId="{2A1EFA74-2877-4A77-955F-0F4C7262674B}" srcOrd="2" destOrd="0" parTransId="{62AC50BC-5241-4870-8657-3C4BEF63C578}" sibTransId="{E68BECE9-8306-4F76-92EC-43A5E735807B}"/>
    <dgm:cxn modelId="{F580B017-7757-443D-8834-E769BFECFD9A}" type="presOf" srcId="{E68BECE9-8306-4F76-92EC-43A5E735807B}" destId="{8B6CE5A0-E89A-471B-844C-2297B8D5E4CB}" srcOrd="1" destOrd="0" presId="urn:microsoft.com/office/officeart/2005/8/layout/process1"/>
    <dgm:cxn modelId="{5E1A1B25-1814-4177-9119-E5BC24424795}" type="presOf" srcId="{B757D21B-9E66-499F-AC31-83B50100D293}" destId="{9BBBD336-C902-424B-8912-0CCE896F99EB}" srcOrd="0" destOrd="0" presId="urn:microsoft.com/office/officeart/2005/8/layout/process1"/>
    <dgm:cxn modelId="{C22534B2-143C-4984-9E55-AE651DF0BB39}" type="presOf" srcId="{E68BECE9-8306-4F76-92EC-43A5E735807B}" destId="{906BB7AA-6CBC-41DD-BAF2-7DC9719D2873}" srcOrd="0" destOrd="0" presId="urn:microsoft.com/office/officeart/2005/8/layout/process1"/>
    <dgm:cxn modelId="{01AB20C5-F60A-4DBD-B288-678A7CCB81DE}" srcId="{B757D21B-9E66-499F-AC31-83B50100D293}" destId="{640D3FEC-99AB-4B28-9A28-A45DA76E7120}" srcOrd="3" destOrd="0" parTransId="{60962975-D2F6-46FD-BCE9-9A381FE1CDE4}" sibTransId="{1A0EDCC0-75CC-4A61-A3B9-633C36FE0489}"/>
    <dgm:cxn modelId="{BEC542A4-AB1B-4CA5-8B42-D76D0CB87570}" type="presOf" srcId="{2A1EFA74-2877-4A77-955F-0F4C7262674B}" destId="{0B000E9B-A973-4418-8C86-046E6D8A5FFE}" srcOrd="0" destOrd="0" presId="urn:microsoft.com/office/officeart/2005/8/layout/process1"/>
    <dgm:cxn modelId="{9A4C0107-4DC5-4FDC-8B84-C62EC804DCE6}" srcId="{B757D21B-9E66-499F-AC31-83B50100D293}" destId="{A53BC777-19A3-44BD-B0BD-407EA3FD363B}" srcOrd="1" destOrd="0" parTransId="{6619CF5F-4388-45A5-86E8-D43968ABD574}" sibTransId="{F3CAA720-A7D2-455F-999B-5EEC1BF30766}"/>
    <dgm:cxn modelId="{9BB45591-5618-439B-A0A0-99142C81EB7E}" type="presParOf" srcId="{9BBBD336-C902-424B-8912-0CCE896F99EB}" destId="{09F7FB9F-02F2-4B24-9F99-FE1DC2A97B82}" srcOrd="0" destOrd="0" presId="urn:microsoft.com/office/officeart/2005/8/layout/process1"/>
    <dgm:cxn modelId="{57AEA39E-FA26-42F6-A043-BE7CF0079D74}" type="presParOf" srcId="{9BBBD336-C902-424B-8912-0CCE896F99EB}" destId="{3B736C53-E684-4B5D-BAE7-EF227778BE02}" srcOrd="1" destOrd="0" presId="urn:microsoft.com/office/officeart/2005/8/layout/process1"/>
    <dgm:cxn modelId="{094F5D35-539B-4396-B1F8-E6D7696F77E5}" type="presParOf" srcId="{3B736C53-E684-4B5D-BAE7-EF227778BE02}" destId="{D37E34EA-4088-4257-BB7A-B783620161DB}" srcOrd="0" destOrd="0" presId="urn:microsoft.com/office/officeart/2005/8/layout/process1"/>
    <dgm:cxn modelId="{198A8940-4FBA-42D7-A23C-E66BD1537DE0}" type="presParOf" srcId="{9BBBD336-C902-424B-8912-0CCE896F99EB}" destId="{9A47EAB2-78BE-4572-83EF-7DA08EA79DB4}" srcOrd="2" destOrd="0" presId="urn:microsoft.com/office/officeart/2005/8/layout/process1"/>
    <dgm:cxn modelId="{0F5B60C5-961A-4BD0-89D5-00A9043ADC96}" type="presParOf" srcId="{9BBBD336-C902-424B-8912-0CCE896F99EB}" destId="{55A33F73-8EFC-4B93-A4D6-DA5126C68C96}" srcOrd="3" destOrd="0" presId="urn:microsoft.com/office/officeart/2005/8/layout/process1"/>
    <dgm:cxn modelId="{E0988F8F-5F4E-4C35-ADDE-6E5A1582F2D0}" type="presParOf" srcId="{55A33F73-8EFC-4B93-A4D6-DA5126C68C96}" destId="{FB31E634-DA56-43CF-9648-8EC5EA71CF45}" srcOrd="0" destOrd="0" presId="urn:microsoft.com/office/officeart/2005/8/layout/process1"/>
    <dgm:cxn modelId="{049BD8D1-6DB8-408A-801E-CFF34D2712FF}" type="presParOf" srcId="{9BBBD336-C902-424B-8912-0CCE896F99EB}" destId="{0B000E9B-A973-4418-8C86-046E6D8A5FFE}" srcOrd="4" destOrd="0" presId="urn:microsoft.com/office/officeart/2005/8/layout/process1"/>
    <dgm:cxn modelId="{45E357FC-0148-4962-B466-668D6285AC83}" type="presParOf" srcId="{9BBBD336-C902-424B-8912-0CCE896F99EB}" destId="{906BB7AA-6CBC-41DD-BAF2-7DC9719D2873}" srcOrd="5" destOrd="0" presId="urn:microsoft.com/office/officeart/2005/8/layout/process1"/>
    <dgm:cxn modelId="{4F4DFFD4-1D5C-4095-AD92-A13D41D643FC}" type="presParOf" srcId="{906BB7AA-6CBC-41DD-BAF2-7DC9719D2873}" destId="{8B6CE5A0-E89A-471B-844C-2297B8D5E4CB}" srcOrd="0" destOrd="0" presId="urn:microsoft.com/office/officeart/2005/8/layout/process1"/>
    <dgm:cxn modelId="{33A717ED-88EE-4C0B-8781-35522D2A37FB}" type="presParOf" srcId="{9BBBD336-C902-424B-8912-0CCE896F99EB}" destId="{6CCFB0B1-7674-4512-BE06-8D917B2E8686}"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4F506-5A19-4B53-A352-4E61FE98DA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9882134-E402-495D-9BD6-E43ED699B3A0}">
      <dgm:prSet phldrT="[Text]"/>
      <dgm:spPr>
        <a:solidFill>
          <a:schemeClr val="accent3">
            <a:lumMod val="75000"/>
          </a:schemeClr>
        </a:solidFill>
      </dgm:spPr>
      <dgm:t>
        <a:bodyPr/>
        <a:lstStyle/>
        <a:p>
          <a:r>
            <a:rPr lang="en-US" dirty="0" smtClean="0"/>
            <a:t>Face-to-Face</a:t>
          </a:r>
          <a:endParaRPr lang="en-US" dirty="0"/>
        </a:p>
      </dgm:t>
    </dgm:pt>
    <dgm:pt modelId="{E1A6FA04-6A76-46CF-B396-2CAE8EC760D3}" type="parTrans" cxnId="{2B03DF9B-70F5-4B1B-AA57-62CB6BFA3359}">
      <dgm:prSet/>
      <dgm:spPr/>
      <dgm:t>
        <a:bodyPr/>
        <a:lstStyle/>
        <a:p>
          <a:endParaRPr lang="en-US"/>
        </a:p>
      </dgm:t>
    </dgm:pt>
    <dgm:pt modelId="{573BD23E-5AC9-4E5D-ADC8-7478D4DB892D}" type="sibTrans" cxnId="{2B03DF9B-70F5-4B1B-AA57-62CB6BFA3359}">
      <dgm:prSet/>
      <dgm:spPr/>
      <dgm:t>
        <a:bodyPr/>
        <a:lstStyle/>
        <a:p>
          <a:endParaRPr lang="en-US"/>
        </a:p>
      </dgm:t>
    </dgm:pt>
    <dgm:pt modelId="{2287A3CD-03D4-4CD0-BE2A-DD1139388CA8}">
      <dgm:prSet phldrT="[Text]"/>
      <dgm:spPr>
        <a:solidFill>
          <a:schemeClr val="accent3">
            <a:lumMod val="20000"/>
            <a:lumOff val="80000"/>
            <a:alpha val="90000"/>
          </a:schemeClr>
        </a:solidFill>
      </dgm:spPr>
      <dgm:t>
        <a:bodyPr/>
        <a:lstStyle/>
        <a:p>
          <a:r>
            <a:rPr lang="en-US" dirty="0" smtClean="0"/>
            <a:t>Groups</a:t>
          </a:r>
          <a:endParaRPr lang="en-US" dirty="0"/>
        </a:p>
      </dgm:t>
    </dgm:pt>
    <dgm:pt modelId="{140A509E-D3CD-4A2D-B015-0DBD31E4F5D4}" type="parTrans" cxnId="{A918BD5F-1867-4C06-BAA2-9C3ECC919F24}">
      <dgm:prSet/>
      <dgm:spPr/>
      <dgm:t>
        <a:bodyPr/>
        <a:lstStyle/>
        <a:p>
          <a:endParaRPr lang="en-US"/>
        </a:p>
      </dgm:t>
    </dgm:pt>
    <dgm:pt modelId="{6A601138-89A3-4FD7-BE00-02B34B87690C}" type="sibTrans" cxnId="{A918BD5F-1867-4C06-BAA2-9C3ECC919F24}">
      <dgm:prSet/>
      <dgm:spPr/>
      <dgm:t>
        <a:bodyPr/>
        <a:lstStyle/>
        <a:p>
          <a:endParaRPr lang="en-US"/>
        </a:p>
      </dgm:t>
    </dgm:pt>
    <dgm:pt modelId="{31806471-78E9-4645-87F6-D3F86250666F}">
      <dgm:prSet phldrT="[Text]"/>
      <dgm:spPr>
        <a:solidFill>
          <a:schemeClr val="accent3">
            <a:lumMod val="75000"/>
          </a:schemeClr>
        </a:solidFill>
      </dgm:spPr>
      <dgm:t>
        <a:bodyPr/>
        <a:lstStyle/>
        <a:p>
          <a:r>
            <a:rPr lang="en-US" dirty="0" smtClean="0"/>
            <a:t>Online</a:t>
          </a:r>
          <a:endParaRPr lang="en-US" dirty="0"/>
        </a:p>
      </dgm:t>
    </dgm:pt>
    <dgm:pt modelId="{D2D9F215-586B-44D4-BAE3-C7B0140443A0}" type="parTrans" cxnId="{9B5394EF-FB1F-44C3-AC7E-DEEB6509A7BB}">
      <dgm:prSet/>
      <dgm:spPr/>
      <dgm:t>
        <a:bodyPr/>
        <a:lstStyle/>
        <a:p>
          <a:endParaRPr lang="en-US"/>
        </a:p>
      </dgm:t>
    </dgm:pt>
    <dgm:pt modelId="{753AB7E6-D192-457C-910F-C46EAE9D8419}" type="sibTrans" cxnId="{9B5394EF-FB1F-44C3-AC7E-DEEB6509A7BB}">
      <dgm:prSet/>
      <dgm:spPr/>
      <dgm:t>
        <a:bodyPr/>
        <a:lstStyle/>
        <a:p>
          <a:endParaRPr lang="en-US"/>
        </a:p>
      </dgm:t>
    </dgm:pt>
    <dgm:pt modelId="{05187BDE-27CE-4ACF-8844-2B092346754B}">
      <dgm:prSet phldrT="[Text]"/>
      <dgm:spPr>
        <a:solidFill>
          <a:schemeClr val="accent3">
            <a:lumMod val="20000"/>
            <a:lumOff val="80000"/>
            <a:alpha val="90000"/>
          </a:schemeClr>
        </a:solidFill>
      </dgm:spPr>
      <dgm:t>
        <a:bodyPr/>
        <a:lstStyle/>
        <a:p>
          <a:r>
            <a:rPr lang="en-US" dirty="0" smtClean="0"/>
            <a:t>Wikis</a:t>
          </a:r>
          <a:endParaRPr lang="en-US" dirty="0"/>
        </a:p>
      </dgm:t>
    </dgm:pt>
    <dgm:pt modelId="{A74CFEF5-1EB3-4B0A-BAE1-66EB052CFA1B}" type="parTrans" cxnId="{9346F012-C5A7-4B83-8904-850CE8F48DE2}">
      <dgm:prSet/>
      <dgm:spPr/>
      <dgm:t>
        <a:bodyPr/>
        <a:lstStyle/>
        <a:p>
          <a:endParaRPr lang="en-US"/>
        </a:p>
      </dgm:t>
    </dgm:pt>
    <dgm:pt modelId="{4A10747B-0C02-40E6-BD3E-8DECE6B2F6EE}" type="sibTrans" cxnId="{9346F012-C5A7-4B83-8904-850CE8F48DE2}">
      <dgm:prSet/>
      <dgm:spPr/>
      <dgm:t>
        <a:bodyPr/>
        <a:lstStyle/>
        <a:p>
          <a:endParaRPr lang="en-US"/>
        </a:p>
      </dgm:t>
    </dgm:pt>
    <dgm:pt modelId="{36008231-0F0C-477D-980B-0CE9B9BA9122}">
      <dgm:prSet phldrT="[Text]"/>
      <dgm:spPr>
        <a:solidFill>
          <a:schemeClr val="accent3">
            <a:lumMod val="20000"/>
            <a:lumOff val="80000"/>
            <a:alpha val="90000"/>
          </a:schemeClr>
        </a:solidFill>
      </dgm:spPr>
      <dgm:t>
        <a:bodyPr/>
        <a:lstStyle/>
        <a:p>
          <a:r>
            <a:rPr lang="en-US" dirty="0" smtClean="0"/>
            <a:t>Peer teaching</a:t>
          </a:r>
          <a:endParaRPr lang="en-US" dirty="0"/>
        </a:p>
      </dgm:t>
    </dgm:pt>
    <dgm:pt modelId="{2A6B90A8-76FE-4E31-9CBB-8C7BE9CF170C}" type="parTrans" cxnId="{201ADD7B-B4E2-4649-B8E1-CDA3430AA898}">
      <dgm:prSet/>
      <dgm:spPr/>
      <dgm:t>
        <a:bodyPr/>
        <a:lstStyle/>
        <a:p>
          <a:endParaRPr lang="en-US"/>
        </a:p>
      </dgm:t>
    </dgm:pt>
    <dgm:pt modelId="{F15B17E7-7E04-4048-8CDE-75FBBFA30EDE}" type="sibTrans" cxnId="{201ADD7B-B4E2-4649-B8E1-CDA3430AA898}">
      <dgm:prSet/>
      <dgm:spPr/>
      <dgm:t>
        <a:bodyPr/>
        <a:lstStyle/>
        <a:p>
          <a:endParaRPr lang="en-US"/>
        </a:p>
      </dgm:t>
    </dgm:pt>
    <dgm:pt modelId="{2EA49874-5B3C-4839-BEB5-F41F14523F99}">
      <dgm:prSet phldrT="[Text]"/>
      <dgm:spPr>
        <a:solidFill>
          <a:schemeClr val="accent3">
            <a:lumMod val="20000"/>
            <a:lumOff val="80000"/>
            <a:alpha val="90000"/>
          </a:schemeClr>
        </a:solidFill>
      </dgm:spPr>
      <dgm:t>
        <a:bodyPr/>
        <a:lstStyle/>
        <a:p>
          <a:r>
            <a:rPr lang="en-US" dirty="0" smtClean="0"/>
            <a:t>Interviews</a:t>
          </a:r>
          <a:endParaRPr lang="en-US" dirty="0"/>
        </a:p>
      </dgm:t>
    </dgm:pt>
    <dgm:pt modelId="{E6F90575-FF4E-4473-9141-08EF06BF9D82}" type="parTrans" cxnId="{7020D533-BB72-4D6E-B7ED-ACB6FF696982}">
      <dgm:prSet/>
      <dgm:spPr/>
      <dgm:t>
        <a:bodyPr/>
        <a:lstStyle/>
        <a:p>
          <a:endParaRPr lang="en-US"/>
        </a:p>
      </dgm:t>
    </dgm:pt>
    <dgm:pt modelId="{AD3A6269-82E5-4273-B73D-41E84DFBEE3D}" type="sibTrans" cxnId="{7020D533-BB72-4D6E-B7ED-ACB6FF696982}">
      <dgm:prSet/>
      <dgm:spPr/>
      <dgm:t>
        <a:bodyPr/>
        <a:lstStyle/>
        <a:p>
          <a:endParaRPr lang="en-US"/>
        </a:p>
      </dgm:t>
    </dgm:pt>
    <dgm:pt modelId="{351E22E1-A74F-461B-8EA8-DDAF78E8F329}">
      <dgm:prSet phldrT="[Text]"/>
      <dgm:spPr>
        <a:solidFill>
          <a:schemeClr val="accent3">
            <a:lumMod val="20000"/>
            <a:lumOff val="80000"/>
            <a:alpha val="90000"/>
          </a:schemeClr>
        </a:solidFill>
      </dgm:spPr>
      <dgm:t>
        <a:bodyPr/>
        <a:lstStyle/>
        <a:p>
          <a:r>
            <a:rPr lang="en-US" dirty="0" smtClean="0"/>
            <a:t>Role plays</a:t>
          </a:r>
          <a:endParaRPr lang="en-US" dirty="0"/>
        </a:p>
      </dgm:t>
    </dgm:pt>
    <dgm:pt modelId="{4CB1821F-3F10-4539-9D3F-E56C48846FA5}" type="parTrans" cxnId="{10605265-93F3-4579-8648-6F7AA2C3CB0C}">
      <dgm:prSet/>
      <dgm:spPr/>
      <dgm:t>
        <a:bodyPr/>
        <a:lstStyle/>
        <a:p>
          <a:endParaRPr lang="en-US"/>
        </a:p>
      </dgm:t>
    </dgm:pt>
    <dgm:pt modelId="{EF101C3C-20AE-4832-8D8F-528CFDE5CE1E}" type="sibTrans" cxnId="{10605265-93F3-4579-8648-6F7AA2C3CB0C}">
      <dgm:prSet/>
      <dgm:spPr/>
      <dgm:t>
        <a:bodyPr/>
        <a:lstStyle/>
        <a:p>
          <a:endParaRPr lang="en-US"/>
        </a:p>
      </dgm:t>
    </dgm:pt>
    <dgm:pt modelId="{2E3DEDC4-3ADF-438D-8F7C-3D1078B9A3ED}">
      <dgm:prSet phldrT="[Text]"/>
      <dgm:spPr>
        <a:solidFill>
          <a:schemeClr val="accent3">
            <a:lumMod val="20000"/>
            <a:lumOff val="80000"/>
            <a:alpha val="90000"/>
          </a:schemeClr>
        </a:solidFill>
      </dgm:spPr>
      <dgm:t>
        <a:bodyPr/>
        <a:lstStyle/>
        <a:p>
          <a:r>
            <a:rPr lang="en-US" dirty="0" smtClean="0"/>
            <a:t>Discussion Forum</a:t>
          </a:r>
          <a:endParaRPr lang="en-US" dirty="0"/>
        </a:p>
      </dgm:t>
    </dgm:pt>
    <dgm:pt modelId="{F806F829-4C0A-4569-8AED-BFA2E48EA84A}" type="parTrans" cxnId="{324E90F7-87AC-4785-B894-48F67678488C}">
      <dgm:prSet/>
      <dgm:spPr/>
      <dgm:t>
        <a:bodyPr/>
        <a:lstStyle/>
        <a:p>
          <a:endParaRPr lang="en-US"/>
        </a:p>
      </dgm:t>
    </dgm:pt>
    <dgm:pt modelId="{2B44632E-A68C-47EC-ABF2-D0126CF1919F}" type="sibTrans" cxnId="{324E90F7-87AC-4785-B894-48F67678488C}">
      <dgm:prSet/>
      <dgm:spPr/>
      <dgm:t>
        <a:bodyPr/>
        <a:lstStyle/>
        <a:p>
          <a:endParaRPr lang="en-US"/>
        </a:p>
      </dgm:t>
    </dgm:pt>
    <dgm:pt modelId="{9A72B4F3-8ECC-4B7B-85CF-CD8E21D0FACB}">
      <dgm:prSet phldrT="[Text]"/>
      <dgm:spPr>
        <a:solidFill>
          <a:schemeClr val="accent3">
            <a:lumMod val="20000"/>
            <a:lumOff val="80000"/>
            <a:alpha val="90000"/>
          </a:schemeClr>
        </a:solidFill>
      </dgm:spPr>
      <dgm:t>
        <a:bodyPr/>
        <a:lstStyle/>
        <a:p>
          <a:r>
            <a:rPr lang="en-US" dirty="0" smtClean="0"/>
            <a:t>Chat</a:t>
          </a:r>
          <a:endParaRPr lang="en-US" dirty="0"/>
        </a:p>
      </dgm:t>
    </dgm:pt>
    <dgm:pt modelId="{0283567C-611E-4A76-A657-C6986BA6FAA3}" type="parTrans" cxnId="{F7930C18-03D2-4A3A-BCD5-BF7859BE90D7}">
      <dgm:prSet/>
      <dgm:spPr/>
      <dgm:t>
        <a:bodyPr/>
        <a:lstStyle/>
        <a:p>
          <a:endParaRPr lang="en-US"/>
        </a:p>
      </dgm:t>
    </dgm:pt>
    <dgm:pt modelId="{79AE0196-3044-4F32-AC3C-741C426A3D0A}" type="sibTrans" cxnId="{F7930C18-03D2-4A3A-BCD5-BF7859BE90D7}">
      <dgm:prSet/>
      <dgm:spPr/>
      <dgm:t>
        <a:bodyPr/>
        <a:lstStyle/>
        <a:p>
          <a:endParaRPr lang="en-US"/>
        </a:p>
      </dgm:t>
    </dgm:pt>
    <dgm:pt modelId="{99C06735-F376-4715-88FE-8973713D8C0F}" type="pres">
      <dgm:prSet presAssocID="{B144F506-5A19-4B53-A352-4E61FE98DA6E}" presName="Name0" presStyleCnt="0">
        <dgm:presLayoutVars>
          <dgm:dir/>
          <dgm:animLvl val="lvl"/>
          <dgm:resizeHandles val="exact"/>
        </dgm:presLayoutVars>
      </dgm:prSet>
      <dgm:spPr/>
      <dgm:t>
        <a:bodyPr/>
        <a:lstStyle/>
        <a:p>
          <a:endParaRPr lang="en-US"/>
        </a:p>
      </dgm:t>
    </dgm:pt>
    <dgm:pt modelId="{B349BD38-CBEF-4E24-BC45-5AD21432C5B1}" type="pres">
      <dgm:prSet presAssocID="{B9882134-E402-495D-9BD6-E43ED699B3A0}" presName="composite" presStyleCnt="0"/>
      <dgm:spPr/>
    </dgm:pt>
    <dgm:pt modelId="{80DFE037-5AC2-43BC-98AB-946341B44DBD}" type="pres">
      <dgm:prSet presAssocID="{B9882134-E402-495D-9BD6-E43ED699B3A0}" presName="parTx" presStyleLbl="alignNode1" presStyleIdx="0" presStyleCnt="2">
        <dgm:presLayoutVars>
          <dgm:chMax val="0"/>
          <dgm:chPref val="0"/>
          <dgm:bulletEnabled val="1"/>
        </dgm:presLayoutVars>
      </dgm:prSet>
      <dgm:spPr/>
      <dgm:t>
        <a:bodyPr/>
        <a:lstStyle/>
        <a:p>
          <a:endParaRPr lang="en-US"/>
        </a:p>
      </dgm:t>
    </dgm:pt>
    <dgm:pt modelId="{6E8A527C-0A7F-4F0F-BA38-0E6146B3E02F}" type="pres">
      <dgm:prSet presAssocID="{B9882134-E402-495D-9BD6-E43ED699B3A0}" presName="desTx" presStyleLbl="alignAccFollowNode1" presStyleIdx="0" presStyleCnt="2">
        <dgm:presLayoutVars>
          <dgm:bulletEnabled val="1"/>
        </dgm:presLayoutVars>
      </dgm:prSet>
      <dgm:spPr/>
      <dgm:t>
        <a:bodyPr/>
        <a:lstStyle/>
        <a:p>
          <a:endParaRPr lang="en-US"/>
        </a:p>
      </dgm:t>
    </dgm:pt>
    <dgm:pt modelId="{A74B4527-E393-4482-BB94-A2083CDCE3B7}" type="pres">
      <dgm:prSet presAssocID="{573BD23E-5AC9-4E5D-ADC8-7478D4DB892D}" presName="space" presStyleCnt="0"/>
      <dgm:spPr/>
    </dgm:pt>
    <dgm:pt modelId="{7847B411-BCA6-4E92-984A-6653D17AED22}" type="pres">
      <dgm:prSet presAssocID="{31806471-78E9-4645-87F6-D3F86250666F}" presName="composite" presStyleCnt="0"/>
      <dgm:spPr/>
    </dgm:pt>
    <dgm:pt modelId="{CAF8EA62-3058-4B51-8C88-4C9F61ACD227}" type="pres">
      <dgm:prSet presAssocID="{31806471-78E9-4645-87F6-D3F86250666F}" presName="parTx" presStyleLbl="alignNode1" presStyleIdx="1" presStyleCnt="2">
        <dgm:presLayoutVars>
          <dgm:chMax val="0"/>
          <dgm:chPref val="0"/>
          <dgm:bulletEnabled val="1"/>
        </dgm:presLayoutVars>
      </dgm:prSet>
      <dgm:spPr/>
      <dgm:t>
        <a:bodyPr/>
        <a:lstStyle/>
        <a:p>
          <a:endParaRPr lang="en-US"/>
        </a:p>
      </dgm:t>
    </dgm:pt>
    <dgm:pt modelId="{92B8781C-DE86-42BD-B00B-2D2C94F29E36}" type="pres">
      <dgm:prSet presAssocID="{31806471-78E9-4645-87F6-D3F86250666F}" presName="desTx" presStyleLbl="alignAccFollowNode1" presStyleIdx="1" presStyleCnt="2">
        <dgm:presLayoutVars>
          <dgm:bulletEnabled val="1"/>
        </dgm:presLayoutVars>
      </dgm:prSet>
      <dgm:spPr/>
      <dgm:t>
        <a:bodyPr/>
        <a:lstStyle/>
        <a:p>
          <a:endParaRPr lang="en-US"/>
        </a:p>
      </dgm:t>
    </dgm:pt>
  </dgm:ptLst>
  <dgm:cxnLst>
    <dgm:cxn modelId="{7020D533-BB72-4D6E-B7ED-ACB6FF696982}" srcId="{B9882134-E402-495D-9BD6-E43ED699B3A0}" destId="{2EA49874-5B3C-4839-BEB5-F41F14523F99}" srcOrd="2" destOrd="0" parTransId="{E6F90575-FF4E-4473-9141-08EF06BF9D82}" sibTransId="{AD3A6269-82E5-4273-B73D-41E84DFBEE3D}"/>
    <dgm:cxn modelId="{9346F012-C5A7-4B83-8904-850CE8F48DE2}" srcId="{31806471-78E9-4645-87F6-D3F86250666F}" destId="{05187BDE-27CE-4ACF-8844-2B092346754B}" srcOrd="0" destOrd="0" parTransId="{A74CFEF5-1EB3-4B0A-BAE1-66EB052CFA1B}" sibTransId="{4A10747B-0C02-40E6-BD3E-8DECE6B2F6EE}"/>
    <dgm:cxn modelId="{6380B16C-5A18-43CB-B1A4-A710EC9ABCCE}" type="presOf" srcId="{B9882134-E402-495D-9BD6-E43ED699B3A0}" destId="{80DFE037-5AC2-43BC-98AB-946341B44DBD}" srcOrd="0" destOrd="0" presId="urn:microsoft.com/office/officeart/2005/8/layout/hList1"/>
    <dgm:cxn modelId="{F7930C18-03D2-4A3A-BCD5-BF7859BE90D7}" srcId="{31806471-78E9-4645-87F6-D3F86250666F}" destId="{9A72B4F3-8ECC-4B7B-85CF-CD8E21D0FACB}" srcOrd="2" destOrd="0" parTransId="{0283567C-611E-4A76-A657-C6986BA6FAA3}" sibTransId="{79AE0196-3044-4F32-AC3C-741C426A3D0A}"/>
    <dgm:cxn modelId="{9B5394EF-FB1F-44C3-AC7E-DEEB6509A7BB}" srcId="{B144F506-5A19-4B53-A352-4E61FE98DA6E}" destId="{31806471-78E9-4645-87F6-D3F86250666F}" srcOrd="1" destOrd="0" parTransId="{D2D9F215-586B-44D4-BAE3-C7B0140443A0}" sibTransId="{753AB7E6-D192-457C-910F-C46EAE9D8419}"/>
    <dgm:cxn modelId="{4F447289-5E3A-428F-829D-086001C5B7EB}" type="presOf" srcId="{36008231-0F0C-477D-980B-0CE9B9BA9122}" destId="{6E8A527C-0A7F-4F0F-BA38-0E6146B3E02F}" srcOrd="0" destOrd="1" presId="urn:microsoft.com/office/officeart/2005/8/layout/hList1"/>
    <dgm:cxn modelId="{6A36194E-B988-463B-B001-D9A46EB02742}" type="presOf" srcId="{9A72B4F3-8ECC-4B7B-85CF-CD8E21D0FACB}" destId="{92B8781C-DE86-42BD-B00B-2D2C94F29E36}" srcOrd="0" destOrd="2" presId="urn:microsoft.com/office/officeart/2005/8/layout/hList1"/>
    <dgm:cxn modelId="{4BB7B4BE-F4A9-42B7-864B-BEE86056469F}" type="presOf" srcId="{2EA49874-5B3C-4839-BEB5-F41F14523F99}" destId="{6E8A527C-0A7F-4F0F-BA38-0E6146B3E02F}" srcOrd="0" destOrd="2" presId="urn:microsoft.com/office/officeart/2005/8/layout/hList1"/>
    <dgm:cxn modelId="{10605265-93F3-4579-8648-6F7AA2C3CB0C}" srcId="{B9882134-E402-495D-9BD6-E43ED699B3A0}" destId="{351E22E1-A74F-461B-8EA8-DDAF78E8F329}" srcOrd="3" destOrd="0" parTransId="{4CB1821F-3F10-4539-9D3F-E56C48846FA5}" sibTransId="{EF101C3C-20AE-4832-8D8F-528CFDE5CE1E}"/>
    <dgm:cxn modelId="{2B03DF9B-70F5-4B1B-AA57-62CB6BFA3359}" srcId="{B144F506-5A19-4B53-A352-4E61FE98DA6E}" destId="{B9882134-E402-495D-9BD6-E43ED699B3A0}" srcOrd="0" destOrd="0" parTransId="{E1A6FA04-6A76-46CF-B396-2CAE8EC760D3}" sibTransId="{573BD23E-5AC9-4E5D-ADC8-7478D4DB892D}"/>
    <dgm:cxn modelId="{B26E485E-E9AC-4A9C-B461-350D9473B3A2}" type="presOf" srcId="{351E22E1-A74F-461B-8EA8-DDAF78E8F329}" destId="{6E8A527C-0A7F-4F0F-BA38-0E6146B3E02F}" srcOrd="0" destOrd="3" presId="urn:microsoft.com/office/officeart/2005/8/layout/hList1"/>
    <dgm:cxn modelId="{A918BD5F-1867-4C06-BAA2-9C3ECC919F24}" srcId="{B9882134-E402-495D-9BD6-E43ED699B3A0}" destId="{2287A3CD-03D4-4CD0-BE2A-DD1139388CA8}" srcOrd="0" destOrd="0" parTransId="{140A509E-D3CD-4A2D-B015-0DBD31E4F5D4}" sibTransId="{6A601138-89A3-4FD7-BE00-02B34B87690C}"/>
    <dgm:cxn modelId="{E422BA0A-6BE3-48CB-BF72-666529AE1983}" type="presOf" srcId="{31806471-78E9-4645-87F6-D3F86250666F}" destId="{CAF8EA62-3058-4B51-8C88-4C9F61ACD227}" srcOrd="0" destOrd="0" presId="urn:microsoft.com/office/officeart/2005/8/layout/hList1"/>
    <dgm:cxn modelId="{B17B5CF8-5F5D-44B3-9237-D89C71D31A39}" type="presOf" srcId="{05187BDE-27CE-4ACF-8844-2B092346754B}" destId="{92B8781C-DE86-42BD-B00B-2D2C94F29E36}" srcOrd="0" destOrd="0" presId="urn:microsoft.com/office/officeart/2005/8/layout/hList1"/>
    <dgm:cxn modelId="{324E90F7-87AC-4785-B894-48F67678488C}" srcId="{31806471-78E9-4645-87F6-D3F86250666F}" destId="{2E3DEDC4-3ADF-438D-8F7C-3D1078B9A3ED}" srcOrd="1" destOrd="0" parTransId="{F806F829-4C0A-4569-8AED-BFA2E48EA84A}" sibTransId="{2B44632E-A68C-47EC-ABF2-D0126CF1919F}"/>
    <dgm:cxn modelId="{A7B97463-86F4-4FF5-941E-274048B3DA7F}" type="presOf" srcId="{B144F506-5A19-4B53-A352-4E61FE98DA6E}" destId="{99C06735-F376-4715-88FE-8973713D8C0F}" srcOrd="0" destOrd="0" presId="urn:microsoft.com/office/officeart/2005/8/layout/hList1"/>
    <dgm:cxn modelId="{201ADD7B-B4E2-4649-B8E1-CDA3430AA898}" srcId="{B9882134-E402-495D-9BD6-E43ED699B3A0}" destId="{36008231-0F0C-477D-980B-0CE9B9BA9122}" srcOrd="1" destOrd="0" parTransId="{2A6B90A8-76FE-4E31-9CBB-8C7BE9CF170C}" sibTransId="{F15B17E7-7E04-4048-8CDE-75FBBFA30EDE}"/>
    <dgm:cxn modelId="{94D29BB3-05F3-4D63-B609-58E5769EE4AD}" type="presOf" srcId="{2E3DEDC4-3ADF-438D-8F7C-3D1078B9A3ED}" destId="{92B8781C-DE86-42BD-B00B-2D2C94F29E36}" srcOrd="0" destOrd="1" presId="urn:microsoft.com/office/officeart/2005/8/layout/hList1"/>
    <dgm:cxn modelId="{15C450A5-0B8E-46C1-BF28-7F96888504D1}" type="presOf" srcId="{2287A3CD-03D4-4CD0-BE2A-DD1139388CA8}" destId="{6E8A527C-0A7F-4F0F-BA38-0E6146B3E02F}" srcOrd="0" destOrd="0" presId="urn:microsoft.com/office/officeart/2005/8/layout/hList1"/>
    <dgm:cxn modelId="{D79E5564-1272-430B-80E2-1EF7F4848E1D}" type="presParOf" srcId="{99C06735-F376-4715-88FE-8973713D8C0F}" destId="{B349BD38-CBEF-4E24-BC45-5AD21432C5B1}" srcOrd="0" destOrd="0" presId="urn:microsoft.com/office/officeart/2005/8/layout/hList1"/>
    <dgm:cxn modelId="{1F0FCDEC-0570-4908-A28B-51D74B8DC2DD}" type="presParOf" srcId="{B349BD38-CBEF-4E24-BC45-5AD21432C5B1}" destId="{80DFE037-5AC2-43BC-98AB-946341B44DBD}" srcOrd="0" destOrd="0" presId="urn:microsoft.com/office/officeart/2005/8/layout/hList1"/>
    <dgm:cxn modelId="{E7A39826-6724-455A-A76B-F33DC4CB1BB5}" type="presParOf" srcId="{B349BD38-CBEF-4E24-BC45-5AD21432C5B1}" destId="{6E8A527C-0A7F-4F0F-BA38-0E6146B3E02F}" srcOrd="1" destOrd="0" presId="urn:microsoft.com/office/officeart/2005/8/layout/hList1"/>
    <dgm:cxn modelId="{325D1393-40B6-415E-BFAE-FC2FEA4AADAD}" type="presParOf" srcId="{99C06735-F376-4715-88FE-8973713D8C0F}" destId="{A74B4527-E393-4482-BB94-A2083CDCE3B7}" srcOrd="1" destOrd="0" presId="urn:microsoft.com/office/officeart/2005/8/layout/hList1"/>
    <dgm:cxn modelId="{354F35F7-1FF7-496F-A507-1516BAECF772}" type="presParOf" srcId="{99C06735-F376-4715-88FE-8973713D8C0F}" destId="{7847B411-BCA6-4E92-984A-6653D17AED22}" srcOrd="2" destOrd="0" presId="urn:microsoft.com/office/officeart/2005/8/layout/hList1"/>
    <dgm:cxn modelId="{E807D94C-013B-42F1-8B9C-F443741F4E53}" type="presParOf" srcId="{7847B411-BCA6-4E92-984A-6653D17AED22}" destId="{CAF8EA62-3058-4B51-8C88-4C9F61ACD227}" srcOrd="0" destOrd="0" presId="urn:microsoft.com/office/officeart/2005/8/layout/hList1"/>
    <dgm:cxn modelId="{97B0616F-C5BD-439D-B545-78BEEE53F3CB}" type="presParOf" srcId="{7847B411-BCA6-4E92-984A-6653D17AED22}" destId="{92B8781C-DE86-42BD-B00B-2D2C94F29E3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0B2780-6E76-4959-A0C8-E4BCE17955BD}">
      <dsp:nvSpPr>
        <dsp:cNvPr id="0" name=""/>
        <dsp:cNvSpPr/>
      </dsp:nvSpPr>
      <dsp:spPr>
        <a:xfrm>
          <a:off x="0" y="247649"/>
          <a:ext cx="2667000" cy="16001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Prior Knowledge</a:t>
          </a:r>
          <a:endParaRPr lang="en-US" sz="3900" kern="1200" dirty="0"/>
        </a:p>
      </dsp:txBody>
      <dsp:txXfrm>
        <a:off x="0" y="247649"/>
        <a:ext cx="2667000" cy="1600199"/>
      </dsp:txXfrm>
    </dsp:sp>
    <dsp:sp modelId="{148C7193-06AE-4BF2-8876-BF37176FEB10}">
      <dsp:nvSpPr>
        <dsp:cNvPr id="0" name=""/>
        <dsp:cNvSpPr/>
      </dsp:nvSpPr>
      <dsp:spPr>
        <a:xfrm>
          <a:off x="2933700" y="247649"/>
          <a:ext cx="2667000" cy="16001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Experiences</a:t>
          </a:r>
          <a:endParaRPr lang="en-US" sz="3900" kern="1200" dirty="0"/>
        </a:p>
      </dsp:txBody>
      <dsp:txXfrm>
        <a:off x="2933700" y="247649"/>
        <a:ext cx="2667000" cy="1600199"/>
      </dsp:txXfrm>
    </dsp:sp>
    <dsp:sp modelId="{10AB00B3-B2CD-43AB-94CD-6E807E3CBC4D}">
      <dsp:nvSpPr>
        <dsp:cNvPr id="0" name=""/>
        <dsp:cNvSpPr/>
      </dsp:nvSpPr>
      <dsp:spPr>
        <a:xfrm>
          <a:off x="4343396" y="2133597"/>
          <a:ext cx="2667000" cy="1600199"/>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Abilities</a:t>
          </a:r>
          <a:endParaRPr lang="en-US" sz="3900" kern="1200" dirty="0"/>
        </a:p>
      </dsp:txBody>
      <dsp:txXfrm>
        <a:off x="4343396" y="2133597"/>
        <a:ext cx="2667000" cy="1600199"/>
      </dsp:txXfrm>
    </dsp:sp>
    <dsp:sp modelId="{BA21955E-B450-4EB6-A847-3C6BE85C4599}">
      <dsp:nvSpPr>
        <dsp:cNvPr id="0" name=""/>
        <dsp:cNvSpPr/>
      </dsp:nvSpPr>
      <dsp:spPr>
        <a:xfrm>
          <a:off x="1466850" y="2114549"/>
          <a:ext cx="2667000" cy="16001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Learning styles</a:t>
          </a:r>
          <a:endParaRPr lang="en-US" sz="3900" kern="1200" dirty="0"/>
        </a:p>
      </dsp:txBody>
      <dsp:txXfrm>
        <a:off x="1466850" y="2114549"/>
        <a:ext cx="2667000" cy="1600199"/>
      </dsp:txXfrm>
    </dsp:sp>
    <dsp:sp modelId="{B73E6043-42F0-4427-BC80-064144E5D2E6}">
      <dsp:nvSpPr>
        <dsp:cNvPr id="0" name=""/>
        <dsp:cNvSpPr/>
      </dsp:nvSpPr>
      <dsp:spPr>
        <a:xfrm>
          <a:off x="5791203" y="228602"/>
          <a:ext cx="2667000" cy="160019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Interests</a:t>
          </a:r>
          <a:endParaRPr lang="en-US" sz="3900" kern="1200" dirty="0"/>
        </a:p>
      </dsp:txBody>
      <dsp:txXfrm>
        <a:off x="5791203" y="228602"/>
        <a:ext cx="2667000" cy="1600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F7FB9F-02F2-4B24-9F99-FE1DC2A97B82}">
      <dsp:nvSpPr>
        <dsp:cNvPr id="0" name=""/>
        <dsp:cNvSpPr/>
      </dsp:nvSpPr>
      <dsp:spPr>
        <a:xfrm>
          <a:off x="3482" y="495701"/>
          <a:ext cx="1522660" cy="913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Stage 1</a:t>
          </a:r>
        </a:p>
        <a:p>
          <a:pPr lvl="0" algn="ctr" defTabSz="933450">
            <a:lnSpc>
              <a:spcPct val="90000"/>
            </a:lnSpc>
            <a:spcBef>
              <a:spcPct val="0"/>
            </a:spcBef>
            <a:spcAft>
              <a:spcPct val="35000"/>
            </a:spcAft>
          </a:pPr>
          <a:r>
            <a:rPr lang="en-US" sz="2100" kern="1200" dirty="0" smtClean="0"/>
            <a:t>Dependent</a:t>
          </a:r>
          <a:endParaRPr lang="en-US" sz="2100" kern="1200" dirty="0"/>
        </a:p>
      </dsp:txBody>
      <dsp:txXfrm>
        <a:off x="3482" y="495701"/>
        <a:ext cx="1522660" cy="913596"/>
      </dsp:txXfrm>
    </dsp:sp>
    <dsp:sp modelId="{3B736C53-E684-4B5D-BAE7-EF227778BE02}">
      <dsp:nvSpPr>
        <dsp:cNvPr id="0" name=""/>
        <dsp:cNvSpPr/>
      </dsp:nvSpPr>
      <dsp:spPr>
        <a:xfrm rot="21556984">
          <a:off x="1669482" y="750467"/>
          <a:ext cx="303927"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21556984">
        <a:off x="1669482" y="750467"/>
        <a:ext cx="303927" cy="377619"/>
      </dsp:txXfrm>
    </dsp:sp>
    <dsp:sp modelId="{9A47EAB2-78BE-4572-83EF-7DA08EA79DB4}">
      <dsp:nvSpPr>
        <dsp:cNvPr id="0" name=""/>
        <dsp:cNvSpPr/>
      </dsp:nvSpPr>
      <dsp:spPr>
        <a:xfrm>
          <a:off x="2099546" y="469472"/>
          <a:ext cx="1522660" cy="913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Stage 2</a:t>
          </a:r>
        </a:p>
        <a:p>
          <a:pPr lvl="0" algn="ctr" defTabSz="933450">
            <a:lnSpc>
              <a:spcPct val="90000"/>
            </a:lnSpc>
            <a:spcBef>
              <a:spcPct val="0"/>
            </a:spcBef>
            <a:spcAft>
              <a:spcPct val="35000"/>
            </a:spcAft>
          </a:pPr>
          <a:r>
            <a:rPr lang="en-US" sz="2100" kern="1200" dirty="0" smtClean="0"/>
            <a:t>Interested</a:t>
          </a:r>
          <a:endParaRPr lang="en-US" sz="2100" kern="1200" dirty="0"/>
        </a:p>
      </dsp:txBody>
      <dsp:txXfrm>
        <a:off x="2099546" y="469472"/>
        <a:ext cx="1522660" cy="913596"/>
      </dsp:txXfrm>
    </dsp:sp>
    <dsp:sp modelId="{55A33F73-8EFC-4B93-A4D6-DA5126C68C96}">
      <dsp:nvSpPr>
        <dsp:cNvPr id="0" name=""/>
        <dsp:cNvSpPr/>
      </dsp:nvSpPr>
      <dsp:spPr>
        <a:xfrm rot="41601">
          <a:off x="3783375" y="750692"/>
          <a:ext cx="341729"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41601">
        <a:off x="3783375" y="750692"/>
        <a:ext cx="341729" cy="377619"/>
      </dsp:txXfrm>
    </dsp:sp>
    <dsp:sp modelId="{0B000E9B-A973-4418-8C86-046E6D8A5FFE}">
      <dsp:nvSpPr>
        <dsp:cNvPr id="0" name=""/>
        <dsp:cNvSpPr/>
      </dsp:nvSpPr>
      <dsp:spPr>
        <a:xfrm>
          <a:off x="4266932" y="495701"/>
          <a:ext cx="1522660" cy="913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Stage 3</a:t>
          </a:r>
        </a:p>
        <a:p>
          <a:pPr lvl="0" algn="ctr" defTabSz="933450">
            <a:lnSpc>
              <a:spcPct val="90000"/>
            </a:lnSpc>
            <a:spcBef>
              <a:spcPct val="0"/>
            </a:spcBef>
            <a:spcAft>
              <a:spcPct val="35000"/>
            </a:spcAft>
          </a:pPr>
          <a:r>
            <a:rPr lang="en-US" sz="2100" kern="1200" dirty="0" smtClean="0"/>
            <a:t>Involved</a:t>
          </a:r>
          <a:endParaRPr lang="en-US" sz="2100" kern="1200" dirty="0"/>
        </a:p>
      </dsp:txBody>
      <dsp:txXfrm>
        <a:off x="4266932" y="495701"/>
        <a:ext cx="1522660" cy="913596"/>
      </dsp:txXfrm>
    </dsp:sp>
    <dsp:sp modelId="{906BB7AA-6CBC-41DD-BAF2-7DC9719D2873}">
      <dsp:nvSpPr>
        <dsp:cNvPr id="0" name=""/>
        <dsp:cNvSpPr/>
      </dsp:nvSpPr>
      <dsp:spPr>
        <a:xfrm>
          <a:off x="5941858" y="763690"/>
          <a:ext cx="322804" cy="377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941858" y="763690"/>
        <a:ext cx="322804" cy="377619"/>
      </dsp:txXfrm>
    </dsp:sp>
    <dsp:sp modelId="{6CCFB0B1-7674-4512-BE06-8D917B2E8686}">
      <dsp:nvSpPr>
        <dsp:cNvPr id="0" name=""/>
        <dsp:cNvSpPr/>
      </dsp:nvSpPr>
      <dsp:spPr>
        <a:xfrm>
          <a:off x="6398656" y="495701"/>
          <a:ext cx="1522660" cy="913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Stage 4</a:t>
          </a:r>
        </a:p>
        <a:p>
          <a:pPr lvl="0" algn="ctr" defTabSz="933450">
            <a:lnSpc>
              <a:spcPct val="90000"/>
            </a:lnSpc>
            <a:spcBef>
              <a:spcPct val="0"/>
            </a:spcBef>
            <a:spcAft>
              <a:spcPct val="35000"/>
            </a:spcAft>
          </a:pPr>
          <a:r>
            <a:rPr lang="en-US" sz="2100" kern="1200" dirty="0" smtClean="0"/>
            <a:t>Self-directed</a:t>
          </a:r>
          <a:endParaRPr lang="en-US" sz="2100" kern="1200" dirty="0"/>
        </a:p>
      </dsp:txBody>
      <dsp:txXfrm>
        <a:off x="6398656" y="495701"/>
        <a:ext cx="1522660" cy="9135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DFE037-5AC2-43BC-98AB-946341B44DBD}">
      <dsp:nvSpPr>
        <dsp:cNvPr id="0" name=""/>
        <dsp:cNvSpPr/>
      </dsp:nvSpPr>
      <dsp:spPr>
        <a:xfrm>
          <a:off x="34" y="128769"/>
          <a:ext cx="3275855" cy="1094400"/>
        </a:xfrm>
        <a:prstGeom prst="rect">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n-US" sz="3800" kern="1200" dirty="0" smtClean="0"/>
            <a:t>Face-to-Face</a:t>
          </a:r>
          <a:endParaRPr lang="en-US" sz="3800" kern="1200" dirty="0"/>
        </a:p>
      </dsp:txBody>
      <dsp:txXfrm>
        <a:off x="34" y="128769"/>
        <a:ext cx="3275855" cy="1094400"/>
      </dsp:txXfrm>
    </dsp:sp>
    <dsp:sp modelId="{6E8A527C-0A7F-4F0F-BA38-0E6146B3E02F}">
      <dsp:nvSpPr>
        <dsp:cNvPr id="0" name=""/>
        <dsp:cNvSpPr/>
      </dsp:nvSpPr>
      <dsp:spPr>
        <a:xfrm>
          <a:off x="34" y="1223169"/>
          <a:ext cx="3275855" cy="2712059"/>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Groups</a:t>
          </a:r>
          <a:endParaRPr lang="en-US" sz="3800" kern="1200" dirty="0"/>
        </a:p>
        <a:p>
          <a:pPr marL="285750" lvl="1" indent="-285750" algn="l" defTabSz="1689100">
            <a:lnSpc>
              <a:spcPct val="90000"/>
            </a:lnSpc>
            <a:spcBef>
              <a:spcPct val="0"/>
            </a:spcBef>
            <a:spcAft>
              <a:spcPct val="15000"/>
            </a:spcAft>
            <a:buChar char="••"/>
          </a:pPr>
          <a:r>
            <a:rPr lang="en-US" sz="3800" kern="1200" dirty="0" smtClean="0"/>
            <a:t>Peer teaching</a:t>
          </a:r>
          <a:endParaRPr lang="en-US" sz="3800" kern="1200" dirty="0"/>
        </a:p>
        <a:p>
          <a:pPr marL="285750" lvl="1" indent="-285750" algn="l" defTabSz="1689100">
            <a:lnSpc>
              <a:spcPct val="90000"/>
            </a:lnSpc>
            <a:spcBef>
              <a:spcPct val="0"/>
            </a:spcBef>
            <a:spcAft>
              <a:spcPct val="15000"/>
            </a:spcAft>
            <a:buChar char="••"/>
          </a:pPr>
          <a:r>
            <a:rPr lang="en-US" sz="3800" kern="1200" dirty="0" smtClean="0"/>
            <a:t>Interviews</a:t>
          </a:r>
          <a:endParaRPr lang="en-US" sz="3800" kern="1200" dirty="0"/>
        </a:p>
        <a:p>
          <a:pPr marL="285750" lvl="1" indent="-285750" algn="l" defTabSz="1689100">
            <a:lnSpc>
              <a:spcPct val="90000"/>
            </a:lnSpc>
            <a:spcBef>
              <a:spcPct val="0"/>
            </a:spcBef>
            <a:spcAft>
              <a:spcPct val="15000"/>
            </a:spcAft>
            <a:buChar char="••"/>
          </a:pPr>
          <a:r>
            <a:rPr lang="en-US" sz="3800" kern="1200" dirty="0" smtClean="0"/>
            <a:t>Role plays</a:t>
          </a:r>
          <a:endParaRPr lang="en-US" sz="3800" kern="1200" dirty="0"/>
        </a:p>
      </dsp:txBody>
      <dsp:txXfrm>
        <a:off x="34" y="1223169"/>
        <a:ext cx="3275855" cy="2712059"/>
      </dsp:txXfrm>
    </dsp:sp>
    <dsp:sp modelId="{CAF8EA62-3058-4B51-8C88-4C9F61ACD227}">
      <dsp:nvSpPr>
        <dsp:cNvPr id="0" name=""/>
        <dsp:cNvSpPr/>
      </dsp:nvSpPr>
      <dsp:spPr>
        <a:xfrm>
          <a:off x="3734509" y="128769"/>
          <a:ext cx="3275855" cy="1094400"/>
        </a:xfrm>
        <a:prstGeom prst="rect">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n-US" sz="3800" kern="1200" dirty="0" smtClean="0"/>
            <a:t>Online</a:t>
          </a:r>
          <a:endParaRPr lang="en-US" sz="3800" kern="1200" dirty="0"/>
        </a:p>
      </dsp:txBody>
      <dsp:txXfrm>
        <a:off x="3734509" y="128769"/>
        <a:ext cx="3275855" cy="1094400"/>
      </dsp:txXfrm>
    </dsp:sp>
    <dsp:sp modelId="{92B8781C-DE86-42BD-B00B-2D2C94F29E36}">
      <dsp:nvSpPr>
        <dsp:cNvPr id="0" name=""/>
        <dsp:cNvSpPr/>
      </dsp:nvSpPr>
      <dsp:spPr>
        <a:xfrm>
          <a:off x="3734509" y="1223169"/>
          <a:ext cx="3275855" cy="2712059"/>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Wikis</a:t>
          </a:r>
          <a:endParaRPr lang="en-US" sz="3800" kern="1200" dirty="0"/>
        </a:p>
        <a:p>
          <a:pPr marL="285750" lvl="1" indent="-285750" algn="l" defTabSz="1689100">
            <a:lnSpc>
              <a:spcPct val="90000"/>
            </a:lnSpc>
            <a:spcBef>
              <a:spcPct val="0"/>
            </a:spcBef>
            <a:spcAft>
              <a:spcPct val="15000"/>
            </a:spcAft>
            <a:buChar char="••"/>
          </a:pPr>
          <a:r>
            <a:rPr lang="en-US" sz="3800" kern="1200" dirty="0" smtClean="0"/>
            <a:t>Discussion Forum</a:t>
          </a:r>
          <a:endParaRPr lang="en-US" sz="3800" kern="1200" dirty="0"/>
        </a:p>
        <a:p>
          <a:pPr marL="285750" lvl="1" indent="-285750" algn="l" defTabSz="1689100">
            <a:lnSpc>
              <a:spcPct val="90000"/>
            </a:lnSpc>
            <a:spcBef>
              <a:spcPct val="0"/>
            </a:spcBef>
            <a:spcAft>
              <a:spcPct val="15000"/>
            </a:spcAft>
            <a:buChar char="••"/>
          </a:pPr>
          <a:r>
            <a:rPr lang="en-US" sz="3800" kern="1200" dirty="0" smtClean="0"/>
            <a:t>Chat</a:t>
          </a:r>
          <a:endParaRPr lang="en-US" sz="3800" kern="1200" dirty="0"/>
        </a:p>
      </dsp:txBody>
      <dsp:txXfrm>
        <a:off x="3734509" y="1223169"/>
        <a:ext cx="3275855" cy="2712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2F91130-C756-4D6B-8487-E8E2C73E0BED}" type="datetimeFigureOut">
              <a:rPr lang="en-US"/>
              <a:pPr>
                <a:defRPr/>
              </a:pPr>
              <a:t>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4B2576F-7F6C-4A50-A918-462257E338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7524D0-4CAF-4429-BE4F-8DFA535A9B15}"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9DBFA1-1D5E-433C-AE08-B81AEA85C87F}" type="slidenum">
              <a:rPr lang="en-US"/>
              <a:pPr fontAlgn="base">
                <a:spcBef>
                  <a:spcPct val="0"/>
                </a:spcBef>
                <a:spcAft>
                  <a:spcPct val="0"/>
                </a:spcAft>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229B6D-4F14-481B-9050-997B6CB28F68}" type="slidenum">
              <a:rPr lang="en-US"/>
              <a:pPr fontAlgn="base">
                <a:spcBef>
                  <a:spcPct val="0"/>
                </a:spcBef>
                <a:spcAft>
                  <a:spcPct val="0"/>
                </a:spcAft>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DF26F8-7857-4167-86A2-E69C9B693447}" type="slidenum">
              <a:rPr lang="en-US"/>
              <a:pPr fontAlgn="base">
                <a:spcBef>
                  <a:spcPct val="0"/>
                </a:spcBef>
                <a:spcAft>
                  <a:spcPct val="0"/>
                </a:spcAft>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7A7E40-8DC3-4F39-9920-369CB32E7DCB}" type="slidenum">
              <a:rPr lang="en-US"/>
              <a:pPr fontAlgn="base">
                <a:spcBef>
                  <a:spcPct val="0"/>
                </a:spcBef>
                <a:spcAft>
                  <a:spcPct val="0"/>
                </a:spcAft>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FEDD0-0B25-4F0C-AB3C-57683956FD71}" type="slidenum">
              <a:rPr lang="en-US"/>
              <a:pPr fontAlgn="base">
                <a:spcBef>
                  <a:spcPct val="0"/>
                </a:spcBef>
                <a:spcAft>
                  <a:spcPct val="0"/>
                </a:spcAft>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B0E7BE-B2C9-4E5E-A9DF-6EF0E7E7E553}" type="slidenum">
              <a:rPr lang="en-US"/>
              <a:pPr fontAlgn="base">
                <a:spcBef>
                  <a:spcPct val="0"/>
                </a:spcBef>
                <a:spcAft>
                  <a:spcPct val="0"/>
                </a:spcAft>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299B69-298F-4C3F-93B0-5A049B1F00F0}" type="slidenum">
              <a:rPr lang="en-US"/>
              <a:pPr fontAlgn="base">
                <a:spcBef>
                  <a:spcPct val="0"/>
                </a:spcBef>
                <a:spcAft>
                  <a:spcPct val="0"/>
                </a:spcAft>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Map out where you’d like to go.</a:t>
            </a:r>
          </a:p>
          <a:p>
            <a:pPr>
              <a:spcBef>
                <a:spcPct val="0"/>
              </a:spcBef>
            </a:pPr>
            <a:r>
              <a:rPr lang="en-US" smtClean="0"/>
              <a:t>Make the changes a bit at a time.</a:t>
            </a:r>
          </a:p>
          <a:p>
            <a:pPr>
              <a:spcBef>
                <a:spcPct val="0"/>
              </a:spcBef>
            </a:pPr>
            <a:r>
              <a:rPr lang="en-US" smtClean="0"/>
              <a:t>Set realistic expectations for success.</a:t>
            </a:r>
          </a:p>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65A6BE-9A56-4494-95FF-05262E3104A4}" type="slidenum">
              <a:rPr lang="en-US"/>
              <a:pPr fontAlgn="base">
                <a:spcBef>
                  <a:spcPct val="0"/>
                </a:spcBef>
                <a:spcAft>
                  <a:spcPct val="0"/>
                </a:spcAft>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goal as educators is to guide students from their current knowledge and skill level to a new place of competence, and we have to do it in such a way that the learning tasks are neither too easy nor too difficult. Doing this requires knowing about student’s prior knowledge, experiences, and their abilities: intellectual, interpersonal, and ability to work independently.</a:t>
            </a:r>
          </a:p>
          <a:p>
            <a:pPr>
              <a:spcBef>
                <a:spcPct val="0"/>
              </a:spcBef>
            </a:pPr>
            <a:r>
              <a:rPr lang="en-US" smtClean="0"/>
              <a:t> </a:t>
            </a:r>
          </a:p>
          <a:p>
            <a:pPr>
              <a:spcBef>
                <a:spcPct val="0"/>
              </a:spcBef>
            </a:pPr>
            <a:r>
              <a:rPr lang="en-US" smtClean="0"/>
              <a:t>Making the lessons motivating and engaging for students also requires understanding on our part about their interests and their learning styles.</a:t>
            </a:r>
          </a:p>
          <a:p>
            <a:pPr>
              <a:spcBef>
                <a:spcPct val="0"/>
              </a:spcBef>
            </a:pPr>
            <a:endParaRPr lang="en-US" smtClean="0"/>
          </a:p>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9C7FD2-2A32-49B6-8B88-2DFD21A3FCCB}" type="slidenum">
              <a:rPr lang="en-US"/>
              <a:pPr fontAlgn="base">
                <a:spcBef>
                  <a:spcPct val="0"/>
                </a:spcBef>
                <a:spcAft>
                  <a:spcPct val="0"/>
                </a:spcAft>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If we’re to successfully convert courses that are teacher-directed into courses that are learner-centered, we need to be honest about our students willingness and ability to change where they are.</a:t>
            </a:r>
          </a:p>
          <a:p>
            <a:pPr fontAlgn="auto">
              <a:spcBef>
                <a:spcPts val="0"/>
              </a:spcBef>
              <a:spcAft>
                <a:spcPts val="0"/>
              </a:spcAft>
              <a:defRPr/>
            </a:pPr>
            <a:r>
              <a:rPr lang="en-US" dirty="0" smtClean="0"/>
              <a:t> </a:t>
            </a:r>
          </a:p>
          <a:p>
            <a:pPr fontAlgn="auto">
              <a:spcBef>
                <a:spcPts val="0"/>
              </a:spcBef>
              <a:spcAft>
                <a:spcPts val="0"/>
              </a:spcAft>
              <a:defRPr/>
            </a:pPr>
            <a:r>
              <a:rPr lang="en-US" dirty="0" smtClean="0"/>
              <a:t>Gerald Grow has developed a stages of self-direction model.</a:t>
            </a:r>
          </a:p>
          <a:p>
            <a:pPr fontAlgn="auto">
              <a:spcBef>
                <a:spcPts val="0"/>
              </a:spcBef>
              <a:spcAft>
                <a:spcPts val="0"/>
              </a:spcAft>
              <a:defRPr/>
            </a:pPr>
            <a:r>
              <a:rPr lang="en-US" dirty="0" smtClean="0"/>
              <a:t> </a:t>
            </a:r>
          </a:p>
          <a:p>
            <a:pPr fontAlgn="auto">
              <a:spcBef>
                <a:spcPts val="0"/>
              </a:spcBef>
              <a:spcAft>
                <a:spcPts val="0"/>
              </a:spcAft>
              <a:defRPr/>
            </a:pPr>
            <a:r>
              <a:rPr lang="en-US" dirty="0" smtClean="0"/>
              <a:t>Stage 1 learners – need explicit directions on what to do, how to do it, and when. They respond best to coaching. Give them specific, identifiable tasks and set standards beyond what they think they can do, and then do whatever it takes to get them to succeed. You’re trying to overcome deficiencies and resistance.</a:t>
            </a:r>
          </a:p>
          <a:p>
            <a:pPr fontAlgn="auto">
              <a:spcBef>
                <a:spcPts val="0"/>
              </a:spcBef>
              <a:spcAft>
                <a:spcPts val="0"/>
              </a:spcAft>
              <a:defRPr/>
            </a:pPr>
            <a:r>
              <a:rPr lang="en-US" dirty="0" smtClean="0"/>
              <a:t> </a:t>
            </a:r>
          </a:p>
          <a:p>
            <a:pPr fontAlgn="auto">
              <a:spcBef>
                <a:spcPts val="0"/>
              </a:spcBef>
              <a:spcAft>
                <a:spcPts val="0"/>
              </a:spcAft>
              <a:defRPr/>
            </a:pPr>
            <a:r>
              <a:rPr lang="en-US" dirty="0" smtClean="0"/>
              <a:t>Stage 2 learners are interested and receptive. They respond to enthusiasm and motivational techniques. They are willing to do assignments that they can see the purpose of, so be sure to explain how the assignment will help them. At this stage, begin training students in basic skills such as goal setting. You’re trying to lead them from being externally motivated to internally motivated. It is especially important to tie the subject to the learners’ interest.</a:t>
            </a:r>
          </a:p>
          <a:p>
            <a:pPr fontAlgn="auto">
              <a:spcBef>
                <a:spcPts val="0"/>
              </a:spcBef>
              <a:spcAft>
                <a:spcPts val="0"/>
              </a:spcAft>
              <a:defRPr/>
            </a:pPr>
            <a:r>
              <a:rPr lang="en-US" dirty="0" smtClean="0"/>
              <a:t> </a:t>
            </a:r>
          </a:p>
          <a:p>
            <a:pPr fontAlgn="auto">
              <a:spcBef>
                <a:spcPts val="0"/>
              </a:spcBef>
              <a:spcAft>
                <a:spcPts val="0"/>
              </a:spcAft>
              <a:defRPr/>
            </a:pPr>
            <a:r>
              <a:rPr lang="en-US" dirty="0" smtClean="0"/>
              <a:t>Stage 3 learners have skills and knowledge and see themselves as participants in their own their own education, and they are ready to explore a subject with a good guide. These learners benefit from learning more about how they learn are more conscious of using learning strategies. Do well with group projects. Students and teachers share in decision making. The teacher’s goal is to help students develop the skills  necessary to be lifelong learners.</a:t>
            </a:r>
          </a:p>
          <a:p>
            <a:pPr fontAlgn="auto">
              <a:spcBef>
                <a:spcPts val="0"/>
              </a:spcBef>
              <a:spcAft>
                <a:spcPts val="0"/>
              </a:spcAft>
              <a:defRPr/>
            </a:pPr>
            <a:r>
              <a:rPr lang="en-US" dirty="0" smtClean="0"/>
              <a:t> </a:t>
            </a:r>
          </a:p>
          <a:p>
            <a:pPr fontAlgn="auto">
              <a:spcBef>
                <a:spcPts val="0"/>
              </a:spcBef>
              <a:spcAft>
                <a:spcPts val="0"/>
              </a:spcAft>
              <a:defRPr/>
            </a:pPr>
            <a:r>
              <a:rPr lang="en-US" dirty="0" smtClean="0"/>
              <a:t>Stage 4 learners set their own goals, with or without the help of experts. They take responsibility for their learning, direction, and productivity. Internship, dissertation.</a:t>
            </a:r>
          </a:p>
          <a:p>
            <a:pPr fontAlgn="auto">
              <a:spcBef>
                <a:spcPts val="0"/>
              </a:spcBef>
              <a:spcAft>
                <a:spcPts val="0"/>
              </a:spcAft>
              <a:defRPr/>
            </a:pPr>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7B9FA4-5383-4781-AC61-AC868F94106A}" type="slidenum">
              <a:rPr lang="en-US"/>
              <a:pPr fontAlgn="base">
                <a:spcBef>
                  <a:spcPct val="0"/>
                </a:spcBef>
                <a:spcAft>
                  <a:spcPct val="0"/>
                </a:spcAft>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Developing learner centered lessons requires a role change.</a:t>
            </a:r>
          </a:p>
          <a:p>
            <a:pPr fontAlgn="auto">
              <a:spcBef>
                <a:spcPts val="0"/>
              </a:spcBef>
              <a:spcAft>
                <a:spcPts val="0"/>
              </a:spcAft>
              <a:defRPr/>
            </a:pPr>
            <a:r>
              <a:rPr lang="en-US" dirty="0" smtClean="0"/>
              <a:t>Try to think of yourself more as a mediator, and less as the person with all the answers.</a:t>
            </a:r>
          </a:p>
          <a:p>
            <a:pPr fontAlgn="auto">
              <a:spcBef>
                <a:spcPts val="0"/>
              </a:spcBef>
              <a:spcAft>
                <a:spcPts val="0"/>
              </a:spcAft>
              <a:defRPr/>
            </a:pPr>
            <a:r>
              <a:rPr lang="en-US" dirty="0" smtClean="0"/>
              <a:t>Move from being “the sage on the stage to the guide on the side.” (Alison King, 1993)</a:t>
            </a:r>
          </a:p>
          <a:p>
            <a:pPr fontAlgn="auto">
              <a:spcBef>
                <a:spcPts val="0"/>
              </a:spcBef>
              <a:spcAft>
                <a:spcPts val="0"/>
              </a:spcAft>
              <a:defRPr/>
            </a:pPr>
            <a:endParaRPr lang="en-US" dirty="0" smtClean="0"/>
          </a:p>
          <a:p>
            <a:pPr fontAlgn="auto">
              <a:spcBef>
                <a:spcPts val="0"/>
              </a:spcBef>
              <a:spcAft>
                <a:spcPts val="0"/>
              </a:spcAft>
              <a:defRPr/>
            </a:pPr>
            <a:r>
              <a:rPr lang="en-US" b="1" dirty="0" smtClean="0"/>
              <a:t>Do learning tasks less</a:t>
            </a:r>
          </a:p>
          <a:p>
            <a:pPr fontAlgn="auto">
              <a:spcBef>
                <a:spcPts val="0"/>
              </a:spcBef>
              <a:spcAft>
                <a:spcPts val="0"/>
              </a:spcAft>
              <a:defRPr/>
            </a:pPr>
            <a:r>
              <a:rPr lang="en-US" dirty="0" smtClean="0"/>
              <a:t>In your classroom, who organizes the content, asks questions, answers questions, solves problems, generates examples, and summarizes what has been said?</a:t>
            </a:r>
          </a:p>
          <a:p>
            <a:pPr fontAlgn="auto">
              <a:spcBef>
                <a:spcPts val="0"/>
              </a:spcBef>
              <a:spcAft>
                <a:spcPts val="0"/>
              </a:spcAft>
              <a:defRPr/>
            </a:pPr>
            <a:r>
              <a:rPr lang="en-US" dirty="0" smtClean="0"/>
              <a:t> </a:t>
            </a:r>
          </a:p>
          <a:p>
            <a:pPr fontAlgn="auto">
              <a:spcBef>
                <a:spcPts val="0"/>
              </a:spcBef>
              <a:spcAft>
                <a:spcPts val="0"/>
              </a:spcAft>
              <a:defRPr/>
            </a:pPr>
            <a:r>
              <a:rPr lang="en-US" dirty="0" smtClean="0"/>
              <a:t>Is it you, or is it the students? These are all learning tasks. Include the students in on some of this work. In the Methods course, we put students into teams. They had to compile their notes with two other students and then publish it as a Wiki for instructors to read.</a:t>
            </a:r>
          </a:p>
          <a:p>
            <a:pPr fontAlgn="auto">
              <a:spcBef>
                <a:spcPts val="0"/>
              </a:spcBef>
              <a:spcAft>
                <a:spcPts val="0"/>
              </a:spcAft>
              <a:defRPr/>
            </a:pPr>
            <a:r>
              <a:rPr lang="en-US" dirty="0" smtClean="0"/>
              <a:t> </a:t>
            </a:r>
          </a:p>
          <a:p>
            <a:pPr fontAlgn="auto">
              <a:spcBef>
                <a:spcPts val="0"/>
              </a:spcBef>
              <a:spcAft>
                <a:spcPts val="0"/>
              </a:spcAft>
              <a:defRPr/>
            </a:pPr>
            <a:r>
              <a:rPr lang="en-US" dirty="0" smtClean="0"/>
              <a:t>You might also ask students to use a concept map or a matrix to organize content.</a:t>
            </a:r>
          </a:p>
          <a:p>
            <a:pPr fontAlgn="auto">
              <a:spcBef>
                <a:spcPts val="0"/>
              </a:spcBef>
              <a:spcAft>
                <a:spcPts val="0"/>
              </a:spcAft>
              <a:defRPr/>
            </a:pPr>
            <a:endParaRPr lang="en-US" dirty="0" smtClean="0"/>
          </a:p>
          <a:p>
            <a:pPr fontAlgn="auto">
              <a:spcBef>
                <a:spcPts val="0"/>
              </a:spcBef>
              <a:spcAft>
                <a:spcPts val="0"/>
              </a:spcAft>
              <a:defRPr/>
            </a:pPr>
            <a:r>
              <a:rPr lang="en-US" b="1" dirty="0" smtClean="0"/>
              <a:t>Resist the temptation to tell: Allow students to discover for themselves</a:t>
            </a:r>
            <a:endParaRPr lang="en-US" dirty="0" smtClean="0"/>
          </a:p>
          <a:p>
            <a:pPr fontAlgn="auto">
              <a:spcBef>
                <a:spcPts val="0"/>
              </a:spcBef>
              <a:spcAft>
                <a:spcPts val="0"/>
              </a:spcAft>
              <a:defRPr/>
            </a:pPr>
            <a:r>
              <a:rPr lang="en-US" dirty="0" smtClean="0"/>
              <a:t> </a:t>
            </a:r>
          </a:p>
          <a:p>
            <a:pPr fontAlgn="auto">
              <a:spcBef>
                <a:spcPts val="0"/>
              </a:spcBef>
              <a:spcAft>
                <a:spcPts val="0"/>
              </a:spcAft>
              <a:defRPr/>
            </a:pPr>
            <a:r>
              <a:rPr lang="en-US" dirty="0" smtClean="0"/>
              <a:t>Experimenting, interpreting data, interviewing, problem-based learning are all methods that allow students to discover for themselves.</a:t>
            </a:r>
          </a:p>
          <a:p>
            <a:pPr fontAlgn="auto">
              <a:spcBef>
                <a:spcPts val="0"/>
              </a:spcBef>
              <a:spcAft>
                <a:spcPts val="0"/>
              </a:spcAft>
              <a:defRPr/>
            </a:pPr>
            <a:r>
              <a:rPr lang="en-US" dirty="0" smtClean="0"/>
              <a:t> </a:t>
            </a:r>
          </a:p>
          <a:p>
            <a:pPr fontAlgn="auto">
              <a:spcBef>
                <a:spcPts val="0"/>
              </a:spcBef>
              <a:spcAft>
                <a:spcPts val="0"/>
              </a:spcAft>
              <a:defRPr/>
            </a:pPr>
            <a:r>
              <a:rPr lang="en-US" dirty="0" smtClean="0"/>
              <a:t>Simple example: If a student asks you a question, can you direct them to the answer, rather than tell them.</a:t>
            </a:r>
          </a:p>
          <a:p>
            <a:pPr fontAlgn="auto">
              <a:spcBef>
                <a:spcPts val="0"/>
              </a:spcBef>
              <a:spcAft>
                <a:spcPts val="0"/>
              </a:spcAft>
              <a:defRPr/>
            </a:pPr>
            <a:r>
              <a:rPr lang="en-US" dirty="0" smtClean="0"/>
              <a:t> </a:t>
            </a:r>
          </a:p>
          <a:p>
            <a:pPr fontAlgn="auto">
              <a:spcBef>
                <a:spcPts val="0"/>
              </a:spcBef>
              <a:spcAft>
                <a:spcPts val="0"/>
              </a:spcAft>
              <a:defRPr/>
            </a:pPr>
            <a:r>
              <a:rPr lang="en-US" b="1" dirty="0" smtClean="0"/>
              <a:t>Encourage students to learn from each other</a:t>
            </a:r>
            <a:endParaRPr lang="en-US" dirty="0" smtClean="0"/>
          </a:p>
          <a:p>
            <a:pPr fontAlgn="auto">
              <a:spcBef>
                <a:spcPts val="0"/>
              </a:spcBef>
              <a:spcAft>
                <a:spcPts val="0"/>
              </a:spcAft>
              <a:defRPr/>
            </a:pPr>
            <a:r>
              <a:rPr lang="en-US" dirty="0" smtClean="0"/>
              <a:t> </a:t>
            </a:r>
          </a:p>
          <a:p>
            <a:pPr fontAlgn="auto">
              <a:spcBef>
                <a:spcPts val="0"/>
              </a:spcBef>
              <a:spcAft>
                <a:spcPts val="0"/>
              </a:spcAft>
              <a:defRPr/>
            </a:pPr>
            <a:r>
              <a:rPr lang="en-US" dirty="0" smtClean="0"/>
              <a:t>Social interaction introduces multiple perspectives on learning.</a:t>
            </a:r>
          </a:p>
          <a:p>
            <a:pPr fontAlgn="auto">
              <a:spcBef>
                <a:spcPts val="0"/>
              </a:spcBef>
              <a:spcAft>
                <a:spcPts val="0"/>
              </a:spcAft>
              <a:defRPr/>
            </a:pPr>
            <a:r>
              <a:rPr lang="en-US" dirty="0" smtClean="0"/>
              <a:t>Have students work collaboratively on a problem or project. </a:t>
            </a:r>
          </a:p>
          <a:p>
            <a:pPr fontAlgn="auto">
              <a:spcBef>
                <a:spcPts val="0"/>
              </a:spcBef>
              <a:spcAft>
                <a:spcPts val="0"/>
              </a:spcAft>
              <a:defRPr/>
            </a:pPr>
            <a:r>
              <a:rPr lang="en-US" dirty="0" smtClean="0"/>
              <a:t>Group prep for exam.</a:t>
            </a:r>
          </a:p>
          <a:p>
            <a:pPr fontAlgn="auto">
              <a:spcBef>
                <a:spcPts val="0"/>
              </a:spcBef>
              <a:spcAft>
                <a:spcPts val="0"/>
              </a:spcAft>
              <a:defRPr/>
            </a:pPr>
            <a:r>
              <a:rPr lang="en-US" dirty="0" smtClean="0"/>
              <a:t>Ask them to contribute to discussion forums.</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F63F0-4522-4E5A-8DE8-410CB8393C1A}" type="slidenum">
              <a:rPr lang="en-US"/>
              <a:pPr fontAlgn="base">
                <a:spcBef>
                  <a:spcPct val="0"/>
                </a:spcBef>
                <a:spcAft>
                  <a:spcPct val="0"/>
                </a:spcAft>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People learn through dialog, both by having to construct responses and by considering others points of view. Researchers report that, regardless of the subject matter, students working in small groups tend to learn more of what is taught and retain it longer than when the same content is presented in other instructional formats.</a:t>
            </a:r>
          </a:p>
          <a:p>
            <a:pPr fontAlgn="auto">
              <a:spcBef>
                <a:spcPts val="0"/>
              </a:spcBef>
              <a:spcAft>
                <a:spcPts val="0"/>
              </a:spcAft>
              <a:defRPr/>
            </a:pPr>
            <a:endParaRPr lang="en-US" dirty="0" smtClean="0"/>
          </a:p>
          <a:p>
            <a:pPr fontAlgn="auto">
              <a:spcBef>
                <a:spcPts val="0"/>
              </a:spcBef>
              <a:spcAft>
                <a:spcPts val="0"/>
              </a:spcAft>
              <a:defRPr/>
            </a:pPr>
            <a:r>
              <a:rPr lang="en-US" dirty="0" smtClean="0"/>
              <a:t>Face-to-face activities</a:t>
            </a:r>
          </a:p>
          <a:p>
            <a:pPr fontAlgn="auto">
              <a:spcBef>
                <a:spcPts val="0"/>
              </a:spcBef>
              <a:spcAft>
                <a:spcPts val="0"/>
              </a:spcAft>
              <a:defRPr/>
            </a:pPr>
            <a:r>
              <a:rPr lang="en-US" dirty="0" smtClean="0"/>
              <a:t>Group work</a:t>
            </a:r>
          </a:p>
          <a:p>
            <a:pPr lvl="1" fontAlgn="auto">
              <a:spcBef>
                <a:spcPts val="0"/>
              </a:spcBef>
              <a:spcAft>
                <a:spcPts val="0"/>
              </a:spcAft>
              <a:defRPr/>
            </a:pPr>
            <a:endParaRPr lang="en-US" dirty="0" smtClean="0"/>
          </a:p>
          <a:p>
            <a:pPr fontAlgn="auto">
              <a:spcBef>
                <a:spcPts val="0"/>
              </a:spcBef>
              <a:spcAft>
                <a:spcPts val="0"/>
              </a:spcAft>
              <a:defRPr/>
            </a:pPr>
            <a:r>
              <a:rPr lang="en-US" dirty="0" smtClean="0"/>
              <a:t>Group work</a:t>
            </a:r>
          </a:p>
          <a:p>
            <a:pPr lvl="1" fontAlgn="auto">
              <a:spcBef>
                <a:spcPts val="0"/>
              </a:spcBef>
              <a:spcAft>
                <a:spcPts val="0"/>
              </a:spcAft>
              <a:defRPr/>
            </a:pPr>
            <a:r>
              <a:rPr lang="en-US" dirty="0" smtClean="0"/>
              <a:t>Informal: temporary, ad hoc </a:t>
            </a:r>
            <a:r>
              <a:rPr lang="en-US" dirty="0" err="1" smtClean="0"/>
              <a:t>clusterings</a:t>
            </a:r>
            <a:r>
              <a:rPr lang="en-US" dirty="0" smtClean="0"/>
              <a:t> – turn to a neighbor – solve a problem, check understanding, answer a question, apply what they’re learning</a:t>
            </a:r>
          </a:p>
          <a:p>
            <a:pPr lvl="1" fontAlgn="auto">
              <a:spcBef>
                <a:spcPts val="0"/>
              </a:spcBef>
              <a:spcAft>
                <a:spcPts val="0"/>
              </a:spcAft>
              <a:defRPr/>
            </a:pPr>
            <a:r>
              <a:rPr lang="en-US" dirty="0" smtClean="0"/>
              <a:t>Formal: teams established to complete a specific task – carry out a project, prepare a position paper. These groups may complete their work in a single class session or over several weeks.</a:t>
            </a:r>
          </a:p>
          <a:p>
            <a:pPr lvl="1" fontAlgn="auto">
              <a:spcBef>
                <a:spcPts val="0"/>
              </a:spcBef>
              <a:spcAft>
                <a:spcPts val="0"/>
              </a:spcAft>
              <a:defRPr/>
            </a:pPr>
            <a:r>
              <a:rPr lang="en-US" dirty="0" smtClean="0"/>
              <a:t>Study groups: long term groups whose primary responsibility is to provide members with support, encouragement, and assistance in completing assignments or studying for tests.</a:t>
            </a:r>
          </a:p>
          <a:p>
            <a:pPr fontAlgn="auto">
              <a:spcBef>
                <a:spcPts val="0"/>
              </a:spcBef>
              <a:spcAft>
                <a:spcPts val="0"/>
              </a:spcAft>
              <a:defRPr/>
            </a:pPr>
            <a:r>
              <a:rPr lang="en-US" dirty="0" smtClean="0"/>
              <a:t>Peer teaching</a:t>
            </a:r>
          </a:p>
          <a:p>
            <a:pPr fontAlgn="auto">
              <a:spcBef>
                <a:spcPts val="0"/>
              </a:spcBef>
              <a:spcAft>
                <a:spcPts val="0"/>
              </a:spcAft>
              <a:defRPr/>
            </a:pPr>
            <a:r>
              <a:rPr lang="en-US" dirty="0" smtClean="0"/>
              <a:t>Interviews</a:t>
            </a:r>
          </a:p>
          <a:p>
            <a:pPr fontAlgn="auto">
              <a:spcBef>
                <a:spcPts val="0"/>
              </a:spcBef>
              <a:spcAft>
                <a:spcPts val="0"/>
              </a:spcAft>
              <a:defRPr/>
            </a:pPr>
            <a:r>
              <a:rPr lang="en-US" dirty="0" smtClean="0"/>
              <a:t>Role plays</a:t>
            </a:r>
          </a:p>
          <a:p>
            <a:pPr fontAlgn="auto">
              <a:spcBef>
                <a:spcPts val="0"/>
              </a:spcBef>
              <a:spcAft>
                <a:spcPts val="0"/>
              </a:spcAft>
              <a:defRPr/>
            </a:pPr>
            <a:r>
              <a:rPr lang="en-US" dirty="0" smtClean="0"/>
              <a:t> </a:t>
            </a:r>
          </a:p>
          <a:p>
            <a:pPr fontAlgn="auto">
              <a:spcBef>
                <a:spcPts val="0"/>
              </a:spcBef>
              <a:spcAft>
                <a:spcPts val="0"/>
              </a:spcAft>
              <a:defRPr/>
            </a:pPr>
            <a:r>
              <a:rPr lang="en-US" dirty="0" smtClean="0"/>
              <a:t>Online activities</a:t>
            </a:r>
          </a:p>
          <a:p>
            <a:pPr fontAlgn="auto">
              <a:spcBef>
                <a:spcPts val="0"/>
              </a:spcBef>
              <a:spcAft>
                <a:spcPts val="0"/>
              </a:spcAft>
              <a:defRPr/>
            </a:pPr>
            <a:r>
              <a:rPr lang="en-US" dirty="0" smtClean="0"/>
              <a:t>Wikis</a:t>
            </a:r>
          </a:p>
          <a:p>
            <a:pPr fontAlgn="auto">
              <a:spcBef>
                <a:spcPts val="0"/>
              </a:spcBef>
              <a:spcAft>
                <a:spcPts val="0"/>
              </a:spcAft>
              <a:defRPr/>
            </a:pPr>
            <a:r>
              <a:rPr lang="en-US" dirty="0" smtClean="0"/>
              <a:t>Threaded discussion</a:t>
            </a:r>
          </a:p>
          <a:p>
            <a:pPr fontAlgn="auto">
              <a:spcBef>
                <a:spcPts val="0"/>
              </a:spcBef>
              <a:spcAft>
                <a:spcPts val="0"/>
              </a:spcAft>
              <a:defRPr/>
            </a:pPr>
            <a:r>
              <a:rPr lang="en-US" dirty="0" smtClean="0"/>
              <a:t>Email</a:t>
            </a:r>
          </a:p>
          <a:p>
            <a:pPr fontAlgn="auto">
              <a:spcBef>
                <a:spcPts val="0"/>
              </a:spcBef>
              <a:spcAft>
                <a:spcPts val="0"/>
              </a:spcAft>
              <a:defRPr/>
            </a:pPr>
            <a:endParaRPr lang="en-US" dirty="0" smtClean="0"/>
          </a:p>
          <a:p>
            <a:pPr fontAlgn="auto">
              <a:spcBef>
                <a:spcPts val="0"/>
              </a:spcBef>
              <a:spcAft>
                <a:spcPts val="0"/>
              </a:spcAft>
              <a:defRPr/>
            </a:pPr>
            <a:r>
              <a:rPr lang="en-US" b="1" dirty="0" smtClean="0"/>
              <a:t>Good group learning experiences do not happen automatically!</a:t>
            </a:r>
          </a:p>
          <a:p>
            <a:pPr fontAlgn="auto">
              <a:spcBef>
                <a:spcPts val="0"/>
              </a:spcBef>
              <a:spcAft>
                <a:spcPts val="0"/>
              </a:spcAft>
              <a:defRPr/>
            </a:pPr>
            <a:endParaRPr lang="en-US" dirty="0" smtClean="0"/>
          </a:p>
          <a:p>
            <a:pPr fontAlgn="auto">
              <a:spcBef>
                <a:spcPts val="0"/>
              </a:spcBef>
              <a:spcAft>
                <a:spcPts val="0"/>
              </a:spcAft>
              <a:defRPr/>
            </a:pPr>
            <a:r>
              <a:rPr lang="en-US" dirty="0" smtClean="0"/>
              <a:t>When doing group work:</a:t>
            </a:r>
          </a:p>
          <a:p>
            <a:pPr fontAlgn="auto">
              <a:spcBef>
                <a:spcPts val="0"/>
              </a:spcBef>
              <a:spcAft>
                <a:spcPts val="0"/>
              </a:spcAft>
              <a:defRPr/>
            </a:pPr>
            <a:r>
              <a:rPr lang="en-US" dirty="0" smtClean="0"/>
              <a:t>Provide structure and clear objectives for the groups.</a:t>
            </a:r>
          </a:p>
          <a:p>
            <a:pPr fontAlgn="auto">
              <a:spcBef>
                <a:spcPts val="0"/>
              </a:spcBef>
              <a:spcAft>
                <a:spcPts val="0"/>
              </a:spcAft>
              <a:defRPr/>
            </a:pPr>
            <a:r>
              <a:rPr lang="en-US" dirty="0" smtClean="0"/>
              <a:t>Explain how the groups will operate and how they will be graded.</a:t>
            </a:r>
          </a:p>
          <a:p>
            <a:pPr fontAlgn="auto">
              <a:spcBef>
                <a:spcPts val="0"/>
              </a:spcBef>
              <a:spcAft>
                <a:spcPts val="0"/>
              </a:spcAft>
              <a:defRPr/>
            </a:pPr>
            <a:r>
              <a:rPr lang="en-US" dirty="0" smtClean="0"/>
              <a:t>Assign group tasks that allow for a fair division of labor.</a:t>
            </a:r>
          </a:p>
          <a:p>
            <a:pPr fontAlgn="auto">
              <a:spcBef>
                <a:spcPts val="0"/>
              </a:spcBef>
              <a:spcAft>
                <a:spcPts val="0"/>
              </a:spcAft>
              <a:defRPr/>
            </a:pPr>
            <a:r>
              <a:rPr lang="en-US" dirty="0" smtClean="0"/>
              <a:t>Recognize that you may have to spend considerable time on the fundamentals of group process.</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In the Methods class, students formed groups of 3 to compile their notes. At their initial meeting, they exchanged some information about their interests, read and reacted to a short story about responsibility, and then used that story as a guide for setting up rules about group interaction.</a:t>
            </a:r>
          </a:p>
          <a:p>
            <a:pPr fontAlgn="auto">
              <a:spcBef>
                <a:spcPts val="0"/>
              </a:spcBef>
              <a:spcAft>
                <a:spcPts val="0"/>
              </a:spcAft>
              <a:defRPr/>
            </a:pPr>
            <a:endParaRPr lang="en-US" dirty="0" smtClean="0"/>
          </a:p>
          <a:p>
            <a:pPr fontAlgn="auto">
              <a:spcBef>
                <a:spcPts val="0"/>
              </a:spcBef>
              <a:spcAft>
                <a:spcPts val="0"/>
              </a:spcAft>
              <a:defRPr/>
            </a:pPr>
            <a:r>
              <a:rPr lang="en-US" dirty="0" smtClean="0"/>
              <a:t> </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48337F-4BB8-44C6-A01A-9AFAB65B6E23}"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3"/>
          <p:cNvCxnSpPr/>
          <p:nvPr userDrawn="1"/>
        </p:nvCxnSpPr>
        <p:spPr>
          <a:xfrm rot="10800000">
            <a:off x="4343400" y="2971800"/>
            <a:ext cx="4800600" cy="0"/>
          </a:xfrm>
          <a:prstGeom prst="line">
            <a:avLst/>
          </a:prstGeom>
          <a:ln w="15875">
            <a:solidFill>
              <a:srgbClr val="3838C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p:nvPr>
        </p:nvSpPr>
        <p:spPr>
          <a:xfrm>
            <a:off x="1219200" y="2130425"/>
            <a:ext cx="7772400" cy="917575"/>
          </a:xfrm>
          <a:prstGeom prst="rect">
            <a:avLst/>
          </a:prstGeom>
        </p:spPr>
        <p:txBody>
          <a:bodyPr/>
          <a:lstStyle>
            <a:lvl1pPr algn="r">
              <a:defRPr/>
            </a:lvl1pPr>
          </a:lstStyle>
          <a:p>
            <a:r>
              <a:rPr lang="en-US" smtClean="0"/>
              <a:t>Click to edit Master title style</a:t>
            </a:r>
            <a:endParaRPr lang="en-US" dirty="0"/>
          </a:p>
        </p:txBody>
      </p:sp>
      <p:sp>
        <p:nvSpPr>
          <p:cNvPr id="7" name="Subtitle 2"/>
          <p:cNvSpPr>
            <a:spLocks noGrp="1"/>
          </p:cNvSpPr>
          <p:nvPr>
            <p:ph type="subTitle" idx="1"/>
          </p:nvPr>
        </p:nvSpPr>
        <p:spPr>
          <a:xfrm>
            <a:off x="2590800" y="3124200"/>
            <a:ext cx="6400800" cy="1371600"/>
          </a:xfrm>
          <a:prstGeom prst="rect">
            <a:avLst/>
          </a:prstGeo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4" name="Straight Connector 3"/>
          <p:cNvCxnSpPr/>
          <p:nvPr userDrawn="1"/>
        </p:nvCxnSpPr>
        <p:spPr>
          <a:xfrm rot="10800000">
            <a:off x="4343400" y="2971800"/>
            <a:ext cx="4800600" cy="0"/>
          </a:xfrm>
          <a:prstGeom prst="line">
            <a:avLst/>
          </a:prstGeom>
          <a:ln w="15875">
            <a:solidFill>
              <a:srgbClr val="3838C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p:nvPr>
        </p:nvSpPr>
        <p:spPr>
          <a:xfrm>
            <a:off x="1219200" y="2130425"/>
            <a:ext cx="7772400" cy="917575"/>
          </a:xfrm>
          <a:prstGeom prst="rect">
            <a:avLst/>
          </a:prstGeom>
        </p:spPr>
        <p:txBody>
          <a:bodyPr/>
          <a:lstStyle>
            <a:lvl1pPr algn="r">
              <a:defRPr/>
            </a:lvl1pPr>
          </a:lstStyle>
          <a:p>
            <a:r>
              <a:rPr lang="en-US" smtClean="0"/>
              <a:t>Click to edit Master title style</a:t>
            </a:r>
            <a:endParaRPr lang="en-US" dirty="0"/>
          </a:p>
        </p:txBody>
      </p:sp>
      <p:sp>
        <p:nvSpPr>
          <p:cNvPr id="7" name="Subtitle 2"/>
          <p:cNvSpPr>
            <a:spLocks noGrp="1"/>
          </p:cNvSpPr>
          <p:nvPr>
            <p:ph type="subTitle" idx="1"/>
          </p:nvPr>
        </p:nvSpPr>
        <p:spPr>
          <a:xfrm>
            <a:off x="2590800" y="3124200"/>
            <a:ext cx="6400800" cy="1371600"/>
          </a:xfrm>
          <a:prstGeom prst="rect">
            <a:avLst/>
          </a:prstGeo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5"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net.educause.edu/ir/library/pdf/erm0261.pdf" TargetMode="External"/><Relationship Id="rId7" Type="http://schemas.openxmlformats.org/officeDocument/2006/relationships/hyperlink" Target="http://www.texascollaborative.org/activelearning.htm" TargetMode="External"/><Relationship Id="rId2" Type="http://schemas.openxmlformats.org/officeDocument/2006/relationships/hyperlink" Target="http://www4.ncsu.edu/unity/lockers/users/f/felder/public/Papers/Resist.html" TargetMode="External"/><Relationship Id="rId1" Type="http://schemas.openxmlformats.org/officeDocument/2006/relationships/slideLayout" Target="../slideLayouts/slideLayout3.xml"/><Relationship Id="rId6" Type="http://schemas.openxmlformats.org/officeDocument/2006/relationships/hyperlink" Target="http://tep.uoregon.edu/workshops/teachertraining/learnercentered/learnercentered.html" TargetMode="External"/><Relationship Id="rId5" Type="http://schemas.openxmlformats.org/officeDocument/2006/relationships/hyperlink" Target="http://teaching.berkeley.edu/bgd/collaborative.html" TargetMode="External"/><Relationship Id="rId4" Type="http://schemas.openxmlformats.org/officeDocument/2006/relationships/hyperlink" Target="http://www.longleaf.net/ggrow/SSDL/SSDL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6.xml"/><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2.xml"/><Relationship Id="rId7" Type="http://schemas.openxmlformats.org/officeDocument/2006/relationships/slide" Target="slide17.xml"/><Relationship Id="rId12"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slide" Target="slide22.xml"/><Relationship Id="rId5" Type="http://schemas.openxmlformats.org/officeDocument/2006/relationships/slide" Target="slide15.xml"/><Relationship Id="rId10" Type="http://schemas.openxmlformats.org/officeDocument/2006/relationships/slide" Target="slide21.xml"/><Relationship Id="rId4" Type="http://schemas.openxmlformats.org/officeDocument/2006/relationships/slide" Target="slide14.xml"/><Relationship Id="rId9" Type="http://schemas.openxmlformats.org/officeDocument/2006/relationships/slide" Target="slide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4.ncsu.edu/unity/lockers/users/f/felder/public/Papers/Resist.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458200" cy="1143000"/>
          </a:xfrm>
        </p:spPr>
        <p:txBody>
          <a:bodyPr rtlCol="0">
            <a:normAutofit/>
          </a:bodyPr>
          <a:lstStyle/>
          <a:p>
            <a:pPr fontAlgn="auto">
              <a:spcAft>
                <a:spcPts val="0"/>
              </a:spcAft>
              <a:defRPr/>
            </a:pPr>
            <a:r>
              <a:rPr lang="en-US" sz="3200" b="1" dirty="0" smtClean="0">
                <a:solidFill>
                  <a:schemeClr val="tx2">
                    <a:lumMod val="60000"/>
                    <a:lumOff val="40000"/>
                  </a:schemeClr>
                </a:solidFill>
                <a:latin typeface="+mn-lt"/>
              </a:rPr>
              <a:t>While you’re waiting, think about this question:</a:t>
            </a:r>
            <a:endParaRPr lang="en-US" sz="3200" b="1" dirty="0">
              <a:solidFill>
                <a:schemeClr val="tx2">
                  <a:lumMod val="60000"/>
                  <a:lumOff val="40000"/>
                </a:schemeClr>
              </a:solidFill>
              <a:latin typeface="+mn-lt"/>
            </a:endParaRPr>
          </a:p>
        </p:txBody>
      </p:sp>
      <p:sp>
        <p:nvSpPr>
          <p:cNvPr id="4099" name="Content Placeholder 4"/>
          <p:cNvSpPr>
            <a:spLocks noGrp="1"/>
          </p:cNvSpPr>
          <p:nvPr>
            <p:ph idx="1"/>
          </p:nvPr>
        </p:nvSpPr>
        <p:spPr>
          <a:xfrm>
            <a:off x="3048000" y="5105400"/>
            <a:ext cx="5943600" cy="838200"/>
          </a:xfrm>
        </p:spPr>
        <p:txBody>
          <a:bodyPr/>
          <a:lstStyle/>
          <a:p>
            <a:pPr>
              <a:buFont typeface="Arial" pitchFamily="34" charset="0"/>
              <a:buNone/>
            </a:pPr>
            <a:r>
              <a:rPr lang="en-US" smtClean="0"/>
              <a:t> </a:t>
            </a:r>
            <a:r>
              <a:rPr lang="en-US" sz="2400" smtClean="0"/>
              <a:t>We’ll share responses later in the session.</a:t>
            </a:r>
          </a:p>
          <a:p>
            <a:pPr>
              <a:buFont typeface="Arial" pitchFamily="34" charset="0"/>
              <a:buNone/>
            </a:pPr>
            <a:endParaRPr lang="en-US" smtClean="0"/>
          </a:p>
        </p:txBody>
      </p:sp>
      <p:sp>
        <p:nvSpPr>
          <p:cNvPr id="6" name="Frame 5"/>
          <p:cNvSpPr/>
          <p:nvPr/>
        </p:nvSpPr>
        <p:spPr>
          <a:xfrm>
            <a:off x="533400" y="1981200"/>
            <a:ext cx="8001000" cy="2590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4101" name="Picture 5" descr="C:\Users\mruda\AppData\Local\Microsoft\Windows\Temporary Internet Files\Content.IE5\O3PYOI52\MCj04159280000[1].wmf"/>
          <p:cNvPicPr>
            <a:picLocks noChangeAspect="1" noChangeArrowheads="1"/>
          </p:cNvPicPr>
          <p:nvPr/>
        </p:nvPicPr>
        <p:blipFill>
          <a:blip r:embed="rId2" cstate="print"/>
          <a:srcRect/>
          <a:stretch>
            <a:fillRect/>
          </a:stretch>
        </p:blipFill>
        <p:spPr bwMode="auto">
          <a:xfrm>
            <a:off x="901700" y="2336800"/>
            <a:ext cx="1577975" cy="1860550"/>
          </a:xfrm>
          <a:prstGeom prst="rect">
            <a:avLst/>
          </a:prstGeom>
          <a:noFill/>
          <a:ln w="9525">
            <a:noFill/>
            <a:miter lim="800000"/>
            <a:headEnd/>
            <a:tailEnd/>
          </a:ln>
        </p:spPr>
      </p:pic>
      <p:sp>
        <p:nvSpPr>
          <p:cNvPr id="9" name="TextBox 8"/>
          <p:cNvSpPr txBox="1"/>
          <p:nvPr/>
        </p:nvSpPr>
        <p:spPr>
          <a:xfrm>
            <a:off x="2971800" y="2438400"/>
            <a:ext cx="5181600" cy="1538288"/>
          </a:xfrm>
          <a:prstGeom prst="rect">
            <a:avLst/>
          </a:prstGeom>
          <a:noFill/>
        </p:spPr>
        <p:txBody>
          <a:bodyPr>
            <a:spAutoFit/>
          </a:bodyPr>
          <a:lstStyle/>
          <a:p>
            <a:pPr fontAlgn="auto">
              <a:spcBef>
                <a:spcPts val="0"/>
              </a:spcBef>
              <a:spcAft>
                <a:spcPts val="0"/>
              </a:spcAft>
              <a:defRPr/>
            </a:pPr>
            <a:r>
              <a:rPr lang="en-US" sz="4400" b="1" dirty="0">
                <a:solidFill>
                  <a:schemeClr val="accent3">
                    <a:lumMod val="50000"/>
                  </a:schemeClr>
                </a:solidFill>
                <a:latin typeface="+mn-lt"/>
                <a:cs typeface="+mn-cs"/>
              </a:rPr>
              <a:t>W</a:t>
            </a:r>
            <a:r>
              <a:rPr lang="en-US" sz="3200" b="1" dirty="0">
                <a:solidFill>
                  <a:schemeClr val="accent3">
                    <a:lumMod val="50000"/>
                  </a:schemeClr>
                </a:solidFill>
                <a:latin typeface="+mn-lt"/>
                <a:cs typeface="+mn-cs"/>
              </a:rPr>
              <a:t>hat makes a lesson learner-centered?</a:t>
            </a:r>
          </a:p>
          <a:p>
            <a:pPr fontAlgn="auto">
              <a:spcBef>
                <a:spcPts val="0"/>
              </a:spcBef>
              <a:spcAft>
                <a:spcPts val="0"/>
              </a:spcAft>
              <a:defRPr/>
            </a:pPr>
            <a:endParaRPr lang="en-US" dirty="0">
              <a:latin typeface="+mn-l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smtClean="0"/>
              <a:t>For More Information</a:t>
            </a:r>
          </a:p>
        </p:txBody>
      </p:sp>
      <p:sp>
        <p:nvSpPr>
          <p:cNvPr id="5" name="Content Placeholder 4"/>
          <p:cNvSpPr>
            <a:spLocks noGrp="1"/>
          </p:cNvSpPr>
          <p:nvPr>
            <p:ph idx="1"/>
          </p:nvPr>
        </p:nvSpPr>
        <p:spPr>
          <a:xfrm>
            <a:off x="457200" y="1600200"/>
            <a:ext cx="8382000" cy="5105400"/>
          </a:xfrm>
        </p:spPr>
        <p:txBody>
          <a:bodyPr rtlCol="0">
            <a:normAutofit fontScale="47500" lnSpcReduction="20000"/>
          </a:bodyPr>
          <a:lstStyle/>
          <a:p>
            <a:pPr fontAlgn="auto">
              <a:spcAft>
                <a:spcPts val="0"/>
              </a:spcAft>
              <a:buFont typeface="Arial" pitchFamily="34" charset="0"/>
              <a:buNone/>
              <a:defRPr/>
            </a:pPr>
            <a:r>
              <a:rPr lang="en-US" b="1" i="1" dirty="0" smtClean="0"/>
              <a:t>BOOKS</a:t>
            </a:r>
          </a:p>
          <a:p>
            <a:pPr fontAlgn="auto">
              <a:spcAft>
                <a:spcPts val="0"/>
              </a:spcAft>
              <a:defRPr/>
            </a:pPr>
            <a:r>
              <a:rPr lang="en-US" b="1" i="1" dirty="0" smtClean="0"/>
              <a:t>Learner-Centered Teaching  </a:t>
            </a:r>
            <a:r>
              <a:rPr lang="en-US" dirty="0" smtClean="0"/>
              <a:t>by Maryellen Weimer (2002), published by </a:t>
            </a:r>
            <a:r>
              <a:rPr lang="en-US" dirty="0" err="1" smtClean="0"/>
              <a:t>Jossey</a:t>
            </a:r>
            <a:r>
              <a:rPr lang="en-US" dirty="0" smtClean="0"/>
              <a:t>-Bass</a:t>
            </a:r>
          </a:p>
          <a:p>
            <a:pPr fontAlgn="auto">
              <a:spcAft>
                <a:spcPts val="0"/>
              </a:spcAft>
              <a:defRPr/>
            </a:pPr>
            <a:r>
              <a:rPr lang="en-US" b="1" i="1" dirty="0" smtClean="0"/>
              <a:t>The Learner-Centered Classroom and School  </a:t>
            </a:r>
            <a:r>
              <a:rPr lang="en-US" dirty="0" smtClean="0"/>
              <a:t>by Barbara L. McCombs and Jo Sue </a:t>
            </a:r>
            <a:r>
              <a:rPr lang="en-US" dirty="0" err="1" smtClean="0"/>
              <a:t>Whisler</a:t>
            </a:r>
            <a:r>
              <a:rPr lang="en-US" dirty="0" smtClean="0"/>
              <a:t> (1997) published by </a:t>
            </a:r>
            <a:r>
              <a:rPr lang="en-US" dirty="0" err="1" smtClean="0"/>
              <a:t>Jossey</a:t>
            </a:r>
            <a:r>
              <a:rPr lang="en-US" dirty="0" smtClean="0"/>
              <a:t>-Bass</a:t>
            </a:r>
          </a:p>
          <a:p>
            <a:pPr fontAlgn="auto">
              <a:spcAft>
                <a:spcPts val="0"/>
              </a:spcAft>
              <a:defRPr/>
            </a:pPr>
            <a:r>
              <a:rPr lang="en-US" b="1" i="1" dirty="0" smtClean="0"/>
              <a:t>Active Learning: 101 Strategies to Teach Any Subject</a:t>
            </a:r>
            <a:r>
              <a:rPr lang="en-US" dirty="0" smtClean="0"/>
              <a:t>  by Mel </a:t>
            </a:r>
            <a:r>
              <a:rPr lang="en-US" dirty="0" err="1" smtClean="0"/>
              <a:t>Silberman</a:t>
            </a:r>
            <a:r>
              <a:rPr lang="en-US" dirty="0" smtClean="0"/>
              <a:t> (1996) published by </a:t>
            </a:r>
            <a:r>
              <a:rPr lang="en-US" dirty="0" err="1" smtClean="0"/>
              <a:t>Allyn</a:t>
            </a:r>
            <a:r>
              <a:rPr lang="en-US" dirty="0" smtClean="0"/>
              <a:t> and Bacon</a:t>
            </a:r>
          </a:p>
          <a:p>
            <a:pPr fontAlgn="auto">
              <a:spcAft>
                <a:spcPts val="0"/>
              </a:spcAft>
              <a:buFont typeface="Arial" pitchFamily="34" charset="0"/>
              <a:buNone/>
              <a:defRPr/>
            </a:pPr>
            <a:endParaRPr lang="en-US" b="1" i="1" dirty="0" smtClean="0"/>
          </a:p>
          <a:p>
            <a:pPr fontAlgn="auto">
              <a:spcAft>
                <a:spcPts val="0"/>
              </a:spcAft>
              <a:buFont typeface="Arial" pitchFamily="34" charset="0"/>
              <a:buNone/>
              <a:defRPr/>
            </a:pPr>
            <a:r>
              <a:rPr lang="en-US" b="1" i="1" dirty="0" smtClean="0"/>
              <a:t>ARTICLES</a:t>
            </a:r>
            <a:endParaRPr lang="en-US" dirty="0" smtClean="0"/>
          </a:p>
          <a:p>
            <a:pPr fontAlgn="auto">
              <a:spcAft>
                <a:spcPts val="0"/>
              </a:spcAft>
              <a:defRPr/>
            </a:pPr>
            <a:r>
              <a:rPr lang="en-US" b="1" i="1" dirty="0" smtClean="0"/>
              <a:t>Navigating the Bumpy Road to Student-Centered Instruction</a:t>
            </a:r>
            <a:r>
              <a:rPr lang="en-US" dirty="0" smtClean="0"/>
              <a:t> </a:t>
            </a:r>
            <a:br>
              <a:rPr lang="en-US" dirty="0" smtClean="0"/>
            </a:br>
            <a:r>
              <a:rPr lang="en-US" i="1" dirty="0" smtClean="0"/>
              <a:t> </a:t>
            </a:r>
            <a:r>
              <a:rPr lang="en-US" dirty="0" smtClean="0"/>
              <a:t>by Richard Felder and Rebecca Brent (1996) </a:t>
            </a:r>
            <a:r>
              <a:rPr lang="en-US" i="1" dirty="0" smtClean="0"/>
              <a:t/>
            </a:r>
            <a:br>
              <a:rPr lang="en-US" i="1" dirty="0" smtClean="0"/>
            </a:br>
            <a:r>
              <a:rPr lang="en-US" u="sng" dirty="0" smtClean="0">
                <a:hlinkClick r:id="rId2"/>
              </a:rPr>
              <a:t>http://www4.ncsu.edu/unity/lockers/users/f/felder/public/Papers/Resist.html</a:t>
            </a:r>
            <a:endParaRPr lang="en-US" u="sng" dirty="0" smtClean="0"/>
          </a:p>
          <a:p>
            <a:pPr fontAlgn="auto">
              <a:spcAft>
                <a:spcPts val="0"/>
              </a:spcAft>
              <a:defRPr/>
            </a:pPr>
            <a:r>
              <a:rPr lang="en-US" b="1" i="1" dirty="0" smtClean="0"/>
              <a:t>Mind over Matter : Transforming Course Management Systems into Effective Learning Environments </a:t>
            </a:r>
            <a:r>
              <a:rPr lang="en-US" dirty="0" smtClean="0"/>
              <a:t>by Colleen </a:t>
            </a:r>
            <a:r>
              <a:rPr lang="en-US" dirty="0" err="1" smtClean="0"/>
              <a:t>Carmean</a:t>
            </a:r>
            <a:r>
              <a:rPr lang="en-US" dirty="0" smtClean="0"/>
              <a:t> and Jeremy </a:t>
            </a:r>
            <a:r>
              <a:rPr lang="en-US" dirty="0" err="1" smtClean="0"/>
              <a:t>Haefer</a:t>
            </a:r>
            <a:r>
              <a:rPr lang="en-US" dirty="0" smtClean="0"/>
              <a:t> (2002) </a:t>
            </a:r>
            <a:r>
              <a:rPr lang="en-US" dirty="0" smtClean="0">
                <a:hlinkClick r:id="rId3"/>
              </a:rPr>
              <a:t>http://net.educause.edu/ir/library/pdf/erm0261.pdf</a:t>
            </a:r>
            <a:endParaRPr lang="en-US" dirty="0" smtClean="0"/>
          </a:p>
          <a:p>
            <a:pPr fontAlgn="auto">
              <a:spcAft>
                <a:spcPts val="0"/>
              </a:spcAft>
              <a:defRPr/>
            </a:pPr>
            <a:r>
              <a:rPr lang="en-US" b="1" i="1" dirty="0" smtClean="0"/>
              <a:t>Teaching Learners to be Self-Directed  </a:t>
            </a:r>
            <a:r>
              <a:rPr lang="en-US" dirty="0" smtClean="0"/>
              <a:t>by Gerald Grow (1996)</a:t>
            </a:r>
            <a:br>
              <a:rPr lang="en-US" dirty="0" smtClean="0"/>
            </a:br>
            <a:r>
              <a:rPr lang="en-US" dirty="0" smtClean="0">
                <a:hlinkClick r:id="rId4"/>
              </a:rPr>
              <a:t>http://www.longleaf.net/ggrow/SSDL/SSDLIndex.html</a:t>
            </a:r>
            <a:endParaRPr lang="en-US" dirty="0" smtClean="0"/>
          </a:p>
          <a:p>
            <a:pPr fontAlgn="auto">
              <a:spcAft>
                <a:spcPts val="0"/>
              </a:spcAft>
              <a:defRPr/>
            </a:pPr>
            <a:r>
              <a:rPr lang="en-US" b="1" i="1" dirty="0" smtClean="0"/>
              <a:t>Collaborative Learning: Group Work and Study Teams</a:t>
            </a:r>
            <a:r>
              <a:rPr lang="en-US" dirty="0" smtClean="0"/>
              <a:t> by Barbara Gross Davis (1993)</a:t>
            </a:r>
            <a:br>
              <a:rPr lang="en-US" dirty="0" smtClean="0"/>
            </a:br>
            <a:r>
              <a:rPr lang="en-US" dirty="0" smtClean="0">
                <a:hlinkClick r:id="rId5"/>
              </a:rPr>
              <a:t>http://teaching.berkeley.edu/bgd/collaborative.html</a:t>
            </a:r>
            <a:r>
              <a:rPr lang="en-US" dirty="0" smtClean="0"/>
              <a:t> </a:t>
            </a:r>
          </a:p>
          <a:p>
            <a:pPr fontAlgn="auto">
              <a:spcAft>
                <a:spcPts val="0"/>
              </a:spcAft>
              <a:buFont typeface="Arial" pitchFamily="34" charset="0"/>
              <a:buNone/>
              <a:defRPr/>
            </a:pPr>
            <a:endParaRPr lang="en-US" b="1" i="1" dirty="0" smtClean="0"/>
          </a:p>
          <a:p>
            <a:pPr fontAlgn="auto">
              <a:spcAft>
                <a:spcPts val="0"/>
              </a:spcAft>
              <a:buFont typeface="Arial" pitchFamily="34" charset="0"/>
              <a:buNone/>
              <a:defRPr/>
            </a:pPr>
            <a:r>
              <a:rPr lang="en-US" b="1" i="1" dirty="0" smtClean="0"/>
              <a:t>WEB SITES</a:t>
            </a:r>
            <a:endParaRPr lang="en-US" dirty="0" smtClean="0"/>
          </a:p>
          <a:p>
            <a:pPr fontAlgn="auto">
              <a:spcAft>
                <a:spcPts val="0"/>
              </a:spcAft>
              <a:defRPr/>
            </a:pPr>
            <a:r>
              <a:rPr lang="en-US" b="1" i="1" dirty="0" smtClean="0"/>
              <a:t>The Learner-Centered Teaching Series</a:t>
            </a:r>
            <a:r>
              <a:rPr lang="en-US" i="1" dirty="0" smtClean="0"/>
              <a:t>,</a:t>
            </a:r>
            <a:r>
              <a:rPr lang="en-US" b="1" i="1" dirty="0" smtClean="0"/>
              <a:t> </a:t>
            </a:r>
            <a:r>
              <a:rPr lang="en-US" dirty="0" smtClean="0"/>
              <a:t>University of Oregon</a:t>
            </a:r>
            <a:br>
              <a:rPr lang="en-US" dirty="0" smtClean="0"/>
            </a:br>
            <a:r>
              <a:rPr lang="en-US" dirty="0" smtClean="0">
                <a:hlinkClick r:id="rId6"/>
              </a:rPr>
              <a:t>http://tep.uoregon.edu/workshops/teachertraining/learnercentered/learnercentered.html</a:t>
            </a:r>
            <a:endParaRPr lang="en-US" dirty="0" smtClean="0"/>
          </a:p>
          <a:p>
            <a:pPr fontAlgn="auto">
              <a:spcAft>
                <a:spcPts val="0"/>
              </a:spcAft>
              <a:defRPr/>
            </a:pPr>
            <a:r>
              <a:rPr lang="en-US" b="1" i="1" dirty="0" smtClean="0"/>
              <a:t>Professional Development Module on Active Learning</a:t>
            </a:r>
            <a:r>
              <a:rPr lang="en-US" dirty="0" smtClean="0"/>
              <a:t>, Texas Collaborative for Teaching Excellence</a:t>
            </a:r>
            <a:br>
              <a:rPr lang="en-US" dirty="0" smtClean="0"/>
            </a:br>
            <a:r>
              <a:rPr lang="en-US" u="sng" dirty="0" smtClean="0">
                <a:hlinkClick r:id="rId7"/>
              </a:rPr>
              <a:t>http://www.texascollaborative.org/activelearning.htm</a:t>
            </a:r>
            <a:endParaRPr lang="en-US" dirty="0" smtClean="0"/>
          </a:p>
          <a:p>
            <a:pPr fontAlgn="auto">
              <a:spcAft>
                <a:spcPts val="0"/>
              </a:spcAft>
              <a:defRPr/>
            </a:pPr>
            <a:endParaRPr lang="en-US" dirty="0" smtClean="0"/>
          </a:p>
          <a:p>
            <a:pPr fontAlgn="auto">
              <a:spcAft>
                <a:spcPts val="0"/>
              </a:spcAft>
              <a:defRPr/>
            </a:pPr>
            <a:endParaRPr lang="en-US" b="1" i="1" dirty="0" smtClean="0"/>
          </a:p>
          <a:p>
            <a:pPr fontAlgn="auto">
              <a:spcAft>
                <a:spcPts val="0"/>
              </a:spcAft>
              <a:defRPr/>
            </a:pPr>
            <a:endParaRPr lang="en-US"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2130425"/>
            <a:ext cx="8839200" cy="917575"/>
          </a:xfrm>
        </p:spPr>
        <p:txBody>
          <a:bodyPr rtlCol="0">
            <a:normAutofit fontScale="90000"/>
          </a:bodyPr>
          <a:lstStyle/>
          <a:p>
            <a:pPr fontAlgn="auto">
              <a:spcAft>
                <a:spcPts val="0"/>
              </a:spcAft>
              <a:defRPr/>
            </a:pPr>
            <a:r>
              <a:rPr lang="en-US" dirty="0" smtClean="0"/>
              <a:t>Developing Learner-Centered Lessons</a:t>
            </a:r>
            <a:br>
              <a:rPr lang="en-US" dirty="0" smtClean="0"/>
            </a:br>
            <a:endParaRPr lang="en-US" dirty="0"/>
          </a:p>
        </p:txBody>
      </p:sp>
      <p:sp>
        <p:nvSpPr>
          <p:cNvPr id="14339" name="Subtitle 6"/>
          <p:cNvSpPr>
            <a:spLocks noGrp="1"/>
          </p:cNvSpPr>
          <p:nvPr>
            <p:ph type="subTitle" idx="1"/>
          </p:nvPr>
        </p:nvSpPr>
        <p:spPr>
          <a:xfrm>
            <a:off x="2590800" y="3124200"/>
            <a:ext cx="6400800" cy="3276600"/>
          </a:xfrm>
        </p:spPr>
        <p:txBody>
          <a:bodyPr/>
          <a:lstStyle/>
          <a:p>
            <a:r>
              <a:rPr lang="en-US" sz="3600" smtClean="0">
                <a:solidFill>
                  <a:srgbClr val="0000CC"/>
                </a:solidFill>
              </a:rPr>
              <a:t>Thank you for attending!</a:t>
            </a:r>
          </a:p>
          <a:p>
            <a:endParaRPr lang="en-US" smtClean="0">
              <a:solidFill>
                <a:srgbClr val="0000CC"/>
              </a:solidFill>
            </a:endParaRPr>
          </a:p>
          <a:p>
            <a:r>
              <a:rPr lang="en-US" sz="2800" smtClean="0">
                <a:solidFill>
                  <a:schemeClr val="tx1"/>
                </a:solidFill>
              </a:rPr>
              <a:t>Melanie Ruda</a:t>
            </a:r>
          </a:p>
          <a:p>
            <a:r>
              <a:rPr lang="en-US" sz="2800" smtClean="0">
                <a:solidFill>
                  <a:schemeClr val="tx1"/>
                </a:solidFill>
              </a:rPr>
              <a:t>mruda@sewardinc.com</a:t>
            </a: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smtClean="0"/>
              <a:t>Focus on the Learners</a:t>
            </a:r>
          </a:p>
        </p:txBody>
      </p:sp>
      <p:graphicFrame>
        <p:nvGraphicFramePr>
          <p:cNvPr id="9" name="Diagram 8"/>
          <p:cNvGraphicFramePr/>
          <p:nvPr/>
        </p:nvGraphicFramePr>
        <p:xfrm>
          <a:off x="304800" y="1676400"/>
          <a:ext cx="8534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smtClean="0"/>
              <a:t>Focus on the Learners</a:t>
            </a:r>
          </a:p>
        </p:txBody>
      </p:sp>
      <p:pic>
        <p:nvPicPr>
          <p:cNvPr id="16387" name="Picture 2" descr="C:\Users\mruda\AppData\Local\Microsoft\Windows\Temporary Internet Files\Content.IE5\PTBDW11M\MCj04398070000[1].png">
            <a:hlinkClick r:id="rId3" action="ppaction://hlinksldjump"/>
          </p:cNvPr>
          <p:cNvPicPr>
            <a:picLocks noChangeAspect="1" noChangeArrowheads="1"/>
          </p:cNvPicPr>
          <p:nvPr/>
        </p:nvPicPr>
        <p:blipFill>
          <a:blip r:embed="rId4" cstate="print"/>
          <a:srcRect/>
          <a:stretch>
            <a:fillRect/>
          </a:stretch>
        </p:blipFill>
        <p:spPr bwMode="auto">
          <a:xfrm>
            <a:off x="8001000" y="5715000"/>
            <a:ext cx="838200" cy="838200"/>
          </a:xfrm>
          <a:prstGeom prst="rect">
            <a:avLst/>
          </a:prstGeom>
          <a:noFill/>
          <a:ln w="9525">
            <a:noFill/>
            <a:miter lim="800000"/>
            <a:headEnd/>
            <a:tailEnd/>
          </a:ln>
        </p:spPr>
      </p:pic>
      <p:graphicFrame>
        <p:nvGraphicFramePr>
          <p:cNvPr id="27" name="Diagram 26"/>
          <p:cNvGraphicFramePr/>
          <p:nvPr/>
        </p:nvGraphicFramePr>
        <p:xfrm>
          <a:off x="609600" y="2743200"/>
          <a:ext cx="7924800" cy="190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389" name="TextBox 5"/>
          <p:cNvSpPr txBox="1">
            <a:spLocks noChangeArrowheads="1"/>
          </p:cNvSpPr>
          <p:nvPr/>
        </p:nvSpPr>
        <p:spPr bwMode="auto">
          <a:xfrm>
            <a:off x="685800" y="1524000"/>
            <a:ext cx="7258050" cy="1077913"/>
          </a:xfrm>
          <a:prstGeom prst="rect">
            <a:avLst/>
          </a:prstGeom>
          <a:noFill/>
          <a:ln w="9525">
            <a:noFill/>
            <a:miter lim="800000"/>
            <a:headEnd/>
            <a:tailEnd/>
          </a:ln>
        </p:spPr>
        <p:txBody>
          <a:bodyPr wrap="none">
            <a:spAutoFit/>
          </a:bodyPr>
          <a:lstStyle/>
          <a:p>
            <a:r>
              <a:rPr lang="en-US" sz="3200">
                <a:latin typeface="Garamond" pitchFamily="18" charset="0"/>
              </a:rPr>
              <a:t>Gerald Grow’s </a:t>
            </a:r>
            <a:br>
              <a:rPr lang="en-US" sz="3200">
                <a:latin typeface="Garamond" pitchFamily="18" charset="0"/>
              </a:rPr>
            </a:br>
            <a:r>
              <a:rPr lang="en-US" sz="3200" b="1">
                <a:latin typeface="Garamond" pitchFamily="18" charset="0"/>
              </a:rPr>
              <a:t>Stages of Self-Direction Learning Model</a:t>
            </a:r>
          </a:p>
        </p:txBody>
      </p:sp>
      <p:sp>
        <p:nvSpPr>
          <p:cNvPr id="16390" name="TextBox 7"/>
          <p:cNvSpPr txBox="1">
            <a:spLocks noChangeArrowheads="1"/>
          </p:cNvSpPr>
          <p:nvPr/>
        </p:nvSpPr>
        <p:spPr bwMode="auto">
          <a:xfrm>
            <a:off x="457200" y="4495800"/>
            <a:ext cx="8305800" cy="1077913"/>
          </a:xfrm>
          <a:prstGeom prst="rect">
            <a:avLst/>
          </a:prstGeom>
          <a:noFill/>
          <a:ln w="9525">
            <a:noFill/>
            <a:miter lim="800000"/>
            <a:headEnd/>
            <a:tailEnd/>
          </a:ln>
        </p:spPr>
        <p:txBody>
          <a:bodyPr>
            <a:spAutoFit/>
          </a:bodyPr>
          <a:lstStyle/>
          <a:p>
            <a:r>
              <a:rPr lang="en-US" sz="3200">
                <a:latin typeface="Garamond" pitchFamily="18" charset="0"/>
              </a:rPr>
              <a:t>Teacher’s purpose: to match the learner’s stage and prepare the learner to advance to higher stages</a:t>
            </a:r>
          </a:p>
        </p:txBody>
      </p:sp>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t>Enable Students to </a:t>
            </a:r>
            <a:br>
              <a:rPr lang="en-US" dirty="0" smtClean="0"/>
            </a:br>
            <a:r>
              <a:rPr lang="en-US" dirty="0" smtClean="0"/>
              <a:t>Own Their Learning</a:t>
            </a:r>
            <a:endParaRPr lang="en-US" dirty="0"/>
          </a:p>
        </p:txBody>
      </p:sp>
      <p:sp>
        <p:nvSpPr>
          <p:cNvPr id="17411" name="Content Placeholder 4"/>
          <p:cNvSpPr>
            <a:spLocks noGrp="1"/>
          </p:cNvSpPr>
          <p:nvPr>
            <p:ph idx="1"/>
          </p:nvPr>
        </p:nvSpPr>
        <p:spPr/>
        <p:txBody>
          <a:bodyPr/>
          <a:lstStyle/>
          <a:p>
            <a:r>
              <a:rPr lang="en-US" smtClean="0"/>
              <a:t>Give students a choice.</a:t>
            </a:r>
          </a:p>
          <a:p>
            <a:r>
              <a:rPr lang="en-US" smtClean="0"/>
              <a:t>Give students a voice.</a:t>
            </a:r>
          </a:p>
          <a:p>
            <a:r>
              <a:rPr lang="en-US" smtClean="0"/>
              <a:t>Hold students accountable.</a:t>
            </a:r>
          </a:p>
          <a:p>
            <a:r>
              <a:rPr lang="en-US" smtClean="0"/>
              <a:t>Scaffold students in their growth toward independence.</a:t>
            </a:r>
          </a:p>
          <a:p>
            <a:endParaRPr lang="en-US" smtClean="0"/>
          </a:p>
        </p:txBody>
      </p:sp>
      <p:pic>
        <p:nvPicPr>
          <p:cNvPr id="17412" name="Picture 2" descr="C:\Users\mruda\AppData\Local\Microsoft\Windows\Temporary Internet Files\Content.IE5\PTBDW11M\MCj04398070000[1].png">
            <a:hlinkClick r:id="rId2" action="ppaction://hlinksldjump"/>
          </p:cNvPr>
          <p:cNvPicPr>
            <a:picLocks noChangeAspect="1" noChangeArrowheads="1"/>
          </p:cNvPicPr>
          <p:nvPr/>
        </p:nvPicPr>
        <p:blipFill>
          <a:blip r:embed="rId3"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t>Mediate Instruction</a:t>
            </a:r>
          </a:p>
        </p:txBody>
      </p:sp>
      <p:sp>
        <p:nvSpPr>
          <p:cNvPr id="18435" name="Content Placeholder 4"/>
          <p:cNvSpPr>
            <a:spLocks noGrp="1"/>
          </p:cNvSpPr>
          <p:nvPr>
            <p:ph idx="1"/>
          </p:nvPr>
        </p:nvSpPr>
        <p:spPr/>
        <p:txBody>
          <a:bodyPr/>
          <a:lstStyle/>
          <a:p>
            <a:pPr>
              <a:buFont typeface="Arial" pitchFamily="34" charset="0"/>
              <a:buNone/>
            </a:pPr>
            <a:r>
              <a:rPr lang="en-US" smtClean="0"/>
              <a:t>“From sage on the stage to guide on the side”</a:t>
            </a:r>
            <a:br>
              <a:rPr lang="en-US" smtClean="0"/>
            </a:br>
            <a:endParaRPr lang="en-US" smtClean="0"/>
          </a:p>
          <a:p>
            <a:r>
              <a:rPr lang="en-US" smtClean="0"/>
              <a:t>Do learning tasks less</a:t>
            </a:r>
          </a:p>
          <a:p>
            <a:r>
              <a:rPr lang="en-US" smtClean="0"/>
              <a:t>Resist the temptation to tell: Allow students to discover for themselves</a:t>
            </a:r>
          </a:p>
          <a:p>
            <a:r>
              <a:rPr lang="en-US" smtClean="0"/>
              <a:t>Encourage students to learn from each other</a:t>
            </a:r>
          </a:p>
          <a:p>
            <a:pPr>
              <a:buFont typeface="Arial" pitchFamily="34" charset="0"/>
              <a:buNone/>
            </a:pPr>
            <a:endParaRPr lang="en-US" smtClean="0"/>
          </a:p>
        </p:txBody>
      </p:sp>
      <p:pic>
        <p:nvPicPr>
          <p:cNvPr id="18436" name="Picture 2" descr="C:\Users\mruda\AppData\Local\Microsoft\Windows\Temporary Internet Files\Content.IE5\PTBDW11M\MCj04398070000[1].png">
            <a:hlinkClick r:id="rId3" action="ppaction://hlinksldjump"/>
          </p:cNvPr>
          <p:cNvPicPr>
            <a:picLocks noChangeAspect="1" noChangeArrowheads="1"/>
          </p:cNvPicPr>
          <p:nvPr/>
        </p:nvPicPr>
        <p:blipFill>
          <a:blip r:embed="rId4"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smtClean="0"/>
              <a:t>Make Learning Engaging</a:t>
            </a:r>
          </a:p>
        </p:txBody>
      </p:sp>
      <p:sp>
        <p:nvSpPr>
          <p:cNvPr id="19459" name="Content Placeholder 4"/>
          <p:cNvSpPr>
            <a:spLocks noGrp="1"/>
          </p:cNvSpPr>
          <p:nvPr>
            <p:ph idx="1"/>
          </p:nvPr>
        </p:nvSpPr>
        <p:spPr/>
        <p:txBody>
          <a:bodyPr/>
          <a:lstStyle/>
          <a:p>
            <a:pPr>
              <a:buFont typeface="Arial" pitchFamily="34" charset="0"/>
              <a:buNone/>
            </a:pPr>
            <a:r>
              <a:rPr lang="en-US" smtClean="0"/>
              <a:t>Engage students from the start</a:t>
            </a:r>
          </a:p>
          <a:p>
            <a:r>
              <a:rPr lang="en-US" smtClean="0"/>
              <a:t>Coming In activities</a:t>
            </a:r>
          </a:p>
          <a:p>
            <a:r>
              <a:rPr lang="en-US" smtClean="0"/>
              <a:t>Icebreakers</a:t>
            </a:r>
          </a:p>
          <a:p>
            <a:r>
              <a:rPr lang="en-US" smtClean="0"/>
              <a:t>Poll or a survey</a:t>
            </a:r>
          </a:p>
          <a:p>
            <a:r>
              <a:rPr lang="en-US" smtClean="0"/>
              <a:t>Think, Pair, Share</a:t>
            </a:r>
          </a:p>
          <a:p>
            <a:endParaRPr lang="en-US" smtClean="0"/>
          </a:p>
        </p:txBody>
      </p:sp>
      <p:pic>
        <p:nvPicPr>
          <p:cNvPr id="19460" name="Picture 2" descr="C:\Users\mruda\AppData\Local\Microsoft\Windows\Temporary Internet Files\Content.IE5\PTBDW11M\MCj04398070000[1].png">
            <a:hlinkClick r:id="rId2" action="ppaction://hlinksldjump"/>
          </p:cNvPr>
          <p:cNvPicPr>
            <a:picLocks noChangeAspect="1" noChangeArrowheads="1"/>
          </p:cNvPicPr>
          <p:nvPr/>
        </p:nvPicPr>
        <p:blipFill>
          <a:blip r:embed="rId3"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3" descr="ears_2.png"/>
          <p:cNvPicPr>
            <a:picLocks noChangeAspect="1"/>
          </p:cNvPicPr>
          <p:nvPr/>
        </p:nvPicPr>
        <p:blipFill>
          <a:blip r:embed="rId2" cstate="print"/>
          <a:srcRect/>
          <a:stretch>
            <a:fillRect/>
          </a:stretch>
        </p:blipFill>
        <p:spPr bwMode="auto">
          <a:xfrm>
            <a:off x="2438400" y="1981200"/>
            <a:ext cx="3276600" cy="3276600"/>
          </a:xfrm>
          <a:prstGeom prst="rect">
            <a:avLst/>
          </a:prstGeom>
          <a:noFill/>
          <a:ln w="9525">
            <a:noFill/>
            <a:miter lim="800000"/>
            <a:headEnd/>
            <a:tailEnd/>
          </a:ln>
        </p:spPr>
      </p:pic>
      <p:sp>
        <p:nvSpPr>
          <p:cNvPr id="50" name="Right Arrow 49"/>
          <p:cNvSpPr/>
          <p:nvPr/>
        </p:nvSpPr>
        <p:spPr>
          <a:xfrm>
            <a:off x="838200" y="3024188"/>
            <a:ext cx="2362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ight Arrow 50"/>
          <p:cNvSpPr/>
          <p:nvPr/>
        </p:nvSpPr>
        <p:spPr>
          <a:xfrm>
            <a:off x="5410200" y="3048000"/>
            <a:ext cx="3276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5" name="Content Placeholder 17"/>
          <p:cNvSpPr>
            <a:spLocks noGrp="1"/>
          </p:cNvSpPr>
          <p:nvPr>
            <p:ph idx="1"/>
          </p:nvPr>
        </p:nvSpPr>
        <p:spPr>
          <a:xfrm>
            <a:off x="808038" y="3252788"/>
            <a:ext cx="2336800" cy="685800"/>
          </a:xfrm>
        </p:spPr>
        <p:txBody>
          <a:bodyPr/>
          <a:lstStyle/>
          <a:p>
            <a:pPr>
              <a:buFont typeface="Arial" pitchFamily="34" charset="0"/>
              <a:buNone/>
            </a:pPr>
            <a:r>
              <a:rPr lang="en-US" b="1" smtClean="0"/>
              <a:t>In one ear…</a:t>
            </a:r>
          </a:p>
        </p:txBody>
      </p:sp>
      <p:sp>
        <p:nvSpPr>
          <p:cNvPr id="20486" name="Content Placeholder 17"/>
          <p:cNvSpPr txBox="1">
            <a:spLocks/>
          </p:cNvSpPr>
          <p:nvPr/>
        </p:nvSpPr>
        <p:spPr bwMode="auto">
          <a:xfrm>
            <a:off x="5410200" y="3232150"/>
            <a:ext cx="3352800" cy="990600"/>
          </a:xfrm>
          <a:prstGeom prst="rect">
            <a:avLst/>
          </a:prstGeom>
          <a:noFill/>
          <a:ln w="9525">
            <a:noFill/>
            <a:miter lim="800000"/>
            <a:headEnd/>
            <a:tailEnd/>
          </a:ln>
        </p:spPr>
        <p:txBody>
          <a:bodyPr/>
          <a:lstStyle/>
          <a:p>
            <a:pPr marL="342900" indent="-342900">
              <a:spcBef>
                <a:spcPct val="20000"/>
              </a:spcBef>
              <a:buFont typeface="Arial" pitchFamily="34" charset="0"/>
              <a:buNone/>
            </a:pPr>
            <a:r>
              <a:rPr lang="en-US" sz="3200" b="1">
                <a:latin typeface="Garamond" pitchFamily="18" charset="0"/>
              </a:rPr>
              <a:t>and out the other.</a:t>
            </a:r>
          </a:p>
        </p:txBody>
      </p:sp>
      <p:sp>
        <p:nvSpPr>
          <p:cNvPr id="20487" name="TextBox 52"/>
          <p:cNvSpPr txBox="1">
            <a:spLocks noChangeArrowheads="1"/>
          </p:cNvSpPr>
          <p:nvPr/>
        </p:nvSpPr>
        <p:spPr bwMode="auto">
          <a:xfrm>
            <a:off x="2590800" y="1447800"/>
            <a:ext cx="3886200" cy="646113"/>
          </a:xfrm>
          <a:prstGeom prst="rect">
            <a:avLst/>
          </a:prstGeom>
          <a:noFill/>
          <a:ln w="9525">
            <a:noFill/>
            <a:miter lim="800000"/>
            <a:headEnd/>
            <a:tailEnd/>
          </a:ln>
        </p:spPr>
        <p:txBody>
          <a:bodyPr>
            <a:spAutoFit/>
          </a:bodyPr>
          <a:lstStyle/>
          <a:p>
            <a:r>
              <a:rPr lang="en-US" sz="3600" b="1">
                <a:latin typeface="Garamond" pitchFamily="18" charset="0"/>
              </a:rPr>
              <a:t>Passive Learning</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mtClean="0"/>
              <a:t>Make Learning Active</a:t>
            </a:r>
          </a:p>
        </p:txBody>
      </p:sp>
      <p:sp>
        <p:nvSpPr>
          <p:cNvPr id="21507" name="Content Placeholder 4"/>
          <p:cNvSpPr>
            <a:spLocks noGrp="1"/>
          </p:cNvSpPr>
          <p:nvPr>
            <p:ph idx="1"/>
          </p:nvPr>
        </p:nvSpPr>
        <p:spPr>
          <a:xfrm>
            <a:off x="457200" y="5410200"/>
            <a:ext cx="8229600" cy="1066800"/>
          </a:xfrm>
        </p:spPr>
        <p:txBody>
          <a:bodyPr/>
          <a:lstStyle/>
          <a:p>
            <a:pPr algn="ctr">
              <a:buFont typeface="Arial" pitchFamily="34" charset="0"/>
              <a:buNone/>
            </a:pPr>
            <a:r>
              <a:rPr lang="en-US" smtClean="0"/>
              <a:t>Try to talk no more than 10 minutes </a:t>
            </a:r>
            <a:br>
              <a:rPr lang="en-US" smtClean="0"/>
            </a:br>
            <a:r>
              <a:rPr lang="en-US" smtClean="0"/>
              <a:t>before changing the action.</a:t>
            </a:r>
          </a:p>
          <a:p>
            <a:endParaRPr lang="en-US" smtClean="0"/>
          </a:p>
        </p:txBody>
      </p:sp>
      <p:grpSp>
        <p:nvGrpSpPr>
          <p:cNvPr id="21508" name="Group 17"/>
          <p:cNvGrpSpPr>
            <a:grpSpLocks/>
          </p:cNvGrpSpPr>
          <p:nvPr/>
        </p:nvGrpSpPr>
        <p:grpSpPr bwMode="auto">
          <a:xfrm>
            <a:off x="457200" y="1828800"/>
            <a:ext cx="8229600" cy="3200400"/>
            <a:chOff x="533400" y="3124200"/>
            <a:chExt cx="8229600" cy="3200400"/>
          </a:xfrm>
        </p:grpSpPr>
        <p:sp>
          <p:nvSpPr>
            <p:cNvPr id="7" name="Content Placeholder 4"/>
            <p:cNvSpPr txBox="1">
              <a:spLocks/>
            </p:cNvSpPr>
            <p:nvPr/>
          </p:nvSpPr>
          <p:spPr>
            <a:xfrm>
              <a:off x="533400" y="3124200"/>
              <a:ext cx="3352800" cy="609600"/>
            </a:xfrm>
            <a:prstGeom prst="rect">
              <a:avLst/>
            </a:prstGeom>
          </p:spPr>
          <p:txBody>
            <a:bodyPr>
              <a:normAutofit fontScale="92500"/>
            </a:bodyPr>
            <a:lstStyle/>
            <a:p>
              <a:pPr marL="342900" indent="-342900" fontAlgn="auto">
                <a:spcBef>
                  <a:spcPct val="20000"/>
                </a:spcBef>
                <a:spcAft>
                  <a:spcPts val="0"/>
                </a:spcAft>
                <a:buFont typeface="Arial" pitchFamily="34" charset="0"/>
                <a:buNone/>
                <a:defRPr/>
              </a:pPr>
              <a:r>
                <a:rPr lang="en-US" sz="3200" dirty="0">
                  <a:solidFill>
                    <a:schemeClr val="accent6"/>
                  </a:solidFill>
                </a:rPr>
                <a:t>Sketch a flowchart</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8" name="Content Placeholder 4"/>
            <p:cNvSpPr txBox="1">
              <a:spLocks/>
            </p:cNvSpPr>
            <p:nvPr/>
          </p:nvSpPr>
          <p:spPr>
            <a:xfrm>
              <a:off x="7086600" y="5029200"/>
              <a:ext cx="1676400" cy="6096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dirty="0">
                  <a:solidFill>
                    <a:schemeClr val="accent3">
                      <a:lumMod val="75000"/>
                    </a:schemeClr>
                  </a:solidFill>
                </a:rPr>
                <a:t>Critique</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9" name="Content Placeholder 4"/>
            <p:cNvSpPr txBox="1">
              <a:spLocks/>
            </p:cNvSpPr>
            <p:nvPr/>
          </p:nvSpPr>
          <p:spPr>
            <a:xfrm>
              <a:off x="1828800" y="4419600"/>
              <a:ext cx="3048000" cy="609600"/>
            </a:xfrm>
            <a:prstGeom prst="rect">
              <a:avLst/>
            </a:prstGeom>
          </p:spPr>
          <p:txBody>
            <a:bodyPr>
              <a:normAutofit fontScale="92500"/>
            </a:bodyPr>
            <a:lstStyle/>
            <a:p>
              <a:pPr marL="342900" indent="-342900" fontAlgn="auto">
                <a:spcBef>
                  <a:spcPct val="20000"/>
                </a:spcBef>
                <a:spcAft>
                  <a:spcPts val="0"/>
                </a:spcAft>
                <a:buFont typeface="Arial" pitchFamily="34" charset="0"/>
                <a:buNone/>
                <a:defRPr/>
              </a:pPr>
              <a:r>
                <a:rPr lang="en-US" sz="3200" dirty="0">
                  <a:solidFill>
                    <a:schemeClr val="accent2">
                      <a:lumMod val="75000"/>
                    </a:schemeClr>
                  </a:solidFill>
                </a:rPr>
                <a:t>Solve a problem </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10" name="Content Placeholder 4"/>
            <p:cNvSpPr txBox="1">
              <a:spLocks/>
            </p:cNvSpPr>
            <p:nvPr/>
          </p:nvSpPr>
          <p:spPr>
            <a:xfrm>
              <a:off x="5334000" y="4191000"/>
              <a:ext cx="3048000" cy="6096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dirty="0">
                  <a:solidFill>
                    <a:schemeClr val="accent1">
                      <a:lumMod val="75000"/>
                    </a:schemeClr>
                  </a:solidFill>
                </a:rPr>
                <a:t>Brainstorm</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11" name="Content Placeholder 4"/>
            <p:cNvSpPr txBox="1">
              <a:spLocks/>
            </p:cNvSpPr>
            <p:nvPr/>
          </p:nvSpPr>
          <p:spPr>
            <a:xfrm>
              <a:off x="685800" y="5029200"/>
              <a:ext cx="3048000" cy="6096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dirty="0">
                  <a:solidFill>
                    <a:schemeClr val="accent4">
                      <a:lumMod val="75000"/>
                    </a:schemeClr>
                  </a:solidFill>
                </a:rPr>
                <a:t>Interpret data</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12" name="Content Placeholder 4"/>
            <p:cNvSpPr txBox="1">
              <a:spLocks/>
            </p:cNvSpPr>
            <p:nvPr/>
          </p:nvSpPr>
          <p:spPr>
            <a:xfrm>
              <a:off x="4953000" y="5638800"/>
              <a:ext cx="2514600" cy="6096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dirty="0">
                  <a:solidFill>
                    <a:schemeClr val="accent2">
                      <a:lumMod val="75000"/>
                    </a:schemeClr>
                  </a:solidFill>
                </a:rPr>
                <a:t>Summarize</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13" name="Content Placeholder 4"/>
            <p:cNvSpPr txBox="1">
              <a:spLocks/>
            </p:cNvSpPr>
            <p:nvPr/>
          </p:nvSpPr>
          <p:spPr>
            <a:xfrm>
              <a:off x="4038600" y="5105400"/>
              <a:ext cx="2895600" cy="609600"/>
            </a:xfrm>
            <a:prstGeom prst="rect">
              <a:avLst/>
            </a:prstGeom>
          </p:spPr>
          <p:txBody>
            <a:bodyPr>
              <a:normAutofit fontScale="85000" lnSpcReduction="10000"/>
            </a:bodyPr>
            <a:lstStyle/>
            <a:p>
              <a:pPr marL="342900" indent="-342900" fontAlgn="auto">
                <a:spcBef>
                  <a:spcPct val="20000"/>
                </a:spcBef>
                <a:spcAft>
                  <a:spcPts val="0"/>
                </a:spcAft>
                <a:buFont typeface="Arial" pitchFamily="34" charset="0"/>
                <a:buNone/>
                <a:defRPr/>
              </a:pPr>
              <a:r>
                <a:rPr lang="en-US" sz="3200" dirty="0">
                  <a:solidFill>
                    <a:schemeClr val="accent6"/>
                  </a:solidFill>
                </a:rPr>
                <a:t>Panel discussion</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14" name="Content Placeholder 4"/>
            <p:cNvSpPr txBox="1">
              <a:spLocks/>
            </p:cNvSpPr>
            <p:nvPr/>
          </p:nvSpPr>
          <p:spPr>
            <a:xfrm>
              <a:off x="1066800" y="3810000"/>
              <a:ext cx="2514600" cy="609600"/>
            </a:xfrm>
            <a:prstGeom prst="rect">
              <a:avLst/>
            </a:prstGeom>
          </p:spPr>
          <p:txBody>
            <a:bodyPr>
              <a:normAutofit fontScale="85000" lnSpcReduction="10000"/>
            </a:bodyPr>
            <a:lstStyle/>
            <a:p>
              <a:pPr marL="342900" indent="-342900" fontAlgn="auto">
                <a:spcBef>
                  <a:spcPct val="20000"/>
                </a:spcBef>
                <a:spcAft>
                  <a:spcPts val="0"/>
                </a:spcAft>
                <a:buFont typeface="Arial" pitchFamily="34" charset="0"/>
                <a:buNone/>
                <a:defRPr/>
              </a:pPr>
              <a:r>
                <a:rPr lang="en-US" sz="3200" dirty="0">
                  <a:solidFill>
                    <a:schemeClr val="accent4">
                      <a:lumMod val="75000"/>
                    </a:schemeClr>
                  </a:solidFill>
                </a:rPr>
                <a:t>Make a poster</a:t>
              </a:r>
              <a:endParaRPr lang="en-US" sz="3200" dirty="0">
                <a:solidFill>
                  <a:schemeClr val="accent4">
                    <a:lumMod val="75000"/>
                  </a:schemeClr>
                </a:solidFill>
                <a:latin typeface="+mn-lt"/>
                <a:cs typeface="+mn-cs"/>
              </a:endParaRPr>
            </a:p>
          </p:txBody>
        </p:sp>
        <p:sp>
          <p:nvSpPr>
            <p:cNvPr id="15" name="Content Placeholder 4"/>
            <p:cNvSpPr txBox="1">
              <a:spLocks/>
            </p:cNvSpPr>
            <p:nvPr/>
          </p:nvSpPr>
          <p:spPr>
            <a:xfrm>
              <a:off x="1981200" y="5715000"/>
              <a:ext cx="2514600" cy="6096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dirty="0">
                  <a:solidFill>
                    <a:schemeClr val="accent3">
                      <a:lumMod val="75000"/>
                    </a:schemeClr>
                  </a:solidFill>
                </a:rPr>
                <a:t>Role play</a:t>
              </a:r>
              <a:endParaRPr lang="en-US" sz="3200" dirty="0">
                <a:solidFill>
                  <a:schemeClr val="accent3">
                    <a:lumMod val="75000"/>
                  </a:schemeClr>
                </a:solidFill>
                <a:latin typeface="+mn-lt"/>
                <a:cs typeface="+mn-cs"/>
              </a:endParaRPr>
            </a:p>
          </p:txBody>
        </p:sp>
        <p:sp>
          <p:nvSpPr>
            <p:cNvPr id="16" name="Content Placeholder 4"/>
            <p:cNvSpPr txBox="1">
              <a:spLocks/>
            </p:cNvSpPr>
            <p:nvPr/>
          </p:nvSpPr>
          <p:spPr>
            <a:xfrm>
              <a:off x="5867400" y="3124200"/>
              <a:ext cx="2514600" cy="609600"/>
            </a:xfrm>
            <a:prstGeom prst="rect">
              <a:avLst/>
            </a:prstGeom>
          </p:spPr>
          <p:txBody>
            <a:bodyPr>
              <a:normAutofit fontScale="85000" lnSpcReduction="10000"/>
            </a:bodyPr>
            <a:lstStyle/>
            <a:p>
              <a:pPr marL="342900" indent="-342900" fontAlgn="auto">
                <a:spcBef>
                  <a:spcPct val="20000"/>
                </a:spcBef>
                <a:spcAft>
                  <a:spcPts val="0"/>
                </a:spcAft>
                <a:buFont typeface="Arial" pitchFamily="34" charset="0"/>
                <a:buNone/>
                <a:defRPr/>
              </a:pPr>
              <a:r>
                <a:rPr lang="en-US" sz="3200" dirty="0">
                  <a:solidFill>
                    <a:schemeClr val="accent2">
                      <a:lumMod val="75000"/>
                    </a:schemeClr>
                  </a:solidFill>
                </a:rPr>
                <a:t>Give examples</a:t>
              </a:r>
              <a:endParaRPr lang="en-US" sz="3200" dirty="0">
                <a:solidFill>
                  <a:schemeClr val="accent2">
                    <a:lumMod val="75000"/>
                  </a:schemeClr>
                </a:solidFill>
                <a:latin typeface="+mn-lt"/>
                <a:cs typeface="+mn-cs"/>
              </a:endParaRPr>
            </a:p>
          </p:txBody>
        </p:sp>
        <p:sp>
          <p:nvSpPr>
            <p:cNvPr id="17" name="Content Placeholder 4"/>
            <p:cNvSpPr txBox="1">
              <a:spLocks/>
            </p:cNvSpPr>
            <p:nvPr/>
          </p:nvSpPr>
          <p:spPr>
            <a:xfrm>
              <a:off x="3810000" y="3733800"/>
              <a:ext cx="2514600" cy="609600"/>
            </a:xfrm>
            <a:prstGeom prst="rect">
              <a:avLst/>
            </a:prstGeom>
          </p:spPr>
          <p:txBody>
            <a:bodyPr>
              <a:normAutofit fontScale="70000" lnSpcReduction="20000"/>
            </a:bodyPr>
            <a:lstStyle/>
            <a:p>
              <a:pPr marL="342900" indent="-342900" fontAlgn="auto">
                <a:spcBef>
                  <a:spcPct val="20000"/>
                </a:spcBef>
                <a:spcAft>
                  <a:spcPts val="0"/>
                </a:spcAft>
                <a:buFont typeface="Arial" pitchFamily="34" charset="0"/>
                <a:buNone/>
                <a:defRPr/>
              </a:pPr>
              <a:r>
                <a:rPr lang="en-US" sz="3200" dirty="0">
                  <a:solidFill>
                    <a:schemeClr val="accent3">
                      <a:lumMod val="75000"/>
                    </a:schemeClr>
                  </a:solidFill>
                </a:rPr>
                <a:t>Make predictions</a:t>
              </a:r>
              <a:endParaRPr lang="en-US" sz="3200" dirty="0">
                <a:solidFill>
                  <a:schemeClr val="accent3">
                    <a:lumMod val="75000"/>
                  </a:schemeClr>
                </a:solidFill>
                <a:latin typeface="+mn-lt"/>
                <a:cs typeface="+mn-cs"/>
              </a:endParaRPr>
            </a:p>
          </p:txBody>
        </p:sp>
      </p:grpSp>
      <p:pic>
        <p:nvPicPr>
          <p:cNvPr id="21509" name="Picture 2" descr="C:\Users\mruda\AppData\Local\Microsoft\Windows\Temporary Internet Files\Content.IE5\PTBDW11M\MCj04398070000[1].png">
            <a:hlinkClick r:id="rId2" action="ppaction://hlinksldjump"/>
          </p:cNvPr>
          <p:cNvPicPr>
            <a:picLocks noChangeAspect="1" noChangeArrowheads="1"/>
          </p:cNvPicPr>
          <p:nvPr/>
        </p:nvPicPr>
        <p:blipFill>
          <a:blip r:embed="rId3"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smtClean="0"/>
              <a:t>Make Learning Social</a:t>
            </a:r>
          </a:p>
        </p:txBody>
      </p:sp>
      <p:sp>
        <p:nvSpPr>
          <p:cNvPr id="5" name="Content Placeholder 4"/>
          <p:cNvSpPr>
            <a:spLocks noGrp="1"/>
          </p:cNvSpPr>
          <p:nvPr>
            <p:ph idx="1"/>
          </p:nvPr>
        </p:nvSpPr>
        <p:spPr>
          <a:xfrm>
            <a:off x="304800" y="5562600"/>
            <a:ext cx="8229600" cy="990600"/>
          </a:xfrm>
        </p:spPr>
        <p:txBody>
          <a:bodyPr rtlCol="0">
            <a:normAutofit lnSpcReduction="10000"/>
          </a:bodyPr>
          <a:lstStyle/>
          <a:p>
            <a:pPr algn="ctr" fontAlgn="auto">
              <a:spcAft>
                <a:spcPts val="0"/>
              </a:spcAft>
              <a:buFont typeface="Arial" pitchFamily="34" charset="0"/>
              <a:buNone/>
              <a:defRPr/>
            </a:pPr>
            <a:r>
              <a:rPr lang="en-US" b="1" dirty="0" smtClean="0"/>
              <a:t>Good group learning experiences </a:t>
            </a:r>
            <a:br>
              <a:rPr lang="en-US" b="1" dirty="0" smtClean="0"/>
            </a:br>
            <a:r>
              <a:rPr lang="en-US" b="1" dirty="0" smtClean="0"/>
              <a:t>do not happen automatically!</a:t>
            </a:r>
          </a:p>
        </p:txBody>
      </p:sp>
      <p:graphicFrame>
        <p:nvGraphicFramePr>
          <p:cNvPr id="6" name="Diagram 5"/>
          <p:cNvGraphicFramePr/>
          <p:nvPr/>
        </p:nvGraphicFramePr>
        <p:xfrm>
          <a:off x="1143000" y="1397000"/>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3" name="Picture 2" descr="C:\Users\mruda\AppData\Local\Microsoft\Windows\Temporary Internet Files\Content.IE5\PTBDW11M\MCj04398070000[1].png">
            <a:hlinkClick r:id="rId8" action="ppaction://hlinksldjump"/>
          </p:cNvPr>
          <p:cNvPicPr>
            <a:picLocks noChangeAspect="1" noChangeArrowheads="1"/>
          </p:cNvPicPr>
          <p:nvPr/>
        </p:nvPicPr>
        <p:blipFill>
          <a:blip r:embed="rId9"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ctrTitle"/>
          </p:nvPr>
        </p:nvSpPr>
        <p:spPr bwMode="auto">
          <a:xfrm>
            <a:off x="152400" y="2130425"/>
            <a:ext cx="8839200" cy="917575"/>
          </a:xfrm>
          <a:noFill/>
          <a:ln>
            <a:miter lim="800000"/>
            <a:headEnd/>
            <a:tailEnd/>
          </a:ln>
        </p:spPr>
        <p:txBody>
          <a:bodyPr vert="horz" wrap="square" lIns="91440" tIns="45720" rIns="91440" bIns="45720" numCol="1" anchor="t" anchorCtr="0" compatLnSpc="1">
            <a:prstTxWarp prst="textNoShape">
              <a:avLst/>
            </a:prstTxWarp>
          </a:bodyPr>
          <a:lstStyle/>
          <a:p>
            <a:r>
              <a:rPr lang="en-US" smtClean="0"/>
              <a:t>Developing Learner-Centered Lessons</a:t>
            </a:r>
            <a:br>
              <a:rPr lang="en-US" smtClean="0"/>
            </a:br>
            <a:endParaRPr lang="en-US" smtClean="0"/>
          </a:p>
        </p:txBody>
      </p:sp>
      <p:sp>
        <p:nvSpPr>
          <p:cNvPr id="7" name="Subtitle 6"/>
          <p:cNvSpPr>
            <a:spLocks noGrp="1"/>
          </p:cNvSpPr>
          <p:nvPr>
            <p:ph type="subTitle" idx="1"/>
          </p:nvPr>
        </p:nvSpPr>
        <p:spPr/>
        <p:txBody>
          <a:bodyPr/>
          <a:lstStyle/>
          <a:p>
            <a:pPr fontAlgn="auto">
              <a:spcAft>
                <a:spcPts val="0"/>
              </a:spcAft>
              <a:defRPr/>
            </a:pPr>
            <a:r>
              <a:rPr lang="en-US" dirty="0" smtClean="0"/>
              <a:t>Melanie Ruda</a:t>
            </a:r>
          </a:p>
          <a:p>
            <a:pPr fontAlgn="auto">
              <a:spcAft>
                <a:spcPts val="0"/>
              </a:spcAft>
              <a:defRPr/>
            </a:pPr>
            <a:r>
              <a:rPr lang="en-US" dirty="0" smtClean="0"/>
              <a:t>Senior Instructional Designer</a:t>
            </a:r>
          </a:p>
          <a:p>
            <a:pPr fontAlgn="auto">
              <a:spcAft>
                <a:spcPts val="0"/>
              </a:spcAft>
              <a:defRPr/>
            </a:pPr>
            <a:r>
              <a:rPr lang="en-US" dirty="0" smtClean="0"/>
              <a:t>Seward Incorporated</a:t>
            </a:r>
          </a:p>
          <a:p>
            <a:pPr fontAlgn="auto">
              <a:spcAft>
                <a:spcPts val="0"/>
              </a:spcAft>
              <a:defRPr/>
            </a:pPr>
            <a:r>
              <a:rPr lang="en-US" dirty="0" smtClean="0"/>
              <a:t>March 17, 2010</a:t>
            </a:r>
            <a:endParaRPr lang="en-US" dirty="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smtClean="0"/>
              <a:t>Make Learning Contextual</a:t>
            </a:r>
          </a:p>
        </p:txBody>
      </p:sp>
      <p:sp>
        <p:nvSpPr>
          <p:cNvPr id="23555" name="Content Placeholder 4"/>
          <p:cNvSpPr>
            <a:spLocks noGrp="1"/>
          </p:cNvSpPr>
          <p:nvPr>
            <p:ph idx="1"/>
          </p:nvPr>
        </p:nvSpPr>
        <p:spPr/>
        <p:txBody>
          <a:bodyPr/>
          <a:lstStyle/>
          <a:p>
            <a:pPr>
              <a:buFont typeface="Arial" pitchFamily="34" charset="0"/>
              <a:buNone/>
            </a:pPr>
            <a:r>
              <a:rPr lang="en-US" smtClean="0"/>
              <a:t>Make learning contextual through the use of:</a:t>
            </a:r>
          </a:p>
          <a:p>
            <a:r>
              <a:rPr lang="en-US" smtClean="0"/>
              <a:t>Case studies</a:t>
            </a:r>
          </a:p>
          <a:p>
            <a:r>
              <a:rPr lang="en-US" smtClean="0"/>
              <a:t>Task-based learning</a:t>
            </a:r>
          </a:p>
          <a:p>
            <a:r>
              <a:rPr lang="en-US" smtClean="0"/>
              <a:t>Problem-based learning</a:t>
            </a:r>
          </a:p>
          <a:p>
            <a:pPr>
              <a:buFont typeface="Arial" pitchFamily="34" charset="0"/>
              <a:buNone/>
            </a:pPr>
            <a:endParaRPr lang="en-US" smtClean="0"/>
          </a:p>
          <a:p>
            <a:pPr>
              <a:buFont typeface="Arial" pitchFamily="34" charset="0"/>
              <a:buNone/>
            </a:pPr>
            <a:r>
              <a:rPr lang="en-US" sz="2800" smtClean="0"/>
              <a:t>Place the content in a real world context.</a:t>
            </a:r>
          </a:p>
          <a:p>
            <a:pPr>
              <a:buFont typeface="Arial" pitchFamily="34" charset="0"/>
              <a:buNone/>
            </a:pPr>
            <a:r>
              <a:rPr lang="en-US" sz="2800" smtClean="0"/>
              <a:t>Give the students real problems to solve.</a:t>
            </a:r>
          </a:p>
        </p:txBody>
      </p:sp>
      <p:pic>
        <p:nvPicPr>
          <p:cNvPr id="23556" name="Picture 2" descr="C:\Users\mruda\AppData\Local\Microsoft\Windows\Temporary Internet Files\Content.IE5\PTBDW11M\MCj04398070000[1].png">
            <a:hlinkClick r:id="rId3" action="ppaction://hlinksldjump"/>
          </p:cNvPr>
          <p:cNvPicPr>
            <a:picLocks noChangeAspect="1" noChangeArrowheads="1"/>
          </p:cNvPicPr>
          <p:nvPr/>
        </p:nvPicPr>
        <p:blipFill>
          <a:blip r:embed="rId4"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t>Promote Deep Understanding</a:t>
            </a:r>
          </a:p>
        </p:txBody>
      </p:sp>
      <p:sp>
        <p:nvSpPr>
          <p:cNvPr id="9" name="Isosceles Triangle 8"/>
          <p:cNvSpPr/>
          <p:nvPr/>
        </p:nvSpPr>
        <p:spPr>
          <a:xfrm>
            <a:off x="422438" y="1524000"/>
            <a:ext cx="2112629" cy="4648200"/>
          </a:xfrm>
          <a:prstGeom prst="triangl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0" name="Freeform 9"/>
          <p:cNvSpPr/>
          <p:nvPr/>
        </p:nvSpPr>
        <p:spPr>
          <a:xfrm>
            <a:off x="1475936" y="167640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Evaluation</a:t>
            </a:r>
            <a:endParaRPr lang="en-US" sz="2800" b="1" dirty="0"/>
          </a:p>
        </p:txBody>
      </p:sp>
      <p:sp>
        <p:nvSpPr>
          <p:cNvPr id="11" name="Freeform 10"/>
          <p:cNvSpPr/>
          <p:nvPr/>
        </p:nvSpPr>
        <p:spPr>
          <a:xfrm>
            <a:off x="1475936" y="245364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8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Synthesis</a:t>
            </a:r>
            <a:endParaRPr lang="en-US" sz="2800" b="1" dirty="0"/>
          </a:p>
        </p:txBody>
      </p:sp>
      <p:sp>
        <p:nvSpPr>
          <p:cNvPr id="12" name="Freeform 11"/>
          <p:cNvSpPr/>
          <p:nvPr/>
        </p:nvSpPr>
        <p:spPr>
          <a:xfrm>
            <a:off x="1475936" y="323088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16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Analysis</a:t>
            </a:r>
            <a:endParaRPr lang="en-US" sz="2800" b="1" dirty="0"/>
          </a:p>
        </p:txBody>
      </p:sp>
      <p:sp>
        <p:nvSpPr>
          <p:cNvPr id="13" name="Freeform 12"/>
          <p:cNvSpPr/>
          <p:nvPr/>
        </p:nvSpPr>
        <p:spPr>
          <a:xfrm>
            <a:off x="1475936" y="400812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24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Application</a:t>
            </a:r>
            <a:endParaRPr lang="en-US" sz="2800" b="1" dirty="0"/>
          </a:p>
        </p:txBody>
      </p:sp>
      <p:sp>
        <p:nvSpPr>
          <p:cNvPr id="14" name="Freeform 13"/>
          <p:cNvSpPr/>
          <p:nvPr/>
        </p:nvSpPr>
        <p:spPr>
          <a:xfrm>
            <a:off x="1475936" y="478536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20000"/>
                  <a:lumOff val="8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32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dirty="0">
                <a:solidFill>
                  <a:schemeClr val="bg1"/>
                </a:solidFill>
              </a:rPr>
              <a:t>Comprehension</a:t>
            </a:r>
            <a:endParaRPr lang="en-US" sz="2800" dirty="0">
              <a:solidFill>
                <a:schemeClr val="bg1"/>
              </a:solidFill>
            </a:endParaRPr>
          </a:p>
        </p:txBody>
      </p:sp>
      <p:sp>
        <p:nvSpPr>
          <p:cNvPr id="15" name="Freeform 14"/>
          <p:cNvSpPr/>
          <p:nvPr/>
        </p:nvSpPr>
        <p:spPr>
          <a:xfrm>
            <a:off x="1475936" y="556260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20000"/>
                  <a:lumOff val="8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40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dirty="0">
                <a:solidFill>
                  <a:schemeClr val="bg1"/>
                </a:solidFill>
              </a:rPr>
              <a:t>Knowledge</a:t>
            </a:r>
            <a:endParaRPr lang="en-US" sz="2800" dirty="0">
              <a:solidFill>
                <a:schemeClr val="bg1"/>
              </a:solidFill>
            </a:endParaRPr>
          </a:p>
        </p:txBody>
      </p:sp>
      <p:sp>
        <p:nvSpPr>
          <p:cNvPr id="21" name="TextBox 20"/>
          <p:cNvSpPr txBox="1"/>
          <p:nvPr/>
        </p:nvSpPr>
        <p:spPr>
          <a:xfrm>
            <a:off x="381000" y="6096000"/>
            <a:ext cx="3505200" cy="584200"/>
          </a:xfrm>
          <a:prstGeom prst="rect">
            <a:avLst/>
          </a:prstGeom>
          <a:noFill/>
        </p:spPr>
        <p:txBody>
          <a:bodyPr>
            <a:spAutoFit/>
          </a:bodyPr>
          <a:lstStyle/>
          <a:p>
            <a:pPr fontAlgn="auto">
              <a:spcBef>
                <a:spcPts val="0"/>
              </a:spcBef>
              <a:spcAft>
                <a:spcPts val="0"/>
              </a:spcAft>
              <a:defRPr/>
            </a:pPr>
            <a:r>
              <a:rPr lang="en-US" sz="3200" b="1" dirty="0">
                <a:latin typeface="+mj-lt"/>
                <a:cs typeface="+mn-cs"/>
              </a:rPr>
              <a:t>Bloom’s Taxonomy</a:t>
            </a:r>
            <a:endParaRPr lang="en-US" sz="3200" b="1" dirty="0">
              <a:latin typeface="+mj-lt"/>
              <a:cs typeface="+mn-cs"/>
            </a:endParaRPr>
          </a:p>
        </p:txBody>
      </p:sp>
      <p:sp>
        <p:nvSpPr>
          <p:cNvPr id="7" name="TextBox 6"/>
          <p:cNvSpPr txBox="1">
            <a:spLocks noChangeArrowheads="1"/>
          </p:cNvSpPr>
          <p:nvPr/>
        </p:nvSpPr>
        <p:spPr bwMode="auto">
          <a:xfrm>
            <a:off x="4398963" y="3925888"/>
            <a:ext cx="4191000" cy="708025"/>
          </a:xfrm>
          <a:prstGeom prst="rect">
            <a:avLst/>
          </a:prstGeom>
          <a:noFill/>
          <a:ln w="9525">
            <a:noFill/>
            <a:miter lim="800000"/>
            <a:headEnd/>
            <a:tailEnd/>
          </a:ln>
        </p:spPr>
        <p:txBody>
          <a:bodyPr>
            <a:spAutoFit/>
          </a:bodyPr>
          <a:lstStyle/>
          <a:p>
            <a:r>
              <a:rPr lang="en-US" sz="2000">
                <a:latin typeface="Garamond" pitchFamily="18" charset="0"/>
              </a:rPr>
              <a:t>Adapt, apply, demonstrate, modify, produce, relate, show, solve, use</a:t>
            </a:r>
          </a:p>
        </p:txBody>
      </p:sp>
      <p:sp>
        <p:nvSpPr>
          <p:cNvPr id="16" name="TextBox 15"/>
          <p:cNvSpPr txBox="1">
            <a:spLocks noChangeArrowheads="1"/>
          </p:cNvSpPr>
          <p:nvPr/>
        </p:nvSpPr>
        <p:spPr bwMode="auto">
          <a:xfrm>
            <a:off x="4398963" y="1577975"/>
            <a:ext cx="4343400" cy="708025"/>
          </a:xfrm>
          <a:prstGeom prst="rect">
            <a:avLst/>
          </a:prstGeom>
          <a:noFill/>
          <a:ln w="9525">
            <a:noFill/>
            <a:miter lim="800000"/>
            <a:headEnd/>
            <a:tailEnd/>
          </a:ln>
        </p:spPr>
        <p:txBody>
          <a:bodyPr>
            <a:spAutoFit/>
          </a:bodyPr>
          <a:lstStyle/>
          <a:p>
            <a:r>
              <a:rPr lang="en-GB" sz="2000">
                <a:latin typeface="Garamond" pitchFamily="18" charset="0"/>
              </a:rPr>
              <a:t>Appraise, argue, assess, conclude, criticize, justify, interpret, prove, rate, validate</a:t>
            </a:r>
            <a:endParaRPr lang="en-US" sz="2000">
              <a:latin typeface="Garamond" pitchFamily="18" charset="0"/>
            </a:endParaRPr>
          </a:p>
        </p:txBody>
      </p:sp>
      <p:sp>
        <p:nvSpPr>
          <p:cNvPr id="17" name="TextBox 16"/>
          <p:cNvSpPr txBox="1">
            <a:spLocks noChangeArrowheads="1"/>
          </p:cNvSpPr>
          <p:nvPr/>
        </p:nvSpPr>
        <p:spPr bwMode="auto">
          <a:xfrm>
            <a:off x="4398963" y="2347913"/>
            <a:ext cx="4592637" cy="708025"/>
          </a:xfrm>
          <a:prstGeom prst="rect">
            <a:avLst/>
          </a:prstGeom>
          <a:noFill/>
          <a:ln w="9525">
            <a:noFill/>
            <a:miter lim="800000"/>
            <a:headEnd/>
            <a:tailEnd/>
          </a:ln>
        </p:spPr>
        <p:txBody>
          <a:bodyPr>
            <a:spAutoFit/>
          </a:bodyPr>
          <a:lstStyle/>
          <a:p>
            <a:r>
              <a:rPr lang="en-GB" sz="2000">
                <a:latin typeface="Garamond" pitchFamily="18" charset="0"/>
              </a:rPr>
              <a:t>Combine, compose, create, design, generate, integrate, make, organize, plan, synthesize</a:t>
            </a:r>
            <a:endParaRPr lang="en-US" sz="2000">
              <a:latin typeface="Garamond" pitchFamily="18" charset="0"/>
            </a:endParaRPr>
          </a:p>
        </p:txBody>
      </p:sp>
      <p:sp>
        <p:nvSpPr>
          <p:cNvPr id="18" name="TextBox 17"/>
          <p:cNvSpPr txBox="1">
            <a:spLocks noChangeArrowheads="1"/>
          </p:cNvSpPr>
          <p:nvPr/>
        </p:nvSpPr>
        <p:spPr bwMode="auto">
          <a:xfrm>
            <a:off x="4398963" y="3152775"/>
            <a:ext cx="4648200" cy="708025"/>
          </a:xfrm>
          <a:prstGeom prst="rect">
            <a:avLst/>
          </a:prstGeom>
          <a:noFill/>
          <a:ln w="9525">
            <a:noFill/>
            <a:miter lim="800000"/>
            <a:headEnd/>
            <a:tailEnd/>
          </a:ln>
        </p:spPr>
        <p:txBody>
          <a:bodyPr>
            <a:spAutoFit/>
          </a:bodyPr>
          <a:lstStyle/>
          <a:p>
            <a:r>
              <a:rPr lang="en-GB" sz="2000">
                <a:latin typeface="Garamond" pitchFamily="18" charset="0"/>
              </a:rPr>
              <a:t>Analyze, compare, contrast, differentiate, diagram, distinguish, examine, separate</a:t>
            </a:r>
            <a:endParaRPr lang="en-US" sz="2000">
              <a:latin typeface="Garamond" pitchFamily="18" charset="0"/>
            </a:endParaRPr>
          </a:p>
        </p:txBody>
      </p:sp>
      <p:pic>
        <p:nvPicPr>
          <p:cNvPr id="24605" name="Picture 2" descr="C:\Users\mruda\AppData\Local\Microsoft\Windows\Temporary Internet Files\Content.IE5\PTBDW11M\MCj04398070000[1].png">
            <a:hlinkClick r:id="rId3" action="ppaction://hlinksldjump"/>
          </p:cNvPr>
          <p:cNvPicPr>
            <a:picLocks noChangeAspect="1" noChangeArrowheads="1"/>
          </p:cNvPicPr>
          <p:nvPr/>
        </p:nvPicPr>
        <p:blipFill>
          <a:blip r:embed="rId4"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smtClean="0"/>
              <a:t>Provide Time for Reflection</a:t>
            </a:r>
          </a:p>
        </p:txBody>
      </p:sp>
      <p:sp>
        <p:nvSpPr>
          <p:cNvPr id="5" name="Content Placeholder 4"/>
          <p:cNvSpPr>
            <a:spLocks noGrp="1"/>
          </p:cNvSpPr>
          <p:nvPr>
            <p:ph idx="1"/>
          </p:nvPr>
        </p:nvSpPr>
        <p:spPr>
          <a:xfrm>
            <a:off x="457200" y="1600200"/>
            <a:ext cx="8229600" cy="4876800"/>
          </a:xfrm>
        </p:spPr>
        <p:txBody>
          <a:bodyPr rtlCol="0">
            <a:normAutofit fontScale="92500" lnSpcReduction="20000"/>
          </a:bodyPr>
          <a:lstStyle/>
          <a:p>
            <a:pPr fontAlgn="auto">
              <a:spcAft>
                <a:spcPts val="0"/>
              </a:spcAft>
              <a:buFont typeface="Arial" pitchFamily="34" charset="0"/>
              <a:buNone/>
              <a:defRPr/>
            </a:pPr>
            <a:r>
              <a:rPr lang="en-US" sz="3500" dirty="0" smtClean="0"/>
              <a:t>Activities</a:t>
            </a:r>
          </a:p>
          <a:p>
            <a:pPr fontAlgn="auto">
              <a:spcAft>
                <a:spcPts val="0"/>
              </a:spcAft>
              <a:defRPr/>
            </a:pPr>
            <a:r>
              <a:rPr lang="en-US" sz="3500" dirty="0" smtClean="0"/>
              <a:t>Minute papers</a:t>
            </a:r>
          </a:p>
          <a:p>
            <a:pPr fontAlgn="auto">
              <a:spcAft>
                <a:spcPts val="0"/>
              </a:spcAft>
              <a:defRPr/>
            </a:pPr>
            <a:r>
              <a:rPr lang="en-US" sz="3500" dirty="0" smtClean="0"/>
              <a:t>Learning logs</a:t>
            </a:r>
          </a:p>
          <a:p>
            <a:pPr fontAlgn="auto">
              <a:spcAft>
                <a:spcPts val="0"/>
              </a:spcAft>
              <a:defRPr/>
            </a:pPr>
            <a:r>
              <a:rPr lang="en-US" sz="3500" dirty="0" smtClean="0"/>
              <a:t>Guided reflection</a:t>
            </a:r>
          </a:p>
          <a:p>
            <a:pPr fontAlgn="auto">
              <a:spcAft>
                <a:spcPts val="0"/>
              </a:spcAft>
              <a:defRPr/>
            </a:pPr>
            <a:r>
              <a:rPr lang="en-US" sz="3500" dirty="0" smtClean="0"/>
              <a:t>Free writing</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sz="3000" dirty="0" smtClean="0"/>
              <a:t>Use open-ended questions:</a:t>
            </a:r>
          </a:p>
          <a:p>
            <a:pPr fontAlgn="auto">
              <a:spcAft>
                <a:spcPts val="0"/>
              </a:spcAft>
              <a:defRPr/>
            </a:pPr>
            <a:r>
              <a:rPr lang="en-US" sz="3000" b="1" dirty="0" smtClean="0"/>
              <a:t>What</a:t>
            </a:r>
            <a:r>
              <a:rPr lang="en-US" sz="3000" dirty="0" smtClean="0"/>
              <a:t> did you learn?</a:t>
            </a:r>
          </a:p>
          <a:p>
            <a:pPr fontAlgn="auto">
              <a:spcAft>
                <a:spcPts val="0"/>
              </a:spcAft>
              <a:defRPr/>
            </a:pPr>
            <a:r>
              <a:rPr lang="en-US" sz="3000" b="1" dirty="0" smtClean="0"/>
              <a:t>Why</a:t>
            </a:r>
            <a:r>
              <a:rPr lang="en-US" sz="3000" dirty="0" smtClean="0"/>
              <a:t> do you believe that now?</a:t>
            </a:r>
          </a:p>
          <a:p>
            <a:pPr fontAlgn="auto">
              <a:spcAft>
                <a:spcPts val="0"/>
              </a:spcAft>
              <a:defRPr/>
            </a:pPr>
            <a:r>
              <a:rPr lang="en-US" sz="3000" b="1" dirty="0" smtClean="0"/>
              <a:t>How</a:t>
            </a:r>
            <a:r>
              <a:rPr lang="en-US" sz="3000" dirty="0" smtClean="0"/>
              <a:t> has your knowledge changed?</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p:txBody>
      </p:sp>
      <p:pic>
        <p:nvPicPr>
          <p:cNvPr id="25604" name="Picture 2" descr="C:\Users\mruda\AppData\Local\Microsoft\Windows\Temporary Internet Files\Content.IE5\PTBDW11M\MCj04398070000[1].png">
            <a:hlinkClick r:id="rId2" action="ppaction://hlinksldjump"/>
          </p:cNvPr>
          <p:cNvPicPr>
            <a:picLocks noChangeAspect="1" noChangeArrowheads="1"/>
          </p:cNvPicPr>
          <p:nvPr/>
        </p:nvPicPr>
        <p:blipFill>
          <a:blip r:embed="rId3"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a:off x="422438" y="1524000"/>
            <a:ext cx="2112629" cy="4648200"/>
          </a:xfrm>
          <a:prstGeom prst="triangl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0" name="Freeform 9"/>
          <p:cNvSpPr/>
          <p:nvPr/>
        </p:nvSpPr>
        <p:spPr>
          <a:xfrm>
            <a:off x="1478752" y="167640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Evaluation</a:t>
            </a:r>
            <a:endParaRPr lang="en-US" sz="2800" b="1" dirty="0"/>
          </a:p>
        </p:txBody>
      </p:sp>
      <p:sp>
        <p:nvSpPr>
          <p:cNvPr id="11" name="Freeform 10"/>
          <p:cNvSpPr/>
          <p:nvPr/>
        </p:nvSpPr>
        <p:spPr>
          <a:xfrm>
            <a:off x="1478752" y="251460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8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Synthesis</a:t>
            </a:r>
            <a:endParaRPr lang="en-US" sz="2800" b="1" dirty="0"/>
          </a:p>
        </p:txBody>
      </p:sp>
      <p:sp>
        <p:nvSpPr>
          <p:cNvPr id="12" name="Freeform 11"/>
          <p:cNvSpPr/>
          <p:nvPr/>
        </p:nvSpPr>
        <p:spPr>
          <a:xfrm>
            <a:off x="1478752" y="3324664"/>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16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Analysis</a:t>
            </a:r>
            <a:endParaRPr lang="en-US" sz="2800" b="1" dirty="0"/>
          </a:p>
        </p:txBody>
      </p:sp>
      <p:sp>
        <p:nvSpPr>
          <p:cNvPr id="13" name="Freeform 12"/>
          <p:cNvSpPr/>
          <p:nvPr/>
        </p:nvSpPr>
        <p:spPr>
          <a:xfrm>
            <a:off x="1475936" y="4120051"/>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75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24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t>Application</a:t>
            </a:r>
            <a:endParaRPr lang="en-US" sz="2800" b="1" dirty="0"/>
          </a:p>
        </p:txBody>
      </p:sp>
      <p:sp>
        <p:nvSpPr>
          <p:cNvPr id="14" name="Freeform 13"/>
          <p:cNvSpPr/>
          <p:nvPr/>
        </p:nvSpPr>
        <p:spPr>
          <a:xfrm>
            <a:off x="1478752" y="487680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20000"/>
                  <a:lumOff val="8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32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solidFill>
                  <a:schemeClr val="bg1"/>
                </a:solidFill>
              </a:rPr>
              <a:t>Comprehension</a:t>
            </a:r>
            <a:endParaRPr lang="en-US" sz="2800" b="1" dirty="0">
              <a:solidFill>
                <a:schemeClr val="bg1"/>
              </a:solidFill>
            </a:endParaRPr>
          </a:p>
        </p:txBody>
      </p:sp>
      <p:sp>
        <p:nvSpPr>
          <p:cNvPr id="15" name="Freeform 14"/>
          <p:cNvSpPr/>
          <p:nvPr/>
        </p:nvSpPr>
        <p:spPr>
          <a:xfrm>
            <a:off x="1478752" y="5562600"/>
            <a:ext cx="2823209" cy="514081"/>
          </a:xfrm>
          <a:custGeom>
            <a:avLst/>
            <a:gdLst>
              <a:gd name="connsiteX0" fmla="*/ 0 w 2823209"/>
              <a:gd name="connsiteY0" fmla="*/ 85682 h 514081"/>
              <a:gd name="connsiteX1" fmla="*/ 25096 w 2823209"/>
              <a:gd name="connsiteY1" fmla="*/ 25096 h 514081"/>
              <a:gd name="connsiteX2" fmla="*/ 85682 w 2823209"/>
              <a:gd name="connsiteY2" fmla="*/ 0 h 514081"/>
              <a:gd name="connsiteX3" fmla="*/ 2737527 w 2823209"/>
              <a:gd name="connsiteY3" fmla="*/ 0 h 514081"/>
              <a:gd name="connsiteX4" fmla="*/ 2798113 w 2823209"/>
              <a:gd name="connsiteY4" fmla="*/ 25096 h 514081"/>
              <a:gd name="connsiteX5" fmla="*/ 2823209 w 2823209"/>
              <a:gd name="connsiteY5" fmla="*/ 85682 h 514081"/>
              <a:gd name="connsiteX6" fmla="*/ 2823209 w 2823209"/>
              <a:gd name="connsiteY6" fmla="*/ 428399 h 514081"/>
              <a:gd name="connsiteX7" fmla="*/ 2798113 w 2823209"/>
              <a:gd name="connsiteY7" fmla="*/ 488985 h 514081"/>
              <a:gd name="connsiteX8" fmla="*/ 2737527 w 2823209"/>
              <a:gd name="connsiteY8" fmla="*/ 514081 h 514081"/>
              <a:gd name="connsiteX9" fmla="*/ 85682 w 2823209"/>
              <a:gd name="connsiteY9" fmla="*/ 514081 h 514081"/>
              <a:gd name="connsiteX10" fmla="*/ 25096 w 2823209"/>
              <a:gd name="connsiteY10" fmla="*/ 488985 h 514081"/>
              <a:gd name="connsiteX11" fmla="*/ 0 w 2823209"/>
              <a:gd name="connsiteY11" fmla="*/ 428399 h 514081"/>
              <a:gd name="connsiteX12" fmla="*/ 0 w 2823209"/>
              <a:gd name="connsiteY12" fmla="*/ 85682 h 5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3209" h="514081">
                <a:moveTo>
                  <a:pt x="0" y="85682"/>
                </a:moveTo>
                <a:cubicBezTo>
                  <a:pt x="0" y="62958"/>
                  <a:pt x="9027" y="41164"/>
                  <a:pt x="25096" y="25096"/>
                </a:cubicBezTo>
                <a:cubicBezTo>
                  <a:pt x="41165" y="9028"/>
                  <a:pt x="62958" y="0"/>
                  <a:pt x="85682" y="0"/>
                </a:cubicBezTo>
                <a:lnTo>
                  <a:pt x="2737527" y="0"/>
                </a:lnTo>
                <a:cubicBezTo>
                  <a:pt x="2760251" y="0"/>
                  <a:pt x="2782045" y="9027"/>
                  <a:pt x="2798113" y="25096"/>
                </a:cubicBezTo>
                <a:cubicBezTo>
                  <a:pt x="2814181" y="41165"/>
                  <a:pt x="2823209" y="62958"/>
                  <a:pt x="2823209" y="85682"/>
                </a:cubicBezTo>
                <a:lnTo>
                  <a:pt x="2823209" y="428399"/>
                </a:lnTo>
                <a:cubicBezTo>
                  <a:pt x="2823209" y="451123"/>
                  <a:pt x="2814182" y="472917"/>
                  <a:pt x="2798113" y="488985"/>
                </a:cubicBezTo>
                <a:cubicBezTo>
                  <a:pt x="2782044" y="505053"/>
                  <a:pt x="2760251" y="514081"/>
                  <a:pt x="2737527" y="514081"/>
                </a:cubicBezTo>
                <a:lnTo>
                  <a:pt x="85682" y="514081"/>
                </a:lnTo>
                <a:cubicBezTo>
                  <a:pt x="62958" y="514081"/>
                  <a:pt x="41164" y="505054"/>
                  <a:pt x="25096" y="488985"/>
                </a:cubicBezTo>
                <a:cubicBezTo>
                  <a:pt x="9028" y="472916"/>
                  <a:pt x="0" y="451123"/>
                  <a:pt x="0" y="428399"/>
                </a:cubicBezTo>
                <a:lnTo>
                  <a:pt x="0" y="85682"/>
                </a:lnTo>
                <a:close/>
              </a:path>
            </a:pathLst>
          </a:custGeom>
          <a:gradFill rotWithShape="0">
            <a:gsLst>
              <a:gs pos="0">
                <a:schemeClr val="accent2">
                  <a:lumMod val="20000"/>
                  <a:lumOff val="8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gradFill>
          <a:scene3d>
            <a:camera prst="orthographicFront"/>
            <a:lightRig rig="flat" dir="t"/>
          </a:scene3d>
          <a:sp3d z="190500" extrusionH="12700" prstMaterial="plastic">
            <a:bevelT w="50800" h="50800"/>
          </a:sp3d>
        </p:spPr>
        <p:style>
          <a:lnRef idx="1">
            <a:schemeClr val="accent2">
              <a:alpha val="90000"/>
              <a:hueOff val="0"/>
              <a:satOff val="0"/>
              <a:lumOff val="0"/>
              <a:alphaOff val="-4000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lIns="131775" tIns="131775" rIns="131775" bIns="131775" spcCol="1270" anchor="ctr"/>
          <a:lstStyle/>
          <a:p>
            <a:pPr algn="ctr" defTabSz="1244600" fontAlgn="auto">
              <a:lnSpc>
                <a:spcPct val="90000"/>
              </a:lnSpc>
              <a:spcAft>
                <a:spcPct val="35000"/>
              </a:spcAft>
              <a:defRPr/>
            </a:pPr>
            <a:r>
              <a:rPr lang="en-US" sz="2800" b="1" dirty="0">
                <a:solidFill>
                  <a:schemeClr val="bg1"/>
                </a:solidFill>
              </a:rPr>
              <a:t>Knowledge</a:t>
            </a:r>
            <a:endParaRPr lang="en-US" sz="2800" b="1" dirty="0">
              <a:solidFill>
                <a:schemeClr val="bg1"/>
              </a:solidFill>
            </a:endParaRPr>
          </a:p>
        </p:txBody>
      </p:sp>
      <p:sp>
        <p:nvSpPr>
          <p:cNvPr id="21" name="TextBox 20"/>
          <p:cNvSpPr txBox="1"/>
          <p:nvPr/>
        </p:nvSpPr>
        <p:spPr>
          <a:xfrm>
            <a:off x="381000" y="6096000"/>
            <a:ext cx="3505200" cy="584200"/>
          </a:xfrm>
          <a:prstGeom prst="rect">
            <a:avLst/>
          </a:prstGeom>
          <a:noFill/>
        </p:spPr>
        <p:txBody>
          <a:bodyPr>
            <a:spAutoFit/>
          </a:bodyPr>
          <a:lstStyle/>
          <a:p>
            <a:pPr fontAlgn="auto">
              <a:spcBef>
                <a:spcPts val="0"/>
              </a:spcBef>
              <a:spcAft>
                <a:spcPts val="0"/>
              </a:spcAft>
              <a:defRPr/>
            </a:pPr>
            <a:r>
              <a:rPr lang="en-US" sz="3200" b="1" dirty="0">
                <a:latin typeface="+mj-lt"/>
                <a:cs typeface="+mn-cs"/>
              </a:rPr>
              <a:t>Bloom’s Taxonomy</a:t>
            </a:r>
            <a:endParaRPr lang="en-US" sz="3200" b="1" dirty="0">
              <a:latin typeface="+mj-lt"/>
              <a:cs typeface="+mn-cs"/>
            </a:endParaRPr>
          </a:p>
        </p:txBody>
      </p:sp>
      <p:sp>
        <p:nvSpPr>
          <p:cNvPr id="24" name="Title 3"/>
          <p:cNvSpPr>
            <a:spLocks noGrp="1"/>
          </p:cNvSpPr>
          <p:nvPr>
            <p:ph type="title"/>
          </p:nvPr>
        </p:nvSpPr>
        <p:spPr>
          <a:xfrm>
            <a:off x="457200" y="304800"/>
            <a:ext cx="8229600" cy="1143000"/>
          </a:xfrm>
        </p:spPr>
        <p:txBody>
          <a:bodyPr rtlCol="0">
            <a:normAutofit fontScale="90000"/>
          </a:bodyPr>
          <a:lstStyle/>
          <a:p>
            <a:pPr fontAlgn="auto">
              <a:spcAft>
                <a:spcPts val="0"/>
              </a:spcAft>
              <a:defRPr/>
            </a:pPr>
            <a:r>
              <a:rPr lang="en-US" dirty="0" smtClean="0"/>
              <a:t>Use a Variety of </a:t>
            </a:r>
            <a:br>
              <a:rPr lang="en-US" dirty="0" smtClean="0"/>
            </a:br>
            <a:r>
              <a:rPr lang="en-US" dirty="0" smtClean="0"/>
              <a:t>Assessment Methods</a:t>
            </a:r>
            <a:endParaRPr lang="en-US" dirty="0"/>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t>Use a Variety of </a:t>
            </a:r>
            <a:br>
              <a:rPr lang="en-US" dirty="0" smtClean="0"/>
            </a:br>
            <a:r>
              <a:rPr lang="en-US" dirty="0" smtClean="0"/>
              <a:t>Assessment Methods</a:t>
            </a:r>
            <a:endParaRPr lang="en-US" dirty="0"/>
          </a:p>
        </p:txBody>
      </p:sp>
      <p:sp>
        <p:nvSpPr>
          <p:cNvPr id="27651" name="Content Placeholder 4"/>
          <p:cNvSpPr>
            <a:spLocks noGrp="1"/>
          </p:cNvSpPr>
          <p:nvPr>
            <p:ph idx="1"/>
          </p:nvPr>
        </p:nvSpPr>
        <p:spPr>
          <a:xfrm>
            <a:off x="457200" y="1600200"/>
            <a:ext cx="5638800" cy="4525963"/>
          </a:xfrm>
        </p:spPr>
        <p:txBody>
          <a:bodyPr/>
          <a:lstStyle/>
          <a:p>
            <a:r>
              <a:rPr lang="en-US" smtClean="0"/>
              <a:t>Performance assessment</a:t>
            </a:r>
          </a:p>
          <a:p>
            <a:r>
              <a:rPr lang="en-US" smtClean="0"/>
              <a:t>Teacher observations</a:t>
            </a:r>
          </a:p>
          <a:p>
            <a:r>
              <a:rPr lang="en-US" smtClean="0"/>
              <a:t>Peer assessment</a:t>
            </a:r>
          </a:p>
          <a:p>
            <a:r>
              <a:rPr lang="en-US" smtClean="0"/>
              <a:t>Self-assessment</a:t>
            </a:r>
          </a:p>
          <a:p>
            <a:r>
              <a:rPr lang="en-US" smtClean="0"/>
              <a:t>Conferencing </a:t>
            </a:r>
          </a:p>
          <a:p>
            <a:r>
              <a:rPr lang="en-US" smtClean="0"/>
              <a:t>Portfolios, digital and nondigital</a:t>
            </a:r>
            <a:br>
              <a:rPr lang="en-US" smtClean="0"/>
            </a:br>
            <a:endParaRPr lang="en-US" b="1" smtClean="0"/>
          </a:p>
          <a:p>
            <a:pPr>
              <a:buFont typeface="Arial" pitchFamily="34" charset="0"/>
              <a:buNone/>
            </a:pPr>
            <a:endParaRPr lang="en-US" smtClean="0"/>
          </a:p>
          <a:p>
            <a:pPr>
              <a:buFont typeface="Arial" pitchFamily="34" charset="0"/>
              <a:buNone/>
            </a:pPr>
            <a:endParaRPr lang="en-US" smtClean="0"/>
          </a:p>
        </p:txBody>
      </p:sp>
      <p:sp>
        <p:nvSpPr>
          <p:cNvPr id="7" name="TextBox 6"/>
          <p:cNvSpPr txBox="1"/>
          <p:nvPr/>
        </p:nvSpPr>
        <p:spPr>
          <a:xfrm>
            <a:off x="4953000" y="2743200"/>
            <a:ext cx="3657600" cy="1200150"/>
          </a:xfrm>
          <a:prstGeom prst="rect">
            <a:avLst/>
          </a:prstGeom>
          <a:solidFill>
            <a:schemeClr val="accent2">
              <a:lumMod val="20000"/>
              <a:lumOff val="80000"/>
            </a:schemeClr>
          </a:solidFill>
          <a:ln w="19050">
            <a:solidFill>
              <a:schemeClr val="accent2">
                <a:lumMod val="7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400" b="1" dirty="0">
                <a:latin typeface="+mn-lt"/>
                <a:cs typeface="+mn-cs"/>
              </a:rPr>
              <a:t>Rubrics:</a:t>
            </a:r>
            <a:r>
              <a:rPr lang="en-US" sz="2400" dirty="0">
                <a:latin typeface="+mn-lt"/>
                <a:cs typeface="+mn-cs"/>
              </a:rPr>
              <a:t/>
            </a:r>
            <a:br>
              <a:rPr lang="en-US" sz="2400" dirty="0">
                <a:latin typeface="+mn-lt"/>
                <a:cs typeface="+mn-cs"/>
              </a:rPr>
            </a:br>
            <a:r>
              <a:rPr lang="en-US" sz="2400" dirty="0">
                <a:latin typeface="+mn-lt"/>
                <a:cs typeface="+mn-cs"/>
              </a:rPr>
              <a:t>A set of criteria defining performance at various levels</a:t>
            </a:r>
            <a:endParaRPr lang="en-US" sz="2400" dirty="0">
              <a:latin typeface="+mn-lt"/>
              <a:cs typeface="+mn-cs"/>
            </a:endParaRPr>
          </a:p>
        </p:txBody>
      </p:sp>
      <p:pic>
        <p:nvPicPr>
          <p:cNvPr id="27653" name="Picture 2" descr="C:\Users\mruda\AppData\Local\Microsoft\Windows\Temporary Internet Files\Content.IE5\PTBDW11M\MCj04398070000[1].png">
            <a:hlinkClick r:id="rId3" action="ppaction://hlinksldjump"/>
          </p:cNvPr>
          <p:cNvPicPr>
            <a:picLocks noChangeAspect="1" noChangeArrowheads="1"/>
          </p:cNvPicPr>
          <p:nvPr/>
        </p:nvPicPr>
        <p:blipFill>
          <a:blip r:embed="rId4" cstate="print"/>
          <a:srcRect/>
          <a:stretch>
            <a:fillRect/>
          </a:stretch>
        </p:blipFill>
        <p:spPr bwMode="auto">
          <a:xfrm>
            <a:off x="8001000" y="5715000"/>
            <a:ext cx="838200" cy="83820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smtClean="0"/>
              <a:t>During This Session</a:t>
            </a:r>
          </a:p>
        </p:txBody>
      </p:sp>
      <p:sp>
        <p:nvSpPr>
          <p:cNvPr id="6147" name="Content Placeholder 4"/>
          <p:cNvSpPr>
            <a:spLocks noGrp="1"/>
          </p:cNvSpPr>
          <p:nvPr>
            <p:ph idx="1"/>
          </p:nvPr>
        </p:nvSpPr>
        <p:spPr>
          <a:xfrm>
            <a:off x="609600" y="1447800"/>
            <a:ext cx="6400800" cy="4343400"/>
          </a:xfrm>
        </p:spPr>
        <p:txBody>
          <a:bodyPr/>
          <a:lstStyle/>
          <a:p>
            <a:pPr marL="514350" indent="-514350">
              <a:buFont typeface="Calibri" pitchFamily="34" charset="0"/>
              <a:buAutoNum type="arabicPeriod"/>
            </a:pPr>
            <a:r>
              <a:rPr lang="en-US" smtClean="0"/>
              <a:t>Gather collective knowledge</a:t>
            </a:r>
            <a:br>
              <a:rPr lang="en-US" smtClean="0"/>
            </a:br>
            <a:endParaRPr lang="en-US" smtClean="0"/>
          </a:p>
          <a:p>
            <a:pPr marL="514350" indent="-514350">
              <a:buFont typeface="Calibri" pitchFamily="34" charset="0"/>
              <a:buAutoNum type="arabicPeriod"/>
            </a:pPr>
            <a:r>
              <a:rPr lang="en-US" smtClean="0"/>
              <a:t>Reflection</a:t>
            </a:r>
            <a:br>
              <a:rPr lang="en-US" smtClean="0"/>
            </a:br>
            <a:endParaRPr lang="en-US" smtClean="0"/>
          </a:p>
          <a:p>
            <a:pPr marL="514350" indent="-514350">
              <a:buFont typeface="Calibri" pitchFamily="34" charset="0"/>
              <a:buAutoNum type="arabicPeriod"/>
            </a:pPr>
            <a:r>
              <a:rPr lang="en-US" smtClean="0"/>
              <a:t>Explore topics </a:t>
            </a:r>
            <a:br>
              <a:rPr lang="en-US" smtClean="0"/>
            </a:br>
            <a:r>
              <a:rPr lang="en-US" smtClean="0"/>
              <a:t>of your choosing</a:t>
            </a:r>
            <a:br>
              <a:rPr lang="en-US" smtClean="0"/>
            </a:br>
            <a:endParaRPr lang="en-US" smtClean="0"/>
          </a:p>
          <a:p>
            <a:pPr marL="514350" indent="-514350">
              <a:buFont typeface="Calibri" pitchFamily="34" charset="0"/>
              <a:buAutoNum type="arabicPeriod"/>
            </a:pPr>
            <a:r>
              <a:rPr lang="en-US" smtClean="0"/>
              <a:t>Pair Share</a:t>
            </a:r>
          </a:p>
        </p:txBody>
      </p:sp>
      <p:pic>
        <p:nvPicPr>
          <p:cNvPr id="6148" name="Picture 9" descr="C:\Users\mruda\AppData\Local\Microsoft\Windows\Temporary Internet Files\Content.IE5\O3PYOI52\MPj04229610000[1].jpg"/>
          <p:cNvPicPr>
            <a:picLocks noChangeAspect="1" noChangeArrowheads="1"/>
          </p:cNvPicPr>
          <p:nvPr/>
        </p:nvPicPr>
        <p:blipFill>
          <a:blip r:embed="rId3" cstate="print"/>
          <a:srcRect/>
          <a:stretch>
            <a:fillRect/>
          </a:stretch>
        </p:blipFill>
        <p:spPr bwMode="auto">
          <a:xfrm>
            <a:off x="4419600" y="3352800"/>
            <a:ext cx="3132138" cy="2286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mtClean="0"/>
              <a:t>1: Gather Collective Knowledge </a:t>
            </a:r>
          </a:p>
        </p:txBody>
      </p:sp>
      <p:sp>
        <p:nvSpPr>
          <p:cNvPr id="9" name="Frame 8"/>
          <p:cNvSpPr/>
          <p:nvPr/>
        </p:nvSpPr>
        <p:spPr>
          <a:xfrm>
            <a:off x="533400" y="1981200"/>
            <a:ext cx="8001000" cy="2590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7172" name="Picture 5" descr="C:\Users\mruda\AppData\Local\Microsoft\Windows\Temporary Internet Files\Content.IE5\O3PYOI52\MCj04159280000[1].wmf"/>
          <p:cNvPicPr>
            <a:picLocks noChangeAspect="1" noChangeArrowheads="1"/>
          </p:cNvPicPr>
          <p:nvPr/>
        </p:nvPicPr>
        <p:blipFill>
          <a:blip r:embed="rId2" cstate="print"/>
          <a:srcRect/>
          <a:stretch>
            <a:fillRect/>
          </a:stretch>
        </p:blipFill>
        <p:spPr bwMode="auto">
          <a:xfrm>
            <a:off x="877888" y="2336800"/>
            <a:ext cx="1577975" cy="1860550"/>
          </a:xfrm>
          <a:prstGeom prst="rect">
            <a:avLst/>
          </a:prstGeom>
          <a:noFill/>
          <a:ln w="9525">
            <a:noFill/>
            <a:miter lim="800000"/>
            <a:headEnd/>
            <a:tailEnd/>
          </a:ln>
        </p:spPr>
      </p:pic>
      <p:sp>
        <p:nvSpPr>
          <p:cNvPr id="11" name="TextBox 10"/>
          <p:cNvSpPr txBox="1"/>
          <p:nvPr/>
        </p:nvSpPr>
        <p:spPr>
          <a:xfrm>
            <a:off x="2971800" y="2438400"/>
            <a:ext cx="5181600" cy="1538288"/>
          </a:xfrm>
          <a:prstGeom prst="rect">
            <a:avLst/>
          </a:prstGeom>
          <a:noFill/>
        </p:spPr>
        <p:txBody>
          <a:bodyPr>
            <a:spAutoFit/>
          </a:bodyPr>
          <a:lstStyle/>
          <a:p>
            <a:pPr fontAlgn="auto">
              <a:spcBef>
                <a:spcPts val="0"/>
              </a:spcBef>
              <a:spcAft>
                <a:spcPts val="0"/>
              </a:spcAft>
              <a:defRPr/>
            </a:pPr>
            <a:r>
              <a:rPr lang="en-US" sz="4400" b="1" dirty="0">
                <a:solidFill>
                  <a:schemeClr val="accent3">
                    <a:lumMod val="50000"/>
                  </a:schemeClr>
                </a:solidFill>
                <a:latin typeface="+mn-lt"/>
                <a:cs typeface="+mn-cs"/>
              </a:rPr>
              <a:t>W</a:t>
            </a:r>
            <a:r>
              <a:rPr lang="en-US" sz="3200" b="1" dirty="0">
                <a:solidFill>
                  <a:schemeClr val="accent3">
                    <a:lumMod val="50000"/>
                  </a:schemeClr>
                </a:solidFill>
                <a:latin typeface="+mn-lt"/>
                <a:cs typeface="+mn-cs"/>
              </a:rPr>
              <a:t>hat makes a lesson learner-centered?</a:t>
            </a:r>
          </a:p>
          <a:p>
            <a:pPr fontAlgn="auto">
              <a:spcBef>
                <a:spcPts val="0"/>
              </a:spcBef>
              <a:spcAft>
                <a:spcPts val="0"/>
              </a:spcAft>
              <a:defRPr/>
            </a:pPr>
            <a:endParaRPr lang="en-US" dirty="0">
              <a:latin typeface="+mn-lt"/>
              <a:cs typeface="+mn-cs"/>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mtClean="0"/>
              <a:t>2: Reflection</a:t>
            </a:r>
          </a:p>
        </p:txBody>
      </p:sp>
      <p:graphicFrame>
        <p:nvGraphicFramePr>
          <p:cNvPr id="6" name="Content Placeholder 5"/>
          <p:cNvGraphicFramePr>
            <a:graphicFrameLocks noGrp="1"/>
          </p:cNvGraphicFramePr>
          <p:nvPr>
            <p:ph idx="1"/>
          </p:nvPr>
        </p:nvGraphicFramePr>
        <p:xfrm>
          <a:off x="228600" y="1828800"/>
          <a:ext cx="4114800" cy="2773363"/>
        </p:xfrm>
        <a:graphic>
          <a:graphicData uri="http://schemas.openxmlformats.org/drawingml/2006/table">
            <a:tbl>
              <a:tblPr firstRow="1" bandRow="1">
                <a:tableStyleId>{1FECB4D8-DB02-4DC6-A0A2-4F2EBAE1DC90}</a:tableStyleId>
              </a:tblPr>
              <a:tblGrid>
                <a:gridCol w="4114800"/>
              </a:tblGrid>
              <a:tr h="685800">
                <a:tc>
                  <a:txBody>
                    <a:bodyPr/>
                    <a:lstStyle/>
                    <a:p>
                      <a:r>
                        <a:rPr lang="en-US" sz="2800" dirty="0" smtClean="0"/>
                        <a:t>If you are</a:t>
                      </a:r>
                      <a:r>
                        <a:rPr lang="en-US" sz="2800" baseline="0" dirty="0" smtClean="0"/>
                        <a:t> experienced...</a:t>
                      </a:r>
                      <a:endParaRPr lang="en-US" sz="2800" b="1" dirty="0"/>
                    </a:p>
                  </a:txBody>
                  <a:tcPr>
                    <a:solidFill>
                      <a:schemeClr val="accent3">
                        <a:lumMod val="75000"/>
                      </a:schemeClr>
                    </a:solidFill>
                  </a:tcPr>
                </a:tc>
              </a:tr>
              <a:tr h="685800">
                <a:tc>
                  <a:txBody>
                    <a:bodyPr/>
                    <a:lstStyle/>
                    <a:p>
                      <a:pPr marL="231775" indent="-231775">
                        <a:buNone/>
                      </a:pPr>
                      <a:r>
                        <a:rPr lang="en-US" sz="2000" dirty="0" smtClean="0"/>
                        <a:t>1.	Which aspect is the easiest for you to accomplish</a:t>
                      </a:r>
                      <a:r>
                        <a:rPr lang="en-US" sz="2000" baseline="0" dirty="0" smtClean="0"/>
                        <a:t>?</a:t>
                      </a:r>
                    </a:p>
                  </a:txBody>
                  <a:tcPr>
                    <a:solidFill>
                      <a:schemeClr val="accent3">
                        <a:lumMod val="20000"/>
                        <a:lumOff val="80000"/>
                      </a:schemeClr>
                    </a:solidFill>
                  </a:tcPr>
                </a:tc>
              </a:tr>
              <a:tr h="685800">
                <a:tc>
                  <a:txBody>
                    <a:bodyPr/>
                    <a:lstStyle/>
                    <a:p>
                      <a:pPr marL="231775" marR="0" indent="-231775" algn="l" defTabSz="914400" rtl="0" eaLnBrk="1" fontAlgn="auto" latinLnBrk="0" hangingPunct="1">
                        <a:lnSpc>
                          <a:spcPct val="100000"/>
                        </a:lnSpc>
                        <a:spcBef>
                          <a:spcPts val="0"/>
                        </a:spcBef>
                        <a:spcAft>
                          <a:spcPts val="0"/>
                        </a:spcAft>
                        <a:buClrTx/>
                        <a:buSzTx/>
                        <a:buFont typeface="+mj-lt"/>
                        <a:buNone/>
                        <a:tabLst/>
                        <a:defRPr/>
                      </a:pPr>
                      <a:r>
                        <a:rPr lang="en-US" sz="2000" dirty="0" smtClean="0"/>
                        <a:t>2.	Which aspect</a:t>
                      </a:r>
                      <a:r>
                        <a:rPr lang="en-US" sz="2000" baseline="0" dirty="0" smtClean="0"/>
                        <a:t> would you like to improve upon?</a:t>
                      </a:r>
                      <a:endParaRPr lang="en-US" sz="2000" dirty="0" smtClean="0"/>
                    </a:p>
                  </a:txBody>
                  <a:tcPr/>
                </a:tc>
              </a:tr>
              <a:tr h="685800">
                <a:tc>
                  <a:txBody>
                    <a:bodyPr/>
                    <a:lstStyle/>
                    <a:p>
                      <a:pPr marL="231775" indent="-231775"/>
                      <a:r>
                        <a:rPr lang="en-US" sz="2000" dirty="0" smtClean="0"/>
                        <a:t>3.	What barrier is </a:t>
                      </a:r>
                      <a:r>
                        <a:rPr lang="en-US" sz="2000" baseline="0" dirty="0" smtClean="0"/>
                        <a:t>holding you back?</a:t>
                      </a:r>
                      <a:endParaRPr lang="en-US" sz="2000" dirty="0"/>
                    </a:p>
                  </a:txBody>
                  <a:tcPr>
                    <a:solidFill>
                      <a:schemeClr val="accent3">
                        <a:lumMod val="20000"/>
                        <a:lumOff val="80000"/>
                      </a:schemeClr>
                    </a:solidFill>
                  </a:tcPr>
                </a:tc>
              </a:tr>
            </a:tbl>
          </a:graphicData>
        </a:graphic>
      </p:graphicFrame>
      <p:graphicFrame>
        <p:nvGraphicFramePr>
          <p:cNvPr id="7" name="Content Placeholder 5"/>
          <p:cNvGraphicFramePr>
            <a:graphicFrameLocks/>
          </p:cNvGraphicFramePr>
          <p:nvPr/>
        </p:nvGraphicFramePr>
        <p:xfrm>
          <a:off x="4724400" y="1828800"/>
          <a:ext cx="4114800" cy="2789238"/>
        </p:xfrm>
        <a:graphic>
          <a:graphicData uri="http://schemas.openxmlformats.org/drawingml/2006/table">
            <a:tbl>
              <a:tblPr firstRow="1" bandRow="1">
                <a:tableStyleId>{1FECB4D8-DB02-4DC6-A0A2-4F2EBAE1DC90}</a:tableStyleId>
              </a:tblPr>
              <a:tblGrid>
                <a:gridCol w="4114800"/>
              </a:tblGrid>
              <a:tr h="685800">
                <a:tc>
                  <a:txBody>
                    <a:bodyPr/>
                    <a:lstStyle/>
                    <a:p>
                      <a:r>
                        <a:rPr lang="en-US" sz="2800" dirty="0" smtClean="0"/>
                        <a:t>If you are</a:t>
                      </a:r>
                      <a:r>
                        <a:rPr lang="en-US" sz="2800" baseline="0" dirty="0" smtClean="0"/>
                        <a:t> new...</a:t>
                      </a:r>
                      <a:endParaRPr lang="en-US" sz="2800" b="1" dirty="0"/>
                    </a:p>
                  </a:txBody>
                  <a:tcPr>
                    <a:solidFill>
                      <a:schemeClr val="accent3">
                        <a:lumMod val="75000"/>
                      </a:schemeClr>
                    </a:solidFill>
                  </a:tcPr>
                </a:tc>
              </a:tr>
              <a:tr h="685800">
                <a:tc>
                  <a:txBody>
                    <a:bodyPr/>
                    <a:lstStyle/>
                    <a:p>
                      <a:pPr marL="231775" indent="-231775">
                        <a:buFont typeface="+mj-lt"/>
                        <a:buNone/>
                      </a:pPr>
                      <a:r>
                        <a:rPr lang="en-US" sz="2000" dirty="0" smtClean="0"/>
                        <a:t>1.	Which aspect </a:t>
                      </a:r>
                      <a:r>
                        <a:rPr lang="en-US" sz="2000" baseline="0" dirty="0" smtClean="0"/>
                        <a:t>will be easiest for you to accomplish?</a:t>
                      </a:r>
                      <a:endParaRPr lang="en-US" sz="2000" dirty="0"/>
                    </a:p>
                  </a:txBody>
                  <a:tcPr>
                    <a:solidFill>
                      <a:schemeClr val="accent3">
                        <a:lumMod val="20000"/>
                        <a:lumOff val="80000"/>
                      </a:schemeClr>
                    </a:solidFill>
                  </a:tcPr>
                </a:tc>
              </a:tr>
              <a:tr h="685800">
                <a:tc>
                  <a:txBody>
                    <a:bodyPr/>
                    <a:lstStyle/>
                    <a:p>
                      <a:pPr marL="231775" indent="-231775"/>
                      <a:r>
                        <a:rPr lang="en-US" sz="2000" dirty="0" smtClean="0"/>
                        <a:t>2. Which aspect</a:t>
                      </a:r>
                      <a:r>
                        <a:rPr lang="en-US" sz="2000" baseline="0" dirty="0" smtClean="0"/>
                        <a:t> will be most challenging?</a:t>
                      </a:r>
                      <a:endParaRPr lang="en-US" sz="2000" dirty="0"/>
                    </a:p>
                  </a:txBody>
                  <a:tcPr/>
                </a:tc>
              </a:tr>
              <a:tr h="685800">
                <a:tc>
                  <a:txBody>
                    <a:bodyPr/>
                    <a:lstStyle/>
                    <a:p>
                      <a:pPr marL="231775" marR="0" indent="-231775" algn="l" defTabSz="914400" rtl="0" eaLnBrk="1" fontAlgn="auto" latinLnBrk="0" hangingPunct="1">
                        <a:lnSpc>
                          <a:spcPct val="100000"/>
                        </a:lnSpc>
                        <a:spcBef>
                          <a:spcPts val="0"/>
                        </a:spcBef>
                        <a:spcAft>
                          <a:spcPts val="0"/>
                        </a:spcAft>
                        <a:buClrTx/>
                        <a:buSzTx/>
                        <a:buFontTx/>
                        <a:buNone/>
                        <a:tabLst/>
                        <a:defRPr/>
                      </a:pPr>
                      <a:r>
                        <a:rPr lang="en-US" sz="2000" dirty="0" smtClean="0"/>
                        <a:t>3.	What barrier</a:t>
                      </a:r>
                      <a:r>
                        <a:rPr lang="en-US" sz="2000" baseline="0" dirty="0" smtClean="0"/>
                        <a:t> will make it challenging?</a:t>
                      </a:r>
                      <a:endParaRPr lang="en-US" sz="2000" dirty="0" smtClean="0"/>
                    </a:p>
                  </a:txBody>
                  <a:tcPr>
                    <a:solidFill>
                      <a:schemeClr val="accent3">
                        <a:lumMod val="20000"/>
                        <a:lumOff val="80000"/>
                      </a:schemeClr>
                    </a:solidFill>
                  </a:tcPr>
                </a:tc>
              </a:tr>
            </a:tbl>
          </a:graphicData>
        </a:graphic>
      </p:graphicFrame>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smtClean="0"/>
              <a:t>3: Explore Topics</a:t>
            </a:r>
          </a:p>
        </p:txBody>
      </p:sp>
      <p:sp>
        <p:nvSpPr>
          <p:cNvPr id="5" name="Content Placeholder 4"/>
          <p:cNvSpPr>
            <a:spLocks noGrp="1"/>
          </p:cNvSpPr>
          <p:nvPr>
            <p:ph idx="1"/>
          </p:nvPr>
        </p:nvSpPr>
        <p:spPr>
          <a:xfrm>
            <a:off x="457200" y="1600200"/>
            <a:ext cx="8458200" cy="5105400"/>
          </a:xfrm>
        </p:spPr>
        <p:txBody>
          <a:bodyPr rtlCol="0">
            <a:normAutofit lnSpcReduction="10000"/>
          </a:bodyPr>
          <a:lstStyle/>
          <a:p>
            <a:pPr fontAlgn="auto">
              <a:spcAft>
                <a:spcPts val="0"/>
              </a:spcAft>
              <a:buFont typeface="Arial" pitchFamily="34" charset="0"/>
              <a:buNone/>
              <a:defRPr/>
            </a:pPr>
            <a:r>
              <a:rPr lang="en-US" b="1" dirty="0" smtClean="0"/>
              <a:t>To develop learner-centered lessons:</a:t>
            </a:r>
          </a:p>
          <a:p>
            <a:pPr fontAlgn="auto">
              <a:spcAft>
                <a:spcPts val="0"/>
              </a:spcAft>
              <a:defRPr/>
            </a:pPr>
            <a:r>
              <a:rPr lang="en-US" dirty="0" smtClean="0"/>
              <a:t>Focus on the </a:t>
            </a:r>
            <a:r>
              <a:rPr lang="en-US" dirty="0" smtClean="0">
                <a:hlinkClick r:id="rId3" action="ppaction://hlinksldjump"/>
              </a:rPr>
              <a:t>learners</a:t>
            </a:r>
            <a:endParaRPr lang="en-US" dirty="0" smtClean="0"/>
          </a:p>
          <a:p>
            <a:pPr fontAlgn="auto">
              <a:spcAft>
                <a:spcPts val="0"/>
              </a:spcAft>
              <a:defRPr/>
            </a:pPr>
            <a:r>
              <a:rPr lang="en-US" dirty="0" smtClean="0"/>
              <a:t>Enable students to </a:t>
            </a:r>
            <a:r>
              <a:rPr lang="en-US" dirty="0" smtClean="0">
                <a:hlinkClick r:id="rId4" action="ppaction://hlinksldjump"/>
              </a:rPr>
              <a:t>own their learning</a:t>
            </a:r>
            <a:endParaRPr lang="en-US" dirty="0" smtClean="0"/>
          </a:p>
          <a:p>
            <a:pPr fontAlgn="auto">
              <a:spcAft>
                <a:spcPts val="0"/>
              </a:spcAft>
              <a:defRPr/>
            </a:pPr>
            <a:r>
              <a:rPr lang="en-US" dirty="0" smtClean="0">
                <a:hlinkClick r:id="rId5" action="ppaction://hlinksldjump"/>
              </a:rPr>
              <a:t>Mediate</a:t>
            </a:r>
            <a:r>
              <a:rPr lang="en-US" dirty="0" smtClean="0"/>
              <a:t> instruction</a:t>
            </a:r>
          </a:p>
          <a:p>
            <a:pPr fontAlgn="auto">
              <a:spcAft>
                <a:spcPts val="0"/>
              </a:spcAft>
              <a:defRPr/>
            </a:pPr>
            <a:r>
              <a:rPr lang="en-US" dirty="0" smtClean="0"/>
              <a:t>Make learning </a:t>
            </a:r>
            <a:r>
              <a:rPr lang="en-US" dirty="0" smtClean="0">
                <a:hlinkClick r:id="rId6" action="ppaction://hlinksldjump"/>
              </a:rPr>
              <a:t>engaging</a:t>
            </a:r>
            <a:r>
              <a:rPr lang="en-US" dirty="0" smtClean="0"/>
              <a:t>, </a:t>
            </a:r>
            <a:r>
              <a:rPr lang="en-US" dirty="0" smtClean="0">
                <a:hlinkClick r:id="rId7" action="ppaction://hlinksldjump"/>
              </a:rPr>
              <a:t>active</a:t>
            </a:r>
            <a:r>
              <a:rPr lang="en-US" dirty="0" smtClean="0"/>
              <a:t>, </a:t>
            </a:r>
            <a:r>
              <a:rPr lang="en-US" dirty="0" smtClean="0">
                <a:hlinkClick r:id="rId8" action="ppaction://hlinksldjump"/>
              </a:rPr>
              <a:t>social</a:t>
            </a:r>
            <a:r>
              <a:rPr lang="en-US" dirty="0" smtClean="0"/>
              <a:t>, and </a:t>
            </a:r>
            <a:r>
              <a:rPr lang="en-US" dirty="0" smtClean="0">
                <a:hlinkClick r:id="rId9" action="ppaction://hlinksldjump"/>
              </a:rPr>
              <a:t>contextual</a:t>
            </a:r>
            <a:endParaRPr lang="en-US" dirty="0" smtClean="0"/>
          </a:p>
          <a:p>
            <a:pPr fontAlgn="auto">
              <a:spcAft>
                <a:spcPts val="0"/>
              </a:spcAft>
              <a:defRPr/>
            </a:pPr>
            <a:r>
              <a:rPr lang="en-US" dirty="0" smtClean="0"/>
              <a:t>Promote </a:t>
            </a:r>
            <a:r>
              <a:rPr lang="en-US" dirty="0" smtClean="0">
                <a:hlinkClick r:id="rId10" action="ppaction://hlinksldjump"/>
              </a:rPr>
              <a:t>deep understanding</a:t>
            </a:r>
            <a:endParaRPr lang="en-US" dirty="0" smtClean="0"/>
          </a:p>
          <a:p>
            <a:pPr fontAlgn="auto">
              <a:spcAft>
                <a:spcPts val="0"/>
              </a:spcAft>
              <a:defRPr/>
            </a:pPr>
            <a:r>
              <a:rPr lang="en-US" dirty="0" smtClean="0"/>
              <a:t>Provide time for </a:t>
            </a:r>
            <a:r>
              <a:rPr lang="en-US" dirty="0" smtClean="0">
                <a:hlinkClick r:id="rId11" action="ppaction://hlinksldjump"/>
              </a:rPr>
              <a:t>reflection</a:t>
            </a:r>
            <a:endParaRPr lang="en-US" dirty="0" smtClean="0"/>
          </a:p>
          <a:p>
            <a:pPr fontAlgn="auto">
              <a:spcAft>
                <a:spcPts val="0"/>
              </a:spcAft>
              <a:defRPr/>
            </a:pPr>
            <a:r>
              <a:rPr lang="en-US" dirty="0" smtClean="0"/>
              <a:t>Use a variety of </a:t>
            </a:r>
            <a:r>
              <a:rPr lang="en-US" dirty="0" smtClean="0">
                <a:hlinkClick r:id="rId12" action="ppaction://hlinksldjump"/>
              </a:rPr>
              <a:t>assessment</a:t>
            </a:r>
            <a:r>
              <a:rPr lang="en-US" dirty="0" smtClean="0"/>
              <a:t> methods</a:t>
            </a:r>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smtClean="0"/>
              <a:t>4: Pair Share</a:t>
            </a:r>
          </a:p>
        </p:txBody>
      </p:sp>
      <p:graphicFrame>
        <p:nvGraphicFramePr>
          <p:cNvPr id="6" name="Content Placeholder 5"/>
          <p:cNvGraphicFramePr>
            <a:graphicFrameLocks noGrp="1"/>
          </p:cNvGraphicFramePr>
          <p:nvPr>
            <p:ph idx="1"/>
          </p:nvPr>
        </p:nvGraphicFramePr>
        <p:xfrm>
          <a:off x="228600" y="1828800"/>
          <a:ext cx="4114800" cy="2773363"/>
        </p:xfrm>
        <a:graphic>
          <a:graphicData uri="http://schemas.openxmlformats.org/drawingml/2006/table">
            <a:tbl>
              <a:tblPr firstRow="1" bandRow="1">
                <a:tableStyleId>{1FECB4D8-DB02-4DC6-A0A2-4F2EBAE1DC90}</a:tableStyleId>
              </a:tblPr>
              <a:tblGrid>
                <a:gridCol w="4114800"/>
              </a:tblGrid>
              <a:tr h="685800">
                <a:tc>
                  <a:txBody>
                    <a:bodyPr/>
                    <a:lstStyle/>
                    <a:p>
                      <a:r>
                        <a:rPr lang="en-US" sz="2800" dirty="0" smtClean="0"/>
                        <a:t>If you are</a:t>
                      </a:r>
                      <a:r>
                        <a:rPr lang="en-US" sz="2800" baseline="0" dirty="0" smtClean="0"/>
                        <a:t> experienced...</a:t>
                      </a:r>
                      <a:endParaRPr lang="en-US" sz="2800" b="1" dirty="0"/>
                    </a:p>
                  </a:txBody>
                  <a:tcPr>
                    <a:solidFill>
                      <a:schemeClr val="accent3">
                        <a:lumMod val="75000"/>
                      </a:schemeClr>
                    </a:solidFill>
                  </a:tcPr>
                </a:tc>
              </a:tr>
              <a:tr h="685800">
                <a:tc>
                  <a:txBody>
                    <a:bodyPr/>
                    <a:lstStyle/>
                    <a:p>
                      <a:pPr marL="231775" indent="-231775">
                        <a:buNone/>
                      </a:pPr>
                      <a:r>
                        <a:rPr lang="en-US" sz="2000" dirty="0" smtClean="0"/>
                        <a:t>1.	Which aspect is the easiest for you to accomplish</a:t>
                      </a:r>
                      <a:r>
                        <a:rPr lang="en-US" sz="2000" baseline="0" dirty="0" smtClean="0"/>
                        <a:t>?</a:t>
                      </a:r>
                    </a:p>
                  </a:txBody>
                  <a:tcPr>
                    <a:solidFill>
                      <a:schemeClr val="accent3">
                        <a:lumMod val="20000"/>
                        <a:lumOff val="80000"/>
                      </a:schemeClr>
                    </a:solidFill>
                  </a:tcPr>
                </a:tc>
              </a:tr>
              <a:tr h="685800">
                <a:tc>
                  <a:txBody>
                    <a:bodyPr/>
                    <a:lstStyle/>
                    <a:p>
                      <a:pPr marL="231775" marR="0" indent="-231775" algn="l" defTabSz="914400" rtl="0" eaLnBrk="1" fontAlgn="auto" latinLnBrk="0" hangingPunct="1">
                        <a:lnSpc>
                          <a:spcPct val="100000"/>
                        </a:lnSpc>
                        <a:spcBef>
                          <a:spcPts val="0"/>
                        </a:spcBef>
                        <a:spcAft>
                          <a:spcPts val="0"/>
                        </a:spcAft>
                        <a:buClrTx/>
                        <a:buSzTx/>
                        <a:buFont typeface="+mj-lt"/>
                        <a:buNone/>
                        <a:tabLst/>
                        <a:defRPr/>
                      </a:pPr>
                      <a:r>
                        <a:rPr lang="en-US" sz="2000" dirty="0" smtClean="0"/>
                        <a:t>2.	Which aspect</a:t>
                      </a:r>
                      <a:r>
                        <a:rPr lang="en-US" sz="2000" baseline="0" dirty="0" smtClean="0"/>
                        <a:t> would you like to improve upon?</a:t>
                      </a:r>
                      <a:endParaRPr lang="en-US" sz="2000" dirty="0" smtClean="0"/>
                    </a:p>
                  </a:txBody>
                  <a:tcPr/>
                </a:tc>
              </a:tr>
              <a:tr h="685800">
                <a:tc>
                  <a:txBody>
                    <a:bodyPr/>
                    <a:lstStyle/>
                    <a:p>
                      <a:pPr marL="231775" indent="-231775"/>
                      <a:r>
                        <a:rPr lang="en-US" sz="2000" dirty="0" smtClean="0"/>
                        <a:t>3.	What barrier is </a:t>
                      </a:r>
                      <a:r>
                        <a:rPr lang="en-US" sz="2000" baseline="0" dirty="0" smtClean="0"/>
                        <a:t>holding you back?</a:t>
                      </a:r>
                      <a:endParaRPr lang="en-US" sz="2000" dirty="0"/>
                    </a:p>
                  </a:txBody>
                  <a:tcPr>
                    <a:solidFill>
                      <a:schemeClr val="accent3">
                        <a:lumMod val="20000"/>
                        <a:lumOff val="80000"/>
                      </a:schemeClr>
                    </a:solidFill>
                  </a:tcPr>
                </a:tc>
              </a:tr>
            </a:tbl>
          </a:graphicData>
        </a:graphic>
      </p:graphicFrame>
      <p:graphicFrame>
        <p:nvGraphicFramePr>
          <p:cNvPr id="7" name="Content Placeholder 5"/>
          <p:cNvGraphicFramePr>
            <a:graphicFrameLocks/>
          </p:cNvGraphicFramePr>
          <p:nvPr/>
        </p:nvGraphicFramePr>
        <p:xfrm>
          <a:off x="4724400" y="1828800"/>
          <a:ext cx="4114800" cy="2789238"/>
        </p:xfrm>
        <a:graphic>
          <a:graphicData uri="http://schemas.openxmlformats.org/drawingml/2006/table">
            <a:tbl>
              <a:tblPr firstRow="1" bandRow="1">
                <a:tableStyleId>{1FECB4D8-DB02-4DC6-A0A2-4F2EBAE1DC90}</a:tableStyleId>
              </a:tblPr>
              <a:tblGrid>
                <a:gridCol w="4114800"/>
              </a:tblGrid>
              <a:tr h="685800">
                <a:tc>
                  <a:txBody>
                    <a:bodyPr/>
                    <a:lstStyle/>
                    <a:p>
                      <a:r>
                        <a:rPr lang="en-US" sz="2800" dirty="0" smtClean="0"/>
                        <a:t>If you are</a:t>
                      </a:r>
                      <a:r>
                        <a:rPr lang="en-US" sz="2800" baseline="0" dirty="0" smtClean="0"/>
                        <a:t> new...</a:t>
                      </a:r>
                      <a:endParaRPr lang="en-US" sz="2800" b="1" dirty="0"/>
                    </a:p>
                  </a:txBody>
                  <a:tcPr>
                    <a:solidFill>
                      <a:schemeClr val="accent3">
                        <a:lumMod val="75000"/>
                      </a:schemeClr>
                    </a:solidFill>
                  </a:tcPr>
                </a:tc>
              </a:tr>
              <a:tr h="685800">
                <a:tc>
                  <a:txBody>
                    <a:bodyPr/>
                    <a:lstStyle/>
                    <a:p>
                      <a:pPr marL="231775" indent="-231775">
                        <a:buFont typeface="+mj-lt"/>
                        <a:buNone/>
                      </a:pPr>
                      <a:r>
                        <a:rPr lang="en-US" sz="2000" dirty="0" smtClean="0"/>
                        <a:t>1.	Which aspect </a:t>
                      </a:r>
                      <a:r>
                        <a:rPr lang="en-US" sz="2000" baseline="0" dirty="0" smtClean="0"/>
                        <a:t>will be easiest for you to accomplish?</a:t>
                      </a:r>
                      <a:endParaRPr lang="en-US" sz="2000" dirty="0"/>
                    </a:p>
                  </a:txBody>
                  <a:tcPr>
                    <a:solidFill>
                      <a:schemeClr val="accent3">
                        <a:lumMod val="20000"/>
                        <a:lumOff val="80000"/>
                      </a:schemeClr>
                    </a:solidFill>
                  </a:tcPr>
                </a:tc>
              </a:tr>
              <a:tr h="685800">
                <a:tc>
                  <a:txBody>
                    <a:bodyPr/>
                    <a:lstStyle/>
                    <a:p>
                      <a:pPr marL="231775" indent="-231775"/>
                      <a:r>
                        <a:rPr lang="en-US" sz="2000" dirty="0" smtClean="0"/>
                        <a:t>2. Which aspect</a:t>
                      </a:r>
                      <a:r>
                        <a:rPr lang="en-US" sz="2000" baseline="0" dirty="0" smtClean="0"/>
                        <a:t> will be most challenging?</a:t>
                      </a:r>
                      <a:endParaRPr lang="en-US" sz="2000" dirty="0"/>
                    </a:p>
                  </a:txBody>
                  <a:tcPr/>
                </a:tc>
              </a:tr>
              <a:tr h="685800">
                <a:tc>
                  <a:txBody>
                    <a:bodyPr/>
                    <a:lstStyle/>
                    <a:p>
                      <a:pPr marL="231775" marR="0" indent="-231775" algn="l" defTabSz="914400" rtl="0" eaLnBrk="1" fontAlgn="auto" latinLnBrk="0" hangingPunct="1">
                        <a:lnSpc>
                          <a:spcPct val="100000"/>
                        </a:lnSpc>
                        <a:spcBef>
                          <a:spcPts val="0"/>
                        </a:spcBef>
                        <a:spcAft>
                          <a:spcPts val="0"/>
                        </a:spcAft>
                        <a:buClrTx/>
                        <a:buSzTx/>
                        <a:buFontTx/>
                        <a:buNone/>
                        <a:tabLst/>
                        <a:defRPr/>
                      </a:pPr>
                      <a:r>
                        <a:rPr lang="en-US" sz="2000" dirty="0" smtClean="0"/>
                        <a:t>3.	What barrier</a:t>
                      </a:r>
                      <a:r>
                        <a:rPr lang="en-US" sz="2000" baseline="0" dirty="0" smtClean="0"/>
                        <a:t> will make it challenging?</a:t>
                      </a:r>
                      <a:endParaRPr lang="en-US" sz="2000" dirty="0" smtClean="0"/>
                    </a:p>
                  </a:txBody>
                  <a:tcPr>
                    <a:solidFill>
                      <a:schemeClr val="accent3">
                        <a:lumMod val="20000"/>
                        <a:lumOff val="80000"/>
                      </a:schemeClr>
                    </a:solidFill>
                  </a:tcPr>
                </a:tc>
              </a:tr>
            </a:tbl>
          </a:graphicData>
        </a:graphic>
      </p:graphicFrame>
      <p:grpSp>
        <p:nvGrpSpPr>
          <p:cNvPr id="2" name="Group 13"/>
          <p:cNvGrpSpPr>
            <a:grpSpLocks/>
          </p:cNvGrpSpPr>
          <p:nvPr/>
        </p:nvGrpSpPr>
        <p:grpSpPr bwMode="auto">
          <a:xfrm>
            <a:off x="266700" y="4800600"/>
            <a:ext cx="8610600" cy="685800"/>
            <a:chOff x="266700" y="4800600"/>
            <a:chExt cx="8610600" cy="685800"/>
          </a:xfrm>
        </p:grpSpPr>
        <p:sp>
          <p:nvSpPr>
            <p:cNvPr id="12" name="Rectangle 11"/>
            <p:cNvSpPr/>
            <p:nvPr/>
          </p:nvSpPr>
          <p:spPr>
            <a:xfrm>
              <a:off x="266700" y="4800600"/>
              <a:ext cx="8610600" cy="685800"/>
            </a:xfrm>
            <a:prstGeom prst="rect">
              <a:avLst/>
            </a:prstGeom>
            <a:solidFill>
              <a:schemeClr val="bg1"/>
            </a:solidFill>
            <a:ln w="317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69" name="TextBox 9"/>
            <p:cNvSpPr txBox="1">
              <a:spLocks noChangeArrowheads="1"/>
            </p:cNvSpPr>
            <p:nvPr/>
          </p:nvSpPr>
          <p:spPr bwMode="auto">
            <a:xfrm>
              <a:off x="266700" y="4953000"/>
              <a:ext cx="8534400" cy="400110"/>
            </a:xfrm>
            <a:prstGeom prst="rect">
              <a:avLst/>
            </a:prstGeom>
            <a:noFill/>
            <a:ln w="9525">
              <a:noFill/>
              <a:miter lim="800000"/>
              <a:headEnd/>
              <a:tailEnd/>
            </a:ln>
          </p:spPr>
          <p:txBody>
            <a:bodyPr>
              <a:spAutoFit/>
            </a:bodyPr>
            <a:lstStyle/>
            <a:p>
              <a:pPr marL="228600" indent="-228600"/>
              <a:r>
                <a:rPr lang="en-US" sz="2000" b="1">
                  <a:latin typeface="Garamond" pitchFamily="18" charset="0"/>
                </a:rPr>
                <a:t>4.  </a:t>
              </a:r>
              <a:r>
                <a:rPr lang="en-US" sz="2000">
                  <a:latin typeface="Garamond" pitchFamily="18" charset="0"/>
                </a:rPr>
                <a:t>With your partner, discuss how you might overcome the barrier.</a:t>
              </a: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smtClean="0"/>
              <a:t>Resources for Overcoming Barriers</a:t>
            </a:r>
          </a:p>
        </p:txBody>
      </p:sp>
      <p:sp>
        <p:nvSpPr>
          <p:cNvPr id="5" name="Content Placeholder 4"/>
          <p:cNvSpPr>
            <a:spLocks noGrp="1"/>
          </p:cNvSpPr>
          <p:nvPr>
            <p:ph idx="1"/>
          </p:nvPr>
        </p:nvSpPr>
        <p:spPr/>
        <p:txBody>
          <a:bodyPr rtlCol="0">
            <a:normAutofit lnSpcReduction="10000"/>
          </a:bodyPr>
          <a:lstStyle/>
          <a:p>
            <a:pPr fontAlgn="auto">
              <a:spcAft>
                <a:spcPts val="0"/>
              </a:spcAft>
              <a:defRPr/>
            </a:pPr>
            <a:r>
              <a:rPr lang="en-US" dirty="0" smtClean="0"/>
              <a:t>Your colleagues!</a:t>
            </a:r>
          </a:p>
          <a:p>
            <a:pPr fontAlgn="auto">
              <a:spcAft>
                <a:spcPts val="0"/>
              </a:spcAft>
              <a:defRPr/>
            </a:pPr>
            <a:r>
              <a:rPr lang="en-US" b="1" i="1" dirty="0" smtClean="0"/>
              <a:t>Learner-Centered Teaching </a:t>
            </a:r>
            <a:br>
              <a:rPr lang="en-US" b="1" i="1" dirty="0" smtClean="0"/>
            </a:br>
            <a:r>
              <a:rPr lang="en-US" dirty="0" smtClean="0"/>
              <a:t>by Maryellen Weimer (2002),</a:t>
            </a:r>
            <a:br>
              <a:rPr lang="en-US" dirty="0" smtClean="0"/>
            </a:br>
            <a:r>
              <a:rPr lang="en-US" dirty="0" smtClean="0"/>
              <a:t>published by </a:t>
            </a:r>
            <a:r>
              <a:rPr lang="en-US" dirty="0" err="1" smtClean="0"/>
              <a:t>Jossey</a:t>
            </a:r>
            <a:r>
              <a:rPr lang="en-US" dirty="0" smtClean="0"/>
              <a:t>-Bass</a:t>
            </a:r>
          </a:p>
          <a:p>
            <a:pPr fontAlgn="auto">
              <a:spcAft>
                <a:spcPts val="0"/>
              </a:spcAft>
              <a:defRPr/>
            </a:pPr>
            <a:r>
              <a:rPr lang="en-US" b="1" i="1" dirty="0" smtClean="0"/>
              <a:t>Navigating the Bumpy Road to Student-Centered Instruction</a:t>
            </a:r>
            <a:r>
              <a:rPr lang="en-US" dirty="0" smtClean="0"/>
              <a:t> </a:t>
            </a:r>
            <a:br>
              <a:rPr lang="en-US" dirty="0" smtClean="0"/>
            </a:br>
            <a:r>
              <a:rPr lang="en-US" i="1" dirty="0" smtClean="0"/>
              <a:t> </a:t>
            </a:r>
            <a:r>
              <a:rPr lang="en-US" dirty="0" smtClean="0"/>
              <a:t>by Richard Felder and Rebecca Brent (1996) </a:t>
            </a:r>
            <a:r>
              <a:rPr lang="en-US" i="1" dirty="0"/>
              <a:t/>
            </a:r>
            <a:br>
              <a:rPr lang="en-US" i="1" dirty="0"/>
            </a:br>
            <a:r>
              <a:rPr lang="en-US" u="sng" dirty="0" smtClean="0">
                <a:hlinkClick r:id="rId2"/>
              </a:rPr>
              <a:t>http://www4.ncsu.edu/unity/lockers/users/f/</a:t>
            </a:r>
            <a:br>
              <a:rPr lang="en-US" u="sng" dirty="0" smtClean="0">
                <a:hlinkClick r:id="rId2"/>
              </a:rPr>
            </a:br>
            <a:r>
              <a:rPr lang="en-US" u="sng" dirty="0" err="1" smtClean="0">
                <a:hlinkClick r:id="rId2"/>
              </a:rPr>
              <a:t>felder</a:t>
            </a:r>
            <a:r>
              <a:rPr lang="en-US" u="sng" dirty="0" smtClean="0">
                <a:hlinkClick r:id="rId2"/>
              </a:rPr>
              <a:t>/public/Papers/Resist.html</a:t>
            </a:r>
            <a:endParaRPr lang="en-US" dirty="0" smtClean="0"/>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endParaRPr lang="en-US" smtClean="0"/>
          </a:p>
        </p:txBody>
      </p:sp>
      <p:sp>
        <p:nvSpPr>
          <p:cNvPr id="12291" name="Content Placeholder 4"/>
          <p:cNvSpPr>
            <a:spLocks noGrp="1"/>
          </p:cNvSpPr>
          <p:nvPr>
            <p:ph idx="1"/>
          </p:nvPr>
        </p:nvSpPr>
        <p:spPr>
          <a:xfrm>
            <a:off x="457200" y="1600200"/>
            <a:ext cx="8229600" cy="1371600"/>
          </a:xfrm>
        </p:spPr>
        <p:txBody>
          <a:bodyPr/>
          <a:lstStyle/>
          <a:p>
            <a:pPr algn="ctr">
              <a:buFont typeface="Arial" pitchFamily="34" charset="0"/>
              <a:buNone/>
            </a:pPr>
            <a:r>
              <a:rPr lang="en-US" sz="4000" smtClean="0"/>
              <a:t>Good teaching is a journey, </a:t>
            </a:r>
            <a:br>
              <a:rPr lang="en-US" sz="4000" smtClean="0"/>
            </a:br>
            <a:r>
              <a:rPr lang="en-US" sz="4000" smtClean="0"/>
              <a:t>not a destination.</a:t>
            </a:r>
          </a:p>
        </p:txBody>
      </p:sp>
      <p:pic>
        <p:nvPicPr>
          <p:cNvPr id="12292" name="Picture 6" descr="DSCF0124_small.jpg"/>
          <p:cNvPicPr>
            <a:picLocks noChangeAspect="1"/>
          </p:cNvPicPr>
          <p:nvPr/>
        </p:nvPicPr>
        <p:blipFill>
          <a:blip r:embed="rId3" cstate="print"/>
          <a:srcRect t="16092" b="19540"/>
          <a:stretch>
            <a:fillRect/>
          </a:stretch>
        </p:blipFill>
        <p:spPr bwMode="auto">
          <a:xfrm>
            <a:off x="1828800" y="3200400"/>
            <a:ext cx="5681663" cy="27432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1_Seward_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ward_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Seward_Clean</Template>
  <TotalTime>3144</TotalTime>
  <Words>998</Words>
  <Application>Microsoft Office PowerPoint</Application>
  <PresentationFormat>On-screen Show (4:3)</PresentationFormat>
  <Paragraphs>262</Paragraphs>
  <Slides>24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Garamond</vt:lpstr>
      <vt:lpstr>Arial</vt:lpstr>
      <vt:lpstr>Calibri</vt:lpstr>
      <vt:lpstr>+mj-lt</vt:lpstr>
      <vt:lpstr>1_Seward_Clean</vt:lpstr>
      <vt:lpstr>Seward_Clean</vt:lpstr>
      <vt:lpstr>While you’re waiting, think about this question:</vt:lpstr>
      <vt:lpstr>Developing Learner-Centered Lessons </vt:lpstr>
      <vt:lpstr>During This Session</vt:lpstr>
      <vt:lpstr>1: Gather Collective Knowledge </vt:lpstr>
      <vt:lpstr>2: Reflection</vt:lpstr>
      <vt:lpstr>3: Explore Topics</vt:lpstr>
      <vt:lpstr>4: Pair Share</vt:lpstr>
      <vt:lpstr>Resources for Overcoming Barriers</vt:lpstr>
      <vt:lpstr>Slide 9</vt:lpstr>
      <vt:lpstr>For More Information</vt:lpstr>
      <vt:lpstr>Developing Learner-Centered Lessons </vt:lpstr>
      <vt:lpstr>Focus on the Learners</vt:lpstr>
      <vt:lpstr>Focus on the Learners</vt:lpstr>
      <vt:lpstr>Enable Students to  Own Their Learning</vt:lpstr>
      <vt:lpstr>Mediate Instruction</vt:lpstr>
      <vt:lpstr>Make Learning Engaging</vt:lpstr>
      <vt:lpstr>Slide 17</vt:lpstr>
      <vt:lpstr>Make Learning Active</vt:lpstr>
      <vt:lpstr>Make Learning Social</vt:lpstr>
      <vt:lpstr>Make Learning Contextual</vt:lpstr>
      <vt:lpstr>Promote Deep Understanding</vt:lpstr>
      <vt:lpstr>Provide Time for Reflection</vt:lpstr>
      <vt:lpstr>Use a Variety of  Assessment Methods</vt:lpstr>
      <vt:lpstr>Use a Variety of  Assessment Methods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Ruda</dc:creator>
  <cp:lastModifiedBy>earkell</cp:lastModifiedBy>
  <cp:revision>274</cp:revision>
  <dcterms:created xsi:type="dcterms:W3CDTF">2010-02-24T16:44:24Z</dcterms:created>
  <dcterms:modified xsi:type="dcterms:W3CDTF">2010-11-09T19:24:22Z</dcterms:modified>
</cp:coreProperties>
</file>