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0" r:id="rId1"/>
  </p:sldMasterIdLst>
  <p:notesMasterIdLst>
    <p:notesMasterId r:id="rId14"/>
  </p:notesMasterIdLst>
  <p:sldIdLst>
    <p:sldId id="257" r:id="rId2"/>
    <p:sldId id="258" r:id="rId3"/>
    <p:sldId id="259" r:id="rId4"/>
    <p:sldId id="270" r:id="rId5"/>
    <p:sldId id="273" r:id="rId6"/>
    <p:sldId id="260" r:id="rId7"/>
    <p:sldId id="263" r:id="rId8"/>
    <p:sldId id="265" r:id="rId9"/>
    <p:sldId id="271" r:id="rId10"/>
    <p:sldId id="266" r:id="rId11"/>
    <p:sldId id="267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>
    <p:restoredLeft sz="15620"/>
    <p:restoredTop sz="98239" autoAdjust="0"/>
  </p:normalViewPr>
  <p:slideViewPr>
    <p:cSldViewPr>
      <p:cViewPr>
        <p:scale>
          <a:sx n="75" d="100"/>
          <a:sy n="75" d="100"/>
        </p:scale>
        <p:origin x="-1770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C65E2-A7B4-4F0D-BEA9-89E32B53E665}" type="datetimeFigureOut">
              <a:rPr lang="en-US" smtClean="0"/>
              <a:pPr/>
              <a:t>11-May-10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C6048-5C80-476E-9457-6C414C5C3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C6048-5C80-476E-9457-6C414C5C330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C6048-5C80-476E-9457-6C414C5C330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C6048-5C80-476E-9457-6C414C5C330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C6048-5C80-476E-9457-6C414C5C330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C6048-5C80-476E-9457-6C414C5C330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(articles 2, 13). The UN High Commissioner for Human Rights.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C6048-5C80-476E-9457-6C414C5C330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C6048-5C80-476E-9457-6C414C5C330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Foreign Aid Figures for Yemen: 71 million US$ from World Bank and EU and 52 million US$ from the US. (2010)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C6048-5C80-476E-9457-6C414C5C330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C6048-5C80-476E-9457-6C414C5C330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C6048-5C80-476E-9457-6C414C5C330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The Financial Action Task Force (FATF) is the preeminent “inter-governmental body whose purpose is the development and promotion of national and international policies to combat money laundering and terrorist financing.</a:t>
            </a:r>
          </a:p>
          <a:p>
            <a:r>
              <a:rPr lang="en-US" sz="1200" dirty="0" smtClean="0"/>
              <a:t>Yemen is not a member of the FATF. However, it is a member of MENAFATF, a regional anti-money laundering (AML) and counter-terrorist financing (CFT) body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C6048-5C80-476E-9457-6C414C5C330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C6048-5C80-476E-9457-6C414C5C330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271B35B-36CB-45A3-AD90-A2768109687F}" type="datetime1">
              <a:rPr lang="en-US" smtClean="0"/>
              <a:pPr/>
              <a:t>11-May-10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7B6B-F2EC-4C41-B9B3-7333FFA1A045}" type="datetime1">
              <a:rPr lang="en-US" smtClean="0"/>
              <a:pPr/>
              <a:t>11-May-10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F2655-B627-4F45-BF9C-C6C0AECBF880}" type="datetime1">
              <a:rPr lang="en-US" smtClean="0"/>
              <a:pPr/>
              <a:t>11-May-10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6AD4A-6767-4E5B-BEB9-C4D1635A3FA8}" type="datetime1">
              <a:rPr lang="en-US" smtClean="0"/>
              <a:pPr/>
              <a:t>11-May-10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A64D995-3384-4E22-AC80-0AA0CF7460C6}" type="datetime1">
              <a:rPr lang="en-US" smtClean="0"/>
              <a:pPr/>
              <a:t>11-May-10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C7C-6F0C-4133-954C-D5B2E20520B9}" type="datetime1">
              <a:rPr lang="en-US" smtClean="0"/>
              <a:pPr/>
              <a:t>11-May-10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3836-E254-44AC-9BDA-7A28AFA55A90}" type="datetime1">
              <a:rPr lang="en-US" smtClean="0"/>
              <a:pPr/>
              <a:t>11-May-10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53A6-2757-4B2B-90BA-B6342CB1327F}" type="datetime1">
              <a:rPr lang="en-US" smtClean="0"/>
              <a:pPr/>
              <a:t>11-May-10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4F17-A8DF-4E9C-8E88-D51A9131F9AC}" type="datetime1">
              <a:rPr lang="en-US" smtClean="0"/>
              <a:pPr/>
              <a:t>11-May-10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EDBD-7B86-4788-9EA9-CEBDC2AB3E78}" type="datetime1">
              <a:rPr lang="en-US" smtClean="0"/>
              <a:pPr/>
              <a:t>11-May-10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A81BB-3208-411E-8C1D-A3E3BBCE260A}" type="datetime1">
              <a:rPr lang="en-US" smtClean="0"/>
              <a:pPr/>
              <a:t>11-May-10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50F93E8-3011-4217-96A7-0E9CF1BFF548}" type="datetime1">
              <a:rPr lang="en-US" smtClean="0"/>
              <a:pPr/>
              <a:t>11-May-10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nl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cnl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1219200"/>
            <a:ext cx="7772400" cy="1981200"/>
          </a:xfrm>
        </p:spPr>
        <p:txBody>
          <a:bodyPr>
            <a:noAutofit/>
          </a:bodyPr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SA" sz="4400" b="1" i="1" dirty="0" smtClean="0"/>
              <a:t>التمويل الأجنبي </a:t>
            </a:r>
            <a:br>
              <a:rPr lang="ar-SA" sz="4400" b="1" i="1" dirty="0" smtClean="0"/>
            </a:br>
            <a:r>
              <a:rPr lang="ar-SA" sz="4400" b="1" i="1" dirty="0" smtClean="0"/>
              <a:t>والمسائلة </a:t>
            </a:r>
            <a:br>
              <a:rPr lang="ar-SA" sz="4400" b="1" i="1" dirty="0" smtClean="0"/>
            </a:br>
            <a:r>
              <a:rPr lang="ar-SA" sz="4400" b="1" i="1" dirty="0" smtClean="0"/>
              <a:t>والشفافية</a:t>
            </a:r>
            <a:endParaRPr lang="en-US" sz="4400" b="1" i="1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4294967295"/>
          </p:nvPr>
        </p:nvSpPr>
        <p:spPr>
          <a:xfrm>
            <a:off x="914400" y="3962400"/>
            <a:ext cx="8229600" cy="1676400"/>
          </a:xfrm>
        </p:spPr>
        <p:txBody>
          <a:bodyPr>
            <a:normAutofit lnSpcReduction="10000"/>
          </a:bodyPr>
          <a:lstStyle/>
          <a:p>
            <a:pPr marL="0" marR="0" indent="0" algn="r" rtl="1" eaLnBrk="1" hangingPunct="1">
              <a:buNone/>
            </a:pPr>
            <a:r>
              <a:rPr lang="ar-SA" sz="2400" b="1" dirty="0" err="1" smtClean="0"/>
              <a:t>ديما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جويحان</a:t>
            </a:r>
            <a:r>
              <a:rPr lang="ar-SA" sz="2400" b="1" dirty="0" smtClean="0"/>
              <a:t>، مستشارة قانونية – الشرق الأوسط وشمال أفريقيا </a:t>
            </a:r>
          </a:p>
          <a:p>
            <a:pPr marL="0" marR="0" indent="0" algn="r" rtl="1" eaLnBrk="1" hangingPunct="1">
              <a:buNone/>
            </a:pPr>
            <a:r>
              <a:rPr lang="ar-SA" sz="2400" b="1" dirty="0" smtClean="0"/>
              <a:t>المركز الدولي لقوانين منظمات المجتمع المدني </a:t>
            </a:r>
          </a:p>
          <a:p>
            <a:pPr marL="0" marR="0" indent="0" algn="r" rtl="1" eaLnBrk="1" hangingPunct="1">
              <a:buNone/>
            </a:pPr>
            <a:endParaRPr lang="ar-SA" sz="2400" b="1" dirty="0" smtClean="0"/>
          </a:p>
          <a:p>
            <a:pPr marL="0" marR="0" indent="0" algn="r" rtl="1" eaLnBrk="1" hangingPunct="1">
              <a:buNone/>
            </a:pPr>
            <a:r>
              <a:rPr lang="ar-SA" sz="2400" b="1" dirty="0" smtClean="0"/>
              <a:t>صنعاء – 12 مايو 2010</a:t>
            </a:r>
          </a:p>
        </p:txBody>
      </p:sp>
      <p:pic>
        <p:nvPicPr>
          <p:cNvPr id="5124" name="Picture 3" descr="ICN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5943600"/>
            <a:ext cx="1109663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B6F15528-21DE-4FAA-801E-634DDDAF4B2B}" type="slidenum">
              <a:rPr lang="en-US" sz="1600" b="1" smtClean="0"/>
              <a:pPr algn="r" rtl="1"/>
              <a:t>1</a:t>
            </a:fld>
            <a:endParaRPr lang="en-US" sz="1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i="1" dirty="0" smtClean="0"/>
              <a:t>الحلول البديلة: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B6F15528-21DE-4FAA-801E-634DDDAF4B2B}" type="slidenum">
              <a:rPr lang="en-US" b="1" smtClean="0"/>
              <a:pPr algn="r" rtl="1"/>
              <a:t>10</a:t>
            </a:fld>
            <a:endParaRPr lang="en-US" b="1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ar-SA" b="1" dirty="0" smtClean="0"/>
              <a:t>قوانين التطبيق العام: التي تنطبق على </a:t>
            </a:r>
            <a:r>
              <a:rPr lang="ar-SA" b="1" dirty="0" smtClean="0">
                <a:solidFill>
                  <a:srgbClr val="FF0000"/>
                </a:solidFill>
              </a:rPr>
              <a:t>جميع الأشخاص </a:t>
            </a:r>
            <a:r>
              <a:rPr lang="ar-SA" b="1" dirty="0" smtClean="0"/>
              <a:t>(الأفراد والمؤسسات والمنظمات غير الحكومية) وليس من خلال نصوص قانون المنظمات غير الحكومية. </a:t>
            </a:r>
          </a:p>
          <a:p>
            <a:pPr lvl="0" algn="r" rtl="1">
              <a:buNone/>
            </a:pPr>
            <a:endParaRPr lang="en-US" b="1" dirty="0" smtClean="0"/>
          </a:p>
          <a:p>
            <a:pPr algn="r" rtl="1"/>
            <a:r>
              <a:rPr lang="ar-SA" b="1" dirty="0" smtClean="0"/>
              <a:t>تجريم أفعال الإرهاب: حزمة من </a:t>
            </a:r>
            <a:r>
              <a:rPr lang="ar-SA" b="1" dirty="0" smtClean="0">
                <a:solidFill>
                  <a:srgbClr val="FF0000"/>
                </a:solidFill>
              </a:rPr>
              <a:t>قوانين مكافحة الإرهاب </a:t>
            </a:r>
            <a:r>
              <a:rPr lang="ar-SA" b="1" dirty="0" smtClean="0"/>
              <a:t>لمعالجة قضايا الإرهاب وغسيل الأموال. مثال: استراليا.</a:t>
            </a:r>
          </a:p>
          <a:p>
            <a:pPr algn="r" rtl="1">
              <a:buNone/>
            </a:pPr>
            <a:endParaRPr lang="en-US" b="1" dirty="0" smtClean="0"/>
          </a:p>
          <a:p>
            <a:pPr algn="r" rtl="1"/>
            <a:r>
              <a:rPr lang="ar-SA" b="1" dirty="0" smtClean="0"/>
              <a:t>العقوبات وفحص القوائم: </a:t>
            </a:r>
            <a:r>
              <a:rPr lang="ar-SA" b="1" dirty="0" smtClean="0">
                <a:solidFill>
                  <a:srgbClr val="FF0000"/>
                </a:solidFill>
              </a:rPr>
              <a:t>حظر</a:t>
            </a:r>
            <a:r>
              <a:rPr lang="ar-SA" b="1" dirty="0" smtClean="0"/>
              <a:t> التعاملات مع وعدم قبول الأموال من أفراد ومنظمات معينة على </a:t>
            </a:r>
            <a:r>
              <a:rPr lang="ar-SA" b="1" dirty="0" smtClean="0">
                <a:solidFill>
                  <a:srgbClr val="FF0000"/>
                </a:solidFill>
              </a:rPr>
              <a:t>قائمة المراقبة</a:t>
            </a:r>
            <a:r>
              <a:rPr lang="ar-SA" b="1" dirty="0" smtClean="0"/>
              <a:t>. أمثلة: الولايات المتحدة، الأمم المتحدة، الاتحاد الأوروبي. </a:t>
            </a:r>
          </a:p>
          <a:p>
            <a:pPr algn="r" rtl="1"/>
            <a:endParaRPr lang="en-US" b="1" dirty="0" smtClean="0"/>
          </a:p>
          <a:p>
            <a:pPr lvl="0" algn="r" rtl="1"/>
            <a:endParaRPr lang="en-US" b="1" dirty="0" smtClean="0"/>
          </a:p>
          <a:p>
            <a:pPr algn="r" rtl="1"/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i="1" dirty="0" smtClean="0"/>
              <a:t>الحلول البديلة: </a:t>
            </a:r>
            <a:endParaRPr lang="en-US" b="1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B6F15528-21DE-4FAA-801E-634DDDAF4B2B}" type="slidenum">
              <a:rPr lang="en-US" b="1" smtClean="0"/>
              <a:pPr algn="r" rtl="1"/>
              <a:t>11</a:t>
            </a:fld>
            <a:endParaRPr lang="en-US" b="1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1219200"/>
            <a:ext cx="8229600" cy="4937760"/>
          </a:xfrm>
        </p:spPr>
        <p:txBody>
          <a:bodyPr>
            <a:normAutofit fontScale="92500" lnSpcReduction="20000"/>
          </a:bodyPr>
          <a:lstStyle/>
          <a:p>
            <a:pPr lvl="0" algn="r" rtl="1"/>
            <a:r>
              <a:rPr lang="ar-SA" b="1" dirty="0" smtClean="0"/>
              <a:t>قواعد التقارير البنكية: مثال: الولايات المتحدة</a:t>
            </a:r>
          </a:p>
          <a:p>
            <a:pPr marL="0" lvl="0" indent="0" algn="r" rtl="1">
              <a:buNone/>
            </a:pPr>
            <a:endParaRPr lang="en-US" b="1" dirty="0" smtClean="0"/>
          </a:p>
          <a:p>
            <a:pPr marL="0" lvl="0" indent="0" algn="r" rtl="1">
              <a:buNone/>
            </a:pPr>
            <a:r>
              <a:rPr lang="ar-SA" b="1" dirty="0" smtClean="0">
                <a:solidFill>
                  <a:srgbClr val="C00000"/>
                </a:solidFill>
              </a:rPr>
              <a:t>الإشارات التحذيرية (العلامات الحمراء):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r" rtl="1"/>
            <a:endParaRPr lang="en-US" b="1" dirty="0" smtClean="0"/>
          </a:p>
          <a:p>
            <a:pPr lvl="0" algn="r" rtl="1"/>
            <a:r>
              <a:rPr lang="ar-SA" b="1" dirty="0" smtClean="0"/>
              <a:t>الحسابات الدولية البنكية في مناطق لا ترتبط بالأهداف والأنشطة المذكورة للجمعية. </a:t>
            </a:r>
          </a:p>
          <a:p>
            <a:pPr lvl="0" algn="r" rtl="1"/>
            <a:r>
              <a:rPr lang="ar-SA" b="1" dirty="0" smtClean="0"/>
              <a:t>وجود حسابات متعددة للمنظمة غير الحكومية بدون تفسيرات مقبولة حول استخدامها. </a:t>
            </a:r>
          </a:p>
          <a:p>
            <a:pPr lvl="0" algn="r" rtl="1"/>
            <a:r>
              <a:rPr lang="ar-YE" b="1" dirty="0" smtClean="0"/>
              <a:t>استلام المنظمة غير الحكومية لشيكات من أطراف أخرى للإيداع في حسابها.</a:t>
            </a:r>
            <a:endParaRPr lang="en-US" b="1" dirty="0" smtClean="0"/>
          </a:p>
          <a:p>
            <a:pPr lvl="0" algn="r" rtl="1"/>
            <a:r>
              <a:rPr lang="ar-YE" b="1" dirty="0" smtClean="0"/>
              <a:t>استلام عدة شيكات من نفس الشخص.</a:t>
            </a:r>
            <a:endParaRPr lang="en-US" b="1" dirty="0" smtClean="0"/>
          </a:p>
          <a:p>
            <a:pPr lvl="0" algn="r" rtl="1"/>
            <a:r>
              <a:rPr lang="ar-YE" b="1" dirty="0" smtClean="0"/>
              <a:t>حرف التبرعات عن هدفها أو مسارها المستهدف.</a:t>
            </a:r>
            <a:endParaRPr lang="en-US" b="1" dirty="0" smtClean="0"/>
          </a:p>
          <a:p>
            <a:pPr lvl="0" algn="r" rtl="1"/>
            <a:r>
              <a:rPr lang="ar-YE" b="1" dirty="0" smtClean="0"/>
              <a:t>الإيداعات النقدية المتبوعة بسحوبات فورية من الصراف الآلي.</a:t>
            </a:r>
            <a:endParaRPr lang="en-US" b="1" dirty="0" smtClean="0"/>
          </a:p>
          <a:p>
            <a:pPr algn="r" rtl="1"/>
            <a:r>
              <a:rPr lang="ar-YE" b="1" dirty="0" smtClean="0"/>
              <a:t>صرف شيكات التبرعات نقداً بدلاً عن إيداعها في حساب المنظمة غير الحكومية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i="1" dirty="0" smtClean="0"/>
              <a:t>لمعلومات أكثر:</a:t>
            </a:r>
            <a:endParaRPr lang="en-US" b="1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B6F15528-21DE-4FAA-801E-634DDDAF4B2B}" type="slidenum">
              <a:rPr lang="en-US" b="1" smtClean="0"/>
              <a:pPr algn="r" rtl="1"/>
              <a:t>12</a:t>
            </a:fld>
            <a:endParaRPr lang="en-US" b="1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 smtClean="0">
                <a:solidFill>
                  <a:srgbClr val="C00000"/>
                </a:solidFill>
              </a:rPr>
              <a:t>حول التمويل الأجنبي: </a:t>
            </a:r>
            <a:r>
              <a:rPr lang="ar-SA" b="1" dirty="0" smtClean="0"/>
              <a:t>يرجى الإطلاع على ورقة المركز الدولي لقوانين منظمات المجتمع المدني المتعلقة بالتمويل الأجنبي والمسائلة والشفافية المتوفرة باللغتين الإنجليزية والعربية. </a:t>
            </a:r>
          </a:p>
          <a:p>
            <a:pPr algn="ctr" rtl="1">
              <a:buNone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hlinkClick r:id="rId3"/>
              </a:rPr>
              <a:t>www.icnl.org</a:t>
            </a: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r" rtl="1">
              <a:buNone/>
            </a:pPr>
            <a:endParaRPr lang="en-US" b="1" dirty="0" smtClean="0"/>
          </a:p>
          <a:p>
            <a:pPr algn="r" rtl="1"/>
            <a:r>
              <a:rPr lang="ar-SA" b="1" dirty="0" smtClean="0">
                <a:solidFill>
                  <a:srgbClr val="C00000"/>
                </a:solidFill>
              </a:rPr>
              <a:t>حول المسائلة والشفافية: </a:t>
            </a:r>
            <a:r>
              <a:rPr lang="ar-SA" b="1" dirty="0" smtClean="0"/>
              <a:t>يرجى الإطلاع على مطبوعة المركز الأوروبي لقوانين منظمات المجتمع الدولي بعنوان ”المبادرات الحديثة للتنظيم الذاتي التي تعزز الشفافية والمسائلة لدى المنظمات غير الربحية في الاتحاد الأوروبي“</a:t>
            </a:r>
            <a:endParaRPr lang="ar-SA" b="1" dirty="0" smtClean="0">
              <a:solidFill>
                <a:srgbClr val="C00000"/>
              </a:solidFill>
            </a:endParaRPr>
          </a:p>
          <a:p>
            <a:pPr algn="ctr" rtl="1">
              <a:buNone/>
            </a:pPr>
            <a:r>
              <a:rPr lang="en-US" b="1" i="1" dirty="0" smtClean="0">
                <a:hlinkClick r:id="rId4"/>
              </a:rPr>
              <a:t>www.ecnl.org</a:t>
            </a:r>
            <a:endParaRPr lang="en-US" b="1" i="1" dirty="0" smtClean="0"/>
          </a:p>
          <a:p>
            <a:pPr algn="r" rtl="1">
              <a:buNone/>
            </a:pPr>
            <a:endParaRPr lang="en-US" b="1" i="1" dirty="0" smtClean="0"/>
          </a:p>
          <a:p>
            <a:pPr algn="r" rtl="1"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i="1" dirty="0" smtClean="0"/>
              <a:t>خلفية</a:t>
            </a:r>
            <a:endParaRPr lang="en-US" b="1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B6F15528-21DE-4FAA-801E-634DDDAF4B2B}" type="slidenum">
              <a:rPr lang="en-US" b="1" smtClean="0"/>
              <a:pPr algn="r" rtl="1"/>
              <a:t>2</a:t>
            </a:fld>
            <a:endParaRPr lang="en-US" b="1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r" rtl="1"/>
            <a:endParaRPr lang="en-US" sz="2800" b="1" dirty="0" smtClean="0"/>
          </a:p>
          <a:p>
            <a:pPr algn="r" rtl="1"/>
            <a:r>
              <a:rPr lang="ar-SA" sz="2800" b="1" dirty="0" smtClean="0"/>
              <a:t>المادة 23 من التعديلات المقترحة: </a:t>
            </a:r>
          </a:p>
          <a:p>
            <a:pPr algn="r" rtl="1">
              <a:buNone/>
            </a:pPr>
            <a:endParaRPr lang="en-US" sz="2800" b="1" dirty="0" smtClean="0"/>
          </a:p>
          <a:p>
            <a:pPr marL="0" indent="0" algn="r" rtl="1">
              <a:buNone/>
            </a:pPr>
            <a:r>
              <a:rPr lang="ar-SA" sz="3400" b="1" dirty="0" smtClean="0"/>
              <a:t>لا يجوز لأي جمعية أو مؤسسة أن تستلم أموال أو مساعدات نقدية أو عينية من </a:t>
            </a:r>
            <a:r>
              <a:rPr lang="ar-SA" sz="3400" b="1" dirty="0" smtClean="0"/>
              <a:t>أجانب أو جهات أجنبية أو من ممثليهم </a:t>
            </a:r>
            <a:r>
              <a:rPr lang="ar-SA" sz="3400" b="1" dirty="0" smtClean="0">
                <a:solidFill>
                  <a:srgbClr val="FF0000"/>
                </a:solidFill>
              </a:rPr>
              <a:t>بدون إشعار وزارة الشئون الاجتماعية والعمل والحصول على موافقتها. (خلال 30 يوماً)</a:t>
            </a:r>
            <a:endParaRPr lang="ar-SA" sz="3400" b="1" dirty="0" smtClean="0">
              <a:solidFill>
                <a:srgbClr val="FF0000"/>
              </a:solidFill>
            </a:endParaRPr>
          </a:p>
          <a:p>
            <a:pPr algn="r" rtl="1">
              <a:buNone/>
            </a:pPr>
            <a:endParaRPr lang="en-US" sz="2800" b="1" dirty="0" smtClean="0"/>
          </a:p>
          <a:p>
            <a:pPr algn="r" rtl="1"/>
            <a:r>
              <a:rPr lang="ar-SA" sz="2800" b="1" dirty="0" smtClean="0"/>
              <a:t>التبرير المقدم:</a:t>
            </a:r>
          </a:p>
          <a:p>
            <a:pPr algn="r" rtl="1"/>
            <a:endParaRPr lang="en-US" b="1" dirty="0" smtClean="0"/>
          </a:p>
          <a:p>
            <a:pPr algn="r" rtl="1"/>
            <a:r>
              <a:rPr lang="ar-SA" sz="3400" b="1" dirty="0" smtClean="0"/>
              <a:t>منع الأنشطة غير القانونية مثل غسيل الأموال وتمويل الإرهاب</a:t>
            </a:r>
          </a:p>
          <a:p>
            <a:pPr algn="r" rtl="1"/>
            <a:endParaRPr lang="en-US" b="1" dirty="0" smtClean="0"/>
          </a:p>
          <a:p>
            <a:pPr algn="r" rtl="1"/>
            <a:r>
              <a:rPr lang="ar-SA" sz="3400" b="1" dirty="0" smtClean="0"/>
              <a:t>التغلب على المعوقات التي تؤدي إلى التنفيذ غير السليم لنصوص القانون</a:t>
            </a:r>
          </a:p>
        </p:txBody>
      </p:sp>
      <p:sp>
        <p:nvSpPr>
          <p:cNvPr id="3" name="TextBox 2"/>
          <p:cNvSpPr txBox="1"/>
          <p:nvPr/>
        </p:nvSpPr>
        <p:spPr>
          <a:xfrm flipH="1">
            <a:off x="8686800" y="2438400"/>
            <a:ext cx="1905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2000" b="1" dirty="0" smtClean="0"/>
          </a:p>
          <a:p>
            <a:pPr algn="r" rtl="1"/>
            <a:endParaRPr lang="en-US" b="1" dirty="0" smtClean="0"/>
          </a:p>
          <a:p>
            <a:pPr algn="r" rtl="1"/>
            <a:endParaRPr lang="en-US" b="1" dirty="0" smtClean="0"/>
          </a:p>
          <a:p>
            <a:pPr algn="r" rtl="1">
              <a:buFontTx/>
              <a:buChar char="-"/>
            </a:pPr>
            <a:endParaRPr lang="en-US" b="1" dirty="0" smtClean="0"/>
          </a:p>
          <a:p>
            <a:pPr algn="r" rtl="1">
              <a:buFontTx/>
              <a:buChar char="-"/>
            </a:pP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i="1" dirty="0" smtClean="0"/>
              <a:t>المشاكل</a:t>
            </a:r>
            <a:r>
              <a:rPr lang="en-US" b="1" i="1" dirty="0" smtClean="0"/>
              <a:t>:</a:t>
            </a:r>
            <a:endParaRPr lang="en-US" b="1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B6F15528-21DE-4FAA-801E-634DDDAF4B2B}" type="slidenum">
              <a:rPr lang="en-US" b="1" smtClean="0"/>
              <a:pPr algn="r" rtl="1"/>
              <a:t>3</a:t>
            </a:fld>
            <a:endParaRPr lang="en-US" b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 smtClean="0"/>
              <a:t>تخالف المعاهدات والإعلانات الدولية: </a:t>
            </a:r>
          </a:p>
          <a:p>
            <a:pPr algn="r" rtl="1">
              <a:buNone/>
            </a:pPr>
            <a:endParaRPr lang="en-US" b="1" dirty="0" smtClean="0"/>
          </a:p>
          <a:p>
            <a:pPr marL="0" indent="0" algn="r" rtl="1">
              <a:buNone/>
            </a:pPr>
            <a:r>
              <a:rPr lang="ar-SA" b="1" dirty="0" smtClean="0"/>
              <a:t>إعلان الأمم المتحدة حول الحقوق والمسئوليات لدعم وحماية حقوق الإنسان والحريات الأساسية المعترف </a:t>
            </a:r>
            <a:r>
              <a:rPr lang="ar-SA" b="1" dirty="0" err="1" smtClean="0"/>
              <a:t>بها</a:t>
            </a:r>
            <a:r>
              <a:rPr lang="ar-SA" b="1" dirty="0" smtClean="0"/>
              <a:t> عالمياً:</a:t>
            </a:r>
          </a:p>
          <a:p>
            <a:pPr algn="r" rtl="1"/>
            <a:r>
              <a:rPr lang="ar-SA" b="1" dirty="0" smtClean="0">
                <a:solidFill>
                  <a:srgbClr val="C00000"/>
                </a:solidFill>
              </a:rPr>
              <a:t>على كل دولة </a:t>
            </a:r>
            <a:r>
              <a:rPr lang="ar-SA" b="1" dirty="0" smtClean="0">
                <a:solidFill>
                  <a:srgbClr val="C00000"/>
                </a:solidFill>
              </a:rPr>
              <a:t>مسئولية حماية حقوق الإنسان والحريات الأساسية” </a:t>
            </a:r>
            <a:r>
              <a:rPr lang="ar-SA" b="1" dirty="0" smtClean="0"/>
              <a:t>من خلال تبني الضمانات القانونية المطلوبة لضمان أن جميع الأشخاص قادرين على التمتع بهذه الحقوق والحريات“.</a:t>
            </a:r>
            <a:r>
              <a:rPr lang="ar-SA" b="1" dirty="0" smtClean="0">
                <a:solidFill>
                  <a:srgbClr val="C00000"/>
                </a:solidFill>
              </a:rPr>
              <a:t> </a:t>
            </a:r>
            <a:endParaRPr lang="ar-SA" b="1" dirty="0" smtClean="0">
              <a:solidFill>
                <a:srgbClr val="C00000"/>
              </a:solidFill>
            </a:endParaRPr>
          </a:p>
          <a:p>
            <a:pPr algn="r" rtl="1">
              <a:buNone/>
            </a:pPr>
            <a:endParaRPr lang="en-US" b="1" dirty="0" smtClean="0"/>
          </a:p>
          <a:p>
            <a:pPr algn="r" rtl="1"/>
            <a:r>
              <a:rPr lang="ar-SA" b="1" dirty="0" smtClean="0"/>
              <a:t>الاع</a:t>
            </a:r>
            <a:r>
              <a:rPr lang="ar-SA" b="1" dirty="0" smtClean="0"/>
              <a:t>تراف ..“ </a:t>
            </a:r>
            <a:r>
              <a:rPr lang="ar-SA" b="1" dirty="0" smtClean="0">
                <a:solidFill>
                  <a:srgbClr val="FF0000"/>
                </a:solidFill>
              </a:rPr>
              <a:t>بالحق في طلب واستلام واستخدام الموارد </a:t>
            </a:r>
            <a:r>
              <a:rPr lang="ar-SA" b="1" dirty="0" smtClean="0"/>
              <a:t>... لتشجيع وحماية حقوق الإنسان والحريات الأساسية“. </a:t>
            </a:r>
            <a:r>
              <a:rPr lang="ar-SA" b="1" dirty="0" smtClean="0">
                <a:solidFill>
                  <a:srgbClr val="FF0000"/>
                </a:solidFill>
              </a:rPr>
              <a:t>وينطبق ذلك على استلام الأموال من الخارج.</a:t>
            </a:r>
            <a:endParaRPr lang="ar-SA" b="1" dirty="0" smtClean="0">
              <a:solidFill>
                <a:srgbClr val="FF0000"/>
              </a:solidFill>
            </a:endParaRPr>
          </a:p>
          <a:p>
            <a:pPr algn="r" rtl="1"/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i="1" dirty="0" smtClean="0"/>
              <a:t>المشاكل:</a:t>
            </a:r>
            <a:endParaRPr lang="en-US" b="1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B6F15528-21DE-4FAA-801E-634DDDAF4B2B}" type="slidenum">
              <a:rPr lang="en-US" b="1" smtClean="0"/>
              <a:pPr algn="r" rtl="1"/>
              <a:t>4</a:t>
            </a:fld>
            <a:endParaRPr lang="en-US" b="1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>
              <a:buFontTx/>
              <a:buChar char="-"/>
            </a:pPr>
            <a:endParaRPr lang="en-US" b="1" dirty="0" smtClean="0"/>
          </a:p>
          <a:p>
            <a:pPr algn="r" rtl="1"/>
            <a:r>
              <a:rPr lang="ar-SA" b="1" dirty="0" smtClean="0"/>
              <a:t>المادة 22 من </a:t>
            </a:r>
            <a:r>
              <a:rPr lang="ar-SA" b="1" dirty="0" smtClean="0">
                <a:solidFill>
                  <a:srgbClr val="FF0000"/>
                </a:solidFill>
              </a:rPr>
              <a:t>العهد الدولي للحقوق المدنية والسياسة </a:t>
            </a:r>
            <a:r>
              <a:rPr lang="ar-SA" b="1" dirty="0" smtClean="0"/>
              <a:t>والتي تحمي حق تكوين الجمعيات وتقيد من سلطات الحكومة في تقييد أنشطة المنظمات غير الحكومية. </a:t>
            </a:r>
          </a:p>
          <a:p>
            <a:pPr algn="r" rtl="1"/>
            <a:endParaRPr lang="en-US" b="1" dirty="0" smtClean="0"/>
          </a:p>
          <a:p>
            <a:pPr algn="r" rtl="1"/>
            <a:r>
              <a:rPr lang="ar-SA" b="1" dirty="0" smtClean="0"/>
              <a:t>المادة 24 من </a:t>
            </a:r>
            <a:r>
              <a:rPr lang="ar-SA" b="1" dirty="0" smtClean="0">
                <a:solidFill>
                  <a:srgbClr val="FF0000"/>
                </a:solidFill>
              </a:rPr>
              <a:t>الميثاق العربي لحقوق الإنسان </a:t>
            </a:r>
            <a:r>
              <a:rPr lang="ar-SA" b="1" dirty="0" smtClean="0"/>
              <a:t>والذي يحتوي لغة مشابهة للعهد الدولي للحقوق المدنية والسياسية. </a:t>
            </a:r>
          </a:p>
          <a:p>
            <a:pPr algn="r" rtl="1">
              <a:buNone/>
            </a:pPr>
            <a:endParaRPr lang="en-US" b="1" dirty="0" smtClean="0"/>
          </a:p>
          <a:p>
            <a:pPr algn="r" rtl="1"/>
            <a:endParaRPr lang="en-US" b="1" dirty="0" smtClean="0"/>
          </a:p>
          <a:p>
            <a:pPr algn="r" rtl="1">
              <a:buNone/>
            </a:pPr>
            <a:endParaRPr lang="en-US" b="1" dirty="0" smtClean="0"/>
          </a:p>
          <a:p>
            <a:pPr algn="r" rtl="1"/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i="1" dirty="0" smtClean="0"/>
              <a:t>المشاكل: </a:t>
            </a:r>
            <a:endParaRPr lang="en-US" b="1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B6F15528-21DE-4FAA-801E-634DDDAF4B2B}" type="slidenum">
              <a:rPr lang="en-US" b="1" smtClean="0"/>
              <a:pPr algn="r" rtl="1"/>
              <a:t>5</a:t>
            </a:fld>
            <a:endParaRPr lang="en-US" b="1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r" rtl="1"/>
            <a:endParaRPr lang="en-US" b="1" dirty="0" smtClean="0"/>
          </a:p>
          <a:p>
            <a:pPr algn="r" rtl="1"/>
            <a:r>
              <a:rPr lang="ar-SA" b="1" dirty="0" smtClean="0"/>
              <a:t>قيود يمكن أن </a:t>
            </a:r>
            <a:r>
              <a:rPr lang="ar-SA" b="1" dirty="0" smtClean="0">
                <a:solidFill>
                  <a:srgbClr val="FF0000"/>
                </a:solidFill>
              </a:rPr>
              <a:t>تحد من </a:t>
            </a:r>
            <a:r>
              <a:rPr lang="ar-SA" b="1" dirty="0" smtClean="0"/>
              <a:t>وأن </a:t>
            </a:r>
            <a:r>
              <a:rPr lang="ar-SA" b="1" dirty="0" smtClean="0">
                <a:solidFill>
                  <a:srgbClr val="FF0000"/>
                </a:solidFill>
              </a:rPr>
              <a:t>توقف</a:t>
            </a:r>
            <a:r>
              <a:rPr lang="ar-SA" b="1" dirty="0" smtClean="0"/>
              <a:t> التمويل الأجنبي المطلوب لليمن وعلى الأخص في حالات </a:t>
            </a:r>
            <a:r>
              <a:rPr lang="ar-SA" b="1" dirty="0" smtClean="0">
                <a:solidFill>
                  <a:srgbClr val="FF0000"/>
                </a:solidFill>
              </a:rPr>
              <a:t>الاحتياجات الإنسانية</a:t>
            </a:r>
            <a:r>
              <a:rPr lang="ar-SA" b="1" dirty="0" smtClean="0"/>
              <a:t>. مثل: إيران (الزلزال) مقارنة </a:t>
            </a:r>
            <a:r>
              <a:rPr lang="ar-SA" b="1" dirty="0" err="1" smtClean="0"/>
              <a:t>بسريلانكا</a:t>
            </a:r>
            <a:r>
              <a:rPr lang="ar-SA" b="1" dirty="0" smtClean="0"/>
              <a:t> (</a:t>
            </a:r>
            <a:r>
              <a:rPr lang="ar-SA" b="1" dirty="0" err="1" smtClean="0"/>
              <a:t>تسونامي</a:t>
            </a:r>
            <a:r>
              <a:rPr lang="ar-SA" b="1" dirty="0" smtClean="0"/>
              <a:t>)</a:t>
            </a:r>
          </a:p>
          <a:p>
            <a:pPr algn="r" rtl="1"/>
            <a:endParaRPr lang="ar-SA" b="1" dirty="0" smtClean="0"/>
          </a:p>
          <a:p>
            <a:pPr algn="r" rtl="1"/>
            <a:r>
              <a:rPr lang="ar-SA" b="1" dirty="0" smtClean="0">
                <a:solidFill>
                  <a:srgbClr val="FF0000"/>
                </a:solidFill>
              </a:rPr>
              <a:t>غير جذاب للمساعدات الأجنبية </a:t>
            </a:r>
            <a:r>
              <a:rPr lang="ar-SA" b="1" dirty="0" smtClean="0"/>
              <a:t>ويمكن أن يدفع بالعديد من الجماعات إلى </a:t>
            </a:r>
            <a:r>
              <a:rPr lang="ar-SA" b="1" dirty="0" smtClean="0">
                <a:solidFill>
                  <a:srgbClr val="FF0000"/>
                </a:solidFill>
              </a:rPr>
              <a:t>إيقاف أنشطتها</a:t>
            </a:r>
            <a:r>
              <a:rPr lang="ar-SA" b="1" dirty="0" smtClean="0"/>
              <a:t> إذا ما حرمت من الحصول على مصادر التمويل من وراء الحدود.</a:t>
            </a:r>
          </a:p>
          <a:p>
            <a:pPr algn="r" rtl="1">
              <a:buNone/>
            </a:pPr>
            <a:endParaRPr lang="en-US" b="1" dirty="0" smtClean="0"/>
          </a:p>
          <a:p>
            <a:pPr algn="r" rtl="1">
              <a:buNone/>
            </a:pPr>
            <a:endParaRPr lang="en-US" sz="2000" b="1" i="1" dirty="0" smtClean="0"/>
          </a:p>
          <a:p>
            <a:pPr marL="273050" indent="0" algn="r" rtl="1">
              <a:buNone/>
            </a:pPr>
            <a:r>
              <a:rPr lang="ar-SA" sz="2000" b="1" i="1" dirty="0" smtClean="0"/>
              <a:t>في 2010 حصلت اليمن على </a:t>
            </a:r>
            <a:r>
              <a:rPr lang="ar-SA" sz="2000" b="1" i="1" dirty="0" smtClean="0">
                <a:solidFill>
                  <a:srgbClr val="FF0000"/>
                </a:solidFill>
              </a:rPr>
              <a:t>71 مليون </a:t>
            </a:r>
            <a:r>
              <a:rPr lang="ar-SA" sz="2000" b="1" i="1" dirty="0" smtClean="0"/>
              <a:t>من البنك الدولي والاتحاد الأوروبي لأغراض التنمية </a:t>
            </a:r>
            <a:r>
              <a:rPr lang="ar-SA" sz="2000" b="1" i="1" dirty="0" err="1" smtClean="0"/>
              <a:t>و</a:t>
            </a:r>
            <a:r>
              <a:rPr lang="ar-SA" sz="2000" b="1" i="1" dirty="0" smtClean="0"/>
              <a:t> </a:t>
            </a:r>
            <a:r>
              <a:rPr lang="ar-SA" sz="2000" b="1" i="1" dirty="0" smtClean="0">
                <a:solidFill>
                  <a:srgbClr val="FF0000"/>
                </a:solidFill>
              </a:rPr>
              <a:t>52 مليون</a:t>
            </a:r>
            <a:r>
              <a:rPr lang="ar-SA" sz="2000" b="1" i="1" dirty="0" smtClean="0"/>
              <a:t> من الولايات المتحدة. </a:t>
            </a:r>
          </a:p>
          <a:p>
            <a:pPr algn="r" rtl="1"/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i="1" dirty="0" smtClean="0"/>
              <a:t>المشاكل: </a:t>
            </a:r>
            <a:endParaRPr lang="en-US" b="1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B6F15528-21DE-4FAA-801E-634DDDAF4B2B}" type="slidenum">
              <a:rPr lang="en-US" b="1" smtClean="0"/>
              <a:pPr algn="r" rtl="1"/>
              <a:t>6</a:t>
            </a:fld>
            <a:endParaRPr lang="en-US" b="1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endParaRPr lang="en-US" b="1" dirty="0" smtClean="0"/>
          </a:p>
          <a:p>
            <a:pPr algn="r" rtl="1"/>
            <a:r>
              <a:rPr lang="ar-SA" b="1" dirty="0" smtClean="0"/>
              <a:t>مخاوف الحكومة مشروعة إلا أن القيود على التمويل الأجنبي</a:t>
            </a:r>
            <a:r>
              <a:rPr lang="ar-SA" b="1" dirty="0" smtClean="0">
                <a:solidFill>
                  <a:srgbClr val="FF0000"/>
                </a:solidFill>
              </a:rPr>
              <a:t> يجب أن تكون متوازنة</a:t>
            </a:r>
            <a:r>
              <a:rPr lang="ar-SA" b="1" dirty="0" smtClean="0"/>
              <a:t> مع حماية حق تكوين الجمعيات.</a:t>
            </a:r>
          </a:p>
          <a:p>
            <a:pPr algn="r" rtl="1"/>
            <a:endParaRPr lang="en-US" b="1" dirty="0" smtClean="0"/>
          </a:p>
          <a:p>
            <a:pPr algn="r" rtl="1"/>
            <a:r>
              <a:rPr lang="ar-SA" b="1" dirty="0" smtClean="0">
                <a:solidFill>
                  <a:srgbClr val="FF0000"/>
                </a:solidFill>
              </a:rPr>
              <a:t>ليس من المحتمل </a:t>
            </a:r>
            <a:r>
              <a:rPr lang="ar-SA" b="1" dirty="0" smtClean="0"/>
              <a:t>أن يؤدي هذا القيد إلى معالجة المخاوف المشروعة للحكومة.</a:t>
            </a:r>
          </a:p>
          <a:p>
            <a:pPr algn="r" rtl="1">
              <a:buNone/>
            </a:pPr>
            <a:endParaRPr lang="en-US" b="1" dirty="0" smtClean="0"/>
          </a:p>
          <a:p>
            <a:pPr algn="r" rtl="1"/>
            <a:r>
              <a:rPr lang="ar-SA" b="1" dirty="0" smtClean="0">
                <a:solidFill>
                  <a:srgbClr val="C00000"/>
                </a:solidFill>
              </a:rPr>
              <a:t>عبء إضافي </a:t>
            </a:r>
            <a:r>
              <a:rPr lang="ar-SA" b="1" dirty="0" smtClean="0"/>
              <a:t>على الحكومة بمراجعة الطلبات خلال 30 يوماً. </a:t>
            </a:r>
            <a:endParaRPr lang="ar-SA" b="1" dirty="0" smtClean="0">
              <a:solidFill>
                <a:srgbClr val="C00000"/>
              </a:solidFill>
            </a:endParaRPr>
          </a:p>
          <a:p>
            <a:pPr algn="r" rtl="1"/>
            <a:endParaRPr lang="en-US" b="1" dirty="0" smtClean="0"/>
          </a:p>
          <a:p>
            <a:pPr algn="r" rtl="1"/>
            <a:endParaRPr lang="en-US" b="1" dirty="0" smtClean="0"/>
          </a:p>
          <a:p>
            <a:pPr algn="r" rtl="1"/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 flipV="1">
            <a:off x="9144000" y="40386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b="1" dirty="0" smtClean="0"/>
          </a:p>
          <a:p>
            <a:pPr algn="r" rtl="1"/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i="1" dirty="0" smtClean="0"/>
              <a:t>الحلول البديلة: </a:t>
            </a:r>
            <a:endParaRPr lang="en-US" b="1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B6F15528-21DE-4FAA-801E-634DDDAF4B2B}" type="slidenum">
              <a:rPr lang="en-US" b="1" smtClean="0"/>
              <a:pPr algn="r" rtl="1"/>
              <a:t>7</a:t>
            </a:fld>
            <a:endParaRPr lang="en-US" b="1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endParaRPr lang="en-US" b="1" dirty="0" smtClean="0"/>
          </a:p>
          <a:p>
            <a:pPr algn="r" rtl="1">
              <a:buNone/>
            </a:pPr>
            <a:r>
              <a:rPr lang="ar-SA" b="1" dirty="0" smtClean="0"/>
              <a:t>متطلبات المسائلة والشفافية: </a:t>
            </a:r>
          </a:p>
          <a:p>
            <a:pPr algn="r" rtl="1">
              <a:buNone/>
            </a:pPr>
            <a:r>
              <a:rPr lang="en-US" b="1" dirty="0" smtClean="0"/>
              <a:t> </a:t>
            </a:r>
          </a:p>
          <a:p>
            <a:pPr algn="r" rtl="1"/>
            <a:r>
              <a:rPr lang="ar-SA" b="1" dirty="0" smtClean="0">
                <a:solidFill>
                  <a:srgbClr val="C00000"/>
                </a:solidFill>
              </a:rPr>
              <a:t>التقارير </a:t>
            </a:r>
            <a:r>
              <a:rPr lang="ar-SA" b="1" dirty="0" err="1" smtClean="0">
                <a:solidFill>
                  <a:srgbClr val="C00000"/>
                </a:solidFill>
              </a:rPr>
              <a:t>البرامجية</a:t>
            </a:r>
            <a:r>
              <a:rPr lang="ar-SA" b="1" dirty="0" smtClean="0">
                <a:solidFill>
                  <a:srgbClr val="C00000"/>
                </a:solidFill>
              </a:rPr>
              <a:t> والمالية </a:t>
            </a:r>
            <a:r>
              <a:rPr lang="ar-SA" b="1" dirty="0" smtClean="0"/>
              <a:t>المقدمة من المنظمات غير الحكومية على أساس منتظم (سنوياً مثلاً). أن </a:t>
            </a:r>
            <a:r>
              <a:rPr lang="ar-SA" b="1" dirty="0" smtClean="0">
                <a:solidFill>
                  <a:srgbClr val="FF0000"/>
                </a:solidFill>
              </a:rPr>
              <a:t>تتوافق</a:t>
            </a:r>
            <a:r>
              <a:rPr lang="ar-SA" b="1" dirty="0" smtClean="0"/>
              <a:t> متطلبات التقارير مع حجم المنظمة. أمثلة: الولايات المتحدة وانجلترا وويلز والنمسا</a:t>
            </a:r>
            <a:endParaRPr lang="ar-SA" b="1" dirty="0" smtClean="0">
              <a:solidFill>
                <a:srgbClr val="C00000"/>
              </a:solidFill>
            </a:endParaRPr>
          </a:p>
          <a:p>
            <a:pPr algn="r" rtl="1">
              <a:buNone/>
            </a:pPr>
            <a:endParaRPr lang="en-US" b="1" dirty="0" smtClean="0"/>
          </a:p>
          <a:p>
            <a:pPr algn="r" rtl="1"/>
            <a:r>
              <a:rPr lang="ar-SA" b="1" dirty="0" smtClean="0">
                <a:solidFill>
                  <a:srgbClr val="C00000"/>
                </a:solidFill>
              </a:rPr>
              <a:t>المراجعة والتفتيش الحكومي </a:t>
            </a:r>
            <a:r>
              <a:rPr lang="ar-SA" b="1" dirty="0" smtClean="0"/>
              <a:t>بإجراءات محددة ومضبوطة. أمثلة: ألمانيا، بلغاريا</a:t>
            </a:r>
            <a:endParaRPr lang="ar-SA" b="1" dirty="0" smtClean="0">
              <a:solidFill>
                <a:srgbClr val="C00000"/>
              </a:solidFill>
            </a:endParaRPr>
          </a:p>
          <a:p>
            <a:pPr algn="r" rtl="1">
              <a:buNone/>
            </a:pPr>
            <a:endParaRPr lang="en-US" b="1" dirty="0" smtClean="0"/>
          </a:p>
          <a:p>
            <a:pPr algn="r" rtl="1"/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i="1" dirty="0" smtClean="0"/>
              <a:t>الحلول البديلة: </a:t>
            </a:r>
            <a:endParaRPr lang="en-US" b="1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B6F15528-21DE-4FAA-801E-634DDDAF4B2B}" type="slidenum">
              <a:rPr lang="en-US" b="1" smtClean="0"/>
              <a:pPr algn="r" rtl="1"/>
              <a:t>8</a:t>
            </a:fld>
            <a:endParaRPr lang="en-US" b="1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b="1" i="1" dirty="0" smtClean="0"/>
              <a:t>توصيات فريق عمل الإجراءات المالية:</a:t>
            </a:r>
          </a:p>
          <a:p>
            <a:pPr algn="r" rtl="1"/>
            <a:r>
              <a:rPr lang="ar-SA" sz="2800" b="1" dirty="0" smtClean="0"/>
              <a:t>إجراءات ”لحماية قطاع المنظمات غير الحكومية من استغلال الإرهابيين“ بدون ”مضايقة أو تثبيط الأنشطة الخيرية المشروعة“</a:t>
            </a:r>
          </a:p>
          <a:p>
            <a:pPr marL="0" indent="0" algn="r" rtl="1">
              <a:buNone/>
            </a:pPr>
            <a:r>
              <a:rPr lang="ar-SA" sz="2800" b="1" dirty="0" smtClean="0"/>
              <a:t>تشجيع </a:t>
            </a:r>
            <a:r>
              <a:rPr lang="ar-SA" sz="2800" b="1" dirty="0" smtClean="0">
                <a:solidFill>
                  <a:srgbClr val="FF0000"/>
                </a:solidFill>
              </a:rPr>
              <a:t>برامج رفع الوعي </a:t>
            </a:r>
            <a:r>
              <a:rPr lang="ar-SA" sz="2800" b="1" dirty="0" smtClean="0"/>
              <a:t>حول أساليب الإرهابيين وإجراءات يمكن أن تتخذها المنظمات غير الحكومية لحماية نفسها من ذلك الاستغلال. </a:t>
            </a:r>
          </a:p>
          <a:p>
            <a:pPr marL="0" indent="0" algn="r" rtl="1">
              <a:buNone/>
            </a:pPr>
            <a:endParaRPr lang="en-US" sz="2800" b="1" dirty="0" smtClean="0"/>
          </a:p>
          <a:p>
            <a:pPr lvl="0" algn="r" rtl="1"/>
            <a:r>
              <a:rPr lang="ar-SA" sz="2800" b="1" dirty="0" smtClean="0"/>
              <a:t>إعداد </a:t>
            </a:r>
            <a:r>
              <a:rPr lang="ar-SA" sz="2800" b="1" dirty="0" smtClean="0">
                <a:solidFill>
                  <a:srgbClr val="FF0000"/>
                </a:solidFill>
              </a:rPr>
              <a:t>أفضل الممارسات </a:t>
            </a:r>
            <a:r>
              <a:rPr lang="ar-SA" sz="2800" b="1" dirty="0" smtClean="0"/>
              <a:t>لمعالجة مخاطر تمويل الإرهاب لحماية القطاع من استغلال الإرهابيين.</a:t>
            </a:r>
          </a:p>
          <a:p>
            <a:pPr algn="r" rtl="1"/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i="1" dirty="0" smtClean="0"/>
              <a:t>الحلول البديلة</a:t>
            </a:r>
            <a:endParaRPr lang="en-US" b="1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B6F15528-21DE-4FAA-801E-634DDDAF4B2B}" type="slidenum">
              <a:rPr lang="en-US" b="1" smtClean="0"/>
              <a:pPr algn="r" rtl="1"/>
              <a:t>9</a:t>
            </a:fld>
            <a:endParaRPr lang="en-US" b="1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 algn="r" rtl="1"/>
            <a:r>
              <a:rPr lang="ar-SA" sz="2800" b="1" dirty="0" smtClean="0"/>
              <a:t>يشترط فريق عمل الإجراءات المالية على المنظمات غير الحكومية أن: </a:t>
            </a:r>
          </a:p>
          <a:p>
            <a:pPr lvl="0" algn="r" rtl="1">
              <a:buNone/>
            </a:pPr>
            <a:r>
              <a:rPr lang="en-US" sz="2800" b="1" dirty="0" smtClean="0"/>
              <a:t> </a:t>
            </a:r>
          </a:p>
          <a:p>
            <a:pPr lvl="1" algn="r" rtl="1"/>
            <a:r>
              <a:rPr lang="ar-SA" sz="2400" b="1" dirty="0" smtClean="0">
                <a:solidFill>
                  <a:schemeClr val="tx1"/>
                </a:solidFill>
              </a:rPr>
              <a:t>تنفيذ التعاملات من خلال </a:t>
            </a:r>
            <a:r>
              <a:rPr lang="ar-SA" sz="2400" b="1" dirty="0" smtClean="0">
                <a:solidFill>
                  <a:srgbClr val="FF0000"/>
                </a:solidFill>
              </a:rPr>
              <a:t>القنوات المالية المنظمة.</a:t>
            </a:r>
            <a:r>
              <a:rPr lang="ar-SA" sz="2400" b="1" dirty="0" smtClean="0">
                <a:solidFill>
                  <a:schemeClr val="tx1"/>
                </a:solidFill>
              </a:rPr>
              <a:t> </a:t>
            </a:r>
          </a:p>
          <a:p>
            <a:pPr lvl="1" algn="r" rtl="1"/>
            <a:r>
              <a:rPr lang="ar-SA" sz="2400" b="1" dirty="0" smtClean="0">
                <a:solidFill>
                  <a:schemeClr val="tx1"/>
                </a:solidFill>
              </a:rPr>
              <a:t>الاحتفاظ </a:t>
            </a:r>
            <a:r>
              <a:rPr lang="ar-SA" sz="2400" b="1" dirty="0" smtClean="0">
                <a:solidFill>
                  <a:srgbClr val="FF0000"/>
                </a:solidFill>
              </a:rPr>
              <a:t>بالمعلومات التي تكون متاحة للجمهور </a:t>
            </a:r>
            <a:r>
              <a:rPr lang="ar-SA" sz="2400" b="1" dirty="0" smtClean="0">
                <a:solidFill>
                  <a:schemeClr val="tx1"/>
                </a:solidFill>
              </a:rPr>
              <a:t>حول أهداف وأغراض أنشطتها. </a:t>
            </a:r>
          </a:p>
          <a:p>
            <a:pPr lvl="1" algn="r" rtl="1"/>
            <a:r>
              <a:rPr lang="ar-SA" sz="2400" b="1" dirty="0" smtClean="0">
                <a:solidFill>
                  <a:schemeClr val="tx1"/>
                </a:solidFill>
              </a:rPr>
              <a:t>إصدار </a:t>
            </a:r>
            <a:r>
              <a:rPr lang="ar-SA" sz="2400" b="1" dirty="0" smtClean="0">
                <a:solidFill>
                  <a:srgbClr val="FF0000"/>
                </a:solidFill>
              </a:rPr>
              <a:t>قوائم مالية سنوية </a:t>
            </a:r>
            <a:r>
              <a:rPr lang="ar-SA" sz="2400" b="1" dirty="0" smtClean="0">
                <a:solidFill>
                  <a:schemeClr val="tx1"/>
                </a:solidFill>
              </a:rPr>
              <a:t>تعطي تفاصيل دقيقة حول الدخل والنفقات. </a:t>
            </a:r>
          </a:p>
          <a:p>
            <a:pPr lvl="1" algn="r" rtl="1"/>
            <a:r>
              <a:rPr lang="ar-SA" sz="2400" b="1" dirty="0" smtClean="0">
                <a:solidFill>
                  <a:srgbClr val="FF0000"/>
                </a:solidFill>
              </a:rPr>
              <a:t>ضوابط</a:t>
            </a:r>
            <a:r>
              <a:rPr lang="ar-SA" sz="2400" b="1" dirty="0" smtClean="0">
                <a:solidFill>
                  <a:schemeClr val="tx1"/>
                </a:solidFill>
              </a:rPr>
              <a:t> مناسبة لضمان أن يتم </a:t>
            </a:r>
            <a:r>
              <a:rPr lang="ar-SA" sz="2400" b="1" dirty="0" smtClean="0">
                <a:solidFill>
                  <a:srgbClr val="FF0000"/>
                </a:solidFill>
              </a:rPr>
              <a:t>قيد الأموال </a:t>
            </a:r>
            <a:r>
              <a:rPr lang="ar-SA" sz="2400" b="1" dirty="0" smtClean="0">
                <a:solidFill>
                  <a:schemeClr val="tx1"/>
                </a:solidFill>
              </a:rPr>
              <a:t>بالشكل السليم وأن </a:t>
            </a:r>
            <a:r>
              <a:rPr lang="ar-SA" sz="2400" b="1" dirty="0" smtClean="0">
                <a:solidFill>
                  <a:srgbClr val="FF0000"/>
                </a:solidFill>
              </a:rPr>
              <a:t>تنفق</a:t>
            </a:r>
            <a:r>
              <a:rPr lang="ar-SA" sz="2400" b="1" dirty="0" smtClean="0">
                <a:solidFill>
                  <a:schemeClr val="tx1"/>
                </a:solidFill>
              </a:rPr>
              <a:t> حسب </a:t>
            </a:r>
            <a:r>
              <a:rPr lang="ar-SA" sz="2400" b="1" dirty="0" smtClean="0">
                <a:solidFill>
                  <a:srgbClr val="FF0000"/>
                </a:solidFill>
              </a:rPr>
              <a:t>أغراض وأهداف أنشطة </a:t>
            </a:r>
            <a:r>
              <a:rPr lang="ar-SA" sz="2400" b="1" dirty="0" smtClean="0">
                <a:solidFill>
                  <a:schemeClr val="tx1"/>
                </a:solidFill>
              </a:rPr>
              <a:t>المنظمة. </a:t>
            </a:r>
          </a:p>
          <a:p>
            <a:pPr lvl="1" algn="r" rtl="1"/>
            <a:r>
              <a:rPr lang="ar-SA" sz="2400" b="1" dirty="0" smtClean="0">
                <a:solidFill>
                  <a:schemeClr val="tx1"/>
                </a:solidFill>
              </a:rPr>
              <a:t>التحقق من </a:t>
            </a:r>
            <a:r>
              <a:rPr lang="ar-SA" sz="2400" b="1" dirty="0" smtClean="0">
                <a:solidFill>
                  <a:srgbClr val="FF0000"/>
                </a:solidFill>
              </a:rPr>
              <a:t>هويات المستفيدين والمنظمات الشريكة </a:t>
            </a:r>
            <a:r>
              <a:rPr lang="ar-SA" sz="2400" b="1" dirty="0" smtClean="0">
                <a:solidFill>
                  <a:schemeClr val="tx1"/>
                </a:solidFill>
              </a:rPr>
              <a:t>وتوثيق هوية المانحين الكبار.</a:t>
            </a:r>
          </a:p>
          <a:p>
            <a:pPr lvl="1" algn="r" rtl="1"/>
            <a:r>
              <a:rPr lang="ar-SA" sz="2400" b="1" dirty="0" smtClean="0">
                <a:solidFill>
                  <a:schemeClr val="tx1"/>
                </a:solidFill>
              </a:rPr>
              <a:t>الاحتفاظ </a:t>
            </a:r>
            <a:r>
              <a:rPr lang="ar-SA" sz="2400" b="1" dirty="0" smtClean="0">
                <a:solidFill>
                  <a:srgbClr val="FF0000"/>
                </a:solidFill>
              </a:rPr>
              <a:t>بسجلات مفتوحة للجمهور وتفصيلية </a:t>
            </a:r>
            <a:r>
              <a:rPr lang="ar-SA" sz="2400" b="1" dirty="0" smtClean="0">
                <a:solidFill>
                  <a:schemeClr val="tx1"/>
                </a:solidFill>
              </a:rPr>
              <a:t>حول التعاملات المحلية والدولية. </a:t>
            </a:r>
          </a:p>
          <a:p>
            <a:pPr algn="r" rtl="1"/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908</TotalTime>
  <Words>879</Words>
  <Application>Microsoft Office PowerPoint</Application>
  <PresentationFormat>On-screen Show (4:3)</PresentationFormat>
  <Paragraphs>124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التمويل الأجنبي  والمسائلة  والشفافية</vt:lpstr>
      <vt:lpstr>خلفية</vt:lpstr>
      <vt:lpstr>المشاكل:</vt:lpstr>
      <vt:lpstr>المشاكل:</vt:lpstr>
      <vt:lpstr>المشاكل: </vt:lpstr>
      <vt:lpstr>المشاكل: </vt:lpstr>
      <vt:lpstr>الحلول البديلة: </vt:lpstr>
      <vt:lpstr>الحلول البديلة: </vt:lpstr>
      <vt:lpstr>الحلول البديلة</vt:lpstr>
      <vt:lpstr>الحلول البديلة:</vt:lpstr>
      <vt:lpstr>الحلول البديلة: </vt:lpstr>
      <vt:lpstr>لمعلومات أكثر: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user</cp:lastModifiedBy>
  <cp:revision>106</cp:revision>
  <dcterms:created xsi:type="dcterms:W3CDTF">2006-08-16T00:00:00Z</dcterms:created>
  <dcterms:modified xsi:type="dcterms:W3CDTF">2010-05-11T14:07:53Z</dcterms:modified>
</cp:coreProperties>
</file>