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1" r:id="rId8"/>
    <p:sldId id="262" r:id="rId9"/>
    <p:sldId id="263" r:id="rId10"/>
    <p:sldId id="264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B17D50-C3C3-4214-90CF-BDF0F24F6BAA}" v="21" dt="2020-07-29T17:27:20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hia Rochdi" userId="S::zrochdi@ceed-morocco.org::06fd11e5-27e1-499c-b745-470f055fd638" providerId="AD" clId="Web-{ACB17D50-C3C3-4214-90CF-BDF0F24F6BAA}"/>
    <pc:docChg chg="modSld">
      <pc:chgData name="Zahia Rochdi" userId="S::zrochdi@ceed-morocco.org::06fd11e5-27e1-499c-b745-470f055fd638" providerId="AD" clId="Web-{ACB17D50-C3C3-4214-90CF-BDF0F24F6BAA}" dt="2020-07-29T17:27:20.805" v="18" actId="1076"/>
      <pc:docMkLst>
        <pc:docMk/>
      </pc:docMkLst>
      <pc:sldChg chg="addSp delSp modSp">
        <pc:chgData name="Zahia Rochdi" userId="S::zrochdi@ceed-morocco.org::06fd11e5-27e1-499c-b745-470f055fd638" providerId="AD" clId="Web-{ACB17D50-C3C3-4214-90CF-BDF0F24F6BAA}" dt="2020-07-29T17:27:20.805" v="18" actId="1076"/>
        <pc:sldMkLst>
          <pc:docMk/>
          <pc:sldMk cId="3110371746" sldId="258"/>
        </pc:sldMkLst>
        <pc:spChg chg="del">
          <ac:chgData name="Zahia Rochdi" userId="S::zrochdi@ceed-morocco.org::06fd11e5-27e1-499c-b745-470f055fd638" providerId="AD" clId="Web-{ACB17D50-C3C3-4214-90CF-BDF0F24F6BAA}" dt="2020-07-29T17:27:14.664" v="16"/>
          <ac:spMkLst>
            <pc:docMk/>
            <pc:sldMk cId="3110371746" sldId="258"/>
            <ac:spMk id="2" creationId="{00000000-0000-0000-0000-000000000000}"/>
          </ac:spMkLst>
        </pc:spChg>
        <pc:spChg chg="add del">
          <ac:chgData name="Zahia Rochdi" userId="S::zrochdi@ceed-morocco.org::06fd11e5-27e1-499c-b745-470f055fd638" providerId="AD" clId="Web-{ACB17D50-C3C3-4214-90CF-BDF0F24F6BAA}" dt="2020-07-29T17:26:36.117" v="9"/>
          <ac:spMkLst>
            <pc:docMk/>
            <pc:sldMk cId="3110371746" sldId="258"/>
            <ac:spMk id="3" creationId="{00000000-0000-0000-0000-000000000000}"/>
          </ac:spMkLst>
        </pc:spChg>
        <pc:picChg chg="mod">
          <ac:chgData name="Zahia Rochdi" userId="S::zrochdi@ceed-morocco.org::06fd11e5-27e1-499c-b745-470f055fd638" providerId="AD" clId="Web-{ACB17D50-C3C3-4214-90CF-BDF0F24F6BAA}" dt="2020-07-29T17:27:19.898" v="17" actId="1076"/>
          <ac:picMkLst>
            <pc:docMk/>
            <pc:sldMk cId="3110371746" sldId="258"/>
            <ac:picMk id="4" creationId="{00000000-0000-0000-0000-000000000000}"/>
          </ac:picMkLst>
        </pc:picChg>
        <pc:picChg chg="add del mod ord">
          <ac:chgData name="Zahia Rochdi" userId="S::zrochdi@ceed-morocco.org::06fd11e5-27e1-499c-b745-470f055fd638" providerId="AD" clId="Web-{ACB17D50-C3C3-4214-90CF-BDF0F24F6BAA}" dt="2020-07-29T17:26:32.117" v="8"/>
          <ac:picMkLst>
            <pc:docMk/>
            <pc:sldMk cId="3110371746" sldId="258"/>
            <ac:picMk id="6" creationId="{7AB51FC2-8F6C-451D-A9B7-7878BA646072}"/>
          </ac:picMkLst>
        </pc:picChg>
        <pc:picChg chg="add mod ord">
          <ac:chgData name="Zahia Rochdi" userId="S::zrochdi@ceed-morocco.org::06fd11e5-27e1-499c-b745-470f055fd638" providerId="AD" clId="Web-{ACB17D50-C3C3-4214-90CF-BDF0F24F6BAA}" dt="2020-07-29T17:27:20.805" v="18" actId="1076"/>
          <ac:picMkLst>
            <pc:docMk/>
            <pc:sldMk cId="3110371746" sldId="258"/>
            <ac:picMk id="7" creationId="{27645EB8-E80F-4BFD-BA7A-BF09519D1B78}"/>
          </ac:picMkLst>
        </pc:picChg>
        <pc:picChg chg="del">
          <ac:chgData name="Zahia Rochdi" userId="S::zrochdi@ceed-morocco.org::06fd11e5-27e1-499c-b745-470f055fd638" providerId="AD" clId="Web-{ACB17D50-C3C3-4214-90CF-BDF0F24F6BAA}" dt="2020-07-29T17:26:09.054" v="0"/>
          <ac:picMkLst>
            <pc:docMk/>
            <pc:sldMk cId="3110371746" sldId="258"/>
            <ac:picMk id="2050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9008-8033-43C8-95DF-15E420ED2E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7777-4FC5-4458-8A47-8F2FC9AB5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5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9008-8033-43C8-95DF-15E420ED2E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7777-4FC5-4458-8A47-8F2FC9AB5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90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9008-8033-43C8-95DF-15E420ED2E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7777-4FC5-4458-8A47-8F2FC9AB5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41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9008-8033-43C8-95DF-15E420ED2E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7777-4FC5-4458-8A47-8F2FC9AB5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79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9008-8033-43C8-95DF-15E420ED2E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7777-4FC5-4458-8A47-8F2FC9AB5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98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9008-8033-43C8-95DF-15E420ED2E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7777-4FC5-4458-8A47-8F2FC9AB5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70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9008-8033-43C8-95DF-15E420ED2E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7777-4FC5-4458-8A47-8F2FC9AB5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7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9008-8033-43C8-95DF-15E420ED2E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7777-4FC5-4458-8A47-8F2FC9AB5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14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9008-8033-43C8-95DF-15E420ED2E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7777-4FC5-4458-8A47-8F2FC9AB5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02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9008-8033-43C8-95DF-15E420ED2E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7777-4FC5-4458-8A47-8F2FC9AB5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86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9008-8033-43C8-95DF-15E420ED2E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7777-4FC5-4458-8A47-8F2FC9AB5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49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39008-8033-43C8-95DF-15E420ED2EA2}" type="datetimeFigureOut">
              <a:rPr lang="en-GB" smtClean="0"/>
              <a:t>29/07/2020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777-4FC5-4458-8A47-8F2FC9AB5A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33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www.bloomberg.com/gadfly/articles/2016-11-30/private-tech-startup-valuations-face-rude-public-welcom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ackernoon.com/how-angel-investors-value-pre-revenue-startups-250b5fdcd1e6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dweek.com/brand-marketing/infographic-how-storytelling-helping-brands-sell-more-products-175524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1447"/>
            <a:ext cx="12192000" cy="5816269"/>
          </a:xfrm>
          <a:prstGeom prst="rect">
            <a:avLst/>
          </a:prstGeom>
        </p:spPr>
      </p:pic>
      <p:pic>
        <p:nvPicPr>
          <p:cNvPr id="5" name="Imag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3" r="1318" b="17115"/>
          <a:stretch/>
        </p:blipFill>
        <p:spPr>
          <a:xfrm>
            <a:off x="2529346" y="2016050"/>
            <a:ext cx="7121236" cy="14442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3221" y="231416"/>
            <a:ext cx="1095094" cy="622987"/>
          </a:xfrm>
          <a:prstGeom prst="rect">
            <a:avLst/>
          </a:prstGeom>
        </p:spPr>
      </p:pic>
      <p:sp>
        <p:nvSpPr>
          <p:cNvPr id="7" name="Shape 54"/>
          <p:cNvSpPr/>
          <p:nvPr/>
        </p:nvSpPr>
        <p:spPr>
          <a:xfrm>
            <a:off x="1788573" y="3670177"/>
            <a:ext cx="8602782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000">
                <a:solidFill>
                  <a:srgbClr val="B4B1A1"/>
                </a:solidFill>
                <a:uFill>
                  <a:solidFill>
                    <a:srgbClr val="DDD9C3"/>
                  </a:solidFill>
                </a:uFill>
                <a:latin typeface="Bree Serif"/>
                <a:ea typeface="Bree Serif"/>
                <a:cs typeface="Bree Serif"/>
                <a:sym typeface="Bree Serif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fr-FR" sz="6000" dirty="0">
                <a:solidFill>
                  <a:schemeClr val="accent1">
                    <a:lumMod val="75000"/>
                  </a:schemeClr>
                </a:solidFill>
                <a:uFillTx/>
                <a:latin typeface="Bell MT" pitchFamily="18" charset="0"/>
              </a:rPr>
              <a:t>How to pitch to </a:t>
            </a:r>
            <a:r>
              <a:rPr lang="fr-FR" sz="6000" dirty="0" err="1">
                <a:solidFill>
                  <a:schemeClr val="accent1">
                    <a:lumMod val="75000"/>
                  </a:schemeClr>
                </a:solidFill>
                <a:uFillTx/>
                <a:latin typeface="Bell MT" pitchFamily="18" charset="0"/>
              </a:rPr>
              <a:t>investors</a:t>
            </a:r>
            <a:endParaRPr sz="6000" dirty="0">
              <a:solidFill>
                <a:srgbClr val="FF0000"/>
              </a:solidFill>
              <a:uFill>
                <a:solidFill>
                  <a:srgbClr val="DDD9C3"/>
                </a:solidFill>
              </a:uFill>
              <a:latin typeface="Bell MT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3" b="8240"/>
          <a:stretch/>
        </p:blipFill>
        <p:spPr>
          <a:xfrm>
            <a:off x="197674" y="1"/>
            <a:ext cx="3317570" cy="96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77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37" y="9525"/>
            <a:ext cx="12182042" cy="6848475"/>
          </a:xfrm>
          <a:prstGeom prst="rect">
            <a:avLst/>
          </a:prstGeom>
        </p:spPr>
      </p:pic>
      <p:sp>
        <p:nvSpPr>
          <p:cNvPr id="5" name="Google Shape;98;p2"/>
          <p:cNvSpPr/>
          <p:nvPr/>
        </p:nvSpPr>
        <p:spPr>
          <a:xfrm>
            <a:off x="190500" y="190500"/>
            <a:ext cx="1676100" cy="831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435" y="210236"/>
            <a:ext cx="1095094" cy="6229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5"/>
          <a:stretch/>
        </p:blipFill>
        <p:spPr>
          <a:xfrm>
            <a:off x="197674" y="0"/>
            <a:ext cx="3069341" cy="1085821"/>
          </a:xfrm>
          <a:prstGeom prst="rect">
            <a:avLst/>
          </a:prstGeom>
        </p:spPr>
      </p:pic>
      <p:sp>
        <p:nvSpPr>
          <p:cNvPr id="8" name="Shape 163"/>
          <p:cNvSpPr/>
          <p:nvPr/>
        </p:nvSpPr>
        <p:spPr>
          <a:xfrm>
            <a:off x="1866600" y="1875461"/>
            <a:ext cx="7781635" cy="1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sysDot"/>
            <a:round/>
          </a:ln>
        </p:spPr>
        <p:txBody>
          <a:bodyPr lIns="0" tIns="0" rIns="0" bIns="0"/>
          <a:lstStyle/>
          <a:p>
            <a:pPr lvl="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" name="Shape 164"/>
          <p:cNvSpPr/>
          <p:nvPr/>
        </p:nvSpPr>
        <p:spPr>
          <a:xfrm>
            <a:off x="2977804" y="1080072"/>
            <a:ext cx="6236394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 algn="ctr">
              <a:defRPr>
                <a:uFillTx/>
              </a:defRPr>
            </a:pPr>
            <a:endParaRPr sz="3200" b="1" dirty="0">
              <a:solidFill>
                <a:srgbClr val="FF0000"/>
              </a:solidFill>
              <a:uFill>
                <a:solidFill>
                  <a:srgbClr val="EEECE1"/>
                </a:solidFill>
              </a:uFill>
              <a:latin typeface="Bree Serif"/>
              <a:ea typeface="Bree Serif"/>
              <a:cs typeface="Bree Serif"/>
              <a:sym typeface="Bree Serif"/>
            </a:endParaRPr>
          </a:p>
        </p:txBody>
      </p:sp>
      <p:grpSp>
        <p:nvGrpSpPr>
          <p:cNvPr id="10" name="Group 170"/>
          <p:cNvGrpSpPr/>
          <p:nvPr/>
        </p:nvGrpSpPr>
        <p:grpSpPr>
          <a:xfrm>
            <a:off x="2570479" y="1244369"/>
            <a:ext cx="5425443" cy="780151"/>
            <a:chOff x="0" y="0"/>
            <a:chExt cx="5425441" cy="780149"/>
          </a:xfrm>
        </p:grpSpPr>
        <p:sp>
          <p:nvSpPr>
            <p:cNvPr id="11" name="Shape 168"/>
            <p:cNvSpPr/>
            <p:nvPr/>
          </p:nvSpPr>
          <p:spPr>
            <a:xfrm>
              <a:off x="0" y="472375"/>
              <a:ext cx="5425441" cy="307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>
                  <a:solidFill>
                    <a:srgbClr val="EEECE1"/>
                  </a:solidFill>
                  <a:uFill>
                    <a:solidFill>
                      <a:srgbClr val="EEECE1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1400"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endParaRPr>
            </a:p>
          </p:txBody>
        </p:sp>
        <p:sp>
          <p:nvSpPr>
            <p:cNvPr id="12" name="Shape 169"/>
            <p:cNvSpPr/>
            <p:nvPr/>
          </p:nvSpPr>
          <p:spPr>
            <a:xfrm>
              <a:off x="10160" y="0"/>
              <a:ext cx="92396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Bree Serif"/>
                  <a:ea typeface="Bree Serif"/>
                  <a:cs typeface="Bree Serif"/>
                  <a:sym typeface="Bree Serif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endParaRPr>
            </a:p>
          </p:txBody>
        </p:sp>
      </p:grpSp>
      <p:grpSp>
        <p:nvGrpSpPr>
          <p:cNvPr id="13" name="Group 173"/>
          <p:cNvGrpSpPr/>
          <p:nvPr/>
        </p:nvGrpSpPr>
        <p:grpSpPr>
          <a:xfrm>
            <a:off x="2570479" y="2914542"/>
            <a:ext cx="5425443" cy="780150"/>
            <a:chOff x="0" y="0"/>
            <a:chExt cx="5425441" cy="780149"/>
          </a:xfrm>
        </p:grpSpPr>
        <p:sp>
          <p:nvSpPr>
            <p:cNvPr id="14" name="Shape 171"/>
            <p:cNvSpPr/>
            <p:nvPr/>
          </p:nvSpPr>
          <p:spPr>
            <a:xfrm>
              <a:off x="0" y="472375"/>
              <a:ext cx="5425441" cy="307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>
                  <a:solidFill>
                    <a:srgbClr val="EEECE1"/>
                  </a:solidFill>
                  <a:uFill>
                    <a:solidFill>
                      <a:srgbClr val="EEECE1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1400"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endParaRPr>
            </a:p>
          </p:txBody>
        </p:sp>
        <p:sp>
          <p:nvSpPr>
            <p:cNvPr id="15" name="Shape 172"/>
            <p:cNvSpPr/>
            <p:nvPr/>
          </p:nvSpPr>
          <p:spPr>
            <a:xfrm>
              <a:off x="10160" y="0"/>
              <a:ext cx="92396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Bree Serif"/>
                  <a:ea typeface="Bree Serif"/>
                  <a:cs typeface="Bree Serif"/>
                  <a:sym typeface="Bree Serif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endParaRPr>
            </a:p>
          </p:txBody>
        </p:sp>
      </p:grpSp>
      <p:sp>
        <p:nvSpPr>
          <p:cNvPr id="16" name="ZoneTexte 4">
            <a:extLst>
              <a:ext uri="{FF2B5EF4-FFF2-40B4-BE49-F238E27FC236}">
                <a16:creationId xmlns:a16="http://schemas.microsoft.com/office/drawing/2014/main" id="{C6C97850-DB21-4742-B822-2340AFE91EBF}"/>
              </a:ext>
            </a:extLst>
          </p:cNvPr>
          <p:cNvSpPr txBox="1"/>
          <p:nvPr/>
        </p:nvSpPr>
        <p:spPr>
          <a:xfrm>
            <a:off x="2014538" y="2187036"/>
            <a:ext cx="7815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MA" sz="2800" dirty="0"/>
          </a:p>
        </p:txBody>
      </p:sp>
      <p:pic>
        <p:nvPicPr>
          <p:cNvPr id="17" name="Image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11"/>
          <a:stretch/>
        </p:blipFill>
        <p:spPr>
          <a:xfrm>
            <a:off x="9592837" y="766157"/>
            <a:ext cx="2585667" cy="727004"/>
          </a:xfrm>
          <a:prstGeom prst="rect">
            <a:avLst/>
          </a:prstGeom>
        </p:spPr>
      </p:pic>
      <p:pic>
        <p:nvPicPr>
          <p:cNvPr id="1026" name="Picture 2" descr="Nadir Eythrib - YouTube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08" r="28499" b="14050"/>
          <a:stretch/>
        </p:blipFill>
        <p:spPr bwMode="auto">
          <a:xfrm>
            <a:off x="1269511" y="2448646"/>
            <a:ext cx="4293396" cy="3293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itre 1"/>
          <p:cNvSpPr txBox="1">
            <a:spLocks noChangeArrowheads="1"/>
          </p:cNvSpPr>
          <p:nvPr/>
        </p:nvSpPr>
        <p:spPr>
          <a:xfrm>
            <a:off x="5922384" y="3619099"/>
            <a:ext cx="4746127" cy="754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altLang="fr-FR" sz="72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Nadir </a:t>
            </a:r>
            <a:r>
              <a:rPr lang="fr-FR" altLang="fr-FR" sz="7200" b="1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Eythrib</a:t>
            </a:r>
            <a:endParaRPr lang="fr-FR" altLang="fr-FR" sz="7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Titre 1"/>
          <p:cNvSpPr txBox="1">
            <a:spLocks noChangeArrowheads="1"/>
          </p:cNvSpPr>
          <p:nvPr/>
        </p:nvSpPr>
        <p:spPr>
          <a:xfrm>
            <a:off x="3398939" y="1107534"/>
            <a:ext cx="5377089" cy="628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7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altLang="fr-FR" sz="72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Speaker</a:t>
            </a:r>
          </a:p>
        </p:txBody>
      </p:sp>
    </p:spTree>
    <p:extLst>
      <p:ext uri="{BB962C8B-B14F-4D97-AF65-F5344CB8AC3E}">
        <p14:creationId xmlns:p14="http://schemas.microsoft.com/office/powerpoint/2010/main" val="47883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" y="-124634"/>
            <a:ext cx="12182475" cy="6848475"/>
          </a:xfrm>
          <a:prstGeom prst="rect">
            <a:avLst/>
          </a:prstGeom>
        </p:spPr>
      </p:pic>
      <p:sp>
        <p:nvSpPr>
          <p:cNvPr id="5" name="Google Shape;98;p2"/>
          <p:cNvSpPr/>
          <p:nvPr/>
        </p:nvSpPr>
        <p:spPr>
          <a:xfrm>
            <a:off x="190500" y="190500"/>
            <a:ext cx="1676100" cy="831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Shape 163"/>
          <p:cNvSpPr/>
          <p:nvPr/>
        </p:nvSpPr>
        <p:spPr>
          <a:xfrm>
            <a:off x="1866600" y="1875461"/>
            <a:ext cx="7781635" cy="1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sysDot"/>
            <a:round/>
          </a:ln>
        </p:spPr>
        <p:txBody>
          <a:bodyPr lIns="0" tIns="0" rIns="0" bIns="0"/>
          <a:lstStyle/>
          <a:p>
            <a:pPr lvl="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" name="Shape 164"/>
          <p:cNvSpPr/>
          <p:nvPr/>
        </p:nvSpPr>
        <p:spPr>
          <a:xfrm>
            <a:off x="2977804" y="1080072"/>
            <a:ext cx="6236394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 algn="ctr">
              <a:defRPr>
                <a:uFillTx/>
              </a:defRPr>
            </a:pPr>
            <a:endParaRPr sz="3200" b="1" dirty="0">
              <a:solidFill>
                <a:srgbClr val="FF0000"/>
              </a:solidFill>
              <a:uFill>
                <a:solidFill>
                  <a:srgbClr val="EEECE1"/>
                </a:solidFill>
              </a:uFill>
              <a:latin typeface="Bree Serif"/>
              <a:ea typeface="Bree Serif"/>
              <a:cs typeface="Bree Serif"/>
              <a:sym typeface="Bree Serif"/>
            </a:endParaRPr>
          </a:p>
        </p:txBody>
      </p:sp>
      <p:grpSp>
        <p:nvGrpSpPr>
          <p:cNvPr id="10" name="Group 170"/>
          <p:cNvGrpSpPr/>
          <p:nvPr/>
        </p:nvGrpSpPr>
        <p:grpSpPr>
          <a:xfrm>
            <a:off x="2570479" y="1244369"/>
            <a:ext cx="5425443" cy="780151"/>
            <a:chOff x="0" y="0"/>
            <a:chExt cx="5425441" cy="780149"/>
          </a:xfrm>
        </p:grpSpPr>
        <p:sp>
          <p:nvSpPr>
            <p:cNvPr id="11" name="Shape 168"/>
            <p:cNvSpPr/>
            <p:nvPr/>
          </p:nvSpPr>
          <p:spPr>
            <a:xfrm>
              <a:off x="0" y="472375"/>
              <a:ext cx="5425441" cy="307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>
                  <a:solidFill>
                    <a:srgbClr val="EEECE1"/>
                  </a:solidFill>
                  <a:uFill>
                    <a:solidFill>
                      <a:srgbClr val="EEECE1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1400"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endParaRPr>
            </a:p>
          </p:txBody>
        </p:sp>
        <p:sp>
          <p:nvSpPr>
            <p:cNvPr id="12" name="Shape 169"/>
            <p:cNvSpPr/>
            <p:nvPr/>
          </p:nvSpPr>
          <p:spPr>
            <a:xfrm>
              <a:off x="10160" y="0"/>
              <a:ext cx="92396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Bree Serif"/>
                  <a:ea typeface="Bree Serif"/>
                  <a:cs typeface="Bree Serif"/>
                  <a:sym typeface="Bree Serif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endParaRPr>
            </a:p>
          </p:txBody>
        </p:sp>
      </p:grpSp>
      <p:grpSp>
        <p:nvGrpSpPr>
          <p:cNvPr id="13" name="Group 173"/>
          <p:cNvGrpSpPr/>
          <p:nvPr/>
        </p:nvGrpSpPr>
        <p:grpSpPr>
          <a:xfrm>
            <a:off x="2570479" y="2914542"/>
            <a:ext cx="5425443" cy="780150"/>
            <a:chOff x="0" y="0"/>
            <a:chExt cx="5425441" cy="780149"/>
          </a:xfrm>
        </p:grpSpPr>
        <p:sp>
          <p:nvSpPr>
            <p:cNvPr id="14" name="Shape 171"/>
            <p:cNvSpPr/>
            <p:nvPr/>
          </p:nvSpPr>
          <p:spPr>
            <a:xfrm>
              <a:off x="0" y="472375"/>
              <a:ext cx="5425441" cy="307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>
                  <a:solidFill>
                    <a:srgbClr val="EEECE1"/>
                  </a:solidFill>
                  <a:uFill>
                    <a:solidFill>
                      <a:srgbClr val="EEECE1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1400"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endParaRPr>
            </a:p>
          </p:txBody>
        </p:sp>
        <p:sp>
          <p:nvSpPr>
            <p:cNvPr id="15" name="Shape 172"/>
            <p:cNvSpPr/>
            <p:nvPr/>
          </p:nvSpPr>
          <p:spPr>
            <a:xfrm>
              <a:off x="10160" y="0"/>
              <a:ext cx="92396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Bree Serif"/>
                  <a:ea typeface="Bree Serif"/>
                  <a:cs typeface="Bree Serif"/>
                  <a:sym typeface="Bree Serif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endParaRPr>
            </a:p>
          </p:txBody>
        </p:sp>
      </p:grpSp>
      <p:sp>
        <p:nvSpPr>
          <p:cNvPr id="16" name="ZoneTexte 4">
            <a:extLst>
              <a:ext uri="{FF2B5EF4-FFF2-40B4-BE49-F238E27FC236}">
                <a16:creationId xmlns:a16="http://schemas.microsoft.com/office/drawing/2014/main" id="{C6C97850-DB21-4742-B822-2340AFE91EBF}"/>
              </a:ext>
            </a:extLst>
          </p:cNvPr>
          <p:cNvSpPr txBox="1"/>
          <p:nvPr/>
        </p:nvSpPr>
        <p:spPr>
          <a:xfrm>
            <a:off x="2014538" y="2187036"/>
            <a:ext cx="7815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MA" sz="2800" dirty="0"/>
          </a:p>
        </p:txBody>
      </p:sp>
      <p:pic>
        <p:nvPicPr>
          <p:cNvPr id="7" name="Picture 16" descr="A close up of a map&#10;&#10;Description automatically generated">
            <a:extLst>
              <a:ext uri="{FF2B5EF4-FFF2-40B4-BE49-F238E27FC236}">
                <a16:creationId xmlns:a16="http://schemas.microsoft.com/office/drawing/2014/main" id="{27645EB8-E80F-4BFD-BA7A-BF09519D1B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11415" y="718569"/>
            <a:ext cx="9124754" cy="5702809"/>
          </a:xfrm>
        </p:spPr>
      </p:pic>
    </p:spTree>
    <p:extLst>
      <p:ext uri="{BB962C8B-B14F-4D97-AF65-F5344CB8AC3E}">
        <p14:creationId xmlns:p14="http://schemas.microsoft.com/office/powerpoint/2010/main" val="3110371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37" y="9525"/>
            <a:ext cx="12182042" cy="6848475"/>
          </a:xfrm>
          <a:prstGeom prst="rect">
            <a:avLst/>
          </a:prstGeom>
        </p:spPr>
      </p:pic>
      <p:sp>
        <p:nvSpPr>
          <p:cNvPr id="5" name="Google Shape;98;p2"/>
          <p:cNvSpPr/>
          <p:nvPr/>
        </p:nvSpPr>
        <p:spPr>
          <a:xfrm>
            <a:off x="190500" y="190500"/>
            <a:ext cx="1676100" cy="831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435" y="210236"/>
            <a:ext cx="1095094" cy="6229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5"/>
          <a:stretch/>
        </p:blipFill>
        <p:spPr>
          <a:xfrm>
            <a:off x="197674" y="0"/>
            <a:ext cx="3069341" cy="1085821"/>
          </a:xfrm>
          <a:prstGeom prst="rect">
            <a:avLst/>
          </a:prstGeom>
        </p:spPr>
      </p:pic>
      <p:sp>
        <p:nvSpPr>
          <p:cNvPr id="8" name="Shape 163"/>
          <p:cNvSpPr/>
          <p:nvPr/>
        </p:nvSpPr>
        <p:spPr>
          <a:xfrm>
            <a:off x="1866600" y="1875461"/>
            <a:ext cx="7781635" cy="1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sysDot"/>
            <a:round/>
          </a:ln>
        </p:spPr>
        <p:txBody>
          <a:bodyPr lIns="0" tIns="0" rIns="0" bIns="0"/>
          <a:lstStyle/>
          <a:p>
            <a:pPr lvl="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" name="Shape 164"/>
          <p:cNvSpPr/>
          <p:nvPr/>
        </p:nvSpPr>
        <p:spPr>
          <a:xfrm>
            <a:off x="2977804" y="1080072"/>
            <a:ext cx="6236394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 algn="ctr">
              <a:defRPr>
                <a:uFillTx/>
              </a:defRPr>
            </a:pPr>
            <a:endParaRPr sz="3200" b="1" dirty="0">
              <a:solidFill>
                <a:srgbClr val="FF0000"/>
              </a:solidFill>
              <a:uFill>
                <a:solidFill>
                  <a:srgbClr val="EEECE1"/>
                </a:solidFill>
              </a:uFill>
              <a:latin typeface="Bree Serif"/>
              <a:ea typeface="Bree Serif"/>
              <a:cs typeface="Bree Serif"/>
              <a:sym typeface="Bree Serif"/>
            </a:endParaRPr>
          </a:p>
        </p:txBody>
      </p:sp>
      <p:grpSp>
        <p:nvGrpSpPr>
          <p:cNvPr id="10" name="Group 170"/>
          <p:cNvGrpSpPr/>
          <p:nvPr/>
        </p:nvGrpSpPr>
        <p:grpSpPr>
          <a:xfrm>
            <a:off x="2570479" y="1244369"/>
            <a:ext cx="5425443" cy="780151"/>
            <a:chOff x="0" y="0"/>
            <a:chExt cx="5425441" cy="780149"/>
          </a:xfrm>
        </p:grpSpPr>
        <p:sp>
          <p:nvSpPr>
            <p:cNvPr id="11" name="Shape 168"/>
            <p:cNvSpPr/>
            <p:nvPr/>
          </p:nvSpPr>
          <p:spPr>
            <a:xfrm>
              <a:off x="0" y="472375"/>
              <a:ext cx="5425441" cy="307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>
                  <a:solidFill>
                    <a:srgbClr val="EEECE1"/>
                  </a:solidFill>
                  <a:uFill>
                    <a:solidFill>
                      <a:srgbClr val="EEECE1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1400"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endParaRPr>
            </a:p>
          </p:txBody>
        </p:sp>
        <p:sp>
          <p:nvSpPr>
            <p:cNvPr id="12" name="Shape 169"/>
            <p:cNvSpPr/>
            <p:nvPr/>
          </p:nvSpPr>
          <p:spPr>
            <a:xfrm>
              <a:off x="10160" y="0"/>
              <a:ext cx="92396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Bree Serif"/>
                  <a:ea typeface="Bree Serif"/>
                  <a:cs typeface="Bree Serif"/>
                  <a:sym typeface="Bree Serif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endParaRPr>
            </a:p>
          </p:txBody>
        </p:sp>
      </p:grpSp>
      <p:grpSp>
        <p:nvGrpSpPr>
          <p:cNvPr id="13" name="Group 173"/>
          <p:cNvGrpSpPr/>
          <p:nvPr/>
        </p:nvGrpSpPr>
        <p:grpSpPr>
          <a:xfrm>
            <a:off x="2570479" y="2914542"/>
            <a:ext cx="5425443" cy="780150"/>
            <a:chOff x="0" y="0"/>
            <a:chExt cx="5425441" cy="780149"/>
          </a:xfrm>
        </p:grpSpPr>
        <p:sp>
          <p:nvSpPr>
            <p:cNvPr id="14" name="Shape 171"/>
            <p:cNvSpPr/>
            <p:nvPr/>
          </p:nvSpPr>
          <p:spPr>
            <a:xfrm>
              <a:off x="0" y="472375"/>
              <a:ext cx="5425441" cy="307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>
                  <a:solidFill>
                    <a:srgbClr val="EEECE1"/>
                  </a:solidFill>
                  <a:uFill>
                    <a:solidFill>
                      <a:srgbClr val="EEECE1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1400"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endParaRPr>
            </a:p>
          </p:txBody>
        </p:sp>
        <p:sp>
          <p:nvSpPr>
            <p:cNvPr id="15" name="Shape 172"/>
            <p:cNvSpPr/>
            <p:nvPr/>
          </p:nvSpPr>
          <p:spPr>
            <a:xfrm>
              <a:off x="10160" y="0"/>
              <a:ext cx="92396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Bree Serif"/>
                  <a:ea typeface="Bree Serif"/>
                  <a:cs typeface="Bree Serif"/>
                  <a:sym typeface="Bree Serif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endParaRPr>
            </a:p>
          </p:txBody>
        </p:sp>
      </p:grpSp>
      <p:sp>
        <p:nvSpPr>
          <p:cNvPr id="16" name="ZoneTexte 4">
            <a:extLst>
              <a:ext uri="{FF2B5EF4-FFF2-40B4-BE49-F238E27FC236}">
                <a16:creationId xmlns:a16="http://schemas.microsoft.com/office/drawing/2014/main" id="{C6C97850-DB21-4742-B822-2340AFE91EBF}"/>
              </a:ext>
            </a:extLst>
          </p:cNvPr>
          <p:cNvSpPr txBox="1"/>
          <p:nvPr/>
        </p:nvSpPr>
        <p:spPr>
          <a:xfrm>
            <a:off x="2014538" y="2187036"/>
            <a:ext cx="7815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MA" sz="2800" dirty="0"/>
          </a:p>
        </p:txBody>
      </p:sp>
      <p:pic>
        <p:nvPicPr>
          <p:cNvPr id="17" name="Image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11"/>
          <a:stretch/>
        </p:blipFill>
        <p:spPr>
          <a:xfrm>
            <a:off x="9592837" y="766157"/>
            <a:ext cx="2585667" cy="727004"/>
          </a:xfrm>
          <a:prstGeom prst="rect">
            <a:avLst/>
          </a:prstGeom>
        </p:spPr>
      </p:pic>
      <p:sp>
        <p:nvSpPr>
          <p:cNvPr id="20" name="Titre 1"/>
          <p:cNvSpPr txBox="1">
            <a:spLocks noChangeArrowheads="1"/>
          </p:cNvSpPr>
          <p:nvPr/>
        </p:nvSpPr>
        <p:spPr>
          <a:xfrm>
            <a:off x="1280880" y="1820681"/>
            <a:ext cx="9430663" cy="4709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2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fontAlgn="base"/>
            <a:r>
              <a:rPr lang="en-GB" sz="8000" dirty="0"/>
              <a:t>Your elevator speech is a 30 second or less summary of what you do. It should explain everything someone would need to know when they first meet you.</a:t>
            </a:r>
          </a:p>
          <a:p>
            <a:pPr algn="just" fontAlgn="base"/>
            <a:r>
              <a:rPr lang="en-GB" sz="8000" dirty="0"/>
              <a:t>This should tell them everything they need to know even if they have no background knowledge about your company.</a:t>
            </a:r>
          </a:p>
          <a:p>
            <a:pPr algn="just" fontAlgn="base"/>
            <a:r>
              <a:rPr lang="en-GB" sz="8000" dirty="0"/>
              <a:t>The goals of your elevator speech are to be able to succinctly describe your idea or product and get the other person interested enough to ask follow-up questions.</a:t>
            </a:r>
          </a:p>
          <a:p>
            <a:pPr algn="just" fontAlgn="base"/>
            <a:r>
              <a:rPr lang="en-GB" sz="8000" dirty="0"/>
              <a:t>Here are the three main things your elevator speech needs to cover:</a:t>
            </a:r>
          </a:p>
          <a:p>
            <a:pPr algn="just" fontAlgn="base"/>
            <a:r>
              <a:rPr lang="en-GB" sz="8000" b="1" dirty="0"/>
              <a:t>What you do.</a:t>
            </a:r>
            <a:endParaRPr lang="en-GB" sz="8000" dirty="0"/>
          </a:p>
          <a:p>
            <a:pPr algn="just" fontAlgn="base"/>
            <a:r>
              <a:rPr lang="en-GB" sz="8000" dirty="0"/>
              <a:t>Keep it short! </a:t>
            </a:r>
          </a:p>
          <a:p>
            <a:pPr algn="just" fontAlgn="base"/>
            <a:r>
              <a:rPr lang="en-GB" sz="8000" b="1" dirty="0"/>
              <a:t>What problem you solve.</a:t>
            </a:r>
            <a:endParaRPr lang="en-GB" sz="8000" dirty="0"/>
          </a:p>
          <a:p>
            <a:pPr algn="just" fontAlgn="base"/>
            <a:r>
              <a:rPr lang="en-GB" sz="8000" dirty="0"/>
              <a:t>Again, keep it short, but be descriptive about what problem your product solves for its target customer.</a:t>
            </a:r>
          </a:p>
          <a:p>
            <a:pPr algn="just" fontAlgn="base"/>
            <a:r>
              <a:rPr lang="en-GB" sz="8000" b="1" dirty="0"/>
              <a:t>Why you’re different.</a:t>
            </a:r>
            <a:endParaRPr lang="en-GB" sz="8000" dirty="0"/>
          </a:p>
          <a:p>
            <a:pPr algn="just" fontAlgn="base"/>
            <a:r>
              <a:rPr lang="en-GB" sz="8000" dirty="0"/>
              <a:t>Why should the person you’re talking to use your product or service over your competition?</a:t>
            </a:r>
          </a:p>
          <a:p>
            <a:pPr algn="just" fontAlgn="base"/>
            <a:r>
              <a:rPr lang="en-GB" sz="8000" dirty="0"/>
              <a:t>Your product may have a feature no one else does, or maybe it’s just easier to use. Whatever your key differentiator is, you need to know it.</a:t>
            </a:r>
          </a:p>
          <a:p>
            <a:pPr algn="just" fontAlgn="base"/>
            <a:r>
              <a:rPr lang="en-GB" sz="8000" dirty="0"/>
              <a:t>After your speech, make sure to connect with the person listening.</a:t>
            </a:r>
          </a:p>
          <a:p>
            <a:endParaRPr lang="fr-FR" altLang="fr-FR" sz="7200" b="1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Titre 1"/>
          <p:cNvSpPr txBox="1">
            <a:spLocks noChangeArrowheads="1"/>
          </p:cNvSpPr>
          <p:nvPr/>
        </p:nvSpPr>
        <p:spPr>
          <a:xfrm>
            <a:off x="2551575" y="635501"/>
            <a:ext cx="7071818" cy="1183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fontAlgn="base"/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Nail your elevator speech</a:t>
            </a:r>
          </a:p>
        </p:txBody>
      </p:sp>
    </p:spTree>
    <p:extLst>
      <p:ext uri="{BB962C8B-B14F-4D97-AF65-F5344CB8AC3E}">
        <p14:creationId xmlns:p14="http://schemas.microsoft.com/office/powerpoint/2010/main" val="296585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37" y="9525"/>
            <a:ext cx="12182042" cy="6848475"/>
          </a:xfrm>
          <a:prstGeom prst="rect">
            <a:avLst/>
          </a:prstGeom>
        </p:spPr>
      </p:pic>
      <p:sp>
        <p:nvSpPr>
          <p:cNvPr id="5" name="Google Shape;98;p2"/>
          <p:cNvSpPr/>
          <p:nvPr/>
        </p:nvSpPr>
        <p:spPr>
          <a:xfrm>
            <a:off x="190500" y="190500"/>
            <a:ext cx="1676100" cy="831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435" y="210236"/>
            <a:ext cx="1095094" cy="6229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5"/>
          <a:stretch/>
        </p:blipFill>
        <p:spPr>
          <a:xfrm>
            <a:off x="197674" y="0"/>
            <a:ext cx="3069341" cy="1085821"/>
          </a:xfrm>
          <a:prstGeom prst="rect">
            <a:avLst/>
          </a:prstGeom>
        </p:spPr>
      </p:pic>
      <p:sp>
        <p:nvSpPr>
          <p:cNvPr id="8" name="Shape 163"/>
          <p:cNvSpPr/>
          <p:nvPr/>
        </p:nvSpPr>
        <p:spPr>
          <a:xfrm>
            <a:off x="1866600" y="2202035"/>
            <a:ext cx="7781635" cy="1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sysDot"/>
            <a:round/>
          </a:ln>
        </p:spPr>
        <p:txBody>
          <a:bodyPr lIns="0" tIns="0" rIns="0" bIns="0"/>
          <a:lstStyle/>
          <a:p>
            <a:pPr lvl="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" name="Shape 164"/>
          <p:cNvSpPr/>
          <p:nvPr/>
        </p:nvSpPr>
        <p:spPr>
          <a:xfrm>
            <a:off x="2977804" y="1080072"/>
            <a:ext cx="6236394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 algn="ctr">
              <a:defRPr>
                <a:uFillTx/>
              </a:defRPr>
            </a:pPr>
            <a:endParaRPr sz="3200" b="1" dirty="0">
              <a:solidFill>
                <a:srgbClr val="FF0000"/>
              </a:solidFill>
              <a:uFill>
                <a:solidFill>
                  <a:srgbClr val="EEECE1"/>
                </a:solidFill>
              </a:uFill>
              <a:latin typeface="Bree Serif"/>
              <a:ea typeface="Bree Serif"/>
              <a:cs typeface="Bree Serif"/>
              <a:sym typeface="Bree Serif"/>
            </a:endParaRPr>
          </a:p>
        </p:txBody>
      </p:sp>
      <p:grpSp>
        <p:nvGrpSpPr>
          <p:cNvPr id="10" name="Group 170"/>
          <p:cNvGrpSpPr/>
          <p:nvPr/>
        </p:nvGrpSpPr>
        <p:grpSpPr>
          <a:xfrm>
            <a:off x="2570479" y="1244369"/>
            <a:ext cx="5425443" cy="780151"/>
            <a:chOff x="0" y="0"/>
            <a:chExt cx="5425441" cy="780149"/>
          </a:xfrm>
        </p:grpSpPr>
        <p:sp>
          <p:nvSpPr>
            <p:cNvPr id="11" name="Shape 168"/>
            <p:cNvSpPr/>
            <p:nvPr/>
          </p:nvSpPr>
          <p:spPr>
            <a:xfrm>
              <a:off x="0" y="472375"/>
              <a:ext cx="5425441" cy="307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>
                  <a:solidFill>
                    <a:srgbClr val="EEECE1"/>
                  </a:solidFill>
                  <a:uFill>
                    <a:solidFill>
                      <a:srgbClr val="EEECE1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1400"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endParaRPr>
            </a:p>
          </p:txBody>
        </p:sp>
        <p:sp>
          <p:nvSpPr>
            <p:cNvPr id="12" name="Shape 169"/>
            <p:cNvSpPr/>
            <p:nvPr/>
          </p:nvSpPr>
          <p:spPr>
            <a:xfrm>
              <a:off x="10160" y="0"/>
              <a:ext cx="92396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Bree Serif"/>
                  <a:ea typeface="Bree Serif"/>
                  <a:cs typeface="Bree Serif"/>
                  <a:sym typeface="Bree Serif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endParaRPr>
            </a:p>
          </p:txBody>
        </p:sp>
      </p:grpSp>
      <p:grpSp>
        <p:nvGrpSpPr>
          <p:cNvPr id="13" name="Group 173"/>
          <p:cNvGrpSpPr/>
          <p:nvPr/>
        </p:nvGrpSpPr>
        <p:grpSpPr>
          <a:xfrm>
            <a:off x="2570479" y="2914542"/>
            <a:ext cx="5425443" cy="780150"/>
            <a:chOff x="0" y="0"/>
            <a:chExt cx="5425441" cy="780149"/>
          </a:xfrm>
        </p:grpSpPr>
        <p:sp>
          <p:nvSpPr>
            <p:cNvPr id="14" name="Shape 171"/>
            <p:cNvSpPr/>
            <p:nvPr/>
          </p:nvSpPr>
          <p:spPr>
            <a:xfrm>
              <a:off x="0" y="472375"/>
              <a:ext cx="5425441" cy="307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>
                  <a:solidFill>
                    <a:srgbClr val="EEECE1"/>
                  </a:solidFill>
                  <a:uFill>
                    <a:solidFill>
                      <a:srgbClr val="EEECE1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1400"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endParaRPr>
            </a:p>
          </p:txBody>
        </p:sp>
        <p:sp>
          <p:nvSpPr>
            <p:cNvPr id="15" name="Shape 172"/>
            <p:cNvSpPr/>
            <p:nvPr/>
          </p:nvSpPr>
          <p:spPr>
            <a:xfrm>
              <a:off x="10160" y="0"/>
              <a:ext cx="92396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Bree Serif"/>
                  <a:ea typeface="Bree Serif"/>
                  <a:cs typeface="Bree Serif"/>
                  <a:sym typeface="Bree Serif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endParaRPr>
            </a:p>
          </p:txBody>
        </p:sp>
      </p:grpSp>
      <p:sp>
        <p:nvSpPr>
          <p:cNvPr id="16" name="ZoneTexte 4">
            <a:extLst>
              <a:ext uri="{FF2B5EF4-FFF2-40B4-BE49-F238E27FC236}">
                <a16:creationId xmlns:a16="http://schemas.microsoft.com/office/drawing/2014/main" id="{C6C97850-DB21-4742-B822-2340AFE91EBF}"/>
              </a:ext>
            </a:extLst>
          </p:cNvPr>
          <p:cNvSpPr txBox="1"/>
          <p:nvPr/>
        </p:nvSpPr>
        <p:spPr>
          <a:xfrm>
            <a:off x="2014538" y="2187036"/>
            <a:ext cx="7815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MA" sz="2800" dirty="0"/>
          </a:p>
        </p:txBody>
      </p:sp>
      <p:pic>
        <p:nvPicPr>
          <p:cNvPr id="17" name="Image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11"/>
          <a:stretch/>
        </p:blipFill>
        <p:spPr>
          <a:xfrm>
            <a:off x="9592837" y="766157"/>
            <a:ext cx="2585667" cy="727004"/>
          </a:xfrm>
          <a:prstGeom prst="rect">
            <a:avLst/>
          </a:prstGeom>
        </p:spPr>
      </p:pic>
      <p:sp>
        <p:nvSpPr>
          <p:cNvPr id="20" name="Titre 1"/>
          <p:cNvSpPr txBox="1">
            <a:spLocks noChangeArrowheads="1"/>
          </p:cNvSpPr>
          <p:nvPr/>
        </p:nvSpPr>
        <p:spPr>
          <a:xfrm>
            <a:off x="1280880" y="2091720"/>
            <a:ext cx="8953073" cy="4709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4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fontAlgn="base"/>
            <a:r>
              <a:rPr lang="en-GB" dirty="0"/>
              <a:t>When you’re pitching to investors, you need to provide solid data.</a:t>
            </a:r>
          </a:p>
          <a:p>
            <a:pPr algn="just" fontAlgn="base"/>
            <a:r>
              <a:rPr lang="en-GB" dirty="0"/>
              <a:t>Investors care about what you’ve already accomplished and how that can make them a profit in the future.</a:t>
            </a:r>
          </a:p>
          <a:p>
            <a:pPr algn="just" fontAlgn="base"/>
            <a:r>
              <a:rPr lang="en-GB" dirty="0"/>
              <a:t>There are many ways to </a:t>
            </a:r>
            <a:r>
              <a:rPr lang="en-GB" dirty="0">
                <a:hlinkClick r:id="rId6"/>
              </a:rPr>
              <a:t>calculate the value of a </a:t>
            </a:r>
            <a:r>
              <a:rPr lang="en-GB" dirty="0" err="1">
                <a:hlinkClick r:id="rId6"/>
              </a:rPr>
              <a:t>startup</a:t>
            </a:r>
            <a:r>
              <a:rPr lang="en-GB" dirty="0"/>
              <a:t>, some of them more controversial than others.</a:t>
            </a:r>
          </a:p>
          <a:p>
            <a:pPr algn="just" fontAlgn="base"/>
            <a:r>
              <a:rPr lang="en-GB" dirty="0"/>
              <a:t>This is because the value of a start-up is often created before they’ve even made a profit. The numbers behind it are driven by speculation of how good the company could perform, hypothetically.</a:t>
            </a:r>
          </a:p>
          <a:p>
            <a:pPr algn="l" fontAlgn="base"/>
            <a:r>
              <a:rPr lang="en-GB" dirty="0"/>
              <a:t>Some </a:t>
            </a:r>
            <a:r>
              <a:rPr lang="en-GB" dirty="0" err="1"/>
              <a:t>startups</a:t>
            </a:r>
            <a:r>
              <a:rPr lang="en-GB" dirty="0"/>
              <a:t> have </a:t>
            </a:r>
            <a:r>
              <a:rPr lang="en-GB" dirty="0">
                <a:hlinkClick r:id="rId7"/>
              </a:rPr>
              <a:t>higher valuations</a:t>
            </a:r>
            <a:r>
              <a:rPr lang="en-GB" dirty="0"/>
              <a:t> than their publicly traded peers. </a:t>
            </a:r>
            <a:br>
              <a:rPr lang="en-GB" sz="7200" dirty="0"/>
            </a:br>
            <a:endParaRPr lang="fr-FR" altLang="fr-FR" sz="7200" b="1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Titre 1"/>
          <p:cNvSpPr txBox="1">
            <a:spLocks noChangeArrowheads="1"/>
          </p:cNvSpPr>
          <p:nvPr/>
        </p:nvSpPr>
        <p:spPr>
          <a:xfrm>
            <a:off x="1732344" y="972245"/>
            <a:ext cx="8172132" cy="1183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fontAlgn="base"/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Use realistic data (and be able to back it up)</a:t>
            </a:r>
          </a:p>
        </p:txBody>
      </p:sp>
    </p:spTree>
    <p:extLst>
      <p:ext uri="{BB962C8B-B14F-4D97-AF65-F5344CB8AC3E}">
        <p14:creationId xmlns:p14="http://schemas.microsoft.com/office/powerpoint/2010/main" val="3982170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37" y="9525"/>
            <a:ext cx="12182042" cy="6848475"/>
          </a:xfrm>
          <a:prstGeom prst="rect">
            <a:avLst/>
          </a:prstGeom>
        </p:spPr>
      </p:pic>
      <p:sp>
        <p:nvSpPr>
          <p:cNvPr id="5" name="Google Shape;98;p2"/>
          <p:cNvSpPr/>
          <p:nvPr/>
        </p:nvSpPr>
        <p:spPr>
          <a:xfrm>
            <a:off x="190500" y="190500"/>
            <a:ext cx="1676100" cy="831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435" y="210236"/>
            <a:ext cx="1095094" cy="6229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5"/>
          <a:stretch/>
        </p:blipFill>
        <p:spPr>
          <a:xfrm>
            <a:off x="197674" y="0"/>
            <a:ext cx="3069341" cy="1085821"/>
          </a:xfrm>
          <a:prstGeom prst="rect">
            <a:avLst/>
          </a:prstGeom>
        </p:spPr>
      </p:pic>
      <p:sp>
        <p:nvSpPr>
          <p:cNvPr id="8" name="Shape 163"/>
          <p:cNvSpPr/>
          <p:nvPr/>
        </p:nvSpPr>
        <p:spPr>
          <a:xfrm>
            <a:off x="1866600" y="2202035"/>
            <a:ext cx="7781635" cy="1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sysDot"/>
            <a:round/>
          </a:ln>
        </p:spPr>
        <p:txBody>
          <a:bodyPr lIns="0" tIns="0" rIns="0" bIns="0"/>
          <a:lstStyle/>
          <a:p>
            <a:pPr lvl="0">
              <a:defRPr sz="1200">
                <a:uFillTx/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" name="Shape 164"/>
          <p:cNvSpPr/>
          <p:nvPr/>
        </p:nvSpPr>
        <p:spPr>
          <a:xfrm>
            <a:off x="2977804" y="1080072"/>
            <a:ext cx="6236394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 algn="ctr">
              <a:defRPr>
                <a:uFillTx/>
              </a:defRPr>
            </a:pPr>
            <a:endParaRPr sz="3200" b="1" dirty="0">
              <a:solidFill>
                <a:srgbClr val="FF0000"/>
              </a:solidFill>
              <a:uFill>
                <a:solidFill>
                  <a:srgbClr val="EEECE1"/>
                </a:solidFill>
              </a:uFill>
              <a:latin typeface="Bree Serif"/>
              <a:ea typeface="Bree Serif"/>
              <a:cs typeface="Bree Serif"/>
              <a:sym typeface="Bree Serif"/>
            </a:endParaRPr>
          </a:p>
        </p:txBody>
      </p:sp>
      <p:grpSp>
        <p:nvGrpSpPr>
          <p:cNvPr id="10" name="Group 170"/>
          <p:cNvGrpSpPr/>
          <p:nvPr/>
        </p:nvGrpSpPr>
        <p:grpSpPr>
          <a:xfrm>
            <a:off x="2570479" y="1244369"/>
            <a:ext cx="5425443" cy="780151"/>
            <a:chOff x="0" y="0"/>
            <a:chExt cx="5425441" cy="780149"/>
          </a:xfrm>
        </p:grpSpPr>
        <p:sp>
          <p:nvSpPr>
            <p:cNvPr id="11" name="Shape 168"/>
            <p:cNvSpPr/>
            <p:nvPr/>
          </p:nvSpPr>
          <p:spPr>
            <a:xfrm>
              <a:off x="0" y="472375"/>
              <a:ext cx="5425441" cy="307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>
                  <a:solidFill>
                    <a:srgbClr val="EEECE1"/>
                  </a:solidFill>
                  <a:uFill>
                    <a:solidFill>
                      <a:srgbClr val="EEECE1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1400"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endParaRPr>
            </a:p>
          </p:txBody>
        </p:sp>
        <p:sp>
          <p:nvSpPr>
            <p:cNvPr id="12" name="Shape 169"/>
            <p:cNvSpPr/>
            <p:nvPr/>
          </p:nvSpPr>
          <p:spPr>
            <a:xfrm>
              <a:off x="10160" y="0"/>
              <a:ext cx="92396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Bree Serif"/>
                  <a:ea typeface="Bree Serif"/>
                  <a:cs typeface="Bree Serif"/>
                  <a:sym typeface="Bree Serif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endParaRPr>
            </a:p>
          </p:txBody>
        </p:sp>
      </p:grpSp>
      <p:grpSp>
        <p:nvGrpSpPr>
          <p:cNvPr id="13" name="Group 173"/>
          <p:cNvGrpSpPr/>
          <p:nvPr/>
        </p:nvGrpSpPr>
        <p:grpSpPr>
          <a:xfrm>
            <a:off x="2570479" y="2914542"/>
            <a:ext cx="5425443" cy="780150"/>
            <a:chOff x="0" y="0"/>
            <a:chExt cx="5425441" cy="780149"/>
          </a:xfrm>
        </p:grpSpPr>
        <p:sp>
          <p:nvSpPr>
            <p:cNvPr id="14" name="Shape 171"/>
            <p:cNvSpPr/>
            <p:nvPr/>
          </p:nvSpPr>
          <p:spPr>
            <a:xfrm>
              <a:off x="0" y="472375"/>
              <a:ext cx="5425441" cy="307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>
                  <a:solidFill>
                    <a:srgbClr val="EEECE1"/>
                  </a:solidFill>
                  <a:uFill>
                    <a:solidFill>
                      <a:srgbClr val="EEECE1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1400"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endParaRPr>
            </a:p>
          </p:txBody>
        </p:sp>
        <p:sp>
          <p:nvSpPr>
            <p:cNvPr id="15" name="Shape 172"/>
            <p:cNvSpPr/>
            <p:nvPr/>
          </p:nvSpPr>
          <p:spPr>
            <a:xfrm>
              <a:off x="10160" y="0"/>
              <a:ext cx="92396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Bree Serif"/>
                  <a:ea typeface="Bree Serif"/>
                  <a:cs typeface="Bree Serif"/>
                  <a:sym typeface="Bree Serif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endParaRPr>
            </a:p>
          </p:txBody>
        </p:sp>
      </p:grpSp>
      <p:sp>
        <p:nvSpPr>
          <p:cNvPr id="16" name="ZoneTexte 4">
            <a:extLst>
              <a:ext uri="{FF2B5EF4-FFF2-40B4-BE49-F238E27FC236}">
                <a16:creationId xmlns:a16="http://schemas.microsoft.com/office/drawing/2014/main" id="{C6C97850-DB21-4742-B822-2340AFE91EBF}"/>
              </a:ext>
            </a:extLst>
          </p:cNvPr>
          <p:cNvSpPr txBox="1"/>
          <p:nvPr/>
        </p:nvSpPr>
        <p:spPr>
          <a:xfrm>
            <a:off x="2014538" y="2187036"/>
            <a:ext cx="7815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MA" sz="2800" dirty="0"/>
          </a:p>
        </p:txBody>
      </p:sp>
      <p:pic>
        <p:nvPicPr>
          <p:cNvPr id="17" name="Image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11"/>
          <a:stretch/>
        </p:blipFill>
        <p:spPr>
          <a:xfrm>
            <a:off x="9592837" y="766157"/>
            <a:ext cx="2585667" cy="727004"/>
          </a:xfrm>
          <a:prstGeom prst="rect">
            <a:avLst/>
          </a:prstGeom>
        </p:spPr>
      </p:pic>
      <p:sp>
        <p:nvSpPr>
          <p:cNvPr id="20" name="Titre 1"/>
          <p:cNvSpPr txBox="1">
            <a:spLocks noChangeArrowheads="1"/>
          </p:cNvSpPr>
          <p:nvPr/>
        </p:nvSpPr>
        <p:spPr>
          <a:xfrm>
            <a:off x="1280880" y="2338385"/>
            <a:ext cx="8953073" cy="4709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 fontAlgn="base"/>
            <a:r>
              <a:rPr lang="en-GB" sz="4000" dirty="0"/>
              <a:t>It’s no secret that </a:t>
            </a:r>
            <a:r>
              <a:rPr lang="en-GB" sz="4000" dirty="0">
                <a:hlinkClick r:id="rId6"/>
              </a:rPr>
              <a:t>storytelling sells</a:t>
            </a:r>
            <a:r>
              <a:rPr lang="en-GB" sz="4000" dirty="0"/>
              <a:t>.</a:t>
            </a:r>
          </a:p>
          <a:p>
            <a:pPr algn="l" fontAlgn="base"/>
            <a:r>
              <a:rPr lang="en-GB" sz="4000" dirty="0"/>
              <a:t>Brands who effectively use storytelling in their marketing consistently outperform those who don’t, sometimes by up to 64%!</a:t>
            </a:r>
          </a:p>
          <a:p>
            <a:pPr algn="l" fontAlgn="base"/>
            <a:br>
              <a:rPr lang="en-GB" sz="7200" dirty="0"/>
            </a:br>
            <a:endParaRPr lang="fr-FR" altLang="fr-FR" sz="7200" b="1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Titre 1"/>
          <p:cNvSpPr txBox="1">
            <a:spLocks noChangeArrowheads="1"/>
          </p:cNvSpPr>
          <p:nvPr/>
        </p:nvSpPr>
        <p:spPr>
          <a:xfrm>
            <a:off x="1732344" y="1012822"/>
            <a:ext cx="8172132" cy="1183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fontAlgn="base"/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Tell an engaging story</a:t>
            </a:r>
          </a:p>
        </p:txBody>
      </p:sp>
    </p:spTree>
    <p:extLst>
      <p:ext uri="{BB962C8B-B14F-4D97-AF65-F5344CB8AC3E}">
        <p14:creationId xmlns:p14="http://schemas.microsoft.com/office/powerpoint/2010/main" val="2810448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37" y="9525"/>
            <a:ext cx="12182042" cy="6848475"/>
          </a:xfrm>
          <a:prstGeom prst="rect">
            <a:avLst/>
          </a:prstGeom>
        </p:spPr>
      </p:pic>
      <p:sp>
        <p:nvSpPr>
          <p:cNvPr id="5" name="Google Shape;98;p2"/>
          <p:cNvSpPr/>
          <p:nvPr/>
        </p:nvSpPr>
        <p:spPr>
          <a:xfrm>
            <a:off x="190500" y="190500"/>
            <a:ext cx="1676100" cy="831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435" y="210236"/>
            <a:ext cx="1095094" cy="6229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5"/>
          <a:stretch/>
        </p:blipFill>
        <p:spPr>
          <a:xfrm>
            <a:off x="197674" y="0"/>
            <a:ext cx="3069341" cy="1085821"/>
          </a:xfrm>
          <a:prstGeom prst="rect">
            <a:avLst/>
          </a:prstGeom>
        </p:spPr>
      </p:pic>
      <p:sp>
        <p:nvSpPr>
          <p:cNvPr id="9" name="Shape 164"/>
          <p:cNvSpPr/>
          <p:nvPr/>
        </p:nvSpPr>
        <p:spPr>
          <a:xfrm>
            <a:off x="2977804" y="1080072"/>
            <a:ext cx="6236394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 algn="ctr">
              <a:defRPr>
                <a:uFillTx/>
              </a:defRPr>
            </a:pPr>
            <a:endParaRPr sz="3200" b="1" dirty="0">
              <a:solidFill>
                <a:srgbClr val="FF0000"/>
              </a:solidFill>
              <a:uFill>
                <a:solidFill>
                  <a:srgbClr val="EEECE1"/>
                </a:solidFill>
              </a:uFill>
              <a:latin typeface="Bree Serif"/>
              <a:ea typeface="Bree Serif"/>
              <a:cs typeface="Bree Serif"/>
              <a:sym typeface="Bree Serif"/>
            </a:endParaRPr>
          </a:p>
        </p:txBody>
      </p:sp>
      <p:grpSp>
        <p:nvGrpSpPr>
          <p:cNvPr id="10" name="Group 170"/>
          <p:cNvGrpSpPr/>
          <p:nvPr/>
        </p:nvGrpSpPr>
        <p:grpSpPr>
          <a:xfrm>
            <a:off x="2570479" y="1244369"/>
            <a:ext cx="5425443" cy="780151"/>
            <a:chOff x="0" y="0"/>
            <a:chExt cx="5425441" cy="780149"/>
          </a:xfrm>
        </p:grpSpPr>
        <p:sp>
          <p:nvSpPr>
            <p:cNvPr id="11" name="Shape 168"/>
            <p:cNvSpPr/>
            <p:nvPr/>
          </p:nvSpPr>
          <p:spPr>
            <a:xfrm>
              <a:off x="0" y="472375"/>
              <a:ext cx="5425441" cy="307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>
                  <a:solidFill>
                    <a:srgbClr val="EEECE1"/>
                  </a:solidFill>
                  <a:uFill>
                    <a:solidFill>
                      <a:srgbClr val="EEECE1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1400"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endParaRPr>
            </a:p>
          </p:txBody>
        </p:sp>
        <p:sp>
          <p:nvSpPr>
            <p:cNvPr id="12" name="Shape 169"/>
            <p:cNvSpPr/>
            <p:nvPr/>
          </p:nvSpPr>
          <p:spPr>
            <a:xfrm>
              <a:off x="10160" y="0"/>
              <a:ext cx="92396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Bree Serif"/>
                  <a:ea typeface="Bree Serif"/>
                  <a:cs typeface="Bree Serif"/>
                  <a:sym typeface="Bree Serif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endParaRPr>
            </a:p>
          </p:txBody>
        </p:sp>
      </p:grpSp>
      <p:grpSp>
        <p:nvGrpSpPr>
          <p:cNvPr id="13" name="Group 173"/>
          <p:cNvGrpSpPr/>
          <p:nvPr/>
        </p:nvGrpSpPr>
        <p:grpSpPr>
          <a:xfrm>
            <a:off x="2570479" y="2914542"/>
            <a:ext cx="5425443" cy="780150"/>
            <a:chOff x="0" y="0"/>
            <a:chExt cx="5425441" cy="780149"/>
          </a:xfrm>
        </p:grpSpPr>
        <p:sp>
          <p:nvSpPr>
            <p:cNvPr id="14" name="Shape 171"/>
            <p:cNvSpPr/>
            <p:nvPr/>
          </p:nvSpPr>
          <p:spPr>
            <a:xfrm>
              <a:off x="0" y="472375"/>
              <a:ext cx="5425441" cy="3077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400">
                  <a:solidFill>
                    <a:srgbClr val="EEECE1"/>
                  </a:solidFill>
                  <a:uFill>
                    <a:solidFill>
                      <a:srgbClr val="EEECE1"/>
                    </a:solidFill>
                  </a:u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1400">
                <a:solidFill>
                  <a:srgbClr val="EEECE1"/>
                </a:solidFill>
                <a:uFill>
                  <a:solidFill>
                    <a:srgbClr val="EEECE1"/>
                  </a:solidFill>
                </a:uFill>
              </a:endParaRPr>
            </a:p>
          </p:txBody>
        </p:sp>
        <p:sp>
          <p:nvSpPr>
            <p:cNvPr id="15" name="Shape 172"/>
            <p:cNvSpPr/>
            <p:nvPr/>
          </p:nvSpPr>
          <p:spPr>
            <a:xfrm>
              <a:off x="10160" y="0"/>
              <a:ext cx="92396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400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Bree Serif"/>
                  <a:ea typeface="Bree Serif"/>
                  <a:cs typeface="Bree Serif"/>
                  <a:sym typeface="Bree Serif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  <a:uFillTx/>
                </a:defRPr>
              </a:pPr>
              <a:endParaRPr sz="2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endParaRPr>
            </a:p>
          </p:txBody>
        </p:sp>
      </p:grpSp>
      <p:pic>
        <p:nvPicPr>
          <p:cNvPr id="17" name="Image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11"/>
          <a:stretch/>
        </p:blipFill>
        <p:spPr>
          <a:xfrm>
            <a:off x="9592837" y="766157"/>
            <a:ext cx="2585667" cy="727004"/>
          </a:xfrm>
          <a:prstGeom prst="rect">
            <a:avLst/>
          </a:prstGeom>
        </p:spPr>
      </p:pic>
      <p:sp>
        <p:nvSpPr>
          <p:cNvPr id="20" name="Titre 1"/>
          <p:cNvSpPr txBox="1">
            <a:spLocks noChangeArrowheads="1"/>
          </p:cNvSpPr>
          <p:nvPr/>
        </p:nvSpPr>
        <p:spPr>
          <a:xfrm>
            <a:off x="1191257" y="2467545"/>
            <a:ext cx="9809486" cy="4709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 fontAlgn="base"/>
            <a:r>
              <a:rPr lang="en-GB" sz="4000" dirty="0"/>
              <a:t>Being honest builds trust and credibility. Investors know how tough business is and they won’t trust someone who comes in and says, “I’ve got it all figured out!”</a:t>
            </a:r>
            <a:br>
              <a:rPr lang="en-GB" sz="7200" dirty="0"/>
            </a:br>
            <a:endParaRPr lang="fr-FR" altLang="fr-FR" sz="7200" b="1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3074" name="Picture 2" descr="Pinching Your Nipples Will Make You Pitch Your Startup Better ..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809" y="952260"/>
            <a:ext cx="3048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933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5"/>
          <a:stretch/>
        </p:blipFill>
        <p:spPr>
          <a:xfrm>
            <a:off x="197674" y="0"/>
            <a:ext cx="3069341" cy="1085821"/>
          </a:xfrm>
          <a:prstGeom prst="rect">
            <a:avLst/>
          </a:prstGeom>
        </p:spPr>
      </p:pic>
      <p:sp>
        <p:nvSpPr>
          <p:cNvPr id="5" name="Google Shape;324;p15"/>
          <p:cNvSpPr/>
          <p:nvPr/>
        </p:nvSpPr>
        <p:spPr>
          <a:xfrm>
            <a:off x="9916998" y="5816338"/>
            <a:ext cx="1989056" cy="838986"/>
          </a:xfrm>
          <a:prstGeom prst="rect">
            <a:avLst/>
          </a:prstGeom>
          <a:solidFill>
            <a:srgbClr val="2962AE"/>
          </a:solidFill>
          <a:ln w="12700" cap="flat" cmpd="sng">
            <a:solidFill>
              <a:srgbClr val="2962A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93159"/>
            <a:ext cx="12192000" cy="5816269"/>
          </a:xfrm>
          <a:prstGeom prst="rect">
            <a:avLst/>
          </a:prstGeom>
        </p:spPr>
      </p:pic>
      <p:sp>
        <p:nvSpPr>
          <p:cNvPr id="7" name="Titre 1"/>
          <p:cNvSpPr txBox="1">
            <a:spLocks noChangeArrowheads="1"/>
          </p:cNvSpPr>
          <p:nvPr/>
        </p:nvSpPr>
        <p:spPr>
          <a:xfrm>
            <a:off x="359434" y="2892791"/>
            <a:ext cx="11473132" cy="1601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altLang="fr-FR" sz="7200" b="1" dirty="0" err="1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Thank</a:t>
            </a:r>
            <a:r>
              <a:rPr lang="fr-FR" altLang="fr-FR" sz="72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FR" altLang="fr-FR" sz="7200" b="1" dirty="0" err="1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  <a:r>
              <a:rPr lang="fr-FR" altLang="fr-FR" sz="72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for </a:t>
            </a:r>
            <a:r>
              <a:rPr lang="fr-FR" altLang="fr-FR" sz="7200" b="1" dirty="0" err="1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lang="fr-FR" altLang="fr-FR" sz="72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attention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526" y="231416"/>
            <a:ext cx="1095094" cy="62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136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68B8E0BABFFC4191ECCF77130226A1" ma:contentTypeVersion="8" ma:contentTypeDescription="Create a new document." ma:contentTypeScope="" ma:versionID="7ebedd8e0d9a9dae55251161e5dbcd04">
  <xsd:schema xmlns:xsd="http://www.w3.org/2001/XMLSchema" xmlns:xs="http://www.w3.org/2001/XMLSchema" xmlns:p="http://schemas.microsoft.com/office/2006/metadata/properties" xmlns:ns2="71e8cb98-92f3-4931-bc30-42a81eb3b668" targetNamespace="http://schemas.microsoft.com/office/2006/metadata/properties" ma:root="true" ma:fieldsID="9f2689db4d0229fbf731a73a43a298ec" ns2:_="">
    <xsd:import namespace="71e8cb98-92f3-4931-bc30-42a81eb3b6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e8cb98-92f3-4931-bc30-42a81eb3b6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CE50BE-06D9-4DDB-B412-796623921C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F146EA9-16BE-4EB9-A818-A184640358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4F7512-AB88-451C-82FD-FC0A5EC8E4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e8cb98-92f3-4931-bc30-42a81eb3b6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295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HiPi</dc:creator>
  <cp:lastModifiedBy>HiPi</cp:lastModifiedBy>
  <cp:revision>27</cp:revision>
  <dcterms:created xsi:type="dcterms:W3CDTF">2020-07-10T13:23:27Z</dcterms:created>
  <dcterms:modified xsi:type="dcterms:W3CDTF">2020-07-29T17:27:22Z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0x0101001D68B8E0BABFFC4191ECCF77130226A1</vt:lpwstr>
  </property>
</Properties>
</file>