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458" r:id="rId4"/>
    <p:sldId id="471" r:id="rId5"/>
    <p:sldId id="313" r:id="rId6"/>
    <p:sldId id="473" r:id="rId7"/>
    <p:sldId id="464" r:id="rId8"/>
    <p:sldId id="469" r:id="rId9"/>
    <p:sldId id="470" r:id="rId10"/>
    <p:sldId id="474" r:id="rId11"/>
  </p:sldIdLst>
  <p:sldSz cx="9144000" cy="6858000" type="screen4x3"/>
  <p:notesSz cx="7102475" cy="10229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DCD4"/>
    <a:srgbClr val="33CC33"/>
    <a:srgbClr val="9DE357"/>
    <a:srgbClr val="9999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9" autoAdjust="0"/>
    <p:restoredTop sz="63233" autoAdjust="0"/>
  </p:normalViewPr>
  <p:slideViewPr>
    <p:cSldViewPr>
      <p:cViewPr>
        <p:scale>
          <a:sx n="100" d="100"/>
          <a:sy n="100" d="100"/>
        </p:scale>
        <p:origin x="-474" y="1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84B57AF9-0640-48FC-874B-3810180B6027}" type="datetimeFigureOut">
              <a:rPr lang="en-US" smtClean="0"/>
              <a:pPr/>
              <a:t>3/4/2012</a:t>
            </a:fld>
            <a:endParaRPr lang="en-US"/>
          </a:p>
        </p:txBody>
      </p:sp>
      <p:sp>
        <p:nvSpPr>
          <p:cNvPr id="4" name="Footer Placeholder 3"/>
          <p:cNvSpPr>
            <a:spLocks noGrp="1"/>
          </p:cNvSpPr>
          <p:nvPr>
            <p:ph type="ftr" sz="quarter" idx="2"/>
          </p:nvPr>
        </p:nvSpPr>
        <p:spPr>
          <a:xfrm>
            <a:off x="0" y="9717088"/>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9717088"/>
            <a:ext cx="3078163" cy="511175"/>
          </a:xfrm>
          <a:prstGeom prst="rect">
            <a:avLst/>
          </a:prstGeom>
        </p:spPr>
        <p:txBody>
          <a:bodyPr vert="horz" lIns="91440" tIns="45720" rIns="91440" bIns="45720" rtlCol="0" anchor="b"/>
          <a:lstStyle>
            <a:lvl1pPr algn="r">
              <a:defRPr sz="1200"/>
            </a:lvl1pPr>
          </a:lstStyle>
          <a:p>
            <a:fld id="{FE056F35-D174-40D3-BA2C-2D88474F381C}" type="slidenum">
              <a:rPr lang="en-US" smtClean="0"/>
              <a:pPr/>
              <a:t>‹#›</a:t>
            </a:fld>
            <a:endParaRPr lang="en-US"/>
          </a:p>
        </p:txBody>
      </p:sp>
    </p:spTree>
    <p:extLst>
      <p:ext uri="{BB962C8B-B14F-4D97-AF65-F5344CB8AC3E}">
        <p14:creationId xmlns:p14="http://schemas.microsoft.com/office/powerpoint/2010/main" val="46929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493"/>
          </a:xfrm>
          <a:prstGeom prst="rect">
            <a:avLst/>
          </a:prstGeom>
        </p:spPr>
        <p:txBody>
          <a:bodyPr vert="horz" lIns="99039" tIns="49519" rIns="99039" bIns="49519" rtlCol="0"/>
          <a:lstStyle>
            <a:lvl1pPr algn="l">
              <a:defRPr sz="1300"/>
            </a:lvl1pPr>
          </a:lstStyle>
          <a:p>
            <a:endParaRPr lang="en-US"/>
          </a:p>
        </p:txBody>
      </p:sp>
      <p:sp>
        <p:nvSpPr>
          <p:cNvPr id="3" name="Date Placeholder 2"/>
          <p:cNvSpPr>
            <a:spLocks noGrp="1"/>
          </p:cNvSpPr>
          <p:nvPr>
            <p:ph type="dt" idx="1"/>
          </p:nvPr>
        </p:nvSpPr>
        <p:spPr>
          <a:xfrm>
            <a:off x="4023092" y="0"/>
            <a:ext cx="3077739" cy="511493"/>
          </a:xfrm>
          <a:prstGeom prst="rect">
            <a:avLst/>
          </a:prstGeom>
        </p:spPr>
        <p:txBody>
          <a:bodyPr vert="horz" lIns="99039" tIns="49519" rIns="99039" bIns="49519" rtlCol="0"/>
          <a:lstStyle>
            <a:lvl1pPr algn="r">
              <a:defRPr sz="1300"/>
            </a:lvl1pPr>
          </a:lstStyle>
          <a:p>
            <a:fld id="{846106A5-0370-46B4-B19D-F8E0891379A5}" type="datetimeFigureOut">
              <a:rPr lang="en-US" smtClean="0"/>
              <a:pPr/>
              <a:t>3/4/2012</a:t>
            </a:fld>
            <a:endParaRPr lang="en-US"/>
          </a:p>
        </p:txBody>
      </p:sp>
      <p:sp>
        <p:nvSpPr>
          <p:cNvPr id="4" name="Slide Image Placeholder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39" tIns="49519" rIns="99039" bIns="49519" rtlCol="0" anchor="ctr"/>
          <a:lstStyle/>
          <a:p>
            <a:endParaRPr lang="en-US"/>
          </a:p>
        </p:txBody>
      </p:sp>
      <p:sp>
        <p:nvSpPr>
          <p:cNvPr id="5" name="Notes Placeholder 4"/>
          <p:cNvSpPr>
            <a:spLocks noGrp="1"/>
          </p:cNvSpPr>
          <p:nvPr>
            <p:ph type="body" sz="quarter" idx="3"/>
          </p:nvPr>
        </p:nvSpPr>
        <p:spPr>
          <a:xfrm>
            <a:off x="710248" y="4859179"/>
            <a:ext cx="5681980" cy="4603433"/>
          </a:xfrm>
          <a:prstGeom prst="rect">
            <a:avLst/>
          </a:prstGeom>
        </p:spPr>
        <p:txBody>
          <a:bodyPr vert="horz" lIns="99039" tIns="49519" rIns="99039" bIns="495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16582"/>
            <a:ext cx="3077739" cy="511493"/>
          </a:xfrm>
          <a:prstGeom prst="rect">
            <a:avLst/>
          </a:prstGeom>
        </p:spPr>
        <p:txBody>
          <a:bodyPr vert="horz" lIns="99039" tIns="49519" rIns="99039" bIns="49519"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16582"/>
            <a:ext cx="3077739" cy="511493"/>
          </a:xfrm>
          <a:prstGeom prst="rect">
            <a:avLst/>
          </a:prstGeom>
        </p:spPr>
        <p:txBody>
          <a:bodyPr vert="horz" lIns="99039" tIns="49519" rIns="99039" bIns="49519" rtlCol="0" anchor="b"/>
          <a:lstStyle>
            <a:lvl1pPr algn="r">
              <a:defRPr sz="1300"/>
            </a:lvl1pPr>
          </a:lstStyle>
          <a:p>
            <a:fld id="{25BCBDAB-5312-4514-BDCE-B88950303CB4}" type="slidenum">
              <a:rPr lang="en-US" smtClean="0"/>
              <a:pPr/>
              <a:t>‹#›</a:t>
            </a:fld>
            <a:endParaRPr lang="en-US"/>
          </a:p>
        </p:txBody>
      </p:sp>
    </p:spTree>
    <p:extLst>
      <p:ext uri="{BB962C8B-B14F-4D97-AF65-F5344CB8AC3E}">
        <p14:creationId xmlns:p14="http://schemas.microsoft.com/office/powerpoint/2010/main" val="11521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LB" sz="1300" dirty="0" smtClean="0"/>
              <a:t>يعلن معهد التعليم الدولي انه ممول من قبل مبادرة الشراكة الشرق أوسطية في وزارة الخارجية الأميركية. </a:t>
            </a:r>
          </a:p>
          <a:p>
            <a:pPr algn="r" rtl="1"/>
            <a:endParaRPr lang="ar-LB" sz="1300" dirty="0" smtClean="0"/>
          </a:p>
          <a:p>
            <a:pPr algn="r" rtl="1"/>
            <a:r>
              <a:rPr lang="ar-LB" sz="1300" b="1" dirty="0" smtClean="0"/>
              <a:t>التمرين على التشبيك:  11:00 - 11:30 صباحا</a:t>
            </a:r>
          </a:p>
        </p:txBody>
      </p:sp>
      <p:sp>
        <p:nvSpPr>
          <p:cNvPr id="4" name="Slide Number Placeholder 3"/>
          <p:cNvSpPr>
            <a:spLocks noGrp="1"/>
          </p:cNvSpPr>
          <p:nvPr>
            <p:ph type="sldNum" sz="quarter" idx="10"/>
          </p:nvPr>
        </p:nvSpPr>
        <p:spPr/>
        <p:txBody>
          <a:bodyPr/>
          <a:lstStyle/>
          <a:p>
            <a:fld id="{25BCBDAB-5312-4514-BDCE-B88950303CB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LB" dirty="0" smtClean="0"/>
              <a:t>هذه هي أهداف التعلم لهذا اليوم.</a:t>
            </a:r>
            <a:endParaRPr lang="en-US" dirty="0" smtClean="0"/>
          </a:p>
          <a:p>
            <a:pPr algn="r" rtl="1"/>
            <a:endParaRPr lang="ar-LB" dirty="0" smtClean="0"/>
          </a:p>
          <a:p>
            <a:pPr algn="r" rtl="1"/>
            <a:r>
              <a:rPr lang="ar-LB" dirty="0" smtClean="0"/>
              <a:t>ستلاحظ أننا نقوم بتشجيع التشبيك قدر المستطاع – فقد منحنا استراحات أطول قليلا، وتمارين لمجموعات صغيرة، و"تشكيل ثنائيات" - وغيرها من الفرص للتعرف على بعضكم البعض، ونأمل أن تستمروا في التعلم من بعضكم البعض بعد انتهاء وجودنا معكم في اليومين المقبلين.</a:t>
            </a:r>
          </a:p>
        </p:txBody>
      </p:sp>
      <p:sp>
        <p:nvSpPr>
          <p:cNvPr id="4" name="Slide Number Placeholder 3"/>
          <p:cNvSpPr>
            <a:spLocks noGrp="1"/>
          </p:cNvSpPr>
          <p:nvPr>
            <p:ph type="sldNum" sz="quarter" idx="10"/>
          </p:nvPr>
        </p:nvSpPr>
        <p:spPr/>
        <p:txBody>
          <a:bodyPr/>
          <a:lstStyle/>
          <a:p>
            <a:fld id="{25BCBDAB-5312-4514-BDCE-B88950303CB4}" type="slidenum">
              <a:rPr lang="en-US" smtClean="0"/>
              <a:pPr/>
              <a:t>2</a:t>
            </a:fld>
            <a:endParaRPr lang="en-US"/>
          </a:p>
        </p:txBody>
      </p:sp>
    </p:spTree>
    <p:extLst>
      <p:ext uri="{BB962C8B-B14F-4D97-AF65-F5344CB8AC3E}">
        <p14:creationId xmlns:p14="http://schemas.microsoft.com/office/powerpoint/2010/main" val="66177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LB" dirty="0" smtClean="0"/>
              <a:t>لعبة التشبيك هذه سوف تشجعكم على تقديم أنفسكم والتحدث مع أشخاص لا تعرفونهم. وبإمكانكم ربح جائزة خاصة!</a:t>
            </a:r>
          </a:p>
          <a:p>
            <a:pPr algn="r" rtl="1"/>
            <a:endParaRPr lang="ar-LB" dirty="0" smtClean="0"/>
          </a:p>
          <a:p>
            <a:pPr algn="r" rtl="1"/>
            <a:r>
              <a:rPr lang="ar-LB" dirty="0" smtClean="0"/>
              <a:t>كيفية عمل هذه اللعبة: عرف نفسك على 10 أشخاص مختلفين لم تكن تعرفهم من قبل. اجري محادثة قصيرة معهم  واعثر على شيء مشترك لديكم في عائلاتكم، أو عملكم، أو وسائل الإعلام الاجتماعية الخاصة بكم، أو حتى الموسيقى المفضلة أو الفيلم المفضل لديكم.</a:t>
            </a:r>
          </a:p>
          <a:p>
            <a:pPr algn="r" rtl="1"/>
            <a:endParaRPr lang="ar-LB" dirty="0" smtClean="0"/>
          </a:p>
          <a:p>
            <a:pPr algn="r" rtl="1"/>
            <a:r>
              <a:rPr lang="ar-LB" dirty="0" smtClean="0"/>
              <a:t>اكتب اسم الشخص على المساحة المتاحة أدناه وما هي القواسم المشتركة بينكم. عندما تنتهي من ملء جميع المساحات، أضف اسمك على أعلى الورقة وضعها في الصندوق. في نهاية اليوم، سنقوم باختيار إحدى هذه البطاقات من الصندوق ، وسيفوز صاحب هذه البطاقة بجائزة خاصة.</a:t>
            </a:r>
          </a:p>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5716052E-090A-41D6-844E-B1020D3717E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46EACF-D571-457B-9C6F-7BF5D01BCEE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46EACF-D571-457B-9C6F-7BF5D01BCEE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86EDE-F7B1-4DDD-8E1C-96C9C7BB0AFF}" type="datetimeFigureOut">
              <a:rPr lang="en-US" smtClean="0"/>
              <a:pPr/>
              <a:t>3/4/2012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486EDE-F7B1-4DDD-8E1C-96C9C7BB0AFF}" type="datetimeFigureOut">
              <a:rPr lang="en-US" smtClean="0"/>
              <a:pPr/>
              <a:t>3/4/2012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486EDE-F7B1-4DDD-8E1C-96C9C7BB0AFF}" type="datetimeFigureOut">
              <a:rPr lang="en-US" smtClean="0"/>
              <a:pPr/>
              <a:t>3/4/2012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486EDE-F7B1-4DDD-8E1C-96C9C7BB0AFF}" type="datetimeFigureOut">
              <a:rPr lang="en-US" smtClean="0"/>
              <a:pPr/>
              <a:t>3/4/2012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86EDE-F7B1-4DDD-8E1C-96C9C7BB0AFF}" type="datetimeFigureOut">
              <a:rPr lang="en-US" smtClean="0"/>
              <a:pPr/>
              <a:t>3/4/2012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6EDE-F7B1-4DDD-8E1C-96C9C7BB0AFF}" type="datetimeFigureOut">
              <a:rPr lang="en-US" smtClean="0"/>
              <a:pPr/>
              <a:t>3/4/2012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6EDE-F7B1-4DDD-8E1C-96C9C7BB0AFF}" type="datetimeFigureOut">
              <a:rPr lang="en-US" smtClean="0"/>
              <a:pPr/>
              <a:t>3/4/2012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86EDE-F7B1-4DDD-8E1C-96C9C7BB0AFF}" type="datetimeFigureOut">
              <a:rPr lang="en-US" smtClean="0"/>
              <a:pPr/>
              <a:t>3/4/2012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4779A-D291-4C2B-ADBC-85AD0830B7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pt_template-cover.jpg                                         0037E422Macintosh HD                   C3619BF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 y="0"/>
            <a:ext cx="9145588" cy="73167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2971800"/>
            <a:ext cx="9144000" cy="523220"/>
          </a:xfrm>
          <a:prstGeom prst="rect">
            <a:avLst/>
          </a:prstGeom>
          <a:solidFill>
            <a:schemeClr val="accent5">
              <a:lumMod val="40000"/>
              <a:lumOff val="60000"/>
            </a:schemeClr>
          </a:solidFill>
        </p:spPr>
        <p:txBody>
          <a:bodyPr wrap="square" rtlCol="0">
            <a:spAutoFit/>
          </a:bodyPr>
          <a:lstStyle/>
          <a:p>
            <a:pPr algn="ctr" rtl="1"/>
            <a:r>
              <a:rPr lang="ar-LB" sz="2800" b="1" dirty="0">
                <a:latin typeface="Arial" pitchFamily="34" charset="0"/>
                <a:cs typeface="Arial" pitchFamily="34" charset="0"/>
              </a:rPr>
              <a:t>وسائل الإعلام الجديدة لشبكات المنظمات غير الحكومية </a:t>
            </a:r>
            <a:endParaRPr lang="en-US" sz="2800" b="1" dirty="0" smtClean="0">
              <a:latin typeface="Arial" pitchFamily="34" charset="0"/>
              <a:cs typeface="Arial" pitchFamily="34" charset="0"/>
            </a:endParaRPr>
          </a:p>
        </p:txBody>
      </p:sp>
      <p:sp>
        <p:nvSpPr>
          <p:cNvPr id="9" name="TextBox 8"/>
          <p:cNvSpPr txBox="1"/>
          <p:nvPr/>
        </p:nvSpPr>
        <p:spPr>
          <a:xfrm>
            <a:off x="0" y="4201180"/>
            <a:ext cx="9144000" cy="646331"/>
          </a:xfrm>
          <a:prstGeom prst="rect">
            <a:avLst/>
          </a:prstGeom>
          <a:solidFill>
            <a:srgbClr val="9DE357">
              <a:alpha val="57000"/>
            </a:srgbClr>
          </a:solidFill>
        </p:spPr>
        <p:txBody>
          <a:bodyPr wrap="square" rtlCol="0">
            <a:spAutoFit/>
          </a:bodyPr>
          <a:lstStyle/>
          <a:p>
            <a:pPr algn="ctr"/>
            <a:r>
              <a:rPr lang="ar-LB" b="1" dirty="0">
                <a:latin typeface="Arial" pitchFamily="34" charset="0"/>
                <a:cs typeface="Arial" pitchFamily="34" charset="0"/>
              </a:rPr>
              <a:t>جدول الأعمال والتمرين على التشبيك </a:t>
            </a:r>
          </a:p>
          <a:p>
            <a:pPr algn="ctr"/>
            <a:r>
              <a:rPr lang="ar-LB" b="1" dirty="0">
                <a:latin typeface="Arial" pitchFamily="34" charset="0"/>
                <a:cs typeface="Arial" pitchFamily="34" charset="0"/>
              </a:rPr>
              <a:t> </a:t>
            </a:r>
            <a:r>
              <a:rPr lang="ar-LB" b="1" dirty="0" smtClean="0">
                <a:latin typeface="Arial" pitchFamily="34" charset="0"/>
                <a:cs typeface="Arial" pitchFamily="34" charset="0"/>
              </a:rPr>
              <a:t>الميسر: </a:t>
            </a:r>
            <a:r>
              <a:rPr lang="ar-LB" b="1" dirty="0">
                <a:latin typeface="Arial" pitchFamily="34" charset="0"/>
                <a:cs typeface="Arial" pitchFamily="34" charset="0"/>
              </a:rPr>
              <a:t>بيث كانتر</a:t>
            </a:r>
          </a:p>
        </p:txBody>
      </p:sp>
      <p:sp>
        <p:nvSpPr>
          <p:cNvPr id="10" name="TextBox 9"/>
          <p:cNvSpPr txBox="1"/>
          <p:nvPr/>
        </p:nvSpPr>
        <p:spPr>
          <a:xfrm>
            <a:off x="9525" y="6334780"/>
            <a:ext cx="9144000" cy="523220"/>
          </a:xfrm>
          <a:prstGeom prst="rect">
            <a:avLst/>
          </a:prstGeom>
          <a:noFill/>
        </p:spPr>
        <p:txBody>
          <a:bodyPr wrap="square" rtlCol="0">
            <a:spAutoFit/>
          </a:bodyPr>
          <a:lstStyle/>
          <a:p>
            <a:pPr algn="ctr" rtl="1"/>
            <a:r>
              <a:rPr lang="ar-LB" sz="1400" dirty="0">
                <a:latin typeface="Arial" pitchFamily="34" charset="0"/>
                <a:cs typeface="Arial" pitchFamily="34" charset="0"/>
              </a:rPr>
              <a:t>برنامج إيميديات ممول من قبل مبادرة الشراكة الشرق أوسطية في </a:t>
            </a:r>
            <a:r>
              <a:rPr lang="ar-LB" sz="1400" dirty="0" smtClean="0">
                <a:latin typeface="Arial" pitchFamily="34" charset="0"/>
                <a:cs typeface="Arial" pitchFamily="34" charset="0"/>
              </a:rPr>
              <a:t>وزارة </a:t>
            </a:r>
            <a:r>
              <a:rPr lang="ar-LB" sz="1400" dirty="0">
                <a:latin typeface="Arial" pitchFamily="34" charset="0"/>
                <a:cs typeface="Arial" pitchFamily="34" charset="0"/>
              </a:rPr>
              <a:t>خارجية الولايات المتحدة بدعم من شركة مايكروسوفت وصندوق كريغسليست الخيري ، ويشرف عليه معهد التعليم الدولي.</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600200"/>
            <a:ext cx="7162800" cy="2062103"/>
          </a:xfrm>
          <a:prstGeom prst="rect">
            <a:avLst/>
          </a:prstGeom>
          <a:noFill/>
        </p:spPr>
        <p:txBody>
          <a:bodyPr wrap="square" rtlCol="0">
            <a:spAutoFit/>
          </a:bodyPr>
          <a:lstStyle/>
          <a:p>
            <a:pPr algn="r" rtl="1"/>
            <a:r>
              <a:rPr lang="ar-LB" sz="3200" dirty="0">
                <a:latin typeface="Arial" pitchFamily="34" charset="0"/>
                <a:cs typeface="Arial" pitchFamily="34" charset="0"/>
              </a:rPr>
              <a:t>ما هي بعض المواضيع التي طرحت حول قصص النجاح</a:t>
            </a:r>
            <a:r>
              <a:rPr lang="ar-LB" sz="3200" dirty="0" smtClean="0">
                <a:latin typeface="Arial" pitchFamily="34" charset="0"/>
                <a:cs typeface="Arial" pitchFamily="34" charset="0"/>
              </a:rPr>
              <a:t>؟</a:t>
            </a:r>
            <a:endParaRPr lang="en-US" sz="3200" smtClean="0">
              <a:latin typeface="Arial" pitchFamily="34" charset="0"/>
              <a:cs typeface="Arial" pitchFamily="34" charset="0"/>
            </a:endParaRPr>
          </a:p>
          <a:p>
            <a:pPr algn="r" rtl="1"/>
            <a:endParaRPr lang="ar-LB" sz="3200" dirty="0">
              <a:latin typeface="Arial" pitchFamily="34" charset="0"/>
              <a:cs typeface="Arial" pitchFamily="34" charset="0"/>
            </a:endParaRPr>
          </a:p>
          <a:p>
            <a:pPr algn="r" rtl="1"/>
            <a:r>
              <a:rPr lang="ar-LB" sz="3200" dirty="0">
                <a:latin typeface="Arial" pitchFamily="34" charset="0"/>
                <a:cs typeface="Arial" pitchFamily="34" charset="0"/>
              </a:rPr>
              <a:t>ما هي بعض التحديات المشتركة؟</a:t>
            </a: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9525"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ar-LB" sz="3200" b="1" dirty="0">
                <a:latin typeface="Arial" pitchFamily="34" charset="0"/>
                <a:cs typeface="Arial" pitchFamily="34" charset="0"/>
              </a:rPr>
              <a:t>نشاط التشبيك: مشاركة المجموعة </a:t>
            </a:r>
            <a:r>
              <a:rPr lang="ar-LB" sz="3200" b="1" dirty="0" smtClean="0">
                <a:latin typeface="Arial" pitchFamily="34" charset="0"/>
                <a:cs typeface="Arial" pitchFamily="34" charset="0"/>
              </a:rPr>
              <a:t>الكاملة</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1043427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752600"/>
            <a:ext cx="7924800" cy="954107"/>
          </a:xfrm>
          <a:prstGeom prst="rect">
            <a:avLst/>
          </a:prstGeom>
          <a:noFill/>
        </p:spPr>
        <p:txBody>
          <a:bodyPr wrap="square" rtlCol="0">
            <a:spAutoFit/>
          </a:bodyPr>
          <a:lstStyle/>
          <a:p>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5" name="TextBox 4"/>
          <p:cNvSpPr txBox="1"/>
          <p:nvPr/>
        </p:nvSpPr>
        <p:spPr>
          <a:xfrm>
            <a:off x="762000" y="1371600"/>
            <a:ext cx="7467600" cy="3416320"/>
          </a:xfrm>
          <a:prstGeom prst="rect">
            <a:avLst/>
          </a:prstGeom>
          <a:noFill/>
        </p:spPr>
        <p:txBody>
          <a:bodyPr wrap="square" rtlCol="0">
            <a:spAutoFit/>
          </a:bodyPr>
          <a:lstStyle/>
          <a:p>
            <a:pPr marL="285750" lvl="0" indent="-285750" algn="r" rtl="1">
              <a:buFont typeface="Arial" pitchFamily="34" charset="0"/>
              <a:buChar char="•"/>
            </a:pPr>
            <a:r>
              <a:rPr lang="ar-LB" sz="2400" dirty="0" smtClean="0">
                <a:latin typeface="Arial" pitchFamily="34" charset="0"/>
                <a:cs typeface="Arial" pitchFamily="34" charset="0"/>
              </a:rPr>
              <a:t>إتاحة </a:t>
            </a:r>
            <a:r>
              <a:rPr lang="ar-LB" sz="2400" dirty="0">
                <a:latin typeface="Arial" pitchFamily="34" charset="0"/>
                <a:cs typeface="Arial" pitchFamily="34" charset="0"/>
              </a:rPr>
              <a:t>الفرصة للمنظمات غير الحكومية من مختلف البلدان للتواصل مع بعضها البعض، وحثها على مواصلة التشبيك بعد المؤتمر.</a:t>
            </a:r>
          </a:p>
          <a:p>
            <a:pPr marL="285750" lvl="0" indent="-285750" algn="r" rtl="1">
              <a:buFont typeface="Arial" pitchFamily="34" charset="0"/>
              <a:buChar char="•"/>
            </a:pPr>
            <a:r>
              <a:rPr lang="ar-LB" sz="2400" dirty="0" smtClean="0">
                <a:latin typeface="Arial" pitchFamily="34" charset="0"/>
                <a:cs typeface="Arial" pitchFamily="34" charset="0"/>
              </a:rPr>
              <a:t>تعلم </a:t>
            </a:r>
            <a:r>
              <a:rPr lang="ar-LB" sz="2400" dirty="0">
                <a:latin typeface="Arial" pitchFamily="34" charset="0"/>
                <a:cs typeface="Arial" pitchFamily="34" charset="0"/>
              </a:rPr>
              <a:t>بعض التقنيات البسيطة حول حفظ وصيانة المحتوى وكيفية تطوير محتوى مثير للاهتمام عبر القنوات إضافة إلى تقديم نصائح محددة عن الفايسبوك وتويتر والتدوين.</a:t>
            </a:r>
          </a:p>
          <a:p>
            <a:pPr marL="285750" lvl="0" indent="-285750" algn="r" rtl="1">
              <a:buFont typeface="Arial" pitchFamily="34" charset="0"/>
              <a:buChar char="•"/>
            </a:pPr>
            <a:r>
              <a:rPr lang="ar-LB" sz="2400" dirty="0" smtClean="0">
                <a:latin typeface="Arial" pitchFamily="34" charset="0"/>
                <a:cs typeface="Arial" pitchFamily="34" charset="0"/>
              </a:rPr>
              <a:t>تعلم </a:t>
            </a:r>
            <a:r>
              <a:rPr lang="ar-LB" sz="2400" dirty="0">
                <a:latin typeface="Arial" pitchFamily="34" charset="0"/>
                <a:cs typeface="Arial" pitchFamily="34" charset="0"/>
              </a:rPr>
              <a:t>تقنيات مفيدة في جهود جمع الأموال وتحسين جهود تسجيل العلامات التجارية التي من شأنها أن تجعل استخدام وسائل الإعلام الاجتماعية أكثر تأثيرا.</a:t>
            </a:r>
          </a:p>
          <a:p>
            <a:pPr marL="285750" lvl="0" indent="-285750" algn="r" rtl="1">
              <a:buFont typeface="Arial" pitchFamily="34" charset="0"/>
              <a:buChar char="•"/>
            </a:pPr>
            <a:r>
              <a:rPr lang="ar-LB" sz="2400" dirty="0" smtClean="0">
                <a:latin typeface="Arial" pitchFamily="34" charset="0"/>
                <a:cs typeface="Arial" pitchFamily="34" charset="0"/>
              </a:rPr>
              <a:t>عرض </a:t>
            </a:r>
            <a:r>
              <a:rPr lang="ar-LB" sz="2400" dirty="0">
                <a:latin typeface="Arial" pitchFamily="34" charset="0"/>
                <a:cs typeface="Arial" pitchFamily="34" charset="0"/>
              </a:rPr>
              <a:t>مقدمة عن الجهود المتصلة بويكيبيديا في المنطقة.</a:t>
            </a:r>
          </a:p>
        </p:txBody>
      </p:sp>
      <p:sp>
        <p:nvSpPr>
          <p:cNvPr id="6" name="TextBox 5"/>
          <p:cNvSpPr txBox="1"/>
          <p:nvPr/>
        </p:nvSpPr>
        <p:spPr>
          <a:xfrm>
            <a:off x="0" y="0"/>
            <a:ext cx="9144000" cy="1097280"/>
          </a:xfrm>
          <a:prstGeom prst="rect">
            <a:avLst/>
          </a:prstGeom>
          <a:solidFill>
            <a:srgbClr val="ABDCD4"/>
          </a:solidFill>
        </p:spPr>
        <p:txBody>
          <a:bodyPr wrap="square" rtlCol="0">
            <a:spAutoFit/>
          </a:bodyPr>
          <a:lstStyle/>
          <a:p>
            <a:endParaRPr lang="en-US" sz="3200" b="1" dirty="0" smtClean="0">
              <a:solidFill>
                <a:schemeClr val="tx1">
                  <a:lumMod val="65000"/>
                  <a:lumOff val="35000"/>
                </a:schemeClr>
              </a:solidFill>
              <a:latin typeface="Arial" pitchFamily="34" charset="0"/>
              <a:cs typeface="Arial" pitchFamily="34" charset="0"/>
            </a:endParaRPr>
          </a:p>
        </p:txBody>
      </p:sp>
      <p:sp>
        <p:nvSpPr>
          <p:cNvPr id="7"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LB" sz="3600" b="1" dirty="0">
                <a:solidFill>
                  <a:schemeClr val="tx1">
                    <a:lumMod val="75000"/>
                    <a:lumOff val="25000"/>
                  </a:schemeClr>
                </a:solidFill>
                <a:latin typeface="Arial" pitchFamily="34" charset="0"/>
                <a:cs typeface="Arial" pitchFamily="34" charset="0"/>
              </a:rPr>
              <a:t>اليوم الأول: أهداف التعلم</a:t>
            </a: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5845314"/>
            <a:ext cx="5486400" cy="707886"/>
          </a:xfrm>
          <a:prstGeom prst="rect">
            <a:avLst/>
          </a:prstGeom>
          <a:noFill/>
        </p:spPr>
        <p:txBody>
          <a:bodyPr wrap="square" rtlCol="0">
            <a:spAutoFit/>
          </a:bodyPr>
          <a:lstStyle/>
          <a:p>
            <a:r>
              <a:rPr lang="en-US" sz="4000" b="1" dirty="0" smtClean="0">
                <a:solidFill>
                  <a:schemeClr val="bg1"/>
                </a:solidFill>
              </a:rPr>
              <a:t>Spreadsheet  Aerobics</a:t>
            </a:r>
            <a:endParaRPr lang="en-US" sz="4000" b="1"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5" y="1143000"/>
            <a:ext cx="4343400" cy="5359435"/>
          </a:xfrm>
          <a:prstGeom prst="rect">
            <a:avLst/>
          </a:prstGeom>
        </p:spPr>
      </p:pic>
      <p:sp>
        <p:nvSpPr>
          <p:cNvPr id="10" name="TextBox 9"/>
          <p:cNvSpPr txBox="1"/>
          <p:nvPr/>
        </p:nvSpPr>
        <p:spPr>
          <a:xfrm>
            <a:off x="4876800" y="1371600"/>
            <a:ext cx="3505200" cy="4524315"/>
          </a:xfrm>
          <a:prstGeom prst="rect">
            <a:avLst/>
          </a:prstGeom>
          <a:noFill/>
        </p:spPr>
        <p:txBody>
          <a:bodyPr wrap="square" rtlCol="0">
            <a:spAutoFit/>
          </a:bodyPr>
          <a:lstStyle/>
          <a:p>
            <a:pPr algn="r" rtl="1"/>
            <a:r>
              <a:rPr lang="ar-LB" b="1" dirty="0">
                <a:latin typeface="Arial" pitchFamily="34" charset="0"/>
                <a:cs typeface="Arial" pitchFamily="34" charset="0"/>
              </a:rPr>
              <a:t>فتح وإغلاق أجهزة الكمبيوتر </a:t>
            </a:r>
            <a:r>
              <a:rPr lang="ar-LB" b="1" dirty="0" smtClean="0">
                <a:latin typeface="Arial" pitchFamily="34" charset="0"/>
                <a:cs typeface="Arial" pitchFamily="34" charset="0"/>
              </a:rPr>
              <a:t>المحمولة</a:t>
            </a:r>
            <a:endParaRPr lang="en-US" b="1" dirty="0" smtClean="0">
              <a:latin typeface="Arial" pitchFamily="34" charset="0"/>
              <a:cs typeface="Arial" pitchFamily="34" charset="0"/>
            </a:endParaRPr>
          </a:p>
          <a:p>
            <a:pPr algn="r" rtl="1"/>
            <a:endParaRPr lang="ar-LB" b="1" dirty="0">
              <a:latin typeface="Arial" pitchFamily="34" charset="0"/>
              <a:cs typeface="Arial" pitchFamily="34" charset="0"/>
            </a:endParaRPr>
          </a:p>
          <a:p>
            <a:pPr algn="r" rtl="1"/>
            <a:r>
              <a:rPr lang="ar-LB" b="1" dirty="0">
                <a:latin typeface="Arial" pitchFamily="34" charset="0"/>
                <a:cs typeface="Arial" pitchFamily="34" charset="0"/>
              </a:rPr>
              <a:t>تسجيل الدخول في واي فاي </a:t>
            </a:r>
            <a:endParaRPr lang="en-US" b="1" dirty="0" smtClean="0">
              <a:latin typeface="Arial" pitchFamily="34" charset="0"/>
              <a:cs typeface="Arial" pitchFamily="34" charset="0"/>
            </a:endParaRPr>
          </a:p>
          <a:p>
            <a:pPr algn="r" rtl="1"/>
            <a:endParaRPr lang="ar-LB" b="1" dirty="0">
              <a:latin typeface="Arial" pitchFamily="34" charset="0"/>
              <a:cs typeface="Arial" pitchFamily="34" charset="0"/>
            </a:endParaRPr>
          </a:p>
          <a:p>
            <a:pPr algn="r" rtl="1"/>
            <a:r>
              <a:rPr lang="ar-LB" b="1" dirty="0">
                <a:latin typeface="Arial" pitchFamily="34" charset="0"/>
                <a:cs typeface="Arial" pitchFamily="34" charset="0"/>
              </a:rPr>
              <a:t>استخدام واي فاي: استراحات وسائل الإعلام </a:t>
            </a:r>
            <a:r>
              <a:rPr lang="ar-LB" b="1" dirty="0" smtClean="0">
                <a:latin typeface="Arial" pitchFamily="34" charset="0"/>
                <a:cs typeface="Arial" pitchFamily="34" charset="0"/>
              </a:rPr>
              <a:t>الاجتماعية</a:t>
            </a:r>
            <a:endParaRPr lang="en-US" b="1" dirty="0" smtClean="0">
              <a:latin typeface="Arial" pitchFamily="34" charset="0"/>
              <a:cs typeface="Arial" pitchFamily="34" charset="0"/>
            </a:endParaRPr>
          </a:p>
          <a:p>
            <a:pPr algn="r" rtl="1"/>
            <a:endParaRPr lang="ar-LB" b="1" dirty="0">
              <a:latin typeface="Arial" pitchFamily="34" charset="0"/>
              <a:cs typeface="Arial" pitchFamily="34" charset="0"/>
            </a:endParaRPr>
          </a:p>
          <a:p>
            <a:pPr algn="r" rtl="1"/>
            <a:r>
              <a:rPr lang="ar-LB" b="1" dirty="0">
                <a:latin typeface="Arial" pitchFamily="34" charset="0"/>
                <a:cs typeface="Arial" pitchFamily="34" charset="0"/>
              </a:rPr>
              <a:t>استخدام  هاشتاغ </a:t>
            </a:r>
            <a:r>
              <a:rPr lang="en-US" b="1" dirty="0" smtClean="0">
                <a:latin typeface="Arial" pitchFamily="34" charset="0"/>
                <a:cs typeface="Arial" pitchFamily="34" charset="0"/>
              </a:rPr>
              <a:t>( </a:t>
            </a:r>
            <a:r>
              <a:rPr lang="en-US" b="1" dirty="0" err="1" smtClean="0">
                <a:latin typeface="Arial" pitchFamily="34" charset="0"/>
                <a:cs typeface="Arial" pitchFamily="34" charset="0"/>
              </a:rPr>
              <a:t>hashtag</a:t>
            </a:r>
            <a:r>
              <a:rPr lang="en-US" b="1" dirty="0" smtClean="0">
                <a:latin typeface="Arial" pitchFamily="34" charset="0"/>
                <a:cs typeface="Arial" pitchFamily="34" charset="0"/>
              </a:rPr>
              <a:t>) </a:t>
            </a:r>
            <a:r>
              <a:rPr lang="ar-LB" b="1" dirty="0" smtClean="0">
                <a:latin typeface="Arial" pitchFamily="34" charset="0"/>
                <a:cs typeface="Arial" pitchFamily="34" charset="0"/>
              </a:rPr>
              <a:t>تويتر  إيميديات   (</a:t>
            </a:r>
            <a:r>
              <a:rPr lang="en-US" b="1" dirty="0" err="1" smtClean="0">
                <a:latin typeface="Arial" pitchFamily="34" charset="0"/>
                <a:cs typeface="Arial" pitchFamily="34" charset="0"/>
              </a:rPr>
              <a:t>emediat</a:t>
            </a:r>
            <a:r>
              <a:rPr lang="ar-LB" b="1" dirty="0" smtClean="0">
                <a:latin typeface="Arial" pitchFamily="34" charset="0"/>
                <a:cs typeface="Arial" pitchFamily="34" charset="0"/>
              </a:rPr>
              <a:t>#</a:t>
            </a:r>
            <a:r>
              <a:rPr lang="en-US" b="1" dirty="0" smtClean="0">
                <a:latin typeface="Arial" pitchFamily="34" charset="0"/>
                <a:cs typeface="Arial" pitchFamily="34" charset="0"/>
              </a:rPr>
              <a:t>(</a:t>
            </a:r>
            <a:r>
              <a:rPr lang="ar-LB" b="1" dirty="0" smtClean="0">
                <a:latin typeface="Arial" pitchFamily="34" charset="0"/>
                <a:cs typeface="Arial" pitchFamily="34" charset="0"/>
              </a:rPr>
              <a:t> </a:t>
            </a:r>
            <a:endParaRPr lang="en-US" b="1" dirty="0" smtClean="0">
              <a:latin typeface="Arial" pitchFamily="34" charset="0"/>
              <a:cs typeface="Arial" pitchFamily="34" charset="0"/>
            </a:endParaRPr>
          </a:p>
          <a:p>
            <a:pPr algn="r" rtl="1"/>
            <a:endParaRPr lang="en-US" b="1" dirty="0">
              <a:latin typeface="Arial" pitchFamily="34" charset="0"/>
              <a:cs typeface="Arial" pitchFamily="34" charset="0"/>
            </a:endParaRPr>
          </a:p>
          <a:p>
            <a:pPr algn="r" rtl="1"/>
            <a:r>
              <a:rPr lang="ar-LB" b="1" dirty="0">
                <a:latin typeface="Arial" pitchFamily="34" charset="0"/>
                <a:cs typeface="Arial" pitchFamily="34" charset="0"/>
              </a:rPr>
              <a:t>القواعد حول نشر صورعلى الفايسبوك أو </a:t>
            </a:r>
            <a:r>
              <a:rPr lang="ar-LB" b="1" dirty="0" smtClean="0">
                <a:latin typeface="Arial" pitchFamily="34" charset="0"/>
                <a:cs typeface="Arial" pitchFamily="34" charset="0"/>
              </a:rPr>
              <a:t>الإنترنت</a:t>
            </a:r>
            <a:endParaRPr lang="en-US" b="1" dirty="0" smtClean="0">
              <a:latin typeface="Arial" pitchFamily="34" charset="0"/>
              <a:cs typeface="Arial" pitchFamily="34" charset="0"/>
            </a:endParaRPr>
          </a:p>
          <a:p>
            <a:pPr algn="r" rtl="1"/>
            <a:endParaRPr lang="ar-LB" b="1" dirty="0">
              <a:latin typeface="Arial" pitchFamily="34" charset="0"/>
              <a:cs typeface="Arial" pitchFamily="34" charset="0"/>
            </a:endParaRPr>
          </a:p>
          <a:p>
            <a:pPr algn="r" rtl="1"/>
            <a:r>
              <a:rPr lang="ar-LB" b="1" dirty="0">
                <a:latin typeface="Arial" pitchFamily="34" charset="0"/>
                <a:cs typeface="Arial" pitchFamily="34" charset="0"/>
              </a:rPr>
              <a:t>بطاقات لعبة التشبيك </a:t>
            </a:r>
            <a:endParaRPr lang="en-US" b="1" dirty="0" smtClean="0">
              <a:latin typeface="Arial" pitchFamily="34" charset="0"/>
              <a:cs typeface="Arial" pitchFamily="34" charset="0"/>
            </a:endParaRPr>
          </a:p>
          <a:p>
            <a:pPr algn="r" rtl="1"/>
            <a:endParaRPr lang="ar-LB" b="1" dirty="0">
              <a:latin typeface="Arial" pitchFamily="34" charset="0"/>
              <a:cs typeface="Arial" pitchFamily="34" charset="0"/>
            </a:endParaRPr>
          </a:p>
          <a:p>
            <a:pPr algn="r" rtl="1"/>
            <a:r>
              <a:rPr lang="ar-LB" b="1" dirty="0">
                <a:latin typeface="Arial" pitchFamily="34" charset="0"/>
                <a:cs typeface="Arial" pitchFamily="34" charset="0"/>
              </a:rPr>
              <a:t>أمور أخرى</a:t>
            </a:r>
          </a:p>
        </p:txBody>
      </p:sp>
      <p:sp>
        <p:nvSpPr>
          <p:cNvPr id="9" name="TextBox 8"/>
          <p:cNvSpPr txBox="1"/>
          <p:nvPr/>
        </p:nvSpPr>
        <p:spPr>
          <a:xfrm>
            <a:off x="0"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ar-LB" sz="3200" b="1" dirty="0">
                <a:latin typeface="Arial" pitchFamily="34" charset="0"/>
                <a:cs typeface="Arial" pitchFamily="34" charset="0"/>
              </a:rPr>
              <a:t>لوجستيات</a:t>
            </a:r>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1" name="Text Box 189"/>
          <p:cNvSpPr txBox="1">
            <a:spLocks noChangeArrowheads="1"/>
          </p:cNvSpPr>
          <p:nvPr/>
        </p:nvSpPr>
        <p:spPr bwMode="auto">
          <a:xfrm>
            <a:off x="7086600" y="1665288"/>
            <a:ext cx="1752600" cy="276999"/>
          </a:xfrm>
          <a:prstGeom prst="rect">
            <a:avLst/>
          </a:prstGeom>
          <a:noFill/>
          <a:ln w="9525">
            <a:noFill/>
            <a:miter lim="800000"/>
            <a:headEnd/>
            <a:tailEnd/>
          </a:ln>
          <a:effectLst/>
        </p:spPr>
        <p:txBody>
          <a:bodyPr>
            <a:spAutoFit/>
          </a:bodyPr>
          <a:lstStyle/>
          <a:p>
            <a:pPr marL="168275" indent="-168275" defTabSz="168275">
              <a:spcBef>
                <a:spcPct val="50000"/>
              </a:spcBef>
              <a:buFontTx/>
              <a:buChar char="•"/>
            </a:pPr>
            <a:endParaRPr lang="en-US" sz="1200" dirty="0">
              <a:latin typeface="Arial" pitchFamily="34" charset="0"/>
            </a:endParaRPr>
          </a:p>
        </p:txBody>
      </p:sp>
      <p:grpSp>
        <p:nvGrpSpPr>
          <p:cNvPr id="4" name="Group 3"/>
          <p:cNvGrpSpPr/>
          <p:nvPr/>
        </p:nvGrpSpPr>
        <p:grpSpPr>
          <a:xfrm>
            <a:off x="187325" y="1295400"/>
            <a:ext cx="8985250" cy="5160348"/>
            <a:chOff x="187325" y="1352996"/>
            <a:chExt cx="8985250" cy="5160348"/>
          </a:xfrm>
        </p:grpSpPr>
        <p:pic>
          <p:nvPicPr>
            <p:cNvPr id="3244" name="Picture 172" descr="MeetRoomWalls"/>
            <p:cNvPicPr>
              <a:picLocks noChangeAspect="1" noChangeArrowheads="1"/>
            </p:cNvPicPr>
            <p:nvPr/>
          </p:nvPicPr>
          <p:blipFill>
            <a:blip r:embed="rId3" cstate="print"/>
            <a:srcRect/>
            <a:stretch>
              <a:fillRect/>
            </a:stretch>
          </p:blipFill>
          <p:spPr bwMode="auto">
            <a:xfrm>
              <a:off x="2720975" y="1352996"/>
              <a:ext cx="6451600" cy="4826000"/>
            </a:xfrm>
            <a:prstGeom prst="rect">
              <a:avLst/>
            </a:prstGeom>
            <a:noFill/>
          </p:spPr>
        </p:pic>
        <p:pic>
          <p:nvPicPr>
            <p:cNvPr id="3245" name="Picture 173" descr="MeetRoomAgenda"/>
            <p:cNvPicPr>
              <a:picLocks noChangeAspect="1" noChangeArrowheads="1"/>
            </p:cNvPicPr>
            <p:nvPr/>
          </p:nvPicPr>
          <p:blipFill>
            <a:blip r:embed="rId4" cstate="print"/>
            <a:srcRect/>
            <a:stretch>
              <a:fillRect/>
            </a:stretch>
          </p:blipFill>
          <p:spPr bwMode="auto">
            <a:xfrm>
              <a:off x="187325" y="1484144"/>
              <a:ext cx="3060700" cy="5029200"/>
            </a:xfrm>
            <a:prstGeom prst="rect">
              <a:avLst/>
            </a:prstGeom>
            <a:noFill/>
          </p:spPr>
        </p:pic>
        <p:sp>
          <p:nvSpPr>
            <p:cNvPr id="3264" name="Text Box 192"/>
            <p:cNvSpPr txBox="1">
              <a:spLocks noChangeArrowheads="1"/>
            </p:cNvSpPr>
            <p:nvPr/>
          </p:nvSpPr>
          <p:spPr bwMode="auto">
            <a:xfrm>
              <a:off x="1240636" y="1917949"/>
              <a:ext cx="1197764" cy="369332"/>
            </a:xfrm>
            <a:prstGeom prst="rect">
              <a:avLst/>
            </a:prstGeom>
            <a:noFill/>
            <a:ln w="9525">
              <a:noFill/>
              <a:miter lim="800000"/>
              <a:headEnd/>
              <a:tailEnd/>
            </a:ln>
            <a:effectLst/>
          </p:spPr>
          <p:txBody>
            <a:bodyPr wrap="none">
              <a:spAutoFit/>
            </a:bodyPr>
            <a:lstStyle/>
            <a:p>
              <a:pPr algn="r" rtl="1"/>
              <a:r>
                <a:rPr lang="ar-LB" b="1" i="1" dirty="0">
                  <a:latin typeface="Arial" pitchFamily="34" charset="0"/>
                </a:rPr>
                <a:t>جدول الأعمال</a:t>
              </a:r>
              <a:endParaRPr lang="en-US" sz="1800" dirty="0">
                <a:latin typeface="Arial" pitchFamily="34" charset="0"/>
              </a:endParaRPr>
            </a:p>
          </p:txBody>
        </p:sp>
        <p:sp>
          <p:nvSpPr>
            <p:cNvPr id="3265" name="Oval 193"/>
            <p:cNvSpPr>
              <a:spLocks noChangeArrowheads="1"/>
            </p:cNvSpPr>
            <p:nvPr/>
          </p:nvSpPr>
          <p:spPr bwMode="auto">
            <a:xfrm>
              <a:off x="2438400" y="2001907"/>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3270" name="Text Box 198"/>
            <p:cNvSpPr txBox="1">
              <a:spLocks noChangeArrowheads="1"/>
            </p:cNvSpPr>
            <p:nvPr/>
          </p:nvSpPr>
          <p:spPr bwMode="auto">
            <a:xfrm>
              <a:off x="7658100" y="1913722"/>
              <a:ext cx="659155" cy="369332"/>
            </a:xfrm>
            <a:prstGeom prst="rect">
              <a:avLst/>
            </a:prstGeom>
            <a:noFill/>
            <a:ln w="9525">
              <a:noFill/>
              <a:miter lim="800000"/>
              <a:headEnd/>
              <a:tailEnd/>
            </a:ln>
            <a:effectLst/>
          </p:spPr>
          <p:txBody>
            <a:bodyPr wrap="none">
              <a:spAutoFit/>
            </a:bodyPr>
            <a:lstStyle/>
            <a:p>
              <a:pPr algn="r" rtl="1"/>
              <a:r>
                <a:rPr lang="ar-LB" b="1" i="1" dirty="0">
                  <a:latin typeface="Arial" pitchFamily="34" charset="0"/>
                </a:rPr>
                <a:t>النتائج</a:t>
              </a:r>
              <a:endParaRPr lang="en-US" sz="1800" dirty="0">
                <a:latin typeface="Arial" pitchFamily="34" charset="0"/>
              </a:endParaRPr>
            </a:p>
          </p:txBody>
        </p:sp>
        <p:sp>
          <p:nvSpPr>
            <p:cNvPr id="3271" name="Oval 199"/>
            <p:cNvSpPr>
              <a:spLocks noChangeArrowheads="1"/>
            </p:cNvSpPr>
            <p:nvPr/>
          </p:nvSpPr>
          <p:spPr bwMode="auto">
            <a:xfrm>
              <a:off x="8382000" y="2040007"/>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pic>
          <p:nvPicPr>
            <p:cNvPr id="3246" name="Picture 174" descr="MeetRoomTable"/>
            <p:cNvPicPr>
              <a:picLocks noChangeAspect="1" noChangeArrowheads="1"/>
            </p:cNvPicPr>
            <p:nvPr/>
          </p:nvPicPr>
          <p:blipFill>
            <a:blip r:embed="rId5" cstate="print"/>
            <a:srcRect/>
            <a:stretch>
              <a:fillRect/>
            </a:stretch>
          </p:blipFill>
          <p:spPr bwMode="auto">
            <a:xfrm>
              <a:off x="3267075" y="3784431"/>
              <a:ext cx="4914900" cy="2520950"/>
            </a:xfrm>
            <a:prstGeom prst="rect">
              <a:avLst/>
            </a:prstGeom>
            <a:noFill/>
          </p:spPr>
        </p:pic>
        <p:sp>
          <p:nvSpPr>
            <p:cNvPr id="3276" name="Text Box 204"/>
            <p:cNvSpPr txBox="1">
              <a:spLocks noChangeArrowheads="1"/>
            </p:cNvSpPr>
            <p:nvPr/>
          </p:nvSpPr>
          <p:spPr bwMode="auto">
            <a:xfrm>
              <a:off x="3990975" y="4705796"/>
              <a:ext cx="2846388" cy="1492716"/>
            </a:xfrm>
            <a:prstGeom prst="rect">
              <a:avLst/>
            </a:prstGeom>
            <a:noFill/>
            <a:ln w="9525">
              <a:noFill/>
              <a:miter lim="800000"/>
              <a:headEnd/>
              <a:tailEnd/>
            </a:ln>
            <a:effectLst/>
          </p:spPr>
          <p:txBody>
            <a:bodyPr wrap="square">
              <a:spAutoFit/>
            </a:bodyPr>
            <a:lstStyle/>
            <a:p>
              <a:pPr marL="168275" indent="-168275" algn="r" defTabSz="168275" rtl="1">
                <a:spcBef>
                  <a:spcPct val="50000"/>
                </a:spcBef>
                <a:buFontTx/>
                <a:buChar char="•"/>
              </a:pPr>
              <a:r>
                <a:rPr lang="ar-LB" sz="1400" dirty="0" smtClean="0">
                  <a:latin typeface="Arial" pitchFamily="34" charset="0"/>
                  <a:cs typeface="Arial" pitchFamily="34" charset="0"/>
                </a:rPr>
                <a:t>حقق </a:t>
              </a:r>
              <a:r>
                <a:rPr lang="ar-LB" sz="1400" dirty="0">
                  <a:latin typeface="Arial" pitchFamily="34" charset="0"/>
                  <a:cs typeface="Arial" pitchFamily="34" charset="0"/>
                </a:rPr>
                <a:t>التوازن بين  التعلم من الأقران وتبادل الخبرات</a:t>
              </a:r>
            </a:p>
            <a:p>
              <a:pPr marL="168275" indent="-168275" algn="r" defTabSz="168275" rtl="1">
                <a:spcBef>
                  <a:spcPct val="50000"/>
                </a:spcBef>
                <a:buFontTx/>
                <a:buChar char="•"/>
              </a:pPr>
              <a:r>
                <a:rPr lang="ar-LB" sz="1400" dirty="0" smtClean="0">
                  <a:latin typeface="Arial" pitchFamily="34" charset="0"/>
                  <a:cs typeface="Arial" pitchFamily="34" charset="0"/>
                </a:rPr>
                <a:t>نمذجة </a:t>
              </a:r>
              <a:r>
                <a:rPr lang="ar-LB" sz="1400" dirty="0">
                  <a:latin typeface="Arial" pitchFamily="34" charset="0"/>
                  <a:cs typeface="Arial" pitchFamily="34" charset="0"/>
                </a:rPr>
                <a:t>التدريب التفاعلي</a:t>
              </a:r>
            </a:p>
            <a:p>
              <a:pPr marL="168275" indent="-168275" algn="r" defTabSz="168275" rtl="1">
                <a:spcBef>
                  <a:spcPct val="50000"/>
                </a:spcBef>
                <a:buFontTx/>
                <a:buChar char="•"/>
              </a:pPr>
              <a:r>
                <a:rPr lang="ar-LB" sz="1400" dirty="0" smtClean="0">
                  <a:latin typeface="Arial" pitchFamily="34" charset="0"/>
                  <a:cs typeface="Arial" pitchFamily="34" charset="0"/>
                </a:rPr>
                <a:t>اطرح </a:t>
              </a:r>
              <a:r>
                <a:rPr lang="ar-LB" sz="1400" dirty="0">
                  <a:latin typeface="Arial" pitchFamily="34" charset="0"/>
                  <a:cs typeface="Arial" pitchFamily="34" charset="0"/>
                </a:rPr>
                <a:t>الأسئلة، واستخدم الملاحظات الملصقة</a:t>
              </a:r>
            </a:p>
            <a:p>
              <a:pPr marL="168275" indent="-168275" algn="r" defTabSz="168275" rtl="1">
                <a:spcBef>
                  <a:spcPct val="50000"/>
                </a:spcBef>
                <a:buFontTx/>
                <a:buChar char="•"/>
              </a:pPr>
              <a:r>
                <a:rPr lang="ar-LB" sz="1400" dirty="0" smtClean="0">
                  <a:latin typeface="Arial" pitchFamily="34" charset="0"/>
                  <a:cs typeface="Arial" pitchFamily="34" charset="0"/>
                </a:rPr>
                <a:t>امرح</a:t>
              </a:r>
              <a:r>
                <a:rPr lang="ar-LB" sz="1400" dirty="0">
                  <a:latin typeface="Arial" pitchFamily="34" charset="0"/>
                  <a:cs typeface="Arial" pitchFamily="34" charset="0"/>
                </a:rPr>
                <a:t>!  لا تخجل!</a:t>
              </a:r>
            </a:p>
          </p:txBody>
        </p:sp>
        <p:sp>
          <p:nvSpPr>
            <p:cNvPr id="3277" name="Text Box 205"/>
            <p:cNvSpPr txBox="1">
              <a:spLocks noChangeArrowheads="1"/>
            </p:cNvSpPr>
            <p:nvPr/>
          </p:nvSpPr>
          <p:spPr bwMode="auto">
            <a:xfrm>
              <a:off x="4995207" y="4356031"/>
              <a:ext cx="1087157" cy="369332"/>
            </a:xfrm>
            <a:prstGeom prst="rect">
              <a:avLst/>
            </a:prstGeom>
            <a:noFill/>
            <a:ln w="9525">
              <a:noFill/>
              <a:miter lim="800000"/>
              <a:headEnd/>
              <a:tailEnd/>
            </a:ln>
            <a:effectLst/>
          </p:spPr>
          <p:txBody>
            <a:bodyPr wrap="none">
              <a:spAutoFit/>
            </a:bodyPr>
            <a:lstStyle/>
            <a:p>
              <a:r>
                <a:rPr lang="ar-LB" b="1" i="1" dirty="0">
                  <a:latin typeface="Arial" pitchFamily="34" charset="0"/>
                </a:rPr>
                <a:t>تحديد الإطار</a:t>
              </a:r>
              <a:endParaRPr lang="en-US" sz="1800" b="1" i="1" dirty="0">
                <a:latin typeface="Arial" pitchFamily="34" charset="0"/>
              </a:endParaRPr>
            </a:p>
          </p:txBody>
        </p:sp>
        <p:sp>
          <p:nvSpPr>
            <p:cNvPr id="3278" name="Oval 206"/>
            <p:cNvSpPr>
              <a:spLocks noChangeArrowheads="1"/>
            </p:cNvSpPr>
            <p:nvPr/>
          </p:nvSpPr>
          <p:spPr bwMode="auto">
            <a:xfrm>
              <a:off x="6096000" y="4467672"/>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24" name="TextBox 23"/>
            <p:cNvSpPr txBox="1"/>
            <p:nvPr/>
          </p:nvSpPr>
          <p:spPr>
            <a:xfrm>
              <a:off x="6629400" y="2283054"/>
              <a:ext cx="2057400" cy="1569660"/>
            </a:xfrm>
            <a:prstGeom prst="rect">
              <a:avLst/>
            </a:prstGeom>
            <a:noFill/>
          </p:spPr>
          <p:txBody>
            <a:bodyPr wrap="square" rtlCol="0">
              <a:spAutoFit/>
            </a:bodyPr>
            <a:lstStyle/>
            <a:p>
              <a:pPr algn="ctr"/>
              <a:r>
                <a:rPr lang="ar-LB" sz="1200" dirty="0">
                  <a:latin typeface="Arial" pitchFamily="34" charset="0"/>
                  <a:cs typeface="Arial" pitchFamily="34" charset="0"/>
                </a:rPr>
                <a:t>قم بإجراء اتصالات مع الأشخاص الذين يمكن أن يساعدوك على التقدم في وسائل الإعلام الاجتماعية الخاصة بك. </a:t>
              </a:r>
            </a:p>
            <a:p>
              <a:pPr algn="ctr"/>
              <a:endParaRPr lang="ar-LB" sz="1200" dirty="0">
                <a:latin typeface="Arial" pitchFamily="34" charset="0"/>
                <a:cs typeface="Arial" pitchFamily="34" charset="0"/>
              </a:endParaRPr>
            </a:p>
            <a:p>
              <a:pPr algn="ctr"/>
              <a:r>
                <a:rPr lang="ar-LB" sz="1200" dirty="0">
                  <a:latin typeface="Arial" pitchFamily="34" charset="0"/>
                  <a:cs typeface="Arial" pitchFamily="34" charset="0"/>
                </a:rPr>
                <a:t>كن على استعداد لتطبيق ما لا يقل عن واحد أو اثنين من الأمور التي تعلمتها لجعل وسائل الإعلام الاجتماعية الخاصة بك أكثر فعالية.</a:t>
              </a:r>
            </a:p>
          </p:txBody>
        </p:sp>
        <p:pic>
          <p:nvPicPr>
            <p:cNvPr id="19" name="Picture 18" descr="logo.png"/>
            <p:cNvPicPr>
              <a:picLocks noChangeAspect="1"/>
            </p:cNvPicPr>
            <p:nvPr/>
          </p:nvPicPr>
          <p:blipFill>
            <a:blip r:embed="rId6" cstate="print"/>
            <a:stretch>
              <a:fillRect/>
            </a:stretch>
          </p:blipFill>
          <p:spPr>
            <a:xfrm>
              <a:off x="3533775" y="1733996"/>
              <a:ext cx="1853503" cy="1447800"/>
            </a:xfrm>
            <a:prstGeom prst="rect">
              <a:avLst/>
            </a:prstGeom>
          </p:spPr>
        </p:pic>
        <p:sp>
          <p:nvSpPr>
            <p:cNvPr id="20" name="TextBox 19"/>
            <p:cNvSpPr txBox="1"/>
            <p:nvPr/>
          </p:nvSpPr>
          <p:spPr>
            <a:xfrm>
              <a:off x="600075" y="2391013"/>
              <a:ext cx="2057400" cy="3108543"/>
            </a:xfrm>
            <a:prstGeom prst="rect">
              <a:avLst/>
            </a:prstGeom>
            <a:noFill/>
          </p:spPr>
          <p:txBody>
            <a:bodyPr wrap="square" rtlCol="0">
              <a:spAutoFit/>
            </a:bodyPr>
            <a:lstStyle/>
            <a:p>
              <a:pPr algn="r" rtl="1"/>
              <a:r>
                <a:rPr lang="ar-LB" sz="1400" dirty="0">
                  <a:latin typeface="Arial" pitchFamily="34" charset="0"/>
                  <a:cs typeface="Arial" pitchFamily="34" charset="0"/>
                </a:rPr>
                <a:t>تمرين </a:t>
              </a:r>
              <a:r>
                <a:rPr lang="ar-LB" sz="1400" dirty="0" smtClean="0">
                  <a:latin typeface="Arial" pitchFamily="34" charset="0"/>
                  <a:cs typeface="Arial" pitchFamily="34" charset="0"/>
                </a:rPr>
                <a:t>التشبيك</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مبادئ نجاح شبكات المنظمات غير الحكومية </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smtClean="0">
                  <a:latin typeface="Arial" pitchFamily="34" charset="0"/>
                  <a:cs typeface="Arial" pitchFamily="34" charset="0"/>
                </a:rPr>
                <a:t>غداء</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تقديم عرض </a:t>
              </a:r>
              <a:r>
                <a:rPr lang="ar-LB" sz="1400" dirty="0" smtClean="0">
                  <a:latin typeface="Arial" pitchFamily="34" charset="0"/>
                  <a:cs typeface="Arial" pitchFamily="34" charset="0"/>
                </a:rPr>
                <a:t>ويكيبيديا</a:t>
              </a:r>
              <a:endParaRPr lang="en-US" sz="1400" dirty="0" smtClean="0">
                <a:latin typeface="Arial" pitchFamily="34" charset="0"/>
                <a:cs typeface="Arial" pitchFamily="34" charset="0"/>
              </a:endParaRPr>
            </a:p>
            <a:p>
              <a:pPr algn="r" rtl="1"/>
              <a:r>
                <a:rPr lang="ar-LB" sz="1400" dirty="0" smtClean="0">
                  <a:latin typeface="Arial" pitchFamily="34" charset="0"/>
                  <a:cs typeface="Arial" pitchFamily="34" charset="0"/>
                </a:rPr>
                <a:t> </a:t>
              </a:r>
              <a:endParaRPr lang="ar-LB" sz="1400" dirty="0">
                <a:latin typeface="Arial" pitchFamily="34" charset="0"/>
                <a:cs typeface="Arial" pitchFamily="34" charset="0"/>
              </a:endParaRPr>
            </a:p>
            <a:p>
              <a:pPr algn="r" rtl="1"/>
              <a:r>
                <a:rPr lang="ar-LB" sz="1400" dirty="0">
                  <a:latin typeface="Arial" pitchFamily="34" charset="0"/>
                  <a:cs typeface="Arial" pitchFamily="34" charset="0"/>
                </a:rPr>
                <a:t>حفظ وصيانة المحتوى </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تدريب </a:t>
              </a:r>
              <a:r>
                <a:rPr lang="ar-LB" sz="1400" dirty="0" smtClean="0">
                  <a:latin typeface="Arial" pitchFamily="34" charset="0"/>
                  <a:cs typeface="Arial" pitchFamily="34" charset="0"/>
                </a:rPr>
                <a:t>المدرب</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b="1" dirty="0">
                  <a:latin typeface="Arial" pitchFamily="34" charset="0"/>
                  <a:cs typeface="Arial" pitchFamily="34" charset="0"/>
                </a:rPr>
                <a:t>في المساء: </a:t>
              </a:r>
              <a:r>
                <a:rPr lang="ar-LB" sz="1400" dirty="0">
                  <a:latin typeface="Arial" pitchFamily="34" charset="0"/>
                  <a:cs typeface="Arial" pitchFamily="34" charset="0"/>
                </a:rPr>
                <a:t>نشاط التشبيك</a:t>
              </a:r>
            </a:p>
          </p:txBody>
        </p:sp>
      </p:grpSp>
      <p:sp>
        <p:nvSpPr>
          <p:cNvPr id="21" name="TextBox 20"/>
          <p:cNvSpPr txBox="1"/>
          <p:nvPr/>
        </p:nvSpPr>
        <p:spPr>
          <a:xfrm>
            <a:off x="0" y="9525"/>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rtl="1"/>
            <a:r>
              <a:rPr lang="ar-LB" sz="3200" b="1" dirty="0">
                <a:latin typeface="Arial" pitchFamily="34" charset="0"/>
                <a:cs typeface="Arial" pitchFamily="34" charset="0"/>
              </a:rPr>
              <a:t>اليوم الأول: </a:t>
            </a:r>
            <a:r>
              <a:rPr lang="ar-LB" sz="3200" b="1" dirty="0" smtClean="0">
                <a:latin typeface="Arial" pitchFamily="34" charset="0"/>
                <a:cs typeface="Arial" pitchFamily="34" charset="0"/>
              </a:rPr>
              <a:t>الأردن</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2931351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1" name="Text Box 189"/>
          <p:cNvSpPr txBox="1">
            <a:spLocks noChangeArrowheads="1"/>
          </p:cNvSpPr>
          <p:nvPr/>
        </p:nvSpPr>
        <p:spPr bwMode="auto">
          <a:xfrm>
            <a:off x="7086600" y="1665288"/>
            <a:ext cx="1752600" cy="276999"/>
          </a:xfrm>
          <a:prstGeom prst="rect">
            <a:avLst/>
          </a:prstGeom>
          <a:noFill/>
          <a:ln w="9525">
            <a:noFill/>
            <a:miter lim="800000"/>
            <a:headEnd/>
            <a:tailEnd/>
          </a:ln>
          <a:effectLst/>
        </p:spPr>
        <p:txBody>
          <a:bodyPr>
            <a:spAutoFit/>
          </a:bodyPr>
          <a:lstStyle/>
          <a:p>
            <a:pPr marL="168275" indent="-168275" defTabSz="168275">
              <a:spcBef>
                <a:spcPct val="50000"/>
              </a:spcBef>
              <a:buFontTx/>
              <a:buChar char="•"/>
            </a:pPr>
            <a:endParaRPr lang="en-US" sz="1200" dirty="0">
              <a:latin typeface="Arial" pitchFamily="34" charset="0"/>
            </a:endParaRPr>
          </a:p>
        </p:txBody>
      </p:sp>
      <p:grpSp>
        <p:nvGrpSpPr>
          <p:cNvPr id="4" name="Group 3"/>
          <p:cNvGrpSpPr/>
          <p:nvPr/>
        </p:nvGrpSpPr>
        <p:grpSpPr>
          <a:xfrm>
            <a:off x="187325" y="1352996"/>
            <a:ext cx="8985250" cy="5160348"/>
            <a:chOff x="187325" y="1352996"/>
            <a:chExt cx="8985250" cy="5160348"/>
          </a:xfrm>
        </p:grpSpPr>
        <p:pic>
          <p:nvPicPr>
            <p:cNvPr id="3244" name="Picture 172" descr="MeetRoomWalls"/>
            <p:cNvPicPr>
              <a:picLocks noChangeAspect="1" noChangeArrowheads="1"/>
            </p:cNvPicPr>
            <p:nvPr/>
          </p:nvPicPr>
          <p:blipFill>
            <a:blip r:embed="rId3" cstate="print"/>
            <a:srcRect/>
            <a:stretch>
              <a:fillRect/>
            </a:stretch>
          </p:blipFill>
          <p:spPr bwMode="auto">
            <a:xfrm>
              <a:off x="2720975" y="1352996"/>
              <a:ext cx="6451600" cy="4826000"/>
            </a:xfrm>
            <a:prstGeom prst="rect">
              <a:avLst/>
            </a:prstGeom>
            <a:noFill/>
          </p:spPr>
        </p:pic>
        <p:pic>
          <p:nvPicPr>
            <p:cNvPr id="3245" name="Picture 173" descr="MeetRoomAgenda"/>
            <p:cNvPicPr>
              <a:picLocks noChangeAspect="1" noChangeArrowheads="1"/>
            </p:cNvPicPr>
            <p:nvPr/>
          </p:nvPicPr>
          <p:blipFill>
            <a:blip r:embed="rId4" cstate="print"/>
            <a:srcRect/>
            <a:stretch>
              <a:fillRect/>
            </a:stretch>
          </p:blipFill>
          <p:spPr bwMode="auto">
            <a:xfrm>
              <a:off x="187325" y="1484144"/>
              <a:ext cx="3060700" cy="5029200"/>
            </a:xfrm>
            <a:prstGeom prst="rect">
              <a:avLst/>
            </a:prstGeom>
            <a:noFill/>
          </p:spPr>
        </p:pic>
        <p:sp>
          <p:nvSpPr>
            <p:cNvPr id="3264" name="Text Box 192"/>
            <p:cNvSpPr txBox="1">
              <a:spLocks noChangeArrowheads="1"/>
            </p:cNvSpPr>
            <p:nvPr/>
          </p:nvSpPr>
          <p:spPr bwMode="auto">
            <a:xfrm>
              <a:off x="1029893" y="1890266"/>
              <a:ext cx="1197764" cy="369332"/>
            </a:xfrm>
            <a:prstGeom prst="rect">
              <a:avLst/>
            </a:prstGeom>
            <a:noFill/>
            <a:ln w="9525">
              <a:noFill/>
              <a:miter lim="800000"/>
              <a:headEnd/>
              <a:tailEnd/>
            </a:ln>
            <a:effectLst/>
          </p:spPr>
          <p:txBody>
            <a:bodyPr wrap="none">
              <a:spAutoFit/>
            </a:bodyPr>
            <a:lstStyle/>
            <a:p>
              <a:r>
                <a:rPr lang="ar-LB" b="1" i="1" dirty="0">
                  <a:latin typeface="Arial" pitchFamily="34" charset="0"/>
                </a:rPr>
                <a:t>جدول الأعمال</a:t>
              </a:r>
              <a:endParaRPr lang="en-US" sz="1800" dirty="0">
                <a:latin typeface="Arial" pitchFamily="34" charset="0"/>
              </a:endParaRPr>
            </a:p>
          </p:txBody>
        </p:sp>
        <p:sp>
          <p:nvSpPr>
            <p:cNvPr id="3265" name="Oval 193"/>
            <p:cNvSpPr>
              <a:spLocks noChangeArrowheads="1"/>
            </p:cNvSpPr>
            <p:nvPr/>
          </p:nvSpPr>
          <p:spPr bwMode="auto">
            <a:xfrm>
              <a:off x="2286000" y="2038697"/>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3270" name="Text Box 198"/>
            <p:cNvSpPr txBox="1">
              <a:spLocks noChangeArrowheads="1"/>
            </p:cNvSpPr>
            <p:nvPr/>
          </p:nvSpPr>
          <p:spPr bwMode="auto">
            <a:xfrm>
              <a:off x="7522820" y="1947228"/>
              <a:ext cx="659155" cy="369332"/>
            </a:xfrm>
            <a:prstGeom prst="rect">
              <a:avLst/>
            </a:prstGeom>
            <a:noFill/>
            <a:ln w="9525">
              <a:noFill/>
              <a:miter lim="800000"/>
              <a:headEnd/>
              <a:tailEnd/>
            </a:ln>
            <a:effectLst/>
          </p:spPr>
          <p:txBody>
            <a:bodyPr wrap="none">
              <a:spAutoFit/>
            </a:bodyPr>
            <a:lstStyle/>
            <a:p>
              <a:pPr algn="r" rtl="1"/>
              <a:r>
                <a:rPr lang="ar-LB" b="1" i="1" dirty="0">
                  <a:latin typeface="Arial" pitchFamily="34" charset="0"/>
                </a:rPr>
                <a:t>النتائج</a:t>
              </a:r>
              <a:endParaRPr lang="en-US" sz="1800" dirty="0">
                <a:latin typeface="Arial" pitchFamily="34" charset="0"/>
              </a:endParaRPr>
            </a:p>
          </p:txBody>
        </p:sp>
        <p:sp>
          <p:nvSpPr>
            <p:cNvPr id="3271" name="Oval 199"/>
            <p:cNvSpPr>
              <a:spLocks noChangeArrowheads="1"/>
            </p:cNvSpPr>
            <p:nvPr/>
          </p:nvSpPr>
          <p:spPr bwMode="auto">
            <a:xfrm>
              <a:off x="8305800" y="2050157"/>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pic>
          <p:nvPicPr>
            <p:cNvPr id="3246" name="Picture 174" descr="MeetRoomTable"/>
            <p:cNvPicPr>
              <a:picLocks noChangeAspect="1" noChangeArrowheads="1"/>
            </p:cNvPicPr>
            <p:nvPr/>
          </p:nvPicPr>
          <p:blipFill>
            <a:blip r:embed="rId5" cstate="print"/>
            <a:srcRect/>
            <a:stretch>
              <a:fillRect/>
            </a:stretch>
          </p:blipFill>
          <p:spPr bwMode="auto">
            <a:xfrm>
              <a:off x="3267075" y="3784431"/>
              <a:ext cx="4914900" cy="2520950"/>
            </a:xfrm>
            <a:prstGeom prst="rect">
              <a:avLst/>
            </a:prstGeom>
            <a:noFill/>
          </p:spPr>
        </p:pic>
        <p:sp>
          <p:nvSpPr>
            <p:cNvPr id="3276" name="Text Box 204"/>
            <p:cNvSpPr txBox="1">
              <a:spLocks noChangeArrowheads="1"/>
            </p:cNvSpPr>
            <p:nvPr/>
          </p:nvSpPr>
          <p:spPr bwMode="auto">
            <a:xfrm>
              <a:off x="3990975" y="4705796"/>
              <a:ext cx="2790825" cy="1708160"/>
            </a:xfrm>
            <a:prstGeom prst="rect">
              <a:avLst/>
            </a:prstGeom>
            <a:noFill/>
            <a:ln w="9525">
              <a:noFill/>
              <a:miter lim="800000"/>
              <a:headEnd/>
              <a:tailEnd/>
            </a:ln>
            <a:effectLst/>
          </p:spPr>
          <p:txBody>
            <a:bodyPr wrap="square">
              <a:spAutoFit/>
            </a:bodyPr>
            <a:lstStyle/>
            <a:p>
              <a:pPr marL="168275" indent="-168275" algn="r" defTabSz="168275" rtl="1">
                <a:spcBef>
                  <a:spcPct val="50000"/>
                </a:spcBef>
                <a:buFontTx/>
                <a:buChar char="•"/>
              </a:pPr>
              <a:r>
                <a:rPr lang="ar-LB" sz="1400" dirty="0" smtClean="0">
                  <a:latin typeface="Arial" pitchFamily="34" charset="0"/>
                  <a:cs typeface="Arial" pitchFamily="34" charset="0"/>
                </a:rPr>
                <a:t>حقق </a:t>
              </a:r>
              <a:r>
                <a:rPr lang="ar-LB" sz="1400" dirty="0">
                  <a:latin typeface="Arial" pitchFamily="34" charset="0"/>
                  <a:cs typeface="Arial" pitchFamily="34" charset="0"/>
                </a:rPr>
                <a:t>التوازن بين  التعلم من الأقران وتبادل الخبرات</a:t>
              </a:r>
            </a:p>
            <a:p>
              <a:pPr marL="168275" indent="-168275" algn="r" defTabSz="168275" rtl="1">
                <a:spcBef>
                  <a:spcPct val="50000"/>
                </a:spcBef>
                <a:buFontTx/>
                <a:buChar char="•"/>
              </a:pPr>
              <a:r>
                <a:rPr lang="ar-LB" sz="1400" dirty="0" smtClean="0">
                  <a:latin typeface="Arial" pitchFamily="34" charset="0"/>
                  <a:cs typeface="Arial" pitchFamily="34" charset="0"/>
                </a:rPr>
                <a:t>نمذجة </a:t>
              </a:r>
              <a:r>
                <a:rPr lang="ar-LB" sz="1400" dirty="0">
                  <a:latin typeface="Arial" pitchFamily="34" charset="0"/>
                  <a:cs typeface="Arial" pitchFamily="34" charset="0"/>
                </a:rPr>
                <a:t>التدريب التفاعلي</a:t>
              </a:r>
            </a:p>
            <a:p>
              <a:pPr marL="168275" indent="-168275" algn="r" defTabSz="168275" rtl="1">
                <a:spcBef>
                  <a:spcPct val="50000"/>
                </a:spcBef>
                <a:buFontTx/>
                <a:buChar char="•"/>
              </a:pPr>
              <a:r>
                <a:rPr lang="ar-LB" sz="1400" dirty="0" smtClean="0">
                  <a:latin typeface="Arial" pitchFamily="34" charset="0"/>
                  <a:cs typeface="Arial" pitchFamily="34" charset="0"/>
                </a:rPr>
                <a:t>اطرح </a:t>
              </a:r>
              <a:r>
                <a:rPr lang="ar-LB" sz="1400" dirty="0">
                  <a:latin typeface="Arial" pitchFamily="34" charset="0"/>
                  <a:cs typeface="Arial" pitchFamily="34" charset="0"/>
                </a:rPr>
                <a:t>الأسئلة، واستخدم الملاحظات الملصقة</a:t>
              </a:r>
            </a:p>
            <a:p>
              <a:pPr marL="168275" indent="-168275" algn="r" defTabSz="168275" rtl="1">
                <a:spcBef>
                  <a:spcPct val="50000"/>
                </a:spcBef>
                <a:buFontTx/>
                <a:buChar char="•"/>
              </a:pPr>
              <a:r>
                <a:rPr lang="ar-LB" sz="1400" dirty="0" smtClean="0">
                  <a:latin typeface="Arial" pitchFamily="34" charset="0"/>
                  <a:cs typeface="Arial" pitchFamily="34" charset="0"/>
                </a:rPr>
                <a:t>امرح</a:t>
              </a:r>
              <a:r>
                <a:rPr lang="ar-LB" sz="1400" dirty="0">
                  <a:latin typeface="Arial" pitchFamily="34" charset="0"/>
                  <a:cs typeface="Arial" pitchFamily="34" charset="0"/>
                </a:rPr>
                <a:t>!  لا تخجل!</a:t>
              </a:r>
            </a:p>
          </p:txBody>
        </p:sp>
        <p:sp>
          <p:nvSpPr>
            <p:cNvPr id="3277" name="Text Box 205"/>
            <p:cNvSpPr txBox="1">
              <a:spLocks noChangeArrowheads="1"/>
            </p:cNvSpPr>
            <p:nvPr/>
          </p:nvSpPr>
          <p:spPr bwMode="auto">
            <a:xfrm>
              <a:off x="4906028" y="4336464"/>
              <a:ext cx="1087157" cy="369332"/>
            </a:xfrm>
            <a:prstGeom prst="rect">
              <a:avLst/>
            </a:prstGeom>
            <a:noFill/>
            <a:ln w="9525">
              <a:noFill/>
              <a:miter lim="800000"/>
              <a:headEnd/>
              <a:tailEnd/>
            </a:ln>
            <a:effectLst/>
          </p:spPr>
          <p:txBody>
            <a:bodyPr wrap="none">
              <a:spAutoFit/>
            </a:bodyPr>
            <a:lstStyle/>
            <a:p>
              <a:pPr algn="r" rtl="1"/>
              <a:r>
                <a:rPr lang="ar-LB" b="1" i="1" dirty="0">
                  <a:latin typeface="Arial" pitchFamily="34" charset="0"/>
                </a:rPr>
                <a:t>تحديد الإطار</a:t>
              </a:r>
              <a:endParaRPr lang="en-US" sz="1800" b="1" i="1" dirty="0">
                <a:latin typeface="Arial" pitchFamily="34" charset="0"/>
              </a:endParaRPr>
            </a:p>
          </p:txBody>
        </p:sp>
        <p:sp>
          <p:nvSpPr>
            <p:cNvPr id="3278" name="Oval 206"/>
            <p:cNvSpPr>
              <a:spLocks noChangeArrowheads="1"/>
            </p:cNvSpPr>
            <p:nvPr/>
          </p:nvSpPr>
          <p:spPr bwMode="auto">
            <a:xfrm>
              <a:off x="6096000" y="4461837"/>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24" name="TextBox 23"/>
            <p:cNvSpPr txBox="1"/>
            <p:nvPr/>
          </p:nvSpPr>
          <p:spPr>
            <a:xfrm>
              <a:off x="6629400" y="2283054"/>
              <a:ext cx="2057400" cy="2246769"/>
            </a:xfrm>
            <a:prstGeom prst="rect">
              <a:avLst/>
            </a:prstGeom>
            <a:noFill/>
          </p:spPr>
          <p:txBody>
            <a:bodyPr wrap="square" rtlCol="0">
              <a:spAutoFit/>
            </a:bodyPr>
            <a:lstStyle/>
            <a:p>
              <a:pPr algn="ctr" rtl="1"/>
              <a:r>
                <a:rPr lang="ar-LB" sz="1400" dirty="0">
                  <a:latin typeface="Arial" pitchFamily="34" charset="0"/>
                  <a:cs typeface="Arial" pitchFamily="34" charset="0"/>
                </a:rPr>
                <a:t>قم بإجراء اتصالات مع الأشخاص الذين يمكن أن يساعدوك على التقدم في وسائل الإعلام الاجتماعية الخاصة بك. </a:t>
              </a:r>
            </a:p>
            <a:p>
              <a:pPr algn="ctr" rtl="1"/>
              <a:endParaRPr lang="ar-LB" sz="1400" dirty="0">
                <a:latin typeface="Arial" pitchFamily="34" charset="0"/>
                <a:cs typeface="Arial" pitchFamily="34" charset="0"/>
              </a:endParaRPr>
            </a:p>
            <a:p>
              <a:pPr algn="ctr" rtl="1"/>
              <a:r>
                <a:rPr lang="ar-LB" sz="1400" dirty="0">
                  <a:latin typeface="Arial" pitchFamily="34" charset="0"/>
                  <a:cs typeface="Arial" pitchFamily="34" charset="0"/>
                </a:rPr>
                <a:t>كن على استعداد لتطبيق ما لا يقل عن واحد أو اثنين من الأمور التي تعلمتها لجعل وسائل الإعلام الاجتماعية الخاصة بك أكثر فعالية.</a:t>
              </a:r>
            </a:p>
          </p:txBody>
        </p:sp>
        <p:pic>
          <p:nvPicPr>
            <p:cNvPr id="19" name="Picture 18" descr="logo.png"/>
            <p:cNvPicPr>
              <a:picLocks noChangeAspect="1"/>
            </p:cNvPicPr>
            <p:nvPr/>
          </p:nvPicPr>
          <p:blipFill>
            <a:blip r:embed="rId6" cstate="print"/>
            <a:stretch>
              <a:fillRect/>
            </a:stretch>
          </p:blipFill>
          <p:spPr>
            <a:xfrm>
              <a:off x="3533775" y="1733996"/>
              <a:ext cx="1853503" cy="1447800"/>
            </a:xfrm>
            <a:prstGeom prst="rect">
              <a:avLst/>
            </a:prstGeom>
          </p:spPr>
        </p:pic>
        <p:sp>
          <p:nvSpPr>
            <p:cNvPr id="20" name="TextBox 19"/>
            <p:cNvSpPr txBox="1"/>
            <p:nvPr/>
          </p:nvSpPr>
          <p:spPr>
            <a:xfrm>
              <a:off x="600075" y="2391013"/>
              <a:ext cx="2057400" cy="3108543"/>
            </a:xfrm>
            <a:prstGeom prst="rect">
              <a:avLst/>
            </a:prstGeom>
            <a:noFill/>
          </p:spPr>
          <p:txBody>
            <a:bodyPr wrap="square" rtlCol="0">
              <a:spAutoFit/>
            </a:bodyPr>
            <a:lstStyle/>
            <a:p>
              <a:pPr algn="r" rtl="1"/>
              <a:r>
                <a:rPr lang="ar-LB" sz="1400" dirty="0">
                  <a:latin typeface="Arial" pitchFamily="34" charset="0"/>
                  <a:cs typeface="Arial" pitchFamily="34" charset="0"/>
                </a:rPr>
                <a:t>تمرين </a:t>
              </a:r>
              <a:r>
                <a:rPr lang="ar-LB" sz="1400" dirty="0" smtClean="0">
                  <a:latin typeface="Arial" pitchFamily="34" charset="0"/>
                  <a:cs typeface="Arial" pitchFamily="34" charset="0"/>
                </a:rPr>
                <a:t>التشبيك</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مبادئ نجاح شبكات المنظمات غير الحكومية </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smtClean="0">
                  <a:latin typeface="Arial" pitchFamily="34" charset="0"/>
                  <a:cs typeface="Arial" pitchFamily="34" charset="0"/>
                </a:rPr>
                <a:t>غداء</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تقديم عرض ويكيبيديا </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حفظ وصيانة المحتوى </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dirty="0">
                  <a:latin typeface="Arial" pitchFamily="34" charset="0"/>
                  <a:cs typeface="Arial" pitchFamily="34" charset="0"/>
                </a:rPr>
                <a:t>المقهى العالمي </a:t>
              </a:r>
              <a:endParaRPr lang="en-US" sz="1400" dirty="0" smtClean="0">
                <a:latin typeface="Arial" pitchFamily="34" charset="0"/>
                <a:cs typeface="Arial" pitchFamily="34" charset="0"/>
              </a:endParaRPr>
            </a:p>
            <a:p>
              <a:pPr algn="r" rtl="1"/>
              <a:endParaRPr lang="ar-LB" sz="1400" dirty="0">
                <a:latin typeface="Arial" pitchFamily="34" charset="0"/>
                <a:cs typeface="Arial" pitchFamily="34" charset="0"/>
              </a:endParaRPr>
            </a:p>
            <a:p>
              <a:pPr algn="r" rtl="1"/>
              <a:r>
                <a:rPr lang="ar-LB" sz="1400" b="1" dirty="0">
                  <a:latin typeface="Arial" pitchFamily="34" charset="0"/>
                  <a:cs typeface="Arial" pitchFamily="34" charset="0"/>
                </a:rPr>
                <a:t>مساء</a:t>
              </a:r>
              <a:r>
                <a:rPr lang="ar-LB" sz="1400" dirty="0">
                  <a:latin typeface="Arial" pitchFamily="34" charset="0"/>
                  <a:cs typeface="Arial" pitchFamily="34" charset="0"/>
                </a:rPr>
                <a:t>: تدريب المدربين</a:t>
              </a:r>
            </a:p>
          </p:txBody>
        </p:sp>
      </p:grpSp>
      <p:sp>
        <p:nvSpPr>
          <p:cNvPr id="21" name="TextBox 20"/>
          <p:cNvSpPr txBox="1"/>
          <p:nvPr/>
        </p:nvSpPr>
        <p:spPr>
          <a:xfrm>
            <a:off x="0" y="9525"/>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ar-LB" sz="3200" b="1" dirty="0">
                <a:latin typeface="Arial" pitchFamily="34" charset="0"/>
                <a:cs typeface="Arial" pitchFamily="34" charset="0"/>
              </a:rPr>
              <a:t>اليوم الأول: </a:t>
            </a:r>
            <a:r>
              <a:rPr lang="ar-LB" sz="3200" b="1" dirty="0" smtClean="0">
                <a:latin typeface="Arial" pitchFamily="34" charset="0"/>
                <a:cs typeface="Arial" pitchFamily="34" charset="0"/>
              </a:rPr>
              <a:t>المغرب</a:t>
            </a:r>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9144000" cy="6924973"/>
          </a:xfrm>
          <a:prstGeom prst="rect">
            <a:avLst/>
          </a:prstGeom>
          <a:solidFill>
            <a:srgbClr val="ABDCD4"/>
          </a:solidFill>
        </p:spPr>
        <p:txBody>
          <a:bodyPr wrap="square">
            <a:spAutoFit/>
          </a:bodyPr>
          <a:lstStyle/>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3600" b="1" dirty="0" smtClean="0">
              <a:latin typeface="Arial" pitchFamily="34" charset="0"/>
              <a:cs typeface="Arial" pitchFamily="34" charset="0"/>
            </a:endParaRPr>
          </a:p>
          <a:p>
            <a:pPr algn="ctr" fontAlgn="auto">
              <a:spcBef>
                <a:spcPts val="0"/>
              </a:spcBef>
              <a:spcAft>
                <a:spcPts val="0"/>
              </a:spcAft>
              <a:defRPr/>
            </a:pPr>
            <a:endParaRPr lang="en-US" sz="3600" b="1" dirty="0" smtClean="0">
              <a:latin typeface="Arial" pitchFamily="34" charset="0"/>
              <a:cs typeface="Arial" pitchFamily="34" charset="0"/>
            </a:endParaRPr>
          </a:p>
          <a:p>
            <a:pPr algn="ctr" rtl="1" fontAlgn="auto">
              <a:spcBef>
                <a:spcPts val="0"/>
              </a:spcBef>
              <a:spcAft>
                <a:spcPts val="0"/>
              </a:spcAft>
              <a:defRPr/>
            </a:pPr>
            <a:r>
              <a:rPr lang="ar-LB" sz="3600" b="1" dirty="0">
                <a:latin typeface="Arial" pitchFamily="34" charset="0"/>
                <a:cs typeface="Arial" pitchFamily="34" charset="0"/>
              </a:rPr>
              <a:t>نشاط </a:t>
            </a:r>
            <a:r>
              <a:rPr lang="ar-LB" sz="3600" b="1" dirty="0" smtClean="0">
                <a:latin typeface="Arial" pitchFamily="34" charset="0"/>
                <a:cs typeface="Arial" pitchFamily="34" charset="0"/>
              </a:rPr>
              <a:t>التشبيك</a:t>
            </a:r>
            <a:endParaRPr lang="en-US" sz="3600" b="1" dirty="0" smtClean="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r>
              <a:rPr lang="en-US" sz="3200" b="1" dirty="0" smtClean="0">
                <a:latin typeface="Arial" pitchFamily="34" charset="0"/>
                <a:cs typeface="Arial" pitchFamily="34" charset="0"/>
              </a:rPr>
              <a:t> </a:t>
            </a:r>
          </a:p>
        </p:txBody>
      </p:sp>
    </p:spTree>
    <p:extLst>
      <p:ext uri="{BB962C8B-B14F-4D97-AF65-F5344CB8AC3E}">
        <p14:creationId xmlns:p14="http://schemas.microsoft.com/office/powerpoint/2010/main" val="344612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828800"/>
            <a:ext cx="6553200" cy="1569660"/>
          </a:xfrm>
          <a:prstGeom prst="rect">
            <a:avLst/>
          </a:prstGeom>
          <a:noFill/>
        </p:spPr>
        <p:txBody>
          <a:bodyPr wrap="square" rtlCol="0">
            <a:spAutoFit/>
          </a:bodyPr>
          <a:lstStyle/>
          <a:p>
            <a:pPr marL="514350" indent="-514350" algn="r" rtl="1">
              <a:buFont typeface="+mj-lt"/>
              <a:buAutoNum type="arabicPeriod"/>
            </a:pPr>
            <a:r>
              <a:rPr lang="ar-LB" sz="3200" dirty="0" smtClean="0">
                <a:latin typeface="Arial" pitchFamily="34" charset="0"/>
                <a:cs typeface="Arial" pitchFamily="34" charset="0"/>
              </a:rPr>
              <a:t>اعثر </a:t>
            </a:r>
            <a:r>
              <a:rPr lang="ar-LB" sz="3200" dirty="0">
                <a:latin typeface="Arial" pitchFamily="34" charset="0"/>
                <a:cs typeface="Arial" pitchFamily="34" charset="0"/>
              </a:rPr>
              <a:t>على شريك</a:t>
            </a:r>
          </a:p>
          <a:p>
            <a:pPr marL="514350" indent="-514350" algn="r" rtl="1">
              <a:buFont typeface="+mj-lt"/>
              <a:buAutoNum type="arabicPeriod"/>
            </a:pPr>
            <a:r>
              <a:rPr lang="ar-LB" sz="3200" dirty="0" smtClean="0">
                <a:latin typeface="Arial" pitchFamily="34" charset="0"/>
                <a:cs typeface="Arial" pitchFamily="34" charset="0"/>
              </a:rPr>
              <a:t>تشاركا </a:t>
            </a:r>
            <a:r>
              <a:rPr lang="ar-LB" sz="3200" dirty="0">
                <a:latin typeface="Arial" pitchFamily="34" charset="0"/>
                <a:cs typeface="Arial" pitchFamily="34" charset="0"/>
              </a:rPr>
              <a:t>في قصة نجاح في وسائل الإعلام الاجتماعية (5 دقائق)</a:t>
            </a: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0" y="21937"/>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ar-LB" sz="3200" b="1" dirty="0" smtClean="0">
                <a:latin typeface="Arial" pitchFamily="34" charset="0"/>
                <a:cs typeface="Arial" pitchFamily="34" charset="0"/>
              </a:rPr>
              <a:t>نشاط </a:t>
            </a:r>
            <a:r>
              <a:rPr lang="ar-LB" sz="3200" b="1" dirty="0">
                <a:latin typeface="Arial" pitchFamily="34" charset="0"/>
                <a:cs typeface="Arial" pitchFamily="34" charset="0"/>
              </a:rPr>
              <a:t>التشبيك: تشكيل الثنائي الأول</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2223384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828800"/>
            <a:ext cx="6553200" cy="1569660"/>
          </a:xfrm>
          <a:prstGeom prst="rect">
            <a:avLst/>
          </a:prstGeom>
          <a:noFill/>
        </p:spPr>
        <p:txBody>
          <a:bodyPr wrap="square" rtlCol="0">
            <a:spAutoFit/>
          </a:bodyPr>
          <a:lstStyle/>
          <a:p>
            <a:pPr marL="742950" indent="-742950" algn="r" rtl="1">
              <a:buFont typeface="+mj-lt"/>
              <a:buAutoNum type="arabicPeriod"/>
            </a:pPr>
            <a:r>
              <a:rPr lang="ar-LB" sz="3200" dirty="0" smtClean="0">
                <a:latin typeface="Arial" pitchFamily="34" charset="0"/>
                <a:cs typeface="Arial" pitchFamily="34" charset="0"/>
              </a:rPr>
              <a:t>اعثر </a:t>
            </a:r>
            <a:r>
              <a:rPr lang="ar-LB" sz="3200" dirty="0">
                <a:latin typeface="Arial" pitchFamily="34" charset="0"/>
                <a:cs typeface="Arial" pitchFamily="34" charset="0"/>
              </a:rPr>
              <a:t>على شريك</a:t>
            </a:r>
          </a:p>
          <a:p>
            <a:pPr marL="742950" indent="-742950" algn="r" rtl="1">
              <a:buFont typeface="+mj-lt"/>
              <a:buAutoNum type="arabicPeriod"/>
            </a:pPr>
            <a:r>
              <a:rPr lang="ar-LB" sz="3200" dirty="0" smtClean="0">
                <a:latin typeface="Arial" pitchFamily="34" charset="0"/>
                <a:cs typeface="Arial" pitchFamily="34" charset="0"/>
              </a:rPr>
              <a:t>تشاركا </a:t>
            </a:r>
            <a:r>
              <a:rPr lang="ar-LB" sz="3200" dirty="0">
                <a:latin typeface="Arial" pitchFamily="34" charset="0"/>
                <a:cs typeface="Arial" pitchFamily="34" charset="0"/>
              </a:rPr>
              <a:t>في قصة تحد واجهكم في وسائل الإعلام الاجتماعية (5 دقائق)</a:t>
            </a: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0"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rtl="1"/>
            <a:r>
              <a:rPr lang="ar-LB" sz="3200" b="1" dirty="0">
                <a:latin typeface="Arial" pitchFamily="34" charset="0"/>
                <a:cs typeface="Arial" pitchFamily="34" charset="0"/>
              </a:rPr>
              <a:t>نشاط التشبيك: تشكيل الثنائي </a:t>
            </a:r>
            <a:r>
              <a:rPr lang="ar-LB" sz="3200" b="1" dirty="0" smtClean="0">
                <a:latin typeface="Arial" pitchFamily="34" charset="0"/>
                <a:cs typeface="Arial" pitchFamily="34" charset="0"/>
              </a:rPr>
              <a:t>الثاني</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1086264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600200"/>
            <a:ext cx="7162800" cy="2554545"/>
          </a:xfrm>
          <a:prstGeom prst="rect">
            <a:avLst/>
          </a:prstGeom>
          <a:noFill/>
        </p:spPr>
        <p:txBody>
          <a:bodyPr wrap="square" rtlCol="0">
            <a:spAutoFit/>
          </a:bodyPr>
          <a:lstStyle/>
          <a:p>
            <a:pPr marL="514350" indent="-514350" algn="r" rtl="1">
              <a:buFont typeface="+mj-lt"/>
              <a:buAutoNum type="arabicPeriod"/>
            </a:pPr>
            <a:r>
              <a:rPr lang="ar-LB" sz="3200" dirty="0" smtClean="0">
                <a:latin typeface="Arial" pitchFamily="34" charset="0"/>
                <a:cs typeface="Arial" pitchFamily="34" charset="0"/>
              </a:rPr>
              <a:t>اعثر </a:t>
            </a:r>
            <a:r>
              <a:rPr lang="ar-LB" sz="3200" dirty="0">
                <a:latin typeface="Arial" pitchFamily="34" charset="0"/>
                <a:cs typeface="Arial" pitchFamily="34" charset="0"/>
              </a:rPr>
              <a:t>على ثنائي آخر - 4 </a:t>
            </a:r>
            <a:r>
              <a:rPr lang="ar-LB" sz="3200" dirty="0" smtClean="0">
                <a:latin typeface="Arial" pitchFamily="34" charset="0"/>
                <a:cs typeface="Arial" pitchFamily="34" charset="0"/>
              </a:rPr>
              <a:t>أشخاص</a:t>
            </a:r>
            <a:endParaRPr lang="en-US" sz="3200" dirty="0" smtClean="0">
              <a:latin typeface="Arial" pitchFamily="34" charset="0"/>
              <a:cs typeface="Arial" pitchFamily="34" charset="0"/>
            </a:endParaRPr>
          </a:p>
          <a:p>
            <a:pPr marL="514350" indent="-514350" algn="r" rtl="1">
              <a:buFont typeface="+mj-lt"/>
              <a:buAutoNum type="arabicPeriod"/>
            </a:pPr>
            <a:endParaRPr lang="ar-LB" sz="3200" dirty="0">
              <a:latin typeface="Arial" pitchFamily="34" charset="0"/>
              <a:cs typeface="Arial" pitchFamily="34" charset="0"/>
            </a:endParaRPr>
          </a:p>
          <a:p>
            <a:pPr marL="514350" indent="-514350" algn="r" rtl="1">
              <a:buFont typeface="+mj-lt"/>
              <a:buAutoNum type="arabicPeriod"/>
            </a:pPr>
            <a:r>
              <a:rPr lang="ar-LB" sz="3200" dirty="0" smtClean="0">
                <a:latin typeface="Arial" pitchFamily="34" charset="0"/>
                <a:cs typeface="Arial" pitchFamily="34" charset="0"/>
              </a:rPr>
              <a:t>يأخذ </a:t>
            </a:r>
            <a:r>
              <a:rPr lang="ar-LB" sz="3200" dirty="0">
                <a:latin typeface="Arial" pitchFamily="34" charset="0"/>
                <a:cs typeface="Arial" pitchFamily="34" charset="0"/>
              </a:rPr>
              <a:t>كل شخص دقيقتين لتبادل أسئلته الملحة وما هي المعلومات التي بإمكانهم تبادلها حول وسائل الإعلام الاجتماعية.</a:t>
            </a:r>
            <a:endParaRPr lang="en-US" sz="3200" dirty="0">
              <a:latin typeface="Arial" pitchFamily="34" charset="0"/>
              <a:cs typeface="Arial" pitchFamily="34" charset="0"/>
            </a:endParaRP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0"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rtl="1"/>
            <a:r>
              <a:rPr lang="ar-LB" sz="3200" b="1" dirty="0">
                <a:latin typeface="Arial" pitchFamily="34" charset="0"/>
                <a:cs typeface="Arial" pitchFamily="34" charset="0"/>
              </a:rPr>
              <a:t>نشاط التشبيك: تشكيل </a:t>
            </a:r>
            <a:r>
              <a:rPr lang="ar-LB" sz="3200" b="1" dirty="0" smtClean="0">
                <a:latin typeface="Arial" pitchFamily="34" charset="0"/>
                <a:cs typeface="Arial" pitchFamily="34" charset="0"/>
              </a:rPr>
              <a:t>رباعي</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2278253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662</Words>
  <Application>Microsoft Office PowerPoint</Application>
  <PresentationFormat>On-screen Show (4:3)</PresentationFormat>
  <Paragraphs>134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Beth Kanter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Kanter</dc:creator>
  <cp:lastModifiedBy>Tohme</cp:lastModifiedBy>
  <cp:revision>388</cp:revision>
  <dcterms:created xsi:type="dcterms:W3CDTF">2011-01-07T00:57:53Z</dcterms:created>
  <dcterms:modified xsi:type="dcterms:W3CDTF">2012-03-04T18:12:52Z</dcterms:modified>
</cp:coreProperties>
</file>