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458" r:id="rId4"/>
    <p:sldId id="471" r:id="rId5"/>
    <p:sldId id="313" r:id="rId6"/>
    <p:sldId id="473" r:id="rId7"/>
    <p:sldId id="464" r:id="rId8"/>
    <p:sldId id="469" r:id="rId9"/>
    <p:sldId id="470" r:id="rId10"/>
    <p:sldId id="474" r:id="rId11"/>
  </p:sldIdLst>
  <p:sldSz cx="9144000" cy="6858000" type="screen4x3"/>
  <p:notesSz cx="7102475" cy="10229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DCD4"/>
    <a:srgbClr val="33CC33"/>
    <a:srgbClr val="9DE357"/>
    <a:srgbClr val="9999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9" autoAdjust="0"/>
    <p:restoredTop sz="56583" autoAdjust="0"/>
  </p:normalViewPr>
  <p:slideViewPr>
    <p:cSldViewPr>
      <p:cViewPr>
        <p:scale>
          <a:sx n="100" d="100"/>
          <a:sy n="100" d="100"/>
        </p:scale>
        <p:origin x="-1944" y="16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84B57AF9-0640-48FC-874B-3810180B6027}" type="datetimeFigureOut">
              <a:rPr lang="en-US" smtClean="0"/>
              <a:pPr/>
              <a:t>2/21/2012</a:t>
            </a:fld>
            <a:endParaRPr lang="en-US"/>
          </a:p>
        </p:txBody>
      </p:sp>
      <p:sp>
        <p:nvSpPr>
          <p:cNvPr id="4" name="Footer Placeholder 3"/>
          <p:cNvSpPr>
            <a:spLocks noGrp="1"/>
          </p:cNvSpPr>
          <p:nvPr>
            <p:ph type="ftr" sz="quarter" idx="2"/>
          </p:nvPr>
        </p:nvSpPr>
        <p:spPr>
          <a:xfrm>
            <a:off x="0" y="9717088"/>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9717088"/>
            <a:ext cx="3078163" cy="511175"/>
          </a:xfrm>
          <a:prstGeom prst="rect">
            <a:avLst/>
          </a:prstGeom>
        </p:spPr>
        <p:txBody>
          <a:bodyPr vert="horz" lIns="91440" tIns="45720" rIns="91440" bIns="45720" rtlCol="0" anchor="b"/>
          <a:lstStyle>
            <a:lvl1pPr algn="r">
              <a:defRPr sz="1200"/>
            </a:lvl1pPr>
          </a:lstStyle>
          <a:p>
            <a:fld id="{FE056F35-D174-40D3-BA2C-2D88474F381C}" type="slidenum">
              <a:rPr lang="en-US" smtClean="0"/>
              <a:pPr/>
              <a:t>‹#›</a:t>
            </a:fld>
            <a:endParaRPr lang="en-US"/>
          </a:p>
        </p:txBody>
      </p:sp>
    </p:spTree>
    <p:extLst>
      <p:ext uri="{BB962C8B-B14F-4D97-AF65-F5344CB8AC3E}">
        <p14:creationId xmlns:p14="http://schemas.microsoft.com/office/powerpoint/2010/main" val="46929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493"/>
          </a:xfrm>
          <a:prstGeom prst="rect">
            <a:avLst/>
          </a:prstGeom>
        </p:spPr>
        <p:txBody>
          <a:bodyPr vert="horz" lIns="99039" tIns="49519" rIns="99039" bIns="49519" rtlCol="0"/>
          <a:lstStyle>
            <a:lvl1pPr algn="l">
              <a:defRPr sz="1300"/>
            </a:lvl1pPr>
          </a:lstStyle>
          <a:p>
            <a:endParaRPr lang="en-US"/>
          </a:p>
        </p:txBody>
      </p:sp>
      <p:sp>
        <p:nvSpPr>
          <p:cNvPr id="3" name="Date Placeholder 2"/>
          <p:cNvSpPr>
            <a:spLocks noGrp="1"/>
          </p:cNvSpPr>
          <p:nvPr>
            <p:ph type="dt" idx="1"/>
          </p:nvPr>
        </p:nvSpPr>
        <p:spPr>
          <a:xfrm>
            <a:off x="4023092" y="0"/>
            <a:ext cx="3077739" cy="511493"/>
          </a:xfrm>
          <a:prstGeom prst="rect">
            <a:avLst/>
          </a:prstGeom>
        </p:spPr>
        <p:txBody>
          <a:bodyPr vert="horz" lIns="99039" tIns="49519" rIns="99039" bIns="49519" rtlCol="0"/>
          <a:lstStyle>
            <a:lvl1pPr algn="r">
              <a:defRPr sz="1300"/>
            </a:lvl1pPr>
          </a:lstStyle>
          <a:p>
            <a:fld id="{846106A5-0370-46B4-B19D-F8E0891379A5}" type="datetimeFigureOut">
              <a:rPr lang="en-US" smtClean="0"/>
              <a:pPr/>
              <a:t>2/21/2012</a:t>
            </a:fld>
            <a:endParaRPr lang="en-US"/>
          </a:p>
        </p:txBody>
      </p:sp>
      <p:sp>
        <p:nvSpPr>
          <p:cNvPr id="4" name="Slide Image Placeholder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39" tIns="49519" rIns="99039" bIns="49519" rtlCol="0" anchor="ctr"/>
          <a:lstStyle/>
          <a:p>
            <a:endParaRPr lang="en-US"/>
          </a:p>
        </p:txBody>
      </p:sp>
      <p:sp>
        <p:nvSpPr>
          <p:cNvPr id="5" name="Notes Placeholder 4"/>
          <p:cNvSpPr>
            <a:spLocks noGrp="1"/>
          </p:cNvSpPr>
          <p:nvPr>
            <p:ph type="body" sz="quarter" idx="3"/>
          </p:nvPr>
        </p:nvSpPr>
        <p:spPr>
          <a:xfrm>
            <a:off x="710248" y="4859179"/>
            <a:ext cx="5681980" cy="4603433"/>
          </a:xfrm>
          <a:prstGeom prst="rect">
            <a:avLst/>
          </a:prstGeom>
        </p:spPr>
        <p:txBody>
          <a:bodyPr vert="horz" lIns="99039" tIns="49519" rIns="99039" bIns="495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16582"/>
            <a:ext cx="3077739" cy="511493"/>
          </a:xfrm>
          <a:prstGeom prst="rect">
            <a:avLst/>
          </a:prstGeom>
        </p:spPr>
        <p:txBody>
          <a:bodyPr vert="horz" lIns="99039" tIns="49519" rIns="99039" bIns="49519"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16582"/>
            <a:ext cx="3077739" cy="511493"/>
          </a:xfrm>
          <a:prstGeom prst="rect">
            <a:avLst/>
          </a:prstGeom>
        </p:spPr>
        <p:txBody>
          <a:bodyPr vert="horz" lIns="99039" tIns="49519" rIns="99039" bIns="49519" rtlCol="0" anchor="b"/>
          <a:lstStyle>
            <a:lvl1pPr algn="r">
              <a:defRPr sz="1300"/>
            </a:lvl1pPr>
          </a:lstStyle>
          <a:p>
            <a:fld id="{25BCBDAB-5312-4514-BDCE-B88950303CB4}" type="slidenum">
              <a:rPr lang="en-US" smtClean="0"/>
              <a:pPr/>
              <a:t>‹#›</a:t>
            </a:fld>
            <a:endParaRPr lang="en-US"/>
          </a:p>
        </p:txBody>
      </p:sp>
    </p:spTree>
    <p:extLst>
      <p:ext uri="{BB962C8B-B14F-4D97-AF65-F5344CB8AC3E}">
        <p14:creationId xmlns:p14="http://schemas.microsoft.com/office/powerpoint/2010/main" val="11521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IIE and publicly acknowledge funding by the U.S. Department of State Middle East Partnership Initiative (MEPI).</a:t>
            </a:r>
          </a:p>
          <a:p>
            <a:endParaRPr lang="en-US" sz="1300" dirty="0" smtClean="0"/>
          </a:p>
          <a:p>
            <a:r>
              <a:rPr lang="en-US" sz="1300" b="1" dirty="0" smtClean="0"/>
              <a:t>Networking Exercise: 11:00 – 11:30 a.m. </a:t>
            </a:r>
          </a:p>
        </p:txBody>
      </p:sp>
      <p:sp>
        <p:nvSpPr>
          <p:cNvPr id="4" name="Slide Number Placeholder 3"/>
          <p:cNvSpPr>
            <a:spLocks noGrp="1"/>
          </p:cNvSpPr>
          <p:nvPr>
            <p:ph type="sldNum" sz="quarter" idx="10"/>
          </p:nvPr>
        </p:nvSpPr>
        <p:spPr/>
        <p:txBody>
          <a:bodyPr/>
          <a:lstStyle/>
          <a:p>
            <a:fld id="{25BCBDAB-5312-4514-BDCE-B88950303CB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are the learning objectives for today. </a:t>
            </a:r>
          </a:p>
          <a:p>
            <a:endParaRPr lang="en-US" dirty="0" smtClean="0"/>
          </a:p>
          <a:p>
            <a:r>
              <a:rPr lang="en-US" dirty="0" smtClean="0"/>
              <a:t>You’ll notice that we’re encouraging as much networking as possible – slightly</a:t>
            </a:r>
            <a:r>
              <a:rPr lang="en-US" baseline="0" dirty="0" smtClean="0"/>
              <a:t> longer breaks, small group exercises, “share pairs” – and other opportunities for everyone to get to know each other and hopefully continue to learn form one another after our time together over the next two days.</a:t>
            </a:r>
            <a:endParaRPr lang="en-US" dirty="0"/>
          </a:p>
        </p:txBody>
      </p:sp>
      <p:sp>
        <p:nvSpPr>
          <p:cNvPr id="4" name="Slide Number Placeholder 3"/>
          <p:cNvSpPr>
            <a:spLocks noGrp="1"/>
          </p:cNvSpPr>
          <p:nvPr>
            <p:ph type="sldNum" sz="quarter" idx="10"/>
          </p:nvPr>
        </p:nvSpPr>
        <p:spPr/>
        <p:txBody>
          <a:bodyPr/>
          <a:lstStyle/>
          <a:p>
            <a:fld id="{25BCBDAB-5312-4514-BDCE-B88950303CB4}" type="slidenum">
              <a:rPr lang="en-US" smtClean="0"/>
              <a:pPr/>
              <a:t>2</a:t>
            </a:fld>
            <a:endParaRPr lang="en-US"/>
          </a:p>
        </p:txBody>
      </p:sp>
    </p:spTree>
    <p:extLst>
      <p:ext uri="{BB962C8B-B14F-4D97-AF65-F5344CB8AC3E}">
        <p14:creationId xmlns:p14="http://schemas.microsoft.com/office/powerpoint/2010/main" val="66177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sz="1200" kern="1200" dirty="0" smtClean="0">
                <a:solidFill>
                  <a:schemeClr val="tx1"/>
                </a:solidFill>
                <a:effectLst/>
                <a:latin typeface="+mn-lt"/>
                <a:ea typeface="+mn-ea"/>
                <a:cs typeface="+mn-cs"/>
              </a:rPr>
              <a:t>This networking game will encourage you to introduce yourself and talk with people you don’t know.  And you could win a special prize!   </a:t>
            </a:r>
          </a:p>
          <a:p>
            <a:r>
              <a:rPr lang="en-US" sz="1200" kern="1200" dirty="0" smtClean="0">
                <a:solidFill>
                  <a:schemeClr val="tx1"/>
                </a:solidFill>
                <a:effectLst/>
                <a:latin typeface="+mn-lt"/>
                <a:ea typeface="+mn-ea"/>
                <a:cs typeface="+mn-cs"/>
              </a:rPr>
              <a:t>Here is how it works.   Introduce yourself to 10 different people that you do not know already.   Have a brief conversation and find something that you have in common from your family, your work, social media, or even your favorite music or movie.</a:t>
            </a:r>
          </a:p>
          <a:p>
            <a:r>
              <a:rPr lang="en-US" sz="1200" kern="1200" dirty="0" smtClean="0">
                <a:solidFill>
                  <a:schemeClr val="tx1"/>
                </a:solidFill>
                <a:effectLst/>
                <a:latin typeface="+mn-lt"/>
                <a:ea typeface="+mn-ea"/>
                <a:cs typeface="+mn-cs"/>
              </a:rPr>
              <a:t>Write down the person’s name on the space below and what you have in common.  When you have filled up all the spaces,  add your name to the top and drop in the box.  At the end of the day, we will pick one of the cards from the box and that person will win a special prize.   </a:t>
            </a:r>
          </a:p>
          <a:p>
            <a:endParaRPr lang="en-US" dirty="0" smtClean="0"/>
          </a:p>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5716052E-090A-41D6-844E-B1020D3717E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46EACF-D571-457B-9C6F-7BF5D01BCEE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46EACF-D571-457B-9C6F-7BF5D01BCEE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sz="1300" baseline="0" dirty="0" smtClean="0"/>
          </a:p>
        </p:txBody>
      </p:sp>
      <p:sp>
        <p:nvSpPr>
          <p:cNvPr id="4" name="Slide Number Placeholder 3"/>
          <p:cNvSpPr>
            <a:spLocks noGrp="1"/>
          </p:cNvSpPr>
          <p:nvPr>
            <p:ph type="sldNum" sz="quarter" idx="10"/>
          </p:nvPr>
        </p:nvSpPr>
        <p:spPr/>
        <p:txBody>
          <a:bodyPr/>
          <a:lstStyle/>
          <a:p>
            <a:fld id="{25BCBDAB-5312-4514-BDCE-B88950303CB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86EDE-F7B1-4DDD-8E1C-96C9C7BB0AFF}"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86EDE-F7B1-4DDD-8E1C-96C9C7BB0AFF}"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486EDE-F7B1-4DDD-8E1C-96C9C7BB0AFF}"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486EDE-F7B1-4DDD-8E1C-96C9C7BB0AFF}" type="datetimeFigureOut">
              <a:rPr lang="en-US" smtClean="0"/>
              <a:pPr/>
              <a:t>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486EDE-F7B1-4DDD-8E1C-96C9C7BB0AFF}" type="datetimeFigureOut">
              <a:rPr lang="en-US" smtClean="0"/>
              <a:pPr/>
              <a:t>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86EDE-F7B1-4DDD-8E1C-96C9C7BB0AFF}" type="datetimeFigureOut">
              <a:rPr lang="en-US" smtClean="0"/>
              <a:pPr/>
              <a:t>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6EDE-F7B1-4DDD-8E1C-96C9C7BB0AFF}"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6EDE-F7B1-4DDD-8E1C-96C9C7BB0AFF}"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4779A-D291-4C2B-ADBC-85AD0830B7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86EDE-F7B1-4DDD-8E1C-96C9C7BB0AFF}" type="datetimeFigureOut">
              <a:rPr lang="en-US" smtClean="0"/>
              <a:pPr/>
              <a:t>2/21/2012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4779A-D291-4C2B-ADBC-85AD0830B7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pt_template-cover.jpg                                         0037E422Macintosh HD                   C3619BF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 y="0"/>
            <a:ext cx="9145588" cy="73167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2971800"/>
            <a:ext cx="9144000" cy="523220"/>
          </a:xfrm>
          <a:prstGeom prst="rect">
            <a:avLst/>
          </a:prstGeom>
          <a:solidFill>
            <a:schemeClr val="accent5">
              <a:lumMod val="40000"/>
              <a:lumOff val="60000"/>
            </a:schemeClr>
          </a:solidFill>
        </p:spPr>
        <p:txBody>
          <a:bodyPr wrap="square" rtlCol="0">
            <a:spAutoFit/>
          </a:bodyPr>
          <a:lstStyle/>
          <a:p>
            <a:pPr algn="ctr"/>
            <a:r>
              <a:rPr lang="en-US" sz="2800" b="1" dirty="0">
                <a:latin typeface="Arial" pitchFamily="34" charset="0"/>
                <a:cs typeface="Arial" pitchFamily="34" charset="0"/>
              </a:rPr>
              <a:t>New Media for the Networked </a:t>
            </a:r>
            <a:r>
              <a:rPr lang="en-US" sz="2800" b="1" dirty="0" smtClean="0">
                <a:latin typeface="Arial" pitchFamily="34" charset="0"/>
                <a:cs typeface="Arial" pitchFamily="34" charset="0"/>
              </a:rPr>
              <a:t>NGO</a:t>
            </a:r>
          </a:p>
        </p:txBody>
      </p:sp>
      <p:sp>
        <p:nvSpPr>
          <p:cNvPr id="9" name="TextBox 8"/>
          <p:cNvSpPr txBox="1"/>
          <p:nvPr/>
        </p:nvSpPr>
        <p:spPr>
          <a:xfrm>
            <a:off x="0" y="4201180"/>
            <a:ext cx="9144000" cy="646331"/>
          </a:xfrm>
          <a:prstGeom prst="rect">
            <a:avLst/>
          </a:prstGeom>
          <a:solidFill>
            <a:srgbClr val="9DE357">
              <a:alpha val="57000"/>
            </a:srgbClr>
          </a:solidFill>
        </p:spPr>
        <p:txBody>
          <a:bodyPr wrap="square" rtlCol="0">
            <a:spAutoFit/>
          </a:bodyPr>
          <a:lstStyle/>
          <a:p>
            <a:pPr algn="ctr"/>
            <a:r>
              <a:rPr lang="en-US" b="1" dirty="0" smtClean="0">
                <a:latin typeface="Arial" pitchFamily="34" charset="0"/>
                <a:cs typeface="Arial" pitchFamily="34" charset="0"/>
              </a:rPr>
              <a:t>Agenda and Networking Exercise</a:t>
            </a:r>
          </a:p>
          <a:p>
            <a:pPr algn="ctr"/>
            <a:r>
              <a:rPr lang="en-US" b="1" dirty="0" smtClean="0">
                <a:latin typeface="Arial" pitchFamily="34" charset="0"/>
                <a:cs typeface="Arial" pitchFamily="34" charset="0"/>
              </a:rPr>
              <a:t>Facilitator: Beth </a:t>
            </a:r>
            <a:r>
              <a:rPr lang="en-US" b="1" dirty="0" err="1" smtClean="0">
                <a:latin typeface="Arial" pitchFamily="34" charset="0"/>
                <a:cs typeface="Arial" pitchFamily="34" charset="0"/>
              </a:rPr>
              <a:t>Kanter</a:t>
            </a:r>
            <a:endParaRPr lang="en-US" b="1" dirty="0">
              <a:latin typeface="Arial" pitchFamily="34" charset="0"/>
              <a:cs typeface="Arial" pitchFamily="34" charset="0"/>
            </a:endParaRPr>
          </a:p>
        </p:txBody>
      </p:sp>
      <p:sp>
        <p:nvSpPr>
          <p:cNvPr id="10" name="TextBox 9"/>
          <p:cNvSpPr txBox="1"/>
          <p:nvPr/>
        </p:nvSpPr>
        <p:spPr>
          <a:xfrm>
            <a:off x="9525" y="6334780"/>
            <a:ext cx="9144000" cy="738664"/>
          </a:xfrm>
          <a:prstGeom prst="rect">
            <a:avLst/>
          </a:prstGeom>
          <a:noFill/>
        </p:spPr>
        <p:txBody>
          <a:bodyPr wrap="square" rtlCol="0">
            <a:spAutoFit/>
          </a:bodyPr>
          <a:lstStyle/>
          <a:p>
            <a:pPr algn="ctr"/>
            <a:r>
              <a:rPr lang="en-US" sz="1400" dirty="0">
                <a:latin typeface="Arial" pitchFamily="34" charset="0"/>
                <a:cs typeface="Arial" pitchFamily="34" charset="0"/>
              </a:rPr>
              <a:t>E-Mediat is funded by the Middle East Partnership Initiative of the United States Department of State with support from Microsoft Corporation and craigslist Charitable Fund and administrated by the Institute of International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600200"/>
            <a:ext cx="7162800" cy="3046988"/>
          </a:xfrm>
          <a:prstGeom prst="rect">
            <a:avLst/>
          </a:prstGeom>
          <a:noFill/>
        </p:spPr>
        <p:txBody>
          <a:bodyPr wrap="square" rtlCol="0">
            <a:spAutoFit/>
          </a:bodyPr>
          <a:lstStyle/>
          <a:p>
            <a:r>
              <a:rPr lang="en-US" sz="3200" dirty="0">
                <a:latin typeface="Arial" pitchFamily="34" charset="0"/>
                <a:cs typeface="Arial" pitchFamily="34" charset="0"/>
              </a:rPr>
              <a:t>What were some of the themes that came up around success stories?</a:t>
            </a:r>
          </a:p>
          <a:p>
            <a:endParaRPr lang="en-US" sz="3200" dirty="0">
              <a:latin typeface="Arial" pitchFamily="34" charset="0"/>
              <a:cs typeface="Arial" pitchFamily="34" charset="0"/>
            </a:endParaRPr>
          </a:p>
          <a:p>
            <a:r>
              <a:rPr lang="en-US" sz="3200" dirty="0">
                <a:latin typeface="Arial" pitchFamily="34" charset="0"/>
                <a:cs typeface="Arial" pitchFamily="34" charset="0"/>
              </a:rPr>
              <a:t>What are some of the common challenges?</a:t>
            </a:r>
          </a:p>
          <a:p>
            <a:endParaRPr lang="en-US" sz="3200" dirty="0">
              <a:latin typeface="Arial" pitchFamily="34" charset="0"/>
              <a:cs typeface="Arial" pitchFamily="34" charset="0"/>
            </a:endParaRP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9525"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Networking Activity: Full Group Share</a:t>
            </a:r>
          </a:p>
        </p:txBody>
      </p:sp>
    </p:spTree>
    <p:extLst>
      <p:ext uri="{BB962C8B-B14F-4D97-AF65-F5344CB8AC3E}">
        <p14:creationId xmlns:p14="http://schemas.microsoft.com/office/powerpoint/2010/main" val="1043427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752600"/>
            <a:ext cx="7924800" cy="954107"/>
          </a:xfrm>
          <a:prstGeom prst="rect">
            <a:avLst/>
          </a:prstGeom>
          <a:noFill/>
        </p:spPr>
        <p:txBody>
          <a:bodyPr wrap="square" rtlCol="0">
            <a:spAutoFit/>
          </a:bodyPr>
          <a:lstStyle/>
          <a:p>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5" name="TextBox 4"/>
          <p:cNvSpPr txBox="1"/>
          <p:nvPr/>
        </p:nvSpPr>
        <p:spPr>
          <a:xfrm>
            <a:off x="762000" y="1371600"/>
            <a:ext cx="7467600" cy="4801314"/>
          </a:xfrm>
          <a:prstGeom prst="rect">
            <a:avLst/>
          </a:prstGeom>
          <a:noFill/>
        </p:spPr>
        <p:txBody>
          <a:bodyPr wrap="square" rtlCol="0">
            <a:spAutoFit/>
          </a:bodyPr>
          <a:lstStyle/>
          <a:p>
            <a:pPr marL="285750" lvl="0" indent="-285750">
              <a:buFont typeface="Arial" pitchFamily="34" charset="0"/>
              <a:buChar char="•"/>
            </a:pPr>
            <a:r>
              <a:rPr lang="en-US" sz="2400" dirty="0">
                <a:latin typeface="Arial" pitchFamily="34" charset="0"/>
                <a:cs typeface="Arial" pitchFamily="34" charset="0"/>
              </a:rPr>
              <a:t>To provide an opportunity for NGOs from different countries to network with each other and inspire them to continue networking after the conference</a:t>
            </a:r>
          </a:p>
          <a:p>
            <a:pPr marL="285750" lvl="0" indent="-285750">
              <a:buFont typeface="Arial" pitchFamily="34" charset="0"/>
              <a:buChar char="•"/>
            </a:pPr>
            <a:r>
              <a:rPr lang="en-US" sz="2400" dirty="0">
                <a:latin typeface="Arial" pitchFamily="34" charset="0"/>
                <a:cs typeface="Arial" pitchFamily="34" charset="0"/>
              </a:rPr>
              <a:t>To understand some simple techniques about content </a:t>
            </a:r>
            <a:r>
              <a:rPr lang="en-US" sz="2400" dirty="0" err="1">
                <a:latin typeface="Arial" pitchFamily="34" charset="0"/>
                <a:cs typeface="Arial" pitchFamily="34" charset="0"/>
              </a:rPr>
              <a:t>curation</a:t>
            </a:r>
            <a:r>
              <a:rPr lang="en-US" sz="2400" dirty="0">
                <a:latin typeface="Arial" pitchFamily="34" charset="0"/>
                <a:cs typeface="Arial" pitchFamily="34" charset="0"/>
              </a:rPr>
              <a:t> and how to develop engaging content  to integrate across channels and specific tips for Facebook, Twitter and Blogging</a:t>
            </a:r>
          </a:p>
          <a:p>
            <a:pPr marL="285750" lvl="0" indent="-285750">
              <a:buFont typeface="Arial" pitchFamily="34" charset="0"/>
              <a:buChar char="•"/>
            </a:pPr>
            <a:r>
              <a:rPr lang="en-US" sz="2400" dirty="0">
                <a:latin typeface="Arial" pitchFamily="34" charset="0"/>
                <a:cs typeface="Arial" pitchFamily="34" charset="0"/>
              </a:rPr>
              <a:t>To understand useful techniques for fundraising efforts and improving branding efforts that will make social media use more impactful</a:t>
            </a:r>
          </a:p>
          <a:p>
            <a:pPr marL="285750" lvl="0" indent="-285750">
              <a:buFont typeface="Arial" pitchFamily="34" charset="0"/>
              <a:buChar char="•"/>
            </a:pPr>
            <a:r>
              <a:rPr lang="en-US" sz="2400" dirty="0">
                <a:latin typeface="Arial" pitchFamily="34" charset="0"/>
                <a:cs typeface="Arial" pitchFamily="34" charset="0"/>
              </a:rPr>
              <a:t>To provide an introduction to Wikipedia-related efforts in the region</a:t>
            </a:r>
          </a:p>
          <a:p>
            <a:endParaRPr lang="en-US" dirty="0">
              <a:latin typeface="Arial" pitchFamily="34" charset="0"/>
              <a:cs typeface="Arial" pitchFamily="34" charset="0"/>
            </a:endParaRPr>
          </a:p>
        </p:txBody>
      </p:sp>
      <p:sp>
        <p:nvSpPr>
          <p:cNvPr id="6" name="TextBox 5"/>
          <p:cNvSpPr txBox="1"/>
          <p:nvPr/>
        </p:nvSpPr>
        <p:spPr>
          <a:xfrm>
            <a:off x="0" y="0"/>
            <a:ext cx="9144000" cy="1097280"/>
          </a:xfrm>
          <a:prstGeom prst="rect">
            <a:avLst/>
          </a:prstGeom>
          <a:solidFill>
            <a:srgbClr val="ABDCD4"/>
          </a:solidFill>
        </p:spPr>
        <p:txBody>
          <a:bodyPr wrap="square" rtlCol="0">
            <a:spAutoFit/>
          </a:bodyPr>
          <a:lstStyle/>
          <a:p>
            <a:endParaRPr lang="en-US" sz="3200" b="1" dirty="0" smtClean="0">
              <a:solidFill>
                <a:schemeClr val="tx1">
                  <a:lumMod val="65000"/>
                  <a:lumOff val="35000"/>
                </a:schemeClr>
              </a:solidFill>
              <a:latin typeface="Arial" pitchFamily="34" charset="0"/>
              <a:cs typeface="Arial" pitchFamily="34" charset="0"/>
            </a:endParaRPr>
          </a:p>
        </p:txBody>
      </p:sp>
      <p:sp>
        <p:nvSpPr>
          <p:cNvPr id="7"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dirty="0" smtClean="0">
              <a:solidFill>
                <a:schemeClr val="tx1">
                  <a:lumMod val="75000"/>
                  <a:lumOff val="25000"/>
                </a:schemeClr>
              </a:solidFill>
              <a:latin typeface="Arial" pitchFamily="34" charset="0"/>
              <a:cs typeface="Arial" pitchFamily="34" charset="0"/>
            </a:endParaRPr>
          </a:p>
          <a:p>
            <a:r>
              <a:rPr lang="en-US" sz="3600" b="1" dirty="0" smtClean="0">
                <a:latin typeface="Arial" pitchFamily="34" charset="0"/>
                <a:cs typeface="Arial" pitchFamily="34" charset="0"/>
              </a:rPr>
              <a:t>Day One: Learning Objectives</a:t>
            </a: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5845314"/>
            <a:ext cx="5486400" cy="707886"/>
          </a:xfrm>
          <a:prstGeom prst="rect">
            <a:avLst/>
          </a:prstGeom>
          <a:noFill/>
        </p:spPr>
        <p:txBody>
          <a:bodyPr wrap="square" rtlCol="0">
            <a:spAutoFit/>
          </a:bodyPr>
          <a:lstStyle/>
          <a:p>
            <a:r>
              <a:rPr lang="en-US" sz="4000" b="1" dirty="0" smtClean="0">
                <a:solidFill>
                  <a:schemeClr val="bg1"/>
                </a:solidFill>
              </a:rPr>
              <a:t>Spreadsheet  Aerobics</a:t>
            </a:r>
            <a:endParaRPr lang="en-US" sz="4000" b="1"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5" y="1165190"/>
            <a:ext cx="4343400" cy="5359435"/>
          </a:xfrm>
          <a:prstGeom prst="rect">
            <a:avLst/>
          </a:prstGeom>
        </p:spPr>
      </p:pic>
      <p:sp>
        <p:nvSpPr>
          <p:cNvPr id="10" name="TextBox 9"/>
          <p:cNvSpPr txBox="1"/>
          <p:nvPr/>
        </p:nvSpPr>
        <p:spPr>
          <a:xfrm>
            <a:off x="4876800" y="1371600"/>
            <a:ext cx="3505200" cy="4801314"/>
          </a:xfrm>
          <a:prstGeom prst="rect">
            <a:avLst/>
          </a:prstGeom>
          <a:noFill/>
        </p:spPr>
        <p:txBody>
          <a:bodyPr wrap="square" rtlCol="0">
            <a:spAutoFit/>
          </a:bodyPr>
          <a:lstStyle/>
          <a:p>
            <a:r>
              <a:rPr lang="en-US" b="1" dirty="0">
                <a:latin typeface="Arial" pitchFamily="34" charset="0"/>
                <a:cs typeface="Arial" pitchFamily="34" charset="0"/>
              </a:rPr>
              <a:t>Laptops Up and Laptops Down</a:t>
            </a:r>
            <a:r>
              <a:rPr lang="en-US" dirty="0">
                <a:latin typeface="Arial" pitchFamily="34" charset="0"/>
                <a:cs typeface="Arial" pitchFamily="34" charset="0"/>
              </a:rPr>
              <a:t/>
            </a:r>
            <a:br>
              <a:rPr lang="en-US" dirty="0">
                <a:latin typeface="Arial" pitchFamily="34" charset="0"/>
                <a:cs typeface="Arial" pitchFamily="34" charset="0"/>
              </a:rPr>
            </a:br>
            <a:endParaRPr lang="en-US" b="1" dirty="0">
              <a:latin typeface="Arial" pitchFamily="34" charset="0"/>
              <a:cs typeface="Arial" pitchFamily="34" charset="0"/>
            </a:endParaRPr>
          </a:p>
          <a:p>
            <a:r>
              <a:rPr lang="en-US" b="1" dirty="0" err="1" smtClean="0">
                <a:latin typeface="Arial" pitchFamily="34" charset="0"/>
                <a:cs typeface="Arial" pitchFamily="34" charset="0"/>
              </a:rPr>
              <a:t>Wifi</a:t>
            </a:r>
            <a:r>
              <a:rPr lang="en-US" b="1" dirty="0" smtClean="0">
                <a:latin typeface="Arial" pitchFamily="34" charset="0"/>
                <a:cs typeface="Arial" pitchFamily="34" charset="0"/>
              </a:rPr>
              <a:t>  Login </a:t>
            </a:r>
            <a:endParaRPr lang="en-US" b="1" dirty="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Use </a:t>
            </a:r>
            <a:r>
              <a:rPr lang="en-US" b="1" dirty="0">
                <a:latin typeface="Arial" pitchFamily="34" charset="0"/>
                <a:cs typeface="Arial" pitchFamily="34" charset="0"/>
              </a:rPr>
              <a:t>of </a:t>
            </a:r>
            <a:r>
              <a:rPr lang="en-US" b="1" dirty="0" err="1">
                <a:latin typeface="Arial" pitchFamily="34" charset="0"/>
                <a:cs typeface="Arial" pitchFamily="34" charset="0"/>
              </a:rPr>
              <a:t>Wifi</a:t>
            </a:r>
            <a:r>
              <a:rPr lang="en-US" b="1" dirty="0">
                <a:latin typeface="Arial" pitchFamily="34" charset="0"/>
                <a:cs typeface="Arial" pitchFamily="34" charset="0"/>
              </a:rPr>
              <a:t>:   Social Media Breaks</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Use Twitter </a:t>
            </a:r>
            <a:r>
              <a:rPr lang="en-US" b="1" dirty="0" err="1">
                <a:latin typeface="Arial" pitchFamily="34" charset="0"/>
                <a:cs typeface="Arial" pitchFamily="34" charset="0"/>
              </a:rPr>
              <a:t>hashtag</a:t>
            </a:r>
            <a:r>
              <a:rPr lang="en-US" b="1" dirty="0">
                <a:latin typeface="Arial" pitchFamily="34" charset="0"/>
                <a:cs typeface="Arial" pitchFamily="34" charset="0"/>
              </a:rPr>
              <a:t> #</a:t>
            </a:r>
            <a:r>
              <a:rPr lang="en-US" b="1" dirty="0" err="1">
                <a:latin typeface="Arial" pitchFamily="34" charset="0"/>
                <a:cs typeface="Arial" pitchFamily="34" charset="0"/>
              </a:rPr>
              <a:t>emediat</a:t>
            </a:r>
            <a:r>
              <a:rPr lang="en-US" b="1" dirty="0">
                <a:latin typeface="Arial" pitchFamily="34" charset="0"/>
                <a:cs typeface="Arial" pitchFamily="34" charset="0"/>
              </a:rPr>
              <a:t> </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Rules about posting photos to FB or Internet</a:t>
            </a:r>
          </a:p>
          <a:p>
            <a:endParaRPr lang="en-US" b="1" dirty="0">
              <a:latin typeface="Arial" pitchFamily="34" charset="0"/>
              <a:cs typeface="Arial" pitchFamily="34" charset="0"/>
            </a:endParaRPr>
          </a:p>
          <a:p>
            <a:r>
              <a:rPr lang="en-US" b="1" dirty="0" smtClean="0">
                <a:latin typeface="Arial" pitchFamily="34" charset="0"/>
                <a:cs typeface="Arial" pitchFamily="34" charset="0"/>
              </a:rPr>
              <a:t>Networking </a:t>
            </a:r>
            <a:r>
              <a:rPr lang="en-US" b="1" dirty="0">
                <a:latin typeface="Arial" pitchFamily="34" charset="0"/>
                <a:cs typeface="Arial" pitchFamily="34" charset="0"/>
              </a:rPr>
              <a:t>Game Cards</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a:p>
            <a:r>
              <a:rPr lang="en-US" b="1" dirty="0" smtClean="0">
                <a:latin typeface="Arial" pitchFamily="34" charset="0"/>
                <a:cs typeface="Arial" pitchFamily="34" charset="0"/>
              </a:rPr>
              <a:t>Other</a:t>
            </a:r>
            <a:endParaRPr lang="en-US" b="1" dirty="0">
              <a:latin typeface="Arial" pitchFamily="34" charset="0"/>
              <a:cs typeface="Arial" pitchFamily="34" charset="0"/>
            </a:endParaRPr>
          </a:p>
          <a:p>
            <a:endParaRPr lang="en-US" dirty="0">
              <a:latin typeface="Arial" pitchFamily="34" charset="0"/>
              <a:cs typeface="Arial" pitchFamily="34" charset="0"/>
            </a:endParaRPr>
          </a:p>
        </p:txBody>
      </p:sp>
      <p:sp>
        <p:nvSpPr>
          <p:cNvPr id="9" name="TextBox 8"/>
          <p:cNvSpPr txBox="1"/>
          <p:nvPr/>
        </p:nvSpPr>
        <p:spPr>
          <a:xfrm>
            <a:off x="0"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Logistics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1" name="Text Box 189"/>
          <p:cNvSpPr txBox="1">
            <a:spLocks noChangeArrowheads="1"/>
          </p:cNvSpPr>
          <p:nvPr/>
        </p:nvSpPr>
        <p:spPr bwMode="auto">
          <a:xfrm>
            <a:off x="7086600" y="1665288"/>
            <a:ext cx="1752600" cy="276999"/>
          </a:xfrm>
          <a:prstGeom prst="rect">
            <a:avLst/>
          </a:prstGeom>
          <a:noFill/>
          <a:ln w="9525">
            <a:noFill/>
            <a:miter lim="800000"/>
            <a:headEnd/>
            <a:tailEnd/>
          </a:ln>
          <a:effectLst/>
        </p:spPr>
        <p:txBody>
          <a:bodyPr>
            <a:spAutoFit/>
          </a:bodyPr>
          <a:lstStyle/>
          <a:p>
            <a:pPr marL="168275" indent="-168275" defTabSz="168275">
              <a:spcBef>
                <a:spcPct val="50000"/>
              </a:spcBef>
              <a:buFontTx/>
              <a:buChar char="•"/>
            </a:pPr>
            <a:endParaRPr lang="en-US" sz="1200" dirty="0">
              <a:latin typeface="Arial" pitchFamily="34" charset="0"/>
            </a:endParaRPr>
          </a:p>
        </p:txBody>
      </p:sp>
      <p:grpSp>
        <p:nvGrpSpPr>
          <p:cNvPr id="4" name="Group 3"/>
          <p:cNvGrpSpPr/>
          <p:nvPr/>
        </p:nvGrpSpPr>
        <p:grpSpPr>
          <a:xfrm>
            <a:off x="187325" y="1352996"/>
            <a:ext cx="8985250" cy="5160348"/>
            <a:chOff x="187325" y="1352996"/>
            <a:chExt cx="8985250" cy="5160348"/>
          </a:xfrm>
        </p:grpSpPr>
        <p:pic>
          <p:nvPicPr>
            <p:cNvPr id="3244" name="Picture 172" descr="MeetRoomWalls"/>
            <p:cNvPicPr>
              <a:picLocks noChangeAspect="1" noChangeArrowheads="1"/>
            </p:cNvPicPr>
            <p:nvPr/>
          </p:nvPicPr>
          <p:blipFill>
            <a:blip r:embed="rId3" cstate="print"/>
            <a:srcRect/>
            <a:stretch>
              <a:fillRect/>
            </a:stretch>
          </p:blipFill>
          <p:spPr bwMode="auto">
            <a:xfrm>
              <a:off x="2720975" y="1352996"/>
              <a:ext cx="6451600" cy="4826000"/>
            </a:xfrm>
            <a:prstGeom prst="rect">
              <a:avLst/>
            </a:prstGeom>
            <a:noFill/>
          </p:spPr>
        </p:pic>
        <p:pic>
          <p:nvPicPr>
            <p:cNvPr id="3245" name="Picture 173" descr="MeetRoomAgenda"/>
            <p:cNvPicPr>
              <a:picLocks noChangeAspect="1" noChangeArrowheads="1"/>
            </p:cNvPicPr>
            <p:nvPr/>
          </p:nvPicPr>
          <p:blipFill>
            <a:blip r:embed="rId4" cstate="print"/>
            <a:srcRect/>
            <a:stretch>
              <a:fillRect/>
            </a:stretch>
          </p:blipFill>
          <p:spPr bwMode="auto">
            <a:xfrm>
              <a:off x="187325" y="1484144"/>
              <a:ext cx="3060700" cy="5029200"/>
            </a:xfrm>
            <a:prstGeom prst="rect">
              <a:avLst/>
            </a:prstGeom>
            <a:noFill/>
          </p:spPr>
        </p:pic>
        <p:sp>
          <p:nvSpPr>
            <p:cNvPr id="3264" name="Text Box 192"/>
            <p:cNvSpPr txBox="1">
              <a:spLocks noChangeArrowheads="1"/>
            </p:cNvSpPr>
            <p:nvPr/>
          </p:nvSpPr>
          <p:spPr bwMode="auto">
            <a:xfrm>
              <a:off x="733425" y="1890266"/>
              <a:ext cx="1174750" cy="366713"/>
            </a:xfrm>
            <a:prstGeom prst="rect">
              <a:avLst/>
            </a:prstGeom>
            <a:noFill/>
            <a:ln w="9525">
              <a:noFill/>
              <a:miter lim="800000"/>
              <a:headEnd/>
              <a:tailEnd/>
            </a:ln>
            <a:effectLst/>
          </p:spPr>
          <p:txBody>
            <a:bodyPr wrap="none">
              <a:spAutoFit/>
            </a:bodyPr>
            <a:lstStyle/>
            <a:p>
              <a:r>
                <a:rPr lang="en-US" sz="1800" b="1" i="1" dirty="0">
                  <a:latin typeface="Arial" pitchFamily="34" charset="0"/>
                </a:rPr>
                <a:t>AGENDA</a:t>
              </a:r>
              <a:endParaRPr lang="en-US" sz="1800" dirty="0">
                <a:latin typeface="Arial" pitchFamily="34" charset="0"/>
              </a:endParaRPr>
            </a:p>
          </p:txBody>
        </p:sp>
        <p:sp>
          <p:nvSpPr>
            <p:cNvPr id="3265" name="Oval 193"/>
            <p:cNvSpPr>
              <a:spLocks noChangeArrowheads="1"/>
            </p:cNvSpPr>
            <p:nvPr/>
          </p:nvSpPr>
          <p:spPr bwMode="auto">
            <a:xfrm>
              <a:off x="600075" y="1990279"/>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3270" name="Text Box 198"/>
            <p:cNvSpPr txBox="1">
              <a:spLocks noChangeArrowheads="1"/>
            </p:cNvSpPr>
            <p:nvPr/>
          </p:nvSpPr>
          <p:spPr bwMode="auto">
            <a:xfrm>
              <a:off x="6969125" y="1928366"/>
              <a:ext cx="1504950" cy="366713"/>
            </a:xfrm>
            <a:prstGeom prst="rect">
              <a:avLst/>
            </a:prstGeom>
            <a:noFill/>
            <a:ln w="9525">
              <a:noFill/>
              <a:miter lim="800000"/>
              <a:headEnd/>
              <a:tailEnd/>
            </a:ln>
            <a:effectLst/>
          </p:spPr>
          <p:txBody>
            <a:bodyPr wrap="none">
              <a:spAutoFit/>
            </a:bodyPr>
            <a:lstStyle/>
            <a:p>
              <a:r>
                <a:rPr lang="en-US" sz="1800" b="1" i="1" dirty="0">
                  <a:latin typeface="Arial" pitchFamily="34" charset="0"/>
                </a:rPr>
                <a:t>OUTCOMES</a:t>
              </a:r>
              <a:endParaRPr lang="en-US" sz="1800" dirty="0">
                <a:latin typeface="Arial" pitchFamily="34" charset="0"/>
              </a:endParaRPr>
            </a:p>
          </p:txBody>
        </p:sp>
        <p:sp>
          <p:nvSpPr>
            <p:cNvPr id="3271" name="Oval 199"/>
            <p:cNvSpPr>
              <a:spLocks noChangeArrowheads="1"/>
            </p:cNvSpPr>
            <p:nvPr/>
          </p:nvSpPr>
          <p:spPr bwMode="auto">
            <a:xfrm>
              <a:off x="6837362" y="2036316"/>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pic>
          <p:nvPicPr>
            <p:cNvPr id="3246" name="Picture 174" descr="MeetRoomTable"/>
            <p:cNvPicPr>
              <a:picLocks noChangeAspect="1" noChangeArrowheads="1"/>
            </p:cNvPicPr>
            <p:nvPr/>
          </p:nvPicPr>
          <p:blipFill>
            <a:blip r:embed="rId5" cstate="print"/>
            <a:srcRect/>
            <a:stretch>
              <a:fillRect/>
            </a:stretch>
          </p:blipFill>
          <p:spPr bwMode="auto">
            <a:xfrm>
              <a:off x="3267075" y="3784431"/>
              <a:ext cx="4914900" cy="2520950"/>
            </a:xfrm>
            <a:prstGeom prst="rect">
              <a:avLst/>
            </a:prstGeom>
            <a:noFill/>
          </p:spPr>
        </p:pic>
        <p:sp>
          <p:nvSpPr>
            <p:cNvPr id="3276" name="Text Box 204"/>
            <p:cNvSpPr txBox="1">
              <a:spLocks noChangeArrowheads="1"/>
            </p:cNvSpPr>
            <p:nvPr/>
          </p:nvSpPr>
          <p:spPr bwMode="auto">
            <a:xfrm>
              <a:off x="3990974" y="4705796"/>
              <a:ext cx="3095625" cy="1492716"/>
            </a:xfrm>
            <a:prstGeom prst="rect">
              <a:avLst/>
            </a:prstGeom>
            <a:noFill/>
            <a:ln w="9525">
              <a:noFill/>
              <a:miter lim="800000"/>
              <a:headEnd/>
              <a:tailEnd/>
            </a:ln>
            <a:effectLst/>
          </p:spPr>
          <p:txBody>
            <a:bodyPr wrap="square">
              <a:spAutoFit/>
            </a:bodyPr>
            <a:lstStyle/>
            <a:p>
              <a:pPr marL="168275" indent="-168275" defTabSz="168275">
                <a:spcBef>
                  <a:spcPct val="50000"/>
                </a:spcBef>
                <a:buFontTx/>
                <a:buChar char="•"/>
              </a:pPr>
              <a:r>
                <a:rPr lang="en-US" sz="1400" dirty="0" smtClean="0">
                  <a:latin typeface="Arial" pitchFamily="34" charset="0"/>
                  <a:cs typeface="Arial" pitchFamily="34" charset="0"/>
                </a:rPr>
                <a:t>Balance of peer learning &amp; expert sharing</a:t>
              </a:r>
            </a:p>
            <a:p>
              <a:pPr marL="168275" indent="-168275" defTabSz="168275">
                <a:spcBef>
                  <a:spcPct val="50000"/>
                </a:spcBef>
                <a:buFontTx/>
                <a:buChar char="•"/>
              </a:pPr>
              <a:r>
                <a:rPr lang="en-US" sz="1400" dirty="0" smtClean="0">
                  <a:latin typeface="Arial" pitchFamily="34" charset="0"/>
                  <a:cs typeface="Arial" pitchFamily="34" charset="0"/>
                </a:rPr>
                <a:t>Modeling interactive training</a:t>
              </a:r>
            </a:p>
            <a:p>
              <a:pPr marL="168275" indent="-168275" defTabSz="168275">
                <a:spcBef>
                  <a:spcPct val="50000"/>
                </a:spcBef>
                <a:buFontTx/>
                <a:buChar char="•"/>
              </a:pPr>
              <a:r>
                <a:rPr lang="en-US" sz="1400" dirty="0">
                  <a:latin typeface="Arial" pitchFamily="34" charset="0"/>
                  <a:cs typeface="Arial" pitchFamily="34" charset="0"/>
                </a:rPr>
                <a:t> </a:t>
              </a:r>
              <a:r>
                <a:rPr lang="en-US" sz="1400" dirty="0" smtClean="0">
                  <a:latin typeface="Arial" pitchFamily="34" charset="0"/>
                  <a:cs typeface="Arial" pitchFamily="34" charset="0"/>
                </a:rPr>
                <a:t>Ask Questions, Use Sticky Notes</a:t>
              </a:r>
            </a:p>
            <a:p>
              <a:pPr marL="168275" indent="-168275" defTabSz="168275">
                <a:spcBef>
                  <a:spcPct val="50000"/>
                </a:spcBef>
                <a:buFontTx/>
                <a:buChar char="•"/>
              </a:pPr>
              <a:r>
                <a:rPr lang="en-US" sz="1400" dirty="0">
                  <a:latin typeface="Arial" pitchFamily="34" charset="0"/>
                  <a:cs typeface="Arial" pitchFamily="34" charset="0"/>
                </a:rPr>
                <a:t> F</a:t>
              </a:r>
              <a:r>
                <a:rPr lang="en-US" sz="1400" dirty="0" smtClean="0">
                  <a:latin typeface="Arial" pitchFamily="34" charset="0"/>
                  <a:cs typeface="Arial" pitchFamily="34" charset="0"/>
                </a:rPr>
                <a:t>un!  Don’t Be Shy! </a:t>
              </a:r>
            </a:p>
          </p:txBody>
        </p:sp>
        <p:sp>
          <p:nvSpPr>
            <p:cNvPr id="3277" name="Text Box 205"/>
            <p:cNvSpPr txBox="1">
              <a:spLocks noChangeArrowheads="1"/>
            </p:cNvSpPr>
            <p:nvPr/>
          </p:nvSpPr>
          <p:spPr bwMode="auto">
            <a:xfrm>
              <a:off x="4371975" y="4350196"/>
              <a:ext cx="1261884" cy="369332"/>
            </a:xfrm>
            <a:prstGeom prst="rect">
              <a:avLst/>
            </a:prstGeom>
            <a:noFill/>
            <a:ln w="9525">
              <a:noFill/>
              <a:miter lim="800000"/>
              <a:headEnd/>
              <a:tailEnd/>
            </a:ln>
            <a:effectLst/>
          </p:spPr>
          <p:txBody>
            <a:bodyPr wrap="none">
              <a:spAutoFit/>
            </a:bodyPr>
            <a:lstStyle/>
            <a:p>
              <a:r>
                <a:rPr lang="en-US" sz="1800" b="1" i="1" dirty="0" smtClean="0">
                  <a:latin typeface="Arial" pitchFamily="34" charset="0"/>
                </a:rPr>
                <a:t>FRAMING</a:t>
              </a:r>
              <a:endParaRPr lang="en-US" sz="1800" b="1" i="1" dirty="0">
                <a:latin typeface="Arial" pitchFamily="34" charset="0"/>
              </a:endParaRPr>
            </a:p>
          </p:txBody>
        </p:sp>
        <p:sp>
          <p:nvSpPr>
            <p:cNvPr id="3278" name="Oval 206"/>
            <p:cNvSpPr>
              <a:spLocks noChangeArrowheads="1"/>
            </p:cNvSpPr>
            <p:nvPr/>
          </p:nvSpPr>
          <p:spPr bwMode="auto">
            <a:xfrm>
              <a:off x="4235450" y="4450209"/>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24" name="TextBox 23"/>
            <p:cNvSpPr txBox="1"/>
            <p:nvPr/>
          </p:nvSpPr>
          <p:spPr>
            <a:xfrm>
              <a:off x="6629400" y="2283054"/>
              <a:ext cx="2057400" cy="1754326"/>
            </a:xfrm>
            <a:prstGeom prst="rect">
              <a:avLst/>
            </a:prstGeom>
            <a:noFill/>
          </p:spPr>
          <p:txBody>
            <a:bodyPr wrap="square" rtlCol="0">
              <a:spAutoFit/>
            </a:bodyPr>
            <a:lstStyle/>
            <a:p>
              <a:pPr algn="ctr"/>
              <a:r>
                <a:rPr lang="en-US" sz="1200" dirty="0" smtClean="0">
                  <a:latin typeface="Arial" pitchFamily="34" charset="0"/>
                  <a:cs typeface="Arial" pitchFamily="34" charset="0"/>
                </a:rPr>
                <a:t>Make connections to people that can help you move your social media work forward</a:t>
              </a:r>
            </a:p>
            <a:p>
              <a:pPr algn="ct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Be ready to apply at least one or two things you learned to you make your social media more effective</a:t>
              </a:r>
              <a:endParaRPr lang="en-US" sz="1200" dirty="0">
                <a:latin typeface="Arial" pitchFamily="34" charset="0"/>
                <a:cs typeface="Arial" pitchFamily="34" charset="0"/>
              </a:endParaRPr>
            </a:p>
          </p:txBody>
        </p:sp>
        <p:pic>
          <p:nvPicPr>
            <p:cNvPr id="19" name="Picture 18" descr="logo.png"/>
            <p:cNvPicPr>
              <a:picLocks noChangeAspect="1"/>
            </p:cNvPicPr>
            <p:nvPr/>
          </p:nvPicPr>
          <p:blipFill>
            <a:blip r:embed="rId6" cstate="print"/>
            <a:stretch>
              <a:fillRect/>
            </a:stretch>
          </p:blipFill>
          <p:spPr>
            <a:xfrm>
              <a:off x="3533775" y="1733996"/>
              <a:ext cx="1853503" cy="1447800"/>
            </a:xfrm>
            <a:prstGeom prst="rect">
              <a:avLst/>
            </a:prstGeom>
          </p:spPr>
        </p:pic>
        <p:sp>
          <p:nvSpPr>
            <p:cNvPr id="20" name="TextBox 19"/>
            <p:cNvSpPr txBox="1"/>
            <p:nvPr/>
          </p:nvSpPr>
          <p:spPr>
            <a:xfrm>
              <a:off x="600075" y="2391013"/>
              <a:ext cx="2057400" cy="3539430"/>
            </a:xfrm>
            <a:prstGeom prst="rect">
              <a:avLst/>
            </a:prstGeom>
            <a:noFill/>
          </p:spPr>
          <p:txBody>
            <a:bodyPr wrap="square" rtlCol="0">
              <a:spAutoFit/>
            </a:bodyPr>
            <a:lstStyle/>
            <a:p>
              <a:r>
                <a:rPr lang="en-US" sz="1400" dirty="0" smtClean="0">
                  <a:latin typeface="Arial" pitchFamily="34" charset="0"/>
                  <a:cs typeface="Arial" pitchFamily="34" charset="0"/>
                </a:rPr>
                <a:t>Networking Exercise</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Principles of Successful Networked NGOs</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Lunch</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Wikipedia Presentation</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Content </a:t>
              </a:r>
              <a:r>
                <a:rPr lang="en-US" sz="1400" dirty="0" err="1" smtClean="0">
                  <a:latin typeface="Arial" pitchFamily="34" charset="0"/>
                  <a:cs typeface="Arial" pitchFamily="34" charset="0"/>
                </a:rPr>
                <a:t>Curation</a:t>
              </a: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r>
                <a:rPr lang="en-US" sz="1400" dirty="0" smtClean="0">
                  <a:latin typeface="Arial" pitchFamily="34" charset="0"/>
                  <a:cs typeface="Arial" pitchFamily="34" charset="0"/>
                </a:rPr>
                <a:t>Train the Trainer</a:t>
              </a:r>
            </a:p>
            <a:p>
              <a:endParaRPr lang="en-US" sz="1400" dirty="0">
                <a:latin typeface="Arial" pitchFamily="34" charset="0"/>
                <a:cs typeface="Arial" pitchFamily="34" charset="0"/>
              </a:endParaRPr>
            </a:p>
            <a:p>
              <a:r>
                <a:rPr lang="en-US" sz="1400" b="1" dirty="0" smtClean="0">
                  <a:latin typeface="Arial" pitchFamily="34" charset="0"/>
                  <a:cs typeface="Arial" pitchFamily="34" charset="0"/>
                </a:rPr>
                <a:t>Evening:</a:t>
              </a:r>
              <a:r>
                <a:rPr lang="en-US" sz="1400" dirty="0" smtClean="0">
                  <a:latin typeface="Arial" pitchFamily="34" charset="0"/>
                  <a:cs typeface="Arial" pitchFamily="34" charset="0"/>
                </a:rPr>
                <a:t>  Networking Activity</a:t>
              </a:r>
            </a:p>
          </p:txBody>
        </p:sp>
      </p:grpSp>
      <p:sp>
        <p:nvSpPr>
          <p:cNvPr id="21" name="TextBox 20"/>
          <p:cNvSpPr txBox="1"/>
          <p:nvPr/>
        </p:nvSpPr>
        <p:spPr>
          <a:xfrm>
            <a:off x="0" y="9525"/>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Day One: Jordan </a:t>
            </a:r>
          </a:p>
        </p:txBody>
      </p:sp>
    </p:spTree>
    <p:extLst>
      <p:ext uri="{BB962C8B-B14F-4D97-AF65-F5344CB8AC3E}">
        <p14:creationId xmlns:p14="http://schemas.microsoft.com/office/powerpoint/2010/main" val="2931351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1" name="Text Box 189"/>
          <p:cNvSpPr txBox="1">
            <a:spLocks noChangeArrowheads="1"/>
          </p:cNvSpPr>
          <p:nvPr/>
        </p:nvSpPr>
        <p:spPr bwMode="auto">
          <a:xfrm>
            <a:off x="7086600" y="1665288"/>
            <a:ext cx="1752600" cy="276999"/>
          </a:xfrm>
          <a:prstGeom prst="rect">
            <a:avLst/>
          </a:prstGeom>
          <a:noFill/>
          <a:ln w="9525">
            <a:noFill/>
            <a:miter lim="800000"/>
            <a:headEnd/>
            <a:tailEnd/>
          </a:ln>
          <a:effectLst/>
        </p:spPr>
        <p:txBody>
          <a:bodyPr>
            <a:spAutoFit/>
          </a:bodyPr>
          <a:lstStyle/>
          <a:p>
            <a:pPr marL="168275" indent="-168275" defTabSz="168275">
              <a:spcBef>
                <a:spcPct val="50000"/>
              </a:spcBef>
              <a:buFontTx/>
              <a:buChar char="•"/>
            </a:pPr>
            <a:endParaRPr lang="en-US" sz="1200" dirty="0">
              <a:latin typeface="Arial" pitchFamily="34" charset="0"/>
            </a:endParaRPr>
          </a:p>
        </p:txBody>
      </p:sp>
      <p:grpSp>
        <p:nvGrpSpPr>
          <p:cNvPr id="4" name="Group 3"/>
          <p:cNvGrpSpPr/>
          <p:nvPr/>
        </p:nvGrpSpPr>
        <p:grpSpPr>
          <a:xfrm>
            <a:off x="187325" y="1352996"/>
            <a:ext cx="8985250" cy="5160348"/>
            <a:chOff x="187325" y="1352996"/>
            <a:chExt cx="8985250" cy="5160348"/>
          </a:xfrm>
        </p:grpSpPr>
        <p:pic>
          <p:nvPicPr>
            <p:cNvPr id="3244" name="Picture 172" descr="MeetRoomWalls"/>
            <p:cNvPicPr>
              <a:picLocks noChangeAspect="1" noChangeArrowheads="1"/>
            </p:cNvPicPr>
            <p:nvPr/>
          </p:nvPicPr>
          <p:blipFill>
            <a:blip r:embed="rId3" cstate="print"/>
            <a:srcRect/>
            <a:stretch>
              <a:fillRect/>
            </a:stretch>
          </p:blipFill>
          <p:spPr bwMode="auto">
            <a:xfrm>
              <a:off x="2720975" y="1352996"/>
              <a:ext cx="6451600" cy="4826000"/>
            </a:xfrm>
            <a:prstGeom prst="rect">
              <a:avLst/>
            </a:prstGeom>
            <a:noFill/>
          </p:spPr>
        </p:pic>
        <p:pic>
          <p:nvPicPr>
            <p:cNvPr id="3245" name="Picture 173" descr="MeetRoomAgenda"/>
            <p:cNvPicPr>
              <a:picLocks noChangeAspect="1" noChangeArrowheads="1"/>
            </p:cNvPicPr>
            <p:nvPr/>
          </p:nvPicPr>
          <p:blipFill>
            <a:blip r:embed="rId4" cstate="print"/>
            <a:srcRect/>
            <a:stretch>
              <a:fillRect/>
            </a:stretch>
          </p:blipFill>
          <p:spPr bwMode="auto">
            <a:xfrm>
              <a:off x="187325" y="1484144"/>
              <a:ext cx="3060700" cy="5029200"/>
            </a:xfrm>
            <a:prstGeom prst="rect">
              <a:avLst/>
            </a:prstGeom>
            <a:noFill/>
          </p:spPr>
        </p:pic>
        <p:sp>
          <p:nvSpPr>
            <p:cNvPr id="3264" name="Text Box 192"/>
            <p:cNvSpPr txBox="1">
              <a:spLocks noChangeArrowheads="1"/>
            </p:cNvSpPr>
            <p:nvPr/>
          </p:nvSpPr>
          <p:spPr bwMode="auto">
            <a:xfrm>
              <a:off x="733425" y="1890266"/>
              <a:ext cx="1174750" cy="366713"/>
            </a:xfrm>
            <a:prstGeom prst="rect">
              <a:avLst/>
            </a:prstGeom>
            <a:noFill/>
            <a:ln w="9525">
              <a:noFill/>
              <a:miter lim="800000"/>
              <a:headEnd/>
              <a:tailEnd/>
            </a:ln>
            <a:effectLst/>
          </p:spPr>
          <p:txBody>
            <a:bodyPr wrap="none">
              <a:spAutoFit/>
            </a:bodyPr>
            <a:lstStyle/>
            <a:p>
              <a:r>
                <a:rPr lang="en-US" sz="1800" b="1" i="1" dirty="0">
                  <a:latin typeface="Arial" pitchFamily="34" charset="0"/>
                </a:rPr>
                <a:t>AGENDA</a:t>
              </a:r>
              <a:endParaRPr lang="en-US" sz="1800" dirty="0">
                <a:latin typeface="Arial" pitchFamily="34" charset="0"/>
              </a:endParaRPr>
            </a:p>
          </p:txBody>
        </p:sp>
        <p:sp>
          <p:nvSpPr>
            <p:cNvPr id="3265" name="Oval 193"/>
            <p:cNvSpPr>
              <a:spLocks noChangeArrowheads="1"/>
            </p:cNvSpPr>
            <p:nvPr/>
          </p:nvSpPr>
          <p:spPr bwMode="auto">
            <a:xfrm>
              <a:off x="600075" y="1990279"/>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3270" name="Text Box 198"/>
            <p:cNvSpPr txBox="1">
              <a:spLocks noChangeArrowheads="1"/>
            </p:cNvSpPr>
            <p:nvPr/>
          </p:nvSpPr>
          <p:spPr bwMode="auto">
            <a:xfrm>
              <a:off x="6969125" y="1928366"/>
              <a:ext cx="1504950" cy="366713"/>
            </a:xfrm>
            <a:prstGeom prst="rect">
              <a:avLst/>
            </a:prstGeom>
            <a:noFill/>
            <a:ln w="9525">
              <a:noFill/>
              <a:miter lim="800000"/>
              <a:headEnd/>
              <a:tailEnd/>
            </a:ln>
            <a:effectLst/>
          </p:spPr>
          <p:txBody>
            <a:bodyPr wrap="none">
              <a:spAutoFit/>
            </a:bodyPr>
            <a:lstStyle/>
            <a:p>
              <a:r>
                <a:rPr lang="en-US" sz="1800" b="1" i="1" dirty="0">
                  <a:latin typeface="Arial" pitchFamily="34" charset="0"/>
                </a:rPr>
                <a:t>OUTCOMES</a:t>
              </a:r>
              <a:endParaRPr lang="en-US" sz="1800" dirty="0">
                <a:latin typeface="Arial" pitchFamily="34" charset="0"/>
              </a:endParaRPr>
            </a:p>
          </p:txBody>
        </p:sp>
        <p:sp>
          <p:nvSpPr>
            <p:cNvPr id="3271" name="Oval 199"/>
            <p:cNvSpPr>
              <a:spLocks noChangeArrowheads="1"/>
            </p:cNvSpPr>
            <p:nvPr/>
          </p:nvSpPr>
          <p:spPr bwMode="auto">
            <a:xfrm>
              <a:off x="6837362" y="2036316"/>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pic>
          <p:nvPicPr>
            <p:cNvPr id="3246" name="Picture 174" descr="MeetRoomTable"/>
            <p:cNvPicPr>
              <a:picLocks noChangeAspect="1" noChangeArrowheads="1"/>
            </p:cNvPicPr>
            <p:nvPr/>
          </p:nvPicPr>
          <p:blipFill>
            <a:blip r:embed="rId5" cstate="print"/>
            <a:srcRect/>
            <a:stretch>
              <a:fillRect/>
            </a:stretch>
          </p:blipFill>
          <p:spPr bwMode="auto">
            <a:xfrm>
              <a:off x="3267075" y="3784431"/>
              <a:ext cx="4914900" cy="2520950"/>
            </a:xfrm>
            <a:prstGeom prst="rect">
              <a:avLst/>
            </a:prstGeom>
            <a:noFill/>
          </p:spPr>
        </p:pic>
        <p:sp>
          <p:nvSpPr>
            <p:cNvPr id="3276" name="Text Box 204"/>
            <p:cNvSpPr txBox="1">
              <a:spLocks noChangeArrowheads="1"/>
            </p:cNvSpPr>
            <p:nvPr/>
          </p:nvSpPr>
          <p:spPr bwMode="auto">
            <a:xfrm>
              <a:off x="3990974" y="4705796"/>
              <a:ext cx="3095625" cy="1492716"/>
            </a:xfrm>
            <a:prstGeom prst="rect">
              <a:avLst/>
            </a:prstGeom>
            <a:noFill/>
            <a:ln w="9525">
              <a:noFill/>
              <a:miter lim="800000"/>
              <a:headEnd/>
              <a:tailEnd/>
            </a:ln>
            <a:effectLst/>
          </p:spPr>
          <p:txBody>
            <a:bodyPr wrap="square">
              <a:spAutoFit/>
            </a:bodyPr>
            <a:lstStyle/>
            <a:p>
              <a:pPr marL="168275" indent="-168275" defTabSz="168275">
                <a:spcBef>
                  <a:spcPct val="50000"/>
                </a:spcBef>
                <a:buFontTx/>
                <a:buChar char="•"/>
              </a:pPr>
              <a:r>
                <a:rPr lang="en-US" sz="1400" dirty="0" smtClean="0">
                  <a:latin typeface="Arial" pitchFamily="34" charset="0"/>
                  <a:cs typeface="Arial" pitchFamily="34" charset="0"/>
                </a:rPr>
                <a:t>Balance of peer learning &amp; expert sharing</a:t>
              </a:r>
            </a:p>
            <a:p>
              <a:pPr marL="168275" indent="-168275" defTabSz="168275">
                <a:spcBef>
                  <a:spcPct val="50000"/>
                </a:spcBef>
                <a:buFontTx/>
                <a:buChar char="•"/>
              </a:pPr>
              <a:r>
                <a:rPr lang="en-US" sz="1400" dirty="0" smtClean="0">
                  <a:latin typeface="Arial" pitchFamily="34" charset="0"/>
                  <a:cs typeface="Arial" pitchFamily="34" charset="0"/>
                </a:rPr>
                <a:t>Modeling interactive training</a:t>
              </a:r>
            </a:p>
            <a:p>
              <a:pPr marL="168275" indent="-168275" defTabSz="168275">
                <a:spcBef>
                  <a:spcPct val="50000"/>
                </a:spcBef>
                <a:buFontTx/>
                <a:buChar char="•"/>
              </a:pPr>
              <a:r>
                <a:rPr lang="en-US" sz="1400" dirty="0">
                  <a:latin typeface="Arial" pitchFamily="34" charset="0"/>
                  <a:cs typeface="Arial" pitchFamily="34" charset="0"/>
                </a:rPr>
                <a:t> </a:t>
              </a:r>
              <a:r>
                <a:rPr lang="en-US" sz="1400" dirty="0" smtClean="0">
                  <a:latin typeface="Arial" pitchFamily="34" charset="0"/>
                  <a:cs typeface="Arial" pitchFamily="34" charset="0"/>
                </a:rPr>
                <a:t>Ask Questions, Use Sticky Notes</a:t>
              </a:r>
            </a:p>
            <a:p>
              <a:pPr marL="168275" indent="-168275" defTabSz="168275">
                <a:spcBef>
                  <a:spcPct val="50000"/>
                </a:spcBef>
                <a:buFontTx/>
                <a:buChar char="•"/>
              </a:pPr>
              <a:r>
                <a:rPr lang="en-US" sz="1400" dirty="0">
                  <a:latin typeface="Arial" pitchFamily="34" charset="0"/>
                  <a:cs typeface="Arial" pitchFamily="34" charset="0"/>
                </a:rPr>
                <a:t> F</a:t>
              </a:r>
              <a:r>
                <a:rPr lang="en-US" sz="1400" dirty="0" smtClean="0">
                  <a:latin typeface="Arial" pitchFamily="34" charset="0"/>
                  <a:cs typeface="Arial" pitchFamily="34" charset="0"/>
                </a:rPr>
                <a:t>un!  Don’t Be Shy! </a:t>
              </a:r>
            </a:p>
          </p:txBody>
        </p:sp>
        <p:sp>
          <p:nvSpPr>
            <p:cNvPr id="3277" name="Text Box 205"/>
            <p:cNvSpPr txBox="1">
              <a:spLocks noChangeArrowheads="1"/>
            </p:cNvSpPr>
            <p:nvPr/>
          </p:nvSpPr>
          <p:spPr bwMode="auto">
            <a:xfrm>
              <a:off x="4371975" y="4350196"/>
              <a:ext cx="1261884" cy="369332"/>
            </a:xfrm>
            <a:prstGeom prst="rect">
              <a:avLst/>
            </a:prstGeom>
            <a:noFill/>
            <a:ln w="9525">
              <a:noFill/>
              <a:miter lim="800000"/>
              <a:headEnd/>
              <a:tailEnd/>
            </a:ln>
            <a:effectLst/>
          </p:spPr>
          <p:txBody>
            <a:bodyPr wrap="none">
              <a:spAutoFit/>
            </a:bodyPr>
            <a:lstStyle/>
            <a:p>
              <a:r>
                <a:rPr lang="en-US" sz="1800" b="1" i="1" dirty="0" smtClean="0">
                  <a:latin typeface="Arial" pitchFamily="34" charset="0"/>
                </a:rPr>
                <a:t>FRAMING</a:t>
              </a:r>
              <a:endParaRPr lang="en-US" sz="1800" b="1" i="1" dirty="0">
                <a:latin typeface="Arial" pitchFamily="34" charset="0"/>
              </a:endParaRPr>
            </a:p>
          </p:txBody>
        </p:sp>
        <p:sp>
          <p:nvSpPr>
            <p:cNvPr id="3278" name="Oval 206"/>
            <p:cNvSpPr>
              <a:spLocks noChangeArrowheads="1"/>
            </p:cNvSpPr>
            <p:nvPr/>
          </p:nvSpPr>
          <p:spPr bwMode="auto">
            <a:xfrm>
              <a:off x="4235450" y="4450209"/>
              <a:ext cx="146050" cy="146050"/>
            </a:xfrm>
            <a:prstGeom prst="ellipse">
              <a:avLst/>
            </a:prstGeom>
            <a:solidFill>
              <a:srgbClr val="F00000"/>
            </a:solidFill>
            <a:ln w="14224">
              <a:solidFill>
                <a:schemeClr val="tx1"/>
              </a:solidFill>
              <a:round/>
              <a:headEnd/>
              <a:tailEnd/>
            </a:ln>
            <a:effectLst/>
          </p:spPr>
          <p:txBody>
            <a:bodyPr wrap="none" anchor="ctr"/>
            <a:lstStyle/>
            <a:p>
              <a:endParaRPr lang="en-US"/>
            </a:p>
          </p:txBody>
        </p:sp>
        <p:sp>
          <p:nvSpPr>
            <p:cNvPr id="24" name="TextBox 23"/>
            <p:cNvSpPr txBox="1"/>
            <p:nvPr/>
          </p:nvSpPr>
          <p:spPr>
            <a:xfrm>
              <a:off x="6629400" y="2283054"/>
              <a:ext cx="2057400" cy="2246769"/>
            </a:xfrm>
            <a:prstGeom prst="rect">
              <a:avLst/>
            </a:prstGeom>
            <a:noFill/>
          </p:spPr>
          <p:txBody>
            <a:bodyPr wrap="square" rtlCol="0">
              <a:spAutoFit/>
            </a:bodyPr>
            <a:lstStyle/>
            <a:p>
              <a:pPr algn="ctr"/>
              <a:r>
                <a:rPr lang="en-US" sz="1400" dirty="0" smtClean="0">
                  <a:latin typeface="Arial" pitchFamily="34" charset="0"/>
                  <a:cs typeface="Arial" pitchFamily="34" charset="0"/>
                </a:rPr>
                <a:t>Make connections to people that can help you move your social media work forward</a:t>
              </a:r>
            </a:p>
            <a:p>
              <a:pPr algn="ct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smtClean="0">
                  <a:latin typeface="Arial" pitchFamily="34" charset="0"/>
                  <a:cs typeface="Arial" pitchFamily="34" charset="0"/>
                </a:rPr>
                <a:t>Be ready to apply at least one or two things you learned to you make your social media more effective</a:t>
              </a:r>
              <a:endParaRPr lang="en-US" sz="1400" dirty="0">
                <a:latin typeface="Arial" pitchFamily="34" charset="0"/>
                <a:cs typeface="Arial" pitchFamily="34" charset="0"/>
              </a:endParaRPr>
            </a:p>
          </p:txBody>
        </p:sp>
        <p:pic>
          <p:nvPicPr>
            <p:cNvPr id="19" name="Picture 18" descr="logo.png"/>
            <p:cNvPicPr>
              <a:picLocks noChangeAspect="1"/>
            </p:cNvPicPr>
            <p:nvPr/>
          </p:nvPicPr>
          <p:blipFill>
            <a:blip r:embed="rId6" cstate="print"/>
            <a:stretch>
              <a:fillRect/>
            </a:stretch>
          </p:blipFill>
          <p:spPr>
            <a:xfrm>
              <a:off x="3533775" y="1733996"/>
              <a:ext cx="1853503" cy="1447800"/>
            </a:xfrm>
            <a:prstGeom prst="rect">
              <a:avLst/>
            </a:prstGeom>
          </p:spPr>
        </p:pic>
        <p:sp>
          <p:nvSpPr>
            <p:cNvPr id="20" name="TextBox 19"/>
            <p:cNvSpPr txBox="1"/>
            <p:nvPr/>
          </p:nvSpPr>
          <p:spPr>
            <a:xfrm>
              <a:off x="600075" y="2391013"/>
              <a:ext cx="2057400" cy="3539430"/>
            </a:xfrm>
            <a:prstGeom prst="rect">
              <a:avLst/>
            </a:prstGeom>
            <a:noFill/>
          </p:spPr>
          <p:txBody>
            <a:bodyPr wrap="square" rtlCol="0">
              <a:spAutoFit/>
            </a:bodyPr>
            <a:lstStyle/>
            <a:p>
              <a:r>
                <a:rPr lang="en-US" sz="1400" dirty="0" smtClean="0">
                  <a:latin typeface="Arial" pitchFamily="34" charset="0"/>
                  <a:cs typeface="Arial" pitchFamily="34" charset="0"/>
                </a:rPr>
                <a:t>Networking Exercise</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Principles of Successful Networked NGOs</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Lunch</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Wikipedia Presentation</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Content </a:t>
              </a:r>
              <a:r>
                <a:rPr lang="en-US" sz="1400" dirty="0" err="1" smtClean="0">
                  <a:latin typeface="Arial" pitchFamily="34" charset="0"/>
                  <a:cs typeface="Arial" pitchFamily="34" charset="0"/>
                </a:rPr>
                <a:t>Curation</a:t>
              </a:r>
              <a:endParaRPr lang="en-US" sz="1400" dirty="0" smtClean="0">
                <a:latin typeface="Arial" pitchFamily="34" charset="0"/>
                <a:cs typeface="Arial" pitchFamily="34" charset="0"/>
              </a:endParaRPr>
            </a:p>
            <a:p>
              <a:endParaRPr lang="en-US" sz="1400" dirty="0"/>
            </a:p>
            <a:p>
              <a:r>
                <a:rPr lang="en-US" sz="1400" dirty="0" smtClean="0"/>
                <a:t>World Café</a:t>
              </a:r>
            </a:p>
            <a:p>
              <a:endParaRPr lang="en-US" sz="1400" dirty="0"/>
            </a:p>
            <a:p>
              <a:r>
                <a:rPr lang="en-US" sz="1400" b="1" dirty="0" smtClean="0"/>
                <a:t>Evening:</a:t>
              </a:r>
              <a:r>
                <a:rPr lang="en-US" sz="1400" dirty="0" smtClean="0"/>
                <a:t>  Train the Trainers</a:t>
              </a:r>
            </a:p>
          </p:txBody>
        </p:sp>
      </p:grpSp>
      <p:sp>
        <p:nvSpPr>
          <p:cNvPr id="21" name="TextBox 20"/>
          <p:cNvSpPr txBox="1"/>
          <p:nvPr/>
        </p:nvSpPr>
        <p:spPr>
          <a:xfrm>
            <a:off x="0" y="9525"/>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Day One: </a:t>
            </a:r>
            <a:r>
              <a:rPr lang="en-US" sz="3200" b="1" smtClean="0">
                <a:latin typeface="Arial" pitchFamily="34" charset="0"/>
                <a:cs typeface="Arial" pitchFamily="34" charset="0"/>
              </a:rPr>
              <a:t>Morocco </a:t>
            </a:r>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9144000" cy="6924973"/>
          </a:xfrm>
          <a:prstGeom prst="rect">
            <a:avLst/>
          </a:prstGeom>
          <a:solidFill>
            <a:srgbClr val="ABDCD4"/>
          </a:solidFill>
        </p:spPr>
        <p:txBody>
          <a:bodyPr wrap="square">
            <a:spAutoFit/>
          </a:bodyPr>
          <a:lstStyle/>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2800" b="1" dirty="0">
              <a:latin typeface="Arial" pitchFamily="34" charset="0"/>
              <a:cs typeface="Arial" pitchFamily="34" charset="0"/>
            </a:endParaRPr>
          </a:p>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2800" b="1" dirty="0" smtClean="0">
              <a:latin typeface="Arial" pitchFamily="34" charset="0"/>
              <a:cs typeface="Arial" pitchFamily="34" charset="0"/>
            </a:endParaRPr>
          </a:p>
          <a:p>
            <a:pPr algn="ctr" fontAlgn="auto">
              <a:spcBef>
                <a:spcPts val="0"/>
              </a:spcBef>
              <a:spcAft>
                <a:spcPts val="0"/>
              </a:spcAft>
              <a:defRPr/>
            </a:pPr>
            <a:endParaRPr lang="en-US" sz="3600" b="1" dirty="0" smtClean="0">
              <a:latin typeface="Arial" pitchFamily="34" charset="0"/>
              <a:cs typeface="Arial" pitchFamily="34" charset="0"/>
            </a:endParaRPr>
          </a:p>
          <a:p>
            <a:pPr algn="ctr" fontAlgn="auto">
              <a:spcBef>
                <a:spcPts val="0"/>
              </a:spcBef>
              <a:spcAft>
                <a:spcPts val="0"/>
              </a:spcAft>
              <a:defRPr/>
            </a:pPr>
            <a:endParaRPr lang="en-US" sz="3600" b="1" dirty="0" smtClean="0">
              <a:latin typeface="Arial" pitchFamily="34" charset="0"/>
              <a:cs typeface="Arial" pitchFamily="34" charset="0"/>
            </a:endParaRPr>
          </a:p>
          <a:p>
            <a:pPr algn="ctr" fontAlgn="auto">
              <a:spcBef>
                <a:spcPts val="0"/>
              </a:spcBef>
              <a:spcAft>
                <a:spcPts val="0"/>
              </a:spcAft>
              <a:defRPr/>
            </a:pPr>
            <a:r>
              <a:rPr lang="en-US" sz="3600" b="1" dirty="0" smtClean="0">
                <a:latin typeface="Arial" pitchFamily="34" charset="0"/>
                <a:cs typeface="Arial" pitchFamily="34" charset="0"/>
              </a:rPr>
              <a:t>Networking Activity</a:t>
            </a:r>
          </a:p>
          <a:p>
            <a:pPr algn="ctr" fontAlgn="auto">
              <a:spcBef>
                <a:spcPts val="0"/>
              </a:spcBef>
              <a:spcAft>
                <a:spcPts val="0"/>
              </a:spcAft>
              <a:defRPr/>
            </a:pPr>
            <a:endParaRPr lang="en-US" sz="3200" b="1" dirty="0">
              <a:latin typeface="Arial" pitchFamily="34" charset="0"/>
              <a:cs typeface="Arial" pitchFamily="34" charset="0"/>
            </a:endParaRPr>
          </a:p>
          <a:p>
            <a:pPr algn="ctr" fontAlgn="auto">
              <a:spcBef>
                <a:spcPts val="0"/>
              </a:spcBef>
              <a:spcAft>
                <a:spcPts val="0"/>
              </a:spcAft>
              <a:defRPr/>
            </a:pPr>
            <a:endParaRPr lang="en-US" sz="3200" b="1" dirty="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a:latin typeface="Arial" pitchFamily="34" charset="0"/>
              <a:cs typeface="Arial" pitchFamily="34" charset="0"/>
            </a:endParaRPr>
          </a:p>
          <a:p>
            <a:pPr algn="ctr" fontAlgn="auto">
              <a:spcBef>
                <a:spcPts val="0"/>
              </a:spcBef>
              <a:spcAft>
                <a:spcPts val="0"/>
              </a:spcAft>
              <a:defRPr/>
            </a:pPr>
            <a:endParaRPr lang="en-US" sz="3200" b="1" dirty="0" smtClean="0">
              <a:latin typeface="Arial" pitchFamily="34" charset="0"/>
              <a:cs typeface="Arial" pitchFamily="34" charset="0"/>
            </a:endParaRPr>
          </a:p>
          <a:p>
            <a:pPr algn="ctr" fontAlgn="auto">
              <a:spcBef>
                <a:spcPts val="0"/>
              </a:spcBef>
              <a:spcAft>
                <a:spcPts val="0"/>
              </a:spcAft>
              <a:defRPr/>
            </a:pPr>
            <a:endParaRPr lang="en-US" sz="3200" b="1" dirty="0">
              <a:latin typeface="Arial" pitchFamily="34" charset="0"/>
              <a:cs typeface="Arial" pitchFamily="34" charset="0"/>
            </a:endParaRPr>
          </a:p>
          <a:p>
            <a:pPr algn="ctr" fontAlgn="auto">
              <a:spcBef>
                <a:spcPts val="0"/>
              </a:spcBef>
              <a:spcAft>
                <a:spcPts val="0"/>
              </a:spcAft>
              <a:defRPr/>
            </a:pPr>
            <a:r>
              <a:rPr lang="en-US" sz="3200" b="1" dirty="0" smtClean="0">
                <a:latin typeface="Arial" pitchFamily="34" charset="0"/>
                <a:cs typeface="Arial" pitchFamily="34" charset="0"/>
              </a:rPr>
              <a:t> </a:t>
            </a:r>
          </a:p>
        </p:txBody>
      </p:sp>
    </p:spTree>
    <p:extLst>
      <p:ext uri="{BB962C8B-B14F-4D97-AF65-F5344CB8AC3E}">
        <p14:creationId xmlns:p14="http://schemas.microsoft.com/office/powerpoint/2010/main" val="344612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828800"/>
            <a:ext cx="6553200" cy="2062103"/>
          </a:xfrm>
          <a:prstGeom prst="rect">
            <a:avLst/>
          </a:prstGeom>
          <a:noFill/>
        </p:spPr>
        <p:txBody>
          <a:bodyPr wrap="square" rtlCol="0">
            <a:spAutoFit/>
          </a:bodyPr>
          <a:lstStyle/>
          <a:p>
            <a:pPr marL="514350" indent="-514350">
              <a:buFont typeface="+mj-lt"/>
              <a:buAutoNum type="arabicPeriod"/>
            </a:pPr>
            <a:r>
              <a:rPr lang="en-US" sz="3200" dirty="0" smtClean="0">
                <a:latin typeface="Arial" pitchFamily="34" charset="0"/>
                <a:cs typeface="Arial" pitchFamily="34" charset="0"/>
              </a:rPr>
              <a:t>Find a partner</a:t>
            </a:r>
          </a:p>
          <a:p>
            <a:pPr marL="514350" indent="-514350">
              <a:buFont typeface="+mj-lt"/>
              <a:buAutoNum type="arabicPeriod"/>
            </a:pPr>
            <a:endParaRPr lang="en-US" sz="3200" dirty="0" smtClean="0">
              <a:latin typeface="Arial" pitchFamily="34" charset="0"/>
              <a:cs typeface="Arial" pitchFamily="34" charset="0"/>
            </a:endParaRPr>
          </a:p>
          <a:p>
            <a:pPr marL="514350" indent="-514350">
              <a:buFont typeface="+mj-lt"/>
              <a:buAutoNum type="arabicPeriod"/>
            </a:pPr>
            <a:r>
              <a:rPr lang="en-US" sz="3200" dirty="0" smtClean="0">
                <a:latin typeface="Arial" pitchFamily="34" charset="0"/>
                <a:cs typeface="Arial" pitchFamily="34" charset="0"/>
              </a:rPr>
              <a:t>Share a social media success story (5 minutes)</a:t>
            </a:r>
            <a:endParaRPr lang="en-US" sz="3200" dirty="0">
              <a:latin typeface="Arial" pitchFamily="34" charset="0"/>
              <a:cs typeface="Arial" pitchFamily="34" charset="0"/>
            </a:endParaRP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0" y="21937"/>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Networking Activity: Share Pair #1</a:t>
            </a:r>
          </a:p>
        </p:txBody>
      </p:sp>
    </p:spTree>
    <p:extLst>
      <p:ext uri="{BB962C8B-B14F-4D97-AF65-F5344CB8AC3E}">
        <p14:creationId xmlns:p14="http://schemas.microsoft.com/office/powerpoint/2010/main" val="2223384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828800"/>
            <a:ext cx="6553200" cy="2062103"/>
          </a:xfrm>
          <a:prstGeom prst="rect">
            <a:avLst/>
          </a:prstGeom>
          <a:noFill/>
        </p:spPr>
        <p:txBody>
          <a:bodyPr wrap="square" rtlCol="0">
            <a:spAutoFit/>
          </a:bodyPr>
          <a:lstStyle/>
          <a:p>
            <a:pPr marL="742950" indent="-742950">
              <a:buFont typeface="+mj-lt"/>
              <a:buAutoNum type="arabicPeriod"/>
            </a:pPr>
            <a:r>
              <a:rPr lang="en-US" sz="3200" dirty="0" smtClean="0">
                <a:latin typeface="Arial" pitchFamily="34" charset="0"/>
                <a:cs typeface="Arial" pitchFamily="34" charset="0"/>
              </a:rPr>
              <a:t>Find a partner</a:t>
            </a:r>
          </a:p>
          <a:p>
            <a:pPr marL="742950" indent="-742950">
              <a:buFont typeface="+mj-lt"/>
              <a:buAutoNum type="arabicPeriod"/>
            </a:pPr>
            <a:endParaRPr lang="en-US" sz="3200" dirty="0">
              <a:latin typeface="Arial" pitchFamily="34" charset="0"/>
              <a:cs typeface="Arial" pitchFamily="34" charset="0"/>
            </a:endParaRPr>
          </a:p>
          <a:p>
            <a:pPr marL="742950" indent="-742950">
              <a:buFont typeface="+mj-lt"/>
              <a:buAutoNum type="arabicPeriod"/>
            </a:pPr>
            <a:r>
              <a:rPr lang="en-US" sz="3200" dirty="0" smtClean="0">
                <a:latin typeface="Arial" pitchFamily="34" charset="0"/>
                <a:cs typeface="Arial" pitchFamily="34" charset="0"/>
              </a:rPr>
              <a:t>Share a social media challenge  (5 minutes)</a:t>
            </a:r>
            <a:endParaRPr lang="en-US" sz="3200" dirty="0">
              <a:latin typeface="Arial" pitchFamily="34" charset="0"/>
              <a:cs typeface="Arial" pitchFamily="34" charset="0"/>
            </a:endParaRP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0"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Networking Activity: Share Pair #2</a:t>
            </a:r>
          </a:p>
        </p:txBody>
      </p:sp>
    </p:spTree>
    <p:extLst>
      <p:ext uri="{BB962C8B-B14F-4D97-AF65-F5344CB8AC3E}">
        <p14:creationId xmlns:p14="http://schemas.microsoft.com/office/powerpoint/2010/main" val="1086264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600200"/>
            <a:ext cx="7162800" cy="3046988"/>
          </a:xfrm>
          <a:prstGeom prst="rect">
            <a:avLst/>
          </a:prstGeom>
          <a:noFill/>
        </p:spPr>
        <p:txBody>
          <a:bodyPr wrap="square" rtlCol="0">
            <a:spAutoFit/>
          </a:bodyPr>
          <a:lstStyle/>
          <a:p>
            <a:pPr marL="514350" indent="-514350">
              <a:buFont typeface="+mj-lt"/>
              <a:buAutoNum type="arabicPeriod"/>
            </a:pPr>
            <a:r>
              <a:rPr lang="en-US" sz="3200" dirty="0" smtClean="0">
                <a:latin typeface="Arial" pitchFamily="34" charset="0"/>
                <a:cs typeface="Arial" pitchFamily="34" charset="0"/>
              </a:rPr>
              <a:t>Find another Pair – 4 people</a:t>
            </a:r>
          </a:p>
          <a:p>
            <a:pPr marL="514350" indent="-514350">
              <a:buFont typeface="+mj-lt"/>
              <a:buAutoNum type="arabicPeriod"/>
            </a:pPr>
            <a:endParaRPr lang="en-US" sz="3200" dirty="0" smtClean="0">
              <a:latin typeface="Arial" pitchFamily="34" charset="0"/>
              <a:cs typeface="Arial" pitchFamily="34" charset="0"/>
            </a:endParaRPr>
          </a:p>
          <a:p>
            <a:pPr marL="514350" indent="-514350">
              <a:buFont typeface="+mj-lt"/>
              <a:buAutoNum type="arabicPeriod"/>
            </a:pPr>
            <a:r>
              <a:rPr lang="en-US" sz="3200" dirty="0" smtClean="0">
                <a:latin typeface="Arial" pitchFamily="34" charset="0"/>
                <a:cs typeface="Arial" pitchFamily="34" charset="0"/>
              </a:rPr>
              <a:t>Each person takes 2 minutes to share their burning question and what social media knowledge they can share </a:t>
            </a:r>
            <a:endParaRPr lang="en-US" sz="3200" dirty="0">
              <a:latin typeface="Arial" pitchFamily="34" charset="0"/>
              <a:cs typeface="Arial" pitchFamily="34" charset="0"/>
            </a:endParaRPr>
          </a:p>
        </p:txBody>
      </p:sp>
      <p:sp>
        <p:nvSpPr>
          <p:cNvPr id="8" name="Rectangle 46"/>
          <p:cNvSpPr txBox="1">
            <a:spLocks noChangeArrowheads="1"/>
          </p:cNvSpPr>
          <p:nvPr/>
        </p:nvSpPr>
        <p:spPr bwMode="auto">
          <a:xfrm>
            <a:off x="257175" y="381001"/>
            <a:ext cx="8610600" cy="381000"/>
          </a:xfrm>
          <a:prstGeom prst="rect">
            <a:avLst/>
          </a:prstGeom>
          <a:noFill/>
          <a:ln>
            <a:miter lim="800000"/>
            <a:headEnd/>
            <a:tailEnd/>
          </a:ln>
        </p:spPr>
        <p:txBody>
          <a:bodyPr vert="horz" wrap="square" lIns="91440" tIns="45720" rIns="91440" bIns="45720" numCol="1"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0" y="0"/>
            <a:ext cx="9144000" cy="1077218"/>
          </a:xfrm>
          <a:prstGeom prst="rect">
            <a:avLst/>
          </a:prstGeom>
          <a:solidFill>
            <a:srgbClr val="ABDCD4"/>
          </a:solidFill>
        </p:spPr>
        <p:txBody>
          <a:bodyPr wrap="square" rtlCol="0">
            <a:spAutoFit/>
          </a:bodyPr>
          <a:lstStyle/>
          <a:p>
            <a:pPr algn="ctr"/>
            <a:endParaRPr lang="en-US" sz="3200" b="1" dirty="0" smtClean="0">
              <a:solidFill>
                <a:schemeClr val="tx1">
                  <a:lumMod val="65000"/>
                  <a:lumOff val="35000"/>
                </a:schemeClr>
              </a:solidFill>
              <a:latin typeface="Arial" pitchFamily="34" charset="0"/>
              <a:cs typeface="Arial" pitchFamily="34" charset="0"/>
            </a:endParaRPr>
          </a:p>
          <a:p>
            <a:pPr algn="ctr"/>
            <a:r>
              <a:rPr lang="en-US" sz="3200" b="1" dirty="0" smtClean="0">
                <a:latin typeface="Arial" pitchFamily="34" charset="0"/>
                <a:cs typeface="Arial" pitchFamily="34" charset="0"/>
              </a:rPr>
              <a:t>Networking Activity: Pair Share Pair</a:t>
            </a:r>
          </a:p>
        </p:txBody>
      </p:sp>
    </p:spTree>
    <p:extLst>
      <p:ext uri="{BB962C8B-B14F-4D97-AF65-F5344CB8AC3E}">
        <p14:creationId xmlns:p14="http://schemas.microsoft.com/office/powerpoint/2010/main" val="2278253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2313</TotalTime>
  <Words>600</Words>
  <Application>Microsoft Office PowerPoint</Application>
  <PresentationFormat>On-screen Show (4:3)</PresentationFormat>
  <Paragraphs>133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Beth Kanter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Kanter</dc:creator>
  <cp:lastModifiedBy>Bhasin, Madhavi</cp:lastModifiedBy>
  <cp:revision>378</cp:revision>
  <dcterms:created xsi:type="dcterms:W3CDTF">2011-01-07T00:57:53Z</dcterms:created>
  <dcterms:modified xsi:type="dcterms:W3CDTF">2012-02-21T18:56:27Z</dcterms:modified>
</cp:coreProperties>
</file>