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62" r:id="rId3"/>
    <p:sldId id="275" r:id="rId4"/>
    <p:sldId id="273" r:id="rId5"/>
    <p:sldId id="276" r:id="rId6"/>
    <p:sldId id="278" r:id="rId7"/>
    <p:sldId id="277" r:id="rId8"/>
    <p:sldId id="265" r:id="rId9"/>
    <p:sldId id="280" r:id="rId10"/>
    <p:sldId id="279" r:id="rId11"/>
    <p:sldId id="286" r:id="rId12"/>
    <p:sldId id="281" r:id="rId13"/>
    <p:sldId id="287" r:id="rId14"/>
    <p:sldId id="282" r:id="rId15"/>
    <p:sldId id="267" r:id="rId16"/>
    <p:sldId id="268" r:id="rId17"/>
    <p:sldId id="257" r:id="rId18"/>
    <p:sldId id="271" r:id="rId19"/>
    <p:sldId id="270" r:id="rId20"/>
    <p:sldId id="269" r:id="rId21"/>
    <p:sldId id="285" r:id="rId22"/>
    <p:sldId id="284" r:id="rId23"/>
    <p:sldId id="266" r:id="rId24"/>
    <p:sldId id="272" r:id="rId25"/>
    <p:sldId id="259" r:id="rId26"/>
    <p:sldId id="258" r:id="rId27"/>
    <p:sldId id="260" r:id="rId28"/>
    <p:sldId id="261" r:id="rId29"/>
    <p:sldId id="289" r:id="rId30"/>
    <p:sldId id="288" r:id="rId31"/>
  </p:sldIdLst>
  <p:sldSz cx="9144000" cy="6858000" type="screen4x3"/>
  <p:notesSz cx="7102475" cy="10229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ABDCD4"/>
    <a:srgbClr val="33CC33"/>
    <a:srgbClr val="9DE357"/>
    <a:srgbClr val="9999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9" autoAdjust="0"/>
    <p:restoredTop sz="80284" autoAdjust="0"/>
  </p:normalViewPr>
  <p:slideViewPr>
    <p:cSldViewPr>
      <p:cViewPr>
        <p:scale>
          <a:sx n="75" d="100"/>
          <a:sy n="75" d="100"/>
        </p:scale>
        <p:origin x="-1194"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25F7D-2046-4F7B-A166-F86D3CFB579C}"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3856D94E-AFAA-4ACF-9E62-EE6DE8884B77}">
      <dgm:prSet phldrT="[Text]"/>
      <dgm:spPr/>
      <dgm:t>
        <a:bodyPr/>
        <a:lstStyle/>
        <a:p>
          <a:endParaRPr lang="en-US" dirty="0"/>
        </a:p>
      </dgm:t>
    </dgm:pt>
    <dgm:pt modelId="{8437E1D4-039F-48A6-BA31-D6719E5FAE1F}" type="parTrans" cxnId="{D87620E6-1D47-4395-AFB3-271632474A5B}">
      <dgm:prSet/>
      <dgm:spPr/>
      <dgm:t>
        <a:bodyPr/>
        <a:lstStyle/>
        <a:p>
          <a:endParaRPr lang="en-US"/>
        </a:p>
      </dgm:t>
    </dgm:pt>
    <dgm:pt modelId="{2CB6C4F0-1678-418C-8501-EF0A23055E15}" type="sibTrans" cxnId="{D87620E6-1D47-4395-AFB3-271632474A5B}">
      <dgm:prSet/>
      <dgm:spPr/>
      <dgm:t>
        <a:bodyPr/>
        <a:lstStyle/>
        <a:p>
          <a:endParaRPr lang="en-US"/>
        </a:p>
      </dgm:t>
    </dgm:pt>
    <dgm:pt modelId="{447EB1B3-42DA-44F6-B822-BF2617680B3D}">
      <dgm:prSet phldrT="[Text]"/>
      <dgm:spPr/>
      <dgm:t>
        <a:bodyPr/>
        <a:lstStyle/>
        <a:p>
          <a:pPr algn="r"/>
          <a:r>
            <a:rPr lang="ar-LB" dirty="0" smtClean="0"/>
            <a:t>60 دقيقة</a:t>
          </a:r>
          <a:endParaRPr lang="en-US" dirty="0"/>
        </a:p>
      </dgm:t>
    </dgm:pt>
    <dgm:pt modelId="{B68B1402-EB08-440B-8458-897031D32F3F}" type="parTrans" cxnId="{E4EFEBDF-BDC3-471B-A025-234CB9ED5820}">
      <dgm:prSet/>
      <dgm:spPr/>
      <dgm:t>
        <a:bodyPr/>
        <a:lstStyle/>
        <a:p>
          <a:endParaRPr lang="en-US"/>
        </a:p>
      </dgm:t>
    </dgm:pt>
    <dgm:pt modelId="{7A6EBE46-BAF7-4A6E-A3B7-DA0551973E11}" type="sibTrans" cxnId="{E4EFEBDF-BDC3-471B-A025-234CB9ED5820}">
      <dgm:prSet/>
      <dgm:spPr/>
      <dgm:t>
        <a:bodyPr/>
        <a:lstStyle/>
        <a:p>
          <a:endParaRPr lang="en-US"/>
        </a:p>
      </dgm:t>
    </dgm:pt>
    <dgm:pt modelId="{0FDD20AC-5A7C-487E-B753-0057DF366D5C}">
      <dgm:prSet phldrT="[Text]"/>
      <dgm:spPr/>
      <dgm:t>
        <a:bodyPr/>
        <a:lstStyle/>
        <a:p>
          <a:pPr algn="r"/>
          <a:r>
            <a:rPr lang="ar-LB" dirty="0" smtClean="0"/>
            <a:t>45 دقيقة</a:t>
          </a:r>
          <a:endParaRPr lang="en-US" dirty="0"/>
        </a:p>
      </dgm:t>
    </dgm:pt>
    <dgm:pt modelId="{4B22B702-6F27-4B49-9EC1-8672003F7475}" type="parTrans" cxnId="{A7C84A49-D4E2-4DCC-B034-327B90A2B1A9}">
      <dgm:prSet/>
      <dgm:spPr/>
      <dgm:t>
        <a:bodyPr/>
        <a:lstStyle/>
        <a:p>
          <a:endParaRPr lang="en-US"/>
        </a:p>
      </dgm:t>
    </dgm:pt>
    <dgm:pt modelId="{39C14AF6-D7A5-4C25-92F3-47F11798F177}" type="sibTrans" cxnId="{A7C84A49-D4E2-4DCC-B034-327B90A2B1A9}">
      <dgm:prSet/>
      <dgm:spPr/>
      <dgm:t>
        <a:bodyPr/>
        <a:lstStyle/>
        <a:p>
          <a:endParaRPr lang="en-US"/>
        </a:p>
      </dgm:t>
    </dgm:pt>
    <dgm:pt modelId="{FE734DC0-D10D-4153-AB0B-3539E1BF034D}">
      <dgm:prSet phldrT="[Text]"/>
      <dgm:spPr/>
      <dgm:t>
        <a:bodyPr/>
        <a:lstStyle/>
        <a:p>
          <a:pPr algn="r"/>
          <a:r>
            <a:rPr lang="ar-LB" dirty="0" smtClean="0"/>
            <a:t>30 دقيقة</a:t>
          </a:r>
          <a:endParaRPr lang="en-US" dirty="0"/>
        </a:p>
      </dgm:t>
    </dgm:pt>
    <dgm:pt modelId="{88539D35-5A49-49B9-A31F-AF7051820013}" type="parTrans" cxnId="{17D3F4B4-42B8-4FD6-8A4A-58C8DF9EAE9D}">
      <dgm:prSet/>
      <dgm:spPr/>
      <dgm:t>
        <a:bodyPr/>
        <a:lstStyle/>
        <a:p>
          <a:endParaRPr lang="en-US"/>
        </a:p>
      </dgm:t>
    </dgm:pt>
    <dgm:pt modelId="{7D2307F2-0FF3-41DB-A0FC-4FA47957C0DA}" type="sibTrans" cxnId="{17D3F4B4-42B8-4FD6-8A4A-58C8DF9EAE9D}">
      <dgm:prSet/>
      <dgm:spPr/>
      <dgm:t>
        <a:bodyPr/>
        <a:lstStyle/>
        <a:p>
          <a:endParaRPr lang="en-US"/>
        </a:p>
      </dgm:t>
    </dgm:pt>
    <dgm:pt modelId="{6DE37875-EC2E-4602-9C13-EDE276714232}">
      <dgm:prSet phldrT="[Text]"/>
      <dgm:spPr/>
      <dgm:t>
        <a:bodyPr/>
        <a:lstStyle/>
        <a:p>
          <a:pPr algn="r"/>
          <a:r>
            <a:rPr lang="ar-LB" dirty="0" smtClean="0"/>
            <a:t>15 دقيقة</a:t>
          </a:r>
          <a:endParaRPr lang="en-US" dirty="0"/>
        </a:p>
      </dgm:t>
    </dgm:pt>
    <dgm:pt modelId="{F42ECAAD-AED5-436A-8879-A275C6CA74AE}" type="parTrans" cxnId="{E3C4A80E-2603-4426-8F75-4C2D4EC4C699}">
      <dgm:prSet/>
      <dgm:spPr/>
      <dgm:t>
        <a:bodyPr/>
        <a:lstStyle/>
        <a:p>
          <a:endParaRPr lang="en-US"/>
        </a:p>
      </dgm:t>
    </dgm:pt>
    <dgm:pt modelId="{81898D6A-DB37-4F19-88DC-76286020ACBA}" type="sibTrans" cxnId="{E3C4A80E-2603-4426-8F75-4C2D4EC4C699}">
      <dgm:prSet/>
      <dgm:spPr/>
      <dgm:t>
        <a:bodyPr/>
        <a:lstStyle/>
        <a:p>
          <a:endParaRPr lang="en-US"/>
        </a:p>
      </dgm:t>
    </dgm:pt>
    <dgm:pt modelId="{B4384EED-DC06-44F2-BF7E-41E6A32C2860}" type="pres">
      <dgm:prSet presAssocID="{2D825F7D-2046-4F7B-A166-F86D3CFB579C}" presName="diagram" presStyleCnt="0">
        <dgm:presLayoutVars>
          <dgm:chMax val="1"/>
          <dgm:dir/>
          <dgm:animLvl val="ctr"/>
          <dgm:resizeHandles val="exact"/>
        </dgm:presLayoutVars>
      </dgm:prSet>
      <dgm:spPr/>
      <dgm:t>
        <a:bodyPr/>
        <a:lstStyle/>
        <a:p>
          <a:endParaRPr lang="en-US"/>
        </a:p>
      </dgm:t>
    </dgm:pt>
    <dgm:pt modelId="{91E402B8-DF2F-439A-96D8-F090114AC498}" type="pres">
      <dgm:prSet presAssocID="{2D825F7D-2046-4F7B-A166-F86D3CFB579C}" presName="matrix" presStyleCnt="0"/>
      <dgm:spPr/>
    </dgm:pt>
    <dgm:pt modelId="{B775F68C-13AA-42D0-8106-502A5661A113}" type="pres">
      <dgm:prSet presAssocID="{2D825F7D-2046-4F7B-A166-F86D3CFB579C}" presName="tile1" presStyleLbl="node1" presStyleIdx="0" presStyleCnt="4"/>
      <dgm:spPr/>
      <dgm:t>
        <a:bodyPr/>
        <a:lstStyle/>
        <a:p>
          <a:endParaRPr lang="en-US"/>
        </a:p>
      </dgm:t>
    </dgm:pt>
    <dgm:pt modelId="{A9888BC4-F533-45B5-8BC8-53CA4D8FE2C4}" type="pres">
      <dgm:prSet presAssocID="{2D825F7D-2046-4F7B-A166-F86D3CFB579C}" presName="tile1text" presStyleLbl="node1" presStyleIdx="0" presStyleCnt="4">
        <dgm:presLayoutVars>
          <dgm:chMax val="0"/>
          <dgm:chPref val="0"/>
          <dgm:bulletEnabled val="1"/>
        </dgm:presLayoutVars>
      </dgm:prSet>
      <dgm:spPr/>
      <dgm:t>
        <a:bodyPr/>
        <a:lstStyle/>
        <a:p>
          <a:endParaRPr lang="en-US"/>
        </a:p>
      </dgm:t>
    </dgm:pt>
    <dgm:pt modelId="{5720E9AB-3FD5-46AF-A7DB-482A094CD293}" type="pres">
      <dgm:prSet presAssocID="{2D825F7D-2046-4F7B-A166-F86D3CFB579C}" presName="tile2" presStyleLbl="node1" presStyleIdx="1" presStyleCnt="4"/>
      <dgm:spPr/>
      <dgm:t>
        <a:bodyPr/>
        <a:lstStyle/>
        <a:p>
          <a:endParaRPr lang="en-US"/>
        </a:p>
      </dgm:t>
    </dgm:pt>
    <dgm:pt modelId="{6A108AAC-DB12-491B-AE73-27EC6BBEDC28}" type="pres">
      <dgm:prSet presAssocID="{2D825F7D-2046-4F7B-A166-F86D3CFB579C}" presName="tile2text" presStyleLbl="node1" presStyleIdx="1" presStyleCnt="4">
        <dgm:presLayoutVars>
          <dgm:chMax val="0"/>
          <dgm:chPref val="0"/>
          <dgm:bulletEnabled val="1"/>
        </dgm:presLayoutVars>
      </dgm:prSet>
      <dgm:spPr/>
      <dgm:t>
        <a:bodyPr/>
        <a:lstStyle/>
        <a:p>
          <a:endParaRPr lang="en-US"/>
        </a:p>
      </dgm:t>
    </dgm:pt>
    <dgm:pt modelId="{C93ED4EF-37AB-4310-9713-F51E63C9A34F}" type="pres">
      <dgm:prSet presAssocID="{2D825F7D-2046-4F7B-A166-F86D3CFB579C}" presName="tile3" presStyleLbl="node1" presStyleIdx="2" presStyleCnt="4"/>
      <dgm:spPr/>
      <dgm:t>
        <a:bodyPr/>
        <a:lstStyle/>
        <a:p>
          <a:endParaRPr lang="en-US"/>
        </a:p>
      </dgm:t>
    </dgm:pt>
    <dgm:pt modelId="{8EA139C0-E1E0-4F83-9691-DE76C79D077A}" type="pres">
      <dgm:prSet presAssocID="{2D825F7D-2046-4F7B-A166-F86D3CFB579C}" presName="tile3text" presStyleLbl="node1" presStyleIdx="2" presStyleCnt="4">
        <dgm:presLayoutVars>
          <dgm:chMax val="0"/>
          <dgm:chPref val="0"/>
          <dgm:bulletEnabled val="1"/>
        </dgm:presLayoutVars>
      </dgm:prSet>
      <dgm:spPr/>
      <dgm:t>
        <a:bodyPr/>
        <a:lstStyle/>
        <a:p>
          <a:endParaRPr lang="en-US"/>
        </a:p>
      </dgm:t>
    </dgm:pt>
    <dgm:pt modelId="{46AECFE6-8907-418A-A30D-F2963EEB1D5D}" type="pres">
      <dgm:prSet presAssocID="{2D825F7D-2046-4F7B-A166-F86D3CFB579C}" presName="tile4" presStyleLbl="node1" presStyleIdx="3" presStyleCnt="4"/>
      <dgm:spPr/>
      <dgm:t>
        <a:bodyPr/>
        <a:lstStyle/>
        <a:p>
          <a:endParaRPr lang="en-US"/>
        </a:p>
      </dgm:t>
    </dgm:pt>
    <dgm:pt modelId="{B90C80C8-B3E9-4096-9B69-558AC100A764}" type="pres">
      <dgm:prSet presAssocID="{2D825F7D-2046-4F7B-A166-F86D3CFB579C}" presName="tile4text" presStyleLbl="node1" presStyleIdx="3" presStyleCnt="4">
        <dgm:presLayoutVars>
          <dgm:chMax val="0"/>
          <dgm:chPref val="0"/>
          <dgm:bulletEnabled val="1"/>
        </dgm:presLayoutVars>
      </dgm:prSet>
      <dgm:spPr/>
      <dgm:t>
        <a:bodyPr/>
        <a:lstStyle/>
        <a:p>
          <a:endParaRPr lang="en-US"/>
        </a:p>
      </dgm:t>
    </dgm:pt>
    <dgm:pt modelId="{7807AD31-AC07-463F-9508-14CAC05CB7A8}" type="pres">
      <dgm:prSet presAssocID="{2D825F7D-2046-4F7B-A166-F86D3CFB579C}" presName="centerTile" presStyleLbl="fgShp" presStyleIdx="0" presStyleCnt="1">
        <dgm:presLayoutVars>
          <dgm:chMax val="0"/>
          <dgm:chPref val="0"/>
        </dgm:presLayoutVars>
      </dgm:prSet>
      <dgm:spPr/>
      <dgm:t>
        <a:bodyPr/>
        <a:lstStyle/>
        <a:p>
          <a:endParaRPr lang="en-US"/>
        </a:p>
      </dgm:t>
    </dgm:pt>
  </dgm:ptLst>
  <dgm:cxnLst>
    <dgm:cxn modelId="{3A19A053-508D-4D2A-9D1C-BDDDA1132656}" type="presOf" srcId="{FE734DC0-D10D-4153-AB0B-3539E1BF034D}" destId="{8EA139C0-E1E0-4F83-9691-DE76C79D077A}" srcOrd="1" destOrd="0" presId="urn:microsoft.com/office/officeart/2005/8/layout/matrix1"/>
    <dgm:cxn modelId="{E4EFEBDF-BDC3-471B-A025-234CB9ED5820}" srcId="{3856D94E-AFAA-4ACF-9E62-EE6DE8884B77}" destId="{447EB1B3-42DA-44F6-B822-BF2617680B3D}" srcOrd="0" destOrd="0" parTransId="{B68B1402-EB08-440B-8458-897031D32F3F}" sibTransId="{7A6EBE46-BAF7-4A6E-A3B7-DA0551973E11}"/>
    <dgm:cxn modelId="{8E4D0EAC-66FC-4E8A-953E-657F5E3F5BDE}" type="presOf" srcId="{3856D94E-AFAA-4ACF-9E62-EE6DE8884B77}" destId="{7807AD31-AC07-463F-9508-14CAC05CB7A8}" srcOrd="0" destOrd="0" presId="urn:microsoft.com/office/officeart/2005/8/layout/matrix1"/>
    <dgm:cxn modelId="{6829FFC5-783F-4FA3-AC92-775979939571}" type="presOf" srcId="{0FDD20AC-5A7C-487E-B753-0057DF366D5C}" destId="{5720E9AB-3FD5-46AF-A7DB-482A094CD293}" srcOrd="0" destOrd="0" presId="urn:microsoft.com/office/officeart/2005/8/layout/matrix1"/>
    <dgm:cxn modelId="{17D3F4B4-42B8-4FD6-8A4A-58C8DF9EAE9D}" srcId="{3856D94E-AFAA-4ACF-9E62-EE6DE8884B77}" destId="{FE734DC0-D10D-4153-AB0B-3539E1BF034D}" srcOrd="2" destOrd="0" parTransId="{88539D35-5A49-49B9-A31F-AF7051820013}" sibTransId="{7D2307F2-0FF3-41DB-A0FC-4FA47957C0DA}"/>
    <dgm:cxn modelId="{B3CC9468-A2F6-479F-BC79-40BFA4F4F864}" type="presOf" srcId="{0FDD20AC-5A7C-487E-B753-0057DF366D5C}" destId="{6A108AAC-DB12-491B-AE73-27EC6BBEDC28}" srcOrd="1" destOrd="0" presId="urn:microsoft.com/office/officeart/2005/8/layout/matrix1"/>
    <dgm:cxn modelId="{7A2D3BC9-9BCB-4AA9-8B7A-8DED5B7597DC}" type="presOf" srcId="{6DE37875-EC2E-4602-9C13-EDE276714232}" destId="{46AECFE6-8907-418A-A30D-F2963EEB1D5D}" srcOrd="0" destOrd="0" presId="urn:microsoft.com/office/officeart/2005/8/layout/matrix1"/>
    <dgm:cxn modelId="{DAFA4554-A7A1-459C-9DCB-81C9E42E4590}" type="presOf" srcId="{2D825F7D-2046-4F7B-A166-F86D3CFB579C}" destId="{B4384EED-DC06-44F2-BF7E-41E6A32C2860}" srcOrd="0" destOrd="0" presId="urn:microsoft.com/office/officeart/2005/8/layout/matrix1"/>
    <dgm:cxn modelId="{E3C4A80E-2603-4426-8F75-4C2D4EC4C699}" srcId="{3856D94E-AFAA-4ACF-9E62-EE6DE8884B77}" destId="{6DE37875-EC2E-4602-9C13-EDE276714232}" srcOrd="3" destOrd="0" parTransId="{F42ECAAD-AED5-436A-8879-A275C6CA74AE}" sibTransId="{81898D6A-DB37-4F19-88DC-76286020ACBA}"/>
    <dgm:cxn modelId="{6DBDF677-0D76-4A3F-BCBC-B402379245BC}" type="presOf" srcId="{6DE37875-EC2E-4602-9C13-EDE276714232}" destId="{B90C80C8-B3E9-4096-9B69-558AC100A764}" srcOrd="1" destOrd="0" presId="urn:microsoft.com/office/officeart/2005/8/layout/matrix1"/>
    <dgm:cxn modelId="{D87620E6-1D47-4395-AFB3-271632474A5B}" srcId="{2D825F7D-2046-4F7B-A166-F86D3CFB579C}" destId="{3856D94E-AFAA-4ACF-9E62-EE6DE8884B77}" srcOrd="0" destOrd="0" parTransId="{8437E1D4-039F-48A6-BA31-D6719E5FAE1F}" sibTransId="{2CB6C4F0-1678-418C-8501-EF0A23055E15}"/>
    <dgm:cxn modelId="{1226ED9B-246A-45F0-A3F1-5FC9E4947374}" type="presOf" srcId="{FE734DC0-D10D-4153-AB0B-3539E1BF034D}" destId="{C93ED4EF-37AB-4310-9713-F51E63C9A34F}" srcOrd="0" destOrd="0" presId="urn:microsoft.com/office/officeart/2005/8/layout/matrix1"/>
    <dgm:cxn modelId="{A7C84A49-D4E2-4DCC-B034-327B90A2B1A9}" srcId="{3856D94E-AFAA-4ACF-9E62-EE6DE8884B77}" destId="{0FDD20AC-5A7C-487E-B753-0057DF366D5C}" srcOrd="1" destOrd="0" parTransId="{4B22B702-6F27-4B49-9EC1-8672003F7475}" sibTransId="{39C14AF6-D7A5-4C25-92F3-47F11798F177}"/>
    <dgm:cxn modelId="{152B6EFC-0B0B-473B-B711-8E5AE547F16A}" type="presOf" srcId="{447EB1B3-42DA-44F6-B822-BF2617680B3D}" destId="{B775F68C-13AA-42D0-8106-502A5661A113}" srcOrd="0" destOrd="0" presId="urn:microsoft.com/office/officeart/2005/8/layout/matrix1"/>
    <dgm:cxn modelId="{85B06885-356C-4453-95B7-33B5315D7E31}" type="presOf" srcId="{447EB1B3-42DA-44F6-B822-BF2617680B3D}" destId="{A9888BC4-F533-45B5-8BC8-53CA4D8FE2C4}" srcOrd="1" destOrd="0" presId="urn:microsoft.com/office/officeart/2005/8/layout/matrix1"/>
    <dgm:cxn modelId="{CC4F0836-BB61-4084-B116-3B5C4B3F9BF3}" type="presParOf" srcId="{B4384EED-DC06-44F2-BF7E-41E6A32C2860}" destId="{91E402B8-DF2F-439A-96D8-F090114AC498}" srcOrd="0" destOrd="0" presId="urn:microsoft.com/office/officeart/2005/8/layout/matrix1"/>
    <dgm:cxn modelId="{909C5DB1-8253-44E2-9D98-026EC0D3F7A8}" type="presParOf" srcId="{91E402B8-DF2F-439A-96D8-F090114AC498}" destId="{B775F68C-13AA-42D0-8106-502A5661A113}" srcOrd="0" destOrd="0" presId="urn:microsoft.com/office/officeart/2005/8/layout/matrix1"/>
    <dgm:cxn modelId="{A2CAAB5E-BBE2-4352-9289-66822146E999}" type="presParOf" srcId="{91E402B8-DF2F-439A-96D8-F090114AC498}" destId="{A9888BC4-F533-45B5-8BC8-53CA4D8FE2C4}" srcOrd="1" destOrd="0" presId="urn:microsoft.com/office/officeart/2005/8/layout/matrix1"/>
    <dgm:cxn modelId="{9686F28D-9DF6-44E1-B0B6-32DB45861D50}" type="presParOf" srcId="{91E402B8-DF2F-439A-96D8-F090114AC498}" destId="{5720E9AB-3FD5-46AF-A7DB-482A094CD293}" srcOrd="2" destOrd="0" presId="urn:microsoft.com/office/officeart/2005/8/layout/matrix1"/>
    <dgm:cxn modelId="{8044FFCF-31A2-4017-84A1-6EDE7E9BE235}" type="presParOf" srcId="{91E402B8-DF2F-439A-96D8-F090114AC498}" destId="{6A108AAC-DB12-491B-AE73-27EC6BBEDC28}" srcOrd="3" destOrd="0" presId="urn:microsoft.com/office/officeart/2005/8/layout/matrix1"/>
    <dgm:cxn modelId="{D264A257-15DC-4936-87CF-82AFA07DF16A}" type="presParOf" srcId="{91E402B8-DF2F-439A-96D8-F090114AC498}" destId="{C93ED4EF-37AB-4310-9713-F51E63C9A34F}" srcOrd="4" destOrd="0" presId="urn:microsoft.com/office/officeart/2005/8/layout/matrix1"/>
    <dgm:cxn modelId="{1BBA2DAD-96DF-45A1-B758-EA551C2BAC9E}" type="presParOf" srcId="{91E402B8-DF2F-439A-96D8-F090114AC498}" destId="{8EA139C0-E1E0-4F83-9691-DE76C79D077A}" srcOrd="5" destOrd="0" presId="urn:microsoft.com/office/officeart/2005/8/layout/matrix1"/>
    <dgm:cxn modelId="{3CA46E43-4A60-4317-97DD-A70A8A871530}" type="presParOf" srcId="{91E402B8-DF2F-439A-96D8-F090114AC498}" destId="{46AECFE6-8907-418A-A30D-F2963EEB1D5D}" srcOrd="6" destOrd="0" presId="urn:microsoft.com/office/officeart/2005/8/layout/matrix1"/>
    <dgm:cxn modelId="{AB8A0043-888C-4DBE-8513-EA83FDF91796}" type="presParOf" srcId="{91E402B8-DF2F-439A-96D8-F090114AC498}" destId="{B90C80C8-B3E9-4096-9B69-558AC100A764}" srcOrd="7" destOrd="0" presId="urn:microsoft.com/office/officeart/2005/8/layout/matrix1"/>
    <dgm:cxn modelId="{828BD964-15E1-41F3-B532-7C5D5B406984}" type="presParOf" srcId="{B4384EED-DC06-44F2-BF7E-41E6A32C2860}" destId="{7807AD31-AC07-463F-9508-14CAC05CB7A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5F68C-13AA-42D0-8106-502A5661A113}">
      <dsp:nvSpPr>
        <dsp:cNvPr id="0" name=""/>
        <dsp:cNvSpPr/>
      </dsp:nvSpPr>
      <dsp:spPr>
        <a:xfrm rot="16200000">
          <a:off x="525390" y="-525390"/>
          <a:ext cx="1997218" cy="3048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r" defTabSz="2355850">
            <a:lnSpc>
              <a:spcPct val="90000"/>
            </a:lnSpc>
            <a:spcBef>
              <a:spcPct val="0"/>
            </a:spcBef>
            <a:spcAft>
              <a:spcPct val="35000"/>
            </a:spcAft>
          </a:pPr>
          <a:r>
            <a:rPr lang="ar-LB" sz="5300" kern="1200" dirty="0" smtClean="0"/>
            <a:t>60 دقيقة</a:t>
          </a:r>
          <a:endParaRPr lang="en-US" sz="5300" kern="1200" dirty="0"/>
        </a:p>
      </dsp:txBody>
      <dsp:txXfrm rot="5400000">
        <a:off x="0" y="0"/>
        <a:ext cx="3048000" cy="1497913"/>
      </dsp:txXfrm>
    </dsp:sp>
    <dsp:sp modelId="{5720E9AB-3FD5-46AF-A7DB-482A094CD293}">
      <dsp:nvSpPr>
        <dsp:cNvPr id="0" name=""/>
        <dsp:cNvSpPr/>
      </dsp:nvSpPr>
      <dsp:spPr>
        <a:xfrm>
          <a:off x="3048000" y="0"/>
          <a:ext cx="3048000" cy="1997218"/>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r" defTabSz="2355850">
            <a:lnSpc>
              <a:spcPct val="90000"/>
            </a:lnSpc>
            <a:spcBef>
              <a:spcPct val="0"/>
            </a:spcBef>
            <a:spcAft>
              <a:spcPct val="35000"/>
            </a:spcAft>
          </a:pPr>
          <a:r>
            <a:rPr lang="ar-LB" sz="5300" kern="1200" dirty="0" smtClean="0"/>
            <a:t>45 دقيقة</a:t>
          </a:r>
          <a:endParaRPr lang="en-US" sz="5300" kern="1200" dirty="0"/>
        </a:p>
      </dsp:txBody>
      <dsp:txXfrm>
        <a:off x="3048000" y="0"/>
        <a:ext cx="3048000" cy="1497913"/>
      </dsp:txXfrm>
    </dsp:sp>
    <dsp:sp modelId="{C93ED4EF-37AB-4310-9713-F51E63C9A34F}">
      <dsp:nvSpPr>
        <dsp:cNvPr id="0" name=""/>
        <dsp:cNvSpPr/>
      </dsp:nvSpPr>
      <dsp:spPr>
        <a:xfrm rot="10800000">
          <a:off x="0" y="1997218"/>
          <a:ext cx="3048000" cy="1997218"/>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r" defTabSz="2355850">
            <a:lnSpc>
              <a:spcPct val="90000"/>
            </a:lnSpc>
            <a:spcBef>
              <a:spcPct val="0"/>
            </a:spcBef>
            <a:spcAft>
              <a:spcPct val="35000"/>
            </a:spcAft>
          </a:pPr>
          <a:r>
            <a:rPr lang="ar-LB" sz="5300" kern="1200" dirty="0" smtClean="0"/>
            <a:t>30 دقيقة</a:t>
          </a:r>
          <a:endParaRPr lang="en-US" sz="5300" kern="1200" dirty="0"/>
        </a:p>
      </dsp:txBody>
      <dsp:txXfrm rot="10800000">
        <a:off x="0" y="2496523"/>
        <a:ext cx="3048000" cy="1497913"/>
      </dsp:txXfrm>
    </dsp:sp>
    <dsp:sp modelId="{46AECFE6-8907-418A-A30D-F2963EEB1D5D}">
      <dsp:nvSpPr>
        <dsp:cNvPr id="0" name=""/>
        <dsp:cNvSpPr/>
      </dsp:nvSpPr>
      <dsp:spPr>
        <a:xfrm rot="5400000">
          <a:off x="3573390" y="1471827"/>
          <a:ext cx="1997218" cy="3048000"/>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6936" tIns="376936" rIns="376936" bIns="376936" numCol="1" spcCol="1270" anchor="ctr" anchorCtr="0">
          <a:noAutofit/>
        </a:bodyPr>
        <a:lstStyle/>
        <a:p>
          <a:pPr lvl="0" algn="r" defTabSz="2355850">
            <a:lnSpc>
              <a:spcPct val="90000"/>
            </a:lnSpc>
            <a:spcBef>
              <a:spcPct val="0"/>
            </a:spcBef>
            <a:spcAft>
              <a:spcPct val="35000"/>
            </a:spcAft>
          </a:pPr>
          <a:r>
            <a:rPr lang="ar-LB" sz="5300" kern="1200" dirty="0" smtClean="0"/>
            <a:t>15 دقيقة</a:t>
          </a:r>
          <a:endParaRPr lang="en-US" sz="5300" kern="1200" dirty="0"/>
        </a:p>
      </dsp:txBody>
      <dsp:txXfrm rot="-5400000">
        <a:off x="3048000" y="2496523"/>
        <a:ext cx="3048000" cy="1497913"/>
      </dsp:txXfrm>
    </dsp:sp>
    <dsp:sp modelId="{7807AD31-AC07-463F-9508-14CAC05CB7A8}">
      <dsp:nvSpPr>
        <dsp:cNvPr id="0" name=""/>
        <dsp:cNvSpPr/>
      </dsp:nvSpPr>
      <dsp:spPr>
        <a:xfrm>
          <a:off x="2133600" y="1497913"/>
          <a:ext cx="1828800" cy="998609"/>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p>
      </dsp:txBody>
      <dsp:txXfrm>
        <a:off x="2182348" y="1546661"/>
        <a:ext cx="1731304" cy="9011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511175"/>
          </a:xfrm>
          <a:prstGeom prst="rect">
            <a:avLst/>
          </a:prstGeom>
        </p:spPr>
        <p:txBody>
          <a:bodyPr vert="horz" lIns="91440" tIns="45720" rIns="91440" bIns="45720" rtlCol="0"/>
          <a:lstStyle>
            <a:lvl1pPr algn="r">
              <a:defRPr sz="1200"/>
            </a:lvl1pPr>
          </a:lstStyle>
          <a:p>
            <a:fld id="{84B57AF9-0640-48FC-874B-3810180B6027}" type="datetimeFigureOut">
              <a:rPr lang="en-US" smtClean="0"/>
              <a:pPr/>
              <a:t>3/4/2012</a:t>
            </a:fld>
            <a:endParaRPr lang="en-US"/>
          </a:p>
        </p:txBody>
      </p:sp>
      <p:sp>
        <p:nvSpPr>
          <p:cNvPr id="4" name="Footer Placeholder 3"/>
          <p:cNvSpPr>
            <a:spLocks noGrp="1"/>
          </p:cNvSpPr>
          <p:nvPr>
            <p:ph type="ftr" sz="quarter" idx="2"/>
          </p:nvPr>
        </p:nvSpPr>
        <p:spPr>
          <a:xfrm>
            <a:off x="0" y="9717088"/>
            <a:ext cx="3078163"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9717088"/>
            <a:ext cx="3078163" cy="511175"/>
          </a:xfrm>
          <a:prstGeom prst="rect">
            <a:avLst/>
          </a:prstGeom>
        </p:spPr>
        <p:txBody>
          <a:bodyPr vert="horz" lIns="91440" tIns="45720" rIns="91440" bIns="45720" rtlCol="0" anchor="b"/>
          <a:lstStyle>
            <a:lvl1pPr algn="r">
              <a:defRPr sz="1200"/>
            </a:lvl1pPr>
          </a:lstStyle>
          <a:p>
            <a:fld id="{FE056F35-D174-40D3-BA2C-2D88474F381C}" type="slidenum">
              <a:rPr lang="en-US" smtClean="0"/>
              <a:pPr/>
              <a:t>‹#›</a:t>
            </a:fld>
            <a:endParaRPr lang="en-US"/>
          </a:p>
        </p:txBody>
      </p:sp>
    </p:spTree>
    <p:extLst>
      <p:ext uri="{BB962C8B-B14F-4D97-AF65-F5344CB8AC3E}">
        <p14:creationId xmlns:p14="http://schemas.microsoft.com/office/powerpoint/2010/main" val="46929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493"/>
          </a:xfrm>
          <a:prstGeom prst="rect">
            <a:avLst/>
          </a:prstGeom>
        </p:spPr>
        <p:txBody>
          <a:bodyPr vert="horz" lIns="99039" tIns="49519" rIns="99039" bIns="49519" rtlCol="0"/>
          <a:lstStyle>
            <a:lvl1pPr algn="l">
              <a:defRPr sz="1300"/>
            </a:lvl1pPr>
          </a:lstStyle>
          <a:p>
            <a:endParaRPr lang="en-US"/>
          </a:p>
        </p:txBody>
      </p:sp>
      <p:sp>
        <p:nvSpPr>
          <p:cNvPr id="3" name="Date Placeholder 2"/>
          <p:cNvSpPr>
            <a:spLocks noGrp="1"/>
          </p:cNvSpPr>
          <p:nvPr>
            <p:ph type="dt" idx="1"/>
          </p:nvPr>
        </p:nvSpPr>
        <p:spPr>
          <a:xfrm>
            <a:off x="4023092" y="0"/>
            <a:ext cx="3077739" cy="511493"/>
          </a:xfrm>
          <a:prstGeom prst="rect">
            <a:avLst/>
          </a:prstGeom>
        </p:spPr>
        <p:txBody>
          <a:bodyPr vert="horz" lIns="99039" tIns="49519" rIns="99039" bIns="49519" rtlCol="0"/>
          <a:lstStyle>
            <a:lvl1pPr algn="r">
              <a:defRPr sz="1300"/>
            </a:lvl1pPr>
          </a:lstStyle>
          <a:p>
            <a:fld id="{846106A5-0370-46B4-B19D-F8E0891379A5}" type="datetimeFigureOut">
              <a:rPr lang="en-US" smtClean="0"/>
              <a:pPr/>
              <a:t>3/4/2012</a:t>
            </a:fld>
            <a:endParaRPr lang="en-US"/>
          </a:p>
        </p:txBody>
      </p:sp>
      <p:sp>
        <p:nvSpPr>
          <p:cNvPr id="4" name="Slide Image Placeholder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39" tIns="49519" rIns="99039" bIns="49519" rtlCol="0" anchor="ctr"/>
          <a:lstStyle/>
          <a:p>
            <a:endParaRPr lang="en-US"/>
          </a:p>
        </p:txBody>
      </p:sp>
      <p:sp>
        <p:nvSpPr>
          <p:cNvPr id="5" name="Notes Placeholder 4"/>
          <p:cNvSpPr>
            <a:spLocks noGrp="1"/>
          </p:cNvSpPr>
          <p:nvPr>
            <p:ph type="body" sz="quarter" idx="3"/>
          </p:nvPr>
        </p:nvSpPr>
        <p:spPr>
          <a:xfrm>
            <a:off x="710248" y="4859179"/>
            <a:ext cx="5681980" cy="4603433"/>
          </a:xfrm>
          <a:prstGeom prst="rect">
            <a:avLst/>
          </a:prstGeom>
        </p:spPr>
        <p:txBody>
          <a:bodyPr vert="horz" lIns="99039" tIns="49519" rIns="99039" bIns="495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6582"/>
            <a:ext cx="3077739" cy="511493"/>
          </a:xfrm>
          <a:prstGeom prst="rect">
            <a:avLst/>
          </a:prstGeom>
        </p:spPr>
        <p:txBody>
          <a:bodyPr vert="horz" lIns="99039" tIns="49519" rIns="99039"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9716582"/>
            <a:ext cx="3077739" cy="511493"/>
          </a:xfrm>
          <a:prstGeom prst="rect">
            <a:avLst/>
          </a:prstGeom>
        </p:spPr>
        <p:txBody>
          <a:bodyPr vert="horz" lIns="99039" tIns="49519" rIns="99039" bIns="49519" rtlCol="0" anchor="b"/>
          <a:lstStyle>
            <a:lvl1pPr algn="r">
              <a:defRPr sz="1300"/>
            </a:lvl1pPr>
          </a:lstStyle>
          <a:p>
            <a:fld id="{25BCBDAB-5312-4514-BDCE-B88950303CB4}" type="slidenum">
              <a:rPr lang="en-US" smtClean="0"/>
              <a:pPr/>
              <a:t>‹#›</a:t>
            </a:fld>
            <a:endParaRPr lang="en-US"/>
          </a:p>
        </p:txBody>
      </p:sp>
    </p:spTree>
    <p:extLst>
      <p:ext uri="{BB962C8B-B14F-4D97-AF65-F5344CB8AC3E}">
        <p14:creationId xmlns:p14="http://schemas.microsoft.com/office/powerpoint/2010/main" val="115217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ethkanter.org/connect-inspire-engage/"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ocialmedia-for-trainers.wikispaces.com/Facilitation+Tips+and+Resourc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verevenues.co.uk/locations/the-studio-manchester/business/layouts-and-dimensions/main/01/sampleImgBinary/sample-room-layout.gi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ar-LB" sz="1300" dirty="0" smtClean="0"/>
              <a:t>يعلن معهد التعليم الدولي انه ممول من قبل مبادرة الشراكة الشرق أوسطية في وزارة الخارجية الأمريكية. </a:t>
            </a:r>
            <a:endParaRPr lang="en-US" sz="1300" dirty="0" smtClean="0"/>
          </a:p>
          <a:p>
            <a:pPr algn="r" rtl="1"/>
            <a:endParaRPr lang="ar-LB" sz="1300" dirty="0" smtClean="0"/>
          </a:p>
          <a:p>
            <a:pPr algn="r" rtl="1"/>
            <a:r>
              <a:rPr lang="ar-LB" sz="1300" b="1" dirty="0" smtClean="0"/>
              <a:t>كيف نجعل التدريب تفاعلياً: 3:15 -  5:00</a:t>
            </a:r>
          </a:p>
          <a:p>
            <a:pPr algn="r" rtl="1"/>
            <a:endParaRPr lang="ar-LB" sz="1300" dirty="0" smtClean="0"/>
          </a:p>
          <a:p>
            <a:pPr algn="r" rtl="1"/>
            <a:r>
              <a:rPr lang="ar-LB" sz="1300" b="1" dirty="0" smtClean="0"/>
              <a:t>الوصف: </a:t>
            </a:r>
            <a:r>
              <a:rPr lang="ar-LB" sz="1300" dirty="0" smtClean="0"/>
              <a:t>تشارك هذه الجلسة في عرض تقنيات حول كيفية جعل الدورة التدريبية أكثر تفاعلا وتمنح المشاركين فرصة لممارسة هذه التقنيات والحصول على مساعدة زملائهم في التدريب. كما سيتم في الجلسة استخلاص وتقاسم المعلومات حول بعض التقنيات التي استخدمت خلال اليوم الأول.</a:t>
            </a:r>
          </a:p>
          <a:p>
            <a:pPr algn="r" rtl="1"/>
            <a:endParaRPr lang="ar-LB" sz="1300" dirty="0" smtClean="0"/>
          </a:p>
          <a:p>
            <a:pPr algn="r" rtl="1"/>
            <a:r>
              <a:rPr lang="ar-LB" sz="1300" dirty="0" smtClean="0"/>
              <a:t>لماذا التعلم التفاعلي أكثر فعالية.</a:t>
            </a:r>
          </a:p>
          <a:p>
            <a:pPr algn="r" rtl="1"/>
            <a:r>
              <a:rPr lang="ar-LB" sz="1300" dirty="0" smtClean="0"/>
              <a:t>التعارف (كسر الجليد): من اجل تعرف المشاركين على بعضهم البعض ولتستطيع التعرف على مستوى خبرة وموقف المجموعة – استخدم تمارين التشبيك والتصنيف  وغيرها. </a:t>
            </a:r>
          </a:p>
          <a:p>
            <a:pPr algn="r" rtl="1"/>
            <a:r>
              <a:rPr lang="ar-LB" sz="1300" dirty="0" smtClean="0"/>
              <a:t>العرض التفاعلي أو المحاضرة التفاعلية </a:t>
            </a:r>
          </a:p>
          <a:p>
            <a:pPr algn="r" rtl="1"/>
            <a:r>
              <a:rPr lang="ar-LB" sz="1300" dirty="0" smtClean="0"/>
              <a:t>تسهيل تمارين المجموعات الصغيرة</a:t>
            </a:r>
          </a:p>
          <a:p>
            <a:pPr algn="r" rtl="1"/>
            <a:r>
              <a:rPr lang="ar-LB" sz="1300" dirty="0" smtClean="0"/>
              <a:t>نهايات عظيمة</a:t>
            </a:r>
          </a:p>
          <a:p>
            <a:pPr algn="r" rtl="1"/>
            <a:endParaRPr lang="ar-LB" sz="1300" dirty="0" smtClean="0"/>
          </a:p>
          <a:p>
            <a:pPr algn="r" rtl="1"/>
            <a:endParaRPr lang="ar-LB" sz="1300" dirty="0" smtClean="0"/>
          </a:p>
          <a:p>
            <a:pPr algn="r" rtl="1"/>
            <a:r>
              <a:rPr lang="ar-LB" sz="1300" b="1" dirty="0" smtClean="0"/>
              <a:t>الإعداد: </a:t>
            </a:r>
            <a:r>
              <a:rPr lang="ar-LB" sz="1300" dirty="0" smtClean="0"/>
              <a:t>يجب أن يأتي المشاركون مستعدين لترؤس جلسة سيقومون بتصميمها  ويريدون جعلها أكثر تفاعلا أو يُحضرون معهم  تمرين تفاعلي قاموا بتصميمه واستخدامه في تدريب سابق لمشاركته  مع الفريق.</a:t>
            </a:r>
          </a:p>
          <a:p>
            <a:pPr algn="r" rtl="1"/>
            <a:endParaRPr lang="ar-LB" sz="1300" dirty="0" smtClean="0"/>
          </a:p>
          <a:p>
            <a:pPr algn="r" rtl="1"/>
            <a:endParaRPr lang="ar-LB" sz="1300" dirty="0" smtClean="0"/>
          </a:p>
          <a:p>
            <a:pPr algn="r" rtl="1"/>
            <a:r>
              <a:rPr lang="ar-LB" sz="1300" b="1" dirty="0" smtClean="0"/>
              <a:t>المواد: </a:t>
            </a:r>
            <a:r>
              <a:rPr lang="ar-LB" sz="1300" dirty="0" smtClean="0"/>
              <a:t>وزع موجز من 3 - 5 صفحات مع تعليمات حول كيفية استخدام تقنيات مختلفة ووصلات لمصادر إضافية من: </a:t>
            </a:r>
            <a:endParaRPr lang="en-US" sz="1300" dirty="0" smtClean="0"/>
          </a:p>
          <a:p>
            <a:pPr algn="r" rtl="1"/>
            <a:r>
              <a:rPr lang="en-US" sz="1200" u="sng" kern="1200" dirty="0" smtClean="0">
                <a:solidFill>
                  <a:schemeClr val="tx1"/>
                </a:solidFill>
                <a:effectLst/>
                <a:latin typeface="+mn-lt"/>
                <a:ea typeface="+mn-ea"/>
                <a:cs typeface="+mn-cs"/>
                <a:hlinkClick r:id="rId3"/>
              </a:rPr>
              <a:t>http://www.bethkanter.org/connect-inspire-engage/</a:t>
            </a:r>
            <a:endParaRPr lang="en-US" sz="1200" kern="1200" dirty="0" smtClean="0">
              <a:solidFill>
                <a:schemeClr val="tx1"/>
              </a:solidFill>
              <a:effectLst/>
              <a:latin typeface="+mn-lt"/>
              <a:ea typeface="+mn-ea"/>
              <a:cs typeface="+mn-cs"/>
            </a:endParaRPr>
          </a:p>
          <a:p>
            <a:pPr algn="r" rtl="1"/>
            <a:r>
              <a:rPr lang="ar-LB" sz="1300" dirty="0" smtClean="0"/>
              <a:t>إضافة إلى المصادر التالية:</a:t>
            </a:r>
          </a:p>
          <a:p>
            <a:pPr algn="r" rtl="1"/>
            <a:r>
              <a:rPr lang="en-US" sz="1400" u="sng" kern="1200" dirty="0" smtClean="0">
                <a:solidFill>
                  <a:schemeClr val="tx1"/>
                </a:solidFill>
                <a:effectLst/>
                <a:latin typeface="+mn-lt"/>
                <a:ea typeface="+mn-ea"/>
                <a:cs typeface="+mn-cs"/>
                <a:hlinkClick r:id="rId4"/>
              </a:rPr>
              <a:t>http://socialmedia-for-trainers.wikispaces.com/Facilitation+Tips+and+Resources</a:t>
            </a:r>
            <a:endParaRPr lang="en-US" sz="1400" kern="1200" dirty="0" smtClean="0">
              <a:solidFill>
                <a:schemeClr val="tx1"/>
              </a:solidFill>
              <a:effectLst/>
              <a:latin typeface="+mn-lt"/>
              <a:ea typeface="+mn-ea"/>
              <a:cs typeface="+mn-cs"/>
            </a:endParaRPr>
          </a:p>
          <a:p>
            <a:pPr algn="r" rtl="1"/>
            <a:r>
              <a:rPr lang="en-US" sz="1400" kern="1200" dirty="0" smtClean="0">
                <a:solidFill>
                  <a:schemeClr val="tx1"/>
                </a:solidFill>
                <a:effectLst/>
                <a:latin typeface="+mn-lt"/>
                <a:ea typeface="+mn-ea"/>
                <a:cs typeface="+mn-cs"/>
              </a:rPr>
              <a:t> </a:t>
            </a:r>
          </a:p>
          <a:p>
            <a:pPr algn="r" rtl="1"/>
            <a:endParaRPr lang="en-US" sz="1300" dirty="0" smtClean="0"/>
          </a:p>
          <a:p>
            <a:pPr algn="r" rtl="1"/>
            <a:r>
              <a:rPr lang="ar-LB" sz="1300" dirty="0" smtClean="0"/>
              <a:t>باختصار أعلن أن التمويل هو من قبل مبادرة الشراكة الشرق أوسطية في وزارة الخارجية الأمريكية .</a:t>
            </a:r>
          </a:p>
          <a:p>
            <a:endParaRPr lang="en-US" sz="1300" dirty="0" smtClean="0"/>
          </a:p>
          <a:p>
            <a:endParaRPr lang="en-US" sz="1300"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LB" sz="1200" dirty="0" smtClean="0"/>
              <a:t>من يود ممارسة قيادة التصنيف البشري؟</a:t>
            </a:r>
            <a:endParaRPr lang="en-US" sz="1200" dirty="0" smtClean="0"/>
          </a:p>
        </p:txBody>
      </p:sp>
      <p:sp>
        <p:nvSpPr>
          <p:cNvPr id="4" name="Slide Number Placeholder 3"/>
          <p:cNvSpPr>
            <a:spLocks noGrp="1"/>
          </p:cNvSpPr>
          <p:nvPr>
            <p:ph type="sldNum" sz="quarter" idx="10"/>
          </p:nvPr>
        </p:nvSpPr>
        <p:spPr/>
        <p:txBody>
          <a:bodyPr/>
          <a:lstStyle/>
          <a:p>
            <a:fld id="{F53A5B5D-F975-4108-B0CB-CF46678638C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r" rtl="1">
              <a:spcBef>
                <a:spcPct val="0"/>
              </a:spcBef>
              <a:buNone/>
            </a:pPr>
            <a:r>
              <a:rPr lang="ar-LB" baseline="0" dirty="0" smtClean="0"/>
              <a:t>إذا كنت تقوم باستطلاع قبل انعقاد الدورة، يجب أن تشمل بعض الأسئلة لتغطية مواقف المشاركين حول الموضوع. على سبيل المثال، مع وسائل الإعلام الاجتماعية، أريد أن أعرف ما إذا كان الناس يشككون بهذه الوسائل أم أنهم منفتحين للتعلم وطرح بعض الأسئلة مثل، "ما هي أكبر نقاط الشك لدى منظمتك حول وسائل الإعلام الاجتماعية؟"</a:t>
            </a:r>
          </a:p>
          <a:p>
            <a:pPr marL="0" indent="0" algn="r" rtl="1">
              <a:spcBef>
                <a:spcPct val="0"/>
              </a:spcBef>
              <a:buNone/>
            </a:pPr>
            <a:endParaRPr lang="ar-LB" baseline="0" dirty="0" smtClean="0"/>
          </a:p>
          <a:p>
            <a:pPr marL="0" indent="0" algn="r" rtl="1">
              <a:spcBef>
                <a:spcPct val="0"/>
              </a:spcBef>
              <a:buNone/>
            </a:pPr>
            <a:r>
              <a:rPr lang="ar-LB" baseline="0" dirty="0" smtClean="0"/>
              <a:t>إذا كان لديك وجهات نظر ومواقف مختلفة تتعلق بالموضوع الخاص بك، يمكنك استخدام هذا التمرين للسماح للناس بمشاطرة آرائهم. بمجرد أن يقوموا بالإعراب عن وجهة نظرهم، يمكنك أن تعاود التدريب لاحقا دون إبطاء. </a:t>
            </a:r>
          </a:p>
          <a:p>
            <a:pPr marL="0" indent="0" algn="r" rtl="1">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عندما بدأت بالتدريب ركزت على نفسي فقط في البداية. كنت أقف في الجزء الأمامي من الغرفة، وكان علي أن أكون الخبيرة. فقد كان علي معرفة المحتوى وتحريره بشكل ممتاز. كان علي أن أبحث في المحتوى، وان اجمع الشرائح ، وان أتدرب على عروضي لساعات وساعات. ثم أصل إلى مكان التدريب وأكون المتكلمة لمعظم ساعات النهار.</a:t>
            </a:r>
          </a:p>
          <a:p>
            <a:pPr algn="r" rtl="1"/>
            <a:endParaRPr lang="ar-LB" dirty="0" smtClean="0"/>
          </a:p>
          <a:p>
            <a:pPr algn="r" rtl="1"/>
            <a:r>
              <a:rPr lang="ar-LB" dirty="0" smtClean="0"/>
              <a:t>وإذا ما تحدث احد من المشاركين فسيكون ذلك لطرح سؤال ومن ثم أعود للكلام لأعطيه إجابة طويلة عن ذلك السؤال.</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14</a:t>
            </a:fld>
            <a:endParaRPr lang="en-US"/>
          </a:p>
        </p:txBody>
      </p:sp>
    </p:spTree>
    <p:extLst>
      <p:ext uri="{BB962C8B-B14F-4D97-AF65-F5344CB8AC3E}">
        <p14:creationId xmlns:p14="http://schemas.microsoft.com/office/powerpoint/2010/main" val="7771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dirty="0" smtClean="0"/>
              <a:t>عندما سألت عن ردود الفعل عن الاستطلاع، هذا ما اكتشفته.</a:t>
            </a:r>
            <a:endParaRPr lang="en-US" dirty="0" smtClean="0"/>
          </a:p>
          <a:p>
            <a:pPr algn="r" rtl="1"/>
            <a:endParaRPr lang="ar-LB" dirty="0" smtClean="0"/>
          </a:p>
          <a:p>
            <a:pPr algn="r" rtl="1"/>
            <a:r>
              <a:rPr lang="ar-LB" dirty="0" smtClean="0"/>
              <a:t>صدمت!</a:t>
            </a:r>
            <a:endParaRPr lang="en-US" dirty="0" smtClean="0"/>
          </a:p>
          <a:p>
            <a:pPr algn="r" rtl="1"/>
            <a:endParaRPr lang="ar-LB" dirty="0" smtClean="0"/>
          </a:p>
          <a:p>
            <a:pPr algn="r" rtl="1"/>
            <a:r>
              <a:rPr lang="ar-LB" dirty="0" smtClean="0"/>
              <a:t>كنت أعرف أنني بحاجة إلى القيام بشيء مختلف. وهكذا، بدأت بالتفكير في كيف يمكن تحقيق ما يريده معظم المشاركين: تفاعل واتصال!</a:t>
            </a:r>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15</a:t>
            </a:fld>
            <a:endParaRPr lang="en-US"/>
          </a:p>
        </p:txBody>
      </p:sp>
    </p:spTree>
    <p:extLst>
      <p:ext uri="{BB962C8B-B14F-4D97-AF65-F5344CB8AC3E}">
        <p14:creationId xmlns:p14="http://schemas.microsoft.com/office/powerpoint/2010/main" val="352388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a:r>
              <a:rPr lang="en-US" sz="1200" kern="1200" dirty="0" smtClean="0">
                <a:solidFill>
                  <a:schemeClr val="tx1"/>
                </a:solidFill>
                <a:effectLst/>
                <a:latin typeface="+mn-lt"/>
                <a:ea typeface="+mn-ea"/>
                <a:cs typeface="+mn-cs"/>
              </a:rPr>
              <a:t>I</a:t>
            </a:r>
            <a:r>
              <a:rPr lang="ar-LB" dirty="0" smtClean="0"/>
              <a:t>ما زلت لا اصدق ما رأيت من تقييمات المشاركين لي، وبدأت بالبحث عن تقنيات التعليم ومعدلات المدة التي تستغرقها المحاضرة.</a:t>
            </a:r>
            <a:endParaRPr lang="en-US" dirty="0" smtClean="0"/>
          </a:p>
          <a:p>
            <a:pPr algn="r"/>
            <a:endParaRPr lang="ar-LB" dirty="0" smtClean="0"/>
          </a:p>
          <a:p>
            <a:pPr algn="r"/>
            <a:r>
              <a:rPr lang="ar-LB" dirty="0" smtClean="0"/>
              <a:t>وهذا ما تعلمته – أن المحاضرة المباشرة أو العرض هو الأقل فعالية!</a:t>
            </a:r>
            <a:endParaRPr lang="en-US" dirty="0" smtClean="0"/>
          </a:p>
          <a:p>
            <a:pPr algn="r"/>
            <a:endParaRPr lang="ar-LB" dirty="0" smtClean="0"/>
          </a:p>
          <a:p>
            <a:pPr algn="r"/>
            <a:r>
              <a:rPr lang="ar-LB" dirty="0" smtClean="0"/>
              <a:t>وفي حين أن العديد من المشاركين يشعرون بالارتياح لهذه الطريقة، لأنه مما لا شك فيه، أنهم قد جلسوا في عدد لا يحصى من المحاضرات والعروض من أيام الدراسة إلى مكان العمل. إلا أن الجانب السلبي في ذلك هو إمكانية أن تكون المحاضرات والعروض غير فعالة تماما ومملة إذا كانت المحادثة في اتجاه واحد.</a:t>
            </a:r>
          </a:p>
          <a:p>
            <a:pPr algn="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16</a:t>
            </a:fld>
            <a:endParaRPr lang="en-US"/>
          </a:p>
        </p:txBody>
      </p:sp>
    </p:spTree>
    <p:extLst>
      <p:ext uri="{BB962C8B-B14F-4D97-AF65-F5344CB8AC3E}">
        <p14:creationId xmlns:p14="http://schemas.microsoft.com/office/powerpoint/2010/main" val="2978463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ar-LB" sz="1200" baseline="0" dirty="0" smtClean="0"/>
              <a:t>أربع زوايا: هو نشاط لجعل المشاركين يستعرضون المحتوى الرئيسي عن طريق سيرهم إلى مكان في الغرفة حيث تلصق الإجابات المحتملة للسؤال المطروح والوقوف إلى جانبها. إذا كان لديك أربعة أجوبة محتملة، الصق هذه الأجوبة على الجدار في الزوايا الأربعة. ثم اطرح السؤال واطلب من المشاركين الانتقال إلى موقع الإجابة التي يختارونها، وناقش معهم إجاباتهم.</a:t>
            </a:r>
            <a:endParaRPr lang="en-US" sz="1200" baseline="0" dirty="0" smtClean="0"/>
          </a:p>
          <a:p>
            <a:pPr algn="r"/>
            <a:endParaRPr lang="en-US" sz="1200" baseline="0" dirty="0" smtClean="0"/>
          </a:p>
          <a:p>
            <a:pPr algn="r"/>
            <a:endParaRPr lang="en-US" sz="1200" dirty="0" smtClean="0"/>
          </a:p>
          <a:p>
            <a:pPr algn="r"/>
            <a:endParaRPr lang="en-US" dirty="0"/>
          </a:p>
        </p:txBody>
      </p:sp>
      <p:sp>
        <p:nvSpPr>
          <p:cNvPr id="4" name="Slide Number Placeholder 3"/>
          <p:cNvSpPr>
            <a:spLocks noGrp="1"/>
          </p:cNvSpPr>
          <p:nvPr>
            <p:ph type="sldNum" sz="quarter" idx="10"/>
          </p:nvPr>
        </p:nvSpPr>
        <p:spPr/>
        <p:txBody>
          <a:bodyPr/>
          <a:lstStyle/>
          <a:p>
            <a:fld id="{F53A5B5D-F975-4108-B0CB-CF46678638C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dirty="0" smtClean="0"/>
              <a:t>قام ريتشارد ماير في بحثه التعليمي في كتابه</a:t>
            </a:r>
            <a:r>
              <a:rPr lang="ar-LB" dirty="0" smtClean="0">
                <a:solidFill>
                  <a:srgbClr val="FF0000"/>
                </a:solidFill>
              </a:rPr>
              <a:t>،  "الدليل لتعلم وسائل الإعلام المتعددة </a:t>
            </a:r>
            <a:r>
              <a:rPr lang="ar-LB" dirty="0" smtClean="0"/>
              <a:t>" بدراسة حول المحاضرات في كلية الطب حيث اخضعوا الطلاب لاختبارات على أساس المحتوى ووضعوا علاماتهم على هذا الأساس. تم توقيت طرح الأسئلة بالوقت الذي تم فيه شرح المحتوى. والرسم البياني الناتج هو تحليل لـ 1200 طالب وطالبة. وقد دلت الدراسة أن الاهتمام يكون أكبر خلال الدقائق الـ 10 الأولى من المحاضرات، ثم ينهار، ويعود تدريجيا إلى الارتفاع  ولكن ليس على نفس المستوى. وهذا يعني أن التحدث دون توقف لأكثر من 10 دقائق، يؤدي بالمشاركين إلى البدء بعدم الاكتراث. إذا كان هدفك الحقيقي هو إلهام الناس للتعلم، إذن أنت بحاجة إلى دمج تقنيات معينة حتى يتمكن الناس من معالجة استيعاب المعلومات كل عشر دقائق.</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18</a:t>
            </a:fld>
            <a:endParaRPr lang="en-US"/>
          </a:p>
        </p:txBody>
      </p:sp>
    </p:spTree>
    <p:extLst>
      <p:ext uri="{BB962C8B-B14F-4D97-AF65-F5344CB8AC3E}">
        <p14:creationId xmlns:p14="http://schemas.microsoft.com/office/powerpoint/2010/main" val="212898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ماذا يعني ذلك بالنسبة لي كمدرب؟ اضطررت إلى إعادة التفكير في دوري كمدرب.</a:t>
            </a:r>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المتعلمون ليسوا "أوعية فارغة" في انتظار ملئها بمحتوى يُدفع فيها بواسطة المدرب. كمدربين، لا يمكننا أخذ المعلومات كما لو كانت سائلا ثم نقوم بصبها في رأس شخص ما كما لو كان رأسه وعاء. إن مهمتي ليست ملء رؤوس المشاركين بالمعرفة، ولكن أن أكون أحد المشاركين إحدى المشاركات في التعلم – وان اسمح لهم أن يعلمونني.</a:t>
            </a:r>
          </a:p>
          <a:p>
            <a:pPr marL="0" marR="0" indent="0" algn="r" defTabSz="914400" rtl="0" eaLnBrk="1" fontAlgn="auto" latinLnBrk="0" hangingPunct="1">
              <a:lnSpc>
                <a:spcPct val="100000"/>
              </a:lnSpc>
              <a:spcBef>
                <a:spcPts val="0"/>
              </a:spcBef>
              <a:spcAft>
                <a:spcPts val="0"/>
              </a:spcAft>
              <a:buClrTx/>
              <a:buSzTx/>
              <a:buFontTx/>
              <a:buNone/>
              <a:tabLst/>
              <a:defRPr/>
            </a:pPr>
            <a:endParaRPr lang="ar-LB"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اعتنقت فلسفة جديدة للتعليم:</a:t>
            </a:r>
          </a:p>
          <a:p>
            <a:pPr marL="0" marR="0" indent="0" algn="r" defTabSz="914400" rtl="0" eaLnBrk="1" fontAlgn="auto" latinLnBrk="0" hangingPunct="1">
              <a:lnSpc>
                <a:spcPct val="100000"/>
              </a:lnSpc>
              <a:spcBef>
                <a:spcPts val="0"/>
              </a:spcBef>
              <a:spcAft>
                <a:spcPts val="0"/>
              </a:spcAft>
              <a:buClrTx/>
              <a:buSzTx/>
              <a:buFontTx/>
              <a:buNone/>
              <a:tabLst/>
              <a:defRPr/>
            </a:pPr>
            <a:endParaRPr lang="ar-LB"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 تغطية المحتوى</a:t>
            </a:r>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 إشراك الحاضرين في تدريبات المشاركة في التعلم</a:t>
            </a:r>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 تأمل في المحتوى ومارس التجربة</a:t>
            </a:r>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 أرسلهم وهم على استعداد لتطبيق ما تعلموه للتو أو استخدام المهارات التي اكتسبوها.</a:t>
            </a:r>
          </a:p>
          <a:p>
            <a:pPr marL="0" marR="0" indent="0" algn="r" defTabSz="914400" rtl="0" eaLnBrk="1" fontAlgn="auto" latinLnBrk="0" hangingPunct="1">
              <a:lnSpc>
                <a:spcPct val="100000"/>
              </a:lnSpc>
              <a:spcBef>
                <a:spcPts val="0"/>
              </a:spcBef>
              <a:spcAft>
                <a:spcPts val="0"/>
              </a:spcAft>
              <a:buClrTx/>
              <a:buSzTx/>
              <a:buFontTx/>
              <a:buNone/>
              <a:tabLst/>
              <a:defRPr/>
            </a:pPr>
            <a:endParaRPr lang="ar-LB"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أصبح التدريب لا يتعلق بي كخبير، وانما التأكد من أن المشاركون هم على استعداد لممارسة المهارات والمعارف التي اكتسبوها.</a:t>
            </a:r>
          </a:p>
          <a:p>
            <a:pPr marL="0" marR="0" indent="0" algn="r" defTabSz="914400" rtl="0" eaLnBrk="1" fontAlgn="auto" latinLnBrk="0" hangingPunct="1">
              <a:lnSpc>
                <a:spcPct val="100000"/>
              </a:lnSpc>
              <a:spcBef>
                <a:spcPts val="0"/>
              </a:spcBef>
              <a:spcAft>
                <a:spcPts val="0"/>
              </a:spcAft>
              <a:buClrTx/>
              <a:buSzTx/>
              <a:buFontTx/>
              <a:buNone/>
              <a:tabLst/>
              <a:defRPr/>
            </a:pPr>
            <a:endParaRPr lang="ar-LB"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endParaRPr lang="ar-LB" baseline="0"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ar-LB" baseline="0" dirty="0" smtClean="0"/>
              <a:t>أتطلع الآن إلى كل ورشة تدريب باعتبارها فرصة جيدة لإجراء محادثة مع الآخرين عن شيء نشترك في الاهتمام به  - موضوع التدريب!</a:t>
            </a:r>
          </a:p>
          <a:p>
            <a:pPr marL="0" marR="0" indent="0" algn="r" defTabSz="914400" rtl="0" eaLnBrk="1" fontAlgn="auto" latinLnBrk="0" hangingPunct="1">
              <a:lnSpc>
                <a:spcPct val="100000"/>
              </a:lnSpc>
              <a:spcBef>
                <a:spcPts val="0"/>
              </a:spcBef>
              <a:spcAft>
                <a:spcPts val="0"/>
              </a:spcAft>
              <a:buClrTx/>
              <a:buSzTx/>
              <a:buFontTx/>
              <a:buNone/>
              <a:tabLst/>
              <a:defRPr/>
            </a:pPr>
            <a:endParaRPr lang="ar-LB" baseline="0" dirty="0" smtClean="0"/>
          </a:p>
          <a:p>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19</a:t>
            </a:fld>
            <a:endParaRPr lang="en-US"/>
          </a:p>
        </p:txBody>
      </p:sp>
    </p:spTree>
    <p:extLst>
      <p:ext uri="{BB962C8B-B14F-4D97-AF65-F5344CB8AC3E}">
        <p14:creationId xmlns:p14="http://schemas.microsoft.com/office/powerpoint/2010/main" val="158046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sz="1200" kern="1200" dirty="0" smtClean="0">
                <a:solidFill>
                  <a:schemeClr val="tx1"/>
                </a:solidFill>
                <a:effectLst/>
                <a:latin typeface="+mn-lt"/>
                <a:ea typeface="+mn-ea"/>
                <a:cs typeface="+mn-cs"/>
              </a:rPr>
              <a:t> </a:t>
            </a:r>
            <a:r>
              <a:rPr lang="ar-LB" dirty="0" smtClean="0"/>
              <a:t>لا يحدث التعلم بوتيرة واحدة. الأدمغة - أو بشكل خاص، أجزاء خاصة من الأدمغة تشعر بالتعب وتفقد التركيز. لذلك ومن خلال تغيير وتيرة - ونوع - تعلم المحتوى، فانك تعطي مستخدم الدماغ فرصة لإراحة جزء من الدماغ في حين يتولى الجزء الآخر مقاليد الأمور. على سبيل المثال، يمكن متابعة صورة كبيرة أو قصة بأسلوب تقنية الخطوة خطوة التي تغطي نفس الموضوع. يساعد ذلك ذاكرة المتعلم بطريقتين مختلفتين - التكرار يعني فرصتين مختلفتين لحفظ المعلومات، والحقيقة انك تريح جزء من الدماغ في حين تتحول إلى جزء مختلف منه يبقي الدماغ يعمل لمدة أطول دون تعب.</a:t>
            </a:r>
          </a:p>
          <a:p>
            <a:pPr algn="r"/>
            <a:endParaRPr lang="ar-LB" dirty="0" smtClean="0"/>
          </a:p>
          <a:p>
            <a:pPr algn="r"/>
            <a:r>
              <a:rPr lang="ar-LB" dirty="0" smtClean="0"/>
              <a:t>إذا كنت تريد من شخص ما أن يتذكر شيئا ما، يجب منحه فرصة لمعالجة تلك الذاكرة. عرض جديد بلا هوادة، ومعلومات صعبة (مثل طن من رموز ومفاهيم معقدة) من دون منح فرص للتفكير. الممارسة والعمل، والتفكير، والتطبيق، والاستعراض، وما إلى ذلك يضمن نسيان الكثير من التعلم. لهذا السبب من الضروري أن يختلف نهجكم في التعليم، وان تقوموا بدمج طرق تمكن  المتعلمين من استيعاب المعلومات - مجموعات صغيرة، ثنائيات، سؤال وجواب، تقييمات ذاتية، لعب أدوار، إلخ.</a:t>
            </a:r>
          </a:p>
          <a:p>
            <a:pPr algn="r"/>
            <a:endParaRPr lang="ar-LB" dirty="0" smtClean="0"/>
          </a:p>
          <a:p>
            <a:pPr algn="r"/>
            <a:r>
              <a:rPr lang="ar-LB" dirty="0" smtClean="0"/>
              <a:t>الأهم من ذلك هو أن تقدم لهم المفاهيم الرئيسية بدلا من أن ندعهم يغوصوا في المعلومات الكثيرة. كن قاسيا في ما تحذفه. في التخطيط للتعليم معرفة ما يجب أن لا يشمله التعليم أهم بكثير من معرفة ما يجب أن يشمله.</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20</a:t>
            </a:fld>
            <a:endParaRPr lang="en-US"/>
          </a:p>
        </p:txBody>
      </p:sp>
    </p:spTree>
    <p:extLst>
      <p:ext uri="{BB962C8B-B14F-4D97-AF65-F5344CB8AC3E}">
        <p14:creationId xmlns:p14="http://schemas.microsoft.com/office/powerpoint/2010/main" val="358959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dirty="0" smtClean="0"/>
              <a:t>المصدر: ميشيل مارتن</a:t>
            </a:r>
          </a:p>
          <a:p>
            <a:pPr marL="0" marR="0" indent="0" algn="r" defTabSz="914400" rtl="0" eaLnBrk="1" fontAlgn="auto" latinLnBrk="0" hangingPunct="1">
              <a:lnSpc>
                <a:spcPct val="100000"/>
              </a:lnSpc>
              <a:spcBef>
                <a:spcPts val="0"/>
              </a:spcBef>
              <a:spcAft>
                <a:spcPts val="0"/>
              </a:spcAft>
              <a:buClrTx/>
              <a:buSzTx/>
              <a:buFontTx/>
              <a:buNone/>
              <a:tabLst/>
              <a:defRPr/>
            </a:pPr>
            <a:endParaRPr lang="ar-LB"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fr-FR" dirty="0" smtClean="0"/>
              <a:t>http://michelemmartin.wikispaces.com/Reflective+Practice+for+TAFE</a:t>
            </a:r>
            <a:endParaRPr lang="en-US" dirty="0" smtClean="0"/>
          </a:p>
          <a:p>
            <a:pPr algn="r"/>
            <a:endParaRPr lang="ar-LB" dirty="0" smtClean="0"/>
          </a:p>
        </p:txBody>
      </p:sp>
      <p:sp>
        <p:nvSpPr>
          <p:cNvPr id="4" name="Slide Number Placeholder 3"/>
          <p:cNvSpPr>
            <a:spLocks noGrp="1"/>
          </p:cNvSpPr>
          <p:nvPr>
            <p:ph type="sldNum" sz="quarter" idx="10"/>
          </p:nvPr>
        </p:nvSpPr>
        <p:spPr/>
        <p:txBody>
          <a:bodyPr/>
          <a:lstStyle/>
          <a:p>
            <a:fld id="{25BCBDAB-5312-4514-BDCE-B88950303CB4}" type="slidenum">
              <a:rPr lang="en-US" smtClean="0"/>
              <a:pPr/>
              <a:t>21</a:t>
            </a:fld>
            <a:endParaRPr lang="en-US"/>
          </a:p>
        </p:txBody>
      </p:sp>
    </p:spTree>
    <p:extLst>
      <p:ext uri="{BB962C8B-B14F-4D97-AF65-F5344CB8AC3E}">
        <p14:creationId xmlns:p14="http://schemas.microsoft.com/office/powerpoint/2010/main" val="3030971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LB" dirty="0" smtClean="0"/>
              <a:t>يتعلم الناس بطرق مختلفة يطلق عليها أساليب التعلم. تجد هنا ملخصا لخمسة أنواع وأنشطة تفاعلية مختلفة تصلح لهذا النمط من التعلم.</a:t>
            </a:r>
            <a:endParaRPr lang="en-US" dirty="0"/>
          </a:p>
        </p:txBody>
      </p:sp>
      <p:sp>
        <p:nvSpPr>
          <p:cNvPr id="4" name="Slide Number Placeholder 3"/>
          <p:cNvSpPr>
            <a:spLocks noGrp="1"/>
          </p:cNvSpPr>
          <p:nvPr>
            <p:ph type="sldNum" sz="quarter" idx="10"/>
          </p:nvPr>
        </p:nvSpPr>
        <p:spPr/>
        <p:txBody>
          <a:bodyPr/>
          <a:lstStyle/>
          <a:p>
            <a:fld id="{25BCBDAB-5312-4514-BDCE-B88950303CB4}" type="slidenum">
              <a:rPr lang="en-US" smtClean="0"/>
              <a:pPr/>
              <a:t>22</a:t>
            </a:fld>
            <a:endParaRPr lang="en-US"/>
          </a:p>
        </p:txBody>
      </p:sp>
    </p:spTree>
    <p:extLst>
      <p:ext uri="{BB962C8B-B14F-4D97-AF65-F5344CB8AC3E}">
        <p14:creationId xmlns:p14="http://schemas.microsoft.com/office/powerpoint/2010/main" val="141754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a:spcBef>
                <a:spcPct val="0"/>
              </a:spcBef>
            </a:pPr>
            <a:r>
              <a:rPr lang="ar-LB" dirty="0" smtClean="0"/>
              <a:t>في الأقسام الأخيرة، قمت بنمذجة التعارف ومحاضرة تفاعلية. لقد شاركت ببعض البحوث التي تبين لماذا الدورات التدريبية التفاعلية أكثر فعالية. أعطيتكم بعض النصائح والطرق للتفكير في كيفية تصميم محاضرة تفاعلية. إذا كنت ترغب أن يحفظ المتدربون النصائح والطرق التي أوضحتها لهم فانك تحتاج أيضا إلى أن تقدم لهم الوقت للعمل على تطبيق تلك الأفكار والمفاهيم.</a:t>
            </a:r>
          </a:p>
          <a:p>
            <a:pPr algn="r">
              <a:spcBef>
                <a:spcPct val="0"/>
              </a:spcBef>
            </a:pPr>
            <a:endParaRPr lang="en-US" baseline="0" dirty="0" smtClean="0"/>
          </a:p>
          <a:p>
            <a:pPr algn="r">
              <a:spcBef>
                <a:spcPct val="0"/>
              </a:spcBef>
            </a:pPr>
            <a:r>
              <a:rPr lang="ar-LB" baseline="0" dirty="0" smtClean="0"/>
              <a:t>تصميم الأنشطة:</a:t>
            </a:r>
          </a:p>
          <a:p>
            <a:pPr algn="r">
              <a:spcBef>
                <a:spcPct val="0"/>
              </a:spcBef>
            </a:pPr>
            <a:r>
              <a:rPr lang="ar-LB" baseline="0" dirty="0" smtClean="0"/>
              <a:t>ينبغي أن يساعد النشاط المشاركون على اكتساب المعرفة  والتمكن من الممارسة أو تعلم مهارة، أو تغيير موقف</a:t>
            </a:r>
          </a:p>
          <a:p>
            <a:pPr algn="r">
              <a:spcBef>
                <a:spcPct val="0"/>
              </a:spcBef>
            </a:pPr>
            <a:r>
              <a:rPr lang="ar-LB" baseline="0" dirty="0" smtClean="0"/>
              <a:t>تعزيز محتوى محاضرتك</a:t>
            </a:r>
          </a:p>
          <a:p>
            <a:pPr algn="r">
              <a:spcBef>
                <a:spcPct val="0"/>
              </a:spcBef>
            </a:pPr>
            <a:r>
              <a:rPr lang="ar-LB" baseline="0" dirty="0" smtClean="0"/>
              <a:t>ينبغي أن يكون لدى المشاركين الحد الأدنى من المهارات للمساهمة والاستفادة من هذه التجربة</a:t>
            </a:r>
          </a:p>
          <a:p>
            <a:pPr algn="r">
              <a:spcBef>
                <a:spcPct val="0"/>
              </a:spcBef>
            </a:pPr>
            <a:endParaRPr lang="ar-LB" baseline="0" dirty="0" smtClean="0"/>
          </a:p>
          <a:p>
            <a:pPr algn="r">
              <a:spcBef>
                <a:spcPct val="0"/>
              </a:spcBef>
            </a:pPr>
            <a:r>
              <a:rPr lang="ar-LB" baseline="0" dirty="0" smtClean="0"/>
              <a:t>الأساليب:</a:t>
            </a:r>
          </a:p>
          <a:p>
            <a:pPr algn="r">
              <a:spcBef>
                <a:spcPct val="0"/>
              </a:spcBef>
            </a:pPr>
            <a:r>
              <a:rPr lang="ar-LB" baseline="0" dirty="0" smtClean="0"/>
              <a:t>خطة مصغرة: يستخدم المشاركون نشرة محتوى المحاضرة وورقة عمل للتخطيط ويقومون بالتطبيق على أمور يعملون عليها أو سوف يعملون عليها.</a:t>
            </a:r>
          </a:p>
          <a:p>
            <a:pPr algn="r">
              <a:spcBef>
                <a:spcPct val="0"/>
              </a:spcBef>
            </a:pPr>
            <a:r>
              <a:rPr lang="ar-LB" baseline="0" dirty="0" smtClean="0"/>
              <a:t> السيناريوهات أو دراسات الحالة: يستخدم المشاركون دراسة حالة أو سيناريو يطبقون محتوى المحاضرة عليه.</a:t>
            </a:r>
          </a:p>
          <a:p>
            <a:pPr algn="r">
              <a:spcBef>
                <a:spcPct val="0"/>
              </a:spcBef>
            </a:pPr>
            <a:r>
              <a:rPr lang="ar-LB" baseline="0" dirty="0" smtClean="0"/>
              <a:t>لعب ادوار: تجربة المشاركين تطبيق ما تعلموه على الفور.</a:t>
            </a:r>
          </a:p>
          <a:p>
            <a:pPr algn="r">
              <a:spcBef>
                <a:spcPct val="0"/>
              </a:spcBef>
            </a:pPr>
            <a:r>
              <a:rPr lang="ar-LB" baseline="0" dirty="0" smtClean="0"/>
              <a:t>تدريب متبادل: المشاركون يعلمون مشاركون آخرون.</a:t>
            </a:r>
          </a:p>
          <a:p>
            <a:pPr algn="r">
              <a:spcBef>
                <a:spcPct val="0"/>
              </a:spcBef>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a:spcBef>
                <a:spcPct val="0"/>
              </a:spcBef>
            </a:pPr>
            <a:r>
              <a:rPr lang="ar-LB" baseline="0" dirty="0" smtClean="0"/>
              <a:t>الخطوة 1:</a:t>
            </a:r>
          </a:p>
          <a:p>
            <a:pPr algn="r">
              <a:spcBef>
                <a:spcPct val="0"/>
              </a:spcBef>
            </a:pPr>
            <a:r>
              <a:rPr lang="ar-LB" baseline="0" dirty="0" smtClean="0"/>
              <a:t>ينبغي على الأسئلة مساعدة المشاركين على تقاسم خبراتهم الذاتية</a:t>
            </a:r>
          </a:p>
          <a:p>
            <a:pPr algn="r">
              <a:spcBef>
                <a:spcPct val="0"/>
              </a:spcBef>
            </a:pPr>
            <a:endParaRPr lang="ar-LB" baseline="0" dirty="0" smtClean="0"/>
          </a:p>
          <a:p>
            <a:pPr algn="r">
              <a:spcBef>
                <a:spcPct val="0"/>
              </a:spcBef>
            </a:pPr>
            <a:r>
              <a:rPr lang="ar-LB" baseline="0" dirty="0" smtClean="0"/>
              <a:t>الخطوة 2:</a:t>
            </a:r>
          </a:p>
          <a:p>
            <a:pPr algn="r">
              <a:spcBef>
                <a:spcPct val="0"/>
              </a:spcBef>
            </a:pPr>
            <a:r>
              <a:rPr lang="ar-LB" baseline="0" dirty="0" smtClean="0"/>
              <a:t>إنشاء ورقة عمل مع أسئلة تخطيط بسيطة يمكن للمشاركين استخدامها لوضع خطتهم  الخاصة المصغرة. يمكن أن يستعان بجدول الأعمال لوضع خطة شخص واحد أو أن يقوم كل من المشاركين بوضع جدول أعماله. طريقة أخرى هي تقديم دراسة حالة أو سيناريو يمكن للمشاركين استخدامهما. على سبيل المثال، فإن محاضرة في شكل شرائح تسمح للمشاركين أن يجعلوا هذه المحاضرة أكثر تفاعلية.</a:t>
            </a:r>
          </a:p>
          <a:p>
            <a:pPr algn="r">
              <a:spcBef>
                <a:spcPct val="0"/>
              </a:spcBef>
            </a:pPr>
            <a:r>
              <a:rPr lang="ar-LB" baseline="0" dirty="0" smtClean="0"/>
              <a:t>كونك ميسرا ينبغي عليك التأكد من عدم تعثر المشاركين في محاولة التقاط شيء للعمل به. أعطهم  20 - 30 دقيقة للعمل على هذه المهمة.</a:t>
            </a:r>
          </a:p>
          <a:p>
            <a:pPr algn="r">
              <a:spcBef>
                <a:spcPct val="0"/>
              </a:spcBef>
            </a:pPr>
            <a:endParaRPr lang="ar-LB" baseline="0" dirty="0" smtClean="0"/>
          </a:p>
          <a:p>
            <a:pPr algn="r">
              <a:spcBef>
                <a:spcPct val="0"/>
              </a:spcBef>
            </a:pPr>
            <a:r>
              <a:rPr lang="ar-LB" baseline="0" dirty="0" smtClean="0"/>
              <a:t>الخطوة 3:</a:t>
            </a:r>
          </a:p>
          <a:p>
            <a:pPr algn="r">
              <a:spcBef>
                <a:spcPct val="0"/>
              </a:spcBef>
            </a:pPr>
            <a:r>
              <a:rPr lang="ar-LB" baseline="0" dirty="0" smtClean="0"/>
              <a:t>تقرير كامل المجموعة.</a:t>
            </a:r>
          </a:p>
          <a:p>
            <a:pPr algn="r">
              <a:spcBef>
                <a:spcPct val="0"/>
              </a:spcBef>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a:spcBef>
                <a:spcPct val="0"/>
              </a:spcBef>
            </a:pPr>
            <a:r>
              <a:rPr lang="ar-LB" dirty="0" smtClean="0"/>
              <a:t>ابحث في جدولك لمدة 15 دقيقة</a:t>
            </a:r>
          </a:p>
          <a:p>
            <a:pPr algn="r">
              <a:spcBef>
                <a:spcPct val="0"/>
              </a:spcBef>
            </a:pPr>
            <a:r>
              <a:rPr lang="ar-LB" dirty="0" smtClean="0"/>
              <a:t>شارك مع مجموعة</a:t>
            </a:r>
          </a:p>
          <a:p>
            <a:pPr algn="r">
              <a:spcBef>
                <a:spcPct val="0"/>
              </a:spcBef>
            </a:pPr>
            <a:r>
              <a:rPr lang="ar-LB" dirty="0" smtClean="0"/>
              <a:t>استخدم ورقة العمل</a:t>
            </a:r>
          </a:p>
          <a:p>
            <a:pPr algn="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a:spcBef>
                <a:spcPct val="0"/>
              </a:spcBef>
            </a:pPr>
            <a:r>
              <a:rPr lang="ar-LB" baseline="0" dirty="0" smtClean="0"/>
              <a:t>ولإنهاء هذا الجزء  وعمل اليوم سنقوم بتمرين ختامي سهل.</a:t>
            </a:r>
          </a:p>
          <a:p>
            <a:pPr algn="r">
              <a:spcBef>
                <a:spcPct val="0"/>
              </a:spcBef>
            </a:pPr>
            <a:endParaRPr lang="ar-LB" baseline="0" dirty="0" smtClean="0"/>
          </a:p>
          <a:p>
            <a:pPr algn="r">
              <a:spcBef>
                <a:spcPct val="0"/>
              </a:spcBef>
            </a:pPr>
            <a:r>
              <a:rPr lang="ar-LB" baseline="0" dirty="0" smtClean="0"/>
              <a:t>سنشكل بعض الثنائيات – وأريدكم أن تولونني اهتمامكم لأنه عند رفع يدي أريد منكم أن ترفعوا  أيديكم وتكونوا هادئين.</a:t>
            </a:r>
          </a:p>
          <a:p>
            <a:pPr algn="r">
              <a:spcBef>
                <a:spcPct val="0"/>
              </a:spcBef>
            </a:pPr>
            <a:endParaRPr lang="ar-LB" baseline="0" dirty="0" smtClean="0"/>
          </a:p>
          <a:p>
            <a:pPr algn="r">
              <a:spcBef>
                <a:spcPct val="0"/>
              </a:spcBef>
            </a:pPr>
            <a:r>
              <a:rPr lang="ar-LB" baseline="0" dirty="0" smtClean="0"/>
              <a:t>1. ثنائي # 1: ابحث عن شخص لم تتحدث إليه اليوم، وناقش ما يلي:</a:t>
            </a:r>
          </a:p>
          <a:p>
            <a:pPr algn="r">
              <a:spcBef>
                <a:spcPct val="0"/>
              </a:spcBef>
            </a:pPr>
            <a:r>
              <a:rPr lang="ar-LB" baseline="0" dirty="0" smtClean="0"/>
              <a:t>ما الذي تعلمته حول جعل التدريب تفاعليا؟ ما الأمر الأكثر أهمية الذي اكتسبته اليوم؟</a:t>
            </a:r>
          </a:p>
          <a:p>
            <a:pPr algn="r">
              <a:spcBef>
                <a:spcPct val="0"/>
              </a:spcBef>
            </a:pPr>
            <a:endParaRPr lang="ar-LB" baseline="0" dirty="0" smtClean="0"/>
          </a:p>
          <a:p>
            <a:pPr algn="r">
              <a:spcBef>
                <a:spcPct val="0"/>
              </a:spcBef>
            </a:pPr>
            <a:r>
              <a:rPr lang="ar-LB" baseline="0" dirty="0" smtClean="0"/>
              <a:t>2. ثنائي # 2: ابحث عن شريك آخر وتشارك معه</a:t>
            </a:r>
          </a:p>
          <a:p>
            <a:pPr algn="r">
              <a:spcBef>
                <a:spcPct val="0"/>
              </a:spcBef>
            </a:pPr>
            <a:r>
              <a:rPr lang="ar-LB" baseline="0" dirty="0" smtClean="0"/>
              <a:t>ما الذي تعلمته عن وسائل الإعلام الاجتماعية، فرز وحفظ وصيانة المحتوى، أو ويكيبيديا؟ ما الأمر الأكثر أهمية الذي اكتسبته </a:t>
            </a:r>
          </a:p>
          <a:p>
            <a:pPr algn="r">
              <a:spcBef>
                <a:spcPct val="0"/>
              </a:spcBef>
            </a:pPr>
            <a:endParaRPr lang="ar-LB" baseline="0" dirty="0" smtClean="0"/>
          </a:p>
          <a:p>
            <a:pPr algn="r">
              <a:spcBef>
                <a:spcPct val="0"/>
              </a:spcBef>
            </a:pPr>
            <a:r>
              <a:rPr lang="ar-LB" baseline="0" dirty="0" smtClean="0"/>
              <a:t>الفشار وحركة الأصابع: هو أسلوب يجعل الناس تشترك في المواضيع القليلة التي ظهرت والتي لا تستغرق وقتا طويلا. اطلب من المشاركين تقاسم ما سمعوه بصورة موجزة، وإذا وافق المشاركون الآخرون بإمكانهم  القيام بحركة سريعة من أصابعهم. هذا يجنب التكرار.</a:t>
            </a:r>
          </a:p>
          <a:p>
            <a:pPr algn="r">
              <a:spcBef>
                <a:spcPct val="0"/>
              </a:spcBef>
            </a:pPr>
            <a:endParaRPr lang="ar-LB" baseline="0" dirty="0" smtClean="0"/>
          </a:p>
          <a:p>
            <a:pPr algn="r">
              <a:spcBef>
                <a:spcPct val="0"/>
              </a:spcBef>
            </a:pPr>
            <a:r>
              <a:rPr lang="ar-LB" baseline="0" dirty="0" smtClean="0"/>
              <a:t>3. ثنائي # 3: اذكر شيء واحد يمكنك القيام به عندما تعود إلى موطنك لجعل التدريب الذي تقوم به أكثر تفاعلا؟</a:t>
            </a:r>
          </a:p>
          <a:p>
            <a:pPr algn="r">
              <a:spcBef>
                <a:spcPct val="0"/>
              </a:spcBef>
            </a:pPr>
            <a:endParaRPr lang="ar-LB" baseline="0" dirty="0" smtClean="0"/>
          </a:p>
          <a:p>
            <a:pPr algn="r">
              <a:spcBef>
                <a:spcPct val="0"/>
              </a:spcBef>
            </a:pPr>
            <a:r>
              <a:rPr lang="ar-LB" baseline="0" dirty="0" smtClean="0"/>
              <a:t>من الجيد أيضا أن تنهي باحتفال ما واعتراف بفضل المدرب. سأتبع هذا النموذج.</a:t>
            </a:r>
          </a:p>
          <a:p>
            <a:pPr algn="r">
              <a:spcBef>
                <a:spcPct val="0"/>
              </a:spcBef>
            </a:pPr>
            <a:endParaRPr lang="ar-LB" baseline="0" dirty="0" smtClean="0"/>
          </a:p>
          <a:p>
            <a:pPr algn="r">
              <a:spcBef>
                <a:spcPct val="0"/>
              </a:spcBef>
            </a:pPr>
            <a:r>
              <a:rPr lang="ar-LB" baseline="0" dirty="0" smtClean="0"/>
              <a:t>نقوم باختيار فائز عن سحب لعبة التشبيك والتقاط صورة جماعية وبهذا ننهي رسميا للدورة.</a:t>
            </a:r>
          </a:p>
          <a:p>
            <a:pPr algn="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rtl="1">
              <a:spcBef>
                <a:spcPct val="0"/>
              </a:spcBef>
            </a:pPr>
            <a:r>
              <a:rPr lang="ar-LB" dirty="0" smtClean="0"/>
              <a:t>عند البدء في التدريب فانك ترغب في خلق طاقة من لحظة دخول المشاركين من الباب.</a:t>
            </a:r>
            <a:endParaRPr lang="en-US" dirty="0" smtClean="0"/>
          </a:p>
          <a:p>
            <a:pPr algn="r" rtl="1">
              <a:spcBef>
                <a:spcPct val="0"/>
              </a:spcBef>
            </a:pPr>
            <a:endParaRPr lang="ar-LB" dirty="0" smtClean="0"/>
          </a:p>
          <a:p>
            <a:pPr algn="r" rtl="1">
              <a:spcBef>
                <a:spcPct val="0"/>
              </a:spcBef>
            </a:pPr>
            <a:r>
              <a:rPr lang="ar-LB" dirty="0" smtClean="0"/>
              <a:t>يعمل هذا التمرين على الشكل التالي:</a:t>
            </a:r>
            <a:endParaRPr lang="en-US" dirty="0" smtClean="0"/>
          </a:p>
          <a:p>
            <a:pPr algn="r" rtl="1">
              <a:spcBef>
                <a:spcPct val="0"/>
              </a:spcBef>
            </a:pPr>
            <a:endParaRPr lang="ar-LB" dirty="0" smtClean="0"/>
          </a:p>
          <a:p>
            <a:pPr algn="r" rtl="1">
              <a:spcBef>
                <a:spcPct val="0"/>
              </a:spcBef>
            </a:pPr>
            <a:r>
              <a:rPr lang="ar-LB" dirty="0" smtClean="0"/>
              <a:t>1. يفكر المشاركون في السؤال. ثم يقوم كل منهم بكتابة العناصر أو الاستراتيجيات التي جعلت من تجربة التعلم تلك تجربة جيدة بالنسبة لهم على أربع بطاقات فهرسة.</a:t>
            </a:r>
          </a:p>
          <a:p>
            <a:pPr algn="r" rtl="1">
              <a:spcBef>
                <a:spcPct val="0"/>
              </a:spcBef>
            </a:pPr>
            <a:r>
              <a:rPr lang="ar-LB" dirty="0" smtClean="0"/>
              <a:t>2. يقوم الميسر بجمع بطاقات الفهرسة ويوزعها عشوائيا فيما بينهم</a:t>
            </a:r>
          </a:p>
          <a:p>
            <a:pPr algn="r" rtl="1">
              <a:spcBef>
                <a:spcPct val="0"/>
              </a:spcBef>
            </a:pPr>
            <a:r>
              <a:rPr lang="ar-LB" dirty="0" smtClean="0"/>
              <a:t>3. يطلب من المشاركين أن يتجمعوا في دائرة  ويتبادلون البطاقات مع المشاركين الآخرين إلى أن يجدوا في نهاية المطاف بطاقتين على الأقل تتوافقان مع ما يحتاجونه ليكونوا قادرين على تعلمه في ورشة عمل تكنولوجية.</a:t>
            </a:r>
          </a:p>
          <a:p>
            <a:pPr algn="r" rtl="1">
              <a:spcBef>
                <a:spcPct val="0"/>
              </a:spcBef>
            </a:pPr>
            <a:r>
              <a:rPr lang="ar-LB" dirty="0" smtClean="0"/>
              <a:t>4. يطلب الميسر كتابة الأسماء والمواضيع والأفكار </a:t>
            </a:r>
          </a:p>
          <a:p>
            <a:pPr algn="r" rtl="1">
              <a:spcBef>
                <a:spcPct val="0"/>
              </a:spcBef>
            </a:pPr>
            <a:endParaRPr lang="en-US" dirty="0" smtClean="0"/>
          </a:p>
          <a:p>
            <a:pPr algn="r" rtl="1">
              <a:spcBef>
                <a:spcPct val="0"/>
              </a:spcBef>
            </a:pPr>
            <a:r>
              <a:rPr lang="ar-LB" dirty="0" smtClean="0"/>
              <a:t>ويمكن أن يتم ذلك مع ملاحظات لاصقة.</a:t>
            </a:r>
          </a:p>
          <a:p>
            <a:pPr>
              <a:spcBef>
                <a:spcPct val="0"/>
              </a:spcBef>
            </a:pPr>
            <a:endParaRPr lang="en-US" dirty="0" smtClean="0"/>
          </a:p>
          <a:p>
            <a:pPr>
              <a:spcBef>
                <a:spcPct val="0"/>
              </a:spcBef>
            </a:pPr>
            <a:endParaRPr lang="en-US"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27391-7F88-4D22-9F44-892FB7C9BC4C}" type="slidenum">
              <a:rPr lang="en-US" smtClean="0"/>
              <a:t>30</a:t>
            </a:fld>
            <a:endParaRPr lang="en-US"/>
          </a:p>
        </p:txBody>
      </p:sp>
    </p:spTree>
    <p:extLst>
      <p:ext uri="{BB962C8B-B14F-4D97-AF65-F5344CB8AC3E}">
        <p14:creationId xmlns:p14="http://schemas.microsoft.com/office/powerpoint/2010/main" val="224674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None/>
            </a:pPr>
            <a:endParaRPr lang="en-US" baseline="0" dirty="0" smtClean="0"/>
          </a:p>
          <a:p>
            <a:pPr marL="0" indent="0">
              <a:spcBef>
                <a:spcPct val="0"/>
              </a:spcBef>
              <a:buNone/>
            </a:pPr>
            <a:endParaRPr lang="en-US"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algn="r" rtl="1">
              <a:spcBef>
                <a:spcPct val="0"/>
              </a:spcBef>
            </a:pPr>
            <a:r>
              <a:rPr lang="ar-LB" dirty="0" smtClean="0"/>
              <a:t>عند البدء في التدريب فانك ترغب في خلق الطاقة من لحظة دخول المشاركين من الباب.</a:t>
            </a:r>
            <a:endParaRPr lang="en-US" dirty="0" smtClean="0"/>
          </a:p>
          <a:p>
            <a:pPr algn="r" rtl="1">
              <a:spcBef>
                <a:spcPct val="0"/>
              </a:spcBef>
            </a:pPr>
            <a:endParaRPr lang="ar-LB" dirty="0" smtClean="0"/>
          </a:p>
          <a:p>
            <a:pPr algn="r" rtl="1">
              <a:spcBef>
                <a:spcPct val="0"/>
              </a:spcBef>
            </a:pPr>
            <a:r>
              <a:rPr lang="ar-LB" dirty="0" smtClean="0"/>
              <a:t>أمور للتفكير بها قبل وصول المشاركين:</a:t>
            </a:r>
            <a:endParaRPr lang="en-US" dirty="0" smtClean="0"/>
          </a:p>
          <a:p>
            <a:pPr algn="r" rtl="1">
              <a:spcBef>
                <a:spcPct val="0"/>
              </a:spcBef>
            </a:pPr>
            <a:endParaRPr lang="ar-LB" dirty="0" smtClean="0"/>
          </a:p>
          <a:p>
            <a:pPr algn="r" rtl="1">
              <a:spcBef>
                <a:spcPct val="0"/>
              </a:spcBef>
            </a:pPr>
            <a:r>
              <a:rPr lang="ar-LB" dirty="0" smtClean="0"/>
              <a:t>• تخطيط الغرفة: لا يجب أن تكون المقاعد ثابتة أو المكاتب متراصة على شكل صفوف. الترتيب المثالي هو موائد مستديرة صغيرة.</a:t>
            </a:r>
          </a:p>
          <a:p>
            <a:pPr algn="r" rtl="1">
              <a:spcBef>
                <a:spcPct val="0"/>
              </a:spcBef>
            </a:pPr>
            <a:r>
              <a:rPr lang="ar-LB" dirty="0" smtClean="0"/>
              <a:t>• المساحة: يجب أن يكون هناك مساحة كافية للتحرك وينبغي أن تكون الجدران متاحة لإلصاق  الملاحظات اللاصقة، والملصقات، وغيرها من مواد التعلم</a:t>
            </a:r>
          </a:p>
          <a:p>
            <a:pPr algn="r" rtl="1">
              <a:spcBef>
                <a:spcPct val="0"/>
              </a:spcBef>
            </a:pPr>
            <a:r>
              <a:rPr lang="ar-LB" dirty="0" smtClean="0"/>
              <a:t>• تقييم مشارك: قد لا يكون من الممكن دائما القيام بذلك، ولكن ينبغي أن تقوم بإجراء تقييم لتعلم قدر ما تستطيع عن مدى معرفة المشاركين بأهداف التعلم لديك. ما هي خبراتهم ومستواهم بالنسبة للموضوعات التي يتم تدريسها؟ ما هي مواقفهم والتوقعات؟ ماذا يريدون أن يتعلموا ؟ إذا كنت تستخدم طريقة "دراسة حالة حية" التي سيتم وصفها لاحقا، ستحتاج إلى دراسة استقصائية لمعرفة دراسات حالة جيدة للمشاركة بها.</a:t>
            </a:r>
          </a:p>
          <a:p>
            <a:pPr algn="r" rtl="1">
              <a:spcBef>
                <a:spcPct val="0"/>
              </a:spcBef>
            </a:pPr>
            <a:endParaRPr lang="ar-LB" dirty="0" smtClean="0"/>
          </a:p>
          <a:p>
            <a:pPr algn="r" rtl="1">
              <a:spcBef>
                <a:spcPct val="0"/>
              </a:spcBef>
            </a:pPr>
            <a:r>
              <a:rPr lang="ar-LB" dirty="0" smtClean="0"/>
              <a:t>أسئلة التأمل •: اعتمادا على المشاركين والمواضيع التي تقوم بتدريبها ، سوف تشارك ببعض أسئلة التأمل قبل انعقاد الجلسة و قبل وصول المشاركين. يمكن أيضا أن يتم ذلك كأول نشاط تعليمي كما نفعل الآن هنا. الفكرة هي أن يقوم المشاركون بإيجاد رابط بما يعرفونه بالفعل عن هذا الموضوع.</a:t>
            </a:r>
          </a:p>
          <a:p>
            <a:pPr algn="r" rtl="1">
              <a:spcBef>
                <a:spcPct val="0"/>
              </a:spcBef>
            </a:pPr>
            <a:endParaRPr lang="en-US" dirty="0" smtClean="0"/>
          </a:p>
          <a:p>
            <a:pPr algn="r" rtl="1">
              <a:spcBef>
                <a:spcPct val="0"/>
              </a:spcBef>
            </a:pPr>
            <a:r>
              <a:rPr lang="ar-LB" dirty="0" smtClean="0"/>
              <a:t>مصدر الصورة</a:t>
            </a:r>
          </a:p>
          <a:p>
            <a:pPr marL="0" marR="0" indent="0" algn="r" defTabSz="914400" rtl="1" eaLnBrk="1" fontAlgn="auto" latinLnBrk="0" hangingPunct="1">
              <a:lnSpc>
                <a:spcPct val="100000"/>
              </a:lnSpc>
              <a:spcBef>
                <a:spcPct val="0"/>
              </a:spcBef>
              <a:spcAft>
                <a:spcPts val="0"/>
              </a:spcAft>
              <a:buClrTx/>
              <a:buSzTx/>
              <a:buFontTx/>
              <a:buNone/>
              <a:tabLst/>
              <a:defRPr/>
            </a:pPr>
            <a:r>
              <a:rPr lang="ar-LB" dirty="0" smtClean="0"/>
              <a:t>المصدر:</a:t>
            </a:r>
            <a:r>
              <a:rPr lang="en-US" dirty="0" smtClean="0"/>
              <a:t>     </a:t>
            </a:r>
            <a:r>
              <a:rPr lang="en-US" dirty="0" smtClean="0">
                <a:hlinkClick r:id="rId3"/>
              </a:rPr>
              <a:t>http://www.deverevenues.co.uk/locations/the-studio-manchester/business/layouts-and-dimensions/main/01/sampleImgBinary/sample-room-layout.gif</a:t>
            </a:r>
            <a:endParaRPr lang="en-US" baseline="0" dirty="0" smtClean="0"/>
          </a:p>
          <a:p>
            <a:pPr algn="r" rtl="1">
              <a:spcBef>
                <a:spcPct val="0"/>
              </a:spcBef>
            </a:pPr>
            <a:endParaRPr lang="ar-LB"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r" rtl="1">
              <a:spcBef>
                <a:spcPct val="0"/>
              </a:spcBef>
              <a:buNone/>
            </a:pPr>
            <a:r>
              <a:rPr lang="ar-LB" baseline="0" dirty="0" smtClean="0"/>
              <a:t>إذا قمت بإجراء استطلاع  قبل انعقاد الدورة، يجب أن تُشمل بعض الأسئلة لمعرفة مواقف المشاركين حول الموضوع. على سبيل المثال، مع وسائل الإعلام الاجتماعية، أريد أن أعرف ما إذا كان الناس يشككون أو منفتحون للتعلم وطرح بعض الأسئلة مثل، "ما هي النقاط الأكبر المشكوك بأمرها لدى مؤسستك حول وسائل الإعلام الاجتماعية؟"</a:t>
            </a:r>
          </a:p>
          <a:p>
            <a:pPr marL="0" indent="0" algn="r" rtl="1">
              <a:spcBef>
                <a:spcPct val="0"/>
              </a:spcBef>
              <a:buNone/>
            </a:pPr>
            <a:endParaRPr lang="ar-LB" baseline="0" dirty="0" smtClean="0"/>
          </a:p>
          <a:p>
            <a:pPr marL="0" indent="0" algn="r" rtl="1">
              <a:spcBef>
                <a:spcPct val="0"/>
              </a:spcBef>
              <a:buNone/>
            </a:pPr>
            <a:r>
              <a:rPr lang="ar-LB" baseline="0" dirty="0" smtClean="0"/>
              <a:t>إذا كان لديك وجهات نظر ومواقف  مختلفة تتعلق بالموضوع الذي تطرحه، يمكنك استخدام هذا التمرين للسماح للناس بمشاطرة آرائهم. بمجرد أن يعربوا عن وجهة نظرهم يمكنك أن تعاود التدريب لاحقا  دون إبطاء.</a:t>
            </a:r>
            <a:endParaRPr lang="ar-LB" baseline="0" dirty="0" smtClean="0"/>
          </a:p>
        </p:txBody>
      </p:sp>
      <p:sp>
        <p:nvSpPr>
          <p:cNvPr id="160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E3A15F-F117-489D-9192-78AD294AE5D5}"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a:r>
              <a:rPr lang="en-US" sz="1200" dirty="0" smtClean="0"/>
              <a:t>http://www.flickr.com/photos/nep/2284817865/</a:t>
            </a:r>
          </a:p>
          <a:p>
            <a:pPr algn="r"/>
            <a:r>
              <a:rPr lang="en-US" sz="1200" dirty="0" smtClean="0"/>
              <a:t>http://www.flickr.com/photos/nep/2284817865/</a:t>
            </a:r>
          </a:p>
          <a:p>
            <a:pPr algn="r"/>
            <a:endParaRPr lang="en-US" sz="1200" dirty="0" smtClean="0"/>
          </a:p>
          <a:p>
            <a:pPr algn="r"/>
            <a:r>
              <a:rPr lang="ar-LB" sz="1200" b="1" dirty="0" smtClean="0"/>
              <a:t>الطيف الإنساني</a:t>
            </a:r>
            <a:r>
              <a:rPr lang="ar-LB" sz="1200" dirty="0" smtClean="0"/>
              <a:t>: تمرين جماعي يتم وجها لوجه يساعد على إظهار أوجه التشابه والاختلاف بين المجموعة، ويساعد الناس على التعرف على بعضهم البعض وان يقوموا بنشاط معا. </a:t>
            </a:r>
          </a:p>
          <a:p>
            <a:pPr algn="r"/>
            <a:endParaRPr lang="ar-LB" sz="1200" dirty="0" smtClean="0"/>
          </a:p>
          <a:p>
            <a:pPr algn="r"/>
            <a:r>
              <a:rPr lang="ar-LB" sz="1200" dirty="0" smtClean="0"/>
              <a:t>في مكان واسع ضع قطعة شريط طويلة على الأرض. يجب أن يكون الشريط طويلا بحيث يتمكن كامل أفراد الفريق من الاستلقاء عليه. البديل أن استخدم قطعة طويلة من حبل أو شريط.</a:t>
            </a:r>
          </a:p>
          <a:p>
            <a:pPr algn="r"/>
            <a:r>
              <a:rPr lang="ar-LB" sz="1200" dirty="0" smtClean="0"/>
              <a:t>أطلب من الجميع الوقوف والالتفاف حول الشريط. اشرح أن الشريط هو سلسلة متصلة بين جوابين  على الأسئلة التي ستطرح عليهم. ثم اطرح سؤالا بسيطا وممتعا للتدليل على الأسلوب.</a:t>
            </a:r>
          </a:p>
          <a:p>
            <a:pPr algn="r"/>
            <a:r>
              <a:rPr lang="ar-LB" sz="1200" dirty="0" smtClean="0"/>
              <a:t>امشي إلى الأمام والى الخلف على الشريط وخذ عينة من إجابات المشاركين لماذا وضعوا  أنفسهم على الشريط بالطريقة التي قاموا بها. عادة انه لأمر جيد أخذ عينات من كلا الطرفين، ومن مكان ما في الوسط. إذا، أراد بعض المشاركين التحرك لدى  سماع ردود الآخرين شجعهم على القيام بذلك. هذا يدل على معنى القرار، وهو ليس مقياس مطلق لآراء المشاركين.</a:t>
            </a:r>
          </a:p>
          <a:p>
            <a:pPr algn="r"/>
            <a:endParaRPr lang="ar-LB" sz="1200" dirty="0" smtClean="0"/>
          </a:p>
          <a:p>
            <a:pPr algn="r"/>
            <a:r>
              <a:rPr lang="ar-LB" sz="1200" dirty="0" smtClean="0"/>
              <a:t>ثم انتقل إلى طرح أسئلة "جدية".</a:t>
            </a:r>
          </a:p>
          <a:p>
            <a:pPr algn="r"/>
            <a:r>
              <a:rPr lang="ar-LB" sz="1200" dirty="0" smtClean="0"/>
              <a:t>عند طرحك الأسئلة، شجع المشاركين على ملاحظة أماكن وقوفهم  على الشريط – أن ذلك يساعد الناس على العثور على أشخاص لديهم نفس وجهة النظر  أو الذين لديهم وجهات نظر مختلفة ويمكن أن يكون ذلك مفيدا لبدء مناقشة.</a:t>
            </a:r>
          </a:p>
          <a:p>
            <a:pPr algn="r"/>
            <a:r>
              <a:rPr lang="ar-LB" sz="1200" dirty="0" smtClean="0"/>
              <a:t>آخذا في الاعتبار الوقت المتاح، اطرح ما بين 2 - 5 أسئلة. يمكن أن تلاحظ أن الوقت قد حان لتتوقف عندما تتوقف الحركة، ويبدؤون بالتحدث مع بعضهم البعض أكثر من المشاركة. هذا يعني إما أنهم أصيبوا بالملل، أو أنهم اندمجوا مع بعضهم البعض، والأمر الأخير هو شيء جيد!</a:t>
            </a:r>
          </a:p>
          <a:p>
            <a:pPr algn="r"/>
            <a:endParaRPr lang="ar-LB" sz="1200" dirty="0" smtClean="0"/>
          </a:p>
          <a:p>
            <a:pPr algn="r"/>
            <a:r>
              <a:rPr lang="ar-LB" sz="1200" dirty="0" smtClean="0"/>
              <a:t>الطيف الإنساني</a:t>
            </a:r>
          </a:p>
          <a:p>
            <a:pPr algn="r"/>
            <a:r>
              <a:rPr lang="en-US" sz="1200" dirty="0" smtClean="0"/>
              <a:t>http://www.kstoolkit.org/Human+Spectrogram~~V</a:t>
            </a:r>
          </a:p>
        </p:txBody>
      </p:sp>
      <p:sp>
        <p:nvSpPr>
          <p:cNvPr id="4" name="Slide Number Placeholder 3"/>
          <p:cNvSpPr>
            <a:spLocks noGrp="1"/>
          </p:cNvSpPr>
          <p:nvPr>
            <p:ph type="sldNum" sz="quarter" idx="10"/>
          </p:nvPr>
        </p:nvSpPr>
        <p:spPr/>
        <p:txBody>
          <a:bodyPr/>
          <a:lstStyle/>
          <a:p>
            <a:fld id="{F53A5B5D-F975-4108-B0CB-CF46678638C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fld id="{F53A5B5D-F975-4108-B0CB-CF46678638C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FE5876A-F127-4E77-BF07-3D604CE225DB}" type="slidenum">
              <a:rPr lang="en-US"/>
              <a:pPr/>
              <a:t>‹#›</a:t>
            </a:fld>
            <a:endParaRPr lang="en-US"/>
          </a:p>
        </p:txBody>
      </p:sp>
    </p:spTree>
    <p:extLst>
      <p:ext uri="{BB962C8B-B14F-4D97-AF65-F5344CB8AC3E}">
        <p14:creationId xmlns:p14="http://schemas.microsoft.com/office/powerpoint/2010/main" val="180096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486EDE-F7B1-4DDD-8E1C-96C9C7BB0AFF}" type="datetimeFigureOut">
              <a:rPr lang="en-US" smtClean="0"/>
              <a:pPr/>
              <a:t>3/4/2012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486EDE-F7B1-4DDD-8E1C-96C9C7BB0AFF}" type="datetimeFigureOut">
              <a:rPr lang="en-US" smtClean="0"/>
              <a:pPr/>
              <a:t>3/4/2012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486EDE-F7B1-4DDD-8E1C-96C9C7BB0AFF}" type="datetimeFigureOut">
              <a:rPr lang="en-US" smtClean="0"/>
              <a:pPr/>
              <a:t>3/4/2012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86EDE-F7B1-4DDD-8E1C-96C9C7BB0AFF}" type="datetimeFigureOut">
              <a:rPr lang="en-US" smtClean="0"/>
              <a:pPr/>
              <a:t>3/4/2012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486EDE-F7B1-4DDD-8E1C-96C9C7BB0AFF}" type="datetimeFigureOut">
              <a:rPr lang="en-US" smtClean="0"/>
              <a:pPr/>
              <a:t>3/4/2012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F4779A-D291-4C2B-ADBC-85AD0830B7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486EDE-F7B1-4DDD-8E1C-96C9C7BB0AFF}" type="datetimeFigureOut">
              <a:rPr lang="en-US" smtClean="0"/>
              <a:pPr/>
              <a:t>3/4/2012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4779A-D291-4C2B-ADBC-85AD0830B7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bethkanter.org/connect-inspire-engage/"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www.kstoolkit.org/Human+Spectrogram" TargetMode="External"/><Relationship Id="rId4" Type="http://schemas.openxmlformats.org/officeDocument/2006/relationships/hyperlink" Target="http://socialmedia-for-trainers.wikispaces.com/Facilitation+Tips+and+Resour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_template-cover.jpg                                         0037E422Macintosh HD                   C3619BF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3" y="-424984"/>
            <a:ext cx="9145588" cy="7316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2971800"/>
            <a:ext cx="9144000" cy="523220"/>
          </a:xfrm>
          <a:prstGeom prst="rect">
            <a:avLst/>
          </a:prstGeom>
          <a:solidFill>
            <a:schemeClr val="accent5">
              <a:lumMod val="40000"/>
              <a:lumOff val="60000"/>
            </a:schemeClr>
          </a:solidFill>
        </p:spPr>
        <p:txBody>
          <a:bodyPr wrap="square" rtlCol="0">
            <a:spAutoFit/>
          </a:bodyPr>
          <a:lstStyle/>
          <a:p>
            <a:pPr algn="ctr"/>
            <a:r>
              <a:rPr lang="ar-LB" sz="2800" b="1" dirty="0">
                <a:latin typeface="Arial" pitchFamily="34" charset="0"/>
                <a:cs typeface="Arial" pitchFamily="34" charset="0"/>
              </a:rPr>
              <a:t>وسائل الإعلام الجديدة لشبكات المنظمات غير الحكومية</a:t>
            </a:r>
            <a:endParaRPr lang="en-US" sz="2800" b="1" dirty="0">
              <a:latin typeface="Arial" pitchFamily="34" charset="0"/>
              <a:cs typeface="Arial" pitchFamily="34" charset="0"/>
            </a:endParaRPr>
          </a:p>
        </p:txBody>
      </p:sp>
      <p:sp>
        <p:nvSpPr>
          <p:cNvPr id="9" name="TextBox 8"/>
          <p:cNvSpPr txBox="1"/>
          <p:nvPr/>
        </p:nvSpPr>
        <p:spPr>
          <a:xfrm>
            <a:off x="0" y="4201180"/>
            <a:ext cx="9144000" cy="646331"/>
          </a:xfrm>
          <a:prstGeom prst="rect">
            <a:avLst/>
          </a:prstGeom>
          <a:solidFill>
            <a:srgbClr val="9DE357">
              <a:alpha val="57000"/>
            </a:srgbClr>
          </a:solidFill>
        </p:spPr>
        <p:txBody>
          <a:bodyPr wrap="square" rtlCol="0">
            <a:spAutoFit/>
          </a:bodyPr>
          <a:lstStyle/>
          <a:p>
            <a:pPr algn="ctr"/>
            <a:r>
              <a:rPr lang="ar-LB" b="1" dirty="0">
                <a:latin typeface="Arial" pitchFamily="34" charset="0"/>
                <a:cs typeface="Arial" pitchFamily="34" charset="0"/>
              </a:rPr>
              <a:t>كيف نجعل التدريب تفاعلياَ</a:t>
            </a:r>
          </a:p>
          <a:p>
            <a:pPr algn="ctr"/>
            <a:r>
              <a:rPr lang="ar-LB" b="1" dirty="0">
                <a:latin typeface="Arial" pitchFamily="34" charset="0"/>
                <a:cs typeface="Arial" pitchFamily="34" charset="0"/>
              </a:rPr>
              <a:t>المقدمة: بيث كانتر</a:t>
            </a:r>
          </a:p>
        </p:txBody>
      </p:sp>
      <p:sp>
        <p:nvSpPr>
          <p:cNvPr id="7" name="TextBox 6"/>
          <p:cNvSpPr txBox="1"/>
          <p:nvPr/>
        </p:nvSpPr>
        <p:spPr>
          <a:xfrm>
            <a:off x="-6693" y="6227058"/>
            <a:ext cx="9144000" cy="523220"/>
          </a:xfrm>
          <a:prstGeom prst="rect">
            <a:avLst/>
          </a:prstGeom>
          <a:noFill/>
        </p:spPr>
        <p:txBody>
          <a:bodyPr wrap="square" rtlCol="0">
            <a:spAutoFit/>
          </a:bodyPr>
          <a:lstStyle/>
          <a:p>
            <a:pPr algn="ctr"/>
            <a:r>
              <a:rPr lang="ar-LB" sz="1400" dirty="0">
                <a:latin typeface="Arial" pitchFamily="34" charset="0"/>
                <a:cs typeface="Arial" pitchFamily="34" charset="0"/>
              </a:rPr>
              <a:t>برنامج إيميديات ممول من قبل مبادرة الشراكة الشرق أوسطية في </a:t>
            </a:r>
            <a:r>
              <a:rPr lang="ar-LB" sz="1400" dirty="0" smtClean="0">
                <a:latin typeface="Arial" pitchFamily="34" charset="0"/>
                <a:cs typeface="Arial" pitchFamily="34" charset="0"/>
              </a:rPr>
              <a:t>وزارة </a:t>
            </a:r>
            <a:r>
              <a:rPr lang="ar-LB" sz="1400" dirty="0">
                <a:latin typeface="Arial" pitchFamily="34" charset="0"/>
                <a:cs typeface="Arial" pitchFamily="34" charset="0"/>
              </a:rPr>
              <a:t>خارجية الولايات المتحدة بدعم من شركة مايكروسوفت وصندوق كريغسليست الخيري ، ويشرف عليه معهد التعليم الدولي.</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685800" y="1905000"/>
            <a:ext cx="7924800" cy="584775"/>
          </a:xfrm>
          <a:prstGeom prst="rect">
            <a:avLst/>
          </a:prstGeom>
          <a:solidFill>
            <a:schemeClr val="bg1"/>
          </a:solidFill>
          <a:ln w="60325">
            <a:noFill/>
            <a:miter lim="800000"/>
            <a:headEnd/>
            <a:tailEnd/>
          </a:ln>
        </p:spPr>
        <p:txBody>
          <a:bodyPr wrap="square">
            <a:spAutoFit/>
          </a:bodyPr>
          <a:lstStyle/>
          <a:p>
            <a:endParaRPr lang="en-US" sz="3200" dirty="0">
              <a:cs typeface="Arial" pitchFamily="34" charset="0"/>
            </a:endParaRPr>
          </a:p>
        </p:txBody>
      </p:sp>
      <p:sp>
        <p:nvSpPr>
          <p:cNvPr id="7" name="TextBox 6"/>
          <p:cNvSpPr txBox="1"/>
          <p:nvPr/>
        </p:nvSpPr>
        <p:spPr>
          <a:xfrm>
            <a:off x="0" y="-3"/>
            <a:ext cx="9144000" cy="1077218"/>
          </a:xfrm>
          <a:prstGeom prst="rect">
            <a:avLst/>
          </a:prstGeom>
          <a:solidFill>
            <a:srgbClr val="ABDCD4"/>
          </a:solidFill>
        </p:spPr>
        <p:txBody>
          <a:bodyPr wrap="square" rtlCol="0">
            <a:spAutoFit/>
          </a:bodyPr>
          <a:lstStyle/>
          <a:p>
            <a:pPr algn="ctr"/>
            <a:r>
              <a:rPr lang="ar-LB" sz="3200" b="1" dirty="0">
                <a:latin typeface="Arial" pitchFamily="34" charset="0"/>
                <a:cs typeface="Arial" pitchFamily="34" charset="0"/>
              </a:rPr>
              <a:t>عندما يكون التدريب تفاعليا، يكون المشاركون، على الأرجح، أكثر عرضة لتطبيق ما تعلموه بعد التدريب.</a:t>
            </a:r>
            <a:endParaRPr lang="en-US" sz="3200" b="1" dirty="0">
              <a:latin typeface="Arial" pitchFamily="34" charset="0"/>
              <a:cs typeface="Arial" pitchFamily="34" charset="0"/>
            </a:endParaRPr>
          </a:p>
        </p:txBody>
      </p:sp>
      <p:pic>
        <p:nvPicPr>
          <p:cNvPr id="9" name="Picture 8" descr="2284817865_55bc672bb1_b.jpg"/>
          <p:cNvPicPr>
            <a:picLocks noChangeAspect="1"/>
          </p:cNvPicPr>
          <p:nvPr/>
        </p:nvPicPr>
        <p:blipFill>
          <a:blip r:embed="rId3" cstate="print"/>
          <a:stretch>
            <a:fillRect/>
          </a:stretch>
        </p:blipFill>
        <p:spPr>
          <a:xfrm>
            <a:off x="1562100" y="1587119"/>
            <a:ext cx="6477000" cy="4242181"/>
          </a:xfrm>
          <a:prstGeom prst="rect">
            <a:avLst/>
          </a:prstGeom>
        </p:spPr>
      </p:pic>
      <p:grpSp>
        <p:nvGrpSpPr>
          <p:cNvPr id="13" name="Group 18"/>
          <p:cNvGrpSpPr/>
          <p:nvPr/>
        </p:nvGrpSpPr>
        <p:grpSpPr>
          <a:xfrm>
            <a:off x="304800" y="5638800"/>
            <a:ext cx="8305800" cy="381000"/>
            <a:chOff x="533400" y="838200"/>
            <a:chExt cx="8305800" cy="381000"/>
          </a:xfrm>
        </p:grpSpPr>
        <p:sp>
          <p:nvSpPr>
            <p:cNvPr id="14" name="TextBox 13"/>
            <p:cNvSpPr txBox="1"/>
            <p:nvPr/>
          </p:nvSpPr>
          <p:spPr>
            <a:xfrm>
              <a:off x="533400" y="838200"/>
              <a:ext cx="8305800" cy="381000"/>
            </a:xfrm>
            <a:prstGeom prst="rect">
              <a:avLst/>
            </a:prstGeom>
            <a:solidFill>
              <a:schemeClr val="bg1"/>
            </a:solidFill>
          </p:spPr>
          <p:txBody>
            <a:bodyPr wrap="square" rtlCol="0">
              <a:spAutoFit/>
            </a:bodyPr>
            <a:lstStyle/>
            <a:p>
              <a:endParaRPr lang="en-US" dirty="0"/>
            </a:p>
          </p:txBody>
        </p:sp>
        <p:cxnSp>
          <p:nvCxnSpPr>
            <p:cNvPr id="15" name="Straight Arrow Connector 14"/>
            <p:cNvCxnSpPr/>
            <p:nvPr/>
          </p:nvCxnSpPr>
          <p:spPr>
            <a:xfrm>
              <a:off x="609600" y="990600"/>
              <a:ext cx="8077200" cy="1588"/>
            </a:xfrm>
            <a:prstGeom prst="straightConnector1">
              <a:avLst/>
            </a:prstGeom>
            <a:ln w="53975" cmpd="sng">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34225" y="5924550"/>
            <a:ext cx="1447800" cy="461665"/>
          </a:xfrm>
          <a:prstGeom prst="rect">
            <a:avLst/>
          </a:prstGeom>
          <a:solidFill>
            <a:schemeClr val="bg1"/>
          </a:solidFill>
        </p:spPr>
        <p:txBody>
          <a:bodyPr wrap="square" rtlCol="0">
            <a:spAutoFit/>
          </a:bodyPr>
          <a:lstStyle/>
          <a:p>
            <a:r>
              <a:rPr lang="ar-LB" sz="2400" dirty="0"/>
              <a:t>أوافق بشدة</a:t>
            </a:r>
            <a:endParaRPr lang="en-US" sz="2400" dirty="0"/>
          </a:p>
        </p:txBody>
      </p:sp>
      <p:sp>
        <p:nvSpPr>
          <p:cNvPr id="17" name="TextBox 16"/>
          <p:cNvSpPr txBox="1"/>
          <p:nvPr/>
        </p:nvSpPr>
        <p:spPr>
          <a:xfrm>
            <a:off x="457200" y="5943600"/>
            <a:ext cx="1676400" cy="461665"/>
          </a:xfrm>
          <a:prstGeom prst="rect">
            <a:avLst/>
          </a:prstGeom>
          <a:solidFill>
            <a:schemeClr val="bg1"/>
          </a:solidFill>
        </p:spPr>
        <p:txBody>
          <a:bodyPr wrap="square" rtlCol="0">
            <a:spAutoFit/>
          </a:bodyPr>
          <a:lstStyle/>
          <a:p>
            <a:r>
              <a:rPr lang="ar-LB" sz="2400" dirty="0"/>
              <a:t>لا أوافق بشدة</a:t>
            </a:r>
            <a:endParaRPr lang="en-US" sz="2400" dirty="0"/>
          </a:p>
        </p:txBody>
      </p:sp>
    </p:spTree>
    <p:extLst>
      <p:ext uri="{BB962C8B-B14F-4D97-AF65-F5344CB8AC3E}">
        <p14:creationId xmlns:p14="http://schemas.microsoft.com/office/powerpoint/2010/main" val="188977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الطيف الإنساني: استخلاص المعلومات</a:t>
            </a:r>
            <a:endParaRPr lang="en-US" sz="3600" b="1" dirty="0">
              <a:latin typeface="Arial" pitchFamily="34" charset="0"/>
              <a:cs typeface="Arial" pitchFamily="34" charset="0"/>
            </a:endParaRPr>
          </a:p>
        </p:txBody>
      </p:sp>
      <p:sp>
        <p:nvSpPr>
          <p:cNvPr id="4" name="TextBox 3"/>
          <p:cNvSpPr txBox="1"/>
          <p:nvPr/>
        </p:nvSpPr>
        <p:spPr>
          <a:xfrm>
            <a:off x="952500" y="2133600"/>
            <a:ext cx="7086600" cy="1384995"/>
          </a:xfrm>
          <a:prstGeom prst="rect">
            <a:avLst/>
          </a:prstGeom>
          <a:noFill/>
        </p:spPr>
        <p:txBody>
          <a:bodyPr wrap="square" rtlCol="0">
            <a:spAutoFit/>
          </a:bodyPr>
          <a:lstStyle/>
          <a:p>
            <a:pPr marL="742950" lvl="1" indent="-285750" algn="r" rtl="1">
              <a:buFont typeface="Arial" pitchFamily="34" charset="0"/>
              <a:buChar char="•"/>
            </a:pPr>
            <a:r>
              <a:rPr lang="ar-LB" sz="2800" dirty="0" smtClean="0"/>
              <a:t>استخلاص التقنيات</a:t>
            </a:r>
            <a:endParaRPr lang="en-US" sz="2800" dirty="0" smtClean="0"/>
          </a:p>
          <a:p>
            <a:pPr marL="742950" lvl="1" indent="-285750" algn="r" rtl="1">
              <a:buFont typeface="Arial" pitchFamily="34" charset="0"/>
              <a:buChar char="•"/>
            </a:pPr>
            <a:endParaRPr lang="ar-LB" sz="2800" dirty="0"/>
          </a:p>
          <a:p>
            <a:pPr marL="742950" lvl="1" indent="-285750" algn="r" rtl="1">
              <a:buFont typeface="Arial" pitchFamily="34" charset="0"/>
              <a:buChar char="•"/>
            </a:pPr>
            <a:r>
              <a:rPr lang="ar-LB" sz="2800" dirty="0" smtClean="0"/>
              <a:t>لماذا </a:t>
            </a:r>
            <a:r>
              <a:rPr lang="ar-LB" sz="2800" dirty="0"/>
              <a:t>يكون ذلك مفيدا؟</a:t>
            </a:r>
          </a:p>
        </p:txBody>
      </p:sp>
    </p:spTree>
    <p:extLst>
      <p:ext uri="{BB962C8B-B14F-4D97-AF65-F5344CB8AC3E}">
        <p14:creationId xmlns:p14="http://schemas.microsoft.com/office/powerpoint/2010/main" val="3907725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المحاضرة </a:t>
            </a:r>
            <a:r>
              <a:rPr lang="ar-LB" sz="3600" b="1" dirty="0" smtClean="0">
                <a:latin typeface="Arial" pitchFamily="34" charset="0"/>
                <a:cs typeface="Arial" pitchFamily="34" charset="0"/>
              </a:rPr>
              <a:t>التفاعلية</a:t>
            </a:r>
            <a:endParaRPr lang="en-US" sz="3600" b="1" dirty="0">
              <a:latin typeface="Arial" pitchFamily="34" charset="0"/>
              <a:cs typeface="Arial" pitchFamily="34" charset="0"/>
            </a:endParaRPr>
          </a:p>
        </p:txBody>
      </p:sp>
      <p:sp>
        <p:nvSpPr>
          <p:cNvPr id="2" name="TextBox 1"/>
          <p:cNvSpPr txBox="1"/>
          <p:nvPr/>
        </p:nvSpPr>
        <p:spPr>
          <a:xfrm>
            <a:off x="609600" y="1524000"/>
            <a:ext cx="8305800" cy="5262979"/>
          </a:xfrm>
          <a:prstGeom prst="rect">
            <a:avLst/>
          </a:prstGeom>
          <a:noFill/>
        </p:spPr>
        <p:txBody>
          <a:bodyPr wrap="square" rtlCol="0">
            <a:spAutoFit/>
          </a:bodyPr>
          <a:lstStyle/>
          <a:p>
            <a:pPr algn="ctr" rtl="1"/>
            <a:r>
              <a:rPr lang="ar-LB" sz="2400" b="1" dirty="0"/>
              <a:t>توفر المحاضرة التفاعلية النقاط الأساسية، والمبادئ، والأطر، والقصص</a:t>
            </a:r>
            <a:endParaRPr lang="en-US" sz="800" dirty="0"/>
          </a:p>
          <a:p>
            <a:pPr marL="285750" indent="-285750" algn="r" rtl="1">
              <a:buFont typeface="Arial" pitchFamily="34" charset="0"/>
              <a:buChar char="•"/>
            </a:pPr>
            <a:r>
              <a:rPr lang="ar-LB" sz="2400" dirty="0" smtClean="0"/>
              <a:t>لا </a:t>
            </a:r>
            <a:r>
              <a:rPr lang="ar-LB" sz="2400" dirty="0"/>
              <a:t>يتحدث المدرب طوال </a:t>
            </a:r>
            <a:r>
              <a:rPr lang="ar-LB" sz="2400" dirty="0" smtClean="0"/>
              <a:t>الوقت</a:t>
            </a:r>
            <a:endParaRPr lang="en-US" sz="2400" dirty="0" smtClean="0"/>
          </a:p>
          <a:p>
            <a:pPr marL="285750" indent="-285750" algn="r" rtl="1">
              <a:buFont typeface="Arial" pitchFamily="34" charset="0"/>
              <a:buChar char="•"/>
            </a:pPr>
            <a:endParaRPr lang="ar-LB" sz="2400" dirty="0"/>
          </a:p>
          <a:p>
            <a:pPr marL="285750" indent="-285750" algn="r" rtl="1">
              <a:buFont typeface="Arial" pitchFamily="34" charset="0"/>
              <a:buChar char="•"/>
            </a:pPr>
            <a:r>
              <a:rPr lang="ar-LB" sz="2400" dirty="0" smtClean="0"/>
              <a:t>التوجيهات</a:t>
            </a:r>
            <a:r>
              <a:rPr lang="ar-LB" sz="2400" dirty="0"/>
              <a:t>: النقاط الرئيسية في </a:t>
            </a:r>
            <a:r>
              <a:rPr lang="ar-LB" sz="2400" dirty="0" smtClean="0"/>
              <a:t>المقدمة</a:t>
            </a:r>
            <a:endParaRPr lang="en-US" sz="2400" dirty="0" smtClean="0"/>
          </a:p>
          <a:p>
            <a:pPr marL="285750" indent="-285750" algn="r" rtl="1">
              <a:buFont typeface="Arial" pitchFamily="34" charset="0"/>
              <a:buChar char="•"/>
            </a:pPr>
            <a:endParaRPr lang="ar-LB" sz="2400" dirty="0"/>
          </a:p>
          <a:p>
            <a:pPr marL="285750" indent="-285750" algn="r" rtl="1">
              <a:buFont typeface="Arial" pitchFamily="34" charset="0"/>
              <a:buChar char="•"/>
            </a:pPr>
            <a:r>
              <a:rPr lang="ar-LB" sz="2400" dirty="0" smtClean="0"/>
              <a:t>النشرات</a:t>
            </a:r>
            <a:r>
              <a:rPr lang="ar-LB" sz="2400" dirty="0"/>
              <a:t>: اترك مكانا للمشاركين لتدوين </a:t>
            </a:r>
            <a:r>
              <a:rPr lang="ar-LB" sz="2400" dirty="0" smtClean="0"/>
              <a:t>ملاحظاتهم</a:t>
            </a:r>
            <a:endParaRPr lang="en-US" sz="2400" dirty="0" smtClean="0"/>
          </a:p>
          <a:p>
            <a:pPr marL="285750" indent="-285750" algn="r" rtl="1">
              <a:buFont typeface="Arial" pitchFamily="34" charset="0"/>
              <a:buChar char="•"/>
            </a:pPr>
            <a:endParaRPr lang="ar-LB" sz="2400" dirty="0"/>
          </a:p>
          <a:p>
            <a:pPr marL="285750" indent="-285750" algn="r" rtl="1">
              <a:buFont typeface="Arial" pitchFamily="34" charset="0"/>
              <a:buChar char="•"/>
            </a:pPr>
            <a:r>
              <a:rPr lang="ar-LB" sz="2400" dirty="0" smtClean="0"/>
              <a:t>التنوع</a:t>
            </a:r>
            <a:r>
              <a:rPr lang="ar-LB" sz="2400" dirty="0"/>
              <a:t>: عرض مرئيات، أسئلة مختلفة، وأنشطة </a:t>
            </a:r>
            <a:r>
              <a:rPr lang="ar-LB" sz="2400" dirty="0" smtClean="0"/>
              <a:t>متنوعة</a:t>
            </a:r>
            <a:endParaRPr lang="en-US" sz="2400" dirty="0" smtClean="0"/>
          </a:p>
          <a:p>
            <a:pPr marL="285750" indent="-285750" algn="r" rtl="1">
              <a:buFont typeface="Arial" pitchFamily="34" charset="0"/>
              <a:buChar char="•"/>
            </a:pPr>
            <a:endParaRPr lang="ar-LB" sz="2400" dirty="0"/>
          </a:p>
          <a:p>
            <a:pPr marL="285750" indent="-285750" algn="r" rtl="1">
              <a:buFont typeface="Arial" pitchFamily="34" charset="0"/>
              <a:buChar char="•"/>
            </a:pPr>
            <a:r>
              <a:rPr lang="ar-LB" sz="2400" dirty="0" smtClean="0"/>
              <a:t>تغيير </a:t>
            </a:r>
            <a:r>
              <a:rPr lang="ar-LB" sz="2400" dirty="0"/>
              <a:t>الوتيرة: أعطي فرصة للمشاركين لاستيعاب </a:t>
            </a:r>
            <a:r>
              <a:rPr lang="ar-LB" sz="2400" dirty="0" smtClean="0"/>
              <a:t>المعلومات</a:t>
            </a:r>
            <a:endParaRPr lang="en-US" sz="2400" dirty="0" smtClean="0"/>
          </a:p>
          <a:p>
            <a:pPr marL="285750" indent="-285750" algn="r" rtl="1">
              <a:buFont typeface="Arial" pitchFamily="34" charset="0"/>
              <a:buChar char="•"/>
            </a:pPr>
            <a:endParaRPr lang="ar-LB" sz="2400" dirty="0"/>
          </a:p>
          <a:p>
            <a:pPr marL="285750" indent="-285750" algn="r" rtl="1">
              <a:buFont typeface="Arial" pitchFamily="34" charset="0"/>
              <a:buChar char="•"/>
            </a:pPr>
            <a:r>
              <a:rPr lang="ar-LB" sz="2400" dirty="0" smtClean="0"/>
              <a:t>النمذجة</a:t>
            </a:r>
            <a:r>
              <a:rPr lang="ar-LB" sz="2400" dirty="0"/>
              <a:t>: شرح واستعانة بنماذج لتوضيح ما تتحدث </a:t>
            </a:r>
            <a:r>
              <a:rPr lang="ar-LB" sz="2400" dirty="0" smtClean="0"/>
              <a:t>عنه</a:t>
            </a:r>
            <a:endParaRPr lang="en-US" sz="2400" dirty="0" smtClean="0"/>
          </a:p>
          <a:p>
            <a:pPr marL="285750" indent="-285750" algn="r" rtl="1">
              <a:buFont typeface="Arial" pitchFamily="34" charset="0"/>
              <a:buChar char="•"/>
            </a:pPr>
            <a:endParaRPr lang="ar-LB" sz="2400" dirty="0"/>
          </a:p>
          <a:p>
            <a:pPr marL="285750" indent="-285750" algn="r" rtl="1">
              <a:buFont typeface="Arial" pitchFamily="34" charset="0"/>
              <a:buChar char="•"/>
            </a:pPr>
            <a:r>
              <a:rPr lang="ar-LB" sz="2400" dirty="0" smtClean="0"/>
              <a:t>ملخص</a:t>
            </a:r>
            <a:endParaRPr lang="ar-LB" sz="2400" dirty="0"/>
          </a:p>
        </p:txBody>
      </p:sp>
    </p:spTree>
    <p:extLst>
      <p:ext uri="{BB962C8B-B14F-4D97-AF65-F5344CB8AC3E}">
        <p14:creationId xmlns:p14="http://schemas.microsoft.com/office/powerpoint/2010/main" val="2481524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rtl="1" fontAlgn="auto">
              <a:spcBef>
                <a:spcPts val="0"/>
              </a:spcBef>
              <a:spcAft>
                <a:spcPts val="0"/>
              </a:spcAft>
              <a:defRPr/>
            </a:pPr>
            <a:r>
              <a:rPr lang="ar-LB" sz="3600" b="1" dirty="0">
                <a:latin typeface="Arial" pitchFamily="34" charset="0"/>
                <a:cs typeface="Arial" pitchFamily="34" charset="0"/>
              </a:rPr>
              <a:t>المحاضرة </a:t>
            </a:r>
            <a:r>
              <a:rPr lang="ar-LB" sz="3600" b="1" dirty="0" smtClean="0">
                <a:latin typeface="Arial" pitchFamily="34" charset="0"/>
                <a:cs typeface="Arial" pitchFamily="34" charset="0"/>
              </a:rPr>
              <a:t>التفاعلية</a:t>
            </a:r>
            <a:endParaRPr lang="en-US" sz="3600" b="1" dirty="0">
              <a:latin typeface="Arial" pitchFamily="34" charset="0"/>
              <a:cs typeface="Arial" pitchFamily="34" charset="0"/>
            </a:endParaRPr>
          </a:p>
        </p:txBody>
      </p:sp>
      <p:sp>
        <p:nvSpPr>
          <p:cNvPr id="5" name="TextBox 4"/>
          <p:cNvSpPr txBox="1"/>
          <p:nvPr/>
        </p:nvSpPr>
        <p:spPr>
          <a:xfrm>
            <a:off x="698500" y="1676400"/>
            <a:ext cx="7912100" cy="3046988"/>
          </a:xfrm>
          <a:prstGeom prst="rect">
            <a:avLst/>
          </a:prstGeom>
          <a:noFill/>
        </p:spPr>
        <p:txBody>
          <a:bodyPr wrap="square" rtlCol="0">
            <a:spAutoFit/>
          </a:bodyPr>
          <a:lstStyle/>
          <a:p>
            <a:pPr algn="r" rtl="1"/>
            <a:r>
              <a:rPr lang="ar-LB" sz="3200" b="1" dirty="0"/>
              <a:t>ثنائي مشارك:</a:t>
            </a:r>
            <a:endParaRPr lang="en-US" sz="1000" b="1" dirty="0" smtClean="0"/>
          </a:p>
          <a:p>
            <a:pPr algn="r" rtl="1"/>
            <a:r>
              <a:rPr lang="ar-LB" sz="3200" dirty="0"/>
              <a:t>فكر في مبادئ وسائل الإعلام الاجتماعية التي عرضتها هذا الصباح</a:t>
            </a:r>
            <a:r>
              <a:rPr lang="ar-LB" sz="3200" dirty="0" smtClean="0"/>
              <a:t>.</a:t>
            </a:r>
            <a:endParaRPr lang="en-US" sz="3200" dirty="0" smtClean="0"/>
          </a:p>
          <a:p>
            <a:pPr algn="r" rtl="1"/>
            <a:endParaRPr lang="en-US" sz="3200" dirty="0"/>
          </a:p>
          <a:p>
            <a:pPr algn="ctr" rtl="1"/>
            <a:r>
              <a:rPr lang="ar-LB" sz="3200" b="1" dirty="0"/>
              <a:t>ما هي التقنيات التي استخدمتها لجعلها تفاعلية؟ ما الأمور التي استفدت منها؟ ما هي الأمور التي لم تستفد منها؟</a:t>
            </a:r>
            <a:endParaRPr lang="en-US" sz="3200" b="1" dirty="0"/>
          </a:p>
        </p:txBody>
      </p:sp>
    </p:spTree>
    <p:extLst>
      <p:ext uri="{BB962C8B-B14F-4D97-AF65-F5344CB8AC3E}">
        <p14:creationId xmlns:p14="http://schemas.microsoft.com/office/powerpoint/2010/main" val="513221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l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00329"/>
            <a:ext cx="9144000" cy="5070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ar-LB" sz="3600" b="1" dirty="0">
                <a:latin typeface="Arial" pitchFamily="34" charset="0"/>
                <a:cs typeface="Arial" pitchFamily="34" charset="0"/>
              </a:rPr>
              <a:t>نمذجة المحاضرة التفاعلية:</a:t>
            </a:r>
          </a:p>
          <a:p>
            <a:pPr algn="ctr" fontAlgn="auto">
              <a:spcBef>
                <a:spcPts val="0"/>
              </a:spcBef>
              <a:spcAft>
                <a:spcPts val="0"/>
              </a:spcAft>
              <a:defRPr/>
            </a:pPr>
            <a:r>
              <a:rPr lang="ar-LB" sz="3600" b="1" dirty="0">
                <a:latin typeface="Arial" pitchFamily="34" charset="0"/>
                <a:cs typeface="Arial" pitchFamily="34" charset="0"/>
              </a:rPr>
              <a:t>لماذا نعتبر التفاعل </a:t>
            </a:r>
            <a:r>
              <a:rPr lang="ar-LB" sz="3600" b="1" dirty="0" smtClean="0">
                <a:latin typeface="Arial" pitchFamily="34" charset="0"/>
                <a:cs typeface="Arial" pitchFamily="34" charset="0"/>
              </a:rPr>
              <a:t>مهما</a:t>
            </a:r>
            <a:endParaRPr lang="ar-LB"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20" name="Group 32"/>
          <p:cNvGraphicFramePr>
            <a:graphicFrameLocks noGrp="1"/>
          </p:cNvGraphicFramePr>
          <p:nvPr>
            <p:ph/>
            <p:extLst>
              <p:ext uri="{D42A27DB-BD31-4B8C-83A1-F6EECF244321}">
                <p14:modId xmlns:p14="http://schemas.microsoft.com/office/powerpoint/2010/main" val="2960585384"/>
              </p:ext>
            </p:extLst>
          </p:nvPr>
        </p:nvGraphicFramePr>
        <p:xfrm>
          <a:off x="457200" y="1447800"/>
          <a:ext cx="8229600" cy="3681413"/>
        </p:xfrm>
        <a:graphic>
          <a:graphicData uri="http://schemas.openxmlformats.org/drawingml/2006/table">
            <a:tbl>
              <a:tblPr/>
              <a:tblGrid>
                <a:gridCol w="4114800"/>
                <a:gridCol w="4114800"/>
              </a:tblGrid>
              <a:tr h="92075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ar-LB" sz="2800" b="1" i="0" u="none" strike="noStrike" cap="none" normalizeH="0" baseline="0" dirty="0" smtClean="0">
                          <a:ln>
                            <a:noFill/>
                          </a:ln>
                          <a:solidFill>
                            <a:schemeClr val="tx1"/>
                          </a:solidFill>
                          <a:effectLst/>
                          <a:latin typeface="Arial" charset="0"/>
                        </a:rPr>
                        <a:t> أكثر الأمور التي يريدونها</a:t>
                      </a:r>
                      <a:endParaRPr kumimoji="0" lang="en-US"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1" i="0" u="none" strike="noStrike" cap="none" normalizeH="0" baseline="0" dirty="0" smtClean="0">
                          <a:ln>
                            <a:noFill/>
                          </a:ln>
                          <a:solidFill>
                            <a:schemeClr val="tx1"/>
                          </a:solidFill>
                          <a:effectLst/>
                          <a:latin typeface="Arial" charset="0"/>
                        </a:rPr>
                        <a:t>أكثر الأمور التي يكرهوها</a:t>
                      </a:r>
                      <a:endParaRPr kumimoji="0" lang="en-US" sz="2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الوضوح</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الكثير من المعلومات </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919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التفاعل والاتصال</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عدم التفاعل </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9207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مدرب متحمس</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مدرب بلا حماس</a:t>
                      </a: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
        <p:nvSpPr>
          <p:cNvPr id="4" name="TextBox 3"/>
          <p:cNvSpPr txBox="1"/>
          <p:nvPr/>
        </p:nvSpPr>
        <p:spPr>
          <a:xfrm>
            <a:off x="0" y="-3"/>
            <a:ext cx="9144000" cy="1200329"/>
          </a:xfrm>
          <a:prstGeom prst="rect">
            <a:avLst/>
          </a:prstGeom>
          <a:solidFill>
            <a:srgbClr val="ABDCD4"/>
          </a:solidFill>
        </p:spPr>
        <p:txBody>
          <a:bodyPr wrap="square" rtlCol="0">
            <a:spAutoFit/>
          </a:bodyPr>
          <a:lstStyle/>
          <a:p>
            <a:pPr algn="ctr" rtl="1"/>
            <a:r>
              <a:rPr lang="ar-LB" sz="3600" b="1" dirty="0" smtClean="0">
                <a:latin typeface="Arial" pitchFamily="34" charset="0"/>
                <a:cs typeface="Arial" pitchFamily="34" charset="0"/>
              </a:rPr>
              <a:t> </a:t>
            </a:r>
          </a:p>
          <a:p>
            <a:pPr algn="ctr" rtl="1"/>
            <a:r>
              <a:rPr lang="ar-LB" sz="3600" b="1" dirty="0" smtClean="0">
                <a:latin typeface="Arial" pitchFamily="34" charset="0"/>
                <a:cs typeface="Arial" pitchFamily="34" charset="0"/>
              </a:rPr>
              <a:t>ماذا </a:t>
            </a:r>
            <a:r>
              <a:rPr lang="ar-LB" sz="3600" b="1" dirty="0">
                <a:latin typeface="Arial" pitchFamily="34" charset="0"/>
                <a:cs typeface="Arial" pitchFamily="34" charset="0"/>
              </a:rPr>
              <a:t>يريد معظم المتعلمين من التدريب</a:t>
            </a:r>
            <a:r>
              <a:rPr lang="ar-LB" sz="3600" b="1" dirty="0" smtClean="0">
                <a:latin typeface="Arial" pitchFamily="34" charset="0"/>
                <a:cs typeface="Arial" pitchFamily="34" charset="0"/>
              </a:rPr>
              <a:t>؟</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re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524000"/>
            <a:ext cx="6629400" cy="4640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smtClean="0">
                <a:latin typeface="Arial" pitchFamily="34" charset="0"/>
                <a:cs typeface="Arial" pitchFamily="34" charset="0"/>
              </a:rPr>
              <a:t>المحاضرة </a:t>
            </a:r>
            <a:r>
              <a:rPr lang="ar-LB" sz="3600" b="1" dirty="0">
                <a:latin typeface="Arial" pitchFamily="34" charset="0"/>
                <a:cs typeface="Arial" pitchFamily="34" charset="0"/>
              </a:rPr>
              <a:t>المباشرة هي الأقل فعالية</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9144000" cy="1200329"/>
          </a:xfrm>
          <a:prstGeom prst="rect">
            <a:avLst/>
          </a:prstGeom>
          <a:solidFill>
            <a:srgbClr val="ABDCD4"/>
          </a:solidFill>
        </p:spPr>
        <p:txBody>
          <a:bodyPr wrap="square" rtlCol="0">
            <a:spAutoFit/>
          </a:bodyPr>
          <a:lstStyle/>
          <a:p>
            <a:pPr algn="ctr"/>
            <a:endParaRPr lang="en-US" sz="3600" b="1" dirty="0" smtClean="0">
              <a:latin typeface="Arial" pitchFamily="34" charset="0"/>
              <a:cs typeface="Arial" pitchFamily="34" charset="0"/>
            </a:endParaRPr>
          </a:p>
          <a:p>
            <a:pPr algn="ctr"/>
            <a:r>
              <a:rPr lang="ar-LB" sz="3600" b="1" dirty="0">
                <a:latin typeface="Arial" pitchFamily="34" charset="0"/>
                <a:cs typeface="Arial" pitchFamily="34" charset="0"/>
              </a:rPr>
              <a:t>زوايا الغرفة الأربعة</a:t>
            </a:r>
            <a:endParaRPr lang="en-US" sz="3600" b="1" dirty="0">
              <a:latin typeface="Arial" pitchFamily="34" charset="0"/>
              <a:cs typeface="Arial" pitchFamily="34" charset="0"/>
            </a:endParaRPr>
          </a:p>
        </p:txBody>
      </p:sp>
      <p:sp>
        <p:nvSpPr>
          <p:cNvPr id="4" name="TextBox 3"/>
          <p:cNvSpPr txBox="1"/>
          <p:nvPr/>
        </p:nvSpPr>
        <p:spPr>
          <a:xfrm>
            <a:off x="279400" y="1200326"/>
            <a:ext cx="8153400" cy="984885"/>
          </a:xfrm>
          <a:prstGeom prst="rect">
            <a:avLst/>
          </a:prstGeom>
          <a:noFill/>
        </p:spPr>
        <p:txBody>
          <a:bodyPr wrap="square" rtlCol="0">
            <a:spAutoFit/>
          </a:bodyPr>
          <a:lstStyle/>
          <a:p>
            <a:pPr algn="ctr"/>
            <a:endParaRPr lang="en-US" sz="1000" dirty="0" smtClean="0">
              <a:latin typeface="Arial" pitchFamily="34" charset="0"/>
              <a:cs typeface="Arial" pitchFamily="34" charset="0"/>
            </a:endParaRPr>
          </a:p>
          <a:p>
            <a:pPr algn="ctr"/>
            <a:r>
              <a:rPr lang="ar-LB" sz="2400" dirty="0" smtClean="0">
                <a:latin typeface="Arial" pitchFamily="34" charset="0"/>
                <a:cs typeface="Arial" pitchFamily="34" charset="0"/>
              </a:rPr>
              <a:t>إذا </a:t>
            </a:r>
            <a:r>
              <a:rPr lang="ar-LB" sz="2400" dirty="0">
                <a:latin typeface="Arial" pitchFamily="34" charset="0"/>
                <a:cs typeface="Arial" pitchFamily="34" charset="0"/>
              </a:rPr>
              <a:t>كنت تستمع إلى محاضرة مدتها 60 دقيقة، كم هو عدد الدقائق التي قد تمر قبل أن يبدأ عقلك بالتجوال؟</a:t>
            </a:r>
            <a:endParaRPr lang="en-US" sz="2400" dirty="0" smtClean="0">
              <a:latin typeface="Arial" pitchFamily="34" charset="0"/>
              <a:cs typeface="Arial" pitchFamily="34" charset="0"/>
            </a:endParaRPr>
          </a:p>
        </p:txBody>
      </p:sp>
      <p:graphicFrame>
        <p:nvGraphicFramePr>
          <p:cNvPr id="22" name="Diagram 21"/>
          <p:cNvGraphicFramePr/>
          <p:nvPr>
            <p:extLst>
              <p:ext uri="{D42A27DB-BD31-4B8C-83A1-F6EECF244321}">
                <p14:modId xmlns:p14="http://schemas.microsoft.com/office/powerpoint/2010/main" val="3398448958"/>
              </p:ext>
            </p:extLst>
          </p:nvPr>
        </p:nvGraphicFramePr>
        <p:xfrm>
          <a:off x="1524000" y="2362200"/>
          <a:ext cx="6096000" cy="3994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Picture 14" descr="b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99726" y="3505200"/>
            <a:ext cx="1944547" cy="137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6" name="Line 12"/>
          <p:cNvSpPr>
            <a:spLocks noChangeShapeType="1"/>
          </p:cNvSpPr>
          <p:nvPr/>
        </p:nvSpPr>
        <p:spPr bwMode="auto">
          <a:xfrm>
            <a:off x="1143000" y="1371600"/>
            <a:ext cx="0" cy="4648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7" name="Line 13"/>
          <p:cNvSpPr>
            <a:spLocks noChangeShapeType="1"/>
          </p:cNvSpPr>
          <p:nvPr/>
        </p:nvSpPr>
        <p:spPr bwMode="auto">
          <a:xfrm flipV="1">
            <a:off x="1143000" y="6019800"/>
            <a:ext cx="6400800" cy="0"/>
          </a:xfrm>
          <a:prstGeom prst="line">
            <a:avLst/>
          </a:prstGeom>
          <a:noFill/>
          <a:ln w="762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44398" name="Picture 14" descr="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2133600" cy="1504950"/>
          </a:xfrm>
          <a:prstGeom prst="rect">
            <a:avLst/>
          </a:prstGeom>
          <a:noFill/>
          <a:extLst>
            <a:ext uri="{909E8E84-426E-40DD-AFC4-6F175D3DCCD1}">
              <a14:hiddenFill xmlns:a14="http://schemas.microsoft.com/office/drawing/2010/main">
                <a:solidFill>
                  <a:srgbClr val="FFFFFF"/>
                </a:solidFill>
              </a14:hiddenFill>
            </a:ext>
          </a:extLst>
        </p:spPr>
      </p:pic>
      <p:sp>
        <p:nvSpPr>
          <p:cNvPr id="144399" name="Text Box 15"/>
          <p:cNvSpPr txBox="1">
            <a:spLocks noChangeArrowheads="1"/>
          </p:cNvSpPr>
          <p:nvPr/>
        </p:nvSpPr>
        <p:spPr bwMode="auto">
          <a:xfrm>
            <a:off x="2362200" y="685800"/>
            <a:ext cx="5791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ar-LB" sz="3600" b="1" dirty="0" smtClean="0">
                <a:latin typeface="Arial" pitchFamily="34" charset="0"/>
                <a:cs typeface="Arial" pitchFamily="34" charset="0"/>
              </a:rPr>
              <a:t>دراسة القدرة على التركيز</a:t>
            </a:r>
            <a:endParaRPr lang="en-US" sz="3600" b="1" dirty="0">
              <a:latin typeface="Arial" pitchFamily="34" charset="0"/>
              <a:cs typeface="Arial" pitchFamily="34" charset="0"/>
            </a:endParaRPr>
          </a:p>
        </p:txBody>
      </p:sp>
      <p:sp>
        <p:nvSpPr>
          <p:cNvPr id="144400" name="Text Box 16"/>
          <p:cNvSpPr txBox="1">
            <a:spLocks noChangeArrowheads="1"/>
          </p:cNvSpPr>
          <p:nvPr/>
        </p:nvSpPr>
        <p:spPr bwMode="auto">
          <a:xfrm>
            <a:off x="1219200" y="6172200"/>
            <a:ext cx="15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4401" name="Text Box 17"/>
          <p:cNvSpPr txBox="1">
            <a:spLocks noChangeArrowheads="1"/>
          </p:cNvSpPr>
          <p:nvPr/>
        </p:nvSpPr>
        <p:spPr bwMode="auto">
          <a:xfrm>
            <a:off x="7467600" y="5791200"/>
            <a:ext cx="1676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LB" sz="2400" b="1" dirty="0" smtClean="0">
                <a:latin typeface="Arial" pitchFamily="34" charset="0"/>
                <a:cs typeface="Arial" pitchFamily="34" charset="0"/>
              </a:rPr>
              <a:t>الوقت</a:t>
            </a:r>
            <a:endParaRPr lang="en-US" sz="2400" b="1" dirty="0">
              <a:latin typeface="Arial" pitchFamily="34" charset="0"/>
              <a:cs typeface="Arial" pitchFamily="34" charset="0"/>
            </a:endParaRPr>
          </a:p>
        </p:txBody>
      </p:sp>
      <p:sp>
        <p:nvSpPr>
          <p:cNvPr id="144402" name="Text Box 18"/>
          <p:cNvSpPr txBox="1">
            <a:spLocks noChangeArrowheads="1"/>
          </p:cNvSpPr>
          <p:nvPr/>
        </p:nvSpPr>
        <p:spPr bwMode="auto">
          <a:xfrm>
            <a:off x="1143000" y="62484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4403" name="Text Box 19"/>
          <p:cNvSpPr txBox="1">
            <a:spLocks noChangeArrowheads="1"/>
          </p:cNvSpPr>
          <p:nvPr/>
        </p:nvSpPr>
        <p:spPr bwMode="auto">
          <a:xfrm>
            <a:off x="1143000" y="61722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0    5    10    15    20    25     30    35    40    45    50   55    60</a:t>
            </a:r>
          </a:p>
        </p:txBody>
      </p:sp>
      <p:sp>
        <p:nvSpPr>
          <p:cNvPr id="144404" name="Freeform 20"/>
          <p:cNvSpPr>
            <a:spLocks/>
          </p:cNvSpPr>
          <p:nvPr/>
        </p:nvSpPr>
        <p:spPr bwMode="auto">
          <a:xfrm>
            <a:off x="1219200" y="1219200"/>
            <a:ext cx="5980113" cy="4648200"/>
          </a:xfrm>
          <a:custGeom>
            <a:avLst/>
            <a:gdLst>
              <a:gd name="T0" fmla="*/ 0 w 3767"/>
              <a:gd name="T1" fmla="*/ 1426 h 1469"/>
              <a:gd name="T2" fmla="*/ 100 w 3767"/>
              <a:gd name="T3" fmla="*/ 1362 h 1469"/>
              <a:gd name="T4" fmla="*/ 164 w 3767"/>
              <a:gd name="T5" fmla="*/ 1307 h 1469"/>
              <a:gd name="T6" fmla="*/ 283 w 3767"/>
              <a:gd name="T7" fmla="*/ 1161 h 1469"/>
              <a:gd name="T8" fmla="*/ 347 w 3767"/>
              <a:gd name="T9" fmla="*/ 1097 h 1469"/>
              <a:gd name="T10" fmla="*/ 366 w 3767"/>
              <a:gd name="T11" fmla="*/ 1079 h 1469"/>
              <a:gd name="T12" fmla="*/ 430 w 3767"/>
              <a:gd name="T13" fmla="*/ 978 h 1469"/>
              <a:gd name="T14" fmla="*/ 439 w 3767"/>
              <a:gd name="T15" fmla="*/ 951 h 1469"/>
              <a:gd name="T16" fmla="*/ 457 w 3767"/>
              <a:gd name="T17" fmla="*/ 923 h 1469"/>
              <a:gd name="T18" fmla="*/ 494 w 3767"/>
              <a:gd name="T19" fmla="*/ 841 h 1469"/>
              <a:gd name="T20" fmla="*/ 594 w 3767"/>
              <a:gd name="T21" fmla="*/ 695 h 1469"/>
              <a:gd name="T22" fmla="*/ 658 w 3767"/>
              <a:gd name="T23" fmla="*/ 603 h 1469"/>
              <a:gd name="T24" fmla="*/ 740 w 3767"/>
              <a:gd name="T25" fmla="*/ 338 h 1469"/>
              <a:gd name="T26" fmla="*/ 795 w 3767"/>
              <a:gd name="T27" fmla="*/ 210 h 1469"/>
              <a:gd name="T28" fmla="*/ 859 w 3767"/>
              <a:gd name="T29" fmla="*/ 91 h 1469"/>
              <a:gd name="T30" fmla="*/ 896 w 3767"/>
              <a:gd name="T31" fmla="*/ 0 h 1469"/>
              <a:gd name="T32" fmla="*/ 932 w 3767"/>
              <a:gd name="T33" fmla="*/ 283 h 1469"/>
              <a:gd name="T34" fmla="*/ 978 w 3767"/>
              <a:gd name="T35" fmla="*/ 475 h 1469"/>
              <a:gd name="T36" fmla="*/ 1024 w 3767"/>
              <a:gd name="T37" fmla="*/ 558 h 1469"/>
              <a:gd name="T38" fmla="*/ 1088 w 3767"/>
              <a:gd name="T39" fmla="*/ 686 h 1469"/>
              <a:gd name="T40" fmla="*/ 1134 w 3767"/>
              <a:gd name="T41" fmla="*/ 768 h 1469"/>
              <a:gd name="T42" fmla="*/ 1179 w 3767"/>
              <a:gd name="T43" fmla="*/ 814 h 1469"/>
              <a:gd name="T44" fmla="*/ 1234 w 3767"/>
              <a:gd name="T45" fmla="*/ 951 h 1469"/>
              <a:gd name="T46" fmla="*/ 1252 w 3767"/>
              <a:gd name="T47" fmla="*/ 1015 h 1469"/>
              <a:gd name="T48" fmla="*/ 1371 w 3767"/>
              <a:gd name="T49" fmla="*/ 1152 h 1469"/>
              <a:gd name="T50" fmla="*/ 1444 w 3767"/>
              <a:gd name="T51" fmla="*/ 1179 h 1469"/>
              <a:gd name="T52" fmla="*/ 1463 w 3767"/>
              <a:gd name="T53" fmla="*/ 1198 h 1469"/>
              <a:gd name="T54" fmla="*/ 1591 w 3767"/>
              <a:gd name="T55" fmla="*/ 1280 h 1469"/>
              <a:gd name="T56" fmla="*/ 1700 w 3767"/>
              <a:gd name="T57" fmla="*/ 1289 h 1469"/>
              <a:gd name="T58" fmla="*/ 1838 w 3767"/>
              <a:gd name="T59" fmla="*/ 1326 h 1469"/>
              <a:gd name="T60" fmla="*/ 1947 w 3767"/>
              <a:gd name="T61" fmla="*/ 1408 h 1469"/>
              <a:gd name="T62" fmla="*/ 2158 w 3767"/>
              <a:gd name="T63" fmla="*/ 1417 h 1469"/>
              <a:gd name="T64" fmla="*/ 2432 w 3767"/>
              <a:gd name="T65" fmla="*/ 1371 h 1469"/>
              <a:gd name="T66" fmla="*/ 2487 w 3767"/>
              <a:gd name="T67" fmla="*/ 1344 h 1469"/>
              <a:gd name="T68" fmla="*/ 2514 w 3767"/>
              <a:gd name="T69" fmla="*/ 1316 h 1469"/>
              <a:gd name="T70" fmla="*/ 2898 w 3767"/>
              <a:gd name="T71" fmla="*/ 1280 h 1469"/>
              <a:gd name="T72" fmla="*/ 3063 w 3767"/>
              <a:gd name="T73" fmla="*/ 1271 h 1469"/>
              <a:gd name="T74" fmla="*/ 3081 w 3767"/>
              <a:gd name="T75" fmla="*/ 1252 h 1469"/>
              <a:gd name="T76" fmla="*/ 3136 w 3767"/>
              <a:gd name="T77" fmla="*/ 1216 h 1469"/>
              <a:gd name="T78" fmla="*/ 3191 w 3767"/>
              <a:gd name="T79" fmla="*/ 1170 h 1469"/>
              <a:gd name="T80" fmla="*/ 3227 w 3767"/>
              <a:gd name="T81" fmla="*/ 1124 h 1469"/>
              <a:gd name="T82" fmla="*/ 3255 w 3767"/>
              <a:gd name="T83" fmla="*/ 1079 h 1469"/>
              <a:gd name="T84" fmla="*/ 3319 w 3767"/>
              <a:gd name="T85" fmla="*/ 1188 h 1469"/>
              <a:gd name="T86" fmla="*/ 3602 w 3767"/>
              <a:gd name="T87" fmla="*/ 1225 h 1469"/>
              <a:gd name="T88" fmla="*/ 3639 w 3767"/>
              <a:gd name="T89" fmla="*/ 1280 h 1469"/>
              <a:gd name="T90" fmla="*/ 3748 w 3767"/>
              <a:gd name="T91" fmla="*/ 1307 h 1469"/>
              <a:gd name="T92" fmla="*/ 3767 w 3767"/>
              <a:gd name="T93" fmla="*/ 1353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67" h="1469">
                <a:moveTo>
                  <a:pt x="0" y="1426"/>
                </a:moveTo>
                <a:cubicBezTo>
                  <a:pt x="30" y="1407"/>
                  <a:pt x="66" y="1373"/>
                  <a:pt x="100" y="1362"/>
                </a:cubicBezTo>
                <a:cubicBezTo>
                  <a:pt x="121" y="1343"/>
                  <a:pt x="147" y="1330"/>
                  <a:pt x="164" y="1307"/>
                </a:cubicBezTo>
                <a:cubicBezTo>
                  <a:pt x="207" y="1249"/>
                  <a:pt x="232" y="1212"/>
                  <a:pt x="283" y="1161"/>
                </a:cubicBezTo>
                <a:cubicBezTo>
                  <a:pt x="304" y="1140"/>
                  <a:pt x="326" y="1118"/>
                  <a:pt x="347" y="1097"/>
                </a:cubicBezTo>
                <a:cubicBezTo>
                  <a:pt x="353" y="1091"/>
                  <a:pt x="366" y="1079"/>
                  <a:pt x="366" y="1079"/>
                </a:cubicBezTo>
                <a:cubicBezTo>
                  <a:pt x="379" y="1039"/>
                  <a:pt x="400" y="1007"/>
                  <a:pt x="430" y="978"/>
                </a:cubicBezTo>
                <a:cubicBezTo>
                  <a:pt x="433" y="969"/>
                  <a:pt x="435" y="960"/>
                  <a:pt x="439" y="951"/>
                </a:cubicBezTo>
                <a:cubicBezTo>
                  <a:pt x="444" y="941"/>
                  <a:pt x="453" y="933"/>
                  <a:pt x="457" y="923"/>
                </a:cubicBezTo>
                <a:cubicBezTo>
                  <a:pt x="472" y="888"/>
                  <a:pt x="465" y="868"/>
                  <a:pt x="494" y="841"/>
                </a:cubicBezTo>
                <a:cubicBezTo>
                  <a:pt x="510" y="792"/>
                  <a:pt x="562" y="738"/>
                  <a:pt x="594" y="695"/>
                </a:cubicBezTo>
                <a:cubicBezTo>
                  <a:pt x="605" y="660"/>
                  <a:pt x="632" y="630"/>
                  <a:pt x="658" y="603"/>
                </a:cubicBezTo>
                <a:cubicBezTo>
                  <a:pt x="676" y="513"/>
                  <a:pt x="712" y="426"/>
                  <a:pt x="740" y="338"/>
                </a:cubicBezTo>
                <a:cubicBezTo>
                  <a:pt x="757" y="284"/>
                  <a:pt x="746" y="243"/>
                  <a:pt x="795" y="210"/>
                </a:cubicBezTo>
                <a:cubicBezTo>
                  <a:pt x="811" y="179"/>
                  <a:pt x="833" y="119"/>
                  <a:pt x="859" y="91"/>
                </a:cubicBezTo>
                <a:cubicBezTo>
                  <a:pt x="870" y="58"/>
                  <a:pt x="876" y="29"/>
                  <a:pt x="896" y="0"/>
                </a:cubicBezTo>
                <a:cubicBezTo>
                  <a:pt x="944" y="97"/>
                  <a:pt x="922" y="154"/>
                  <a:pt x="932" y="283"/>
                </a:cubicBezTo>
                <a:cubicBezTo>
                  <a:pt x="936" y="340"/>
                  <a:pt x="952" y="422"/>
                  <a:pt x="978" y="475"/>
                </a:cubicBezTo>
                <a:cubicBezTo>
                  <a:pt x="992" y="503"/>
                  <a:pt x="1012" y="530"/>
                  <a:pt x="1024" y="558"/>
                </a:cubicBezTo>
                <a:cubicBezTo>
                  <a:pt x="1048" y="613"/>
                  <a:pt x="1047" y="643"/>
                  <a:pt x="1088" y="686"/>
                </a:cubicBezTo>
                <a:cubicBezTo>
                  <a:pt x="1104" y="734"/>
                  <a:pt x="1092" y="705"/>
                  <a:pt x="1134" y="768"/>
                </a:cubicBezTo>
                <a:cubicBezTo>
                  <a:pt x="1146" y="786"/>
                  <a:pt x="1179" y="814"/>
                  <a:pt x="1179" y="814"/>
                </a:cubicBezTo>
                <a:cubicBezTo>
                  <a:pt x="1196" y="862"/>
                  <a:pt x="1212" y="906"/>
                  <a:pt x="1234" y="951"/>
                </a:cubicBezTo>
                <a:cubicBezTo>
                  <a:pt x="1242" y="968"/>
                  <a:pt x="1247" y="998"/>
                  <a:pt x="1252" y="1015"/>
                </a:cubicBezTo>
                <a:cubicBezTo>
                  <a:pt x="1269" y="1072"/>
                  <a:pt x="1314" y="1133"/>
                  <a:pt x="1371" y="1152"/>
                </a:cubicBezTo>
                <a:cubicBezTo>
                  <a:pt x="1415" y="1193"/>
                  <a:pt x="1357" y="1146"/>
                  <a:pt x="1444" y="1179"/>
                </a:cubicBezTo>
                <a:cubicBezTo>
                  <a:pt x="1452" y="1182"/>
                  <a:pt x="1456" y="1193"/>
                  <a:pt x="1463" y="1198"/>
                </a:cubicBezTo>
                <a:cubicBezTo>
                  <a:pt x="1473" y="1206"/>
                  <a:pt x="1570" y="1277"/>
                  <a:pt x="1591" y="1280"/>
                </a:cubicBezTo>
                <a:cubicBezTo>
                  <a:pt x="1627" y="1285"/>
                  <a:pt x="1664" y="1286"/>
                  <a:pt x="1700" y="1289"/>
                </a:cubicBezTo>
                <a:cubicBezTo>
                  <a:pt x="1746" y="1304"/>
                  <a:pt x="1790" y="1316"/>
                  <a:pt x="1838" y="1326"/>
                </a:cubicBezTo>
                <a:cubicBezTo>
                  <a:pt x="1878" y="1353"/>
                  <a:pt x="1901" y="1393"/>
                  <a:pt x="1947" y="1408"/>
                </a:cubicBezTo>
                <a:cubicBezTo>
                  <a:pt x="2012" y="1469"/>
                  <a:pt x="1963" y="1432"/>
                  <a:pt x="2158" y="1417"/>
                </a:cubicBezTo>
                <a:cubicBezTo>
                  <a:pt x="2249" y="1410"/>
                  <a:pt x="2341" y="1382"/>
                  <a:pt x="2432" y="1371"/>
                </a:cubicBezTo>
                <a:cubicBezTo>
                  <a:pt x="2449" y="1360"/>
                  <a:pt x="2470" y="1355"/>
                  <a:pt x="2487" y="1344"/>
                </a:cubicBezTo>
                <a:cubicBezTo>
                  <a:pt x="2498" y="1337"/>
                  <a:pt x="2503" y="1322"/>
                  <a:pt x="2514" y="1316"/>
                </a:cubicBezTo>
                <a:cubicBezTo>
                  <a:pt x="2606" y="1263"/>
                  <a:pt x="2863" y="1281"/>
                  <a:pt x="2898" y="1280"/>
                </a:cubicBezTo>
                <a:cubicBezTo>
                  <a:pt x="2953" y="1278"/>
                  <a:pt x="3008" y="1274"/>
                  <a:pt x="3063" y="1271"/>
                </a:cubicBezTo>
                <a:cubicBezTo>
                  <a:pt x="3069" y="1265"/>
                  <a:pt x="3074" y="1257"/>
                  <a:pt x="3081" y="1252"/>
                </a:cubicBezTo>
                <a:cubicBezTo>
                  <a:pt x="3099" y="1239"/>
                  <a:pt x="3121" y="1232"/>
                  <a:pt x="3136" y="1216"/>
                </a:cubicBezTo>
                <a:cubicBezTo>
                  <a:pt x="3171" y="1180"/>
                  <a:pt x="3152" y="1195"/>
                  <a:pt x="3191" y="1170"/>
                </a:cubicBezTo>
                <a:cubicBezTo>
                  <a:pt x="3202" y="1154"/>
                  <a:pt x="3217" y="1141"/>
                  <a:pt x="3227" y="1124"/>
                </a:cubicBezTo>
                <a:cubicBezTo>
                  <a:pt x="3259" y="1070"/>
                  <a:pt x="3211" y="1121"/>
                  <a:pt x="3255" y="1079"/>
                </a:cubicBezTo>
                <a:cubicBezTo>
                  <a:pt x="3264" y="1093"/>
                  <a:pt x="3302" y="1175"/>
                  <a:pt x="3319" y="1188"/>
                </a:cubicBezTo>
                <a:cubicBezTo>
                  <a:pt x="3367" y="1227"/>
                  <a:pt x="3582" y="1224"/>
                  <a:pt x="3602" y="1225"/>
                </a:cubicBezTo>
                <a:cubicBezTo>
                  <a:pt x="3614" y="1243"/>
                  <a:pt x="3618" y="1273"/>
                  <a:pt x="3639" y="1280"/>
                </a:cubicBezTo>
                <a:cubicBezTo>
                  <a:pt x="3711" y="1304"/>
                  <a:pt x="3675" y="1295"/>
                  <a:pt x="3748" y="1307"/>
                </a:cubicBezTo>
                <a:cubicBezTo>
                  <a:pt x="3760" y="1341"/>
                  <a:pt x="3754" y="1326"/>
                  <a:pt x="3767" y="1353"/>
                </a:cubicBezTo>
              </a:path>
            </a:pathLst>
          </a:custGeom>
          <a:noFill/>
          <a:ln w="79375" cap="flat">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learnedcente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524000"/>
            <a:ext cx="4728158"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ar-LB" sz="3600" b="1" dirty="0" smtClean="0">
              <a:solidFill>
                <a:srgbClr val="FF0000"/>
              </a:solidFill>
              <a:latin typeface="Arial" pitchFamily="34" charset="0"/>
              <a:cs typeface="Arial" pitchFamily="34" charset="0"/>
            </a:endParaRPr>
          </a:p>
          <a:p>
            <a:pPr algn="ctr" fontAlgn="auto">
              <a:spcBef>
                <a:spcPts val="0"/>
              </a:spcBef>
              <a:spcAft>
                <a:spcPts val="0"/>
              </a:spcAft>
              <a:defRPr/>
            </a:pPr>
            <a:r>
              <a:rPr lang="ar-LB" sz="3600" b="1" dirty="0" smtClean="0">
                <a:latin typeface="Arial" pitchFamily="34" charset="0"/>
                <a:cs typeface="Arial" pitchFamily="34" charset="0"/>
              </a:rPr>
              <a:t>إعادة </a:t>
            </a:r>
            <a:r>
              <a:rPr lang="ar-LB" sz="3600" b="1" dirty="0">
                <a:latin typeface="Arial" pitchFamily="34" charset="0"/>
                <a:cs typeface="Arial" pitchFamily="34" charset="0"/>
              </a:rPr>
              <a:t>التفكير في دوري </a:t>
            </a:r>
            <a:r>
              <a:rPr lang="ar-LB" sz="3600" b="1" dirty="0" smtClean="0">
                <a:latin typeface="Arial" pitchFamily="34" charset="0"/>
                <a:cs typeface="Arial" pitchFamily="34" charset="0"/>
              </a:rPr>
              <a:t>من مدرب </a:t>
            </a:r>
            <a:r>
              <a:rPr lang="ar-LB" sz="3600" b="1" dirty="0">
                <a:latin typeface="Arial" pitchFamily="34" charset="0"/>
                <a:cs typeface="Arial" pitchFamily="34" charset="0"/>
              </a:rPr>
              <a:t>إلى "متعلم مشارك"</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أهداف </a:t>
            </a:r>
            <a:r>
              <a:rPr lang="ar-LB" sz="3600" b="1" dirty="0" smtClean="0">
                <a:latin typeface="Arial" pitchFamily="34" charset="0"/>
                <a:cs typeface="Arial" pitchFamily="34" charset="0"/>
              </a:rPr>
              <a:t>التعلم</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876300" y="1600200"/>
            <a:ext cx="7721600" cy="3046988"/>
          </a:xfrm>
          <a:prstGeom prst="rect">
            <a:avLst/>
          </a:prstGeom>
          <a:noFill/>
          <a:ln w="9525">
            <a:noFill/>
            <a:miter lim="800000"/>
            <a:headEnd/>
            <a:tailEnd/>
          </a:ln>
        </p:spPr>
        <p:txBody>
          <a:bodyPr>
            <a:spAutoFit/>
          </a:bodyPr>
          <a:lstStyle/>
          <a:p>
            <a:pPr marL="457200" indent="-457200" algn="r" rtl="1">
              <a:buFont typeface="Arial" pitchFamily="34" charset="0"/>
              <a:buChar char="•"/>
            </a:pPr>
            <a:r>
              <a:rPr lang="ar-LB" sz="3200" dirty="0" smtClean="0">
                <a:latin typeface="Arial" charset="0"/>
              </a:rPr>
              <a:t>أن </a:t>
            </a:r>
            <a:r>
              <a:rPr lang="ar-LB" sz="3200" dirty="0">
                <a:latin typeface="Arial" charset="0"/>
              </a:rPr>
              <a:t>تدرك لماذا التدريب التفاعلي أكثر </a:t>
            </a:r>
            <a:r>
              <a:rPr lang="ar-LB" sz="3200" dirty="0" smtClean="0">
                <a:latin typeface="Arial" charset="0"/>
              </a:rPr>
              <a:t>فعالية</a:t>
            </a:r>
            <a:endParaRPr lang="en-US" sz="3200" dirty="0" smtClean="0">
              <a:latin typeface="Arial" charset="0"/>
            </a:endParaRPr>
          </a:p>
          <a:p>
            <a:pPr marL="457200" indent="-457200" algn="r" rtl="1">
              <a:buFont typeface="Arial" pitchFamily="34" charset="0"/>
              <a:buChar char="•"/>
            </a:pPr>
            <a:endParaRPr lang="ar-LB" sz="3200" dirty="0">
              <a:latin typeface="Arial" charset="0"/>
            </a:endParaRPr>
          </a:p>
          <a:p>
            <a:pPr marL="457200" indent="-457200" algn="r" rtl="1">
              <a:buFont typeface="Arial" pitchFamily="34" charset="0"/>
              <a:buChar char="•"/>
            </a:pPr>
            <a:r>
              <a:rPr lang="ar-LB" sz="3200" dirty="0" smtClean="0">
                <a:latin typeface="Arial" charset="0"/>
              </a:rPr>
              <a:t>أن </a:t>
            </a:r>
            <a:r>
              <a:rPr lang="ar-LB" sz="3200" dirty="0">
                <a:latin typeface="Arial" charset="0"/>
              </a:rPr>
              <a:t>تتبع نموذج معين وتُلخص مختلف التقنيات </a:t>
            </a:r>
            <a:r>
              <a:rPr lang="ar-LB" sz="3200" dirty="0" smtClean="0">
                <a:latin typeface="Arial" charset="0"/>
              </a:rPr>
              <a:t>التفاعلية</a:t>
            </a:r>
            <a:endParaRPr lang="en-US" sz="3200" dirty="0" smtClean="0">
              <a:latin typeface="Arial" charset="0"/>
            </a:endParaRPr>
          </a:p>
          <a:p>
            <a:pPr marL="457200" indent="-457200" algn="r" rtl="1">
              <a:buFont typeface="Arial" pitchFamily="34" charset="0"/>
              <a:buChar char="•"/>
            </a:pPr>
            <a:endParaRPr lang="ar-LB" sz="3200" dirty="0">
              <a:latin typeface="Arial" charset="0"/>
            </a:endParaRPr>
          </a:p>
          <a:p>
            <a:pPr marL="457200" indent="-457200" algn="r" rtl="1">
              <a:buFont typeface="Arial" pitchFamily="34" charset="0"/>
              <a:buChar char="•"/>
            </a:pPr>
            <a:r>
              <a:rPr lang="ar-LB" sz="3200" dirty="0" smtClean="0">
                <a:latin typeface="Arial" charset="0"/>
              </a:rPr>
              <a:t>أن </a:t>
            </a:r>
            <a:r>
              <a:rPr lang="ar-LB" sz="3200" dirty="0">
                <a:latin typeface="Arial" charset="0"/>
              </a:rPr>
              <a:t>تكتشف طرق تطبيق التقنيات التفاعلية على تدريبك الخاص</a:t>
            </a:r>
          </a:p>
        </p:txBody>
      </p:sp>
    </p:spTree>
    <p:extLst>
      <p:ext uri="{BB962C8B-B14F-4D97-AF65-F5344CB8AC3E}">
        <p14:creationId xmlns:p14="http://schemas.microsoft.com/office/powerpoint/2010/main" val="3651538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timingandpac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4267200" cy="32427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محاضرة تفاعلية: تغيير الوتيرة هام</a:t>
            </a:r>
            <a:endParaRPr lang="en-US" sz="3600" b="1" dirty="0">
              <a:latin typeface="Arial" pitchFamily="34" charset="0"/>
              <a:cs typeface="Arial" pitchFamily="34" charset="0"/>
            </a:endParaRPr>
          </a:p>
        </p:txBody>
      </p:sp>
      <p:graphicFrame>
        <p:nvGraphicFramePr>
          <p:cNvPr id="6" name="Group 41"/>
          <p:cNvGraphicFramePr>
            <a:graphicFrameLocks noGrp="1"/>
          </p:cNvGraphicFramePr>
          <p:nvPr>
            <p:ph idx="1"/>
            <p:extLst>
              <p:ext uri="{D42A27DB-BD31-4B8C-83A1-F6EECF244321}">
                <p14:modId xmlns:p14="http://schemas.microsoft.com/office/powerpoint/2010/main" val="1713934438"/>
              </p:ext>
            </p:extLst>
          </p:nvPr>
        </p:nvGraphicFramePr>
        <p:xfrm>
          <a:off x="304800" y="1447800"/>
          <a:ext cx="4114800" cy="5044123"/>
        </p:xfrm>
        <a:graphic>
          <a:graphicData uri="http://schemas.openxmlformats.org/drawingml/2006/table">
            <a:tbl>
              <a:tblPr/>
              <a:tblGrid>
                <a:gridCol w="4114800"/>
              </a:tblGrid>
              <a:tr h="51816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مقدمة</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44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محتوى</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تفاعل</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61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محتوى</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تفاعل</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7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محتوى</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6477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تفاعل</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445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2800" b="0" i="0" u="none" strike="noStrike" cap="none" normalizeH="0" baseline="0" dirty="0" smtClean="0">
                          <a:ln>
                            <a:noFill/>
                          </a:ln>
                          <a:solidFill>
                            <a:schemeClr val="tx1"/>
                          </a:solidFill>
                          <a:effectLst/>
                          <a:latin typeface="Arial" charset="0"/>
                        </a:rPr>
                        <a:t>ملخص</a:t>
                      </a: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ar-LB" sz="3600" b="1" dirty="0">
                <a:latin typeface="Arial" pitchFamily="34" charset="0"/>
                <a:cs typeface="Arial" pitchFamily="34" charset="0"/>
              </a:rPr>
              <a:t>محاضرة تفاعلية:</a:t>
            </a:r>
          </a:p>
          <a:p>
            <a:pPr algn="ctr" fontAlgn="auto">
              <a:spcBef>
                <a:spcPts val="0"/>
              </a:spcBef>
              <a:spcAft>
                <a:spcPts val="0"/>
              </a:spcAft>
              <a:defRPr/>
            </a:pPr>
            <a:r>
              <a:rPr lang="ar-LB" sz="3600" b="1" dirty="0">
                <a:latin typeface="Arial" pitchFamily="34" charset="0"/>
                <a:cs typeface="Arial" pitchFamily="34" charset="0"/>
              </a:rPr>
              <a:t>اطرح أسئلة قوية</a:t>
            </a:r>
          </a:p>
        </p:txBody>
      </p:sp>
      <p:pic>
        <p:nvPicPr>
          <p:cNvPr id="3" name="Picture 3" descr="Picture 2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524000"/>
            <a:ext cx="7861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2300" y="3429000"/>
            <a:ext cx="7683500" cy="1077218"/>
          </a:xfrm>
          <a:prstGeom prst="rect">
            <a:avLst/>
          </a:prstGeom>
          <a:noFill/>
        </p:spPr>
        <p:txBody>
          <a:bodyPr wrap="square" rtlCol="0">
            <a:spAutoFit/>
          </a:bodyPr>
          <a:lstStyle/>
          <a:p>
            <a:pPr algn="ctr"/>
            <a:r>
              <a:rPr lang="ar-LB" sz="3200" dirty="0" smtClean="0">
                <a:latin typeface="Arial" pitchFamily="34" charset="0"/>
                <a:cs typeface="Arial" pitchFamily="34" charset="0"/>
              </a:rPr>
              <a:t>فكر واكتب: ما هي بعض الأسئلة القوية التي يمكنك أن تسألها والمتعلقة بالمحتوى الذي تُدرب عليه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839083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0"/>
          <p:cNvGraphicFramePr>
            <a:graphicFrameLocks/>
          </p:cNvGraphicFramePr>
          <p:nvPr>
            <p:extLst>
              <p:ext uri="{D42A27DB-BD31-4B8C-83A1-F6EECF244321}">
                <p14:modId xmlns:p14="http://schemas.microsoft.com/office/powerpoint/2010/main" val="3054747671"/>
              </p:ext>
            </p:extLst>
          </p:nvPr>
        </p:nvGraphicFramePr>
        <p:xfrm>
          <a:off x="304800" y="1447800"/>
          <a:ext cx="8229600" cy="5127880"/>
        </p:xfrm>
        <a:graphic>
          <a:graphicData uri="http://schemas.openxmlformats.org/drawingml/2006/table">
            <a:tbl>
              <a:tblPr/>
              <a:tblGrid>
                <a:gridCol w="3733800"/>
                <a:gridCol w="4495800"/>
              </a:tblGrid>
              <a:tr h="4333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1" i="0" u="none" strike="noStrike" cap="none" normalizeH="0" baseline="0" dirty="0" smtClean="0">
                          <a:ln>
                            <a:noFill/>
                          </a:ln>
                          <a:solidFill>
                            <a:schemeClr val="tx1"/>
                          </a:solidFill>
                          <a:effectLst/>
                          <a:latin typeface="Arial" charset="0"/>
                        </a:rPr>
                        <a:t>تفاعل المتعلم مع المحتوى</a:t>
                      </a:r>
                      <a:endParaRPr kumimoji="0" lang="en-US"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1" i="0" u="none" strike="noStrike" cap="none" normalizeH="0" baseline="0" smtClean="0">
                          <a:ln>
                            <a:noFill/>
                          </a:ln>
                          <a:solidFill>
                            <a:schemeClr val="tx1"/>
                          </a:solidFill>
                          <a:effectLst/>
                          <a:latin typeface="Arial" charset="0"/>
                        </a:rPr>
                        <a:t>أسلوب التعلم</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r>
              <a:tr h="6111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وزع نشرة عن موضوعك تظهر نقاطك الأساسية بشكل واضح مع إبقاء مساحة لتدوين الملاحظات</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ar-LB" sz="1800" b="1" i="0" u="none" strike="noStrike" cap="none" normalizeH="0" baseline="0" dirty="0" smtClean="0">
                          <a:ln>
                            <a:noFill/>
                          </a:ln>
                          <a:solidFill>
                            <a:schemeClr val="tx1"/>
                          </a:solidFill>
                          <a:effectLst/>
                          <a:latin typeface="Arial" charset="0"/>
                        </a:rPr>
                        <a:t>الكلمة</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80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استخدم الرسم أو الصور في الشرائح الخاصة بك لتعزيز النقاط الواردة في النشرات</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استخدم أوراق الملاحظات اللاصقة لطرح الأفكار </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حلل الفيديو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ar-LB" sz="1800" b="1" i="0" u="none" strike="noStrike" cap="none" normalizeH="0" baseline="0" dirty="0" smtClean="0">
                          <a:ln>
                            <a:noFill/>
                          </a:ln>
                          <a:solidFill>
                            <a:schemeClr val="tx1"/>
                          </a:solidFill>
                          <a:effectLst/>
                          <a:latin typeface="Arial" charset="0"/>
                        </a:rPr>
                        <a:t>بصري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8872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حركة الوقوف والجلوس</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Spectrogram </a:t>
                      </a:r>
                      <a:r>
                        <a:rPr kumimoji="0" lang="ar-LB" sz="1800" b="0" i="0" u="none" strike="noStrike" cap="none" normalizeH="0" baseline="0" dirty="0" smtClean="0">
                          <a:ln>
                            <a:noFill/>
                          </a:ln>
                          <a:solidFill>
                            <a:schemeClr val="tx1"/>
                          </a:solidFill>
                          <a:effectLst/>
                          <a:latin typeface="Arial" charset="0"/>
                        </a:rPr>
                        <a:t>الطيف الانساني</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زوايا الغرفة الأربعة</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لعبة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 typeface="Arial" pitchFamily="34" charset="0"/>
                        <a:buNone/>
                        <a:tabLst/>
                      </a:pPr>
                      <a:r>
                        <a:rPr kumimoji="0" lang="ar-LB" sz="1800" b="1" i="0" u="none" strike="noStrike" cap="none" normalizeH="0" baseline="0" dirty="0" smtClean="0">
                          <a:ln>
                            <a:noFill/>
                          </a:ln>
                          <a:solidFill>
                            <a:schemeClr val="tx1"/>
                          </a:solidFill>
                          <a:effectLst/>
                          <a:latin typeface="Arial" charset="0"/>
                        </a:rPr>
                        <a:t>التحرك</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3388">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ar-LB" sz="1800" b="0" i="0" u="none" strike="noStrike" cap="none" normalizeH="0" baseline="0" dirty="0" smtClean="0">
                          <a:ln>
                            <a:noFill/>
                          </a:ln>
                          <a:solidFill>
                            <a:schemeClr val="tx1"/>
                          </a:solidFill>
                          <a:effectLst/>
                          <a:latin typeface="Arial" charset="0"/>
                        </a:rPr>
                        <a:t>أسئلة للتأمل: فكر واكتب تقييمات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1" i="0" u="none" strike="noStrike" cap="none" normalizeH="0" baseline="0" dirty="0" smtClean="0">
                          <a:ln>
                            <a:noFill/>
                          </a:ln>
                          <a:solidFill>
                            <a:schemeClr val="tx1"/>
                          </a:solidFill>
                          <a:effectLst/>
                          <a:latin typeface="Arial" charset="0"/>
                        </a:rPr>
                        <a:t>الذات</a:t>
                      </a:r>
                      <a:endParaRPr kumimoji="0" lang="ar-LB" sz="1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33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تشكيل ثنائيات أو المشاركة في مناقشة الأسئلة التي لها علاقة بالمحتوى حول طاولة مستديرة</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0" i="0" u="none" strike="noStrike" cap="none" normalizeH="0" baseline="0" dirty="0" smtClean="0">
                          <a:ln>
                            <a:noFill/>
                          </a:ln>
                          <a:solidFill>
                            <a:schemeClr val="tx1"/>
                          </a:solidFill>
                          <a:effectLst/>
                          <a:latin typeface="Arial" charset="0"/>
                        </a:rPr>
                        <a:t>نقاش المجموعة الكاملة</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ar-LB" sz="1800" b="1" i="0" u="none" strike="noStrike" cap="none" normalizeH="0" baseline="0" dirty="0" smtClean="0">
                          <a:ln>
                            <a:noFill/>
                          </a:ln>
                          <a:solidFill>
                            <a:schemeClr val="tx1"/>
                          </a:solidFill>
                          <a:effectLst/>
                          <a:latin typeface="Arial" charset="0"/>
                        </a:rPr>
                        <a:t>الأشخاص</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TextBox 2"/>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ar-LB" sz="3600" b="1" dirty="0">
                <a:latin typeface="Arial" pitchFamily="34" charset="0"/>
                <a:cs typeface="Arial" pitchFamily="34" charset="0"/>
              </a:rPr>
              <a:t>محاضرة تفاعلية:</a:t>
            </a:r>
          </a:p>
          <a:p>
            <a:pPr algn="ctr" fontAlgn="auto">
              <a:spcBef>
                <a:spcPts val="0"/>
              </a:spcBef>
              <a:spcAft>
                <a:spcPts val="0"/>
              </a:spcAft>
              <a:defRPr/>
            </a:pPr>
            <a:r>
              <a:rPr lang="ar-LB" sz="3600" b="1" dirty="0">
                <a:latin typeface="Arial" pitchFamily="34" charset="0"/>
                <a:cs typeface="Arial" pitchFamily="34" charset="0"/>
              </a:rPr>
              <a:t>أساليب تعلم مختلفة</a:t>
            </a:r>
          </a:p>
        </p:txBody>
      </p:sp>
    </p:spTree>
    <p:extLst>
      <p:ext uri="{BB962C8B-B14F-4D97-AF65-F5344CB8AC3E}">
        <p14:creationId xmlns:p14="http://schemas.microsoft.com/office/powerpoint/2010/main" val="2150115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1"/>
            <a:ext cx="9144000" cy="1200329"/>
          </a:xfrm>
          <a:prstGeom prst="rect">
            <a:avLst/>
          </a:prstGeom>
          <a:solidFill>
            <a:srgbClr val="ABDCD4"/>
          </a:solidFill>
        </p:spPr>
        <p:txBody>
          <a:bodyPr>
            <a:spAutoFit/>
          </a:bodyPr>
          <a:lstStyle/>
          <a:p>
            <a:pPr algn="ctr"/>
            <a:endParaRPr lang="en-US" sz="3600" b="1" dirty="0" smtClean="0">
              <a:latin typeface="Arial" pitchFamily="34" charset="0"/>
              <a:cs typeface="Arial" pitchFamily="34" charset="0"/>
            </a:endParaRPr>
          </a:p>
          <a:p>
            <a:pPr algn="ctr"/>
            <a:r>
              <a:rPr lang="ar-LB" sz="3600" b="1" dirty="0">
                <a:latin typeface="Arial" pitchFamily="34" charset="0"/>
                <a:cs typeface="Arial" pitchFamily="34" charset="0"/>
              </a:rPr>
              <a:t>باختصار: لماذا يعتبر التفاعل هام؟</a:t>
            </a:r>
            <a:endParaRPr lang="en-US" sz="3600" b="1" dirty="0">
              <a:latin typeface="Arial" pitchFamily="34" charset="0"/>
              <a:cs typeface="Arial" pitchFamily="34" charset="0"/>
            </a:endParaRPr>
          </a:p>
        </p:txBody>
      </p:sp>
      <p:sp>
        <p:nvSpPr>
          <p:cNvPr id="3" name="TextBox 2"/>
          <p:cNvSpPr txBox="1"/>
          <p:nvPr/>
        </p:nvSpPr>
        <p:spPr>
          <a:xfrm>
            <a:off x="736600" y="1371600"/>
            <a:ext cx="6629400" cy="3724096"/>
          </a:xfrm>
          <a:prstGeom prst="rect">
            <a:avLst/>
          </a:prstGeom>
          <a:noFill/>
        </p:spPr>
        <p:txBody>
          <a:bodyPr wrap="square" rtlCol="0">
            <a:spAutoFit/>
          </a:bodyPr>
          <a:lstStyle/>
          <a:p>
            <a:pPr marL="342900" indent="-342900" algn="r" rtl="1">
              <a:buFont typeface="Arial" pitchFamily="34" charset="0"/>
              <a:buChar char="•"/>
            </a:pPr>
            <a:r>
              <a:rPr lang="ar-LB" sz="2800" dirty="0">
                <a:latin typeface="Arial" pitchFamily="34" charset="0"/>
                <a:cs typeface="Arial" pitchFamily="34" charset="0"/>
              </a:rPr>
              <a:t>يحسن فعالية </a:t>
            </a:r>
            <a:r>
              <a:rPr lang="ar-LB" sz="2800" dirty="0" smtClean="0">
                <a:latin typeface="Arial" pitchFamily="34" charset="0"/>
                <a:cs typeface="Arial" pitchFamily="34" charset="0"/>
              </a:rPr>
              <a:t>التدريب</a:t>
            </a:r>
          </a:p>
          <a:p>
            <a:pPr marL="342900" indent="-342900" algn="r" rtl="1">
              <a:buFont typeface="Arial" pitchFamily="34" charset="0"/>
              <a:buChar char="•"/>
            </a:pPr>
            <a:endParaRPr lang="en-US" sz="1000" dirty="0" smtClean="0">
              <a:latin typeface="Arial" pitchFamily="34" charset="0"/>
              <a:cs typeface="Arial" pitchFamily="34" charset="0"/>
            </a:endParaRPr>
          </a:p>
          <a:p>
            <a:pPr marL="342900" indent="-342900" algn="r" rtl="1">
              <a:buFont typeface="Arial" pitchFamily="34" charset="0"/>
              <a:buChar char="•"/>
            </a:pPr>
            <a:r>
              <a:rPr lang="ar-LB" sz="2800" dirty="0">
                <a:latin typeface="Arial" pitchFamily="34" charset="0"/>
                <a:cs typeface="Arial" pitchFamily="34" charset="0"/>
              </a:rPr>
              <a:t>ايلاء مزيد من الاهتمام من قبل </a:t>
            </a:r>
            <a:r>
              <a:rPr lang="ar-LB" sz="2800" dirty="0" smtClean="0">
                <a:latin typeface="Arial" pitchFamily="34" charset="0"/>
                <a:cs typeface="Arial" pitchFamily="34" charset="0"/>
              </a:rPr>
              <a:t>المشاركين</a:t>
            </a:r>
          </a:p>
          <a:p>
            <a:pPr marL="342900" indent="-342900" algn="r" rtl="1">
              <a:buFont typeface="Arial" pitchFamily="34" charset="0"/>
              <a:buChar char="•"/>
            </a:pPr>
            <a:endParaRPr lang="en-US" sz="1000" dirty="0" smtClean="0">
              <a:latin typeface="Arial" pitchFamily="34" charset="0"/>
              <a:cs typeface="Arial" pitchFamily="34" charset="0"/>
            </a:endParaRPr>
          </a:p>
          <a:p>
            <a:pPr marL="342900" indent="-342900" algn="r" rtl="1">
              <a:buFont typeface="Arial" pitchFamily="34" charset="0"/>
              <a:buChar char="•"/>
            </a:pPr>
            <a:r>
              <a:rPr lang="ar-LB" sz="2800" dirty="0" smtClean="0">
                <a:latin typeface="Arial" pitchFamily="34" charset="0"/>
                <a:cs typeface="Arial" pitchFamily="34" charset="0"/>
              </a:rPr>
              <a:t>أهمية </a:t>
            </a:r>
            <a:r>
              <a:rPr lang="ar-LB" sz="2800" dirty="0">
                <a:latin typeface="Arial" pitchFamily="34" charset="0"/>
                <a:cs typeface="Arial" pitchFamily="34" charset="0"/>
              </a:rPr>
              <a:t>مبدأ الخطوة </a:t>
            </a:r>
            <a:r>
              <a:rPr lang="ar-LB" sz="2800" dirty="0" smtClean="0">
                <a:latin typeface="Arial" pitchFamily="34" charset="0"/>
                <a:cs typeface="Arial" pitchFamily="34" charset="0"/>
              </a:rPr>
              <a:t>خطوة</a:t>
            </a:r>
            <a:endParaRPr lang="ar-LB" sz="2800" dirty="0">
              <a:latin typeface="Arial" pitchFamily="34" charset="0"/>
              <a:cs typeface="Arial" pitchFamily="34" charset="0"/>
            </a:endParaRPr>
          </a:p>
          <a:p>
            <a:pPr marL="342900" indent="-342900" algn="r" rtl="1">
              <a:buFont typeface="Arial" pitchFamily="34" charset="0"/>
              <a:buChar char="•"/>
            </a:pPr>
            <a:endParaRPr lang="en-US" sz="1000" dirty="0">
              <a:latin typeface="Arial" pitchFamily="34" charset="0"/>
              <a:cs typeface="Arial" pitchFamily="34" charset="0"/>
            </a:endParaRPr>
          </a:p>
          <a:p>
            <a:pPr marL="342900" indent="-342900" algn="r" rtl="1">
              <a:buFont typeface="Arial" pitchFamily="34" charset="0"/>
              <a:buChar char="•"/>
            </a:pPr>
            <a:r>
              <a:rPr lang="ar-LB" sz="2800" dirty="0" smtClean="0">
                <a:latin typeface="Arial" pitchFamily="34" charset="0"/>
                <a:cs typeface="Arial" pitchFamily="34" charset="0"/>
              </a:rPr>
              <a:t>استخدام </a:t>
            </a:r>
            <a:r>
              <a:rPr lang="ar-LB" sz="2800" dirty="0">
                <a:latin typeface="Arial" pitchFamily="34" charset="0"/>
                <a:cs typeface="Arial" pitchFamily="34" charset="0"/>
              </a:rPr>
              <a:t>تقنيات مختلفة لمساعدة المشاركين على تطبيق واستيعاب المعلومات كل 10 - 15 </a:t>
            </a:r>
            <a:r>
              <a:rPr lang="ar-LB" sz="2800" dirty="0" smtClean="0">
                <a:latin typeface="Arial" pitchFamily="34" charset="0"/>
                <a:cs typeface="Arial" pitchFamily="34" charset="0"/>
              </a:rPr>
              <a:t>دقيقة</a:t>
            </a:r>
          </a:p>
          <a:p>
            <a:pPr marL="342900" indent="-342900" algn="r" rtl="1">
              <a:buFont typeface="Arial" pitchFamily="34" charset="0"/>
              <a:buChar char="•"/>
            </a:pPr>
            <a:endParaRPr lang="en-US" sz="1000" dirty="0" smtClean="0">
              <a:latin typeface="Arial" pitchFamily="34" charset="0"/>
              <a:cs typeface="Arial" pitchFamily="34" charset="0"/>
            </a:endParaRPr>
          </a:p>
          <a:p>
            <a:pPr marL="342900" indent="-342900" algn="r" rtl="1">
              <a:buFont typeface="Arial" pitchFamily="34" charset="0"/>
              <a:buChar char="•"/>
            </a:pPr>
            <a:r>
              <a:rPr lang="ar-LB" sz="2800" dirty="0">
                <a:latin typeface="Arial" pitchFamily="34" charset="0"/>
                <a:cs typeface="Arial" pitchFamily="34" charset="0"/>
              </a:rPr>
              <a:t>قد يتطلب منك ذلك إعادة التفكير في الطريقة التي تعلم بها والاستعداد للتعليم بطريقة مختلفة</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40462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ar-LB" sz="3600" b="1" dirty="0" smtClean="0">
              <a:latin typeface="Arial" pitchFamily="34" charset="0"/>
              <a:cs typeface="Arial" pitchFamily="34" charset="0"/>
            </a:endParaRPr>
          </a:p>
          <a:p>
            <a:pPr algn="ctr" fontAlgn="auto">
              <a:spcBef>
                <a:spcPts val="0"/>
              </a:spcBef>
              <a:spcAft>
                <a:spcPts val="0"/>
              </a:spcAft>
              <a:defRPr/>
            </a:pPr>
            <a:r>
              <a:rPr lang="ar-LB" sz="3600" b="1" dirty="0" smtClean="0">
                <a:latin typeface="Arial" pitchFamily="34" charset="0"/>
                <a:cs typeface="Arial" pitchFamily="34" charset="0"/>
              </a:rPr>
              <a:t>أنشطة </a:t>
            </a:r>
            <a:r>
              <a:rPr lang="ar-LB" sz="3600" b="1" dirty="0">
                <a:latin typeface="Arial" pitchFamily="34" charset="0"/>
                <a:cs typeface="Arial" pitchFamily="34" charset="0"/>
              </a:rPr>
              <a:t>التعليم التي يجب تطبيقها في العالم الحقيقي.</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990600" y="1477238"/>
            <a:ext cx="7721600" cy="3616375"/>
          </a:xfrm>
          <a:prstGeom prst="rect">
            <a:avLst/>
          </a:prstGeom>
          <a:noFill/>
          <a:ln w="9525">
            <a:noFill/>
            <a:miter lim="800000"/>
            <a:headEnd/>
            <a:tailEnd/>
          </a:ln>
        </p:spPr>
        <p:txBody>
          <a:bodyPr>
            <a:spAutoFit/>
          </a:bodyPr>
          <a:lstStyle/>
          <a:p>
            <a:pPr algn="r" rtl="1"/>
            <a:r>
              <a:rPr lang="ar-LB" sz="2800" dirty="0">
                <a:latin typeface="Arial" charset="0"/>
              </a:rPr>
              <a:t> أهم عنصر في التدريب قد يكون تمرين يعطي الوقت للمشاركين لتطبيق المعلومات التي حصلوا عليها في العالم الحقيقي</a:t>
            </a:r>
            <a:r>
              <a:rPr lang="ar-LB" sz="2800" dirty="0" smtClean="0">
                <a:latin typeface="Arial" charset="0"/>
              </a:rPr>
              <a:t>.</a:t>
            </a:r>
          </a:p>
          <a:p>
            <a:pPr algn="r" rtl="1"/>
            <a:endParaRPr lang="en-US" sz="2800" dirty="0">
              <a:latin typeface="Arial" charset="0"/>
            </a:endParaRPr>
          </a:p>
          <a:p>
            <a:pPr marL="457200" indent="-457200" algn="r" rtl="1">
              <a:buFont typeface="Arial" pitchFamily="34" charset="0"/>
              <a:buChar char="•"/>
            </a:pPr>
            <a:r>
              <a:rPr lang="ar-LB" sz="2800" dirty="0">
                <a:latin typeface="Arial" charset="0"/>
              </a:rPr>
              <a:t>خطة </a:t>
            </a:r>
            <a:r>
              <a:rPr lang="ar-LB" sz="2800" dirty="0" smtClean="0">
                <a:latin typeface="Arial" charset="0"/>
              </a:rPr>
              <a:t>مصغرة</a:t>
            </a:r>
          </a:p>
          <a:p>
            <a:pPr marL="457200" indent="-457200" algn="r" rtl="1">
              <a:buFont typeface="Arial" pitchFamily="34" charset="0"/>
              <a:buChar char="•"/>
            </a:pPr>
            <a:endParaRPr lang="en-US" sz="1100" dirty="0" smtClean="0">
              <a:latin typeface="Arial" charset="0"/>
            </a:endParaRPr>
          </a:p>
          <a:p>
            <a:pPr marL="457200" indent="-457200" algn="r" rtl="1">
              <a:buFont typeface="Arial" pitchFamily="34" charset="0"/>
              <a:buChar char="•"/>
            </a:pPr>
            <a:r>
              <a:rPr lang="ar-LB" sz="2800" dirty="0">
                <a:latin typeface="Arial" charset="0"/>
              </a:rPr>
              <a:t>سيناريوهات / دراسات </a:t>
            </a:r>
            <a:r>
              <a:rPr lang="ar-LB" sz="2800" dirty="0" smtClean="0">
                <a:latin typeface="Arial" charset="0"/>
              </a:rPr>
              <a:t>حالة</a:t>
            </a:r>
          </a:p>
          <a:p>
            <a:pPr marL="457200" indent="-457200" algn="r" rtl="1">
              <a:buFont typeface="Arial" pitchFamily="34" charset="0"/>
              <a:buChar char="•"/>
            </a:pPr>
            <a:endParaRPr lang="en-US" sz="1100" dirty="0" smtClean="0">
              <a:latin typeface="Arial" charset="0"/>
            </a:endParaRPr>
          </a:p>
          <a:p>
            <a:pPr marL="457200" indent="-457200" algn="r" rtl="1">
              <a:buFont typeface="Arial" pitchFamily="34" charset="0"/>
              <a:buChar char="•"/>
            </a:pPr>
            <a:r>
              <a:rPr lang="ar-LB" sz="2800" dirty="0">
                <a:latin typeface="Arial" charset="0"/>
              </a:rPr>
              <a:t>لعب </a:t>
            </a:r>
            <a:r>
              <a:rPr lang="ar-LB" sz="2800" dirty="0" smtClean="0">
                <a:latin typeface="Arial" charset="0"/>
              </a:rPr>
              <a:t>أدوار</a:t>
            </a:r>
          </a:p>
          <a:p>
            <a:pPr marL="457200" indent="-457200" algn="r" rtl="1">
              <a:buFont typeface="Arial" pitchFamily="34" charset="0"/>
              <a:buChar char="•"/>
            </a:pPr>
            <a:endParaRPr lang="en-US" sz="1100" dirty="0" smtClean="0">
              <a:latin typeface="Arial" charset="0"/>
            </a:endParaRPr>
          </a:p>
          <a:p>
            <a:pPr marL="457200" indent="-457200" algn="r" rtl="1">
              <a:buFont typeface="Arial" pitchFamily="34" charset="0"/>
              <a:buChar char="•"/>
            </a:pPr>
            <a:r>
              <a:rPr lang="ar-LB" sz="2800" dirty="0">
                <a:latin typeface="Arial" charset="0"/>
              </a:rPr>
              <a:t>تدريب متبادل</a:t>
            </a:r>
            <a:endParaRPr lang="en-US" sz="2800" dirty="0">
              <a:latin typeface="Arial" charset="0"/>
            </a:endParaRPr>
          </a:p>
        </p:txBody>
      </p:sp>
    </p:spTree>
    <p:extLst>
      <p:ext uri="{BB962C8B-B14F-4D97-AF65-F5344CB8AC3E}">
        <p14:creationId xmlns:p14="http://schemas.microsoft.com/office/powerpoint/2010/main" val="72715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نشاط التعلم: خطة مصغرة</a:t>
            </a:r>
            <a:endParaRPr lang="en-US" sz="3600" b="1" dirty="0">
              <a:latin typeface="Arial" pitchFamily="34" charset="0"/>
              <a:cs typeface="Arial" pitchFamily="34" charset="0"/>
            </a:endParaRPr>
          </a:p>
        </p:txBody>
      </p:sp>
      <p:sp>
        <p:nvSpPr>
          <p:cNvPr id="2" name="TextBox 1"/>
          <p:cNvSpPr txBox="1"/>
          <p:nvPr/>
        </p:nvSpPr>
        <p:spPr>
          <a:xfrm>
            <a:off x="850900" y="1371600"/>
            <a:ext cx="6858000" cy="3046988"/>
          </a:xfrm>
          <a:prstGeom prst="rect">
            <a:avLst/>
          </a:prstGeom>
          <a:noFill/>
        </p:spPr>
        <p:txBody>
          <a:bodyPr wrap="square" rtlCol="0">
            <a:spAutoFit/>
          </a:bodyPr>
          <a:lstStyle/>
          <a:p>
            <a:pPr marL="342900" indent="-342900" algn="r" rtl="1">
              <a:buAutoNum type="arabicPeriod"/>
            </a:pPr>
            <a:r>
              <a:rPr lang="ar-LB" sz="3200" dirty="0"/>
              <a:t>تحديد أسئلة النقاش </a:t>
            </a:r>
            <a:r>
              <a:rPr lang="ar-LB" sz="3200" dirty="0" smtClean="0"/>
              <a:t>للمجموعة</a:t>
            </a:r>
          </a:p>
          <a:p>
            <a:pPr marL="342900" indent="-342900" algn="r" rtl="1">
              <a:buAutoNum type="arabicPeriod"/>
            </a:pPr>
            <a:endParaRPr lang="ar-LB" sz="3200" dirty="0" smtClean="0"/>
          </a:p>
          <a:p>
            <a:pPr marL="342900" indent="-342900" algn="r" rtl="1">
              <a:buAutoNum type="arabicPeriod"/>
            </a:pPr>
            <a:r>
              <a:rPr lang="ar-LB" sz="3200" dirty="0" smtClean="0"/>
              <a:t>استخدام </a:t>
            </a:r>
            <a:r>
              <a:rPr lang="ar-LB" sz="3200" dirty="0"/>
              <a:t>ورقة عمل، كل مشارك يعمل مع شريك أو لوحده لوضع خطة </a:t>
            </a:r>
            <a:r>
              <a:rPr lang="ar-LB" sz="3200" dirty="0" smtClean="0"/>
              <a:t>مصغرة</a:t>
            </a:r>
          </a:p>
          <a:p>
            <a:pPr marL="342900" indent="-342900" algn="r" rtl="1">
              <a:buAutoNum type="arabicPeriod"/>
            </a:pPr>
            <a:endParaRPr lang="en-US" sz="3200" dirty="0" smtClean="0"/>
          </a:p>
          <a:p>
            <a:pPr marL="342900" indent="-342900" algn="r" rtl="1">
              <a:buAutoNum type="arabicPeriod"/>
            </a:pPr>
            <a:r>
              <a:rPr lang="ar-LB" sz="3200" dirty="0"/>
              <a:t>صدور تقرير كامل المجموعة</a:t>
            </a:r>
            <a:endParaRPr lang="en-US" dirty="0" smtClean="0"/>
          </a:p>
        </p:txBody>
      </p:sp>
    </p:spTree>
    <p:extLst>
      <p:ext uri="{BB962C8B-B14F-4D97-AF65-F5344CB8AC3E}">
        <p14:creationId xmlns:p14="http://schemas.microsoft.com/office/powerpoint/2010/main" val="444547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533400" y="1143000"/>
            <a:ext cx="7924800" cy="584775"/>
          </a:xfrm>
          <a:prstGeom prst="rect">
            <a:avLst/>
          </a:prstGeom>
          <a:solidFill>
            <a:schemeClr val="bg1"/>
          </a:solidFill>
          <a:ln w="60325">
            <a:noFill/>
            <a:miter lim="800000"/>
            <a:headEnd/>
            <a:tailEnd/>
          </a:ln>
        </p:spPr>
        <p:txBody>
          <a:bodyPr>
            <a:spAutoFit/>
          </a:bodyPr>
          <a:lstStyle/>
          <a:p>
            <a:endParaRPr lang="en-US" sz="3200" dirty="0"/>
          </a:p>
        </p:txBody>
      </p:sp>
      <p:sp>
        <p:nvSpPr>
          <p:cNvPr id="7" name="TextBox 6"/>
          <p:cNvSpPr txBox="1"/>
          <p:nvPr/>
        </p:nvSpPr>
        <p:spPr>
          <a:xfrm>
            <a:off x="0" y="0"/>
            <a:ext cx="9144000" cy="1200329"/>
          </a:xfrm>
          <a:prstGeom prst="rect">
            <a:avLst/>
          </a:prstGeom>
          <a:solidFill>
            <a:srgbClr val="ABDCD4"/>
          </a:solidFill>
        </p:spPr>
        <p:txBody>
          <a:bodyPr>
            <a:spAutoFit/>
          </a:bodyPr>
          <a:lstStyle/>
          <a:p>
            <a:pP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خطة مصغرة: صمم محاضرة تفاعلية</a:t>
            </a:r>
            <a:endParaRPr lang="en-US" sz="3600" b="1" dirty="0">
              <a:latin typeface="Arial" pitchFamily="34" charset="0"/>
              <a:cs typeface="Arial" pitchFamily="34" charset="0"/>
            </a:endParaRPr>
          </a:p>
        </p:txBody>
      </p:sp>
      <p:sp>
        <p:nvSpPr>
          <p:cNvPr id="2" name="TextBox 1"/>
          <p:cNvSpPr txBox="1"/>
          <p:nvPr/>
        </p:nvSpPr>
        <p:spPr>
          <a:xfrm>
            <a:off x="685800" y="1329927"/>
            <a:ext cx="8001000" cy="3600986"/>
          </a:xfrm>
          <a:prstGeom prst="rect">
            <a:avLst/>
          </a:prstGeom>
          <a:noFill/>
        </p:spPr>
        <p:txBody>
          <a:bodyPr wrap="square" rtlCol="0">
            <a:spAutoFit/>
          </a:bodyPr>
          <a:lstStyle/>
          <a:p>
            <a:pPr algn="r" rtl="1"/>
            <a:r>
              <a:rPr lang="ar-LB" sz="2400" b="1" dirty="0">
                <a:latin typeface="Arial" pitchFamily="34" charset="0"/>
                <a:cs typeface="Arial" pitchFamily="34" charset="0"/>
              </a:rPr>
              <a:t>مشاركة في الجدول: </a:t>
            </a:r>
            <a:r>
              <a:rPr lang="ar-LB" sz="2400" dirty="0">
                <a:latin typeface="Arial" pitchFamily="34" charset="0"/>
                <a:cs typeface="Arial" pitchFamily="34" charset="0"/>
              </a:rPr>
              <a:t>حدد محاضرة أو عرض  تعمل عليه أو قمت بالقائة مؤخرا خلال تدريب سابق</a:t>
            </a:r>
            <a:endParaRPr lang="en-US" sz="1000" dirty="0" smtClean="0">
              <a:latin typeface="Arial" pitchFamily="34" charset="0"/>
              <a:cs typeface="Arial" pitchFamily="34" charset="0"/>
            </a:endParaRPr>
          </a:p>
          <a:p>
            <a:pPr algn="r" rtl="1"/>
            <a:endParaRPr lang="en-US" sz="1000" dirty="0">
              <a:latin typeface="Arial" pitchFamily="34" charset="0"/>
              <a:cs typeface="Arial" pitchFamily="34" charset="0"/>
            </a:endParaRPr>
          </a:p>
          <a:p>
            <a:pPr algn="r" rtl="1"/>
            <a:endParaRPr lang="en-US" sz="1000" dirty="0">
              <a:latin typeface="Arial" pitchFamily="34" charset="0"/>
              <a:cs typeface="Arial" pitchFamily="34" charset="0"/>
            </a:endParaRPr>
          </a:p>
          <a:p>
            <a:pPr marL="285750" indent="-285750" algn="r" rtl="1">
              <a:buFont typeface="Arial" pitchFamily="34" charset="0"/>
              <a:buChar char="•"/>
            </a:pPr>
            <a:r>
              <a:rPr lang="ar-LB" sz="2400" dirty="0">
                <a:latin typeface="Arial" pitchFamily="34" charset="0"/>
                <a:cs typeface="Arial" pitchFamily="34" charset="0"/>
              </a:rPr>
              <a:t>ما هي التقنيات التي استخدمتها لجعله تفاعليا؟ </a:t>
            </a:r>
            <a:endParaRPr lang="en-US" sz="2400" dirty="0" smtClean="0">
              <a:latin typeface="Arial" pitchFamily="34" charset="0"/>
              <a:cs typeface="Arial" pitchFamily="34" charset="0"/>
            </a:endParaRPr>
          </a:p>
          <a:p>
            <a:pPr marL="285750" indent="-285750" algn="r" rtl="1">
              <a:buFont typeface="Arial" pitchFamily="34" charset="0"/>
              <a:buChar char="•"/>
            </a:pPr>
            <a:endParaRPr lang="en-US" sz="1000" dirty="0" smtClean="0">
              <a:latin typeface="Arial" pitchFamily="34" charset="0"/>
              <a:cs typeface="Arial" pitchFamily="34" charset="0"/>
            </a:endParaRPr>
          </a:p>
          <a:p>
            <a:pPr marL="285750" indent="-285750" algn="r" rtl="1">
              <a:buFont typeface="Arial" pitchFamily="34" charset="0"/>
              <a:buChar char="•"/>
            </a:pPr>
            <a:r>
              <a:rPr lang="ar-LB" sz="2400" dirty="0">
                <a:latin typeface="Arial" pitchFamily="34" charset="0"/>
                <a:cs typeface="Arial" pitchFamily="34" charset="0"/>
              </a:rPr>
              <a:t>ما هي الأساليب التي يمكن أن تستخدمها لجعله أكثر تفاعلية؟</a:t>
            </a:r>
            <a:r>
              <a:rPr lang="en-US" sz="2400" dirty="0" smtClean="0">
                <a:latin typeface="Arial" pitchFamily="34" charset="0"/>
                <a:cs typeface="Arial" pitchFamily="34" charset="0"/>
              </a:rPr>
              <a:t> </a:t>
            </a:r>
          </a:p>
          <a:p>
            <a:pPr algn="r" rtl="1"/>
            <a:endParaRPr lang="en-US" sz="1000" dirty="0" smtClean="0">
              <a:latin typeface="Arial" pitchFamily="34" charset="0"/>
              <a:cs typeface="Arial" pitchFamily="34" charset="0"/>
            </a:endParaRPr>
          </a:p>
          <a:p>
            <a:pPr marL="285750" indent="-285750" algn="r" rtl="1">
              <a:buFont typeface="Arial" pitchFamily="34" charset="0"/>
              <a:buChar char="•"/>
            </a:pPr>
            <a:r>
              <a:rPr lang="ar-LB" sz="2400" dirty="0">
                <a:latin typeface="Arial" pitchFamily="34" charset="0"/>
                <a:cs typeface="Arial" pitchFamily="34" charset="0"/>
              </a:rPr>
              <a:t>شارك أسئلتك القوية</a:t>
            </a:r>
            <a:endParaRPr lang="en-US" sz="2400" dirty="0" smtClean="0">
              <a:latin typeface="Arial" pitchFamily="34" charset="0"/>
              <a:cs typeface="Arial" pitchFamily="34" charset="0"/>
            </a:endParaRPr>
          </a:p>
          <a:p>
            <a:pPr algn="r" rtl="1"/>
            <a:endParaRPr lang="en-US" sz="1000" dirty="0" smtClean="0">
              <a:latin typeface="Arial" pitchFamily="34" charset="0"/>
              <a:cs typeface="Arial" pitchFamily="34" charset="0"/>
            </a:endParaRPr>
          </a:p>
          <a:p>
            <a:pPr marL="285750" indent="-285750" algn="r" rtl="1">
              <a:buFont typeface="Arial" pitchFamily="34" charset="0"/>
              <a:buChar char="•"/>
            </a:pPr>
            <a:r>
              <a:rPr lang="ar-LB" sz="2400" dirty="0">
                <a:latin typeface="Arial" pitchFamily="34" charset="0"/>
                <a:cs typeface="Arial" pitchFamily="34" charset="0"/>
              </a:rPr>
              <a:t>استخدم ورقة العمل للتفكير في كيف يمكنك أن تجعل محاضراتك أكثر تفاعلية</a:t>
            </a:r>
            <a:r>
              <a:rPr lang="en-US" sz="2400" dirty="0" smtClean="0">
                <a:latin typeface="Arial" pitchFamily="34" charset="0"/>
                <a:cs typeface="Arial" pitchFamily="34" charset="0"/>
              </a:rPr>
              <a:t> </a:t>
            </a:r>
            <a:endParaRPr lang="en-US" sz="2400" dirty="0" smtClean="0">
              <a:latin typeface="Arial" pitchFamily="34" charset="0"/>
              <a:cs typeface="Arial" pitchFamily="34" charset="0"/>
            </a:endParaRPr>
          </a:p>
          <a:p>
            <a:pPr algn="r" rtl="1"/>
            <a:endParaRPr lang="en-US" sz="1000" dirty="0" smtClean="0">
              <a:latin typeface="Arial" pitchFamily="34" charset="0"/>
              <a:cs typeface="Arial" pitchFamily="34" charset="0"/>
            </a:endParaRPr>
          </a:p>
          <a:p>
            <a:pPr marL="285750" indent="-285750" algn="r" rtl="1">
              <a:buFont typeface="Arial" pitchFamily="34" charset="0"/>
              <a:buChar char="•"/>
            </a:pPr>
            <a:r>
              <a:rPr lang="ar-LB" sz="2400" dirty="0">
                <a:latin typeface="Arial" pitchFamily="34" charset="0"/>
                <a:cs typeface="Arial" pitchFamily="34" charset="0"/>
              </a:rPr>
              <a:t>تقرير كامل المجموعة</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42713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لخص: نشاط التعلم </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508000" y="1371600"/>
            <a:ext cx="7721600" cy="3970318"/>
          </a:xfrm>
          <a:prstGeom prst="rect">
            <a:avLst/>
          </a:prstGeom>
          <a:noFill/>
          <a:ln w="9525">
            <a:noFill/>
            <a:miter lim="800000"/>
            <a:headEnd/>
            <a:tailEnd/>
          </a:ln>
        </p:spPr>
        <p:txBody>
          <a:bodyPr>
            <a:spAutoFit/>
          </a:bodyPr>
          <a:lstStyle/>
          <a:p>
            <a:pPr algn="r" rtl="1"/>
            <a:r>
              <a:rPr lang="ar-LB" sz="2800" dirty="0">
                <a:latin typeface="Arial" charset="0"/>
              </a:rPr>
              <a:t>التأمل:</a:t>
            </a:r>
            <a:r>
              <a:rPr lang="en-US" sz="2800" dirty="0" smtClean="0">
                <a:latin typeface="Arial" charset="0"/>
              </a:rPr>
              <a:t> </a:t>
            </a:r>
          </a:p>
          <a:p>
            <a:pPr algn="r" rtl="1"/>
            <a:endParaRPr lang="en-US" sz="2800" dirty="0" smtClean="0">
              <a:latin typeface="Arial" charset="0"/>
            </a:endParaRPr>
          </a:p>
          <a:p>
            <a:pPr marL="457200" indent="-457200" algn="r" rtl="1">
              <a:buFont typeface="Arial" pitchFamily="34" charset="0"/>
              <a:buChar char="•"/>
            </a:pPr>
            <a:r>
              <a:rPr lang="ar-LB" sz="2800" dirty="0">
                <a:latin typeface="Arial" charset="0"/>
              </a:rPr>
              <a:t>هذا التمرين كان عملية نمذجة لنشاط التعلم من اجل تطبيق مهارة تصميم محاضرة تفاعلية للعالم الحقيقي. كيف يمكنك تحسينه؟</a:t>
            </a:r>
            <a:endParaRPr lang="en-US" sz="2800" dirty="0" smtClean="0">
              <a:latin typeface="Arial" charset="0"/>
            </a:endParaRPr>
          </a:p>
          <a:p>
            <a:pPr marL="457200" indent="-457200" algn="r" rtl="1">
              <a:buFont typeface="Arial" pitchFamily="34" charset="0"/>
              <a:buChar char="•"/>
            </a:pPr>
            <a:endParaRPr lang="en-US" sz="2800" dirty="0" smtClean="0">
              <a:latin typeface="Arial" charset="0"/>
            </a:endParaRPr>
          </a:p>
          <a:p>
            <a:pPr marL="457200" indent="-457200" algn="r" rtl="1">
              <a:buFont typeface="Arial" pitchFamily="34" charset="0"/>
              <a:buChar char="•"/>
            </a:pPr>
            <a:r>
              <a:rPr lang="ar-LB" sz="2800" dirty="0">
                <a:latin typeface="Arial" charset="0"/>
              </a:rPr>
              <a:t>إذا كنت تصمم لتدريب أطول - يوم كامل أو على مدى عدة أيام – ما هي الأنشطة الأخرى التي سوف تشملها لتعميق التعلم من قبل الجمهور؟</a:t>
            </a:r>
            <a:endParaRPr lang="en-US" sz="2800" dirty="0">
              <a:latin typeface="Arial" charset="0"/>
            </a:endParaRPr>
          </a:p>
        </p:txBody>
      </p:sp>
    </p:spTree>
    <p:extLst>
      <p:ext uri="{BB962C8B-B14F-4D97-AF65-F5344CB8AC3E}">
        <p14:creationId xmlns:p14="http://schemas.microsoft.com/office/powerpoint/2010/main" val="41139661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10244" name="TextBox 8"/>
          <p:cNvSpPr txBox="1">
            <a:spLocks noChangeArrowheads="1"/>
          </p:cNvSpPr>
          <p:nvPr/>
        </p:nvSpPr>
        <p:spPr bwMode="auto">
          <a:xfrm>
            <a:off x="762000" y="1600200"/>
            <a:ext cx="7467600" cy="738188"/>
          </a:xfrm>
          <a:prstGeom prst="rect">
            <a:avLst/>
          </a:prstGeom>
          <a:noFill/>
          <a:ln w="9525">
            <a:noFill/>
            <a:miter lim="800000"/>
            <a:headEnd/>
            <a:tailEnd/>
          </a:ln>
        </p:spPr>
        <p:txBody>
          <a:bodyPr>
            <a:spAutoFit/>
          </a:bodyPr>
          <a:lstStyle/>
          <a:p>
            <a:endParaRPr lang="en-US" sz="2400">
              <a:latin typeface="Arial" charset="0"/>
            </a:endParaRPr>
          </a:p>
          <a:p>
            <a:endParaRPr lang="en-US">
              <a:latin typeface="Arial" charset="0"/>
            </a:endParaRPr>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ختام عظيم</a:t>
            </a:r>
            <a:endParaRPr lang="en-US" sz="3600" b="1" dirty="0">
              <a:latin typeface="Arial" pitchFamily="34" charset="0"/>
              <a:cs typeface="Arial" pitchFamily="34" charset="0"/>
            </a:endParaRPr>
          </a:p>
        </p:txBody>
      </p:sp>
      <p:sp>
        <p:nvSpPr>
          <p:cNvPr id="10246" name="TextBox 11"/>
          <p:cNvSpPr txBox="1">
            <a:spLocks noChangeArrowheads="1"/>
          </p:cNvSpPr>
          <p:nvPr/>
        </p:nvSpPr>
        <p:spPr bwMode="auto">
          <a:xfrm>
            <a:off x="911860" y="1905000"/>
            <a:ext cx="7721600" cy="1384995"/>
          </a:xfrm>
          <a:prstGeom prst="rect">
            <a:avLst/>
          </a:prstGeom>
          <a:noFill/>
          <a:ln w="9525">
            <a:noFill/>
            <a:miter lim="800000"/>
            <a:headEnd/>
            <a:tailEnd/>
          </a:ln>
        </p:spPr>
        <p:txBody>
          <a:bodyPr>
            <a:spAutoFit/>
          </a:bodyPr>
          <a:lstStyle/>
          <a:p>
            <a:pPr algn="ctr"/>
            <a:r>
              <a:rPr lang="ar-LB" sz="2800" dirty="0">
                <a:latin typeface="Arial" charset="0"/>
              </a:rPr>
              <a:t>الختام هو تمرين يسمح للمشاركين بتلخيص ما تعلموه أو الأمور التي اكتسبوها، </a:t>
            </a:r>
            <a:r>
              <a:rPr lang="ar-LB" sz="2800" dirty="0" smtClean="0">
                <a:latin typeface="Arial" charset="0"/>
              </a:rPr>
              <a:t>يؤكد </a:t>
            </a:r>
            <a:r>
              <a:rPr lang="ar-LB" sz="2800" dirty="0">
                <a:latin typeface="Arial" charset="0"/>
              </a:rPr>
              <a:t>على وضع الأفكار أو المهارات موضع التنفيذ في العمل، والقول وداعا لبعضهم البعض، والإعراب عن التقدير.</a:t>
            </a:r>
            <a:endParaRPr lang="en-US" sz="2800" dirty="0">
              <a:latin typeface="Arial" charset="0"/>
            </a:endParaRPr>
          </a:p>
        </p:txBody>
      </p:sp>
    </p:spTree>
    <p:extLst>
      <p:ext uri="{BB962C8B-B14F-4D97-AF65-F5344CB8AC3E}">
        <p14:creationId xmlns:p14="http://schemas.microsoft.com/office/powerpoint/2010/main" val="856818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3"/>
          <p:cNvSpPr txBox="1">
            <a:spLocks noChangeArrowheads="1"/>
          </p:cNvSpPr>
          <p:nvPr/>
        </p:nvSpPr>
        <p:spPr bwMode="auto">
          <a:xfrm>
            <a:off x="685800" y="1905000"/>
            <a:ext cx="7924800" cy="584200"/>
          </a:xfrm>
          <a:prstGeom prst="rect">
            <a:avLst/>
          </a:prstGeom>
          <a:solidFill>
            <a:schemeClr val="bg1"/>
          </a:solidFill>
          <a:ln w="60325">
            <a:noFill/>
            <a:miter lim="800000"/>
            <a:headEnd/>
            <a:tailEnd/>
          </a:ln>
        </p:spPr>
        <p:txBody>
          <a:bodyPr>
            <a:spAutoFit/>
          </a:bodyPr>
          <a:lstStyle/>
          <a:p>
            <a:endParaRPr lang="en-US" sz="3200"/>
          </a:p>
        </p:txBody>
      </p:sp>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التقييمات</a:t>
            </a:r>
            <a:endParaRPr lang="en-US" sz="3600" b="1" dirty="0" smtClean="0">
              <a:latin typeface="Arial" pitchFamily="34" charset="0"/>
              <a:cs typeface="Arial" pitchFamily="34" charset="0"/>
            </a:endParaRPr>
          </a:p>
        </p:txBody>
      </p:sp>
      <p:sp>
        <p:nvSpPr>
          <p:cNvPr id="2" name="TextBox 1"/>
          <p:cNvSpPr txBox="1"/>
          <p:nvPr/>
        </p:nvSpPr>
        <p:spPr>
          <a:xfrm>
            <a:off x="685800" y="1225729"/>
            <a:ext cx="7162800" cy="5016758"/>
          </a:xfrm>
          <a:prstGeom prst="rect">
            <a:avLst/>
          </a:prstGeom>
          <a:noFill/>
        </p:spPr>
        <p:txBody>
          <a:bodyPr wrap="square" rtlCol="0">
            <a:spAutoFit/>
          </a:bodyPr>
          <a:lstStyle/>
          <a:p>
            <a:pPr algn="r" rtl="1"/>
            <a:r>
              <a:rPr lang="ar-LB" sz="2000" b="1" dirty="0">
                <a:latin typeface="Arial" pitchFamily="34" charset="0"/>
                <a:cs typeface="Arial" pitchFamily="34" charset="0"/>
              </a:rPr>
              <a:t>مسح رسمي</a:t>
            </a:r>
            <a:endParaRPr lang="en-US" sz="2000" b="1" dirty="0" smtClean="0">
              <a:latin typeface="Arial" pitchFamily="34" charset="0"/>
              <a:cs typeface="Arial" pitchFamily="34" charset="0"/>
            </a:endParaRPr>
          </a:p>
          <a:p>
            <a:pPr marL="742950" lvl="1" indent="-285750" algn="r" rtl="1">
              <a:buFont typeface="Arial" pitchFamily="34" charset="0"/>
              <a:buChar char="•"/>
            </a:pPr>
            <a:r>
              <a:rPr lang="ar-LB" sz="2000" dirty="0">
                <a:latin typeface="Arial" pitchFamily="34" charset="0"/>
                <a:cs typeface="Arial" pitchFamily="34" charset="0"/>
              </a:rPr>
              <a:t>اطرح أسئلة لتحديد مدى تحقيق أهدافك التعليمية</a:t>
            </a:r>
            <a:endParaRPr lang="en-US" sz="2000" dirty="0" smtClean="0">
              <a:latin typeface="Arial" pitchFamily="34" charset="0"/>
              <a:cs typeface="Arial" pitchFamily="34" charset="0"/>
            </a:endParaRPr>
          </a:p>
          <a:p>
            <a:pPr lvl="1" algn="r" rtl="1"/>
            <a:endParaRPr lang="en-US" sz="2000" dirty="0" smtClean="0">
              <a:latin typeface="Arial" pitchFamily="34" charset="0"/>
              <a:cs typeface="Arial" pitchFamily="34" charset="0"/>
            </a:endParaRPr>
          </a:p>
          <a:p>
            <a:pPr marL="742950" lvl="1" indent="-285750" algn="r" rtl="1">
              <a:buFont typeface="Arial" pitchFamily="34" charset="0"/>
              <a:buChar char="•"/>
            </a:pPr>
            <a:r>
              <a:rPr lang="ar-LB" sz="2000" dirty="0">
                <a:latin typeface="Arial" pitchFamily="34" charset="0"/>
                <a:cs typeface="Arial" pitchFamily="34" charset="0"/>
              </a:rPr>
              <a:t>اطرح أسئلة لمعرفة ما أكثر ما أحبه المشاركون والأمور التي يمكن تحسينها: المحتوى، والمواد، وسرعة، والبيئة، والغرفة، والطعام، </a:t>
            </a:r>
            <a:r>
              <a:rPr lang="ar-LB" sz="2000" dirty="0" smtClean="0">
                <a:latin typeface="Arial" pitchFamily="34" charset="0"/>
                <a:cs typeface="Arial" pitchFamily="34" charset="0"/>
              </a:rPr>
              <a:t>الخ.</a:t>
            </a:r>
            <a:endParaRPr lang="en-US" sz="2000" dirty="0" smtClean="0">
              <a:latin typeface="Arial" pitchFamily="34" charset="0"/>
              <a:cs typeface="Arial" pitchFamily="34" charset="0"/>
            </a:endParaRPr>
          </a:p>
          <a:p>
            <a:pPr lvl="1" algn="r" rtl="1"/>
            <a:endParaRPr lang="en-US" sz="2000" dirty="0" smtClean="0">
              <a:latin typeface="Arial" pitchFamily="34" charset="0"/>
              <a:cs typeface="Arial" pitchFamily="34" charset="0"/>
            </a:endParaRPr>
          </a:p>
          <a:p>
            <a:pPr marL="742950" lvl="1" indent="-285750" algn="r" rtl="1">
              <a:buFont typeface="Arial" pitchFamily="34" charset="0"/>
              <a:buChar char="•"/>
            </a:pPr>
            <a:r>
              <a:rPr lang="ar-LB" sz="2000" dirty="0">
                <a:latin typeface="Arial" pitchFamily="34" charset="0"/>
                <a:cs typeface="Arial" pitchFamily="34" charset="0"/>
              </a:rPr>
              <a:t>اطرح أسئلة للحصول على تعليقات حولك: أسلوب التدريس، ومهارات التيسير، والاستجابة إلى المجموعة، ومعرفة </a:t>
            </a:r>
            <a:r>
              <a:rPr lang="ar-LB" sz="2000" dirty="0" smtClean="0">
                <a:latin typeface="Arial" pitchFamily="34" charset="0"/>
                <a:cs typeface="Arial" pitchFamily="34" charset="0"/>
              </a:rPr>
              <a:t>محتوى.</a:t>
            </a:r>
            <a:endParaRPr lang="en-US" sz="2000" dirty="0" smtClean="0">
              <a:latin typeface="Arial" pitchFamily="34" charset="0"/>
              <a:cs typeface="Arial" pitchFamily="34" charset="0"/>
            </a:endParaRPr>
          </a:p>
          <a:p>
            <a:pPr algn="r" rtl="1"/>
            <a:endParaRPr lang="en-US" sz="2000" dirty="0" smtClean="0">
              <a:latin typeface="Arial" pitchFamily="34" charset="0"/>
              <a:cs typeface="Arial" pitchFamily="34" charset="0"/>
            </a:endParaRPr>
          </a:p>
          <a:p>
            <a:pPr algn="r" rtl="1"/>
            <a:r>
              <a:rPr lang="ar-LB" sz="2000" b="1" dirty="0">
                <a:latin typeface="Arial" pitchFamily="34" charset="0"/>
                <a:cs typeface="Arial" pitchFamily="34" charset="0"/>
              </a:rPr>
              <a:t>ملخص شفهي غير رسمي</a:t>
            </a:r>
            <a:endParaRPr lang="en-US" sz="2000" b="1" dirty="0" smtClean="0">
              <a:latin typeface="Arial" pitchFamily="34" charset="0"/>
              <a:cs typeface="Arial" pitchFamily="34" charset="0"/>
            </a:endParaRPr>
          </a:p>
          <a:p>
            <a:pPr marL="742950" lvl="1" indent="-285750" algn="r" rtl="1">
              <a:buFont typeface="Arial" pitchFamily="34" charset="0"/>
              <a:buChar char="•"/>
            </a:pPr>
            <a:r>
              <a:rPr lang="ar-LB" sz="2000" dirty="0">
                <a:latin typeface="Arial" pitchFamily="34" charset="0"/>
                <a:cs typeface="Arial" pitchFamily="34" charset="0"/>
              </a:rPr>
              <a:t>اطلب: الحفاظ أو التغيير أو الحذف</a:t>
            </a:r>
            <a:endParaRPr lang="en-US" sz="2000" dirty="0" smtClean="0">
              <a:latin typeface="Arial" pitchFamily="34" charset="0"/>
              <a:cs typeface="Arial" pitchFamily="34" charset="0"/>
            </a:endParaRPr>
          </a:p>
          <a:p>
            <a:pPr lvl="1" algn="r" rtl="1"/>
            <a:endParaRPr lang="en-US" sz="2000" dirty="0">
              <a:latin typeface="Arial" pitchFamily="34" charset="0"/>
              <a:cs typeface="Arial" pitchFamily="34" charset="0"/>
            </a:endParaRPr>
          </a:p>
          <a:p>
            <a:pPr marL="742950" lvl="1" indent="-285750" algn="r" rtl="1">
              <a:buFont typeface="Arial" pitchFamily="34" charset="0"/>
              <a:buChar char="•"/>
            </a:pPr>
            <a:r>
              <a:rPr lang="ar-LB" sz="2000" dirty="0" smtClean="0">
                <a:latin typeface="Arial" pitchFamily="34" charset="0"/>
                <a:cs typeface="Arial" pitchFamily="34" charset="0"/>
              </a:rPr>
              <a:t>بطاقة 3 </a:t>
            </a:r>
            <a:r>
              <a:rPr lang="en-US" sz="2000" dirty="0" smtClean="0">
                <a:latin typeface="Arial" pitchFamily="34" charset="0"/>
                <a:cs typeface="Arial" pitchFamily="34" charset="0"/>
              </a:rPr>
              <a:t>x</a:t>
            </a:r>
            <a:r>
              <a:rPr lang="ar-LB" sz="2000" dirty="0" smtClean="0">
                <a:latin typeface="Arial" pitchFamily="34" charset="0"/>
                <a:cs typeface="Arial" pitchFamily="34" charset="0"/>
              </a:rPr>
              <a:t> 5 </a:t>
            </a:r>
            <a:r>
              <a:rPr lang="en-US" sz="2000" dirty="0" smtClean="0">
                <a:latin typeface="Arial" pitchFamily="34" charset="0"/>
                <a:cs typeface="Arial" pitchFamily="34" charset="0"/>
              </a:rPr>
              <a:t>-</a:t>
            </a:r>
            <a:r>
              <a:rPr lang="ar-LB" sz="2000" dirty="0" smtClean="0">
                <a:latin typeface="Arial" pitchFamily="34" charset="0"/>
                <a:cs typeface="Arial" pitchFamily="34" charset="0"/>
              </a:rPr>
              <a:t> </a:t>
            </a:r>
            <a:r>
              <a:rPr lang="en-US" sz="2000" dirty="0" smtClean="0">
                <a:latin typeface="Arial" pitchFamily="34" charset="0"/>
                <a:cs typeface="Arial" pitchFamily="34" charset="0"/>
              </a:rPr>
              <a:t> </a:t>
            </a:r>
            <a:r>
              <a:rPr lang="ar-LB" sz="2000" dirty="0">
                <a:latin typeface="Arial" pitchFamily="34" charset="0"/>
                <a:cs typeface="Arial" pitchFamily="34" charset="0"/>
              </a:rPr>
              <a:t>أكتب ما سوف يقومون بتنفيذه</a:t>
            </a:r>
            <a:endParaRPr lang="en-US" sz="2000" dirty="0" smtClean="0">
              <a:latin typeface="Arial" pitchFamily="34" charset="0"/>
              <a:cs typeface="Arial" pitchFamily="34" charset="0"/>
            </a:endParaRPr>
          </a:p>
          <a:p>
            <a:pPr lvl="1" algn="r" rtl="1"/>
            <a:endParaRPr lang="en-US" sz="2000" dirty="0" smtClean="0"/>
          </a:p>
          <a:p>
            <a:pPr lvl="1" algn="r" rtl="1"/>
            <a:endParaRPr lang="en-US" sz="2000" dirty="0" smtClean="0"/>
          </a:p>
          <a:p>
            <a:pPr marL="742950" lvl="1" indent="-285750" algn="r" rtl="1">
              <a:buFont typeface="Arial" pitchFamily="34" charset="0"/>
              <a:buChar char="•"/>
            </a:pPr>
            <a:endParaRPr lang="en-US" sz="2000" dirty="0" smtClean="0"/>
          </a:p>
        </p:txBody>
      </p:sp>
    </p:spTree>
    <p:extLst>
      <p:ext uri="{BB962C8B-B14F-4D97-AF65-F5344CB8AC3E}">
        <p14:creationId xmlns:p14="http://schemas.microsoft.com/office/powerpoint/2010/main" val="2828136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smtClean="0">
                <a:latin typeface="Arial" pitchFamily="34" charset="0"/>
                <a:cs typeface="Arial" pitchFamily="34" charset="0"/>
              </a:rPr>
              <a:t>كن </a:t>
            </a:r>
            <a:r>
              <a:rPr lang="ar-LB" sz="3600" b="1" dirty="0">
                <a:latin typeface="Arial" pitchFamily="34" charset="0"/>
                <a:cs typeface="Arial" pitchFamily="34" charset="0"/>
              </a:rPr>
              <a:t>نشطا منذ البداية:</a:t>
            </a:r>
          </a:p>
          <a:p>
            <a:pPr algn="ctr" rtl="1" fontAlgn="auto">
              <a:spcBef>
                <a:spcPts val="0"/>
              </a:spcBef>
              <a:spcAft>
                <a:spcPts val="0"/>
              </a:spcAft>
              <a:defRPr/>
            </a:pPr>
            <a:r>
              <a:rPr lang="ar-LB" sz="3600" b="1" dirty="0">
                <a:latin typeface="Arial" pitchFamily="34" charset="0"/>
                <a:cs typeface="Arial" pitchFamily="34" charset="0"/>
              </a:rPr>
              <a:t>شارك مع زميل وقم بنشاطات </a:t>
            </a:r>
            <a:r>
              <a:rPr lang="ar-LB" sz="3600" b="1" dirty="0" smtClean="0">
                <a:latin typeface="Arial" pitchFamily="34" charset="0"/>
                <a:cs typeface="Arial" pitchFamily="34" charset="0"/>
              </a:rPr>
              <a:t>شبكية</a:t>
            </a:r>
            <a:endParaRPr lang="en-US" sz="3600" b="1" dirty="0">
              <a:latin typeface="Arial" pitchFamily="34" charset="0"/>
              <a:cs typeface="Arial" pitchFamily="34" charset="0"/>
            </a:endParaRPr>
          </a:p>
        </p:txBody>
      </p:sp>
      <p:sp>
        <p:nvSpPr>
          <p:cNvPr id="6" name="TextBox 5"/>
          <p:cNvSpPr txBox="1"/>
          <p:nvPr/>
        </p:nvSpPr>
        <p:spPr>
          <a:xfrm>
            <a:off x="685800" y="1447800"/>
            <a:ext cx="7467600" cy="1200329"/>
          </a:xfrm>
          <a:prstGeom prst="rect">
            <a:avLst/>
          </a:prstGeom>
          <a:noFill/>
        </p:spPr>
        <p:txBody>
          <a:bodyPr wrap="square" rtlCol="0">
            <a:spAutoFit/>
          </a:bodyPr>
          <a:lstStyle/>
          <a:p>
            <a:pPr algn="r" rtl="1"/>
            <a:r>
              <a:rPr lang="ar-LB" sz="2400" b="1" dirty="0"/>
              <a:t>اكتب على بطاقات فهرسة أو أوراق ملاحظات لاصقة:</a:t>
            </a:r>
          </a:p>
          <a:p>
            <a:pPr algn="r" rtl="1"/>
            <a:r>
              <a:rPr lang="ar-LB" sz="2400" dirty="0"/>
              <a:t>ما هي تجربة التعلم الأفضل التي مررت بها خلال التدريب والتي ألهمتك تحويل المعرفة أو المهارات إلى ممارسة؟</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900" y="3200400"/>
            <a:ext cx="4206240" cy="3431407"/>
          </a:xfrm>
          <a:prstGeom prst="rect">
            <a:avLst/>
          </a:prstGeom>
        </p:spPr>
      </p:pic>
    </p:spTree>
    <p:extLst>
      <p:ext uri="{BB962C8B-B14F-4D97-AF65-F5344CB8AC3E}">
        <p14:creationId xmlns:p14="http://schemas.microsoft.com/office/powerpoint/2010/main" val="14319020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endParaRPr lang="en-US" sz="3600" b="1" dirty="0" smtClean="0">
              <a:latin typeface="Arial" pitchFamily="34" charset="0"/>
              <a:cs typeface="Arial" pitchFamily="34" charset="0"/>
            </a:endParaRPr>
          </a:p>
          <a:p>
            <a:pPr algn="ctr" fontAlgn="auto">
              <a:spcBef>
                <a:spcPts val="0"/>
              </a:spcBef>
              <a:spcAft>
                <a:spcPts val="0"/>
              </a:spcAft>
              <a:defRPr/>
            </a:pPr>
            <a:r>
              <a:rPr lang="ar-LB" sz="3600" b="1" dirty="0">
                <a:latin typeface="Arial" pitchFamily="34" charset="0"/>
                <a:cs typeface="Arial" pitchFamily="34" charset="0"/>
              </a:rPr>
              <a:t>مصادر</a:t>
            </a:r>
            <a:endParaRPr lang="en-US" sz="3600" b="1" dirty="0">
              <a:latin typeface="Arial" pitchFamily="34" charset="0"/>
              <a:cs typeface="Arial" pitchFamily="34" charset="0"/>
            </a:endParaRPr>
          </a:p>
        </p:txBody>
      </p:sp>
      <p:sp>
        <p:nvSpPr>
          <p:cNvPr id="5" name="Rectangle 4"/>
          <p:cNvSpPr/>
          <p:nvPr/>
        </p:nvSpPr>
        <p:spPr>
          <a:xfrm>
            <a:off x="190499" y="1371600"/>
            <a:ext cx="8610599" cy="3477875"/>
          </a:xfrm>
          <a:prstGeom prst="rect">
            <a:avLst/>
          </a:prstGeom>
        </p:spPr>
        <p:txBody>
          <a:bodyPr wrap="square">
            <a:spAutoFit/>
          </a:bodyPr>
          <a:lstStyle/>
          <a:p>
            <a:pPr algn="r"/>
            <a:r>
              <a:rPr lang="ar-LB" b="1" dirty="0">
                <a:latin typeface="Arial" pitchFamily="34" charset="0"/>
                <a:cs typeface="Arial" pitchFamily="34" charset="0"/>
              </a:rPr>
              <a:t>مصادر إضافية</a:t>
            </a:r>
            <a:r>
              <a:rPr lang="en-US" b="1" dirty="0" smtClean="0">
                <a:latin typeface="Arial" pitchFamily="34" charset="0"/>
                <a:cs typeface="Arial" pitchFamily="34" charset="0"/>
              </a:rPr>
              <a:t> </a:t>
            </a:r>
            <a:endParaRPr lang="en-US" b="1" dirty="0" smtClean="0">
              <a:latin typeface="Arial" pitchFamily="34" charset="0"/>
              <a:cs typeface="Arial" pitchFamily="34" charset="0"/>
            </a:endParaRPr>
          </a:p>
          <a:p>
            <a:pPr algn="r"/>
            <a:endParaRPr lang="en-US" u="sng" dirty="0" smtClean="0">
              <a:latin typeface="Arial" pitchFamily="34" charset="0"/>
              <a:cs typeface="Arial" pitchFamily="34" charset="0"/>
              <a:hlinkClick r:id="rId3"/>
            </a:endParaRPr>
          </a:p>
          <a:p>
            <a:pPr algn="r"/>
            <a:r>
              <a:rPr lang="en-US" u="sng" dirty="0" smtClean="0">
                <a:latin typeface="Arial" pitchFamily="34" charset="0"/>
                <a:cs typeface="Arial" pitchFamily="34" charset="0"/>
                <a:hlinkClick r:id="rId3"/>
              </a:rPr>
              <a:t>http</a:t>
            </a:r>
            <a:r>
              <a:rPr lang="en-US" u="sng" dirty="0">
                <a:latin typeface="Arial" pitchFamily="34" charset="0"/>
                <a:cs typeface="Arial" pitchFamily="34" charset="0"/>
                <a:hlinkClick r:id="rId3"/>
              </a:rPr>
              <a:t>://www.bethkanter.org/connect-inspire-engage/</a:t>
            </a:r>
            <a:endParaRPr lang="en-US" dirty="0">
              <a:latin typeface="Arial" pitchFamily="34" charset="0"/>
              <a:cs typeface="Arial" pitchFamily="34" charset="0"/>
            </a:endParaRPr>
          </a:p>
          <a:p>
            <a:pPr algn="r"/>
            <a:endParaRPr lang="en-US" u="sng" dirty="0" smtClean="0">
              <a:latin typeface="Arial" pitchFamily="34" charset="0"/>
              <a:cs typeface="Arial" pitchFamily="34" charset="0"/>
              <a:hlinkClick r:id="rId4"/>
            </a:endParaRPr>
          </a:p>
          <a:p>
            <a:pPr algn="r"/>
            <a:r>
              <a:rPr lang="en-US" u="sng" dirty="0" smtClean="0">
                <a:latin typeface="Arial" pitchFamily="34" charset="0"/>
                <a:cs typeface="Arial" pitchFamily="34" charset="0"/>
                <a:hlinkClick r:id="rId4"/>
              </a:rPr>
              <a:t>http</a:t>
            </a:r>
            <a:r>
              <a:rPr lang="en-US" u="sng" dirty="0">
                <a:latin typeface="Arial" pitchFamily="34" charset="0"/>
                <a:cs typeface="Arial" pitchFamily="34" charset="0"/>
                <a:hlinkClick r:id="rId4"/>
              </a:rPr>
              <a:t>://</a:t>
            </a:r>
            <a:r>
              <a:rPr lang="en-US" u="sng" dirty="0" smtClean="0">
                <a:latin typeface="Arial" pitchFamily="34" charset="0"/>
                <a:cs typeface="Arial" pitchFamily="34" charset="0"/>
                <a:hlinkClick r:id="rId4"/>
              </a:rPr>
              <a:t>socialmedia-for-trainers.wikispaces.com/Facilitation+Tips+and+Resources</a:t>
            </a:r>
            <a:endParaRPr lang="en-US" b="1" dirty="0" smtClean="0">
              <a:latin typeface="Arial" pitchFamily="34" charset="0"/>
              <a:cs typeface="Arial" pitchFamily="34" charset="0"/>
            </a:endParaRPr>
          </a:p>
          <a:p>
            <a:pPr algn="r"/>
            <a:endParaRPr lang="en-US" sz="2000" b="1" dirty="0" smtClean="0">
              <a:latin typeface="Arial" pitchFamily="34" charset="0"/>
              <a:cs typeface="Arial" pitchFamily="34" charset="0"/>
            </a:endParaRPr>
          </a:p>
          <a:p>
            <a:pPr algn="r"/>
            <a:r>
              <a:rPr lang="ar-LB" dirty="0" smtClean="0">
                <a:latin typeface="Arial" pitchFamily="34" charset="0"/>
                <a:cs typeface="Arial" pitchFamily="34" charset="0"/>
              </a:rPr>
              <a:t> الطيف الإنساني</a:t>
            </a:r>
            <a:endParaRPr lang="en-US" b="1" dirty="0" smtClean="0">
              <a:solidFill>
                <a:schemeClr val="accent1">
                  <a:lumMod val="75000"/>
                </a:schemeClr>
              </a:solidFill>
              <a:latin typeface="Arial" pitchFamily="34" charset="0"/>
              <a:cs typeface="Arial" pitchFamily="34" charset="0"/>
            </a:endParaRPr>
          </a:p>
          <a:p>
            <a:pPr algn="r"/>
            <a:r>
              <a:rPr lang="en-US" u="sng" dirty="0" smtClean="0">
                <a:latin typeface="Arial" pitchFamily="34" charset="0"/>
                <a:cs typeface="Arial" pitchFamily="34" charset="0"/>
                <a:hlinkClick r:id="rId5"/>
              </a:rPr>
              <a:t>http</a:t>
            </a:r>
            <a:r>
              <a:rPr lang="en-US" u="sng" dirty="0">
                <a:latin typeface="Arial" pitchFamily="34" charset="0"/>
                <a:cs typeface="Arial" pitchFamily="34" charset="0"/>
                <a:hlinkClick r:id="rId5"/>
              </a:rPr>
              <a:t>://</a:t>
            </a:r>
            <a:r>
              <a:rPr lang="en-US" u="sng" dirty="0" smtClean="0">
                <a:latin typeface="Arial" pitchFamily="34" charset="0"/>
                <a:cs typeface="Arial" pitchFamily="34" charset="0"/>
                <a:hlinkClick r:id="rId5"/>
              </a:rPr>
              <a:t>www.kstoolkit.org/Human+Spectrogram</a:t>
            </a:r>
            <a:endParaRPr lang="en-US" dirty="0">
              <a:latin typeface="Arial" pitchFamily="34" charset="0"/>
              <a:cs typeface="Arial" pitchFamily="34" charset="0"/>
            </a:endParaRPr>
          </a:p>
          <a:p>
            <a:pPr algn="r"/>
            <a:endParaRPr lang="en-US" sz="2000" b="1" dirty="0" smtClean="0">
              <a:latin typeface="Arial" pitchFamily="34" charset="0"/>
              <a:cs typeface="Arial" pitchFamily="34" charset="0"/>
            </a:endParaRPr>
          </a:p>
          <a:p>
            <a:pPr algn="r"/>
            <a:r>
              <a:rPr lang="en-US" dirty="0"/>
              <a:t>تعارف إضافي</a:t>
            </a:r>
            <a:endParaRPr lang="en-US" b="1" dirty="0" smtClean="0">
              <a:latin typeface="Arial" pitchFamily="34" charset="0"/>
              <a:cs typeface="Arial" pitchFamily="34" charset="0"/>
            </a:endParaRPr>
          </a:p>
          <a:p>
            <a:pPr algn="r"/>
            <a:r>
              <a:rPr lang="en-US" u="sng" dirty="0" smtClean="0">
                <a:latin typeface="Arial" pitchFamily="34" charset="0"/>
                <a:cs typeface="Arial" pitchFamily="34" charset="0"/>
                <a:hlinkClick r:id="rId5"/>
              </a:rPr>
              <a:t>http://www.kstoolkit.org</a:t>
            </a:r>
            <a:r>
              <a:rPr lang="en-US" dirty="0" smtClean="0">
                <a:latin typeface="Arial" pitchFamily="34" charset="0"/>
                <a:cs typeface="Arial" pitchFamily="34" charset="0"/>
              </a:rPr>
              <a:t> </a:t>
            </a:r>
          </a:p>
          <a:p>
            <a:pPr algn="r"/>
            <a:r>
              <a:rPr lang="en-US" b="1" dirty="0">
                <a:latin typeface="Arial" pitchFamily="34" charset="0"/>
                <a:cs typeface="Arial" pitchFamily="34" charset="0"/>
              </a:rPr>
              <a:t> </a:t>
            </a:r>
          </a:p>
        </p:txBody>
      </p:sp>
    </p:spTree>
    <p:extLst>
      <p:ext uri="{BB962C8B-B14F-4D97-AF65-F5344CB8AC3E}">
        <p14:creationId xmlns:p14="http://schemas.microsoft.com/office/powerpoint/2010/main" val="290411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a:latin typeface="Arial" pitchFamily="34" charset="0"/>
                <a:cs typeface="Arial" pitchFamily="34" charset="0"/>
              </a:rPr>
              <a:t>تنشط منذ البداية:</a:t>
            </a:r>
          </a:p>
          <a:p>
            <a:pPr algn="ctr" rtl="1" fontAlgn="auto">
              <a:spcBef>
                <a:spcPts val="0"/>
              </a:spcBef>
              <a:spcAft>
                <a:spcPts val="0"/>
              </a:spcAft>
              <a:defRPr/>
            </a:pPr>
            <a:r>
              <a:rPr lang="ar-LB" sz="3600" b="1" dirty="0">
                <a:latin typeface="Arial" pitchFamily="34" charset="0"/>
                <a:cs typeface="Arial" pitchFamily="34" charset="0"/>
              </a:rPr>
              <a:t>تأملات في النشاط </a:t>
            </a:r>
          </a:p>
        </p:txBody>
      </p:sp>
      <p:sp>
        <p:nvSpPr>
          <p:cNvPr id="6" name="TextBox 5"/>
          <p:cNvSpPr txBox="1"/>
          <p:nvPr/>
        </p:nvSpPr>
        <p:spPr>
          <a:xfrm>
            <a:off x="609600" y="1447800"/>
            <a:ext cx="7467600" cy="2677656"/>
          </a:xfrm>
          <a:prstGeom prst="rect">
            <a:avLst/>
          </a:prstGeom>
          <a:noFill/>
        </p:spPr>
        <p:txBody>
          <a:bodyPr wrap="square" rtlCol="0">
            <a:spAutoFit/>
          </a:bodyPr>
          <a:lstStyle/>
          <a:p>
            <a:pPr algn="r" rtl="1"/>
            <a:r>
              <a:rPr lang="ar-LB" sz="2800" dirty="0"/>
              <a:t>• الهدف من هذه العملية جعل المشاركين يتفاعلون مع بعضهم البعض حول </a:t>
            </a:r>
            <a:r>
              <a:rPr lang="ar-LB" sz="2800" dirty="0" smtClean="0"/>
              <a:t>الموضوع</a:t>
            </a:r>
            <a:endParaRPr lang="en-US" sz="2800" dirty="0" smtClean="0"/>
          </a:p>
          <a:p>
            <a:pPr algn="r" rtl="1"/>
            <a:endParaRPr lang="ar-LB" sz="2800" dirty="0"/>
          </a:p>
          <a:p>
            <a:pPr algn="r" rtl="1"/>
            <a:r>
              <a:rPr lang="ar-LB" sz="2800" dirty="0"/>
              <a:t>• التواصل واكتشاف أوجه التشابه </a:t>
            </a:r>
            <a:r>
              <a:rPr lang="ar-LB" sz="2800" dirty="0" smtClean="0"/>
              <a:t>والاختلاف</a:t>
            </a:r>
            <a:endParaRPr lang="en-US" sz="2800" dirty="0" smtClean="0"/>
          </a:p>
          <a:p>
            <a:pPr algn="r" rtl="1"/>
            <a:endParaRPr lang="ar-LB" sz="2800" dirty="0"/>
          </a:p>
          <a:p>
            <a:pPr algn="r" rtl="1"/>
            <a:r>
              <a:rPr lang="ar-LB" sz="2800" dirty="0"/>
              <a:t>• الاستفادة من معرفتهم الخاصة قبل أن يتم عرض المحتوى</a:t>
            </a:r>
            <a:endParaRPr lang="ar-LB" sz="2800" dirty="0"/>
          </a:p>
        </p:txBody>
      </p:sp>
    </p:spTree>
    <p:extLst>
      <p:ext uri="{BB962C8B-B14F-4D97-AF65-F5344CB8AC3E}">
        <p14:creationId xmlns:p14="http://schemas.microsoft.com/office/powerpoint/2010/main" val="1023110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a:latin typeface="Arial" pitchFamily="34" charset="0"/>
                <a:cs typeface="Arial" pitchFamily="34" charset="0"/>
              </a:rPr>
              <a:t>تنشط منذ البداية:</a:t>
            </a:r>
          </a:p>
          <a:p>
            <a:pPr algn="ctr" rtl="1" fontAlgn="auto">
              <a:spcBef>
                <a:spcPts val="0"/>
              </a:spcBef>
              <a:spcAft>
                <a:spcPts val="0"/>
              </a:spcAft>
              <a:defRPr/>
            </a:pPr>
            <a:r>
              <a:rPr lang="ar-LB" sz="3600" b="1" dirty="0">
                <a:latin typeface="Arial" pitchFamily="34" charset="0"/>
                <a:cs typeface="Arial" pitchFamily="34" charset="0"/>
              </a:rPr>
              <a:t>تأملات في النشاط</a:t>
            </a:r>
          </a:p>
        </p:txBody>
      </p:sp>
      <p:sp>
        <p:nvSpPr>
          <p:cNvPr id="6" name="TextBox 5"/>
          <p:cNvSpPr txBox="1"/>
          <p:nvPr/>
        </p:nvSpPr>
        <p:spPr>
          <a:xfrm>
            <a:off x="609600" y="1295400"/>
            <a:ext cx="7467600" cy="5509200"/>
          </a:xfrm>
          <a:prstGeom prst="rect">
            <a:avLst/>
          </a:prstGeom>
          <a:noFill/>
        </p:spPr>
        <p:txBody>
          <a:bodyPr wrap="square" rtlCol="0">
            <a:spAutoFit/>
          </a:bodyPr>
          <a:lstStyle/>
          <a:p>
            <a:pPr algn="r" rtl="1"/>
            <a:endParaRPr lang="en-US" sz="1600" dirty="0" smtClean="0"/>
          </a:p>
          <a:p>
            <a:pPr marL="457200" indent="-457200" algn="r" rtl="1">
              <a:buFont typeface="Arial" pitchFamily="34" charset="0"/>
              <a:buChar char="•"/>
            </a:pPr>
            <a:r>
              <a:rPr lang="ar-LB" sz="2800" dirty="0" smtClean="0"/>
              <a:t>كيف </a:t>
            </a:r>
            <a:r>
              <a:rPr lang="ar-LB" sz="2800" dirty="0"/>
              <a:t>شعرت بعد القيام بالتمرين حيال التعلم عن الموضوع</a:t>
            </a:r>
            <a:r>
              <a:rPr lang="ar-LB" sz="2800" dirty="0" smtClean="0"/>
              <a:t>؟</a:t>
            </a:r>
            <a:endParaRPr lang="en-US" sz="2800" dirty="0" smtClean="0"/>
          </a:p>
          <a:p>
            <a:pPr marL="457200" indent="-457200" algn="r" rtl="1">
              <a:buFont typeface="Arial" pitchFamily="34" charset="0"/>
              <a:buChar char="•"/>
            </a:pPr>
            <a:endParaRPr lang="ar-LB" sz="2800" dirty="0"/>
          </a:p>
          <a:p>
            <a:pPr marL="457200" indent="-457200" algn="r" rtl="1">
              <a:buFont typeface="Arial" pitchFamily="34" charset="0"/>
              <a:buChar char="•"/>
            </a:pPr>
            <a:r>
              <a:rPr lang="ar-LB" sz="2800" dirty="0" smtClean="0"/>
              <a:t>هل </a:t>
            </a:r>
            <a:r>
              <a:rPr lang="ar-LB" sz="2800" dirty="0"/>
              <a:t>أنت مستعد لمعرفة المزيد عن تقنيات التدريب التفاعلي</a:t>
            </a:r>
            <a:r>
              <a:rPr lang="ar-LB" sz="2800" dirty="0" smtClean="0"/>
              <a:t>؟</a:t>
            </a:r>
            <a:endParaRPr lang="en-US" sz="2800" dirty="0" smtClean="0"/>
          </a:p>
          <a:p>
            <a:pPr marL="457200" indent="-457200" algn="r" rtl="1">
              <a:buFont typeface="Arial" pitchFamily="34" charset="0"/>
              <a:buChar char="•"/>
            </a:pPr>
            <a:endParaRPr lang="ar-LB" sz="2800" dirty="0"/>
          </a:p>
          <a:p>
            <a:pPr marL="457200" indent="-457200" algn="r" rtl="1">
              <a:buFont typeface="Arial" pitchFamily="34" charset="0"/>
              <a:buChar char="•"/>
            </a:pPr>
            <a:r>
              <a:rPr lang="ar-LB" sz="2800" dirty="0" smtClean="0"/>
              <a:t>هل </a:t>
            </a:r>
            <a:r>
              <a:rPr lang="ar-LB" sz="2800" dirty="0"/>
              <a:t>ساعدك التفكير في تذكر أسئلة أو بعض التجارب الخاصة بك للقيام بمشاركتها</a:t>
            </a:r>
            <a:r>
              <a:rPr lang="ar-LB" sz="2800" dirty="0" smtClean="0"/>
              <a:t>؟</a:t>
            </a:r>
            <a:endParaRPr lang="en-US" sz="2800" dirty="0" smtClean="0"/>
          </a:p>
          <a:p>
            <a:pPr marL="457200" indent="-457200" algn="r" rtl="1">
              <a:buFont typeface="Arial" pitchFamily="34" charset="0"/>
              <a:buChar char="•"/>
            </a:pPr>
            <a:endParaRPr lang="ar-LB" sz="2800" dirty="0"/>
          </a:p>
          <a:p>
            <a:pPr marL="457200" indent="-457200" algn="r" rtl="1">
              <a:buFont typeface="Arial" pitchFamily="34" charset="0"/>
              <a:buChar char="•"/>
            </a:pPr>
            <a:r>
              <a:rPr lang="ar-LB" sz="2800" dirty="0" smtClean="0"/>
              <a:t>هل </a:t>
            </a:r>
            <a:r>
              <a:rPr lang="ar-LB" sz="2800" dirty="0"/>
              <a:t>كانت التجربة ستكون مختلفة لو بدأت الجلسة بمحاضرة أو عرض؟</a:t>
            </a:r>
          </a:p>
          <a:p>
            <a:pPr algn="r" rtl="1"/>
            <a:endParaRPr lang="en-US" sz="2800" dirty="0" smtClean="0"/>
          </a:p>
          <a:p>
            <a:pPr algn="r" rtl="1"/>
            <a:endParaRPr lang="en-US" sz="2800" dirty="0" smtClean="0"/>
          </a:p>
          <a:p>
            <a:pPr algn="r" rtl="1"/>
            <a:endParaRPr lang="en-US" sz="2800" dirty="0" smtClean="0"/>
          </a:p>
        </p:txBody>
      </p:sp>
    </p:spTree>
    <p:extLst>
      <p:ext uri="{BB962C8B-B14F-4D97-AF65-F5344CB8AC3E}">
        <p14:creationId xmlns:p14="http://schemas.microsoft.com/office/powerpoint/2010/main" val="4147133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rtl="1" fontAlgn="auto">
              <a:spcBef>
                <a:spcPts val="0"/>
              </a:spcBef>
              <a:spcAft>
                <a:spcPts val="0"/>
              </a:spcAft>
              <a:defRPr/>
            </a:pPr>
            <a:r>
              <a:rPr lang="ar-LB" sz="3600" b="1" dirty="0">
                <a:latin typeface="Arial" pitchFamily="34" charset="0"/>
                <a:cs typeface="Arial" pitchFamily="34" charset="0"/>
              </a:rPr>
              <a:t>تنشط منذ البداية:</a:t>
            </a:r>
          </a:p>
          <a:p>
            <a:pPr algn="ctr" rtl="1" fontAlgn="auto">
              <a:spcBef>
                <a:spcPts val="0"/>
              </a:spcBef>
              <a:spcAft>
                <a:spcPts val="0"/>
              </a:spcAft>
              <a:defRPr/>
            </a:pPr>
            <a:r>
              <a:rPr lang="ar-LB" sz="3600" b="1" dirty="0">
                <a:latin typeface="Arial" pitchFamily="34" charset="0"/>
                <a:cs typeface="Arial" pitchFamily="34" charset="0"/>
              </a:rPr>
              <a:t>التخطيط للتفاعل</a:t>
            </a:r>
          </a:p>
        </p:txBody>
      </p:sp>
      <p:sp>
        <p:nvSpPr>
          <p:cNvPr id="6" name="TextBox 5"/>
          <p:cNvSpPr txBox="1"/>
          <p:nvPr/>
        </p:nvSpPr>
        <p:spPr>
          <a:xfrm>
            <a:off x="5943600" y="2191164"/>
            <a:ext cx="2971800" cy="3785652"/>
          </a:xfrm>
          <a:prstGeom prst="rect">
            <a:avLst/>
          </a:prstGeom>
          <a:noFill/>
        </p:spPr>
        <p:txBody>
          <a:bodyPr wrap="square" rtlCol="0">
            <a:spAutoFit/>
          </a:bodyPr>
          <a:lstStyle/>
          <a:p>
            <a:pPr algn="r" rtl="1">
              <a:spcBef>
                <a:spcPct val="0"/>
              </a:spcBef>
            </a:pPr>
            <a:r>
              <a:rPr lang="ar-LB" sz="2400" b="1" dirty="0"/>
              <a:t>أمور للتفكير قبل وصول المشاركين</a:t>
            </a:r>
            <a:r>
              <a:rPr lang="ar-LB" sz="2400" b="1" dirty="0" smtClean="0"/>
              <a:t>:</a:t>
            </a:r>
            <a:endParaRPr lang="en-US" sz="2400" b="1" dirty="0" smtClean="0"/>
          </a:p>
          <a:p>
            <a:pPr algn="r" rtl="1">
              <a:spcBef>
                <a:spcPct val="0"/>
              </a:spcBef>
            </a:pPr>
            <a:endParaRPr lang="ar-LB" sz="2400" b="1" dirty="0"/>
          </a:p>
          <a:p>
            <a:pPr algn="r" rtl="1">
              <a:spcBef>
                <a:spcPct val="0"/>
              </a:spcBef>
            </a:pPr>
            <a:r>
              <a:rPr lang="ar-LB" sz="2400" dirty="0"/>
              <a:t>• تخطيط الغرفة </a:t>
            </a:r>
            <a:endParaRPr lang="en-US" sz="2400" dirty="0" smtClean="0"/>
          </a:p>
          <a:p>
            <a:pPr algn="r" rtl="1">
              <a:spcBef>
                <a:spcPct val="0"/>
              </a:spcBef>
            </a:pPr>
            <a:endParaRPr lang="ar-LB" sz="2400" dirty="0"/>
          </a:p>
          <a:p>
            <a:pPr algn="r" rtl="1">
              <a:spcBef>
                <a:spcPct val="0"/>
              </a:spcBef>
            </a:pPr>
            <a:r>
              <a:rPr lang="ar-LB" sz="2400" dirty="0"/>
              <a:t>• فسحة المكان </a:t>
            </a:r>
            <a:endParaRPr lang="en-US" sz="2400" dirty="0" smtClean="0"/>
          </a:p>
          <a:p>
            <a:pPr algn="r" rtl="1">
              <a:spcBef>
                <a:spcPct val="0"/>
              </a:spcBef>
            </a:pPr>
            <a:endParaRPr lang="ar-LB" sz="2400" dirty="0"/>
          </a:p>
          <a:p>
            <a:pPr algn="r" rtl="1">
              <a:spcBef>
                <a:spcPct val="0"/>
              </a:spcBef>
            </a:pPr>
            <a:r>
              <a:rPr lang="ar-LB" sz="2400" dirty="0"/>
              <a:t>• تقييم </a:t>
            </a:r>
            <a:r>
              <a:rPr lang="ar-LB" sz="2400" dirty="0" smtClean="0"/>
              <a:t>المشاركين</a:t>
            </a:r>
            <a:endParaRPr lang="en-US" sz="2400" dirty="0" smtClean="0"/>
          </a:p>
          <a:p>
            <a:pPr algn="r" rtl="1">
              <a:spcBef>
                <a:spcPct val="0"/>
              </a:spcBef>
            </a:pPr>
            <a:endParaRPr lang="ar-LB" sz="2400" dirty="0"/>
          </a:p>
          <a:p>
            <a:pPr algn="r" rtl="1">
              <a:spcBef>
                <a:spcPct val="0"/>
              </a:spcBef>
            </a:pPr>
            <a:r>
              <a:rPr lang="ar-LB" sz="2400" dirty="0"/>
              <a:t>• أسئلة للتأمل </a:t>
            </a:r>
            <a:endParaRPr lang="ar-LB"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59953"/>
            <a:ext cx="5200650" cy="3648075"/>
          </a:xfrm>
          <a:prstGeom prst="rect">
            <a:avLst/>
          </a:prstGeom>
        </p:spPr>
      </p:pic>
      <p:sp>
        <p:nvSpPr>
          <p:cNvPr id="4" name="Oval 3"/>
          <p:cNvSpPr/>
          <p:nvPr/>
        </p:nvSpPr>
        <p:spPr>
          <a:xfrm>
            <a:off x="2133600" y="2259954"/>
            <a:ext cx="3733800" cy="26168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1363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1200329"/>
          </a:xfrm>
          <a:prstGeom prst="rect">
            <a:avLst/>
          </a:prstGeom>
          <a:solidFill>
            <a:srgbClr val="ABDCD4"/>
          </a:solidFill>
        </p:spPr>
        <p:txBody>
          <a:bodyPr>
            <a:spAutoFit/>
          </a:bodyPr>
          <a:lstStyle/>
          <a:p>
            <a:pPr algn="ctr" fontAlgn="auto">
              <a:spcBef>
                <a:spcPts val="0"/>
              </a:spcBef>
              <a:spcAft>
                <a:spcPts val="0"/>
              </a:spcAft>
              <a:defRPr/>
            </a:pPr>
            <a:r>
              <a:rPr lang="ar-LB" sz="3600" b="1" dirty="0" smtClean="0">
                <a:latin typeface="Arial" pitchFamily="34" charset="0"/>
                <a:cs typeface="Arial" pitchFamily="34" charset="0"/>
              </a:rPr>
              <a:t>تقييم </a:t>
            </a:r>
            <a:r>
              <a:rPr lang="ar-LB" sz="3600" b="1" dirty="0">
                <a:latin typeface="Arial" pitchFamily="34" charset="0"/>
                <a:cs typeface="Arial" pitchFamily="34" charset="0"/>
              </a:rPr>
              <a:t>المشاركين كمدخل للتعارف (كسر الجليد): الطيف الإنساني</a:t>
            </a:r>
            <a:endParaRPr lang="en-US" sz="3600" b="1" dirty="0">
              <a:latin typeface="Arial" pitchFamily="34" charset="0"/>
              <a:cs typeface="Arial" pitchFamily="34" charset="0"/>
            </a:endParaRPr>
          </a:p>
        </p:txBody>
      </p:sp>
      <p:sp>
        <p:nvSpPr>
          <p:cNvPr id="4" name="TextBox 3"/>
          <p:cNvSpPr txBox="1"/>
          <p:nvPr/>
        </p:nvSpPr>
        <p:spPr>
          <a:xfrm>
            <a:off x="914400" y="1981200"/>
            <a:ext cx="7086600" cy="1569660"/>
          </a:xfrm>
          <a:prstGeom prst="rect">
            <a:avLst/>
          </a:prstGeom>
          <a:noFill/>
        </p:spPr>
        <p:txBody>
          <a:bodyPr wrap="square" rtlCol="0">
            <a:spAutoFit/>
          </a:bodyPr>
          <a:lstStyle/>
          <a:p>
            <a:pPr marL="742950" lvl="1" indent="-285750" algn="r" rtl="1">
              <a:buFont typeface="Arial" pitchFamily="34" charset="0"/>
              <a:buChar char="•"/>
            </a:pPr>
            <a:r>
              <a:rPr lang="ar-LB" sz="3200" dirty="0" smtClean="0"/>
              <a:t>نشاط </a:t>
            </a:r>
            <a:r>
              <a:rPr lang="ar-LB" sz="3200" dirty="0"/>
              <a:t>تفاعلي أو "تعارف" يسمح لك بفهم مواقف المشاركين حول التدريب الذي ستقدمه إليهم </a:t>
            </a:r>
          </a:p>
          <a:p>
            <a:pPr marL="742950" lvl="1" indent="-285750" algn="r" rtl="1">
              <a:buFont typeface="Arial" pitchFamily="34" charset="0"/>
              <a:buChar char="•"/>
            </a:pPr>
            <a:r>
              <a:rPr lang="ar-LB" sz="3200" dirty="0" smtClean="0"/>
              <a:t>دعونا </a:t>
            </a:r>
            <a:r>
              <a:rPr lang="ar-LB" sz="3200" dirty="0"/>
              <a:t>نقوم بالتمرين</a:t>
            </a:r>
          </a:p>
        </p:txBody>
      </p:sp>
    </p:spTree>
    <p:extLst>
      <p:ext uri="{BB962C8B-B14F-4D97-AF65-F5344CB8AC3E}">
        <p14:creationId xmlns:p14="http://schemas.microsoft.com/office/powerpoint/2010/main" val="202237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
            <a:ext cx="9144000" cy="1200329"/>
          </a:xfrm>
          <a:prstGeom prst="rect">
            <a:avLst/>
          </a:prstGeom>
          <a:solidFill>
            <a:srgbClr val="ABDCD4"/>
          </a:solidFill>
        </p:spPr>
        <p:txBody>
          <a:bodyPr wrap="square" rtlCol="0">
            <a:spAutoFit/>
          </a:bodyPr>
          <a:lstStyle/>
          <a:p>
            <a:pPr algn="ctr" rtl="1"/>
            <a:endParaRPr lang="en-US" sz="3600" b="1" dirty="0" smtClean="0">
              <a:latin typeface="Arial" pitchFamily="34" charset="0"/>
              <a:cs typeface="Arial" pitchFamily="34" charset="0"/>
            </a:endParaRPr>
          </a:p>
          <a:p>
            <a:pPr algn="ctr" rtl="1"/>
            <a:r>
              <a:rPr lang="ar-LB" sz="3600" b="1" dirty="0" smtClean="0">
                <a:latin typeface="Arial" pitchFamily="34" charset="0"/>
                <a:cs typeface="Arial" pitchFamily="34" charset="0"/>
              </a:rPr>
              <a:t>إنني </a:t>
            </a:r>
            <a:r>
              <a:rPr lang="ar-LB" sz="3600" b="1" dirty="0">
                <a:latin typeface="Arial" pitchFamily="34" charset="0"/>
                <a:cs typeface="Arial" pitchFamily="34" charset="0"/>
              </a:rPr>
              <a:t>أحب عصير الليمون!</a:t>
            </a:r>
            <a:endParaRPr lang="en-US" sz="3600" b="1" dirty="0">
              <a:latin typeface="Arial" pitchFamily="34" charset="0"/>
              <a:cs typeface="Arial" pitchFamily="34" charset="0"/>
            </a:endParaRPr>
          </a:p>
        </p:txBody>
      </p:sp>
      <p:pic>
        <p:nvPicPr>
          <p:cNvPr id="9" name="Picture 8" descr="2284817865_55bc672bb1_b.jpg"/>
          <p:cNvPicPr>
            <a:picLocks noChangeAspect="1"/>
          </p:cNvPicPr>
          <p:nvPr/>
        </p:nvPicPr>
        <p:blipFill>
          <a:blip r:embed="rId3" cstate="print"/>
          <a:stretch>
            <a:fillRect/>
          </a:stretch>
        </p:blipFill>
        <p:spPr>
          <a:xfrm>
            <a:off x="1409700" y="1363169"/>
            <a:ext cx="6477000" cy="4282157"/>
          </a:xfrm>
          <a:prstGeom prst="rect">
            <a:avLst/>
          </a:prstGeom>
        </p:spPr>
      </p:pic>
      <p:grpSp>
        <p:nvGrpSpPr>
          <p:cNvPr id="13" name="Group 18"/>
          <p:cNvGrpSpPr/>
          <p:nvPr/>
        </p:nvGrpSpPr>
        <p:grpSpPr>
          <a:xfrm>
            <a:off x="304800" y="5638800"/>
            <a:ext cx="8305800" cy="381000"/>
            <a:chOff x="533400" y="838200"/>
            <a:chExt cx="8305800" cy="381000"/>
          </a:xfrm>
        </p:grpSpPr>
        <p:sp>
          <p:nvSpPr>
            <p:cNvPr id="14" name="TextBox 13"/>
            <p:cNvSpPr txBox="1"/>
            <p:nvPr/>
          </p:nvSpPr>
          <p:spPr>
            <a:xfrm>
              <a:off x="533400" y="838200"/>
              <a:ext cx="8305800" cy="381000"/>
            </a:xfrm>
            <a:prstGeom prst="rect">
              <a:avLst/>
            </a:prstGeom>
            <a:solidFill>
              <a:schemeClr val="bg1"/>
            </a:solidFill>
          </p:spPr>
          <p:txBody>
            <a:bodyPr wrap="square" rtlCol="0">
              <a:spAutoFit/>
            </a:bodyPr>
            <a:lstStyle/>
            <a:p>
              <a:endParaRPr lang="en-US" dirty="0"/>
            </a:p>
          </p:txBody>
        </p:sp>
        <p:cxnSp>
          <p:nvCxnSpPr>
            <p:cNvPr id="15" name="Straight Arrow Connector 14"/>
            <p:cNvCxnSpPr/>
            <p:nvPr/>
          </p:nvCxnSpPr>
          <p:spPr>
            <a:xfrm>
              <a:off x="609600" y="990600"/>
              <a:ext cx="8077200" cy="1588"/>
            </a:xfrm>
            <a:prstGeom prst="straightConnector1">
              <a:avLst/>
            </a:prstGeom>
            <a:ln w="53975" cmpd="sng">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191375" y="5943600"/>
            <a:ext cx="1447800" cy="461665"/>
          </a:xfrm>
          <a:prstGeom prst="rect">
            <a:avLst/>
          </a:prstGeom>
          <a:solidFill>
            <a:schemeClr val="bg1"/>
          </a:solidFill>
        </p:spPr>
        <p:txBody>
          <a:bodyPr wrap="square" rtlCol="0">
            <a:spAutoFit/>
          </a:bodyPr>
          <a:lstStyle/>
          <a:p>
            <a:r>
              <a:rPr lang="ar-LB" sz="2400" dirty="0"/>
              <a:t>أوافق بشدة</a:t>
            </a:r>
            <a:endParaRPr lang="en-US" sz="2400" dirty="0"/>
          </a:p>
        </p:txBody>
      </p:sp>
      <p:sp>
        <p:nvSpPr>
          <p:cNvPr id="17" name="TextBox 16"/>
          <p:cNvSpPr txBox="1"/>
          <p:nvPr/>
        </p:nvSpPr>
        <p:spPr>
          <a:xfrm>
            <a:off x="381000" y="5937766"/>
            <a:ext cx="1828800" cy="461665"/>
          </a:xfrm>
          <a:prstGeom prst="rect">
            <a:avLst/>
          </a:prstGeom>
          <a:solidFill>
            <a:schemeClr val="bg1"/>
          </a:solidFill>
        </p:spPr>
        <p:txBody>
          <a:bodyPr wrap="square" rtlCol="0">
            <a:spAutoFit/>
          </a:bodyPr>
          <a:lstStyle/>
          <a:p>
            <a:r>
              <a:rPr lang="ar-LB" sz="2400" dirty="0"/>
              <a:t>لا أوافق بشدة</a:t>
            </a:r>
            <a:endParaRPr lang="en-US" sz="2400" dirty="0"/>
          </a:p>
        </p:txBody>
      </p:sp>
    </p:spTree>
    <p:extLst>
      <p:ext uri="{BB962C8B-B14F-4D97-AF65-F5344CB8AC3E}">
        <p14:creationId xmlns:p14="http://schemas.microsoft.com/office/powerpoint/2010/main" val="3583021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3"/>
          <p:cNvSpPr txBox="1">
            <a:spLocks noChangeArrowheads="1"/>
          </p:cNvSpPr>
          <p:nvPr/>
        </p:nvSpPr>
        <p:spPr bwMode="auto">
          <a:xfrm>
            <a:off x="685800" y="1905000"/>
            <a:ext cx="7924800" cy="584775"/>
          </a:xfrm>
          <a:prstGeom prst="rect">
            <a:avLst/>
          </a:prstGeom>
          <a:solidFill>
            <a:schemeClr val="bg1"/>
          </a:solidFill>
          <a:ln w="60325">
            <a:noFill/>
            <a:miter lim="800000"/>
            <a:headEnd/>
            <a:tailEnd/>
          </a:ln>
        </p:spPr>
        <p:txBody>
          <a:bodyPr wrap="square">
            <a:spAutoFit/>
          </a:bodyPr>
          <a:lstStyle/>
          <a:p>
            <a:endParaRPr lang="en-US" sz="3200" dirty="0">
              <a:cs typeface="Arial" pitchFamily="34" charset="0"/>
            </a:endParaRPr>
          </a:p>
        </p:txBody>
      </p:sp>
      <p:sp>
        <p:nvSpPr>
          <p:cNvPr id="7" name="TextBox 6"/>
          <p:cNvSpPr txBox="1"/>
          <p:nvPr/>
        </p:nvSpPr>
        <p:spPr>
          <a:xfrm>
            <a:off x="0" y="-3"/>
            <a:ext cx="9144000" cy="1077218"/>
          </a:xfrm>
          <a:prstGeom prst="rect">
            <a:avLst/>
          </a:prstGeom>
          <a:solidFill>
            <a:srgbClr val="ABDCD4"/>
          </a:solidFill>
        </p:spPr>
        <p:txBody>
          <a:bodyPr wrap="square" rtlCol="0">
            <a:spAutoFit/>
          </a:bodyPr>
          <a:lstStyle/>
          <a:p>
            <a:pPr algn="ctr"/>
            <a:r>
              <a:rPr lang="ar-LB" sz="3200" b="1" dirty="0">
                <a:latin typeface="Arial" pitchFamily="34" charset="0"/>
                <a:cs typeface="Arial" pitchFamily="34" charset="0"/>
              </a:rPr>
              <a:t>عندما يكون التدريب تفاعليا، يبدي المشاركون الانتباه إلى ما يجري تدريسه بشكل أفضل</a:t>
            </a:r>
            <a:endParaRPr lang="en-US" sz="3200" b="1" dirty="0">
              <a:latin typeface="Arial" pitchFamily="34" charset="0"/>
              <a:cs typeface="Arial" pitchFamily="34" charset="0"/>
            </a:endParaRPr>
          </a:p>
        </p:txBody>
      </p:sp>
      <p:pic>
        <p:nvPicPr>
          <p:cNvPr id="9" name="Picture 8" descr="2284817865_55bc672bb1_b.jpg"/>
          <p:cNvPicPr>
            <a:picLocks noChangeAspect="1"/>
          </p:cNvPicPr>
          <p:nvPr/>
        </p:nvPicPr>
        <p:blipFill>
          <a:blip r:embed="rId3" cstate="print"/>
          <a:stretch>
            <a:fillRect/>
          </a:stretch>
        </p:blipFill>
        <p:spPr>
          <a:xfrm>
            <a:off x="1409700" y="1447800"/>
            <a:ext cx="6477000" cy="4410075"/>
          </a:xfrm>
          <a:prstGeom prst="rect">
            <a:avLst/>
          </a:prstGeom>
        </p:spPr>
      </p:pic>
      <p:grpSp>
        <p:nvGrpSpPr>
          <p:cNvPr id="13" name="Group 18"/>
          <p:cNvGrpSpPr/>
          <p:nvPr/>
        </p:nvGrpSpPr>
        <p:grpSpPr>
          <a:xfrm>
            <a:off x="304800" y="5638800"/>
            <a:ext cx="8305800" cy="381000"/>
            <a:chOff x="533400" y="838200"/>
            <a:chExt cx="8305800" cy="381000"/>
          </a:xfrm>
        </p:grpSpPr>
        <p:sp>
          <p:nvSpPr>
            <p:cNvPr id="14" name="TextBox 13"/>
            <p:cNvSpPr txBox="1"/>
            <p:nvPr/>
          </p:nvSpPr>
          <p:spPr>
            <a:xfrm>
              <a:off x="533400" y="838200"/>
              <a:ext cx="8305800" cy="381000"/>
            </a:xfrm>
            <a:prstGeom prst="rect">
              <a:avLst/>
            </a:prstGeom>
            <a:solidFill>
              <a:schemeClr val="bg1"/>
            </a:solidFill>
          </p:spPr>
          <p:txBody>
            <a:bodyPr wrap="square" rtlCol="0">
              <a:spAutoFit/>
            </a:bodyPr>
            <a:lstStyle/>
            <a:p>
              <a:endParaRPr lang="en-US" dirty="0"/>
            </a:p>
          </p:txBody>
        </p:sp>
        <p:cxnSp>
          <p:nvCxnSpPr>
            <p:cNvPr id="15" name="Straight Arrow Connector 14"/>
            <p:cNvCxnSpPr/>
            <p:nvPr/>
          </p:nvCxnSpPr>
          <p:spPr>
            <a:xfrm>
              <a:off x="609600" y="990600"/>
              <a:ext cx="8077200" cy="1588"/>
            </a:xfrm>
            <a:prstGeom prst="straightConnector1">
              <a:avLst/>
            </a:prstGeom>
            <a:ln w="53975" cmpd="sng">
              <a:solidFill>
                <a:srgbClr val="C00000"/>
              </a:solidFill>
              <a:headEnd type="stealth"/>
              <a:tailEnd type="stealth"/>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315200" y="6000750"/>
            <a:ext cx="1447800" cy="369332"/>
          </a:xfrm>
          <a:prstGeom prst="rect">
            <a:avLst/>
          </a:prstGeom>
          <a:solidFill>
            <a:schemeClr val="bg1"/>
          </a:solidFill>
        </p:spPr>
        <p:txBody>
          <a:bodyPr wrap="square" rtlCol="0">
            <a:spAutoFit/>
          </a:bodyPr>
          <a:lstStyle/>
          <a:p>
            <a:r>
              <a:rPr lang="ar-LB" dirty="0"/>
              <a:t>أوافق بشدة</a:t>
            </a:r>
            <a:endParaRPr lang="en-US" dirty="0"/>
          </a:p>
        </p:txBody>
      </p:sp>
      <p:sp>
        <p:nvSpPr>
          <p:cNvPr id="17" name="TextBox 16"/>
          <p:cNvSpPr txBox="1"/>
          <p:nvPr/>
        </p:nvSpPr>
        <p:spPr>
          <a:xfrm>
            <a:off x="381000" y="6004441"/>
            <a:ext cx="1447800" cy="369332"/>
          </a:xfrm>
          <a:prstGeom prst="rect">
            <a:avLst/>
          </a:prstGeom>
          <a:solidFill>
            <a:schemeClr val="bg1"/>
          </a:solidFill>
        </p:spPr>
        <p:txBody>
          <a:bodyPr wrap="square" rtlCol="0">
            <a:spAutoFit/>
          </a:bodyPr>
          <a:lstStyle/>
          <a:p>
            <a:r>
              <a:rPr lang="ar-LB" dirty="0"/>
              <a:t>لا أوافق بشدة</a:t>
            </a:r>
            <a:endParaRPr lang="en-US" dirty="0"/>
          </a:p>
        </p:txBody>
      </p:sp>
    </p:spTree>
    <p:extLst>
      <p:ext uri="{BB962C8B-B14F-4D97-AF65-F5344CB8AC3E}">
        <p14:creationId xmlns:p14="http://schemas.microsoft.com/office/powerpoint/2010/main" val="886516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3075</Words>
  <Application>Microsoft Office PowerPoint</Application>
  <PresentationFormat>On-screen Show (4:3)</PresentationFormat>
  <Paragraphs>402</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Beth Kanter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Kanter</dc:creator>
  <cp:lastModifiedBy>Tohme</cp:lastModifiedBy>
  <cp:revision>547</cp:revision>
  <dcterms:created xsi:type="dcterms:W3CDTF">2011-01-07T00:57:53Z</dcterms:created>
  <dcterms:modified xsi:type="dcterms:W3CDTF">2012-03-04T16:49:12Z</dcterms:modified>
</cp:coreProperties>
</file>