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5" r:id="rId5"/>
    <p:sldId id="266" r:id="rId6"/>
    <p:sldId id="263" r:id="rId7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68" autoAdjust="0"/>
    <p:restoredTop sz="94660"/>
  </p:normalViewPr>
  <p:slideViewPr>
    <p:cSldViewPr>
      <p:cViewPr>
        <p:scale>
          <a:sx n="47" d="100"/>
          <a:sy n="47" d="100"/>
        </p:scale>
        <p:origin x="1110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92900" y="3548791"/>
            <a:ext cx="12502198" cy="14566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400" b="1" i="0">
                <a:solidFill>
                  <a:srgbClr val="2366B0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8069" y="5504429"/>
            <a:ext cx="17731861" cy="1786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E4090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4600AC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4600AC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4600AC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1781" y="4023266"/>
            <a:ext cx="4964437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rgbClr val="4600AC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0" y="4030830"/>
            <a:ext cx="13118465" cy="49398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20"/>
              </a:spcBef>
            </a:pPr>
            <a:r>
              <a:rPr sz="8000" b="1" spc="5" dirty="0">
                <a:solidFill>
                  <a:srgbClr val="4600AC"/>
                </a:solidFill>
                <a:latin typeface="Courier New"/>
                <a:cs typeface="Courier New"/>
              </a:rPr>
              <a:t>How </a:t>
            </a:r>
            <a:r>
              <a:rPr sz="8000" b="1" spc="10" dirty="0">
                <a:solidFill>
                  <a:srgbClr val="4600AC"/>
                </a:solidFill>
                <a:latin typeface="Courier New"/>
                <a:cs typeface="Courier New"/>
              </a:rPr>
              <a:t>to</a:t>
            </a:r>
            <a:r>
              <a:rPr sz="8000" b="1" spc="-45" dirty="0">
                <a:solidFill>
                  <a:srgbClr val="4600AC"/>
                </a:solidFill>
                <a:latin typeface="Courier New"/>
                <a:cs typeface="Courier New"/>
              </a:rPr>
              <a:t> </a:t>
            </a:r>
            <a:r>
              <a:rPr lang="en-GB" sz="8000" b="1" spc="5" dirty="0" smtClean="0">
                <a:solidFill>
                  <a:srgbClr val="4600AC"/>
                </a:solidFill>
                <a:latin typeface="Courier New"/>
                <a:cs typeface="Courier New"/>
              </a:rPr>
              <a:t>recruit and maintain good profiles for your start-up</a:t>
            </a:r>
            <a:endParaRPr sz="8000" dirty="0">
              <a:latin typeface="Courier New"/>
              <a:cs typeface="Courier Ne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9450" y="153908"/>
            <a:ext cx="6077221" cy="1348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28700" y="0"/>
            <a:ext cx="17263110" cy="9787890"/>
            <a:chOff x="1028700" y="0"/>
            <a:chExt cx="17263110" cy="9787890"/>
          </a:xfrm>
        </p:grpSpPr>
        <p:sp>
          <p:nvSpPr>
            <p:cNvPr id="5" name="object 5"/>
            <p:cNvSpPr/>
            <p:nvPr/>
          </p:nvSpPr>
          <p:spPr>
            <a:xfrm>
              <a:off x="11114013" y="0"/>
              <a:ext cx="7177711" cy="97878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028700" y="1902408"/>
              <a:ext cx="16230600" cy="76200"/>
            </a:xfrm>
            <a:custGeom>
              <a:avLst/>
              <a:gdLst/>
              <a:ahLst/>
              <a:cxnLst/>
              <a:rect l="l" t="t" r="r" b="b"/>
              <a:pathLst>
                <a:path w="16230600" h="76200">
                  <a:moveTo>
                    <a:pt x="16230600" y="76200"/>
                  </a:moveTo>
                  <a:lnTo>
                    <a:pt x="0" y="76200"/>
                  </a:lnTo>
                  <a:lnTo>
                    <a:pt x="0" y="0"/>
                  </a:lnTo>
                  <a:lnTo>
                    <a:pt x="16230600" y="0"/>
                  </a:lnTo>
                  <a:lnTo>
                    <a:pt x="16230600" y="76200"/>
                  </a:lnTo>
                  <a:close/>
                </a:path>
              </a:pathLst>
            </a:custGeom>
            <a:solidFill>
              <a:srgbClr val="E61C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855617" y="120499"/>
              <a:ext cx="2438399" cy="13811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-39237"/>
            <a:ext cx="10972800" cy="761238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953633" y="270296"/>
            <a:ext cx="4790938" cy="1051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75083" y="13561"/>
            <a:ext cx="1981199" cy="1133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59829" y="3083432"/>
            <a:ext cx="449652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8800" u="sng" spc="-150" dirty="0" smtClean="0">
                <a:latin typeface="Courier New"/>
                <a:cs typeface="Courier New"/>
              </a:rPr>
              <a:t>Ahmed</a:t>
            </a:r>
            <a:endParaRPr sz="8800" u="sng" spc="-150" dirty="0">
              <a:latin typeface="Courier New"/>
              <a:cs typeface="Courier Ne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34861" y="5583328"/>
            <a:ext cx="4591050" cy="45719"/>
          </a:xfrm>
          <a:custGeom>
            <a:avLst/>
            <a:gdLst/>
            <a:ahLst/>
            <a:cxnLst/>
            <a:rect l="l" t="t" r="r" b="b"/>
            <a:pathLst>
              <a:path w="6482715" h="102870">
                <a:moveTo>
                  <a:pt x="6482139" y="102786"/>
                </a:moveTo>
                <a:lnTo>
                  <a:pt x="0" y="102786"/>
                </a:lnTo>
                <a:lnTo>
                  <a:pt x="0" y="0"/>
                </a:lnTo>
                <a:lnTo>
                  <a:pt x="6482139" y="0"/>
                </a:lnTo>
                <a:lnTo>
                  <a:pt x="6482139" y="102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59829" y="4369966"/>
            <a:ext cx="653034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8800" spc="-150" dirty="0" err="1" smtClean="0">
                <a:latin typeface="Courier New"/>
                <a:cs typeface="Courier New"/>
              </a:rPr>
              <a:t>Assalih</a:t>
            </a:r>
            <a:endParaRPr sz="8800" spc="-150" dirty="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39940" y="6079121"/>
            <a:ext cx="9490660" cy="26673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GB" sz="5000" b="1" spc="-5" dirty="0" smtClean="0">
                <a:solidFill>
                  <a:srgbClr val="E40901"/>
                </a:solidFill>
                <a:latin typeface="Courier New"/>
                <a:cs typeface="Courier New"/>
              </a:rPr>
              <a:t>HR Transformation Manager at </a:t>
            </a:r>
            <a:r>
              <a:rPr lang="en-GB" sz="5000" b="1" spc="-5" dirty="0" err="1" smtClean="0">
                <a:solidFill>
                  <a:srgbClr val="E40901"/>
                </a:solidFill>
                <a:latin typeface="Courier New"/>
                <a:cs typeface="Courier New"/>
              </a:rPr>
              <a:t>Sopra</a:t>
            </a:r>
            <a:r>
              <a:rPr lang="en-GB" sz="5000" b="1" spc="-5" dirty="0" smtClean="0">
                <a:solidFill>
                  <a:srgbClr val="E40901"/>
                </a:solidFill>
                <a:latin typeface="Courier New"/>
                <a:cs typeface="Courier New"/>
              </a:rPr>
              <a:t> HR Software</a:t>
            </a:r>
            <a:endParaRPr sz="5000" dirty="0">
              <a:latin typeface="Courier New"/>
              <a:cs typeface="Courier Ne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33450" y="98253"/>
            <a:ext cx="5305440" cy="1181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Maîtriser l essentiel du code de travail - PDF Téléchargement Gratui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2"/>
          <a:stretch/>
        </p:blipFill>
        <p:spPr bwMode="auto">
          <a:xfrm>
            <a:off x="914400" y="2324100"/>
            <a:ext cx="5030723" cy="5837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6072" r="4167"/>
          <a:stretch/>
        </p:blipFill>
        <p:spPr>
          <a:xfrm rot="10800000">
            <a:off x="5316" y="3136786"/>
            <a:ext cx="10515600" cy="71502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953633" y="270296"/>
            <a:ext cx="4790938" cy="1051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75083" y="13561"/>
            <a:ext cx="1981199" cy="1133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49102" y="2781300"/>
            <a:ext cx="15621000" cy="4629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3000" dirty="0"/>
              <a:t> </a:t>
            </a:r>
            <a:r>
              <a:rPr lang="en-GB" sz="3000" b="1" dirty="0" smtClean="0">
                <a:solidFill>
                  <a:srgbClr val="FF0000"/>
                </a:solidFill>
              </a:rPr>
              <a:t>1</a:t>
            </a:r>
            <a:r>
              <a:rPr lang="en-GB" sz="3000" b="1" dirty="0">
                <a:solidFill>
                  <a:srgbClr val="FF0000"/>
                </a:solidFill>
              </a:rPr>
              <a:t>. </a:t>
            </a:r>
            <a:r>
              <a:rPr lang="en-GB" sz="3000" b="1" dirty="0"/>
              <a:t>Treat candidates like </a:t>
            </a:r>
            <a:r>
              <a:rPr lang="en-GB" sz="3000" b="1" dirty="0" smtClean="0"/>
              <a:t>customers				</a:t>
            </a:r>
            <a:r>
              <a:rPr lang="en-GB" sz="3000" b="1" dirty="0" smtClean="0">
                <a:solidFill>
                  <a:srgbClr val="FF0000"/>
                </a:solidFill>
              </a:rPr>
              <a:t>2</a:t>
            </a:r>
            <a:r>
              <a:rPr lang="en-GB" sz="3000" b="1" dirty="0">
                <a:solidFill>
                  <a:srgbClr val="FF0000"/>
                </a:solidFill>
              </a:rPr>
              <a:t>. </a:t>
            </a:r>
            <a:r>
              <a:rPr lang="en-GB" sz="3000" b="1" dirty="0"/>
              <a:t>Use social media</a:t>
            </a:r>
            <a:r>
              <a:rPr lang="en-GB" sz="3000" b="1" dirty="0" smtClean="0"/>
              <a:t>.</a:t>
            </a:r>
            <a:endParaRPr lang="en-GB" sz="3000" b="1" dirty="0"/>
          </a:p>
          <a:p>
            <a:r>
              <a:rPr lang="en-GB" sz="3000" dirty="0" smtClean="0"/>
              <a:t>Be </a:t>
            </a:r>
            <a:r>
              <a:rPr lang="en-GB" sz="3000" dirty="0"/>
              <a:t>respectful of their time. </a:t>
            </a:r>
          </a:p>
          <a:p>
            <a:r>
              <a:rPr lang="en-GB" sz="3000" dirty="0" smtClean="0"/>
              <a:t>Be </a:t>
            </a:r>
            <a:r>
              <a:rPr lang="en-GB" sz="3000" dirty="0"/>
              <a:t>hospitable.  </a:t>
            </a:r>
          </a:p>
          <a:p>
            <a:r>
              <a:rPr lang="en-GB" sz="3000" dirty="0"/>
              <a:t>Make yourself available. </a:t>
            </a:r>
          </a:p>
          <a:p>
            <a:r>
              <a:rPr lang="en-GB" sz="3000" b="1" dirty="0"/>
              <a:t> </a:t>
            </a:r>
          </a:p>
          <a:p>
            <a:r>
              <a:rPr lang="en-GB" sz="3000" b="1" dirty="0">
                <a:solidFill>
                  <a:srgbClr val="FF0000"/>
                </a:solidFill>
              </a:rPr>
              <a:t>3. </a:t>
            </a:r>
            <a:r>
              <a:rPr lang="en-GB" sz="3000" b="1" dirty="0"/>
              <a:t>Implement an employee referral </a:t>
            </a:r>
            <a:r>
              <a:rPr lang="en-GB" sz="3000" b="1" dirty="0" smtClean="0"/>
              <a:t>program		</a:t>
            </a:r>
            <a:r>
              <a:rPr lang="en-GB" sz="3000" b="1" dirty="0" smtClean="0">
                <a:solidFill>
                  <a:srgbClr val="FF0000"/>
                </a:solidFill>
              </a:rPr>
              <a:t>4</a:t>
            </a:r>
            <a:r>
              <a:rPr lang="en-GB" sz="3000" b="1" dirty="0">
                <a:solidFill>
                  <a:srgbClr val="FF0000"/>
                </a:solidFill>
              </a:rPr>
              <a:t>. </a:t>
            </a:r>
            <a:r>
              <a:rPr lang="en-GB" sz="3000" b="1" dirty="0"/>
              <a:t>Create compelling job </a:t>
            </a:r>
            <a:r>
              <a:rPr lang="en-GB" sz="3000" b="1" dirty="0" smtClean="0"/>
              <a:t>descriptions</a:t>
            </a:r>
            <a:r>
              <a:rPr lang="en-GB" sz="3000" b="1" dirty="0"/>
              <a:t/>
            </a:r>
            <a:br>
              <a:rPr lang="en-GB" sz="3000" b="1" dirty="0"/>
            </a:br>
            <a:r>
              <a:rPr lang="en-GB" sz="3000" b="1" dirty="0" smtClean="0"/>
              <a:t>									</a:t>
            </a:r>
            <a:r>
              <a:rPr lang="en-GB" sz="3000" dirty="0" smtClean="0"/>
              <a:t>Make </a:t>
            </a:r>
            <a:r>
              <a:rPr lang="en-GB" sz="3000" dirty="0"/>
              <a:t>titles as specific as possible. </a:t>
            </a:r>
            <a:endParaRPr lang="en-GB" sz="3000" dirty="0" smtClean="0"/>
          </a:p>
          <a:p>
            <a:r>
              <a:rPr lang="en-GB" sz="3000" dirty="0" smtClean="0"/>
              <a:t>									Open </a:t>
            </a:r>
            <a:r>
              <a:rPr lang="en-GB" sz="3000" dirty="0"/>
              <a:t>with a captivating summary.  </a:t>
            </a:r>
          </a:p>
          <a:p>
            <a:r>
              <a:rPr lang="en-GB" sz="3000" dirty="0" smtClean="0"/>
              <a:t>									Include </a:t>
            </a:r>
            <a:r>
              <a:rPr lang="en-GB" sz="3000" dirty="0"/>
              <a:t>the essentials.  </a:t>
            </a:r>
          </a:p>
          <a:p>
            <a:r>
              <a:rPr lang="en-GB" sz="3000" dirty="0" smtClean="0"/>
              <a:t>									Keep </a:t>
            </a:r>
            <a:r>
              <a:rPr lang="en-GB" sz="3000" dirty="0"/>
              <a:t>descriptions concise. </a:t>
            </a:r>
            <a:endParaRPr lang="en-GB" sz="3000" dirty="0" smtClean="0"/>
          </a:p>
        </p:txBody>
      </p:sp>
      <p:sp>
        <p:nvSpPr>
          <p:cNvPr id="11" name="object 11"/>
          <p:cNvSpPr/>
          <p:nvPr/>
        </p:nvSpPr>
        <p:spPr>
          <a:xfrm>
            <a:off x="933450" y="98253"/>
            <a:ext cx="5305440" cy="1181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/>
          <p:cNvSpPr txBox="1"/>
          <p:nvPr/>
        </p:nvSpPr>
        <p:spPr>
          <a:xfrm>
            <a:off x="1752600" y="1589210"/>
            <a:ext cx="1324412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4800" u="sng" spc="-150" dirty="0" smtClean="0">
                <a:latin typeface="Courier New"/>
                <a:cs typeface="Courier New"/>
              </a:rPr>
              <a:t>Recruiting Strategy</a:t>
            </a:r>
            <a:endParaRPr sz="4800" u="sng" spc="-15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99730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20246" r="10417"/>
          <a:stretch/>
        </p:blipFill>
        <p:spPr>
          <a:xfrm>
            <a:off x="8458201" y="-38100"/>
            <a:ext cx="9829800" cy="607115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953633" y="270296"/>
            <a:ext cx="4790938" cy="1051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75083" y="13561"/>
            <a:ext cx="1981199" cy="1133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58201" y="3337856"/>
            <a:ext cx="7543800" cy="4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endParaRPr lang="en-GB" sz="3000" b="1" dirty="0"/>
          </a:p>
          <a:p>
            <a:r>
              <a:rPr lang="en-GB" sz="3000" b="1" dirty="0" smtClean="0">
                <a:solidFill>
                  <a:srgbClr val="FF0000"/>
                </a:solidFill>
              </a:rPr>
              <a:t>5</a:t>
            </a:r>
            <a:r>
              <a:rPr lang="en-GB" sz="3000" b="1" dirty="0">
                <a:solidFill>
                  <a:srgbClr val="FF0000"/>
                </a:solidFill>
              </a:rPr>
              <a:t>. </a:t>
            </a:r>
            <a:r>
              <a:rPr lang="en-GB" sz="3000" b="1" dirty="0"/>
              <a:t>Make use of sponsored jobs to stand </a:t>
            </a:r>
            <a:r>
              <a:rPr lang="en-GB" sz="3000" b="1" dirty="0" smtClean="0"/>
              <a:t>out	</a:t>
            </a:r>
            <a:r>
              <a:rPr lang="en-GB" sz="3000" b="1" dirty="0" smtClean="0">
                <a:solidFill>
                  <a:srgbClr val="FF0000"/>
                </a:solidFill>
              </a:rPr>
              <a:t>6</a:t>
            </a:r>
            <a:r>
              <a:rPr lang="en-GB" sz="3000" b="1" dirty="0">
                <a:solidFill>
                  <a:srgbClr val="FF0000"/>
                </a:solidFill>
              </a:rPr>
              <a:t>. </a:t>
            </a:r>
            <a:r>
              <a:rPr lang="en-GB" sz="3000" b="1" dirty="0"/>
              <a:t>Check resumes posted </a:t>
            </a:r>
            <a:r>
              <a:rPr lang="en-GB" sz="3000" b="1" dirty="0" smtClean="0"/>
              <a:t>online</a:t>
            </a:r>
            <a:endParaRPr lang="en-GB" sz="3000" b="1" dirty="0"/>
          </a:p>
          <a:p>
            <a:r>
              <a:rPr lang="en-GB" sz="3000" b="1" dirty="0"/>
              <a:t> </a:t>
            </a:r>
          </a:p>
          <a:p>
            <a:r>
              <a:rPr lang="en-GB" sz="3000" b="1" dirty="0" smtClean="0">
                <a:solidFill>
                  <a:srgbClr val="FF0000"/>
                </a:solidFill>
              </a:rPr>
              <a:t>7</a:t>
            </a:r>
            <a:r>
              <a:rPr lang="en-GB" sz="3000" b="1" dirty="0">
                <a:solidFill>
                  <a:srgbClr val="FF0000"/>
                </a:solidFill>
              </a:rPr>
              <a:t>. </a:t>
            </a:r>
            <a:r>
              <a:rPr lang="en-GB" sz="3000" b="1" dirty="0"/>
              <a:t>Consider past </a:t>
            </a:r>
            <a:r>
              <a:rPr lang="en-GB" sz="3000" b="1" dirty="0" smtClean="0"/>
              <a:t>candidates				</a:t>
            </a:r>
            <a:r>
              <a:rPr lang="en-GB" sz="3000" b="1" dirty="0" smtClean="0">
                <a:solidFill>
                  <a:srgbClr val="FF0000"/>
                </a:solidFill>
              </a:rPr>
              <a:t>8</a:t>
            </a:r>
            <a:r>
              <a:rPr lang="en-GB" sz="3000" b="1" dirty="0">
                <a:solidFill>
                  <a:srgbClr val="FF0000"/>
                </a:solidFill>
              </a:rPr>
              <a:t>. </a:t>
            </a:r>
            <a:r>
              <a:rPr lang="en-GB" sz="3000" b="1" dirty="0"/>
              <a:t>Claim your company </a:t>
            </a:r>
            <a:r>
              <a:rPr lang="en-GB" sz="3000" b="1" dirty="0" smtClean="0"/>
              <a:t>page</a:t>
            </a:r>
            <a:endParaRPr lang="en-GB" sz="3000" b="1" dirty="0"/>
          </a:p>
          <a:p>
            <a:r>
              <a:rPr lang="en-GB" sz="3000" b="1" dirty="0"/>
              <a:t>  </a:t>
            </a:r>
          </a:p>
          <a:p>
            <a:r>
              <a:rPr lang="en-GB" sz="3000" b="1" dirty="0">
                <a:solidFill>
                  <a:srgbClr val="FF0000"/>
                </a:solidFill>
              </a:rPr>
              <a:t>9. </a:t>
            </a:r>
            <a:r>
              <a:rPr lang="en-GB" sz="3000" b="1" dirty="0"/>
              <a:t>Attend industry-related </a:t>
            </a:r>
            <a:r>
              <a:rPr lang="en-GB" sz="3000" b="1" dirty="0" smtClean="0"/>
              <a:t>meetups</a:t>
            </a:r>
            <a:r>
              <a:rPr lang="en-GB" sz="3000" b="1" dirty="0"/>
              <a:t>	</a:t>
            </a:r>
            <a:r>
              <a:rPr lang="en-GB" sz="3000" b="1" dirty="0" smtClean="0"/>
              <a:t>	</a:t>
            </a:r>
            <a:r>
              <a:rPr lang="en-GB" sz="3000" b="1" dirty="0" smtClean="0">
                <a:solidFill>
                  <a:srgbClr val="FF0000"/>
                </a:solidFill>
              </a:rPr>
              <a:t>10</a:t>
            </a:r>
            <a:r>
              <a:rPr lang="en-GB" sz="3000" b="1" dirty="0">
                <a:solidFill>
                  <a:srgbClr val="FF0000"/>
                </a:solidFill>
              </a:rPr>
              <a:t>. </a:t>
            </a:r>
            <a:r>
              <a:rPr lang="en-GB" sz="3000" b="1" dirty="0"/>
              <a:t>Include peers in the interview </a:t>
            </a:r>
            <a:r>
              <a:rPr lang="en-GB" sz="3000" b="1" dirty="0" smtClean="0"/>
              <a:t>process</a:t>
            </a:r>
            <a:endParaRPr lang="en-GB" sz="3000" b="1" dirty="0"/>
          </a:p>
        </p:txBody>
      </p:sp>
      <p:sp>
        <p:nvSpPr>
          <p:cNvPr id="11" name="object 11"/>
          <p:cNvSpPr/>
          <p:nvPr/>
        </p:nvSpPr>
        <p:spPr>
          <a:xfrm>
            <a:off x="933450" y="98253"/>
            <a:ext cx="5305440" cy="1181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/>
          <p:cNvSpPr txBox="1"/>
          <p:nvPr/>
        </p:nvSpPr>
        <p:spPr>
          <a:xfrm>
            <a:off x="6751038" y="2455234"/>
            <a:ext cx="1324412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4800" u="sng" spc="-150" dirty="0" smtClean="0">
                <a:latin typeface="Courier New"/>
                <a:cs typeface="Courier New"/>
              </a:rPr>
              <a:t>Recruiting Strategy</a:t>
            </a:r>
            <a:endParaRPr sz="4800" u="sng" spc="-150" dirty="0">
              <a:latin typeface="Courier New"/>
              <a:cs typeface="Courier New"/>
            </a:endParaRPr>
          </a:p>
        </p:txBody>
      </p:sp>
      <p:pic>
        <p:nvPicPr>
          <p:cNvPr id="3076" name="Picture 4" descr="تعريف الموارد البشرية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71701"/>
            <a:ext cx="7772398" cy="77723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6072" r="6250"/>
          <a:stretch/>
        </p:blipFill>
        <p:spPr>
          <a:xfrm rot="10800000">
            <a:off x="-1" y="3136786"/>
            <a:ext cx="10287001" cy="71502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953633" y="270296"/>
            <a:ext cx="4790938" cy="1051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75083" y="13561"/>
            <a:ext cx="1981199" cy="1133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38600" y="3094647"/>
            <a:ext cx="15621000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3600" dirty="0" smtClean="0"/>
              <a:t>- Providing </a:t>
            </a:r>
            <a:r>
              <a:rPr lang="en-GB" sz="3600" dirty="0"/>
              <a:t>security to employees</a:t>
            </a:r>
          </a:p>
          <a:p>
            <a:r>
              <a:rPr lang="en-GB" sz="3600" dirty="0" smtClean="0"/>
              <a:t>- Selective </a:t>
            </a:r>
            <a:r>
              <a:rPr lang="en-GB" sz="3600" dirty="0"/>
              <a:t>hiring: Hiring the right people</a:t>
            </a:r>
          </a:p>
          <a:p>
            <a:r>
              <a:rPr lang="en-GB" sz="3600" dirty="0" smtClean="0"/>
              <a:t>- Self-managed </a:t>
            </a:r>
            <a:r>
              <a:rPr lang="en-GB" sz="3600" dirty="0"/>
              <a:t>and effective teams</a:t>
            </a:r>
          </a:p>
          <a:p>
            <a:r>
              <a:rPr lang="en-GB" sz="3600" dirty="0" smtClean="0"/>
              <a:t>- Fair </a:t>
            </a:r>
            <a:r>
              <a:rPr lang="en-GB" sz="3600" dirty="0"/>
              <a:t>and performance-based </a:t>
            </a:r>
            <a:r>
              <a:rPr lang="en-GB" sz="3600" dirty="0" smtClean="0"/>
              <a:t>compensation</a:t>
            </a:r>
            <a:endParaRPr lang="en-GB" sz="3600" dirty="0"/>
          </a:p>
          <a:p>
            <a:r>
              <a:rPr lang="en-GB" sz="3600" dirty="0" smtClean="0"/>
              <a:t>- Training </a:t>
            </a:r>
            <a:r>
              <a:rPr lang="en-GB" sz="3600" dirty="0"/>
              <a:t>in relevant skills</a:t>
            </a:r>
          </a:p>
          <a:p>
            <a:r>
              <a:rPr lang="en-GB" sz="3600" dirty="0" smtClean="0"/>
              <a:t>- Creating </a:t>
            </a:r>
            <a:r>
              <a:rPr lang="en-GB" sz="3600" dirty="0"/>
              <a:t>a flat and egalitarian organization</a:t>
            </a:r>
          </a:p>
          <a:p>
            <a:r>
              <a:rPr lang="en-GB" sz="3600" dirty="0" smtClean="0"/>
              <a:t>- Making </a:t>
            </a:r>
            <a:r>
              <a:rPr lang="en-GB" sz="3600" dirty="0"/>
              <a:t>information easily accessible to those who need it</a:t>
            </a:r>
          </a:p>
        </p:txBody>
      </p:sp>
      <p:sp>
        <p:nvSpPr>
          <p:cNvPr id="11" name="object 11"/>
          <p:cNvSpPr/>
          <p:nvPr/>
        </p:nvSpPr>
        <p:spPr>
          <a:xfrm>
            <a:off x="933450" y="98253"/>
            <a:ext cx="5305440" cy="1181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/>
          <p:cNvSpPr txBox="1"/>
          <p:nvPr/>
        </p:nvSpPr>
        <p:spPr>
          <a:xfrm>
            <a:off x="2030957" y="1764788"/>
            <a:ext cx="1324412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4800" u="sng" spc="-150" dirty="0" smtClean="0">
                <a:latin typeface="Courier New"/>
                <a:cs typeface="Courier New"/>
              </a:rPr>
              <a:t>HR best practices </a:t>
            </a:r>
            <a:endParaRPr sz="4800" u="sng" spc="-15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5053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584" y="4000500"/>
            <a:ext cx="11830050" cy="64740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3963" y="0"/>
            <a:ext cx="7674037" cy="56769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65993" y="4305300"/>
            <a:ext cx="4964437" cy="1122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THANK</a:t>
            </a:r>
            <a:r>
              <a:rPr spc="-95" dirty="0"/>
              <a:t> </a:t>
            </a:r>
            <a:r>
              <a:rPr spc="-5" dirty="0"/>
              <a:t>YOU</a:t>
            </a:r>
          </a:p>
        </p:txBody>
      </p:sp>
      <p:sp>
        <p:nvSpPr>
          <p:cNvPr id="3" name="object 3"/>
          <p:cNvSpPr/>
          <p:nvPr/>
        </p:nvSpPr>
        <p:spPr>
          <a:xfrm>
            <a:off x="933450" y="462378"/>
            <a:ext cx="5305440" cy="1181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</TotalTime>
  <Words>83</Words>
  <Application>Microsoft Office PowerPoint</Application>
  <PresentationFormat>Custom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improve your product market fit - Webinar</dc:title>
  <dc:creator>zahia zoro</dc:creator>
  <cp:keywords>DAD-UOlJWfc,BAC1qqoHhbM</cp:keywords>
  <cp:lastModifiedBy>HiPi</cp:lastModifiedBy>
  <cp:revision>20</cp:revision>
  <dcterms:created xsi:type="dcterms:W3CDTF">2020-06-10T09:01:41Z</dcterms:created>
  <dcterms:modified xsi:type="dcterms:W3CDTF">2020-06-25T00:45:44Z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2020-06-09T00:00:00Z</vt:filetime>
  </property>
  <property fmtid="{D5CDD505-2E9C-101B-9397-08002B2CF9AE}" pid="3" name="Creator">
    <vt:lpwstr>Canva</vt:lpwstr>
  </property>
  <property fmtid="{D5CDD505-2E9C-101B-9397-08002B2CF9AE}" pid="4" name="LastSaved">
    <vt:filetime>2020-06-10T00:00:00Z</vt:filetime>
  </property>
</Properties>
</file>