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389" r:id="rId4"/>
    <p:sldId id="423" r:id="rId5"/>
    <p:sldId id="424" r:id="rId6"/>
    <p:sldId id="402" r:id="rId7"/>
    <p:sldId id="385" r:id="rId8"/>
    <p:sldId id="386" r:id="rId9"/>
    <p:sldId id="438" r:id="rId10"/>
    <p:sldId id="425" r:id="rId11"/>
    <p:sldId id="426" r:id="rId12"/>
    <p:sldId id="388" r:id="rId13"/>
    <p:sldId id="437" r:id="rId14"/>
    <p:sldId id="393" r:id="rId15"/>
    <p:sldId id="334" r:id="rId16"/>
    <p:sldId id="327" r:id="rId17"/>
    <p:sldId id="427" r:id="rId18"/>
    <p:sldId id="428" r:id="rId19"/>
    <p:sldId id="344" r:id="rId20"/>
    <p:sldId id="342" r:id="rId21"/>
    <p:sldId id="404" r:id="rId22"/>
    <p:sldId id="429" r:id="rId23"/>
    <p:sldId id="406" r:id="rId24"/>
    <p:sldId id="407" r:id="rId25"/>
    <p:sldId id="430" r:id="rId26"/>
    <p:sldId id="431" r:id="rId27"/>
    <p:sldId id="411" r:id="rId28"/>
    <p:sldId id="362" r:id="rId29"/>
    <p:sldId id="375" r:id="rId30"/>
    <p:sldId id="412" r:id="rId31"/>
    <p:sldId id="432" r:id="rId32"/>
    <p:sldId id="433" r:id="rId33"/>
    <p:sldId id="434" r:id="rId34"/>
    <p:sldId id="349" r:id="rId35"/>
    <p:sldId id="416" r:id="rId36"/>
    <p:sldId id="435" r:id="rId37"/>
    <p:sldId id="345" r:id="rId38"/>
    <p:sldId id="379" r:id="rId39"/>
    <p:sldId id="380" r:id="rId40"/>
    <p:sldId id="436" r:id="rId41"/>
    <p:sldId id="418" r:id="rId42"/>
    <p:sldId id="422" r:id="rId43"/>
    <p:sldId id="41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9" autoAdjust="0"/>
    <p:restoredTop sz="64121" autoAdjust="0"/>
  </p:normalViewPr>
  <p:slideViewPr>
    <p:cSldViewPr>
      <p:cViewPr>
        <p:scale>
          <a:sx n="75" d="100"/>
          <a:sy n="75" d="100"/>
        </p:scale>
        <p:origin x="-1230" y="10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1C9A3-8306-492A-AA3F-F6843C98048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B3D208F-1D14-4FCB-885A-64DC0BB52B57}">
      <dgm:prSet phldrT="[Text]" custT="1"/>
      <dgm:spPr/>
      <dgm:t>
        <a:bodyPr/>
        <a:lstStyle/>
        <a:p>
          <a:pPr algn="r" rtl="1"/>
          <a:r>
            <a:rPr lang="ar-LB" sz="3600" b="1" dirty="0" smtClean="0">
              <a:latin typeface="Arial" pitchFamily="34" charset="0"/>
              <a:cs typeface="Arial" pitchFamily="34" charset="0"/>
            </a:rPr>
            <a:t>النتائج</a:t>
          </a:r>
          <a:endParaRPr lang="ar-LB" sz="3600" b="1" dirty="0">
            <a:latin typeface="Arial" pitchFamily="34" charset="0"/>
            <a:cs typeface="Arial" pitchFamily="34" charset="0"/>
          </a:endParaRPr>
        </a:p>
      </dgm:t>
    </dgm:pt>
    <dgm:pt modelId="{FF3645D3-976D-4285-9C9E-4FAE5A156EAD}" type="parTrans" cxnId="{DF19E57C-80F7-4A50-8916-9B6EE2E385A3}">
      <dgm:prSet/>
      <dgm:spPr/>
      <dgm:t>
        <a:bodyPr/>
        <a:lstStyle/>
        <a:p>
          <a:endParaRPr lang="en-US"/>
        </a:p>
      </dgm:t>
    </dgm:pt>
    <dgm:pt modelId="{A99AD2F0-9072-4616-A271-C86258B0F12E}" type="sibTrans" cxnId="{DF19E57C-80F7-4A50-8916-9B6EE2E385A3}">
      <dgm:prSet/>
      <dgm:spPr/>
      <dgm:t>
        <a:bodyPr/>
        <a:lstStyle/>
        <a:p>
          <a:endParaRPr lang="en-US"/>
        </a:p>
      </dgm:t>
    </dgm:pt>
    <dgm:pt modelId="{A044EC13-D7EA-4AA5-8F20-36F6E2479FBF}">
      <dgm:prSet custT="1"/>
      <dgm:spPr/>
      <dgm:t>
        <a:bodyPr/>
        <a:lstStyle/>
        <a:p>
          <a:pPr rtl="1"/>
          <a:r>
            <a:rPr lang="ar-LB" sz="3200" dirty="0" smtClean="0">
              <a:latin typeface="Arial" pitchFamily="34" charset="0"/>
              <a:cs typeface="Arial" pitchFamily="34" charset="0"/>
            </a:rPr>
            <a:t> الوعي</a:t>
          </a:r>
          <a:endParaRPr lang="ar-LB" sz="3200" dirty="0">
            <a:latin typeface="Arial" pitchFamily="34" charset="0"/>
            <a:cs typeface="Arial" pitchFamily="34" charset="0"/>
          </a:endParaRPr>
        </a:p>
      </dgm:t>
    </dgm:pt>
    <dgm:pt modelId="{12B77088-270B-4ADC-AB05-58EC605E2F93}" type="parTrans" cxnId="{18EE4158-4B0E-4880-941C-2F7869C61A62}">
      <dgm:prSet/>
      <dgm:spPr/>
      <dgm:t>
        <a:bodyPr/>
        <a:lstStyle/>
        <a:p>
          <a:endParaRPr lang="en-US"/>
        </a:p>
      </dgm:t>
    </dgm:pt>
    <dgm:pt modelId="{C1F3ADF1-1207-4F15-9949-95BACB750184}" type="sibTrans" cxnId="{18EE4158-4B0E-4880-941C-2F7869C61A62}">
      <dgm:prSet/>
      <dgm:spPr/>
      <dgm:t>
        <a:bodyPr/>
        <a:lstStyle/>
        <a:p>
          <a:endParaRPr lang="en-US"/>
        </a:p>
      </dgm:t>
    </dgm:pt>
    <dgm:pt modelId="{D05F1A3E-CB1F-472A-B9BD-320DCDAF7865}">
      <dgm:prSet custT="1"/>
      <dgm:spPr/>
      <dgm:t>
        <a:bodyPr/>
        <a:lstStyle/>
        <a:p>
          <a:pPr rtl="1"/>
          <a:r>
            <a:rPr lang="ar-LB" sz="3200" dirty="0" smtClean="0">
              <a:latin typeface="Arial" pitchFamily="34" charset="0"/>
              <a:cs typeface="Arial" pitchFamily="34" charset="0"/>
            </a:rPr>
            <a:t> المشاركة</a:t>
          </a:r>
          <a:endParaRPr lang="ar-LB" sz="3200" dirty="0">
            <a:latin typeface="Arial" pitchFamily="34" charset="0"/>
            <a:cs typeface="Arial" pitchFamily="34" charset="0"/>
          </a:endParaRPr>
        </a:p>
      </dgm:t>
    </dgm:pt>
    <dgm:pt modelId="{C3249E66-1367-40AE-95E7-80B124AF03F1}" type="parTrans" cxnId="{4A2B3F28-33DD-4791-BFEC-3D4EC97676BA}">
      <dgm:prSet/>
      <dgm:spPr/>
      <dgm:t>
        <a:bodyPr/>
        <a:lstStyle/>
        <a:p>
          <a:endParaRPr lang="en-US"/>
        </a:p>
      </dgm:t>
    </dgm:pt>
    <dgm:pt modelId="{08C5B378-2E6F-47E5-943F-99159CC025C0}" type="sibTrans" cxnId="{4A2B3F28-33DD-4791-BFEC-3D4EC97676BA}">
      <dgm:prSet/>
      <dgm:spPr/>
      <dgm:t>
        <a:bodyPr/>
        <a:lstStyle/>
        <a:p>
          <a:endParaRPr lang="en-US"/>
        </a:p>
      </dgm:t>
    </dgm:pt>
    <dgm:pt modelId="{D01038FE-D452-4B37-82E8-BFEEC837C067}">
      <dgm:prSet custT="1"/>
      <dgm:spPr/>
      <dgm:t>
        <a:bodyPr/>
        <a:lstStyle/>
        <a:p>
          <a:pPr rtl="1"/>
          <a:r>
            <a:rPr lang="ar-LB" sz="3200" dirty="0" smtClean="0">
              <a:latin typeface="Arial" pitchFamily="34" charset="0"/>
              <a:cs typeface="Arial" pitchFamily="34" charset="0"/>
            </a:rPr>
            <a:t> العمل</a:t>
          </a:r>
          <a:endParaRPr lang="ar-LB" sz="3200" dirty="0">
            <a:latin typeface="Arial" pitchFamily="34" charset="0"/>
            <a:cs typeface="Arial" pitchFamily="34" charset="0"/>
          </a:endParaRPr>
        </a:p>
      </dgm:t>
    </dgm:pt>
    <dgm:pt modelId="{9962E01E-2D35-4461-9FA0-A5479B00AB04}" type="parTrans" cxnId="{396D5C59-9B10-48C6-AB51-87EE7107B0CE}">
      <dgm:prSet/>
      <dgm:spPr/>
      <dgm:t>
        <a:bodyPr/>
        <a:lstStyle/>
        <a:p>
          <a:endParaRPr lang="en-US"/>
        </a:p>
      </dgm:t>
    </dgm:pt>
    <dgm:pt modelId="{03BC86B6-AFBF-482F-9963-92737307F24D}" type="sibTrans" cxnId="{396D5C59-9B10-48C6-AB51-87EE7107B0CE}">
      <dgm:prSet/>
      <dgm:spPr/>
      <dgm:t>
        <a:bodyPr/>
        <a:lstStyle/>
        <a:p>
          <a:endParaRPr lang="en-US"/>
        </a:p>
      </dgm:t>
    </dgm:pt>
    <dgm:pt modelId="{9729BF07-0612-477D-984F-758908E53F42}">
      <dgm:prSet custT="1"/>
      <dgm:spPr/>
      <dgm:t>
        <a:bodyPr/>
        <a:lstStyle/>
        <a:p>
          <a:pPr rtl="1"/>
          <a:r>
            <a:rPr lang="ar-LB" sz="3200" dirty="0" smtClean="0">
              <a:latin typeface="Arial" pitchFamily="34" charset="0"/>
              <a:cs typeface="Arial" pitchFamily="34" charset="0"/>
            </a:rPr>
            <a:t> التعليم</a:t>
          </a:r>
          <a:endParaRPr lang="ar-LB" sz="3200" dirty="0">
            <a:latin typeface="Arial" pitchFamily="34" charset="0"/>
            <a:cs typeface="Arial" pitchFamily="34" charset="0"/>
          </a:endParaRPr>
        </a:p>
      </dgm:t>
    </dgm:pt>
    <dgm:pt modelId="{76B4270B-7527-4F64-9BC9-28CAF11A440E}" type="parTrans" cxnId="{186AE754-258E-4E2E-BC64-C8C5602A5039}">
      <dgm:prSet/>
      <dgm:spPr/>
      <dgm:t>
        <a:bodyPr/>
        <a:lstStyle/>
        <a:p>
          <a:endParaRPr lang="en-US"/>
        </a:p>
      </dgm:t>
    </dgm:pt>
    <dgm:pt modelId="{A40058D2-9858-41C0-8917-19546BF5828E}" type="sibTrans" cxnId="{186AE754-258E-4E2E-BC64-C8C5602A5039}">
      <dgm:prSet/>
      <dgm:spPr/>
      <dgm:t>
        <a:bodyPr/>
        <a:lstStyle/>
        <a:p>
          <a:endParaRPr lang="en-US"/>
        </a:p>
      </dgm:t>
    </dgm:pt>
    <dgm:pt modelId="{2DDEFC0C-15CF-451E-BEAE-AAD60B4682AD}" type="pres">
      <dgm:prSet presAssocID="{C501C9A3-8306-492A-AA3F-F6843C98048D}" presName="linear" presStyleCnt="0">
        <dgm:presLayoutVars>
          <dgm:dir/>
          <dgm:animLvl val="lvl"/>
          <dgm:resizeHandles val="exact"/>
        </dgm:presLayoutVars>
      </dgm:prSet>
      <dgm:spPr/>
      <dgm:t>
        <a:bodyPr/>
        <a:lstStyle/>
        <a:p>
          <a:endParaRPr lang="en-US"/>
        </a:p>
      </dgm:t>
    </dgm:pt>
    <dgm:pt modelId="{AB77739C-B0A2-4A1C-8CF5-658D50A28018}" type="pres">
      <dgm:prSet presAssocID="{DB3D208F-1D14-4FCB-885A-64DC0BB52B57}" presName="parentLin" presStyleCnt="0"/>
      <dgm:spPr/>
    </dgm:pt>
    <dgm:pt modelId="{DA33E683-5D31-4655-A175-EA02121FCE67}" type="pres">
      <dgm:prSet presAssocID="{DB3D208F-1D14-4FCB-885A-64DC0BB52B57}" presName="parentLeftMargin" presStyleLbl="node1" presStyleIdx="0" presStyleCnt="1"/>
      <dgm:spPr/>
      <dgm:t>
        <a:bodyPr/>
        <a:lstStyle/>
        <a:p>
          <a:endParaRPr lang="en-US"/>
        </a:p>
      </dgm:t>
    </dgm:pt>
    <dgm:pt modelId="{90E29FAD-07D9-4F76-A587-D7E697D92054}" type="pres">
      <dgm:prSet presAssocID="{DB3D208F-1D14-4FCB-885A-64DC0BB52B57}" presName="parentText" presStyleLbl="node1" presStyleIdx="0" presStyleCnt="1" custScaleX="106391" custLinFactX="18115" custLinFactNeighborX="100000" custLinFactNeighborY="-3285">
        <dgm:presLayoutVars>
          <dgm:chMax val="0"/>
          <dgm:bulletEnabled val="1"/>
        </dgm:presLayoutVars>
      </dgm:prSet>
      <dgm:spPr/>
      <dgm:t>
        <a:bodyPr/>
        <a:lstStyle/>
        <a:p>
          <a:endParaRPr lang="en-US"/>
        </a:p>
      </dgm:t>
    </dgm:pt>
    <dgm:pt modelId="{BCDCE17C-142D-45C7-A341-9864B8CDBA1A}" type="pres">
      <dgm:prSet presAssocID="{DB3D208F-1D14-4FCB-885A-64DC0BB52B57}" presName="negativeSpace" presStyleCnt="0"/>
      <dgm:spPr/>
    </dgm:pt>
    <dgm:pt modelId="{2A894B4A-37B5-48F9-B86C-2776692A2C28}" type="pres">
      <dgm:prSet presAssocID="{DB3D208F-1D14-4FCB-885A-64DC0BB52B57}" presName="childText" presStyleLbl="conFgAcc1" presStyleIdx="0" presStyleCnt="1">
        <dgm:presLayoutVars>
          <dgm:bulletEnabled val="1"/>
        </dgm:presLayoutVars>
      </dgm:prSet>
      <dgm:spPr/>
      <dgm:t>
        <a:bodyPr/>
        <a:lstStyle/>
        <a:p>
          <a:endParaRPr lang="en-US"/>
        </a:p>
      </dgm:t>
    </dgm:pt>
  </dgm:ptLst>
  <dgm:cxnLst>
    <dgm:cxn modelId="{5D54C733-6C67-42AD-B59D-9B93358F462C}" type="presOf" srcId="{D01038FE-D452-4B37-82E8-BFEEC837C067}" destId="{2A894B4A-37B5-48F9-B86C-2776692A2C28}" srcOrd="0" destOrd="3" presId="urn:microsoft.com/office/officeart/2005/8/layout/list1"/>
    <dgm:cxn modelId="{186AE754-258E-4E2E-BC64-C8C5602A5039}" srcId="{DB3D208F-1D14-4FCB-885A-64DC0BB52B57}" destId="{9729BF07-0612-477D-984F-758908E53F42}" srcOrd="2" destOrd="0" parTransId="{76B4270B-7527-4F64-9BC9-28CAF11A440E}" sibTransId="{A40058D2-9858-41C0-8917-19546BF5828E}"/>
    <dgm:cxn modelId="{DF19E57C-80F7-4A50-8916-9B6EE2E385A3}" srcId="{C501C9A3-8306-492A-AA3F-F6843C98048D}" destId="{DB3D208F-1D14-4FCB-885A-64DC0BB52B57}" srcOrd="0" destOrd="0" parTransId="{FF3645D3-976D-4285-9C9E-4FAE5A156EAD}" sibTransId="{A99AD2F0-9072-4616-A271-C86258B0F12E}"/>
    <dgm:cxn modelId="{9F394EAC-9CBE-42AC-9FBE-70476EF744F3}" type="presOf" srcId="{9729BF07-0612-477D-984F-758908E53F42}" destId="{2A894B4A-37B5-48F9-B86C-2776692A2C28}" srcOrd="0" destOrd="2" presId="urn:microsoft.com/office/officeart/2005/8/layout/list1"/>
    <dgm:cxn modelId="{7C252479-7CB4-41C5-8D43-E24B86072F21}" type="presOf" srcId="{A044EC13-D7EA-4AA5-8F20-36F6E2479FBF}" destId="{2A894B4A-37B5-48F9-B86C-2776692A2C28}" srcOrd="0" destOrd="0" presId="urn:microsoft.com/office/officeart/2005/8/layout/list1"/>
    <dgm:cxn modelId="{CB318DBC-99E9-44F6-9DD6-61578C819977}" type="presOf" srcId="{DB3D208F-1D14-4FCB-885A-64DC0BB52B57}" destId="{90E29FAD-07D9-4F76-A587-D7E697D92054}" srcOrd="1" destOrd="0" presId="urn:microsoft.com/office/officeart/2005/8/layout/list1"/>
    <dgm:cxn modelId="{396D5C59-9B10-48C6-AB51-87EE7107B0CE}" srcId="{DB3D208F-1D14-4FCB-885A-64DC0BB52B57}" destId="{D01038FE-D452-4B37-82E8-BFEEC837C067}" srcOrd="3" destOrd="0" parTransId="{9962E01E-2D35-4461-9FA0-A5479B00AB04}" sibTransId="{03BC86B6-AFBF-482F-9963-92737307F24D}"/>
    <dgm:cxn modelId="{18EE4158-4B0E-4880-941C-2F7869C61A62}" srcId="{DB3D208F-1D14-4FCB-885A-64DC0BB52B57}" destId="{A044EC13-D7EA-4AA5-8F20-36F6E2479FBF}" srcOrd="0" destOrd="0" parTransId="{12B77088-270B-4ADC-AB05-58EC605E2F93}" sibTransId="{C1F3ADF1-1207-4F15-9949-95BACB750184}"/>
    <dgm:cxn modelId="{1B4FD276-3157-4B9F-84BC-4BB12F275D23}" type="presOf" srcId="{D05F1A3E-CB1F-472A-B9BD-320DCDAF7865}" destId="{2A894B4A-37B5-48F9-B86C-2776692A2C28}" srcOrd="0" destOrd="1" presId="urn:microsoft.com/office/officeart/2005/8/layout/list1"/>
    <dgm:cxn modelId="{4A2B3F28-33DD-4791-BFEC-3D4EC97676BA}" srcId="{DB3D208F-1D14-4FCB-885A-64DC0BB52B57}" destId="{D05F1A3E-CB1F-472A-B9BD-320DCDAF7865}" srcOrd="1" destOrd="0" parTransId="{C3249E66-1367-40AE-95E7-80B124AF03F1}" sibTransId="{08C5B378-2E6F-47E5-943F-99159CC025C0}"/>
    <dgm:cxn modelId="{841A8EA5-0BAE-435B-B5AC-B154F965AC81}" type="presOf" srcId="{DB3D208F-1D14-4FCB-885A-64DC0BB52B57}" destId="{DA33E683-5D31-4655-A175-EA02121FCE67}" srcOrd="0" destOrd="0" presId="urn:microsoft.com/office/officeart/2005/8/layout/list1"/>
    <dgm:cxn modelId="{3478C21F-55C4-4895-B13D-6E8A0EA46CA4}" type="presOf" srcId="{C501C9A3-8306-492A-AA3F-F6843C98048D}" destId="{2DDEFC0C-15CF-451E-BEAE-AAD60B4682AD}" srcOrd="0" destOrd="0" presId="urn:microsoft.com/office/officeart/2005/8/layout/list1"/>
    <dgm:cxn modelId="{D070A919-9D74-4830-8BFF-5C1CDAAC66B6}" type="presParOf" srcId="{2DDEFC0C-15CF-451E-BEAE-AAD60B4682AD}" destId="{AB77739C-B0A2-4A1C-8CF5-658D50A28018}" srcOrd="0" destOrd="0" presId="urn:microsoft.com/office/officeart/2005/8/layout/list1"/>
    <dgm:cxn modelId="{F738639F-367C-4146-9DCC-4F62C9868FB5}" type="presParOf" srcId="{AB77739C-B0A2-4A1C-8CF5-658D50A28018}" destId="{DA33E683-5D31-4655-A175-EA02121FCE67}" srcOrd="0" destOrd="0" presId="urn:microsoft.com/office/officeart/2005/8/layout/list1"/>
    <dgm:cxn modelId="{AEF3796F-479F-4C83-80F9-F1C7FD60BEDD}" type="presParOf" srcId="{AB77739C-B0A2-4A1C-8CF5-658D50A28018}" destId="{90E29FAD-07D9-4F76-A587-D7E697D92054}" srcOrd="1" destOrd="0" presId="urn:microsoft.com/office/officeart/2005/8/layout/list1"/>
    <dgm:cxn modelId="{E9DFEA94-E5EE-4E6C-AB2E-CCD30F25E926}" type="presParOf" srcId="{2DDEFC0C-15CF-451E-BEAE-AAD60B4682AD}" destId="{BCDCE17C-142D-45C7-A341-9864B8CDBA1A}" srcOrd="1" destOrd="0" presId="urn:microsoft.com/office/officeart/2005/8/layout/list1"/>
    <dgm:cxn modelId="{867B927E-92D1-437B-A0CB-B21FE1EED660}" type="presParOf" srcId="{2DDEFC0C-15CF-451E-BEAE-AAD60B4682AD}" destId="{2A894B4A-37B5-48F9-B86C-2776692A2C28}"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E1D23-66F8-4D7F-B18E-838995F1BE19}" type="doc">
      <dgm:prSet loTypeId="urn:microsoft.com/office/officeart/2008/layout/SquareAccentList" loCatId="list" qsTypeId="urn:microsoft.com/office/officeart/2005/8/quickstyle/simple5" qsCatId="simple" csTypeId="urn:microsoft.com/office/officeart/2005/8/colors/colorful5" csCatId="colorful" phldr="1"/>
      <dgm:spPr/>
      <dgm:t>
        <a:bodyPr/>
        <a:lstStyle/>
        <a:p>
          <a:endParaRPr lang="en-US"/>
        </a:p>
      </dgm:t>
    </dgm:pt>
    <dgm:pt modelId="{BBE065D6-4D4C-450F-A481-EEB979E4FCD1}">
      <dgm:prSet phldrT="[Text]"/>
      <dgm:spPr/>
      <dgm:t>
        <a:bodyPr/>
        <a:lstStyle/>
        <a:p>
          <a:pPr rtl="1"/>
          <a:r>
            <a:rPr lang="ar-LB" dirty="0" smtClean="0">
              <a:latin typeface="Arial" pitchFamily="34" charset="0"/>
              <a:cs typeface="Arial" pitchFamily="34" charset="0"/>
            </a:rPr>
            <a:t>الفوائد</a:t>
          </a:r>
          <a:endParaRPr lang="ar-LB" dirty="0">
            <a:latin typeface="Arial" pitchFamily="34" charset="0"/>
            <a:cs typeface="Arial" pitchFamily="34" charset="0"/>
          </a:endParaRPr>
        </a:p>
      </dgm:t>
    </dgm:pt>
    <dgm:pt modelId="{B3D28B6B-E41B-4097-AADE-0AF92B23556C}" type="parTrans" cxnId="{6520ED8A-0658-4B40-A853-9A5DF91351F1}">
      <dgm:prSet/>
      <dgm:spPr/>
      <dgm:t>
        <a:bodyPr/>
        <a:lstStyle/>
        <a:p>
          <a:endParaRPr lang="en-US"/>
        </a:p>
      </dgm:t>
    </dgm:pt>
    <dgm:pt modelId="{6F5D661D-7CA3-49CD-974E-236FA3A4F35D}" type="sibTrans" cxnId="{6520ED8A-0658-4B40-A853-9A5DF91351F1}">
      <dgm:prSet/>
      <dgm:spPr/>
      <dgm:t>
        <a:bodyPr/>
        <a:lstStyle/>
        <a:p>
          <a:endParaRPr lang="en-US"/>
        </a:p>
      </dgm:t>
    </dgm:pt>
    <dgm:pt modelId="{D837A883-3723-4A7E-B13D-4E89CBF64F8F}">
      <dgm:prSet phldrT="[Text]"/>
      <dgm:spPr/>
      <dgm:t>
        <a:bodyPr/>
        <a:lstStyle/>
        <a:p>
          <a:pPr rtl="1"/>
          <a:r>
            <a:rPr lang="ar-LB" dirty="0" smtClean="0">
              <a:latin typeface="Arial" pitchFamily="34" charset="0"/>
              <a:cs typeface="Arial" pitchFamily="34" charset="0"/>
            </a:rPr>
            <a:t>الشهادات</a:t>
          </a:r>
          <a:endParaRPr lang="ar-LB" dirty="0">
            <a:latin typeface="Arial" pitchFamily="34" charset="0"/>
            <a:cs typeface="Arial" pitchFamily="34" charset="0"/>
          </a:endParaRPr>
        </a:p>
      </dgm:t>
    </dgm:pt>
    <dgm:pt modelId="{72C48C00-CDCB-4FFB-A3AE-59220EC50131}" type="parTrans" cxnId="{E85A3290-2E0B-4C9D-9A88-0145C4097C4E}">
      <dgm:prSet/>
      <dgm:spPr/>
      <dgm:t>
        <a:bodyPr/>
        <a:lstStyle/>
        <a:p>
          <a:endParaRPr lang="en-US"/>
        </a:p>
      </dgm:t>
    </dgm:pt>
    <dgm:pt modelId="{20869642-DD95-410D-9EDE-41EC770B146D}" type="sibTrans" cxnId="{E85A3290-2E0B-4C9D-9A88-0145C4097C4E}">
      <dgm:prSet/>
      <dgm:spPr/>
      <dgm:t>
        <a:bodyPr/>
        <a:lstStyle/>
        <a:p>
          <a:endParaRPr lang="en-US"/>
        </a:p>
      </dgm:t>
    </dgm:pt>
    <dgm:pt modelId="{E47A00CD-B099-40CB-821D-4B6CBCA63834}">
      <dgm:prSet phldrT="[Text]"/>
      <dgm:spPr/>
      <dgm:t>
        <a:bodyPr/>
        <a:lstStyle/>
        <a:p>
          <a:pPr rtl="1"/>
          <a:r>
            <a:rPr lang="ar-LB" dirty="0" smtClean="0">
              <a:latin typeface="Arial" pitchFamily="34" charset="0"/>
              <a:cs typeface="Arial" pitchFamily="34" charset="0"/>
            </a:rPr>
            <a:t>الباب المفتوح</a:t>
          </a:r>
          <a:endParaRPr lang="ar-LB" dirty="0">
            <a:latin typeface="Arial" pitchFamily="34" charset="0"/>
            <a:cs typeface="Arial" pitchFamily="34" charset="0"/>
          </a:endParaRPr>
        </a:p>
      </dgm:t>
    </dgm:pt>
    <dgm:pt modelId="{11B73E9E-16C1-46AC-B5F0-A58FCCF942B8}" type="parTrans" cxnId="{8B2049DC-920A-470A-862F-AEDE1DED60B1}">
      <dgm:prSet/>
      <dgm:spPr/>
      <dgm:t>
        <a:bodyPr/>
        <a:lstStyle/>
        <a:p>
          <a:endParaRPr lang="en-US"/>
        </a:p>
      </dgm:t>
    </dgm:pt>
    <dgm:pt modelId="{3A553AE1-F89B-47F3-A5B9-149B73C089C3}" type="sibTrans" cxnId="{8B2049DC-920A-470A-862F-AEDE1DED60B1}">
      <dgm:prSet/>
      <dgm:spPr/>
      <dgm:t>
        <a:bodyPr/>
        <a:lstStyle/>
        <a:p>
          <a:endParaRPr lang="en-US"/>
        </a:p>
      </dgm:t>
    </dgm:pt>
    <dgm:pt modelId="{ADE0562A-65BD-44A0-B19A-D02AE1F3C6D1}">
      <dgm:prSet phldrT="[Text]"/>
      <dgm:spPr/>
      <dgm:t>
        <a:bodyPr/>
        <a:lstStyle/>
        <a:p>
          <a:pPr rtl="1"/>
          <a:r>
            <a:rPr lang="ar-LB" dirty="0" smtClean="0">
              <a:latin typeface="Arial" pitchFamily="34" charset="0"/>
              <a:cs typeface="Arial" pitchFamily="34" charset="0"/>
            </a:rPr>
            <a:t>إنها حقيقية</a:t>
          </a:r>
          <a:endParaRPr lang="ar-LB" dirty="0">
            <a:latin typeface="Arial" pitchFamily="34" charset="0"/>
            <a:cs typeface="Arial" pitchFamily="34" charset="0"/>
          </a:endParaRPr>
        </a:p>
      </dgm:t>
    </dgm:pt>
    <dgm:pt modelId="{183DE34C-24ED-429D-9DBD-48FE2FDB1197}" type="parTrans" cxnId="{C0427D9F-3ED7-4F80-8527-586CC9B470C6}">
      <dgm:prSet/>
      <dgm:spPr/>
      <dgm:t>
        <a:bodyPr/>
        <a:lstStyle/>
        <a:p>
          <a:endParaRPr lang="en-US"/>
        </a:p>
      </dgm:t>
    </dgm:pt>
    <dgm:pt modelId="{8A7A443D-8D76-403B-8452-56DEA28C0C5A}" type="sibTrans" cxnId="{C0427D9F-3ED7-4F80-8527-586CC9B470C6}">
      <dgm:prSet/>
      <dgm:spPr/>
      <dgm:t>
        <a:bodyPr/>
        <a:lstStyle/>
        <a:p>
          <a:endParaRPr lang="en-US"/>
        </a:p>
      </dgm:t>
    </dgm:pt>
    <dgm:pt modelId="{35929CAD-AD89-4EDA-8B1D-BF9F5237DE32}">
      <dgm:prSet phldrT="[Text]"/>
      <dgm:spPr/>
      <dgm:t>
        <a:bodyPr/>
        <a:lstStyle/>
        <a:p>
          <a:pPr rtl="1"/>
          <a:r>
            <a:rPr lang="ar-LB" dirty="0" smtClean="0">
              <a:latin typeface="Arial" pitchFamily="34" charset="0"/>
              <a:cs typeface="Arial" pitchFamily="34" charset="0"/>
            </a:rPr>
            <a:t>قضايا المراقبة</a:t>
          </a:r>
          <a:endParaRPr lang="ar-LB" dirty="0">
            <a:latin typeface="Arial" pitchFamily="34" charset="0"/>
            <a:cs typeface="Arial" pitchFamily="34" charset="0"/>
          </a:endParaRPr>
        </a:p>
      </dgm:t>
    </dgm:pt>
    <dgm:pt modelId="{8E149241-2E7B-4AFE-A80B-DBC76D94F007}">
      <dgm:prSet phldrT="[Text]"/>
      <dgm:spPr/>
      <dgm:t>
        <a:bodyPr/>
        <a:lstStyle/>
        <a:p>
          <a:pPr rtl="1"/>
          <a:r>
            <a:rPr lang="ar-LB" dirty="0" smtClean="0">
              <a:latin typeface="Arial" pitchFamily="34" charset="0"/>
              <a:cs typeface="Arial" pitchFamily="34" charset="0"/>
            </a:rPr>
            <a:t>إمكانية الانتقال</a:t>
          </a:r>
          <a:endParaRPr lang="ar-LB" dirty="0">
            <a:latin typeface="Arial" pitchFamily="34" charset="0"/>
            <a:cs typeface="Arial" pitchFamily="34" charset="0"/>
          </a:endParaRPr>
        </a:p>
      </dgm:t>
    </dgm:pt>
    <dgm:pt modelId="{16939E2B-CB96-4AF0-93AC-AF1D28403A43}">
      <dgm:prSet phldrT="[Text]"/>
      <dgm:spPr/>
      <dgm:t>
        <a:bodyPr/>
        <a:lstStyle/>
        <a:p>
          <a:pPr rtl="1"/>
          <a:r>
            <a:rPr lang="ar-LB" dirty="0" smtClean="0">
              <a:latin typeface="Arial" pitchFamily="34" charset="0"/>
              <a:cs typeface="Arial" pitchFamily="34" charset="0"/>
            </a:rPr>
            <a:t>مشجع مراوغ</a:t>
          </a:r>
          <a:endParaRPr lang="ar-LB" dirty="0">
            <a:latin typeface="Arial" pitchFamily="34" charset="0"/>
            <a:cs typeface="Arial" pitchFamily="34" charset="0"/>
          </a:endParaRPr>
        </a:p>
      </dgm:t>
    </dgm:pt>
    <dgm:pt modelId="{78063E2F-83E1-41AE-91E5-16A89888045B}">
      <dgm:prSet phldrT="[Text]"/>
      <dgm:spPr/>
      <dgm:t>
        <a:bodyPr/>
        <a:lstStyle/>
        <a:p>
          <a:pPr rtl="1"/>
          <a:r>
            <a:rPr lang="ar-LB" dirty="0" smtClean="0">
              <a:latin typeface="Arial" pitchFamily="34" charset="0"/>
              <a:cs typeface="Arial" pitchFamily="34" charset="0"/>
            </a:rPr>
            <a:t>المخاوف</a:t>
          </a:r>
          <a:endParaRPr lang="ar-LB" dirty="0">
            <a:latin typeface="Arial" pitchFamily="34" charset="0"/>
            <a:cs typeface="Arial" pitchFamily="34" charset="0"/>
          </a:endParaRPr>
        </a:p>
      </dgm:t>
    </dgm:pt>
    <dgm:pt modelId="{1CA81FEF-DEE0-4B61-BDA8-1C757A330341}" type="sibTrans" cxnId="{BB329411-B9FA-45E8-A2E5-9F71ACED0F98}">
      <dgm:prSet/>
      <dgm:spPr/>
      <dgm:t>
        <a:bodyPr/>
        <a:lstStyle/>
        <a:p>
          <a:endParaRPr lang="en-US"/>
        </a:p>
      </dgm:t>
    </dgm:pt>
    <dgm:pt modelId="{7BB21539-96E5-4417-95C5-AA0EB6B4FCCE}" type="parTrans" cxnId="{BB329411-B9FA-45E8-A2E5-9F71ACED0F98}">
      <dgm:prSet/>
      <dgm:spPr/>
      <dgm:t>
        <a:bodyPr/>
        <a:lstStyle/>
        <a:p>
          <a:endParaRPr lang="en-US"/>
        </a:p>
      </dgm:t>
    </dgm:pt>
    <dgm:pt modelId="{23EB9A43-82FE-4884-A2A6-B38314B622EB}" type="sibTrans" cxnId="{AA2F86E6-2474-4744-8A53-9571670728E8}">
      <dgm:prSet/>
      <dgm:spPr/>
      <dgm:t>
        <a:bodyPr/>
        <a:lstStyle/>
        <a:p>
          <a:endParaRPr lang="en-US"/>
        </a:p>
      </dgm:t>
    </dgm:pt>
    <dgm:pt modelId="{FE5AAC9F-E9F3-4018-A417-6C76B1C679F0}" type="parTrans" cxnId="{AA2F86E6-2474-4744-8A53-9571670728E8}">
      <dgm:prSet/>
      <dgm:spPr/>
      <dgm:t>
        <a:bodyPr/>
        <a:lstStyle/>
        <a:p>
          <a:endParaRPr lang="en-US"/>
        </a:p>
      </dgm:t>
    </dgm:pt>
    <dgm:pt modelId="{F194BF66-DC9A-4837-931F-5EE2AB6A1614}" type="sibTrans" cxnId="{163222F1-4A9C-43DD-A712-05E866B48166}">
      <dgm:prSet/>
      <dgm:spPr/>
      <dgm:t>
        <a:bodyPr/>
        <a:lstStyle/>
        <a:p>
          <a:endParaRPr lang="en-US"/>
        </a:p>
      </dgm:t>
    </dgm:pt>
    <dgm:pt modelId="{E611699F-CC6F-426C-9B9F-F5EB113E22E6}" type="parTrans" cxnId="{163222F1-4A9C-43DD-A712-05E866B48166}">
      <dgm:prSet/>
      <dgm:spPr/>
      <dgm:t>
        <a:bodyPr/>
        <a:lstStyle/>
        <a:p>
          <a:endParaRPr lang="en-US"/>
        </a:p>
      </dgm:t>
    </dgm:pt>
    <dgm:pt modelId="{D91C1322-1F1F-4FC5-87EB-EC4D88447B17}" type="sibTrans" cxnId="{3A53B37E-A794-45B6-B7B7-AEFDE7059C6D}">
      <dgm:prSet/>
      <dgm:spPr/>
      <dgm:t>
        <a:bodyPr/>
        <a:lstStyle/>
        <a:p>
          <a:endParaRPr lang="en-US"/>
        </a:p>
      </dgm:t>
    </dgm:pt>
    <dgm:pt modelId="{2AC85B6C-D2A4-4AE0-88AE-6C79A44FBB3D}" type="parTrans" cxnId="{3A53B37E-A794-45B6-B7B7-AEFDE7059C6D}">
      <dgm:prSet/>
      <dgm:spPr/>
      <dgm:t>
        <a:bodyPr/>
        <a:lstStyle/>
        <a:p>
          <a:endParaRPr lang="en-US"/>
        </a:p>
      </dgm:t>
    </dgm:pt>
    <dgm:pt modelId="{5F7CD3D2-2E94-477B-9E38-6F564C791DD3}" type="pres">
      <dgm:prSet presAssocID="{6BAE1D23-66F8-4D7F-B18E-838995F1BE19}" presName="layout" presStyleCnt="0">
        <dgm:presLayoutVars>
          <dgm:chMax/>
          <dgm:chPref/>
          <dgm:dir/>
          <dgm:resizeHandles/>
        </dgm:presLayoutVars>
      </dgm:prSet>
      <dgm:spPr/>
      <dgm:t>
        <a:bodyPr/>
        <a:lstStyle/>
        <a:p>
          <a:endParaRPr lang="en-US"/>
        </a:p>
      </dgm:t>
    </dgm:pt>
    <dgm:pt modelId="{715F23E8-23F8-43CE-8131-2D9C2E145DB0}" type="pres">
      <dgm:prSet presAssocID="{78063E2F-83E1-41AE-91E5-16A89888045B}" presName="root" presStyleCnt="0">
        <dgm:presLayoutVars>
          <dgm:chMax/>
          <dgm:chPref/>
        </dgm:presLayoutVars>
      </dgm:prSet>
      <dgm:spPr/>
      <dgm:t>
        <a:bodyPr/>
        <a:lstStyle/>
        <a:p>
          <a:endParaRPr lang="en-US"/>
        </a:p>
      </dgm:t>
    </dgm:pt>
    <dgm:pt modelId="{323B69B1-9033-450D-B873-C88E870F2AA0}" type="pres">
      <dgm:prSet presAssocID="{78063E2F-83E1-41AE-91E5-16A89888045B}" presName="rootComposite" presStyleCnt="0">
        <dgm:presLayoutVars/>
      </dgm:prSet>
      <dgm:spPr/>
      <dgm:t>
        <a:bodyPr/>
        <a:lstStyle/>
        <a:p>
          <a:endParaRPr lang="en-US"/>
        </a:p>
      </dgm:t>
    </dgm:pt>
    <dgm:pt modelId="{FE83036B-CCCA-44E2-8F8A-4788D6CC38D2}" type="pres">
      <dgm:prSet presAssocID="{78063E2F-83E1-41AE-91E5-16A89888045B}" presName="ParentAccent" presStyleLbl="alignNode1" presStyleIdx="0" presStyleCnt="2" custLinFactX="2500" custLinFactNeighborX="100000" custLinFactNeighborY="1927"/>
      <dgm:spPr/>
      <dgm:t>
        <a:bodyPr/>
        <a:lstStyle/>
        <a:p>
          <a:endParaRPr lang="en-US"/>
        </a:p>
      </dgm:t>
    </dgm:pt>
    <dgm:pt modelId="{77E2B69C-775C-4A16-9EF6-B2A846FBC6AD}" type="pres">
      <dgm:prSet presAssocID="{78063E2F-83E1-41AE-91E5-16A89888045B}" presName="ParentSmallAccent" presStyleLbl="fgAcc1" presStyleIdx="0" presStyleCnt="2" custLinFactX="1300000" custLinFactNeighborX="1335383" custLinFactNeighborY="-2279"/>
      <dgm:spPr/>
      <dgm:t>
        <a:bodyPr/>
        <a:lstStyle/>
        <a:p>
          <a:endParaRPr lang="en-US"/>
        </a:p>
      </dgm:t>
    </dgm:pt>
    <dgm:pt modelId="{BA31A746-C38C-4E66-AD69-A7E6B27D3E88}" type="pres">
      <dgm:prSet presAssocID="{78063E2F-83E1-41AE-91E5-16A89888045B}" presName="Parent" presStyleLbl="revTx" presStyleIdx="0" presStyleCnt="8" custLinFactX="2500" custLinFactNeighborX="100000" custLinFactNeighborY="2567">
        <dgm:presLayoutVars>
          <dgm:chMax/>
          <dgm:chPref val="4"/>
          <dgm:bulletEnabled val="1"/>
        </dgm:presLayoutVars>
      </dgm:prSet>
      <dgm:spPr/>
      <dgm:t>
        <a:bodyPr/>
        <a:lstStyle/>
        <a:p>
          <a:endParaRPr lang="en-US"/>
        </a:p>
      </dgm:t>
    </dgm:pt>
    <dgm:pt modelId="{0EF2EA71-2BFE-470F-B274-76074019A79A}" type="pres">
      <dgm:prSet presAssocID="{78063E2F-83E1-41AE-91E5-16A89888045B}" presName="childShape" presStyleCnt="0">
        <dgm:presLayoutVars>
          <dgm:chMax val="0"/>
          <dgm:chPref val="0"/>
        </dgm:presLayoutVars>
      </dgm:prSet>
      <dgm:spPr/>
      <dgm:t>
        <a:bodyPr/>
        <a:lstStyle/>
        <a:p>
          <a:endParaRPr lang="en-US"/>
        </a:p>
      </dgm:t>
    </dgm:pt>
    <dgm:pt modelId="{2D5E36E1-5189-46DD-9B63-9AC2CF7FBE59}" type="pres">
      <dgm:prSet presAssocID="{16939E2B-CB96-4AF0-93AC-AF1D28403A43}" presName="childComposite" presStyleCnt="0">
        <dgm:presLayoutVars>
          <dgm:chMax val="0"/>
          <dgm:chPref val="0"/>
        </dgm:presLayoutVars>
      </dgm:prSet>
      <dgm:spPr/>
      <dgm:t>
        <a:bodyPr/>
        <a:lstStyle/>
        <a:p>
          <a:endParaRPr lang="en-US"/>
        </a:p>
      </dgm:t>
    </dgm:pt>
    <dgm:pt modelId="{E394F410-9D36-4C8C-969B-F83CEFB0C639}" type="pres">
      <dgm:prSet presAssocID="{16939E2B-CB96-4AF0-93AC-AF1D28403A43}" presName="ChildAccent" presStyleLbl="solidFgAcc1" presStyleIdx="0" presStyleCnt="6" custLinFactX="1300000" custLinFactNeighborX="1335448" custLinFactNeighborY="-2279"/>
      <dgm:spPr/>
      <dgm:t>
        <a:bodyPr/>
        <a:lstStyle/>
        <a:p>
          <a:endParaRPr lang="en-US"/>
        </a:p>
      </dgm:t>
    </dgm:pt>
    <dgm:pt modelId="{F752E198-B50C-4863-B844-CC414E452144}" type="pres">
      <dgm:prSet presAssocID="{16939E2B-CB96-4AF0-93AC-AF1D28403A43}" presName="Child" presStyleLbl="revTx" presStyleIdx="1" presStyleCnt="8" custLinFactX="10214" custLinFactNeighborX="100000" custLinFactNeighborY="1324">
        <dgm:presLayoutVars>
          <dgm:chMax val="0"/>
          <dgm:chPref val="0"/>
          <dgm:bulletEnabled val="1"/>
        </dgm:presLayoutVars>
      </dgm:prSet>
      <dgm:spPr/>
      <dgm:t>
        <a:bodyPr/>
        <a:lstStyle/>
        <a:p>
          <a:endParaRPr lang="en-US"/>
        </a:p>
      </dgm:t>
    </dgm:pt>
    <dgm:pt modelId="{D33ADE6E-33D0-4D95-8648-27EEFA0B0900}" type="pres">
      <dgm:prSet presAssocID="{8E149241-2E7B-4AFE-A80B-DBC76D94F007}" presName="childComposite" presStyleCnt="0">
        <dgm:presLayoutVars>
          <dgm:chMax val="0"/>
          <dgm:chPref val="0"/>
        </dgm:presLayoutVars>
      </dgm:prSet>
      <dgm:spPr/>
      <dgm:t>
        <a:bodyPr/>
        <a:lstStyle/>
        <a:p>
          <a:endParaRPr lang="en-US"/>
        </a:p>
      </dgm:t>
    </dgm:pt>
    <dgm:pt modelId="{47DF0152-ACB1-4217-8725-1EA1BE346DF9}" type="pres">
      <dgm:prSet presAssocID="{8E149241-2E7B-4AFE-A80B-DBC76D94F007}" presName="ChildAccent" presStyleLbl="solidFgAcc1" presStyleIdx="1" presStyleCnt="6" custLinFactX="1300000" custLinFactNeighborX="1335448" custLinFactNeighborY="-2279"/>
      <dgm:spPr/>
      <dgm:t>
        <a:bodyPr/>
        <a:lstStyle/>
        <a:p>
          <a:endParaRPr lang="en-US"/>
        </a:p>
      </dgm:t>
    </dgm:pt>
    <dgm:pt modelId="{F814F7B2-9F44-49DB-8155-E2563A7C359A}" type="pres">
      <dgm:prSet presAssocID="{8E149241-2E7B-4AFE-A80B-DBC76D94F007}" presName="Child" presStyleLbl="revTx" presStyleIdx="2" presStyleCnt="8" custLinFactX="10214" custLinFactNeighborX="100000" custLinFactNeighborY="1324">
        <dgm:presLayoutVars>
          <dgm:chMax val="0"/>
          <dgm:chPref val="0"/>
          <dgm:bulletEnabled val="1"/>
        </dgm:presLayoutVars>
      </dgm:prSet>
      <dgm:spPr/>
      <dgm:t>
        <a:bodyPr/>
        <a:lstStyle/>
        <a:p>
          <a:endParaRPr lang="en-US"/>
        </a:p>
      </dgm:t>
    </dgm:pt>
    <dgm:pt modelId="{ADFD4262-9D61-414A-AE8E-19FE9EBE950B}" type="pres">
      <dgm:prSet presAssocID="{35929CAD-AD89-4EDA-8B1D-BF9F5237DE32}" presName="childComposite" presStyleCnt="0">
        <dgm:presLayoutVars>
          <dgm:chMax val="0"/>
          <dgm:chPref val="0"/>
        </dgm:presLayoutVars>
      </dgm:prSet>
      <dgm:spPr/>
      <dgm:t>
        <a:bodyPr/>
        <a:lstStyle/>
        <a:p>
          <a:endParaRPr lang="en-US"/>
        </a:p>
      </dgm:t>
    </dgm:pt>
    <dgm:pt modelId="{D5046D14-1FC0-478E-A3FE-44DAC35B21FC}" type="pres">
      <dgm:prSet presAssocID="{35929CAD-AD89-4EDA-8B1D-BF9F5237DE32}" presName="ChildAccent" presStyleLbl="solidFgAcc1" presStyleIdx="2" presStyleCnt="6" custLinFactX="1300000" custLinFactNeighborX="1335448" custLinFactNeighborY="-2279"/>
      <dgm:spPr/>
      <dgm:t>
        <a:bodyPr/>
        <a:lstStyle/>
        <a:p>
          <a:endParaRPr lang="en-US"/>
        </a:p>
      </dgm:t>
    </dgm:pt>
    <dgm:pt modelId="{BEDC9690-1E15-4A8D-9D68-E26DBADC5E19}" type="pres">
      <dgm:prSet presAssocID="{35929CAD-AD89-4EDA-8B1D-BF9F5237DE32}" presName="Child" presStyleLbl="revTx" presStyleIdx="3" presStyleCnt="8" custLinFactX="10214" custLinFactNeighborX="100000" custLinFactNeighborY="1324">
        <dgm:presLayoutVars>
          <dgm:chMax val="0"/>
          <dgm:chPref val="0"/>
          <dgm:bulletEnabled val="1"/>
        </dgm:presLayoutVars>
      </dgm:prSet>
      <dgm:spPr/>
      <dgm:t>
        <a:bodyPr/>
        <a:lstStyle/>
        <a:p>
          <a:endParaRPr lang="en-US"/>
        </a:p>
      </dgm:t>
    </dgm:pt>
    <dgm:pt modelId="{BF82A904-328C-429E-8357-259B44D76D72}" type="pres">
      <dgm:prSet presAssocID="{BBE065D6-4D4C-450F-A481-EEB979E4FCD1}" presName="root" presStyleCnt="0">
        <dgm:presLayoutVars>
          <dgm:chMax/>
          <dgm:chPref/>
        </dgm:presLayoutVars>
      </dgm:prSet>
      <dgm:spPr/>
      <dgm:t>
        <a:bodyPr/>
        <a:lstStyle/>
        <a:p>
          <a:endParaRPr lang="en-US"/>
        </a:p>
      </dgm:t>
    </dgm:pt>
    <dgm:pt modelId="{D7B29506-0D7B-4ACC-B412-B7006E1619DB}" type="pres">
      <dgm:prSet presAssocID="{BBE065D6-4D4C-450F-A481-EEB979E4FCD1}" presName="rootComposite" presStyleCnt="0">
        <dgm:presLayoutVars/>
      </dgm:prSet>
      <dgm:spPr/>
      <dgm:t>
        <a:bodyPr/>
        <a:lstStyle/>
        <a:p>
          <a:endParaRPr lang="en-US"/>
        </a:p>
      </dgm:t>
    </dgm:pt>
    <dgm:pt modelId="{629563F9-2975-419A-AA4F-6655EA294AFD}" type="pres">
      <dgm:prSet presAssocID="{BBE065D6-4D4C-450F-A481-EEB979E4FCD1}" presName="ParentAccent" presStyleLbl="alignNode1" presStyleIdx="1" presStyleCnt="2" custLinFactX="-5053" custLinFactNeighborX="-100000" custLinFactNeighborY="2690"/>
      <dgm:spPr/>
      <dgm:t>
        <a:bodyPr/>
        <a:lstStyle/>
        <a:p>
          <a:endParaRPr lang="en-US"/>
        </a:p>
      </dgm:t>
    </dgm:pt>
    <dgm:pt modelId="{1A07FB6D-238A-4B88-BAF4-322C94139202}" type="pres">
      <dgm:prSet presAssocID="{BBE065D6-4D4C-450F-A481-EEB979E4FCD1}" presName="ParentSmallAccent" presStyleLbl="fgAcc1" presStyleIdx="1" presStyleCnt="2" custLinFactX="-97317" custLinFactNeighborX="-100000" custLinFactNeighborY="-1050"/>
      <dgm:spPr/>
      <dgm:t>
        <a:bodyPr/>
        <a:lstStyle/>
        <a:p>
          <a:endParaRPr lang="en-US"/>
        </a:p>
      </dgm:t>
    </dgm:pt>
    <dgm:pt modelId="{9754A96E-186E-446B-B72A-FB4494D7EB96}" type="pres">
      <dgm:prSet presAssocID="{BBE065D6-4D4C-450F-A481-EEB979E4FCD1}" presName="Parent" presStyleLbl="revTx" presStyleIdx="4" presStyleCnt="8" custLinFactX="-5053" custLinFactNeighborX="-100000" custLinFactNeighborY="2996">
        <dgm:presLayoutVars>
          <dgm:chMax/>
          <dgm:chPref val="4"/>
          <dgm:bulletEnabled val="1"/>
        </dgm:presLayoutVars>
      </dgm:prSet>
      <dgm:spPr/>
      <dgm:t>
        <a:bodyPr/>
        <a:lstStyle/>
        <a:p>
          <a:endParaRPr lang="en-US"/>
        </a:p>
      </dgm:t>
    </dgm:pt>
    <dgm:pt modelId="{71793429-6AC7-4D9C-86AC-1ABE4A77649B}" type="pres">
      <dgm:prSet presAssocID="{BBE065D6-4D4C-450F-A481-EEB979E4FCD1}" presName="childShape" presStyleCnt="0">
        <dgm:presLayoutVars>
          <dgm:chMax val="0"/>
          <dgm:chPref val="0"/>
        </dgm:presLayoutVars>
      </dgm:prSet>
      <dgm:spPr/>
      <dgm:t>
        <a:bodyPr/>
        <a:lstStyle/>
        <a:p>
          <a:endParaRPr lang="en-US"/>
        </a:p>
      </dgm:t>
    </dgm:pt>
    <dgm:pt modelId="{25BE71B0-C8F9-41F8-B819-AAEA4E20428A}" type="pres">
      <dgm:prSet presAssocID="{D837A883-3723-4A7E-B13D-4E89CBF64F8F}" presName="childComposite" presStyleCnt="0">
        <dgm:presLayoutVars>
          <dgm:chMax val="0"/>
          <dgm:chPref val="0"/>
        </dgm:presLayoutVars>
      </dgm:prSet>
      <dgm:spPr/>
      <dgm:t>
        <a:bodyPr/>
        <a:lstStyle/>
        <a:p>
          <a:endParaRPr lang="en-US"/>
        </a:p>
      </dgm:t>
    </dgm:pt>
    <dgm:pt modelId="{41934B3F-77D9-4B32-9323-B7DA66F81BAA}" type="pres">
      <dgm:prSet presAssocID="{D837A883-3723-4A7E-B13D-4E89CBF64F8F}" presName="ChildAccent" presStyleLbl="solidFgAcc1" presStyleIdx="3" presStyleCnt="6" custLinFactX="-97322" custLinFactNeighborX="-100000" custLinFactNeighborY="-1050"/>
      <dgm:spPr/>
      <dgm:t>
        <a:bodyPr/>
        <a:lstStyle/>
        <a:p>
          <a:endParaRPr lang="en-US"/>
        </a:p>
      </dgm:t>
    </dgm:pt>
    <dgm:pt modelId="{DCE73C37-C6E3-4244-927A-7B53A67CC696}" type="pres">
      <dgm:prSet presAssocID="{D837A883-3723-4A7E-B13D-4E89CBF64F8F}" presName="Child" presStyleLbl="revTx" presStyleIdx="5" presStyleCnt="8" custLinFactX="-12960" custLinFactNeighborX="-100000" custLinFactNeighborY="1848">
        <dgm:presLayoutVars>
          <dgm:chMax val="0"/>
          <dgm:chPref val="0"/>
          <dgm:bulletEnabled val="1"/>
        </dgm:presLayoutVars>
      </dgm:prSet>
      <dgm:spPr/>
      <dgm:t>
        <a:bodyPr/>
        <a:lstStyle/>
        <a:p>
          <a:endParaRPr lang="en-US"/>
        </a:p>
      </dgm:t>
    </dgm:pt>
    <dgm:pt modelId="{0FEB7D47-E2E5-48DD-BC32-740575422E7E}" type="pres">
      <dgm:prSet presAssocID="{E47A00CD-B099-40CB-821D-4B6CBCA63834}" presName="childComposite" presStyleCnt="0">
        <dgm:presLayoutVars>
          <dgm:chMax val="0"/>
          <dgm:chPref val="0"/>
        </dgm:presLayoutVars>
      </dgm:prSet>
      <dgm:spPr/>
      <dgm:t>
        <a:bodyPr/>
        <a:lstStyle/>
        <a:p>
          <a:endParaRPr lang="en-US"/>
        </a:p>
      </dgm:t>
    </dgm:pt>
    <dgm:pt modelId="{7B00B443-B8A1-45FD-A96C-69B5B49A258F}" type="pres">
      <dgm:prSet presAssocID="{E47A00CD-B099-40CB-821D-4B6CBCA63834}" presName="ChildAccent" presStyleLbl="solidFgAcc1" presStyleIdx="4" presStyleCnt="6" custLinFactX="-97322" custLinFactNeighborX="-100000" custLinFactNeighborY="-1050"/>
      <dgm:spPr/>
      <dgm:t>
        <a:bodyPr/>
        <a:lstStyle/>
        <a:p>
          <a:endParaRPr lang="en-US"/>
        </a:p>
      </dgm:t>
    </dgm:pt>
    <dgm:pt modelId="{C922A2D1-D20D-4CDA-8B21-2525AEDDDDD6}" type="pres">
      <dgm:prSet presAssocID="{E47A00CD-B099-40CB-821D-4B6CBCA63834}" presName="Child" presStyleLbl="revTx" presStyleIdx="6" presStyleCnt="8" custLinFactX="-12960" custLinFactNeighborX="-100000" custLinFactNeighborY="1848">
        <dgm:presLayoutVars>
          <dgm:chMax val="0"/>
          <dgm:chPref val="0"/>
          <dgm:bulletEnabled val="1"/>
        </dgm:presLayoutVars>
      </dgm:prSet>
      <dgm:spPr/>
      <dgm:t>
        <a:bodyPr/>
        <a:lstStyle/>
        <a:p>
          <a:endParaRPr lang="en-US"/>
        </a:p>
      </dgm:t>
    </dgm:pt>
    <dgm:pt modelId="{3F0C9DBF-57D5-4486-8731-D912E5D0106B}" type="pres">
      <dgm:prSet presAssocID="{ADE0562A-65BD-44A0-B19A-D02AE1F3C6D1}" presName="childComposite" presStyleCnt="0">
        <dgm:presLayoutVars>
          <dgm:chMax val="0"/>
          <dgm:chPref val="0"/>
        </dgm:presLayoutVars>
      </dgm:prSet>
      <dgm:spPr/>
      <dgm:t>
        <a:bodyPr/>
        <a:lstStyle/>
        <a:p>
          <a:endParaRPr lang="en-US"/>
        </a:p>
      </dgm:t>
    </dgm:pt>
    <dgm:pt modelId="{685B8E9C-CEF9-4B45-A911-172FC32BE602}" type="pres">
      <dgm:prSet presAssocID="{ADE0562A-65BD-44A0-B19A-D02AE1F3C6D1}" presName="ChildAccent" presStyleLbl="solidFgAcc1" presStyleIdx="5" presStyleCnt="6" custLinFactX="-97322" custLinFactNeighborX="-100000" custLinFactNeighborY="-1050"/>
      <dgm:spPr/>
      <dgm:t>
        <a:bodyPr/>
        <a:lstStyle/>
        <a:p>
          <a:endParaRPr lang="en-US"/>
        </a:p>
      </dgm:t>
    </dgm:pt>
    <dgm:pt modelId="{E5C431D7-E991-401E-9750-2952B8AEA929}" type="pres">
      <dgm:prSet presAssocID="{ADE0562A-65BD-44A0-B19A-D02AE1F3C6D1}" presName="Child" presStyleLbl="revTx" presStyleIdx="7" presStyleCnt="8" custLinFactX="-12960" custLinFactNeighborX="-100000" custLinFactNeighborY="1848">
        <dgm:presLayoutVars>
          <dgm:chMax val="0"/>
          <dgm:chPref val="0"/>
          <dgm:bulletEnabled val="1"/>
        </dgm:presLayoutVars>
      </dgm:prSet>
      <dgm:spPr/>
      <dgm:t>
        <a:bodyPr/>
        <a:lstStyle/>
        <a:p>
          <a:endParaRPr lang="en-US"/>
        </a:p>
      </dgm:t>
    </dgm:pt>
  </dgm:ptLst>
  <dgm:cxnLst>
    <dgm:cxn modelId="{B799B63F-1DBA-45BF-B190-2E2FA488E813}" type="presOf" srcId="{35929CAD-AD89-4EDA-8B1D-BF9F5237DE32}" destId="{BEDC9690-1E15-4A8D-9D68-E26DBADC5E19}" srcOrd="0" destOrd="0" presId="urn:microsoft.com/office/officeart/2008/layout/SquareAccentList"/>
    <dgm:cxn modelId="{163222F1-4A9C-43DD-A712-05E866B48166}" srcId="{78063E2F-83E1-41AE-91E5-16A89888045B}" destId="{8E149241-2E7B-4AFE-A80B-DBC76D94F007}" srcOrd="1" destOrd="0" parTransId="{E611699F-CC6F-426C-9B9F-F5EB113E22E6}" sibTransId="{F194BF66-DC9A-4837-931F-5EE2AB6A1614}"/>
    <dgm:cxn modelId="{3A53B37E-A794-45B6-B7B7-AEFDE7059C6D}" srcId="{78063E2F-83E1-41AE-91E5-16A89888045B}" destId="{16939E2B-CB96-4AF0-93AC-AF1D28403A43}" srcOrd="0" destOrd="0" parTransId="{2AC85B6C-D2A4-4AE0-88AE-6C79A44FBB3D}" sibTransId="{D91C1322-1F1F-4FC5-87EB-EC4D88447B17}"/>
    <dgm:cxn modelId="{14DA585D-C38C-417D-BE43-A4B1AEE70AE6}" type="presOf" srcId="{BBE065D6-4D4C-450F-A481-EEB979E4FCD1}" destId="{9754A96E-186E-446B-B72A-FB4494D7EB96}" srcOrd="0" destOrd="0" presId="urn:microsoft.com/office/officeart/2008/layout/SquareAccentList"/>
    <dgm:cxn modelId="{8B2049DC-920A-470A-862F-AEDE1DED60B1}" srcId="{BBE065D6-4D4C-450F-A481-EEB979E4FCD1}" destId="{E47A00CD-B099-40CB-821D-4B6CBCA63834}" srcOrd="1" destOrd="0" parTransId="{11B73E9E-16C1-46AC-B5F0-A58FCCF942B8}" sibTransId="{3A553AE1-F89B-47F3-A5B9-149B73C089C3}"/>
    <dgm:cxn modelId="{AA2F86E6-2474-4744-8A53-9571670728E8}" srcId="{78063E2F-83E1-41AE-91E5-16A89888045B}" destId="{35929CAD-AD89-4EDA-8B1D-BF9F5237DE32}" srcOrd="2" destOrd="0" parTransId="{FE5AAC9F-E9F3-4018-A417-6C76B1C679F0}" sibTransId="{23EB9A43-82FE-4884-A2A6-B38314B622EB}"/>
    <dgm:cxn modelId="{82BD4635-7609-4561-A3AA-A5353636A3D5}" type="presOf" srcId="{78063E2F-83E1-41AE-91E5-16A89888045B}" destId="{BA31A746-C38C-4E66-AD69-A7E6B27D3E88}" srcOrd="0" destOrd="0" presId="urn:microsoft.com/office/officeart/2008/layout/SquareAccentList"/>
    <dgm:cxn modelId="{6520ED8A-0658-4B40-A853-9A5DF91351F1}" srcId="{6BAE1D23-66F8-4D7F-B18E-838995F1BE19}" destId="{BBE065D6-4D4C-450F-A481-EEB979E4FCD1}" srcOrd="1" destOrd="0" parTransId="{B3D28B6B-E41B-4097-AADE-0AF92B23556C}" sibTransId="{6F5D661D-7CA3-49CD-974E-236FA3A4F35D}"/>
    <dgm:cxn modelId="{A796BD97-3B6D-41FA-9CFB-05527A6B5198}" type="presOf" srcId="{16939E2B-CB96-4AF0-93AC-AF1D28403A43}" destId="{F752E198-B50C-4863-B844-CC414E452144}" srcOrd="0" destOrd="0" presId="urn:microsoft.com/office/officeart/2008/layout/SquareAccentList"/>
    <dgm:cxn modelId="{D03CBDB0-4C07-4F4D-8916-FCF8FA433FEA}" type="presOf" srcId="{8E149241-2E7B-4AFE-A80B-DBC76D94F007}" destId="{F814F7B2-9F44-49DB-8155-E2563A7C359A}" srcOrd="0" destOrd="0" presId="urn:microsoft.com/office/officeart/2008/layout/SquareAccentList"/>
    <dgm:cxn modelId="{0D786576-B30C-42B7-A005-1AFA25A0A8FD}" type="presOf" srcId="{D837A883-3723-4A7E-B13D-4E89CBF64F8F}" destId="{DCE73C37-C6E3-4244-927A-7B53A67CC696}" srcOrd="0" destOrd="0" presId="urn:microsoft.com/office/officeart/2008/layout/SquareAccentList"/>
    <dgm:cxn modelId="{C0427D9F-3ED7-4F80-8527-586CC9B470C6}" srcId="{BBE065D6-4D4C-450F-A481-EEB979E4FCD1}" destId="{ADE0562A-65BD-44A0-B19A-D02AE1F3C6D1}" srcOrd="2" destOrd="0" parTransId="{183DE34C-24ED-429D-9DBD-48FE2FDB1197}" sibTransId="{8A7A443D-8D76-403B-8452-56DEA28C0C5A}"/>
    <dgm:cxn modelId="{E85A3290-2E0B-4C9D-9A88-0145C4097C4E}" srcId="{BBE065D6-4D4C-450F-A481-EEB979E4FCD1}" destId="{D837A883-3723-4A7E-B13D-4E89CBF64F8F}" srcOrd="0" destOrd="0" parTransId="{72C48C00-CDCB-4FFB-A3AE-59220EC50131}" sibTransId="{20869642-DD95-410D-9EDE-41EC770B146D}"/>
    <dgm:cxn modelId="{172046DC-856F-4375-A6A4-FA728A0B576B}" type="presOf" srcId="{E47A00CD-B099-40CB-821D-4B6CBCA63834}" destId="{C922A2D1-D20D-4CDA-8B21-2525AEDDDDD6}" srcOrd="0" destOrd="0" presId="urn:microsoft.com/office/officeart/2008/layout/SquareAccentList"/>
    <dgm:cxn modelId="{E4C030A1-7413-4B63-A227-E31E83C62AC5}" type="presOf" srcId="{ADE0562A-65BD-44A0-B19A-D02AE1F3C6D1}" destId="{E5C431D7-E991-401E-9750-2952B8AEA929}" srcOrd="0" destOrd="0" presId="urn:microsoft.com/office/officeart/2008/layout/SquareAccentList"/>
    <dgm:cxn modelId="{BB329411-B9FA-45E8-A2E5-9F71ACED0F98}" srcId="{6BAE1D23-66F8-4D7F-B18E-838995F1BE19}" destId="{78063E2F-83E1-41AE-91E5-16A89888045B}" srcOrd="0" destOrd="0" parTransId="{7BB21539-96E5-4417-95C5-AA0EB6B4FCCE}" sibTransId="{1CA81FEF-DEE0-4B61-BDA8-1C757A330341}"/>
    <dgm:cxn modelId="{9A1B6EAB-1FA6-42C7-982A-0A673D48099E}" type="presOf" srcId="{6BAE1D23-66F8-4D7F-B18E-838995F1BE19}" destId="{5F7CD3D2-2E94-477B-9E38-6F564C791DD3}" srcOrd="0" destOrd="0" presId="urn:microsoft.com/office/officeart/2008/layout/SquareAccentList"/>
    <dgm:cxn modelId="{B64519D6-1BA6-4CE8-8078-697EF0A6A831}" type="presParOf" srcId="{5F7CD3D2-2E94-477B-9E38-6F564C791DD3}" destId="{715F23E8-23F8-43CE-8131-2D9C2E145DB0}" srcOrd="0" destOrd="0" presId="urn:microsoft.com/office/officeart/2008/layout/SquareAccentList"/>
    <dgm:cxn modelId="{2E9A3CD5-EEBD-40C5-AE32-290E891DD237}" type="presParOf" srcId="{715F23E8-23F8-43CE-8131-2D9C2E145DB0}" destId="{323B69B1-9033-450D-B873-C88E870F2AA0}" srcOrd="0" destOrd="0" presId="urn:microsoft.com/office/officeart/2008/layout/SquareAccentList"/>
    <dgm:cxn modelId="{0CE58968-EBD5-41A4-BC74-515C88846559}" type="presParOf" srcId="{323B69B1-9033-450D-B873-C88E870F2AA0}" destId="{FE83036B-CCCA-44E2-8F8A-4788D6CC38D2}" srcOrd="0" destOrd="0" presId="urn:microsoft.com/office/officeart/2008/layout/SquareAccentList"/>
    <dgm:cxn modelId="{14FC7B73-4533-4886-BC9F-287F25683EC8}" type="presParOf" srcId="{323B69B1-9033-450D-B873-C88E870F2AA0}" destId="{77E2B69C-775C-4A16-9EF6-B2A846FBC6AD}" srcOrd="1" destOrd="0" presId="urn:microsoft.com/office/officeart/2008/layout/SquareAccentList"/>
    <dgm:cxn modelId="{32CB07DF-BA1A-411D-85D7-DEEA56A6DD18}" type="presParOf" srcId="{323B69B1-9033-450D-B873-C88E870F2AA0}" destId="{BA31A746-C38C-4E66-AD69-A7E6B27D3E88}" srcOrd="2" destOrd="0" presId="urn:microsoft.com/office/officeart/2008/layout/SquareAccentList"/>
    <dgm:cxn modelId="{33F4D325-0491-4763-BEB5-3C4904FB6BF3}" type="presParOf" srcId="{715F23E8-23F8-43CE-8131-2D9C2E145DB0}" destId="{0EF2EA71-2BFE-470F-B274-76074019A79A}" srcOrd="1" destOrd="0" presId="urn:microsoft.com/office/officeart/2008/layout/SquareAccentList"/>
    <dgm:cxn modelId="{947EFC83-C384-48C1-B645-0765FC9EC611}" type="presParOf" srcId="{0EF2EA71-2BFE-470F-B274-76074019A79A}" destId="{2D5E36E1-5189-46DD-9B63-9AC2CF7FBE59}" srcOrd="0" destOrd="0" presId="urn:microsoft.com/office/officeart/2008/layout/SquareAccentList"/>
    <dgm:cxn modelId="{5E689CE5-B07A-4AA3-8F02-EE605DADF664}" type="presParOf" srcId="{2D5E36E1-5189-46DD-9B63-9AC2CF7FBE59}" destId="{E394F410-9D36-4C8C-969B-F83CEFB0C639}" srcOrd="0" destOrd="0" presId="urn:microsoft.com/office/officeart/2008/layout/SquareAccentList"/>
    <dgm:cxn modelId="{4181D331-8C3E-4612-BB98-9C6C54C51B98}" type="presParOf" srcId="{2D5E36E1-5189-46DD-9B63-9AC2CF7FBE59}" destId="{F752E198-B50C-4863-B844-CC414E452144}" srcOrd="1" destOrd="0" presId="urn:microsoft.com/office/officeart/2008/layout/SquareAccentList"/>
    <dgm:cxn modelId="{76609301-30A1-4F3A-A976-1CE344CD437C}" type="presParOf" srcId="{0EF2EA71-2BFE-470F-B274-76074019A79A}" destId="{D33ADE6E-33D0-4D95-8648-27EEFA0B0900}" srcOrd="1" destOrd="0" presId="urn:microsoft.com/office/officeart/2008/layout/SquareAccentList"/>
    <dgm:cxn modelId="{A4FA850A-105D-498D-8CD2-AC8B3EB85BFE}" type="presParOf" srcId="{D33ADE6E-33D0-4D95-8648-27EEFA0B0900}" destId="{47DF0152-ACB1-4217-8725-1EA1BE346DF9}" srcOrd="0" destOrd="0" presId="urn:microsoft.com/office/officeart/2008/layout/SquareAccentList"/>
    <dgm:cxn modelId="{E6A798C4-844F-443B-B282-785B8DB3F576}" type="presParOf" srcId="{D33ADE6E-33D0-4D95-8648-27EEFA0B0900}" destId="{F814F7B2-9F44-49DB-8155-E2563A7C359A}" srcOrd="1" destOrd="0" presId="urn:microsoft.com/office/officeart/2008/layout/SquareAccentList"/>
    <dgm:cxn modelId="{1CB57E75-51C2-45DD-92C6-87AE3DAA5BE8}" type="presParOf" srcId="{0EF2EA71-2BFE-470F-B274-76074019A79A}" destId="{ADFD4262-9D61-414A-AE8E-19FE9EBE950B}" srcOrd="2" destOrd="0" presId="urn:microsoft.com/office/officeart/2008/layout/SquareAccentList"/>
    <dgm:cxn modelId="{4476A129-1ED0-497D-8370-59551C966D8F}" type="presParOf" srcId="{ADFD4262-9D61-414A-AE8E-19FE9EBE950B}" destId="{D5046D14-1FC0-478E-A3FE-44DAC35B21FC}" srcOrd="0" destOrd="0" presId="urn:microsoft.com/office/officeart/2008/layout/SquareAccentList"/>
    <dgm:cxn modelId="{1DBB5CB8-7893-4A9C-B079-0ACC1213B571}" type="presParOf" srcId="{ADFD4262-9D61-414A-AE8E-19FE9EBE950B}" destId="{BEDC9690-1E15-4A8D-9D68-E26DBADC5E19}" srcOrd="1" destOrd="0" presId="urn:microsoft.com/office/officeart/2008/layout/SquareAccentList"/>
    <dgm:cxn modelId="{EB31A3C2-AB93-4726-B5D2-38B43953AA75}" type="presParOf" srcId="{5F7CD3D2-2E94-477B-9E38-6F564C791DD3}" destId="{BF82A904-328C-429E-8357-259B44D76D72}" srcOrd="1" destOrd="0" presId="urn:microsoft.com/office/officeart/2008/layout/SquareAccentList"/>
    <dgm:cxn modelId="{0658DD7B-C5CF-4DC3-81DA-6B961205432F}" type="presParOf" srcId="{BF82A904-328C-429E-8357-259B44D76D72}" destId="{D7B29506-0D7B-4ACC-B412-B7006E1619DB}" srcOrd="0" destOrd="0" presId="urn:microsoft.com/office/officeart/2008/layout/SquareAccentList"/>
    <dgm:cxn modelId="{584DFA85-38FB-4901-8EC4-912DD1E06461}" type="presParOf" srcId="{D7B29506-0D7B-4ACC-B412-B7006E1619DB}" destId="{629563F9-2975-419A-AA4F-6655EA294AFD}" srcOrd="0" destOrd="0" presId="urn:microsoft.com/office/officeart/2008/layout/SquareAccentList"/>
    <dgm:cxn modelId="{8AEB71C3-EC99-4324-A662-0C0F902D1C23}" type="presParOf" srcId="{D7B29506-0D7B-4ACC-B412-B7006E1619DB}" destId="{1A07FB6D-238A-4B88-BAF4-322C94139202}" srcOrd="1" destOrd="0" presId="urn:microsoft.com/office/officeart/2008/layout/SquareAccentList"/>
    <dgm:cxn modelId="{DC7AF070-59A5-4FF0-A828-C45A4A7CE42D}" type="presParOf" srcId="{D7B29506-0D7B-4ACC-B412-B7006E1619DB}" destId="{9754A96E-186E-446B-B72A-FB4494D7EB96}" srcOrd="2" destOrd="0" presId="urn:microsoft.com/office/officeart/2008/layout/SquareAccentList"/>
    <dgm:cxn modelId="{492588C2-467E-4F71-9BD0-1B0A4E77270E}" type="presParOf" srcId="{BF82A904-328C-429E-8357-259B44D76D72}" destId="{71793429-6AC7-4D9C-86AC-1ABE4A77649B}" srcOrd="1" destOrd="0" presId="urn:microsoft.com/office/officeart/2008/layout/SquareAccentList"/>
    <dgm:cxn modelId="{73988910-91A3-4278-8232-65277FD80AF1}" type="presParOf" srcId="{71793429-6AC7-4D9C-86AC-1ABE4A77649B}" destId="{25BE71B0-C8F9-41F8-B819-AAEA4E20428A}" srcOrd="0" destOrd="0" presId="urn:microsoft.com/office/officeart/2008/layout/SquareAccentList"/>
    <dgm:cxn modelId="{C2404A11-6C3F-44EF-8E94-F2039404EDA1}" type="presParOf" srcId="{25BE71B0-C8F9-41F8-B819-AAEA4E20428A}" destId="{41934B3F-77D9-4B32-9323-B7DA66F81BAA}" srcOrd="0" destOrd="0" presId="urn:microsoft.com/office/officeart/2008/layout/SquareAccentList"/>
    <dgm:cxn modelId="{3339502A-AC00-48E6-BE0B-C1782B782284}" type="presParOf" srcId="{25BE71B0-C8F9-41F8-B819-AAEA4E20428A}" destId="{DCE73C37-C6E3-4244-927A-7B53A67CC696}" srcOrd="1" destOrd="0" presId="urn:microsoft.com/office/officeart/2008/layout/SquareAccentList"/>
    <dgm:cxn modelId="{BE8DB9EF-44AE-41D7-A5B5-EEFE4F3FACFB}" type="presParOf" srcId="{71793429-6AC7-4D9C-86AC-1ABE4A77649B}" destId="{0FEB7D47-E2E5-48DD-BC32-740575422E7E}" srcOrd="1" destOrd="0" presId="urn:microsoft.com/office/officeart/2008/layout/SquareAccentList"/>
    <dgm:cxn modelId="{B3A35E9F-5E84-4669-8FF8-9F8E9E017B9B}" type="presParOf" srcId="{0FEB7D47-E2E5-48DD-BC32-740575422E7E}" destId="{7B00B443-B8A1-45FD-A96C-69B5B49A258F}" srcOrd="0" destOrd="0" presId="urn:microsoft.com/office/officeart/2008/layout/SquareAccentList"/>
    <dgm:cxn modelId="{22C7FF5F-B827-43C2-B9B0-E843356F6314}" type="presParOf" srcId="{0FEB7D47-E2E5-48DD-BC32-740575422E7E}" destId="{C922A2D1-D20D-4CDA-8B21-2525AEDDDDD6}" srcOrd="1" destOrd="0" presId="urn:microsoft.com/office/officeart/2008/layout/SquareAccentList"/>
    <dgm:cxn modelId="{28AEC429-3588-4A3E-84FE-945A6ACF4D31}" type="presParOf" srcId="{71793429-6AC7-4D9C-86AC-1ABE4A77649B}" destId="{3F0C9DBF-57D5-4486-8731-D912E5D0106B}" srcOrd="2" destOrd="0" presId="urn:microsoft.com/office/officeart/2008/layout/SquareAccentList"/>
    <dgm:cxn modelId="{888106E6-E7F7-449B-9A4B-9B59C6192440}" type="presParOf" srcId="{3F0C9DBF-57D5-4486-8731-D912E5D0106B}" destId="{685B8E9C-CEF9-4B45-A911-172FC32BE602}" srcOrd="0" destOrd="0" presId="urn:microsoft.com/office/officeart/2008/layout/SquareAccentList"/>
    <dgm:cxn modelId="{440F0132-2848-4E8A-AD40-AFBD08A30C6D}" type="presParOf" srcId="{3F0C9DBF-57D5-4486-8731-D912E5D0106B}" destId="{E5C431D7-E991-401E-9750-2952B8AEA92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6743C2-7744-424C-BA0E-D81C516DB345}" type="doc">
      <dgm:prSet loTypeId="urn:microsoft.com/office/officeart/2005/8/layout/arrow2" loCatId="process" qsTypeId="urn:microsoft.com/office/officeart/2005/8/quickstyle/simple1" qsCatId="simple" csTypeId="urn:microsoft.com/office/officeart/2005/8/colors/colorful3" csCatId="colorful" phldr="1"/>
      <dgm:spPr/>
    </dgm:pt>
    <dgm:pt modelId="{3D4208F6-A80A-4E69-A199-51EA74BB505E}">
      <dgm:prSet phldrT="[Text]" custT="1"/>
      <dgm:spPr/>
      <dgm:t>
        <a:bodyPr/>
        <a:lstStyle/>
        <a:p>
          <a:pPr rtl="1"/>
          <a:r>
            <a:rPr lang="ar-LB" sz="1200" dirty="0" smtClean="0">
              <a:latin typeface="Arial" pitchFamily="34" charset="0"/>
              <a:cs typeface="Arial" pitchFamily="34" charset="0"/>
            </a:rPr>
            <a:t>المتعة على السلالم</a:t>
          </a:r>
          <a:endParaRPr lang="ar-LB" sz="1200" dirty="0">
            <a:latin typeface="Arial" pitchFamily="34" charset="0"/>
            <a:cs typeface="Arial" pitchFamily="34" charset="0"/>
          </a:endParaRPr>
        </a:p>
      </dgm:t>
    </dgm:pt>
    <dgm:pt modelId="{D852438F-D12D-4366-A088-FC0E49A2F65D}" type="parTrans" cxnId="{41A72745-42AD-4B94-962F-004718A08915}">
      <dgm:prSet/>
      <dgm:spPr/>
      <dgm:t>
        <a:bodyPr/>
        <a:lstStyle/>
        <a:p>
          <a:endParaRPr lang="en-US"/>
        </a:p>
      </dgm:t>
    </dgm:pt>
    <dgm:pt modelId="{EF72882D-23A6-414E-863E-2F48CAD61EE9}" type="sibTrans" cxnId="{41A72745-42AD-4B94-962F-004718A08915}">
      <dgm:prSet/>
      <dgm:spPr/>
      <dgm:t>
        <a:bodyPr/>
        <a:lstStyle/>
        <a:p>
          <a:endParaRPr lang="en-US"/>
        </a:p>
      </dgm:t>
    </dgm:pt>
    <dgm:pt modelId="{E093DB22-35BE-480B-AD0A-9AA309C87FB6}">
      <dgm:prSet phldrT="[Text]" custT="1"/>
      <dgm:spPr/>
      <dgm:t>
        <a:bodyPr/>
        <a:lstStyle/>
        <a:p>
          <a:pPr algn="r" rtl="1"/>
          <a:r>
            <a:rPr lang="ar-LB" sz="1200" dirty="0" smtClean="0">
              <a:latin typeface="Arial" pitchFamily="34" charset="0"/>
              <a:cs typeface="Arial" pitchFamily="34" charset="0"/>
            </a:rPr>
            <a:t>قصص أشخاص يحدثون  تغيير</a:t>
          </a:r>
          <a:endParaRPr lang="ar-LB" sz="1200" dirty="0">
            <a:latin typeface="Arial" pitchFamily="34" charset="0"/>
            <a:cs typeface="Arial" pitchFamily="34" charset="0"/>
          </a:endParaRPr>
        </a:p>
      </dgm:t>
    </dgm:pt>
    <dgm:pt modelId="{07A81B88-41BE-4C25-8032-A148B889CE19}" type="parTrans" cxnId="{2E163492-B77F-4FC8-B0CC-9D80C801D3F4}">
      <dgm:prSet/>
      <dgm:spPr/>
      <dgm:t>
        <a:bodyPr/>
        <a:lstStyle/>
        <a:p>
          <a:endParaRPr lang="en-US"/>
        </a:p>
      </dgm:t>
    </dgm:pt>
    <dgm:pt modelId="{2FDDAAAD-C987-4E67-88B3-086E667CD91D}" type="sibTrans" cxnId="{2E163492-B77F-4FC8-B0CC-9D80C801D3F4}">
      <dgm:prSet/>
      <dgm:spPr/>
      <dgm:t>
        <a:bodyPr/>
        <a:lstStyle/>
        <a:p>
          <a:endParaRPr lang="en-US"/>
        </a:p>
      </dgm:t>
    </dgm:pt>
    <dgm:pt modelId="{AC86EE28-A02C-48B8-B33E-DA52EE6E8864}">
      <dgm:prSet phldrT="[Text]" custT="1"/>
      <dgm:spPr/>
      <dgm:t>
        <a:bodyPr/>
        <a:lstStyle/>
        <a:p>
          <a:pPr rtl="1"/>
          <a:r>
            <a:rPr lang="ar-LB" sz="1200" dirty="0" smtClean="0">
              <a:latin typeface="Arial" pitchFamily="34" charset="0"/>
              <a:cs typeface="Arial" pitchFamily="34" charset="0"/>
            </a:rPr>
            <a:t> مناقشات على مستوى السياسة العامة / الدعوات إلى العمل</a:t>
          </a:r>
          <a:endParaRPr lang="ar-LB" sz="1200" dirty="0">
            <a:latin typeface="Arial" pitchFamily="34" charset="0"/>
            <a:cs typeface="Arial" pitchFamily="34" charset="0"/>
          </a:endParaRPr>
        </a:p>
      </dgm:t>
    </dgm:pt>
    <dgm:pt modelId="{B8809D3D-4AF8-4834-8535-C5CC4562FFF8}" type="parTrans" cxnId="{FAAECF5C-64A8-479A-B454-970951B19343}">
      <dgm:prSet/>
      <dgm:spPr/>
      <dgm:t>
        <a:bodyPr/>
        <a:lstStyle/>
        <a:p>
          <a:endParaRPr lang="en-US"/>
        </a:p>
      </dgm:t>
    </dgm:pt>
    <dgm:pt modelId="{0651075D-2B16-455A-BD87-F8BD26F4AC6C}" type="sibTrans" cxnId="{FAAECF5C-64A8-479A-B454-970951B19343}">
      <dgm:prSet/>
      <dgm:spPr/>
      <dgm:t>
        <a:bodyPr/>
        <a:lstStyle/>
        <a:p>
          <a:endParaRPr lang="en-US"/>
        </a:p>
      </dgm:t>
    </dgm:pt>
    <dgm:pt modelId="{AD2F2508-E12F-434B-AA33-80877AB32EBC}">
      <dgm:prSet phldrT="[Text]" custT="1"/>
      <dgm:spPr/>
      <dgm:t>
        <a:bodyPr/>
        <a:lstStyle/>
        <a:p>
          <a:pPr rtl="1"/>
          <a:r>
            <a:rPr lang="ar-LB" sz="1200" dirty="0" smtClean="0">
              <a:latin typeface="Arial" pitchFamily="34" charset="0"/>
              <a:cs typeface="Arial" pitchFamily="34" charset="0"/>
            </a:rPr>
            <a:t>دعوات خاصة إلى العمل</a:t>
          </a:r>
          <a:endParaRPr lang="ar-LB" sz="1200" dirty="0">
            <a:latin typeface="Arial" pitchFamily="34" charset="0"/>
            <a:cs typeface="Arial" pitchFamily="34" charset="0"/>
          </a:endParaRPr>
        </a:p>
      </dgm:t>
    </dgm:pt>
    <dgm:pt modelId="{D66790CA-C6A6-4532-9FAD-DD5AC66DA613}" type="parTrans" cxnId="{F12BE0E1-8DB3-4CEF-9563-08AC4E5116AD}">
      <dgm:prSet/>
      <dgm:spPr/>
      <dgm:t>
        <a:bodyPr/>
        <a:lstStyle/>
        <a:p>
          <a:endParaRPr lang="en-US"/>
        </a:p>
      </dgm:t>
    </dgm:pt>
    <dgm:pt modelId="{8E9EFD85-ABA2-46C5-9F36-953CB319BE85}" type="sibTrans" cxnId="{F12BE0E1-8DB3-4CEF-9563-08AC4E5116AD}">
      <dgm:prSet/>
      <dgm:spPr/>
      <dgm:t>
        <a:bodyPr/>
        <a:lstStyle/>
        <a:p>
          <a:endParaRPr lang="en-US"/>
        </a:p>
      </dgm:t>
    </dgm:pt>
    <dgm:pt modelId="{E4A7C6C0-5B73-4ABF-ACFA-7BF6AFE2B582}" type="pres">
      <dgm:prSet presAssocID="{1B6743C2-7744-424C-BA0E-D81C516DB345}" presName="arrowDiagram" presStyleCnt="0">
        <dgm:presLayoutVars>
          <dgm:chMax val="5"/>
          <dgm:dir/>
          <dgm:resizeHandles val="exact"/>
        </dgm:presLayoutVars>
      </dgm:prSet>
      <dgm:spPr/>
    </dgm:pt>
    <dgm:pt modelId="{0094A39C-B417-4978-9D87-1C3526D24E84}" type="pres">
      <dgm:prSet presAssocID="{1B6743C2-7744-424C-BA0E-D81C516DB345}" presName="arrow" presStyleLbl="bgShp" presStyleIdx="0" presStyleCnt="1"/>
      <dgm:spPr/>
    </dgm:pt>
    <dgm:pt modelId="{BD6CE062-9BBC-4F76-8D82-FC77C1F399D4}" type="pres">
      <dgm:prSet presAssocID="{1B6743C2-7744-424C-BA0E-D81C516DB345}" presName="arrowDiagram4" presStyleCnt="0"/>
      <dgm:spPr/>
    </dgm:pt>
    <dgm:pt modelId="{559318CC-3E73-43F9-82F3-3E5B3F393719}" type="pres">
      <dgm:prSet presAssocID="{3D4208F6-A80A-4E69-A199-51EA74BB505E}" presName="bullet4a" presStyleLbl="node1" presStyleIdx="0" presStyleCnt="4"/>
      <dgm:spPr/>
    </dgm:pt>
    <dgm:pt modelId="{AF54CDBE-CF55-4644-A8B6-1278E721F228}" type="pres">
      <dgm:prSet presAssocID="{3D4208F6-A80A-4E69-A199-51EA74BB505E}" presName="textBox4a" presStyleLbl="revTx" presStyleIdx="0" presStyleCnt="4">
        <dgm:presLayoutVars>
          <dgm:bulletEnabled val="1"/>
        </dgm:presLayoutVars>
      </dgm:prSet>
      <dgm:spPr/>
      <dgm:t>
        <a:bodyPr/>
        <a:lstStyle/>
        <a:p>
          <a:endParaRPr lang="en-US"/>
        </a:p>
      </dgm:t>
    </dgm:pt>
    <dgm:pt modelId="{DD53ECC4-33C7-4C7A-A1A7-49A2BED7DE9D}" type="pres">
      <dgm:prSet presAssocID="{E093DB22-35BE-480B-AD0A-9AA309C87FB6}" presName="bullet4b" presStyleLbl="node1" presStyleIdx="1" presStyleCnt="4"/>
      <dgm:spPr/>
    </dgm:pt>
    <dgm:pt modelId="{26F1831B-9114-4625-900A-FE032EBB2E51}" type="pres">
      <dgm:prSet presAssocID="{E093DB22-35BE-480B-AD0A-9AA309C87FB6}" presName="textBox4b" presStyleLbl="revTx" presStyleIdx="1" presStyleCnt="4">
        <dgm:presLayoutVars>
          <dgm:bulletEnabled val="1"/>
        </dgm:presLayoutVars>
      </dgm:prSet>
      <dgm:spPr/>
      <dgm:t>
        <a:bodyPr/>
        <a:lstStyle/>
        <a:p>
          <a:endParaRPr lang="en-US"/>
        </a:p>
      </dgm:t>
    </dgm:pt>
    <dgm:pt modelId="{BEF6309B-69C3-4410-9F8E-2F8B4524AFC6}" type="pres">
      <dgm:prSet presAssocID="{AD2F2508-E12F-434B-AA33-80877AB32EBC}" presName="bullet4c" presStyleLbl="node1" presStyleIdx="2" presStyleCnt="4" custLinFactNeighborX="-1369" custLinFactNeighborY="26880"/>
      <dgm:spPr/>
    </dgm:pt>
    <dgm:pt modelId="{A4375EB5-D8FE-4A0F-A4C7-50FB6D092E4C}" type="pres">
      <dgm:prSet presAssocID="{AD2F2508-E12F-434B-AA33-80877AB32EBC}" presName="textBox4c" presStyleLbl="revTx" presStyleIdx="2" presStyleCnt="4">
        <dgm:presLayoutVars>
          <dgm:bulletEnabled val="1"/>
        </dgm:presLayoutVars>
      </dgm:prSet>
      <dgm:spPr/>
      <dgm:t>
        <a:bodyPr/>
        <a:lstStyle/>
        <a:p>
          <a:endParaRPr lang="en-US"/>
        </a:p>
      </dgm:t>
    </dgm:pt>
    <dgm:pt modelId="{5E8BD614-C109-4B98-8426-734B8F691A01}" type="pres">
      <dgm:prSet presAssocID="{AC86EE28-A02C-48B8-B33E-DA52EE6E8864}" presName="bullet4d" presStyleLbl="node1" presStyleIdx="3" presStyleCnt="4"/>
      <dgm:spPr/>
    </dgm:pt>
    <dgm:pt modelId="{33144C93-8C72-466E-8FD8-35BDE072453B}" type="pres">
      <dgm:prSet presAssocID="{AC86EE28-A02C-48B8-B33E-DA52EE6E8864}" presName="textBox4d" presStyleLbl="revTx" presStyleIdx="3" presStyleCnt="4" custLinFactNeighborX="-1299" custLinFactNeighborY="-165">
        <dgm:presLayoutVars>
          <dgm:bulletEnabled val="1"/>
        </dgm:presLayoutVars>
      </dgm:prSet>
      <dgm:spPr/>
      <dgm:t>
        <a:bodyPr/>
        <a:lstStyle/>
        <a:p>
          <a:endParaRPr lang="en-US"/>
        </a:p>
      </dgm:t>
    </dgm:pt>
  </dgm:ptLst>
  <dgm:cxnLst>
    <dgm:cxn modelId="{3086C47C-2E8A-4D2C-B75D-CA294523B528}" type="presOf" srcId="{1B6743C2-7744-424C-BA0E-D81C516DB345}" destId="{E4A7C6C0-5B73-4ABF-ACFA-7BF6AFE2B582}" srcOrd="0" destOrd="0" presId="urn:microsoft.com/office/officeart/2005/8/layout/arrow2"/>
    <dgm:cxn modelId="{441AEA80-6604-47E2-9708-1E1B0E57D779}" type="presOf" srcId="{AC86EE28-A02C-48B8-B33E-DA52EE6E8864}" destId="{33144C93-8C72-466E-8FD8-35BDE072453B}" srcOrd="0" destOrd="0" presId="urn:microsoft.com/office/officeart/2005/8/layout/arrow2"/>
    <dgm:cxn modelId="{F12BE0E1-8DB3-4CEF-9563-08AC4E5116AD}" srcId="{1B6743C2-7744-424C-BA0E-D81C516DB345}" destId="{AD2F2508-E12F-434B-AA33-80877AB32EBC}" srcOrd="2" destOrd="0" parTransId="{D66790CA-C6A6-4532-9FAD-DD5AC66DA613}" sibTransId="{8E9EFD85-ABA2-46C5-9F36-953CB319BE85}"/>
    <dgm:cxn modelId="{41A72745-42AD-4B94-962F-004718A08915}" srcId="{1B6743C2-7744-424C-BA0E-D81C516DB345}" destId="{3D4208F6-A80A-4E69-A199-51EA74BB505E}" srcOrd="0" destOrd="0" parTransId="{D852438F-D12D-4366-A088-FC0E49A2F65D}" sibTransId="{EF72882D-23A6-414E-863E-2F48CAD61EE9}"/>
    <dgm:cxn modelId="{036989BE-40D9-4A39-AA33-CB4359FEFABA}" type="presOf" srcId="{3D4208F6-A80A-4E69-A199-51EA74BB505E}" destId="{AF54CDBE-CF55-4644-A8B6-1278E721F228}" srcOrd="0" destOrd="0" presId="urn:microsoft.com/office/officeart/2005/8/layout/arrow2"/>
    <dgm:cxn modelId="{9D1FD9B2-084C-4BF5-AEBC-577BA621870A}" type="presOf" srcId="{E093DB22-35BE-480B-AD0A-9AA309C87FB6}" destId="{26F1831B-9114-4625-900A-FE032EBB2E51}" srcOrd="0" destOrd="0" presId="urn:microsoft.com/office/officeart/2005/8/layout/arrow2"/>
    <dgm:cxn modelId="{2E163492-B77F-4FC8-B0CC-9D80C801D3F4}" srcId="{1B6743C2-7744-424C-BA0E-D81C516DB345}" destId="{E093DB22-35BE-480B-AD0A-9AA309C87FB6}" srcOrd="1" destOrd="0" parTransId="{07A81B88-41BE-4C25-8032-A148B889CE19}" sibTransId="{2FDDAAAD-C987-4E67-88B3-086E667CD91D}"/>
    <dgm:cxn modelId="{FAAECF5C-64A8-479A-B454-970951B19343}" srcId="{1B6743C2-7744-424C-BA0E-D81C516DB345}" destId="{AC86EE28-A02C-48B8-B33E-DA52EE6E8864}" srcOrd="3" destOrd="0" parTransId="{B8809D3D-4AF8-4834-8535-C5CC4562FFF8}" sibTransId="{0651075D-2B16-455A-BD87-F8BD26F4AC6C}"/>
    <dgm:cxn modelId="{EC9CA522-A5CF-478F-AA9E-17F9ABF10C94}" type="presOf" srcId="{AD2F2508-E12F-434B-AA33-80877AB32EBC}" destId="{A4375EB5-D8FE-4A0F-A4C7-50FB6D092E4C}" srcOrd="0" destOrd="0" presId="urn:microsoft.com/office/officeart/2005/8/layout/arrow2"/>
    <dgm:cxn modelId="{3F991EB0-6139-46E1-8981-B45893347A6F}" type="presParOf" srcId="{E4A7C6C0-5B73-4ABF-ACFA-7BF6AFE2B582}" destId="{0094A39C-B417-4978-9D87-1C3526D24E84}" srcOrd="0" destOrd="0" presId="urn:microsoft.com/office/officeart/2005/8/layout/arrow2"/>
    <dgm:cxn modelId="{1B669B3B-1EDE-4F02-9D0E-C35E5C84BFB7}" type="presParOf" srcId="{E4A7C6C0-5B73-4ABF-ACFA-7BF6AFE2B582}" destId="{BD6CE062-9BBC-4F76-8D82-FC77C1F399D4}" srcOrd="1" destOrd="0" presId="urn:microsoft.com/office/officeart/2005/8/layout/arrow2"/>
    <dgm:cxn modelId="{B3D41FB6-0DF4-4084-82CA-952340F0962B}" type="presParOf" srcId="{BD6CE062-9BBC-4F76-8D82-FC77C1F399D4}" destId="{559318CC-3E73-43F9-82F3-3E5B3F393719}" srcOrd="0" destOrd="0" presId="urn:microsoft.com/office/officeart/2005/8/layout/arrow2"/>
    <dgm:cxn modelId="{30B4447F-1525-4117-9A39-0BF5E9CBFE55}" type="presParOf" srcId="{BD6CE062-9BBC-4F76-8D82-FC77C1F399D4}" destId="{AF54CDBE-CF55-4644-A8B6-1278E721F228}" srcOrd="1" destOrd="0" presId="urn:microsoft.com/office/officeart/2005/8/layout/arrow2"/>
    <dgm:cxn modelId="{7F0447F0-8E50-4112-8F31-74A0BEB385E8}" type="presParOf" srcId="{BD6CE062-9BBC-4F76-8D82-FC77C1F399D4}" destId="{DD53ECC4-33C7-4C7A-A1A7-49A2BED7DE9D}" srcOrd="2" destOrd="0" presId="urn:microsoft.com/office/officeart/2005/8/layout/arrow2"/>
    <dgm:cxn modelId="{5D6AADFC-2CDB-4FBA-89DD-45043EC9AB83}" type="presParOf" srcId="{BD6CE062-9BBC-4F76-8D82-FC77C1F399D4}" destId="{26F1831B-9114-4625-900A-FE032EBB2E51}" srcOrd="3" destOrd="0" presId="urn:microsoft.com/office/officeart/2005/8/layout/arrow2"/>
    <dgm:cxn modelId="{B58E1C0E-6EFD-4259-87B0-B131B8997A37}" type="presParOf" srcId="{BD6CE062-9BBC-4F76-8D82-FC77C1F399D4}" destId="{BEF6309B-69C3-4410-9F8E-2F8B4524AFC6}" srcOrd="4" destOrd="0" presId="urn:microsoft.com/office/officeart/2005/8/layout/arrow2"/>
    <dgm:cxn modelId="{3E5061EE-4627-4D12-B88B-0A50F15539F3}" type="presParOf" srcId="{BD6CE062-9BBC-4F76-8D82-FC77C1F399D4}" destId="{A4375EB5-D8FE-4A0F-A4C7-50FB6D092E4C}" srcOrd="5" destOrd="0" presId="urn:microsoft.com/office/officeart/2005/8/layout/arrow2"/>
    <dgm:cxn modelId="{11DC24C1-9558-4AAF-8C6E-04EA57E45ABA}" type="presParOf" srcId="{BD6CE062-9BBC-4F76-8D82-FC77C1F399D4}" destId="{5E8BD614-C109-4B98-8426-734B8F691A01}" srcOrd="6" destOrd="0" presId="urn:microsoft.com/office/officeart/2005/8/layout/arrow2"/>
    <dgm:cxn modelId="{F976E9F6-5FFB-4706-B943-C87B91B74B2F}" type="presParOf" srcId="{BD6CE062-9BBC-4F76-8D82-FC77C1F399D4}" destId="{33144C93-8C72-466E-8FD8-35BDE072453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94B4A-37B5-48F9-B86C-2776692A2C28}">
      <dsp:nvSpPr>
        <dsp:cNvPr id="0" name=""/>
        <dsp:cNvSpPr/>
      </dsp:nvSpPr>
      <dsp:spPr>
        <a:xfrm>
          <a:off x="0" y="443969"/>
          <a:ext cx="4434840" cy="27405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4193" tIns="604012" rIns="344193" bIns="227584" numCol="1" spcCol="1270" anchor="t" anchorCtr="0">
          <a:noAutofit/>
        </a:bodyPr>
        <a:lstStyle/>
        <a:p>
          <a:pPr marL="285750" lvl="1" indent="-285750" algn="r" defTabSz="1422400" rtl="1">
            <a:lnSpc>
              <a:spcPct val="90000"/>
            </a:lnSpc>
            <a:spcBef>
              <a:spcPct val="0"/>
            </a:spcBef>
            <a:spcAft>
              <a:spcPct val="15000"/>
            </a:spcAft>
            <a:buChar char="••"/>
          </a:pPr>
          <a:r>
            <a:rPr lang="ar-LB" sz="3200" kern="1200" dirty="0" smtClean="0">
              <a:latin typeface="Arial" pitchFamily="34" charset="0"/>
              <a:cs typeface="Arial" pitchFamily="34" charset="0"/>
            </a:rPr>
            <a:t> الوعي</a:t>
          </a:r>
          <a:endParaRPr lang="ar-LB" sz="3200" kern="1200" dirty="0">
            <a:latin typeface="Arial" pitchFamily="34" charset="0"/>
            <a:cs typeface="Arial" pitchFamily="34" charset="0"/>
          </a:endParaRPr>
        </a:p>
        <a:p>
          <a:pPr marL="285750" lvl="1" indent="-285750" algn="r" defTabSz="1422400" rtl="1">
            <a:lnSpc>
              <a:spcPct val="90000"/>
            </a:lnSpc>
            <a:spcBef>
              <a:spcPct val="0"/>
            </a:spcBef>
            <a:spcAft>
              <a:spcPct val="15000"/>
            </a:spcAft>
            <a:buChar char="••"/>
          </a:pPr>
          <a:r>
            <a:rPr lang="ar-LB" sz="3200" kern="1200" dirty="0" smtClean="0">
              <a:latin typeface="Arial" pitchFamily="34" charset="0"/>
              <a:cs typeface="Arial" pitchFamily="34" charset="0"/>
            </a:rPr>
            <a:t> المشاركة</a:t>
          </a:r>
          <a:endParaRPr lang="ar-LB" sz="3200" kern="1200" dirty="0">
            <a:latin typeface="Arial" pitchFamily="34" charset="0"/>
            <a:cs typeface="Arial" pitchFamily="34" charset="0"/>
          </a:endParaRPr>
        </a:p>
        <a:p>
          <a:pPr marL="285750" lvl="1" indent="-285750" algn="r" defTabSz="1422400" rtl="1">
            <a:lnSpc>
              <a:spcPct val="90000"/>
            </a:lnSpc>
            <a:spcBef>
              <a:spcPct val="0"/>
            </a:spcBef>
            <a:spcAft>
              <a:spcPct val="15000"/>
            </a:spcAft>
            <a:buChar char="••"/>
          </a:pPr>
          <a:r>
            <a:rPr lang="ar-LB" sz="3200" kern="1200" dirty="0" smtClean="0">
              <a:latin typeface="Arial" pitchFamily="34" charset="0"/>
              <a:cs typeface="Arial" pitchFamily="34" charset="0"/>
            </a:rPr>
            <a:t> التعليم</a:t>
          </a:r>
          <a:endParaRPr lang="ar-LB" sz="3200" kern="1200" dirty="0">
            <a:latin typeface="Arial" pitchFamily="34" charset="0"/>
            <a:cs typeface="Arial" pitchFamily="34" charset="0"/>
          </a:endParaRPr>
        </a:p>
        <a:p>
          <a:pPr marL="285750" lvl="1" indent="-285750" algn="r" defTabSz="1422400" rtl="1">
            <a:lnSpc>
              <a:spcPct val="90000"/>
            </a:lnSpc>
            <a:spcBef>
              <a:spcPct val="0"/>
            </a:spcBef>
            <a:spcAft>
              <a:spcPct val="15000"/>
            </a:spcAft>
            <a:buChar char="••"/>
          </a:pPr>
          <a:r>
            <a:rPr lang="ar-LB" sz="3200" kern="1200" dirty="0" smtClean="0">
              <a:latin typeface="Arial" pitchFamily="34" charset="0"/>
              <a:cs typeface="Arial" pitchFamily="34" charset="0"/>
            </a:rPr>
            <a:t> العمل</a:t>
          </a:r>
          <a:endParaRPr lang="ar-LB" sz="3200" kern="1200" dirty="0">
            <a:latin typeface="Arial" pitchFamily="34" charset="0"/>
            <a:cs typeface="Arial" pitchFamily="34" charset="0"/>
          </a:endParaRPr>
        </a:p>
      </dsp:txBody>
      <dsp:txXfrm>
        <a:off x="0" y="443969"/>
        <a:ext cx="4434840" cy="2740500"/>
      </dsp:txXfrm>
    </dsp:sp>
    <dsp:sp modelId="{90E29FAD-07D9-4F76-A587-D7E697D92054}">
      <dsp:nvSpPr>
        <dsp:cNvPr id="0" name=""/>
        <dsp:cNvSpPr/>
      </dsp:nvSpPr>
      <dsp:spPr>
        <a:xfrm>
          <a:off x="1005843" y="0"/>
          <a:ext cx="3302789"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38" tIns="0" rIns="117338" bIns="0" numCol="1" spcCol="1270" anchor="ctr" anchorCtr="0">
          <a:noAutofit/>
        </a:bodyPr>
        <a:lstStyle/>
        <a:p>
          <a:pPr lvl="0" algn="r" defTabSz="1600200" rtl="1">
            <a:lnSpc>
              <a:spcPct val="90000"/>
            </a:lnSpc>
            <a:spcBef>
              <a:spcPct val="0"/>
            </a:spcBef>
            <a:spcAft>
              <a:spcPct val="35000"/>
            </a:spcAft>
          </a:pPr>
          <a:r>
            <a:rPr lang="ar-LB" sz="3600" b="1" kern="1200" dirty="0" smtClean="0">
              <a:latin typeface="Arial" pitchFamily="34" charset="0"/>
              <a:cs typeface="Arial" pitchFamily="34" charset="0"/>
            </a:rPr>
            <a:t>النتائج</a:t>
          </a:r>
          <a:endParaRPr lang="ar-LB" sz="3600" b="1" kern="1200" dirty="0">
            <a:latin typeface="Arial" pitchFamily="34" charset="0"/>
            <a:cs typeface="Arial" pitchFamily="34" charset="0"/>
          </a:endParaRPr>
        </a:p>
      </dsp:txBody>
      <dsp:txXfrm>
        <a:off x="1047633" y="41790"/>
        <a:ext cx="3219209"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3036B-CCCA-44E2-8F8A-4788D6CC38D2}">
      <dsp:nvSpPr>
        <dsp:cNvPr id="0" name=""/>
        <dsp:cNvSpPr/>
      </dsp:nvSpPr>
      <dsp:spPr>
        <a:xfrm>
          <a:off x="4114799" y="857084"/>
          <a:ext cx="4012366" cy="4720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7E2B69C-775C-4A16-9EF6-B2A846FBC6AD}">
      <dsp:nvSpPr>
        <dsp:cNvPr id="0" name=""/>
        <dsp:cNvSpPr/>
      </dsp:nvSpPr>
      <dsp:spPr>
        <a:xfrm>
          <a:off x="7770256" y="1018550"/>
          <a:ext cx="294762" cy="29476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A31A746-C38C-4E66-AD69-A7E6B27D3E88}">
      <dsp:nvSpPr>
        <dsp:cNvPr id="0" name=""/>
        <dsp:cNvSpPr/>
      </dsp:nvSpPr>
      <dsp:spPr>
        <a:xfrm>
          <a:off x="4114799" y="21767"/>
          <a:ext cx="4012366" cy="84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ctr" defTabSz="2400300" rtl="1">
            <a:lnSpc>
              <a:spcPct val="90000"/>
            </a:lnSpc>
            <a:spcBef>
              <a:spcPct val="0"/>
            </a:spcBef>
            <a:spcAft>
              <a:spcPct val="35000"/>
            </a:spcAft>
          </a:pPr>
          <a:r>
            <a:rPr lang="ar-LB" sz="5400" kern="1200" dirty="0" smtClean="0">
              <a:latin typeface="Arial" pitchFamily="34" charset="0"/>
              <a:cs typeface="Arial" pitchFamily="34" charset="0"/>
            </a:rPr>
            <a:t>المخاوف</a:t>
          </a:r>
          <a:endParaRPr lang="ar-LB" sz="5400" kern="1200" dirty="0">
            <a:latin typeface="Arial" pitchFamily="34" charset="0"/>
            <a:cs typeface="Arial" pitchFamily="34" charset="0"/>
          </a:endParaRPr>
        </a:p>
      </dsp:txBody>
      <dsp:txXfrm>
        <a:off x="4114799" y="21767"/>
        <a:ext cx="4012366" cy="847987"/>
      </dsp:txXfrm>
    </dsp:sp>
    <dsp:sp modelId="{E394F410-9D36-4C8C-969B-F83CEFB0C639}">
      <dsp:nvSpPr>
        <dsp:cNvPr id="0" name=""/>
        <dsp:cNvSpPr/>
      </dsp:nvSpPr>
      <dsp:spPr>
        <a:xfrm>
          <a:off x="7770256" y="1705634"/>
          <a:ext cx="294755" cy="294755"/>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752E198-B50C-4863-B844-CC414E452144}">
      <dsp:nvSpPr>
        <dsp:cNvPr id="0" name=""/>
        <dsp:cNvSpPr/>
      </dsp:nvSpPr>
      <dsp:spPr>
        <a:xfrm>
          <a:off x="4395626" y="1525288"/>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LB" sz="2500" kern="1200" dirty="0" smtClean="0">
              <a:latin typeface="Arial" pitchFamily="34" charset="0"/>
              <a:cs typeface="Arial" pitchFamily="34" charset="0"/>
            </a:rPr>
            <a:t>مشجع مراوغ</a:t>
          </a:r>
          <a:endParaRPr lang="ar-LB" sz="2500" kern="1200" dirty="0">
            <a:latin typeface="Arial" pitchFamily="34" charset="0"/>
            <a:cs typeface="Arial" pitchFamily="34" charset="0"/>
          </a:endParaRPr>
        </a:p>
      </dsp:txBody>
      <dsp:txXfrm>
        <a:off x="4395626" y="1525288"/>
        <a:ext cx="3731500" cy="687076"/>
      </dsp:txXfrm>
    </dsp:sp>
    <dsp:sp modelId="{47DF0152-ACB1-4217-8725-1EA1BE346DF9}">
      <dsp:nvSpPr>
        <dsp:cNvPr id="0" name=""/>
        <dsp:cNvSpPr/>
      </dsp:nvSpPr>
      <dsp:spPr>
        <a:xfrm>
          <a:off x="7770256" y="2392710"/>
          <a:ext cx="294755" cy="294755"/>
        </a:xfrm>
        <a:prstGeom prst="rect">
          <a:avLst/>
        </a:prstGeom>
        <a:solidFill>
          <a:schemeClr val="lt1">
            <a:hueOff val="0"/>
            <a:satOff val="0"/>
            <a:lumOff val="0"/>
            <a:alphaOff val="0"/>
          </a:schemeClr>
        </a:soli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814F7B2-9F44-49DB-8155-E2563A7C359A}">
      <dsp:nvSpPr>
        <dsp:cNvPr id="0" name=""/>
        <dsp:cNvSpPr/>
      </dsp:nvSpPr>
      <dsp:spPr>
        <a:xfrm>
          <a:off x="4395626" y="2212364"/>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LB" sz="2500" kern="1200" dirty="0" smtClean="0">
              <a:latin typeface="Arial" pitchFamily="34" charset="0"/>
              <a:cs typeface="Arial" pitchFamily="34" charset="0"/>
            </a:rPr>
            <a:t>إمكانية الانتقال</a:t>
          </a:r>
          <a:endParaRPr lang="ar-LB" sz="2500" kern="1200" dirty="0">
            <a:latin typeface="Arial" pitchFamily="34" charset="0"/>
            <a:cs typeface="Arial" pitchFamily="34" charset="0"/>
          </a:endParaRPr>
        </a:p>
      </dsp:txBody>
      <dsp:txXfrm>
        <a:off x="4395626" y="2212364"/>
        <a:ext cx="3731500" cy="687076"/>
      </dsp:txXfrm>
    </dsp:sp>
    <dsp:sp modelId="{D5046D14-1FC0-478E-A3FE-44DAC35B21FC}">
      <dsp:nvSpPr>
        <dsp:cNvPr id="0" name=""/>
        <dsp:cNvSpPr/>
      </dsp:nvSpPr>
      <dsp:spPr>
        <a:xfrm>
          <a:off x="7770256" y="3079786"/>
          <a:ext cx="294755" cy="294755"/>
        </a:xfrm>
        <a:prstGeom prst="rect">
          <a:avLst/>
        </a:prstGeom>
        <a:solidFill>
          <a:schemeClr val="lt1">
            <a:hueOff val="0"/>
            <a:satOff val="0"/>
            <a:lumOff val="0"/>
            <a:alphaOff val="0"/>
          </a:schemeClr>
        </a:soli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DC9690-1E15-4A8D-9D68-E26DBADC5E19}">
      <dsp:nvSpPr>
        <dsp:cNvPr id="0" name=""/>
        <dsp:cNvSpPr/>
      </dsp:nvSpPr>
      <dsp:spPr>
        <a:xfrm>
          <a:off x="4395626" y="2899440"/>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LB" sz="2500" kern="1200" dirty="0" smtClean="0">
              <a:latin typeface="Arial" pitchFamily="34" charset="0"/>
              <a:cs typeface="Arial" pitchFamily="34" charset="0"/>
            </a:rPr>
            <a:t>قضايا المراقبة</a:t>
          </a:r>
          <a:endParaRPr lang="ar-LB" sz="2500" kern="1200" dirty="0">
            <a:latin typeface="Arial" pitchFamily="34" charset="0"/>
            <a:cs typeface="Arial" pitchFamily="34" charset="0"/>
          </a:endParaRPr>
        </a:p>
      </dsp:txBody>
      <dsp:txXfrm>
        <a:off x="4395626" y="2899440"/>
        <a:ext cx="3731500" cy="687076"/>
      </dsp:txXfrm>
    </dsp:sp>
    <dsp:sp modelId="{629563F9-2975-419A-AA4F-6655EA294AFD}">
      <dsp:nvSpPr>
        <dsp:cNvPr id="0" name=""/>
        <dsp:cNvSpPr/>
      </dsp:nvSpPr>
      <dsp:spPr>
        <a:xfrm>
          <a:off x="0" y="860685"/>
          <a:ext cx="4012366" cy="47204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A07FB6D-238A-4B88-BAF4-322C94139202}">
      <dsp:nvSpPr>
        <dsp:cNvPr id="0" name=""/>
        <dsp:cNvSpPr/>
      </dsp:nvSpPr>
      <dsp:spPr>
        <a:xfrm>
          <a:off x="3633491" y="1022173"/>
          <a:ext cx="294762" cy="294762"/>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754A96E-186E-446B-B72A-FB4494D7EB96}">
      <dsp:nvSpPr>
        <dsp:cNvPr id="0" name=""/>
        <dsp:cNvSpPr/>
      </dsp:nvSpPr>
      <dsp:spPr>
        <a:xfrm>
          <a:off x="0" y="25405"/>
          <a:ext cx="4012366" cy="84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ctr" defTabSz="2400300" rtl="1">
            <a:lnSpc>
              <a:spcPct val="90000"/>
            </a:lnSpc>
            <a:spcBef>
              <a:spcPct val="0"/>
            </a:spcBef>
            <a:spcAft>
              <a:spcPct val="35000"/>
            </a:spcAft>
          </a:pPr>
          <a:r>
            <a:rPr lang="ar-LB" sz="5400" kern="1200" dirty="0" smtClean="0">
              <a:latin typeface="Arial" pitchFamily="34" charset="0"/>
              <a:cs typeface="Arial" pitchFamily="34" charset="0"/>
            </a:rPr>
            <a:t>الفوائد</a:t>
          </a:r>
          <a:endParaRPr lang="ar-LB" sz="5400" kern="1200" dirty="0">
            <a:latin typeface="Arial" pitchFamily="34" charset="0"/>
            <a:cs typeface="Arial" pitchFamily="34" charset="0"/>
          </a:endParaRPr>
        </a:p>
      </dsp:txBody>
      <dsp:txXfrm>
        <a:off x="0" y="25405"/>
        <a:ext cx="4012366" cy="847987"/>
      </dsp:txXfrm>
    </dsp:sp>
    <dsp:sp modelId="{41934B3F-77D9-4B32-9323-B7DA66F81BAA}">
      <dsp:nvSpPr>
        <dsp:cNvPr id="0" name=""/>
        <dsp:cNvSpPr/>
      </dsp:nvSpPr>
      <dsp:spPr>
        <a:xfrm>
          <a:off x="3633491" y="1709256"/>
          <a:ext cx="294755" cy="294755"/>
        </a:xfrm>
        <a:prstGeom prst="rect">
          <a:avLst/>
        </a:prstGeom>
        <a:solidFill>
          <a:schemeClr val="lt1">
            <a:hueOff val="0"/>
            <a:satOff val="0"/>
            <a:lumOff val="0"/>
            <a:alphaOff val="0"/>
          </a:schemeClr>
        </a:soli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CE73C37-C6E3-4244-927A-7B53A67CC696}">
      <dsp:nvSpPr>
        <dsp:cNvPr id="0" name=""/>
        <dsp:cNvSpPr/>
      </dsp:nvSpPr>
      <dsp:spPr>
        <a:xfrm>
          <a:off x="280871" y="1528888"/>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LB" sz="2500" kern="1200" dirty="0" smtClean="0">
              <a:latin typeface="Arial" pitchFamily="34" charset="0"/>
              <a:cs typeface="Arial" pitchFamily="34" charset="0"/>
            </a:rPr>
            <a:t>الشهادات</a:t>
          </a:r>
          <a:endParaRPr lang="ar-LB" sz="2500" kern="1200" dirty="0">
            <a:latin typeface="Arial" pitchFamily="34" charset="0"/>
            <a:cs typeface="Arial" pitchFamily="34" charset="0"/>
          </a:endParaRPr>
        </a:p>
      </dsp:txBody>
      <dsp:txXfrm>
        <a:off x="280871" y="1528888"/>
        <a:ext cx="3731500" cy="687076"/>
      </dsp:txXfrm>
    </dsp:sp>
    <dsp:sp modelId="{7B00B443-B8A1-45FD-A96C-69B5B49A258F}">
      <dsp:nvSpPr>
        <dsp:cNvPr id="0" name=""/>
        <dsp:cNvSpPr/>
      </dsp:nvSpPr>
      <dsp:spPr>
        <a:xfrm>
          <a:off x="3633491" y="2396332"/>
          <a:ext cx="294755" cy="294755"/>
        </a:xfrm>
        <a:prstGeom prst="rect">
          <a:avLst/>
        </a:prstGeom>
        <a:solidFill>
          <a:schemeClr val="lt1">
            <a:hueOff val="0"/>
            <a:satOff val="0"/>
            <a:lumOff val="0"/>
            <a:alphaOff val="0"/>
          </a:schemeClr>
        </a:soli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922A2D1-D20D-4CDA-8B21-2525AEDDDDD6}">
      <dsp:nvSpPr>
        <dsp:cNvPr id="0" name=""/>
        <dsp:cNvSpPr/>
      </dsp:nvSpPr>
      <dsp:spPr>
        <a:xfrm>
          <a:off x="280871" y="2215964"/>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LB" sz="2500" kern="1200" dirty="0" smtClean="0">
              <a:latin typeface="Arial" pitchFamily="34" charset="0"/>
              <a:cs typeface="Arial" pitchFamily="34" charset="0"/>
            </a:rPr>
            <a:t>الباب المفتوح</a:t>
          </a:r>
          <a:endParaRPr lang="ar-LB" sz="2500" kern="1200" dirty="0">
            <a:latin typeface="Arial" pitchFamily="34" charset="0"/>
            <a:cs typeface="Arial" pitchFamily="34" charset="0"/>
          </a:endParaRPr>
        </a:p>
      </dsp:txBody>
      <dsp:txXfrm>
        <a:off x="280871" y="2215964"/>
        <a:ext cx="3731500" cy="687076"/>
      </dsp:txXfrm>
    </dsp:sp>
    <dsp:sp modelId="{685B8E9C-CEF9-4B45-A911-172FC32BE602}">
      <dsp:nvSpPr>
        <dsp:cNvPr id="0" name=""/>
        <dsp:cNvSpPr/>
      </dsp:nvSpPr>
      <dsp:spPr>
        <a:xfrm>
          <a:off x="3633491" y="3083408"/>
          <a:ext cx="294755" cy="294755"/>
        </a:xfrm>
        <a:prstGeom prst="rect">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C431D7-E991-401E-9750-2952B8AEA929}">
      <dsp:nvSpPr>
        <dsp:cNvPr id="0" name=""/>
        <dsp:cNvSpPr/>
      </dsp:nvSpPr>
      <dsp:spPr>
        <a:xfrm>
          <a:off x="280871" y="2903040"/>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LB" sz="2500" kern="1200" dirty="0" smtClean="0">
              <a:latin typeface="Arial" pitchFamily="34" charset="0"/>
              <a:cs typeface="Arial" pitchFamily="34" charset="0"/>
            </a:rPr>
            <a:t>إنها حقيقية</a:t>
          </a:r>
          <a:endParaRPr lang="ar-LB" sz="2500" kern="1200" dirty="0">
            <a:latin typeface="Arial" pitchFamily="34" charset="0"/>
            <a:cs typeface="Arial" pitchFamily="34" charset="0"/>
          </a:endParaRPr>
        </a:p>
      </dsp:txBody>
      <dsp:txXfrm>
        <a:off x="280871" y="2903040"/>
        <a:ext cx="3731500" cy="687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A39C-B417-4978-9D87-1C3526D24E84}">
      <dsp:nvSpPr>
        <dsp:cNvPr id="0" name=""/>
        <dsp:cNvSpPr/>
      </dsp:nvSpPr>
      <dsp:spPr>
        <a:xfrm>
          <a:off x="0" y="190499"/>
          <a:ext cx="6705600" cy="4191000"/>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318CC-3E73-43F9-82F3-3E5B3F393719}">
      <dsp:nvSpPr>
        <dsp:cNvPr id="0" name=""/>
        <dsp:cNvSpPr/>
      </dsp:nvSpPr>
      <dsp:spPr>
        <a:xfrm>
          <a:off x="660501" y="3306927"/>
          <a:ext cx="154228" cy="1542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4CDBE-CF55-4644-A8B6-1278E721F228}">
      <dsp:nvSpPr>
        <dsp:cNvPr id="0" name=""/>
        <dsp:cNvSpPr/>
      </dsp:nvSpPr>
      <dsp:spPr>
        <a:xfrm>
          <a:off x="737616" y="3384042"/>
          <a:ext cx="1146657" cy="9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23" tIns="0" rIns="0" bIns="0" numCol="1" spcCol="1270" anchor="t" anchorCtr="0">
          <a:noAutofit/>
        </a:bodyPr>
        <a:lstStyle/>
        <a:p>
          <a:pPr lvl="0" algn="l" defTabSz="533400" rtl="1">
            <a:lnSpc>
              <a:spcPct val="90000"/>
            </a:lnSpc>
            <a:spcBef>
              <a:spcPct val="0"/>
            </a:spcBef>
            <a:spcAft>
              <a:spcPct val="35000"/>
            </a:spcAft>
          </a:pPr>
          <a:r>
            <a:rPr lang="ar-LB" sz="1200" kern="1200" dirty="0" smtClean="0">
              <a:latin typeface="Arial" pitchFamily="34" charset="0"/>
              <a:cs typeface="Arial" pitchFamily="34" charset="0"/>
            </a:rPr>
            <a:t>المتعة على السلالم</a:t>
          </a:r>
          <a:endParaRPr lang="ar-LB" sz="1200" kern="1200" dirty="0">
            <a:latin typeface="Arial" pitchFamily="34" charset="0"/>
            <a:cs typeface="Arial" pitchFamily="34" charset="0"/>
          </a:endParaRPr>
        </a:p>
      </dsp:txBody>
      <dsp:txXfrm>
        <a:off x="737616" y="3384042"/>
        <a:ext cx="1146657" cy="997458"/>
      </dsp:txXfrm>
    </dsp:sp>
    <dsp:sp modelId="{DD53ECC4-33C7-4C7A-A1A7-49A2BED7DE9D}">
      <dsp:nvSpPr>
        <dsp:cNvPr id="0" name=""/>
        <dsp:cNvSpPr/>
      </dsp:nvSpPr>
      <dsp:spPr>
        <a:xfrm>
          <a:off x="1750161" y="2332101"/>
          <a:ext cx="268224" cy="268224"/>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1831B-9114-4625-900A-FE032EBB2E51}">
      <dsp:nvSpPr>
        <dsp:cNvPr id="0" name=""/>
        <dsp:cNvSpPr/>
      </dsp:nvSpPr>
      <dsp:spPr>
        <a:xfrm>
          <a:off x="1884273" y="2466213"/>
          <a:ext cx="1408176" cy="1915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26" tIns="0" rIns="0" bIns="0" numCol="1" spcCol="1270" anchor="t" anchorCtr="0">
          <a:noAutofit/>
        </a:bodyPr>
        <a:lstStyle/>
        <a:p>
          <a:pPr lvl="0" algn="r" defTabSz="533400" rtl="1">
            <a:lnSpc>
              <a:spcPct val="90000"/>
            </a:lnSpc>
            <a:spcBef>
              <a:spcPct val="0"/>
            </a:spcBef>
            <a:spcAft>
              <a:spcPct val="35000"/>
            </a:spcAft>
          </a:pPr>
          <a:r>
            <a:rPr lang="ar-LB" sz="1200" kern="1200" dirty="0" smtClean="0">
              <a:latin typeface="Arial" pitchFamily="34" charset="0"/>
              <a:cs typeface="Arial" pitchFamily="34" charset="0"/>
            </a:rPr>
            <a:t>قصص أشخاص يحدثون  تغيير</a:t>
          </a:r>
          <a:endParaRPr lang="ar-LB" sz="1200" kern="1200" dirty="0">
            <a:latin typeface="Arial" pitchFamily="34" charset="0"/>
            <a:cs typeface="Arial" pitchFamily="34" charset="0"/>
          </a:endParaRPr>
        </a:p>
      </dsp:txBody>
      <dsp:txXfrm>
        <a:off x="1884273" y="2466213"/>
        <a:ext cx="1408176" cy="1915287"/>
      </dsp:txXfrm>
    </dsp:sp>
    <dsp:sp modelId="{BEF6309B-69C3-4410-9F8E-2F8B4524AFC6}">
      <dsp:nvSpPr>
        <dsp:cNvPr id="0" name=""/>
        <dsp:cNvSpPr/>
      </dsp:nvSpPr>
      <dsp:spPr>
        <a:xfrm>
          <a:off x="3136708" y="1709294"/>
          <a:ext cx="355396" cy="355396"/>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75EB5-D8FE-4A0F-A4C7-50FB6D092E4C}">
      <dsp:nvSpPr>
        <dsp:cNvPr id="0" name=""/>
        <dsp:cNvSpPr/>
      </dsp:nvSpPr>
      <dsp:spPr>
        <a:xfrm>
          <a:off x="3319272" y="1791462"/>
          <a:ext cx="1408176" cy="259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17" tIns="0" rIns="0" bIns="0" numCol="1" spcCol="1270" anchor="t" anchorCtr="0">
          <a:noAutofit/>
        </a:bodyPr>
        <a:lstStyle/>
        <a:p>
          <a:pPr lvl="0" algn="l" defTabSz="533400" rtl="1">
            <a:lnSpc>
              <a:spcPct val="90000"/>
            </a:lnSpc>
            <a:spcBef>
              <a:spcPct val="0"/>
            </a:spcBef>
            <a:spcAft>
              <a:spcPct val="35000"/>
            </a:spcAft>
          </a:pPr>
          <a:r>
            <a:rPr lang="ar-LB" sz="1200" kern="1200" dirty="0" smtClean="0">
              <a:latin typeface="Arial" pitchFamily="34" charset="0"/>
              <a:cs typeface="Arial" pitchFamily="34" charset="0"/>
            </a:rPr>
            <a:t>دعوات خاصة إلى العمل</a:t>
          </a:r>
          <a:endParaRPr lang="ar-LB" sz="1200" kern="1200" dirty="0">
            <a:latin typeface="Arial" pitchFamily="34" charset="0"/>
            <a:cs typeface="Arial" pitchFamily="34" charset="0"/>
          </a:endParaRPr>
        </a:p>
      </dsp:txBody>
      <dsp:txXfrm>
        <a:off x="3319272" y="1791462"/>
        <a:ext cx="1408176" cy="2590038"/>
      </dsp:txXfrm>
    </dsp:sp>
    <dsp:sp modelId="{5E8BD614-C109-4B98-8426-734B8F691A01}">
      <dsp:nvSpPr>
        <dsp:cNvPr id="0" name=""/>
        <dsp:cNvSpPr/>
      </dsp:nvSpPr>
      <dsp:spPr>
        <a:xfrm>
          <a:off x="4657039" y="1138504"/>
          <a:ext cx="476097" cy="47609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44C93-8C72-466E-8FD8-35BDE072453B}">
      <dsp:nvSpPr>
        <dsp:cNvPr id="0" name=""/>
        <dsp:cNvSpPr/>
      </dsp:nvSpPr>
      <dsp:spPr>
        <a:xfrm>
          <a:off x="4876795" y="1371594"/>
          <a:ext cx="1408176" cy="300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74" tIns="0" rIns="0" bIns="0" numCol="1" spcCol="1270" anchor="t" anchorCtr="0">
          <a:noAutofit/>
        </a:bodyPr>
        <a:lstStyle/>
        <a:p>
          <a:pPr lvl="0" algn="l" defTabSz="533400" rtl="1">
            <a:lnSpc>
              <a:spcPct val="90000"/>
            </a:lnSpc>
            <a:spcBef>
              <a:spcPct val="0"/>
            </a:spcBef>
            <a:spcAft>
              <a:spcPct val="35000"/>
            </a:spcAft>
          </a:pPr>
          <a:r>
            <a:rPr lang="ar-LB" sz="1200" kern="1200" dirty="0" smtClean="0">
              <a:latin typeface="Arial" pitchFamily="34" charset="0"/>
              <a:cs typeface="Arial" pitchFamily="34" charset="0"/>
            </a:rPr>
            <a:t> مناقشات على مستوى السياسة العامة / الدعوات إلى العمل</a:t>
          </a:r>
          <a:endParaRPr lang="ar-LB" sz="1200" kern="1200" dirty="0">
            <a:latin typeface="Arial" pitchFamily="34" charset="0"/>
            <a:cs typeface="Arial" pitchFamily="34" charset="0"/>
          </a:endParaRPr>
        </a:p>
      </dsp:txBody>
      <dsp:txXfrm>
        <a:off x="4876795" y="1371594"/>
        <a:ext cx="1408176" cy="30049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1"/>
            <a:fld id="{870BEAFA-207B-4E70-A357-4A48ABCAE8D0}" type="datetimeFigureOut">
              <a:rPr lang="en-US" smtClean="0"/>
              <a:t>3/4/2012</a:t>
            </a:fld>
            <a:endParaRPr lang="ar-L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1"/>
            <a:fld id="{78927391-7F88-4D22-9F44-892FB7C9BC4C}" type="slidenum">
              <a:rPr lang="en-US" smtClean="0"/>
              <a:t>‹#›</a:t>
            </a:fld>
            <a:endParaRPr lang="ar-LB"/>
          </a:p>
        </p:txBody>
      </p:sp>
    </p:spTree>
    <p:extLst>
      <p:ext uri="{BB962C8B-B14F-4D97-AF65-F5344CB8AC3E}">
        <p14:creationId xmlns:p14="http://schemas.microsoft.com/office/powerpoint/2010/main" val="392205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evaekeblad/238924022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photo.php?fbid=10150560215187482&amp;amp;amp;set=a.80376692481.78273.5835757481&amp;amp;amp;type=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photo.php?fbid=10150678680750884&amp;set=a.219639005883.174012.104834210883&amp;type=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ocialmediaexaminer.com/3-rewards-and-3-risks-of-making-customers-brand-ambassador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ethkanter.org/tweet-hugger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sz="1200" dirty="0" smtClean="0">
                <a:solidFill>
                  <a:schemeClr val="tx1">
                    <a:lumMod val="75000"/>
                    <a:lumOff val="25000"/>
                  </a:schemeClr>
                </a:solidFill>
                <a:latin typeface="Arial" pitchFamily="34" charset="0"/>
                <a:cs typeface="Arial" pitchFamily="34" charset="0"/>
              </a:rPr>
              <a:t>أذكر أن برنامج إيميديات ممول من قبل مبادرة الشراكة الشرق أوسطية في  وزارة خارجية الولايات المتحدة بدعم من شركة مايكروسوفت وصندوق كريغسليست الخيري ، ويشرف عليه معهد التعليم الدولي.</a:t>
            </a:r>
          </a:p>
          <a:p>
            <a:pPr marL="0" marR="0" indent="0" algn="r" defTabSz="914400" rtl="1" eaLnBrk="1" fontAlgn="auto" latinLnBrk="0" hangingPunct="1">
              <a:lnSpc>
                <a:spcPct val="100000"/>
              </a:lnSpc>
              <a:spcBef>
                <a:spcPts val="0"/>
              </a:spcBef>
              <a:spcAft>
                <a:spcPts val="0"/>
              </a:spcAft>
              <a:buClrTx/>
              <a:buSzTx/>
              <a:buFontTx/>
              <a:buNone/>
              <a:tabLst/>
              <a:defRPr/>
            </a:pPr>
            <a:endParaRPr lang="ar-LB" sz="1200" b="1"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LB" sz="1200" b="1" dirty="0" smtClean="0"/>
              <a:t>مبادئ نجاح شبكات المنظمات غير الحكومية: 11:30 ص -12:30 م</a:t>
            </a:r>
          </a:p>
          <a:p>
            <a:pPr rtl="1"/>
            <a:endParaRPr lang="ar-LB" dirty="0"/>
          </a:p>
        </p:txBody>
      </p:sp>
      <p:sp>
        <p:nvSpPr>
          <p:cNvPr id="4" name="Slide Number Placeholder 3"/>
          <p:cNvSpPr>
            <a:spLocks noGrp="1"/>
          </p:cNvSpPr>
          <p:nvPr>
            <p:ph type="sldNum" sz="quarter" idx="10"/>
          </p:nvPr>
        </p:nvSpPr>
        <p:spPr/>
        <p:txBody>
          <a:bodyPr/>
          <a:lstStyle/>
          <a:p>
            <a:pPr rtl="1"/>
            <a:fld id="{25BCBDAB-5312-4514-BDCE-B88950303CB4}" type="slidenum">
              <a:rPr lang="en-US" smtClean="0"/>
              <a:pPr/>
              <a:t>1</a:t>
            </a:fld>
            <a:endParaRPr lang="ar-L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هذه منظمة غير حكومية صغيرة جدا في الولايات المتحدة.   لديها فريق عمل مؤلف من 3 موظفين.  وكل موظف من الفريق مسؤول عن منطقة واحدة من وسائل الإعلام الاجتماعية ذات صلة بهدف ذكي "SMART"</a:t>
            </a:r>
          </a:p>
          <a:p>
            <a:pPr rtl="1"/>
            <a:endParaRPr lang="ar-LB" baseline="0" dirty="0" smtClean="0"/>
          </a:p>
          <a:p>
            <a:pPr marL="228600" indent="-228600" algn="r" rtl="1">
              <a:buAutoNum type="arabicPeriod"/>
            </a:pPr>
            <a:r>
              <a:rPr lang="ar-LB" dirty="0" smtClean="0"/>
              <a:t>زيادة الوعي من خلال إنتاج فيديو واحد في الأسبوع باستعمال كاميرا فليب ونشره على موقع يوتيوب</a:t>
            </a:r>
          </a:p>
          <a:p>
            <a:pPr marL="228600" indent="-228600" algn="r" rtl="1">
              <a:buAutoNum type="arabicPeriod"/>
            </a:pPr>
            <a:r>
              <a:rPr lang="ar-LB" dirty="0" smtClean="0"/>
              <a:t>زيادة الانخراط من خلال النفاذ وتشجيع المدونين على الكتابة عن برامج المنظمة</a:t>
            </a:r>
          </a:p>
          <a:p>
            <a:pPr marL="228600" indent="-228600" algn="r" rtl="1">
              <a:buAutoNum type="arabicPeriod"/>
            </a:pPr>
            <a:r>
              <a:rPr lang="ar-LB" dirty="0" smtClean="0"/>
              <a:t>زيادة المشاركة والحديث عن برنامج المنظمة عن طريق نشر المحتوى والتواصل مع الجماهير على موقع الفايسبوك</a:t>
            </a:r>
          </a:p>
          <a:p>
            <a:pPr marL="228600" indent="-228600" rtl="1">
              <a:buAutoNum type="arabicPeriod"/>
            </a:pPr>
            <a:endParaRPr lang="ar-LB" baseline="0" dirty="0" smtClean="0"/>
          </a:p>
          <a:p>
            <a:pPr marL="0" indent="0" algn="r" rtl="1">
              <a:buNone/>
            </a:pPr>
            <a:r>
              <a:rPr lang="ar-LB" dirty="0" smtClean="0"/>
              <a:t>عقد اجتماع أسبوعي لمدة 20 دقيقة لمناقشة خططهم  والخطوات التي سيتخذونها وتقييم أدائهم خلال الأسبوع الماضي</a:t>
            </a:r>
          </a:p>
          <a:p>
            <a:pPr marL="0" indent="0" rtl="1">
              <a:buNone/>
            </a:pPr>
            <a:endParaRPr lang="ar-LB" baseline="0" dirty="0" smtClean="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13</a:t>
            </a:fld>
            <a:endParaRPr lang="ar-LB"/>
          </a:p>
        </p:txBody>
      </p:sp>
    </p:spTree>
    <p:extLst>
      <p:ext uri="{BB962C8B-B14F-4D97-AF65-F5344CB8AC3E}">
        <p14:creationId xmlns:p14="http://schemas.microsoft.com/office/powerpoint/2010/main" val="113567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a:bodyPr>
          <a:lstStyle/>
          <a:p>
            <a:pPr algn="r" rtl="1"/>
            <a:r>
              <a:rPr lang="ar-LB" dirty="0" smtClean="0"/>
              <a:t>إذا كانت منظمتك غير الحكومية أكبر حجما، فيمكن وضع سياسة لوسائل الإعلام الاجتماعية وتشجيع جميع الموظفين والمتطوعين للمشاركة بصفتهم سفراء عن منظمتك غير الحكومية. وإليكم مثال عن شركة فورد يوضح المبادئ التوجيهية للمشاركة الفردية على الشبكات الاجتماعية. وبهذه الطريقة ستوفر الحماية للموظفين في منظمتك والمتطوعين أيضا. لا بد أن تكون هذه الخطوة مشجعة، لأن إمكانية مشاركتهم كأفراد والحديث  عن المنظمة غير الحكومية الخاصة بك سيساعد في توسيع نطاق إستراتيجية وسائل الإعلام الاجتماعية مع جهد أقل.</a:t>
            </a:r>
          </a:p>
          <a:p>
            <a:pPr rtl="1"/>
            <a:endParaRPr lang="ar-LB" dirty="0" smtClean="0"/>
          </a:p>
          <a:p>
            <a:pPr algn="r" rtl="1"/>
            <a:r>
              <a:rPr lang="ar-LB" dirty="0" smtClean="0"/>
              <a:t>ترتكز السياسة على خمسة مبادئ هي:</a:t>
            </a:r>
          </a:p>
          <a:p>
            <a:pPr rtl="1"/>
            <a:endParaRPr lang="ar-LB" dirty="0" smtClean="0"/>
          </a:p>
          <a:p>
            <a:pPr marL="228600" indent="-228600" algn="r" rtl="1">
              <a:buAutoNum type="arabicPeriod"/>
            </a:pPr>
            <a:r>
              <a:rPr lang="ar-LB" dirty="0" smtClean="0"/>
              <a:t>المصداقية في التعريف عن هويتك</a:t>
            </a:r>
          </a:p>
          <a:p>
            <a:pPr marL="228600" indent="-228600" algn="r" rtl="1">
              <a:buAutoNum type="arabicPeriod"/>
            </a:pPr>
            <a:r>
              <a:rPr lang="ar-LB" dirty="0" smtClean="0"/>
              <a:t>الوضوح بشأن الآراء الشخصية الخاصة بك</a:t>
            </a:r>
          </a:p>
          <a:p>
            <a:pPr marL="228600" indent="-228600" algn="r" rtl="1">
              <a:buAutoNum type="arabicPeriod"/>
            </a:pPr>
            <a:r>
              <a:rPr lang="ar-LB" dirty="0" smtClean="0"/>
              <a:t>الاحترام والتواضع في التواصل</a:t>
            </a:r>
          </a:p>
          <a:p>
            <a:pPr marL="228600" indent="-228600" algn="r" rtl="1">
              <a:buAutoNum type="arabicPeriod"/>
            </a:pPr>
            <a:r>
              <a:rPr lang="ar-LB" dirty="0" smtClean="0"/>
              <a:t>الحكم الجيد في تبادل المعلومات العامة فحسب</a:t>
            </a:r>
          </a:p>
          <a:p>
            <a:pPr marL="228600" indent="-228600" algn="r" rtl="1">
              <a:buAutoNum type="arabicPeriod"/>
            </a:pPr>
            <a:r>
              <a:rPr lang="ar-LB" dirty="0" smtClean="0"/>
              <a:t>الوعي والإدراك بأن ما تضيفه إلى الموقع سيكون دائما </a:t>
            </a:r>
          </a:p>
          <a:p>
            <a:pPr marL="228600" indent="-228600" rtl="1">
              <a:buAutoNum type="arabicPeriod"/>
            </a:pPr>
            <a:endParaRPr lang="ar-LB" baseline="0" dirty="0" smtClean="0"/>
          </a:p>
          <a:p>
            <a:pPr marL="0" indent="0" rtl="1">
              <a:buNone/>
            </a:pPr>
            <a:endParaRPr lang="ar-LB" baseline="0" dirty="0" smtClean="0"/>
          </a:p>
          <a:p>
            <a:pPr marL="0" indent="0" algn="r" rtl="1">
              <a:buNone/>
            </a:pPr>
            <a:r>
              <a:rPr lang="ar-LB" dirty="0" smtClean="0"/>
              <a:t>هل ستنفع هذه المبادئ مع سياسة الإعلام الاجتماعي في منظمتك غير الحكومية؟   لماذا ولما لا؟    إذا كنت تملك سياسة إعلام اجتماعي فماذا تحتوي؟   </a:t>
            </a:r>
          </a:p>
          <a:p>
            <a:pPr marL="0" indent="0" rtl="1">
              <a:buNone/>
            </a:pPr>
            <a:endParaRPr lang="ar-LB" dirty="0" smtClean="0"/>
          </a:p>
          <a:p>
            <a:pPr rtl="1"/>
            <a:endParaRPr lang="ar-LB" dirty="0" smtClean="0"/>
          </a:p>
          <a:p>
            <a:pPr rtl="1"/>
            <a:endParaRPr lang="ar-LB" dirty="0" smtClean="0"/>
          </a:p>
        </p:txBody>
      </p:sp>
      <p:sp>
        <p:nvSpPr>
          <p:cNvPr id="4" name="Slide Number Placeholder 3"/>
          <p:cNvSpPr>
            <a:spLocks noGrp="1"/>
          </p:cNvSpPr>
          <p:nvPr>
            <p:ph type="sldNum" sz="quarter" idx="10"/>
          </p:nvPr>
        </p:nvSpPr>
        <p:spPr/>
        <p:txBody>
          <a:bodyPr/>
          <a:lstStyle/>
          <a:p>
            <a:pPr rtl="1"/>
            <a:fld id="{66A3A586-ADBE-441C-A0E7-18AA6729E534}" type="slidenum">
              <a:rPr lang="en-US" smtClean="0"/>
              <a:pPr/>
              <a:t>14</a:t>
            </a:fld>
            <a:endParaRPr lang="ar-L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خلال ورشة العمل 2، تعلمت كيفية إعداد أداتين من الأدوات البسيطة لمراقبة وتتبع ما يقوله الناس عنك وإنشاء لوحة إدارة بسيطة على أي غوغل(iGoogle)  أو نيت فايبس (NetVibes)   -  مثلا هذا المثال عن المؤتمر.</a:t>
            </a:r>
          </a:p>
          <a:p>
            <a:pPr rtl="1"/>
            <a:endParaRPr lang="ar-LB" baseline="0" dirty="0" smtClean="0"/>
          </a:p>
          <a:p>
            <a:pPr algn="r" rtl="1"/>
            <a:r>
              <a:rPr lang="ar-LB" dirty="0" smtClean="0"/>
              <a:t>كان هذا المؤتمر يستخدم هاشتاغ  وأرادوا تتبع من كان يتحدث عن المؤتمر قبل انعقاده وخلاله وبعده للتمكن من الرد عليهم. </a:t>
            </a:r>
          </a:p>
          <a:p>
            <a:pPr rtl="1"/>
            <a:endParaRPr lang="ar-LB" baseline="0" dirty="0" smtClean="0"/>
          </a:p>
          <a:p>
            <a:pPr rtl="1"/>
            <a:endParaRPr lang="ar-LB" baseline="0" dirty="0" smtClean="0"/>
          </a:p>
        </p:txBody>
      </p:sp>
      <p:sp>
        <p:nvSpPr>
          <p:cNvPr id="4" name="Slide Number Placeholder 3"/>
          <p:cNvSpPr>
            <a:spLocks noGrp="1"/>
          </p:cNvSpPr>
          <p:nvPr>
            <p:ph type="sldNum" sz="quarter" idx="10"/>
          </p:nvPr>
        </p:nvSpPr>
        <p:spPr/>
        <p:txBody>
          <a:bodyPr/>
          <a:lstStyle/>
          <a:p>
            <a:pPr rtl="1"/>
            <a:fld id="{728EE41C-631C-418E-8C6E-6E99DF8B74C5}" type="slidenum">
              <a:rPr lang="en-US" smtClean="0"/>
              <a:pPr/>
              <a:t>17</a:t>
            </a:fld>
            <a:endParaRPr lang="ar-L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rtl="1"/>
            <a:fld id="{01393324-6536-4793-AC39-94C03EC65F84}" type="slidenum">
              <a:rPr lang="en-US" smtClean="0"/>
              <a:pPr/>
              <a:t>18</a:t>
            </a:fld>
            <a:endParaRPr lang="ar-L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lgn="r" rtl="1" eaLnBrk="1" hangingPunct="1"/>
            <a:r>
              <a:rPr lang="en-US" sz="1200" u="sng" kern="1200" dirty="0" smtClean="0">
                <a:solidFill>
                  <a:schemeClr val="tx1"/>
                </a:solidFill>
                <a:effectLst/>
                <a:latin typeface="+mn-lt"/>
                <a:ea typeface="+mn-ea"/>
                <a:cs typeface="+mn-cs"/>
                <a:hlinkClick r:id="rId3"/>
              </a:rPr>
              <a:t>http://www.flickr.com/photos/evaekeblad/2389240224/</a:t>
            </a:r>
            <a:endParaRPr lang="ar-LB" sz="1200" u="sng" kern="1200" dirty="0" smtClean="0">
              <a:solidFill>
                <a:schemeClr val="tx1"/>
              </a:solidFill>
              <a:effectLst/>
              <a:latin typeface="+mn-lt"/>
              <a:ea typeface="+mn-ea"/>
              <a:cs typeface="+mn-cs"/>
            </a:endParaRPr>
          </a:p>
          <a:p>
            <a:pPr algn="r" rtl="1" eaLnBrk="1" hangingPunct="1"/>
            <a:endParaRPr lang="ar-LB" b="1" baseline="0" dirty="0" smtClean="0"/>
          </a:p>
          <a:p>
            <a:pPr algn="r" rtl="1" eaLnBrk="1" hangingPunct="1"/>
            <a:r>
              <a:rPr lang="ar-LB" b="0" baseline="0" dirty="0" smtClean="0"/>
              <a:t>لن تصدر أية نتائج عن الأدوات اللازمة للتتبع إلا إذا كان لديك الكلمات الرئيسية الصحيحة.   وفي ما يلي قائمة بالأفكار المختلفة التي يمكن أن تتبعها للحصول على الكلمات الرئيسية. </a:t>
            </a:r>
          </a:p>
          <a:p>
            <a:pPr algn="r" rtl="1" eaLnBrk="1" hangingPunct="1"/>
            <a:r>
              <a:rPr lang="ar-LB" b="0" baseline="0" dirty="0" smtClean="0"/>
              <a:t>تذكر أنه من الأفضل الحصول على عدد قليل من الكلمات الرئيسية بدلا من أن تطغى عليك.</a:t>
            </a:r>
            <a:endParaRPr lang="ar-LB"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ct val="0"/>
              </a:spcBef>
              <a:spcAft>
                <a:spcPts val="0"/>
              </a:spcAft>
              <a:buClrTx/>
              <a:buSzTx/>
              <a:buFontTx/>
              <a:buNone/>
              <a:tabLst/>
              <a:defRPr/>
            </a:pPr>
            <a:r>
              <a:rPr lang="ar-LB" sz="1200" dirty="0" smtClean="0">
                <a:latin typeface="Arial" charset="0"/>
              </a:rPr>
              <a:t>استخدم ملاحظات لاصقة على الطاولة لاستدعاء الأفكار وتبادل الكلمات الرئيسية المختلفة التي استخدمتها منظمتك غير الحكومية لتتبع علامتها التجارية في وسائل الإعلام الاجتماعية أو التي قد ترغب في استخدامها.</a:t>
            </a:r>
          </a:p>
          <a:p>
            <a:pPr rtl="1">
              <a:spcBef>
                <a:spcPct val="0"/>
              </a:spcBef>
            </a:pPr>
            <a:endParaRPr lang="ar-LB"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rtl="1" fontAlgn="base">
              <a:spcBef>
                <a:spcPct val="0"/>
              </a:spcBef>
              <a:spcAft>
                <a:spcPct val="0"/>
              </a:spcAft>
            </a:pPr>
            <a:fld id="{1CE3A15F-F117-489D-9192-78AD294AE5D5}" type="slidenum">
              <a:rPr lang="en-US"/>
              <a:pPr fontAlgn="base">
                <a:spcBef>
                  <a:spcPct val="0"/>
                </a:spcBef>
                <a:spcAft>
                  <a:spcPct val="0"/>
                </a:spcAft>
              </a:pPr>
              <a:t>19</a:t>
            </a:fld>
            <a:endParaRPr lang="ar-L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ct val="0"/>
              </a:spcBef>
              <a:spcAft>
                <a:spcPts val="0"/>
              </a:spcAft>
              <a:buClrTx/>
              <a:buSzTx/>
              <a:buFontTx/>
              <a:buNone/>
              <a:tabLst/>
              <a:defRPr/>
            </a:pPr>
            <a:r>
              <a:rPr lang="ar-LB" dirty="0" smtClean="0"/>
              <a:t>هذا المثال من حوض خليج مونتيري.  لقد قاموا بنشر صورة لطائر إلى جانب سؤال.   هذا النوع من الطيور هو معرض كانوا ينظمونه.  أنظر إلى عدد الناس الذين قاموا بالتعليق على الصورة ومشاركتها على الفايسبوك مع أصدقائهم؟</a:t>
            </a:r>
          </a:p>
          <a:p>
            <a:pPr marL="0" marR="0" indent="0" algn="l" defTabSz="914400" rtl="1" eaLnBrk="1" fontAlgn="auto" latinLnBrk="0" hangingPunct="1">
              <a:lnSpc>
                <a:spcPct val="100000"/>
              </a:lnSpc>
              <a:spcBef>
                <a:spcPct val="0"/>
              </a:spcBef>
              <a:spcAft>
                <a:spcPts val="0"/>
              </a:spcAft>
              <a:buClrTx/>
              <a:buSzTx/>
              <a:buFontTx/>
              <a:buNone/>
              <a:tabLst/>
              <a:defRPr/>
            </a:pPr>
            <a:endParaRPr lang="ar-LB" baseline="0" dirty="0" smtClean="0"/>
          </a:p>
          <a:p>
            <a:pPr marL="0" marR="0" indent="0" algn="l" defTabSz="914400" rtl="1" eaLnBrk="1" fontAlgn="auto" latinLnBrk="0" hangingPunct="1">
              <a:lnSpc>
                <a:spcPct val="100000"/>
              </a:lnSpc>
              <a:spcBef>
                <a:spcPct val="0"/>
              </a:spcBef>
              <a:spcAft>
                <a:spcPts val="0"/>
              </a:spcAft>
              <a:buClrTx/>
              <a:buSzTx/>
              <a:buFontTx/>
              <a:buNone/>
              <a:tabLst/>
              <a:defRPr/>
            </a:pPr>
            <a:endParaRPr lang="ar-LB" baseline="0" dirty="0" smtClean="0"/>
          </a:p>
          <a:p>
            <a:pPr marL="0" marR="0" indent="0" algn="l" defTabSz="914400" rtl="1" eaLnBrk="1" fontAlgn="auto" latinLnBrk="0" hangingPunct="1">
              <a:lnSpc>
                <a:spcPct val="100000"/>
              </a:lnSpc>
              <a:spcBef>
                <a:spcPct val="0"/>
              </a:spcBef>
              <a:spcAft>
                <a:spcPts val="0"/>
              </a:spcAft>
              <a:buClrTx/>
              <a:buSzTx/>
              <a:buFontTx/>
              <a:buNone/>
              <a:tabLst/>
              <a:defRPr/>
            </a:pPr>
            <a:endParaRPr lang="ar-LB" baseline="0" dirty="0" smtClean="0"/>
          </a:p>
          <a:p>
            <a:pPr marL="0" marR="0" indent="0" algn="l" defTabSz="914400" rtl="1" eaLnBrk="1" fontAlgn="auto" latinLnBrk="0" hangingPunct="1">
              <a:lnSpc>
                <a:spcPct val="100000"/>
              </a:lnSpc>
              <a:spcBef>
                <a:spcPct val="0"/>
              </a:spcBef>
              <a:spcAft>
                <a:spcPts val="0"/>
              </a:spcAft>
              <a:buClrTx/>
              <a:buSzTx/>
              <a:buFontTx/>
              <a:buNone/>
              <a:tabLst/>
              <a:defRPr/>
            </a:pPr>
            <a:endParaRPr lang="ar-LB" baseline="0" dirty="0" smtClean="0"/>
          </a:p>
          <a:p>
            <a:pPr marL="0" marR="0" indent="0" algn="r" defTabSz="914400" rtl="1" eaLnBrk="1" fontAlgn="auto" latinLnBrk="0" hangingPunct="1">
              <a:lnSpc>
                <a:spcPct val="100000"/>
              </a:lnSpc>
              <a:spcBef>
                <a:spcPct val="0"/>
              </a:spcBef>
              <a:spcAft>
                <a:spcPts val="0"/>
              </a:spcAft>
              <a:buClrTx/>
              <a:buSzTx/>
              <a:buFontTx/>
              <a:buNone/>
              <a:tabLst/>
              <a:defRPr/>
            </a:pPr>
            <a:r>
              <a:rPr lang="ar-LB" dirty="0" smtClean="0">
                <a:hlinkClick r:id="rId3"/>
              </a:rPr>
              <a:t>https://www.facebook.com/photo.php?fbid=10150560215187482&amp;set=a.80376692481.78273.5835757481&amp;type=1</a:t>
            </a:r>
            <a:endParaRPr lang="ar-LB" dirty="0" smtClean="0"/>
          </a:p>
          <a:p>
            <a:pPr marL="0" marR="0" indent="0" algn="l" defTabSz="914400" rtl="1" eaLnBrk="1" fontAlgn="auto" latinLnBrk="0" hangingPunct="1">
              <a:lnSpc>
                <a:spcPct val="100000"/>
              </a:lnSpc>
              <a:spcBef>
                <a:spcPct val="0"/>
              </a:spcBef>
              <a:spcAft>
                <a:spcPts val="0"/>
              </a:spcAft>
              <a:buClrTx/>
              <a:buSzTx/>
              <a:buFontTx/>
              <a:buNone/>
              <a:tabLst/>
              <a:defRPr/>
            </a:pPr>
            <a:endParaRPr lang="ar-LB"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rtl="1" fontAlgn="base">
              <a:spcBef>
                <a:spcPct val="0"/>
              </a:spcBef>
              <a:spcAft>
                <a:spcPct val="0"/>
              </a:spcAft>
            </a:pPr>
            <a:fld id="{1CE3A15F-F117-489D-9192-78AD294AE5D5}" type="slidenum">
              <a:rPr lang="en-US"/>
              <a:pPr fontAlgn="base">
                <a:spcBef>
                  <a:spcPct val="0"/>
                </a:spcBef>
                <a:spcAft>
                  <a:spcPct val="0"/>
                </a:spcAft>
              </a:pPr>
              <a:t>21</a:t>
            </a:fld>
            <a:endParaRPr lang="ar-L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ct val="0"/>
              </a:spcBef>
              <a:spcAft>
                <a:spcPts val="0"/>
              </a:spcAft>
              <a:buClrTx/>
              <a:buSzTx/>
              <a:buFontTx/>
              <a:buNone/>
              <a:tabLst/>
              <a:defRPr/>
            </a:pPr>
            <a:r>
              <a:rPr lang="ar-LB" dirty="0" smtClean="0"/>
              <a:t>هذا المثال من قصة حول الأشياء.  قاموا بعرض صورة من ملصق لأحد أفلامهم، وسألوا المعجبين من هي الشخصية المفضلة لديهم؟</a:t>
            </a:r>
          </a:p>
          <a:p>
            <a:pPr marL="0" marR="0" indent="0" algn="l" defTabSz="914400" rtl="1" eaLnBrk="1" fontAlgn="auto" latinLnBrk="0" hangingPunct="1">
              <a:lnSpc>
                <a:spcPct val="100000"/>
              </a:lnSpc>
              <a:spcBef>
                <a:spcPct val="0"/>
              </a:spcBef>
              <a:spcAft>
                <a:spcPts val="0"/>
              </a:spcAft>
              <a:buClrTx/>
              <a:buSzTx/>
              <a:buFontTx/>
              <a:buNone/>
              <a:tabLst/>
              <a:defRPr/>
            </a:pPr>
            <a:endParaRPr lang="ar-LB" dirty="0" smtClean="0"/>
          </a:p>
          <a:p>
            <a:pPr marL="0" marR="0" indent="0" algn="l" defTabSz="914400" rtl="1" eaLnBrk="1" fontAlgn="auto" latinLnBrk="0" hangingPunct="1">
              <a:lnSpc>
                <a:spcPct val="100000"/>
              </a:lnSpc>
              <a:spcBef>
                <a:spcPct val="0"/>
              </a:spcBef>
              <a:spcAft>
                <a:spcPts val="0"/>
              </a:spcAft>
              <a:buClrTx/>
              <a:buSzTx/>
              <a:buFontTx/>
              <a:buNone/>
              <a:tabLst/>
              <a:defRPr/>
            </a:pPr>
            <a:endParaRPr lang="ar-LB" dirty="0" smtClean="0"/>
          </a:p>
          <a:p>
            <a:pPr marL="0" marR="0" indent="0" algn="r" defTabSz="914400" rtl="1" eaLnBrk="1" fontAlgn="auto" latinLnBrk="0" hangingPunct="1">
              <a:lnSpc>
                <a:spcPct val="100000"/>
              </a:lnSpc>
              <a:spcBef>
                <a:spcPct val="0"/>
              </a:spcBef>
              <a:spcAft>
                <a:spcPts val="0"/>
              </a:spcAft>
              <a:buClrTx/>
              <a:buSzTx/>
              <a:buFontTx/>
              <a:buNone/>
              <a:tabLst/>
              <a:defRPr/>
            </a:pPr>
            <a:r>
              <a:rPr lang="en-US" dirty="0" smtClean="0">
                <a:hlinkClick r:id="rId3"/>
              </a:rPr>
              <a:t>https://www.facebook.com/photo.php?fbid=10150678680750884&amp;set=a.219639005883.174012.104834210883&amp;type=1</a:t>
            </a:r>
            <a:endParaRPr lang="en-US" dirty="0" smtClean="0"/>
          </a:p>
          <a:p>
            <a:pPr marL="0" marR="0" indent="0" algn="l" defTabSz="914400" rtl="1" eaLnBrk="1" fontAlgn="auto" latinLnBrk="0" hangingPunct="1">
              <a:lnSpc>
                <a:spcPct val="100000"/>
              </a:lnSpc>
              <a:spcBef>
                <a:spcPct val="0"/>
              </a:spcBef>
              <a:spcAft>
                <a:spcPts val="0"/>
              </a:spcAft>
              <a:buClrTx/>
              <a:buSzTx/>
              <a:buFontTx/>
              <a:buNone/>
              <a:tabLst/>
              <a:defRPr/>
            </a:pPr>
            <a:endParaRPr lang="ar-LB" dirty="0" smtClean="0"/>
          </a:p>
          <a:p>
            <a:pPr marL="0" marR="0" indent="0" algn="l" defTabSz="914400" rtl="1" eaLnBrk="1" fontAlgn="auto" latinLnBrk="0" hangingPunct="1">
              <a:lnSpc>
                <a:spcPct val="100000"/>
              </a:lnSpc>
              <a:spcBef>
                <a:spcPct val="0"/>
              </a:spcBef>
              <a:spcAft>
                <a:spcPts val="0"/>
              </a:spcAft>
              <a:buClrTx/>
              <a:buSzTx/>
              <a:buFontTx/>
              <a:buNone/>
              <a:tabLst/>
              <a:defRPr/>
            </a:pPr>
            <a:endParaRPr lang="ar-LB"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rtl="1" fontAlgn="base">
              <a:spcBef>
                <a:spcPct val="0"/>
              </a:spcBef>
              <a:spcAft>
                <a:spcPct val="0"/>
              </a:spcAft>
            </a:pPr>
            <a:fld id="{1CE3A15F-F117-489D-9192-78AD294AE5D5}" type="slidenum">
              <a:rPr lang="en-US"/>
              <a:pPr fontAlgn="base">
                <a:spcBef>
                  <a:spcPct val="0"/>
                </a:spcBef>
                <a:spcAft>
                  <a:spcPct val="0"/>
                </a:spcAft>
              </a:pPr>
              <a:t>22</a:t>
            </a:fld>
            <a:endParaRPr lang="ar-L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23</a:t>
            </a:fld>
            <a:endParaRPr lang="ar-LB"/>
          </a:p>
        </p:txBody>
      </p:sp>
    </p:spTree>
    <p:extLst>
      <p:ext uri="{BB962C8B-B14F-4D97-AF65-F5344CB8AC3E}">
        <p14:creationId xmlns:p14="http://schemas.microsoft.com/office/powerpoint/2010/main" val="22963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b="0" i="0" kern="1200" dirty="0" smtClean="0">
                <a:solidFill>
                  <a:schemeClr val="tx1"/>
                </a:solidFill>
                <a:effectLst/>
                <a:latin typeface="+mn-lt"/>
                <a:ea typeface="+mn-ea"/>
                <a:cs typeface="+mn-cs"/>
              </a:rPr>
              <a:t>يعتبر أبطال العلامات التجارية من الناس الأكثر حماسة لعملك وقد تمكنت من التواصل معهم من خلال قنوات الإعلام الاجتماعي أو حتى عندما تكون غير متصل بالشبكة.  المؤثرون هم الأشخاص الذين يستمع إليهم الآخرون و يكونون ذات صلة بموضوعك أو مجالك.  ويمكن أن يكونوا من الخبراء أو الناس المعروفين أو أشخاص عملوا كثيرا في هذا المجال.</a:t>
            </a:r>
          </a:p>
          <a:p>
            <a:pPr rtl="1"/>
            <a:endParaRPr lang="ar-LB" dirty="0" smtClean="0"/>
          </a:p>
          <a:p>
            <a:pPr algn="r" rtl="1"/>
            <a:r>
              <a:rPr lang="ar-LB" dirty="0" smtClean="0"/>
              <a:t>ربما تعرف من هم أبطالك غير المتصلين بالشبكة ومن السهل التعرف إليهم عبر الانترنت أيضا.   من يستجيب لك على موقع الفايسبوك أو المودنة الخاصة بك؟  هل تعرفهم؟  تعرّف إليهم ثم ضع طريقة رسمية للعمل معهم. </a:t>
            </a:r>
            <a:endParaRPr lang="ar-LB" dirty="0"/>
          </a:p>
        </p:txBody>
      </p:sp>
      <p:sp>
        <p:nvSpPr>
          <p:cNvPr id="4" name="Slide Number Placeholder 3"/>
          <p:cNvSpPr>
            <a:spLocks noGrp="1"/>
          </p:cNvSpPr>
          <p:nvPr>
            <p:ph type="sldNum" sz="quarter" idx="10"/>
          </p:nvPr>
        </p:nvSpPr>
        <p:spPr/>
        <p:txBody>
          <a:bodyPr/>
          <a:lstStyle/>
          <a:p>
            <a:pPr rtl="1"/>
            <a:fld id="{915151C4-6C27-4947-BA8B-D3424509126A}" type="slidenum">
              <a:rPr lang="en-US" smtClean="0"/>
              <a:pPr/>
              <a:t>25</a:t>
            </a:fld>
            <a:endParaRPr lang="ar-L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تدور هذه القصة حول إحدى المنظمات غير الحكومية الكبيرة ولكن ليس من الضروري أن تكون منظمتك بهذا الحجم لاستخدام هذه التقنيات.</a:t>
            </a:r>
          </a:p>
          <a:p>
            <a:pPr rtl="1"/>
            <a:endParaRPr lang="ar-LB" dirty="0" smtClean="0"/>
          </a:p>
          <a:p>
            <a:pPr algn="r" rtl="1"/>
            <a:r>
              <a:rPr lang="ar-LB" dirty="0" smtClean="0"/>
              <a:t>المفوضية العليا للأمم المتحدة لشؤون اللاجئين هي مؤسسة معفية من الضرائب بموجب قانون </a:t>
            </a:r>
            <a:r>
              <a:rPr lang="en-US" dirty="0" smtClean="0"/>
              <a:t> 501(c)(3)</a:t>
            </a:r>
            <a:r>
              <a:rPr lang="ar-LB" dirty="0" smtClean="0"/>
              <a:t>في الولايات المتحدة الأمريكية ومقرها في واشنطن العاصمة، تعمل على جمع الأموال ونشر التوعية في الولايات المتحدة للعمل من اجل إنقاذ الحياة مع أكثر من 6000 عامل في مقرها في جنيف، وتتعهد العناية بشؤون اللاجئين في مختلف أنحاء العالم 24/7.   لقد أنشأت الولايات المتحدة الأمريكية للمفوضية العليا للأمم المتحدة لشؤون اللاجئين حملة المفتاح الأزرق كطريقة لنشر التوعية حول هذا الموضوع العالمي في الولايات المتحدة. يرمز دبوس المفتاح الأزرق أو قلادة المفتاح (بقيمة 5$) إلى غرض نمتلكه جميعا فيما يفتقد إليه اللاجئون: وهو مفتاح منزلهم الخاص.</a:t>
            </a:r>
          </a:p>
          <a:p>
            <a:pPr rtl="1"/>
            <a:endParaRPr lang="ar-LB" dirty="0" smtClean="0"/>
          </a:p>
          <a:p>
            <a:pPr algn="r" rtl="1"/>
            <a:r>
              <a:rPr lang="ar-LB" dirty="0" smtClean="0"/>
              <a:t>تم إطلاق موقع المفتاح الأزرق في ديسمبر 2010، وكانت مظاهره الرقمية / الاجتماعية جديدة نسبيا، وبالتالي لم يكن هناك الكثير من البيانات حول مؤشرات الأداء الرئيسية على القاعدة. وعموما، عندما بدأنا بالمرحلة الأولى من الحملة، كان لدينا هدفين: تأمين ثلاثة أبطال للمفتاح الأزرق على الأقل، والحصول على طلبية من 6000 مفتاح بين 9 مايو و 20 يونيو (اليوم العالمي للاجئين).</a:t>
            </a:r>
          </a:p>
          <a:p>
            <a:pPr rtl="1"/>
            <a:endParaRPr lang="ar-LB" dirty="0" smtClean="0"/>
          </a:p>
          <a:p>
            <a:pPr algn="r" rtl="1"/>
            <a:r>
              <a:rPr lang="ar-LB" dirty="0" smtClean="0"/>
              <a:t>تعتبر هذه الأهداف مهمة بالنسبة إلى المفوضية العليا للأمم المتحدة لشؤون اللاجئين في الولايات المتحدة الأمريكية، أولا، لأن حملة المفتاح الأزرق تدور بالكامل حول ارتفاع عدد الأشخاص الذين يشترون المفاتيح، وثانيا لأنهم اعتمدوا، مع الميزانية المحدودة للتوعية التقليدية، على مدى استعداد المدونين لتقديم المساعدة في توصيل الرسالة.</a:t>
            </a:r>
          </a:p>
          <a:p>
            <a:pPr rtl="1"/>
            <a:endParaRPr lang="ar-LB" dirty="0" smtClean="0"/>
          </a:p>
          <a:p>
            <a:pPr algn="r" rtl="1"/>
            <a:r>
              <a:rPr lang="ar-LB" dirty="0" smtClean="0"/>
              <a:t>فتم تجنيد المدونين للكتابة حول هذا الموضوع.  وأنشؤوا مجموعة خاصة على الفايسبوك للتواصل والتنسيق للحملة ومشاركة المحتوى، إلخ.</a:t>
            </a:r>
            <a:endParaRPr lang="ar-LB"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26</a:t>
            </a:fld>
            <a:endParaRPr lang="ar-LB"/>
          </a:p>
        </p:txBody>
      </p:sp>
    </p:spTree>
    <p:extLst>
      <p:ext uri="{BB962C8B-B14F-4D97-AF65-F5344CB8AC3E}">
        <p14:creationId xmlns:p14="http://schemas.microsoft.com/office/powerpoint/2010/main" val="268646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2</a:t>
            </a:fld>
            <a:endParaRPr lang="ar-LB"/>
          </a:p>
        </p:txBody>
      </p:sp>
    </p:spTree>
    <p:extLst>
      <p:ext uri="{BB962C8B-B14F-4D97-AF65-F5344CB8AC3E}">
        <p14:creationId xmlns:p14="http://schemas.microsoft.com/office/powerpoint/2010/main" val="464337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0" i="0" kern="1200" dirty="0" smtClean="0">
                <a:solidFill>
                  <a:schemeClr val="tx1"/>
                </a:solidFill>
                <a:effectLst/>
                <a:latin typeface="+mn-lt"/>
                <a:ea typeface="+mn-ea"/>
                <a:cs typeface="+mn-cs"/>
              </a:rPr>
              <a:t>قاموا بتنظيم "تويتاثون" - وهو حدث على الانترنت على تويتر. وطلبوا إلى أبطالهم الذين انضموا إلى الموقع التحديث على تويتر حول أزمة اللاجئين و#المفتاح الأزرق ( هاشتاغ الحملة) من الساعة التاسعة صباحا ولغاية التاسعة مساء في اليوم العالمي للاجئين. بالإضافة إلى ذلك، قامت رويا حسيني، التي تدير الحساب الخاص بمؤسسة خالد حسيني على تويتر، بالانضمام بصفتها "الضيف المميز" بين الساعة الواحدة والثانية ظهرا </a:t>
            </a:r>
            <a:r>
              <a:rPr lang="en-US" sz="1200" b="0" i="0" kern="1200" dirty="0" smtClean="0">
                <a:solidFill>
                  <a:schemeClr val="tx1"/>
                </a:solidFill>
                <a:effectLst/>
                <a:latin typeface="+mn-lt"/>
                <a:ea typeface="+mn-ea"/>
                <a:cs typeface="+mn-cs"/>
              </a:rPr>
              <a:t>)</a:t>
            </a:r>
            <a:r>
              <a:rPr lang="ar-LB" sz="1200" b="0" i="0" kern="1200" dirty="0" smtClean="0">
                <a:solidFill>
                  <a:schemeClr val="tx1"/>
                </a:solidFill>
                <a:effectLst/>
                <a:latin typeface="+mn-lt"/>
                <a:ea typeface="+mn-ea"/>
                <a:cs typeface="+mn-cs"/>
              </a:rPr>
              <a:t>خالد حسيني هو المؤلف لفيلم الطائرة الورقية </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The Kite Runner</a:t>
            </a:r>
            <a:endParaRPr lang="ar-LB" sz="1200" b="0" i="1" kern="1200" dirty="0" smtClean="0">
              <a:solidFill>
                <a:schemeClr val="tx1"/>
              </a:solidFill>
              <a:effectLst/>
              <a:latin typeface="+mn-lt"/>
              <a:ea typeface="+mn-ea"/>
              <a:cs typeface="+mn-cs"/>
            </a:endParaRPr>
          </a:p>
          <a:p>
            <a:pPr rtl="1"/>
            <a:endParaRPr lang="ar-LB" sz="1200" b="0" i="0" kern="1200" dirty="0" smtClean="0">
              <a:solidFill>
                <a:schemeClr val="tx1"/>
              </a:solidFill>
              <a:effectLst/>
              <a:latin typeface="+mn-lt"/>
              <a:ea typeface="+mn-ea"/>
              <a:cs typeface="+mn-cs"/>
            </a:endParaRPr>
          </a:p>
          <a:p>
            <a:pPr algn="r" rtl="1"/>
            <a:r>
              <a:rPr lang="ar-LB" sz="1200" b="0" i="0" kern="1200" dirty="0" smtClean="0">
                <a:solidFill>
                  <a:schemeClr val="tx1"/>
                </a:solidFill>
                <a:effectLst/>
                <a:latin typeface="+mn-lt"/>
                <a:ea typeface="+mn-ea"/>
                <a:cs typeface="+mn-cs"/>
              </a:rPr>
              <a:t>ساعد كل من الأبطال في إيصال رسالة الحملة إلى شبكته، فكانت خطوة فعالة وناجحة للمنظمة.</a:t>
            </a:r>
          </a:p>
          <a:p>
            <a:pPr rtl="1"/>
            <a:endParaRPr lang="ar-LB" sz="1200" b="0" i="0" kern="1200" dirty="0" smtClean="0">
              <a:solidFill>
                <a:schemeClr val="tx1"/>
              </a:solidFill>
              <a:effectLst/>
              <a:latin typeface="+mn-lt"/>
              <a:ea typeface="+mn-ea"/>
              <a:cs typeface="+mn-cs"/>
            </a:endParaRPr>
          </a:p>
          <a:p>
            <a:pPr algn="r" rtl="1"/>
            <a:r>
              <a:rPr lang="ar-LB" sz="1200" b="0" i="0" kern="1200" dirty="0" smtClean="0">
                <a:solidFill>
                  <a:schemeClr val="tx1"/>
                </a:solidFill>
                <a:effectLst/>
                <a:latin typeface="+mn-lt"/>
                <a:ea typeface="+mn-ea"/>
                <a:cs typeface="+mn-cs"/>
              </a:rPr>
              <a:t>بالإجمال، تم تسجيل زيادة في الحركة على الموقع ذلك اليوم بنسبة 169%، مقارنة بالنقطة الأعلى التي تحققت قبل بضعة أسابيع. حصلنا على تأكيدات كلما طلب أحدهم الحصول على مفتاح، فعرفنا أن الخطة نجحت. وأخيرا، عبر تحليلات غوغل على عناوين حملة الإنترنت،  رأينا أن تويتر شكّل المحرك الرئيسي للحركة (من 9 مايو - 20 يونيو). وكان الوضع مختلفا كليا قبل عقد حملة "تويتاثون".</a:t>
            </a:r>
          </a:p>
          <a:p>
            <a:pPr rtl="1"/>
            <a:endParaRPr lang="ar-LB"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27</a:t>
            </a:fld>
            <a:endParaRPr lang="ar-LB"/>
          </a:p>
        </p:txBody>
      </p:sp>
    </p:spTree>
    <p:extLst>
      <p:ext uri="{BB962C8B-B14F-4D97-AF65-F5344CB8AC3E}">
        <p14:creationId xmlns:p14="http://schemas.microsoft.com/office/powerpoint/2010/main" val="50727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1"/>
            <a:endParaRPr lang="ar-LB" dirty="0" smtClean="0"/>
          </a:p>
          <a:p>
            <a:pPr rtl="1"/>
            <a:endParaRPr lang="ar-LB" dirty="0" smtClean="0"/>
          </a:p>
          <a:p>
            <a:pPr algn="r"/>
            <a:r>
              <a:rPr lang="en-US" dirty="0" smtClean="0">
                <a:hlinkClick r:id="rId3"/>
              </a:rPr>
              <a:t>http://www.socialmediaexaminer.com/3-rewards-and-3-risks-of-making-customers-brand-ambassadors/</a:t>
            </a:r>
            <a:endParaRPr lang="en-US" dirty="0" smtClean="0"/>
          </a:p>
          <a:p>
            <a:pPr rtl="1"/>
            <a:endParaRPr lang="ar-LB" dirty="0" smtClean="0"/>
          </a:p>
          <a:p>
            <a:pPr algn="r" rtl="1"/>
            <a:r>
              <a:rPr lang="ar-LB" dirty="0" smtClean="0"/>
              <a:t>الفوائد</a:t>
            </a:r>
          </a:p>
          <a:p>
            <a:pPr rtl="1"/>
            <a:endParaRPr lang="ar-LB" dirty="0" smtClean="0"/>
          </a:p>
          <a:p>
            <a:pPr algn="r" rtl="1"/>
            <a:r>
              <a:rPr lang="ar-LB" sz="1200" b="1" i="0" kern="1200" dirty="0" smtClean="0">
                <a:solidFill>
                  <a:schemeClr val="tx1"/>
                </a:solidFill>
                <a:effectLst/>
                <a:latin typeface="+mn-lt"/>
                <a:ea typeface="+mn-ea"/>
                <a:cs typeface="+mn-cs"/>
              </a:rPr>
              <a:t>#1: سوف تتفوق قوة الشهادة على أي شيء يمكن أن يطوره المسوقون.</a:t>
            </a:r>
          </a:p>
          <a:p>
            <a:pPr algn="r" rtl="1"/>
            <a:r>
              <a:rPr lang="ar-LB" dirty="0" smtClean="0"/>
              <a:t>إن الحديث عنك من قبل بعض الداعمين لمنظمتك أكثر فعالية من تحدثك عن نفسك.</a:t>
            </a:r>
          </a:p>
          <a:p>
            <a:pPr rtl="1"/>
            <a:endParaRPr lang="ar-LB" dirty="0" smtClean="0"/>
          </a:p>
          <a:p>
            <a:pPr algn="r" rtl="1"/>
            <a:r>
              <a:rPr lang="ar-LB" sz="1200" b="1" i="0" kern="1200" dirty="0" smtClean="0">
                <a:solidFill>
                  <a:schemeClr val="tx1"/>
                </a:solidFill>
                <a:effectLst/>
                <a:latin typeface="+mn-lt"/>
                <a:ea typeface="+mn-ea"/>
                <a:cs typeface="+mn-cs"/>
              </a:rPr>
              <a:t>#2: يمكن لأنصارك فتح الأبواب بشكل أسرع منك.</a:t>
            </a:r>
          </a:p>
          <a:p>
            <a:pPr algn="r" rtl="1"/>
            <a:r>
              <a:rPr lang="ar-LB" sz="1200" b="0" i="0" kern="1200" dirty="0" smtClean="0">
                <a:solidFill>
                  <a:schemeClr val="tx1"/>
                </a:solidFill>
                <a:effectLst/>
                <a:latin typeface="+mn-lt"/>
                <a:ea typeface="+mn-ea"/>
                <a:cs typeface="+mn-cs"/>
              </a:rPr>
              <a:t>إذا حاولت التقرّب من المدونين للكتابة عن منظمتك، فمن المحتمل ألا يتفهموا بسرعة.  ولكن عندما يتقرب واحد من مؤيديك من مدوّن ويتحدث عن الفرق الذي أحدثته في حياته، سيختلف الأمر.  يبدو أنها كدراسة حالة يجب مشاركتها.</a:t>
            </a:r>
          </a:p>
          <a:p>
            <a:pPr rtl="1"/>
            <a:endParaRPr lang="ar-LB" sz="1200" b="0" i="0" kern="1200" dirty="0" smtClean="0">
              <a:solidFill>
                <a:schemeClr val="tx1"/>
              </a:solidFill>
              <a:effectLst/>
              <a:latin typeface="+mn-lt"/>
              <a:ea typeface="+mn-ea"/>
              <a:cs typeface="+mn-cs"/>
            </a:endParaRPr>
          </a:p>
          <a:p>
            <a:pPr rtl="1"/>
            <a:endParaRPr lang="ar-LB" sz="1200" b="0" i="0" kern="1200" dirty="0" smtClean="0">
              <a:solidFill>
                <a:schemeClr val="tx1"/>
              </a:solidFill>
              <a:effectLst/>
              <a:latin typeface="+mn-lt"/>
              <a:ea typeface="+mn-ea"/>
              <a:cs typeface="+mn-cs"/>
            </a:endParaRPr>
          </a:p>
          <a:p>
            <a:pPr algn="r" rtl="1"/>
            <a:r>
              <a:rPr lang="ar-LB" sz="1200" b="1" i="0" kern="1200" dirty="0" smtClean="0">
                <a:solidFill>
                  <a:schemeClr val="tx1"/>
                </a:solidFill>
                <a:effectLst/>
                <a:latin typeface="+mn-lt"/>
                <a:ea typeface="+mn-ea"/>
                <a:cs typeface="+mn-cs"/>
              </a:rPr>
              <a:t>#3: إنها أصلية وحقيقية وليس للتسويق</a:t>
            </a:r>
          </a:p>
          <a:p>
            <a:pPr algn="r" rtl="1"/>
            <a:r>
              <a:rPr lang="ar-LB" sz="1200" b="0" i="0" kern="1200" dirty="0" smtClean="0">
                <a:solidFill>
                  <a:schemeClr val="tx1"/>
                </a:solidFill>
                <a:effectLst/>
                <a:latin typeface="+mn-lt"/>
                <a:ea typeface="+mn-ea"/>
                <a:cs typeface="+mn-cs"/>
              </a:rPr>
              <a:t>تشبه السوق المزدحم الذي أصبح من الصعب اختراقه. ونحن نرى هذا الإمداد إلى المجال الاجتماعي. </a:t>
            </a:r>
            <a:r>
              <a:rPr lang="ar-LB" dirty="0" smtClean="0"/>
              <a:t>من خلال وجود مجموعة من العملاء الذين يشكلون السفراء للعلامة التجارية الخاصة بك، يمكنك </a:t>
            </a:r>
            <a:r>
              <a:rPr lang="ar-LB" b="1" dirty="0" smtClean="0"/>
              <a:t>الاختراق بسهولة مع صوت حقيقي</a:t>
            </a:r>
            <a:r>
              <a:rPr lang="ar-LB" dirty="0" smtClean="0"/>
              <a:t> لأنه سيبدو مختلفا – وفي النهاية إنه بشري وحقيقي.</a:t>
            </a:r>
            <a:r>
              <a:rPr lang="ar-LB" sz="1200" b="0" i="0" kern="1200" dirty="0" smtClean="0">
                <a:solidFill>
                  <a:schemeClr val="tx1"/>
                </a:solidFill>
                <a:effectLst/>
                <a:latin typeface="+mn-lt"/>
                <a:ea typeface="+mn-ea"/>
                <a:cs typeface="+mn-cs"/>
              </a:rPr>
              <a:t> </a:t>
            </a:r>
          </a:p>
          <a:p>
            <a:pPr rtl="1"/>
            <a:endParaRPr lang="ar-LB" sz="1200" b="0" i="0" kern="1200" dirty="0" smtClean="0">
              <a:solidFill>
                <a:schemeClr val="tx1"/>
              </a:solidFill>
              <a:effectLst/>
              <a:latin typeface="+mn-lt"/>
              <a:ea typeface="+mn-ea"/>
              <a:cs typeface="+mn-cs"/>
            </a:endParaRPr>
          </a:p>
          <a:p>
            <a:pPr algn="r" rtl="1"/>
            <a:r>
              <a:rPr lang="ar-LB" sz="1200" b="0" i="0" kern="1200" dirty="0" smtClean="0">
                <a:solidFill>
                  <a:schemeClr val="tx1"/>
                </a:solidFill>
                <a:effectLst/>
                <a:latin typeface="+mn-lt"/>
                <a:ea typeface="+mn-ea"/>
                <a:cs typeface="+mn-cs"/>
              </a:rPr>
              <a:t>المخاوف</a:t>
            </a:r>
          </a:p>
          <a:p>
            <a:pPr rtl="1"/>
            <a:endParaRPr lang="ar-LB" sz="1200" b="0" i="0" kern="1200" dirty="0" smtClean="0">
              <a:solidFill>
                <a:schemeClr val="tx1"/>
              </a:solidFill>
              <a:effectLst/>
              <a:latin typeface="+mn-lt"/>
              <a:ea typeface="+mn-ea"/>
              <a:cs typeface="+mn-cs"/>
            </a:endParaRPr>
          </a:p>
          <a:p>
            <a:pPr algn="r" rtl="1"/>
            <a:r>
              <a:rPr lang="ar-LB" sz="1200" b="1" i="0" kern="1200" dirty="0" smtClean="0">
                <a:solidFill>
                  <a:schemeClr val="tx1"/>
                </a:solidFill>
                <a:effectLst/>
                <a:latin typeface="+mn-lt"/>
                <a:ea typeface="+mn-ea"/>
                <a:cs typeface="+mn-cs"/>
              </a:rPr>
              <a:t>#1: الخوف من العملاء المراوغين.</a:t>
            </a:r>
          </a:p>
          <a:p>
            <a:pPr algn="r" rtl="1"/>
            <a:r>
              <a:rPr lang="ar-LB" dirty="0" smtClean="0"/>
              <a:t>يعتبر التخلي عن التحكم بالعلامة التجارية اقتراح صعب لأن المنظمات تخشى كثيرا من أن ينقلب عليها مؤيدوها في مرحلة ما.</a:t>
            </a:r>
            <a:r>
              <a:rPr lang="ar-LB" sz="1200" b="0" i="0" kern="1200" dirty="0" smtClean="0">
                <a:solidFill>
                  <a:schemeClr val="tx1"/>
                </a:solidFill>
                <a:effectLst/>
                <a:latin typeface="+mn-lt"/>
                <a:ea typeface="+mn-ea"/>
                <a:cs typeface="+mn-cs"/>
              </a:rPr>
              <a:t>    ولكن لا يمكن التحكم بذلك.   إذ يمكن لأي شخص أن ينقلب على منظمتنا.   إذا تبنّيت سفراء أو أبطال العلامة التجارية،  فعلى الأرجح سيكون لهم تأثير إيجابي على منظمتك ويقدمون المساعدة في حال انقلب أي شخص ضد منظمتك.</a:t>
            </a:r>
          </a:p>
          <a:p>
            <a:pPr rtl="1"/>
            <a:endParaRPr lang="ar-LB" sz="1200" b="0" i="0" kern="1200" dirty="0" smtClean="0">
              <a:solidFill>
                <a:schemeClr val="tx1"/>
              </a:solidFill>
              <a:effectLst/>
              <a:latin typeface="+mn-lt"/>
              <a:ea typeface="+mn-ea"/>
              <a:cs typeface="+mn-cs"/>
            </a:endParaRPr>
          </a:p>
          <a:p>
            <a:pPr algn="r" rtl="1"/>
            <a:r>
              <a:rPr lang="ar-LB" sz="1200" b="1" i="0" kern="1200" dirty="0" smtClean="0">
                <a:solidFill>
                  <a:schemeClr val="tx1"/>
                </a:solidFill>
                <a:effectLst/>
                <a:latin typeface="+mn-lt"/>
                <a:ea typeface="+mn-ea"/>
                <a:cs typeface="+mn-cs"/>
              </a:rPr>
              <a:t>#2: القلق بشأن فقدان سفير العلامة التجارية لأنه انتقل إلى غيرها.</a:t>
            </a:r>
          </a:p>
          <a:p>
            <a:pPr algn="r" rtl="1"/>
            <a:r>
              <a:rPr lang="ar-LB" sz="1200" b="0" i="0" kern="1200" dirty="0" smtClean="0">
                <a:solidFill>
                  <a:schemeClr val="tx1"/>
                </a:solidFill>
                <a:effectLst/>
                <a:latin typeface="+mn-lt"/>
                <a:ea typeface="+mn-ea"/>
                <a:cs typeface="+mn-cs"/>
              </a:rPr>
              <a:t>هذا مصدر قلق معقول. فخلال العمل مع العملاء وتطويرهم التابعية الخاصة بهم، ستواجه صعوبة في إدارة التحول إذا ما قرروا الانسحاب وعدم وجود الوقت الكافي لقيامهم بذلك. </a:t>
            </a:r>
            <a:r>
              <a:rPr lang="ar-LB" dirty="0" smtClean="0"/>
              <a:t>لهذا السبب، أنصح بأن </a:t>
            </a:r>
            <a:r>
              <a:rPr lang="ar-LB" b="1" dirty="0" smtClean="0"/>
              <a:t>تقوموا بهيكلة  قنوات سفراء العلامة التجارية بطريقة تسمح لعملاء كثر بالمشاركة في قناة واحدة</a:t>
            </a:r>
            <a:r>
              <a:rPr lang="ar-LB" dirty="0" smtClean="0"/>
              <a:t> بحيث لا تكون على ارتباط قوي مع شخصية فردية.</a:t>
            </a:r>
          </a:p>
          <a:p>
            <a:pPr rtl="1"/>
            <a:endParaRPr lang="ar-LB" sz="1200" b="0" i="0" kern="1200" dirty="0" smtClean="0">
              <a:solidFill>
                <a:schemeClr val="tx1"/>
              </a:solidFill>
              <a:effectLst/>
              <a:latin typeface="+mn-lt"/>
              <a:ea typeface="+mn-ea"/>
              <a:cs typeface="+mn-cs"/>
            </a:endParaRPr>
          </a:p>
          <a:p>
            <a:pPr rtl="1"/>
            <a:endParaRPr lang="ar-LB" sz="1200" b="0" i="0" kern="1200" dirty="0" smtClean="0">
              <a:solidFill>
                <a:schemeClr val="tx1"/>
              </a:solidFill>
              <a:effectLst/>
              <a:latin typeface="+mn-lt"/>
              <a:ea typeface="+mn-ea"/>
              <a:cs typeface="+mn-cs"/>
            </a:endParaRPr>
          </a:p>
          <a:p>
            <a:pPr algn="r" rtl="1"/>
            <a:r>
              <a:rPr lang="ar-LB" sz="1200" b="1" i="0" kern="1200" dirty="0" smtClean="0">
                <a:solidFill>
                  <a:schemeClr val="tx1"/>
                </a:solidFill>
                <a:effectLst/>
                <a:latin typeface="+mn-lt"/>
                <a:ea typeface="+mn-ea"/>
                <a:cs typeface="+mn-cs"/>
              </a:rPr>
              <a:t>#3:  يمكن أن ينتقل سفير العلامة التجارية إلى مؤسسة أخرى</a:t>
            </a:r>
          </a:p>
          <a:p>
            <a:pPr algn="r" rtl="1"/>
            <a:r>
              <a:rPr lang="ar-LB" sz="1200" b="0" i="0" kern="1200" dirty="0" smtClean="0">
                <a:solidFill>
                  <a:schemeClr val="tx1"/>
                </a:solidFill>
                <a:effectLst/>
                <a:latin typeface="+mn-lt"/>
                <a:ea typeface="+mn-ea"/>
                <a:cs typeface="+mn-cs"/>
              </a:rPr>
              <a:t>لهذا السبب يجب عليك تجنيد مجموعة صغيرة من الناس لمساعدتك.</a:t>
            </a:r>
          </a:p>
          <a:p>
            <a:pPr rtl="1"/>
            <a:endParaRPr lang="ar-LB" sz="1200" b="0" i="0" kern="1200" dirty="0" smtClean="0">
              <a:solidFill>
                <a:schemeClr val="tx1"/>
              </a:solidFill>
              <a:effectLst/>
              <a:latin typeface="+mn-lt"/>
              <a:ea typeface="+mn-ea"/>
              <a:cs typeface="+mn-cs"/>
            </a:endParaRPr>
          </a:p>
          <a:p>
            <a:pPr rtl="1"/>
            <a:endParaRPr lang="ar-LB" dirty="0"/>
          </a:p>
        </p:txBody>
      </p:sp>
      <p:sp>
        <p:nvSpPr>
          <p:cNvPr id="4" name="Slide Number Placeholder 3"/>
          <p:cNvSpPr>
            <a:spLocks noGrp="1"/>
          </p:cNvSpPr>
          <p:nvPr>
            <p:ph type="sldNum" sz="quarter" idx="10"/>
          </p:nvPr>
        </p:nvSpPr>
        <p:spPr/>
        <p:txBody>
          <a:bodyPr/>
          <a:lstStyle/>
          <a:p>
            <a:pPr rtl="1"/>
            <a:fld id="{BA0A7292-F7ED-454E-B7C1-A031E1AC64DE}" type="slidenum">
              <a:rPr lang="en-US" smtClean="0"/>
              <a:pPr/>
              <a:t>28</a:t>
            </a:fld>
            <a:endParaRPr lang="ar-LB"/>
          </a:p>
        </p:txBody>
      </p:sp>
    </p:spTree>
    <p:extLst>
      <p:ext uri="{BB962C8B-B14F-4D97-AF65-F5344CB8AC3E}">
        <p14:creationId xmlns:p14="http://schemas.microsoft.com/office/powerpoint/2010/main" val="150934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يمكنك البدء بصيانة الوجود الإعلامي الاجتماعي لمنظمتك - مثل الفايسبوك أو المدونات.   هذا المثال من تويتر.</a:t>
            </a:r>
          </a:p>
          <a:p>
            <a:pPr rtl="1"/>
            <a:endParaRPr lang="ar-LB" baseline="0" dirty="0" smtClean="0"/>
          </a:p>
          <a:p>
            <a:pPr algn="r" rtl="1"/>
            <a:r>
              <a:rPr lang="ar-LB" dirty="0" smtClean="0"/>
              <a:t>بروس ليزلي هو الرئيس التنفيذي لمؤسسة الأطفال أولا ورعاية الطفل.  يقوم بحماية وصيانة المحتوى على واجهته الشخصية على تويتر.  يستخدم تويتر لحفظ المعلومات المتعلقة بمهمة منظمته والعمل كمنظمة مناصرة للحزبين لكي يحتل الطفل والأسرة الأولوية في السياسة الفدرالية والقرارات المتعلقة بالميزانية. يستخدم حفظ المحتوى وصيانته من اجل المصادر لتدوين ضيفه.  أما استخدامه تويتر (واستخدام منظمته لتويتر وقنوات الاتصالات كافة في هذا الشأن) فيخدم الغرض التالي:</a:t>
            </a:r>
          </a:p>
          <a:p>
            <a:pPr rtl="1"/>
            <a:endParaRPr lang="ar-LB" dirty="0" smtClean="0"/>
          </a:p>
          <a:p>
            <a:pPr algn="r" rtl="1"/>
            <a:r>
              <a:rPr lang="ar-LB" dirty="0" smtClean="0"/>
              <a:t>يركز أولا على العمل لتغيير الحوار حول مواضيع الطفل من خلال اتخاذ نهج شامل ذو قاعدة عريضة في صنع السياسة الفيدرالية. نسعى في عملنا إلى رفع مستوى الوعي فيما يتعلق بالسياسات العامة التي تؤثر على الطفل والتأكد من أن البرامج ذات الصلة تتمتع بالموارد اللازمة لمساعدتهم على النمو في بيئة صحية وتربوية.</a:t>
            </a:r>
          </a:p>
          <a:p>
            <a:pPr rtl="1"/>
            <a:endParaRPr lang="ar-LB" dirty="0" smtClean="0"/>
          </a:p>
          <a:p>
            <a:pPr algn="r" rtl="1"/>
            <a:r>
              <a:rPr lang="ar-LB" dirty="0" smtClean="0"/>
              <a:t>إذا نظرت إلى عامود تويتر الخاص ببروس ليزلي، سوف ترى أنه يحفظ المعلومات حول السياسات العامة التي تؤثر على الأطفال. ينفذ بروس عملية الحفظ والصيانة بنفسه، باستخدام قارئ غوغل(Google Reader) و فليب بورد(FlipBoard).  ويمكن لأي فرد أو منظمة غير ربحية حفظ المعلومات باستخدام هذه الأدوات.  بإمكانهم جعلها إستراتجية من خلال ربط المعلومات بمهمتهم.  </a:t>
            </a:r>
          </a:p>
          <a:p>
            <a:pPr rtl="1"/>
            <a:endParaRPr lang="ar-LB" dirty="0" smtClean="0"/>
          </a:p>
          <a:p>
            <a:pPr algn="r" rtl="1"/>
            <a:r>
              <a:rPr lang="ar-LB" dirty="0" smtClean="0"/>
              <a:t>سوف نعقد جلسة بعد ظهر هذا اليوم لإخباركم المزيد حول حفظ وصيانة المحتوى.</a:t>
            </a:r>
            <a:endParaRPr lang="ar-LB" dirty="0"/>
          </a:p>
        </p:txBody>
      </p:sp>
      <p:sp>
        <p:nvSpPr>
          <p:cNvPr id="4" name="Slide Number Placeholder 3"/>
          <p:cNvSpPr>
            <a:spLocks noGrp="1"/>
          </p:cNvSpPr>
          <p:nvPr>
            <p:ph type="sldNum" sz="quarter" idx="10"/>
          </p:nvPr>
        </p:nvSpPr>
        <p:spPr/>
        <p:txBody>
          <a:bodyPr/>
          <a:lstStyle/>
          <a:p>
            <a:pPr rtl="1"/>
            <a:fld id="{4CD6FDF3-90A8-4845-9A44-DE6307D68346}" type="slidenum">
              <a:rPr lang="en-US" smtClean="0"/>
              <a:t>32</a:t>
            </a:fld>
            <a:endParaRPr lang="ar-LB"/>
          </a:p>
        </p:txBody>
      </p:sp>
    </p:spTree>
    <p:extLst>
      <p:ext uri="{BB962C8B-B14F-4D97-AF65-F5344CB8AC3E}">
        <p14:creationId xmlns:p14="http://schemas.microsoft.com/office/powerpoint/2010/main" val="2384984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ct val="0"/>
              </a:spcBef>
              <a:spcAft>
                <a:spcPts val="0"/>
              </a:spcAft>
              <a:buClrTx/>
              <a:buSzTx/>
              <a:buFontTx/>
              <a:buNone/>
              <a:tabLst/>
              <a:defRPr/>
            </a:pPr>
            <a:r>
              <a:rPr lang="ar-LB" sz="1200" dirty="0" smtClean="0">
                <a:latin typeface="Arial" charset="0"/>
              </a:rPr>
              <a:t>استخدام ملاحظات لاصقة على الطاولة لاستدعاء الأفكار وتبادل المواضيع المختلفة عن محتوى منظمتكم التي تريدون حفظها. سوف نقدم المزيد حول حفظ المحتوى وإنشائه بعد ظهر اليوم وفي اليوم الثاني.</a:t>
            </a:r>
            <a:endParaRPr lang="ar-LB"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rtl="1" fontAlgn="base">
              <a:spcBef>
                <a:spcPct val="0"/>
              </a:spcBef>
              <a:spcAft>
                <a:spcPct val="0"/>
              </a:spcAft>
            </a:pPr>
            <a:fld id="{1CE3A15F-F117-489D-9192-78AD294AE5D5}" type="slidenum">
              <a:rPr lang="en-US"/>
              <a:pPr fontAlgn="base">
                <a:spcBef>
                  <a:spcPct val="0"/>
                </a:spcBef>
                <a:spcAft>
                  <a:spcPct val="0"/>
                </a:spcAft>
              </a:pPr>
              <a:t>33</a:t>
            </a:fld>
            <a:endParaRPr lang="ar-L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34</a:t>
            </a:fld>
            <a:endParaRPr lang="ar-LB"/>
          </a:p>
        </p:txBody>
      </p:sp>
    </p:spTree>
    <p:extLst>
      <p:ext uri="{BB962C8B-B14F-4D97-AF65-F5344CB8AC3E}">
        <p14:creationId xmlns:p14="http://schemas.microsoft.com/office/powerpoint/2010/main" val="2072723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 منظمة غريست هي منظمة غير ربحية مقرها في سياتل تدعم الموقع الإخباري الذي يتناول أخبار البيئة والتقارير والرأي بحس دعابة ساخرة.</a:t>
            </a:r>
            <a:r>
              <a:rPr lang="ar-LB" sz="1200" kern="1200" dirty="0" smtClean="0">
                <a:solidFill>
                  <a:schemeClr val="tx1"/>
                </a:solidFill>
                <a:effectLst/>
                <a:latin typeface="+mn-lt"/>
                <a:ea typeface="+mn-ea"/>
                <a:cs typeface="+mn-cs"/>
              </a:rPr>
              <a:t> أطلقت شيب غيلر grist.org في العام 1999 لمواجهة الصورة النمطية التي يتخذها دعاة حماية البيئة كافة سواء من أصحاب المواقف العنيدة المتشائمة أو المستقيمين ذووا المواقف الفاضلة. </a:t>
            </a:r>
          </a:p>
          <a:p>
            <a:pPr rtl="1"/>
            <a:endParaRPr lang="ar-LB" sz="1200" i="1" kern="1200" dirty="0" smtClean="0">
              <a:solidFill>
                <a:schemeClr val="tx1"/>
              </a:solidFill>
              <a:effectLst/>
              <a:latin typeface="+mn-lt"/>
              <a:ea typeface="+mn-ea"/>
              <a:cs typeface="+mn-cs"/>
            </a:endParaRPr>
          </a:p>
          <a:p>
            <a:pPr algn="r" rtl="1"/>
            <a:r>
              <a:rPr lang="ar-LB" dirty="0" smtClean="0"/>
              <a:t>تقضي مهمة التحرير في منظمة غريست بنشر نموذج جديد وإيجابي عن الصحافة الخضراء مع لمسة كوميدية.</a:t>
            </a:r>
            <a:r>
              <a:rPr lang="ar-LB" sz="1200" kern="1200" dirty="0" smtClean="0">
                <a:solidFill>
                  <a:schemeClr val="tx1"/>
                </a:solidFill>
                <a:effectLst/>
                <a:latin typeface="+mn-lt"/>
                <a:ea typeface="+mn-ea"/>
                <a:cs typeface="+mn-cs"/>
              </a:rPr>
              <a:t> تتمحور الرؤية حول نشر المحتوى البيئي المستقل على الإنترنت مجانا لعدد كبير من القراء من الشباب النامي. تنقل grist.org التقارير حول كل شيء من تغيّر المناخ إلى حركة الغذاء العضوي، ما يدل على كيفية تقاطع البيئة مع القضايا الحرجة مثل الفقر والرعاية الصحية والنمو الاقتصادي. وما بدأ بموقع على شبكة الانترنت للتسلية مع 100 قارئ تطور ليصبح مصدرا إخباريا رائدا يشارك فيه الملايين ممن هربوا من الأخبار اليومية الرديئة حول البيئة.</a:t>
            </a:r>
          </a:p>
          <a:p>
            <a:pPr rtl="1"/>
            <a:endParaRPr lang="ar-LB" sz="1200" b="1" u="sng" kern="1200" dirty="0" smtClean="0">
              <a:solidFill>
                <a:schemeClr val="tx1"/>
              </a:solidFill>
              <a:effectLst/>
              <a:latin typeface="+mn-lt"/>
              <a:ea typeface="+mn-ea"/>
              <a:cs typeface="+mn-cs"/>
            </a:endParaRPr>
          </a:p>
          <a:p>
            <a:pPr algn="r" rtl="1"/>
            <a:r>
              <a:rPr lang="ar-LB" sz="1200" b="1" u="sng" kern="1200" dirty="0" smtClean="0">
                <a:solidFill>
                  <a:schemeClr val="tx1"/>
                </a:solidFill>
                <a:effectLst/>
                <a:latin typeface="+mn-lt"/>
                <a:ea typeface="+mn-ea"/>
                <a:cs typeface="+mn-cs"/>
              </a:rPr>
              <a:t>تستخدم منظمة غريست القياس لمعرفة كيفية تعميق العلاقات</a:t>
            </a:r>
            <a:endParaRPr lang="ar-LB" sz="1200" b="1" kern="1200" dirty="0" smtClean="0">
              <a:solidFill>
                <a:schemeClr val="tx1"/>
              </a:solidFill>
              <a:effectLst/>
              <a:latin typeface="+mn-lt"/>
              <a:ea typeface="+mn-ea"/>
              <a:cs typeface="+mn-cs"/>
            </a:endParaRPr>
          </a:p>
          <a:p>
            <a:pPr algn="r" rtl="1"/>
            <a:r>
              <a:rPr lang="ar-LB" dirty="0" smtClean="0"/>
              <a:t>نجحت منظمة غريست في التواصل مع الجمهور الأصغر سنّا الذي لا يكتفي بقراءة مضمونها بل يستوحي منه لاتخاذ الإجراءات اللازمة.</a:t>
            </a:r>
            <a:r>
              <a:rPr lang="ar-LB" sz="1200" kern="1200" dirty="0" smtClean="0">
                <a:solidFill>
                  <a:schemeClr val="tx1"/>
                </a:solidFill>
                <a:effectLst/>
                <a:latin typeface="+mn-lt"/>
                <a:ea typeface="+mn-ea"/>
                <a:cs typeface="+mn-cs"/>
              </a:rPr>
              <a:t> لقد حققت ذلك من خلال استخدام القياس لمعرفة ما يلزم لتحول القارئ من مستهلك سلبي للمضمون إلى فاعل ناشط خارج الإنترنت. </a:t>
            </a:r>
          </a:p>
          <a:p>
            <a:pPr rtl="1"/>
            <a:endParaRPr lang="ar-LB" sz="1200" i="1" kern="1200" dirty="0" smtClean="0">
              <a:solidFill>
                <a:schemeClr val="tx1"/>
              </a:solidFill>
              <a:effectLst/>
              <a:latin typeface="+mn-lt"/>
              <a:ea typeface="+mn-ea"/>
              <a:cs typeface="+mn-cs"/>
            </a:endParaRPr>
          </a:p>
          <a:p>
            <a:pPr algn="r" rtl="1"/>
            <a:r>
              <a:rPr lang="ar-LB" dirty="0" smtClean="0"/>
              <a:t>تعمل منظمة غريست grist.org بميزانية متواضعة ولكنها فعالة للغاية في الكشف عن المعنى الحقيقي وراء القصص الخضراء وربط القضايا الكبرى مثل تغير المناخ بالحياة اليومية.</a:t>
            </a:r>
            <a:r>
              <a:rPr lang="ar-LB" sz="1200" kern="1200" dirty="0" smtClean="0">
                <a:solidFill>
                  <a:schemeClr val="tx1"/>
                </a:solidFill>
                <a:effectLst/>
                <a:latin typeface="+mn-lt"/>
                <a:ea typeface="+mn-ea"/>
                <a:cs typeface="+mn-cs"/>
              </a:rPr>
              <a:t> وفيما تجذب منظمة غريست grist.org باستمرار القراء الجدد، إلا أنهم ليسوا من المستهلكين السلبيين النموذجيين لمعظم وسائل الإعلام. فهم يشاركون في التعليقات وتبادل القصص الخاصة بهم واتخاذ الإجراءات اللازمة والأهم من ذلك، أنهم يغيرون سلوكهم الشخصي ليعود بالنفع على البيئة، وإنقاذ الكوكب في نهاية المطاف. </a:t>
            </a:r>
          </a:p>
          <a:p>
            <a:pPr rtl="1"/>
            <a:endParaRPr lang="ar-LB" sz="1200" b="1" u="sng" kern="1200" dirty="0" smtClean="0">
              <a:solidFill>
                <a:schemeClr val="tx1"/>
              </a:solidFill>
              <a:effectLst/>
              <a:latin typeface="+mn-lt"/>
              <a:ea typeface="+mn-ea"/>
              <a:cs typeface="+mn-cs"/>
            </a:endParaRPr>
          </a:p>
          <a:p>
            <a:pPr algn="r" rtl="1"/>
            <a:r>
              <a:rPr lang="ar-LB" sz="1200" b="1" u="sng" kern="1200" dirty="0" smtClean="0">
                <a:solidFill>
                  <a:schemeClr val="tx1"/>
                </a:solidFill>
                <a:effectLst/>
                <a:latin typeface="+mn-lt"/>
                <a:ea typeface="+mn-ea"/>
                <a:cs typeface="+mn-cs"/>
              </a:rPr>
              <a:t>تبني منظمة غريست Grist.org سلم نظام المشاركة الخاص بها</a:t>
            </a:r>
            <a:endParaRPr lang="ar-LB" sz="1200" b="1" kern="1200" dirty="0" smtClean="0">
              <a:solidFill>
                <a:schemeClr val="tx1"/>
              </a:solidFill>
              <a:effectLst/>
              <a:latin typeface="+mn-lt"/>
              <a:ea typeface="+mn-ea"/>
              <a:cs typeface="+mn-cs"/>
            </a:endParaRPr>
          </a:p>
          <a:p>
            <a:pPr algn="r" rtl="1"/>
            <a:r>
              <a:rPr lang="ar-LB" dirty="0" smtClean="0"/>
              <a:t>grist.org منظمة غريست هي منظمة للبيانات، مُطلعة تستخدم سلّما من المشاركة لتوجيه محتواها وإستراتيجية تكامل الإعلام الاجتماعي، بالإضافة إلى استخدام القياس في كل درجة من درجات السلم للتأكد من أنهم يحصلون على النتائج.</a:t>
            </a:r>
            <a:r>
              <a:rPr lang="ar-LB" sz="1200" kern="1200" dirty="0" smtClean="0">
                <a:solidFill>
                  <a:schemeClr val="tx1"/>
                </a:solidFill>
                <a:effectLst/>
                <a:latin typeface="+mn-lt"/>
                <a:ea typeface="+mn-ea"/>
                <a:cs typeface="+mn-cs"/>
              </a:rPr>
              <a:t> </a:t>
            </a:r>
          </a:p>
          <a:p>
            <a:pPr rtl="1"/>
            <a:endParaRPr lang="ar-LB" sz="1200" kern="1200" dirty="0" smtClean="0">
              <a:solidFill>
                <a:schemeClr val="tx1"/>
              </a:solidFill>
              <a:effectLst/>
              <a:latin typeface="+mn-lt"/>
              <a:ea typeface="+mn-ea"/>
              <a:cs typeface="+mn-cs"/>
            </a:endParaRPr>
          </a:p>
          <a:p>
            <a:pPr defTabSz="914286" rtl="1">
              <a:defRPr/>
            </a:pPr>
            <a:endParaRPr lang="ar-LB" baseline="0" dirty="0" smtClean="0"/>
          </a:p>
        </p:txBody>
      </p:sp>
      <p:sp>
        <p:nvSpPr>
          <p:cNvPr id="4" name="Slide Number Placeholder 3"/>
          <p:cNvSpPr>
            <a:spLocks noGrp="1"/>
          </p:cNvSpPr>
          <p:nvPr>
            <p:ph type="sldNum" sz="quarter" idx="10"/>
          </p:nvPr>
        </p:nvSpPr>
        <p:spPr/>
        <p:txBody>
          <a:bodyPr/>
          <a:lstStyle/>
          <a:p>
            <a:pPr rtl="1"/>
            <a:fld id="{423048BE-C621-4327-A570-91A6272D9421}" type="slidenum">
              <a:rPr lang="en-US" smtClean="0"/>
              <a:pPr/>
              <a:t>35</a:t>
            </a:fld>
            <a:endParaRPr lang="ar-L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endParaRPr lang="ar-LB" sz="1200" kern="1200" dirty="0" smtClean="0">
              <a:solidFill>
                <a:schemeClr val="tx1"/>
              </a:solidFill>
              <a:effectLst/>
              <a:latin typeface="+mn-lt"/>
              <a:ea typeface="+mn-ea"/>
              <a:cs typeface="+mn-cs"/>
            </a:endParaRPr>
          </a:p>
          <a:p>
            <a:pPr algn="r" rtl="1"/>
            <a:r>
              <a:rPr lang="ar-LB" dirty="0" smtClean="0"/>
              <a:t> إن سلّم المشاركة في منظمة غريست grist.org بسيط بأناقة ويوضح كيف ينتقل  جمهور المنظمة من كونه من المستهلك السلبي للمعلومات إلى بطل في المعيشة المستدامة، انظر الرسم 6.2.</a:t>
            </a:r>
            <a:r>
              <a:rPr lang="ar-LB" sz="1200" b="0" kern="1200" dirty="0" smtClean="0">
                <a:solidFill>
                  <a:schemeClr val="tx1"/>
                </a:solidFill>
                <a:effectLst/>
                <a:latin typeface="+mn-lt"/>
                <a:ea typeface="+mn-ea"/>
                <a:cs typeface="+mn-cs"/>
              </a:rPr>
              <a:t> وتشمل الخطوات المتعة على المنحدرات، وتبادل القصص حول التغيير في السلوك الشخصي والدعوات الشخصية إلى التحرك، والدعوات إلى العمل على تغيير السياسات.  لا تنظر منظمة غريست  grist.org إلى عدد مشاهدات الصفحة من قبل المستخدم أو غيرها من إحصائيات حركة المرور على الشبكة كنقطة النهاية، ولكن تأخذ في الاعتبار مؤشر النجاح في الدرجة السفلية من سلم القياس الخاصة بها فحسب. يقضي هدفها الحقيقي بالارتفاع بالسلم و التغيير المجتمعي. إذا لم تكن ناجحة، فستكون العواقب وخيمة. أو كما تقول غيلر، "ستنعكس على الكوكب". </a:t>
            </a:r>
          </a:p>
          <a:p>
            <a:pPr algn="r" rtl="1"/>
            <a:r>
              <a:rPr lang="ar-LB" dirty="0" smtClean="0"/>
              <a:t> النتائج الرئيسية لمنظمة غريست grist.org هي التالي:</a:t>
            </a:r>
            <a:r>
              <a:rPr lang="ar-LB" sz="1200" b="0" kern="1200" dirty="0" smtClean="0">
                <a:solidFill>
                  <a:schemeClr val="tx1"/>
                </a:solidFill>
                <a:effectLst/>
                <a:latin typeface="+mn-lt"/>
                <a:ea typeface="+mn-ea"/>
                <a:cs typeface="+mn-cs"/>
              </a:rPr>
              <a:t> </a:t>
            </a:r>
          </a:p>
          <a:p>
            <a:pPr algn="r" rtl="1"/>
            <a:r>
              <a:rPr lang="ar-LB" sz="1200" b="0" kern="1200" dirty="0" smtClean="0">
                <a:solidFill>
                  <a:schemeClr val="tx1"/>
                </a:solidFill>
                <a:effectLst/>
                <a:latin typeface="+mn-lt"/>
                <a:ea typeface="+mn-ea"/>
                <a:cs typeface="+mn-cs"/>
              </a:rPr>
              <a:t> </a:t>
            </a:r>
          </a:p>
          <a:p>
            <a:pPr lvl="0" algn="r" rtl="1"/>
            <a:r>
              <a:rPr lang="ar-LB" sz="1200" b="0" kern="1200" dirty="0" smtClean="0">
                <a:solidFill>
                  <a:schemeClr val="tx1"/>
                </a:solidFill>
                <a:effectLst/>
                <a:latin typeface="+mn-lt"/>
                <a:ea typeface="+mn-ea"/>
                <a:cs typeface="+mn-cs"/>
              </a:rPr>
              <a:t>البصمة: </a:t>
            </a:r>
            <a:r>
              <a:rPr lang="ar-LB" dirty="0" smtClean="0"/>
              <a:t>النفاذ إلى أنشطتهم، سواء على الانترنت أو الأنشطة غير المتصلة بالشبكة</a:t>
            </a:r>
          </a:p>
          <a:p>
            <a:pPr lvl="0" algn="r" rtl="1"/>
            <a:r>
              <a:rPr lang="ar-LB" b="1" dirty="0" smtClean="0"/>
              <a:t>المشاركة</a:t>
            </a:r>
            <a:r>
              <a:rPr lang="ar-LB" dirty="0" smtClean="0"/>
              <a:t>:</a:t>
            </a:r>
            <a:r>
              <a:rPr lang="ar-LB" sz="1200" kern="1200" dirty="0" smtClean="0">
                <a:solidFill>
                  <a:schemeClr val="tx1"/>
                </a:solidFill>
                <a:effectLst/>
                <a:latin typeface="+mn-lt"/>
                <a:ea typeface="+mn-ea"/>
                <a:cs typeface="+mn-cs"/>
              </a:rPr>
              <a:t> مشاركة القراء بالمحتوى الخاص بهم من خلال التعليق والمساهمة بالمحتوى ومشاركة محتواهم مع أشخاص آخرين.</a:t>
            </a:r>
          </a:p>
          <a:p>
            <a:pPr lvl="0" algn="r" rtl="1"/>
            <a:r>
              <a:rPr lang="ar-LB" b="1" dirty="0" smtClean="0"/>
              <a:t>تغيير السلوك الفردي</a:t>
            </a:r>
            <a:r>
              <a:rPr lang="ar-LB" dirty="0" smtClean="0"/>
              <a:t>:</a:t>
            </a:r>
            <a:r>
              <a:rPr lang="ar-LB" sz="1200" kern="1200" dirty="0" smtClean="0">
                <a:solidFill>
                  <a:schemeClr val="tx1"/>
                </a:solidFill>
                <a:effectLst/>
                <a:latin typeface="+mn-lt"/>
                <a:ea typeface="+mn-ea"/>
                <a:cs typeface="+mn-cs"/>
              </a:rPr>
              <a:t> التأثير على سلوكيات المستخدمين بما في ذلك قرارات الشراء، والحياة اليومية التي تعزز الممارسة المستدامة</a:t>
            </a:r>
          </a:p>
          <a:p>
            <a:pPr lvl="0" algn="r" rtl="1"/>
            <a:r>
              <a:rPr lang="ar-LB" b="1" dirty="0" smtClean="0"/>
              <a:t>التغير المجتمعي</a:t>
            </a:r>
            <a:r>
              <a:rPr lang="ar-LB" dirty="0" smtClean="0"/>
              <a:t>:</a:t>
            </a:r>
            <a:r>
              <a:rPr lang="ar-LB" sz="1200" kern="1200" dirty="0" smtClean="0">
                <a:solidFill>
                  <a:schemeClr val="tx1"/>
                </a:solidFill>
                <a:effectLst/>
                <a:latin typeface="+mn-lt"/>
                <a:ea typeface="+mn-ea"/>
                <a:cs typeface="+mn-cs"/>
              </a:rPr>
              <a:t> التأثير على المجتمع ومناقشة السياسات العامة والمحادثات التي تعزز الممارسات المستدامة.</a:t>
            </a:r>
          </a:p>
          <a:p>
            <a:pPr algn="r" rtl="1"/>
            <a:r>
              <a:rPr lang="ar-LB" sz="1200" kern="1200" dirty="0" smtClean="0">
                <a:solidFill>
                  <a:schemeClr val="tx1"/>
                </a:solidFill>
                <a:effectLst/>
                <a:latin typeface="+mn-lt"/>
                <a:ea typeface="+mn-ea"/>
                <a:cs typeface="+mn-cs"/>
              </a:rPr>
              <a:t> </a:t>
            </a:r>
          </a:p>
          <a:p>
            <a:pPr algn="r" rtl="1"/>
            <a:r>
              <a:rPr lang="ar-LB" sz="1200" kern="1200" dirty="0" smtClean="0">
                <a:solidFill>
                  <a:schemeClr val="tx1"/>
                </a:solidFill>
                <a:effectLst/>
                <a:latin typeface="+mn-lt"/>
                <a:ea typeface="+mn-ea"/>
                <a:cs typeface="+mn-cs"/>
              </a:rPr>
              <a:t> </a:t>
            </a:r>
          </a:p>
          <a:p>
            <a:pPr algn="r" rtl="1"/>
            <a:r>
              <a:rPr lang="ar-LB" sz="1200" b="1" u="sng" kern="1200" dirty="0" smtClean="0">
                <a:solidFill>
                  <a:schemeClr val="tx1"/>
                </a:solidFill>
                <a:effectLst/>
                <a:latin typeface="+mn-lt"/>
                <a:ea typeface="+mn-ea"/>
                <a:cs typeface="+mn-cs"/>
              </a:rPr>
              <a:t>مقاييس منظمة غريست  Grist.org: المشاركة والمؤشرات والمسح</a:t>
            </a:r>
            <a:endParaRPr lang="ar-LB" sz="1200" b="1" kern="1200" dirty="0" smtClean="0">
              <a:solidFill>
                <a:schemeClr val="tx1"/>
              </a:solidFill>
              <a:effectLst/>
              <a:latin typeface="+mn-lt"/>
              <a:ea typeface="+mn-ea"/>
              <a:cs typeface="+mn-cs"/>
            </a:endParaRPr>
          </a:p>
          <a:p>
            <a:pPr algn="r" rtl="1"/>
            <a:r>
              <a:rPr lang="ar-LB" dirty="0" smtClean="0"/>
              <a:t>تستخدم منظمة غريست grist.org مجموعة من الأدوات لقياس طول سلم المشاركة، بما في ذلك تحليلات غوغل وعمليات المسح وأدوات الرصد في الوقت الحقيقي وجمع القصص السردية.</a:t>
            </a:r>
            <a:r>
              <a:rPr lang="ar-LB" sz="1200" kern="1200" dirty="0" smtClean="0">
                <a:solidFill>
                  <a:schemeClr val="tx1"/>
                </a:solidFill>
                <a:effectLst/>
                <a:latin typeface="+mn-lt"/>
                <a:ea typeface="+mn-ea"/>
                <a:cs typeface="+mn-cs"/>
              </a:rPr>
              <a:t> </a:t>
            </a:r>
          </a:p>
          <a:p>
            <a:pPr rtl="1"/>
            <a:endParaRPr lang="ar-LB" sz="1200" kern="1200" dirty="0" smtClean="0">
              <a:solidFill>
                <a:schemeClr val="tx1"/>
              </a:solidFill>
              <a:effectLst/>
              <a:latin typeface="+mn-lt"/>
              <a:ea typeface="+mn-ea"/>
              <a:cs typeface="+mn-cs"/>
            </a:endParaRPr>
          </a:p>
          <a:p>
            <a:pPr rtl="1"/>
            <a:endParaRPr lang="ar-LB" sz="1200" kern="1200" dirty="0" smtClean="0">
              <a:solidFill>
                <a:schemeClr val="tx1"/>
              </a:solidFill>
              <a:effectLst/>
              <a:latin typeface="+mn-lt"/>
              <a:ea typeface="+mn-ea"/>
              <a:cs typeface="+mn-cs"/>
            </a:endParaRPr>
          </a:p>
          <a:p>
            <a:pPr rtl="1"/>
            <a:endParaRPr lang="ar-LB"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36</a:t>
            </a:fld>
            <a:endParaRPr lang="ar-LB"/>
          </a:p>
        </p:txBody>
      </p:sp>
    </p:spTree>
    <p:extLst>
      <p:ext uri="{BB962C8B-B14F-4D97-AF65-F5344CB8AC3E}">
        <p14:creationId xmlns:p14="http://schemas.microsoft.com/office/powerpoint/2010/main" val="2579631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kern="1200" dirty="0" smtClean="0">
                <a:solidFill>
                  <a:schemeClr val="tx1"/>
                </a:solidFill>
                <a:effectLst/>
                <a:latin typeface="+mn-lt"/>
                <a:ea typeface="+mn-ea"/>
                <a:cs typeface="+mn-cs"/>
              </a:rPr>
              <a:t>على سبيل المثال، في آب 2011، عندما ضرب زلزال غريب الساحل الشرقي، نشرت منظمة غريست grist.org صورة لبعض الكراسي المقلوبة في الحديقة تحت عنوان "أضرار الزلزال". لم تتم مشاركة الصورة والإعجاب بها من قبل الآلاف عبر رسائل البريد الإلكتروني وتويتر والفايسبوك فحسب بل ولّدت دفقا هائلا من الاهتمام الإعلامي حتى أنها لفتت انتباه علماء بارزين في المناخ. لأنهم يمتلكون هذا النوع من البيانات الحيّة المتاحة، فهم يعلمون بأنه يجب المتابعة السريعة بسلسلة من المقالات التي تسلط الضوء على المعلومات العلمية حول علاقة حالات الطقس المتطرفة بالتغير المناخي. </a:t>
            </a:r>
          </a:p>
          <a:p>
            <a:pP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ولفهم ما يفعله الناس بالمضمون الخاص بهم،أوجدت منظمة غريست grist.org مؤشرا للمشاركة قائم على التعليق، والمشاركة والنقر. يستخدمون هذا المؤشر لتوجيه القرارات  حول تكتيكات المشاركة، لا سيما من خلال قنوات وسائل الإعلام الاجتماعية. وربما الأهم من ذلك هو كيفية قياس التغير السلوكي، بما في ذلك اتخاذ الإجراءات كمناصرين، وتغيير السلوك اليومي، والمشاركة في المناقشات المتعلقة بالسياسة العامة. كما لديهم دراسات مسح منتظمة على الموقع فضلا عن دراسة سنوية متعمقة حول القارئ التي تتضمن أسئلة من هذا القبيل: "كيف أثّر عملنا في حياتك اليومية؟" لفهم الأرقام بشكل أفضل، يرسمون الرؤية من القصص السردية ومجموعات التركيز والمقابلات والتعليقات. </a:t>
            </a:r>
          </a:p>
          <a:p>
            <a:pP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 تتعلق أسئلة الاستطلاع لديهم بتحولّ سلوك القراء إلى ممارسات مستدامة: هل امتنعوا عن شراء المياه المعبأة في زجاجات؟ هل يشترون المزيد من المنتجات ذات المنشأ المحلي؟ تسأل منظمة غريست grist.org أيضا إذا ما ألهمتهم القصة لدرجة  متابعة القضية والاتصال بشركة أو مسؤول محلي. إنهم يعرفون من خلال إجراء مقابلات مع 10٪ من القراء الذين لم يتخذوا أي إجراء أن هؤلاء القراء هم الأشخاص الذين يقولون: "أنا بالفعل صديق للبيئة، ولا يمكنني أن أكون صديقا للبيئة أكثر من ذلك". </a:t>
            </a:r>
          </a:p>
          <a:p>
            <a:pPr rtl="1"/>
            <a:endParaRPr lang="ar-LB" sz="1200" kern="1200" dirty="0" smtClean="0">
              <a:solidFill>
                <a:schemeClr val="tx1"/>
              </a:solidFill>
              <a:effectLst/>
              <a:latin typeface="+mn-lt"/>
              <a:ea typeface="+mn-ea"/>
              <a:cs typeface="+mn-cs"/>
            </a:endParaRPr>
          </a:p>
          <a:p>
            <a:pPr algn="r" rtl="1"/>
            <a:r>
              <a:rPr lang="ar-LB" dirty="0" smtClean="0"/>
              <a:t> </a:t>
            </a:r>
            <a:r>
              <a:rPr lang="ar-LB" sz="1200" kern="1200" dirty="0" smtClean="0">
                <a:solidFill>
                  <a:schemeClr val="tx1"/>
                </a:solidFill>
                <a:effectLst/>
                <a:latin typeface="+mn-lt"/>
                <a:ea typeface="+mn-ea"/>
                <a:cs typeface="+mn-cs"/>
              </a:rPr>
              <a:t>تعترف غيلر بالتحديات الكبيرة لقياس أثر المجتمع، مشيرة إلى انه "لا يمكننا أن نثبت حقا السبب والنتيجة وأن نكون صادقين، لأنه يستند بمعظمه على البيانات النوعية. ننظر إلى الشركة التي نحافظ عليها ومن يطلب إجراء مقابلة معه. ثم نستخدم تلك الأفكار للمساعدة في دفع الحوار حول الممارسات المستدامة وتغير المناخ لدى الناس غير المطلعين حتى الآن على قضايا السياسة العامة. " </a:t>
            </a:r>
          </a:p>
          <a:p>
            <a:pPr algn="r" rtl="1"/>
            <a:r>
              <a:rPr lang="ar-LB" sz="1200" kern="1200" dirty="0" smtClean="0">
                <a:solidFill>
                  <a:schemeClr val="tx1"/>
                </a:solidFill>
                <a:effectLst/>
                <a:latin typeface="+mn-lt"/>
                <a:ea typeface="+mn-ea"/>
                <a:cs typeface="+mn-cs"/>
              </a:rPr>
              <a:t>وتقول غيلر، "لقد احتضنا صنع القرارات الذكية، وليس جمع البيانات المفرطة." هناك الكثير من البيانات التي يمكن أن نجمعها، ولكنها ستشكل عائقا على الأرجح. لا نهتم سوى لحوالي ستة مؤشرات ذات صلة بنتائجنا حول البصمة والمشاركة وتغيير السلوك والعمل السياسي ". </a:t>
            </a:r>
          </a:p>
          <a:p>
            <a:pP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مع نهجها لقياس طول سلم المشاركة، حصلت منظمة غريست grist.org على أفكار كبيرة حول ما يصلح وما لا يصلح. تقول غيلر، " يجب تلبية احتياجات الناس حيثما يكونون، ويحصل ذلك بحوالي 70% عند المستوى التمهيدي. ونعرف أيضا أن الحقائق وحدها لا تقود إلى تغيير السلوك. فالأكثر أهمية أن نرى هذه التغييرات في المجتمع النظير، بصرف النظر عما هو عليه. ونحن نسلط الضوء على الناس الذين يجرون التغييرات التي تلهم الآخرين".</a:t>
            </a:r>
          </a:p>
          <a:p>
            <a:pPr algn="r" rtl="1"/>
            <a:r>
              <a:rPr lang="ar-LB" sz="1200" u="sng" kern="1200" dirty="0" smtClean="0">
                <a:solidFill>
                  <a:schemeClr val="tx1"/>
                </a:solidFill>
                <a:effectLst/>
                <a:latin typeface="+mn-lt"/>
                <a:ea typeface="+mn-ea"/>
                <a:cs typeface="+mn-cs"/>
                <a:hlinkClick r:id="rId3"/>
              </a:rPr>
              <a:t>http://www.bethkanter.org/tweet-huggers/</a:t>
            </a:r>
            <a:endParaRPr lang="ar-LB" sz="1200" u="sng" kern="1200" dirty="0" smtClean="0">
              <a:solidFill>
                <a:schemeClr val="tx1"/>
              </a:solidFill>
              <a:effectLst/>
              <a:latin typeface="+mn-lt"/>
              <a:ea typeface="+mn-ea"/>
              <a:cs typeface="+mn-cs"/>
            </a:endParaRPr>
          </a:p>
          <a:p>
            <a:pPr rtl="1"/>
            <a:endParaRPr lang="ar-LB" sz="1200" u="sng" kern="1200" dirty="0" smtClean="0">
              <a:solidFill>
                <a:schemeClr val="tx1"/>
              </a:solidFill>
              <a:effectLst/>
              <a:latin typeface="+mn-lt"/>
              <a:ea typeface="+mn-ea"/>
              <a:cs typeface="+mn-cs"/>
            </a:endParaRPr>
          </a:p>
          <a:p>
            <a:pPr rtl="1"/>
            <a:endParaRPr lang="ar-LB"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37</a:t>
            </a:fld>
            <a:endParaRPr lang="ar-LB"/>
          </a:p>
        </p:txBody>
      </p:sp>
    </p:spTree>
    <p:extLst>
      <p:ext uri="{BB962C8B-B14F-4D97-AF65-F5344CB8AC3E}">
        <p14:creationId xmlns:p14="http://schemas.microsoft.com/office/powerpoint/2010/main" val="257319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r" rtl="1">
              <a:buAutoNum type="arabicPeriod"/>
            </a:pPr>
            <a:r>
              <a:rPr lang="ar-LB" sz="1200" dirty="0" smtClean="0"/>
              <a:t>توافق الإعلام الاجتماعي مع إستراتيجية الاتصالات وأهدافها</a:t>
            </a:r>
          </a:p>
          <a:p>
            <a:pPr marL="342900" indent="-342900" algn="r" rtl="1">
              <a:buAutoNum type="arabicPeriod"/>
            </a:pPr>
            <a:r>
              <a:rPr lang="ar-LB" sz="1200" dirty="0" smtClean="0"/>
              <a:t>قياس الإعلام الاجتماعي من خلال تمكين الجميع في المنظمة وإدراج الإعلام الاجتماعي في سير العمل</a:t>
            </a:r>
          </a:p>
          <a:p>
            <a:pPr marL="342900" indent="-342900" algn="r" rtl="1">
              <a:buAutoNum type="arabicPeriod"/>
            </a:pPr>
            <a:r>
              <a:rPr lang="ar-LB" sz="1200" dirty="0" smtClean="0"/>
              <a:t>مراقبة الناس في شبكتهم والاستماع إليهم والبحث عنهم</a:t>
            </a:r>
          </a:p>
          <a:p>
            <a:pPr marL="342900" indent="-342900" algn="r" rtl="1">
              <a:buAutoNum type="arabicPeriod"/>
            </a:pPr>
            <a:r>
              <a:rPr lang="ar-LB" sz="1200" dirty="0" smtClean="0"/>
              <a:t>الحصول على رد الفعل والبدء في محادثات حول عملهم</a:t>
            </a:r>
          </a:p>
          <a:p>
            <a:pPr marL="342900" indent="-342900" algn="r" rtl="1">
              <a:buAutoNum type="arabicPeriod"/>
            </a:pPr>
            <a:r>
              <a:rPr lang="ar-LB" sz="1200" dirty="0" smtClean="0"/>
              <a:t>الحفاظ على المضمون وصيانته لجذب الانتباه من شبكاتهم في عصر الإفراط في المعلومات</a:t>
            </a:r>
          </a:p>
          <a:p>
            <a:pPr marL="342900" indent="-342900" algn="r" rtl="1">
              <a:buAutoNum type="arabicPeriod"/>
            </a:pPr>
            <a:r>
              <a:rPr lang="ar-LB" sz="1200" dirty="0" smtClean="0"/>
              <a:t>العمل مع سفراء العلامة التجارية لنشر رسالتهم</a:t>
            </a:r>
          </a:p>
          <a:p>
            <a:pPr marL="342900" indent="-342900" algn="r" rtl="1">
              <a:buAutoNum type="arabicPeriod"/>
            </a:pPr>
            <a:r>
              <a:rPr lang="ar-LB" sz="1200" dirty="0" smtClean="0"/>
              <a:t>التعلم من التجربة والبيانات</a:t>
            </a:r>
            <a:endParaRPr lang="ar-LB" dirty="0" smtClean="0"/>
          </a:p>
          <a:p>
            <a:pPr rtl="1"/>
            <a:endParaRPr lang="ar-LB" dirty="0" smtClean="0"/>
          </a:p>
          <a:p>
            <a:pPr rtl="1"/>
            <a:endParaRPr lang="ar-LB"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38</a:t>
            </a:fld>
            <a:endParaRPr lang="ar-LB"/>
          </a:p>
        </p:txBody>
      </p:sp>
    </p:spTree>
    <p:extLst>
      <p:ext uri="{BB962C8B-B14F-4D97-AF65-F5344CB8AC3E}">
        <p14:creationId xmlns:p14="http://schemas.microsoft.com/office/powerpoint/2010/main" val="2072723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lgn="r" rtl="1">
              <a:spcBef>
                <a:spcPct val="0"/>
              </a:spcBef>
            </a:pPr>
            <a:r>
              <a:rPr lang="ar-LB" dirty="0" smtClean="0"/>
              <a:t>خلال الغداء، فكّر بهذه المبادئ وكيفية تطبيقها في عملك، وقم بتدوين بعض الملاحظات حول الإجراءات التالية التي ستقوم بتنفيذها بعد انتهاء المؤتمر.</a:t>
            </a:r>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rtl="1" fontAlgn="base">
              <a:spcBef>
                <a:spcPct val="0"/>
              </a:spcBef>
              <a:spcAft>
                <a:spcPct val="0"/>
              </a:spcAft>
            </a:pPr>
            <a:fld id="{1CE3A15F-F117-489D-9192-78AD294AE5D5}" type="slidenum">
              <a:rPr lang="en-US"/>
              <a:pPr fontAlgn="base">
                <a:spcBef>
                  <a:spcPct val="0"/>
                </a:spcBef>
                <a:spcAft>
                  <a:spcPct val="0"/>
                </a:spcAft>
              </a:pPr>
              <a:t>39</a:t>
            </a:fld>
            <a:endParaRPr lang="ar-L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1"/>
            <a:fld id="{25BCBDAB-5312-4514-BDCE-B88950303CB4}" type="slidenum">
              <a:rPr lang="en-US" smtClean="0"/>
              <a:pPr/>
              <a:t>4</a:t>
            </a:fld>
            <a:endParaRPr lang="ar-L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40</a:t>
            </a:fld>
            <a:endParaRPr lang="ar-LB"/>
          </a:p>
        </p:txBody>
      </p:sp>
    </p:spTree>
    <p:extLst>
      <p:ext uri="{BB962C8B-B14F-4D97-AF65-F5344CB8AC3E}">
        <p14:creationId xmlns:p14="http://schemas.microsoft.com/office/powerpoint/2010/main" val="224674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http://www.flickr.com/photos/littlelakes/54251489/</a:t>
            </a:r>
            <a:endParaRPr lang="ar-LB" dirty="0"/>
          </a:p>
        </p:txBody>
      </p:sp>
      <p:sp>
        <p:nvSpPr>
          <p:cNvPr id="4" name="Slide Number Placeholder 3"/>
          <p:cNvSpPr>
            <a:spLocks noGrp="1"/>
          </p:cNvSpPr>
          <p:nvPr>
            <p:ph type="sldNum" sz="quarter" idx="10"/>
          </p:nvPr>
        </p:nvSpPr>
        <p:spPr/>
        <p:txBody>
          <a:bodyPr/>
          <a:lstStyle/>
          <a:p>
            <a:pPr rtl="1"/>
            <a:fld id="{25BCBDAB-5312-4514-BDCE-B88950303CB4}" type="slidenum">
              <a:rPr lang="en-US" smtClean="0"/>
              <a:pPr/>
              <a:t>41</a:t>
            </a:fld>
            <a:endParaRPr lang="ar-L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kern="1200" dirty="0" smtClean="0">
                <a:solidFill>
                  <a:schemeClr val="tx1"/>
                </a:solidFill>
                <a:effectLst/>
                <a:latin typeface="+mn-lt"/>
                <a:ea typeface="+mn-ea"/>
                <a:cs typeface="+mn-cs"/>
              </a:rPr>
              <a:t>يحتاج الأمر إلى شخص فريد من نوعه للتعرف إلى العلاقة بين إضافة الميزة الشخصية إلى وظائف فايسبوك وزيادة الحضور إلى المعرض، ولكن هذا هو بالتحديد ما اكتشفته مديرة البرنامج في "كيرني ستريت ووركشوب" ليزا ليونغ، خلال إنكبابها على جدول مقاييس الإعلام الاجتماعي الشهري. قامت بتحليل التعليقات على صفحة "كيرني ستريت ووركشوب"  على فايسبوك بانتظام وتصنيفها حسب الموضوع. ثم قارنت تلك النتائج بمقاييس أدوات تحليل الفايسبوك الخاص بها لمعرفة المحتوى الذي تردد لدى جمهورها. "من كان يعرف أننا سنكون المصدر الملهم لتلك المحادثات كافة عبر الإنترنت حول فنانينا بمجرد إضافة القليل من السمات الشخصية إلى مواقعنا؟" </a:t>
            </a:r>
          </a:p>
          <a:p>
            <a:pP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تقضي مهمة منظمة "كيرني ستريت ووركشوب" (كاي.إس.دبليو) بالإنتاج والعرض والترويج للفنّ الذي من شأنه أن يمكّن الفنانين والمجتمعات الأميركية-الآسيوية. تأسست عام 1972 في الحي الصيني / مانيلا تاون في سان فرانسيسكو، وتهدف برامجها الفنية إلى احترام التراث الثقافي للمجتمع ورعاية الفنانين الناشئين والممارسات المعاصرة على حد سواء. تقدم المنظمة ورش العمل التعليمية والعروض والمعارض التي تعرض قصصاً مصدرها الأفراد والمجتمعات المتنوعة في منطقة خليج سان فرانسيسكو. وتستخدم موقعها الإلكتروني والبريد الإلكتروني والطباعة وقنوات الإعلام المحلية والقنوات العرقية من اجل الترويج لبرامجها. وقد بدأت مؤخرا تجربتها مع وسائل الإعلام الاجتماعي.</a:t>
            </a:r>
          </a:p>
          <a:p>
            <a:pP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وعلى غرار أي مخضرم في القياس، بدأت ليونغ مع أهداف واضحة. فتقول في هذا السياق: "كان هدفنا زيادة الوعي والالتزام والمشاركة في برامجنا من قبل الجمهور والفنانين على حد سواء. غير أننا منظمة صغيرة لا تهدف الربح وتتألف من موظفين إثنين فقط. "فأنا مديرة الإعلام الاجتماعي،  ولكنه هذا المنصب لا يشكل 100% من وظيفتي. بدأنا بتحديد أهدافنا والمقاييس التي من شأنها أن تساعدنا في تحسين المحتوى وإستراتيجية المشاركة. </a:t>
            </a:r>
          </a:p>
          <a:p>
            <a:pPr rtl="1"/>
            <a:endParaRPr lang="ar-L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1"/>
            <a:fld id="{78927391-7F88-4D22-9F44-892FB7C9BC4C}" type="slidenum">
              <a:rPr lang="en-US" smtClean="0">
                <a:solidFill>
                  <a:prstClr val="black"/>
                </a:solidFill>
              </a:rPr>
              <a:pPr/>
              <a:t>5</a:t>
            </a:fld>
            <a:endParaRPr lang="ar-LB">
              <a:solidFill>
                <a:prstClr val="black"/>
              </a:solidFill>
            </a:endParaRPr>
          </a:p>
        </p:txBody>
      </p:sp>
    </p:spTree>
    <p:extLst>
      <p:ext uri="{BB962C8B-B14F-4D97-AF65-F5344CB8AC3E}">
        <p14:creationId xmlns:p14="http://schemas.microsoft.com/office/powerpoint/2010/main" val="28466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solidFill>
                  <a:prstClr val="black"/>
                </a:solidFill>
              </a:rPr>
              <a:t>التركيز على قناة واحدة (الفايسبوك) لاستخدام الممارسات الأفضل لما يلي:</a:t>
            </a:r>
          </a:p>
          <a:p>
            <a:pPr rtl="1"/>
            <a:endParaRPr lang="ar-LB" dirty="0" smtClean="0">
              <a:solidFill>
                <a:prstClr val="black"/>
              </a:solidFill>
            </a:endParaRPr>
          </a:p>
          <a:p>
            <a:pPr algn="r" rtl="1"/>
            <a:r>
              <a:rPr lang="ar-LB" sz="1200" kern="1200" dirty="0" smtClean="0">
                <a:solidFill>
                  <a:schemeClr val="tx1"/>
                </a:solidFill>
                <a:effectLst/>
                <a:latin typeface="+mn-lt"/>
                <a:ea typeface="+mn-ea"/>
                <a:cs typeface="+mn-cs"/>
              </a:rPr>
              <a:t>قمنا بتتبع النتائج من خلال جمع مقاييس عدة من أدوات تحليل الفايسبوك (Facebook insights)، وتتبع المشاركة في المناسبات الخاصة بنا، وبإضافة بعض الأسئلة إلى استطلاعات الرأي حول المناسبات التي نقوم بتنظيمها." </a:t>
            </a:r>
          </a:p>
          <a:p>
            <a:pPr algn="r" rtl="1"/>
            <a:r>
              <a:rPr lang="ar-LB" sz="1200" kern="1200" dirty="0" smtClean="0">
                <a:solidFill>
                  <a:schemeClr val="tx1"/>
                </a:solidFill>
                <a:effectLst/>
                <a:latin typeface="+mn-lt"/>
                <a:ea typeface="+mn-ea"/>
                <a:cs typeface="+mn-cs"/>
              </a:rPr>
              <a:t>وكانت الأهداف والمقاييس كالتالي: </a:t>
            </a:r>
          </a:p>
          <a:p>
            <a:pPr lvl="0" rtl="1"/>
            <a:endParaRPr lang="ar-LB" sz="1200" b="1" kern="1200" dirty="0" smtClean="0">
              <a:solidFill>
                <a:schemeClr val="tx1"/>
              </a:solidFill>
              <a:effectLst/>
              <a:latin typeface="+mn-lt"/>
              <a:ea typeface="+mn-ea"/>
              <a:cs typeface="+mn-cs"/>
            </a:endParaRPr>
          </a:p>
          <a:p>
            <a:pPr lvl="0" algn="r" rtl="1"/>
            <a:r>
              <a:rPr lang="ar-LB" dirty="0" smtClean="0"/>
              <a:t>زيادة التعرض ويقاس بعدد التفضيلات (Likes) على الفايسبوك.</a:t>
            </a:r>
            <a:r>
              <a:t/>
            </a:r>
            <a:br/>
            <a:r>
              <a:rPr lang="ar-LB" sz="1200" kern="1200" dirty="0" smtClean="0">
                <a:solidFill>
                  <a:schemeClr val="tx1"/>
                </a:solidFill>
                <a:effectLst/>
                <a:latin typeface="+mn-lt"/>
                <a:ea typeface="+mn-ea"/>
                <a:cs typeface="+mn-cs"/>
              </a:rPr>
              <a:t>الأداة: أداة تحليل الفايسبوك</a:t>
            </a:r>
          </a:p>
          <a:p>
            <a:pPr algn="r" rtl="1"/>
            <a:r>
              <a:rPr lang="ar-LB" sz="1200" kern="1200" dirty="0" smtClean="0">
                <a:solidFill>
                  <a:schemeClr val="tx1"/>
                </a:solidFill>
                <a:effectLst/>
                <a:latin typeface="+mn-lt"/>
                <a:ea typeface="+mn-ea"/>
                <a:cs typeface="+mn-cs"/>
              </a:rPr>
              <a:t>النتيجة: زيادة قاعدة المعجبين بنسبة 72٪ </a:t>
            </a:r>
          </a:p>
          <a:p>
            <a:pPr lvl="0" algn="r" rtl="1"/>
            <a:r>
              <a:rPr lang="ar-LB" dirty="0" smtClean="0"/>
              <a:t>زيادة الانخراط من خلال مضاعفة التعليقات / التفضيلات في كل موقع.</a:t>
            </a:r>
            <a:r>
              <a:t/>
            </a:r>
            <a:br/>
            <a:r>
              <a:rPr lang="ar-LB" sz="1200" kern="1200" dirty="0" smtClean="0">
                <a:solidFill>
                  <a:schemeClr val="tx1"/>
                </a:solidFill>
                <a:effectLst/>
                <a:latin typeface="+mn-lt"/>
                <a:ea typeface="+mn-ea"/>
                <a:cs typeface="+mn-cs"/>
              </a:rPr>
              <a:t>الأداة: أداة تحليل الفايسبوك </a:t>
            </a:r>
          </a:p>
          <a:p>
            <a:pPr algn="r" rtl="1"/>
            <a:r>
              <a:rPr lang="ar-LB" sz="1200" kern="1200" dirty="0" smtClean="0">
                <a:solidFill>
                  <a:schemeClr val="tx1"/>
                </a:solidFill>
                <a:effectLst/>
                <a:latin typeface="+mn-lt"/>
                <a:ea typeface="+mn-ea"/>
                <a:cs typeface="+mn-cs"/>
              </a:rPr>
              <a:t>النتيجة: زيادة ردود الفعل على موقعنا بنسبة 269%</a:t>
            </a:r>
          </a:p>
          <a:p>
            <a:pPr lvl="0" algn="r" rtl="1"/>
            <a:r>
              <a:rPr lang="ar-LB" dirty="0" smtClean="0"/>
              <a:t>زيادة اشتراك أشخاص جدد في الدورات والمناسبات</a:t>
            </a:r>
            <a:r>
              <a:t/>
            </a:r>
            <a:br/>
            <a:r>
              <a:rPr lang="ar-LB" sz="1200" kern="1200" dirty="0" smtClean="0">
                <a:solidFill>
                  <a:schemeClr val="tx1"/>
                </a:solidFill>
                <a:effectLst/>
                <a:latin typeface="+mn-lt"/>
                <a:ea typeface="+mn-ea"/>
                <a:cs typeface="+mn-cs"/>
              </a:rPr>
              <a:t>الأداة: مسح الحدث </a:t>
            </a:r>
          </a:p>
          <a:p>
            <a:pPr algn="r" rtl="1"/>
            <a:r>
              <a:rPr lang="ar-LB" sz="1200" kern="1200" dirty="0" smtClean="0">
                <a:solidFill>
                  <a:schemeClr val="tx1"/>
                </a:solidFill>
                <a:effectLst/>
                <a:latin typeface="+mn-lt"/>
                <a:ea typeface="+mn-ea"/>
                <a:cs typeface="+mn-cs"/>
              </a:rPr>
              <a:t>النتيجة: يقول 10% من الطلاب الجدد / الحضور أنهم سمعوا عن منظمتنا عبر الفايسبوك</a:t>
            </a:r>
          </a:p>
          <a:p>
            <a:pP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تضيف ليزا: "كان علينا التفكير بعناية بتدفق العمل." "فأنا أقضي ساعة في الشهر للتخطيط لأجندة المحرر مع المدير التنفيذي. وهي عبارة عن جدول بسيط يسرد أنواعا مختلفة من المحتوى والموضوعات وبالتأكيد قصص نجاحنا. فندرس تلك البيانات لمساعدتنا على اتخاذ قرارات أكثر فعالية في الشهر المقبل. وبالإضافة إلى ذلك، أقضي ساعتين في الأسبوع على وسائل الإعلام الاجتماعي. فأجمع البيانات التي أحتاج إليها أسبوعيا حتى لا تصبح كثيرة وساحقة." </a:t>
            </a:r>
          </a:p>
          <a:p>
            <a:pPr rtl="1"/>
            <a:endParaRPr lang="ar-LB" dirty="0" smtClean="0"/>
          </a:p>
          <a:p>
            <a:pPr rtl="1"/>
            <a:endParaRPr lang="ar-LB"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solidFill>
                  <a:prstClr val="black"/>
                </a:solidFill>
              </a:rPr>
              <a:pPr/>
              <a:t>6</a:t>
            </a:fld>
            <a:endParaRPr lang="ar-LB">
              <a:solidFill>
                <a:prstClr val="black"/>
              </a:solidFill>
            </a:endParaRPr>
          </a:p>
        </p:txBody>
      </p:sp>
    </p:spTree>
    <p:extLst>
      <p:ext uri="{BB962C8B-B14F-4D97-AF65-F5344CB8AC3E}">
        <p14:creationId xmlns:p14="http://schemas.microsoft.com/office/powerpoint/2010/main" val="309361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8</a:t>
            </a:fld>
            <a:endParaRPr lang="ar-LB"/>
          </a:p>
        </p:txBody>
      </p:sp>
    </p:spTree>
    <p:extLst>
      <p:ext uri="{BB962C8B-B14F-4D97-AF65-F5344CB8AC3E}">
        <p14:creationId xmlns:p14="http://schemas.microsoft.com/office/powerpoint/2010/main" val="412234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t>9</a:t>
            </a:fld>
            <a:endParaRPr lang="ar-LB"/>
          </a:p>
        </p:txBody>
      </p:sp>
    </p:spTree>
    <p:extLst>
      <p:ext uri="{BB962C8B-B14F-4D97-AF65-F5344CB8AC3E}">
        <p14:creationId xmlns:p14="http://schemas.microsoft.com/office/powerpoint/2010/main" val="36810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1"/>
            <a:fld id="{78927391-7F88-4D22-9F44-892FB7C9BC4C}" type="slidenum">
              <a:rPr lang="en-US" smtClean="0">
                <a:solidFill>
                  <a:prstClr val="black"/>
                </a:solidFill>
              </a:rPr>
              <a:pPr/>
              <a:t>10</a:t>
            </a:fld>
            <a:endParaRPr lang="ar-LB">
              <a:solidFill>
                <a:prstClr val="black"/>
              </a:solidFill>
            </a:endParaRPr>
          </a:p>
        </p:txBody>
      </p:sp>
    </p:spTree>
    <p:extLst>
      <p:ext uri="{BB962C8B-B14F-4D97-AF65-F5344CB8AC3E}">
        <p14:creationId xmlns:p14="http://schemas.microsoft.com/office/powerpoint/2010/main" val="7157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rtl="1" fontAlgn="base">
              <a:spcBef>
                <a:spcPct val="0"/>
              </a:spcBef>
              <a:spcAft>
                <a:spcPct val="0"/>
              </a:spcAft>
            </a:pPr>
            <a:fld id="{1CE3A15F-F117-489D-9192-78AD294AE5D5}" type="slidenum">
              <a:rPr lang="en-US"/>
              <a:pPr fontAlgn="base">
                <a:spcBef>
                  <a:spcPct val="0"/>
                </a:spcBef>
                <a:spcAft>
                  <a:spcPct val="0"/>
                </a:spcAft>
              </a:pPr>
              <a:t>12</a:t>
            </a:fld>
            <a:endParaRPr lang="ar-L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0140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685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37639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67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54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22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2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47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114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05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9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55292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9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23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559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144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483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6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78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66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429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54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1299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37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421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81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04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71918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t>3/4/2012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2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t>3/4/2012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92109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t>3/4/2012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9120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395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63286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t>3/4/2012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t>‹#›</a:t>
            </a:fld>
            <a:endParaRPr lang="en-US"/>
          </a:p>
        </p:txBody>
      </p:sp>
    </p:spTree>
    <p:extLst>
      <p:ext uri="{BB962C8B-B14F-4D97-AF65-F5344CB8AC3E}">
        <p14:creationId xmlns:p14="http://schemas.microsoft.com/office/powerpoint/2010/main" val="79437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46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solidFill>
                  <a:prstClr val="black">
                    <a:tint val="75000"/>
                  </a:prstClr>
                </a:solidFill>
              </a:rPr>
              <a:pPr/>
              <a:t>3/4/2012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01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35.png"/><Relationship Id="rId5" Type="http://schemas.openxmlformats.org/officeDocument/2006/relationships/diagramQuickStyle" Target="../diagrams/quickStyle3.xml"/><Relationship Id="rId10" Type="http://schemas.openxmlformats.org/officeDocument/2006/relationships/image" Target="../media/image34.png"/><Relationship Id="rId4" Type="http://schemas.openxmlformats.org/officeDocument/2006/relationships/diagramLayout" Target="../diagrams/layout3.xml"/><Relationship Id="rId9" Type="http://schemas.openxmlformats.org/officeDocument/2006/relationships/image" Target="../media/image33.jpeg"/><Relationship Id="rId1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wmf"/><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8" Type="http://schemas.openxmlformats.org/officeDocument/2006/relationships/hyperlink" Target="http://grist.org/" TargetMode="External"/><Relationship Id="rId3" Type="http://schemas.openxmlformats.org/officeDocument/2006/relationships/hyperlink" Target="http://kearnystreet.org/" TargetMode="External"/><Relationship Id="rId7" Type="http://schemas.openxmlformats.org/officeDocument/2006/relationships/hyperlink" Target="http://www.socialmediaexaminer.com/3-rewards-and-3-risks-of-making-customers-brand-ambassadors/"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hyperlink" Target="http://khaledhosseinifoundation.org/" TargetMode="External"/><Relationship Id="rId5" Type="http://schemas.openxmlformats.org/officeDocument/2006/relationships/hyperlink" Target="http://bluekeyblog.org/" TargetMode="External"/><Relationship Id="rId4" Type="http://schemas.openxmlformats.org/officeDocument/2006/relationships/hyperlink" Target="http://www.bactheatre.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rtl="1"/>
            <a:r>
              <a:rPr lang="ar-LB" sz="2800" b="1" dirty="0">
                <a:latin typeface="Arial" pitchFamily="34" charset="0"/>
                <a:cs typeface="Arial" pitchFamily="34" charset="0"/>
              </a:rPr>
              <a:t>وسائل الإعلام الجديدة لشبكات المنظمات غير الحكومية</a:t>
            </a: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rtl="1"/>
            <a:r>
              <a:rPr lang="ar-LB" b="1" dirty="0" smtClean="0">
                <a:latin typeface="Arial" pitchFamily="34" charset="0"/>
                <a:cs typeface="Arial" pitchFamily="34" charset="0"/>
              </a:rPr>
              <a:t>مبادئ نجاح شبكات المنظمات غير الحكومية</a:t>
            </a:r>
            <a:endParaRPr lang="ar-LB" dirty="0">
              <a:latin typeface="Arial" pitchFamily="34" charset="0"/>
              <a:cs typeface="Arial" pitchFamily="34" charset="0"/>
            </a:endParaRPr>
          </a:p>
          <a:p>
            <a:pPr algn="ctr" rtl="1"/>
            <a:r>
              <a:rPr lang="ar-LB" b="1" dirty="0" smtClean="0">
                <a:latin typeface="Arial" pitchFamily="34" charset="0"/>
                <a:cs typeface="Arial" pitchFamily="34" charset="0"/>
              </a:rPr>
              <a:t>مقدمة </a:t>
            </a:r>
            <a:r>
              <a:rPr lang="ar-LB" b="1" dirty="0">
                <a:latin typeface="Arial" pitchFamily="34" charset="0"/>
                <a:cs typeface="Arial" pitchFamily="34" charset="0"/>
              </a:rPr>
              <a:t>العرض: بيث كانتر</a:t>
            </a:r>
            <a:endParaRPr lang="ar-LB" dirty="0">
              <a:latin typeface="Arial" pitchFamily="34" charset="0"/>
              <a:cs typeface="Arial" pitchFamily="34" charset="0"/>
            </a:endParaRPr>
          </a:p>
        </p:txBody>
      </p:sp>
      <p:sp>
        <p:nvSpPr>
          <p:cNvPr id="10" name="TextBox 9"/>
          <p:cNvSpPr txBox="1"/>
          <p:nvPr/>
        </p:nvSpPr>
        <p:spPr>
          <a:xfrm>
            <a:off x="9525" y="6334780"/>
            <a:ext cx="9144000" cy="523220"/>
          </a:xfrm>
          <a:prstGeom prst="rect">
            <a:avLst/>
          </a:prstGeom>
          <a:noFill/>
        </p:spPr>
        <p:txBody>
          <a:bodyPr wrap="square" rtlCol="0">
            <a:spAutoFit/>
          </a:bodyPr>
          <a:lstStyle/>
          <a:p>
            <a:pPr algn="ctr" rtl="1"/>
            <a:r>
              <a:rPr lang="ar-LB" sz="1400" dirty="0">
                <a:solidFill>
                  <a:schemeClr val="tx1">
                    <a:lumMod val="75000"/>
                    <a:lumOff val="25000"/>
                  </a:schemeClr>
                </a:solidFill>
                <a:latin typeface="Arial" pitchFamily="34" charset="0"/>
                <a:cs typeface="Arial" pitchFamily="34" charset="0"/>
              </a:rPr>
              <a:t>برنامج إيميديات ممول من قبل مبادرة الشراكة الشرق أوسطية في </a:t>
            </a:r>
            <a:r>
              <a:rPr lang="ar-LB" sz="1400" dirty="0" smtClean="0">
                <a:solidFill>
                  <a:schemeClr val="tx1">
                    <a:lumMod val="75000"/>
                    <a:lumOff val="25000"/>
                  </a:schemeClr>
                </a:solidFill>
                <a:latin typeface="Arial" pitchFamily="34" charset="0"/>
                <a:cs typeface="Arial" pitchFamily="34" charset="0"/>
              </a:rPr>
              <a:t>وزارة </a:t>
            </a:r>
            <a:r>
              <a:rPr lang="ar-LB" sz="1400" dirty="0">
                <a:solidFill>
                  <a:schemeClr val="tx1">
                    <a:lumMod val="75000"/>
                    <a:lumOff val="25000"/>
                  </a:schemeClr>
                </a:solidFill>
                <a:latin typeface="Arial" pitchFamily="34" charset="0"/>
                <a:cs typeface="Arial" pitchFamily="34" charset="0"/>
              </a:rPr>
              <a:t>خارجية الولايات المتحدة بدعم من شركة مايكروسوفت وصندوق كريغسليست الخيري ، ويشرف عليه معهد التعليم الدولي.</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5417110" cy="4343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816429"/>
            <a:ext cx="4817007" cy="5486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61" y="4555864"/>
            <a:ext cx="3852439" cy="2226094"/>
          </a:xfrm>
          <a:prstGeom prst="rect">
            <a:avLst/>
          </a:prstGeom>
        </p:spPr>
      </p:pic>
    </p:spTree>
    <p:extLst>
      <p:ext uri="{BB962C8B-B14F-4D97-AF65-F5344CB8AC3E}">
        <p14:creationId xmlns:p14="http://schemas.microsoft.com/office/powerpoint/2010/main" val="124904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rtl="1"/>
            <a:r>
              <a:rPr lang="ar-LB" b="1" dirty="0">
                <a:latin typeface="Arial" pitchFamily="34" charset="0"/>
                <a:cs typeface="Arial" pitchFamily="34" charset="0"/>
              </a:rPr>
              <a:t>التوفيق بين وسائل الإعلام الاجتماعية وإستراتيجية الاتصالات والأهداف الخاصة بك</a:t>
            </a:r>
          </a:p>
          <a:p>
            <a:pPr marL="457200" indent="-457200" algn="r" rtl="1">
              <a:defRPr/>
            </a:pPr>
            <a:r>
              <a:rPr lang="ar-LB" dirty="0">
                <a:solidFill>
                  <a:prstClr val="black"/>
                </a:solidFill>
                <a:latin typeface="Arial" pitchFamily="34" charset="0"/>
                <a:cs typeface="Arial" pitchFamily="34" charset="0"/>
              </a:rPr>
              <a:t>أكتب إحدى أهداف وسائل الإعلام الاجتماعية الذكية الخاصة بك</a:t>
            </a:r>
          </a:p>
          <a:p>
            <a:pPr marL="457200" indent="-457200" algn="r" rtl="1">
              <a:defRPr/>
            </a:pPr>
            <a:r>
              <a:rPr lang="ar-LB" dirty="0">
                <a:solidFill>
                  <a:prstClr val="black"/>
                </a:solidFill>
                <a:latin typeface="Arial" pitchFamily="34" charset="0"/>
                <a:cs typeface="Arial" pitchFamily="34" charset="0"/>
              </a:rPr>
              <a:t>تقاسمها مع شخص إلى جانبك</a:t>
            </a:r>
          </a:p>
          <a:p>
            <a:pPr marL="457200" indent="-457200" algn="r" rtl="1">
              <a:defRPr/>
            </a:pPr>
            <a:r>
              <a:rPr lang="ar-LB" dirty="0">
                <a:solidFill>
                  <a:prstClr val="black"/>
                </a:solidFill>
                <a:latin typeface="Arial" pitchFamily="34" charset="0"/>
                <a:cs typeface="Arial" pitchFamily="34" charset="0"/>
              </a:rPr>
              <a:t>اختبرها للتأكد من أنها ذكية</a:t>
            </a:r>
          </a:p>
          <a:p>
            <a:pPr rtl="1"/>
            <a:endParaRPr lang="ar-LB" b="1" dirty="0">
              <a:latin typeface="Arial" charset="0"/>
            </a:endParaRPr>
          </a:p>
          <a:p>
            <a:pPr rtl="1"/>
            <a:endParaRPr lang="ar-LB" dirty="0"/>
          </a:p>
        </p:txBody>
      </p:sp>
      <p:sp>
        <p:nvSpPr>
          <p:cNvPr id="6" name="Title 5"/>
          <p:cNvSpPr txBox="1">
            <a:spLocks noGrp="1"/>
          </p:cNvSpPr>
          <p:nvPr>
            <p:ph type="title"/>
          </p:nvPr>
        </p:nvSpPr>
        <p:spPr>
          <a:xfrm>
            <a:off x="0" y="3517"/>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rPr lang="ar-LB" sz="3600" b="1" dirty="0" smtClean="0">
                <a:latin typeface="Arial" pitchFamily="34" charset="0"/>
                <a:cs typeface="Arial" pitchFamily="34" charset="0"/>
              </a:rPr>
              <a:t>المبدأ رقم 1:</a:t>
            </a:r>
          </a:p>
          <a:p>
            <a:pPr algn="ctr" rtl="1" fontAlgn="auto">
              <a:spcBef>
                <a:spcPts val="0"/>
              </a:spcBef>
              <a:spcAft>
                <a:spcPts val="0"/>
              </a:spcAft>
              <a:defRPr/>
            </a:pPr>
            <a:r>
              <a:rPr lang="ar-LB" sz="3600" b="1" dirty="0" smtClean="0">
                <a:latin typeface="Arial" pitchFamily="34" charset="0"/>
                <a:cs typeface="Arial" pitchFamily="34" charset="0"/>
              </a:rPr>
              <a:t>المشاركة مع زميل</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3556934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61884"/>
          </a:xfrm>
          <a:prstGeom prst="rect">
            <a:avLst/>
          </a:prstGeom>
          <a:solidFill>
            <a:srgbClr val="ABDCD4"/>
          </a:solidFill>
        </p:spPr>
        <p:txBody>
          <a:bodyPr>
            <a:spAutoFit/>
          </a:bodyPr>
          <a:lstStyle/>
          <a:p>
            <a:pPr algn="ctr" rtl="1" fontAlgn="auto">
              <a:spcBef>
                <a:spcPts val="0"/>
              </a:spcBef>
              <a:spcAft>
                <a:spcPts val="0"/>
              </a:spcAft>
              <a:defRPr/>
            </a:pPr>
            <a:endParaRPr lang="ar-LB" sz="4000" b="1" dirty="0" smtClean="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المبدأ رقم 2</a:t>
            </a:r>
            <a:endParaRPr lang="ar-LB" sz="3600" b="1" dirty="0">
              <a:latin typeface="Arial" pitchFamily="34" charset="0"/>
              <a:cs typeface="Arial" pitchFamily="34" charset="0"/>
            </a:endParaRPr>
          </a:p>
        </p:txBody>
      </p:sp>
      <p:sp>
        <p:nvSpPr>
          <p:cNvPr id="10246" name="TextBox 11"/>
          <p:cNvSpPr txBox="1">
            <a:spLocks noChangeArrowheads="1"/>
          </p:cNvSpPr>
          <p:nvPr/>
        </p:nvSpPr>
        <p:spPr bwMode="auto">
          <a:xfrm>
            <a:off x="868997" y="2511128"/>
            <a:ext cx="7721600" cy="2000548"/>
          </a:xfrm>
          <a:prstGeom prst="rect">
            <a:avLst/>
          </a:prstGeom>
          <a:noFill/>
          <a:ln w="9525">
            <a:noFill/>
            <a:miter lim="800000"/>
            <a:headEnd/>
            <a:tailEnd/>
          </a:ln>
        </p:spPr>
        <p:txBody>
          <a:bodyPr>
            <a:spAutoFit/>
          </a:bodyPr>
          <a:lstStyle/>
          <a:p>
            <a:pPr algn="ctr" rtl="1"/>
            <a:r>
              <a:rPr lang="ar-LB" sz="3200" dirty="0" smtClean="0">
                <a:latin typeface="Arial" pitchFamily="34" charset="0"/>
                <a:cs typeface="Arial" pitchFamily="34" charset="0"/>
              </a:rPr>
              <a:t>قياس الإعلام الاجتماعي من خلال تمكين الجميع في المنظمة وإدراج الإعلام الاجتماعي في سير العمل</a:t>
            </a:r>
          </a:p>
          <a:p>
            <a:pPr rtl="1"/>
            <a:endParaRPr lang="ar-LB" sz="2800" b="1" dirty="0">
              <a:latin typeface="Arial" charset="0"/>
            </a:endParaRPr>
          </a:p>
        </p:txBody>
      </p:sp>
    </p:spTree>
    <p:extLst>
      <p:ext uri="{BB962C8B-B14F-4D97-AF65-F5344CB8AC3E}">
        <p14:creationId xmlns:p14="http://schemas.microsoft.com/office/powerpoint/2010/main" val="342713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3306699"/>
            <a:ext cx="3901120" cy="2789301"/>
          </a:xfrm>
          <a:prstGeom prst="rect">
            <a:avLst/>
          </a:prstGeom>
        </p:spPr>
      </p:pic>
      <p:pic>
        <p:nvPicPr>
          <p:cNvPr id="5" name="Picture 4" descr="BACT_Blue.tif"/>
          <p:cNvPicPr>
            <a:picLocks noChangeAspect="1"/>
          </p:cNvPicPr>
          <p:nvPr/>
        </p:nvPicPr>
        <p:blipFill>
          <a:blip/>
          <a:stretch>
            <a:fillRect/>
          </a:stretch>
        </p:blipFill>
        <p:spPr>
          <a:xfrm>
            <a:off x="1219200" y="1820975"/>
            <a:ext cx="2819400" cy="1461911"/>
          </a:xfrm>
          <a:prstGeom prst="rect">
            <a:avLst/>
          </a:prstGeom>
        </p:spPr>
      </p:pic>
      <p:sp>
        <p:nvSpPr>
          <p:cNvPr id="3" name="TextBox 2"/>
          <p:cNvSpPr txBox="1"/>
          <p:nvPr/>
        </p:nvSpPr>
        <p:spPr>
          <a:xfrm>
            <a:off x="5105400" y="1572466"/>
            <a:ext cx="3429000" cy="4708981"/>
          </a:xfrm>
          <a:prstGeom prst="rect">
            <a:avLst/>
          </a:prstGeom>
          <a:noFill/>
        </p:spPr>
        <p:txBody>
          <a:bodyPr wrap="square" rtlCol="0">
            <a:spAutoFit/>
          </a:bodyPr>
          <a:lstStyle/>
          <a:p>
            <a:pPr marL="285750" indent="-285750" algn="r" rtl="1">
              <a:buFont typeface="Arial" pitchFamily="34" charset="0"/>
              <a:buChar char="•"/>
            </a:pPr>
            <a:r>
              <a:rPr lang="ar-LB" sz="2000" dirty="0" smtClean="0">
                <a:latin typeface="Arial" pitchFamily="34" charset="0"/>
                <a:cs typeface="Arial" pitchFamily="34" charset="0"/>
              </a:rPr>
              <a:t>فريق عمل مؤلف من 3 موظفين</a:t>
            </a:r>
          </a:p>
          <a:p>
            <a:pPr marL="285750" indent="-285750" algn="r" rtl="1">
              <a:buFont typeface="Arial" pitchFamily="34" charset="0"/>
              <a:buChar char="•"/>
            </a:pPr>
            <a:r>
              <a:rPr lang="ar-LB" sz="2000" dirty="0" smtClean="0">
                <a:latin typeface="Arial" pitchFamily="34" charset="0"/>
                <a:cs typeface="Arial" pitchFamily="34" charset="0"/>
              </a:rPr>
              <a:t>مسؤوليات الإعلام الاجتماعي في التوصيفات الوظيفية الثلاث</a:t>
            </a:r>
          </a:p>
          <a:p>
            <a:pPr marL="285750" indent="-285750" algn="r" rtl="1">
              <a:buFont typeface="Arial" pitchFamily="34" charset="0"/>
              <a:buChar char="•"/>
            </a:pPr>
            <a:r>
              <a:rPr lang="ar-LB" sz="2000" dirty="0" smtClean="0">
                <a:latin typeface="Arial" pitchFamily="34" charset="0"/>
                <a:cs typeface="Arial" pitchFamily="34" charset="0"/>
              </a:rPr>
              <a:t>2-4 ساعات في الأسبوع لكل شخص</a:t>
            </a:r>
          </a:p>
          <a:p>
            <a:pPr marL="285750" indent="-285750" algn="r" rtl="1">
              <a:buFont typeface="Arial" pitchFamily="34" charset="0"/>
              <a:buChar char="•"/>
            </a:pPr>
            <a:r>
              <a:rPr lang="ar-LB" sz="2000" dirty="0" smtClean="0">
                <a:latin typeface="Arial" pitchFamily="34" charset="0"/>
                <a:cs typeface="Arial" pitchFamily="34" charset="0"/>
              </a:rPr>
              <a:t>اجتماع أسبوعي لمدة 20 دقيقة للتنسيق</a:t>
            </a:r>
            <a:endParaRPr lang="ar-LB" sz="2000" dirty="0">
              <a:latin typeface="Arial" pitchFamily="34" charset="0"/>
              <a:cs typeface="Arial" pitchFamily="34" charset="0"/>
            </a:endParaRPr>
          </a:p>
          <a:p>
            <a:pPr marL="285750" indent="-285750" algn="r" rtl="1">
              <a:buFont typeface="Arial" pitchFamily="34" charset="0"/>
              <a:buChar char="•"/>
            </a:pPr>
            <a:r>
              <a:rPr lang="ar-LB" sz="2000" dirty="0" smtClean="0">
                <a:latin typeface="Arial" pitchFamily="34" charset="0"/>
                <a:cs typeface="Arial" pitchFamily="34" charset="0"/>
              </a:rPr>
              <a:t>ثلاث مبادرات لدعم الأهداف الذكية SMART</a:t>
            </a:r>
          </a:p>
          <a:p>
            <a:pPr marL="742950" lvl="1" indent="-285750" algn="r" rtl="1">
              <a:buFont typeface="Arial" pitchFamily="34" charset="0"/>
              <a:buChar char="•"/>
            </a:pPr>
            <a:r>
              <a:rPr lang="ar-LB" sz="2000" dirty="0" smtClean="0">
                <a:latin typeface="Arial" pitchFamily="34" charset="0"/>
                <a:cs typeface="Arial" pitchFamily="34" charset="0"/>
              </a:rPr>
              <a:t>فيديو/ فليب أسبوعي</a:t>
            </a:r>
          </a:p>
          <a:p>
            <a:pPr marL="742950" lvl="1" indent="-285750" algn="r" rtl="1">
              <a:buFont typeface="Arial" pitchFamily="34" charset="0"/>
              <a:buChar char="•"/>
            </a:pPr>
            <a:r>
              <a:rPr lang="ar-LB" sz="2000" dirty="0">
                <a:latin typeface="Arial" pitchFamily="34" charset="0"/>
                <a:cs typeface="Arial" pitchFamily="34" charset="0"/>
              </a:rPr>
              <a:t>الوصول إلى  المدون</a:t>
            </a:r>
          </a:p>
          <a:p>
            <a:pPr marL="742950" lvl="1" indent="-285750" algn="r" rtl="1">
              <a:buFont typeface="Arial" pitchFamily="34" charset="0"/>
              <a:buChar char="•"/>
            </a:pPr>
            <a:r>
              <a:rPr lang="ar-LB" sz="2000" dirty="0" smtClean="0">
                <a:latin typeface="Arial" pitchFamily="34" charset="0"/>
                <a:cs typeface="Arial" pitchFamily="34" charset="0"/>
              </a:rPr>
              <a:t>الفايسبوك </a:t>
            </a:r>
          </a:p>
          <a:p>
            <a:pPr marL="285750" indent="-285750" rtl="1">
              <a:buFont typeface="Arial" pitchFamily="34" charset="0"/>
              <a:buChar char="•"/>
            </a:pPr>
            <a:endParaRPr lang="ar-LB" sz="2000" dirty="0" smtClean="0">
              <a:latin typeface="Arial" pitchFamily="34" charset="0"/>
              <a:cs typeface="Arial" pitchFamily="34" charset="0"/>
            </a:endParaRPr>
          </a:p>
        </p:txBody>
      </p:sp>
      <p:sp>
        <p:nvSpPr>
          <p:cNvPr id="6" name="TextBox 5"/>
          <p:cNvSpPr txBox="1"/>
          <p:nvPr/>
        </p:nvSpPr>
        <p:spPr>
          <a:xfrm>
            <a:off x="0" y="0"/>
            <a:ext cx="9144000" cy="1631216"/>
          </a:xfrm>
          <a:prstGeom prst="rect">
            <a:avLst/>
          </a:prstGeom>
          <a:solidFill>
            <a:srgbClr val="ABDCD4"/>
          </a:solidFill>
        </p:spPr>
        <p:txBody>
          <a:bodyPr>
            <a:spAutoFit/>
          </a:bodyPr>
          <a:lstStyle/>
          <a:p>
            <a:pPr algn="ctr" rtl="1" fontAlgn="auto">
              <a:spcBef>
                <a:spcPts val="0"/>
              </a:spcBef>
              <a:spcAft>
                <a:spcPts val="0"/>
              </a:spcAft>
              <a:defRPr/>
            </a:pPr>
            <a:endParaRPr lang="ar-LB" sz="2800" b="1" dirty="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تتقاسم المنظمات غير الحكومية الصغيرة عبء العمل بين جميع الموظفين</a:t>
            </a:r>
            <a:endParaRPr lang="ar-LB"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457200" y="228600"/>
            <a:ext cx="8210549" cy="430887"/>
          </a:xfrm>
          <a:prstGeom prst="rect">
            <a:avLst/>
          </a:prstGeom>
          <a:noFill/>
          <a:ln w="9525">
            <a:noFill/>
            <a:miter lim="800000"/>
            <a:headEnd/>
            <a:tailEnd/>
          </a:ln>
        </p:spPr>
        <p:txBody>
          <a:bodyPr wrap="square">
            <a:spAutoFit/>
          </a:bodyPr>
          <a:lstStyle/>
          <a:p>
            <a:pPr algn="r" rtl="1"/>
            <a:r>
              <a:rPr lang="ar-LB" sz="2200" b="1" dirty="0" smtClean="0">
                <a:solidFill>
                  <a:schemeClr val="bg1"/>
                </a:solidFill>
                <a:latin typeface="Myriad Pro"/>
              </a:rPr>
              <a:t>Participation Guidelines for Everyone</a:t>
            </a:r>
            <a:endParaRPr lang="ar-LB" sz="2200" b="1" dirty="0">
              <a:solidFill>
                <a:schemeClr val="bg1"/>
              </a:solidFill>
              <a:latin typeface="Myriad Pro"/>
            </a:endParaRPr>
          </a:p>
        </p:txBody>
      </p:sp>
      <p:sp>
        <p:nvSpPr>
          <p:cNvPr id="13" name="TextBox 12"/>
          <p:cNvSpPr txBox="1"/>
          <p:nvPr/>
        </p:nvSpPr>
        <p:spPr>
          <a:xfrm>
            <a:off x="685800" y="6096000"/>
            <a:ext cx="6629400" cy="461665"/>
          </a:xfrm>
          <a:prstGeom prst="rect">
            <a:avLst/>
          </a:prstGeom>
          <a:noFill/>
        </p:spPr>
        <p:txBody>
          <a:bodyPr wrap="square" rtlCol="0">
            <a:spAutoFit/>
          </a:bodyPr>
          <a:lstStyle/>
          <a:p>
            <a:pPr algn="r" rtl="1"/>
            <a:r>
              <a:rPr lang="ar-LB" sz="2400" dirty="0" smtClean="0">
                <a:solidFill>
                  <a:schemeClr val="bg1"/>
                </a:solidFill>
              </a:rPr>
              <a:t>http://www.bethkanter.org/trust-control/</a:t>
            </a:r>
            <a:endParaRPr lang="ar-LB" sz="2400" dirty="0">
              <a:solidFill>
                <a:schemeClr val="bg1"/>
              </a:solidFill>
            </a:endParaRPr>
          </a:p>
        </p:txBody>
      </p:sp>
      <p:pic>
        <p:nvPicPr>
          <p:cNvPr id="7" name="Picture 6" descr="8-3-11 1-00-31 PM.png"/>
          <p:cNvPicPr>
            <a:picLocks noChangeAspect="1"/>
          </p:cNvPicPr>
          <p:nvPr/>
        </p:nvPicPr>
        <p:blipFill>
          <a:blip r:embed="rId3" cstate="print"/>
          <a:stretch>
            <a:fillRect/>
          </a:stretch>
        </p:blipFill>
        <p:spPr>
          <a:xfrm>
            <a:off x="1447800" y="1295400"/>
            <a:ext cx="6019800" cy="4800600"/>
          </a:xfrm>
          <a:prstGeom prst="rect">
            <a:avLst/>
          </a:prstGeom>
        </p:spPr>
      </p:pic>
      <p:sp>
        <p:nvSpPr>
          <p:cNvPr id="8" name="Title 7"/>
          <p:cNvSpPr txBox="1">
            <a:spLocks noGrp="1"/>
          </p:cNvSpPr>
          <p:nvPr>
            <p:ph type="title"/>
          </p:nvPr>
        </p:nvSpPr>
        <p:spPr>
          <a:xfrm>
            <a:off x="1" y="0"/>
            <a:ext cx="9143999" cy="1077218"/>
          </a:xfrm>
          <a:prstGeom prst="rect">
            <a:avLst/>
          </a:prstGeom>
          <a:solidFill>
            <a:srgbClr val="ABDCD4"/>
          </a:solidFill>
        </p:spPr>
        <p:txBody>
          <a:bodyPr wrap="square">
            <a:spAutoFit/>
          </a:bodyPr>
          <a:lstStyle/>
          <a:p>
            <a:pPr algn="ctr" rtl="1" fontAlgn="auto">
              <a:spcBef>
                <a:spcPts val="0"/>
              </a:spcBef>
              <a:spcAft>
                <a:spcPts val="0"/>
              </a:spcAft>
              <a:defRPr/>
            </a:pPr>
            <a:endParaRPr lang="ar-LB" sz="2800" b="1" dirty="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كتاب التعليمات: إستراتيجية الإعلام الاجتماعي</a:t>
            </a:r>
            <a:endParaRPr lang="ar-LB"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lgn="r" rtl="1"/>
            <a:r>
              <a:rPr lang="ar-LB" i="1" dirty="0">
                <a:latin typeface="Arial" pitchFamily="34" charset="0"/>
                <a:cs typeface="Arial" pitchFamily="34" charset="0"/>
              </a:rPr>
              <a:t>كيف يمكن لمنظمتك غير الحكومية دمج وسائل الإعلام الاجتماعية في سير عمل الموظفين؟ </a:t>
            </a:r>
            <a:r>
              <a:rPr lang="ar-LB" i="1" dirty="0" smtClean="0">
                <a:latin typeface="Arial" pitchFamily="34" charset="0"/>
                <a:cs typeface="Arial" pitchFamily="34" charset="0"/>
              </a:rPr>
              <a:t>كيف </a:t>
            </a:r>
            <a:r>
              <a:rPr lang="ar-LB" i="1" dirty="0">
                <a:latin typeface="Arial" pitchFamily="34" charset="0"/>
                <a:cs typeface="Arial" pitchFamily="34" charset="0"/>
              </a:rPr>
              <a:t>يمكن توزيع العمل؟</a:t>
            </a:r>
          </a:p>
          <a:p>
            <a:pPr rtl="1"/>
            <a:endParaRPr lang="ar-LB" i="1" dirty="0">
              <a:latin typeface="Arial" pitchFamily="34" charset="0"/>
              <a:cs typeface="Arial" pitchFamily="34" charset="0"/>
            </a:endParaRPr>
          </a:p>
          <a:p>
            <a:pPr marL="457200" indent="-457200" algn="r" rtl="1"/>
            <a:r>
              <a:rPr lang="ar-LB" i="1" dirty="0">
                <a:latin typeface="Arial" pitchFamily="34" charset="0"/>
                <a:cs typeface="Arial" pitchFamily="34" charset="0"/>
              </a:rPr>
              <a:t>ما هي المبادئ التي يمكن لمنظمتك غير الحكومية أن تدرجها في سياسة الإعلام الاجتماعي لجميع الموظفين أو المتطوعين؟ </a:t>
            </a:r>
          </a:p>
          <a:p>
            <a:pPr rtl="1"/>
            <a:endParaRPr lang="ar-LB" dirty="0"/>
          </a:p>
        </p:txBody>
      </p:sp>
      <p:sp>
        <p:nvSpPr>
          <p:cNvPr id="6" name="Title 5"/>
          <p:cNvSpPr txBox="1">
            <a:spLocks noGrp="1"/>
          </p:cNvSpPr>
          <p:nvPr>
            <p:ph type="title"/>
          </p:nvPr>
        </p:nvSpPr>
        <p:spPr>
          <a:xfrm>
            <a:off x="0" y="3517"/>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rPr lang="ar-LB" sz="3600" b="1" dirty="0" smtClean="0">
                <a:latin typeface="Arial" pitchFamily="34" charset="0"/>
                <a:cs typeface="Arial" pitchFamily="34" charset="0"/>
              </a:rPr>
              <a:t>المبدأ رقم 2:</a:t>
            </a:r>
          </a:p>
          <a:p>
            <a:pPr algn="ctr" rtl="1" fontAlgn="auto">
              <a:spcBef>
                <a:spcPts val="0"/>
              </a:spcBef>
              <a:spcAft>
                <a:spcPts val="0"/>
              </a:spcAft>
              <a:defRPr/>
            </a:pPr>
            <a:r>
              <a:rPr lang="ar-LB" sz="3600" b="1" dirty="0" smtClean="0">
                <a:latin typeface="Arial" pitchFamily="34" charset="0"/>
                <a:cs typeface="Arial" pitchFamily="34" charset="0"/>
              </a:rPr>
              <a:t>المجموعة الكاملة</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3700025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rtl="1">
              <a:buNone/>
            </a:pPr>
            <a:endParaRPr lang="ar-LB" dirty="0" smtClean="0">
              <a:latin typeface="Arial" charset="0"/>
            </a:endParaRPr>
          </a:p>
          <a:p>
            <a:pPr marL="0" indent="0" algn="ctr" rtl="1">
              <a:buNone/>
            </a:pPr>
            <a:endParaRPr lang="ar-LB" dirty="0">
              <a:latin typeface="Arial" charset="0"/>
            </a:endParaRPr>
          </a:p>
          <a:p>
            <a:pPr marL="0" indent="0" algn="ctr" rtl="1">
              <a:buNone/>
            </a:pPr>
            <a:endParaRPr lang="ar-LB" dirty="0" smtClean="0">
              <a:latin typeface="Arial" charset="0"/>
            </a:endParaRPr>
          </a:p>
          <a:p>
            <a:pPr marL="0" indent="0" algn="ctr" rtl="1">
              <a:buNone/>
            </a:pPr>
            <a:r>
              <a:rPr lang="ar-LB" dirty="0" smtClean="0">
                <a:latin typeface="Arial" charset="0"/>
              </a:rPr>
              <a:t>المراقبة والاستماع والبحث عن الناس في شبكتهم</a:t>
            </a:r>
          </a:p>
          <a:p>
            <a:pPr rtl="1"/>
            <a:endParaRPr lang="ar-LB" dirty="0"/>
          </a:p>
        </p:txBody>
      </p:sp>
      <p:sp>
        <p:nvSpPr>
          <p:cNvPr id="6" name="Title 5"/>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endParaRPr lang="ar-LB" sz="3600" b="1" dirty="0" smtClean="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المبدأ رقم 3</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4062815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 media dashboard.png"/>
          <p:cNvPicPr>
            <a:picLocks noChangeAspect="1"/>
          </p:cNvPicPr>
          <p:nvPr/>
        </p:nvPicPr>
        <p:blipFill>
          <a:blip r:embed="rId3"/>
          <a:stretch>
            <a:fillRect/>
          </a:stretch>
        </p:blipFill>
        <p:spPr>
          <a:xfrm>
            <a:off x="0" y="1371600"/>
            <a:ext cx="9144000" cy="3841863"/>
          </a:xfrm>
          <a:prstGeom prst="rect">
            <a:avLst/>
          </a:prstGeom>
        </p:spPr>
      </p:pic>
      <p:pic>
        <p:nvPicPr>
          <p:cNvPr id="4" name="Picture 3" descr="google alert s"/>
          <p:cNvPicPr>
            <a:picLocks noChangeAspect="1" noChangeArrowheads="1"/>
          </p:cNvPicPr>
          <p:nvPr/>
        </p:nvPicPr>
        <p:blipFill>
          <a:blip r:embed="rId4" cstate="print"/>
          <a:srcRect/>
          <a:stretch>
            <a:fillRect/>
          </a:stretch>
        </p:blipFill>
        <p:spPr bwMode="auto">
          <a:xfrm>
            <a:off x="249868" y="5282186"/>
            <a:ext cx="1466850" cy="771525"/>
          </a:xfrm>
          <a:prstGeom prst="rect">
            <a:avLst/>
          </a:prstGeom>
          <a:noFill/>
          <a:ln w="9525">
            <a:noFill/>
            <a:miter lim="800000"/>
            <a:headEnd/>
            <a:tailEnd/>
          </a:ln>
        </p:spPr>
      </p:pic>
      <p:pic>
        <p:nvPicPr>
          <p:cNvPr id="5" name="Picture 7" descr="social mention"/>
          <p:cNvPicPr>
            <a:picLocks noChangeAspect="1" noChangeArrowheads="1"/>
          </p:cNvPicPr>
          <p:nvPr/>
        </p:nvPicPr>
        <p:blipFill>
          <a:blip r:embed="rId5" cstate="print"/>
          <a:srcRect/>
          <a:stretch>
            <a:fillRect/>
          </a:stretch>
        </p:blipFill>
        <p:spPr bwMode="auto">
          <a:xfrm>
            <a:off x="5131496" y="5247753"/>
            <a:ext cx="2694140" cy="660691"/>
          </a:xfrm>
          <a:prstGeom prst="rect">
            <a:avLst/>
          </a:prstGeom>
          <a:noFill/>
          <a:ln w="9525">
            <a:noFill/>
            <a:miter lim="800000"/>
            <a:headEnd/>
            <a:tailEnd/>
          </a:ln>
        </p:spPr>
      </p:pic>
      <p:pic>
        <p:nvPicPr>
          <p:cNvPr id="6" name="Picture 8" descr="twitter search"/>
          <p:cNvPicPr>
            <a:picLocks noChangeAspect="1" noChangeArrowheads="1"/>
          </p:cNvPicPr>
          <p:nvPr/>
        </p:nvPicPr>
        <p:blipFill>
          <a:blip r:embed="rId6" cstate="print"/>
          <a:srcRect/>
          <a:stretch>
            <a:fillRect/>
          </a:stretch>
        </p:blipFill>
        <p:spPr bwMode="auto">
          <a:xfrm>
            <a:off x="2058378" y="5282186"/>
            <a:ext cx="3090863" cy="1482725"/>
          </a:xfrm>
          <a:prstGeom prst="rect">
            <a:avLst/>
          </a:prstGeom>
          <a:noFill/>
          <a:ln w="9525">
            <a:noFill/>
            <a:miter lim="800000"/>
            <a:headEnd/>
            <a:tailEnd/>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5983959"/>
            <a:ext cx="1923810" cy="780952"/>
          </a:xfrm>
          <a:prstGeom prst="rect">
            <a:avLst/>
          </a:prstGeom>
        </p:spPr>
      </p:pic>
      <p:sp>
        <p:nvSpPr>
          <p:cNvPr id="9" name="Title 5"/>
          <p:cNvSpPr txBox="1">
            <a:spLocks/>
          </p:cNvSpPr>
          <p:nvPr/>
        </p:nvSpPr>
        <p:spPr>
          <a:xfrm>
            <a:off x="0" y="0"/>
            <a:ext cx="9144000" cy="1200329"/>
          </a:xfrm>
          <a:prstGeom prst="rect">
            <a:avLst/>
          </a:prstGeom>
          <a:solidFill>
            <a:srgbClr val="ABDCD4"/>
          </a:solidFill>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spcBef>
                <a:spcPts val="0"/>
              </a:spcBef>
              <a:defRPr/>
            </a:pPr>
            <a:endParaRPr lang="ar-LB" sz="3600" b="1" dirty="0" smtClean="0">
              <a:latin typeface="Arial" pitchFamily="34" charset="0"/>
              <a:cs typeface="Arial" pitchFamily="34" charset="0"/>
            </a:endParaRPr>
          </a:p>
          <a:p>
            <a:pPr algn="r" rtl="1">
              <a:spcBef>
                <a:spcPts val="0"/>
              </a:spcBef>
              <a:defRPr/>
            </a:pPr>
            <a:r>
              <a:rPr lang="ar-LB" sz="3600" b="1" dirty="0" smtClean="0">
                <a:latin typeface="Arial" pitchFamily="34" charset="0"/>
                <a:cs typeface="Arial" pitchFamily="34" charset="0"/>
              </a:rPr>
              <a:t>لوحة إدارة الاستماع –DIY</a:t>
            </a:r>
            <a:endParaRPr lang="ar-LB"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267200" y="1366529"/>
            <a:ext cx="4876800" cy="4062651"/>
          </a:xfrm>
          <a:prstGeom prst="rect">
            <a:avLst/>
          </a:prstGeom>
          <a:solidFill>
            <a:schemeClr val="bg1">
              <a:alpha val="70979"/>
            </a:schemeClr>
          </a:solidFill>
          <a:ln w="38100">
            <a:noFill/>
            <a:miter lim="800000"/>
            <a:headEnd/>
            <a:tailEnd/>
          </a:ln>
        </p:spPr>
        <p:txBody>
          <a:bodyPr wrap="square">
            <a:spAutoFit/>
          </a:bodyPr>
          <a:lstStyle/>
          <a:p>
            <a:pPr marL="285750" indent="-285750" algn="r" rtl="1">
              <a:buFont typeface="Arial" pitchFamily="34" charset="0"/>
              <a:buChar char="•"/>
            </a:pPr>
            <a:r>
              <a:rPr lang="ar-LB" b="1" dirty="0" smtClean="0">
                <a:latin typeface="Arial" pitchFamily="34" charset="0"/>
                <a:cs typeface="Arial" pitchFamily="34" charset="0"/>
              </a:rPr>
              <a:t>اسم غير ربحي </a:t>
            </a:r>
          </a:p>
          <a:p>
            <a:pPr marL="285750" indent="-285750" algn="r" rtl="1">
              <a:buFont typeface="Arial" pitchFamily="34" charset="0"/>
              <a:buChar char="•"/>
            </a:pPr>
            <a:r>
              <a:rPr lang="ar-LB" b="1" dirty="0" smtClean="0">
                <a:latin typeface="Arial" pitchFamily="34" charset="0"/>
                <a:cs typeface="Arial" pitchFamily="34" charset="0"/>
              </a:rPr>
              <a:t>أسماء غير ربحية أخرى في بيئتك </a:t>
            </a:r>
          </a:p>
          <a:p>
            <a:pPr marL="285750" indent="-285750" algn="r" rtl="1">
              <a:buFont typeface="Arial" pitchFamily="34" charset="0"/>
              <a:buChar char="•"/>
            </a:pPr>
            <a:r>
              <a:rPr lang="ar-LB" b="1" dirty="0" smtClean="0">
                <a:latin typeface="Arial" pitchFamily="34" charset="0"/>
                <a:cs typeface="Arial" pitchFamily="34" charset="0"/>
              </a:rPr>
              <a:t>أسماء البرنامج والخدمات والحدث </a:t>
            </a:r>
          </a:p>
          <a:p>
            <a:pPr marL="285750" indent="-285750" algn="r" rtl="1">
              <a:buFont typeface="Arial" pitchFamily="34" charset="0"/>
              <a:buChar char="•"/>
            </a:pPr>
            <a:r>
              <a:rPr lang="ar-LB" b="1" dirty="0" smtClean="0">
                <a:latin typeface="Arial" pitchFamily="34" charset="0"/>
                <a:cs typeface="Arial" pitchFamily="34" charset="0"/>
              </a:rPr>
              <a:t>الرئيس التنفيذي أو الشخصيات المعروفة المرتبطة بمنظمتك </a:t>
            </a:r>
          </a:p>
          <a:p>
            <a:pPr marL="285750" indent="-285750" algn="r" rtl="1">
              <a:buFont typeface="Arial" pitchFamily="34" charset="0"/>
              <a:buChar char="•"/>
            </a:pPr>
            <a:r>
              <a:rPr lang="ar-LB" b="1" dirty="0" smtClean="0">
                <a:latin typeface="Arial" pitchFamily="34" charset="0"/>
                <a:cs typeface="Arial" pitchFamily="34" charset="0"/>
              </a:rPr>
              <a:t>المنظمات غير الربحية الأخرى التي تحمل اسم برنامج مماثل </a:t>
            </a:r>
          </a:p>
          <a:p>
            <a:pPr marL="285750" indent="-285750" algn="r" rtl="1">
              <a:buFont typeface="Arial" pitchFamily="34" charset="0"/>
              <a:buChar char="•"/>
            </a:pPr>
            <a:r>
              <a:rPr lang="ar-LB" b="1" dirty="0" smtClean="0">
                <a:latin typeface="Arial" pitchFamily="34" charset="0"/>
                <a:cs typeface="Arial" pitchFamily="34" charset="0"/>
              </a:rPr>
              <a:t>العلامة التجارية أو الشعار الخاص بك </a:t>
            </a:r>
          </a:p>
          <a:p>
            <a:pPr marL="285750" indent="-285750" algn="r" rtl="1">
              <a:buFont typeface="Arial" pitchFamily="34" charset="0"/>
              <a:buChar char="•"/>
            </a:pPr>
            <a:r>
              <a:rPr lang="ar-LB" b="1" dirty="0" smtClean="0">
                <a:latin typeface="Arial" pitchFamily="34" charset="0"/>
                <a:cs typeface="Arial" pitchFamily="34" charset="0"/>
              </a:rPr>
              <a:t>عناوين المواقع الخاصة بمدونتك وموقعك على شبكة الإنترنت ومجتمع الإنترنت </a:t>
            </a:r>
          </a:p>
          <a:p>
            <a:pPr marL="285750" indent="-285750" algn="r" rtl="1">
              <a:buFont typeface="Arial" pitchFamily="34" charset="0"/>
              <a:buChar char="•"/>
            </a:pPr>
            <a:r>
              <a:rPr lang="ar-LB" b="1" dirty="0" smtClean="0">
                <a:latin typeface="Arial" pitchFamily="34" charset="0"/>
                <a:cs typeface="Arial" pitchFamily="34" charset="0"/>
              </a:rPr>
              <a:t>مصطلحات الصناعة أو عبارات أخرى </a:t>
            </a:r>
          </a:p>
          <a:p>
            <a:pPr marL="285750" indent="-285750" algn="r" rtl="1">
              <a:buFont typeface="Arial" pitchFamily="34" charset="0"/>
              <a:buChar char="•"/>
            </a:pPr>
            <a:r>
              <a:rPr lang="ar-LB" b="1" dirty="0" smtClean="0">
                <a:latin typeface="Arial" pitchFamily="34" charset="0"/>
                <a:cs typeface="Arial" pitchFamily="34" charset="0"/>
              </a:rPr>
              <a:t>منطقة الإصدار والمرادفات والجغرافيا</a:t>
            </a:r>
          </a:p>
          <a:p>
            <a:pPr marL="285750" indent="-285750" algn="r" rtl="1">
              <a:buFont typeface="Arial" pitchFamily="34" charset="0"/>
              <a:buChar char="•"/>
            </a:pPr>
            <a:r>
              <a:rPr lang="ar-LB" b="1" dirty="0" smtClean="0">
                <a:latin typeface="Arial" pitchFamily="34" charset="0"/>
                <a:cs typeface="Arial" pitchFamily="34" charset="0"/>
              </a:rPr>
              <a:t>نقاط القوة والضعف المعروفة لديك</a:t>
            </a:r>
          </a:p>
          <a:p>
            <a:pPr rtl="1"/>
            <a:endParaRPr lang="ar-LB" sz="2400" b="1" dirty="0">
              <a:latin typeface="Arial" pitchFamily="34" charset="0"/>
              <a:cs typeface="Arial" pitchFamily="34" charset="0"/>
            </a:endParaRPr>
          </a:p>
        </p:txBody>
      </p:sp>
      <p:sp>
        <p:nvSpPr>
          <p:cNvPr id="10243" name="Text Box 4"/>
          <p:cNvSpPr txBox="1">
            <a:spLocks noChangeArrowheads="1"/>
          </p:cNvSpPr>
          <p:nvPr/>
        </p:nvSpPr>
        <p:spPr bwMode="auto">
          <a:xfrm>
            <a:off x="1295400" y="258763"/>
            <a:ext cx="7010400" cy="646331"/>
          </a:xfrm>
          <a:prstGeom prst="rect">
            <a:avLst/>
          </a:prstGeom>
          <a:noFill/>
          <a:ln w="9525">
            <a:noFill/>
            <a:miter lim="800000"/>
            <a:headEnd/>
            <a:tailEnd/>
          </a:ln>
        </p:spPr>
        <p:txBody>
          <a:bodyPr>
            <a:spAutoFit/>
          </a:bodyPr>
          <a:lstStyle/>
          <a:p>
            <a:pPr marL="800100" lvl="1" indent="-342900" algn="r" rtl="1">
              <a:spcBef>
                <a:spcPct val="30000"/>
              </a:spcBef>
            </a:pPr>
            <a:r>
              <a:rPr lang="ar-LB" sz="3600" b="1" dirty="0" smtClean="0">
                <a:latin typeface="Arial" pitchFamily="34" charset="0"/>
                <a:cs typeface="Arial" pitchFamily="34" charset="0"/>
              </a:rPr>
              <a:t>الكلمات الرئيسية لاستدعاء الأفكار</a:t>
            </a:r>
          </a:p>
        </p:txBody>
      </p:sp>
      <p:pic>
        <p:nvPicPr>
          <p:cNvPr id="10244" name="Picture 6" descr="2389240224_a3e66c9f8c_o"/>
          <p:cNvPicPr>
            <a:picLocks noChangeAspect="1" noChangeArrowheads="1"/>
          </p:cNvPicPr>
          <p:nvPr/>
        </p:nvPicPr>
        <p:blipFill>
          <a:blip r:embed="rId3" cstate="print"/>
          <a:srcRect/>
          <a:stretch>
            <a:fillRect/>
          </a:stretch>
        </p:blipFill>
        <p:spPr bwMode="auto">
          <a:xfrm>
            <a:off x="609600" y="1447800"/>
            <a:ext cx="2895600" cy="2895600"/>
          </a:xfrm>
          <a:prstGeom prst="rect">
            <a:avLst/>
          </a:prstGeom>
          <a:noFill/>
          <a:ln w="9525">
            <a:noFill/>
            <a:miter lim="800000"/>
            <a:headEnd/>
            <a:tailEnd/>
          </a:ln>
        </p:spPr>
      </p:pic>
      <p:pic>
        <p:nvPicPr>
          <p:cNvPr id="10245" name="Picture 5" descr="3-22-2010 9-19-03 PM.png"/>
          <p:cNvPicPr>
            <a:picLocks noChangeAspect="1"/>
          </p:cNvPicPr>
          <p:nvPr/>
        </p:nvPicPr>
        <p:blipFill>
          <a:blip r:embed="rId4" cstate="print"/>
          <a:srcRect/>
          <a:stretch>
            <a:fillRect/>
          </a:stretch>
        </p:blipFill>
        <p:spPr bwMode="auto">
          <a:xfrm>
            <a:off x="609600" y="5200650"/>
            <a:ext cx="8126413" cy="1657350"/>
          </a:xfrm>
          <a:prstGeom prst="rect">
            <a:avLst/>
          </a:prstGeom>
          <a:noFill/>
          <a:ln w="9525">
            <a:noFill/>
            <a:miter lim="800000"/>
            <a:headEnd/>
            <a:tailEnd/>
          </a:ln>
        </p:spPr>
      </p:pic>
      <p:sp>
        <p:nvSpPr>
          <p:cNvPr id="6" name="TextBox 5"/>
          <p:cNvSpPr txBox="1"/>
          <p:nvPr/>
        </p:nvSpPr>
        <p:spPr>
          <a:xfrm>
            <a:off x="0" y="0"/>
            <a:ext cx="9144000" cy="1366528"/>
          </a:xfrm>
          <a:prstGeom prst="rect">
            <a:avLst/>
          </a:prstGeom>
          <a:solidFill>
            <a:srgbClr val="ABDCD4"/>
          </a:solidFill>
        </p:spPr>
        <p:txBody>
          <a:bodyPr>
            <a:spAutoFit/>
          </a:bodyPr>
          <a:lstStyle/>
          <a:p>
            <a:pPr marL="800100" lvl="1" indent="-342900" rtl="1">
              <a:spcBef>
                <a:spcPct val="30000"/>
              </a:spcBef>
            </a:pPr>
            <a:endParaRPr lang="ar-LB" sz="3600" b="1" dirty="0" smtClean="0">
              <a:latin typeface="Arial" pitchFamily="34" charset="0"/>
              <a:cs typeface="Arial" pitchFamily="34" charset="0"/>
            </a:endParaRPr>
          </a:p>
          <a:p>
            <a:pPr marL="800100" lvl="1" indent="-342900" algn="ctr" rtl="1">
              <a:spcBef>
                <a:spcPct val="30000"/>
              </a:spcBef>
            </a:pPr>
            <a:r>
              <a:rPr lang="ar-LB" sz="3600" b="1" dirty="0" smtClean="0">
                <a:latin typeface="Arial" pitchFamily="34" charset="0"/>
                <a:cs typeface="Arial" pitchFamily="34" charset="0"/>
              </a:rPr>
              <a:t>الكلمات الرئيسية لاستدعاء الأفكار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smtClean="0">
                <a:latin typeface="Arial" pitchFamily="34" charset="0"/>
                <a:cs typeface="Arial" pitchFamily="34" charset="0"/>
              </a:rPr>
              <a:t>المبدأ رقم 3: </a:t>
            </a:r>
          </a:p>
          <a:p>
            <a:pPr algn="ctr" rtl="1" fontAlgn="auto">
              <a:spcBef>
                <a:spcPts val="0"/>
              </a:spcBef>
              <a:spcAft>
                <a:spcPts val="0"/>
              </a:spcAft>
              <a:defRPr/>
            </a:pPr>
            <a:r>
              <a:rPr lang="ar-LB" sz="3600" b="1" dirty="0" smtClean="0">
                <a:latin typeface="Arial" pitchFamily="34" charset="0"/>
                <a:cs typeface="Arial" pitchFamily="34" charset="0"/>
              </a:rPr>
              <a:t>ورقة ملاحظات لاصقة لاستدعاء الأفكار</a:t>
            </a:r>
            <a:endParaRPr lang="ar-LB"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329"/>
            <a:ext cx="9144000" cy="5664869"/>
          </a:xfrm>
          <a:prstGeom prst="rect">
            <a:avLst/>
          </a:prstGeom>
        </p:spPr>
      </p:pic>
    </p:spTree>
    <p:extLst>
      <p:ext uri="{BB962C8B-B14F-4D97-AF65-F5344CB8AC3E}">
        <p14:creationId xmlns:p14="http://schemas.microsoft.com/office/powerpoint/2010/main" val="138666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25000" lnSpcReduction="20000"/>
          </a:bodyPr>
          <a:lstStyle/>
          <a:p>
            <a:pPr marL="457200" indent="-457200" algn="r" rtl="1">
              <a:buFont typeface="+mj-lt"/>
              <a:buAutoNum type="arabicPeriod"/>
            </a:pPr>
            <a:r>
              <a:rPr lang="ar-LB" sz="9600" dirty="0">
                <a:latin typeface="Arial" pitchFamily="34" charset="0"/>
                <a:cs typeface="Arial" pitchFamily="34" charset="0"/>
              </a:rPr>
              <a:t>توافق الإعلام الاجتماعي مع إستراتيجية الاتصالات وأهدافها</a:t>
            </a:r>
          </a:p>
          <a:p>
            <a:pPr marL="457200" indent="-457200" rtl="1">
              <a:buFont typeface="+mj-lt"/>
              <a:buAutoNum type="arabicPeriod"/>
            </a:pPr>
            <a:endParaRPr lang="ar-LB" sz="9600" dirty="0">
              <a:latin typeface="Arial" pitchFamily="34" charset="0"/>
              <a:cs typeface="Arial" pitchFamily="34" charset="0"/>
            </a:endParaRPr>
          </a:p>
          <a:p>
            <a:pPr marL="457200" indent="-457200" algn="r" rtl="1">
              <a:buFont typeface="+mj-lt"/>
              <a:buAutoNum type="arabicPeriod"/>
            </a:pPr>
            <a:r>
              <a:rPr lang="ar-LB" sz="9600" dirty="0">
                <a:latin typeface="Arial" pitchFamily="34" charset="0"/>
                <a:cs typeface="Arial" pitchFamily="34" charset="0"/>
              </a:rPr>
              <a:t>قياس الإعلام الاجتماعي من خلال تمكين الجميع في المنظمة وإدراج الإعلام الاجتماعي في سير العمل</a:t>
            </a:r>
          </a:p>
          <a:p>
            <a:pPr marL="457200" indent="-457200" rtl="1">
              <a:buFont typeface="+mj-lt"/>
              <a:buAutoNum type="arabicPeriod"/>
            </a:pPr>
            <a:endParaRPr lang="ar-LB" sz="9600" dirty="0">
              <a:latin typeface="Arial" pitchFamily="34" charset="0"/>
              <a:cs typeface="Arial" pitchFamily="34" charset="0"/>
            </a:endParaRPr>
          </a:p>
          <a:p>
            <a:pPr marL="457200" indent="-457200" algn="r" rtl="1">
              <a:buFont typeface="+mj-lt"/>
              <a:buAutoNum type="arabicPeriod"/>
            </a:pPr>
            <a:r>
              <a:rPr lang="ar-LB" sz="9600" dirty="0">
                <a:latin typeface="Arial" pitchFamily="34" charset="0"/>
                <a:cs typeface="Arial" pitchFamily="34" charset="0"/>
              </a:rPr>
              <a:t>مراقبة الناس في شبكتهم والاستماع إليهم والبحث عنهم</a:t>
            </a:r>
          </a:p>
          <a:p>
            <a:pPr marL="457200" indent="-457200" rtl="1">
              <a:buFont typeface="+mj-lt"/>
              <a:buAutoNum type="arabicPeriod"/>
            </a:pPr>
            <a:endParaRPr lang="ar-LB" sz="9600" dirty="0">
              <a:latin typeface="Arial" pitchFamily="34" charset="0"/>
              <a:cs typeface="Arial" pitchFamily="34" charset="0"/>
            </a:endParaRPr>
          </a:p>
          <a:p>
            <a:pPr marL="457200" indent="-457200" algn="r" rtl="1">
              <a:buFont typeface="+mj-lt"/>
              <a:buAutoNum type="arabicPeriod"/>
            </a:pPr>
            <a:r>
              <a:rPr lang="ar-LB" sz="9600" dirty="0">
                <a:latin typeface="Arial" pitchFamily="34" charset="0"/>
                <a:cs typeface="Arial" pitchFamily="34" charset="0"/>
              </a:rPr>
              <a:t>الحصول على رد الفعل والبدء في محادثات حول عملهم</a:t>
            </a:r>
          </a:p>
          <a:p>
            <a:pPr marL="457200" indent="-457200" rtl="1">
              <a:buFont typeface="+mj-lt"/>
              <a:buAutoNum type="arabicPeriod"/>
            </a:pPr>
            <a:endParaRPr lang="ar-LB" sz="9600" dirty="0">
              <a:latin typeface="Arial" pitchFamily="34" charset="0"/>
              <a:cs typeface="Arial" pitchFamily="34" charset="0"/>
            </a:endParaRPr>
          </a:p>
          <a:p>
            <a:pPr marL="457200" indent="-457200" algn="r" rtl="1">
              <a:buFont typeface="+mj-lt"/>
              <a:buAutoNum type="arabicPeriod"/>
            </a:pPr>
            <a:r>
              <a:rPr lang="ar-LB" sz="9600" dirty="0" smtClean="0">
                <a:latin typeface="Arial" pitchFamily="34" charset="0"/>
                <a:cs typeface="Arial" pitchFamily="34" charset="0"/>
              </a:rPr>
              <a:t>العمل مع سفراء العلامة التجارية لنشر رسالتهم</a:t>
            </a:r>
          </a:p>
          <a:p>
            <a:pPr marL="457200" indent="-457200" rtl="1">
              <a:buFont typeface="+mj-lt"/>
              <a:buAutoNum type="arabicPeriod"/>
            </a:pPr>
            <a:endParaRPr lang="ar-LB" sz="9600" dirty="0">
              <a:latin typeface="Arial" pitchFamily="34" charset="0"/>
              <a:cs typeface="Arial" pitchFamily="34" charset="0"/>
            </a:endParaRPr>
          </a:p>
          <a:p>
            <a:pPr marL="457200" indent="-457200" algn="r" rtl="1">
              <a:buFont typeface="+mj-lt"/>
              <a:buAutoNum type="arabicPeriod"/>
            </a:pPr>
            <a:r>
              <a:rPr lang="ar-LB" sz="9600" dirty="0">
                <a:latin typeface="Arial" pitchFamily="34" charset="0"/>
                <a:cs typeface="Arial" pitchFamily="34" charset="0"/>
              </a:rPr>
              <a:t>التعلم من التجربة والبيانات</a:t>
            </a:r>
          </a:p>
          <a:p>
            <a:pPr rtl="1"/>
            <a:endParaRPr lang="ar-LB" dirty="0"/>
          </a:p>
        </p:txBody>
      </p:sp>
      <p:sp>
        <p:nvSpPr>
          <p:cNvPr id="4" name="Title 3"/>
          <p:cNvSpPr txBox="1">
            <a:spLocks noGrp="1"/>
          </p:cNvSpPr>
          <p:nvPr>
            <p:ph type="title"/>
          </p:nvPr>
        </p:nvSpPr>
        <p:spPr>
          <a:xfrm>
            <a:off x="-5862" y="0"/>
            <a:ext cx="9120554" cy="1292662"/>
          </a:xfrm>
          <a:prstGeom prst="rect">
            <a:avLst/>
          </a:prstGeom>
          <a:solidFill>
            <a:srgbClr val="ABDCD4"/>
          </a:solidFill>
        </p:spPr>
        <p:txBody>
          <a:bodyPr wrap="square" rtlCol="0">
            <a:spAutoFit/>
          </a:bodyPr>
          <a:lstStyle/>
          <a:p>
            <a:pPr algn="ctr" rtl="1"/>
            <a:endParaRPr lang="ar-LB" sz="500" dirty="0" smtClean="0">
              <a:solidFill>
                <a:schemeClr val="tx1">
                  <a:lumMod val="75000"/>
                  <a:lumOff val="25000"/>
                </a:schemeClr>
              </a:solidFill>
              <a:latin typeface="Arial" pitchFamily="34" charset="0"/>
              <a:cs typeface="Arial" pitchFamily="34" charset="0"/>
            </a:endParaRPr>
          </a:p>
          <a:p>
            <a:pPr algn="ctr" rtl="1"/>
            <a:endParaRPr lang="ar-LB" sz="500" dirty="0">
              <a:solidFill>
                <a:schemeClr val="tx1">
                  <a:lumMod val="75000"/>
                  <a:lumOff val="25000"/>
                </a:schemeClr>
              </a:solidFill>
              <a:latin typeface="Arial" pitchFamily="34" charset="0"/>
              <a:cs typeface="Arial" pitchFamily="34" charset="0"/>
            </a:endParaRPr>
          </a:p>
          <a:p>
            <a:pPr algn="ctr" rtl="1"/>
            <a:endParaRPr lang="ar-LB" sz="3200" b="1" dirty="0" smtClean="0">
              <a:solidFill>
                <a:schemeClr val="tx1">
                  <a:lumMod val="75000"/>
                  <a:lumOff val="25000"/>
                </a:schemeClr>
              </a:solidFill>
              <a:latin typeface="Arial" pitchFamily="34" charset="0"/>
              <a:cs typeface="Arial" pitchFamily="34" charset="0"/>
            </a:endParaRPr>
          </a:p>
          <a:p>
            <a:pPr algn="ctr" rtl="1"/>
            <a:r>
              <a:rPr lang="ar-LB" sz="3600" b="1" dirty="0" smtClean="0">
                <a:latin typeface="Arial" pitchFamily="34" charset="0"/>
                <a:cs typeface="Arial" pitchFamily="34" charset="0"/>
              </a:rPr>
              <a:t>المبادئ</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414659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ar-LB" dirty="0" smtClean="0">
              <a:latin typeface="Arial" pitchFamily="34" charset="0"/>
              <a:cs typeface="Arial" pitchFamily="34" charset="0"/>
            </a:endParaRPr>
          </a:p>
          <a:p>
            <a:pPr marL="0" indent="0" algn="ctr" rtl="1">
              <a:buNone/>
            </a:pPr>
            <a:endParaRPr lang="ar-LB" dirty="0">
              <a:latin typeface="Arial" pitchFamily="34" charset="0"/>
              <a:cs typeface="Arial" pitchFamily="34" charset="0"/>
            </a:endParaRPr>
          </a:p>
          <a:p>
            <a:pPr marL="0" indent="0" algn="ctr" rtl="1">
              <a:buNone/>
            </a:pPr>
            <a:r>
              <a:rPr lang="ar-LB" dirty="0" smtClean="0">
                <a:latin typeface="Arial" pitchFamily="34" charset="0"/>
                <a:cs typeface="Arial" pitchFamily="34" charset="0"/>
              </a:rPr>
              <a:t>الحصول على رد الفعل والبدء في محادثات حول عملهم</a:t>
            </a:r>
          </a:p>
          <a:p>
            <a:pPr algn="ctr" rtl="1"/>
            <a:endParaRPr lang="ar-LB" dirty="0"/>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t/>
            </a:r>
            <a:br/>
            <a:r>
              <a:rPr lang="ar-LB" sz="3600" b="1" dirty="0" smtClean="0">
                <a:latin typeface="Arial" pitchFamily="34" charset="0"/>
                <a:cs typeface="Arial" pitchFamily="34" charset="0"/>
              </a:rPr>
              <a:t>المبدأ رقم 4</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4277260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endParaRPr lang="ar-LB" sz="3600" b="1" dirty="0" smtClean="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مثال</a:t>
            </a:r>
            <a:endParaRPr lang="ar-LB" sz="32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5" y="1200328"/>
            <a:ext cx="8502960" cy="5657671"/>
          </a:xfrm>
          <a:prstGeom prst="rect">
            <a:avLst/>
          </a:prstGeom>
        </p:spPr>
      </p:pic>
    </p:spTree>
    <p:extLst>
      <p:ext uri="{BB962C8B-B14F-4D97-AF65-F5344CB8AC3E}">
        <p14:creationId xmlns:p14="http://schemas.microsoft.com/office/powerpoint/2010/main" val="2711615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endParaRPr lang="ar-LB" sz="3600" b="1" dirty="0" smtClean="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مثال</a:t>
            </a:r>
            <a:endParaRPr lang="ar-LB" sz="3200" b="1" dirty="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95623"/>
            <a:ext cx="7239000" cy="5610168"/>
          </a:xfrm>
          <a:prstGeom prst="rect">
            <a:avLst/>
          </a:prstGeom>
        </p:spPr>
      </p:pic>
    </p:spTree>
    <p:extLst>
      <p:ext uri="{BB962C8B-B14F-4D97-AF65-F5344CB8AC3E}">
        <p14:creationId xmlns:p14="http://schemas.microsoft.com/office/powerpoint/2010/main" val="2808606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dirty="0">
              <a:latin typeface="Arial" pitchFamily="34" charset="0"/>
              <a:cs typeface="Arial" pitchFamily="34" charset="0"/>
            </a:endParaRPr>
          </a:p>
          <a:p>
            <a:pPr algn="ctr"/>
            <a:endParaRPr lang="en-US" dirty="0"/>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rPr lang="ar-LB" sz="3600" b="1" dirty="0" smtClean="0">
                <a:latin typeface="Arial" pitchFamily="34" charset="0"/>
                <a:cs typeface="Arial" pitchFamily="34" charset="0"/>
              </a:rPr>
              <a:t>المبدأ رقم 4:</a:t>
            </a:r>
            <a:r>
              <a:t/>
            </a:r>
            <a:br/>
            <a:r>
              <a:rPr lang="ar-LB" sz="3600" b="1" dirty="0" smtClean="0">
                <a:latin typeface="Arial" pitchFamily="34" charset="0"/>
                <a:cs typeface="Arial" pitchFamily="34" charset="0"/>
              </a:rPr>
              <a:t>التفكير والكتابة</a:t>
            </a:r>
            <a:endParaRPr lang="ar-LB" sz="3600" b="1" dirty="0">
              <a:latin typeface="Arial" pitchFamily="34" charset="0"/>
              <a:cs typeface="Arial" pitchFamily="34" charset="0"/>
            </a:endParaRPr>
          </a:p>
        </p:txBody>
      </p:sp>
      <p:sp>
        <p:nvSpPr>
          <p:cNvPr id="2" name="Rectangle 1"/>
          <p:cNvSpPr/>
          <p:nvPr/>
        </p:nvSpPr>
        <p:spPr>
          <a:xfrm>
            <a:off x="685800" y="1859340"/>
            <a:ext cx="7848600" cy="3416320"/>
          </a:xfrm>
          <a:prstGeom prst="rect">
            <a:avLst/>
          </a:prstGeom>
        </p:spPr>
        <p:txBody>
          <a:bodyPr wrap="square">
            <a:spAutoFit/>
          </a:bodyPr>
          <a:lstStyle/>
          <a:p>
            <a:pPr algn="r" rtl="1"/>
            <a:r>
              <a:rPr lang="ar-LB" sz="2400" b="1" dirty="0">
                <a:latin typeface="Arial" pitchFamily="34" charset="0"/>
                <a:cs typeface="Arial" pitchFamily="34" charset="0"/>
              </a:rPr>
              <a:t>التفكير والكتابة: </a:t>
            </a:r>
            <a:r>
              <a:rPr lang="ar-LB" dirty="0" smtClean="0"/>
              <a:t>   </a:t>
            </a:r>
          </a:p>
          <a:p>
            <a:pPr rtl="1"/>
            <a:endParaRPr lang="ar-LB" sz="2400" i="1" dirty="0">
              <a:latin typeface="Arial" pitchFamily="34" charset="0"/>
              <a:cs typeface="Arial" pitchFamily="34" charset="0"/>
            </a:endParaRPr>
          </a:p>
          <a:p>
            <a:pPr marL="457200" indent="-457200" algn="r" rtl="1">
              <a:buFont typeface="Arial" pitchFamily="34" charset="0"/>
              <a:buChar char="•"/>
            </a:pPr>
            <a:r>
              <a:rPr lang="ar-LB" sz="2400" i="1" dirty="0">
                <a:latin typeface="Arial" pitchFamily="34" charset="0"/>
                <a:cs typeface="Arial" pitchFamily="34" charset="0"/>
              </a:rPr>
              <a:t>ما هو المحتوى الذي تم عرضه على وسائل الإعلام الاجتماعية وقد ألهم إجراء المحادثات حول العمل في منظمتك؟</a:t>
            </a:r>
          </a:p>
          <a:p>
            <a:pPr rtl="1"/>
            <a:endParaRPr lang="ar-LB" sz="2400" i="1" dirty="0">
              <a:latin typeface="Arial" pitchFamily="34" charset="0"/>
              <a:cs typeface="Arial" pitchFamily="34" charset="0"/>
            </a:endParaRPr>
          </a:p>
          <a:p>
            <a:pPr marL="457200" indent="-457200" algn="r" rtl="1">
              <a:buFont typeface="Arial" pitchFamily="34" charset="0"/>
              <a:buChar char="•"/>
            </a:pPr>
            <a:r>
              <a:rPr lang="ar-LB" sz="2400" i="1" dirty="0">
                <a:latin typeface="Arial" pitchFamily="34" charset="0"/>
                <a:cs typeface="Arial" pitchFamily="34" charset="0"/>
              </a:rPr>
              <a:t>ما هو المثال الجيد عن السؤال أو الرابط أو الفيديو أو الصورة أو أية وسائل بصرية أخرى  تثير حديثا عن البرامج في منظمتك؟</a:t>
            </a:r>
            <a:endParaRPr lang="ar-LB" sz="2400" dirty="0">
              <a:latin typeface="Arial" pitchFamily="34" charset="0"/>
              <a:cs typeface="Arial" pitchFamily="34" charset="0"/>
            </a:endParaRPr>
          </a:p>
        </p:txBody>
      </p:sp>
    </p:spTree>
    <p:extLst>
      <p:ext uri="{BB962C8B-B14F-4D97-AF65-F5344CB8AC3E}">
        <p14:creationId xmlns:p14="http://schemas.microsoft.com/office/powerpoint/2010/main" val="1343569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ar-LB" dirty="0" smtClean="0">
              <a:latin typeface="Arial" pitchFamily="34" charset="0"/>
              <a:cs typeface="Arial" pitchFamily="34" charset="0"/>
            </a:endParaRPr>
          </a:p>
          <a:p>
            <a:pPr marL="0" indent="0" algn="ctr" rtl="1">
              <a:buNone/>
            </a:pPr>
            <a:endParaRPr lang="ar-LB" dirty="0">
              <a:latin typeface="Arial" pitchFamily="34" charset="0"/>
              <a:cs typeface="Arial" pitchFamily="34" charset="0"/>
            </a:endParaRPr>
          </a:p>
          <a:p>
            <a:pPr marL="0" indent="0" algn="ctr" rtl="1">
              <a:buNone/>
            </a:pPr>
            <a:r>
              <a:rPr lang="ar-LB" dirty="0" smtClean="0">
                <a:latin typeface="Arial" pitchFamily="34" charset="0"/>
                <a:cs typeface="Arial" pitchFamily="34" charset="0"/>
              </a:rPr>
              <a:t>العمل مع أبطال العلامات التجارية وأصحاب النفوذ للمساعدة في تنفيذ الإستراتيجية</a:t>
            </a:r>
            <a:endParaRPr lang="ar-LB" dirty="0"/>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t/>
            </a:r>
            <a:br/>
            <a:r>
              <a:rPr lang="ar-LB" sz="3600" b="1" dirty="0" smtClean="0">
                <a:latin typeface="Arial" pitchFamily="34" charset="0"/>
                <a:cs typeface="Arial" pitchFamily="34" charset="0"/>
              </a:rPr>
              <a:t>المبدأ رقم 5</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3635175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vangelism.png"/>
          <p:cNvPicPr>
            <a:picLocks noChangeAspect="1"/>
          </p:cNvPicPr>
          <p:nvPr/>
        </p:nvPicPr>
        <p:blipFill>
          <a:blip r:embed="rId3" cstate="print"/>
          <a:stretch>
            <a:fillRect/>
          </a:stretch>
        </p:blipFill>
        <p:spPr>
          <a:xfrm>
            <a:off x="259836" y="1371600"/>
            <a:ext cx="4348919" cy="4184107"/>
          </a:xfrm>
          <a:prstGeom prst="rect">
            <a:avLst/>
          </a:prstGeom>
        </p:spPr>
      </p:pic>
      <p:sp>
        <p:nvSpPr>
          <p:cNvPr id="6" name="TextBox 5"/>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smtClean="0">
                <a:latin typeface="Arial" pitchFamily="34" charset="0"/>
                <a:cs typeface="Arial" pitchFamily="34" charset="0"/>
              </a:rPr>
              <a:t>المبدأ رقم 5: </a:t>
            </a:r>
          </a:p>
          <a:p>
            <a:pPr algn="ctr" rtl="1" fontAlgn="auto">
              <a:spcBef>
                <a:spcPts val="0"/>
              </a:spcBef>
              <a:spcAft>
                <a:spcPts val="0"/>
              </a:spcAft>
              <a:defRPr/>
            </a:pPr>
            <a:r>
              <a:rPr lang="ar-LB" sz="3600" b="1" dirty="0" smtClean="0">
                <a:latin typeface="Arial" pitchFamily="34" charset="0"/>
                <a:cs typeface="Arial" pitchFamily="34" charset="0"/>
              </a:rPr>
              <a:t>كيفية العمل مع الأبطال</a:t>
            </a:r>
            <a:endParaRPr lang="ar-LB" sz="3600" b="1" dirty="0">
              <a:latin typeface="Arial" pitchFamily="34" charset="0"/>
              <a:cs typeface="Arial" pitchFamily="34" charset="0"/>
            </a:endParaRPr>
          </a:p>
        </p:txBody>
      </p:sp>
      <p:sp>
        <p:nvSpPr>
          <p:cNvPr id="7" name="TextBox 6"/>
          <p:cNvSpPr txBox="1"/>
          <p:nvPr/>
        </p:nvSpPr>
        <p:spPr>
          <a:xfrm>
            <a:off x="4705349" y="1371600"/>
            <a:ext cx="3962400" cy="5262979"/>
          </a:xfrm>
          <a:prstGeom prst="rect">
            <a:avLst/>
          </a:prstGeom>
          <a:solidFill>
            <a:schemeClr val="bg1"/>
          </a:solidFill>
        </p:spPr>
        <p:txBody>
          <a:bodyPr wrap="square" rtlCol="0">
            <a:spAutoFit/>
          </a:bodyPr>
          <a:lstStyle/>
          <a:p>
            <a:pPr algn="r" rtl="1"/>
            <a:r>
              <a:rPr lang="ar-LB" sz="2400" b="1" dirty="0">
                <a:latin typeface="Arial" pitchFamily="34" charset="0"/>
                <a:cs typeface="Arial" pitchFamily="34" charset="0"/>
              </a:rPr>
              <a:t>المسار:</a:t>
            </a:r>
            <a:r>
              <a:rPr lang="ar-LB" dirty="0" smtClean="0"/>
              <a:t>   </a:t>
            </a:r>
            <a:r>
              <a:t/>
            </a:r>
            <a:br/>
            <a:r>
              <a:rPr lang="ar-LB" sz="2400" dirty="0">
                <a:latin typeface="Arial" pitchFamily="34" charset="0"/>
                <a:cs typeface="Arial" pitchFamily="34" charset="0"/>
              </a:rPr>
              <a:t>من هم؟</a:t>
            </a:r>
            <a:r>
              <a:t/>
            </a:r>
            <a:br/>
            <a:endParaRPr lang="ar-LB" sz="2400" dirty="0">
              <a:latin typeface="Arial" pitchFamily="34" charset="0"/>
              <a:cs typeface="Arial" pitchFamily="34" charset="0"/>
            </a:endParaRPr>
          </a:p>
          <a:p>
            <a:pPr algn="r" rtl="1"/>
            <a:r>
              <a:rPr lang="ar-LB" sz="2400" b="1" dirty="0">
                <a:latin typeface="Arial" pitchFamily="34" charset="0"/>
                <a:cs typeface="Arial" pitchFamily="34" charset="0"/>
              </a:rPr>
              <a:t>الاعتراف:  </a:t>
            </a:r>
          </a:p>
          <a:p>
            <a:pPr algn="r" rtl="1"/>
            <a:r>
              <a:rPr lang="ar-LB" sz="2400" dirty="0">
                <a:latin typeface="Arial" pitchFamily="34" charset="0"/>
                <a:cs typeface="Arial" pitchFamily="34" charset="0"/>
              </a:rPr>
              <a:t>الشكر والتوضيحات</a:t>
            </a:r>
          </a:p>
          <a:p>
            <a:pPr algn="r" rtl="1"/>
            <a:r>
              <a:t/>
            </a:r>
            <a:br/>
            <a:r>
              <a:rPr lang="ar-LB" sz="2400" b="1" dirty="0">
                <a:latin typeface="Arial" pitchFamily="34" charset="0"/>
                <a:cs typeface="Arial" pitchFamily="34" charset="0"/>
              </a:rPr>
              <a:t>التطوير:</a:t>
            </a:r>
            <a:r>
              <a:rPr lang="ar-LB" dirty="0" smtClean="0"/>
              <a:t>   </a:t>
            </a:r>
          </a:p>
          <a:p>
            <a:pPr algn="r" rtl="1"/>
            <a:r>
              <a:rPr lang="ar-LB" sz="2400" dirty="0">
                <a:latin typeface="Arial" pitchFamily="34" charset="0"/>
                <a:cs typeface="Arial" pitchFamily="34" charset="0"/>
              </a:rPr>
              <a:t>ماذا يريدون أن يفعلوا؟</a:t>
            </a:r>
            <a:r>
              <a:t/>
            </a:r>
            <a:br/>
            <a:endParaRPr lang="ar-LB" sz="2400" dirty="0">
              <a:latin typeface="Arial" pitchFamily="34" charset="0"/>
              <a:cs typeface="Arial" pitchFamily="34" charset="0"/>
            </a:endParaRPr>
          </a:p>
          <a:p>
            <a:pPr algn="r" rtl="1"/>
            <a:r>
              <a:rPr lang="ar-LB" sz="2400" b="1" dirty="0">
                <a:latin typeface="Arial" pitchFamily="34" charset="0"/>
                <a:cs typeface="Arial" pitchFamily="34" charset="0"/>
              </a:rPr>
              <a:t>الاقتراح / الأدوات:  </a:t>
            </a:r>
          </a:p>
          <a:p>
            <a:pPr algn="r" rtl="1"/>
            <a:r>
              <a:rPr lang="ar-LB" sz="2400" dirty="0">
                <a:latin typeface="Arial" pitchFamily="34" charset="0"/>
                <a:cs typeface="Arial" pitchFamily="34" charset="0"/>
              </a:rPr>
              <a:t>طرق المشاركة</a:t>
            </a:r>
          </a:p>
          <a:p>
            <a:pPr algn="r" rtl="1"/>
            <a:r>
              <a:t/>
            </a:r>
            <a:br/>
            <a:r>
              <a:rPr lang="ar-LB" sz="2400" b="1" dirty="0">
                <a:latin typeface="Arial" pitchFamily="34" charset="0"/>
                <a:cs typeface="Arial" pitchFamily="34" charset="0"/>
              </a:rPr>
              <a:t>الإشراك والإسهاب:  </a:t>
            </a:r>
            <a:r>
              <a:t/>
            </a:r>
            <a:br/>
            <a:r>
              <a:rPr lang="ar-LB" sz="2400" dirty="0" smtClean="0">
                <a:latin typeface="Arial" pitchFamily="34" charset="0"/>
                <a:cs typeface="Arial" pitchFamily="34" charset="0"/>
              </a:rPr>
              <a:t>اجعل الأمر مسلٍّ</a:t>
            </a:r>
          </a:p>
        </p:txBody>
      </p:sp>
    </p:spTree>
    <p:extLst>
      <p:ext uri="{BB962C8B-B14F-4D97-AF65-F5344CB8AC3E}">
        <p14:creationId xmlns:p14="http://schemas.microsoft.com/office/powerpoint/2010/main" val="3987850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14" y="0"/>
            <a:ext cx="7006246"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 y="730727"/>
            <a:ext cx="2133744" cy="2722657"/>
          </a:xfrm>
          <a:prstGeom prst="rect">
            <a:avLst/>
          </a:prstGeom>
        </p:spPr>
      </p:pic>
    </p:spTree>
    <p:extLst>
      <p:ext uri="{BB962C8B-B14F-4D97-AF65-F5344CB8AC3E}">
        <p14:creationId xmlns:p14="http://schemas.microsoft.com/office/powerpoint/2010/main" val="30846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3" name="TextBox 2"/>
          <p:cNvSpPr txBox="1"/>
          <p:nvPr/>
        </p:nvSpPr>
        <p:spPr>
          <a:xfrm>
            <a:off x="4577080" y="0"/>
            <a:ext cx="4566920" cy="1477328"/>
          </a:xfrm>
          <a:prstGeom prst="rect">
            <a:avLst/>
          </a:prstGeom>
          <a:noFill/>
        </p:spPr>
        <p:txBody>
          <a:bodyPr wrap="square" rtlCol="0">
            <a:spAutoFit/>
          </a:bodyPr>
          <a:lstStyle/>
          <a:p>
            <a:pPr algn="r" rtl="1"/>
            <a:r>
              <a:rPr lang="ar-LB" dirty="0" smtClean="0">
                <a:latin typeface="Arial" pitchFamily="34" charset="0"/>
                <a:cs typeface="Arial" pitchFamily="34" charset="0"/>
              </a:rPr>
              <a:t>تم عقد حملة "تويتاثون"  في 13 يونيو، قبل أسبوع من اليوم العالمي للاجئين في 20 يونيو.  انضم الأبطال إلى الموقع للتحديث على تويتر حول أزمة اللاجئين و#المفتاح الأزرق.  </a:t>
            </a:r>
            <a:r>
              <a:rPr lang="ar-LB" dirty="0" smtClean="0"/>
              <a:t>وأجرت رويا حسيني دردشة على تويتر.</a:t>
            </a:r>
            <a:r>
              <a:rPr lang="ar-LB" dirty="0" smtClean="0">
                <a:latin typeface="Arial" pitchFamily="34" charset="0"/>
                <a:cs typeface="Arial" pitchFamily="34" charset="0"/>
              </a:rPr>
              <a:t> </a:t>
            </a:r>
            <a:endParaRPr lang="ar-LB" dirty="0">
              <a:latin typeface="Arial" pitchFamily="34" charset="0"/>
              <a:cs typeface="Arial" pitchFamily="34" charset="0"/>
            </a:endParaRPr>
          </a:p>
        </p:txBody>
      </p:sp>
    </p:spTree>
    <p:extLst>
      <p:ext uri="{BB962C8B-B14F-4D97-AF65-F5344CB8AC3E}">
        <p14:creationId xmlns:p14="http://schemas.microsoft.com/office/powerpoint/2010/main" val="647586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15656240"/>
              </p:ext>
            </p:extLst>
          </p:nvPr>
        </p:nvGraphicFramePr>
        <p:xfrm>
          <a:off x="457200" y="1200329"/>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smtClean="0">
                <a:latin typeface="Arial" pitchFamily="34" charset="0"/>
                <a:cs typeface="Arial" pitchFamily="34" charset="0"/>
              </a:rPr>
              <a:t>المبدأ رقم 5:  </a:t>
            </a:r>
          </a:p>
          <a:p>
            <a:pPr algn="ctr" rtl="1" fontAlgn="auto">
              <a:spcBef>
                <a:spcPts val="0"/>
              </a:spcBef>
              <a:spcAft>
                <a:spcPts val="0"/>
              </a:spcAft>
              <a:defRPr/>
            </a:pPr>
            <a:r>
              <a:rPr lang="ar-LB" sz="3600" b="1" dirty="0" smtClean="0">
                <a:latin typeface="Arial" pitchFamily="34" charset="0"/>
                <a:cs typeface="Arial" pitchFamily="34" charset="0"/>
              </a:rPr>
              <a:t>النظر في الإيجابيات والسلبيات</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2327214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ar-LB" dirty="0" smtClean="0">
              <a:latin typeface="Arial" pitchFamily="34" charset="0"/>
              <a:cs typeface="Arial" pitchFamily="34" charset="0"/>
            </a:endParaRPr>
          </a:p>
          <a:p>
            <a:pPr marL="0" indent="0" algn="ctr" rtl="1">
              <a:buNone/>
            </a:pPr>
            <a:endParaRPr lang="ar-LB" i="1" dirty="0" smtClean="0">
              <a:latin typeface="Arial" charset="0"/>
            </a:endParaRPr>
          </a:p>
          <a:p>
            <a:pPr marL="0" indent="0" algn="ctr" rtl="1">
              <a:buNone/>
            </a:pPr>
            <a:r>
              <a:rPr lang="ar-LB" i="1" dirty="0" smtClean="0">
                <a:latin typeface="Arial" charset="0"/>
              </a:rPr>
              <a:t>كيف يمكن للمنظمات غير الحكومية استخدام بطل كجزء من إستراتيجيتها؟ </a:t>
            </a:r>
          </a:p>
          <a:p>
            <a:pPr marL="0" indent="0" algn="ctr" rtl="1">
              <a:buNone/>
            </a:pPr>
            <a:endParaRPr lang="ar-LB" dirty="0">
              <a:latin typeface="Arial" pitchFamily="34" charset="0"/>
              <a:cs typeface="Arial" pitchFamily="34" charset="0"/>
            </a:endParaRPr>
          </a:p>
        </p:txBody>
      </p:sp>
      <p:sp>
        <p:nvSpPr>
          <p:cNvPr id="4" name="Title 3"/>
          <p:cNvSpPr txBox="1">
            <a:spLocks noGrp="1"/>
          </p:cNvSpPr>
          <p:nvPr>
            <p:ph type="title"/>
          </p:nvPr>
        </p:nvSpPr>
        <p:spPr>
          <a:xfrm>
            <a:off x="0" y="-276998"/>
            <a:ext cx="9144000" cy="1754326"/>
          </a:xfrm>
          <a:prstGeom prst="rect">
            <a:avLst/>
          </a:prstGeom>
          <a:solidFill>
            <a:srgbClr val="ABDCD4"/>
          </a:solidFill>
        </p:spPr>
        <p:txBody>
          <a:bodyPr wrap="square">
            <a:spAutoFit/>
          </a:bodyPr>
          <a:lstStyle/>
          <a:p>
            <a:pPr algn="ctr" rtl="1" fontAlgn="auto">
              <a:spcBef>
                <a:spcPts val="0"/>
              </a:spcBef>
              <a:spcAft>
                <a:spcPts val="0"/>
              </a:spcAft>
              <a:defRPr/>
            </a:pPr>
            <a:r>
              <a:t/>
            </a:r>
            <a:br/>
            <a:r>
              <a:rPr lang="ar-LB" sz="3600" b="1" dirty="0" smtClean="0">
                <a:latin typeface="Arial" pitchFamily="34" charset="0"/>
                <a:cs typeface="Arial" pitchFamily="34" charset="0"/>
              </a:rPr>
              <a:t>المبدأ رقم 5</a:t>
            </a:r>
            <a:r>
              <a:t/>
            </a:r>
            <a:br/>
            <a:r>
              <a:rPr lang="ar-LB" sz="3600" b="1" dirty="0" smtClean="0">
                <a:latin typeface="Arial" pitchFamily="34" charset="0"/>
                <a:cs typeface="Arial" pitchFamily="34" charset="0"/>
              </a:rPr>
              <a:t>مشاركة زميل</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2539058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rtl="1">
              <a:buNone/>
            </a:pPr>
            <a:endParaRPr lang="ar-LB" dirty="0" smtClean="0">
              <a:latin typeface="Arial" pitchFamily="34" charset="0"/>
              <a:cs typeface="Arial" pitchFamily="34" charset="0"/>
            </a:endParaRPr>
          </a:p>
          <a:p>
            <a:pPr marL="0" indent="0" algn="ctr" rtl="1">
              <a:buNone/>
            </a:pPr>
            <a:endParaRPr lang="ar-LB" dirty="0" smtClean="0">
              <a:latin typeface="Arial" pitchFamily="34" charset="0"/>
              <a:cs typeface="Arial" pitchFamily="34" charset="0"/>
            </a:endParaRPr>
          </a:p>
          <a:p>
            <a:pPr marL="0" indent="0" algn="ctr" rtl="1">
              <a:buNone/>
            </a:pPr>
            <a:endParaRPr lang="ar-LB" dirty="0" smtClean="0">
              <a:latin typeface="Arial" pitchFamily="34" charset="0"/>
              <a:cs typeface="Arial" pitchFamily="34" charset="0"/>
            </a:endParaRPr>
          </a:p>
          <a:p>
            <a:pPr marL="0" indent="0" algn="ctr" rtl="1">
              <a:buNone/>
            </a:pPr>
            <a:r>
              <a:rPr lang="ar-LB" dirty="0" smtClean="0">
                <a:latin typeface="Arial" pitchFamily="34" charset="0"/>
                <a:cs typeface="Arial" pitchFamily="34" charset="0"/>
              </a:rPr>
              <a:t>توافق الإعلام الاجتماعي مع إستراتيجية الاتصالات وأهدافها</a:t>
            </a:r>
          </a:p>
          <a:p>
            <a:pPr rtl="1"/>
            <a:endParaRPr lang="ar-LB" dirty="0"/>
          </a:p>
        </p:txBody>
      </p:sp>
      <p:sp>
        <p:nvSpPr>
          <p:cNvPr id="6" name="Title 5"/>
          <p:cNvSpPr txBox="1">
            <a:spLocks noGrp="1"/>
          </p:cNvSpPr>
          <p:nvPr>
            <p:ph type="title"/>
          </p:nvPr>
        </p:nvSpPr>
        <p:spPr>
          <a:xfrm>
            <a:off x="0" y="0"/>
            <a:ext cx="9144000" cy="1261884"/>
          </a:xfrm>
          <a:prstGeom prst="rect">
            <a:avLst/>
          </a:prstGeom>
          <a:solidFill>
            <a:srgbClr val="ABDCD4"/>
          </a:solidFill>
        </p:spPr>
        <p:txBody>
          <a:bodyPr wrap="square">
            <a:spAutoFit/>
          </a:bodyPr>
          <a:lstStyle/>
          <a:p>
            <a:pPr algn="ctr" rtl="1" fontAlgn="auto">
              <a:spcBef>
                <a:spcPts val="0"/>
              </a:spcBef>
              <a:spcAft>
                <a:spcPts val="0"/>
              </a:spcAft>
              <a:defRPr/>
            </a:pPr>
            <a:endParaRPr lang="ar-LB" sz="4000" b="1" dirty="0" smtClean="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المبدأ رقم 1</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1342267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ar-LB" dirty="0" smtClean="0">
              <a:latin typeface="Arial" pitchFamily="34" charset="0"/>
              <a:cs typeface="Arial" pitchFamily="34" charset="0"/>
            </a:endParaRPr>
          </a:p>
          <a:p>
            <a:pPr marL="0" indent="0" algn="ctr" rtl="1">
              <a:buNone/>
            </a:pPr>
            <a:endParaRPr lang="ar-LB" i="1" dirty="0" smtClean="0">
              <a:latin typeface="Arial" charset="0"/>
            </a:endParaRPr>
          </a:p>
          <a:p>
            <a:pPr marL="0" indent="0" algn="ctr" rtl="1">
              <a:buNone/>
            </a:pPr>
            <a:r>
              <a:rPr lang="ar-LB" dirty="0">
                <a:latin typeface="Arial" pitchFamily="34" charset="0"/>
                <a:cs typeface="Arial" pitchFamily="34" charset="0"/>
              </a:rPr>
              <a:t>حفظ وصيانة المحتوى للاستحواذ على اهتمام الناس في شبكتهم في عصر المعلومات الزائدة</a:t>
            </a:r>
          </a:p>
          <a:p>
            <a:pPr marL="0" indent="0" algn="ctr" rtl="1">
              <a:buNone/>
            </a:pPr>
            <a:endParaRPr lang="ar-LB" dirty="0">
              <a:latin typeface="Arial" pitchFamily="34" charset="0"/>
              <a:cs typeface="Arial" pitchFamily="34" charset="0"/>
            </a:endParaRP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t/>
            </a:r>
            <a:br/>
            <a:r>
              <a:rPr lang="ar-LB" sz="3600" b="1" dirty="0" smtClean="0">
                <a:latin typeface="Arial" pitchFamily="34" charset="0"/>
                <a:cs typeface="Arial" pitchFamily="34" charset="0"/>
              </a:rPr>
              <a:t>المبدأ رقم 6</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2301465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ar-LB" dirty="0" smtClean="0">
              <a:latin typeface="Arial" pitchFamily="34" charset="0"/>
              <a:cs typeface="Arial" pitchFamily="34" charset="0"/>
            </a:endParaRPr>
          </a:p>
          <a:p>
            <a:pPr marL="0" indent="0" algn="ctr" rtl="1">
              <a:buNone/>
            </a:pPr>
            <a:endParaRPr lang="ar-LB" i="1" dirty="0" smtClean="0">
              <a:latin typeface="Arial" charset="0"/>
            </a:endParaRPr>
          </a:p>
          <a:p>
            <a:pPr marL="0" indent="0" algn="ctr" rtl="1">
              <a:buNone/>
            </a:pPr>
            <a:r>
              <a:rPr lang="ar-LB" dirty="0">
                <a:latin typeface="Arial" pitchFamily="34" charset="0"/>
                <a:cs typeface="Arial" pitchFamily="34" charset="0"/>
              </a:rPr>
              <a:t>حفظ وصيانة المحتوى هو تنظيم وتصفية و"إعطاء فحوى" للمعلومات على الويب وتبادل المحتوى الأفضل مع شبكتك</a:t>
            </a: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t/>
            </a:r>
            <a:br/>
            <a:r>
              <a:rPr lang="ar-LB" sz="3600" b="1" dirty="0" smtClean="0">
                <a:latin typeface="Arial" pitchFamily="34" charset="0"/>
                <a:cs typeface="Arial" pitchFamily="34" charset="0"/>
              </a:rPr>
              <a:t>تعريف</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2356045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048"/>
            <a:ext cx="3498999" cy="3673763"/>
          </a:xfrm>
          <a:prstGeom prst="rect">
            <a:avLst/>
          </a:prstGeom>
        </p:spPr>
      </p:pic>
      <p:sp>
        <p:nvSpPr>
          <p:cNvPr id="3" name="Rectangle 2"/>
          <p:cNvSpPr/>
          <p:nvPr/>
        </p:nvSpPr>
        <p:spPr>
          <a:xfrm>
            <a:off x="3840480" y="2895600"/>
            <a:ext cx="4869602" cy="1200329"/>
          </a:xfrm>
          <a:prstGeom prst="rect">
            <a:avLst/>
          </a:prstGeom>
          <a:solidFill>
            <a:schemeClr val="bg1"/>
          </a:solidFill>
        </p:spPr>
        <p:txBody>
          <a:bodyPr wrap="square">
            <a:spAutoFit/>
          </a:bodyPr>
          <a:lstStyle/>
          <a:p>
            <a:pPr algn="r" rtl="1"/>
            <a:r>
              <a:rPr lang="ar-LB" dirty="0" smtClean="0">
                <a:latin typeface="Arial" pitchFamily="34" charset="0"/>
                <a:cs typeface="Arial" pitchFamily="34" charset="0"/>
              </a:rPr>
              <a:t>حفظ وصيانة المحتويات ذات الصلة بمهمة منظمته كمنظمة مناصرة مكرّسة لوضع الطفل والأسرة في موقع الأولوية في السياسة الفدرالية والقرارات المتعلقة بالميزانية. يكتب المدونات باستخدام الروابط التي قام بحفظها وصيانتها.</a:t>
            </a:r>
            <a:endParaRPr lang="ar-LB" dirty="0">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04" y="3952964"/>
            <a:ext cx="2466389" cy="25015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031" y="298704"/>
            <a:ext cx="3383938" cy="533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990600"/>
            <a:ext cx="4869602" cy="1272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0" y="5047520"/>
            <a:ext cx="1188823" cy="31244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314" y="5791711"/>
            <a:ext cx="990686" cy="304826"/>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8770" y="5384364"/>
            <a:ext cx="1089755" cy="304826"/>
          </a:xfrm>
          <a:prstGeom prst="rect">
            <a:avLst/>
          </a:prstGeom>
        </p:spPr>
      </p:pic>
    </p:spTree>
    <p:extLst>
      <p:ext uri="{BB962C8B-B14F-4D97-AF65-F5344CB8AC3E}">
        <p14:creationId xmlns:p14="http://schemas.microsoft.com/office/powerpoint/2010/main" val="771386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smtClean="0">
                <a:latin typeface="Arial" pitchFamily="34" charset="0"/>
                <a:cs typeface="Arial" pitchFamily="34" charset="0"/>
              </a:rPr>
              <a:t>المبدأ رقم 6: </a:t>
            </a:r>
          </a:p>
          <a:p>
            <a:pPr algn="ctr" rtl="1" fontAlgn="auto">
              <a:spcBef>
                <a:spcPts val="0"/>
              </a:spcBef>
              <a:spcAft>
                <a:spcPts val="0"/>
              </a:spcAft>
              <a:defRPr/>
            </a:pPr>
            <a:r>
              <a:rPr lang="ar-LB" sz="3600" b="1" dirty="0" smtClean="0">
                <a:latin typeface="Arial" pitchFamily="34" charset="0"/>
                <a:cs typeface="Arial" pitchFamily="34" charset="0"/>
              </a:rPr>
              <a:t>ورقة ملاحظات لاصقة لاستدعاء الأفكار</a:t>
            </a:r>
            <a:endParaRPr lang="ar-LB"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329"/>
            <a:ext cx="9144000" cy="5657671"/>
          </a:xfrm>
          <a:prstGeom prst="rect">
            <a:avLst/>
          </a:prstGeom>
        </p:spPr>
      </p:pic>
    </p:spTree>
    <p:extLst>
      <p:ext uri="{BB962C8B-B14F-4D97-AF65-F5344CB8AC3E}">
        <p14:creationId xmlns:p14="http://schemas.microsoft.com/office/powerpoint/2010/main" val="1464284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buNone/>
            </a:pPr>
            <a:endParaRPr lang="ar-LB" dirty="0" smtClean="0">
              <a:latin typeface="Arial" pitchFamily="34" charset="0"/>
              <a:cs typeface="Arial" pitchFamily="34" charset="0"/>
            </a:endParaRPr>
          </a:p>
          <a:p>
            <a:pPr marL="0" indent="0" algn="ctr" rtl="1">
              <a:buNone/>
            </a:pPr>
            <a:endParaRPr lang="ar-LB" i="1" dirty="0" smtClean="0">
              <a:latin typeface="Arial" charset="0"/>
            </a:endParaRPr>
          </a:p>
          <a:p>
            <a:pPr marL="0" indent="0" algn="ctr" rtl="1">
              <a:buNone/>
            </a:pPr>
            <a:r>
              <a:rPr lang="ar-LB" dirty="0" smtClean="0">
                <a:latin typeface="Arial" pitchFamily="34" charset="0"/>
                <a:cs typeface="Arial" pitchFamily="34" charset="0"/>
              </a:rPr>
              <a:t>تعلم من التجربة والقياس</a:t>
            </a:r>
            <a:endParaRPr lang="ar-LB" dirty="0">
              <a:latin typeface="Arial" pitchFamily="34" charset="0"/>
              <a:cs typeface="Arial" pitchFamily="34" charset="0"/>
            </a:endParaRP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rPr dirty="0"/>
              <a:t/>
            </a:r>
            <a:br>
              <a:rPr dirty="0"/>
            </a:br>
            <a:r>
              <a:rPr lang="ar-LB" sz="3600" b="1" dirty="0" smtClean="0">
                <a:latin typeface="Arial" pitchFamily="34" charset="0"/>
                <a:cs typeface="Arial" pitchFamily="34" charset="0"/>
              </a:rPr>
              <a:t>المبدأ رقم 7</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3003436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533400"/>
          </a:xfrm>
        </p:spPr>
        <p:txBody>
          <a:bodyPr>
            <a:normAutofit fontScale="90000"/>
          </a:bodyPr>
          <a:lstStyle/>
          <a:p>
            <a:pPr rtl="1"/>
            <a:r>
              <a:t/>
            </a:r>
            <a:br/>
            <a:endParaRPr lang="ar-LB" dirty="0">
              <a:latin typeface="Trebuchet MS" pitchFamily="34" charset="0"/>
            </a:endParaRPr>
          </a:p>
        </p:txBody>
      </p:sp>
      <p:graphicFrame>
        <p:nvGraphicFramePr>
          <p:cNvPr id="7" name="Diagram 6"/>
          <p:cNvGraphicFramePr/>
          <p:nvPr>
            <p:extLst>
              <p:ext uri="{D42A27DB-BD31-4B8C-83A1-F6EECF244321}">
                <p14:modId xmlns:p14="http://schemas.microsoft.com/office/powerpoint/2010/main" val="546076975"/>
              </p:ext>
            </p:extLst>
          </p:nvPr>
        </p:nvGraphicFramePr>
        <p:xfrm>
          <a:off x="1066800" y="1120250"/>
          <a:ext cx="670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685800" y="152400"/>
            <a:ext cx="7772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35844" name="Picture 4" descr="Chicken in a can"/>
          <p:cNvPicPr>
            <a:picLocks noChangeAspect="1" noChangeArrowheads="1"/>
          </p:cNvPicPr>
          <p:nvPr/>
        </p:nvPicPr>
        <p:blipFill>
          <a:blip r:embed="rId8" cstate="print"/>
          <a:srcRect/>
          <a:stretch>
            <a:fillRect/>
          </a:stretch>
        </p:blipFill>
        <p:spPr bwMode="auto">
          <a:xfrm>
            <a:off x="228600" y="3025250"/>
            <a:ext cx="1614557" cy="1114044"/>
          </a:xfrm>
          <a:prstGeom prst="rect">
            <a:avLst/>
          </a:prstGeom>
          <a:noFill/>
        </p:spPr>
      </p:pic>
      <p:pic>
        <p:nvPicPr>
          <p:cNvPr id="35846" name="Picture 6" descr="Jenga Mwedo"/>
          <p:cNvPicPr>
            <a:picLocks noChangeAspect="1" noChangeArrowheads="1"/>
          </p:cNvPicPr>
          <p:nvPr/>
        </p:nvPicPr>
        <p:blipFill>
          <a:blip r:embed="rId9" cstate="print"/>
          <a:srcRect/>
          <a:stretch>
            <a:fillRect/>
          </a:stretch>
        </p:blipFill>
        <p:spPr bwMode="auto">
          <a:xfrm>
            <a:off x="3048000" y="4473050"/>
            <a:ext cx="1718692" cy="1143000"/>
          </a:xfrm>
          <a:prstGeom prst="rect">
            <a:avLst/>
          </a:prstGeom>
          <a:noFill/>
        </p:spPr>
      </p:pic>
      <p:pic>
        <p:nvPicPr>
          <p:cNvPr id="10" name="Picture 9"/>
          <p:cNvPicPr/>
          <p:nvPr/>
        </p:nvPicPr>
        <p:blipFill>
          <a:blip r:embed="rId10" cstate="print"/>
          <a:srcRect/>
          <a:stretch>
            <a:fillRect/>
          </a:stretch>
        </p:blipFill>
        <p:spPr bwMode="auto">
          <a:xfrm>
            <a:off x="3352800" y="1661885"/>
            <a:ext cx="1581150" cy="1066800"/>
          </a:xfrm>
          <a:prstGeom prst="rect">
            <a:avLst/>
          </a:prstGeom>
          <a:noFill/>
          <a:ln w="9525">
            <a:noFill/>
            <a:miter lim="800000"/>
            <a:headEnd/>
            <a:tailEnd/>
          </a:ln>
        </p:spPr>
      </p:pic>
      <p:pic>
        <p:nvPicPr>
          <p:cNvPr id="11" name="Picture 10"/>
          <p:cNvPicPr/>
          <p:nvPr/>
        </p:nvPicPr>
        <p:blipFill>
          <a:blip r:embed="rId11" cstate="print"/>
          <a:srcRect/>
          <a:stretch>
            <a:fillRect/>
          </a:stretch>
        </p:blipFill>
        <p:spPr bwMode="auto">
          <a:xfrm>
            <a:off x="6172200" y="3406250"/>
            <a:ext cx="2781300" cy="952500"/>
          </a:xfrm>
          <a:prstGeom prst="rect">
            <a:avLst/>
          </a:prstGeom>
          <a:noFill/>
          <a:ln w="9525">
            <a:noFill/>
            <a:miter lim="800000"/>
            <a:headEnd/>
            <a:tailEnd/>
          </a:ln>
        </p:spPr>
      </p:pic>
      <p:pic>
        <p:nvPicPr>
          <p:cNvPr id="13" name="Picture 12"/>
          <p:cNvPicPr/>
          <p:nvPr/>
        </p:nvPicPr>
        <p:blipFill>
          <a:blip r:embed="rId12" cstate="print"/>
          <a:srcRect/>
          <a:stretch>
            <a:fillRect/>
          </a:stretch>
        </p:blipFill>
        <p:spPr bwMode="auto">
          <a:xfrm>
            <a:off x="3035300" y="4015850"/>
            <a:ext cx="3048000" cy="447675"/>
          </a:xfrm>
          <a:prstGeom prst="rect">
            <a:avLst/>
          </a:prstGeom>
          <a:noFill/>
          <a:ln w="9525">
            <a:noFill/>
            <a:miter lim="800000"/>
            <a:headEnd/>
            <a:tailEnd/>
          </a:ln>
        </p:spPr>
      </p:pic>
      <p:sp>
        <p:nvSpPr>
          <p:cNvPr id="12" name="TextBox 11"/>
          <p:cNvSpPr txBox="1"/>
          <p:nvPr/>
        </p:nvSpPr>
        <p:spPr>
          <a:xfrm>
            <a:off x="457200" y="6027003"/>
            <a:ext cx="8382000" cy="584775"/>
          </a:xfrm>
          <a:prstGeom prst="rect">
            <a:avLst/>
          </a:prstGeom>
          <a:noFill/>
        </p:spPr>
        <p:txBody>
          <a:bodyPr wrap="square" rtlCol="0">
            <a:spAutoFit/>
          </a:bodyPr>
          <a:lstStyle/>
          <a:p>
            <a:pPr algn="ctr" rtl="1"/>
            <a:r>
              <a:rPr lang="ar-LB" sz="1600" i="1" dirty="0">
                <a:latin typeface="Arial" pitchFamily="34" charset="0"/>
                <a:cs typeface="Arial" pitchFamily="34" charset="0"/>
              </a:rPr>
              <a:t>تضع غريست جدول الأعمال من خلال اظهار كيف يعيد الأخضر تشكيل عالمنا. نعمل من خلال خفض الضجيج وتمكين الجيل الجديد على إحداث التغيير.</a:t>
            </a:r>
            <a:endParaRPr lang="ar-LB" sz="1600" i="1" dirty="0" smtClean="0">
              <a:latin typeface="Arial" pitchFamily="34" charset="0"/>
              <a:cs typeface="Arial" pitchFamily="34" charset="0"/>
            </a:endParaRPr>
          </a:p>
        </p:txBody>
      </p:sp>
      <p:sp>
        <p:nvSpPr>
          <p:cNvPr id="14" name="TextBox 13"/>
          <p:cNvSpPr txBox="1"/>
          <p:nvPr/>
        </p:nvSpPr>
        <p:spPr>
          <a:xfrm>
            <a:off x="0" y="0"/>
            <a:ext cx="9144000" cy="1200329"/>
          </a:xfrm>
          <a:prstGeom prst="rect">
            <a:avLst/>
          </a:prstGeom>
          <a:solidFill>
            <a:srgbClr val="ABDCD4"/>
          </a:solidFill>
        </p:spPr>
        <p:txBody>
          <a:bodyPr>
            <a:spAutoFit/>
          </a:bodyPr>
          <a:lstStyle/>
          <a:p>
            <a:pPr lvl="0" algn="ctr" rtl="1">
              <a:defRPr/>
            </a:pPr>
            <a:endParaRPr lang="ar-LB" sz="3600" dirty="0" smtClean="0">
              <a:latin typeface="Arial" pitchFamily="34" charset="0"/>
            </a:endParaRPr>
          </a:p>
          <a:p>
            <a:pPr lvl="0" algn="ctr" rtl="1">
              <a:defRPr/>
            </a:pPr>
            <a:r>
              <a:rPr lang="ar-LB" sz="3600" dirty="0" smtClean="0"/>
              <a:t>مشاركة "غريستاستيك لادر أو"</a:t>
            </a:r>
          </a:p>
        </p:txBody>
      </p:sp>
      <p:pic>
        <p:nvPicPr>
          <p:cNvPr id="15" name="Picture 14"/>
          <p:cNvPicPr/>
          <p:nvPr/>
        </p:nvPicPr>
        <p:blipFill>
          <a:blip r:embed="rId13" cstate="print"/>
          <a:srcRect/>
          <a:stretch>
            <a:fillRect/>
          </a:stretch>
        </p:blipFill>
        <p:spPr bwMode="auto">
          <a:xfrm>
            <a:off x="152400" y="2491850"/>
            <a:ext cx="3048000" cy="523875"/>
          </a:xfrm>
          <a:prstGeom prst="rect">
            <a:avLst/>
          </a:prstGeom>
          <a:noFill/>
          <a:ln w="9525">
            <a:noFill/>
            <a:miter lim="800000"/>
            <a:headEnd/>
            <a:tailEnd/>
          </a:ln>
        </p:spPr>
      </p:pic>
      <p:pic>
        <p:nvPicPr>
          <p:cNvPr id="16" name="Picture 15"/>
          <p:cNvPicPr/>
          <p:nvPr/>
        </p:nvPicPr>
        <p:blipFill>
          <a:blip r:embed="rId14" cstate="print"/>
          <a:srcRect/>
          <a:stretch>
            <a:fillRect/>
          </a:stretch>
        </p:blipFill>
        <p:spPr bwMode="auto">
          <a:xfrm>
            <a:off x="2857500" y="1200329"/>
            <a:ext cx="3429000"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990600"/>
            <a:ext cx="8610600" cy="5693866"/>
          </a:xfrm>
          <a:prstGeom prst="rect">
            <a:avLst/>
          </a:prstGeom>
          <a:noFill/>
        </p:spPr>
        <p:txBody>
          <a:bodyPr wrap="square" rtlCol="0">
            <a:spAutoFit/>
          </a:bodyPr>
          <a:lstStyle/>
          <a:p>
            <a:pPr rtl="1"/>
            <a:endParaRPr lang="ar-LB" sz="2800" dirty="0">
              <a:latin typeface="Arial" pitchFamily="34" charset="0"/>
              <a:cs typeface="Arial" pitchFamily="34" charset="0"/>
            </a:endParaRPr>
          </a:p>
          <a:p>
            <a:pPr marL="457200" indent="-457200" algn="r" rtl="1">
              <a:buFont typeface="Arial" pitchFamily="34" charset="0"/>
              <a:buChar char="•"/>
            </a:pPr>
            <a:r>
              <a:rPr lang="ar-LB" sz="2800" b="1" dirty="0">
                <a:latin typeface="Arial" pitchFamily="34" charset="0"/>
                <a:cs typeface="Arial" pitchFamily="34" charset="0"/>
              </a:rPr>
              <a:t>البصمة:</a:t>
            </a:r>
            <a:r>
              <a:rPr lang="ar-LB" sz="2800" dirty="0">
                <a:latin typeface="Arial" pitchFamily="34" charset="0"/>
                <a:cs typeface="Arial" pitchFamily="34" charset="0"/>
              </a:rPr>
              <a:t> النفاذ إلى أنشطتهم، سواء على الانترنت أو الأنشطة غير المتصلة بالشبكة</a:t>
            </a:r>
          </a:p>
          <a:p>
            <a:pPr rtl="1"/>
            <a:endParaRPr lang="ar-LB" sz="2800" b="1" dirty="0" smtClean="0">
              <a:latin typeface="Arial" pitchFamily="34" charset="0"/>
              <a:cs typeface="Arial" pitchFamily="34" charset="0"/>
            </a:endParaRPr>
          </a:p>
          <a:p>
            <a:pPr marL="457200" indent="-457200" algn="r" rtl="1">
              <a:buFont typeface="Arial" pitchFamily="34" charset="0"/>
              <a:buChar char="•"/>
            </a:pPr>
            <a:r>
              <a:rPr lang="ar-LB" sz="2800" b="1" dirty="0" smtClean="0">
                <a:latin typeface="Arial" pitchFamily="34" charset="0"/>
                <a:cs typeface="Arial" pitchFamily="34" charset="0"/>
              </a:rPr>
              <a:t>المشاركة:</a:t>
            </a:r>
            <a:r>
              <a:rPr lang="ar-LB" sz="2800" dirty="0">
                <a:latin typeface="Arial" pitchFamily="34" charset="0"/>
                <a:cs typeface="Arial" pitchFamily="34" charset="0"/>
              </a:rPr>
              <a:t> يشارك القراء بالمضمون الخاص بهم</a:t>
            </a:r>
          </a:p>
          <a:p>
            <a:pPr rtl="1"/>
            <a:endParaRPr lang="ar-LB" sz="2800" b="1" dirty="0" smtClean="0">
              <a:latin typeface="Arial" pitchFamily="34" charset="0"/>
              <a:cs typeface="Arial" pitchFamily="34" charset="0"/>
            </a:endParaRPr>
          </a:p>
          <a:p>
            <a:pPr marL="457200" indent="-457200" algn="r" rtl="1">
              <a:buFont typeface="Arial" pitchFamily="34" charset="0"/>
              <a:buChar char="•"/>
            </a:pPr>
            <a:r>
              <a:rPr lang="ar-LB" sz="2800" b="1" dirty="0" smtClean="0">
                <a:latin typeface="Arial" pitchFamily="34" charset="0"/>
                <a:cs typeface="Arial" pitchFamily="34" charset="0"/>
              </a:rPr>
              <a:t>تغيير السلوك الفردي:</a:t>
            </a:r>
            <a:r>
              <a:rPr lang="ar-LB" sz="2800" dirty="0">
                <a:latin typeface="Arial" pitchFamily="34" charset="0"/>
                <a:cs typeface="Arial" pitchFamily="34" charset="0"/>
              </a:rPr>
              <a:t> التأثير على سلوكيات المستخدمين، وقرارات الشراء، والحياة اليومية التي تتماشى مع الاستدامة</a:t>
            </a:r>
          </a:p>
          <a:p>
            <a:pPr rtl="1"/>
            <a:endParaRPr lang="ar-LB" sz="2800" b="1" dirty="0" smtClean="0">
              <a:latin typeface="Arial" pitchFamily="34" charset="0"/>
              <a:cs typeface="Arial" pitchFamily="34" charset="0"/>
            </a:endParaRPr>
          </a:p>
          <a:p>
            <a:pPr marL="457200" indent="-457200" algn="r" rtl="1">
              <a:buFont typeface="Arial" pitchFamily="34" charset="0"/>
              <a:buChar char="•"/>
            </a:pPr>
            <a:r>
              <a:rPr lang="ar-LB" sz="2800" b="1" dirty="0" smtClean="0">
                <a:latin typeface="Arial" pitchFamily="34" charset="0"/>
                <a:cs typeface="Arial" pitchFamily="34" charset="0"/>
              </a:rPr>
              <a:t>التغير المجتمعي:</a:t>
            </a:r>
            <a:r>
              <a:rPr lang="ar-LB" sz="2800" dirty="0">
                <a:latin typeface="Arial" pitchFamily="34" charset="0"/>
                <a:cs typeface="Arial" pitchFamily="34" charset="0"/>
              </a:rPr>
              <a:t> التأثير على المجتمع ومناقشة السياسات العامة والمحادثات التي تعزز الممارسات المستدامة.</a:t>
            </a:r>
          </a:p>
        </p:txBody>
      </p:sp>
      <p:sp>
        <p:nvSpPr>
          <p:cNvPr id="3" name="TextBox 2"/>
          <p:cNvSpPr txBox="1"/>
          <p:nvPr/>
        </p:nvSpPr>
        <p:spPr>
          <a:xfrm>
            <a:off x="0" y="0"/>
            <a:ext cx="9144000" cy="1200329"/>
          </a:xfrm>
          <a:prstGeom prst="rect">
            <a:avLst/>
          </a:prstGeom>
          <a:solidFill>
            <a:srgbClr val="ABDCD4"/>
          </a:solidFill>
        </p:spPr>
        <p:txBody>
          <a:bodyPr>
            <a:spAutoFit/>
          </a:bodyPr>
          <a:lstStyle/>
          <a:p>
            <a:pPr algn="ctr" rtl="1"/>
            <a:endParaRPr lang="ar-LB" sz="3600" dirty="0" smtClean="0">
              <a:latin typeface="Arial" pitchFamily="34" charset="0"/>
              <a:cs typeface="Arial" pitchFamily="34" charset="0"/>
            </a:endParaRPr>
          </a:p>
          <a:p>
            <a:pPr algn="ctr" rtl="1"/>
            <a:r>
              <a:rPr lang="ar-LB" sz="3600" dirty="0" smtClean="0">
                <a:latin typeface="Arial" pitchFamily="34" charset="0"/>
                <a:cs typeface="Arial" pitchFamily="34" charset="0"/>
              </a:rPr>
              <a:t>النتائج الرئيسية لمنظمة غريست grist.org هي التالي:</a:t>
            </a:r>
          </a:p>
        </p:txBody>
      </p:sp>
    </p:spTree>
    <p:extLst>
      <p:ext uri="{BB962C8B-B14F-4D97-AF65-F5344CB8AC3E}">
        <p14:creationId xmlns:p14="http://schemas.microsoft.com/office/powerpoint/2010/main" val="1668660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560"/>
            <a:ext cx="9067800" cy="6858000"/>
          </a:xfrm>
          <a:prstGeom prst="rect">
            <a:avLst/>
          </a:prstGeom>
        </p:spPr>
      </p:pic>
    </p:spTree>
    <p:extLst>
      <p:ext uri="{BB962C8B-B14F-4D97-AF65-F5344CB8AC3E}">
        <p14:creationId xmlns:p14="http://schemas.microsoft.com/office/powerpoint/2010/main" val="624205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i="1" dirty="0" smtClean="0">
              <a:latin typeface="Arial" charset="0"/>
            </a:endParaRP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rtl="1" fontAlgn="auto">
              <a:spcBef>
                <a:spcPts val="0"/>
              </a:spcBef>
              <a:spcAft>
                <a:spcPts val="0"/>
              </a:spcAft>
              <a:defRPr/>
            </a:pPr>
            <a:r>
              <a:t/>
            </a:r>
            <a:br/>
            <a:r>
              <a:rPr lang="ar-LB" sz="3600" b="1" dirty="0" smtClean="0">
                <a:latin typeface="Arial" pitchFamily="34" charset="0"/>
                <a:cs typeface="Arial" pitchFamily="34" charset="0"/>
              </a:rPr>
              <a:t>المبادئ</a:t>
            </a:r>
            <a:endParaRPr lang="ar-LB" sz="3600" b="1" dirty="0">
              <a:latin typeface="Arial" pitchFamily="34" charset="0"/>
              <a:cs typeface="Arial" pitchFamily="34" charset="0"/>
            </a:endParaRPr>
          </a:p>
        </p:txBody>
      </p:sp>
      <p:sp>
        <p:nvSpPr>
          <p:cNvPr id="2" name="Rectangle 1"/>
          <p:cNvSpPr/>
          <p:nvPr/>
        </p:nvSpPr>
        <p:spPr>
          <a:xfrm>
            <a:off x="722142" y="1752600"/>
            <a:ext cx="7543800" cy="5016758"/>
          </a:xfrm>
          <a:prstGeom prst="rect">
            <a:avLst/>
          </a:prstGeom>
        </p:spPr>
        <p:txBody>
          <a:bodyPr wrap="square">
            <a:spAutoFit/>
          </a:bodyPr>
          <a:lstStyle/>
          <a:p>
            <a:pPr marL="457200" indent="-457200" algn="r" rtl="1">
              <a:buFont typeface="+mj-lt"/>
              <a:buAutoNum type="arabicPeriod"/>
            </a:pPr>
            <a:r>
              <a:rPr lang="ar-LB" sz="2000" dirty="0">
                <a:latin typeface="Arial" pitchFamily="34" charset="0"/>
                <a:cs typeface="Arial" pitchFamily="34" charset="0"/>
              </a:rPr>
              <a:t>توافق الإعلام الاجتماعي مع إستراتيجية الاتصالات وأهدافها</a:t>
            </a:r>
          </a:p>
          <a:p>
            <a:pPr marL="457200" indent="-457200" rtl="1">
              <a:buFont typeface="+mj-lt"/>
              <a:buAutoNum type="arabicPeriod"/>
            </a:pPr>
            <a:endParaRPr lang="ar-LB" sz="2000" dirty="0">
              <a:latin typeface="Arial" pitchFamily="34" charset="0"/>
              <a:cs typeface="Arial" pitchFamily="34" charset="0"/>
            </a:endParaRPr>
          </a:p>
          <a:p>
            <a:pPr marL="457200" indent="-457200" algn="r" rtl="1">
              <a:buFont typeface="+mj-lt"/>
              <a:buAutoNum type="arabicPeriod"/>
            </a:pPr>
            <a:r>
              <a:rPr lang="ar-LB" sz="2000" dirty="0">
                <a:latin typeface="Arial" pitchFamily="34" charset="0"/>
                <a:cs typeface="Arial" pitchFamily="34" charset="0"/>
              </a:rPr>
              <a:t>قياس الإعلام الاجتماعي من خلال تمكين الجميع في المنظمة وإدراج الإعلام الاجتماعي في سير العمل</a:t>
            </a:r>
          </a:p>
          <a:p>
            <a:pPr marL="457200" indent="-457200" rtl="1">
              <a:buFont typeface="+mj-lt"/>
              <a:buAutoNum type="arabicPeriod"/>
            </a:pPr>
            <a:endParaRPr lang="ar-LB" sz="2000" dirty="0">
              <a:latin typeface="Arial" pitchFamily="34" charset="0"/>
              <a:cs typeface="Arial" pitchFamily="34" charset="0"/>
            </a:endParaRPr>
          </a:p>
          <a:p>
            <a:pPr marL="457200" indent="-457200" algn="r" rtl="1">
              <a:buFont typeface="+mj-lt"/>
              <a:buAutoNum type="arabicPeriod"/>
            </a:pPr>
            <a:r>
              <a:rPr lang="ar-LB" sz="2000" dirty="0">
                <a:latin typeface="Arial" pitchFamily="34" charset="0"/>
                <a:cs typeface="Arial" pitchFamily="34" charset="0"/>
              </a:rPr>
              <a:t>مراقبة الناس في شبكتهم والاستماع إليهم والبحث عنهم</a:t>
            </a:r>
          </a:p>
          <a:p>
            <a:pPr marL="457200" indent="-457200" rtl="1">
              <a:buFont typeface="+mj-lt"/>
              <a:buAutoNum type="arabicPeriod"/>
            </a:pPr>
            <a:endParaRPr lang="ar-LB" sz="2000" dirty="0">
              <a:latin typeface="Arial" pitchFamily="34" charset="0"/>
              <a:cs typeface="Arial" pitchFamily="34" charset="0"/>
            </a:endParaRPr>
          </a:p>
          <a:p>
            <a:pPr marL="457200" indent="-457200" algn="r" rtl="1">
              <a:buFont typeface="+mj-lt"/>
              <a:buAutoNum type="arabicPeriod"/>
            </a:pPr>
            <a:r>
              <a:rPr lang="ar-LB" sz="2000" dirty="0">
                <a:latin typeface="Arial" pitchFamily="34" charset="0"/>
                <a:cs typeface="Arial" pitchFamily="34" charset="0"/>
              </a:rPr>
              <a:t>الحصول على رد الفعل والبدء في محادثات حول عملهم</a:t>
            </a:r>
          </a:p>
          <a:p>
            <a:pPr marL="457200" indent="-457200" rtl="1">
              <a:buFont typeface="+mj-lt"/>
              <a:buAutoNum type="arabicPeriod"/>
            </a:pPr>
            <a:endParaRPr lang="ar-LB" sz="2000" dirty="0">
              <a:latin typeface="Arial" pitchFamily="34" charset="0"/>
              <a:cs typeface="Arial" pitchFamily="34" charset="0"/>
            </a:endParaRPr>
          </a:p>
          <a:p>
            <a:pPr marL="457200" indent="-457200" algn="r" rtl="1">
              <a:buFont typeface="+mj-lt"/>
              <a:buAutoNum type="arabicPeriod"/>
            </a:pPr>
            <a:r>
              <a:rPr lang="ar-LB" sz="2000" dirty="0">
                <a:latin typeface="Arial" pitchFamily="34" charset="0"/>
                <a:cs typeface="Arial" pitchFamily="34" charset="0"/>
              </a:rPr>
              <a:t>الحفاظ على المضمون وصيانته لجذب الانتباه من شبكاتهم في عصر الإفراط في المعلومات</a:t>
            </a:r>
          </a:p>
          <a:p>
            <a:pPr marL="457200" indent="-457200" rtl="1">
              <a:buFont typeface="+mj-lt"/>
              <a:buAutoNum type="arabicPeriod"/>
            </a:pPr>
            <a:endParaRPr lang="ar-LB" sz="2000" dirty="0">
              <a:latin typeface="Arial" pitchFamily="34" charset="0"/>
              <a:cs typeface="Arial" pitchFamily="34" charset="0"/>
            </a:endParaRPr>
          </a:p>
          <a:p>
            <a:pPr marL="457200" indent="-457200" algn="r" rtl="1">
              <a:buFont typeface="+mj-lt"/>
              <a:buAutoNum type="arabicPeriod"/>
            </a:pPr>
            <a:r>
              <a:rPr lang="ar-LB" sz="2000" dirty="0">
                <a:latin typeface="Arial" pitchFamily="34" charset="0"/>
                <a:cs typeface="Arial" pitchFamily="34" charset="0"/>
              </a:rPr>
              <a:t>العمل مع سفراء العلامة التجارية لنشر رسالتهم</a:t>
            </a:r>
          </a:p>
          <a:p>
            <a:pPr marL="457200" indent="-457200" rtl="1">
              <a:buFont typeface="+mj-lt"/>
              <a:buAutoNum type="arabicPeriod"/>
            </a:pPr>
            <a:endParaRPr lang="ar-LB" sz="2000" dirty="0">
              <a:latin typeface="Arial" pitchFamily="34" charset="0"/>
              <a:cs typeface="Arial" pitchFamily="34" charset="0"/>
            </a:endParaRPr>
          </a:p>
          <a:p>
            <a:pPr marL="457200" indent="-457200" algn="r" rtl="1">
              <a:buFont typeface="+mj-lt"/>
              <a:buAutoNum type="arabicPeriod"/>
            </a:pPr>
            <a:r>
              <a:rPr lang="ar-LB" sz="2000" dirty="0">
                <a:latin typeface="Arial" pitchFamily="34" charset="0"/>
                <a:cs typeface="Arial" pitchFamily="34" charset="0"/>
              </a:rPr>
              <a:t>التعلم من التجربة والبيانات</a:t>
            </a:r>
          </a:p>
        </p:txBody>
      </p:sp>
    </p:spTree>
    <p:extLst>
      <p:ext uri="{BB962C8B-B14F-4D97-AF65-F5344CB8AC3E}">
        <p14:creationId xmlns:p14="http://schemas.microsoft.com/office/powerpoint/2010/main" val="248856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endParaRPr lang="ar-LB" sz="3600" b="1" dirty="0" smtClean="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استخدم ورقة العمل</a:t>
            </a:r>
            <a:endParaRPr lang="ar-LB" sz="36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6" y="1200329"/>
            <a:ext cx="4533324" cy="56275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133600"/>
            <a:ext cx="4337646" cy="4694288"/>
          </a:xfrm>
          <a:prstGeom prst="rect">
            <a:avLst/>
          </a:prstGeom>
        </p:spPr>
      </p:pic>
    </p:spTree>
    <p:extLst>
      <p:ext uri="{BB962C8B-B14F-4D97-AF65-F5344CB8AC3E}">
        <p14:creationId xmlns:p14="http://schemas.microsoft.com/office/powerpoint/2010/main" val="163477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7175" y="1207008"/>
            <a:ext cx="7848600" cy="1508105"/>
          </a:xfrm>
          <a:prstGeom prst="rect">
            <a:avLst/>
          </a:prstGeom>
          <a:noFill/>
        </p:spPr>
        <p:txBody>
          <a:bodyPr wrap="square" rtlCol="0">
            <a:spAutoFit/>
          </a:bodyPr>
          <a:lstStyle/>
          <a:p>
            <a:pPr marL="342900" lvl="0" indent="-342900" algn="r" rtl="1">
              <a:spcBef>
                <a:spcPct val="20000"/>
              </a:spcBef>
              <a:buFont typeface="Arial" pitchFamily="34" charset="0"/>
              <a:buChar char="•"/>
              <a:defRPr/>
            </a:pPr>
            <a:r>
              <a:rPr lang="ar-LB" sz="2000" dirty="0" smtClean="0">
                <a:latin typeface="Arial" pitchFamily="34" charset="0"/>
                <a:cs typeface="Arial" pitchFamily="34" charset="0"/>
              </a:rPr>
              <a:t>ما هي نتيجتك؟</a:t>
            </a:r>
          </a:p>
          <a:p>
            <a:pPr marL="342900" lvl="0" indent="-342900" algn="r" rtl="1">
              <a:spcBef>
                <a:spcPct val="20000"/>
              </a:spcBef>
              <a:buFont typeface="Arial" pitchFamily="34" charset="0"/>
              <a:buChar char="•"/>
              <a:defRPr/>
            </a:pPr>
            <a:r>
              <a:rPr lang="ar-LB" sz="2000" dirty="0" smtClean="0">
                <a:latin typeface="Arial" pitchFamily="34" charset="0"/>
                <a:cs typeface="Arial" pitchFamily="34" charset="0"/>
              </a:rPr>
              <a:t>ما الذي تريد تحقيقه؟</a:t>
            </a:r>
          </a:p>
          <a:p>
            <a:pPr marL="342900" lvl="0" indent="-342900" algn="r" rtl="1">
              <a:spcBef>
                <a:spcPct val="20000"/>
              </a:spcBef>
              <a:buFont typeface="Arial" pitchFamily="34" charset="0"/>
              <a:buChar char="•"/>
              <a:defRPr/>
            </a:pPr>
            <a:r>
              <a:rPr lang="ar-LB" sz="2000" dirty="0" smtClean="0">
                <a:latin typeface="Arial" pitchFamily="34" charset="0"/>
                <a:cs typeface="Arial" pitchFamily="34" charset="0"/>
              </a:rPr>
              <a:t>ماذا تريدهم أن يفعلوا؟</a:t>
            </a:r>
          </a:p>
          <a:p>
            <a:pPr marL="342900" lvl="0" indent="-342900" algn="r" rtl="1">
              <a:spcBef>
                <a:spcPct val="20000"/>
              </a:spcBef>
              <a:buFont typeface="Arial" pitchFamily="34" charset="0"/>
              <a:buChar char="•"/>
              <a:defRPr/>
            </a:pPr>
            <a:r>
              <a:rPr lang="ar-LB" sz="2000" dirty="0" smtClean="0">
                <a:latin typeface="Arial" pitchFamily="34" charset="0"/>
                <a:cs typeface="Arial" pitchFamily="34" charset="0"/>
              </a:rPr>
              <a:t>كيف ستقيس النجاح؟  </a:t>
            </a:r>
          </a:p>
        </p:txBody>
      </p:sp>
      <p:sp>
        <p:nvSpPr>
          <p:cNvPr id="4" name="TextBox 3"/>
          <p:cNvSpPr txBox="1"/>
          <p:nvPr/>
        </p:nvSpPr>
        <p:spPr>
          <a:xfrm>
            <a:off x="0" y="-1"/>
            <a:ext cx="9144000" cy="1138773"/>
          </a:xfrm>
          <a:prstGeom prst="rect">
            <a:avLst/>
          </a:prstGeom>
          <a:solidFill>
            <a:srgbClr val="ABDCD4"/>
          </a:solidFill>
        </p:spPr>
        <p:txBody>
          <a:bodyPr wrap="square" rtlCol="0">
            <a:spAutoFit/>
          </a:bodyPr>
          <a:lstStyle/>
          <a:p>
            <a:pPr rtl="1"/>
            <a:endParaRPr lang="ar-LB" sz="3200" b="1" dirty="0" smtClean="0">
              <a:latin typeface="Arial" pitchFamily="34" charset="0"/>
              <a:cs typeface="Arial" pitchFamily="34" charset="0"/>
            </a:endParaRPr>
          </a:p>
          <a:p>
            <a:pPr algn="ctr" rtl="1"/>
            <a:r>
              <a:rPr lang="ar-LB" sz="3600" b="1" dirty="0" smtClean="0">
                <a:latin typeface="Arial" pitchFamily="34" charset="0"/>
                <a:cs typeface="Arial" pitchFamily="34" charset="0"/>
              </a:rPr>
              <a:t>أهداف الإعلام الإجتماعي الذكية</a:t>
            </a:r>
          </a:p>
        </p:txBody>
      </p:sp>
      <p:pic>
        <p:nvPicPr>
          <p:cNvPr id="7" name="Picture 11" descr="C:\Documents and Settings\Administrator\Local Settings\Temporary Internet Files\Content.IE5\5I9WKC3M\MC900281710[1].wmf"/>
          <p:cNvPicPr>
            <a:picLocks noChangeAspect="1" noChangeArrowheads="1"/>
          </p:cNvPicPr>
          <p:nvPr/>
        </p:nvPicPr>
        <p:blipFill>
          <a:blip r:embed="rId3" cstate="print"/>
          <a:srcRect/>
          <a:stretch>
            <a:fillRect/>
          </a:stretch>
        </p:blipFill>
        <p:spPr bwMode="auto">
          <a:xfrm>
            <a:off x="4941418" y="2819400"/>
            <a:ext cx="1318565" cy="1821485"/>
          </a:xfrm>
          <a:prstGeom prst="rect">
            <a:avLst/>
          </a:prstGeom>
          <a:noFill/>
        </p:spPr>
      </p:pic>
      <p:pic>
        <p:nvPicPr>
          <p:cNvPr id="9" name="Picture 12" descr="C:\Documents and Settings\Administrator\Local Settings\Temporary Internet Files\Content.IE5\BX3YORVA\MC900434791[1].png"/>
          <p:cNvPicPr>
            <a:picLocks noChangeAspect="1" noChangeArrowheads="1"/>
          </p:cNvPicPr>
          <p:nvPr/>
        </p:nvPicPr>
        <p:blipFill>
          <a:blip r:embed="rId4" cstate="print"/>
          <a:srcRect/>
          <a:stretch>
            <a:fillRect/>
          </a:stretch>
        </p:blipFill>
        <p:spPr bwMode="auto">
          <a:xfrm>
            <a:off x="6553200" y="3371393"/>
            <a:ext cx="1828572" cy="1828572"/>
          </a:xfrm>
          <a:prstGeom prst="rect">
            <a:avLst/>
          </a:prstGeom>
          <a:noFill/>
        </p:spPr>
      </p:pic>
      <p:sp>
        <p:nvSpPr>
          <p:cNvPr id="10" name="TextBox 9"/>
          <p:cNvSpPr txBox="1"/>
          <p:nvPr/>
        </p:nvSpPr>
        <p:spPr>
          <a:xfrm>
            <a:off x="4724400" y="4724399"/>
            <a:ext cx="1274293" cy="646331"/>
          </a:xfrm>
          <a:prstGeom prst="rect">
            <a:avLst/>
          </a:prstGeom>
          <a:noFill/>
        </p:spPr>
        <p:txBody>
          <a:bodyPr wrap="square" rtlCol="0">
            <a:spAutoFit/>
          </a:bodyPr>
          <a:lstStyle/>
          <a:p>
            <a:pPr algn="r" rtl="1"/>
            <a:r>
              <a:rPr lang="ar-LB" sz="3600" b="1" dirty="0" smtClean="0">
                <a:latin typeface="Arial" pitchFamily="34" charset="0"/>
                <a:cs typeface="Arial" pitchFamily="34" charset="0"/>
              </a:rPr>
              <a:t>1.</a:t>
            </a:r>
            <a:r>
              <a:rPr lang="ar-LB" dirty="0" smtClean="0">
                <a:latin typeface="Arial" pitchFamily="34" charset="0"/>
                <a:cs typeface="Arial" pitchFamily="34" charset="0"/>
              </a:rPr>
              <a:t>  كم؟</a:t>
            </a:r>
            <a:endParaRPr lang="ar-LB" dirty="0">
              <a:solidFill>
                <a:schemeClr val="bg1"/>
              </a:solidFill>
              <a:latin typeface="Arial" pitchFamily="34" charset="0"/>
              <a:cs typeface="Arial" pitchFamily="34" charset="0"/>
            </a:endParaRPr>
          </a:p>
        </p:txBody>
      </p:sp>
      <p:sp>
        <p:nvSpPr>
          <p:cNvPr id="11" name="TextBox 10"/>
          <p:cNvSpPr txBox="1"/>
          <p:nvPr/>
        </p:nvSpPr>
        <p:spPr>
          <a:xfrm>
            <a:off x="6629400" y="5199965"/>
            <a:ext cx="1323975" cy="646331"/>
          </a:xfrm>
          <a:prstGeom prst="rect">
            <a:avLst/>
          </a:prstGeom>
          <a:noFill/>
        </p:spPr>
        <p:txBody>
          <a:bodyPr wrap="square" rtlCol="0">
            <a:spAutoFit/>
          </a:bodyPr>
          <a:lstStyle/>
          <a:p>
            <a:pPr algn="r" rtl="1"/>
            <a:r>
              <a:rPr lang="ar-LB" sz="3600" b="1" dirty="0" smtClean="0">
                <a:latin typeface="Arial" pitchFamily="34" charset="0"/>
                <a:cs typeface="Arial" pitchFamily="34" charset="0"/>
              </a:rPr>
              <a:t>2.  </a:t>
            </a:r>
            <a:r>
              <a:rPr lang="ar-LB" dirty="0" smtClean="0">
                <a:latin typeface="Arial" pitchFamily="34" charset="0"/>
                <a:cs typeface="Arial" pitchFamily="34" charset="0"/>
              </a:rPr>
              <a:t>متى؟</a:t>
            </a:r>
            <a:endParaRPr lang="ar-LB" dirty="0">
              <a:latin typeface="Arial" pitchFamily="34" charset="0"/>
              <a:cs typeface="Arial" pitchFamily="34" charset="0"/>
            </a:endParaRPr>
          </a:p>
        </p:txBody>
      </p:sp>
      <p:graphicFrame>
        <p:nvGraphicFramePr>
          <p:cNvPr id="12" name="Diagram 11"/>
          <p:cNvGraphicFramePr/>
          <p:nvPr>
            <p:extLst>
              <p:ext uri="{D42A27DB-BD31-4B8C-83A1-F6EECF244321}">
                <p14:modId xmlns:p14="http://schemas.microsoft.com/office/powerpoint/2010/main" val="1570639620"/>
              </p:ext>
            </p:extLst>
          </p:nvPr>
        </p:nvGraphicFramePr>
        <p:xfrm>
          <a:off x="137160" y="1219200"/>
          <a:ext cx="4434840"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30803568"/>
              </p:ext>
            </p:extLst>
          </p:nvPr>
        </p:nvGraphicFramePr>
        <p:xfrm>
          <a:off x="685800" y="4302204"/>
          <a:ext cx="2486025" cy="2370764"/>
        </p:xfrm>
        <a:graphic>
          <a:graphicData uri="http://schemas.openxmlformats.org/drawingml/2006/table">
            <a:tbl>
              <a:tblPr bandRow="1">
                <a:tableStyleId>{93296810-A885-4BE3-A3E7-6D5BEEA58F35}</a:tableStyleId>
              </a:tblPr>
              <a:tblGrid>
                <a:gridCol w="2105025"/>
                <a:gridCol w="381000"/>
              </a:tblGrid>
              <a:tr h="481004">
                <a:tc>
                  <a:txBody>
                    <a:bodyPr/>
                    <a:lstStyle/>
                    <a:p>
                      <a:pPr algn="r" rtl="1"/>
                      <a:r>
                        <a:rPr lang="ar-LB" sz="2400" b="1" dirty="0" smtClean="0">
                          <a:latin typeface="Arial" pitchFamily="34" charset="0"/>
                          <a:cs typeface="Arial" pitchFamily="34" charset="0"/>
                        </a:rPr>
                        <a:t>محدد</a:t>
                      </a:r>
                      <a:endParaRPr lang="ar-LB" sz="2400" b="1" dirty="0">
                        <a:latin typeface="Arial" pitchFamily="34" charset="0"/>
                        <a:cs typeface="Arial" pitchFamily="34" charset="0"/>
                      </a:endParaRPr>
                    </a:p>
                  </a:txBody>
                  <a:tcPr>
                    <a:solidFill>
                      <a:schemeClr val="accent5">
                        <a:lumMod val="40000"/>
                        <a:lumOff val="60000"/>
                      </a:schemeClr>
                    </a:solidFill>
                  </a:tcPr>
                </a:tc>
                <a:tc>
                  <a:txBody>
                    <a:bodyPr/>
                    <a:lstStyle/>
                    <a:p>
                      <a:pPr algn="r" rtl="1"/>
                      <a:r>
                        <a:rPr lang="ar-LB" sz="2400" b="1" dirty="0" smtClean="0">
                          <a:latin typeface="Arial" pitchFamily="34" charset="0"/>
                          <a:cs typeface="Arial" pitchFamily="34" charset="0"/>
                        </a:rPr>
                        <a:t>م</a:t>
                      </a:r>
                      <a:endParaRPr lang="ar-LB"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pPr algn="r" rtl="1"/>
                      <a:r>
                        <a:rPr lang="ar-LB" sz="2400" b="1" dirty="0" smtClean="0">
                          <a:latin typeface="Arial" pitchFamily="34" charset="0"/>
                          <a:cs typeface="Arial" pitchFamily="34" charset="0"/>
                        </a:rPr>
                        <a:t>قابل للقياس</a:t>
                      </a:r>
                      <a:endParaRPr lang="ar-LB" sz="2400" b="1" dirty="0">
                        <a:latin typeface="Arial" pitchFamily="34" charset="0"/>
                        <a:cs typeface="Arial" pitchFamily="34" charset="0"/>
                      </a:endParaRPr>
                    </a:p>
                  </a:txBody>
                  <a:tcPr>
                    <a:solidFill>
                      <a:schemeClr val="accent5">
                        <a:lumMod val="40000"/>
                        <a:lumOff val="60000"/>
                      </a:schemeClr>
                    </a:solidFill>
                  </a:tcPr>
                </a:tc>
                <a:tc>
                  <a:txBody>
                    <a:bodyPr/>
                    <a:lstStyle/>
                    <a:p>
                      <a:pPr algn="r" rtl="1"/>
                      <a:r>
                        <a:rPr lang="ar-LB" sz="2400" b="1" dirty="0" smtClean="0">
                          <a:latin typeface="Arial" pitchFamily="34" charset="0"/>
                          <a:cs typeface="Arial" pitchFamily="34" charset="0"/>
                        </a:rPr>
                        <a:t>ق</a:t>
                      </a:r>
                      <a:endParaRPr lang="ar-LB"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pPr algn="r" rtl="1"/>
                      <a:r>
                        <a:rPr lang="ar-LB" sz="2400" b="1" dirty="0" smtClean="0">
                          <a:latin typeface="Arial" pitchFamily="34" charset="0"/>
                          <a:cs typeface="Arial" pitchFamily="34" charset="0"/>
                        </a:rPr>
                        <a:t>قابل للتحقيق</a:t>
                      </a:r>
                      <a:endParaRPr lang="ar-LB" sz="2400" b="1" dirty="0">
                        <a:latin typeface="Arial" pitchFamily="34" charset="0"/>
                        <a:cs typeface="Arial" pitchFamily="34" charset="0"/>
                      </a:endParaRPr>
                    </a:p>
                  </a:txBody>
                  <a:tcPr>
                    <a:solidFill>
                      <a:schemeClr val="accent5">
                        <a:lumMod val="40000"/>
                        <a:lumOff val="60000"/>
                      </a:schemeClr>
                    </a:solidFill>
                  </a:tcPr>
                </a:tc>
                <a:tc>
                  <a:txBody>
                    <a:bodyPr/>
                    <a:lstStyle/>
                    <a:p>
                      <a:pPr algn="r" rtl="1"/>
                      <a:r>
                        <a:rPr lang="ar-LB" sz="2400" b="1" dirty="0" smtClean="0">
                          <a:latin typeface="Arial" pitchFamily="34" charset="0"/>
                          <a:cs typeface="Arial" pitchFamily="34" charset="0"/>
                        </a:rPr>
                        <a:t>ت</a:t>
                      </a:r>
                      <a:endParaRPr lang="ar-LB"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pPr algn="r" rtl="1"/>
                      <a:r>
                        <a:rPr lang="ar-LB" sz="2400" b="1" dirty="0" smtClean="0">
                          <a:latin typeface="Arial" pitchFamily="34" charset="0"/>
                          <a:cs typeface="Arial" pitchFamily="34" charset="0"/>
                        </a:rPr>
                        <a:t>ذات صلة</a:t>
                      </a:r>
                      <a:endParaRPr lang="ar-LB" sz="2400" b="1" dirty="0">
                        <a:latin typeface="Arial" pitchFamily="34" charset="0"/>
                        <a:cs typeface="Arial" pitchFamily="34" charset="0"/>
                      </a:endParaRPr>
                    </a:p>
                  </a:txBody>
                  <a:tcPr>
                    <a:solidFill>
                      <a:schemeClr val="accent5">
                        <a:lumMod val="40000"/>
                        <a:lumOff val="60000"/>
                      </a:schemeClr>
                    </a:solidFill>
                  </a:tcPr>
                </a:tc>
                <a:tc>
                  <a:txBody>
                    <a:bodyPr/>
                    <a:lstStyle/>
                    <a:p>
                      <a:pPr algn="r" rtl="1"/>
                      <a:r>
                        <a:rPr lang="ar-LB" sz="2400" b="1" dirty="0" smtClean="0">
                          <a:latin typeface="Arial" pitchFamily="34" charset="0"/>
                          <a:cs typeface="Arial" pitchFamily="34" charset="0"/>
                        </a:rPr>
                        <a:t>ذ</a:t>
                      </a:r>
                      <a:endParaRPr lang="ar-LB"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pPr algn="r" rtl="1"/>
                      <a:r>
                        <a:rPr lang="ar-LB" sz="2400" b="1" dirty="0" smtClean="0">
                          <a:latin typeface="Arial" pitchFamily="34" charset="0"/>
                          <a:cs typeface="Arial" pitchFamily="34" charset="0"/>
                        </a:rPr>
                        <a:t>في الوقت المناسب</a:t>
                      </a:r>
                      <a:endParaRPr lang="ar-LB" sz="2400" b="1" dirty="0">
                        <a:latin typeface="Arial" pitchFamily="34" charset="0"/>
                        <a:cs typeface="Arial" pitchFamily="34" charset="0"/>
                      </a:endParaRPr>
                    </a:p>
                  </a:txBody>
                  <a:tcPr>
                    <a:solidFill>
                      <a:schemeClr val="accent5">
                        <a:lumMod val="40000"/>
                        <a:lumOff val="60000"/>
                      </a:schemeClr>
                    </a:solidFill>
                  </a:tcPr>
                </a:tc>
                <a:tc>
                  <a:txBody>
                    <a:bodyPr/>
                    <a:lstStyle/>
                    <a:p>
                      <a:pPr algn="r" rtl="1"/>
                      <a:r>
                        <a:rPr lang="ar-LB" sz="2400" b="1" dirty="0" smtClean="0">
                          <a:latin typeface="Arial" pitchFamily="34" charset="0"/>
                          <a:cs typeface="Arial" pitchFamily="34" charset="0"/>
                        </a:rPr>
                        <a:t>ف</a:t>
                      </a:r>
                      <a:endParaRPr lang="ar-LB" sz="2400" b="1" dirty="0">
                        <a:latin typeface="Arial" pitchFamily="34" charset="0"/>
                        <a:cs typeface="Arial" pitchFamily="34" charset="0"/>
                      </a:endParaRPr>
                    </a:p>
                  </a:txBody>
                  <a:tcPr>
                    <a:solidFill>
                      <a:schemeClr val="accent5">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endParaRPr lang="ar-LB" sz="3600" b="1" dirty="0" smtClean="0">
              <a:latin typeface="Arial" pitchFamily="34" charset="0"/>
              <a:cs typeface="Arial" pitchFamily="34" charset="0"/>
            </a:endParaRPr>
          </a:p>
          <a:p>
            <a:pPr algn="ctr" rtl="1" fontAlgn="auto">
              <a:spcBef>
                <a:spcPts val="0"/>
              </a:spcBef>
              <a:spcAft>
                <a:spcPts val="0"/>
              </a:spcAft>
              <a:defRPr/>
            </a:pPr>
            <a:r>
              <a:rPr lang="ar-LB" sz="3600" b="1" dirty="0" smtClean="0">
                <a:latin typeface="Arial" pitchFamily="34" charset="0"/>
                <a:cs typeface="Arial" pitchFamily="34" charset="0"/>
              </a:rPr>
              <a:t>المصادر</a:t>
            </a:r>
            <a:endParaRPr lang="ar-LB" sz="3600" b="1" dirty="0">
              <a:latin typeface="Arial" pitchFamily="34" charset="0"/>
              <a:cs typeface="Arial" pitchFamily="34" charset="0"/>
            </a:endParaRPr>
          </a:p>
        </p:txBody>
      </p:sp>
      <p:sp>
        <p:nvSpPr>
          <p:cNvPr id="5" name="Rectangle 4"/>
          <p:cNvSpPr/>
          <p:nvPr/>
        </p:nvSpPr>
        <p:spPr>
          <a:xfrm>
            <a:off x="228600" y="1371600"/>
            <a:ext cx="8610599" cy="5078313"/>
          </a:xfrm>
          <a:prstGeom prst="rect">
            <a:avLst/>
          </a:prstGeom>
        </p:spPr>
        <p:txBody>
          <a:bodyPr wrap="square">
            <a:spAutoFit/>
          </a:bodyPr>
          <a:lstStyle/>
          <a:p>
            <a:pPr algn="r" rtl="1"/>
            <a:r>
              <a:rPr lang="ar-LB" b="1" dirty="0">
                <a:latin typeface="Arial" pitchFamily="34" charset="0"/>
                <a:cs typeface="Arial" pitchFamily="34" charset="0"/>
              </a:rPr>
              <a:t>ورشة عمل شارع </a:t>
            </a:r>
            <a:r>
              <a:rPr lang="ar-LB" b="1" dirty="0" smtClean="0">
                <a:latin typeface="Arial" pitchFamily="34" charset="0"/>
                <a:cs typeface="Arial" pitchFamily="34" charset="0"/>
              </a:rPr>
              <a:t>كيرني</a:t>
            </a:r>
          </a:p>
          <a:p>
            <a:pPr algn="r" rtl="1"/>
            <a:r>
              <a:rPr lang="ar-LB" u="sng" dirty="0" smtClean="0">
                <a:latin typeface="Arial" pitchFamily="34" charset="0"/>
                <a:cs typeface="Arial" pitchFamily="34" charset="0"/>
                <a:hlinkClick r:id="rId3"/>
              </a:rPr>
              <a:t>http://kearnystreet.org/</a:t>
            </a:r>
            <a:endParaRPr lang="ar-LB" dirty="0">
              <a:latin typeface="Arial" pitchFamily="34" charset="0"/>
              <a:cs typeface="Arial" pitchFamily="34" charset="0"/>
            </a:endParaRPr>
          </a:p>
          <a:p>
            <a:pPr algn="r" rtl="1"/>
            <a:r>
              <a:rPr lang="ar-LB" dirty="0">
                <a:latin typeface="Arial" pitchFamily="34" charset="0"/>
                <a:cs typeface="Arial" pitchFamily="34" charset="0"/>
              </a:rPr>
              <a:t> </a:t>
            </a:r>
          </a:p>
          <a:p>
            <a:pPr algn="r" rtl="1"/>
            <a:r>
              <a:rPr lang="ar-LB" b="1" dirty="0">
                <a:latin typeface="Arial" pitchFamily="34" charset="0"/>
                <a:cs typeface="Arial" pitchFamily="34" charset="0"/>
              </a:rPr>
              <a:t>مسرح الأطفال في منطقة خليج سان </a:t>
            </a:r>
            <a:r>
              <a:rPr lang="ar-LB" b="1" dirty="0" smtClean="0">
                <a:latin typeface="Arial" pitchFamily="34" charset="0"/>
                <a:cs typeface="Arial" pitchFamily="34" charset="0"/>
              </a:rPr>
              <a:t>فرانسيسكو </a:t>
            </a:r>
            <a:endParaRPr lang="ar-LB" b="1" dirty="0">
              <a:latin typeface="Arial" pitchFamily="34" charset="0"/>
              <a:cs typeface="Arial" pitchFamily="34" charset="0"/>
            </a:endParaRPr>
          </a:p>
          <a:p>
            <a:pPr algn="r" rtl="1"/>
            <a:r>
              <a:rPr lang="ar-LB" u="sng" dirty="0">
                <a:latin typeface="Arial" pitchFamily="34" charset="0"/>
                <a:cs typeface="Arial" pitchFamily="34" charset="0"/>
                <a:hlinkClick r:id="rId4"/>
              </a:rPr>
              <a:t>http://www.bactheatre.org/</a:t>
            </a:r>
            <a:r>
              <a:rPr lang="ar-LB" dirty="0" smtClean="0"/>
              <a:t> </a:t>
            </a:r>
          </a:p>
          <a:p>
            <a:pPr algn="r" rtl="1"/>
            <a:r>
              <a:rPr lang="ar-LB" dirty="0">
                <a:latin typeface="Arial" pitchFamily="34" charset="0"/>
                <a:cs typeface="Arial" pitchFamily="34" charset="0"/>
              </a:rPr>
              <a:t> </a:t>
            </a:r>
          </a:p>
          <a:p>
            <a:pPr algn="r" rtl="1"/>
            <a:r>
              <a:rPr lang="ar-LB" b="1" dirty="0">
                <a:latin typeface="Arial" pitchFamily="34" charset="0"/>
                <a:cs typeface="Arial" pitchFamily="34" charset="0"/>
              </a:rPr>
              <a:t>مدونة مفتاح </a:t>
            </a:r>
            <a:r>
              <a:rPr lang="ar-LB" b="1" dirty="0" smtClean="0">
                <a:latin typeface="Arial" pitchFamily="34" charset="0"/>
                <a:cs typeface="Arial" pitchFamily="34" charset="0"/>
              </a:rPr>
              <a:t>الأزرق</a:t>
            </a:r>
          </a:p>
          <a:p>
            <a:pPr algn="r" rtl="1"/>
            <a:r>
              <a:rPr lang="ar-LB" u="sng" dirty="0" smtClean="0">
                <a:latin typeface="Arial" pitchFamily="34" charset="0"/>
                <a:cs typeface="Arial" pitchFamily="34" charset="0"/>
                <a:hlinkClick r:id="rId5"/>
              </a:rPr>
              <a:t>http</a:t>
            </a:r>
            <a:r>
              <a:rPr lang="ar-LB" u="sng" dirty="0">
                <a:latin typeface="Arial" pitchFamily="34" charset="0"/>
                <a:cs typeface="Arial" pitchFamily="34" charset="0"/>
                <a:hlinkClick r:id="rId5"/>
              </a:rPr>
              <a:t>://bluekeyblog.org/</a:t>
            </a:r>
            <a:r>
              <a:rPr lang="ar-LB" dirty="0" smtClean="0"/>
              <a:t> </a:t>
            </a:r>
          </a:p>
          <a:p>
            <a:pPr algn="r" rtl="1"/>
            <a:r>
              <a:rPr lang="ar-LB" dirty="0">
                <a:latin typeface="Arial" pitchFamily="34" charset="0"/>
                <a:cs typeface="Arial" pitchFamily="34" charset="0"/>
              </a:rPr>
              <a:t> </a:t>
            </a:r>
          </a:p>
          <a:p>
            <a:pPr algn="r" rtl="1"/>
            <a:r>
              <a:rPr lang="ar-LB" b="1" dirty="0">
                <a:latin typeface="Arial" pitchFamily="34" charset="0"/>
                <a:cs typeface="Arial" pitchFamily="34" charset="0"/>
              </a:rPr>
              <a:t>مؤسسة خالد حسيني </a:t>
            </a:r>
          </a:p>
          <a:p>
            <a:pPr algn="r" rtl="1"/>
            <a:r>
              <a:rPr lang="ar-LB" u="sng" dirty="0">
                <a:latin typeface="Arial" pitchFamily="34" charset="0"/>
                <a:cs typeface="Arial" pitchFamily="34" charset="0"/>
                <a:hlinkClick r:id="rId6"/>
              </a:rPr>
              <a:t>http://khaledhosseinifoundation.org/</a:t>
            </a:r>
            <a:endParaRPr lang="ar-LB" dirty="0">
              <a:latin typeface="Arial" pitchFamily="34" charset="0"/>
              <a:cs typeface="Arial" pitchFamily="34" charset="0"/>
            </a:endParaRPr>
          </a:p>
          <a:p>
            <a:pPr algn="r" rtl="1"/>
            <a:r>
              <a:rPr lang="ar-LB" dirty="0">
                <a:latin typeface="Arial" pitchFamily="34" charset="0"/>
                <a:cs typeface="Arial" pitchFamily="34" charset="0"/>
              </a:rPr>
              <a:t> </a:t>
            </a:r>
          </a:p>
          <a:p>
            <a:pPr algn="r" rtl="1"/>
            <a:r>
              <a:rPr lang="ar-LB" b="1" dirty="0" smtClean="0">
                <a:latin typeface="Arial" pitchFamily="34" charset="0"/>
                <a:cs typeface="Arial" pitchFamily="34" charset="0"/>
              </a:rPr>
              <a:t>باحث في وسائل الإعلام الإجتماعية</a:t>
            </a:r>
            <a:endParaRPr lang="ar-LB" b="1" dirty="0">
              <a:latin typeface="Arial" pitchFamily="34" charset="0"/>
              <a:cs typeface="Arial" pitchFamily="34" charset="0"/>
            </a:endParaRPr>
          </a:p>
          <a:p>
            <a:pPr algn="r" rtl="1"/>
            <a:r>
              <a:rPr lang="ar-LB" u="sng" dirty="0">
                <a:latin typeface="Arial" pitchFamily="34" charset="0"/>
                <a:cs typeface="Arial" pitchFamily="34" charset="0"/>
                <a:hlinkClick r:id="rId7"/>
              </a:rPr>
              <a:t>http://www.socialmediaexaminer.com/3-rewards-and-3-risks-of-making-customers-brand-ambassadors/</a:t>
            </a:r>
            <a:r>
              <a:rPr lang="ar-LB" dirty="0" smtClean="0"/>
              <a:t> </a:t>
            </a:r>
          </a:p>
          <a:p>
            <a:pPr algn="r" rtl="1"/>
            <a:r>
              <a:rPr lang="ar-LB" b="1" dirty="0">
                <a:latin typeface="Arial" pitchFamily="34" charset="0"/>
                <a:cs typeface="Arial" pitchFamily="34" charset="0"/>
              </a:rPr>
              <a:t> </a:t>
            </a:r>
          </a:p>
          <a:p>
            <a:pPr algn="r" rtl="1"/>
            <a:r>
              <a:rPr lang="ar-LB" b="1" dirty="0">
                <a:latin typeface="Arial" pitchFamily="34" charset="0"/>
                <a:cs typeface="Arial" pitchFamily="34" charset="0"/>
              </a:rPr>
              <a:t>غريست</a:t>
            </a:r>
          </a:p>
          <a:p>
            <a:pPr algn="r" rtl="1"/>
            <a:r>
              <a:rPr lang="ar-LB" u="sng" dirty="0">
                <a:latin typeface="Arial" pitchFamily="34" charset="0"/>
                <a:cs typeface="Arial" pitchFamily="34" charset="0"/>
                <a:hlinkClick r:id="rId8"/>
              </a:rPr>
              <a:t>http://grist.org/</a:t>
            </a:r>
            <a:endParaRPr lang="ar-LB" dirty="0">
              <a:latin typeface="Arial" pitchFamily="34" charset="0"/>
              <a:cs typeface="Arial" pitchFamily="34" charset="0"/>
            </a:endParaRPr>
          </a:p>
        </p:txBody>
      </p:sp>
    </p:spTree>
    <p:extLst>
      <p:ext uri="{BB962C8B-B14F-4D97-AF65-F5344CB8AC3E}">
        <p14:creationId xmlns:p14="http://schemas.microsoft.com/office/powerpoint/2010/main" val="3686804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4251489_6e19837177_o.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4800600" y="5867400"/>
            <a:ext cx="4343400" cy="646331"/>
          </a:xfrm>
          <a:prstGeom prst="rect">
            <a:avLst/>
          </a:prstGeom>
          <a:solidFill>
            <a:schemeClr val="bg1">
              <a:alpha val="59000"/>
            </a:schemeClr>
          </a:solidFill>
        </p:spPr>
        <p:txBody>
          <a:bodyPr wrap="square" rtlCol="0">
            <a:spAutoFit/>
          </a:bodyPr>
          <a:lstStyle/>
          <a:p>
            <a:pPr algn="ctr" rtl="1"/>
            <a:r>
              <a:rPr lang="ar-LB" sz="3600" b="1" dirty="0" smtClean="0">
                <a:latin typeface="Arial" pitchFamily="34" charset="0"/>
                <a:cs typeface="Arial" pitchFamily="34" charset="0"/>
              </a:rPr>
              <a:t>غذاء</a:t>
            </a:r>
            <a:endParaRPr lang="ar-LB" sz="3600" b="1" dirty="0">
              <a:latin typeface="Arial" pitchFamily="34" charset="0"/>
              <a:cs typeface="Arial" pitchFamily="34" charset="0"/>
            </a:endParaRPr>
          </a:p>
        </p:txBody>
      </p:sp>
      <p:sp>
        <p:nvSpPr>
          <p:cNvPr id="5" name="TextBox 4"/>
          <p:cNvSpPr txBox="1"/>
          <p:nvPr/>
        </p:nvSpPr>
        <p:spPr>
          <a:xfrm>
            <a:off x="152400" y="6412468"/>
            <a:ext cx="2895600" cy="369332"/>
          </a:xfrm>
          <a:prstGeom prst="rect">
            <a:avLst/>
          </a:prstGeom>
          <a:noFill/>
        </p:spPr>
        <p:txBody>
          <a:bodyPr wrap="square" rtlCol="0">
            <a:spAutoFit/>
          </a:bodyPr>
          <a:lstStyle/>
          <a:p>
            <a:pPr algn="r" rtl="1"/>
            <a:r>
              <a:rPr lang="ar-LB" dirty="0" smtClean="0"/>
              <a:t>Flickr photo by Littlelakes</a:t>
            </a:r>
            <a:endParaRPr lang="ar-LB" dirty="0"/>
          </a:p>
        </p:txBody>
      </p:sp>
    </p:spTree>
    <p:extLst>
      <p:ext uri="{BB962C8B-B14F-4D97-AF65-F5344CB8AC3E}">
        <p14:creationId xmlns:p14="http://schemas.microsoft.com/office/powerpoint/2010/main" val="259781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98" y="0"/>
            <a:ext cx="7031804" cy="6858000"/>
          </a:xfrm>
          <a:prstGeom prst="rect">
            <a:avLst/>
          </a:prstGeom>
        </p:spPr>
      </p:pic>
      <p:sp>
        <p:nvSpPr>
          <p:cNvPr id="3" name="TextBox 2"/>
          <p:cNvSpPr txBox="1"/>
          <p:nvPr/>
        </p:nvSpPr>
        <p:spPr>
          <a:xfrm>
            <a:off x="3581400" y="4648200"/>
            <a:ext cx="5410200" cy="1815882"/>
          </a:xfrm>
          <a:prstGeom prst="rect">
            <a:avLst/>
          </a:prstGeom>
          <a:solidFill>
            <a:schemeClr val="bg1"/>
          </a:solidFill>
        </p:spPr>
        <p:txBody>
          <a:bodyPr wrap="square" rtlCol="0">
            <a:spAutoFit/>
          </a:bodyPr>
          <a:lstStyle/>
          <a:p>
            <a:pPr algn="r" rtl="1"/>
            <a:r>
              <a:rPr lang="ar-LB" sz="2800" dirty="0">
                <a:solidFill>
                  <a:prstClr val="black"/>
                </a:solidFill>
                <a:latin typeface="Arial" pitchFamily="34" charset="0"/>
                <a:cs typeface="Arial" pitchFamily="34" charset="0"/>
              </a:rPr>
              <a:t>تقضي مهمة منظمة "كيرني ستريت ووركشوب" (كاي.إس.دبليو) بالإنتاج والعرض والترويج للفنّ الذي من شأنه أن يمكّن الفنانين والمجتمعات الأميركية-الآسيوية.</a:t>
            </a:r>
          </a:p>
        </p:txBody>
      </p:sp>
    </p:spTree>
    <p:extLst>
      <p:ext uri="{BB962C8B-B14F-4D97-AF65-F5344CB8AC3E}">
        <p14:creationId xmlns:p14="http://schemas.microsoft.com/office/powerpoint/2010/main" val="56251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37" y="0"/>
            <a:ext cx="6920726" cy="6858000"/>
          </a:xfrm>
          <a:prstGeom prst="rect">
            <a:avLst/>
          </a:prstGeom>
        </p:spPr>
      </p:pic>
    </p:spTree>
    <p:extLst>
      <p:ext uri="{BB962C8B-B14F-4D97-AF65-F5344CB8AC3E}">
        <p14:creationId xmlns:p14="http://schemas.microsoft.com/office/powerpoint/2010/main" val="1442170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361" y="1828800"/>
            <a:ext cx="6859759" cy="4247317"/>
          </a:xfrm>
          <a:prstGeom prst="rect">
            <a:avLst/>
          </a:prstGeom>
        </p:spPr>
        <p:txBody>
          <a:bodyPr wrap="square">
            <a:spAutoFit/>
          </a:bodyPr>
          <a:lstStyle/>
          <a:p>
            <a:pPr marL="285750" indent="-285750" algn="r" rtl="1">
              <a:buFont typeface="Arial" pitchFamily="34" charset="0"/>
              <a:buChar char="•"/>
            </a:pPr>
            <a:r>
              <a:rPr lang="ar-LB" dirty="0">
                <a:solidFill>
                  <a:prstClr val="black"/>
                </a:solidFill>
                <a:latin typeface="Arial" pitchFamily="34" charset="0"/>
                <a:cs typeface="Arial" pitchFamily="34" charset="0"/>
              </a:rPr>
              <a:t>التركيز على قناة واحدة (الفايسبوك) لاستخدام الممارسات الأفضل بهدف التالي:  </a:t>
            </a:r>
          </a:p>
          <a:p>
            <a:pPr marL="285750" indent="-285750" algn="r" rtl="1">
              <a:buFont typeface="Arial" pitchFamily="34" charset="0"/>
              <a:buChar char="•"/>
            </a:pPr>
            <a:r>
              <a:rPr lang="ar-LB" dirty="0"/>
              <a:t>زيادة </a:t>
            </a:r>
            <a:r>
              <a:rPr lang="ar-LB" b="1" dirty="0"/>
              <a:t>الوعي</a:t>
            </a:r>
            <a:r>
              <a:rPr lang="ar-LB" dirty="0"/>
              <a:t> حول العلامة التجارية</a:t>
            </a:r>
            <a:r>
              <a:rPr lang="ar-LB" b="1" dirty="0" smtClean="0">
                <a:solidFill>
                  <a:prstClr val="black"/>
                </a:solidFill>
                <a:latin typeface="Arial" pitchFamily="34" charset="0"/>
                <a:cs typeface="Arial" pitchFamily="34" charset="0"/>
              </a:rPr>
              <a:t> </a:t>
            </a:r>
            <a:r>
              <a:rPr dirty="0"/>
              <a:t/>
            </a:r>
            <a:br>
              <a:rPr dirty="0"/>
            </a:br>
            <a:r>
              <a:rPr lang="ar-LB" dirty="0" smtClean="0"/>
              <a:t>	</a:t>
            </a:r>
            <a:r>
              <a:rPr lang="ar-LB" dirty="0">
                <a:solidFill>
                  <a:prstClr val="black"/>
                </a:solidFill>
                <a:latin typeface="Arial" pitchFamily="34" charset="0"/>
                <a:cs typeface="Arial" pitchFamily="34" charset="0"/>
              </a:rPr>
              <a:t> النتيجة</a:t>
            </a:r>
            <a:r>
              <a:rPr lang="ar-LB" dirty="0" smtClean="0">
                <a:solidFill>
                  <a:prstClr val="black"/>
                </a:solidFill>
                <a:latin typeface="Arial" pitchFamily="34" charset="0"/>
                <a:cs typeface="Arial" pitchFamily="34" charset="0"/>
              </a:rPr>
              <a:t>:</a:t>
            </a:r>
            <a:r>
              <a:rPr lang="ar-LB" dirty="0"/>
              <a:t> ارتفع عدد المشجعين من </a:t>
            </a:r>
            <a:r>
              <a:rPr lang="ar-LB" dirty="0" smtClean="0"/>
              <a:t>343</a:t>
            </a:r>
            <a:r>
              <a:rPr lang="en-US" dirty="0" smtClean="0"/>
              <a:t> </a:t>
            </a:r>
            <a:r>
              <a:rPr lang="ar-LB" dirty="0" smtClean="0"/>
              <a:t>إلى 593 </a:t>
            </a:r>
            <a:r>
              <a:rPr lang="ar-LB" dirty="0"/>
              <a:t>مشجع</a:t>
            </a:r>
            <a:endParaRPr lang="ar-LB" dirty="0" smtClean="0">
              <a:solidFill>
                <a:prstClr val="black"/>
              </a:solidFill>
              <a:latin typeface="Arial" pitchFamily="34" charset="0"/>
              <a:cs typeface="Arial" pitchFamily="34" charset="0"/>
            </a:endParaRPr>
          </a:p>
          <a:p>
            <a:pPr marL="285750" indent="-285750" algn="r" rtl="1">
              <a:buFont typeface="Arial" pitchFamily="34" charset="0"/>
              <a:buChar char="•"/>
            </a:pPr>
            <a:r>
              <a:rPr lang="ar-LB" dirty="0"/>
              <a:t>زيادة الانخراط</a:t>
            </a:r>
            <a:r>
              <a:rPr lang="ar-LB" dirty="0" smtClean="0"/>
              <a:t> </a:t>
            </a:r>
          </a:p>
          <a:p>
            <a:pPr lvl="1" algn="r" rtl="1"/>
            <a:r>
              <a:rPr lang="ar-LB" dirty="0" smtClean="0">
                <a:solidFill>
                  <a:prstClr val="black"/>
                </a:solidFill>
                <a:latin typeface="Arial" pitchFamily="34" charset="0"/>
                <a:cs typeface="Arial" pitchFamily="34" charset="0"/>
              </a:rPr>
              <a:t>	النتيجة:</a:t>
            </a:r>
            <a:r>
              <a:rPr lang="en-US" dirty="0" smtClean="0">
                <a:solidFill>
                  <a:prstClr val="black"/>
                </a:solidFill>
                <a:latin typeface="Arial" pitchFamily="34" charset="0"/>
                <a:cs typeface="Arial" pitchFamily="34" charset="0"/>
              </a:rPr>
              <a:t> </a:t>
            </a:r>
            <a:r>
              <a:rPr lang="ar-LB" dirty="0" smtClean="0">
                <a:solidFill>
                  <a:prstClr val="black"/>
                </a:solidFill>
                <a:latin typeface="Arial" pitchFamily="34" charset="0"/>
                <a:cs typeface="Arial" pitchFamily="34" charset="0"/>
              </a:rPr>
              <a:t> </a:t>
            </a:r>
            <a:r>
              <a:rPr lang="ar-LB" dirty="0"/>
              <a:t>ارتفاع ردود الفعل بنسبة 269٪</a:t>
            </a:r>
            <a:endParaRPr lang="ar-LB" dirty="0" smtClean="0">
              <a:solidFill>
                <a:prstClr val="black"/>
              </a:solidFill>
              <a:latin typeface="Arial" pitchFamily="34" charset="0"/>
              <a:cs typeface="Arial" pitchFamily="34" charset="0"/>
            </a:endParaRPr>
          </a:p>
          <a:p>
            <a:pPr marL="285750" indent="-285750" algn="r" rtl="1">
              <a:buFont typeface="Arial" pitchFamily="34" charset="0"/>
              <a:buChar char="•"/>
            </a:pPr>
            <a:r>
              <a:rPr lang="ar-LB" dirty="0"/>
              <a:t>زيادة مشاركة الأشخاص الجدد في الدورات والمناسبات</a:t>
            </a:r>
            <a:r>
              <a:rPr lang="ar-LB" dirty="0" smtClean="0">
                <a:solidFill>
                  <a:prstClr val="black"/>
                </a:solidFill>
                <a:latin typeface="Arial" pitchFamily="34" charset="0"/>
                <a:cs typeface="Arial" pitchFamily="34" charset="0"/>
              </a:rPr>
              <a:t> </a:t>
            </a:r>
            <a:r>
              <a:rPr dirty="0"/>
              <a:t/>
            </a:r>
            <a:br>
              <a:rPr dirty="0"/>
            </a:br>
            <a:r>
              <a:rPr lang="ar-LB" dirty="0">
                <a:solidFill>
                  <a:prstClr val="black"/>
                </a:solidFill>
                <a:latin typeface="Arial" pitchFamily="34" charset="0"/>
                <a:cs typeface="Arial" pitchFamily="34" charset="0"/>
              </a:rPr>
              <a:t>	 </a:t>
            </a:r>
            <a:r>
              <a:rPr lang="ar-LB" dirty="0" smtClean="0">
                <a:solidFill>
                  <a:prstClr val="black"/>
                </a:solidFill>
                <a:latin typeface="Arial" pitchFamily="34" charset="0"/>
                <a:cs typeface="Arial" pitchFamily="34" charset="0"/>
              </a:rPr>
              <a:t>النتيجة:  </a:t>
            </a:r>
            <a:r>
              <a:rPr lang="ar-LB" dirty="0">
                <a:solidFill>
                  <a:prstClr val="black"/>
                </a:solidFill>
                <a:latin typeface="Arial" pitchFamily="34" charset="0"/>
                <a:cs typeface="Arial" pitchFamily="34" charset="0"/>
              </a:rPr>
              <a:t>يقول 10% من الطلاب الجدد / الحضور أنهم سمعوا عن منظمتنا عبر الفايسبوك</a:t>
            </a:r>
          </a:p>
          <a:p>
            <a:pPr rtl="1"/>
            <a:endParaRPr lang="ar-LB" dirty="0">
              <a:solidFill>
                <a:prstClr val="black"/>
              </a:solidFill>
              <a:latin typeface="Arial" pitchFamily="34" charset="0"/>
              <a:cs typeface="Arial" pitchFamily="34" charset="0"/>
            </a:endParaRPr>
          </a:p>
          <a:p>
            <a:pPr algn="r" rtl="1"/>
            <a:r>
              <a:rPr lang="ar-LB" dirty="0" smtClean="0"/>
              <a:t>الجمهور:</a:t>
            </a:r>
            <a:r>
              <a:rPr lang="ar-LB" dirty="0">
                <a:solidFill>
                  <a:prstClr val="black"/>
                </a:solidFill>
                <a:latin typeface="Arial" pitchFamily="34" charset="0"/>
                <a:cs typeface="Arial" pitchFamily="34" charset="0"/>
              </a:rPr>
              <a:t>  الفنانون والمجتمع</a:t>
            </a:r>
          </a:p>
          <a:p>
            <a:pPr rtl="1"/>
            <a:endParaRPr lang="ar-LB" dirty="0">
              <a:solidFill>
                <a:prstClr val="black"/>
              </a:solidFill>
              <a:latin typeface="Arial" pitchFamily="34" charset="0"/>
              <a:cs typeface="Arial" pitchFamily="34" charset="0"/>
            </a:endParaRPr>
          </a:p>
          <a:p>
            <a:pPr algn="r" rtl="1"/>
            <a:r>
              <a:rPr lang="ar-LB" dirty="0" smtClean="0"/>
              <a:t>الإستراتيجية:</a:t>
            </a:r>
            <a:r>
              <a:rPr lang="ar-LB" dirty="0">
                <a:solidFill>
                  <a:prstClr val="black"/>
                </a:solidFill>
                <a:latin typeface="Arial" pitchFamily="34" charset="0"/>
                <a:cs typeface="Arial" pitchFamily="34" charset="0"/>
              </a:rPr>
              <a:t> </a:t>
            </a:r>
          </a:p>
          <a:p>
            <a:pPr marL="285750" indent="-285750" algn="r" rtl="1">
              <a:buFont typeface="Arial" pitchFamily="34" charset="0"/>
              <a:buChar char="•"/>
            </a:pPr>
            <a:r>
              <a:rPr lang="ar-LB" dirty="0">
                <a:solidFill>
                  <a:prstClr val="black"/>
                </a:solidFill>
                <a:latin typeface="Arial" pitchFamily="34" charset="0"/>
                <a:cs typeface="Arial" pitchFamily="34" charset="0"/>
              </a:rPr>
              <a:t>إظهار الوجه الإنساني للفنانين وإزالة الغموض</a:t>
            </a:r>
          </a:p>
          <a:p>
            <a:pPr marL="285750" indent="-285750" algn="r" rtl="1">
              <a:buFont typeface="Arial" pitchFamily="34" charset="0"/>
              <a:buChar char="•"/>
            </a:pPr>
            <a:r>
              <a:rPr lang="ar-LB" dirty="0">
                <a:solidFill>
                  <a:prstClr val="black"/>
                </a:solidFill>
                <a:latin typeface="Arial" pitchFamily="34" charset="0"/>
                <a:cs typeface="Arial" pitchFamily="34" charset="0"/>
              </a:rPr>
              <a:t> مساعدة الجمهور على تبادل الأشياء المفضلة لديهم</a:t>
            </a:r>
          </a:p>
          <a:p>
            <a:pPr marL="285750" indent="-285750" algn="r" rtl="1">
              <a:buFont typeface="Arial" pitchFamily="34" charset="0"/>
              <a:buChar char="•"/>
            </a:pPr>
            <a:r>
              <a:rPr lang="ar-LB" dirty="0">
                <a:solidFill>
                  <a:prstClr val="black"/>
                </a:solidFill>
                <a:latin typeface="Arial" pitchFamily="34" charset="0"/>
                <a:cs typeface="Arial" pitchFamily="34" charset="0"/>
              </a:rPr>
              <a:t>الاتصال مع المنظمات الأخرى</a:t>
            </a:r>
          </a:p>
        </p:txBody>
      </p:sp>
      <p:sp>
        <p:nvSpPr>
          <p:cNvPr id="3" name="Title 3"/>
          <p:cNvSpPr txBox="1">
            <a:spLocks/>
          </p:cNvSpPr>
          <p:nvPr/>
        </p:nvSpPr>
        <p:spPr>
          <a:xfrm>
            <a:off x="0" y="-276998"/>
            <a:ext cx="9140483" cy="1846659"/>
          </a:xfrm>
          <a:prstGeom prst="rect">
            <a:avLst/>
          </a:prstGeom>
          <a:solidFill>
            <a:srgbClr val="ABDCD4"/>
          </a:solid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ar-LB" sz="500" dirty="0" smtClean="0">
              <a:solidFill>
                <a:schemeClr val="tx1">
                  <a:lumMod val="75000"/>
                  <a:lumOff val="25000"/>
                </a:schemeClr>
              </a:solidFill>
              <a:latin typeface="Arial" pitchFamily="34" charset="0"/>
              <a:cs typeface="Arial" pitchFamily="34" charset="0"/>
            </a:endParaRPr>
          </a:p>
          <a:p>
            <a:pPr rtl="1"/>
            <a:endParaRPr lang="ar-LB" sz="500" dirty="0" smtClean="0">
              <a:solidFill>
                <a:schemeClr val="tx1">
                  <a:lumMod val="75000"/>
                  <a:lumOff val="25000"/>
                </a:schemeClr>
              </a:solidFill>
              <a:latin typeface="Arial" pitchFamily="34" charset="0"/>
              <a:cs typeface="Arial" pitchFamily="34" charset="0"/>
            </a:endParaRPr>
          </a:p>
          <a:p>
            <a:pPr rtl="1"/>
            <a:endParaRPr lang="ar-LB" sz="3200" b="1" dirty="0" smtClean="0">
              <a:solidFill>
                <a:schemeClr val="tx1">
                  <a:lumMod val="75000"/>
                  <a:lumOff val="25000"/>
                </a:schemeClr>
              </a:solidFill>
              <a:latin typeface="Arial" pitchFamily="34" charset="0"/>
              <a:cs typeface="Arial" pitchFamily="34" charset="0"/>
            </a:endParaRPr>
          </a:p>
          <a:p>
            <a:pPr algn="r" rtl="1"/>
            <a:r>
              <a:rPr lang="ar-LB" sz="3600" b="1" dirty="0" smtClean="0">
                <a:latin typeface="Arial" pitchFamily="34" charset="0"/>
                <a:cs typeface="Arial" pitchFamily="34" charset="0"/>
              </a:rPr>
              <a:t>الأهداف الذكية لـ "كيرني ستريت ووركشوب"</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1433229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LB" sz="1800" b="1" dirty="0">
                <a:solidFill>
                  <a:prstClr val="black"/>
                </a:solidFill>
                <a:latin typeface="Arial" pitchFamily="34" charset="0"/>
                <a:cs typeface="Arial" pitchFamily="34" charset="0"/>
              </a:rPr>
              <a:t>الصور</a:t>
            </a:r>
            <a:endParaRPr lang="ar-LB" sz="1800" dirty="0">
              <a:solidFill>
                <a:prstClr val="black"/>
              </a:solidFill>
              <a:latin typeface="Arial" pitchFamily="34" charset="0"/>
              <a:cs typeface="Arial" pitchFamily="34" charset="0"/>
            </a:endParaRPr>
          </a:p>
          <a:p>
            <a:pPr algn="r" rtl="1"/>
            <a:r>
              <a:rPr lang="ar-LB" sz="1800" dirty="0">
                <a:solidFill>
                  <a:prstClr val="black"/>
                </a:solidFill>
                <a:latin typeface="Arial" pitchFamily="34" charset="0"/>
                <a:cs typeface="Arial" pitchFamily="34" charset="0"/>
              </a:rPr>
              <a:t>ما الذي نجح: </a:t>
            </a:r>
          </a:p>
          <a:p>
            <a:pPr lvl="1" algn="r" rtl="1">
              <a:buFont typeface="Arial" pitchFamily="34" charset="0"/>
              <a:buChar char="•"/>
            </a:pPr>
            <a:r>
              <a:rPr lang="ar-LB" sz="1800" dirty="0">
                <a:solidFill>
                  <a:prstClr val="black"/>
                </a:solidFill>
                <a:latin typeface="Arial" pitchFamily="34" charset="0"/>
                <a:cs typeface="Arial" pitchFamily="34" charset="0"/>
              </a:rPr>
              <a:t>عرض وجوهنا</a:t>
            </a:r>
          </a:p>
          <a:p>
            <a:pPr lvl="1" algn="r" rtl="1">
              <a:buFont typeface="Arial" pitchFamily="34" charset="0"/>
              <a:buChar char="•"/>
            </a:pPr>
            <a:r>
              <a:rPr lang="ar-LB" sz="1800" dirty="0">
                <a:solidFill>
                  <a:prstClr val="black"/>
                </a:solidFill>
                <a:latin typeface="Arial" pitchFamily="34" charset="0"/>
                <a:cs typeface="Arial" pitchFamily="34" charset="0"/>
              </a:rPr>
              <a:t>البحث وراء الكواليس</a:t>
            </a:r>
          </a:p>
          <a:p>
            <a:pPr algn="r" rtl="1"/>
            <a:r>
              <a:rPr lang="ar-LB" sz="1800" dirty="0">
                <a:solidFill>
                  <a:prstClr val="black"/>
                </a:solidFill>
                <a:latin typeface="Arial" pitchFamily="34" charset="0"/>
                <a:cs typeface="Arial" pitchFamily="34" charset="0"/>
              </a:rPr>
              <a:t>ما لم ينجح: </a:t>
            </a:r>
          </a:p>
          <a:p>
            <a:pPr lvl="1" algn="r" rtl="1">
              <a:buFont typeface="Arial" pitchFamily="34" charset="0"/>
              <a:buChar char="•"/>
            </a:pPr>
            <a:r>
              <a:rPr lang="ar-LB" sz="1800" dirty="0">
                <a:solidFill>
                  <a:prstClr val="black"/>
                </a:solidFill>
                <a:latin typeface="Arial" pitchFamily="34" charset="0"/>
                <a:cs typeface="Arial" pitchFamily="34" charset="0"/>
              </a:rPr>
              <a:t>النشر في الأمسيات / نهاية الأسبوع</a:t>
            </a:r>
          </a:p>
          <a:p>
            <a:pPr lvl="1" algn="r" rtl="1">
              <a:buFont typeface="Arial" pitchFamily="34" charset="0"/>
              <a:buChar char="•"/>
            </a:pPr>
            <a:r>
              <a:rPr lang="ar-LB" sz="1800" dirty="0">
                <a:solidFill>
                  <a:prstClr val="black"/>
                </a:solidFill>
                <a:latin typeface="Arial" pitchFamily="34" charset="0"/>
                <a:cs typeface="Arial" pitchFamily="34" charset="0"/>
              </a:rPr>
              <a:t>روابط ألبومات المناسبات</a:t>
            </a:r>
          </a:p>
          <a:p>
            <a:pPr algn="r" rtl="1"/>
            <a:r>
              <a:rPr lang="ar-LB" sz="1800" i="1" dirty="0">
                <a:solidFill>
                  <a:prstClr val="black"/>
                </a:solidFill>
                <a:latin typeface="Arial" pitchFamily="34" charset="0"/>
                <a:cs typeface="Arial" pitchFamily="34" charset="0"/>
              </a:rPr>
              <a:t>والحلّ! يجب تغيير صفحة الفايسبوك لدينا، يجب التعبير عن أنفسنا</a:t>
            </a:r>
            <a:endParaRPr lang="ar-LB" sz="1800" dirty="0">
              <a:solidFill>
                <a:prstClr val="black"/>
              </a:solidFill>
              <a:latin typeface="Arial" pitchFamily="34" charset="0"/>
              <a:cs typeface="Arial" pitchFamily="34" charset="0"/>
            </a:endParaRPr>
          </a:p>
          <a:p>
            <a:pPr algn="r" rtl="1"/>
            <a:r>
              <a:rPr lang="ar-LB" sz="1800" b="1" dirty="0">
                <a:solidFill>
                  <a:prstClr val="black"/>
                </a:solidFill>
                <a:latin typeface="Arial" pitchFamily="34" charset="0"/>
                <a:cs typeface="Arial" pitchFamily="34" charset="0"/>
              </a:rPr>
              <a:t>أسئلة</a:t>
            </a:r>
            <a:endParaRPr lang="ar-LB" sz="1800" dirty="0">
              <a:solidFill>
                <a:prstClr val="black"/>
              </a:solidFill>
              <a:latin typeface="Arial" pitchFamily="34" charset="0"/>
              <a:cs typeface="Arial" pitchFamily="34" charset="0"/>
            </a:endParaRPr>
          </a:p>
          <a:p>
            <a:pPr algn="r" rtl="1"/>
            <a:r>
              <a:rPr lang="ar-LB" sz="1800" dirty="0">
                <a:solidFill>
                  <a:prstClr val="black"/>
                </a:solidFill>
                <a:latin typeface="Arial" pitchFamily="34" charset="0"/>
                <a:cs typeface="Arial" pitchFamily="34" charset="0"/>
              </a:rPr>
              <a:t>ما الذي نجح: </a:t>
            </a:r>
          </a:p>
          <a:p>
            <a:pPr lvl="1" algn="r" rtl="1">
              <a:buFont typeface="Arial" pitchFamily="34" charset="0"/>
              <a:buChar char="•"/>
            </a:pPr>
            <a:r>
              <a:rPr lang="ar-LB" sz="1800" dirty="0">
                <a:solidFill>
                  <a:prstClr val="black"/>
                </a:solidFill>
                <a:latin typeface="Arial" pitchFamily="34" charset="0"/>
                <a:cs typeface="Arial" pitchFamily="34" charset="0"/>
              </a:rPr>
              <a:t>التسلية ، والأسئلة التي من السهل الإجابة عليها والتي استمالت خبرة المعجبين بنا</a:t>
            </a:r>
          </a:p>
          <a:p>
            <a:pPr algn="r" rtl="1"/>
            <a:r>
              <a:rPr lang="ar-LB" sz="1800" dirty="0">
                <a:solidFill>
                  <a:prstClr val="black"/>
                </a:solidFill>
                <a:latin typeface="Arial" pitchFamily="34" charset="0"/>
                <a:cs typeface="Arial" pitchFamily="34" charset="0"/>
              </a:rPr>
              <a:t>ما لم ينجح: </a:t>
            </a:r>
          </a:p>
          <a:p>
            <a:pPr lvl="1" algn="r" rtl="1">
              <a:buFont typeface="Arial" pitchFamily="34" charset="0"/>
              <a:buChar char="•"/>
            </a:pPr>
            <a:r>
              <a:rPr lang="ar-LB" sz="1800" dirty="0">
                <a:solidFill>
                  <a:prstClr val="black"/>
                </a:solidFill>
                <a:latin typeface="Arial" pitchFamily="34" charset="0"/>
                <a:cs typeface="Arial" pitchFamily="34" charset="0"/>
              </a:rPr>
              <a:t>أي شيء شخصي جدا وأسئلة شخصية مفتوحة</a:t>
            </a:r>
          </a:p>
          <a:p>
            <a:pPr algn="r" rtl="1"/>
            <a:r>
              <a:rPr lang="ar-LB" sz="1800" i="1" dirty="0">
                <a:solidFill>
                  <a:prstClr val="black"/>
                </a:solidFill>
                <a:latin typeface="Arial" pitchFamily="34" charset="0"/>
                <a:cs typeface="Arial" pitchFamily="34" charset="0"/>
              </a:rPr>
              <a:t>والحلّ! نحن بحاجة إلى إشراك جمهورنا في محادثة ذات اتجاهين</a:t>
            </a:r>
          </a:p>
          <a:p>
            <a:pPr rtl="1"/>
            <a:endParaRPr lang="ar-LB" sz="2000" dirty="0"/>
          </a:p>
        </p:txBody>
      </p:sp>
      <p:sp>
        <p:nvSpPr>
          <p:cNvPr id="4" name="Title 3"/>
          <p:cNvSpPr txBox="1">
            <a:spLocks noGrp="1"/>
          </p:cNvSpPr>
          <p:nvPr>
            <p:ph type="title"/>
          </p:nvPr>
        </p:nvSpPr>
        <p:spPr>
          <a:xfrm>
            <a:off x="0" y="-276998"/>
            <a:ext cx="9140483" cy="1846659"/>
          </a:xfrm>
          <a:prstGeom prst="rect">
            <a:avLst/>
          </a:prstGeom>
          <a:solidFill>
            <a:srgbClr val="ABDCD4"/>
          </a:solidFill>
        </p:spPr>
        <p:txBody>
          <a:bodyPr wrap="square" rtlCol="0">
            <a:spAutoFit/>
          </a:bodyPr>
          <a:lstStyle/>
          <a:p>
            <a:pPr algn="ctr" rtl="1"/>
            <a:endParaRPr lang="ar-LB" sz="500" dirty="0" smtClean="0">
              <a:solidFill>
                <a:schemeClr val="tx1">
                  <a:lumMod val="75000"/>
                  <a:lumOff val="25000"/>
                </a:schemeClr>
              </a:solidFill>
              <a:latin typeface="Arial" pitchFamily="34" charset="0"/>
              <a:cs typeface="Arial" pitchFamily="34" charset="0"/>
            </a:endParaRPr>
          </a:p>
          <a:p>
            <a:pPr algn="ctr" rtl="1"/>
            <a:endParaRPr lang="ar-LB" sz="500" dirty="0">
              <a:solidFill>
                <a:schemeClr val="tx1">
                  <a:lumMod val="75000"/>
                  <a:lumOff val="25000"/>
                </a:schemeClr>
              </a:solidFill>
              <a:latin typeface="Arial" pitchFamily="34" charset="0"/>
              <a:cs typeface="Arial" pitchFamily="34" charset="0"/>
            </a:endParaRPr>
          </a:p>
          <a:p>
            <a:pPr algn="ctr" rtl="1"/>
            <a:endParaRPr lang="ar-LB" sz="3200" b="1" dirty="0" smtClean="0">
              <a:solidFill>
                <a:schemeClr val="tx1">
                  <a:lumMod val="75000"/>
                  <a:lumOff val="25000"/>
                </a:schemeClr>
              </a:solidFill>
              <a:latin typeface="Arial" pitchFamily="34" charset="0"/>
              <a:cs typeface="Arial" pitchFamily="34" charset="0"/>
            </a:endParaRPr>
          </a:p>
          <a:p>
            <a:pPr algn="ctr" rtl="1"/>
            <a:r>
              <a:rPr lang="ar-LB" sz="3600" b="1" dirty="0" smtClean="0">
                <a:latin typeface="Arial" pitchFamily="34" charset="0"/>
                <a:cs typeface="Arial" pitchFamily="34" charset="0"/>
              </a:rPr>
              <a:t>معرفة ما يتردد  بين جمهورك</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2927923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LB" sz="1800" b="1" dirty="0">
                <a:solidFill>
                  <a:prstClr val="black"/>
                </a:solidFill>
                <a:latin typeface="Arial" pitchFamily="34" charset="0"/>
                <a:cs typeface="Arial" pitchFamily="34" charset="0"/>
              </a:rPr>
              <a:t>الشراكات</a:t>
            </a:r>
            <a:endParaRPr lang="ar-LB" sz="1800" dirty="0">
              <a:solidFill>
                <a:prstClr val="black"/>
              </a:solidFill>
              <a:latin typeface="Arial" pitchFamily="34" charset="0"/>
              <a:cs typeface="Arial" pitchFamily="34" charset="0"/>
            </a:endParaRPr>
          </a:p>
          <a:p>
            <a:pPr algn="r" rtl="1"/>
            <a:r>
              <a:rPr lang="ar-LB" sz="1800" dirty="0">
                <a:solidFill>
                  <a:prstClr val="black"/>
                </a:solidFill>
                <a:latin typeface="Arial" pitchFamily="34" charset="0"/>
                <a:cs typeface="Arial" pitchFamily="34" charset="0"/>
              </a:rPr>
              <a:t>ما الذي نجح: </a:t>
            </a:r>
          </a:p>
          <a:p>
            <a:pPr lvl="1" algn="r" rtl="1">
              <a:buFont typeface="Arial" pitchFamily="34" charset="0"/>
              <a:buChar char="•"/>
            </a:pPr>
            <a:r>
              <a:rPr lang="ar-LB" sz="1800" dirty="0">
                <a:solidFill>
                  <a:prstClr val="black"/>
                </a:solidFill>
                <a:latin typeface="Arial" pitchFamily="34" charset="0"/>
                <a:cs typeface="Arial" pitchFamily="34" charset="0"/>
              </a:rPr>
              <a:t>الدعم المتبادل لصفحة أخرى</a:t>
            </a:r>
          </a:p>
          <a:p>
            <a:pPr lvl="1" algn="r" rtl="1">
              <a:buFont typeface="Arial" pitchFamily="34" charset="0"/>
              <a:buChar char="•"/>
            </a:pPr>
            <a:r>
              <a:rPr lang="ar-LB" sz="1800" dirty="0">
                <a:solidFill>
                  <a:prstClr val="black"/>
                </a:solidFill>
                <a:latin typeface="Arial" pitchFamily="34" charset="0"/>
                <a:cs typeface="Arial" pitchFamily="34" charset="0"/>
              </a:rPr>
              <a:t>استخدام تلك الصفحة كمصدر للمحتوى</a:t>
            </a:r>
          </a:p>
          <a:p>
            <a:pPr algn="r" rtl="1"/>
            <a:r>
              <a:rPr lang="ar-LB" sz="1800" dirty="0">
                <a:solidFill>
                  <a:prstClr val="black"/>
                </a:solidFill>
                <a:latin typeface="Arial" pitchFamily="34" charset="0"/>
                <a:cs typeface="Arial" pitchFamily="34" charset="0"/>
              </a:rPr>
              <a:t>ما لم ينجح:</a:t>
            </a:r>
          </a:p>
          <a:p>
            <a:pPr lvl="1" algn="r" rtl="1">
              <a:buFont typeface="Arial" pitchFamily="34" charset="0"/>
              <a:buChar char="•"/>
            </a:pPr>
            <a:r>
              <a:rPr lang="ar-LB" sz="1800" dirty="0">
                <a:solidFill>
                  <a:prstClr val="black"/>
                </a:solidFill>
                <a:latin typeface="Arial" pitchFamily="34" charset="0"/>
                <a:cs typeface="Arial" pitchFamily="34" charset="0"/>
              </a:rPr>
              <a:t>هبات اللحظة الأخيرة</a:t>
            </a:r>
          </a:p>
          <a:p>
            <a:pPr algn="r" rtl="1"/>
            <a:r>
              <a:rPr lang="ar-LB" sz="1800" i="1" dirty="0">
                <a:solidFill>
                  <a:prstClr val="black"/>
                </a:solidFill>
                <a:latin typeface="Arial" pitchFamily="34" charset="0"/>
                <a:cs typeface="Arial" pitchFamily="34" charset="0"/>
              </a:rPr>
              <a:t>والحلّ! يمكن للشراكة مع منظمة آخر أن تساهم في توسيع جمهورنا وتوفير محتوى مثير </a:t>
            </a:r>
            <a:r>
              <a:rPr lang="ar-LB" sz="1800" i="1" dirty="0" smtClean="0">
                <a:solidFill>
                  <a:prstClr val="black"/>
                </a:solidFill>
                <a:latin typeface="Arial" pitchFamily="34" charset="0"/>
                <a:cs typeface="Arial" pitchFamily="34" charset="0"/>
              </a:rPr>
              <a:t>للاهتمام.</a:t>
            </a:r>
            <a:endParaRPr lang="ar-LB" sz="1800" dirty="0">
              <a:solidFill>
                <a:prstClr val="black"/>
              </a:solidFill>
              <a:latin typeface="Arial" pitchFamily="34" charset="0"/>
              <a:cs typeface="Arial" pitchFamily="34" charset="0"/>
            </a:endParaRPr>
          </a:p>
          <a:p>
            <a:pPr rtl="1"/>
            <a:endParaRPr lang="ar-LB" sz="1800" dirty="0">
              <a:solidFill>
                <a:prstClr val="black"/>
              </a:solidFill>
              <a:latin typeface="Arial" pitchFamily="34" charset="0"/>
              <a:cs typeface="Arial" pitchFamily="34" charset="0"/>
            </a:endParaRPr>
          </a:p>
          <a:p>
            <a:pPr algn="r" rtl="1"/>
            <a:r>
              <a:rPr lang="ar-LB" sz="1800" b="1" dirty="0">
                <a:solidFill>
                  <a:prstClr val="black"/>
                </a:solidFill>
                <a:latin typeface="Arial" pitchFamily="34" charset="0"/>
                <a:cs typeface="Arial" pitchFamily="34" charset="0"/>
              </a:rPr>
              <a:t>أمور ناجحة أخرى:</a:t>
            </a:r>
            <a:endParaRPr lang="ar-LB" sz="1800" dirty="0">
              <a:solidFill>
                <a:prstClr val="black"/>
              </a:solidFill>
              <a:latin typeface="Arial" pitchFamily="34" charset="0"/>
              <a:cs typeface="Arial" pitchFamily="34" charset="0"/>
            </a:endParaRPr>
          </a:p>
          <a:p>
            <a:pPr lvl="1" algn="r" rtl="1">
              <a:buFont typeface="Arial" pitchFamily="34" charset="0"/>
              <a:buChar char="•"/>
            </a:pPr>
            <a:r>
              <a:rPr lang="ar-LB" sz="1800" dirty="0">
                <a:solidFill>
                  <a:prstClr val="black"/>
                </a:solidFill>
                <a:latin typeface="Arial" pitchFamily="34" charset="0"/>
                <a:cs typeface="Arial" pitchFamily="34" charset="0"/>
              </a:rPr>
              <a:t>مشاركات متعددة في اليوم الواحد</a:t>
            </a:r>
          </a:p>
          <a:p>
            <a:pPr lvl="1" algn="r" rtl="1">
              <a:buFont typeface="Arial" pitchFamily="34" charset="0"/>
              <a:buChar char="•"/>
            </a:pPr>
            <a:r>
              <a:rPr lang="ar-LB" sz="1800" dirty="0">
                <a:solidFill>
                  <a:prstClr val="black"/>
                </a:solidFill>
                <a:latin typeface="Arial" pitchFamily="34" charset="0"/>
                <a:cs typeface="Arial" pitchFamily="34" charset="0"/>
              </a:rPr>
              <a:t>أجندة المحرر الأسبوعية</a:t>
            </a:r>
          </a:p>
          <a:p>
            <a:pPr lvl="1" algn="r" rtl="1">
              <a:buFont typeface="Arial" pitchFamily="34" charset="0"/>
              <a:buChar char="•"/>
            </a:pPr>
            <a:r>
              <a:rPr lang="ar-LB" sz="1800" dirty="0">
                <a:solidFill>
                  <a:prstClr val="black"/>
                </a:solidFill>
                <a:latin typeface="Arial" pitchFamily="34" charset="0"/>
                <a:cs typeface="Arial" pitchFamily="34" charset="0"/>
              </a:rPr>
              <a:t>التعليقات على صفحات أخرى</a:t>
            </a:r>
          </a:p>
          <a:p>
            <a:pPr lvl="1" algn="r" rtl="1">
              <a:buFont typeface="Arial" pitchFamily="34" charset="0"/>
              <a:buChar char="•"/>
            </a:pPr>
            <a:r>
              <a:rPr lang="ar-LB" sz="1800" dirty="0">
                <a:solidFill>
                  <a:prstClr val="black"/>
                </a:solidFill>
                <a:latin typeface="Arial" pitchFamily="34" charset="0"/>
                <a:cs typeface="Arial" pitchFamily="34" charset="0"/>
              </a:rPr>
              <a:t>التوصيف</a:t>
            </a:r>
          </a:p>
          <a:p>
            <a:pPr lvl="1" algn="r" rtl="1">
              <a:buFont typeface="Arial" pitchFamily="34" charset="0"/>
              <a:buChar char="•"/>
            </a:pPr>
            <a:r>
              <a:rPr lang="ar-LB" sz="1800" dirty="0">
                <a:solidFill>
                  <a:prstClr val="black"/>
                </a:solidFill>
                <a:latin typeface="Arial" pitchFamily="34" charset="0"/>
                <a:cs typeface="Arial" pitchFamily="34" charset="0"/>
              </a:rPr>
              <a:t>تجنيد أعضاء مجلس الإدارة لدعوة الأصدقاء (النتيجة: +40 معجب)</a:t>
            </a:r>
          </a:p>
          <a:p>
            <a:pPr rtl="1"/>
            <a:endParaRPr lang="ar-LB" sz="1800" dirty="0"/>
          </a:p>
        </p:txBody>
      </p:sp>
      <p:sp>
        <p:nvSpPr>
          <p:cNvPr id="4" name="Title 3"/>
          <p:cNvSpPr txBox="1">
            <a:spLocks noGrp="1"/>
          </p:cNvSpPr>
          <p:nvPr>
            <p:ph type="title"/>
          </p:nvPr>
        </p:nvSpPr>
        <p:spPr>
          <a:xfrm>
            <a:off x="0" y="-276998"/>
            <a:ext cx="9144000" cy="1846659"/>
          </a:xfrm>
          <a:prstGeom prst="rect">
            <a:avLst/>
          </a:prstGeom>
          <a:solidFill>
            <a:srgbClr val="ABDCD4"/>
          </a:solidFill>
        </p:spPr>
        <p:txBody>
          <a:bodyPr wrap="square" rtlCol="0">
            <a:spAutoFit/>
          </a:bodyPr>
          <a:lstStyle/>
          <a:p>
            <a:pPr algn="ctr" rtl="1"/>
            <a:endParaRPr lang="ar-LB" sz="500" dirty="0" smtClean="0">
              <a:solidFill>
                <a:schemeClr val="tx1">
                  <a:lumMod val="75000"/>
                  <a:lumOff val="25000"/>
                </a:schemeClr>
              </a:solidFill>
              <a:latin typeface="Arial" pitchFamily="34" charset="0"/>
              <a:cs typeface="Arial" pitchFamily="34" charset="0"/>
            </a:endParaRPr>
          </a:p>
          <a:p>
            <a:pPr algn="ctr" rtl="1"/>
            <a:endParaRPr lang="ar-LB" sz="500" dirty="0">
              <a:solidFill>
                <a:schemeClr val="tx1">
                  <a:lumMod val="75000"/>
                  <a:lumOff val="25000"/>
                </a:schemeClr>
              </a:solidFill>
              <a:latin typeface="Arial" pitchFamily="34" charset="0"/>
              <a:cs typeface="Arial" pitchFamily="34" charset="0"/>
            </a:endParaRPr>
          </a:p>
          <a:p>
            <a:pPr algn="ctr" rtl="1"/>
            <a:endParaRPr lang="ar-LB" sz="3200" b="1" dirty="0" smtClean="0">
              <a:solidFill>
                <a:schemeClr val="tx1">
                  <a:lumMod val="75000"/>
                  <a:lumOff val="25000"/>
                </a:schemeClr>
              </a:solidFill>
              <a:latin typeface="Arial" pitchFamily="34" charset="0"/>
              <a:cs typeface="Arial" pitchFamily="34" charset="0"/>
            </a:endParaRPr>
          </a:p>
          <a:p>
            <a:pPr algn="ctr" rtl="1"/>
            <a:r>
              <a:rPr lang="ar-LB" sz="3600" b="1" dirty="0" smtClean="0">
                <a:latin typeface="Arial" pitchFamily="34" charset="0"/>
                <a:cs typeface="Arial" pitchFamily="34" charset="0"/>
              </a:rPr>
              <a:t>معرفة ما يتردد  بين جمهورك</a:t>
            </a:r>
            <a:endParaRPr lang="ar-LB" sz="3600" b="1" dirty="0">
              <a:latin typeface="Arial" pitchFamily="34" charset="0"/>
              <a:cs typeface="Arial" pitchFamily="34" charset="0"/>
            </a:endParaRPr>
          </a:p>
        </p:txBody>
      </p:sp>
    </p:spTree>
    <p:extLst>
      <p:ext uri="{BB962C8B-B14F-4D97-AF65-F5344CB8AC3E}">
        <p14:creationId xmlns:p14="http://schemas.microsoft.com/office/powerpoint/2010/main" val="915688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3656</Words>
  <Application>Microsoft Office PowerPoint</Application>
  <PresentationFormat>On-screen Show (4:3)</PresentationFormat>
  <Paragraphs>454</Paragraphs>
  <Slides>41</Slides>
  <Notes>31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2_Office Theme</vt:lpstr>
      <vt:lpstr>PowerPoint Presentation</vt:lpstr>
      <vt:lpstr>   المبادئ</vt:lpstr>
      <vt:lpstr> المبدأ رقم 1</vt:lpstr>
      <vt:lpstr>PowerPoint Presentation</vt:lpstr>
      <vt:lpstr>PowerPoint Presentation</vt:lpstr>
      <vt:lpstr>PowerPoint Presentation</vt:lpstr>
      <vt:lpstr>PowerPoint Presentation</vt:lpstr>
      <vt:lpstr>   معرفة ما يتردد  بين جمهورك</vt:lpstr>
      <vt:lpstr>   معرفة ما يتردد  بين جمهورك</vt:lpstr>
      <vt:lpstr>PowerPoint Presentation</vt:lpstr>
      <vt:lpstr>المبدأ رقم 1: المشاركة مع زميل</vt:lpstr>
      <vt:lpstr>PowerPoint Presentation</vt:lpstr>
      <vt:lpstr>PowerPoint Presentation</vt:lpstr>
      <vt:lpstr> كتاب التعليمات: إستراتيجية الإعلام الاجتماعي</vt:lpstr>
      <vt:lpstr>المبدأ رقم 2: المجموعة الكاملة</vt:lpstr>
      <vt:lpstr> المبدأ رقم 3</vt:lpstr>
      <vt:lpstr>PowerPoint Presentation</vt:lpstr>
      <vt:lpstr>PowerPoint Presentation</vt:lpstr>
      <vt:lpstr>PowerPoint Presentation</vt:lpstr>
      <vt:lpstr> المبدأ رقم 4</vt:lpstr>
      <vt:lpstr>PowerPoint Presentation</vt:lpstr>
      <vt:lpstr>PowerPoint Presentation</vt:lpstr>
      <vt:lpstr>المبدأ رقم 4: التفكير والكتابة</vt:lpstr>
      <vt:lpstr> المبدأ رقم 5</vt:lpstr>
      <vt:lpstr>PowerPoint Presentation</vt:lpstr>
      <vt:lpstr>PowerPoint Presentation</vt:lpstr>
      <vt:lpstr>PowerPoint Presentation</vt:lpstr>
      <vt:lpstr>PowerPoint Presentation</vt:lpstr>
      <vt:lpstr> المبدأ رقم 5 مشاركة زميل</vt:lpstr>
      <vt:lpstr> المبدأ رقم 6</vt:lpstr>
      <vt:lpstr> تعريف</vt:lpstr>
      <vt:lpstr>PowerPoint Presentation</vt:lpstr>
      <vt:lpstr>PowerPoint Presentation</vt:lpstr>
      <vt:lpstr> المبدأ رقم 7</vt:lpstr>
      <vt:lpstr> </vt:lpstr>
      <vt:lpstr>PowerPoint Presentation</vt:lpstr>
      <vt:lpstr>PowerPoint Presentation</vt:lpstr>
      <vt:lpstr> المبادئ</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Tohme</cp:lastModifiedBy>
  <cp:revision>176</cp:revision>
  <dcterms:created xsi:type="dcterms:W3CDTF">2011-10-16T17:31:55Z</dcterms:created>
  <dcterms:modified xsi:type="dcterms:W3CDTF">2012-03-04T18:09:45Z</dcterms:modified>
</cp:coreProperties>
</file>