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258" r:id="rId3"/>
    <p:sldId id="259" r:id="rId4"/>
    <p:sldId id="260" r:id="rId5"/>
    <p:sldId id="261" r:id="rId6"/>
    <p:sldId id="262" r:id="rId7"/>
    <p:sldId id="263" r:id="rId8"/>
    <p:sldId id="371" r:id="rId9"/>
    <p:sldId id="372" r:id="rId10"/>
    <p:sldId id="375" r:id="rId11"/>
    <p:sldId id="376" r:id="rId12"/>
    <p:sldId id="377" r:id="rId13"/>
    <p:sldId id="413" r:id="rId14"/>
    <p:sldId id="378" r:id="rId15"/>
    <p:sldId id="379" r:id="rId16"/>
    <p:sldId id="380" r:id="rId17"/>
    <p:sldId id="381" r:id="rId18"/>
    <p:sldId id="415" r:id="rId19"/>
    <p:sldId id="416" r:id="rId20"/>
    <p:sldId id="417" r:id="rId21"/>
    <p:sldId id="430" r:id="rId22"/>
    <p:sldId id="429" r:id="rId23"/>
    <p:sldId id="418" r:id="rId24"/>
    <p:sldId id="419" r:id="rId25"/>
    <p:sldId id="420" r:id="rId26"/>
    <p:sldId id="421" r:id="rId27"/>
    <p:sldId id="422" r:id="rId28"/>
    <p:sldId id="423" r:id="rId29"/>
    <p:sldId id="424" r:id="rId30"/>
    <p:sldId id="425" r:id="rId31"/>
    <p:sldId id="383" r:id="rId32"/>
    <p:sldId id="387" r:id="rId33"/>
    <p:sldId id="388" r:id="rId34"/>
    <p:sldId id="389" r:id="rId35"/>
    <p:sldId id="384" r:id="rId36"/>
    <p:sldId id="385" r:id="rId37"/>
    <p:sldId id="386" r:id="rId38"/>
    <p:sldId id="390" r:id="rId39"/>
    <p:sldId id="391" r:id="rId40"/>
    <p:sldId id="392" r:id="rId41"/>
    <p:sldId id="396" r:id="rId42"/>
    <p:sldId id="397" r:id="rId43"/>
    <p:sldId id="398" r:id="rId44"/>
    <p:sldId id="399" r:id="rId45"/>
    <p:sldId id="400" r:id="rId46"/>
    <p:sldId id="401" r:id="rId47"/>
    <p:sldId id="403" r:id="rId48"/>
    <p:sldId id="406" r:id="rId49"/>
    <p:sldId id="404" r:id="rId50"/>
    <p:sldId id="407" r:id="rId51"/>
    <p:sldId id="408" r:id="rId52"/>
    <p:sldId id="405" r:id="rId53"/>
    <p:sldId id="409" r:id="rId54"/>
    <p:sldId id="410" r:id="rId55"/>
    <p:sldId id="411"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24"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22"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2C6639-3651-4DC0-B0C4-BC1FD89BF935}"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n-US"/>
        </a:p>
      </dgm:t>
    </dgm:pt>
    <dgm:pt modelId="{18A05E36-FAB7-4CEE-8207-5C00D0840948}">
      <dgm:prSet phldrT="[Text]"/>
      <dgm:spPr>
        <a:solidFill>
          <a:srgbClr val="ABDCD4"/>
        </a:solidFill>
        <a:ln>
          <a:solidFill>
            <a:srgbClr val="ABDCD4"/>
          </a:solidFill>
        </a:ln>
      </dgm:spPr>
      <dgm:t>
        <a:bodyPr/>
        <a:lstStyle/>
        <a:p>
          <a:r>
            <a:rPr lang="en-US" dirty="0" smtClean="0">
              <a:latin typeface="Arial" pitchFamily="34" charset="0"/>
              <a:cs typeface="Arial" pitchFamily="34" charset="0"/>
            </a:rPr>
            <a:t>Listen</a:t>
          </a:r>
          <a:endParaRPr lang="en-US" dirty="0">
            <a:latin typeface="Arial" pitchFamily="34" charset="0"/>
            <a:cs typeface="Arial" pitchFamily="34" charset="0"/>
          </a:endParaRPr>
        </a:p>
      </dgm:t>
    </dgm:pt>
    <dgm:pt modelId="{92CB3628-64DB-4B99-8687-5FAFFBEE2AB3}" type="parTrans" cxnId="{B9BBA573-61C2-4CA5-9FC3-0D28C5D4EDEB}">
      <dgm:prSet/>
      <dgm:spPr/>
      <dgm:t>
        <a:bodyPr/>
        <a:lstStyle/>
        <a:p>
          <a:endParaRPr lang="en-US"/>
        </a:p>
      </dgm:t>
    </dgm:pt>
    <dgm:pt modelId="{CA9852D7-E573-4F69-B4BF-67EFAD955EE9}" type="sibTrans" cxnId="{B9BBA573-61C2-4CA5-9FC3-0D28C5D4EDEB}">
      <dgm:prSet/>
      <dgm:spPr/>
      <dgm:t>
        <a:bodyPr/>
        <a:lstStyle/>
        <a:p>
          <a:endParaRPr lang="en-US"/>
        </a:p>
      </dgm:t>
    </dgm:pt>
    <dgm:pt modelId="{DFF71DE0-4B8C-4956-9452-5DD11B390A30}">
      <dgm:prSet phldrT="[Text]"/>
      <dgm:spPr>
        <a:ln>
          <a:solidFill>
            <a:srgbClr val="ABDCD4"/>
          </a:solidFill>
        </a:ln>
      </dgm:spPr>
      <dgm:t>
        <a:bodyPr/>
        <a:lstStyle/>
        <a:p>
          <a:r>
            <a:rPr lang="en-US" dirty="0" smtClean="0"/>
            <a:t> </a:t>
          </a:r>
          <a:r>
            <a:rPr lang="en-US" dirty="0" smtClean="0">
              <a:latin typeface="Arial" pitchFamily="34" charset="0"/>
              <a:cs typeface="Arial" pitchFamily="34" charset="0"/>
            </a:rPr>
            <a:t>Scan and monitor with keywords</a:t>
          </a:r>
          <a:endParaRPr lang="en-US" dirty="0">
            <a:latin typeface="Arial" pitchFamily="34" charset="0"/>
            <a:cs typeface="Arial" pitchFamily="34" charset="0"/>
          </a:endParaRPr>
        </a:p>
      </dgm:t>
    </dgm:pt>
    <dgm:pt modelId="{789E694F-089B-449E-9490-E4E07BFD30DD}" type="parTrans" cxnId="{B4E3EF4C-BA0E-47A8-9EC9-C1C247CAE68F}">
      <dgm:prSet/>
      <dgm:spPr/>
      <dgm:t>
        <a:bodyPr/>
        <a:lstStyle/>
        <a:p>
          <a:endParaRPr lang="en-US"/>
        </a:p>
      </dgm:t>
    </dgm:pt>
    <dgm:pt modelId="{CA208AE5-01EB-4CE4-A7AC-84CDDB36B891}" type="sibTrans" cxnId="{B4E3EF4C-BA0E-47A8-9EC9-C1C247CAE68F}">
      <dgm:prSet/>
      <dgm:spPr/>
      <dgm:t>
        <a:bodyPr/>
        <a:lstStyle/>
        <a:p>
          <a:endParaRPr lang="en-US"/>
        </a:p>
      </dgm:t>
    </dgm:pt>
    <dgm:pt modelId="{A09018DA-C4F7-4647-8FEA-C1DBFA157E2D}">
      <dgm:prSet phldrT="[Text]"/>
      <dgm:spPr/>
      <dgm:t>
        <a:bodyPr/>
        <a:lstStyle/>
        <a:p>
          <a:r>
            <a:rPr lang="en-US" dirty="0" smtClean="0">
              <a:latin typeface="Arial" pitchFamily="34" charset="0"/>
              <a:cs typeface="Arial" pitchFamily="34" charset="0"/>
            </a:rPr>
            <a:t>Engage</a:t>
          </a:r>
          <a:endParaRPr lang="en-US" dirty="0">
            <a:latin typeface="Arial" pitchFamily="34" charset="0"/>
            <a:cs typeface="Arial" pitchFamily="34" charset="0"/>
          </a:endParaRPr>
        </a:p>
      </dgm:t>
    </dgm:pt>
    <dgm:pt modelId="{7223B7CF-E0A6-4AA1-AB4D-6F49BB0880FA}" type="parTrans" cxnId="{34500C7D-C073-4FD2-B444-C3F28A502729}">
      <dgm:prSet/>
      <dgm:spPr/>
      <dgm:t>
        <a:bodyPr/>
        <a:lstStyle/>
        <a:p>
          <a:endParaRPr lang="en-US"/>
        </a:p>
      </dgm:t>
    </dgm:pt>
    <dgm:pt modelId="{ECC15163-1AB0-446D-9106-B0C24605BE7A}" type="sibTrans" cxnId="{34500C7D-C073-4FD2-B444-C3F28A502729}">
      <dgm:prSet/>
      <dgm:spPr/>
      <dgm:t>
        <a:bodyPr/>
        <a:lstStyle/>
        <a:p>
          <a:endParaRPr lang="en-US"/>
        </a:p>
      </dgm:t>
    </dgm:pt>
    <dgm:pt modelId="{310515F6-8602-4FBC-9D4E-F979E7854CEE}">
      <dgm:prSet phldrT="[Text]"/>
      <dgm:spPr/>
      <dgm:t>
        <a:bodyPr/>
        <a:lstStyle/>
        <a:p>
          <a:r>
            <a:rPr lang="en-US" dirty="0" smtClean="0"/>
            <a:t> </a:t>
          </a:r>
          <a:r>
            <a:rPr lang="en-US" dirty="0" smtClean="0">
              <a:latin typeface="Arial" pitchFamily="34" charset="0"/>
              <a:cs typeface="Arial" pitchFamily="34" charset="0"/>
            </a:rPr>
            <a:t>Ask questions related to your story</a:t>
          </a:r>
          <a:endParaRPr lang="en-US" dirty="0">
            <a:latin typeface="Arial" pitchFamily="34" charset="0"/>
            <a:cs typeface="Arial" pitchFamily="34" charset="0"/>
          </a:endParaRPr>
        </a:p>
      </dgm:t>
    </dgm:pt>
    <dgm:pt modelId="{D30B3C20-F116-4A02-84D5-8480930D7B2B}" type="parTrans" cxnId="{DC96172E-1BDD-43FC-817A-11F7EDF4EF07}">
      <dgm:prSet/>
      <dgm:spPr/>
      <dgm:t>
        <a:bodyPr/>
        <a:lstStyle/>
        <a:p>
          <a:endParaRPr lang="en-US"/>
        </a:p>
      </dgm:t>
    </dgm:pt>
    <dgm:pt modelId="{58F1E8CE-486F-4483-A1D0-4BAB0EB284AA}" type="sibTrans" cxnId="{DC96172E-1BDD-43FC-817A-11F7EDF4EF07}">
      <dgm:prSet/>
      <dgm:spPr/>
      <dgm:t>
        <a:bodyPr/>
        <a:lstStyle/>
        <a:p>
          <a:endParaRPr lang="en-US"/>
        </a:p>
      </dgm:t>
    </dgm:pt>
    <dgm:pt modelId="{A4D9E73C-49CB-4B28-BA5C-F20C6B9F7520}">
      <dgm:prSet phldrT="[Text]"/>
      <dgm:spPr/>
      <dgm:t>
        <a:bodyPr/>
        <a:lstStyle/>
        <a:p>
          <a:r>
            <a:rPr lang="en-US" dirty="0" smtClean="0">
              <a:latin typeface="Arial" pitchFamily="34" charset="0"/>
              <a:cs typeface="Arial" pitchFamily="34" charset="0"/>
            </a:rPr>
            <a:t>Refine</a:t>
          </a:r>
          <a:endParaRPr lang="en-US" dirty="0">
            <a:latin typeface="Arial" pitchFamily="34" charset="0"/>
            <a:cs typeface="Arial" pitchFamily="34" charset="0"/>
          </a:endParaRPr>
        </a:p>
      </dgm:t>
    </dgm:pt>
    <dgm:pt modelId="{DB4A41AD-6B62-46E3-9D2C-16B1E372F034}" type="parTrans" cxnId="{7A314542-C6F7-425D-BECC-1A3438BC11F8}">
      <dgm:prSet/>
      <dgm:spPr/>
      <dgm:t>
        <a:bodyPr/>
        <a:lstStyle/>
        <a:p>
          <a:endParaRPr lang="en-US"/>
        </a:p>
      </dgm:t>
    </dgm:pt>
    <dgm:pt modelId="{CA8E23EE-2DF9-4AC7-AC04-89E1BF3D2060}" type="sibTrans" cxnId="{7A314542-C6F7-425D-BECC-1A3438BC11F8}">
      <dgm:prSet/>
      <dgm:spPr/>
      <dgm:t>
        <a:bodyPr/>
        <a:lstStyle/>
        <a:p>
          <a:endParaRPr lang="en-US"/>
        </a:p>
      </dgm:t>
    </dgm:pt>
    <dgm:pt modelId="{8BE92B07-8DDE-4200-AAF4-7EB9B083669A}">
      <dgm:prSet phldrT="[Text]"/>
      <dgm:spPr/>
      <dgm:t>
        <a:bodyPr/>
        <a:lstStyle/>
        <a:p>
          <a:r>
            <a:rPr lang="en-US" dirty="0" smtClean="0">
              <a:latin typeface="Arial" pitchFamily="34" charset="0"/>
              <a:cs typeface="Arial" pitchFamily="34" charset="0"/>
            </a:rPr>
            <a:t>Use feedback to refine stories </a:t>
          </a:r>
          <a:endParaRPr lang="en-US" dirty="0">
            <a:latin typeface="Arial" pitchFamily="34" charset="0"/>
            <a:cs typeface="Arial" pitchFamily="34" charset="0"/>
          </a:endParaRPr>
        </a:p>
      </dgm:t>
    </dgm:pt>
    <dgm:pt modelId="{CF1E0D49-2BD3-4BE5-A457-46645F3ADDFB}" type="parTrans" cxnId="{64E39940-A712-405B-A6DF-2EFABC3004E9}">
      <dgm:prSet/>
      <dgm:spPr/>
      <dgm:t>
        <a:bodyPr/>
        <a:lstStyle/>
        <a:p>
          <a:endParaRPr lang="en-US"/>
        </a:p>
      </dgm:t>
    </dgm:pt>
    <dgm:pt modelId="{DA01C676-72EE-4083-9FAC-47D5DE31FE97}" type="sibTrans" cxnId="{64E39940-A712-405B-A6DF-2EFABC3004E9}">
      <dgm:prSet/>
      <dgm:spPr/>
      <dgm:t>
        <a:bodyPr/>
        <a:lstStyle/>
        <a:p>
          <a:endParaRPr lang="en-US"/>
        </a:p>
      </dgm:t>
    </dgm:pt>
    <dgm:pt modelId="{91231A5C-5685-4A03-8410-E8C0D481E640}">
      <dgm:prSet phldrT="[Text]"/>
      <dgm:spPr/>
      <dgm:t>
        <a:bodyPr/>
        <a:lstStyle/>
        <a:p>
          <a:r>
            <a:rPr lang="en-US" dirty="0" smtClean="0">
              <a:latin typeface="Arial" pitchFamily="34" charset="0"/>
              <a:cs typeface="Arial" pitchFamily="34" charset="0"/>
            </a:rPr>
            <a:t>Use feedback to discover other ways to tell story</a:t>
          </a:r>
          <a:endParaRPr lang="en-US" dirty="0">
            <a:latin typeface="Arial" pitchFamily="34" charset="0"/>
            <a:cs typeface="Arial" pitchFamily="34" charset="0"/>
          </a:endParaRPr>
        </a:p>
      </dgm:t>
    </dgm:pt>
    <dgm:pt modelId="{C0D13240-DA5B-4CAD-B43A-FBF7CE34EFEC}" type="parTrans" cxnId="{1F562616-FC64-47B4-B5EE-60EB85751B75}">
      <dgm:prSet/>
      <dgm:spPr/>
      <dgm:t>
        <a:bodyPr/>
        <a:lstStyle/>
        <a:p>
          <a:endParaRPr lang="en-US"/>
        </a:p>
      </dgm:t>
    </dgm:pt>
    <dgm:pt modelId="{E13AFC2D-C205-4279-8765-1C968F92F720}" type="sibTrans" cxnId="{1F562616-FC64-47B4-B5EE-60EB85751B75}">
      <dgm:prSet/>
      <dgm:spPr/>
      <dgm:t>
        <a:bodyPr/>
        <a:lstStyle/>
        <a:p>
          <a:endParaRPr lang="en-US"/>
        </a:p>
      </dgm:t>
    </dgm:pt>
    <dgm:pt modelId="{D42C4B7E-3CED-4700-B990-520B31EE5D1F}">
      <dgm:prSet phldrT="[Text]"/>
      <dgm:spPr/>
      <dgm:t>
        <a:bodyPr/>
        <a:lstStyle/>
        <a:p>
          <a:r>
            <a:rPr lang="en-US" dirty="0" smtClean="0">
              <a:latin typeface="Arial" pitchFamily="34" charset="0"/>
              <a:cs typeface="Arial" pitchFamily="34" charset="0"/>
            </a:rPr>
            <a:t> Encourage people to share their related story</a:t>
          </a:r>
          <a:endParaRPr lang="en-US" dirty="0">
            <a:latin typeface="Arial" pitchFamily="34" charset="0"/>
            <a:cs typeface="Arial" pitchFamily="34" charset="0"/>
          </a:endParaRPr>
        </a:p>
      </dgm:t>
    </dgm:pt>
    <dgm:pt modelId="{D30BFACC-A7AD-476B-AB4A-1F8156F1803E}" type="parTrans" cxnId="{1925C307-C016-4585-8706-776BF57FB955}">
      <dgm:prSet/>
      <dgm:spPr/>
      <dgm:t>
        <a:bodyPr/>
        <a:lstStyle/>
        <a:p>
          <a:endParaRPr lang="en-US"/>
        </a:p>
      </dgm:t>
    </dgm:pt>
    <dgm:pt modelId="{5724C12D-174A-494B-8083-B88A2793D6D9}" type="sibTrans" cxnId="{1925C307-C016-4585-8706-776BF57FB955}">
      <dgm:prSet/>
      <dgm:spPr/>
      <dgm:t>
        <a:bodyPr/>
        <a:lstStyle/>
        <a:p>
          <a:endParaRPr lang="en-US"/>
        </a:p>
      </dgm:t>
    </dgm:pt>
    <dgm:pt modelId="{6F3CEC34-CC01-4441-96AC-13DC7D8C75DB}">
      <dgm:prSet phldrT="[Text]"/>
      <dgm:spPr/>
      <dgm:t>
        <a:bodyPr/>
        <a:lstStyle/>
        <a:p>
          <a:r>
            <a:rPr lang="en-US" dirty="0" smtClean="0">
              <a:latin typeface="Arial" pitchFamily="34" charset="0"/>
              <a:cs typeface="Arial" pitchFamily="34" charset="0"/>
            </a:rPr>
            <a:t>Share</a:t>
          </a:r>
          <a:endParaRPr lang="en-US" dirty="0">
            <a:latin typeface="Arial" pitchFamily="34" charset="0"/>
            <a:cs typeface="Arial" pitchFamily="34" charset="0"/>
          </a:endParaRPr>
        </a:p>
      </dgm:t>
    </dgm:pt>
    <dgm:pt modelId="{CEDDFF96-4AEE-468F-BD28-90E368B37F91}" type="parTrans" cxnId="{135CC518-8DE1-4D59-A080-2E690948147E}">
      <dgm:prSet/>
      <dgm:spPr/>
      <dgm:t>
        <a:bodyPr/>
        <a:lstStyle/>
        <a:p>
          <a:endParaRPr lang="en-US"/>
        </a:p>
      </dgm:t>
    </dgm:pt>
    <dgm:pt modelId="{8924459C-BFD4-4CA0-A608-8AE5C42F7014}" type="sibTrans" cxnId="{135CC518-8DE1-4D59-A080-2E690948147E}">
      <dgm:prSet/>
      <dgm:spPr/>
      <dgm:t>
        <a:bodyPr/>
        <a:lstStyle/>
        <a:p>
          <a:endParaRPr lang="en-US"/>
        </a:p>
      </dgm:t>
    </dgm:pt>
    <dgm:pt modelId="{2BBCFCEA-8F71-4C2D-ACC6-F6384563B190}">
      <dgm:prSet phldrT="[Text]"/>
      <dgm:spPr/>
      <dgm:t>
        <a:bodyPr/>
        <a:lstStyle/>
        <a:p>
          <a:r>
            <a:rPr lang="en-US" dirty="0" smtClean="0">
              <a:latin typeface="Arial" pitchFamily="34" charset="0"/>
              <a:cs typeface="Arial" pitchFamily="34" charset="0"/>
            </a:rPr>
            <a:t>Share supporters stories on other channels</a:t>
          </a:r>
          <a:endParaRPr lang="en-US" dirty="0">
            <a:latin typeface="Arial" pitchFamily="34" charset="0"/>
            <a:cs typeface="Arial" pitchFamily="34" charset="0"/>
          </a:endParaRPr>
        </a:p>
      </dgm:t>
    </dgm:pt>
    <dgm:pt modelId="{03883684-74AD-402A-90F4-A33E71D57DEC}" type="parTrans" cxnId="{B0A5E1EB-652C-468B-AD95-7C8B3B87828B}">
      <dgm:prSet/>
      <dgm:spPr/>
      <dgm:t>
        <a:bodyPr/>
        <a:lstStyle/>
        <a:p>
          <a:endParaRPr lang="en-US"/>
        </a:p>
      </dgm:t>
    </dgm:pt>
    <dgm:pt modelId="{1FD3054A-D51D-4FBF-9AD8-37CF884E8076}" type="sibTrans" cxnId="{B0A5E1EB-652C-468B-AD95-7C8B3B87828B}">
      <dgm:prSet/>
      <dgm:spPr/>
      <dgm:t>
        <a:bodyPr/>
        <a:lstStyle/>
        <a:p>
          <a:endParaRPr lang="en-US"/>
        </a:p>
      </dgm:t>
    </dgm:pt>
    <dgm:pt modelId="{9BC52D3A-21D9-47D4-B0D9-E8E71FC7F246}" type="pres">
      <dgm:prSet presAssocID="{2B2C6639-3651-4DC0-B0C4-BC1FD89BF935}" presName="linearFlow" presStyleCnt="0">
        <dgm:presLayoutVars>
          <dgm:dir/>
          <dgm:animLvl val="lvl"/>
          <dgm:resizeHandles val="exact"/>
        </dgm:presLayoutVars>
      </dgm:prSet>
      <dgm:spPr/>
      <dgm:t>
        <a:bodyPr/>
        <a:lstStyle/>
        <a:p>
          <a:endParaRPr lang="en-US"/>
        </a:p>
      </dgm:t>
    </dgm:pt>
    <dgm:pt modelId="{4A8D1BCC-FAFA-45E9-8C15-7DB5BE278AC3}" type="pres">
      <dgm:prSet presAssocID="{18A05E36-FAB7-4CEE-8207-5C00D0840948}" presName="composite" presStyleCnt="0"/>
      <dgm:spPr/>
    </dgm:pt>
    <dgm:pt modelId="{9772447B-E804-4B96-AB82-A854612B8A1C}" type="pres">
      <dgm:prSet presAssocID="{18A05E36-FAB7-4CEE-8207-5C00D0840948}" presName="parentText" presStyleLbl="alignNode1" presStyleIdx="0" presStyleCnt="4">
        <dgm:presLayoutVars>
          <dgm:chMax val="1"/>
          <dgm:bulletEnabled val="1"/>
        </dgm:presLayoutVars>
      </dgm:prSet>
      <dgm:spPr/>
      <dgm:t>
        <a:bodyPr/>
        <a:lstStyle/>
        <a:p>
          <a:endParaRPr lang="en-US"/>
        </a:p>
      </dgm:t>
    </dgm:pt>
    <dgm:pt modelId="{547B373B-9808-46E5-9AA3-B45B5E018DF6}" type="pres">
      <dgm:prSet presAssocID="{18A05E36-FAB7-4CEE-8207-5C00D0840948}" presName="descendantText" presStyleLbl="alignAcc1" presStyleIdx="0" presStyleCnt="4">
        <dgm:presLayoutVars>
          <dgm:bulletEnabled val="1"/>
        </dgm:presLayoutVars>
      </dgm:prSet>
      <dgm:spPr/>
      <dgm:t>
        <a:bodyPr/>
        <a:lstStyle/>
        <a:p>
          <a:endParaRPr lang="en-US"/>
        </a:p>
      </dgm:t>
    </dgm:pt>
    <dgm:pt modelId="{318A738F-5F56-4CE1-B888-05952B7F8697}" type="pres">
      <dgm:prSet presAssocID="{CA9852D7-E573-4F69-B4BF-67EFAD955EE9}" presName="sp" presStyleCnt="0"/>
      <dgm:spPr/>
    </dgm:pt>
    <dgm:pt modelId="{363A1D79-E77C-467A-8EEB-2DE658E51F21}" type="pres">
      <dgm:prSet presAssocID="{A09018DA-C4F7-4647-8FEA-C1DBFA157E2D}" presName="composite" presStyleCnt="0"/>
      <dgm:spPr/>
    </dgm:pt>
    <dgm:pt modelId="{3FA979C6-BEFF-47F0-B939-23D519A652AF}" type="pres">
      <dgm:prSet presAssocID="{A09018DA-C4F7-4647-8FEA-C1DBFA157E2D}" presName="parentText" presStyleLbl="alignNode1" presStyleIdx="1" presStyleCnt="4">
        <dgm:presLayoutVars>
          <dgm:chMax val="1"/>
          <dgm:bulletEnabled val="1"/>
        </dgm:presLayoutVars>
      </dgm:prSet>
      <dgm:spPr/>
      <dgm:t>
        <a:bodyPr/>
        <a:lstStyle/>
        <a:p>
          <a:endParaRPr lang="en-US"/>
        </a:p>
      </dgm:t>
    </dgm:pt>
    <dgm:pt modelId="{CAAF0DE3-D181-40A8-9ABC-A90C42AFE6B9}" type="pres">
      <dgm:prSet presAssocID="{A09018DA-C4F7-4647-8FEA-C1DBFA157E2D}" presName="descendantText" presStyleLbl="alignAcc1" presStyleIdx="1" presStyleCnt="4">
        <dgm:presLayoutVars>
          <dgm:bulletEnabled val="1"/>
        </dgm:presLayoutVars>
      </dgm:prSet>
      <dgm:spPr/>
      <dgm:t>
        <a:bodyPr/>
        <a:lstStyle/>
        <a:p>
          <a:endParaRPr lang="en-US"/>
        </a:p>
      </dgm:t>
    </dgm:pt>
    <dgm:pt modelId="{BAA48319-C0AC-4938-A050-15BE5EAEFE26}" type="pres">
      <dgm:prSet presAssocID="{ECC15163-1AB0-446D-9106-B0C24605BE7A}" presName="sp" presStyleCnt="0"/>
      <dgm:spPr/>
    </dgm:pt>
    <dgm:pt modelId="{FFCFFCA5-E362-4384-914C-5CD260DF69E0}" type="pres">
      <dgm:prSet presAssocID="{A4D9E73C-49CB-4B28-BA5C-F20C6B9F7520}" presName="composite" presStyleCnt="0"/>
      <dgm:spPr/>
    </dgm:pt>
    <dgm:pt modelId="{1A01CAE5-5375-42D9-BAF9-F09A0194E4B5}" type="pres">
      <dgm:prSet presAssocID="{A4D9E73C-49CB-4B28-BA5C-F20C6B9F7520}" presName="parentText" presStyleLbl="alignNode1" presStyleIdx="2" presStyleCnt="4">
        <dgm:presLayoutVars>
          <dgm:chMax val="1"/>
          <dgm:bulletEnabled val="1"/>
        </dgm:presLayoutVars>
      </dgm:prSet>
      <dgm:spPr/>
      <dgm:t>
        <a:bodyPr/>
        <a:lstStyle/>
        <a:p>
          <a:endParaRPr lang="en-US"/>
        </a:p>
      </dgm:t>
    </dgm:pt>
    <dgm:pt modelId="{18309A95-A384-4263-B2E2-F400BDCDBC28}" type="pres">
      <dgm:prSet presAssocID="{A4D9E73C-49CB-4B28-BA5C-F20C6B9F7520}" presName="descendantText" presStyleLbl="alignAcc1" presStyleIdx="2" presStyleCnt="4">
        <dgm:presLayoutVars>
          <dgm:bulletEnabled val="1"/>
        </dgm:presLayoutVars>
      </dgm:prSet>
      <dgm:spPr/>
      <dgm:t>
        <a:bodyPr/>
        <a:lstStyle/>
        <a:p>
          <a:endParaRPr lang="en-US"/>
        </a:p>
      </dgm:t>
    </dgm:pt>
    <dgm:pt modelId="{C9CA53EB-B4E0-4567-9233-122CAA344904}" type="pres">
      <dgm:prSet presAssocID="{CA8E23EE-2DF9-4AC7-AC04-89E1BF3D2060}" presName="sp" presStyleCnt="0"/>
      <dgm:spPr/>
    </dgm:pt>
    <dgm:pt modelId="{649A83F0-BD5C-4278-A6E9-B14BDDE599A8}" type="pres">
      <dgm:prSet presAssocID="{6F3CEC34-CC01-4441-96AC-13DC7D8C75DB}" presName="composite" presStyleCnt="0"/>
      <dgm:spPr/>
    </dgm:pt>
    <dgm:pt modelId="{DDABF155-7149-434B-A6C0-8B775F6D352E}" type="pres">
      <dgm:prSet presAssocID="{6F3CEC34-CC01-4441-96AC-13DC7D8C75DB}" presName="parentText" presStyleLbl="alignNode1" presStyleIdx="3" presStyleCnt="4">
        <dgm:presLayoutVars>
          <dgm:chMax val="1"/>
          <dgm:bulletEnabled val="1"/>
        </dgm:presLayoutVars>
      </dgm:prSet>
      <dgm:spPr/>
      <dgm:t>
        <a:bodyPr/>
        <a:lstStyle/>
        <a:p>
          <a:endParaRPr lang="en-US"/>
        </a:p>
      </dgm:t>
    </dgm:pt>
    <dgm:pt modelId="{872D4B8B-7DA3-4097-8F33-9CA19619B0D3}" type="pres">
      <dgm:prSet presAssocID="{6F3CEC34-CC01-4441-96AC-13DC7D8C75DB}" presName="descendantText" presStyleLbl="alignAcc1" presStyleIdx="3" presStyleCnt="4">
        <dgm:presLayoutVars>
          <dgm:bulletEnabled val="1"/>
        </dgm:presLayoutVars>
      </dgm:prSet>
      <dgm:spPr/>
      <dgm:t>
        <a:bodyPr/>
        <a:lstStyle/>
        <a:p>
          <a:endParaRPr lang="en-US"/>
        </a:p>
      </dgm:t>
    </dgm:pt>
  </dgm:ptLst>
  <dgm:cxnLst>
    <dgm:cxn modelId="{B18DCAEC-5F53-4870-9ADD-5544CE401309}" type="presOf" srcId="{DFF71DE0-4B8C-4956-9452-5DD11B390A30}" destId="{547B373B-9808-46E5-9AA3-B45B5E018DF6}" srcOrd="0" destOrd="0" presId="urn:microsoft.com/office/officeart/2005/8/layout/chevron2"/>
    <dgm:cxn modelId="{1879F11F-AA2E-4D0D-ADF4-DCB4CF3F3AC4}" type="presOf" srcId="{A09018DA-C4F7-4647-8FEA-C1DBFA157E2D}" destId="{3FA979C6-BEFF-47F0-B939-23D519A652AF}" srcOrd="0" destOrd="0" presId="urn:microsoft.com/office/officeart/2005/8/layout/chevron2"/>
    <dgm:cxn modelId="{B4E3EF4C-BA0E-47A8-9EC9-C1C247CAE68F}" srcId="{18A05E36-FAB7-4CEE-8207-5C00D0840948}" destId="{DFF71DE0-4B8C-4956-9452-5DD11B390A30}" srcOrd="0" destOrd="0" parTransId="{789E694F-089B-449E-9490-E4E07BFD30DD}" sibTransId="{CA208AE5-01EB-4CE4-A7AC-84CDDB36B891}"/>
    <dgm:cxn modelId="{E205E005-B9E5-4100-B39D-FB4B7130DAB2}" type="presOf" srcId="{310515F6-8602-4FBC-9D4E-F979E7854CEE}" destId="{CAAF0DE3-D181-40A8-9ABC-A90C42AFE6B9}" srcOrd="0" destOrd="0" presId="urn:microsoft.com/office/officeart/2005/8/layout/chevron2"/>
    <dgm:cxn modelId="{B9BBA573-61C2-4CA5-9FC3-0D28C5D4EDEB}" srcId="{2B2C6639-3651-4DC0-B0C4-BC1FD89BF935}" destId="{18A05E36-FAB7-4CEE-8207-5C00D0840948}" srcOrd="0" destOrd="0" parTransId="{92CB3628-64DB-4B99-8687-5FAFFBEE2AB3}" sibTransId="{CA9852D7-E573-4F69-B4BF-67EFAD955EE9}"/>
    <dgm:cxn modelId="{34500C7D-C073-4FD2-B444-C3F28A502729}" srcId="{2B2C6639-3651-4DC0-B0C4-BC1FD89BF935}" destId="{A09018DA-C4F7-4647-8FEA-C1DBFA157E2D}" srcOrd="1" destOrd="0" parTransId="{7223B7CF-E0A6-4AA1-AB4D-6F49BB0880FA}" sibTransId="{ECC15163-1AB0-446D-9106-B0C24605BE7A}"/>
    <dgm:cxn modelId="{08343635-B877-4BB3-8B5E-0908246ED922}" type="presOf" srcId="{8BE92B07-8DDE-4200-AAF4-7EB9B083669A}" destId="{18309A95-A384-4263-B2E2-F400BDCDBC28}" srcOrd="0" destOrd="0" presId="urn:microsoft.com/office/officeart/2005/8/layout/chevron2"/>
    <dgm:cxn modelId="{135CC518-8DE1-4D59-A080-2E690948147E}" srcId="{2B2C6639-3651-4DC0-B0C4-BC1FD89BF935}" destId="{6F3CEC34-CC01-4441-96AC-13DC7D8C75DB}" srcOrd="3" destOrd="0" parTransId="{CEDDFF96-4AEE-468F-BD28-90E368B37F91}" sibTransId="{8924459C-BFD4-4CA0-A608-8AE5C42F7014}"/>
    <dgm:cxn modelId="{DC96172E-1BDD-43FC-817A-11F7EDF4EF07}" srcId="{A09018DA-C4F7-4647-8FEA-C1DBFA157E2D}" destId="{310515F6-8602-4FBC-9D4E-F979E7854CEE}" srcOrd="0" destOrd="0" parTransId="{D30B3C20-F116-4A02-84D5-8480930D7B2B}" sibTransId="{58F1E8CE-486F-4483-A1D0-4BAB0EB284AA}"/>
    <dgm:cxn modelId="{7A314542-C6F7-425D-BECC-1A3438BC11F8}" srcId="{2B2C6639-3651-4DC0-B0C4-BC1FD89BF935}" destId="{A4D9E73C-49CB-4B28-BA5C-F20C6B9F7520}" srcOrd="2" destOrd="0" parTransId="{DB4A41AD-6B62-46E3-9D2C-16B1E372F034}" sibTransId="{CA8E23EE-2DF9-4AC7-AC04-89E1BF3D2060}"/>
    <dgm:cxn modelId="{64E39940-A712-405B-A6DF-2EFABC3004E9}" srcId="{A4D9E73C-49CB-4B28-BA5C-F20C6B9F7520}" destId="{8BE92B07-8DDE-4200-AAF4-7EB9B083669A}" srcOrd="0" destOrd="0" parTransId="{CF1E0D49-2BD3-4BE5-A457-46645F3ADDFB}" sibTransId="{DA01C676-72EE-4083-9FAC-47D5DE31FE97}"/>
    <dgm:cxn modelId="{3F69989C-3F9F-4AF3-B48D-8580D63D1583}" type="presOf" srcId="{2BBCFCEA-8F71-4C2D-ACC6-F6384563B190}" destId="{872D4B8B-7DA3-4097-8F33-9CA19619B0D3}" srcOrd="0" destOrd="0" presId="urn:microsoft.com/office/officeart/2005/8/layout/chevron2"/>
    <dgm:cxn modelId="{CF47CDBE-E7C6-4366-94E4-0A2C1475CE16}" type="presOf" srcId="{D42C4B7E-3CED-4700-B990-520B31EE5D1F}" destId="{CAAF0DE3-D181-40A8-9ABC-A90C42AFE6B9}" srcOrd="0" destOrd="1" presId="urn:microsoft.com/office/officeart/2005/8/layout/chevron2"/>
    <dgm:cxn modelId="{5D419FF6-E6CD-4AC8-850D-D3D5216F0D4A}" type="presOf" srcId="{6F3CEC34-CC01-4441-96AC-13DC7D8C75DB}" destId="{DDABF155-7149-434B-A6C0-8B775F6D352E}" srcOrd="0" destOrd="0" presId="urn:microsoft.com/office/officeart/2005/8/layout/chevron2"/>
    <dgm:cxn modelId="{1F562616-FC64-47B4-B5EE-60EB85751B75}" srcId="{A4D9E73C-49CB-4B28-BA5C-F20C6B9F7520}" destId="{91231A5C-5685-4A03-8410-E8C0D481E640}" srcOrd="1" destOrd="0" parTransId="{C0D13240-DA5B-4CAD-B43A-FBF7CE34EFEC}" sibTransId="{E13AFC2D-C205-4279-8765-1C968F92F720}"/>
    <dgm:cxn modelId="{1925C307-C016-4585-8706-776BF57FB955}" srcId="{A09018DA-C4F7-4647-8FEA-C1DBFA157E2D}" destId="{D42C4B7E-3CED-4700-B990-520B31EE5D1F}" srcOrd="1" destOrd="0" parTransId="{D30BFACC-A7AD-476B-AB4A-1F8156F1803E}" sibTransId="{5724C12D-174A-494B-8083-B88A2793D6D9}"/>
    <dgm:cxn modelId="{87300D73-5442-4891-8D47-8979B7CEB9C6}" type="presOf" srcId="{91231A5C-5685-4A03-8410-E8C0D481E640}" destId="{18309A95-A384-4263-B2E2-F400BDCDBC28}" srcOrd="0" destOrd="1" presId="urn:microsoft.com/office/officeart/2005/8/layout/chevron2"/>
    <dgm:cxn modelId="{B0A5E1EB-652C-468B-AD95-7C8B3B87828B}" srcId="{6F3CEC34-CC01-4441-96AC-13DC7D8C75DB}" destId="{2BBCFCEA-8F71-4C2D-ACC6-F6384563B190}" srcOrd="0" destOrd="0" parTransId="{03883684-74AD-402A-90F4-A33E71D57DEC}" sibTransId="{1FD3054A-D51D-4FBF-9AD8-37CF884E8076}"/>
    <dgm:cxn modelId="{479A64A8-EE71-4747-BCD6-6C40681889C8}" type="presOf" srcId="{18A05E36-FAB7-4CEE-8207-5C00D0840948}" destId="{9772447B-E804-4B96-AB82-A854612B8A1C}" srcOrd="0" destOrd="0" presId="urn:microsoft.com/office/officeart/2005/8/layout/chevron2"/>
    <dgm:cxn modelId="{B81B0889-84C4-4418-B276-AB47C9F59A08}" type="presOf" srcId="{2B2C6639-3651-4DC0-B0C4-BC1FD89BF935}" destId="{9BC52D3A-21D9-47D4-B0D9-E8E71FC7F246}" srcOrd="0" destOrd="0" presId="urn:microsoft.com/office/officeart/2005/8/layout/chevron2"/>
    <dgm:cxn modelId="{2089295F-BA8E-4145-B765-4001688C77D6}" type="presOf" srcId="{A4D9E73C-49CB-4B28-BA5C-F20C6B9F7520}" destId="{1A01CAE5-5375-42D9-BAF9-F09A0194E4B5}" srcOrd="0" destOrd="0" presId="urn:microsoft.com/office/officeart/2005/8/layout/chevron2"/>
    <dgm:cxn modelId="{9D66DF4C-1866-416B-B34C-8DE03514523E}" type="presParOf" srcId="{9BC52D3A-21D9-47D4-B0D9-E8E71FC7F246}" destId="{4A8D1BCC-FAFA-45E9-8C15-7DB5BE278AC3}" srcOrd="0" destOrd="0" presId="urn:microsoft.com/office/officeart/2005/8/layout/chevron2"/>
    <dgm:cxn modelId="{1D447AB1-3DCB-428D-A48A-A68EC1A4C83F}" type="presParOf" srcId="{4A8D1BCC-FAFA-45E9-8C15-7DB5BE278AC3}" destId="{9772447B-E804-4B96-AB82-A854612B8A1C}" srcOrd="0" destOrd="0" presId="urn:microsoft.com/office/officeart/2005/8/layout/chevron2"/>
    <dgm:cxn modelId="{19DFAE3F-2DF7-4A97-8E57-CF1436801D54}" type="presParOf" srcId="{4A8D1BCC-FAFA-45E9-8C15-7DB5BE278AC3}" destId="{547B373B-9808-46E5-9AA3-B45B5E018DF6}" srcOrd="1" destOrd="0" presId="urn:microsoft.com/office/officeart/2005/8/layout/chevron2"/>
    <dgm:cxn modelId="{874EFB74-8BC8-4025-BC75-0108C433B448}" type="presParOf" srcId="{9BC52D3A-21D9-47D4-B0D9-E8E71FC7F246}" destId="{318A738F-5F56-4CE1-B888-05952B7F8697}" srcOrd="1" destOrd="0" presId="urn:microsoft.com/office/officeart/2005/8/layout/chevron2"/>
    <dgm:cxn modelId="{318319C2-80FB-4562-8388-86F7D188315C}" type="presParOf" srcId="{9BC52D3A-21D9-47D4-B0D9-E8E71FC7F246}" destId="{363A1D79-E77C-467A-8EEB-2DE658E51F21}" srcOrd="2" destOrd="0" presId="urn:microsoft.com/office/officeart/2005/8/layout/chevron2"/>
    <dgm:cxn modelId="{1B55C465-C8C3-422B-9039-B6970A359E29}" type="presParOf" srcId="{363A1D79-E77C-467A-8EEB-2DE658E51F21}" destId="{3FA979C6-BEFF-47F0-B939-23D519A652AF}" srcOrd="0" destOrd="0" presId="urn:microsoft.com/office/officeart/2005/8/layout/chevron2"/>
    <dgm:cxn modelId="{45D038A8-8250-47C2-9D9F-744E9F1B84F5}" type="presParOf" srcId="{363A1D79-E77C-467A-8EEB-2DE658E51F21}" destId="{CAAF0DE3-D181-40A8-9ABC-A90C42AFE6B9}" srcOrd="1" destOrd="0" presId="urn:microsoft.com/office/officeart/2005/8/layout/chevron2"/>
    <dgm:cxn modelId="{F600FE45-71F4-4E41-A258-114B47F1E197}" type="presParOf" srcId="{9BC52D3A-21D9-47D4-B0D9-E8E71FC7F246}" destId="{BAA48319-C0AC-4938-A050-15BE5EAEFE26}" srcOrd="3" destOrd="0" presId="urn:microsoft.com/office/officeart/2005/8/layout/chevron2"/>
    <dgm:cxn modelId="{D7487AD8-783D-498A-97DA-923F12C67647}" type="presParOf" srcId="{9BC52D3A-21D9-47D4-B0D9-E8E71FC7F246}" destId="{FFCFFCA5-E362-4384-914C-5CD260DF69E0}" srcOrd="4" destOrd="0" presId="urn:microsoft.com/office/officeart/2005/8/layout/chevron2"/>
    <dgm:cxn modelId="{99E77FF1-DC94-4753-AA60-9A21E2BD44A4}" type="presParOf" srcId="{FFCFFCA5-E362-4384-914C-5CD260DF69E0}" destId="{1A01CAE5-5375-42D9-BAF9-F09A0194E4B5}" srcOrd="0" destOrd="0" presId="urn:microsoft.com/office/officeart/2005/8/layout/chevron2"/>
    <dgm:cxn modelId="{EC1E4A69-8115-4854-BA83-5C4B8ACAAB04}" type="presParOf" srcId="{FFCFFCA5-E362-4384-914C-5CD260DF69E0}" destId="{18309A95-A384-4263-B2E2-F400BDCDBC28}" srcOrd="1" destOrd="0" presId="urn:microsoft.com/office/officeart/2005/8/layout/chevron2"/>
    <dgm:cxn modelId="{F2AC0395-CF43-4304-A0F4-CB66128F47C7}" type="presParOf" srcId="{9BC52D3A-21D9-47D4-B0D9-E8E71FC7F246}" destId="{C9CA53EB-B4E0-4567-9233-122CAA344904}" srcOrd="5" destOrd="0" presId="urn:microsoft.com/office/officeart/2005/8/layout/chevron2"/>
    <dgm:cxn modelId="{1FA9C110-8113-4EE6-9BF8-0C2C0B609F12}" type="presParOf" srcId="{9BC52D3A-21D9-47D4-B0D9-E8E71FC7F246}" destId="{649A83F0-BD5C-4278-A6E9-B14BDDE599A8}" srcOrd="6" destOrd="0" presId="urn:microsoft.com/office/officeart/2005/8/layout/chevron2"/>
    <dgm:cxn modelId="{CA5229A5-D7B9-4EDC-8961-F8368EC6FBE0}" type="presParOf" srcId="{649A83F0-BD5C-4278-A6E9-B14BDDE599A8}" destId="{DDABF155-7149-434B-A6C0-8B775F6D352E}" srcOrd="0" destOrd="0" presId="urn:microsoft.com/office/officeart/2005/8/layout/chevron2"/>
    <dgm:cxn modelId="{F81EED78-8666-46DE-882F-0BA415FFD2E7}" type="presParOf" srcId="{649A83F0-BD5C-4278-A6E9-B14BDDE599A8}" destId="{872D4B8B-7DA3-4097-8F33-9CA19619B0D3}"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3DC8EE-BBBC-466A-9046-0FE6E5C7B712}"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en-US"/>
        </a:p>
      </dgm:t>
    </dgm:pt>
    <dgm:pt modelId="{02690CB0-0C0B-471E-9660-D8149B4E17A4}">
      <dgm:prSet phldrT="[Text]"/>
      <dgm:spPr/>
      <dgm:t>
        <a:bodyPr/>
        <a:lstStyle/>
        <a:p>
          <a:r>
            <a:rPr lang="en-US" dirty="0" smtClean="0"/>
            <a:t>Strategy</a:t>
          </a:r>
          <a:endParaRPr lang="en-US" dirty="0"/>
        </a:p>
      </dgm:t>
    </dgm:pt>
    <dgm:pt modelId="{2998A4D3-D416-4F83-B0A8-5975BD743F7B}" type="parTrans" cxnId="{0C56E393-0385-4AD9-B1DD-C8E0A7BA2737}">
      <dgm:prSet/>
      <dgm:spPr/>
      <dgm:t>
        <a:bodyPr/>
        <a:lstStyle/>
        <a:p>
          <a:endParaRPr lang="en-US"/>
        </a:p>
      </dgm:t>
    </dgm:pt>
    <dgm:pt modelId="{64215204-1375-4686-8E00-F90936DD9463}" type="sibTrans" cxnId="{0C56E393-0385-4AD9-B1DD-C8E0A7BA2737}">
      <dgm:prSet/>
      <dgm:spPr/>
      <dgm:t>
        <a:bodyPr/>
        <a:lstStyle/>
        <a:p>
          <a:endParaRPr lang="en-US"/>
        </a:p>
      </dgm:t>
    </dgm:pt>
    <dgm:pt modelId="{9C5A5720-9F09-487D-8BD7-820675C99D9D}">
      <dgm:prSet phldrT="[Text]"/>
      <dgm:spPr/>
      <dgm:t>
        <a:bodyPr/>
        <a:lstStyle/>
        <a:p>
          <a:r>
            <a:rPr lang="en-US" dirty="0" smtClean="0"/>
            <a:t>Production Plan</a:t>
          </a:r>
          <a:endParaRPr lang="en-US" dirty="0"/>
        </a:p>
      </dgm:t>
    </dgm:pt>
    <dgm:pt modelId="{ADB7D987-6B56-4162-8583-E74BC8A437FF}" type="parTrans" cxnId="{10B88791-7D0B-4686-8F70-BD162B711D6E}">
      <dgm:prSet/>
      <dgm:spPr/>
      <dgm:t>
        <a:bodyPr/>
        <a:lstStyle/>
        <a:p>
          <a:endParaRPr lang="en-US"/>
        </a:p>
      </dgm:t>
    </dgm:pt>
    <dgm:pt modelId="{B09E2852-DC74-4E56-9A92-9BDA62BF956C}" type="sibTrans" cxnId="{10B88791-7D0B-4686-8F70-BD162B711D6E}">
      <dgm:prSet/>
      <dgm:spPr/>
      <dgm:t>
        <a:bodyPr/>
        <a:lstStyle/>
        <a:p>
          <a:endParaRPr lang="en-US"/>
        </a:p>
      </dgm:t>
    </dgm:pt>
    <dgm:pt modelId="{19300FD6-2BE7-4F55-A421-97D584D10824}">
      <dgm:prSet phldrT="[Text]"/>
      <dgm:spPr/>
      <dgm:t>
        <a:bodyPr/>
        <a:lstStyle/>
        <a:p>
          <a:r>
            <a:rPr lang="en-US" dirty="0" smtClean="0"/>
            <a:t>Shooting</a:t>
          </a:r>
          <a:endParaRPr lang="en-US" dirty="0"/>
        </a:p>
      </dgm:t>
    </dgm:pt>
    <dgm:pt modelId="{1ACA77BE-EC5F-429C-B5D5-702B49A1C127}" type="parTrans" cxnId="{2473BDDD-CF24-4156-9C5D-7A34E3310D62}">
      <dgm:prSet/>
      <dgm:spPr/>
      <dgm:t>
        <a:bodyPr/>
        <a:lstStyle/>
        <a:p>
          <a:endParaRPr lang="en-US"/>
        </a:p>
      </dgm:t>
    </dgm:pt>
    <dgm:pt modelId="{222166C7-E8E1-4AAD-AD4E-7579E0D877B7}" type="sibTrans" cxnId="{2473BDDD-CF24-4156-9C5D-7A34E3310D62}">
      <dgm:prSet/>
      <dgm:spPr/>
      <dgm:t>
        <a:bodyPr/>
        <a:lstStyle/>
        <a:p>
          <a:endParaRPr lang="en-US"/>
        </a:p>
      </dgm:t>
    </dgm:pt>
    <dgm:pt modelId="{4B1D73CD-C0B2-4FE3-A63D-4D40B16290D6}">
      <dgm:prSet phldrT="[Text]"/>
      <dgm:spPr/>
      <dgm:t>
        <a:bodyPr/>
        <a:lstStyle/>
        <a:p>
          <a:r>
            <a:rPr lang="en-US" dirty="0" smtClean="0"/>
            <a:t>Editing</a:t>
          </a:r>
          <a:endParaRPr lang="en-US" dirty="0"/>
        </a:p>
      </dgm:t>
    </dgm:pt>
    <dgm:pt modelId="{8ABCB6C6-AF7A-4954-B91C-47D9846FAB45}" type="parTrans" cxnId="{3AD83607-3427-482F-B712-43B3252E956F}">
      <dgm:prSet/>
      <dgm:spPr/>
      <dgm:t>
        <a:bodyPr/>
        <a:lstStyle/>
        <a:p>
          <a:endParaRPr lang="en-US"/>
        </a:p>
      </dgm:t>
    </dgm:pt>
    <dgm:pt modelId="{2B9F1131-847C-47D4-B46F-06292BC0AB14}" type="sibTrans" cxnId="{3AD83607-3427-482F-B712-43B3252E956F}">
      <dgm:prSet/>
      <dgm:spPr/>
      <dgm:t>
        <a:bodyPr/>
        <a:lstStyle/>
        <a:p>
          <a:endParaRPr lang="en-US"/>
        </a:p>
      </dgm:t>
    </dgm:pt>
    <dgm:pt modelId="{19929F06-BF09-4970-9EF0-84794BDE5E05}">
      <dgm:prSet phldrT="[Text]"/>
      <dgm:spPr/>
      <dgm:t>
        <a:bodyPr/>
        <a:lstStyle/>
        <a:p>
          <a:r>
            <a:rPr lang="en-US" dirty="0" smtClean="0"/>
            <a:t>Publish and Share</a:t>
          </a:r>
          <a:endParaRPr lang="en-US" dirty="0"/>
        </a:p>
      </dgm:t>
    </dgm:pt>
    <dgm:pt modelId="{5081618A-8CB1-4A83-ADE1-4A32D4670AE8}" type="parTrans" cxnId="{FC1EDB33-9B61-4D5F-AB00-A7BD8BD772A9}">
      <dgm:prSet/>
      <dgm:spPr/>
      <dgm:t>
        <a:bodyPr/>
        <a:lstStyle/>
        <a:p>
          <a:endParaRPr lang="en-US"/>
        </a:p>
      </dgm:t>
    </dgm:pt>
    <dgm:pt modelId="{6EEC7EE6-AFE2-4601-816D-28E1FDF355B2}" type="sibTrans" cxnId="{FC1EDB33-9B61-4D5F-AB00-A7BD8BD772A9}">
      <dgm:prSet/>
      <dgm:spPr/>
      <dgm:t>
        <a:bodyPr/>
        <a:lstStyle/>
        <a:p>
          <a:endParaRPr lang="en-US"/>
        </a:p>
      </dgm:t>
    </dgm:pt>
    <dgm:pt modelId="{B258D1F4-B00D-4A70-9613-7BC48604B160}" type="pres">
      <dgm:prSet presAssocID="{203DC8EE-BBBC-466A-9046-0FE6E5C7B712}" presName="cycle" presStyleCnt="0">
        <dgm:presLayoutVars>
          <dgm:dir/>
          <dgm:resizeHandles val="exact"/>
        </dgm:presLayoutVars>
      </dgm:prSet>
      <dgm:spPr/>
      <dgm:t>
        <a:bodyPr/>
        <a:lstStyle/>
        <a:p>
          <a:endParaRPr lang="en-US"/>
        </a:p>
      </dgm:t>
    </dgm:pt>
    <dgm:pt modelId="{6E3EE9A3-69A5-4B5B-B6E7-7C2172F0DDAD}" type="pres">
      <dgm:prSet presAssocID="{02690CB0-0C0B-471E-9660-D8149B4E17A4}" presName="node" presStyleLbl="node1" presStyleIdx="0" presStyleCnt="5">
        <dgm:presLayoutVars>
          <dgm:bulletEnabled val="1"/>
        </dgm:presLayoutVars>
      </dgm:prSet>
      <dgm:spPr/>
      <dgm:t>
        <a:bodyPr/>
        <a:lstStyle/>
        <a:p>
          <a:endParaRPr lang="en-US"/>
        </a:p>
      </dgm:t>
    </dgm:pt>
    <dgm:pt modelId="{AAED00EC-9E28-4BBD-9125-ECADA7783C4E}" type="pres">
      <dgm:prSet presAssocID="{02690CB0-0C0B-471E-9660-D8149B4E17A4}" presName="spNode" presStyleCnt="0"/>
      <dgm:spPr/>
    </dgm:pt>
    <dgm:pt modelId="{8E335DAE-52E4-45BC-A1D1-DEEF69368D5E}" type="pres">
      <dgm:prSet presAssocID="{64215204-1375-4686-8E00-F90936DD9463}" presName="sibTrans" presStyleLbl="sibTrans1D1" presStyleIdx="0" presStyleCnt="5"/>
      <dgm:spPr/>
      <dgm:t>
        <a:bodyPr/>
        <a:lstStyle/>
        <a:p>
          <a:endParaRPr lang="en-US"/>
        </a:p>
      </dgm:t>
    </dgm:pt>
    <dgm:pt modelId="{591EA1CF-723A-4003-BC22-0CC87D51C568}" type="pres">
      <dgm:prSet presAssocID="{9C5A5720-9F09-487D-8BD7-820675C99D9D}" presName="node" presStyleLbl="node1" presStyleIdx="1" presStyleCnt="5">
        <dgm:presLayoutVars>
          <dgm:bulletEnabled val="1"/>
        </dgm:presLayoutVars>
      </dgm:prSet>
      <dgm:spPr/>
      <dgm:t>
        <a:bodyPr/>
        <a:lstStyle/>
        <a:p>
          <a:endParaRPr lang="en-US"/>
        </a:p>
      </dgm:t>
    </dgm:pt>
    <dgm:pt modelId="{A32252B3-E2A8-405A-9726-7BA96A92823F}" type="pres">
      <dgm:prSet presAssocID="{9C5A5720-9F09-487D-8BD7-820675C99D9D}" presName="spNode" presStyleCnt="0"/>
      <dgm:spPr/>
    </dgm:pt>
    <dgm:pt modelId="{724E1439-FC19-4D4F-8B5D-267428219FE2}" type="pres">
      <dgm:prSet presAssocID="{B09E2852-DC74-4E56-9A92-9BDA62BF956C}" presName="sibTrans" presStyleLbl="sibTrans1D1" presStyleIdx="1" presStyleCnt="5"/>
      <dgm:spPr/>
      <dgm:t>
        <a:bodyPr/>
        <a:lstStyle/>
        <a:p>
          <a:endParaRPr lang="en-US"/>
        </a:p>
      </dgm:t>
    </dgm:pt>
    <dgm:pt modelId="{36343E19-C706-49B0-A0BE-9F325F4A5541}" type="pres">
      <dgm:prSet presAssocID="{19300FD6-2BE7-4F55-A421-97D584D10824}" presName="node" presStyleLbl="node1" presStyleIdx="2" presStyleCnt="5">
        <dgm:presLayoutVars>
          <dgm:bulletEnabled val="1"/>
        </dgm:presLayoutVars>
      </dgm:prSet>
      <dgm:spPr/>
      <dgm:t>
        <a:bodyPr/>
        <a:lstStyle/>
        <a:p>
          <a:endParaRPr lang="en-US"/>
        </a:p>
      </dgm:t>
    </dgm:pt>
    <dgm:pt modelId="{73447723-B203-44C0-AC1B-93E17E830043}" type="pres">
      <dgm:prSet presAssocID="{19300FD6-2BE7-4F55-A421-97D584D10824}" presName="spNode" presStyleCnt="0"/>
      <dgm:spPr/>
    </dgm:pt>
    <dgm:pt modelId="{383AACD7-75AD-4069-973C-34751321A78A}" type="pres">
      <dgm:prSet presAssocID="{222166C7-E8E1-4AAD-AD4E-7579E0D877B7}" presName="sibTrans" presStyleLbl="sibTrans1D1" presStyleIdx="2" presStyleCnt="5"/>
      <dgm:spPr/>
      <dgm:t>
        <a:bodyPr/>
        <a:lstStyle/>
        <a:p>
          <a:endParaRPr lang="en-US"/>
        </a:p>
      </dgm:t>
    </dgm:pt>
    <dgm:pt modelId="{F9C87C68-5709-4DB8-866D-F17AEC60B45F}" type="pres">
      <dgm:prSet presAssocID="{4B1D73CD-C0B2-4FE3-A63D-4D40B16290D6}" presName="node" presStyleLbl="node1" presStyleIdx="3" presStyleCnt="5">
        <dgm:presLayoutVars>
          <dgm:bulletEnabled val="1"/>
        </dgm:presLayoutVars>
      </dgm:prSet>
      <dgm:spPr/>
      <dgm:t>
        <a:bodyPr/>
        <a:lstStyle/>
        <a:p>
          <a:endParaRPr lang="en-US"/>
        </a:p>
      </dgm:t>
    </dgm:pt>
    <dgm:pt modelId="{02F77CDD-62AF-4171-A5A9-11E1B78597D0}" type="pres">
      <dgm:prSet presAssocID="{4B1D73CD-C0B2-4FE3-A63D-4D40B16290D6}" presName="spNode" presStyleCnt="0"/>
      <dgm:spPr/>
    </dgm:pt>
    <dgm:pt modelId="{8CDB7585-E9EF-471C-8443-24FED184A5AC}" type="pres">
      <dgm:prSet presAssocID="{2B9F1131-847C-47D4-B46F-06292BC0AB14}" presName="sibTrans" presStyleLbl="sibTrans1D1" presStyleIdx="3" presStyleCnt="5"/>
      <dgm:spPr/>
      <dgm:t>
        <a:bodyPr/>
        <a:lstStyle/>
        <a:p>
          <a:endParaRPr lang="en-US"/>
        </a:p>
      </dgm:t>
    </dgm:pt>
    <dgm:pt modelId="{65D5382A-E0E6-4D53-B286-D45B844DBBF6}" type="pres">
      <dgm:prSet presAssocID="{19929F06-BF09-4970-9EF0-84794BDE5E05}" presName="node" presStyleLbl="node1" presStyleIdx="4" presStyleCnt="5">
        <dgm:presLayoutVars>
          <dgm:bulletEnabled val="1"/>
        </dgm:presLayoutVars>
      </dgm:prSet>
      <dgm:spPr/>
      <dgm:t>
        <a:bodyPr/>
        <a:lstStyle/>
        <a:p>
          <a:endParaRPr lang="en-US"/>
        </a:p>
      </dgm:t>
    </dgm:pt>
    <dgm:pt modelId="{A67D29C8-2F62-43DA-AC58-222794E6C9F3}" type="pres">
      <dgm:prSet presAssocID="{19929F06-BF09-4970-9EF0-84794BDE5E05}" presName="spNode" presStyleCnt="0"/>
      <dgm:spPr/>
    </dgm:pt>
    <dgm:pt modelId="{34FA6F7C-308C-4FBE-9A62-B9A00E229C65}" type="pres">
      <dgm:prSet presAssocID="{6EEC7EE6-AFE2-4601-816D-28E1FDF355B2}" presName="sibTrans" presStyleLbl="sibTrans1D1" presStyleIdx="4" presStyleCnt="5"/>
      <dgm:spPr/>
      <dgm:t>
        <a:bodyPr/>
        <a:lstStyle/>
        <a:p>
          <a:endParaRPr lang="en-US"/>
        </a:p>
      </dgm:t>
    </dgm:pt>
  </dgm:ptLst>
  <dgm:cxnLst>
    <dgm:cxn modelId="{2473BDDD-CF24-4156-9C5D-7A34E3310D62}" srcId="{203DC8EE-BBBC-466A-9046-0FE6E5C7B712}" destId="{19300FD6-2BE7-4F55-A421-97D584D10824}" srcOrd="2" destOrd="0" parTransId="{1ACA77BE-EC5F-429C-B5D5-702B49A1C127}" sibTransId="{222166C7-E8E1-4AAD-AD4E-7579E0D877B7}"/>
    <dgm:cxn modelId="{4E05E9E4-1939-483B-86B5-C4B38885237A}" type="presOf" srcId="{2B9F1131-847C-47D4-B46F-06292BC0AB14}" destId="{8CDB7585-E9EF-471C-8443-24FED184A5AC}" srcOrd="0" destOrd="0" presId="urn:microsoft.com/office/officeart/2005/8/layout/cycle5"/>
    <dgm:cxn modelId="{FC1EDB33-9B61-4D5F-AB00-A7BD8BD772A9}" srcId="{203DC8EE-BBBC-466A-9046-0FE6E5C7B712}" destId="{19929F06-BF09-4970-9EF0-84794BDE5E05}" srcOrd="4" destOrd="0" parTransId="{5081618A-8CB1-4A83-ADE1-4A32D4670AE8}" sibTransId="{6EEC7EE6-AFE2-4601-816D-28E1FDF355B2}"/>
    <dgm:cxn modelId="{18E92478-15BB-4DAD-9246-9DEBA675F8B6}" type="presOf" srcId="{B09E2852-DC74-4E56-9A92-9BDA62BF956C}" destId="{724E1439-FC19-4D4F-8B5D-267428219FE2}" srcOrd="0" destOrd="0" presId="urn:microsoft.com/office/officeart/2005/8/layout/cycle5"/>
    <dgm:cxn modelId="{2737B38A-41EE-4128-81D2-C04607DF5D5F}" type="presOf" srcId="{64215204-1375-4686-8E00-F90936DD9463}" destId="{8E335DAE-52E4-45BC-A1D1-DEEF69368D5E}" srcOrd="0" destOrd="0" presId="urn:microsoft.com/office/officeart/2005/8/layout/cycle5"/>
    <dgm:cxn modelId="{0C56E393-0385-4AD9-B1DD-C8E0A7BA2737}" srcId="{203DC8EE-BBBC-466A-9046-0FE6E5C7B712}" destId="{02690CB0-0C0B-471E-9660-D8149B4E17A4}" srcOrd="0" destOrd="0" parTransId="{2998A4D3-D416-4F83-B0A8-5975BD743F7B}" sibTransId="{64215204-1375-4686-8E00-F90936DD9463}"/>
    <dgm:cxn modelId="{28A45E24-F6A7-47EE-9A24-C9F00318A04B}" type="presOf" srcId="{6EEC7EE6-AFE2-4601-816D-28E1FDF355B2}" destId="{34FA6F7C-308C-4FBE-9A62-B9A00E229C65}" srcOrd="0" destOrd="0" presId="urn:microsoft.com/office/officeart/2005/8/layout/cycle5"/>
    <dgm:cxn modelId="{2C5426AA-DD60-4F59-8E36-3D5DEDEAAC8E}" type="presOf" srcId="{222166C7-E8E1-4AAD-AD4E-7579E0D877B7}" destId="{383AACD7-75AD-4069-973C-34751321A78A}" srcOrd="0" destOrd="0" presId="urn:microsoft.com/office/officeart/2005/8/layout/cycle5"/>
    <dgm:cxn modelId="{10B88791-7D0B-4686-8F70-BD162B711D6E}" srcId="{203DC8EE-BBBC-466A-9046-0FE6E5C7B712}" destId="{9C5A5720-9F09-487D-8BD7-820675C99D9D}" srcOrd="1" destOrd="0" parTransId="{ADB7D987-6B56-4162-8583-E74BC8A437FF}" sibTransId="{B09E2852-DC74-4E56-9A92-9BDA62BF956C}"/>
    <dgm:cxn modelId="{8FE53D61-A500-4040-A643-E0E88544B5E8}" type="presOf" srcId="{203DC8EE-BBBC-466A-9046-0FE6E5C7B712}" destId="{B258D1F4-B00D-4A70-9613-7BC48604B160}" srcOrd="0" destOrd="0" presId="urn:microsoft.com/office/officeart/2005/8/layout/cycle5"/>
    <dgm:cxn modelId="{54DE1348-438F-41EC-8B3D-B314C7D9A79D}" type="presOf" srcId="{4B1D73CD-C0B2-4FE3-A63D-4D40B16290D6}" destId="{F9C87C68-5709-4DB8-866D-F17AEC60B45F}" srcOrd="0" destOrd="0" presId="urn:microsoft.com/office/officeart/2005/8/layout/cycle5"/>
    <dgm:cxn modelId="{3AD83607-3427-482F-B712-43B3252E956F}" srcId="{203DC8EE-BBBC-466A-9046-0FE6E5C7B712}" destId="{4B1D73CD-C0B2-4FE3-A63D-4D40B16290D6}" srcOrd="3" destOrd="0" parTransId="{8ABCB6C6-AF7A-4954-B91C-47D9846FAB45}" sibTransId="{2B9F1131-847C-47D4-B46F-06292BC0AB14}"/>
    <dgm:cxn modelId="{398F9751-F3EF-44FB-94A6-51A60DA19297}" type="presOf" srcId="{19300FD6-2BE7-4F55-A421-97D584D10824}" destId="{36343E19-C706-49B0-A0BE-9F325F4A5541}" srcOrd="0" destOrd="0" presId="urn:microsoft.com/office/officeart/2005/8/layout/cycle5"/>
    <dgm:cxn modelId="{7535B82A-CA8D-46E7-9011-9F787EA35BD8}" type="presOf" srcId="{02690CB0-0C0B-471E-9660-D8149B4E17A4}" destId="{6E3EE9A3-69A5-4B5B-B6E7-7C2172F0DDAD}" srcOrd="0" destOrd="0" presId="urn:microsoft.com/office/officeart/2005/8/layout/cycle5"/>
    <dgm:cxn modelId="{C9B1CDC3-2B95-4815-B173-1615A6AB0E0C}" type="presOf" srcId="{9C5A5720-9F09-487D-8BD7-820675C99D9D}" destId="{591EA1CF-723A-4003-BC22-0CC87D51C568}" srcOrd="0" destOrd="0" presId="urn:microsoft.com/office/officeart/2005/8/layout/cycle5"/>
    <dgm:cxn modelId="{50BD20A1-BCAD-4E76-8A18-5F5E71616303}" type="presOf" srcId="{19929F06-BF09-4970-9EF0-84794BDE5E05}" destId="{65D5382A-E0E6-4D53-B286-D45B844DBBF6}" srcOrd="0" destOrd="0" presId="urn:microsoft.com/office/officeart/2005/8/layout/cycle5"/>
    <dgm:cxn modelId="{C8EA78BB-E020-4C6D-B3F1-3030EBCA755A}" type="presParOf" srcId="{B258D1F4-B00D-4A70-9613-7BC48604B160}" destId="{6E3EE9A3-69A5-4B5B-B6E7-7C2172F0DDAD}" srcOrd="0" destOrd="0" presId="urn:microsoft.com/office/officeart/2005/8/layout/cycle5"/>
    <dgm:cxn modelId="{EAB477A2-43D3-4C21-AA43-2261CF98B671}" type="presParOf" srcId="{B258D1F4-B00D-4A70-9613-7BC48604B160}" destId="{AAED00EC-9E28-4BBD-9125-ECADA7783C4E}" srcOrd="1" destOrd="0" presId="urn:microsoft.com/office/officeart/2005/8/layout/cycle5"/>
    <dgm:cxn modelId="{ACB9E03F-3B06-4366-9C34-CA5AEF7D381A}" type="presParOf" srcId="{B258D1F4-B00D-4A70-9613-7BC48604B160}" destId="{8E335DAE-52E4-45BC-A1D1-DEEF69368D5E}" srcOrd="2" destOrd="0" presId="urn:microsoft.com/office/officeart/2005/8/layout/cycle5"/>
    <dgm:cxn modelId="{3E233CDA-4117-42EC-BABC-09BF9F72C32F}" type="presParOf" srcId="{B258D1F4-B00D-4A70-9613-7BC48604B160}" destId="{591EA1CF-723A-4003-BC22-0CC87D51C568}" srcOrd="3" destOrd="0" presId="urn:microsoft.com/office/officeart/2005/8/layout/cycle5"/>
    <dgm:cxn modelId="{67522D44-4AF2-43A3-BD2E-131ACB1C6871}" type="presParOf" srcId="{B258D1F4-B00D-4A70-9613-7BC48604B160}" destId="{A32252B3-E2A8-405A-9726-7BA96A92823F}" srcOrd="4" destOrd="0" presId="urn:microsoft.com/office/officeart/2005/8/layout/cycle5"/>
    <dgm:cxn modelId="{044D4B1B-E9D8-49AD-A2F8-DC337BF89F3C}" type="presParOf" srcId="{B258D1F4-B00D-4A70-9613-7BC48604B160}" destId="{724E1439-FC19-4D4F-8B5D-267428219FE2}" srcOrd="5" destOrd="0" presId="urn:microsoft.com/office/officeart/2005/8/layout/cycle5"/>
    <dgm:cxn modelId="{4DAD16E9-2800-46D9-99EB-03B1099D3007}" type="presParOf" srcId="{B258D1F4-B00D-4A70-9613-7BC48604B160}" destId="{36343E19-C706-49B0-A0BE-9F325F4A5541}" srcOrd="6" destOrd="0" presId="urn:microsoft.com/office/officeart/2005/8/layout/cycle5"/>
    <dgm:cxn modelId="{6E4F28B7-3124-4AA4-BE53-91901D48979D}" type="presParOf" srcId="{B258D1F4-B00D-4A70-9613-7BC48604B160}" destId="{73447723-B203-44C0-AC1B-93E17E830043}" srcOrd="7" destOrd="0" presId="urn:microsoft.com/office/officeart/2005/8/layout/cycle5"/>
    <dgm:cxn modelId="{A852134C-EEC0-49AF-9A06-F5531DA65960}" type="presParOf" srcId="{B258D1F4-B00D-4A70-9613-7BC48604B160}" destId="{383AACD7-75AD-4069-973C-34751321A78A}" srcOrd="8" destOrd="0" presId="urn:microsoft.com/office/officeart/2005/8/layout/cycle5"/>
    <dgm:cxn modelId="{7BBC54A7-662B-414A-B33A-5135BBF704A3}" type="presParOf" srcId="{B258D1F4-B00D-4A70-9613-7BC48604B160}" destId="{F9C87C68-5709-4DB8-866D-F17AEC60B45F}" srcOrd="9" destOrd="0" presId="urn:microsoft.com/office/officeart/2005/8/layout/cycle5"/>
    <dgm:cxn modelId="{97824058-E89E-4789-A3A1-2E9680B2B276}" type="presParOf" srcId="{B258D1F4-B00D-4A70-9613-7BC48604B160}" destId="{02F77CDD-62AF-4171-A5A9-11E1B78597D0}" srcOrd="10" destOrd="0" presId="urn:microsoft.com/office/officeart/2005/8/layout/cycle5"/>
    <dgm:cxn modelId="{48DA957E-7172-4664-B3B3-32373DE1D4D1}" type="presParOf" srcId="{B258D1F4-B00D-4A70-9613-7BC48604B160}" destId="{8CDB7585-E9EF-471C-8443-24FED184A5AC}" srcOrd="11" destOrd="0" presId="urn:microsoft.com/office/officeart/2005/8/layout/cycle5"/>
    <dgm:cxn modelId="{5B03A944-F131-4E2B-970D-8B9415C34126}" type="presParOf" srcId="{B258D1F4-B00D-4A70-9613-7BC48604B160}" destId="{65D5382A-E0E6-4D53-B286-D45B844DBBF6}" srcOrd="12" destOrd="0" presId="urn:microsoft.com/office/officeart/2005/8/layout/cycle5"/>
    <dgm:cxn modelId="{B44C1C05-A138-49C2-8E51-84DFC3D3A4F6}" type="presParOf" srcId="{B258D1F4-B00D-4A70-9613-7BC48604B160}" destId="{A67D29C8-2F62-43DA-AC58-222794E6C9F3}" srcOrd="13" destOrd="0" presId="urn:microsoft.com/office/officeart/2005/8/layout/cycle5"/>
    <dgm:cxn modelId="{169EF1FF-BBA6-410F-8085-561F76A192FC}" type="presParOf" srcId="{B258D1F4-B00D-4A70-9613-7BC48604B160}" destId="{34FA6F7C-308C-4FBE-9A62-B9A00E229C65}" srcOrd="14" destOrd="0" presId="urn:microsoft.com/office/officeart/2005/8/layout/cycle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347BA4-050A-4E8A-A076-28F79CB7B73B}" type="datetimeFigureOut">
              <a:rPr lang="en-US" smtClean="0"/>
              <a:pPr/>
              <a:t>10/5/2011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5DD48E-B25F-4FA6-9691-ECD9203F7AD3}" type="slidenum">
              <a:rPr lang="en-US" smtClean="0"/>
              <a:pPr/>
              <a:t>‹#›</a:t>
            </a:fld>
            <a:endParaRPr lang="en-US"/>
          </a:p>
        </p:txBody>
      </p:sp>
    </p:spTree>
    <p:extLst>
      <p:ext uri="{BB962C8B-B14F-4D97-AF65-F5344CB8AC3E}">
        <p14:creationId xmlns:p14="http://schemas.microsoft.com/office/powerpoint/2010/main" xmlns="" val="994171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youtube.com/watch?v=mh6s9gNoFr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itnesstraining.wordpress.com/2-equip/equipment-101/flip-camera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youtube.com/watch?v=NG1LKJ_ZRrk&amp;feature=player_embedded"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tinyurl.com/6xurk3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youtube.com/watch?v=9w-gQAwS2uc"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State that the program is managed by IIE and publicly acknowledge funding by the U.S. Department of State Middle East Partnership Initiative (MEPI</a:t>
            </a:r>
            <a:r>
              <a:rPr lang="en-US" dirty="0" smtClean="0"/>
              <a:t>).</a:t>
            </a:r>
          </a:p>
          <a:p>
            <a:endParaRPr lang="en-US" dirty="0"/>
          </a:p>
          <a:p>
            <a:r>
              <a:rPr lang="en-US" dirty="0" smtClean="0"/>
              <a:t>Workshop 4: Storytelling with Digital Video</a:t>
            </a:r>
          </a:p>
          <a:p>
            <a:r>
              <a:rPr lang="en-US" dirty="0" smtClean="0"/>
              <a:t>Day 1: Storytelling with Digital Video</a:t>
            </a:r>
          </a:p>
          <a:p>
            <a:r>
              <a:rPr lang="en-US" dirty="0" smtClean="0"/>
              <a:t>Day 2:  Creating, sharing and distributing videos</a:t>
            </a:r>
            <a:endParaRPr lang="en-US" dirty="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44174">
              <a:defRPr/>
            </a:pPr>
            <a:r>
              <a:rPr lang="en-US" sz="1100" dirty="0" smtClean="0"/>
              <a:t>Saying thank you: </a:t>
            </a:r>
            <a:r>
              <a:rPr lang="en-US" sz="1200" kern="1200" dirty="0" smtClean="0">
                <a:solidFill>
                  <a:schemeClr val="tx1"/>
                </a:solidFill>
                <a:effectLst/>
                <a:latin typeface="+mn-lt"/>
                <a:ea typeface="+mn-ea"/>
                <a:cs typeface="+mn-cs"/>
              </a:rPr>
              <a:t>Videos are a great way to show appreciation for your supporters and donors.</a:t>
            </a:r>
          </a:p>
          <a:p>
            <a:pPr defTabSz="844174">
              <a:defRPr/>
            </a:pPr>
            <a:endParaRPr lang="en-US" sz="1200" kern="1200" dirty="0" smtClean="0">
              <a:solidFill>
                <a:schemeClr val="tx1"/>
              </a:solidFill>
              <a:effectLst/>
              <a:latin typeface="+mn-lt"/>
              <a:ea typeface="+mn-ea"/>
              <a:cs typeface="+mn-cs"/>
            </a:endParaRPr>
          </a:p>
          <a:p>
            <a:pPr defTabSz="844174">
              <a:defRPr/>
            </a:pPr>
            <a:r>
              <a:rPr lang="en-US" sz="1200" kern="1200" dirty="0" smtClean="0">
                <a:solidFill>
                  <a:schemeClr val="tx1"/>
                </a:solidFill>
                <a:effectLst/>
                <a:latin typeface="+mn-lt"/>
                <a:ea typeface="+mn-ea"/>
                <a:cs typeface="+mn-cs"/>
              </a:rPr>
              <a:t>Advocacy: There are several examples of using videos to advocate support for social issues.</a:t>
            </a:r>
            <a:endParaRPr lang="en-US" sz="1100" dirty="0"/>
          </a:p>
          <a:p>
            <a:pPr defTabSz="844174">
              <a:defRPr/>
            </a:pPr>
            <a:endParaRPr lang="en-US" sz="1100" dirty="0"/>
          </a:p>
          <a:p>
            <a:pPr defTabSz="844174">
              <a:defRPr/>
            </a:pPr>
            <a:endParaRPr lang="en-US" sz="1100" dirty="0"/>
          </a:p>
          <a:p>
            <a:pPr defTabSz="844174">
              <a:defRPr/>
            </a:pPr>
            <a:endParaRPr lang="en-US" sz="1100" dirty="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44174">
              <a:defRPr/>
            </a:pPr>
            <a:r>
              <a:rPr lang="en-US" sz="1100" dirty="0" smtClean="0"/>
              <a:t>PSA: </a:t>
            </a:r>
            <a:r>
              <a:rPr lang="en-US" sz="1200" kern="1200" dirty="0" smtClean="0">
                <a:solidFill>
                  <a:schemeClr val="tx1"/>
                </a:solidFill>
                <a:effectLst/>
                <a:latin typeface="+mn-lt"/>
                <a:ea typeface="+mn-ea"/>
                <a:cs typeface="+mn-cs"/>
              </a:rPr>
              <a:t>Nonprofits work to raise awareness of an issue, affect public attitudes and stimulate action through public service announcements.</a:t>
            </a:r>
          </a:p>
          <a:p>
            <a:pPr defTabSz="844174">
              <a:defRPr/>
            </a:pPr>
            <a:r>
              <a:rPr lang="en-US" sz="1200" kern="1200" dirty="0" smtClean="0">
                <a:solidFill>
                  <a:schemeClr val="tx1"/>
                </a:solidFill>
                <a:effectLst/>
                <a:latin typeface="+mn-lt"/>
                <a:ea typeface="+mn-ea"/>
                <a:cs typeface="+mn-cs"/>
              </a:rPr>
              <a:t> </a:t>
            </a:r>
          </a:p>
          <a:p>
            <a:pPr defTabSz="844174">
              <a:defRPr/>
            </a:pPr>
            <a:r>
              <a:rPr lang="en-US" sz="1200" kern="1200" dirty="0" smtClean="0">
                <a:solidFill>
                  <a:schemeClr val="tx1"/>
                </a:solidFill>
                <a:effectLst/>
                <a:latin typeface="+mn-lt"/>
                <a:ea typeface="+mn-ea"/>
                <a:cs typeface="+mn-cs"/>
              </a:rPr>
              <a:t>Animation: Many nonprofits use animation to simplify complex messages. Use of animation with text and/or audio helps to capture attention and deliver the message in subtle ways. </a:t>
            </a:r>
            <a:endParaRPr lang="en-US" sz="1100" dirty="0"/>
          </a:p>
          <a:p>
            <a:pPr defTabSz="844174">
              <a:defRPr/>
            </a:pPr>
            <a:endParaRPr lang="en-US" sz="1100" dirty="0"/>
          </a:p>
          <a:p>
            <a:pPr defTabSz="844174">
              <a:defRPr/>
            </a:pPr>
            <a:endParaRPr lang="en-US" sz="1100" dirty="0"/>
          </a:p>
          <a:p>
            <a:pPr defTabSz="844174">
              <a:defRPr/>
            </a:pPr>
            <a:endParaRPr lang="en-US" sz="1100" dirty="0"/>
          </a:p>
          <a:p>
            <a:pPr defTabSz="844174">
              <a:defRPr/>
            </a:pPr>
            <a:endParaRPr lang="en-US" sz="1100" dirty="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844174" rtl="0" eaLnBrk="1" fontAlgn="auto" latinLnBrk="0" hangingPunct="1">
              <a:lnSpc>
                <a:spcPct val="100000"/>
              </a:lnSpc>
              <a:spcBef>
                <a:spcPts val="0"/>
              </a:spcBef>
              <a:spcAft>
                <a:spcPts val="0"/>
              </a:spcAft>
              <a:buClrTx/>
              <a:buSzTx/>
              <a:buFontTx/>
              <a:buNone/>
              <a:tabLst/>
              <a:defRPr/>
            </a:pPr>
            <a:r>
              <a:rPr lang="en-US" b="1" dirty="0" smtClean="0"/>
              <a:t>11:15 – 12:15 Using Videos fro storytelling</a:t>
            </a:r>
          </a:p>
          <a:p>
            <a:pPr marL="0" marR="0" indent="0" algn="l" defTabSz="844174"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844174" rtl="0" eaLnBrk="1" fontAlgn="auto" latinLnBrk="0" hangingPunct="1">
              <a:lnSpc>
                <a:spcPct val="100000"/>
              </a:lnSpc>
              <a:spcBef>
                <a:spcPts val="0"/>
              </a:spcBef>
              <a:spcAft>
                <a:spcPts val="0"/>
              </a:spcAft>
              <a:buClrTx/>
              <a:buSzTx/>
              <a:buFontTx/>
              <a:buNone/>
              <a:tabLst/>
              <a:defRPr/>
            </a:pPr>
            <a:r>
              <a:rPr lang="en-US" dirty="0" smtClean="0"/>
              <a:t>Why is storytelling important?</a:t>
            </a:r>
          </a:p>
          <a:p>
            <a:pPr marL="0" marR="0" indent="0" algn="l" defTabSz="844174" rtl="0" eaLnBrk="1" fontAlgn="auto" latinLnBrk="0" hangingPunct="1">
              <a:lnSpc>
                <a:spcPct val="100000"/>
              </a:lnSpc>
              <a:spcBef>
                <a:spcPts val="0"/>
              </a:spcBef>
              <a:spcAft>
                <a:spcPts val="0"/>
              </a:spcAft>
              <a:buClrTx/>
              <a:buSzTx/>
              <a:buFontTx/>
              <a:buNone/>
              <a:tabLst/>
              <a:defRPr/>
            </a:pPr>
            <a:r>
              <a:rPr lang="en-US" dirty="0" smtClean="0"/>
              <a:t>T</a:t>
            </a:r>
            <a:r>
              <a:rPr lang="en-US" sz="1200" kern="1200" dirty="0" smtClean="0">
                <a:solidFill>
                  <a:schemeClr val="tx1"/>
                </a:solidFill>
                <a:effectLst/>
                <a:latin typeface="+mn-lt"/>
                <a:ea typeface="+mn-ea"/>
                <a:cs typeface="+mn-cs"/>
              </a:rPr>
              <a:t>elling a story is the easiest way to get out the message and attract a larger audience. Stories help to make connections and leave lasting impressions. </a:t>
            </a:r>
          </a:p>
          <a:p>
            <a:pPr defTabSz="844174">
              <a:defRPr/>
            </a:pPr>
            <a:r>
              <a:rPr lang="en-US" sz="1100" dirty="0"/>
              <a:t/>
            </a:r>
            <a:br>
              <a:rPr lang="en-US" sz="1100" dirty="0"/>
            </a:br>
            <a:r>
              <a:rPr lang="en-US" sz="1100" dirty="0"/>
              <a:t/>
            </a:r>
            <a:br>
              <a:rPr lang="en-US" sz="1100" dirty="0"/>
            </a:br>
            <a:endParaRPr lang="en-US" sz="1100" dirty="0"/>
          </a:p>
          <a:p>
            <a:pPr defTabSz="844174">
              <a:defRPr/>
            </a:pPr>
            <a:endParaRPr lang="en-US" sz="1100" dirty="0"/>
          </a:p>
          <a:p>
            <a:pPr defTabSz="844174">
              <a:defRPr/>
            </a:pPr>
            <a:endParaRPr lang="en-US" sz="1100" dirty="0"/>
          </a:p>
          <a:p>
            <a:pPr defTabSz="844174">
              <a:defRPr/>
            </a:pPr>
            <a:endParaRPr lang="en-US" sz="1100" dirty="0"/>
          </a:p>
          <a:p>
            <a:pPr defTabSz="844174">
              <a:defRPr/>
            </a:pPr>
            <a:endParaRPr lang="en-US" sz="1100" dirty="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44174">
              <a:defRPr/>
            </a:pPr>
            <a:r>
              <a:rPr lang="en-US" sz="1100" dirty="0"/>
              <a:t/>
            </a:r>
            <a:br>
              <a:rPr lang="en-US" sz="1100" dirty="0"/>
            </a:br>
            <a:r>
              <a:rPr lang="en-US" sz="1100" dirty="0"/>
              <a:t/>
            </a:r>
            <a:br>
              <a:rPr lang="en-US" sz="1100" dirty="0"/>
            </a:br>
            <a:endParaRPr lang="en-US" sz="1100" dirty="0"/>
          </a:p>
          <a:p>
            <a:pPr defTabSz="844174">
              <a:defRPr/>
            </a:pPr>
            <a:endParaRPr lang="en-US" sz="1100" dirty="0"/>
          </a:p>
          <a:p>
            <a:pPr defTabSz="844174">
              <a:defRPr/>
            </a:pPr>
            <a:endParaRPr lang="en-US" sz="1100" dirty="0"/>
          </a:p>
          <a:p>
            <a:pPr defTabSz="844174">
              <a:defRPr/>
            </a:pPr>
            <a:endParaRPr lang="en-US" sz="1100" dirty="0"/>
          </a:p>
          <a:p>
            <a:pPr defTabSz="844174">
              <a:defRPr/>
            </a:pPr>
            <a:endParaRPr lang="en-US" sz="1100" dirty="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14</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44174">
              <a:defRPr/>
            </a:pPr>
            <a:r>
              <a:rPr lang="en-US" sz="1100" dirty="0"/>
              <a:t/>
            </a:r>
            <a:br>
              <a:rPr lang="en-US" sz="1100" dirty="0"/>
            </a:br>
            <a:endParaRPr lang="en-US" sz="1100" dirty="0"/>
          </a:p>
          <a:p>
            <a:pPr defTabSz="844174">
              <a:defRPr/>
            </a:pPr>
            <a:endParaRPr lang="en-US" sz="1100" dirty="0"/>
          </a:p>
          <a:p>
            <a:pPr defTabSz="844174">
              <a:defRPr/>
            </a:pPr>
            <a:endParaRPr lang="en-US" sz="1100" dirty="0"/>
          </a:p>
          <a:p>
            <a:pPr defTabSz="844174">
              <a:defRPr/>
            </a:pPr>
            <a:endParaRPr lang="en-US" sz="1100" dirty="0"/>
          </a:p>
          <a:p>
            <a:pPr defTabSz="844174">
              <a:defRPr/>
            </a:pPr>
            <a:endParaRPr lang="en-US" sz="1100" dirty="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defTabSz="844174">
              <a:buAutoNum type="arabicPeriod"/>
              <a:defRPr/>
            </a:pPr>
            <a:r>
              <a:rPr lang="en-US" sz="1200" kern="1200" dirty="0" smtClean="0">
                <a:solidFill>
                  <a:schemeClr val="tx1"/>
                </a:solidFill>
                <a:effectLst/>
                <a:latin typeface="+mn-lt"/>
                <a:ea typeface="+mn-ea"/>
                <a:cs typeface="+mn-cs"/>
              </a:rPr>
              <a:t>Before producing anything, decide what your narrative is. What is the message you are trying to deliver? </a:t>
            </a:r>
          </a:p>
          <a:p>
            <a:pPr marL="228600" indent="-228600" defTabSz="844174">
              <a:buAutoNum type="arabicPeriod"/>
              <a:defRPr/>
            </a:pPr>
            <a:r>
              <a:rPr lang="en-US" dirty="0"/>
              <a:t>P</a:t>
            </a:r>
            <a:r>
              <a:rPr lang="en-US" sz="1200" kern="1200" dirty="0" smtClean="0">
                <a:solidFill>
                  <a:schemeClr val="tx1"/>
                </a:solidFill>
                <a:effectLst/>
                <a:latin typeface="+mn-lt"/>
                <a:ea typeface="+mn-ea"/>
                <a:cs typeface="+mn-cs"/>
              </a:rPr>
              <a:t>owerful videos are often under 2 minutes long, at most no longer than 3 minutes. </a:t>
            </a:r>
          </a:p>
          <a:p>
            <a:pPr marL="228600" indent="-228600" defTabSz="844174">
              <a:buAutoNum type="arabicPeriod"/>
              <a:defRPr/>
            </a:pPr>
            <a:r>
              <a:rPr lang="en-US" sz="1200" kern="1200" dirty="0" smtClean="0">
                <a:solidFill>
                  <a:schemeClr val="tx1"/>
                </a:solidFill>
                <a:effectLst/>
                <a:latin typeface="+mn-lt"/>
                <a:ea typeface="+mn-ea"/>
                <a:cs typeface="+mn-cs"/>
              </a:rPr>
              <a:t>It isn’t just making the video; it is also about sparking conversation.</a:t>
            </a:r>
          </a:p>
          <a:p>
            <a:pPr marL="228600" indent="-228600" defTabSz="844174">
              <a:buAutoNum type="arabicPeriod"/>
              <a:defRPr/>
            </a:pPr>
            <a:r>
              <a:rPr lang="en-US" sz="1200" kern="1200" dirty="0" smtClean="0">
                <a:solidFill>
                  <a:schemeClr val="tx1"/>
                </a:solidFill>
                <a:effectLst/>
                <a:latin typeface="+mn-lt"/>
                <a:ea typeface="+mn-ea"/>
                <a:cs typeface="+mn-cs"/>
              </a:rPr>
              <a:t>Audio adds emotion.</a:t>
            </a:r>
          </a:p>
          <a:p>
            <a:pPr marL="228600" indent="-228600" defTabSz="844174">
              <a:buAutoNum type="arabicPeriod"/>
              <a:defRPr/>
            </a:pPr>
            <a:r>
              <a:rPr lang="en-US" sz="1200" kern="1200" dirty="0" smtClean="0">
                <a:solidFill>
                  <a:schemeClr val="tx1"/>
                </a:solidFill>
                <a:effectLst/>
                <a:latin typeface="+mn-lt"/>
                <a:ea typeface="+mn-ea"/>
                <a:cs typeface="+mn-cs"/>
              </a:rPr>
              <a:t>You have to abide by legal issues and get permission in writing to take a photo or video of someone and post them on the Internet</a:t>
            </a:r>
          </a:p>
          <a:p>
            <a:pPr marL="228600" indent="-228600" defTabSz="844174">
              <a:buAutoNum type="arabicPeriod"/>
              <a:defRPr/>
            </a:pPr>
            <a:r>
              <a:rPr lang="en-US" sz="1200" kern="1200" dirty="0" smtClean="0">
                <a:solidFill>
                  <a:schemeClr val="tx1"/>
                </a:solidFill>
                <a:effectLst/>
                <a:latin typeface="+mn-lt"/>
                <a:ea typeface="+mn-ea"/>
                <a:cs typeface="+mn-cs"/>
              </a:rPr>
              <a:t>If you use an image or resource created by someone else, give credit and link to the original creator</a:t>
            </a:r>
            <a:r>
              <a:rPr lang="en-US" sz="1100" dirty="0"/>
              <a:t/>
            </a:r>
            <a:br>
              <a:rPr lang="en-US" sz="1100" dirty="0"/>
            </a:br>
            <a:endParaRPr lang="en-US" sz="1100" dirty="0"/>
          </a:p>
          <a:p>
            <a:pPr defTabSz="844174">
              <a:defRPr/>
            </a:pPr>
            <a:endParaRPr lang="en-US" sz="1100" dirty="0"/>
          </a:p>
          <a:p>
            <a:pPr defTabSz="844174">
              <a:defRPr/>
            </a:pPr>
            <a:endParaRPr lang="en-US" sz="1100" dirty="0"/>
          </a:p>
          <a:p>
            <a:pPr defTabSz="844174">
              <a:defRPr/>
            </a:pPr>
            <a:endParaRPr lang="en-US" sz="1100" dirty="0"/>
          </a:p>
          <a:p>
            <a:pPr defTabSz="844174">
              <a:defRPr/>
            </a:pPr>
            <a:endParaRPr lang="en-US" sz="1100" dirty="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100" b="1" dirty="0" smtClean="0"/>
              <a:t>1:15 – 1:30 How to use your flip camera</a:t>
            </a:r>
          </a:p>
          <a:p>
            <a:pPr lvl="0"/>
            <a:endParaRPr lang="en-US" sz="1100" b="1" dirty="0" smtClean="0"/>
          </a:p>
          <a:p>
            <a:pPr lvl="0"/>
            <a:r>
              <a:rPr lang="en-US" sz="1100" dirty="0" smtClean="0"/>
              <a:t>Show video introducing</a:t>
            </a:r>
            <a:r>
              <a:rPr lang="en-US" sz="1100" baseline="0" dirty="0" smtClean="0"/>
              <a:t> basic features of flip camera: </a:t>
            </a:r>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http://www.youtube.com/watch?v=mh6s9gNoFro</a:t>
            </a:r>
            <a:endParaRPr lang="en-US" sz="1200" kern="1200" dirty="0" smtClean="0">
              <a:solidFill>
                <a:schemeClr val="tx1"/>
              </a:solidFill>
              <a:effectLst/>
              <a:latin typeface="+mn-lt"/>
              <a:ea typeface="+mn-ea"/>
              <a:cs typeface="+mn-cs"/>
            </a:endParaRPr>
          </a:p>
          <a:p>
            <a:pPr defTabSz="844174">
              <a:defRPr/>
            </a:pPr>
            <a:endParaRPr lang="en-US" sz="1100" dirty="0"/>
          </a:p>
          <a:p>
            <a:pPr defTabSz="844174">
              <a:defRPr/>
            </a:pPr>
            <a:endParaRPr lang="en-US" sz="1100" dirty="0"/>
          </a:p>
          <a:p>
            <a:pPr defTabSz="844174">
              <a:defRPr/>
            </a:pPr>
            <a:endParaRPr lang="en-US" sz="1100" dirty="0"/>
          </a:p>
          <a:p>
            <a:pPr defTabSz="844174">
              <a:defRPr/>
            </a:pPr>
            <a:endParaRPr lang="en-US" sz="1100" dirty="0"/>
          </a:p>
          <a:p>
            <a:pPr defTabSz="844174">
              <a:defRPr/>
            </a:pPr>
            <a:endParaRPr lang="en-US" sz="1100" dirty="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1:30 – 2:45 Hands-on time: shooting your video</a:t>
            </a:r>
          </a:p>
          <a:p>
            <a:endParaRPr lang="en-US" dirty="0"/>
          </a:p>
          <a:p>
            <a:r>
              <a:rPr lang="en-US" u="sng" dirty="0" smtClean="0">
                <a:hlinkClick r:id="rId3"/>
              </a:rPr>
              <a:t>Resources:</a:t>
            </a:r>
          </a:p>
          <a:p>
            <a:r>
              <a:rPr lang="en-US" dirty="0" smtClean="0">
                <a:hlinkClick r:id="rId3"/>
              </a:rPr>
              <a:t>http://witnesstraining.wordpress.com/2-equip/equipment-101/flip-cameras/</a:t>
            </a:r>
            <a:endParaRPr lang="en-US" dirty="0" smtClean="0"/>
          </a:p>
          <a:p>
            <a:r>
              <a:rPr lang="en-US" dirty="0" smtClean="0">
                <a:hlinkClick r:id="rId4"/>
              </a:rPr>
              <a:t>http://www.youtube.com/watch?v=NG1LKJ_ZRrk&amp;feature=player_embedded</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a:t>
            </a:r>
            <a:r>
              <a:rPr lang="en-US" dirty="0"/>
              <a:t>a tripod if possible to avoid camera shake.   </a:t>
            </a:r>
          </a:p>
          <a:p>
            <a:r>
              <a:rPr lang="en-US" dirty="0"/>
              <a:t>There is a traditional tripod mount on the bottom of the </a:t>
            </a:r>
            <a:r>
              <a:rPr lang="en-US" dirty="0" smtClean="0"/>
              <a:t>flip </a:t>
            </a:r>
            <a:r>
              <a:rPr lang="en-US" dirty="0"/>
              <a:t>camera, also you can get an inexpensive tripod and attach a chair</a:t>
            </a:r>
          </a:p>
          <a:p>
            <a:r>
              <a:rPr lang="en-US" dirty="0"/>
              <a:t>No tripod?  You can your hand, but support it with your hand attached it at your elbow.   </a:t>
            </a:r>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a:t>
            </a:r>
            <a:r>
              <a:rPr lang="en-US" baseline="0" dirty="0" smtClean="0"/>
              <a:t> a verbal overview of the program</a:t>
            </a:r>
          </a:p>
          <a:p>
            <a:pPr defTabSz="844174">
              <a:defRPr/>
            </a:pPr>
            <a:r>
              <a:rPr lang="en-US" dirty="0" smtClean="0"/>
              <a:t>http://www.emediat.org/main/program-overview/</a:t>
            </a:r>
          </a:p>
          <a:p>
            <a:pPr defTabSz="844174">
              <a:defRPr/>
            </a:pPr>
            <a:endParaRPr lang="en-US" dirty="0" smtClean="0"/>
          </a:p>
          <a:p>
            <a:r>
              <a:rPr lang="en-US" sz="1100" dirty="0"/>
              <a:t>The program outcomes are: </a:t>
            </a:r>
          </a:p>
          <a:p>
            <a:pPr lvl="0"/>
            <a:r>
              <a:rPr lang="en-US" sz="1100" dirty="0"/>
              <a:t>Increase CSO/NGO knowledge, access and skills to use new media effectively to advance their unique missions and strengthen their organizations</a:t>
            </a:r>
            <a:br>
              <a:rPr lang="en-US" sz="1100" dirty="0"/>
            </a:br>
            <a:endParaRPr lang="en-US" sz="1100" dirty="0"/>
          </a:p>
          <a:p>
            <a:pPr lvl="0"/>
            <a:r>
              <a:rPr lang="en-US" sz="1100" dirty="0"/>
              <a:t>Improve communication between CSO/NGO leaders and key stakeholders and between CSO/NGOs and their communities of peers around the world</a:t>
            </a:r>
            <a:br>
              <a:rPr lang="en-US" sz="1100" dirty="0"/>
            </a:br>
            <a:endParaRPr lang="en-US" sz="1100" dirty="0"/>
          </a:p>
          <a:p>
            <a:pPr lvl="0"/>
            <a:r>
              <a:rPr lang="en-US" sz="1100" dirty="0"/>
              <a:t>Improve communication between CSO/NGOs and governments in the MENA region</a:t>
            </a:r>
          </a:p>
          <a:p>
            <a:endParaRPr lang="en-US" sz="1100" dirty="0"/>
          </a:p>
          <a:p>
            <a:r>
              <a:rPr lang="en-US" sz="1100" dirty="0"/>
              <a:t>The five-workshop agenda is an intense schedule and a lot to cover and implement in a very short time frame. While you will be exposed to many tools and techniques,  it is not an expectation that every organization will implement all tools presented in the workshops at the deepest level to reach the above outcomes.       </a:t>
            </a:r>
          </a:p>
          <a:p>
            <a:pPr defTabSz="8441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dirty="0"/>
              <a:t>Framing: </a:t>
            </a:r>
            <a:endParaRPr lang="en-US" sz="1300" dirty="0"/>
          </a:p>
          <a:p>
            <a:r>
              <a:rPr lang="en-US" sz="1300" dirty="0"/>
              <a:t>Framing your shot well is very important. Good framing will largely go unnoticed by your audience but a badly framed shot is instantly recognizable. Trust your eye on this as almost everyone has a natural ability to compose a well-framed shot really without trying.</a:t>
            </a:r>
          </a:p>
          <a:p>
            <a:endParaRPr lang="en-US" sz="1300" b="1"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21</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3:00 – 4:45 Make simple edits and share videos</a:t>
            </a:r>
          </a:p>
          <a:p>
            <a:endParaRPr lang="en-US" dirty="0"/>
          </a:p>
          <a:p>
            <a:r>
              <a:rPr lang="en-US" dirty="0" smtClean="0"/>
              <a:t>Steps for transferring video from flip camera to your computer:</a:t>
            </a:r>
          </a:p>
          <a:p>
            <a:pPr marL="171450" indent="-171450">
              <a:buFont typeface="Arial" pitchFamily="34" charset="0"/>
              <a:buChar char="•"/>
            </a:pPr>
            <a:r>
              <a:rPr lang="en-US" sz="1200" dirty="0" smtClean="0">
                <a:solidFill>
                  <a:prstClr val="black"/>
                </a:solidFill>
              </a:rPr>
              <a:t>Insert camera USB into computer</a:t>
            </a:r>
          </a:p>
          <a:p>
            <a:pPr marL="171450" indent="-171450">
              <a:buFont typeface="Arial" pitchFamily="34" charset="0"/>
              <a:buChar char="•"/>
            </a:pPr>
            <a:r>
              <a:rPr lang="en-US" sz="1200" dirty="0" smtClean="0">
                <a:solidFill>
                  <a:prstClr val="black"/>
                </a:solidFill>
              </a:rPr>
              <a:t>Save file from camera to computer</a:t>
            </a:r>
          </a:p>
          <a:p>
            <a:pPr marL="171450" indent="-171450">
              <a:buFont typeface="Arial" pitchFamily="34" charset="0"/>
              <a:buChar char="•"/>
            </a:pPr>
            <a:r>
              <a:rPr lang="en-US" sz="1200" dirty="0" smtClean="0">
                <a:solidFill>
                  <a:prstClr val="black"/>
                </a:solidFill>
              </a:rPr>
              <a:t>Add Title </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6565" indent="-316565"/>
            <a:r>
              <a:rPr lang="en-US" dirty="0"/>
              <a:t>Highlight the files you want to save – they turn blue</a:t>
            </a:r>
          </a:p>
          <a:p>
            <a:pPr marL="316565" indent="-316565"/>
            <a:r>
              <a:rPr lang="en-US" dirty="0"/>
              <a:t>Click on save</a:t>
            </a:r>
          </a:p>
          <a:p>
            <a:pPr marL="316565" indent="-316565"/>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6565" indent="-316565"/>
            <a:r>
              <a:rPr lang="en-US" dirty="0"/>
              <a:t>It is now in the monthly file</a:t>
            </a:r>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6565" indent="-316565"/>
            <a:r>
              <a:rPr lang="en-US" dirty="0"/>
              <a:t>Click create movie</a:t>
            </a:r>
          </a:p>
          <a:p>
            <a:pPr marL="316565" indent="-316565"/>
            <a:r>
              <a:rPr lang="en-US" dirty="0"/>
              <a:t>Drag your clip into the “create movie” screen</a:t>
            </a:r>
          </a:p>
          <a:p>
            <a:pPr marL="316565" indent="-316565"/>
            <a:r>
              <a:rPr lang="en-US" dirty="0"/>
              <a:t>Click full length</a:t>
            </a:r>
          </a:p>
          <a:p>
            <a:pPr marL="316565" indent="-316565"/>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6565" indent="-316565"/>
            <a:r>
              <a:rPr lang="en-US" dirty="0"/>
              <a:t>Check “include title”</a:t>
            </a:r>
          </a:p>
          <a:p>
            <a:pPr marL="316565" indent="-316565"/>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6565" indent="-316565"/>
            <a:r>
              <a:rPr lang="en-US" dirty="0"/>
              <a:t>Check the “include </a:t>
            </a:r>
            <a:r>
              <a:rPr lang="en-US" dirty="0" smtClean="0"/>
              <a:t>credits”</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6565" indent="-316565"/>
            <a:r>
              <a:rPr lang="en-US" dirty="0" smtClean="0"/>
              <a:t>You can add music files to your video</a:t>
            </a:r>
          </a:p>
          <a:p>
            <a:pPr marL="316565" indent="-316565"/>
            <a:r>
              <a:rPr lang="en-US" i="1" dirty="0" smtClean="0"/>
              <a:t>Note:</a:t>
            </a:r>
            <a:r>
              <a:rPr lang="en-US" dirty="0" smtClean="0"/>
              <a:t> We shall work with more sophisticate editing tools on Day 2</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6565" indent="-316565"/>
            <a:r>
              <a:rPr lang="en-US" dirty="0"/>
              <a:t>The default is to save it in your monthly </a:t>
            </a:r>
            <a:r>
              <a:rPr lang="en-US" dirty="0" smtClean="0"/>
              <a:t>folder</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template is from Grove Consulting.</a:t>
            </a:r>
            <a:endParaRPr lang="en-US" dirty="0"/>
          </a:p>
        </p:txBody>
      </p:sp>
      <p:sp>
        <p:nvSpPr>
          <p:cNvPr id="4" name="Slide Number Placeholder 3"/>
          <p:cNvSpPr>
            <a:spLocks noGrp="1"/>
          </p:cNvSpPr>
          <p:nvPr>
            <p:ph type="sldNum" sz="quarter" idx="10"/>
          </p:nvPr>
        </p:nvSpPr>
        <p:spPr/>
        <p:txBody>
          <a:bodyPr/>
          <a:lstStyle/>
          <a:p>
            <a:fld id="{AF46EACF-D571-457B-9C6F-7BF5D01BCEE0}"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6565" indent="-316565"/>
            <a:r>
              <a:rPr lang="en-US" dirty="0"/>
              <a:t>The bar indicates that it is making the movie</a:t>
            </a:r>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30</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itchFamily="34" charset="0"/>
              <a:buChar char="•"/>
            </a:pPr>
            <a:r>
              <a:rPr lang="en-US" sz="1200" kern="1200" dirty="0" smtClean="0">
                <a:solidFill>
                  <a:schemeClr val="tx1"/>
                </a:solidFill>
                <a:effectLst/>
                <a:latin typeface="+mn-lt"/>
                <a:ea typeface="+mn-ea"/>
                <a:cs typeface="+mn-cs"/>
              </a:rPr>
              <a:t>All participants upload their newly created videos from previous session to their computers</a:t>
            </a:r>
          </a:p>
          <a:p>
            <a:pPr marL="171450" lvl="0" indent="-171450">
              <a:buFont typeface="Arial" pitchFamily="34" charset="0"/>
              <a:buChar char="•"/>
            </a:pPr>
            <a:r>
              <a:rPr lang="en-US" sz="1200" kern="1200" dirty="0" smtClean="0">
                <a:solidFill>
                  <a:schemeClr val="tx1"/>
                </a:solidFill>
                <a:effectLst/>
                <a:latin typeface="+mn-lt"/>
                <a:ea typeface="+mn-ea"/>
                <a:cs typeface="+mn-cs"/>
              </a:rPr>
              <a:t>Ask the participants to play their videos and share what changes they made after the test video</a:t>
            </a:r>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283" indent="-158283">
              <a:buFont typeface="Wingdings" pitchFamily="2" charset="2"/>
              <a:buChar char="§"/>
            </a:pPr>
            <a:r>
              <a:rPr lang="en-US" sz="1100" b="1" dirty="0" smtClean="0"/>
              <a:t>4:45 – 5:00 Reflection exercise</a:t>
            </a:r>
          </a:p>
          <a:p>
            <a:pPr marL="158283" indent="-158283">
              <a:buFont typeface="Wingdings" pitchFamily="2" charset="2"/>
              <a:buChar char="§"/>
            </a:pPr>
            <a:endParaRPr lang="en-US" sz="1100" dirty="0"/>
          </a:p>
          <a:p>
            <a:pPr marL="158283" indent="-158283">
              <a:buFont typeface="Wingdings" pitchFamily="2" charset="2"/>
              <a:buChar char="§"/>
            </a:pPr>
            <a:r>
              <a:rPr lang="en-US" sz="1100" dirty="0" smtClean="0"/>
              <a:t>Do </a:t>
            </a:r>
            <a:r>
              <a:rPr lang="en-US" sz="1100" dirty="0"/>
              <a:t>a series of “Share Pairs” where people ask and answer these questions:</a:t>
            </a:r>
          </a:p>
          <a:p>
            <a:pPr marL="580370" lvl="1" indent="-158283">
              <a:buFont typeface="Courier New" pitchFamily="49" charset="0"/>
              <a:buChar char="o"/>
            </a:pPr>
            <a:r>
              <a:rPr lang="en-US" sz="1100" dirty="0"/>
              <a:t>What did you learn today?</a:t>
            </a:r>
          </a:p>
          <a:p>
            <a:pPr marL="580370" lvl="1" indent="-158283">
              <a:buFont typeface="Courier New" pitchFamily="49" charset="0"/>
              <a:buChar char="o"/>
            </a:pPr>
            <a:r>
              <a:rPr lang="en-US" sz="1100" dirty="0"/>
              <a:t>What is still not clear?</a:t>
            </a:r>
          </a:p>
          <a:p>
            <a:pPr marL="580370" lvl="1" indent="-158283">
              <a:buFont typeface="Courier New" pitchFamily="49" charset="0"/>
              <a:buChar char="o"/>
            </a:pPr>
            <a:r>
              <a:rPr lang="en-US" sz="1100" dirty="0"/>
              <a:t>What do you need to move forward?</a:t>
            </a:r>
          </a:p>
          <a:p>
            <a:pPr marL="580370" lvl="1" indent="-158283">
              <a:buFont typeface="Courier New" pitchFamily="49" charset="0"/>
              <a:buChar char="o"/>
            </a:pPr>
            <a:r>
              <a:rPr lang="en-US" sz="1100" dirty="0"/>
              <a:t>What is the most important thing you want to learn tomorrow?</a:t>
            </a:r>
          </a:p>
          <a:p>
            <a:r>
              <a:rPr lang="en-US" sz="1100" dirty="0"/>
              <a:t> </a:t>
            </a:r>
          </a:p>
          <a:p>
            <a:pPr marL="158283" indent="-158283">
              <a:buFont typeface="Wingdings" pitchFamily="2" charset="2"/>
              <a:buChar char="§"/>
            </a:pPr>
            <a:r>
              <a:rPr lang="en-US" sz="1100" dirty="0"/>
              <a:t>Then gather in a circle, and have everyone share one word about how they are feeling and why.</a:t>
            </a:r>
          </a:p>
          <a:p>
            <a:r>
              <a:rPr lang="en-US" sz="1100" dirty="0"/>
              <a:t/>
            </a:r>
            <a:br>
              <a:rPr lang="en-US" sz="1100" dirty="0"/>
            </a:b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xmlns="" val="2272108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template is from Grove Consulting.</a:t>
            </a:r>
            <a:endParaRPr lang="en-US" dirty="0"/>
          </a:p>
        </p:txBody>
      </p:sp>
      <p:sp>
        <p:nvSpPr>
          <p:cNvPr id="4" name="Slide Number Placeholder 3"/>
          <p:cNvSpPr>
            <a:spLocks noGrp="1"/>
          </p:cNvSpPr>
          <p:nvPr>
            <p:ph type="sldNum" sz="quarter" idx="10"/>
          </p:nvPr>
        </p:nvSpPr>
        <p:spPr/>
        <p:txBody>
          <a:bodyPr/>
          <a:lstStyle/>
          <a:p>
            <a:fld id="{AF46EACF-D571-457B-9C6F-7BF5D01BCEE0}"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xmlns="" val="2713935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9:00 9:30 Overview of creative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 </a:t>
            </a:r>
            <a:r>
              <a:rPr lang="en-US" sz="1200" kern="1200" dirty="0" smtClean="0">
                <a:solidFill>
                  <a:schemeClr val="tx1"/>
                </a:solidFill>
                <a:effectLst/>
                <a:latin typeface="+mn-lt"/>
                <a:ea typeface="+mn-ea"/>
                <a:cs typeface="+mn-cs"/>
              </a:rPr>
              <a:t>Strategy:  It is important to align your videos to your social media plan. </a:t>
            </a:r>
            <a:r>
              <a:rPr lang="en-US" sz="1200" i="1" kern="1200" dirty="0" smtClean="0">
                <a:solidFill>
                  <a:schemeClr val="tx1"/>
                </a:solidFill>
                <a:effectLst/>
                <a:latin typeface="+mn-lt"/>
                <a:ea typeface="+mn-ea"/>
                <a:cs typeface="+mn-cs"/>
              </a:rPr>
              <a:t>Link video to SMART objectives</a:t>
            </a:r>
            <a:r>
              <a:rPr lang="en-US" sz="1200" kern="1200" dirty="0" smtClean="0">
                <a:solidFill>
                  <a:schemeClr val="tx1"/>
                </a:solidFill>
                <a:effectLst/>
                <a:latin typeface="+mn-lt"/>
                <a:ea typeface="+mn-ea"/>
                <a:cs typeface="+mn-cs"/>
              </a:rPr>
              <a:t> Worksheet will help participants to do so. Participants should be encouraged to think through how they will use the video to support the organization’s social media and communication objectives, identify potential stories, how they might package them – a series or stand alone, where to cross post, and think about the last step – sharing.</a:t>
            </a:r>
          </a:p>
          <a:p>
            <a:endParaRPr lang="en-US" dirty="0" smtClean="0"/>
          </a:p>
          <a:p>
            <a:r>
              <a:rPr lang="en-US" dirty="0" smtClean="0"/>
              <a:t>2. </a:t>
            </a:r>
            <a:r>
              <a:rPr lang="en-US" sz="1200" kern="1200" dirty="0" smtClean="0">
                <a:solidFill>
                  <a:schemeClr val="tx1"/>
                </a:solidFill>
                <a:effectLst/>
                <a:latin typeface="+mn-lt"/>
                <a:ea typeface="+mn-ea"/>
                <a:cs typeface="+mn-cs"/>
              </a:rPr>
              <a:t>Shooting: This is what you did using your flip camera on day 1. While shooting you will have to keep in mind issues like framing, lighting, audio quality and lightning.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Editing: Whether you are using the simple software with the Flip camera or fancy software, you will need to some editing. With the flip camera, it is best to do “in-camera editing” – that you only shoot what you’ll actually use.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Publish and share: Publishing is about uploading a video on YouTube. Set your videos free – publish to more than one location. You also need to think about your ladder of engagement - how you will cross post your stories to other channels and get people excited about the video and share with others.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5. Listen: Don’t just focus on your story, encourage your network to share their stories about your organization’s work. Encourage responses and invest time in the feedback loop through blog and Facebook comments. </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44174">
              <a:defRPr/>
            </a:pPr>
            <a:r>
              <a:rPr lang="en-US" sz="1200" b="1" kern="1200" dirty="0" smtClean="0">
                <a:solidFill>
                  <a:schemeClr val="tx1"/>
                </a:solidFill>
                <a:effectLst/>
                <a:latin typeface="+mn-lt"/>
                <a:ea typeface="+mn-ea"/>
                <a:cs typeface="+mn-cs"/>
              </a:rPr>
              <a:t>9:30 – 11:30 Introduction to Movie Maker</a:t>
            </a:r>
          </a:p>
          <a:p>
            <a:pPr marL="228600" indent="-228600" defTabSz="844174">
              <a:buAutoNum type="arabicPeriod"/>
              <a:defRPr/>
            </a:pPr>
            <a:endParaRPr lang="en-US" dirty="0"/>
          </a:p>
          <a:p>
            <a:pPr marL="228600" indent="-228600" defTabSz="844174">
              <a:buAutoNum type="arabicPeriod"/>
              <a:defRPr/>
            </a:pPr>
            <a:r>
              <a:rPr lang="en-US" sz="1200" kern="1200" dirty="0" smtClean="0">
                <a:solidFill>
                  <a:schemeClr val="tx1"/>
                </a:solidFill>
                <a:effectLst/>
                <a:latin typeface="+mn-lt"/>
                <a:ea typeface="+mn-ea"/>
                <a:cs typeface="+mn-cs"/>
              </a:rPr>
              <a:t>The contents pane shows clips, effects, or transitions you're working with while you create your movie, depending on the view you're working with. You can change the view to show thumbnails or details. You can drag clips, transitions, or effects from the </a:t>
            </a:r>
            <a:r>
              <a:rPr lang="en-US" sz="1200" i="1" kern="1200" dirty="0" smtClean="0">
                <a:solidFill>
                  <a:schemeClr val="tx1"/>
                </a:solidFill>
                <a:effectLst/>
                <a:latin typeface="+mn-lt"/>
                <a:ea typeface="+mn-ea"/>
                <a:cs typeface="+mn-cs"/>
              </a:rPr>
              <a:t>contents </a:t>
            </a:r>
            <a:r>
              <a:rPr lang="en-US" sz="1200" kern="1200" dirty="0" smtClean="0">
                <a:solidFill>
                  <a:schemeClr val="tx1"/>
                </a:solidFill>
                <a:effectLst/>
                <a:latin typeface="+mn-lt"/>
                <a:ea typeface="+mn-ea"/>
                <a:cs typeface="+mn-cs"/>
              </a:rPr>
              <a:t>pane or a collection from the </a:t>
            </a:r>
            <a:r>
              <a:rPr lang="en-US" sz="1200" i="1" kern="1200" dirty="0" smtClean="0">
                <a:solidFill>
                  <a:schemeClr val="tx1"/>
                </a:solidFill>
                <a:effectLst/>
                <a:latin typeface="+mn-lt"/>
                <a:ea typeface="+mn-ea"/>
                <a:cs typeface="+mn-cs"/>
              </a:rPr>
              <a:t>collections </a:t>
            </a:r>
            <a:r>
              <a:rPr lang="en-US" sz="1200" kern="1200" dirty="0" smtClean="0">
                <a:solidFill>
                  <a:schemeClr val="tx1"/>
                </a:solidFill>
                <a:effectLst/>
                <a:latin typeface="+mn-lt"/>
                <a:ea typeface="+mn-ea"/>
                <a:cs typeface="+mn-cs"/>
              </a:rPr>
              <a:t>pane to the storyboard/timeline for your current project. </a:t>
            </a:r>
          </a:p>
          <a:p>
            <a:pPr marL="228600" indent="-228600" defTabSz="844174">
              <a:buAutoNum type="arabicPeriod"/>
              <a:defRPr/>
            </a:pPr>
            <a:r>
              <a:rPr lang="en-US" sz="1200" kern="1200" dirty="0" smtClean="0">
                <a:solidFill>
                  <a:schemeClr val="tx1"/>
                </a:solidFill>
                <a:effectLst/>
                <a:latin typeface="+mn-lt"/>
                <a:ea typeface="+mn-ea"/>
                <a:cs typeface="+mn-cs"/>
              </a:rPr>
              <a:t>The storyboard is the default view in Windows Movie Maker. You can use the storyboard to look at the sequence or ordering of the clips in your project and easily rearrange them, if necessary. This view also lets you see any video effects or video transitions that have been added.</a:t>
            </a:r>
          </a:p>
          <a:p>
            <a:pPr marL="228600" indent="-228600" defTabSz="844174">
              <a:buAutoNum type="arabicPeriod"/>
              <a:defRPr/>
            </a:pPr>
            <a:r>
              <a:rPr lang="en-US" sz="1200" kern="1200" dirty="0" smtClean="0">
                <a:solidFill>
                  <a:schemeClr val="tx1"/>
                </a:solidFill>
                <a:effectLst/>
                <a:latin typeface="+mn-lt"/>
                <a:ea typeface="+mn-ea"/>
                <a:cs typeface="+mn-cs"/>
              </a:rPr>
              <a:t>The timeline view provides a more detailed view of your movie project and allows you to make finer edits. Using the timeline view you can trim video clips, adjust the duration of transitions between clips, and view the audio track. </a:t>
            </a:r>
            <a:endParaRPr lang="en-US" sz="1100" dirty="0"/>
          </a:p>
          <a:p>
            <a:pPr defTabSz="844174">
              <a:defRPr/>
            </a:pPr>
            <a:endParaRPr lang="en-US" sz="1100" dirty="0"/>
          </a:p>
          <a:p>
            <a:pPr defTabSz="844174">
              <a:defRPr/>
            </a:pPr>
            <a:endParaRPr lang="en-US" sz="1100" dirty="0"/>
          </a:p>
          <a:p>
            <a:pPr defTabSz="844174">
              <a:defRPr/>
            </a:pPr>
            <a:endParaRPr lang="en-US" sz="1100" dirty="0"/>
          </a:p>
          <a:p>
            <a:pPr defTabSz="844174">
              <a:defRPr/>
            </a:pPr>
            <a:endParaRPr lang="en-US" sz="1100" dirty="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Import video</a:t>
            </a:r>
          </a:p>
          <a:p>
            <a:pPr marL="228600" indent="-228600">
              <a:buAutoNum type="arabicPeriod"/>
            </a:pPr>
            <a:r>
              <a:rPr lang="en-US" dirty="0" smtClean="0"/>
              <a:t>Locate the video clip that you want to import</a:t>
            </a:r>
          </a:p>
          <a:p>
            <a:pPr marL="228600" indent="-228600">
              <a:buAutoNum type="arabicPeriod"/>
            </a:pPr>
            <a:r>
              <a:rPr lang="en-US" dirty="0" smtClean="0"/>
              <a:t>Preview</a:t>
            </a:r>
            <a:r>
              <a:rPr lang="en-US" baseline="0" dirty="0" smtClean="0"/>
              <a:t> the video clip in Movie Maker</a:t>
            </a:r>
          </a:p>
          <a:p>
            <a:pPr marL="228600" indent="-228600">
              <a:buAutoNum type="arabicPeriod"/>
            </a:pPr>
            <a:r>
              <a:rPr lang="en-US" baseline="0" dirty="0" smtClean="0"/>
              <a:t>Drag imported video clip to Movie Maker Storyboard</a:t>
            </a:r>
          </a:p>
          <a:p>
            <a:pPr marL="228600" indent="-228600">
              <a:buAutoNum type="arabicPeriod"/>
            </a:pPr>
            <a:r>
              <a:rPr lang="en-US" baseline="0" dirty="0" smtClean="0"/>
              <a:t>Save the Movie Maker Project</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Switch to timeline view</a:t>
            </a:r>
          </a:p>
          <a:p>
            <a:pPr marL="228600" indent="-228600">
              <a:buAutoNum type="arabicPeriod"/>
            </a:pPr>
            <a:r>
              <a:rPr lang="en-US" dirty="0" smtClean="0"/>
              <a:t>Zoom in for better editing</a:t>
            </a:r>
          </a:p>
          <a:p>
            <a:pPr marL="228600" indent="-228600">
              <a:buAutoNum type="arabicPeriod"/>
            </a:pPr>
            <a:r>
              <a:rPr lang="en-US" dirty="0" smtClean="0"/>
              <a:t>Preview</a:t>
            </a:r>
            <a:r>
              <a:rPr lang="en-US" baseline="0" dirty="0" smtClean="0"/>
              <a:t> screen buttons</a:t>
            </a:r>
          </a:p>
          <a:p>
            <a:pPr marL="228600" indent="-228600">
              <a:buAutoNum type="arabicPeriod"/>
            </a:pPr>
            <a:r>
              <a:rPr lang="en-US" baseline="0" dirty="0" smtClean="0"/>
              <a:t>Pause the video to edit the clip</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38</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 Split video clips</a:t>
            </a:r>
          </a:p>
          <a:p>
            <a:r>
              <a:rPr lang="en-US" dirty="0" smtClean="0"/>
              <a:t>6. Repeat clipping if</a:t>
            </a:r>
            <a:r>
              <a:rPr lang="en-US" baseline="0" dirty="0" smtClean="0"/>
              <a:t> required</a:t>
            </a:r>
          </a:p>
          <a:p>
            <a:r>
              <a:rPr lang="en-US" baseline="0" dirty="0" smtClean="0"/>
              <a:t>7. Delete video clips that you don’t want</a:t>
            </a:r>
          </a:p>
          <a:p>
            <a:r>
              <a:rPr lang="en-US" baseline="0" dirty="0" smtClean="0"/>
              <a:t>8. Trim the video clips as you desire</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39</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xmlns="" val="2713935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Importing audio file</a:t>
            </a:r>
          </a:p>
          <a:p>
            <a:pPr marL="228600" indent="-228600">
              <a:buAutoNum type="arabicPeriod"/>
            </a:pPr>
            <a:r>
              <a:rPr lang="en-US" dirty="0" smtClean="0"/>
              <a:t>Audio clips can only be added in the Timeline</a:t>
            </a:r>
            <a:r>
              <a:rPr lang="en-US" baseline="0" dirty="0" smtClean="0"/>
              <a:t> view</a:t>
            </a:r>
          </a:p>
          <a:p>
            <a:pPr marL="228600" indent="-228600">
              <a:buAutoNum type="arabicPeriod"/>
            </a:pPr>
            <a:r>
              <a:rPr lang="en-US" baseline="0" dirty="0" smtClean="0"/>
              <a:t>Audi files have their own Timeline</a:t>
            </a:r>
          </a:p>
          <a:p>
            <a:pPr marL="228600" indent="-228600">
              <a:buAutoNum type="arabicPeriod"/>
            </a:pPr>
            <a:r>
              <a:rPr lang="en-US" baseline="0" dirty="0" smtClean="0"/>
              <a:t>Align audio with first picture</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40</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smtClean="0"/>
              <a:t>5. Timeline view of audio clip</a:t>
            </a:r>
          </a:p>
          <a:p>
            <a:pPr marL="0" indent="0">
              <a:buNone/>
            </a:pPr>
            <a:r>
              <a:rPr lang="en-US" dirty="0" smtClean="0"/>
              <a:t>6. Shorten an audio clip</a:t>
            </a:r>
          </a:p>
          <a:p>
            <a:pPr marL="0" indent="0">
              <a:buNone/>
            </a:pPr>
            <a:r>
              <a:rPr lang="en-US" dirty="0" smtClean="0"/>
              <a:t>7. Music and pictures are lined up</a:t>
            </a: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41</a:t>
            </a:fld>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Find the starting place for narration</a:t>
            </a:r>
          </a:p>
          <a:p>
            <a:pPr marL="228600" indent="-228600">
              <a:buAutoNum type="arabicPeriod"/>
            </a:pPr>
            <a:r>
              <a:rPr lang="en-US" baseline="0" dirty="0" smtClean="0"/>
              <a:t>Click the microphone icon in the Timeline pane</a:t>
            </a:r>
          </a:p>
          <a:p>
            <a:pPr marL="228600" indent="-228600">
              <a:buAutoNum type="arabicPeriod"/>
            </a:pPr>
            <a:r>
              <a:rPr lang="en-US" baseline="0" dirty="0" smtClean="0"/>
              <a:t>Show more narration options</a:t>
            </a:r>
          </a:p>
          <a:p>
            <a:pPr marL="228600" indent="-228600">
              <a:buAutoNum type="arabicPeriod"/>
            </a:pPr>
            <a:r>
              <a:rPr lang="en-US" baseline="0" dirty="0" smtClean="0"/>
              <a:t>Additional options for narration</a:t>
            </a:r>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42</a:t>
            </a:fld>
            <a:endParaRPr lang="en-US"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aseline="0" dirty="0" smtClean="0"/>
              <a:t>5. Save the narration in Movie Maker</a:t>
            </a:r>
          </a:p>
          <a:p>
            <a:pPr marL="0" indent="0">
              <a:buNone/>
            </a:pPr>
            <a:r>
              <a:rPr lang="en-US" baseline="0" dirty="0" smtClean="0"/>
              <a:t>6. Narration audio clip is added to Timeline</a:t>
            </a:r>
          </a:p>
          <a:p>
            <a:pPr marL="0" indent="0">
              <a:buNone/>
            </a:pPr>
            <a:r>
              <a:rPr lang="en-US" baseline="0" dirty="0" smtClean="0"/>
              <a:t>7. Return to main Movie Maker window</a:t>
            </a:r>
          </a:p>
          <a:p>
            <a:pPr marL="0" indent="0">
              <a:buNone/>
            </a:pPr>
            <a:r>
              <a:rPr lang="en-US" baseline="0" dirty="0" smtClean="0"/>
              <a:t>8. Narration clip added to collection window</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Change to Storyboard view</a:t>
            </a:r>
          </a:p>
          <a:p>
            <a:pPr marL="228600" indent="-228600">
              <a:buAutoNum type="arabicPeriod"/>
            </a:pPr>
            <a:r>
              <a:rPr lang="en-US" baseline="0" dirty="0" smtClean="0"/>
              <a:t>Use the Menu to access video transitions</a:t>
            </a:r>
          </a:p>
          <a:p>
            <a:pPr marL="228600" indent="-228600">
              <a:buAutoNum type="arabicPeriod"/>
            </a:pPr>
            <a:r>
              <a:rPr lang="en-US" baseline="0" dirty="0" smtClean="0"/>
              <a:t>Select a video transition</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44</a:t>
            </a:fld>
            <a:endParaRPr 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200" baseline="0" dirty="0" smtClean="0"/>
              <a:t>4. Apply the selected video transition</a:t>
            </a:r>
          </a:p>
          <a:p>
            <a:pPr marL="0" indent="0">
              <a:buNone/>
            </a:pPr>
            <a:r>
              <a:rPr lang="en-US" sz="1200" baseline="0" dirty="0" smtClean="0"/>
              <a:t>5. Apply video transitions to all pictures</a:t>
            </a:r>
          </a:p>
          <a:p>
            <a:pPr marL="0" indent="0">
              <a:buNone/>
            </a:pPr>
            <a:r>
              <a:rPr lang="en-US" sz="1200" baseline="0" dirty="0" smtClean="0"/>
              <a:t>6. Add video effects</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45</a:t>
            </a:fld>
            <a:endParaRPr 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Choose Title and Credits from Menu</a:t>
            </a:r>
          </a:p>
          <a:p>
            <a:pPr marL="228600" indent="-228600">
              <a:buAutoNum type="arabicPeriod"/>
            </a:pPr>
            <a:r>
              <a:rPr lang="en-US" dirty="0" smtClean="0"/>
              <a:t>Place your Titles and Credits</a:t>
            </a:r>
          </a:p>
          <a:p>
            <a:pPr marL="228600" indent="-228600">
              <a:buAutoNum type="arabicPeriod"/>
            </a:pPr>
            <a:r>
              <a:rPr lang="en-US" dirty="0" smtClean="0"/>
              <a:t>Enter</a:t>
            </a:r>
            <a:r>
              <a:rPr lang="en-US" baseline="0" dirty="0" smtClean="0"/>
              <a:t> a Title and Subtitle for the Movie</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1" kern="1200" dirty="0" smtClean="0">
                <a:solidFill>
                  <a:schemeClr val="tx1"/>
                </a:solidFill>
                <a:effectLst/>
                <a:latin typeface="+mn-lt"/>
                <a:ea typeface="+mn-ea"/>
                <a:cs typeface="+mn-cs"/>
              </a:rPr>
              <a:t>11:45 – 12:45 Hand on time: upload and edit video on Movie Maker Part I</a:t>
            </a:r>
          </a:p>
          <a:p>
            <a:pPr marL="171450" lvl="0" indent="-171450">
              <a:buFont typeface="Arial" pitchFamily="34" charset="0"/>
              <a:buChar char="•"/>
            </a:pPr>
            <a:endParaRPr lang="en-US" dirty="0"/>
          </a:p>
          <a:p>
            <a:pPr marL="171450" lvl="0" indent="-171450">
              <a:buFont typeface="Arial" pitchFamily="34" charset="0"/>
              <a:buChar char="•"/>
            </a:pPr>
            <a:r>
              <a:rPr lang="en-US" sz="1200" kern="1200" dirty="0" smtClean="0">
                <a:solidFill>
                  <a:schemeClr val="tx1"/>
                </a:solidFill>
                <a:effectLst/>
                <a:latin typeface="+mn-lt"/>
                <a:ea typeface="+mn-ea"/>
                <a:cs typeface="+mn-cs"/>
              </a:rPr>
              <a:t>Participants can upload their videos from day 1 to the movie maker</a:t>
            </a:r>
          </a:p>
          <a:p>
            <a:pPr marL="171450" lvl="0" indent="-171450">
              <a:buFont typeface="Arial" pitchFamily="34" charset="0"/>
              <a:buChar char="•"/>
            </a:pPr>
            <a:r>
              <a:rPr lang="en-US" sz="1200" kern="1200" dirty="0" smtClean="0">
                <a:solidFill>
                  <a:schemeClr val="tx1"/>
                </a:solidFill>
                <a:effectLst/>
                <a:latin typeface="+mn-lt"/>
                <a:ea typeface="+mn-ea"/>
                <a:cs typeface="+mn-cs"/>
              </a:rPr>
              <a:t>They might also add supplemental photos to the video, add music or special effects</a:t>
            </a:r>
          </a:p>
          <a:p>
            <a:pPr marL="171450" lvl="0" indent="-171450">
              <a:buFont typeface="Arial" pitchFamily="34" charset="0"/>
              <a:buChar char="•"/>
            </a:pPr>
            <a:r>
              <a:rPr lang="en-US" sz="1200" kern="1200" dirty="0" smtClean="0">
                <a:solidFill>
                  <a:schemeClr val="tx1"/>
                </a:solidFill>
                <a:effectLst/>
                <a:latin typeface="+mn-lt"/>
                <a:ea typeface="+mn-ea"/>
                <a:cs typeface="+mn-cs"/>
              </a:rPr>
              <a:t>Allow participants to play with the various features of Movie Maker to edit and improve their video quality</a:t>
            </a:r>
          </a:p>
          <a:p>
            <a:pPr marL="0" indent="0">
              <a:buNone/>
            </a:pP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47</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11:45 – 12:45 Hand on time: upload and edit video on Movie Maker Part I</a:t>
            </a:r>
          </a:p>
          <a:p>
            <a:pPr marL="0" indent="0">
              <a:buNone/>
            </a:pPr>
            <a:endParaRPr lang="en-US" dirty="0" smtClean="0"/>
          </a:p>
          <a:p>
            <a:pPr marL="0" indent="0">
              <a:buNone/>
            </a:pPr>
            <a:endParaRPr lang="en-US" dirty="0" smtClean="0"/>
          </a:p>
          <a:p>
            <a:pPr marL="0" indent="0">
              <a:buNone/>
            </a:pPr>
            <a:r>
              <a:rPr lang="en-US" dirty="0" smtClean="0"/>
              <a:t>Allow time for further editing</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48</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1" dirty="0" smtClean="0"/>
              <a:t>2:45 – 3:15 Creating YouTube account and uploading videos</a:t>
            </a:r>
            <a:endParaRPr lang="en-US" b="1"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49</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 a brief introduction</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to </a:t>
            </a:r>
            <a:r>
              <a:rPr lang="en-US" b="1" dirty="0">
                <a:hlinkClick r:id="rId3"/>
              </a:rPr>
              <a:t>http://</a:t>
            </a:r>
            <a:r>
              <a:rPr lang="en-US" b="1" dirty="0" smtClean="0">
                <a:hlinkClick r:id="rId3"/>
              </a:rPr>
              <a:t>tinyurl.com/6xurk3l</a:t>
            </a:r>
            <a:r>
              <a:rPr lang="en-US" b="1" dirty="0" smtClean="0"/>
              <a:t> </a:t>
            </a:r>
            <a:r>
              <a:rPr lang="en-US" dirty="0" smtClean="0"/>
              <a:t>to set up your YouTube</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50</a:t>
            </a:fld>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Steps for setting up a YouTube account</a:t>
            </a:r>
          </a:p>
          <a:p>
            <a:pPr marL="171450" lvl="0" indent="-171450">
              <a:buFont typeface="Courier New" pitchFamily="49" charset="0"/>
              <a:buChar char="o"/>
            </a:pPr>
            <a:r>
              <a:rPr lang="en-US" sz="1200" kern="1200" dirty="0" smtClean="0">
                <a:solidFill>
                  <a:schemeClr val="tx1"/>
                </a:solidFill>
                <a:effectLst/>
                <a:latin typeface="+mn-lt"/>
                <a:ea typeface="+mn-ea"/>
                <a:cs typeface="+mn-cs"/>
              </a:rPr>
              <a:t>Go to YouTube.com and click the Sign Up link</a:t>
            </a:r>
          </a:p>
          <a:p>
            <a:pPr marL="171450" lvl="0" indent="-171450">
              <a:buFont typeface="Courier New" pitchFamily="49" charset="0"/>
              <a:buChar char="o"/>
            </a:pPr>
            <a:r>
              <a:rPr lang="en-US" sz="1200" kern="1200" dirty="0" smtClean="0">
                <a:solidFill>
                  <a:schemeClr val="tx1"/>
                </a:solidFill>
                <a:effectLst/>
                <a:latin typeface="+mn-lt"/>
                <a:ea typeface="+mn-ea"/>
                <a:cs typeface="+mn-cs"/>
              </a:rPr>
              <a:t>Enter your e-mail address and a password</a:t>
            </a:r>
          </a:p>
          <a:p>
            <a:pPr marL="171450" lvl="0" indent="-171450">
              <a:buFont typeface="Courier New" pitchFamily="49" charset="0"/>
              <a:buChar char="o"/>
            </a:pPr>
            <a:r>
              <a:rPr lang="en-US" sz="1200" kern="1200" dirty="0" smtClean="0">
                <a:solidFill>
                  <a:schemeClr val="tx1"/>
                </a:solidFill>
                <a:effectLst/>
                <a:latin typeface="+mn-lt"/>
                <a:ea typeface="+mn-ea"/>
                <a:cs typeface="+mn-cs"/>
              </a:rPr>
              <a:t>Fill in the Re-type Password and Username fields</a:t>
            </a:r>
          </a:p>
          <a:p>
            <a:pPr marL="171450" lvl="0" indent="-171450">
              <a:buFont typeface="Courier New" pitchFamily="49" charset="0"/>
              <a:buChar char="o"/>
            </a:pPr>
            <a:r>
              <a:rPr lang="en-US" sz="1200" kern="1200" dirty="0" smtClean="0">
                <a:solidFill>
                  <a:schemeClr val="tx1"/>
                </a:solidFill>
                <a:effectLst/>
                <a:latin typeface="+mn-lt"/>
                <a:ea typeface="+mn-ea"/>
                <a:cs typeface="+mn-cs"/>
              </a:rPr>
              <a:t>In the Location drop down list, select the country where you live</a:t>
            </a:r>
          </a:p>
          <a:p>
            <a:pPr marL="171450" lvl="0" indent="-171450">
              <a:buFont typeface="Courier New" pitchFamily="49" charset="0"/>
              <a:buChar char="o"/>
            </a:pPr>
            <a:r>
              <a:rPr lang="en-US" sz="1200" kern="1200" dirty="0" smtClean="0">
                <a:solidFill>
                  <a:schemeClr val="tx1"/>
                </a:solidFill>
                <a:effectLst/>
                <a:latin typeface="+mn-lt"/>
                <a:ea typeface="+mn-ea"/>
                <a:cs typeface="+mn-cs"/>
              </a:rPr>
              <a:t>Enter your postal code</a:t>
            </a:r>
          </a:p>
          <a:p>
            <a:pPr marL="171450" lvl="0" indent="-171450">
              <a:buFont typeface="Courier New" pitchFamily="49" charset="0"/>
              <a:buChar char="o"/>
            </a:pPr>
            <a:r>
              <a:rPr lang="en-US" sz="1200" kern="1200" dirty="0" smtClean="0">
                <a:solidFill>
                  <a:schemeClr val="tx1"/>
                </a:solidFill>
                <a:effectLst/>
                <a:latin typeface="+mn-lt"/>
                <a:ea typeface="+mn-ea"/>
                <a:cs typeface="+mn-cs"/>
              </a:rPr>
              <a:t>Click to select your gender</a:t>
            </a:r>
          </a:p>
          <a:p>
            <a:pPr marL="171450" lvl="0" indent="-171450">
              <a:buFont typeface="Courier New" pitchFamily="49" charset="0"/>
              <a:buChar char="o"/>
            </a:pPr>
            <a:r>
              <a:rPr lang="en-US" sz="1200" kern="1200" dirty="0" smtClean="0">
                <a:solidFill>
                  <a:schemeClr val="tx1"/>
                </a:solidFill>
                <a:effectLst/>
                <a:latin typeface="+mn-lt"/>
                <a:ea typeface="+mn-ea"/>
                <a:cs typeface="+mn-cs"/>
              </a:rPr>
              <a:t>Type the characters from the colored box into the Word Verification filed</a:t>
            </a:r>
          </a:p>
          <a:p>
            <a:pPr marL="171450" lvl="0" indent="-171450">
              <a:buFont typeface="Courier New" pitchFamily="49" charset="0"/>
              <a:buChar char="o"/>
            </a:pPr>
            <a:r>
              <a:rPr lang="en-US" sz="1200" kern="1200" dirty="0" smtClean="0">
                <a:solidFill>
                  <a:schemeClr val="tx1"/>
                </a:solidFill>
                <a:effectLst/>
                <a:latin typeface="+mn-lt"/>
                <a:ea typeface="+mn-ea"/>
                <a:cs typeface="+mn-cs"/>
              </a:rPr>
              <a:t>Check the terms of Use, Privacy Policy box after you read all the legal terms.</a:t>
            </a:r>
          </a:p>
          <a:p>
            <a:pPr marL="171450" indent="-171450">
              <a:buFont typeface="Courier New" pitchFamily="49" charset="0"/>
              <a:buChar char="o"/>
            </a:pPr>
            <a:r>
              <a:rPr lang="en-US" sz="1200" kern="1200" dirty="0" smtClean="0">
                <a:solidFill>
                  <a:schemeClr val="tx1"/>
                </a:solidFill>
                <a:effectLst/>
                <a:latin typeface="+mn-lt"/>
                <a:ea typeface="+mn-ea"/>
                <a:cs typeface="+mn-cs"/>
              </a:rPr>
              <a:t>Click the Create My Account button</a:t>
            </a: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51</a:t>
            </a:fld>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Show video on uploading to YouTube: </a:t>
            </a:r>
            <a:r>
              <a:rPr lang="en-US" sz="1200" u="sng" kern="1200" dirty="0" smtClean="0">
                <a:solidFill>
                  <a:schemeClr val="tx1"/>
                </a:solidFill>
                <a:effectLst/>
                <a:latin typeface="+mn-lt"/>
                <a:ea typeface="+mn-ea"/>
                <a:cs typeface="+mn-cs"/>
                <a:hlinkClick r:id="rId3"/>
              </a:rPr>
              <a:t>http://www.youtube.com/watch?v=9w-gQAwS2uc</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Steps for uploading video on YouTube</a:t>
            </a:r>
          </a:p>
          <a:p>
            <a:pPr marL="171450" lvl="0" indent="-171450">
              <a:buFont typeface="Courier New" pitchFamily="49" charset="0"/>
              <a:buChar char="o"/>
            </a:pPr>
            <a:r>
              <a:rPr lang="en-US" sz="1200" kern="1200" dirty="0" smtClean="0">
                <a:solidFill>
                  <a:schemeClr val="tx1"/>
                </a:solidFill>
                <a:effectLst/>
                <a:latin typeface="+mn-lt"/>
                <a:ea typeface="+mn-ea"/>
                <a:cs typeface="+mn-cs"/>
              </a:rPr>
              <a:t>Click the Upload link at the top of the YouTube page</a:t>
            </a:r>
          </a:p>
          <a:p>
            <a:pPr marL="171450" lvl="0" indent="-171450">
              <a:buFont typeface="Courier New" pitchFamily="49" charset="0"/>
              <a:buChar char="o"/>
            </a:pPr>
            <a:r>
              <a:rPr lang="en-US" sz="1200" kern="1200" dirty="0" smtClean="0">
                <a:solidFill>
                  <a:schemeClr val="tx1"/>
                </a:solidFill>
                <a:effectLst/>
                <a:latin typeface="+mn-lt"/>
                <a:ea typeface="+mn-ea"/>
                <a:cs typeface="+mn-cs"/>
              </a:rPr>
              <a:t>Click the Upload video button to browse for the video file you’d like to upload to the site. Select the file you want to upload and click Open</a:t>
            </a:r>
          </a:p>
          <a:p>
            <a:pPr marL="171450" lvl="0" indent="-171450">
              <a:buFont typeface="Courier New" pitchFamily="49" charset="0"/>
              <a:buChar char="o"/>
            </a:pPr>
            <a:r>
              <a:rPr lang="en-US" sz="1200" kern="1200" dirty="0" smtClean="0">
                <a:solidFill>
                  <a:schemeClr val="tx1"/>
                </a:solidFill>
                <a:effectLst/>
                <a:latin typeface="+mn-lt"/>
                <a:ea typeface="+mn-ea"/>
                <a:cs typeface="+mn-cs"/>
              </a:rPr>
              <a:t>As the video file is uploading, enter as much information about your video as possible in the relevant files (including Title, description, Tags and Category). You’re not required to provide specific information, but the more information you include, the easier it is for users to find your video</a:t>
            </a:r>
          </a:p>
          <a:p>
            <a:pPr marL="171450" lvl="0" indent="-171450">
              <a:buFont typeface="Courier New" pitchFamily="49" charset="0"/>
              <a:buChar char="o"/>
            </a:pPr>
            <a:r>
              <a:rPr lang="en-US" sz="1200" kern="1200" dirty="0" smtClean="0">
                <a:solidFill>
                  <a:schemeClr val="tx1"/>
                </a:solidFill>
                <a:effectLst/>
                <a:latin typeface="+mn-lt"/>
                <a:ea typeface="+mn-ea"/>
                <a:cs typeface="+mn-cs"/>
              </a:rPr>
              <a:t>Click the save changes button to save the updates you’ve made to the video file</a:t>
            </a:r>
          </a:p>
          <a:p>
            <a:pPr marL="171450" lvl="0" indent="-171450">
              <a:buFont typeface="Courier New" pitchFamily="49" charset="0"/>
              <a:buChar char="o"/>
            </a:pPr>
            <a:r>
              <a:rPr lang="en-US" sz="1200" kern="1200" dirty="0" smtClean="0">
                <a:solidFill>
                  <a:schemeClr val="tx1"/>
                </a:solidFill>
                <a:effectLst/>
                <a:latin typeface="+mn-lt"/>
                <a:ea typeface="+mn-ea"/>
                <a:cs typeface="+mn-cs"/>
              </a:rPr>
              <a:t>You can upload up to 10 video files in a single uploading session</a:t>
            </a:r>
          </a:p>
          <a:p>
            <a:pPr marL="0" indent="0">
              <a:buNone/>
            </a:pP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52</a:t>
            </a:fld>
            <a:endParaRPr lang="en-US"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1" kern="1200" dirty="0" smtClean="0">
                <a:solidFill>
                  <a:schemeClr val="tx1"/>
                </a:solidFill>
                <a:effectLst/>
                <a:latin typeface="+mn-lt"/>
                <a:ea typeface="+mn-ea"/>
                <a:cs typeface="+mn-cs"/>
              </a:rPr>
              <a:t>3:30 – 4:45 Share and distribute videos</a:t>
            </a:r>
          </a:p>
          <a:p>
            <a:pPr marL="171450" lvl="0" indent="-171450">
              <a:buFont typeface="Arial" pitchFamily="34" charset="0"/>
              <a:buChar char="•"/>
            </a:pPr>
            <a:endParaRPr lang="en-US" dirty="0"/>
          </a:p>
          <a:p>
            <a:pPr marL="171450" lvl="0" indent="-171450">
              <a:buFont typeface="Arial" pitchFamily="34" charset="0"/>
              <a:buChar char="•"/>
            </a:pPr>
            <a:r>
              <a:rPr lang="en-US" sz="1200" kern="1200" dirty="0" smtClean="0">
                <a:solidFill>
                  <a:schemeClr val="tx1"/>
                </a:solidFill>
                <a:effectLst/>
                <a:latin typeface="+mn-lt"/>
                <a:ea typeface="+mn-ea"/>
                <a:cs typeface="+mn-cs"/>
              </a:rPr>
              <a:t>Encourage participants to tweet about their video, add it on their organization’s Facebook account and websites.</a:t>
            </a:r>
          </a:p>
          <a:p>
            <a:pPr marL="171450" lvl="0" indent="-171450">
              <a:buFont typeface="Arial" pitchFamily="34" charset="0"/>
              <a:buChar char="•"/>
            </a:pPr>
            <a:r>
              <a:rPr lang="en-US" sz="1200" kern="1200" dirty="0" smtClean="0">
                <a:solidFill>
                  <a:schemeClr val="tx1"/>
                </a:solidFill>
                <a:effectLst/>
                <a:latin typeface="+mn-lt"/>
                <a:ea typeface="+mn-ea"/>
                <a:cs typeface="+mn-cs"/>
              </a:rPr>
              <a:t>Participants should comment on each other’s videos and suggest improvements.</a:t>
            </a:r>
          </a:p>
          <a:p>
            <a:pPr marL="171450" lvl="0" indent="-171450">
              <a:buFont typeface="Arial" pitchFamily="34" charset="0"/>
              <a:buChar char="•"/>
            </a:pPr>
            <a:r>
              <a:rPr lang="en-US" sz="1200" kern="1200" dirty="0" smtClean="0">
                <a:solidFill>
                  <a:schemeClr val="tx1"/>
                </a:solidFill>
                <a:effectLst/>
                <a:latin typeface="+mn-lt"/>
                <a:ea typeface="+mn-ea"/>
                <a:cs typeface="+mn-cs"/>
              </a:rPr>
              <a:t>Field teams can upload some videos on their Facebook page.</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53</a:t>
            </a:fld>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4:45 – 5:00 Reflection exercise</a:t>
            </a:r>
          </a:p>
          <a:p>
            <a:endParaRPr lang="en-US" dirty="0"/>
          </a:p>
          <a:p>
            <a:r>
              <a:rPr lang="en-US" dirty="0" smtClean="0"/>
              <a:t>Do </a:t>
            </a:r>
            <a:r>
              <a:rPr lang="en-US" dirty="0"/>
              <a:t>a series of “Share Pairs” where people ask and answer the following questions:</a:t>
            </a:r>
          </a:p>
          <a:p>
            <a:endParaRPr lang="en-US" dirty="0"/>
          </a:p>
          <a:p>
            <a:pPr marL="263804" indent="-263804">
              <a:buFont typeface="Arial" pitchFamily="34" charset="0"/>
              <a:buChar char="•"/>
            </a:pPr>
            <a:r>
              <a:rPr lang="en-US" dirty="0"/>
              <a:t>What did you learn today?</a:t>
            </a:r>
          </a:p>
          <a:p>
            <a:pPr marL="263804" indent="-263804">
              <a:buFont typeface="Arial" pitchFamily="34" charset="0"/>
              <a:buChar char="•"/>
            </a:pPr>
            <a:r>
              <a:rPr lang="en-US" dirty="0"/>
              <a:t>What is still isn’t clear?</a:t>
            </a:r>
          </a:p>
          <a:p>
            <a:pPr marL="263804" indent="-263804">
              <a:buFont typeface="Arial" pitchFamily="34" charset="0"/>
              <a:buChar char="•"/>
            </a:pPr>
            <a:r>
              <a:rPr lang="en-US" dirty="0"/>
              <a:t>What do you need to move forward?</a:t>
            </a:r>
          </a:p>
          <a:p>
            <a:pPr marL="263804" indent="-263804">
              <a:buFont typeface="Arial" pitchFamily="34" charset="0"/>
              <a:buChar char="•"/>
            </a:pPr>
            <a:r>
              <a:rPr lang="en-US" dirty="0"/>
              <a:t>What is the most important thing you want to learn tomorrow?</a:t>
            </a:r>
          </a:p>
          <a:p>
            <a:endParaRPr lang="en-US" dirty="0"/>
          </a:p>
          <a:p>
            <a:r>
              <a:rPr lang="en-US" dirty="0"/>
              <a:t>Then gather in a circle, and have everyone share one word about they are feeling and why.</a:t>
            </a:r>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54</a:t>
            </a:fld>
            <a:endParaRPr 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55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62000"/>
            <a:ext cx="4572000" cy="3429000"/>
          </a:xfrm>
        </p:spPr>
      </p:sp>
      <p:sp>
        <p:nvSpPr>
          <p:cNvPr id="3" name="Notes Placeholder 2"/>
          <p:cNvSpPr>
            <a:spLocks noGrp="1"/>
          </p:cNvSpPr>
          <p:nvPr>
            <p:ph type="body" idx="1"/>
          </p:nvPr>
        </p:nvSpPr>
        <p:spPr/>
        <p:txBody>
          <a:bodyPr>
            <a:normAutofit/>
          </a:bodyPr>
          <a:lstStyle/>
          <a:p>
            <a:r>
              <a:rPr lang="en-US" sz="1100" b="1" dirty="0" smtClean="0"/>
              <a:t>9:00-9:30   Introduction </a:t>
            </a:r>
            <a:r>
              <a:rPr lang="en-US" sz="1100" b="1" dirty="0"/>
              <a:t>and Review Agenda</a:t>
            </a:r>
            <a:endParaRPr lang="en-US" sz="1100" dirty="0"/>
          </a:p>
          <a:p>
            <a:r>
              <a:rPr lang="en-US" sz="1100" dirty="0"/>
              <a:t> </a:t>
            </a:r>
          </a:p>
          <a:p>
            <a:r>
              <a:rPr lang="en-US" sz="1100" dirty="0"/>
              <a:t>Share pairs: Do a share pair. Ask people to find a partner in the room and share the answers. Tell them that if they see you raise your hand, it is the signal to stop talking and be quiet and raise their hands.    </a:t>
            </a:r>
          </a:p>
          <a:p>
            <a:pPr lvl="0"/>
            <a:r>
              <a:rPr lang="en-US" sz="1100" b="1" dirty="0"/>
              <a:t>What is one thing you already know or want to learn about using video?</a:t>
            </a:r>
          </a:p>
          <a:p>
            <a:endParaRPr lang="en-US" dirty="0"/>
          </a:p>
        </p:txBody>
      </p:sp>
      <p:sp>
        <p:nvSpPr>
          <p:cNvPr id="4" name="Slide Number Placeholder 3"/>
          <p:cNvSpPr>
            <a:spLocks noGrp="1"/>
          </p:cNvSpPr>
          <p:nvPr>
            <p:ph type="sldNum" sz="quarter" idx="10"/>
          </p:nvPr>
        </p:nvSpPr>
        <p:spPr/>
        <p:txBody>
          <a:bodyPr/>
          <a:lstStyle/>
          <a:p>
            <a:fld id="{F53A5B5D-F975-4108-B0CB-CF46678638CB}"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44174">
              <a:defRPr/>
            </a:pPr>
            <a:r>
              <a:rPr lang="en-US" sz="1100" dirty="0"/>
              <a:t>Play the video that your team has already recorded for introducing the agenda of Workshop 4.</a:t>
            </a:r>
            <a:br>
              <a:rPr lang="en-US" sz="1100" dirty="0"/>
            </a:br>
            <a:r>
              <a:rPr lang="en-US" sz="1100" dirty="0"/>
              <a:t/>
            </a:r>
            <a:br>
              <a:rPr lang="en-US" sz="1100" dirty="0"/>
            </a:br>
            <a:endParaRPr lang="en-US" sz="1100" dirty="0"/>
          </a:p>
          <a:p>
            <a:pPr defTabSz="844174">
              <a:defRPr/>
            </a:pPr>
            <a:endParaRPr lang="en-US" sz="1100" dirty="0"/>
          </a:p>
          <a:p>
            <a:pPr defTabSz="844174">
              <a:defRPr/>
            </a:pPr>
            <a:endParaRPr lang="en-US" sz="1100" dirty="0"/>
          </a:p>
          <a:p>
            <a:pPr defTabSz="844174">
              <a:defRPr/>
            </a:pPr>
            <a:endParaRPr lang="en-US" sz="1100" dirty="0"/>
          </a:p>
          <a:p>
            <a:pPr defTabSz="844174">
              <a:defRPr/>
            </a:pPr>
            <a:endParaRPr lang="en-US" sz="1100" dirty="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dirty="0" smtClean="0"/>
              <a:t>9:30 – 11:00 Why Videos? Best practices from NGOs</a:t>
            </a:r>
          </a:p>
          <a:p>
            <a:endParaRPr lang="en-US" sz="1100" b="1" dirty="0" smtClean="0"/>
          </a:p>
          <a:p>
            <a:r>
              <a:rPr lang="en-US" sz="1100" dirty="0" smtClean="0"/>
              <a:t>Videos </a:t>
            </a:r>
            <a:r>
              <a:rPr lang="en-US" sz="1100" dirty="0"/>
              <a:t>can communicate your </a:t>
            </a:r>
            <a:r>
              <a:rPr lang="en-US" sz="1100" dirty="0" smtClean="0"/>
              <a:t>organization’s </a:t>
            </a:r>
            <a:r>
              <a:rPr lang="en-US" sz="1100" dirty="0"/>
              <a:t>message to large audiences in more personalized ways. You can make an emotional connection with your sponsors, target audience and potential volunteers. Images and music in a video help you to transcend language barriers and connect to a global audience. Once you upload your organization’s video on a sharing site like YouTube your message will reach to millions; even if they can’t comprehend your languages they will be able to comprehend the emotion in the video.  </a:t>
            </a:r>
          </a:p>
          <a:p>
            <a:endParaRPr lang="en-US" sz="1100" dirty="0"/>
          </a:p>
          <a:p>
            <a:pPr marL="316565" indent="-316565"/>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44174">
              <a:defRPr/>
            </a:pPr>
            <a:r>
              <a:rPr lang="en-US" sz="1100" dirty="0" smtClean="0"/>
              <a:t>Putting face on the cause: </a:t>
            </a:r>
            <a:r>
              <a:rPr lang="en-US" sz="1200" kern="1200" dirty="0" smtClean="0">
                <a:solidFill>
                  <a:schemeClr val="tx1"/>
                </a:solidFill>
                <a:effectLst/>
                <a:latin typeface="+mn-lt"/>
                <a:ea typeface="+mn-ea"/>
                <a:cs typeface="+mn-cs"/>
              </a:rPr>
              <a:t>NGOs usually communicate their cause through mission statements which are abstract and text heavy; videos put a face on the cause. </a:t>
            </a:r>
          </a:p>
          <a:p>
            <a:pPr defTabSz="844174">
              <a:defRPr/>
            </a:pPr>
            <a:endParaRPr lang="en-US" sz="1200" kern="1200" dirty="0" smtClean="0">
              <a:solidFill>
                <a:schemeClr val="tx1"/>
              </a:solidFill>
              <a:effectLst/>
              <a:latin typeface="+mn-lt"/>
              <a:ea typeface="+mn-ea"/>
              <a:cs typeface="+mn-cs"/>
            </a:endParaRPr>
          </a:p>
          <a:p>
            <a:pPr defTabSz="844174">
              <a:defRPr/>
            </a:pPr>
            <a:r>
              <a:rPr lang="en-US" sz="1200" kern="1200" dirty="0" smtClean="0">
                <a:solidFill>
                  <a:schemeClr val="tx1"/>
                </a:solidFill>
                <a:effectLst/>
                <a:latin typeface="+mn-lt"/>
                <a:ea typeface="+mn-ea"/>
                <a:cs typeface="+mn-cs"/>
              </a:rPr>
              <a:t>Sharing fun: Many online viewers aren’t interested in watching videos about social causes on YouTube. Instead, they want to laugh and be entertained;</a:t>
            </a:r>
            <a:r>
              <a:rPr lang="en-US" sz="1200" kern="1200" baseline="0" dirty="0" smtClean="0">
                <a:solidFill>
                  <a:schemeClr val="tx1"/>
                </a:solidFill>
                <a:effectLst/>
                <a:latin typeface="+mn-lt"/>
                <a:ea typeface="+mn-ea"/>
                <a:cs typeface="+mn-cs"/>
              </a:rPr>
              <a:t> share more entertaining videos</a:t>
            </a:r>
            <a:r>
              <a:rPr lang="en-US" sz="1100" dirty="0"/>
              <a:t/>
            </a:r>
            <a:br>
              <a:rPr lang="en-US" sz="1100" dirty="0"/>
            </a:br>
            <a:endParaRPr lang="en-US" sz="1100" dirty="0"/>
          </a:p>
          <a:p>
            <a:pPr defTabSz="844174">
              <a:defRPr/>
            </a:pPr>
            <a:endParaRPr lang="en-US" sz="1100" dirty="0"/>
          </a:p>
          <a:p>
            <a:pPr defTabSz="844174">
              <a:defRPr/>
            </a:pPr>
            <a:endParaRPr lang="en-US" sz="1100" dirty="0"/>
          </a:p>
          <a:p>
            <a:pPr defTabSz="844174">
              <a:defRPr/>
            </a:pPr>
            <a:endParaRPr lang="en-US" sz="1100" dirty="0"/>
          </a:p>
          <a:p>
            <a:pPr defTabSz="844174">
              <a:defRPr/>
            </a:pPr>
            <a:endParaRPr lang="en-US" sz="1100" dirty="0"/>
          </a:p>
          <a:p>
            <a:endParaRPr lang="en-US" dirty="0"/>
          </a:p>
        </p:txBody>
      </p:sp>
      <p:sp>
        <p:nvSpPr>
          <p:cNvPr id="4" name="Slide Number Placeholder 3"/>
          <p:cNvSpPr>
            <a:spLocks noGrp="1"/>
          </p:cNvSpPr>
          <p:nvPr>
            <p:ph type="sldNum" sz="quarter" idx="10"/>
          </p:nvPr>
        </p:nvSpPr>
        <p:spPr/>
        <p:txBody>
          <a:bodyPr/>
          <a:lstStyle/>
          <a:p>
            <a:fld id="{25BCBDAB-5312-4514-BDCE-B88950303CB4}" type="slidenum">
              <a:rPr lang="en-US" smtClean="0">
                <a:solidFill>
                  <a:prstClr val="black"/>
                </a:solidFill>
              </a:rPr>
              <a:pPr/>
              <a:t>9</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gif"/></Relationships>
</file>

<file path=ppt/slides/_rels/slide4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gif"/></Relationships>
</file>

<file path=ppt/slides/_rels/slide4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gif"/></Relationships>
</file>

<file path=ppt/slides/_rels/slide4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58.gif"/></Relationships>
</file>

<file path=ppt/slides/_rels/slide4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3.gif"/><Relationship Id="rId4" Type="http://schemas.openxmlformats.org/officeDocument/2006/relationships/image" Target="../media/image62.gif"/></Relationships>
</file>

<file path=ppt/slides/_rels/slide4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6.gif"/><Relationship Id="rId4" Type="http://schemas.openxmlformats.org/officeDocument/2006/relationships/image" Target="../media/image65.gif"/></Relationships>
</file>

<file path=ppt/slides/_rels/slide46.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9.gif"/><Relationship Id="rId4" Type="http://schemas.openxmlformats.org/officeDocument/2006/relationships/image" Target="../media/image68.gif"/></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_template-cover.jpg                                         0037E422Macintosh HD                   C3619BF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8" y="0"/>
            <a:ext cx="9145588" cy="731678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0" y="2971800"/>
            <a:ext cx="9144000" cy="523220"/>
          </a:xfrm>
          <a:prstGeom prst="rect">
            <a:avLst/>
          </a:prstGeom>
          <a:solidFill>
            <a:schemeClr val="accent5">
              <a:lumMod val="40000"/>
              <a:lumOff val="60000"/>
            </a:schemeClr>
          </a:solidFill>
        </p:spPr>
        <p:txBody>
          <a:bodyPr wrap="square" rtlCol="0">
            <a:spAutoFit/>
          </a:bodyPr>
          <a:lstStyle/>
          <a:p>
            <a:pPr algn="ctr"/>
            <a:r>
              <a:rPr lang="en-US" sz="2800" b="1" dirty="0" smtClean="0">
                <a:solidFill>
                  <a:prstClr val="black">
                    <a:lumMod val="75000"/>
                    <a:lumOff val="25000"/>
                  </a:prstClr>
                </a:solidFill>
                <a:latin typeface="Arial" pitchFamily="34" charset="0"/>
                <a:cs typeface="Arial" pitchFamily="34" charset="0"/>
              </a:rPr>
              <a:t>Workshop 4: Storytelling with Digital Video</a:t>
            </a:r>
          </a:p>
        </p:txBody>
      </p:sp>
      <p:sp>
        <p:nvSpPr>
          <p:cNvPr id="9" name="TextBox 8"/>
          <p:cNvSpPr txBox="1"/>
          <p:nvPr/>
        </p:nvSpPr>
        <p:spPr>
          <a:xfrm>
            <a:off x="0" y="4201180"/>
            <a:ext cx="9144000" cy="646331"/>
          </a:xfrm>
          <a:prstGeom prst="rect">
            <a:avLst/>
          </a:prstGeom>
          <a:solidFill>
            <a:srgbClr val="9DE357">
              <a:alpha val="57000"/>
            </a:srgbClr>
          </a:solidFill>
        </p:spPr>
        <p:txBody>
          <a:bodyPr wrap="square" rtlCol="0">
            <a:spAutoFit/>
          </a:bodyPr>
          <a:lstStyle/>
          <a:p>
            <a:pPr algn="ctr"/>
            <a:r>
              <a:rPr lang="en-US" dirty="0" smtClean="0">
                <a:solidFill>
                  <a:prstClr val="black">
                    <a:lumMod val="75000"/>
                    <a:lumOff val="25000"/>
                  </a:prstClr>
                </a:solidFill>
                <a:latin typeface="Arial" pitchFamily="34" charset="0"/>
                <a:cs typeface="Arial" pitchFamily="34" charset="0"/>
              </a:rPr>
              <a:t>Day 1: Storytelling with digital video</a:t>
            </a:r>
          </a:p>
          <a:p>
            <a:pPr algn="ctr"/>
            <a:r>
              <a:rPr lang="en-US" dirty="0" smtClean="0">
                <a:solidFill>
                  <a:prstClr val="black">
                    <a:lumMod val="75000"/>
                    <a:lumOff val="25000"/>
                  </a:prstClr>
                </a:solidFill>
                <a:latin typeface="Arial" pitchFamily="34" charset="0"/>
                <a:cs typeface="Arial" pitchFamily="34" charset="0"/>
              </a:rPr>
              <a:t>                   Day 2: Creating, sharing and distributing videos</a:t>
            </a:r>
            <a:endParaRPr lang="en-US" dirty="0">
              <a:solidFill>
                <a:prstClr val="black">
                  <a:lumMod val="75000"/>
                  <a:lumOff val="25000"/>
                </a:prstClr>
              </a:solidFill>
              <a:latin typeface="Arial" pitchFamily="34" charset="0"/>
              <a:cs typeface="Arial" pitchFamily="34" charset="0"/>
            </a:endParaRPr>
          </a:p>
        </p:txBody>
      </p:sp>
      <p:sp>
        <p:nvSpPr>
          <p:cNvPr id="10" name="TextBox 9"/>
          <p:cNvSpPr txBox="1"/>
          <p:nvPr/>
        </p:nvSpPr>
        <p:spPr>
          <a:xfrm>
            <a:off x="9525" y="6334780"/>
            <a:ext cx="9144000" cy="523220"/>
          </a:xfrm>
          <a:prstGeom prst="rect">
            <a:avLst/>
          </a:prstGeom>
          <a:noFill/>
        </p:spPr>
        <p:txBody>
          <a:bodyPr wrap="square" rtlCol="0">
            <a:spAutoFit/>
          </a:bodyPr>
          <a:lstStyle/>
          <a:p>
            <a:pPr algn="ctr"/>
            <a:r>
              <a:rPr lang="en-US" sz="1400" dirty="0" smtClean="0">
                <a:solidFill>
                  <a:prstClr val="black"/>
                </a:solidFill>
              </a:rPr>
              <a:t>This project is managed by Institute for International Institute for Education (IIE)</a:t>
            </a:r>
            <a:br>
              <a:rPr lang="en-US" sz="1400" dirty="0" smtClean="0">
                <a:solidFill>
                  <a:prstClr val="black"/>
                </a:solidFill>
              </a:rPr>
            </a:br>
            <a:r>
              <a:rPr lang="en-US" sz="1400" dirty="0" smtClean="0">
                <a:solidFill>
                  <a:prstClr val="black"/>
                </a:solidFill>
              </a:rPr>
              <a:t>Sponsored by the U.S. Department of State Middle East Partnership Initiative (MEPI)</a:t>
            </a:r>
            <a:endParaRPr lang="en-US" sz="1400" dirty="0">
              <a:solidFill>
                <a:prstClr val="black"/>
              </a:solidFill>
            </a:endParaRPr>
          </a:p>
        </p:txBody>
      </p:sp>
    </p:spTree>
    <p:extLst>
      <p:ext uri="{BB962C8B-B14F-4D97-AF65-F5344CB8AC3E}">
        <p14:creationId xmlns:p14="http://schemas.microsoft.com/office/powerpoint/2010/main" xmlns="" val="3376961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0"/>
            <a:ext cx="9144000" cy="987549"/>
          </a:xfrm>
        </p:spPr>
        <p:txBody>
          <a:bodyPr>
            <a:normAutofit/>
          </a:bodyPr>
          <a:lstStyle/>
          <a:p>
            <a:r>
              <a:rPr lang="en-US" sz="3600" dirty="0" smtClean="0">
                <a:latin typeface="Arial" pitchFamily="34" charset="0"/>
                <a:cs typeface="Arial" pitchFamily="34" charset="0"/>
              </a:rPr>
              <a:t>How can videos help NGOs</a:t>
            </a:r>
            <a:endParaRPr lang="en-US" sz="3600" dirty="0">
              <a:latin typeface="Arial" pitchFamily="34" charset="0"/>
              <a:cs typeface="Arial" pitchFamily="34" charset="0"/>
            </a:endParaRPr>
          </a:p>
        </p:txBody>
      </p:sp>
      <p:sp>
        <p:nvSpPr>
          <p:cNvPr id="3" name="Text Placeholder 2"/>
          <p:cNvSpPr>
            <a:spLocks noGrp="1"/>
          </p:cNvSpPr>
          <p:nvPr>
            <p:ph type="body" idx="1"/>
          </p:nvPr>
        </p:nvSpPr>
        <p:spPr/>
        <p:txBody>
          <a:bodyPr/>
          <a:lstStyle/>
          <a:p>
            <a:r>
              <a:rPr lang="en-US" dirty="0" smtClean="0">
                <a:latin typeface="Arial" pitchFamily="34" charset="0"/>
                <a:cs typeface="Arial" pitchFamily="34" charset="0"/>
              </a:rPr>
              <a:t>Saying thank you</a:t>
            </a:r>
            <a:endParaRPr lang="en-US" dirty="0">
              <a:latin typeface="Arial" pitchFamily="34" charset="0"/>
              <a:cs typeface="Arial" pitchFamily="34" charset="0"/>
            </a:endParaRPr>
          </a:p>
        </p:txBody>
      </p:sp>
      <p:sp>
        <p:nvSpPr>
          <p:cNvPr id="5" name="Text Placeholder 4"/>
          <p:cNvSpPr>
            <a:spLocks noGrp="1"/>
          </p:cNvSpPr>
          <p:nvPr>
            <p:ph type="body" sz="quarter" idx="3"/>
          </p:nvPr>
        </p:nvSpPr>
        <p:spPr/>
        <p:txBody>
          <a:bodyPr/>
          <a:lstStyle/>
          <a:p>
            <a:r>
              <a:rPr lang="en-US" dirty="0" smtClean="0">
                <a:latin typeface="Arial" pitchFamily="34" charset="0"/>
                <a:cs typeface="Arial" pitchFamily="34" charset="0"/>
              </a:rPr>
              <a:t>Advocacy</a:t>
            </a:r>
            <a:endParaRPr lang="en-US" dirty="0">
              <a:latin typeface="Arial" pitchFamily="34" charset="0"/>
              <a:cs typeface="Arial" pitchFamily="34" charset="0"/>
            </a:endParaRPr>
          </a:p>
        </p:txBody>
      </p:sp>
      <p:pic>
        <p:nvPicPr>
          <p:cNvPr id="11" name="Content Placeholder 10"/>
          <p:cNvPicPr>
            <a:picLocks noGrp="1"/>
          </p:cNvPicPr>
          <p:nvPr>
            <p:ph sz="half" idx="2"/>
          </p:nvPr>
        </p:nvPicPr>
        <p:blipFill>
          <a:blip r:embed="rId3" cstate="print"/>
          <a:stretch>
            <a:fillRect/>
          </a:stretch>
        </p:blipFill>
        <p:spPr>
          <a:xfrm>
            <a:off x="457200" y="2209800"/>
            <a:ext cx="4040188" cy="3581400"/>
          </a:xfrm>
          <a:prstGeom prst="rect">
            <a:avLst/>
          </a:prstGeom>
        </p:spPr>
      </p:pic>
      <p:pic>
        <p:nvPicPr>
          <p:cNvPr id="12" name="Content Placeholder 11"/>
          <p:cNvPicPr>
            <a:picLocks noGrp="1"/>
          </p:cNvPicPr>
          <p:nvPr>
            <p:ph sz="quarter" idx="4"/>
          </p:nvPr>
        </p:nvPicPr>
        <p:blipFill>
          <a:blip r:embed="rId4" cstate="print"/>
          <a:stretch>
            <a:fillRect/>
          </a:stretch>
        </p:blipFill>
        <p:spPr>
          <a:xfrm>
            <a:off x="4645025" y="2209800"/>
            <a:ext cx="4041775" cy="3581400"/>
          </a:xfrm>
          <a:prstGeom prst="rect">
            <a:avLst/>
          </a:prstGeom>
        </p:spPr>
      </p:pic>
    </p:spTree>
    <p:extLst>
      <p:ext uri="{BB962C8B-B14F-4D97-AF65-F5344CB8AC3E}">
        <p14:creationId xmlns:p14="http://schemas.microsoft.com/office/powerpoint/2010/main" xmlns="" val="3853496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0"/>
            <a:ext cx="9144000" cy="987549"/>
          </a:xfrm>
        </p:spPr>
        <p:txBody>
          <a:bodyPr>
            <a:normAutofit/>
          </a:bodyPr>
          <a:lstStyle/>
          <a:p>
            <a:r>
              <a:rPr lang="en-US" sz="3600" dirty="0" smtClean="0">
                <a:latin typeface="Arial" pitchFamily="34" charset="0"/>
                <a:cs typeface="Arial" pitchFamily="34" charset="0"/>
              </a:rPr>
              <a:t>How can videos help Videos</a:t>
            </a:r>
            <a:endParaRPr lang="en-US" sz="3600" dirty="0">
              <a:latin typeface="Arial" pitchFamily="34" charset="0"/>
              <a:cs typeface="Arial" pitchFamily="34" charset="0"/>
            </a:endParaRPr>
          </a:p>
        </p:txBody>
      </p:sp>
      <p:sp>
        <p:nvSpPr>
          <p:cNvPr id="3" name="Text Placeholder 2"/>
          <p:cNvSpPr>
            <a:spLocks noGrp="1"/>
          </p:cNvSpPr>
          <p:nvPr>
            <p:ph type="body" idx="1"/>
          </p:nvPr>
        </p:nvSpPr>
        <p:spPr/>
        <p:txBody>
          <a:bodyPr>
            <a:normAutofit fontScale="92500" lnSpcReduction="20000"/>
          </a:bodyPr>
          <a:lstStyle/>
          <a:p>
            <a:r>
              <a:rPr lang="en-US" dirty="0" smtClean="0">
                <a:latin typeface="Arial" pitchFamily="34" charset="0"/>
                <a:cs typeface="Arial" pitchFamily="34" charset="0"/>
              </a:rPr>
              <a:t>Public service announcements</a:t>
            </a:r>
            <a:endParaRPr lang="en-US" dirty="0">
              <a:latin typeface="Arial" pitchFamily="34" charset="0"/>
              <a:cs typeface="Arial" pitchFamily="34" charset="0"/>
            </a:endParaRPr>
          </a:p>
        </p:txBody>
      </p:sp>
      <p:sp>
        <p:nvSpPr>
          <p:cNvPr id="5" name="Text Placeholder 4"/>
          <p:cNvSpPr>
            <a:spLocks noGrp="1"/>
          </p:cNvSpPr>
          <p:nvPr>
            <p:ph type="body" sz="quarter" idx="3"/>
          </p:nvPr>
        </p:nvSpPr>
        <p:spPr/>
        <p:txBody>
          <a:bodyPr/>
          <a:lstStyle/>
          <a:p>
            <a:r>
              <a:rPr lang="en-US" dirty="0" smtClean="0">
                <a:latin typeface="Arial" pitchFamily="34" charset="0"/>
                <a:cs typeface="Arial" pitchFamily="34" charset="0"/>
              </a:rPr>
              <a:t>Animation</a:t>
            </a:r>
            <a:endParaRPr lang="en-US" dirty="0">
              <a:latin typeface="Arial" pitchFamily="34" charset="0"/>
              <a:cs typeface="Arial" pitchFamily="34" charset="0"/>
            </a:endParaRPr>
          </a:p>
        </p:txBody>
      </p:sp>
      <p:pic>
        <p:nvPicPr>
          <p:cNvPr id="11" name="Content Placeholder 10"/>
          <p:cNvPicPr>
            <a:picLocks noGrp="1"/>
          </p:cNvPicPr>
          <p:nvPr>
            <p:ph sz="half" idx="2"/>
          </p:nvPr>
        </p:nvPicPr>
        <p:blipFill>
          <a:blip r:embed="rId3" cstate="print"/>
          <a:stretch>
            <a:fillRect/>
          </a:stretch>
        </p:blipFill>
        <p:spPr>
          <a:xfrm>
            <a:off x="457200" y="2286000"/>
            <a:ext cx="4040188" cy="3581400"/>
          </a:xfrm>
          <a:prstGeom prst="rect">
            <a:avLst/>
          </a:prstGeom>
        </p:spPr>
      </p:pic>
      <p:pic>
        <p:nvPicPr>
          <p:cNvPr id="12" name="Content Placeholder 11"/>
          <p:cNvPicPr>
            <a:picLocks noGrp="1"/>
          </p:cNvPicPr>
          <p:nvPr>
            <p:ph sz="quarter" idx="4"/>
          </p:nvPr>
        </p:nvPicPr>
        <p:blipFill>
          <a:blip r:embed="rId4" cstate="print"/>
          <a:stretch>
            <a:fillRect/>
          </a:stretch>
        </p:blipFill>
        <p:spPr>
          <a:xfrm>
            <a:off x="4645025" y="2286000"/>
            <a:ext cx="4041775" cy="3505200"/>
          </a:xfrm>
          <a:prstGeom prst="rect">
            <a:avLst/>
          </a:prstGeom>
        </p:spPr>
      </p:pic>
    </p:spTree>
    <p:extLst>
      <p:ext uri="{BB962C8B-B14F-4D97-AF65-F5344CB8AC3E}">
        <p14:creationId xmlns:p14="http://schemas.microsoft.com/office/powerpoint/2010/main" xmlns="" val="3542028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Why NGOs should tell stories?</a:t>
            </a:r>
            <a:endParaRPr lang="en-US" sz="36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a:latin typeface="Arial" pitchFamily="34" charset="0"/>
                <a:cs typeface="Arial" pitchFamily="34" charset="0"/>
              </a:rPr>
              <a:t>Stories are a great marketing tool used by for-profit and non-profit organizations</a:t>
            </a:r>
            <a:r>
              <a:rPr lang="en-US" sz="2400" dirty="0" smtClean="0">
                <a:latin typeface="Arial" pitchFamily="34" charset="0"/>
                <a:cs typeface="Arial" pitchFamily="34" charset="0"/>
              </a:rPr>
              <a:t>.</a:t>
            </a:r>
          </a:p>
          <a:p>
            <a:r>
              <a:rPr lang="en-US" sz="2400" dirty="0">
                <a:latin typeface="Arial" pitchFamily="34" charset="0"/>
                <a:cs typeface="Arial" pitchFamily="34" charset="0"/>
              </a:rPr>
              <a:t>Why do most of us effortlessly remember many television commercials? Because the commercial tells </a:t>
            </a:r>
            <a:r>
              <a:rPr lang="en-US" sz="2400" dirty="0" smtClean="0">
                <a:latin typeface="Arial" pitchFamily="34" charset="0"/>
                <a:cs typeface="Arial" pitchFamily="34" charset="0"/>
              </a:rPr>
              <a:t>stories </a:t>
            </a:r>
            <a:r>
              <a:rPr lang="en-US" sz="2400" dirty="0">
                <a:latin typeface="Arial" pitchFamily="34" charset="0"/>
                <a:cs typeface="Arial" pitchFamily="34" charset="0"/>
              </a:rPr>
              <a:t>that we can identify with. </a:t>
            </a:r>
          </a:p>
        </p:txBody>
      </p:sp>
      <p:pic>
        <p:nvPicPr>
          <p:cNvPr id="11" name="Picture 10" descr="2529980900_29951e60fb_b.jpg"/>
          <p:cNvPicPr>
            <a:picLocks noChangeAspect="1"/>
          </p:cNvPicPr>
          <p:nvPr/>
        </p:nvPicPr>
        <p:blipFill>
          <a:blip r:embed="rId3" cstate="print"/>
          <a:stretch>
            <a:fillRect/>
          </a:stretch>
        </p:blipFill>
        <p:spPr>
          <a:xfrm>
            <a:off x="1773195" y="4114800"/>
            <a:ext cx="4912501" cy="2514600"/>
          </a:xfrm>
          <a:prstGeom prst="rect">
            <a:avLst/>
          </a:prstGeom>
        </p:spPr>
      </p:pic>
    </p:spTree>
    <p:extLst>
      <p:ext uri="{BB962C8B-B14F-4D97-AF65-F5344CB8AC3E}">
        <p14:creationId xmlns:p14="http://schemas.microsoft.com/office/powerpoint/2010/main" xmlns="" val="841208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28600" y="2286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prstClr val="black">
                    <a:lumMod val="75000"/>
                    <a:lumOff val="25000"/>
                  </a:prstClr>
                </a:solidFill>
                <a:latin typeface="Arial" pitchFamily="34" charset="0"/>
                <a:cs typeface="Arial" pitchFamily="34" charset="0"/>
              </a:rPr>
              <a:t>Storytelling 2.0</a:t>
            </a:r>
            <a:endParaRPr lang="en-US" sz="3600" b="1" dirty="0">
              <a:solidFill>
                <a:prstClr val="black">
                  <a:lumMod val="75000"/>
                  <a:lumOff val="25000"/>
                </a:prstClr>
              </a:solidFill>
              <a:latin typeface="Arial" pitchFamily="34" charset="0"/>
              <a:cs typeface="Arial" pitchFamily="34" charset="0"/>
            </a:endParaRPr>
          </a:p>
        </p:txBody>
      </p:sp>
      <p:graphicFrame>
        <p:nvGraphicFramePr>
          <p:cNvPr id="5" name="Diagram 4"/>
          <p:cNvGraphicFramePr/>
          <p:nvPr>
            <p:extLst>
              <p:ext uri="{D42A27DB-BD31-4B8C-83A1-F6EECF244321}">
                <p14:modId xmlns:p14="http://schemas.microsoft.com/office/powerpoint/2010/main" xmlns="" val="4028656983"/>
              </p:ext>
            </p:extLst>
          </p:nvPr>
        </p:nvGraphicFramePr>
        <p:xfrm>
          <a:off x="2895600" y="1219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Vertical Scroll 5"/>
          <p:cNvSpPr/>
          <p:nvPr/>
        </p:nvSpPr>
        <p:spPr>
          <a:xfrm>
            <a:off x="457200" y="1828800"/>
            <a:ext cx="1828800" cy="1828800"/>
          </a:xfrm>
          <a:prstGeom prst="verticalScroll">
            <a:avLst/>
          </a:prstGeom>
          <a:solidFill>
            <a:srgbClr val="ABDCD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255950"/>
                </a:solidFill>
              </a:rPr>
              <a:t>Create Your Video Story</a:t>
            </a:r>
            <a:endParaRPr lang="en-US" b="1" dirty="0">
              <a:solidFill>
                <a:srgbClr val="255950"/>
              </a:solidFill>
            </a:endParaRPr>
          </a:p>
        </p:txBody>
      </p:sp>
      <p:cxnSp>
        <p:nvCxnSpPr>
          <p:cNvPr id="8" name="Straight Arrow Connector 7"/>
          <p:cNvCxnSpPr>
            <a:stCxn id="6" idx="3"/>
          </p:cNvCxnSpPr>
          <p:nvPr/>
        </p:nvCxnSpPr>
        <p:spPr>
          <a:xfrm rot="10800000" flipH="1">
            <a:off x="2057400" y="1828800"/>
            <a:ext cx="8382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3"/>
          </p:cNvCxnSpPr>
          <p:nvPr/>
        </p:nvCxnSpPr>
        <p:spPr>
          <a:xfrm rot="10800000" flipH="1">
            <a:off x="2057400" y="2743200"/>
            <a:ext cx="838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3"/>
          </p:cNvCxnSpPr>
          <p:nvPr/>
        </p:nvCxnSpPr>
        <p:spPr>
          <a:xfrm rot="10800000" flipH="1" flipV="1">
            <a:off x="2057400" y="2743200"/>
            <a:ext cx="7620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p:cNvCxnSpPr>
          <p:nvPr/>
        </p:nvCxnSpPr>
        <p:spPr>
          <a:xfrm rot="10800000" flipH="1" flipV="1">
            <a:off x="2057400" y="2743200"/>
            <a:ext cx="762000" cy="1447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descr="flip camera.png"/>
          <p:cNvPicPr>
            <a:picLocks noChangeAspect="1"/>
          </p:cNvPicPr>
          <p:nvPr/>
        </p:nvPicPr>
        <p:blipFill>
          <a:blip r:embed="rId8" cstate="print"/>
          <a:stretch>
            <a:fillRect/>
          </a:stretch>
        </p:blipFill>
        <p:spPr>
          <a:xfrm>
            <a:off x="762000" y="3810000"/>
            <a:ext cx="1260071" cy="1295400"/>
          </a:xfrm>
          <a:prstGeom prst="rect">
            <a:avLst/>
          </a:prstGeom>
        </p:spPr>
      </p:pic>
    </p:spTree>
    <p:extLst>
      <p:ext uri="{BB962C8B-B14F-4D97-AF65-F5344CB8AC3E}">
        <p14:creationId xmlns:p14="http://schemas.microsoft.com/office/powerpoint/2010/main" xmlns="" val="1079106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Types of Stories</a:t>
            </a:r>
            <a:endParaRPr lang="en-US" sz="36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a:latin typeface="Arial" pitchFamily="34" charset="0"/>
                <a:cs typeface="Arial" pitchFamily="34" charset="0"/>
              </a:rPr>
              <a:t>The story of self (organization) – this is the story about the organization’s mission, objectives, strategy or accomplishments. </a:t>
            </a:r>
            <a:endParaRPr lang="en-US" sz="2400" dirty="0" smtClean="0">
              <a:latin typeface="Arial" pitchFamily="34" charset="0"/>
              <a:cs typeface="Arial" pitchFamily="34" charset="0"/>
            </a:endParaRPr>
          </a:p>
          <a:p>
            <a:r>
              <a:rPr lang="en-US" sz="2400" dirty="0">
                <a:latin typeface="Arial" pitchFamily="34" charset="0"/>
                <a:cs typeface="Arial" pitchFamily="34" charset="0"/>
              </a:rPr>
              <a:t>The story of us (community) – this is the story of the target group with/for whom the organization is working – women, youth, children, civil society, journalists or people with health problems. </a:t>
            </a:r>
            <a:endParaRPr lang="en-US" sz="2400" dirty="0" smtClean="0">
              <a:latin typeface="Arial" pitchFamily="34" charset="0"/>
              <a:cs typeface="Arial" pitchFamily="34" charset="0"/>
            </a:endParaRPr>
          </a:p>
          <a:p>
            <a:r>
              <a:rPr lang="en-US" sz="2400" dirty="0">
                <a:latin typeface="Arial" pitchFamily="34" charset="0"/>
                <a:cs typeface="Arial" pitchFamily="34" charset="0"/>
              </a:rPr>
              <a:t>The story of now (change the world) – this is the story of your cause. This helps to connect your organization’s work to similar efforts across the globe. </a:t>
            </a:r>
          </a:p>
        </p:txBody>
      </p:sp>
    </p:spTree>
    <p:extLst>
      <p:ext uri="{BB962C8B-B14F-4D97-AF65-F5344CB8AC3E}">
        <p14:creationId xmlns:p14="http://schemas.microsoft.com/office/powerpoint/2010/main" xmlns="" val="3665485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Digital Storytelling</a:t>
            </a:r>
            <a:endParaRPr lang="en-US" sz="36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a:latin typeface="Arial" pitchFamily="34" charset="0"/>
                <a:cs typeface="Arial" pitchFamily="34" charset="0"/>
              </a:rPr>
              <a:t>You can amplify the impact of your story by creating a video and distributing it widely. </a:t>
            </a:r>
          </a:p>
          <a:p>
            <a:r>
              <a:rPr lang="en-US" sz="2400" dirty="0">
                <a:latin typeface="Arial" pitchFamily="34" charset="0"/>
                <a:cs typeface="Arial" pitchFamily="34" charset="0"/>
              </a:rPr>
              <a:t>Storytelling 2.0 incorporates best principles of good </a:t>
            </a:r>
            <a:r>
              <a:rPr lang="en-US" sz="2400" dirty="0" smtClean="0">
                <a:latin typeface="Arial" pitchFamily="34" charset="0"/>
                <a:cs typeface="Arial" pitchFamily="34" charset="0"/>
              </a:rPr>
              <a:t>storytelling and </a:t>
            </a:r>
            <a:r>
              <a:rPr lang="en-US" sz="2400" dirty="0">
                <a:latin typeface="Arial" pitchFamily="34" charset="0"/>
                <a:cs typeface="Arial" pitchFamily="34" charset="0"/>
              </a:rPr>
              <a:t>also effectively leveraging social media. </a:t>
            </a:r>
            <a:endParaRPr lang="en-US" sz="2400" dirty="0" smtClean="0">
              <a:latin typeface="Arial" pitchFamily="34" charset="0"/>
              <a:cs typeface="Arial" pitchFamily="34" charset="0"/>
            </a:endParaRPr>
          </a:p>
          <a:p>
            <a:r>
              <a:rPr lang="en-US" sz="2400" dirty="0">
                <a:latin typeface="Arial" pitchFamily="34" charset="0"/>
                <a:cs typeface="Arial" pitchFamily="34" charset="0"/>
              </a:rPr>
              <a:t>Social media makes creating, remixing, and sharing stories between nonprofits and their stakeholders easy and fluid. </a:t>
            </a:r>
          </a:p>
        </p:txBody>
      </p:sp>
    </p:spTree>
    <p:extLst>
      <p:ext uri="{BB962C8B-B14F-4D97-AF65-F5344CB8AC3E}">
        <p14:creationId xmlns:p14="http://schemas.microsoft.com/office/powerpoint/2010/main" xmlns="" val="2700758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Tips for Digital Storytelling</a:t>
            </a:r>
            <a:endParaRPr lang="en-US" sz="36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latin typeface="Arial" pitchFamily="34" charset="0"/>
                <a:cs typeface="Arial" pitchFamily="34" charset="0"/>
              </a:rPr>
              <a:t>Choose a story and video genre</a:t>
            </a:r>
          </a:p>
          <a:p>
            <a:r>
              <a:rPr lang="en-US" sz="2400" dirty="0" smtClean="0">
                <a:latin typeface="Arial" pitchFamily="34" charset="0"/>
                <a:cs typeface="Arial" pitchFamily="34" charset="0"/>
              </a:rPr>
              <a:t>Keep it short and simple</a:t>
            </a:r>
          </a:p>
          <a:p>
            <a:r>
              <a:rPr lang="en-US" sz="2400" dirty="0" smtClean="0">
                <a:latin typeface="Arial" pitchFamily="34" charset="0"/>
                <a:cs typeface="Arial" pitchFamily="34" charset="0"/>
              </a:rPr>
              <a:t>Be genuine</a:t>
            </a:r>
          </a:p>
          <a:p>
            <a:r>
              <a:rPr lang="en-US" sz="2400" dirty="0" smtClean="0">
                <a:latin typeface="Arial" pitchFamily="34" charset="0"/>
                <a:cs typeface="Arial" pitchFamily="34" charset="0"/>
              </a:rPr>
              <a:t>Add audio – music or narration</a:t>
            </a:r>
          </a:p>
          <a:p>
            <a:r>
              <a:rPr lang="en-US" sz="2400" dirty="0" smtClean="0">
                <a:latin typeface="Arial" pitchFamily="34" charset="0"/>
                <a:cs typeface="Arial" pitchFamily="34" charset="0"/>
              </a:rPr>
              <a:t>Check legal issues</a:t>
            </a:r>
          </a:p>
          <a:p>
            <a:r>
              <a:rPr lang="en-US" sz="2400" dirty="0" smtClean="0">
                <a:latin typeface="Arial" pitchFamily="34" charset="0"/>
                <a:cs typeface="Arial" pitchFamily="34" charset="0"/>
              </a:rPr>
              <a:t>Respect privacy and security</a:t>
            </a:r>
          </a:p>
          <a:p>
            <a:r>
              <a:rPr lang="en-US" sz="2400" dirty="0" smtClean="0">
                <a:latin typeface="Arial" pitchFamily="34" charset="0"/>
                <a:cs typeface="Arial" pitchFamily="34" charset="0"/>
              </a:rPr>
              <a:t>Give credit</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xmlns="" val="372533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How to use Flip Camera</a:t>
            </a:r>
            <a:endParaRPr lang="en-US" sz="3600" dirty="0">
              <a:latin typeface="Arial" pitchFamily="34" charset="0"/>
              <a:cs typeface="Arial" pitchFamily="34" charset="0"/>
            </a:endParaRPr>
          </a:p>
        </p:txBody>
      </p:sp>
      <p:pic>
        <p:nvPicPr>
          <p:cNvPr id="6" name="Content Placeholder 5" descr="Image of ..."/>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7400" y="1676400"/>
            <a:ext cx="5334000" cy="3886200"/>
          </a:xfrm>
          <a:prstGeom prst="rect">
            <a:avLst/>
          </a:prstGeom>
          <a:noFill/>
          <a:ln>
            <a:noFill/>
          </a:ln>
        </p:spPr>
      </p:pic>
    </p:spTree>
    <p:extLst>
      <p:ext uri="{BB962C8B-B14F-4D97-AF65-F5344CB8AC3E}">
        <p14:creationId xmlns:p14="http://schemas.microsoft.com/office/powerpoint/2010/main" xmlns="" val="1168174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4" y="381001"/>
            <a:ext cx="8886825"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prstClr val="black">
                    <a:lumMod val="75000"/>
                    <a:lumOff val="25000"/>
                  </a:prstClr>
                </a:solidFill>
                <a:latin typeface="Arial" pitchFamily="34" charset="0"/>
                <a:cs typeface="Arial" pitchFamily="34" charset="0"/>
              </a:rPr>
              <a:t>Shooting Tips for the FLIP Camera</a:t>
            </a:r>
            <a:endParaRPr lang="en-US" sz="3200" dirty="0">
              <a:solidFill>
                <a:prstClr val="black">
                  <a:lumMod val="75000"/>
                  <a:lumOff val="25000"/>
                </a:prstClr>
              </a:solidFill>
              <a:latin typeface="Arial" pitchFamily="34" charset="0"/>
              <a:cs typeface="Arial" pitchFamily="34" charset="0"/>
            </a:endParaRPr>
          </a:p>
        </p:txBody>
      </p:sp>
      <p:pic>
        <p:nvPicPr>
          <p:cNvPr id="5" name="Picture 4" descr="9-5-2011 3-10-14 PM.png"/>
          <p:cNvPicPr>
            <a:picLocks noChangeAspect="1"/>
          </p:cNvPicPr>
          <p:nvPr/>
        </p:nvPicPr>
        <p:blipFill>
          <a:blip r:embed="rId3" cstate="print"/>
          <a:stretch>
            <a:fillRect/>
          </a:stretch>
        </p:blipFill>
        <p:spPr>
          <a:xfrm>
            <a:off x="1524000" y="1066800"/>
            <a:ext cx="5971343" cy="5373355"/>
          </a:xfrm>
          <a:prstGeom prst="rect">
            <a:avLst/>
          </a:prstGeom>
        </p:spPr>
      </p:pic>
    </p:spTree>
    <p:extLst>
      <p:ext uri="{BB962C8B-B14F-4D97-AF65-F5344CB8AC3E}">
        <p14:creationId xmlns:p14="http://schemas.microsoft.com/office/powerpoint/2010/main" xmlns="" val="151884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4" y="381001"/>
            <a:ext cx="8886825"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prstClr val="black">
                    <a:lumMod val="75000"/>
                    <a:lumOff val="25000"/>
                  </a:prstClr>
                </a:solidFill>
                <a:latin typeface="Arial" pitchFamily="34" charset="0"/>
                <a:cs typeface="Arial" pitchFamily="34" charset="0"/>
              </a:rPr>
              <a:t>Use A Tripod </a:t>
            </a:r>
            <a:endParaRPr lang="en-US" sz="3200" dirty="0">
              <a:solidFill>
                <a:prstClr val="black">
                  <a:lumMod val="75000"/>
                  <a:lumOff val="25000"/>
                </a:prstClr>
              </a:solidFill>
              <a:latin typeface="Arial" pitchFamily="34" charset="0"/>
              <a:cs typeface="Arial" pitchFamily="34" charset="0"/>
            </a:endParaRPr>
          </a:p>
        </p:txBody>
      </p:sp>
      <p:pic>
        <p:nvPicPr>
          <p:cNvPr id="6" name="Picture 5" descr="3732932914_c886708f41_b.jpg"/>
          <p:cNvPicPr>
            <a:picLocks noChangeAspect="1"/>
          </p:cNvPicPr>
          <p:nvPr/>
        </p:nvPicPr>
        <p:blipFill>
          <a:blip r:embed="rId3" cstate="print"/>
          <a:stretch>
            <a:fillRect/>
          </a:stretch>
        </p:blipFill>
        <p:spPr>
          <a:xfrm>
            <a:off x="381000" y="1143000"/>
            <a:ext cx="3048000" cy="4596689"/>
          </a:xfrm>
          <a:prstGeom prst="rect">
            <a:avLst/>
          </a:prstGeom>
        </p:spPr>
      </p:pic>
      <p:pic>
        <p:nvPicPr>
          <p:cNvPr id="8" name="Picture 7" descr="flip camera.png"/>
          <p:cNvPicPr>
            <a:picLocks noChangeAspect="1"/>
          </p:cNvPicPr>
          <p:nvPr/>
        </p:nvPicPr>
        <p:blipFill>
          <a:blip r:embed="rId4" cstate="print"/>
          <a:stretch>
            <a:fillRect/>
          </a:stretch>
        </p:blipFill>
        <p:spPr>
          <a:xfrm>
            <a:off x="6086857" y="1447800"/>
            <a:ext cx="3057143" cy="3142857"/>
          </a:xfrm>
          <a:prstGeom prst="rect">
            <a:avLst/>
          </a:prstGeom>
        </p:spPr>
      </p:pic>
      <p:pic>
        <p:nvPicPr>
          <p:cNvPr id="12" name="Picture 11" descr="3656589977_1cd55e44c3_o.jpg"/>
          <p:cNvPicPr>
            <a:picLocks noChangeAspect="1"/>
          </p:cNvPicPr>
          <p:nvPr/>
        </p:nvPicPr>
        <p:blipFill>
          <a:blip r:embed="rId5" cstate="print"/>
          <a:stretch>
            <a:fillRect/>
          </a:stretch>
        </p:blipFill>
        <p:spPr>
          <a:xfrm>
            <a:off x="3581400" y="1524000"/>
            <a:ext cx="2628900" cy="3505200"/>
          </a:xfrm>
          <a:prstGeom prst="rect">
            <a:avLst/>
          </a:prstGeom>
        </p:spPr>
      </p:pic>
    </p:spTree>
    <p:extLst>
      <p:ext uri="{BB962C8B-B14F-4D97-AF65-F5344CB8AC3E}">
        <p14:creationId xmlns:p14="http://schemas.microsoft.com/office/powerpoint/2010/main" xmlns="" val="1771639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prstClr val="black">
                  <a:lumMod val="65000"/>
                  <a:lumOff val="35000"/>
                </a:prstClr>
              </a:solidFill>
              <a:latin typeface="Arial" pitchFamily="34" charset="0"/>
              <a:cs typeface="Arial" pitchFamily="34" charset="0"/>
            </a:endParaRPr>
          </a:p>
        </p:txBody>
      </p:sp>
      <p:pic>
        <p:nvPicPr>
          <p:cNvPr id="8" name="Picture 7" descr="logo.png"/>
          <p:cNvPicPr>
            <a:picLocks noChangeAspect="1"/>
          </p:cNvPicPr>
          <p:nvPr/>
        </p:nvPicPr>
        <p:blipFill>
          <a:blip r:embed="rId3" cstate="print"/>
          <a:stretch>
            <a:fillRect/>
          </a:stretch>
        </p:blipFill>
        <p:spPr>
          <a:xfrm>
            <a:off x="0" y="1"/>
            <a:ext cx="1524000" cy="1190420"/>
          </a:xfrm>
          <a:prstGeom prst="rect">
            <a:avLst/>
          </a:prstGeom>
        </p:spPr>
      </p:pic>
      <p:pic>
        <p:nvPicPr>
          <p:cNvPr id="5" name="Picture 4" descr="4-8-2011 10-42-47 AM.png"/>
          <p:cNvPicPr>
            <a:picLocks noChangeAspect="1"/>
          </p:cNvPicPr>
          <p:nvPr/>
        </p:nvPicPr>
        <p:blipFill>
          <a:blip r:embed="rId4" cstate="print"/>
          <a:stretch>
            <a:fillRect/>
          </a:stretch>
        </p:blipFill>
        <p:spPr>
          <a:xfrm>
            <a:off x="0" y="1447800"/>
            <a:ext cx="9144000" cy="5223831"/>
          </a:xfrm>
          <a:prstGeom prst="rect">
            <a:avLst/>
          </a:prstGeom>
        </p:spPr>
      </p:pic>
      <p:sp>
        <p:nvSpPr>
          <p:cNvPr id="9"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          Program Overview</a:t>
            </a:r>
            <a:endParaRPr lang="en-US" sz="36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xmlns="" val="15176014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4" y="381001"/>
            <a:ext cx="8886825"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prstClr val="black">
                    <a:lumMod val="75000"/>
                    <a:lumOff val="25000"/>
                  </a:prstClr>
                </a:solidFill>
                <a:latin typeface="Arial" pitchFamily="34" charset="0"/>
                <a:cs typeface="Arial" pitchFamily="34" charset="0"/>
              </a:rPr>
              <a:t>Five Types of Framing</a:t>
            </a:r>
            <a:endParaRPr lang="en-US" sz="3200" dirty="0">
              <a:solidFill>
                <a:prstClr val="black">
                  <a:lumMod val="75000"/>
                  <a:lumOff val="25000"/>
                </a:prstClr>
              </a:solidFill>
              <a:latin typeface="Arial" pitchFamily="34" charset="0"/>
              <a:cs typeface="Arial" pitchFamily="34" charset="0"/>
            </a:endParaRPr>
          </a:p>
        </p:txBody>
      </p:sp>
      <p:graphicFrame>
        <p:nvGraphicFramePr>
          <p:cNvPr id="6" name="Table 5"/>
          <p:cNvGraphicFramePr>
            <a:graphicFrameLocks noGrp="1"/>
          </p:cNvGraphicFramePr>
          <p:nvPr/>
        </p:nvGraphicFramePr>
        <p:xfrm>
          <a:off x="990600" y="1752600"/>
          <a:ext cx="7391400" cy="4241800"/>
        </p:xfrm>
        <a:graphic>
          <a:graphicData uri="http://schemas.openxmlformats.org/drawingml/2006/table">
            <a:tbl>
              <a:tblPr firstRow="1" bandRow="1">
                <a:tableStyleId>{7DF18680-E054-41AD-8BC1-D1AEF772440D}</a:tableStyleId>
              </a:tblPr>
              <a:tblGrid>
                <a:gridCol w="1986935"/>
                <a:gridCol w="5404465"/>
              </a:tblGrid>
              <a:tr h="370840">
                <a:tc>
                  <a:txBody>
                    <a:bodyPr/>
                    <a:lstStyle/>
                    <a:p>
                      <a:r>
                        <a:rPr lang="en-US" dirty="0" smtClean="0"/>
                        <a:t>Type</a:t>
                      </a:r>
                      <a:endParaRPr lang="en-US" dirty="0"/>
                    </a:p>
                  </a:txBody>
                  <a:tcPr/>
                </a:tc>
                <a:tc>
                  <a:txBody>
                    <a:bodyPr/>
                    <a:lstStyle/>
                    <a:p>
                      <a:r>
                        <a:rPr lang="en-US" dirty="0" smtClean="0"/>
                        <a:t>Description</a:t>
                      </a:r>
                      <a:endParaRPr lang="en-US" dirty="0"/>
                    </a:p>
                  </a:txBody>
                  <a:tcPr/>
                </a:tc>
              </a:tr>
              <a:tr h="370840">
                <a:tc>
                  <a:txBody>
                    <a:bodyPr/>
                    <a:lstStyle/>
                    <a:p>
                      <a:r>
                        <a:rPr lang="en-US" sz="2800" dirty="0" smtClean="0"/>
                        <a:t>Wide</a:t>
                      </a:r>
                      <a:endParaRPr lang="en-US" sz="2800" dirty="0"/>
                    </a:p>
                  </a:txBody>
                  <a:tcPr/>
                </a:tc>
                <a:tc>
                  <a:txBody>
                    <a:bodyPr/>
                    <a:lstStyle/>
                    <a:p>
                      <a:r>
                        <a:rPr lang="en-US" sz="2800" dirty="0" smtClean="0"/>
                        <a:t>Shows the audience scale and space of an area.  </a:t>
                      </a:r>
                      <a:r>
                        <a:rPr lang="en-US" sz="2800" baseline="0" dirty="0" smtClean="0"/>
                        <a:t> </a:t>
                      </a:r>
                      <a:endParaRPr lang="en-US" sz="2800" dirty="0"/>
                    </a:p>
                  </a:txBody>
                  <a:tcPr/>
                </a:tc>
              </a:tr>
              <a:tr h="370840">
                <a:tc>
                  <a:txBody>
                    <a:bodyPr/>
                    <a:lstStyle/>
                    <a:p>
                      <a:r>
                        <a:rPr lang="en-US" sz="2800" dirty="0" smtClean="0"/>
                        <a:t>Long Shot</a:t>
                      </a:r>
                      <a:endParaRPr lang="en-US" sz="2800" dirty="0"/>
                    </a:p>
                  </a:txBody>
                  <a:tcPr/>
                </a:tc>
                <a:tc>
                  <a:txBody>
                    <a:bodyPr/>
                    <a:lstStyle/>
                    <a:p>
                      <a:r>
                        <a:rPr lang="en-US" sz="2800" dirty="0" smtClean="0"/>
                        <a:t>Shows the person from head to two</a:t>
                      </a:r>
                      <a:endParaRPr lang="en-US" sz="2800" dirty="0"/>
                    </a:p>
                  </a:txBody>
                  <a:tcPr/>
                </a:tc>
              </a:tr>
              <a:tr h="370840">
                <a:tc>
                  <a:txBody>
                    <a:bodyPr/>
                    <a:lstStyle/>
                    <a:p>
                      <a:r>
                        <a:rPr lang="en-US" sz="2800" dirty="0" smtClean="0"/>
                        <a:t>Mid Shot</a:t>
                      </a:r>
                      <a:endParaRPr lang="en-US" sz="2800" dirty="0"/>
                    </a:p>
                  </a:txBody>
                  <a:tcPr/>
                </a:tc>
                <a:tc>
                  <a:txBody>
                    <a:bodyPr/>
                    <a:lstStyle/>
                    <a:p>
                      <a:r>
                        <a:rPr lang="en-US" sz="2800" dirty="0" smtClean="0"/>
                        <a:t>Shows the</a:t>
                      </a:r>
                      <a:r>
                        <a:rPr lang="en-US" sz="2800" baseline="0" dirty="0" smtClean="0"/>
                        <a:t> person from the waist up</a:t>
                      </a:r>
                      <a:endParaRPr lang="en-US" sz="2800" dirty="0"/>
                    </a:p>
                  </a:txBody>
                  <a:tcPr/>
                </a:tc>
              </a:tr>
              <a:tr h="370840">
                <a:tc>
                  <a:txBody>
                    <a:bodyPr/>
                    <a:lstStyle/>
                    <a:p>
                      <a:r>
                        <a:rPr lang="en-US" sz="2800" dirty="0" smtClean="0"/>
                        <a:t>Close Up</a:t>
                      </a:r>
                      <a:endParaRPr lang="en-US" sz="2800" dirty="0"/>
                    </a:p>
                  </a:txBody>
                  <a:tcPr/>
                </a:tc>
                <a:tc>
                  <a:txBody>
                    <a:bodyPr/>
                    <a:lstStyle/>
                    <a:p>
                      <a:r>
                        <a:rPr lang="en-US" sz="2800" dirty="0" smtClean="0"/>
                        <a:t>From</a:t>
                      </a:r>
                      <a:r>
                        <a:rPr lang="en-US" sz="2800" baseline="0" dirty="0" smtClean="0"/>
                        <a:t> mid-chest up.   Ideal for interviews</a:t>
                      </a:r>
                      <a:endParaRPr lang="en-US" sz="2800" dirty="0"/>
                    </a:p>
                  </a:txBody>
                  <a:tcPr/>
                </a:tc>
              </a:tr>
              <a:tr h="370840">
                <a:tc>
                  <a:txBody>
                    <a:bodyPr/>
                    <a:lstStyle/>
                    <a:p>
                      <a:r>
                        <a:rPr lang="en-US" sz="2800" dirty="0" smtClean="0"/>
                        <a:t>Tight</a:t>
                      </a:r>
                      <a:r>
                        <a:rPr lang="en-US" sz="2800" baseline="0" dirty="0" smtClean="0"/>
                        <a:t> Close Up</a:t>
                      </a:r>
                      <a:endParaRPr lang="en-US" sz="2800" dirty="0"/>
                    </a:p>
                  </a:txBody>
                  <a:tcPr/>
                </a:tc>
                <a:tc>
                  <a:txBody>
                    <a:bodyPr/>
                    <a:lstStyle/>
                    <a:p>
                      <a:r>
                        <a:rPr lang="en-US" sz="2800" dirty="0" smtClean="0"/>
                        <a:t>Person’s head.   Ideal</a:t>
                      </a:r>
                      <a:r>
                        <a:rPr lang="en-US" sz="2800" baseline="0" dirty="0" smtClean="0"/>
                        <a:t> for FLIP camera to get good sound.</a:t>
                      </a:r>
                      <a:endParaRPr lang="en-US" sz="2800" dirty="0"/>
                    </a:p>
                  </a:txBody>
                  <a:tcPr/>
                </a:tc>
              </a:tr>
            </a:tbl>
          </a:graphicData>
        </a:graphic>
      </p:graphicFrame>
    </p:spTree>
    <p:extLst>
      <p:ext uri="{BB962C8B-B14F-4D97-AF65-F5344CB8AC3E}">
        <p14:creationId xmlns:p14="http://schemas.microsoft.com/office/powerpoint/2010/main" xmlns="" val="669036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Hand-on time: shooting your video</a:t>
            </a:r>
            <a:endParaRPr lang="en-US" sz="3600" dirty="0">
              <a:latin typeface="Arial" pitchFamily="34" charset="0"/>
              <a:cs typeface="Arial" pitchFamily="34" charset="0"/>
            </a:endParaRPr>
          </a:p>
        </p:txBody>
      </p:sp>
      <p:sp>
        <p:nvSpPr>
          <p:cNvPr id="3" name="Content Placeholder 2"/>
          <p:cNvSpPr>
            <a:spLocks noGrp="1"/>
          </p:cNvSpPr>
          <p:nvPr>
            <p:ph idx="1"/>
          </p:nvPr>
        </p:nvSpPr>
        <p:spPr/>
        <p:txBody>
          <a:bodyPr>
            <a:normAutofit fontScale="55000" lnSpcReduction="20000"/>
          </a:bodyPr>
          <a:lstStyle/>
          <a:p>
            <a:pPr lvl="0"/>
            <a:r>
              <a:rPr lang="en-US" dirty="0"/>
              <a:t>Participants will work to record short (2-3mins.) movies using their flip camera. </a:t>
            </a:r>
            <a:endParaRPr lang="en-US" dirty="0" smtClean="0"/>
          </a:p>
          <a:p>
            <a:pPr marL="0" lvl="0" indent="0">
              <a:buNone/>
            </a:pPr>
            <a:endParaRPr lang="en-US" dirty="0"/>
          </a:p>
          <a:p>
            <a:pPr lvl="0"/>
            <a:r>
              <a:rPr lang="en-US" dirty="0"/>
              <a:t>C</a:t>
            </a:r>
            <a:r>
              <a:rPr lang="en-US" dirty="0" smtClean="0"/>
              <a:t>hoose </a:t>
            </a:r>
            <a:r>
              <a:rPr lang="en-US" dirty="0"/>
              <a:t>from the following </a:t>
            </a:r>
            <a:r>
              <a:rPr lang="en-US" dirty="0" smtClean="0"/>
              <a:t>themes: </a:t>
            </a:r>
          </a:p>
          <a:p>
            <a:pPr marL="0" lvl="0" indent="0">
              <a:buNone/>
            </a:pPr>
            <a:endParaRPr lang="en-US" dirty="0"/>
          </a:p>
          <a:p>
            <a:pPr lvl="0">
              <a:buFont typeface="Wingdings" pitchFamily="2" charset="2"/>
              <a:buChar char="ü"/>
            </a:pPr>
            <a:r>
              <a:rPr lang="en-US" dirty="0" smtClean="0"/>
              <a:t>Introduce your Organization: Talk about your organization’s mission statement, number of people involved, current projects, target groups and geographical reach</a:t>
            </a:r>
          </a:p>
          <a:p>
            <a:pPr lvl="0">
              <a:buFont typeface="Wingdings" pitchFamily="2" charset="2"/>
              <a:buChar char="ü"/>
            </a:pPr>
            <a:r>
              <a:rPr lang="en-US" dirty="0" smtClean="0"/>
              <a:t>Speak about the cause that your organization supports: Talk about the significance of cause that your organization supports. For example, you can focus on women’s empowerment, environmental protection, workforce development, education etc.</a:t>
            </a:r>
          </a:p>
          <a:p>
            <a:pPr lvl="0">
              <a:buFont typeface="Wingdings" pitchFamily="2" charset="2"/>
              <a:buChar char="ü"/>
            </a:pPr>
            <a:r>
              <a:rPr lang="en-US" dirty="0" smtClean="0"/>
              <a:t>Highlight a successful project/program of your organization: You can talk about a any recent/ongoing project that highlights your organization’s accomplishments</a:t>
            </a:r>
          </a:p>
          <a:p>
            <a:pPr lvl="0">
              <a:buFont typeface="Wingdings" pitchFamily="2" charset="2"/>
              <a:buChar char="ü"/>
            </a:pPr>
            <a:r>
              <a:rPr lang="en-US" dirty="0" smtClean="0"/>
              <a:t>Share your experience of E-</a:t>
            </a:r>
            <a:r>
              <a:rPr lang="en-US" dirty="0" err="1" smtClean="0"/>
              <a:t>Mediat</a:t>
            </a:r>
            <a:r>
              <a:rPr lang="en-US" dirty="0" smtClean="0"/>
              <a:t> Workshops: Feel free to share your experience of E-</a:t>
            </a:r>
            <a:r>
              <a:rPr lang="en-US" dirty="0" err="1" smtClean="0"/>
              <a:t>Mediat</a:t>
            </a:r>
            <a:r>
              <a:rPr lang="en-US" dirty="0" smtClean="0"/>
              <a:t> training workshops  Optional</a:t>
            </a:r>
          </a:p>
          <a:p>
            <a:pPr lvl="0">
              <a:buFont typeface="Wingdings" pitchFamily="2" charset="2"/>
              <a:buChar char="ü"/>
            </a:pPr>
            <a:r>
              <a:rPr lang="en-US" dirty="0" smtClean="0"/>
              <a:t>Thank you videos</a:t>
            </a:r>
          </a:p>
          <a:p>
            <a:pPr lvl="0">
              <a:buFont typeface="Wingdings" pitchFamily="2" charset="2"/>
              <a:buChar char="ü"/>
            </a:pPr>
            <a:r>
              <a:rPr lang="en-US" dirty="0" smtClean="0"/>
              <a:t>Options for </a:t>
            </a:r>
            <a:r>
              <a:rPr lang="en-US" dirty="0"/>
              <a:t>the video themes can be localized</a:t>
            </a:r>
          </a:p>
          <a:p>
            <a:endParaRPr lang="en-US" dirty="0"/>
          </a:p>
        </p:txBody>
      </p:sp>
    </p:spTree>
    <p:extLst>
      <p:ext uri="{BB962C8B-B14F-4D97-AF65-F5344CB8AC3E}">
        <p14:creationId xmlns:p14="http://schemas.microsoft.com/office/powerpoint/2010/main" xmlns="" val="8806304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How to transfer video from Flip to computer</a:t>
            </a:r>
            <a:endParaRPr lang="en-US" sz="3600" dirty="0">
              <a:latin typeface="Arial" pitchFamily="34" charset="0"/>
              <a:cs typeface="Arial" pitchFamily="34" charset="0"/>
            </a:endParaRPr>
          </a:p>
        </p:txBody>
      </p:sp>
      <p:pic>
        <p:nvPicPr>
          <p:cNvPr id="6" name="Content Placeholder 5" descr="Image of ..."/>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1676400"/>
            <a:ext cx="3276600" cy="3886200"/>
          </a:xfrm>
          <a:prstGeom prst="rect">
            <a:avLst/>
          </a:prstGeom>
          <a:noFill/>
          <a:ln>
            <a:noFill/>
          </a:ln>
        </p:spPr>
      </p:pic>
      <p:sp>
        <p:nvSpPr>
          <p:cNvPr id="3" name="Rectangle 2"/>
          <p:cNvSpPr/>
          <p:nvPr/>
        </p:nvSpPr>
        <p:spPr>
          <a:xfrm>
            <a:off x="257175" y="2743200"/>
            <a:ext cx="4572000" cy="923330"/>
          </a:xfrm>
          <a:prstGeom prst="rect">
            <a:avLst/>
          </a:prstGeom>
        </p:spPr>
        <p:txBody>
          <a:bodyPr>
            <a:spAutoFit/>
          </a:bodyPr>
          <a:lstStyle/>
          <a:p>
            <a:pPr marL="285750" indent="-285750">
              <a:buFont typeface="Arial" pitchFamily="34" charset="0"/>
              <a:buChar char="•"/>
            </a:pPr>
            <a:r>
              <a:rPr lang="en-US" dirty="0">
                <a:solidFill>
                  <a:prstClr val="black"/>
                </a:solidFill>
                <a:latin typeface="Arial" pitchFamily="34" charset="0"/>
                <a:cs typeface="Arial" pitchFamily="34" charset="0"/>
              </a:rPr>
              <a:t>Insert camera USB into computer</a:t>
            </a:r>
          </a:p>
          <a:p>
            <a:pPr marL="285750" indent="-285750">
              <a:buFont typeface="Arial" pitchFamily="34" charset="0"/>
              <a:buChar char="•"/>
            </a:pPr>
            <a:r>
              <a:rPr lang="en-US" dirty="0">
                <a:solidFill>
                  <a:prstClr val="black"/>
                </a:solidFill>
                <a:latin typeface="Arial" pitchFamily="34" charset="0"/>
                <a:cs typeface="Arial" pitchFamily="34" charset="0"/>
              </a:rPr>
              <a:t>Save file from camera to computer</a:t>
            </a:r>
          </a:p>
          <a:p>
            <a:pPr marL="285750" indent="-285750">
              <a:buFont typeface="Arial" pitchFamily="34" charset="0"/>
              <a:buChar char="•"/>
            </a:pPr>
            <a:r>
              <a:rPr lang="en-US" dirty="0">
                <a:solidFill>
                  <a:prstClr val="black"/>
                </a:solidFill>
                <a:latin typeface="Arial" pitchFamily="34" charset="0"/>
                <a:cs typeface="Arial" pitchFamily="34" charset="0"/>
              </a:rPr>
              <a:t>Add Title </a:t>
            </a:r>
          </a:p>
        </p:txBody>
      </p:sp>
    </p:spTree>
    <p:extLst>
      <p:ext uri="{BB962C8B-B14F-4D97-AF65-F5344CB8AC3E}">
        <p14:creationId xmlns:p14="http://schemas.microsoft.com/office/powerpoint/2010/main" xmlns="" val="27415907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304800"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From Camera to Computer</a:t>
            </a:r>
            <a:endParaRPr lang="en-US" sz="3600" dirty="0">
              <a:solidFill>
                <a:prstClr val="black">
                  <a:lumMod val="75000"/>
                  <a:lumOff val="25000"/>
                </a:prstClr>
              </a:solidFill>
              <a:latin typeface="Arial" pitchFamily="34" charset="0"/>
              <a:cs typeface="Arial" pitchFamily="34" charset="0"/>
            </a:endParaRPr>
          </a:p>
        </p:txBody>
      </p:sp>
      <p:pic>
        <p:nvPicPr>
          <p:cNvPr id="6" name="Picture 5" descr="save file from camera to computer.png"/>
          <p:cNvPicPr>
            <a:picLocks noChangeAspect="1"/>
          </p:cNvPicPr>
          <p:nvPr/>
        </p:nvPicPr>
        <p:blipFill>
          <a:blip r:embed="rId3" cstate="print"/>
          <a:stretch>
            <a:fillRect/>
          </a:stretch>
        </p:blipFill>
        <p:spPr>
          <a:xfrm>
            <a:off x="0" y="1066800"/>
            <a:ext cx="9144000" cy="5286375"/>
          </a:xfrm>
          <a:prstGeom prst="rect">
            <a:avLst/>
          </a:prstGeom>
        </p:spPr>
      </p:pic>
      <p:cxnSp>
        <p:nvCxnSpPr>
          <p:cNvPr id="8" name="Straight Arrow Connector 7"/>
          <p:cNvCxnSpPr/>
          <p:nvPr/>
        </p:nvCxnSpPr>
        <p:spPr>
          <a:xfrm rot="10800000">
            <a:off x="914400" y="2438400"/>
            <a:ext cx="609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2514600" y="4648200"/>
            <a:ext cx="16764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4267200" y="2133600"/>
            <a:ext cx="16764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38713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304800"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From Camera to Computer</a:t>
            </a:r>
            <a:endParaRPr lang="en-US" sz="3600" dirty="0">
              <a:solidFill>
                <a:prstClr val="black">
                  <a:lumMod val="75000"/>
                  <a:lumOff val="25000"/>
                </a:prstClr>
              </a:solidFill>
              <a:latin typeface="Arial" pitchFamily="34" charset="0"/>
              <a:cs typeface="Arial" pitchFamily="34" charset="0"/>
            </a:endParaRPr>
          </a:p>
        </p:txBody>
      </p:sp>
      <p:pic>
        <p:nvPicPr>
          <p:cNvPr id="12" name="Picture 11" descr="saveed file.png"/>
          <p:cNvPicPr>
            <a:picLocks noChangeAspect="1"/>
          </p:cNvPicPr>
          <p:nvPr/>
        </p:nvPicPr>
        <p:blipFill>
          <a:blip r:embed="rId3" cstate="print"/>
          <a:stretch>
            <a:fillRect/>
          </a:stretch>
        </p:blipFill>
        <p:spPr>
          <a:xfrm>
            <a:off x="0" y="1066800"/>
            <a:ext cx="9144000" cy="5296917"/>
          </a:xfrm>
          <a:prstGeom prst="rect">
            <a:avLst/>
          </a:prstGeom>
        </p:spPr>
      </p:pic>
      <p:cxnSp>
        <p:nvCxnSpPr>
          <p:cNvPr id="13" name="Straight Arrow Connector 12"/>
          <p:cNvCxnSpPr/>
          <p:nvPr/>
        </p:nvCxnSpPr>
        <p:spPr>
          <a:xfrm rot="10800000" flipV="1">
            <a:off x="1219200" y="27432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04815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304800"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Create Movie</a:t>
            </a:r>
            <a:endParaRPr lang="en-US" sz="3600" dirty="0">
              <a:solidFill>
                <a:prstClr val="black">
                  <a:lumMod val="75000"/>
                  <a:lumOff val="25000"/>
                </a:prstClr>
              </a:solidFill>
              <a:latin typeface="Arial" pitchFamily="34" charset="0"/>
              <a:cs typeface="Arial" pitchFamily="34" charset="0"/>
            </a:endParaRPr>
          </a:p>
        </p:txBody>
      </p:sp>
      <p:pic>
        <p:nvPicPr>
          <p:cNvPr id="6" name="Picture 5" descr="step 3.png"/>
          <p:cNvPicPr>
            <a:picLocks noChangeAspect="1"/>
          </p:cNvPicPr>
          <p:nvPr/>
        </p:nvPicPr>
        <p:blipFill>
          <a:blip r:embed="rId3" cstate="print"/>
          <a:stretch>
            <a:fillRect/>
          </a:stretch>
        </p:blipFill>
        <p:spPr>
          <a:xfrm>
            <a:off x="0" y="914400"/>
            <a:ext cx="9144000" cy="5264944"/>
          </a:xfrm>
          <a:prstGeom prst="rect">
            <a:avLst/>
          </a:prstGeom>
        </p:spPr>
      </p:pic>
      <p:cxnSp>
        <p:nvCxnSpPr>
          <p:cNvPr id="8" name="Straight Arrow Connector 7"/>
          <p:cNvCxnSpPr/>
          <p:nvPr/>
        </p:nvCxnSpPr>
        <p:spPr>
          <a:xfrm>
            <a:off x="3581400" y="2819400"/>
            <a:ext cx="1447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486400" y="60960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7658100" y="43053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898119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304800"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Add Titles</a:t>
            </a:r>
            <a:endParaRPr lang="en-US" sz="3600" dirty="0">
              <a:solidFill>
                <a:prstClr val="black">
                  <a:lumMod val="75000"/>
                  <a:lumOff val="25000"/>
                </a:prstClr>
              </a:solidFill>
              <a:latin typeface="Arial" pitchFamily="34" charset="0"/>
              <a:cs typeface="Arial" pitchFamily="34" charset="0"/>
            </a:endParaRPr>
          </a:p>
        </p:txBody>
      </p:sp>
      <p:pic>
        <p:nvPicPr>
          <p:cNvPr id="5" name="Picture 4" descr="9-3-2011 7-03-57 PM.png"/>
          <p:cNvPicPr>
            <a:picLocks noChangeAspect="1"/>
          </p:cNvPicPr>
          <p:nvPr/>
        </p:nvPicPr>
        <p:blipFill>
          <a:blip r:embed="rId3" cstate="print"/>
          <a:stretch>
            <a:fillRect/>
          </a:stretch>
        </p:blipFill>
        <p:spPr>
          <a:xfrm>
            <a:off x="0" y="1066800"/>
            <a:ext cx="9144000" cy="5272088"/>
          </a:xfrm>
          <a:prstGeom prst="rect">
            <a:avLst/>
          </a:prstGeom>
        </p:spPr>
      </p:pic>
      <p:cxnSp>
        <p:nvCxnSpPr>
          <p:cNvPr id="6" name="Straight Arrow Connector 5"/>
          <p:cNvCxnSpPr/>
          <p:nvPr/>
        </p:nvCxnSpPr>
        <p:spPr>
          <a:xfrm rot="10800000" flipV="1">
            <a:off x="5029200" y="2209800"/>
            <a:ext cx="609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6781800" y="20574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36674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304800"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Include Credits</a:t>
            </a:r>
            <a:endParaRPr lang="en-US" sz="3600" dirty="0">
              <a:solidFill>
                <a:prstClr val="black">
                  <a:lumMod val="75000"/>
                  <a:lumOff val="25000"/>
                </a:prstClr>
              </a:solidFill>
              <a:latin typeface="Arial" pitchFamily="34" charset="0"/>
              <a:cs typeface="Arial" pitchFamily="34" charset="0"/>
            </a:endParaRPr>
          </a:p>
        </p:txBody>
      </p:sp>
      <p:pic>
        <p:nvPicPr>
          <p:cNvPr id="5" name="Picture 4" descr="9-3-2011 7-06-40 PM.png"/>
          <p:cNvPicPr>
            <a:picLocks noChangeAspect="1"/>
          </p:cNvPicPr>
          <p:nvPr/>
        </p:nvPicPr>
        <p:blipFill>
          <a:blip r:embed="rId3" cstate="print"/>
          <a:stretch>
            <a:fillRect/>
          </a:stretch>
        </p:blipFill>
        <p:spPr>
          <a:xfrm>
            <a:off x="0" y="1143000"/>
            <a:ext cx="9144000" cy="5250656"/>
          </a:xfrm>
          <a:prstGeom prst="rect">
            <a:avLst/>
          </a:prstGeom>
        </p:spPr>
      </p:pic>
      <p:cxnSp>
        <p:nvCxnSpPr>
          <p:cNvPr id="6" name="Straight Arrow Connector 5"/>
          <p:cNvCxnSpPr/>
          <p:nvPr/>
        </p:nvCxnSpPr>
        <p:spPr>
          <a:xfrm rot="10800000" flipV="1">
            <a:off x="6781800" y="27432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447178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304800"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Include Background Music</a:t>
            </a:r>
            <a:endParaRPr lang="en-US" sz="3600" dirty="0">
              <a:solidFill>
                <a:prstClr val="black">
                  <a:lumMod val="75000"/>
                  <a:lumOff val="25000"/>
                </a:prstClr>
              </a:solidFill>
              <a:latin typeface="Arial" pitchFamily="34" charset="0"/>
              <a:cs typeface="Arial" pitchFamily="34" charset="0"/>
            </a:endParaRPr>
          </a:p>
        </p:txBody>
      </p:sp>
      <p:pic>
        <p:nvPicPr>
          <p:cNvPr id="7" name="Picture 6" descr="9-3-2011 7-10-19 PM.png"/>
          <p:cNvPicPr>
            <a:picLocks noChangeAspect="1"/>
          </p:cNvPicPr>
          <p:nvPr/>
        </p:nvPicPr>
        <p:blipFill>
          <a:blip r:embed="rId3" cstate="print"/>
          <a:stretch>
            <a:fillRect/>
          </a:stretch>
        </p:blipFill>
        <p:spPr>
          <a:xfrm>
            <a:off x="0" y="990600"/>
            <a:ext cx="9144000" cy="5272088"/>
          </a:xfrm>
          <a:prstGeom prst="rect">
            <a:avLst/>
          </a:prstGeom>
        </p:spPr>
      </p:pic>
      <p:cxnSp>
        <p:nvCxnSpPr>
          <p:cNvPr id="8" name="Straight Arrow Connector 7"/>
          <p:cNvCxnSpPr/>
          <p:nvPr/>
        </p:nvCxnSpPr>
        <p:spPr>
          <a:xfrm rot="10800000" flipV="1">
            <a:off x="8153400" y="4114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97408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304800"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Name and Save Your Movie</a:t>
            </a:r>
            <a:endParaRPr lang="en-US" sz="3600" dirty="0">
              <a:solidFill>
                <a:prstClr val="black">
                  <a:lumMod val="75000"/>
                  <a:lumOff val="25000"/>
                </a:prstClr>
              </a:solidFill>
              <a:latin typeface="Arial" pitchFamily="34" charset="0"/>
              <a:cs typeface="Arial" pitchFamily="34" charset="0"/>
            </a:endParaRPr>
          </a:p>
        </p:txBody>
      </p:sp>
      <p:pic>
        <p:nvPicPr>
          <p:cNvPr id="4" name="Picture 3" descr="9-3-2011 7-12-06 PM.png"/>
          <p:cNvPicPr>
            <a:picLocks noChangeAspect="1"/>
          </p:cNvPicPr>
          <p:nvPr/>
        </p:nvPicPr>
        <p:blipFill>
          <a:blip r:embed="rId3" cstate="print"/>
          <a:stretch>
            <a:fillRect/>
          </a:stretch>
        </p:blipFill>
        <p:spPr>
          <a:xfrm>
            <a:off x="0" y="1066800"/>
            <a:ext cx="9144000" cy="5298794"/>
          </a:xfrm>
          <a:prstGeom prst="rect">
            <a:avLst/>
          </a:prstGeom>
        </p:spPr>
      </p:pic>
      <p:cxnSp>
        <p:nvCxnSpPr>
          <p:cNvPr id="5" name="Straight Arrow Connector 4"/>
          <p:cNvCxnSpPr/>
          <p:nvPr/>
        </p:nvCxnSpPr>
        <p:spPr>
          <a:xfrm rot="10800000" flipV="1">
            <a:off x="8001000" y="41910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11639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prstClr val="black">
                  <a:lumMod val="65000"/>
                  <a:lumOff val="35000"/>
                </a:prstClr>
              </a:solidFill>
              <a:latin typeface="Arial" pitchFamily="34" charset="0"/>
              <a:cs typeface="Arial" pitchFamily="34" charset="0"/>
            </a:endParaRPr>
          </a:p>
        </p:txBody>
      </p:sp>
      <p:sp>
        <p:nvSpPr>
          <p:cNvPr id="3118" name="Rectangle 46"/>
          <p:cNvSpPr>
            <a:spLocks noGrp="1" noChangeArrowheads="1"/>
          </p:cNvSpPr>
          <p:nvPr>
            <p:ph type="title"/>
          </p:nvPr>
        </p:nvSpPr>
        <p:spPr bwMode="auto">
          <a:xfrm>
            <a:off x="257175" y="381000"/>
            <a:ext cx="8610600" cy="381000"/>
          </a:xfrm>
          <a:noFill/>
          <a:ln>
            <a:miter lim="800000"/>
            <a:headEnd/>
            <a:tailEnd/>
          </a:ln>
        </p:spPr>
        <p:txBody>
          <a:bodyPr vert="horz" wrap="square" lIns="91440" tIns="45720" rIns="91440" bIns="45720" numCol="1" anchor="ctr" anchorCtr="0" compatLnSpc="1">
            <a:prstTxWarp prst="textNoShape">
              <a:avLst/>
            </a:prstTxWarp>
            <a:noAutofit/>
          </a:bodyPr>
          <a:lstStyle/>
          <a:p>
            <a:pPr algn="l"/>
            <a:r>
              <a:rPr lang="en-US" sz="3600" dirty="0" smtClean="0">
                <a:solidFill>
                  <a:schemeClr val="tx1">
                    <a:lumMod val="75000"/>
                    <a:lumOff val="25000"/>
                  </a:schemeClr>
                </a:solidFill>
                <a:latin typeface="Arial" pitchFamily="34" charset="0"/>
                <a:cs typeface="Arial" pitchFamily="34" charset="0"/>
              </a:rPr>
              <a:t>Day One:  Agenda</a:t>
            </a:r>
            <a:endParaRPr lang="en-US" sz="3600" dirty="0">
              <a:solidFill>
                <a:schemeClr val="tx1">
                  <a:lumMod val="75000"/>
                  <a:lumOff val="25000"/>
                </a:schemeClr>
              </a:solidFill>
              <a:latin typeface="Arial" pitchFamily="34" charset="0"/>
              <a:cs typeface="Arial" pitchFamily="34" charset="0"/>
            </a:endParaRPr>
          </a:p>
        </p:txBody>
      </p:sp>
      <p:sp>
        <p:nvSpPr>
          <p:cNvPr id="3261" name="Text Box 189"/>
          <p:cNvSpPr txBox="1">
            <a:spLocks noChangeArrowheads="1"/>
          </p:cNvSpPr>
          <p:nvPr/>
        </p:nvSpPr>
        <p:spPr bwMode="auto">
          <a:xfrm>
            <a:off x="7086600" y="1665288"/>
            <a:ext cx="1752600" cy="276999"/>
          </a:xfrm>
          <a:prstGeom prst="rect">
            <a:avLst/>
          </a:prstGeom>
          <a:noFill/>
          <a:ln w="9525">
            <a:noFill/>
            <a:miter lim="800000"/>
            <a:headEnd/>
            <a:tailEnd/>
          </a:ln>
          <a:effectLst/>
        </p:spPr>
        <p:txBody>
          <a:bodyPr>
            <a:spAutoFit/>
          </a:bodyPr>
          <a:lstStyle/>
          <a:p>
            <a:pPr marL="168275" indent="-168275" defTabSz="168275">
              <a:spcBef>
                <a:spcPct val="50000"/>
              </a:spcBef>
              <a:buFontTx/>
              <a:buChar char="•"/>
            </a:pPr>
            <a:endParaRPr lang="en-US" sz="1200" dirty="0">
              <a:solidFill>
                <a:prstClr val="black"/>
              </a:solidFill>
              <a:latin typeface="Arial" pitchFamily="34" charset="0"/>
            </a:endParaRPr>
          </a:p>
        </p:txBody>
      </p:sp>
      <p:grpSp>
        <p:nvGrpSpPr>
          <p:cNvPr id="4" name="Group 3"/>
          <p:cNvGrpSpPr/>
          <p:nvPr/>
        </p:nvGrpSpPr>
        <p:grpSpPr>
          <a:xfrm>
            <a:off x="187325" y="1352996"/>
            <a:ext cx="8985250" cy="5160348"/>
            <a:chOff x="187325" y="1352996"/>
            <a:chExt cx="8985250" cy="5160348"/>
          </a:xfrm>
        </p:grpSpPr>
        <p:pic>
          <p:nvPicPr>
            <p:cNvPr id="3244" name="Picture 172" descr="MeetRoomWalls"/>
            <p:cNvPicPr>
              <a:picLocks noChangeAspect="1" noChangeArrowheads="1"/>
            </p:cNvPicPr>
            <p:nvPr/>
          </p:nvPicPr>
          <p:blipFill>
            <a:blip r:embed="rId3" cstate="print"/>
            <a:srcRect/>
            <a:stretch>
              <a:fillRect/>
            </a:stretch>
          </p:blipFill>
          <p:spPr bwMode="auto">
            <a:xfrm>
              <a:off x="2720975" y="1352996"/>
              <a:ext cx="6451600" cy="4826000"/>
            </a:xfrm>
            <a:prstGeom prst="rect">
              <a:avLst/>
            </a:prstGeom>
            <a:noFill/>
          </p:spPr>
        </p:pic>
        <p:pic>
          <p:nvPicPr>
            <p:cNvPr id="3245" name="Picture 173" descr="MeetRoomAgenda"/>
            <p:cNvPicPr>
              <a:picLocks noChangeAspect="1" noChangeArrowheads="1"/>
            </p:cNvPicPr>
            <p:nvPr/>
          </p:nvPicPr>
          <p:blipFill>
            <a:blip r:embed="rId4" cstate="print"/>
            <a:srcRect/>
            <a:stretch>
              <a:fillRect/>
            </a:stretch>
          </p:blipFill>
          <p:spPr bwMode="auto">
            <a:xfrm>
              <a:off x="187325" y="1484144"/>
              <a:ext cx="3060700" cy="5029200"/>
            </a:xfrm>
            <a:prstGeom prst="rect">
              <a:avLst/>
            </a:prstGeom>
            <a:noFill/>
          </p:spPr>
        </p:pic>
        <p:sp>
          <p:nvSpPr>
            <p:cNvPr id="3264" name="Text Box 192"/>
            <p:cNvSpPr txBox="1">
              <a:spLocks noChangeArrowheads="1"/>
            </p:cNvSpPr>
            <p:nvPr/>
          </p:nvSpPr>
          <p:spPr bwMode="auto">
            <a:xfrm>
              <a:off x="990600" y="1752600"/>
              <a:ext cx="1174750" cy="366713"/>
            </a:xfrm>
            <a:prstGeom prst="rect">
              <a:avLst/>
            </a:prstGeom>
            <a:noFill/>
            <a:ln w="9525">
              <a:noFill/>
              <a:miter lim="800000"/>
              <a:headEnd/>
              <a:tailEnd/>
            </a:ln>
            <a:effectLst/>
          </p:spPr>
          <p:txBody>
            <a:bodyPr wrap="none">
              <a:spAutoFit/>
            </a:bodyPr>
            <a:lstStyle/>
            <a:p>
              <a:r>
                <a:rPr lang="en-US" b="1" i="1" dirty="0">
                  <a:solidFill>
                    <a:prstClr val="black"/>
                  </a:solidFill>
                  <a:latin typeface="Arial" pitchFamily="34" charset="0"/>
                </a:rPr>
                <a:t>AGENDA</a:t>
              </a:r>
              <a:endParaRPr lang="en-US" dirty="0">
                <a:solidFill>
                  <a:prstClr val="black"/>
                </a:solidFill>
                <a:latin typeface="Arial" pitchFamily="34" charset="0"/>
              </a:endParaRPr>
            </a:p>
          </p:txBody>
        </p:sp>
        <p:sp>
          <p:nvSpPr>
            <p:cNvPr id="3265" name="Oval 193"/>
            <p:cNvSpPr>
              <a:spLocks noChangeArrowheads="1"/>
            </p:cNvSpPr>
            <p:nvPr/>
          </p:nvSpPr>
          <p:spPr bwMode="auto">
            <a:xfrm>
              <a:off x="609600" y="1828800"/>
              <a:ext cx="146050" cy="146050"/>
            </a:xfrm>
            <a:prstGeom prst="ellipse">
              <a:avLst/>
            </a:prstGeom>
            <a:solidFill>
              <a:srgbClr val="F00000"/>
            </a:solidFill>
            <a:ln w="14224">
              <a:solidFill>
                <a:schemeClr val="tx1"/>
              </a:solidFill>
              <a:round/>
              <a:headEnd/>
              <a:tailEnd/>
            </a:ln>
            <a:effectLst/>
          </p:spPr>
          <p:txBody>
            <a:bodyPr wrap="none" anchor="ctr"/>
            <a:lstStyle/>
            <a:p>
              <a:endParaRPr lang="en-US" dirty="0">
                <a:solidFill>
                  <a:prstClr val="black"/>
                </a:solidFill>
              </a:endParaRPr>
            </a:p>
          </p:txBody>
        </p:sp>
        <p:sp>
          <p:nvSpPr>
            <p:cNvPr id="3270" name="Text Box 198"/>
            <p:cNvSpPr txBox="1">
              <a:spLocks noChangeArrowheads="1"/>
            </p:cNvSpPr>
            <p:nvPr/>
          </p:nvSpPr>
          <p:spPr bwMode="auto">
            <a:xfrm>
              <a:off x="6969125" y="1928366"/>
              <a:ext cx="1504950" cy="366713"/>
            </a:xfrm>
            <a:prstGeom prst="rect">
              <a:avLst/>
            </a:prstGeom>
            <a:noFill/>
            <a:ln w="9525">
              <a:noFill/>
              <a:miter lim="800000"/>
              <a:headEnd/>
              <a:tailEnd/>
            </a:ln>
            <a:effectLst/>
          </p:spPr>
          <p:txBody>
            <a:bodyPr wrap="none">
              <a:spAutoFit/>
            </a:bodyPr>
            <a:lstStyle/>
            <a:p>
              <a:r>
                <a:rPr lang="en-US" b="1" i="1" dirty="0">
                  <a:solidFill>
                    <a:prstClr val="black"/>
                  </a:solidFill>
                  <a:latin typeface="Arial" pitchFamily="34" charset="0"/>
                </a:rPr>
                <a:t>OUTCOMES</a:t>
              </a:r>
              <a:endParaRPr lang="en-US" dirty="0">
                <a:solidFill>
                  <a:prstClr val="black"/>
                </a:solidFill>
                <a:latin typeface="Arial" pitchFamily="34" charset="0"/>
              </a:endParaRPr>
            </a:p>
          </p:txBody>
        </p:sp>
        <p:sp>
          <p:nvSpPr>
            <p:cNvPr id="3271" name="Oval 199"/>
            <p:cNvSpPr>
              <a:spLocks noChangeArrowheads="1"/>
            </p:cNvSpPr>
            <p:nvPr/>
          </p:nvSpPr>
          <p:spPr bwMode="auto">
            <a:xfrm>
              <a:off x="6837362" y="2036316"/>
              <a:ext cx="146050" cy="146050"/>
            </a:xfrm>
            <a:prstGeom prst="ellipse">
              <a:avLst/>
            </a:prstGeom>
            <a:solidFill>
              <a:srgbClr val="F00000"/>
            </a:solidFill>
            <a:ln w="14224">
              <a:solidFill>
                <a:schemeClr val="tx1"/>
              </a:solidFill>
              <a:round/>
              <a:headEnd/>
              <a:tailEnd/>
            </a:ln>
            <a:effectLst/>
          </p:spPr>
          <p:txBody>
            <a:bodyPr wrap="none" anchor="ctr"/>
            <a:lstStyle/>
            <a:p>
              <a:endParaRPr lang="en-US" dirty="0">
                <a:solidFill>
                  <a:prstClr val="black"/>
                </a:solidFill>
              </a:endParaRPr>
            </a:p>
          </p:txBody>
        </p:sp>
        <p:pic>
          <p:nvPicPr>
            <p:cNvPr id="3246" name="Picture 174" descr="MeetRoomTable"/>
            <p:cNvPicPr>
              <a:picLocks noChangeAspect="1" noChangeArrowheads="1"/>
            </p:cNvPicPr>
            <p:nvPr/>
          </p:nvPicPr>
          <p:blipFill>
            <a:blip r:embed="rId5" cstate="print"/>
            <a:srcRect/>
            <a:stretch>
              <a:fillRect/>
            </a:stretch>
          </p:blipFill>
          <p:spPr bwMode="auto">
            <a:xfrm>
              <a:off x="3267075" y="3784431"/>
              <a:ext cx="4914900" cy="2520950"/>
            </a:xfrm>
            <a:prstGeom prst="rect">
              <a:avLst/>
            </a:prstGeom>
            <a:noFill/>
          </p:spPr>
        </p:pic>
        <p:sp>
          <p:nvSpPr>
            <p:cNvPr id="3276" name="Text Box 204"/>
            <p:cNvSpPr txBox="1">
              <a:spLocks noChangeArrowheads="1"/>
            </p:cNvSpPr>
            <p:nvPr/>
          </p:nvSpPr>
          <p:spPr bwMode="auto">
            <a:xfrm>
              <a:off x="3990975" y="4705796"/>
              <a:ext cx="2438400" cy="1061829"/>
            </a:xfrm>
            <a:prstGeom prst="rect">
              <a:avLst/>
            </a:prstGeom>
            <a:noFill/>
            <a:ln w="9525">
              <a:noFill/>
              <a:miter lim="800000"/>
              <a:headEnd/>
              <a:tailEnd/>
            </a:ln>
            <a:effectLst/>
          </p:spPr>
          <p:txBody>
            <a:bodyPr wrap="square">
              <a:spAutoFit/>
            </a:bodyPr>
            <a:lstStyle/>
            <a:p>
              <a:pPr marL="168275" indent="-168275" defTabSz="168275">
                <a:spcBef>
                  <a:spcPct val="50000"/>
                </a:spcBef>
                <a:buFontTx/>
                <a:buChar char="•"/>
              </a:pPr>
              <a:r>
                <a:rPr lang="en-US" sz="1400" dirty="0" smtClean="0">
                  <a:solidFill>
                    <a:prstClr val="black"/>
                  </a:solidFill>
                  <a:latin typeface="Arial" pitchFamily="34" charset="0"/>
                  <a:cs typeface="Arial" pitchFamily="34" charset="0"/>
                </a:rPr>
                <a:t>Creating framework for your video</a:t>
              </a:r>
            </a:p>
            <a:p>
              <a:pPr marL="168275" indent="-168275" defTabSz="168275">
                <a:spcBef>
                  <a:spcPct val="50000"/>
                </a:spcBef>
                <a:buFontTx/>
                <a:buChar char="•"/>
              </a:pPr>
              <a:r>
                <a:rPr lang="en-US" sz="1400" dirty="0" smtClean="0">
                  <a:solidFill>
                    <a:prstClr val="black"/>
                  </a:solidFill>
                  <a:latin typeface="Arial" pitchFamily="34" charset="0"/>
                  <a:cs typeface="Arial" pitchFamily="34" charset="0"/>
                </a:rPr>
                <a:t>Hands-on time: how to use flip camera</a:t>
              </a:r>
            </a:p>
          </p:txBody>
        </p:sp>
        <p:sp>
          <p:nvSpPr>
            <p:cNvPr id="3277" name="Text Box 205"/>
            <p:cNvSpPr txBox="1">
              <a:spLocks noChangeArrowheads="1"/>
            </p:cNvSpPr>
            <p:nvPr/>
          </p:nvSpPr>
          <p:spPr bwMode="auto">
            <a:xfrm>
              <a:off x="4371975" y="4350196"/>
              <a:ext cx="1261884" cy="369332"/>
            </a:xfrm>
            <a:prstGeom prst="rect">
              <a:avLst/>
            </a:prstGeom>
            <a:noFill/>
            <a:ln w="9525">
              <a:noFill/>
              <a:miter lim="800000"/>
              <a:headEnd/>
              <a:tailEnd/>
            </a:ln>
            <a:effectLst/>
          </p:spPr>
          <p:txBody>
            <a:bodyPr wrap="none">
              <a:spAutoFit/>
            </a:bodyPr>
            <a:lstStyle/>
            <a:p>
              <a:r>
                <a:rPr lang="en-US" b="1" i="1" dirty="0" smtClean="0">
                  <a:solidFill>
                    <a:prstClr val="black"/>
                  </a:solidFill>
                  <a:latin typeface="Arial" pitchFamily="34" charset="0"/>
                </a:rPr>
                <a:t>FRAMING</a:t>
              </a:r>
              <a:endParaRPr lang="en-US" b="1" i="1" dirty="0">
                <a:solidFill>
                  <a:prstClr val="black"/>
                </a:solidFill>
                <a:latin typeface="Arial" pitchFamily="34" charset="0"/>
              </a:endParaRPr>
            </a:p>
          </p:txBody>
        </p:sp>
        <p:sp>
          <p:nvSpPr>
            <p:cNvPr id="3278" name="Oval 206"/>
            <p:cNvSpPr>
              <a:spLocks noChangeArrowheads="1"/>
            </p:cNvSpPr>
            <p:nvPr/>
          </p:nvSpPr>
          <p:spPr bwMode="auto">
            <a:xfrm>
              <a:off x="4235450" y="4450209"/>
              <a:ext cx="146050" cy="146050"/>
            </a:xfrm>
            <a:prstGeom prst="ellipse">
              <a:avLst/>
            </a:prstGeom>
            <a:solidFill>
              <a:srgbClr val="F00000"/>
            </a:solidFill>
            <a:ln w="14224">
              <a:solidFill>
                <a:schemeClr val="tx1"/>
              </a:solidFill>
              <a:round/>
              <a:headEnd/>
              <a:tailEnd/>
            </a:ln>
            <a:effectLst/>
          </p:spPr>
          <p:txBody>
            <a:bodyPr wrap="none" anchor="ctr"/>
            <a:lstStyle/>
            <a:p>
              <a:endParaRPr lang="en-US" dirty="0">
                <a:solidFill>
                  <a:prstClr val="black"/>
                </a:solidFill>
              </a:endParaRPr>
            </a:p>
          </p:txBody>
        </p:sp>
        <p:sp>
          <p:nvSpPr>
            <p:cNvPr id="24" name="TextBox 23"/>
            <p:cNvSpPr txBox="1"/>
            <p:nvPr/>
          </p:nvSpPr>
          <p:spPr>
            <a:xfrm>
              <a:off x="6629400" y="2283054"/>
              <a:ext cx="2057400" cy="738664"/>
            </a:xfrm>
            <a:prstGeom prst="rect">
              <a:avLst/>
            </a:prstGeom>
            <a:noFill/>
          </p:spPr>
          <p:txBody>
            <a:bodyPr wrap="square" rtlCol="0">
              <a:spAutoFit/>
            </a:bodyPr>
            <a:lstStyle/>
            <a:p>
              <a:pPr algn="ctr"/>
              <a:r>
                <a:rPr lang="en-US" sz="1400" dirty="0" smtClean="0">
                  <a:solidFill>
                    <a:prstClr val="black"/>
                  </a:solidFill>
                  <a:latin typeface="Arial" pitchFamily="34" charset="0"/>
                  <a:cs typeface="Arial" pitchFamily="34" charset="0"/>
                </a:rPr>
                <a:t>Leave the room ready to create videos.</a:t>
              </a:r>
            </a:p>
            <a:p>
              <a:pPr algn="ctr"/>
              <a:endParaRPr lang="en-US" sz="1400" dirty="0">
                <a:solidFill>
                  <a:prstClr val="black"/>
                </a:solidFill>
                <a:latin typeface="Arial" pitchFamily="34" charset="0"/>
                <a:cs typeface="Arial" pitchFamily="34" charset="0"/>
              </a:endParaRPr>
            </a:p>
          </p:txBody>
        </p:sp>
        <p:pic>
          <p:nvPicPr>
            <p:cNvPr id="19" name="Picture 18" descr="logo.png"/>
            <p:cNvPicPr>
              <a:picLocks noChangeAspect="1"/>
            </p:cNvPicPr>
            <p:nvPr/>
          </p:nvPicPr>
          <p:blipFill>
            <a:blip r:embed="rId6" cstate="print"/>
            <a:stretch>
              <a:fillRect/>
            </a:stretch>
          </p:blipFill>
          <p:spPr>
            <a:xfrm>
              <a:off x="3533775" y="1733996"/>
              <a:ext cx="1853503" cy="1447800"/>
            </a:xfrm>
            <a:prstGeom prst="rect">
              <a:avLst/>
            </a:prstGeom>
          </p:spPr>
        </p:pic>
        <p:sp>
          <p:nvSpPr>
            <p:cNvPr id="20" name="TextBox 19"/>
            <p:cNvSpPr txBox="1"/>
            <p:nvPr/>
          </p:nvSpPr>
          <p:spPr>
            <a:xfrm>
              <a:off x="600075" y="2714179"/>
              <a:ext cx="2057400" cy="307777"/>
            </a:xfrm>
            <a:prstGeom prst="rect">
              <a:avLst/>
            </a:prstGeom>
            <a:noFill/>
          </p:spPr>
          <p:txBody>
            <a:bodyPr wrap="square" rtlCol="0">
              <a:spAutoFit/>
            </a:bodyPr>
            <a:lstStyle/>
            <a:p>
              <a:endParaRPr lang="en-US" sz="1400" dirty="0" smtClean="0">
                <a:solidFill>
                  <a:prstClr val="black"/>
                </a:solidFill>
              </a:endParaRPr>
            </a:p>
          </p:txBody>
        </p:sp>
      </p:grpSp>
      <p:sp>
        <p:nvSpPr>
          <p:cNvPr id="21" name="TextBox 20"/>
          <p:cNvSpPr txBox="1"/>
          <p:nvPr/>
        </p:nvSpPr>
        <p:spPr>
          <a:xfrm>
            <a:off x="533400" y="2209800"/>
            <a:ext cx="2286000" cy="2308324"/>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Using videos – Best practices</a:t>
            </a:r>
          </a:p>
          <a:p>
            <a:endParaRPr lang="en-US" dirty="0">
              <a:solidFill>
                <a:prstClr val="black"/>
              </a:solidFill>
              <a:latin typeface="Arial" pitchFamily="34" charset="0"/>
              <a:cs typeface="Arial" pitchFamily="34" charset="0"/>
            </a:endParaRPr>
          </a:p>
          <a:p>
            <a:r>
              <a:rPr lang="en-US" dirty="0" smtClean="0">
                <a:solidFill>
                  <a:prstClr val="black"/>
                </a:solidFill>
                <a:latin typeface="Arial" pitchFamily="34" charset="0"/>
                <a:cs typeface="Arial" pitchFamily="34" charset="0"/>
              </a:rPr>
              <a:t>Storytelling framework for effective videos</a:t>
            </a:r>
          </a:p>
          <a:p>
            <a:endParaRPr lang="en-US" dirty="0" smtClean="0">
              <a:solidFill>
                <a:prstClr val="black"/>
              </a:solidFill>
              <a:latin typeface="Arial" pitchFamily="34" charset="0"/>
              <a:cs typeface="Arial" pitchFamily="34" charset="0"/>
            </a:endParaRPr>
          </a:p>
          <a:p>
            <a:r>
              <a:rPr lang="en-US" dirty="0" smtClean="0">
                <a:solidFill>
                  <a:prstClr val="black"/>
                </a:solidFill>
                <a:latin typeface="Arial" pitchFamily="34" charset="0"/>
                <a:cs typeface="Arial" pitchFamily="34" charset="0"/>
              </a:rPr>
              <a:t>Creating your video</a:t>
            </a:r>
          </a:p>
        </p:txBody>
      </p:sp>
    </p:spTree>
    <p:extLst>
      <p:ext uri="{BB962C8B-B14F-4D97-AF65-F5344CB8AC3E}">
        <p14:creationId xmlns:p14="http://schemas.microsoft.com/office/powerpoint/2010/main" xmlns="" val="106200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304800"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Flip Software creates your movie</a:t>
            </a:r>
            <a:endParaRPr lang="en-US" sz="3600" dirty="0">
              <a:solidFill>
                <a:prstClr val="black">
                  <a:lumMod val="75000"/>
                  <a:lumOff val="25000"/>
                </a:prstClr>
              </a:solidFill>
              <a:latin typeface="Arial" pitchFamily="34" charset="0"/>
              <a:cs typeface="Arial" pitchFamily="34" charset="0"/>
            </a:endParaRPr>
          </a:p>
        </p:txBody>
      </p:sp>
      <p:pic>
        <p:nvPicPr>
          <p:cNvPr id="4" name="Picture 3" descr="9-3-2011 7-14-00 PM.png"/>
          <p:cNvPicPr>
            <a:picLocks noChangeAspect="1"/>
          </p:cNvPicPr>
          <p:nvPr/>
        </p:nvPicPr>
        <p:blipFill>
          <a:blip r:embed="rId3" cstate="print"/>
          <a:stretch>
            <a:fillRect/>
          </a:stretch>
        </p:blipFill>
        <p:spPr>
          <a:xfrm>
            <a:off x="0" y="1066800"/>
            <a:ext cx="9144000" cy="5257800"/>
          </a:xfrm>
          <a:prstGeom prst="rect">
            <a:avLst/>
          </a:prstGeom>
        </p:spPr>
      </p:pic>
      <p:cxnSp>
        <p:nvCxnSpPr>
          <p:cNvPr id="5" name="Straight Arrow Connector 4"/>
          <p:cNvCxnSpPr/>
          <p:nvPr/>
        </p:nvCxnSpPr>
        <p:spPr>
          <a:xfrm rot="10800000" flipV="1">
            <a:off x="1371600" y="51816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96523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Share participant videos</a:t>
            </a:r>
            <a:endParaRPr lang="en-US" sz="3600" dirty="0">
              <a:latin typeface="Arial" pitchFamily="34" charset="0"/>
              <a:cs typeface="Arial" pitchFamily="34" charset="0"/>
            </a:endParaRPr>
          </a:p>
        </p:txBody>
      </p:sp>
      <p:pic>
        <p:nvPicPr>
          <p:cNvPr id="6" name="Content Placeholder 5"/>
          <p:cNvPicPr>
            <a:picLocks noGrp="1"/>
          </p:cNvPicPr>
          <p:nvPr>
            <p:ph idx="1"/>
          </p:nvPr>
        </p:nvPicPr>
        <p:blipFill>
          <a:blip r:embed="rId3" cstate="print"/>
          <a:stretch>
            <a:fillRect/>
          </a:stretch>
        </p:blipFill>
        <p:spPr>
          <a:xfrm>
            <a:off x="548922" y="1600201"/>
            <a:ext cx="3184878" cy="3581400"/>
          </a:xfrm>
          <a:prstGeom prst="rect">
            <a:avLst/>
          </a:prstGeom>
        </p:spPr>
      </p:pic>
      <p:pic>
        <p:nvPicPr>
          <p:cNvPr id="7" name="Picture 6"/>
          <p:cNvPicPr/>
          <p:nvPr/>
        </p:nvPicPr>
        <p:blipFill>
          <a:blip r:embed="rId4" cstate="print"/>
          <a:stretch>
            <a:fillRect/>
          </a:stretch>
        </p:blipFill>
        <p:spPr>
          <a:xfrm>
            <a:off x="4562475" y="1600200"/>
            <a:ext cx="3686175" cy="3648075"/>
          </a:xfrm>
          <a:prstGeom prst="rect">
            <a:avLst/>
          </a:prstGeom>
        </p:spPr>
      </p:pic>
    </p:spTree>
    <p:extLst>
      <p:ext uri="{BB962C8B-B14F-4D97-AF65-F5344CB8AC3E}">
        <p14:creationId xmlns:p14="http://schemas.microsoft.com/office/powerpoint/2010/main" xmlns="" val="1718301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smtClean="0">
                <a:latin typeface="Arial" pitchFamily="34" charset="0"/>
                <a:cs typeface="Arial" pitchFamily="34" charset="0"/>
              </a:rPr>
              <a:t>What did you learn today?</a:t>
            </a:r>
          </a:p>
          <a:p>
            <a:pPr marL="0" indent="0">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What is still not clear?</a:t>
            </a:r>
          </a:p>
          <a:p>
            <a:pPr marL="0" indent="0">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What do you need to move forward?</a:t>
            </a:r>
          </a:p>
          <a:p>
            <a:pPr marL="0" indent="0">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What is the most important thing you want to learn tomorrow?</a:t>
            </a:r>
            <a:endParaRPr lang="en-US" sz="2400" dirty="0">
              <a:latin typeface="Arial" pitchFamily="34" charset="0"/>
              <a:cs typeface="Arial" pitchFamily="34" charset="0"/>
            </a:endParaRPr>
          </a:p>
        </p:txBody>
      </p:sp>
      <p:sp>
        <p:nvSpPr>
          <p:cNvPr id="4" name="Title 3"/>
          <p:cNvSpPr txBox="1">
            <a:spLocks noGrp="1"/>
          </p:cNvSpPr>
          <p:nvPr>
            <p:ph type="title"/>
          </p:nvPr>
        </p:nvSpPr>
        <p:spPr>
          <a:xfrm>
            <a:off x="0" y="0"/>
            <a:ext cx="9144000" cy="1077218"/>
          </a:xfrm>
          <a:prstGeom prst="rect">
            <a:avLst/>
          </a:prstGeom>
          <a:solidFill>
            <a:srgbClr val="ABDCD4"/>
          </a:solidFill>
        </p:spPr>
        <p:txBody>
          <a:bodyPr wrap="square" rtlCol="0">
            <a:spAutoFit/>
          </a:bodyPr>
          <a:lstStyle/>
          <a:p>
            <a:pPr algn="l"/>
            <a:r>
              <a:rPr lang="en-US" sz="3600" b="1" dirty="0" smtClean="0">
                <a:solidFill>
                  <a:schemeClr val="tx1">
                    <a:lumMod val="75000"/>
                    <a:lumOff val="25000"/>
                  </a:schemeClr>
                </a:solidFill>
                <a:latin typeface="Arial" pitchFamily="34" charset="0"/>
                <a:cs typeface="Arial" pitchFamily="34" charset="0"/>
              </a:rPr>
              <a:t>Reflection and Closing </a:t>
            </a:r>
          </a:p>
          <a:p>
            <a:endParaRPr lang="en-US" sz="28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41831658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prstClr val="black">
                  <a:lumMod val="65000"/>
                  <a:lumOff val="35000"/>
                </a:prstClr>
              </a:solidFill>
              <a:latin typeface="Arial" pitchFamily="34" charset="0"/>
              <a:cs typeface="Arial" pitchFamily="34" charset="0"/>
            </a:endParaRPr>
          </a:p>
        </p:txBody>
      </p:sp>
      <p:sp>
        <p:nvSpPr>
          <p:cNvPr id="3118" name="Rectangle 46"/>
          <p:cNvSpPr>
            <a:spLocks noGrp="1" noChangeArrowheads="1"/>
          </p:cNvSpPr>
          <p:nvPr>
            <p:ph type="title"/>
          </p:nvPr>
        </p:nvSpPr>
        <p:spPr bwMode="auto">
          <a:xfrm>
            <a:off x="257175" y="381000"/>
            <a:ext cx="8610600" cy="381000"/>
          </a:xfrm>
          <a:noFill/>
          <a:ln>
            <a:miter lim="800000"/>
            <a:headEnd/>
            <a:tailEnd/>
          </a:ln>
        </p:spPr>
        <p:txBody>
          <a:bodyPr vert="horz" wrap="square" lIns="91440" tIns="45720" rIns="91440" bIns="45720" numCol="1" anchor="ctr" anchorCtr="0" compatLnSpc="1">
            <a:prstTxWarp prst="textNoShape">
              <a:avLst/>
            </a:prstTxWarp>
            <a:noAutofit/>
          </a:bodyPr>
          <a:lstStyle/>
          <a:p>
            <a:pPr algn="l"/>
            <a:r>
              <a:rPr lang="en-US" sz="3600" dirty="0" smtClean="0">
                <a:solidFill>
                  <a:schemeClr val="tx1">
                    <a:lumMod val="75000"/>
                    <a:lumOff val="25000"/>
                  </a:schemeClr>
                </a:solidFill>
                <a:latin typeface="Arial" pitchFamily="34" charset="0"/>
                <a:cs typeface="Arial" pitchFamily="34" charset="0"/>
              </a:rPr>
              <a:t>Day Two: Agenda</a:t>
            </a:r>
            <a:endParaRPr lang="en-US" sz="3600" dirty="0">
              <a:solidFill>
                <a:schemeClr val="tx1">
                  <a:lumMod val="75000"/>
                  <a:lumOff val="25000"/>
                </a:schemeClr>
              </a:solidFill>
              <a:latin typeface="Arial" pitchFamily="34" charset="0"/>
              <a:cs typeface="Arial" pitchFamily="34" charset="0"/>
            </a:endParaRPr>
          </a:p>
        </p:txBody>
      </p:sp>
      <p:sp>
        <p:nvSpPr>
          <p:cNvPr id="3261" name="Text Box 189"/>
          <p:cNvSpPr txBox="1">
            <a:spLocks noChangeArrowheads="1"/>
          </p:cNvSpPr>
          <p:nvPr/>
        </p:nvSpPr>
        <p:spPr bwMode="auto">
          <a:xfrm>
            <a:off x="7086600" y="1665288"/>
            <a:ext cx="1752600" cy="276999"/>
          </a:xfrm>
          <a:prstGeom prst="rect">
            <a:avLst/>
          </a:prstGeom>
          <a:noFill/>
          <a:ln w="9525">
            <a:noFill/>
            <a:miter lim="800000"/>
            <a:headEnd/>
            <a:tailEnd/>
          </a:ln>
          <a:effectLst/>
        </p:spPr>
        <p:txBody>
          <a:bodyPr>
            <a:spAutoFit/>
          </a:bodyPr>
          <a:lstStyle/>
          <a:p>
            <a:pPr marL="168275" indent="-168275" defTabSz="168275">
              <a:spcBef>
                <a:spcPct val="50000"/>
              </a:spcBef>
              <a:buFontTx/>
              <a:buChar char="•"/>
            </a:pPr>
            <a:endParaRPr lang="en-US" sz="1200" dirty="0">
              <a:solidFill>
                <a:prstClr val="black"/>
              </a:solidFill>
              <a:latin typeface="Arial" pitchFamily="34" charset="0"/>
            </a:endParaRPr>
          </a:p>
        </p:txBody>
      </p:sp>
      <p:grpSp>
        <p:nvGrpSpPr>
          <p:cNvPr id="2" name="Group 3"/>
          <p:cNvGrpSpPr/>
          <p:nvPr/>
        </p:nvGrpSpPr>
        <p:grpSpPr>
          <a:xfrm>
            <a:off x="187325" y="1352996"/>
            <a:ext cx="8985250" cy="5160348"/>
            <a:chOff x="187325" y="1352996"/>
            <a:chExt cx="8985250" cy="5160348"/>
          </a:xfrm>
        </p:grpSpPr>
        <p:pic>
          <p:nvPicPr>
            <p:cNvPr id="3244" name="Picture 172" descr="MeetRoomWalls"/>
            <p:cNvPicPr>
              <a:picLocks noChangeAspect="1" noChangeArrowheads="1"/>
            </p:cNvPicPr>
            <p:nvPr/>
          </p:nvPicPr>
          <p:blipFill>
            <a:blip r:embed="rId3" cstate="print"/>
            <a:srcRect/>
            <a:stretch>
              <a:fillRect/>
            </a:stretch>
          </p:blipFill>
          <p:spPr bwMode="auto">
            <a:xfrm>
              <a:off x="2720975" y="1352996"/>
              <a:ext cx="6451600" cy="4826000"/>
            </a:xfrm>
            <a:prstGeom prst="rect">
              <a:avLst/>
            </a:prstGeom>
            <a:noFill/>
          </p:spPr>
        </p:pic>
        <p:pic>
          <p:nvPicPr>
            <p:cNvPr id="3245" name="Picture 173" descr="MeetRoomAgenda"/>
            <p:cNvPicPr>
              <a:picLocks noChangeAspect="1" noChangeArrowheads="1"/>
            </p:cNvPicPr>
            <p:nvPr/>
          </p:nvPicPr>
          <p:blipFill>
            <a:blip r:embed="rId4" cstate="print"/>
            <a:srcRect/>
            <a:stretch>
              <a:fillRect/>
            </a:stretch>
          </p:blipFill>
          <p:spPr bwMode="auto">
            <a:xfrm>
              <a:off x="187325" y="1484144"/>
              <a:ext cx="3060700" cy="5029200"/>
            </a:xfrm>
            <a:prstGeom prst="rect">
              <a:avLst/>
            </a:prstGeom>
            <a:noFill/>
          </p:spPr>
        </p:pic>
        <p:sp>
          <p:nvSpPr>
            <p:cNvPr id="3264" name="Text Box 192"/>
            <p:cNvSpPr txBox="1">
              <a:spLocks noChangeArrowheads="1"/>
            </p:cNvSpPr>
            <p:nvPr/>
          </p:nvSpPr>
          <p:spPr bwMode="auto">
            <a:xfrm>
              <a:off x="733425" y="2195066"/>
              <a:ext cx="1174750" cy="366713"/>
            </a:xfrm>
            <a:prstGeom prst="rect">
              <a:avLst/>
            </a:prstGeom>
            <a:noFill/>
            <a:ln w="9525">
              <a:noFill/>
              <a:miter lim="800000"/>
              <a:headEnd/>
              <a:tailEnd/>
            </a:ln>
            <a:effectLst/>
          </p:spPr>
          <p:txBody>
            <a:bodyPr wrap="none">
              <a:spAutoFit/>
            </a:bodyPr>
            <a:lstStyle/>
            <a:p>
              <a:r>
                <a:rPr lang="en-US" b="1" i="1" dirty="0">
                  <a:solidFill>
                    <a:prstClr val="black"/>
                  </a:solidFill>
                  <a:latin typeface="Arial" pitchFamily="34" charset="0"/>
                </a:rPr>
                <a:t>AGENDA</a:t>
              </a:r>
              <a:endParaRPr lang="en-US" dirty="0">
                <a:solidFill>
                  <a:prstClr val="black"/>
                </a:solidFill>
                <a:latin typeface="Arial" pitchFamily="34" charset="0"/>
              </a:endParaRPr>
            </a:p>
          </p:txBody>
        </p:sp>
        <p:sp>
          <p:nvSpPr>
            <p:cNvPr id="3265" name="Oval 193"/>
            <p:cNvSpPr>
              <a:spLocks noChangeArrowheads="1"/>
            </p:cNvSpPr>
            <p:nvPr/>
          </p:nvSpPr>
          <p:spPr bwMode="auto">
            <a:xfrm>
              <a:off x="600075" y="2295079"/>
              <a:ext cx="146050" cy="146050"/>
            </a:xfrm>
            <a:prstGeom prst="ellipse">
              <a:avLst/>
            </a:prstGeom>
            <a:solidFill>
              <a:srgbClr val="F00000"/>
            </a:solidFill>
            <a:ln w="14224">
              <a:solidFill>
                <a:schemeClr val="tx1"/>
              </a:solidFill>
              <a:round/>
              <a:headEnd/>
              <a:tailEnd/>
            </a:ln>
            <a:effectLst/>
          </p:spPr>
          <p:txBody>
            <a:bodyPr wrap="none" anchor="ctr"/>
            <a:lstStyle/>
            <a:p>
              <a:endParaRPr lang="en-US" dirty="0">
                <a:solidFill>
                  <a:prstClr val="black"/>
                </a:solidFill>
              </a:endParaRPr>
            </a:p>
          </p:txBody>
        </p:sp>
        <p:sp>
          <p:nvSpPr>
            <p:cNvPr id="3270" name="Text Box 198"/>
            <p:cNvSpPr txBox="1">
              <a:spLocks noChangeArrowheads="1"/>
            </p:cNvSpPr>
            <p:nvPr/>
          </p:nvSpPr>
          <p:spPr bwMode="auto">
            <a:xfrm>
              <a:off x="6969125" y="1928366"/>
              <a:ext cx="1504950" cy="366713"/>
            </a:xfrm>
            <a:prstGeom prst="rect">
              <a:avLst/>
            </a:prstGeom>
            <a:noFill/>
            <a:ln w="9525">
              <a:noFill/>
              <a:miter lim="800000"/>
              <a:headEnd/>
              <a:tailEnd/>
            </a:ln>
            <a:effectLst/>
          </p:spPr>
          <p:txBody>
            <a:bodyPr wrap="none">
              <a:spAutoFit/>
            </a:bodyPr>
            <a:lstStyle/>
            <a:p>
              <a:r>
                <a:rPr lang="en-US" b="1" i="1" dirty="0">
                  <a:solidFill>
                    <a:prstClr val="black"/>
                  </a:solidFill>
                  <a:latin typeface="Arial" pitchFamily="34" charset="0"/>
                </a:rPr>
                <a:t>OUTCOMES</a:t>
              </a:r>
              <a:endParaRPr lang="en-US" dirty="0">
                <a:solidFill>
                  <a:prstClr val="black"/>
                </a:solidFill>
                <a:latin typeface="Arial" pitchFamily="34" charset="0"/>
              </a:endParaRPr>
            </a:p>
          </p:txBody>
        </p:sp>
        <p:sp>
          <p:nvSpPr>
            <p:cNvPr id="3271" name="Oval 199"/>
            <p:cNvSpPr>
              <a:spLocks noChangeArrowheads="1"/>
            </p:cNvSpPr>
            <p:nvPr/>
          </p:nvSpPr>
          <p:spPr bwMode="auto">
            <a:xfrm>
              <a:off x="6837362" y="2036316"/>
              <a:ext cx="146050" cy="146050"/>
            </a:xfrm>
            <a:prstGeom prst="ellipse">
              <a:avLst/>
            </a:prstGeom>
            <a:solidFill>
              <a:srgbClr val="F00000"/>
            </a:solidFill>
            <a:ln w="14224">
              <a:solidFill>
                <a:schemeClr val="tx1"/>
              </a:solidFill>
              <a:round/>
              <a:headEnd/>
              <a:tailEnd/>
            </a:ln>
            <a:effectLst/>
          </p:spPr>
          <p:txBody>
            <a:bodyPr wrap="none" anchor="ctr"/>
            <a:lstStyle/>
            <a:p>
              <a:endParaRPr lang="en-US" dirty="0">
                <a:solidFill>
                  <a:prstClr val="black"/>
                </a:solidFill>
              </a:endParaRPr>
            </a:p>
          </p:txBody>
        </p:sp>
        <p:pic>
          <p:nvPicPr>
            <p:cNvPr id="3246" name="Picture 174" descr="MeetRoomTable"/>
            <p:cNvPicPr>
              <a:picLocks noChangeAspect="1" noChangeArrowheads="1"/>
            </p:cNvPicPr>
            <p:nvPr/>
          </p:nvPicPr>
          <p:blipFill>
            <a:blip r:embed="rId5" cstate="print"/>
            <a:srcRect/>
            <a:stretch>
              <a:fillRect/>
            </a:stretch>
          </p:blipFill>
          <p:spPr bwMode="auto">
            <a:xfrm>
              <a:off x="3267075" y="3784431"/>
              <a:ext cx="4914900" cy="2520950"/>
            </a:xfrm>
            <a:prstGeom prst="rect">
              <a:avLst/>
            </a:prstGeom>
            <a:noFill/>
          </p:spPr>
        </p:pic>
        <p:sp>
          <p:nvSpPr>
            <p:cNvPr id="3276" name="Text Box 204"/>
            <p:cNvSpPr txBox="1">
              <a:spLocks noChangeArrowheads="1"/>
            </p:cNvSpPr>
            <p:nvPr/>
          </p:nvSpPr>
          <p:spPr bwMode="auto">
            <a:xfrm>
              <a:off x="3990975" y="4705796"/>
              <a:ext cx="2438400" cy="630942"/>
            </a:xfrm>
            <a:prstGeom prst="rect">
              <a:avLst/>
            </a:prstGeom>
            <a:noFill/>
            <a:ln w="9525">
              <a:noFill/>
              <a:miter lim="800000"/>
              <a:headEnd/>
              <a:tailEnd/>
            </a:ln>
            <a:effectLst/>
          </p:spPr>
          <p:txBody>
            <a:bodyPr wrap="square">
              <a:spAutoFit/>
            </a:bodyPr>
            <a:lstStyle/>
            <a:p>
              <a:pPr marL="168275" indent="-168275" defTabSz="168275">
                <a:spcBef>
                  <a:spcPct val="50000"/>
                </a:spcBef>
                <a:buFontTx/>
                <a:buChar char="•"/>
              </a:pPr>
              <a:r>
                <a:rPr lang="en-US" sz="1400" dirty="0" smtClean="0">
                  <a:solidFill>
                    <a:prstClr val="black"/>
                  </a:solidFill>
                  <a:latin typeface="Arial" pitchFamily="34" charset="0"/>
                  <a:cs typeface="Arial" pitchFamily="34" charset="0"/>
                </a:rPr>
                <a:t>Edit your videos</a:t>
              </a:r>
            </a:p>
            <a:p>
              <a:pPr marL="168275" indent="-168275" defTabSz="168275">
                <a:spcBef>
                  <a:spcPct val="50000"/>
                </a:spcBef>
                <a:buFontTx/>
                <a:buChar char="•"/>
              </a:pPr>
              <a:r>
                <a:rPr lang="en-US" sz="1400" dirty="0" smtClean="0">
                  <a:solidFill>
                    <a:prstClr val="black"/>
                  </a:solidFill>
                  <a:latin typeface="Arial" pitchFamily="34" charset="0"/>
                  <a:cs typeface="Arial" pitchFamily="34" charset="0"/>
                </a:rPr>
                <a:t>Market your videos</a:t>
              </a:r>
            </a:p>
          </p:txBody>
        </p:sp>
        <p:sp>
          <p:nvSpPr>
            <p:cNvPr id="3277" name="Text Box 205"/>
            <p:cNvSpPr txBox="1">
              <a:spLocks noChangeArrowheads="1"/>
            </p:cNvSpPr>
            <p:nvPr/>
          </p:nvSpPr>
          <p:spPr bwMode="auto">
            <a:xfrm>
              <a:off x="4371975" y="4350196"/>
              <a:ext cx="1261884" cy="369332"/>
            </a:xfrm>
            <a:prstGeom prst="rect">
              <a:avLst/>
            </a:prstGeom>
            <a:noFill/>
            <a:ln w="9525">
              <a:noFill/>
              <a:miter lim="800000"/>
              <a:headEnd/>
              <a:tailEnd/>
            </a:ln>
            <a:effectLst/>
          </p:spPr>
          <p:txBody>
            <a:bodyPr wrap="none">
              <a:spAutoFit/>
            </a:bodyPr>
            <a:lstStyle/>
            <a:p>
              <a:r>
                <a:rPr lang="en-US" b="1" i="1" dirty="0" smtClean="0">
                  <a:solidFill>
                    <a:prstClr val="black"/>
                  </a:solidFill>
                  <a:latin typeface="Arial" pitchFamily="34" charset="0"/>
                </a:rPr>
                <a:t>FRAMING</a:t>
              </a:r>
              <a:endParaRPr lang="en-US" b="1" i="1" dirty="0">
                <a:solidFill>
                  <a:prstClr val="black"/>
                </a:solidFill>
                <a:latin typeface="Arial" pitchFamily="34" charset="0"/>
              </a:endParaRPr>
            </a:p>
          </p:txBody>
        </p:sp>
        <p:sp>
          <p:nvSpPr>
            <p:cNvPr id="3278" name="Oval 206"/>
            <p:cNvSpPr>
              <a:spLocks noChangeArrowheads="1"/>
            </p:cNvSpPr>
            <p:nvPr/>
          </p:nvSpPr>
          <p:spPr bwMode="auto">
            <a:xfrm>
              <a:off x="4235450" y="4450209"/>
              <a:ext cx="146050" cy="146050"/>
            </a:xfrm>
            <a:prstGeom prst="ellipse">
              <a:avLst/>
            </a:prstGeom>
            <a:solidFill>
              <a:srgbClr val="F00000"/>
            </a:solidFill>
            <a:ln w="14224">
              <a:solidFill>
                <a:schemeClr val="tx1"/>
              </a:solidFill>
              <a:round/>
              <a:headEnd/>
              <a:tailEnd/>
            </a:ln>
            <a:effectLst/>
          </p:spPr>
          <p:txBody>
            <a:bodyPr wrap="none" anchor="ctr"/>
            <a:lstStyle/>
            <a:p>
              <a:endParaRPr lang="en-US" dirty="0">
                <a:solidFill>
                  <a:prstClr val="black"/>
                </a:solidFill>
              </a:endParaRPr>
            </a:p>
          </p:txBody>
        </p:sp>
        <p:sp>
          <p:nvSpPr>
            <p:cNvPr id="24" name="TextBox 23"/>
            <p:cNvSpPr txBox="1"/>
            <p:nvPr/>
          </p:nvSpPr>
          <p:spPr>
            <a:xfrm>
              <a:off x="6629400" y="2283054"/>
              <a:ext cx="2057400" cy="1169551"/>
            </a:xfrm>
            <a:prstGeom prst="rect">
              <a:avLst/>
            </a:prstGeom>
            <a:noFill/>
          </p:spPr>
          <p:txBody>
            <a:bodyPr wrap="square" rtlCol="0">
              <a:spAutoFit/>
            </a:bodyPr>
            <a:lstStyle/>
            <a:p>
              <a:pPr algn="ctr"/>
              <a:r>
                <a:rPr lang="en-US" sz="1400" dirty="0" smtClean="0">
                  <a:solidFill>
                    <a:prstClr val="black"/>
                  </a:solidFill>
                  <a:latin typeface="Arial" pitchFamily="34" charset="0"/>
                  <a:cs typeface="Arial" pitchFamily="34" charset="0"/>
                </a:rPr>
                <a:t>Leave the room ready to set up YouTube accounts and share videos.</a:t>
              </a:r>
            </a:p>
            <a:p>
              <a:pPr algn="ctr"/>
              <a:endParaRPr lang="en-US" sz="1400" dirty="0">
                <a:solidFill>
                  <a:prstClr val="black"/>
                </a:solidFill>
              </a:endParaRPr>
            </a:p>
          </p:txBody>
        </p:sp>
        <p:pic>
          <p:nvPicPr>
            <p:cNvPr id="19" name="Picture 18" descr="logo.png"/>
            <p:cNvPicPr>
              <a:picLocks noChangeAspect="1"/>
            </p:cNvPicPr>
            <p:nvPr/>
          </p:nvPicPr>
          <p:blipFill>
            <a:blip r:embed="rId6" cstate="print"/>
            <a:stretch>
              <a:fillRect/>
            </a:stretch>
          </p:blipFill>
          <p:spPr>
            <a:xfrm>
              <a:off x="3533775" y="1733996"/>
              <a:ext cx="1853503" cy="1447800"/>
            </a:xfrm>
            <a:prstGeom prst="rect">
              <a:avLst/>
            </a:prstGeom>
          </p:spPr>
        </p:pic>
        <p:sp>
          <p:nvSpPr>
            <p:cNvPr id="20" name="TextBox 19"/>
            <p:cNvSpPr txBox="1"/>
            <p:nvPr/>
          </p:nvSpPr>
          <p:spPr>
            <a:xfrm>
              <a:off x="600075" y="2714179"/>
              <a:ext cx="2057400" cy="2246769"/>
            </a:xfrm>
            <a:prstGeom prst="rect">
              <a:avLst/>
            </a:prstGeom>
            <a:noFill/>
          </p:spPr>
          <p:txBody>
            <a:bodyPr wrap="square" rtlCol="0">
              <a:spAutoFit/>
            </a:bodyPr>
            <a:lstStyle/>
            <a:p>
              <a:r>
                <a:rPr lang="en-US" sz="1400" dirty="0" smtClean="0">
                  <a:solidFill>
                    <a:prstClr val="black"/>
                  </a:solidFill>
                  <a:latin typeface="Arial" pitchFamily="34" charset="0"/>
                  <a:cs typeface="Arial" pitchFamily="34" charset="0"/>
                </a:rPr>
                <a:t>Overview of creative process</a:t>
              </a:r>
            </a:p>
            <a:p>
              <a:endParaRPr lang="en-US" sz="1400" dirty="0" smtClean="0">
                <a:solidFill>
                  <a:prstClr val="black"/>
                </a:solidFill>
                <a:latin typeface="Arial" pitchFamily="34" charset="0"/>
                <a:cs typeface="Arial" pitchFamily="34" charset="0"/>
              </a:endParaRPr>
            </a:p>
            <a:p>
              <a:r>
                <a:rPr lang="en-US" sz="1400" dirty="0" smtClean="0">
                  <a:solidFill>
                    <a:prstClr val="black"/>
                  </a:solidFill>
                  <a:latin typeface="Arial" pitchFamily="34" charset="0"/>
                  <a:cs typeface="Arial" pitchFamily="34" charset="0"/>
                </a:rPr>
                <a:t>Edit video on Movie Maker  </a:t>
              </a:r>
            </a:p>
            <a:p>
              <a:endParaRPr lang="en-US" sz="1400" dirty="0">
                <a:solidFill>
                  <a:prstClr val="black"/>
                </a:solidFill>
                <a:latin typeface="Arial" pitchFamily="34" charset="0"/>
                <a:cs typeface="Arial" pitchFamily="34" charset="0"/>
              </a:endParaRPr>
            </a:p>
            <a:p>
              <a:r>
                <a:rPr lang="en-US" sz="1400" dirty="0" smtClean="0">
                  <a:solidFill>
                    <a:prstClr val="black"/>
                  </a:solidFill>
                  <a:latin typeface="Arial" pitchFamily="34" charset="0"/>
                  <a:cs typeface="Arial" pitchFamily="34" charset="0"/>
                </a:rPr>
                <a:t>Sharing &amp; distributing videos</a:t>
              </a:r>
            </a:p>
            <a:p>
              <a:endParaRPr lang="en-US" sz="1400" dirty="0" smtClean="0">
                <a:solidFill>
                  <a:prstClr val="black"/>
                </a:solidFill>
                <a:latin typeface="Arial" pitchFamily="34" charset="0"/>
                <a:cs typeface="Arial" pitchFamily="34" charset="0"/>
              </a:endParaRPr>
            </a:p>
            <a:p>
              <a:r>
                <a:rPr lang="en-US" sz="1400" dirty="0" smtClean="0">
                  <a:solidFill>
                    <a:prstClr val="black"/>
                  </a:solidFill>
                  <a:latin typeface="Arial" pitchFamily="34" charset="0"/>
                  <a:cs typeface="Arial" pitchFamily="34" charset="0"/>
                </a:rPr>
                <a:t>Reflection</a:t>
              </a:r>
            </a:p>
          </p:txBody>
        </p:sp>
      </p:grpSp>
    </p:spTree>
    <p:extLst>
      <p:ext uri="{BB962C8B-B14F-4D97-AF65-F5344CB8AC3E}">
        <p14:creationId xmlns:p14="http://schemas.microsoft.com/office/powerpoint/2010/main" xmlns="" val="4228562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752600"/>
            <a:ext cx="7924800" cy="954107"/>
          </a:xfrm>
          <a:prstGeom prst="rect">
            <a:avLst/>
          </a:prstGeom>
          <a:noFill/>
        </p:spPr>
        <p:txBody>
          <a:bodyPr wrap="square" rtlCol="0">
            <a:spAutoFit/>
          </a:bodyPr>
          <a:lstStyle/>
          <a:p>
            <a:r>
              <a:rPr lang="en-US" sz="2800" dirty="0" smtClean="0">
                <a:solidFill>
                  <a:prstClr val="black"/>
                </a:solidFill>
                <a:latin typeface="Arial" pitchFamily="34" charset="0"/>
                <a:cs typeface="Arial" pitchFamily="34" charset="0"/>
              </a:rPr>
              <a:t/>
            </a:r>
            <a:br>
              <a:rPr lang="en-US" sz="2800" dirty="0" smtClean="0">
                <a:solidFill>
                  <a:prstClr val="black"/>
                </a:solidFill>
                <a:latin typeface="Arial" pitchFamily="34" charset="0"/>
                <a:cs typeface="Arial" pitchFamily="34" charset="0"/>
              </a:rPr>
            </a:br>
            <a:endParaRPr lang="en-US" sz="2800" dirty="0">
              <a:solidFill>
                <a:prstClr val="black"/>
              </a:solidFill>
              <a:latin typeface="Arial" pitchFamily="34" charset="0"/>
              <a:cs typeface="Arial" pitchFamily="34" charset="0"/>
            </a:endParaRPr>
          </a:p>
        </p:txBody>
      </p:sp>
      <p:sp>
        <p:nvSpPr>
          <p:cNvPr id="5" name="TextBox 4"/>
          <p:cNvSpPr txBox="1"/>
          <p:nvPr/>
        </p:nvSpPr>
        <p:spPr>
          <a:xfrm>
            <a:off x="838200" y="2229653"/>
            <a:ext cx="7467600" cy="1938992"/>
          </a:xfrm>
          <a:prstGeom prst="rect">
            <a:avLst/>
          </a:prstGeom>
          <a:noFill/>
        </p:spPr>
        <p:txBody>
          <a:bodyPr wrap="square" rtlCol="0">
            <a:spAutoFit/>
          </a:bodyPr>
          <a:lstStyle/>
          <a:p>
            <a:pPr marL="285750" lvl="0" indent="-285750">
              <a:buFont typeface="Arial" pitchFamily="34" charset="0"/>
              <a:buChar char="•"/>
            </a:pPr>
            <a:r>
              <a:rPr lang="en-US" sz="2400" dirty="0" smtClean="0">
                <a:latin typeface="Arial" pitchFamily="34" charset="0"/>
                <a:cs typeface="Arial" pitchFamily="34" charset="0"/>
              </a:rPr>
              <a:t>To </a:t>
            </a:r>
            <a:r>
              <a:rPr lang="en-US" sz="2400" dirty="0">
                <a:latin typeface="Arial" pitchFamily="34" charset="0"/>
                <a:cs typeface="Arial" pitchFamily="34" charset="0"/>
              </a:rPr>
              <a:t>learn to use </a:t>
            </a:r>
            <a:r>
              <a:rPr lang="en-US" sz="2400" dirty="0" smtClean="0">
                <a:latin typeface="Arial" pitchFamily="34" charset="0"/>
                <a:cs typeface="Arial" pitchFamily="34" charset="0"/>
              </a:rPr>
              <a:t>moviemaker</a:t>
            </a:r>
          </a:p>
          <a:p>
            <a:pPr lvl="0"/>
            <a:endParaRPr lang="en-US" sz="2400" dirty="0">
              <a:latin typeface="Arial" pitchFamily="34" charset="0"/>
              <a:cs typeface="Arial" pitchFamily="34" charset="0"/>
            </a:endParaRPr>
          </a:p>
          <a:p>
            <a:pPr marL="285750" lvl="0" indent="-285750">
              <a:buFont typeface="Arial" pitchFamily="34" charset="0"/>
              <a:buChar char="•"/>
            </a:pPr>
            <a:r>
              <a:rPr lang="en-US" sz="2400" dirty="0">
                <a:latin typeface="Arial" pitchFamily="34" charset="0"/>
                <a:cs typeface="Arial" pitchFamily="34" charset="0"/>
              </a:rPr>
              <a:t>To understand the basics of setting and using a YouTube Channel</a:t>
            </a:r>
          </a:p>
          <a:p>
            <a:pPr marL="285750" indent="-285750">
              <a:buFont typeface="Arial" pitchFamily="34" charset="0"/>
              <a:buChar char="•"/>
            </a:pPr>
            <a:endParaRPr lang="en-US" sz="2400" dirty="0">
              <a:solidFill>
                <a:prstClr val="black"/>
              </a:solidFill>
              <a:latin typeface="Arial" pitchFamily="34" charset="0"/>
              <a:cs typeface="Arial" pitchFamily="34" charset="0"/>
            </a:endParaRPr>
          </a:p>
        </p:txBody>
      </p:sp>
      <p:sp>
        <p:nvSpPr>
          <p:cNvPr id="6" name="TextBox 5"/>
          <p:cNvSpPr txBox="1"/>
          <p:nvPr/>
        </p:nvSpPr>
        <p:spPr>
          <a:xfrm>
            <a:off x="0" y="0"/>
            <a:ext cx="9144000" cy="1097280"/>
          </a:xfrm>
          <a:prstGeom prst="rect">
            <a:avLst/>
          </a:prstGeom>
          <a:solidFill>
            <a:srgbClr val="ABDCD4"/>
          </a:solidFill>
        </p:spPr>
        <p:txBody>
          <a:bodyPr wrap="square" rtlCol="0">
            <a:spAutoFit/>
          </a:bodyPr>
          <a:lstStyle/>
          <a:p>
            <a:endParaRPr lang="en-US" sz="3200" b="1" dirty="0" smtClean="0">
              <a:solidFill>
                <a:prstClr val="black">
                  <a:lumMod val="65000"/>
                  <a:lumOff val="35000"/>
                </a:prstClr>
              </a:solidFill>
              <a:latin typeface="Arial" pitchFamily="34" charset="0"/>
              <a:cs typeface="Arial" pitchFamily="34" charset="0"/>
            </a:endParaRPr>
          </a:p>
        </p:txBody>
      </p:sp>
      <p:sp>
        <p:nvSpPr>
          <p:cNvPr id="7"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Day Two: Learning Objectives</a:t>
            </a:r>
            <a:endParaRPr lang="en-US" sz="36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xmlns="" val="14866978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Overview of Creative Process</a:t>
            </a:r>
            <a:endParaRPr lang="en-US" sz="3600" dirty="0">
              <a:latin typeface="Arial" pitchFamily="34" charset="0"/>
              <a:cs typeface="Arial" pitchFamily="34" charset="0"/>
            </a:endParaRP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6418527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Introduction to Movie Maker</a:t>
            </a:r>
            <a:endParaRPr lang="en-US" sz="3600" dirty="0">
              <a:latin typeface="Arial" pitchFamily="34" charset="0"/>
              <a:cs typeface="Arial" pitchFamily="34" charset="0"/>
            </a:endParaRPr>
          </a:p>
        </p:txBody>
      </p:sp>
      <p:pic>
        <p:nvPicPr>
          <p:cNvPr id="6" name="Content Placeholder 5" descr="Picture of Windows Movie Maker"/>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1143000"/>
            <a:ext cx="7467600" cy="4363039"/>
          </a:xfrm>
          <a:prstGeom prst="rect">
            <a:avLst/>
          </a:prstGeom>
          <a:noFill/>
          <a:ln>
            <a:noFill/>
          </a:ln>
        </p:spPr>
      </p:pic>
    </p:spTree>
    <p:extLst>
      <p:ext uri="{BB962C8B-B14F-4D97-AF65-F5344CB8AC3E}">
        <p14:creationId xmlns:p14="http://schemas.microsoft.com/office/powerpoint/2010/main" xmlns="" val="24757735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lstStyle/>
          <a:p>
            <a:r>
              <a:rPr lang="en-US" dirty="0" smtClean="0">
                <a:latin typeface="Arial" pitchFamily="34" charset="0"/>
                <a:cs typeface="Arial" pitchFamily="34" charset="0"/>
              </a:rPr>
              <a:t>Import video clip into Movie Maker</a:t>
            </a:r>
            <a:endParaRPr lang="en-US" dirty="0">
              <a:latin typeface="Arial" pitchFamily="34" charset="0"/>
              <a:cs typeface="Arial" pitchFamily="34" charset="0"/>
            </a:endParaRPr>
          </a:p>
        </p:txBody>
      </p:sp>
      <p:pic>
        <p:nvPicPr>
          <p:cNvPr id="6" name="Content Placeholder 5" descr="Import Video clips into Windows Movie Maker"/>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1564099"/>
            <a:ext cx="2238688" cy="2276793"/>
          </a:xfrm>
          <a:prstGeom prst="rect">
            <a:avLst/>
          </a:prstGeom>
          <a:noFill/>
          <a:ln>
            <a:noFill/>
          </a:ln>
        </p:spPr>
      </p:pic>
      <p:pic>
        <p:nvPicPr>
          <p:cNvPr id="7" name="Picture 6" descr="Locate the video clip to import into Windows Movie Make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00400" y="1600200"/>
            <a:ext cx="2590800" cy="2209800"/>
          </a:xfrm>
          <a:prstGeom prst="rect">
            <a:avLst/>
          </a:prstGeom>
          <a:noFill/>
          <a:ln>
            <a:noFill/>
          </a:ln>
        </p:spPr>
      </p:pic>
      <p:pic>
        <p:nvPicPr>
          <p:cNvPr id="8" name="Picture 7" descr="Preview the video clip in Windows Movie Make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31899" y="1600200"/>
            <a:ext cx="2846173" cy="2154195"/>
          </a:xfrm>
          <a:prstGeom prst="rect">
            <a:avLst/>
          </a:prstGeom>
          <a:noFill/>
          <a:ln>
            <a:noFill/>
          </a:ln>
        </p:spPr>
      </p:pic>
      <p:pic>
        <p:nvPicPr>
          <p:cNvPr id="11" name="Picture 10" descr="Drag video clip to Windows Movie Maker storyboard"/>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68846" y="4366054"/>
            <a:ext cx="2695575" cy="2438400"/>
          </a:xfrm>
          <a:prstGeom prst="rect">
            <a:avLst/>
          </a:prstGeom>
          <a:noFill/>
          <a:ln>
            <a:noFill/>
          </a:ln>
        </p:spPr>
      </p:pic>
      <p:pic>
        <p:nvPicPr>
          <p:cNvPr id="12" name="Picture 11" descr="Save the Windows Movie Maker project containing the video clip"/>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029198" y="4442254"/>
            <a:ext cx="3048001" cy="2286000"/>
          </a:xfrm>
          <a:prstGeom prst="rect">
            <a:avLst/>
          </a:prstGeom>
          <a:noFill/>
          <a:ln>
            <a:noFill/>
          </a:ln>
        </p:spPr>
      </p:pic>
      <p:sp>
        <p:nvSpPr>
          <p:cNvPr id="4" name="Oval 3"/>
          <p:cNvSpPr/>
          <p:nvPr/>
        </p:nvSpPr>
        <p:spPr>
          <a:xfrm>
            <a:off x="1178011" y="1066800"/>
            <a:ext cx="96678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3" name="Oval 12"/>
          <p:cNvSpPr/>
          <p:nvPr/>
        </p:nvSpPr>
        <p:spPr>
          <a:xfrm>
            <a:off x="4062411" y="1159476"/>
            <a:ext cx="96678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 name="Oval 13"/>
          <p:cNvSpPr/>
          <p:nvPr/>
        </p:nvSpPr>
        <p:spPr>
          <a:xfrm>
            <a:off x="6858000" y="1121376"/>
            <a:ext cx="96678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5" name="Oval 14"/>
          <p:cNvSpPr/>
          <p:nvPr/>
        </p:nvSpPr>
        <p:spPr>
          <a:xfrm>
            <a:off x="0" y="5394754"/>
            <a:ext cx="96678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6" name="Oval 15"/>
          <p:cNvSpPr/>
          <p:nvPr/>
        </p:nvSpPr>
        <p:spPr>
          <a:xfrm>
            <a:off x="8160737" y="5204254"/>
            <a:ext cx="96678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Tree>
    <p:extLst>
      <p:ext uri="{BB962C8B-B14F-4D97-AF65-F5344CB8AC3E}">
        <p14:creationId xmlns:p14="http://schemas.microsoft.com/office/powerpoint/2010/main" xmlns="" val="15663546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0" y="381001"/>
            <a:ext cx="8867775"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457200" y="0"/>
            <a:ext cx="8686800" cy="987549"/>
          </a:xfrm>
        </p:spPr>
        <p:txBody>
          <a:bodyPr>
            <a:normAutofit/>
          </a:bodyPr>
          <a:lstStyle/>
          <a:p>
            <a:r>
              <a:rPr lang="en-US" sz="3600" dirty="0" smtClean="0">
                <a:latin typeface="Arial" pitchFamily="34" charset="0"/>
                <a:cs typeface="Arial" pitchFamily="34" charset="0"/>
              </a:rPr>
              <a:t>Edit video clips</a:t>
            </a:r>
            <a:endParaRPr lang="en-US" sz="3600" dirty="0">
              <a:latin typeface="Arial" pitchFamily="34" charset="0"/>
              <a:cs typeface="Arial" pitchFamily="34" charset="0"/>
            </a:endParaRPr>
          </a:p>
        </p:txBody>
      </p:sp>
      <p:pic>
        <p:nvPicPr>
          <p:cNvPr id="7" name="Picture 6" descr="Edit video clips in Windows Movie Maker timeline"/>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1524000"/>
            <a:ext cx="3810000" cy="2532364"/>
          </a:xfrm>
          <a:prstGeom prst="rect">
            <a:avLst/>
          </a:prstGeom>
          <a:noFill/>
          <a:ln>
            <a:noFill/>
          </a:ln>
        </p:spPr>
      </p:pic>
      <p:pic>
        <p:nvPicPr>
          <p:cNvPr id="8" name="Picture 7" descr="Zoom in to enlarge video clip in Windows Movie Maker timeline"/>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6800" y="1704332"/>
            <a:ext cx="3794760" cy="2171700"/>
          </a:xfrm>
          <a:prstGeom prst="rect">
            <a:avLst/>
          </a:prstGeom>
          <a:noFill/>
          <a:ln>
            <a:noFill/>
          </a:ln>
        </p:spPr>
      </p:pic>
      <p:pic>
        <p:nvPicPr>
          <p:cNvPr id="11" name="Picture 10" descr="Windows Movie Maker preview window buttons fr editing video clips"/>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6054" y="4419600"/>
            <a:ext cx="2466975" cy="2237089"/>
          </a:xfrm>
          <a:prstGeom prst="rect">
            <a:avLst/>
          </a:prstGeom>
          <a:noFill/>
          <a:ln>
            <a:noFill/>
          </a:ln>
        </p:spPr>
      </p:pic>
      <p:pic>
        <p:nvPicPr>
          <p:cNvPr id="12" name="Picture 11" descr="Clip video into smaller parts in Window Movie Make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24400" y="4293203"/>
            <a:ext cx="3733800" cy="2363486"/>
          </a:xfrm>
          <a:prstGeom prst="rect">
            <a:avLst/>
          </a:prstGeom>
          <a:noFill/>
          <a:ln>
            <a:noFill/>
          </a:ln>
        </p:spPr>
      </p:pic>
      <p:sp>
        <p:nvSpPr>
          <p:cNvPr id="13" name="Oval 12"/>
          <p:cNvSpPr/>
          <p:nvPr/>
        </p:nvSpPr>
        <p:spPr>
          <a:xfrm>
            <a:off x="5943600" y="1141970"/>
            <a:ext cx="96678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 name="Oval 13"/>
          <p:cNvSpPr/>
          <p:nvPr/>
        </p:nvSpPr>
        <p:spPr>
          <a:xfrm>
            <a:off x="1306147" y="1137851"/>
            <a:ext cx="96678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5" name="Oval 14"/>
          <p:cNvSpPr/>
          <p:nvPr/>
        </p:nvSpPr>
        <p:spPr>
          <a:xfrm>
            <a:off x="1" y="5347644"/>
            <a:ext cx="55605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6" name="Oval 15"/>
          <p:cNvSpPr/>
          <p:nvPr/>
        </p:nvSpPr>
        <p:spPr>
          <a:xfrm>
            <a:off x="8601075" y="5284446"/>
            <a:ext cx="5334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Tree>
    <p:extLst>
      <p:ext uri="{BB962C8B-B14F-4D97-AF65-F5344CB8AC3E}">
        <p14:creationId xmlns:p14="http://schemas.microsoft.com/office/powerpoint/2010/main" xmlns="" val="31410083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4" name="Title 3"/>
          <p:cNvSpPr>
            <a:spLocks noGrp="1"/>
          </p:cNvSpPr>
          <p:nvPr>
            <p:ph type="title"/>
          </p:nvPr>
        </p:nvSpPr>
        <p:spPr>
          <a:xfrm>
            <a:off x="0" y="24376"/>
            <a:ext cx="9144000" cy="963173"/>
          </a:xfrm>
        </p:spPr>
        <p:txBody>
          <a:bodyPr>
            <a:normAutofit/>
          </a:bodyPr>
          <a:lstStyle/>
          <a:p>
            <a:r>
              <a:rPr lang="en-US" dirty="0" smtClean="0">
                <a:latin typeface="Arial" pitchFamily="34" charset="0"/>
                <a:cs typeface="Arial" pitchFamily="34" charset="0"/>
              </a:rPr>
              <a:t>Edit video clips </a:t>
            </a:r>
            <a:endParaRPr lang="en-US" dirty="0">
              <a:latin typeface="Arial" pitchFamily="34" charset="0"/>
              <a:cs typeface="Arial" pitchFamily="34" charset="0"/>
            </a:endParaRPr>
          </a:p>
        </p:txBody>
      </p:sp>
      <p:pic>
        <p:nvPicPr>
          <p:cNvPr id="7" name="Picture 6" descr="Split video clips in Windows Movie Make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8911" y="1524000"/>
            <a:ext cx="2819400" cy="2133600"/>
          </a:xfrm>
          <a:prstGeom prst="rect">
            <a:avLst/>
          </a:prstGeom>
          <a:noFill/>
          <a:ln>
            <a:noFill/>
          </a:ln>
        </p:spPr>
      </p:pic>
      <p:pic>
        <p:nvPicPr>
          <p:cNvPr id="8" name="Picture 7" descr="Split video clip into several smaller clips in Windows Movie Make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52086" y="1447800"/>
            <a:ext cx="3200400" cy="2209800"/>
          </a:xfrm>
          <a:prstGeom prst="rect">
            <a:avLst/>
          </a:prstGeom>
          <a:noFill/>
          <a:ln>
            <a:noFill/>
          </a:ln>
        </p:spPr>
      </p:pic>
      <p:pic>
        <p:nvPicPr>
          <p:cNvPr id="11" name="Picture 10" descr="Delete a portion of the edited video clip in Windows Movie Make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 y="4114800"/>
            <a:ext cx="3581400" cy="2057400"/>
          </a:xfrm>
          <a:prstGeom prst="rect">
            <a:avLst/>
          </a:prstGeom>
          <a:noFill/>
          <a:ln>
            <a:noFill/>
          </a:ln>
        </p:spPr>
      </p:pic>
      <p:pic>
        <p:nvPicPr>
          <p:cNvPr id="12" name="Picture 11" descr="Trim a video clip in Windows Movie Make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52086" y="4114800"/>
            <a:ext cx="3276600" cy="2001729"/>
          </a:xfrm>
          <a:prstGeom prst="rect">
            <a:avLst/>
          </a:prstGeom>
          <a:noFill/>
          <a:ln>
            <a:noFill/>
          </a:ln>
        </p:spPr>
      </p:pic>
      <p:sp>
        <p:nvSpPr>
          <p:cNvPr id="13" name="Oval 12"/>
          <p:cNvSpPr/>
          <p:nvPr/>
        </p:nvSpPr>
        <p:spPr>
          <a:xfrm>
            <a:off x="1685217" y="1066800"/>
            <a:ext cx="96678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4" name="Oval 13"/>
          <p:cNvSpPr/>
          <p:nvPr/>
        </p:nvSpPr>
        <p:spPr>
          <a:xfrm>
            <a:off x="5867400" y="1080186"/>
            <a:ext cx="96678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15" name="Oval 14"/>
          <p:cNvSpPr/>
          <p:nvPr/>
        </p:nvSpPr>
        <p:spPr>
          <a:xfrm>
            <a:off x="1633473" y="6248400"/>
            <a:ext cx="96678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7</a:t>
            </a:r>
            <a:endParaRPr lang="en-US" dirty="0">
              <a:solidFill>
                <a:schemeClr val="tx1"/>
              </a:solidFill>
            </a:endParaRPr>
          </a:p>
        </p:txBody>
      </p:sp>
      <p:sp>
        <p:nvSpPr>
          <p:cNvPr id="16" name="Oval 15"/>
          <p:cNvSpPr/>
          <p:nvPr/>
        </p:nvSpPr>
        <p:spPr>
          <a:xfrm>
            <a:off x="6006992" y="6248400"/>
            <a:ext cx="966787"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8</a:t>
            </a:r>
            <a:endParaRPr lang="en-US" dirty="0">
              <a:solidFill>
                <a:schemeClr val="tx1"/>
              </a:solidFill>
            </a:endParaRPr>
          </a:p>
        </p:txBody>
      </p:sp>
    </p:spTree>
    <p:extLst>
      <p:ext uri="{BB962C8B-B14F-4D97-AF65-F5344CB8AC3E}">
        <p14:creationId xmlns:p14="http://schemas.microsoft.com/office/powerpoint/2010/main" xmlns="" val="1678856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752600"/>
            <a:ext cx="7924800" cy="3046988"/>
          </a:xfrm>
          <a:prstGeom prst="rect">
            <a:avLst/>
          </a:prstGeom>
          <a:noFill/>
        </p:spPr>
        <p:txBody>
          <a:bodyPr wrap="square" rtlCol="0">
            <a:spAutoFit/>
          </a:bodyPr>
          <a:lstStyle/>
          <a:p>
            <a:pPr marL="457200" indent="-457200">
              <a:buFont typeface="Arial" pitchFamily="34" charset="0"/>
              <a:buChar char="•"/>
            </a:pPr>
            <a:r>
              <a:rPr lang="en-US" sz="2400" dirty="0">
                <a:solidFill>
                  <a:prstClr val="black"/>
                </a:solidFill>
                <a:latin typeface="Arial" pitchFamily="34" charset="0"/>
                <a:cs typeface="Arial" pitchFamily="34" charset="0"/>
              </a:rPr>
              <a:t>To introduce frameworks for digital storytelling for </a:t>
            </a:r>
            <a:r>
              <a:rPr lang="en-US" sz="2400" dirty="0" smtClean="0">
                <a:solidFill>
                  <a:prstClr val="black"/>
                </a:solidFill>
                <a:latin typeface="Arial" pitchFamily="34" charset="0"/>
                <a:cs typeface="Arial" pitchFamily="34" charset="0"/>
              </a:rPr>
              <a:t>NGOs</a:t>
            </a:r>
          </a:p>
          <a:p>
            <a:endParaRPr lang="en-US" sz="2400" dirty="0">
              <a:solidFill>
                <a:prstClr val="black"/>
              </a:solidFill>
              <a:latin typeface="Arial" pitchFamily="34" charset="0"/>
              <a:cs typeface="Arial" pitchFamily="34" charset="0"/>
            </a:endParaRPr>
          </a:p>
          <a:p>
            <a:pPr marL="457200" indent="-457200">
              <a:buFont typeface="Arial" pitchFamily="34" charset="0"/>
              <a:buChar char="•"/>
            </a:pPr>
            <a:r>
              <a:rPr lang="en-US" sz="2400" dirty="0">
                <a:solidFill>
                  <a:prstClr val="black"/>
                </a:solidFill>
                <a:latin typeface="Arial" pitchFamily="34" charset="0"/>
                <a:cs typeface="Arial" pitchFamily="34" charset="0"/>
              </a:rPr>
              <a:t>To understand what makes a good NGO video and the process of creating </a:t>
            </a:r>
            <a:r>
              <a:rPr lang="en-US" sz="2400" dirty="0" smtClean="0">
                <a:solidFill>
                  <a:prstClr val="black"/>
                </a:solidFill>
                <a:latin typeface="Arial" pitchFamily="34" charset="0"/>
                <a:cs typeface="Arial" pitchFamily="34" charset="0"/>
              </a:rPr>
              <a:t>one</a:t>
            </a:r>
          </a:p>
          <a:p>
            <a:endParaRPr lang="en-US" sz="2400" dirty="0">
              <a:solidFill>
                <a:prstClr val="black"/>
              </a:solidFill>
              <a:latin typeface="Arial" pitchFamily="34" charset="0"/>
              <a:cs typeface="Arial" pitchFamily="34" charset="0"/>
            </a:endParaRPr>
          </a:p>
          <a:p>
            <a:pPr marL="457200" indent="-457200">
              <a:buFont typeface="Arial" pitchFamily="34" charset="0"/>
              <a:buChar char="•"/>
            </a:pPr>
            <a:r>
              <a:rPr lang="en-US" sz="2400" dirty="0">
                <a:solidFill>
                  <a:prstClr val="black"/>
                </a:solidFill>
                <a:latin typeface="Arial" pitchFamily="34" charset="0"/>
                <a:cs typeface="Arial" pitchFamily="34" charset="0"/>
              </a:rPr>
              <a:t>To introduce basic shooting techniques and practice with Flip camera  </a:t>
            </a:r>
          </a:p>
        </p:txBody>
      </p:sp>
      <p:sp>
        <p:nvSpPr>
          <p:cNvPr id="6" name="TextBox 5"/>
          <p:cNvSpPr txBox="1"/>
          <p:nvPr/>
        </p:nvSpPr>
        <p:spPr>
          <a:xfrm>
            <a:off x="0" y="0"/>
            <a:ext cx="9144000" cy="1097280"/>
          </a:xfrm>
          <a:prstGeom prst="rect">
            <a:avLst/>
          </a:prstGeom>
          <a:solidFill>
            <a:srgbClr val="ABDCD4"/>
          </a:solidFill>
        </p:spPr>
        <p:txBody>
          <a:bodyPr wrap="square" rtlCol="0">
            <a:spAutoFit/>
          </a:bodyPr>
          <a:lstStyle/>
          <a:p>
            <a:endParaRPr lang="en-US" sz="3200" b="1" dirty="0" smtClean="0">
              <a:solidFill>
                <a:prstClr val="black">
                  <a:lumMod val="65000"/>
                  <a:lumOff val="35000"/>
                </a:prstClr>
              </a:solidFill>
              <a:latin typeface="Arial" pitchFamily="34" charset="0"/>
              <a:cs typeface="Arial" pitchFamily="34" charset="0"/>
            </a:endParaRPr>
          </a:p>
        </p:txBody>
      </p:sp>
      <p:sp>
        <p:nvSpPr>
          <p:cNvPr id="7"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Day One: Learning Objectives</a:t>
            </a:r>
            <a:endParaRPr lang="en-US" sz="36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xmlns="" val="7446464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dirty="0" smtClean="0">
                <a:latin typeface="Arial" pitchFamily="34" charset="0"/>
                <a:cs typeface="Arial" pitchFamily="34" charset="0"/>
              </a:rPr>
              <a:t>Adding music and sounds</a:t>
            </a:r>
            <a:endParaRPr lang="en-US" dirty="0">
              <a:latin typeface="Arial" pitchFamily="34" charset="0"/>
              <a:cs typeface="Arial" pitchFamily="34" charset="0"/>
            </a:endParaRPr>
          </a:p>
        </p:txBody>
      </p:sp>
      <p:pic>
        <p:nvPicPr>
          <p:cNvPr id="11" name="Content Placeholder 10" descr="Movie Maker screeen showing the audio file icon in the Collections window"/>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5734" y="1503920"/>
            <a:ext cx="2971800" cy="2133600"/>
          </a:xfrm>
          <a:prstGeom prst="rect">
            <a:avLst/>
          </a:prstGeom>
          <a:noFill/>
          <a:ln>
            <a:noFill/>
          </a:ln>
        </p:spPr>
      </p:pic>
      <p:pic>
        <p:nvPicPr>
          <p:cNvPr id="12" name="Picture 11" descr="Windows Movie Maker cautions that audio can only be added in Timeline view"/>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20331" y="1600200"/>
            <a:ext cx="3086100" cy="1866900"/>
          </a:xfrm>
          <a:prstGeom prst="rect">
            <a:avLst/>
          </a:prstGeom>
          <a:noFill/>
          <a:ln>
            <a:noFill/>
          </a:ln>
        </p:spPr>
      </p:pic>
      <p:pic>
        <p:nvPicPr>
          <p:cNvPr id="13" name="Picture 12" descr="Audio Timeline in Windows Movie Make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3962400"/>
            <a:ext cx="3200400" cy="2066925"/>
          </a:xfrm>
          <a:prstGeom prst="rect">
            <a:avLst/>
          </a:prstGeom>
          <a:noFill/>
          <a:ln>
            <a:noFill/>
          </a:ln>
        </p:spPr>
      </p:pic>
      <p:pic>
        <p:nvPicPr>
          <p:cNvPr id="14" name="Picture 13" descr="Align the audio file with the first picture in Windows Movie Make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19600" y="4038600"/>
            <a:ext cx="3790950" cy="1957774"/>
          </a:xfrm>
          <a:prstGeom prst="rect">
            <a:avLst/>
          </a:prstGeom>
          <a:noFill/>
          <a:ln>
            <a:noFill/>
          </a:ln>
        </p:spPr>
      </p:pic>
      <p:sp>
        <p:nvSpPr>
          <p:cNvPr id="15" name="Oval 14"/>
          <p:cNvSpPr/>
          <p:nvPr/>
        </p:nvSpPr>
        <p:spPr>
          <a:xfrm>
            <a:off x="1680808"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6" name="Oval 15"/>
          <p:cNvSpPr/>
          <p:nvPr/>
        </p:nvSpPr>
        <p:spPr>
          <a:xfrm>
            <a:off x="6019800"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7" name="Oval 16"/>
          <p:cNvSpPr/>
          <p:nvPr/>
        </p:nvSpPr>
        <p:spPr>
          <a:xfrm>
            <a:off x="1606377" y="62484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8" name="Oval 17"/>
          <p:cNvSpPr/>
          <p:nvPr/>
        </p:nvSpPr>
        <p:spPr>
          <a:xfrm>
            <a:off x="6588950" y="62484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Tree>
    <p:extLst>
      <p:ext uri="{BB962C8B-B14F-4D97-AF65-F5344CB8AC3E}">
        <p14:creationId xmlns:p14="http://schemas.microsoft.com/office/powerpoint/2010/main" xmlns="" val="35586421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Adding music and sounds</a:t>
            </a:r>
            <a:endParaRPr lang="en-US" sz="3600" dirty="0">
              <a:latin typeface="Arial" pitchFamily="34" charset="0"/>
              <a:cs typeface="Arial" pitchFamily="34" charset="0"/>
            </a:endParaRPr>
          </a:p>
        </p:txBody>
      </p:sp>
      <p:sp>
        <p:nvSpPr>
          <p:cNvPr id="15" name="Oval 14"/>
          <p:cNvSpPr/>
          <p:nvPr/>
        </p:nvSpPr>
        <p:spPr>
          <a:xfrm>
            <a:off x="1680808"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6" name="Oval 15"/>
          <p:cNvSpPr/>
          <p:nvPr/>
        </p:nvSpPr>
        <p:spPr>
          <a:xfrm>
            <a:off x="6019800"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17" name="Oval 16"/>
          <p:cNvSpPr/>
          <p:nvPr/>
        </p:nvSpPr>
        <p:spPr>
          <a:xfrm>
            <a:off x="1606377" y="62484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7</a:t>
            </a:r>
            <a:endParaRPr lang="en-US" dirty="0">
              <a:solidFill>
                <a:schemeClr val="tx1"/>
              </a:solidFill>
            </a:endParaRPr>
          </a:p>
        </p:txBody>
      </p:sp>
      <p:pic>
        <p:nvPicPr>
          <p:cNvPr id="19" name="Picture 18" descr="Music is lined up with the pictures in Windows Movie Make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33991" y="4953000"/>
            <a:ext cx="4338992" cy="1676400"/>
          </a:xfrm>
          <a:prstGeom prst="rect">
            <a:avLst/>
          </a:prstGeom>
          <a:noFill/>
          <a:ln>
            <a:noFill/>
          </a:ln>
        </p:spPr>
      </p:pic>
      <p:pic>
        <p:nvPicPr>
          <p:cNvPr id="20" name="Picture 19" descr="Drag the end of the audio clip to the left to shorten it."/>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33396" y="1468395"/>
            <a:ext cx="3810000" cy="2667000"/>
          </a:xfrm>
          <a:prstGeom prst="rect">
            <a:avLst/>
          </a:prstGeom>
          <a:noFill/>
          <a:ln>
            <a:noFill/>
          </a:ln>
        </p:spPr>
      </p:pic>
      <p:pic>
        <p:nvPicPr>
          <p:cNvPr id="21" name="Picture 20" descr="Timeline shows where music ends in Windows Movie Make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7175" y="1505465"/>
            <a:ext cx="3705225" cy="2247900"/>
          </a:xfrm>
          <a:prstGeom prst="rect">
            <a:avLst/>
          </a:prstGeom>
          <a:noFill/>
          <a:ln>
            <a:noFill/>
          </a:ln>
        </p:spPr>
      </p:pic>
    </p:spTree>
    <p:extLst>
      <p:ext uri="{BB962C8B-B14F-4D97-AF65-F5344CB8AC3E}">
        <p14:creationId xmlns:p14="http://schemas.microsoft.com/office/powerpoint/2010/main" xmlns="" val="113396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Adding Narration</a:t>
            </a:r>
            <a:endParaRPr lang="en-US" sz="3600" dirty="0">
              <a:latin typeface="Arial" pitchFamily="34" charset="0"/>
              <a:cs typeface="Arial" pitchFamily="34" charset="0"/>
            </a:endParaRPr>
          </a:p>
        </p:txBody>
      </p:sp>
      <p:sp>
        <p:nvSpPr>
          <p:cNvPr id="15" name="Oval 14"/>
          <p:cNvSpPr/>
          <p:nvPr/>
        </p:nvSpPr>
        <p:spPr>
          <a:xfrm>
            <a:off x="1680808"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6" name="Oval 15"/>
          <p:cNvSpPr/>
          <p:nvPr/>
        </p:nvSpPr>
        <p:spPr>
          <a:xfrm>
            <a:off x="6019800"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7" name="Oval 16"/>
          <p:cNvSpPr/>
          <p:nvPr/>
        </p:nvSpPr>
        <p:spPr>
          <a:xfrm>
            <a:off x="7315200" y="62484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11" name="Oval 10"/>
          <p:cNvSpPr/>
          <p:nvPr/>
        </p:nvSpPr>
        <p:spPr>
          <a:xfrm>
            <a:off x="1758777" y="6400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pic>
        <p:nvPicPr>
          <p:cNvPr id="12" name="Picture 11" descr="Drag the Windows Movie Maker playhead to the starting point for the narration"/>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8516" y="1600200"/>
            <a:ext cx="3119084" cy="1828800"/>
          </a:xfrm>
          <a:prstGeom prst="rect">
            <a:avLst/>
          </a:prstGeom>
          <a:noFill/>
          <a:ln>
            <a:noFill/>
          </a:ln>
        </p:spPr>
      </p:pic>
      <p:pic>
        <p:nvPicPr>
          <p:cNvPr id="13" name="Picture 12" descr="Click the microphone icon to open the Windows Movie Maker narration window"/>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61740" y="1556951"/>
            <a:ext cx="3257550" cy="1853514"/>
          </a:xfrm>
          <a:prstGeom prst="rect">
            <a:avLst/>
          </a:prstGeom>
          <a:noFill/>
          <a:ln>
            <a:noFill/>
          </a:ln>
        </p:spPr>
      </p:pic>
      <p:pic>
        <p:nvPicPr>
          <p:cNvPr id="14" name="Picture 13" descr="Show more options in the Narration Timeline of Windows Movie Make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8516" y="3962400"/>
            <a:ext cx="3119083" cy="2000250"/>
          </a:xfrm>
          <a:prstGeom prst="rect">
            <a:avLst/>
          </a:prstGeom>
          <a:noFill/>
          <a:ln>
            <a:noFill/>
          </a:ln>
        </p:spPr>
      </p:pic>
      <p:pic>
        <p:nvPicPr>
          <p:cNvPr id="18" name="Picture 17" descr="More narration options in Windows Movie Make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10845" y="4114800"/>
            <a:ext cx="2937755" cy="1847850"/>
          </a:xfrm>
          <a:prstGeom prst="rect">
            <a:avLst/>
          </a:prstGeom>
          <a:noFill/>
          <a:ln>
            <a:noFill/>
          </a:ln>
        </p:spPr>
      </p:pic>
    </p:spTree>
    <p:extLst>
      <p:ext uri="{BB962C8B-B14F-4D97-AF65-F5344CB8AC3E}">
        <p14:creationId xmlns:p14="http://schemas.microsoft.com/office/powerpoint/2010/main" xmlns="" val="12785490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Adding Narration</a:t>
            </a:r>
            <a:endParaRPr lang="en-US" sz="3600" dirty="0">
              <a:latin typeface="Arial" pitchFamily="34" charset="0"/>
              <a:cs typeface="Arial" pitchFamily="34" charset="0"/>
            </a:endParaRPr>
          </a:p>
        </p:txBody>
      </p:sp>
      <p:sp>
        <p:nvSpPr>
          <p:cNvPr id="15" name="Oval 14"/>
          <p:cNvSpPr/>
          <p:nvPr/>
        </p:nvSpPr>
        <p:spPr>
          <a:xfrm>
            <a:off x="1680808"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6" name="Oval 15"/>
          <p:cNvSpPr/>
          <p:nvPr/>
        </p:nvSpPr>
        <p:spPr>
          <a:xfrm>
            <a:off x="6019800"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sp>
        <p:nvSpPr>
          <p:cNvPr id="17" name="Oval 16"/>
          <p:cNvSpPr/>
          <p:nvPr/>
        </p:nvSpPr>
        <p:spPr>
          <a:xfrm>
            <a:off x="1606377" y="62484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7</a:t>
            </a:r>
            <a:endParaRPr lang="en-US" dirty="0">
              <a:solidFill>
                <a:schemeClr val="tx1"/>
              </a:solidFill>
            </a:endParaRPr>
          </a:p>
        </p:txBody>
      </p:sp>
      <p:pic>
        <p:nvPicPr>
          <p:cNvPr id="11" name="Picture 10" descr="The narration is saved as a Windows Media Audio file type"/>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0813" y="1472514"/>
            <a:ext cx="3324225" cy="1905000"/>
          </a:xfrm>
          <a:prstGeom prst="rect">
            <a:avLst/>
          </a:prstGeom>
          <a:noFill/>
          <a:ln>
            <a:noFill/>
          </a:ln>
        </p:spPr>
      </p:pic>
      <p:pic>
        <p:nvPicPr>
          <p:cNvPr id="12" name="Picture 11" descr="Narration appears on the Windows Movie Maker Timeline"/>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0" y="1472514"/>
            <a:ext cx="4055591" cy="1905000"/>
          </a:xfrm>
          <a:prstGeom prst="rect">
            <a:avLst/>
          </a:prstGeom>
          <a:noFill/>
          <a:ln>
            <a:noFill/>
          </a:ln>
        </p:spPr>
      </p:pic>
      <p:pic>
        <p:nvPicPr>
          <p:cNvPr id="13" name="Picture 12" descr="After recording the narration in Windows Movie Maker, click the Done link."/>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4337" y="3733800"/>
            <a:ext cx="2771775" cy="2371725"/>
          </a:xfrm>
          <a:prstGeom prst="rect">
            <a:avLst/>
          </a:prstGeom>
          <a:noFill/>
          <a:ln>
            <a:noFill/>
          </a:ln>
        </p:spPr>
      </p:pic>
      <p:pic>
        <p:nvPicPr>
          <p:cNvPr id="14" name="Picture 13" descr="Narration clip added to the Windows Movie Maker Collection window"/>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04757" y="3733800"/>
            <a:ext cx="3314700" cy="2209800"/>
          </a:xfrm>
          <a:prstGeom prst="rect">
            <a:avLst/>
          </a:prstGeom>
          <a:noFill/>
          <a:ln>
            <a:noFill/>
          </a:ln>
        </p:spPr>
      </p:pic>
      <p:sp>
        <p:nvSpPr>
          <p:cNvPr id="18" name="Oval 17"/>
          <p:cNvSpPr/>
          <p:nvPr/>
        </p:nvSpPr>
        <p:spPr>
          <a:xfrm>
            <a:off x="6223203" y="62484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Tree>
    <p:extLst>
      <p:ext uri="{BB962C8B-B14F-4D97-AF65-F5344CB8AC3E}">
        <p14:creationId xmlns:p14="http://schemas.microsoft.com/office/powerpoint/2010/main" xmlns="" val="20079618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Adding video transitions and video effects</a:t>
            </a:r>
            <a:endParaRPr lang="en-US" sz="3600" dirty="0">
              <a:latin typeface="Arial" pitchFamily="34" charset="0"/>
              <a:cs typeface="Arial" pitchFamily="34" charset="0"/>
            </a:endParaRPr>
          </a:p>
        </p:txBody>
      </p:sp>
      <p:sp>
        <p:nvSpPr>
          <p:cNvPr id="15" name="Oval 14"/>
          <p:cNvSpPr/>
          <p:nvPr/>
        </p:nvSpPr>
        <p:spPr>
          <a:xfrm>
            <a:off x="1680808"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6" name="Oval 15"/>
          <p:cNvSpPr/>
          <p:nvPr/>
        </p:nvSpPr>
        <p:spPr>
          <a:xfrm>
            <a:off x="6019800"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17" name="Oval 16"/>
          <p:cNvSpPr/>
          <p:nvPr/>
        </p:nvSpPr>
        <p:spPr>
          <a:xfrm>
            <a:off x="3554914" y="62865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pic>
        <p:nvPicPr>
          <p:cNvPr id="8" name="Picture 7" descr="Change to Storyboard view in Windows Movie Make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7175" y="1600199"/>
            <a:ext cx="3790950" cy="1981201"/>
          </a:xfrm>
          <a:prstGeom prst="rect">
            <a:avLst/>
          </a:prstGeom>
          <a:noFill/>
          <a:ln>
            <a:noFill/>
          </a:ln>
        </p:spPr>
      </p:pic>
      <p:pic>
        <p:nvPicPr>
          <p:cNvPr id="11" name="Picture 10" descr="Access Video Transitions in Windows Movie Make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10200" y="1600199"/>
            <a:ext cx="3457575" cy="2057401"/>
          </a:xfrm>
          <a:prstGeom prst="rect">
            <a:avLst/>
          </a:prstGeom>
          <a:noFill/>
          <a:ln>
            <a:noFill/>
          </a:ln>
        </p:spPr>
      </p:pic>
      <p:pic>
        <p:nvPicPr>
          <p:cNvPr id="13" name="Picture 12" descr="Test video transition in the Preview window of Windows Movie Make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26506" y="4171950"/>
            <a:ext cx="3810000" cy="2076450"/>
          </a:xfrm>
          <a:prstGeom prst="rect">
            <a:avLst/>
          </a:prstGeom>
          <a:noFill/>
          <a:ln>
            <a:noFill/>
          </a:ln>
        </p:spPr>
      </p:pic>
    </p:spTree>
    <p:extLst>
      <p:ext uri="{BB962C8B-B14F-4D97-AF65-F5344CB8AC3E}">
        <p14:creationId xmlns:p14="http://schemas.microsoft.com/office/powerpoint/2010/main" xmlns="" val="24732098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Adding video transitions and video effects</a:t>
            </a:r>
            <a:endParaRPr lang="en-US" sz="3600" dirty="0">
              <a:latin typeface="Arial" pitchFamily="34" charset="0"/>
              <a:cs typeface="Arial" pitchFamily="34" charset="0"/>
            </a:endParaRPr>
          </a:p>
        </p:txBody>
      </p:sp>
      <p:sp>
        <p:nvSpPr>
          <p:cNvPr id="15" name="Oval 14"/>
          <p:cNvSpPr/>
          <p:nvPr/>
        </p:nvSpPr>
        <p:spPr>
          <a:xfrm>
            <a:off x="1680808"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6" name="Oval 15"/>
          <p:cNvSpPr/>
          <p:nvPr/>
        </p:nvSpPr>
        <p:spPr>
          <a:xfrm>
            <a:off x="6019800"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7" name="Oval 16"/>
          <p:cNvSpPr/>
          <p:nvPr/>
        </p:nvSpPr>
        <p:spPr>
          <a:xfrm>
            <a:off x="4057423" y="6385354"/>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pic>
        <p:nvPicPr>
          <p:cNvPr id="18" name="Picture 17" descr="Apply video effects to pictures in Windows Movie Make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92742" y="4282260"/>
            <a:ext cx="3562350" cy="2090737"/>
          </a:xfrm>
          <a:prstGeom prst="rect">
            <a:avLst/>
          </a:prstGeom>
          <a:noFill/>
          <a:ln>
            <a:noFill/>
          </a:ln>
        </p:spPr>
      </p:pic>
      <p:pic>
        <p:nvPicPr>
          <p:cNvPr id="19" name="Picture 18" descr="Apply the same or different transitions in Windows Movie Make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67983" y="1482810"/>
            <a:ext cx="3810000" cy="2250989"/>
          </a:xfrm>
          <a:prstGeom prst="rect">
            <a:avLst/>
          </a:prstGeom>
          <a:noFill/>
          <a:ln>
            <a:noFill/>
          </a:ln>
        </p:spPr>
      </p:pic>
      <p:pic>
        <p:nvPicPr>
          <p:cNvPr id="20" name="Picture 19" descr="Drag video transition to storyboard in Windows Movie Make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397" y="1563129"/>
            <a:ext cx="3781425" cy="2286001"/>
          </a:xfrm>
          <a:prstGeom prst="rect">
            <a:avLst/>
          </a:prstGeom>
          <a:noFill/>
          <a:ln>
            <a:noFill/>
          </a:ln>
        </p:spPr>
      </p:pic>
    </p:spTree>
    <p:extLst>
      <p:ext uri="{BB962C8B-B14F-4D97-AF65-F5344CB8AC3E}">
        <p14:creationId xmlns:p14="http://schemas.microsoft.com/office/powerpoint/2010/main" xmlns="" val="16121412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a:effectLst>
            <a:glow rad="127000">
              <a:srgbClr val="000000"/>
            </a:glow>
          </a:effectLst>
        </p:spPr>
        <p:txBody>
          <a:bodyPr>
            <a:normAutofit/>
          </a:bodyPr>
          <a:lstStyle/>
          <a:p>
            <a:r>
              <a:rPr lang="en-US" sz="3600" dirty="0" smtClean="0">
                <a:latin typeface="Arial" pitchFamily="34" charset="0"/>
                <a:cs typeface="Arial" pitchFamily="34" charset="0"/>
              </a:rPr>
              <a:t>Adding video transitions and video effects</a:t>
            </a:r>
            <a:endParaRPr lang="en-US" sz="3600" dirty="0">
              <a:latin typeface="Arial" pitchFamily="34" charset="0"/>
              <a:cs typeface="Arial" pitchFamily="34" charset="0"/>
            </a:endParaRPr>
          </a:p>
        </p:txBody>
      </p:sp>
      <p:sp>
        <p:nvSpPr>
          <p:cNvPr id="15" name="Oval 14"/>
          <p:cNvSpPr/>
          <p:nvPr/>
        </p:nvSpPr>
        <p:spPr>
          <a:xfrm>
            <a:off x="1680808"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6" name="Oval 15"/>
          <p:cNvSpPr/>
          <p:nvPr/>
        </p:nvSpPr>
        <p:spPr>
          <a:xfrm>
            <a:off x="6019800" y="1066800"/>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17" name="Oval 16"/>
          <p:cNvSpPr/>
          <p:nvPr/>
        </p:nvSpPr>
        <p:spPr>
          <a:xfrm>
            <a:off x="4057423" y="6385354"/>
            <a:ext cx="753183"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pic>
        <p:nvPicPr>
          <p:cNvPr id="11" name="Picture 10" descr="Select Make Titles or Credits from the menu"/>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7176" y="1600200"/>
            <a:ext cx="3400424" cy="1981200"/>
          </a:xfrm>
          <a:prstGeom prst="rect">
            <a:avLst/>
          </a:prstGeom>
          <a:noFill/>
          <a:ln>
            <a:noFill/>
          </a:ln>
        </p:spPr>
      </p:pic>
      <p:pic>
        <p:nvPicPr>
          <p:cNvPr id="12" name="Picture 11" descr="Windows Movie Maker titles and credits options"/>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57800" y="1600200"/>
            <a:ext cx="3429000" cy="1981200"/>
          </a:xfrm>
          <a:prstGeom prst="rect">
            <a:avLst/>
          </a:prstGeom>
          <a:noFill/>
          <a:ln>
            <a:noFill/>
          </a:ln>
        </p:spPr>
      </p:pic>
      <p:pic>
        <p:nvPicPr>
          <p:cNvPr id="13" name="Picture 12" descr="Windows Movie Maker - titles and subtitles"/>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33992" y="3810000"/>
            <a:ext cx="4338992" cy="2286000"/>
          </a:xfrm>
          <a:prstGeom prst="rect">
            <a:avLst/>
          </a:prstGeom>
          <a:noFill/>
          <a:ln>
            <a:noFill/>
          </a:ln>
        </p:spPr>
      </p:pic>
    </p:spTree>
    <p:extLst>
      <p:ext uri="{BB962C8B-B14F-4D97-AF65-F5344CB8AC3E}">
        <p14:creationId xmlns:p14="http://schemas.microsoft.com/office/powerpoint/2010/main" xmlns="" val="35198783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Autofit/>
          </a:bodyPr>
          <a:lstStyle/>
          <a:p>
            <a:r>
              <a:rPr lang="en-US" sz="3600" dirty="0" smtClean="0">
                <a:latin typeface="Arial" pitchFamily="34" charset="0"/>
                <a:cs typeface="Arial" pitchFamily="34" charset="0"/>
              </a:rPr>
              <a:t>Hand-on time: upload &amp; edit video on Movie Maker- Part I</a:t>
            </a:r>
            <a:endParaRPr lang="en-US" sz="3600" dirty="0">
              <a:latin typeface="Arial" pitchFamily="34" charset="0"/>
              <a:cs typeface="Arial" pitchFamily="34" charset="0"/>
            </a:endParaRPr>
          </a:p>
        </p:txBody>
      </p:sp>
      <p:pic>
        <p:nvPicPr>
          <p:cNvPr id="8" name="Picture 7" descr="http://www.downloadatoz.com/resources/201010/20/imgs/backgrounds-movie-maker_200x140.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19800" y="3429000"/>
            <a:ext cx="1752600" cy="2590800"/>
          </a:xfrm>
          <a:prstGeom prst="rect">
            <a:avLst/>
          </a:prstGeom>
          <a:noFill/>
          <a:ln>
            <a:noFill/>
          </a:ln>
        </p:spPr>
      </p:pic>
      <p:pic>
        <p:nvPicPr>
          <p:cNvPr id="11" name="Picture 10"/>
          <p:cNvPicPr/>
          <p:nvPr/>
        </p:nvPicPr>
        <p:blipFill>
          <a:blip r:embed="rId4" cstate="print"/>
          <a:stretch>
            <a:fillRect/>
          </a:stretch>
        </p:blipFill>
        <p:spPr>
          <a:xfrm>
            <a:off x="381000" y="1738827"/>
            <a:ext cx="4448175" cy="4128573"/>
          </a:xfrm>
          <a:prstGeom prst="rect">
            <a:avLst/>
          </a:prstGeom>
        </p:spPr>
      </p:pic>
    </p:spTree>
    <p:extLst>
      <p:ext uri="{BB962C8B-B14F-4D97-AF65-F5344CB8AC3E}">
        <p14:creationId xmlns:p14="http://schemas.microsoft.com/office/powerpoint/2010/main" xmlns="" val="20049145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Autofit/>
          </a:bodyPr>
          <a:lstStyle/>
          <a:p>
            <a:r>
              <a:rPr lang="en-US" sz="3600" dirty="0" smtClean="0">
                <a:latin typeface="Arial" pitchFamily="34" charset="0"/>
                <a:cs typeface="Arial" pitchFamily="34" charset="0"/>
              </a:rPr>
              <a:t>Hand-on time: upload &amp; edit video on Movie Maker – Part II</a:t>
            </a:r>
            <a:endParaRPr lang="en-US" sz="3600" dirty="0">
              <a:latin typeface="Arial" pitchFamily="34" charset="0"/>
              <a:cs typeface="Arial" pitchFamily="34" charset="0"/>
            </a:endParaRPr>
          </a:p>
        </p:txBody>
      </p:sp>
      <p:pic>
        <p:nvPicPr>
          <p:cNvPr id="6" name="Picture 5" descr="http://www.downloadatoz.com/resources/201010/20/imgs/backgrounds-movie-maker_200x140.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19800" y="3429000"/>
            <a:ext cx="1752600" cy="2590800"/>
          </a:xfrm>
          <a:prstGeom prst="rect">
            <a:avLst/>
          </a:prstGeom>
          <a:noFill/>
          <a:ln>
            <a:noFill/>
          </a:ln>
        </p:spPr>
      </p:pic>
      <p:pic>
        <p:nvPicPr>
          <p:cNvPr id="7" name="Picture 6"/>
          <p:cNvPicPr/>
          <p:nvPr/>
        </p:nvPicPr>
        <p:blipFill>
          <a:blip r:embed="rId4" cstate="print"/>
          <a:stretch>
            <a:fillRect/>
          </a:stretch>
        </p:blipFill>
        <p:spPr>
          <a:xfrm>
            <a:off x="666750" y="1749124"/>
            <a:ext cx="4362450" cy="3889676"/>
          </a:xfrm>
          <a:prstGeom prst="rect">
            <a:avLst/>
          </a:prstGeom>
        </p:spPr>
      </p:pic>
    </p:spTree>
    <p:extLst>
      <p:ext uri="{BB962C8B-B14F-4D97-AF65-F5344CB8AC3E}">
        <p14:creationId xmlns:p14="http://schemas.microsoft.com/office/powerpoint/2010/main" xmlns="" val="31367580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0"/>
            <a:ext cx="9144000" cy="987549"/>
          </a:xfrm>
        </p:spPr>
        <p:txBody>
          <a:bodyPr>
            <a:normAutofit/>
          </a:bodyPr>
          <a:lstStyle/>
          <a:p>
            <a:r>
              <a:rPr lang="en-US" sz="3600" dirty="0" smtClean="0">
                <a:latin typeface="Arial" pitchFamily="34" charset="0"/>
                <a:cs typeface="Arial" pitchFamily="34" charset="0"/>
              </a:rPr>
              <a:t>YouTube</a:t>
            </a:r>
            <a:endParaRPr lang="en-US" sz="36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lvl="0"/>
            <a:r>
              <a:rPr lang="en-US" sz="2400" dirty="0" smtClean="0">
                <a:latin typeface="Arial" pitchFamily="34" charset="0"/>
                <a:cs typeface="Arial" pitchFamily="34" charset="0"/>
              </a:rPr>
              <a:t>YouTube </a:t>
            </a:r>
            <a:r>
              <a:rPr lang="en-US" sz="2400" dirty="0">
                <a:latin typeface="Arial" pitchFamily="34" charset="0"/>
                <a:cs typeface="Arial" pitchFamily="34" charset="0"/>
              </a:rPr>
              <a:t>exceeds 2 billion views a day.  This is nearly double the prime-time audience of all 3 major U.S. broadcast networks combined.</a:t>
            </a:r>
          </a:p>
          <a:p>
            <a:pPr lvl="0"/>
            <a:r>
              <a:rPr lang="en-US" sz="2400" dirty="0" smtClean="0">
                <a:latin typeface="Arial" pitchFamily="34" charset="0"/>
                <a:cs typeface="Arial" pitchFamily="34" charset="0"/>
              </a:rPr>
              <a:t>Average </a:t>
            </a:r>
            <a:r>
              <a:rPr lang="en-US" sz="2400" dirty="0">
                <a:latin typeface="Arial" pitchFamily="34" charset="0"/>
                <a:cs typeface="Arial" pitchFamily="34" charset="0"/>
              </a:rPr>
              <a:t>Person Spends 15 minutes a day on YouTube</a:t>
            </a:r>
          </a:p>
          <a:p>
            <a:pPr lvl="0"/>
            <a:r>
              <a:rPr lang="en-US" sz="2400" dirty="0" smtClean="0">
                <a:latin typeface="Arial" pitchFamily="34" charset="0"/>
                <a:cs typeface="Arial" pitchFamily="34" charset="0"/>
              </a:rPr>
              <a:t>70</a:t>
            </a:r>
            <a:r>
              <a:rPr lang="en-US" sz="2400" dirty="0">
                <a:latin typeface="Arial" pitchFamily="34" charset="0"/>
                <a:cs typeface="Arial" pitchFamily="34" charset="0"/>
              </a:rPr>
              <a:t>% of YouTube’s traffic comes from outside of the U.S.</a:t>
            </a:r>
          </a:p>
          <a:p>
            <a:pPr lvl="0"/>
            <a:r>
              <a:rPr lang="en-US" sz="2400" dirty="0" smtClean="0">
                <a:latin typeface="Arial" pitchFamily="34" charset="0"/>
                <a:cs typeface="Arial" pitchFamily="34" charset="0"/>
              </a:rPr>
              <a:t>Over </a:t>
            </a:r>
            <a:r>
              <a:rPr lang="en-US" sz="2400" dirty="0">
                <a:latin typeface="Arial" pitchFamily="34" charset="0"/>
                <a:cs typeface="Arial" pitchFamily="34" charset="0"/>
              </a:rPr>
              <a:t>3 million people are connected and auto-sharing to at least one social network.</a:t>
            </a:r>
          </a:p>
          <a:p>
            <a:pPr lvl="0"/>
            <a:r>
              <a:rPr lang="en-US" sz="2400" dirty="0" smtClean="0">
                <a:latin typeface="Arial" pitchFamily="34" charset="0"/>
                <a:cs typeface="Arial" pitchFamily="34" charset="0"/>
              </a:rPr>
              <a:t>YouTube </a:t>
            </a:r>
            <a:r>
              <a:rPr lang="en-US" sz="2400" dirty="0">
                <a:latin typeface="Arial" pitchFamily="34" charset="0"/>
                <a:cs typeface="Arial" pitchFamily="34" charset="0"/>
              </a:rPr>
              <a:t>videos are showing up in Google first-page results</a:t>
            </a:r>
          </a:p>
        </p:txBody>
      </p:sp>
    </p:spTree>
    <p:extLst>
      <p:ext uri="{BB962C8B-B14F-4D97-AF65-F5344CB8AC3E}">
        <p14:creationId xmlns:p14="http://schemas.microsoft.com/office/powerpoint/2010/main" xmlns="" val="537970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2" name="TextBox 1"/>
          <p:cNvSpPr txBox="1"/>
          <p:nvPr/>
        </p:nvSpPr>
        <p:spPr>
          <a:xfrm>
            <a:off x="0" y="0"/>
            <a:ext cx="9144000" cy="1138773"/>
          </a:xfrm>
          <a:prstGeom prst="rect">
            <a:avLst/>
          </a:prstGeom>
          <a:solidFill>
            <a:schemeClr val="accent5">
              <a:lumMod val="40000"/>
              <a:lumOff val="60000"/>
            </a:schemeClr>
          </a:solidFill>
        </p:spPr>
        <p:txBody>
          <a:bodyPr wrap="square" rtlCol="0">
            <a:spAutoFit/>
          </a:bodyPr>
          <a:lstStyle/>
          <a:p>
            <a:pPr algn="ctr"/>
            <a:r>
              <a:rPr lang="en-US" sz="3200" b="1" dirty="0" smtClean="0">
                <a:solidFill>
                  <a:prstClr val="black">
                    <a:lumMod val="65000"/>
                    <a:lumOff val="35000"/>
                  </a:prstClr>
                </a:solidFill>
                <a:latin typeface="Arial" pitchFamily="34" charset="0"/>
                <a:cs typeface="Arial" pitchFamily="34" charset="0"/>
              </a:rPr>
              <a:t/>
            </a:r>
            <a:br>
              <a:rPr lang="en-US" sz="3200" b="1" dirty="0" smtClean="0">
                <a:solidFill>
                  <a:prstClr val="black">
                    <a:lumMod val="65000"/>
                    <a:lumOff val="35000"/>
                  </a:prstClr>
                </a:solidFill>
                <a:latin typeface="Arial" pitchFamily="34" charset="0"/>
                <a:cs typeface="Arial" pitchFamily="34" charset="0"/>
              </a:rPr>
            </a:br>
            <a:r>
              <a:rPr lang="en-US" sz="3600" b="1" dirty="0" smtClean="0">
                <a:solidFill>
                  <a:prstClr val="black">
                    <a:lumMod val="65000"/>
                    <a:lumOff val="35000"/>
                  </a:prstClr>
                </a:solidFill>
                <a:latin typeface="Arial" pitchFamily="34" charset="0"/>
                <a:cs typeface="Arial" pitchFamily="34" charset="0"/>
              </a:rPr>
              <a:t>Day  1: Trainer Introductions</a:t>
            </a:r>
            <a:endParaRPr lang="en-US" sz="3200" b="1" dirty="0" smtClean="0">
              <a:solidFill>
                <a:prstClr val="black">
                  <a:lumMod val="65000"/>
                  <a:lumOff val="35000"/>
                </a:prstClr>
              </a:solidFill>
              <a:latin typeface="Arial" pitchFamily="34" charset="0"/>
              <a:cs typeface="Arial" pitchFamily="34" charset="0"/>
            </a:endParaRPr>
          </a:p>
        </p:txBody>
      </p:sp>
      <p:sp>
        <p:nvSpPr>
          <p:cNvPr id="4" name="TextBox 3"/>
          <p:cNvSpPr txBox="1"/>
          <p:nvPr/>
        </p:nvSpPr>
        <p:spPr>
          <a:xfrm>
            <a:off x="609600" y="1752600"/>
            <a:ext cx="7924800" cy="954107"/>
          </a:xfrm>
          <a:prstGeom prst="rect">
            <a:avLst/>
          </a:prstGeom>
          <a:noFill/>
        </p:spPr>
        <p:txBody>
          <a:bodyPr wrap="square" rtlCol="0">
            <a:spAutoFit/>
          </a:bodyPr>
          <a:lstStyle/>
          <a:p>
            <a:r>
              <a:rPr lang="en-US" sz="2800" dirty="0" smtClean="0">
                <a:solidFill>
                  <a:prstClr val="black"/>
                </a:solidFill>
                <a:latin typeface="Arial" pitchFamily="34" charset="0"/>
                <a:cs typeface="Arial" pitchFamily="34" charset="0"/>
              </a:rPr>
              <a:t/>
            </a:r>
            <a:br>
              <a:rPr lang="en-US" sz="2800" dirty="0" smtClean="0">
                <a:solidFill>
                  <a:prstClr val="black"/>
                </a:solidFill>
                <a:latin typeface="Arial" pitchFamily="34" charset="0"/>
                <a:cs typeface="Arial" pitchFamily="34" charset="0"/>
              </a:rPr>
            </a:br>
            <a:endParaRPr lang="en-US" sz="2800" dirty="0">
              <a:solidFill>
                <a:prstClr val="black"/>
              </a:solidFill>
              <a:latin typeface="Arial" pitchFamily="34" charset="0"/>
              <a:cs typeface="Arial" pitchFamily="34" charset="0"/>
            </a:endParaRPr>
          </a:p>
        </p:txBody>
      </p:sp>
      <p:sp>
        <p:nvSpPr>
          <p:cNvPr id="7" name="TextBox 6"/>
          <p:cNvSpPr txBox="1"/>
          <p:nvPr/>
        </p:nvSpPr>
        <p:spPr>
          <a:xfrm>
            <a:off x="990600" y="1905000"/>
            <a:ext cx="7315200" cy="1569660"/>
          </a:xfrm>
          <a:prstGeom prst="rect">
            <a:avLst/>
          </a:prstGeom>
          <a:noFill/>
        </p:spPr>
        <p:txBody>
          <a:bodyPr wrap="square" rtlCol="0">
            <a:spAutoFit/>
          </a:bodyPr>
          <a:lstStyle/>
          <a:p>
            <a:r>
              <a:rPr lang="en-US" sz="4800" dirty="0" smtClean="0">
                <a:solidFill>
                  <a:prstClr val="black"/>
                </a:solidFill>
                <a:latin typeface="Arial" pitchFamily="34" charset="0"/>
                <a:cs typeface="Arial" pitchFamily="34" charset="0"/>
              </a:rPr>
              <a:t>Insert your photos and names here</a:t>
            </a:r>
            <a:endParaRPr lang="en-US" sz="4800" dirty="0">
              <a:solidFill>
                <a:prstClr val="black"/>
              </a:solidFill>
              <a:latin typeface="Arial" pitchFamily="34" charset="0"/>
              <a:cs typeface="Arial" pitchFamily="34" charset="0"/>
            </a:endParaRPr>
          </a:p>
        </p:txBody>
      </p:sp>
      <p:sp>
        <p:nvSpPr>
          <p:cNvPr id="8" name="TextBox 7"/>
          <p:cNvSpPr txBox="1"/>
          <p:nvPr/>
        </p:nvSpPr>
        <p:spPr>
          <a:xfrm>
            <a:off x="0" y="-1"/>
            <a:ext cx="9144000" cy="1097280"/>
          </a:xfrm>
          <a:prstGeom prst="rect">
            <a:avLst/>
          </a:prstGeom>
          <a:solidFill>
            <a:srgbClr val="ABDCD4"/>
          </a:solidFill>
        </p:spPr>
        <p:txBody>
          <a:bodyPr wrap="square" rtlCol="0">
            <a:spAutoFit/>
          </a:bodyPr>
          <a:lstStyle/>
          <a:p>
            <a:endParaRPr lang="en-US" sz="3200" b="1" dirty="0" smtClean="0">
              <a:solidFill>
                <a:prstClr val="black">
                  <a:lumMod val="65000"/>
                  <a:lumOff val="35000"/>
                </a:prstClr>
              </a:solidFill>
              <a:latin typeface="Arial" pitchFamily="34" charset="0"/>
              <a:cs typeface="Arial" pitchFamily="34" charset="0"/>
            </a:endParaRPr>
          </a:p>
        </p:txBody>
      </p:sp>
      <p:sp>
        <p:nvSpPr>
          <p:cNvPr id="9" name="Rectangle 46"/>
          <p:cNvSpPr txBox="1">
            <a:spLocks noChangeArrowheads="1"/>
          </p:cNvSpPr>
          <p:nvPr/>
        </p:nvSpPr>
        <p:spPr bwMode="auto">
          <a:xfrm>
            <a:off x="257175" y="381000"/>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Day One: Trainer Introductions</a:t>
            </a:r>
            <a:endParaRPr lang="en-US" sz="36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xmlns="" val="29708329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0"/>
            <a:ext cx="9144000" cy="987549"/>
          </a:xfrm>
        </p:spPr>
        <p:txBody>
          <a:bodyPr>
            <a:normAutofit/>
          </a:bodyPr>
          <a:lstStyle/>
          <a:p>
            <a:r>
              <a:rPr lang="en-US" sz="3600" dirty="0" smtClean="0">
                <a:latin typeface="Arial" pitchFamily="34" charset="0"/>
                <a:cs typeface="Arial" pitchFamily="34" charset="0"/>
              </a:rPr>
              <a:t>Setting up your YouTube Account</a:t>
            </a:r>
            <a:endParaRPr lang="en-US" sz="3600" dirty="0">
              <a:latin typeface="Arial" pitchFamily="34" charset="0"/>
              <a:cs typeface="Arial" pitchFamily="34" charset="0"/>
            </a:endParaRPr>
          </a:p>
        </p:txBody>
      </p:sp>
      <p:pic>
        <p:nvPicPr>
          <p:cNvPr id="6" name="Content Placeholder 5"/>
          <p:cNvPicPr>
            <a:picLocks noGrp="1"/>
          </p:cNvPicPr>
          <p:nvPr>
            <p:ph idx="1"/>
          </p:nvPr>
        </p:nvPicPr>
        <p:blipFill>
          <a:blip r:embed="rId3" cstate="print"/>
          <a:stretch>
            <a:fillRect/>
          </a:stretch>
        </p:blipFill>
        <p:spPr>
          <a:xfrm>
            <a:off x="548922" y="1604168"/>
            <a:ext cx="8046156" cy="4525963"/>
          </a:xfrm>
          <a:prstGeom prst="rect">
            <a:avLst/>
          </a:prstGeom>
        </p:spPr>
      </p:pic>
      <p:cxnSp>
        <p:nvCxnSpPr>
          <p:cNvPr id="5" name="Straight Arrow Connector 4"/>
          <p:cNvCxnSpPr/>
          <p:nvPr/>
        </p:nvCxnSpPr>
        <p:spPr>
          <a:xfrm flipH="1">
            <a:off x="1752600" y="2590800"/>
            <a:ext cx="990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38200" y="3352800"/>
            <a:ext cx="14097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pitchFamily="34" charset="0"/>
                <a:cs typeface="Arial" pitchFamily="34" charset="0"/>
              </a:rPr>
              <a:t>Click on </a:t>
            </a:r>
            <a:r>
              <a:rPr lang="en-US" sz="1600" i="1" dirty="0" smtClean="0">
                <a:solidFill>
                  <a:schemeClr val="tx1"/>
                </a:solidFill>
                <a:latin typeface="Arial" pitchFamily="34" charset="0"/>
                <a:cs typeface="Arial" pitchFamily="34" charset="0"/>
              </a:rPr>
              <a:t>Create Account</a:t>
            </a:r>
            <a:endParaRPr lang="en-US" sz="1600" i="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3465632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0"/>
            <a:ext cx="9144000" cy="987549"/>
          </a:xfrm>
        </p:spPr>
        <p:txBody>
          <a:bodyPr>
            <a:normAutofit/>
          </a:bodyPr>
          <a:lstStyle/>
          <a:p>
            <a:r>
              <a:rPr lang="en-US" sz="3600" dirty="0" smtClean="0">
                <a:latin typeface="Arial" pitchFamily="34" charset="0"/>
                <a:cs typeface="Arial" pitchFamily="34" charset="0"/>
              </a:rPr>
              <a:t>Setting up your YouTube Account</a:t>
            </a:r>
            <a:endParaRPr lang="en-US" sz="3600" dirty="0">
              <a:latin typeface="Arial" pitchFamily="34" charset="0"/>
              <a:cs typeface="Arial" pitchFamily="34" charset="0"/>
            </a:endParaRPr>
          </a:p>
        </p:txBody>
      </p:sp>
      <p:pic>
        <p:nvPicPr>
          <p:cNvPr id="12" name="Content Placeholder 11"/>
          <p:cNvPicPr>
            <a:picLocks noGrp="1"/>
          </p:cNvPicPr>
          <p:nvPr>
            <p:ph idx="1"/>
          </p:nvPr>
        </p:nvPicPr>
        <p:blipFill>
          <a:blip r:embed="rId3" cstate="print"/>
          <a:stretch>
            <a:fillRect/>
          </a:stretch>
        </p:blipFill>
        <p:spPr>
          <a:xfrm>
            <a:off x="548922" y="1600200"/>
            <a:ext cx="8046156" cy="4525963"/>
          </a:xfrm>
          <a:prstGeom prst="rect">
            <a:avLst/>
          </a:prstGeom>
        </p:spPr>
      </p:pic>
      <p:cxnSp>
        <p:nvCxnSpPr>
          <p:cNvPr id="8" name="Straight Arrow Connector 7"/>
          <p:cNvCxnSpPr/>
          <p:nvPr/>
        </p:nvCxnSpPr>
        <p:spPr>
          <a:xfrm flipV="1">
            <a:off x="2282911" y="2470321"/>
            <a:ext cx="11430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362200" y="3200400"/>
            <a:ext cx="1752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286000" y="3352800"/>
            <a:ext cx="1828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743200" y="4191000"/>
            <a:ext cx="20924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86000" y="5008604"/>
            <a:ext cx="3695700" cy="20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162300" y="5715000"/>
            <a:ext cx="1181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4151870" y="2923402"/>
            <a:ext cx="1409700" cy="7063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itchFamily="34" charset="0"/>
                <a:cs typeface="Arial" pitchFamily="34" charset="0"/>
              </a:rPr>
              <a:t>Enter Password</a:t>
            </a:r>
            <a:endParaRPr lang="en-US" sz="1200" i="1" dirty="0">
              <a:solidFill>
                <a:schemeClr val="tx1"/>
              </a:solidFill>
              <a:latin typeface="Arial" pitchFamily="34" charset="0"/>
              <a:cs typeface="Arial" pitchFamily="34" charset="0"/>
            </a:endParaRPr>
          </a:p>
        </p:txBody>
      </p:sp>
      <p:sp>
        <p:nvSpPr>
          <p:cNvPr id="24" name="Oval 23"/>
          <p:cNvSpPr/>
          <p:nvPr/>
        </p:nvSpPr>
        <p:spPr>
          <a:xfrm>
            <a:off x="3425911" y="2113005"/>
            <a:ext cx="1409700" cy="7063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itchFamily="34" charset="0"/>
                <a:cs typeface="Arial" pitchFamily="34" charset="0"/>
              </a:rPr>
              <a:t>Click on </a:t>
            </a:r>
            <a:r>
              <a:rPr lang="en-US" sz="1200" i="1" dirty="0" smtClean="0">
                <a:solidFill>
                  <a:schemeClr val="tx1"/>
                </a:solidFill>
                <a:latin typeface="Arial" pitchFamily="34" charset="0"/>
                <a:cs typeface="Arial" pitchFamily="34" charset="0"/>
              </a:rPr>
              <a:t>Create Account</a:t>
            </a:r>
            <a:endParaRPr lang="en-US" sz="1200" i="1" dirty="0">
              <a:solidFill>
                <a:schemeClr val="tx1"/>
              </a:solidFill>
              <a:latin typeface="Arial" pitchFamily="34" charset="0"/>
              <a:cs typeface="Arial" pitchFamily="34" charset="0"/>
            </a:endParaRPr>
          </a:p>
        </p:txBody>
      </p:sp>
      <p:sp>
        <p:nvSpPr>
          <p:cNvPr id="25" name="Oval 24"/>
          <p:cNvSpPr/>
          <p:nvPr/>
        </p:nvSpPr>
        <p:spPr>
          <a:xfrm>
            <a:off x="4856720" y="3837801"/>
            <a:ext cx="1409700" cy="7063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itchFamily="34" charset="0"/>
                <a:cs typeface="Arial" pitchFamily="34" charset="0"/>
              </a:rPr>
              <a:t>Provide Location</a:t>
            </a:r>
            <a:endParaRPr lang="en-US" sz="1200" i="1" dirty="0">
              <a:solidFill>
                <a:schemeClr val="tx1"/>
              </a:solidFill>
              <a:latin typeface="Arial" pitchFamily="34" charset="0"/>
              <a:cs typeface="Arial" pitchFamily="34" charset="0"/>
            </a:endParaRPr>
          </a:p>
        </p:txBody>
      </p:sp>
      <p:sp>
        <p:nvSpPr>
          <p:cNvPr id="26" name="Oval 25"/>
          <p:cNvSpPr/>
          <p:nvPr/>
        </p:nvSpPr>
        <p:spPr>
          <a:xfrm>
            <a:off x="5981700" y="4655407"/>
            <a:ext cx="1409700" cy="7063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itchFamily="34" charset="0"/>
                <a:cs typeface="Arial" pitchFamily="34" charset="0"/>
              </a:rPr>
              <a:t>Provide Word Verification</a:t>
            </a:r>
            <a:endParaRPr lang="en-US" sz="1200" i="1" dirty="0">
              <a:solidFill>
                <a:schemeClr val="tx1"/>
              </a:solidFill>
              <a:latin typeface="Arial" pitchFamily="34" charset="0"/>
              <a:cs typeface="Arial" pitchFamily="34" charset="0"/>
            </a:endParaRPr>
          </a:p>
        </p:txBody>
      </p:sp>
      <p:sp>
        <p:nvSpPr>
          <p:cNvPr id="27" name="Oval 26"/>
          <p:cNvSpPr/>
          <p:nvPr/>
        </p:nvSpPr>
        <p:spPr>
          <a:xfrm>
            <a:off x="4343400" y="5029200"/>
            <a:ext cx="1524000" cy="8587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itchFamily="34" charset="0"/>
                <a:cs typeface="Arial" pitchFamily="34" charset="0"/>
              </a:rPr>
              <a:t>Accept Terms and click on </a:t>
            </a:r>
            <a:r>
              <a:rPr lang="en-US" sz="1200" i="1" dirty="0" smtClean="0">
                <a:solidFill>
                  <a:schemeClr val="tx1"/>
                </a:solidFill>
                <a:latin typeface="Arial" pitchFamily="34" charset="0"/>
                <a:cs typeface="Arial" pitchFamily="34" charset="0"/>
              </a:rPr>
              <a:t>Create Account</a:t>
            </a:r>
            <a:endParaRPr lang="en-US" sz="1200" i="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9239516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Uploading Videos on YouTube</a:t>
            </a:r>
            <a:endParaRPr lang="en-US" sz="3600" dirty="0">
              <a:latin typeface="Arial" pitchFamily="34" charset="0"/>
              <a:cs typeface="Arial" pitchFamily="34" charset="0"/>
            </a:endParaRPr>
          </a:p>
        </p:txBody>
      </p:sp>
      <p:pic>
        <p:nvPicPr>
          <p:cNvPr id="8" name="Picture 7"/>
          <p:cNvPicPr/>
          <p:nvPr/>
        </p:nvPicPr>
        <p:blipFill>
          <a:blip r:embed="rId3" cstate="print"/>
          <a:stretch>
            <a:fillRect/>
          </a:stretch>
        </p:blipFill>
        <p:spPr>
          <a:xfrm>
            <a:off x="1600200" y="1757362"/>
            <a:ext cx="5943600" cy="3343275"/>
          </a:xfrm>
          <a:prstGeom prst="rect">
            <a:avLst/>
          </a:prstGeom>
        </p:spPr>
      </p:pic>
    </p:spTree>
    <p:extLst>
      <p:ext uri="{BB962C8B-B14F-4D97-AF65-F5344CB8AC3E}">
        <p14:creationId xmlns:p14="http://schemas.microsoft.com/office/powerpoint/2010/main" xmlns="" val="4152497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1"/>
            <a:ext cx="9144000" cy="987548"/>
          </a:xfrm>
        </p:spPr>
        <p:txBody>
          <a:bodyPr>
            <a:normAutofit/>
          </a:bodyPr>
          <a:lstStyle/>
          <a:p>
            <a:r>
              <a:rPr lang="en-US" sz="3600" dirty="0" smtClean="0">
                <a:latin typeface="Arial" pitchFamily="34" charset="0"/>
                <a:cs typeface="Arial" pitchFamily="34" charset="0"/>
              </a:rPr>
              <a:t>Share and Distribute Videos</a:t>
            </a:r>
            <a:endParaRPr lang="en-US" sz="3600" dirty="0">
              <a:latin typeface="Arial" pitchFamily="34" charset="0"/>
              <a:cs typeface="Arial" pitchFamily="34" charset="0"/>
            </a:endParaRPr>
          </a:p>
        </p:txBody>
      </p:sp>
      <p:pic>
        <p:nvPicPr>
          <p:cNvPr id="6" name="Picture 5" descr="http://www.downloadatoz.com/resources/201010/20/imgs/backgrounds-movie-maker_200x140.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52800" y="2362200"/>
            <a:ext cx="1752600" cy="2590800"/>
          </a:xfrm>
          <a:prstGeom prst="rect">
            <a:avLst/>
          </a:prstGeom>
          <a:noFill/>
          <a:ln>
            <a:noFill/>
          </a:ln>
        </p:spPr>
      </p:pic>
      <p:pic>
        <p:nvPicPr>
          <p:cNvPr id="7" name="Picture 6" descr="http://www.splicelicio.us/image/twitter-bird-branch-tree-sing-feet-beak-tail-feathers-illustration-microblog-logo-video-camera-icon-images.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89" y="1142999"/>
            <a:ext cx="2629930" cy="1823613"/>
          </a:xfrm>
          <a:prstGeom prst="rect">
            <a:avLst/>
          </a:prstGeom>
          <a:noFill/>
          <a:ln>
            <a:noFill/>
          </a:ln>
        </p:spPr>
      </p:pic>
      <p:pic>
        <p:nvPicPr>
          <p:cNvPr id="11" name="Picture 10" descr="http://t1.gstatic.com/images?q=tbn:ANd9GcSFbr1RISI4w51Z0Y7zrH2pT0qOwg24qWqU7DEaDyrWMv1hGrhaOw"/>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535" y="5229225"/>
            <a:ext cx="2819400" cy="1628775"/>
          </a:xfrm>
          <a:prstGeom prst="rect">
            <a:avLst/>
          </a:prstGeom>
          <a:noFill/>
          <a:ln>
            <a:noFill/>
          </a:ln>
        </p:spPr>
      </p:pic>
      <p:pic>
        <p:nvPicPr>
          <p:cNvPr id="12" name="Picture 11" descr="http://t2.gstatic.com/images?q=tbn:ANd9GcTJD0DM97Z_wacX-Gp6IMkyuHjJFG36o5NUBMI_0o-PlAk2TByJL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24601" y="5229225"/>
            <a:ext cx="2819399" cy="1619250"/>
          </a:xfrm>
          <a:prstGeom prst="rect">
            <a:avLst/>
          </a:prstGeom>
          <a:noFill/>
          <a:ln>
            <a:noFill/>
          </a:ln>
        </p:spPr>
      </p:pic>
      <p:pic>
        <p:nvPicPr>
          <p:cNvPr id="13" name="Picture 12" descr="http://support.files.wordpress.com/2008/11/videos-add-video-button11.png?w=341&amp;h=207"/>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797378" y="1155356"/>
            <a:ext cx="3248025" cy="1811256"/>
          </a:xfrm>
          <a:prstGeom prst="rect">
            <a:avLst/>
          </a:prstGeom>
          <a:noFill/>
          <a:ln>
            <a:noFill/>
          </a:ln>
        </p:spPr>
      </p:pic>
      <p:cxnSp>
        <p:nvCxnSpPr>
          <p:cNvPr id="15" name="Straight Arrow Connector 14"/>
          <p:cNvCxnSpPr/>
          <p:nvPr/>
        </p:nvCxnSpPr>
        <p:spPr>
          <a:xfrm flipH="1" flipV="1">
            <a:off x="2671119" y="1676400"/>
            <a:ext cx="910282" cy="990600"/>
          </a:xfrm>
          <a:prstGeom prst="straightConnector1">
            <a:avLst/>
          </a:prstGeom>
          <a:ln w="508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419600" y="2514600"/>
            <a:ext cx="1377778" cy="76200"/>
          </a:xfrm>
          <a:prstGeom prst="straightConnector1">
            <a:avLst/>
          </a:prstGeom>
          <a:ln w="508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953000" y="4495800"/>
            <a:ext cx="1371601" cy="1295400"/>
          </a:xfrm>
          <a:prstGeom prst="straightConnector1">
            <a:avLst/>
          </a:prstGeom>
          <a:ln w="508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671119" y="4114800"/>
            <a:ext cx="910281" cy="1028700"/>
          </a:xfrm>
          <a:prstGeom prst="straightConnector1">
            <a:avLst/>
          </a:prstGeom>
          <a:ln w="508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139009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5" name="TextBox 4"/>
          <p:cNvSpPr txBox="1"/>
          <p:nvPr/>
        </p:nvSpPr>
        <p:spPr>
          <a:xfrm>
            <a:off x="381000" y="1524000"/>
            <a:ext cx="6553200" cy="1815882"/>
          </a:xfrm>
          <a:prstGeom prst="rect">
            <a:avLst/>
          </a:prstGeom>
          <a:noFill/>
        </p:spPr>
        <p:txBody>
          <a:bodyPr wrap="square" rtlCol="0">
            <a:spAutoFit/>
          </a:bodyPr>
          <a:lstStyle/>
          <a:p>
            <a:pPr marL="342900" indent="-342900">
              <a:buFontTx/>
              <a:buAutoNum type="arabicPeriod"/>
            </a:pPr>
            <a:r>
              <a:rPr lang="en-US" sz="2800" dirty="0" smtClean="0">
                <a:solidFill>
                  <a:prstClr val="black"/>
                </a:solidFill>
                <a:latin typeface="Arial" pitchFamily="34" charset="0"/>
                <a:cs typeface="Arial" pitchFamily="34" charset="0"/>
              </a:rPr>
              <a:t>  Share Pairs</a:t>
            </a:r>
          </a:p>
          <a:p>
            <a:pPr marL="342900" indent="-342900">
              <a:buFontTx/>
              <a:buAutoNum type="arabicPeriod"/>
            </a:pPr>
            <a:endParaRPr lang="en-US" sz="2800" dirty="0">
              <a:solidFill>
                <a:prstClr val="black"/>
              </a:solidFill>
              <a:latin typeface="Arial" pitchFamily="34" charset="0"/>
              <a:cs typeface="Arial" pitchFamily="34" charset="0"/>
            </a:endParaRPr>
          </a:p>
          <a:p>
            <a:pPr marL="342900" indent="-342900">
              <a:buFontTx/>
              <a:buAutoNum type="arabicPeriod"/>
            </a:pPr>
            <a:endParaRPr lang="en-US" sz="2800" dirty="0" smtClean="0">
              <a:solidFill>
                <a:prstClr val="black"/>
              </a:solidFill>
              <a:latin typeface="Arial" pitchFamily="34" charset="0"/>
              <a:cs typeface="Arial" pitchFamily="34" charset="0"/>
            </a:endParaRPr>
          </a:p>
          <a:p>
            <a:pPr marL="342900" indent="-342900">
              <a:buFontTx/>
              <a:buAutoNum type="arabicPeriod"/>
            </a:pPr>
            <a:r>
              <a:rPr lang="en-US" sz="2800" dirty="0" smtClean="0">
                <a:solidFill>
                  <a:prstClr val="black"/>
                </a:solidFill>
                <a:latin typeface="Arial" pitchFamily="34" charset="0"/>
                <a:cs typeface="Arial" pitchFamily="34" charset="0"/>
              </a:rPr>
              <a:t>  Circle Closing</a:t>
            </a:r>
            <a:endParaRPr lang="en-US" sz="2800" dirty="0">
              <a:solidFill>
                <a:prstClr val="black"/>
              </a:solidFill>
              <a:latin typeface="Arial" pitchFamily="34" charset="0"/>
              <a:cs typeface="Arial" pitchFamily="34" charset="0"/>
            </a:endParaRPr>
          </a:p>
        </p:txBody>
      </p:sp>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Reflection &amp; Closing</a:t>
            </a:r>
            <a:endParaRPr lang="en-US" sz="36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xmlns="" val="30788328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9-2011 4-53-30 PM.png"/>
          <p:cNvPicPr>
            <a:picLocks noChangeAspect="1"/>
          </p:cNvPicPr>
          <p:nvPr/>
        </p:nvPicPr>
        <p:blipFill>
          <a:blip r:embed="rId3" cstate="print"/>
          <a:stretch>
            <a:fillRect/>
          </a:stretch>
        </p:blipFill>
        <p:spPr>
          <a:xfrm>
            <a:off x="609600" y="1248460"/>
            <a:ext cx="6638029" cy="5105400"/>
          </a:xfrm>
          <a:prstGeom prst="rect">
            <a:avLst/>
          </a:prstGeom>
        </p:spPr>
      </p:pic>
      <p:sp>
        <p:nvSpPr>
          <p:cNvPr id="4" name="TextBox 3"/>
          <p:cNvSpPr txBox="1"/>
          <p:nvPr/>
        </p:nvSpPr>
        <p:spPr>
          <a:xfrm>
            <a:off x="2971800" y="5486400"/>
            <a:ext cx="6172200" cy="646331"/>
          </a:xfrm>
          <a:prstGeom prst="rect">
            <a:avLst/>
          </a:prstGeom>
          <a:solidFill>
            <a:schemeClr val="tx1"/>
          </a:solidFill>
        </p:spPr>
        <p:txBody>
          <a:bodyPr wrap="square" rtlCol="0">
            <a:spAutoFit/>
          </a:bodyPr>
          <a:lstStyle/>
          <a:p>
            <a:r>
              <a:rPr lang="en-US" dirty="0" smtClean="0">
                <a:solidFill>
                  <a:prstClr val="white"/>
                </a:solidFill>
              </a:rPr>
              <a:t>You are free to use this work as long you attribute </a:t>
            </a:r>
          </a:p>
          <a:p>
            <a:r>
              <a:rPr lang="en-US" dirty="0" smtClean="0">
                <a:solidFill>
                  <a:prstClr val="white"/>
                </a:solidFill>
              </a:rPr>
              <a:t>The E-Mediat Project.    </a:t>
            </a:r>
            <a:endParaRPr lang="en-US" dirty="0">
              <a:solidFill>
                <a:prstClr val="white"/>
              </a:solidFill>
            </a:endParaRPr>
          </a:p>
        </p:txBody>
      </p:sp>
      <p:sp>
        <p:nvSpPr>
          <p:cNvPr id="7" name="TextBox 6"/>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8"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prstClr val="black">
                    <a:lumMod val="75000"/>
                    <a:lumOff val="25000"/>
                  </a:prstClr>
                </a:solidFill>
                <a:latin typeface="Arial" pitchFamily="34" charset="0"/>
                <a:cs typeface="Arial" pitchFamily="34" charset="0"/>
              </a:rPr>
              <a:t>Rules For Using This Content</a:t>
            </a:r>
          </a:p>
          <a:p>
            <a:pPr algn="l"/>
            <a:r>
              <a:rPr lang="en-US" sz="2800" dirty="0" smtClean="0">
                <a:solidFill>
                  <a:prstClr val="black">
                    <a:lumMod val="75000"/>
                    <a:lumOff val="25000"/>
                  </a:prstClr>
                </a:solidFill>
                <a:latin typeface="Arial" pitchFamily="34" charset="0"/>
                <a:cs typeface="Arial" pitchFamily="34" charset="0"/>
              </a:rPr>
              <a:t>Creative Commons Attribution License</a:t>
            </a:r>
            <a:endParaRPr lang="en-US" sz="600" dirty="0" smtClean="0">
              <a:solidFill>
                <a:prstClr val="black">
                  <a:lumMod val="75000"/>
                  <a:lumOff val="25000"/>
                </a:prstClr>
              </a:solidFill>
              <a:latin typeface="Arial" pitchFamily="34" charset="0"/>
              <a:cs typeface="Arial" pitchFamily="34" charset="0"/>
            </a:endParaRPr>
          </a:p>
          <a:p>
            <a:pPr algn="l"/>
            <a:endParaRPr lang="en-US" sz="600" dirty="0">
              <a:solidFill>
                <a:prstClr val="black">
                  <a:lumMod val="75000"/>
                  <a:lumOff val="25000"/>
                </a:prstClr>
              </a:solidFill>
              <a:latin typeface="Arial" pitchFamily="34" charset="0"/>
              <a:cs typeface="Arial" pitchFamily="34" charset="0"/>
            </a:endParaRPr>
          </a:p>
          <a:p>
            <a:pPr algn="l"/>
            <a:endParaRPr lang="en-US" sz="600" dirty="0" smtClean="0">
              <a:solidFill>
                <a:prstClr val="black">
                  <a:lumMod val="75000"/>
                  <a:lumOff val="25000"/>
                </a:prstClr>
              </a:solidFill>
              <a:latin typeface="Arial" pitchFamily="34" charset="0"/>
              <a:cs typeface="Arial" pitchFamily="34" charset="0"/>
            </a:endParaRPr>
          </a:p>
          <a:p>
            <a:pPr algn="l"/>
            <a:endParaRPr lang="en-US" sz="1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xmlns="" val="1157858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cintosh HD:Users:mandawong:Projects:IIE:emediat:col:word_template:word_temp-draft.jpg"/>
          <p:cNvPicPr/>
          <p:nvPr/>
        </p:nvPicPr>
        <p:blipFill rotWithShape="1">
          <a:blip r:embed="rId3" cstate="print">
            <a:extLst>
              <a:ext uri="{28A0092B-C50C-407E-A947-70E740481C1C}">
                <a14:useLocalDpi xmlns:a14="http://schemas.microsoft.com/office/drawing/2010/main" xmlns="" val="0"/>
              </a:ext>
            </a:extLst>
          </a:blip>
          <a:srcRect t="52307"/>
          <a:stretch/>
        </p:blipFill>
        <p:spPr bwMode="auto">
          <a:xfrm>
            <a:off x="1383030" y="2066925"/>
            <a:ext cx="7760970" cy="4791075"/>
          </a:xfrm>
          <a:prstGeom prst="rect">
            <a:avLst/>
          </a:prstGeom>
          <a:noFill/>
          <a:ln>
            <a:noFill/>
          </a:ln>
          <a:extLst>
            <a:ext uri="{53640926-AAD7-44D8-BBD7-CCE9431645EC}">
              <a14:shadowObscured xmlns:a14="http://schemas.microsoft.com/office/drawing/2010/main" xmlns=""/>
            </a:ext>
          </a:extLst>
        </p:spPr>
      </p:pic>
      <p:sp>
        <p:nvSpPr>
          <p:cNvPr id="8" name="TextBox 3"/>
          <p:cNvSpPr txBox="1">
            <a:spLocks noChangeArrowheads="1"/>
          </p:cNvSpPr>
          <p:nvPr/>
        </p:nvSpPr>
        <p:spPr bwMode="auto">
          <a:xfrm>
            <a:off x="685800" y="1905000"/>
            <a:ext cx="7924800" cy="584775"/>
          </a:xfrm>
          <a:prstGeom prst="rect">
            <a:avLst/>
          </a:prstGeom>
          <a:solidFill>
            <a:schemeClr val="bg1"/>
          </a:solidFill>
          <a:ln w="60325">
            <a:noFill/>
            <a:miter lim="800000"/>
            <a:headEnd/>
            <a:tailEnd/>
          </a:ln>
        </p:spPr>
        <p:txBody>
          <a:bodyPr wrap="square">
            <a:spAutoFit/>
          </a:bodyPr>
          <a:lstStyle/>
          <a:p>
            <a:endParaRPr lang="en-US" sz="3200" dirty="0">
              <a:solidFill>
                <a:prstClr val="black"/>
              </a:solidFill>
              <a:cs typeface="Arial" pitchFamily="34" charset="0"/>
            </a:endParaRPr>
          </a:p>
        </p:txBody>
      </p:sp>
      <p:sp>
        <p:nvSpPr>
          <p:cNvPr id="9" name="TextBox 8"/>
          <p:cNvSpPr txBox="1"/>
          <p:nvPr/>
        </p:nvSpPr>
        <p:spPr>
          <a:xfrm>
            <a:off x="762000" y="1347549"/>
            <a:ext cx="7467600" cy="2246769"/>
          </a:xfrm>
          <a:prstGeom prst="rect">
            <a:avLst/>
          </a:prstGeom>
          <a:noFill/>
        </p:spPr>
        <p:txBody>
          <a:bodyPr wrap="square" rtlCol="0">
            <a:spAutoFit/>
          </a:bodyPr>
          <a:lstStyle/>
          <a:p>
            <a:r>
              <a:rPr lang="en-US" sz="2800" dirty="0" smtClean="0">
                <a:solidFill>
                  <a:prstClr val="black"/>
                </a:solidFill>
                <a:latin typeface="Arial" pitchFamily="34" charset="0"/>
                <a:cs typeface="Arial" pitchFamily="34" charset="0"/>
              </a:rPr>
              <a:t>Share Pairs:</a:t>
            </a:r>
          </a:p>
          <a:p>
            <a:endParaRPr lang="en-US" sz="2800" dirty="0" smtClean="0">
              <a:solidFill>
                <a:prstClr val="black"/>
              </a:solidFill>
              <a:latin typeface="Arial" pitchFamily="34" charset="0"/>
              <a:cs typeface="Arial" pitchFamily="34" charset="0"/>
            </a:endParaRPr>
          </a:p>
          <a:p>
            <a:r>
              <a:rPr lang="en-US" sz="2800" dirty="0" smtClean="0">
                <a:solidFill>
                  <a:prstClr val="black"/>
                </a:solidFill>
                <a:latin typeface="Arial" pitchFamily="34" charset="0"/>
                <a:cs typeface="Arial" pitchFamily="34" charset="0"/>
              </a:rPr>
              <a:t>What is one thing you already know or want to learn about using video for your NGO?</a:t>
            </a:r>
          </a:p>
          <a:p>
            <a:endParaRPr lang="en-US" sz="2800" dirty="0" smtClean="0">
              <a:solidFill>
                <a:prstClr val="black"/>
              </a:solidFill>
              <a:latin typeface="Arial" pitchFamily="34" charset="0"/>
              <a:cs typeface="Arial" pitchFamily="34" charset="0"/>
            </a:endParaRPr>
          </a:p>
        </p:txBody>
      </p:sp>
      <p:sp>
        <p:nvSpPr>
          <p:cNvPr id="7" name="TextBox 6"/>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prstClr val="black">
                    <a:lumMod val="75000"/>
                    <a:lumOff val="25000"/>
                  </a:prstClr>
                </a:solidFill>
                <a:latin typeface="Arial" pitchFamily="34" charset="0"/>
                <a:cs typeface="Arial" pitchFamily="34" charset="0"/>
              </a:rPr>
              <a:t>Icebreaker</a:t>
            </a:r>
            <a:endParaRPr lang="en-US" sz="36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xmlns="" val="1878523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lumMod val="75000"/>
                    <a:lumOff val="25000"/>
                  </a:prstClr>
                </a:solidFill>
                <a:latin typeface="Arial" pitchFamily="34" charset="0"/>
                <a:cs typeface="Arial" pitchFamily="34" charset="0"/>
              </a:rPr>
              <a:t>Field Team video</a:t>
            </a:r>
            <a:endParaRPr lang="en-US" sz="36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xmlns="" val="20818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0" y="381001"/>
            <a:ext cx="8867775"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b="1"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617580" y="1"/>
            <a:ext cx="8526420" cy="987548"/>
          </a:xfrm>
        </p:spPr>
        <p:txBody>
          <a:bodyPr>
            <a:normAutofit/>
          </a:bodyPr>
          <a:lstStyle/>
          <a:p>
            <a:r>
              <a:rPr lang="en-US" sz="3600" dirty="0" smtClean="0">
                <a:latin typeface="Arial" pitchFamily="34" charset="0"/>
                <a:cs typeface="Arial" pitchFamily="34" charset="0"/>
              </a:rPr>
              <a:t>Why Use Videos</a:t>
            </a:r>
            <a:endParaRPr lang="en-US" sz="3600" dirty="0">
              <a:latin typeface="Arial" pitchFamily="34" charset="0"/>
              <a:cs typeface="Arial" pitchFamily="34" charset="0"/>
            </a:endParaRPr>
          </a:p>
        </p:txBody>
      </p:sp>
      <p:sp>
        <p:nvSpPr>
          <p:cNvPr id="3" name="Text Placeholder 2"/>
          <p:cNvSpPr>
            <a:spLocks noGrp="1"/>
          </p:cNvSpPr>
          <p:nvPr>
            <p:ph type="body" idx="1"/>
          </p:nvPr>
        </p:nvSpPr>
        <p:spPr/>
        <p:txBody>
          <a:bodyPr/>
          <a:lstStyle/>
          <a:p>
            <a:r>
              <a:rPr lang="en-US" dirty="0" smtClean="0">
                <a:latin typeface="Arial" pitchFamily="34" charset="0"/>
                <a:cs typeface="Arial" pitchFamily="34" charset="0"/>
              </a:rPr>
              <a:t>Red Cross – Be A Hero </a:t>
            </a:r>
            <a:endParaRPr lang="en-US" dirty="0">
              <a:latin typeface="Arial" pitchFamily="34" charset="0"/>
              <a:cs typeface="Arial" pitchFamily="34" charset="0"/>
            </a:endParaRPr>
          </a:p>
        </p:txBody>
      </p:sp>
      <p:sp>
        <p:nvSpPr>
          <p:cNvPr id="5" name="Text Placeholder 4"/>
          <p:cNvSpPr>
            <a:spLocks noGrp="1"/>
          </p:cNvSpPr>
          <p:nvPr>
            <p:ph type="body" sz="quarter" idx="3"/>
          </p:nvPr>
        </p:nvSpPr>
        <p:spPr/>
        <p:txBody>
          <a:bodyPr>
            <a:normAutofit fontScale="92500" lnSpcReduction="20000"/>
          </a:bodyPr>
          <a:lstStyle/>
          <a:p>
            <a:r>
              <a:rPr lang="en-US" dirty="0" smtClean="0">
                <a:latin typeface="Arial" pitchFamily="34" charset="0"/>
                <a:cs typeface="Arial" pitchFamily="34" charset="0"/>
              </a:rPr>
              <a:t>Global Rights – Maghreb Team </a:t>
            </a:r>
            <a:endParaRPr lang="en-US" dirty="0">
              <a:latin typeface="Arial" pitchFamily="34" charset="0"/>
              <a:cs typeface="Arial" pitchFamily="34" charset="0"/>
            </a:endParaRPr>
          </a:p>
        </p:txBody>
      </p:sp>
      <p:pic>
        <p:nvPicPr>
          <p:cNvPr id="11" name="Content Placeholder 10"/>
          <p:cNvPicPr>
            <a:picLocks noGrp="1"/>
          </p:cNvPicPr>
          <p:nvPr>
            <p:ph sz="half" idx="2"/>
          </p:nvPr>
        </p:nvPicPr>
        <p:blipFill>
          <a:blip r:embed="rId3" cstate="print"/>
          <a:stretch>
            <a:fillRect/>
          </a:stretch>
        </p:blipFill>
        <p:spPr>
          <a:xfrm>
            <a:off x="457200" y="2133600"/>
            <a:ext cx="4040188" cy="3962400"/>
          </a:xfrm>
          <a:prstGeom prst="rect">
            <a:avLst/>
          </a:prstGeom>
        </p:spPr>
      </p:pic>
      <p:pic>
        <p:nvPicPr>
          <p:cNvPr id="12" name="Content Placeholder 11"/>
          <p:cNvPicPr>
            <a:picLocks noGrp="1"/>
          </p:cNvPicPr>
          <p:nvPr>
            <p:ph sz="quarter" idx="4"/>
          </p:nvPr>
        </p:nvPicPr>
        <p:blipFill>
          <a:blip r:embed="rId4" cstate="print"/>
          <a:stretch>
            <a:fillRect/>
          </a:stretch>
        </p:blipFill>
        <p:spPr>
          <a:xfrm>
            <a:off x="4645025" y="2133600"/>
            <a:ext cx="4041775" cy="3886200"/>
          </a:xfrm>
          <a:prstGeom prst="rect">
            <a:avLst/>
          </a:prstGeom>
        </p:spPr>
      </p:pic>
    </p:spTree>
    <p:extLst>
      <p:ext uri="{BB962C8B-B14F-4D97-AF65-F5344CB8AC3E}">
        <p14:creationId xmlns:p14="http://schemas.microsoft.com/office/powerpoint/2010/main" xmlns="" val="2773257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
            <a:ext cx="9144000" cy="987552"/>
          </a:xfrm>
          <a:prstGeom prst="rect">
            <a:avLst/>
          </a:prstGeom>
          <a:solidFill>
            <a:srgbClr val="ABDCD4"/>
          </a:solidFill>
        </p:spPr>
        <p:txBody>
          <a:bodyPr wrap="square" rtlCol="0">
            <a:spAutoFit/>
          </a:bodyPr>
          <a:lstStyle/>
          <a:p>
            <a:pPr algn="ctr"/>
            <a:endParaRPr lang="en-US" sz="2200" dirty="0">
              <a:solidFill>
                <a:prstClr val="black">
                  <a:lumMod val="75000"/>
                  <a:lumOff val="25000"/>
                </a:prstClr>
              </a:solidFill>
              <a:latin typeface="Arial" pitchFamily="34" charset="0"/>
              <a:cs typeface="Arial" pitchFamily="34" charset="0"/>
            </a:endParaRPr>
          </a:p>
        </p:txBody>
      </p:sp>
      <p:sp>
        <p:nvSpPr>
          <p:cNvPr id="10" name="Rectangle 46"/>
          <p:cNvSpPr txBox="1">
            <a:spLocks noChangeArrowheads="1"/>
          </p:cNvSpPr>
          <p:nvPr/>
        </p:nvSpPr>
        <p:spPr bwMode="auto">
          <a:xfrm>
            <a:off x="257175" y="381001"/>
            <a:ext cx="8610600" cy="381000"/>
          </a:xfrm>
          <a:prstGeom prst="rect">
            <a:avLst/>
          </a:prstGeom>
          <a:noFill/>
          <a:ln>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600" dirty="0">
              <a:solidFill>
                <a:prstClr val="black">
                  <a:lumMod val="75000"/>
                  <a:lumOff val="25000"/>
                </a:prstClr>
              </a:solidFill>
              <a:latin typeface="Arial" pitchFamily="34" charset="0"/>
              <a:cs typeface="Arial" pitchFamily="34" charset="0"/>
            </a:endParaRPr>
          </a:p>
        </p:txBody>
      </p:sp>
      <p:sp>
        <p:nvSpPr>
          <p:cNvPr id="2" name="Title 1"/>
          <p:cNvSpPr>
            <a:spLocks noGrp="1"/>
          </p:cNvSpPr>
          <p:nvPr>
            <p:ph type="title"/>
          </p:nvPr>
        </p:nvSpPr>
        <p:spPr>
          <a:xfrm>
            <a:off x="0" y="0"/>
            <a:ext cx="9144000" cy="987549"/>
          </a:xfrm>
        </p:spPr>
        <p:txBody>
          <a:bodyPr>
            <a:normAutofit/>
          </a:bodyPr>
          <a:lstStyle/>
          <a:p>
            <a:r>
              <a:rPr lang="en-US" sz="3600" dirty="0" smtClean="0">
                <a:latin typeface="Arial" pitchFamily="34" charset="0"/>
                <a:cs typeface="Arial" pitchFamily="34" charset="0"/>
              </a:rPr>
              <a:t>How can videos help NGOs</a:t>
            </a:r>
            <a:endParaRPr lang="en-US" sz="3600" dirty="0">
              <a:latin typeface="Arial" pitchFamily="34" charset="0"/>
              <a:cs typeface="Arial" pitchFamily="34" charset="0"/>
            </a:endParaRPr>
          </a:p>
        </p:txBody>
      </p:sp>
      <p:sp>
        <p:nvSpPr>
          <p:cNvPr id="3" name="Text Placeholder 2"/>
          <p:cNvSpPr>
            <a:spLocks noGrp="1"/>
          </p:cNvSpPr>
          <p:nvPr>
            <p:ph type="body" idx="1"/>
          </p:nvPr>
        </p:nvSpPr>
        <p:spPr/>
        <p:txBody>
          <a:bodyPr/>
          <a:lstStyle/>
          <a:p>
            <a:r>
              <a:rPr lang="en-US" dirty="0" smtClean="0">
                <a:latin typeface="Arial" pitchFamily="34" charset="0"/>
                <a:cs typeface="Arial" pitchFamily="34" charset="0"/>
              </a:rPr>
              <a:t>Putting face on the cause</a:t>
            </a:r>
            <a:endParaRPr lang="en-US" dirty="0">
              <a:latin typeface="Arial" pitchFamily="34" charset="0"/>
              <a:cs typeface="Arial" pitchFamily="34" charset="0"/>
            </a:endParaRPr>
          </a:p>
        </p:txBody>
      </p:sp>
      <p:sp>
        <p:nvSpPr>
          <p:cNvPr id="5" name="Text Placeholder 4"/>
          <p:cNvSpPr>
            <a:spLocks noGrp="1"/>
          </p:cNvSpPr>
          <p:nvPr>
            <p:ph type="body" sz="quarter" idx="3"/>
          </p:nvPr>
        </p:nvSpPr>
        <p:spPr/>
        <p:txBody>
          <a:bodyPr/>
          <a:lstStyle/>
          <a:p>
            <a:r>
              <a:rPr lang="en-US" dirty="0" smtClean="0">
                <a:latin typeface="Arial" pitchFamily="34" charset="0"/>
                <a:cs typeface="Arial" pitchFamily="34" charset="0"/>
              </a:rPr>
              <a:t>Sharing fun</a:t>
            </a:r>
            <a:endParaRPr lang="en-US" dirty="0">
              <a:latin typeface="Arial" pitchFamily="34" charset="0"/>
              <a:cs typeface="Arial" pitchFamily="34" charset="0"/>
            </a:endParaRPr>
          </a:p>
        </p:txBody>
      </p:sp>
      <p:pic>
        <p:nvPicPr>
          <p:cNvPr id="11" name="Content Placeholder 10"/>
          <p:cNvPicPr>
            <a:picLocks noGrp="1"/>
          </p:cNvPicPr>
          <p:nvPr>
            <p:ph sz="half" idx="2"/>
          </p:nvPr>
        </p:nvPicPr>
        <p:blipFill>
          <a:blip r:embed="rId3" cstate="print"/>
          <a:stretch>
            <a:fillRect/>
          </a:stretch>
        </p:blipFill>
        <p:spPr>
          <a:xfrm>
            <a:off x="457200" y="2286000"/>
            <a:ext cx="4040188" cy="3810000"/>
          </a:xfrm>
          <a:prstGeom prst="rect">
            <a:avLst/>
          </a:prstGeom>
        </p:spPr>
      </p:pic>
      <p:pic>
        <p:nvPicPr>
          <p:cNvPr id="12" name="Content Placeholder 11"/>
          <p:cNvPicPr>
            <a:picLocks noGrp="1"/>
          </p:cNvPicPr>
          <p:nvPr>
            <p:ph sz="quarter" idx="4"/>
          </p:nvPr>
        </p:nvPicPr>
        <p:blipFill>
          <a:blip r:embed="rId4" cstate="print"/>
          <a:stretch>
            <a:fillRect/>
          </a:stretch>
        </p:blipFill>
        <p:spPr>
          <a:xfrm>
            <a:off x="4645025" y="2286000"/>
            <a:ext cx="4041775" cy="3810000"/>
          </a:xfrm>
          <a:prstGeom prst="rect">
            <a:avLst/>
          </a:prstGeom>
        </p:spPr>
      </p:pic>
    </p:spTree>
    <p:extLst>
      <p:ext uri="{BB962C8B-B14F-4D97-AF65-F5344CB8AC3E}">
        <p14:creationId xmlns:p14="http://schemas.microsoft.com/office/powerpoint/2010/main" xmlns="" val="1245380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3046</Words>
  <Application>Microsoft Office PowerPoint</Application>
  <PresentationFormat>On-screen Show (4:3)</PresentationFormat>
  <Paragraphs>496</Paragraphs>
  <Slides>55</Slides>
  <Notes>55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Slide 1</vt:lpstr>
      <vt:lpstr>Slide 2</vt:lpstr>
      <vt:lpstr>Day One:  Agenda</vt:lpstr>
      <vt:lpstr>Slide 4</vt:lpstr>
      <vt:lpstr>Slide 5</vt:lpstr>
      <vt:lpstr>Slide 6</vt:lpstr>
      <vt:lpstr>Slide 7</vt:lpstr>
      <vt:lpstr>Why Use Videos</vt:lpstr>
      <vt:lpstr>How can videos help NGOs</vt:lpstr>
      <vt:lpstr>How can videos help NGOs</vt:lpstr>
      <vt:lpstr>How can videos help Videos</vt:lpstr>
      <vt:lpstr>Why NGOs should tell stories?</vt:lpstr>
      <vt:lpstr>Slide 13</vt:lpstr>
      <vt:lpstr>Types of Stories</vt:lpstr>
      <vt:lpstr>Digital Storytelling</vt:lpstr>
      <vt:lpstr>Tips for Digital Storytelling</vt:lpstr>
      <vt:lpstr>How to use Flip Camera</vt:lpstr>
      <vt:lpstr>Slide 18</vt:lpstr>
      <vt:lpstr>Slide 19</vt:lpstr>
      <vt:lpstr>Slide 20</vt:lpstr>
      <vt:lpstr>Hand-on time: shooting your video</vt:lpstr>
      <vt:lpstr>How to transfer video from Flip to computer</vt:lpstr>
      <vt:lpstr>Slide 23</vt:lpstr>
      <vt:lpstr>Slide 24</vt:lpstr>
      <vt:lpstr>Slide 25</vt:lpstr>
      <vt:lpstr>Slide 26</vt:lpstr>
      <vt:lpstr>Slide 27</vt:lpstr>
      <vt:lpstr>Slide 28</vt:lpstr>
      <vt:lpstr>Slide 29</vt:lpstr>
      <vt:lpstr>Slide 30</vt:lpstr>
      <vt:lpstr>Share participant videos</vt:lpstr>
      <vt:lpstr>Reflection and Closing  </vt:lpstr>
      <vt:lpstr>Day Two: Agenda</vt:lpstr>
      <vt:lpstr>Slide 34</vt:lpstr>
      <vt:lpstr>Overview of Creative Process</vt:lpstr>
      <vt:lpstr>Introduction to Movie Maker</vt:lpstr>
      <vt:lpstr>Import video clip into Movie Maker</vt:lpstr>
      <vt:lpstr>Edit video clips</vt:lpstr>
      <vt:lpstr>Edit video clips </vt:lpstr>
      <vt:lpstr>Adding music and sounds</vt:lpstr>
      <vt:lpstr>Adding music and sounds</vt:lpstr>
      <vt:lpstr>Adding Narration</vt:lpstr>
      <vt:lpstr>Adding Narration</vt:lpstr>
      <vt:lpstr>Adding video transitions and video effects</vt:lpstr>
      <vt:lpstr>Adding video transitions and video effects</vt:lpstr>
      <vt:lpstr>Adding video transitions and video effects</vt:lpstr>
      <vt:lpstr>Hand-on time: upload &amp; edit video on Movie Maker- Part I</vt:lpstr>
      <vt:lpstr>Hand-on time: upload &amp; edit video on Movie Maker – Part II</vt:lpstr>
      <vt:lpstr>YouTube</vt:lpstr>
      <vt:lpstr>Setting up your YouTube Account</vt:lpstr>
      <vt:lpstr>Setting up your YouTube Account</vt:lpstr>
      <vt:lpstr>Uploading Videos on YouTube</vt:lpstr>
      <vt:lpstr>Share and Distribute Videos</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Bhasin, Madhavi</dc:creator>
  <cp:lastModifiedBy>Natasha Wanchek</cp:lastModifiedBy>
  <cp:revision>80</cp:revision>
  <dcterms:created xsi:type="dcterms:W3CDTF">2006-08-16T00:00:00Z</dcterms:created>
  <dcterms:modified xsi:type="dcterms:W3CDTF">2011-10-05T16:18:03Z</dcterms:modified>
</cp:coreProperties>
</file>