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3" r:id="rId1"/>
  </p:sldMasterIdLst>
  <p:notesMasterIdLst>
    <p:notesMasterId r:id="rId13"/>
  </p:notesMasterIdLst>
  <p:sldIdLst>
    <p:sldId id="256" r:id="rId2"/>
    <p:sldId id="266" r:id="rId3"/>
    <p:sldId id="268" r:id="rId4"/>
    <p:sldId id="261" r:id="rId5"/>
    <p:sldId id="271" r:id="rId6"/>
    <p:sldId id="272" r:id="rId7"/>
    <p:sldId id="273" r:id="rId8"/>
    <p:sldId id="263" r:id="rId9"/>
    <p:sldId id="270" r:id="rId10"/>
    <p:sldId id="262" r:id="rId11"/>
    <p:sldId id="274"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shea" initials="c" lastIdx="3"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2290" autoAdjust="0"/>
  </p:normalViewPr>
  <p:slideViewPr>
    <p:cSldViewPr>
      <p:cViewPr varScale="1">
        <p:scale>
          <a:sx n="53" d="100"/>
          <a:sy n="53" d="100"/>
        </p:scale>
        <p:origin x="-102" y="-2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D4B8DD0C-655A-42DF-BDE3-ABA148D0F6DD}" type="datetimeFigureOut">
              <a:rPr lang="en-US"/>
              <a:pPr>
                <a:defRPr/>
              </a:pPr>
              <a:t>5/20/2008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6A7BEA48-3483-416D-9596-9DD38F135BD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Quantifying monetary value of non-profit work can help spark media interest</a:t>
            </a:r>
          </a:p>
          <a:p>
            <a:pPr>
              <a:spcBef>
                <a:spcPct val="0"/>
              </a:spcBef>
            </a:pPr>
            <a:endParaRPr lang="en-US" dirty="0" smtClean="0"/>
          </a:p>
          <a:p>
            <a:pPr>
              <a:spcBef>
                <a:spcPct val="0"/>
              </a:spcBef>
            </a:pPr>
            <a:r>
              <a:rPr lang="en-US" dirty="0" smtClean="0"/>
              <a:t>Language and format are essential – insider jargon not useful for public</a:t>
            </a:r>
          </a:p>
          <a:p>
            <a:pPr>
              <a:spcBef>
                <a:spcPct val="0"/>
              </a:spcBef>
            </a:pPr>
            <a:endParaRPr lang="en-US" dirty="0" smtClean="0"/>
          </a:p>
          <a:p>
            <a:pPr>
              <a:spcBef>
                <a:spcPct val="0"/>
              </a:spcBef>
            </a:pPr>
            <a:r>
              <a:rPr lang="en-US" dirty="0" smtClean="0"/>
              <a:t>Translate between technical and nontechnical language</a:t>
            </a:r>
          </a:p>
          <a:p>
            <a:pPr>
              <a:spcBef>
                <a:spcPct val="0"/>
              </a:spcBef>
            </a:pPr>
            <a:endParaRPr lang="en-US" dirty="0" smtClean="0"/>
          </a:p>
          <a:p>
            <a:pPr>
              <a:spcBef>
                <a:spcPct val="0"/>
              </a:spcBef>
            </a:pPr>
            <a:r>
              <a:rPr lang="en-US" dirty="0" smtClean="0"/>
              <a:t>Can be frustrating when reporters are trying to dig up negative stories. It is helpful to have another person in the room to redirect questions</a:t>
            </a:r>
          </a:p>
          <a:p>
            <a:pPr>
              <a:spcBef>
                <a:spcPct val="0"/>
              </a:spcBef>
            </a:pPr>
            <a:endParaRPr lang="en-US" dirty="0" smtClean="0"/>
          </a:p>
          <a:p>
            <a:pPr>
              <a:spcBef>
                <a:spcPct val="0"/>
              </a:spcBef>
            </a:pPr>
            <a:r>
              <a:rPr lang="en-US" dirty="0" smtClean="0"/>
              <a:t>Ongoing relationships help</a:t>
            </a:r>
          </a:p>
          <a:p>
            <a:pPr>
              <a:spcBef>
                <a:spcPct val="0"/>
              </a:spcBef>
            </a:pPr>
            <a:endParaRPr lang="en-US" dirty="0"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E4B4E14-309C-411E-9BDE-CE13AF9F525A}" type="slidenum">
              <a:rPr lang="en-US"/>
              <a:pPr fontAlgn="base">
                <a:spcBef>
                  <a:spcPct val="0"/>
                </a:spcBef>
                <a:spcAft>
                  <a:spcPct val="0"/>
                </a:spcAft>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Sound familiar to Bahrain??</a:t>
            </a:r>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34B73E7-988B-43A9-81F0-BFF2DAC5444A}" type="slidenum">
              <a:rPr lang="en-US"/>
              <a:pPr fontAlgn="base">
                <a:spcBef>
                  <a:spcPct val="0"/>
                </a:spcBef>
                <a:spcAft>
                  <a:spcPct val="0"/>
                </a:spcAft>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Press conference began with a discussion of the contribution and importance of CSOs – very important framing device – forced opponents on the defensive or keep a low profile. Important of framing the debate!</a:t>
            </a: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F93995-830F-4D5A-93C1-774E667101A6}" type="slidenum">
              <a:rPr lang="en-US"/>
              <a:pPr fontAlgn="base">
                <a:spcBef>
                  <a:spcPct val="0"/>
                </a:spcBef>
                <a:spcAft>
                  <a:spcPct val="0"/>
                </a:spcAft>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Sound familiar to Bahrain??</a:t>
            </a:r>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2103E45-87F9-4FB7-9E7C-865C2E95411B}" type="slidenum">
              <a:rPr lang="en-US"/>
              <a:pPr fontAlgn="base">
                <a:spcBef>
                  <a:spcPct val="0"/>
                </a:spcBef>
                <a:spcAft>
                  <a:spcPct val="0"/>
                </a:spcAft>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Sound familiar to Bahrain??</a:t>
            </a:r>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A5F5A8F-5330-4DC6-8917-6A5D791228D1}" type="slidenum">
              <a:rPr lang="en-US"/>
              <a:pPr fontAlgn="base">
                <a:spcBef>
                  <a:spcPct val="0"/>
                </a:spcBef>
                <a:spcAft>
                  <a:spcPct val="0"/>
                </a:spcAft>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NB: Mobile movie is a super creative idea, but was scrapped at the last second b/c of security situation. </a:t>
            </a:r>
          </a:p>
          <a:p>
            <a:pPr>
              <a:spcBef>
                <a:spcPct val="0"/>
              </a:spcBef>
            </a:pPr>
            <a:r>
              <a:rPr lang="en-US" dirty="0" smtClean="0"/>
              <a:t>Radio/TV idea used in Yemen as well. </a:t>
            </a:r>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7BC2B26-6535-4282-96E2-936939D74A73}" type="slidenum">
              <a:rPr lang="en-US"/>
              <a:pPr fontAlgn="base">
                <a:spcBef>
                  <a:spcPct val="0"/>
                </a:spcBef>
                <a:spcAft>
                  <a:spcPct val="0"/>
                </a:spcAft>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685800" y="990601"/>
            <a:ext cx="7772400" cy="2609850"/>
          </a:xfrm>
        </p:spPr>
        <p:txBody>
          <a:bodyPr>
            <a:noAutofit/>
            <a:sp3d prstMaterial="matte">
              <a:bevelT w="38100" h="38100"/>
              <a:contourClr>
                <a:srgbClr val="FFFFFF"/>
              </a:contourClr>
            </a:sp3d>
          </a:bodyPr>
          <a:lstStyle>
            <a:lvl1pPr algn="ctr">
              <a:defRPr lang="en-US" sz="5800" dirty="0" smtClean="0">
                <a:ln w="9525">
                  <a:noFill/>
                </a:ln>
                <a:effectLst>
                  <a:outerShdw blurRad="50800" dist="38100" dir="8220000" algn="tl" rotWithShape="0">
                    <a:srgbClr val="000000">
                      <a:alpha val="40000"/>
                    </a:srgbClr>
                  </a:out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1371600" y="3657600"/>
            <a:ext cx="6400800" cy="1967089"/>
          </a:xfrm>
        </p:spPr>
        <p:txBody>
          <a:bodyPr>
            <a:normAutofit/>
          </a:bodyPr>
          <a:lstStyle>
            <a:lvl1pPr marL="0" indent="0" algn="ctr">
              <a:buNone/>
              <a:defRPr lang="en-US" sz="3000" b="0">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4" name="Rectangle 22"/>
          <p:cNvSpPr>
            <a:spLocks noGrp="1"/>
          </p:cNvSpPr>
          <p:nvPr>
            <p:ph type="dt" sz="half" idx="10"/>
          </p:nvPr>
        </p:nvSpPr>
        <p:spPr/>
        <p:txBody>
          <a:bodyPr/>
          <a:lstStyle>
            <a:lvl1pPr>
              <a:defRPr/>
            </a:lvl1pPr>
          </a:lstStyle>
          <a:p>
            <a:pPr>
              <a:defRPr/>
            </a:pPr>
            <a:r>
              <a:rPr lang="en-US" smtClean="0"/>
              <a:t>5/5/2008</a:t>
            </a: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2E601C0C-E08F-47D7-9B43-2AC7E3FC12B0}" type="slidenum">
              <a:rPr/>
              <a:pPr>
                <a:def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2"/>
          <p:cNvSpPr>
            <a:spLocks noGrp="1"/>
          </p:cNvSpPr>
          <p:nvPr>
            <p:ph type="dt" sz="half" idx="10"/>
          </p:nvPr>
        </p:nvSpPr>
        <p:spPr/>
        <p:txBody>
          <a:bodyPr/>
          <a:lstStyle>
            <a:lvl1pPr>
              <a:defRPr/>
            </a:lvl1pPr>
          </a:lstStyle>
          <a:p>
            <a:pPr>
              <a:defRPr/>
            </a:pPr>
            <a:r>
              <a:rPr lang="en-US" smtClean="0"/>
              <a:t>5/5/2008</a:t>
            </a: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480C1148-33A4-4B43-85EC-8F08CE722467}" type="slidenum">
              <a:rPr/>
              <a:pPr>
                <a:defRPr/>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2"/>
          <p:cNvSpPr>
            <a:spLocks noGrp="1"/>
          </p:cNvSpPr>
          <p:nvPr>
            <p:ph type="dt" sz="half" idx="10"/>
          </p:nvPr>
        </p:nvSpPr>
        <p:spPr/>
        <p:txBody>
          <a:bodyPr/>
          <a:lstStyle>
            <a:lvl1pPr>
              <a:defRPr/>
            </a:lvl1pPr>
          </a:lstStyle>
          <a:p>
            <a:pPr>
              <a:defRPr/>
            </a:pPr>
            <a:r>
              <a:rPr lang="en-US" smtClean="0"/>
              <a:t>5/5/2008</a:t>
            </a: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A621FDAE-CC06-4B2C-A68A-8E7EB3241162}"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22"/>
          <p:cNvSpPr>
            <a:spLocks noGrp="1"/>
          </p:cNvSpPr>
          <p:nvPr>
            <p:ph type="dt" sz="half" idx="10"/>
          </p:nvPr>
        </p:nvSpPr>
        <p:spPr/>
        <p:txBody>
          <a:bodyPr/>
          <a:lstStyle>
            <a:lvl1pPr>
              <a:defRPr/>
            </a:lvl1pPr>
          </a:lstStyle>
          <a:p>
            <a:pPr>
              <a:defRPr/>
            </a:pPr>
            <a:r>
              <a:rPr lang="en-US" smtClean="0"/>
              <a:t>5/5/2008</a:t>
            </a: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2DF37E63-025C-485C-A412-CF1659B141DC}"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Rectangle 2"/>
          <p:cNvSpPr>
            <a:spLocks noGrp="1"/>
          </p:cNvSpPr>
          <p:nvPr>
            <p:ph type="title"/>
          </p:nvPr>
        </p:nvSpPr>
        <p:spPr>
          <a:xfrm>
            <a:off x="722313" y="2685391"/>
            <a:ext cx="7772400" cy="3112843"/>
          </a:xfrm>
        </p:spPr>
        <p:txBody>
          <a:bodyPr anchor="t"/>
          <a:lstStyle>
            <a:lvl1pPr algn="ctr">
              <a:buNone/>
              <a:defRPr lang="en-US" sz="6000" b="1" dirty="0">
                <a:solidFill>
                  <a:schemeClr val="tx2">
                    <a:shade val="85000"/>
                    <a:satMod val="150000"/>
                  </a:schemeClr>
                </a:solidFill>
              </a:defRPr>
            </a:lvl1pPr>
          </a:lstStyle>
          <a:p>
            <a:r>
              <a:rPr lang="en-US" smtClean="0"/>
              <a:t>Click to edit Master title style</a:t>
            </a:r>
            <a:endParaRPr lang="en-US" dirty="0"/>
          </a:p>
        </p:txBody>
      </p:sp>
      <p:sp>
        <p:nvSpPr>
          <p:cNvPr id="3" name="Rectangle 3"/>
          <p:cNvSpPr>
            <a:spLocks noGrp="1"/>
          </p:cNvSpPr>
          <p:nvPr>
            <p:ph type="body" idx="1"/>
          </p:nvPr>
        </p:nvSpPr>
        <p:spPr>
          <a:xfrm>
            <a:off x="722313" y="1128932"/>
            <a:ext cx="7772400" cy="1509712"/>
          </a:xfrm>
        </p:spPr>
        <p:txBody>
          <a:bodyPr anchor="b">
            <a:normAutofit/>
          </a:bodyPr>
          <a:lstStyle>
            <a:lvl1pPr algn="ctr">
              <a:buNone/>
              <a:defRPr lang="en-US" sz="24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22"/>
          <p:cNvSpPr>
            <a:spLocks noGrp="1"/>
          </p:cNvSpPr>
          <p:nvPr>
            <p:ph type="dt" sz="half" idx="10"/>
          </p:nvPr>
        </p:nvSpPr>
        <p:spPr/>
        <p:txBody>
          <a:bodyPr/>
          <a:lstStyle>
            <a:lvl1pPr>
              <a:defRPr/>
            </a:lvl1pPr>
          </a:lstStyle>
          <a:p>
            <a:pPr>
              <a:defRPr/>
            </a:pPr>
            <a:r>
              <a:rPr lang="en-US" smtClean="0"/>
              <a:t>5/5/2008</a:t>
            </a:r>
            <a:endParaRPr/>
          </a:p>
        </p:txBody>
      </p:sp>
      <p:sp>
        <p:nvSpPr>
          <p:cNvPr id="5" name="Rectangle 18"/>
          <p:cNvSpPr>
            <a:spLocks noGrp="1"/>
          </p:cNvSpPr>
          <p:nvPr>
            <p:ph type="ftr" sz="quarter" idx="11"/>
          </p:nvPr>
        </p:nvSpPr>
        <p:spPr/>
        <p:txBody>
          <a:bodyPr/>
          <a:lstStyle>
            <a:lvl1pPr>
              <a:defRPr/>
            </a:lvl1pPr>
          </a:lstStyle>
          <a:p>
            <a:pPr>
              <a:defRPr/>
            </a:pPr>
            <a:endParaRPr/>
          </a:p>
        </p:txBody>
      </p:sp>
      <p:sp>
        <p:nvSpPr>
          <p:cNvPr id="6" name="Rectangle 15"/>
          <p:cNvSpPr>
            <a:spLocks noGrp="1"/>
          </p:cNvSpPr>
          <p:nvPr>
            <p:ph type="sldNum" sz="quarter" idx="12"/>
          </p:nvPr>
        </p:nvSpPr>
        <p:spPr/>
        <p:txBody>
          <a:bodyPr/>
          <a:lstStyle>
            <a:lvl1pPr>
              <a:defRPr/>
            </a:lvl1pPr>
          </a:lstStyle>
          <a:p>
            <a:pPr>
              <a:defRPr/>
            </a:pPr>
            <a:fld id="{85461834-ED93-4DDB-9582-C9D82E1478E5}"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2"/>
          <p:cNvSpPr>
            <a:spLocks noGrp="1"/>
          </p:cNvSpPr>
          <p:nvPr>
            <p:ph type="dt" sz="half" idx="10"/>
          </p:nvPr>
        </p:nvSpPr>
        <p:spPr/>
        <p:txBody>
          <a:bodyPr/>
          <a:lstStyle>
            <a:lvl1pPr>
              <a:defRPr/>
            </a:lvl1pPr>
          </a:lstStyle>
          <a:p>
            <a:pPr>
              <a:defRPr/>
            </a:pPr>
            <a:r>
              <a:rPr lang="en-US" smtClean="0"/>
              <a:t>5/5/2008</a:t>
            </a: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91ABB22F-80FF-4F74-BE8B-87CA2382F880}"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Rectangle 2"/>
          <p:cNvSpPr>
            <a:spLocks noGrp="1"/>
          </p:cNvSpPr>
          <p:nvPr>
            <p:ph type="body" idx="1"/>
          </p:nvPr>
        </p:nvSpPr>
        <p:spPr>
          <a:xfrm>
            <a:off x="457200" y="1535113"/>
            <a:ext cx="4040188"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p:cNvSpPr>
          <p:nvPr>
            <p:ph type="body" sz="quarter" idx="3"/>
          </p:nvPr>
        </p:nvSpPr>
        <p:spPr>
          <a:xfrm>
            <a:off x="4645025" y="1535113"/>
            <a:ext cx="4041775" cy="639762"/>
          </a:xfrm>
        </p:spPr>
        <p:txBody>
          <a:bodyPr anchor="b">
            <a:noAutofit/>
          </a:bodyPr>
          <a:lstStyle>
            <a:lvl1pPr marL="0" indent="0" algn="l">
              <a:buNone/>
              <a:defRPr sz="22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2"/>
          <p:cNvSpPr>
            <a:spLocks noGrp="1"/>
          </p:cNvSpPr>
          <p:nvPr>
            <p:ph type="dt" sz="half" idx="10"/>
          </p:nvPr>
        </p:nvSpPr>
        <p:spPr/>
        <p:txBody>
          <a:bodyPr/>
          <a:lstStyle>
            <a:lvl1pPr>
              <a:defRPr/>
            </a:lvl1pPr>
          </a:lstStyle>
          <a:p>
            <a:pPr>
              <a:defRPr/>
            </a:pPr>
            <a:r>
              <a:rPr lang="en-US" smtClean="0"/>
              <a:t>5/5/2008</a:t>
            </a:r>
            <a:endParaRPr/>
          </a:p>
        </p:txBody>
      </p:sp>
      <p:sp>
        <p:nvSpPr>
          <p:cNvPr id="8" name="Rectangle 18"/>
          <p:cNvSpPr>
            <a:spLocks noGrp="1"/>
          </p:cNvSpPr>
          <p:nvPr>
            <p:ph type="ftr" sz="quarter" idx="11"/>
          </p:nvPr>
        </p:nvSpPr>
        <p:spPr/>
        <p:txBody>
          <a:bodyPr/>
          <a:lstStyle>
            <a:lvl1pPr>
              <a:defRPr/>
            </a:lvl1pPr>
          </a:lstStyle>
          <a:p>
            <a:pPr>
              <a:defRPr/>
            </a:pPr>
            <a:endParaRPr/>
          </a:p>
        </p:txBody>
      </p:sp>
      <p:sp>
        <p:nvSpPr>
          <p:cNvPr id="9" name="Rectangle 15"/>
          <p:cNvSpPr>
            <a:spLocks noGrp="1"/>
          </p:cNvSpPr>
          <p:nvPr>
            <p:ph type="sldNum" sz="quarter" idx="12"/>
          </p:nvPr>
        </p:nvSpPr>
        <p:spPr/>
        <p:txBody>
          <a:bodyPr/>
          <a:lstStyle>
            <a:lvl1pPr>
              <a:defRPr/>
            </a:lvl1pPr>
          </a:lstStyle>
          <a:p>
            <a:pPr>
              <a:defRPr/>
            </a:pPr>
            <a:fld id="{FD6086F1-0B6D-4E47-BACD-05C99AD997A3}" type="slidenum">
              <a:rPr/>
              <a:pPr>
                <a:defRPr/>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22"/>
          <p:cNvSpPr>
            <a:spLocks noGrp="1"/>
          </p:cNvSpPr>
          <p:nvPr>
            <p:ph type="dt" sz="half" idx="10"/>
          </p:nvPr>
        </p:nvSpPr>
        <p:spPr/>
        <p:txBody>
          <a:bodyPr/>
          <a:lstStyle>
            <a:lvl1pPr>
              <a:defRPr/>
            </a:lvl1pPr>
          </a:lstStyle>
          <a:p>
            <a:pPr>
              <a:defRPr/>
            </a:pPr>
            <a:r>
              <a:rPr lang="en-US" smtClean="0"/>
              <a:t>5/5/2008</a:t>
            </a:r>
            <a:endParaRPr/>
          </a:p>
        </p:txBody>
      </p:sp>
      <p:sp>
        <p:nvSpPr>
          <p:cNvPr id="4" name="Rectangle 18"/>
          <p:cNvSpPr>
            <a:spLocks noGrp="1"/>
          </p:cNvSpPr>
          <p:nvPr>
            <p:ph type="ftr" sz="quarter" idx="11"/>
          </p:nvPr>
        </p:nvSpPr>
        <p:spPr/>
        <p:txBody>
          <a:bodyPr/>
          <a:lstStyle>
            <a:lvl1pPr>
              <a:defRPr/>
            </a:lvl1pPr>
          </a:lstStyle>
          <a:p>
            <a:pPr>
              <a:defRPr/>
            </a:pPr>
            <a:endParaRPr/>
          </a:p>
        </p:txBody>
      </p:sp>
      <p:sp>
        <p:nvSpPr>
          <p:cNvPr id="5" name="Rectangle 15"/>
          <p:cNvSpPr>
            <a:spLocks noGrp="1"/>
          </p:cNvSpPr>
          <p:nvPr>
            <p:ph type="sldNum" sz="quarter" idx="12"/>
          </p:nvPr>
        </p:nvSpPr>
        <p:spPr/>
        <p:txBody>
          <a:bodyPr/>
          <a:lstStyle>
            <a:lvl1pPr>
              <a:defRPr/>
            </a:lvl1pPr>
          </a:lstStyle>
          <a:p>
            <a:pPr>
              <a:defRPr/>
            </a:pPr>
            <a:fld id="{D78904B1-38EC-4305-B259-345A143ADC95}" type="slidenum">
              <a:rPr/>
              <a:pPr>
                <a:defRPr/>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2"/>
          <p:cNvSpPr>
            <a:spLocks noGrp="1"/>
          </p:cNvSpPr>
          <p:nvPr>
            <p:ph type="dt" sz="half" idx="10"/>
          </p:nvPr>
        </p:nvSpPr>
        <p:spPr/>
        <p:txBody>
          <a:bodyPr/>
          <a:lstStyle>
            <a:lvl1pPr>
              <a:defRPr/>
            </a:lvl1pPr>
          </a:lstStyle>
          <a:p>
            <a:pPr>
              <a:defRPr/>
            </a:pPr>
            <a:r>
              <a:rPr lang="en-US" smtClean="0"/>
              <a:t>5/5/2008</a:t>
            </a:r>
            <a:endParaRPr/>
          </a:p>
        </p:txBody>
      </p:sp>
      <p:sp>
        <p:nvSpPr>
          <p:cNvPr id="3" name="Rectangle 18"/>
          <p:cNvSpPr>
            <a:spLocks noGrp="1"/>
          </p:cNvSpPr>
          <p:nvPr>
            <p:ph type="ftr" sz="quarter" idx="11"/>
          </p:nvPr>
        </p:nvSpPr>
        <p:spPr/>
        <p:txBody>
          <a:bodyPr/>
          <a:lstStyle>
            <a:lvl1pPr>
              <a:defRPr/>
            </a:lvl1pPr>
          </a:lstStyle>
          <a:p>
            <a:pPr>
              <a:defRPr/>
            </a:pPr>
            <a:endParaRPr/>
          </a:p>
        </p:txBody>
      </p:sp>
      <p:sp>
        <p:nvSpPr>
          <p:cNvPr id="4" name="Rectangle 15"/>
          <p:cNvSpPr>
            <a:spLocks noGrp="1"/>
          </p:cNvSpPr>
          <p:nvPr>
            <p:ph type="sldNum" sz="quarter" idx="12"/>
          </p:nvPr>
        </p:nvSpPr>
        <p:spPr/>
        <p:txBody>
          <a:bodyPr/>
          <a:lstStyle>
            <a:lvl1pPr>
              <a:defRPr/>
            </a:lvl1pPr>
          </a:lstStyle>
          <a:p>
            <a:pPr>
              <a:defRPr/>
            </a:pPr>
            <a:fld id="{CBE8DCF6-4C90-4D1B-81DF-C1901B877A3D}" type="slidenum">
              <a:rPr/>
              <a:pPr>
                <a:defRPr/>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273050"/>
            <a:ext cx="3008313" cy="1162050"/>
          </a:xfrm>
        </p:spPr>
        <p:txBody>
          <a:bodyPr/>
          <a:lstStyle>
            <a:lvl1pPr algn="ctr">
              <a:defRPr sz="24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a:p>
        </p:txBody>
      </p:sp>
      <p:sp>
        <p:nvSpPr>
          <p:cNvPr id="3" name="Rectangl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p:cNvSpPr>
          <p:nvPr>
            <p:ph type="body" sz="half" idx="2"/>
          </p:nvPr>
        </p:nvSpPr>
        <p:spPr>
          <a:xfrm>
            <a:off x="457200" y="1435100"/>
            <a:ext cx="3008313" cy="4691063"/>
          </a:xfrm>
        </p:spPr>
        <p:txBody>
          <a:bodyPr/>
          <a:lstStyle>
            <a:lvl1pPr marL="0" indent="0" algn="ctr">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2"/>
          <p:cNvSpPr>
            <a:spLocks noGrp="1"/>
          </p:cNvSpPr>
          <p:nvPr>
            <p:ph type="dt" sz="half" idx="10"/>
          </p:nvPr>
        </p:nvSpPr>
        <p:spPr/>
        <p:txBody>
          <a:bodyPr/>
          <a:lstStyle>
            <a:lvl1pPr>
              <a:defRPr/>
            </a:lvl1pPr>
          </a:lstStyle>
          <a:p>
            <a:pPr>
              <a:defRPr/>
            </a:pPr>
            <a:r>
              <a:rPr lang="en-US" smtClean="0"/>
              <a:t>5/5/2008</a:t>
            </a:r>
            <a:endParaRPr/>
          </a:p>
        </p:txBody>
      </p:sp>
      <p:sp>
        <p:nvSpPr>
          <p:cNvPr id="6" name="Rectangle 18"/>
          <p:cNvSpPr>
            <a:spLocks noGrp="1"/>
          </p:cNvSpPr>
          <p:nvPr>
            <p:ph type="ftr" sz="quarter" idx="11"/>
          </p:nvPr>
        </p:nvSpPr>
        <p:spPr/>
        <p:txBody>
          <a:bodyPr/>
          <a:lstStyle>
            <a:lvl1pPr>
              <a:defRPr/>
            </a:lvl1pPr>
          </a:lstStyle>
          <a:p>
            <a:pPr>
              <a:defRPr/>
            </a:pPr>
            <a:endParaRPr/>
          </a:p>
        </p:txBody>
      </p:sp>
      <p:sp>
        <p:nvSpPr>
          <p:cNvPr id="7" name="Rectangle 15"/>
          <p:cNvSpPr>
            <a:spLocks noGrp="1"/>
          </p:cNvSpPr>
          <p:nvPr>
            <p:ph type="sldNum" sz="quarter" idx="12"/>
          </p:nvPr>
        </p:nvSpPr>
        <p:spPr/>
        <p:txBody>
          <a:bodyPr/>
          <a:lstStyle>
            <a:lvl1pPr>
              <a:defRPr/>
            </a:lvl1pPr>
          </a:lstStyle>
          <a:p>
            <a:pPr>
              <a:defRPr/>
            </a:pPr>
            <a:fld id="{2FCD4803-8870-4EFF-8111-27AA373AE8E5}" type="slidenum">
              <a:rPr/>
              <a:pPr>
                <a:defRPr/>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727075" y="1062038"/>
            <a:ext cx="4600575" cy="3978275"/>
          </a:xfrm>
          <a:prstGeom prst="rect">
            <a:avLst/>
          </a:prstGeom>
          <a:solidFill>
            <a:schemeClr val="tx2">
              <a:shade val="15000"/>
            </a:schemeClr>
          </a:solidFill>
          <a:ln w="63500">
            <a:noFill/>
            <a:miter lim="800000"/>
          </a:ln>
          <a:effectLst>
            <a:outerShdw blurRad="63500" dist="25400" dir="7200000" algn="t" rotWithShape="0">
              <a:prstClr val="black">
                <a:alpha val="45000"/>
              </a:prstClr>
            </a:outerShdw>
          </a:effectLst>
        </p:spPr>
        <p:style>
          <a:lnRef idx="3">
            <a:schemeClr val="lt1"/>
          </a:lnRef>
          <a:fillRef idx="1">
            <a:schemeClr val="accent6"/>
          </a:fillRef>
          <a:effectRef idx="1">
            <a:schemeClr val="accent6"/>
          </a:effectRef>
          <a:fontRef idx="minor">
            <a:schemeClr val="lt1"/>
          </a:fontRef>
        </p:style>
        <p:txBody>
          <a:bodyPr lIns="45720" rIns="45720" anchor="ctr">
            <a:normAutofit/>
          </a:bodyPr>
          <a:lstStyle/>
          <a:p>
            <a:pPr indent="-274320" fontAlgn="auto">
              <a:spcBef>
                <a:spcPts val="0"/>
              </a:spcBef>
              <a:spcAft>
                <a:spcPts val="0"/>
              </a:spcAft>
              <a:buClr>
                <a:schemeClr val="accent1"/>
              </a:buClr>
              <a:buSzPct val="80000"/>
              <a:buFont typeface="Wingdings 2" pitchFamily="18" charset="2"/>
              <a:buNone/>
              <a:defRPr/>
            </a:pPr>
            <a:endParaRPr lang="en-US" sz="2000"/>
          </a:p>
        </p:txBody>
      </p:sp>
      <p:sp>
        <p:nvSpPr>
          <p:cNvPr id="2" name="Rectangle 2"/>
          <p:cNvSpPr>
            <a:spLocks noGrp="1"/>
          </p:cNvSpPr>
          <p:nvPr>
            <p:ph type="title"/>
          </p:nvPr>
        </p:nvSpPr>
        <p:spPr>
          <a:xfrm>
            <a:off x="5514536" y="4343400"/>
            <a:ext cx="3048000" cy="709858"/>
          </a:xfrm>
        </p:spPr>
        <p:txBody>
          <a:bodyPr anchor="t">
            <a:noAutofit/>
          </a:bodyPr>
          <a:lstStyle>
            <a:lvl1pPr algn="l">
              <a:buNone/>
              <a:defRPr sz="2200" b="1">
                <a:solidFill>
                  <a:schemeClr val="tx2"/>
                </a:solidFill>
                <a:effectLst>
                  <a:outerShdw blurRad="38100" dist="25400" dir="8220000" algn="tr" rotWithShape="0">
                    <a:prstClr val="black">
                      <a:alpha val="35000"/>
                    </a:prstClr>
                  </a:outerShdw>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739645" y="1222657"/>
            <a:ext cx="4575601" cy="3657600"/>
          </a:xfrm>
          <a:solidFill>
            <a:schemeClr val="tx2">
              <a:shade val="75000"/>
            </a:schemeClr>
          </a:solidFill>
          <a:ln w="63500">
            <a:noFill/>
            <a:miter lim="800000"/>
          </a:ln>
          <a:effectLst/>
        </p:spPr>
        <p:style>
          <a:lnRef idx="3">
            <a:schemeClr val="lt1"/>
          </a:lnRef>
          <a:fillRef idx="1">
            <a:schemeClr val="accent6"/>
          </a:fillRef>
          <a:effectRef idx="1">
            <a:schemeClr val="accent6"/>
          </a:effectRef>
          <a:fontRef idx="minor">
            <a:schemeClr val="lt1"/>
          </a:fontRef>
        </p:style>
        <p:txBody>
          <a:bodyPr>
            <a:normAutofit/>
          </a:bodyPr>
          <a:lstStyle>
            <a:lvl1pPr>
              <a:buNone/>
              <a:defRPr sz="3200"/>
            </a:lvl1pPr>
          </a:lstStyle>
          <a:p>
            <a:pPr lvl="0"/>
            <a:r>
              <a:rPr lang="en-US" noProof="0" smtClean="0"/>
              <a:t>Click icon to add picture</a:t>
            </a:r>
            <a:endParaRPr lang="en-US" noProof="0" dirty="0"/>
          </a:p>
        </p:txBody>
      </p:sp>
      <p:sp>
        <p:nvSpPr>
          <p:cNvPr id="4" name="Rectangle 4"/>
          <p:cNvSpPr>
            <a:spLocks noGrp="1"/>
          </p:cNvSpPr>
          <p:nvPr>
            <p:ph type="body" sz="half" idx="2"/>
          </p:nvPr>
        </p:nvSpPr>
        <p:spPr>
          <a:xfrm>
            <a:off x="5514536" y="1371600"/>
            <a:ext cx="3044952" cy="2930086"/>
          </a:xfrm>
        </p:spPr>
        <p:txBody>
          <a:bodyPr bIns="0" anchor="b">
            <a:normAutofit/>
          </a:bodyPr>
          <a:lstStyle>
            <a:lvl1pPr marL="0" marR="0" indent="0" algn="l">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6" name="Rectangle 5"/>
          <p:cNvSpPr>
            <a:spLocks noGrp="1"/>
          </p:cNvSpPr>
          <p:nvPr>
            <p:ph type="dt" sz="half" idx="10"/>
          </p:nvPr>
        </p:nvSpPr>
        <p:spPr/>
        <p:txBody>
          <a:bodyPr/>
          <a:lstStyle>
            <a:lvl1pPr>
              <a:defRPr/>
            </a:lvl1pPr>
          </a:lstStyle>
          <a:p>
            <a:pPr>
              <a:defRPr/>
            </a:pPr>
            <a:r>
              <a:rPr lang="en-US" smtClean="0"/>
              <a:t>5/5/2008</a:t>
            </a:r>
            <a:endParaRPr/>
          </a:p>
        </p:txBody>
      </p:sp>
      <p:sp>
        <p:nvSpPr>
          <p:cNvPr id="7" name="Rectangle 6"/>
          <p:cNvSpPr>
            <a:spLocks noGrp="1"/>
          </p:cNvSpPr>
          <p:nvPr>
            <p:ph type="ftr" sz="quarter" idx="11"/>
          </p:nvPr>
        </p:nvSpPr>
        <p:spPr/>
        <p:txBody>
          <a:bodyPr/>
          <a:lstStyle>
            <a:lvl1pPr>
              <a:defRPr/>
            </a:lvl1pPr>
          </a:lstStyle>
          <a:p>
            <a:pPr>
              <a:defRPr/>
            </a:pPr>
            <a:endParaRPr/>
          </a:p>
        </p:txBody>
      </p:sp>
      <p:sp>
        <p:nvSpPr>
          <p:cNvPr id="8" name="Rectangle 7"/>
          <p:cNvSpPr>
            <a:spLocks noGrp="1"/>
          </p:cNvSpPr>
          <p:nvPr>
            <p:ph type="sldNum" sz="quarter" idx="12"/>
          </p:nvPr>
        </p:nvSpPr>
        <p:spPr/>
        <p:txBody>
          <a:bodyPr/>
          <a:lstStyle>
            <a:lvl1pPr>
              <a:defRPr/>
            </a:lvl1pPr>
          </a:lstStyle>
          <a:p>
            <a:pPr>
              <a:defRPr/>
            </a:pPr>
            <a:fld id="{256F1ED9-8691-43DF-AC9E-6F561E776689}"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evelT w="38100" h="38100"/>
            </a:sp3d>
          </a:bodyPr>
          <a:lstStyle/>
          <a:p>
            <a:r>
              <a:rPr lang="en-US" smtClean="0"/>
              <a:t>Click to edit Master title style</a:t>
            </a:r>
            <a:endParaRPr lang="en-US" dirty="0"/>
          </a:p>
        </p:txBody>
      </p:sp>
      <p:sp>
        <p:nvSpPr>
          <p:cNvPr id="1027" name="Rectangle 11"/>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45720" tIns="45720" rIns="4572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Rectangle 22"/>
          <p:cNvSpPr>
            <a:spLocks noGrp="1"/>
          </p:cNvSpPr>
          <p:nvPr>
            <p:ph type="dt" sz="half" idx="2"/>
          </p:nvPr>
        </p:nvSpPr>
        <p:spPr>
          <a:xfrm>
            <a:off x="457200" y="6245225"/>
            <a:ext cx="2133600" cy="476250"/>
          </a:xfrm>
          <a:prstGeom prst="rect">
            <a:avLst/>
          </a:prstGeom>
        </p:spPr>
        <p:txBody>
          <a:bodyPr anchor="b" anchorCtr="0"/>
          <a:lstStyle>
            <a:lvl1pPr fontAlgn="auto">
              <a:spcBef>
                <a:spcPts val="0"/>
              </a:spcBef>
              <a:spcAft>
                <a:spcPts val="0"/>
              </a:spcAft>
              <a:defRPr lang="en-US" sz="1200" smtClean="0">
                <a:solidFill>
                  <a:schemeClr val="tx2"/>
                </a:solidFill>
                <a:latin typeface="+mn-lt"/>
                <a:ea typeface="+mn-lt"/>
                <a:cs typeface="+mn-lt"/>
              </a:defRPr>
            </a:lvl1pPr>
          </a:lstStyle>
          <a:p>
            <a:pPr>
              <a:defRPr/>
            </a:pPr>
            <a:r>
              <a:rPr lang="en-US" smtClean="0"/>
              <a:t>5/5/2008</a:t>
            </a:r>
            <a:endParaRPr/>
          </a:p>
        </p:txBody>
      </p:sp>
      <p:sp>
        <p:nvSpPr>
          <p:cNvPr id="18" name="Rectangle 18"/>
          <p:cNvSpPr>
            <a:spLocks noGrp="1"/>
          </p:cNvSpPr>
          <p:nvPr>
            <p:ph type="ftr" sz="quarter" idx="3"/>
          </p:nvPr>
        </p:nvSpPr>
        <p:spPr>
          <a:xfrm>
            <a:off x="3124200" y="6245225"/>
            <a:ext cx="2895600" cy="476250"/>
          </a:xfrm>
          <a:prstGeom prst="rect">
            <a:avLst/>
          </a:prstGeom>
        </p:spPr>
        <p:txBody>
          <a:bodyPr anchor="b" anchorCtr="0"/>
          <a:lstStyle>
            <a:lvl1pPr algn="ctr" fontAlgn="auto">
              <a:spcBef>
                <a:spcPts val="0"/>
              </a:spcBef>
              <a:spcAft>
                <a:spcPts val="0"/>
              </a:spcAft>
              <a:defRPr lang="en-US" sz="1200">
                <a:solidFill>
                  <a:schemeClr val="tx2"/>
                </a:solidFill>
                <a:latin typeface="+mn-lt"/>
                <a:ea typeface="+mn-lt"/>
                <a:cs typeface="+mn-lt"/>
              </a:defRPr>
            </a:lvl1pPr>
          </a:lstStyle>
          <a:p>
            <a:pPr>
              <a:defRPr/>
            </a:pPr>
            <a:endParaRPr/>
          </a:p>
        </p:txBody>
      </p:sp>
      <p:sp>
        <p:nvSpPr>
          <p:cNvPr id="13" name="Rectangle 15"/>
          <p:cNvSpPr>
            <a:spLocks noGrp="1"/>
          </p:cNvSpPr>
          <p:nvPr>
            <p:ph type="sldNum" sz="quarter" idx="4"/>
          </p:nvPr>
        </p:nvSpPr>
        <p:spPr>
          <a:xfrm>
            <a:off x="6553200" y="6245225"/>
            <a:ext cx="2133600" cy="476250"/>
          </a:xfrm>
          <a:prstGeom prst="rect">
            <a:avLst/>
          </a:prstGeom>
        </p:spPr>
        <p:txBody>
          <a:bodyPr anchor="b" anchorCtr="0"/>
          <a:lstStyle>
            <a:lvl1pPr algn="r" fontAlgn="auto">
              <a:spcBef>
                <a:spcPts val="0"/>
              </a:spcBef>
              <a:spcAft>
                <a:spcPts val="0"/>
              </a:spcAft>
              <a:defRPr lang="en-US" sz="1200" smtClean="0">
                <a:solidFill>
                  <a:schemeClr val="tx2"/>
                </a:solidFill>
                <a:latin typeface="+mn-lt"/>
                <a:ea typeface="+mn-lt"/>
                <a:cs typeface="+mn-lt"/>
              </a:defRPr>
            </a:lvl1pPr>
          </a:lstStyle>
          <a:p>
            <a:pPr>
              <a:defRPr/>
            </a:pPr>
            <a:fld id="{05EE4BCE-C25F-4A3C-9CA0-28FC3555C5E7}"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946" r:id="rId1"/>
    <p:sldLayoutId id="2147483947" r:id="rId2"/>
    <p:sldLayoutId id="2147483948" r:id="rId3"/>
    <p:sldLayoutId id="2147483949" r:id="rId4"/>
    <p:sldLayoutId id="2147483950" r:id="rId5"/>
    <p:sldLayoutId id="2147483951" r:id="rId6"/>
    <p:sldLayoutId id="2147483952" r:id="rId7"/>
    <p:sldLayoutId id="2147483953" r:id="rId8"/>
    <p:sldLayoutId id="2147483956" r:id="rId9"/>
    <p:sldLayoutId id="2147483954" r:id="rId10"/>
    <p:sldLayoutId id="2147483955" r:id="rId11"/>
  </p:sldLayoutIdLst>
  <p:hf hdr="0" ftr="0" dt="0"/>
  <p:txStyles>
    <p:titleStyle>
      <a:defPPr>
        <a:defRPr sz="4400">
          <a:solidFill>
            <a:schemeClr val="tx2">
              <a:shade val="85000"/>
              <a:satMod val="150000"/>
            </a:schemeClr>
          </a:solidFill>
          <a:latin typeface="+mj-lt"/>
          <a:ea typeface="+mj-ea"/>
          <a:cs typeface="+mj-cs"/>
        </a:defRPr>
      </a:defPPr>
      <a:lvl1pPr algn="ctr" rtl="0" fontAlgn="base">
        <a:spcBef>
          <a:spcPct val="0"/>
        </a:spcBef>
        <a:spcAft>
          <a:spcPct val="0"/>
        </a:spcAft>
        <a:defRPr lang="en-US" sz="4800" b="1" kern="1200" dirty="0">
          <a:solidFill>
            <a:srgbClr val="1D2474"/>
          </a:solidFill>
          <a:effectLst>
            <a:outerShdw blurRad="63500" dist="38100" dir="8220000" algn="tl" rotWithShape="0">
              <a:srgbClr val="000000">
                <a:alpha val="30000"/>
              </a:srgbClr>
            </a:outerShdw>
          </a:effectLst>
          <a:latin typeface="+mj-lt"/>
          <a:ea typeface="+mj-lt"/>
          <a:cs typeface="+mj-lt"/>
        </a:defRPr>
      </a:lvl1pPr>
      <a:lvl2pPr algn="ctr" rtl="0" fontAlgn="base">
        <a:spcBef>
          <a:spcPct val="0"/>
        </a:spcBef>
        <a:spcAft>
          <a:spcPct val="0"/>
        </a:spcAft>
        <a:defRPr sz="4800" b="1">
          <a:solidFill>
            <a:srgbClr val="1D2474"/>
          </a:solidFill>
          <a:latin typeface="Candara" pitchFamily="34" charset="0"/>
          <a:ea typeface="Candara" pitchFamily="34" charset="0"/>
          <a:cs typeface="Candara" pitchFamily="34" charset="0"/>
        </a:defRPr>
      </a:lvl2pPr>
      <a:lvl3pPr algn="ctr" rtl="0" fontAlgn="base">
        <a:spcBef>
          <a:spcPct val="0"/>
        </a:spcBef>
        <a:spcAft>
          <a:spcPct val="0"/>
        </a:spcAft>
        <a:defRPr sz="4800" b="1">
          <a:solidFill>
            <a:srgbClr val="1D2474"/>
          </a:solidFill>
          <a:latin typeface="Candara" pitchFamily="34" charset="0"/>
          <a:ea typeface="Candara" pitchFamily="34" charset="0"/>
          <a:cs typeface="Candara" pitchFamily="34" charset="0"/>
        </a:defRPr>
      </a:lvl3pPr>
      <a:lvl4pPr algn="ctr" rtl="0" fontAlgn="base">
        <a:spcBef>
          <a:spcPct val="0"/>
        </a:spcBef>
        <a:spcAft>
          <a:spcPct val="0"/>
        </a:spcAft>
        <a:defRPr sz="4800" b="1">
          <a:solidFill>
            <a:srgbClr val="1D2474"/>
          </a:solidFill>
          <a:latin typeface="Candara" pitchFamily="34" charset="0"/>
          <a:ea typeface="Candara" pitchFamily="34" charset="0"/>
          <a:cs typeface="Candara" pitchFamily="34" charset="0"/>
        </a:defRPr>
      </a:lvl4pPr>
      <a:lvl5pPr algn="ctr" rtl="0" fontAlgn="base">
        <a:spcBef>
          <a:spcPct val="0"/>
        </a:spcBef>
        <a:spcAft>
          <a:spcPct val="0"/>
        </a:spcAft>
        <a:defRPr sz="4800" b="1">
          <a:solidFill>
            <a:srgbClr val="1D2474"/>
          </a:solidFill>
          <a:latin typeface="Candara" pitchFamily="34" charset="0"/>
          <a:ea typeface="Candara" pitchFamily="34" charset="0"/>
          <a:cs typeface="Candara" pitchFamily="34" charset="0"/>
        </a:defRPr>
      </a:lvl5pPr>
      <a:lvl6pPr marL="457200" algn="ctr" rtl="0" fontAlgn="base">
        <a:spcBef>
          <a:spcPct val="0"/>
        </a:spcBef>
        <a:spcAft>
          <a:spcPct val="0"/>
        </a:spcAft>
        <a:defRPr sz="4800" b="1">
          <a:solidFill>
            <a:srgbClr val="1D2474"/>
          </a:solidFill>
          <a:latin typeface="Candara" pitchFamily="34" charset="0"/>
          <a:ea typeface="Candara" pitchFamily="34" charset="0"/>
          <a:cs typeface="Candara" pitchFamily="34" charset="0"/>
        </a:defRPr>
      </a:lvl6pPr>
      <a:lvl7pPr marL="914400" algn="ctr" rtl="0" fontAlgn="base">
        <a:spcBef>
          <a:spcPct val="0"/>
        </a:spcBef>
        <a:spcAft>
          <a:spcPct val="0"/>
        </a:spcAft>
        <a:defRPr sz="4800" b="1">
          <a:solidFill>
            <a:srgbClr val="1D2474"/>
          </a:solidFill>
          <a:latin typeface="Candara" pitchFamily="34" charset="0"/>
          <a:ea typeface="Candara" pitchFamily="34" charset="0"/>
          <a:cs typeface="Candara" pitchFamily="34" charset="0"/>
        </a:defRPr>
      </a:lvl7pPr>
      <a:lvl8pPr marL="1371600" algn="ctr" rtl="0" fontAlgn="base">
        <a:spcBef>
          <a:spcPct val="0"/>
        </a:spcBef>
        <a:spcAft>
          <a:spcPct val="0"/>
        </a:spcAft>
        <a:defRPr sz="4800" b="1">
          <a:solidFill>
            <a:srgbClr val="1D2474"/>
          </a:solidFill>
          <a:latin typeface="Candara" pitchFamily="34" charset="0"/>
          <a:ea typeface="Candara" pitchFamily="34" charset="0"/>
          <a:cs typeface="Candara" pitchFamily="34" charset="0"/>
        </a:defRPr>
      </a:lvl8pPr>
      <a:lvl9pPr marL="1828800" algn="ctr" rtl="0" fontAlgn="base">
        <a:spcBef>
          <a:spcPct val="0"/>
        </a:spcBef>
        <a:spcAft>
          <a:spcPct val="0"/>
        </a:spcAft>
        <a:defRPr sz="4800" b="1">
          <a:solidFill>
            <a:srgbClr val="1D2474"/>
          </a:solidFill>
          <a:latin typeface="Candara" pitchFamily="34" charset="0"/>
          <a:ea typeface="Candara" pitchFamily="34" charset="0"/>
          <a:cs typeface="Candara" pitchFamily="34" charset="0"/>
        </a:defRPr>
      </a:lvl9pPr>
    </p:titleStyle>
    <p:bodyStyle>
      <a:defPPr>
        <a:defRPr>
          <a:solidFill>
            <a:schemeClr val="tx1"/>
          </a:solidFill>
          <a:latin typeface="+mn-lt"/>
          <a:ea typeface="+mn-ea"/>
          <a:cs typeface="+mn-cs"/>
        </a:defRPr>
      </a:defPPr>
      <a:lvl1pPr indent="-273050" algn="l" rtl="0" fontAlgn="base">
        <a:spcBef>
          <a:spcPct val="20000"/>
        </a:spcBef>
        <a:spcAft>
          <a:spcPct val="0"/>
        </a:spcAft>
        <a:buClr>
          <a:schemeClr val="accent1"/>
        </a:buClr>
        <a:buSzPct val="80000"/>
        <a:buFont typeface="Wingdings 2" pitchFamily="18" charset="2"/>
        <a:buChar char=""/>
        <a:defRPr sz="2800">
          <a:solidFill>
            <a:schemeClr val="tx1"/>
          </a:solidFill>
          <a:latin typeface="+mn-lt"/>
          <a:ea typeface="+mn-lt"/>
          <a:cs typeface="+mn-lt"/>
        </a:defRPr>
      </a:lvl1pPr>
      <a:lvl2pPr marL="557213" indent="-228600" algn="l" rtl="0" fontAlgn="base">
        <a:spcBef>
          <a:spcPct val="20000"/>
        </a:spcBef>
        <a:spcAft>
          <a:spcPct val="0"/>
        </a:spcAft>
        <a:buClr>
          <a:schemeClr val="tx2"/>
        </a:buClr>
        <a:buFont typeface="Wingdings 2" pitchFamily="18" charset="2"/>
        <a:buChar char=""/>
        <a:defRPr sz="2200">
          <a:solidFill>
            <a:schemeClr val="tx1"/>
          </a:solidFill>
          <a:latin typeface="+mn-lt"/>
          <a:ea typeface="+mn-lt"/>
          <a:cs typeface="+mn-lt"/>
        </a:defRPr>
      </a:lvl2pPr>
      <a:lvl3pPr marL="812800" indent="-228600" algn="l" rtl="0" fontAlgn="base">
        <a:spcBef>
          <a:spcPct val="20000"/>
        </a:spcBef>
        <a:spcAft>
          <a:spcPct val="0"/>
        </a:spcAft>
        <a:buClr>
          <a:schemeClr val="accent1"/>
        </a:buClr>
        <a:buFont typeface="Wingdings 2" pitchFamily="18" charset="2"/>
        <a:buChar char=""/>
        <a:defRPr sz="2000">
          <a:solidFill>
            <a:schemeClr val="tx1"/>
          </a:solidFill>
          <a:latin typeface="+mn-lt"/>
          <a:ea typeface="+mn-lt"/>
          <a:cs typeface="+mn-lt"/>
        </a:defRPr>
      </a:lvl3pPr>
      <a:lvl4pPr marL="1068388" indent="-228600" algn="l" rtl="0" fontAlgn="base">
        <a:spcBef>
          <a:spcPct val="20000"/>
        </a:spcBef>
        <a:spcAft>
          <a:spcPct val="0"/>
        </a:spcAft>
        <a:buClr>
          <a:schemeClr val="tx2"/>
        </a:buClr>
        <a:buFont typeface="Wingdings 2" pitchFamily="18" charset="2"/>
        <a:buChar char=""/>
        <a:defRPr>
          <a:solidFill>
            <a:schemeClr val="tx1"/>
          </a:solidFill>
          <a:latin typeface="+mn-lt"/>
          <a:ea typeface="+mn-lt"/>
          <a:cs typeface="+mn-lt"/>
        </a:defRPr>
      </a:lvl4pPr>
      <a:lvl5pPr marL="1316038" indent="-228600" algn="l" rtl="0" fontAlgn="base">
        <a:spcBef>
          <a:spcPct val="20000"/>
        </a:spcBef>
        <a:spcAft>
          <a:spcPct val="0"/>
        </a:spcAft>
        <a:buClr>
          <a:schemeClr val="accent1"/>
        </a:buClr>
        <a:buFont typeface="Wingdings 2" pitchFamily="18" charset="2"/>
        <a:buChar char=""/>
        <a:defRPr>
          <a:solidFill>
            <a:schemeClr val="tx1"/>
          </a:solidFill>
          <a:latin typeface="+mn-lt"/>
          <a:ea typeface="+mn-lt"/>
          <a:cs typeface="+mn-lt"/>
        </a:defRPr>
      </a:lvl5pPr>
      <a:lvl6pPr marL="1572768" indent="-228600" algn="l" eaLnBrk="1" hangingPunct="1">
        <a:buClr>
          <a:schemeClr val="tx2"/>
        </a:buClr>
        <a:buFont typeface="Wingdings 2" pitchFamily="18" charset="2"/>
        <a:buChar char=""/>
        <a:defRPr lang="en-US" sz="1600" baseline="0" smtClean="0">
          <a:latin typeface="+mn-lt"/>
        </a:defRPr>
      </a:lvl6pPr>
      <a:lvl7pPr marL="1819656" indent="-228600" algn="l" eaLnBrk="1" hangingPunct="1">
        <a:buClr>
          <a:schemeClr val="accent1"/>
        </a:buClr>
        <a:buFont typeface="Wingdings 2" pitchFamily="18" charset="2"/>
        <a:buChar char=""/>
        <a:defRPr lang="en-US" sz="1600" baseline="0" smtClean="0">
          <a:latin typeface="+mn-lt"/>
        </a:defRPr>
      </a:lvl7pPr>
      <a:lvl8pPr marL="2066544" indent="-228600" algn="l" eaLnBrk="1" hangingPunct="1">
        <a:buClr>
          <a:schemeClr val="tx2"/>
        </a:buClr>
        <a:buFont typeface="Wingdings 2" pitchFamily="18" charset="2"/>
        <a:buChar char=""/>
        <a:defRPr sz="1600" baseline="0">
          <a:latin typeface="+mn-lt"/>
        </a:defRPr>
      </a:lvl8pPr>
      <a:lvl9pPr marL="2313432"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990601"/>
            <a:ext cx="7772400" cy="2609850"/>
          </a:xfrm>
        </p:spPr>
        <p:txBody>
          <a:bodyPr>
            <a:normAutofit/>
          </a:bodyPr>
          <a:lstStyle/>
          <a:p>
            <a:pPr fontAlgn="auto">
              <a:spcBef>
                <a:spcPts val="0"/>
              </a:spcBef>
              <a:spcAft>
                <a:spcPts val="0"/>
              </a:spcAft>
              <a:defRPr/>
            </a:pPr>
            <a:r>
              <a:rPr smtClean="0">
                <a:solidFill>
                  <a:schemeClr val="tx2">
                    <a:shade val="85000"/>
                    <a:satMod val="150000"/>
                  </a:schemeClr>
                </a:solidFill>
              </a:rPr>
              <a:t>Media </a:t>
            </a:r>
            <a:r>
              <a:rPr>
                <a:solidFill>
                  <a:schemeClr val="tx2">
                    <a:shade val="85000"/>
                    <a:satMod val="150000"/>
                  </a:schemeClr>
                </a:solidFill>
              </a:rPr>
              <a:t>Outreach</a:t>
            </a:r>
          </a:p>
        </p:txBody>
      </p:sp>
      <p:sp>
        <p:nvSpPr>
          <p:cNvPr id="3075" name="Subtitle 2"/>
          <p:cNvSpPr>
            <a:spLocks noGrp="1"/>
          </p:cNvSpPr>
          <p:nvPr>
            <p:ph type="subTitle" idx="1"/>
          </p:nvPr>
        </p:nvSpPr>
        <p:spPr>
          <a:xfrm>
            <a:off x="609600" y="3657600"/>
            <a:ext cx="8001000" cy="1966913"/>
          </a:xfrm>
        </p:spPr>
        <p:txBody>
          <a:bodyPr/>
          <a:lstStyle/>
          <a:p>
            <a:r>
              <a:rPr i="1" smtClean="0"/>
              <a:t>Civil Society Laws: Experiences and Expertise</a:t>
            </a:r>
            <a:br>
              <a:rPr i="1" smtClean="0"/>
            </a:br>
            <a:r>
              <a:rPr smtClean="0"/>
              <a:t>24 - 25 May 2008</a:t>
            </a:r>
            <a:endParaRPr dirty="0" smtClean="0"/>
          </a:p>
        </p:txBody>
      </p:sp>
      <p:grpSp>
        <p:nvGrpSpPr>
          <p:cNvPr id="3076" name="Group 4"/>
          <p:cNvGrpSpPr>
            <a:grpSpLocks/>
          </p:cNvGrpSpPr>
          <p:nvPr/>
        </p:nvGrpSpPr>
        <p:grpSpPr bwMode="auto">
          <a:xfrm>
            <a:off x="2667000" y="4800600"/>
            <a:ext cx="3581400" cy="1905000"/>
            <a:chOff x="2514600" y="4648200"/>
            <a:chExt cx="3581400" cy="1905000"/>
          </a:xfrm>
        </p:grpSpPr>
        <p:pic>
          <p:nvPicPr>
            <p:cNvPr id="3077" name="Picture 0" descr="ICNLHuge.jpg"/>
            <p:cNvPicPr>
              <a:picLocks noChangeAspect="1" noChangeArrowheads="1"/>
            </p:cNvPicPr>
            <p:nvPr/>
          </p:nvPicPr>
          <p:blipFill>
            <a:blip r:embed="rId2"/>
            <a:srcRect/>
            <a:stretch>
              <a:fillRect/>
            </a:stretch>
          </p:blipFill>
          <p:spPr bwMode="auto">
            <a:xfrm>
              <a:off x="3162300" y="4648200"/>
              <a:ext cx="2286000" cy="1257300"/>
            </a:xfrm>
            <a:prstGeom prst="rect">
              <a:avLst/>
            </a:prstGeom>
            <a:noFill/>
            <a:ln w="9525">
              <a:noFill/>
              <a:miter lim="800000"/>
              <a:headEnd/>
              <a:tailEnd/>
            </a:ln>
          </p:spPr>
        </p:pic>
        <p:sp>
          <p:nvSpPr>
            <p:cNvPr id="3078" name="Rectangle 6"/>
            <p:cNvSpPr>
              <a:spLocks noChangeArrowheads="1"/>
            </p:cNvSpPr>
            <p:nvPr/>
          </p:nvSpPr>
          <p:spPr bwMode="auto">
            <a:xfrm>
              <a:off x="2514600" y="6014591"/>
              <a:ext cx="3581400" cy="538609"/>
            </a:xfrm>
            <a:prstGeom prst="rect">
              <a:avLst/>
            </a:prstGeom>
            <a:noFill/>
            <a:ln w="9525">
              <a:noFill/>
              <a:miter lim="800000"/>
              <a:headEnd/>
              <a:tailEnd/>
            </a:ln>
          </p:spPr>
          <p:txBody>
            <a:bodyPr>
              <a:spAutoFit/>
            </a:bodyPr>
            <a:lstStyle/>
            <a:p>
              <a:pPr algn="ctr"/>
              <a:r>
                <a:rPr lang="en-US" sz="1300">
                  <a:solidFill>
                    <a:srgbClr val="000000"/>
                  </a:solidFill>
                  <a:latin typeface="Calibri" pitchFamily="34" charset="0"/>
                  <a:ea typeface="Calibri" pitchFamily="34" charset="0"/>
                  <a:cs typeface="B Yagut" pitchFamily="2" charset="-78"/>
                </a:rPr>
                <a:t>The International Center for Not-for-Profit Law</a:t>
              </a:r>
              <a:endParaRPr lang="en-US" sz="1600" b="1">
                <a:solidFill>
                  <a:srgbClr val="000000"/>
                </a:solidFill>
                <a:latin typeface="Arabic Typesetting" pitchFamily="66" charset="-78"/>
                <a:ea typeface="Calibri" pitchFamily="34" charset="0"/>
                <a:cs typeface="B Yagut" pitchFamily="2" charset="-78"/>
              </a:endParaRPr>
            </a:p>
            <a:p>
              <a:pPr algn="ctr" eaLnBrk="0" hangingPunct="0"/>
              <a:r>
                <a:rPr lang="ar-SA" sz="1600" b="1">
                  <a:solidFill>
                    <a:srgbClr val="000000"/>
                  </a:solidFill>
                  <a:latin typeface="Arabic Typesetting" pitchFamily="66" charset="-78"/>
                  <a:ea typeface="Calibri" pitchFamily="34" charset="0"/>
                  <a:cs typeface="B Yagut" pitchFamily="2" charset="-78"/>
                </a:rPr>
                <a:t>المركز الدولي لقانون المنظمات غير هادفة الربح</a:t>
              </a:r>
              <a:endParaRPr lang="en-US">
                <a:latin typeface="Candara" pitchFamily="34" charset="0"/>
              </a:endParaRPr>
            </a:p>
          </p:txBody>
        </p:sp>
      </p:grpSp>
      <p:sp>
        <p:nvSpPr>
          <p:cNvPr id="7" name="Slide Number Placeholder 6"/>
          <p:cNvSpPr>
            <a:spLocks noGrp="1"/>
          </p:cNvSpPr>
          <p:nvPr>
            <p:ph type="sldNum" sz="quarter" idx="12"/>
          </p:nvPr>
        </p:nvSpPr>
        <p:spPr/>
        <p:txBody>
          <a:bodyPr/>
          <a:lstStyle/>
          <a:p>
            <a:pPr>
              <a:defRPr/>
            </a:pPr>
            <a:fld id="{2E601C0C-E08F-47D7-9B43-2AC7E3FC12B0}"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Bef>
                <a:spcPts val="0"/>
              </a:spcBef>
              <a:spcAft>
                <a:spcPts val="0"/>
              </a:spcAft>
              <a:defRPr/>
            </a:pPr>
            <a:r>
              <a:rPr>
                <a:solidFill>
                  <a:schemeClr val="tx2">
                    <a:shade val="85000"/>
                    <a:satMod val="150000"/>
                  </a:schemeClr>
                </a:solidFill>
              </a:rPr>
              <a:t>Effective Use of Media: </a:t>
            </a:r>
            <a:br>
              <a:rPr>
                <a:solidFill>
                  <a:schemeClr val="tx2">
                    <a:shade val="85000"/>
                    <a:satMod val="150000"/>
                  </a:schemeClr>
                </a:solidFill>
              </a:rPr>
            </a:br>
            <a:r>
              <a:rPr>
                <a:solidFill>
                  <a:schemeClr val="tx2">
                    <a:shade val="85000"/>
                    <a:satMod val="150000"/>
                  </a:schemeClr>
                </a:solidFill>
              </a:rPr>
              <a:t>Kosovo</a:t>
            </a:r>
          </a:p>
        </p:txBody>
      </p:sp>
      <p:sp>
        <p:nvSpPr>
          <p:cNvPr id="15363" name="Content Placeholder 2"/>
          <p:cNvSpPr>
            <a:spLocks noGrp="1"/>
          </p:cNvSpPr>
          <p:nvPr>
            <p:ph sz="quarter" idx="1"/>
          </p:nvPr>
        </p:nvSpPr>
        <p:spPr/>
        <p:txBody>
          <a:bodyPr/>
          <a:lstStyle/>
          <a:p>
            <a:pPr>
              <a:spcBef>
                <a:spcPct val="0"/>
              </a:spcBef>
            </a:pPr>
            <a:endParaRPr lang="en-US" smtClean="0"/>
          </a:p>
          <a:p>
            <a:pPr>
              <a:spcBef>
                <a:spcPct val="0"/>
              </a:spcBef>
            </a:pPr>
            <a:endParaRPr lang="en-US" smtClean="0"/>
          </a:p>
        </p:txBody>
      </p:sp>
      <p:sp>
        <p:nvSpPr>
          <p:cNvPr id="4" name="Content Placeholder 2"/>
          <p:cNvSpPr txBox="1">
            <a:spLocks/>
          </p:cNvSpPr>
          <p:nvPr/>
        </p:nvSpPr>
        <p:spPr>
          <a:xfrm>
            <a:off x="609600" y="1752600"/>
            <a:ext cx="8229600" cy="4525963"/>
          </a:xfrm>
          <a:prstGeom prst="rect">
            <a:avLst/>
          </a:prstGeom>
        </p:spPr>
        <p:txBody>
          <a:bodyPr lIns="45720" rIns="45720">
            <a:normAutofit fontScale="92500" lnSpcReduction="10000"/>
          </a:bodyPr>
          <a:lstStyle/>
          <a:p>
            <a:pPr indent="-274320" fontAlgn="auto">
              <a:spcBef>
                <a:spcPts val="0"/>
              </a:spcBef>
              <a:spcAft>
                <a:spcPts val="0"/>
              </a:spcAft>
              <a:buClr>
                <a:schemeClr val="accent1"/>
              </a:buClr>
              <a:buSzPct val="80000"/>
              <a:buFont typeface="Wingdings 2" pitchFamily="18" charset="2"/>
              <a:buChar char=""/>
              <a:defRPr/>
            </a:pPr>
            <a:r>
              <a:rPr lang="en-US" sz="2800" b="1" kern="0" dirty="0">
                <a:latin typeface="+mn-lt"/>
                <a:ea typeface="+mn-lt"/>
                <a:cs typeface="+mn-lt"/>
              </a:rPr>
              <a:t>Petition letter to Municipal Assembly: </a:t>
            </a:r>
            <a:r>
              <a:rPr lang="en-US" sz="2800" kern="0" dirty="0">
                <a:latin typeface="+mn-lt"/>
                <a:ea typeface="+mn-lt"/>
                <a:cs typeface="+mn-lt"/>
              </a:rPr>
              <a:t>Average citizens and NGO leaders signed a statement endorsing the law and publicly sent it to the Municipal Assembly, creating a lot of media attention</a:t>
            </a:r>
          </a:p>
          <a:p>
            <a:pPr indent="-274320" fontAlgn="auto">
              <a:spcBef>
                <a:spcPts val="0"/>
              </a:spcBef>
              <a:spcAft>
                <a:spcPts val="0"/>
              </a:spcAft>
              <a:buClr>
                <a:schemeClr val="accent1"/>
              </a:buClr>
              <a:buSzPct val="80000"/>
              <a:buFont typeface="Wingdings 2" pitchFamily="18" charset="2"/>
              <a:buChar char=""/>
              <a:defRPr/>
            </a:pPr>
            <a:r>
              <a:rPr lang="en-US" sz="2800" b="1" kern="0" dirty="0">
                <a:latin typeface="+mn-lt"/>
                <a:ea typeface="+mn-lt"/>
                <a:cs typeface="+mn-lt"/>
              </a:rPr>
              <a:t>Met individually with Assembly Members: </a:t>
            </a:r>
            <a:r>
              <a:rPr lang="en-US" sz="2800" kern="0" dirty="0">
                <a:latin typeface="+mn-lt"/>
                <a:ea typeface="+mn-lt"/>
                <a:cs typeface="+mn-lt"/>
              </a:rPr>
              <a:t>NGO allies from each Assembly Member’s district met with their representative to ask him or her to vote for the law</a:t>
            </a:r>
          </a:p>
          <a:p>
            <a:pPr indent="-274320" fontAlgn="auto">
              <a:spcBef>
                <a:spcPts val="0"/>
              </a:spcBef>
              <a:spcAft>
                <a:spcPts val="0"/>
              </a:spcAft>
              <a:buClr>
                <a:schemeClr val="accent1"/>
              </a:buClr>
              <a:buSzPct val="80000"/>
              <a:buFont typeface="Wingdings 2" pitchFamily="18" charset="2"/>
              <a:buChar char=""/>
              <a:defRPr/>
            </a:pPr>
            <a:r>
              <a:rPr lang="en-US" sz="2800" b="1" kern="0" dirty="0">
                <a:latin typeface="+mn-lt"/>
                <a:ea typeface="+mn-lt"/>
                <a:cs typeface="+mn-lt"/>
              </a:rPr>
              <a:t>Prepared “talking points” </a:t>
            </a:r>
            <a:r>
              <a:rPr lang="en-US" sz="2800" kern="0" dirty="0">
                <a:latin typeface="+mn-lt"/>
                <a:ea typeface="+mn-lt"/>
                <a:cs typeface="+mn-lt"/>
              </a:rPr>
              <a:t>so that all NGO members would be prepared to deliver the message if asked</a:t>
            </a:r>
          </a:p>
          <a:p>
            <a:pPr indent="-274320" fontAlgn="auto">
              <a:spcBef>
                <a:spcPts val="0"/>
              </a:spcBef>
              <a:spcAft>
                <a:spcPts val="0"/>
              </a:spcAft>
              <a:buClr>
                <a:schemeClr val="accent1"/>
              </a:buClr>
              <a:buSzPct val="80000"/>
              <a:buFont typeface="Wingdings 2" pitchFamily="18" charset="2"/>
              <a:buChar char=""/>
              <a:defRPr/>
            </a:pPr>
            <a:r>
              <a:rPr lang="en-US" sz="2800" b="1" kern="0" dirty="0">
                <a:latin typeface="+mn-lt"/>
                <a:ea typeface="+mn-lt"/>
                <a:cs typeface="+mn-lt"/>
              </a:rPr>
              <a:t>Popular media: </a:t>
            </a:r>
            <a:r>
              <a:rPr lang="en-US" sz="2800" kern="0" dirty="0">
                <a:latin typeface="+mn-lt"/>
                <a:ea typeface="+mn-lt"/>
                <a:cs typeface="+mn-lt"/>
              </a:rPr>
              <a:t>Youth program called “No Misunderstanding” agreed to air a special report on the law several days before the Assembly met to vote </a:t>
            </a:r>
          </a:p>
        </p:txBody>
      </p:sp>
      <p:sp>
        <p:nvSpPr>
          <p:cNvPr id="5" name="Slide Number Placeholder 4"/>
          <p:cNvSpPr>
            <a:spLocks noGrp="1"/>
          </p:cNvSpPr>
          <p:nvPr>
            <p:ph type="sldNum" sz="quarter" idx="12"/>
          </p:nvPr>
        </p:nvSpPr>
        <p:spPr/>
        <p:txBody>
          <a:bodyPr/>
          <a:lstStyle/>
          <a:p>
            <a:pPr>
              <a:defRPr/>
            </a:pPr>
            <a:fld id="{2DF37E63-025C-485C-A412-CF1659B141DC}"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96000" y="1371600"/>
            <a:ext cx="30480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pPr fontAlgn="auto">
              <a:spcBef>
                <a:spcPts val="0"/>
              </a:spcBef>
              <a:spcAft>
                <a:spcPts val="0"/>
              </a:spcAft>
              <a:defRPr/>
            </a:pPr>
            <a:r>
              <a:rPr>
                <a:solidFill>
                  <a:schemeClr val="tx2">
                    <a:shade val="85000"/>
                    <a:satMod val="150000"/>
                  </a:schemeClr>
                </a:solidFill>
              </a:rPr>
              <a:t>Effective Use of Media: </a:t>
            </a:r>
            <a:br>
              <a:rPr>
                <a:solidFill>
                  <a:schemeClr val="tx2">
                    <a:shade val="85000"/>
                    <a:satMod val="150000"/>
                  </a:schemeClr>
                </a:solidFill>
              </a:rPr>
            </a:br>
            <a:r>
              <a:rPr>
                <a:solidFill>
                  <a:schemeClr val="tx2">
                    <a:shade val="85000"/>
                    <a:satMod val="150000"/>
                  </a:schemeClr>
                </a:solidFill>
              </a:rPr>
              <a:t>Russia</a:t>
            </a:r>
          </a:p>
        </p:txBody>
      </p:sp>
      <p:sp>
        <p:nvSpPr>
          <p:cNvPr id="16387" name="Content Placeholder 2"/>
          <p:cNvSpPr>
            <a:spLocks noGrp="1"/>
          </p:cNvSpPr>
          <p:nvPr>
            <p:ph sz="quarter" idx="1"/>
          </p:nvPr>
        </p:nvSpPr>
        <p:spPr/>
        <p:txBody>
          <a:bodyPr/>
          <a:lstStyle/>
          <a:p>
            <a:pPr>
              <a:spcBef>
                <a:spcPct val="0"/>
              </a:spcBef>
            </a:pPr>
            <a:endParaRPr lang="en-US" smtClean="0"/>
          </a:p>
          <a:p>
            <a:pPr>
              <a:spcBef>
                <a:spcPct val="0"/>
              </a:spcBef>
            </a:pPr>
            <a:endParaRPr lang="en-US" smtClean="0"/>
          </a:p>
        </p:txBody>
      </p:sp>
      <p:sp>
        <p:nvSpPr>
          <p:cNvPr id="4" name="Content Placeholder 2"/>
          <p:cNvSpPr txBox="1">
            <a:spLocks/>
          </p:cNvSpPr>
          <p:nvPr/>
        </p:nvSpPr>
        <p:spPr>
          <a:xfrm>
            <a:off x="609600" y="1752600"/>
            <a:ext cx="8229600" cy="4525963"/>
          </a:xfrm>
          <a:prstGeom prst="rect">
            <a:avLst/>
          </a:prstGeom>
        </p:spPr>
        <p:txBody>
          <a:bodyPr lIns="45720" rIns="45720">
            <a:normAutofit/>
          </a:bodyPr>
          <a:lstStyle/>
          <a:p>
            <a:pPr indent="-274320" fontAlgn="auto">
              <a:spcBef>
                <a:spcPts val="0"/>
              </a:spcBef>
              <a:spcAft>
                <a:spcPts val="0"/>
              </a:spcAft>
              <a:buClr>
                <a:schemeClr val="accent1"/>
              </a:buClr>
              <a:buSzPct val="80000"/>
              <a:buFont typeface="Wingdings 2" pitchFamily="18" charset="2"/>
              <a:buChar char=""/>
              <a:defRPr/>
            </a:pPr>
            <a:r>
              <a:rPr lang="en-US" sz="2800" b="1" kern="0" dirty="0">
                <a:latin typeface="+mn-lt"/>
                <a:ea typeface="+mn-lt"/>
                <a:cs typeface="+mn-lt"/>
              </a:rPr>
              <a:t>International Press</a:t>
            </a:r>
            <a:r>
              <a:rPr lang="en-US" sz="2800" kern="0" dirty="0">
                <a:latin typeface="+mn-lt"/>
                <a:ea typeface="+mn-lt"/>
                <a:cs typeface="+mn-lt"/>
              </a:rPr>
              <a:t>: </a:t>
            </a:r>
            <a:r>
              <a:rPr lang="en-US" sz="2800" kern="0" dirty="0" smtClean="0">
                <a:latin typeface="+mn-lt"/>
                <a:ea typeface="+mn-lt"/>
                <a:cs typeface="+mn-lt"/>
              </a:rPr>
              <a:t/>
            </a:r>
            <a:br>
              <a:rPr lang="en-US" sz="2800" kern="0" dirty="0" smtClean="0">
                <a:latin typeface="+mn-lt"/>
                <a:ea typeface="+mn-lt"/>
                <a:cs typeface="+mn-lt"/>
              </a:rPr>
            </a:br>
            <a:r>
              <a:rPr lang="en-US" sz="2800" kern="0" dirty="0" smtClean="0">
                <a:latin typeface="+mn-lt"/>
                <a:ea typeface="+mn-lt"/>
                <a:cs typeface="+mn-lt"/>
              </a:rPr>
              <a:t>Russian NGOs organized </a:t>
            </a:r>
            <a:br>
              <a:rPr lang="en-US" sz="2800" kern="0" dirty="0" smtClean="0">
                <a:latin typeface="+mn-lt"/>
                <a:ea typeface="+mn-lt"/>
                <a:cs typeface="+mn-lt"/>
              </a:rPr>
            </a:br>
            <a:r>
              <a:rPr lang="en-US" sz="2800" kern="0" dirty="0" smtClean="0">
                <a:latin typeface="+mn-lt"/>
                <a:ea typeface="+mn-lt"/>
                <a:cs typeface="+mn-lt"/>
              </a:rPr>
              <a:t>major </a:t>
            </a:r>
            <a:r>
              <a:rPr lang="en-US" sz="2800" kern="0" dirty="0">
                <a:latin typeface="+mn-lt"/>
                <a:ea typeface="+mn-lt"/>
                <a:cs typeface="+mn-lt"/>
              </a:rPr>
              <a:t>international </a:t>
            </a:r>
            <a:r>
              <a:rPr lang="en-US" sz="2800" kern="0" dirty="0" smtClean="0">
                <a:latin typeface="+mn-lt"/>
                <a:ea typeface="+mn-lt"/>
                <a:cs typeface="+mn-lt"/>
              </a:rPr>
              <a:t>campaign</a:t>
            </a:r>
            <a:br>
              <a:rPr lang="en-US" sz="2800" kern="0" dirty="0" smtClean="0">
                <a:latin typeface="+mn-lt"/>
                <a:ea typeface="+mn-lt"/>
                <a:cs typeface="+mn-lt"/>
              </a:rPr>
            </a:br>
            <a:r>
              <a:rPr lang="en-US" sz="2800" kern="0" dirty="0" smtClean="0">
                <a:latin typeface="+mn-lt"/>
                <a:ea typeface="+mn-lt"/>
                <a:cs typeface="+mn-lt"/>
              </a:rPr>
              <a:t>to </a:t>
            </a:r>
            <a:r>
              <a:rPr lang="en-US" sz="2800" kern="0" dirty="0">
                <a:latin typeface="+mn-lt"/>
                <a:ea typeface="+mn-lt"/>
                <a:cs typeface="+mn-lt"/>
              </a:rPr>
              <a:t>fight against law around </a:t>
            </a:r>
            <a:r>
              <a:rPr lang="en-US" sz="2800" kern="0" dirty="0" smtClean="0">
                <a:latin typeface="+mn-lt"/>
                <a:ea typeface="+mn-lt"/>
                <a:cs typeface="+mn-lt"/>
              </a:rPr>
              <a:t/>
            </a:r>
            <a:br>
              <a:rPr lang="en-US" sz="2800" kern="0" dirty="0" smtClean="0">
                <a:latin typeface="+mn-lt"/>
                <a:ea typeface="+mn-lt"/>
                <a:cs typeface="+mn-lt"/>
              </a:rPr>
            </a:br>
            <a:r>
              <a:rPr lang="en-US" sz="2800" kern="0" dirty="0" smtClean="0">
                <a:latin typeface="+mn-lt"/>
                <a:ea typeface="+mn-lt"/>
                <a:cs typeface="+mn-lt"/>
              </a:rPr>
              <a:t>the </a:t>
            </a:r>
            <a:r>
              <a:rPr lang="en-US" sz="2800" kern="0" dirty="0">
                <a:latin typeface="+mn-lt"/>
                <a:ea typeface="+mn-lt"/>
                <a:cs typeface="+mn-lt"/>
              </a:rPr>
              <a:t>world – placed enormous </a:t>
            </a:r>
            <a:r>
              <a:rPr lang="en-US" sz="2800" kern="0" dirty="0" smtClean="0">
                <a:latin typeface="+mn-lt"/>
                <a:ea typeface="+mn-lt"/>
                <a:cs typeface="+mn-lt"/>
              </a:rPr>
              <a:t/>
            </a:r>
            <a:br>
              <a:rPr lang="en-US" sz="2800" kern="0" dirty="0" smtClean="0">
                <a:latin typeface="+mn-lt"/>
                <a:ea typeface="+mn-lt"/>
                <a:cs typeface="+mn-lt"/>
              </a:rPr>
            </a:br>
            <a:r>
              <a:rPr lang="en-US" sz="2800" kern="0" dirty="0" smtClean="0">
                <a:latin typeface="+mn-lt"/>
                <a:ea typeface="+mn-lt"/>
                <a:cs typeface="+mn-lt"/>
              </a:rPr>
              <a:t>pressure </a:t>
            </a:r>
            <a:r>
              <a:rPr lang="en-US" sz="2800" kern="0" dirty="0">
                <a:latin typeface="+mn-lt"/>
                <a:ea typeface="+mn-lt"/>
                <a:cs typeface="+mn-lt"/>
              </a:rPr>
              <a:t>on Russian </a:t>
            </a:r>
            <a:r>
              <a:rPr lang="en-US" sz="2800" kern="0" dirty="0" smtClean="0">
                <a:latin typeface="+mn-lt"/>
                <a:ea typeface="+mn-lt"/>
                <a:cs typeface="+mn-lt"/>
              </a:rPr>
              <a:t/>
            </a:r>
            <a:br>
              <a:rPr lang="en-US" sz="2800" kern="0" dirty="0" smtClean="0">
                <a:latin typeface="+mn-lt"/>
                <a:ea typeface="+mn-lt"/>
                <a:cs typeface="+mn-lt"/>
              </a:rPr>
            </a:br>
            <a:r>
              <a:rPr lang="en-US" sz="2800" kern="0" dirty="0" smtClean="0">
                <a:latin typeface="+mn-lt"/>
                <a:ea typeface="+mn-lt"/>
                <a:cs typeface="+mn-lt"/>
              </a:rPr>
              <a:t>government </a:t>
            </a:r>
            <a:r>
              <a:rPr lang="en-US" sz="2800" kern="0" dirty="0">
                <a:latin typeface="+mn-lt"/>
                <a:ea typeface="+mn-lt"/>
                <a:cs typeface="+mn-lt"/>
              </a:rPr>
              <a:t>and eventually </a:t>
            </a:r>
            <a:r>
              <a:rPr lang="en-US" sz="2800" kern="0" dirty="0" smtClean="0">
                <a:latin typeface="+mn-lt"/>
                <a:ea typeface="+mn-lt"/>
                <a:cs typeface="+mn-lt"/>
              </a:rPr>
              <a:t/>
            </a:r>
            <a:br>
              <a:rPr lang="en-US" sz="2800" kern="0" dirty="0" smtClean="0">
                <a:latin typeface="+mn-lt"/>
                <a:ea typeface="+mn-lt"/>
                <a:cs typeface="+mn-lt"/>
              </a:rPr>
            </a:br>
            <a:r>
              <a:rPr lang="en-US" sz="2800" kern="0" dirty="0" smtClean="0">
                <a:latin typeface="+mn-lt"/>
                <a:ea typeface="+mn-lt"/>
                <a:cs typeface="+mn-lt"/>
              </a:rPr>
              <a:t>the </a:t>
            </a:r>
            <a:r>
              <a:rPr lang="en-US" sz="2800" kern="0" dirty="0">
                <a:latin typeface="+mn-lt"/>
                <a:ea typeface="+mn-lt"/>
                <a:cs typeface="+mn-lt"/>
              </a:rPr>
              <a:t>government changed </a:t>
            </a:r>
            <a:r>
              <a:rPr lang="en-US" sz="2800" kern="0" dirty="0" smtClean="0">
                <a:latin typeface="+mn-lt"/>
                <a:ea typeface="+mn-lt"/>
                <a:cs typeface="+mn-lt"/>
              </a:rPr>
              <a:t/>
            </a:r>
            <a:br>
              <a:rPr lang="en-US" sz="2800" kern="0" dirty="0" smtClean="0">
                <a:latin typeface="+mn-lt"/>
                <a:ea typeface="+mn-lt"/>
                <a:cs typeface="+mn-lt"/>
              </a:rPr>
            </a:br>
            <a:r>
              <a:rPr lang="en-US" sz="2800" kern="0" dirty="0" smtClean="0">
                <a:latin typeface="+mn-lt"/>
                <a:ea typeface="+mn-lt"/>
                <a:cs typeface="+mn-lt"/>
              </a:rPr>
              <a:t>the </a:t>
            </a:r>
            <a:r>
              <a:rPr lang="en-US" sz="2800" kern="0" dirty="0">
                <a:latin typeface="+mn-lt"/>
                <a:ea typeface="+mn-lt"/>
                <a:cs typeface="+mn-lt"/>
              </a:rPr>
              <a:t>draft law</a:t>
            </a:r>
            <a:r>
              <a:rPr lang="en-US" sz="2800" kern="0" dirty="0" smtClean="0">
                <a:latin typeface="+mn-lt"/>
                <a:ea typeface="+mn-lt"/>
                <a:cs typeface="+mn-lt"/>
              </a:rPr>
              <a:t>!</a:t>
            </a:r>
            <a:endParaRPr lang="en-US" sz="2800" kern="0" dirty="0">
              <a:latin typeface="+mn-lt"/>
              <a:ea typeface="+mn-lt"/>
              <a:cs typeface="+mn-lt"/>
            </a:endParaRPr>
          </a:p>
        </p:txBody>
      </p:sp>
      <p:pic>
        <p:nvPicPr>
          <p:cNvPr id="1026" name="Picture 2"/>
          <p:cNvPicPr>
            <a:picLocks noChangeAspect="1" noChangeArrowheads="1"/>
          </p:cNvPicPr>
          <p:nvPr/>
        </p:nvPicPr>
        <p:blipFill>
          <a:blip r:embed="rId2"/>
          <a:srcRect l="13125" t="40625" r="51341" b="4688"/>
          <a:stretch>
            <a:fillRect/>
          </a:stretch>
        </p:blipFill>
        <p:spPr bwMode="auto">
          <a:xfrm>
            <a:off x="5105400" y="1885626"/>
            <a:ext cx="4038600" cy="4972373"/>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clrChange>
              <a:clrFrom>
                <a:srgbClr val="000000"/>
              </a:clrFrom>
              <a:clrTo>
                <a:srgbClr val="000000">
                  <a:alpha val="0"/>
                </a:srgbClr>
              </a:clrTo>
            </a:clrChange>
          </a:blip>
          <a:srcRect/>
          <a:stretch>
            <a:fillRect/>
          </a:stretch>
        </p:blipFill>
        <p:spPr bwMode="auto">
          <a:xfrm>
            <a:off x="6172200" y="1409700"/>
            <a:ext cx="2971800" cy="495300"/>
          </a:xfrm>
          <a:prstGeom prst="rect">
            <a:avLst/>
          </a:prstGeom>
          <a:noFill/>
          <a:ln w="9525">
            <a:noFill/>
            <a:miter lim="800000"/>
            <a:headEnd/>
            <a:tailEnd/>
          </a:ln>
          <a:effectLst/>
        </p:spPr>
      </p:pic>
      <p:sp>
        <p:nvSpPr>
          <p:cNvPr id="8" name="Slide Number Placeholder 7"/>
          <p:cNvSpPr>
            <a:spLocks noGrp="1"/>
          </p:cNvSpPr>
          <p:nvPr>
            <p:ph type="sldNum" sz="quarter" idx="12"/>
          </p:nvPr>
        </p:nvSpPr>
        <p:spPr/>
        <p:txBody>
          <a:bodyPr/>
          <a:lstStyle/>
          <a:p>
            <a:pPr>
              <a:defRPr/>
            </a:pPr>
            <a:fld id="{2DF37E63-025C-485C-A412-CF1659B141DC}" type="slidenum">
              <a:rPr lang="en-US" smtClean="0"/>
              <a:pPr>
                <a:defRPr/>
              </a:pPr>
              <a:t>11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Bef>
                <a:spcPts val="0"/>
              </a:spcBef>
              <a:spcAft>
                <a:spcPts val="0"/>
              </a:spcAft>
              <a:defRPr/>
            </a:pPr>
            <a:r>
              <a:rPr>
                <a:solidFill>
                  <a:schemeClr val="tx2">
                    <a:shade val="85000"/>
                    <a:satMod val="150000"/>
                  </a:schemeClr>
                </a:solidFill>
              </a:rPr>
              <a:t>Why Do We Need the Media?</a:t>
            </a:r>
          </a:p>
        </p:txBody>
      </p:sp>
      <p:sp>
        <p:nvSpPr>
          <p:cNvPr id="7171" name="Content Placeholder 2"/>
          <p:cNvSpPr>
            <a:spLocks noGrp="1"/>
          </p:cNvSpPr>
          <p:nvPr>
            <p:ph sz="quarter" idx="1"/>
          </p:nvPr>
        </p:nvSpPr>
        <p:spPr/>
        <p:txBody>
          <a:bodyPr/>
          <a:lstStyle/>
          <a:p>
            <a:pPr>
              <a:spcBef>
                <a:spcPct val="0"/>
              </a:spcBef>
            </a:pPr>
            <a:r>
              <a:rPr lang="en-US" smtClean="0"/>
              <a:t>To get your message out to the widest possible audience </a:t>
            </a:r>
          </a:p>
          <a:p>
            <a:pPr>
              <a:spcBef>
                <a:spcPct val="0"/>
              </a:spcBef>
            </a:pPr>
            <a:r>
              <a:rPr lang="en-US" smtClean="0"/>
              <a:t>To recruit new volunteers and members</a:t>
            </a:r>
          </a:p>
          <a:p>
            <a:pPr>
              <a:spcBef>
                <a:spcPct val="0"/>
              </a:spcBef>
            </a:pPr>
            <a:r>
              <a:rPr lang="en-US" smtClean="0"/>
              <a:t>To bring your message and agenda into the national consciousness</a:t>
            </a:r>
          </a:p>
          <a:p>
            <a:pPr>
              <a:spcBef>
                <a:spcPct val="0"/>
              </a:spcBef>
            </a:pPr>
            <a:r>
              <a:rPr lang="en-US" smtClean="0"/>
              <a:t>To influence the government</a:t>
            </a:r>
          </a:p>
        </p:txBody>
      </p:sp>
      <p:sp>
        <p:nvSpPr>
          <p:cNvPr id="4" name="Slide Number Placeholder 3"/>
          <p:cNvSpPr>
            <a:spLocks noGrp="1"/>
          </p:cNvSpPr>
          <p:nvPr>
            <p:ph type="sldNum" sz="quarter" idx="12"/>
          </p:nvPr>
        </p:nvSpPr>
        <p:spPr/>
        <p:txBody>
          <a:bodyPr/>
          <a:lstStyle/>
          <a:p>
            <a:pPr>
              <a:defRPr/>
            </a:pPr>
            <a:fld id="{2DF37E63-025C-485C-A412-CF1659B141DC}"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Bef>
                <a:spcPts val="0"/>
              </a:spcBef>
              <a:spcAft>
                <a:spcPts val="0"/>
              </a:spcAft>
              <a:defRPr/>
            </a:pPr>
            <a:r>
              <a:rPr>
                <a:solidFill>
                  <a:schemeClr val="tx2">
                    <a:shade val="85000"/>
                    <a:satMod val="150000"/>
                  </a:schemeClr>
                </a:solidFill>
              </a:rPr>
              <a:t>Effective Media Outreach</a:t>
            </a:r>
          </a:p>
        </p:txBody>
      </p:sp>
      <p:sp>
        <p:nvSpPr>
          <p:cNvPr id="3" name="Content Placeholder 2"/>
          <p:cNvSpPr>
            <a:spLocks noGrp="1"/>
          </p:cNvSpPr>
          <p:nvPr>
            <p:ph sz="quarter" idx="1"/>
          </p:nvPr>
        </p:nvSpPr>
        <p:spPr/>
        <p:txBody>
          <a:bodyPr>
            <a:normAutofit lnSpcReduction="10000"/>
          </a:bodyPr>
          <a:lstStyle/>
          <a:p>
            <a:pPr indent="-274320" fontAlgn="auto">
              <a:spcBef>
                <a:spcPts val="0"/>
              </a:spcBef>
              <a:spcAft>
                <a:spcPts val="0"/>
              </a:spcAft>
              <a:defRPr/>
            </a:pPr>
            <a:r>
              <a:rPr lang="en-US" dirty="0" smtClean="0"/>
              <a:t>Consider all possibilities: radio, TV, print, internet, other media sources</a:t>
            </a:r>
          </a:p>
          <a:p>
            <a:pPr indent="-274320" fontAlgn="auto">
              <a:spcBef>
                <a:spcPts val="0"/>
              </a:spcBef>
              <a:spcAft>
                <a:spcPts val="0"/>
              </a:spcAft>
              <a:defRPr/>
            </a:pPr>
            <a:r>
              <a:rPr lang="en-US" dirty="0" smtClean="0"/>
              <a:t>Aim pieces toward people who are undecided or know little about the issue. </a:t>
            </a:r>
          </a:p>
          <a:p>
            <a:pPr indent="-274320" fontAlgn="auto">
              <a:spcBef>
                <a:spcPts val="0"/>
              </a:spcBef>
              <a:spcAft>
                <a:spcPts val="0"/>
              </a:spcAft>
              <a:defRPr/>
            </a:pPr>
            <a:r>
              <a:rPr lang="en-US" dirty="0" smtClean="0"/>
              <a:t>Use uncomplicated language; keep the story relevant, current, and interesting</a:t>
            </a:r>
          </a:p>
          <a:p>
            <a:pPr indent="-274320" fontAlgn="auto">
              <a:spcBef>
                <a:spcPts val="0"/>
              </a:spcBef>
              <a:spcAft>
                <a:spcPts val="0"/>
              </a:spcAft>
              <a:defRPr/>
            </a:pPr>
            <a:r>
              <a:rPr lang="en-US" dirty="0" smtClean="0"/>
              <a:t>Plan media appearances to control outcomes and direction</a:t>
            </a:r>
          </a:p>
          <a:p>
            <a:pPr indent="-274320" fontAlgn="auto">
              <a:spcBef>
                <a:spcPts val="0"/>
              </a:spcBef>
              <a:spcAft>
                <a:spcPts val="0"/>
              </a:spcAft>
              <a:defRPr/>
            </a:pPr>
            <a:r>
              <a:rPr lang="en-US" dirty="0" smtClean="0"/>
              <a:t>Emphasize visual aspects</a:t>
            </a:r>
          </a:p>
          <a:p>
            <a:pPr indent="-274320" fontAlgn="auto">
              <a:spcBef>
                <a:spcPts val="0"/>
              </a:spcBef>
              <a:spcAft>
                <a:spcPts val="0"/>
              </a:spcAft>
              <a:defRPr/>
            </a:pPr>
            <a:r>
              <a:rPr lang="en-US" dirty="0" smtClean="0"/>
              <a:t>Time the release of materials to coincide with media deadlines</a:t>
            </a:r>
            <a:endParaRPr lang="en-US" dirty="0"/>
          </a:p>
        </p:txBody>
      </p:sp>
      <p:sp>
        <p:nvSpPr>
          <p:cNvPr id="4" name="Slide Number Placeholder 3"/>
          <p:cNvSpPr>
            <a:spLocks noGrp="1"/>
          </p:cNvSpPr>
          <p:nvPr>
            <p:ph type="sldNum" sz="quarter" idx="12"/>
          </p:nvPr>
        </p:nvSpPr>
        <p:spPr/>
        <p:txBody>
          <a:bodyPr/>
          <a:lstStyle/>
          <a:p>
            <a:pPr>
              <a:defRPr/>
            </a:pPr>
            <a:fld id="{2DF37E63-025C-485C-A412-CF1659B141DC}"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Bef>
                <a:spcPts val="0"/>
              </a:spcBef>
              <a:spcAft>
                <a:spcPts val="0"/>
              </a:spcAft>
              <a:defRPr/>
            </a:pPr>
            <a:r>
              <a:rPr>
                <a:solidFill>
                  <a:schemeClr val="tx2">
                    <a:shade val="85000"/>
                    <a:satMod val="150000"/>
                  </a:schemeClr>
                </a:solidFill>
              </a:rPr>
              <a:t>Media Outreach Case Study:</a:t>
            </a:r>
            <a:br>
              <a:rPr>
                <a:solidFill>
                  <a:schemeClr val="tx2">
                    <a:shade val="85000"/>
                    <a:satMod val="150000"/>
                  </a:schemeClr>
                </a:solidFill>
              </a:rPr>
            </a:br>
            <a:r>
              <a:rPr>
                <a:solidFill>
                  <a:schemeClr val="tx2">
                    <a:shade val="85000"/>
                    <a:satMod val="150000"/>
                  </a:schemeClr>
                </a:solidFill>
              </a:rPr>
              <a:t>Honduras</a:t>
            </a:r>
          </a:p>
        </p:txBody>
      </p:sp>
      <p:sp>
        <p:nvSpPr>
          <p:cNvPr id="9219" name="Content Placeholder 2"/>
          <p:cNvSpPr>
            <a:spLocks noGrp="1"/>
          </p:cNvSpPr>
          <p:nvPr>
            <p:ph sz="quarter" idx="1"/>
          </p:nvPr>
        </p:nvSpPr>
        <p:spPr/>
        <p:txBody>
          <a:bodyPr/>
          <a:lstStyle/>
          <a:p>
            <a:pPr>
              <a:spcBef>
                <a:spcPct val="0"/>
              </a:spcBef>
            </a:pPr>
            <a:endParaRPr lang="en-US" smtClean="0"/>
          </a:p>
          <a:p>
            <a:pPr>
              <a:spcBef>
                <a:spcPct val="0"/>
              </a:spcBef>
            </a:pPr>
            <a:endParaRPr lang="en-US" smtClean="0"/>
          </a:p>
        </p:txBody>
      </p:sp>
      <p:sp>
        <p:nvSpPr>
          <p:cNvPr id="4" name="Content Placeholder 2"/>
          <p:cNvSpPr txBox="1">
            <a:spLocks/>
          </p:cNvSpPr>
          <p:nvPr/>
        </p:nvSpPr>
        <p:spPr>
          <a:xfrm>
            <a:off x="609600" y="1752600"/>
            <a:ext cx="8229600" cy="4525963"/>
          </a:xfrm>
          <a:prstGeom prst="rect">
            <a:avLst/>
          </a:prstGeom>
        </p:spPr>
        <p:txBody>
          <a:bodyPr lIns="45720" rIns="45720">
            <a:normAutofit/>
          </a:bodyPr>
          <a:lstStyle/>
          <a:p>
            <a:pPr indent="-274320" fontAlgn="auto">
              <a:spcBef>
                <a:spcPts val="0"/>
              </a:spcBef>
              <a:spcAft>
                <a:spcPts val="0"/>
              </a:spcAft>
              <a:buClr>
                <a:schemeClr val="accent1"/>
              </a:buClr>
              <a:buSzPct val="80000"/>
              <a:buFont typeface="Wingdings 2" pitchFamily="18" charset="2"/>
              <a:buChar char=""/>
              <a:defRPr/>
            </a:pPr>
            <a:r>
              <a:rPr lang="en-US" sz="2800" kern="0" dirty="0">
                <a:latin typeface="+mn-lt"/>
                <a:ea typeface="+mn-lt"/>
                <a:cs typeface="+mn-lt"/>
              </a:rPr>
              <a:t>Small country surrounded by civil war and instability</a:t>
            </a:r>
          </a:p>
          <a:p>
            <a:pPr indent="-274320" fontAlgn="auto">
              <a:spcBef>
                <a:spcPts val="0"/>
              </a:spcBef>
              <a:spcAft>
                <a:spcPts val="0"/>
              </a:spcAft>
              <a:buClr>
                <a:schemeClr val="accent1"/>
              </a:buClr>
              <a:buSzPct val="80000"/>
              <a:buFont typeface="Wingdings 2" pitchFamily="18" charset="2"/>
              <a:buChar char=""/>
              <a:defRPr/>
            </a:pPr>
            <a:r>
              <a:rPr lang="en-US" sz="2800" kern="0" dirty="0">
                <a:latin typeface="+mn-lt"/>
                <a:ea typeface="+mn-lt"/>
                <a:cs typeface="+mn-lt"/>
              </a:rPr>
              <a:t>Heavy repression during civil war years; peace accords signed in 1991 led to opening of political sector</a:t>
            </a:r>
          </a:p>
          <a:p>
            <a:pPr indent="-274320" fontAlgn="auto">
              <a:spcBef>
                <a:spcPts val="0"/>
              </a:spcBef>
              <a:spcAft>
                <a:spcPts val="0"/>
              </a:spcAft>
              <a:buClr>
                <a:schemeClr val="accent1"/>
              </a:buClr>
              <a:buSzPct val="80000"/>
              <a:buFont typeface="Wingdings 2" pitchFamily="18" charset="2"/>
              <a:buChar char=""/>
              <a:defRPr/>
            </a:pPr>
            <a:r>
              <a:rPr lang="en-US" sz="2800" kern="0" dirty="0">
                <a:latin typeface="+mn-lt"/>
                <a:ea typeface="+mn-lt"/>
                <a:cs typeface="+mn-lt"/>
              </a:rPr>
              <a:t>5 political parties; 2 dominate every election</a:t>
            </a:r>
          </a:p>
          <a:p>
            <a:pPr indent="-274320" fontAlgn="auto">
              <a:spcBef>
                <a:spcPts val="0"/>
              </a:spcBef>
              <a:spcAft>
                <a:spcPts val="0"/>
              </a:spcAft>
              <a:buClr>
                <a:schemeClr val="accent1"/>
              </a:buClr>
              <a:buSzPct val="80000"/>
              <a:buFont typeface="Wingdings 2" pitchFamily="18" charset="2"/>
              <a:buChar char=""/>
              <a:defRPr/>
            </a:pPr>
            <a:r>
              <a:rPr lang="en-US" sz="2800" b="1" kern="0" dirty="0">
                <a:latin typeface="+mn-lt"/>
                <a:ea typeface="+mn-lt"/>
                <a:cs typeface="+mn-lt"/>
              </a:rPr>
              <a:t>NGO leaders wanted to pass a new civil society law</a:t>
            </a:r>
          </a:p>
        </p:txBody>
      </p:sp>
      <p:pic>
        <p:nvPicPr>
          <p:cNvPr id="9221" name="Picture 2"/>
          <p:cNvPicPr>
            <a:picLocks noChangeAspect="1" noChangeArrowheads="1"/>
          </p:cNvPicPr>
          <p:nvPr/>
        </p:nvPicPr>
        <p:blipFill>
          <a:blip r:embed="rId3"/>
          <a:srcRect/>
          <a:stretch>
            <a:fillRect/>
          </a:stretch>
        </p:blipFill>
        <p:spPr bwMode="auto">
          <a:xfrm>
            <a:off x="5029200" y="4648200"/>
            <a:ext cx="3962400" cy="19812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2DF37E63-025C-485C-A412-CF1659B141DC}"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Bef>
                <a:spcPts val="0"/>
              </a:spcBef>
              <a:spcAft>
                <a:spcPts val="0"/>
              </a:spcAft>
              <a:defRPr/>
            </a:pPr>
            <a:r>
              <a:rPr>
                <a:solidFill>
                  <a:schemeClr val="tx2">
                    <a:shade val="85000"/>
                    <a:satMod val="150000"/>
                  </a:schemeClr>
                </a:solidFill>
              </a:rPr>
              <a:t>Media Outreach Case Study:</a:t>
            </a:r>
            <a:br>
              <a:rPr>
                <a:solidFill>
                  <a:schemeClr val="tx2">
                    <a:shade val="85000"/>
                    <a:satMod val="150000"/>
                  </a:schemeClr>
                </a:solidFill>
              </a:rPr>
            </a:br>
            <a:r>
              <a:rPr>
                <a:solidFill>
                  <a:schemeClr val="tx2">
                    <a:shade val="85000"/>
                    <a:satMod val="150000"/>
                  </a:schemeClr>
                </a:solidFill>
              </a:rPr>
              <a:t>Honduras</a:t>
            </a:r>
          </a:p>
        </p:txBody>
      </p:sp>
      <p:sp>
        <p:nvSpPr>
          <p:cNvPr id="10243" name="Content Placeholder 2"/>
          <p:cNvSpPr>
            <a:spLocks noGrp="1"/>
          </p:cNvSpPr>
          <p:nvPr>
            <p:ph sz="quarter" idx="1"/>
          </p:nvPr>
        </p:nvSpPr>
        <p:spPr/>
        <p:txBody>
          <a:bodyPr/>
          <a:lstStyle/>
          <a:p>
            <a:pPr>
              <a:spcBef>
                <a:spcPct val="0"/>
              </a:spcBef>
            </a:pPr>
            <a:endParaRPr lang="en-US" smtClean="0"/>
          </a:p>
          <a:p>
            <a:pPr>
              <a:spcBef>
                <a:spcPct val="0"/>
              </a:spcBef>
            </a:pPr>
            <a:endParaRPr lang="en-US" smtClean="0"/>
          </a:p>
        </p:txBody>
      </p:sp>
      <p:sp>
        <p:nvSpPr>
          <p:cNvPr id="4" name="Content Placeholder 2"/>
          <p:cNvSpPr txBox="1">
            <a:spLocks/>
          </p:cNvSpPr>
          <p:nvPr/>
        </p:nvSpPr>
        <p:spPr>
          <a:xfrm>
            <a:off x="609600" y="1752600"/>
            <a:ext cx="8229600" cy="4525963"/>
          </a:xfrm>
          <a:prstGeom prst="rect">
            <a:avLst/>
          </a:prstGeom>
        </p:spPr>
        <p:txBody>
          <a:bodyPr lIns="45720" rIns="45720">
            <a:normAutofit fontScale="92500" lnSpcReduction="10000"/>
          </a:bodyPr>
          <a:lstStyle/>
          <a:p>
            <a:pPr indent="-274320" fontAlgn="auto">
              <a:spcBef>
                <a:spcPts val="0"/>
              </a:spcBef>
              <a:spcAft>
                <a:spcPts val="0"/>
              </a:spcAft>
              <a:buClr>
                <a:schemeClr val="accent1"/>
              </a:buClr>
              <a:buSzPct val="80000"/>
              <a:buFont typeface="Wingdings 2" pitchFamily="18" charset="2"/>
              <a:buChar char=""/>
              <a:defRPr/>
            </a:pPr>
            <a:r>
              <a:rPr lang="en-US" sz="2800" kern="0" dirty="0">
                <a:latin typeface="+mn-lt"/>
                <a:ea typeface="+mn-lt"/>
                <a:cs typeface="+mn-lt"/>
              </a:rPr>
              <a:t>Began in 2006 with a press conference. TV, newspaper, and radio representatives invited</a:t>
            </a:r>
          </a:p>
          <a:p>
            <a:pPr indent="-274320" fontAlgn="auto">
              <a:spcBef>
                <a:spcPts val="0"/>
              </a:spcBef>
              <a:spcAft>
                <a:spcPts val="0"/>
              </a:spcAft>
              <a:buClr>
                <a:schemeClr val="accent1"/>
              </a:buClr>
              <a:buSzPct val="80000"/>
              <a:buFont typeface="Wingdings 2" pitchFamily="18" charset="2"/>
              <a:buChar char=""/>
              <a:defRPr/>
            </a:pPr>
            <a:r>
              <a:rPr lang="en-US" sz="2800" b="1" kern="0" dirty="0">
                <a:latin typeface="+mn-lt"/>
                <a:ea typeface="+mn-lt"/>
                <a:cs typeface="+mn-lt"/>
              </a:rPr>
              <a:t>Invited the heads of </a:t>
            </a:r>
            <a:r>
              <a:rPr lang="en-US" sz="2800" b="1" kern="0" dirty="0" err="1">
                <a:latin typeface="+mn-lt"/>
                <a:ea typeface="+mn-lt"/>
                <a:cs typeface="+mn-lt"/>
              </a:rPr>
              <a:t>th</a:t>
            </a:r>
            <a:r>
              <a:rPr lang="en-US" sz="2800" b="1" kern="0" dirty="0">
                <a:latin typeface="+mn-lt"/>
                <a:ea typeface="+mn-lt"/>
                <a:cs typeface="+mn-lt"/>
              </a:rPr>
              <a:t>e five political parties to speak. This gave the media a reason to cover the event.</a:t>
            </a:r>
            <a:r>
              <a:rPr lang="en-US" sz="2800" kern="0" dirty="0">
                <a:latin typeface="+mn-lt"/>
                <a:ea typeface="+mn-lt"/>
                <a:cs typeface="+mn-lt"/>
              </a:rPr>
              <a:t> </a:t>
            </a:r>
          </a:p>
          <a:p>
            <a:pPr indent="-274320" fontAlgn="auto">
              <a:spcBef>
                <a:spcPts val="0"/>
              </a:spcBef>
              <a:spcAft>
                <a:spcPts val="0"/>
              </a:spcAft>
              <a:buClr>
                <a:schemeClr val="accent1"/>
              </a:buClr>
              <a:buSzPct val="80000"/>
              <a:buFont typeface="Wingdings 2" pitchFamily="18" charset="2"/>
              <a:buChar char=""/>
              <a:defRPr/>
            </a:pPr>
            <a:r>
              <a:rPr lang="en-US" sz="2800" kern="0" dirty="0">
                <a:latin typeface="+mn-lt"/>
                <a:ea typeface="+mn-lt"/>
                <a:cs typeface="+mn-lt"/>
              </a:rPr>
              <a:t>NGO leaders put the </a:t>
            </a:r>
            <a:br>
              <a:rPr lang="en-US" sz="2800" kern="0" dirty="0">
                <a:latin typeface="+mn-lt"/>
                <a:ea typeface="+mn-lt"/>
                <a:cs typeface="+mn-lt"/>
              </a:rPr>
            </a:br>
            <a:r>
              <a:rPr lang="en-US" sz="2800" kern="0" dirty="0">
                <a:latin typeface="+mn-lt"/>
                <a:ea typeface="+mn-lt"/>
                <a:cs typeface="+mn-lt"/>
              </a:rPr>
              <a:t>political leaders on the spot</a:t>
            </a:r>
            <a:br>
              <a:rPr lang="en-US" sz="2800" kern="0" dirty="0">
                <a:latin typeface="+mn-lt"/>
                <a:ea typeface="+mn-lt"/>
                <a:cs typeface="+mn-lt"/>
              </a:rPr>
            </a:br>
            <a:r>
              <a:rPr lang="en-US" sz="2800" kern="0" dirty="0">
                <a:latin typeface="+mn-lt"/>
                <a:ea typeface="+mn-lt"/>
                <a:cs typeface="+mn-lt"/>
              </a:rPr>
              <a:t>and asked them whether or</a:t>
            </a:r>
            <a:br>
              <a:rPr lang="en-US" sz="2800" kern="0" dirty="0">
                <a:latin typeface="+mn-lt"/>
                <a:ea typeface="+mn-lt"/>
                <a:cs typeface="+mn-lt"/>
              </a:rPr>
            </a:br>
            <a:r>
              <a:rPr lang="en-US" sz="2800" kern="0" dirty="0">
                <a:latin typeface="+mn-lt"/>
                <a:ea typeface="+mn-lt"/>
                <a:cs typeface="+mn-lt"/>
              </a:rPr>
              <a:t>not they supported the </a:t>
            </a:r>
            <a:br>
              <a:rPr lang="en-US" sz="2800" kern="0" dirty="0">
                <a:latin typeface="+mn-lt"/>
                <a:ea typeface="+mn-lt"/>
                <a:cs typeface="+mn-lt"/>
              </a:rPr>
            </a:br>
            <a:r>
              <a:rPr lang="en-US" sz="2800" kern="0" dirty="0">
                <a:latin typeface="+mn-lt"/>
                <a:ea typeface="+mn-lt"/>
                <a:cs typeface="+mn-lt"/>
              </a:rPr>
              <a:t>law. Even though some </a:t>
            </a:r>
            <a:br>
              <a:rPr lang="en-US" sz="2800" kern="0" dirty="0">
                <a:latin typeface="+mn-lt"/>
                <a:ea typeface="+mn-lt"/>
                <a:cs typeface="+mn-lt"/>
              </a:rPr>
            </a:br>
            <a:r>
              <a:rPr lang="en-US" sz="2800" kern="0" dirty="0">
                <a:latin typeface="+mn-lt"/>
                <a:ea typeface="+mn-lt"/>
                <a:cs typeface="+mn-lt"/>
              </a:rPr>
              <a:t>said no, media coverage </a:t>
            </a:r>
            <a:br>
              <a:rPr lang="en-US" sz="2800" kern="0" dirty="0">
                <a:latin typeface="+mn-lt"/>
                <a:ea typeface="+mn-lt"/>
                <a:cs typeface="+mn-lt"/>
              </a:rPr>
            </a:br>
            <a:r>
              <a:rPr lang="en-US" sz="2800" kern="0" dirty="0">
                <a:latin typeface="+mn-lt"/>
                <a:ea typeface="+mn-lt"/>
                <a:cs typeface="+mn-lt"/>
              </a:rPr>
              <a:t>allowed the issue to enter </a:t>
            </a:r>
            <a:br>
              <a:rPr lang="en-US" sz="2800" kern="0" dirty="0">
                <a:latin typeface="+mn-lt"/>
                <a:ea typeface="+mn-lt"/>
                <a:cs typeface="+mn-lt"/>
              </a:rPr>
            </a:br>
            <a:r>
              <a:rPr lang="en-US" sz="2800" kern="0" dirty="0">
                <a:latin typeface="+mn-lt"/>
                <a:ea typeface="+mn-lt"/>
                <a:cs typeface="+mn-lt"/>
              </a:rPr>
              <a:t>into public consciousness</a:t>
            </a:r>
            <a:endParaRPr lang="en-US" sz="2800" b="1" kern="0" dirty="0">
              <a:latin typeface="+mn-lt"/>
              <a:ea typeface="+mn-lt"/>
              <a:cs typeface="+mn-lt"/>
            </a:endParaRPr>
          </a:p>
        </p:txBody>
      </p:sp>
      <p:pic>
        <p:nvPicPr>
          <p:cNvPr id="10245" name="Picture 2"/>
          <p:cNvPicPr>
            <a:picLocks noChangeAspect="1" noChangeArrowheads="1"/>
          </p:cNvPicPr>
          <p:nvPr/>
        </p:nvPicPr>
        <p:blipFill>
          <a:blip r:embed="rId3"/>
          <a:srcRect/>
          <a:stretch>
            <a:fillRect/>
          </a:stretch>
        </p:blipFill>
        <p:spPr bwMode="auto">
          <a:xfrm>
            <a:off x="4800600" y="3352800"/>
            <a:ext cx="4064000" cy="30480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2DF37E63-025C-485C-A412-CF1659B141DC}"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Bef>
                <a:spcPts val="0"/>
              </a:spcBef>
              <a:spcAft>
                <a:spcPts val="0"/>
              </a:spcAft>
              <a:defRPr/>
            </a:pPr>
            <a:r>
              <a:rPr>
                <a:solidFill>
                  <a:schemeClr val="tx2">
                    <a:shade val="85000"/>
                    <a:satMod val="150000"/>
                  </a:schemeClr>
                </a:solidFill>
              </a:rPr>
              <a:t>Media Outreach Case Study:</a:t>
            </a:r>
            <a:br>
              <a:rPr>
                <a:solidFill>
                  <a:schemeClr val="tx2">
                    <a:shade val="85000"/>
                    <a:satMod val="150000"/>
                  </a:schemeClr>
                </a:solidFill>
              </a:rPr>
            </a:br>
            <a:r>
              <a:rPr>
                <a:solidFill>
                  <a:schemeClr val="tx2">
                    <a:shade val="85000"/>
                    <a:satMod val="150000"/>
                  </a:schemeClr>
                </a:solidFill>
              </a:rPr>
              <a:t>Honduras</a:t>
            </a:r>
          </a:p>
        </p:txBody>
      </p:sp>
      <p:sp>
        <p:nvSpPr>
          <p:cNvPr id="11267" name="Content Placeholder 2"/>
          <p:cNvSpPr>
            <a:spLocks noGrp="1"/>
          </p:cNvSpPr>
          <p:nvPr>
            <p:ph sz="quarter" idx="1"/>
          </p:nvPr>
        </p:nvSpPr>
        <p:spPr/>
        <p:txBody>
          <a:bodyPr/>
          <a:lstStyle/>
          <a:p>
            <a:pPr>
              <a:spcBef>
                <a:spcPct val="0"/>
              </a:spcBef>
            </a:pPr>
            <a:endParaRPr lang="en-US" smtClean="0"/>
          </a:p>
          <a:p>
            <a:pPr>
              <a:spcBef>
                <a:spcPct val="0"/>
              </a:spcBef>
            </a:pPr>
            <a:endParaRPr lang="en-US" smtClean="0"/>
          </a:p>
        </p:txBody>
      </p:sp>
      <p:sp>
        <p:nvSpPr>
          <p:cNvPr id="4" name="Content Placeholder 2"/>
          <p:cNvSpPr txBox="1">
            <a:spLocks/>
          </p:cNvSpPr>
          <p:nvPr/>
        </p:nvSpPr>
        <p:spPr>
          <a:xfrm>
            <a:off x="609600" y="1752600"/>
            <a:ext cx="8229600" cy="4525963"/>
          </a:xfrm>
          <a:prstGeom prst="rect">
            <a:avLst/>
          </a:prstGeom>
        </p:spPr>
        <p:txBody>
          <a:bodyPr lIns="45720" rIns="45720">
            <a:normAutofit lnSpcReduction="10000"/>
          </a:bodyPr>
          <a:lstStyle/>
          <a:p>
            <a:pPr indent="-274320" fontAlgn="auto">
              <a:spcBef>
                <a:spcPts val="0"/>
              </a:spcBef>
              <a:spcAft>
                <a:spcPts val="0"/>
              </a:spcAft>
              <a:buClr>
                <a:schemeClr val="accent1"/>
              </a:buClr>
              <a:buSzPct val="80000"/>
              <a:buFont typeface="Wingdings 2" pitchFamily="18" charset="2"/>
              <a:buChar char=""/>
              <a:defRPr/>
            </a:pPr>
            <a:r>
              <a:rPr lang="en-US" sz="2800" kern="0" dirty="0">
                <a:latin typeface="+mn-lt"/>
                <a:ea typeface="+mn-lt"/>
                <a:cs typeface="+mn-lt"/>
              </a:rPr>
              <a:t>Campaign continued with radio call-in program; people from around Honduras called to ask questions. Radio was more effective because there were not many TVs in the country yet.</a:t>
            </a:r>
          </a:p>
          <a:p>
            <a:pPr indent="-274320" fontAlgn="auto">
              <a:spcBef>
                <a:spcPts val="0"/>
              </a:spcBef>
              <a:spcAft>
                <a:spcPts val="0"/>
              </a:spcAft>
              <a:buClr>
                <a:schemeClr val="accent1"/>
              </a:buClr>
              <a:buSzPct val="80000"/>
              <a:buFont typeface="Wingdings 2" pitchFamily="18" charset="2"/>
              <a:buChar char=""/>
              <a:defRPr/>
            </a:pPr>
            <a:r>
              <a:rPr lang="en-US" sz="2800" b="1" kern="0" dirty="0">
                <a:latin typeface="+mn-lt"/>
                <a:ea typeface="+mn-lt"/>
                <a:cs typeface="+mn-lt"/>
              </a:rPr>
              <a:t>Letters to the Editor: </a:t>
            </a:r>
            <a:r>
              <a:rPr lang="en-US" sz="2800" kern="0" dirty="0">
                <a:latin typeface="+mn-lt"/>
                <a:ea typeface="+mn-lt"/>
                <a:cs typeface="+mn-lt"/>
              </a:rPr>
              <a:t>supporters sent letters once a week to newspapers and had their letters published, attracting more attention </a:t>
            </a:r>
          </a:p>
          <a:p>
            <a:pPr indent="-274320" fontAlgn="auto">
              <a:spcBef>
                <a:spcPts val="0"/>
              </a:spcBef>
              <a:spcAft>
                <a:spcPts val="0"/>
              </a:spcAft>
              <a:buClr>
                <a:schemeClr val="accent1"/>
              </a:buClr>
              <a:buSzPct val="80000"/>
              <a:buFont typeface="Wingdings 2" pitchFamily="18" charset="2"/>
              <a:buChar char=""/>
              <a:defRPr/>
            </a:pPr>
            <a:r>
              <a:rPr lang="en-US" sz="2800" b="1" kern="0" dirty="0">
                <a:latin typeface="+mn-lt"/>
                <a:ea typeface="+mn-lt"/>
                <a:cs typeface="+mn-lt"/>
              </a:rPr>
              <a:t>Op-</a:t>
            </a:r>
            <a:r>
              <a:rPr lang="en-US" sz="2800" b="1" kern="0" dirty="0" err="1">
                <a:latin typeface="+mn-lt"/>
                <a:ea typeface="+mn-lt"/>
                <a:cs typeface="+mn-lt"/>
              </a:rPr>
              <a:t>Eds</a:t>
            </a:r>
            <a:r>
              <a:rPr lang="en-US" sz="2800" b="1" kern="0" dirty="0">
                <a:latin typeface="+mn-lt"/>
                <a:ea typeface="+mn-lt"/>
                <a:cs typeface="+mn-lt"/>
              </a:rPr>
              <a:t>: </a:t>
            </a:r>
            <a:r>
              <a:rPr lang="en-US" sz="2800" kern="0" dirty="0">
                <a:latin typeface="+mn-lt"/>
                <a:ea typeface="+mn-lt"/>
                <a:cs typeface="+mn-lt"/>
              </a:rPr>
              <a:t>The most credible and articulate supporters were asked to write opinion pages in the newspaper; this eventually led to the newspapers endorsing the new law!</a:t>
            </a:r>
          </a:p>
        </p:txBody>
      </p:sp>
      <p:sp>
        <p:nvSpPr>
          <p:cNvPr id="5" name="Slide Number Placeholder 4"/>
          <p:cNvSpPr>
            <a:spLocks noGrp="1"/>
          </p:cNvSpPr>
          <p:nvPr>
            <p:ph type="sldNum" sz="quarter" idx="12"/>
          </p:nvPr>
        </p:nvSpPr>
        <p:spPr/>
        <p:txBody>
          <a:bodyPr/>
          <a:lstStyle/>
          <a:p>
            <a:pPr>
              <a:defRPr/>
            </a:pPr>
            <a:fld id="{2DF37E63-025C-485C-A412-CF1659B141DC}"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Bef>
                <a:spcPts val="0"/>
              </a:spcBef>
              <a:spcAft>
                <a:spcPts val="0"/>
              </a:spcAft>
              <a:defRPr/>
            </a:pPr>
            <a:r>
              <a:rPr>
                <a:solidFill>
                  <a:schemeClr val="tx2">
                    <a:shade val="85000"/>
                    <a:satMod val="150000"/>
                  </a:schemeClr>
                </a:solidFill>
              </a:rPr>
              <a:t>Media Outreach Case Study:</a:t>
            </a:r>
            <a:br>
              <a:rPr>
                <a:solidFill>
                  <a:schemeClr val="tx2">
                    <a:shade val="85000"/>
                    <a:satMod val="150000"/>
                  </a:schemeClr>
                </a:solidFill>
              </a:rPr>
            </a:br>
            <a:r>
              <a:rPr>
                <a:solidFill>
                  <a:schemeClr val="tx2">
                    <a:shade val="85000"/>
                    <a:satMod val="150000"/>
                  </a:schemeClr>
                </a:solidFill>
              </a:rPr>
              <a:t>Honduras</a:t>
            </a:r>
          </a:p>
        </p:txBody>
      </p:sp>
      <p:sp>
        <p:nvSpPr>
          <p:cNvPr id="12291" name="Content Placeholder 2"/>
          <p:cNvSpPr>
            <a:spLocks noGrp="1"/>
          </p:cNvSpPr>
          <p:nvPr>
            <p:ph sz="quarter" idx="1"/>
          </p:nvPr>
        </p:nvSpPr>
        <p:spPr/>
        <p:txBody>
          <a:bodyPr/>
          <a:lstStyle/>
          <a:p>
            <a:pPr>
              <a:spcBef>
                <a:spcPct val="0"/>
              </a:spcBef>
            </a:pPr>
            <a:endParaRPr lang="en-US" smtClean="0"/>
          </a:p>
          <a:p>
            <a:pPr>
              <a:spcBef>
                <a:spcPct val="0"/>
              </a:spcBef>
            </a:pPr>
            <a:endParaRPr lang="en-US" smtClean="0"/>
          </a:p>
        </p:txBody>
      </p:sp>
      <p:sp>
        <p:nvSpPr>
          <p:cNvPr id="4" name="Content Placeholder 2"/>
          <p:cNvSpPr txBox="1">
            <a:spLocks/>
          </p:cNvSpPr>
          <p:nvPr/>
        </p:nvSpPr>
        <p:spPr>
          <a:xfrm>
            <a:off x="609600" y="1752600"/>
            <a:ext cx="8229600" cy="4525963"/>
          </a:xfrm>
          <a:prstGeom prst="rect">
            <a:avLst/>
          </a:prstGeom>
        </p:spPr>
        <p:txBody>
          <a:bodyPr lIns="45720" rIns="45720">
            <a:normAutofit/>
          </a:bodyPr>
          <a:lstStyle/>
          <a:p>
            <a:pPr indent="-274320" fontAlgn="auto">
              <a:spcBef>
                <a:spcPts val="0"/>
              </a:spcBef>
              <a:spcAft>
                <a:spcPts val="0"/>
              </a:spcAft>
              <a:buClr>
                <a:schemeClr val="accent1"/>
              </a:buClr>
              <a:buSzPct val="80000"/>
              <a:buFont typeface="Wingdings 2" pitchFamily="18" charset="2"/>
              <a:buChar char=""/>
              <a:defRPr/>
            </a:pPr>
            <a:r>
              <a:rPr lang="en-US" sz="2800" kern="0" dirty="0">
                <a:latin typeface="+mn-lt"/>
                <a:ea typeface="+mn-lt"/>
                <a:cs typeface="+mn-lt"/>
              </a:rPr>
              <a:t>Became friendly with journalists by offering support on other issues and questions; this support led to the journalists covering the issue for the NGOs many times</a:t>
            </a:r>
          </a:p>
          <a:p>
            <a:pPr indent="-274320" fontAlgn="auto">
              <a:spcBef>
                <a:spcPts val="0"/>
              </a:spcBef>
              <a:spcAft>
                <a:spcPts val="0"/>
              </a:spcAft>
              <a:buClr>
                <a:schemeClr val="accent1"/>
              </a:buClr>
              <a:buSzPct val="80000"/>
              <a:buFont typeface="Wingdings 2" pitchFamily="18" charset="2"/>
              <a:buChar char=""/>
              <a:defRPr/>
            </a:pPr>
            <a:r>
              <a:rPr lang="en-US" sz="2800" kern="0" dirty="0">
                <a:latin typeface="+mn-lt"/>
                <a:ea typeface="+mn-lt"/>
                <a:cs typeface="+mn-lt"/>
              </a:rPr>
              <a:t>Had private meetings with heads of every party saying </a:t>
            </a:r>
            <a:r>
              <a:rPr lang="en-US" sz="2800" kern="0" dirty="0" smtClean="0">
                <a:latin typeface="+mn-lt"/>
                <a:ea typeface="+mn-lt"/>
                <a:cs typeface="+mn-lt"/>
              </a:rPr>
              <a:t>that the members of their NGOs would </a:t>
            </a:r>
            <a:r>
              <a:rPr lang="en-US" sz="2800" kern="0" dirty="0">
                <a:latin typeface="+mn-lt"/>
                <a:ea typeface="+mn-lt"/>
                <a:cs typeface="+mn-lt"/>
              </a:rPr>
              <a:t>vote for the party that endorsed the law – when one party </a:t>
            </a:r>
            <a:r>
              <a:rPr lang="en-US" sz="2800" kern="0" dirty="0" smtClean="0">
                <a:latin typeface="+mn-lt"/>
                <a:ea typeface="+mn-lt"/>
                <a:cs typeface="+mn-lt"/>
              </a:rPr>
              <a:t>agreed, </a:t>
            </a:r>
            <a:r>
              <a:rPr lang="en-US" sz="2800" kern="0" dirty="0">
                <a:latin typeface="+mn-lt"/>
                <a:ea typeface="+mn-lt"/>
                <a:cs typeface="+mn-lt"/>
              </a:rPr>
              <a:t>the others did as well for fear of losing votes</a:t>
            </a:r>
          </a:p>
          <a:p>
            <a:pPr indent="-274320" fontAlgn="auto">
              <a:spcBef>
                <a:spcPts val="0"/>
              </a:spcBef>
              <a:spcAft>
                <a:spcPts val="0"/>
              </a:spcAft>
              <a:buClr>
                <a:schemeClr val="accent1"/>
              </a:buClr>
              <a:buSzPct val="80000"/>
              <a:buFont typeface="Wingdings 2" pitchFamily="18" charset="2"/>
              <a:buChar char=""/>
              <a:defRPr/>
            </a:pPr>
            <a:r>
              <a:rPr lang="en-US" sz="2800" kern="0" dirty="0">
                <a:latin typeface="+mn-lt"/>
                <a:ea typeface="+mn-lt"/>
                <a:cs typeface="+mn-lt"/>
              </a:rPr>
              <a:t>Law is not passed yet but it’s getting close…</a:t>
            </a:r>
          </a:p>
        </p:txBody>
      </p:sp>
      <p:sp>
        <p:nvSpPr>
          <p:cNvPr id="5" name="Slide Number Placeholder 4"/>
          <p:cNvSpPr>
            <a:spLocks noGrp="1"/>
          </p:cNvSpPr>
          <p:nvPr>
            <p:ph type="sldNum" sz="quarter" idx="12"/>
          </p:nvPr>
        </p:nvSpPr>
        <p:spPr/>
        <p:txBody>
          <a:bodyPr/>
          <a:lstStyle/>
          <a:p>
            <a:pPr>
              <a:defRPr/>
            </a:pPr>
            <a:fld id="{2DF37E63-025C-485C-A412-CF1659B141DC}"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Bef>
                <a:spcPts val="0"/>
              </a:spcBef>
              <a:spcAft>
                <a:spcPts val="0"/>
              </a:spcAft>
              <a:defRPr/>
            </a:pPr>
            <a:r>
              <a:rPr>
                <a:solidFill>
                  <a:schemeClr val="tx2">
                    <a:shade val="85000"/>
                    <a:satMod val="150000"/>
                  </a:schemeClr>
                </a:solidFill>
              </a:rPr>
              <a:t>Other Creative Media Ideas: Afghanistan</a:t>
            </a:r>
          </a:p>
        </p:txBody>
      </p:sp>
      <p:sp>
        <p:nvSpPr>
          <p:cNvPr id="13315" name="Content Placeholder 2"/>
          <p:cNvSpPr>
            <a:spLocks noGrp="1"/>
          </p:cNvSpPr>
          <p:nvPr>
            <p:ph sz="quarter" idx="1"/>
          </p:nvPr>
        </p:nvSpPr>
        <p:spPr/>
        <p:txBody>
          <a:bodyPr/>
          <a:lstStyle/>
          <a:p>
            <a:pPr>
              <a:spcBef>
                <a:spcPct val="0"/>
              </a:spcBef>
            </a:pPr>
            <a:endParaRPr lang="en-US" smtClean="0"/>
          </a:p>
          <a:p>
            <a:pPr>
              <a:spcBef>
                <a:spcPct val="0"/>
              </a:spcBef>
            </a:pPr>
            <a:endParaRPr lang="en-US" smtClean="0"/>
          </a:p>
        </p:txBody>
      </p:sp>
      <p:sp>
        <p:nvSpPr>
          <p:cNvPr id="4" name="Content Placeholder 2"/>
          <p:cNvSpPr txBox="1">
            <a:spLocks/>
          </p:cNvSpPr>
          <p:nvPr/>
        </p:nvSpPr>
        <p:spPr>
          <a:xfrm>
            <a:off x="609600" y="1752600"/>
            <a:ext cx="8229600" cy="4525963"/>
          </a:xfrm>
          <a:prstGeom prst="rect">
            <a:avLst/>
          </a:prstGeom>
        </p:spPr>
        <p:txBody>
          <a:bodyPr lIns="45720" rIns="45720">
            <a:normAutofit fontScale="92500" lnSpcReduction="10000"/>
          </a:bodyPr>
          <a:lstStyle/>
          <a:p>
            <a:pPr indent="-274320" fontAlgn="auto">
              <a:spcBef>
                <a:spcPts val="0"/>
              </a:spcBef>
              <a:spcAft>
                <a:spcPts val="0"/>
              </a:spcAft>
              <a:buClr>
                <a:schemeClr val="accent1"/>
              </a:buClr>
              <a:buSzPct val="80000"/>
              <a:buFont typeface="Wingdings 2" pitchFamily="18" charset="2"/>
              <a:buChar char=""/>
              <a:defRPr/>
            </a:pPr>
            <a:r>
              <a:rPr lang="en-US" sz="2800" b="1" kern="0" dirty="0">
                <a:latin typeface="+mn-lt"/>
                <a:ea typeface="+mn-lt"/>
                <a:cs typeface="+mn-lt"/>
              </a:rPr>
              <a:t>Movie </a:t>
            </a:r>
            <a:r>
              <a:rPr lang="en-US" sz="2800" kern="0" dirty="0">
                <a:latin typeface="+mn-lt"/>
                <a:ea typeface="+mn-lt"/>
                <a:cs typeface="+mn-lt"/>
              </a:rPr>
              <a:t>– An entertaining movie starring one of Afghanistan’s most popular actors was created to discuss civil society, law, and gender issues. The 55 minute movie will be broadcast on national TV and sold as a DVD in film stores. </a:t>
            </a:r>
          </a:p>
          <a:p>
            <a:pPr lvl="1" indent="-274320" fontAlgn="auto">
              <a:spcBef>
                <a:spcPts val="0"/>
              </a:spcBef>
              <a:spcAft>
                <a:spcPts val="0"/>
              </a:spcAft>
              <a:buClr>
                <a:schemeClr val="accent1"/>
              </a:buClr>
              <a:buSzPct val="80000"/>
              <a:buFont typeface="Wingdings 2" pitchFamily="18" charset="2"/>
              <a:buChar char=""/>
              <a:defRPr/>
            </a:pPr>
            <a:r>
              <a:rPr lang="en-US" sz="2800" b="1" kern="0" dirty="0">
                <a:latin typeface="+mn-lt"/>
                <a:ea typeface="+mn-lt"/>
                <a:cs typeface="+mn-lt"/>
              </a:rPr>
              <a:t>Mobile Movie </a:t>
            </a:r>
            <a:r>
              <a:rPr lang="en-US" sz="2800" kern="0" dirty="0">
                <a:latin typeface="+mn-lt"/>
                <a:ea typeface="+mn-lt"/>
                <a:cs typeface="+mn-lt"/>
              </a:rPr>
              <a:t>– Because Afghanistan is a rural country, a “mobile cinema” in a van was designed to drive from town to town and show the movie to villagers. </a:t>
            </a:r>
          </a:p>
          <a:p>
            <a:pPr indent="-274320" fontAlgn="auto">
              <a:spcBef>
                <a:spcPts val="0"/>
              </a:spcBef>
              <a:spcAft>
                <a:spcPts val="0"/>
              </a:spcAft>
              <a:buClr>
                <a:schemeClr val="accent1"/>
              </a:buClr>
              <a:buSzPct val="80000"/>
              <a:buFont typeface="Wingdings 2" pitchFamily="18" charset="2"/>
              <a:buChar char=""/>
              <a:defRPr/>
            </a:pPr>
            <a:r>
              <a:rPr lang="en-US" sz="2800" b="1" kern="0" dirty="0">
                <a:latin typeface="+mn-lt"/>
                <a:ea typeface="+mn-lt"/>
                <a:cs typeface="+mn-lt"/>
              </a:rPr>
              <a:t>Radio and TV programs </a:t>
            </a:r>
            <a:r>
              <a:rPr lang="en-US" sz="2800" kern="0" dirty="0">
                <a:latin typeface="+mn-lt"/>
                <a:ea typeface="+mn-lt"/>
                <a:cs typeface="+mn-lt"/>
              </a:rPr>
              <a:t>– A debate between those in favor and those against a law was held; both were satisfied because they had their message get out to the public!</a:t>
            </a:r>
          </a:p>
          <a:p>
            <a:pPr indent="-274320" fontAlgn="auto">
              <a:spcBef>
                <a:spcPts val="0"/>
              </a:spcBef>
              <a:spcAft>
                <a:spcPts val="0"/>
              </a:spcAft>
              <a:buClr>
                <a:schemeClr val="accent1"/>
              </a:buClr>
              <a:buSzPct val="80000"/>
              <a:buFont typeface="Wingdings 2" pitchFamily="18" charset="2"/>
              <a:buChar char=""/>
              <a:defRPr/>
            </a:pPr>
            <a:endParaRPr lang="en-US" sz="2800" kern="0" dirty="0">
              <a:latin typeface="+mn-lt"/>
              <a:ea typeface="+mn-lt"/>
              <a:cs typeface="+mn-lt"/>
            </a:endParaRPr>
          </a:p>
        </p:txBody>
      </p:sp>
      <p:sp>
        <p:nvSpPr>
          <p:cNvPr id="5" name="Slide Number Placeholder 4"/>
          <p:cNvSpPr>
            <a:spLocks noGrp="1"/>
          </p:cNvSpPr>
          <p:nvPr>
            <p:ph type="sldNum" sz="quarter" idx="12"/>
          </p:nvPr>
        </p:nvSpPr>
        <p:spPr/>
        <p:txBody>
          <a:bodyPr/>
          <a:lstStyle/>
          <a:p>
            <a:pPr>
              <a:defRPr/>
            </a:pPr>
            <a:fld id="{2DF37E63-025C-485C-A412-CF1659B141DC}" type="slidenum">
              <a:rPr lang="en-US" smtClean="0"/>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Bef>
                <a:spcPts val="0"/>
              </a:spcBef>
              <a:spcAft>
                <a:spcPts val="0"/>
              </a:spcAft>
              <a:defRPr/>
            </a:pPr>
            <a:r>
              <a:rPr>
                <a:solidFill>
                  <a:schemeClr val="tx2">
                    <a:shade val="85000"/>
                    <a:satMod val="150000"/>
                  </a:schemeClr>
                </a:solidFill>
              </a:rPr>
              <a:t>Other Creative Media Ideas: </a:t>
            </a:r>
            <a:br>
              <a:rPr>
                <a:solidFill>
                  <a:schemeClr val="tx2">
                    <a:shade val="85000"/>
                    <a:satMod val="150000"/>
                  </a:schemeClr>
                </a:solidFill>
              </a:rPr>
            </a:br>
            <a:r>
              <a:rPr>
                <a:solidFill>
                  <a:schemeClr val="tx2">
                    <a:shade val="85000"/>
                    <a:satMod val="150000"/>
                  </a:schemeClr>
                </a:solidFill>
              </a:rPr>
              <a:t>Bulgaria</a:t>
            </a:r>
          </a:p>
        </p:txBody>
      </p:sp>
      <p:sp>
        <p:nvSpPr>
          <p:cNvPr id="14339" name="Content Placeholder 2"/>
          <p:cNvSpPr>
            <a:spLocks noGrp="1"/>
          </p:cNvSpPr>
          <p:nvPr>
            <p:ph sz="quarter" idx="1"/>
          </p:nvPr>
        </p:nvSpPr>
        <p:spPr/>
        <p:txBody>
          <a:bodyPr/>
          <a:lstStyle/>
          <a:p>
            <a:pPr>
              <a:spcBef>
                <a:spcPct val="0"/>
              </a:spcBef>
            </a:pPr>
            <a:r>
              <a:rPr lang="en-US" b="1" smtClean="0"/>
              <a:t>Soap opera </a:t>
            </a:r>
            <a:r>
              <a:rPr lang="en-US" smtClean="0"/>
              <a:t>– NGO leaders got the writer of the show to have the main character fall in love with a woman working for a non-profit, and they explored several NGO legal obstacles through the story. </a:t>
            </a:r>
          </a:p>
          <a:p>
            <a:pPr>
              <a:spcBef>
                <a:spcPct val="0"/>
              </a:spcBef>
            </a:pPr>
            <a:r>
              <a:rPr lang="en-US" b="1" smtClean="0"/>
              <a:t>Journalist study tour </a:t>
            </a:r>
            <a:r>
              <a:rPr lang="en-US" smtClean="0"/>
              <a:t>– NGO leaders invited journalists to tour parts of the city to see the work NGOs were doing; journalists learned about the value of civil society and were then more likely to serve as advocates for lobbying at the right time</a:t>
            </a:r>
          </a:p>
          <a:p>
            <a:pPr>
              <a:spcBef>
                <a:spcPct val="0"/>
              </a:spcBef>
            </a:pPr>
            <a:endParaRPr lang="en-US" smtClean="0"/>
          </a:p>
        </p:txBody>
      </p:sp>
      <p:sp>
        <p:nvSpPr>
          <p:cNvPr id="4" name="Slide Number Placeholder 3"/>
          <p:cNvSpPr>
            <a:spLocks noGrp="1"/>
          </p:cNvSpPr>
          <p:nvPr>
            <p:ph type="sldNum" sz="quarter" idx="12"/>
          </p:nvPr>
        </p:nvSpPr>
        <p:spPr/>
        <p:txBody>
          <a:bodyPr/>
          <a:lstStyle/>
          <a:p>
            <a:pPr>
              <a:defRPr/>
            </a:pPr>
            <a:fld id="{2DF37E63-025C-485C-A412-CF1659B141DC}"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Human">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Human">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Human">
      <a:fillStyleLst>
        <a:solidFill>
          <a:schemeClr val="phClr"/>
        </a:solidFill>
        <a:gradFill>
          <a:gsLst>
            <a:gs pos="0">
              <a:schemeClr val="phClr">
                <a:tint val="30000"/>
                <a:satMod val="175000"/>
              </a:schemeClr>
            </a:gs>
            <a:gs pos="50000">
              <a:schemeClr val="phClr">
                <a:tint val="55000"/>
                <a:satMod val="200000"/>
              </a:schemeClr>
            </a:gs>
            <a:gs pos="70000">
              <a:schemeClr val="phClr">
                <a:tint val="70000"/>
                <a:satMod val="175000"/>
              </a:schemeClr>
            </a:gs>
            <a:gs pos="100000">
              <a:schemeClr val="phClr">
                <a:tint val="85000"/>
                <a:satMod val="175000"/>
              </a:schemeClr>
            </a:gs>
          </a:gsLst>
          <a:lin ang="8000000" scaled="1"/>
        </a:gradFill>
        <a:gradFill>
          <a:gsLst>
            <a:gs pos="0">
              <a:schemeClr val="phClr">
                <a:shade val="100000"/>
                <a:satMod val="140000"/>
              </a:schemeClr>
            </a:gs>
            <a:gs pos="40000">
              <a:schemeClr val="phClr">
                <a:shade val="65000"/>
                <a:satMod val="140000"/>
              </a:schemeClr>
            </a:gs>
            <a:gs pos="70000">
              <a:schemeClr val="phClr">
                <a:shade val="40000"/>
                <a:satMod val="115000"/>
              </a:schemeClr>
            </a:gs>
            <a:gs pos="100000">
              <a:schemeClr val="phClr">
                <a:shade val="20000"/>
                <a:satMod val="115000"/>
              </a:schemeClr>
            </a:gs>
          </a:gsLst>
          <a:lin ang="8000000" scaled="1"/>
        </a:gradFill>
      </a:fillStyleLst>
      <a:lnStyleLst>
        <a:ln w="5000" cap="rnd" cmpd="sng" algn="ctr">
          <a:solidFill>
            <a:schemeClr val="phClr"/>
          </a:solidFill>
          <a:prstDash val="solid"/>
        </a:ln>
        <a:ln w="12700" cap="rnd" cmpd="sng" algn="ctr">
          <a:solidFill>
            <a:schemeClr val="phClr"/>
          </a:solidFill>
          <a:prstDash val="solid"/>
        </a:ln>
        <a:ln w="28100" cap="rnd" cmpd="sng" algn="ctr">
          <a:solidFill>
            <a:schemeClr val="phClr"/>
          </a:solidFill>
          <a:prstDash val="solid"/>
        </a:ln>
      </a:lnStyleLst>
      <a:effectStyleLst>
        <a:effectStyle>
          <a:effectLst>
            <a:outerShdw blurRad="39000" dist="25400" dir="9000000" rotWithShape="0">
              <a:srgbClr val="1A0000">
                <a:alpha val="35000"/>
              </a:srgbClr>
            </a:outerShdw>
          </a:effectLst>
        </a:effectStyle>
        <a:effectStyle>
          <a:effectLst>
            <a:outerShdw blurRad="39000" dist="25400" dir="9000000" rotWithShape="0">
              <a:srgbClr val="1A0000">
                <a:alpha val="40000"/>
              </a:srgbClr>
            </a:outerShdw>
          </a:effectLst>
        </a:effectStyle>
        <a:effectStyle>
          <a:effectLst>
            <a:outerShdw blurRad="39000" dist="25400" dir="9000000" rotWithShape="0">
              <a:srgbClr val="000000">
                <a:alpha val="40000"/>
              </a:srgbClr>
            </a:outerShdw>
          </a:effectLst>
          <a:scene3d>
            <a:camera prst="orthographicFront">
              <a:rot lat="0" lon="0" rev="0"/>
            </a:camera>
            <a:lightRig rig="brightRoom" dir="tr">
              <a:rot lat="0" lon="0" rev="3540000"/>
            </a:lightRig>
          </a:scene3d>
          <a:sp3d prstMaterial="matte">
            <a:bevelT w="190500" h="44450" prst="cross"/>
          </a:sp3d>
        </a:effectStyle>
      </a:effectStyleLst>
      <a:bgFillStyleLst>
        <a:solidFill>
          <a:schemeClr val="phClr"/>
        </a:solidFill>
        <a:gradFill rotWithShape="1">
          <a:gsLst>
            <a:gs pos="0">
              <a:schemeClr val="phClr">
                <a:tint val="85000"/>
                <a:satMod val="275000"/>
              </a:schemeClr>
            </a:gs>
            <a:gs pos="3000">
              <a:schemeClr val="phClr">
                <a:tint val="87000"/>
                <a:satMod val="275000"/>
              </a:schemeClr>
            </a:gs>
            <a:gs pos="10000">
              <a:schemeClr val="phClr">
                <a:tint val="90000"/>
                <a:satMod val="275000"/>
              </a:schemeClr>
            </a:gs>
            <a:gs pos="70000">
              <a:schemeClr val="phClr">
                <a:shade val="38000"/>
                <a:satMod val="275000"/>
              </a:schemeClr>
            </a:gs>
            <a:gs pos="90000">
              <a:schemeClr val="phClr">
                <a:shade val="25000"/>
                <a:satMod val="300000"/>
              </a:schemeClr>
            </a:gs>
            <a:gs pos="100000">
              <a:schemeClr val="phClr">
                <a:shade val="22000"/>
                <a:satMod val="300000"/>
              </a:schemeClr>
            </a:gs>
          </a:gsLst>
          <a:path path="circle">
            <a:fillToRect l="60000" t="-3300" b="200000"/>
          </a:path>
        </a:gradFill>
        <a:gradFill rotWithShape="1">
          <a:gsLst>
            <a:gs pos="0">
              <a:schemeClr val="phClr">
                <a:tint val="57000"/>
                <a:satMod val="400000"/>
              </a:schemeClr>
            </a:gs>
            <a:gs pos="100000">
              <a:schemeClr val="phClr">
                <a:tint val="87000"/>
                <a:shade val="40000"/>
                <a:satMod val="5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Human</Template>
  <TotalTime>346</TotalTime>
  <Words>868</Words>
  <Application>Microsoft Office PowerPoint</Application>
  <PresentationFormat>On-screen Show (4:3)</PresentationFormat>
  <Paragraphs>79</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Human</vt:lpstr>
      <vt:lpstr>Media Outreach</vt:lpstr>
      <vt:lpstr>Why Do We Need the Media?</vt:lpstr>
      <vt:lpstr>Effective Media Outreach</vt:lpstr>
      <vt:lpstr>Media Outreach Case Study: Honduras</vt:lpstr>
      <vt:lpstr>Media Outreach Case Study: Honduras</vt:lpstr>
      <vt:lpstr>Media Outreach Case Study: Honduras</vt:lpstr>
      <vt:lpstr>Media Outreach Case Study: Honduras</vt:lpstr>
      <vt:lpstr>Other Creative Media Ideas: Afghanistan</vt:lpstr>
      <vt:lpstr>Other Creative Media Ideas:  Bulgaria</vt:lpstr>
      <vt:lpstr>Effective Use of Media:  Kosovo</vt:lpstr>
      <vt:lpstr>Effective Use of Media:  Russia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Civil Society in National Policymaking</dc:title>
  <dc:creator>Kareem Elbayar</dc:creator>
  <cp:lastModifiedBy>Kareem Elbayar</cp:lastModifiedBy>
  <cp:revision>44</cp:revision>
  <dcterms:created xsi:type="dcterms:W3CDTF">2006-08-16T00:00:00Z</dcterms:created>
  <dcterms:modified xsi:type="dcterms:W3CDTF">2008-05-20T15:49:06Z</dcterms:modified>
</cp:coreProperties>
</file>