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5" r:id="rId2"/>
    <p:sldId id="281" r:id="rId3"/>
    <p:sldId id="259" r:id="rId4"/>
    <p:sldId id="28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9" autoAdjust="0"/>
  </p:normalViewPr>
  <p:slideViewPr>
    <p:cSldViewPr>
      <p:cViewPr varScale="1">
        <p:scale>
          <a:sx n="100" d="100"/>
          <a:sy n="100" d="100"/>
        </p:scale>
        <p:origin x="-2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2F769-CC74-4E32-BBBE-5ED8306F788E}" type="datetimeFigureOut">
              <a:rPr lang="en-US" smtClean="0"/>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0C3FDF-F0A0-4F7A-8BCF-4099C0520CDD}" type="slidenum">
              <a:rPr lang="en-US" smtClean="0"/>
              <a:t>‹#›</a:t>
            </a:fld>
            <a:endParaRPr lang="en-US"/>
          </a:p>
        </p:txBody>
      </p:sp>
    </p:spTree>
    <p:extLst>
      <p:ext uri="{BB962C8B-B14F-4D97-AF65-F5344CB8AC3E}">
        <p14:creationId xmlns:p14="http://schemas.microsoft.com/office/powerpoint/2010/main" val="4072380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dirty="0">
              <a:latin typeface="Calibri"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you ask participants to fill out the register congratulate them for the work they did.  You may acknowledge particular breakthroughs they had or particular contributions they made.</a:t>
            </a:r>
          </a:p>
          <a:p>
            <a:r>
              <a:rPr lang="en-US" dirty="0" smtClean="0"/>
              <a:t>For example you can say:</a:t>
            </a:r>
          </a:p>
          <a:p>
            <a:pPr lvl="0"/>
            <a:r>
              <a:rPr lang="en-US" dirty="0"/>
              <a:t>Congratulations:  </a:t>
            </a:r>
            <a:endParaRPr lang="en-US" sz="1400" dirty="0"/>
          </a:p>
          <a:p>
            <a:pPr lvl="1"/>
            <a:r>
              <a:rPr lang="en-US" dirty="0"/>
              <a:t>You are not the same person walking in yesterday morning.</a:t>
            </a:r>
            <a:endParaRPr lang="en-US" sz="1400" dirty="0"/>
          </a:p>
          <a:p>
            <a:pPr lvl="1"/>
            <a:r>
              <a:rPr lang="en-US" dirty="0"/>
              <a:t>You are much more of YOU!</a:t>
            </a:r>
            <a:endParaRPr lang="en-US" sz="1400" dirty="0"/>
          </a:p>
          <a:p>
            <a:pPr lvl="0"/>
            <a:r>
              <a:rPr lang="en-US" dirty="0"/>
              <a:t>A transformation has happened, </a:t>
            </a:r>
            <a:endParaRPr lang="en-US" sz="1400" dirty="0"/>
          </a:p>
          <a:p>
            <a:pPr lvl="1"/>
            <a:r>
              <a:rPr lang="en-US" dirty="0"/>
              <a:t>A shift from reacting to creating; </a:t>
            </a:r>
            <a:endParaRPr lang="en-US" sz="1400" dirty="0"/>
          </a:p>
          <a:p>
            <a:pPr lvl="1"/>
            <a:r>
              <a:rPr lang="en-US" dirty="0"/>
              <a:t>From doing the best you can to creating possibility</a:t>
            </a:r>
            <a:endParaRPr lang="en-US" sz="1400" dirty="0"/>
          </a:p>
          <a:p>
            <a:pPr lvl="1"/>
            <a:r>
              <a:rPr lang="en-US" dirty="0"/>
              <a:t>From at the effect of circumstances to being cause (own your power, claimed power to your voice)</a:t>
            </a:r>
            <a:endParaRPr lang="en-US" sz="1400" dirty="0"/>
          </a:p>
          <a:p>
            <a:r>
              <a:rPr lang="en-US" dirty="0"/>
              <a:t>Ask them to fill out the register on </a:t>
            </a:r>
            <a:r>
              <a:rPr lang="en-US"/>
              <a:t>page </a:t>
            </a:r>
            <a:r>
              <a:rPr lang="en-US" smtClean="0"/>
              <a:t>25 of the workbook.  </a:t>
            </a:r>
            <a:r>
              <a:rPr lang="en-US" dirty="0"/>
              <a:t>Give them about 5 minutes to do this and go around the room and give each of them an opportunity to say what they wrote.</a:t>
            </a:r>
          </a:p>
          <a:p>
            <a:r>
              <a:rPr lang="en-US" dirty="0"/>
              <a:t>When they have completed sharing ask them the following questions:</a:t>
            </a:r>
          </a:p>
          <a:p>
            <a:pPr lvl="1"/>
            <a:r>
              <a:rPr lang="en-US" dirty="0"/>
              <a:t>Watch for 3 amazing synchronicities this coming week</a:t>
            </a:r>
            <a:endParaRPr lang="en-US" sz="1400" dirty="0"/>
          </a:p>
          <a:p>
            <a:pPr lvl="1"/>
            <a:r>
              <a:rPr lang="en-US" dirty="0"/>
              <a:t>Listen for the gold</a:t>
            </a:r>
            <a:endParaRPr lang="en-US" sz="1400" dirty="0"/>
          </a:p>
          <a:p>
            <a:pPr lvl="1"/>
            <a:r>
              <a:rPr lang="en-US" dirty="0"/>
              <a:t>Ask your family, co-workers…what’s the best thing that happened today?</a:t>
            </a:r>
            <a:endParaRPr lang="en-US" sz="1400" dirty="0"/>
          </a:p>
          <a:p>
            <a:pPr lvl="1"/>
            <a:r>
              <a:rPr lang="en-US" dirty="0"/>
              <a:t>Find someone doing something right and acknowledge them</a:t>
            </a:r>
            <a:endParaRPr lang="en-US" sz="1400" dirty="0"/>
          </a:p>
          <a:p>
            <a:pPr lvl="1"/>
            <a:r>
              <a:rPr lang="en-US" dirty="0"/>
              <a:t>Futures meeting with team</a:t>
            </a:r>
            <a:endParaRPr lang="en-US" sz="1400" dirty="0"/>
          </a:p>
          <a:p>
            <a:endParaRPr lang="en-US" dirty="0"/>
          </a:p>
        </p:txBody>
      </p:sp>
      <p:sp>
        <p:nvSpPr>
          <p:cNvPr id="4" name="Slide Number Placeholder 3"/>
          <p:cNvSpPr>
            <a:spLocks noGrp="1"/>
          </p:cNvSpPr>
          <p:nvPr>
            <p:ph type="sldNum" sz="quarter" idx="10"/>
          </p:nvPr>
        </p:nvSpPr>
        <p:spPr/>
        <p:txBody>
          <a:bodyPr/>
          <a:lstStyle/>
          <a:p>
            <a:fld id="{66B60298-13A0-4C0D-93F0-B9C3ACE050AF}" type="slidenum">
              <a:rPr lang="en-US" smtClean="0"/>
              <a:t>18</a:t>
            </a:fld>
            <a:endParaRPr lang="en-US"/>
          </a:p>
        </p:txBody>
      </p:sp>
    </p:spTree>
    <p:extLst>
      <p:ext uri="{BB962C8B-B14F-4D97-AF65-F5344CB8AC3E}">
        <p14:creationId xmlns:p14="http://schemas.microsoft.com/office/powerpoint/2010/main" val="3106282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mepi.state.gov/"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4"/>
          <p:cNvSpPr>
            <a:spLocks noChangeArrowheads="1"/>
          </p:cNvSpPr>
          <p:nvPr/>
        </p:nvSpPr>
        <p:spPr bwMode="auto">
          <a:xfrm>
            <a:off x="304800" y="1295400"/>
            <a:ext cx="85344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endParaRPr lang="en-US" sz="3400" b="1" dirty="0">
              <a:solidFill>
                <a:srgbClr val="004065"/>
              </a:solidFill>
              <a:latin typeface="Trebuchet MS" pitchFamily="34" charset="0"/>
            </a:endParaRPr>
          </a:p>
          <a:p>
            <a:pPr algn="ctr">
              <a:defRPr/>
            </a:pPr>
            <a:r>
              <a:rPr lang="fr-FR" sz="3200" b="1" dirty="0">
                <a:solidFill>
                  <a:srgbClr val="004065"/>
                </a:solidFill>
              </a:rPr>
              <a:t>Leadership Novateur</a:t>
            </a:r>
            <a:endParaRPr lang="en-US" sz="3200" b="1" dirty="0">
              <a:solidFill>
                <a:srgbClr val="004065"/>
              </a:solidFill>
            </a:endParaRPr>
          </a:p>
          <a:p>
            <a:pPr algn="ctr">
              <a:defRPr/>
            </a:pPr>
            <a:endParaRPr lang="en-US" sz="3200" b="1" dirty="0" smtClean="0">
              <a:solidFill>
                <a:srgbClr val="004065"/>
              </a:solidFill>
            </a:endParaRPr>
          </a:p>
          <a:p>
            <a:pPr algn="ctr">
              <a:defRPr/>
            </a:pPr>
            <a:r>
              <a:rPr lang="en-US" sz="3200" b="1" dirty="0" smtClean="0">
                <a:solidFill>
                  <a:srgbClr val="004065"/>
                </a:solidFill>
              </a:rPr>
              <a:t>Barbara </a:t>
            </a:r>
            <a:r>
              <a:rPr lang="en-US" sz="3200" b="1" dirty="0" err="1">
                <a:solidFill>
                  <a:srgbClr val="004065"/>
                </a:solidFill>
              </a:rPr>
              <a:t>Fittipaldi</a:t>
            </a:r>
            <a:r>
              <a:rPr lang="en-US" sz="3200" b="1" dirty="0">
                <a:solidFill>
                  <a:srgbClr val="004065"/>
                </a:solidFill>
              </a:rPr>
              <a:t>, Center For New Futures</a:t>
            </a:r>
            <a:endParaRPr lang="en-US" sz="3200" dirty="0">
              <a:solidFill>
                <a:srgbClr val="004065"/>
              </a:solidFill>
            </a:endParaRPr>
          </a:p>
          <a:p>
            <a:pPr algn="ctr">
              <a:defRPr/>
            </a:pPr>
            <a:endParaRPr lang="en-US" sz="3200" b="1" dirty="0" smtClean="0">
              <a:solidFill>
                <a:srgbClr val="004065"/>
              </a:solidFill>
              <a:latin typeface="+mn-lt"/>
            </a:endParaRPr>
          </a:p>
        </p:txBody>
      </p:sp>
      <p:sp>
        <p:nvSpPr>
          <p:cNvPr id="2051" name="Line 35"/>
          <p:cNvSpPr>
            <a:spLocks noChangeShapeType="1"/>
          </p:cNvSpPr>
          <p:nvPr/>
        </p:nvSpPr>
        <p:spPr bwMode="auto">
          <a:xfrm>
            <a:off x="622092" y="2362200"/>
            <a:ext cx="8001000" cy="0"/>
          </a:xfrm>
          <a:prstGeom prst="line">
            <a:avLst/>
          </a:prstGeom>
          <a:noFill/>
          <a:ln w="25400" cap="rnd">
            <a:solidFill>
              <a:srgbClr val="9FDDEA"/>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52" name="Group 16"/>
          <p:cNvGrpSpPr>
            <a:grpSpLocks/>
          </p:cNvGrpSpPr>
          <p:nvPr/>
        </p:nvGrpSpPr>
        <p:grpSpPr bwMode="auto">
          <a:xfrm>
            <a:off x="0" y="23813"/>
            <a:ext cx="9144000" cy="314325"/>
            <a:chOff x="-2" y="27372"/>
            <a:chExt cx="9144004" cy="314325"/>
          </a:xfrm>
        </p:grpSpPr>
        <p:cxnSp>
          <p:nvCxnSpPr>
            <p:cNvPr id="2057"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2058"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2059"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2060"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2053" name="Picture 6" descr="Description: N:\326 - IIE San Francisco Shared Data\WES-Tunisia\Promotional Materials\Logos\WES logos\WESlogo_fi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0425" y="222251"/>
            <a:ext cx="2568575" cy="172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4" descr="MEPI logo © State Depart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306" y="5486400"/>
            <a:ext cx="1179513"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5" descr="C:\Users\madhavi\Downloads\IIE-Logo-Blue-High_Re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486400"/>
            <a:ext cx="13716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57600" y="5518150"/>
            <a:ext cx="1581150" cy="962025"/>
          </a:xfrm>
          <a:prstGeom prst="rect">
            <a:avLst/>
          </a:prstGeom>
          <a:noFill/>
          <a:ln>
            <a:noFill/>
          </a:ln>
        </p:spPr>
      </p:pic>
      <p:sp>
        <p:nvSpPr>
          <p:cNvPr id="14" name="Text Box 2"/>
          <p:cNvSpPr txBox="1">
            <a:spLocks noChangeArrowheads="1"/>
          </p:cNvSpPr>
          <p:nvPr/>
        </p:nvSpPr>
        <p:spPr bwMode="auto">
          <a:xfrm>
            <a:off x="76200" y="6253161"/>
            <a:ext cx="9067798" cy="52863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fr-FR" sz="800" dirty="0">
                <a:solidFill>
                  <a:srgbClr val="808080"/>
                </a:solidFill>
                <a:effectLst/>
                <a:latin typeface="Calibri"/>
                <a:ea typeface="Calibri"/>
                <a:cs typeface="Times New Roman"/>
              </a:rPr>
              <a:t>Ce projet est financé par le Département d’Etat américain, Bureau des Affaires du Proche-Orient, Agence de l'Initiative de partenariat au Moyen-Orient / </a:t>
            </a:r>
            <a:r>
              <a:rPr lang="fr-FR" sz="800" i="1" dirty="0">
                <a:solidFill>
                  <a:srgbClr val="808080"/>
                </a:solidFill>
                <a:effectLst/>
                <a:latin typeface="Calibri"/>
                <a:ea typeface="Calibri"/>
                <a:cs typeface="Times New Roman"/>
              </a:rPr>
              <a:t>Middle East </a:t>
            </a:r>
            <a:r>
              <a:rPr lang="fr-FR" sz="800" i="1" dirty="0" err="1">
                <a:solidFill>
                  <a:srgbClr val="808080"/>
                </a:solidFill>
                <a:effectLst/>
                <a:latin typeface="Calibri"/>
                <a:ea typeface="Calibri"/>
                <a:cs typeface="Times New Roman"/>
              </a:rPr>
              <a:t>Partnership</a:t>
            </a:r>
            <a:r>
              <a:rPr lang="fr-FR" sz="800" i="1" dirty="0">
                <a:solidFill>
                  <a:srgbClr val="808080"/>
                </a:solidFill>
                <a:effectLst/>
                <a:latin typeface="Calibri"/>
                <a:ea typeface="Calibri"/>
                <a:cs typeface="Times New Roman"/>
              </a:rPr>
              <a:t> Initiative</a:t>
            </a:r>
            <a:r>
              <a:rPr lang="fr-FR" sz="800" dirty="0">
                <a:solidFill>
                  <a:srgbClr val="808080"/>
                </a:solidFill>
                <a:effectLst/>
                <a:latin typeface="Calibri"/>
                <a:ea typeface="Calibri"/>
                <a:cs typeface="Times New Roman"/>
              </a:rPr>
              <a:t> (MEPI). Le MEPI est un programme unique conçu pour dialoguer directement avec les peuples du Moyen-Orient et l’Afrique du Nord (MENA) et d'investir en eux. Le MEPI œuvre vers la création des partenariats dynamiques avec les citoyens pour favoriser le développement de sociétés pluralistes, participatives et prospères à travers la région MENA. Pour ce faire, le MEPI se met avec les organisations non gouvernementales nationales, régionales et internationales, le secteur privé, les établissements universitaires et les gouvernements. Plus d'informations sur le MEPI peuvent être consultées sur le site suivant: </a:t>
            </a:r>
            <a:r>
              <a:rPr lang="fr-FR" sz="800" u="sng" dirty="0">
                <a:solidFill>
                  <a:srgbClr val="0000FF"/>
                </a:solidFill>
                <a:effectLst/>
                <a:latin typeface="Calibri"/>
                <a:ea typeface="Calibri"/>
                <a:cs typeface="Times New Roman"/>
                <a:hlinkClick r:id="rId7"/>
              </a:rPr>
              <a:t>www.mepi.state.gov</a:t>
            </a:r>
            <a:endParaRPr lang="en-US" sz="1100" dirty="0">
              <a:effectLst/>
              <a:latin typeface="Calibri"/>
              <a:ea typeface="Calibri"/>
              <a:cs typeface="Times New Roman"/>
            </a:endParaRPr>
          </a:p>
          <a:p>
            <a:pPr marL="0" marR="0">
              <a:lnSpc>
                <a:spcPct val="115000"/>
              </a:lnSpc>
              <a:spcBef>
                <a:spcPts val="0"/>
              </a:spcBef>
              <a:spcAft>
                <a:spcPts val="1000"/>
              </a:spcAft>
            </a:pPr>
            <a:r>
              <a:rPr lang="fr-FR" sz="800" dirty="0">
                <a:solidFill>
                  <a:srgbClr val="808080"/>
                </a:solidFill>
                <a:effectLst/>
                <a:latin typeface="Calibri"/>
                <a:ea typeface="Calibri"/>
                <a:cs typeface="Times New Roman"/>
              </a:rPr>
              <a:t> </a:t>
            </a:r>
            <a:endParaRPr lang="en-US" sz="1100" dirty="0">
              <a:effectLst/>
              <a:latin typeface="Calibri"/>
              <a:ea typeface="Calibri"/>
              <a:cs typeface="Times New Roman"/>
            </a:endParaRPr>
          </a:p>
        </p:txBody>
      </p:sp>
    </p:spTree>
    <p:extLst>
      <p:ext uri="{BB962C8B-B14F-4D97-AF65-F5344CB8AC3E}">
        <p14:creationId xmlns:p14="http://schemas.microsoft.com/office/powerpoint/2010/main" val="41327364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8"/>
          <p:cNvSpPr>
            <a:spLocks noGrp="1"/>
          </p:cNvSpPr>
          <p:nvPr>
            <p:ph type="subTitle" idx="1"/>
          </p:nvPr>
        </p:nvSpPr>
        <p:spPr>
          <a:xfrm>
            <a:off x="1371600" y="1676400"/>
            <a:ext cx="6400800" cy="4648200"/>
          </a:xfrm>
        </p:spPr>
        <p:txBody>
          <a:bodyPr>
            <a:normAutofit fontScale="85000" lnSpcReduction="10000"/>
          </a:bodyPr>
          <a:lstStyle/>
          <a:p>
            <a:pPr algn="l"/>
            <a:r>
              <a:rPr lang="fr-FR" sz="2400" b="1" dirty="0">
                <a:solidFill>
                  <a:schemeClr val="tx1"/>
                </a:solidFill>
              </a:rPr>
              <a:t>Engagement</a:t>
            </a:r>
            <a:endParaRPr lang="en-US" sz="2400" dirty="0">
              <a:solidFill>
                <a:schemeClr val="tx1"/>
              </a:solidFill>
            </a:endParaRPr>
          </a:p>
          <a:p>
            <a:pPr algn="l"/>
            <a:r>
              <a:rPr lang="fr-FR" sz="2400" dirty="0">
                <a:solidFill>
                  <a:schemeClr val="tx1"/>
                </a:solidFill>
              </a:rPr>
              <a:t>Pour une percée dans la pensée de telle sorte que la vision se produise</a:t>
            </a:r>
            <a:r>
              <a:rPr lang="fr-FR" sz="2400" dirty="0" smtClean="0">
                <a:solidFill>
                  <a:schemeClr val="tx1"/>
                </a:solidFill>
              </a:rPr>
              <a:t>.</a:t>
            </a:r>
          </a:p>
          <a:p>
            <a:pPr algn="l"/>
            <a:endParaRPr lang="en-US" sz="2400" dirty="0">
              <a:solidFill>
                <a:schemeClr val="tx1"/>
              </a:solidFill>
            </a:endParaRPr>
          </a:p>
          <a:p>
            <a:pPr algn="l"/>
            <a:r>
              <a:rPr lang="fr-FR" sz="2400" b="1" dirty="0">
                <a:solidFill>
                  <a:schemeClr val="tx1"/>
                </a:solidFill>
              </a:rPr>
              <a:t>Actions	</a:t>
            </a:r>
            <a:endParaRPr lang="en-US" sz="2400" dirty="0">
              <a:solidFill>
                <a:schemeClr val="tx1"/>
              </a:solidFill>
            </a:endParaRPr>
          </a:p>
          <a:p>
            <a:pPr lvl="0" algn="l"/>
            <a:r>
              <a:rPr lang="fr-FR" sz="2400" dirty="0">
                <a:solidFill>
                  <a:schemeClr val="tx1"/>
                </a:solidFill>
              </a:rPr>
              <a:t>Explorez: Quelles sont les possibilités de réalisation de cette vision?</a:t>
            </a:r>
            <a:endParaRPr lang="en-US" sz="2400" dirty="0">
              <a:solidFill>
                <a:schemeClr val="tx1"/>
              </a:solidFill>
            </a:endParaRPr>
          </a:p>
          <a:p>
            <a:pPr lvl="0" algn="l"/>
            <a:r>
              <a:rPr lang="fr-FR" sz="2400" dirty="0">
                <a:solidFill>
                  <a:schemeClr val="tx1"/>
                </a:solidFill>
              </a:rPr>
              <a:t>Générez des possibilités de réalisation de la vision et cherchez plus d'idées exceptionnelles.</a:t>
            </a:r>
            <a:endParaRPr lang="en-US" sz="2400" dirty="0">
              <a:solidFill>
                <a:schemeClr val="tx1"/>
              </a:solidFill>
            </a:endParaRPr>
          </a:p>
          <a:p>
            <a:pPr lvl="0" algn="l"/>
            <a:r>
              <a:rPr lang="fr-FR" sz="2400" dirty="0">
                <a:solidFill>
                  <a:schemeClr val="tx1"/>
                </a:solidFill>
              </a:rPr>
              <a:t>Pratiquez de l'écoute générative: l'écoute pour l'or, à l'écoute des possibilités.</a:t>
            </a:r>
            <a:endParaRPr lang="en-US" sz="2400" dirty="0">
              <a:solidFill>
                <a:schemeClr val="tx1"/>
              </a:solidFill>
            </a:endParaRPr>
          </a:p>
          <a:p>
            <a:pPr lvl="0" algn="l"/>
            <a:r>
              <a:rPr lang="fr-FR" sz="2400" dirty="0">
                <a:solidFill>
                  <a:schemeClr val="tx1"/>
                </a:solidFill>
              </a:rPr>
              <a:t>Remerciez chaque personne pour son idée. (« Bonne idée »)</a:t>
            </a:r>
            <a:endParaRPr lang="en-US" sz="2400" dirty="0">
              <a:solidFill>
                <a:schemeClr val="tx1"/>
              </a:solidFill>
            </a:endParaRPr>
          </a:p>
          <a:p>
            <a:pPr lvl="0" algn="l"/>
            <a:r>
              <a:rPr lang="fr-FR" sz="2400" dirty="0">
                <a:solidFill>
                  <a:schemeClr val="tx1"/>
                </a:solidFill>
              </a:rPr>
              <a:t>Capturez toutes les idées proposées dans votre groupe.</a:t>
            </a:r>
            <a:endParaRPr lang="en-US" sz="2400" dirty="0">
              <a:solidFill>
                <a:schemeClr val="tx1"/>
              </a:solidFill>
            </a:endParaRP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la possibilité</a:t>
            </a:r>
            <a:endParaRPr lang="en-US" sz="2400" b="1" dirty="0">
              <a:solidFill>
                <a:srgbClr val="004065"/>
              </a:solidFill>
            </a:endParaRPr>
          </a:p>
        </p:txBody>
      </p:sp>
    </p:spTree>
    <p:extLst>
      <p:ext uri="{BB962C8B-B14F-4D97-AF65-F5344CB8AC3E}">
        <p14:creationId xmlns:p14="http://schemas.microsoft.com/office/powerpoint/2010/main" val="794721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8"/>
          <p:cNvSpPr>
            <a:spLocks noGrp="1"/>
          </p:cNvSpPr>
          <p:nvPr>
            <p:ph type="subTitle" idx="1"/>
          </p:nvPr>
        </p:nvSpPr>
        <p:spPr>
          <a:xfrm>
            <a:off x="1371600" y="1981200"/>
            <a:ext cx="6400800" cy="4343400"/>
          </a:xfrm>
        </p:spPr>
        <p:txBody>
          <a:bodyPr>
            <a:normAutofit/>
          </a:bodyPr>
          <a:lstStyle/>
          <a:p>
            <a:pPr algn="l"/>
            <a:endParaRPr lang="en-US" sz="2400" b="1" dirty="0" smtClean="0">
              <a:solidFill>
                <a:schemeClr val="tx1"/>
              </a:solidFill>
            </a:endParaRPr>
          </a:p>
          <a:p>
            <a:pPr algn="l"/>
            <a:endParaRPr lang="en-US" sz="2400" b="1" dirty="0">
              <a:solidFill>
                <a:schemeClr val="tx1"/>
              </a:solidFill>
            </a:endParaRPr>
          </a:p>
          <a:p>
            <a:pPr algn="l"/>
            <a:endParaRPr lang="en-US" sz="2400" b="1" dirty="0" smtClean="0">
              <a:solidFill>
                <a:schemeClr val="tx1"/>
              </a:solidFill>
            </a:endParaRPr>
          </a:p>
          <a:p>
            <a:pPr algn="l"/>
            <a:endParaRPr lang="en-US" sz="2400" b="1" dirty="0">
              <a:solidFill>
                <a:schemeClr val="tx1"/>
              </a:solidFill>
            </a:endParaRPr>
          </a:p>
          <a:p>
            <a:pPr algn="l"/>
            <a:endParaRPr lang="en-US" sz="2400" b="1" dirty="0" smtClean="0">
              <a:solidFill>
                <a:schemeClr val="tx1"/>
              </a:solidFill>
            </a:endParaRPr>
          </a:p>
          <a:p>
            <a:pPr algn="l"/>
            <a:endParaRPr lang="en-US" sz="2400" b="1" dirty="0">
              <a:solidFill>
                <a:schemeClr val="tx1"/>
              </a:solidFill>
            </a:endParaRPr>
          </a:p>
          <a:p>
            <a:pPr algn="l"/>
            <a:endParaRPr lang="en-US" sz="2400" b="1" dirty="0" smtClean="0">
              <a:solidFill>
                <a:schemeClr val="tx1"/>
              </a:solidFill>
            </a:endParaRPr>
          </a:p>
          <a:p>
            <a:pPr algn="l"/>
            <a:r>
              <a:rPr lang="fr-FR" sz="2400" b="1" dirty="0">
                <a:solidFill>
                  <a:schemeClr val="tx1"/>
                </a:solidFill>
              </a:rPr>
              <a:t>Résultat de la conversation:</a:t>
            </a:r>
            <a:r>
              <a:rPr lang="fr-FR" sz="2400" dirty="0">
                <a:solidFill>
                  <a:schemeClr val="tx1"/>
                </a:solidFill>
              </a:rPr>
              <a:t> Leur vision à l’air d’être possible à concrétiser. </a:t>
            </a:r>
            <a:endParaRPr lang="en-US" sz="2400" dirty="0">
              <a:solidFill>
                <a:schemeClr val="tx1"/>
              </a:solidFill>
            </a:endParaRPr>
          </a:p>
          <a:p>
            <a:pPr algn="l"/>
            <a:r>
              <a:rPr lang="en-US" sz="2400" dirty="0" smtClean="0">
                <a:solidFill>
                  <a:schemeClr val="tx1"/>
                </a:solidFill>
              </a:rPr>
              <a:t> </a:t>
            </a: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la possibilité</a:t>
            </a:r>
            <a:endParaRPr lang="en-US" sz="2400" b="1" dirty="0">
              <a:solidFill>
                <a:srgbClr val="004065"/>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74493347"/>
              </p:ext>
            </p:extLst>
          </p:nvPr>
        </p:nvGraphicFramePr>
        <p:xfrm>
          <a:off x="1562101" y="1752600"/>
          <a:ext cx="6019800" cy="2209800"/>
        </p:xfrm>
        <a:graphic>
          <a:graphicData uri="http://schemas.openxmlformats.org/drawingml/2006/table">
            <a:tbl>
              <a:tblPr firstRow="1" bandRow="1">
                <a:tableStyleId>{5C22544A-7EE6-4342-B048-85BDC9FD1C3A}</a:tableStyleId>
              </a:tblPr>
              <a:tblGrid>
                <a:gridCol w="6019800"/>
              </a:tblGrid>
              <a:tr h="441960">
                <a:tc>
                  <a:txBody>
                    <a:bodyPr/>
                    <a:lstStyle/>
                    <a:p>
                      <a:pPr algn="ctr"/>
                      <a:r>
                        <a:rPr lang="fr-FR" sz="1800" b="1" i="1" kern="1200" dirty="0" smtClean="0">
                          <a:solidFill>
                            <a:schemeClr val="lt1"/>
                          </a:solidFill>
                          <a:effectLst/>
                          <a:latin typeface="+mn-lt"/>
                          <a:ea typeface="+mn-ea"/>
                          <a:cs typeface="+mn-cs"/>
                        </a:rPr>
                        <a:t>Possibilités de réalisation de la vision</a:t>
                      </a:r>
                      <a:endParaRPr lang="en-US" dirty="0"/>
                    </a:p>
                  </a:txBody>
                  <a:tcPr/>
                </a:tc>
              </a:tr>
              <a:tr h="441960">
                <a:tc>
                  <a:txBody>
                    <a:bodyPr/>
                    <a:lstStyle/>
                    <a:p>
                      <a:endParaRPr lang="en-US"/>
                    </a:p>
                  </a:txBody>
                  <a:tcPr/>
                </a:tc>
              </a:tr>
              <a:tr h="441960">
                <a:tc>
                  <a:txBody>
                    <a:bodyPr/>
                    <a:lstStyle/>
                    <a:p>
                      <a:endParaRPr lang="en-US" dirty="0"/>
                    </a:p>
                  </a:txBody>
                  <a:tcPr/>
                </a:tc>
              </a:tr>
              <a:tr h="441960">
                <a:tc>
                  <a:txBody>
                    <a:bodyPr/>
                    <a:lstStyle/>
                    <a:p>
                      <a:endParaRPr lang="en-US"/>
                    </a:p>
                  </a:txBody>
                  <a:tcPr/>
                </a:tc>
              </a:tr>
              <a:tr h="441960">
                <a:tc>
                  <a:txBody>
                    <a:bodyPr/>
                    <a:lstStyle/>
                    <a:p>
                      <a:endParaRPr lang="en-US" dirty="0"/>
                    </a:p>
                  </a:txBody>
                  <a:tcPr/>
                </a:tc>
              </a:tr>
            </a:tbl>
          </a:graphicData>
        </a:graphic>
      </p:graphicFrame>
    </p:spTree>
    <p:extLst>
      <p:ext uri="{BB962C8B-B14F-4D97-AF65-F5344CB8AC3E}">
        <p14:creationId xmlns:p14="http://schemas.microsoft.com/office/powerpoint/2010/main" val="248001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8"/>
          <p:cNvSpPr>
            <a:spLocks noGrp="1"/>
          </p:cNvSpPr>
          <p:nvPr>
            <p:ph sz="half" idx="1"/>
          </p:nvPr>
        </p:nvSpPr>
        <p:spPr/>
        <p:txBody>
          <a:bodyPr>
            <a:normAutofit fontScale="92500" lnSpcReduction="10000"/>
          </a:bodyPr>
          <a:lstStyle/>
          <a:p>
            <a:pPr marL="0" indent="0">
              <a:buNone/>
            </a:pPr>
            <a:r>
              <a:rPr lang="fr-FR" sz="1600" b="1" dirty="0"/>
              <a:t>Etape A</a:t>
            </a:r>
            <a:r>
              <a:rPr lang="fr-FR" sz="1600" dirty="0"/>
              <a:t> – Comprend la création d’un défi/</a:t>
            </a:r>
            <a:r>
              <a:rPr lang="fr-FR" sz="1600" dirty="0" err="1"/>
              <a:t>resultat</a:t>
            </a:r>
            <a:r>
              <a:rPr lang="fr-FR" sz="1600" dirty="0"/>
              <a:t> inspirant </a:t>
            </a:r>
            <a:endParaRPr lang="en-US" sz="1600" dirty="0"/>
          </a:p>
          <a:p>
            <a:pPr marL="0" indent="0">
              <a:buNone/>
            </a:pPr>
            <a:endParaRPr lang="en-US" sz="1600" dirty="0" smtClean="0"/>
          </a:p>
          <a:p>
            <a:pPr marL="0" indent="0">
              <a:buNone/>
            </a:pPr>
            <a:endParaRPr lang="en-US" sz="1600" dirty="0" smtClean="0"/>
          </a:p>
          <a:p>
            <a:pPr marL="0" indent="0">
              <a:buNone/>
            </a:pPr>
            <a:r>
              <a:rPr lang="fr-FR" sz="1600" b="1" dirty="0"/>
              <a:t>Engagement</a:t>
            </a:r>
            <a:r>
              <a:rPr lang="fr-FR" sz="1600" dirty="0"/>
              <a:t> – Les </a:t>
            </a:r>
            <a:r>
              <a:rPr lang="fr-FR" sz="1600" dirty="0" err="1"/>
              <a:t>particpants</a:t>
            </a:r>
            <a:r>
              <a:rPr lang="fr-FR" sz="1600" dirty="0"/>
              <a:t> s’engagent à changer la vision du possible au faisable à travers les actions suivantes</a:t>
            </a:r>
            <a:r>
              <a:rPr lang="fr-FR" sz="1600" dirty="0" smtClean="0"/>
              <a:t>.</a:t>
            </a:r>
          </a:p>
          <a:p>
            <a:pPr marL="0" indent="0">
              <a:buNone/>
            </a:pPr>
            <a:endParaRPr lang="en-US" sz="1600" dirty="0"/>
          </a:p>
          <a:p>
            <a:pPr marL="0" indent="0">
              <a:buNone/>
            </a:pPr>
            <a:r>
              <a:rPr lang="fr-FR" sz="1600" b="1" dirty="0"/>
              <a:t>Actions -</a:t>
            </a:r>
            <a:r>
              <a:rPr lang="fr-FR" sz="1600" dirty="0"/>
              <a:t> Définir des résultats possibles qui sont spécifiques (mesurables, limités par une date) et inspirants.</a:t>
            </a:r>
            <a:endParaRPr lang="en-US" sz="1600" dirty="0"/>
          </a:p>
        </p:txBody>
      </p:sp>
      <p:sp>
        <p:nvSpPr>
          <p:cNvPr id="10" name="Content Placeholder 9"/>
          <p:cNvSpPr>
            <a:spLocks noGrp="1"/>
          </p:cNvSpPr>
          <p:nvPr>
            <p:ph sz="half" idx="2"/>
          </p:nvPr>
        </p:nvSpPr>
        <p:spPr/>
        <p:txBody>
          <a:bodyPr>
            <a:normAutofit fontScale="92500" lnSpcReduction="10000"/>
          </a:bodyPr>
          <a:lstStyle/>
          <a:p>
            <a:pPr marL="0" indent="0">
              <a:buNone/>
            </a:pPr>
            <a:r>
              <a:rPr lang="fr-FR" sz="1600" b="1" dirty="0"/>
              <a:t>Etape B</a:t>
            </a:r>
            <a:r>
              <a:rPr lang="fr-FR" sz="1600" dirty="0"/>
              <a:t> – Construire des chemins a partir du futur (du “haut de la montagne”)</a:t>
            </a:r>
            <a:endParaRPr lang="en-US" sz="1600" dirty="0"/>
          </a:p>
          <a:p>
            <a:pPr marL="0" indent="0">
              <a:buNone/>
            </a:pPr>
            <a:endParaRPr lang="en-US" sz="1600" b="1" dirty="0">
              <a:solidFill>
                <a:srgbClr val="004065"/>
              </a:solidFill>
            </a:endParaRPr>
          </a:p>
          <a:p>
            <a:r>
              <a:rPr lang="fr-FR" sz="1600" b="1" dirty="0"/>
              <a:t>Engagement </a:t>
            </a:r>
            <a:r>
              <a:rPr lang="fr-FR" sz="1600" dirty="0"/>
              <a:t>– Les </a:t>
            </a:r>
            <a:r>
              <a:rPr lang="fr-FR" sz="1600" dirty="0" err="1"/>
              <a:t>particpants</a:t>
            </a:r>
            <a:r>
              <a:rPr lang="fr-FR" sz="1600" dirty="0"/>
              <a:t> s’engagent à changer la vision du possible au réalisable (faisable) à travers les actions suivantes.</a:t>
            </a:r>
            <a:endParaRPr lang="en-US" sz="1600" dirty="0"/>
          </a:p>
          <a:p>
            <a:r>
              <a:rPr lang="fr-FR" sz="1600" b="1" dirty="0"/>
              <a:t>Actions: </a:t>
            </a:r>
            <a:endParaRPr lang="en-US" sz="1600" dirty="0"/>
          </a:p>
          <a:p>
            <a:r>
              <a:rPr lang="fr-FR" sz="1600" dirty="0"/>
              <a:t>Tenez-vous dans le future après avoir réalisé le défi inspirant.</a:t>
            </a:r>
            <a:endParaRPr lang="en-US" sz="1600" dirty="0"/>
          </a:p>
          <a:p>
            <a:r>
              <a:rPr lang="fr-FR" sz="1600" dirty="0"/>
              <a:t>Demander “ce qui s’est passé” qui a mené au succès — quelle étape finale  vous a propulsé vers le top.</a:t>
            </a:r>
            <a:endParaRPr lang="en-US" sz="1600" dirty="0"/>
          </a:p>
          <a:p>
            <a:r>
              <a:rPr lang="fr-FR" sz="1600" dirty="0"/>
              <a:t>Envisagez une  ou deux autres étapes qui peuvent mener au top.</a:t>
            </a:r>
            <a:endParaRPr lang="en-US" sz="1600" dirty="0"/>
          </a:p>
          <a:p>
            <a:r>
              <a:rPr lang="fr-FR" sz="1600" dirty="0"/>
              <a:t>Maintenant, une voie à la fois, travaillez à partir de chacune des étapes finales pour créer une voie d'événements et revenez au présent.</a:t>
            </a:r>
            <a:endParaRPr lang="en-US" sz="1600" dirty="0"/>
          </a:p>
          <a:p>
            <a:endParaRPr lang="en-US"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l’opportunité (Etape A et Etape B)</a:t>
            </a:r>
            <a:endParaRPr lang="en-US" sz="2400" b="1" dirty="0">
              <a:solidFill>
                <a:srgbClr val="004065"/>
              </a:solidFill>
            </a:endParaRPr>
          </a:p>
        </p:txBody>
      </p:sp>
    </p:spTree>
    <p:extLst>
      <p:ext uri="{BB962C8B-B14F-4D97-AF65-F5344CB8AC3E}">
        <p14:creationId xmlns:p14="http://schemas.microsoft.com/office/powerpoint/2010/main" val="66556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9"/>
          <p:cNvSpPr>
            <a:spLocks noGrp="1"/>
          </p:cNvSpPr>
          <p:nvPr>
            <p:ph sz="half" idx="2"/>
          </p:nvPr>
        </p:nvSpPr>
        <p:spPr>
          <a:xfrm>
            <a:off x="457200" y="1600200"/>
            <a:ext cx="8229600" cy="4525963"/>
          </a:xfrm>
        </p:spPr>
        <p:txBody>
          <a:bodyPr>
            <a:normAutofit/>
          </a:bodyPr>
          <a:lstStyle/>
          <a:p>
            <a:pPr marL="0" indent="0">
              <a:buNone/>
            </a:pPr>
            <a:endParaRPr lang="en-US" sz="2400" b="1" dirty="0" smtClean="0"/>
          </a:p>
          <a:p>
            <a:pPr marL="0" indent="0">
              <a:buNone/>
            </a:pPr>
            <a:endParaRPr lang="en-US" sz="2400" b="1" dirty="0"/>
          </a:p>
          <a:p>
            <a:pPr marL="0" indent="0">
              <a:buNone/>
            </a:pPr>
            <a:r>
              <a:rPr lang="fr-FR" sz="2400" b="1" dirty="0"/>
              <a:t>Résultat</a:t>
            </a:r>
            <a:endParaRPr lang="en-US" sz="2400" dirty="0"/>
          </a:p>
          <a:p>
            <a:r>
              <a:rPr lang="fr-FR" sz="2400" dirty="0"/>
              <a:t>Deux ou plusieurs voies possibles, à partir du future et pour réaliser un résultat exceptionnel, sont devenues visibles. </a:t>
            </a:r>
            <a:endParaRPr lang="en-US" sz="2400" dirty="0"/>
          </a:p>
          <a:p>
            <a:r>
              <a:rPr lang="fr-FR" sz="2400" dirty="0"/>
              <a:t>La vision et le défi inspirant semblent faisables.</a:t>
            </a:r>
            <a:endParaRPr lang="en-US" sz="2400"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l’opportunité (Etape A et Etape B)</a:t>
            </a:r>
            <a:endParaRPr lang="en-US" sz="2400" b="1" dirty="0">
              <a:solidFill>
                <a:srgbClr val="004065"/>
              </a:solidFill>
            </a:endParaRPr>
          </a:p>
        </p:txBody>
      </p:sp>
    </p:spTree>
    <p:extLst>
      <p:ext uri="{BB962C8B-B14F-4D97-AF65-F5344CB8AC3E}">
        <p14:creationId xmlns:p14="http://schemas.microsoft.com/office/powerpoint/2010/main" val="81467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9"/>
          <p:cNvSpPr>
            <a:spLocks noGrp="1"/>
          </p:cNvSpPr>
          <p:nvPr>
            <p:ph sz="half" idx="2"/>
          </p:nvPr>
        </p:nvSpPr>
        <p:spPr>
          <a:xfrm>
            <a:off x="457200" y="1600200"/>
            <a:ext cx="8229600" cy="1524000"/>
          </a:xfrm>
        </p:spPr>
        <p:txBody>
          <a:bodyPr>
            <a:normAutofit fontScale="55000" lnSpcReduction="20000"/>
          </a:bodyPr>
          <a:lstStyle/>
          <a:p>
            <a:pPr marL="0" indent="0">
              <a:buNone/>
            </a:pPr>
            <a:r>
              <a:rPr lang="en-US" b="1" dirty="0" smtClean="0"/>
              <a:t>Vision</a:t>
            </a:r>
            <a:r>
              <a:rPr lang="en-US" b="1" dirty="0"/>
              <a:t>__________________________________________________________</a:t>
            </a:r>
          </a:p>
          <a:p>
            <a:pPr marL="0" indent="0">
              <a:buNone/>
            </a:pPr>
            <a:endParaRPr lang="en-US" b="1" dirty="0" smtClean="0"/>
          </a:p>
          <a:p>
            <a:pPr marL="0" indent="0">
              <a:buNone/>
            </a:pPr>
            <a:endParaRPr lang="en-US" b="1" dirty="0" smtClean="0"/>
          </a:p>
          <a:p>
            <a:pPr marL="0" indent="0">
              <a:buNone/>
            </a:pPr>
            <a:r>
              <a:rPr lang="fr-FR" b="1" dirty="0"/>
              <a:t>Défi inspirant</a:t>
            </a:r>
            <a:r>
              <a:rPr lang="en-US" b="1" dirty="0" smtClean="0"/>
              <a:t>__________________________________________________________</a:t>
            </a:r>
            <a:endParaRPr lang="en-US" b="1" dirty="0"/>
          </a:p>
          <a:p>
            <a:pPr marL="0" indent="0">
              <a:buNone/>
            </a:pPr>
            <a:endParaRPr lang="en-US" b="1" dirty="0" smtClean="0"/>
          </a:p>
          <a:p>
            <a:pPr marL="0" indent="0">
              <a:buNone/>
            </a:pPr>
            <a:r>
              <a:rPr lang="en-US" dirty="0" smtClean="0"/>
              <a:t> </a:t>
            </a:r>
            <a:endParaRPr lang="en-US" dirty="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l’opportunité (Etape A et Etape B)</a:t>
            </a:r>
            <a:endParaRPr lang="en-US" sz="2400" b="1" dirty="0">
              <a:solidFill>
                <a:srgbClr val="004065"/>
              </a:solidFill>
            </a:endParaRPr>
          </a:p>
        </p:txBody>
      </p:sp>
      <p:sp>
        <p:nvSpPr>
          <p:cNvPr id="12" name="AutoShape 806"/>
          <p:cNvSpPr>
            <a:spLocks noChangeArrowheads="1"/>
          </p:cNvSpPr>
          <p:nvPr/>
        </p:nvSpPr>
        <p:spPr bwMode="auto">
          <a:xfrm>
            <a:off x="2286000" y="2743200"/>
            <a:ext cx="3810000" cy="3600450"/>
          </a:xfrm>
          <a:prstGeom prst="triangle">
            <a:avLst>
              <a:gd name="adj" fmla="val 49667"/>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91440" tIns="45720" rIns="91440" bIns="45720" anchor="t" anchorCtr="0" upright="1">
            <a:noAutofit/>
          </a:bodyPr>
          <a:lstStyle/>
          <a:p>
            <a:endParaRPr lang="en-US"/>
          </a:p>
        </p:txBody>
      </p:sp>
      <p:cxnSp>
        <p:nvCxnSpPr>
          <p:cNvPr id="13" name="Line 812"/>
          <p:cNvCxnSpPr/>
          <p:nvPr/>
        </p:nvCxnSpPr>
        <p:spPr bwMode="auto">
          <a:xfrm>
            <a:off x="4343400" y="339979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4" name="Line 812"/>
          <p:cNvCxnSpPr/>
          <p:nvPr/>
        </p:nvCxnSpPr>
        <p:spPr bwMode="auto">
          <a:xfrm>
            <a:off x="3124200" y="339852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5" name="Line 812"/>
          <p:cNvCxnSpPr/>
          <p:nvPr/>
        </p:nvCxnSpPr>
        <p:spPr bwMode="auto">
          <a:xfrm>
            <a:off x="4782502" y="411480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Line 812"/>
          <p:cNvCxnSpPr/>
          <p:nvPr/>
        </p:nvCxnSpPr>
        <p:spPr bwMode="auto">
          <a:xfrm>
            <a:off x="5051425" y="464820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Line 812"/>
          <p:cNvCxnSpPr/>
          <p:nvPr/>
        </p:nvCxnSpPr>
        <p:spPr bwMode="auto">
          <a:xfrm>
            <a:off x="5393690" y="527431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8" name="Line 812"/>
          <p:cNvCxnSpPr/>
          <p:nvPr/>
        </p:nvCxnSpPr>
        <p:spPr bwMode="auto">
          <a:xfrm>
            <a:off x="5695632" y="594360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Line 812"/>
          <p:cNvCxnSpPr/>
          <p:nvPr/>
        </p:nvCxnSpPr>
        <p:spPr bwMode="auto">
          <a:xfrm>
            <a:off x="2856865" y="4114165"/>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Line 812"/>
          <p:cNvCxnSpPr/>
          <p:nvPr/>
        </p:nvCxnSpPr>
        <p:spPr bwMode="auto">
          <a:xfrm>
            <a:off x="2502217" y="464947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 name="Line 812"/>
          <p:cNvCxnSpPr/>
          <p:nvPr/>
        </p:nvCxnSpPr>
        <p:spPr bwMode="auto">
          <a:xfrm>
            <a:off x="2239644" y="539369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Line 812"/>
          <p:cNvCxnSpPr/>
          <p:nvPr/>
        </p:nvCxnSpPr>
        <p:spPr bwMode="auto">
          <a:xfrm>
            <a:off x="1998027" y="5944870"/>
            <a:ext cx="800735" cy="127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4192922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8"/>
          <p:cNvSpPr>
            <a:spLocks noGrp="1"/>
          </p:cNvSpPr>
          <p:nvPr>
            <p:ph type="subTitle" idx="1"/>
          </p:nvPr>
        </p:nvSpPr>
        <p:spPr>
          <a:xfrm>
            <a:off x="1371600" y="1676400"/>
            <a:ext cx="6400800" cy="3962400"/>
          </a:xfrm>
        </p:spPr>
        <p:txBody>
          <a:bodyPr>
            <a:normAutofit fontScale="92500" lnSpcReduction="20000"/>
          </a:bodyPr>
          <a:lstStyle/>
          <a:p>
            <a:pPr algn="l"/>
            <a:r>
              <a:rPr lang="fr-FR" sz="2000" b="1" dirty="0">
                <a:solidFill>
                  <a:srgbClr val="004065"/>
                </a:solidFill>
              </a:rPr>
              <a:t>Engagement </a:t>
            </a:r>
            <a:endParaRPr lang="fr-FR" sz="2000" b="1" dirty="0" smtClean="0">
              <a:solidFill>
                <a:srgbClr val="004065"/>
              </a:solidFill>
            </a:endParaRPr>
          </a:p>
          <a:p>
            <a:pPr algn="l"/>
            <a:r>
              <a:rPr lang="en-US" sz="2400" dirty="0" smtClean="0">
                <a:solidFill>
                  <a:schemeClr val="tx1"/>
                </a:solidFill>
              </a:rPr>
              <a:t>Pour </a:t>
            </a:r>
            <a:r>
              <a:rPr lang="fr-FR" sz="2400" dirty="0" smtClean="0">
                <a:solidFill>
                  <a:schemeClr val="tx1"/>
                </a:solidFill>
              </a:rPr>
              <a:t>s’</a:t>
            </a:r>
            <a:r>
              <a:rPr lang="fr-FR" sz="2400" dirty="0" err="1" smtClean="0">
                <a:solidFill>
                  <a:schemeClr val="tx1"/>
                </a:solidFill>
              </a:rPr>
              <a:t>engagenr</a:t>
            </a:r>
            <a:r>
              <a:rPr lang="fr-FR" sz="2400" dirty="0" smtClean="0">
                <a:solidFill>
                  <a:schemeClr val="tx1"/>
                </a:solidFill>
              </a:rPr>
              <a:t> sur des actions (requêtes </a:t>
            </a:r>
            <a:r>
              <a:rPr lang="fr-FR" sz="2400" dirty="0">
                <a:solidFill>
                  <a:schemeClr val="tx1"/>
                </a:solidFill>
              </a:rPr>
              <a:t>et promesses) qui sont visibles and puissantes.</a:t>
            </a:r>
            <a:endParaRPr lang="en-US" sz="2400" dirty="0" smtClean="0">
              <a:solidFill>
                <a:schemeClr val="tx1"/>
              </a:solidFill>
            </a:endParaRPr>
          </a:p>
          <a:p>
            <a:pPr algn="l"/>
            <a:endParaRPr lang="en-US" sz="2400" dirty="0" smtClean="0">
              <a:solidFill>
                <a:schemeClr val="tx1"/>
              </a:solidFill>
            </a:endParaRPr>
          </a:p>
          <a:p>
            <a:pPr algn="l"/>
            <a:r>
              <a:rPr lang="en-US" sz="2400" dirty="0" smtClean="0">
                <a:solidFill>
                  <a:schemeClr val="tx1"/>
                </a:solidFill>
              </a:rPr>
              <a:t>Action 1 ___________________________ </a:t>
            </a:r>
          </a:p>
          <a:p>
            <a:pPr algn="l"/>
            <a:r>
              <a:rPr lang="en-US" sz="2400" dirty="0" err="1" smtClean="0">
                <a:solidFill>
                  <a:schemeClr val="tx1"/>
                </a:solidFill>
              </a:rPr>
              <a:t>Quand</a:t>
            </a:r>
            <a:r>
              <a:rPr lang="en-US" sz="2400" dirty="0" smtClean="0">
                <a:solidFill>
                  <a:schemeClr val="tx1"/>
                </a:solidFill>
              </a:rPr>
              <a:t>?___________________ </a:t>
            </a:r>
            <a:endParaRPr lang="en-US" sz="2400" dirty="0">
              <a:solidFill>
                <a:schemeClr val="tx1"/>
              </a:solidFill>
            </a:endParaRPr>
          </a:p>
          <a:p>
            <a:pPr algn="l"/>
            <a:endParaRPr lang="en-US" sz="2400" dirty="0" smtClean="0">
              <a:solidFill>
                <a:schemeClr val="tx1"/>
              </a:solidFill>
            </a:endParaRPr>
          </a:p>
          <a:p>
            <a:pPr algn="l"/>
            <a:r>
              <a:rPr lang="en-US" sz="2400" dirty="0" smtClean="0">
                <a:solidFill>
                  <a:schemeClr val="tx1"/>
                </a:solidFill>
              </a:rPr>
              <a:t>Action 2 </a:t>
            </a:r>
            <a:r>
              <a:rPr lang="en-US" sz="2400" dirty="0">
                <a:solidFill>
                  <a:schemeClr val="tx1"/>
                </a:solidFill>
              </a:rPr>
              <a:t>___________________________</a:t>
            </a:r>
            <a:endParaRPr lang="en-US" sz="2400" dirty="0" smtClean="0">
              <a:solidFill>
                <a:schemeClr val="tx1"/>
              </a:solidFill>
            </a:endParaRPr>
          </a:p>
          <a:p>
            <a:pPr algn="l"/>
            <a:r>
              <a:rPr lang="en-US" sz="2400" dirty="0" err="1">
                <a:solidFill>
                  <a:schemeClr val="tx1"/>
                </a:solidFill>
              </a:rPr>
              <a:t>Quand</a:t>
            </a:r>
            <a:r>
              <a:rPr lang="en-US" sz="2400" dirty="0">
                <a:solidFill>
                  <a:schemeClr val="tx1"/>
                </a:solidFill>
              </a:rPr>
              <a:t>?___________________ </a:t>
            </a:r>
          </a:p>
          <a:p>
            <a:pPr algn="l"/>
            <a:endParaRPr lang="en-US" sz="2400" dirty="0" smtClean="0">
              <a:solidFill>
                <a:schemeClr val="tx1"/>
              </a:solidFill>
            </a:endParaRPr>
          </a:p>
          <a:p>
            <a:pPr algn="l"/>
            <a:r>
              <a:rPr lang="en-US" sz="2400" dirty="0" smtClean="0">
                <a:solidFill>
                  <a:schemeClr val="tx1"/>
                </a:solidFill>
              </a:rPr>
              <a:t>Action 3 </a:t>
            </a:r>
            <a:r>
              <a:rPr lang="en-US" sz="2400" dirty="0">
                <a:solidFill>
                  <a:schemeClr val="tx1"/>
                </a:solidFill>
              </a:rPr>
              <a:t>___________________________</a:t>
            </a:r>
            <a:endParaRPr lang="en-US" sz="2400" dirty="0" smtClean="0">
              <a:solidFill>
                <a:schemeClr val="tx1"/>
              </a:solidFill>
            </a:endParaRPr>
          </a:p>
          <a:p>
            <a:pPr algn="l"/>
            <a:r>
              <a:rPr lang="en-US" sz="2400" dirty="0" err="1">
                <a:solidFill>
                  <a:schemeClr val="tx1"/>
                </a:solidFill>
              </a:rPr>
              <a:t>Quand</a:t>
            </a:r>
            <a:r>
              <a:rPr lang="en-US" sz="2400" dirty="0">
                <a:solidFill>
                  <a:schemeClr val="tx1"/>
                </a:solidFill>
              </a:rPr>
              <a:t>?___________________ </a:t>
            </a:r>
          </a:p>
          <a:p>
            <a:pPr algn="l"/>
            <a:endParaRPr lang="en-US" sz="2400" dirty="0" smtClean="0">
              <a:solidFill>
                <a:schemeClr val="tx1"/>
              </a:solidFill>
            </a:endParaRPr>
          </a:p>
          <a:p>
            <a:pPr algn="l"/>
            <a:endParaRPr lang="en-US" sz="2400" dirty="0" smtClean="0">
              <a:solidFill>
                <a:schemeClr val="tx1"/>
              </a:solidFill>
            </a:endParaRPr>
          </a:p>
          <a:p>
            <a:endParaRPr lang="en-US" dirty="0"/>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a:t>
            </a:r>
            <a:r>
              <a:rPr lang="fr-FR" sz="2400" b="1" dirty="0" smtClean="0">
                <a:solidFill>
                  <a:srgbClr val="004065"/>
                </a:solidFill>
              </a:rPr>
              <a:t>l’action</a:t>
            </a:r>
            <a:endParaRPr lang="en-US" sz="2400" b="1" dirty="0">
              <a:solidFill>
                <a:srgbClr val="004065"/>
              </a:solidFill>
            </a:endParaRPr>
          </a:p>
        </p:txBody>
      </p:sp>
    </p:spTree>
    <p:extLst>
      <p:ext uri="{BB962C8B-B14F-4D97-AF65-F5344CB8AC3E}">
        <p14:creationId xmlns:p14="http://schemas.microsoft.com/office/powerpoint/2010/main" val="176212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8"/>
          <p:cNvSpPr>
            <a:spLocks noGrp="1"/>
          </p:cNvSpPr>
          <p:nvPr>
            <p:ph type="subTitle" idx="1"/>
          </p:nvPr>
        </p:nvSpPr>
        <p:spPr>
          <a:xfrm>
            <a:off x="1371600" y="1752599"/>
            <a:ext cx="6400800" cy="4352925"/>
          </a:xfrm>
        </p:spPr>
        <p:txBody>
          <a:bodyPr>
            <a:normAutofit fontScale="92500" lnSpcReduction="20000"/>
          </a:bodyPr>
          <a:lstStyle/>
          <a:p>
            <a:pPr algn="l"/>
            <a:r>
              <a:rPr lang="fr-FR" sz="2400" dirty="0">
                <a:solidFill>
                  <a:schemeClr val="tx1"/>
                </a:solidFill>
              </a:rPr>
              <a:t>Mon ou mes auditeur(s) engagé(s):</a:t>
            </a:r>
            <a:endParaRPr lang="en-US" sz="2400" dirty="0">
              <a:solidFill>
                <a:schemeClr val="tx1"/>
              </a:solidFill>
            </a:endParaRPr>
          </a:p>
          <a:p>
            <a:pPr algn="l"/>
            <a:endParaRPr lang="en-US" sz="2400" dirty="0" smtClean="0">
              <a:solidFill>
                <a:schemeClr val="tx1"/>
              </a:solidFill>
            </a:endParaRPr>
          </a:p>
          <a:p>
            <a:pPr algn="l"/>
            <a:endParaRPr lang="en-US" sz="2400" dirty="0">
              <a:solidFill>
                <a:schemeClr val="tx1"/>
              </a:solidFill>
            </a:endParaRPr>
          </a:p>
          <a:p>
            <a:pPr algn="l"/>
            <a:endParaRPr lang="en-US" sz="2400" dirty="0" smtClean="0">
              <a:solidFill>
                <a:schemeClr val="tx1"/>
              </a:solidFill>
            </a:endParaRPr>
          </a:p>
          <a:p>
            <a:pPr algn="l"/>
            <a:endParaRPr lang="en-US" sz="2400" dirty="0">
              <a:solidFill>
                <a:schemeClr val="tx1"/>
              </a:solidFill>
            </a:endParaRPr>
          </a:p>
          <a:p>
            <a:pPr algn="l"/>
            <a:endParaRPr lang="en-US" sz="2400" dirty="0" smtClean="0">
              <a:solidFill>
                <a:schemeClr val="tx1"/>
              </a:solidFill>
            </a:endParaRPr>
          </a:p>
          <a:p>
            <a:pPr algn="l"/>
            <a:endParaRPr lang="en-US" sz="2400" dirty="0">
              <a:solidFill>
                <a:schemeClr val="tx1"/>
              </a:solidFill>
            </a:endParaRPr>
          </a:p>
          <a:p>
            <a:pPr algn="l"/>
            <a:endParaRPr lang="en-US" sz="2400" dirty="0" smtClean="0">
              <a:solidFill>
                <a:schemeClr val="tx1"/>
              </a:solidFill>
            </a:endParaRPr>
          </a:p>
          <a:p>
            <a:pPr algn="l"/>
            <a:endParaRPr lang="en-US" sz="2400" dirty="0" smtClean="0">
              <a:solidFill>
                <a:schemeClr val="tx1"/>
              </a:solidFill>
            </a:endParaRPr>
          </a:p>
          <a:p>
            <a:pPr algn="l"/>
            <a:endParaRPr lang="en-US" sz="2400" dirty="0">
              <a:solidFill>
                <a:schemeClr val="tx1"/>
              </a:solidFill>
            </a:endParaRPr>
          </a:p>
          <a:p>
            <a:pPr algn="l"/>
            <a:r>
              <a:rPr lang="en-US" sz="2400" dirty="0" smtClean="0">
                <a:solidFill>
                  <a:schemeClr val="tx1"/>
                </a:solidFill>
              </a:rPr>
              <a:t>Action 4</a:t>
            </a:r>
            <a:r>
              <a:rPr lang="en-US" sz="2400" dirty="0" smtClean="0">
                <a:solidFill>
                  <a:srgbClr val="004065"/>
                </a:solidFill>
              </a:rPr>
              <a:t>: </a:t>
            </a:r>
            <a:r>
              <a:rPr lang="fr-FR" sz="2400" b="1" dirty="0">
                <a:solidFill>
                  <a:schemeClr val="tx1"/>
                </a:solidFill>
              </a:rPr>
              <a:t>Rencontrer le ou les </a:t>
            </a:r>
            <a:r>
              <a:rPr lang="fr-FR" sz="2400" b="1" dirty="0" smtClean="0">
                <a:solidFill>
                  <a:schemeClr val="tx1"/>
                </a:solidFill>
              </a:rPr>
              <a:t>auditeurs</a:t>
            </a:r>
            <a:endParaRPr lang="en-US" sz="2400" dirty="0" smtClean="0">
              <a:solidFill>
                <a:schemeClr val="tx1"/>
              </a:solidFill>
            </a:endParaRPr>
          </a:p>
          <a:p>
            <a:pPr algn="l"/>
            <a:r>
              <a:rPr lang="en-US" sz="2400" dirty="0" smtClean="0">
                <a:solidFill>
                  <a:schemeClr val="tx1"/>
                </a:solidFill>
              </a:rPr>
              <a:t>Date: _____  </a:t>
            </a:r>
            <a:r>
              <a:rPr lang="en-US" sz="2400" dirty="0" err="1" smtClean="0">
                <a:solidFill>
                  <a:schemeClr val="tx1"/>
                </a:solidFill>
              </a:rPr>
              <a:t>Heure</a:t>
            </a:r>
            <a:r>
              <a:rPr lang="en-US" sz="2400" dirty="0" smtClean="0">
                <a:solidFill>
                  <a:schemeClr val="tx1"/>
                </a:solidFill>
              </a:rPr>
              <a:t>: </a:t>
            </a:r>
            <a:r>
              <a:rPr lang="en-US" sz="2400" dirty="0">
                <a:solidFill>
                  <a:schemeClr val="tx1"/>
                </a:solidFill>
              </a:rPr>
              <a:t>_____ </a:t>
            </a:r>
            <a:r>
              <a:rPr lang="en-US" sz="2400" dirty="0" smtClean="0">
                <a:solidFill>
                  <a:schemeClr val="tx1"/>
                </a:solidFill>
              </a:rPr>
              <a:t>Lieu: </a:t>
            </a:r>
            <a:r>
              <a:rPr lang="en-US" sz="2400" dirty="0">
                <a:solidFill>
                  <a:schemeClr val="tx1"/>
                </a:solidFill>
              </a:rPr>
              <a:t>_____ </a:t>
            </a:r>
          </a:p>
        </p:txBody>
      </p:sp>
      <p:sp>
        <p:nvSpPr>
          <p:cNvPr id="10" name="Rectangle 9"/>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l’action</a:t>
            </a:r>
            <a:endParaRPr lang="en-US" sz="2400" b="1" dirty="0">
              <a:solidFill>
                <a:srgbClr val="004065"/>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060891073"/>
              </p:ext>
            </p:extLst>
          </p:nvPr>
        </p:nvGraphicFramePr>
        <p:xfrm>
          <a:off x="1524001" y="2438400"/>
          <a:ext cx="6096000" cy="2114296"/>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marL="0" marR="0" algn="ctr">
                        <a:lnSpc>
                          <a:spcPct val="115000"/>
                        </a:lnSpc>
                        <a:spcBef>
                          <a:spcPts val="300"/>
                        </a:spcBef>
                        <a:spcAft>
                          <a:spcPts val="300"/>
                        </a:spcAft>
                      </a:pPr>
                      <a:r>
                        <a:rPr lang="fr-FR" sz="1800" b="1" i="1" dirty="0">
                          <a:solidFill>
                            <a:srgbClr val="004065"/>
                          </a:solidFill>
                          <a:effectLst/>
                          <a:latin typeface="Calibri"/>
                          <a:ea typeface="Calibri"/>
                          <a:cs typeface="Calibri"/>
                        </a:rPr>
                        <a:t>Nom</a:t>
                      </a:r>
                      <a:endParaRPr lang="en-US" sz="1800" dirty="0">
                        <a:solidFill>
                          <a:srgbClr val="004065"/>
                        </a:solidFill>
                        <a:effectLst/>
                        <a:latin typeface="Calibri"/>
                        <a:ea typeface="Calibri"/>
                        <a:cs typeface="Arial"/>
                      </a:endParaRPr>
                    </a:p>
                  </a:txBody>
                  <a:tcPr marL="68580" marR="68580" marT="0" marB="0"/>
                </a:tc>
                <a:tc>
                  <a:txBody>
                    <a:bodyPr/>
                    <a:lstStyle/>
                    <a:p>
                      <a:pPr marL="0" marR="0" algn="ctr">
                        <a:lnSpc>
                          <a:spcPct val="115000"/>
                        </a:lnSpc>
                        <a:spcBef>
                          <a:spcPts val="300"/>
                        </a:spcBef>
                        <a:spcAft>
                          <a:spcPts val="300"/>
                        </a:spcAft>
                      </a:pPr>
                      <a:r>
                        <a:rPr lang="fr-FR" sz="1800" b="1" i="1" dirty="0">
                          <a:solidFill>
                            <a:srgbClr val="004065"/>
                          </a:solidFill>
                          <a:effectLst/>
                          <a:latin typeface="Calibri"/>
                          <a:ea typeface="Calibri"/>
                          <a:cs typeface="Calibri"/>
                        </a:rPr>
                        <a:t>Téléphone/Courriel électronique</a:t>
                      </a:r>
                      <a:endParaRPr lang="en-US" sz="1800" dirty="0">
                        <a:solidFill>
                          <a:srgbClr val="004065"/>
                        </a:solidFill>
                        <a:effectLst/>
                        <a:latin typeface="Calibri"/>
                        <a:ea typeface="Calibri"/>
                        <a:cs typeface="Arial"/>
                      </a:endParaRPr>
                    </a:p>
                  </a:txBody>
                  <a:tcPr marL="68580" marR="68580" marT="0" marB="0"/>
                </a:tc>
              </a:tr>
              <a:tr h="370840">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26725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Registre des accomplissements</a:t>
            </a:r>
            <a:endParaRPr lang="en-US" sz="2400" b="1"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493827236"/>
              </p:ext>
            </p:extLst>
          </p:nvPr>
        </p:nvGraphicFramePr>
        <p:xfrm>
          <a:off x="990600" y="1524000"/>
          <a:ext cx="7391401" cy="4754880"/>
        </p:xfrm>
        <a:graphic>
          <a:graphicData uri="http://schemas.openxmlformats.org/drawingml/2006/table">
            <a:tbl>
              <a:tblPr firstRow="1" bandRow="1">
                <a:tableStyleId>{5C22544A-7EE6-4342-B048-85BDC9FD1C3A}</a:tableStyleId>
              </a:tblPr>
              <a:tblGrid>
                <a:gridCol w="1705707"/>
                <a:gridCol w="974690"/>
                <a:gridCol w="1137139"/>
                <a:gridCol w="1137139"/>
                <a:gridCol w="1218363"/>
                <a:gridCol w="1218363"/>
              </a:tblGrid>
              <a:tr h="853440">
                <a:tc>
                  <a:txBody>
                    <a:bodyPr/>
                    <a:lstStyle/>
                    <a:p>
                      <a:r>
                        <a:rPr lang="fr-FR" sz="1800" b="1" i="0" kern="1200" dirty="0" smtClean="0">
                          <a:solidFill>
                            <a:schemeClr val="tx1"/>
                          </a:solidFill>
                          <a:effectLst/>
                          <a:latin typeface="+mn-lt"/>
                          <a:ea typeface="+mn-ea"/>
                          <a:cs typeface="+mn-cs"/>
                        </a:rPr>
                        <a:t>Qu’est-ce que vous reconnaitrez pour rendre cela possible?</a:t>
                      </a:r>
                      <a:endParaRPr lang="en-US" b="0" i="0" dirty="0">
                        <a:solidFill>
                          <a:schemeClr val="tx1"/>
                        </a:solidFill>
                      </a:endParaRP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r>
              <a:tr h="853440">
                <a:tc>
                  <a:txBody>
                    <a:bodyPr/>
                    <a:lstStyle/>
                    <a:p>
                      <a:r>
                        <a:rPr lang="fr-FR" sz="1800" b="1" i="0" kern="1200" dirty="0" smtClean="0">
                          <a:solidFill>
                            <a:schemeClr val="tx1"/>
                          </a:solidFill>
                          <a:effectLst/>
                          <a:latin typeface="+mn-lt"/>
                          <a:ea typeface="+mn-ea"/>
                          <a:cs typeface="+mn-cs"/>
                        </a:rPr>
                        <a:t>Qu’est ce qui était prévisible si vous n’aviez pas participé?</a:t>
                      </a:r>
                      <a:endParaRPr lang="en-US" b="0" i="0" dirty="0">
                        <a:solidFill>
                          <a:schemeClr val="tx1"/>
                        </a:solidFill>
                      </a:endParaRP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853440">
                <a:tc>
                  <a:txBody>
                    <a:bodyPr/>
                    <a:lstStyle/>
                    <a:p>
                      <a:r>
                        <a:rPr lang="fr-FR" sz="1800" b="1" i="0" kern="1200" dirty="0" smtClean="0">
                          <a:solidFill>
                            <a:schemeClr val="tx1"/>
                          </a:solidFill>
                          <a:effectLst/>
                          <a:latin typeface="+mn-lt"/>
                          <a:ea typeface="+mn-ea"/>
                          <a:cs typeface="+mn-cs"/>
                        </a:rPr>
                        <a:t>Qu’est-ce que cela permettra au futur?</a:t>
                      </a:r>
                      <a:endParaRPr lang="en-US" b="0" i="0" dirty="0">
                        <a:solidFill>
                          <a:schemeClr val="tx1"/>
                        </a:solidFill>
                      </a:endParaRP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53440">
                <a:tc>
                  <a:txBody>
                    <a:bodyPr/>
                    <a:lstStyle/>
                    <a:p>
                      <a:r>
                        <a:rPr lang="fr-FR" sz="1800" b="1" i="0" kern="1200" dirty="0" smtClean="0">
                          <a:solidFill>
                            <a:schemeClr val="tx1"/>
                          </a:solidFill>
                          <a:effectLst/>
                          <a:latin typeface="+mn-lt"/>
                          <a:ea typeface="+mn-ea"/>
                          <a:cs typeface="+mn-cs"/>
                        </a:rPr>
                        <a:t>Qu’est ce qui a été accompli par votre participation ?</a:t>
                      </a:r>
                      <a:endParaRPr lang="en-US" b="0" i="0" dirty="0">
                        <a:solidFill>
                          <a:schemeClr val="tx1"/>
                        </a:solidFill>
                      </a:endParaRP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54889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sp>
        <p:nvSpPr>
          <p:cNvPr id="8" name="Rectangle 7"/>
          <p:cNvSpPr/>
          <p:nvPr/>
        </p:nvSpPr>
        <p:spPr>
          <a:xfrm>
            <a:off x="1812925" y="1828800"/>
            <a:ext cx="5410200" cy="205740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MERCI!</a:t>
            </a:r>
            <a:endParaRPr lang="en-US" sz="2400" b="1" dirty="0">
              <a:solidFill>
                <a:srgbClr val="004065"/>
              </a:solidFill>
            </a:endParaRPr>
          </a:p>
        </p:txBody>
      </p:sp>
      <p:pic>
        <p:nvPicPr>
          <p:cNvPr id="10" name="Picture 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5" y="5895974"/>
            <a:ext cx="1285405" cy="962025"/>
          </a:xfrm>
          <a:prstGeom prst="rect">
            <a:avLst/>
          </a:prstGeom>
          <a:noFill/>
          <a:ln>
            <a:noFill/>
          </a:ln>
        </p:spPr>
      </p:pic>
      <p:pic>
        <p:nvPicPr>
          <p:cNvPr id="11" name="Picture 113" descr="Description: N:\326 - IIE San Francisco Shared Data\WES-Tunisia\Promotional Materials\Logos\WES logos\WESlogo_final.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4594" y="5900502"/>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34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8"/>
          <p:cNvSpPr>
            <a:spLocks noGrp="1"/>
          </p:cNvSpPr>
          <p:nvPr>
            <p:ph sz="half" idx="1"/>
          </p:nvPr>
        </p:nvSpPr>
        <p:spPr/>
        <p:txBody>
          <a:bodyPr>
            <a:noAutofit/>
          </a:bodyPr>
          <a:lstStyle/>
          <a:p>
            <a:pPr marL="0" indent="0">
              <a:buNone/>
            </a:pPr>
            <a:r>
              <a:rPr lang="fr-FR" sz="2400" b="1" dirty="0">
                <a:solidFill>
                  <a:srgbClr val="004065"/>
                </a:solidFill>
              </a:rPr>
              <a:t>Questions</a:t>
            </a:r>
            <a:r>
              <a:rPr lang="fr-FR" sz="2400" u="sng" dirty="0">
                <a:solidFill>
                  <a:srgbClr val="004065"/>
                </a:solidFill>
              </a:rPr>
              <a:t> </a:t>
            </a:r>
            <a:r>
              <a:rPr lang="fr-FR" sz="2400" b="1" dirty="0" smtClean="0">
                <a:solidFill>
                  <a:srgbClr val="004065"/>
                </a:solidFill>
              </a:rPr>
              <a:t>automatiques</a:t>
            </a:r>
          </a:p>
          <a:p>
            <a:pPr marL="0" indent="0">
              <a:buNone/>
            </a:pPr>
            <a:r>
              <a:rPr lang="fr-FR" sz="2000" dirty="0"/>
              <a:t>Comment</a:t>
            </a:r>
            <a:r>
              <a:rPr lang="fr-FR" sz="2000" dirty="0" smtClean="0"/>
              <a:t>?</a:t>
            </a:r>
          </a:p>
          <a:p>
            <a:pPr marL="0" indent="0">
              <a:buNone/>
            </a:pPr>
            <a:r>
              <a:rPr lang="fr-FR" sz="2000" dirty="0"/>
              <a:t>Pourquoi</a:t>
            </a:r>
            <a:r>
              <a:rPr lang="fr-FR" sz="2000" dirty="0" smtClean="0"/>
              <a:t>?</a:t>
            </a:r>
          </a:p>
          <a:p>
            <a:pPr marL="0" indent="0">
              <a:buNone/>
            </a:pPr>
            <a:r>
              <a:rPr lang="fr-FR" sz="2000" dirty="0"/>
              <a:t>Est-ce que j’aime/pas</a:t>
            </a:r>
            <a:r>
              <a:rPr lang="fr-FR" sz="2000" dirty="0" smtClean="0"/>
              <a:t>?</a:t>
            </a:r>
          </a:p>
          <a:p>
            <a:pPr marL="0" indent="0">
              <a:buNone/>
            </a:pPr>
            <a:r>
              <a:rPr lang="fr-FR" sz="2000" dirty="0"/>
              <a:t>Est-ce bon / mauvais</a:t>
            </a:r>
            <a:r>
              <a:rPr lang="fr-FR" sz="2000" dirty="0" smtClean="0"/>
              <a:t>?</a:t>
            </a:r>
          </a:p>
          <a:p>
            <a:pPr marL="0" indent="0">
              <a:buNone/>
            </a:pPr>
            <a:r>
              <a:rPr lang="fr-FR" sz="2000" dirty="0"/>
              <a:t>Est-ce vrai / faux</a:t>
            </a:r>
            <a:r>
              <a:rPr lang="fr-FR" sz="2000" dirty="0" smtClean="0"/>
              <a:t>?</a:t>
            </a:r>
          </a:p>
          <a:p>
            <a:pPr marL="0" indent="0">
              <a:buNone/>
            </a:pPr>
            <a:r>
              <a:rPr lang="fr-FR" sz="2000" dirty="0"/>
              <a:t>Est-ce que ça cadre/ pas avec ce que je sais</a:t>
            </a:r>
            <a:r>
              <a:rPr lang="fr-FR" sz="2000" dirty="0" smtClean="0"/>
              <a:t>?</a:t>
            </a:r>
          </a:p>
          <a:p>
            <a:pPr marL="0" indent="0">
              <a:buNone/>
            </a:pPr>
            <a:r>
              <a:rPr lang="fr-FR" sz="2000" dirty="0"/>
              <a:t>Est-ce logique / pas de sens pour moi</a:t>
            </a:r>
            <a:r>
              <a:rPr lang="fr-FR" sz="2000" dirty="0" smtClean="0"/>
              <a:t>?</a:t>
            </a:r>
          </a:p>
          <a:p>
            <a:pPr marL="0" indent="0">
              <a:buNone/>
            </a:pPr>
            <a:r>
              <a:rPr lang="fr-FR" sz="2000" dirty="0"/>
              <a:t>Suis-je d'accord / pas d'accord?</a:t>
            </a:r>
            <a:endParaRPr lang="en-US" sz="2000" dirty="0"/>
          </a:p>
          <a:p>
            <a:pPr marL="0" indent="0">
              <a:buNone/>
            </a:pPr>
            <a:r>
              <a:rPr lang="fr-FR" sz="2000" dirty="0"/>
              <a:t>Dois-je croire / ne pas croire?</a:t>
            </a:r>
            <a:endParaRPr lang="en-US" sz="2000" dirty="0"/>
          </a:p>
          <a:p>
            <a:pPr marL="0" indent="0">
              <a:buNone/>
            </a:pPr>
            <a:r>
              <a:rPr lang="fr-FR" sz="2000" dirty="0"/>
              <a:t>	</a:t>
            </a:r>
            <a:endParaRPr lang="fr-FR" sz="2000" dirty="0" smtClean="0"/>
          </a:p>
        </p:txBody>
      </p:sp>
      <p:sp>
        <p:nvSpPr>
          <p:cNvPr id="10" name="Content Placeholder 9"/>
          <p:cNvSpPr>
            <a:spLocks noGrp="1"/>
          </p:cNvSpPr>
          <p:nvPr>
            <p:ph sz="half" idx="2"/>
          </p:nvPr>
        </p:nvSpPr>
        <p:spPr/>
        <p:txBody>
          <a:bodyPr>
            <a:normAutofit/>
          </a:bodyPr>
          <a:lstStyle/>
          <a:p>
            <a:pPr marL="0" indent="0">
              <a:buNone/>
            </a:pPr>
            <a:r>
              <a:rPr lang="fr-FR" sz="2400" b="1" dirty="0">
                <a:solidFill>
                  <a:srgbClr val="004065"/>
                </a:solidFill>
              </a:rPr>
              <a:t>Questions </a:t>
            </a:r>
            <a:r>
              <a:rPr lang="fr-FR" sz="2400" b="1" dirty="0" smtClean="0">
                <a:solidFill>
                  <a:srgbClr val="004065"/>
                </a:solidFill>
              </a:rPr>
              <a:t>auto-générées</a:t>
            </a:r>
          </a:p>
          <a:p>
            <a:pPr marL="0" indent="0">
              <a:buNone/>
            </a:pPr>
            <a:r>
              <a:rPr lang="fr-FR" sz="2000" dirty="0"/>
              <a:t>Ce que j'aime c'est ...</a:t>
            </a:r>
            <a:endParaRPr lang="en-US" sz="2000" dirty="0"/>
          </a:p>
          <a:p>
            <a:pPr marL="0" indent="0">
              <a:buNone/>
            </a:pPr>
            <a:r>
              <a:rPr lang="fr-FR" sz="2000" dirty="0"/>
              <a:t>Qu'est-ce que cela permettra</a:t>
            </a:r>
            <a:r>
              <a:rPr lang="fr-FR" sz="2000" dirty="0" smtClean="0"/>
              <a:t>?</a:t>
            </a:r>
          </a:p>
          <a:p>
            <a:pPr marL="0" indent="0">
              <a:buNone/>
            </a:pPr>
            <a:r>
              <a:rPr lang="fr-FR" sz="2000" dirty="0"/>
              <a:t>Que peut-on construire avec ça?</a:t>
            </a:r>
            <a:endParaRPr lang="en-US" sz="2000" dirty="0"/>
          </a:p>
          <a:p>
            <a:pPr marL="0" indent="0">
              <a:buNone/>
            </a:pPr>
            <a:r>
              <a:rPr lang="fr-FR" sz="2000" dirty="0"/>
              <a:t>Quelle est la possibilité dans tout cela</a:t>
            </a:r>
            <a:r>
              <a:rPr lang="fr-FR" sz="2000" dirty="0" smtClean="0"/>
              <a:t>?</a:t>
            </a:r>
          </a:p>
          <a:p>
            <a:pPr marL="0" indent="0">
              <a:buNone/>
            </a:pPr>
            <a:r>
              <a:rPr lang="fr-FR" sz="2000" dirty="0"/>
              <a:t>Qu’est ce que ça fournit? </a:t>
            </a:r>
            <a:endParaRPr lang="fr-FR" sz="2000" dirty="0" smtClean="0"/>
          </a:p>
          <a:p>
            <a:pPr marL="0" indent="0">
              <a:buNone/>
            </a:pPr>
            <a:r>
              <a:rPr lang="fr-FR" sz="2000" dirty="0"/>
              <a:t>Et si . . </a:t>
            </a:r>
            <a:r>
              <a:rPr lang="fr-FR" sz="2000" dirty="0" smtClean="0"/>
              <a:t>.?</a:t>
            </a:r>
          </a:p>
          <a:p>
            <a:pPr marL="0" indent="0">
              <a:buNone/>
            </a:pPr>
            <a:r>
              <a:rPr lang="fr-FR" sz="2000" dirty="0"/>
              <a:t>Dis moi plus…</a:t>
            </a:r>
            <a:endParaRPr lang="fr-FR" sz="2000" b="1" dirty="0" smtClean="0"/>
          </a:p>
        </p:txBody>
      </p:sp>
      <p:sp>
        <p:nvSpPr>
          <p:cNvPr id="11" name="Rectangle 10"/>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chemeClr val="tx1"/>
                </a:solidFill>
              </a:rPr>
              <a:t>Ecoute automatique et auto-générée</a:t>
            </a:r>
            <a:endParaRPr lang="en-US" sz="2400" b="1" dirty="0">
              <a:solidFill>
                <a:schemeClr val="tx1"/>
              </a:solidFill>
            </a:endParaRPr>
          </a:p>
        </p:txBody>
      </p:sp>
    </p:spTree>
    <p:extLst>
      <p:ext uri="{BB962C8B-B14F-4D97-AF65-F5344CB8AC3E}">
        <p14:creationId xmlns:p14="http://schemas.microsoft.com/office/powerpoint/2010/main" val="161509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829529546"/>
              </p:ext>
            </p:extLst>
          </p:nvPr>
        </p:nvGraphicFramePr>
        <p:xfrm>
          <a:off x="533400" y="1905000"/>
          <a:ext cx="8077200" cy="4295882"/>
        </p:xfrm>
        <a:graphic>
          <a:graphicData uri="http://schemas.openxmlformats.org/drawingml/2006/table">
            <a:tbl>
              <a:tblPr firstRow="1" firstCol="1" lastRow="1" lastCol="1" bandRow="1" bandCol="1">
                <a:tableStyleId>{5C22544A-7EE6-4342-B048-85BDC9FD1C3A}</a:tableStyleId>
              </a:tblPr>
              <a:tblGrid>
                <a:gridCol w="457200"/>
                <a:gridCol w="2362200"/>
                <a:gridCol w="3319272"/>
                <a:gridCol w="1938528"/>
              </a:tblGrid>
              <a:tr h="304800">
                <a:tc>
                  <a:txBody>
                    <a:bodyPr/>
                    <a:lstStyle/>
                    <a:p>
                      <a:pPr marL="71755" marR="71755">
                        <a:lnSpc>
                          <a:spcPct val="115000"/>
                        </a:lnSpc>
                        <a:spcBef>
                          <a:spcPts val="900"/>
                        </a:spcBef>
                        <a:spcAft>
                          <a:spcPts val="900"/>
                        </a:spcAft>
                      </a:pPr>
                      <a:r>
                        <a:rPr lang="fr-FR" sz="1000" dirty="0">
                          <a:effectLst/>
                        </a:rPr>
                        <a:t> </a:t>
                      </a:r>
                      <a:endParaRPr lang="en-US" sz="1100" dirty="0">
                        <a:effectLst/>
                        <a:latin typeface="Calibri"/>
                        <a:ea typeface="Calibri"/>
                        <a:cs typeface="Times New Roman"/>
                      </a:endParaRPr>
                    </a:p>
                  </a:txBody>
                  <a:tcPr marL="68580" marR="68580" marT="0" marB="0" vert="vert270">
                    <a:solidFill>
                      <a:schemeClr val="accent1">
                        <a:lumMod val="20000"/>
                        <a:lumOff val="80000"/>
                      </a:schemeClr>
                    </a:solidFill>
                  </a:tcPr>
                </a:tc>
                <a:tc>
                  <a:txBody>
                    <a:bodyPr/>
                    <a:lstStyle/>
                    <a:p>
                      <a:pPr marL="0" marR="0" algn="ctr">
                        <a:lnSpc>
                          <a:spcPct val="115000"/>
                        </a:lnSpc>
                        <a:spcBef>
                          <a:spcPts val="900"/>
                        </a:spcBef>
                        <a:spcAft>
                          <a:spcPts val="900"/>
                        </a:spcAft>
                      </a:pPr>
                      <a:r>
                        <a:rPr lang="fr-FR" sz="1400" dirty="0">
                          <a:solidFill>
                            <a:schemeClr val="tx1"/>
                          </a:solidFill>
                          <a:effectLst/>
                        </a:rPr>
                        <a:t>Questions</a:t>
                      </a:r>
                      <a:endParaRPr lang="en-US" sz="140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00"/>
                        </a:spcBef>
                        <a:spcAft>
                          <a:spcPts val="900"/>
                        </a:spcAft>
                      </a:pPr>
                      <a:r>
                        <a:rPr lang="fr-FR" sz="1400" dirty="0">
                          <a:solidFill>
                            <a:schemeClr val="tx1"/>
                          </a:solidFill>
                          <a:effectLst/>
                        </a:rPr>
                        <a:t>Actions</a:t>
                      </a:r>
                      <a:endParaRPr lang="en-US" sz="140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marL="0" marR="0" algn="ctr">
                        <a:lnSpc>
                          <a:spcPct val="115000"/>
                        </a:lnSpc>
                        <a:spcBef>
                          <a:spcPts val="900"/>
                        </a:spcBef>
                        <a:spcAft>
                          <a:spcPts val="900"/>
                        </a:spcAft>
                      </a:pPr>
                      <a:r>
                        <a:rPr lang="fr-FR" sz="1400" dirty="0">
                          <a:solidFill>
                            <a:schemeClr val="tx1"/>
                          </a:solidFill>
                          <a:effectLst/>
                        </a:rPr>
                        <a:t>Résultats</a:t>
                      </a:r>
                      <a:endParaRPr lang="en-US" sz="140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1211522">
                <a:tc>
                  <a:txBody>
                    <a:bodyPr/>
                    <a:lstStyle/>
                    <a:p>
                      <a:pPr marL="71755" marR="0" indent="0" algn="ctr">
                        <a:spcBef>
                          <a:spcPts val="480"/>
                        </a:spcBef>
                        <a:spcAft>
                          <a:spcPts val="960"/>
                        </a:spcAft>
                        <a:tabLst>
                          <a:tab pos="1828800" algn="l"/>
                        </a:tabLst>
                      </a:pPr>
                      <a:r>
                        <a:rPr lang="fr-FR" sz="1400" dirty="0">
                          <a:solidFill>
                            <a:schemeClr val="tx1"/>
                          </a:solidFill>
                          <a:effectLst/>
                        </a:rPr>
                        <a:t>Réactive</a:t>
                      </a:r>
                      <a:endParaRPr lang="en-US" sz="1400" i="1" dirty="0">
                        <a:solidFill>
                          <a:schemeClr val="tx1"/>
                        </a:solidFill>
                        <a:effectLst/>
                        <a:latin typeface="Perpetua"/>
                        <a:ea typeface="Times New Roman"/>
                        <a:cs typeface="Vrinda"/>
                      </a:endParaRPr>
                    </a:p>
                  </a:txBody>
                  <a:tcPr marL="68580" marR="68580" marT="0" marB="0" vert="vert270">
                    <a:solidFill>
                      <a:schemeClr val="accent1">
                        <a:lumMod val="20000"/>
                        <a:lumOff val="80000"/>
                      </a:schemeClr>
                    </a:solidFill>
                  </a:tcPr>
                </a:tc>
                <a:tc>
                  <a:txBody>
                    <a:bodyPr/>
                    <a:lstStyle/>
                    <a:p>
                      <a:pPr marL="0" marR="0" indent="0">
                        <a:spcBef>
                          <a:spcPts val="960"/>
                        </a:spcBef>
                        <a:spcAft>
                          <a:spcPts val="960"/>
                        </a:spcAft>
                        <a:tabLst>
                          <a:tab pos="1828800" algn="l"/>
                        </a:tabLst>
                      </a:pPr>
                      <a:r>
                        <a:rPr lang="fr-FR" sz="1200" b="1" i="1" dirty="0">
                          <a:solidFill>
                            <a:schemeClr val="tx1"/>
                          </a:solidFill>
                          <a:effectLst/>
                          <a:latin typeface="Calibri"/>
                          <a:ea typeface="Times New Roman"/>
                          <a:cs typeface="Vrinda"/>
                        </a:rPr>
                        <a:t>Comment ça pourrait arriver?</a:t>
                      </a:r>
                      <a:br>
                        <a:rPr lang="fr-FR" sz="1200" b="1" i="1" dirty="0">
                          <a:solidFill>
                            <a:schemeClr val="tx1"/>
                          </a:solidFill>
                          <a:effectLst/>
                          <a:latin typeface="Calibri"/>
                          <a:ea typeface="Times New Roman"/>
                          <a:cs typeface="Vrinda"/>
                        </a:rPr>
                      </a:br>
                      <a:r>
                        <a:rPr lang="fr-FR" sz="1200" b="1" i="1" dirty="0">
                          <a:solidFill>
                            <a:schemeClr val="tx1"/>
                          </a:solidFill>
                          <a:effectLst/>
                          <a:latin typeface="Calibri"/>
                          <a:ea typeface="Times New Roman"/>
                          <a:cs typeface="Vrinda"/>
                        </a:rPr>
                        <a:t>Qui l’a fait?                                        Qui s’est trompé?</a:t>
                      </a:r>
                      <a:br>
                        <a:rPr lang="fr-FR" sz="1200" b="1" i="1" dirty="0">
                          <a:solidFill>
                            <a:schemeClr val="tx1"/>
                          </a:solidFill>
                          <a:effectLst/>
                          <a:latin typeface="Calibri"/>
                          <a:ea typeface="Times New Roman"/>
                          <a:cs typeface="Vrinda"/>
                        </a:rPr>
                      </a:br>
                      <a:r>
                        <a:rPr lang="fr-FR" sz="1200" b="1" i="1" dirty="0">
                          <a:solidFill>
                            <a:schemeClr val="tx1"/>
                          </a:solidFill>
                          <a:effectLst/>
                          <a:latin typeface="Calibri"/>
                          <a:ea typeface="Times New Roman"/>
                          <a:cs typeface="Vrinda"/>
                        </a:rPr>
                        <a:t>A quoi ont-ils pensé?</a:t>
                      </a:r>
                      <a:br>
                        <a:rPr lang="fr-FR" sz="1200" b="1" i="1" dirty="0">
                          <a:solidFill>
                            <a:schemeClr val="tx1"/>
                          </a:solidFill>
                          <a:effectLst/>
                          <a:latin typeface="Calibri"/>
                          <a:ea typeface="Times New Roman"/>
                          <a:cs typeface="Vrinda"/>
                        </a:rPr>
                      </a:br>
                      <a:r>
                        <a:rPr lang="fr-FR" sz="1200" b="1" i="1" dirty="0">
                          <a:solidFill>
                            <a:schemeClr val="tx1"/>
                          </a:solidFill>
                          <a:effectLst/>
                          <a:latin typeface="Calibri"/>
                          <a:ea typeface="Times New Roman"/>
                          <a:cs typeface="Vrinda"/>
                        </a:rPr>
                        <a:t>Pourquoi y’a t’il personne pour réparer</a:t>
                      </a:r>
                      <a:endParaRPr lang="en-US" sz="1200" i="1" dirty="0">
                        <a:solidFill>
                          <a:schemeClr val="tx1"/>
                        </a:solidFill>
                        <a:effectLst/>
                        <a:latin typeface="Perpetua"/>
                        <a:ea typeface="Times New Roman"/>
                        <a:cs typeface="Vrinda"/>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fr-FR" sz="1200" b="1">
                          <a:solidFill>
                            <a:schemeClr val="tx1"/>
                          </a:solidFill>
                          <a:effectLst/>
                          <a:latin typeface="Calibri"/>
                          <a:ea typeface="Calibri"/>
                          <a:cs typeface="Arial"/>
                        </a:rPr>
                        <a:t> </a:t>
                      </a:r>
                      <a:endParaRPr lang="en-US" sz="1200">
                        <a:solidFill>
                          <a:schemeClr val="tx1"/>
                        </a:solidFill>
                        <a:effectLst/>
                        <a:latin typeface="Calibri"/>
                        <a:ea typeface="Calibri"/>
                        <a:cs typeface="Arial"/>
                      </a:endParaRPr>
                    </a:p>
                    <a:p>
                      <a:pPr marL="0" marR="0" algn="ctr">
                        <a:lnSpc>
                          <a:spcPct val="115000"/>
                        </a:lnSpc>
                        <a:spcBef>
                          <a:spcPts val="0"/>
                        </a:spcBef>
                        <a:spcAft>
                          <a:spcPts val="0"/>
                        </a:spcAft>
                      </a:pPr>
                      <a:r>
                        <a:rPr lang="fr-FR" sz="1200" b="1">
                          <a:solidFill>
                            <a:schemeClr val="tx1"/>
                          </a:solidFill>
                          <a:effectLst/>
                          <a:latin typeface="Calibri"/>
                          <a:ea typeface="Calibri"/>
                          <a:cs typeface="Arial"/>
                        </a:rPr>
                        <a:t>basée sur le passé</a:t>
                      </a:r>
                      <a:endParaRPr lang="en-US" sz="1200">
                        <a:solidFill>
                          <a:schemeClr val="tx1"/>
                        </a:solidFill>
                        <a:effectLst/>
                        <a:latin typeface="Calibri"/>
                        <a:ea typeface="Calibri"/>
                        <a:cs typeface="Arial"/>
                      </a:endParaRPr>
                    </a:p>
                    <a:p>
                      <a:pPr marL="0" marR="0" algn="ctr">
                        <a:lnSpc>
                          <a:spcPct val="115000"/>
                        </a:lnSpc>
                        <a:spcBef>
                          <a:spcPts val="0"/>
                        </a:spcBef>
                        <a:spcAft>
                          <a:spcPts val="0"/>
                        </a:spcAft>
                      </a:pPr>
                      <a:r>
                        <a:rPr lang="fr-FR" sz="1200" b="1">
                          <a:solidFill>
                            <a:schemeClr val="tx1"/>
                          </a:solidFill>
                          <a:effectLst/>
                          <a:latin typeface="Calibri"/>
                          <a:ea typeface="Calibri"/>
                          <a:cs typeface="Arial"/>
                        </a:rPr>
                        <a:t>punitive</a:t>
                      </a:r>
                      <a:br>
                        <a:rPr lang="fr-FR" sz="1200" b="1">
                          <a:solidFill>
                            <a:schemeClr val="tx1"/>
                          </a:solidFill>
                          <a:effectLst/>
                          <a:latin typeface="Calibri"/>
                          <a:ea typeface="Calibri"/>
                          <a:cs typeface="Arial"/>
                        </a:rPr>
                      </a:br>
                      <a:r>
                        <a:rPr lang="fr-FR" sz="1200" b="1">
                          <a:solidFill>
                            <a:schemeClr val="tx1"/>
                          </a:solidFill>
                          <a:effectLst/>
                          <a:latin typeface="Calibri"/>
                          <a:ea typeface="Calibri"/>
                          <a:cs typeface="Arial"/>
                        </a:rPr>
                        <a:t>réparatrice</a:t>
                      </a:r>
                      <a:br>
                        <a:rPr lang="fr-FR" sz="1200" b="1">
                          <a:solidFill>
                            <a:schemeClr val="tx1"/>
                          </a:solidFill>
                          <a:effectLst/>
                          <a:latin typeface="Calibri"/>
                          <a:ea typeface="Calibri"/>
                          <a:cs typeface="Arial"/>
                        </a:rPr>
                      </a:br>
                      <a:r>
                        <a:rPr lang="fr-FR" sz="1200" b="1">
                          <a:solidFill>
                            <a:schemeClr val="tx1"/>
                          </a:solidFill>
                          <a:effectLst/>
                          <a:latin typeface="Calibri"/>
                          <a:ea typeface="Calibri"/>
                          <a:cs typeface="Arial"/>
                        </a:rPr>
                        <a:t>défensive</a:t>
                      </a:r>
                      <a:br>
                        <a:rPr lang="fr-FR" sz="1200" b="1">
                          <a:solidFill>
                            <a:schemeClr val="tx1"/>
                          </a:solidFill>
                          <a:effectLst/>
                          <a:latin typeface="Calibri"/>
                          <a:ea typeface="Calibri"/>
                          <a:cs typeface="Arial"/>
                        </a:rPr>
                      </a:br>
                      <a:r>
                        <a:rPr lang="fr-FR" sz="1200" b="1">
                          <a:solidFill>
                            <a:schemeClr val="tx1"/>
                          </a:solidFill>
                          <a:effectLst/>
                          <a:latin typeface="Calibri"/>
                          <a:ea typeface="Calibri"/>
                          <a:cs typeface="Arial"/>
                        </a:rPr>
                        <a:t>dissimulatrice</a:t>
                      </a:r>
                      <a:endParaRPr lang="en-US" sz="1200">
                        <a:solidFill>
                          <a:schemeClr val="tx1"/>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ctr">
                        <a:lnSpc>
                          <a:spcPct val="115000"/>
                        </a:lnSpc>
                        <a:spcBef>
                          <a:spcPts val="480"/>
                        </a:spcBef>
                        <a:spcAft>
                          <a:spcPts val="960"/>
                        </a:spcAft>
                      </a:pPr>
                      <a:r>
                        <a:rPr lang="fr-FR" sz="1200" b="1">
                          <a:solidFill>
                            <a:schemeClr val="tx1"/>
                          </a:solidFill>
                          <a:effectLst/>
                          <a:latin typeface="Calibri"/>
                          <a:ea typeface="Calibri"/>
                          <a:cs typeface="Calibri"/>
                        </a:rPr>
                        <a:t>???</a:t>
                      </a:r>
                      <a:endParaRPr lang="en-US" sz="1200">
                        <a:solidFill>
                          <a:schemeClr val="tx1"/>
                        </a:solidFill>
                        <a:effectLst/>
                        <a:latin typeface="Calibri"/>
                        <a:ea typeface="Calibri"/>
                        <a:cs typeface="Arial"/>
                      </a:endParaRPr>
                    </a:p>
                  </a:txBody>
                  <a:tcPr marL="68580" marR="68580" marT="0" marB="0">
                    <a:solidFill>
                      <a:schemeClr val="accent1">
                        <a:lumMod val="20000"/>
                        <a:lumOff val="80000"/>
                      </a:schemeClr>
                    </a:solidFill>
                  </a:tcPr>
                </a:tc>
              </a:tr>
              <a:tr h="1605449">
                <a:tc>
                  <a:txBody>
                    <a:bodyPr/>
                    <a:lstStyle/>
                    <a:p>
                      <a:pPr marL="528955" marR="0" indent="0">
                        <a:spcBef>
                          <a:spcPts val="960"/>
                        </a:spcBef>
                        <a:spcAft>
                          <a:spcPts val="960"/>
                        </a:spcAft>
                        <a:tabLst>
                          <a:tab pos="1828800" algn="l"/>
                        </a:tabLst>
                      </a:pPr>
                      <a:r>
                        <a:rPr lang="fr-FR" sz="1400" dirty="0">
                          <a:solidFill>
                            <a:schemeClr val="tx1"/>
                          </a:solidFill>
                          <a:effectLst/>
                        </a:rPr>
                        <a:t> Analytique</a:t>
                      </a:r>
                      <a:endParaRPr lang="en-US" sz="1400" i="1" dirty="0">
                        <a:solidFill>
                          <a:schemeClr val="tx1"/>
                        </a:solidFill>
                        <a:effectLst/>
                        <a:latin typeface="Perpetua"/>
                        <a:ea typeface="Times New Roman"/>
                        <a:cs typeface="Vrinda"/>
                      </a:endParaRPr>
                    </a:p>
                  </a:txBody>
                  <a:tcPr marL="68580" marR="68580" marT="0" marB="0" vert="vert270">
                    <a:solidFill>
                      <a:schemeClr val="accent1">
                        <a:lumMod val="20000"/>
                        <a:lumOff val="80000"/>
                      </a:schemeClr>
                    </a:solidFill>
                  </a:tcPr>
                </a:tc>
                <a:tc>
                  <a:txBody>
                    <a:bodyPr/>
                    <a:lstStyle/>
                    <a:p>
                      <a:pPr marL="0" marR="0">
                        <a:lnSpc>
                          <a:spcPct val="115000"/>
                        </a:lnSpc>
                        <a:spcBef>
                          <a:spcPts val="0"/>
                        </a:spcBef>
                        <a:spcAft>
                          <a:spcPts val="0"/>
                        </a:spcAft>
                      </a:pPr>
                      <a:r>
                        <a:rPr lang="fr-FR" sz="1200" b="1" i="1" dirty="0">
                          <a:solidFill>
                            <a:schemeClr val="tx1"/>
                          </a:solidFill>
                          <a:effectLst/>
                          <a:latin typeface="Calibri"/>
                          <a:ea typeface="Calibri"/>
                          <a:cs typeface="Arial"/>
                        </a:rPr>
                        <a:t> </a:t>
                      </a:r>
                      <a:endParaRPr lang="en-US" sz="1200" dirty="0">
                        <a:solidFill>
                          <a:schemeClr val="tx1"/>
                        </a:solidFill>
                        <a:effectLst/>
                        <a:latin typeface="Calibri"/>
                        <a:ea typeface="Calibri"/>
                        <a:cs typeface="Arial"/>
                      </a:endParaRPr>
                    </a:p>
                    <a:p>
                      <a:pPr marL="0" marR="0">
                        <a:lnSpc>
                          <a:spcPct val="115000"/>
                        </a:lnSpc>
                        <a:spcBef>
                          <a:spcPts val="0"/>
                        </a:spcBef>
                        <a:spcAft>
                          <a:spcPts val="0"/>
                        </a:spcAft>
                      </a:pPr>
                      <a:r>
                        <a:rPr lang="fr-FR" sz="1200" b="1" i="1" dirty="0">
                          <a:solidFill>
                            <a:schemeClr val="tx1"/>
                          </a:solidFill>
                          <a:effectLst/>
                          <a:latin typeface="Calibri"/>
                          <a:ea typeface="Calibri"/>
                          <a:cs typeface="Arial"/>
                        </a:rPr>
                        <a:t> </a:t>
                      </a:r>
                      <a:endParaRPr lang="en-US" sz="1200" dirty="0">
                        <a:solidFill>
                          <a:schemeClr val="tx1"/>
                        </a:solidFill>
                        <a:effectLst/>
                        <a:latin typeface="Calibri"/>
                        <a:ea typeface="Calibri"/>
                        <a:cs typeface="Arial"/>
                      </a:endParaRPr>
                    </a:p>
                    <a:p>
                      <a:pPr marL="0" marR="0">
                        <a:lnSpc>
                          <a:spcPct val="115000"/>
                        </a:lnSpc>
                        <a:spcBef>
                          <a:spcPts val="0"/>
                        </a:spcBef>
                        <a:spcAft>
                          <a:spcPts val="0"/>
                        </a:spcAft>
                      </a:pPr>
                      <a:r>
                        <a:rPr lang="fr-FR" sz="1200" b="1" i="1" dirty="0">
                          <a:solidFill>
                            <a:schemeClr val="tx1"/>
                          </a:solidFill>
                          <a:effectLst/>
                          <a:latin typeface="Calibri"/>
                          <a:ea typeface="Calibri"/>
                          <a:cs typeface="Arial"/>
                        </a:rPr>
                        <a:t>Qu'est-ce qui fonctionne ?</a:t>
                      </a:r>
                      <a:endParaRPr lang="en-US" sz="1200" dirty="0">
                        <a:solidFill>
                          <a:schemeClr val="tx1"/>
                        </a:solidFill>
                        <a:effectLst/>
                        <a:latin typeface="Calibri"/>
                        <a:ea typeface="Calibri"/>
                        <a:cs typeface="Arial"/>
                      </a:endParaRPr>
                    </a:p>
                    <a:p>
                      <a:pPr marL="0" marR="0">
                        <a:lnSpc>
                          <a:spcPct val="115000"/>
                        </a:lnSpc>
                        <a:spcBef>
                          <a:spcPts val="0"/>
                        </a:spcBef>
                        <a:spcAft>
                          <a:spcPts val="0"/>
                        </a:spcAft>
                      </a:pPr>
                      <a:r>
                        <a:rPr lang="fr-FR" sz="1200" b="1" i="1" dirty="0">
                          <a:solidFill>
                            <a:schemeClr val="tx1"/>
                          </a:solidFill>
                          <a:effectLst/>
                          <a:latin typeface="Calibri"/>
                          <a:ea typeface="Calibri"/>
                          <a:cs typeface="Arial"/>
                        </a:rPr>
                        <a:t>Qu'est-ce qui ne fonctionne pas?</a:t>
                      </a:r>
                      <a:endParaRPr lang="en-US" sz="1200" dirty="0">
                        <a:solidFill>
                          <a:schemeClr val="tx1"/>
                        </a:solidFill>
                        <a:effectLst/>
                        <a:latin typeface="Calibri"/>
                        <a:ea typeface="Calibri"/>
                        <a:cs typeface="Arial"/>
                      </a:endParaRPr>
                    </a:p>
                    <a:p>
                      <a:pPr marL="0" marR="0">
                        <a:lnSpc>
                          <a:spcPct val="115000"/>
                        </a:lnSpc>
                        <a:spcBef>
                          <a:spcPts val="0"/>
                        </a:spcBef>
                        <a:spcAft>
                          <a:spcPts val="0"/>
                        </a:spcAft>
                      </a:pPr>
                      <a:r>
                        <a:rPr lang="fr-FR" sz="1200" b="1" i="1" dirty="0">
                          <a:solidFill>
                            <a:schemeClr val="tx1"/>
                          </a:solidFill>
                          <a:effectLst/>
                          <a:latin typeface="Calibri"/>
                          <a:ea typeface="Calibri"/>
                          <a:cs typeface="Calibri"/>
                        </a:rPr>
                        <a:t>Qu'est-ce qui manque?</a:t>
                      </a:r>
                      <a:endParaRPr lang="en-US" sz="1200" dirty="0">
                        <a:solidFill>
                          <a:schemeClr val="tx1"/>
                        </a:solidFill>
                        <a:effectLst/>
                        <a:latin typeface="Calibri"/>
                        <a:ea typeface="Calibri"/>
                        <a:cs typeface="Arial"/>
                      </a:endParaRPr>
                    </a:p>
                    <a:p>
                      <a:pPr marL="0" marR="0">
                        <a:lnSpc>
                          <a:spcPct val="115000"/>
                        </a:lnSpc>
                        <a:spcBef>
                          <a:spcPts val="0"/>
                        </a:spcBef>
                        <a:spcAft>
                          <a:spcPts val="0"/>
                        </a:spcAft>
                      </a:pPr>
                      <a:r>
                        <a:rPr lang="fr-FR" sz="1200" b="1" i="1" dirty="0">
                          <a:solidFill>
                            <a:schemeClr val="tx1"/>
                          </a:solidFill>
                          <a:effectLst/>
                          <a:latin typeface="Calibri"/>
                          <a:ea typeface="Calibri"/>
                          <a:cs typeface="Calibri"/>
                        </a:rPr>
                        <a:t>Qu’est ce qui eut être amélioré?</a:t>
                      </a:r>
                      <a:endParaRPr lang="en-US" sz="1200" dirty="0">
                        <a:solidFill>
                          <a:schemeClr val="tx1"/>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ctr">
                        <a:lnSpc>
                          <a:spcPct val="115000"/>
                        </a:lnSpc>
                        <a:spcBef>
                          <a:spcPts val="0"/>
                        </a:spcBef>
                        <a:spcAft>
                          <a:spcPts val="0"/>
                        </a:spcAft>
                      </a:pPr>
                      <a:r>
                        <a:rPr lang="fr-FR" sz="1200" dirty="0">
                          <a:solidFill>
                            <a:schemeClr val="tx1"/>
                          </a:solidFill>
                          <a:effectLst/>
                          <a:latin typeface="Calibri"/>
                          <a:ea typeface="Calibri"/>
                          <a:cs typeface="Arial"/>
                        </a:rPr>
                        <a:t> </a:t>
                      </a:r>
                      <a:endParaRPr lang="en-US" sz="1200" dirty="0">
                        <a:solidFill>
                          <a:schemeClr val="tx1"/>
                        </a:solidFill>
                        <a:effectLst/>
                        <a:latin typeface="Calibri"/>
                        <a:ea typeface="Calibri"/>
                        <a:cs typeface="Arial"/>
                      </a:endParaRPr>
                    </a:p>
                    <a:p>
                      <a:pPr marL="0" marR="0">
                        <a:lnSpc>
                          <a:spcPct val="115000"/>
                        </a:lnSpc>
                        <a:spcBef>
                          <a:spcPts val="0"/>
                        </a:spcBef>
                        <a:spcAft>
                          <a:spcPts val="0"/>
                        </a:spcAft>
                      </a:pPr>
                      <a:r>
                        <a:rPr lang="fr-FR" sz="1200" dirty="0">
                          <a:solidFill>
                            <a:schemeClr val="tx1"/>
                          </a:solidFill>
                          <a:effectLst/>
                          <a:latin typeface="Calibri"/>
                          <a:ea typeface="Calibri"/>
                          <a:cs typeface="Arial"/>
                        </a:rPr>
                        <a:t> </a:t>
                      </a:r>
                      <a:endParaRPr lang="en-US" sz="1200" dirty="0">
                        <a:solidFill>
                          <a:schemeClr val="tx1"/>
                        </a:solidFill>
                        <a:effectLst/>
                        <a:latin typeface="Calibri"/>
                        <a:ea typeface="Calibri"/>
                        <a:cs typeface="Arial"/>
                      </a:endParaRPr>
                    </a:p>
                    <a:p>
                      <a:pPr marL="0" marR="0" algn="ctr">
                        <a:lnSpc>
                          <a:spcPct val="115000"/>
                        </a:lnSpc>
                        <a:spcBef>
                          <a:spcPts val="0"/>
                        </a:spcBef>
                        <a:spcAft>
                          <a:spcPts val="0"/>
                        </a:spcAft>
                      </a:pPr>
                      <a:r>
                        <a:rPr lang="fr-FR" sz="1200" dirty="0">
                          <a:solidFill>
                            <a:schemeClr val="tx1"/>
                          </a:solidFill>
                          <a:effectLst/>
                          <a:latin typeface="Calibri"/>
                          <a:ea typeface="Calibri"/>
                          <a:cs typeface="Arial"/>
                        </a:rPr>
                        <a:t>Basée sur des données</a:t>
                      </a:r>
                      <a:br>
                        <a:rPr lang="fr-FR" sz="1200" dirty="0">
                          <a:solidFill>
                            <a:schemeClr val="tx1"/>
                          </a:solidFill>
                          <a:effectLst/>
                          <a:latin typeface="Calibri"/>
                          <a:ea typeface="Calibri"/>
                          <a:cs typeface="Arial"/>
                        </a:rPr>
                      </a:br>
                      <a:r>
                        <a:rPr lang="fr-FR" sz="1200" dirty="0">
                          <a:solidFill>
                            <a:schemeClr val="tx1"/>
                          </a:solidFill>
                          <a:effectLst/>
                          <a:latin typeface="Calibri"/>
                          <a:ea typeface="Calibri"/>
                          <a:cs typeface="Arial"/>
                        </a:rPr>
                        <a:t>diagnostique</a:t>
                      </a:r>
                      <a:br>
                        <a:rPr lang="fr-FR" sz="1200" dirty="0">
                          <a:solidFill>
                            <a:schemeClr val="tx1"/>
                          </a:solidFill>
                          <a:effectLst/>
                          <a:latin typeface="Calibri"/>
                          <a:ea typeface="Calibri"/>
                          <a:cs typeface="Arial"/>
                        </a:rPr>
                      </a:br>
                      <a:r>
                        <a:rPr lang="fr-FR" sz="1200" dirty="0">
                          <a:solidFill>
                            <a:schemeClr val="tx1"/>
                          </a:solidFill>
                          <a:effectLst/>
                          <a:latin typeface="Calibri"/>
                          <a:ea typeface="Calibri"/>
                          <a:cs typeface="Arial"/>
                        </a:rPr>
                        <a:t>sensible</a:t>
                      </a:r>
                      <a:endParaRPr lang="en-US" sz="1200" dirty="0">
                        <a:solidFill>
                          <a:schemeClr val="tx1"/>
                        </a:solidFill>
                        <a:effectLst/>
                        <a:latin typeface="Calibri"/>
                        <a:ea typeface="Calibri"/>
                        <a:cs typeface="Arial"/>
                      </a:endParaRPr>
                    </a:p>
                    <a:p>
                      <a:pPr marL="0" marR="0" algn="ctr">
                        <a:lnSpc>
                          <a:spcPct val="115000"/>
                        </a:lnSpc>
                        <a:spcBef>
                          <a:spcPts val="0"/>
                        </a:spcBef>
                        <a:spcAft>
                          <a:spcPts val="0"/>
                        </a:spcAft>
                      </a:pPr>
                      <a:r>
                        <a:rPr lang="fr-FR" sz="1200" dirty="0">
                          <a:solidFill>
                            <a:schemeClr val="tx1"/>
                          </a:solidFill>
                          <a:effectLst/>
                          <a:latin typeface="Calibri"/>
                          <a:ea typeface="Calibri"/>
                          <a:cs typeface="Arial"/>
                        </a:rPr>
                        <a:t>concentrée</a:t>
                      </a:r>
                      <a:br>
                        <a:rPr lang="fr-FR" sz="1200" dirty="0">
                          <a:solidFill>
                            <a:schemeClr val="tx1"/>
                          </a:solidFill>
                          <a:effectLst/>
                          <a:latin typeface="Calibri"/>
                          <a:ea typeface="Calibri"/>
                          <a:cs typeface="Arial"/>
                        </a:rPr>
                      </a:br>
                      <a:r>
                        <a:rPr lang="fr-FR" sz="1200" dirty="0">
                          <a:solidFill>
                            <a:schemeClr val="tx1"/>
                          </a:solidFill>
                          <a:effectLst/>
                          <a:latin typeface="Calibri"/>
                          <a:ea typeface="Calibri"/>
                          <a:cs typeface="Arial"/>
                        </a:rPr>
                        <a:t>efficace</a:t>
                      </a:r>
                      <a:br>
                        <a:rPr lang="fr-FR" sz="1200" dirty="0">
                          <a:solidFill>
                            <a:schemeClr val="tx1"/>
                          </a:solidFill>
                          <a:effectLst/>
                          <a:latin typeface="Calibri"/>
                          <a:ea typeface="Calibri"/>
                          <a:cs typeface="Arial"/>
                        </a:rPr>
                      </a:br>
                      <a:r>
                        <a:rPr lang="fr-FR" sz="1200" dirty="0">
                          <a:solidFill>
                            <a:schemeClr val="tx1"/>
                          </a:solidFill>
                          <a:effectLst/>
                          <a:latin typeface="Calibri"/>
                          <a:ea typeface="Calibri"/>
                          <a:cs typeface="Arial"/>
                        </a:rPr>
                        <a:t>immédiate</a:t>
                      </a:r>
                      <a:endParaRPr lang="en-US" sz="1200" dirty="0">
                        <a:solidFill>
                          <a:schemeClr val="tx1"/>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960"/>
                        </a:spcAft>
                      </a:pPr>
                      <a:r>
                        <a:rPr lang="fr-FR" sz="1200" b="1">
                          <a:solidFill>
                            <a:schemeClr val="tx1"/>
                          </a:solidFill>
                          <a:effectLst/>
                          <a:latin typeface="Calibri"/>
                          <a:ea typeface="Calibri"/>
                          <a:cs typeface="Calibri"/>
                        </a:rPr>
                        <a:t>incrémentale</a:t>
                      </a:r>
                      <a:br>
                        <a:rPr lang="fr-FR" sz="1200" b="1">
                          <a:solidFill>
                            <a:schemeClr val="tx1"/>
                          </a:solidFill>
                          <a:effectLst/>
                          <a:latin typeface="Calibri"/>
                          <a:ea typeface="Calibri"/>
                          <a:cs typeface="Calibri"/>
                        </a:rPr>
                      </a:br>
                      <a:r>
                        <a:rPr lang="fr-FR" sz="1200" b="1">
                          <a:solidFill>
                            <a:schemeClr val="tx1"/>
                          </a:solidFill>
                          <a:effectLst/>
                          <a:latin typeface="Calibri"/>
                          <a:ea typeface="Calibri"/>
                          <a:cs typeface="Calibri"/>
                        </a:rPr>
                        <a:t>tactique</a:t>
                      </a:r>
                      <a:endParaRPr lang="en-US" sz="1200">
                        <a:solidFill>
                          <a:schemeClr val="tx1"/>
                        </a:solidFill>
                        <a:effectLst/>
                        <a:latin typeface="Calibri"/>
                        <a:ea typeface="Calibri"/>
                        <a:cs typeface="Arial"/>
                      </a:endParaRPr>
                    </a:p>
                  </a:txBody>
                  <a:tcPr marL="68580" marR="68580" marT="0" marB="0">
                    <a:solidFill>
                      <a:schemeClr val="accent1">
                        <a:lumMod val="20000"/>
                        <a:lumOff val="80000"/>
                      </a:schemeClr>
                    </a:solidFill>
                  </a:tcPr>
                </a:tc>
              </a:tr>
              <a:tr h="1046714">
                <a:tc>
                  <a:txBody>
                    <a:bodyPr/>
                    <a:lstStyle/>
                    <a:p>
                      <a:pPr marL="0" marR="0" indent="0" algn="ctr">
                        <a:spcBef>
                          <a:spcPts val="960"/>
                        </a:spcBef>
                        <a:spcAft>
                          <a:spcPts val="480"/>
                        </a:spcAft>
                        <a:tabLst>
                          <a:tab pos="1828800" algn="l"/>
                        </a:tabLst>
                      </a:pPr>
                      <a:r>
                        <a:rPr lang="fr-FR" sz="1400" dirty="0">
                          <a:solidFill>
                            <a:schemeClr val="tx1"/>
                          </a:solidFill>
                          <a:effectLst/>
                        </a:rPr>
                        <a:t>Générative</a:t>
                      </a:r>
                      <a:endParaRPr lang="en-US" sz="1400" i="1" dirty="0">
                        <a:solidFill>
                          <a:schemeClr val="tx1"/>
                        </a:solidFill>
                        <a:effectLst/>
                        <a:latin typeface="Perpetua"/>
                        <a:ea typeface="Times New Roman"/>
                        <a:cs typeface="Vrinda"/>
                      </a:endParaRPr>
                    </a:p>
                  </a:txBody>
                  <a:tcPr marL="68580" marR="68580" marT="0" marB="0" vert="vert270">
                    <a:solidFill>
                      <a:schemeClr val="accent1">
                        <a:lumMod val="20000"/>
                        <a:lumOff val="80000"/>
                      </a:schemeClr>
                    </a:solidFill>
                  </a:tcPr>
                </a:tc>
                <a:tc>
                  <a:txBody>
                    <a:bodyPr/>
                    <a:lstStyle/>
                    <a:p>
                      <a:pPr marL="0" marR="0">
                        <a:lnSpc>
                          <a:spcPct val="115000"/>
                        </a:lnSpc>
                        <a:spcBef>
                          <a:spcPts val="0"/>
                        </a:spcBef>
                        <a:spcAft>
                          <a:spcPts val="0"/>
                        </a:spcAft>
                      </a:pPr>
                      <a:r>
                        <a:rPr lang="fr-FR" sz="1200" b="1" i="1">
                          <a:solidFill>
                            <a:schemeClr val="tx1"/>
                          </a:solidFill>
                          <a:effectLst/>
                          <a:latin typeface="Calibri"/>
                          <a:ea typeface="Calibri"/>
                          <a:cs typeface="Arial"/>
                        </a:rPr>
                        <a:t>Qu’est ce qui est possible?</a:t>
                      </a:r>
                      <a:endParaRPr lang="en-US" sz="1200">
                        <a:solidFill>
                          <a:schemeClr val="tx1"/>
                        </a:solidFill>
                        <a:effectLst/>
                        <a:latin typeface="Calibri"/>
                        <a:ea typeface="Calibri"/>
                        <a:cs typeface="Arial"/>
                      </a:endParaRPr>
                    </a:p>
                    <a:p>
                      <a:pPr marL="0" marR="0">
                        <a:lnSpc>
                          <a:spcPct val="115000"/>
                        </a:lnSpc>
                        <a:spcBef>
                          <a:spcPts val="0"/>
                        </a:spcBef>
                        <a:spcAft>
                          <a:spcPts val="0"/>
                        </a:spcAft>
                      </a:pPr>
                      <a:r>
                        <a:rPr lang="fr-FR" sz="1200" b="1" i="1">
                          <a:solidFill>
                            <a:schemeClr val="tx1"/>
                          </a:solidFill>
                          <a:effectLst/>
                          <a:latin typeface="Calibri"/>
                          <a:ea typeface="Calibri"/>
                          <a:cs typeface="Arial"/>
                        </a:rPr>
                        <a:t>Qu'est-ce que cela permettra?</a:t>
                      </a:r>
                      <a:endParaRPr lang="en-US" sz="1200">
                        <a:solidFill>
                          <a:schemeClr val="tx1"/>
                        </a:solidFill>
                        <a:effectLst/>
                        <a:latin typeface="Calibri"/>
                        <a:ea typeface="Calibri"/>
                        <a:cs typeface="Arial"/>
                      </a:endParaRPr>
                    </a:p>
                    <a:p>
                      <a:pPr marL="0" marR="0">
                        <a:lnSpc>
                          <a:spcPct val="115000"/>
                        </a:lnSpc>
                        <a:spcBef>
                          <a:spcPts val="0"/>
                        </a:spcBef>
                        <a:spcAft>
                          <a:spcPts val="0"/>
                        </a:spcAft>
                      </a:pPr>
                      <a:r>
                        <a:rPr lang="fr-FR" sz="1200" b="1" i="1">
                          <a:solidFill>
                            <a:schemeClr val="tx1"/>
                          </a:solidFill>
                          <a:effectLst/>
                          <a:latin typeface="Calibri"/>
                          <a:ea typeface="Calibri"/>
                          <a:cs typeface="Arial"/>
                        </a:rPr>
                        <a:t>En savoir plus …</a:t>
                      </a:r>
                      <a:endParaRPr lang="en-US" sz="1200">
                        <a:solidFill>
                          <a:schemeClr val="tx1"/>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480"/>
                        </a:spcAft>
                      </a:pPr>
                      <a:r>
                        <a:rPr lang="fr-FR" sz="1200" b="1" dirty="0">
                          <a:solidFill>
                            <a:schemeClr val="tx1"/>
                          </a:solidFill>
                          <a:effectLst/>
                          <a:latin typeface="Calibri"/>
                          <a:ea typeface="Calibri"/>
                          <a:cs typeface="Calibri"/>
                        </a:rPr>
                        <a:t>prospective</a:t>
                      </a:r>
                      <a:endParaRPr lang="en-US" sz="1200" dirty="0">
                        <a:solidFill>
                          <a:schemeClr val="tx1"/>
                        </a:solidFill>
                        <a:effectLst/>
                        <a:latin typeface="Calibri"/>
                        <a:ea typeface="Calibri"/>
                        <a:cs typeface="Arial"/>
                      </a:endParaRPr>
                    </a:p>
                    <a:p>
                      <a:pPr marL="0" marR="0" algn="ctr">
                        <a:lnSpc>
                          <a:spcPct val="115000"/>
                        </a:lnSpc>
                        <a:spcBef>
                          <a:spcPts val="960"/>
                        </a:spcBef>
                        <a:spcAft>
                          <a:spcPts val="480"/>
                        </a:spcAft>
                      </a:pPr>
                      <a:r>
                        <a:rPr lang="fr-FR" sz="1200" b="1" dirty="0">
                          <a:solidFill>
                            <a:schemeClr val="tx1"/>
                          </a:solidFill>
                          <a:effectLst/>
                          <a:latin typeface="Calibri"/>
                          <a:ea typeface="Calibri"/>
                          <a:cs typeface="Calibri"/>
                        </a:rPr>
                        <a:t>innovatrice</a:t>
                      </a:r>
                      <a:br>
                        <a:rPr lang="fr-FR" sz="1200" b="1" dirty="0">
                          <a:solidFill>
                            <a:schemeClr val="tx1"/>
                          </a:solidFill>
                          <a:effectLst/>
                          <a:latin typeface="Calibri"/>
                          <a:ea typeface="Calibri"/>
                          <a:cs typeface="Calibri"/>
                        </a:rPr>
                      </a:br>
                      <a:r>
                        <a:rPr lang="fr-FR" sz="1200" b="1" dirty="0">
                          <a:solidFill>
                            <a:schemeClr val="tx1"/>
                          </a:solidFill>
                          <a:effectLst/>
                          <a:latin typeface="Calibri"/>
                          <a:ea typeface="Calibri"/>
                          <a:cs typeface="Calibri"/>
                        </a:rPr>
                        <a:t>créative</a:t>
                      </a:r>
                      <a:br>
                        <a:rPr lang="fr-FR" sz="1200" b="1" dirty="0">
                          <a:solidFill>
                            <a:schemeClr val="tx1"/>
                          </a:solidFill>
                          <a:effectLst/>
                          <a:latin typeface="Calibri"/>
                          <a:ea typeface="Calibri"/>
                          <a:cs typeface="Calibri"/>
                        </a:rPr>
                      </a:br>
                      <a:r>
                        <a:rPr lang="fr-FR" sz="1200" b="1" dirty="0">
                          <a:solidFill>
                            <a:schemeClr val="tx1"/>
                          </a:solidFill>
                          <a:effectLst/>
                          <a:latin typeface="Calibri"/>
                          <a:ea typeface="Calibri"/>
                          <a:cs typeface="Calibri"/>
                        </a:rPr>
                        <a:t>alignée</a:t>
                      </a:r>
                      <a:endParaRPr lang="en-US" sz="1200" dirty="0">
                        <a:solidFill>
                          <a:schemeClr val="tx1"/>
                        </a:solidFill>
                        <a:effectLst/>
                        <a:latin typeface="Calibri"/>
                        <a:ea typeface="Calibri"/>
                        <a:cs typeface="Arial"/>
                      </a:endParaRPr>
                    </a:p>
                  </a:txBody>
                  <a:tcPr marL="68580" marR="68580" marT="0" marB="0">
                    <a:solidFill>
                      <a:schemeClr val="accent1">
                        <a:lumMod val="20000"/>
                        <a:lumOff val="80000"/>
                      </a:schemeClr>
                    </a:solidFill>
                  </a:tcPr>
                </a:tc>
                <a:tc>
                  <a:txBody>
                    <a:bodyPr/>
                    <a:lstStyle/>
                    <a:p>
                      <a:pPr marL="0" marR="0" algn="ctr">
                        <a:lnSpc>
                          <a:spcPct val="115000"/>
                        </a:lnSpc>
                        <a:spcBef>
                          <a:spcPts val="960"/>
                        </a:spcBef>
                        <a:spcAft>
                          <a:spcPts val="480"/>
                        </a:spcAft>
                      </a:pPr>
                      <a:r>
                        <a:rPr lang="fr-FR" sz="1200" b="1" dirty="0">
                          <a:solidFill>
                            <a:schemeClr val="tx1"/>
                          </a:solidFill>
                          <a:effectLst/>
                          <a:latin typeface="Calibri"/>
                          <a:ea typeface="Calibri"/>
                          <a:cs typeface="Calibri"/>
                        </a:rPr>
                        <a:t>percée</a:t>
                      </a:r>
                      <a:endParaRPr lang="en-US" sz="1200" dirty="0">
                        <a:solidFill>
                          <a:schemeClr val="tx1"/>
                        </a:solidFill>
                        <a:effectLst/>
                        <a:latin typeface="Calibri"/>
                        <a:ea typeface="Calibri"/>
                        <a:cs typeface="Arial"/>
                      </a:endParaRPr>
                    </a:p>
                    <a:p>
                      <a:pPr marL="0" marR="0" algn="ctr">
                        <a:lnSpc>
                          <a:spcPct val="115000"/>
                        </a:lnSpc>
                        <a:spcBef>
                          <a:spcPts val="960"/>
                        </a:spcBef>
                        <a:spcAft>
                          <a:spcPts val="480"/>
                        </a:spcAft>
                      </a:pPr>
                      <a:r>
                        <a:rPr lang="fr-FR" sz="1200" b="1" dirty="0">
                          <a:solidFill>
                            <a:schemeClr val="tx1"/>
                          </a:solidFill>
                          <a:effectLst/>
                          <a:latin typeface="Calibri"/>
                          <a:ea typeface="Calibri"/>
                          <a:cs typeface="Calibri"/>
                        </a:rPr>
                        <a:t>changement de la donne</a:t>
                      </a:r>
                      <a:endParaRPr lang="en-US" sz="1200" dirty="0">
                        <a:solidFill>
                          <a:schemeClr val="tx1"/>
                        </a:solidFill>
                        <a:effectLst/>
                        <a:latin typeface="Calibri"/>
                        <a:ea typeface="Calibri"/>
                        <a:cs typeface="Arial"/>
                      </a:endParaRPr>
                    </a:p>
                  </a:txBody>
                  <a:tcPr marL="68580" marR="68580" marT="0" marB="0">
                    <a:solidFill>
                      <a:schemeClr val="accent1">
                        <a:lumMod val="20000"/>
                        <a:lumOff val="80000"/>
                      </a:schemeClr>
                    </a:solidFill>
                  </a:tcPr>
                </a:tc>
              </a:tr>
            </a:tbl>
          </a:graphicData>
        </a:graphic>
      </p:graphicFrame>
      <p:sp>
        <p:nvSpPr>
          <p:cNvPr id="9" name="Rectangle 8"/>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solidFill>
                  <a:srgbClr val="004065"/>
                </a:solidFill>
              </a:rPr>
              <a:t>Automatic and Self-Generated Listening</a:t>
            </a:r>
            <a:endParaRPr lang="en-US" sz="2400" b="1" dirty="0">
              <a:solidFill>
                <a:srgbClr val="004065"/>
              </a:solidFill>
            </a:endParaRPr>
          </a:p>
        </p:txBody>
      </p:sp>
    </p:spTree>
    <p:extLst>
      <p:ext uri="{BB962C8B-B14F-4D97-AF65-F5344CB8AC3E}">
        <p14:creationId xmlns:p14="http://schemas.microsoft.com/office/powerpoint/2010/main" val="141842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Exercice – La conception de Vision</a:t>
            </a:r>
            <a:endParaRPr lang="en-US" sz="2400" b="1" dirty="0">
              <a:solidFill>
                <a:srgbClr val="004065"/>
              </a:solidFill>
            </a:endParaRPr>
          </a:p>
        </p:txBody>
      </p:sp>
      <p:sp>
        <p:nvSpPr>
          <p:cNvPr id="10" name="Subtitle 9"/>
          <p:cNvSpPr>
            <a:spLocks noGrp="1"/>
          </p:cNvSpPr>
          <p:nvPr>
            <p:ph type="subTitle" idx="1"/>
          </p:nvPr>
        </p:nvSpPr>
        <p:spPr>
          <a:xfrm>
            <a:off x="1371600" y="1905000"/>
            <a:ext cx="6400800" cy="3733800"/>
          </a:xfrm>
        </p:spPr>
        <p:txBody>
          <a:bodyPr>
            <a:normAutofit/>
          </a:bodyPr>
          <a:lstStyle/>
          <a:p>
            <a:pPr lvl="0" algn="l"/>
            <a:endParaRPr lang="en-US" sz="2400" dirty="0" smtClean="0">
              <a:solidFill>
                <a:schemeClr val="tx1"/>
              </a:solidFill>
            </a:endParaRPr>
          </a:p>
          <a:p>
            <a:pPr lvl="0" algn="l"/>
            <a:r>
              <a:rPr lang="en-US" sz="2800" dirty="0" err="1" smtClean="0">
                <a:solidFill>
                  <a:schemeClr val="tx1"/>
                </a:solidFill>
              </a:rPr>
              <a:t>Qu’est</a:t>
            </a:r>
            <a:r>
              <a:rPr lang="en-US" sz="2800" dirty="0" smtClean="0">
                <a:solidFill>
                  <a:schemeClr val="tx1"/>
                </a:solidFill>
              </a:rPr>
              <a:t> </a:t>
            </a:r>
            <a:r>
              <a:rPr lang="en-US" sz="2800" dirty="0" err="1">
                <a:solidFill>
                  <a:schemeClr val="tx1"/>
                </a:solidFill>
              </a:rPr>
              <a:t>ce</a:t>
            </a:r>
            <a:r>
              <a:rPr lang="en-US" sz="2800" dirty="0">
                <a:solidFill>
                  <a:schemeClr val="tx1"/>
                </a:solidFill>
              </a:rPr>
              <a:t> qui </a:t>
            </a:r>
            <a:r>
              <a:rPr lang="en-US" sz="2800" dirty="0" err="1">
                <a:solidFill>
                  <a:schemeClr val="tx1"/>
                </a:solidFill>
              </a:rPr>
              <a:t>parait</a:t>
            </a:r>
            <a:r>
              <a:rPr lang="en-US" sz="2800" dirty="0">
                <a:solidFill>
                  <a:schemeClr val="tx1"/>
                </a:solidFill>
              </a:rPr>
              <a:t> </a:t>
            </a:r>
            <a:r>
              <a:rPr lang="en-US" sz="2800" dirty="0" err="1">
                <a:solidFill>
                  <a:schemeClr val="tx1"/>
                </a:solidFill>
              </a:rPr>
              <a:t>aujourd’hui</a:t>
            </a:r>
            <a:r>
              <a:rPr lang="en-US" sz="2800" dirty="0">
                <a:solidFill>
                  <a:schemeClr val="tx1"/>
                </a:solidFill>
              </a:rPr>
              <a:t> impossible, et </a:t>
            </a:r>
            <a:r>
              <a:rPr lang="en-US" sz="2800" dirty="0" err="1">
                <a:solidFill>
                  <a:schemeClr val="tx1"/>
                </a:solidFill>
              </a:rPr>
              <a:t>que</a:t>
            </a:r>
            <a:r>
              <a:rPr lang="en-US" sz="2800" dirty="0">
                <a:solidFill>
                  <a:schemeClr val="tx1"/>
                </a:solidFill>
              </a:rPr>
              <a:t> </a:t>
            </a:r>
            <a:r>
              <a:rPr lang="en-US" sz="2800" dirty="0" err="1">
                <a:solidFill>
                  <a:schemeClr val="tx1"/>
                </a:solidFill>
              </a:rPr>
              <a:t>si</a:t>
            </a:r>
            <a:r>
              <a:rPr lang="en-US" sz="2800" dirty="0">
                <a:solidFill>
                  <a:schemeClr val="tx1"/>
                </a:solidFill>
              </a:rPr>
              <a:t> </a:t>
            </a:r>
            <a:r>
              <a:rPr lang="en-US" sz="2800" dirty="0" err="1">
                <a:solidFill>
                  <a:schemeClr val="tx1"/>
                </a:solidFill>
              </a:rPr>
              <a:t>c’etait</a:t>
            </a:r>
            <a:r>
              <a:rPr lang="en-US" sz="2800" dirty="0">
                <a:solidFill>
                  <a:schemeClr val="tx1"/>
                </a:solidFill>
              </a:rPr>
              <a:t> possible, </a:t>
            </a:r>
            <a:r>
              <a:rPr lang="en-US" sz="2800" dirty="0" err="1">
                <a:solidFill>
                  <a:schemeClr val="tx1"/>
                </a:solidFill>
              </a:rPr>
              <a:t>vous</a:t>
            </a:r>
            <a:r>
              <a:rPr lang="en-US" sz="2800" dirty="0">
                <a:solidFill>
                  <a:schemeClr val="tx1"/>
                </a:solidFill>
              </a:rPr>
              <a:t> </a:t>
            </a:r>
            <a:r>
              <a:rPr lang="en-US" sz="2800" dirty="0" err="1">
                <a:solidFill>
                  <a:schemeClr val="tx1"/>
                </a:solidFill>
              </a:rPr>
              <a:t>donnerait</a:t>
            </a:r>
            <a:r>
              <a:rPr lang="en-US" sz="2800" dirty="0">
                <a:solidFill>
                  <a:schemeClr val="tx1"/>
                </a:solidFill>
              </a:rPr>
              <a:t> a </a:t>
            </a:r>
            <a:r>
              <a:rPr lang="en-US" sz="2800" dirty="0" err="1">
                <a:solidFill>
                  <a:schemeClr val="tx1"/>
                </a:solidFill>
              </a:rPr>
              <a:t>toi</a:t>
            </a:r>
            <a:r>
              <a:rPr lang="en-US" sz="2800" dirty="0">
                <a:solidFill>
                  <a:schemeClr val="tx1"/>
                </a:solidFill>
              </a:rPr>
              <a:t>, ton </a:t>
            </a:r>
            <a:r>
              <a:rPr lang="en-US" sz="2800" dirty="0" err="1">
                <a:solidFill>
                  <a:schemeClr val="tx1"/>
                </a:solidFill>
              </a:rPr>
              <a:t>équipe</a:t>
            </a:r>
            <a:r>
              <a:rPr lang="en-US" sz="2800" dirty="0">
                <a:solidFill>
                  <a:schemeClr val="tx1"/>
                </a:solidFill>
              </a:rPr>
              <a:t>, et/</a:t>
            </a:r>
            <a:r>
              <a:rPr lang="en-US" sz="2800" dirty="0" err="1">
                <a:solidFill>
                  <a:schemeClr val="tx1"/>
                </a:solidFill>
              </a:rPr>
              <a:t>ou</a:t>
            </a:r>
            <a:r>
              <a:rPr lang="en-US" sz="2800" dirty="0">
                <a:solidFill>
                  <a:schemeClr val="tx1"/>
                </a:solidFill>
              </a:rPr>
              <a:t> le monde un </a:t>
            </a:r>
            <a:r>
              <a:rPr lang="en-US" sz="2800" dirty="0" err="1">
                <a:solidFill>
                  <a:schemeClr val="tx1"/>
                </a:solidFill>
              </a:rPr>
              <a:t>futur</a:t>
            </a:r>
            <a:r>
              <a:rPr lang="en-US" sz="2800" dirty="0">
                <a:solidFill>
                  <a:schemeClr val="tx1"/>
                </a:solidFill>
              </a:rPr>
              <a:t> nouveau?</a:t>
            </a:r>
          </a:p>
          <a:p>
            <a:pPr algn="l"/>
            <a:endParaRPr lang="en-US" sz="2800" dirty="0">
              <a:solidFill>
                <a:schemeClr val="tx1"/>
              </a:solidFill>
            </a:endParaRPr>
          </a:p>
          <a:p>
            <a:pPr lvl="0" algn="l"/>
            <a:r>
              <a:rPr lang="en-US" sz="2800" dirty="0">
                <a:solidFill>
                  <a:schemeClr val="tx1"/>
                </a:solidFill>
              </a:rPr>
              <a:t>Et </a:t>
            </a:r>
            <a:r>
              <a:rPr lang="en-US" sz="2800" dirty="0" err="1">
                <a:solidFill>
                  <a:schemeClr val="tx1"/>
                </a:solidFill>
              </a:rPr>
              <a:t>st</a:t>
            </a:r>
            <a:r>
              <a:rPr lang="en-US" sz="2800" dirty="0">
                <a:solidFill>
                  <a:schemeClr val="tx1"/>
                </a:solidFill>
              </a:rPr>
              <a:t> </a:t>
            </a:r>
            <a:r>
              <a:rPr lang="en-US" sz="2800" dirty="0" err="1">
                <a:solidFill>
                  <a:schemeClr val="tx1"/>
                </a:solidFill>
              </a:rPr>
              <a:t>ça</a:t>
            </a:r>
            <a:r>
              <a:rPr lang="en-US" sz="2800" dirty="0">
                <a:solidFill>
                  <a:schemeClr val="tx1"/>
                </a:solidFill>
              </a:rPr>
              <a:t> </a:t>
            </a:r>
            <a:r>
              <a:rPr lang="en-US" sz="2800" dirty="0" err="1">
                <a:solidFill>
                  <a:schemeClr val="tx1"/>
                </a:solidFill>
              </a:rPr>
              <a:t>reussit</a:t>
            </a:r>
            <a:r>
              <a:rPr lang="en-US" sz="2800" dirty="0">
                <a:solidFill>
                  <a:schemeClr val="tx1"/>
                </a:solidFill>
              </a:rPr>
              <a:t>, </a:t>
            </a:r>
            <a:r>
              <a:rPr lang="en-US" sz="2800" dirty="0" err="1">
                <a:solidFill>
                  <a:schemeClr val="tx1"/>
                </a:solidFill>
              </a:rPr>
              <a:t>qu’est</a:t>
            </a:r>
            <a:r>
              <a:rPr lang="en-US" sz="2800" dirty="0">
                <a:solidFill>
                  <a:schemeClr val="tx1"/>
                </a:solidFill>
              </a:rPr>
              <a:t> </a:t>
            </a:r>
            <a:r>
              <a:rPr lang="en-US" sz="2800" dirty="0" err="1">
                <a:solidFill>
                  <a:schemeClr val="tx1"/>
                </a:solidFill>
              </a:rPr>
              <a:t>ce</a:t>
            </a:r>
            <a:r>
              <a:rPr lang="en-US" sz="2800" dirty="0">
                <a:solidFill>
                  <a:schemeClr val="tx1"/>
                </a:solidFill>
              </a:rPr>
              <a:t> </a:t>
            </a:r>
            <a:r>
              <a:rPr lang="en-US" sz="2800" dirty="0" err="1">
                <a:solidFill>
                  <a:schemeClr val="tx1"/>
                </a:solidFill>
              </a:rPr>
              <a:t>que</a:t>
            </a:r>
            <a:r>
              <a:rPr lang="en-US" sz="2800" dirty="0">
                <a:solidFill>
                  <a:schemeClr val="tx1"/>
                </a:solidFill>
              </a:rPr>
              <a:t> </a:t>
            </a:r>
            <a:r>
              <a:rPr lang="en-US" sz="2800" dirty="0" err="1">
                <a:solidFill>
                  <a:schemeClr val="tx1"/>
                </a:solidFill>
              </a:rPr>
              <a:t>cela</a:t>
            </a:r>
            <a:r>
              <a:rPr lang="en-US" sz="2800" dirty="0">
                <a:solidFill>
                  <a:schemeClr val="tx1"/>
                </a:solidFill>
              </a:rPr>
              <a:t> </a:t>
            </a:r>
            <a:r>
              <a:rPr lang="en-US" sz="2800" dirty="0" err="1">
                <a:solidFill>
                  <a:schemeClr val="tx1"/>
                </a:solidFill>
              </a:rPr>
              <a:t>permettera</a:t>
            </a:r>
            <a:r>
              <a:rPr lang="en-US" sz="2800" dirty="0">
                <a:solidFill>
                  <a:schemeClr val="tx1"/>
                </a:solidFill>
              </a:rPr>
              <a:t>?</a:t>
            </a:r>
          </a:p>
          <a:p>
            <a:pPr algn="l"/>
            <a:endParaRPr lang="en-US" sz="2800" dirty="0">
              <a:solidFill>
                <a:schemeClr val="tx1"/>
              </a:solidFill>
            </a:endParaRPr>
          </a:p>
        </p:txBody>
      </p:sp>
    </p:spTree>
    <p:extLst>
      <p:ext uri="{BB962C8B-B14F-4D97-AF65-F5344CB8AC3E}">
        <p14:creationId xmlns:p14="http://schemas.microsoft.com/office/powerpoint/2010/main" val="3324448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Exercice – Eliminer les </a:t>
            </a:r>
            <a:r>
              <a:rPr lang="fr-FR" sz="2400" b="1" dirty="0" smtClean="0">
                <a:solidFill>
                  <a:srgbClr val="004065"/>
                </a:solidFill>
              </a:rPr>
              <a:t>barrières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353051725"/>
              </p:ext>
            </p:extLst>
          </p:nvPr>
        </p:nvGraphicFramePr>
        <p:xfrm>
          <a:off x="1470025" y="1905000"/>
          <a:ext cx="6096000" cy="3874770"/>
        </p:xfrm>
        <a:graphic>
          <a:graphicData uri="http://schemas.openxmlformats.org/drawingml/2006/table">
            <a:tbl>
              <a:tblPr firstRow="1" bandRow="1">
                <a:tableStyleId>{5C22544A-7EE6-4342-B048-85BDC9FD1C3A}</a:tableStyleId>
              </a:tblPr>
              <a:tblGrid>
                <a:gridCol w="1524000"/>
                <a:gridCol w="1524000"/>
                <a:gridCol w="1524000"/>
                <a:gridCol w="1524000"/>
              </a:tblGrid>
              <a:tr h="895350">
                <a:tc>
                  <a:txBody>
                    <a:bodyPr/>
                    <a:lstStyle/>
                    <a:p>
                      <a:r>
                        <a:rPr lang="fr-FR" sz="1800" b="1" i="0" kern="1200" dirty="0" smtClean="0">
                          <a:solidFill>
                            <a:schemeClr val="tx1"/>
                          </a:solidFill>
                          <a:effectLst/>
                          <a:latin typeface="+mn-lt"/>
                          <a:ea typeface="+mn-ea"/>
                          <a:cs typeface="+mn-cs"/>
                        </a:rPr>
                        <a:t>Barrière</a:t>
                      </a:r>
                      <a:endParaRPr lang="en-US" i="0" dirty="0">
                        <a:solidFill>
                          <a:schemeClr val="tx1"/>
                        </a:solidFill>
                      </a:endParaRPr>
                    </a:p>
                  </a:txBody>
                  <a:tcPr/>
                </a:tc>
                <a:tc>
                  <a:txBody>
                    <a:bodyPr/>
                    <a:lstStyle/>
                    <a:p>
                      <a:r>
                        <a:rPr lang="fr-FR" sz="1800" b="1" i="0" kern="1200" dirty="0" smtClean="0">
                          <a:solidFill>
                            <a:schemeClr val="tx1"/>
                          </a:solidFill>
                          <a:effectLst/>
                          <a:latin typeface="+mn-lt"/>
                          <a:ea typeface="+mn-ea"/>
                          <a:cs typeface="+mn-cs"/>
                        </a:rPr>
                        <a:t>Histoire/ce que la barrière veut dire</a:t>
                      </a:r>
                      <a:endParaRPr lang="en-US" i="0" dirty="0">
                        <a:solidFill>
                          <a:schemeClr val="tx1"/>
                        </a:solidFill>
                      </a:endParaRPr>
                    </a:p>
                  </a:txBody>
                  <a:tcPr/>
                </a:tc>
                <a:tc>
                  <a:txBody>
                    <a:bodyPr/>
                    <a:lstStyle/>
                    <a:p>
                      <a:r>
                        <a:rPr lang="fr-FR" sz="1800" b="1" i="0" kern="1200" dirty="0" smtClean="0">
                          <a:solidFill>
                            <a:schemeClr val="tx1"/>
                          </a:solidFill>
                          <a:effectLst/>
                          <a:latin typeface="+mn-lt"/>
                          <a:ea typeface="+mn-ea"/>
                          <a:cs typeface="+mn-cs"/>
                        </a:rPr>
                        <a:t>Suppositions cachées</a:t>
                      </a:r>
                      <a:endParaRPr lang="en-US" i="0" dirty="0">
                        <a:solidFill>
                          <a:schemeClr val="tx1"/>
                        </a:solidFill>
                      </a:endParaRPr>
                    </a:p>
                  </a:txBody>
                  <a:tcPr/>
                </a:tc>
                <a:tc>
                  <a:txBody>
                    <a:bodyPr/>
                    <a:lstStyle/>
                    <a:p>
                      <a:r>
                        <a:rPr lang="fr-FR" sz="1800" b="1" i="0" kern="1200" dirty="0" smtClean="0">
                          <a:solidFill>
                            <a:schemeClr val="tx1"/>
                          </a:solidFill>
                          <a:effectLst/>
                          <a:latin typeface="+mn-lt"/>
                          <a:ea typeface="+mn-ea"/>
                          <a:cs typeface="+mn-cs"/>
                        </a:rPr>
                        <a:t>Interprétation possible</a:t>
                      </a:r>
                      <a:endParaRPr lang="en-US" i="0" dirty="0">
                        <a:solidFill>
                          <a:schemeClr val="tx1"/>
                        </a:solidFill>
                      </a:endParaRPr>
                    </a:p>
                  </a:txBody>
                  <a:tcPr/>
                </a:tc>
              </a:tr>
              <a:tr h="89535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8953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8953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51706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Exemples: Eliminer les barrières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881557686"/>
              </p:ext>
            </p:extLst>
          </p:nvPr>
        </p:nvGraphicFramePr>
        <p:xfrm>
          <a:off x="838200" y="1432560"/>
          <a:ext cx="7543800" cy="4663440"/>
        </p:xfrm>
        <a:graphic>
          <a:graphicData uri="http://schemas.openxmlformats.org/drawingml/2006/table">
            <a:tbl>
              <a:tblPr firstRow="1" bandRow="1">
                <a:tableStyleId>{5C22544A-7EE6-4342-B048-85BDC9FD1C3A}</a:tableStyleId>
              </a:tblPr>
              <a:tblGrid>
                <a:gridCol w="1885950"/>
                <a:gridCol w="1885950"/>
                <a:gridCol w="1885950"/>
                <a:gridCol w="1885950"/>
              </a:tblGrid>
              <a:tr h="539557">
                <a:tc>
                  <a:txBody>
                    <a:bodyPr/>
                    <a:lstStyle/>
                    <a:p>
                      <a:r>
                        <a:rPr lang="fr-FR" sz="1800" b="1" kern="1200" dirty="0" smtClean="0">
                          <a:solidFill>
                            <a:srgbClr val="004065"/>
                          </a:solidFill>
                          <a:effectLst/>
                          <a:latin typeface="+mn-lt"/>
                          <a:ea typeface="+mn-ea"/>
                          <a:cs typeface="+mn-cs"/>
                        </a:rPr>
                        <a:t>Barrière</a:t>
                      </a:r>
                      <a:endParaRPr lang="en-US" sz="1400" dirty="0">
                        <a:solidFill>
                          <a:srgbClr val="004065"/>
                        </a:solidFill>
                        <a:latin typeface="+mn-lt"/>
                      </a:endParaRPr>
                    </a:p>
                  </a:txBody>
                  <a:tcPr/>
                </a:tc>
                <a:tc>
                  <a:txBody>
                    <a:bodyPr/>
                    <a:lstStyle/>
                    <a:p>
                      <a:r>
                        <a:rPr lang="fr-FR" sz="1800" b="1" kern="1200" dirty="0" smtClean="0">
                          <a:solidFill>
                            <a:srgbClr val="004065"/>
                          </a:solidFill>
                          <a:effectLst/>
                          <a:latin typeface="+mn-lt"/>
                          <a:ea typeface="+mn-ea"/>
                          <a:cs typeface="+mn-cs"/>
                        </a:rPr>
                        <a:t>Histoire/ce que la barrière veut dire</a:t>
                      </a:r>
                      <a:endParaRPr lang="en-US" sz="1400" dirty="0">
                        <a:solidFill>
                          <a:srgbClr val="004065"/>
                        </a:solidFill>
                        <a:latin typeface="+mn-lt"/>
                      </a:endParaRPr>
                    </a:p>
                  </a:txBody>
                  <a:tcPr/>
                </a:tc>
                <a:tc>
                  <a:txBody>
                    <a:bodyPr/>
                    <a:lstStyle/>
                    <a:p>
                      <a:r>
                        <a:rPr lang="fr-FR" sz="1800" b="1" kern="1200" dirty="0" smtClean="0">
                          <a:solidFill>
                            <a:srgbClr val="004065"/>
                          </a:solidFill>
                          <a:effectLst/>
                          <a:latin typeface="+mn-lt"/>
                          <a:ea typeface="+mn-ea"/>
                          <a:cs typeface="+mn-cs"/>
                        </a:rPr>
                        <a:t>Suppositions cachées</a:t>
                      </a:r>
                      <a:endParaRPr lang="en-US" sz="1400" dirty="0">
                        <a:solidFill>
                          <a:srgbClr val="004065"/>
                        </a:solidFill>
                        <a:latin typeface="+mn-lt"/>
                      </a:endParaRPr>
                    </a:p>
                  </a:txBody>
                  <a:tcPr/>
                </a:tc>
                <a:tc>
                  <a:txBody>
                    <a:bodyPr/>
                    <a:lstStyle/>
                    <a:p>
                      <a:r>
                        <a:rPr lang="fr-FR" sz="1800" b="1" kern="1200" dirty="0" smtClean="0">
                          <a:solidFill>
                            <a:srgbClr val="004065"/>
                          </a:solidFill>
                          <a:effectLst/>
                          <a:latin typeface="+mn-lt"/>
                          <a:ea typeface="+mn-ea"/>
                          <a:cs typeface="+mn-cs"/>
                        </a:rPr>
                        <a:t>Interprétation possible</a:t>
                      </a:r>
                      <a:endParaRPr lang="en-US" sz="1400" dirty="0">
                        <a:solidFill>
                          <a:srgbClr val="004065"/>
                        </a:solidFill>
                        <a:latin typeface="+mn-lt"/>
                      </a:endParaRPr>
                    </a:p>
                  </a:txBody>
                  <a:tcPr/>
                </a:tc>
              </a:tr>
              <a:tr h="842118">
                <a:tc>
                  <a:txBody>
                    <a:bodyPr/>
                    <a:lstStyle/>
                    <a:p>
                      <a:pPr marL="90170" marR="0">
                        <a:lnSpc>
                          <a:spcPct val="115000"/>
                        </a:lnSpc>
                        <a:spcBef>
                          <a:spcPts val="0"/>
                        </a:spcBef>
                        <a:spcAft>
                          <a:spcPts val="0"/>
                        </a:spcAft>
                      </a:pPr>
                      <a:r>
                        <a:rPr lang="fr-FR" sz="1400" dirty="0">
                          <a:solidFill>
                            <a:srgbClr val="004065"/>
                          </a:solidFill>
                          <a:effectLst/>
                          <a:latin typeface="+mn-lt"/>
                          <a:ea typeface="Calibri"/>
                          <a:cs typeface="Calibri"/>
                        </a:rPr>
                        <a:t>Je n’ai pas le temps. </a:t>
                      </a:r>
                      <a:endParaRPr lang="en-US" sz="1400" dirty="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b="1" dirty="0">
                          <a:solidFill>
                            <a:srgbClr val="004065"/>
                          </a:solidFill>
                          <a:effectLst/>
                          <a:latin typeface="+mn-lt"/>
                          <a:ea typeface="Calibri"/>
                          <a:cs typeface="Calibri"/>
                        </a:rPr>
                        <a:t>Beaucoup de chose à faire….</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b="1">
                          <a:solidFill>
                            <a:srgbClr val="004065"/>
                          </a:solidFill>
                          <a:effectLst/>
                          <a:latin typeface="+mn-lt"/>
                          <a:ea typeface="Calibri"/>
                          <a:cs typeface="Calibri"/>
                        </a:rPr>
                        <a:t>Ça prendra beaucoup de temps.</a:t>
                      </a:r>
                      <a:endParaRPr lang="en-US" sz="1400">
                        <a:solidFill>
                          <a:srgbClr val="004065"/>
                        </a:solidFill>
                        <a:effectLst/>
                        <a:latin typeface="+mn-lt"/>
                        <a:ea typeface="Calibri"/>
                        <a:cs typeface="Arial"/>
                      </a:endParaRPr>
                    </a:p>
                    <a:p>
                      <a:pPr marL="20320" marR="0">
                        <a:lnSpc>
                          <a:spcPct val="115000"/>
                        </a:lnSpc>
                        <a:spcBef>
                          <a:spcPts val="0"/>
                        </a:spcBef>
                        <a:spcAft>
                          <a:spcPts val="0"/>
                        </a:spcAft>
                      </a:pPr>
                      <a:r>
                        <a:rPr lang="fr-FR" sz="1400" b="1">
                          <a:solidFill>
                            <a:srgbClr val="004065"/>
                          </a:solidFill>
                          <a:effectLst/>
                          <a:latin typeface="+mn-lt"/>
                          <a:ea typeface="Calibri"/>
                          <a:cs typeface="Calibri"/>
                        </a:rPr>
                        <a:t> </a:t>
                      </a:r>
                      <a:endParaRPr lang="en-US" sz="1400">
                        <a:solidFill>
                          <a:srgbClr val="004065"/>
                        </a:solidFill>
                        <a:effectLst/>
                        <a:latin typeface="+mn-lt"/>
                        <a:ea typeface="Calibri"/>
                        <a:cs typeface="Arial"/>
                      </a:endParaRPr>
                    </a:p>
                    <a:p>
                      <a:pPr marL="20320" marR="0">
                        <a:lnSpc>
                          <a:spcPct val="115000"/>
                        </a:lnSpc>
                        <a:spcBef>
                          <a:spcPts val="0"/>
                        </a:spcBef>
                        <a:spcAft>
                          <a:spcPts val="0"/>
                        </a:spcAft>
                      </a:pPr>
                      <a:r>
                        <a:rPr lang="fr-FR" sz="1400" b="1">
                          <a:solidFill>
                            <a:srgbClr val="004065"/>
                          </a:solidFill>
                          <a:effectLst/>
                          <a:latin typeface="+mn-lt"/>
                          <a:ea typeface="Calibri"/>
                          <a:cs typeface="Calibri"/>
                        </a:rPr>
                        <a:t>Manque</a:t>
                      </a:r>
                      <a:endParaRPr lang="en-US" sz="140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b="1" dirty="0">
                          <a:solidFill>
                            <a:srgbClr val="004065"/>
                          </a:solidFill>
                          <a:effectLst/>
                          <a:latin typeface="+mn-lt"/>
                          <a:ea typeface="Calibri"/>
                          <a:cs typeface="Calibri"/>
                        </a:rPr>
                        <a:t>Ca ne demande pas beaucoup de temps</a:t>
                      </a:r>
                      <a:endParaRPr lang="en-US" sz="1400" dirty="0">
                        <a:solidFill>
                          <a:srgbClr val="004065"/>
                        </a:solidFill>
                        <a:effectLst/>
                        <a:latin typeface="+mn-lt"/>
                        <a:ea typeface="Calibri"/>
                        <a:cs typeface="Arial"/>
                      </a:endParaRPr>
                    </a:p>
                  </a:txBody>
                  <a:tcPr marL="68580" marR="68580" marT="0" marB="0"/>
                </a:tc>
              </a:tr>
              <a:tr h="1288840">
                <a:tc>
                  <a:txBody>
                    <a:bodyPr/>
                    <a:lstStyle/>
                    <a:p>
                      <a:pPr marL="90170" marR="0">
                        <a:lnSpc>
                          <a:spcPct val="115000"/>
                        </a:lnSpc>
                        <a:spcBef>
                          <a:spcPts val="0"/>
                        </a:spcBef>
                        <a:spcAft>
                          <a:spcPts val="0"/>
                        </a:spcAft>
                      </a:pPr>
                      <a:r>
                        <a:rPr lang="fr-FR" sz="1400" dirty="0">
                          <a:solidFill>
                            <a:srgbClr val="004065"/>
                          </a:solidFill>
                          <a:effectLst/>
                          <a:latin typeface="+mn-lt"/>
                          <a:ea typeface="Calibri"/>
                          <a:cs typeface="Calibri"/>
                        </a:rPr>
                        <a:t>Manque            d’expérience, perception de leadership, mentalité conservatrice. </a:t>
                      </a:r>
                      <a:endParaRPr lang="en-US" sz="1400" dirty="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dirty="0">
                          <a:solidFill>
                            <a:srgbClr val="004065"/>
                          </a:solidFill>
                          <a:effectLst/>
                          <a:latin typeface="+mn-lt"/>
                          <a:ea typeface="Calibri"/>
                          <a:cs typeface="Calibri"/>
                        </a:rPr>
                        <a:t>Personne n’écoutera.  </a:t>
                      </a:r>
                      <a:endParaRPr lang="en-US" sz="1400" dirty="0">
                        <a:solidFill>
                          <a:srgbClr val="004065"/>
                        </a:solidFill>
                        <a:effectLst/>
                        <a:latin typeface="+mn-lt"/>
                        <a:ea typeface="Calibri"/>
                        <a:cs typeface="Arial"/>
                      </a:endParaRPr>
                    </a:p>
                    <a:p>
                      <a:pPr marL="0" marR="0">
                        <a:lnSpc>
                          <a:spcPct val="115000"/>
                        </a:lnSpc>
                        <a:spcBef>
                          <a:spcPts val="0"/>
                        </a:spcBef>
                        <a:spcAft>
                          <a:spcPts val="0"/>
                        </a:spcAft>
                      </a:pPr>
                      <a:r>
                        <a:rPr lang="fr-FR" sz="1400" dirty="0">
                          <a:solidFill>
                            <a:srgbClr val="004065"/>
                          </a:solidFill>
                          <a:effectLst/>
                          <a:latin typeface="+mn-lt"/>
                          <a:ea typeface="Calibri"/>
                          <a:cs typeface="Calibri"/>
                        </a:rPr>
                        <a:t>Ils ne vont pas acheter.</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a:solidFill>
                            <a:srgbClr val="004065"/>
                          </a:solidFill>
                          <a:effectLst/>
                          <a:latin typeface="+mn-lt"/>
                          <a:ea typeface="Calibri"/>
                          <a:cs typeface="Calibri"/>
                        </a:rPr>
                        <a:t>Je ne peux pas communiquer assez efficacement pour les influencer.        </a:t>
                      </a:r>
                      <a:endParaRPr lang="en-US" sz="1400">
                        <a:solidFill>
                          <a:srgbClr val="004065"/>
                        </a:solidFill>
                        <a:effectLst/>
                        <a:latin typeface="+mn-lt"/>
                        <a:ea typeface="Calibri"/>
                        <a:cs typeface="Arial"/>
                      </a:endParaRPr>
                    </a:p>
                    <a:p>
                      <a:pPr marL="20320" marR="0">
                        <a:lnSpc>
                          <a:spcPct val="115000"/>
                        </a:lnSpc>
                        <a:spcBef>
                          <a:spcPts val="0"/>
                        </a:spcBef>
                        <a:spcAft>
                          <a:spcPts val="0"/>
                        </a:spcAft>
                      </a:pPr>
                      <a:r>
                        <a:rPr lang="fr-FR" sz="1400">
                          <a:solidFill>
                            <a:srgbClr val="004065"/>
                          </a:solidFill>
                          <a:effectLst/>
                          <a:latin typeface="+mn-lt"/>
                          <a:ea typeface="Calibri"/>
                          <a:cs typeface="Calibri"/>
                        </a:rPr>
                        <a:t> </a:t>
                      </a:r>
                      <a:endParaRPr lang="en-US" sz="140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dirty="0">
                          <a:solidFill>
                            <a:srgbClr val="004065"/>
                          </a:solidFill>
                          <a:effectLst/>
                          <a:latin typeface="+mn-lt"/>
                          <a:ea typeface="Calibri"/>
                          <a:cs typeface="Calibri"/>
                        </a:rPr>
                        <a:t>Je pourrai concevoir une conversation influente.</a:t>
                      </a:r>
                      <a:endParaRPr lang="en-US" sz="1400" dirty="0">
                        <a:solidFill>
                          <a:srgbClr val="004065"/>
                        </a:solidFill>
                        <a:effectLst/>
                        <a:latin typeface="+mn-lt"/>
                        <a:ea typeface="Calibri"/>
                        <a:cs typeface="Arial"/>
                      </a:endParaRPr>
                    </a:p>
                  </a:txBody>
                  <a:tcPr marL="68580" marR="68580" marT="0" marB="0"/>
                </a:tc>
              </a:tr>
              <a:tr h="1753064">
                <a:tc>
                  <a:txBody>
                    <a:bodyPr/>
                    <a:lstStyle/>
                    <a:p>
                      <a:pPr marL="90170" marR="0">
                        <a:lnSpc>
                          <a:spcPct val="115000"/>
                        </a:lnSpc>
                        <a:spcBef>
                          <a:spcPts val="0"/>
                        </a:spcBef>
                        <a:spcAft>
                          <a:spcPts val="0"/>
                        </a:spcAft>
                      </a:pPr>
                      <a:r>
                        <a:rPr lang="fr-FR" sz="1400">
                          <a:solidFill>
                            <a:srgbClr val="004065"/>
                          </a:solidFill>
                          <a:effectLst/>
                          <a:latin typeface="+mn-lt"/>
                          <a:ea typeface="Calibri"/>
                          <a:cs typeface="Calibri"/>
                        </a:rPr>
                        <a:t>Pas disposé à prendre le risque</a:t>
                      </a:r>
                      <a:endParaRPr lang="en-US" sz="140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dirty="0">
                          <a:solidFill>
                            <a:srgbClr val="004065"/>
                          </a:solidFill>
                          <a:effectLst/>
                          <a:latin typeface="+mn-lt"/>
                          <a:ea typeface="Calibri"/>
                          <a:cs typeface="Calibri"/>
                        </a:rPr>
                        <a:t>Pourrait échouer, perdre la crédibilité</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dirty="0">
                          <a:solidFill>
                            <a:srgbClr val="004065"/>
                          </a:solidFill>
                          <a:effectLst/>
                          <a:latin typeface="+mn-lt"/>
                          <a:ea typeface="Calibri"/>
                          <a:cs typeface="Calibri"/>
                        </a:rPr>
                        <a:t>Je ne peux pas concevoir cette vision de manière à ce que je vais avoir du succès.</a:t>
                      </a:r>
                      <a:endParaRPr lang="en-US" sz="1400" dirty="0">
                        <a:solidFill>
                          <a:srgbClr val="004065"/>
                        </a:solidFill>
                        <a:effectLst/>
                        <a:latin typeface="+mn-lt"/>
                        <a:ea typeface="Calibri"/>
                        <a:cs typeface="Arial"/>
                      </a:endParaRPr>
                    </a:p>
                    <a:p>
                      <a:pPr marL="20320" marR="0">
                        <a:lnSpc>
                          <a:spcPct val="115000"/>
                        </a:lnSpc>
                        <a:spcBef>
                          <a:spcPts val="0"/>
                        </a:spcBef>
                        <a:spcAft>
                          <a:spcPts val="0"/>
                        </a:spcAft>
                      </a:pPr>
                      <a:r>
                        <a:rPr lang="fr-FR" sz="1400" dirty="0">
                          <a:solidFill>
                            <a:srgbClr val="004065"/>
                          </a:solidFill>
                          <a:effectLst/>
                          <a:latin typeface="+mn-lt"/>
                          <a:ea typeface="Calibri"/>
                          <a:cs typeface="Calibri"/>
                        </a:rPr>
                        <a:t> </a:t>
                      </a:r>
                      <a:endParaRPr lang="en-US" sz="1400" dirty="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dirty="0">
                          <a:solidFill>
                            <a:srgbClr val="004065"/>
                          </a:solidFill>
                          <a:effectLst/>
                          <a:latin typeface="+mn-lt"/>
                          <a:ea typeface="Calibri"/>
                          <a:cs typeface="Calibri"/>
                        </a:rPr>
                        <a:t>Peut-être que la clé est l’engagement; ou peut-être qu’il est possible de concevoir une structure afin de réaliser cette vision.</a:t>
                      </a:r>
                      <a:endParaRPr lang="en-US" sz="1400" dirty="0">
                        <a:solidFill>
                          <a:srgbClr val="004065"/>
                        </a:solidFill>
                        <a:effectLst/>
                        <a:latin typeface="+mn-lt"/>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498686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1866900" y="6858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Exemples: Eliminer les barrières</a:t>
            </a:r>
            <a:endParaRPr lang="en-US" sz="2400" b="1" dirty="0">
              <a:solidFill>
                <a:srgbClr val="004065"/>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42752109"/>
              </p:ext>
            </p:extLst>
          </p:nvPr>
        </p:nvGraphicFramePr>
        <p:xfrm>
          <a:off x="838199" y="1813010"/>
          <a:ext cx="7391400" cy="4178869"/>
        </p:xfrm>
        <a:graphic>
          <a:graphicData uri="http://schemas.openxmlformats.org/drawingml/2006/table">
            <a:tbl>
              <a:tblPr firstRow="1" bandRow="1">
                <a:tableStyleId>{5C22544A-7EE6-4342-B048-85BDC9FD1C3A}</a:tableStyleId>
              </a:tblPr>
              <a:tblGrid>
                <a:gridCol w="1847850"/>
                <a:gridCol w="1847850"/>
                <a:gridCol w="1847850"/>
                <a:gridCol w="1847850"/>
              </a:tblGrid>
              <a:tr h="539557">
                <a:tc>
                  <a:txBody>
                    <a:bodyPr/>
                    <a:lstStyle/>
                    <a:p>
                      <a:r>
                        <a:rPr lang="fr-FR" sz="1400" b="1" kern="1200" dirty="0" smtClean="0">
                          <a:solidFill>
                            <a:srgbClr val="004065"/>
                          </a:solidFill>
                          <a:effectLst/>
                          <a:latin typeface="+mn-lt"/>
                          <a:ea typeface="+mn-ea"/>
                          <a:cs typeface="+mn-cs"/>
                        </a:rPr>
                        <a:t>Barrière</a:t>
                      </a:r>
                      <a:endParaRPr lang="en-US" sz="1400" dirty="0">
                        <a:solidFill>
                          <a:srgbClr val="004065"/>
                        </a:solidFill>
                        <a:latin typeface="+mn-lt"/>
                      </a:endParaRPr>
                    </a:p>
                  </a:txBody>
                  <a:tcPr/>
                </a:tc>
                <a:tc>
                  <a:txBody>
                    <a:bodyPr/>
                    <a:lstStyle/>
                    <a:p>
                      <a:r>
                        <a:rPr lang="fr-FR" sz="1400" b="1" kern="1200" dirty="0" smtClean="0">
                          <a:solidFill>
                            <a:srgbClr val="004065"/>
                          </a:solidFill>
                          <a:effectLst/>
                          <a:latin typeface="+mn-lt"/>
                          <a:ea typeface="+mn-ea"/>
                          <a:cs typeface="+mn-cs"/>
                        </a:rPr>
                        <a:t>Histoire/ce que la barrière veut dire</a:t>
                      </a:r>
                      <a:endParaRPr lang="en-US" sz="1400" dirty="0">
                        <a:solidFill>
                          <a:srgbClr val="004065"/>
                        </a:solidFill>
                        <a:latin typeface="+mn-lt"/>
                      </a:endParaRPr>
                    </a:p>
                  </a:txBody>
                  <a:tcPr/>
                </a:tc>
                <a:tc>
                  <a:txBody>
                    <a:bodyPr/>
                    <a:lstStyle/>
                    <a:p>
                      <a:r>
                        <a:rPr lang="fr-FR" sz="1400" b="1" kern="1200" dirty="0" smtClean="0">
                          <a:solidFill>
                            <a:srgbClr val="004065"/>
                          </a:solidFill>
                          <a:effectLst/>
                          <a:latin typeface="+mn-lt"/>
                          <a:ea typeface="+mn-ea"/>
                          <a:cs typeface="+mn-cs"/>
                        </a:rPr>
                        <a:t>Suppositions cachées</a:t>
                      </a:r>
                      <a:endParaRPr lang="en-US" sz="1400" dirty="0">
                        <a:solidFill>
                          <a:srgbClr val="004065"/>
                        </a:solidFill>
                        <a:latin typeface="+mn-lt"/>
                      </a:endParaRPr>
                    </a:p>
                  </a:txBody>
                  <a:tcPr/>
                </a:tc>
                <a:tc>
                  <a:txBody>
                    <a:bodyPr/>
                    <a:lstStyle/>
                    <a:p>
                      <a:r>
                        <a:rPr lang="fr-FR" sz="1400" b="1" kern="1200" dirty="0" smtClean="0">
                          <a:solidFill>
                            <a:srgbClr val="004065"/>
                          </a:solidFill>
                          <a:effectLst/>
                          <a:latin typeface="+mn-lt"/>
                          <a:ea typeface="+mn-ea"/>
                          <a:cs typeface="+mn-cs"/>
                        </a:rPr>
                        <a:t>Interprétation possible</a:t>
                      </a:r>
                      <a:endParaRPr lang="en-US" sz="1400" dirty="0">
                        <a:solidFill>
                          <a:srgbClr val="004065"/>
                        </a:solidFill>
                        <a:latin typeface="+mn-lt"/>
                      </a:endParaRPr>
                    </a:p>
                  </a:txBody>
                  <a:tcPr/>
                </a:tc>
              </a:tr>
              <a:tr h="918318">
                <a:tc>
                  <a:txBody>
                    <a:bodyPr/>
                    <a:lstStyle/>
                    <a:p>
                      <a:pPr marL="90170" marR="0">
                        <a:lnSpc>
                          <a:spcPct val="115000"/>
                        </a:lnSpc>
                        <a:spcBef>
                          <a:spcPts val="0"/>
                        </a:spcBef>
                        <a:spcAft>
                          <a:spcPts val="0"/>
                        </a:spcAft>
                      </a:pPr>
                      <a:r>
                        <a:rPr lang="fr-FR" sz="1400" dirty="0">
                          <a:solidFill>
                            <a:srgbClr val="004065"/>
                          </a:solidFill>
                          <a:effectLst/>
                          <a:latin typeface="+mn-lt"/>
                          <a:ea typeface="Calibri"/>
                          <a:cs typeface="Calibri"/>
                        </a:rPr>
                        <a:t>Poussé par le doute sur le long terme.</a:t>
                      </a:r>
                      <a:endParaRPr lang="en-US" sz="1400" dirty="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b="1" dirty="0">
                          <a:solidFill>
                            <a:srgbClr val="004065"/>
                          </a:solidFill>
                          <a:effectLst/>
                          <a:latin typeface="+mn-lt"/>
                          <a:ea typeface="Calibri"/>
                          <a:cs typeface="Calibri"/>
                        </a:rPr>
                        <a:t>Prendra beaucoup de temps et d’énergie – je perdrais ma motivation</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b="1">
                          <a:solidFill>
                            <a:srgbClr val="004065"/>
                          </a:solidFill>
                          <a:effectLst/>
                          <a:latin typeface="+mn-lt"/>
                          <a:ea typeface="Calibri"/>
                          <a:cs typeface="Calibri"/>
                        </a:rPr>
                        <a:t>Mes sentiments et mes pensées déterminent mes actions.</a:t>
                      </a:r>
                      <a:endParaRPr lang="en-US" sz="140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b="1">
                          <a:solidFill>
                            <a:srgbClr val="004065"/>
                          </a:solidFill>
                          <a:effectLst/>
                          <a:latin typeface="+mn-lt"/>
                          <a:ea typeface="Calibri"/>
                          <a:cs typeface="Calibri"/>
                        </a:rPr>
                        <a:t>Peut-être que mes actions ne sont pas la  fonction de ce que je ressens.</a:t>
                      </a:r>
                      <a:endParaRPr lang="en-US" sz="1400">
                        <a:solidFill>
                          <a:srgbClr val="004065"/>
                        </a:solidFill>
                        <a:effectLst/>
                        <a:latin typeface="+mn-lt"/>
                        <a:ea typeface="Calibri"/>
                        <a:cs typeface="Arial"/>
                      </a:endParaRPr>
                    </a:p>
                  </a:txBody>
                  <a:tcPr marL="68580" marR="68580" marT="0" marB="0"/>
                </a:tc>
              </a:tr>
              <a:tr h="958704">
                <a:tc>
                  <a:txBody>
                    <a:bodyPr/>
                    <a:lstStyle/>
                    <a:p>
                      <a:pPr marL="90170" marR="0">
                        <a:lnSpc>
                          <a:spcPct val="115000"/>
                        </a:lnSpc>
                        <a:spcBef>
                          <a:spcPts val="0"/>
                        </a:spcBef>
                        <a:spcAft>
                          <a:spcPts val="0"/>
                        </a:spcAft>
                      </a:pPr>
                      <a:r>
                        <a:rPr lang="fr-FR" sz="1400">
                          <a:solidFill>
                            <a:srgbClr val="004065"/>
                          </a:solidFill>
                          <a:effectLst/>
                          <a:latin typeface="+mn-lt"/>
                          <a:ea typeface="Calibri"/>
                          <a:cs typeface="Calibri"/>
                        </a:rPr>
                        <a:t>Les autres sont dédaigneux</a:t>
                      </a:r>
                      <a:endParaRPr lang="en-US" sz="140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dirty="0">
                          <a:solidFill>
                            <a:srgbClr val="004065"/>
                          </a:solidFill>
                          <a:effectLst/>
                          <a:latin typeface="+mn-lt"/>
                          <a:ea typeface="Calibri"/>
                          <a:cs typeface="Calibri"/>
                        </a:rPr>
                        <a:t>Ils sont très occupés, ils n’écouteront pas, peut- être que ce n’est pas le bon moment</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a:solidFill>
                            <a:srgbClr val="004065"/>
                          </a:solidFill>
                          <a:effectLst/>
                          <a:latin typeface="+mn-lt"/>
                          <a:ea typeface="Calibri"/>
                          <a:cs typeface="Calibri"/>
                        </a:rPr>
                        <a:t>Je ne suis pas un communicateur influent </a:t>
                      </a:r>
                      <a:endParaRPr lang="en-US" sz="140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a:solidFill>
                            <a:srgbClr val="004065"/>
                          </a:solidFill>
                          <a:effectLst/>
                          <a:latin typeface="+mn-lt"/>
                          <a:ea typeface="Calibri"/>
                          <a:cs typeface="Calibri"/>
                        </a:rPr>
                        <a:t>Il est possible que je puisse communiquer efficacement.</a:t>
                      </a:r>
                      <a:endParaRPr lang="en-US" sz="1400">
                        <a:solidFill>
                          <a:srgbClr val="004065"/>
                        </a:solidFill>
                        <a:effectLst/>
                        <a:latin typeface="+mn-lt"/>
                        <a:ea typeface="Calibri"/>
                        <a:cs typeface="Arial"/>
                      </a:endParaRPr>
                    </a:p>
                  </a:txBody>
                  <a:tcPr marL="68580" marR="68580" marT="0" marB="0"/>
                </a:tc>
              </a:tr>
              <a:tr h="1676400">
                <a:tc>
                  <a:txBody>
                    <a:bodyPr/>
                    <a:lstStyle/>
                    <a:p>
                      <a:pPr marL="90170" marR="0">
                        <a:lnSpc>
                          <a:spcPct val="115000"/>
                        </a:lnSpc>
                        <a:spcBef>
                          <a:spcPts val="0"/>
                        </a:spcBef>
                        <a:spcAft>
                          <a:spcPts val="0"/>
                        </a:spcAft>
                      </a:pPr>
                      <a:r>
                        <a:rPr lang="fr-FR" sz="1400">
                          <a:solidFill>
                            <a:srgbClr val="004065"/>
                          </a:solidFill>
                          <a:effectLst/>
                          <a:latin typeface="+mn-lt"/>
                          <a:ea typeface="Calibri"/>
                          <a:cs typeface="Calibri"/>
                        </a:rPr>
                        <a:t>Pas assez de temps</a:t>
                      </a:r>
                      <a:endParaRPr lang="en-US" sz="140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dirty="0">
                          <a:solidFill>
                            <a:srgbClr val="004065"/>
                          </a:solidFill>
                          <a:effectLst/>
                          <a:latin typeface="+mn-lt"/>
                          <a:ea typeface="Calibri"/>
                          <a:cs typeface="Calibri"/>
                        </a:rPr>
                        <a:t>Je ne peux pas tout faire – si je garde ma passion bien vivante mes relations en souffriront.</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dirty="0">
                          <a:solidFill>
                            <a:srgbClr val="004065"/>
                          </a:solidFill>
                          <a:effectLst/>
                          <a:latin typeface="+mn-lt"/>
                          <a:ea typeface="Calibri"/>
                          <a:cs typeface="Calibri"/>
                        </a:rPr>
                        <a:t>Bloqué dans un paradigme d ‘équilibre’ – l’un ou l’autre vs.  Tout le concevoir du point de vue des deux/et</a:t>
                      </a:r>
                      <a:endParaRPr lang="en-US" sz="1400" dirty="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dirty="0">
                          <a:solidFill>
                            <a:srgbClr val="004065"/>
                          </a:solidFill>
                          <a:effectLst/>
                          <a:latin typeface="+mn-lt"/>
                          <a:ea typeface="Calibri"/>
                          <a:cs typeface="Calibri"/>
                        </a:rPr>
                        <a:t>Peut-être ce qui manque c’est le concevoir bien.</a:t>
                      </a:r>
                      <a:endParaRPr lang="en-US" sz="1400" dirty="0">
                        <a:solidFill>
                          <a:srgbClr val="004065"/>
                        </a:solidFill>
                        <a:effectLst/>
                        <a:latin typeface="+mn-lt"/>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6358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2843817501"/>
              </p:ext>
            </p:extLst>
          </p:nvPr>
        </p:nvGraphicFramePr>
        <p:xfrm>
          <a:off x="533401" y="762000"/>
          <a:ext cx="8077200" cy="5425440"/>
        </p:xfrm>
        <a:graphic>
          <a:graphicData uri="http://schemas.openxmlformats.org/drawingml/2006/table">
            <a:tbl>
              <a:tblPr firstRow="1" bandRow="1">
                <a:tableStyleId>{5C22544A-7EE6-4342-B048-85BDC9FD1C3A}</a:tableStyleId>
              </a:tblPr>
              <a:tblGrid>
                <a:gridCol w="1977081"/>
                <a:gridCol w="1977081"/>
                <a:gridCol w="1977081"/>
                <a:gridCol w="2145957"/>
              </a:tblGrid>
              <a:tr h="435529">
                <a:tc>
                  <a:txBody>
                    <a:bodyPr/>
                    <a:lstStyle/>
                    <a:p>
                      <a:r>
                        <a:rPr lang="fr-FR" sz="1400" b="1" kern="1200" dirty="0" smtClean="0">
                          <a:solidFill>
                            <a:srgbClr val="004065"/>
                          </a:solidFill>
                          <a:effectLst/>
                          <a:latin typeface="+mn-lt"/>
                          <a:ea typeface="+mn-ea"/>
                          <a:cs typeface="+mn-cs"/>
                        </a:rPr>
                        <a:t>Barrière</a:t>
                      </a:r>
                      <a:endParaRPr lang="en-US" sz="1400" dirty="0">
                        <a:solidFill>
                          <a:srgbClr val="004065"/>
                        </a:solidFill>
                        <a:latin typeface="+mn-lt"/>
                      </a:endParaRPr>
                    </a:p>
                  </a:txBody>
                  <a:tcPr/>
                </a:tc>
                <a:tc>
                  <a:txBody>
                    <a:bodyPr/>
                    <a:lstStyle/>
                    <a:p>
                      <a:r>
                        <a:rPr lang="fr-FR" sz="1400" b="1" kern="1200" dirty="0" smtClean="0">
                          <a:solidFill>
                            <a:srgbClr val="004065"/>
                          </a:solidFill>
                          <a:effectLst/>
                          <a:latin typeface="+mn-lt"/>
                          <a:ea typeface="+mn-ea"/>
                          <a:cs typeface="+mn-cs"/>
                        </a:rPr>
                        <a:t>Histoire/ce que la barrière veut dire</a:t>
                      </a:r>
                      <a:endParaRPr lang="en-US" sz="1400" dirty="0">
                        <a:solidFill>
                          <a:srgbClr val="004065"/>
                        </a:solidFill>
                        <a:latin typeface="+mn-lt"/>
                      </a:endParaRPr>
                    </a:p>
                  </a:txBody>
                  <a:tcPr/>
                </a:tc>
                <a:tc>
                  <a:txBody>
                    <a:bodyPr/>
                    <a:lstStyle/>
                    <a:p>
                      <a:r>
                        <a:rPr lang="fr-FR" sz="1400" b="1" kern="1200" dirty="0" smtClean="0">
                          <a:solidFill>
                            <a:srgbClr val="004065"/>
                          </a:solidFill>
                          <a:effectLst/>
                          <a:latin typeface="+mn-lt"/>
                          <a:ea typeface="+mn-ea"/>
                          <a:cs typeface="+mn-cs"/>
                        </a:rPr>
                        <a:t>Suppositions cachées</a:t>
                      </a:r>
                      <a:endParaRPr lang="en-US" sz="1400" dirty="0">
                        <a:solidFill>
                          <a:srgbClr val="004065"/>
                        </a:solidFill>
                        <a:latin typeface="+mn-lt"/>
                      </a:endParaRPr>
                    </a:p>
                  </a:txBody>
                  <a:tcPr/>
                </a:tc>
                <a:tc>
                  <a:txBody>
                    <a:bodyPr/>
                    <a:lstStyle/>
                    <a:p>
                      <a:r>
                        <a:rPr lang="fr-FR" sz="1400" b="1" kern="1200" dirty="0" smtClean="0">
                          <a:solidFill>
                            <a:srgbClr val="004065"/>
                          </a:solidFill>
                          <a:effectLst/>
                          <a:latin typeface="+mn-lt"/>
                          <a:ea typeface="+mn-ea"/>
                          <a:cs typeface="+mn-cs"/>
                        </a:rPr>
                        <a:t>Interprétation possible</a:t>
                      </a:r>
                      <a:endParaRPr lang="en-US" sz="1400" dirty="0">
                        <a:solidFill>
                          <a:srgbClr val="004065"/>
                        </a:solidFill>
                        <a:latin typeface="+mn-lt"/>
                      </a:endParaRPr>
                    </a:p>
                  </a:txBody>
                  <a:tcPr/>
                </a:tc>
              </a:tr>
              <a:tr h="789639">
                <a:tc>
                  <a:txBody>
                    <a:bodyPr/>
                    <a:lstStyle/>
                    <a:p>
                      <a:pPr marL="90170" marR="0">
                        <a:lnSpc>
                          <a:spcPct val="115000"/>
                        </a:lnSpc>
                        <a:spcBef>
                          <a:spcPts val="0"/>
                        </a:spcBef>
                        <a:spcAft>
                          <a:spcPts val="0"/>
                        </a:spcAft>
                      </a:pPr>
                      <a:r>
                        <a:rPr lang="fr-FR" sz="1400" dirty="0">
                          <a:solidFill>
                            <a:srgbClr val="004065"/>
                          </a:solidFill>
                          <a:effectLst/>
                          <a:latin typeface="+mn-lt"/>
                          <a:ea typeface="Calibri"/>
                          <a:cs typeface="Calibri"/>
                        </a:rPr>
                        <a:t>J’ai besoin de plus de confiance</a:t>
                      </a:r>
                      <a:endParaRPr lang="en-US" sz="1400" dirty="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b="1" dirty="0">
                          <a:solidFill>
                            <a:srgbClr val="004065"/>
                          </a:solidFill>
                          <a:effectLst/>
                          <a:latin typeface="+mn-lt"/>
                          <a:ea typeface="Calibri"/>
                          <a:cs typeface="Calibri"/>
                        </a:rPr>
                        <a:t>Si j’avais plus d’expérience, plus de formation en leadership</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b="1">
                          <a:solidFill>
                            <a:srgbClr val="004065"/>
                          </a:solidFill>
                          <a:effectLst/>
                          <a:latin typeface="+mn-lt"/>
                          <a:ea typeface="Calibri"/>
                          <a:cs typeface="Calibri"/>
                        </a:rPr>
                        <a:t>« Si j’avais su comment, j’aurais... » La confiance est le pouvoir.</a:t>
                      </a:r>
                      <a:endParaRPr lang="en-US" sz="140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b="1">
                          <a:solidFill>
                            <a:srgbClr val="004065"/>
                          </a:solidFill>
                          <a:effectLst/>
                          <a:latin typeface="+mn-lt"/>
                          <a:ea typeface="Calibri"/>
                          <a:cs typeface="Calibri"/>
                        </a:rPr>
                        <a:t>Peut être que la source du pouvoir c’est la clarté de ce que je suis engagé à faire</a:t>
                      </a:r>
                      <a:endParaRPr lang="en-US" sz="1400">
                        <a:solidFill>
                          <a:srgbClr val="004065"/>
                        </a:solidFill>
                        <a:effectLst/>
                        <a:latin typeface="+mn-lt"/>
                        <a:ea typeface="Calibri"/>
                        <a:cs typeface="Arial"/>
                      </a:endParaRPr>
                    </a:p>
                  </a:txBody>
                  <a:tcPr marL="68580" marR="68580" marT="0" marB="0"/>
                </a:tc>
              </a:tr>
              <a:tr h="3356357">
                <a:tc>
                  <a:txBody>
                    <a:bodyPr/>
                    <a:lstStyle/>
                    <a:p>
                      <a:pPr marL="90170" marR="0">
                        <a:lnSpc>
                          <a:spcPct val="115000"/>
                        </a:lnSpc>
                        <a:spcBef>
                          <a:spcPts val="0"/>
                        </a:spcBef>
                        <a:spcAft>
                          <a:spcPts val="0"/>
                        </a:spcAft>
                      </a:pPr>
                      <a:r>
                        <a:rPr lang="fr-FR" sz="1400">
                          <a:solidFill>
                            <a:srgbClr val="004065"/>
                          </a:solidFill>
                          <a:effectLst/>
                          <a:latin typeface="+mn-lt"/>
                          <a:ea typeface="Calibri"/>
                          <a:cs typeface="Calibri"/>
                        </a:rPr>
                        <a:t>Pas assez de temps</a:t>
                      </a:r>
                      <a:endParaRPr lang="en-US" sz="1400">
                        <a:solidFill>
                          <a:srgbClr val="004065"/>
                        </a:solidFill>
                        <a:effectLst/>
                        <a:latin typeface="+mn-lt"/>
                        <a:ea typeface="Calibri"/>
                        <a:cs typeface="Arial"/>
                      </a:endParaRPr>
                    </a:p>
                  </a:txBody>
                  <a:tcPr marL="68580" marR="68580" marT="0" marB="0"/>
                </a:tc>
                <a:tc>
                  <a:txBody>
                    <a:bodyPr/>
                    <a:lstStyle/>
                    <a:p>
                      <a:pPr marL="0" marR="0">
                        <a:lnSpc>
                          <a:spcPct val="115000"/>
                        </a:lnSpc>
                        <a:spcBef>
                          <a:spcPts val="0"/>
                        </a:spcBef>
                        <a:spcAft>
                          <a:spcPts val="0"/>
                        </a:spcAft>
                      </a:pPr>
                      <a:r>
                        <a:rPr lang="fr-FR" sz="1400" dirty="0">
                          <a:solidFill>
                            <a:srgbClr val="004065"/>
                          </a:solidFill>
                          <a:effectLst/>
                          <a:latin typeface="+mn-lt"/>
                          <a:ea typeface="Calibri"/>
                          <a:cs typeface="Calibri"/>
                        </a:rPr>
                        <a:t>Je suis vraiment occupé et je ne peux m’offrir plus qu’une ou deux heures   par semaine pour ça.  Plus que cela mettrait en péril les réalisations importantes que je me suis déjà engagé à faire.</a:t>
                      </a:r>
                      <a:endParaRPr lang="en-US" sz="1400" dirty="0">
                        <a:solidFill>
                          <a:srgbClr val="004065"/>
                        </a:solidFill>
                        <a:effectLst/>
                        <a:latin typeface="+mn-lt"/>
                        <a:ea typeface="Calibri"/>
                        <a:cs typeface="Arial"/>
                      </a:endParaRPr>
                    </a:p>
                  </a:txBody>
                  <a:tcPr marL="68580" marR="68580" marT="0" marB="0"/>
                </a:tc>
                <a:tc>
                  <a:txBody>
                    <a:bodyPr/>
                    <a:lstStyle/>
                    <a:p>
                      <a:pPr marL="20320" marR="0">
                        <a:lnSpc>
                          <a:spcPct val="115000"/>
                        </a:lnSpc>
                        <a:spcBef>
                          <a:spcPts val="0"/>
                        </a:spcBef>
                        <a:spcAft>
                          <a:spcPts val="0"/>
                        </a:spcAft>
                      </a:pPr>
                      <a:r>
                        <a:rPr lang="fr-FR" sz="1400" dirty="0">
                          <a:solidFill>
                            <a:srgbClr val="004065"/>
                          </a:solidFill>
                          <a:effectLst/>
                          <a:latin typeface="+mn-lt"/>
                          <a:ea typeface="Calibri"/>
                          <a:cs typeface="Calibri"/>
                        </a:rPr>
                        <a:t>- Le progrès maintenant demande plus que deux heures par semaine</a:t>
                      </a:r>
                      <a:endParaRPr lang="en-US" sz="1400" dirty="0">
                        <a:solidFill>
                          <a:srgbClr val="004065"/>
                        </a:solidFill>
                        <a:effectLst/>
                        <a:latin typeface="+mn-lt"/>
                        <a:ea typeface="Calibri"/>
                        <a:cs typeface="Arial"/>
                      </a:endParaRPr>
                    </a:p>
                    <a:p>
                      <a:pPr marL="20320" marR="0">
                        <a:lnSpc>
                          <a:spcPct val="115000"/>
                        </a:lnSpc>
                        <a:spcBef>
                          <a:spcPts val="0"/>
                        </a:spcBef>
                        <a:spcAft>
                          <a:spcPts val="0"/>
                        </a:spcAft>
                      </a:pPr>
                      <a:r>
                        <a:rPr lang="fr-FR" sz="1400" dirty="0">
                          <a:solidFill>
                            <a:srgbClr val="004065"/>
                          </a:solidFill>
                          <a:effectLst/>
                          <a:latin typeface="+mn-lt"/>
                          <a:ea typeface="Calibri"/>
                          <a:cs typeface="Calibri"/>
                        </a:rPr>
                        <a:t> </a:t>
                      </a:r>
                      <a:endParaRPr lang="en-US" sz="1400" dirty="0">
                        <a:solidFill>
                          <a:srgbClr val="004065"/>
                        </a:solidFill>
                        <a:effectLst/>
                        <a:latin typeface="+mn-lt"/>
                        <a:ea typeface="Calibri"/>
                        <a:cs typeface="Arial"/>
                      </a:endParaRPr>
                    </a:p>
                    <a:p>
                      <a:pPr marL="20320" marR="0">
                        <a:lnSpc>
                          <a:spcPct val="115000"/>
                        </a:lnSpc>
                        <a:spcBef>
                          <a:spcPts val="0"/>
                        </a:spcBef>
                        <a:spcAft>
                          <a:spcPts val="0"/>
                        </a:spcAft>
                      </a:pPr>
                      <a:r>
                        <a:rPr lang="fr-FR" sz="1400" dirty="0">
                          <a:solidFill>
                            <a:srgbClr val="004065"/>
                          </a:solidFill>
                          <a:effectLst/>
                          <a:latin typeface="+mn-lt"/>
                          <a:ea typeface="Calibri"/>
                          <a:cs typeface="Calibri"/>
                        </a:rPr>
                        <a:t>- Je dois faire le travail moi même  </a:t>
                      </a:r>
                      <a:endParaRPr lang="en-US" sz="1400" dirty="0">
                        <a:solidFill>
                          <a:srgbClr val="004065"/>
                        </a:solidFill>
                        <a:effectLst/>
                        <a:latin typeface="+mn-lt"/>
                        <a:ea typeface="Calibri"/>
                        <a:cs typeface="Arial"/>
                      </a:endParaRPr>
                    </a:p>
                    <a:p>
                      <a:pPr marL="20320" marR="0">
                        <a:lnSpc>
                          <a:spcPct val="115000"/>
                        </a:lnSpc>
                        <a:spcBef>
                          <a:spcPts val="0"/>
                        </a:spcBef>
                        <a:spcAft>
                          <a:spcPts val="0"/>
                        </a:spcAft>
                      </a:pPr>
                      <a:r>
                        <a:rPr lang="fr-FR" sz="1400" dirty="0">
                          <a:solidFill>
                            <a:srgbClr val="004065"/>
                          </a:solidFill>
                          <a:effectLst/>
                          <a:latin typeface="+mn-lt"/>
                          <a:ea typeface="Calibri"/>
                          <a:cs typeface="Calibri"/>
                        </a:rPr>
                        <a:t>- Je ne peux pas transférer en toute sécurité ou m’engager de nouveau  pour mes réalisations  </a:t>
                      </a:r>
                      <a:endParaRPr lang="en-US" sz="1400" dirty="0">
                        <a:solidFill>
                          <a:srgbClr val="004065"/>
                        </a:solidFill>
                        <a:effectLst/>
                        <a:latin typeface="+mn-lt"/>
                        <a:ea typeface="Calibri"/>
                        <a:cs typeface="Arial"/>
                      </a:endParaRPr>
                    </a:p>
                    <a:p>
                      <a:pPr marL="20320" marR="0">
                        <a:lnSpc>
                          <a:spcPct val="115000"/>
                        </a:lnSpc>
                        <a:spcBef>
                          <a:spcPts val="0"/>
                        </a:spcBef>
                        <a:spcAft>
                          <a:spcPts val="0"/>
                        </a:spcAft>
                      </a:pPr>
                      <a:r>
                        <a:rPr lang="fr-FR" sz="1400" dirty="0">
                          <a:solidFill>
                            <a:srgbClr val="004065"/>
                          </a:solidFill>
                          <a:effectLst/>
                          <a:latin typeface="+mn-lt"/>
                          <a:ea typeface="Calibri"/>
                          <a:cs typeface="Calibri"/>
                        </a:rPr>
                        <a:t>- Je ne peux pas changer l’ampleur ou autrement je réduirai le temps que mes autres taches requièrent</a:t>
                      </a:r>
                      <a:endParaRPr lang="en-US" sz="1400" dirty="0">
                        <a:solidFill>
                          <a:srgbClr val="004065"/>
                        </a:solidFill>
                        <a:effectLst/>
                        <a:latin typeface="+mn-lt"/>
                        <a:ea typeface="Calibri"/>
                        <a:cs typeface="Arial"/>
                      </a:endParaRPr>
                    </a:p>
                  </a:txBody>
                  <a:tcPr marL="68580" marR="68580" marT="0" marB="0"/>
                </a:tc>
                <a:tc>
                  <a:txBody>
                    <a:bodyPr/>
                    <a:lstStyle/>
                    <a:p>
                      <a:pPr marL="40005" marR="0">
                        <a:lnSpc>
                          <a:spcPct val="115000"/>
                        </a:lnSpc>
                        <a:spcBef>
                          <a:spcPts val="0"/>
                        </a:spcBef>
                        <a:spcAft>
                          <a:spcPts val="0"/>
                        </a:spcAft>
                      </a:pPr>
                      <a:r>
                        <a:rPr lang="fr-FR" sz="1400" dirty="0">
                          <a:solidFill>
                            <a:srgbClr val="004065"/>
                          </a:solidFill>
                          <a:effectLst/>
                          <a:latin typeface="+mn-lt"/>
                          <a:ea typeface="Calibri"/>
                          <a:cs typeface="Calibri"/>
                        </a:rPr>
                        <a:t>Tout cela ce sont des interprétations – et non des faits. La question est: qu’est ce que je suis engagé à faire?</a:t>
                      </a:r>
                      <a:endParaRPr lang="en-US" sz="1400" dirty="0">
                        <a:solidFill>
                          <a:srgbClr val="004065"/>
                        </a:solidFill>
                        <a:effectLst/>
                        <a:latin typeface="+mn-lt"/>
                        <a:ea typeface="Calibri"/>
                        <a:cs typeface="Arial"/>
                      </a:endParaRPr>
                    </a:p>
                    <a:p>
                      <a:pPr marL="40005" marR="0">
                        <a:lnSpc>
                          <a:spcPct val="115000"/>
                        </a:lnSpc>
                        <a:spcBef>
                          <a:spcPts val="0"/>
                        </a:spcBef>
                        <a:spcAft>
                          <a:spcPts val="0"/>
                        </a:spcAft>
                      </a:pPr>
                      <a:r>
                        <a:rPr lang="fr-FR" sz="1400" dirty="0">
                          <a:solidFill>
                            <a:srgbClr val="004065"/>
                          </a:solidFill>
                          <a:effectLst/>
                          <a:latin typeface="+mn-lt"/>
                          <a:ea typeface="Calibri"/>
                          <a:cs typeface="Calibri"/>
                        </a:rPr>
                        <a:t> </a:t>
                      </a:r>
                      <a:endParaRPr lang="en-US" sz="1400" dirty="0">
                        <a:solidFill>
                          <a:srgbClr val="004065"/>
                        </a:solidFill>
                        <a:effectLst/>
                        <a:latin typeface="+mn-lt"/>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828907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0" y="23813"/>
            <a:ext cx="9144000" cy="314325"/>
            <a:chOff x="-2" y="27372"/>
            <a:chExt cx="9144004" cy="314325"/>
          </a:xfrm>
        </p:grpSpPr>
        <p:cxnSp>
          <p:nvCxnSpPr>
            <p:cNvPr id="3" name="Straight Connector 119"/>
            <p:cNvCxnSpPr>
              <a:cxnSpLocks noChangeShapeType="1"/>
            </p:cNvCxnSpPr>
            <p:nvPr/>
          </p:nvCxnSpPr>
          <p:spPr bwMode="auto">
            <a:xfrm>
              <a:off x="0" y="341697"/>
              <a:ext cx="9144001" cy="0"/>
            </a:xfrm>
            <a:prstGeom prst="line">
              <a:avLst/>
            </a:prstGeom>
            <a:noFill/>
            <a:ln w="120650">
              <a:solidFill>
                <a:srgbClr val="004065"/>
              </a:solidFill>
              <a:round/>
              <a:headEnd/>
              <a:tailEnd/>
            </a:ln>
            <a:extLst>
              <a:ext uri="{909E8E84-426E-40DD-AFC4-6F175D3DCCD1}">
                <a14:hiddenFill xmlns:a14="http://schemas.microsoft.com/office/drawing/2010/main">
                  <a:noFill/>
                </a14:hiddenFill>
              </a:ext>
            </a:extLst>
          </p:spPr>
        </p:cxnSp>
        <p:cxnSp>
          <p:nvCxnSpPr>
            <p:cNvPr id="4" name="Straight Connector 120"/>
            <p:cNvCxnSpPr>
              <a:cxnSpLocks noChangeShapeType="1"/>
            </p:cNvCxnSpPr>
            <p:nvPr/>
          </p:nvCxnSpPr>
          <p:spPr bwMode="auto">
            <a:xfrm>
              <a:off x="-2" y="27372"/>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cxnSp>
          <p:nvCxnSpPr>
            <p:cNvPr id="5" name="Straight Connector 121"/>
            <p:cNvCxnSpPr>
              <a:cxnSpLocks noChangeShapeType="1"/>
            </p:cNvCxnSpPr>
            <p:nvPr/>
          </p:nvCxnSpPr>
          <p:spPr bwMode="auto">
            <a:xfrm>
              <a:off x="0" y="152400"/>
              <a:ext cx="9144002" cy="0"/>
            </a:xfrm>
            <a:prstGeom prst="line">
              <a:avLst/>
            </a:prstGeom>
            <a:noFill/>
            <a:ln w="174625">
              <a:solidFill>
                <a:srgbClr val="9FDDEA"/>
              </a:solidFill>
              <a:round/>
              <a:headEnd/>
              <a:tailEnd/>
            </a:ln>
            <a:extLst>
              <a:ext uri="{909E8E84-426E-40DD-AFC4-6F175D3DCCD1}">
                <a14:hiddenFill xmlns:a14="http://schemas.microsoft.com/office/drawing/2010/main">
                  <a:noFill/>
                </a14:hiddenFill>
              </a:ext>
            </a:extLst>
          </p:spPr>
        </p:cxnSp>
        <p:cxnSp>
          <p:nvCxnSpPr>
            <p:cNvPr id="6" name="Straight Connector 122"/>
            <p:cNvCxnSpPr>
              <a:cxnSpLocks noChangeShapeType="1"/>
            </p:cNvCxnSpPr>
            <p:nvPr/>
          </p:nvCxnSpPr>
          <p:spPr bwMode="auto">
            <a:xfrm>
              <a:off x="-2" y="263910"/>
              <a:ext cx="9144002" cy="0"/>
            </a:xfrm>
            <a:prstGeom prst="line">
              <a:avLst/>
            </a:prstGeom>
            <a:noFill/>
            <a:ln w="63500">
              <a:solidFill>
                <a:srgbClr val="E3D8B9"/>
              </a:solidFill>
              <a:round/>
              <a:headEnd/>
              <a:tailEnd/>
            </a:ln>
            <a:extLst>
              <a:ext uri="{909E8E84-426E-40DD-AFC4-6F175D3DCCD1}">
                <a14:hiddenFill xmlns:a14="http://schemas.microsoft.com/office/drawing/2010/main">
                  <a:noFill/>
                </a14:hiddenFill>
              </a:ext>
            </a:extLst>
          </p:spPr>
        </p:cxnSp>
      </p:grpSp>
      <p:pic>
        <p:nvPicPr>
          <p:cNvPr id="7" name="Picture 113" descr="Description: N:\326 - IIE San Francisco Shared Data\WES-Tunisia\Promotional Materials\Logos\WES logos\WESlogo_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6105525"/>
            <a:ext cx="1720850"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8"/>
          <p:cNvSpPr>
            <a:spLocks noGrp="1"/>
          </p:cNvSpPr>
          <p:nvPr>
            <p:ph type="subTitle" idx="1"/>
          </p:nvPr>
        </p:nvSpPr>
        <p:spPr>
          <a:xfrm>
            <a:off x="1317625" y="1259205"/>
            <a:ext cx="6400800" cy="4876800"/>
          </a:xfrm>
        </p:spPr>
        <p:txBody>
          <a:bodyPr>
            <a:noAutofit/>
          </a:bodyPr>
          <a:lstStyle/>
          <a:p>
            <a:pPr algn="l"/>
            <a:r>
              <a:rPr lang="fr-FR" sz="2000" b="1" dirty="0">
                <a:solidFill>
                  <a:schemeClr val="tx1"/>
                </a:solidFill>
              </a:rPr>
              <a:t>Engagement</a:t>
            </a:r>
            <a:endParaRPr lang="en-US" sz="2000" b="1" dirty="0">
              <a:solidFill>
                <a:schemeClr val="tx1"/>
              </a:solidFill>
            </a:endParaRPr>
          </a:p>
          <a:p>
            <a:pPr algn="l"/>
            <a:r>
              <a:rPr lang="en-US" sz="2000" dirty="0" smtClean="0">
                <a:solidFill>
                  <a:schemeClr val="tx1"/>
                </a:solidFill>
              </a:rPr>
              <a:t>Pour </a:t>
            </a:r>
            <a:r>
              <a:rPr lang="en-US" sz="2000" dirty="0" err="1" smtClean="0">
                <a:solidFill>
                  <a:schemeClr val="tx1"/>
                </a:solidFill>
              </a:rPr>
              <a:t>construire</a:t>
            </a:r>
            <a:r>
              <a:rPr lang="en-US" sz="2000" dirty="0" smtClean="0">
                <a:solidFill>
                  <a:schemeClr val="tx1"/>
                </a:solidFill>
              </a:rPr>
              <a:t> la relation, le </a:t>
            </a:r>
            <a:r>
              <a:rPr lang="en-US" sz="2000" dirty="0" err="1" smtClean="0">
                <a:solidFill>
                  <a:schemeClr val="tx1"/>
                </a:solidFill>
              </a:rPr>
              <a:t>partenariat</a:t>
            </a:r>
            <a:r>
              <a:rPr lang="en-US" sz="2000" dirty="0" smtClean="0">
                <a:solidFill>
                  <a:schemeClr val="tx1"/>
                </a:solidFill>
              </a:rPr>
              <a:t>, </a:t>
            </a:r>
            <a:r>
              <a:rPr lang="en-US" sz="2000" dirty="0" err="1" smtClean="0">
                <a:solidFill>
                  <a:schemeClr val="tx1"/>
                </a:solidFill>
              </a:rPr>
              <a:t>l’alignement</a:t>
            </a:r>
            <a:r>
              <a:rPr lang="en-US" sz="2000" dirty="0" smtClean="0">
                <a:solidFill>
                  <a:schemeClr val="tx1"/>
                </a:solidFill>
              </a:rPr>
              <a:t> et la </a:t>
            </a:r>
            <a:r>
              <a:rPr lang="en-US" sz="2000" dirty="0" err="1" smtClean="0">
                <a:solidFill>
                  <a:schemeClr val="tx1"/>
                </a:solidFill>
              </a:rPr>
              <a:t>confiance</a:t>
            </a:r>
            <a:endParaRPr lang="en-US" sz="2000" dirty="0" smtClean="0">
              <a:solidFill>
                <a:schemeClr val="tx1"/>
              </a:solidFill>
            </a:endParaRPr>
          </a:p>
          <a:p>
            <a:pPr algn="l"/>
            <a:r>
              <a:rPr lang="en-US" sz="2000" b="1" dirty="0" smtClean="0">
                <a:solidFill>
                  <a:schemeClr val="tx1"/>
                </a:solidFill>
              </a:rPr>
              <a:t>Actions</a:t>
            </a:r>
          </a:p>
          <a:p>
            <a:pPr marL="342900" lvl="0" indent="-342900" algn="l">
              <a:buFont typeface="Arial" pitchFamily="34" charset="0"/>
              <a:buChar char="•"/>
            </a:pPr>
            <a:r>
              <a:rPr lang="fr-FR" sz="2000" dirty="0">
                <a:solidFill>
                  <a:schemeClr val="tx1"/>
                </a:solidFill>
              </a:rPr>
              <a:t>Parlez authentiquement; déclarez un nouvel avenir/ une nouvelle vision.</a:t>
            </a:r>
            <a:endParaRPr lang="en-US" sz="2000" dirty="0">
              <a:solidFill>
                <a:schemeClr val="tx1"/>
              </a:solidFill>
            </a:endParaRPr>
          </a:p>
          <a:p>
            <a:pPr marL="342900" lvl="0" indent="-342900" algn="l">
              <a:buFont typeface="Arial" pitchFamily="34" charset="0"/>
              <a:buChar char="•"/>
            </a:pPr>
            <a:r>
              <a:rPr lang="fr-FR" sz="2000" dirty="0">
                <a:solidFill>
                  <a:schemeClr val="tx1"/>
                </a:solidFill>
              </a:rPr>
              <a:t>Ecouter l'avenir par lequel ils sont enthousiasmés -écoute  «de leur côté» pour une percée.</a:t>
            </a:r>
            <a:endParaRPr lang="en-US" sz="2000" dirty="0">
              <a:solidFill>
                <a:schemeClr val="tx1"/>
              </a:solidFill>
            </a:endParaRPr>
          </a:p>
          <a:p>
            <a:pPr marL="342900" lvl="0" indent="-342900" algn="l">
              <a:buFont typeface="Arial" pitchFamily="34" charset="0"/>
              <a:buChar char="•"/>
            </a:pPr>
            <a:r>
              <a:rPr lang="fr-FR" sz="2000" dirty="0">
                <a:solidFill>
                  <a:schemeClr val="tx1"/>
                </a:solidFill>
              </a:rPr>
              <a:t>Dire ce que tu veux de leur vision.</a:t>
            </a:r>
            <a:endParaRPr lang="en-US" sz="2000" dirty="0">
              <a:solidFill>
                <a:schemeClr val="tx1"/>
              </a:solidFill>
            </a:endParaRPr>
          </a:p>
          <a:p>
            <a:pPr marL="342900" lvl="0" indent="-342900" algn="l">
              <a:buFont typeface="Arial" pitchFamily="34" charset="0"/>
              <a:buChar char="•"/>
            </a:pPr>
            <a:r>
              <a:rPr lang="fr-FR" sz="2000" dirty="0">
                <a:solidFill>
                  <a:schemeClr val="tx1"/>
                </a:solidFill>
              </a:rPr>
              <a:t>Aide le locuteur  à dresser une image plus grande (dites-moi plus, qu’est ce que cela permettra, etc.).</a:t>
            </a:r>
            <a:endParaRPr lang="en-US" sz="2000" dirty="0">
              <a:solidFill>
                <a:schemeClr val="tx1"/>
              </a:solidFill>
            </a:endParaRPr>
          </a:p>
          <a:p>
            <a:pPr algn="l"/>
            <a:r>
              <a:rPr lang="fr-FR" sz="2000" b="1" dirty="0" smtClean="0">
                <a:solidFill>
                  <a:schemeClr val="tx1"/>
                </a:solidFill>
              </a:rPr>
              <a:t>Résultat</a:t>
            </a:r>
            <a:endParaRPr lang="en-US" sz="2000" b="1" dirty="0">
              <a:solidFill>
                <a:schemeClr val="tx1"/>
              </a:solidFill>
            </a:endParaRPr>
          </a:p>
          <a:p>
            <a:pPr algn="l"/>
            <a:r>
              <a:rPr lang="fr-FR" sz="2000" dirty="0">
                <a:solidFill>
                  <a:schemeClr val="tx1"/>
                </a:solidFill>
              </a:rPr>
              <a:t>L'exercice ci-dessus aidera les participants à développer un esprit de partenariat, d'alignement et une vision claire pour l'avenir.</a:t>
            </a:r>
            <a:endParaRPr lang="en-US" sz="2000" dirty="0">
              <a:solidFill>
                <a:schemeClr val="tx1"/>
              </a:solidFill>
            </a:endParaRPr>
          </a:p>
        </p:txBody>
      </p:sp>
      <p:sp>
        <p:nvSpPr>
          <p:cNvPr id="10" name="Rectangle 9"/>
          <p:cNvSpPr/>
          <p:nvPr/>
        </p:nvSpPr>
        <p:spPr>
          <a:xfrm>
            <a:off x="1866899" y="533400"/>
            <a:ext cx="5410200" cy="552450"/>
          </a:xfrm>
          <a:prstGeom prst="rect">
            <a:avLst/>
          </a:prstGeom>
          <a:solidFill>
            <a:srgbClr val="9FDDEA"/>
          </a:solidFill>
          <a:ln>
            <a:solidFill>
              <a:srgbClr val="E3D8B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400" b="1" dirty="0">
                <a:solidFill>
                  <a:srgbClr val="004065"/>
                </a:solidFill>
              </a:rPr>
              <a:t>Créer le rapprochement</a:t>
            </a:r>
            <a:endParaRPr lang="en-US" sz="2400" b="1" dirty="0">
              <a:solidFill>
                <a:srgbClr val="004065"/>
              </a:solidFill>
            </a:endParaRPr>
          </a:p>
        </p:txBody>
      </p:sp>
    </p:spTree>
    <p:extLst>
      <p:ext uri="{BB962C8B-B14F-4D97-AF65-F5344CB8AC3E}">
        <p14:creationId xmlns:p14="http://schemas.microsoft.com/office/powerpoint/2010/main" val="2436940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1403</Words>
  <Application>Microsoft Office PowerPoint</Application>
  <PresentationFormat>On-screen Show (4:3)</PresentationFormat>
  <Paragraphs>233</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Bhasin, Madhavi</dc:creator>
  <cp:lastModifiedBy>Parente, Amy</cp:lastModifiedBy>
  <cp:revision>15</cp:revision>
  <dcterms:created xsi:type="dcterms:W3CDTF">2006-08-16T00:00:00Z</dcterms:created>
  <dcterms:modified xsi:type="dcterms:W3CDTF">2015-04-22T22:08:50Z</dcterms:modified>
</cp:coreProperties>
</file>