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8" r:id="rId4"/>
    <p:sldId id="270" r:id="rId5"/>
    <p:sldId id="259" r:id="rId6"/>
    <p:sldId id="262" r:id="rId7"/>
    <p:sldId id="276" r:id="rId8"/>
    <p:sldId id="273" r:id="rId9"/>
    <p:sldId id="275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304"/>
    <a:srgbClr val="FCA304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5EB2-F851-43CE-BFE8-398E3DB8DB06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0DCB-AA0C-441E-B65D-28F7C745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DCA8-2897-4D3C-AEC4-68183D4B53E2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7BF4A-AFA5-41DB-9F11-4AECC2321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EC796-9A3B-4039-9523-48DEAFABE1B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9448-0F0F-49D6-BEB0-B48C95970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 b="1"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81AA3-701A-4D79-A5E3-A998182CDF01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A9C3-1386-4739-913A-B3A10D2F3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8BA0-6191-4215-89AC-462AA069E45D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C743F-0DB7-48E8-A4EE-2183971B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8E9F-B806-4858-8972-2E6C66DB02EA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DE52-99C1-4DEE-812C-01CBC2DB2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0828-9321-4C84-80D7-D6949A5FCCA7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6EA98-EAFE-455B-A86B-E5797590F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021F-6D29-4C8F-9FD0-F8E2CA27BC95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930E-1195-44BC-950B-CF794BFA7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4297-5854-4515-A83D-FC03690FC14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B497-4F42-4670-B466-2B432D220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29C6-0041-4B3F-BE39-F6909B60C57D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75B9-2BBE-42F7-BF30-128C4F8B3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B131-A842-42EB-9554-909CC940F1E1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C596-DDCA-41FC-BC2C-7830D9F40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2873"/>
            <a:ext cx="8229600" cy="582751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816"/>
            <a:ext cx="8229600" cy="4118459"/>
          </a:xfrm>
        </p:spPr>
        <p:txBody>
          <a:bodyPr/>
          <a:lstStyle>
            <a:lvl1pPr marL="0" indent="4763">
              <a:buNone/>
              <a:defRPr/>
            </a:lvl1pPr>
            <a:lvl2pPr>
              <a:buFont typeface="Arial" pitchFamily="34" charset="0"/>
              <a:buChar char="•"/>
              <a:defRPr/>
            </a:lvl2pPr>
            <a:lvl3pPr marL="1033463" indent="-347663">
              <a:buFont typeface="Wingdings" pitchFamily="2" charset="2"/>
              <a:buChar char="v"/>
              <a:defRPr/>
            </a:lvl3pPr>
            <a:lvl4pPr marL="1371600" indent="-228600">
              <a:buFont typeface="Courier New" pitchFamily="49" charset="0"/>
              <a:buChar char="o"/>
              <a:defRPr/>
            </a:lvl4pPr>
            <a:lvl5pPr marL="18288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7B6B-3266-462C-81D5-F7CDDB519FEF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284E4-17AB-4C05-8A06-05636CCFD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D4D6-3CF3-47EB-948F-644B69AC6737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89C5-D000-4FE1-BFA7-48FB09B3E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E8CD-8208-4316-A61A-D8221ED68D57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32A7-BFB0-43A3-92D0-5807B8B8D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04EA-D3E7-4708-9B19-21168978E017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AEE2-32D6-4F4B-988F-5031A77D3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1332-50F9-4612-8B1F-2F506AA4247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700F-898F-43F7-9751-D0411A8E2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2AFE-2DA5-4E60-B9C8-83FA77D75215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67245-627B-4B57-BAFE-C1C66C9B6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14988-5D87-403C-9131-070ADA67F3C3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406A-3AC8-4DE9-9E90-961DAE572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2C47E-608E-4745-AC5D-6FDE8F57A53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65D5D-820D-4F18-842E-8BE4399EA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CA93-8C24-45FA-B353-ECCB79E8AB50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3154-D241-4F47-A682-37CA28C7A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C3F1-4442-4E56-976E-9C66B30883E9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1BA62-80BD-4B5B-B90D-A3E6052FD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B148-5DDD-47D7-9459-D0AF1928F58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70DA-728E-4A14-80A0-F3C74303D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74725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E1DC4B-F16D-49C4-896A-668E8153193B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35977B-D4F9-4032-AB7A-8AD0E070E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week11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Calibri" pitchFamily="34" charset="0"/>
        </a:defRPr>
      </a:lvl9pPr>
    </p:titleStyle>
    <p:bodyStyle>
      <a:lvl1pPr marL="342900" indent="-338138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D6FB25-2827-49E2-9FEC-585822F08F7B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A22B19-F73D-469E-B9E8-9C109B765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3A304"/>
                </a:solidFill>
              </a:rPr>
              <a:t>CUTM 4012: </a:t>
            </a:r>
            <a:br>
              <a:rPr lang="en-US" smtClean="0">
                <a:solidFill>
                  <a:srgbClr val="F3A304"/>
                </a:solidFill>
              </a:rPr>
            </a:br>
            <a:r>
              <a:rPr lang="en-US" smtClean="0">
                <a:solidFill>
                  <a:srgbClr val="F3A304"/>
                </a:solidFill>
              </a:rPr>
              <a:t>Methods of Teaching English</a:t>
            </a: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658813" y="3886200"/>
            <a:ext cx="7799387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Week 11:  Integrating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wik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1975" y="1906588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582612"/>
          </a:xfrm>
        </p:spPr>
        <p:txBody>
          <a:bodyPr/>
          <a:lstStyle/>
          <a:p>
            <a:pPr eaLnBrk="1" hangingPunct="1"/>
            <a:r>
              <a:rPr lang="en-US" smtClean="0"/>
              <a:t>Wiki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850"/>
            <a:ext cx="8229600" cy="43465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2100" b="1" dirty="0" smtClean="0"/>
              <a:t>Next week</a:t>
            </a:r>
            <a:r>
              <a:rPr lang="en-US" sz="2100" dirty="0" smtClean="0"/>
              <a:t> the class will be divided into three panels. Each panel will</a:t>
            </a:r>
            <a:br>
              <a:rPr lang="en-US" sz="2100" dirty="0" smtClean="0"/>
            </a:br>
            <a:r>
              <a:rPr lang="en-US" sz="2100" dirty="0" smtClean="0"/>
              <a:t>present on a different humanistic approach: TPR, </a:t>
            </a:r>
            <a:r>
              <a:rPr lang="en-US" sz="2100" dirty="0" err="1" smtClean="0"/>
              <a:t>Desuggestopedia</a:t>
            </a:r>
            <a:r>
              <a:rPr lang="en-US" sz="2100" dirty="0" smtClean="0"/>
              <a:t>, </a:t>
            </a:r>
            <a:br>
              <a:rPr lang="en-US" sz="2100" dirty="0" smtClean="0"/>
            </a:br>
            <a:r>
              <a:rPr lang="en-US" sz="2100" dirty="0" smtClean="0"/>
              <a:t>and the Silent Way. In your Wiki teams </a:t>
            </a:r>
            <a:r>
              <a:rPr lang="en-US" sz="2100" b="1" dirty="0" smtClean="0"/>
              <a:t>today</a:t>
            </a:r>
            <a:r>
              <a:rPr lang="en-US" sz="2100" dirty="0" smtClean="0"/>
              <a:t>, decide which topic </a:t>
            </a:r>
            <a:br>
              <a:rPr lang="en-US" sz="2100" dirty="0" smtClean="0"/>
            </a:br>
            <a:r>
              <a:rPr lang="en-US" sz="2100" dirty="0" smtClean="0"/>
              <a:t>(TPR, </a:t>
            </a:r>
            <a:r>
              <a:rPr lang="en-US" sz="2100" dirty="0" err="1" smtClean="0"/>
              <a:t>Desuggestopedia</a:t>
            </a:r>
            <a:r>
              <a:rPr lang="en-US" sz="2100" dirty="0" smtClean="0"/>
              <a:t>, or the Silent Way) each member will research </a:t>
            </a:r>
            <a:br>
              <a:rPr lang="en-US" sz="2100" dirty="0" smtClean="0"/>
            </a:br>
            <a:r>
              <a:rPr lang="en-US" sz="2100" dirty="0" smtClean="0"/>
              <a:t>during the week. Each team member should choose a different topic.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en-US" sz="2400" dirty="0" smtClean="0"/>
              <a:t>Your team’s Wiki should include:</a:t>
            </a:r>
          </a:p>
          <a:p>
            <a:pPr marL="457200" lvl="1" indent="-228600" eaLnBrk="1" fontAlgn="auto" hangingPunct="1">
              <a:spcAft>
                <a:spcPts val="600"/>
              </a:spcAft>
              <a:defRPr/>
            </a:pPr>
            <a:r>
              <a:rPr lang="en-US" sz="2400" dirty="0" smtClean="0"/>
              <a:t>A statement that explains which topic each member is working on during the week. </a:t>
            </a:r>
          </a:p>
          <a:p>
            <a:pPr marL="457200" lvl="1" indent="-228600" eaLnBrk="1" fontAlgn="auto" hangingPunct="1">
              <a:spcAft>
                <a:spcPts val="600"/>
              </a:spcAft>
              <a:defRPr/>
            </a:pPr>
            <a:r>
              <a:rPr lang="en-US" sz="2400" dirty="0" smtClean="0"/>
              <a:t>Notes from class discussion about the five steps for integrating skills into task design</a:t>
            </a:r>
          </a:p>
          <a:p>
            <a:pPr marL="457200" lvl="1" indent="-228600" eaLnBrk="1" fontAlgn="auto" hangingPunct="1">
              <a:spcAft>
                <a:spcPts val="600"/>
              </a:spcAft>
              <a:defRPr/>
            </a:pPr>
            <a:r>
              <a:rPr lang="en-US" sz="2400" dirty="0" smtClean="0"/>
              <a:t>Notes from class discussion about designing a classroom so that it supports an integrated-skills approach to task-based learning</a:t>
            </a:r>
          </a:p>
          <a:p>
            <a:pPr marL="457200" lvl="1" indent="-228600" eaLnBrk="1" fontAlgn="auto" hangingPunct="1">
              <a:spcAft>
                <a:spcPts val="600"/>
              </a:spcAft>
              <a:defRPr/>
            </a:pPr>
            <a:r>
              <a:rPr lang="en-US" sz="2400" dirty="0" smtClean="0"/>
              <a:t>Reflections</a:t>
            </a:r>
          </a:p>
          <a:p>
            <a:pPr marL="457200" lvl="1" indent="-228600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884363"/>
            <a:ext cx="8485188" cy="41195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en-US" sz="2400" dirty="0" smtClean="0"/>
              <a:t>Dr. El-</a:t>
            </a:r>
            <a:r>
              <a:rPr lang="en-US" sz="2400" dirty="0" err="1" smtClean="0"/>
              <a:t>Okda</a:t>
            </a:r>
            <a:r>
              <a:rPr lang="en-US" sz="2400" dirty="0" smtClean="0"/>
              <a:t> suggests these steps for ensuring that </a:t>
            </a:r>
            <a:br>
              <a:rPr lang="en-US" sz="2400" dirty="0" smtClean="0"/>
            </a:br>
            <a:r>
              <a:rPr lang="en-US" sz="2400" dirty="0" smtClean="0"/>
              <a:t>various skills are integrated into a task. </a:t>
            </a:r>
          </a:p>
          <a:p>
            <a:pPr marL="8001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/>
              <a:t>Ensure that the task is well-formed (has givens, a learner </a:t>
            </a:r>
            <a:br>
              <a:rPr lang="en-US" sz="1900" dirty="0" smtClean="0"/>
            </a:br>
            <a:r>
              <a:rPr lang="en-US" sz="1900" dirty="0" smtClean="0"/>
              <a:t>procedure, and an outcome).</a:t>
            </a:r>
          </a:p>
          <a:p>
            <a:pPr marL="8001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/>
              <a:t>Move away from teacher-led to learner </a:t>
            </a:r>
            <a:r>
              <a:rPr lang="en-US" sz="1900" dirty="0" err="1" smtClean="0"/>
              <a:t>centred</a:t>
            </a:r>
            <a:r>
              <a:rPr lang="en-US" sz="1900" dirty="0" smtClean="0"/>
              <a:t> language teaching.</a:t>
            </a:r>
          </a:p>
          <a:p>
            <a:pPr marL="8001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/>
              <a:t>Look upon texts as task givens, not as multi-purpose texts to be exploited by fragmented exercises.</a:t>
            </a:r>
          </a:p>
          <a:p>
            <a:pPr marL="8001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/>
              <a:t>Look upon skills as modes of performance, none of which can be used in isolation throughout a speech event.</a:t>
            </a:r>
          </a:p>
          <a:p>
            <a:pPr marL="800100" indent="-228600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900" dirty="0" smtClean="0"/>
              <a:t>Manipulate task components for skill integration in task design.</a:t>
            </a:r>
          </a:p>
          <a:p>
            <a:pPr marL="457200" indent="-2286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Come to the board and put a checkmark and your initials next to the step that you understand the best.</a:t>
            </a:r>
          </a:p>
          <a:p>
            <a:pPr marL="457200" indent="-2286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Put a question mark and your initials next to the step you have the most questions about.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/>
          </a:p>
        </p:txBody>
      </p:sp>
      <p:pic>
        <p:nvPicPr>
          <p:cNvPr id="4099" name="Picture 3" descr="activit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7525" y="188595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582612"/>
          </a:xfrm>
        </p:spPr>
        <p:txBody>
          <a:bodyPr/>
          <a:lstStyle/>
          <a:p>
            <a:pPr eaLnBrk="1" hangingPunct="1"/>
            <a:r>
              <a:rPr lang="en-US" smtClean="0"/>
              <a:t>Coming In Activity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797050"/>
            <a:ext cx="8229600" cy="464185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smtClean="0"/>
              <a:t>Upon completion of your studies for Week 11, </a:t>
            </a:r>
            <a:br>
              <a:rPr lang="en-US" sz="2800" smtClean="0"/>
            </a:br>
            <a:r>
              <a:rPr lang="en-US" sz="2800" smtClean="0"/>
              <a:t>you should be able to: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r>
              <a:rPr lang="en-US" sz="2000" smtClean="0"/>
              <a:t>Define skill integration.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r>
              <a:rPr lang="en-US" sz="2000" smtClean="0"/>
              <a:t>Explain the rationale behind skill integration.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r>
              <a:rPr lang="en-US" sz="2000" smtClean="0"/>
              <a:t>Develop tasks for integrating the various language skills.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r>
              <a:rPr lang="en-US" sz="2000" smtClean="0"/>
              <a:t>Describe the elements of a student-centred classroom.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r>
              <a:rPr lang="en-US" sz="2000" smtClean="0"/>
              <a:t>Name at least four functions of the classroom library.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r>
              <a:rPr lang="en-US" sz="2000" smtClean="0"/>
              <a:t>Explain how to design a classroom so that it supports an integrated-skills approach to task-based learning.</a:t>
            </a:r>
          </a:p>
          <a:p>
            <a:pPr marL="457200" lvl="1" indent="-228600" eaLnBrk="1" hangingPunct="1">
              <a:spcAft>
                <a:spcPts val="400"/>
              </a:spcAft>
              <a:buFont typeface="Arial" charset="0"/>
              <a:buChar char="•"/>
            </a:pPr>
            <a:endParaRPr lang="en-US" sz="2400" smtClean="0"/>
          </a:p>
        </p:txBody>
      </p:sp>
      <p:pic>
        <p:nvPicPr>
          <p:cNvPr id="5123" name="Picture 3" descr="objectiv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19050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582612"/>
          </a:xfrm>
        </p:spPr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1784350"/>
            <a:ext cx="8229600" cy="4117975"/>
          </a:xfrm>
        </p:spPr>
        <p:txBody>
          <a:bodyPr/>
          <a:lstStyle/>
          <a:p>
            <a:pPr marL="457200" indent="-228600" eaLnBrk="1" hangingPunct="1">
              <a:spcAft>
                <a:spcPts val="500"/>
              </a:spcAft>
              <a:buFont typeface="Calibri" pitchFamily="34" charset="0"/>
              <a:buAutoNum type="arabicPeriod"/>
            </a:pPr>
            <a:r>
              <a:rPr lang="en-US" smtClean="0"/>
              <a:t>Mini-lecture and class discussion:</a:t>
            </a:r>
            <a:br>
              <a:rPr lang="en-US" smtClean="0"/>
            </a:br>
            <a:r>
              <a:rPr lang="en-US" smtClean="0"/>
              <a:t>Steps for skill integration</a:t>
            </a:r>
          </a:p>
          <a:p>
            <a:pPr marL="457200" indent="-228600" eaLnBrk="1" hangingPunct="1">
              <a:spcAft>
                <a:spcPts val="500"/>
              </a:spcAft>
              <a:buFont typeface="Calibri" pitchFamily="34" charset="0"/>
              <a:buAutoNum type="arabicPeriod"/>
            </a:pPr>
            <a:r>
              <a:rPr lang="en-US" smtClean="0"/>
              <a:t>Task 1: Integrating skills in a task</a:t>
            </a:r>
          </a:p>
          <a:p>
            <a:pPr marL="457200" indent="-228600" eaLnBrk="1" hangingPunct="1">
              <a:spcAft>
                <a:spcPts val="500"/>
              </a:spcAft>
              <a:buFont typeface="Calibri" pitchFamily="34" charset="0"/>
              <a:buAutoNum type="arabicPeriod"/>
            </a:pPr>
            <a:r>
              <a:rPr lang="en-US" smtClean="0"/>
              <a:t>Task 2: Designing a student-centred 	classroom</a:t>
            </a:r>
          </a:p>
          <a:p>
            <a:pPr marL="457200" indent="-228600" eaLnBrk="1" hangingPunct="1">
              <a:spcAft>
                <a:spcPts val="500"/>
              </a:spcAft>
              <a:buFont typeface="Calibri" pitchFamily="34" charset="0"/>
              <a:buAutoNum type="arabicPeriod"/>
            </a:pPr>
            <a:r>
              <a:rPr lang="en-US" smtClean="0"/>
              <a:t>Reflection on new ideas for your </a:t>
            </a:r>
            <a:br>
              <a:rPr lang="en-US" smtClean="0"/>
            </a:br>
            <a:r>
              <a:rPr lang="en-US" smtClean="0"/>
              <a:t>future classroom</a:t>
            </a:r>
          </a:p>
        </p:txBody>
      </p:sp>
      <p:pic>
        <p:nvPicPr>
          <p:cNvPr id="6147" name="Picture 3" descr="overvi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9425" y="191452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582612"/>
          </a:xfrm>
        </p:spPr>
        <p:txBody>
          <a:bodyPr/>
          <a:lstStyle/>
          <a:p>
            <a:pPr eaLnBrk="1" hangingPunct="1"/>
            <a:r>
              <a:rPr lang="en-US" smtClean="0"/>
              <a:t>Overview of Today’s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163638"/>
            <a:ext cx="9144000" cy="582612"/>
          </a:xfrm>
        </p:spPr>
        <p:txBody>
          <a:bodyPr/>
          <a:lstStyle/>
          <a:p>
            <a:pPr eaLnBrk="1" hangingPunct="1"/>
            <a:r>
              <a:rPr lang="en-US" smtClean="0"/>
              <a:t>Task 1: Integrating Skills in a Task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89113"/>
            <a:ext cx="8312150" cy="4300537"/>
          </a:xfrm>
        </p:spPr>
        <p:txBody>
          <a:bodyPr/>
          <a:lstStyle/>
          <a:p>
            <a:pPr marL="228600" lvl="1" indent="0" eaLnBrk="1" hangingPunct="1">
              <a:buFont typeface="Arial" charset="0"/>
              <a:buNone/>
            </a:pPr>
            <a:r>
              <a:rPr lang="en-US" sz="3200" smtClean="0"/>
              <a:t>Your goal is to design a task using </a:t>
            </a:r>
            <a:br>
              <a:rPr lang="en-US" sz="3200" smtClean="0"/>
            </a:br>
            <a:r>
              <a:rPr lang="en-US" sz="3200" smtClean="0"/>
              <a:t>the integrated skills approach. </a:t>
            </a:r>
            <a:br>
              <a:rPr lang="en-US" sz="3200" smtClean="0"/>
            </a:br>
            <a:r>
              <a:rPr lang="en-US" sz="3200" smtClean="0"/>
              <a:t>Follow the instructions on the </a:t>
            </a:r>
            <a:br>
              <a:rPr lang="en-US" sz="3200" smtClean="0"/>
            </a:br>
            <a:r>
              <a:rPr lang="en-US" sz="3200" smtClean="0"/>
              <a:t>Newspaper Task Handout.</a:t>
            </a:r>
          </a:p>
        </p:txBody>
      </p:sp>
      <p:pic>
        <p:nvPicPr>
          <p:cNvPr id="7172" name="Picture 3" descr="ta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18669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19100" y="1201738"/>
            <a:ext cx="8229600" cy="582612"/>
          </a:xfrm>
        </p:spPr>
        <p:txBody>
          <a:bodyPr/>
          <a:lstStyle/>
          <a:p>
            <a:pPr eaLnBrk="1" hangingPunct="1"/>
            <a:r>
              <a:rPr lang="en-US" smtClean="0"/>
              <a:t>Post-Task Reflection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11797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3" descr="discuss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193357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1133475"/>
            <a:ext cx="9144000" cy="542925"/>
          </a:xfrm>
        </p:spPr>
        <p:txBody>
          <a:bodyPr/>
          <a:lstStyle/>
          <a:p>
            <a:pPr eaLnBrk="1" hangingPunct="1"/>
            <a:r>
              <a:rPr lang="en-US" sz="3600" smtClean="0"/>
              <a:t>Task 2: Designing a student-centred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312150" cy="4300537"/>
          </a:xfrm>
        </p:spPr>
        <p:txBody>
          <a:bodyPr/>
          <a:lstStyle/>
          <a:p>
            <a:pPr marL="457200" lvl="1" indent="-228600" eaLnBrk="1" hangingPunct="1">
              <a:buFont typeface="Calibri" pitchFamily="34" charset="0"/>
              <a:buAutoNum type="arabicPeriod"/>
            </a:pPr>
            <a:r>
              <a:rPr lang="en-US" sz="2600" smtClean="0"/>
              <a:t>Imagine your future classroom as your </a:t>
            </a:r>
            <a:br>
              <a:rPr lang="en-US" sz="2600" smtClean="0"/>
            </a:br>
            <a:r>
              <a:rPr lang="en-US" sz="2600" smtClean="0"/>
              <a:t>instructor leads you through </a:t>
            </a:r>
            <a:br>
              <a:rPr lang="en-US" sz="2600" smtClean="0"/>
            </a:br>
            <a:r>
              <a:rPr lang="en-US" sz="2600" smtClean="0"/>
              <a:t>a visualization.</a:t>
            </a:r>
          </a:p>
          <a:p>
            <a:pPr marL="457200" lvl="1" indent="-228600" eaLnBrk="1" hangingPunct="1">
              <a:buFont typeface="Calibri" pitchFamily="34" charset="0"/>
              <a:buAutoNum type="arabicPeriod"/>
            </a:pPr>
            <a:r>
              <a:rPr lang="en-US" sz="2600" smtClean="0"/>
              <a:t>Take out a piece of paper and a pen and quickly sketch the layout of your room. Include the location of the students' desks, the teacher's desk, and the classroom library.</a:t>
            </a:r>
          </a:p>
          <a:p>
            <a:pPr marL="457200" lvl="1" indent="-228600" eaLnBrk="1" hangingPunct="1">
              <a:buFont typeface="Calibri" pitchFamily="34" charset="0"/>
              <a:buAutoNum type="arabicPeriod"/>
            </a:pPr>
            <a:r>
              <a:rPr lang="en-US" sz="2600" smtClean="0"/>
              <a:t>Discuss this question in a small group:</a:t>
            </a:r>
            <a:br>
              <a:rPr lang="en-US" sz="2600" smtClean="0"/>
            </a:br>
            <a:r>
              <a:rPr lang="en-US" sz="2600" smtClean="0"/>
              <a:t> How would you design a classroom so that it supports an integrated-skills approach to task-based learning?</a:t>
            </a:r>
          </a:p>
          <a:p>
            <a:pPr marL="457200" lvl="1" indent="-228600" eaLnBrk="1" hangingPunct="1">
              <a:buFont typeface="Arial" charset="0"/>
              <a:buNone/>
            </a:pPr>
            <a:endParaRPr lang="en-US" smtClean="0"/>
          </a:p>
          <a:p>
            <a:pPr marL="457200" lvl="1" indent="-228600" eaLnBrk="1" hangingPunct="1">
              <a:buFont typeface="Arial" charset="0"/>
              <a:buNone/>
            </a:pPr>
            <a:endParaRPr lang="en-US" sz="2000" smtClean="0"/>
          </a:p>
        </p:txBody>
      </p:sp>
      <p:pic>
        <p:nvPicPr>
          <p:cNvPr id="9220" name="Picture 3" descr="ta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9050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11797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How would you design a classroom </a:t>
            </a:r>
            <a:br>
              <a:rPr lang="en-US" smtClean="0"/>
            </a:br>
            <a:r>
              <a:rPr lang="en-US" smtClean="0"/>
              <a:t>so that it supports an integrated-skills</a:t>
            </a:r>
            <a:br>
              <a:rPr lang="en-US" smtClean="0"/>
            </a:br>
            <a:r>
              <a:rPr lang="en-US" smtClean="0"/>
              <a:t>approach to task-based learning?</a:t>
            </a:r>
            <a:endParaRPr lang="en-US" b="1" smtClean="0"/>
          </a:p>
          <a:p>
            <a:pPr eaLnBrk="1" hangingPunct="1"/>
            <a:endParaRPr lang="en-US" sz="240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0" y="1163638"/>
            <a:ext cx="9144000" cy="582612"/>
          </a:xfrm>
        </p:spPr>
        <p:txBody>
          <a:bodyPr/>
          <a:lstStyle/>
          <a:p>
            <a:pPr eaLnBrk="1" hangingPunct="1"/>
            <a:r>
              <a:rPr lang="en-US" smtClean="0"/>
              <a:t>Post-Task Discussion</a:t>
            </a:r>
          </a:p>
        </p:txBody>
      </p:sp>
      <p:pic>
        <p:nvPicPr>
          <p:cNvPr id="10244" name="Picture 5" descr="discuss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4813" y="193357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reflec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75" y="189547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582612"/>
          </a:xfrm>
        </p:spPr>
        <p:txBody>
          <a:bodyPr/>
          <a:lstStyle/>
          <a:p>
            <a:pPr eaLnBrk="1" hangingPunct="1"/>
            <a:r>
              <a:rPr lang="en-US" smtClean="0"/>
              <a:t>End-of-Class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413"/>
            <a:ext cx="8229600" cy="4117975"/>
          </a:xfrm>
        </p:spPr>
        <p:txBody>
          <a:bodyPr rtlCol="0">
            <a:normAutofit/>
          </a:bodyPr>
          <a:lstStyle/>
          <a:p>
            <a:pPr marL="0" lvl="2" indent="0" eaLnBrk="1" fontAlgn="auto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3600" dirty="0" smtClean="0"/>
              <a:t>Think about this question:</a:t>
            </a:r>
          </a:p>
          <a:p>
            <a:pPr marL="457200" lvl="2" indent="-22225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What new ideas came to you today </a:t>
            </a:r>
            <a:br>
              <a:rPr lang="en-US" sz="3200" dirty="0" smtClean="0"/>
            </a:br>
            <a:r>
              <a:rPr lang="en-US" sz="3200" dirty="0" smtClean="0"/>
              <a:t>that you want to be sure to implement into your future classroom?</a:t>
            </a:r>
          </a:p>
          <a:p>
            <a:pPr marL="0" lvl="2" indent="0" eaLnBrk="1" fontAlgn="auto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3200" dirty="0" smtClean="0"/>
              <a:t>Jot down your thoughts and share them with your Wiki team.</a:t>
            </a:r>
          </a:p>
          <a:p>
            <a:pPr marL="0" lvl="2" indent="0" eaLnBrk="1" fontAlgn="auto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108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Custom Design</vt:lpstr>
      <vt:lpstr>CUTM 4012:  Methods of Teaching English</vt:lpstr>
      <vt:lpstr>Coming In Activity</vt:lpstr>
      <vt:lpstr>Objectives</vt:lpstr>
      <vt:lpstr>Overview of Today’s Class</vt:lpstr>
      <vt:lpstr>Task 1: Integrating Skills in a Task</vt:lpstr>
      <vt:lpstr>Post-Task Reflection</vt:lpstr>
      <vt:lpstr>Task 2: Designing a student-centred classroom</vt:lpstr>
      <vt:lpstr>Post-Task Discussion</vt:lpstr>
      <vt:lpstr>End-of-Class Reflection</vt:lpstr>
      <vt:lpstr>Wiki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 Frank</dc:creator>
  <cp:lastModifiedBy>earkell</cp:lastModifiedBy>
  <cp:revision>103</cp:revision>
  <dcterms:created xsi:type="dcterms:W3CDTF">2009-09-10T19:25:27Z</dcterms:created>
  <dcterms:modified xsi:type="dcterms:W3CDTF">2010-11-09T19:16:28Z</dcterms:modified>
</cp:coreProperties>
</file>