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143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22E25-0DA6-419D-BA44-E2CA27B630B3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1D89C-5541-420B-88CE-1D5067CAD9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9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12/1/2011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صورة 13" descr="soul log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616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صورة 13" descr="soul 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057400" cy="57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12/1/2011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صورة 13" descr="soul 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057400" cy="57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12/1/2011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12/1/2011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12/1/2011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12/1/2011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12/1/2011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12/1/2011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YE" dirty="0" smtClean="0"/>
              <a:t>المواطنة الصالحة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YE" dirty="0" smtClean="0">
                <a:solidFill>
                  <a:srgbClr val="FF0000"/>
                </a:solidFill>
              </a:rPr>
              <a:t>وطني..مسئوليتي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solidFill>
                  <a:srgbClr val="0070C0"/>
                </a:solidFill>
              </a:rPr>
              <a:t>إن من أبرز سمات المواطنة أن يكون المواطن مشاركاً في الأعمال المجتمعية والتي من أبرزها الأعمال التطوعية</a:t>
            </a:r>
            <a:r>
              <a:rPr lang="ar-YE" sz="2800" dirty="0" smtClean="0">
                <a:solidFill>
                  <a:srgbClr val="0070C0"/>
                </a:solidFill>
              </a:rPr>
              <a:t>.</a:t>
            </a:r>
          </a:p>
          <a:p>
            <a:pPr algn="r" rtl="1"/>
            <a:r>
              <a:rPr lang="ar-YE" sz="2800" dirty="0" smtClean="0">
                <a:solidFill>
                  <a:srgbClr val="0070C0"/>
                </a:solidFill>
              </a:rPr>
              <a:t>المتطوع: </a:t>
            </a:r>
            <a:r>
              <a:rPr lang="ar-SA" sz="2800" dirty="0" smtClean="0">
                <a:solidFill>
                  <a:srgbClr val="0070C0"/>
                </a:solidFill>
              </a:rPr>
              <a:t>هو الشخص الذي يسخر نفسه عن طواعية ودون إكراه أو ضغوط خارجية لمساعدة ومؤازرة الآخرين بقصد القيام بعمل يتطلب الجهد وتعدد القوى في اتجاه واحد.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r" rtl="1"/>
            <a:r>
              <a:rPr lang="ar-SA" sz="2800" dirty="0" smtClean="0">
                <a:solidFill>
                  <a:srgbClr val="0070C0"/>
                </a:solidFill>
              </a:rPr>
              <a:t>إن العطاء بحرية عنصر رئيسي للمجتمع والفرد الصالح</a:t>
            </a:r>
            <a:r>
              <a:rPr lang="ar-YE" sz="2800" dirty="0" smtClean="0">
                <a:solidFill>
                  <a:srgbClr val="0070C0"/>
                </a:solidFill>
              </a:rPr>
              <a:t> </a:t>
            </a:r>
          </a:p>
          <a:p>
            <a:pPr algn="r" rtl="1"/>
            <a:r>
              <a:rPr lang="ar-SA" sz="2800" dirty="0" smtClean="0">
                <a:solidFill>
                  <a:srgbClr val="0070C0"/>
                </a:solidFill>
              </a:rPr>
              <a:t>إن العمل التطوعي يزيد من لحمة التماسك الوطني</a:t>
            </a:r>
            <a:r>
              <a:rPr lang="ar-YE" sz="2800" dirty="0" smtClean="0">
                <a:solidFill>
                  <a:srgbClr val="0070C0"/>
                </a:solidFill>
              </a:rPr>
              <a:t> بل و</a:t>
            </a:r>
            <a:r>
              <a:rPr lang="ar-SA" sz="2800" dirty="0" smtClean="0">
                <a:solidFill>
                  <a:srgbClr val="0070C0"/>
                </a:solidFill>
              </a:rPr>
              <a:t>ويحقق متطلبات التنمية وتحقيق المجتمع لأهدافه</a:t>
            </a:r>
            <a:r>
              <a:rPr lang="ar-YE" sz="2800" dirty="0" smtClean="0">
                <a:solidFill>
                  <a:srgbClr val="0070C0"/>
                </a:solidFill>
              </a:rPr>
              <a:t>.</a:t>
            </a:r>
            <a:r>
              <a:rPr lang="ar-SA" sz="2800" dirty="0" smtClean="0">
                <a:solidFill>
                  <a:srgbClr val="0070C0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YE" dirty="0" smtClean="0"/>
              <a:t>المشاركة المجتمعية..والوطنية.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YE" dirty="0" smtClean="0"/>
              <a:t>انطباعتكم.. وأرائكم </a:t>
            </a:r>
            <a:r>
              <a:rPr lang="ar-YE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4" name="صورة 30" descr="active-citizenship-revised-150x150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447800"/>
            <a:ext cx="6476999" cy="449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YE" dirty="0" smtClean="0"/>
              <a:t>ماذا يعني لك؟</a:t>
            </a:r>
            <a:endParaRPr lang="en-US" dirty="0"/>
          </a:p>
        </p:txBody>
      </p:sp>
      <p:pic>
        <p:nvPicPr>
          <p:cNvPr id="4" name="صورة 72" descr="3130556-grunge-yemen-flag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752600"/>
            <a:ext cx="5562600" cy="38862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 </a:t>
            </a:r>
            <a:r>
              <a:rPr lang="ar-SA" dirty="0" smtClean="0">
                <a:solidFill>
                  <a:srgbClr val="0070C0"/>
                </a:solidFill>
              </a:rPr>
              <a:t>الوطنية نسبة إلى الوطن وهو مكان إقامة الإنسان ومحل ولادته الذي عليه نشأ وبسمائه استظل وعلى أرضه يعيش. </a:t>
            </a:r>
            <a:endParaRPr lang="ar-YE" dirty="0" smtClean="0">
              <a:solidFill>
                <a:srgbClr val="0070C0"/>
              </a:solidFill>
            </a:endParaRPr>
          </a:p>
          <a:p>
            <a:pPr lvl="0" algn="r" rtl="1"/>
            <a:r>
              <a:rPr lang="ar-SA" dirty="0" smtClean="0">
                <a:solidFill>
                  <a:srgbClr val="0070C0"/>
                </a:solidFill>
              </a:rPr>
              <a:t>الوطنية هي تلك العاطفة القوية التي يحس بها المواطن نحو وطنه العزيز, وتلك الرابطة الروحية المتينة التي تشده إليه.</a:t>
            </a:r>
            <a:endParaRPr lang="en-US" dirty="0" smtClean="0">
              <a:solidFill>
                <a:srgbClr val="0070C0"/>
              </a:solidFill>
            </a:endParaRPr>
          </a:p>
          <a:p>
            <a:pPr algn="r" rtl="1"/>
            <a:r>
              <a:rPr lang="ar-YE" dirty="0" smtClean="0">
                <a:solidFill>
                  <a:srgbClr val="0070C0"/>
                </a:solidFill>
              </a:rPr>
              <a:t>باختصار:</a:t>
            </a:r>
          </a:p>
          <a:p>
            <a:pPr algn="r" rtl="1">
              <a:buNone/>
            </a:pPr>
            <a:endParaRPr lang="ar-YE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 rtl="1">
              <a:buNone/>
            </a:pPr>
            <a:r>
              <a:rPr lang="ar-YE" dirty="0" smtClean="0">
                <a:solidFill>
                  <a:schemeClr val="accent3"/>
                </a:solidFill>
              </a:rPr>
              <a:t>          الوطنية= </a:t>
            </a:r>
            <a:r>
              <a:rPr lang="ar-SA" dirty="0" smtClean="0">
                <a:solidFill>
                  <a:schemeClr val="accent3"/>
                </a:solidFill>
              </a:rPr>
              <a:t>حب الشخص </a:t>
            </a:r>
            <a:r>
              <a:rPr lang="ar-YE" dirty="0" smtClean="0">
                <a:solidFill>
                  <a:schemeClr val="accent3"/>
                </a:solidFill>
              </a:rPr>
              <a:t>+ </a:t>
            </a:r>
            <a:r>
              <a:rPr lang="ar-SA" dirty="0" smtClean="0">
                <a:solidFill>
                  <a:schemeClr val="accent3"/>
                </a:solidFill>
              </a:rPr>
              <a:t>إخلاصه لوطنه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YE" dirty="0" smtClean="0"/>
              <a:t>ما معنى (مواطنة)؟</a:t>
            </a:r>
            <a:endParaRPr lang="en-US" dirty="0"/>
          </a:p>
        </p:txBody>
      </p:sp>
      <p:pic>
        <p:nvPicPr>
          <p:cNvPr id="4" name="صورة 9" descr="i-love-my-country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3276600"/>
            <a:ext cx="2362200" cy="2667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/>
          <a:lstStyle/>
          <a:p>
            <a:pPr algn="r" rtl="1"/>
            <a:r>
              <a:rPr lang="ar-YE" dirty="0" smtClean="0"/>
              <a:t>حب الوطن من الإيمان:</a:t>
            </a:r>
          </a:p>
          <a:p>
            <a:pPr algn="r" rtl="1">
              <a:buNone/>
            </a:pPr>
            <a:r>
              <a:rPr lang="ar-YE" sz="2400" dirty="0" smtClean="0">
                <a:solidFill>
                  <a:srgbClr val="0070C0"/>
                </a:solidFill>
              </a:rPr>
              <a:t>   </a:t>
            </a:r>
            <a:r>
              <a:rPr lang="ar-SA" sz="2400" dirty="0" smtClean="0">
                <a:solidFill>
                  <a:srgbClr val="0070C0"/>
                </a:solidFill>
              </a:rPr>
              <a:t>صح عن النبي صلى الله عليه وسلم أنه وقف يُخاطب مكة المكرمة مودعاً لها وهي وطنه الذي أُخرج منه : </a:t>
            </a:r>
            <a:r>
              <a:rPr lang="ar-YE" sz="2400" dirty="0" smtClean="0">
                <a:solidFill>
                  <a:srgbClr val="0070C0"/>
                </a:solidFill>
              </a:rPr>
              <a:t>(</a:t>
            </a:r>
            <a:r>
              <a:rPr lang="ar-SA" sz="2400" dirty="0" smtClean="0">
                <a:solidFill>
                  <a:srgbClr val="0070C0"/>
                </a:solidFill>
              </a:rPr>
              <a:t>ما أطيبكِ من بلد، وأحبَّكِ إليَّ، ولولا أن قومي أخرجوني منكِ ما سكنتُ غيركِ</a:t>
            </a:r>
            <a:r>
              <a:rPr lang="ar-YE" sz="2400" dirty="0" smtClean="0">
                <a:solidFill>
                  <a:srgbClr val="0070C0"/>
                </a:solidFill>
              </a:rPr>
              <a:t>)</a:t>
            </a:r>
            <a:r>
              <a:rPr lang="ar-MA" sz="2400" dirty="0" smtClean="0">
                <a:solidFill>
                  <a:srgbClr val="0070C0"/>
                </a:solidFill>
              </a:rPr>
              <a:t>.</a:t>
            </a:r>
            <a:endParaRPr lang="ar-YE" sz="2400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endParaRPr lang="ar-YE" sz="2400" dirty="0" smtClean="0">
              <a:solidFill>
                <a:srgbClr val="0070C0"/>
              </a:solidFill>
            </a:endParaRPr>
          </a:p>
          <a:p>
            <a:pPr algn="r" rtl="1"/>
            <a:r>
              <a:rPr lang="ar-YE" dirty="0" smtClean="0"/>
              <a:t>حب الوطن..حب فطري:</a:t>
            </a:r>
          </a:p>
          <a:p>
            <a:pPr algn="r" rtl="1">
              <a:buNone/>
            </a:pPr>
            <a:r>
              <a:rPr lang="ar-YE" dirty="0" smtClean="0"/>
              <a:t> </a:t>
            </a:r>
            <a:r>
              <a:rPr lang="ar-SA" sz="2400" dirty="0" smtClean="0">
                <a:solidFill>
                  <a:srgbClr val="0070C0"/>
                </a:solidFill>
              </a:rPr>
              <a:t>الإنسان يتعلق بالأرض التي عاش عليها، وأَلِف أهلها، وسهولها، وجبالها، لأنها تحمل ذكرياته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algn="r" rtl="1">
              <a:buNone/>
            </a:pPr>
            <a:r>
              <a:rPr lang="ar-SA" sz="2400" dirty="0" smtClean="0">
                <a:solidFill>
                  <a:srgbClr val="0070C0"/>
                </a:solidFill>
              </a:rPr>
              <a:t>هذا الحب مغروس في الإنسان، فهو أمر فطري</a:t>
            </a:r>
            <a:r>
              <a:rPr lang="ar-MA" sz="2400" dirty="0" smtClean="0">
                <a:solidFill>
                  <a:srgbClr val="0070C0"/>
                </a:solidFill>
              </a:rPr>
              <a:t>، وأحيانا لا نشعر به إلا عند الابتعاد عن الوطن.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YE" dirty="0" smtClean="0"/>
              <a:t>لماذا حب الوطن؟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/>
          <a:lstStyle/>
          <a:p>
            <a:pPr algn="r" rtl="1"/>
            <a:r>
              <a:rPr lang="ar-YE" dirty="0" smtClean="0"/>
              <a:t>لن يعطيك وطنك حتى تعطيه:</a:t>
            </a:r>
          </a:p>
          <a:p>
            <a:pPr algn="r" rtl="1">
              <a:buNone/>
            </a:pPr>
            <a:r>
              <a:rPr lang="ar-YE" sz="2400" dirty="0" smtClean="0">
                <a:solidFill>
                  <a:srgbClr val="0070C0"/>
                </a:solidFill>
              </a:rPr>
              <a:t>   </a:t>
            </a:r>
            <a:r>
              <a:rPr lang="ar-SA" sz="2400" dirty="0" smtClean="0">
                <a:solidFill>
                  <a:srgbClr val="0070C0"/>
                </a:solidFill>
              </a:rPr>
              <a:t>للرئيس الأمريكي السابق كِنِدِي حكمة يقول فيها: </a:t>
            </a:r>
            <a:r>
              <a:rPr lang="fr-FR" sz="2400" dirty="0" smtClean="0">
                <a:solidFill>
                  <a:srgbClr val="0070C0"/>
                </a:solidFill>
              </a:rPr>
              <a:t> »</a:t>
            </a:r>
            <a:r>
              <a:rPr lang="ar-SA" sz="2400" dirty="0" smtClean="0">
                <a:solidFill>
                  <a:srgbClr val="0070C0"/>
                </a:solidFill>
              </a:rPr>
              <a:t>لا تسأل عن ما يمكن أن يقدمه لك وطنك بل اسأل نفسك ماذا يمكنك أن تقدم للوطن</a:t>
            </a:r>
            <a:r>
              <a:rPr lang="fr-FR" sz="2400" dirty="0" smtClean="0">
                <a:solidFill>
                  <a:srgbClr val="0070C0"/>
                </a:solidFill>
              </a:rPr>
              <a:t> « </a:t>
            </a:r>
            <a:r>
              <a:rPr lang="ar-SA" sz="2400" dirty="0" smtClean="0">
                <a:solidFill>
                  <a:srgbClr val="0070C0"/>
                </a:solidFill>
              </a:rPr>
              <a:t>.</a:t>
            </a:r>
            <a:endParaRPr lang="ar-YE" sz="2400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endParaRPr lang="en-US" dirty="0" smtClean="0"/>
          </a:p>
          <a:p>
            <a:pPr algn="r" rtl="1"/>
            <a:r>
              <a:rPr lang="ar-YE" dirty="0" smtClean="0"/>
              <a:t>حب الوطن سبيل النجاح والتقدم:</a:t>
            </a:r>
          </a:p>
          <a:p>
            <a:pPr algn="r" rtl="1">
              <a:buNone/>
            </a:pPr>
            <a:r>
              <a:rPr lang="ar-YE" sz="2400" dirty="0" smtClean="0">
                <a:solidFill>
                  <a:srgbClr val="0070C0"/>
                </a:solidFill>
              </a:rPr>
              <a:t>   </a:t>
            </a:r>
            <a:r>
              <a:rPr lang="ar-SA" sz="2400" dirty="0" smtClean="0">
                <a:solidFill>
                  <a:srgbClr val="0070C0"/>
                </a:solidFill>
              </a:rPr>
              <a:t>المواطن نواة الوطن، والوطن حصاد المواطن،</a:t>
            </a:r>
            <a:r>
              <a:rPr lang="ar-MA" sz="2400" dirty="0" smtClean="0">
                <a:solidFill>
                  <a:srgbClr val="0070C0"/>
                </a:solidFill>
              </a:rPr>
              <a:t> ولننظر إلى الدول المتقدمة التي لم تصل إلى ما وصلت إليه إلا بحب الوطن والتفاني في إبراز الإخلاص له والمحافظة عليه.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YE" dirty="0" smtClean="0"/>
              <a:t>لماذا حب الوطن؟</a:t>
            </a:r>
            <a:endParaRPr lang="en-US" dirty="0"/>
          </a:p>
        </p:txBody>
      </p:sp>
      <p:pic>
        <p:nvPicPr>
          <p:cNvPr id="4" name="صورة 15" descr="208572_176904905694998_176529519065870_451354_2020443_s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276600" y="4876800"/>
            <a:ext cx="3276600" cy="16397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YE" dirty="0" smtClean="0"/>
              <a:t>  إذاً.. ما هي أهم أفكاركم عن المواطنة؟</a:t>
            </a:r>
            <a:endParaRPr lang="en-US" dirty="0"/>
          </a:p>
        </p:txBody>
      </p:sp>
      <p:pic>
        <p:nvPicPr>
          <p:cNvPr id="4" name="صورة 13" descr="société civile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295400"/>
            <a:ext cx="7162800" cy="510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المحافظة على الممتلكات العامة وحسن استخدامها</a:t>
            </a:r>
            <a:r>
              <a:rPr lang="ar-YE" dirty="0" smtClean="0"/>
              <a:t>.</a:t>
            </a:r>
          </a:p>
          <a:p>
            <a:pPr algn="r" rtl="1"/>
            <a:r>
              <a:rPr lang="ar-SA" dirty="0" smtClean="0"/>
              <a:t>التكاتف الاجتماعي ومساعدة الآخرين وتقديم الخدمات لهم.</a:t>
            </a:r>
            <a:endParaRPr lang="ar-YE" dirty="0" smtClean="0"/>
          </a:p>
          <a:p>
            <a:pPr lvl="0" algn="r" rtl="1"/>
            <a:r>
              <a:rPr lang="ar-SA" dirty="0" smtClean="0"/>
              <a:t>حماية البيئة والحرص على سلامتها.</a:t>
            </a:r>
            <a:endParaRPr lang="en-US" dirty="0" smtClean="0"/>
          </a:p>
          <a:p>
            <a:pPr algn="r" rtl="1"/>
            <a:r>
              <a:rPr lang="ar-SA" dirty="0" smtClean="0"/>
              <a:t>احترام العادات والتقاليد التي لا تتعرض مع الشريعة الإسلامية.</a:t>
            </a:r>
            <a:endParaRPr lang="ar-YE" dirty="0" smtClean="0"/>
          </a:p>
          <a:p>
            <a:pPr lvl="0" algn="r" rtl="1"/>
            <a:r>
              <a:rPr lang="ar-JO" dirty="0" smtClean="0"/>
              <a:t>بث روح التكاتف الاجتماعي والتعاون بين المواطنين.</a:t>
            </a:r>
            <a:endParaRPr lang="ar-YE" dirty="0" smtClean="0"/>
          </a:p>
          <a:p>
            <a:pPr lvl="0" algn="r" rtl="1"/>
            <a:r>
              <a:rPr lang="ar-JO" dirty="0" smtClean="0"/>
              <a:t>حب الوطن والدفاع عنه وعدم التردد في خدمته، والمساهمة في إنجازاته. </a:t>
            </a:r>
            <a:endParaRPr lang="en-US" dirty="0" smtClean="0"/>
          </a:p>
          <a:p>
            <a:pPr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YE" dirty="0" smtClean="0"/>
              <a:t>بر الوطن..كيف يكون؟</a:t>
            </a:r>
            <a:endParaRPr lang="en-US" dirty="0"/>
          </a:p>
        </p:txBody>
      </p:sp>
      <p:pic>
        <p:nvPicPr>
          <p:cNvPr id="4" name="صورة 34" descr="internal audit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657600" y="4518561"/>
            <a:ext cx="2344139" cy="233943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JO" dirty="0" smtClean="0"/>
              <a:t>الالتزام بالسلوكيات المهذبة في التعامل بين الأفراد.</a:t>
            </a:r>
            <a:endParaRPr lang="en-US" dirty="0" smtClean="0"/>
          </a:p>
          <a:p>
            <a:pPr algn="r" rtl="1"/>
            <a:r>
              <a:rPr lang="ar-JO" dirty="0" smtClean="0"/>
              <a:t>تأدية الواجبات بأمانة والمساهمة في المشروعات الوطنية.</a:t>
            </a:r>
            <a:endParaRPr lang="ar-YE" dirty="0" smtClean="0"/>
          </a:p>
          <a:p>
            <a:pPr lvl="0" algn="r" rtl="1"/>
            <a:r>
              <a:rPr lang="ar-JO" dirty="0" smtClean="0"/>
              <a:t>احترام القانون والالتزام به.</a:t>
            </a:r>
            <a:endParaRPr lang="en-US" dirty="0" smtClean="0"/>
          </a:p>
          <a:p>
            <a:pPr algn="r" rtl="1"/>
            <a:r>
              <a:rPr lang="ar-JO" dirty="0" smtClean="0"/>
              <a:t>التعرف على التحديات التي تواجه الوطن ومحاولة المساهمة في تقديم الحلول المناسبة.</a:t>
            </a:r>
            <a:endParaRPr lang="ar-YE" dirty="0" smtClean="0"/>
          </a:p>
          <a:p>
            <a:pPr lvl="0" algn="r" rtl="1"/>
            <a:r>
              <a:rPr lang="ar-JO" dirty="0" smtClean="0"/>
              <a:t>الإيمان بالوحدة الوطنية والتحرر من كافة أشكال التعصب.</a:t>
            </a:r>
            <a:endParaRPr lang="ar-YE" dirty="0" smtClean="0"/>
          </a:p>
          <a:p>
            <a:pPr lvl="0" algn="r" rtl="1">
              <a:buNone/>
            </a:pPr>
            <a:endParaRPr lang="en-US" dirty="0" smtClean="0"/>
          </a:p>
          <a:p>
            <a:pPr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YE" dirty="0" smtClean="0"/>
              <a:t>بر الوطن..كيف يكون؟</a:t>
            </a:r>
            <a:endParaRPr lang="en-US" dirty="0"/>
          </a:p>
        </p:txBody>
      </p:sp>
      <p:pic>
        <p:nvPicPr>
          <p:cNvPr id="4" name="صورة 19" descr="JLc70687.gif"/>
          <p:cNvPicPr/>
          <p:nvPr/>
        </p:nvPicPr>
        <p:blipFill>
          <a:blip r:embed="rId2"/>
          <a:stretch>
            <a:fillRect/>
          </a:stretch>
        </p:blipFill>
        <p:spPr>
          <a:xfrm>
            <a:off x="3429000" y="4495800"/>
            <a:ext cx="2973532" cy="2045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 smtClean="0"/>
              <a:t>احترام النظام والقانون.</a:t>
            </a:r>
            <a:endParaRPr lang="ar-YE" dirty="0" smtClean="0"/>
          </a:p>
          <a:p>
            <a:pPr algn="r" rtl="1"/>
            <a:r>
              <a:rPr lang="ar-JO" dirty="0" smtClean="0"/>
              <a:t>التصدي للشائعات المغرضة .</a:t>
            </a:r>
            <a:endParaRPr lang="ar-YE" dirty="0" smtClean="0"/>
          </a:p>
          <a:p>
            <a:pPr lvl="0" algn="r" rtl="1"/>
            <a:r>
              <a:rPr lang="ar-JO" dirty="0" smtClean="0"/>
              <a:t>عدم خيانة الوطن .</a:t>
            </a:r>
            <a:endParaRPr lang="en-US" dirty="0" smtClean="0"/>
          </a:p>
          <a:p>
            <a:pPr algn="r" rtl="1"/>
            <a:r>
              <a:rPr lang="ar-JO" dirty="0" smtClean="0"/>
              <a:t>الأمر بالمعروف والنهي عن المنكر.</a:t>
            </a:r>
            <a:endParaRPr lang="ar-YE" dirty="0" smtClean="0"/>
          </a:p>
          <a:p>
            <a:pPr lvl="0" algn="r" rtl="1"/>
            <a:r>
              <a:rPr lang="ar-JO" dirty="0" smtClean="0"/>
              <a:t>الحفاظ على الممتلكات</a:t>
            </a:r>
            <a:r>
              <a:rPr lang="ar-YE" dirty="0" smtClean="0"/>
              <a:t> والمرافق العامة</a:t>
            </a:r>
            <a:r>
              <a:rPr lang="ar-JO" dirty="0" smtClean="0"/>
              <a:t>.</a:t>
            </a:r>
            <a:endParaRPr lang="en-US" dirty="0" smtClean="0"/>
          </a:p>
          <a:p>
            <a:pPr lvl="0" algn="r" rtl="1"/>
            <a:r>
              <a:rPr lang="ar-JO" dirty="0" smtClean="0"/>
              <a:t>الدفاع عن الوطن.</a:t>
            </a:r>
            <a:endParaRPr lang="en-US" dirty="0" smtClean="0"/>
          </a:p>
          <a:p>
            <a:pPr lvl="0" algn="r" rtl="1"/>
            <a:r>
              <a:rPr lang="ar-JO" dirty="0" smtClean="0"/>
              <a:t>المساهمة في تنمية</a:t>
            </a:r>
            <a:r>
              <a:rPr lang="ar-YE" dirty="0" smtClean="0"/>
              <a:t> وبناء</a:t>
            </a:r>
            <a:r>
              <a:rPr lang="ar-JO" dirty="0" smtClean="0"/>
              <a:t> الوطن.</a:t>
            </a:r>
            <a:endParaRPr lang="ar-YE" dirty="0" smtClean="0"/>
          </a:p>
          <a:p>
            <a:pPr lvl="0" algn="r" rtl="1"/>
            <a:r>
              <a:rPr lang="ar-JO" dirty="0" smtClean="0"/>
              <a:t>التكاتف مع أفراد المجتمع.</a:t>
            </a:r>
            <a:endParaRPr lang="en-US" dirty="0" smtClean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YE" dirty="0" smtClean="0"/>
              <a:t> أهم واجباتي نحو وطني..</a:t>
            </a:r>
            <a:endParaRPr lang="en-US" dirty="0"/>
          </a:p>
        </p:txBody>
      </p:sp>
      <p:pic>
        <p:nvPicPr>
          <p:cNvPr id="4" name="صورة 3" descr="9082325-flag-of-yemen-against-cloudy-sky-close-up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1676400"/>
            <a:ext cx="3733800" cy="388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YE" smtClean="0"/>
              <a:t>منظمة سول للتنمية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12/1/2011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532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المواطنة الصالحة</vt:lpstr>
      <vt:lpstr>ماذا يعني لك؟</vt:lpstr>
      <vt:lpstr>ما معنى (مواطنة)؟</vt:lpstr>
      <vt:lpstr>لماذا حب الوطن؟</vt:lpstr>
      <vt:lpstr>لماذا حب الوطن؟</vt:lpstr>
      <vt:lpstr>  إذاً.. ما هي أهم أفكاركم عن المواطنة؟</vt:lpstr>
      <vt:lpstr>بر الوطن..كيف يكون؟</vt:lpstr>
      <vt:lpstr>بر الوطن..كيف يكون؟</vt:lpstr>
      <vt:lpstr> أهم واجباتي نحو وطني..</vt:lpstr>
      <vt:lpstr>المشاركة المجتمعية..والوطنية.</vt:lpstr>
      <vt:lpstr>انطباعتكم.. وأرائكم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Arwa Ahmed</dc:creator>
  <cp:lastModifiedBy>natasha</cp:lastModifiedBy>
  <cp:revision>67</cp:revision>
  <dcterms:created xsi:type="dcterms:W3CDTF">2006-08-16T00:00:00Z</dcterms:created>
  <dcterms:modified xsi:type="dcterms:W3CDTF">2014-04-03T11:09:26Z</dcterms:modified>
</cp:coreProperties>
</file>