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9"/>
  </p:notesMasterIdLst>
  <p:sldIdLst>
    <p:sldId id="256" r:id="rId3"/>
    <p:sldId id="261" r:id="rId4"/>
    <p:sldId id="305" r:id="rId5"/>
    <p:sldId id="310" r:id="rId6"/>
    <p:sldId id="306" r:id="rId7"/>
    <p:sldId id="328" r:id="rId8"/>
    <p:sldId id="309" r:id="rId9"/>
    <p:sldId id="329" r:id="rId10"/>
    <p:sldId id="317" r:id="rId11"/>
    <p:sldId id="308" r:id="rId12"/>
    <p:sldId id="320" r:id="rId13"/>
    <p:sldId id="326" r:id="rId14"/>
    <p:sldId id="330" r:id="rId15"/>
    <p:sldId id="331" r:id="rId16"/>
    <p:sldId id="338" r:id="rId17"/>
    <p:sldId id="332" r:id="rId18"/>
    <p:sldId id="295" r:id="rId19"/>
    <p:sldId id="333" r:id="rId20"/>
    <p:sldId id="324" r:id="rId21"/>
    <p:sldId id="334" r:id="rId22"/>
    <p:sldId id="299" r:id="rId23"/>
    <p:sldId id="335" r:id="rId24"/>
    <p:sldId id="339" r:id="rId25"/>
    <p:sldId id="266" r:id="rId26"/>
    <p:sldId id="303"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8C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6" autoAdjust="0"/>
    <p:restoredTop sz="94660"/>
  </p:normalViewPr>
  <p:slideViewPr>
    <p:cSldViewPr>
      <p:cViewPr varScale="1">
        <p:scale>
          <a:sx n="65" d="100"/>
          <a:sy n="65" d="100"/>
        </p:scale>
        <p:origin x="-54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19A15-1839-48BF-9081-9FC8D6A12867}" type="datetimeFigureOut">
              <a:rPr lang="en-US" smtClean="0"/>
              <a:pPr/>
              <a:t>5/18/2010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31D02-0049-4EA9-B1C2-0131FA2293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219200" y="2130425"/>
            <a:ext cx="7772400" cy="917575"/>
          </a:xfrm>
          <a:prstGeom prst="rect">
            <a:avLst/>
          </a:prstGeom>
        </p:spPr>
        <p:txBody>
          <a:bodyPr/>
          <a:lstStyle>
            <a:lvl1pPr algn="r">
              <a:defRPr/>
            </a:lvl1pPr>
          </a:lstStyle>
          <a:p>
            <a:r>
              <a:rPr lang="en-US" dirty="0" smtClean="0"/>
              <a:t>Title of Presentation</a:t>
            </a:r>
            <a:endParaRPr lang="en-US" dirty="0"/>
          </a:p>
        </p:txBody>
      </p:sp>
      <p:sp>
        <p:nvSpPr>
          <p:cNvPr id="7" name="Subtitle 2"/>
          <p:cNvSpPr>
            <a:spLocks noGrp="1"/>
          </p:cNvSpPr>
          <p:nvPr>
            <p:ph type="subTitle" idx="1" hasCustomPrompt="1"/>
          </p:nvPr>
        </p:nvSpPr>
        <p:spPr>
          <a:xfrm>
            <a:off x="2590800" y="3124200"/>
            <a:ext cx="6400800" cy="1371600"/>
          </a:xfrm>
          <a:prstGeom prst="rect">
            <a:avLst/>
          </a:prstGeo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a:t>
            </a:r>
          </a:p>
          <a:p>
            <a:r>
              <a:rPr lang="en-US" dirty="0" smtClean="0"/>
              <a:t>Company</a:t>
            </a:r>
            <a:endParaRPr lang="en-US" dirty="0"/>
          </a:p>
        </p:txBody>
      </p:sp>
      <p:cxnSp>
        <p:nvCxnSpPr>
          <p:cNvPr id="8" name="Straight Connector 7"/>
          <p:cNvCxnSpPr/>
          <p:nvPr userDrawn="1"/>
        </p:nvCxnSpPr>
        <p:spPr>
          <a:xfrm rot="10800000">
            <a:off x="4343400" y="2971800"/>
            <a:ext cx="4800600" cy="0"/>
          </a:xfrm>
          <a:prstGeom prst="line">
            <a:avLst/>
          </a:prstGeom>
          <a:ln w="15875">
            <a:solidFill>
              <a:srgbClr val="3838CE"/>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1447801"/>
            <a:ext cx="8763000" cy="1600200"/>
          </a:xfrm>
        </p:spPr>
        <p:txBody>
          <a:bodyPr/>
          <a:lstStyle/>
          <a:p>
            <a:r>
              <a:rPr lang="en-US" dirty="0" smtClean="0"/>
              <a:t/>
            </a:r>
            <a:br>
              <a:rPr lang="en-US" dirty="0" smtClean="0"/>
            </a:br>
            <a:r>
              <a:rPr lang="en-US" dirty="0" smtClean="0"/>
              <a:t>Designing a Learner-centered Course</a:t>
            </a:r>
            <a:endParaRPr lang="en-US" dirty="0"/>
          </a:p>
        </p:txBody>
      </p:sp>
      <p:sp>
        <p:nvSpPr>
          <p:cNvPr id="7" name="Subtitle 6"/>
          <p:cNvSpPr>
            <a:spLocks noGrp="1"/>
          </p:cNvSpPr>
          <p:nvPr>
            <p:ph type="subTitle" idx="1"/>
          </p:nvPr>
        </p:nvSpPr>
        <p:spPr/>
        <p:txBody>
          <a:bodyPr/>
          <a:lstStyle/>
          <a:p>
            <a:r>
              <a:rPr lang="en-US" dirty="0" smtClean="0"/>
              <a:t>Greg Sales</a:t>
            </a:r>
            <a:br>
              <a:rPr lang="en-US" dirty="0" smtClean="0"/>
            </a:br>
            <a:r>
              <a:rPr lang="en-US" dirty="0" smtClean="0"/>
              <a:t>Melanie Ruda</a:t>
            </a:r>
            <a:br>
              <a:rPr lang="en-US" dirty="0" smtClean="0"/>
            </a:br>
            <a:r>
              <a:rPr lang="en-US" dirty="0" smtClean="0"/>
              <a:t> Matt Finholt-Daniel</a:t>
            </a:r>
            <a:br>
              <a:rPr lang="en-US" dirty="0" smtClean="0"/>
            </a:br>
            <a:r>
              <a:rPr lang="en-US" dirty="0" smtClean="0"/>
              <a:t/>
            </a:r>
            <a:br>
              <a:rPr lang="en-US" dirty="0" smtClean="0"/>
            </a:br>
            <a:r>
              <a:rPr lang="en-US" dirty="0" smtClean="0"/>
              <a:t/>
            </a:r>
            <a:br>
              <a:rPr lang="en-US" dirty="0" smtClean="0"/>
            </a:br>
            <a:r>
              <a:rPr lang="en-US" dirty="0" smtClean="0"/>
              <a:t>May 19, 2010</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Taxonomy</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212760" y="2362200"/>
            <a:ext cx="6331040" cy="3484525"/>
          </a:xfrm>
          <a:prstGeom prst="rect">
            <a:avLst/>
          </a:prstGeom>
          <a:noFill/>
          <a:ln w="9525">
            <a:noFill/>
            <a:miter lim="800000"/>
            <a:headEnd/>
            <a:tailEnd/>
          </a:ln>
        </p:spPr>
      </p:pic>
      <p:sp>
        <p:nvSpPr>
          <p:cNvPr id="6" name="Rectangle 5"/>
          <p:cNvSpPr/>
          <p:nvPr/>
        </p:nvSpPr>
        <p:spPr>
          <a:xfrm>
            <a:off x="304800" y="6019800"/>
            <a:ext cx="8534400" cy="646331"/>
          </a:xfrm>
          <a:prstGeom prst="rect">
            <a:avLst/>
          </a:prstGeom>
        </p:spPr>
        <p:txBody>
          <a:bodyPr wrap="square">
            <a:spAutoFit/>
          </a:bodyPr>
          <a:lstStyle/>
          <a:p>
            <a:r>
              <a:rPr lang="en-US" dirty="0" smtClean="0"/>
              <a:t>From page 28 of the book </a:t>
            </a:r>
            <a:r>
              <a:rPr lang="en-US" i="1" dirty="0" smtClean="0"/>
              <a:t>Taxonomy for Learning, Teaching, and Assessing</a:t>
            </a:r>
            <a:r>
              <a:rPr lang="en-US" dirty="0" smtClean="0"/>
              <a:t>, edited by </a:t>
            </a:r>
            <a:r>
              <a:rPr lang="en-US" dirty="0" err="1" smtClean="0"/>
              <a:t>Lorin</a:t>
            </a:r>
            <a:r>
              <a:rPr lang="en-US" dirty="0" smtClean="0"/>
              <a:t> W. Anderson and David R. </a:t>
            </a:r>
            <a:r>
              <a:rPr lang="en-US" dirty="0" err="1" smtClean="0"/>
              <a:t>Krathwohl</a:t>
            </a:r>
            <a:r>
              <a:rPr lang="en-US" dirty="0" smtClean="0"/>
              <a:t>, © 2001 by Addison Wesley Longman, Inc.</a:t>
            </a:r>
            <a:endParaRPr lang="en-US" dirty="0"/>
          </a:p>
        </p:txBody>
      </p:sp>
      <p:sp>
        <p:nvSpPr>
          <p:cNvPr id="5" name="TextBox 4"/>
          <p:cNvSpPr txBox="1"/>
          <p:nvPr/>
        </p:nvSpPr>
        <p:spPr>
          <a:xfrm>
            <a:off x="609600" y="1295400"/>
            <a:ext cx="8077200" cy="1077218"/>
          </a:xfrm>
          <a:prstGeom prst="rect">
            <a:avLst/>
          </a:prstGeom>
          <a:noFill/>
        </p:spPr>
        <p:txBody>
          <a:bodyPr wrap="square" rtlCol="0">
            <a:spAutoFit/>
          </a:bodyPr>
          <a:lstStyle/>
          <a:p>
            <a:r>
              <a:rPr lang="en-US" sz="3200" b="1" dirty="0" smtClean="0"/>
              <a:t>Objective 2</a:t>
            </a:r>
            <a:r>
              <a:rPr lang="en-US" sz="3200" dirty="0" smtClean="0"/>
              <a:t>: The student will be able to classify given activities as exercises or tasks.</a:t>
            </a:r>
            <a:endParaRPr lang="en-US" sz="3200" dirty="0"/>
          </a:p>
        </p:txBody>
      </p:sp>
      <p:sp>
        <p:nvSpPr>
          <p:cNvPr id="7" name="TextBox 6"/>
          <p:cNvSpPr txBox="1"/>
          <p:nvPr/>
        </p:nvSpPr>
        <p:spPr>
          <a:xfrm>
            <a:off x="3200400" y="3869034"/>
            <a:ext cx="457200" cy="707886"/>
          </a:xfrm>
          <a:prstGeom prst="rect">
            <a:avLst/>
          </a:prstGeom>
          <a:noFill/>
        </p:spPr>
        <p:txBody>
          <a:bodyPr wrap="square" rtlCol="0">
            <a:spAutoFit/>
          </a:bodyPr>
          <a:lstStyle/>
          <a:p>
            <a:r>
              <a:rPr lang="en-US" sz="4000" b="1" dirty="0" smtClean="0">
                <a:solidFill>
                  <a:srgbClr val="FF0000"/>
                </a:solidFill>
                <a:latin typeface="+mj-lt"/>
              </a:rPr>
              <a:t>2</a:t>
            </a:r>
            <a:endParaRPr lang="en-US" sz="4000" b="1" dirty="0">
              <a:solidFill>
                <a:srgbClr val="FF0000"/>
              </a:solidFill>
              <a:latin typeface="+mj-lt"/>
            </a:endParaRPr>
          </a:p>
        </p:txBody>
      </p:sp>
      <p:sp>
        <p:nvSpPr>
          <p:cNvPr id="8" name="TextBox 7"/>
          <p:cNvSpPr txBox="1"/>
          <p:nvPr/>
        </p:nvSpPr>
        <p:spPr>
          <a:xfrm>
            <a:off x="2362200" y="3864114"/>
            <a:ext cx="457200" cy="707886"/>
          </a:xfrm>
          <a:prstGeom prst="rect">
            <a:avLst/>
          </a:prstGeom>
          <a:noFill/>
        </p:spPr>
        <p:txBody>
          <a:bodyPr wrap="square" rtlCol="0">
            <a:spAutoFit/>
          </a:bodyPr>
          <a:lstStyle/>
          <a:p>
            <a:r>
              <a:rPr lang="en-US" sz="4000" b="1" dirty="0" smtClean="0">
                <a:solidFill>
                  <a:schemeClr val="accent1">
                    <a:lumMod val="50000"/>
                  </a:schemeClr>
                </a:solidFill>
                <a:latin typeface="+mj-lt"/>
              </a:rPr>
              <a:t>1</a:t>
            </a:r>
            <a:endParaRPr lang="en-US" sz="4000" b="1" dirty="0">
              <a:solidFill>
                <a:schemeClr val="accent1">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Taxonomy</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212760" y="2362200"/>
            <a:ext cx="6331040" cy="3484525"/>
          </a:xfrm>
          <a:prstGeom prst="rect">
            <a:avLst/>
          </a:prstGeom>
          <a:noFill/>
          <a:ln w="9525">
            <a:noFill/>
            <a:miter lim="800000"/>
            <a:headEnd/>
            <a:tailEnd/>
          </a:ln>
        </p:spPr>
      </p:pic>
      <p:sp>
        <p:nvSpPr>
          <p:cNvPr id="6" name="Rectangle 5"/>
          <p:cNvSpPr/>
          <p:nvPr/>
        </p:nvSpPr>
        <p:spPr>
          <a:xfrm>
            <a:off x="304800" y="6019800"/>
            <a:ext cx="8534400" cy="646331"/>
          </a:xfrm>
          <a:prstGeom prst="rect">
            <a:avLst/>
          </a:prstGeom>
        </p:spPr>
        <p:txBody>
          <a:bodyPr wrap="square">
            <a:spAutoFit/>
          </a:bodyPr>
          <a:lstStyle/>
          <a:p>
            <a:r>
              <a:rPr lang="en-US" dirty="0" smtClean="0"/>
              <a:t>From page 28 of the book </a:t>
            </a:r>
            <a:r>
              <a:rPr lang="en-US" i="1" dirty="0" smtClean="0"/>
              <a:t>Taxonomy for Learning, Teaching, and Assessing</a:t>
            </a:r>
            <a:r>
              <a:rPr lang="en-US" dirty="0" smtClean="0"/>
              <a:t>, edited by </a:t>
            </a:r>
            <a:r>
              <a:rPr lang="en-US" dirty="0" err="1" smtClean="0"/>
              <a:t>Lorin</a:t>
            </a:r>
            <a:r>
              <a:rPr lang="en-US" dirty="0" smtClean="0"/>
              <a:t> W. Anderson and David R. </a:t>
            </a:r>
            <a:r>
              <a:rPr lang="en-US" dirty="0" err="1" smtClean="0"/>
              <a:t>Krathwohl</a:t>
            </a:r>
            <a:r>
              <a:rPr lang="en-US" dirty="0" smtClean="0"/>
              <a:t>, © 2001 by Addison Wesley Longman, Inc.</a:t>
            </a:r>
            <a:endParaRPr lang="en-US" dirty="0"/>
          </a:p>
        </p:txBody>
      </p:sp>
      <p:sp>
        <p:nvSpPr>
          <p:cNvPr id="5" name="TextBox 4"/>
          <p:cNvSpPr txBox="1"/>
          <p:nvPr/>
        </p:nvSpPr>
        <p:spPr>
          <a:xfrm>
            <a:off x="609600" y="1295400"/>
            <a:ext cx="8077200" cy="1077218"/>
          </a:xfrm>
          <a:prstGeom prst="rect">
            <a:avLst/>
          </a:prstGeom>
          <a:noFill/>
        </p:spPr>
        <p:txBody>
          <a:bodyPr wrap="square" rtlCol="0">
            <a:spAutoFit/>
          </a:bodyPr>
          <a:lstStyle/>
          <a:p>
            <a:r>
              <a:rPr lang="en-US" sz="3200" b="1" dirty="0" smtClean="0"/>
              <a:t>Objective 3</a:t>
            </a:r>
            <a:r>
              <a:rPr lang="en-US" sz="3200" dirty="0" smtClean="0"/>
              <a:t>: The student will be able to develop a task from an exercise.</a:t>
            </a:r>
            <a:endParaRPr lang="en-US" sz="3200" dirty="0"/>
          </a:p>
        </p:txBody>
      </p:sp>
      <p:sp>
        <p:nvSpPr>
          <p:cNvPr id="7" name="TextBox 6"/>
          <p:cNvSpPr txBox="1"/>
          <p:nvPr/>
        </p:nvSpPr>
        <p:spPr>
          <a:xfrm>
            <a:off x="3200400" y="3869034"/>
            <a:ext cx="457200" cy="707886"/>
          </a:xfrm>
          <a:prstGeom prst="rect">
            <a:avLst/>
          </a:prstGeom>
          <a:noFill/>
        </p:spPr>
        <p:txBody>
          <a:bodyPr wrap="square" rtlCol="0">
            <a:spAutoFit/>
          </a:bodyPr>
          <a:lstStyle/>
          <a:p>
            <a:r>
              <a:rPr lang="en-US" sz="4000" b="1" dirty="0" smtClean="0">
                <a:solidFill>
                  <a:schemeClr val="accent1">
                    <a:lumMod val="50000"/>
                  </a:schemeClr>
                </a:solidFill>
                <a:latin typeface="+mj-lt"/>
              </a:rPr>
              <a:t>2</a:t>
            </a:r>
            <a:endParaRPr lang="en-US" sz="4000" b="1" dirty="0">
              <a:solidFill>
                <a:schemeClr val="accent1">
                  <a:lumMod val="50000"/>
                </a:schemeClr>
              </a:solidFill>
              <a:latin typeface="+mj-lt"/>
            </a:endParaRPr>
          </a:p>
        </p:txBody>
      </p:sp>
      <p:sp>
        <p:nvSpPr>
          <p:cNvPr id="8" name="TextBox 7"/>
          <p:cNvSpPr txBox="1"/>
          <p:nvPr/>
        </p:nvSpPr>
        <p:spPr>
          <a:xfrm>
            <a:off x="2362200" y="3864114"/>
            <a:ext cx="457200" cy="707886"/>
          </a:xfrm>
          <a:prstGeom prst="rect">
            <a:avLst/>
          </a:prstGeom>
          <a:noFill/>
        </p:spPr>
        <p:txBody>
          <a:bodyPr wrap="square" rtlCol="0">
            <a:spAutoFit/>
          </a:bodyPr>
          <a:lstStyle/>
          <a:p>
            <a:r>
              <a:rPr lang="en-US" sz="4000" b="1" dirty="0" smtClean="0">
                <a:solidFill>
                  <a:schemeClr val="accent1">
                    <a:lumMod val="50000"/>
                  </a:schemeClr>
                </a:solidFill>
                <a:latin typeface="+mj-lt"/>
              </a:rPr>
              <a:t>1</a:t>
            </a:r>
            <a:endParaRPr lang="en-US" sz="4000" b="1" dirty="0">
              <a:solidFill>
                <a:schemeClr val="accent1">
                  <a:lumMod val="50000"/>
                </a:schemeClr>
              </a:solidFill>
              <a:latin typeface="+mj-lt"/>
            </a:endParaRPr>
          </a:p>
        </p:txBody>
      </p:sp>
      <p:sp>
        <p:nvSpPr>
          <p:cNvPr id="9" name="TextBox 8"/>
          <p:cNvSpPr txBox="1"/>
          <p:nvPr/>
        </p:nvSpPr>
        <p:spPr>
          <a:xfrm>
            <a:off x="6934200" y="3810000"/>
            <a:ext cx="381000" cy="707886"/>
          </a:xfrm>
          <a:prstGeom prst="rect">
            <a:avLst/>
          </a:prstGeom>
          <a:noFill/>
        </p:spPr>
        <p:txBody>
          <a:bodyPr wrap="square" rtlCol="0">
            <a:spAutoFit/>
          </a:bodyPr>
          <a:lstStyle/>
          <a:p>
            <a:r>
              <a:rPr lang="en-US" sz="4000" b="1" dirty="0" smtClean="0">
                <a:solidFill>
                  <a:srgbClr val="FF0000"/>
                </a:solidFill>
                <a:latin typeface="+mj-lt"/>
              </a:rPr>
              <a:t>3</a:t>
            </a:r>
            <a:endParaRPr lang="en-US" sz="4000" b="1" dirty="0">
              <a:solidFill>
                <a:srgbClr val="FF0000"/>
              </a:solidFill>
              <a:latin typeface="+mj-lt"/>
            </a:endParaRPr>
          </a:p>
        </p:txBody>
      </p:sp>
      <p:grpSp>
        <p:nvGrpSpPr>
          <p:cNvPr id="14" name="Group 13"/>
          <p:cNvGrpSpPr/>
          <p:nvPr/>
        </p:nvGrpSpPr>
        <p:grpSpPr>
          <a:xfrm>
            <a:off x="7010400" y="914400"/>
            <a:ext cx="1600200" cy="685800"/>
            <a:chOff x="7010400" y="914400"/>
            <a:chExt cx="1600200" cy="685800"/>
          </a:xfrm>
        </p:grpSpPr>
        <p:cxnSp>
          <p:nvCxnSpPr>
            <p:cNvPr id="10" name="Straight Connector 9"/>
            <p:cNvCxnSpPr/>
            <p:nvPr/>
          </p:nvCxnSpPr>
          <p:spPr>
            <a:xfrm>
              <a:off x="7086600" y="1600200"/>
              <a:ext cx="1447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10400" y="914400"/>
              <a:ext cx="1600200" cy="523220"/>
            </a:xfrm>
            <a:prstGeom prst="rect">
              <a:avLst/>
            </a:prstGeom>
            <a:noFill/>
          </p:spPr>
          <p:txBody>
            <a:bodyPr wrap="square" rtlCol="0">
              <a:spAutoFit/>
            </a:bodyPr>
            <a:lstStyle/>
            <a:p>
              <a:r>
                <a:rPr lang="en-US" sz="2800" dirty="0" smtClean="0">
                  <a:solidFill>
                    <a:srgbClr val="FF0000"/>
                  </a:solidFill>
                  <a:latin typeface="+mj-lt"/>
                </a:rPr>
                <a:t>generate</a:t>
              </a:r>
              <a:endParaRPr lang="en-US" sz="2800" dirty="0">
                <a:solidFill>
                  <a:srgbClr val="FF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Taxonomy</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212760" y="2362200"/>
            <a:ext cx="6331040" cy="3484525"/>
          </a:xfrm>
          <a:prstGeom prst="rect">
            <a:avLst/>
          </a:prstGeom>
          <a:noFill/>
          <a:ln w="9525">
            <a:noFill/>
            <a:miter lim="800000"/>
            <a:headEnd/>
            <a:tailEnd/>
          </a:ln>
        </p:spPr>
      </p:pic>
      <p:sp>
        <p:nvSpPr>
          <p:cNvPr id="6" name="Rectangle 5"/>
          <p:cNvSpPr/>
          <p:nvPr/>
        </p:nvSpPr>
        <p:spPr>
          <a:xfrm>
            <a:off x="304800" y="6019800"/>
            <a:ext cx="8534400" cy="646331"/>
          </a:xfrm>
          <a:prstGeom prst="rect">
            <a:avLst/>
          </a:prstGeom>
        </p:spPr>
        <p:txBody>
          <a:bodyPr wrap="square">
            <a:spAutoFit/>
          </a:bodyPr>
          <a:lstStyle/>
          <a:p>
            <a:r>
              <a:rPr lang="en-US" dirty="0" smtClean="0"/>
              <a:t>From page 28 of the book </a:t>
            </a:r>
            <a:r>
              <a:rPr lang="en-US" i="1" dirty="0" smtClean="0"/>
              <a:t>Taxonomy for Learning, Teaching, and Assessing</a:t>
            </a:r>
            <a:r>
              <a:rPr lang="en-US" dirty="0" smtClean="0"/>
              <a:t>, edited by </a:t>
            </a:r>
            <a:r>
              <a:rPr lang="en-US" dirty="0" err="1" smtClean="0"/>
              <a:t>Lorin</a:t>
            </a:r>
            <a:r>
              <a:rPr lang="en-US" dirty="0" smtClean="0"/>
              <a:t> W. Anderson and David R. </a:t>
            </a:r>
            <a:r>
              <a:rPr lang="en-US" dirty="0" err="1" smtClean="0"/>
              <a:t>Krathwohl</a:t>
            </a:r>
            <a:r>
              <a:rPr lang="en-US" dirty="0" smtClean="0"/>
              <a:t>, © 2001 by Addison Wesley Longman, Inc.</a:t>
            </a:r>
            <a:endParaRPr lang="en-US" dirty="0"/>
          </a:p>
        </p:txBody>
      </p:sp>
      <p:sp>
        <p:nvSpPr>
          <p:cNvPr id="5" name="TextBox 4"/>
          <p:cNvSpPr txBox="1"/>
          <p:nvPr/>
        </p:nvSpPr>
        <p:spPr>
          <a:xfrm>
            <a:off x="609600" y="1295400"/>
            <a:ext cx="8077200" cy="584775"/>
          </a:xfrm>
          <a:prstGeom prst="rect">
            <a:avLst/>
          </a:prstGeom>
          <a:noFill/>
        </p:spPr>
        <p:txBody>
          <a:bodyPr wrap="square" rtlCol="0">
            <a:spAutoFit/>
          </a:bodyPr>
          <a:lstStyle/>
          <a:p>
            <a:r>
              <a:rPr lang="en-US" sz="3200" b="1" dirty="0" smtClean="0"/>
              <a:t>Objective</a:t>
            </a:r>
            <a:r>
              <a:rPr lang="en-US" sz="3200" dirty="0" smtClean="0"/>
              <a:t>: x</a:t>
            </a:r>
            <a:endParaRPr lang="en-US" sz="3200" dirty="0"/>
          </a:p>
        </p:txBody>
      </p:sp>
      <p:sp>
        <p:nvSpPr>
          <p:cNvPr id="7" name="TextBox 6"/>
          <p:cNvSpPr txBox="1"/>
          <p:nvPr/>
        </p:nvSpPr>
        <p:spPr>
          <a:xfrm>
            <a:off x="457200" y="2438400"/>
            <a:ext cx="457200" cy="707886"/>
          </a:xfrm>
          <a:prstGeom prst="rect">
            <a:avLst/>
          </a:prstGeom>
          <a:noFill/>
        </p:spPr>
        <p:txBody>
          <a:bodyPr wrap="square" rtlCol="0">
            <a:spAutoFit/>
          </a:bodyPr>
          <a:lstStyle/>
          <a:p>
            <a:r>
              <a:rPr lang="en-US" sz="4000" b="1" dirty="0" smtClean="0">
                <a:solidFill>
                  <a:srgbClr val="FF0000"/>
                </a:solidFill>
                <a:latin typeface="+mj-lt"/>
              </a:rPr>
              <a:t>X</a:t>
            </a:r>
            <a:endParaRPr lang="en-US" sz="4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Taxonomy</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212760" y="2362200"/>
            <a:ext cx="6331040" cy="3484525"/>
          </a:xfrm>
          <a:prstGeom prst="rect">
            <a:avLst/>
          </a:prstGeom>
          <a:noFill/>
          <a:ln w="9525">
            <a:noFill/>
            <a:miter lim="800000"/>
            <a:headEnd/>
            <a:tailEnd/>
          </a:ln>
        </p:spPr>
      </p:pic>
      <p:sp>
        <p:nvSpPr>
          <p:cNvPr id="6" name="Rectangle 5"/>
          <p:cNvSpPr/>
          <p:nvPr/>
        </p:nvSpPr>
        <p:spPr>
          <a:xfrm>
            <a:off x="304800" y="6019800"/>
            <a:ext cx="8534400" cy="646331"/>
          </a:xfrm>
          <a:prstGeom prst="rect">
            <a:avLst/>
          </a:prstGeom>
        </p:spPr>
        <p:txBody>
          <a:bodyPr wrap="square">
            <a:spAutoFit/>
          </a:bodyPr>
          <a:lstStyle/>
          <a:p>
            <a:r>
              <a:rPr lang="en-US" dirty="0" smtClean="0"/>
              <a:t>From page 28 of the book </a:t>
            </a:r>
            <a:r>
              <a:rPr lang="en-US" i="1" dirty="0" smtClean="0"/>
              <a:t>Taxonomy for Learning, Teaching, and Assessing</a:t>
            </a:r>
            <a:r>
              <a:rPr lang="en-US" dirty="0" smtClean="0"/>
              <a:t>, edited by </a:t>
            </a:r>
            <a:r>
              <a:rPr lang="en-US" dirty="0" err="1" smtClean="0"/>
              <a:t>Lorin</a:t>
            </a:r>
            <a:r>
              <a:rPr lang="en-US" dirty="0" smtClean="0"/>
              <a:t> W. Anderson and David R. </a:t>
            </a:r>
            <a:r>
              <a:rPr lang="en-US" dirty="0" err="1" smtClean="0"/>
              <a:t>Krathwohl</a:t>
            </a:r>
            <a:r>
              <a:rPr lang="en-US" dirty="0" smtClean="0"/>
              <a:t>, © 2001 by Addison Wesley Longman, Inc.</a:t>
            </a:r>
            <a:endParaRPr lang="en-US" dirty="0"/>
          </a:p>
        </p:txBody>
      </p:sp>
      <p:sp>
        <p:nvSpPr>
          <p:cNvPr id="5" name="TextBox 4"/>
          <p:cNvSpPr txBox="1"/>
          <p:nvPr/>
        </p:nvSpPr>
        <p:spPr>
          <a:xfrm>
            <a:off x="609600" y="1295400"/>
            <a:ext cx="8077200" cy="584775"/>
          </a:xfrm>
          <a:prstGeom prst="rect">
            <a:avLst/>
          </a:prstGeom>
          <a:noFill/>
        </p:spPr>
        <p:txBody>
          <a:bodyPr wrap="square" rtlCol="0">
            <a:spAutoFit/>
          </a:bodyPr>
          <a:lstStyle/>
          <a:p>
            <a:r>
              <a:rPr lang="en-US" sz="3200" b="1" dirty="0" smtClean="0"/>
              <a:t>Objective</a:t>
            </a:r>
            <a:r>
              <a:rPr lang="en-US" sz="3200" dirty="0" smtClean="0"/>
              <a:t>:</a:t>
            </a:r>
            <a:endParaRPr lang="en-US" sz="3200" dirty="0"/>
          </a:p>
        </p:txBody>
      </p:sp>
      <p:sp>
        <p:nvSpPr>
          <p:cNvPr id="7" name="TextBox 6"/>
          <p:cNvSpPr txBox="1"/>
          <p:nvPr/>
        </p:nvSpPr>
        <p:spPr>
          <a:xfrm>
            <a:off x="457200" y="2438400"/>
            <a:ext cx="457200" cy="707886"/>
          </a:xfrm>
          <a:prstGeom prst="rect">
            <a:avLst/>
          </a:prstGeom>
          <a:noFill/>
        </p:spPr>
        <p:txBody>
          <a:bodyPr wrap="square" rtlCol="0">
            <a:spAutoFit/>
          </a:bodyPr>
          <a:lstStyle/>
          <a:p>
            <a:r>
              <a:rPr lang="en-US" sz="4000" b="1" dirty="0" smtClean="0">
                <a:solidFill>
                  <a:srgbClr val="FF0000"/>
                </a:solidFill>
                <a:latin typeface="+mj-lt"/>
              </a:rPr>
              <a:t>X</a:t>
            </a:r>
            <a:endParaRPr lang="en-US" sz="4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Taxonomy</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212760" y="2362200"/>
            <a:ext cx="6331040" cy="3484525"/>
          </a:xfrm>
          <a:prstGeom prst="rect">
            <a:avLst/>
          </a:prstGeom>
          <a:noFill/>
          <a:ln w="9525">
            <a:noFill/>
            <a:miter lim="800000"/>
            <a:headEnd/>
            <a:tailEnd/>
          </a:ln>
        </p:spPr>
      </p:pic>
      <p:sp>
        <p:nvSpPr>
          <p:cNvPr id="6" name="Rectangle 5"/>
          <p:cNvSpPr/>
          <p:nvPr/>
        </p:nvSpPr>
        <p:spPr>
          <a:xfrm>
            <a:off x="304800" y="6019800"/>
            <a:ext cx="8534400" cy="646331"/>
          </a:xfrm>
          <a:prstGeom prst="rect">
            <a:avLst/>
          </a:prstGeom>
        </p:spPr>
        <p:txBody>
          <a:bodyPr wrap="square">
            <a:spAutoFit/>
          </a:bodyPr>
          <a:lstStyle/>
          <a:p>
            <a:r>
              <a:rPr lang="en-US" dirty="0" smtClean="0"/>
              <a:t>From page 28 of the book </a:t>
            </a:r>
            <a:r>
              <a:rPr lang="en-US" i="1" dirty="0" smtClean="0"/>
              <a:t>Taxonomy for Learning, Teaching, and Assessing</a:t>
            </a:r>
            <a:r>
              <a:rPr lang="en-US" dirty="0" smtClean="0"/>
              <a:t>, edited by </a:t>
            </a:r>
            <a:r>
              <a:rPr lang="en-US" dirty="0" err="1" smtClean="0"/>
              <a:t>Lorin</a:t>
            </a:r>
            <a:r>
              <a:rPr lang="en-US" dirty="0" smtClean="0"/>
              <a:t> W. Anderson and David R. </a:t>
            </a:r>
            <a:r>
              <a:rPr lang="en-US" dirty="0" err="1" smtClean="0"/>
              <a:t>Krathwohl</a:t>
            </a:r>
            <a:r>
              <a:rPr lang="en-US" dirty="0" smtClean="0"/>
              <a:t>, © 2001 by Addison Wesley Longman, Inc.</a:t>
            </a:r>
            <a:endParaRPr lang="en-US" dirty="0"/>
          </a:p>
        </p:txBody>
      </p:sp>
      <p:sp>
        <p:nvSpPr>
          <p:cNvPr id="5" name="TextBox 4"/>
          <p:cNvSpPr txBox="1"/>
          <p:nvPr/>
        </p:nvSpPr>
        <p:spPr>
          <a:xfrm>
            <a:off x="609600" y="1295400"/>
            <a:ext cx="8077200" cy="584775"/>
          </a:xfrm>
          <a:prstGeom prst="rect">
            <a:avLst/>
          </a:prstGeom>
          <a:noFill/>
        </p:spPr>
        <p:txBody>
          <a:bodyPr wrap="square" rtlCol="0">
            <a:spAutoFit/>
          </a:bodyPr>
          <a:lstStyle/>
          <a:p>
            <a:r>
              <a:rPr lang="en-US" sz="3200" b="1" dirty="0" smtClean="0"/>
              <a:t>Objective</a:t>
            </a:r>
            <a:r>
              <a:rPr lang="en-US" sz="3200" dirty="0" smtClean="0"/>
              <a:t>:</a:t>
            </a:r>
            <a:endParaRPr lang="en-US" sz="3200" dirty="0"/>
          </a:p>
        </p:txBody>
      </p:sp>
      <p:sp>
        <p:nvSpPr>
          <p:cNvPr id="7" name="TextBox 6"/>
          <p:cNvSpPr txBox="1"/>
          <p:nvPr/>
        </p:nvSpPr>
        <p:spPr>
          <a:xfrm>
            <a:off x="457200" y="2438400"/>
            <a:ext cx="457200" cy="707886"/>
          </a:xfrm>
          <a:prstGeom prst="rect">
            <a:avLst/>
          </a:prstGeom>
          <a:noFill/>
        </p:spPr>
        <p:txBody>
          <a:bodyPr wrap="square" rtlCol="0">
            <a:spAutoFit/>
          </a:bodyPr>
          <a:lstStyle/>
          <a:p>
            <a:r>
              <a:rPr lang="en-US" sz="4000" b="1" dirty="0" smtClean="0">
                <a:solidFill>
                  <a:srgbClr val="FF0000"/>
                </a:solidFill>
                <a:latin typeface="+mj-lt"/>
              </a:rPr>
              <a:t>X</a:t>
            </a:r>
            <a:endParaRPr lang="en-US" sz="4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and Assessment</a:t>
            </a:r>
            <a:endParaRPr lang="en-US" dirty="0"/>
          </a:p>
        </p:txBody>
      </p:sp>
      <p:graphicFrame>
        <p:nvGraphicFramePr>
          <p:cNvPr id="4" name="Content Placeholder 3"/>
          <p:cNvGraphicFramePr>
            <a:graphicFrameLocks noGrp="1"/>
          </p:cNvGraphicFramePr>
          <p:nvPr>
            <p:ph idx="1"/>
          </p:nvPr>
        </p:nvGraphicFramePr>
        <p:xfrm>
          <a:off x="457200" y="1600200"/>
          <a:ext cx="8229600" cy="4556626"/>
        </p:xfrm>
        <a:graphic>
          <a:graphicData uri="http://schemas.openxmlformats.org/drawingml/2006/table">
            <a:tbl>
              <a:tblPr firstRow="1" bandRow="1">
                <a:tableStyleId>{5C22544A-7EE6-4342-B048-85BDC9FD1C3A}</a:tableStyleId>
              </a:tblPr>
              <a:tblGrid>
                <a:gridCol w="3429000"/>
                <a:gridCol w="381000"/>
                <a:gridCol w="4419600"/>
              </a:tblGrid>
              <a:tr h="533400">
                <a:tc>
                  <a:txBody>
                    <a:bodyPr/>
                    <a:lstStyle/>
                    <a:p>
                      <a:r>
                        <a:rPr lang="en-US" sz="2800" dirty="0" smtClean="0"/>
                        <a:t>Objective</a:t>
                      </a:r>
                      <a:endParaRPr lang="en-US" sz="2800" dirty="0"/>
                    </a:p>
                  </a:txBody>
                  <a:tcPr/>
                </a:tc>
                <a:tc>
                  <a:txBody>
                    <a:bodyPr/>
                    <a:lstStyle/>
                    <a:p>
                      <a:endParaRPr lang="en-US" sz="2800" dirty="0"/>
                    </a:p>
                  </a:txBody>
                  <a:tcPr/>
                </a:tc>
                <a:tc>
                  <a:txBody>
                    <a:bodyPr/>
                    <a:lstStyle/>
                    <a:p>
                      <a:r>
                        <a:rPr lang="en-US" sz="2800" dirty="0" smtClean="0"/>
                        <a:t>Assessment</a:t>
                      </a:r>
                      <a:endParaRPr lang="en-US" sz="2800" dirty="0"/>
                    </a:p>
                  </a:txBody>
                  <a:tcPr/>
                </a:tc>
              </a:tr>
              <a:tr h="1143000">
                <a:tc>
                  <a:txBody>
                    <a:bodyPr/>
                    <a:lstStyle/>
                    <a:p>
                      <a:pPr marL="0" indent="0"/>
                      <a:r>
                        <a:rPr lang="en-US" sz="2400" dirty="0" smtClean="0"/>
                        <a:t>Recall the</a:t>
                      </a:r>
                      <a:r>
                        <a:rPr lang="en-US" sz="2400" baseline="0" dirty="0" smtClean="0"/>
                        <a:t> characteristics of a task</a:t>
                      </a:r>
                      <a:endParaRPr lang="en-US" sz="2400"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Given an exercise,</a:t>
                      </a:r>
                      <a:r>
                        <a:rPr lang="en-US" sz="2400" baseline="0" dirty="0" smtClean="0"/>
                        <a:t> the student will convert it to a task.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Classify</a:t>
                      </a:r>
                      <a:r>
                        <a:rPr lang="en-US" sz="2400" baseline="0" dirty="0" smtClean="0"/>
                        <a:t> activities as exercises or tasks</a:t>
                      </a:r>
                      <a:endParaRPr lang="en-US" sz="2400" dirty="0" smtClean="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a:t>
                      </a:r>
                      <a:r>
                        <a:rPr lang="en-US" sz="2400" baseline="0" dirty="0" smtClean="0"/>
                        <a:t> student will respond to the question, “What are the characteristics of a task?”</a:t>
                      </a:r>
                    </a:p>
                  </a:txBody>
                  <a:tcPr/>
                </a:tc>
              </a:tr>
              <a:tr h="1310506">
                <a:tc>
                  <a:txBody>
                    <a:bodyPr/>
                    <a:lstStyle/>
                    <a:p>
                      <a:pPr marL="0" indent="0"/>
                      <a:r>
                        <a:rPr lang="en-US" sz="2400" dirty="0" smtClean="0"/>
                        <a:t>Generate</a:t>
                      </a:r>
                      <a:r>
                        <a:rPr lang="en-US" sz="2400" baseline="0" dirty="0" smtClean="0"/>
                        <a:t> a task from an exercise</a:t>
                      </a:r>
                      <a:endParaRPr lang="en-US" sz="2400"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Given</a:t>
                      </a:r>
                      <a:r>
                        <a:rPr lang="en-US" sz="2400" baseline="0" dirty="0" smtClean="0"/>
                        <a:t> examples of tasks and exercises, the student will label each one as an “exercise” or  a “task”.</a:t>
                      </a:r>
                      <a:endParaRPr lang="en-US" sz="2400" dirty="0" smtClean="0"/>
                    </a:p>
                  </a:txBody>
                  <a:tcPr/>
                </a:tc>
              </a:tr>
            </a:tbl>
          </a:graphicData>
        </a:graphic>
      </p:graphicFrame>
      <p:cxnSp>
        <p:nvCxnSpPr>
          <p:cNvPr id="6" name="Straight Connector 5"/>
          <p:cNvCxnSpPr/>
          <p:nvPr/>
        </p:nvCxnSpPr>
        <p:spPr>
          <a:xfrm>
            <a:off x="1295400" y="2743200"/>
            <a:ext cx="3048000" cy="838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3962400"/>
            <a:ext cx="1676400" cy="10668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2438400" y="3429000"/>
            <a:ext cx="2971800" cy="838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Work Groups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On page 6 of the Design Document, write objectives for one lesson, if you haven’t already done so.</a:t>
            </a:r>
          </a:p>
          <a:p>
            <a:pPr marL="514350" indent="-514350">
              <a:buFont typeface="+mj-lt"/>
              <a:buAutoNum type="arabicPeriod"/>
            </a:pPr>
            <a:r>
              <a:rPr lang="en-US" dirty="0" smtClean="0"/>
              <a:t>Correlate your lesson objectives with your course objectives.</a:t>
            </a:r>
          </a:p>
          <a:p>
            <a:pPr marL="514350" indent="-514350">
              <a:buFont typeface="+mj-lt"/>
              <a:buAutoNum type="arabicPeriod"/>
            </a:pPr>
            <a:r>
              <a:rPr lang="en-US" dirty="0" smtClean="0"/>
              <a:t>Classify the objectives on the Taxonomy.</a:t>
            </a:r>
          </a:p>
          <a:p>
            <a:pPr marL="514350" indent="-514350">
              <a:buFont typeface="+mj-lt"/>
              <a:buAutoNum type="arabicPeriod"/>
            </a:pPr>
            <a:r>
              <a:rPr lang="en-US" dirty="0" smtClean="0"/>
              <a:t>Write assessment items. See p. 15 in the Packet for ideas.</a:t>
            </a:r>
          </a:p>
          <a:p>
            <a:pPr marL="0" indent="0">
              <a:buNone/>
            </a:pPr>
            <a:r>
              <a:rPr lang="en-US" dirty="0" smtClean="0"/>
              <a:t/>
            </a:r>
            <a:br>
              <a:rPr lang="en-US" dirty="0" smtClean="0"/>
            </a:br>
            <a:r>
              <a:rPr lang="en-US" dirty="0" smtClean="0"/>
              <a:t>Repeat the cycle above </a:t>
            </a:r>
            <a:br>
              <a:rPr lang="en-US" dirty="0" smtClean="0"/>
            </a:br>
            <a:r>
              <a:rPr lang="en-US" dirty="0" smtClean="0"/>
              <a:t>for as many lessons </a:t>
            </a:r>
            <a:br>
              <a:rPr lang="en-US" dirty="0" smtClean="0"/>
            </a:br>
            <a:r>
              <a:rPr lang="en-US" dirty="0" smtClean="0"/>
              <a:t>as you have time for.</a:t>
            </a:r>
            <a:endParaRPr lang="en-US" dirty="0"/>
          </a:p>
        </p:txBody>
      </p:sp>
      <p:pic>
        <p:nvPicPr>
          <p:cNvPr id="5" name="Picture 4" descr="DSCF0028_cropped2.jpg"/>
          <p:cNvPicPr>
            <a:picLocks noChangeAspect="1"/>
          </p:cNvPicPr>
          <p:nvPr/>
        </p:nvPicPr>
        <p:blipFill>
          <a:blip r:embed="rId2" cstate="print"/>
          <a:stretch>
            <a:fillRect/>
          </a:stretch>
        </p:blipFill>
        <p:spPr>
          <a:xfrm>
            <a:off x="4038600" y="4648200"/>
            <a:ext cx="3886200" cy="143789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Break until 10:30</a:t>
            </a:r>
            <a:endParaRPr lang="en-US" dirty="0"/>
          </a:p>
        </p:txBody>
      </p:sp>
      <p:sp>
        <p:nvSpPr>
          <p:cNvPr id="6" name="Content Placeholder 5"/>
          <p:cNvSpPr>
            <a:spLocks noGrp="1"/>
          </p:cNvSpPr>
          <p:nvPr>
            <p:ph idx="1"/>
          </p:nvPr>
        </p:nvSpPr>
        <p:spPr/>
        <p:txBody>
          <a:bodyPr/>
          <a:lstStyle/>
          <a:p>
            <a:pPr>
              <a:buNone/>
            </a:pPr>
            <a:endParaRPr lang="en-US" dirty="0"/>
          </a:p>
        </p:txBody>
      </p:sp>
      <p:pic>
        <p:nvPicPr>
          <p:cNvPr id="17411" name="Picture 3" descr="C:\Users\mruda\AppData\Local\Microsoft\Windows\Temporary Internet Files\Content.IE5\7VRKHBL4\MC900437763[1].wmf"/>
          <p:cNvPicPr>
            <a:picLocks noChangeAspect="1" noChangeArrowheads="1"/>
          </p:cNvPicPr>
          <p:nvPr/>
        </p:nvPicPr>
        <p:blipFill>
          <a:blip r:embed="rId2" cstate="print"/>
          <a:srcRect/>
          <a:stretch>
            <a:fillRect/>
          </a:stretch>
        </p:blipFill>
        <p:spPr bwMode="auto">
          <a:xfrm>
            <a:off x="3581400" y="1981200"/>
            <a:ext cx="2590800" cy="38727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and Assessment</a:t>
            </a:r>
            <a:endParaRPr lang="en-US" dirty="0"/>
          </a:p>
        </p:txBody>
      </p:sp>
      <p:sp>
        <p:nvSpPr>
          <p:cNvPr id="3" name="Content Placeholder 2"/>
          <p:cNvSpPr>
            <a:spLocks noGrp="1"/>
          </p:cNvSpPr>
          <p:nvPr>
            <p:ph idx="1"/>
          </p:nvPr>
        </p:nvSpPr>
        <p:spPr/>
        <p:txBody>
          <a:bodyPr>
            <a:normAutofit/>
          </a:bodyPr>
          <a:lstStyle/>
          <a:p>
            <a:pPr marL="571500" indent="-514350">
              <a:buFont typeface="+mj-lt"/>
              <a:buAutoNum type="arabicPeriod"/>
            </a:pPr>
            <a:r>
              <a:rPr lang="en-US" dirty="0" smtClean="0"/>
              <a:t>What can you do to ensure that the midterm and final adequately assess student gains from the instruction?</a:t>
            </a:r>
          </a:p>
          <a:p>
            <a:pPr marL="571500" indent="-514350">
              <a:buFont typeface="+mj-lt"/>
              <a:buAutoNum type="arabicPeriod"/>
            </a:pPr>
            <a:r>
              <a:rPr lang="en-US" dirty="0" smtClean="0"/>
              <a:t>Must the Final be 40% of </a:t>
            </a:r>
            <a:r>
              <a:rPr lang="en-US" dirty="0" smtClean="0"/>
              <a:t>the </a:t>
            </a:r>
            <a:r>
              <a:rPr lang="en-US" dirty="0" smtClean="0"/>
              <a:t>grade?</a:t>
            </a:r>
          </a:p>
          <a:p>
            <a:pPr marL="571500" indent="-514350">
              <a:buFont typeface="+mj-lt"/>
              <a:buAutoNum type="arabicPeriod"/>
            </a:pPr>
            <a:r>
              <a:rPr lang="en-US" dirty="0" smtClean="0"/>
              <a:t>If so, what alternative methods are possible?</a:t>
            </a:r>
            <a:br>
              <a:rPr lang="en-US" dirty="0" smtClean="0"/>
            </a:b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Assessment, and Instructional Activities</a:t>
            </a:r>
            <a:endParaRPr lang="en-US" dirty="0"/>
          </a:p>
        </p:txBody>
      </p:sp>
      <p:graphicFrame>
        <p:nvGraphicFramePr>
          <p:cNvPr id="4" name="Content Placeholder 3"/>
          <p:cNvGraphicFramePr>
            <a:graphicFrameLocks noGrp="1"/>
          </p:cNvGraphicFramePr>
          <p:nvPr>
            <p:ph idx="1"/>
          </p:nvPr>
        </p:nvGraphicFramePr>
        <p:xfrm>
          <a:off x="457200" y="1600200"/>
          <a:ext cx="8229600" cy="4373746"/>
        </p:xfrm>
        <a:graphic>
          <a:graphicData uri="http://schemas.openxmlformats.org/drawingml/2006/table">
            <a:tbl>
              <a:tblPr firstRow="1" bandRow="1">
                <a:tableStyleId>{5C22544A-7EE6-4342-B048-85BDC9FD1C3A}</a:tableStyleId>
              </a:tblPr>
              <a:tblGrid>
                <a:gridCol w="1813302"/>
                <a:gridCol w="3368298"/>
                <a:gridCol w="3048000"/>
              </a:tblGrid>
              <a:tr h="533400">
                <a:tc>
                  <a:txBody>
                    <a:bodyPr/>
                    <a:lstStyle/>
                    <a:p>
                      <a:r>
                        <a:rPr lang="en-US" sz="2800" dirty="0" smtClean="0"/>
                        <a:t>Objective</a:t>
                      </a:r>
                      <a:endParaRPr lang="en-US" sz="2800" dirty="0"/>
                    </a:p>
                  </a:txBody>
                  <a:tcPr/>
                </a:tc>
                <a:tc>
                  <a:txBody>
                    <a:bodyPr/>
                    <a:lstStyle/>
                    <a:p>
                      <a:r>
                        <a:rPr lang="en-US" sz="2800" dirty="0" smtClean="0"/>
                        <a:t>Assessment</a:t>
                      </a:r>
                      <a:endParaRPr lang="en-US" sz="2800" dirty="0"/>
                    </a:p>
                  </a:txBody>
                  <a:tcPr/>
                </a:tc>
                <a:tc>
                  <a:txBody>
                    <a:bodyPr/>
                    <a:lstStyle/>
                    <a:p>
                      <a:r>
                        <a:rPr lang="en-US" sz="2800" dirty="0" smtClean="0"/>
                        <a:t>Instruction</a:t>
                      </a:r>
                      <a:endParaRPr lang="en-US" sz="2800" dirty="0"/>
                    </a:p>
                  </a:txBody>
                  <a:tcPr/>
                </a:tc>
              </a:tr>
              <a:tr h="457200">
                <a:tc>
                  <a:txBody>
                    <a:bodyPr/>
                    <a:lstStyle/>
                    <a:p>
                      <a:r>
                        <a:rPr lang="en-US" sz="2000" dirty="0" smtClean="0"/>
                        <a:t>Recall the</a:t>
                      </a:r>
                      <a:r>
                        <a:rPr lang="en-US" sz="2000" baseline="0" dirty="0" smtClean="0"/>
                        <a:t> characteristics of a task</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a:t>
                      </a:r>
                      <a:r>
                        <a:rPr lang="en-US" sz="2000" baseline="0" dirty="0" smtClean="0"/>
                        <a:t> student will respond to the question, “What are the characteristics of a task?”</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Classify</a:t>
                      </a:r>
                      <a:r>
                        <a:rPr lang="en-US" sz="2000" baseline="0" dirty="0" smtClean="0"/>
                        <a:t> activities as exercises or tasks</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Given</a:t>
                      </a:r>
                      <a:r>
                        <a:rPr lang="en-US" sz="2000" baseline="0" dirty="0" smtClean="0"/>
                        <a:t> examples of tasks and exercises, the student will label each one as an “exercise” or  a “task”.</a:t>
                      </a:r>
                      <a:endParaRPr lang="en-US" sz="2000" dirty="0" smtClean="0"/>
                    </a:p>
                  </a:txBody>
                  <a:tcPr/>
                </a:tc>
                <a:tc>
                  <a:txBody>
                    <a:bodyPr/>
                    <a:lstStyle/>
                    <a:p>
                      <a:endParaRPr lang="en-US" sz="2000" dirty="0"/>
                    </a:p>
                  </a:txBody>
                  <a:tcPr/>
                </a:tc>
              </a:tr>
              <a:tr h="1310506">
                <a:tc>
                  <a:txBody>
                    <a:bodyPr/>
                    <a:lstStyle/>
                    <a:p>
                      <a:r>
                        <a:rPr lang="en-US" sz="2000" dirty="0" smtClean="0"/>
                        <a:t>Generate</a:t>
                      </a:r>
                      <a:r>
                        <a:rPr lang="en-US" sz="2000" baseline="0" dirty="0" smtClean="0"/>
                        <a:t> a task from an exercise</a:t>
                      </a:r>
                      <a:endParaRPr lang="en-US" sz="2000" dirty="0"/>
                    </a:p>
                  </a:txBody>
                  <a:tcPr/>
                </a:tc>
                <a:tc>
                  <a:txBody>
                    <a:bodyPr/>
                    <a:lstStyle/>
                    <a:p>
                      <a:r>
                        <a:rPr lang="en-US" sz="2000" dirty="0" smtClean="0"/>
                        <a:t>Given an exercise,</a:t>
                      </a:r>
                      <a:r>
                        <a:rPr lang="en-US" sz="2000" baseline="0" dirty="0" smtClean="0"/>
                        <a:t> the student will convert it to a task.</a:t>
                      </a:r>
                      <a:endParaRPr lang="en-US" sz="2000" dirty="0"/>
                    </a:p>
                  </a:txBody>
                  <a:tcPr/>
                </a:tc>
                <a:tc>
                  <a:txBody>
                    <a:bodyPr/>
                    <a:lstStyle/>
                    <a:p>
                      <a:endParaRPr lang="en-US" sz="2000" dirty="0"/>
                    </a:p>
                  </a:txBody>
                  <a:tcPr/>
                </a:tc>
              </a:tr>
            </a:tbl>
          </a:graphicData>
        </a:graphic>
      </p:graphicFrame>
      <p:sp>
        <p:nvSpPr>
          <p:cNvPr id="5" name="TextBox 4"/>
          <p:cNvSpPr txBox="1"/>
          <p:nvPr/>
        </p:nvSpPr>
        <p:spPr>
          <a:xfrm>
            <a:off x="7696200" y="990600"/>
            <a:ext cx="184731" cy="369332"/>
          </a:xfrm>
          <a:prstGeom prst="rect">
            <a:avLst/>
          </a:prstGeom>
          <a:noFill/>
        </p:spPr>
        <p:txBody>
          <a:bodyPr wrap="none" rtlCol="0">
            <a:spAutoFit/>
          </a:bodyPr>
          <a:lstStyle/>
          <a:p>
            <a:endParaRPr lang="en-US" dirty="0"/>
          </a:p>
        </p:txBody>
      </p:sp>
      <p:sp>
        <p:nvSpPr>
          <p:cNvPr id="6" name="Rectangle 5"/>
          <p:cNvSpPr/>
          <p:nvPr/>
        </p:nvSpPr>
        <p:spPr>
          <a:xfrm>
            <a:off x="5638800" y="2133600"/>
            <a:ext cx="3048000" cy="1015663"/>
          </a:xfrm>
          <a:prstGeom prst="rect">
            <a:avLst/>
          </a:prstGeom>
        </p:spPr>
        <p:txBody>
          <a:bodyPr wrap="square">
            <a:spAutoFit/>
          </a:bodyPr>
          <a:lstStyle/>
          <a:p>
            <a:pPr>
              <a:defRPr/>
            </a:pPr>
            <a:r>
              <a:rPr lang="en-US" sz="2000" dirty="0" smtClean="0">
                <a:solidFill>
                  <a:srgbClr val="C00000"/>
                </a:solidFill>
              </a:rPr>
              <a:t>Students will recall the characteristics of a task as part of their class notes wiki.</a:t>
            </a:r>
          </a:p>
        </p:txBody>
      </p:sp>
      <p:sp>
        <p:nvSpPr>
          <p:cNvPr id="7" name="Rectangle 6"/>
          <p:cNvSpPr/>
          <p:nvPr/>
        </p:nvSpPr>
        <p:spPr>
          <a:xfrm>
            <a:off x="5638800" y="3124200"/>
            <a:ext cx="3048000" cy="1631216"/>
          </a:xfrm>
          <a:prstGeom prst="rect">
            <a:avLst/>
          </a:prstGeom>
        </p:spPr>
        <p:txBody>
          <a:bodyPr wrap="square">
            <a:spAutoFit/>
          </a:bodyPr>
          <a:lstStyle/>
          <a:p>
            <a:r>
              <a:rPr lang="en-US" sz="2000" dirty="0" smtClean="0">
                <a:solidFill>
                  <a:srgbClr val="C00000"/>
                </a:solidFill>
              </a:rPr>
              <a:t>Give each student an exercise and a task. Student identifies the task or exercise and justifies their work to a study partner.</a:t>
            </a:r>
            <a:endParaRPr lang="en-US" sz="2000" dirty="0">
              <a:solidFill>
                <a:srgbClr val="C00000"/>
              </a:solidFill>
            </a:endParaRPr>
          </a:p>
        </p:txBody>
      </p:sp>
      <p:sp>
        <p:nvSpPr>
          <p:cNvPr id="8" name="Rectangle 7"/>
          <p:cNvSpPr/>
          <p:nvPr/>
        </p:nvSpPr>
        <p:spPr>
          <a:xfrm>
            <a:off x="5638800" y="4709652"/>
            <a:ext cx="3048000" cy="1323439"/>
          </a:xfrm>
          <a:prstGeom prst="rect">
            <a:avLst/>
          </a:prstGeom>
        </p:spPr>
        <p:txBody>
          <a:bodyPr wrap="square">
            <a:spAutoFit/>
          </a:bodyPr>
          <a:lstStyle/>
          <a:p>
            <a:r>
              <a:rPr lang="en-US" sz="2000" dirty="0" smtClean="0">
                <a:solidFill>
                  <a:srgbClr val="C00000"/>
                </a:solidFill>
              </a:rPr>
              <a:t>Have students find an exercise in the </a:t>
            </a:r>
            <a:r>
              <a:rPr lang="en-US" sz="2000" dirty="0" err="1" smtClean="0">
                <a:solidFill>
                  <a:srgbClr val="C00000"/>
                </a:solidFill>
              </a:rPr>
              <a:t>MoE</a:t>
            </a:r>
            <a:r>
              <a:rPr lang="en-US" sz="2000" dirty="0" smtClean="0">
                <a:solidFill>
                  <a:srgbClr val="C00000"/>
                </a:solidFill>
              </a:rPr>
              <a:t> materials and convert it to a task</a:t>
            </a:r>
            <a:endParaRPr lang="en-US"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728466" cy="7010399"/>
        </p:xfrm>
        <a:graphic>
          <a:graphicData uri="http://schemas.openxmlformats.org/presentationml/2006/ole">
            <p:oleObj spid="_x0000_s1026" name="Acrobat Document" r:id="rId3" imgW="8415000" imgH="6885000" progId="AcroExch.Document.7">
              <p:embed/>
            </p:oleObj>
          </a:graphicData>
        </a:graphic>
      </p:graphicFrame>
      <p:grpSp>
        <p:nvGrpSpPr>
          <p:cNvPr id="32" name="Group 31"/>
          <p:cNvGrpSpPr/>
          <p:nvPr/>
        </p:nvGrpSpPr>
        <p:grpSpPr>
          <a:xfrm>
            <a:off x="1371600" y="3276600"/>
            <a:ext cx="3429000" cy="1285220"/>
            <a:chOff x="2133600" y="3276600"/>
            <a:chExt cx="2667000" cy="1285220"/>
          </a:xfrm>
        </p:grpSpPr>
        <p:sp>
          <p:nvSpPr>
            <p:cNvPr id="39" name="Rectangle 38"/>
            <p:cNvSpPr/>
            <p:nvPr/>
          </p:nvSpPr>
          <p:spPr>
            <a:xfrm>
              <a:off x="2133600" y="3276600"/>
              <a:ext cx="26670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200400" y="4038600"/>
              <a:ext cx="1066800" cy="523220"/>
            </a:xfrm>
            <a:prstGeom prst="rect">
              <a:avLst/>
            </a:prstGeom>
            <a:noFill/>
          </p:spPr>
          <p:txBody>
            <a:bodyPr wrap="square" rtlCol="0">
              <a:spAutoFit/>
            </a:bodyPr>
            <a:lstStyle/>
            <a:p>
              <a:r>
                <a:rPr lang="en-US" sz="2800" b="1" dirty="0" smtClean="0">
                  <a:solidFill>
                    <a:srgbClr val="FF0000"/>
                  </a:solidFill>
                </a:rPr>
                <a:t>Day 5</a:t>
              </a:r>
              <a:endParaRPr lang="en-US" sz="28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Activities</a:t>
            </a:r>
            <a:endParaRPr lang="en-US" dirty="0"/>
          </a:p>
        </p:txBody>
      </p:sp>
      <p:sp>
        <p:nvSpPr>
          <p:cNvPr id="3" name="Content Placeholder 2"/>
          <p:cNvSpPr>
            <a:spLocks noGrp="1"/>
          </p:cNvSpPr>
          <p:nvPr>
            <p:ph idx="1"/>
          </p:nvPr>
        </p:nvSpPr>
        <p:spPr/>
        <p:txBody>
          <a:bodyPr>
            <a:normAutofit lnSpcReduction="10000"/>
          </a:bodyPr>
          <a:lstStyle/>
          <a:p>
            <a:pPr marL="914400" lvl="1" indent="-457200">
              <a:buNone/>
            </a:pPr>
            <a:r>
              <a:rPr lang="en-US" sz="3200" dirty="0" smtClean="0"/>
              <a:t>Large group</a:t>
            </a:r>
          </a:p>
          <a:p>
            <a:pPr marL="914400" lvl="1" indent="-457200">
              <a:buFont typeface="Arial" pitchFamily="34" charset="0"/>
              <a:buChar char="•"/>
            </a:pPr>
            <a:r>
              <a:rPr lang="en-US" sz="3200" dirty="0" smtClean="0"/>
              <a:t>Brainstorm a list of activities.</a:t>
            </a:r>
          </a:p>
          <a:p>
            <a:pPr marL="914400" lvl="1" indent="-457200">
              <a:buNone/>
            </a:pPr>
            <a:endParaRPr lang="en-US" sz="3200" dirty="0" smtClean="0"/>
          </a:p>
          <a:p>
            <a:pPr marL="914400" lvl="1" indent="-457200">
              <a:buNone/>
            </a:pPr>
            <a:r>
              <a:rPr lang="en-US" sz="3200" dirty="0" smtClean="0"/>
              <a:t>Small group</a:t>
            </a:r>
          </a:p>
          <a:p>
            <a:pPr marL="914400" lvl="1" indent="-457200">
              <a:buFont typeface="Arial" pitchFamily="34" charset="0"/>
              <a:buChar char="•"/>
            </a:pPr>
            <a:r>
              <a:rPr lang="en-US" sz="3200" dirty="0" smtClean="0"/>
              <a:t>Decide on instructional activities for your objectives.</a:t>
            </a:r>
          </a:p>
          <a:p>
            <a:pPr marL="914400" lvl="1" indent="-457200">
              <a:buNone/>
            </a:pPr>
            <a:endParaRPr lang="en-US" sz="3200" dirty="0" smtClean="0"/>
          </a:p>
          <a:p>
            <a:pPr marL="914400" lvl="1" indent="-457200">
              <a:buNone/>
            </a:pP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Lunch break until 1:00</a:t>
            </a:r>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2667000" y="1981200"/>
            <a:ext cx="4038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Structure</a:t>
            </a:r>
            <a:endParaRPr lang="en-US" dirty="0"/>
          </a:p>
        </p:txBody>
      </p:sp>
      <p:sp>
        <p:nvSpPr>
          <p:cNvPr id="16399" name="AutoShape 15"/>
          <p:cNvSpPr>
            <a:spLocks noChangeArrowheads="1"/>
          </p:cNvSpPr>
          <p:nvPr/>
        </p:nvSpPr>
        <p:spPr bwMode="auto">
          <a:xfrm>
            <a:off x="990600" y="1447800"/>
            <a:ext cx="7381875" cy="4114800"/>
          </a:xfrm>
          <a:prstGeom prst="roundRect">
            <a:avLst>
              <a:gd name="adj" fmla="val 9713"/>
            </a:avLst>
          </a:prstGeom>
          <a:solidFill>
            <a:srgbClr val="FFFFFF"/>
          </a:solidFill>
          <a:ln w="9525">
            <a:solidFill>
              <a:srgbClr val="C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MOODLE BEFORE CLASS ACTIVITIES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400" name="AutoShape 16"/>
          <p:cNvSpPr>
            <a:spLocks noChangeArrowheads="1"/>
          </p:cNvSpPr>
          <p:nvPr/>
        </p:nvSpPr>
        <p:spPr bwMode="auto">
          <a:xfrm>
            <a:off x="1343410" y="2304947"/>
            <a:ext cx="1384102" cy="1058431"/>
          </a:xfrm>
          <a:prstGeom prst="rightArrow">
            <a:avLst>
              <a:gd name="adj1" fmla="val 50000"/>
              <a:gd name="adj2" fmla="val 32692"/>
            </a:avLst>
          </a:prstGeom>
          <a:solidFill>
            <a:srgbClr val="C00000"/>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rPr>
              <a:t>Login  to </a:t>
            </a:r>
            <a:r>
              <a:rPr kumimoji="0" lang="en-US" sz="1600" b="1" i="0" u="none" strike="noStrike" cap="none" normalizeH="0" baseline="0" dirty="0" err="1" smtClean="0">
                <a:ln>
                  <a:noFill/>
                </a:ln>
                <a:solidFill>
                  <a:srgbClr val="FFFFFF"/>
                </a:solidFill>
                <a:effectLst/>
                <a:latin typeface="Calibri" pitchFamily="34" charset="0"/>
              </a:rPr>
              <a:t>Moodle</a:t>
            </a:r>
            <a:r>
              <a:rPr kumimoji="0" lang="en-US" sz="1600" b="1" i="0" u="none" strike="noStrike" cap="none" normalizeH="0" baseline="0" dirty="0" smtClean="0">
                <a:ln>
                  <a:noFill/>
                </a:ln>
                <a:solidFill>
                  <a:srgbClr val="FFFFFF"/>
                </a:solidFill>
                <a:effectLst/>
                <a:latin typeface="Calibri" pitchFamily="34" charset="0"/>
              </a:rPr>
              <a:t> </a:t>
            </a:r>
            <a:endParaRPr kumimoji="0" lang="en-US" sz="1600" b="0" i="0" u="none" strike="noStrike" cap="none" normalizeH="0" baseline="0" dirty="0" smtClean="0">
              <a:ln>
                <a:noFill/>
              </a:ln>
              <a:solidFill>
                <a:schemeClr val="tx1"/>
              </a:solidFill>
              <a:effectLst/>
              <a:latin typeface="Arial" pitchFamily="34" charset="0"/>
            </a:endParaRPr>
          </a:p>
        </p:txBody>
      </p:sp>
      <p:sp>
        <p:nvSpPr>
          <p:cNvPr id="16401" name="Text Box 17"/>
          <p:cNvSpPr txBox="1">
            <a:spLocks noChangeArrowheads="1"/>
          </p:cNvSpPr>
          <p:nvPr/>
        </p:nvSpPr>
        <p:spPr bwMode="auto">
          <a:xfrm>
            <a:off x="2727512" y="2612525"/>
            <a:ext cx="2564659" cy="379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See Weekly Assignment</a:t>
            </a:r>
            <a:endParaRPr kumimoji="0" lang="en-US" b="0" i="0" u="none" strike="noStrike" cap="none" normalizeH="0" baseline="0" dirty="0" smtClean="0">
              <a:ln>
                <a:noFill/>
              </a:ln>
              <a:solidFill>
                <a:schemeClr val="tx1"/>
              </a:solidFill>
              <a:effectLst/>
              <a:latin typeface="Arial" pitchFamily="34" charset="0"/>
            </a:endParaRPr>
          </a:p>
        </p:txBody>
      </p:sp>
      <p:sp>
        <p:nvSpPr>
          <p:cNvPr id="16402" name="AutoShape 18"/>
          <p:cNvSpPr>
            <a:spLocks noChangeArrowheads="1"/>
          </p:cNvSpPr>
          <p:nvPr/>
        </p:nvSpPr>
        <p:spPr bwMode="auto">
          <a:xfrm>
            <a:off x="6133487" y="2304947"/>
            <a:ext cx="1465519" cy="687528"/>
          </a:xfrm>
          <a:prstGeom prst="flowChartPredefinedProcess">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Read Text Chapter</a:t>
            </a:r>
            <a:endParaRPr kumimoji="0" lang="en-US" b="0" i="0" u="none" strike="noStrike" cap="none" normalizeH="0" baseline="0" dirty="0" smtClean="0">
              <a:ln>
                <a:noFill/>
              </a:ln>
              <a:solidFill>
                <a:schemeClr val="tx1"/>
              </a:solidFill>
              <a:effectLst/>
              <a:latin typeface="Arial" pitchFamily="34" charset="0"/>
            </a:endParaRPr>
          </a:p>
        </p:txBody>
      </p:sp>
      <p:cxnSp>
        <p:nvCxnSpPr>
          <p:cNvPr id="16403" name="AutoShape 19"/>
          <p:cNvCxnSpPr>
            <a:cxnSpLocks noChangeShapeType="1"/>
          </p:cNvCxnSpPr>
          <p:nvPr/>
        </p:nvCxnSpPr>
        <p:spPr bwMode="auto">
          <a:xfrm flipV="1">
            <a:off x="5210753" y="2571817"/>
            <a:ext cx="868456" cy="284962"/>
          </a:xfrm>
          <a:prstGeom prst="straightConnector1">
            <a:avLst/>
          </a:prstGeom>
          <a:noFill/>
          <a:ln w="28575">
            <a:solidFill>
              <a:srgbClr val="C00000"/>
            </a:solidFill>
            <a:round/>
            <a:headEnd/>
            <a:tailEnd type="triangle" w="med" len="med"/>
          </a:ln>
        </p:spPr>
      </p:cxnSp>
      <p:cxnSp>
        <p:nvCxnSpPr>
          <p:cNvPr id="16404" name="AutoShape 20"/>
          <p:cNvCxnSpPr>
            <a:cxnSpLocks noChangeShapeType="1"/>
          </p:cNvCxnSpPr>
          <p:nvPr/>
        </p:nvCxnSpPr>
        <p:spPr bwMode="auto">
          <a:xfrm>
            <a:off x="5210753" y="2856779"/>
            <a:ext cx="407089" cy="1750482"/>
          </a:xfrm>
          <a:prstGeom prst="straightConnector1">
            <a:avLst/>
          </a:prstGeom>
          <a:noFill/>
          <a:ln w="28575">
            <a:solidFill>
              <a:srgbClr val="C00000"/>
            </a:solidFill>
            <a:round/>
            <a:headEnd/>
            <a:tailEnd type="triangle" w="med" len="med"/>
          </a:ln>
        </p:spPr>
      </p:cxnSp>
      <p:cxnSp>
        <p:nvCxnSpPr>
          <p:cNvPr id="16405" name="AutoShape 21"/>
          <p:cNvCxnSpPr>
            <a:cxnSpLocks noChangeShapeType="1"/>
          </p:cNvCxnSpPr>
          <p:nvPr/>
        </p:nvCxnSpPr>
        <p:spPr bwMode="auto">
          <a:xfrm flipH="1">
            <a:off x="4288018" y="2856779"/>
            <a:ext cx="922734" cy="990583"/>
          </a:xfrm>
          <a:prstGeom prst="straightConnector1">
            <a:avLst/>
          </a:prstGeom>
          <a:noFill/>
          <a:ln w="28575">
            <a:solidFill>
              <a:srgbClr val="C00000"/>
            </a:solidFill>
            <a:round/>
            <a:headEnd/>
            <a:tailEnd type="triangle" w="med" len="med"/>
          </a:ln>
        </p:spPr>
      </p:cxnSp>
      <p:sp>
        <p:nvSpPr>
          <p:cNvPr id="16406" name="AutoShape 22"/>
          <p:cNvSpPr>
            <a:spLocks noChangeArrowheads="1"/>
          </p:cNvSpPr>
          <p:nvPr/>
        </p:nvSpPr>
        <p:spPr bwMode="auto">
          <a:xfrm>
            <a:off x="2485521" y="3833792"/>
            <a:ext cx="2236726" cy="1316254"/>
          </a:xfrm>
          <a:prstGeom prst="flowChartPredefinedProcess">
            <a:avLst/>
          </a:prstGeom>
          <a:solidFill>
            <a:srgbClr val="FFFFFF"/>
          </a:solidFill>
          <a:ln w="19050">
            <a:solidFill>
              <a:srgbClr val="C4BC9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948A54"/>
                </a:solidFill>
                <a:effectLst/>
                <a:latin typeface="Calibri" pitchFamily="34" charset="0"/>
              </a:rPr>
              <a:t>View Video Clips &amp; Assoc. Assignment – e.g. Forum, Survey, </a:t>
            </a:r>
            <a:r>
              <a:rPr kumimoji="0" lang="en-US" sz="1600" b="1" i="0" u="none" strike="noStrike" cap="none" normalizeH="0" baseline="0" dirty="0" err="1" smtClean="0">
                <a:ln>
                  <a:noFill/>
                </a:ln>
                <a:solidFill>
                  <a:srgbClr val="948A54"/>
                </a:solidFill>
                <a:effectLst/>
                <a:latin typeface="Calibri" pitchFamily="34" charset="0"/>
              </a:rPr>
              <a:t>Wrksht</a:t>
            </a:r>
            <a:endParaRPr kumimoji="0" lang="en-US" sz="1600" b="0" i="0" u="none" strike="noStrike" cap="none" normalizeH="0" baseline="0" dirty="0" smtClean="0">
              <a:ln>
                <a:noFill/>
              </a:ln>
              <a:solidFill>
                <a:schemeClr val="tx1"/>
              </a:solidFill>
              <a:effectLst/>
              <a:latin typeface="Arial" pitchFamily="34" charset="0"/>
            </a:endParaRPr>
          </a:p>
        </p:txBody>
      </p:sp>
      <p:sp>
        <p:nvSpPr>
          <p:cNvPr id="16407" name="AutoShape 23"/>
          <p:cNvSpPr>
            <a:spLocks noChangeArrowheads="1"/>
          </p:cNvSpPr>
          <p:nvPr/>
        </p:nvSpPr>
        <p:spPr bwMode="auto">
          <a:xfrm>
            <a:off x="5362281" y="4688678"/>
            <a:ext cx="2236726" cy="664912"/>
          </a:xfrm>
          <a:prstGeom prst="flowChartPredefinedProcess">
            <a:avLst/>
          </a:prstGeom>
          <a:solidFill>
            <a:srgbClr val="FFFFFF"/>
          </a:solidFill>
          <a:ln w="19050">
            <a:solidFill>
              <a:srgbClr val="C4BC9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948A54"/>
                </a:solidFill>
                <a:effectLst/>
                <a:latin typeface="Calibri" pitchFamily="34" charset="0"/>
              </a:rPr>
              <a:t>Complete Pre-class QUIZ</a:t>
            </a:r>
            <a:endParaRPr kumimoji="0" lang="en-US" sz="1600" b="0" i="0" u="none" strike="noStrike" cap="none" normalizeH="0" baseline="0" dirty="0" smtClean="0">
              <a:ln>
                <a:noFill/>
              </a:ln>
              <a:solidFill>
                <a:schemeClr val="tx1"/>
              </a:solidFill>
              <a:effectLst/>
              <a:latin typeface="Arial" pitchFamily="34" charset="0"/>
            </a:endParaRPr>
          </a:p>
        </p:txBody>
      </p:sp>
      <p:cxnSp>
        <p:nvCxnSpPr>
          <p:cNvPr id="16408" name="AutoShape 24"/>
          <p:cNvCxnSpPr>
            <a:cxnSpLocks noChangeShapeType="1"/>
          </p:cNvCxnSpPr>
          <p:nvPr/>
        </p:nvCxnSpPr>
        <p:spPr bwMode="auto">
          <a:xfrm>
            <a:off x="5210753" y="2856779"/>
            <a:ext cx="773469" cy="461367"/>
          </a:xfrm>
          <a:prstGeom prst="straightConnector1">
            <a:avLst/>
          </a:prstGeom>
          <a:noFill/>
          <a:ln w="28575">
            <a:solidFill>
              <a:srgbClr val="C00000"/>
            </a:solidFill>
            <a:round/>
            <a:headEnd/>
            <a:tailEnd type="triangle" w="med" len="med"/>
          </a:ln>
        </p:spPr>
      </p:cxnSp>
      <p:sp>
        <p:nvSpPr>
          <p:cNvPr id="16409" name="AutoShape 25"/>
          <p:cNvSpPr>
            <a:spLocks noChangeArrowheads="1"/>
          </p:cNvSpPr>
          <p:nvPr/>
        </p:nvSpPr>
        <p:spPr bwMode="auto">
          <a:xfrm>
            <a:off x="6133487" y="3141741"/>
            <a:ext cx="1465519" cy="1044861"/>
          </a:xfrm>
          <a:prstGeom prst="flowChartPredefinedProcess">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C00000"/>
                </a:solidFill>
                <a:effectLst/>
                <a:latin typeface="Calibri" pitchFamily="34" charset="0"/>
              </a:rPr>
              <a:t>Read </a:t>
            </a:r>
            <a:r>
              <a:rPr kumimoji="0" lang="en-US" sz="1600" b="1" i="0" u="none" strike="noStrike" cap="none" normalizeH="0" baseline="0" dirty="0" err="1" smtClean="0">
                <a:ln>
                  <a:noFill/>
                </a:ln>
                <a:solidFill>
                  <a:srgbClr val="C00000"/>
                </a:solidFill>
                <a:effectLst/>
                <a:latin typeface="Calibri" pitchFamily="34" charset="0"/>
              </a:rPr>
              <a:t>Addt'l</a:t>
            </a:r>
            <a:r>
              <a:rPr kumimoji="0" lang="en-US" sz="1600" b="1" i="0" u="none" strike="noStrike" cap="none" normalizeH="0" baseline="0" dirty="0" smtClean="0">
                <a:ln>
                  <a:noFill/>
                </a:ln>
                <a:solidFill>
                  <a:srgbClr val="C00000"/>
                </a:solidFill>
                <a:effectLst/>
                <a:latin typeface="Calibri" pitchFamily="34" charset="0"/>
              </a:rPr>
              <a:t> Topic Reading</a:t>
            </a:r>
            <a:endParaRPr kumimoji="0" lang="en-US" sz="1600" b="0" i="0" u="none" strike="noStrike" cap="none" normalizeH="0" baseline="0" dirty="0" smtClean="0">
              <a:ln>
                <a:noFill/>
              </a:ln>
              <a:solidFill>
                <a:schemeClr val="tx1"/>
              </a:solidFill>
              <a:effectLst/>
              <a:latin typeface="Arial" pitchFamily="34" charset="0"/>
            </a:endParaRPr>
          </a:p>
        </p:txBody>
      </p:sp>
      <p:sp>
        <p:nvSpPr>
          <p:cNvPr id="16410" name="Text Box 26"/>
          <p:cNvSpPr txBox="1">
            <a:spLocks noChangeArrowheads="1"/>
          </p:cNvSpPr>
          <p:nvPr/>
        </p:nvSpPr>
        <p:spPr bwMode="auto">
          <a:xfrm>
            <a:off x="1546955" y="4078045"/>
            <a:ext cx="818701" cy="886549"/>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6411" name="Picture 27" descr="Video_Icon4sm"/>
          <p:cNvPicPr>
            <a:picLocks noChangeAspect="1" noChangeArrowheads="1"/>
          </p:cNvPicPr>
          <p:nvPr/>
        </p:nvPicPr>
        <p:blipFill>
          <a:blip r:embed="rId2" cstate="print"/>
          <a:srcRect/>
          <a:stretch>
            <a:fillRect/>
          </a:stretch>
        </p:blipFill>
        <p:spPr bwMode="auto">
          <a:xfrm>
            <a:off x="1828800" y="4114800"/>
            <a:ext cx="533400" cy="728546"/>
          </a:xfrm>
          <a:prstGeom prst="rect">
            <a:avLst/>
          </a:prstGeom>
          <a:noFill/>
          <a:ln w="9525">
            <a:noFill/>
            <a:miter lim="800000"/>
            <a:headEnd/>
            <a:tailEnd/>
          </a:ln>
        </p:spPr>
      </p:pic>
      <p:sp>
        <p:nvSpPr>
          <p:cNvPr id="35" name="TextBox 34"/>
          <p:cNvSpPr txBox="1"/>
          <p:nvPr/>
        </p:nvSpPr>
        <p:spPr>
          <a:xfrm>
            <a:off x="1066800" y="5791200"/>
            <a:ext cx="7239000" cy="830997"/>
          </a:xfrm>
          <a:prstGeom prst="rect">
            <a:avLst/>
          </a:prstGeom>
          <a:noFill/>
        </p:spPr>
        <p:txBody>
          <a:bodyPr wrap="square" rtlCol="0">
            <a:spAutoFit/>
          </a:bodyPr>
          <a:lstStyle/>
          <a:p>
            <a:pPr algn="ctr"/>
            <a:r>
              <a:rPr lang="en-US" sz="2400" dirty="0" smtClean="0"/>
              <a:t>Work  individually or as a group to decide </a:t>
            </a:r>
            <a:br>
              <a:rPr lang="en-US" sz="2400" dirty="0" smtClean="0"/>
            </a:br>
            <a:r>
              <a:rPr lang="en-US" sz="2400" dirty="0" smtClean="0"/>
              <a:t>how you will structure your class.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Closing</a:t>
            </a:r>
            <a:endParaRPr lang="en-US" dirty="0"/>
          </a:p>
        </p:txBody>
      </p:sp>
      <p:sp>
        <p:nvSpPr>
          <p:cNvPr id="5" name="Content Placeholder 4"/>
          <p:cNvSpPr>
            <a:spLocks noGrp="1"/>
          </p:cNvSpPr>
          <p:nvPr>
            <p:ph idx="1"/>
          </p:nvPr>
        </p:nvSpPr>
        <p:spPr/>
        <p:txBody>
          <a:bodyPr/>
          <a:lstStyle/>
          <a:p>
            <a:r>
              <a:rPr lang="en-US" dirty="0" smtClean="0"/>
              <a:t>Final questions and comments?</a:t>
            </a:r>
          </a:p>
          <a:p>
            <a:r>
              <a:rPr lang="en-US" dirty="0" smtClean="0"/>
              <a:t>Checklist summary on page 18 of the packet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Evaluation and Reflection</a:t>
            </a:r>
            <a:endParaRPr lang="en-US" dirty="0"/>
          </a:p>
        </p:txBody>
      </p:sp>
      <p:sp>
        <p:nvSpPr>
          <p:cNvPr id="5" name="Content Placeholder 4"/>
          <p:cNvSpPr>
            <a:spLocks noGrp="1"/>
          </p:cNvSpPr>
          <p:nvPr>
            <p:ph idx="1"/>
          </p:nvPr>
        </p:nvSpPr>
        <p:spPr>
          <a:xfrm>
            <a:off x="457200" y="1600200"/>
            <a:ext cx="5486400" cy="4525963"/>
          </a:xfrm>
        </p:spPr>
        <p:txBody>
          <a:bodyPr/>
          <a:lstStyle/>
          <a:p>
            <a:pPr marL="514350" indent="-514350">
              <a:buFont typeface="+mj-lt"/>
              <a:buAutoNum type="arabicPeriod"/>
            </a:pPr>
            <a:r>
              <a:rPr lang="en-US" dirty="0" smtClean="0"/>
              <a:t>Complete </a:t>
            </a:r>
            <a:r>
              <a:rPr lang="en-US" dirty="0" smtClean="0"/>
              <a:t>the Evaluation and Reflection form for Day 5.</a:t>
            </a:r>
          </a:p>
          <a:p>
            <a:pPr marL="514350" indent="-514350">
              <a:buFont typeface="+mj-lt"/>
              <a:buAutoNum type="arabicPeriod"/>
            </a:pPr>
            <a:r>
              <a:rPr lang="en-US" dirty="0" smtClean="0"/>
              <a:t>Turn in the first page to Seward, and keep the second page for yourself. </a:t>
            </a:r>
          </a:p>
          <a:p>
            <a:endParaRPr lang="en-US" dirty="0"/>
          </a:p>
        </p:txBody>
      </p:sp>
      <p:pic>
        <p:nvPicPr>
          <p:cNvPr id="6" name="Picture 5" descr="C:\Users\mruda\AppData\Local\Microsoft\Windows\Temporary Internet Files\Content.IE5\O3PYOI52\MCj04159280000[1].wmf"/>
          <p:cNvPicPr>
            <a:picLocks noChangeAspect="1" noChangeArrowheads="1"/>
          </p:cNvPicPr>
          <p:nvPr/>
        </p:nvPicPr>
        <p:blipFill>
          <a:blip r:embed="rId2" cstate="print"/>
          <a:srcRect/>
          <a:stretch>
            <a:fillRect/>
          </a:stretch>
        </p:blipFill>
        <p:spPr bwMode="auto">
          <a:xfrm flipH="1">
            <a:off x="6172200" y="1828800"/>
            <a:ext cx="2362200" cy="278521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Information</a:t>
            </a:r>
            <a:endParaRPr lang="en-US" dirty="0"/>
          </a:p>
        </p:txBody>
      </p:sp>
      <p:sp>
        <p:nvSpPr>
          <p:cNvPr id="5" name="Content Placeholder 4"/>
          <p:cNvSpPr>
            <a:spLocks noGrp="1"/>
          </p:cNvSpPr>
          <p:nvPr>
            <p:ph idx="1"/>
          </p:nvPr>
        </p:nvSpPr>
        <p:spPr/>
        <p:txBody>
          <a:bodyPr/>
          <a:lstStyle/>
          <a:p>
            <a:pPr>
              <a:buNone/>
            </a:pPr>
            <a:endParaRPr lang="en-US" dirty="0"/>
          </a:p>
        </p:txBody>
      </p:sp>
      <p:sp>
        <p:nvSpPr>
          <p:cNvPr id="6" name="Rectangle 5"/>
          <p:cNvSpPr/>
          <p:nvPr/>
        </p:nvSpPr>
        <p:spPr>
          <a:xfrm>
            <a:off x="2895600" y="3124200"/>
            <a:ext cx="3276600" cy="830997"/>
          </a:xfrm>
          <a:prstGeom prst="rect">
            <a:avLst/>
          </a:prstGeom>
          <a:solidFill>
            <a:schemeClr val="bg1"/>
          </a:solidFill>
          <a:ln w="19050">
            <a:solidFill>
              <a:schemeClr val="tx1"/>
            </a:solidFill>
          </a:ln>
        </p:spPr>
        <p:txBody>
          <a:bodyPr wrap="square">
            <a:spAutoFit/>
          </a:bodyPr>
          <a:lstStyle/>
          <a:p>
            <a:r>
              <a:rPr lang="en-US" sz="2400" dirty="0" smtClean="0"/>
              <a:t>Melanie Ruda</a:t>
            </a:r>
          </a:p>
          <a:p>
            <a:r>
              <a:rPr lang="en-US" sz="2400" dirty="0" smtClean="0"/>
              <a:t>mruda@sewardinc.com</a:t>
            </a:r>
            <a:endParaRPr lang="en-US" sz="2400" dirty="0"/>
          </a:p>
        </p:txBody>
      </p:sp>
      <p:sp>
        <p:nvSpPr>
          <p:cNvPr id="7" name="Rectangle 6"/>
          <p:cNvSpPr/>
          <p:nvPr/>
        </p:nvSpPr>
        <p:spPr>
          <a:xfrm>
            <a:off x="2895600" y="2057400"/>
            <a:ext cx="3276600" cy="830997"/>
          </a:xfrm>
          <a:prstGeom prst="rect">
            <a:avLst/>
          </a:prstGeom>
          <a:solidFill>
            <a:schemeClr val="bg1"/>
          </a:solidFill>
          <a:ln w="19050">
            <a:solidFill>
              <a:schemeClr val="tx1"/>
            </a:solidFill>
          </a:ln>
        </p:spPr>
        <p:txBody>
          <a:bodyPr wrap="square">
            <a:spAutoFit/>
          </a:bodyPr>
          <a:lstStyle/>
          <a:p>
            <a:r>
              <a:rPr lang="en-US" sz="2400" dirty="0" smtClean="0"/>
              <a:t>Greg Sales</a:t>
            </a:r>
          </a:p>
          <a:p>
            <a:r>
              <a:rPr lang="en-US" sz="2400" dirty="0" smtClean="0"/>
              <a:t>gsales@sewardinc.com</a:t>
            </a:r>
            <a:endParaRPr lang="en-US" sz="2400" dirty="0"/>
          </a:p>
        </p:txBody>
      </p:sp>
      <p:sp>
        <p:nvSpPr>
          <p:cNvPr id="8" name="Rectangle 7"/>
          <p:cNvSpPr/>
          <p:nvPr/>
        </p:nvSpPr>
        <p:spPr>
          <a:xfrm>
            <a:off x="2895600" y="4191000"/>
            <a:ext cx="3276600" cy="830997"/>
          </a:xfrm>
          <a:prstGeom prst="rect">
            <a:avLst/>
          </a:prstGeom>
          <a:solidFill>
            <a:schemeClr val="bg1"/>
          </a:solidFill>
          <a:ln w="19050">
            <a:solidFill>
              <a:schemeClr val="tx1"/>
            </a:solidFill>
          </a:ln>
        </p:spPr>
        <p:txBody>
          <a:bodyPr wrap="square">
            <a:spAutoFit/>
          </a:bodyPr>
          <a:lstStyle/>
          <a:p>
            <a:r>
              <a:rPr lang="en-US" sz="2400" dirty="0" smtClean="0"/>
              <a:t>Matt Finholt-Daniel</a:t>
            </a:r>
          </a:p>
          <a:p>
            <a:r>
              <a:rPr lang="en-US" sz="2400" dirty="0" smtClean="0"/>
              <a:t>mfinholt@sewardinc.com</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a:t>
            </a:r>
            <a:endParaRPr lang="en-US" dirty="0"/>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2743200" indent="-2743200">
              <a:buNone/>
            </a:pPr>
            <a:r>
              <a:rPr lang="en-US" b="1" dirty="0" smtClean="0"/>
              <a:t>8:30-8:45</a:t>
            </a:r>
            <a:r>
              <a:rPr lang="en-US" dirty="0" smtClean="0"/>
              <a:t>	Coffee and snacks</a:t>
            </a:r>
          </a:p>
          <a:p>
            <a:pPr marL="2743200" indent="-2743200">
              <a:buNone/>
            </a:pPr>
            <a:r>
              <a:rPr lang="en-US" b="1" dirty="0" smtClean="0"/>
              <a:t>8:45-10:15</a:t>
            </a:r>
            <a:r>
              <a:rPr lang="en-US" dirty="0" smtClean="0"/>
              <a:t>	Taxonomy</a:t>
            </a:r>
            <a:br>
              <a:rPr lang="en-US" dirty="0" smtClean="0"/>
            </a:br>
            <a:r>
              <a:rPr lang="en-US" dirty="0" smtClean="0"/>
              <a:t>Objectives</a:t>
            </a:r>
            <a:br>
              <a:rPr lang="en-US" dirty="0" smtClean="0"/>
            </a:br>
            <a:r>
              <a:rPr lang="en-US" dirty="0" smtClean="0"/>
              <a:t>Assessment methods</a:t>
            </a:r>
          </a:p>
          <a:p>
            <a:pPr marL="2743200" indent="-2743200">
              <a:buNone/>
            </a:pPr>
            <a:r>
              <a:rPr lang="en-US" b="1" dirty="0" smtClean="0"/>
              <a:t>10:15 – 10:30</a:t>
            </a:r>
            <a:r>
              <a:rPr lang="en-US" dirty="0" smtClean="0"/>
              <a:t>	Break</a:t>
            </a:r>
          </a:p>
          <a:p>
            <a:pPr marL="2743200" indent="-2743200">
              <a:buNone/>
            </a:pPr>
            <a:r>
              <a:rPr lang="en-US" b="1" dirty="0" smtClean="0"/>
              <a:t>10:30 – 12:00</a:t>
            </a:r>
            <a:r>
              <a:rPr lang="en-US" dirty="0" smtClean="0"/>
              <a:t>	Assessment and grading</a:t>
            </a:r>
            <a:br>
              <a:rPr lang="en-US" dirty="0" smtClean="0"/>
            </a:br>
            <a:r>
              <a:rPr lang="en-US" dirty="0" smtClean="0"/>
              <a:t>Instructional activities</a:t>
            </a:r>
          </a:p>
          <a:p>
            <a:pPr marL="2743200" indent="-2743200">
              <a:buNone/>
            </a:pPr>
            <a:r>
              <a:rPr lang="en-US" b="1" dirty="0" smtClean="0"/>
              <a:t>12:00 – 1:00</a:t>
            </a:r>
            <a:r>
              <a:rPr lang="en-US" dirty="0" smtClean="0"/>
              <a:t>	Lunch</a:t>
            </a:r>
          </a:p>
          <a:p>
            <a:pPr marL="2743200" indent="-2743200">
              <a:buNone/>
            </a:pPr>
            <a:r>
              <a:rPr lang="en-US" b="1" dirty="0" smtClean="0"/>
              <a:t>1:00 – 2:00</a:t>
            </a:r>
            <a:r>
              <a:rPr lang="en-US" dirty="0" smtClean="0"/>
              <a:t>	Final </a:t>
            </a:r>
            <a:r>
              <a:rPr lang="en-US" dirty="0" smtClean="0"/>
              <a:t>questions</a:t>
            </a:r>
            <a:br>
              <a:rPr lang="en-US" dirty="0" smtClean="0"/>
            </a:br>
            <a:r>
              <a:rPr lang="en-US" dirty="0" smtClean="0"/>
              <a:t>Summary of D &amp; </a:t>
            </a:r>
            <a:r>
              <a:rPr lang="en-US" smtClean="0"/>
              <a:t>D process</a:t>
            </a:r>
            <a:r>
              <a:rPr lang="en-US" dirty="0" smtClean="0"/>
              <a:t/>
            </a:r>
            <a:br>
              <a:rPr lang="en-US" dirty="0" smtClean="0"/>
            </a:br>
            <a:r>
              <a:rPr lang="en-US" dirty="0" smtClean="0"/>
              <a:t>Evaluation and reflection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Taxonomy</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381000" y="1295399"/>
            <a:ext cx="8001000" cy="4403651"/>
          </a:xfrm>
          <a:prstGeom prst="rect">
            <a:avLst/>
          </a:prstGeom>
          <a:noFill/>
          <a:ln w="9525">
            <a:noFill/>
            <a:miter lim="800000"/>
            <a:headEnd/>
            <a:tailEnd/>
          </a:ln>
        </p:spPr>
      </p:pic>
      <p:sp>
        <p:nvSpPr>
          <p:cNvPr id="6" name="Rectangle 5"/>
          <p:cNvSpPr/>
          <p:nvPr/>
        </p:nvSpPr>
        <p:spPr>
          <a:xfrm>
            <a:off x="304800" y="6019800"/>
            <a:ext cx="8534400" cy="646331"/>
          </a:xfrm>
          <a:prstGeom prst="rect">
            <a:avLst/>
          </a:prstGeom>
        </p:spPr>
        <p:txBody>
          <a:bodyPr wrap="square">
            <a:spAutoFit/>
          </a:bodyPr>
          <a:lstStyle/>
          <a:p>
            <a:r>
              <a:rPr lang="en-US" dirty="0" smtClean="0"/>
              <a:t>From page 28 of the book </a:t>
            </a:r>
            <a:r>
              <a:rPr lang="en-US" i="1" dirty="0" smtClean="0"/>
              <a:t>Taxonomy for Learning, Teaching, and Assessing</a:t>
            </a:r>
            <a:r>
              <a:rPr lang="en-US" dirty="0" smtClean="0"/>
              <a:t>, edited by </a:t>
            </a:r>
            <a:r>
              <a:rPr lang="en-US" dirty="0" err="1" smtClean="0"/>
              <a:t>Lorin</a:t>
            </a:r>
            <a:r>
              <a:rPr lang="en-US" dirty="0" smtClean="0"/>
              <a:t> W. Anderson and David R. </a:t>
            </a:r>
            <a:r>
              <a:rPr lang="en-US" dirty="0" err="1" smtClean="0"/>
              <a:t>Krathwohl</a:t>
            </a:r>
            <a:r>
              <a:rPr lang="en-US" dirty="0" smtClean="0"/>
              <a:t>, © 2001 by Addison Wesley Longman, Inc.</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Dimension</a:t>
            </a:r>
            <a:endParaRPr lang="en-US" dirty="0"/>
          </a:p>
        </p:txBody>
      </p:sp>
      <p:sp>
        <p:nvSpPr>
          <p:cNvPr id="3" name="Text Placeholder 2"/>
          <p:cNvSpPr>
            <a:spLocks noGrp="1"/>
          </p:cNvSpPr>
          <p:nvPr>
            <p:ph type="body" idx="1"/>
          </p:nvPr>
        </p:nvSpPr>
        <p:spPr>
          <a:xfrm>
            <a:off x="457200" y="1535113"/>
            <a:ext cx="5181600" cy="639762"/>
          </a:xfrm>
        </p:spPr>
        <p:txBody>
          <a:bodyPr>
            <a:normAutofit fontScale="92500" lnSpcReduction="20000"/>
          </a:bodyPr>
          <a:lstStyle/>
          <a:p>
            <a:r>
              <a:rPr lang="en-US" dirty="0" smtClean="0"/>
              <a:t/>
            </a:r>
            <a:br>
              <a:rPr lang="en-US" dirty="0" smtClean="0"/>
            </a:br>
            <a:r>
              <a:rPr lang="en-US" i="1" dirty="0" err="1" smtClean="0"/>
              <a:t>MacBeth</a:t>
            </a:r>
            <a:r>
              <a:rPr lang="en-US" dirty="0" smtClean="0"/>
              <a:t>  unit - Scenario A</a:t>
            </a:r>
            <a:endParaRPr lang="en-US" dirty="0"/>
          </a:p>
        </p:txBody>
      </p:sp>
      <p:sp>
        <p:nvSpPr>
          <p:cNvPr id="4" name="Content Placeholder 3"/>
          <p:cNvSpPr>
            <a:spLocks noGrp="1"/>
          </p:cNvSpPr>
          <p:nvPr>
            <p:ph sz="half" idx="2"/>
          </p:nvPr>
        </p:nvSpPr>
        <p:spPr>
          <a:xfrm>
            <a:off x="457200" y="2174875"/>
            <a:ext cx="5181600" cy="3951288"/>
          </a:xfrm>
        </p:spPr>
        <p:txBody>
          <a:bodyPr>
            <a:normAutofit/>
          </a:bodyPr>
          <a:lstStyle/>
          <a:p>
            <a:pPr marL="0" indent="0">
              <a:buNone/>
            </a:pPr>
            <a:r>
              <a:rPr lang="en-US" dirty="0" smtClean="0"/>
              <a:t>Teacher A believes students should know the names of the characters in the play and the readily apparent relationships between them. Students should know the details of the plot, and they should know which characters said what, to the point that they can recite certain passages by memory.</a:t>
            </a:r>
          </a:p>
        </p:txBody>
      </p:sp>
      <p:sp>
        <p:nvSpPr>
          <p:cNvPr id="5" name="Text Placeholder 4"/>
          <p:cNvSpPr>
            <a:spLocks noGrp="1"/>
          </p:cNvSpPr>
          <p:nvPr>
            <p:ph type="body" sz="quarter" idx="3"/>
          </p:nvPr>
        </p:nvSpPr>
        <p:spPr>
          <a:xfrm>
            <a:off x="5867400" y="1535113"/>
            <a:ext cx="2819400" cy="639762"/>
          </a:xfrm>
        </p:spPr>
        <p:txBody>
          <a:bodyPr>
            <a:normAutofit fontScale="92500" lnSpcReduction="20000"/>
          </a:bodyPr>
          <a:lstStyle/>
          <a:p>
            <a:r>
              <a:rPr lang="en-US" dirty="0" smtClean="0"/>
              <a:t>Which Knowledge Dimension?</a:t>
            </a:r>
            <a:endParaRPr lang="en-US" dirty="0"/>
          </a:p>
        </p:txBody>
      </p:sp>
      <p:sp>
        <p:nvSpPr>
          <p:cNvPr id="6" name="Content Placeholder 5"/>
          <p:cNvSpPr>
            <a:spLocks noGrp="1"/>
          </p:cNvSpPr>
          <p:nvPr>
            <p:ph sz="quarter" idx="4"/>
          </p:nvPr>
        </p:nvSpPr>
        <p:spPr>
          <a:xfrm>
            <a:off x="5943600" y="2174875"/>
            <a:ext cx="2743200" cy="3951288"/>
          </a:xfrm>
        </p:spPr>
        <p:txBody>
          <a:bodyPr/>
          <a:lstStyle/>
          <a:p>
            <a:r>
              <a:rPr lang="en-US" dirty="0" smtClean="0"/>
              <a:t>Factual</a:t>
            </a:r>
          </a:p>
          <a:p>
            <a:r>
              <a:rPr lang="en-US" dirty="0" smtClean="0"/>
              <a:t>Conceptual</a:t>
            </a:r>
          </a:p>
          <a:p>
            <a:r>
              <a:rPr lang="en-US" dirty="0" smtClean="0"/>
              <a:t>Procedural</a:t>
            </a:r>
          </a:p>
          <a:p>
            <a:r>
              <a:rPr lang="en-US" dirty="0" err="1" smtClean="0"/>
              <a:t>Metacognitive</a:t>
            </a:r>
            <a:endParaRPr lang="en-US" dirty="0"/>
          </a:p>
        </p:txBody>
      </p:sp>
      <p:sp>
        <p:nvSpPr>
          <p:cNvPr id="7" name="Rectangle 6"/>
          <p:cNvSpPr/>
          <p:nvPr/>
        </p:nvSpPr>
        <p:spPr>
          <a:xfrm>
            <a:off x="5943600" y="2209800"/>
            <a:ext cx="1524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Dimension</a:t>
            </a:r>
            <a:endParaRPr lang="en-US" dirty="0"/>
          </a:p>
        </p:txBody>
      </p:sp>
      <p:sp>
        <p:nvSpPr>
          <p:cNvPr id="3" name="Text Placeholder 2"/>
          <p:cNvSpPr>
            <a:spLocks noGrp="1"/>
          </p:cNvSpPr>
          <p:nvPr>
            <p:ph type="body" idx="1"/>
          </p:nvPr>
        </p:nvSpPr>
        <p:spPr>
          <a:xfrm>
            <a:off x="457200" y="1535113"/>
            <a:ext cx="5181600" cy="639762"/>
          </a:xfrm>
        </p:spPr>
        <p:txBody>
          <a:bodyPr>
            <a:normAutofit fontScale="92500" lnSpcReduction="20000"/>
          </a:bodyPr>
          <a:lstStyle/>
          <a:p>
            <a:r>
              <a:rPr lang="en-US" dirty="0" smtClean="0"/>
              <a:t/>
            </a:r>
            <a:br>
              <a:rPr lang="en-US" dirty="0" smtClean="0"/>
            </a:br>
            <a:r>
              <a:rPr lang="en-US" i="1" dirty="0" smtClean="0"/>
              <a:t> </a:t>
            </a:r>
            <a:r>
              <a:rPr lang="en-US" i="1" dirty="0" err="1" smtClean="0"/>
              <a:t>MacBeth</a:t>
            </a:r>
            <a:r>
              <a:rPr lang="en-US" dirty="0" smtClean="0"/>
              <a:t>  unit - Scenario B</a:t>
            </a:r>
            <a:endParaRPr lang="en-US" dirty="0"/>
          </a:p>
        </p:txBody>
      </p:sp>
      <p:sp>
        <p:nvSpPr>
          <p:cNvPr id="4" name="Content Placeholder 3"/>
          <p:cNvSpPr>
            <a:spLocks noGrp="1"/>
          </p:cNvSpPr>
          <p:nvPr>
            <p:ph sz="half" idx="2"/>
          </p:nvPr>
        </p:nvSpPr>
        <p:spPr>
          <a:xfrm>
            <a:off x="457200" y="2174875"/>
            <a:ext cx="5181600" cy="3951288"/>
          </a:xfrm>
        </p:spPr>
        <p:txBody>
          <a:bodyPr>
            <a:normAutofit/>
          </a:bodyPr>
          <a:lstStyle/>
          <a:p>
            <a:pPr marL="0" indent="0">
              <a:buNone/>
            </a:pPr>
            <a:r>
              <a:rPr lang="en-US" dirty="0" smtClean="0"/>
              <a:t>Teacher B believes that</a:t>
            </a:r>
            <a:r>
              <a:rPr lang="en-US" i="1" dirty="0" smtClean="0"/>
              <a:t> </a:t>
            </a:r>
            <a:r>
              <a:rPr lang="en-US" i="1" dirty="0" err="1" smtClean="0"/>
              <a:t>MacBeth</a:t>
            </a:r>
            <a:r>
              <a:rPr lang="en-US" i="1" dirty="0" smtClean="0"/>
              <a:t> </a:t>
            </a:r>
            <a:r>
              <a:rPr lang="en-US" dirty="0" smtClean="0"/>
              <a:t>enables students to learn about important concepts such as ambition, tragic hero, and irony. She is also interested in having her students know how these ideas are related to one another. For example, what role does ambition play in the development of a tragic hero?</a:t>
            </a:r>
          </a:p>
        </p:txBody>
      </p:sp>
      <p:sp>
        <p:nvSpPr>
          <p:cNvPr id="5" name="Text Placeholder 4"/>
          <p:cNvSpPr>
            <a:spLocks noGrp="1"/>
          </p:cNvSpPr>
          <p:nvPr>
            <p:ph type="body" sz="quarter" idx="3"/>
          </p:nvPr>
        </p:nvSpPr>
        <p:spPr>
          <a:xfrm>
            <a:off x="5867400" y="1535113"/>
            <a:ext cx="2819400" cy="639762"/>
          </a:xfrm>
        </p:spPr>
        <p:txBody>
          <a:bodyPr>
            <a:normAutofit fontScale="92500" lnSpcReduction="20000"/>
          </a:bodyPr>
          <a:lstStyle/>
          <a:p>
            <a:r>
              <a:rPr lang="en-US" dirty="0" smtClean="0"/>
              <a:t>Which Knowledge Dimension?</a:t>
            </a:r>
            <a:endParaRPr lang="en-US" dirty="0"/>
          </a:p>
        </p:txBody>
      </p:sp>
      <p:sp>
        <p:nvSpPr>
          <p:cNvPr id="6" name="Content Placeholder 5"/>
          <p:cNvSpPr>
            <a:spLocks noGrp="1"/>
          </p:cNvSpPr>
          <p:nvPr>
            <p:ph sz="quarter" idx="4"/>
          </p:nvPr>
        </p:nvSpPr>
        <p:spPr>
          <a:xfrm>
            <a:off x="5943600" y="2174875"/>
            <a:ext cx="2743200" cy="3951288"/>
          </a:xfrm>
        </p:spPr>
        <p:txBody>
          <a:bodyPr/>
          <a:lstStyle/>
          <a:p>
            <a:r>
              <a:rPr lang="en-US" dirty="0" smtClean="0"/>
              <a:t>Factual</a:t>
            </a:r>
          </a:p>
          <a:p>
            <a:r>
              <a:rPr lang="en-US" dirty="0" smtClean="0"/>
              <a:t>Conceptual</a:t>
            </a:r>
          </a:p>
          <a:p>
            <a:r>
              <a:rPr lang="en-US" dirty="0" smtClean="0"/>
              <a:t>Procedural</a:t>
            </a:r>
          </a:p>
          <a:p>
            <a:r>
              <a:rPr lang="en-US" dirty="0" err="1" smtClean="0"/>
              <a:t>Metacognitive</a:t>
            </a:r>
            <a:endParaRPr lang="en-US" dirty="0"/>
          </a:p>
        </p:txBody>
      </p:sp>
      <p:sp>
        <p:nvSpPr>
          <p:cNvPr id="7" name="Rectangle 6"/>
          <p:cNvSpPr/>
          <p:nvPr/>
        </p:nvSpPr>
        <p:spPr>
          <a:xfrm>
            <a:off x="5867400" y="2667000"/>
            <a:ext cx="1905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Dimension</a:t>
            </a:r>
            <a:endParaRPr lang="en-US" dirty="0"/>
          </a:p>
        </p:txBody>
      </p:sp>
      <p:sp>
        <p:nvSpPr>
          <p:cNvPr id="3" name="Text Placeholder 2"/>
          <p:cNvSpPr>
            <a:spLocks noGrp="1"/>
          </p:cNvSpPr>
          <p:nvPr>
            <p:ph type="body" idx="1"/>
          </p:nvPr>
        </p:nvSpPr>
        <p:spPr>
          <a:xfrm>
            <a:off x="457200" y="1535113"/>
            <a:ext cx="5181600" cy="639762"/>
          </a:xfrm>
        </p:spPr>
        <p:txBody>
          <a:bodyPr>
            <a:normAutofit fontScale="92500" lnSpcReduction="20000"/>
          </a:bodyPr>
          <a:lstStyle/>
          <a:p>
            <a:r>
              <a:rPr lang="en-US" dirty="0" smtClean="0"/>
              <a:t/>
            </a:r>
            <a:br>
              <a:rPr lang="en-US" dirty="0" smtClean="0"/>
            </a:br>
            <a:r>
              <a:rPr lang="en-US" i="1" dirty="0" smtClean="0"/>
              <a:t> </a:t>
            </a:r>
            <a:r>
              <a:rPr lang="en-US" i="1" dirty="0" err="1" smtClean="0"/>
              <a:t>MacBeth</a:t>
            </a:r>
            <a:r>
              <a:rPr lang="en-US" dirty="0" smtClean="0"/>
              <a:t>  unit - Scenario C</a:t>
            </a:r>
            <a:endParaRPr lang="en-US" dirty="0"/>
          </a:p>
        </p:txBody>
      </p:sp>
      <p:sp>
        <p:nvSpPr>
          <p:cNvPr id="4" name="Content Placeholder 3"/>
          <p:cNvSpPr>
            <a:spLocks noGrp="1"/>
          </p:cNvSpPr>
          <p:nvPr>
            <p:ph sz="half" idx="2"/>
          </p:nvPr>
        </p:nvSpPr>
        <p:spPr>
          <a:xfrm>
            <a:off x="457200" y="2174875"/>
            <a:ext cx="5181600" cy="3951288"/>
          </a:xfrm>
        </p:spPr>
        <p:txBody>
          <a:bodyPr>
            <a:normAutofit fontScale="92500" lnSpcReduction="10000"/>
          </a:bodyPr>
          <a:lstStyle/>
          <a:p>
            <a:pPr marL="0" indent="0">
              <a:buNone/>
            </a:pPr>
            <a:r>
              <a:rPr lang="en-US" dirty="0" smtClean="0"/>
              <a:t>Teacher C believes</a:t>
            </a:r>
            <a:r>
              <a:rPr lang="en-US" i="1" dirty="0" smtClean="0"/>
              <a:t> </a:t>
            </a:r>
            <a:r>
              <a:rPr lang="en-US" i="1" dirty="0" err="1" smtClean="0"/>
              <a:t>MacBeth</a:t>
            </a:r>
            <a:r>
              <a:rPr lang="en-US" i="1" dirty="0" smtClean="0"/>
              <a:t> </a:t>
            </a:r>
            <a:r>
              <a:rPr lang="en-US" dirty="0" smtClean="0"/>
              <a:t>is one of many plays that could be included in the school curriculum. His goal is to teach students how to think about plays in general. To this end, he has developed a general approach that he wants students to use as they read a play. The approach begins by having the class discuss the plot, then examine the relationships among the characters, then discern the messages being conveyed by the playwright, and finally consider the way the play was written and its cultural context.</a:t>
            </a:r>
          </a:p>
        </p:txBody>
      </p:sp>
      <p:sp>
        <p:nvSpPr>
          <p:cNvPr id="5" name="Text Placeholder 4"/>
          <p:cNvSpPr>
            <a:spLocks noGrp="1"/>
          </p:cNvSpPr>
          <p:nvPr>
            <p:ph type="body" sz="quarter" idx="3"/>
          </p:nvPr>
        </p:nvSpPr>
        <p:spPr>
          <a:xfrm>
            <a:off x="5867400" y="1535113"/>
            <a:ext cx="2819400" cy="639762"/>
          </a:xfrm>
        </p:spPr>
        <p:txBody>
          <a:bodyPr>
            <a:normAutofit fontScale="92500" lnSpcReduction="20000"/>
          </a:bodyPr>
          <a:lstStyle/>
          <a:p>
            <a:r>
              <a:rPr lang="en-US" dirty="0" smtClean="0"/>
              <a:t>Which Knowledge Dimension?</a:t>
            </a:r>
            <a:endParaRPr lang="en-US" dirty="0"/>
          </a:p>
        </p:txBody>
      </p:sp>
      <p:sp>
        <p:nvSpPr>
          <p:cNvPr id="6" name="Content Placeholder 5"/>
          <p:cNvSpPr>
            <a:spLocks noGrp="1"/>
          </p:cNvSpPr>
          <p:nvPr>
            <p:ph sz="quarter" idx="4"/>
          </p:nvPr>
        </p:nvSpPr>
        <p:spPr>
          <a:xfrm>
            <a:off x="5943600" y="2174875"/>
            <a:ext cx="2743200" cy="3951288"/>
          </a:xfrm>
        </p:spPr>
        <p:txBody>
          <a:bodyPr/>
          <a:lstStyle/>
          <a:p>
            <a:r>
              <a:rPr lang="en-US" dirty="0" smtClean="0"/>
              <a:t>Factual</a:t>
            </a:r>
          </a:p>
          <a:p>
            <a:r>
              <a:rPr lang="en-US" dirty="0" smtClean="0"/>
              <a:t>Conceptual</a:t>
            </a:r>
          </a:p>
          <a:p>
            <a:r>
              <a:rPr lang="en-US" dirty="0" smtClean="0"/>
              <a:t>Procedural</a:t>
            </a:r>
          </a:p>
          <a:p>
            <a:r>
              <a:rPr lang="en-US" dirty="0" err="1" smtClean="0"/>
              <a:t>Metacognitive</a:t>
            </a:r>
            <a:endParaRPr lang="en-US" dirty="0"/>
          </a:p>
        </p:txBody>
      </p:sp>
      <p:sp>
        <p:nvSpPr>
          <p:cNvPr id="7" name="Rectangle 6"/>
          <p:cNvSpPr/>
          <p:nvPr/>
        </p:nvSpPr>
        <p:spPr>
          <a:xfrm>
            <a:off x="6019800" y="3093720"/>
            <a:ext cx="1828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Dimension</a:t>
            </a:r>
            <a:endParaRPr lang="en-US" dirty="0"/>
          </a:p>
        </p:txBody>
      </p:sp>
      <p:sp>
        <p:nvSpPr>
          <p:cNvPr id="3" name="Text Placeholder 2"/>
          <p:cNvSpPr>
            <a:spLocks noGrp="1"/>
          </p:cNvSpPr>
          <p:nvPr>
            <p:ph type="body" idx="1"/>
          </p:nvPr>
        </p:nvSpPr>
        <p:spPr>
          <a:xfrm>
            <a:off x="457200" y="1535113"/>
            <a:ext cx="5181600" cy="639762"/>
          </a:xfrm>
        </p:spPr>
        <p:txBody>
          <a:bodyPr>
            <a:normAutofit fontScale="92500" lnSpcReduction="20000"/>
          </a:bodyPr>
          <a:lstStyle/>
          <a:p>
            <a:r>
              <a:rPr lang="en-US" dirty="0" smtClean="0"/>
              <a:t/>
            </a:r>
            <a:br>
              <a:rPr lang="en-US" dirty="0" smtClean="0"/>
            </a:br>
            <a:r>
              <a:rPr lang="en-US" i="1" dirty="0" smtClean="0"/>
              <a:t> </a:t>
            </a:r>
            <a:r>
              <a:rPr lang="en-US" i="1" dirty="0" err="1" smtClean="0"/>
              <a:t>MacBeth</a:t>
            </a:r>
            <a:r>
              <a:rPr lang="en-US" dirty="0" smtClean="0"/>
              <a:t>  unit - Scenario D</a:t>
            </a:r>
            <a:endParaRPr lang="en-US" dirty="0"/>
          </a:p>
        </p:txBody>
      </p:sp>
      <p:sp>
        <p:nvSpPr>
          <p:cNvPr id="4" name="Content Placeholder 3"/>
          <p:cNvSpPr>
            <a:spLocks noGrp="1"/>
          </p:cNvSpPr>
          <p:nvPr>
            <p:ph sz="half" idx="2"/>
          </p:nvPr>
        </p:nvSpPr>
        <p:spPr>
          <a:xfrm>
            <a:off x="457200" y="2174875"/>
            <a:ext cx="5181600" cy="3951288"/>
          </a:xfrm>
        </p:spPr>
        <p:txBody>
          <a:bodyPr>
            <a:normAutofit fontScale="92500" lnSpcReduction="10000"/>
          </a:bodyPr>
          <a:lstStyle/>
          <a:p>
            <a:pPr marL="0" indent="0">
              <a:buNone/>
            </a:pPr>
            <a:r>
              <a:rPr lang="en-US" dirty="0" smtClean="0"/>
              <a:t>Like Teacher C, Teacher D sees</a:t>
            </a:r>
            <a:r>
              <a:rPr lang="en-US" i="1" dirty="0" smtClean="0"/>
              <a:t> </a:t>
            </a:r>
            <a:r>
              <a:rPr lang="en-US" i="1" dirty="0" err="1" smtClean="0"/>
              <a:t>MacBeth</a:t>
            </a:r>
            <a:r>
              <a:rPr lang="en-US" i="1" dirty="0" smtClean="0"/>
              <a:t> </a:t>
            </a:r>
            <a:r>
              <a:rPr lang="en-US" dirty="0" smtClean="0"/>
              <a:t>as one of but many plays that students will encounter during school. She also wants  her students to learn a set of tools they can use when they study, understand, appreciate, and analyze other plays. However, she is also concerned that students do not apply these skills in a rote fashion. She wants her students to think about what they are doing as they do it. For example, she wants to students to note any problems they have in using the procedures.</a:t>
            </a:r>
          </a:p>
        </p:txBody>
      </p:sp>
      <p:sp>
        <p:nvSpPr>
          <p:cNvPr id="5" name="Text Placeholder 4"/>
          <p:cNvSpPr>
            <a:spLocks noGrp="1"/>
          </p:cNvSpPr>
          <p:nvPr>
            <p:ph type="body" sz="quarter" idx="3"/>
          </p:nvPr>
        </p:nvSpPr>
        <p:spPr>
          <a:xfrm>
            <a:off x="5867400" y="1535113"/>
            <a:ext cx="2819400" cy="639762"/>
          </a:xfrm>
        </p:spPr>
        <p:txBody>
          <a:bodyPr>
            <a:normAutofit fontScale="92500" lnSpcReduction="20000"/>
          </a:bodyPr>
          <a:lstStyle/>
          <a:p>
            <a:r>
              <a:rPr lang="en-US" dirty="0" smtClean="0"/>
              <a:t>Which Knowledge Dimension?</a:t>
            </a:r>
            <a:endParaRPr lang="en-US" dirty="0"/>
          </a:p>
        </p:txBody>
      </p:sp>
      <p:sp>
        <p:nvSpPr>
          <p:cNvPr id="6" name="Content Placeholder 5"/>
          <p:cNvSpPr>
            <a:spLocks noGrp="1"/>
          </p:cNvSpPr>
          <p:nvPr>
            <p:ph sz="quarter" idx="4"/>
          </p:nvPr>
        </p:nvSpPr>
        <p:spPr>
          <a:xfrm>
            <a:off x="5943600" y="2174875"/>
            <a:ext cx="2743200" cy="3951288"/>
          </a:xfrm>
        </p:spPr>
        <p:txBody>
          <a:bodyPr/>
          <a:lstStyle/>
          <a:p>
            <a:r>
              <a:rPr lang="en-US" dirty="0" smtClean="0"/>
              <a:t>Factual</a:t>
            </a:r>
          </a:p>
          <a:p>
            <a:r>
              <a:rPr lang="en-US" dirty="0" smtClean="0"/>
              <a:t>Conceptual</a:t>
            </a:r>
          </a:p>
          <a:p>
            <a:r>
              <a:rPr lang="en-US" dirty="0" smtClean="0"/>
              <a:t>Procedural</a:t>
            </a:r>
          </a:p>
          <a:p>
            <a:r>
              <a:rPr lang="en-US" dirty="0" err="1" smtClean="0"/>
              <a:t>Metacognitive</a:t>
            </a:r>
            <a:endParaRPr lang="en-US" dirty="0"/>
          </a:p>
        </p:txBody>
      </p:sp>
      <p:sp>
        <p:nvSpPr>
          <p:cNvPr id="7" name="Rectangle 6"/>
          <p:cNvSpPr/>
          <p:nvPr/>
        </p:nvSpPr>
        <p:spPr>
          <a:xfrm>
            <a:off x="6019800" y="35814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Taxonomy</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212760" y="2362200"/>
            <a:ext cx="6331040" cy="3484525"/>
          </a:xfrm>
          <a:prstGeom prst="rect">
            <a:avLst/>
          </a:prstGeom>
          <a:noFill/>
          <a:ln w="9525">
            <a:noFill/>
            <a:miter lim="800000"/>
            <a:headEnd/>
            <a:tailEnd/>
          </a:ln>
        </p:spPr>
      </p:pic>
      <p:sp>
        <p:nvSpPr>
          <p:cNvPr id="6" name="Rectangle 5"/>
          <p:cNvSpPr/>
          <p:nvPr/>
        </p:nvSpPr>
        <p:spPr>
          <a:xfrm>
            <a:off x="304800" y="6019800"/>
            <a:ext cx="8534400" cy="646331"/>
          </a:xfrm>
          <a:prstGeom prst="rect">
            <a:avLst/>
          </a:prstGeom>
        </p:spPr>
        <p:txBody>
          <a:bodyPr wrap="square">
            <a:spAutoFit/>
          </a:bodyPr>
          <a:lstStyle/>
          <a:p>
            <a:r>
              <a:rPr lang="en-US" dirty="0" smtClean="0"/>
              <a:t>From page 28 of the book </a:t>
            </a:r>
            <a:r>
              <a:rPr lang="en-US" i="1" dirty="0" smtClean="0"/>
              <a:t>Taxonomy for Learning, Teaching, and Assessing</a:t>
            </a:r>
            <a:r>
              <a:rPr lang="en-US" dirty="0" smtClean="0"/>
              <a:t>, edited by </a:t>
            </a:r>
            <a:r>
              <a:rPr lang="en-US" dirty="0" err="1" smtClean="0"/>
              <a:t>Lorin</a:t>
            </a:r>
            <a:r>
              <a:rPr lang="en-US" dirty="0" smtClean="0"/>
              <a:t> W. Anderson and David R. </a:t>
            </a:r>
            <a:r>
              <a:rPr lang="en-US" dirty="0" err="1" smtClean="0"/>
              <a:t>Krathwohl</a:t>
            </a:r>
            <a:r>
              <a:rPr lang="en-US" dirty="0" smtClean="0"/>
              <a:t>, © 2001 by Addison Wesley Longman, Inc.</a:t>
            </a:r>
            <a:endParaRPr lang="en-US" dirty="0"/>
          </a:p>
        </p:txBody>
      </p:sp>
      <p:sp>
        <p:nvSpPr>
          <p:cNvPr id="5" name="TextBox 4"/>
          <p:cNvSpPr txBox="1"/>
          <p:nvPr/>
        </p:nvSpPr>
        <p:spPr>
          <a:xfrm>
            <a:off x="609600" y="1295400"/>
            <a:ext cx="8077200" cy="1077218"/>
          </a:xfrm>
          <a:prstGeom prst="rect">
            <a:avLst/>
          </a:prstGeom>
          <a:noFill/>
        </p:spPr>
        <p:txBody>
          <a:bodyPr wrap="square" rtlCol="0">
            <a:spAutoFit/>
          </a:bodyPr>
          <a:lstStyle/>
          <a:p>
            <a:r>
              <a:rPr lang="en-US" sz="3200" b="1" dirty="0" smtClean="0"/>
              <a:t>Objective 1</a:t>
            </a:r>
            <a:r>
              <a:rPr lang="en-US" sz="3200" dirty="0" smtClean="0"/>
              <a:t>: The student will be able to name the characteristics of a task.</a:t>
            </a:r>
            <a:endParaRPr lang="en-US" sz="3200" dirty="0"/>
          </a:p>
        </p:txBody>
      </p:sp>
      <p:sp>
        <p:nvSpPr>
          <p:cNvPr id="7" name="TextBox 6"/>
          <p:cNvSpPr txBox="1"/>
          <p:nvPr/>
        </p:nvSpPr>
        <p:spPr>
          <a:xfrm>
            <a:off x="2362200" y="3810000"/>
            <a:ext cx="457200" cy="707886"/>
          </a:xfrm>
          <a:prstGeom prst="rect">
            <a:avLst/>
          </a:prstGeom>
          <a:noFill/>
        </p:spPr>
        <p:txBody>
          <a:bodyPr wrap="square" rtlCol="0">
            <a:spAutoFit/>
          </a:bodyPr>
          <a:lstStyle/>
          <a:p>
            <a:r>
              <a:rPr lang="en-US" sz="4000" b="1" dirty="0" smtClean="0">
                <a:solidFill>
                  <a:srgbClr val="FF0000"/>
                </a:solidFill>
                <a:latin typeface="+mj-lt"/>
              </a:rPr>
              <a:t>1</a:t>
            </a:r>
            <a:endParaRPr lang="en-US" sz="4000" b="1" dirty="0">
              <a:solidFill>
                <a:srgbClr val="FF0000"/>
              </a:solidFill>
              <a:latin typeface="+mj-lt"/>
            </a:endParaRPr>
          </a:p>
        </p:txBody>
      </p:sp>
      <p:grpSp>
        <p:nvGrpSpPr>
          <p:cNvPr id="11" name="Group 10"/>
          <p:cNvGrpSpPr/>
          <p:nvPr/>
        </p:nvGrpSpPr>
        <p:grpSpPr>
          <a:xfrm>
            <a:off x="7010400" y="914400"/>
            <a:ext cx="990600" cy="715296"/>
            <a:chOff x="7010400" y="914400"/>
            <a:chExt cx="990600" cy="715296"/>
          </a:xfrm>
        </p:grpSpPr>
        <p:cxnSp>
          <p:nvCxnSpPr>
            <p:cNvPr id="9" name="Straight Connector 8"/>
            <p:cNvCxnSpPr/>
            <p:nvPr/>
          </p:nvCxnSpPr>
          <p:spPr>
            <a:xfrm>
              <a:off x="7086600" y="1629696"/>
              <a:ext cx="91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10400" y="914400"/>
              <a:ext cx="990600" cy="523220"/>
            </a:xfrm>
            <a:prstGeom prst="rect">
              <a:avLst/>
            </a:prstGeom>
            <a:noFill/>
          </p:spPr>
          <p:txBody>
            <a:bodyPr wrap="square" rtlCol="0">
              <a:spAutoFit/>
            </a:bodyPr>
            <a:lstStyle/>
            <a:p>
              <a:r>
                <a:rPr lang="en-US" sz="2800" dirty="0" smtClean="0">
                  <a:solidFill>
                    <a:srgbClr val="FF0000"/>
                  </a:solidFill>
                  <a:latin typeface="+mj-lt"/>
                </a:rPr>
                <a:t>recall</a:t>
              </a:r>
              <a:endParaRPr lang="en-US" sz="2800" dirty="0">
                <a:solidFill>
                  <a:srgbClr val="FF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Seward_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ward_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Seward_Clean</Template>
  <TotalTime>1665</TotalTime>
  <Words>1124</Words>
  <Application>Microsoft Office PowerPoint</Application>
  <PresentationFormat>On-screen Show (4:3)</PresentationFormat>
  <Paragraphs>138</Paragraphs>
  <Slides>26</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1_Seward_Clean</vt:lpstr>
      <vt:lpstr>Seward_Clean</vt:lpstr>
      <vt:lpstr>Acrobat Document</vt:lpstr>
      <vt:lpstr> Designing a Learner-centered Course</vt:lpstr>
      <vt:lpstr>Slide 2</vt:lpstr>
      <vt:lpstr>Agenda</vt:lpstr>
      <vt:lpstr>Taxonomy</vt:lpstr>
      <vt:lpstr>Knowledge Dimension</vt:lpstr>
      <vt:lpstr>Knowledge Dimension</vt:lpstr>
      <vt:lpstr>Knowledge Dimension</vt:lpstr>
      <vt:lpstr>Knowledge Dimension</vt:lpstr>
      <vt:lpstr>Using the Taxonomy</vt:lpstr>
      <vt:lpstr>Using the Taxonomy</vt:lpstr>
      <vt:lpstr>Using the Taxonomy</vt:lpstr>
      <vt:lpstr>Using the Taxonomy</vt:lpstr>
      <vt:lpstr>Using the Taxonomy</vt:lpstr>
      <vt:lpstr>Using the Taxonomy</vt:lpstr>
      <vt:lpstr>Objectives and Assessment</vt:lpstr>
      <vt:lpstr>In Work Groups</vt:lpstr>
      <vt:lpstr>Break until 10:30</vt:lpstr>
      <vt:lpstr>Grading and Assessment</vt:lpstr>
      <vt:lpstr>Objectives, Assessment, and Instructional Activities</vt:lpstr>
      <vt:lpstr>Instructional Activities</vt:lpstr>
      <vt:lpstr>Lunch break until 1:00</vt:lpstr>
      <vt:lpstr>Lesson Structure</vt:lpstr>
      <vt:lpstr>In Closing</vt:lpstr>
      <vt:lpstr>Evaluation and Reflection</vt:lpstr>
      <vt:lpstr>Contact Information</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Ruda</dc:creator>
  <cp:lastModifiedBy>mruda</cp:lastModifiedBy>
  <cp:revision>116</cp:revision>
  <dcterms:created xsi:type="dcterms:W3CDTF">2010-03-31T17:55:45Z</dcterms:created>
  <dcterms:modified xsi:type="dcterms:W3CDTF">2010-05-18T18:57:59Z</dcterms:modified>
</cp:coreProperties>
</file>