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3" r:id="rId1"/>
  </p:sldMasterIdLst>
  <p:notesMasterIdLst>
    <p:notesMasterId r:id="rId10"/>
  </p:notesMasterIdLst>
  <p:sldIdLst>
    <p:sldId id="256" r:id="rId2"/>
    <p:sldId id="258" r:id="rId3"/>
    <p:sldId id="266" r:id="rId4"/>
    <p:sldId id="265" r:id="rId5"/>
    <p:sldId id="272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hea" initials="c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2290" autoAdjust="0"/>
  </p:normalViewPr>
  <p:slideViewPr>
    <p:cSldViewPr>
      <p:cViewPr varScale="1">
        <p:scale>
          <a:sx n="86" d="100"/>
          <a:sy n="86" d="100"/>
        </p:scale>
        <p:origin x="-6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4B8DD0C-655A-42DF-BDE3-ABA148D0F6DD}" type="datetimeFigureOut">
              <a:rPr lang="en-US"/>
              <a:pPr>
                <a:defRPr/>
              </a:pPr>
              <a:t>5/20/2008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A7BEA48-3483-416D-9596-9DD38F135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>
              <a:spcBef>
                <a:spcPct val="0"/>
              </a:spcBef>
            </a:pPr>
            <a:r>
              <a:rPr lang="en-US" sz="2000" dirty="0" smtClean="0"/>
              <a:t>A group that promotes women’s rights and a group that is against women’s rights both share an interest in a good civil society law.</a:t>
            </a:r>
          </a:p>
          <a:p>
            <a:pPr lvl="1">
              <a:spcBef>
                <a:spcPct val="0"/>
              </a:spcBef>
            </a:pPr>
            <a:r>
              <a:rPr lang="en-US" sz="2000" dirty="0" smtClean="0"/>
              <a:t>But</a:t>
            </a:r>
            <a:r>
              <a:rPr lang="en-US" sz="2000" baseline="0" dirty="0" smtClean="0"/>
              <a:t> sometimes this cannot work, as for example when you are trying to pass a domestic violence law.</a:t>
            </a:r>
            <a:endParaRPr lang="en-US" sz="2000" dirty="0" smtClean="0"/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22EDA9-88FA-4130-9798-8C45AE2E98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>
              <a:spcBef>
                <a:spcPct val="0"/>
              </a:spcBef>
            </a:pPr>
            <a:r>
              <a:rPr lang="en-US" sz="2000" dirty="0" smtClean="0"/>
              <a:t>A group that promotes women’s rights and a group that is against women’s rights both share an interest in a good civil society law.</a:t>
            </a:r>
          </a:p>
          <a:p>
            <a:pPr lvl="1">
              <a:spcBef>
                <a:spcPct val="0"/>
              </a:spcBef>
            </a:pPr>
            <a:r>
              <a:rPr lang="en-US" sz="2000" dirty="0" smtClean="0"/>
              <a:t>But</a:t>
            </a:r>
            <a:r>
              <a:rPr lang="en-US" sz="2000" baseline="0" dirty="0" smtClean="0"/>
              <a:t> sometimes this cannot work, as for example when you are trying to pass a domestic violence law.</a:t>
            </a:r>
            <a:endParaRPr lang="en-US" sz="2000" dirty="0" smtClean="0"/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22EDA9-88FA-4130-9798-8C45AE2E98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Autofit/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5/5/2008</a:t>
            </a:r>
            <a:endParaRPr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01C0C-E08F-47D7-9B43-2AC7E3FC12B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5/5/2008</a:t>
            </a:r>
            <a:endParaRPr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C1148-33A4-4B43-85EC-8F08CE72246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5/5/2008</a:t>
            </a:r>
            <a:endParaRPr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1FDAE-CC06-4B2C-A68A-8E7EB324116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5/5/2008</a:t>
            </a:r>
            <a:endParaRPr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37E63-025C-485C-A412-CF1659B141D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/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5/5/2008</a:t>
            </a:r>
            <a:endParaRPr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61834-ED93-4DDB-9582-C9D82E1478E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5/5/2008</a:t>
            </a:r>
            <a:endParaRPr/>
          </a:p>
        </p:txBody>
      </p:sp>
      <p:sp>
        <p:nvSpPr>
          <p:cNvPr id="6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BB22F-80FF-4F74-BE8B-87CA2382F88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5/5/2008</a:t>
            </a:r>
            <a:endParaRPr/>
          </a:p>
        </p:txBody>
      </p:sp>
      <p:sp>
        <p:nvSpPr>
          <p:cNvPr id="8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86F1-0B6D-4E47-BACD-05C99AD997A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5/5/2008</a:t>
            </a:r>
            <a:endParaRPr/>
          </a:p>
        </p:txBody>
      </p:sp>
      <p:sp>
        <p:nvSpPr>
          <p:cNvPr id="4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904B1-38EC-4305-B259-345A143ADC9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5/5/2008</a:t>
            </a:r>
            <a:endParaRPr/>
          </a:p>
        </p:txBody>
      </p:sp>
      <p:sp>
        <p:nvSpPr>
          <p:cNvPr id="3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8DCF6-4C90-4D1B-81DF-C1901B877A3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5/5/2008</a:t>
            </a:r>
            <a:endParaRPr/>
          </a:p>
        </p:txBody>
      </p:sp>
      <p:sp>
        <p:nvSpPr>
          <p:cNvPr id="6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D4803-8870-4EFF-8111-27AA373AE8E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27075" y="1062038"/>
            <a:ext cx="4600575" cy="3978275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anchor="ctr">
            <a:normAutofit/>
          </a:bodyPr>
          <a:lstStyle/>
          <a:p>
            <a:pPr indent="-2743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200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5/5/2008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F1ED9-8691-43DF-AC9E-6F561E776689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Rectangle 11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r>
              <a:rPr lang="en-US" smtClean="0"/>
              <a:t>5/5/2008</a:t>
            </a:r>
            <a:endParaRPr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20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fld id="{05EE4BCE-C25F-4A3C-9CA0-28FC3555C5E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6" r:id="rId9"/>
    <p:sldLayoutId id="2147483954" r:id="rId10"/>
    <p:sldLayoutId id="2147483955" r:id="rId11"/>
  </p:sldLayoutIdLst>
  <p:hf hdr="0" ftr="0" dt="0"/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rtl="0" fontAlgn="base">
        <a:spcBef>
          <a:spcPct val="0"/>
        </a:spcBef>
        <a:spcAft>
          <a:spcPct val="0"/>
        </a:spcAft>
        <a:defRPr lang="en-US" sz="4800" b="1" kern="1200" dirty="0">
          <a:solidFill>
            <a:srgbClr val="1D2474"/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  <a:lvl2pPr algn="ctr" rtl="0" fontAlgn="base">
        <a:spcBef>
          <a:spcPct val="0"/>
        </a:spcBef>
        <a:spcAft>
          <a:spcPct val="0"/>
        </a:spcAft>
        <a:defRPr sz="4800" b="1">
          <a:solidFill>
            <a:srgbClr val="1D2474"/>
          </a:solidFill>
          <a:latin typeface="Candara" pitchFamily="34" charset="0"/>
          <a:ea typeface="Candara" pitchFamily="34" charset="0"/>
          <a:cs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800" b="1">
          <a:solidFill>
            <a:srgbClr val="1D2474"/>
          </a:solidFill>
          <a:latin typeface="Candara" pitchFamily="34" charset="0"/>
          <a:ea typeface="Candara" pitchFamily="34" charset="0"/>
          <a:cs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800" b="1">
          <a:solidFill>
            <a:srgbClr val="1D2474"/>
          </a:solidFill>
          <a:latin typeface="Candara" pitchFamily="34" charset="0"/>
          <a:ea typeface="Candara" pitchFamily="34" charset="0"/>
          <a:cs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800" b="1">
          <a:solidFill>
            <a:srgbClr val="1D2474"/>
          </a:solidFill>
          <a:latin typeface="Candara" pitchFamily="34" charset="0"/>
          <a:ea typeface="Candara" pitchFamily="34" charset="0"/>
          <a:cs typeface="Candar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rgbClr val="1D2474"/>
          </a:solidFill>
          <a:latin typeface="Candara" pitchFamily="34" charset="0"/>
          <a:ea typeface="Candara" pitchFamily="34" charset="0"/>
          <a:cs typeface="Candar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rgbClr val="1D2474"/>
          </a:solidFill>
          <a:latin typeface="Candara" pitchFamily="34" charset="0"/>
          <a:ea typeface="Candara" pitchFamily="34" charset="0"/>
          <a:cs typeface="Candar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rgbClr val="1D2474"/>
          </a:solidFill>
          <a:latin typeface="Candara" pitchFamily="34" charset="0"/>
          <a:ea typeface="Candara" pitchFamily="34" charset="0"/>
          <a:cs typeface="Candar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rgbClr val="1D2474"/>
          </a:solidFill>
          <a:latin typeface="Candara" pitchFamily="34" charset="0"/>
          <a:ea typeface="Candara" pitchFamily="34" charset="0"/>
          <a:cs typeface="Candara" pitchFamily="34" charset="0"/>
        </a:defRPr>
      </a:lvl9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2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2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8388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 2" pitchFamily="18" charset="2"/>
        <a:buChar char=""/>
        <a:defRPr>
          <a:solidFill>
            <a:schemeClr val="tx1"/>
          </a:solidFill>
          <a:latin typeface="+mn-lt"/>
          <a:ea typeface="+mn-lt"/>
          <a:cs typeface="+mn-lt"/>
        </a:defRPr>
      </a:lvl4pPr>
      <a:lvl5pPr marL="131603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"/>
        <a:defRPr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990601"/>
            <a:ext cx="7772400" cy="2609850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mtClean="0">
                <a:solidFill>
                  <a:schemeClr val="tx2">
                    <a:shade val="85000"/>
                    <a:satMod val="150000"/>
                  </a:schemeClr>
                </a:solidFill>
              </a:rPr>
              <a:t>Coalition-Building</a:t>
            </a:r>
            <a:endParaRPr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09600" y="3657600"/>
            <a:ext cx="8001000" cy="1966913"/>
          </a:xfrm>
        </p:spPr>
        <p:txBody>
          <a:bodyPr/>
          <a:lstStyle/>
          <a:p>
            <a:r>
              <a:rPr i="1" smtClean="0"/>
              <a:t>Civil Society Laws: Experiences and Expertise</a:t>
            </a:r>
            <a:br>
              <a:rPr i="1" smtClean="0"/>
            </a:br>
            <a:r>
              <a:rPr smtClean="0"/>
              <a:t>24 - 25 May 2008</a:t>
            </a:r>
            <a:endParaRPr dirty="0" smtClean="0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2667000" y="4800600"/>
            <a:ext cx="3581400" cy="1905000"/>
            <a:chOff x="2514600" y="4648200"/>
            <a:chExt cx="3581400" cy="1905000"/>
          </a:xfrm>
        </p:grpSpPr>
        <p:pic>
          <p:nvPicPr>
            <p:cNvPr id="3077" name="Picture 0" descr="ICNLHuge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62300" y="4648200"/>
              <a:ext cx="2286000" cy="1257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2514600" y="6014591"/>
              <a:ext cx="3581400" cy="538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300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B Yagut" pitchFamily="2" charset="-78"/>
                </a:rPr>
                <a:t>The International Center for Not-for-Profit Law</a:t>
              </a:r>
              <a:endParaRPr lang="en-US" sz="1600" b="1">
                <a:solidFill>
                  <a:srgbClr val="000000"/>
                </a:solidFill>
                <a:latin typeface="Arabic Typesetting" pitchFamily="66" charset="-78"/>
                <a:ea typeface="Calibri" pitchFamily="34" charset="0"/>
                <a:cs typeface="B Yagut" pitchFamily="2" charset="-78"/>
              </a:endParaRPr>
            </a:p>
            <a:p>
              <a:pPr algn="ctr" eaLnBrk="0" hangingPunct="0"/>
              <a:r>
                <a:rPr lang="ar-SA" sz="1600" b="1">
                  <a:solidFill>
                    <a:srgbClr val="000000"/>
                  </a:solidFill>
                  <a:latin typeface="Arabic Typesetting" pitchFamily="66" charset="-78"/>
                  <a:ea typeface="Calibri" pitchFamily="34" charset="0"/>
                  <a:cs typeface="B Yagut" pitchFamily="2" charset="-78"/>
                </a:rPr>
                <a:t>المركز الدولي لقانون المنظمات غير هادفة الربح</a:t>
              </a:r>
              <a:endParaRPr lang="en-US">
                <a:latin typeface="Candara" pitchFamily="34" charset="0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01C0C-E08F-47D7-9B43-2AC7E3FC12B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>
                <a:solidFill>
                  <a:schemeClr val="tx2">
                    <a:shade val="85000"/>
                    <a:satMod val="150000"/>
                  </a:schemeClr>
                </a:solidFill>
              </a:rPr>
              <a:t>Who Would You Rather Be?</a:t>
            </a:r>
          </a:p>
        </p:txBody>
      </p:sp>
      <p:sp>
        <p:nvSpPr>
          <p:cNvPr id="409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00200"/>
            <a:ext cx="39592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581400"/>
            <a:ext cx="390525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37E63-025C-485C-A412-CF1659B141D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r>
              <a:rPr smtClean="0">
                <a:effectLst/>
              </a:rPr>
              <a:t>What is a coalition? </a:t>
            </a:r>
            <a:br>
              <a:rPr smtClean="0">
                <a:effectLst/>
              </a:rPr>
            </a:br>
            <a:r>
              <a:rPr smtClean="0">
                <a:effectLst/>
              </a:rPr>
              <a:t>Why partner with others?</a:t>
            </a:r>
            <a:endParaRPr lang="ru-RU" dirty="0" smtClean="0">
              <a:effectLst/>
            </a:endParaRP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dirty="0" smtClean="0"/>
              <a:t>A group of people/organizations trying to achieve one goal?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dirty="0" smtClean="0"/>
              <a:t>Trying to achieve their own goals by helping each other?</a:t>
            </a:r>
            <a:endParaRPr lang="en-US" sz="32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A coalition might consist of: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core group of initiators -- those who would be hurt or helped the most by proposed changes;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Sympathetic people and organizers who can influence decision-makers and help to achieve the goals; and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Sympathizing government officials.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dirty="0" smtClean="0"/>
              <a:t>Coalitions are far more powerful and more skilled than any single organization acting alone</a:t>
            </a:r>
          </a:p>
          <a:p>
            <a:pPr>
              <a:spcBef>
                <a:spcPct val="0"/>
              </a:spcBef>
            </a:pPr>
            <a:r>
              <a:rPr lang="en-US" sz="2400" dirty="0" smtClean="0"/>
              <a:t>As the geographic size and complexity of an issue expands, the need to consider forming a coalition increases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ru-RU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37E63-025C-485C-A412-CF1659B141D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>
                <a:solidFill>
                  <a:schemeClr val="tx2">
                    <a:shade val="85000"/>
                    <a:satMod val="150000"/>
                  </a:schemeClr>
                </a:solidFill>
              </a:rPr>
              <a:t>Forming a Coalition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z="2400" dirty="0" smtClean="0"/>
              <a:t>Identify other groups who share your interest or objective</a:t>
            </a:r>
          </a:p>
          <a:p>
            <a:pPr>
              <a:spcBef>
                <a:spcPct val="0"/>
              </a:spcBef>
            </a:pPr>
            <a:r>
              <a:rPr lang="en-US" sz="2400" dirty="0" smtClean="0"/>
              <a:t>Sometimes, the most powerful coalitions are those which combine groups that are traditionally on opposite sides of most issues – when they put aside their differences to work together on their common interest, they send a powerful signal to governments and the general public. </a:t>
            </a:r>
          </a:p>
          <a:p>
            <a:pPr>
              <a:spcBef>
                <a:spcPct val="0"/>
              </a:spcBef>
            </a:pPr>
            <a:r>
              <a:rPr lang="en-US" sz="2400" dirty="0" smtClean="0"/>
              <a:t>It can be difficult to ask for help, but no one can succeed without working together with others!</a:t>
            </a:r>
            <a:endParaRPr lang="en-US" sz="2400" b="1" dirty="0" smtClean="0"/>
          </a:p>
          <a:p>
            <a:pPr>
              <a:spcBef>
                <a:spcPct val="0"/>
              </a:spcBef>
            </a:pPr>
            <a:endParaRPr lang="en-US" b="1" dirty="0" smtClean="0"/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37E63-025C-485C-A412-CF1659B141D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mtClean="0">
                <a:solidFill>
                  <a:schemeClr val="tx2">
                    <a:shade val="85000"/>
                    <a:satMod val="150000"/>
                  </a:schemeClr>
                </a:solidFill>
              </a:rPr>
              <a:t>Coalitions require compromise!</a:t>
            </a:r>
            <a:endParaRPr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z="2400" dirty="0" smtClean="0"/>
              <a:t>No two organizations think exactly alike. But if you can agree to work together, you will increase your strength and increase the probability of achieving law reform</a:t>
            </a:r>
          </a:p>
          <a:p>
            <a:pPr lvl="1"/>
            <a:r>
              <a:rPr lang="en-US" sz="1800" dirty="0" smtClean="0"/>
              <a:t>However, the number of NGOs involved is not always relevant.  </a:t>
            </a:r>
          </a:p>
          <a:p>
            <a:r>
              <a:rPr lang="en-US" sz="2400" dirty="0" smtClean="0"/>
              <a:t>Open protests  and “mass advocacy campaign” are not the only means and might not be appropriate (especially for human rights issues)</a:t>
            </a:r>
          </a:p>
          <a:p>
            <a:r>
              <a:rPr lang="en-US" sz="2400" dirty="0" smtClean="0"/>
              <a:t>Coalitions are not forever. </a:t>
            </a:r>
          </a:p>
          <a:p>
            <a:r>
              <a:rPr lang="en-US" sz="2400" dirty="0" smtClean="0"/>
              <a:t>It is natural that they dissolve once the goal is achieved. </a:t>
            </a:r>
          </a:p>
          <a:p>
            <a:r>
              <a:rPr lang="en-US" sz="2400" dirty="0" smtClean="0"/>
              <a:t>However, working in coalitions is a valuable skill which will help the next time the need arises.</a:t>
            </a:r>
          </a:p>
          <a:p>
            <a:endParaRPr lang="en-US" sz="2400" dirty="0" smtClean="0"/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37E63-025C-485C-A412-CF1659B141D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Examples of Effective Coalition Building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Venezuela</a:t>
            </a:r>
          </a:p>
          <a:p>
            <a:pPr lvl="1"/>
            <a:r>
              <a:rPr lang="en-US" dirty="0" smtClean="0"/>
              <a:t>2006 Law on International Cooperation</a:t>
            </a:r>
          </a:p>
          <a:p>
            <a:pPr lvl="2"/>
            <a:r>
              <a:rPr lang="en-US" dirty="0" smtClean="0"/>
              <a:t>Built internal coalition of interested organizations</a:t>
            </a:r>
          </a:p>
          <a:p>
            <a:pPr lvl="2"/>
            <a:r>
              <a:rPr lang="en-US" dirty="0" smtClean="0"/>
              <a:t>Discrete use of foreign assistance</a:t>
            </a:r>
          </a:p>
          <a:p>
            <a:pPr lvl="2"/>
            <a:r>
              <a:rPr lang="en-US" dirty="0" smtClean="0"/>
              <a:t>Development of arguments under domestic law as well as under the ICCPR and the Inter-American convention</a:t>
            </a:r>
          </a:p>
          <a:p>
            <a:pPr lvl="2"/>
            <a:r>
              <a:rPr lang="en-US" dirty="0" smtClean="0"/>
              <a:t>Outreach to global CSO community through media and conferences</a:t>
            </a:r>
          </a:p>
          <a:p>
            <a:pPr lvl="2"/>
            <a:r>
              <a:rPr lang="en-US" dirty="0" smtClean="0"/>
              <a:t>Advocacy before Parliament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37E63-025C-485C-A412-CF1659B141D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Effective Coalition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Honduras </a:t>
            </a:r>
          </a:p>
          <a:p>
            <a:pPr lvl="1"/>
            <a:r>
              <a:rPr lang="en-US" dirty="0" smtClean="0"/>
              <a:t>Law on Nongovernmental Organizations</a:t>
            </a:r>
          </a:p>
          <a:p>
            <a:pPr lvl="2"/>
            <a:r>
              <a:rPr lang="en-US" dirty="0" smtClean="0"/>
              <a:t>Build outreach to NGO community into initial project assessment – individually surveyed 100 NGO leaders</a:t>
            </a:r>
          </a:p>
          <a:p>
            <a:pPr lvl="2"/>
            <a:r>
              <a:rPr lang="en-US" dirty="0" smtClean="0"/>
              <a:t>Recruited prominent lawyer to help with drafting</a:t>
            </a:r>
          </a:p>
          <a:p>
            <a:pPr lvl="2"/>
            <a:r>
              <a:rPr lang="en-US" dirty="0" smtClean="0"/>
              <a:t>Partnered with international experts</a:t>
            </a:r>
          </a:p>
          <a:p>
            <a:pPr lvl="2"/>
            <a:r>
              <a:rPr lang="en-US" dirty="0" smtClean="0"/>
              <a:t>Socialized law any time there were major changes through regional networks</a:t>
            </a:r>
          </a:p>
          <a:p>
            <a:pPr lvl="2"/>
            <a:r>
              <a:rPr lang="en-US" dirty="0" smtClean="0"/>
              <a:t>Enlisted parliamentary champions</a:t>
            </a:r>
          </a:p>
          <a:p>
            <a:pPr lvl="2"/>
            <a:r>
              <a:rPr lang="en-US" dirty="0" smtClean="0"/>
              <a:t>Advocated before interested Ministries</a:t>
            </a:r>
          </a:p>
          <a:p>
            <a:pPr lvl="2"/>
            <a:r>
              <a:rPr lang="en-US" dirty="0" smtClean="0"/>
              <a:t>Educated Parliamentary committee</a:t>
            </a:r>
          </a:p>
          <a:p>
            <a:pPr lvl="2"/>
            <a:r>
              <a:rPr lang="en-US" dirty="0" smtClean="0"/>
              <a:t>Reached out to opinion leaders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37E63-025C-485C-A412-CF1659B141D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Effective Coalition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r>
              <a:rPr lang="en-US" dirty="0" smtClean="0"/>
              <a:t>Yemen</a:t>
            </a:r>
          </a:p>
          <a:p>
            <a:pPr lvl="1"/>
            <a:r>
              <a:rPr lang="en-US" dirty="0" smtClean="0"/>
              <a:t>Law on Associations and Foundations</a:t>
            </a:r>
          </a:p>
          <a:p>
            <a:pPr lvl="2"/>
            <a:r>
              <a:rPr lang="en-US" dirty="0" smtClean="0"/>
              <a:t>Informal meetings to hear NGO positions on law reform took place all across the country, and groups that provided their input eventually joined a large nationwide coalition for law reform</a:t>
            </a:r>
          </a:p>
          <a:p>
            <a:pPr lvl="2"/>
            <a:r>
              <a:rPr lang="en-US" dirty="0" smtClean="0"/>
              <a:t>Participatory process ensured cooperation and greater ability to advocate (although there was a temporary split in the NGO coalition)</a:t>
            </a:r>
          </a:p>
          <a:p>
            <a:pPr lvl="2"/>
            <a:r>
              <a:rPr lang="en-US" dirty="0" smtClean="0"/>
              <a:t>International attention focused by foreign-funded conferences in the capital, Sana’a</a:t>
            </a:r>
          </a:p>
          <a:p>
            <a:pPr lvl="2"/>
            <a:r>
              <a:rPr lang="en-US" dirty="0" smtClean="0"/>
              <a:t>Partnered with international experts (including ICNL) for technical assistance in drafting proposal and promoting reform </a:t>
            </a:r>
          </a:p>
          <a:p>
            <a:pPr lvl="2"/>
            <a:r>
              <a:rPr lang="en-US" dirty="0" smtClean="0"/>
              <a:t>Large television, print, and radio campaigns across the country</a:t>
            </a:r>
          </a:p>
          <a:p>
            <a:pPr lvl="2"/>
            <a:r>
              <a:rPr lang="en-US" dirty="0" smtClean="0"/>
              <a:t>Worked with allies in Parliament and even opponents in the Ministry of Labor and Social Affairs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37E63-025C-485C-A412-CF1659B141D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uman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359</TotalTime>
  <Words>646</Words>
  <Application>Microsoft Office PowerPoint</Application>
  <PresentationFormat>On-screen Show (4:3)</PresentationFormat>
  <Paragraphs>69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Human</vt:lpstr>
      <vt:lpstr>Coalition-Building</vt:lpstr>
      <vt:lpstr>Who Would You Rather Be?</vt:lpstr>
      <vt:lpstr>What is a coalition?  Why partner with others?</vt:lpstr>
      <vt:lpstr>Forming a Coalition</vt:lpstr>
      <vt:lpstr>Coalitions require compromise!</vt:lpstr>
      <vt:lpstr>Examples of Effective Coalition Building</vt:lpstr>
      <vt:lpstr>Examples of Effective Coalition Building</vt:lpstr>
      <vt:lpstr>Examples of Effective Coalition Building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Civil Society in National Policymaking</dc:title>
  <dc:creator>Kareem Elbayar</dc:creator>
  <cp:lastModifiedBy>Kareem Elbayar</cp:lastModifiedBy>
  <cp:revision>47</cp:revision>
  <dcterms:created xsi:type="dcterms:W3CDTF">2006-08-16T00:00:00Z</dcterms:created>
  <dcterms:modified xsi:type="dcterms:W3CDTF">2008-05-20T18:21:20Z</dcterms:modified>
</cp:coreProperties>
</file>