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390" r:id="rId3"/>
    <p:sldId id="395" r:id="rId4"/>
    <p:sldId id="385" r:id="rId5"/>
    <p:sldId id="387" r:id="rId6"/>
    <p:sldId id="392" r:id="rId7"/>
    <p:sldId id="391" r:id="rId8"/>
    <p:sldId id="388" r:id="rId9"/>
    <p:sldId id="389" r:id="rId10"/>
    <p:sldId id="264" r:id="rId11"/>
    <p:sldId id="386" r:id="rId12"/>
    <p:sldId id="268" r:id="rId13"/>
    <p:sldId id="277" r:id="rId14"/>
    <p:sldId id="266" r:id="rId15"/>
    <p:sldId id="267" r:id="rId16"/>
    <p:sldId id="299" r:id="rId17"/>
    <p:sldId id="393" r:id="rId18"/>
    <p:sldId id="3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3" autoAdjust="0"/>
  </p:normalViewPr>
  <p:slideViewPr>
    <p:cSldViewPr>
      <p:cViewPr>
        <p:scale>
          <a:sx n="81" d="100"/>
          <a:sy n="81" d="100"/>
        </p:scale>
        <p:origin x="-120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BEAFA-207B-4E70-A357-4A48ABCAE8D0}" type="datetimeFigureOut">
              <a:rPr lang="en-US" smtClean="0"/>
              <a:pPr/>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27391-7F88-4D22-9F44-892FB7C9BC4C}" type="slidenum">
              <a:rPr lang="en-US" smtClean="0"/>
              <a:pPr/>
              <a:t>‹#›</a:t>
            </a:fld>
            <a:endParaRPr lang="en-US"/>
          </a:p>
        </p:txBody>
      </p:sp>
    </p:spTree>
    <p:extLst>
      <p:ext uri="{BB962C8B-B14F-4D97-AF65-F5344CB8AC3E}">
        <p14:creationId xmlns:p14="http://schemas.microsoft.com/office/powerpoint/2010/main" val="392205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spdl_n1/506745677/sizes/o/in/photostre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gordontour/6406122219/sizes/l/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Discours d'ouverture: 10:00-10:15</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latin typeface="+mn-lt"/>
                <a:ea typeface="+mn-ea"/>
                <a:cs typeface="+mn-cs"/>
              </a:rPr>
              <a:t>Ici je suis avec Lina, le directeur de pays pour E-Mediat Yémen - et pour moi la</a:t>
            </a:r>
            <a:r>
              <a:rPr lang="fr-FR" sz="1200" b="0" i="0" kern="1200" baseline="0" dirty="0" smtClean="0">
                <a:solidFill>
                  <a:schemeClr val="tx1"/>
                </a:solidFill>
                <a:latin typeface="+mn-lt"/>
                <a:ea typeface="+mn-ea"/>
                <a:cs typeface="+mn-cs"/>
              </a:rPr>
              <a:t> formation</a:t>
            </a:r>
            <a:r>
              <a:rPr lang="fr-FR" sz="1200" b="0" i="0" kern="1200" dirty="0" smtClean="0">
                <a:solidFill>
                  <a:schemeClr val="tx1"/>
                </a:solidFill>
                <a:latin typeface="+mn-lt"/>
                <a:ea typeface="+mn-ea"/>
                <a:cs typeface="+mn-cs"/>
              </a:rPr>
              <a:t> des formateurs a été une fantastique opportunité pour l'apprentissage par les pairs sur la façon de concevoir et d'offrir des formations pour les médias sociaux qui sont amusantes et interactives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10</a:t>
            </a:fld>
            <a:endParaRPr lang="en-US" dirty="0"/>
          </a:p>
        </p:txBody>
      </p:sp>
    </p:spTree>
    <p:extLst>
      <p:ext uri="{BB962C8B-B14F-4D97-AF65-F5344CB8AC3E}">
        <p14:creationId xmlns:p14="http://schemas.microsoft.com/office/powerpoint/2010/main" val="304229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smtClean="0"/>
              <a:t>J’ai aussi appris sur votre culture….</a:t>
            </a:r>
            <a:endParaRPr lang="fr-FR" noProof="0"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11</a:t>
            </a:fld>
            <a:endParaRPr lang="en-US"/>
          </a:p>
        </p:txBody>
      </p:sp>
    </p:spTree>
    <p:extLst>
      <p:ext uri="{BB962C8B-B14F-4D97-AF65-F5344CB8AC3E}">
        <p14:creationId xmlns:p14="http://schemas.microsoft.com/office/powerpoint/2010/main" val="38451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p:txBody>
          <a:bodyPr/>
          <a:lstStyle/>
          <a:p>
            <a:pPr eaLnBrk="1" hangingPunct="1">
              <a:spcBef>
                <a:spcPct val="0"/>
              </a:spcBef>
            </a:pPr>
            <a:r>
              <a:rPr lang="fr-FR" sz="1200" b="0" i="0" kern="1200" dirty="0" smtClean="0">
                <a:solidFill>
                  <a:schemeClr val="tx1"/>
                </a:solidFill>
                <a:latin typeface="+mn-lt"/>
                <a:ea typeface="+mn-ea"/>
                <a:cs typeface="+mn-cs"/>
              </a:rPr>
              <a:t>En outre, nous avons pu explorer les concepts de l'ONG en réseau et si elle se traduit ou non dans votre partie du monde ... </a:t>
            </a:r>
            <a:endParaRPr lang="en-US" dirty="0" smtClean="0"/>
          </a:p>
        </p:txBody>
      </p:sp>
      <p:sp>
        <p:nvSpPr>
          <p:cNvPr id="56323" name="Slide Number Placeholder 3"/>
          <p:cNvSpPr>
            <a:spLocks noGrp="1"/>
          </p:cNvSpPr>
          <p:nvPr>
            <p:ph type="sldNum" sz="quarter" idx="5"/>
          </p:nvPr>
        </p:nvSpPr>
        <p:spPr>
          <a:noFill/>
        </p:spPr>
        <p:txBody>
          <a:bodyPr/>
          <a:lstStyle/>
          <a:p>
            <a:fld id="{C63ED2E2-3A81-4F1A-BEFD-E1FA6C26B93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J</a:t>
            </a:r>
            <a:r>
              <a:rPr lang="fr-FR" sz="1200" b="0" i="0" kern="1200" dirty="0" smtClean="0">
                <a:solidFill>
                  <a:schemeClr val="tx1"/>
                </a:solidFill>
                <a:latin typeface="+mn-lt"/>
                <a:ea typeface="+mn-ea"/>
                <a:cs typeface="+mn-cs"/>
              </a:rPr>
              <a:t>'ai également été ravie de découvrir un excellent exemple d'une ONG en réseau - </a:t>
            </a:r>
            <a:r>
              <a:rPr lang="fr-FR" sz="1200" b="0" i="1" kern="1200" dirty="0" smtClean="0">
                <a:solidFill>
                  <a:schemeClr val="tx1"/>
                </a:solidFill>
                <a:latin typeface="+mn-lt"/>
                <a:ea typeface="+mn-ea"/>
                <a:cs typeface="+mn-cs"/>
              </a:rPr>
              <a:t>SHABAKAT</a:t>
            </a:r>
            <a:r>
              <a:rPr lang="fr-FR" sz="1200" b="0" i="0" kern="1200" dirty="0" smtClean="0">
                <a:solidFill>
                  <a:schemeClr val="tx1"/>
                </a:solidFill>
                <a:latin typeface="+mn-lt"/>
                <a:ea typeface="+mn-ea"/>
                <a:cs typeface="+mn-cs"/>
              </a:rPr>
              <a:t> - une mission d'avoir des jeunes qui puissent</a:t>
            </a:r>
            <a:r>
              <a:rPr lang="fr-FR" sz="1200" b="0" i="0" kern="1200" baseline="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intègrer</a:t>
            </a:r>
            <a:r>
              <a:rPr lang="fr-FR" sz="1200" b="0" i="0" kern="1200" dirty="0" smtClean="0">
                <a:solidFill>
                  <a:schemeClr val="tx1"/>
                </a:solidFill>
                <a:latin typeface="+mn-lt"/>
                <a:ea typeface="+mn-ea"/>
                <a:cs typeface="+mn-cs"/>
              </a:rPr>
              <a:t> les technologies de l'information et de communication dans la vie de</a:t>
            </a:r>
            <a:r>
              <a:rPr lang="fr-FR" sz="1200" b="0" i="0" kern="1200" baseline="0" dirty="0" smtClean="0">
                <a:solidFill>
                  <a:schemeClr val="tx1"/>
                </a:solidFill>
                <a:latin typeface="+mn-lt"/>
                <a:ea typeface="+mn-ea"/>
                <a:cs typeface="+mn-cs"/>
              </a:rPr>
              <a:t> tous les jours </a:t>
            </a:r>
            <a:r>
              <a:rPr lang="fr-FR" sz="1200" b="0" i="0" kern="1200" dirty="0" smtClean="0">
                <a:solidFill>
                  <a:schemeClr val="tx1"/>
                </a:solidFill>
                <a:latin typeface="+mn-lt"/>
                <a:ea typeface="+mn-ea"/>
                <a:cs typeface="+mn-cs"/>
              </a:rPr>
              <a:t>de leurs communautés</a:t>
            </a:r>
            <a:r>
              <a:rPr lang="fr-FR" sz="1200" b="0" i="0" kern="1200" baseline="0" dirty="0" smtClean="0">
                <a:solidFill>
                  <a:schemeClr val="tx1"/>
                </a:solidFill>
                <a:latin typeface="+mn-lt"/>
                <a:ea typeface="+mn-ea"/>
                <a:cs typeface="+mn-cs"/>
              </a:rPr>
              <a:t> et</a:t>
            </a:r>
            <a:r>
              <a:rPr lang="fr-FR" sz="1200" b="0" i="0" kern="1200" dirty="0" smtClean="0">
                <a:solidFill>
                  <a:schemeClr val="tx1"/>
                </a:solidFill>
                <a:latin typeface="+mn-lt"/>
                <a:ea typeface="+mn-ea"/>
                <a:cs typeface="+mn-cs"/>
              </a:rPr>
              <a:t> transformer positivement les familles, l'éducation, les entreprises, l'environnement et la communauté. Rami Al-</a:t>
            </a:r>
            <a:r>
              <a:rPr lang="fr-FR" sz="1200" b="0" i="0" kern="1200" dirty="0" err="1" smtClean="0">
                <a:solidFill>
                  <a:schemeClr val="tx1"/>
                </a:solidFill>
                <a:latin typeface="+mn-lt"/>
                <a:ea typeface="+mn-ea"/>
                <a:cs typeface="+mn-cs"/>
              </a:rPr>
              <a:t>Karmi</a:t>
            </a:r>
            <a:r>
              <a:rPr lang="fr-FR" sz="1200" b="0" i="0" kern="1200" dirty="0" smtClean="0">
                <a:solidFill>
                  <a:schemeClr val="tx1"/>
                </a:solidFill>
                <a:latin typeface="+mn-lt"/>
                <a:ea typeface="+mn-ea"/>
                <a:cs typeface="+mn-cs"/>
              </a:rPr>
              <a:t>, Conseiller stratégique pour E-Mediat et fondateur de cette organisation.</a:t>
            </a:r>
            <a:br>
              <a:rPr lang="fr-FR" sz="1200" b="0" i="0" kern="1200" dirty="0" smtClean="0">
                <a:solidFill>
                  <a:schemeClr val="tx1"/>
                </a:solidFill>
                <a:latin typeface="+mn-lt"/>
                <a:ea typeface="+mn-ea"/>
                <a:cs typeface="+mn-cs"/>
              </a:rPr>
            </a:br>
            <a:r>
              <a:rPr lang="fr-FR" sz="1200" b="0" i="0" kern="1200" dirty="0" smtClean="0">
                <a:solidFill>
                  <a:schemeClr val="tx1"/>
                </a:solidFill>
                <a:latin typeface="+mn-lt"/>
                <a:ea typeface="+mn-ea"/>
                <a:cs typeface="+mn-cs"/>
              </a:rPr>
              <a:t/>
            </a:r>
            <a:br>
              <a:rPr lang="fr-FR" sz="1200" b="0" i="0" kern="1200" dirty="0" smtClean="0">
                <a:solidFill>
                  <a:schemeClr val="tx1"/>
                </a:solidFill>
                <a:latin typeface="+mn-lt"/>
                <a:ea typeface="+mn-ea"/>
                <a:cs typeface="+mn-cs"/>
              </a:rPr>
            </a:br>
            <a:r>
              <a:rPr lang="fr-FR" sz="1200" b="0" i="1" kern="1200" dirty="0" err="1" smtClean="0">
                <a:solidFill>
                  <a:schemeClr val="tx1"/>
                </a:solidFill>
                <a:latin typeface="+mn-lt"/>
                <a:ea typeface="+mn-ea"/>
                <a:cs typeface="+mn-cs"/>
              </a:rPr>
              <a:t>Shabakat</a:t>
            </a:r>
            <a:r>
              <a:rPr lang="fr-FR" sz="1200" b="0" i="1" kern="1200" dirty="0" smtClean="0">
                <a:solidFill>
                  <a:schemeClr val="tx1"/>
                </a:solidFill>
                <a:latin typeface="+mn-lt"/>
                <a:ea typeface="+mn-ea"/>
                <a:cs typeface="+mn-cs"/>
              </a:rPr>
              <a:t> Al Ordon</a:t>
            </a:r>
            <a:r>
              <a:rPr lang="fr-FR" sz="1200" b="0" i="0" kern="1200" dirty="0" smtClean="0">
                <a:solidFill>
                  <a:schemeClr val="tx1"/>
                </a:solidFill>
                <a:latin typeface="+mn-lt"/>
                <a:ea typeface="+mn-ea"/>
                <a:cs typeface="+mn-cs"/>
              </a:rPr>
              <a:t> forme des jeunes sur les compétences techniques, professionnelles et de la facilitation pour sortir ensuite et aller créer des programmes pour former les gens dans leurs communautés. Rami a partagé l’histoire de son organisation  et comment elle fonctionne d'une manière transparente, et comment ses matières et processus de programme sont en open source. Ils travaillent également avec de nombreux partenaires différents pour diffuser le programme de telle sorte que son organisation ne fait pas tout. Ils ont simplifié et se sont concentrés sur ce qu'ils font le mieux.</a:t>
            </a:r>
          </a:p>
        </p:txBody>
      </p:sp>
      <p:sp>
        <p:nvSpPr>
          <p:cNvPr id="4" name="Slide Number Placeholder 3"/>
          <p:cNvSpPr>
            <a:spLocks noGrp="1"/>
          </p:cNvSpPr>
          <p:nvPr>
            <p:ph type="sldNum" sz="quarter" idx="10"/>
          </p:nvPr>
        </p:nvSpPr>
        <p:spPr/>
        <p:txBody>
          <a:bodyPr/>
          <a:lstStyle/>
          <a:p>
            <a:pPr>
              <a:defRPr/>
            </a:pPr>
            <a:fld id="{D716F52E-7302-4139-A25A-EE3D5244EAD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Plus tard, de retour aux États-Unis, j'ai invité RAMI sur </a:t>
            </a:r>
            <a:r>
              <a:rPr lang="fr-FR" sz="1200" b="0" i="0" kern="1200" dirty="0" err="1" smtClean="0">
                <a:solidFill>
                  <a:schemeClr val="tx1"/>
                </a:solidFill>
                <a:latin typeface="+mn-lt"/>
                <a:ea typeface="+mn-ea"/>
                <a:cs typeface="+mn-cs"/>
              </a:rPr>
              <a:t>Skype</a:t>
            </a:r>
            <a:r>
              <a:rPr lang="fr-FR" sz="1200" b="0" i="0" kern="1200" dirty="0" smtClean="0">
                <a:solidFill>
                  <a:schemeClr val="tx1"/>
                </a:solidFill>
                <a:latin typeface="+mn-lt"/>
                <a:ea typeface="+mn-ea"/>
                <a:cs typeface="+mn-cs"/>
              </a:rPr>
              <a:t> pour une session pour</a:t>
            </a:r>
            <a:r>
              <a:rPr lang="fr-FR" sz="1200" b="0" i="0" kern="1200" baseline="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partager l'histoire de l’ONG et pourquoi c’est une ONG en réseau.</a:t>
            </a:r>
            <a:r>
              <a:rPr lang="fr-FR" dirty="0" smtClean="0"/>
              <a:t/>
            </a:r>
            <a:br>
              <a:rPr lang="fr-FR" dirty="0" smtClean="0"/>
            </a:br>
            <a:r>
              <a:rPr lang="fr-FR" dirty="0" smtClean="0"/>
              <a:t/>
            </a:r>
            <a:br>
              <a:rPr lang="fr-FR" dirty="0" smtClean="0"/>
            </a:br>
            <a:r>
              <a:rPr lang="fr-FR" sz="1200" b="0" i="0" kern="1200" dirty="0" smtClean="0">
                <a:solidFill>
                  <a:schemeClr val="tx1"/>
                </a:solidFill>
                <a:latin typeface="+mn-lt"/>
                <a:ea typeface="+mn-ea"/>
                <a:cs typeface="+mn-cs"/>
              </a:rPr>
              <a:t>Une des choses qu'il avait dite ce jour-là sur les ONG en réseau, c'est « être pertinent est la clé du succès ». C'est en donnant votre public ce qu'ils veulent, vous avoir la clé du succès.</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15</a:t>
            </a:fld>
            <a:endParaRPr lang="en-US"/>
          </a:p>
        </p:txBody>
      </p:sp>
    </p:spTree>
    <p:extLst>
      <p:ext uri="{BB962C8B-B14F-4D97-AF65-F5344CB8AC3E}">
        <p14:creationId xmlns:p14="http://schemas.microsoft.com/office/powerpoint/2010/main" val="21706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http://www.flickr.com/photos/spdl_n1/506745677/sizes/o/in/photostream/</a:t>
            </a:r>
            <a:endParaRPr lang="en-US" dirty="0" smtClean="0"/>
          </a:p>
          <a:p>
            <a:endParaRPr lang="en-US" dirty="0" smtClean="0"/>
          </a:p>
          <a:p>
            <a:endParaRPr lang="en-US" dirty="0" smtClean="0"/>
          </a:p>
          <a:p>
            <a:endParaRPr lang="en-US" dirty="0" smtClean="0"/>
          </a:p>
          <a:p>
            <a:endParaRPr lang="en-US" dirty="0" smtClean="0"/>
          </a:p>
          <a:p>
            <a:r>
              <a:rPr lang="en-US" sz="1200" b="0" i="0" kern="1200" dirty="0" smtClean="0">
                <a:solidFill>
                  <a:schemeClr val="tx1"/>
                </a:solidFill>
                <a:effectLst/>
                <a:latin typeface="+mn-lt"/>
                <a:ea typeface="+mn-ea"/>
                <a:cs typeface="+mn-cs"/>
              </a:rPr>
              <a:t>D Sharon Pruitt</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16</a:t>
            </a:fld>
            <a:endParaRPr lang="en-US"/>
          </a:p>
        </p:txBody>
      </p:sp>
    </p:spTree>
    <p:extLst>
      <p:ext uri="{BB962C8B-B14F-4D97-AF65-F5344CB8AC3E}">
        <p14:creationId xmlns:p14="http://schemas.microsoft.com/office/powerpoint/2010/main" val="146351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http://www.flickr.com/photos/gordontour/6406122219/sizes/l/in/photostream/</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17</a:t>
            </a:fld>
            <a:endParaRPr lang="en-US"/>
          </a:p>
        </p:txBody>
      </p:sp>
    </p:spTree>
    <p:extLst>
      <p:ext uri="{BB962C8B-B14F-4D97-AF65-F5344CB8AC3E}">
        <p14:creationId xmlns:p14="http://schemas.microsoft.com/office/powerpoint/2010/main" val="72112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J’ai vu cette merveilleuse</a:t>
            </a:r>
            <a:r>
              <a:rPr lang="fr-FR" baseline="0" noProof="0" dirty="0" smtClean="0"/>
              <a:t> phot partagée sur Facebook par le group marocain d’E-Mediat</a:t>
            </a:r>
            <a:r>
              <a:rPr lang="fr-FR" sz="1200" b="0" i="0" kern="1200" noProof="0" dirty="0" smtClean="0">
                <a:solidFill>
                  <a:schemeClr val="tx1"/>
                </a:solidFill>
                <a:latin typeface="+mn-lt"/>
                <a:ea typeface="+mn-ea"/>
                <a:cs typeface="+mn-cs"/>
              </a:rPr>
              <a:t>. Il s'agit d'une simple photographie de la route vers le centre de formation à </a:t>
            </a:r>
            <a:r>
              <a:rPr lang="fr-FR" sz="1200" b="0" i="0" kern="1200" noProof="0" dirty="0" err="1" smtClean="0">
                <a:solidFill>
                  <a:schemeClr val="tx1"/>
                </a:solidFill>
                <a:latin typeface="+mn-lt"/>
                <a:ea typeface="+mn-ea"/>
                <a:cs typeface="+mn-cs"/>
              </a:rPr>
              <a:t>Azrou</a:t>
            </a:r>
            <a:r>
              <a:rPr lang="fr-FR" sz="1200" b="0" i="0" kern="1200" noProof="0" dirty="0" smtClean="0">
                <a:solidFill>
                  <a:schemeClr val="tx1"/>
                </a:solidFill>
                <a:latin typeface="+mn-lt"/>
                <a:ea typeface="+mn-ea"/>
                <a:cs typeface="+mn-cs"/>
              </a:rPr>
              <a:t>. Elle a inspiré ce discours ... parce que vous avez besoin de passion pour prendre la route tôt</a:t>
            </a:r>
            <a:r>
              <a:rPr lang="fr-FR" sz="1200" b="0" i="0" kern="1200" baseline="0" noProof="0" dirty="0" smtClean="0">
                <a:solidFill>
                  <a:schemeClr val="tx1"/>
                </a:solidFill>
                <a:latin typeface="+mn-lt"/>
                <a:ea typeface="+mn-ea"/>
                <a:cs typeface="+mn-cs"/>
              </a:rPr>
              <a:t> le matin </a:t>
            </a:r>
            <a:r>
              <a:rPr lang="fr-FR" sz="1200" b="0" i="0" kern="1200" noProof="0" dirty="0" smtClean="0">
                <a:solidFill>
                  <a:schemeClr val="tx1"/>
                </a:solidFill>
                <a:latin typeface="+mn-lt"/>
                <a:ea typeface="+mn-ea"/>
                <a:cs typeface="+mn-cs"/>
              </a:rPr>
              <a:t>ou dans le brouillard - et faire de petits pas</a:t>
            </a:r>
            <a:r>
              <a:rPr lang="fr-FR" sz="1200" b="0" i="0" kern="1200" baseline="0" noProof="0" dirty="0" smtClean="0">
                <a:solidFill>
                  <a:schemeClr val="tx1"/>
                </a:solidFill>
                <a:latin typeface="+mn-lt"/>
                <a:ea typeface="+mn-ea"/>
                <a:cs typeface="+mn-cs"/>
              </a:rPr>
              <a:t> et</a:t>
            </a:r>
            <a:r>
              <a:rPr lang="fr-FR" sz="1200" b="0" i="0" kern="1200" noProof="0" dirty="0" smtClean="0">
                <a:solidFill>
                  <a:schemeClr val="tx1"/>
                </a:solidFill>
                <a:latin typeface="+mn-lt"/>
                <a:ea typeface="+mn-ea"/>
                <a:cs typeface="+mn-cs"/>
              </a:rPr>
              <a:t> continuer à avancer à ce que vous atteigniez votre destination ...</a:t>
            </a:r>
            <a:r>
              <a:rPr lang="fr-FR" noProof="0" dirty="0" smtClean="0"/>
              <a:t/>
            </a:r>
            <a:br>
              <a:rPr lang="fr-FR" noProof="0" dirty="0" smtClean="0"/>
            </a:br>
            <a:r>
              <a:rPr lang="fr-FR" noProof="0" dirty="0" smtClean="0"/>
              <a:t/>
            </a:r>
            <a:br>
              <a:rPr lang="fr-FR" noProof="0" dirty="0" smtClean="0"/>
            </a:br>
            <a:r>
              <a:rPr lang="fr-FR" sz="1200" b="0" i="0" kern="1200" noProof="0" dirty="0" smtClean="0">
                <a:solidFill>
                  <a:schemeClr val="tx1"/>
                </a:solidFill>
                <a:latin typeface="+mn-lt"/>
                <a:ea typeface="+mn-ea"/>
                <a:cs typeface="+mn-cs"/>
              </a:rPr>
              <a:t>Qu'est-ce qui vous passionne dans votre travail?</a:t>
            </a:r>
            <a:endParaRPr lang="fr-FR" baseline="0" noProof="0" dirty="0" smtClean="0"/>
          </a:p>
        </p:txBody>
      </p:sp>
      <p:sp>
        <p:nvSpPr>
          <p:cNvPr id="4" name="Slide Number Placeholder 3"/>
          <p:cNvSpPr>
            <a:spLocks noGrp="1"/>
          </p:cNvSpPr>
          <p:nvPr>
            <p:ph type="sldNum" sz="quarter" idx="10"/>
          </p:nvPr>
        </p:nvSpPr>
        <p:spPr/>
        <p:txBody>
          <a:bodyPr/>
          <a:lstStyle/>
          <a:p>
            <a:fld id="{78927391-7F88-4D22-9F44-892FB7C9BC4C}" type="slidenum">
              <a:rPr lang="en-US" smtClean="0"/>
              <a:pPr/>
              <a:t>2</a:t>
            </a:fld>
            <a:endParaRPr lang="en-US"/>
          </a:p>
        </p:txBody>
      </p:sp>
    </p:spTree>
    <p:extLst>
      <p:ext uri="{BB962C8B-B14F-4D97-AF65-F5344CB8AC3E}">
        <p14:creationId xmlns:p14="http://schemas.microsoft.com/office/powerpoint/2010/main" val="77297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BBB49-5268-40D7-918D-5AF7D7CE3096}" type="slidenum">
              <a:rPr lang="en-US"/>
              <a:pPr/>
              <a:t>3</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7388" y="4343400"/>
            <a:ext cx="5483225" cy="4114800"/>
          </a:xfrm>
        </p:spPr>
        <p:txBody>
          <a:bodyPr/>
          <a:lstStyle/>
          <a:p>
            <a:pPr rtl="0"/>
            <a:r>
              <a:rPr lang="fr-FR" sz="1200" b="0" i="0" kern="1200" dirty="0" smtClean="0">
                <a:solidFill>
                  <a:schemeClr val="tx1"/>
                </a:solidFill>
                <a:latin typeface="+mn-lt"/>
                <a:ea typeface="+mn-ea"/>
                <a:cs typeface="+mn-cs"/>
              </a:rPr>
              <a:t>Je travaille dans le secteur des ONG depuis plus de 32 ans. En 1992, j'ai commencé à aider les ONG à utiliser l'Internet pour soutenir leurs missions et j’ai découvert que je suis passionné par ce sujet ... et mon désir d'apprendre sur la façon dont les ONG peuvent utiliser l'Internet et les médias sociaux plus tard, m'a fait</a:t>
            </a:r>
            <a:r>
              <a:rPr lang="fr-FR" sz="1200" b="0" i="0" kern="1200" baseline="0" dirty="0" smtClean="0">
                <a:solidFill>
                  <a:schemeClr val="tx1"/>
                </a:solidFill>
                <a:latin typeface="+mn-lt"/>
                <a:ea typeface="+mn-ea"/>
                <a:cs typeface="+mn-cs"/>
              </a:rPr>
              <a:t> tourner</a:t>
            </a:r>
            <a:r>
              <a:rPr lang="fr-FR" sz="1200" b="0" i="0" kern="1200" dirty="0" smtClean="0">
                <a:solidFill>
                  <a:schemeClr val="tx1"/>
                </a:solidFill>
                <a:latin typeface="+mn-lt"/>
                <a:ea typeface="+mn-ea"/>
                <a:cs typeface="+mn-cs"/>
              </a:rPr>
              <a:t> le monde entier et aller dans des endroits comme le Cambodge ...</a:t>
            </a:r>
          </a:p>
          <a:p>
            <a:r>
              <a:rPr lang="fr-FR" dirty="0" smtClean="0"/>
              <a:t/>
            </a:r>
            <a:br>
              <a:rPr lang="fr-FR" dirty="0" smtClean="0"/>
            </a:b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441AC-7250-4D1F-9187-8287119FF259}" type="slidenum">
              <a:rPr lang="en-US"/>
              <a:pPr/>
              <a:t>4</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88975" y="4343400"/>
            <a:ext cx="5480050" cy="4114800"/>
          </a:xfrm>
          <a:ln/>
          <a:extLst>
            <a:ext uri="{53640926-AAD7-44D8-BBD7-CCE9431645EC}">
              <a14:shadowObscured xmlns:a14="http://schemas.microsoft.com/office/drawing/2010/main" val="1"/>
            </a:ext>
          </a:extLst>
        </p:spPr>
        <p:txBody>
          <a:bodyPr/>
          <a:lstStyle/>
          <a:p>
            <a:r>
              <a:rPr lang="fr-FR" sz="1200" b="0" i="0" kern="1200" dirty="0" smtClean="0">
                <a:solidFill>
                  <a:schemeClr val="tx1"/>
                </a:solidFill>
                <a:latin typeface="+mn-lt"/>
                <a:ea typeface="+mn-ea"/>
                <a:cs typeface="+mn-cs"/>
              </a:rPr>
              <a:t>J'ai lancé mon premier blog en 2003</a:t>
            </a:r>
            <a:r>
              <a:rPr lang="fr-FR" sz="1200" b="0" i="0" kern="1200" baseline="0" dirty="0" smtClean="0">
                <a:solidFill>
                  <a:schemeClr val="tx1"/>
                </a:solidFill>
                <a:latin typeface="+mn-lt"/>
                <a:ea typeface="+mn-ea"/>
                <a:cs typeface="+mn-cs"/>
              </a:rPr>
              <a:t> qui était </a:t>
            </a:r>
            <a:r>
              <a:rPr lang="fr-FR" sz="1200" b="0" i="0" kern="1200" dirty="0" smtClean="0">
                <a:solidFill>
                  <a:schemeClr val="tx1"/>
                </a:solidFill>
                <a:latin typeface="+mn-lt"/>
                <a:ea typeface="+mn-ea"/>
                <a:cs typeface="+mn-cs"/>
              </a:rPr>
              <a:t>comme un moyen d'écrire ce que j'avais appris sur les médias sociaux et les partager avec les gens qui travaillent dans le secteur des ONG. J'ai écrit ce blog juste pour moi, j'ai commencé avec de très petits pas - mes premiers messages</a:t>
            </a:r>
            <a:r>
              <a:rPr lang="fr-FR" sz="1200" b="0" i="0" kern="1200" baseline="0" dirty="0" smtClean="0">
                <a:solidFill>
                  <a:schemeClr val="tx1"/>
                </a:solidFill>
                <a:latin typeface="+mn-lt"/>
                <a:ea typeface="+mn-ea"/>
                <a:cs typeface="+mn-cs"/>
              </a:rPr>
              <a:t> de </a:t>
            </a:r>
            <a:r>
              <a:rPr lang="fr-FR" sz="1200" b="0" i="0" kern="1200" dirty="0" smtClean="0">
                <a:solidFill>
                  <a:schemeClr val="tx1"/>
                </a:solidFill>
                <a:latin typeface="+mn-lt"/>
                <a:ea typeface="+mn-ea"/>
                <a:cs typeface="+mn-cs"/>
              </a:rPr>
              <a:t>blog  ne dépassaient pas les quelques phrases. Mais à force de </a:t>
            </a:r>
            <a:r>
              <a:rPr lang="fr-FR" sz="1200" b="0" i="0" kern="1200" dirty="0" err="1" smtClean="0">
                <a:solidFill>
                  <a:schemeClr val="tx1"/>
                </a:solidFill>
                <a:latin typeface="+mn-lt"/>
                <a:ea typeface="+mn-ea"/>
                <a:cs typeface="+mn-cs"/>
              </a:rPr>
              <a:t>blogger</a:t>
            </a:r>
            <a:r>
              <a:rPr lang="fr-FR" sz="1200" b="0" i="0" kern="1200" dirty="0" smtClean="0">
                <a:solidFill>
                  <a:schemeClr val="tx1"/>
                </a:solidFill>
                <a:latin typeface="+mn-lt"/>
                <a:ea typeface="+mn-ea"/>
                <a:cs typeface="+mn-cs"/>
              </a:rPr>
              <a:t> tous les jours, je me suis</a:t>
            </a:r>
            <a:r>
              <a:rPr lang="fr-FR" sz="1200" b="0" i="0" kern="1200" baseline="0" dirty="0" smtClean="0">
                <a:solidFill>
                  <a:schemeClr val="tx1"/>
                </a:solidFill>
                <a:latin typeface="+mn-lt"/>
                <a:ea typeface="+mn-ea"/>
                <a:cs typeface="+mn-cs"/>
              </a:rPr>
              <a:t> améliorer</a:t>
            </a:r>
            <a:r>
              <a:rPr lang="fr-FR" sz="1200" b="0" i="0" kern="1200" dirty="0" smtClean="0">
                <a:solidFill>
                  <a:schemeClr val="tx1"/>
                </a:solidFill>
                <a:latin typeface="+mn-lt"/>
                <a:ea typeface="+mn-ea"/>
                <a:cs typeface="+mn-cs"/>
              </a:rPr>
              <a:t> - et devenu plus rapide....</a:t>
            </a:r>
            <a:endParaRPr lang="en-US" baseline="0" dirty="0" smtClean="0"/>
          </a:p>
          <a:p>
            <a:endParaRPr lang="en-US" dirty="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E63A8-1062-4A1A-95FB-08962A40EBFA}" type="slidenum">
              <a:rPr lang="en-US"/>
              <a:pPr/>
              <a:t>5</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r>
              <a:rPr lang="fr-FR" sz="1200" b="0" i="0" kern="1200" dirty="0" smtClean="0">
                <a:solidFill>
                  <a:schemeClr val="tx1"/>
                </a:solidFill>
                <a:latin typeface="+mn-lt"/>
                <a:ea typeface="+mn-ea"/>
                <a:cs typeface="+mn-cs"/>
              </a:rPr>
              <a:t>Une des choses que j'ai découverte, c'est que si je faisais des petits pas, reflétés sur ce que j'ai appris et partagé - je devrai savoir plus!</a:t>
            </a:r>
            <a:r>
              <a:rPr lang="fr-FR" dirty="0" smtClean="0"/>
              <a:t/>
            </a:r>
            <a:br>
              <a:rPr lang="fr-FR" dirty="0" smtClean="0"/>
            </a:br>
            <a:r>
              <a:rPr lang="fr-FR" sz="1200" b="0" i="0" kern="1200" dirty="0" smtClean="0">
                <a:solidFill>
                  <a:schemeClr val="tx1"/>
                </a:solidFill>
                <a:latin typeface="+mn-lt"/>
                <a:ea typeface="+mn-ea"/>
                <a:cs typeface="+mn-cs"/>
              </a:rPr>
              <a:t>J'ai trouvé une façon de combiner ma passion pour les médias sociaux avec mes intérêts personnels ...</a:t>
            </a:r>
            <a:r>
              <a:rPr lang="fr-FR" dirty="0" smtClean="0"/>
              <a:t/>
            </a:r>
            <a:br>
              <a:rPr lang="fr-FR" dirty="0" smtClean="0"/>
            </a:br>
            <a:r>
              <a:rPr lang="fr-FR" sz="1200" b="0" i="0" kern="1200" dirty="0" smtClean="0">
                <a:solidFill>
                  <a:schemeClr val="tx1"/>
                </a:solidFill>
                <a:latin typeface="+mn-lt"/>
                <a:ea typeface="+mn-ea"/>
                <a:cs typeface="+mn-cs"/>
              </a:rPr>
              <a:t>Mes enfants ont été adoptés du Cambodge - et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854F-D910-4AFA-8BC8-23162EFB1A32}"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fr-FR" sz="1200" b="0" i="0" kern="1200" dirty="0" smtClean="0">
                <a:solidFill>
                  <a:schemeClr val="tx1"/>
                </a:solidFill>
                <a:latin typeface="+mn-lt"/>
                <a:ea typeface="+mn-ea"/>
                <a:cs typeface="+mn-cs"/>
              </a:rPr>
              <a:t>C'est pourquoi je suis passionné par le Cambodge! J'ai appris à faire « un collecte de fonds social» - pour aider à recueillir beaucoup d'argent pour soutenir les enfants au Cambodge.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Aujourd'hui, mon blog est un des plus grands blogs de médias sociaux à but non-lucratif  .. J'ai écrit un livre </a:t>
            </a:r>
            <a:r>
              <a:rPr lang="en-US" i="1" baseline="0" dirty="0" smtClean="0"/>
              <a:t>The Networked Nonprofit </a:t>
            </a:r>
            <a:r>
              <a:rPr lang="en-US" baseline="0" dirty="0" smtClean="0"/>
              <a:t>(</a:t>
            </a:r>
            <a:r>
              <a:rPr lang="fr-FR" sz="1200" b="0" i="0" kern="1200" dirty="0" smtClean="0">
                <a:solidFill>
                  <a:schemeClr val="tx1"/>
                </a:solidFill>
                <a:latin typeface="+mn-lt"/>
                <a:ea typeface="+mn-ea"/>
                <a:cs typeface="+mn-cs"/>
              </a:rPr>
              <a:t>"Le réseau du non-lucratif« ) - et à travers les médias sociaux, j'ai été capable de se connecter et établir des relations avec des personnes qui travaillent pour des ONG à travers le monde. Je suis passionné par le réseautage et les médias sociaux m'aide à faire cela ...</a:t>
            </a:r>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latin typeface="+mn-lt"/>
                <a:ea typeface="+mn-ea"/>
                <a:cs typeface="+mn-cs"/>
              </a:rPr>
              <a:t>Par exemple, je voulais apprendre davantage sur la</a:t>
            </a:r>
            <a:r>
              <a:rPr lang="fr-FR" sz="1200" b="0" i="0" kern="1200" baseline="0" dirty="0" smtClean="0">
                <a:solidFill>
                  <a:schemeClr val="tx1"/>
                </a:solidFill>
                <a:latin typeface="+mn-lt"/>
                <a:ea typeface="+mn-ea"/>
                <a:cs typeface="+mn-cs"/>
              </a:rPr>
              <a:t> curation </a:t>
            </a:r>
            <a:r>
              <a:rPr lang="fr-FR" sz="1200" b="0" i="0" kern="1200" dirty="0" smtClean="0">
                <a:solidFill>
                  <a:schemeClr val="tx1"/>
                </a:solidFill>
                <a:latin typeface="+mn-lt"/>
                <a:ea typeface="+mn-ea"/>
                <a:cs typeface="+mn-cs"/>
              </a:rPr>
              <a:t>du contenu et faire cette présentation aux États-Unis apportée par Robin Good , expert mondial de la curation de contenu, à partager ses astuces avec les 300 organismes à but non-lucratif  à New York. Je vais partager ce que j'ai appris de lui avec vous cet après-midi!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pPr/>
              <a:t>8</a:t>
            </a:fld>
            <a:endParaRPr lang="en-US"/>
          </a:p>
        </p:txBody>
      </p:sp>
    </p:spTree>
    <p:extLst>
      <p:ext uri="{BB962C8B-B14F-4D97-AF65-F5344CB8AC3E}">
        <p14:creationId xmlns:p14="http://schemas.microsoft.com/office/powerpoint/2010/main" val="336497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Une des expériences les plus excitantes que j'ai eus par</a:t>
            </a:r>
            <a:r>
              <a:rPr lang="fr-FR" sz="1200" b="0" i="0" kern="1200" baseline="0" dirty="0" smtClean="0">
                <a:solidFill>
                  <a:schemeClr val="tx1"/>
                </a:solidFill>
                <a:latin typeface="+mn-lt"/>
                <a:ea typeface="+mn-ea"/>
                <a:cs typeface="+mn-cs"/>
              </a:rPr>
              <a:t> rapport à </a:t>
            </a:r>
            <a:r>
              <a:rPr lang="fr-FR" sz="1200" b="0" i="0" kern="1200" dirty="0" smtClean="0">
                <a:solidFill>
                  <a:schemeClr val="tx1"/>
                </a:solidFill>
                <a:latin typeface="+mn-lt"/>
                <a:ea typeface="+mn-ea"/>
                <a:cs typeface="+mn-cs"/>
              </a:rPr>
              <a:t>l’enseignement et l'apprentissage sur les médias sociaux et les ONG, a été la session de formation des formateurs à Beyrouth l'année dernière qui a lancé le programme E-Mediat.</a:t>
            </a:r>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12014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768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237639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44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3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9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4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3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71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155292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5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0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0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12129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37191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pPr/>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72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pPr/>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292109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pPr/>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39120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739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pPr/>
              <a:t>‹#›</a:t>
            </a:fld>
            <a:endParaRPr lang="en-US"/>
          </a:p>
        </p:txBody>
      </p:sp>
    </p:spTree>
    <p:extLst>
      <p:ext uri="{BB962C8B-B14F-4D97-AF65-F5344CB8AC3E}">
        <p14:creationId xmlns:p14="http://schemas.microsoft.com/office/powerpoint/2010/main" val="26328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pPr/>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pPr/>
              <a:t>‹#›</a:t>
            </a:fld>
            <a:endParaRPr lang="en-US"/>
          </a:p>
        </p:txBody>
      </p:sp>
    </p:spTree>
    <p:extLst>
      <p:ext uri="{BB962C8B-B14F-4D97-AF65-F5344CB8AC3E}">
        <p14:creationId xmlns:p14="http://schemas.microsoft.com/office/powerpoint/2010/main" val="79437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3/8/2012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40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1077218"/>
          </a:xfrm>
          <a:prstGeom prst="rect">
            <a:avLst/>
          </a:prstGeom>
          <a:solidFill>
            <a:schemeClr val="accent5">
              <a:lumMod val="40000"/>
              <a:lumOff val="60000"/>
            </a:schemeClr>
          </a:solidFill>
        </p:spPr>
        <p:txBody>
          <a:bodyPr wrap="square" rtlCol="0">
            <a:spAutoFit/>
          </a:bodyPr>
          <a:lstStyle/>
          <a:p>
            <a:pPr algn="ctr"/>
            <a:r>
              <a:rPr lang="fr-FR" sz="3200" b="1" dirty="0" smtClean="0">
                <a:latin typeface="Arial" pitchFamily="34" charset="0"/>
                <a:cs typeface="Arial" pitchFamily="34" charset="0"/>
              </a:rPr>
              <a:t>Les nouveaux médias pour les </a:t>
            </a:r>
            <a:r>
              <a:rPr lang="fr-FR" sz="3200" b="1" dirty="0" err="1" smtClean="0">
                <a:latin typeface="Arial" pitchFamily="34" charset="0"/>
                <a:cs typeface="Arial" pitchFamily="34" charset="0"/>
              </a:rPr>
              <a:t>ONGs</a:t>
            </a:r>
            <a:r>
              <a:rPr lang="fr-FR" sz="3200" b="1" dirty="0" smtClean="0">
                <a:latin typeface="Arial" pitchFamily="34" charset="0"/>
                <a:cs typeface="Arial" pitchFamily="34" charset="0"/>
              </a:rPr>
              <a:t> en réseau</a:t>
            </a:r>
          </a:p>
        </p:txBody>
      </p:sp>
      <p:sp>
        <p:nvSpPr>
          <p:cNvPr id="9" name="TextBox 8"/>
          <p:cNvSpPr txBox="1"/>
          <p:nvPr/>
        </p:nvSpPr>
        <p:spPr>
          <a:xfrm>
            <a:off x="1066800" y="4200750"/>
            <a:ext cx="7086600" cy="923330"/>
          </a:xfrm>
          <a:prstGeom prst="rect">
            <a:avLst/>
          </a:prstGeom>
          <a:solidFill>
            <a:srgbClr val="9DE357">
              <a:alpha val="57000"/>
            </a:srgbClr>
          </a:solidFill>
        </p:spPr>
        <p:txBody>
          <a:bodyPr wrap="square" rtlCol="0">
            <a:spAutoFit/>
          </a:bodyPr>
          <a:lstStyle/>
          <a:p>
            <a:pPr algn="ctr"/>
            <a:r>
              <a:rPr lang="fr-FR" b="1" dirty="0" smtClean="0">
                <a:latin typeface="Arial" pitchFamily="34" charset="0"/>
                <a:cs typeface="Arial" pitchFamily="34" charset="0"/>
              </a:rPr>
              <a:t>Discours d'ouverture par Beth </a:t>
            </a:r>
            <a:r>
              <a:rPr lang="fr-FR" b="1" dirty="0" err="1" smtClean="0">
                <a:latin typeface="Arial" pitchFamily="34" charset="0"/>
                <a:cs typeface="Arial" pitchFamily="34" charset="0"/>
              </a:rPr>
              <a:t>Kanter</a:t>
            </a:r>
            <a:r>
              <a:rPr lang="fr-FR" b="1" dirty="0" smtClean="0">
                <a:latin typeface="Arial" pitchFamily="34" charset="0"/>
                <a:cs typeface="Arial" pitchFamily="34" charset="0"/>
              </a:rPr>
              <a:t>, co-auteur de </a:t>
            </a:r>
          </a:p>
          <a:p>
            <a:pPr algn="ctr"/>
            <a:r>
              <a:rPr lang="fr-FR" b="1" i="1" dirty="0" smtClean="0">
                <a:latin typeface="Arial" pitchFamily="34" charset="0"/>
                <a:cs typeface="Arial" pitchFamily="34" charset="0"/>
              </a:rPr>
              <a:t>« </a:t>
            </a:r>
            <a:r>
              <a:rPr lang="en-US" b="1" i="1" dirty="0" smtClean="0">
                <a:latin typeface="Arial" pitchFamily="34" charset="0"/>
                <a:cs typeface="Arial" pitchFamily="34" charset="0"/>
              </a:rPr>
              <a:t>The Networked Nonprofit</a:t>
            </a:r>
            <a:r>
              <a:rPr lang="fr-FR" b="1" dirty="0" smtClean="0">
                <a:latin typeface="Arial" pitchFamily="34" charset="0"/>
                <a:cs typeface="Arial" pitchFamily="34" charset="0"/>
              </a:rPr>
              <a:t>, auteur de </a:t>
            </a:r>
            <a:r>
              <a:rPr lang="en-US" b="1" dirty="0" smtClean="0">
                <a:latin typeface="Arial" pitchFamily="34" charset="0"/>
                <a:cs typeface="Arial" pitchFamily="34" charset="0"/>
              </a:rPr>
              <a:t> </a:t>
            </a:r>
            <a:r>
              <a:rPr lang="en-US" b="1" i="1" dirty="0" smtClean="0">
                <a:latin typeface="Arial" pitchFamily="34" charset="0"/>
                <a:cs typeface="Arial" pitchFamily="34" charset="0"/>
              </a:rPr>
              <a:t>Beth’s Blog </a:t>
            </a:r>
            <a:r>
              <a:rPr lang="en-US" b="1" dirty="0" smtClean="0">
                <a:latin typeface="Arial" pitchFamily="34" charset="0"/>
                <a:cs typeface="Arial" pitchFamily="34" charset="0"/>
              </a:rPr>
              <a:t>et </a:t>
            </a:r>
            <a:r>
              <a:rPr lang="en-US" b="1" i="1" dirty="0" smtClean="0">
                <a:latin typeface="Arial" pitchFamily="34" charset="0"/>
                <a:cs typeface="Arial" pitchFamily="34" charset="0"/>
              </a:rPr>
              <a:t>E-Mediat Master Trainer”</a:t>
            </a:r>
          </a:p>
        </p:txBody>
      </p:sp>
      <p:sp>
        <p:nvSpPr>
          <p:cNvPr id="10" name="TextBox 9"/>
          <p:cNvSpPr txBox="1"/>
          <p:nvPr/>
        </p:nvSpPr>
        <p:spPr>
          <a:xfrm>
            <a:off x="38100" y="6574116"/>
            <a:ext cx="9144000" cy="738664"/>
          </a:xfrm>
          <a:prstGeom prst="rect">
            <a:avLst/>
          </a:prstGeom>
          <a:noFill/>
        </p:spPr>
        <p:txBody>
          <a:bodyPr wrap="square" rtlCol="0">
            <a:spAutoFit/>
          </a:bodyPr>
          <a:lstStyle/>
          <a:p>
            <a:pPr algn="ctr" fontAlgn="auto">
              <a:spcBef>
                <a:spcPts val="0"/>
              </a:spcBef>
              <a:spcAft>
                <a:spcPts val="0"/>
              </a:spcAft>
              <a:defRPr/>
            </a:pPr>
            <a:r>
              <a:rPr lang="fr-FR" sz="1400" dirty="0" smtClean="0">
                <a:solidFill>
                  <a:schemeClr val="tx1">
                    <a:lumMod val="75000"/>
                    <a:lumOff val="25000"/>
                  </a:schemeClr>
                </a:solidFill>
                <a:latin typeface="Arial" pitchFamily="34" charset="0"/>
                <a:cs typeface="Arial" pitchFamily="34" charset="0"/>
              </a:rPr>
              <a:t>E-Mediat est financé par l'Initiative de partenariat au Moyen-Orient du Département d'État des États-Unis avec le soutien de Microsoft Corporation et </a:t>
            </a:r>
            <a:r>
              <a:rPr lang="en-US" sz="1400" dirty="0" smtClean="0">
                <a:solidFill>
                  <a:schemeClr val="tx1">
                    <a:lumMod val="75000"/>
                    <a:lumOff val="25000"/>
                  </a:schemeClr>
                </a:solidFill>
                <a:latin typeface="Arial" pitchFamily="34" charset="0"/>
                <a:cs typeface="Arial" pitchFamily="34" charset="0"/>
              </a:rPr>
              <a:t>craigslist Charitable Fund </a:t>
            </a:r>
            <a:r>
              <a:rPr lang="fr-FR" sz="1400" dirty="0" smtClean="0">
                <a:solidFill>
                  <a:schemeClr val="tx1">
                    <a:lumMod val="75000"/>
                    <a:lumOff val="25000"/>
                  </a:schemeClr>
                </a:solidFill>
                <a:latin typeface="Arial" pitchFamily="34" charset="0"/>
                <a:cs typeface="Arial" pitchFamily="34" charset="0"/>
              </a:rPr>
              <a:t>et administré par l’Institute d’ Education International</a:t>
            </a:r>
            <a:endParaRPr lang="en-US" sz="1400" dirty="0" smtClean="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2400" y="6400800"/>
            <a:ext cx="2743200" cy="369332"/>
          </a:xfrm>
          <a:prstGeom prst="rect">
            <a:avLst/>
          </a:prstGeom>
          <a:noFill/>
        </p:spPr>
        <p:txBody>
          <a:bodyPr wrap="square" rtlCol="0">
            <a:spAutoFit/>
          </a:bodyPr>
          <a:lstStyle/>
          <a:p>
            <a:r>
              <a:rPr lang="en-US" dirty="0" smtClean="0">
                <a:solidFill>
                  <a:schemeClr val="bg1"/>
                </a:solidFill>
              </a:rPr>
              <a:t>Photo by SMEX Beirut</a:t>
            </a:r>
            <a:endParaRPr lang="en-US" dirty="0">
              <a:solidFill>
                <a:schemeClr val="bg1"/>
              </a:solidFill>
            </a:endParaRPr>
          </a:p>
        </p:txBody>
      </p:sp>
    </p:spTree>
    <p:extLst>
      <p:ext uri="{BB962C8B-B14F-4D97-AF65-F5344CB8AC3E}">
        <p14:creationId xmlns:p14="http://schemas.microsoft.com/office/powerpoint/2010/main" val="231370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3-2011 11-48-25 AM.png"/>
          <p:cNvPicPr>
            <a:picLocks noChangeAspect="1"/>
          </p:cNvPicPr>
          <p:nvPr/>
        </p:nvPicPr>
        <p:blipFill>
          <a:blip r:embed="rId3" cstate="print"/>
          <a:stretch>
            <a:fillRect/>
          </a:stretch>
        </p:blipFill>
        <p:spPr>
          <a:xfrm>
            <a:off x="0" y="304800"/>
            <a:ext cx="9144000" cy="4723391"/>
          </a:xfrm>
          <a:prstGeom prst="rect">
            <a:avLst/>
          </a:prstGeom>
        </p:spPr>
      </p:pic>
      <p:sp>
        <p:nvSpPr>
          <p:cNvPr id="3" name="TextBox 2"/>
          <p:cNvSpPr txBox="1"/>
          <p:nvPr/>
        </p:nvSpPr>
        <p:spPr>
          <a:xfrm>
            <a:off x="1828800" y="2743200"/>
            <a:ext cx="4572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0882" name="TextBox 1"/>
          <p:cNvSpPr txBox="1">
            <a:spLocks noChangeArrowheads="1"/>
          </p:cNvSpPr>
          <p:nvPr/>
        </p:nvSpPr>
        <p:spPr bwMode="auto">
          <a:xfrm>
            <a:off x="2057400" y="381000"/>
            <a:ext cx="5334000" cy="646113"/>
          </a:xfrm>
          <a:prstGeom prst="rect">
            <a:avLst/>
          </a:prstGeom>
          <a:noFill/>
          <a:ln w="9525">
            <a:noFill/>
            <a:miter lim="800000"/>
            <a:headEnd/>
            <a:tailEnd/>
          </a:ln>
        </p:spPr>
        <p:txBody>
          <a:bodyPr>
            <a:spAutoFit/>
          </a:bodyPr>
          <a:lstStyle/>
          <a:p>
            <a:r>
              <a:rPr lang="en-US" sz="3600" b="1" dirty="0" smtClean="0">
                <a:solidFill>
                  <a:schemeClr val="bg1"/>
                </a:solidFill>
                <a:latin typeface="Arial" pitchFamily="34" charset="0"/>
                <a:cs typeface="Arial" pitchFamily="34" charset="0"/>
              </a:rPr>
              <a:t>ONG en </a:t>
            </a:r>
            <a:r>
              <a:rPr lang="en-US" sz="3600" b="1" dirty="0" err="1" smtClean="0">
                <a:solidFill>
                  <a:schemeClr val="bg1"/>
                </a:solidFill>
                <a:latin typeface="Arial" pitchFamily="34" charset="0"/>
                <a:cs typeface="Arial" pitchFamily="34" charset="0"/>
              </a:rPr>
              <a:t>réseau</a:t>
            </a:r>
            <a:endParaRPr lang="en-US" sz="3600" b="1" dirty="0">
              <a:solidFill>
                <a:schemeClr val="bg1"/>
              </a:solidFill>
              <a:latin typeface="Arial" pitchFamily="34" charset="0"/>
              <a:cs typeface="Arial" pitchFamily="34" charset="0"/>
            </a:endParaRPr>
          </a:p>
        </p:txBody>
      </p:sp>
      <p:graphicFrame>
        <p:nvGraphicFramePr>
          <p:cNvPr id="33820" name="Group 28"/>
          <p:cNvGraphicFramePr>
            <a:graphicFrameLocks noGrp="1"/>
          </p:cNvGraphicFramePr>
          <p:nvPr>
            <p:extLst>
              <p:ext uri="{D42A27DB-BD31-4B8C-83A1-F6EECF244321}">
                <p14:modId xmlns:p14="http://schemas.microsoft.com/office/powerpoint/2010/main" val="2222981295"/>
              </p:ext>
            </p:extLst>
          </p:nvPr>
        </p:nvGraphicFramePr>
        <p:xfrm>
          <a:off x="381000" y="1371600"/>
          <a:ext cx="8382000" cy="4847590"/>
        </p:xfrm>
        <a:graphic>
          <a:graphicData uri="http://schemas.openxmlformats.org/drawingml/2006/table">
            <a:tbl>
              <a:tblPr/>
              <a:tblGrid>
                <a:gridCol w="4191000"/>
                <a:gridCol w="4191000"/>
              </a:tblGrid>
              <a:tr h="777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noProof="0" dirty="0" smtClean="0">
                          <a:ln>
                            <a:noFill/>
                          </a:ln>
                          <a:solidFill>
                            <a:srgbClr val="FF0066"/>
                          </a:solidFill>
                          <a:effectLst/>
                          <a:latin typeface="Arial" charset="0"/>
                        </a:rPr>
                        <a:t>ETRE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noProof="0" smtClean="0">
                          <a:ln>
                            <a:noFill/>
                          </a:ln>
                          <a:solidFill>
                            <a:srgbClr val="FF0066"/>
                          </a:solidFill>
                          <a:effectLst/>
                          <a:latin typeface="Arial" charset="0"/>
                        </a:rPr>
                        <a:t>FAIRE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Comprendre les réseaux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Tarvailler avec des agents libres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Créer une culture sociale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Travailler avec les gens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Ecouter, S’Engager, et Construire des relations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Boucles d’apprentissage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Faire confiance à travers la transparence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Faire des amis ou bailleurs de fonds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smtClean="0">
                          <a:ln>
                            <a:noFill/>
                          </a:ln>
                          <a:solidFill>
                            <a:srgbClr val="000000"/>
                          </a:solidFill>
                          <a:effectLst/>
                          <a:latin typeface="Arial" charset="0"/>
                        </a:rPr>
                        <a:t>Simplicité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noProof="0" dirty="0" smtClean="0">
                          <a:ln>
                            <a:noFill/>
                          </a:ln>
                          <a:solidFill>
                            <a:srgbClr val="000000"/>
                          </a:solidFill>
                          <a:effectLst/>
                          <a:latin typeface="Arial" charset="0"/>
                        </a:rPr>
                        <a:t>Gouverner à travers les réseaux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1-2011 4-44-13 PM.png"/>
          <p:cNvPicPr>
            <a:picLocks noChangeAspect="1"/>
          </p:cNvPicPr>
          <p:nvPr/>
        </p:nvPicPr>
        <p:blipFill>
          <a:blip r:embed="rId3" cstate="print"/>
          <a:stretch>
            <a:fillRect/>
          </a:stretch>
        </p:blipFill>
        <p:spPr>
          <a:xfrm>
            <a:off x="76200" y="304800"/>
            <a:ext cx="8885582" cy="571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ami.jpg"/>
          <p:cNvPicPr>
            <a:picLocks noChangeAspect="1"/>
          </p:cNvPicPr>
          <p:nvPr/>
        </p:nvPicPr>
        <p:blipFill>
          <a:blip r:embed="rId3" cstate="print"/>
          <a:stretch>
            <a:fillRect/>
          </a:stretch>
        </p:blipFill>
        <p:spPr>
          <a:xfrm>
            <a:off x="220479" y="304800"/>
            <a:ext cx="8771121" cy="5867400"/>
          </a:xfrm>
          <a:prstGeom prst="rect">
            <a:avLst/>
          </a:prstGeom>
        </p:spPr>
      </p:pic>
      <p:sp>
        <p:nvSpPr>
          <p:cNvPr id="3" name="Oval 2"/>
          <p:cNvSpPr/>
          <p:nvPr/>
        </p:nvSpPr>
        <p:spPr>
          <a:xfrm>
            <a:off x="5791200" y="2971800"/>
            <a:ext cx="2971800" cy="2743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09600" y="2133600"/>
            <a:ext cx="8153400" cy="2062103"/>
          </a:xfrm>
          <a:prstGeom prst="rect">
            <a:avLst/>
          </a:prstGeom>
          <a:noFill/>
        </p:spPr>
        <p:txBody>
          <a:bodyPr wrap="square" rtlCol="0">
            <a:spAutoFit/>
          </a:bodyPr>
          <a:lstStyle/>
          <a:p>
            <a:pPr algn="ctr"/>
            <a:r>
              <a:rPr lang="fr-FR" sz="3200" dirty="0" smtClean="0">
                <a:solidFill>
                  <a:schemeClr val="bg1"/>
                </a:solidFill>
                <a:latin typeface="Arial" pitchFamily="34" charset="0"/>
                <a:cs typeface="Arial" pitchFamily="34" charset="0"/>
              </a:rPr>
              <a:t>Toutes les organisations à but non-lucratif  ne sont pas créées en tant qu’ONG en réseaux avec une aptitude à utiliser les médias sociaux d’une manière efficace….</a:t>
            </a:r>
            <a:endParaRPr lang="fr-FR" sz="3200" dirty="0">
              <a:solidFill>
                <a:schemeClr val="bg1"/>
              </a:solidFill>
            </a:endParaRPr>
          </a:p>
        </p:txBody>
      </p:sp>
    </p:spTree>
    <p:extLst>
      <p:ext uri="{BB962C8B-B14F-4D97-AF65-F5344CB8AC3E}">
        <p14:creationId xmlns:p14="http://schemas.microsoft.com/office/powerpoint/2010/main" val="151285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0214" cy="6858000"/>
          </a:xfrm>
          <a:prstGeom prst="rect">
            <a:avLst/>
          </a:prstGeom>
        </p:spPr>
      </p:pic>
      <p:sp>
        <p:nvSpPr>
          <p:cNvPr id="3" name="TextBox 2"/>
          <p:cNvSpPr txBox="1"/>
          <p:nvPr/>
        </p:nvSpPr>
        <p:spPr>
          <a:xfrm>
            <a:off x="4495800" y="6242447"/>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4232" cy="6858000"/>
          </a:xfrm>
          <a:prstGeom prst="rect">
            <a:avLst/>
          </a:prstGeom>
        </p:spPr>
      </p:pic>
      <p:sp>
        <p:nvSpPr>
          <p:cNvPr id="5" name="TextBox 4"/>
          <p:cNvSpPr txBox="1"/>
          <p:nvPr/>
        </p:nvSpPr>
        <p:spPr>
          <a:xfrm>
            <a:off x="11874" y="35338"/>
            <a:ext cx="6236526" cy="1569660"/>
          </a:xfrm>
          <a:prstGeom prst="rect">
            <a:avLst/>
          </a:prstGeom>
          <a:solidFill>
            <a:schemeClr val="bg1"/>
          </a:solidFill>
        </p:spPr>
        <p:txBody>
          <a:bodyPr wrap="square" rtlCol="0">
            <a:spAutoFit/>
          </a:bodyPr>
          <a:lstStyle/>
          <a:p>
            <a:r>
              <a:rPr lang="fr-FR" sz="3200" b="1" dirty="0" smtClean="0">
                <a:latin typeface="Arial" pitchFamily="34" charset="0"/>
                <a:cs typeface="Arial" pitchFamily="34" charset="0"/>
              </a:rPr>
              <a:t>Mais si vous suivez votre passion et prenez de petites  démarches</a:t>
            </a:r>
            <a:r>
              <a:rPr lang="en-US" sz="3200" b="1" dirty="0" smtClean="0">
                <a:latin typeface="Arial" pitchFamily="34" charset="0"/>
                <a:cs typeface="Arial" pitchFamily="34" charset="0"/>
              </a:rPr>
              <a:t>…</a:t>
            </a:r>
            <a:endParaRPr lang="en-US" sz="2000" b="1" dirty="0">
              <a:latin typeface="Arial" pitchFamily="34" charset="0"/>
              <a:cs typeface="Arial" pitchFamily="34" charset="0"/>
            </a:endParaRPr>
          </a:p>
        </p:txBody>
      </p:sp>
      <p:sp>
        <p:nvSpPr>
          <p:cNvPr id="6" name="TextBox 5"/>
          <p:cNvSpPr txBox="1"/>
          <p:nvPr/>
        </p:nvSpPr>
        <p:spPr>
          <a:xfrm>
            <a:off x="-9065568" y="5791200"/>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spTree>
    <p:extLst>
      <p:ext uri="{BB962C8B-B14F-4D97-AF65-F5344CB8AC3E}">
        <p14:creationId xmlns:p14="http://schemas.microsoft.com/office/powerpoint/2010/main" val="318562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270748"/>
            <a:ext cx="7848600" cy="1077218"/>
          </a:xfrm>
          <a:prstGeom prst="rect">
            <a:avLst/>
          </a:prstGeom>
          <a:noFill/>
        </p:spPr>
        <p:txBody>
          <a:bodyPr wrap="square" rtlCol="0">
            <a:spAutoFit/>
          </a:bodyPr>
          <a:lstStyle/>
          <a:p>
            <a:pPr algn="ctr"/>
            <a:r>
              <a:rPr lang="fr-FR" sz="3200" b="1" dirty="0" smtClean="0">
                <a:latin typeface="Arial" pitchFamily="34" charset="0"/>
                <a:cs typeface="Arial" pitchFamily="34" charset="0"/>
              </a:rPr>
              <a:t>Vous pourrez réaliser les objectifs de vos médias sociaux!</a:t>
            </a:r>
            <a:endParaRPr lang="fr-FR" sz="3200" b="1" dirty="0">
              <a:latin typeface="Arial" pitchFamily="34" charset="0"/>
              <a:cs typeface="Arial" pitchFamily="34" charset="0"/>
            </a:endParaRPr>
          </a:p>
        </p:txBody>
      </p:sp>
    </p:spTree>
    <p:extLst>
      <p:ext uri="{BB962C8B-B14F-4D97-AF65-F5344CB8AC3E}">
        <p14:creationId xmlns:p14="http://schemas.microsoft.com/office/powerpoint/2010/main" val="3537079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09" y="0"/>
            <a:ext cx="7581781" cy="6858000"/>
          </a:xfrm>
          <a:prstGeom prst="rect">
            <a:avLst/>
          </a:prstGeom>
        </p:spPr>
      </p:pic>
      <p:sp>
        <p:nvSpPr>
          <p:cNvPr id="4" name="TextBox 3"/>
          <p:cNvSpPr txBox="1"/>
          <p:nvPr/>
        </p:nvSpPr>
        <p:spPr>
          <a:xfrm>
            <a:off x="6096000" y="2819400"/>
            <a:ext cx="2743200" cy="3108543"/>
          </a:xfrm>
          <a:prstGeom prst="rect">
            <a:avLst/>
          </a:prstGeom>
          <a:noFill/>
        </p:spPr>
        <p:txBody>
          <a:bodyPr wrap="square" rtlCol="0">
            <a:spAutoFit/>
          </a:bodyPr>
          <a:lstStyle/>
          <a:p>
            <a:r>
              <a:rPr lang="fr-FR" sz="2400" dirty="0" smtClean="0">
                <a:latin typeface="Arial" pitchFamily="34" charset="0"/>
                <a:cs typeface="Arial" pitchFamily="34" charset="0"/>
              </a:rPr>
              <a:t>Le succès des médias sociaux est le résultat du mariage entre la passion et faire de petits pas pour arriver à sa destination</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98454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8480" y="158413"/>
            <a:ext cx="8458200" cy="1077218"/>
          </a:xfrm>
          <a:prstGeom prst="rect">
            <a:avLst/>
          </a:prstGeom>
          <a:solidFill>
            <a:schemeClr val="tx1"/>
          </a:solidFill>
          <a:ln w="762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smtClean="0">
                <a:solidFill>
                  <a:schemeClr val="bg1"/>
                </a:solidFill>
                <a:latin typeface="Arial" pitchFamily="34" charset="0"/>
                <a:cs typeface="Arial" pitchFamily="34" charset="0"/>
              </a:rPr>
              <a:t>Enseigner les </a:t>
            </a:r>
            <a:r>
              <a:rPr lang="fr-FR" sz="3200" b="1" dirty="0" err="1" smtClean="0">
                <a:solidFill>
                  <a:schemeClr val="bg1"/>
                </a:solidFill>
                <a:latin typeface="Arial" pitchFamily="34" charset="0"/>
                <a:cs typeface="Arial" pitchFamily="34" charset="0"/>
              </a:rPr>
              <a:t>ONGs</a:t>
            </a:r>
            <a:r>
              <a:rPr lang="fr-FR" sz="3200" b="1" dirty="0" smtClean="0">
                <a:solidFill>
                  <a:schemeClr val="bg1"/>
                </a:solidFill>
                <a:latin typeface="Arial" pitchFamily="34" charset="0"/>
                <a:cs typeface="Arial" pitchFamily="34" charset="0"/>
              </a:rPr>
              <a:t> sur l’utilisation de l’Internet me passionne </a:t>
            </a:r>
            <a:endParaRPr lang="fr-FR" sz="3200" b="1" dirty="0">
              <a:solidFill>
                <a:schemeClr val="bg1"/>
              </a:solidFill>
              <a:latin typeface="Arial" pitchFamily="34" charset="0"/>
              <a:cs typeface="Arial" pitchFamily="34" charset="0"/>
            </a:endParaRPr>
          </a:p>
        </p:txBody>
      </p:sp>
      <p:sp>
        <p:nvSpPr>
          <p:cNvPr id="35844" name="Text Box 4"/>
          <p:cNvSpPr txBox="1">
            <a:spLocks noChangeArrowheads="1"/>
          </p:cNvSpPr>
          <p:nvPr/>
        </p:nvSpPr>
        <p:spPr bwMode="auto">
          <a:xfrm>
            <a:off x="5410200" y="6491288"/>
            <a:ext cx="280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Photo by Steve Goodman</a:t>
            </a:r>
          </a:p>
        </p:txBody>
      </p:sp>
      <p:pic>
        <p:nvPicPr>
          <p:cNvPr id="35846" name="Picture 6" descr="1316947090_6812521383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04937"/>
            <a:ext cx="7467600" cy="499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085" name="Group 181"/>
          <p:cNvGrpSpPr>
            <a:grpSpLocks/>
          </p:cNvGrpSpPr>
          <p:nvPr/>
        </p:nvGrpSpPr>
        <p:grpSpPr bwMode="auto">
          <a:xfrm>
            <a:off x="228600" y="533400"/>
            <a:ext cx="8915400" cy="6096000"/>
            <a:chOff x="144" y="336"/>
            <a:chExt cx="5616" cy="3840"/>
          </a:xfrm>
        </p:grpSpPr>
        <p:pic>
          <p:nvPicPr>
            <p:cNvPr id="124005" name="Picture 8" descr="sch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528"/>
              <a:ext cx="2208"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 name="Picture 1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 y="336"/>
              <a:ext cx="663"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008" name="Picture 104" descr="profi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 y="528"/>
              <a:ext cx="690" cy="839"/>
            </a:xfrm>
            <a:prstGeom prst="rect">
              <a:avLst/>
            </a:prstGeom>
            <a:noFill/>
            <a:extLst>
              <a:ext uri="{909E8E84-426E-40DD-AFC4-6F175D3DCCD1}">
                <a14:hiddenFill xmlns:a14="http://schemas.microsoft.com/office/drawing/2010/main">
                  <a:solidFill>
                    <a:srgbClr val="FFFFFF"/>
                  </a:solidFill>
                </a14:hiddenFill>
              </a:ext>
            </a:extLst>
          </p:spPr>
        </p:pic>
        <p:grpSp>
          <p:nvGrpSpPr>
            <p:cNvPr id="124009" name="Group 105"/>
            <p:cNvGrpSpPr>
              <a:grpSpLocks/>
            </p:cNvGrpSpPr>
            <p:nvPr/>
          </p:nvGrpSpPr>
          <p:grpSpPr bwMode="auto">
            <a:xfrm>
              <a:off x="816" y="623"/>
              <a:ext cx="828" cy="762"/>
              <a:chOff x="816" y="841"/>
              <a:chExt cx="864" cy="791"/>
            </a:xfrm>
          </p:grpSpPr>
          <p:sp>
            <p:nvSpPr>
              <p:cNvPr id="124010" name="Line 106"/>
              <p:cNvSpPr>
                <a:spLocks noChangeShapeType="1"/>
              </p:cNvSpPr>
              <p:nvPr/>
            </p:nvSpPr>
            <p:spPr bwMode="auto">
              <a:xfrm rot="10800000">
                <a:off x="864" y="1296"/>
                <a:ext cx="816" cy="336"/>
              </a:xfrm>
              <a:prstGeom prst="line">
                <a:avLst/>
              </a:prstGeom>
              <a:noFill/>
              <a:ln w="25400">
                <a:solidFill>
                  <a:srgbClr val="4C4C4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24011" name="Rectangle 107"/>
              <p:cNvSpPr>
                <a:spLocks/>
              </p:cNvSpPr>
              <p:nvPr/>
            </p:nvSpPr>
            <p:spPr bwMode="auto">
              <a:xfrm>
                <a:off x="816" y="841"/>
                <a:ext cx="864" cy="18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en-US" b="1" dirty="0" err="1" smtClean="0">
                    <a:latin typeface="Verdana" pitchFamily="34" charset="0"/>
                    <a:sym typeface="Gill Sans" charset="0"/>
                  </a:rPr>
                  <a:t>S’engager</a:t>
                </a:r>
                <a:endParaRPr lang="en-US" b="1" dirty="0">
                  <a:latin typeface="Verdana" pitchFamily="34" charset="0"/>
                  <a:sym typeface="Gill Sans" charset="0"/>
                </a:endParaRPr>
              </a:p>
            </p:txBody>
          </p:sp>
        </p:grpSp>
        <p:grpSp>
          <p:nvGrpSpPr>
            <p:cNvPr id="124012" name="Group 108"/>
            <p:cNvGrpSpPr>
              <a:grpSpLocks/>
            </p:cNvGrpSpPr>
            <p:nvPr/>
          </p:nvGrpSpPr>
          <p:grpSpPr bwMode="auto">
            <a:xfrm>
              <a:off x="3506" y="475"/>
              <a:ext cx="1564" cy="1343"/>
              <a:chOff x="3312" y="336"/>
              <a:chExt cx="1632" cy="1394"/>
            </a:xfrm>
          </p:grpSpPr>
          <p:sp>
            <p:nvSpPr>
              <p:cNvPr id="124013" name="Rectangle 109"/>
              <p:cNvSpPr>
                <a:spLocks/>
              </p:cNvSpPr>
              <p:nvPr/>
            </p:nvSpPr>
            <p:spPr bwMode="auto">
              <a:xfrm>
                <a:off x="3688" y="712"/>
                <a:ext cx="1167"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en-US" sz="2000" b="1" dirty="0" err="1" smtClean="0">
                    <a:latin typeface="Verdana" pitchFamily="34" charset="0"/>
                    <a:sym typeface="Gill Sans" charset="0"/>
                  </a:rPr>
                  <a:t>Contenu</a:t>
                </a:r>
                <a:r>
                  <a:rPr lang="en-US" sz="2000" b="1" dirty="0" smtClean="0">
                    <a:latin typeface="Verdana" pitchFamily="34" charset="0"/>
                    <a:sym typeface="Gill Sans" charset="0"/>
                  </a:rPr>
                  <a:t> </a:t>
                </a:r>
                <a:r>
                  <a:rPr lang="en-US" sz="2000" b="1" dirty="0" err="1" smtClean="0">
                    <a:latin typeface="Verdana" pitchFamily="34" charset="0"/>
                    <a:sym typeface="Gill Sans" charset="0"/>
                  </a:rPr>
                  <a:t>dans</a:t>
                </a:r>
                <a:r>
                  <a:rPr lang="en-US" sz="2000" b="1" dirty="0" smtClean="0">
                    <a:latin typeface="Verdana" pitchFamily="34" charset="0"/>
                    <a:sym typeface="Gill Sans" charset="0"/>
                  </a:rPr>
                  <a:t> </a:t>
                </a:r>
                <a:r>
                  <a:rPr lang="en-US" sz="2000" b="1" dirty="0" err="1" smtClean="0">
                    <a:latin typeface="Verdana" pitchFamily="34" charset="0"/>
                    <a:sym typeface="Gill Sans" charset="0"/>
                  </a:rPr>
                  <a:t>plusieurs</a:t>
                </a:r>
                <a:r>
                  <a:rPr lang="en-US" sz="2000" b="1" dirty="0" smtClean="0">
                    <a:latin typeface="Verdana" pitchFamily="34" charset="0"/>
                    <a:sym typeface="Gill Sans" charset="0"/>
                  </a:rPr>
                  <a:t> </a:t>
                </a:r>
                <a:r>
                  <a:rPr lang="en-US" sz="2000" b="1" dirty="0" err="1" smtClean="0">
                    <a:latin typeface="Verdana" pitchFamily="34" charset="0"/>
                    <a:sym typeface="Gill Sans" charset="0"/>
                  </a:rPr>
                  <a:t>endroits</a:t>
                </a:r>
                <a:endParaRPr lang="en-US" sz="2000" b="1" dirty="0">
                  <a:latin typeface="Verdana" pitchFamily="34" charset="0"/>
                  <a:sym typeface="Gill Sans" charset="0"/>
                </a:endParaRPr>
              </a:p>
            </p:txBody>
          </p:sp>
          <p:sp>
            <p:nvSpPr>
              <p:cNvPr id="124014" name="Line 110"/>
              <p:cNvSpPr>
                <a:spLocks noChangeShapeType="1"/>
              </p:cNvSpPr>
              <p:nvPr/>
            </p:nvSpPr>
            <p:spPr bwMode="auto">
              <a:xfrm rot="10800000" flipV="1">
                <a:off x="4128" y="336"/>
                <a:ext cx="816" cy="576"/>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15" name="Line 111"/>
              <p:cNvSpPr>
                <a:spLocks noChangeShapeType="1"/>
              </p:cNvSpPr>
              <p:nvPr/>
            </p:nvSpPr>
            <p:spPr bwMode="auto">
              <a:xfrm rot="10800000" flipH="1">
                <a:off x="3312" y="1392"/>
                <a:ext cx="816" cy="33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16" name="Picture 112" descr="fundrais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8" y="2279"/>
              <a:ext cx="442" cy="1481"/>
            </a:xfrm>
            <a:prstGeom prst="rect">
              <a:avLst/>
            </a:prstGeom>
            <a:noFill/>
            <a:extLst>
              <a:ext uri="{909E8E84-426E-40DD-AFC4-6F175D3DCCD1}">
                <a14:hiddenFill xmlns:a14="http://schemas.microsoft.com/office/drawing/2010/main">
                  <a:solidFill>
                    <a:srgbClr val="FFFFFF"/>
                  </a:solidFill>
                </a14:hiddenFill>
              </a:ext>
            </a:extLst>
          </p:spPr>
        </p:pic>
        <p:grpSp>
          <p:nvGrpSpPr>
            <p:cNvPr id="124017" name="Group 113"/>
            <p:cNvGrpSpPr>
              <a:grpSpLocks/>
            </p:cNvGrpSpPr>
            <p:nvPr/>
          </p:nvGrpSpPr>
          <p:grpSpPr bwMode="auto">
            <a:xfrm>
              <a:off x="2540" y="2372"/>
              <a:ext cx="1962" cy="1758"/>
              <a:chOff x="2304" y="2304"/>
              <a:chExt cx="2047" cy="1824"/>
            </a:xfrm>
          </p:grpSpPr>
          <p:pic>
            <p:nvPicPr>
              <p:cNvPr id="124018" name="Picture 1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6" y="3120"/>
                <a:ext cx="655"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4019" name="Group 115"/>
              <p:cNvGrpSpPr>
                <a:grpSpLocks/>
              </p:cNvGrpSpPr>
              <p:nvPr/>
            </p:nvGrpSpPr>
            <p:grpSpPr bwMode="auto">
              <a:xfrm>
                <a:off x="2304" y="2304"/>
                <a:ext cx="1632" cy="1824"/>
                <a:chOff x="2304" y="2304"/>
                <a:chExt cx="1632" cy="1824"/>
              </a:xfrm>
            </p:grpSpPr>
            <p:pic>
              <p:nvPicPr>
                <p:cNvPr id="124020" name="Picture 1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4" y="3105"/>
                  <a:ext cx="670"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021" name="Line 117"/>
                <p:cNvSpPr>
                  <a:spLocks noChangeShapeType="1"/>
                </p:cNvSpPr>
                <p:nvPr/>
              </p:nvSpPr>
              <p:spPr bwMode="auto">
                <a:xfrm rot="10800000">
                  <a:off x="3504" y="2688"/>
                  <a:ext cx="427" cy="415"/>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2" name="Line 118"/>
                <p:cNvSpPr>
                  <a:spLocks noChangeShapeType="1"/>
                </p:cNvSpPr>
                <p:nvPr/>
              </p:nvSpPr>
              <p:spPr bwMode="auto">
                <a:xfrm rot="10800000" flipH="1">
                  <a:off x="2640" y="2784"/>
                  <a:ext cx="288" cy="257"/>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pic>
              <p:nvPicPr>
                <p:cNvPr id="124023" name="Picture 119" descr="vide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 y="3360"/>
                  <a:ext cx="501" cy="753"/>
                </a:xfrm>
                <a:prstGeom prst="rect">
                  <a:avLst/>
                </a:prstGeom>
                <a:noFill/>
                <a:extLst>
                  <a:ext uri="{909E8E84-426E-40DD-AFC4-6F175D3DCCD1}">
                    <a14:hiddenFill xmlns:a14="http://schemas.microsoft.com/office/drawing/2010/main">
                      <a:solidFill>
                        <a:srgbClr val="FFFFFF"/>
                      </a:solidFill>
                    </a14:hiddenFill>
                  </a:ext>
                </a:extLst>
              </p:spPr>
            </p:pic>
            <p:sp>
              <p:nvSpPr>
                <p:cNvPr id="124024" name="Line 120"/>
                <p:cNvSpPr>
                  <a:spLocks noChangeShapeType="1"/>
                </p:cNvSpPr>
                <p:nvPr/>
              </p:nvSpPr>
              <p:spPr bwMode="auto">
                <a:xfrm rot="10800000">
                  <a:off x="3312" y="2832"/>
                  <a:ext cx="0" cy="43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5" name="Rectangle 121"/>
                <p:cNvSpPr>
                  <a:spLocks/>
                </p:cNvSpPr>
                <p:nvPr/>
              </p:nvSpPr>
              <p:spPr bwMode="auto">
                <a:xfrm>
                  <a:off x="2352" y="2304"/>
                  <a:ext cx="1584" cy="50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a:r>
                    <a:rPr lang="en-US" sz="1600" b="1" dirty="0" err="1" smtClean="0">
                      <a:latin typeface="Verdana" pitchFamily="34" charset="0"/>
                      <a:sym typeface="Gill Sans" charset="0"/>
                    </a:rPr>
                    <a:t>Partager</a:t>
                  </a:r>
                  <a:endParaRPr lang="en-US" sz="1600" b="1" dirty="0">
                    <a:latin typeface="Verdana" pitchFamily="34" charset="0"/>
                    <a:sym typeface="Gill Sans" charset="0"/>
                  </a:endParaRPr>
                </a:p>
              </p:txBody>
            </p:sp>
          </p:grpSp>
        </p:grpSp>
        <p:grpSp>
          <p:nvGrpSpPr>
            <p:cNvPr id="124026" name="Group 122"/>
            <p:cNvGrpSpPr>
              <a:grpSpLocks/>
            </p:cNvGrpSpPr>
            <p:nvPr/>
          </p:nvGrpSpPr>
          <p:grpSpPr bwMode="auto">
            <a:xfrm>
              <a:off x="4380" y="2094"/>
              <a:ext cx="1380" cy="2082"/>
              <a:chOff x="4224" y="2016"/>
              <a:chExt cx="1440" cy="2160"/>
            </a:xfrm>
          </p:grpSpPr>
          <p:sp>
            <p:nvSpPr>
              <p:cNvPr id="124027" name="Text Box 123"/>
              <p:cNvSpPr txBox="1">
                <a:spLocks noChangeArrowheads="1"/>
              </p:cNvSpPr>
              <p:nvPr/>
            </p:nvSpPr>
            <p:spPr bwMode="auto">
              <a:xfrm>
                <a:off x="4224" y="2784"/>
                <a:ext cx="108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Conversations</a:t>
                </a:r>
              </a:p>
            </p:txBody>
          </p:sp>
          <p:pic>
            <p:nvPicPr>
              <p:cNvPr id="124028" name="Picture 124" descr="convers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2" y="2976"/>
                <a:ext cx="552" cy="1200"/>
              </a:xfrm>
              <a:prstGeom prst="rect">
                <a:avLst/>
              </a:prstGeom>
              <a:noFill/>
              <a:extLst>
                <a:ext uri="{909E8E84-426E-40DD-AFC4-6F175D3DCCD1}">
                  <a14:hiddenFill xmlns:a14="http://schemas.microsoft.com/office/drawing/2010/main">
                    <a:solidFill>
                      <a:srgbClr val="FFFFFF"/>
                    </a:solidFill>
                  </a14:hiddenFill>
                </a:ext>
              </a:extLst>
            </p:spPr>
          </p:pic>
          <p:sp>
            <p:nvSpPr>
              <p:cNvPr id="124029" name="Line 125"/>
              <p:cNvSpPr>
                <a:spLocks noChangeShapeType="1"/>
              </p:cNvSpPr>
              <p:nvPr/>
            </p:nvSpPr>
            <p:spPr bwMode="auto">
              <a:xfrm rot="10800000">
                <a:off x="4608" y="3024"/>
                <a:ext cx="576" cy="480"/>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0" name="Text Box 126"/>
              <p:cNvSpPr txBox="1">
                <a:spLocks noChangeArrowheads="1"/>
              </p:cNvSpPr>
              <p:nvPr/>
            </p:nvSpPr>
            <p:spPr bwMode="auto">
              <a:xfrm>
                <a:off x="4656" y="2160"/>
                <a:ext cx="83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Réseautage</a:t>
                </a:r>
                <a:endParaRPr lang="en-US" dirty="0"/>
              </a:p>
            </p:txBody>
          </p:sp>
          <p:sp>
            <p:nvSpPr>
              <p:cNvPr id="124031" name="Line 127"/>
              <p:cNvSpPr>
                <a:spLocks noChangeShapeType="1"/>
              </p:cNvSpPr>
              <p:nvPr/>
            </p:nvSpPr>
            <p:spPr bwMode="auto">
              <a:xfrm rot="10800000">
                <a:off x="4320" y="2016"/>
                <a:ext cx="672" cy="19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32" name="Picture 128" descr="facebo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 y="2557"/>
              <a:ext cx="667" cy="219"/>
            </a:xfrm>
            <a:prstGeom prst="rect">
              <a:avLst/>
            </a:prstGeom>
            <a:noFill/>
            <a:extLst>
              <a:ext uri="{909E8E84-426E-40DD-AFC4-6F175D3DCCD1}">
                <a14:hiddenFill xmlns:a14="http://schemas.microsoft.com/office/drawing/2010/main">
                  <a:solidFill>
                    <a:srgbClr val="FFFFFF"/>
                  </a:solidFill>
                </a14:hiddenFill>
              </a:ext>
            </a:extLst>
          </p:spPr>
        </p:pic>
        <p:pic>
          <p:nvPicPr>
            <p:cNvPr id="124033" name="Picture 129" descr="mashable facebook slid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8" y="1863"/>
              <a:ext cx="563" cy="671"/>
            </a:xfrm>
            <a:prstGeom prst="rect">
              <a:avLst/>
            </a:prstGeom>
            <a:noFill/>
            <a:extLst>
              <a:ext uri="{909E8E84-426E-40DD-AFC4-6F175D3DCCD1}">
                <a14:hiddenFill xmlns:a14="http://schemas.microsoft.com/office/drawing/2010/main">
                  <a:solidFill>
                    <a:srgbClr val="FFFFFF"/>
                  </a:solidFill>
                </a14:hiddenFill>
              </a:ext>
            </a:extLst>
          </p:spPr>
        </p:pic>
        <p:pic>
          <p:nvPicPr>
            <p:cNvPr id="124035" name="Picture 131" descr="twit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 y="1631"/>
              <a:ext cx="733" cy="504"/>
            </a:xfrm>
            <a:prstGeom prst="rect">
              <a:avLst/>
            </a:prstGeom>
            <a:noFill/>
            <a:extLst>
              <a:ext uri="{909E8E84-426E-40DD-AFC4-6F175D3DCCD1}">
                <a14:hiddenFill xmlns:a14="http://schemas.microsoft.com/office/drawing/2010/main">
                  <a:solidFill>
                    <a:srgbClr val="FFFFFF"/>
                  </a:solidFill>
                </a14:hiddenFill>
              </a:ext>
            </a:extLst>
          </p:spPr>
        </p:pic>
        <p:grpSp>
          <p:nvGrpSpPr>
            <p:cNvPr id="124037" name="Group 133"/>
            <p:cNvGrpSpPr>
              <a:grpSpLocks/>
            </p:cNvGrpSpPr>
            <p:nvPr/>
          </p:nvGrpSpPr>
          <p:grpSpPr bwMode="auto">
            <a:xfrm>
              <a:off x="384" y="2016"/>
              <a:ext cx="1564" cy="488"/>
              <a:chOff x="1200" y="2506"/>
              <a:chExt cx="1175" cy="978"/>
            </a:xfrm>
          </p:grpSpPr>
          <p:sp>
            <p:nvSpPr>
              <p:cNvPr id="124038" name="Line 134"/>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9" name="Rectangle 135"/>
              <p:cNvSpPr>
                <a:spLocks/>
              </p:cNvSpPr>
              <p:nvPr/>
            </p:nvSpPr>
            <p:spPr bwMode="auto">
              <a:xfrm>
                <a:off x="1200" y="3061"/>
                <a:ext cx="1175" cy="42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defTabSz="822325"/>
                <a:r>
                  <a:rPr lang="en-US" sz="2200" dirty="0">
                    <a:latin typeface="Gill Sans" charset="0"/>
                    <a:sym typeface="Gill Sans" charset="0"/>
                  </a:rPr>
                  <a:t>Crowdsourcing</a:t>
                </a:r>
              </a:p>
            </p:txBody>
          </p:sp>
        </p:grpSp>
        <p:sp>
          <p:nvSpPr>
            <p:cNvPr id="124040" name="Line 136"/>
            <p:cNvSpPr>
              <a:spLocks noChangeShapeType="1"/>
            </p:cNvSpPr>
            <p:nvPr/>
          </p:nvSpPr>
          <p:spPr bwMode="auto">
            <a:xfrm flipH="1">
              <a:off x="976" y="2293"/>
              <a:ext cx="848" cy="144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1" name="Rectangle 137"/>
            <p:cNvSpPr>
              <a:spLocks/>
            </p:cNvSpPr>
            <p:nvPr/>
          </p:nvSpPr>
          <p:spPr bwMode="auto">
            <a:xfrm>
              <a:off x="240" y="3711"/>
              <a:ext cx="2208" cy="34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defTabSz="822325"/>
              <a:r>
                <a:rPr lang="en-US" dirty="0">
                  <a:latin typeface="Gill Sans" charset="0"/>
                  <a:sym typeface="Gill Sans" charset="0"/>
                </a:rPr>
                <a:t> </a:t>
              </a:r>
              <a:r>
                <a:rPr lang="en-US" b="1" dirty="0" err="1" smtClean="0">
                  <a:latin typeface="Gill Sans" charset="0"/>
                  <a:sym typeface="Gill Sans" charset="0"/>
                </a:rPr>
                <a:t>Apprentissage</a:t>
              </a:r>
              <a:r>
                <a:rPr lang="en-US" b="1" dirty="0" smtClean="0">
                  <a:latin typeface="Gill Sans" charset="0"/>
                  <a:sym typeface="Gill Sans" charset="0"/>
                </a:rPr>
                <a:t> et </a:t>
              </a:r>
              <a:r>
                <a:rPr lang="en-US" b="1" dirty="0" err="1" smtClean="0">
                  <a:latin typeface="Gill Sans" charset="0"/>
                  <a:sym typeface="Gill Sans" charset="0"/>
                </a:rPr>
                <a:t>création</a:t>
              </a:r>
              <a:r>
                <a:rPr lang="en-US" b="1" dirty="0" smtClean="0">
                  <a:latin typeface="Gill Sans" charset="0"/>
                  <a:sym typeface="Gill Sans" charset="0"/>
                </a:rPr>
                <a:t> du </a:t>
              </a:r>
              <a:r>
                <a:rPr lang="en-US" b="1" dirty="0" err="1" smtClean="0">
                  <a:latin typeface="Gill Sans" charset="0"/>
                  <a:sym typeface="Gill Sans" charset="0"/>
                </a:rPr>
                <a:t>contenu</a:t>
              </a:r>
              <a:endParaRPr lang="en-US" b="1" dirty="0">
                <a:latin typeface="Gill Sans" charset="0"/>
                <a:sym typeface="Gill Sans" charset="0"/>
              </a:endParaRPr>
            </a:p>
          </p:txBody>
        </p:sp>
        <p:grpSp>
          <p:nvGrpSpPr>
            <p:cNvPr id="124042" name="Group 138"/>
            <p:cNvGrpSpPr>
              <a:grpSpLocks/>
            </p:cNvGrpSpPr>
            <p:nvPr/>
          </p:nvGrpSpPr>
          <p:grpSpPr bwMode="auto">
            <a:xfrm>
              <a:off x="1488" y="2688"/>
              <a:ext cx="921" cy="846"/>
              <a:chOff x="1200" y="2506"/>
              <a:chExt cx="961" cy="877"/>
            </a:xfrm>
          </p:grpSpPr>
          <p:sp>
            <p:nvSpPr>
              <p:cNvPr id="124043" name="Line 139"/>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4" name="Rectangle 140"/>
              <p:cNvSpPr>
                <a:spLocks/>
              </p:cNvSpPr>
              <p:nvPr/>
            </p:nvSpPr>
            <p:spPr bwMode="auto">
              <a:xfrm>
                <a:off x="1200" y="3164"/>
                <a:ext cx="961" cy="21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defTabSz="822325"/>
                <a:r>
                  <a:rPr lang="en-US" sz="2200" dirty="0">
                    <a:latin typeface="Gill Sans" charset="0"/>
                    <a:sym typeface="Gill Sans" charset="0"/>
                  </a:rPr>
                  <a:t>Fundraising</a:t>
                </a:r>
              </a:p>
            </p:txBody>
          </p:sp>
        </p:grpSp>
      </p:grpSp>
      <p:sp>
        <p:nvSpPr>
          <p:cNvPr id="124086" name="Rectangle 182"/>
          <p:cNvSpPr>
            <a:spLocks/>
          </p:cNvSpPr>
          <p:nvPr/>
        </p:nvSpPr>
        <p:spPr bwMode="auto">
          <a:xfrm>
            <a:off x="1295400" y="131763"/>
            <a:ext cx="6400800" cy="554037"/>
          </a:xfrm>
          <a:prstGeom prst="rect">
            <a:avLst/>
          </a:prstGeom>
          <a:noFill/>
          <a:ln w="603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fr-FR" sz="2800" b="1" dirty="0" smtClean="0">
                <a:latin typeface="Arial" pitchFamily="34" charset="0"/>
                <a:cs typeface="Arial" pitchFamily="34" charset="0"/>
                <a:sym typeface="Gill Sans" charset="0"/>
              </a:rPr>
              <a:t>Je suis passionné par le </a:t>
            </a:r>
            <a:r>
              <a:rPr lang="fr-FR" sz="2800" b="1" dirty="0" err="1" smtClean="0">
                <a:latin typeface="Arial" pitchFamily="34" charset="0"/>
                <a:cs typeface="Arial" pitchFamily="34" charset="0"/>
                <a:sym typeface="Gill Sans" charset="0"/>
              </a:rPr>
              <a:t>blogging</a:t>
            </a:r>
            <a:endParaRPr lang="fr-FR" sz="2800" b="1" dirty="0">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4" name="Picture 4" descr="312407445_282cfa40fc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40" y="-87630"/>
            <a:ext cx="9260840" cy="6945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82"/>
          <p:cNvSpPr>
            <a:spLocks/>
          </p:cNvSpPr>
          <p:nvPr/>
        </p:nvSpPr>
        <p:spPr bwMode="auto">
          <a:xfrm>
            <a:off x="0" y="5486400"/>
            <a:ext cx="8961120" cy="1087437"/>
          </a:xfrm>
          <a:prstGeom prst="rect">
            <a:avLst/>
          </a:prstGeom>
          <a:solidFill>
            <a:schemeClr val="bg1"/>
          </a:solidFill>
          <a:ln w="60325">
            <a:solidFill>
              <a:schemeClr val="accent3">
                <a:lumMod val="75000"/>
              </a:schemeClr>
            </a:solidFill>
            <a:miter lim="800000"/>
            <a:headEnd/>
            <a:tailEnd/>
          </a:ln>
        </p:spPr>
        <p:txBody>
          <a:bodyPr lIns="0" tIns="0" rIns="0" bIns="0" anchor="ctr"/>
          <a:lstStyle/>
          <a:p>
            <a:pPr algn="ctr" defTabSz="822325"/>
            <a:r>
              <a:rPr lang="fr-FR" sz="3200" b="1" dirty="0" smtClean="0">
                <a:latin typeface="Arial" pitchFamily="34" charset="0"/>
                <a:cs typeface="Arial" pitchFamily="34" charset="0"/>
                <a:sym typeface="Gill Sans" charset="0"/>
              </a:rPr>
              <a:t>Je suis passionné par le partage des connaissances</a:t>
            </a:r>
            <a:endParaRPr lang="fr-FR"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340763488_8a9fa4a31a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50" y="3098800"/>
            <a:ext cx="13398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widg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5975" y="2921000"/>
            <a:ext cx="1495425" cy="3762375"/>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wi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60" y="657225"/>
            <a:ext cx="59436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5975" y="5826760"/>
            <a:ext cx="14287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2" name="Picture 12" descr="gnomde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1500376"/>
            <a:ext cx="3434398" cy="1769874"/>
          </a:xfrm>
          <a:prstGeom prst="rect">
            <a:avLst/>
          </a:prstGeom>
          <a:noFill/>
          <a:extLst>
            <a:ext uri="{909E8E84-426E-40DD-AFC4-6F175D3DCCD1}">
              <a14:hiddenFill xmlns:a14="http://schemas.microsoft.com/office/drawing/2010/main">
                <a:solidFill>
                  <a:srgbClr val="FFFFFF"/>
                </a:solidFill>
              </a14:hiddenFill>
            </a:ext>
          </a:extLst>
        </p:spPr>
      </p:pic>
      <p:pic>
        <p:nvPicPr>
          <p:cNvPr id="46093" name="Picture 13" descr="twit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3325812"/>
            <a:ext cx="5029200" cy="3303588"/>
          </a:xfrm>
          <a:prstGeom prst="rect">
            <a:avLst/>
          </a:prstGeom>
          <a:noFill/>
          <a:extLst>
            <a:ext uri="{909E8E84-426E-40DD-AFC4-6F175D3DCCD1}">
              <a14:hiddenFill xmlns:a14="http://schemas.microsoft.com/office/drawing/2010/main">
                <a:solidFill>
                  <a:srgbClr val="FFFFFF"/>
                </a:solidFill>
              </a14:hiddenFill>
            </a:ext>
          </a:extLst>
        </p:spPr>
      </p:pic>
      <p:pic>
        <p:nvPicPr>
          <p:cNvPr id="46095" name="Picture 15" descr="3190963533_727433d4a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5190" y="1387569"/>
            <a:ext cx="2127250" cy="1882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2"/>
          <p:cNvSpPr>
            <a:spLocks/>
          </p:cNvSpPr>
          <p:nvPr/>
        </p:nvSpPr>
        <p:spPr bwMode="auto">
          <a:xfrm>
            <a:off x="533400" y="103188"/>
            <a:ext cx="8463598" cy="554037"/>
          </a:xfrm>
          <a:prstGeom prst="rect">
            <a:avLst/>
          </a:prstGeom>
          <a:noFill/>
          <a:ln w="6032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fr-FR" sz="3200" b="1" dirty="0" smtClean="0">
                <a:latin typeface="Arial" pitchFamily="34" charset="0"/>
                <a:cs typeface="Arial" pitchFamily="34" charset="0"/>
                <a:sym typeface="Gill Sans" charset="0"/>
              </a:rPr>
              <a:t>Je suis passionné par le Cambodge</a:t>
            </a:r>
            <a:endParaRPr lang="fr-FR" sz="3200" b="1" dirty="0">
              <a:latin typeface="Arial" pitchFamily="34" charset="0"/>
              <a:cs typeface="Arial" pitchFamily="34" charset="0"/>
              <a:sym typeface="Gill Sans" charset="0"/>
            </a:endParaRPr>
          </a:p>
        </p:txBody>
      </p:sp>
    </p:spTree>
  </p:cSld>
  <p:clrMapOvr>
    <a:masterClrMapping/>
  </p:clrMapOvr>
  <p:transition advTm="3820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88460532_505d41d76b_b.jpg"/>
          <p:cNvPicPr>
            <a:picLocks noChangeAspect="1"/>
          </p:cNvPicPr>
          <p:nvPr/>
        </p:nvPicPr>
        <p:blipFill>
          <a:blip r:embed="rId3" cstate="print"/>
          <a:stretch>
            <a:fillRect/>
          </a:stretch>
        </p:blipFill>
        <p:spPr>
          <a:xfrm>
            <a:off x="0" y="995082"/>
            <a:ext cx="9144000" cy="4186518"/>
          </a:xfrm>
          <a:prstGeom prst="rect">
            <a:avLst/>
          </a:prstGeom>
        </p:spPr>
      </p:pic>
      <p:pic>
        <p:nvPicPr>
          <p:cNvPr id="8" name="Picture 7" descr="5-16-2010 10-11-52 PM.png"/>
          <p:cNvPicPr>
            <a:picLocks noChangeAspect="1"/>
          </p:cNvPicPr>
          <p:nvPr/>
        </p:nvPicPr>
        <p:blipFill>
          <a:blip r:embed="rId4" cstate="print"/>
          <a:stretch>
            <a:fillRect/>
          </a:stretch>
        </p:blipFill>
        <p:spPr>
          <a:xfrm>
            <a:off x="5791200" y="4267200"/>
            <a:ext cx="3225553" cy="2438400"/>
          </a:xfrm>
          <a:prstGeom prst="rect">
            <a:avLst/>
          </a:prstGeom>
        </p:spPr>
      </p:pic>
      <p:pic>
        <p:nvPicPr>
          <p:cNvPr id="9" name="Picture 8" descr="book cover.png"/>
          <p:cNvPicPr>
            <a:picLocks noChangeAspect="1"/>
          </p:cNvPicPr>
          <p:nvPr/>
        </p:nvPicPr>
        <p:blipFill>
          <a:blip r:embed="rId5" cstate="print"/>
          <a:stretch>
            <a:fillRect/>
          </a:stretch>
        </p:blipFill>
        <p:spPr>
          <a:xfrm>
            <a:off x="3810000" y="4267200"/>
            <a:ext cx="1897672" cy="2514600"/>
          </a:xfrm>
          <a:prstGeom prst="rect">
            <a:avLst/>
          </a:prstGeom>
        </p:spPr>
      </p:pic>
      <p:pic>
        <p:nvPicPr>
          <p:cNvPr id="10" name="Picture 9" descr="4439176863_17ee7863af_o.jpg"/>
          <p:cNvPicPr>
            <a:picLocks noChangeAspect="1"/>
          </p:cNvPicPr>
          <p:nvPr/>
        </p:nvPicPr>
        <p:blipFill>
          <a:blip r:embed="rId6" cstate="print"/>
          <a:stretch>
            <a:fillRect/>
          </a:stretch>
        </p:blipFill>
        <p:spPr>
          <a:xfrm>
            <a:off x="2215676" y="4343400"/>
            <a:ext cx="1568924" cy="2362200"/>
          </a:xfrm>
          <a:prstGeom prst="rect">
            <a:avLst/>
          </a:prstGeom>
        </p:spPr>
      </p:pic>
      <p:sp>
        <p:nvSpPr>
          <p:cNvPr id="11" name="Rectangle 182"/>
          <p:cNvSpPr>
            <a:spLocks/>
          </p:cNvSpPr>
          <p:nvPr/>
        </p:nvSpPr>
        <p:spPr bwMode="auto">
          <a:xfrm>
            <a:off x="762000" y="131763"/>
            <a:ext cx="7848600" cy="554037"/>
          </a:xfrm>
          <a:prstGeom prst="rect">
            <a:avLst/>
          </a:prstGeom>
          <a:noFill/>
          <a:ln w="603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fr-FR" sz="3200" b="1" dirty="0" smtClean="0">
                <a:latin typeface="Arial" pitchFamily="34" charset="0"/>
                <a:cs typeface="Arial" pitchFamily="34" charset="0"/>
                <a:sym typeface="Gill Sans" charset="0"/>
              </a:rPr>
              <a:t>Je suis passionné</a:t>
            </a:r>
            <a:r>
              <a:rPr lang="en-US" sz="3200" b="1" dirty="0" smtClean="0">
                <a:latin typeface="Arial" pitchFamily="34" charset="0"/>
                <a:cs typeface="Arial" pitchFamily="34" charset="0"/>
                <a:sym typeface="Gill Sans" charset="0"/>
              </a:rPr>
              <a:t> par le </a:t>
            </a:r>
            <a:r>
              <a:rPr lang="fr-FR" sz="3200" b="1" dirty="0" smtClean="0">
                <a:latin typeface="Arial" pitchFamily="34" charset="0"/>
                <a:cs typeface="Arial" pitchFamily="34" charset="0"/>
                <a:sym typeface="Gill Sans" charset="0"/>
              </a:rPr>
              <a:t>réseautage</a:t>
            </a:r>
            <a:endParaRPr lang="fr-FR"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25"/>
            <a:ext cx="9144000" cy="6543675"/>
          </a:xfrm>
          <a:prstGeom prst="rect">
            <a:avLst/>
          </a:prstGeom>
        </p:spPr>
      </p:pic>
    </p:spTree>
    <p:extLst>
      <p:ext uri="{BB962C8B-B14F-4D97-AF65-F5344CB8AC3E}">
        <p14:creationId xmlns:p14="http://schemas.microsoft.com/office/powerpoint/2010/main" val="388427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85710_10150413654355624_657015623_17728159_5120947_n(2).jpg"/>
          <p:cNvPicPr>
            <a:picLocks noChangeAspect="1"/>
          </p:cNvPicPr>
          <p:nvPr/>
        </p:nvPicPr>
        <p:blipFill>
          <a:blip r:embed="rId3" cstate="print"/>
          <a:stretch>
            <a:fillRect/>
          </a:stretch>
        </p:blipFill>
        <p:spPr>
          <a:xfrm>
            <a:off x="0" y="0"/>
            <a:ext cx="9144000" cy="6858000"/>
          </a:xfrm>
          <a:prstGeom prst="rect">
            <a:avLst/>
          </a:prstGeom>
        </p:spPr>
      </p:pic>
      <p:sp>
        <p:nvSpPr>
          <p:cNvPr id="18" name="TextBox 17"/>
          <p:cNvSpPr txBox="1"/>
          <p:nvPr/>
        </p:nvSpPr>
        <p:spPr>
          <a:xfrm>
            <a:off x="533400" y="152400"/>
            <a:ext cx="8305800" cy="584775"/>
          </a:xfrm>
          <a:prstGeom prst="rect">
            <a:avLst/>
          </a:prstGeom>
          <a:solidFill>
            <a:schemeClr val="bg1"/>
          </a:solidFill>
        </p:spPr>
        <p:txBody>
          <a:bodyPr wrap="square" rtlCol="0">
            <a:spAutoFit/>
          </a:bodyPr>
          <a:lstStyle/>
          <a:p>
            <a:pPr algn="ctr"/>
            <a:r>
              <a:rPr lang="fr-FR" sz="3200" b="1" dirty="0" smtClean="0">
                <a:latin typeface="Arial" pitchFamily="34" charset="0"/>
                <a:cs typeface="Arial" pitchFamily="34" charset="0"/>
              </a:rPr>
              <a:t>E-Mediat une année passée! </a:t>
            </a:r>
            <a:endParaRPr lang="fr-FR"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316</Words>
  <Application>Microsoft Office PowerPoint</Application>
  <PresentationFormat>On-screen Show (4:3)</PresentationFormat>
  <Paragraphs>85</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Murphy, Heather</cp:lastModifiedBy>
  <cp:revision>138</cp:revision>
  <dcterms:created xsi:type="dcterms:W3CDTF">2011-10-16T17:31:55Z</dcterms:created>
  <dcterms:modified xsi:type="dcterms:W3CDTF">2012-03-08T16:30:06Z</dcterms:modified>
</cp:coreProperties>
</file>