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390" r:id="rId3"/>
    <p:sldId id="395" r:id="rId4"/>
    <p:sldId id="385" r:id="rId5"/>
    <p:sldId id="387" r:id="rId6"/>
    <p:sldId id="392" r:id="rId7"/>
    <p:sldId id="391" r:id="rId8"/>
    <p:sldId id="388" r:id="rId9"/>
    <p:sldId id="389" r:id="rId10"/>
    <p:sldId id="264" r:id="rId11"/>
    <p:sldId id="386" r:id="rId12"/>
    <p:sldId id="268" r:id="rId13"/>
    <p:sldId id="277" r:id="rId14"/>
    <p:sldId id="266" r:id="rId15"/>
    <p:sldId id="267" r:id="rId16"/>
    <p:sldId id="299" r:id="rId17"/>
    <p:sldId id="393" r:id="rId18"/>
    <p:sldId id="3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4813" autoAdjust="0"/>
  </p:normalViewPr>
  <p:slideViewPr>
    <p:cSldViewPr>
      <p:cViewPr>
        <p:scale>
          <a:sx n="100" d="100"/>
          <a:sy n="100" d="100"/>
        </p:scale>
        <p:origin x="-504"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BEAFA-207B-4E70-A357-4A48ABCAE8D0}" type="datetimeFigureOut">
              <a:rPr lang="en-US" smtClean="0"/>
              <a:t>3/4/2012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27391-7F88-4D22-9F44-892FB7C9BC4C}" type="slidenum">
              <a:rPr lang="en-US" smtClean="0"/>
              <a:t>‹#›</a:t>
            </a:fld>
            <a:endParaRPr lang="en-US"/>
          </a:p>
        </p:txBody>
      </p:sp>
    </p:spTree>
    <p:extLst>
      <p:ext uri="{BB962C8B-B14F-4D97-AF65-F5344CB8AC3E}">
        <p14:creationId xmlns:p14="http://schemas.microsoft.com/office/powerpoint/2010/main" val="392205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spdl_n1/506745677/sizes/o/in/photostre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gordontour/6406122219/sizes/l/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b="1" dirty="0" smtClean="0"/>
              <a:t>الكلمة الرئيسية: 10:00 -  10:15 صباحا</a:t>
            </a:r>
            <a:endParaRPr lang="en-US" b="1"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أنا هنا مع لينا، المديرة القطرية  لإيميديات في اليمن - كان تدريب المدربين بالنسبة لي فرصة رائعة لتعلم الأقران حول كيفية تصميم وتقديم دورات تدريبية لوسائل الإعلام الاجتماعية التي هي متعة  وتفاعلية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10</a:t>
            </a:fld>
            <a:endParaRPr lang="en-US" dirty="0"/>
          </a:p>
        </p:txBody>
      </p:sp>
    </p:spTree>
    <p:extLst>
      <p:ext uri="{BB962C8B-B14F-4D97-AF65-F5344CB8AC3E}">
        <p14:creationId xmlns:p14="http://schemas.microsoft.com/office/powerpoint/2010/main" val="304229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لقد تعلمت أيضا عن ثقافتكم ....</a:t>
            </a:r>
          </a:p>
          <a:p>
            <a:pPr algn="r" rtl="1"/>
            <a:endParaRPr lang="ar-LB" dirty="0" smtClean="0"/>
          </a:p>
        </p:txBody>
      </p:sp>
      <p:sp>
        <p:nvSpPr>
          <p:cNvPr id="4" name="Slide Number Placeholder 3"/>
          <p:cNvSpPr>
            <a:spLocks noGrp="1"/>
          </p:cNvSpPr>
          <p:nvPr>
            <p:ph type="sldNum" sz="quarter" idx="10"/>
          </p:nvPr>
        </p:nvSpPr>
        <p:spPr/>
        <p:txBody>
          <a:bodyPr/>
          <a:lstStyle/>
          <a:p>
            <a:fld id="{78927391-7F88-4D22-9F44-892FB7C9BC4C}" type="slidenum">
              <a:rPr lang="en-US" smtClean="0"/>
              <a:t>11</a:t>
            </a:fld>
            <a:endParaRPr lang="en-US"/>
          </a:p>
        </p:txBody>
      </p:sp>
    </p:spTree>
    <p:extLst>
      <p:ext uri="{BB962C8B-B14F-4D97-AF65-F5344CB8AC3E}">
        <p14:creationId xmlns:p14="http://schemas.microsoft.com/office/powerpoint/2010/main" val="38451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p:txBody>
          <a:bodyPr/>
          <a:lstStyle/>
          <a:p>
            <a:pPr algn="r" rtl="1" eaLnBrk="1" hangingPunct="1">
              <a:spcBef>
                <a:spcPct val="0"/>
              </a:spcBef>
            </a:pPr>
            <a:r>
              <a:rPr lang="ar-LB" dirty="0" smtClean="0"/>
              <a:t>لقد كنا قادرين أيضا على استكشاف كيف تعمل مفاهيم شبكات المنظمات غير الحكومية وإذا كانت  قد طبقت أو اعتمدت أو عمل بها  في منطقتك من العالم ...</a:t>
            </a:r>
            <a:endParaRPr lang="en-US" dirty="0" smtClean="0"/>
          </a:p>
        </p:txBody>
      </p:sp>
      <p:sp>
        <p:nvSpPr>
          <p:cNvPr id="56323" name="Slide Number Placeholder 3"/>
          <p:cNvSpPr>
            <a:spLocks noGrp="1"/>
          </p:cNvSpPr>
          <p:nvPr>
            <p:ph type="sldNum" sz="quarter" idx="5"/>
          </p:nvPr>
        </p:nvSpPr>
        <p:spPr>
          <a:noFill/>
        </p:spPr>
        <p:txBody>
          <a:bodyPr/>
          <a:lstStyle/>
          <a:p>
            <a:fld id="{C63ED2E2-3A81-4F1A-BEFD-E1FA6C26B93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لقد شعرت بسعادة غامرة أيضا لاكتشاف مثالا رائعا من إحدى شبكات المنظمات غير الحكومية </a:t>
            </a:r>
            <a:r>
              <a:rPr lang="en-US" dirty="0" smtClean="0"/>
              <a:t>SHABAKAT –</a:t>
            </a:r>
            <a:r>
              <a:rPr lang="ar-LB" baseline="0" dirty="0" smtClean="0"/>
              <a:t> - </a:t>
            </a:r>
            <a:r>
              <a:rPr lang="ar-LB" dirty="0" smtClean="0"/>
              <a:t>وهي رسالة لجعل الشباب يقوم بدمج تكنولوجيا المعلومات والاتصالات في الحياة اليومية في مجتمعاتهم وإحداث تغيير إيجابي في حياة الأسرة، والتعليم، والأعمال التجارية، والبيئة والمجتمع. رامي الكرمي، هو المستشار الاستراتيجي لإيميديات ومؤسس هذه المنظمة.</a:t>
            </a:r>
          </a:p>
          <a:p>
            <a:pPr algn="r" rtl="1"/>
            <a:endParaRPr lang="ar-LB" dirty="0" smtClean="0"/>
          </a:p>
          <a:p>
            <a:pPr algn="r" rtl="1"/>
            <a:r>
              <a:rPr lang="en-US" dirty="0" err="1" smtClean="0"/>
              <a:t>Shabakat</a:t>
            </a:r>
            <a:r>
              <a:rPr lang="en-US" dirty="0" smtClean="0"/>
              <a:t> </a:t>
            </a:r>
            <a:r>
              <a:rPr lang="ar-LB" dirty="0" smtClean="0"/>
              <a:t> الأردن تقوم بتدريب الشباب على المهارات الفنية والمهنية والمهارات للذين يذهبون بعد ذلك ويضعون برامج لتدريب الناس في مجتمعاتهم المحلية. شارك رامي في شرح كيف تعمل منظمته بطريقة شفافة، وكشف مصادر مواد البرنامج وأسلوب عمله. تعمل منظمته على إشراك العديد من الأشخاص لنشر البرنامج بحيث لا تقوم منظمته بفعل كل شيء. لقد بسطوا الأمور وهم يركزون على الأفضل فيما يفعلونه.</a:t>
            </a:r>
          </a:p>
        </p:txBody>
      </p:sp>
      <p:sp>
        <p:nvSpPr>
          <p:cNvPr id="4" name="Slide Number Placeholder 3"/>
          <p:cNvSpPr>
            <a:spLocks noGrp="1"/>
          </p:cNvSpPr>
          <p:nvPr>
            <p:ph type="sldNum" sz="quarter" idx="10"/>
          </p:nvPr>
        </p:nvSpPr>
        <p:spPr/>
        <p:txBody>
          <a:bodyPr/>
          <a:lstStyle/>
          <a:p>
            <a:pPr>
              <a:defRPr/>
            </a:pPr>
            <a:fld id="{D716F52E-7302-4139-A25A-EE3D5244EAD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في وقت لاحق في الولايات المتحدة، دعوت رامي إلى استعمال سكايب </a:t>
            </a:r>
            <a:r>
              <a:rPr lang="en-US" dirty="0" smtClean="0"/>
              <a:t>Skype </a:t>
            </a:r>
            <a:r>
              <a:rPr lang="ar-LB" dirty="0" smtClean="0"/>
              <a:t> خلال </a:t>
            </a:r>
            <a:r>
              <a:rPr lang="ar-LB" dirty="0" smtClean="0"/>
              <a:t>دورة وتقاسم قصة عمل منظمته غير الحكومية ولماذا هي منظمة غير حكومية شبكية.</a:t>
            </a:r>
          </a:p>
          <a:p>
            <a:pPr algn="r" rtl="1"/>
            <a:endParaRPr lang="ar-LB" dirty="0" smtClean="0"/>
          </a:p>
          <a:p>
            <a:pPr algn="r" rtl="1"/>
            <a:r>
              <a:rPr lang="ar-LB" dirty="0" smtClean="0"/>
              <a:t>من الأمور التي ذكرها ذلك اليوم حول شبكات المنظمات غير الحكومية هو أن مفتاح النجاح هو الصلة الوثيقة بالموضوع. وأن مفتاح باب النجاح هو بإعطاء جمهورك ما يريد.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15</a:t>
            </a:fld>
            <a:endParaRPr lang="en-US"/>
          </a:p>
        </p:txBody>
      </p:sp>
    </p:spTree>
    <p:extLst>
      <p:ext uri="{BB962C8B-B14F-4D97-AF65-F5344CB8AC3E}">
        <p14:creationId xmlns:p14="http://schemas.microsoft.com/office/powerpoint/2010/main" val="21706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hlinkClick r:id="rId3"/>
              </a:rPr>
              <a:t>http://www.flickr.com/photos/spdl_n1/506745677/sizes/o/in/photostream/</a:t>
            </a:r>
            <a:endParaRPr lang="en-US" dirty="0" smtClean="0"/>
          </a:p>
          <a:p>
            <a:endParaRPr lang="en-US" dirty="0" smtClean="0"/>
          </a:p>
          <a:p>
            <a:endParaRPr lang="en-US" dirty="0" smtClean="0"/>
          </a:p>
          <a:p>
            <a:pPr algn="r" rtl="1"/>
            <a:r>
              <a:rPr lang="en-US" sz="1200" b="0" i="0" kern="1200" dirty="0" smtClean="0">
                <a:solidFill>
                  <a:schemeClr val="tx1"/>
                </a:solidFill>
                <a:effectLst/>
                <a:latin typeface="+mn-lt"/>
                <a:ea typeface="+mn-ea"/>
                <a:cs typeface="+mn-cs"/>
              </a:rPr>
              <a:t>D Sharon Pruitt</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16</a:t>
            </a:fld>
            <a:endParaRPr lang="en-US"/>
          </a:p>
        </p:txBody>
      </p:sp>
    </p:spTree>
    <p:extLst>
      <p:ext uri="{BB962C8B-B14F-4D97-AF65-F5344CB8AC3E}">
        <p14:creationId xmlns:p14="http://schemas.microsoft.com/office/powerpoint/2010/main" val="146351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hlinkClick r:id="rId3"/>
              </a:rPr>
              <a:t>http://www.flickr.com/photos/gordontour/6406122219/sizes/l/in/photostream/</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17</a:t>
            </a:fld>
            <a:endParaRPr lang="en-US"/>
          </a:p>
        </p:txBody>
      </p:sp>
    </p:spTree>
    <p:extLst>
      <p:ext uri="{BB962C8B-B14F-4D97-AF65-F5344CB8AC3E}">
        <p14:creationId xmlns:p14="http://schemas.microsoft.com/office/powerpoint/2010/main" val="72112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رأيت هذه الصورة المشتركة الرائعة في الفايسبوك من مجموعة إيميديات  في المغرب. هي صورة بسيطة عن الطريق المؤدي إلى مركز التدريب في أزرو. هذه العودة ألهمت هذا الكلام ... لأنك تحتاج إلى شغف للسير على الطريق في وقت مبكر أو في الضباب - وباتخاذ خطوات صغيرة، ومواصلة المضي قدما فانك تصل إلى وجهتك.</a:t>
            </a:r>
          </a:p>
          <a:p>
            <a:pPr algn="r" rtl="1"/>
            <a:endParaRPr lang="ar-LB" dirty="0" smtClean="0"/>
          </a:p>
          <a:p>
            <a:pPr algn="r" rtl="1"/>
            <a:r>
              <a:rPr lang="ar-LB" dirty="0" smtClean="0"/>
              <a:t>ما الذي تتحمسين له في عملك؟</a:t>
            </a:r>
          </a:p>
          <a:p>
            <a:pPr algn="r" rtl="1"/>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a:t>
            </a:fld>
            <a:endParaRPr lang="en-US"/>
          </a:p>
        </p:txBody>
      </p:sp>
    </p:spTree>
    <p:extLst>
      <p:ext uri="{BB962C8B-B14F-4D97-AF65-F5344CB8AC3E}">
        <p14:creationId xmlns:p14="http://schemas.microsoft.com/office/powerpoint/2010/main" val="77297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BBB49-5268-40D7-918D-5AF7D7CE3096}" type="slidenum">
              <a:rPr lang="en-US"/>
              <a:pPr/>
              <a:t>3</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7388" y="4343400"/>
            <a:ext cx="5483225" cy="4114800"/>
          </a:xfrm>
        </p:spPr>
        <p:txBody>
          <a:bodyPr/>
          <a:lstStyle/>
          <a:p>
            <a:pPr algn="r" rtl="1"/>
            <a:r>
              <a:rPr lang="ar-LB" dirty="0" smtClean="0"/>
              <a:t>إنني اعمل في قطاع المنظمات غير الحكومية منذ أكثر من 32 عاما. في عام 1992، بدأت مساعدة المنظمات غير الحكومية على استخدام الانترنت لدعم مهامها واكتشفت أنني شغوفة بذلك... إن رغبتي في </a:t>
            </a:r>
            <a:r>
              <a:rPr lang="ar-LB" dirty="0" smtClean="0"/>
              <a:t>تعليم </a:t>
            </a:r>
            <a:r>
              <a:rPr lang="ar-LB" dirty="0" smtClean="0"/>
              <a:t>كيفية استخدام المنظمات غير الحكومية شبكة الانترنت ولاحقا وسائل الإعلام الاجتماعية أخذتني إلى جميع أنحاء العالم إلى أماكن مثل كمبوديا...</a:t>
            </a:r>
          </a:p>
          <a:p>
            <a:endParaRPr lang="ar-LB"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441AC-7250-4D1F-9187-8287119FF259}" type="slidenum">
              <a:rPr lang="en-US"/>
              <a:pPr/>
              <a:t>4</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88975" y="4343400"/>
            <a:ext cx="5480050" cy="4114800"/>
          </a:xfrm>
          <a:ln/>
          <a:extLst>
            <a:ext uri="{53640926-AAD7-44D8-BBD7-CCE9431645EC}">
              <a14:shadowObscured xmlns:a14="http://schemas.microsoft.com/office/drawing/2010/main" val="1"/>
            </a:ext>
          </a:extLst>
        </p:spPr>
        <p:txBody>
          <a:bodyPr/>
          <a:lstStyle/>
          <a:p>
            <a:pPr algn="r" rtl="1"/>
            <a:r>
              <a:rPr lang="ar-LB" dirty="0" smtClean="0">
                <a:sym typeface="Lucida Grande" charset="0"/>
              </a:rPr>
              <a:t>بدأت مدونتي الأولى في عام 2003 باعتبارها وسيلة لكتابة ما كنت أتعلم عن وسائل الإعلام الاجتماعية وأتقاسمه مع الأشخاص الذين يعملون في قطاع المنظمات غير الحكومية. لقد كتبت تلك المدونة لي فقط، وهكذا بدأت خطواتي الأولى في التدوين التي لم تكن أكثر من بضعة جمل. ولكن بعد أن أصبحت أدون يوميا، تمكنت منه - وأصبحت أكثر سرعة.</a:t>
            </a:r>
            <a:endParaRPr lang="en-US" dirty="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E63A8-1062-4A1A-95FB-08962A40EBFA}" type="slidenum">
              <a:rPr lang="en-US"/>
              <a:pPr/>
              <a:t>5</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pPr algn="r" rtl="1"/>
            <a:r>
              <a:rPr lang="ar-LB" dirty="0" smtClean="0"/>
              <a:t>أحد الأشياء التي اكتشفتها أنه إذا قمت باتخاذ خطوات صغيرة، وفكرت بما تعلمته وتقاسمته -  فإنني أود تعلم المزيد!</a:t>
            </a:r>
          </a:p>
          <a:p>
            <a:pPr algn="r" rtl="1"/>
            <a:r>
              <a:rPr lang="ar-LB" dirty="0" smtClean="0"/>
              <a:t>وجدت وسيلة للجمع بين شغفي بوسائل الإعلام الاجتماعية والمصالح الشخصية ...</a:t>
            </a:r>
          </a:p>
          <a:p>
            <a:pPr algn="r" rtl="1"/>
            <a:r>
              <a:rPr lang="ar-LB" dirty="0" smtClean="0"/>
              <a:t>لقد تبنيت أطفالي من كمبوديا - و..</a:t>
            </a:r>
          </a:p>
          <a:p>
            <a:pPr algn="r" rtl="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854F-D910-4AFA-8BC8-23162EFB1A32}"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algn="r" rtl="1"/>
            <a:r>
              <a:rPr lang="ar-LB" dirty="0" smtClean="0"/>
              <a:t>لهذا السبب أحب كمبوديا! لقد تعلمت كيفية القيام "بجمع التبرعات الاجتماعية" - للمساعدة في جمع الكثير من المال لدعم الأطفال في كمبوديا.</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اليوم، مدونتي هي واحدة من أكبر مدونات وسائل الإعلام غير الربحية والاجتماعية .. لقد كتبت كتاب " تشبيك المنظمات غير الربحية " – وكنت من خلال وسائل الاعلام الاجتماعية قادرة على الاتصال وبناء العلاقات مع الناس الذين يعملون لصالح منظمات غير حكومية في جميع أنحاء العالم. إنني أحب التشبيك ووسائل الإعلام الاجتماعية تساعدني على القيام بذلك ...</a:t>
            </a:r>
          </a:p>
          <a:p>
            <a:pPr algn="r" rtl="1"/>
            <a:endParaRPr lang="ar-LB" dirty="0" smtClean="0"/>
          </a:p>
        </p:txBody>
      </p:sp>
      <p:sp>
        <p:nvSpPr>
          <p:cNvPr id="4" name="Slide Number Placeholder 3"/>
          <p:cNvSpPr>
            <a:spLocks noGrp="1"/>
          </p:cNvSpPr>
          <p:nvPr>
            <p:ph type="sldNum" sz="quarter" idx="10"/>
          </p:nvPr>
        </p:nvSpPr>
        <p:spPr/>
        <p:txBody>
          <a:bodyPr/>
          <a:lstStyle/>
          <a:p>
            <a:fld id="{5716052E-090A-41D6-844E-B1020D3717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على سبيل المثال، كنت أرغب في معرفة المزيد عن فرز وحفظ وصيانة المحتوى وقمت بهذا العرض في الولايات المتحدة باستضافة روبن جود، الخبير العالمي في فرز وحفظ  وصيانة المحتوى لتشارك نصائحه مع 300 منظمة غير ربحية في نيويورك. سأقوم بتقاسم ما تعلمته منه معكم بعد ظهر هذا اليوم!</a:t>
            </a:r>
          </a:p>
          <a:p>
            <a:pPr algn="r" rtl="1"/>
            <a:endParaRPr lang="ar-LB" dirty="0" smtClean="0"/>
          </a:p>
        </p:txBody>
      </p:sp>
      <p:sp>
        <p:nvSpPr>
          <p:cNvPr id="4" name="Slide Number Placeholder 3"/>
          <p:cNvSpPr>
            <a:spLocks noGrp="1"/>
          </p:cNvSpPr>
          <p:nvPr>
            <p:ph type="sldNum" sz="quarter" idx="10"/>
          </p:nvPr>
        </p:nvSpPr>
        <p:spPr/>
        <p:txBody>
          <a:bodyPr/>
          <a:lstStyle/>
          <a:p>
            <a:fld id="{78927391-7F88-4D22-9F44-892FB7C9BC4C}" type="slidenum">
              <a:rPr lang="en-US" smtClean="0"/>
              <a:t>8</a:t>
            </a:fld>
            <a:endParaRPr lang="en-US"/>
          </a:p>
        </p:txBody>
      </p:sp>
    </p:spTree>
    <p:extLst>
      <p:ext uri="{BB962C8B-B14F-4D97-AF65-F5344CB8AC3E}">
        <p14:creationId xmlns:p14="http://schemas.microsoft.com/office/powerpoint/2010/main" val="336497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إحدى أكثر التجارب إثارة التي علمتها وتعلمتها عن وسائل الإعلام الاجتماعية والمنظمات غير الحكومية كانت الفرصة للقيام بدورة تدريب المدربين في بيروت العام الماضي والتي أطلقت برنامج إيميديات.</a:t>
            </a:r>
          </a:p>
          <a:p>
            <a:pPr algn="r" rtl="1"/>
            <a:endParaRPr lang="ar-LB" dirty="0" smtClean="0"/>
          </a:p>
        </p:txBody>
      </p:sp>
      <p:sp>
        <p:nvSpPr>
          <p:cNvPr id="4" name="Slide Number Placeholder 3"/>
          <p:cNvSpPr>
            <a:spLocks noGrp="1"/>
          </p:cNvSpPr>
          <p:nvPr>
            <p:ph type="sldNum" sz="quarter" idx="10"/>
          </p:nvPr>
        </p:nvSpPr>
        <p:spPr/>
        <p:txBody>
          <a:bodyPr/>
          <a:lstStyle/>
          <a:p>
            <a:fld id="{5716052E-090A-41D6-844E-B1020D3717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014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68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37639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44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3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9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4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3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71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55292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5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0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0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129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7191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2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92109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9120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39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6328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t>3/4/2012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t>‹#›</a:t>
            </a:fld>
            <a:endParaRPr lang="en-US"/>
          </a:p>
        </p:txBody>
      </p:sp>
    </p:spTree>
    <p:extLst>
      <p:ext uri="{BB962C8B-B14F-4D97-AF65-F5344CB8AC3E}">
        <p14:creationId xmlns:p14="http://schemas.microsoft.com/office/powerpoint/2010/main" val="79437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40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84775"/>
          </a:xfrm>
          <a:prstGeom prst="rect">
            <a:avLst/>
          </a:prstGeom>
          <a:solidFill>
            <a:schemeClr val="accent5">
              <a:lumMod val="40000"/>
              <a:lumOff val="60000"/>
            </a:schemeClr>
          </a:solidFill>
        </p:spPr>
        <p:txBody>
          <a:bodyPr wrap="square" rtlCol="0">
            <a:spAutoFit/>
          </a:bodyPr>
          <a:lstStyle/>
          <a:p>
            <a:pPr algn="ctr" rtl="1"/>
            <a:r>
              <a:rPr lang="ar-LB" sz="3200" b="1" dirty="0" smtClean="0">
                <a:latin typeface="Arial" pitchFamily="34" charset="0"/>
                <a:cs typeface="Arial" pitchFamily="34" charset="0"/>
              </a:rPr>
              <a:t>وسائل </a:t>
            </a:r>
            <a:r>
              <a:rPr lang="ar-LB" sz="3200" b="1" dirty="0">
                <a:latin typeface="Arial" pitchFamily="34" charset="0"/>
                <a:cs typeface="Arial" pitchFamily="34" charset="0"/>
              </a:rPr>
              <a:t>الإعلام الجديدة لشبكات المنظمات غير الحكومية</a:t>
            </a:r>
            <a:endParaRPr lang="en-US" sz="3200" b="1" dirty="0" smtClean="0">
              <a:latin typeface="Arial" pitchFamily="34" charset="0"/>
              <a:cs typeface="Arial" pitchFamily="34" charset="0"/>
            </a:endParaRPr>
          </a:p>
        </p:txBody>
      </p:sp>
      <p:sp>
        <p:nvSpPr>
          <p:cNvPr id="9" name="TextBox 8"/>
          <p:cNvSpPr txBox="1"/>
          <p:nvPr/>
        </p:nvSpPr>
        <p:spPr>
          <a:xfrm>
            <a:off x="1066800" y="4200750"/>
            <a:ext cx="7086600" cy="646331"/>
          </a:xfrm>
          <a:prstGeom prst="rect">
            <a:avLst/>
          </a:prstGeom>
          <a:solidFill>
            <a:srgbClr val="9DE357">
              <a:alpha val="57000"/>
            </a:srgbClr>
          </a:solidFill>
        </p:spPr>
        <p:txBody>
          <a:bodyPr wrap="square" rtlCol="0">
            <a:spAutoFit/>
          </a:bodyPr>
          <a:lstStyle/>
          <a:p>
            <a:pPr algn="ctr" rtl="1"/>
            <a:r>
              <a:rPr lang="ar-LB" b="1" dirty="0">
                <a:latin typeface="Arial" pitchFamily="34" charset="0"/>
                <a:cs typeface="Arial" pitchFamily="34" charset="0"/>
              </a:rPr>
              <a:t>الكلمة الرئيسية تلقيها بيث </a:t>
            </a:r>
            <a:r>
              <a:rPr lang="ar-LB" b="1" dirty="0" smtClean="0">
                <a:latin typeface="Arial" pitchFamily="34" charset="0"/>
                <a:cs typeface="Arial" pitchFamily="34" charset="0"/>
              </a:rPr>
              <a:t>كانتر، </a:t>
            </a:r>
            <a:r>
              <a:rPr lang="ar-LB" b="1" dirty="0">
                <a:latin typeface="Arial" pitchFamily="34" charset="0"/>
                <a:cs typeface="Arial" pitchFamily="34" charset="0"/>
              </a:rPr>
              <a:t>وهي المؤلفة  المشاركة  لكتاب بعنوان  تشبيك المنظمات غير الربحية ، وصاحبة مدونة بيث ، والمدربة الرئيسية في برنامج إيميديات. </a:t>
            </a:r>
            <a:endParaRPr lang="en-US" b="1" dirty="0" smtClean="0">
              <a:latin typeface="Arial" pitchFamily="34" charset="0"/>
              <a:cs typeface="Arial" pitchFamily="34" charset="0"/>
            </a:endParaRPr>
          </a:p>
        </p:txBody>
      </p:sp>
      <p:sp>
        <p:nvSpPr>
          <p:cNvPr id="10" name="TextBox 9"/>
          <p:cNvSpPr txBox="1"/>
          <p:nvPr/>
        </p:nvSpPr>
        <p:spPr>
          <a:xfrm>
            <a:off x="38100" y="6358467"/>
            <a:ext cx="9144000" cy="523220"/>
          </a:xfrm>
          <a:prstGeom prst="rect">
            <a:avLst/>
          </a:prstGeom>
          <a:noFill/>
        </p:spPr>
        <p:txBody>
          <a:bodyPr wrap="square" rtlCol="0">
            <a:spAutoFit/>
          </a:bodyPr>
          <a:lstStyle/>
          <a:p>
            <a:pPr algn="ctr"/>
            <a:r>
              <a:rPr lang="ar-LB" sz="1400" dirty="0">
                <a:latin typeface="Arial" pitchFamily="34" charset="0"/>
                <a:cs typeface="Arial" pitchFamily="34" charset="0"/>
              </a:rPr>
              <a:t>برنامج إيميديات ممول من قبل مبادرة الشراكة الشرق أوسطية في </a:t>
            </a:r>
            <a:r>
              <a:rPr lang="ar-LB" sz="1400" dirty="0" smtClean="0">
                <a:latin typeface="Arial" pitchFamily="34" charset="0"/>
                <a:cs typeface="Arial" pitchFamily="34" charset="0"/>
              </a:rPr>
              <a:t>وزارة </a:t>
            </a:r>
            <a:r>
              <a:rPr lang="ar-LB" sz="1400" dirty="0">
                <a:latin typeface="Arial" pitchFamily="34" charset="0"/>
                <a:cs typeface="Arial" pitchFamily="34" charset="0"/>
              </a:rPr>
              <a:t>خارجية الولايات المتحدة بدعم من شركة مايكروسوفت وصندوق كريغسليست الخيري ، ويشرف عليه معهد التعليم الدولي.</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15000" y="6400800"/>
            <a:ext cx="3276600" cy="369332"/>
          </a:xfrm>
          <a:prstGeom prst="rect">
            <a:avLst/>
          </a:prstGeom>
          <a:noFill/>
        </p:spPr>
        <p:txBody>
          <a:bodyPr wrap="square" rtlCol="0">
            <a:spAutoFit/>
          </a:bodyPr>
          <a:lstStyle/>
          <a:p>
            <a:pPr algn="r" rtl="1"/>
            <a:r>
              <a:rPr lang="ar-LB" dirty="0">
                <a:solidFill>
                  <a:schemeClr val="bg1"/>
                </a:solidFill>
              </a:rPr>
              <a:t>الصورة من قبل </a:t>
            </a:r>
            <a:r>
              <a:rPr lang="ar-LB" dirty="0" smtClean="0">
                <a:solidFill>
                  <a:schemeClr val="bg1"/>
                </a:solidFill>
              </a:rPr>
              <a:t>سميكس</a:t>
            </a:r>
            <a:r>
              <a:rPr lang="en-US" dirty="0" smtClean="0">
                <a:solidFill>
                  <a:schemeClr val="bg1"/>
                </a:solidFill>
              </a:rPr>
              <a:t> SMEX </a:t>
            </a:r>
            <a:r>
              <a:rPr lang="ar-LB" dirty="0" smtClean="0">
                <a:solidFill>
                  <a:schemeClr val="bg1"/>
                </a:solidFill>
              </a:rPr>
              <a:t>بيروت</a:t>
            </a:r>
            <a:endParaRPr lang="en-US" dirty="0">
              <a:solidFill>
                <a:schemeClr val="bg1"/>
              </a:solidFill>
            </a:endParaRPr>
          </a:p>
        </p:txBody>
      </p:sp>
    </p:spTree>
    <p:extLst>
      <p:ext uri="{BB962C8B-B14F-4D97-AF65-F5344CB8AC3E}">
        <p14:creationId xmlns:p14="http://schemas.microsoft.com/office/powerpoint/2010/main" val="231370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3-2011 11-48-25 AM.png"/>
          <p:cNvPicPr>
            <a:picLocks noChangeAspect="1"/>
          </p:cNvPicPr>
          <p:nvPr/>
        </p:nvPicPr>
        <p:blipFill>
          <a:blip r:embed="rId3" cstate="print"/>
          <a:stretch>
            <a:fillRect/>
          </a:stretch>
        </p:blipFill>
        <p:spPr>
          <a:xfrm>
            <a:off x="0" y="304800"/>
            <a:ext cx="9144000" cy="4723391"/>
          </a:xfrm>
          <a:prstGeom prst="rect">
            <a:avLst/>
          </a:prstGeom>
        </p:spPr>
      </p:pic>
      <p:sp>
        <p:nvSpPr>
          <p:cNvPr id="3" name="TextBox 2"/>
          <p:cNvSpPr txBox="1"/>
          <p:nvPr/>
        </p:nvSpPr>
        <p:spPr>
          <a:xfrm>
            <a:off x="1828800" y="2743200"/>
            <a:ext cx="4572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0882" name="TextBox 1"/>
          <p:cNvSpPr txBox="1">
            <a:spLocks noChangeArrowheads="1"/>
          </p:cNvSpPr>
          <p:nvPr/>
        </p:nvSpPr>
        <p:spPr bwMode="auto">
          <a:xfrm>
            <a:off x="2057400" y="381000"/>
            <a:ext cx="5334000" cy="646113"/>
          </a:xfrm>
          <a:prstGeom prst="rect">
            <a:avLst/>
          </a:prstGeom>
          <a:noFill/>
          <a:ln w="9525">
            <a:noFill/>
            <a:miter lim="800000"/>
            <a:headEnd/>
            <a:tailEnd/>
          </a:ln>
        </p:spPr>
        <p:txBody>
          <a:bodyPr>
            <a:spAutoFit/>
          </a:bodyPr>
          <a:lstStyle/>
          <a:p>
            <a:pPr algn="r" rtl="1"/>
            <a:r>
              <a:rPr lang="ar-LB" sz="3600" b="1" dirty="0">
                <a:solidFill>
                  <a:schemeClr val="bg1"/>
                </a:solidFill>
                <a:latin typeface="Arial" pitchFamily="34" charset="0"/>
                <a:cs typeface="Arial" pitchFamily="34" charset="0"/>
              </a:rPr>
              <a:t>شبكات المنظمات غير الحكومية</a:t>
            </a:r>
            <a:endParaRPr lang="en-US" sz="3600" b="1" dirty="0">
              <a:solidFill>
                <a:schemeClr val="bg1"/>
              </a:solidFill>
              <a:latin typeface="Arial" pitchFamily="34" charset="0"/>
              <a:cs typeface="Arial" pitchFamily="34" charset="0"/>
            </a:endParaRPr>
          </a:p>
        </p:txBody>
      </p:sp>
      <p:graphicFrame>
        <p:nvGraphicFramePr>
          <p:cNvPr id="33820" name="Group 28"/>
          <p:cNvGraphicFramePr>
            <a:graphicFrameLocks noGrp="1"/>
          </p:cNvGraphicFramePr>
          <p:nvPr>
            <p:extLst>
              <p:ext uri="{D42A27DB-BD31-4B8C-83A1-F6EECF244321}">
                <p14:modId xmlns:p14="http://schemas.microsoft.com/office/powerpoint/2010/main" val="3439431207"/>
              </p:ext>
            </p:extLst>
          </p:nvPr>
        </p:nvGraphicFramePr>
        <p:xfrm>
          <a:off x="381000" y="1371600"/>
          <a:ext cx="8382000" cy="4667250"/>
        </p:xfrm>
        <a:graphic>
          <a:graphicData uri="http://schemas.openxmlformats.org/drawingml/2006/table">
            <a:tbl>
              <a:tblPr/>
              <a:tblGrid>
                <a:gridCol w="4191000"/>
                <a:gridCol w="4191000"/>
              </a:tblGrid>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600" b="1" i="0" u="none" strike="noStrike" cap="none" normalizeH="0" baseline="0" dirty="0" smtClean="0">
                          <a:ln>
                            <a:noFill/>
                          </a:ln>
                          <a:solidFill>
                            <a:srgbClr val="FF0066"/>
                          </a:solidFill>
                          <a:effectLst/>
                          <a:latin typeface="Arial" charset="0"/>
                        </a:rPr>
                        <a:t>اعمل</a:t>
                      </a:r>
                      <a:endParaRPr kumimoji="0" lang="en-US" sz="3600" b="1" i="0" u="none" strike="noStrike" cap="none" normalizeH="0" baseline="0" dirty="0" smtClean="0">
                        <a:ln>
                          <a:noFill/>
                        </a:ln>
                        <a:solidFill>
                          <a:srgbClr val="FF00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3200" b="1" i="0" u="none" strike="noStrike" cap="none" normalizeH="0" baseline="0" dirty="0" smtClean="0">
                          <a:ln>
                            <a:noFill/>
                          </a:ln>
                          <a:solidFill>
                            <a:srgbClr val="FF0066"/>
                          </a:solidFill>
                          <a:effectLst/>
                          <a:latin typeface="Arial" charset="0"/>
                        </a:rPr>
                        <a:t>كن </a:t>
                      </a:r>
                      <a:endParaRPr kumimoji="0" lang="en-US" sz="3200" b="1" i="0" u="none" strike="noStrike" cap="none" normalizeH="0" baseline="0" dirty="0" smtClean="0">
                        <a:ln>
                          <a:noFill/>
                        </a:ln>
                        <a:solidFill>
                          <a:srgbClr val="FF00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العمل مع وكالات حرة</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فهم الشبكات </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العمل مع الحشود</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إنشاء ثقافة العمل الاجتماعي </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 حلقات التعلم</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الاستماع، والمشاركة، وبناء علاقات </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الصداقة أو التمويل</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الثقة من خلال الشفافية </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الحكم من خلال الشبكات</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400" b="1" i="0" u="none" strike="noStrike" cap="none" normalizeH="0" baseline="0" dirty="0" smtClean="0">
                          <a:ln>
                            <a:noFill/>
                          </a:ln>
                          <a:solidFill>
                            <a:srgbClr val="000000"/>
                          </a:solidFill>
                          <a:effectLst/>
                          <a:latin typeface="Arial" charset="0"/>
                        </a:rPr>
                        <a:t>البساطة </a:t>
                      </a:r>
                      <a:endParaRPr kumimoji="0" lang="en-US" sz="24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1-2011 4-44-13 PM.png"/>
          <p:cNvPicPr>
            <a:picLocks noChangeAspect="1"/>
          </p:cNvPicPr>
          <p:nvPr/>
        </p:nvPicPr>
        <p:blipFill>
          <a:blip r:embed="rId3" cstate="print"/>
          <a:stretch>
            <a:fillRect/>
          </a:stretch>
        </p:blipFill>
        <p:spPr>
          <a:xfrm>
            <a:off x="76200" y="304800"/>
            <a:ext cx="8885582" cy="571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ami.jpg"/>
          <p:cNvPicPr>
            <a:picLocks noChangeAspect="1"/>
          </p:cNvPicPr>
          <p:nvPr/>
        </p:nvPicPr>
        <p:blipFill>
          <a:blip r:embed="rId3" cstate="print"/>
          <a:stretch>
            <a:fillRect/>
          </a:stretch>
        </p:blipFill>
        <p:spPr>
          <a:xfrm>
            <a:off x="220479" y="304800"/>
            <a:ext cx="8771121" cy="5867400"/>
          </a:xfrm>
          <a:prstGeom prst="rect">
            <a:avLst/>
          </a:prstGeom>
        </p:spPr>
      </p:pic>
      <p:sp>
        <p:nvSpPr>
          <p:cNvPr id="3" name="Oval 2"/>
          <p:cNvSpPr/>
          <p:nvPr/>
        </p:nvSpPr>
        <p:spPr>
          <a:xfrm>
            <a:off x="5791200" y="2971800"/>
            <a:ext cx="2971800" cy="2743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09600" y="2133600"/>
            <a:ext cx="8153400" cy="1569660"/>
          </a:xfrm>
          <a:prstGeom prst="rect">
            <a:avLst/>
          </a:prstGeom>
          <a:noFill/>
        </p:spPr>
        <p:txBody>
          <a:bodyPr wrap="square" rtlCol="0">
            <a:spAutoFit/>
          </a:bodyPr>
          <a:lstStyle/>
          <a:p>
            <a:pPr algn="ctr" rtl="1"/>
            <a:r>
              <a:rPr lang="ar-LB" sz="3200" dirty="0">
                <a:solidFill>
                  <a:schemeClr val="bg1"/>
                </a:solidFill>
                <a:latin typeface="Arial" pitchFamily="34" charset="0"/>
                <a:cs typeface="Arial" pitchFamily="34" charset="0"/>
              </a:rPr>
              <a:t>لم يتم إنشاء جميع المنظمات غير الربحية بصفتها منظمات شبكية غير حكومية حيث أن بعضها لا يعرف حتى استخدام وسائل الإعلام الاجتماعية على نحو فعال....</a:t>
            </a:r>
            <a:endParaRPr lang="en-US" sz="3200" dirty="0">
              <a:solidFill>
                <a:schemeClr val="bg1"/>
              </a:solidFill>
            </a:endParaRPr>
          </a:p>
        </p:txBody>
      </p:sp>
    </p:spTree>
    <p:extLst>
      <p:ext uri="{BB962C8B-B14F-4D97-AF65-F5344CB8AC3E}">
        <p14:creationId xmlns:p14="http://schemas.microsoft.com/office/powerpoint/2010/main" val="151285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 y="0"/>
            <a:ext cx="4570214" cy="6858000"/>
          </a:xfrm>
          <a:prstGeom prst="rect">
            <a:avLst/>
          </a:prstGeom>
        </p:spPr>
      </p:pic>
      <p:sp>
        <p:nvSpPr>
          <p:cNvPr id="3" name="TextBox 2"/>
          <p:cNvSpPr txBox="1"/>
          <p:nvPr/>
        </p:nvSpPr>
        <p:spPr>
          <a:xfrm>
            <a:off x="4495800" y="6242447"/>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232" y="0"/>
            <a:ext cx="4574232" cy="6858000"/>
          </a:xfrm>
          <a:prstGeom prst="rect">
            <a:avLst/>
          </a:prstGeom>
        </p:spPr>
      </p:pic>
      <p:sp>
        <p:nvSpPr>
          <p:cNvPr id="5" name="TextBox 4"/>
          <p:cNvSpPr txBox="1"/>
          <p:nvPr/>
        </p:nvSpPr>
        <p:spPr>
          <a:xfrm>
            <a:off x="2907474" y="0"/>
            <a:ext cx="6236526" cy="1077218"/>
          </a:xfrm>
          <a:prstGeom prst="rect">
            <a:avLst/>
          </a:prstGeom>
          <a:solidFill>
            <a:schemeClr val="bg1"/>
          </a:solidFill>
        </p:spPr>
        <p:txBody>
          <a:bodyPr wrap="square" rtlCol="0">
            <a:spAutoFit/>
          </a:bodyPr>
          <a:lstStyle/>
          <a:p>
            <a:pPr algn="r" rtl="1"/>
            <a:r>
              <a:rPr lang="ar-LB" sz="3200" b="1" dirty="0">
                <a:latin typeface="Arial" pitchFamily="34" charset="0"/>
                <a:cs typeface="Arial" pitchFamily="34" charset="0"/>
              </a:rPr>
              <a:t>لكن إذا كنت تتبع شغفك وتقوم باتخاذ خطوات صغيرة ...</a:t>
            </a:r>
            <a:endParaRPr lang="en-US" sz="2000" b="1" dirty="0">
              <a:latin typeface="Arial" pitchFamily="34" charset="0"/>
              <a:cs typeface="Arial" pitchFamily="34" charset="0"/>
            </a:endParaRPr>
          </a:p>
        </p:txBody>
      </p:sp>
      <p:sp>
        <p:nvSpPr>
          <p:cNvPr id="6" name="TextBox 5"/>
          <p:cNvSpPr txBox="1"/>
          <p:nvPr/>
        </p:nvSpPr>
        <p:spPr>
          <a:xfrm>
            <a:off x="-9065568" y="5791200"/>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spTree>
    <p:extLst>
      <p:ext uri="{BB962C8B-B14F-4D97-AF65-F5344CB8AC3E}">
        <p14:creationId xmlns:p14="http://schemas.microsoft.com/office/powerpoint/2010/main" val="318562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270748"/>
            <a:ext cx="7848600" cy="1077218"/>
          </a:xfrm>
          <a:prstGeom prst="rect">
            <a:avLst/>
          </a:prstGeom>
          <a:noFill/>
        </p:spPr>
        <p:txBody>
          <a:bodyPr wrap="square" rtlCol="0">
            <a:spAutoFit/>
          </a:bodyPr>
          <a:lstStyle/>
          <a:p>
            <a:pPr algn="ctr" rtl="1"/>
            <a:r>
              <a:rPr lang="ar-LB" sz="3200" b="1" dirty="0">
                <a:latin typeface="Arial" pitchFamily="34" charset="0"/>
                <a:cs typeface="Arial" pitchFamily="34" charset="0"/>
              </a:rPr>
              <a:t>سوف تنجح بتحقيق أهداف وسائل الإعلام الاجتماعية الخاصة بك!</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537079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09" y="0"/>
            <a:ext cx="7581781" cy="6858000"/>
          </a:xfrm>
          <a:prstGeom prst="rect">
            <a:avLst/>
          </a:prstGeom>
        </p:spPr>
      </p:pic>
      <p:sp>
        <p:nvSpPr>
          <p:cNvPr id="4" name="TextBox 3"/>
          <p:cNvSpPr txBox="1"/>
          <p:nvPr/>
        </p:nvSpPr>
        <p:spPr>
          <a:xfrm>
            <a:off x="6096000" y="2819400"/>
            <a:ext cx="2743200" cy="2246769"/>
          </a:xfrm>
          <a:prstGeom prst="rect">
            <a:avLst/>
          </a:prstGeom>
          <a:noFill/>
        </p:spPr>
        <p:txBody>
          <a:bodyPr wrap="square" rtlCol="0">
            <a:spAutoFit/>
          </a:bodyPr>
          <a:lstStyle/>
          <a:p>
            <a:pPr algn="r" rtl="1"/>
            <a:r>
              <a:rPr lang="ar-LB" sz="2800" dirty="0">
                <a:latin typeface="Arial" pitchFamily="34" charset="0"/>
                <a:cs typeface="Arial" pitchFamily="34" charset="0"/>
              </a:rPr>
              <a:t>نجاح وسائل الإعلام الاجتماعية هو مزيج من الشغف، واخذ خطوات صغيرة للوصول الى وجهتك.</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98454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8480" y="158413"/>
            <a:ext cx="8458200" cy="1077218"/>
          </a:xfrm>
          <a:prstGeom prst="rect">
            <a:avLst/>
          </a:prstGeom>
          <a:solidFill>
            <a:schemeClr val="tx1"/>
          </a:solidFill>
          <a:ln w="762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LB" sz="3200" b="1" dirty="0">
                <a:solidFill>
                  <a:schemeClr val="bg1"/>
                </a:solidFill>
                <a:latin typeface="Arial" pitchFamily="34" charset="0"/>
                <a:cs typeface="Arial" pitchFamily="34" charset="0"/>
              </a:rPr>
              <a:t>أنا متحمسة لتعليم المنظمات غير الحكومية كيفية استخدام الإنترنت</a:t>
            </a:r>
            <a:endParaRPr lang="en-US" sz="3200" b="1" dirty="0">
              <a:solidFill>
                <a:schemeClr val="bg1"/>
              </a:solidFill>
              <a:latin typeface="Arial" pitchFamily="34" charset="0"/>
              <a:cs typeface="Arial" pitchFamily="34" charset="0"/>
            </a:endParaRPr>
          </a:p>
        </p:txBody>
      </p:sp>
      <p:sp>
        <p:nvSpPr>
          <p:cNvPr id="35844" name="Text Box 4"/>
          <p:cNvSpPr txBox="1">
            <a:spLocks noChangeArrowheads="1"/>
          </p:cNvSpPr>
          <p:nvPr/>
        </p:nvSpPr>
        <p:spPr bwMode="auto">
          <a:xfrm>
            <a:off x="1295400" y="6491288"/>
            <a:ext cx="19543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LB" dirty="0">
                <a:solidFill>
                  <a:schemeClr val="bg1"/>
                </a:solidFill>
              </a:rPr>
              <a:t>المصور: ستيف غودمان</a:t>
            </a:r>
            <a:endParaRPr lang="en-US" dirty="0">
              <a:solidFill>
                <a:schemeClr val="bg1"/>
              </a:solidFill>
            </a:endParaRPr>
          </a:p>
        </p:txBody>
      </p:sp>
      <p:pic>
        <p:nvPicPr>
          <p:cNvPr id="35846" name="Picture 6" descr="1316947090_6812521383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04937"/>
            <a:ext cx="7467600" cy="499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085" name="Group 181"/>
          <p:cNvGrpSpPr>
            <a:grpSpLocks/>
          </p:cNvGrpSpPr>
          <p:nvPr/>
        </p:nvGrpSpPr>
        <p:grpSpPr bwMode="auto">
          <a:xfrm>
            <a:off x="228600" y="533400"/>
            <a:ext cx="8915400" cy="6096000"/>
            <a:chOff x="144" y="336"/>
            <a:chExt cx="5616" cy="3840"/>
          </a:xfrm>
        </p:grpSpPr>
        <p:pic>
          <p:nvPicPr>
            <p:cNvPr id="124005" name="Picture 8" descr="sch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528"/>
              <a:ext cx="2208"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 y="336"/>
              <a:ext cx="663"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008" name="Picture 104" descr="pro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528"/>
              <a:ext cx="690" cy="839"/>
            </a:xfrm>
            <a:prstGeom prst="rect">
              <a:avLst/>
            </a:prstGeom>
            <a:noFill/>
            <a:extLst>
              <a:ext uri="{909E8E84-426E-40DD-AFC4-6F175D3DCCD1}">
                <a14:hiddenFill xmlns:a14="http://schemas.microsoft.com/office/drawing/2010/main">
                  <a:solidFill>
                    <a:srgbClr val="FFFFFF"/>
                  </a:solidFill>
                </a14:hiddenFill>
              </a:ext>
            </a:extLst>
          </p:spPr>
        </p:pic>
        <p:grpSp>
          <p:nvGrpSpPr>
            <p:cNvPr id="124009" name="Group 105"/>
            <p:cNvGrpSpPr>
              <a:grpSpLocks/>
            </p:cNvGrpSpPr>
            <p:nvPr/>
          </p:nvGrpSpPr>
          <p:grpSpPr bwMode="auto">
            <a:xfrm>
              <a:off x="816" y="623"/>
              <a:ext cx="828" cy="762"/>
              <a:chOff x="816" y="841"/>
              <a:chExt cx="864" cy="791"/>
            </a:xfrm>
          </p:grpSpPr>
          <p:sp>
            <p:nvSpPr>
              <p:cNvPr id="124010" name="Line 106"/>
              <p:cNvSpPr>
                <a:spLocks noChangeShapeType="1"/>
              </p:cNvSpPr>
              <p:nvPr/>
            </p:nvSpPr>
            <p:spPr bwMode="auto">
              <a:xfrm rot="10800000">
                <a:off x="864" y="1296"/>
                <a:ext cx="816" cy="336"/>
              </a:xfrm>
              <a:prstGeom prst="line">
                <a:avLst/>
              </a:prstGeom>
              <a:noFill/>
              <a:ln w="25400">
                <a:solidFill>
                  <a:srgbClr val="4C4C4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24011" name="Rectangle 107"/>
              <p:cNvSpPr>
                <a:spLocks/>
              </p:cNvSpPr>
              <p:nvPr/>
            </p:nvSpPr>
            <p:spPr bwMode="auto">
              <a:xfrm>
                <a:off x="816" y="841"/>
                <a:ext cx="864" cy="18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ar-LB" b="1" dirty="0">
                    <a:latin typeface="Verdana" pitchFamily="34" charset="0"/>
                    <a:sym typeface="Gill Sans" charset="0"/>
                  </a:rPr>
                  <a:t>الانخراط</a:t>
                </a:r>
                <a:endParaRPr lang="en-US" b="1" dirty="0">
                  <a:latin typeface="Verdana" pitchFamily="34" charset="0"/>
                  <a:sym typeface="Gill Sans" charset="0"/>
                </a:endParaRPr>
              </a:p>
            </p:txBody>
          </p:sp>
        </p:grpSp>
        <p:grpSp>
          <p:nvGrpSpPr>
            <p:cNvPr id="124012" name="Group 108"/>
            <p:cNvGrpSpPr>
              <a:grpSpLocks/>
            </p:cNvGrpSpPr>
            <p:nvPr/>
          </p:nvGrpSpPr>
          <p:grpSpPr bwMode="auto">
            <a:xfrm>
              <a:off x="3506" y="475"/>
              <a:ext cx="1564" cy="1343"/>
              <a:chOff x="3312" y="336"/>
              <a:chExt cx="1632" cy="1394"/>
            </a:xfrm>
          </p:grpSpPr>
          <p:sp>
            <p:nvSpPr>
              <p:cNvPr id="124013" name="Rectangle 109"/>
              <p:cNvSpPr>
                <a:spLocks/>
              </p:cNvSpPr>
              <p:nvPr/>
            </p:nvSpPr>
            <p:spPr bwMode="auto">
              <a:xfrm>
                <a:off x="3688" y="905"/>
                <a:ext cx="116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ar-LB" sz="2000" b="1" dirty="0">
                    <a:latin typeface="Verdana" pitchFamily="34" charset="0"/>
                    <a:sym typeface="Gill Sans" charset="0"/>
                  </a:rPr>
                  <a:t>المحتوى في العديد من الأماكن</a:t>
                </a:r>
                <a:endParaRPr lang="en-US" sz="2900" dirty="0">
                  <a:latin typeface="Gill Sans" charset="0"/>
                  <a:sym typeface="Gill Sans" charset="0"/>
                </a:endParaRPr>
              </a:p>
            </p:txBody>
          </p:sp>
          <p:sp>
            <p:nvSpPr>
              <p:cNvPr id="124014" name="Line 110"/>
              <p:cNvSpPr>
                <a:spLocks noChangeShapeType="1"/>
              </p:cNvSpPr>
              <p:nvPr/>
            </p:nvSpPr>
            <p:spPr bwMode="auto">
              <a:xfrm rot="10800000" flipV="1">
                <a:off x="4128" y="336"/>
                <a:ext cx="816" cy="576"/>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15" name="Line 111"/>
              <p:cNvSpPr>
                <a:spLocks noChangeShapeType="1"/>
              </p:cNvSpPr>
              <p:nvPr/>
            </p:nvSpPr>
            <p:spPr bwMode="auto">
              <a:xfrm rot="10800000" flipH="1">
                <a:off x="3312" y="1392"/>
                <a:ext cx="816" cy="33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16" name="Picture 112" descr="fundrai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 y="2279"/>
              <a:ext cx="442" cy="1481"/>
            </a:xfrm>
            <a:prstGeom prst="rect">
              <a:avLst/>
            </a:prstGeom>
            <a:noFill/>
            <a:extLst>
              <a:ext uri="{909E8E84-426E-40DD-AFC4-6F175D3DCCD1}">
                <a14:hiddenFill xmlns:a14="http://schemas.microsoft.com/office/drawing/2010/main">
                  <a:solidFill>
                    <a:srgbClr val="FFFFFF"/>
                  </a:solidFill>
                </a14:hiddenFill>
              </a:ext>
            </a:extLst>
          </p:spPr>
        </p:pic>
        <p:grpSp>
          <p:nvGrpSpPr>
            <p:cNvPr id="124017" name="Group 113"/>
            <p:cNvGrpSpPr>
              <a:grpSpLocks/>
            </p:cNvGrpSpPr>
            <p:nvPr/>
          </p:nvGrpSpPr>
          <p:grpSpPr bwMode="auto">
            <a:xfrm>
              <a:off x="2540" y="2372"/>
              <a:ext cx="1962" cy="1758"/>
              <a:chOff x="2304" y="2304"/>
              <a:chExt cx="2047" cy="1824"/>
            </a:xfrm>
          </p:grpSpPr>
          <p:pic>
            <p:nvPicPr>
              <p:cNvPr id="124018"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3120"/>
                <a:ext cx="655"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4019" name="Group 115"/>
              <p:cNvGrpSpPr>
                <a:grpSpLocks/>
              </p:cNvGrpSpPr>
              <p:nvPr/>
            </p:nvGrpSpPr>
            <p:grpSpPr bwMode="auto">
              <a:xfrm>
                <a:off x="2304" y="2304"/>
                <a:ext cx="1632" cy="1824"/>
                <a:chOff x="2304" y="2304"/>
                <a:chExt cx="1632" cy="1824"/>
              </a:xfrm>
            </p:grpSpPr>
            <p:pic>
              <p:nvPicPr>
                <p:cNvPr id="124020"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3105"/>
                  <a:ext cx="670"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021" name="Line 117"/>
                <p:cNvSpPr>
                  <a:spLocks noChangeShapeType="1"/>
                </p:cNvSpPr>
                <p:nvPr/>
              </p:nvSpPr>
              <p:spPr bwMode="auto">
                <a:xfrm rot="10800000">
                  <a:off x="3504" y="2688"/>
                  <a:ext cx="427" cy="415"/>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2" name="Line 118"/>
                <p:cNvSpPr>
                  <a:spLocks noChangeShapeType="1"/>
                </p:cNvSpPr>
                <p:nvPr/>
              </p:nvSpPr>
              <p:spPr bwMode="auto">
                <a:xfrm rot="10800000" flipH="1">
                  <a:off x="2640" y="2784"/>
                  <a:ext cx="288" cy="257"/>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pic>
              <p:nvPicPr>
                <p:cNvPr id="124023" name="Picture 119" descr="vide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 y="3360"/>
                  <a:ext cx="501" cy="753"/>
                </a:xfrm>
                <a:prstGeom prst="rect">
                  <a:avLst/>
                </a:prstGeom>
                <a:noFill/>
                <a:extLst>
                  <a:ext uri="{909E8E84-426E-40DD-AFC4-6F175D3DCCD1}">
                    <a14:hiddenFill xmlns:a14="http://schemas.microsoft.com/office/drawing/2010/main">
                      <a:solidFill>
                        <a:srgbClr val="FFFFFF"/>
                      </a:solidFill>
                    </a14:hiddenFill>
                  </a:ext>
                </a:extLst>
              </p:spPr>
            </p:pic>
            <p:sp>
              <p:nvSpPr>
                <p:cNvPr id="124024" name="Line 120"/>
                <p:cNvSpPr>
                  <a:spLocks noChangeShapeType="1"/>
                </p:cNvSpPr>
                <p:nvPr/>
              </p:nvSpPr>
              <p:spPr bwMode="auto">
                <a:xfrm rot="10800000">
                  <a:off x="3312" y="2832"/>
                  <a:ext cx="0" cy="43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5" name="Rectangle 121"/>
                <p:cNvSpPr>
                  <a:spLocks/>
                </p:cNvSpPr>
                <p:nvPr/>
              </p:nvSpPr>
              <p:spPr bwMode="auto">
                <a:xfrm>
                  <a:off x="2352" y="2304"/>
                  <a:ext cx="1584" cy="50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a:r>
                    <a:rPr lang="ar-LB" sz="1600" b="1" dirty="0">
                      <a:latin typeface="Verdana" pitchFamily="34" charset="0"/>
                      <a:sym typeface="Gill Sans" charset="0"/>
                    </a:rPr>
                    <a:t>المشاركة</a:t>
                  </a:r>
                  <a:endParaRPr lang="en-US" sz="1600" b="1" dirty="0">
                    <a:latin typeface="Verdana" pitchFamily="34" charset="0"/>
                    <a:sym typeface="Gill Sans" charset="0"/>
                  </a:endParaRPr>
                </a:p>
              </p:txBody>
            </p:sp>
          </p:grpSp>
        </p:grpSp>
        <p:grpSp>
          <p:nvGrpSpPr>
            <p:cNvPr id="124026" name="Group 122"/>
            <p:cNvGrpSpPr>
              <a:grpSpLocks/>
            </p:cNvGrpSpPr>
            <p:nvPr/>
          </p:nvGrpSpPr>
          <p:grpSpPr bwMode="auto">
            <a:xfrm>
              <a:off x="4380" y="2094"/>
              <a:ext cx="1380" cy="2082"/>
              <a:chOff x="4224" y="2016"/>
              <a:chExt cx="1440" cy="2160"/>
            </a:xfrm>
          </p:grpSpPr>
          <p:sp>
            <p:nvSpPr>
              <p:cNvPr id="124027" name="Text Box 123"/>
              <p:cNvSpPr txBox="1">
                <a:spLocks noChangeArrowheads="1"/>
              </p:cNvSpPr>
              <p:nvPr/>
            </p:nvSpPr>
            <p:spPr bwMode="auto">
              <a:xfrm>
                <a:off x="4224" y="2784"/>
                <a:ext cx="591"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LB" dirty="0"/>
                  <a:t>المحادثات</a:t>
                </a:r>
                <a:endParaRPr lang="en-US" dirty="0"/>
              </a:p>
            </p:txBody>
          </p:sp>
          <p:pic>
            <p:nvPicPr>
              <p:cNvPr id="124028" name="Picture 124" descr="convers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2" y="2976"/>
                <a:ext cx="552" cy="1200"/>
              </a:xfrm>
              <a:prstGeom prst="rect">
                <a:avLst/>
              </a:prstGeom>
              <a:noFill/>
              <a:extLst>
                <a:ext uri="{909E8E84-426E-40DD-AFC4-6F175D3DCCD1}">
                  <a14:hiddenFill xmlns:a14="http://schemas.microsoft.com/office/drawing/2010/main">
                    <a:solidFill>
                      <a:srgbClr val="FFFFFF"/>
                    </a:solidFill>
                  </a14:hiddenFill>
                </a:ext>
              </a:extLst>
            </p:spPr>
          </p:pic>
          <p:sp>
            <p:nvSpPr>
              <p:cNvPr id="124029" name="Line 125"/>
              <p:cNvSpPr>
                <a:spLocks noChangeShapeType="1"/>
              </p:cNvSpPr>
              <p:nvPr/>
            </p:nvSpPr>
            <p:spPr bwMode="auto">
              <a:xfrm rot="10800000">
                <a:off x="4608" y="3024"/>
                <a:ext cx="576" cy="480"/>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0" name="Text Box 126"/>
              <p:cNvSpPr txBox="1">
                <a:spLocks noChangeArrowheads="1"/>
              </p:cNvSpPr>
              <p:nvPr/>
            </p:nvSpPr>
            <p:spPr bwMode="auto">
              <a:xfrm>
                <a:off x="4656" y="2160"/>
                <a:ext cx="419"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LB" dirty="0"/>
                  <a:t>الشبكة</a:t>
                </a:r>
                <a:endParaRPr lang="en-US" dirty="0"/>
              </a:p>
            </p:txBody>
          </p:sp>
          <p:sp>
            <p:nvSpPr>
              <p:cNvPr id="124031" name="Line 127"/>
              <p:cNvSpPr>
                <a:spLocks noChangeShapeType="1"/>
              </p:cNvSpPr>
              <p:nvPr/>
            </p:nvSpPr>
            <p:spPr bwMode="auto">
              <a:xfrm rot="10800000">
                <a:off x="4320" y="2016"/>
                <a:ext cx="672" cy="19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32" name="Picture 128" descr="faceboo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8" y="2557"/>
              <a:ext cx="667" cy="219"/>
            </a:xfrm>
            <a:prstGeom prst="rect">
              <a:avLst/>
            </a:prstGeom>
            <a:noFill/>
            <a:extLst>
              <a:ext uri="{909E8E84-426E-40DD-AFC4-6F175D3DCCD1}">
                <a14:hiddenFill xmlns:a14="http://schemas.microsoft.com/office/drawing/2010/main">
                  <a:solidFill>
                    <a:srgbClr val="FFFFFF"/>
                  </a:solidFill>
                </a14:hiddenFill>
              </a:ext>
            </a:extLst>
          </p:spPr>
        </p:pic>
        <p:pic>
          <p:nvPicPr>
            <p:cNvPr id="124033" name="Picture 129" descr="mashable facebook slid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8" y="1863"/>
              <a:ext cx="563" cy="671"/>
            </a:xfrm>
            <a:prstGeom prst="rect">
              <a:avLst/>
            </a:prstGeom>
            <a:noFill/>
            <a:extLst>
              <a:ext uri="{909E8E84-426E-40DD-AFC4-6F175D3DCCD1}">
                <a14:hiddenFill xmlns:a14="http://schemas.microsoft.com/office/drawing/2010/main">
                  <a:solidFill>
                    <a:srgbClr val="FFFFFF"/>
                  </a:solidFill>
                </a14:hiddenFill>
              </a:ext>
            </a:extLst>
          </p:spPr>
        </p:pic>
        <p:pic>
          <p:nvPicPr>
            <p:cNvPr id="124035" name="Picture 131" descr="twit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 y="1631"/>
              <a:ext cx="733" cy="504"/>
            </a:xfrm>
            <a:prstGeom prst="rect">
              <a:avLst/>
            </a:prstGeom>
            <a:noFill/>
            <a:extLst>
              <a:ext uri="{909E8E84-426E-40DD-AFC4-6F175D3DCCD1}">
                <a14:hiddenFill xmlns:a14="http://schemas.microsoft.com/office/drawing/2010/main">
                  <a:solidFill>
                    <a:srgbClr val="FFFFFF"/>
                  </a:solidFill>
                </a14:hiddenFill>
              </a:ext>
            </a:extLst>
          </p:spPr>
        </p:pic>
        <p:grpSp>
          <p:nvGrpSpPr>
            <p:cNvPr id="124037" name="Group 133"/>
            <p:cNvGrpSpPr>
              <a:grpSpLocks/>
            </p:cNvGrpSpPr>
            <p:nvPr/>
          </p:nvGrpSpPr>
          <p:grpSpPr bwMode="auto">
            <a:xfrm>
              <a:off x="384" y="2016"/>
              <a:ext cx="1564" cy="489"/>
              <a:chOff x="1200" y="2506"/>
              <a:chExt cx="1175" cy="980"/>
            </a:xfrm>
          </p:grpSpPr>
          <p:sp>
            <p:nvSpPr>
              <p:cNvPr id="124038" name="Line 134"/>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9" name="Rectangle 135"/>
              <p:cNvSpPr>
                <a:spLocks/>
              </p:cNvSpPr>
              <p:nvPr/>
            </p:nvSpPr>
            <p:spPr bwMode="auto">
              <a:xfrm>
                <a:off x="1200" y="3059"/>
                <a:ext cx="1175" cy="42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ar-LB" sz="2200" dirty="0" smtClean="0">
                    <a:latin typeface="Gill Sans" charset="0"/>
                    <a:sym typeface="Gill Sans" charset="0"/>
                  </a:rPr>
                  <a:t>انخراط </a:t>
                </a:r>
                <a:r>
                  <a:rPr lang="ar-LB" sz="2200" dirty="0">
                    <a:latin typeface="Gill Sans" charset="0"/>
                    <a:sym typeface="Gill Sans" charset="0"/>
                  </a:rPr>
                  <a:t>الجميع</a:t>
                </a:r>
                <a:endParaRPr lang="en-US" sz="2200" dirty="0">
                  <a:latin typeface="Gill Sans" charset="0"/>
                  <a:sym typeface="Gill Sans" charset="0"/>
                </a:endParaRPr>
              </a:p>
            </p:txBody>
          </p:sp>
        </p:grpSp>
        <p:sp>
          <p:nvSpPr>
            <p:cNvPr id="124040" name="Line 136"/>
            <p:cNvSpPr>
              <a:spLocks noChangeShapeType="1"/>
            </p:cNvSpPr>
            <p:nvPr/>
          </p:nvSpPr>
          <p:spPr bwMode="auto">
            <a:xfrm flipH="1">
              <a:off x="976" y="2293"/>
              <a:ext cx="848" cy="144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1" name="Rectangle 137"/>
            <p:cNvSpPr>
              <a:spLocks/>
            </p:cNvSpPr>
            <p:nvPr/>
          </p:nvSpPr>
          <p:spPr bwMode="auto">
            <a:xfrm>
              <a:off x="240" y="3799"/>
              <a:ext cx="2208" cy="17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r" defTabSz="822325" rtl="1"/>
              <a:r>
                <a:rPr lang="ar-LB" dirty="0">
                  <a:latin typeface="Gill Sans" charset="0"/>
                  <a:sym typeface="Gill Sans" charset="0"/>
                </a:rPr>
                <a:t>التعلم وإنشاء </a:t>
              </a:r>
              <a:r>
                <a:rPr lang="ar-LB" dirty="0" smtClean="0">
                  <a:latin typeface="Gill Sans" charset="0"/>
                  <a:sym typeface="Gill Sans" charset="0"/>
                </a:rPr>
                <a:t>محتوى</a:t>
              </a:r>
              <a:endParaRPr lang="en-US" b="1" dirty="0">
                <a:latin typeface="Gill Sans" charset="0"/>
                <a:sym typeface="Gill Sans" charset="0"/>
              </a:endParaRPr>
            </a:p>
          </p:txBody>
        </p:sp>
        <p:grpSp>
          <p:nvGrpSpPr>
            <p:cNvPr id="124042" name="Group 138"/>
            <p:cNvGrpSpPr>
              <a:grpSpLocks/>
            </p:cNvGrpSpPr>
            <p:nvPr/>
          </p:nvGrpSpPr>
          <p:grpSpPr bwMode="auto">
            <a:xfrm>
              <a:off x="1488" y="2688"/>
              <a:ext cx="801" cy="847"/>
              <a:chOff x="1200" y="2506"/>
              <a:chExt cx="836" cy="878"/>
            </a:xfrm>
          </p:grpSpPr>
          <p:sp>
            <p:nvSpPr>
              <p:cNvPr id="124043" name="Line 139"/>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4" name="Rectangle 140"/>
              <p:cNvSpPr>
                <a:spLocks/>
              </p:cNvSpPr>
              <p:nvPr/>
            </p:nvSpPr>
            <p:spPr bwMode="auto">
              <a:xfrm>
                <a:off x="1200" y="3163"/>
                <a:ext cx="836" cy="22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r" defTabSz="822325" rtl="1"/>
                <a:r>
                  <a:rPr lang="ar-LB" sz="2200" dirty="0">
                    <a:latin typeface="Gill Sans" charset="0"/>
                    <a:sym typeface="Gill Sans" charset="0"/>
                  </a:rPr>
                  <a:t>جمع التبرعات</a:t>
                </a:r>
                <a:endParaRPr lang="en-US" sz="2200" dirty="0">
                  <a:latin typeface="Gill Sans" charset="0"/>
                  <a:sym typeface="Gill Sans" charset="0"/>
                </a:endParaRPr>
              </a:p>
            </p:txBody>
          </p:sp>
        </p:grpSp>
      </p:grpSp>
      <p:sp>
        <p:nvSpPr>
          <p:cNvPr id="124086" name="Rectangle 182"/>
          <p:cNvSpPr>
            <a:spLocks/>
          </p:cNvSpPr>
          <p:nvPr/>
        </p:nvSpPr>
        <p:spPr bwMode="auto">
          <a:xfrm>
            <a:off x="1295400" y="131763"/>
            <a:ext cx="6400800" cy="554037"/>
          </a:xfrm>
          <a:prstGeom prst="rect">
            <a:avLst/>
          </a:prstGeom>
          <a:noFill/>
          <a:ln w="603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rtl="1"/>
            <a:r>
              <a:rPr lang="ar-LB" sz="3200" b="1" dirty="0">
                <a:latin typeface="Arial" pitchFamily="34" charset="0"/>
                <a:cs typeface="Arial" pitchFamily="34" charset="0"/>
                <a:sym typeface="Gill Sans" charset="0"/>
              </a:rPr>
              <a:t>إنني شغوفة بالتدوين</a:t>
            </a:r>
            <a:endParaRPr lang="en-US" sz="3200" b="1" dirty="0">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4" name="Picture 4" descr="312407445_282cfa40fc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0"/>
            <a:ext cx="9260840" cy="6945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82"/>
          <p:cNvSpPr>
            <a:spLocks/>
          </p:cNvSpPr>
          <p:nvPr/>
        </p:nvSpPr>
        <p:spPr bwMode="auto">
          <a:xfrm>
            <a:off x="152400" y="6019800"/>
            <a:ext cx="8961120" cy="554037"/>
          </a:xfrm>
          <a:prstGeom prst="rect">
            <a:avLst/>
          </a:prstGeom>
          <a:solidFill>
            <a:schemeClr val="bg1"/>
          </a:solidFill>
          <a:ln w="60325">
            <a:solidFill>
              <a:schemeClr val="accent3">
                <a:lumMod val="75000"/>
              </a:schemeClr>
            </a:solidFill>
            <a:miter lim="800000"/>
            <a:headEnd/>
            <a:tailEnd/>
          </a:ln>
        </p:spPr>
        <p:txBody>
          <a:bodyPr lIns="0" tIns="0" rIns="0" bIns="0" anchor="ctr"/>
          <a:lstStyle/>
          <a:p>
            <a:pPr algn="ctr" defTabSz="822325" rtl="1"/>
            <a:r>
              <a:rPr lang="ar-LB" sz="3200" b="1" dirty="0">
                <a:latin typeface="Arial" pitchFamily="34" charset="0"/>
                <a:cs typeface="Arial" pitchFamily="34" charset="0"/>
                <a:sym typeface="Gill Sans" charset="0"/>
              </a:rPr>
              <a:t>إنني متحمسة لتقاسم المعرفة</a:t>
            </a:r>
            <a:endParaRPr lang="en-US"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340763488_8a9fa4a31a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098800"/>
            <a:ext cx="13398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wid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2921000"/>
            <a:ext cx="1495425" cy="3762375"/>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wi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 y="657225"/>
            <a:ext cx="59436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975" y="5826760"/>
            <a:ext cx="14287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2" name="Picture 12" descr="gnomde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1500376"/>
            <a:ext cx="3434398" cy="1769874"/>
          </a:xfrm>
          <a:prstGeom prst="rect">
            <a:avLst/>
          </a:prstGeom>
          <a:noFill/>
          <a:extLst>
            <a:ext uri="{909E8E84-426E-40DD-AFC4-6F175D3DCCD1}">
              <a14:hiddenFill xmlns:a14="http://schemas.microsoft.com/office/drawing/2010/main">
                <a:solidFill>
                  <a:srgbClr val="FFFFFF"/>
                </a:solidFill>
              </a14:hiddenFill>
            </a:ext>
          </a:extLst>
        </p:spPr>
      </p:pic>
      <p:pic>
        <p:nvPicPr>
          <p:cNvPr id="46093" name="Picture 13" descr="twi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325812"/>
            <a:ext cx="5029200" cy="3303588"/>
          </a:xfrm>
          <a:prstGeom prst="rect">
            <a:avLst/>
          </a:prstGeom>
          <a:noFill/>
          <a:extLst>
            <a:ext uri="{909E8E84-426E-40DD-AFC4-6F175D3DCCD1}">
              <a14:hiddenFill xmlns:a14="http://schemas.microsoft.com/office/drawing/2010/main">
                <a:solidFill>
                  <a:srgbClr val="FFFFFF"/>
                </a:solidFill>
              </a14:hiddenFill>
            </a:ext>
          </a:extLst>
        </p:spPr>
      </p:pic>
      <p:pic>
        <p:nvPicPr>
          <p:cNvPr id="46095" name="Picture 15" descr="3190963533_727433d4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190" y="1387569"/>
            <a:ext cx="2127250" cy="1882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2"/>
          <p:cNvSpPr>
            <a:spLocks/>
          </p:cNvSpPr>
          <p:nvPr/>
        </p:nvSpPr>
        <p:spPr bwMode="auto">
          <a:xfrm>
            <a:off x="533400" y="103188"/>
            <a:ext cx="8463598" cy="554037"/>
          </a:xfrm>
          <a:prstGeom prst="rect">
            <a:avLst/>
          </a:prstGeom>
          <a:noFill/>
          <a:ln w="6032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ar-LB" sz="3200" b="1" dirty="0">
                <a:latin typeface="Arial" pitchFamily="34" charset="0"/>
                <a:cs typeface="Arial" pitchFamily="34" charset="0"/>
                <a:sym typeface="Gill Sans" charset="0"/>
              </a:rPr>
              <a:t>إنني أحب كمبوديا</a:t>
            </a:r>
            <a:endParaRPr lang="en-US" sz="3200" b="1" dirty="0">
              <a:latin typeface="Arial" pitchFamily="34" charset="0"/>
              <a:cs typeface="Arial" pitchFamily="34" charset="0"/>
              <a:sym typeface="Gill Sans" charset="0"/>
            </a:endParaRPr>
          </a:p>
        </p:txBody>
      </p:sp>
    </p:spTree>
  </p:cSld>
  <p:clrMapOvr>
    <a:masterClrMapping/>
  </p:clrMapOvr>
  <p:transition advTm="3820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88460532_505d41d76b_b.jpg"/>
          <p:cNvPicPr>
            <a:picLocks noChangeAspect="1"/>
          </p:cNvPicPr>
          <p:nvPr/>
        </p:nvPicPr>
        <p:blipFill>
          <a:blip r:embed="rId3" cstate="print"/>
          <a:stretch>
            <a:fillRect/>
          </a:stretch>
        </p:blipFill>
        <p:spPr>
          <a:xfrm>
            <a:off x="0" y="995082"/>
            <a:ext cx="9144000" cy="4186518"/>
          </a:xfrm>
          <a:prstGeom prst="rect">
            <a:avLst/>
          </a:prstGeom>
        </p:spPr>
      </p:pic>
      <p:pic>
        <p:nvPicPr>
          <p:cNvPr id="8" name="Picture 7" descr="5-16-2010 10-11-52 PM.png"/>
          <p:cNvPicPr>
            <a:picLocks noChangeAspect="1"/>
          </p:cNvPicPr>
          <p:nvPr/>
        </p:nvPicPr>
        <p:blipFill>
          <a:blip r:embed="rId4" cstate="print"/>
          <a:stretch>
            <a:fillRect/>
          </a:stretch>
        </p:blipFill>
        <p:spPr>
          <a:xfrm>
            <a:off x="5791200" y="4267200"/>
            <a:ext cx="3225553" cy="2438400"/>
          </a:xfrm>
          <a:prstGeom prst="rect">
            <a:avLst/>
          </a:prstGeom>
        </p:spPr>
      </p:pic>
      <p:pic>
        <p:nvPicPr>
          <p:cNvPr id="9" name="Picture 8" descr="book cover.png"/>
          <p:cNvPicPr>
            <a:picLocks noChangeAspect="1"/>
          </p:cNvPicPr>
          <p:nvPr/>
        </p:nvPicPr>
        <p:blipFill>
          <a:blip r:embed="rId5" cstate="print"/>
          <a:stretch>
            <a:fillRect/>
          </a:stretch>
        </p:blipFill>
        <p:spPr>
          <a:xfrm>
            <a:off x="3810000" y="4267200"/>
            <a:ext cx="1897672" cy="2514600"/>
          </a:xfrm>
          <a:prstGeom prst="rect">
            <a:avLst/>
          </a:prstGeom>
        </p:spPr>
      </p:pic>
      <p:pic>
        <p:nvPicPr>
          <p:cNvPr id="10" name="Picture 9" descr="4439176863_17ee7863af_o.jpg"/>
          <p:cNvPicPr>
            <a:picLocks noChangeAspect="1"/>
          </p:cNvPicPr>
          <p:nvPr/>
        </p:nvPicPr>
        <p:blipFill>
          <a:blip r:embed="rId6" cstate="print"/>
          <a:stretch>
            <a:fillRect/>
          </a:stretch>
        </p:blipFill>
        <p:spPr>
          <a:xfrm>
            <a:off x="2215676" y="4343400"/>
            <a:ext cx="1568924" cy="2362200"/>
          </a:xfrm>
          <a:prstGeom prst="rect">
            <a:avLst/>
          </a:prstGeom>
        </p:spPr>
      </p:pic>
      <p:sp>
        <p:nvSpPr>
          <p:cNvPr id="11" name="Rectangle 182"/>
          <p:cNvSpPr>
            <a:spLocks/>
          </p:cNvSpPr>
          <p:nvPr/>
        </p:nvSpPr>
        <p:spPr bwMode="auto">
          <a:xfrm>
            <a:off x="762000" y="131763"/>
            <a:ext cx="7848600" cy="554037"/>
          </a:xfrm>
          <a:prstGeom prst="rect">
            <a:avLst/>
          </a:prstGeom>
          <a:noFill/>
          <a:ln w="603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rtl="1"/>
            <a:r>
              <a:rPr lang="ar-LB" sz="3200" b="1" dirty="0">
                <a:latin typeface="Arial" pitchFamily="34" charset="0"/>
                <a:cs typeface="Arial" pitchFamily="34" charset="0"/>
                <a:sym typeface="Gill Sans" charset="0"/>
              </a:rPr>
              <a:t>أحب التشبيك </a:t>
            </a:r>
            <a:endParaRPr lang="en-US"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4000" cy="6543675"/>
          </a:xfrm>
          <a:prstGeom prst="rect">
            <a:avLst/>
          </a:prstGeom>
        </p:spPr>
      </p:pic>
    </p:spTree>
    <p:extLst>
      <p:ext uri="{BB962C8B-B14F-4D97-AF65-F5344CB8AC3E}">
        <p14:creationId xmlns:p14="http://schemas.microsoft.com/office/powerpoint/2010/main" val="388427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85710_10150413654355624_657015623_17728159_5120947_n(2).jpg"/>
          <p:cNvPicPr>
            <a:picLocks noChangeAspect="1"/>
          </p:cNvPicPr>
          <p:nvPr/>
        </p:nvPicPr>
        <p:blipFill>
          <a:blip r:embed="rId3" cstate="print"/>
          <a:stretch>
            <a:fillRect/>
          </a:stretch>
        </p:blipFill>
        <p:spPr>
          <a:xfrm>
            <a:off x="0" y="0"/>
            <a:ext cx="9144000" cy="6858000"/>
          </a:xfrm>
          <a:prstGeom prst="rect">
            <a:avLst/>
          </a:prstGeom>
        </p:spPr>
      </p:pic>
      <p:sp>
        <p:nvSpPr>
          <p:cNvPr id="18" name="TextBox 17"/>
          <p:cNvSpPr txBox="1"/>
          <p:nvPr/>
        </p:nvSpPr>
        <p:spPr>
          <a:xfrm>
            <a:off x="533400" y="152400"/>
            <a:ext cx="8305800" cy="584775"/>
          </a:xfrm>
          <a:prstGeom prst="rect">
            <a:avLst/>
          </a:prstGeom>
          <a:solidFill>
            <a:schemeClr val="bg1"/>
          </a:solidFill>
        </p:spPr>
        <p:txBody>
          <a:bodyPr wrap="square" rtlCol="0">
            <a:spAutoFit/>
          </a:bodyPr>
          <a:lstStyle/>
          <a:p>
            <a:pPr algn="ctr" rtl="1"/>
            <a:r>
              <a:rPr lang="ar-LB" sz="3200" b="1" dirty="0">
                <a:latin typeface="Arial" pitchFamily="34" charset="0"/>
                <a:cs typeface="Arial" pitchFamily="34" charset="0"/>
              </a:rPr>
              <a:t>إيميديات قبل عام واحد!</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901</Words>
  <Application>Microsoft Office PowerPoint</Application>
  <PresentationFormat>On-screen Show (4:3)</PresentationFormat>
  <Paragraphs>89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Tohme</cp:lastModifiedBy>
  <cp:revision>117</cp:revision>
  <dcterms:created xsi:type="dcterms:W3CDTF">2011-10-16T17:31:55Z</dcterms:created>
  <dcterms:modified xsi:type="dcterms:W3CDTF">2012-03-04T17:52:59Z</dcterms:modified>
</cp:coreProperties>
</file>