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0"/>
  </p:notesMasterIdLst>
  <p:sldIdLst>
    <p:sldId id="390" r:id="rId3"/>
    <p:sldId id="395" r:id="rId4"/>
    <p:sldId id="385" r:id="rId5"/>
    <p:sldId id="387" r:id="rId6"/>
    <p:sldId id="392" r:id="rId7"/>
    <p:sldId id="391" r:id="rId8"/>
    <p:sldId id="388" r:id="rId9"/>
    <p:sldId id="389" r:id="rId10"/>
    <p:sldId id="264" r:id="rId11"/>
    <p:sldId id="386" r:id="rId12"/>
    <p:sldId id="268" r:id="rId13"/>
    <p:sldId id="277" r:id="rId14"/>
    <p:sldId id="266" r:id="rId15"/>
    <p:sldId id="267" r:id="rId16"/>
    <p:sldId id="299" r:id="rId17"/>
    <p:sldId id="393" r:id="rId18"/>
    <p:sldId id="39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57" autoAdjust="0"/>
  </p:normalViewPr>
  <p:slideViewPr>
    <p:cSldViewPr>
      <p:cViewPr varScale="1">
        <p:scale>
          <a:sx n="82" d="100"/>
          <a:sy n="82" d="100"/>
        </p:scale>
        <p:origin x="-2454" y="1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BEAFA-207B-4E70-A357-4A48ABCAE8D0}" type="datetimeFigureOut">
              <a:rPr lang="en-US" smtClean="0"/>
              <a:t>2/21/2012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27391-7F88-4D22-9F44-892FB7C9BC4C}" type="slidenum">
              <a:rPr lang="en-US" smtClean="0"/>
              <a:t>‹#›</a:t>
            </a:fld>
            <a:endParaRPr lang="en-US"/>
          </a:p>
        </p:txBody>
      </p:sp>
    </p:spTree>
    <p:extLst>
      <p:ext uri="{BB962C8B-B14F-4D97-AF65-F5344CB8AC3E}">
        <p14:creationId xmlns:p14="http://schemas.microsoft.com/office/powerpoint/2010/main" val="392205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flickr.com/photos/spdl_n1/506745677/sizes/o/in/photostrea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flickr.com/photos/gordontour/6406122219/sizes/l/in/photostrea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Keynote Address: 10:00- 10:15 a.m.</a:t>
            </a:r>
            <a:endParaRPr lang="en-US" b="1"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 am with Lina, the Country Director for E-Mediat Yemen – and for me the train the trainers was a fantastic opportunity for peer learning about how to design and deliver trainings for social media that are fun and interactive….</a:t>
            </a:r>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10</a:t>
            </a:fld>
            <a:endParaRPr lang="en-US" dirty="0"/>
          </a:p>
        </p:txBody>
      </p:sp>
    </p:spTree>
    <p:extLst>
      <p:ext uri="{BB962C8B-B14F-4D97-AF65-F5344CB8AC3E}">
        <p14:creationId xmlns:p14="http://schemas.microsoft.com/office/powerpoint/2010/main" val="304229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also learned</a:t>
            </a:r>
            <a:r>
              <a:rPr lang="en-US" baseline="0" dirty="0" smtClean="0"/>
              <a:t> about your culture…. </a:t>
            </a:r>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11</a:t>
            </a:fld>
            <a:endParaRPr lang="en-US"/>
          </a:p>
        </p:txBody>
      </p:sp>
    </p:spTree>
    <p:extLst>
      <p:ext uri="{BB962C8B-B14F-4D97-AF65-F5344CB8AC3E}">
        <p14:creationId xmlns:p14="http://schemas.microsoft.com/office/powerpoint/2010/main" val="3845118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p:txBody>
          <a:bodyPr/>
          <a:lstStyle/>
          <a:p>
            <a:pPr eaLnBrk="1" hangingPunct="1">
              <a:spcBef>
                <a:spcPct val="0"/>
              </a:spcBef>
            </a:pPr>
            <a:r>
              <a:rPr lang="en-US" dirty="0" smtClean="0"/>
              <a:t>Also,</a:t>
            </a:r>
            <a:r>
              <a:rPr lang="en-US" baseline="0" dirty="0" smtClean="0"/>
              <a:t> we were able to explore how the concepts of the Networked NGO and if they translate or not in your part of the world … </a:t>
            </a:r>
            <a:endParaRPr lang="en-US" dirty="0" smtClean="0"/>
          </a:p>
        </p:txBody>
      </p:sp>
      <p:sp>
        <p:nvSpPr>
          <p:cNvPr id="56323" name="Slide Number Placeholder 3"/>
          <p:cNvSpPr>
            <a:spLocks noGrp="1"/>
          </p:cNvSpPr>
          <p:nvPr>
            <p:ph type="sldNum" sz="quarter" idx="5"/>
          </p:nvPr>
        </p:nvSpPr>
        <p:spPr>
          <a:noFill/>
        </p:spPr>
        <p:txBody>
          <a:bodyPr/>
          <a:lstStyle/>
          <a:p>
            <a:fld id="{C63ED2E2-3A81-4F1A-BEFD-E1FA6C26B932}"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was also thrilled to discover a great example of a Networked NGO --  SHABAKAT  - a</a:t>
            </a:r>
            <a:r>
              <a:rPr lang="en-US" baseline="0" dirty="0" smtClean="0"/>
              <a:t> mission of having </a:t>
            </a:r>
            <a:r>
              <a:rPr lang="en-US" dirty="0" smtClean="0"/>
              <a:t>youth integrate information and communication technologies in the day-to-day lives of their communities to positively transform  families, education, businesses, environment and community.  Rami Al-Karmi ,</a:t>
            </a:r>
            <a:r>
              <a:rPr lang="en-US" baseline="0" dirty="0" smtClean="0"/>
              <a:t> </a:t>
            </a:r>
            <a:r>
              <a:rPr lang="en-US" dirty="0" smtClean="0"/>
              <a:t>E-Mediat Strategic Adviser for the E-Mediat and the founder of this organization.</a:t>
            </a:r>
          </a:p>
          <a:p>
            <a:endParaRPr lang="en-US" dirty="0" smtClean="0"/>
          </a:p>
          <a:p>
            <a:r>
              <a:rPr lang="en-US" dirty="0" err="1" smtClean="0"/>
              <a:t>Shabakat</a:t>
            </a:r>
            <a:r>
              <a:rPr lang="en-US" dirty="0" smtClean="0"/>
              <a:t> Al </a:t>
            </a:r>
            <a:r>
              <a:rPr lang="en-US" dirty="0" err="1" smtClean="0"/>
              <a:t>Ordon</a:t>
            </a:r>
            <a:r>
              <a:rPr lang="en-US" dirty="0" smtClean="0"/>
              <a:t> trains young people in technical, professional and facilitation skills who then go out and create programs to train people in their communities. </a:t>
            </a:r>
            <a:r>
              <a:rPr lang="en-US" dirty="0" err="1" smtClean="0"/>
              <a:t>Rami</a:t>
            </a:r>
            <a:r>
              <a:rPr lang="en-US" dirty="0" smtClean="0"/>
              <a:t> shared how his organization works in a transparent way, open sourcing its program materials and processes. They also work many different partners to spread the program so that his organization isn’t doing everything. They’ve simplified and focused on what they do best.</a:t>
            </a:r>
          </a:p>
          <a:p>
            <a:endParaRPr lang="en-US" dirty="0"/>
          </a:p>
        </p:txBody>
      </p:sp>
      <p:sp>
        <p:nvSpPr>
          <p:cNvPr id="4" name="Slide Number Placeholder 3"/>
          <p:cNvSpPr>
            <a:spLocks noGrp="1"/>
          </p:cNvSpPr>
          <p:nvPr>
            <p:ph type="sldNum" sz="quarter" idx="10"/>
          </p:nvPr>
        </p:nvSpPr>
        <p:spPr/>
        <p:txBody>
          <a:bodyPr/>
          <a:lstStyle/>
          <a:p>
            <a:pPr>
              <a:defRPr/>
            </a:pPr>
            <a:fld id="{D716F52E-7302-4139-A25A-EE3D5244EAD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Later</a:t>
            </a:r>
            <a:r>
              <a:rPr lang="en-US" baseline="0" dirty="0" smtClean="0"/>
              <a:t> back in the US, I invited RAMI to Skype in to a session and share the story of how NGO and why it is a networked NGO.</a:t>
            </a:r>
          </a:p>
          <a:p>
            <a:endParaRPr lang="en-US" baseline="0" dirty="0" smtClean="0"/>
          </a:p>
          <a:p>
            <a:r>
              <a:rPr lang="en-US" dirty="0" smtClean="0"/>
              <a:t>One of the things he said that day</a:t>
            </a:r>
            <a:r>
              <a:rPr lang="en-US" baseline="0" dirty="0" smtClean="0"/>
              <a:t> about networked NGOs  was that being relevant was the key to success. That by giving your audience what they want, you unlock the key to success. </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15</a:t>
            </a:fld>
            <a:endParaRPr lang="en-US"/>
          </a:p>
        </p:txBody>
      </p:sp>
    </p:spTree>
    <p:extLst>
      <p:ext uri="{BB962C8B-B14F-4D97-AF65-F5344CB8AC3E}">
        <p14:creationId xmlns:p14="http://schemas.microsoft.com/office/powerpoint/2010/main" val="21706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http://www.flickr.com/photos/spdl_n1/506745677/sizes/o/in/photostream/</a:t>
            </a:r>
            <a:endParaRPr lang="en-US" dirty="0" smtClean="0"/>
          </a:p>
          <a:p>
            <a:endParaRPr lang="en-US" dirty="0" smtClean="0"/>
          </a:p>
          <a:p>
            <a:endParaRPr lang="en-US" dirty="0" smtClean="0"/>
          </a:p>
          <a:p>
            <a:endParaRPr lang="en-US" dirty="0" smtClean="0"/>
          </a:p>
          <a:p>
            <a:endParaRPr lang="en-US" dirty="0" smtClean="0"/>
          </a:p>
          <a:p>
            <a:r>
              <a:rPr lang="en-US" sz="1200" b="0" i="0" kern="1200" dirty="0" smtClean="0">
                <a:solidFill>
                  <a:schemeClr val="tx1"/>
                </a:solidFill>
                <a:effectLst/>
                <a:latin typeface="+mn-lt"/>
                <a:ea typeface="+mn-ea"/>
                <a:cs typeface="+mn-cs"/>
              </a:rPr>
              <a:t>D Sharon Pruitt</a:t>
            </a:r>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16</a:t>
            </a:fld>
            <a:endParaRPr lang="en-US"/>
          </a:p>
        </p:txBody>
      </p:sp>
    </p:spTree>
    <p:extLst>
      <p:ext uri="{BB962C8B-B14F-4D97-AF65-F5344CB8AC3E}">
        <p14:creationId xmlns:p14="http://schemas.microsoft.com/office/powerpoint/2010/main" val="1463511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http://www.flickr.com/photos/gordontour/6406122219/sizes/l/in/photostream/</a:t>
            </a:r>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17</a:t>
            </a:fld>
            <a:endParaRPr lang="en-US"/>
          </a:p>
        </p:txBody>
      </p:sp>
    </p:spTree>
    <p:extLst>
      <p:ext uri="{BB962C8B-B14F-4D97-AF65-F5344CB8AC3E}">
        <p14:creationId xmlns:p14="http://schemas.microsoft.com/office/powerpoint/2010/main" val="72112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saw this wonderful photo shared</a:t>
            </a:r>
            <a:r>
              <a:rPr lang="en-US" baseline="0" dirty="0" smtClean="0"/>
              <a:t> on Facebook from the E-Mediat group in Morocco.  It is a simple photograph of the road to they take to the training center in </a:t>
            </a:r>
            <a:r>
              <a:rPr lang="en-US" sz="1200" b="0" i="0" kern="1200" dirty="0" smtClean="0">
                <a:solidFill>
                  <a:schemeClr val="tx1"/>
                </a:solidFill>
                <a:effectLst/>
                <a:latin typeface="+mn-lt"/>
                <a:ea typeface="+mn-ea"/>
                <a:cs typeface="+mn-cs"/>
              </a:rPr>
              <a:t>Azrou.    It inspired</a:t>
            </a:r>
            <a:r>
              <a:rPr lang="en-US" sz="1200" b="0" i="0" kern="1200" baseline="0" dirty="0" smtClean="0">
                <a:solidFill>
                  <a:schemeClr val="tx1"/>
                </a:solidFill>
                <a:effectLst/>
                <a:latin typeface="+mn-lt"/>
                <a:ea typeface="+mn-ea"/>
                <a:cs typeface="+mn-cs"/>
              </a:rPr>
              <a:t> this talk … because you need passion to get on the road early or in the fog – and by taking small steps, keep moving forward to you reach your destination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What are you passionate about in your work? </a:t>
            </a:r>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2</a:t>
            </a:fld>
            <a:endParaRPr lang="en-US"/>
          </a:p>
        </p:txBody>
      </p:sp>
    </p:spTree>
    <p:extLst>
      <p:ext uri="{BB962C8B-B14F-4D97-AF65-F5344CB8AC3E}">
        <p14:creationId xmlns:p14="http://schemas.microsoft.com/office/powerpoint/2010/main" val="77297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BBB49-5268-40D7-918D-5AF7D7CE3096}" type="slidenum">
              <a:rPr lang="en-US"/>
              <a:pPr/>
              <a:t>3</a:t>
            </a:fld>
            <a:endParaRPr 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87388" y="4343400"/>
            <a:ext cx="5483225" cy="4114800"/>
          </a:xfrm>
        </p:spPr>
        <p:txBody>
          <a:bodyPr/>
          <a:lstStyle/>
          <a:p>
            <a:r>
              <a:rPr lang="en-US" dirty="0" smtClean="0"/>
              <a:t>I’ve been working in the NGO sector for over 32 years</a:t>
            </a:r>
            <a:r>
              <a:rPr lang="en-US" baseline="0" dirty="0" smtClean="0"/>
              <a:t>. In 1992, I started helping NGOs use the Internet to support their missions and discovered that I’m passionate about that … and my desire for learning about how NGOs can use the Internet and later social media has taken me all over the world to places like Cambodia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441AC-7250-4D1F-9187-8287119FF259}" type="slidenum">
              <a:rPr lang="en-US"/>
              <a:pPr/>
              <a:t>4</a:t>
            </a:fld>
            <a:endParaRPr lang="en-US" dirty="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688975" y="4343400"/>
            <a:ext cx="5480050" cy="4114800"/>
          </a:xfrm>
          <a:ln/>
          <a:extLst>
            <a:ext uri="{53640926-AAD7-44D8-BBD7-CCE9431645EC}">
              <a14:shadowObscured xmlns:a14="http://schemas.microsoft.com/office/drawing/2010/main" val="1"/>
            </a:ext>
          </a:extLst>
        </p:spPr>
        <p:txBody>
          <a:bodyPr/>
          <a:lstStyle/>
          <a:p>
            <a:r>
              <a:rPr lang="en-US" dirty="0" smtClean="0">
                <a:sym typeface="Lucida Grande" charset="0"/>
              </a:rPr>
              <a:t>I started my first</a:t>
            </a:r>
            <a:r>
              <a:rPr lang="en-US" baseline="0" dirty="0" smtClean="0">
                <a:sym typeface="Lucida Grande" charset="0"/>
              </a:rPr>
              <a:t> blog in 2003  as a way to write down what I was learning about social media and share it with people who work in the NGO sector.  I wrote that blog just for me, I started with very small steps – my first blog posts was not more than a few sentences</a:t>
            </a:r>
            <a:r>
              <a:rPr lang="en-US" baseline="0" smtClean="0">
                <a:sym typeface="Lucida Grande" charset="0"/>
              </a:rPr>
              <a:t>.  But </a:t>
            </a:r>
            <a:r>
              <a:rPr lang="en-US" baseline="0" dirty="0" smtClean="0">
                <a:sym typeface="Lucida Grande" charset="0"/>
              </a:rPr>
              <a:t>after blogging every day, I got better at it – and faster.  </a:t>
            </a:r>
            <a:endParaRPr lang="en-US" dirty="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EE63A8-1062-4A1A-95FB-08962A40EBFA}" type="slidenum">
              <a:rPr lang="en-US"/>
              <a:pPr/>
              <a:t>5</a:t>
            </a:fld>
            <a:endParaRPr lang="en-US"/>
          </a:p>
        </p:txBody>
      </p:sp>
      <p:sp>
        <p:nvSpPr>
          <p:cNvPr id="835586" name="Rectangle 2"/>
          <p:cNvSpPr>
            <a:spLocks noGrp="1" noRot="1" noChangeAspect="1" noChangeArrowheads="1" noTextEdit="1"/>
          </p:cNvSpPr>
          <p:nvPr>
            <p:ph type="sldImg"/>
          </p:nvPr>
        </p:nvSpPr>
        <p:spPr>
          <a:ln/>
        </p:spPr>
      </p:sp>
      <p:sp>
        <p:nvSpPr>
          <p:cNvPr id="835587" name="Rectangle 3"/>
          <p:cNvSpPr>
            <a:spLocks noGrp="1" noChangeArrowheads="1"/>
          </p:cNvSpPr>
          <p:nvPr>
            <p:ph type="body" idx="1"/>
          </p:nvPr>
        </p:nvSpPr>
        <p:spPr/>
        <p:txBody>
          <a:bodyPr/>
          <a:lstStyle/>
          <a:p>
            <a:r>
              <a:rPr lang="en-US" dirty="0" smtClean="0"/>
              <a:t>One of the things I discovered is</a:t>
            </a:r>
            <a:r>
              <a:rPr lang="en-US" baseline="0" dirty="0" smtClean="0"/>
              <a:t> that if I took small steps, reflected on what I learned and shared it – I would learn more! </a:t>
            </a:r>
          </a:p>
          <a:p>
            <a:r>
              <a:rPr lang="en-US" baseline="0" dirty="0" smtClean="0"/>
              <a:t>I found a way to combine my passion for social media with personal interests …</a:t>
            </a:r>
          </a:p>
          <a:p>
            <a:r>
              <a:rPr lang="en-US" baseline="0" dirty="0" smtClean="0"/>
              <a:t>My kids were adopted from Cambodia – and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1854F-D910-4AFA-8BC8-23162EFB1A32}" type="slidenum">
              <a:rPr lang="en-US"/>
              <a:pPr/>
              <a:t>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dirty="0" smtClean="0"/>
              <a:t>That’s why I’m passionate about Cambodia! </a:t>
            </a:r>
            <a:r>
              <a:rPr lang="en-US" baseline="0" dirty="0" smtClean="0"/>
              <a:t> I learned how to do “social fundraising” – to help raise lots of money to support children in Cambodia.</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my</a:t>
            </a:r>
            <a:r>
              <a:rPr lang="en-US" baseline="0" dirty="0" smtClean="0"/>
              <a:t> blog is one of the largest nonprofit and social media blogs .. I’ve written a book “The Networked Nonprofit” – and through social media I have been able to connect and build relationships with people who work for NGOs around the world. I am passionate about networking and social media helps me do that …</a:t>
            </a:r>
            <a:endParaRPr lang="en-US" dirty="0"/>
          </a:p>
        </p:txBody>
      </p:sp>
      <p:sp>
        <p:nvSpPr>
          <p:cNvPr id="4" name="Slide Number Placeholder 3"/>
          <p:cNvSpPr>
            <a:spLocks noGrp="1"/>
          </p:cNvSpPr>
          <p:nvPr>
            <p:ph type="sldNum" sz="quarter" idx="10"/>
          </p:nvPr>
        </p:nvSpPr>
        <p:spPr/>
        <p:txBody>
          <a:bodyPr/>
          <a:lstStyle/>
          <a:p>
            <a:fld id="{5716052E-090A-41D6-844E-B1020D3717E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example, I wanted to learn more about content curation and did this presentation in the US by brought in Robin Good, the world’s expert in content curation to share his tips with 300 nonprofits in NY.  I’ll be sharing what I learned from him with you this afternoon!  </a:t>
            </a:r>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8</a:t>
            </a:fld>
            <a:endParaRPr lang="en-US"/>
          </a:p>
        </p:txBody>
      </p:sp>
    </p:spTree>
    <p:extLst>
      <p:ext uri="{BB962C8B-B14F-4D97-AF65-F5344CB8AC3E}">
        <p14:creationId xmlns:p14="http://schemas.microsoft.com/office/powerpoint/2010/main" val="3364970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most exciting experiences I’ve had teaching and learning about social media and NGOs, was the opportunity to do the Train the Trainers session in Beirut last year that launched the E-Mediat program.</a:t>
            </a:r>
            <a:endParaRPr lang="en-US" dirty="0"/>
          </a:p>
        </p:txBody>
      </p:sp>
      <p:sp>
        <p:nvSpPr>
          <p:cNvPr id="4" name="Slide Number Placeholder 3"/>
          <p:cNvSpPr>
            <a:spLocks noGrp="1"/>
          </p:cNvSpPr>
          <p:nvPr>
            <p:ph type="sldNum" sz="quarter" idx="10"/>
          </p:nvPr>
        </p:nvSpPr>
        <p:spPr/>
        <p:txBody>
          <a:bodyPr/>
          <a:lstStyle/>
          <a:p>
            <a:fld id="{5716052E-090A-41D6-844E-B1020D3717E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120140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76853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2376392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442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63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91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44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44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53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835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71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1552926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155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702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305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D3A38-61C1-4AD7-97E5-C88C4D5C9B87}"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12129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D3A38-61C1-4AD7-97E5-C88C4D5C9B87}" type="datetimeFigureOut">
              <a:rPr lang="en-US" smtClean="0"/>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371918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D3A38-61C1-4AD7-97E5-C88C4D5C9B87}" type="datetimeFigureOut">
              <a:rPr lang="en-US" smtClean="0"/>
              <a:t>2/21/2012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724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AD3A38-61C1-4AD7-97E5-C88C4D5C9B87}" type="datetimeFigureOut">
              <a:rPr lang="en-US" smtClean="0"/>
              <a:t>2/21/2012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292109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D3A38-61C1-4AD7-97E5-C88C4D5C9B87}" type="datetimeFigureOut">
              <a:rPr lang="en-US" smtClean="0"/>
              <a:t>2/21/2012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39120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7395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263286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3A38-61C1-4AD7-97E5-C88C4D5C9B87}" type="datetimeFigureOut">
              <a:rPr lang="en-US" smtClean="0"/>
              <a:t>2/21/2012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4E971-8D31-40B7-80B5-3B354B8A7A9A}" type="slidenum">
              <a:rPr lang="en-US" smtClean="0"/>
              <a:t>‹#›</a:t>
            </a:fld>
            <a:endParaRPr lang="en-US"/>
          </a:p>
        </p:txBody>
      </p:sp>
    </p:spTree>
    <p:extLst>
      <p:ext uri="{BB962C8B-B14F-4D97-AF65-F5344CB8AC3E}">
        <p14:creationId xmlns:p14="http://schemas.microsoft.com/office/powerpoint/2010/main" val="794370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40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_template-cover.jpg                                         0037E422Macintosh HD                   C3619BF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6" y="0"/>
            <a:ext cx="9145588" cy="7316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971800"/>
            <a:ext cx="9144000" cy="584775"/>
          </a:xfrm>
          <a:prstGeom prst="rect">
            <a:avLst/>
          </a:prstGeom>
          <a:solidFill>
            <a:schemeClr val="accent5">
              <a:lumMod val="40000"/>
              <a:lumOff val="60000"/>
            </a:schemeClr>
          </a:solidFill>
        </p:spPr>
        <p:txBody>
          <a:bodyPr wrap="square" rtlCol="0">
            <a:spAutoFit/>
          </a:bodyPr>
          <a:lstStyle/>
          <a:p>
            <a:pPr algn="ctr"/>
            <a:r>
              <a:rPr lang="en-US" sz="3200" b="1" dirty="0" smtClean="0">
                <a:latin typeface="Arial" pitchFamily="34" charset="0"/>
                <a:cs typeface="Arial" pitchFamily="34" charset="0"/>
              </a:rPr>
              <a:t>New Media for the Networked NGO</a:t>
            </a:r>
          </a:p>
        </p:txBody>
      </p:sp>
      <p:sp>
        <p:nvSpPr>
          <p:cNvPr id="9" name="TextBox 8"/>
          <p:cNvSpPr txBox="1"/>
          <p:nvPr/>
        </p:nvSpPr>
        <p:spPr>
          <a:xfrm>
            <a:off x="1066800" y="4200750"/>
            <a:ext cx="7086600" cy="646331"/>
          </a:xfrm>
          <a:prstGeom prst="rect">
            <a:avLst/>
          </a:prstGeom>
          <a:solidFill>
            <a:srgbClr val="9DE357">
              <a:alpha val="57000"/>
            </a:srgbClr>
          </a:solidFill>
        </p:spPr>
        <p:txBody>
          <a:bodyPr wrap="square" rtlCol="0">
            <a:spAutoFit/>
          </a:bodyPr>
          <a:lstStyle/>
          <a:p>
            <a:pPr algn="ctr"/>
            <a:r>
              <a:rPr lang="en-US" b="1" dirty="0" smtClean="0">
                <a:latin typeface="Arial" pitchFamily="34" charset="0"/>
                <a:cs typeface="Arial" pitchFamily="34" charset="0"/>
              </a:rPr>
              <a:t>Keynote Address by Beth Kanter, co-author of The Networked Nonprofit, author of Beth’s Blog and E-Mediat Master Trainer </a:t>
            </a:r>
          </a:p>
        </p:txBody>
      </p:sp>
      <p:sp>
        <p:nvSpPr>
          <p:cNvPr id="10" name="TextBox 9"/>
          <p:cNvSpPr txBox="1"/>
          <p:nvPr/>
        </p:nvSpPr>
        <p:spPr>
          <a:xfrm>
            <a:off x="38100" y="6574116"/>
            <a:ext cx="9144000" cy="738664"/>
          </a:xfrm>
          <a:prstGeom prst="rect">
            <a:avLst/>
          </a:prstGeom>
          <a:noFill/>
        </p:spPr>
        <p:txBody>
          <a:bodyPr wrap="square" rtlCol="0">
            <a:spAutoFit/>
          </a:bodyPr>
          <a:lstStyle/>
          <a:p>
            <a:pPr algn="ctr"/>
            <a:r>
              <a:rPr lang="en-US" sz="1400" dirty="0">
                <a:latin typeface="Arial" pitchFamily="34" charset="0"/>
                <a:cs typeface="Arial" pitchFamily="34" charset="0"/>
              </a:rPr>
              <a:t>E-Mediat is funded by the Middle East Partnership Initiative of the United States Department of State with support from Microsoft Corporation and craigslist Charitable Fund and administrated by the Institute of International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52400" y="6400800"/>
            <a:ext cx="2743200" cy="369332"/>
          </a:xfrm>
          <a:prstGeom prst="rect">
            <a:avLst/>
          </a:prstGeom>
          <a:noFill/>
        </p:spPr>
        <p:txBody>
          <a:bodyPr wrap="square" rtlCol="0">
            <a:spAutoFit/>
          </a:bodyPr>
          <a:lstStyle/>
          <a:p>
            <a:r>
              <a:rPr lang="en-US" dirty="0" smtClean="0">
                <a:solidFill>
                  <a:schemeClr val="bg1"/>
                </a:solidFill>
              </a:rPr>
              <a:t>Photo by SMEX Beirut</a:t>
            </a:r>
            <a:endParaRPr lang="en-US" dirty="0">
              <a:solidFill>
                <a:schemeClr val="bg1"/>
              </a:solidFill>
            </a:endParaRPr>
          </a:p>
        </p:txBody>
      </p:sp>
    </p:spTree>
    <p:extLst>
      <p:ext uri="{BB962C8B-B14F-4D97-AF65-F5344CB8AC3E}">
        <p14:creationId xmlns:p14="http://schemas.microsoft.com/office/powerpoint/2010/main" val="231370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23-2011 11-48-25 AM.png"/>
          <p:cNvPicPr>
            <a:picLocks noChangeAspect="1"/>
          </p:cNvPicPr>
          <p:nvPr/>
        </p:nvPicPr>
        <p:blipFill>
          <a:blip r:embed="rId3" cstate="print"/>
          <a:stretch>
            <a:fillRect/>
          </a:stretch>
        </p:blipFill>
        <p:spPr>
          <a:xfrm>
            <a:off x="0" y="304800"/>
            <a:ext cx="9144000" cy="4723391"/>
          </a:xfrm>
          <a:prstGeom prst="rect">
            <a:avLst/>
          </a:prstGeom>
        </p:spPr>
      </p:pic>
      <p:sp>
        <p:nvSpPr>
          <p:cNvPr id="3" name="TextBox 2"/>
          <p:cNvSpPr txBox="1"/>
          <p:nvPr/>
        </p:nvSpPr>
        <p:spPr>
          <a:xfrm>
            <a:off x="1828800" y="2743200"/>
            <a:ext cx="4572000" cy="2585323"/>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0882" name="TextBox 1"/>
          <p:cNvSpPr txBox="1">
            <a:spLocks noChangeArrowheads="1"/>
          </p:cNvSpPr>
          <p:nvPr/>
        </p:nvSpPr>
        <p:spPr bwMode="auto">
          <a:xfrm>
            <a:off x="2057400" y="381000"/>
            <a:ext cx="5334000" cy="646113"/>
          </a:xfrm>
          <a:prstGeom prst="rect">
            <a:avLst/>
          </a:prstGeom>
          <a:noFill/>
          <a:ln w="9525">
            <a:noFill/>
            <a:miter lim="800000"/>
            <a:headEnd/>
            <a:tailEnd/>
          </a:ln>
        </p:spPr>
        <p:txBody>
          <a:bodyPr>
            <a:spAutoFit/>
          </a:bodyPr>
          <a:lstStyle/>
          <a:p>
            <a:r>
              <a:rPr lang="en-US" sz="3600" b="1" dirty="0">
                <a:solidFill>
                  <a:schemeClr val="bg1"/>
                </a:solidFill>
                <a:latin typeface="Arial" pitchFamily="34" charset="0"/>
                <a:cs typeface="Arial" pitchFamily="34" charset="0"/>
              </a:rPr>
              <a:t>The </a:t>
            </a:r>
            <a:r>
              <a:rPr lang="en-US" sz="3600" b="1" dirty="0" smtClean="0">
                <a:solidFill>
                  <a:schemeClr val="bg1"/>
                </a:solidFill>
                <a:latin typeface="Arial" pitchFamily="34" charset="0"/>
                <a:cs typeface="Arial" pitchFamily="34" charset="0"/>
              </a:rPr>
              <a:t>Networked NGO</a:t>
            </a:r>
            <a:endParaRPr lang="en-US" sz="3600" b="1" dirty="0">
              <a:solidFill>
                <a:schemeClr val="bg1"/>
              </a:solidFill>
              <a:latin typeface="Arial" pitchFamily="34" charset="0"/>
              <a:cs typeface="Arial" pitchFamily="34" charset="0"/>
            </a:endParaRPr>
          </a:p>
        </p:txBody>
      </p:sp>
      <p:graphicFrame>
        <p:nvGraphicFramePr>
          <p:cNvPr id="33820" name="Group 28"/>
          <p:cNvGraphicFramePr>
            <a:graphicFrameLocks noGrp="1"/>
          </p:cNvGraphicFramePr>
          <p:nvPr>
            <p:extLst>
              <p:ext uri="{D42A27DB-BD31-4B8C-83A1-F6EECF244321}">
                <p14:modId xmlns:p14="http://schemas.microsoft.com/office/powerpoint/2010/main" val="2222981295"/>
              </p:ext>
            </p:extLst>
          </p:nvPr>
        </p:nvGraphicFramePr>
        <p:xfrm>
          <a:off x="381000" y="1371600"/>
          <a:ext cx="8382000" cy="4757420"/>
        </p:xfrm>
        <a:graphic>
          <a:graphicData uri="http://schemas.openxmlformats.org/drawingml/2006/table">
            <a:tbl>
              <a:tblPr/>
              <a:tblGrid>
                <a:gridCol w="4191000"/>
                <a:gridCol w="4191000"/>
              </a:tblGrid>
              <a:tr h="777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66"/>
                          </a:solidFill>
                          <a:effectLst/>
                          <a:latin typeface="Arial" charset="0"/>
                        </a:rPr>
                        <a:t>BE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66"/>
                          </a:solidFill>
                          <a:effectLst/>
                          <a:latin typeface="Arial" charset="0"/>
                        </a:rPr>
                        <a:t>DO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777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rPr>
                        <a:t>Understand Networks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rPr>
                        <a:t>Work with Free Agents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777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rPr>
                        <a:t>Create Social Culture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rPr>
                        <a:t>Work with Crowds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777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rPr>
                        <a:t>Listen, Engage, and Build Relationships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rPr>
                        <a:t>Learning Loops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777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rPr>
                        <a:t>Trust Through Transparency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rPr>
                        <a:t>Friending or Funding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777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rPr>
                        <a:t>Simplicity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rPr>
                        <a:t>Govern through Networks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1-2011 4-44-13 PM.png"/>
          <p:cNvPicPr>
            <a:picLocks noChangeAspect="1"/>
          </p:cNvPicPr>
          <p:nvPr/>
        </p:nvPicPr>
        <p:blipFill>
          <a:blip r:embed="rId3" cstate="print"/>
          <a:stretch>
            <a:fillRect/>
          </a:stretch>
        </p:blipFill>
        <p:spPr>
          <a:xfrm>
            <a:off x="76200" y="304800"/>
            <a:ext cx="8885582" cy="5715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ami.jpg"/>
          <p:cNvPicPr>
            <a:picLocks noChangeAspect="1"/>
          </p:cNvPicPr>
          <p:nvPr/>
        </p:nvPicPr>
        <p:blipFill>
          <a:blip r:embed="rId3" cstate="print"/>
          <a:stretch>
            <a:fillRect/>
          </a:stretch>
        </p:blipFill>
        <p:spPr>
          <a:xfrm>
            <a:off x="220479" y="304800"/>
            <a:ext cx="8771121" cy="5867400"/>
          </a:xfrm>
          <a:prstGeom prst="rect">
            <a:avLst/>
          </a:prstGeom>
        </p:spPr>
      </p:pic>
      <p:sp>
        <p:nvSpPr>
          <p:cNvPr id="3" name="Oval 2"/>
          <p:cNvSpPr/>
          <p:nvPr/>
        </p:nvSpPr>
        <p:spPr>
          <a:xfrm>
            <a:off x="5791200" y="2971800"/>
            <a:ext cx="2971800" cy="27432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609600" y="2133600"/>
            <a:ext cx="8153400" cy="2062103"/>
          </a:xfrm>
          <a:prstGeom prst="rect">
            <a:avLst/>
          </a:prstGeom>
          <a:noFill/>
        </p:spPr>
        <p:txBody>
          <a:bodyPr wrap="square" rtlCol="0">
            <a:spAutoFit/>
          </a:bodyPr>
          <a:lstStyle/>
          <a:p>
            <a:pPr algn="ctr"/>
            <a:r>
              <a:rPr lang="en-US" sz="3200" dirty="0" smtClean="0">
                <a:solidFill>
                  <a:schemeClr val="bg1"/>
                </a:solidFill>
                <a:latin typeface="Arial" pitchFamily="34" charset="0"/>
                <a:cs typeface="Arial" pitchFamily="34" charset="0"/>
              </a:rPr>
              <a:t>Not all nonprofits are born as Networked NGOs with an agility to use social media effectively ….</a:t>
            </a:r>
          </a:p>
          <a:p>
            <a:endParaRPr lang="en-US" sz="3200" dirty="0">
              <a:solidFill>
                <a:schemeClr val="bg1"/>
              </a:solidFill>
            </a:endParaRPr>
          </a:p>
        </p:txBody>
      </p:sp>
    </p:spTree>
    <p:extLst>
      <p:ext uri="{BB962C8B-B14F-4D97-AF65-F5344CB8AC3E}">
        <p14:creationId xmlns:p14="http://schemas.microsoft.com/office/powerpoint/2010/main" val="1512858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0214" cy="6858000"/>
          </a:xfrm>
          <a:prstGeom prst="rect">
            <a:avLst/>
          </a:prstGeom>
        </p:spPr>
      </p:pic>
      <p:sp>
        <p:nvSpPr>
          <p:cNvPr id="3" name="TextBox 2"/>
          <p:cNvSpPr txBox="1"/>
          <p:nvPr/>
        </p:nvSpPr>
        <p:spPr>
          <a:xfrm>
            <a:off x="4495800" y="6242447"/>
            <a:ext cx="5599808" cy="615553"/>
          </a:xfrm>
          <a:prstGeom prst="rect">
            <a:avLst/>
          </a:prstGeom>
          <a:noFill/>
        </p:spPr>
        <p:txBody>
          <a:bodyPr wrap="square" rtlCol="0">
            <a:spAutoFit/>
          </a:bodyPr>
          <a:lstStyle/>
          <a:p>
            <a:r>
              <a:rPr lang="en-US" sz="1600" dirty="0" smtClean="0"/>
              <a:t>Photos by spdl_n1 and </a:t>
            </a:r>
            <a:r>
              <a:rPr lang="en-US" sz="1600" dirty="0"/>
              <a:t>D Sharon Pruitt</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574232" cy="6858000"/>
          </a:xfrm>
          <a:prstGeom prst="rect">
            <a:avLst/>
          </a:prstGeom>
        </p:spPr>
      </p:pic>
      <p:sp>
        <p:nvSpPr>
          <p:cNvPr id="5" name="TextBox 4"/>
          <p:cNvSpPr txBox="1"/>
          <p:nvPr/>
        </p:nvSpPr>
        <p:spPr>
          <a:xfrm>
            <a:off x="11874" y="35338"/>
            <a:ext cx="6236526" cy="1077218"/>
          </a:xfrm>
          <a:prstGeom prst="rect">
            <a:avLst/>
          </a:prstGeom>
          <a:solidFill>
            <a:schemeClr val="bg1"/>
          </a:solidFill>
        </p:spPr>
        <p:txBody>
          <a:bodyPr wrap="square" rtlCol="0">
            <a:spAutoFit/>
          </a:bodyPr>
          <a:lstStyle/>
          <a:p>
            <a:r>
              <a:rPr lang="en-US" sz="3200" b="1" dirty="0" smtClean="0">
                <a:latin typeface="Arial" pitchFamily="34" charset="0"/>
                <a:cs typeface="Arial" pitchFamily="34" charset="0"/>
              </a:rPr>
              <a:t>But if you follow your passion and take small steps…</a:t>
            </a:r>
            <a:endParaRPr lang="en-US" sz="2000" b="1" dirty="0">
              <a:latin typeface="Arial" pitchFamily="34" charset="0"/>
              <a:cs typeface="Arial" pitchFamily="34" charset="0"/>
            </a:endParaRPr>
          </a:p>
        </p:txBody>
      </p:sp>
      <p:sp>
        <p:nvSpPr>
          <p:cNvPr id="6" name="TextBox 5"/>
          <p:cNvSpPr txBox="1"/>
          <p:nvPr/>
        </p:nvSpPr>
        <p:spPr>
          <a:xfrm>
            <a:off x="-9065568" y="5791200"/>
            <a:ext cx="5599808" cy="615553"/>
          </a:xfrm>
          <a:prstGeom prst="rect">
            <a:avLst/>
          </a:prstGeom>
          <a:noFill/>
        </p:spPr>
        <p:txBody>
          <a:bodyPr wrap="square" rtlCol="0">
            <a:spAutoFit/>
          </a:bodyPr>
          <a:lstStyle/>
          <a:p>
            <a:r>
              <a:rPr lang="en-US" sz="1600" dirty="0" smtClean="0"/>
              <a:t>Photos by spdl_n1 and </a:t>
            </a:r>
            <a:r>
              <a:rPr lang="en-US" sz="1600" dirty="0"/>
              <a:t>D Sharon Pruitt</a:t>
            </a:r>
          </a:p>
          <a:p>
            <a:endParaRPr lang="en-US" dirty="0"/>
          </a:p>
        </p:txBody>
      </p:sp>
    </p:spTree>
    <p:extLst>
      <p:ext uri="{BB962C8B-B14F-4D97-AF65-F5344CB8AC3E}">
        <p14:creationId xmlns:p14="http://schemas.microsoft.com/office/powerpoint/2010/main" val="3185628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04800" y="270748"/>
            <a:ext cx="7848600" cy="1077218"/>
          </a:xfrm>
          <a:prstGeom prst="rect">
            <a:avLst/>
          </a:prstGeom>
          <a:noFill/>
        </p:spPr>
        <p:txBody>
          <a:bodyPr wrap="square" rtlCol="0">
            <a:spAutoFit/>
          </a:bodyPr>
          <a:lstStyle/>
          <a:p>
            <a:pPr algn="ctr"/>
            <a:r>
              <a:rPr lang="en-US" sz="3200" b="1" dirty="0" smtClean="0">
                <a:latin typeface="Arial" pitchFamily="34" charset="0"/>
                <a:cs typeface="Arial" pitchFamily="34" charset="0"/>
              </a:rPr>
              <a:t>You will be successful realizing your social media goals! </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3537079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109" y="0"/>
            <a:ext cx="7581781" cy="6858000"/>
          </a:xfrm>
          <a:prstGeom prst="rect">
            <a:avLst/>
          </a:prstGeom>
        </p:spPr>
      </p:pic>
      <p:sp>
        <p:nvSpPr>
          <p:cNvPr id="4" name="TextBox 3"/>
          <p:cNvSpPr txBox="1"/>
          <p:nvPr/>
        </p:nvSpPr>
        <p:spPr>
          <a:xfrm>
            <a:off x="6096000" y="2819400"/>
            <a:ext cx="2743200" cy="3539430"/>
          </a:xfrm>
          <a:prstGeom prst="rect">
            <a:avLst/>
          </a:prstGeom>
          <a:noFill/>
        </p:spPr>
        <p:txBody>
          <a:bodyPr wrap="square" rtlCol="0">
            <a:spAutoFit/>
          </a:bodyPr>
          <a:lstStyle/>
          <a:p>
            <a:r>
              <a:rPr lang="en-US" sz="2800" dirty="0" smtClean="0">
                <a:latin typeface="Arial" pitchFamily="34" charset="0"/>
                <a:cs typeface="Arial" pitchFamily="34" charset="0"/>
              </a:rPr>
              <a:t>Social media success is a combination of passion and taking small steps to get to your destination.</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98454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8480" y="158413"/>
            <a:ext cx="8458200" cy="1077218"/>
          </a:xfrm>
          <a:prstGeom prst="rect">
            <a:avLst/>
          </a:prstGeom>
          <a:solidFill>
            <a:schemeClr val="tx1"/>
          </a:solidFill>
          <a:ln w="76200">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b="1" dirty="0" smtClean="0">
                <a:solidFill>
                  <a:schemeClr val="bg1"/>
                </a:solidFill>
                <a:latin typeface="Arial" pitchFamily="34" charset="0"/>
                <a:cs typeface="Arial" pitchFamily="34" charset="0"/>
              </a:rPr>
              <a:t>I am passionate about teaching NGOs to use the Internet</a:t>
            </a:r>
            <a:endParaRPr lang="en-US" sz="3200" b="1" dirty="0">
              <a:solidFill>
                <a:schemeClr val="bg1"/>
              </a:solidFill>
              <a:latin typeface="Arial" pitchFamily="34" charset="0"/>
              <a:cs typeface="Arial" pitchFamily="34" charset="0"/>
            </a:endParaRPr>
          </a:p>
        </p:txBody>
      </p:sp>
      <p:sp>
        <p:nvSpPr>
          <p:cNvPr id="35844" name="Text Box 4"/>
          <p:cNvSpPr txBox="1">
            <a:spLocks noChangeArrowheads="1"/>
          </p:cNvSpPr>
          <p:nvPr/>
        </p:nvSpPr>
        <p:spPr bwMode="auto">
          <a:xfrm>
            <a:off x="5410200" y="6491288"/>
            <a:ext cx="280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bg1"/>
                </a:solidFill>
              </a:rPr>
              <a:t>Photo by Steve Goodman</a:t>
            </a:r>
          </a:p>
        </p:txBody>
      </p:sp>
      <p:pic>
        <p:nvPicPr>
          <p:cNvPr id="35846" name="Picture 6" descr="1316947090_6812521383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04937"/>
            <a:ext cx="7467600" cy="4995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085" name="Group 181"/>
          <p:cNvGrpSpPr>
            <a:grpSpLocks/>
          </p:cNvGrpSpPr>
          <p:nvPr/>
        </p:nvGrpSpPr>
        <p:grpSpPr bwMode="auto">
          <a:xfrm>
            <a:off x="228600" y="533400"/>
            <a:ext cx="8915400" cy="6096000"/>
            <a:chOff x="144" y="336"/>
            <a:chExt cx="5616" cy="3840"/>
          </a:xfrm>
        </p:grpSpPr>
        <p:pic>
          <p:nvPicPr>
            <p:cNvPr id="124005" name="Picture 8" descr="sch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 y="528"/>
              <a:ext cx="2208" cy="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07" name="Picture 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 y="336"/>
              <a:ext cx="663" cy="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008" name="Picture 104" descr="prof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528"/>
              <a:ext cx="690" cy="839"/>
            </a:xfrm>
            <a:prstGeom prst="rect">
              <a:avLst/>
            </a:prstGeom>
            <a:noFill/>
            <a:extLst>
              <a:ext uri="{909E8E84-426E-40DD-AFC4-6F175D3DCCD1}">
                <a14:hiddenFill xmlns:a14="http://schemas.microsoft.com/office/drawing/2010/main">
                  <a:solidFill>
                    <a:srgbClr val="FFFFFF"/>
                  </a:solidFill>
                </a14:hiddenFill>
              </a:ext>
            </a:extLst>
          </p:spPr>
        </p:pic>
        <p:grpSp>
          <p:nvGrpSpPr>
            <p:cNvPr id="124009" name="Group 105"/>
            <p:cNvGrpSpPr>
              <a:grpSpLocks/>
            </p:cNvGrpSpPr>
            <p:nvPr/>
          </p:nvGrpSpPr>
          <p:grpSpPr bwMode="auto">
            <a:xfrm>
              <a:off x="816" y="624"/>
              <a:ext cx="828" cy="761"/>
              <a:chOff x="816" y="842"/>
              <a:chExt cx="864" cy="790"/>
            </a:xfrm>
          </p:grpSpPr>
          <p:sp>
            <p:nvSpPr>
              <p:cNvPr id="124010" name="Line 106"/>
              <p:cNvSpPr>
                <a:spLocks noChangeShapeType="1"/>
              </p:cNvSpPr>
              <p:nvPr/>
            </p:nvSpPr>
            <p:spPr bwMode="auto">
              <a:xfrm rot="10800000">
                <a:off x="864" y="1296"/>
                <a:ext cx="816" cy="336"/>
              </a:xfrm>
              <a:prstGeom prst="line">
                <a:avLst/>
              </a:prstGeom>
              <a:noFill/>
              <a:ln w="25400">
                <a:solidFill>
                  <a:srgbClr val="4C4C4C"/>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dirty="0"/>
              </a:p>
            </p:txBody>
          </p:sp>
          <p:sp>
            <p:nvSpPr>
              <p:cNvPr id="124011" name="Rectangle 107"/>
              <p:cNvSpPr>
                <a:spLocks/>
              </p:cNvSpPr>
              <p:nvPr/>
            </p:nvSpPr>
            <p:spPr bwMode="auto">
              <a:xfrm>
                <a:off x="816" y="842"/>
                <a:ext cx="864" cy="179"/>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spAutoFit/>
              </a:bodyPr>
              <a:lstStyle/>
              <a:p>
                <a:pPr algn="ctr" defTabSz="822325"/>
                <a:r>
                  <a:rPr lang="en-US" b="1" dirty="0">
                    <a:latin typeface="Verdana" pitchFamily="34" charset="0"/>
                    <a:sym typeface="Gill Sans" charset="0"/>
                  </a:rPr>
                  <a:t>Engaging</a:t>
                </a:r>
              </a:p>
            </p:txBody>
          </p:sp>
        </p:grpSp>
        <p:grpSp>
          <p:nvGrpSpPr>
            <p:cNvPr id="124012" name="Group 108"/>
            <p:cNvGrpSpPr>
              <a:grpSpLocks/>
            </p:cNvGrpSpPr>
            <p:nvPr/>
          </p:nvGrpSpPr>
          <p:grpSpPr bwMode="auto">
            <a:xfrm>
              <a:off x="3506" y="475"/>
              <a:ext cx="1564" cy="1343"/>
              <a:chOff x="3312" y="336"/>
              <a:chExt cx="1632" cy="1394"/>
            </a:xfrm>
          </p:grpSpPr>
          <p:sp>
            <p:nvSpPr>
              <p:cNvPr id="124013" name="Rectangle 109"/>
              <p:cNvSpPr>
                <a:spLocks/>
              </p:cNvSpPr>
              <p:nvPr/>
            </p:nvSpPr>
            <p:spPr bwMode="auto">
              <a:xfrm>
                <a:off x="3688" y="905"/>
                <a:ext cx="1167"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spAutoFit/>
              </a:bodyPr>
              <a:lstStyle/>
              <a:p>
                <a:pPr algn="ctr" defTabSz="822325"/>
                <a:r>
                  <a:rPr lang="en-US" sz="2000" b="1" dirty="0">
                    <a:latin typeface="Verdana" pitchFamily="34" charset="0"/>
                    <a:sym typeface="Gill Sans" charset="0"/>
                  </a:rPr>
                  <a:t>Content in</a:t>
                </a:r>
              </a:p>
              <a:p>
                <a:pPr algn="ctr" defTabSz="822325"/>
                <a:r>
                  <a:rPr lang="en-US" sz="2000" b="1" dirty="0">
                    <a:latin typeface="Verdana" pitchFamily="34" charset="0"/>
                    <a:sym typeface="Gill Sans" charset="0"/>
                  </a:rPr>
                  <a:t>many places</a:t>
                </a:r>
                <a:r>
                  <a:rPr lang="en-US" sz="2200" dirty="0">
                    <a:latin typeface="Gill Sans" charset="0"/>
                    <a:sym typeface="Gill Sans" charset="0"/>
                  </a:rPr>
                  <a:t> </a:t>
                </a:r>
                <a:endParaRPr lang="en-US" sz="2900" dirty="0">
                  <a:latin typeface="Gill Sans" charset="0"/>
                  <a:sym typeface="Gill Sans" charset="0"/>
                </a:endParaRPr>
              </a:p>
            </p:txBody>
          </p:sp>
          <p:sp>
            <p:nvSpPr>
              <p:cNvPr id="124014" name="Line 110"/>
              <p:cNvSpPr>
                <a:spLocks noChangeShapeType="1"/>
              </p:cNvSpPr>
              <p:nvPr/>
            </p:nvSpPr>
            <p:spPr bwMode="auto">
              <a:xfrm rot="10800000" flipV="1">
                <a:off x="4128" y="336"/>
                <a:ext cx="816" cy="576"/>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15" name="Line 111"/>
              <p:cNvSpPr>
                <a:spLocks noChangeShapeType="1"/>
              </p:cNvSpPr>
              <p:nvPr/>
            </p:nvSpPr>
            <p:spPr bwMode="auto">
              <a:xfrm rot="10800000" flipH="1">
                <a:off x="3312" y="1392"/>
                <a:ext cx="816" cy="338"/>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grpSp>
        <p:pic>
          <p:nvPicPr>
            <p:cNvPr id="124016" name="Picture 112" descr="fundrais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8" y="2279"/>
              <a:ext cx="442" cy="1481"/>
            </a:xfrm>
            <a:prstGeom prst="rect">
              <a:avLst/>
            </a:prstGeom>
            <a:noFill/>
            <a:extLst>
              <a:ext uri="{909E8E84-426E-40DD-AFC4-6F175D3DCCD1}">
                <a14:hiddenFill xmlns:a14="http://schemas.microsoft.com/office/drawing/2010/main">
                  <a:solidFill>
                    <a:srgbClr val="FFFFFF"/>
                  </a:solidFill>
                </a14:hiddenFill>
              </a:ext>
            </a:extLst>
          </p:spPr>
        </p:pic>
        <p:grpSp>
          <p:nvGrpSpPr>
            <p:cNvPr id="124017" name="Group 113"/>
            <p:cNvGrpSpPr>
              <a:grpSpLocks/>
            </p:cNvGrpSpPr>
            <p:nvPr/>
          </p:nvGrpSpPr>
          <p:grpSpPr bwMode="auto">
            <a:xfrm>
              <a:off x="2540" y="2372"/>
              <a:ext cx="1962" cy="1758"/>
              <a:chOff x="2304" y="2304"/>
              <a:chExt cx="2047" cy="1824"/>
            </a:xfrm>
          </p:grpSpPr>
          <p:pic>
            <p:nvPicPr>
              <p:cNvPr id="124018" name="Picture 1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6" y="3120"/>
                <a:ext cx="655" cy="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4019" name="Group 115"/>
              <p:cNvGrpSpPr>
                <a:grpSpLocks/>
              </p:cNvGrpSpPr>
              <p:nvPr/>
            </p:nvGrpSpPr>
            <p:grpSpPr bwMode="auto">
              <a:xfrm>
                <a:off x="2304" y="2304"/>
                <a:ext cx="1632" cy="1824"/>
                <a:chOff x="2304" y="2304"/>
                <a:chExt cx="1632" cy="1824"/>
              </a:xfrm>
            </p:grpSpPr>
            <p:pic>
              <p:nvPicPr>
                <p:cNvPr id="124020" name="Picture 1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4" y="3105"/>
                  <a:ext cx="670"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4021" name="Line 117"/>
                <p:cNvSpPr>
                  <a:spLocks noChangeShapeType="1"/>
                </p:cNvSpPr>
                <p:nvPr/>
              </p:nvSpPr>
              <p:spPr bwMode="auto">
                <a:xfrm rot="10800000">
                  <a:off x="3504" y="2688"/>
                  <a:ext cx="427" cy="415"/>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22" name="Line 118"/>
                <p:cNvSpPr>
                  <a:spLocks noChangeShapeType="1"/>
                </p:cNvSpPr>
                <p:nvPr/>
              </p:nvSpPr>
              <p:spPr bwMode="auto">
                <a:xfrm rot="10800000" flipH="1">
                  <a:off x="2640" y="2784"/>
                  <a:ext cx="288" cy="257"/>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pic>
              <p:nvPicPr>
                <p:cNvPr id="124023" name="Picture 119" descr="vide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0" y="3360"/>
                  <a:ext cx="501" cy="753"/>
                </a:xfrm>
                <a:prstGeom prst="rect">
                  <a:avLst/>
                </a:prstGeom>
                <a:noFill/>
                <a:extLst>
                  <a:ext uri="{909E8E84-426E-40DD-AFC4-6F175D3DCCD1}">
                    <a14:hiddenFill xmlns:a14="http://schemas.microsoft.com/office/drawing/2010/main">
                      <a:solidFill>
                        <a:srgbClr val="FFFFFF"/>
                      </a:solidFill>
                    </a14:hiddenFill>
                  </a:ext>
                </a:extLst>
              </p:spPr>
            </p:pic>
            <p:sp>
              <p:nvSpPr>
                <p:cNvPr id="124024" name="Line 120"/>
                <p:cNvSpPr>
                  <a:spLocks noChangeShapeType="1"/>
                </p:cNvSpPr>
                <p:nvPr/>
              </p:nvSpPr>
              <p:spPr bwMode="auto">
                <a:xfrm rot="10800000">
                  <a:off x="3312" y="2832"/>
                  <a:ext cx="0" cy="432"/>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25" name="Rectangle 121"/>
                <p:cNvSpPr>
                  <a:spLocks/>
                </p:cNvSpPr>
                <p:nvPr/>
              </p:nvSpPr>
              <p:spPr bwMode="auto">
                <a:xfrm>
                  <a:off x="2352" y="2304"/>
                  <a:ext cx="1584" cy="50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325"/>
                  <a:r>
                    <a:rPr lang="en-US" sz="1600" b="1" dirty="0">
                      <a:latin typeface="Verdana" pitchFamily="34" charset="0"/>
                      <a:sym typeface="Gill Sans" charset="0"/>
                    </a:rPr>
                    <a:t>Sharing</a:t>
                  </a:r>
                </a:p>
              </p:txBody>
            </p:sp>
          </p:grpSp>
        </p:grpSp>
        <p:grpSp>
          <p:nvGrpSpPr>
            <p:cNvPr id="124026" name="Group 122"/>
            <p:cNvGrpSpPr>
              <a:grpSpLocks/>
            </p:cNvGrpSpPr>
            <p:nvPr/>
          </p:nvGrpSpPr>
          <p:grpSpPr bwMode="auto">
            <a:xfrm>
              <a:off x="4380" y="2094"/>
              <a:ext cx="1380" cy="2082"/>
              <a:chOff x="4224" y="2016"/>
              <a:chExt cx="1440" cy="2160"/>
            </a:xfrm>
          </p:grpSpPr>
          <p:sp>
            <p:nvSpPr>
              <p:cNvPr id="124027" name="Text Box 123"/>
              <p:cNvSpPr txBox="1">
                <a:spLocks noChangeArrowheads="1"/>
              </p:cNvSpPr>
              <p:nvPr/>
            </p:nvSpPr>
            <p:spPr bwMode="auto">
              <a:xfrm>
                <a:off x="4224" y="2784"/>
                <a:ext cx="1081"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Conversations</a:t>
                </a:r>
              </a:p>
            </p:txBody>
          </p:sp>
          <p:pic>
            <p:nvPicPr>
              <p:cNvPr id="124028" name="Picture 124" descr="conversati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12" y="2976"/>
                <a:ext cx="552" cy="1200"/>
              </a:xfrm>
              <a:prstGeom prst="rect">
                <a:avLst/>
              </a:prstGeom>
              <a:noFill/>
              <a:extLst>
                <a:ext uri="{909E8E84-426E-40DD-AFC4-6F175D3DCCD1}">
                  <a14:hiddenFill xmlns:a14="http://schemas.microsoft.com/office/drawing/2010/main">
                    <a:solidFill>
                      <a:srgbClr val="FFFFFF"/>
                    </a:solidFill>
                  </a14:hiddenFill>
                </a:ext>
              </a:extLst>
            </p:spPr>
          </p:pic>
          <p:sp>
            <p:nvSpPr>
              <p:cNvPr id="124029" name="Line 125"/>
              <p:cNvSpPr>
                <a:spLocks noChangeShapeType="1"/>
              </p:cNvSpPr>
              <p:nvPr/>
            </p:nvSpPr>
            <p:spPr bwMode="auto">
              <a:xfrm rot="10800000">
                <a:off x="4608" y="3024"/>
                <a:ext cx="576" cy="480"/>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30" name="Text Box 126"/>
              <p:cNvSpPr txBox="1">
                <a:spLocks noChangeArrowheads="1"/>
              </p:cNvSpPr>
              <p:nvPr/>
            </p:nvSpPr>
            <p:spPr bwMode="auto">
              <a:xfrm>
                <a:off x="4656" y="2160"/>
                <a:ext cx="647"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network</a:t>
                </a:r>
              </a:p>
            </p:txBody>
          </p:sp>
          <p:sp>
            <p:nvSpPr>
              <p:cNvPr id="124031" name="Line 127"/>
              <p:cNvSpPr>
                <a:spLocks noChangeShapeType="1"/>
              </p:cNvSpPr>
              <p:nvPr/>
            </p:nvSpPr>
            <p:spPr bwMode="auto">
              <a:xfrm rot="10800000">
                <a:off x="4320" y="2016"/>
                <a:ext cx="672" cy="192"/>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grpSp>
        <p:pic>
          <p:nvPicPr>
            <p:cNvPr id="124032" name="Picture 128" descr="faceboo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8" y="2557"/>
              <a:ext cx="667" cy="219"/>
            </a:xfrm>
            <a:prstGeom prst="rect">
              <a:avLst/>
            </a:prstGeom>
            <a:noFill/>
            <a:extLst>
              <a:ext uri="{909E8E84-426E-40DD-AFC4-6F175D3DCCD1}">
                <a14:hiddenFill xmlns:a14="http://schemas.microsoft.com/office/drawing/2010/main">
                  <a:solidFill>
                    <a:srgbClr val="FFFFFF"/>
                  </a:solidFill>
                </a14:hiddenFill>
              </a:ext>
            </a:extLst>
          </p:spPr>
        </p:pic>
        <p:pic>
          <p:nvPicPr>
            <p:cNvPr id="124033" name="Picture 129" descr="mashable facebook slid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58" y="1863"/>
              <a:ext cx="563" cy="671"/>
            </a:xfrm>
            <a:prstGeom prst="rect">
              <a:avLst/>
            </a:prstGeom>
            <a:noFill/>
            <a:extLst>
              <a:ext uri="{909E8E84-426E-40DD-AFC4-6F175D3DCCD1}">
                <a14:hiddenFill xmlns:a14="http://schemas.microsoft.com/office/drawing/2010/main">
                  <a:solidFill>
                    <a:srgbClr val="FFFFFF"/>
                  </a:solidFill>
                </a14:hiddenFill>
              </a:ext>
            </a:extLst>
          </p:spPr>
        </p:pic>
        <p:pic>
          <p:nvPicPr>
            <p:cNvPr id="124035" name="Picture 131" descr="twit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 y="1631"/>
              <a:ext cx="733" cy="504"/>
            </a:xfrm>
            <a:prstGeom prst="rect">
              <a:avLst/>
            </a:prstGeom>
            <a:noFill/>
            <a:extLst>
              <a:ext uri="{909E8E84-426E-40DD-AFC4-6F175D3DCCD1}">
                <a14:hiddenFill xmlns:a14="http://schemas.microsoft.com/office/drawing/2010/main">
                  <a:solidFill>
                    <a:srgbClr val="FFFFFF"/>
                  </a:solidFill>
                </a14:hiddenFill>
              </a:ext>
            </a:extLst>
          </p:spPr>
        </p:pic>
        <p:grpSp>
          <p:nvGrpSpPr>
            <p:cNvPr id="124037" name="Group 133"/>
            <p:cNvGrpSpPr>
              <a:grpSpLocks/>
            </p:cNvGrpSpPr>
            <p:nvPr/>
          </p:nvGrpSpPr>
          <p:grpSpPr bwMode="auto">
            <a:xfrm>
              <a:off x="384" y="2016"/>
              <a:ext cx="1564" cy="488"/>
              <a:chOff x="1200" y="2506"/>
              <a:chExt cx="1175" cy="978"/>
            </a:xfrm>
          </p:grpSpPr>
          <p:sp>
            <p:nvSpPr>
              <p:cNvPr id="124038" name="Line 134"/>
              <p:cNvSpPr>
                <a:spLocks noChangeShapeType="1"/>
              </p:cNvSpPr>
              <p:nvPr/>
            </p:nvSpPr>
            <p:spPr bwMode="auto">
              <a:xfrm flipH="1">
                <a:off x="1505" y="2506"/>
                <a:ext cx="201" cy="684"/>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39" name="Rectangle 135"/>
              <p:cNvSpPr>
                <a:spLocks/>
              </p:cNvSpPr>
              <p:nvPr/>
            </p:nvSpPr>
            <p:spPr bwMode="auto">
              <a:xfrm>
                <a:off x="1200" y="3061"/>
                <a:ext cx="1175" cy="423"/>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spAutoFit/>
              </a:bodyPr>
              <a:lstStyle/>
              <a:p>
                <a:pPr defTabSz="822325"/>
                <a:r>
                  <a:rPr lang="en-US" sz="2200" dirty="0">
                    <a:latin typeface="Gill Sans" charset="0"/>
                    <a:sym typeface="Gill Sans" charset="0"/>
                  </a:rPr>
                  <a:t>Crowdsourcing</a:t>
                </a:r>
              </a:p>
            </p:txBody>
          </p:sp>
        </p:grpSp>
        <p:sp>
          <p:nvSpPr>
            <p:cNvPr id="124040" name="Line 136"/>
            <p:cNvSpPr>
              <a:spLocks noChangeShapeType="1"/>
            </p:cNvSpPr>
            <p:nvPr/>
          </p:nvSpPr>
          <p:spPr bwMode="auto">
            <a:xfrm flipH="1">
              <a:off x="976" y="2293"/>
              <a:ext cx="848" cy="1448"/>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41" name="Rectangle 137"/>
            <p:cNvSpPr>
              <a:spLocks/>
            </p:cNvSpPr>
            <p:nvPr/>
          </p:nvSpPr>
          <p:spPr bwMode="auto">
            <a:xfrm>
              <a:off x="240" y="3799"/>
              <a:ext cx="2208" cy="173"/>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nchor="ctr">
              <a:spAutoFit/>
            </a:bodyPr>
            <a:lstStyle/>
            <a:p>
              <a:pPr defTabSz="822325"/>
              <a:r>
                <a:rPr lang="en-US" dirty="0">
                  <a:latin typeface="Gill Sans" charset="0"/>
                  <a:sym typeface="Gill Sans" charset="0"/>
                </a:rPr>
                <a:t> </a:t>
              </a:r>
              <a:r>
                <a:rPr lang="en-US" b="1" dirty="0" smtClean="0">
                  <a:latin typeface="Gill Sans" charset="0"/>
                  <a:sym typeface="Gill Sans" charset="0"/>
                </a:rPr>
                <a:t>Learning and content creation</a:t>
              </a:r>
              <a:endParaRPr lang="en-US" b="1" dirty="0">
                <a:latin typeface="Gill Sans" charset="0"/>
                <a:sym typeface="Gill Sans" charset="0"/>
              </a:endParaRPr>
            </a:p>
          </p:txBody>
        </p:sp>
        <p:grpSp>
          <p:nvGrpSpPr>
            <p:cNvPr id="124042" name="Group 138"/>
            <p:cNvGrpSpPr>
              <a:grpSpLocks/>
            </p:cNvGrpSpPr>
            <p:nvPr/>
          </p:nvGrpSpPr>
          <p:grpSpPr bwMode="auto">
            <a:xfrm>
              <a:off x="1488" y="2688"/>
              <a:ext cx="921" cy="846"/>
              <a:chOff x="1200" y="2506"/>
              <a:chExt cx="961" cy="877"/>
            </a:xfrm>
          </p:grpSpPr>
          <p:sp>
            <p:nvSpPr>
              <p:cNvPr id="124043" name="Line 139"/>
              <p:cNvSpPr>
                <a:spLocks noChangeShapeType="1"/>
              </p:cNvSpPr>
              <p:nvPr/>
            </p:nvSpPr>
            <p:spPr bwMode="auto">
              <a:xfrm flipH="1">
                <a:off x="1505" y="2506"/>
                <a:ext cx="201" cy="684"/>
              </a:xfrm>
              <a:prstGeom prst="line">
                <a:avLst/>
              </a:prstGeom>
              <a:noFill/>
              <a:ln w="25400">
                <a:solidFill>
                  <a:srgbClr val="4C4C4C"/>
                </a:solidFill>
                <a:round/>
                <a:headEnd type="stealth" w="med" len="med"/>
                <a:tailEnd/>
              </a:ln>
              <a:extLst>
                <a:ext uri="{909E8E84-426E-40DD-AFC4-6F175D3DCCD1}">
                  <a14:hiddenFill xmlns:a14="http://schemas.microsoft.com/office/drawing/2010/main">
                    <a:noFill/>
                  </a14:hiddenFill>
                </a:ext>
              </a:extLst>
            </p:spPr>
            <p:txBody>
              <a:bodyPr/>
              <a:lstStyle/>
              <a:p>
                <a:endParaRPr lang="en-US" dirty="0"/>
              </a:p>
            </p:txBody>
          </p:sp>
          <p:sp>
            <p:nvSpPr>
              <p:cNvPr id="124044" name="Rectangle 140"/>
              <p:cNvSpPr>
                <a:spLocks/>
              </p:cNvSpPr>
              <p:nvPr/>
            </p:nvSpPr>
            <p:spPr bwMode="auto">
              <a:xfrm>
                <a:off x="1200" y="3164"/>
                <a:ext cx="961" cy="219"/>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defTabSz="822325"/>
                <a:r>
                  <a:rPr lang="en-US" sz="2200" dirty="0">
                    <a:latin typeface="Gill Sans" charset="0"/>
                    <a:sym typeface="Gill Sans" charset="0"/>
                  </a:rPr>
                  <a:t>Fundraising</a:t>
                </a:r>
              </a:p>
            </p:txBody>
          </p:sp>
        </p:grpSp>
      </p:grpSp>
      <p:sp>
        <p:nvSpPr>
          <p:cNvPr id="124086" name="Rectangle 182"/>
          <p:cNvSpPr>
            <a:spLocks/>
          </p:cNvSpPr>
          <p:nvPr/>
        </p:nvSpPr>
        <p:spPr bwMode="auto">
          <a:xfrm>
            <a:off x="1295400" y="131763"/>
            <a:ext cx="6400800" cy="554037"/>
          </a:xfrm>
          <a:prstGeom prst="rect">
            <a:avLst/>
          </a:prstGeom>
          <a:noFill/>
          <a:ln w="60325">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defTabSz="822325"/>
            <a:r>
              <a:rPr lang="en-US" sz="3200" b="1" dirty="0" smtClean="0">
                <a:latin typeface="Arial" pitchFamily="34" charset="0"/>
                <a:cs typeface="Arial" pitchFamily="34" charset="0"/>
                <a:sym typeface="Gill Sans" charset="0"/>
              </a:rPr>
              <a:t>I am passionate about blogging</a:t>
            </a:r>
            <a:endParaRPr lang="en-US" sz="3200" b="1" dirty="0">
              <a:latin typeface="Arial" pitchFamily="34" charset="0"/>
              <a:cs typeface="Arial" pitchFamily="34" charset="0"/>
              <a:sym typeface="Gill Sans"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4564" name="Picture 4" descr="312407445_282cfa40fc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0"/>
            <a:ext cx="9260840" cy="69456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82"/>
          <p:cNvSpPr>
            <a:spLocks/>
          </p:cNvSpPr>
          <p:nvPr/>
        </p:nvSpPr>
        <p:spPr bwMode="auto">
          <a:xfrm>
            <a:off x="152400" y="6019800"/>
            <a:ext cx="8961120" cy="554037"/>
          </a:xfrm>
          <a:prstGeom prst="rect">
            <a:avLst/>
          </a:prstGeom>
          <a:solidFill>
            <a:schemeClr val="bg1"/>
          </a:solidFill>
          <a:ln w="60325">
            <a:solidFill>
              <a:schemeClr val="accent3">
                <a:lumMod val="75000"/>
              </a:schemeClr>
            </a:solidFill>
            <a:miter lim="800000"/>
            <a:headEnd/>
            <a:tailEnd/>
          </a:ln>
        </p:spPr>
        <p:txBody>
          <a:bodyPr lIns="0" tIns="0" rIns="0" bIns="0" anchor="ctr"/>
          <a:lstStyle/>
          <a:p>
            <a:pPr algn="ctr" defTabSz="822325"/>
            <a:r>
              <a:rPr lang="en-US" sz="3200" b="1" dirty="0" smtClean="0">
                <a:latin typeface="Arial" pitchFamily="34" charset="0"/>
                <a:cs typeface="Arial" pitchFamily="34" charset="0"/>
                <a:sym typeface="Gill Sans" charset="0"/>
              </a:rPr>
              <a:t>I am passionate about sharing knowledge</a:t>
            </a:r>
            <a:endParaRPr lang="en-US" sz="3200" b="1" dirty="0">
              <a:latin typeface="Arial" pitchFamily="34" charset="0"/>
              <a:cs typeface="Arial" pitchFamily="34" charset="0"/>
              <a:sym typeface="Gill Sans"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340763488_8a9fa4a31a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3098800"/>
            <a:ext cx="1339850" cy="3686175"/>
          </a:xfrm>
          <a:prstGeom prst="rect">
            <a:avLst/>
          </a:prstGeom>
          <a:noFill/>
          <a:extLst>
            <a:ext uri="{909E8E84-426E-40DD-AFC4-6F175D3DCCD1}">
              <a14:hiddenFill xmlns:a14="http://schemas.microsoft.com/office/drawing/2010/main">
                <a:solidFill>
                  <a:srgbClr val="FFFFFF"/>
                </a:solidFill>
              </a14:hiddenFill>
            </a:ext>
          </a:extLst>
        </p:spPr>
      </p:pic>
      <p:pic>
        <p:nvPicPr>
          <p:cNvPr id="46083" name="Picture 3" descr="widg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975" y="2921000"/>
            <a:ext cx="1495425" cy="3762375"/>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descr="wik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60" y="657225"/>
            <a:ext cx="59436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4608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5975" y="5826760"/>
            <a:ext cx="142875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2" name="Picture 12" descr="gnomde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2600" y="1500376"/>
            <a:ext cx="3434398" cy="1769874"/>
          </a:xfrm>
          <a:prstGeom prst="rect">
            <a:avLst/>
          </a:prstGeom>
          <a:noFill/>
          <a:extLst>
            <a:ext uri="{909E8E84-426E-40DD-AFC4-6F175D3DCCD1}">
              <a14:hiddenFill xmlns:a14="http://schemas.microsoft.com/office/drawing/2010/main">
                <a:solidFill>
                  <a:srgbClr val="FFFFFF"/>
                </a:solidFill>
              </a14:hiddenFill>
            </a:ext>
          </a:extLst>
        </p:spPr>
      </p:pic>
      <p:pic>
        <p:nvPicPr>
          <p:cNvPr id="46093" name="Picture 13" descr="twit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3325812"/>
            <a:ext cx="5029200" cy="3303588"/>
          </a:xfrm>
          <a:prstGeom prst="rect">
            <a:avLst/>
          </a:prstGeom>
          <a:noFill/>
          <a:extLst>
            <a:ext uri="{909E8E84-426E-40DD-AFC4-6F175D3DCCD1}">
              <a14:hiddenFill xmlns:a14="http://schemas.microsoft.com/office/drawing/2010/main">
                <a:solidFill>
                  <a:srgbClr val="FFFFFF"/>
                </a:solidFill>
              </a14:hiddenFill>
            </a:ext>
          </a:extLst>
        </p:spPr>
      </p:pic>
      <p:pic>
        <p:nvPicPr>
          <p:cNvPr id="46095" name="Picture 15" descr="3190963533_727433d4a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5190" y="1387569"/>
            <a:ext cx="2127250" cy="18826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82"/>
          <p:cNvSpPr>
            <a:spLocks/>
          </p:cNvSpPr>
          <p:nvPr/>
        </p:nvSpPr>
        <p:spPr bwMode="auto">
          <a:xfrm>
            <a:off x="533400" y="103188"/>
            <a:ext cx="8463598" cy="554037"/>
          </a:xfrm>
          <a:prstGeom prst="rect">
            <a:avLst/>
          </a:prstGeom>
          <a:noFill/>
          <a:ln w="60325">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defTabSz="822325"/>
            <a:r>
              <a:rPr lang="en-US" sz="3200" b="1" dirty="0" smtClean="0">
                <a:latin typeface="Arial" pitchFamily="34" charset="0"/>
                <a:cs typeface="Arial" pitchFamily="34" charset="0"/>
                <a:sym typeface="Gill Sans" charset="0"/>
              </a:rPr>
              <a:t>I am passionate about Cambodia</a:t>
            </a:r>
            <a:endParaRPr lang="en-US" sz="3200" b="1" dirty="0">
              <a:latin typeface="Arial" pitchFamily="34" charset="0"/>
              <a:cs typeface="Arial" pitchFamily="34" charset="0"/>
              <a:sym typeface="Gill Sans" charset="0"/>
            </a:endParaRPr>
          </a:p>
        </p:txBody>
      </p:sp>
    </p:spTree>
  </p:cSld>
  <p:clrMapOvr>
    <a:masterClrMapping/>
  </p:clrMapOvr>
  <p:transition advTm="3820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388460532_505d41d76b_b.jpg"/>
          <p:cNvPicPr>
            <a:picLocks noChangeAspect="1"/>
          </p:cNvPicPr>
          <p:nvPr/>
        </p:nvPicPr>
        <p:blipFill>
          <a:blip r:embed="rId3" cstate="print"/>
          <a:stretch>
            <a:fillRect/>
          </a:stretch>
        </p:blipFill>
        <p:spPr>
          <a:xfrm>
            <a:off x="0" y="995082"/>
            <a:ext cx="9144000" cy="4186518"/>
          </a:xfrm>
          <a:prstGeom prst="rect">
            <a:avLst/>
          </a:prstGeom>
        </p:spPr>
      </p:pic>
      <p:pic>
        <p:nvPicPr>
          <p:cNvPr id="8" name="Picture 7" descr="5-16-2010 10-11-52 PM.png"/>
          <p:cNvPicPr>
            <a:picLocks noChangeAspect="1"/>
          </p:cNvPicPr>
          <p:nvPr/>
        </p:nvPicPr>
        <p:blipFill>
          <a:blip r:embed="rId4" cstate="print"/>
          <a:stretch>
            <a:fillRect/>
          </a:stretch>
        </p:blipFill>
        <p:spPr>
          <a:xfrm>
            <a:off x="5791200" y="4267200"/>
            <a:ext cx="3225553" cy="2438400"/>
          </a:xfrm>
          <a:prstGeom prst="rect">
            <a:avLst/>
          </a:prstGeom>
        </p:spPr>
      </p:pic>
      <p:pic>
        <p:nvPicPr>
          <p:cNvPr id="9" name="Picture 8" descr="book cover.png"/>
          <p:cNvPicPr>
            <a:picLocks noChangeAspect="1"/>
          </p:cNvPicPr>
          <p:nvPr/>
        </p:nvPicPr>
        <p:blipFill>
          <a:blip r:embed="rId5" cstate="print"/>
          <a:stretch>
            <a:fillRect/>
          </a:stretch>
        </p:blipFill>
        <p:spPr>
          <a:xfrm>
            <a:off x="3810000" y="4267200"/>
            <a:ext cx="1897672" cy="2514600"/>
          </a:xfrm>
          <a:prstGeom prst="rect">
            <a:avLst/>
          </a:prstGeom>
        </p:spPr>
      </p:pic>
      <p:pic>
        <p:nvPicPr>
          <p:cNvPr id="10" name="Picture 9" descr="4439176863_17ee7863af_o.jpg"/>
          <p:cNvPicPr>
            <a:picLocks noChangeAspect="1"/>
          </p:cNvPicPr>
          <p:nvPr/>
        </p:nvPicPr>
        <p:blipFill>
          <a:blip r:embed="rId6" cstate="print"/>
          <a:stretch>
            <a:fillRect/>
          </a:stretch>
        </p:blipFill>
        <p:spPr>
          <a:xfrm>
            <a:off x="2215676" y="4343400"/>
            <a:ext cx="1568924" cy="2362200"/>
          </a:xfrm>
          <a:prstGeom prst="rect">
            <a:avLst/>
          </a:prstGeom>
        </p:spPr>
      </p:pic>
      <p:sp>
        <p:nvSpPr>
          <p:cNvPr id="11" name="Rectangle 182"/>
          <p:cNvSpPr>
            <a:spLocks/>
          </p:cNvSpPr>
          <p:nvPr/>
        </p:nvSpPr>
        <p:spPr bwMode="auto">
          <a:xfrm>
            <a:off x="762000" y="131763"/>
            <a:ext cx="7848600" cy="554037"/>
          </a:xfrm>
          <a:prstGeom prst="rect">
            <a:avLst/>
          </a:prstGeom>
          <a:noFill/>
          <a:ln w="60325">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defTabSz="822325"/>
            <a:r>
              <a:rPr lang="en-US" sz="3200" b="1" dirty="0" smtClean="0">
                <a:latin typeface="Arial" pitchFamily="34" charset="0"/>
                <a:cs typeface="Arial" pitchFamily="34" charset="0"/>
                <a:sym typeface="Gill Sans" charset="0"/>
              </a:rPr>
              <a:t>I am passionate about networking</a:t>
            </a:r>
            <a:endParaRPr lang="en-US" sz="3200" b="1" dirty="0">
              <a:latin typeface="Arial" pitchFamily="34" charset="0"/>
              <a:cs typeface="Arial" pitchFamily="34" charset="0"/>
              <a:sym typeface="Gill Sans"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
            <a:ext cx="9144000" cy="6543675"/>
          </a:xfrm>
          <a:prstGeom prst="rect">
            <a:avLst/>
          </a:prstGeom>
        </p:spPr>
      </p:pic>
    </p:spTree>
    <p:extLst>
      <p:ext uri="{BB962C8B-B14F-4D97-AF65-F5344CB8AC3E}">
        <p14:creationId xmlns:p14="http://schemas.microsoft.com/office/powerpoint/2010/main" val="3884275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185710_10150413654355624_657015623_17728159_5120947_n(2).jpg"/>
          <p:cNvPicPr>
            <a:picLocks noChangeAspect="1"/>
          </p:cNvPicPr>
          <p:nvPr/>
        </p:nvPicPr>
        <p:blipFill>
          <a:blip r:embed="rId3" cstate="print"/>
          <a:stretch>
            <a:fillRect/>
          </a:stretch>
        </p:blipFill>
        <p:spPr>
          <a:xfrm>
            <a:off x="0" y="0"/>
            <a:ext cx="9144000" cy="6858000"/>
          </a:xfrm>
          <a:prstGeom prst="rect">
            <a:avLst/>
          </a:prstGeom>
        </p:spPr>
      </p:pic>
      <p:sp>
        <p:nvSpPr>
          <p:cNvPr id="18" name="TextBox 17"/>
          <p:cNvSpPr txBox="1"/>
          <p:nvPr/>
        </p:nvSpPr>
        <p:spPr>
          <a:xfrm>
            <a:off x="533400" y="152400"/>
            <a:ext cx="8305800" cy="584775"/>
          </a:xfrm>
          <a:prstGeom prst="rect">
            <a:avLst/>
          </a:prstGeom>
          <a:solidFill>
            <a:schemeClr val="bg1"/>
          </a:solidFill>
        </p:spPr>
        <p:txBody>
          <a:bodyPr wrap="square" rtlCol="0">
            <a:spAutoFit/>
          </a:bodyPr>
          <a:lstStyle/>
          <a:p>
            <a:pPr algn="ctr"/>
            <a:r>
              <a:rPr lang="en-US" sz="3200" b="1" dirty="0" smtClean="0">
                <a:latin typeface="Arial" pitchFamily="34" charset="0"/>
                <a:cs typeface="Arial" pitchFamily="34" charset="0"/>
              </a:rPr>
              <a:t>E-</a:t>
            </a:r>
            <a:r>
              <a:rPr lang="en-US" sz="3200" b="1" dirty="0" err="1" smtClean="0">
                <a:latin typeface="Arial" pitchFamily="34" charset="0"/>
                <a:cs typeface="Arial" pitchFamily="34" charset="0"/>
              </a:rPr>
              <a:t>Mediat</a:t>
            </a:r>
            <a:r>
              <a:rPr lang="en-US" sz="3200" b="1" dirty="0" smtClean="0">
                <a:latin typeface="Arial" pitchFamily="34" charset="0"/>
                <a:cs typeface="Arial" pitchFamily="34" charset="0"/>
              </a:rPr>
              <a:t> One Year Ago! </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TotalTime>
  <Words>984</Words>
  <Application>Microsoft Office PowerPoint</Application>
  <PresentationFormat>On-screen Show (4:3)</PresentationFormat>
  <Paragraphs>92</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dc:creator>
  <cp:lastModifiedBy>Bhasin, Madhavi</cp:lastModifiedBy>
  <cp:revision>112</cp:revision>
  <dcterms:created xsi:type="dcterms:W3CDTF">2011-10-16T17:31:55Z</dcterms:created>
  <dcterms:modified xsi:type="dcterms:W3CDTF">2012-02-21T18:45:21Z</dcterms:modified>
</cp:coreProperties>
</file>