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9" r:id="rId6"/>
    <p:sldId id="257" r:id="rId7"/>
    <p:sldId id="262" r:id="rId8"/>
    <p:sldId id="264" r:id="rId9"/>
    <p:sldId id="265" r:id="rId10"/>
    <p:sldId id="263" r:id="rId11"/>
    <p:sldId id="308" r:id="rId12"/>
    <p:sldId id="309" r:id="rId13"/>
    <p:sldId id="266" r:id="rId14"/>
    <p:sldId id="305" r:id="rId15"/>
    <p:sldId id="270" r:id="rId16"/>
    <p:sldId id="272" r:id="rId17"/>
    <p:sldId id="274" r:id="rId18"/>
    <p:sldId id="273" r:id="rId19"/>
    <p:sldId id="275" r:id="rId20"/>
    <p:sldId id="271" r:id="rId21"/>
    <p:sldId id="267" r:id="rId22"/>
    <p:sldId id="276" r:id="rId23"/>
    <p:sldId id="281" r:id="rId24"/>
    <p:sldId id="280" r:id="rId25"/>
    <p:sldId id="279" r:id="rId26"/>
    <p:sldId id="282" r:id="rId27"/>
    <p:sldId id="278" r:id="rId28"/>
    <p:sldId id="277" r:id="rId29"/>
    <p:sldId id="286" r:id="rId30"/>
    <p:sldId id="287" r:id="rId31"/>
    <p:sldId id="285" r:id="rId32"/>
    <p:sldId id="284" r:id="rId33"/>
    <p:sldId id="289" r:id="rId34"/>
    <p:sldId id="290" r:id="rId35"/>
    <p:sldId id="291" r:id="rId36"/>
    <p:sldId id="283" r:id="rId37"/>
    <p:sldId id="292" r:id="rId38"/>
    <p:sldId id="294" r:id="rId39"/>
    <p:sldId id="295" r:id="rId40"/>
    <p:sldId id="293" r:id="rId41"/>
    <p:sldId id="297" r:id="rId42"/>
    <p:sldId id="298" r:id="rId43"/>
    <p:sldId id="296" r:id="rId44"/>
    <p:sldId id="301" r:id="rId45"/>
    <p:sldId id="300" r:id="rId46"/>
    <p:sldId id="299" r:id="rId47"/>
    <p:sldId id="304" r:id="rId48"/>
    <p:sldId id="302" r:id="rId49"/>
    <p:sldId id="30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9C835-D282-4FC8-8FB0-F96092C69760}" v="27" dt="2023-03-08T09:07:00.243"/>
    <p1510:client id="{FC0EA2A9-E8F5-AFFE-9419-3DA6D388B7A3}" v="5" dt="2023-04-04T08:11:26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tima Shanatwah" userId="S::fshanatwah@alamanfund.jo::ca3f8719-48be-4983-9141-afc11abe98f3" providerId="AD" clId="Web-{FC0EA2A9-E8F5-AFFE-9419-3DA6D388B7A3}"/>
    <pc:docChg chg="modSld">
      <pc:chgData name="Fatima Shanatwah" userId="S::fshanatwah@alamanfund.jo::ca3f8719-48be-4983-9141-afc11abe98f3" providerId="AD" clId="Web-{FC0EA2A9-E8F5-AFFE-9419-3DA6D388B7A3}" dt="2023-04-04T08:11:25.450" v="3" actId="20577"/>
      <pc:docMkLst>
        <pc:docMk/>
      </pc:docMkLst>
      <pc:sldChg chg="modSp">
        <pc:chgData name="Fatima Shanatwah" userId="S::fshanatwah@alamanfund.jo::ca3f8719-48be-4983-9141-afc11abe98f3" providerId="AD" clId="Web-{FC0EA2A9-E8F5-AFFE-9419-3DA6D388B7A3}" dt="2023-04-04T08:11:25.450" v="3" actId="20577"/>
        <pc:sldMkLst>
          <pc:docMk/>
          <pc:sldMk cId="3948755408" sldId="264"/>
        </pc:sldMkLst>
        <pc:spChg chg="mod">
          <ac:chgData name="Fatima Shanatwah" userId="S::fshanatwah@alamanfund.jo::ca3f8719-48be-4983-9141-afc11abe98f3" providerId="AD" clId="Web-{FC0EA2A9-E8F5-AFFE-9419-3DA6D388B7A3}" dt="2023-04-04T08:11:25.450" v="3" actId="20577"/>
          <ac:spMkLst>
            <pc:docMk/>
            <pc:sldMk cId="3948755408" sldId="264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9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7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0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6A383-BBEE-4D0C-9B05-67B65964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1D9-F3E7-4D40-ABD7-F49AD2C149E4}" type="datetimeFigureOut">
              <a:rPr lang="en-ID" smtClean="0"/>
              <a:t>04/04/2023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7626D-0FC1-4637-9265-51397039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5C483-94A5-4F0F-A7E2-A01841724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605B8-61C3-4945-94C1-D18236964924}" type="slidenum">
              <a:rPr lang="en-ID" smtClean="0"/>
              <a:t>‹#›</a:t>
            </a:fld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E7ACF7-4AD6-4DA3-B9A2-4545B4EBCA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0" y="0"/>
            <a:ext cx="5905500" cy="685800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869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6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5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4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2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1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B402D-C88C-4362-A218-622422C8F73C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8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jpeg"/><Relationship Id="rId7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hyperlink" Target="http://www.google.com/imgres?q=agenda&amp;hl=en&amp;qscrl=1&amp;nord=1&amp;rlz=1T4ADFA_enJO418JO452&amp;biw=784&amp;bih=385&amp;tbm=isch&amp;tbnid=MfBN7VDYBr0reM:&amp;imgrefurl=http://www.picgifs.com/graphics/agenda/22203/graphics-agenda-698534/&amp;docid=HOVdXAXH3uCbnM&amp;imgurl=http://www.picgifs.com/graphics/a/agenda/graphics-agenda-698534.jpg&amp;w=250&amp;h=250&amp;ei=_cwvT422Ieau0QWA7JGuCA&amp;zoom=1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://www.google.jo/imgres?q=Do,+Dump,+Delay,+and+Delegate&amp;hl=en&amp;rlz=1R2ADFA_enJO418&amp;biw=1280&amp;bih=561&amp;tbm=isch&amp;tbnid=tDic1Io5tcwWGM:&amp;imgrefurl=http://mummywhispererblog.com/2012/01/dump-delegate-do-delay-my-motto-for-today/&amp;docid=Q1qBxBlfIev7KM&amp;imgurl=http://mummywhispererblog.com/wp-content/uploads/2012/01/To-do-list.jpg&amp;w=283&amp;h=424&amp;ei=rxMwT-ruCanW0QXIrpmtCA&amp;zoom=1" TargetMode="External"/><Relationship Id="rId12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hyperlink" Target="http://www.google.jo/imgres?q=clock+clipart&amp;hl=en&amp;rlz=1R2ADFA_enJO418&amp;biw=1280&amp;bih=561&amp;tbm=isch&amp;tbnid=wiPsnhU-AZg7GM:&amp;imgrefurl=http://www.clipartheaven.com/show/clipart/time/alarm_clock_12-gif.html&amp;docid=sChLpH9THbGYbM&amp;imgurl=http://www.clipartheaven.com/clipart/time/alarm_clock_12.gif&amp;w=440&amp;h=588&amp;ei=cdwvT4jAJ4bM0QX1u5WtCA&amp;zoom=1&amp;iact=rc&amp;dur=10&amp;sig=105046802172133307474&amp;page=4&amp;tbnh=167&amp;tbnw=125&amp;start=40&amp;ndsp=15&amp;ved=1t:429,r:1,s:40&amp;tx=87&amp;ty=72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31.jpeg"/><Relationship Id="rId4" Type="http://schemas.openxmlformats.org/officeDocument/2006/relationships/image" Target="../media/image10.png"/><Relationship Id="rId9" Type="http://schemas.openxmlformats.org/officeDocument/2006/relationships/hyperlink" Target="http://www.google.jo/imgres?q=orderly+office&amp;start=491&amp;hl=en&amp;biw=784&amp;bih=385&amp;tbm=isch&amp;tbnid=fRrmqMev_wSiGM:&amp;imgrefurl=http://lifetoolkit.net/2010/12/23/how-to-choose-your-2011-planner/&amp;docid=FIpNBAf7ySWWUM&amp;imgurl=http://lifetoolkit.net/wp-content/uploads/2010/12/Planner-300x277.jpg&amp;w=300&amp;h=277&amp;ei=CdQvT5aJJebH0QXN95ytCA&amp;zoom=1&amp;chk=sbg&amp;iact=rc&amp;dur=16&amp;sig=105046802172133307474&amp;page=38&amp;tbnh=100&amp;tbnw=108&amp;ndsp=12&amp;ved=1t:429,r:5,s:491&amp;tx=17&amp;ty=62" TargetMode="External"/><Relationship Id="rId1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4.jpeg"/><Relationship Id="rId7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5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C0B9209-CCAD-074A-FD14-8C5C20BB0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9"/>
          <a:stretch/>
        </p:blipFill>
        <p:spPr>
          <a:xfrm>
            <a:off x="20776" y="1282"/>
            <a:ext cx="12191980" cy="6856718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B3F5F2CB-08CD-059E-937D-6F38F5A5FB04}"/>
              </a:ext>
            </a:extLst>
          </p:cNvPr>
          <p:cNvSpPr/>
          <p:nvPr/>
        </p:nvSpPr>
        <p:spPr>
          <a:xfrm rot="10800000">
            <a:off x="8509979" y="-51118"/>
            <a:ext cx="3603688" cy="6858000"/>
          </a:xfrm>
          <a:prstGeom prst="homePlate">
            <a:avLst>
              <a:gd name="adj" fmla="val 4146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1E2AAF2-C6EA-A4C4-109C-74552C46730F}"/>
              </a:ext>
            </a:extLst>
          </p:cNvPr>
          <p:cNvSpPr/>
          <p:nvPr/>
        </p:nvSpPr>
        <p:spPr>
          <a:xfrm>
            <a:off x="7085086" y="3430283"/>
            <a:ext cx="3000374" cy="3427718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C7B5D7B1-8A87-B35C-8D6E-3D4C5B58AC9A}"/>
              </a:ext>
            </a:extLst>
          </p:cNvPr>
          <p:cNvSpPr/>
          <p:nvPr/>
        </p:nvSpPr>
        <p:spPr>
          <a:xfrm rot="10800000">
            <a:off x="7085085" y="1924"/>
            <a:ext cx="3000374" cy="3427718"/>
          </a:xfrm>
          <a:prstGeom prst="triangl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ADB84B-E09C-33C0-E874-EDA98CBC861A}"/>
              </a:ext>
            </a:extLst>
          </p:cNvPr>
          <p:cNvSpPr/>
          <p:nvPr/>
        </p:nvSpPr>
        <p:spPr>
          <a:xfrm>
            <a:off x="3917352" y="2079596"/>
            <a:ext cx="6962773" cy="1671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JO" sz="6600" b="1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مشروع الفرصة الثانية</a:t>
            </a:r>
            <a:endParaRPr lang="en-US" sz="6600" b="1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7B30C5-8261-2B1B-9E94-01CF5156A80A}"/>
              </a:ext>
            </a:extLst>
          </p:cNvPr>
          <p:cNvSpPr txBox="1"/>
          <p:nvPr/>
        </p:nvSpPr>
        <p:spPr>
          <a:xfrm>
            <a:off x="4749883" y="3480211"/>
            <a:ext cx="6207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2800" b="1">
                <a:solidFill>
                  <a:schemeClr val="accent5">
                    <a:lumMod val="75000"/>
                  </a:schemeClr>
                </a:solidFill>
              </a:rPr>
              <a:t>هذا وقت المستقبل </a:t>
            </a:r>
            <a:endParaRPr lang="x-none" sz="28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13" descr="C:\Users\reem\AppData\Local\Microsoft\Windows\INetCache\Content.Word\English-LOGO-RGB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7401125" y="-51118"/>
            <a:ext cx="1108854" cy="1026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Flag of the United States - Wikiped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" y="52640"/>
            <a:ext cx="1295400" cy="68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EPI logo - The U.S.-Middle East Partnership Initiative (MEPI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83" y="-255433"/>
            <a:ext cx="2058554" cy="143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F903EFB2-9F60-884A-AF34-612E66FA4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722" y="53757"/>
            <a:ext cx="689114" cy="7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9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6000" b="1"/>
              <a:t>نمط الدماغ الايمن(المبدعون)</a:t>
            </a:r>
            <a:endParaRPr lang="en-US" sz="6000" b="1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582779"/>
            <a:ext cx="10515600" cy="3594184"/>
          </a:xfrm>
        </p:spPr>
        <p:txBody>
          <a:bodyPr/>
          <a:lstStyle/>
          <a:p>
            <a:pPr marL="0" indent="0" algn="ctr" rtl="1">
              <a:buNone/>
            </a:pPr>
            <a:r>
              <a:rPr lang="ar-JO" sz="4400">
                <a:solidFill>
                  <a:srgbClr val="C00000"/>
                </a:solidFill>
                <a:latin typeface="Arial Black" pitchFamily="34" charset="0"/>
              </a:rPr>
              <a:t>تعمل على انجاز اكثر من مهمة في نفس الوقت</a:t>
            </a:r>
            <a:endParaRPr lang="en-US" sz="440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4338" name="Picture 2" descr="C:\Users\Majali\Desktop\downloa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17" y="3875926"/>
            <a:ext cx="24479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339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6000" b="1"/>
              <a:t>نمط الدماغ الايسر(العقلانيون)</a:t>
            </a:r>
            <a:endParaRPr lang="en-US" sz="6000" b="1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ar-JO" sz="3200">
              <a:latin typeface="Arial Black" pitchFamily="34" charset="0"/>
            </a:endParaRPr>
          </a:p>
          <a:p>
            <a:pPr marL="0" indent="0" algn="r" rtl="1">
              <a:buNone/>
            </a:pPr>
            <a:endParaRPr lang="ar-JO" sz="4400">
              <a:latin typeface="Arial Black" pitchFamily="34" charset="0"/>
            </a:endParaRPr>
          </a:p>
          <a:p>
            <a:pPr marL="0" indent="0" algn="ctr" rtl="1">
              <a:buNone/>
            </a:pPr>
            <a:r>
              <a:rPr lang="ar-JO" sz="4400">
                <a:solidFill>
                  <a:srgbClr val="C00000"/>
                </a:solidFill>
                <a:latin typeface="Arial Black" pitchFamily="34" charset="0"/>
              </a:rPr>
              <a:t>تقوم عادة بانجاز مهمة معينة في الوقت الواحد ثم تنتقل لغيرها</a:t>
            </a:r>
            <a:endParaRPr lang="en-US" sz="440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8" name="Picture 2" descr="C:\Users\Majali\Desktop\downloa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17" y="4781338"/>
            <a:ext cx="24479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96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altLang="en-US" sz="5400" b="1">
                <a:latin typeface="Arial" pitchFamily="34" charset="0"/>
                <a:ea typeface="Arial Unicode MS" pitchFamily="34" charset="-128"/>
              </a:rPr>
              <a:t>مفتاح النجاح في إدارة الوقت</a:t>
            </a:r>
            <a:endParaRPr lang="en-US" sz="5400">
              <a:latin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Tx/>
              <a:buNone/>
            </a:pPr>
            <a:r>
              <a:rPr lang="ar-JO" altLang="en-US" sz="3600">
                <a:latin typeface="Arial Black" pitchFamily="34" charset="0"/>
                <a:ea typeface="Arial Unicode MS" pitchFamily="34" charset="-128"/>
                <a:cs typeface="+mj-cs"/>
              </a:rPr>
              <a:t>يعتمد على :</a:t>
            </a:r>
            <a:endParaRPr lang="ar-JO" altLang="en-US" sz="3200">
              <a:latin typeface="Arial Black" pitchFamily="34" charset="0"/>
              <a:ea typeface="Arial Unicode MS" pitchFamily="34" charset="-128"/>
              <a:cs typeface="+mj-cs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ar-JO" altLang="en-US" sz="3600">
                <a:latin typeface="Arial Black" pitchFamily="34" charset="0"/>
                <a:ea typeface="Arial Unicode MS" pitchFamily="34" charset="-128"/>
                <a:cs typeface="+mj-cs"/>
              </a:rPr>
              <a:t>فهمك لذاتك أولاً.</a:t>
            </a:r>
          </a:p>
          <a:p>
            <a:pPr algn="r" rtl="1">
              <a:buFont typeface="Wingdings" pitchFamily="2" charset="2"/>
              <a:buChar char="ü"/>
            </a:pPr>
            <a:r>
              <a:rPr lang="ar-JO" altLang="en-US" sz="3600">
                <a:latin typeface="Arial Black" pitchFamily="34" charset="0"/>
                <a:ea typeface="Arial Unicode MS" pitchFamily="34" charset="-128"/>
                <a:cs typeface="+mj-cs"/>
              </a:rPr>
              <a:t>ثمَّ العمل بمرونة على دمج خصائص هذين النمطين مع بعضهما ليكون عقلانياً، ومبدعاً في الوقت ذاته</a:t>
            </a:r>
            <a:r>
              <a:rPr lang="ar-JO" altLang="en-US" sz="3600" b="1">
                <a:latin typeface="Arial Black" pitchFamily="34" charset="0"/>
                <a:ea typeface="Arial Unicode MS" pitchFamily="34" charset="-128"/>
                <a:cs typeface="+mj-cs"/>
              </a:rPr>
              <a:t>.</a:t>
            </a:r>
            <a:endParaRPr lang="en-US" altLang="en-US">
              <a:latin typeface="Arial Black" pitchFamily="34" charset="0"/>
              <a:ea typeface="Arial Unicode MS" pitchFamily="34" charset="-128"/>
              <a:cs typeface="+mj-cs"/>
            </a:endParaRPr>
          </a:p>
          <a:p>
            <a:pPr marL="0" indent="0">
              <a:buNone/>
            </a:pPr>
            <a:endParaRPr lang="en-US">
              <a:latin typeface="Arial Black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547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altLang="en-US" sz="4800" b="1">
                <a:latin typeface="Arial" pitchFamily="34" charset="0"/>
                <a:ea typeface="Arial Unicode MS" pitchFamily="34" charset="-128"/>
              </a:rPr>
              <a:t>مفهوم إدارة الوقت</a:t>
            </a:r>
            <a:endParaRPr lang="en-US" sz="4800">
              <a:latin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  <a:defRPr/>
            </a:pPr>
            <a:r>
              <a:rPr lang="ar-JO" altLang="en-US" sz="3200"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إتباع </a:t>
            </a:r>
            <a:r>
              <a:rPr lang="ar-SA" altLang="en-US" sz="3200"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الطرق والوسائل التي تساعد الفرد على </a:t>
            </a:r>
            <a:r>
              <a:rPr lang="ar-JO" altLang="en-US" sz="3200"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الاستفادة القصوى من وقته في تحقيق اهدافه.</a:t>
            </a:r>
          </a:p>
          <a:p>
            <a:pPr algn="r" rtl="1">
              <a:lnSpc>
                <a:spcPct val="150000"/>
              </a:lnSpc>
              <a:defRPr/>
            </a:pPr>
            <a:r>
              <a:rPr lang="ar-SA" altLang="en-US" sz="3200"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تحقيق التوازن في حياته ما بين أدواره، وواجباته، وحاجاته، ورغباته وأهدافه</a:t>
            </a:r>
            <a:r>
              <a:rPr lang="ar-JO" altLang="en-US" sz="3200">
                <a:latin typeface="Arial Black" pitchFamily="34" charset="0"/>
                <a:ea typeface="Arial Unicode MS" panose="020B0604020202020204" pitchFamily="34" charset="-128"/>
                <a:cs typeface="+mj-cs"/>
              </a:rPr>
              <a:t>.</a:t>
            </a:r>
          </a:p>
          <a:p>
            <a:pPr algn="r" rtl="1">
              <a:lnSpc>
                <a:spcPct val="150000"/>
              </a:lnSpc>
              <a:defRPr/>
            </a:pPr>
            <a:r>
              <a:rPr lang="ar-JO" altLang="en-US" sz="3200"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اعتبار الوقت موردًا ينبغي أن يحسن الرياديون إدارته.</a:t>
            </a:r>
          </a:p>
          <a:p>
            <a:pPr marL="0" indent="0">
              <a:buNone/>
            </a:pPr>
            <a:endParaRPr lang="en-US" sz="3200">
              <a:latin typeface="Arial Black" pitchFamily="34" charset="0"/>
              <a:cs typeface="+mj-cs"/>
            </a:endParaRPr>
          </a:p>
        </p:txBody>
      </p:sp>
      <p:pic>
        <p:nvPicPr>
          <p:cNvPr id="15362" name="Picture 2" descr="C:\Users\Majali\Desktop\download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73" y="5157388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567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4800" b="1">
                <a:latin typeface="Arial Black" pitchFamily="34" charset="0"/>
              </a:rPr>
              <a:t>تقنيات إدارة الوقت</a:t>
            </a:r>
            <a:endParaRPr lang="en-US" sz="4800" b="1">
              <a:latin typeface="Arial Black" pitchFamily="34" charset="0"/>
            </a:endParaRPr>
          </a:p>
        </p:txBody>
      </p:sp>
      <p:pic>
        <p:nvPicPr>
          <p:cNvPr id="14" name="Picture 2" descr="C:\Users\Majali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72" y="3153569"/>
            <a:ext cx="7503886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35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80" y="871538"/>
            <a:ext cx="12096120" cy="577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86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4800" b="1">
                <a:latin typeface="Arial Black" pitchFamily="34" charset="0"/>
              </a:rPr>
              <a:t>وضع الاهداف</a:t>
            </a:r>
            <a:endParaRPr lang="en-US" sz="4800" b="1">
              <a:latin typeface="Arial Black" pitchFamily="34" charset="0"/>
            </a:endParaRPr>
          </a:p>
        </p:txBody>
      </p:sp>
      <p:pic>
        <p:nvPicPr>
          <p:cNvPr id="14" name="Picture 4" descr="https://seohacker-seohacker.netdna-ssl.com/wp-content/uploads/2012/06/Cornerstone-Content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793165" y="2249713"/>
            <a:ext cx="5801784" cy="292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http://www.yourwebgraphics.com/gallery/data/thumbnails/392/Man-With-Question-0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1898" y="3428996"/>
            <a:ext cx="3175724" cy="317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4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JO" sz="4800" b="1">
                <a:latin typeface="Arial Black" pitchFamily="34" charset="0"/>
              </a:rPr>
              <a:t>المطلوب:</a:t>
            </a:r>
            <a:endParaRPr lang="en-US" sz="4800" b="1">
              <a:latin typeface="Arial Black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 rtl="1" eaLnBrk="0" fontAlgn="base" hangingPunct="0">
              <a:spcAft>
                <a:spcPct val="0"/>
              </a:spcAft>
              <a:buNone/>
            </a:pPr>
            <a:r>
              <a:rPr lang="ar-JO" altLang="en-US" sz="5400" b="1" kern="0">
                <a:solidFill>
                  <a:srgbClr val="C00000"/>
                </a:solidFill>
                <a:latin typeface="Arial Black" pitchFamily="34" charset="0"/>
                <a:ea typeface="Arial Unicode MS" pitchFamily="34" charset="-128"/>
                <a:cs typeface="+mj-cs"/>
              </a:rPr>
              <a:t>حدد هدف واحد ترغب بتحقيقه حالياً وأكتبه على ورقة    </a:t>
            </a:r>
            <a:endParaRPr lang="en-US" altLang="en-US" sz="5400" b="1" kern="0">
              <a:solidFill>
                <a:srgbClr val="C00000"/>
              </a:solidFill>
              <a:latin typeface="Arial Black" pitchFamily="34" charset="0"/>
              <a:ea typeface="Arial Unicode MS" pitchFamily="34" charset="-128"/>
              <a:cs typeface="+mj-cs"/>
            </a:endParaRPr>
          </a:p>
          <a:p>
            <a:pPr lvl="0" algn="ctr" eaLnBrk="0" fontAlgn="base" hangingPunct="0">
              <a:spcAft>
                <a:spcPct val="0"/>
              </a:spcAft>
              <a:buFontTx/>
              <a:buChar char="•"/>
            </a:pPr>
            <a:endParaRPr lang="en-US" altLang="en-US" kern="0">
              <a:solidFill>
                <a:srgbClr val="C00000"/>
              </a:solidFill>
              <a:latin typeface="Arial Black" pitchFamily="34" charset="0"/>
              <a:cs typeface="+mj-cs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22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JO" altLang="en-US" sz="400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+mj-cs"/>
              </a:rPr>
              <a:t>تضع أهدافا وغايات ذات مغزى شخصيي</a:t>
            </a:r>
            <a:r>
              <a:rPr lang="en-US" altLang="en-US" sz="400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+mj-cs"/>
              </a:rPr>
              <a:t> </a:t>
            </a:r>
            <a:r>
              <a:rPr lang="ar-JO" altLang="en-US" sz="400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+mj-cs"/>
              </a:rPr>
              <a:t>وتنطوي على تحد.</a:t>
            </a:r>
            <a:endParaRPr lang="en-GB" altLang="en-US" sz="4000">
              <a:solidFill>
                <a:srgbClr val="000000"/>
              </a:solidFill>
              <a:latin typeface="Arial Black" pitchFamily="34" charset="0"/>
              <a:ea typeface="Arial Unicode MS" pitchFamily="34" charset="-128"/>
              <a:cs typeface="+mj-cs"/>
            </a:endParaRPr>
          </a:p>
          <a:p>
            <a:pPr marL="0" lvl="0" indent="0"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JO" altLang="en-US" sz="400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+mj-cs"/>
              </a:rPr>
              <a:t> تبين أهدافا طويلة الأمد، واضحة ومحددة.</a:t>
            </a:r>
            <a:endParaRPr lang="en-GB" altLang="en-US" sz="4000">
              <a:solidFill>
                <a:srgbClr val="000000"/>
              </a:solidFill>
              <a:latin typeface="Arial Black" pitchFamily="34" charset="0"/>
              <a:ea typeface="Arial Unicode MS" pitchFamily="34" charset="-128"/>
              <a:cs typeface="+mj-cs"/>
            </a:endParaRPr>
          </a:p>
          <a:p>
            <a:pPr marL="0" lvl="0" indent="0"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JO" altLang="en-US" sz="400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+mj-cs"/>
              </a:rPr>
              <a:t> تضع أهدافا قصيرة الأمد قابلة للقياس.</a:t>
            </a:r>
            <a:endParaRPr lang="en-US" altLang="en-US" sz="4000">
              <a:solidFill>
                <a:srgbClr val="000000"/>
              </a:solidFill>
              <a:latin typeface="Arial Black" pitchFamily="34" charset="0"/>
              <a:ea typeface="Arial Unicode MS" pitchFamily="34" charset="-128"/>
              <a:cs typeface="+mj-cs"/>
            </a:endParaRPr>
          </a:p>
          <a:p>
            <a:pPr marL="0" lvl="0" indent="0">
              <a:buNone/>
            </a:pPr>
            <a:endParaRPr lang="en-US">
              <a:solidFill>
                <a:prstClr val="black"/>
              </a:solidFill>
              <a:latin typeface="Arial Black" pitchFamily="34" charset="0"/>
              <a:cs typeface="+mj-cs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0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801257"/>
            <a:ext cx="5181600" cy="33757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6000" b="1">
                <a:cs typeface="+mj-cs"/>
              </a:rPr>
              <a:t>تقييم الهدف</a:t>
            </a:r>
            <a:endParaRPr lang="en-US" sz="6000" b="1">
              <a:cs typeface="+mj-cs"/>
            </a:endParaRPr>
          </a:p>
        </p:txBody>
      </p:sp>
      <p:pic>
        <p:nvPicPr>
          <p:cNvPr id="14" name="il_fi" descr="http://promotedprofits.com/wp-content/uploads/2010/07/affiliate-marketing-forum.jpg"/>
          <p:cNvPicPr>
            <a:picLocks/>
          </p:cNvPicPr>
          <p:nvPr/>
        </p:nvPicPr>
        <p:blipFill>
          <a:blip r:embed="rId7" cstate="print">
            <a:lum bright="-10000" contrast="20000"/>
          </a:blip>
          <a:stretch>
            <a:fillRect/>
          </a:stretch>
        </p:blipFill>
        <p:spPr>
          <a:xfrm>
            <a:off x="1780553" y="2206172"/>
            <a:ext cx="4489617" cy="3938758"/>
          </a:xfrm>
          <a:prstGeom prst="rect">
            <a:avLst/>
          </a:prstGeom>
          <a:ln w="190500" cap="sq"/>
          <a:effectLst>
            <a:outerShdw blurRad="107950" dist="12700" dir="5400000" algn="ctr">
              <a:srgbClr val="000000"/>
            </a:outerShdw>
          </a:effectLst>
          <a:scene3d>
            <a:camera prst="perspectiveFron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696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A725BBD-C806-E04E-A3D2-F7142C85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91" r="4591"/>
          <a:stretch/>
        </p:blipFill>
        <p:spPr>
          <a:xfrm>
            <a:off x="0" y="0"/>
            <a:ext cx="937708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493BDC-6BEE-4B79-ABBB-1FF05B15D0DD}"/>
              </a:ext>
            </a:extLst>
          </p:cNvPr>
          <p:cNvSpPr/>
          <p:nvPr/>
        </p:nvSpPr>
        <p:spPr>
          <a:xfrm>
            <a:off x="7315199" y="0"/>
            <a:ext cx="4876801" cy="6226629"/>
          </a:xfrm>
          <a:prstGeom prst="rect">
            <a:avLst/>
          </a:prstGeom>
          <a:solidFill>
            <a:srgbClr val="1A48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591A6-1FB6-4D0A-B1C8-663BC23920A9}"/>
              </a:ext>
            </a:extLst>
          </p:cNvPr>
          <p:cNvSpPr txBox="1"/>
          <p:nvPr/>
        </p:nvSpPr>
        <p:spPr>
          <a:xfrm>
            <a:off x="8139813" y="1973159"/>
            <a:ext cx="3644900" cy="2320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ar-JO" sz="6000" b="1">
                <a:solidFill>
                  <a:schemeClr val="bg1"/>
                </a:solidFill>
              </a:rPr>
              <a:t>مهارات </a:t>
            </a:r>
          </a:p>
          <a:p>
            <a:pPr algn="r">
              <a:lnSpc>
                <a:spcPct val="80000"/>
              </a:lnSpc>
            </a:pPr>
            <a:r>
              <a:rPr lang="ar-JO" sz="6000" b="1">
                <a:solidFill>
                  <a:schemeClr val="bg1"/>
                </a:solidFill>
              </a:rPr>
              <a:t>ادارة..الوقت.......</a:t>
            </a:r>
            <a:endParaRPr lang="en-ID" sz="6000" b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0F95F-B68E-4811-93B3-DE0345C27859}"/>
              </a:ext>
            </a:extLst>
          </p:cNvPr>
          <p:cNvSpPr txBox="1"/>
          <p:nvPr/>
        </p:nvSpPr>
        <p:spPr>
          <a:xfrm>
            <a:off x="7315199" y="1038136"/>
            <a:ext cx="458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400">
                <a:solidFill>
                  <a:schemeClr val="bg1"/>
                </a:solidFill>
              </a:rPr>
              <a:t>موضوع التدريب</a:t>
            </a:r>
            <a:endParaRPr lang="en-ID" sz="24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EB8798-A7D9-1344-8176-761CF737D5C1}"/>
              </a:ext>
            </a:extLst>
          </p:cNvPr>
          <p:cNvSpPr/>
          <p:nvPr/>
        </p:nvSpPr>
        <p:spPr>
          <a:xfrm>
            <a:off x="-1" y="6262488"/>
            <a:ext cx="12192002" cy="631371"/>
          </a:xfrm>
          <a:prstGeom prst="rect">
            <a:avLst/>
          </a:pr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 descr="C:\Users\reem\AppData\Local\Microsoft\Windows\INetCache\Content.Word\English-LOGO-RGB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6206090" y="16615"/>
            <a:ext cx="965674" cy="786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Flag of the United States - Wikiped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7"/>
            <a:ext cx="1128132" cy="52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EPI logo - The U.S.-Middle East Partnership Initiative (MEPI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95" y="-102293"/>
            <a:ext cx="1792745" cy="10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F2566D11-73AE-663B-53DE-4E50D4C87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75" y="53757"/>
            <a:ext cx="563219" cy="5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9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ar-SA" altLang="en-US" sz="80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+mj-cs"/>
              </a:rPr>
              <a:t>الأهداف الذكي</a:t>
            </a:r>
            <a:r>
              <a:rPr lang="ar-JO" altLang="en-US" sz="80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+mj-cs"/>
              </a:rPr>
              <a:t>ة </a:t>
            </a:r>
            <a:r>
              <a:rPr lang="ar-SA" altLang="en-US" sz="80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+mj-cs"/>
              </a:rPr>
              <a:t> </a:t>
            </a:r>
            <a:endParaRPr lang="ar-JO" altLang="en-US" sz="8000" b="1" ker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+mj-cs"/>
            </a:endParaRPr>
          </a:p>
          <a:p>
            <a:pPr marL="0" indent="0" algn="ctr">
              <a:buNone/>
            </a:pPr>
            <a:r>
              <a:rPr lang="en-US" altLang="en-US" sz="8000" b="1" kern="0">
                <a:solidFill>
                  <a:srgbClr val="0033CC"/>
                </a:solidFill>
                <a:latin typeface="Adobe Devanagari" pitchFamily="18" charset="0"/>
                <a:ea typeface="+mj-ea"/>
                <a:cs typeface="Adobe Devanagari" pitchFamily="18" charset="0"/>
              </a:rPr>
              <a:t>SMART</a:t>
            </a:r>
            <a:r>
              <a:rPr lang="en-US" altLang="en-US" sz="8000" b="1" kern="0">
                <a:solidFill>
                  <a:srgbClr val="000000"/>
                </a:solidFill>
                <a:latin typeface="Adobe Devanagari" pitchFamily="18" charset="0"/>
                <a:ea typeface="+mj-ea"/>
                <a:cs typeface="Adobe Devanagari" pitchFamily="18" charset="0"/>
              </a:rPr>
              <a:t> Goals</a:t>
            </a:r>
            <a:endParaRPr lang="en-US">
              <a:latin typeface="Adobe Devanagari" pitchFamily="18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313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>
              <a:buFont typeface="Wingdings" pitchFamily="2" charset="2"/>
              <a:buChar char="ü"/>
            </a:pPr>
            <a:endParaRPr lang="en-US" sz="2600">
              <a:solidFill>
                <a:prstClr val="black"/>
              </a:solidFill>
              <a:cs typeface="+mj-cs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JO" sz="3600">
                <a:cs typeface="+mj-cs"/>
              </a:rPr>
              <a:t>هل الهدف محدد بشكل واضح  </a:t>
            </a:r>
            <a:r>
              <a:rPr lang="en-US" sz="3600">
                <a:cs typeface="+mj-cs"/>
              </a:rPr>
              <a:t>SPECIFIC ؟</a:t>
            </a:r>
          </a:p>
          <a:p>
            <a:pPr algn="r" rtl="1">
              <a:buFont typeface="Wingdings" pitchFamily="2" charset="2"/>
              <a:buChar char="ü"/>
            </a:pPr>
            <a:r>
              <a:rPr lang="en-US" sz="3600">
                <a:cs typeface="+mj-cs"/>
              </a:rPr>
              <a:t> </a:t>
            </a:r>
            <a:r>
              <a:rPr lang="ar-JO" sz="3600">
                <a:cs typeface="+mj-cs"/>
              </a:rPr>
              <a:t>هل الهدف قابل للقياس  </a:t>
            </a:r>
            <a:r>
              <a:rPr lang="en-US" sz="3600">
                <a:cs typeface="+mj-cs"/>
              </a:rPr>
              <a:t>MEASURABLE ؟</a:t>
            </a:r>
          </a:p>
          <a:p>
            <a:pPr algn="r" rtl="1">
              <a:buFont typeface="Wingdings" pitchFamily="2" charset="2"/>
              <a:buChar char="ü"/>
            </a:pPr>
            <a:r>
              <a:rPr lang="ar-JO" sz="3600">
                <a:cs typeface="+mj-cs"/>
              </a:rPr>
              <a:t>هل الهدف قابل للتنفيذ </a:t>
            </a:r>
            <a:r>
              <a:rPr lang="en-US" sz="3600">
                <a:cs typeface="+mj-cs"/>
              </a:rPr>
              <a:t>ATTAINABLE  ؟</a:t>
            </a:r>
          </a:p>
          <a:p>
            <a:pPr algn="r" rtl="1">
              <a:buFont typeface="Wingdings" pitchFamily="2" charset="2"/>
              <a:buChar char="ü"/>
            </a:pPr>
            <a:r>
              <a:rPr lang="en-US" sz="3600">
                <a:cs typeface="+mj-cs"/>
              </a:rPr>
              <a:t> </a:t>
            </a:r>
            <a:r>
              <a:rPr lang="ar-JO" sz="3600">
                <a:cs typeface="+mj-cs"/>
              </a:rPr>
              <a:t>هل الهدف واقعي </a:t>
            </a:r>
            <a:r>
              <a:rPr lang="en-US" sz="3600">
                <a:cs typeface="+mj-cs"/>
              </a:rPr>
              <a:t>RELEVANT ؟ </a:t>
            </a:r>
          </a:p>
          <a:p>
            <a:pPr algn="r" rtl="1">
              <a:buFont typeface="Wingdings" pitchFamily="2" charset="2"/>
              <a:buChar char="ü"/>
            </a:pPr>
            <a:r>
              <a:rPr lang="en-US" sz="3600">
                <a:cs typeface="+mj-cs"/>
              </a:rPr>
              <a:t> </a:t>
            </a:r>
            <a:r>
              <a:rPr lang="ar-JO" sz="3600">
                <a:cs typeface="+mj-cs"/>
              </a:rPr>
              <a:t>هل للهدف وقت محدد لإنجازه (موقوت) </a:t>
            </a:r>
            <a:r>
              <a:rPr lang="en-US" sz="3600">
                <a:cs typeface="+mj-cs"/>
              </a:rPr>
              <a:t>TIMED؟</a:t>
            </a:r>
          </a:p>
          <a:p>
            <a:pPr marL="0" indent="0" algn="l">
              <a:buNone/>
            </a:pP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349073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5904"/>
          </a:xfrm>
        </p:spPr>
        <p:txBody>
          <a:bodyPr>
            <a:normAutofit/>
          </a:bodyPr>
          <a:lstStyle/>
          <a:p>
            <a:pPr algn="ctr"/>
            <a:r>
              <a:rPr lang="ar-JO" sz="6000">
                <a:ln w="31550" cmpd="sng">
                  <a:solidFill>
                    <a:srgbClr val="44546A"/>
                  </a:solidFill>
                  <a:prstDash val="solid"/>
                </a:ln>
                <a:latin typeface="Arial" pitchFamily="34" charset="0"/>
                <a:ea typeface="Arial Unicode MS" panose="020B0604020202020204" pitchFamily="34" charset="-128"/>
              </a:rPr>
              <a:t>التخطيط</a:t>
            </a:r>
            <a:br>
              <a:rPr lang="ar-JO" sz="6600" b="1">
                <a:ln w="31550" cmpd="sng">
                  <a:solidFill>
                    <a:srgbClr val="44546A"/>
                  </a:solidFill>
                  <a:prstDash val="solid"/>
                </a:ln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</a:br>
            <a:r>
              <a:rPr lang="en-US" sz="2800" b="1">
                <a:ln>
                  <a:solidFill>
                    <a:srgbClr val="44546A"/>
                  </a:solidFill>
                </a:ln>
                <a:latin typeface="Comic Sans MS" panose="030F0702030302020204" pitchFamily="66" charset="0"/>
                <a:cs typeface="Arial" pitchFamily="34" charset="0"/>
              </a:rPr>
              <a:t>Planning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37" y="2728685"/>
            <a:ext cx="4967006" cy="326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022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ar-JO" altLang="en-US" sz="54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يتطلب </a:t>
            </a:r>
            <a:r>
              <a:rPr lang="ar-JO" altLang="en-US" sz="5400" b="1" ker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التخطيط</a:t>
            </a:r>
            <a:r>
              <a:rPr lang="ar-JO" altLang="en-US" sz="54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لتحقيق هدف معين تحليل الوقت اللازم للإنجاز من خلال: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10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lvl="0" algn="r" rtl="1">
              <a:buFont typeface="Wingdings" pitchFamily="2" charset="2"/>
              <a:buChar char="ü"/>
            </a:pPr>
            <a:r>
              <a:rPr lang="ar-JO" altLang="en-US" sz="3600" ker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إستطلاع </a:t>
            </a:r>
            <a:r>
              <a:rPr lang="ar-JO" altLang="en-US" sz="4400" u="sng" ker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الواقع</a:t>
            </a:r>
            <a:r>
              <a:rPr lang="ar-JO" altLang="en-US" sz="4400" ker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 </a:t>
            </a:r>
            <a:r>
              <a:rPr lang="ar-JO" altLang="en-US" sz="3600" ker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لمعرفة الفرص المتاحة والقيود والمعوقات.</a:t>
            </a:r>
          </a:p>
          <a:p>
            <a:pPr algn="r" rtl="1">
              <a:buFont typeface="Wingdings" pitchFamily="2" charset="2"/>
              <a:buChar char="ü"/>
            </a:pPr>
            <a:endParaRPr lang="ar-JO" sz="3600">
              <a:cs typeface="+mj-cs"/>
            </a:endParaRPr>
          </a:p>
          <a:p>
            <a:pPr lvl="0" algn="r" rtl="1">
              <a:buFont typeface="Wingdings" pitchFamily="2" charset="2"/>
              <a:buChar char="ü"/>
            </a:pPr>
            <a:r>
              <a:rPr lang="ar-JO" altLang="en-US" sz="3600" ker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إستطلاع </a:t>
            </a:r>
            <a:r>
              <a:rPr lang="ar-JO" altLang="en-US" sz="4400" u="sng" ker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الإمكانات</a:t>
            </a:r>
            <a:r>
              <a:rPr lang="ar-JO" altLang="en-US" sz="4400" ker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 </a:t>
            </a:r>
            <a:r>
              <a:rPr lang="ar-JO" altLang="en-US" sz="3600" ker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المتاحة لمعرفة نقاط القوة ونقاط الضعف</a:t>
            </a:r>
            <a:r>
              <a:rPr lang="ar-JO" altLang="en-US" sz="3600" kern="0">
                <a:solidFill>
                  <a:srgbClr val="000000"/>
                </a:solidFill>
                <a:latin typeface="Arial"/>
                <a:cs typeface="+mj-cs"/>
              </a:rPr>
              <a:t>.</a:t>
            </a:r>
            <a:endParaRPr lang="en-US" altLang="en-US" sz="3600" kern="0">
              <a:solidFill>
                <a:srgbClr val="000000"/>
              </a:solidFill>
              <a:latin typeface="Arial"/>
              <a:cs typeface="+mj-cs"/>
            </a:endParaRPr>
          </a:p>
          <a:p>
            <a:pPr marL="0" indent="0">
              <a:buNone/>
            </a:pPr>
            <a:endParaRPr lang="en-US" sz="360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8883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986189"/>
          </a:xfrm>
        </p:spPr>
        <p:txBody>
          <a:bodyPr/>
          <a:lstStyle/>
          <a:p>
            <a:pPr algn="ctr"/>
            <a:r>
              <a:rPr lang="ar-JO" altLang="en-US" sz="4800" b="1">
                <a:latin typeface="Arial" pitchFamily="34" charset="0"/>
                <a:ea typeface="Arial Unicode MS" pitchFamily="34" charset="-128"/>
              </a:rPr>
              <a:t>تحديد الروتين</a:t>
            </a:r>
            <a:br>
              <a:rPr lang="en-US" altLang="en-US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b="1">
                <a:latin typeface="Californian FB" pitchFamily="18" charset="0"/>
              </a:rPr>
              <a:t>Setting a Ritual</a:t>
            </a:r>
            <a:endParaRPr lang="en-US" b="1">
              <a:latin typeface="Californian FB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 b="1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4" name="Picture 2" descr="C:\Users\Majali\Desktop\images (6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8512" y="3537687"/>
            <a:ext cx="5783714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71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lvl="0" algn="ctr" rtl="1" eaLnBrk="0" fontAlgn="base" hangingPunct="0">
              <a:spcAft>
                <a:spcPct val="0"/>
              </a:spcAft>
              <a:buNone/>
            </a:pPr>
            <a:r>
              <a:rPr lang="ar-JO" altLang="en-US" sz="4800" b="1" ker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إتباعنا لطقوس روتينية </a:t>
            </a:r>
            <a:endParaRPr lang="en-US" altLang="en-US" sz="4800" b="1" ker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+mj-cs"/>
            </a:endParaRPr>
          </a:p>
          <a:p>
            <a:pPr lvl="0" algn="ctr" rtl="1" eaLnBrk="0" fontAlgn="base" hangingPunct="0">
              <a:spcAft>
                <a:spcPct val="0"/>
              </a:spcAft>
              <a:buNone/>
            </a:pPr>
            <a:r>
              <a:rPr lang="ar-JO" altLang="en-US" sz="6000" b="1" ker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يومية / إسبوعية / شهرية </a:t>
            </a:r>
            <a:endParaRPr lang="en-US" altLang="en-US" sz="6000" b="1" ker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+mj-cs"/>
            </a:endParaRPr>
          </a:p>
          <a:p>
            <a:pPr lvl="0" algn="ctr" rtl="1" eaLnBrk="0" fontAlgn="base" hangingPunct="0">
              <a:spcAft>
                <a:spcPct val="0"/>
              </a:spcAft>
              <a:buNone/>
            </a:pPr>
            <a:r>
              <a:rPr lang="ar-JO" altLang="en-US" sz="4800" b="1" ker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 يساعدنا على تنظيم نشاطاتنا </a:t>
            </a:r>
            <a:endParaRPr lang="en-US" altLang="en-US" sz="4800" b="1" ker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+mj-cs"/>
            </a:endParaRPr>
          </a:p>
          <a:p>
            <a:pPr lvl="0" algn="ctr" rtl="1" eaLnBrk="0" fontAlgn="base" hangingPunct="0">
              <a:spcAft>
                <a:spcPct val="0"/>
              </a:spcAft>
              <a:buNone/>
            </a:pPr>
            <a:r>
              <a:rPr lang="ar-JO" altLang="en-US" sz="4800" b="1" ker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+mj-cs"/>
              </a:rPr>
              <a:t>وتحقيق أهدافنا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18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56" y="111986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ar-SA" altLang="en-US" sz="53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</a:rPr>
              <a:t>أدوات التخطيط</a:t>
            </a:r>
            <a:br>
              <a:rPr lang="en-US" altLang="en-US" b="1" ker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ar-SA" altLang="en-US" b="1" ker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b="1" ker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altLang="en-US" b="1" kern="0">
                <a:solidFill>
                  <a:srgbClr val="000000"/>
                </a:solidFill>
                <a:latin typeface="Comic Sans MS" pitchFamily="66" charset="0"/>
                <a:cs typeface="Arial"/>
              </a:rPr>
              <a:t>Planning Tools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4" name="Picture 2" descr="C:\Users\Majali\Desktop\images (5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8512" y="3875926"/>
            <a:ext cx="529748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50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20343" y="2038279"/>
            <a:ext cx="6096000" cy="27135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algn="r" rtl="1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ar-JO" altLang="en-US" sz="60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+mj-cs"/>
              </a:rPr>
              <a:t>ما الأدوات التي تستخدمها لتنظيم</a:t>
            </a:r>
          </a:p>
          <a:p>
            <a:pPr marL="228600" lvl="0" indent="-228600" algn="r" rtl="1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ar-JO" altLang="en-US" sz="60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+mj-cs"/>
              </a:rPr>
              <a:t>وقتك</a:t>
            </a:r>
            <a:endParaRPr lang="en-US" altLang="en-US" sz="6000" b="1" ker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 rot="20972076">
            <a:off x="606957" y="2142659"/>
            <a:ext cx="3387628" cy="3567587"/>
          </a:xfrm>
          <a:prstGeom prst="rect">
            <a:avLst/>
          </a:prstGeom>
          <a:noFill/>
        </p:spPr>
        <p:txBody>
          <a:bodyPr>
            <a:prstTxWarp prst="textFadeUp">
              <a:avLst>
                <a:gd name="adj" fmla="val 14245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JO" sz="9600" b="1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؟</a:t>
            </a:r>
            <a:endParaRPr lang="en-US" sz="9600" b="1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8737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4" name="rg_hi" descr="http://t0.gstatic.com/images?q=tbn:ANd9GcTyXP15ePY1Xu9SWrRf5-EEOnYB7nwTU6oGG8FmmkcjUGpjbHGdWQ">
            <a:hlinkClick r:id="rId7"/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13485" y="2057400"/>
            <a:ext cx="3120572" cy="358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Content Placeholder 2" descr="http://t2.gstatic.com/images?q=tbn:ANd9GcStElJQqMm27hFKJ7TzR3huuBeOAaj25EBuwd_drtDIyOYki8dRFHpsUeeDeQ">
            <a:hlinkClick r:id="rId9"/>
          </p:cNvPr>
          <p:cNvPicPr>
            <a:picLocks/>
          </p:cNvPicPr>
          <p:nvPr/>
        </p:nvPicPr>
        <p:blipFill>
          <a:blip r:embed="rId10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72055">
            <a:off x="4944507" y="4224794"/>
            <a:ext cx="1600200" cy="1961483"/>
          </a:xfrm>
          <a:prstGeom prst="rect">
            <a:avLst/>
          </a:prstGeom>
        </p:spPr>
      </p:pic>
      <p:pic>
        <p:nvPicPr>
          <p:cNvPr id="16" name="Picture 9" descr="http://t0.gstatic.com/images?q=tbn:ANd9GcTfCp-muwKuclmF8n1vnu0Bx-qQYtPQHNIjUOXxe2x7w_vPWuuVU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4316">
            <a:off x="496611" y="3679453"/>
            <a:ext cx="226093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g_hi" descr="http://t1.gstatic.com/images?q=tbn:ANd9GcQsbz1jJ1Pd2yAF7az1mCslyw88OeYwDbJMYPbEVZTO-1WVaEY_tw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569">
            <a:off x="3452523" y="1027770"/>
            <a:ext cx="28908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514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4194032" y="25739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Logo&#10;&#10;Description automatically generated">
            <a:extLst>
              <a:ext uri="{FF2B5EF4-FFF2-40B4-BE49-F238E27FC236}">
                <a16:creationId xmlns:a16="http://schemas.microsoft.com/office/drawing/2014/main" id="{E8D4B838-D4E2-7295-A645-DF592A18E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105" y="80261"/>
            <a:ext cx="483706" cy="50871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05" y="990601"/>
            <a:ext cx="6705989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6600" b="1"/>
              <a:t>ما هي توقعاتكم</a:t>
            </a:r>
            <a:endParaRPr lang="en-US" sz="6600" b="1"/>
          </a:p>
        </p:txBody>
      </p:sp>
      <p:pic>
        <p:nvPicPr>
          <p:cNvPr id="17410" name="Picture 2" descr="C:\Users\Majali\Desktop\download (2)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05" y="3201194"/>
            <a:ext cx="9137457" cy="319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40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altLang="en-US" sz="5400" b="1">
                <a:latin typeface="Arial" pitchFamily="34" charset="0"/>
                <a:ea typeface="Arial Unicode MS" pitchFamily="34" charset="-128"/>
              </a:rPr>
              <a:t>ال</a:t>
            </a:r>
            <a:r>
              <a:rPr lang="ar-SA" altLang="en-US" sz="5400" b="1">
                <a:latin typeface="Arial" pitchFamily="34" charset="0"/>
                <a:ea typeface="Arial Unicode MS" pitchFamily="34" charset="-128"/>
              </a:rPr>
              <a:t>عوامل </a:t>
            </a:r>
            <a:r>
              <a:rPr lang="ar-JO" altLang="en-US" sz="5400" b="1">
                <a:latin typeface="Arial" pitchFamily="34" charset="0"/>
                <a:ea typeface="Arial Unicode MS" pitchFamily="34" charset="-128"/>
              </a:rPr>
              <a:t>ال</a:t>
            </a:r>
            <a:r>
              <a:rPr lang="ar-SA" altLang="en-US" sz="5400" b="1">
                <a:latin typeface="Arial" pitchFamily="34" charset="0"/>
                <a:ea typeface="Arial Unicode MS" pitchFamily="34" charset="-128"/>
              </a:rPr>
              <a:t>مضيعة </a:t>
            </a:r>
            <a:r>
              <a:rPr lang="ar-JO" altLang="en-US" sz="5400" b="1">
                <a:latin typeface="Arial" pitchFamily="34" charset="0"/>
                <a:ea typeface="Arial Unicode MS" pitchFamily="34" charset="-128"/>
              </a:rPr>
              <a:t>للوقت</a:t>
            </a:r>
            <a:endParaRPr lang="en-US" sz="5400">
              <a:latin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lvl="0" indent="0" algn="r" rt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JO" sz="3200" b="1">
                <a:solidFill>
                  <a:srgbClr val="FF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ال</a:t>
            </a:r>
            <a:r>
              <a:rPr lang="ar-SA" sz="3200" b="1">
                <a:solidFill>
                  <a:srgbClr val="FF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عوامل </a:t>
            </a:r>
            <a:r>
              <a:rPr lang="ar-JO" sz="3200" b="1">
                <a:solidFill>
                  <a:srgbClr val="FF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الداخلية</a:t>
            </a:r>
            <a:endParaRPr lang="en-US" sz="3200" b="1">
              <a:solidFill>
                <a:srgbClr val="FF0000"/>
              </a:solidFill>
              <a:latin typeface="Arial" pitchFamily="34" charset="0"/>
              <a:ea typeface="Arial Unicode MS" panose="020B0604020202020204" pitchFamily="34" charset="-128"/>
              <a:cs typeface="+mj-cs"/>
            </a:endParaRPr>
          </a:p>
          <a:p>
            <a:pPr marL="0" lvl="0" indent="0" algn="r" rtl="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ar-JO" sz="3200" b="1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+mj-cs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ar-SA" sz="320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عدم وجود أهداف أو خطط.</a:t>
            </a:r>
            <a:endParaRPr lang="ar-JO" sz="3200">
              <a:solidFill>
                <a:srgbClr val="000000"/>
              </a:solidFill>
              <a:latin typeface="Arial" pitchFamily="34" charset="0"/>
              <a:ea typeface="Arial Unicode MS" panose="020B0604020202020204" pitchFamily="34" charset="-128"/>
              <a:cs typeface="+mj-cs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ar-SA" sz="320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التكاسل والتأجيل.</a:t>
            </a:r>
            <a:endParaRPr lang="en-US" sz="3200">
              <a:solidFill>
                <a:srgbClr val="000000"/>
              </a:solidFill>
              <a:latin typeface="Arial" pitchFamily="34" charset="0"/>
              <a:ea typeface="Arial Unicode MS" panose="020B0604020202020204" pitchFamily="34" charset="-128"/>
              <a:cs typeface="+mj-cs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ar-JO" sz="320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عدم </a:t>
            </a:r>
            <a:r>
              <a:rPr lang="ar-SA" sz="320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المثابرة والإصرار على الإستمرار في الأداء حتى إتمام العمل أو المهمة.</a:t>
            </a:r>
            <a:endParaRPr lang="en-US" sz="3200">
              <a:solidFill>
                <a:srgbClr val="000000"/>
              </a:solidFill>
              <a:latin typeface="Arial" pitchFamily="34" charset="0"/>
              <a:ea typeface="Arial Unicode MS" panose="020B0604020202020204" pitchFamily="34" charset="-128"/>
              <a:cs typeface="+mj-cs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ar-SA" sz="320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عدم التنظيم الناتج عن الكسل أو التفكير السلبي تجاه التنظيم.</a:t>
            </a:r>
            <a:endParaRPr lang="en-US" sz="3200">
              <a:solidFill>
                <a:srgbClr val="000000"/>
              </a:solidFill>
              <a:latin typeface="Arial" pitchFamily="34" charset="0"/>
              <a:ea typeface="Arial Unicode MS" panose="020B0604020202020204" pitchFamily="34" charset="-128"/>
              <a:cs typeface="+mj-cs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ar-SA" sz="320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النسيان وإضاعة الأشياء.</a:t>
            </a:r>
            <a:endParaRPr lang="en-US" sz="3200">
              <a:solidFill>
                <a:srgbClr val="000000"/>
              </a:solidFill>
              <a:latin typeface="Arial" pitchFamily="34" charset="0"/>
              <a:ea typeface="Arial Unicode MS" panose="020B0604020202020204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8752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algn="r" rtl="1">
              <a:buFont typeface="Wingdings" pitchFamily="2" charset="2"/>
              <a:buChar char="ü"/>
              <a:defRPr/>
            </a:pPr>
            <a:r>
              <a:rPr lang="ar-SA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سوء فهم الفرد للغير الذي يؤدي ل</a:t>
            </a:r>
            <a:r>
              <a:rPr lang="ar-JO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ل</a:t>
            </a:r>
            <a:r>
              <a:rPr lang="ar-SA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وقوع</a:t>
            </a:r>
            <a:r>
              <a:rPr lang="ar-JO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 </a:t>
            </a:r>
            <a:r>
              <a:rPr lang="ar-SA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 في مشاكل </a:t>
            </a:r>
            <a:r>
              <a:rPr lang="ar-JO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تلتهم الوقت.</a:t>
            </a:r>
            <a:endParaRPr lang="en-US" sz="3200">
              <a:latin typeface="Arial Unicode MS" panose="020B0604020202020204" pitchFamily="34" charset="-128"/>
              <a:ea typeface="Arial Unicode MS" panose="020B0604020202020204" pitchFamily="34" charset="-128"/>
              <a:cs typeface="+mj-cs"/>
            </a:endParaRPr>
          </a:p>
          <a:p>
            <a:pPr algn="r" rtl="1">
              <a:buFont typeface="Wingdings" pitchFamily="2" charset="2"/>
              <a:buChar char="ü"/>
              <a:defRPr/>
            </a:pPr>
            <a:r>
              <a:rPr lang="ar-SA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تكليف الذات بمهام وأعمال الآخرين</a:t>
            </a:r>
            <a:r>
              <a:rPr lang="ar-JO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 (عدم قول لا للاخرين).</a:t>
            </a:r>
            <a:endParaRPr lang="en-US" sz="3200">
              <a:latin typeface="Arial Unicode MS" panose="020B0604020202020204" pitchFamily="34" charset="-128"/>
              <a:ea typeface="Arial Unicode MS" panose="020B0604020202020204" pitchFamily="34" charset="-128"/>
              <a:cs typeface="+mj-cs"/>
            </a:endParaRPr>
          </a:p>
          <a:p>
            <a:pPr algn="r" rtl="1">
              <a:buFont typeface="Wingdings" pitchFamily="2" charset="2"/>
              <a:buChar char="ü"/>
              <a:defRPr/>
            </a:pPr>
            <a:r>
              <a:rPr lang="ar-SA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الرغبة بالوصول إلى الكمال ( الكمالية</a:t>
            </a:r>
            <a:r>
              <a:rPr lang="en-US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Perfection </a:t>
            </a:r>
            <a:r>
              <a:rPr lang="ar-SA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).</a:t>
            </a:r>
            <a:endParaRPr lang="en-US" sz="3200">
              <a:latin typeface="Arial Unicode MS" panose="020B0604020202020204" pitchFamily="34" charset="-128"/>
              <a:ea typeface="Arial Unicode MS" panose="020B0604020202020204" pitchFamily="34" charset="-128"/>
              <a:cs typeface="+mj-cs"/>
            </a:endParaRPr>
          </a:p>
          <a:p>
            <a:pPr algn="r" rtl="1">
              <a:buFont typeface="Wingdings" pitchFamily="2" charset="2"/>
              <a:buChar char="ü"/>
              <a:defRPr/>
            </a:pPr>
            <a:r>
              <a:rPr lang="en-US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   </a:t>
            </a:r>
            <a:r>
              <a:rPr lang="ar-SA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التردد في إتخاذ القرارات.</a:t>
            </a:r>
            <a:endParaRPr lang="en-US" sz="3200">
              <a:latin typeface="Arial Unicode MS" panose="020B0604020202020204" pitchFamily="34" charset="-128"/>
              <a:ea typeface="Arial Unicode MS" panose="020B0604020202020204" pitchFamily="34" charset="-128"/>
              <a:cs typeface="+mj-cs"/>
            </a:endParaRPr>
          </a:p>
          <a:p>
            <a:pPr algn="r" rtl="1">
              <a:buFont typeface="Wingdings" pitchFamily="2" charset="2"/>
              <a:buChar char="ü"/>
              <a:defRPr/>
            </a:pPr>
            <a:r>
              <a:rPr lang="en-US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 </a:t>
            </a:r>
            <a:r>
              <a:rPr lang="ar-SA" sz="3200"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اللهو ، والرغبة بتمضية وقت طويل في أنشطة ترفيهية.</a:t>
            </a:r>
            <a:endParaRPr lang="en-US" sz="3200">
              <a:latin typeface="Arial Unicode MS" panose="020B0604020202020204" pitchFamily="34" charset="-128"/>
              <a:ea typeface="Arial Unicode MS" panose="020B0604020202020204" pitchFamily="34" charset="-128"/>
              <a:cs typeface="+mj-cs"/>
            </a:endParaRPr>
          </a:p>
          <a:p>
            <a:pPr algn="r" rtl="1">
              <a:buFont typeface="Wingdings" pitchFamily="2" charset="2"/>
              <a:buChar char="ü"/>
              <a:defRPr/>
            </a:pPr>
            <a:endParaRPr lang="en-GB">
              <a:cs typeface="+mj-cs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77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lvl="0" indent="0" algn="r" rtl="1" eaLnBrk="0" fontAlgn="base" hangingPunct="0">
              <a:spcAft>
                <a:spcPct val="0"/>
              </a:spcAft>
              <a:buNone/>
              <a:defRPr/>
            </a:pPr>
            <a:r>
              <a:rPr lang="ar-JO" sz="3200" b="1" kern="0">
                <a:solidFill>
                  <a:srgbClr val="FF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العوامل الخارجية</a:t>
            </a:r>
          </a:p>
          <a:p>
            <a:pPr marL="0" lvl="0" indent="0" algn="r" rtl="1" eaLnBrk="0" fontAlgn="base" hangingPunct="0">
              <a:spcAft>
                <a:spcPct val="0"/>
              </a:spcAft>
              <a:buNone/>
              <a:defRPr/>
            </a:pPr>
            <a:endParaRPr lang="ar-JO" b="1" kern="0">
              <a:solidFill>
                <a:srgbClr val="FF0000"/>
              </a:solidFill>
              <a:latin typeface="Arial Black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r" rtl="1" eaLnBrk="0" fontAlgn="base" hangingPunct="0"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ar-SA" sz="3200" b="1" kern="0">
                <a:solidFill>
                  <a:srgbClr val="000000"/>
                </a:solidFill>
                <a:latin typeface="Arial" pitchFamily="34" charset="0"/>
                <a:cs typeface="+mj-cs"/>
              </a:rPr>
              <a:t>ا</a:t>
            </a:r>
            <a:r>
              <a:rPr lang="ar-SA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لأزمات</a:t>
            </a:r>
            <a:r>
              <a:rPr lang="ar-JO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.</a:t>
            </a:r>
          </a:p>
          <a:p>
            <a:pPr lvl="0" algn="r" rtl="1" eaLnBrk="0" fontAlgn="base" hangingPunct="0"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ar-JO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 </a:t>
            </a:r>
            <a:r>
              <a:rPr lang="ar-SA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اللقاءات الشخصية أو الزيارات أو الإجتماعات غير المخطط</a:t>
            </a:r>
            <a:r>
              <a:rPr lang="ar-JO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ة.</a:t>
            </a:r>
          </a:p>
          <a:p>
            <a:pPr lvl="0" algn="r" rtl="1" eaLnBrk="0" fontAlgn="base" hangingPunct="0"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ar-JO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 </a:t>
            </a:r>
            <a:r>
              <a:rPr lang="ar-SA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المقاطعات الجانبية</a:t>
            </a:r>
            <a:r>
              <a:rPr lang="ar-JO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.</a:t>
            </a:r>
          </a:p>
          <a:p>
            <a:pPr lvl="0" algn="r" rtl="1" eaLnBrk="0" fontAlgn="base" hangingPunct="0"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ar-SA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 المكالمات الهاتفية الواردة للشخص</a:t>
            </a:r>
            <a:r>
              <a:rPr lang="ar-JO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.</a:t>
            </a:r>
          </a:p>
          <a:p>
            <a:pPr lvl="0" algn="r" rtl="1" eaLnBrk="0" fontAlgn="base" hangingPunct="0"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ar-JO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 </a:t>
            </a:r>
            <a:r>
              <a:rPr lang="ar-SA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أزمات الطرق خلال تنقل الفرد</a:t>
            </a:r>
            <a:r>
              <a:rPr lang="ar-JO" sz="3200" kern="0">
                <a:solidFill>
                  <a:srgbClr val="000000"/>
                </a:solidFill>
                <a:latin typeface="Arial" pitchFamily="34" charset="0"/>
                <a:ea typeface="Arial Unicode MS" panose="020B0604020202020204" pitchFamily="34" charset="-128"/>
                <a:cs typeface="+mj-cs"/>
              </a:rPr>
              <a:t>.</a:t>
            </a:r>
            <a:endParaRPr lang="en-GB" sz="3200" kern="0">
              <a:solidFill>
                <a:srgbClr val="000000"/>
              </a:solidFill>
              <a:latin typeface="Arial" pitchFamily="34" charset="0"/>
              <a:ea typeface="Arial Unicode MS" panose="020B0604020202020204" pitchFamily="34" charset="-128"/>
              <a:cs typeface="+mj-cs"/>
            </a:endParaRPr>
          </a:p>
          <a:p>
            <a:pPr marL="0" indent="0">
              <a:buNone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134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altLang="en-US" sz="4800" b="1">
                <a:latin typeface="Arial" pitchFamily="34" charset="0"/>
                <a:ea typeface="Arial Unicode MS" pitchFamily="34" charset="-128"/>
              </a:rPr>
              <a:t>تقنيات إدارة الوقت</a:t>
            </a:r>
            <a:endParaRPr lang="en-US" sz="4800">
              <a:latin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0602" y="2218059"/>
            <a:ext cx="8101966" cy="356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47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altLang="en-US" sz="4800" b="1">
                <a:latin typeface="Arial" pitchFamily="34" charset="0"/>
                <a:ea typeface="Arial Unicode MS" pitchFamily="34" charset="-128"/>
              </a:rPr>
              <a:t>تقنيات إدارة الوقت</a:t>
            </a:r>
            <a:endParaRPr lang="en-US" sz="4800">
              <a:latin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lvl="0" indent="0" algn="ctr" rtl="1" eaLnBrk="0" fontAlgn="base" hangingPunct="0">
              <a:spcAft>
                <a:spcPct val="0"/>
              </a:spcAft>
              <a:buNone/>
            </a:pPr>
            <a:r>
              <a:rPr lang="ar-SA" altLang="en-US" sz="48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+mj-cs"/>
              </a:rPr>
              <a:t>تقنية الخيارات الأربع لإنجاز المهام</a:t>
            </a:r>
            <a:br>
              <a:rPr lang="ar-JO" altLang="en-US" sz="48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+mj-cs"/>
              </a:rPr>
            </a:br>
            <a:br>
              <a:rPr lang="ar-JO" altLang="en-US" sz="4800" b="1" ker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ar-SA" altLang="en-US" sz="5400" b="1" ker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8000" b="1" kern="0">
                <a:solidFill>
                  <a:srgbClr val="0000CC"/>
                </a:solidFill>
                <a:latin typeface="Comic Sans MS" pitchFamily="66" charset="0"/>
                <a:cs typeface="Arial"/>
              </a:rPr>
              <a:t>The 4  D’s</a:t>
            </a:r>
            <a:endParaRPr lang="en-GB" altLang="en-US" sz="7200" kern="0">
              <a:solidFill>
                <a:srgbClr val="000000"/>
              </a:solidFill>
              <a:latin typeface="Comic Sans MS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475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6263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350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altLang="en-US" sz="4800" b="1"/>
              <a:t>تقنيات إدارة الوقت</a:t>
            </a:r>
            <a:endParaRPr lang="en-US" sz="480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lvl="0" indent="0" algn="ctr" rtl="1" eaLnBrk="0" fontAlgn="base" hangingPunct="0">
              <a:spcAft>
                <a:spcPct val="0"/>
              </a:spcAft>
              <a:buNone/>
            </a:pPr>
            <a:r>
              <a:rPr lang="ar-SA" altLang="en-US" sz="6600" b="1" kern="0">
                <a:solidFill>
                  <a:srgbClr val="000000"/>
                </a:solidFill>
                <a:latin typeface="Arial"/>
                <a:cs typeface="+mj-cs"/>
              </a:rPr>
              <a:t>تقنية خمس خطوات</a:t>
            </a:r>
            <a:br>
              <a:rPr lang="ar-JO" altLang="en-US" sz="6600" b="1" kern="0">
                <a:solidFill>
                  <a:srgbClr val="000000"/>
                </a:solidFill>
                <a:latin typeface="Arial"/>
                <a:cs typeface="+mj-cs"/>
              </a:rPr>
            </a:br>
            <a:r>
              <a:rPr lang="ar-SA" altLang="en-US" sz="6600" b="1" kern="0">
                <a:solidFill>
                  <a:srgbClr val="000000"/>
                </a:solidFill>
                <a:latin typeface="Arial"/>
                <a:cs typeface="+mj-cs"/>
              </a:rPr>
              <a:t>لإنجاز المهمة</a:t>
            </a:r>
            <a:br>
              <a:rPr lang="ar-JO" altLang="en-US" sz="7200" kern="0">
                <a:solidFill>
                  <a:srgbClr val="000000"/>
                </a:solidFill>
                <a:latin typeface="Arial"/>
                <a:cs typeface="+mj-cs"/>
              </a:rPr>
            </a:br>
            <a:r>
              <a:rPr lang="ar-SA" altLang="en-US" sz="7200" kern="0">
                <a:solidFill>
                  <a:srgbClr val="000000"/>
                </a:solidFill>
                <a:latin typeface="Arial"/>
                <a:cs typeface="+mj-cs"/>
              </a:rPr>
              <a:t> </a:t>
            </a:r>
            <a:r>
              <a:rPr lang="en-US" altLang="en-US" sz="7200" b="1" kern="0">
                <a:solidFill>
                  <a:srgbClr val="FF0000"/>
                </a:solidFill>
                <a:latin typeface="Arial"/>
                <a:cs typeface="+mj-cs"/>
              </a:rPr>
              <a:t>STING</a:t>
            </a:r>
            <a:r>
              <a:rPr lang="en-US" altLang="en-US" sz="6600" b="1" kern="0">
                <a:solidFill>
                  <a:srgbClr val="000000"/>
                </a:solidFill>
                <a:latin typeface="Arial"/>
                <a:cs typeface="+mj-cs"/>
              </a:rPr>
              <a:t> </a:t>
            </a:r>
            <a:r>
              <a:rPr lang="en-US" altLang="en-US" sz="5400" b="1" kern="0">
                <a:solidFill>
                  <a:srgbClr val="000000"/>
                </a:solidFill>
                <a:latin typeface="Arial"/>
                <a:cs typeface="+mj-cs"/>
              </a:rPr>
              <a:t>Technique</a:t>
            </a:r>
            <a:endParaRPr lang="en-GB" altLang="en-US" sz="6600" kern="0">
              <a:solidFill>
                <a:srgbClr val="000000"/>
              </a:solidFill>
              <a:latin typeface="Arial"/>
              <a:cs typeface="+mj-cs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12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91968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689100"/>
            <a:ext cx="7523163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844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689100"/>
            <a:ext cx="7218363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827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1325563"/>
            <a:ext cx="7888287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85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45991"/>
          </a:xfrm>
        </p:spPr>
        <p:txBody>
          <a:bodyPr>
            <a:normAutofit/>
          </a:bodyPr>
          <a:lstStyle/>
          <a:p>
            <a:pPr algn="ctr"/>
            <a:r>
              <a:rPr lang="ar-JO" sz="7200" b="1"/>
              <a:t>إدارة الوقت</a:t>
            </a:r>
            <a:endParaRPr lang="en-US" sz="7200" b="1"/>
          </a:p>
        </p:txBody>
      </p:sp>
      <p:pic>
        <p:nvPicPr>
          <p:cNvPr id="14" name="Picture 2" descr="C:\Users\Majali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05" y="3657916"/>
            <a:ext cx="7716253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960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25550"/>
            <a:ext cx="7943850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934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1666875"/>
            <a:ext cx="771842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06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altLang="en-US" sz="4000" b="1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</a:rPr>
              <a:t>قاعدة(20-80)</a:t>
            </a:r>
            <a:br>
              <a:rPr lang="ar-JO" altLang="en-US" sz="4000"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</a:rPr>
            </a:br>
            <a:r>
              <a:rPr lang="ar-JO" altLang="en-US" sz="4000" b="1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ar-JO" altLang="en-US" sz="4000" b="1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</a:rPr>
              <a:t>نظرية الفيل والنملة</a:t>
            </a:r>
            <a:endParaRPr lang="en-GB" altLang="en-US" sz="400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33936" y="1981200"/>
            <a:ext cx="3577389" cy="1800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JO" sz="3400" b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%80 من الوقت المتاح للمهام الغير ضرورية</a:t>
            </a:r>
            <a:endParaRPr lang="en-GB" sz="3400" b="1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33936" y="4114800"/>
            <a:ext cx="3577388" cy="1800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JO" sz="3400" b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20% من الوقت المتاح للمهام الضرورية</a:t>
            </a:r>
            <a:endParaRPr lang="en-GB" sz="3400" b="1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+mj-cs"/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4899025" y="2749550"/>
            <a:ext cx="1546225" cy="4841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ight Arrow 17"/>
          <p:cNvSpPr/>
          <p:nvPr/>
        </p:nvSpPr>
        <p:spPr>
          <a:xfrm rot="10800000">
            <a:off x="4899024" y="4733675"/>
            <a:ext cx="1546225" cy="485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68387" y="2101516"/>
            <a:ext cx="3054433" cy="17744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JO" sz="3600" b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20%من النتائج</a:t>
            </a:r>
            <a:endParaRPr lang="en-GB" sz="3600" b="1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8388" y="4114800"/>
            <a:ext cx="3054432" cy="1800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JO" sz="3600" b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+mj-cs"/>
              </a:rPr>
              <a:t>80% من النتائج</a:t>
            </a:r>
            <a:endParaRPr lang="en-GB" sz="3600" b="1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152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build="p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altLang="en-US" b="1">
                <a:solidFill>
                  <a:srgbClr val="C00000"/>
                </a:solidFill>
                <a:latin typeface="Arial" pitchFamily="34" charset="0"/>
                <a:ea typeface="Arial Unicode MS" pitchFamily="34" charset="-128"/>
              </a:rPr>
              <a:t>قاعدة الأحجار الكبيرة </a:t>
            </a:r>
            <a:endParaRPr lang="en-US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lvl="0" indent="0" algn="just" rtl="1">
              <a:lnSpc>
                <a:spcPct val="150000"/>
              </a:lnSpc>
              <a:buNone/>
            </a:pPr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7393" y="2524919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30" y="2705894"/>
            <a:ext cx="2108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328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altLang="en-US" sz="4800" b="1">
                <a:solidFill>
                  <a:srgbClr val="C00000"/>
                </a:solidFill>
                <a:latin typeface="Arial" pitchFamily="34" charset="0"/>
                <a:ea typeface="Arial Unicode MS" pitchFamily="34" charset="-128"/>
              </a:rPr>
              <a:t>ماذا نفعل....؟</a:t>
            </a:r>
            <a:endParaRPr lang="en-US" sz="480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lvl="0" algn="just" rtl="1">
              <a:lnSpc>
                <a:spcPct val="150000"/>
              </a:lnSpc>
              <a:buBlip>
                <a:blip r:embed="rId7"/>
              </a:buBlip>
            </a:pPr>
            <a:r>
              <a:rPr lang="ar-JO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ar-SA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زيادة جهودك</a:t>
            </a:r>
            <a:r>
              <a:rPr lang="ar-JO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 </a:t>
            </a:r>
            <a:r>
              <a:rPr lang="ar-SA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   </a:t>
            </a:r>
            <a:r>
              <a:rPr lang="en-US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Work harder</a:t>
            </a:r>
            <a:r>
              <a:rPr lang="ar-SA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 ؟</a:t>
            </a:r>
            <a:endParaRPr lang="ar-JO" altLang="en-US" sz="3200" b="1">
              <a:solidFill>
                <a:prstClr val="black"/>
              </a:solidFill>
              <a:latin typeface="Arial" pitchFamily="34" charset="0"/>
              <a:ea typeface="Arial Unicode MS" pitchFamily="34" charset="-128"/>
              <a:cs typeface="+mj-cs"/>
            </a:endParaRPr>
          </a:p>
          <a:p>
            <a:pPr lvl="0" algn="just" rtl="1">
              <a:lnSpc>
                <a:spcPct val="150000"/>
              </a:lnSpc>
              <a:buBlip>
                <a:blip r:embed="rId7"/>
              </a:buBlip>
            </a:pPr>
            <a:r>
              <a:rPr lang="ar-JO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  </a:t>
            </a:r>
            <a:r>
              <a:rPr lang="ar-SA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زيادة سرعتك في </a:t>
            </a:r>
            <a:r>
              <a:rPr lang="ar-JO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العمل</a:t>
            </a:r>
            <a:r>
              <a:rPr lang="en-US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Work faster</a:t>
            </a:r>
            <a:r>
              <a:rPr lang="ar-SA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 ؟</a:t>
            </a:r>
            <a:endParaRPr lang="ar-JO" altLang="en-US" sz="3200" b="1">
              <a:solidFill>
                <a:prstClr val="black"/>
              </a:solidFill>
              <a:latin typeface="Arial" pitchFamily="34" charset="0"/>
              <a:ea typeface="Arial Unicode MS" pitchFamily="34" charset="-128"/>
              <a:cs typeface="+mj-cs"/>
            </a:endParaRPr>
          </a:p>
          <a:p>
            <a:pPr lvl="0" algn="just" rtl="1">
              <a:lnSpc>
                <a:spcPct val="150000"/>
              </a:lnSpc>
              <a:buBlip>
                <a:blip r:embed="rId7"/>
              </a:buBlip>
            </a:pPr>
            <a:r>
              <a:rPr lang="ar-JO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  </a:t>
            </a:r>
            <a:r>
              <a:rPr lang="ar-SA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تنظيم نفسك     </a:t>
            </a:r>
            <a:r>
              <a:rPr lang="en-US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Get organized</a:t>
            </a:r>
            <a:r>
              <a:rPr lang="ar-SA" altLang="en-US" sz="3200" b="1">
                <a:solidFill>
                  <a:prstClr val="black"/>
                </a:solidFill>
                <a:latin typeface="Arial" pitchFamily="34" charset="0"/>
                <a:ea typeface="Arial Unicode MS" pitchFamily="34" charset="-128"/>
                <a:cs typeface="+mj-cs"/>
              </a:rPr>
              <a:t> ؟</a:t>
            </a:r>
            <a:endParaRPr lang="en-US" sz="3200">
              <a:solidFill>
                <a:prstClr val="black"/>
              </a:solidFill>
              <a:latin typeface="Arial" pitchFamily="34" charset="0"/>
              <a:cs typeface="+mj-cs"/>
            </a:endParaRPr>
          </a:p>
          <a:p>
            <a:pPr marL="0" indent="0">
              <a:buNone/>
            </a:pPr>
            <a:endParaRPr lang="en-US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0959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4800" b="1">
                <a:latin typeface="Arial" pitchFamily="34" charset="0"/>
              </a:rPr>
              <a:t>أهمية ادارة الوقت</a:t>
            </a:r>
            <a:endParaRPr lang="en-US" sz="4800" b="1">
              <a:latin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 algn="r" rtl="1">
              <a:buFont typeface="+mj-lt"/>
              <a:buAutoNum type="arabicPeriod"/>
            </a:pPr>
            <a:r>
              <a:rPr lang="ar-JO" sz="3600">
                <a:solidFill>
                  <a:prstClr val="black"/>
                </a:solidFill>
                <a:cs typeface="+mj-cs"/>
              </a:rPr>
              <a:t>تحسين الاداء والانضباط الذاتي.</a:t>
            </a:r>
          </a:p>
          <a:p>
            <a:pPr marL="514350" lvl="0" indent="-514350" algn="r" rtl="1">
              <a:buFont typeface="+mj-lt"/>
              <a:buAutoNum type="arabicPeriod"/>
            </a:pPr>
            <a:endParaRPr lang="ar-JO" sz="3600">
              <a:solidFill>
                <a:prstClr val="black"/>
              </a:solidFill>
              <a:cs typeface="+mj-cs"/>
            </a:endParaRPr>
          </a:p>
          <a:p>
            <a:pPr marL="514350" lvl="0" indent="-514350" algn="r" rtl="1">
              <a:buFont typeface="+mj-lt"/>
              <a:buAutoNum type="arabicPeriod"/>
            </a:pPr>
            <a:r>
              <a:rPr lang="ar-JO" sz="3600">
                <a:solidFill>
                  <a:prstClr val="black"/>
                </a:solidFill>
                <a:cs typeface="+mj-cs"/>
              </a:rPr>
              <a:t>تحسين الانتاجية.</a:t>
            </a:r>
          </a:p>
          <a:p>
            <a:pPr marL="514350" lvl="0" indent="-514350" algn="r" rtl="1">
              <a:buFont typeface="+mj-lt"/>
              <a:buAutoNum type="arabicPeriod"/>
            </a:pPr>
            <a:endParaRPr lang="ar-JO" sz="3600">
              <a:solidFill>
                <a:prstClr val="black"/>
              </a:solidFill>
              <a:cs typeface="+mj-cs"/>
            </a:endParaRPr>
          </a:p>
          <a:p>
            <a:pPr marL="514350" lvl="0" indent="-514350" algn="r" rtl="1">
              <a:buFont typeface="+mj-lt"/>
              <a:buAutoNum type="arabicPeriod"/>
            </a:pPr>
            <a:r>
              <a:rPr lang="ar-JO" sz="3600">
                <a:solidFill>
                  <a:prstClr val="black"/>
                </a:solidFill>
                <a:cs typeface="+mj-cs"/>
              </a:rPr>
              <a:t>التخلص من التوتر.</a:t>
            </a:r>
          </a:p>
          <a:p>
            <a:pPr marL="514350" lvl="0" indent="-514350" algn="r" rtl="1">
              <a:buFont typeface="+mj-lt"/>
              <a:buAutoNum type="arabicPeriod"/>
            </a:pPr>
            <a:endParaRPr lang="ar-JO" sz="3600">
              <a:solidFill>
                <a:prstClr val="black"/>
              </a:solidFill>
              <a:cs typeface="+mj-cs"/>
            </a:endParaRPr>
          </a:p>
          <a:p>
            <a:pPr marL="514350" lvl="0" indent="-514350" algn="r" rtl="1">
              <a:buFont typeface="+mj-lt"/>
              <a:buAutoNum type="arabicPeriod"/>
            </a:pPr>
            <a:r>
              <a:rPr lang="ar-JO" sz="3600">
                <a:solidFill>
                  <a:prstClr val="black"/>
                </a:solidFill>
                <a:cs typeface="+mj-cs"/>
              </a:rPr>
              <a:t>القدرة على تحقيق الاهداف.</a:t>
            </a:r>
          </a:p>
          <a:p>
            <a:pPr marL="0" lvl="0" indent="0" algn="r" rtl="1">
              <a:buNone/>
            </a:pPr>
            <a:endParaRPr lang="ar-JO" sz="3600">
              <a:solidFill>
                <a:prstClr val="black"/>
              </a:solidFill>
              <a:cs typeface="+mj-cs"/>
            </a:endParaRPr>
          </a:p>
          <a:p>
            <a:pPr marL="0" lvl="0" indent="0" algn="r" rtl="1">
              <a:buNone/>
            </a:pPr>
            <a:endParaRPr lang="ar-JO" sz="3600">
              <a:solidFill>
                <a:prstClr val="black"/>
              </a:solidFill>
              <a:cs typeface="+mj-cs"/>
            </a:endParaRPr>
          </a:p>
          <a:p>
            <a:pPr marL="514350" lvl="0" indent="-514350" algn="r" rtl="1">
              <a:buFont typeface="+mj-lt"/>
              <a:buAutoNum type="arabicPeriod"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6386" name="Picture 2" descr="C:\Users\Majali\Desktop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8996"/>
            <a:ext cx="4026568" cy="23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738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altLang="en-US" b="1">
                <a:latin typeface="Arial" pitchFamily="34" charset="0"/>
                <a:ea typeface="Arial Unicode MS" pitchFamily="34" charset="-128"/>
                <a:cs typeface="Arial" pitchFamily="34" charset="0"/>
              </a:rPr>
              <a:t>شكرا لحسن استماعكم!!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60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4" name="Picture 2" descr="C:\Documents and Settings\RAMIZ\Local Settings\Temporary Internet Files\Content.IE5\2MK9MXP4\MC900440454[1]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83" y="2804402"/>
            <a:ext cx="6432906" cy="324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04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6000" b="1">
                <a:cs typeface="Times New Roman"/>
              </a:rPr>
              <a:t>أهداف الجلسة</a:t>
            </a:r>
            <a:endParaRPr lang="en-US" sz="6000" b="1"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SA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تعريف</a:t>
            </a:r>
            <a:r>
              <a:rPr lang="ar-JO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 مفاهيم الوقت/</a:t>
            </a:r>
            <a:r>
              <a:rPr lang="ar-SA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 إدارة الوقت</a:t>
            </a:r>
            <a:r>
              <a:rPr lang="ar-JO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.</a:t>
            </a:r>
          </a:p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JO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قوة التغيير وتاثيرها على ادارة الوقت.</a:t>
            </a:r>
          </a:p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JO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فهم الذات:  هل أنا عقلاني أم إبداعي؟ </a:t>
            </a:r>
            <a:endParaRPr lang="ar-SA" sz="2400" kern="0">
              <a:solidFill>
                <a:srgbClr val="000000"/>
              </a:solidFill>
              <a:latin typeface="Arial Black" pitchFamily="34" charset="0"/>
              <a:ea typeface="Arial Unicode MS" panose="020B0604020202020204" pitchFamily="34" charset="-128"/>
              <a:cs typeface="+mj-cs"/>
            </a:endParaRPr>
          </a:p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JO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تحديد </a:t>
            </a:r>
            <a:r>
              <a:rPr lang="ar-SA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فوائد إدارة الوقت</a:t>
            </a:r>
            <a:r>
              <a:rPr lang="ar-JO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.</a:t>
            </a:r>
          </a:p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JO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معرفة تقنيات وأدوات ادارة الوقت.</a:t>
            </a:r>
          </a:p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SA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العوامل ا</a:t>
            </a:r>
            <a:r>
              <a:rPr lang="ar-JO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لمضيعة للوقت.</a:t>
            </a:r>
          </a:p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JO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تحديد وكتابة الاهداف الذكية.</a:t>
            </a:r>
          </a:p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JO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فهم </a:t>
            </a:r>
            <a:r>
              <a:rPr lang="ar-SA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أهمية التخطيط في تحقيق الأهداف </a:t>
            </a:r>
            <a:r>
              <a:rPr lang="ar-JO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الذكية.</a:t>
            </a:r>
          </a:p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JO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فهم أ</a:t>
            </a:r>
            <a:r>
              <a:rPr lang="ar-SA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همية وضع الروتين </a:t>
            </a:r>
            <a:r>
              <a:rPr lang="ar-JO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ف</a:t>
            </a:r>
            <a:r>
              <a:rPr lang="ar-SA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ي إستغلال </a:t>
            </a:r>
            <a:r>
              <a:rPr lang="ar-JO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ال</a:t>
            </a:r>
            <a:r>
              <a:rPr lang="ar-SA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وقت بفعَّالية.</a:t>
            </a:r>
            <a:endParaRPr lang="ar-JO" altLang="en-US" sz="2400" kern="0">
              <a:solidFill>
                <a:srgbClr val="000000"/>
              </a:solidFill>
              <a:latin typeface="Arial Black" pitchFamily="34" charset="0"/>
              <a:ea typeface="Arial Unicode MS" panose="020B0604020202020204" pitchFamily="34" charset="-128"/>
              <a:cs typeface="+mj-cs"/>
            </a:endParaRPr>
          </a:p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JO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تقييم </a:t>
            </a:r>
            <a:r>
              <a:rPr lang="ar-SA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مجموعة الأدوات الشائعة في التخطيط لإدارة الوقت.</a:t>
            </a:r>
            <a:endParaRPr lang="ar-JO" altLang="en-US" sz="2400" kern="0">
              <a:solidFill>
                <a:srgbClr val="000000"/>
              </a:solidFill>
              <a:latin typeface="Arial Black" pitchFamily="34" charset="0"/>
              <a:ea typeface="Arial Unicode MS" panose="020B0604020202020204" pitchFamily="34" charset="-128"/>
              <a:cs typeface="+mj-cs"/>
            </a:endParaRPr>
          </a:p>
          <a:p>
            <a:pPr marL="609600" lvl="0" indent="-609600" algn="r" rtl="1" eaLnBrk="0" hangingPunct="0">
              <a:buFontTx/>
              <a:buChar char="•"/>
              <a:defRPr/>
            </a:pPr>
            <a:r>
              <a:rPr lang="ar-JO" altLang="en-US" sz="2400" kern="0">
                <a:solidFill>
                  <a:srgbClr val="000000"/>
                </a:solidFill>
                <a:latin typeface="Arial Black" pitchFamily="34" charset="0"/>
                <a:ea typeface="Arial Unicode MS" panose="020B0604020202020204" pitchFamily="34" charset="-128"/>
                <a:cs typeface="+mj-cs"/>
              </a:rPr>
              <a:t>اهم التقنيات المستخدمة لادارة الوقت.</a:t>
            </a:r>
          </a:p>
          <a:p>
            <a:pPr marL="0" indent="0">
              <a:buNone/>
            </a:pPr>
            <a:endParaRPr lang="en-US" sz="2400">
              <a:latin typeface="Arial" pitchFamily="34" charset="0"/>
              <a:cs typeface="+mj-cs"/>
            </a:endParaRPr>
          </a:p>
        </p:txBody>
      </p:sp>
      <p:pic>
        <p:nvPicPr>
          <p:cNvPr id="14" name="Picture 6" descr="الذكاء العاطفي في إدارة الوقت  , الذكاء العاطفي , ادارة الوقت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36" y="2171696"/>
            <a:ext cx="228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755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5646" y="1825625"/>
            <a:ext cx="670070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2"/>
          <p:cNvSpPr>
            <a:spLocks noChangeArrowheads="1"/>
          </p:cNvSpPr>
          <p:nvPr/>
        </p:nvSpPr>
        <p:spPr bwMode="auto">
          <a:xfrm flipH="1">
            <a:off x="6879770" y="2209800"/>
            <a:ext cx="1901371" cy="561975"/>
          </a:xfrm>
          <a:prstGeom prst="homePlate">
            <a:avLst>
              <a:gd name="adj" fmla="val 66339"/>
            </a:avLst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>
            <a:flatTx/>
          </a:bodyPr>
          <a:lstStyle/>
          <a:p>
            <a:pPr algn="ctr" rtl="1">
              <a:spcBef>
                <a:spcPts val="600"/>
              </a:spcBef>
              <a:spcAft>
                <a:spcPts val="1000"/>
              </a:spcAft>
            </a:pPr>
            <a:r>
              <a:rPr lang="ar-JO" altLang="en-US" sz="24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الماضي</a:t>
            </a:r>
            <a:endParaRPr lang="en-US" altLang="en-US" sz="2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auto">
          <a:xfrm flipH="1">
            <a:off x="2570817" y="2209800"/>
            <a:ext cx="1841525" cy="561975"/>
          </a:xfrm>
          <a:prstGeom prst="homePlate">
            <a:avLst>
              <a:gd name="adj" fmla="val 66351"/>
            </a:avLst>
          </a:prstGeom>
          <a:gradFill rotWithShape="0">
            <a:gsLst>
              <a:gs pos="0">
                <a:srgbClr val="FFFFFF"/>
              </a:gs>
              <a:gs pos="100000">
                <a:srgbClr val="999999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>
            <a:flatTx/>
          </a:bodyPr>
          <a:lstStyle/>
          <a:p>
            <a:pPr algn="ctr" rtl="1">
              <a:spcBef>
                <a:spcPts val="600"/>
              </a:spcBef>
              <a:spcAft>
                <a:spcPts val="1000"/>
              </a:spcAft>
            </a:pPr>
            <a:r>
              <a:rPr lang="ar-JO" altLang="en-US" sz="24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المستقبل</a:t>
            </a:r>
            <a:endParaRPr lang="en-US" altLang="en-US" sz="2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6658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 rtl="1" fontAlgn="base">
              <a:spcAft>
                <a:spcPct val="0"/>
              </a:spcAft>
              <a:buNone/>
            </a:pPr>
            <a:r>
              <a:rPr lang="ar-SA" altLang="en-US" sz="6600" kern="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+mj-cs"/>
              </a:rPr>
              <a:t>قوة التغيير</a:t>
            </a:r>
            <a:endParaRPr lang="ar-JO" altLang="en-US" sz="6600" kern="0">
              <a:solidFill>
                <a:srgbClr val="000000"/>
              </a:solidFill>
              <a:latin typeface="Arial Black" pitchFamily="34" charset="0"/>
              <a:ea typeface="Arial Unicode MS" pitchFamily="34" charset="-128"/>
              <a:cs typeface="+mj-cs"/>
            </a:endParaRPr>
          </a:p>
          <a:p>
            <a:pPr lvl="0" algn="ctr" rtl="1" fontAlgn="base">
              <a:spcAft>
                <a:spcPct val="0"/>
              </a:spcAft>
              <a:buNone/>
            </a:pPr>
            <a:r>
              <a:rPr lang="en-US" altLang="en-US" sz="5400" b="1" kern="0">
                <a:solidFill>
                  <a:srgbClr val="000000"/>
                </a:solidFill>
                <a:latin typeface="Comic Sans MS" pitchFamily="66" charset="0"/>
                <a:cs typeface="+mj-cs"/>
              </a:rPr>
              <a:t>Power of Change</a:t>
            </a:r>
            <a:endParaRPr lang="en-US" altLang="en-US" sz="5400" kern="0">
              <a:solidFill>
                <a:srgbClr val="000000"/>
              </a:solidFill>
              <a:latin typeface="Comic Sans MS" pitchFamily="66" charset="0"/>
              <a:cs typeface="+mj-cs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4" name="Picture 2" descr="C:\Users\Majali\Desktop\downloa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6" y="3810000"/>
            <a:ext cx="3352799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31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JO" sz="4800" b="1"/>
              <a:t>متطلبات التغيير الذاتي</a:t>
            </a:r>
            <a:endParaRPr lang="en-US" sz="4800" b="1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ar-JO" sz="3200">
                <a:cs typeface="+mj-cs"/>
              </a:rPr>
              <a:t>الارادة 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3200">
                <a:cs typeface="+mj-cs"/>
              </a:rPr>
              <a:t>تفكير ايجابي 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3200">
                <a:cs typeface="+mj-cs"/>
              </a:rPr>
              <a:t>تخطيط 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3200">
                <a:cs typeface="+mj-cs"/>
              </a:rPr>
              <a:t>سمو الهدف 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JO" sz="3200">
                <a:cs typeface="+mj-cs"/>
              </a:rPr>
              <a:t>التعلم من خبرات الاخرين 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5" name="Picture 2" descr="C:\Users\Majali\Desktop\images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24" y="4642247"/>
            <a:ext cx="31146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658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-Shape 2">
            <a:extLst>
              <a:ext uri="{FF2B5EF4-FFF2-40B4-BE49-F238E27FC236}">
                <a16:creationId xmlns:a16="http://schemas.microsoft.com/office/drawing/2014/main" id="{A184076E-20F0-DB12-CC2D-A2C61C85389F}"/>
              </a:ext>
            </a:extLst>
          </p:cNvPr>
          <p:cNvSpPr/>
          <p:nvPr/>
        </p:nvSpPr>
        <p:spPr>
          <a:xfrm rot="10800000">
            <a:off x="6052456" y="-7"/>
            <a:ext cx="6139541" cy="6858005"/>
          </a:xfrm>
          <a:prstGeom prst="corner">
            <a:avLst>
              <a:gd name="adj1" fmla="val 1519"/>
              <a:gd name="adj2" fmla="val 1459"/>
            </a:avLst>
          </a:prstGeom>
          <a:gradFill flip="none" rotWithShape="1">
            <a:gsLst>
              <a:gs pos="48000">
                <a:schemeClr val="accent4">
                  <a:lumMod val="75000"/>
                </a:schemeClr>
              </a:gs>
              <a:gs pos="48988">
                <a:srgbClr val="FCED06"/>
              </a:gs>
              <a:gs pos="23000">
                <a:schemeClr val="accent4">
                  <a:lumMod val="20000"/>
                  <a:lumOff val="80000"/>
                </a:schemeClr>
              </a:gs>
              <a:gs pos="35000">
                <a:srgbClr val="BBBDD0"/>
              </a:gs>
              <a:gs pos="0">
                <a:schemeClr val="accent2">
                  <a:lumMod val="20000"/>
                  <a:lumOff val="80000"/>
                </a:schemeClr>
              </a:gs>
              <a:gs pos="1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5926"/>
            <a:ext cx="1402202" cy="2999492"/>
          </a:xfrm>
          <a:prstGeom prst="rect">
            <a:avLst/>
          </a:prstGeom>
        </p:spPr>
      </p:pic>
      <p:sp>
        <p:nvSpPr>
          <p:cNvPr id="9" name="Triangle 6">
            <a:extLst>
              <a:ext uri="{FF2B5EF4-FFF2-40B4-BE49-F238E27FC236}">
                <a16:creationId xmlns:a16="http://schemas.microsoft.com/office/drawing/2014/main" id="{56028474-7DAE-A537-A1DD-609786C00D6A}"/>
              </a:ext>
            </a:extLst>
          </p:cNvPr>
          <p:cNvSpPr/>
          <p:nvPr/>
        </p:nvSpPr>
        <p:spPr>
          <a:xfrm rot="14689014" flipH="1">
            <a:off x="608775" y="6016372"/>
            <a:ext cx="205103" cy="1263733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 descr="C:\Users\rahaf.AMANFUND\AppData\Local\Microsoft\Windows\INetCache\Content.Word\Second Chance log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r="8581" b="42417"/>
          <a:stretch/>
        </p:blipFill>
        <p:spPr bwMode="auto">
          <a:xfrm>
            <a:off x="2570819" y="6614"/>
            <a:ext cx="729729" cy="497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reem\AppData\Local\Microsoft\Windows\INetCache\Content.Word\English-LOGO-RGB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3610936" y="-765"/>
            <a:ext cx="682389" cy="5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Flag of the United States - Wikipedi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8"/>
            <a:ext cx="949795" cy="45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EPI logo - The U.S.-Middle East Partnership Initiative (MEPI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9" y="-195862"/>
            <a:ext cx="1580530" cy="106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JO" b="1"/>
              <a:t>نحن نسعى للتغيير الايجابي لنصبح اشخاص مميزين</a:t>
            </a:r>
            <a:endParaRPr lang="en-US" b="1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ar-JO" sz="3600">
                <a:cs typeface="+mj-cs"/>
              </a:rPr>
              <a:t>الاستفادة من اوقات الفراغ .</a:t>
            </a:r>
          </a:p>
          <a:p>
            <a:pPr algn="r" rtl="1">
              <a:buFont typeface="Wingdings" pitchFamily="2" charset="2"/>
              <a:buChar char="ü"/>
            </a:pPr>
            <a:r>
              <a:rPr lang="ar-JO" sz="3600">
                <a:cs typeface="+mj-cs"/>
              </a:rPr>
              <a:t>مواجهة التحديات .</a:t>
            </a:r>
          </a:p>
          <a:p>
            <a:pPr algn="r" rtl="1">
              <a:buFont typeface="Wingdings" pitchFamily="2" charset="2"/>
              <a:buChar char="ü"/>
            </a:pPr>
            <a:r>
              <a:rPr lang="ar-JO" sz="3600">
                <a:cs typeface="+mj-cs"/>
              </a:rPr>
              <a:t>الابتعاد عن العزلة .</a:t>
            </a:r>
          </a:p>
          <a:p>
            <a:pPr algn="r" rtl="1">
              <a:buFont typeface="Wingdings" pitchFamily="2" charset="2"/>
              <a:buChar char="ü"/>
            </a:pPr>
            <a:r>
              <a:rPr lang="ar-JO" sz="3600">
                <a:cs typeface="+mj-cs"/>
              </a:rPr>
              <a:t>الابتعاد عن الاشخاص السلبيين .</a:t>
            </a:r>
          </a:p>
          <a:p>
            <a:pPr algn="r" rtl="1">
              <a:buFont typeface="Wingdings" pitchFamily="2" charset="2"/>
              <a:buChar char="ü"/>
            </a:pPr>
            <a:r>
              <a:rPr lang="ar-JO" sz="3600">
                <a:cs typeface="+mj-cs"/>
              </a:rPr>
              <a:t>اقتناص الفرص .</a:t>
            </a:r>
            <a:endParaRPr lang="en-US" sz="3600">
              <a:cs typeface="+mj-cs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5" name="Picture 2" descr="C:\Users\Majali\Desktop\download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75" y="3361067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297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d1a4c1-d12f-488b-a9f0-434ab0c97062" xsi:nil="true"/>
    <lcf76f155ced4ddcb4097134ff3c332f xmlns="b74dc645-67b4-4a6c-9b72-be2bb3468af3">
      <Terms xmlns="http://schemas.microsoft.com/office/infopath/2007/PartnerControls"/>
    </lcf76f155ced4ddcb4097134ff3c332f>
    <yyos xmlns="b74dc645-67b4-4a6c-9b72-be2bb3468af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5188638B66664EB99A1BA71BBECE35" ma:contentTypeVersion="17" ma:contentTypeDescription="Create a new document." ma:contentTypeScope="" ma:versionID="2e38c09f7e7d61fbeed840e36d80eb08">
  <xsd:schema xmlns:xsd="http://www.w3.org/2001/XMLSchema" xmlns:xs="http://www.w3.org/2001/XMLSchema" xmlns:p="http://schemas.microsoft.com/office/2006/metadata/properties" xmlns:ns2="dad1a4c1-d12f-488b-a9f0-434ab0c97062" xmlns:ns3="b74dc645-67b4-4a6c-9b72-be2bb3468af3" targetNamespace="http://schemas.microsoft.com/office/2006/metadata/properties" ma:root="true" ma:fieldsID="aed8ee7a63fc0e9030bce73540fb168c" ns2:_="" ns3:_="">
    <xsd:import namespace="dad1a4c1-d12f-488b-a9f0-434ab0c97062"/>
    <xsd:import namespace="b74dc645-67b4-4a6c-9b72-be2bb3468af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yyo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1a4c1-d12f-488b-a9f0-434ab0c970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ed0c9eb-f0dd-475b-8d18-eb1abd9b724b}" ma:internalName="TaxCatchAll" ma:showField="CatchAllData" ma:web="dad1a4c1-d12f-488b-a9f0-434ab0c970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dc645-67b4-4a6c-9b72-be2bb3468a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yyos" ma:index="12" nillable="true" ma:displayName="Date and time" ma:internalName="yyos">
      <xsd:simpleType>
        <xsd:restriction base="dms:DateTim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4b58e8b-de94-4636-a725-bb9f68f90a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E7AE02-05CC-4424-A8E6-460BE82433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54BC11-8E90-4C9E-BBC8-AE143BBDFFCD}">
  <ds:schemaRefs>
    <ds:schemaRef ds:uri="b74dc645-67b4-4a6c-9b72-be2bb3468af3"/>
    <ds:schemaRef ds:uri="dad1a4c1-d12f-488b-a9f0-434ab0c9706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3A870E5-AE85-4BF6-B92D-55A865A676C7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ما هي توقعاتكم</vt:lpstr>
      <vt:lpstr>إدارة الوقت</vt:lpstr>
      <vt:lpstr>أهداف الجلسة</vt:lpstr>
      <vt:lpstr>PowerPoint Presentation</vt:lpstr>
      <vt:lpstr>PowerPoint Presentation</vt:lpstr>
      <vt:lpstr>متطلبات التغيير الذاتي</vt:lpstr>
      <vt:lpstr>نحن نسعى للتغيير الايجابي لنصبح اشخاص مميزين</vt:lpstr>
      <vt:lpstr>نمط الدماغ الايمن(المبدعون)</vt:lpstr>
      <vt:lpstr>نمط الدماغ الايسر(العقلانيون)</vt:lpstr>
      <vt:lpstr>مفتاح النجاح في إدارة الوقت</vt:lpstr>
      <vt:lpstr>مفهوم إدارة الوقت</vt:lpstr>
      <vt:lpstr>تقنيات إدارة الوقت</vt:lpstr>
      <vt:lpstr>PowerPoint Presentation</vt:lpstr>
      <vt:lpstr>وضع الاهداف</vt:lpstr>
      <vt:lpstr>المطلوب:</vt:lpstr>
      <vt:lpstr>PowerPoint Presentation</vt:lpstr>
      <vt:lpstr>PowerPoint Presentation</vt:lpstr>
      <vt:lpstr>PowerPoint Presentation</vt:lpstr>
      <vt:lpstr>PowerPoint Presentation</vt:lpstr>
      <vt:lpstr>التخطيط Planning</vt:lpstr>
      <vt:lpstr>PowerPoint Presentation</vt:lpstr>
      <vt:lpstr>PowerPoint Presentation</vt:lpstr>
      <vt:lpstr>تحديد الروتين Setting a Ritual</vt:lpstr>
      <vt:lpstr>PowerPoint Presentation</vt:lpstr>
      <vt:lpstr>أدوات التخطيط     Planning Tools</vt:lpstr>
      <vt:lpstr>PowerPoint Presentation</vt:lpstr>
      <vt:lpstr>PowerPoint Presentation</vt:lpstr>
      <vt:lpstr>العوامل المضيعة للوقت</vt:lpstr>
      <vt:lpstr>PowerPoint Presentation</vt:lpstr>
      <vt:lpstr>PowerPoint Presentation</vt:lpstr>
      <vt:lpstr>تقنيات إدارة الوقت</vt:lpstr>
      <vt:lpstr>تقنيات إدارة الوقت</vt:lpstr>
      <vt:lpstr>PowerPoint Presentation</vt:lpstr>
      <vt:lpstr>تقنيات إدارة الوقت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قاعدة(20-80)  نظرية الفيل والنملة</vt:lpstr>
      <vt:lpstr>قاعدة الأحجار الكبيرة </vt:lpstr>
      <vt:lpstr>ماذا نفعل....؟</vt:lpstr>
      <vt:lpstr>أهمية ادارة الوقت</vt:lpstr>
      <vt:lpstr>شكرا لحسن استماعكم!!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Shanatwah</dc:creator>
  <cp:revision>1</cp:revision>
  <dcterms:created xsi:type="dcterms:W3CDTF">2023-03-07T09:41:51Z</dcterms:created>
  <dcterms:modified xsi:type="dcterms:W3CDTF">2023-04-04T08:11:33Z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0x010100C65188638B66664EB99A1BA71BBECE35</vt:lpwstr>
  </property>
  <property fmtid="{D5CDD505-2E9C-101B-9397-08002B2CF9AE}" pid="3" name="MediaServiceImageTags">
    <vt:lpwstr/>
  </property>
</Properties>
</file>