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61" r:id="rId2"/>
    <p:sldId id="259" r:id="rId3"/>
    <p:sldId id="257" r:id="rId4"/>
    <p:sldId id="262" r:id="rId5"/>
    <p:sldId id="264" r:id="rId6"/>
    <p:sldId id="273" r:id="rId7"/>
    <p:sldId id="265" r:id="rId8"/>
    <p:sldId id="263" r:id="rId9"/>
    <p:sldId id="274" r:id="rId10"/>
    <p:sldId id="266" r:id="rId11"/>
    <p:sldId id="272" r:id="rId12"/>
    <p:sldId id="323" r:id="rId13"/>
    <p:sldId id="321" r:id="rId14"/>
    <p:sldId id="304" r:id="rId15"/>
    <p:sldId id="310" r:id="rId16"/>
    <p:sldId id="303" r:id="rId17"/>
    <p:sldId id="309" r:id="rId18"/>
    <p:sldId id="308" r:id="rId19"/>
    <p:sldId id="305" r:id="rId20"/>
    <p:sldId id="295" r:id="rId21"/>
    <p:sldId id="298" r:id="rId22"/>
    <p:sldId id="297" r:id="rId23"/>
    <p:sldId id="276" r:id="rId24"/>
    <p:sldId id="296" r:id="rId25"/>
    <p:sldId id="324" r:id="rId26"/>
    <p:sldId id="293" r:id="rId27"/>
    <p:sldId id="294" r:id="rId28"/>
    <p:sldId id="292" r:id="rId29"/>
    <p:sldId id="299" r:id="rId30"/>
    <p:sldId id="300" r:id="rId31"/>
    <p:sldId id="301" r:id="rId32"/>
    <p:sldId id="302" r:id="rId33"/>
    <p:sldId id="307" r:id="rId34"/>
    <p:sldId id="306" r:id="rId35"/>
    <p:sldId id="288" r:id="rId36"/>
    <p:sldId id="325" r:id="rId37"/>
    <p:sldId id="271" r:id="rId38"/>
    <p:sldId id="316" r:id="rId39"/>
    <p:sldId id="318" r:id="rId40"/>
    <p:sldId id="317" r:id="rId41"/>
    <p:sldId id="319" r:id="rId42"/>
    <p:sldId id="289" r:id="rId43"/>
    <p:sldId id="328" r:id="rId44"/>
    <p:sldId id="269" r:id="rId45"/>
    <p:sldId id="326" r:id="rId46"/>
    <p:sldId id="327" r:id="rId47"/>
    <p:sldId id="290" r:id="rId48"/>
    <p:sldId id="312" r:id="rId49"/>
    <p:sldId id="311" r:id="rId50"/>
    <p:sldId id="313" r:id="rId51"/>
    <p:sldId id="314" r:id="rId52"/>
    <p:sldId id="291" r:id="rId53"/>
    <p:sldId id="26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9C835-D282-4FC8-8FB0-F96092C69760}" v="27" dt="2023-03-08T09:07:00.2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519" autoAdjust="0"/>
    <p:restoredTop sz="94660"/>
  </p:normalViewPr>
  <p:slideViewPr>
    <p:cSldViewPr snapToGrid="0">
      <p:cViewPr varScale="1">
        <p:scale>
          <a:sx n="81" d="100"/>
          <a:sy n="81" d="100"/>
        </p:scale>
        <p:origin x="86" y="14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3F8C-1B51-4334-A34A-92B49C52778E}"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F499D0-918F-4CE9-AADD-5C189B92B88D}" type="slidenum">
              <a:rPr lang="en-US" smtClean="0"/>
              <a:t>‹#›</a:t>
            </a:fld>
            <a:endParaRPr lang="en-US"/>
          </a:p>
        </p:txBody>
      </p:sp>
    </p:spTree>
    <p:extLst>
      <p:ext uri="{BB962C8B-B14F-4D97-AF65-F5344CB8AC3E}">
        <p14:creationId xmlns:p14="http://schemas.microsoft.com/office/powerpoint/2010/main" val="924920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19B402D-C88C-4362-A218-622422C8F73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802399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B402D-C88C-4362-A218-622422C8F73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1579073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B402D-C88C-4362-A218-622422C8F73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3467005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BD6A383-BBEE-4D0C-9B05-67B65964D261}"/>
              </a:ext>
            </a:extLst>
          </p:cNvPr>
          <p:cNvSpPr>
            <a:spLocks noGrp="1"/>
          </p:cNvSpPr>
          <p:nvPr>
            <p:ph type="dt" sz="half" idx="10"/>
          </p:nvPr>
        </p:nvSpPr>
        <p:spPr/>
        <p:txBody>
          <a:bodyPr/>
          <a:lstStyle/>
          <a:p>
            <a:fld id="{0A5431D9-F3E7-4D40-ABD7-F49AD2C149E4}" type="datetimeFigureOut">
              <a:rPr lang="en-ID" smtClean="0"/>
              <a:t>13/03/2023</a:t>
            </a:fld>
            <a:endParaRPr lang="en-ID"/>
          </a:p>
        </p:txBody>
      </p:sp>
      <p:sp>
        <p:nvSpPr>
          <p:cNvPr id="4" name="Footer Placeholder 3">
            <a:extLst>
              <a:ext uri="{FF2B5EF4-FFF2-40B4-BE49-F238E27FC236}">
                <a16:creationId xmlns:a16="http://schemas.microsoft.com/office/drawing/2014/main" id="{9547626D-0FC1-4637-9265-513970396E95}"/>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B585C483-94A5-4F0F-A7E2-A01841724AF3}"/>
              </a:ext>
            </a:extLst>
          </p:cNvPr>
          <p:cNvSpPr>
            <a:spLocks noGrp="1"/>
          </p:cNvSpPr>
          <p:nvPr>
            <p:ph type="sldNum" sz="quarter" idx="12"/>
          </p:nvPr>
        </p:nvSpPr>
        <p:spPr/>
        <p:txBody>
          <a:bodyPr/>
          <a:lstStyle/>
          <a:p>
            <a:fld id="{F59605B8-61C3-4945-94C1-D18236964924}" type="slidenum">
              <a:rPr lang="en-ID" smtClean="0"/>
              <a:t>‹#›</a:t>
            </a:fld>
            <a:endParaRPr lang="en-ID"/>
          </a:p>
        </p:txBody>
      </p:sp>
      <p:sp>
        <p:nvSpPr>
          <p:cNvPr id="7" name="Picture Placeholder 6">
            <a:extLst>
              <a:ext uri="{FF2B5EF4-FFF2-40B4-BE49-F238E27FC236}">
                <a16:creationId xmlns:a16="http://schemas.microsoft.com/office/drawing/2014/main" id="{EEE7ACF7-4AD6-4DA3-B9A2-4545B4EBCA62}"/>
              </a:ext>
            </a:extLst>
          </p:cNvPr>
          <p:cNvSpPr>
            <a:spLocks noGrp="1"/>
          </p:cNvSpPr>
          <p:nvPr>
            <p:ph type="pic" sz="quarter" idx="13"/>
          </p:nvPr>
        </p:nvSpPr>
        <p:spPr>
          <a:xfrm>
            <a:off x="6286500" y="0"/>
            <a:ext cx="5905500" cy="6858000"/>
          </a:xfrm>
        </p:spPr>
        <p:txBody>
          <a:bodyPr/>
          <a:lstStyle/>
          <a:p>
            <a:endParaRPr lang="en-ID"/>
          </a:p>
        </p:txBody>
      </p:sp>
    </p:spTree>
    <p:extLst>
      <p:ext uri="{BB962C8B-B14F-4D97-AF65-F5344CB8AC3E}">
        <p14:creationId xmlns:p14="http://schemas.microsoft.com/office/powerpoint/2010/main" val="468693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B402D-C88C-4362-A218-622422C8F73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76052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9B402D-C88C-4362-A218-622422C8F73C}"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2817465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9B402D-C88C-4362-A218-622422C8F73C}"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2237852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9B402D-C88C-4362-A218-622422C8F73C}" type="datetimeFigureOut">
              <a:rPr lang="en-US" smtClean="0"/>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911009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9B402D-C88C-4362-A218-622422C8F73C}" type="datetimeFigureOut">
              <a:rPr lang="en-US" smtClean="0"/>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2686845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B402D-C88C-4362-A218-622422C8F73C}" type="datetimeFigureOut">
              <a:rPr lang="en-US" smtClean="0"/>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2832924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9B402D-C88C-4362-A218-622422C8F73C}"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1209460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9B402D-C88C-4362-A218-622422C8F73C}"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DD4193-ABE9-431C-86B7-74BC74BBDFC3}" type="slidenum">
              <a:rPr lang="en-US" smtClean="0"/>
              <a:t>‹#›</a:t>
            </a:fld>
            <a:endParaRPr lang="en-US"/>
          </a:p>
        </p:txBody>
      </p:sp>
    </p:spTree>
    <p:extLst>
      <p:ext uri="{BB962C8B-B14F-4D97-AF65-F5344CB8AC3E}">
        <p14:creationId xmlns:p14="http://schemas.microsoft.com/office/powerpoint/2010/main" val="1356419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B402D-C88C-4362-A218-622422C8F73C}" type="datetimeFigureOut">
              <a:rPr lang="en-US" smtClean="0"/>
              <a:t>3/13/2023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DD4193-ABE9-431C-86B7-74BC74BBDFC3}" type="slidenum">
              <a:rPr lang="en-US" smtClean="0"/>
              <a:t>‹#›</a:t>
            </a:fld>
            <a:endParaRPr lang="en-US"/>
          </a:p>
        </p:txBody>
      </p:sp>
    </p:spTree>
    <p:extLst>
      <p:ext uri="{BB962C8B-B14F-4D97-AF65-F5344CB8AC3E}">
        <p14:creationId xmlns:p14="http://schemas.microsoft.com/office/powerpoint/2010/main" val="3460684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0.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hyperlink" Target="https://www.un.org/ar/charter-united-nations/index.html" TargetMode="External"/><Relationship Id="rId3" Type="http://schemas.openxmlformats.org/officeDocument/2006/relationships/image" Target="../media/image13.jpe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hyperlink" Target="https://www.un.org/ar/universal-declaration-human-rights/index.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3.jfif"/><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4.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hyperlink" Target="https://www.youtube.com/watch?v=CED_Ic_STE8" TargetMode="External"/><Relationship Id="rId3" Type="http://schemas.openxmlformats.org/officeDocument/2006/relationships/image" Target="../media/image13.jpeg"/><Relationship Id="rId7" Type="http://schemas.openxmlformats.org/officeDocument/2006/relationships/image" Target="../media/image20.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8.jp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with medium confidence">
            <a:extLst>
              <a:ext uri="{FF2B5EF4-FFF2-40B4-BE49-F238E27FC236}">
                <a16:creationId xmlns:a16="http://schemas.microsoft.com/office/drawing/2014/main" id="{FC0B9209-CCAD-074A-FD14-8C5C20BB079F}"/>
              </a:ext>
            </a:extLst>
          </p:cNvPr>
          <p:cNvPicPr>
            <a:picLocks noChangeAspect="1"/>
          </p:cNvPicPr>
          <p:nvPr/>
        </p:nvPicPr>
        <p:blipFill rotWithShape="1">
          <a:blip r:embed="rId2">
            <a:alphaModFix amt="35000"/>
          </a:blip>
          <a:srcRect t="19"/>
          <a:stretch/>
        </p:blipFill>
        <p:spPr>
          <a:xfrm>
            <a:off x="20776" y="-8897"/>
            <a:ext cx="12191980" cy="6856718"/>
          </a:xfrm>
          <a:prstGeom prst="rect">
            <a:avLst/>
          </a:prstGeom>
        </p:spPr>
      </p:pic>
      <p:sp>
        <p:nvSpPr>
          <p:cNvPr id="7" name="Pentagon 6">
            <a:extLst>
              <a:ext uri="{FF2B5EF4-FFF2-40B4-BE49-F238E27FC236}">
                <a16:creationId xmlns:a16="http://schemas.microsoft.com/office/drawing/2014/main" id="{B3F5F2CB-08CD-059E-937D-6F38F5A5FB04}"/>
              </a:ext>
            </a:extLst>
          </p:cNvPr>
          <p:cNvSpPr/>
          <p:nvPr/>
        </p:nvSpPr>
        <p:spPr>
          <a:xfrm rot="10800000">
            <a:off x="8586787" y="0"/>
            <a:ext cx="3603688" cy="6858000"/>
          </a:xfrm>
          <a:prstGeom prst="homePlate">
            <a:avLst>
              <a:gd name="adj" fmla="val 4146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O" dirty="0"/>
          </a:p>
        </p:txBody>
      </p:sp>
      <p:sp>
        <p:nvSpPr>
          <p:cNvPr id="8" name="Triangle 7">
            <a:extLst>
              <a:ext uri="{FF2B5EF4-FFF2-40B4-BE49-F238E27FC236}">
                <a16:creationId xmlns:a16="http://schemas.microsoft.com/office/drawing/2014/main" id="{B1E2AAF2-C6EA-A4C4-109C-74552C46730F}"/>
              </a:ext>
            </a:extLst>
          </p:cNvPr>
          <p:cNvSpPr/>
          <p:nvPr/>
        </p:nvSpPr>
        <p:spPr>
          <a:xfrm>
            <a:off x="7085086" y="3430283"/>
            <a:ext cx="3000374" cy="3427718"/>
          </a:xfrm>
          <a:prstGeom prst="triangle">
            <a:avLst/>
          </a:prstGeom>
          <a:solidFill>
            <a:schemeClr val="accent4">
              <a:lumMod val="40000"/>
              <a:lumOff val="6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JO" dirty="0"/>
          </a:p>
        </p:txBody>
      </p:sp>
      <p:sp>
        <p:nvSpPr>
          <p:cNvPr id="10" name="Triangle 9">
            <a:extLst>
              <a:ext uri="{FF2B5EF4-FFF2-40B4-BE49-F238E27FC236}">
                <a16:creationId xmlns:a16="http://schemas.microsoft.com/office/drawing/2014/main" id="{C7B5D7B1-8A87-B35C-8D6E-3D4C5B58AC9A}"/>
              </a:ext>
            </a:extLst>
          </p:cNvPr>
          <p:cNvSpPr/>
          <p:nvPr/>
        </p:nvSpPr>
        <p:spPr>
          <a:xfrm rot="10800000">
            <a:off x="7085085" y="1924"/>
            <a:ext cx="3000374" cy="3427718"/>
          </a:xfrm>
          <a:prstGeom prst="triangle">
            <a:avLst/>
          </a:prstGeom>
          <a:noFill/>
          <a:ln w="28575">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JO" dirty="0"/>
          </a:p>
        </p:txBody>
      </p:sp>
      <p:sp>
        <p:nvSpPr>
          <p:cNvPr id="12" name="Rectangle 11">
            <a:extLst>
              <a:ext uri="{FF2B5EF4-FFF2-40B4-BE49-F238E27FC236}">
                <a16:creationId xmlns:a16="http://schemas.microsoft.com/office/drawing/2014/main" id="{70ADB84B-E09C-33C0-E874-EDA98CBC861A}"/>
              </a:ext>
            </a:extLst>
          </p:cNvPr>
          <p:cNvSpPr/>
          <p:nvPr/>
        </p:nvSpPr>
        <p:spPr>
          <a:xfrm>
            <a:off x="1913583" y="1715783"/>
            <a:ext cx="6962773" cy="16716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ar-JO" sz="11500" b="1" dirty="0">
                <a:solidFill>
                  <a:schemeClr val="accent1">
                    <a:lumMod val="75000"/>
                  </a:schemeClr>
                </a:solidFill>
                <a:latin typeface="Arabic Typesetting" panose="03020402040406030203" pitchFamily="66" charset="-78"/>
                <a:cs typeface="Arabic Typesetting" panose="03020402040406030203" pitchFamily="66" charset="-78"/>
              </a:rPr>
              <a:t>مشروع الفرصة الثانية</a:t>
            </a:r>
            <a:endParaRPr lang="en-US" sz="11500" b="1" dirty="0">
              <a:solidFill>
                <a:schemeClr val="accent1">
                  <a:lumMod val="75000"/>
                </a:schemeClr>
              </a:solidFill>
              <a:latin typeface="Arabic Typesetting" panose="03020402040406030203" pitchFamily="66" charset="-78"/>
              <a:cs typeface="Arabic Typesetting" panose="03020402040406030203" pitchFamily="66" charset="-78"/>
            </a:endParaRPr>
          </a:p>
        </p:txBody>
      </p:sp>
      <p:sp>
        <p:nvSpPr>
          <p:cNvPr id="15" name="TextBox 14">
            <a:extLst>
              <a:ext uri="{FF2B5EF4-FFF2-40B4-BE49-F238E27FC236}">
                <a16:creationId xmlns:a16="http://schemas.microsoft.com/office/drawing/2014/main" id="{527B30C5-8261-2B1B-9E94-01CF5156A80A}"/>
              </a:ext>
            </a:extLst>
          </p:cNvPr>
          <p:cNvSpPr txBox="1"/>
          <p:nvPr/>
        </p:nvSpPr>
        <p:spPr>
          <a:xfrm>
            <a:off x="2057763" y="3636520"/>
            <a:ext cx="6207918" cy="769441"/>
          </a:xfrm>
          <a:prstGeom prst="rect">
            <a:avLst/>
          </a:prstGeom>
          <a:noFill/>
        </p:spPr>
        <p:txBody>
          <a:bodyPr wrap="square">
            <a:spAutoFit/>
          </a:bodyPr>
          <a:lstStyle/>
          <a:p>
            <a:pPr algn="ctr"/>
            <a:r>
              <a:rPr lang="ar-JO" sz="4400" b="1" dirty="0">
                <a:solidFill>
                  <a:schemeClr val="accent5">
                    <a:lumMod val="75000"/>
                  </a:schemeClr>
                </a:solidFill>
              </a:rPr>
              <a:t>هذا وقت المستقبل </a:t>
            </a:r>
            <a:endParaRPr lang="en-JO" sz="4400" dirty="0">
              <a:solidFill>
                <a:schemeClr val="accent5">
                  <a:lumMod val="75000"/>
                </a:schemeClr>
              </a:solidFill>
            </a:endParaRPr>
          </a:p>
        </p:txBody>
      </p:sp>
      <p:pic>
        <p:nvPicPr>
          <p:cNvPr id="14" name="Picture 13" descr="C:\Users\reem\AppData\Local\Microsoft\Windows\INetCache\Content.Word\English-LOGO-RGB.PNG"/>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7401125" y="-51118"/>
            <a:ext cx="1108854" cy="1026795"/>
          </a:xfrm>
          <a:prstGeom prst="rect">
            <a:avLst/>
          </a:prstGeom>
          <a:noFill/>
          <a:ln>
            <a:noFill/>
          </a:ln>
          <a:extLst>
            <a:ext uri="{53640926-AAD7-44D8-BBD7-CCE9431645EC}">
              <a14:shadowObscured xmlns:a14="http://schemas.microsoft.com/office/drawing/2010/main"/>
            </a:ext>
          </a:extLst>
        </p:spPr>
      </p:pic>
      <p:pic>
        <p:nvPicPr>
          <p:cNvPr id="16" name="Picture 15" descr="Flag of the United States - Wikipedi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76" y="52640"/>
            <a:ext cx="1295400" cy="681990"/>
          </a:xfrm>
          <a:prstGeom prst="rect">
            <a:avLst/>
          </a:prstGeom>
          <a:noFill/>
          <a:ln>
            <a:noFill/>
          </a:ln>
        </p:spPr>
      </p:pic>
      <p:pic>
        <p:nvPicPr>
          <p:cNvPr id="17" name="Picture 16" descr="MEPI logo - The U.S.-Middle East Partnership Initiative (MEPI)"/>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4583" y="-255433"/>
            <a:ext cx="2058554" cy="1430655"/>
          </a:xfrm>
          <a:prstGeom prst="rect">
            <a:avLst/>
          </a:prstGeom>
          <a:noFill/>
          <a:ln>
            <a:noFill/>
          </a:ln>
        </p:spPr>
      </p:pic>
      <p:pic>
        <p:nvPicPr>
          <p:cNvPr id="2" name="Picture 2" descr="Logo&#10;&#10;Description automatically generated">
            <a:extLst>
              <a:ext uri="{FF2B5EF4-FFF2-40B4-BE49-F238E27FC236}">
                <a16:creationId xmlns:a16="http://schemas.microsoft.com/office/drawing/2014/main" id="{F903EFB2-9F60-884A-AF34-612E66FA4D6F}"/>
              </a:ext>
            </a:extLst>
          </p:cNvPr>
          <p:cNvPicPr>
            <a:picLocks noChangeAspect="1"/>
          </p:cNvPicPr>
          <p:nvPr/>
        </p:nvPicPr>
        <p:blipFill>
          <a:blip r:embed="rId6"/>
          <a:stretch>
            <a:fillRect/>
          </a:stretch>
        </p:blipFill>
        <p:spPr>
          <a:xfrm>
            <a:off x="5161722" y="53757"/>
            <a:ext cx="689114" cy="734001"/>
          </a:xfrm>
          <a:prstGeom prst="rect">
            <a:avLst/>
          </a:prstGeom>
        </p:spPr>
      </p:pic>
    </p:spTree>
    <p:extLst>
      <p:ext uri="{BB962C8B-B14F-4D97-AF65-F5344CB8AC3E}">
        <p14:creationId xmlns:p14="http://schemas.microsoft.com/office/powerpoint/2010/main" val="4282198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JO"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JO" dirty="0"/>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2" name="Picture 2" descr="Related image">
            <a:extLst>
              <a:ext uri="{FF2B5EF4-FFF2-40B4-BE49-F238E27FC236}">
                <a16:creationId xmlns:a16="http://schemas.microsoft.com/office/drawing/2014/main" id="{ECB2CE36-68C7-3397-7B7E-9FFE43DABE82}"/>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887961" y="2043934"/>
            <a:ext cx="8416077" cy="39976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854A37C-4365-EEC7-B96E-5B0C2AD80617}"/>
              </a:ext>
            </a:extLst>
          </p:cNvPr>
          <p:cNvSpPr txBox="1"/>
          <p:nvPr/>
        </p:nvSpPr>
        <p:spPr>
          <a:xfrm>
            <a:off x="9657184" y="687954"/>
            <a:ext cx="1817589" cy="769441"/>
          </a:xfrm>
          <a:prstGeom prst="rect">
            <a:avLst/>
          </a:prstGeom>
          <a:noFill/>
        </p:spPr>
        <p:txBody>
          <a:bodyPr wrap="square" rtlCol="0">
            <a:spAutoFit/>
          </a:bodyPr>
          <a:lstStyle/>
          <a:p>
            <a:pPr algn="ctr"/>
            <a:r>
              <a:rPr lang="ar-JO" sz="4400" b="1" dirty="0"/>
              <a:t>أسئلة ؟</a:t>
            </a:r>
            <a:endParaRPr lang="en-US" sz="4400" b="1" dirty="0"/>
          </a:p>
        </p:txBody>
      </p:sp>
    </p:spTree>
    <p:extLst>
      <p:ext uri="{BB962C8B-B14F-4D97-AF65-F5344CB8AC3E}">
        <p14:creationId xmlns:p14="http://schemas.microsoft.com/office/powerpoint/2010/main" val="1743339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2" name="TextBox 1">
            <a:extLst>
              <a:ext uri="{FF2B5EF4-FFF2-40B4-BE49-F238E27FC236}">
                <a16:creationId xmlns:a16="http://schemas.microsoft.com/office/drawing/2014/main" id="{A363DEFB-E217-8053-BF07-40734711AF65}"/>
              </a:ext>
            </a:extLst>
          </p:cNvPr>
          <p:cNvSpPr txBox="1"/>
          <p:nvPr/>
        </p:nvSpPr>
        <p:spPr>
          <a:xfrm>
            <a:off x="1402205" y="1920245"/>
            <a:ext cx="9162660" cy="3139321"/>
          </a:xfrm>
          <a:prstGeom prst="rect">
            <a:avLst/>
          </a:prstGeom>
          <a:noFill/>
        </p:spPr>
        <p:txBody>
          <a:bodyPr wrap="square" rtlCol="0">
            <a:spAutoFit/>
          </a:bodyPr>
          <a:lstStyle/>
          <a:p>
            <a:pPr algn="ctr"/>
            <a:r>
              <a:rPr lang="ar-JO" sz="6600" b="1" dirty="0">
                <a:solidFill>
                  <a:srgbClr val="0070C0"/>
                </a:solidFill>
              </a:rPr>
              <a:t>الجلسة الأولى</a:t>
            </a:r>
          </a:p>
          <a:p>
            <a:pPr algn="ctr"/>
            <a:endParaRPr lang="ar-JO" sz="6600" b="1" dirty="0">
              <a:solidFill>
                <a:srgbClr val="0070C0"/>
              </a:solidFill>
            </a:endParaRPr>
          </a:p>
          <a:p>
            <a:pPr algn="ctr"/>
            <a:r>
              <a:rPr lang="ar-JO" sz="6600" b="1" dirty="0">
                <a:solidFill>
                  <a:srgbClr val="0070C0"/>
                </a:solidFill>
              </a:rPr>
              <a:t>مقدمة حول مفهوم القانون</a:t>
            </a:r>
            <a:endParaRPr lang="en-US" sz="6600" b="1" dirty="0">
              <a:solidFill>
                <a:srgbClr val="0070C0"/>
              </a:solidFill>
            </a:endParaRPr>
          </a:p>
        </p:txBody>
      </p:sp>
    </p:spTree>
    <p:extLst>
      <p:ext uri="{BB962C8B-B14F-4D97-AF65-F5344CB8AC3E}">
        <p14:creationId xmlns:p14="http://schemas.microsoft.com/office/powerpoint/2010/main" val="1026261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4" name="TextBox 3">
            <a:extLst>
              <a:ext uri="{FF2B5EF4-FFF2-40B4-BE49-F238E27FC236}">
                <a16:creationId xmlns:a16="http://schemas.microsoft.com/office/drawing/2014/main" id="{01681519-03EE-B5A2-AA13-AA9B7C78C197}"/>
              </a:ext>
            </a:extLst>
          </p:cNvPr>
          <p:cNvSpPr txBox="1"/>
          <p:nvPr/>
        </p:nvSpPr>
        <p:spPr>
          <a:xfrm>
            <a:off x="701104" y="2675597"/>
            <a:ext cx="1053479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72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تمرين (1) : ناقش مع المجموعة</a:t>
            </a:r>
            <a:endParaRPr kumimoji="0" lang="en-US" sz="7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19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7" name="TextBox 6">
            <a:extLst>
              <a:ext uri="{FF2B5EF4-FFF2-40B4-BE49-F238E27FC236}">
                <a16:creationId xmlns:a16="http://schemas.microsoft.com/office/drawing/2014/main" id="{B18FB58D-2BC1-03E9-313F-38421A8049F9}"/>
              </a:ext>
            </a:extLst>
          </p:cNvPr>
          <p:cNvSpPr txBox="1"/>
          <p:nvPr/>
        </p:nvSpPr>
        <p:spPr>
          <a:xfrm>
            <a:off x="701104" y="1848608"/>
            <a:ext cx="10567894" cy="3785652"/>
          </a:xfrm>
          <a:prstGeom prst="rect">
            <a:avLst/>
          </a:prstGeom>
          <a:noFill/>
        </p:spPr>
        <p:txBody>
          <a:bodyPr wrap="square">
            <a:spAutoFit/>
          </a:bodyPr>
          <a:lstStyle/>
          <a:p>
            <a:pPr algn="just" rtl="1"/>
            <a:r>
              <a:rPr lang="ar-JO" sz="4000" b="0" i="0" dirty="0">
                <a:solidFill>
                  <a:srgbClr val="202124"/>
                </a:solidFill>
                <a:effectLst/>
                <a:latin typeface="Helvetica Neue"/>
              </a:rPr>
              <a:t>القانون بمعناه الواسع، هو </a:t>
            </a:r>
            <a:r>
              <a:rPr lang="ar-JO" sz="4000" b="0" i="0" dirty="0">
                <a:solidFill>
                  <a:srgbClr val="040C28"/>
                </a:solidFill>
                <a:effectLst/>
                <a:latin typeface="Helvetica Neue"/>
              </a:rPr>
              <a:t>مجموعة القواعد العامة المجردة التي تهدف إلى تنظيم سلوك الأفراد داخل المجتمع، والمقترنة بجزاء توقعه السلطة العامة جبراً على من يخالفها</a:t>
            </a:r>
            <a:r>
              <a:rPr lang="ar-JO" sz="4000" b="0" i="0" dirty="0">
                <a:solidFill>
                  <a:srgbClr val="202124"/>
                </a:solidFill>
                <a:effectLst/>
                <a:latin typeface="Helvetica Neue"/>
              </a:rPr>
              <a:t>. </a:t>
            </a:r>
          </a:p>
          <a:p>
            <a:pPr algn="just" rtl="1"/>
            <a:endParaRPr lang="ar-JO" sz="4000" dirty="0">
              <a:solidFill>
                <a:srgbClr val="202124"/>
              </a:solidFill>
              <a:latin typeface="Helvetica Neue"/>
            </a:endParaRPr>
          </a:p>
          <a:p>
            <a:pPr algn="just" rtl="1"/>
            <a:r>
              <a:rPr lang="ar-JO" sz="4000" b="0" i="0" dirty="0">
                <a:solidFill>
                  <a:srgbClr val="202124"/>
                </a:solidFill>
                <a:effectLst/>
                <a:latin typeface="Helvetica Neue"/>
              </a:rPr>
              <a:t>وهـذا التعريف يشمل معه أيضاً القواعد المعمول بها في المجتمع، حتى لو كانت مـن قبيل العرف، أو الدين، أو الفقه، أو القضاء.</a:t>
            </a:r>
            <a:endParaRPr lang="en-US" sz="4000" dirty="0"/>
          </a:p>
        </p:txBody>
      </p:sp>
    </p:spTree>
    <p:extLst>
      <p:ext uri="{BB962C8B-B14F-4D97-AF65-F5344CB8AC3E}">
        <p14:creationId xmlns:p14="http://schemas.microsoft.com/office/powerpoint/2010/main" val="1733752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4" name="TextBox 3">
            <a:extLst>
              <a:ext uri="{FF2B5EF4-FFF2-40B4-BE49-F238E27FC236}">
                <a16:creationId xmlns:a16="http://schemas.microsoft.com/office/drawing/2014/main" id="{EE66FEE7-843F-B932-C236-B79AD4636D95}"/>
              </a:ext>
            </a:extLst>
          </p:cNvPr>
          <p:cNvSpPr txBox="1"/>
          <p:nvPr/>
        </p:nvSpPr>
        <p:spPr>
          <a:xfrm>
            <a:off x="967549" y="2430751"/>
            <a:ext cx="10169813" cy="3416320"/>
          </a:xfrm>
          <a:prstGeom prst="rect">
            <a:avLst/>
          </a:prstGeom>
          <a:noFill/>
        </p:spPr>
        <p:txBody>
          <a:bodyPr wrap="square" rtlCol="0">
            <a:spAutoFit/>
          </a:bodyPr>
          <a:lstStyle/>
          <a:p>
            <a:pPr marL="342900" indent="-342900" algn="just" rtl="1">
              <a:buFont typeface="Arial" panose="020B0604020202020204" pitchFamily="34" charset="0"/>
              <a:buChar char="•"/>
            </a:pPr>
            <a:r>
              <a:rPr lang="ar-JO" sz="3600" dirty="0">
                <a:cs typeface="Calibri" panose="020F0502020204030204" pitchFamily="34" charset="0"/>
              </a:rPr>
              <a:t>دولة القانون أو الدولة القانونيّة هي كلمة من أصولٍ ألمانيّة، ويطلق عليها أيضاً اسم دولة الحقوق ودولة العقل.</a:t>
            </a:r>
          </a:p>
          <a:p>
            <a:pPr marL="342900" indent="-342900" algn="just" rtl="1">
              <a:buFont typeface="Arial" panose="020B0604020202020204" pitchFamily="34" charset="0"/>
              <a:buChar char="•"/>
            </a:pPr>
            <a:endParaRPr lang="ar-JO" sz="3600" dirty="0">
              <a:cs typeface="Calibri" panose="020F0502020204030204" pitchFamily="34" charset="0"/>
            </a:endParaRPr>
          </a:p>
          <a:p>
            <a:pPr marL="342900" indent="-342900" algn="just" rtl="1">
              <a:buFont typeface="Arial" panose="020B0604020202020204" pitchFamily="34" charset="0"/>
              <a:buChar char="•"/>
            </a:pPr>
            <a:r>
              <a:rPr lang="ar-JO" sz="3600" dirty="0">
                <a:cs typeface="Calibri" panose="020F0502020204030204" pitchFamily="34" charset="0"/>
              </a:rPr>
              <a:t> وتعرّف دولة القانون على أنها الدولة الدستوريّة.</a:t>
            </a:r>
          </a:p>
          <a:p>
            <a:pPr algn="just" rtl="1"/>
            <a:br>
              <a:rPr lang="ar-JO" sz="3600" dirty="0"/>
            </a:br>
            <a:endParaRPr lang="en-US" sz="3600" dirty="0"/>
          </a:p>
        </p:txBody>
      </p:sp>
      <p:sp>
        <p:nvSpPr>
          <p:cNvPr id="7" name="Title 1">
            <a:extLst>
              <a:ext uri="{FF2B5EF4-FFF2-40B4-BE49-F238E27FC236}">
                <a16:creationId xmlns:a16="http://schemas.microsoft.com/office/drawing/2014/main" id="{EFF149D1-8E54-00F0-8188-F0239F484CB6}"/>
              </a:ext>
            </a:extLst>
          </p:cNvPr>
          <p:cNvSpPr txBox="1">
            <a:spLocks/>
          </p:cNvSpPr>
          <p:nvPr/>
        </p:nvSpPr>
        <p:spPr>
          <a:xfrm>
            <a:off x="838200" y="8139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JO" sz="3600" b="1" dirty="0">
                <a:solidFill>
                  <a:srgbClr val="002060"/>
                </a:solidFill>
                <a:latin typeface="+mn-lt"/>
                <a:ea typeface="+mn-ea"/>
                <a:cs typeface="Calibri" panose="020F0502020204030204" pitchFamily="34" charset="0"/>
              </a:rPr>
              <a:t>دولة القانون</a:t>
            </a:r>
            <a:endParaRPr lang="en-US" sz="3600" b="1" dirty="0">
              <a:solidFill>
                <a:srgbClr val="002060"/>
              </a:solidFill>
              <a:latin typeface="+mn-lt"/>
              <a:ea typeface="+mn-ea"/>
              <a:cs typeface="Calibri" panose="020F0502020204030204" pitchFamily="34" charset="0"/>
            </a:endParaRPr>
          </a:p>
        </p:txBody>
      </p:sp>
    </p:spTree>
    <p:extLst>
      <p:ext uri="{BB962C8B-B14F-4D97-AF65-F5344CB8AC3E}">
        <p14:creationId xmlns:p14="http://schemas.microsoft.com/office/powerpoint/2010/main" val="2711235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4" name="TextBox 3">
            <a:extLst>
              <a:ext uri="{FF2B5EF4-FFF2-40B4-BE49-F238E27FC236}">
                <a16:creationId xmlns:a16="http://schemas.microsoft.com/office/drawing/2014/main" id="{EE66FEE7-843F-B932-C236-B79AD4636D95}"/>
              </a:ext>
            </a:extLst>
          </p:cNvPr>
          <p:cNvSpPr txBox="1"/>
          <p:nvPr/>
        </p:nvSpPr>
        <p:spPr>
          <a:xfrm>
            <a:off x="967549" y="2179294"/>
            <a:ext cx="10169813" cy="5078313"/>
          </a:xfrm>
          <a:prstGeom prst="rect">
            <a:avLst/>
          </a:prstGeom>
          <a:noFill/>
        </p:spPr>
        <p:txBody>
          <a:bodyPr wrap="square" rtlCol="0">
            <a:spAutoFit/>
          </a:bodyPr>
          <a:lstStyle/>
          <a:p>
            <a:pPr marL="342900" marR="0" lvl="0" indent="-342900" algn="just"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وتقتصر سلطة الدولة في دولة القانون على حماية الأفراد فيها من الممارسات التعسفيّة للسلطة، حيث يتمتّع المواطن في ظلّ هذه الدولة بالحريّة المدنيّة بشكلٍ قانوني، ويتمكّن بموجبها من استخدامها في المحاكم. </a:t>
            </a:r>
          </a:p>
          <a:p>
            <a:pPr marL="342900" marR="0" lvl="0" indent="-342900" algn="just"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ar-JO"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a:p>
            <a:pPr marL="342900" marR="0" lvl="0" indent="-342900" algn="just"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ومن هنا يتضح بأنه لا يمكن لأيّ دولةٍ التمتّع بالديمقراطيّة والحريّة دون أن يكون بها أولاً دولة قانون.</a:t>
            </a:r>
          </a:p>
          <a:p>
            <a:pPr marR="0" lvl="0" algn="just" defTabSz="914400" rtl="1" eaLnBrk="1" fontAlgn="auto" latinLnBrk="0" hangingPunct="1">
              <a:lnSpc>
                <a:spcPct val="100000"/>
              </a:lnSpc>
              <a:spcBef>
                <a:spcPts val="0"/>
              </a:spcBef>
              <a:spcAft>
                <a:spcPts val="0"/>
              </a:spcAft>
              <a:buClrTx/>
              <a:buSzTx/>
              <a:tabLst/>
              <a:defRPr/>
            </a:pPr>
            <a:br>
              <a:rPr kumimoji="0" lang="ar-JO" sz="3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EFF149D1-8E54-00F0-8188-F0239F484CB6}"/>
              </a:ext>
            </a:extLst>
          </p:cNvPr>
          <p:cNvSpPr txBox="1">
            <a:spLocks/>
          </p:cNvSpPr>
          <p:nvPr/>
        </p:nvSpPr>
        <p:spPr>
          <a:xfrm>
            <a:off x="838200" y="8139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srgbClr val="002060"/>
                </a:solidFill>
                <a:effectLst/>
                <a:uLnTx/>
                <a:uFillTx/>
                <a:latin typeface="Calibri" panose="020F0502020204030204"/>
                <a:ea typeface="+mj-ea"/>
                <a:cs typeface="Calibri" panose="020F0502020204030204" pitchFamily="34" charset="0"/>
              </a:rPr>
              <a:t>دولة القانون</a:t>
            </a:r>
            <a:endParaRPr kumimoji="0" lang="en-US" sz="3600" b="1" i="0" u="none" strike="noStrike" kern="1200" cap="none" spc="0" normalizeH="0" baseline="0" noProof="0" dirty="0">
              <a:ln>
                <a:noFill/>
              </a:ln>
              <a:solidFill>
                <a:srgbClr val="002060"/>
              </a:solidFill>
              <a:effectLst/>
              <a:uLnTx/>
              <a:uFillTx/>
              <a:latin typeface="Calibri" panose="020F0502020204030204"/>
              <a:ea typeface="+mj-ea"/>
              <a:cs typeface="Calibri" panose="020F0502020204030204" pitchFamily="34" charset="0"/>
            </a:endParaRPr>
          </a:p>
        </p:txBody>
      </p:sp>
    </p:spTree>
    <p:extLst>
      <p:ext uri="{BB962C8B-B14F-4D97-AF65-F5344CB8AC3E}">
        <p14:creationId xmlns:p14="http://schemas.microsoft.com/office/powerpoint/2010/main" val="4262199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4" name="TextBox 3">
            <a:extLst>
              <a:ext uri="{FF2B5EF4-FFF2-40B4-BE49-F238E27FC236}">
                <a16:creationId xmlns:a16="http://schemas.microsoft.com/office/drawing/2014/main" id="{B6C39951-9040-3102-FBB7-1C3C99546A3E}"/>
              </a:ext>
            </a:extLst>
          </p:cNvPr>
          <p:cNvSpPr txBox="1"/>
          <p:nvPr/>
        </p:nvSpPr>
        <p:spPr>
          <a:xfrm>
            <a:off x="1326773" y="2494283"/>
            <a:ext cx="9395926" cy="5416868"/>
          </a:xfrm>
          <a:prstGeom prst="rect">
            <a:avLst/>
          </a:prstGeom>
          <a:noFill/>
        </p:spPr>
        <p:txBody>
          <a:bodyPr wrap="square" rtlCol="0">
            <a:spAutoFit/>
          </a:bodyPr>
          <a:lstStyle/>
          <a:p>
            <a:pPr marL="171450" indent="-171450" algn="just" rtl="1">
              <a:lnSpc>
                <a:spcPct val="100000"/>
              </a:lnSpc>
              <a:buFont typeface="Arial" panose="020B0604020202020204" pitchFamily="34" charset="0"/>
              <a:buChar char="•"/>
              <a:defRPr/>
            </a:pPr>
            <a:endParaRPr lang="ar-JO" sz="1400" dirty="0">
              <a:cs typeface="Calibri" panose="020F0502020204030204" pitchFamily="34" charset="0"/>
            </a:endParaRPr>
          </a:p>
          <a:p>
            <a:pPr marL="457200" indent="-457200" algn="just" rtl="1">
              <a:lnSpc>
                <a:spcPct val="100000"/>
              </a:lnSpc>
              <a:buFont typeface="Arial" panose="020B0604020202020204" pitchFamily="34" charset="0"/>
              <a:buChar char="•"/>
              <a:defRPr/>
            </a:pPr>
            <a:r>
              <a:rPr lang="ar-JO" sz="3200" dirty="0">
                <a:cs typeface="Calibri" panose="020F0502020204030204" pitchFamily="34" charset="0"/>
              </a:rPr>
              <a:t>تقوم دولة القانون على سيادة الدستور.</a:t>
            </a:r>
          </a:p>
          <a:p>
            <a:pPr marL="457200" indent="-457200" algn="just" rtl="1">
              <a:lnSpc>
                <a:spcPct val="100000"/>
              </a:lnSpc>
              <a:buFont typeface="Arial" panose="020B0604020202020204" pitchFamily="34" charset="0"/>
              <a:buChar char="•"/>
              <a:defRPr/>
            </a:pPr>
            <a:r>
              <a:rPr lang="ar-JO" sz="3200" dirty="0">
                <a:cs typeface="Calibri" panose="020F0502020204030204" pitchFamily="34" charset="0"/>
              </a:rPr>
              <a:t>يعتبر المجتمع المدني شريكاً يتساوى مع الدولة.</a:t>
            </a:r>
          </a:p>
          <a:p>
            <a:pPr marL="457200" indent="-457200" algn="just" rtl="1">
              <a:lnSpc>
                <a:spcPct val="100000"/>
              </a:lnSpc>
              <a:buFont typeface="Arial" panose="020B0604020202020204" pitchFamily="34" charset="0"/>
              <a:buChar char="•"/>
              <a:defRPr/>
            </a:pPr>
            <a:r>
              <a:rPr lang="ar-JO" sz="3200" dirty="0">
                <a:cs typeface="Calibri" panose="020F0502020204030204" pitchFamily="34" charset="0"/>
              </a:rPr>
              <a:t> الفصل بين السلطات (التشريعيّة والتنفيذيّة والقضائيّة).</a:t>
            </a:r>
          </a:p>
          <a:p>
            <a:pPr marL="457200" indent="-457200" algn="just" rtl="1">
              <a:lnSpc>
                <a:spcPct val="100000"/>
              </a:lnSpc>
              <a:buFont typeface="Arial" panose="020B0604020202020204" pitchFamily="34" charset="0"/>
              <a:buChar char="•"/>
              <a:defRPr/>
            </a:pPr>
            <a:r>
              <a:rPr lang="ar-JO" sz="3200" dirty="0">
                <a:cs typeface="Calibri" panose="020F0502020204030204" pitchFamily="34" charset="0"/>
              </a:rPr>
              <a:t>ترتبط سلطتا القضاء والتنفيذ بالقانون ولا تعملان ضدّه، أما السلطة التشريعيّة فهي مقيّدة بمبادئ الدستور. </a:t>
            </a:r>
          </a:p>
          <a:p>
            <a:pPr marL="457200" indent="-457200" algn="just" rtl="1">
              <a:lnSpc>
                <a:spcPct val="100000"/>
              </a:lnSpc>
              <a:buFont typeface="Arial" panose="020B0604020202020204" pitchFamily="34" charset="0"/>
              <a:buChar char="•"/>
              <a:defRPr/>
            </a:pPr>
            <a:r>
              <a:rPr lang="ar-JO" sz="3200" dirty="0">
                <a:cs typeface="Calibri" panose="020F0502020204030204" pitchFamily="34" charset="0"/>
              </a:rPr>
              <a:t>السلطات الديمقراطيّة والتشريعيّة ترتبطان بالمبادئ الأوليّة والحقوق الدستوريّة.</a:t>
            </a:r>
          </a:p>
          <a:p>
            <a:pPr marL="571500" indent="-571500" algn="just" rtl="1">
              <a:lnSpc>
                <a:spcPct val="100000"/>
              </a:lnSpc>
              <a:buFont typeface="Arial" panose="020B0604020202020204" pitchFamily="34" charset="0"/>
              <a:buChar char="•"/>
              <a:defRPr/>
            </a:pPr>
            <a:endParaRPr lang="ar-JO" sz="4400" dirty="0">
              <a:cs typeface="Calibri" panose="020F0502020204030204" pitchFamily="34" charset="0"/>
            </a:endParaRPr>
          </a:p>
          <a:p>
            <a:pPr algn="just" rtl="1">
              <a:lnSpc>
                <a:spcPct val="100000"/>
              </a:lnSpc>
              <a:defRPr/>
            </a:pPr>
            <a:br>
              <a:rPr lang="ar-JO" sz="3200" dirty="0"/>
            </a:br>
            <a:endParaRPr lang="en-US" sz="3200" dirty="0"/>
          </a:p>
        </p:txBody>
      </p:sp>
      <p:sp>
        <p:nvSpPr>
          <p:cNvPr id="5" name="Title 1">
            <a:extLst>
              <a:ext uri="{FF2B5EF4-FFF2-40B4-BE49-F238E27FC236}">
                <a16:creationId xmlns:a16="http://schemas.microsoft.com/office/drawing/2014/main" id="{4B5B30CE-C591-84F9-48F4-429450A97B40}"/>
              </a:ext>
            </a:extLst>
          </p:cNvPr>
          <p:cNvSpPr txBox="1">
            <a:spLocks/>
          </p:cNvSpPr>
          <p:nvPr/>
        </p:nvSpPr>
        <p:spPr>
          <a:xfrm>
            <a:off x="990289" y="127767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spcBef>
                <a:spcPts val="1000"/>
              </a:spcBef>
              <a:defRPr/>
            </a:pPr>
            <a:r>
              <a:rPr lang="ar-JO" sz="3600" b="1" dirty="0">
                <a:solidFill>
                  <a:srgbClr val="002060"/>
                </a:solidFill>
                <a:latin typeface="+mn-lt"/>
                <a:ea typeface="+mn-ea"/>
                <a:cs typeface="Calibri" panose="020F0502020204030204" pitchFamily="34" charset="0"/>
              </a:rPr>
              <a:t>أهمّ المبادئ المتبعة في دولة القانون </a:t>
            </a:r>
            <a:br>
              <a:rPr lang="ar-JO" sz="2600" dirty="0">
                <a:solidFill>
                  <a:prstClr val="black"/>
                </a:solidFill>
                <a:latin typeface="DroidArabicKufi-Regular"/>
                <a:ea typeface="+mn-ea"/>
                <a:cs typeface="Arial" panose="020B0604020202020204" pitchFamily="34" charset="0"/>
              </a:rPr>
            </a:br>
            <a:endParaRPr lang="en-US" dirty="0"/>
          </a:p>
        </p:txBody>
      </p:sp>
    </p:spTree>
    <p:extLst>
      <p:ext uri="{BB962C8B-B14F-4D97-AF65-F5344CB8AC3E}">
        <p14:creationId xmlns:p14="http://schemas.microsoft.com/office/powerpoint/2010/main" val="2952118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5" name="Title 1">
            <a:extLst>
              <a:ext uri="{FF2B5EF4-FFF2-40B4-BE49-F238E27FC236}">
                <a16:creationId xmlns:a16="http://schemas.microsoft.com/office/drawing/2014/main" id="{4B5B30CE-C591-84F9-48F4-429450A97B40}"/>
              </a:ext>
            </a:extLst>
          </p:cNvPr>
          <p:cNvSpPr txBox="1">
            <a:spLocks/>
          </p:cNvSpPr>
          <p:nvPr/>
        </p:nvSpPr>
        <p:spPr>
          <a:xfrm>
            <a:off x="6606073" y="1231374"/>
            <a:ext cx="4899816" cy="6440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ts val="1000"/>
              </a:spcBef>
              <a:spcAft>
                <a:spcPts val="0"/>
              </a:spcAft>
              <a:buClrTx/>
              <a:buSzTx/>
              <a:buFontTx/>
              <a:buNone/>
              <a:tabLst/>
              <a:defRPr/>
            </a:pPr>
            <a:r>
              <a:rPr kumimoji="0" lang="ar-JO" sz="3600" b="1" i="0" u="none" strike="noStrike" kern="1200" cap="none" spc="0" normalizeH="0" baseline="0" noProof="0" dirty="0">
                <a:ln>
                  <a:noFill/>
                </a:ln>
                <a:solidFill>
                  <a:srgbClr val="002060"/>
                </a:solidFill>
                <a:effectLst/>
                <a:uLnTx/>
                <a:uFillTx/>
                <a:latin typeface="Calibri" panose="020F0502020204030204"/>
                <a:ea typeface="+mj-ea"/>
                <a:cs typeface="Calibri" panose="020F0502020204030204" pitchFamily="34" charset="0"/>
              </a:rPr>
              <a:t>دولة القانون</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TextBox 1">
            <a:extLst>
              <a:ext uri="{FF2B5EF4-FFF2-40B4-BE49-F238E27FC236}">
                <a16:creationId xmlns:a16="http://schemas.microsoft.com/office/drawing/2014/main" id="{75118B26-017A-6D92-3A15-CC49877BA70B}"/>
              </a:ext>
            </a:extLst>
          </p:cNvPr>
          <p:cNvSpPr txBox="1"/>
          <p:nvPr/>
        </p:nvSpPr>
        <p:spPr>
          <a:xfrm>
            <a:off x="6895323" y="3506594"/>
            <a:ext cx="5047862" cy="369332"/>
          </a:xfrm>
          <a:prstGeom prst="rect">
            <a:avLst/>
          </a:prstGeom>
          <a:noFill/>
        </p:spPr>
        <p:txBody>
          <a:bodyPr wrap="square" rtlCol="0">
            <a:spAutoFit/>
          </a:bodyPr>
          <a:lstStyle/>
          <a:p>
            <a:r>
              <a:rPr lang="en-US" sz="1800" dirty="0"/>
              <a:t>https://www.youtube.com/watch?v=LUtHGBQF-ZE</a:t>
            </a:r>
          </a:p>
        </p:txBody>
      </p:sp>
      <p:pic>
        <p:nvPicPr>
          <p:cNvPr id="6" name="Picture 2">
            <a:extLst>
              <a:ext uri="{FF2B5EF4-FFF2-40B4-BE49-F238E27FC236}">
                <a16:creationId xmlns:a16="http://schemas.microsoft.com/office/drawing/2014/main" id="{1C7B2397-2632-445E-155E-89C6A574CAA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013" r="17670" b="1"/>
          <a:stretch/>
        </p:blipFill>
        <p:spPr bwMode="auto">
          <a:xfrm>
            <a:off x="1031898" y="1615152"/>
            <a:ext cx="4953964" cy="391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3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7" name="TextBox 6">
            <a:extLst>
              <a:ext uri="{FF2B5EF4-FFF2-40B4-BE49-F238E27FC236}">
                <a16:creationId xmlns:a16="http://schemas.microsoft.com/office/drawing/2014/main" id="{25C7861A-ABAF-48ED-D738-5E79378B2416}"/>
              </a:ext>
            </a:extLst>
          </p:cNvPr>
          <p:cNvSpPr txBox="1"/>
          <p:nvPr/>
        </p:nvSpPr>
        <p:spPr>
          <a:xfrm>
            <a:off x="800877" y="2675597"/>
            <a:ext cx="105902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72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تمرين (2) : ناقش مع المجموعة</a:t>
            </a:r>
            <a:endParaRPr kumimoji="0" lang="en-US" sz="7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261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4" name="Content Placeholder 4">
            <a:extLst>
              <a:ext uri="{FF2B5EF4-FFF2-40B4-BE49-F238E27FC236}">
                <a16:creationId xmlns:a16="http://schemas.microsoft.com/office/drawing/2014/main" id="{16A8BC27-F42C-639A-9754-D590795252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8190" y="870857"/>
            <a:ext cx="9095619" cy="5571067"/>
          </a:xfrm>
          <a:prstGeom prst="rect">
            <a:avLst/>
          </a:prstGeom>
        </p:spPr>
      </p:pic>
    </p:spTree>
    <p:extLst>
      <p:ext uri="{BB962C8B-B14F-4D97-AF65-F5344CB8AC3E}">
        <p14:creationId xmlns:p14="http://schemas.microsoft.com/office/powerpoint/2010/main" val="546816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A725BBD-C806-E04E-A3D2-F7142C85FED7}"/>
              </a:ext>
            </a:extLst>
          </p:cNvPr>
          <p:cNvPicPr>
            <a:picLocks noChangeAspect="1"/>
          </p:cNvPicPr>
          <p:nvPr/>
        </p:nvPicPr>
        <p:blipFill>
          <a:blip r:embed="rId2"/>
          <a:srcRect l="4591" r="4591"/>
          <a:stretch/>
        </p:blipFill>
        <p:spPr>
          <a:xfrm>
            <a:off x="0" y="0"/>
            <a:ext cx="9377082" cy="6858000"/>
          </a:xfrm>
          <a:prstGeom prst="rect">
            <a:avLst/>
          </a:prstGeom>
        </p:spPr>
      </p:pic>
      <p:sp>
        <p:nvSpPr>
          <p:cNvPr id="2" name="Rectangle 1">
            <a:extLst>
              <a:ext uri="{FF2B5EF4-FFF2-40B4-BE49-F238E27FC236}">
                <a16:creationId xmlns:a16="http://schemas.microsoft.com/office/drawing/2014/main" id="{0D493BDC-6BEE-4B79-ABBB-1FF05B15D0DD}"/>
              </a:ext>
            </a:extLst>
          </p:cNvPr>
          <p:cNvSpPr/>
          <p:nvPr/>
        </p:nvSpPr>
        <p:spPr>
          <a:xfrm>
            <a:off x="7320780" y="16615"/>
            <a:ext cx="4876801" cy="6226629"/>
          </a:xfrm>
          <a:prstGeom prst="rect">
            <a:avLst/>
          </a:prstGeom>
          <a:solidFill>
            <a:srgbClr val="1A48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TextBox 2">
            <a:extLst>
              <a:ext uri="{FF2B5EF4-FFF2-40B4-BE49-F238E27FC236}">
                <a16:creationId xmlns:a16="http://schemas.microsoft.com/office/drawing/2014/main" id="{763591A6-1FB6-4D0A-B1C8-663BC23920A9}"/>
              </a:ext>
            </a:extLst>
          </p:cNvPr>
          <p:cNvSpPr txBox="1"/>
          <p:nvPr/>
        </p:nvSpPr>
        <p:spPr>
          <a:xfrm>
            <a:off x="7519230" y="2744494"/>
            <a:ext cx="4376207" cy="1731115"/>
          </a:xfrm>
          <a:prstGeom prst="rect">
            <a:avLst/>
          </a:prstGeom>
          <a:noFill/>
        </p:spPr>
        <p:txBody>
          <a:bodyPr wrap="square" rtlCol="0">
            <a:spAutoFit/>
          </a:bodyPr>
          <a:lstStyle/>
          <a:p>
            <a:pPr algn="ctr">
              <a:lnSpc>
                <a:spcPct val="80000"/>
              </a:lnSpc>
            </a:pPr>
            <a:r>
              <a:rPr lang="ar-JO" sz="6600" b="1" dirty="0">
                <a:solidFill>
                  <a:schemeClr val="bg1"/>
                </a:solidFill>
              </a:rPr>
              <a:t>مهارات الثقافة القانونية</a:t>
            </a:r>
            <a:endParaRPr lang="en-ID" sz="6600" b="1" dirty="0">
              <a:solidFill>
                <a:schemeClr val="bg1"/>
              </a:solidFill>
            </a:endParaRPr>
          </a:p>
        </p:txBody>
      </p:sp>
      <p:sp>
        <p:nvSpPr>
          <p:cNvPr id="4" name="TextBox 3">
            <a:extLst>
              <a:ext uri="{FF2B5EF4-FFF2-40B4-BE49-F238E27FC236}">
                <a16:creationId xmlns:a16="http://schemas.microsoft.com/office/drawing/2014/main" id="{7E90F95F-B68E-4811-93B3-DE0345C27859}"/>
              </a:ext>
            </a:extLst>
          </p:cNvPr>
          <p:cNvSpPr txBox="1"/>
          <p:nvPr/>
        </p:nvSpPr>
        <p:spPr>
          <a:xfrm>
            <a:off x="7315199" y="1038136"/>
            <a:ext cx="4580238" cy="461665"/>
          </a:xfrm>
          <a:prstGeom prst="rect">
            <a:avLst/>
          </a:prstGeom>
          <a:noFill/>
        </p:spPr>
        <p:txBody>
          <a:bodyPr wrap="square" rtlCol="0">
            <a:spAutoFit/>
          </a:bodyPr>
          <a:lstStyle/>
          <a:p>
            <a:pPr algn="r"/>
            <a:r>
              <a:rPr lang="ar-JO" sz="2400" dirty="0">
                <a:solidFill>
                  <a:schemeClr val="bg1"/>
                </a:solidFill>
              </a:rPr>
              <a:t>موضوع التدريب</a:t>
            </a:r>
            <a:endParaRPr lang="en-ID" sz="2400" dirty="0">
              <a:solidFill>
                <a:schemeClr val="bg1"/>
              </a:solidFill>
            </a:endParaRPr>
          </a:p>
        </p:txBody>
      </p:sp>
      <p:sp>
        <p:nvSpPr>
          <p:cNvPr id="22" name="Rectangle 21">
            <a:extLst>
              <a:ext uri="{FF2B5EF4-FFF2-40B4-BE49-F238E27FC236}">
                <a16:creationId xmlns:a16="http://schemas.microsoft.com/office/drawing/2014/main" id="{5FEB8798-A7D9-1344-8176-761CF737D5C1}"/>
              </a:ext>
            </a:extLst>
          </p:cNvPr>
          <p:cNvSpPr/>
          <p:nvPr/>
        </p:nvSpPr>
        <p:spPr>
          <a:xfrm>
            <a:off x="-2" y="6225971"/>
            <a:ext cx="12192002" cy="631371"/>
          </a:xfrm>
          <a:prstGeom prst="rect">
            <a:avLst/>
          </a:prstGeom>
          <a:solidFill>
            <a:srgbClr val="FFC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JO" sz="2800" b="1" dirty="0">
                <a:solidFill>
                  <a:schemeClr val="tx1"/>
                </a:solidFill>
              </a:rPr>
              <a:t>إعداد وتقديم : عماد أبو صالح </a:t>
            </a:r>
            <a:endParaRPr lang="en-ID" sz="2800" b="1" dirty="0">
              <a:solidFill>
                <a:schemeClr val="tx1"/>
              </a:solidFill>
            </a:endParaRPr>
          </a:p>
        </p:txBody>
      </p:sp>
      <p:pic>
        <p:nvPicPr>
          <p:cNvPr id="8" name="Picture 7" descr="C:\Users\reem\AppData\Local\Microsoft\Windows\INetCache\Content.Word\English-LOGO-RGB.PNG"/>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6206090" y="16615"/>
            <a:ext cx="965674" cy="786915"/>
          </a:xfrm>
          <a:prstGeom prst="rect">
            <a:avLst/>
          </a:prstGeom>
          <a:noFill/>
          <a:ln>
            <a:noFill/>
          </a:ln>
          <a:extLst>
            <a:ext uri="{53640926-AAD7-44D8-BBD7-CCE9431645EC}">
              <a14:shadowObscured xmlns:a14="http://schemas.microsoft.com/office/drawing/2010/main"/>
            </a:ext>
          </a:extLst>
        </p:spPr>
      </p:pic>
      <p:pic>
        <p:nvPicPr>
          <p:cNvPr id="9" name="Picture 8" descr="Flag of the United States - Wikipedi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03" y="52067"/>
            <a:ext cx="1128132" cy="522663"/>
          </a:xfrm>
          <a:prstGeom prst="rect">
            <a:avLst/>
          </a:prstGeom>
          <a:noFill/>
          <a:ln>
            <a:noFill/>
          </a:ln>
        </p:spPr>
      </p:pic>
      <p:pic>
        <p:nvPicPr>
          <p:cNvPr id="10" name="Picture 9" descr="MEPI logo - The U.S.-Middle East Partnership Initiative (MEPI)"/>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3295" y="-102293"/>
            <a:ext cx="1792745" cy="1096425"/>
          </a:xfrm>
          <a:prstGeom prst="rect">
            <a:avLst/>
          </a:prstGeom>
          <a:noFill/>
          <a:ln>
            <a:noFill/>
          </a:ln>
        </p:spPr>
      </p:pic>
      <p:pic>
        <p:nvPicPr>
          <p:cNvPr id="6" name="Picture 2" descr="Logo&#10;&#10;Description automatically generated">
            <a:extLst>
              <a:ext uri="{FF2B5EF4-FFF2-40B4-BE49-F238E27FC236}">
                <a16:creationId xmlns:a16="http://schemas.microsoft.com/office/drawing/2014/main" id="{F2566D11-73AE-663B-53DE-4E50D4C87FE0}"/>
              </a:ext>
            </a:extLst>
          </p:cNvPr>
          <p:cNvPicPr>
            <a:picLocks noChangeAspect="1"/>
          </p:cNvPicPr>
          <p:nvPr/>
        </p:nvPicPr>
        <p:blipFill>
          <a:blip r:embed="rId6"/>
          <a:stretch>
            <a:fillRect/>
          </a:stretch>
        </p:blipFill>
        <p:spPr>
          <a:xfrm>
            <a:off x="4260575" y="53757"/>
            <a:ext cx="563219" cy="594854"/>
          </a:xfrm>
          <a:prstGeom prst="rect">
            <a:avLst/>
          </a:prstGeom>
        </p:spPr>
      </p:pic>
    </p:spTree>
    <p:extLst>
      <p:ext uri="{BB962C8B-B14F-4D97-AF65-F5344CB8AC3E}">
        <p14:creationId xmlns:p14="http://schemas.microsoft.com/office/powerpoint/2010/main" val="1094996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2" name="TextBox 1">
            <a:extLst>
              <a:ext uri="{FF2B5EF4-FFF2-40B4-BE49-F238E27FC236}">
                <a16:creationId xmlns:a16="http://schemas.microsoft.com/office/drawing/2014/main" id="{A363DEFB-E217-8053-BF07-40734711AF65}"/>
              </a:ext>
            </a:extLst>
          </p:cNvPr>
          <p:cNvSpPr txBox="1"/>
          <p:nvPr/>
        </p:nvSpPr>
        <p:spPr>
          <a:xfrm>
            <a:off x="1402205" y="1920245"/>
            <a:ext cx="916266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الجلسة الأولى</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JO" sz="6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الإعلان العالمي لحقوق الإنسان</a:t>
            </a:r>
            <a:endParaRPr kumimoji="0" lang="en-US" sz="6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820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7" name="TextBox 6">
            <a:extLst>
              <a:ext uri="{FF2B5EF4-FFF2-40B4-BE49-F238E27FC236}">
                <a16:creationId xmlns:a16="http://schemas.microsoft.com/office/drawing/2014/main" id="{25C7861A-ABAF-48ED-D738-5E79378B2416}"/>
              </a:ext>
            </a:extLst>
          </p:cNvPr>
          <p:cNvSpPr txBox="1"/>
          <p:nvPr/>
        </p:nvSpPr>
        <p:spPr>
          <a:xfrm>
            <a:off x="905070" y="2675597"/>
            <a:ext cx="1059024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72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تمرين (3) : ما يعني لكم مصطلح "حقوق الإنسان" </a:t>
            </a:r>
            <a:endParaRPr kumimoji="0" lang="en-US" sz="7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681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2" name="Picture 1" descr="Logo, company name&#10;&#10;Description automatically generated">
            <a:extLst>
              <a:ext uri="{FF2B5EF4-FFF2-40B4-BE49-F238E27FC236}">
                <a16:creationId xmlns:a16="http://schemas.microsoft.com/office/drawing/2014/main" id="{F3AC1A06-75BB-E883-D931-1503635824E7}"/>
              </a:ext>
            </a:extLst>
          </p:cNvPr>
          <p:cNvPicPr>
            <a:picLocks noChangeAspect="1"/>
          </p:cNvPicPr>
          <p:nvPr/>
        </p:nvPicPr>
        <p:blipFill rotWithShape="1">
          <a:blip r:embed="rId7"/>
          <a:srcRect t="1858" b="14185"/>
          <a:stretch/>
        </p:blipFill>
        <p:spPr>
          <a:xfrm>
            <a:off x="7697775" y="-765"/>
            <a:ext cx="4635571" cy="6857990"/>
          </a:xfrm>
          <a:prstGeom prst="rect">
            <a:avLst/>
          </a:prstGeom>
          <a:effectLst/>
        </p:spPr>
      </p:pic>
      <p:sp>
        <p:nvSpPr>
          <p:cNvPr id="4" name="TextBox 3">
            <a:extLst>
              <a:ext uri="{FF2B5EF4-FFF2-40B4-BE49-F238E27FC236}">
                <a16:creationId xmlns:a16="http://schemas.microsoft.com/office/drawing/2014/main" id="{4CACE659-00C9-54B6-1143-BDFD93ACE15B}"/>
              </a:ext>
            </a:extLst>
          </p:cNvPr>
          <p:cNvSpPr txBox="1"/>
          <p:nvPr/>
        </p:nvSpPr>
        <p:spPr>
          <a:xfrm>
            <a:off x="410568" y="1384582"/>
            <a:ext cx="7427167" cy="4524315"/>
          </a:xfrm>
          <a:prstGeom prst="rect">
            <a:avLst/>
          </a:prstGeom>
          <a:noFill/>
        </p:spPr>
        <p:txBody>
          <a:bodyPr wrap="square" rtlCol="0">
            <a:spAutoFit/>
          </a:bodyPr>
          <a:lstStyle/>
          <a:p>
            <a:pPr marL="0" indent="0" algn="just" rtl="1">
              <a:buNone/>
            </a:pPr>
            <a:r>
              <a:rPr lang="ar-JO" sz="3600" b="0" i="0" dirty="0">
                <a:effectLst/>
                <a:latin typeface="Noto Naskh Arabic"/>
              </a:rPr>
              <a:t>حقوق الإنسان حقوق متأصلة في جميع البشر، مهما كانت جنسيتهم، أو مكان إقامتهم، أو نوع جنسهم، أو أصلهم الوطني أو العرقي، أو لونهم، أو دينهم، أو لغتهم، أو أي وضع آخر. إن لنا جميع الحق في الحصول على حقوقنا الإنسانية على قدم المساواة وبدون تمييز. وجميع هذه الحقوق مترابطة ومتآزرة وغير قابلة للتجزئة.</a:t>
            </a:r>
          </a:p>
          <a:p>
            <a:pPr marL="0" indent="0" algn="just" rtl="1">
              <a:buNone/>
            </a:pPr>
            <a:endParaRPr lang="en-US" sz="3600" dirty="0"/>
          </a:p>
        </p:txBody>
      </p:sp>
    </p:spTree>
    <p:extLst>
      <p:ext uri="{BB962C8B-B14F-4D97-AF65-F5344CB8AC3E}">
        <p14:creationId xmlns:p14="http://schemas.microsoft.com/office/powerpoint/2010/main" val="2035465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2" name="Picture 1" descr="Logo, company name&#10;&#10;Description automatically generated">
            <a:extLst>
              <a:ext uri="{FF2B5EF4-FFF2-40B4-BE49-F238E27FC236}">
                <a16:creationId xmlns:a16="http://schemas.microsoft.com/office/drawing/2014/main" id="{F3AC1A06-75BB-E883-D931-1503635824E7}"/>
              </a:ext>
            </a:extLst>
          </p:cNvPr>
          <p:cNvPicPr>
            <a:picLocks noChangeAspect="1"/>
          </p:cNvPicPr>
          <p:nvPr/>
        </p:nvPicPr>
        <p:blipFill rotWithShape="1">
          <a:blip r:embed="rId7"/>
          <a:srcRect t="1858" b="14185"/>
          <a:stretch/>
        </p:blipFill>
        <p:spPr>
          <a:xfrm>
            <a:off x="7697775" y="-765"/>
            <a:ext cx="4635571" cy="6857990"/>
          </a:xfrm>
          <a:prstGeom prst="rect">
            <a:avLst/>
          </a:prstGeom>
          <a:effectLst/>
        </p:spPr>
      </p:pic>
      <p:sp>
        <p:nvSpPr>
          <p:cNvPr id="4" name="TextBox 3">
            <a:extLst>
              <a:ext uri="{FF2B5EF4-FFF2-40B4-BE49-F238E27FC236}">
                <a16:creationId xmlns:a16="http://schemas.microsoft.com/office/drawing/2014/main" id="{4CACE659-00C9-54B6-1143-BDFD93ACE15B}"/>
              </a:ext>
            </a:extLst>
          </p:cNvPr>
          <p:cNvSpPr txBox="1"/>
          <p:nvPr/>
        </p:nvSpPr>
        <p:spPr>
          <a:xfrm>
            <a:off x="1230998" y="2164701"/>
            <a:ext cx="5587211" cy="2123658"/>
          </a:xfrm>
          <a:prstGeom prst="rect">
            <a:avLst/>
          </a:prstGeom>
          <a:noFill/>
        </p:spPr>
        <p:txBody>
          <a:bodyPr wrap="square" rtlCol="0">
            <a:spAutoFit/>
          </a:bodyPr>
          <a:lstStyle/>
          <a:p>
            <a:pPr algn="ctr"/>
            <a:r>
              <a:rPr lang="ar-JO" sz="6600" b="1" dirty="0"/>
              <a:t>الإعلان العالمي لحقوق الإنسان</a:t>
            </a:r>
            <a:endParaRPr lang="en-US" sz="6600" dirty="0"/>
          </a:p>
        </p:txBody>
      </p:sp>
    </p:spTree>
    <p:extLst>
      <p:ext uri="{BB962C8B-B14F-4D97-AF65-F5344CB8AC3E}">
        <p14:creationId xmlns:p14="http://schemas.microsoft.com/office/powerpoint/2010/main" val="3104463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2" name="Picture 1" descr="Logo, company name&#10;&#10;Description automatically generated">
            <a:extLst>
              <a:ext uri="{FF2B5EF4-FFF2-40B4-BE49-F238E27FC236}">
                <a16:creationId xmlns:a16="http://schemas.microsoft.com/office/drawing/2014/main" id="{F3AC1A06-75BB-E883-D931-1503635824E7}"/>
              </a:ext>
            </a:extLst>
          </p:cNvPr>
          <p:cNvPicPr>
            <a:picLocks noChangeAspect="1"/>
          </p:cNvPicPr>
          <p:nvPr/>
        </p:nvPicPr>
        <p:blipFill rotWithShape="1">
          <a:blip r:embed="rId7"/>
          <a:srcRect t="1858" b="14185"/>
          <a:stretch/>
        </p:blipFill>
        <p:spPr>
          <a:xfrm>
            <a:off x="7697775" y="-765"/>
            <a:ext cx="4635571" cy="6857990"/>
          </a:xfrm>
          <a:prstGeom prst="rect">
            <a:avLst/>
          </a:prstGeom>
          <a:effectLst/>
        </p:spPr>
      </p:pic>
      <p:sp>
        <p:nvSpPr>
          <p:cNvPr id="4" name="TextBox 3">
            <a:extLst>
              <a:ext uri="{FF2B5EF4-FFF2-40B4-BE49-F238E27FC236}">
                <a16:creationId xmlns:a16="http://schemas.microsoft.com/office/drawing/2014/main" id="{4CACE659-00C9-54B6-1143-BDFD93ACE15B}"/>
              </a:ext>
            </a:extLst>
          </p:cNvPr>
          <p:cNvSpPr txBox="1"/>
          <p:nvPr/>
        </p:nvSpPr>
        <p:spPr>
          <a:xfrm>
            <a:off x="363894" y="2127336"/>
            <a:ext cx="7427167" cy="2308324"/>
          </a:xfrm>
          <a:prstGeom prst="rect">
            <a:avLst/>
          </a:prstGeom>
          <a:noFill/>
        </p:spPr>
        <p:txBody>
          <a:bodyPr wrap="square" rtlCol="0">
            <a:spAutoFit/>
          </a:bodyPr>
          <a:lstStyle/>
          <a:p>
            <a:pPr marL="0" indent="0" algn="just" rtl="1">
              <a:buNone/>
            </a:pPr>
            <a:r>
              <a:rPr lang="ar-JO" sz="3600" b="0" i="0">
                <a:effectLst/>
                <a:latin typeface="Noto Naskh Arabic"/>
              </a:rPr>
              <a:t>اعتمدت الجمعية العامة في عام 1945 و 1948، على التوالي </a:t>
            </a:r>
            <a:r>
              <a:rPr lang="ar-JO" sz="3600" b="0" i="0" u="none" strike="noStrike">
                <a:solidFill>
                  <a:srgbClr val="000000"/>
                </a:solidFill>
                <a:effectLst/>
                <a:latin typeface="Noto Naskh Arabic"/>
                <a:hlinkClick r:id="rId8"/>
              </a:rPr>
              <a:t>ميثاق الأمم المتحدة</a:t>
            </a:r>
            <a:r>
              <a:rPr lang="ar-JO" sz="3600" b="0" i="0">
                <a:solidFill>
                  <a:srgbClr val="454545"/>
                </a:solidFill>
                <a:effectLst/>
                <a:latin typeface="Noto Naskh Arabic"/>
              </a:rPr>
              <a:t> و</a:t>
            </a:r>
            <a:r>
              <a:rPr lang="ar-JO" sz="3600" b="0" i="0" u="none" strike="noStrike">
                <a:solidFill>
                  <a:srgbClr val="000000"/>
                </a:solidFill>
                <a:effectLst/>
                <a:latin typeface="Noto Naskh Arabic"/>
                <a:hlinkClick r:id="rId9"/>
              </a:rPr>
              <a:t>الإعلان العالمي لحقوق الإنسان</a:t>
            </a:r>
            <a:r>
              <a:rPr lang="ar-JO" sz="3600" b="0" i="0">
                <a:solidFill>
                  <a:srgbClr val="454545"/>
                </a:solidFill>
                <a:effectLst/>
                <a:latin typeface="Noto Naskh Arabic"/>
              </a:rPr>
              <a:t>، </a:t>
            </a:r>
            <a:r>
              <a:rPr lang="ar-JO" sz="3600" b="0" i="0">
                <a:effectLst/>
                <a:latin typeface="Noto Naskh Arabic"/>
              </a:rPr>
              <a:t>الذي يعتبر  أساسا لهذه المجموعة من القوانين.</a:t>
            </a:r>
            <a:endParaRPr lang="en-US" sz="3600" dirty="0"/>
          </a:p>
        </p:txBody>
      </p:sp>
    </p:spTree>
    <p:extLst>
      <p:ext uri="{BB962C8B-B14F-4D97-AF65-F5344CB8AC3E}">
        <p14:creationId xmlns:p14="http://schemas.microsoft.com/office/powerpoint/2010/main" val="3056315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6" name="Picture 5">
            <a:extLst>
              <a:ext uri="{FF2B5EF4-FFF2-40B4-BE49-F238E27FC236}">
                <a16:creationId xmlns:a16="http://schemas.microsoft.com/office/drawing/2014/main" id="{A5ADFE65-A1F6-B7DF-B25C-8BC1B1FFDA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7204" y="901603"/>
            <a:ext cx="10287692" cy="5384964"/>
          </a:xfrm>
          <a:prstGeom prst="rect">
            <a:avLst/>
          </a:prstGeom>
        </p:spPr>
      </p:pic>
    </p:spTree>
    <p:extLst>
      <p:ext uri="{BB962C8B-B14F-4D97-AF65-F5344CB8AC3E}">
        <p14:creationId xmlns:p14="http://schemas.microsoft.com/office/powerpoint/2010/main" val="1047767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7" name="TextBox 6">
            <a:extLst>
              <a:ext uri="{FF2B5EF4-FFF2-40B4-BE49-F238E27FC236}">
                <a16:creationId xmlns:a16="http://schemas.microsoft.com/office/drawing/2014/main" id="{25C7861A-ABAF-48ED-D738-5E79378B2416}"/>
              </a:ext>
            </a:extLst>
          </p:cNvPr>
          <p:cNvSpPr txBox="1"/>
          <p:nvPr/>
        </p:nvSpPr>
        <p:spPr>
          <a:xfrm>
            <a:off x="905070" y="2675597"/>
            <a:ext cx="10590245" cy="1200329"/>
          </a:xfrm>
          <a:prstGeom prst="rect">
            <a:avLst/>
          </a:prstGeom>
          <a:noFill/>
        </p:spPr>
        <p:txBody>
          <a:bodyPr wrap="square" rtlCol="0">
            <a:spAutoFit/>
          </a:bodyPr>
          <a:lstStyle/>
          <a:p>
            <a:pPr algn="ctr"/>
            <a:r>
              <a:rPr lang="ar-JO" sz="7200" b="1" dirty="0">
                <a:solidFill>
                  <a:srgbClr val="00B050"/>
                </a:solidFill>
              </a:rPr>
              <a:t>تمرين (4) : حقوق على الجزيرة</a:t>
            </a:r>
            <a:endParaRPr lang="en-US" sz="7200" b="1" dirty="0">
              <a:solidFill>
                <a:srgbClr val="00B050"/>
              </a:solidFill>
            </a:endParaRPr>
          </a:p>
        </p:txBody>
      </p:sp>
    </p:spTree>
    <p:extLst>
      <p:ext uri="{BB962C8B-B14F-4D97-AF65-F5344CB8AC3E}">
        <p14:creationId xmlns:p14="http://schemas.microsoft.com/office/powerpoint/2010/main" val="1009847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2" name="Picture 2">
            <a:extLst>
              <a:ext uri="{FF2B5EF4-FFF2-40B4-BE49-F238E27FC236}">
                <a16:creationId xmlns:a16="http://schemas.microsoft.com/office/drawing/2014/main" id="{654D97E8-4822-665B-DE1A-C08FE3DE1B4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767" b="4233"/>
          <a:stretch/>
        </p:blipFill>
        <p:spPr bwMode="auto">
          <a:xfrm>
            <a:off x="1326773" y="870857"/>
            <a:ext cx="9765524" cy="5493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640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5" name="Picture 4" descr="جزر خلابة تخطف الانفاس حول العالم عليك زيارتها ! - مجلة وسع صدرك">
            <a:extLst>
              <a:ext uri="{FF2B5EF4-FFF2-40B4-BE49-F238E27FC236}">
                <a16:creationId xmlns:a16="http://schemas.microsoft.com/office/drawing/2014/main" id="{3319CD49-A214-FB8B-CBB8-6FE4F39734A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425"/>
          <a:stretch/>
        </p:blipFill>
        <p:spPr bwMode="auto">
          <a:xfrm>
            <a:off x="1315774" y="1073333"/>
            <a:ext cx="9473364" cy="5327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71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2" name="Picture 2">
            <a:extLst>
              <a:ext uri="{FF2B5EF4-FFF2-40B4-BE49-F238E27FC236}">
                <a16:creationId xmlns:a16="http://schemas.microsoft.com/office/drawing/2014/main" id="{129E7F7A-2672-9320-2BD6-A30E8F092DE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013" r="17670" b="1"/>
          <a:stretch/>
        </p:blipFill>
        <p:spPr bwMode="auto">
          <a:xfrm>
            <a:off x="5738326" y="1819470"/>
            <a:ext cx="4724636" cy="37308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FCCC88-A30A-348C-2E8A-D8804E90663C}"/>
              </a:ext>
            </a:extLst>
          </p:cNvPr>
          <p:cNvSpPr txBox="1"/>
          <p:nvPr/>
        </p:nvSpPr>
        <p:spPr>
          <a:xfrm>
            <a:off x="401216" y="3508835"/>
            <a:ext cx="5047862" cy="369332"/>
          </a:xfrm>
          <a:prstGeom prst="rect">
            <a:avLst/>
          </a:prstGeom>
          <a:noFill/>
        </p:spPr>
        <p:txBody>
          <a:bodyPr wrap="square" rtlCol="0">
            <a:spAutoFit/>
          </a:bodyPr>
          <a:lstStyle/>
          <a:p>
            <a:r>
              <a:rPr lang="en-US" sz="1800" dirty="0">
                <a:hlinkClick r:id="rId8"/>
              </a:rPr>
              <a:t>https://www.youtube.com/watch?v=CED_Ic_STE8</a:t>
            </a:r>
            <a:endParaRPr lang="en-US" sz="1800" dirty="0"/>
          </a:p>
        </p:txBody>
      </p:sp>
      <p:sp>
        <p:nvSpPr>
          <p:cNvPr id="6" name="TextBox 5">
            <a:extLst>
              <a:ext uri="{FF2B5EF4-FFF2-40B4-BE49-F238E27FC236}">
                <a16:creationId xmlns:a16="http://schemas.microsoft.com/office/drawing/2014/main" id="{BB818C92-7173-F1AA-CCBF-55A587A98EA5}"/>
              </a:ext>
            </a:extLst>
          </p:cNvPr>
          <p:cNvSpPr txBox="1"/>
          <p:nvPr/>
        </p:nvSpPr>
        <p:spPr>
          <a:xfrm>
            <a:off x="1576873" y="2258008"/>
            <a:ext cx="2967135" cy="369332"/>
          </a:xfrm>
          <a:prstGeom prst="rect">
            <a:avLst/>
          </a:prstGeom>
          <a:noFill/>
        </p:spPr>
        <p:txBody>
          <a:bodyPr wrap="square" rtlCol="0">
            <a:spAutoFit/>
          </a:bodyPr>
          <a:lstStyle/>
          <a:p>
            <a:pPr algn="ctr"/>
            <a:r>
              <a:rPr lang="ar-JO" b="1" dirty="0"/>
              <a:t>حقوق الإنسان</a:t>
            </a:r>
            <a:endParaRPr lang="en-US" b="1" dirty="0"/>
          </a:p>
        </p:txBody>
      </p:sp>
    </p:spTree>
    <p:extLst>
      <p:ext uri="{BB962C8B-B14F-4D97-AF65-F5344CB8AC3E}">
        <p14:creationId xmlns:p14="http://schemas.microsoft.com/office/powerpoint/2010/main" val="3856527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JO"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JO" dirty="0"/>
          </a:p>
        </p:txBody>
      </p:sp>
      <p:pic>
        <p:nvPicPr>
          <p:cNvPr id="11" name="Picture 10" descr="C:\Users\reem\AppData\Local\Microsoft\Windows\INetCache\Content.Word\English-LOGO-RGB.PNG"/>
          <p:cNvPicPr/>
          <p:nvPr/>
        </p:nvPicPr>
        <p:blipFill rotWithShape="1">
          <a:blip r:embed="rId3" cstate="print">
            <a:extLst>
              <a:ext uri="{28A0092B-C50C-407E-A947-70E740481C1C}">
                <a14:useLocalDpi xmlns:a14="http://schemas.microsoft.com/office/drawing/2010/main" val="0"/>
              </a:ext>
            </a:extLst>
          </a:blip>
          <a:srcRect t="17720" b="15031"/>
          <a:stretch/>
        </p:blipFill>
        <p:spPr bwMode="auto">
          <a:xfrm>
            <a:off x="4194032" y="25739"/>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4" name="Picture 2" descr="Logo&#10;&#10;Description automatically generated">
            <a:extLst>
              <a:ext uri="{FF2B5EF4-FFF2-40B4-BE49-F238E27FC236}">
                <a16:creationId xmlns:a16="http://schemas.microsoft.com/office/drawing/2014/main" id="{E8D4B838-D4E2-7295-A645-DF592A18E9C7}"/>
              </a:ext>
            </a:extLst>
          </p:cNvPr>
          <p:cNvPicPr>
            <a:picLocks noChangeAspect="1"/>
          </p:cNvPicPr>
          <p:nvPr/>
        </p:nvPicPr>
        <p:blipFill>
          <a:blip r:embed="rId6"/>
          <a:stretch>
            <a:fillRect/>
          </a:stretch>
        </p:blipFill>
        <p:spPr>
          <a:xfrm>
            <a:off x="2922105" y="80261"/>
            <a:ext cx="483706" cy="508715"/>
          </a:xfrm>
          <a:prstGeom prst="rect">
            <a:avLst/>
          </a:prstGeom>
        </p:spPr>
      </p:pic>
      <p:pic>
        <p:nvPicPr>
          <p:cNvPr id="2" name="Picture 1">
            <a:extLst>
              <a:ext uri="{FF2B5EF4-FFF2-40B4-BE49-F238E27FC236}">
                <a16:creationId xmlns:a16="http://schemas.microsoft.com/office/drawing/2014/main" id="{3F4D6A67-77A6-8209-EDBD-AE7C2E5EDADB}"/>
              </a:ext>
            </a:extLst>
          </p:cNvPr>
          <p:cNvPicPr>
            <a:picLocks noChangeAspect="1"/>
          </p:cNvPicPr>
          <p:nvPr/>
        </p:nvPicPr>
        <p:blipFill>
          <a:blip r:embed="rId7"/>
          <a:stretch>
            <a:fillRect/>
          </a:stretch>
        </p:blipFill>
        <p:spPr>
          <a:xfrm>
            <a:off x="1707502" y="885153"/>
            <a:ext cx="9859346" cy="5545882"/>
          </a:xfrm>
          <a:prstGeom prst="rect">
            <a:avLst/>
          </a:prstGeom>
        </p:spPr>
      </p:pic>
    </p:spTree>
    <p:extLst>
      <p:ext uri="{BB962C8B-B14F-4D97-AF65-F5344CB8AC3E}">
        <p14:creationId xmlns:p14="http://schemas.microsoft.com/office/powerpoint/2010/main" val="4104140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2" name="TextBox 1">
            <a:extLst>
              <a:ext uri="{FF2B5EF4-FFF2-40B4-BE49-F238E27FC236}">
                <a16:creationId xmlns:a16="http://schemas.microsoft.com/office/drawing/2014/main" id="{6938CF07-C24F-1652-D77C-00A68184F4DD}"/>
              </a:ext>
            </a:extLst>
          </p:cNvPr>
          <p:cNvSpPr txBox="1"/>
          <p:nvPr/>
        </p:nvSpPr>
        <p:spPr>
          <a:xfrm>
            <a:off x="761998" y="2899381"/>
            <a:ext cx="10580915" cy="2308324"/>
          </a:xfrm>
          <a:prstGeom prst="rect">
            <a:avLst/>
          </a:prstGeom>
          <a:noFill/>
        </p:spPr>
        <p:txBody>
          <a:bodyPr wrap="square" rtlCol="0">
            <a:spAutoFit/>
          </a:bodyPr>
          <a:lstStyle/>
          <a:p>
            <a:pPr marL="0" indent="0" algn="just" rtl="1">
              <a:buNone/>
            </a:pPr>
            <a:r>
              <a:rPr lang="ar-JO" sz="3600" dirty="0">
                <a:solidFill>
                  <a:srgbClr val="000000"/>
                </a:solidFill>
                <a:cs typeface="Calibri" panose="020F0502020204030204" pitchFamily="34" charset="0"/>
              </a:rPr>
              <a:t>الحقوق المدنية والسياسية هي فئة من الحقوق التي تحمي حرية الأفراد من التعدي من قبل الحكومات والمنظمات الاجتماعية والأفراد، والتي تضمن قدرة الفرد على المشاركة في الحياة المدنية والسياسية للمجتمع والدولة دون تمييز أو اضطهاد.</a:t>
            </a:r>
            <a:endParaRPr lang="en-US" sz="3600" dirty="0">
              <a:solidFill>
                <a:srgbClr val="000000"/>
              </a:solidFill>
              <a:cs typeface="Calibri" panose="020F0502020204030204" pitchFamily="34" charset="0"/>
            </a:endParaRPr>
          </a:p>
        </p:txBody>
      </p:sp>
      <p:sp>
        <p:nvSpPr>
          <p:cNvPr id="4" name="Title 1">
            <a:extLst>
              <a:ext uri="{FF2B5EF4-FFF2-40B4-BE49-F238E27FC236}">
                <a16:creationId xmlns:a16="http://schemas.microsoft.com/office/drawing/2014/main" id="{68F859D6-B086-4DD5-7C60-F124F8C0A221}"/>
              </a:ext>
            </a:extLst>
          </p:cNvPr>
          <p:cNvSpPr txBox="1">
            <a:spLocks/>
          </p:cNvSpPr>
          <p:nvPr/>
        </p:nvSpPr>
        <p:spPr>
          <a:xfrm>
            <a:off x="690464" y="9200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spcBef>
                <a:spcPts val="1000"/>
              </a:spcBef>
            </a:pPr>
            <a:r>
              <a:rPr lang="ar-JO" sz="4000" b="1" dirty="0">
                <a:solidFill>
                  <a:srgbClr val="000000"/>
                </a:solidFill>
                <a:latin typeface="+mn-lt"/>
                <a:ea typeface="+mn-ea"/>
                <a:cs typeface="Calibri" panose="020F0502020204030204" pitchFamily="34" charset="0"/>
              </a:rPr>
              <a:t>الحقوق المدنية والسياسية</a:t>
            </a:r>
            <a:endParaRPr lang="en-US" sz="4000" b="1" dirty="0">
              <a:solidFill>
                <a:srgbClr val="000000"/>
              </a:solidFill>
              <a:latin typeface="+mn-lt"/>
              <a:ea typeface="+mn-ea"/>
              <a:cs typeface="Calibri" panose="020F0502020204030204" pitchFamily="34" charset="0"/>
            </a:endParaRPr>
          </a:p>
        </p:txBody>
      </p:sp>
    </p:spTree>
    <p:extLst>
      <p:ext uri="{BB962C8B-B14F-4D97-AF65-F5344CB8AC3E}">
        <p14:creationId xmlns:p14="http://schemas.microsoft.com/office/powerpoint/2010/main" val="466357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2" name="TextBox 1">
            <a:extLst>
              <a:ext uri="{FF2B5EF4-FFF2-40B4-BE49-F238E27FC236}">
                <a16:creationId xmlns:a16="http://schemas.microsoft.com/office/drawing/2014/main" id="{6938CF07-C24F-1652-D77C-00A68184F4DD}"/>
              </a:ext>
            </a:extLst>
          </p:cNvPr>
          <p:cNvSpPr txBox="1"/>
          <p:nvPr/>
        </p:nvSpPr>
        <p:spPr>
          <a:xfrm>
            <a:off x="711326" y="2748062"/>
            <a:ext cx="10580915" cy="2862322"/>
          </a:xfrm>
          <a:prstGeom prst="rect">
            <a:avLst/>
          </a:prstGeom>
          <a:noFill/>
        </p:spPr>
        <p:txBody>
          <a:bodyPr wrap="square" rtlCol="0">
            <a:spAutoFit/>
          </a:bodyPr>
          <a:lstStyle/>
          <a:p>
            <a:pPr marL="0" indent="0" algn="just" rtl="1">
              <a:buNone/>
            </a:pPr>
            <a:r>
              <a:rPr lang="ar-JO" sz="3600" dirty="0">
                <a:solidFill>
                  <a:srgbClr val="000000"/>
                </a:solidFill>
                <a:cs typeface="Calibri" panose="020F0502020204030204" pitchFamily="34" charset="0"/>
              </a:rPr>
              <a:t>تشمل الحقوق المدنية ضمان التكامل الجسدي والعقلي للشعوب، والحياة والسلامة؛ الحماية ضد التمييز على أساس العرق أو الجنس أو الأصل الوطني أو اللون أو الميول الجنسية أو العرق أو الدين، أو الإعاقة؛ والحقوق الفردية مثل الخصوصية، وحرية الفكر والضمير والكلام والتعبير والدين والصحافة والتجمع والتنقل.</a:t>
            </a:r>
            <a:endParaRPr lang="en-US" sz="3600" dirty="0">
              <a:solidFill>
                <a:srgbClr val="000000"/>
              </a:solidFill>
              <a:cs typeface="Calibri" panose="020F0502020204030204" pitchFamily="34" charset="0"/>
            </a:endParaRPr>
          </a:p>
        </p:txBody>
      </p:sp>
      <p:sp>
        <p:nvSpPr>
          <p:cNvPr id="4" name="Title 1">
            <a:extLst>
              <a:ext uri="{FF2B5EF4-FFF2-40B4-BE49-F238E27FC236}">
                <a16:creationId xmlns:a16="http://schemas.microsoft.com/office/drawing/2014/main" id="{A2400B39-2377-A835-56CD-C365462D58DA}"/>
              </a:ext>
            </a:extLst>
          </p:cNvPr>
          <p:cNvSpPr txBox="1">
            <a:spLocks/>
          </p:cNvSpPr>
          <p:nvPr/>
        </p:nvSpPr>
        <p:spPr>
          <a:xfrm>
            <a:off x="690464" y="9200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spcBef>
                <a:spcPts val="1000"/>
              </a:spcBef>
            </a:pPr>
            <a:r>
              <a:rPr lang="ar-JO" sz="4000" b="1" dirty="0">
                <a:solidFill>
                  <a:srgbClr val="000000"/>
                </a:solidFill>
                <a:latin typeface="+mn-lt"/>
                <a:ea typeface="+mn-ea"/>
                <a:cs typeface="Calibri" panose="020F0502020204030204" pitchFamily="34" charset="0"/>
              </a:rPr>
              <a:t>الحقوق المدنية</a:t>
            </a:r>
            <a:endParaRPr lang="en-US" sz="4000" b="1" dirty="0">
              <a:solidFill>
                <a:srgbClr val="000000"/>
              </a:solidFill>
              <a:latin typeface="+mn-lt"/>
              <a:ea typeface="+mn-ea"/>
              <a:cs typeface="Calibri" panose="020F0502020204030204" pitchFamily="34" charset="0"/>
            </a:endParaRPr>
          </a:p>
        </p:txBody>
      </p:sp>
    </p:spTree>
    <p:extLst>
      <p:ext uri="{BB962C8B-B14F-4D97-AF65-F5344CB8AC3E}">
        <p14:creationId xmlns:p14="http://schemas.microsoft.com/office/powerpoint/2010/main" val="3637369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2" name="TextBox 1">
            <a:extLst>
              <a:ext uri="{FF2B5EF4-FFF2-40B4-BE49-F238E27FC236}">
                <a16:creationId xmlns:a16="http://schemas.microsoft.com/office/drawing/2014/main" id="{6938CF07-C24F-1652-D77C-00A68184F4DD}"/>
              </a:ext>
            </a:extLst>
          </p:cNvPr>
          <p:cNvSpPr txBox="1"/>
          <p:nvPr/>
        </p:nvSpPr>
        <p:spPr>
          <a:xfrm>
            <a:off x="761998" y="2601615"/>
            <a:ext cx="10580915" cy="3416320"/>
          </a:xfrm>
          <a:prstGeom prst="rect">
            <a:avLst/>
          </a:prstGeom>
          <a:noFill/>
        </p:spPr>
        <p:txBody>
          <a:bodyPr wrap="square" rtlCol="0">
            <a:spAutoFit/>
          </a:bodyPr>
          <a:lstStyle/>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JO" sz="40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وتشمل الحقوق السياسية العدالة الطبيعية (العدالة الإجرائية) في القانون، مثل حقوق المتهم، بما في ذلك الحق في محاكمة عادلة؛ الإجراءات القانونية الواجبة. الحق في طلب التعويض أو التقاضي. وحقوق المشاركة في المجتمع المدني والسياسة مثل حرية تكوين الجمعيات، والحق في التجمع والحق في تقديم التماس، والحق في الدفاع عن النفس، والحق في التصويت.</a:t>
            </a:r>
            <a:endPar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endParaRPr>
          </a:p>
        </p:txBody>
      </p:sp>
      <p:sp>
        <p:nvSpPr>
          <p:cNvPr id="5" name="Title 1">
            <a:extLst>
              <a:ext uri="{FF2B5EF4-FFF2-40B4-BE49-F238E27FC236}">
                <a16:creationId xmlns:a16="http://schemas.microsoft.com/office/drawing/2014/main" id="{0378EA5D-B033-82CC-5A6B-322987C70A65}"/>
              </a:ext>
            </a:extLst>
          </p:cNvPr>
          <p:cNvSpPr txBox="1">
            <a:spLocks/>
          </p:cNvSpPr>
          <p:nvPr/>
        </p:nvSpPr>
        <p:spPr>
          <a:xfrm>
            <a:off x="690464" y="9200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spcBef>
                <a:spcPts val="1000"/>
              </a:spcBef>
            </a:pPr>
            <a:r>
              <a:rPr lang="ar-JO" sz="4000" b="1" dirty="0">
                <a:solidFill>
                  <a:srgbClr val="000000"/>
                </a:solidFill>
                <a:latin typeface="+mn-lt"/>
                <a:ea typeface="+mn-ea"/>
                <a:cs typeface="Calibri" panose="020F0502020204030204" pitchFamily="34" charset="0"/>
              </a:rPr>
              <a:t>الحقوق السياسية</a:t>
            </a:r>
            <a:endParaRPr lang="en-US" sz="4000" b="1" dirty="0">
              <a:solidFill>
                <a:srgbClr val="000000"/>
              </a:solidFill>
              <a:latin typeface="+mn-lt"/>
              <a:ea typeface="+mn-ea"/>
              <a:cs typeface="Calibri" panose="020F0502020204030204" pitchFamily="34" charset="0"/>
            </a:endParaRPr>
          </a:p>
        </p:txBody>
      </p:sp>
    </p:spTree>
    <p:extLst>
      <p:ext uri="{BB962C8B-B14F-4D97-AF65-F5344CB8AC3E}">
        <p14:creationId xmlns:p14="http://schemas.microsoft.com/office/powerpoint/2010/main" val="582511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7" name="TextBox 6">
            <a:extLst>
              <a:ext uri="{FF2B5EF4-FFF2-40B4-BE49-F238E27FC236}">
                <a16:creationId xmlns:a16="http://schemas.microsoft.com/office/drawing/2014/main" id="{25C7861A-ABAF-48ED-D738-5E79378B2416}"/>
              </a:ext>
            </a:extLst>
          </p:cNvPr>
          <p:cNvSpPr txBox="1"/>
          <p:nvPr/>
        </p:nvSpPr>
        <p:spPr>
          <a:xfrm>
            <a:off x="905070" y="2675597"/>
            <a:ext cx="105902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72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تمرين (5) : أعطيني رأيك</a:t>
            </a:r>
            <a:endParaRPr kumimoji="0" lang="en-US" sz="7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760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5" name="Title 1">
            <a:extLst>
              <a:ext uri="{FF2B5EF4-FFF2-40B4-BE49-F238E27FC236}">
                <a16:creationId xmlns:a16="http://schemas.microsoft.com/office/drawing/2014/main" id="{0378EA5D-B033-82CC-5A6B-322987C70A65}"/>
              </a:ext>
            </a:extLst>
          </p:cNvPr>
          <p:cNvSpPr txBox="1">
            <a:spLocks/>
          </p:cNvSpPr>
          <p:nvPr/>
        </p:nvSpPr>
        <p:spPr>
          <a:xfrm>
            <a:off x="711326" y="13019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ts val="1000"/>
              </a:spcBef>
              <a:spcAft>
                <a:spcPts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Calibri" panose="020F0502020204030204"/>
                <a:ea typeface="+mj-ea"/>
                <a:cs typeface="Calibri" panose="020F0502020204030204" pitchFamily="34" charset="0"/>
              </a:rPr>
              <a:t>الحقوق السياسية</a:t>
            </a:r>
            <a:endParaRPr kumimoji="0" lang="en-US" sz="4000" b="1" i="0" u="none" strike="noStrike" kern="1200" cap="none" spc="0" normalizeH="0" baseline="0" noProof="0" dirty="0">
              <a:ln>
                <a:noFill/>
              </a:ln>
              <a:solidFill>
                <a:srgbClr val="000000"/>
              </a:solidFill>
              <a:effectLst/>
              <a:uLnTx/>
              <a:uFillTx/>
              <a:latin typeface="Calibri" panose="020F0502020204030204"/>
              <a:ea typeface="+mj-ea"/>
              <a:cs typeface="Calibri" panose="020F0502020204030204" pitchFamily="34" charset="0"/>
            </a:endParaRPr>
          </a:p>
        </p:txBody>
      </p:sp>
      <p:pic>
        <p:nvPicPr>
          <p:cNvPr id="6" name="Content Placeholder 4" descr="Table&#10;&#10;Description automatically generated">
            <a:extLst>
              <a:ext uri="{FF2B5EF4-FFF2-40B4-BE49-F238E27FC236}">
                <a16:creationId xmlns:a16="http://schemas.microsoft.com/office/drawing/2014/main" id="{DA1AD0C1-A8A7-DEB1-0ED5-ECAF66917A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2877" y="951376"/>
            <a:ext cx="9323960" cy="5571067"/>
          </a:xfrm>
          <a:prstGeom prst="rect">
            <a:avLst/>
          </a:prstGeom>
        </p:spPr>
      </p:pic>
    </p:spTree>
    <p:extLst>
      <p:ext uri="{BB962C8B-B14F-4D97-AF65-F5344CB8AC3E}">
        <p14:creationId xmlns:p14="http://schemas.microsoft.com/office/powerpoint/2010/main" val="3576082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2" name="TextBox 1">
            <a:extLst>
              <a:ext uri="{FF2B5EF4-FFF2-40B4-BE49-F238E27FC236}">
                <a16:creationId xmlns:a16="http://schemas.microsoft.com/office/drawing/2014/main" id="{A363DEFB-E217-8053-BF07-40734711AF65}"/>
              </a:ext>
            </a:extLst>
          </p:cNvPr>
          <p:cNvSpPr txBox="1"/>
          <p:nvPr/>
        </p:nvSpPr>
        <p:spPr>
          <a:xfrm>
            <a:off x="1402205" y="1920245"/>
            <a:ext cx="916266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الجلسة الثانية</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JO" sz="6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الدستور الأردني</a:t>
            </a:r>
            <a:endParaRPr kumimoji="0" lang="en-US" sz="6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201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4" name="Picture 3">
            <a:extLst>
              <a:ext uri="{FF2B5EF4-FFF2-40B4-BE49-F238E27FC236}">
                <a16:creationId xmlns:a16="http://schemas.microsoft.com/office/drawing/2014/main" id="{CD558463-D7CB-61ED-B748-7497BBD285A1}"/>
              </a:ext>
            </a:extLst>
          </p:cNvPr>
          <p:cNvPicPr>
            <a:picLocks noChangeAspect="1"/>
          </p:cNvPicPr>
          <p:nvPr/>
        </p:nvPicPr>
        <p:blipFill>
          <a:blip r:embed="rId7"/>
          <a:stretch>
            <a:fillRect/>
          </a:stretch>
        </p:blipFill>
        <p:spPr>
          <a:xfrm>
            <a:off x="7528335" y="1264730"/>
            <a:ext cx="3638576" cy="5032754"/>
          </a:xfrm>
          <a:prstGeom prst="rect">
            <a:avLst/>
          </a:prstGeom>
        </p:spPr>
      </p:pic>
      <p:sp>
        <p:nvSpPr>
          <p:cNvPr id="5" name="TextBox 4">
            <a:extLst>
              <a:ext uri="{FF2B5EF4-FFF2-40B4-BE49-F238E27FC236}">
                <a16:creationId xmlns:a16="http://schemas.microsoft.com/office/drawing/2014/main" id="{E6387C98-C070-7AA5-2577-011BF7A46326}"/>
              </a:ext>
            </a:extLst>
          </p:cNvPr>
          <p:cNvSpPr txBox="1"/>
          <p:nvPr/>
        </p:nvSpPr>
        <p:spPr>
          <a:xfrm>
            <a:off x="990289" y="981175"/>
            <a:ext cx="5769204" cy="6124754"/>
          </a:xfrm>
          <a:prstGeom prst="rect">
            <a:avLst/>
          </a:prstGeom>
          <a:noFill/>
        </p:spPr>
        <p:txBody>
          <a:bodyPr wrap="square" rtlCol="0">
            <a:spAutoFit/>
          </a:bodyPr>
          <a:lstStyle/>
          <a:p>
            <a:pPr algn="ctr"/>
            <a:r>
              <a:rPr lang="ar-JO" sz="2800" b="1" dirty="0">
                <a:solidFill>
                  <a:srgbClr val="783C6B"/>
                </a:solidFill>
              </a:rPr>
              <a:t>الميثاق الأساسي في عام 1928</a:t>
            </a:r>
          </a:p>
          <a:p>
            <a:pPr algn="ctr"/>
            <a:endParaRPr lang="ar-JO" sz="2800" b="1" dirty="0">
              <a:solidFill>
                <a:srgbClr val="783C6B"/>
              </a:solidFill>
            </a:endParaRPr>
          </a:p>
          <a:p>
            <a:pPr algn="ctr"/>
            <a:r>
              <a:rPr lang="ar-JO" sz="2800" b="1" dirty="0">
                <a:solidFill>
                  <a:srgbClr val="783C6B"/>
                </a:solidFill>
              </a:rPr>
              <a:t>الدستور الأول 1947</a:t>
            </a:r>
          </a:p>
          <a:p>
            <a:pPr algn="ctr"/>
            <a:endParaRPr lang="ar-JO" sz="2800" b="1" dirty="0">
              <a:solidFill>
                <a:srgbClr val="783C6B"/>
              </a:solidFill>
            </a:endParaRPr>
          </a:p>
          <a:p>
            <a:pPr algn="ctr"/>
            <a:r>
              <a:rPr lang="ar-JO" sz="2800" b="1" dirty="0">
                <a:solidFill>
                  <a:srgbClr val="783C6B"/>
                </a:solidFill>
              </a:rPr>
              <a:t>الدستور الثاني 1952</a:t>
            </a:r>
          </a:p>
          <a:p>
            <a:pPr algn="ctr"/>
            <a:r>
              <a:rPr lang="ar-JO" sz="2800" b="1" dirty="0">
                <a:solidFill>
                  <a:srgbClr val="783C6B"/>
                </a:solidFill>
              </a:rPr>
              <a:t>أجريت عليه 9 تعديلات في عهد الملك حسين اخرها كان 1984 </a:t>
            </a:r>
          </a:p>
          <a:p>
            <a:pPr algn="ctr"/>
            <a:endParaRPr lang="ar-JO" sz="2800" b="1" dirty="0">
              <a:solidFill>
                <a:srgbClr val="783C6B"/>
              </a:solidFill>
            </a:endParaRPr>
          </a:p>
          <a:p>
            <a:pPr algn="ctr"/>
            <a:r>
              <a:rPr lang="ar-JO" sz="2800" b="1" dirty="0">
                <a:solidFill>
                  <a:srgbClr val="783C6B"/>
                </a:solidFill>
              </a:rPr>
              <a:t>تعديلات 2011 نتيجة المطالبات الشعبية</a:t>
            </a:r>
          </a:p>
          <a:p>
            <a:pPr algn="ctr"/>
            <a:endParaRPr lang="ar-JO" sz="2800" b="1" dirty="0">
              <a:solidFill>
                <a:srgbClr val="783C6B"/>
              </a:solidFill>
            </a:endParaRPr>
          </a:p>
          <a:p>
            <a:pPr algn="ctr"/>
            <a:r>
              <a:rPr lang="ar-JO" sz="2800" b="1" dirty="0">
                <a:solidFill>
                  <a:srgbClr val="783C6B"/>
                </a:solidFill>
              </a:rPr>
              <a:t>تعديلات 2016</a:t>
            </a:r>
          </a:p>
          <a:p>
            <a:pPr algn="ctr"/>
            <a:endParaRPr lang="ar-JO" sz="2800" b="1" dirty="0">
              <a:solidFill>
                <a:srgbClr val="783C6B"/>
              </a:solidFill>
            </a:endParaRPr>
          </a:p>
          <a:p>
            <a:pPr algn="ctr"/>
            <a:r>
              <a:rPr lang="ar-JO" sz="2800" b="1" dirty="0">
                <a:solidFill>
                  <a:srgbClr val="783C6B"/>
                </a:solidFill>
              </a:rPr>
              <a:t>تعديلات 2022 (اللجنة الملكية)</a:t>
            </a:r>
          </a:p>
          <a:p>
            <a:pPr algn="ctr"/>
            <a:endParaRPr lang="en-US" sz="2800" b="1" dirty="0">
              <a:solidFill>
                <a:srgbClr val="783C6B"/>
              </a:solidFill>
            </a:endParaRPr>
          </a:p>
        </p:txBody>
      </p:sp>
    </p:spTree>
    <p:extLst>
      <p:ext uri="{BB962C8B-B14F-4D97-AF65-F5344CB8AC3E}">
        <p14:creationId xmlns:p14="http://schemas.microsoft.com/office/powerpoint/2010/main" val="1624256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4" name="TextBox 3">
            <a:extLst>
              <a:ext uri="{FF2B5EF4-FFF2-40B4-BE49-F238E27FC236}">
                <a16:creationId xmlns:a16="http://schemas.microsoft.com/office/drawing/2014/main" id="{1DEB254C-AD01-6FD7-A1FE-31F102857485}"/>
              </a:ext>
            </a:extLst>
          </p:cNvPr>
          <p:cNvSpPr txBox="1"/>
          <p:nvPr/>
        </p:nvSpPr>
        <p:spPr>
          <a:xfrm>
            <a:off x="1326773" y="2073701"/>
            <a:ext cx="9991260" cy="4483279"/>
          </a:xfrm>
          <a:prstGeom prst="rect">
            <a:avLst/>
          </a:prstGeom>
          <a:noFill/>
        </p:spPr>
        <p:txBody>
          <a:bodyPr wrap="square">
            <a:spAutoFit/>
          </a:bodyPr>
          <a:lstStyle/>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JO"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يقوم النظام السياسي الأردني على مبدأ الفصل المرن بين السلطات الثلاث (التنفيذية ، التشريعية ، القضائية ) </a:t>
            </a: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ar-JO"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JO"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حدد الدستور الأردني مهام ووظائف السلطات الثلاث، بحيث تمارس كل سلطة مهامها دون التدخل في مهام السلطات الأخرى وتكون العلاقة بين هذه السلطات تشاركيه قائمة على التوازن والتكامل. </a:t>
            </a: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ar-JO"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JO"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فالسلطة التشريعية لها حق الرقابة على أعمال السلطة التنفيذية ومسائلتها، ومن ناحية أخرى يحق للسلطة التنفيذية اقتراح مشاريع القوانين وحق إصدار قوانين مؤقتة عند الضرورة.</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3A1300CB-5C7C-F864-30B2-64A62A45AA69}"/>
              </a:ext>
            </a:extLst>
          </p:cNvPr>
          <p:cNvSpPr txBox="1">
            <a:spLocks/>
          </p:cNvSpPr>
          <p:nvPr/>
        </p:nvSpPr>
        <p:spPr>
          <a:xfrm>
            <a:off x="557000" y="8708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JO" b="1" dirty="0">
                <a:solidFill>
                  <a:srgbClr val="000000"/>
                </a:solidFill>
                <a:latin typeface="+mn-lt"/>
                <a:ea typeface="+mn-ea"/>
                <a:cs typeface="Calibri" panose="020F0502020204030204" pitchFamily="34" charset="0"/>
              </a:rPr>
              <a:t>مقدمة</a:t>
            </a:r>
            <a:endParaRPr lang="en-US" b="1" dirty="0">
              <a:solidFill>
                <a:srgbClr val="000000"/>
              </a:solidFill>
              <a:latin typeface="+mn-lt"/>
              <a:ea typeface="+mn-ea"/>
              <a:cs typeface="Calibri" panose="020F0502020204030204" pitchFamily="34" charset="0"/>
            </a:endParaRPr>
          </a:p>
        </p:txBody>
      </p:sp>
    </p:spTree>
    <p:extLst>
      <p:ext uri="{BB962C8B-B14F-4D97-AF65-F5344CB8AC3E}">
        <p14:creationId xmlns:p14="http://schemas.microsoft.com/office/powerpoint/2010/main" val="3815933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5" name="TextBox 4">
            <a:extLst>
              <a:ext uri="{FF2B5EF4-FFF2-40B4-BE49-F238E27FC236}">
                <a16:creationId xmlns:a16="http://schemas.microsoft.com/office/drawing/2014/main" id="{A474C537-96D8-1F12-C7A6-48A57FED03FB}"/>
              </a:ext>
            </a:extLst>
          </p:cNvPr>
          <p:cNvSpPr txBox="1"/>
          <p:nvPr/>
        </p:nvSpPr>
        <p:spPr>
          <a:xfrm>
            <a:off x="990289" y="2626900"/>
            <a:ext cx="10080860" cy="3617913"/>
          </a:xfrm>
          <a:prstGeom prst="rect">
            <a:avLst/>
          </a:prstGeom>
          <a:noFill/>
        </p:spPr>
        <p:txBody>
          <a:bodyPr wrap="square">
            <a:spAutoFit/>
          </a:bodyPr>
          <a:lstStyle/>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JO" sz="2800" b="1" i="0" u="none" strike="noStrike" kern="1200" cap="none" spc="0" normalizeH="0" baseline="0" noProof="0" dirty="0">
                <a:ln>
                  <a:noFill/>
                </a:ln>
                <a:solidFill>
                  <a:prstClr val="black"/>
                </a:solidFill>
                <a:effectLst/>
                <a:uLnTx/>
                <a:uFillTx/>
                <a:latin typeface="Noto Kufi"/>
                <a:ea typeface="+mn-ea"/>
                <a:cs typeface="Arial" panose="020B0604020202020204" pitchFamily="34" charset="0"/>
              </a:rPr>
              <a:t>وقد أخذ النظام البرلماني الأردني بنظام المجلسين:</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ar-JO" sz="1100" b="0" i="0" u="none" strike="noStrike" kern="1200" cap="none" spc="0" normalizeH="0" baseline="0" noProof="0" dirty="0">
              <a:ln>
                <a:noFill/>
              </a:ln>
              <a:solidFill>
                <a:prstClr val="black"/>
              </a:solidFill>
              <a:effectLst/>
              <a:uLnTx/>
              <a:uFillTx/>
              <a:latin typeface="Noto Kufi"/>
              <a:ea typeface="+mn-ea"/>
              <a:cs typeface="Arial" panose="020B0604020202020204" pitchFamily="34" charset="0"/>
            </a:endParaRPr>
          </a:p>
          <a:p>
            <a:pPr marL="685800" marR="0" lvl="1" indent="-228600" algn="just" defTabSz="914400" rtl="1"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ar-JO" sz="2400" b="0" i="0" u="none" strike="noStrike" kern="1200" cap="none" spc="0" normalizeH="0" baseline="0" noProof="0" dirty="0">
                <a:ln>
                  <a:noFill/>
                </a:ln>
                <a:solidFill>
                  <a:prstClr val="black"/>
                </a:solidFill>
                <a:effectLst/>
                <a:uLnTx/>
                <a:uFillTx/>
                <a:latin typeface="Noto Kufi"/>
                <a:ea typeface="+mn-ea"/>
                <a:cs typeface="Arial" panose="020B0604020202020204" pitchFamily="34" charset="0"/>
              </a:rPr>
              <a:t> مجلس الأعيان (يتم تعيين أعضائه من قبل الملك).</a:t>
            </a:r>
          </a:p>
          <a:p>
            <a:pPr marL="685800" marR="0" lvl="1" indent="-228600" algn="just" defTabSz="914400" rtl="1"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ar-JO" sz="2400" b="0" i="0" u="none" strike="noStrike" kern="1200" cap="none" spc="0" normalizeH="0" baseline="0" noProof="0" dirty="0">
                <a:ln>
                  <a:noFill/>
                </a:ln>
                <a:solidFill>
                  <a:prstClr val="black"/>
                </a:solidFill>
                <a:effectLst/>
                <a:uLnTx/>
                <a:uFillTx/>
                <a:latin typeface="Noto Kufi"/>
                <a:ea typeface="+mn-ea"/>
                <a:cs typeface="Arial" panose="020B0604020202020204" pitchFamily="34" charset="0"/>
              </a:rPr>
              <a:t> مجلس النواب (يتم انتخاب أعضائه من قبل الشعب).</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ar-JO" sz="2800" b="0" i="0" u="none" strike="noStrike" kern="1200" cap="none" spc="0" normalizeH="0" baseline="0" noProof="0" dirty="0">
              <a:ln>
                <a:noFill/>
              </a:ln>
              <a:solidFill>
                <a:prstClr val="black"/>
              </a:solidFill>
              <a:effectLst/>
              <a:uLnTx/>
              <a:uFillTx/>
              <a:latin typeface="Noto Kufi"/>
              <a:ea typeface="+mn-ea"/>
              <a:cs typeface="Arial" panose="020B0604020202020204" pitchFamily="34" charset="0"/>
            </a:endParaRP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JO" sz="2800" b="1" i="0" u="none" strike="noStrike" kern="1200" cap="none" spc="0" normalizeH="0" baseline="0" noProof="0" dirty="0">
                <a:ln>
                  <a:noFill/>
                </a:ln>
                <a:solidFill>
                  <a:prstClr val="black"/>
                </a:solidFill>
                <a:effectLst/>
                <a:uLnTx/>
                <a:uFillTx/>
                <a:latin typeface="Noto Kufi"/>
                <a:ea typeface="+mn-ea"/>
                <a:cs typeface="Arial" panose="020B0604020202020204" pitchFamily="34" charset="0"/>
              </a:rPr>
              <a:t>تكوين مجلس الأمة</a:t>
            </a:r>
            <a:endParaRPr kumimoji="0" lang="ar-JO" sz="2800" b="0" i="0" u="none" strike="noStrike" kern="1200" cap="none" spc="0" normalizeH="0" baseline="0" noProof="0" dirty="0">
              <a:ln>
                <a:noFill/>
              </a:ln>
              <a:solidFill>
                <a:prstClr val="black"/>
              </a:solidFill>
              <a:effectLst/>
              <a:uLnTx/>
              <a:uFillTx/>
              <a:latin typeface="Noto Kufi"/>
              <a:ea typeface="+mn-ea"/>
              <a:cs typeface="Arial" panose="020B0604020202020204" pitchFamily="34" charset="0"/>
            </a:endParaRP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JO" sz="2800" b="0" i="0" u="none" strike="noStrike" kern="1200" cap="none" spc="0" normalizeH="0" baseline="0" noProof="0" dirty="0">
                <a:ln>
                  <a:noFill/>
                </a:ln>
                <a:solidFill>
                  <a:prstClr val="black"/>
                </a:solidFill>
                <a:effectLst/>
                <a:uLnTx/>
                <a:uFillTx/>
                <a:latin typeface="Noto Kufi"/>
                <a:ea typeface="+mn-ea"/>
                <a:cs typeface="Arial" panose="020B0604020202020204" pitchFamily="34" charset="0"/>
              </a:rPr>
              <a:t>يتألف مجلس الأمة من مجلسين: مجلس الأعيان ومجلس النواب.</a:t>
            </a: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6D8A577E-49B2-CBBB-197F-F637559F1844}"/>
              </a:ext>
            </a:extLst>
          </p:cNvPr>
          <p:cNvSpPr txBox="1">
            <a:spLocks/>
          </p:cNvSpPr>
          <p:nvPr/>
        </p:nvSpPr>
        <p:spPr>
          <a:xfrm>
            <a:off x="838200" y="92486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JO" b="1" dirty="0">
                <a:solidFill>
                  <a:srgbClr val="000000"/>
                </a:solidFill>
                <a:latin typeface="+mn-lt"/>
                <a:ea typeface="+mn-ea"/>
                <a:cs typeface="Calibri" panose="020F0502020204030204" pitchFamily="34" charset="0"/>
              </a:rPr>
              <a:t>مقدمة</a:t>
            </a:r>
            <a:endParaRPr lang="en-US" b="1" dirty="0">
              <a:solidFill>
                <a:srgbClr val="000000"/>
              </a:solidFill>
              <a:latin typeface="+mn-lt"/>
              <a:ea typeface="+mn-ea"/>
              <a:cs typeface="Calibri" panose="020F0502020204030204" pitchFamily="34" charset="0"/>
            </a:endParaRPr>
          </a:p>
        </p:txBody>
      </p:sp>
    </p:spTree>
    <p:extLst>
      <p:ext uri="{BB962C8B-B14F-4D97-AF65-F5344CB8AC3E}">
        <p14:creationId xmlns:p14="http://schemas.microsoft.com/office/powerpoint/2010/main" val="3730349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5" name="TextBox 4">
            <a:extLst>
              <a:ext uri="{FF2B5EF4-FFF2-40B4-BE49-F238E27FC236}">
                <a16:creationId xmlns:a16="http://schemas.microsoft.com/office/drawing/2014/main" id="{CCEF07C3-4FF1-19B2-5972-6106448E728A}"/>
              </a:ext>
            </a:extLst>
          </p:cNvPr>
          <p:cNvSpPr txBox="1"/>
          <p:nvPr/>
        </p:nvSpPr>
        <p:spPr>
          <a:xfrm>
            <a:off x="701040" y="2111627"/>
            <a:ext cx="11094097" cy="4739759"/>
          </a:xfrm>
          <a:prstGeom prst="rect">
            <a:avLst/>
          </a:prstGeom>
          <a:noFill/>
        </p:spPr>
        <p:txBody>
          <a:bodyPr wrap="square">
            <a:spAutoFit/>
          </a:bodyPr>
          <a:lstStyle/>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JO" sz="2800" b="1" i="0" u="none" strike="noStrike" kern="1200" cap="none" spc="0" normalizeH="0" baseline="0" noProof="0" dirty="0">
                <a:ln>
                  <a:noFill/>
                </a:ln>
                <a:solidFill>
                  <a:srgbClr val="BA5054"/>
                </a:solidFill>
                <a:effectLst/>
                <a:uLnTx/>
                <a:uFillTx/>
                <a:latin typeface="Noto Kufi"/>
                <a:ea typeface="+mn-ea"/>
                <a:cs typeface="Arial" panose="020B0604020202020204" pitchFamily="34" charset="0"/>
              </a:rPr>
              <a:t>رئاسة المجلس</a:t>
            </a:r>
            <a:endParaRPr kumimoji="0" lang="ar-JO" sz="2800" b="0" i="0" u="none" strike="noStrike" kern="1200" cap="none" spc="0" normalizeH="0" baseline="0" noProof="0" dirty="0">
              <a:ln>
                <a:noFill/>
              </a:ln>
              <a:solidFill>
                <a:srgbClr val="BA5054"/>
              </a:solidFill>
              <a:effectLst/>
              <a:uLnTx/>
              <a:uFillTx/>
              <a:latin typeface="Noto Kufi"/>
              <a:ea typeface="+mn-ea"/>
              <a:cs typeface="Arial" panose="020B0604020202020204" pitchFamily="34" charset="0"/>
            </a:endParaRP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JO" sz="2800" b="0" i="0" u="none" strike="noStrike" kern="1200" cap="none" spc="0" normalizeH="0" baseline="0" noProof="0" dirty="0">
                <a:ln>
                  <a:noFill/>
                </a:ln>
                <a:solidFill>
                  <a:prstClr val="black"/>
                </a:solidFill>
                <a:effectLst/>
                <a:uLnTx/>
                <a:uFillTx/>
                <a:latin typeface="Noto Kufi"/>
                <a:ea typeface="+mn-ea"/>
                <a:cs typeface="Arial" panose="020B0604020202020204" pitchFamily="34" charset="0"/>
              </a:rPr>
              <a:t>يعين رئيس مجلس الأعيان من قبل جلالة الملك بإرادة ملكية سامية ، ومدة رئاسة رئيس مجلس الأعيان سنتان ويجوز إعادة تعيينه.</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ar-JO" sz="2800" b="0" i="0" u="none" strike="noStrike" kern="1200" cap="none" spc="0" normalizeH="0" baseline="0" noProof="0" dirty="0">
              <a:ln>
                <a:noFill/>
              </a:ln>
              <a:solidFill>
                <a:prstClr val="black"/>
              </a:solidFill>
              <a:effectLst/>
              <a:uLnTx/>
              <a:uFillTx/>
              <a:latin typeface="Noto Kufi"/>
              <a:ea typeface="+mn-ea"/>
              <a:cs typeface="Arial" panose="020B0604020202020204" pitchFamily="34" charset="0"/>
            </a:endParaRP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JO" sz="2800" b="1" i="0" u="none" strike="noStrike" kern="1200" cap="none" spc="0" normalizeH="0" baseline="0" noProof="0" dirty="0">
                <a:ln>
                  <a:noFill/>
                </a:ln>
                <a:solidFill>
                  <a:srgbClr val="BA5054"/>
                </a:solidFill>
                <a:effectLst/>
                <a:uLnTx/>
                <a:uFillTx/>
                <a:latin typeface="Noto Kufi"/>
                <a:ea typeface="+mn-ea"/>
                <a:cs typeface="Arial" panose="020B0604020202020204" pitchFamily="34" charset="0"/>
              </a:rPr>
              <a:t>أعضاء المجلس</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JO" sz="2800" b="0" i="0" u="none" strike="noStrike" kern="1200" cap="none" spc="0" normalizeH="0" baseline="0" noProof="0" dirty="0">
                <a:ln>
                  <a:noFill/>
                </a:ln>
                <a:solidFill>
                  <a:prstClr val="black"/>
                </a:solidFill>
                <a:effectLst/>
                <a:uLnTx/>
                <a:uFillTx/>
                <a:latin typeface="Noto Kufi"/>
                <a:ea typeface="+mn-ea"/>
                <a:cs typeface="Arial" panose="020B0604020202020204" pitchFamily="34" charset="0"/>
              </a:rPr>
              <a:t>يعين أعضاء مجلس الأعيان من قبل جلالة الملك بإرادة ملكية سامية ضمن شروط خاصة حددها الدستور، ويتألف مجلس الأعيان بما فيه الرئيس من عدد لا يتجاوز نصف عدد أعضاء مجلس النواب.</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ar-JO" sz="2800" b="0" i="0" u="none" strike="noStrike" kern="1200" cap="none" spc="0" normalizeH="0" baseline="0" noProof="0" dirty="0">
              <a:ln>
                <a:noFill/>
              </a:ln>
              <a:solidFill>
                <a:prstClr val="black"/>
              </a:solidFill>
              <a:effectLst/>
              <a:uLnTx/>
              <a:uFillTx/>
              <a:latin typeface="Noto Kufi"/>
              <a:ea typeface="+mn-ea"/>
              <a:cs typeface="Arial" panose="020B0604020202020204" pitchFamily="34" charset="0"/>
            </a:endParaRP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2B54CE9D-B0B2-6BED-D5A6-9A226517C623}"/>
              </a:ext>
            </a:extLst>
          </p:cNvPr>
          <p:cNvSpPr txBox="1">
            <a:spLocks/>
          </p:cNvSpPr>
          <p:nvPr/>
        </p:nvSpPr>
        <p:spPr>
          <a:xfrm>
            <a:off x="990289" y="706242"/>
            <a:ext cx="10515600" cy="9229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JO" sz="4000" b="1">
                <a:solidFill>
                  <a:srgbClr val="000000"/>
                </a:solidFill>
                <a:latin typeface="+mn-lt"/>
                <a:ea typeface="+mn-ea"/>
                <a:cs typeface="Calibri" panose="020F0502020204030204" pitchFamily="34" charset="0"/>
              </a:rPr>
              <a:t>أولاً: مجلس الأعيان</a:t>
            </a:r>
            <a:endParaRPr lang="en-US" sz="4000" b="1" dirty="0">
              <a:solidFill>
                <a:srgbClr val="000000"/>
              </a:solidFill>
              <a:latin typeface="+mn-lt"/>
              <a:ea typeface="+mn-ea"/>
              <a:cs typeface="Calibri" panose="020F0502020204030204" pitchFamily="34" charset="0"/>
            </a:endParaRPr>
          </a:p>
        </p:txBody>
      </p:sp>
    </p:spTree>
    <p:extLst>
      <p:ext uri="{BB962C8B-B14F-4D97-AF65-F5344CB8AC3E}">
        <p14:creationId xmlns:p14="http://schemas.microsoft.com/office/powerpoint/2010/main" val="1357089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JO"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JO" dirty="0"/>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2" name="Picture 1">
            <a:extLst>
              <a:ext uri="{FF2B5EF4-FFF2-40B4-BE49-F238E27FC236}">
                <a16:creationId xmlns:a16="http://schemas.microsoft.com/office/drawing/2014/main" id="{E9A9E4AE-BEA0-3A2F-3E23-1B36BD6AC00E}"/>
              </a:ext>
            </a:extLst>
          </p:cNvPr>
          <p:cNvPicPr>
            <a:picLocks noChangeAspect="1"/>
          </p:cNvPicPr>
          <p:nvPr/>
        </p:nvPicPr>
        <p:blipFill>
          <a:blip r:embed="rId7"/>
          <a:stretch>
            <a:fillRect/>
          </a:stretch>
        </p:blipFill>
        <p:spPr>
          <a:xfrm>
            <a:off x="1379184" y="1073333"/>
            <a:ext cx="5828281" cy="5291787"/>
          </a:xfrm>
          <a:prstGeom prst="rect">
            <a:avLst/>
          </a:prstGeom>
        </p:spPr>
      </p:pic>
      <p:sp>
        <p:nvSpPr>
          <p:cNvPr id="4" name="TextBox 3">
            <a:extLst>
              <a:ext uri="{FF2B5EF4-FFF2-40B4-BE49-F238E27FC236}">
                <a16:creationId xmlns:a16="http://schemas.microsoft.com/office/drawing/2014/main" id="{07D0A226-866C-F83C-B750-2C2D31954C1F}"/>
              </a:ext>
            </a:extLst>
          </p:cNvPr>
          <p:cNvSpPr txBox="1"/>
          <p:nvPr/>
        </p:nvSpPr>
        <p:spPr>
          <a:xfrm>
            <a:off x="7932493" y="2597999"/>
            <a:ext cx="3534476" cy="830997"/>
          </a:xfrm>
          <a:prstGeom prst="rect">
            <a:avLst/>
          </a:prstGeom>
          <a:noFill/>
        </p:spPr>
        <p:txBody>
          <a:bodyPr wrap="square" rtlCol="0">
            <a:spAutoFit/>
          </a:bodyPr>
          <a:lstStyle/>
          <a:p>
            <a:pPr algn="ctr"/>
            <a:r>
              <a:rPr lang="ar-JO" sz="4800" b="1" dirty="0"/>
              <a:t>التوقعات</a:t>
            </a:r>
            <a:endParaRPr lang="en-US" sz="4800" b="1" dirty="0"/>
          </a:p>
        </p:txBody>
      </p:sp>
    </p:spTree>
    <p:extLst>
      <p:ext uri="{BB962C8B-B14F-4D97-AF65-F5344CB8AC3E}">
        <p14:creationId xmlns:p14="http://schemas.microsoft.com/office/powerpoint/2010/main" val="3345960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2" name="Content Placeholder 2">
            <a:extLst>
              <a:ext uri="{FF2B5EF4-FFF2-40B4-BE49-F238E27FC236}">
                <a16:creationId xmlns:a16="http://schemas.microsoft.com/office/drawing/2014/main" id="{8527CB13-5831-2132-71C7-1856BEA74AA7}"/>
              </a:ext>
            </a:extLst>
          </p:cNvPr>
          <p:cNvSpPr txBox="1">
            <a:spLocks/>
          </p:cNvSpPr>
          <p:nvPr/>
        </p:nvSpPr>
        <p:spPr>
          <a:xfrm>
            <a:off x="990289" y="1847976"/>
            <a:ext cx="10515600" cy="51619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ar-JO" sz="2800" b="0" i="0" u="none" strike="noStrike" kern="1200" cap="none" spc="0" normalizeH="0" baseline="0" noProof="0" dirty="0">
              <a:ln>
                <a:noFill/>
              </a:ln>
              <a:solidFill>
                <a:sysClr val="windowText" lastClr="000000"/>
              </a:solidFill>
              <a:effectLst/>
              <a:uLnTx/>
              <a:uFillTx/>
              <a:latin typeface="Noto Kufi"/>
              <a:ea typeface="+mn-ea"/>
              <a:cs typeface="Arial" panose="020B0604020202020204" pitchFamily="34" charset="0"/>
            </a:endParaRP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JO" sz="2800" b="1" i="0" u="none" strike="noStrike" kern="1200" cap="none" spc="0" normalizeH="0" baseline="0" noProof="0" dirty="0">
                <a:ln>
                  <a:noFill/>
                </a:ln>
                <a:solidFill>
                  <a:srgbClr val="BA5054"/>
                </a:solidFill>
                <a:effectLst/>
                <a:uLnTx/>
                <a:uFillTx/>
                <a:latin typeface="Noto Kufi"/>
                <a:ea typeface="+mn-ea"/>
                <a:cs typeface="Arial" panose="020B0604020202020204" pitchFamily="34" charset="0"/>
              </a:rPr>
              <a:t>مدة العضوية</a:t>
            </a:r>
            <a:endParaRPr kumimoji="0" lang="ar-JO" sz="2800" b="0" i="0" u="none" strike="noStrike" kern="1200" cap="none" spc="0" normalizeH="0" baseline="0" noProof="0" dirty="0">
              <a:ln>
                <a:noFill/>
              </a:ln>
              <a:solidFill>
                <a:srgbClr val="BA5054"/>
              </a:solidFill>
              <a:effectLst/>
              <a:uLnTx/>
              <a:uFillTx/>
              <a:latin typeface="Noto Kufi"/>
              <a:ea typeface="+mn-ea"/>
              <a:cs typeface="Arial" panose="020B0604020202020204" pitchFamily="34" charset="0"/>
            </a:endParaRP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JO" sz="2800" b="0" i="0" u="none" strike="noStrike" kern="1200" cap="none" spc="0" normalizeH="0" baseline="0" noProof="0" dirty="0">
                <a:ln>
                  <a:noFill/>
                </a:ln>
                <a:solidFill>
                  <a:sysClr val="windowText" lastClr="000000"/>
                </a:solidFill>
                <a:effectLst/>
                <a:uLnTx/>
                <a:uFillTx/>
                <a:latin typeface="Noto Kufi"/>
                <a:ea typeface="+mn-ea"/>
                <a:cs typeface="Arial" panose="020B0604020202020204" pitchFamily="34" charset="0"/>
              </a:rPr>
              <a:t>مدة العضوية في مجلس الأعيان أربع سنوات ويجوز إعادة تعيين من انتهت مدة عضويته منهم.</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ar-JO" sz="2800" b="0" i="0" u="none" strike="noStrike" kern="1200" cap="none" spc="0" normalizeH="0" baseline="0" noProof="0" dirty="0">
              <a:ln>
                <a:noFill/>
              </a:ln>
              <a:solidFill>
                <a:sysClr val="windowText" lastClr="000000"/>
              </a:solidFill>
              <a:effectLst/>
              <a:uLnTx/>
              <a:uFillTx/>
              <a:latin typeface="Noto Kufi"/>
              <a:ea typeface="+mn-ea"/>
              <a:cs typeface="Arial" panose="020B0604020202020204" pitchFamily="34" charset="0"/>
            </a:endParaRP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JO" sz="2800" b="1" i="0" u="none" strike="noStrike" kern="1200" cap="none" spc="0" normalizeH="0" baseline="0" noProof="0" dirty="0">
                <a:ln>
                  <a:noFill/>
                </a:ln>
                <a:solidFill>
                  <a:srgbClr val="BA5054"/>
                </a:solidFill>
                <a:effectLst/>
                <a:uLnTx/>
                <a:uFillTx/>
                <a:latin typeface="Noto Kufi"/>
                <a:ea typeface="+mn-ea"/>
                <a:cs typeface="Arial" panose="020B0604020202020204" pitchFamily="34" charset="0"/>
              </a:rPr>
              <a:t>اجتماعات المجلس</a:t>
            </a:r>
            <a:endParaRPr kumimoji="0" lang="ar-JO" sz="2800" b="0" i="0" u="none" strike="noStrike" kern="1200" cap="none" spc="0" normalizeH="0" baseline="0" noProof="0" dirty="0">
              <a:ln>
                <a:noFill/>
              </a:ln>
              <a:solidFill>
                <a:srgbClr val="BA5054"/>
              </a:solidFill>
              <a:effectLst/>
              <a:uLnTx/>
              <a:uFillTx/>
              <a:latin typeface="Noto Kufi"/>
              <a:ea typeface="+mn-ea"/>
              <a:cs typeface="Arial" panose="020B0604020202020204" pitchFamily="34" charset="0"/>
            </a:endParaRP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JO" sz="2800" b="0" i="0" u="none" strike="noStrike" kern="1200" cap="none" spc="0" normalizeH="0" baseline="0" noProof="0" dirty="0">
                <a:ln>
                  <a:noFill/>
                </a:ln>
                <a:solidFill>
                  <a:sysClr val="windowText" lastClr="000000"/>
                </a:solidFill>
                <a:effectLst/>
                <a:uLnTx/>
                <a:uFillTx/>
                <a:latin typeface="Noto Kufi"/>
                <a:ea typeface="+mn-ea"/>
                <a:cs typeface="Arial" panose="020B0604020202020204" pitchFamily="34" charset="0"/>
              </a:rPr>
              <a:t>تكون اجتماعات المجلس مقترنة باجتماعات مجلس النواب وتكون أدوار الانعقاد واحدة للمجلسين، وفي حالة حل مجلس النواب توقف جلسات مجلس الأعيان.</a:t>
            </a:r>
          </a:p>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DC29E8DD-03DC-1F00-2450-858412802D4B}"/>
              </a:ext>
            </a:extLst>
          </p:cNvPr>
          <p:cNvSpPr txBox="1">
            <a:spLocks/>
          </p:cNvSpPr>
          <p:nvPr/>
        </p:nvSpPr>
        <p:spPr>
          <a:xfrm>
            <a:off x="949854" y="776711"/>
            <a:ext cx="10515600" cy="9229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JO" sz="4000" b="1" dirty="0">
                <a:solidFill>
                  <a:srgbClr val="000000"/>
                </a:solidFill>
                <a:latin typeface="+mn-lt"/>
                <a:ea typeface="+mn-ea"/>
                <a:cs typeface="Calibri" panose="020F0502020204030204" pitchFamily="34" charset="0"/>
              </a:rPr>
              <a:t>أولاً: مجلس الأعيان</a:t>
            </a:r>
            <a:endParaRPr lang="en-US" sz="4000" b="1" dirty="0">
              <a:solidFill>
                <a:srgbClr val="000000"/>
              </a:solidFill>
              <a:latin typeface="+mn-lt"/>
              <a:ea typeface="+mn-ea"/>
              <a:cs typeface="Calibri" panose="020F0502020204030204" pitchFamily="34" charset="0"/>
            </a:endParaRPr>
          </a:p>
        </p:txBody>
      </p:sp>
    </p:spTree>
    <p:extLst>
      <p:ext uri="{BB962C8B-B14F-4D97-AF65-F5344CB8AC3E}">
        <p14:creationId xmlns:p14="http://schemas.microsoft.com/office/powerpoint/2010/main" val="718337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2" name="Content Placeholder 2">
            <a:extLst>
              <a:ext uri="{FF2B5EF4-FFF2-40B4-BE49-F238E27FC236}">
                <a16:creationId xmlns:a16="http://schemas.microsoft.com/office/drawing/2014/main" id="{8527CB13-5831-2132-71C7-1856BEA74AA7}"/>
              </a:ext>
            </a:extLst>
          </p:cNvPr>
          <p:cNvSpPr txBox="1">
            <a:spLocks/>
          </p:cNvSpPr>
          <p:nvPr/>
        </p:nvSpPr>
        <p:spPr>
          <a:xfrm>
            <a:off x="990289" y="1847976"/>
            <a:ext cx="10515600" cy="51619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DC29E8DD-03DC-1F00-2450-858412802D4B}"/>
              </a:ext>
            </a:extLst>
          </p:cNvPr>
          <p:cNvSpPr txBox="1">
            <a:spLocks/>
          </p:cNvSpPr>
          <p:nvPr/>
        </p:nvSpPr>
        <p:spPr>
          <a:xfrm>
            <a:off x="949854" y="776711"/>
            <a:ext cx="10515600" cy="9229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Calibri" panose="020F0502020204030204"/>
                <a:ea typeface="+mj-ea"/>
                <a:cs typeface="Calibri" panose="020F0502020204030204" pitchFamily="34" charset="0"/>
              </a:rPr>
              <a:t>ثانياً: مجلس النواب</a:t>
            </a:r>
            <a:endParaRPr kumimoji="0" lang="en-US" sz="4000" b="1" i="0" u="none" strike="noStrike" kern="1200" cap="none" spc="0" normalizeH="0" baseline="0" noProof="0" dirty="0">
              <a:ln>
                <a:noFill/>
              </a:ln>
              <a:solidFill>
                <a:srgbClr val="000000"/>
              </a:solidFill>
              <a:effectLst/>
              <a:uLnTx/>
              <a:uFillTx/>
              <a:latin typeface="Calibri" panose="020F0502020204030204"/>
              <a:ea typeface="+mj-ea"/>
              <a:cs typeface="Calibri" panose="020F0502020204030204" pitchFamily="34" charset="0"/>
            </a:endParaRPr>
          </a:p>
        </p:txBody>
      </p:sp>
      <p:sp>
        <p:nvSpPr>
          <p:cNvPr id="4" name="Content Placeholder 2">
            <a:extLst>
              <a:ext uri="{FF2B5EF4-FFF2-40B4-BE49-F238E27FC236}">
                <a16:creationId xmlns:a16="http://schemas.microsoft.com/office/drawing/2014/main" id="{B580C580-99F4-CB54-BED2-F6F0A26D18B8}"/>
              </a:ext>
            </a:extLst>
          </p:cNvPr>
          <p:cNvSpPr txBox="1">
            <a:spLocks/>
          </p:cNvSpPr>
          <p:nvPr/>
        </p:nvSpPr>
        <p:spPr>
          <a:xfrm>
            <a:off x="838200" y="1934584"/>
            <a:ext cx="10515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JO" sz="2800" b="1" i="0" u="none" strike="noStrike" kern="1200" cap="none" spc="0" normalizeH="0" baseline="0" noProof="0" dirty="0">
                <a:ln>
                  <a:noFill/>
                </a:ln>
                <a:solidFill>
                  <a:srgbClr val="BA5054"/>
                </a:solidFill>
                <a:effectLst/>
                <a:uLnTx/>
                <a:uFillTx/>
                <a:latin typeface="Noto Kufi"/>
                <a:ea typeface="+mn-ea"/>
                <a:cs typeface="Arial" panose="020B0604020202020204" pitchFamily="34" charset="0"/>
              </a:rPr>
              <a:t>رئاسة المجلس</a:t>
            </a:r>
            <a:endParaRPr kumimoji="0" lang="ar-JO" sz="2800" b="0" i="0" u="none" strike="noStrike" kern="1200" cap="none" spc="0" normalizeH="0" baseline="0" noProof="0" dirty="0">
              <a:ln>
                <a:noFill/>
              </a:ln>
              <a:solidFill>
                <a:srgbClr val="BA5054"/>
              </a:solidFill>
              <a:effectLst/>
              <a:uLnTx/>
              <a:uFillTx/>
              <a:latin typeface="Noto Kufi"/>
              <a:ea typeface="+mn-ea"/>
              <a:cs typeface="Arial" panose="020B0604020202020204" pitchFamily="34" charset="0"/>
            </a:endParaRP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JO" sz="2800" b="0" i="0" u="none" strike="noStrike" kern="1200" cap="none" spc="0" normalizeH="0" baseline="0" noProof="0" dirty="0">
                <a:ln>
                  <a:noFill/>
                </a:ln>
                <a:solidFill>
                  <a:sysClr val="windowText" lastClr="000000"/>
                </a:solidFill>
                <a:effectLst/>
                <a:uLnTx/>
                <a:uFillTx/>
                <a:latin typeface="Noto Kufi"/>
                <a:ea typeface="+mn-ea"/>
                <a:cs typeface="Arial" panose="020B0604020202020204" pitchFamily="34" charset="0"/>
              </a:rPr>
              <a:t>ينتخب مجلس النواب في بدء الدورة العادية رئيسا له لمدة سنة شمسية ويجوز إعادة انتخابه.</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ar-JO" sz="2800" b="0" i="0" u="none" strike="noStrike" kern="1200" cap="none" spc="0" normalizeH="0" baseline="0" noProof="0" dirty="0">
              <a:ln>
                <a:noFill/>
              </a:ln>
              <a:solidFill>
                <a:sysClr val="windowText" lastClr="000000"/>
              </a:solidFill>
              <a:effectLst/>
              <a:uLnTx/>
              <a:uFillTx/>
              <a:latin typeface="Noto Kufi"/>
              <a:ea typeface="+mn-ea"/>
              <a:cs typeface="Arial" panose="020B0604020202020204" pitchFamily="34" charset="0"/>
            </a:endParaRP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JO" sz="2800" b="1" i="0" u="none" strike="noStrike" kern="1200" cap="none" spc="0" normalizeH="0" baseline="0" noProof="0" dirty="0">
                <a:ln>
                  <a:noFill/>
                </a:ln>
                <a:solidFill>
                  <a:srgbClr val="BA5054"/>
                </a:solidFill>
                <a:effectLst/>
                <a:uLnTx/>
                <a:uFillTx/>
                <a:latin typeface="Noto Kufi"/>
                <a:ea typeface="+mn-ea"/>
                <a:cs typeface="Arial" panose="020B0604020202020204" pitchFamily="34" charset="0"/>
              </a:rPr>
              <a:t>أعضاء المجلس</a:t>
            </a:r>
            <a:endParaRPr kumimoji="0" lang="ar-JO" sz="2800" b="0" i="0" u="none" strike="noStrike" kern="1200" cap="none" spc="0" normalizeH="0" baseline="0" noProof="0" dirty="0">
              <a:ln>
                <a:noFill/>
              </a:ln>
              <a:solidFill>
                <a:srgbClr val="BA5054"/>
              </a:solidFill>
              <a:effectLst/>
              <a:uLnTx/>
              <a:uFillTx/>
              <a:latin typeface="Noto Kufi"/>
              <a:ea typeface="+mn-ea"/>
              <a:cs typeface="Arial" panose="020B0604020202020204" pitchFamily="34" charset="0"/>
            </a:endParaRP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JO" sz="2800" b="0" i="0" u="none" strike="noStrike" kern="1200" cap="none" spc="0" normalizeH="0" baseline="0" noProof="0" dirty="0">
                <a:ln>
                  <a:noFill/>
                </a:ln>
                <a:solidFill>
                  <a:sysClr val="windowText" lastClr="000000"/>
                </a:solidFill>
                <a:effectLst/>
                <a:uLnTx/>
                <a:uFillTx/>
                <a:latin typeface="Noto Kufi"/>
                <a:ea typeface="+mn-ea"/>
                <a:cs typeface="Arial" panose="020B0604020202020204" pitchFamily="34" charset="0"/>
              </a:rPr>
              <a:t>يتألف مجلس النواب من أعضاء منتخبين انتخاباً عاماً سرياً ومباشراً وعدد أعضاءه بما فيهم الرئيس (130) عضواً.</a:t>
            </a: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ar-JO" sz="2800" b="0" i="0" u="none" strike="noStrike" kern="1200" cap="none" spc="0" normalizeH="0" baseline="0" noProof="0" dirty="0">
              <a:ln>
                <a:noFill/>
              </a:ln>
              <a:solidFill>
                <a:sysClr val="windowText" lastClr="000000"/>
              </a:solidFill>
              <a:effectLst/>
              <a:uLnTx/>
              <a:uFillTx/>
              <a:latin typeface="Noto Kufi"/>
              <a:ea typeface="+mn-ea"/>
              <a:cs typeface="Arial" panose="020B0604020202020204" pitchFamily="34" charset="0"/>
            </a:endParaRPr>
          </a:p>
          <a:p>
            <a:pPr marL="228600" marR="0" lvl="0" indent="-228600" algn="just" defTabSz="914400" rtl="1"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ar-JO" sz="2800" b="1" i="0" u="none" strike="noStrike" kern="1200" cap="none" spc="0" normalizeH="0" baseline="0" noProof="0" dirty="0">
                <a:ln>
                  <a:noFill/>
                </a:ln>
                <a:solidFill>
                  <a:srgbClr val="BA5054"/>
                </a:solidFill>
                <a:effectLst/>
                <a:uLnTx/>
                <a:uFillTx/>
                <a:latin typeface="Noto Kufi"/>
                <a:ea typeface="+mn-ea"/>
                <a:cs typeface="Arial" panose="020B0604020202020204" pitchFamily="34" charset="0"/>
              </a:rPr>
              <a:t>مدة المجلس</a:t>
            </a:r>
            <a:endParaRPr kumimoji="0" lang="ar-JO" sz="2800" b="0" i="0" u="none" strike="noStrike" kern="1200" cap="none" spc="0" normalizeH="0" baseline="0" noProof="0" dirty="0">
              <a:ln>
                <a:noFill/>
              </a:ln>
              <a:solidFill>
                <a:srgbClr val="BA5054"/>
              </a:solidFill>
              <a:effectLst/>
              <a:uLnTx/>
              <a:uFillTx/>
              <a:latin typeface="Noto Kufi"/>
              <a:ea typeface="+mn-ea"/>
              <a:cs typeface="Arial" panose="020B0604020202020204" pitchFamily="34" charset="0"/>
            </a:endParaRPr>
          </a:p>
          <a:p>
            <a:pPr marL="0" marR="0" lvl="0" indent="0" algn="just"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JO" sz="2800" b="0" i="0" u="none" strike="noStrike" kern="1200" cap="none" spc="0" normalizeH="0" baseline="0" noProof="0" dirty="0">
                <a:ln>
                  <a:noFill/>
                </a:ln>
                <a:solidFill>
                  <a:sysClr val="windowText" lastClr="000000"/>
                </a:solidFill>
                <a:effectLst/>
                <a:uLnTx/>
                <a:uFillTx/>
                <a:latin typeface="Noto Kufi"/>
                <a:ea typeface="+mn-ea"/>
                <a:cs typeface="Arial" panose="020B0604020202020204" pitchFamily="34" charset="0"/>
              </a:rPr>
              <a:t>مدة مجلس النواب أربع سنوات شمسية تبدأ من تاريخ إعلان نتائج الانتخاب العام في الجريدة الرسمية وللملك أن يمدد مدة المجلس بإرادة ملكية لمدة لا تقل عن سنة ولا تزيد عن سنتين.</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458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2" name="TextBox 1">
            <a:extLst>
              <a:ext uri="{FF2B5EF4-FFF2-40B4-BE49-F238E27FC236}">
                <a16:creationId xmlns:a16="http://schemas.microsoft.com/office/drawing/2014/main" id="{A363DEFB-E217-8053-BF07-40734711AF65}"/>
              </a:ext>
            </a:extLst>
          </p:cNvPr>
          <p:cNvSpPr txBox="1"/>
          <p:nvPr/>
        </p:nvSpPr>
        <p:spPr>
          <a:xfrm>
            <a:off x="1402205" y="1920245"/>
            <a:ext cx="916266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الجلسة الثانية</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JO" sz="6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أهداف التنمية المستدامة</a:t>
            </a:r>
            <a:endParaRPr kumimoji="0" lang="en-US" sz="6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241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6" name="TextBox 5">
            <a:extLst>
              <a:ext uri="{FF2B5EF4-FFF2-40B4-BE49-F238E27FC236}">
                <a16:creationId xmlns:a16="http://schemas.microsoft.com/office/drawing/2014/main" id="{FE3CF0D7-6FFE-2079-2481-1D05CB179545}"/>
              </a:ext>
            </a:extLst>
          </p:cNvPr>
          <p:cNvSpPr txBox="1"/>
          <p:nvPr/>
        </p:nvSpPr>
        <p:spPr>
          <a:xfrm>
            <a:off x="711326" y="2333256"/>
            <a:ext cx="10340587" cy="3416320"/>
          </a:xfrm>
          <a:prstGeom prst="rect">
            <a:avLst/>
          </a:prstGeom>
          <a:noFill/>
        </p:spPr>
        <p:txBody>
          <a:bodyPr wrap="square">
            <a:spAutoFit/>
          </a:bodyPr>
          <a:lstStyle/>
          <a:p>
            <a:pPr marL="285750" indent="-285750" algn="just" rtl="1">
              <a:buFont typeface="Wingdings" panose="05000000000000000000" pitchFamily="2" charset="2"/>
              <a:buChar char="q"/>
            </a:pPr>
            <a:r>
              <a:rPr lang="ar-JO" sz="2400" b="0" i="0" dirty="0">
                <a:solidFill>
                  <a:srgbClr val="000000"/>
                </a:solidFill>
                <a:effectLst/>
                <a:latin typeface="ProximaNova"/>
              </a:rPr>
              <a:t>اعتمدت جميع الدول الأعضاء في الأمم المتحدة في عام 2015 أهداف التنمية المستدامة (</a:t>
            </a:r>
            <a:r>
              <a:rPr lang="en-US" sz="2400" b="0" i="0" dirty="0">
                <a:solidFill>
                  <a:srgbClr val="000000"/>
                </a:solidFill>
                <a:effectLst/>
                <a:latin typeface="ProximaNova"/>
              </a:rPr>
              <a:t>SDGs) ، </a:t>
            </a:r>
            <a:r>
              <a:rPr lang="ar-JO" sz="2400" b="0" i="0" dirty="0">
                <a:solidFill>
                  <a:srgbClr val="000000"/>
                </a:solidFill>
                <a:effectLst/>
                <a:latin typeface="ProximaNova"/>
              </a:rPr>
              <a:t>والتي تُعرف أيضًا باسم الأهداف العالمية ، باعتبارها دعوة عالمية للعمل على إنهاء الفقر وحماية الكوكب وضمان تمتع جميع الناس بالسلام والازدهار بحلول عام 2030.</a:t>
            </a:r>
          </a:p>
          <a:p>
            <a:pPr algn="just" rtl="1"/>
            <a:endParaRPr lang="ar-JO" sz="2400" b="0" i="0" dirty="0">
              <a:solidFill>
                <a:srgbClr val="000000"/>
              </a:solidFill>
              <a:effectLst/>
              <a:latin typeface="ProximaNova"/>
            </a:endParaRPr>
          </a:p>
          <a:p>
            <a:pPr marL="285750" indent="-285750" algn="just" rtl="1">
              <a:buFont typeface="Wingdings" panose="05000000000000000000" pitchFamily="2" charset="2"/>
              <a:buChar char="q"/>
            </a:pPr>
            <a:r>
              <a:rPr lang="ar-JO" sz="2400" dirty="0"/>
              <a:t> </a:t>
            </a:r>
            <a:r>
              <a:rPr lang="ar-JO" sz="2400" b="0" i="0" dirty="0">
                <a:solidFill>
                  <a:srgbClr val="000000"/>
                </a:solidFill>
                <a:effectLst/>
                <a:latin typeface="ProximaNova"/>
              </a:rPr>
              <a:t>أهداف التنمية المستدامة السبعة عشر متكاملة - أي أنها تدرك أن العمل في مجال ما سيؤثر على النتائج في مجالات أخرى ، وأن التنمية يجب أن توازن بين الاستدامة الاجتماعية والاقتصادية والبيئية.</a:t>
            </a:r>
          </a:p>
          <a:p>
            <a:pPr algn="just" rtl="1"/>
            <a:endParaRPr lang="ar-JO" sz="2400" b="0" i="0" dirty="0">
              <a:solidFill>
                <a:srgbClr val="000000"/>
              </a:solidFill>
              <a:effectLst/>
              <a:latin typeface="ProximaNova"/>
            </a:endParaRPr>
          </a:p>
          <a:p>
            <a:pPr marL="285750" indent="-285750" algn="just" rtl="1">
              <a:buFont typeface="Wingdings" panose="05000000000000000000" pitchFamily="2" charset="2"/>
              <a:buChar char="q"/>
            </a:pPr>
            <a:r>
              <a:rPr lang="ar-JO" sz="2400" dirty="0"/>
              <a:t> </a:t>
            </a:r>
            <a:r>
              <a:rPr lang="ar-JO" sz="2400" b="0" i="0" dirty="0">
                <a:solidFill>
                  <a:srgbClr val="000000"/>
                </a:solidFill>
                <a:effectLst/>
                <a:latin typeface="ProximaNova"/>
              </a:rPr>
              <a:t>الجميع بحاجة للوصول إلى هذه الأهداف الطموحة. إن الإبداع والمعرفة والتكنولوجيا والموارد المالية من كل المجتمع أمر ضروري لتحقيق أهداف التنمية المستدامة في كل سياق</a:t>
            </a:r>
            <a:endParaRPr lang="en-US" sz="2400" dirty="0"/>
          </a:p>
        </p:txBody>
      </p:sp>
      <p:sp>
        <p:nvSpPr>
          <p:cNvPr id="14" name="TextBox 13">
            <a:extLst>
              <a:ext uri="{FF2B5EF4-FFF2-40B4-BE49-F238E27FC236}">
                <a16:creationId xmlns:a16="http://schemas.microsoft.com/office/drawing/2014/main" id="{F18F92BD-330F-4313-7B24-FFE521265E55}"/>
              </a:ext>
            </a:extLst>
          </p:cNvPr>
          <p:cNvSpPr txBox="1"/>
          <p:nvPr/>
        </p:nvSpPr>
        <p:spPr>
          <a:xfrm>
            <a:off x="5172959" y="1209513"/>
            <a:ext cx="6103856" cy="584775"/>
          </a:xfrm>
          <a:prstGeom prst="rect">
            <a:avLst/>
          </a:prstGeom>
          <a:noFill/>
        </p:spPr>
        <p:txBody>
          <a:bodyPr wrap="square">
            <a:spAutoFit/>
          </a:bodyPr>
          <a:lstStyle/>
          <a:p>
            <a:pPr algn="r" rtl="1" fontAlgn="base"/>
            <a:r>
              <a:rPr lang="ar-JO" sz="3200" b="1" i="0" dirty="0">
                <a:solidFill>
                  <a:srgbClr val="000000"/>
                </a:solidFill>
                <a:effectLst/>
                <a:latin typeface="ProximaNova"/>
              </a:rPr>
              <a:t>ما هي أهداف التنمية المستدامة؟</a:t>
            </a:r>
          </a:p>
        </p:txBody>
      </p:sp>
    </p:spTree>
    <p:extLst>
      <p:ext uri="{BB962C8B-B14F-4D97-AF65-F5344CB8AC3E}">
        <p14:creationId xmlns:p14="http://schemas.microsoft.com/office/powerpoint/2010/main" val="2982159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4" name="TextBox 3">
            <a:extLst>
              <a:ext uri="{FF2B5EF4-FFF2-40B4-BE49-F238E27FC236}">
                <a16:creationId xmlns:a16="http://schemas.microsoft.com/office/drawing/2014/main" id="{BFE1D4EA-B7C8-B73C-823E-C81DD2DDE405}"/>
              </a:ext>
            </a:extLst>
          </p:cNvPr>
          <p:cNvSpPr txBox="1"/>
          <p:nvPr/>
        </p:nvSpPr>
        <p:spPr>
          <a:xfrm>
            <a:off x="1031898" y="1445451"/>
            <a:ext cx="10199802" cy="4401205"/>
          </a:xfrm>
          <a:prstGeom prst="rect">
            <a:avLst/>
          </a:prstGeom>
          <a:noFill/>
        </p:spPr>
        <p:txBody>
          <a:bodyPr wrap="square">
            <a:spAutoFit/>
          </a:bodyPr>
          <a:lstStyle/>
          <a:p>
            <a:pPr algn="just" rtl="1"/>
            <a:r>
              <a:rPr lang="ar-JO" sz="4000" b="1" i="0" dirty="0">
                <a:solidFill>
                  <a:srgbClr val="000000"/>
                </a:solidFill>
                <a:effectLst/>
                <a:latin typeface="Roboto" panose="02000000000000000000" pitchFamily="2" charset="0"/>
              </a:rPr>
              <a:t>أهداف التنمية المستدامة في الأردن</a:t>
            </a:r>
          </a:p>
          <a:p>
            <a:pPr algn="just" rtl="1"/>
            <a:endParaRPr lang="ar-JO" sz="4000" b="1" i="0" dirty="0">
              <a:solidFill>
                <a:srgbClr val="000000"/>
              </a:solidFill>
              <a:effectLst/>
              <a:latin typeface="Roboto" panose="02000000000000000000" pitchFamily="2" charset="0"/>
            </a:endParaRPr>
          </a:p>
          <a:p>
            <a:pPr algn="just" rtl="1"/>
            <a:r>
              <a:rPr lang="ar-JO" sz="4000" b="0" i="0" dirty="0">
                <a:solidFill>
                  <a:srgbClr val="000000"/>
                </a:solidFill>
                <a:effectLst/>
                <a:latin typeface="Roboto" panose="02000000000000000000" pitchFamily="2" charset="0"/>
              </a:rPr>
              <a:t>أهداف التنمية المستدامة هي دعوة عالمية للعمل من أجل القضاء على الفقر ، وحماية البيئة والمناخ، وضمان تمتع السكان في كل مكان بالسلام والازدهار. هذه هي الأهداف نفسها التي تعمل الأمم المتحدة عليها في المملكة الأردنية الهاشمية:</a:t>
            </a:r>
          </a:p>
        </p:txBody>
      </p:sp>
    </p:spTree>
    <p:extLst>
      <p:ext uri="{BB962C8B-B14F-4D97-AF65-F5344CB8AC3E}">
        <p14:creationId xmlns:p14="http://schemas.microsoft.com/office/powerpoint/2010/main" val="634943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5" name="Picture 4">
            <a:extLst>
              <a:ext uri="{FF2B5EF4-FFF2-40B4-BE49-F238E27FC236}">
                <a16:creationId xmlns:a16="http://schemas.microsoft.com/office/drawing/2014/main" id="{4684BD5F-C197-4FC2-732C-B89F810425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437" y="751696"/>
            <a:ext cx="11010508" cy="5764792"/>
          </a:xfrm>
          <a:prstGeom prst="rect">
            <a:avLst/>
          </a:prstGeom>
        </p:spPr>
      </p:pic>
    </p:spTree>
    <p:extLst>
      <p:ext uri="{BB962C8B-B14F-4D97-AF65-F5344CB8AC3E}">
        <p14:creationId xmlns:p14="http://schemas.microsoft.com/office/powerpoint/2010/main" val="4137616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4" name="TextBox 3">
            <a:extLst>
              <a:ext uri="{FF2B5EF4-FFF2-40B4-BE49-F238E27FC236}">
                <a16:creationId xmlns:a16="http://schemas.microsoft.com/office/drawing/2014/main" id="{537CD2F3-0E32-3D1E-02C9-7BD35D1CCFC6}"/>
              </a:ext>
            </a:extLst>
          </p:cNvPr>
          <p:cNvSpPr txBox="1"/>
          <p:nvPr/>
        </p:nvSpPr>
        <p:spPr>
          <a:xfrm>
            <a:off x="701104" y="1118787"/>
            <a:ext cx="10541828" cy="4832092"/>
          </a:xfrm>
          <a:prstGeom prst="rect">
            <a:avLst/>
          </a:prstGeom>
          <a:noFill/>
        </p:spPr>
        <p:txBody>
          <a:bodyPr wrap="square">
            <a:spAutoFit/>
          </a:bodyPr>
          <a:lstStyle/>
          <a:p>
            <a:pPr algn="just" rtl="1"/>
            <a:r>
              <a:rPr lang="ar-JO" sz="2800" b="1" i="0" dirty="0">
                <a:solidFill>
                  <a:srgbClr val="000000"/>
                </a:solidFill>
                <a:effectLst/>
                <a:latin typeface="Roboto" panose="02000000000000000000" pitchFamily="2" charset="0"/>
              </a:rPr>
              <a:t>يُلزم إطار عمل الأمم المتحدة للتنمية المستدامة الأمم المتحدة بزيادة التعاون والتماسك والكفاءة، نحو تحقيق ثلاث نتائج مترابطة ومترابطة: </a:t>
            </a:r>
          </a:p>
          <a:p>
            <a:pPr algn="just" rtl="1"/>
            <a:endParaRPr lang="ar-JO" sz="2800" dirty="0">
              <a:solidFill>
                <a:srgbClr val="000000"/>
              </a:solidFill>
              <a:latin typeface="Roboto" panose="02000000000000000000" pitchFamily="2" charset="0"/>
            </a:endParaRPr>
          </a:p>
          <a:p>
            <a:pPr marL="342900" indent="-342900" algn="just" rtl="1">
              <a:buFont typeface="+mj-lt"/>
              <a:buAutoNum type="arabicPeriod"/>
            </a:pPr>
            <a:r>
              <a:rPr lang="ar-JO" sz="2800" b="1" i="0" dirty="0">
                <a:solidFill>
                  <a:srgbClr val="0070C0"/>
                </a:solidFill>
                <a:effectLst/>
                <a:latin typeface="Roboto" panose="02000000000000000000" pitchFamily="2" charset="0"/>
              </a:rPr>
              <a:t>تعزيز المؤسسات: </a:t>
            </a:r>
            <a:r>
              <a:rPr lang="ar-JO" sz="2800" b="0" i="0" dirty="0">
                <a:solidFill>
                  <a:srgbClr val="000000"/>
                </a:solidFill>
                <a:effectLst/>
                <a:latin typeface="Roboto" panose="02000000000000000000" pitchFamily="2" charset="0"/>
              </a:rPr>
              <a:t>لتصبح المؤسسات في الأردن على المستويين الوطني والمحلي أكثر استجابة وشمولية ومساءلة وشفافية ومرونة.</a:t>
            </a:r>
          </a:p>
          <a:p>
            <a:pPr marL="342900" indent="-342900" algn="just" rtl="1">
              <a:buFont typeface="+mj-lt"/>
              <a:buAutoNum type="arabicPeriod"/>
            </a:pPr>
            <a:endParaRPr lang="ar-JO" sz="2800" b="0" i="0" dirty="0">
              <a:solidFill>
                <a:srgbClr val="000000"/>
              </a:solidFill>
              <a:effectLst/>
              <a:latin typeface="Roboto" panose="02000000000000000000" pitchFamily="2" charset="0"/>
            </a:endParaRPr>
          </a:p>
          <a:p>
            <a:pPr marL="342900" indent="-342900" algn="just" rtl="1">
              <a:buFont typeface="+mj-lt"/>
              <a:buAutoNum type="arabicPeriod"/>
            </a:pPr>
            <a:r>
              <a:rPr lang="ar-JO" sz="2800" b="1" i="0" dirty="0">
                <a:solidFill>
                  <a:srgbClr val="0070C0"/>
                </a:solidFill>
                <a:effectLst/>
                <a:latin typeface="Roboto" panose="02000000000000000000" pitchFamily="2" charset="0"/>
              </a:rPr>
              <a:t>تمكين الناس: </a:t>
            </a:r>
            <a:r>
              <a:rPr lang="ar-JO" sz="2800" b="0" i="0" dirty="0">
                <a:solidFill>
                  <a:srgbClr val="000000"/>
                </a:solidFill>
                <a:effectLst/>
                <a:latin typeface="Roboto" panose="02000000000000000000" pitchFamily="2" charset="0"/>
              </a:rPr>
              <a:t>الناس ، وخاصة الضعفاء ، يطالبون بشكل استباقي بحقوقهم والوفاء بمسؤولياتهم من أجل تحسين الأمن البشري والقدرة على الصمود.</a:t>
            </a:r>
          </a:p>
          <a:p>
            <a:pPr marL="342900" indent="-342900" algn="just" rtl="1">
              <a:buFont typeface="+mj-lt"/>
              <a:buAutoNum type="arabicPeriod"/>
            </a:pPr>
            <a:endParaRPr lang="ar-JO" sz="2800" dirty="0">
              <a:solidFill>
                <a:srgbClr val="000000"/>
              </a:solidFill>
              <a:latin typeface="Roboto" panose="02000000000000000000" pitchFamily="2" charset="0"/>
            </a:endParaRPr>
          </a:p>
          <a:p>
            <a:pPr marL="342900" indent="-342900" algn="just" rtl="1">
              <a:buFont typeface="+mj-lt"/>
              <a:buAutoNum type="arabicPeriod"/>
            </a:pPr>
            <a:r>
              <a:rPr lang="ar-JO" sz="2800" b="1" i="0" dirty="0">
                <a:solidFill>
                  <a:srgbClr val="0070C0"/>
                </a:solidFill>
                <a:effectLst/>
                <a:latin typeface="Roboto" panose="02000000000000000000" pitchFamily="2" charset="0"/>
              </a:rPr>
              <a:t>تعزيز الفرص: </a:t>
            </a:r>
            <a:r>
              <a:rPr lang="ar-JO" sz="2800" b="0" i="0" dirty="0">
                <a:solidFill>
                  <a:srgbClr val="000000"/>
                </a:solidFill>
                <a:effectLst/>
                <a:latin typeface="Roboto" panose="02000000000000000000" pitchFamily="2" charset="0"/>
              </a:rPr>
              <a:t>تعزيز الفرص للمشاركة الشاملة للأشخاص الذين يعيشون في الأردن في المجالات الاقتصادية والاجتماعية والبيئية والسياسية.</a:t>
            </a:r>
            <a:endParaRPr lang="en-US" sz="2800" dirty="0"/>
          </a:p>
        </p:txBody>
      </p:sp>
    </p:spTree>
    <p:extLst>
      <p:ext uri="{BB962C8B-B14F-4D97-AF65-F5344CB8AC3E}">
        <p14:creationId xmlns:p14="http://schemas.microsoft.com/office/powerpoint/2010/main" val="295063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2" name="TextBox 1">
            <a:extLst>
              <a:ext uri="{FF2B5EF4-FFF2-40B4-BE49-F238E27FC236}">
                <a16:creationId xmlns:a16="http://schemas.microsoft.com/office/drawing/2014/main" id="{A363DEFB-E217-8053-BF07-40734711AF65}"/>
              </a:ext>
            </a:extLst>
          </p:cNvPr>
          <p:cNvSpPr txBox="1"/>
          <p:nvPr/>
        </p:nvSpPr>
        <p:spPr>
          <a:xfrm>
            <a:off x="1402205" y="1920245"/>
            <a:ext cx="916266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الجلسة الثالثة</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JO" sz="6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الثقافة القانونية وعلاقتها بالعمل</a:t>
            </a:r>
            <a:endParaRPr kumimoji="0" lang="en-US" sz="6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240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7" name="TextBox 6">
            <a:extLst>
              <a:ext uri="{FF2B5EF4-FFF2-40B4-BE49-F238E27FC236}">
                <a16:creationId xmlns:a16="http://schemas.microsoft.com/office/drawing/2014/main" id="{25C7861A-ABAF-48ED-D738-5E79378B2416}"/>
              </a:ext>
            </a:extLst>
          </p:cNvPr>
          <p:cNvSpPr txBox="1"/>
          <p:nvPr/>
        </p:nvSpPr>
        <p:spPr>
          <a:xfrm>
            <a:off x="905070" y="2675597"/>
            <a:ext cx="105902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7200" b="1"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تمرين (6) : دراسة حالة</a:t>
            </a:r>
            <a:endParaRPr kumimoji="0" lang="en-US" sz="72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115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4" name="TextBox 3">
            <a:extLst>
              <a:ext uri="{FF2B5EF4-FFF2-40B4-BE49-F238E27FC236}">
                <a16:creationId xmlns:a16="http://schemas.microsoft.com/office/drawing/2014/main" id="{828C2A30-564E-F8B2-615E-5588EFC565AD}"/>
              </a:ext>
            </a:extLst>
          </p:cNvPr>
          <p:cNvSpPr txBox="1"/>
          <p:nvPr/>
        </p:nvSpPr>
        <p:spPr>
          <a:xfrm>
            <a:off x="1335831" y="1260851"/>
            <a:ext cx="9433250" cy="5711820"/>
          </a:xfrm>
          <a:prstGeom prst="rect">
            <a:avLst/>
          </a:prstGeom>
          <a:noFill/>
        </p:spPr>
        <p:txBody>
          <a:bodyPr wrap="square">
            <a:spAutoFit/>
          </a:bodyPr>
          <a:lstStyle/>
          <a:p>
            <a:pPr marR="0" algn="just" rtl="1">
              <a:lnSpc>
                <a:spcPct val="110000"/>
              </a:lnSpc>
              <a:spcAft>
                <a:spcPts val="800"/>
              </a:spcAft>
              <a:buFont typeface="Wingdings" panose="05000000000000000000" pitchFamily="2" charset="2"/>
              <a:buChar char="q"/>
            </a:pPr>
            <a:r>
              <a:rPr lang="ar-JO" sz="2800" b="1" dirty="0">
                <a:solidFill>
                  <a:srgbClr val="002060"/>
                </a:solidFill>
                <a:cs typeface="Calibri" panose="020F0502020204030204" pitchFamily="34" charset="0"/>
              </a:rPr>
              <a:t> منعت مؤسسة مجتمع مدني أحد الشباب من المشاركة في أنشطتها بسبب انتماءه لحزب سياسي.</a:t>
            </a:r>
          </a:p>
          <a:p>
            <a:pPr marR="0" algn="just" rtl="1">
              <a:lnSpc>
                <a:spcPct val="110000"/>
              </a:lnSpc>
              <a:spcAft>
                <a:spcPts val="800"/>
              </a:spcAft>
              <a:buFont typeface="Wingdings" panose="05000000000000000000" pitchFamily="2" charset="2"/>
              <a:buChar char="q"/>
            </a:pPr>
            <a:endParaRPr lang="en-US" sz="2800" b="1" dirty="0">
              <a:solidFill>
                <a:srgbClr val="002060"/>
              </a:solidFill>
              <a:cs typeface="Calibri" panose="020F0502020204030204" pitchFamily="34" charset="0"/>
            </a:endParaRPr>
          </a:p>
          <a:p>
            <a:pPr marR="0" algn="just" rtl="1">
              <a:lnSpc>
                <a:spcPct val="110000"/>
              </a:lnSpc>
              <a:spcAft>
                <a:spcPts val="800"/>
              </a:spcAft>
              <a:buFont typeface="Wingdings" panose="05000000000000000000" pitchFamily="2" charset="2"/>
              <a:buChar char="q"/>
            </a:pPr>
            <a:r>
              <a:rPr lang="ar-JO" sz="2800" b="1" dirty="0">
                <a:solidFill>
                  <a:srgbClr val="002060"/>
                </a:solidFill>
                <a:cs typeface="Calibri" panose="020F0502020204030204" pitchFamily="34" charset="0"/>
              </a:rPr>
              <a:t> تدخل وزارة العدل للتأثير على القضاة في قضية أثارت الرأي العام.</a:t>
            </a:r>
          </a:p>
          <a:p>
            <a:pPr marR="0" algn="just" rtl="1">
              <a:lnSpc>
                <a:spcPct val="110000"/>
              </a:lnSpc>
              <a:spcAft>
                <a:spcPts val="800"/>
              </a:spcAft>
              <a:buFont typeface="Wingdings" panose="05000000000000000000" pitchFamily="2" charset="2"/>
              <a:buChar char="q"/>
            </a:pPr>
            <a:endParaRPr lang="en-US" sz="2800" b="1" dirty="0">
              <a:solidFill>
                <a:srgbClr val="002060"/>
              </a:solidFill>
              <a:cs typeface="Calibri" panose="020F0502020204030204" pitchFamily="34" charset="0"/>
            </a:endParaRPr>
          </a:p>
          <a:p>
            <a:pPr marR="0" algn="just" rtl="1">
              <a:lnSpc>
                <a:spcPct val="110000"/>
              </a:lnSpc>
              <a:spcAft>
                <a:spcPts val="800"/>
              </a:spcAft>
              <a:buFont typeface="Wingdings" panose="05000000000000000000" pitchFamily="2" charset="2"/>
              <a:buChar char="q"/>
            </a:pPr>
            <a:r>
              <a:rPr lang="ar-JO" sz="2800" b="1" dirty="0">
                <a:solidFill>
                  <a:srgbClr val="002060"/>
                </a:solidFill>
                <a:cs typeface="Calibri" panose="020F0502020204030204" pitchFamily="34" charset="0"/>
              </a:rPr>
              <a:t> قرر مستثمر بيع إغلاق مصانعه والانتقال باستثماراته إلى الخارج بسبب عدم وجود نظام ضريبي عادل، إضافة إلى بطء الإجراءات الحكومية. </a:t>
            </a:r>
          </a:p>
          <a:p>
            <a:pPr marR="0" algn="just" rtl="1">
              <a:lnSpc>
                <a:spcPct val="110000"/>
              </a:lnSpc>
              <a:spcAft>
                <a:spcPts val="800"/>
              </a:spcAft>
              <a:buFont typeface="Wingdings" panose="05000000000000000000" pitchFamily="2" charset="2"/>
              <a:buChar char="q"/>
            </a:pPr>
            <a:endParaRPr lang="en-US" sz="2800" b="1" dirty="0">
              <a:solidFill>
                <a:srgbClr val="002060"/>
              </a:solidFill>
              <a:cs typeface="Calibri" panose="020F0502020204030204" pitchFamily="34" charset="0"/>
            </a:endParaRPr>
          </a:p>
          <a:p>
            <a:pPr marR="0" algn="just" rtl="1">
              <a:lnSpc>
                <a:spcPct val="110000"/>
              </a:lnSpc>
              <a:spcAft>
                <a:spcPts val="800"/>
              </a:spcAft>
              <a:buFont typeface="Wingdings" panose="05000000000000000000" pitchFamily="2" charset="2"/>
              <a:buChar char="q"/>
            </a:pPr>
            <a:r>
              <a:rPr lang="ar-JO" sz="2800" b="1" dirty="0">
                <a:solidFill>
                  <a:srgbClr val="002060"/>
                </a:solidFill>
                <a:cs typeface="Calibri" panose="020F0502020204030204" pitchFamily="34" charset="0"/>
              </a:rPr>
              <a:t> فصل موظفة تعمل بوظيفة معلمة في القطاع الخاص لأنها وقعت على عريضة تطالب بحقوق المعلمات.</a:t>
            </a:r>
            <a:endParaRPr lang="en-US" sz="2800" b="1" dirty="0">
              <a:solidFill>
                <a:srgbClr val="002060"/>
              </a:solidFill>
              <a:cs typeface="Calibri" panose="020F0502020204030204" pitchFamily="34" charset="0"/>
            </a:endParaRPr>
          </a:p>
          <a:p>
            <a:pPr marL="0" indent="0" algn="just">
              <a:buNone/>
            </a:pPr>
            <a:endParaRPr lang="en-US" sz="1050" dirty="0"/>
          </a:p>
        </p:txBody>
      </p:sp>
    </p:spTree>
    <p:extLst>
      <p:ext uri="{BB962C8B-B14F-4D97-AF65-F5344CB8AC3E}">
        <p14:creationId xmlns:p14="http://schemas.microsoft.com/office/powerpoint/2010/main" val="318417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JO"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JO" dirty="0"/>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2" name="Picture 1">
            <a:extLst>
              <a:ext uri="{FF2B5EF4-FFF2-40B4-BE49-F238E27FC236}">
                <a16:creationId xmlns:a16="http://schemas.microsoft.com/office/drawing/2014/main" id="{DB6BEECE-0A81-C3B6-5359-B2EF8D679C33}"/>
              </a:ext>
            </a:extLst>
          </p:cNvPr>
          <p:cNvPicPr>
            <a:picLocks noChangeAspect="1"/>
          </p:cNvPicPr>
          <p:nvPr/>
        </p:nvPicPr>
        <p:blipFill rotWithShape="1">
          <a:blip r:embed="rId7">
            <a:alphaModFix/>
          </a:blip>
          <a:srcRect l="19808" r="16894" b="-2"/>
          <a:stretch/>
        </p:blipFill>
        <p:spPr>
          <a:xfrm>
            <a:off x="6801187" y="1073333"/>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4" name="Content Placeholder 7">
            <a:extLst>
              <a:ext uri="{FF2B5EF4-FFF2-40B4-BE49-F238E27FC236}">
                <a16:creationId xmlns:a16="http://schemas.microsoft.com/office/drawing/2014/main" id="{167EA951-4F69-BEF8-68EA-D886854525DF}"/>
              </a:ext>
            </a:extLst>
          </p:cNvPr>
          <p:cNvSpPr txBox="1">
            <a:spLocks/>
          </p:cNvSpPr>
          <p:nvPr/>
        </p:nvSpPr>
        <p:spPr>
          <a:xfrm>
            <a:off x="1031898" y="2848138"/>
            <a:ext cx="5216501" cy="299949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1550" marR="0" lvl="1" indent="-514350" algn="just" defTabSz="914400" rtl="1" eaLnBrk="1" fontAlgn="auto" latinLnBrk="0" hangingPunct="1">
              <a:lnSpc>
                <a:spcPct val="90000"/>
              </a:lnSpc>
              <a:spcBef>
                <a:spcPts val="50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67FAE42-9B0D-1C7D-F51E-E310EBEA0E32}"/>
              </a:ext>
            </a:extLst>
          </p:cNvPr>
          <p:cNvSpPr txBox="1"/>
          <p:nvPr/>
        </p:nvSpPr>
        <p:spPr>
          <a:xfrm>
            <a:off x="1839271" y="1073333"/>
            <a:ext cx="2962234" cy="646331"/>
          </a:xfrm>
          <a:prstGeom prst="rect">
            <a:avLst/>
          </a:prstGeom>
          <a:noFill/>
        </p:spPr>
        <p:txBody>
          <a:bodyPr wrap="square" rtlCol="0">
            <a:spAutoFit/>
          </a:bodyPr>
          <a:lstStyle/>
          <a:p>
            <a:pPr algn="ctr"/>
            <a:r>
              <a:rPr lang="ar-JO" sz="3600" b="1" dirty="0"/>
              <a:t>أهداف التدريب</a:t>
            </a:r>
            <a:endParaRPr lang="en-US" sz="3600" b="1" dirty="0"/>
          </a:p>
        </p:txBody>
      </p:sp>
      <p:sp>
        <p:nvSpPr>
          <p:cNvPr id="7" name="TextBox 6">
            <a:extLst>
              <a:ext uri="{FF2B5EF4-FFF2-40B4-BE49-F238E27FC236}">
                <a16:creationId xmlns:a16="http://schemas.microsoft.com/office/drawing/2014/main" id="{BBBB3395-1677-0EE1-EBD2-C8A791A49AB3}"/>
              </a:ext>
            </a:extLst>
          </p:cNvPr>
          <p:cNvSpPr txBox="1"/>
          <p:nvPr/>
        </p:nvSpPr>
        <p:spPr>
          <a:xfrm>
            <a:off x="546716" y="1945183"/>
            <a:ext cx="5975382" cy="4136004"/>
          </a:xfrm>
          <a:prstGeom prst="rect">
            <a:avLst/>
          </a:prstGeom>
          <a:noFill/>
        </p:spPr>
        <p:txBody>
          <a:bodyPr wrap="square">
            <a:spAutoFit/>
          </a:bodyPr>
          <a:lstStyle/>
          <a:p>
            <a:pPr marL="228600" marR="0" lvl="0" indent="-228600" algn="just" rtl="1">
              <a:lnSpc>
                <a:spcPct val="107000"/>
              </a:lnSpc>
              <a:spcBef>
                <a:spcPts val="0"/>
              </a:spcBef>
              <a:spcAft>
                <a:spcPts val="800"/>
              </a:spcAft>
              <a:buFont typeface="+mj-lt"/>
              <a:buAutoNum type="arabicPeriod"/>
            </a:pPr>
            <a:r>
              <a:rPr lang="ar-JO" sz="2400" dirty="0">
                <a:effectLst/>
                <a:latin typeface="Calibri" panose="020F0502020204030204" pitchFamily="34" charset="0"/>
                <a:ea typeface="Calibri" panose="020F0502020204030204" pitchFamily="34" charset="0"/>
                <a:cs typeface="Calibri" panose="020F0502020204030204" pitchFamily="34" charset="0"/>
              </a:rPr>
              <a:t> التعرف على مفهوم القانون وأهميته، وعلاقته بشؤون حياتنا المختلفة.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228600" marR="0" lvl="0" indent="-228600" algn="just" rtl="1">
              <a:lnSpc>
                <a:spcPct val="107000"/>
              </a:lnSpc>
              <a:spcBef>
                <a:spcPts val="0"/>
              </a:spcBef>
              <a:spcAft>
                <a:spcPts val="800"/>
              </a:spcAft>
              <a:buFont typeface="+mj-lt"/>
              <a:buAutoNum type="arabicPeriod"/>
            </a:pPr>
            <a:r>
              <a:rPr lang="ar-JO" sz="2400" dirty="0">
                <a:effectLst/>
                <a:latin typeface="Calibri" panose="020F0502020204030204" pitchFamily="34" charset="0"/>
                <a:ea typeface="Calibri" panose="020F0502020204030204" pitchFamily="34" charset="0"/>
                <a:cs typeface="Calibri" panose="020F0502020204030204" pitchFamily="34" charset="0"/>
              </a:rPr>
              <a:t> التعرف على الإعلان العالمي لحقوق الإنسان.</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228600" marR="0" lvl="0" indent="-228600" algn="just" rtl="1">
              <a:lnSpc>
                <a:spcPct val="107000"/>
              </a:lnSpc>
              <a:spcBef>
                <a:spcPts val="0"/>
              </a:spcBef>
              <a:spcAft>
                <a:spcPts val="800"/>
              </a:spcAft>
              <a:buFont typeface="+mj-lt"/>
              <a:buAutoNum type="arabicPeriod"/>
            </a:pPr>
            <a:r>
              <a:rPr lang="ar-JO" sz="2400" dirty="0">
                <a:effectLst/>
                <a:latin typeface="Calibri" panose="020F0502020204030204" pitchFamily="34" charset="0"/>
                <a:ea typeface="Calibri" panose="020F0502020204030204" pitchFamily="34" charset="0"/>
                <a:cs typeface="Calibri" panose="020F0502020204030204" pitchFamily="34" charset="0"/>
              </a:rPr>
              <a:t> مناقشة مكونات الدستور الأردني، وفكرة المواطنة التي تقوم على الحقوق والواجبات.</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228600" marR="0" lvl="0" indent="-228600" algn="just" rtl="1">
              <a:lnSpc>
                <a:spcPct val="107000"/>
              </a:lnSpc>
              <a:spcBef>
                <a:spcPts val="0"/>
              </a:spcBef>
              <a:spcAft>
                <a:spcPts val="800"/>
              </a:spcAft>
              <a:buFont typeface="+mj-lt"/>
              <a:buAutoNum type="arabicPeriod"/>
            </a:pPr>
            <a:r>
              <a:rPr lang="ar-JO" sz="2400" dirty="0">
                <a:effectLst/>
                <a:latin typeface="Calibri" panose="020F0502020204030204" pitchFamily="34" charset="0"/>
                <a:ea typeface="Calibri" panose="020F0502020204030204" pitchFamily="34" charset="0"/>
                <a:cs typeface="Calibri" panose="020F0502020204030204" pitchFamily="34" charset="0"/>
              </a:rPr>
              <a:t> التعرف على أهداف التنمية المستدامة وعلاقتها بشؤون حياتنا المختلفة.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228600" marR="0" lvl="0" indent="-228600" algn="just" rtl="1">
              <a:lnSpc>
                <a:spcPct val="107000"/>
              </a:lnSpc>
              <a:spcBef>
                <a:spcPts val="0"/>
              </a:spcBef>
              <a:spcAft>
                <a:spcPts val="800"/>
              </a:spcAft>
              <a:buFont typeface="+mj-lt"/>
              <a:buAutoNum type="arabicPeriod"/>
            </a:pPr>
            <a:r>
              <a:rPr lang="ar-JO" sz="2400" dirty="0">
                <a:effectLst/>
                <a:latin typeface="Calibri" panose="020F0502020204030204" pitchFamily="34" charset="0"/>
                <a:ea typeface="Calibri" panose="020F0502020204030204" pitchFamily="34" charset="0"/>
                <a:cs typeface="Calibri" panose="020F0502020204030204" pitchFamily="34" charset="0"/>
              </a:rPr>
              <a:t> رفع درجة الوعي بحقوقنا كأفراد صالحين في المجتمع.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228600" indent="-228600" algn="r" rtl="1">
              <a:buFont typeface="+mj-lt"/>
              <a:buAutoNum type="arabicPeriod"/>
            </a:pPr>
            <a:r>
              <a:rPr lang="ar-JO" sz="2400" dirty="0">
                <a:effectLst/>
                <a:ea typeface="Calibri" panose="020F0502020204030204" pitchFamily="34" charset="0"/>
                <a:cs typeface="Calibri" panose="020F0502020204030204" pitchFamily="34" charset="0"/>
              </a:rPr>
              <a:t> تعميق وتعزيز أهمية القانون في حياتنا.</a:t>
            </a:r>
            <a:endParaRPr lang="en-US" sz="3600" dirty="0"/>
          </a:p>
        </p:txBody>
      </p:sp>
    </p:spTree>
    <p:extLst>
      <p:ext uri="{BB962C8B-B14F-4D97-AF65-F5344CB8AC3E}">
        <p14:creationId xmlns:p14="http://schemas.microsoft.com/office/powerpoint/2010/main" val="3948755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5" name="TextBox 4">
            <a:extLst>
              <a:ext uri="{FF2B5EF4-FFF2-40B4-BE49-F238E27FC236}">
                <a16:creationId xmlns:a16="http://schemas.microsoft.com/office/drawing/2014/main" id="{4E96E7D7-D60D-B47D-3A09-E17FC1F679C2}"/>
              </a:ext>
            </a:extLst>
          </p:cNvPr>
          <p:cNvSpPr txBox="1"/>
          <p:nvPr/>
        </p:nvSpPr>
        <p:spPr>
          <a:xfrm>
            <a:off x="557000" y="2484452"/>
            <a:ext cx="10767526" cy="204876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JO" sz="6600" b="1" i="0" u="none" strike="noStrike" kern="1200" cap="none" spc="0" normalizeH="0" baseline="0" noProof="0" dirty="0">
                <a:ln>
                  <a:noFill/>
                </a:ln>
                <a:solidFill>
                  <a:srgbClr val="00B050"/>
                </a:solidFill>
                <a:effectLst/>
                <a:uLnTx/>
                <a:uFillTx/>
                <a:latin typeface="Calibri" panose="020F0502020204030204"/>
                <a:ea typeface="+mn-ea"/>
                <a:cs typeface="Calibri" panose="020F0502020204030204" pitchFamily="34" charset="0"/>
              </a:rPr>
              <a:t>تمرين (7): تشجيع الديمقراطية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JO" sz="6600" b="1" i="0" u="none" strike="noStrike" kern="1200" cap="none" spc="0" normalizeH="0" baseline="0" noProof="0" dirty="0">
                <a:ln>
                  <a:noFill/>
                </a:ln>
                <a:solidFill>
                  <a:srgbClr val="00B050"/>
                </a:solidFill>
                <a:effectLst/>
                <a:uLnTx/>
                <a:uFillTx/>
                <a:latin typeface="Calibri" panose="020F0502020204030204"/>
                <a:ea typeface="+mn-ea"/>
                <a:cs typeface="Calibri" panose="020F0502020204030204" pitchFamily="34" charset="0"/>
              </a:rPr>
              <a:t>وحقوق الإنسان في الأردن</a:t>
            </a:r>
            <a:endParaRPr kumimoji="0" lang="en-US" sz="6600" b="1" i="0" u="none" strike="noStrike" kern="1200" cap="none" spc="0" normalizeH="0" baseline="0" noProof="0" dirty="0">
              <a:ln>
                <a:noFill/>
              </a:ln>
              <a:solidFill>
                <a:srgbClr val="00B050"/>
              </a:solidFill>
              <a:effectLst/>
              <a:uLnTx/>
              <a:uFillTx/>
              <a:latin typeface="Calibri" panose="020F0502020204030204"/>
              <a:ea typeface="+mn-ea"/>
              <a:cs typeface="Calibri" panose="020F0502020204030204" pitchFamily="34" charset="0"/>
            </a:endParaRPr>
          </a:p>
        </p:txBody>
      </p:sp>
    </p:spTree>
    <p:extLst>
      <p:ext uri="{BB962C8B-B14F-4D97-AF65-F5344CB8AC3E}">
        <p14:creationId xmlns:p14="http://schemas.microsoft.com/office/powerpoint/2010/main" val="2686061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5" name="TextBox 4">
            <a:extLst>
              <a:ext uri="{FF2B5EF4-FFF2-40B4-BE49-F238E27FC236}">
                <a16:creationId xmlns:a16="http://schemas.microsoft.com/office/drawing/2014/main" id="{2CC47E9D-E90D-0F6B-60F9-FBA6585B3DA3}"/>
              </a:ext>
            </a:extLst>
          </p:cNvPr>
          <p:cNvSpPr txBox="1"/>
          <p:nvPr/>
        </p:nvSpPr>
        <p:spPr>
          <a:xfrm>
            <a:off x="1534243" y="1279669"/>
            <a:ext cx="9123513" cy="4832092"/>
          </a:xfrm>
          <a:prstGeom prst="rect">
            <a:avLst/>
          </a:prstGeom>
          <a:noFill/>
        </p:spPr>
        <p:txBody>
          <a:bodyPr wrap="square">
            <a:spAutoFit/>
          </a:bodyPr>
          <a:lstStyle/>
          <a:p>
            <a:pPr algn="r" rtl="1">
              <a:buFont typeface="Wingdings" panose="05000000000000000000" pitchFamily="2" charset="2"/>
              <a:buChar char="q"/>
            </a:pPr>
            <a:r>
              <a:rPr lang="ar-JO" sz="4400" b="1" dirty="0">
                <a:cs typeface="Calibri" panose="020F0502020204030204" pitchFamily="34" charset="0"/>
              </a:rPr>
              <a:t> المرأة.</a:t>
            </a:r>
          </a:p>
          <a:p>
            <a:pPr algn="r" rtl="1">
              <a:buFont typeface="Wingdings" panose="05000000000000000000" pitchFamily="2" charset="2"/>
              <a:buChar char="q"/>
            </a:pPr>
            <a:endParaRPr lang="ar-JO" sz="4400" b="1" dirty="0">
              <a:cs typeface="Calibri" panose="020F0502020204030204" pitchFamily="34" charset="0"/>
            </a:endParaRPr>
          </a:p>
          <a:p>
            <a:pPr algn="r" rtl="1">
              <a:buFont typeface="Wingdings" panose="05000000000000000000" pitchFamily="2" charset="2"/>
              <a:buChar char="q"/>
            </a:pPr>
            <a:r>
              <a:rPr lang="ar-JO" sz="4400" b="1" dirty="0">
                <a:cs typeface="Calibri" panose="020F0502020204030204" pitchFamily="34" charset="0"/>
              </a:rPr>
              <a:t> الشباب.</a:t>
            </a:r>
          </a:p>
          <a:p>
            <a:pPr algn="r" rtl="1">
              <a:buFont typeface="Wingdings" panose="05000000000000000000" pitchFamily="2" charset="2"/>
              <a:buChar char="q"/>
            </a:pPr>
            <a:endParaRPr lang="ar-JO" sz="4400" b="1" dirty="0">
              <a:cs typeface="Calibri" panose="020F0502020204030204" pitchFamily="34" charset="0"/>
            </a:endParaRPr>
          </a:p>
          <a:p>
            <a:pPr algn="r" rtl="1">
              <a:buFont typeface="Wingdings" panose="05000000000000000000" pitchFamily="2" charset="2"/>
              <a:buChar char="q"/>
            </a:pPr>
            <a:r>
              <a:rPr lang="ar-JO" sz="4400" b="1" dirty="0">
                <a:cs typeface="Calibri" panose="020F0502020204030204" pitchFamily="34" charset="0"/>
              </a:rPr>
              <a:t> اللاجئين/ الأقليات.</a:t>
            </a:r>
          </a:p>
          <a:p>
            <a:pPr algn="r" rtl="1">
              <a:buFont typeface="Wingdings" panose="05000000000000000000" pitchFamily="2" charset="2"/>
              <a:buChar char="q"/>
            </a:pPr>
            <a:endParaRPr lang="ar-JO" sz="4400" b="1" dirty="0">
              <a:cs typeface="Calibri" panose="020F0502020204030204" pitchFamily="34" charset="0"/>
            </a:endParaRPr>
          </a:p>
          <a:p>
            <a:pPr algn="r" rtl="1">
              <a:buFont typeface="Wingdings" panose="05000000000000000000" pitchFamily="2" charset="2"/>
              <a:buChar char="q"/>
            </a:pPr>
            <a:r>
              <a:rPr lang="ar-JO" sz="4400" b="1" dirty="0">
                <a:cs typeface="Calibri" panose="020F0502020204030204" pitchFamily="34" charset="0"/>
              </a:rPr>
              <a:t> أبناء المحافظات.</a:t>
            </a:r>
            <a:endParaRPr lang="en-US" sz="4400" b="1" dirty="0">
              <a:cs typeface="Calibri" panose="020F0502020204030204" pitchFamily="34" charset="0"/>
            </a:endParaRPr>
          </a:p>
        </p:txBody>
      </p:sp>
    </p:spTree>
    <p:extLst>
      <p:ext uri="{BB962C8B-B14F-4D97-AF65-F5344CB8AC3E}">
        <p14:creationId xmlns:p14="http://schemas.microsoft.com/office/powerpoint/2010/main" val="700892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sp>
        <p:nvSpPr>
          <p:cNvPr id="2" name="TextBox 1">
            <a:extLst>
              <a:ext uri="{FF2B5EF4-FFF2-40B4-BE49-F238E27FC236}">
                <a16:creationId xmlns:a16="http://schemas.microsoft.com/office/drawing/2014/main" id="{A363DEFB-E217-8053-BF07-40734711AF65}"/>
              </a:ext>
            </a:extLst>
          </p:cNvPr>
          <p:cNvSpPr txBox="1"/>
          <p:nvPr/>
        </p:nvSpPr>
        <p:spPr>
          <a:xfrm>
            <a:off x="1402205" y="1920245"/>
            <a:ext cx="916266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الجلسة الثالثة</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JO" sz="6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الخاتمة ... مراجعة لمحاور التدريب</a:t>
            </a:r>
            <a:endParaRPr kumimoji="0" lang="en-US" sz="6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0155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JO"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JO" dirty="0"/>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2" name="Picture 2" descr="عماد أبو صالح&#10;">
            <a:extLst>
              <a:ext uri="{FF2B5EF4-FFF2-40B4-BE49-F238E27FC236}">
                <a16:creationId xmlns:a16="http://schemas.microsoft.com/office/drawing/2014/main" id="{0D1CAD1A-BE0B-7BDE-97DB-378CC6F398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703409" y="1327829"/>
            <a:ext cx="4047843" cy="40478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E4CBCE-EE02-4A8F-6618-6B5B53393BCF}"/>
              </a:ext>
            </a:extLst>
          </p:cNvPr>
          <p:cNvSpPr txBox="1"/>
          <p:nvPr/>
        </p:nvSpPr>
        <p:spPr>
          <a:xfrm>
            <a:off x="6463976" y="2593909"/>
            <a:ext cx="5039025" cy="2862322"/>
          </a:xfrm>
          <a:prstGeom prst="rect">
            <a:avLst/>
          </a:prstGeom>
          <a:noFill/>
        </p:spPr>
        <p:txBody>
          <a:bodyPr wrap="square" rtlCol="0">
            <a:spAutoFit/>
          </a:bodyPr>
          <a:lstStyle/>
          <a:p>
            <a:pPr algn="ctr" rtl="1"/>
            <a:r>
              <a:rPr lang="ar-JO" sz="6000" b="1" dirty="0"/>
              <a:t>شكراً لكم/ لكن...</a:t>
            </a:r>
          </a:p>
          <a:p>
            <a:pPr algn="ctr" rtl="1"/>
            <a:endParaRPr lang="ar-JO" sz="6000" b="1" dirty="0"/>
          </a:p>
          <a:p>
            <a:pPr algn="ctr" rtl="1"/>
            <a:r>
              <a:rPr lang="ar-JO" sz="6000" b="1" dirty="0"/>
              <a:t> ممتن للجميع</a:t>
            </a:r>
            <a:endParaRPr lang="en-US" sz="6000" b="1" dirty="0"/>
          </a:p>
        </p:txBody>
      </p:sp>
    </p:spTree>
    <p:extLst>
      <p:ext uri="{BB962C8B-B14F-4D97-AF65-F5344CB8AC3E}">
        <p14:creationId xmlns:p14="http://schemas.microsoft.com/office/powerpoint/2010/main" val="401490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graphicFrame>
        <p:nvGraphicFramePr>
          <p:cNvPr id="5" name="Table 4">
            <a:extLst>
              <a:ext uri="{FF2B5EF4-FFF2-40B4-BE49-F238E27FC236}">
                <a16:creationId xmlns:a16="http://schemas.microsoft.com/office/drawing/2014/main" id="{FC967BB4-95F4-AC27-B8BD-370A8A714B2A}"/>
              </a:ext>
            </a:extLst>
          </p:cNvPr>
          <p:cNvGraphicFramePr>
            <a:graphicFrameLocks noGrp="1"/>
          </p:cNvGraphicFramePr>
          <p:nvPr>
            <p:extLst>
              <p:ext uri="{D42A27DB-BD31-4B8C-83A1-F6EECF244321}">
                <p14:modId xmlns:p14="http://schemas.microsoft.com/office/powerpoint/2010/main" val="3703169755"/>
              </p:ext>
            </p:extLst>
          </p:nvPr>
        </p:nvGraphicFramePr>
        <p:xfrm>
          <a:off x="1975561" y="1210617"/>
          <a:ext cx="7267470" cy="5171989"/>
        </p:xfrm>
        <a:graphic>
          <a:graphicData uri="http://schemas.openxmlformats.org/drawingml/2006/table">
            <a:tbl>
              <a:tblPr firstRow="1" firstCol="1" bandRow="1"/>
              <a:tblGrid>
                <a:gridCol w="4385405">
                  <a:extLst>
                    <a:ext uri="{9D8B030D-6E8A-4147-A177-3AD203B41FA5}">
                      <a16:colId xmlns:a16="http://schemas.microsoft.com/office/drawing/2014/main" val="3149310745"/>
                    </a:ext>
                  </a:extLst>
                </a:gridCol>
                <a:gridCol w="2882065">
                  <a:extLst>
                    <a:ext uri="{9D8B030D-6E8A-4147-A177-3AD203B41FA5}">
                      <a16:colId xmlns:a16="http://schemas.microsoft.com/office/drawing/2014/main" val="1761793434"/>
                    </a:ext>
                  </a:extLst>
                </a:gridCol>
              </a:tblGrid>
              <a:tr h="384918">
                <a:tc>
                  <a:txBody>
                    <a:bodyPr/>
                    <a:lstStyle/>
                    <a:p>
                      <a:pPr marL="0" marR="0" algn="ctr">
                        <a:lnSpc>
                          <a:spcPct val="107000"/>
                        </a:lnSpc>
                        <a:spcBef>
                          <a:spcPts val="0"/>
                        </a:spcBef>
                        <a:spcAft>
                          <a:spcPts val="0"/>
                        </a:spcAft>
                      </a:pPr>
                      <a:r>
                        <a:rPr lang="ar-JO" sz="18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الجلسة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5543" marR="65543"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ar-JO" sz="1800" b="1" dirty="0">
                          <a:solidFill>
                            <a:srgbClr val="FFFFFF"/>
                          </a:solidFill>
                          <a:effectLst/>
                          <a:latin typeface="Calibri" panose="020F0502020204030204" pitchFamily="34" charset="0"/>
                          <a:ea typeface="Calibri" panose="020F0502020204030204" pitchFamily="34" charset="0"/>
                          <a:cs typeface="Arial" panose="020B0604020202020204" pitchFamily="34" charset="0"/>
                        </a:rPr>
                        <a:t>الوقت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5543" marR="65543"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extLst>
                  <a:ext uri="{0D108BD9-81ED-4DB2-BD59-A6C34878D82A}">
                    <a16:rowId xmlns:a16="http://schemas.microsoft.com/office/drawing/2014/main" val="1225456119"/>
                  </a:ext>
                </a:extLst>
              </a:tr>
              <a:tr h="504343">
                <a:tc>
                  <a:txBody>
                    <a:bodyPr/>
                    <a:lstStyle/>
                    <a:p>
                      <a:pPr marL="0" marR="0" algn="ctr">
                        <a:lnSpc>
                          <a:spcPct val="107000"/>
                        </a:lnSpc>
                        <a:spcBef>
                          <a:spcPts val="0"/>
                        </a:spcBef>
                        <a:spcAft>
                          <a:spcPts val="0"/>
                        </a:spcAft>
                      </a:pPr>
                      <a:r>
                        <a:rPr lang="ar-SA" sz="2000">
                          <a:solidFill>
                            <a:srgbClr val="000000"/>
                          </a:solidFill>
                          <a:effectLst/>
                          <a:latin typeface="Calibri" panose="020F0502020204030204" pitchFamily="34" charset="0"/>
                          <a:ea typeface="Calibri" panose="020F0502020204030204" pitchFamily="34" charset="0"/>
                          <a:cs typeface="Arial" panose="020B0604020202020204" pitchFamily="34" charset="0"/>
                        </a:rPr>
                        <a:t>الجلسة الافتتاحية</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2000">
                          <a:solidFill>
                            <a:srgbClr val="000000"/>
                          </a:solidFill>
                          <a:effectLst/>
                          <a:latin typeface="Calibri" panose="020F0502020204030204" pitchFamily="34" charset="0"/>
                          <a:ea typeface="Calibri" panose="020F0502020204030204" pitchFamily="34" charset="0"/>
                          <a:cs typeface="Arial" panose="020B0604020202020204" pitchFamily="34" charset="0"/>
                        </a:rPr>
                        <a:t>10:00 am – 10: 30 am</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7202407"/>
                  </a:ext>
                </a:extLst>
              </a:tr>
              <a:tr h="509685">
                <a:tc>
                  <a:txBody>
                    <a:bodyPr/>
                    <a:lstStyle/>
                    <a:p>
                      <a:pPr marL="0" marR="0" algn="ctr">
                        <a:lnSpc>
                          <a:spcPct val="107000"/>
                        </a:lnSpc>
                        <a:spcBef>
                          <a:spcPts val="0"/>
                        </a:spcBef>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مقدمة</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Arial" panose="020B0604020202020204" pitchFamily="34" charset="0"/>
                        </a:rPr>
                        <a:t>10:30-11:15</a:t>
                      </a: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928843536"/>
                  </a:ext>
                </a:extLst>
              </a:tr>
              <a:tr h="515026">
                <a:tc>
                  <a:txBody>
                    <a:bodyPr/>
                    <a:lstStyle/>
                    <a:p>
                      <a:pPr marL="0" marR="0" algn="ctr">
                        <a:lnSpc>
                          <a:spcPct val="107000"/>
                        </a:lnSpc>
                        <a:spcBef>
                          <a:spcPts val="0"/>
                        </a:spcBef>
                        <a:spcAft>
                          <a:spcPts val="0"/>
                        </a:spcAft>
                      </a:pPr>
                      <a:r>
                        <a:rPr lang="ar-SA"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الإعلان العالمي لحقوق الإنسان</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2000">
                          <a:solidFill>
                            <a:srgbClr val="000000"/>
                          </a:solidFill>
                          <a:effectLst/>
                          <a:latin typeface="Calibri" panose="020F0502020204030204" pitchFamily="34" charset="0"/>
                          <a:ea typeface="Calibri" panose="020F0502020204030204" pitchFamily="34" charset="0"/>
                          <a:cs typeface="Arial" panose="020B0604020202020204" pitchFamily="34" charset="0"/>
                        </a:rPr>
                        <a:t>11:15-12:00</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311912690"/>
                  </a:ext>
                </a:extLst>
              </a:tr>
              <a:tr h="541732">
                <a:tc>
                  <a:txBody>
                    <a:bodyPr/>
                    <a:lstStyle/>
                    <a:p>
                      <a:pPr marL="0" marR="0" algn="ctr">
                        <a:lnSpc>
                          <a:spcPct val="107000"/>
                        </a:lnSpc>
                        <a:spcBef>
                          <a:spcPts val="0"/>
                        </a:spcBef>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استراحة</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rtl="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Arial" panose="020B0604020202020204" pitchFamily="34" charset="0"/>
                        </a:rPr>
                        <a:t>12:00-12:15</a:t>
                      </a: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816773725"/>
                  </a:ext>
                </a:extLst>
              </a:tr>
              <a:tr h="520367">
                <a:tc>
                  <a:txBody>
                    <a:bodyPr/>
                    <a:lstStyle/>
                    <a:p>
                      <a:pPr marL="0" marR="0" algn="ctr">
                        <a:lnSpc>
                          <a:spcPct val="107000"/>
                        </a:lnSpc>
                        <a:spcBef>
                          <a:spcPts val="0"/>
                        </a:spcBef>
                        <a:spcAft>
                          <a:spcPts val="0"/>
                        </a:spcAft>
                      </a:pPr>
                      <a:r>
                        <a:rPr lang="ar-SA" sz="2000">
                          <a:solidFill>
                            <a:srgbClr val="000000"/>
                          </a:solidFill>
                          <a:effectLst/>
                          <a:latin typeface="Calibri" panose="020F0502020204030204" pitchFamily="34" charset="0"/>
                          <a:ea typeface="Calibri" panose="020F0502020204030204" pitchFamily="34" charset="0"/>
                          <a:cs typeface="Arial" panose="020B0604020202020204" pitchFamily="34" charset="0"/>
                        </a:rPr>
                        <a:t>الدستور الأردني</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2000">
                          <a:solidFill>
                            <a:srgbClr val="000000"/>
                          </a:solidFill>
                          <a:effectLst/>
                          <a:latin typeface="Calibri" panose="020F0502020204030204" pitchFamily="34" charset="0"/>
                          <a:ea typeface="Calibri" panose="020F0502020204030204" pitchFamily="34" charset="0"/>
                          <a:cs typeface="Arial" panose="020B0604020202020204" pitchFamily="34" charset="0"/>
                        </a:rPr>
                        <a:t>12:15-1:00</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280262102"/>
                  </a:ext>
                </a:extLst>
              </a:tr>
              <a:tr h="482980">
                <a:tc>
                  <a:txBody>
                    <a:bodyPr/>
                    <a:lstStyle/>
                    <a:p>
                      <a:pPr marL="0" marR="0" algn="ctr">
                        <a:lnSpc>
                          <a:spcPct val="107000"/>
                        </a:lnSpc>
                        <a:spcBef>
                          <a:spcPts val="0"/>
                        </a:spcBef>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أهداف التنمية المستدامة</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Arial" panose="020B0604020202020204" pitchFamily="34" charset="0"/>
                        </a:rPr>
                        <a:t>1:00-1:30</a:t>
                      </a: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766494164"/>
                  </a:ext>
                </a:extLst>
              </a:tr>
              <a:tr h="482980">
                <a:tc>
                  <a:txBody>
                    <a:bodyPr/>
                    <a:lstStyle/>
                    <a:p>
                      <a:pPr marL="0" marR="0" algn="ctr">
                        <a:lnSpc>
                          <a:spcPct val="107000"/>
                        </a:lnSpc>
                        <a:spcBef>
                          <a:spcPts val="0"/>
                        </a:spcBef>
                        <a:spcAft>
                          <a:spcPts val="0"/>
                        </a:spcAft>
                      </a:pPr>
                      <a:r>
                        <a:rPr lang="ar-JO" sz="2000" b="0" dirty="0">
                          <a:solidFill>
                            <a:srgbClr val="000000"/>
                          </a:solidFill>
                          <a:effectLst/>
                          <a:latin typeface="Calibri" panose="020F0502020204030204" pitchFamily="34" charset="0"/>
                          <a:ea typeface="Calibri" panose="020F0502020204030204" pitchFamily="34" charset="0"/>
                          <a:cs typeface="Arial" panose="020B0604020202020204" pitchFamily="34" charset="0"/>
                        </a:rPr>
                        <a:t>استراحة</a:t>
                      </a:r>
                      <a:endParaRPr lang="en-US" sz="2000" b="0" dirty="0">
                        <a:effectLst/>
                        <a:latin typeface="Calibri" panose="020F0502020204030204" pitchFamily="34" charset="0"/>
                        <a:ea typeface="Calibri" panose="020F0502020204030204" pitchFamily="34" charset="0"/>
                        <a:cs typeface="Arial" panose="020B0604020202020204" pitchFamily="34" charset="0"/>
                      </a:endParaRP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rtl="0">
                        <a:lnSpc>
                          <a:spcPct val="107000"/>
                        </a:lnSpc>
                        <a:spcBef>
                          <a:spcPts val="0"/>
                        </a:spcBef>
                        <a:spcAft>
                          <a:spcPts val="0"/>
                        </a:spcAft>
                      </a:pPr>
                      <a:r>
                        <a:rPr lang="en-US" sz="2000">
                          <a:solidFill>
                            <a:srgbClr val="000000"/>
                          </a:solidFill>
                          <a:effectLst/>
                          <a:latin typeface="Calibri" panose="020F0502020204030204" pitchFamily="34" charset="0"/>
                          <a:ea typeface="Calibri" panose="020F0502020204030204" pitchFamily="34" charset="0"/>
                          <a:cs typeface="Arial" panose="020B0604020202020204" pitchFamily="34" charset="0"/>
                        </a:rPr>
                        <a:t>1:30-1:45</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657576706"/>
                  </a:ext>
                </a:extLst>
              </a:tr>
              <a:tr h="609638">
                <a:tc>
                  <a:txBody>
                    <a:bodyPr/>
                    <a:lstStyle/>
                    <a:p>
                      <a:pPr marL="0" marR="0" algn="ctr">
                        <a:lnSpc>
                          <a:spcPct val="107000"/>
                        </a:lnSpc>
                        <a:spcBef>
                          <a:spcPts val="0"/>
                        </a:spcBef>
                        <a:spcAft>
                          <a:spcPts val="0"/>
                        </a:spcAft>
                      </a:pPr>
                      <a:r>
                        <a:rPr lang="ar-SA" sz="2000">
                          <a:effectLst/>
                          <a:latin typeface="Calibri" panose="020F0502020204030204" pitchFamily="34" charset="0"/>
                          <a:ea typeface="Calibri" panose="020F0502020204030204" pitchFamily="34" charset="0"/>
                          <a:cs typeface="Arial" panose="020B0604020202020204" pitchFamily="34" charset="0"/>
                        </a:rPr>
                        <a:t>الثقافة القانونية وعلاقتها بالعمل</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Arial" panose="020B0604020202020204" pitchFamily="34" charset="0"/>
                        </a:rPr>
                        <a:t>1:45-3:00</a:t>
                      </a: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383484834"/>
                  </a:ext>
                </a:extLst>
              </a:tr>
              <a:tr h="620320">
                <a:tc>
                  <a:txBody>
                    <a:bodyPr/>
                    <a:lstStyle/>
                    <a:p>
                      <a:pPr marL="0" marR="0" algn="ctr">
                        <a:lnSpc>
                          <a:spcPct val="107000"/>
                        </a:lnSpc>
                        <a:spcBef>
                          <a:spcPts val="0"/>
                        </a:spcBef>
                        <a:spcAft>
                          <a:spcPts val="0"/>
                        </a:spcAft>
                      </a:pPr>
                      <a:r>
                        <a:rPr lang="ar-JO"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اختتام الورشة</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rtl="0">
                        <a:lnSpc>
                          <a:spcPct val="107000"/>
                        </a:lnSpc>
                        <a:spcBef>
                          <a:spcPts val="0"/>
                        </a:spcBef>
                        <a:spcAft>
                          <a:spcPts val="0"/>
                        </a:spcAft>
                      </a:pPr>
                      <a:r>
                        <a:rPr lang="en-US"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3:00 pm – 3:30 pm</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5543" marR="6554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547795801"/>
                  </a:ext>
                </a:extLst>
              </a:tr>
            </a:tbl>
          </a:graphicData>
        </a:graphic>
      </p:graphicFrame>
      <p:sp>
        <p:nvSpPr>
          <p:cNvPr id="6" name="TextBox 5">
            <a:extLst>
              <a:ext uri="{FF2B5EF4-FFF2-40B4-BE49-F238E27FC236}">
                <a16:creationId xmlns:a16="http://schemas.microsoft.com/office/drawing/2014/main" id="{2AB89495-8575-CC46-273A-C86D97E67807}"/>
              </a:ext>
            </a:extLst>
          </p:cNvPr>
          <p:cNvSpPr txBox="1"/>
          <p:nvPr/>
        </p:nvSpPr>
        <p:spPr>
          <a:xfrm>
            <a:off x="9750490" y="566057"/>
            <a:ext cx="2071395" cy="954107"/>
          </a:xfrm>
          <a:prstGeom prst="rect">
            <a:avLst/>
          </a:prstGeom>
          <a:noFill/>
        </p:spPr>
        <p:txBody>
          <a:bodyPr wrap="square" rtlCol="0">
            <a:spAutoFit/>
          </a:bodyPr>
          <a:lstStyle/>
          <a:p>
            <a:pPr algn="ctr"/>
            <a:r>
              <a:rPr lang="ar-JO" sz="2800" b="1" dirty="0"/>
              <a:t>استعراض البرنامج</a:t>
            </a:r>
            <a:endParaRPr lang="en-US" sz="2800" b="1" dirty="0"/>
          </a:p>
        </p:txBody>
      </p:sp>
    </p:spTree>
    <p:extLst>
      <p:ext uri="{BB962C8B-B14F-4D97-AF65-F5344CB8AC3E}">
        <p14:creationId xmlns:p14="http://schemas.microsoft.com/office/powerpoint/2010/main" val="1491348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JO"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JO" dirty="0"/>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2" name="Picture 2" descr="Image result for rules">
            <a:extLst>
              <a:ext uri="{FF2B5EF4-FFF2-40B4-BE49-F238E27FC236}">
                <a16:creationId xmlns:a16="http://schemas.microsoft.com/office/drawing/2014/main" id="{879BA28C-525E-2102-AEE6-81AD7EAD5B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787"/>
          <a:stretch/>
        </p:blipFill>
        <p:spPr bwMode="auto">
          <a:xfrm>
            <a:off x="2075868" y="1312972"/>
            <a:ext cx="8655678" cy="48688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364A05-C514-C3AF-A062-738D2AC8D3CD}"/>
              </a:ext>
            </a:extLst>
          </p:cNvPr>
          <p:cNvSpPr txBox="1"/>
          <p:nvPr/>
        </p:nvSpPr>
        <p:spPr>
          <a:xfrm>
            <a:off x="1996751" y="1375262"/>
            <a:ext cx="3108649" cy="646331"/>
          </a:xfrm>
          <a:prstGeom prst="rect">
            <a:avLst/>
          </a:prstGeom>
          <a:noFill/>
        </p:spPr>
        <p:txBody>
          <a:bodyPr wrap="square" rtlCol="0">
            <a:spAutoFit/>
          </a:bodyPr>
          <a:lstStyle/>
          <a:p>
            <a:pPr algn="ctr"/>
            <a:r>
              <a:rPr lang="ar-JO" sz="3600" b="1" dirty="0"/>
              <a:t>قواعد الاتفاق</a:t>
            </a:r>
            <a:endParaRPr lang="en-US" sz="3600" b="1" dirty="0"/>
          </a:p>
        </p:txBody>
      </p:sp>
    </p:spTree>
    <p:extLst>
      <p:ext uri="{BB962C8B-B14F-4D97-AF65-F5344CB8AC3E}">
        <p14:creationId xmlns:p14="http://schemas.microsoft.com/office/powerpoint/2010/main" val="1426658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JO"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JO" dirty="0"/>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2" name="Picture 2" descr="التعارف">
            <a:extLst>
              <a:ext uri="{FF2B5EF4-FFF2-40B4-BE49-F238E27FC236}">
                <a16:creationId xmlns:a16="http://schemas.microsoft.com/office/drawing/2014/main" id="{F51137E4-9125-5B70-E6CF-71C2E02DB748}"/>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10214" y="1553890"/>
            <a:ext cx="6553545" cy="4915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64BEEC-6F3E-3895-DCF0-1228B2CC3798}"/>
              </a:ext>
            </a:extLst>
          </p:cNvPr>
          <p:cNvSpPr txBox="1"/>
          <p:nvPr/>
        </p:nvSpPr>
        <p:spPr>
          <a:xfrm>
            <a:off x="468504" y="3075053"/>
            <a:ext cx="2975221" cy="707886"/>
          </a:xfrm>
          <a:prstGeom prst="rect">
            <a:avLst/>
          </a:prstGeom>
          <a:noFill/>
        </p:spPr>
        <p:txBody>
          <a:bodyPr wrap="square" rtlCol="0">
            <a:spAutoFit/>
          </a:bodyPr>
          <a:lstStyle/>
          <a:p>
            <a:pPr algn="ctr"/>
            <a:r>
              <a:rPr lang="ar-JO" sz="4000" b="1" dirty="0"/>
              <a:t>التعارف</a:t>
            </a:r>
            <a:endParaRPr lang="en-US" sz="4000" b="1" dirty="0"/>
          </a:p>
        </p:txBody>
      </p:sp>
    </p:spTree>
    <p:extLst>
      <p:ext uri="{BB962C8B-B14F-4D97-AF65-F5344CB8AC3E}">
        <p14:creationId xmlns:p14="http://schemas.microsoft.com/office/powerpoint/2010/main" val="755318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a:extLst>
              <a:ext uri="{FF2B5EF4-FFF2-40B4-BE49-F238E27FC236}">
                <a16:creationId xmlns:a16="http://schemas.microsoft.com/office/drawing/2014/main" id="{A184076E-20F0-DB12-CC2D-A2C61C85389F}"/>
              </a:ext>
            </a:extLst>
          </p:cNvPr>
          <p:cNvSpPr/>
          <p:nvPr/>
        </p:nvSpPr>
        <p:spPr>
          <a:xfrm rot="10800000">
            <a:off x="6052456" y="-7"/>
            <a:ext cx="6139541" cy="6858005"/>
          </a:xfrm>
          <a:prstGeom prst="corner">
            <a:avLst>
              <a:gd name="adj1" fmla="val 1519"/>
              <a:gd name="adj2" fmla="val 1459"/>
            </a:avLst>
          </a:prstGeom>
          <a:gradFill flip="none" rotWithShape="1">
            <a:gsLst>
              <a:gs pos="48000">
                <a:schemeClr val="accent4">
                  <a:lumMod val="75000"/>
                </a:schemeClr>
              </a:gs>
              <a:gs pos="48988">
                <a:srgbClr val="FCED06"/>
              </a:gs>
              <a:gs pos="23000">
                <a:schemeClr val="accent4">
                  <a:lumMod val="20000"/>
                  <a:lumOff val="80000"/>
                </a:schemeClr>
              </a:gs>
              <a:gs pos="35000">
                <a:srgbClr val="BBBDD0"/>
              </a:gs>
              <a:gs pos="0">
                <a:schemeClr val="accent2">
                  <a:lumMod val="20000"/>
                  <a:lumOff val="80000"/>
                </a:schemeClr>
              </a:gs>
              <a:gs pos="12000">
                <a:schemeClr val="accent1">
                  <a:lumMod val="0"/>
                  <a:lumOff val="100000"/>
                </a:schemeClr>
              </a:gs>
              <a:gs pos="100000">
                <a:schemeClr val="accent1">
                  <a:lumMod val="100000"/>
                </a:schemeClr>
              </a:gs>
            </a:gsLst>
            <a:path path="circle">
              <a:fillToRect l="50000" t="-80000" r="50000" b="180000"/>
            </a:path>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3875926"/>
            <a:ext cx="1402202" cy="2999492"/>
          </a:xfrm>
          <a:prstGeom prst="rect">
            <a:avLst/>
          </a:prstGeom>
        </p:spPr>
      </p:pic>
      <p:sp>
        <p:nvSpPr>
          <p:cNvPr id="9" name="Triangle 6">
            <a:extLst>
              <a:ext uri="{FF2B5EF4-FFF2-40B4-BE49-F238E27FC236}">
                <a16:creationId xmlns:a16="http://schemas.microsoft.com/office/drawing/2014/main" id="{56028474-7DAE-A537-A1DD-609786C00D6A}"/>
              </a:ext>
            </a:extLst>
          </p:cNvPr>
          <p:cNvSpPr/>
          <p:nvPr/>
        </p:nvSpPr>
        <p:spPr>
          <a:xfrm rot="14689014" flipH="1">
            <a:off x="608775" y="6016372"/>
            <a:ext cx="205103" cy="1263733"/>
          </a:xfrm>
          <a:prstGeom prst="triangle">
            <a:avLst>
              <a:gd name="adj" fmla="val 0"/>
            </a:avLst>
          </a:prstGeom>
          <a:solidFill>
            <a:schemeClr val="bg1"/>
          </a:solidFill>
          <a:ln w="28575">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Users\rahaf.AMANFUND\AppData\Local\Microsoft\Windows\INetCache\Content.Word\Second Chance logo.jpg"/>
          <p:cNvPicPr/>
          <p:nvPr/>
        </p:nvPicPr>
        <p:blipFill rotWithShape="1">
          <a:blip r:embed="rId3" cstate="print">
            <a:extLst>
              <a:ext uri="{28A0092B-C50C-407E-A947-70E740481C1C}">
                <a14:useLocalDpi xmlns:a14="http://schemas.microsoft.com/office/drawing/2010/main" val="0"/>
              </a:ext>
            </a:extLst>
          </a:blip>
          <a:srcRect t="26750" r="8581" b="42417"/>
          <a:stretch/>
        </p:blipFill>
        <p:spPr bwMode="auto">
          <a:xfrm>
            <a:off x="2570819" y="6614"/>
            <a:ext cx="729729" cy="497152"/>
          </a:xfrm>
          <a:prstGeom prst="rect">
            <a:avLst/>
          </a:prstGeom>
          <a:noFill/>
          <a:ln>
            <a:noFill/>
          </a:ln>
          <a:extLst>
            <a:ext uri="{53640926-AAD7-44D8-BBD7-CCE9431645EC}">
              <a14:shadowObscured xmlns:a14="http://schemas.microsoft.com/office/drawing/2010/main"/>
            </a:ext>
          </a:extLst>
        </p:spPr>
      </p:pic>
      <p:pic>
        <p:nvPicPr>
          <p:cNvPr id="11" name="Picture 10" descr="C:\Users\reem\AppData\Local\Microsoft\Windows\INetCache\Content.Word\English-LOGO-RGB.PNG"/>
          <p:cNvPicPr/>
          <p:nvPr/>
        </p:nvPicPr>
        <p:blipFill rotWithShape="1">
          <a:blip r:embed="rId4" cstate="print">
            <a:extLst>
              <a:ext uri="{28A0092B-C50C-407E-A947-70E740481C1C}">
                <a14:useLocalDpi xmlns:a14="http://schemas.microsoft.com/office/drawing/2010/main" val="0"/>
              </a:ext>
            </a:extLst>
          </a:blip>
          <a:srcRect t="17720" b="15031"/>
          <a:stretch/>
        </p:blipFill>
        <p:spPr bwMode="auto">
          <a:xfrm>
            <a:off x="3610936" y="-765"/>
            <a:ext cx="682389" cy="566822"/>
          </a:xfrm>
          <a:prstGeom prst="rect">
            <a:avLst/>
          </a:prstGeom>
          <a:noFill/>
          <a:ln>
            <a:noFill/>
          </a:ln>
          <a:extLst>
            <a:ext uri="{53640926-AAD7-44D8-BBD7-CCE9431645EC}">
              <a14:shadowObscured xmlns:a14="http://schemas.microsoft.com/office/drawing/2010/main"/>
            </a:ext>
          </a:extLst>
        </p:spPr>
      </p:pic>
      <p:pic>
        <p:nvPicPr>
          <p:cNvPr id="12" name="Picture 11" descr="Flag of the United States - Wikip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03" y="52068"/>
            <a:ext cx="949795" cy="451698"/>
          </a:xfrm>
          <a:prstGeom prst="rect">
            <a:avLst/>
          </a:prstGeom>
          <a:noFill/>
          <a:ln>
            <a:noFill/>
          </a:ln>
        </p:spPr>
      </p:pic>
      <p:pic>
        <p:nvPicPr>
          <p:cNvPr id="13" name="Picture 12" descr="MEPI logo - The U.S.-Middle East Partnership Initiative (MEPI)"/>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289" y="-195862"/>
            <a:ext cx="1580530" cy="1066719"/>
          </a:xfrm>
          <a:prstGeom prst="rect">
            <a:avLst/>
          </a:prstGeom>
          <a:noFill/>
          <a:ln>
            <a:noFill/>
          </a:ln>
        </p:spPr>
      </p:pic>
      <p:pic>
        <p:nvPicPr>
          <p:cNvPr id="2" name="Content Placeholder 8">
            <a:extLst>
              <a:ext uri="{FF2B5EF4-FFF2-40B4-BE49-F238E27FC236}">
                <a16:creationId xmlns:a16="http://schemas.microsoft.com/office/drawing/2014/main" id="{119B7101-7A4B-C9F3-1B2B-487B0DE019E3}"/>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16479" r="19943" b="1"/>
          <a:stretch/>
        </p:blipFill>
        <p:spPr bwMode="auto">
          <a:xfrm>
            <a:off x="6052456" y="1423224"/>
            <a:ext cx="4325839" cy="4527661"/>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0AF8132-26AB-8F15-44FC-97B8634370D8}"/>
              </a:ext>
            </a:extLst>
          </p:cNvPr>
          <p:cNvSpPr txBox="1"/>
          <p:nvPr/>
        </p:nvSpPr>
        <p:spPr>
          <a:xfrm>
            <a:off x="1660849" y="2509935"/>
            <a:ext cx="2901820" cy="584775"/>
          </a:xfrm>
          <a:prstGeom prst="rect">
            <a:avLst/>
          </a:prstGeom>
          <a:noFill/>
        </p:spPr>
        <p:txBody>
          <a:bodyPr wrap="square" rtlCol="0">
            <a:spAutoFit/>
          </a:bodyPr>
          <a:lstStyle/>
          <a:p>
            <a:pPr algn="ctr"/>
            <a:r>
              <a:rPr lang="ar-JO" sz="3200" b="1" dirty="0"/>
              <a:t>منهجية التدريب</a:t>
            </a:r>
            <a:endParaRPr lang="en-US" sz="3200" b="1" dirty="0"/>
          </a:p>
        </p:txBody>
      </p:sp>
    </p:spTree>
    <p:extLst>
      <p:ext uri="{BB962C8B-B14F-4D97-AF65-F5344CB8AC3E}">
        <p14:creationId xmlns:p14="http://schemas.microsoft.com/office/powerpoint/2010/main" val="549674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5188638B66664EB99A1BA71BBECE35" ma:contentTypeVersion="17" ma:contentTypeDescription="Create a new document." ma:contentTypeScope="" ma:versionID="2e38c09f7e7d61fbeed840e36d80eb08">
  <xsd:schema xmlns:xsd="http://www.w3.org/2001/XMLSchema" xmlns:xs="http://www.w3.org/2001/XMLSchema" xmlns:p="http://schemas.microsoft.com/office/2006/metadata/properties" xmlns:ns2="dad1a4c1-d12f-488b-a9f0-434ab0c97062" xmlns:ns3="b74dc645-67b4-4a6c-9b72-be2bb3468af3" targetNamespace="http://schemas.microsoft.com/office/2006/metadata/properties" ma:root="true" ma:fieldsID="aed8ee7a63fc0e9030bce73540fb168c" ns2:_="" ns3:_="">
    <xsd:import namespace="dad1a4c1-d12f-488b-a9f0-434ab0c97062"/>
    <xsd:import namespace="b74dc645-67b4-4a6c-9b72-be2bb3468af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yyo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d1a4c1-d12f-488b-a9f0-434ab0c9706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ed0c9eb-f0dd-475b-8d18-eb1abd9b724b}" ma:internalName="TaxCatchAll" ma:showField="CatchAllData" ma:web="dad1a4c1-d12f-488b-a9f0-434ab0c9706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74dc645-67b4-4a6c-9b72-be2bb3468af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yyos" ma:index="12" nillable="true" ma:displayName="Date and time" ma:internalName="yyos">
      <xsd:simpleType>
        <xsd:restriction base="dms:DateTim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4b58e8b-de94-4636-a725-bb9f68f90a62"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ad1a4c1-d12f-488b-a9f0-434ab0c97062" xsi:nil="true"/>
    <lcf76f155ced4ddcb4097134ff3c332f xmlns="b74dc645-67b4-4a6c-9b72-be2bb3468af3">
      <Terms xmlns="http://schemas.microsoft.com/office/infopath/2007/PartnerControls"/>
    </lcf76f155ced4ddcb4097134ff3c332f>
    <yyos xmlns="b74dc645-67b4-4a6c-9b72-be2bb3468af3" xsi:nil="true"/>
  </documentManagement>
</p:properties>
</file>

<file path=customXml/itemProps1.xml><?xml version="1.0" encoding="utf-8"?>
<ds:datastoreItem xmlns:ds="http://schemas.openxmlformats.org/officeDocument/2006/customXml" ds:itemID="{9F6D42C5-9E84-45A6-8D3B-2A23BB8324B3}"/>
</file>

<file path=customXml/itemProps2.xml><?xml version="1.0" encoding="utf-8"?>
<ds:datastoreItem xmlns:ds="http://schemas.openxmlformats.org/officeDocument/2006/customXml" ds:itemID="{14F4455A-660E-46F5-802C-14B14CF78CDA}"/>
</file>

<file path=customXml/itemProps3.xml><?xml version="1.0" encoding="utf-8"?>
<ds:datastoreItem xmlns:ds="http://schemas.openxmlformats.org/officeDocument/2006/customXml" ds:itemID="{CECAFD7B-51C2-45B2-9A04-0FF2DDEA1C26}"/>
</file>

<file path=docProps/app.xml><?xml version="1.0" encoding="utf-8"?>
<Properties xmlns="http://schemas.openxmlformats.org/officeDocument/2006/extended-properties" xmlns:vt="http://schemas.openxmlformats.org/officeDocument/2006/docPropsVTypes">
  <TotalTime>381</TotalTime>
  <Words>1392</Words>
  <Application>Microsoft Office PowerPoint</Application>
  <PresentationFormat>Widescreen</PresentationFormat>
  <Paragraphs>181</Paragraphs>
  <Slides>53</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Arabic Typesetting</vt:lpstr>
      <vt:lpstr>Arial</vt:lpstr>
      <vt:lpstr>Calibri</vt:lpstr>
      <vt:lpstr>Calibri Light</vt:lpstr>
      <vt:lpstr>Courier New</vt:lpstr>
      <vt:lpstr>DroidArabicKufi-Regular</vt:lpstr>
      <vt:lpstr>Helvetica Neue</vt:lpstr>
      <vt:lpstr>Noto Kufi</vt:lpstr>
      <vt:lpstr>Noto Naskh Arabic</vt:lpstr>
      <vt:lpstr>ProximaNova</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Fatima Shanatwah</dc:creator>
  <cp:lastModifiedBy>Emad Abu Saleh</cp:lastModifiedBy>
  <cp:revision>39</cp:revision>
  <dcterms:created xsi:type="dcterms:W3CDTF">2023-03-07T09:41:51Z</dcterms:created>
  <dcterms:modified xsi:type="dcterms:W3CDTF">2023-03-13T21:35:53Z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0x010100C65188638B66664EB99A1BA71BBECE35</vt:lpwstr>
  </property>
</Properties>
</file>