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presentation.xml" ContentType="application/vnd.openxmlformats-officedocument.presentationml.presentation.main+xml"/>
  <Override PartName="/ppt/diagrams/data5.xml" ContentType="application/vnd.openxmlformats-officedocument.drawingml.diagramData+xml"/>
  <Override PartName="/ppt/diagrams/data4.xml" ContentType="application/vnd.openxmlformats-officedocument.drawingml.diagramData+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diagrams/colors5.xml" ContentType="application/vnd.openxmlformats-officedocument.drawingml.diagramColors+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theme/theme1.xml" ContentType="application/vnd.openxmlformats-officedocument.theme+xml"/>
  <Override PartName="/ppt/diagrams/drawing6.xml" ContentType="application/vnd.ms-office.drawingml.diagramDrawing+xml"/>
  <Override PartName="/ppt/notesMasters/notesMaster1.xml" ContentType="application/vnd.openxmlformats-officedocument.presentationml.notesMaster+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layout3.xml" ContentType="application/vnd.openxmlformats-officedocument.drawingml.diagramLayout+xml"/>
  <Override PartName="/ppt/diagrams/quickStyle2.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9" r:id="rId2"/>
    <p:sldId id="1121" r:id="rId3"/>
    <p:sldId id="1237" r:id="rId4"/>
    <p:sldId id="1236" r:id="rId5"/>
    <p:sldId id="1285" r:id="rId6"/>
    <p:sldId id="1286" r:id="rId7"/>
    <p:sldId id="1189" r:id="rId8"/>
    <p:sldId id="1212" r:id="rId9"/>
    <p:sldId id="1224" r:id="rId10"/>
    <p:sldId id="847" r:id="rId11"/>
    <p:sldId id="559" r:id="rId12"/>
    <p:sldId id="845" r:id="rId13"/>
    <p:sldId id="846" r:id="rId14"/>
    <p:sldId id="1210" r:id="rId15"/>
    <p:sldId id="1211" r:id="rId16"/>
    <p:sldId id="282" r:id="rId17"/>
    <p:sldId id="1217" r:id="rId18"/>
    <p:sldId id="1209" r:id="rId19"/>
    <p:sldId id="1447" r:id="rId20"/>
    <p:sldId id="337" r:id="rId21"/>
    <p:sldId id="1200" r:id="rId22"/>
    <p:sldId id="1201" r:id="rId23"/>
    <p:sldId id="490" r:id="rId24"/>
    <p:sldId id="1353" r:id="rId25"/>
    <p:sldId id="1227" r:id="rId26"/>
    <p:sldId id="1213" r:id="rId27"/>
    <p:sldId id="373" r:id="rId28"/>
    <p:sldId id="1359" r:id="rId29"/>
    <p:sldId id="1228" r:id="rId30"/>
    <p:sldId id="1229" r:id="rId31"/>
    <p:sldId id="1233" r:id="rId32"/>
    <p:sldId id="1442" r:id="rId33"/>
    <p:sldId id="849" r:id="rId34"/>
    <p:sldId id="385" r:id="rId35"/>
    <p:sldId id="1225" r:id="rId36"/>
    <p:sldId id="637" r:id="rId37"/>
    <p:sldId id="810" r:id="rId38"/>
    <p:sldId id="642" r:id="rId39"/>
    <p:sldId id="1443" r:id="rId40"/>
    <p:sldId id="296" r:id="rId41"/>
    <p:sldId id="851" r:id="rId42"/>
    <p:sldId id="1444" r:id="rId43"/>
    <p:sldId id="1234" r:id="rId44"/>
    <p:sldId id="1446" r:id="rId45"/>
    <p:sldId id="328" r:id="rId46"/>
    <p:sldId id="329" r:id="rId47"/>
    <p:sldId id="405" r:id="rId48"/>
    <p:sldId id="295" r:id="rId49"/>
    <p:sldId id="1439" r:id="rId50"/>
    <p:sldId id="1441" r:id="rId51"/>
    <p:sldId id="1445" r:id="rId52"/>
    <p:sldId id="1018" r:id="rId53"/>
    <p:sldId id="415" r:id="rId54"/>
    <p:sldId id="273" r:id="rId55"/>
    <p:sldId id="885" r:id="rId56"/>
    <p:sldId id="1313" r:id="rId57"/>
    <p:sldId id="330" r:id="rId58"/>
    <p:sldId id="139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9C835-D282-4FC8-8FB0-F96092C69760}" v="27" dt="2023-03-08T09:07:00.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2" d="100"/>
          <a:sy n="112" d="100"/>
        </p:scale>
        <p:origin x="6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44DB5D-8E33-4E0E-BA79-BD837B3B543A}" type="doc">
      <dgm:prSet loTypeId="urn:microsoft.com/office/officeart/2005/8/layout/venn3" loCatId="relationship" qsTypeId="urn:microsoft.com/office/officeart/2005/8/quickstyle/simple1" qsCatId="simple" csTypeId="urn:microsoft.com/office/officeart/2005/8/colors/accent2_1" csCatId="accent2" phldr="1"/>
      <dgm:spPr/>
    </dgm:pt>
    <dgm:pt modelId="{B458035A-CFA5-423A-8E5D-E4A4226B08DE}">
      <dgm:prSet phldrT="[Text]" custT="1"/>
      <dgm:spPr>
        <a:ln w="19050">
          <a:solidFill>
            <a:srgbClr val="C00000"/>
          </a:solidFill>
        </a:ln>
      </dgm:spPr>
      <dgm:t>
        <a:bodyPr/>
        <a:lstStyle/>
        <a:p>
          <a:r>
            <a:rPr lang="ar-JO" sz="2000" b="1" dirty="0">
              <a:latin typeface="+mj-lt"/>
            </a:rPr>
            <a:t>المشاركة الفاعلة</a:t>
          </a:r>
          <a:endParaRPr lang="en-US" sz="2000" dirty="0">
            <a:latin typeface="+mj-lt"/>
          </a:endParaRPr>
        </a:p>
      </dgm:t>
    </dgm:pt>
    <dgm:pt modelId="{629B4ABD-9C13-4F44-A62B-C2ED149D0B98}" type="parTrans" cxnId="{B7133F9D-E8E0-4EE6-9079-D4A8C5C828AC}">
      <dgm:prSet/>
      <dgm:spPr/>
      <dgm:t>
        <a:bodyPr/>
        <a:lstStyle/>
        <a:p>
          <a:endParaRPr lang="en-US"/>
        </a:p>
      </dgm:t>
    </dgm:pt>
    <dgm:pt modelId="{D7CC3D98-06AA-49B9-B3DD-4286B764E97A}" type="sibTrans" cxnId="{B7133F9D-E8E0-4EE6-9079-D4A8C5C828AC}">
      <dgm:prSet/>
      <dgm:spPr/>
      <dgm:t>
        <a:bodyPr/>
        <a:lstStyle/>
        <a:p>
          <a:endParaRPr lang="en-US"/>
        </a:p>
      </dgm:t>
    </dgm:pt>
    <dgm:pt modelId="{A492629B-6833-4245-A350-5F295DE8F075}">
      <dgm:prSet phldrT="[Text]" custT="1"/>
      <dgm:spPr>
        <a:ln w="19050">
          <a:solidFill>
            <a:srgbClr val="C00000"/>
          </a:solidFill>
        </a:ln>
      </dgm:spPr>
      <dgm:t>
        <a:bodyPr/>
        <a:lstStyle/>
        <a:p>
          <a:r>
            <a:rPr lang="ar-JO" sz="2000" b="1" dirty="0">
              <a:latin typeface="+mj-lt"/>
            </a:rPr>
            <a:t>وضع الهاتف على الصامت</a:t>
          </a:r>
          <a:endParaRPr lang="en-US" sz="2000" dirty="0">
            <a:latin typeface="+mj-lt"/>
          </a:endParaRPr>
        </a:p>
      </dgm:t>
    </dgm:pt>
    <dgm:pt modelId="{C556ED19-1A92-47F6-88CB-D521459C6607}" type="parTrans" cxnId="{0BE4A0E5-95A5-4F11-B7E5-2E42E96275D7}">
      <dgm:prSet/>
      <dgm:spPr/>
      <dgm:t>
        <a:bodyPr/>
        <a:lstStyle/>
        <a:p>
          <a:endParaRPr lang="en-US"/>
        </a:p>
      </dgm:t>
    </dgm:pt>
    <dgm:pt modelId="{D8E9D5AA-730B-4CAE-A0B0-0A7E1AEF7FBE}" type="sibTrans" cxnId="{0BE4A0E5-95A5-4F11-B7E5-2E42E96275D7}">
      <dgm:prSet/>
      <dgm:spPr/>
      <dgm:t>
        <a:bodyPr/>
        <a:lstStyle/>
        <a:p>
          <a:endParaRPr lang="en-US"/>
        </a:p>
      </dgm:t>
    </dgm:pt>
    <dgm:pt modelId="{B174B70D-8B6B-41C4-AAAD-F688D110706D}">
      <dgm:prSet phldrT="[Text]" custT="1"/>
      <dgm:spPr>
        <a:ln w="19050">
          <a:solidFill>
            <a:srgbClr val="C00000"/>
          </a:solidFill>
        </a:ln>
      </dgm:spPr>
      <dgm:t>
        <a:bodyPr/>
        <a:lstStyle/>
        <a:p>
          <a:pPr rtl="1"/>
          <a:r>
            <a:rPr lang="ar-JO" sz="2000" b="1" dirty="0"/>
            <a:t>  الالتزام بتنفيذ المهمات البومية</a:t>
          </a:r>
          <a:endParaRPr lang="en-US" sz="2000" b="0" dirty="0"/>
        </a:p>
      </dgm:t>
    </dgm:pt>
    <dgm:pt modelId="{73980F86-07C4-411E-A539-380CAF893AAF}" type="parTrans" cxnId="{C7F4B224-0D6B-4557-98E8-30DF7B3A15E5}">
      <dgm:prSet/>
      <dgm:spPr/>
      <dgm:t>
        <a:bodyPr/>
        <a:lstStyle/>
        <a:p>
          <a:endParaRPr lang="en-US"/>
        </a:p>
      </dgm:t>
    </dgm:pt>
    <dgm:pt modelId="{56A8E5F0-CCBB-4CA8-B64A-798CCDB4DDD3}" type="sibTrans" cxnId="{C7F4B224-0D6B-4557-98E8-30DF7B3A15E5}">
      <dgm:prSet/>
      <dgm:spPr/>
      <dgm:t>
        <a:bodyPr/>
        <a:lstStyle/>
        <a:p>
          <a:endParaRPr lang="en-US"/>
        </a:p>
      </dgm:t>
    </dgm:pt>
    <dgm:pt modelId="{8870B7AB-63F1-427B-8355-999379168E06}">
      <dgm:prSet custT="1"/>
      <dgm:spPr>
        <a:ln w="19050">
          <a:solidFill>
            <a:srgbClr val="C00000"/>
          </a:solidFill>
        </a:ln>
      </dgm:spPr>
      <dgm:t>
        <a:bodyPr/>
        <a:lstStyle/>
        <a:p>
          <a:pPr rtl="1"/>
          <a:r>
            <a:rPr lang="ar-JO" sz="2000" b="1" dirty="0">
              <a:latin typeface="+mn-lt"/>
            </a:rPr>
            <a:t>الجدية والتعاون بين المشاركين </a:t>
          </a:r>
          <a:endParaRPr lang="en-US" sz="2000" dirty="0">
            <a:latin typeface="+mn-lt"/>
          </a:endParaRPr>
        </a:p>
      </dgm:t>
    </dgm:pt>
    <dgm:pt modelId="{5428D3F8-60DC-4174-9AE4-4E5C71579F65}" type="parTrans" cxnId="{0468DBAA-2517-437C-B2B0-B13A17124517}">
      <dgm:prSet/>
      <dgm:spPr/>
      <dgm:t>
        <a:bodyPr/>
        <a:lstStyle/>
        <a:p>
          <a:endParaRPr lang="en-US"/>
        </a:p>
      </dgm:t>
    </dgm:pt>
    <dgm:pt modelId="{C7001F33-BF99-424D-9CA6-74ACACC42033}" type="sibTrans" cxnId="{0468DBAA-2517-437C-B2B0-B13A17124517}">
      <dgm:prSet/>
      <dgm:spPr/>
      <dgm:t>
        <a:bodyPr/>
        <a:lstStyle/>
        <a:p>
          <a:endParaRPr lang="en-US"/>
        </a:p>
      </dgm:t>
    </dgm:pt>
    <dgm:pt modelId="{B4739AA2-336D-4C24-B59D-43D1CD75AB8B}" type="pres">
      <dgm:prSet presAssocID="{EC44DB5D-8E33-4E0E-BA79-BD837B3B543A}" presName="Name0" presStyleCnt="0">
        <dgm:presLayoutVars>
          <dgm:dir val="rev"/>
          <dgm:resizeHandles val="exact"/>
        </dgm:presLayoutVars>
      </dgm:prSet>
      <dgm:spPr/>
    </dgm:pt>
    <dgm:pt modelId="{B331AF89-32B2-4166-B15C-28844AAC803E}" type="pres">
      <dgm:prSet presAssocID="{B458035A-CFA5-423A-8E5D-E4A4226B08DE}" presName="Name5" presStyleLbl="vennNode1" presStyleIdx="0" presStyleCnt="4" custLinFactNeighborX="499" custLinFactNeighborY="358">
        <dgm:presLayoutVars>
          <dgm:bulletEnabled val="1"/>
        </dgm:presLayoutVars>
      </dgm:prSet>
      <dgm:spPr/>
    </dgm:pt>
    <dgm:pt modelId="{DD546E20-5D2D-485E-BB12-E1D50FBB35A7}" type="pres">
      <dgm:prSet presAssocID="{D7CC3D98-06AA-49B9-B3DD-4286B764E97A}" presName="space" presStyleCnt="0"/>
      <dgm:spPr/>
    </dgm:pt>
    <dgm:pt modelId="{82592F03-E531-490E-81FA-29EEDD3FC9E2}" type="pres">
      <dgm:prSet presAssocID="{8870B7AB-63F1-427B-8355-999379168E06}" presName="Name5" presStyleLbl="vennNode1" presStyleIdx="1" presStyleCnt="4">
        <dgm:presLayoutVars>
          <dgm:bulletEnabled val="1"/>
        </dgm:presLayoutVars>
      </dgm:prSet>
      <dgm:spPr/>
    </dgm:pt>
    <dgm:pt modelId="{A0908592-93BD-4672-A9A6-227FAD4B4A42}" type="pres">
      <dgm:prSet presAssocID="{C7001F33-BF99-424D-9CA6-74ACACC42033}" presName="space" presStyleCnt="0"/>
      <dgm:spPr/>
    </dgm:pt>
    <dgm:pt modelId="{77720EBC-E007-4B32-A251-BFD388CC5555}" type="pres">
      <dgm:prSet presAssocID="{A492629B-6833-4245-A350-5F295DE8F075}" presName="Name5" presStyleLbl="vennNode1" presStyleIdx="2" presStyleCnt="4" custLinFactNeighborX="4557">
        <dgm:presLayoutVars>
          <dgm:bulletEnabled val="1"/>
        </dgm:presLayoutVars>
      </dgm:prSet>
      <dgm:spPr/>
    </dgm:pt>
    <dgm:pt modelId="{585AE1A5-0658-4236-B0C2-C1F14A316834}" type="pres">
      <dgm:prSet presAssocID="{D8E9D5AA-730B-4CAE-A0B0-0A7E1AEF7FBE}" presName="space" presStyleCnt="0"/>
      <dgm:spPr/>
    </dgm:pt>
    <dgm:pt modelId="{E7806E6F-AA63-4C70-A121-1C427B78EB1C}" type="pres">
      <dgm:prSet presAssocID="{B174B70D-8B6B-41C4-AAAD-F688D110706D}" presName="Name5" presStyleLbl="vennNode1" presStyleIdx="3" presStyleCnt="4" custLinFactNeighborX="4614" custLinFactNeighborY="922">
        <dgm:presLayoutVars>
          <dgm:bulletEnabled val="1"/>
        </dgm:presLayoutVars>
      </dgm:prSet>
      <dgm:spPr/>
    </dgm:pt>
  </dgm:ptLst>
  <dgm:cxnLst>
    <dgm:cxn modelId="{7150D701-4F12-456F-A2B2-31DA0033848B}" type="presOf" srcId="{EC44DB5D-8E33-4E0E-BA79-BD837B3B543A}" destId="{B4739AA2-336D-4C24-B59D-43D1CD75AB8B}" srcOrd="0" destOrd="0" presId="urn:microsoft.com/office/officeart/2005/8/layout/venn3"/>
    <dgm:cxn modelId="{51615414-A90F-4CAF-956A-7CA9E8CB8554}" type="presOf" srcId="{8870B7AB-63F1-427B-8355-999379168E06}" destId="{82592F03-E531-490E-81FA-29EEDD3FC9E2}" srcOrd="0" destOrd="0" presId="urn:microsoft.com/office/officeart/2005/8/layout/venn3"/>
    <dgm:cxn modelId="{C7F4B224-0D6B-4557-98E8-30DF7B3A15E5}" srcId="{EC44DB5D-8E33-4E0E-BA79-BD837B3B543A}" destId="{B174B70D-8B6B-41C4-AAAD-F688D110706D}" srcOrd="3" destOrd="0" parTransId="{73980F86-07C4-411E-A539-380CAF893AAF}" sibTransId="{56A8E5F0-CCBB-4CA8-B64A-798CCDB4DDD3}"/>
    <dgm:cxn modelId="{3E572160-FE0F-4664-BBCF-C4086C2CE592}" type="presOf" srcId="{B174B70D-8B6B-41C4-AAAD-F688D110706D}" destId="{E7806E6F-AA63-4C70-A121-1C427B78EB1C}" srcOrd="0" destOrd="0" presId="urn:microsoft.com/office/officeart/2005/8/layout/venn3"/>
    <dgm:cxn modelId="{27C24A98-0B0F-407A-8579-A25625E9238B}" type="presOf" srcId="{B458035A-CFA5-423A-8E5D-E4A4226B08DE}" destId="{B331AF89-32B2-4166-B15C-28844AAC803E}" srcOrd="0" destOrd="0" presId="urn:microsoft.com/office/officeart/2005/8/layout/venn3"/>
    <dgm:cxn modelId="{B7133F9D-E8E0-4EE6-9079-D4A8C5C828AC}" srcId="{EC44DB5D-8E33-4E0E-BA79-BD837B3B543A}" destId="{B458035A-CFA5-423A-8E5D-E4A4226B08DE}" srcOrd="0" destOrd="0" parTransId="{629B4ABD-9C13-4F44-A62B-C2ED149D0B98}" sibTransId="{D7CC3D98-06AA-49B9-B3DD-4286B764E97A}"/>
    <dgm:cxn modelId="{0468DBAA-2517-437C-B2B0-B13A17124517}" srcId="{EC44DB5D-8E33-4E0E-BA79-BD837B3B543A}" destId="{8870B7AB-63F1-427B-8355-999379168E06}" srcOrd="1" destOrd="0" parTransId="{5428D3F8-60DC-4174-9AE4-4E5C71579F65}" sibTransId="{C7001F33-BF99-424D-9CA6-74ACACC42033}"/>
    <dgm:cxn modelId="{0BE4A0E5-95A5-4F11-B7E5-2E42E96275D7}" srcId="{EC44DB5D-8E33-4E0E-BA79-BD837B3B543A}" destId="{A492629B-6833-4245-A350-5F295DE8F075}" srcOrd="2" destOrd="0" parTransId="{C556ED19-1A92-47F6-88CB-D521459C6607}" sibTransId="{D8E9D5AA-730B-4CAE-A0B0-0A7E1AEF7FBE}"/>
    <dgm:cxn modelId="{60CA6DFC-A394-406C-A62E-4A17C21942DD}" type="presOf" srcId="{A492629B-6833-4245-A350-5F295DE8F075}" destId="{77720EBC-E007-4B32-A251-BFD388CC5555}" srcOrd="0" destOrd="0" presId="urn:microsoft.com/office/officeart/2005/8/layout/venn3"/>
    <dgm:cxn modelId="{7E57F73C-7562-4159-904C-1F0ADFC10A5D}" type="presParOf" srcId="{B4739AA2-336D-4C24-B59D-43D1CD75AB8B}" destId="{B331AF89-32B2-4166-B15C-28844AAC803E}" srcOrd="0" destOrd="0" presId="urn:microsoft.com/office/officeart/2005/8/layout/venn3"/>
    <dgm:cxn modelId="{BCE93CB9-59B7-46C0-B9B5-03AA5DA8907E}" type="presParOf" srcId="{B4739AA2-336D-4C24-B59D-43D1CD75AB8B}" destId="{DD546E20-5D2D-485E-BB12-E1D50FBB35A7}" srcOrd="1" destOrd="0" presId="urn:microsoft.com/office/officeart/2005/8/layout/venn3"/>
    <dgm:cxn modelId="{BEE9C792-2764-418B-8F8F-387E25C61F30}" type="presParOf" srcId="{B4739AA2-336D-4C24-B59D-43D1CD75AB8B}" destId="{82592F03-E531-490E-81FA-29EEDD3FC9E2}" srcOrd="2" destOrd="0" presId="urn:microsoft.com/office/officeart/2005/8/layout/venn3"/>
    <dgm:cxn modelId="{D89F6159-16BF-4F17-A87E-0BC3ACA5E0D6}" type="presParOf" srcId="{B4739AA2-336D-4C24-B59D-43D1CD75AB8B}" destId="{A0908592-93BD-4672-A9A6-227FAD4B4A42}" srcOrd="3" destOrd="0" presId="urn:microsoft.com/office/officeart/2005/8/layout/venn3"/>
    <dgm:cxn modelId="{0C0FFA32-49D5-4E28-B6ED-7D015E25728F}" type="presParOf" srcId="{B4739AA2-336D-4C24-B59D-43D1CD75AB8B}" destId="{77720EBC-E007-4B32-A251-BFD388CC5555}" srcOrd="4" destOrd="0" presId="urn:microsoft.com/office/officeart/2005/8/layout/venn3"/>
    <dgm:cxn modelId="{F4193CF4-3C4A-4818-9E7B-F575799520B5}" type="presParOf" srcId="{B4739AA2-336D-4C24-B59D-43D1CD75AB8B}" destId="{585AE1A5-0658-4236-B0C2-C1F14A316834}" srcOrd="5" destOrd="0" presId="urn:microsoft.com/office/officeart/2005/8/layout/venn3"/>
    <dgm:cxn modelId="{844218F5-F0EB-4F76-8D47-66793FC8C792}" type="presParOf" srcId="{B4739AA2-336D-4C24-B59D-43D1CD75AB8B}" destId="{E7806E6F-AA63-4C70-A121-1C427B78EB1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F670E3-8EFB-4635-A8A2-F62980B95ED1}" type="doc">
      <dgm:prSet loTypeId="urn:microsoft.com/office/officeart/2005/8/layout/arrow6" loCatId="relationship" qsTypeId="urn:microsoft.com/office/officeart/2005/8/quickstyle/simple1" qsCatId="simple" csTypeId="urn:microsoft.com/office/officeart/2005/8/colors/colorful4" csCatId="colorful" phldr="1"/>
      <dgm:spPr/>
      <dgm:t>
        <a:bodyPr/>
        <a:lstStyle/>
        <a:p>
          <a:endParaRPr lang="en-US"/>
        </a:p>
      </dgm:t>
    </dgm:pt>
    <dgm:pt modelId="{15AD33B2-F3A3-406A-9F04-677AD9A757F0}">
      <dgm:prSet phldrT="[Text]" custT="1"/>
      <dgm:spPr/>
      <dgm:t>
        <a:bodyPr/>
        <a:lstStyle/>
        <a:p>
          <a:r>
            <a:rPr lang="ar-JO" sz="3200" b="1" dirty="0">
              <a:solidFill>
                <a:srgbClr val="002060"/>
              </a:solidFill>
              <a:latin typeface="Sakkal Majalla" panose="02000000000000000000" pitchFamily="2" charset="-78"/>
              <a:cs typeface="Sakkal Majalla" panose="02000000000000000000" pitchFamily="2" charset="-78"/>
            </a:rPr>
            <a:t>مستقبل سوف يأتي حتما</a:t>
          </a:r>
          <a:endParaRPr lang="en-US" sz="3200" b="1" dirty="0">
            <a:solidFill>
              <a:srgbClr val="002060"/>
            </a:solidFill>
            <a:latin typeface="Sakkal Majalla" panose="02000000000000000000" pitchFamily="2" charset="-78"/>
            <a:cs typeface="Sakkal Majalla" panose="02000000000000000000" pitchFamily="2" charset="-78"/>
          </a:endParaRPr>
        </a:p>
      </dgm:t>
    </dgm:pt>
    <dgm:pt modelId="{B7CDACF6-D516-458D-8FE1-BABA43B3DF46}" type="parTrans" cxnId="{FC1E3BB2-1FAD-4D98-A7CB-C7E80186F453}">
      <dgm:prSet/>
      <dgm:spPr/>
      <dgm:t>
        <a:bodyPr/>
        <a:lstStyle/>
        <a:p>
          <a:endParaRPr lang="en-US">
            <a:latin typeface="Sakkal Majalla" panose="02000000000000000000" pitchFamily="2" charset="-78"/>
            <a:cs typeface="Sakkal Majalla" panose="02000000000000000000" pitchFamily="2" charset="-78"/>
          </a:endParaRPr>
        </a:p>
      </dgm:t>
    </dgm:pt>
    <dgm:pt modelId="{5321F25E-6F25-40EE-9694-B1AE52780039}" type="sibTrans" cxnId="{FC1E3BB2-1FAD-4D98-A7CB-C7E80186F453}">
      <dgm:prSet/>
      <dgm:spPr/>
      <dgm:t>
        <a:bodyPr/>
        <a:lstStyle/>
        <a:p>
          <a:endParaRPr lang="en-US">
            <a:latin typeface="Sakkal Majalla" panose="02000000000000000000" pitchFamily="2" charset="-78"/>
            <a:cs typeface="Sakkal Majalla" panose="02000000000000000000" pitchFamily="2" charset="-78"/>
          </a:endParaRPr>
        </a:p>
      </dgm:t>
    </dgm:pt>
    <dgm:pt modelId="{D9F2AA6B-1289-4FCF-9088-C6D1086BA077}">
      <dgm:prSet phldrT="[Text]" custT="1"/>
      <dgm:spPr/>
      <dgm:t>
        <a:bodyPr/>
        <a:lstStyle/>
        <a:p>
          <a:r>
            <a:rPr lang="ar-JO" sz="3200" b="1" dirty="0">
              <a:solidFill>
                <a:srgbClr val="002060"/>
              </a:solidFill>
              <a:latin typeface="Sakkal Majalla" panose="02000000000000000000" pitchFamily="2" charset="-78"/>
              <a:cs typeface="Sakkal Majalla" panose="02000000000000000000" pitchFamily="2" charset="-78"/>
            </a:rPr>
            <a:t>مستقبل ترغب في أن يأتي</a:t>
          </a:r>
          <a:endParaRPr lang="en-US" sz="3200" b="1" dirty="0">
            <a:solidFill>
              <a:srgbClr val="002060"/>
            </a:solidFill>
            <a:latin typeface="Sakkal Majalla" panose="02000000000000000000" pitchFamily="2" charset="-78"/>
            <a:cs typeface="Sakkal Majalla" panose="02000000000000000000" pitchFamily="2" charset="-78"/>
          </a:endParaRPr>
        </a:p>
      </dgm:t>
    </dgm:pt>
    <dgm:pt modelId="{8C552057-F87D-49FF-BF21-7759D19F013F}" type="parTrans" cxnId="{AE15A90E-B882-4059-9EBB-D954A13C30AC}">
      <dgm:prSet/>
      <dgm:spPr/>
      <dgm:t>
        <a:bodyPr/>
        <a:lstStyle/>
        <a:p>
          <a:endParaRPr lang="en-US">
            <a:latin typeface="Sakkal Majalla" panose="02000000000000000000" pitchFamily="2" charset="-78"/>
            <a:cs typeface="Sakkal Majalla" panose="02000000000000000000" pitchFamily="2" charset="-78"/>
          </a:endParaRPr>
        </a:p>
      </dgm:t>
    </dgm:pt>
    <dgm:pt modelId="{DA21D724-2434-4A05-9D2A-F087CD75FAAD}" type="sibTrans" cxnId="{AE15A90E-B882-4059-9EBB-D954A13C30AC}">
      <dgm:prSet/>
      <dgm:spPr/>
      <dgm:t>
        <a:bodyPr/>
        <a:lstStyle/>
        <a:p>
          <a:endParaRPr lang="en-US">
            <a:latin typeface="Sakkal Majalla" panose="02000000000000000000" pitchFamily="2" charset="-78"/>
            <a:cs typeface="Sakkal Majalla" panose="02000000000000000000" pitchFamily="2" charset="-78"/>
          </a:endParaRPr>
        </a:p>
      </dgm:t>
    </dgm:pt>
    <dgm:pt modelId="{CADDDD68-6C0A-46CA-9C15-6453105909B4}" type="pres">
      <dgm:prSet presAssocID="{F3F670E3-8EFB-4635-A8A2-F62980B95ED1}" presName="compositeShape" presStyleCnt="0">
        <dgm:presLayoutVars>
          <dgm:chMax val="2"/>
          <dgm:dir val="rev"/>
          <dgm:resizeHandles val="exact"/>
        </dgm:presLayoutVars>
      </dgm:prSet>
      <dgm:spPr/>
    </dgm:pt>
    <dgm:pt modelId="{1F62250F-177F-44BE-983D-12EFC03C9CC1}" type="pres">
      <dgm:prSet presAssocID="{F3F670E3-8EFB-4635-A8A2-F62980B95ED1}" presName="ribbon" presStyleLbl="node1" presStyleIdx="0" presStyleCnt="1" custLinFactNeighborX="138" custLinFactNeighborY="-1258"/>
      <dgm:spPr/>
    </dgm:pt>
    <dgm:pt modelId="{906F6361-088F-427B-BA80-CB94C663F331}" type="pres">
      <dgm:prSet presAssocID="{F3F670E3-8EFB-4635-A8A2-F62980B95ED1}" presName="leftArrowText" presStyleLbl="node1" presStyleIdx="0" presStyleCnt="1">
        <dgm:presLayoutVars>
          <dgm:chMax val="0"/>
          <dgm:bulletEnabled val="1"/>
        </dgm:presLayoutVars>
      </dgm:prSet>
      <dgm:spPr/>
    </dgm:pt>
    <dgm:pt modelId="{24777E67-1618-4167-988F-4EA8A7C556DC}" type="pres">
      <dgm:prSet presAssocID="{F3F670E3-8EFB-4635-A8A2-F62980B95ED1}" presName="rightArrowText" presStyleLbl="node1" presStyleIdx="0" presStyleCnt="1">
        <dgm:presLayoutVars>
          <dgm:chMax val="0"/>
          <dgm:bulletEnabled val="1"/>
        </dgm:presLayoutVars>
      </dgm:prSet>
      <dgm:spPr/>
    </dgm:pt>
  </dgm:ptLst>
  <dgm:cxnLst>
    <dgm:cxn modelId="{AE15A90E-B882-4059-9EBB-D954A13C30AC}" srcId="{F3F670E3-8EFB-4635-A8A2-F62980B95ED1}" destId="{D9F2AA6B-1289-4FCF-9088-C6D1086BA077}" srcOrd="1" destOrd="0" parTransId="{8C552057-F87D-49FF-BF21-7759D19F013F}" sibTransId="{DA21D724-2434-4A05-9D2A-F087CD75FAAD}"/>
    <dgm:cxn modelId="{9871BC65-7413-4363-8E02-7861440DEEA7}" type="presOf" srcId="{D9F2AA6B-1289-4FCF-9088-C6D1086BA077}" destId="{906F6361-088F-427B-BA80-CB94C663F331}" srcOrd="0" destOrd="0" presId="urn:microsoft.com/office/officeart/2005/8/layout/arrow6"/>
    <dgm:cxn modelId="{CFE6C66A-7342-431F-B606-781DCA573528}" type="presOf" srcId="{F3F670E3-8EFB-4635-A8A2-F62980B95ED1}" destId="{CADDDD68-6C0A-46CA-9C15-6453105909B4}" srcOrd="0" destOrd="0" presId="urn:microsoft.com/office/officeart/2005/8/layout/arrow6"/>
    <dgm:cxn modelId="{FC1E3BB2-1FAD-4D98-A7CB-C7E80186F453}" srcId="{F3F670E3-8EFB-4635-A8A2-F62980B95ED1}" destId="{15AD33B2-F3A3-406A-9F04-677AD9A757F0}" srcOrd="0" destOrd="0" parTransId="{B7CDACF6-D516-458D-8FE1-BABA43B3DF46}" sibTransId="{5321F25E-6F25-40EE-9694-B1AE52780039}"/>
    <dgm:cxn modelId="{2E5B67F0-A9ED-4701-8F87-27933CF2E65B}" type="presOf" srcId="{15AD33B2-F3A3-406A-9F04-677AD9A757F0}" destId="{24777E67-1618-4167-988F-4EA8A7C556DC}" srcOrd="0" destOrd="0" presId="urn:microsoft.com/office/officeart/2005/8/layout/arrow6"/>
    <dgm:cxn modelId="{023FD150-C502-46C0-85FC-1C6C17514FDD}" type="presParOf" srcId="{CADDDD68-6C0A-46CA-9C15-6453105909B4}" destId="{1F62250F-177F-44BE-983D-12EFC03C9CC1}" srcOrd="0" destOrd="0" presId="urn:microsoft.com/office/officeart/2005/8/layout/arrow6"/>
    <dgm:cxn modelId="{777C53C9-A0FD-4FCE-B0A4-1D7B72600267}" type="presParOf" srcId="{CADDDD68-6C0A-46CA-9C15-6453105909B4}" destId="{906F6361-088F-427B-BA80-CB94C663F331}" srcOrd="1" destOrd="0" presId="urn:microsoft.com/office/officeart/2005/8/layout/arrow6"/>
    <dgm:cxn modelId="{68F739A2-1D73-46A3-9285-7AA4944F0797}" type="presParOf" srcId="{CADDDD68-6C0A-46CA-9C15-6453105909B4}" destId="{24777E67-1618-4167-988F-4EA8A7C556DC}"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C721FC-DB74-4C23-B892-74EAC42EB72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pPr rtl="1"/>
          <a:endParaRPr lang="ar-SA"/>
        </a:p>
      </dgm:t>
    </dgm:pt>
    <dgm:pt modelId="{16E10A36-FFC1-49A2-BF7F-E8C0DD283692}">
      <dgm:prSet phldrT="[Text]" custT="1"/>
      <dgm:spPr>
        <a:solidFill>
          <a:schemeClr val="accent4">
            <a:lumMod val="40000"/>
            <a:lumOff val="60000"/>
          </a:schemeClr>
        </a:solidFill>
        <a:ln>
          <a:solidFill>
            <a:schemeClr val="bg2"/>
          </a:solidFill>
        </a:ln>
      </dgm:spPr>
      <dgm:t>
        <a:bodyPr/>
        <a:lstStyle/>
        <a:p>
          <a:pPr rtl="1"/>
          <a:r>
            <a:rPr lang="ar-SA" sz="2000" dirty="0">
              <a:solidFill>
                <a:schemeClr val="tx1"/>
              </a:solidFill>
            </a:rPr>
            <a:t>التخطيط طويل الأجل</a:t>
          </a:r>
        </a:p>
      </dgm:t>
    </dgm:pt>
    <dgm:pt modelId="{005162EE-4AB4-45CE-86A1-1BF31EF4E6A5}" type="parTrans" cxnId="{9ADC75E7-93F3-4107-906D-1C47D48327B1}">
      <dgm:prSet/>
      <dgm:spPr/>
      <dgm:t>
        <a:bodyPr/>
        <a:lstStyle/>
        <a:p>
          <a:pPr rtl="1"/>
          <a:endParaRPr lang="ar-SA"/>
        </a:p>
      </dgm:t>
    </dgm:pt>
    <dgm:pt modelId="{10ABE052-E432-4C59-B605-6D4376B188D8}" type="sibTrans" cxnId="{9ADC75E7-93F3-4107-906D-1C47D48327B1}">
      <dgm:prSet/>
      <dgm:spPr/>
      <dgm:t>
        <a:bodyPr/>
        <a:lstStyle/>
        <a:p>
          <a:pPr rtl="1"/>
          <a:endParaRPr lang="ar-SA"/>
        </a:p>
      </dgm:t>
    </dgm:pt>
    <dgm:pt modelId="{A705A5BA-750B-4C71-AE25-341561B67120}">
      <dgm:prSet phldrT="[Text]" custT="1"/>
      <dgm:spPr/>
      <dgm:t>
        <a:bodyPr/>
        <a:lstStyle/>
        <a:p>
          <a:pPr rtl="1"/>
          <a:r>
            <a:rPr lang="ar-SA" sz="2000" dirty="0">
              <a:solidFill>
                <a:srgbClr val="002060"/>
              </a:solidFill>
            </a:rPr>
            <a:t>تتراوح المدة الزمنية للتخطيط طويل الأجل بين 3 الى 10 سنوات . </a:t>
          </a:r>
        </a:p>
      </dgm:t>
    </dgm:pt>
    <dgm:pt modelId="{4A705C88-0129-467D-A664-24EDA218CA50}" type="parTrans" cxnId="{1101238C-C378-4EC7-841F-922062C8D839}">
      <dgm:prSet/>
      <dgm:spPr/>
      <dgm:t>
        <a:bodyPr/>
        <a:lstStyle/>
        <a:p>
          <a:pPr rtl="1"/>
          <a:endParaRPr lang="ar-SA"/>
        </a:p>
      </dgm:t>
    </dgm:pt>
    <dgm:pt modelId="{D82EF60D-6F4E-4942-893D-F1F3FE399771}" type="sibTrans" cxnId="{1101238C-C378-4EC7-841F-922062C8D839}">
      <dgm:prSet/>
      <dgm:spPr/>
      <dgm:t>
        <a:bodyPr/>
        <a:lstStyle/>
        <a:p>
          <a:pPr rtl="1"/>
          <a:endParaRPr lang="ar-SA"/>
        </a:p>
      </dgm:t>
    </dgm:pt>
    <dgm:pt modelId="{13265F07-358F-4A24-9E8D-03B1FA750821}">
      <dgm:prSet phldrT="[Text]" custT="1"/>
      <dgm:spPr/>
      <dgm:t>
        <a:bodyPr/>
        <a:lstStyle/>
        <a:p>
          <a:pPr rtl="1"/>
          <a:r>
            <a:rPr lang="ar-SA" sz="2000" dirty="0">
              <a:solidFill>
                <a:srgbClr val="002060"/>
              </a:solidFill>
            </a:rPr>
            <a:t>يهدف هذا النوع إلى: إعطاء الشخص صورة واضحة عن المستقبل الذي سيسير في اتجاهه.</a:t>
          </a:r>
        </a:p>
      </dgm:t>
    </dgm:pt>
    <dgm:pt modelId="{CC89F402-2A04-4B80-8AD0-8022143F18A3}" type="parTrans" cxnId="{ED2D9233-E044-48AC-BAE3-2E3F157DBF26}">
      <dgm:prSet/>
      <dgm:spPr/>
      <dgm:t>
        <a:bodyPr/>
        <a:lstStyle/>
        <a:p>
          <a:pPr rtl="1"/>
          <a:endParaRPr lang="ar-SA"/>
        </a:p>
      </dgm:t>
    </dgm:pt>
    <dgm:pt modelId="{EA45B7CF-9684-491C-983E-AF6F318B3E29}" type="sibTrans" cxnId="{ED2D9233-E044-48AC-BAE3-2E3F157DBF26}">
      <dgm:prSet/>
      <dgm:spPr/>
      <dgm:t>
        <a:bodyPr/>
        <a:lstStyle/>
        <a:p>
          <a:pPr rtl="1"/>
          <a:endParaRPr lang="ar-SA"/>
        </a:p>
      </dgm:t>
    </dgm:pt>
    <dgm:pt modelId="{B0271793-1E65-4AA0-A5BB-071C427C106F}">
      <dgm:prSet phldrT="[Text]" custT="1"/>
      <dgm:spPr>
        <a:solidFill>
          <a:schemeClr val="accent2">
            <a:lumMod val="60000"/>
            <a:lumOff val="40000"/>
          </a:schemeClr>
        </a:solidFill>
        <a:ln>
          <a:solidFill>
            <a:schemeClr val="bg2"/>
          </a:solidFill>
        </a:ln>
      </dgm:spPr>
      <dgm:t>
        <a:bodyPr/>
        <a:lstStyle/>
        <a:p>
          <a:pPr rtl="1"/>
          <a:r>
            <a:rPr lang="ar-SA" sz="2000" dirty="0">
              <a:solidFill>
                <a:schemeClr val="tx1"/>
              </a:solidFill>
            </a:rPr>
            <a:t>التخطيط متوسط الأجل</a:t>
          </a:r>
        </a:p>
      </dgm:t>
    </dgm:pt>
    <dgm:pt modelId="{1A58E75B-EC92-497E-9DAD-1B6B2B714976}" type="parTrans" cxnId="{E3945AED-68EB-4E54-836C-AF5E72845F04}">
      <dgm:prSet/>
      <dgm:spPr/>
      <dgm:t>
        <a:bodyPr/>
        <a:lstStyle/>
        <a:p>
          <a:pPr rtl="1"/>
          <a:endParaRPr lang="ar-SA"/>
        </a:p>
      </dgm:t>
    </dgm:pt>
    <dgm:pt modelId="{5C49362E-3ED6-45BD-A6B3-AE14A368F964}" type="sibTrans" cxnId="{E3945AED-68EB-4E54-836C-AF5E72845F04}">
      <dgm:prSet/>
      <dgm:spPr/>
      <dgm:t>
        <a:bodyPr/>
        <a:lstStyle/>
        <a:p>
          <a:pPr rtl="1"/>
          <a:endParaRPr lang="ar-SA"/>
        </a:p>
      </dgm:t>
    </dgm:pt>
    <dgm:pt modelId="{D9393452-12E3-4033-9E25-B72716E53975}">
      <dgm:prSet phldrT="[Text]" custT="1"/>
      <dgm:spPr/>
      <dgm:t>
        <a:bodyPr/>
        <a:lstStyle/>
        <a:p>
          <a:pPr rtl="1"/>
          <a:r>
            <a:rPr lang="ar-SA" sz="2000" dirty="0">
              <a:solidFill>
                <a:srgbClr val="002060"/>
              </a:solidFill>
            </a:rPr>
            <a:t>تتراوح المدة الزمنية للتخطيط متوسط الأجل بين سنة إلى أقل من ثلاث سنوات</a:t>
          </a:r>
        </a:p>
      </dgm:t>
    </dgm:pt>
    <dgm:pt modelId="{8D61BBDC-BEEC-454B-8CE8-2A974332298C}" type="parTrans" cxnId="{C71C3D09-9394-42B5-8834-2E0384FD2BF0}">
      <dgm:prSet/>
      <dgm:spPr/>
      <dgm:t>
        <a:bodyPr/>
        <a:lstStyle/>
        <a:p>
          <a:pPr rtl="1"/>
          <a:endParaRPr lang="ar-SA"/>
        </a:p>
      </dgm:t>
    </dgm:pt>
    <dgm:pt modelId="{CD422B3B-72DD-4450-A197-BA51A5EC1904}" type="sibTrans" cxnId="{C71C3D09-9394-42B5-8834-2E0384FD2BF0}">
      <dgm:prSet/>
      <dgm:spPr/>
      <dgm:t>
        <a:bodyPr/>
        <a:lstStyle/>
        <a:p>
          <a:pPr rtl="1"/>
          <a:endParaRPr lang="ar-SA"/>
        </a:p>
      </dgm:t>
    </dgm:pt>
    <dgm:pt modelId="{346AB9EE-687E-4A3B-BF2E-4B00416FBC2B}">
      <dgm:prSet phldrT="[Text]" custT="1"/>
      <dgm:spPr/>
      <dgm:t>
        <a:bodyPr/>
        <a:lstStyle/>
        <a:p>
          <a:pPr rtl="1"/>
          <a:r>
            <a:rPr lang="ar-SA" sz="2000" dirty="0">
              <a:solidFill>
                <a:srgbClr val="002060"/>
              </a:solidFill>
            </a:rPr>
            <a:t>تعد الخطط المتوسطة الأجل أكثر دقة وأقل عرضة للتغير قياساً بالخطط طويلة الأجل.</a:t>
          </a:r>
        </a:p>
      </dgm:t>
    </dgm:pt>
    <dgm:pt modelId="{DBF51413-B6BF-4D79-A638-858EDA907936}" type="parTrans" cxnId="{FE097FF9-90AE-4354-9717-9CAD136F84DE}">
      <dgm:prSet/>
      <dgm:spPr/>
      <dgm:t>
        <a:bodyPr/>
        <a:lstStyle/>
        <a:p>
          <a:pPr rtl="1"/>
          <a:endParaRPr lang="ar-SA"/>
        </a:p>
      </dgm:t>
    </dgm:pt>
    <dgm:pt modelId="{0E799BF9-C162-4384-AFE5-3D3D7AE20D6E}" type="sibTrans" cxnId="{FE097FF9-90AE-4354-9717-9CAD136F84DE}">
      <dgm:prSet/>
      <dgm:spPr/>
      <dgm:t>
        <a:bodyPr/>
        <a:lstStyle/>
        <a:p>
          <a:pPr rtl="1"/>
          <a:endParaRPr lang="ar-SA"/>
        </a:p>
      </dgm:t>
    </dgm:pt>
    <dgm:pt modelId="{E375DE75-9C62-44E5-8677-820C70517036}">
      <dgm:prSet phldrT="[Text]" custT="1"/>
      <dgm:spPr>
        <a:solidFill>
          <a:schemeClr val="accent5">
            <a:lumMod val="40000"/>
            <a:lumOff val="60000"/>
          </a:schemeClr>
        </a:solidFill>
        <a:ln>
          <a:solidFill>
            <a:schemeClr val="bg2"/>
          </a:solidFill>
        </a:ln>
      </dgm:spPr>
      <dgm:t>
        <a:bodyPr/>
        <a:lstStyle/>
        <a:p>
          <a:pPr rtl="1"/>
          <a:r>
            <a:rPr lang="ar-SA" sz="2000" dirty="0">
              <a:solidFill>
                <a:schemeClr val="tx1"/>
              </a:solidFill>
            </a:rPr>
            <a:t>التخطيط قصير الأجل</a:t>
          </a:r>
        </a:p>
      </dgm:t>
    </dgm:pt>
    <dgm:pt modelId="{062B09E0-F3A0-4D99-B24F-C65B95708384}" type="parTrans" cxnId="{C1ED39B4-ADA4-44AA-AEE8-EF46D09FCB3A}">
      <dgm:prSet/>
      <dgm:spPr/>
      <dgm:t>
        <a:bodyPr/>
        <a:lstStyle/>
        <a:p>
          <a:pPr rtl="1"/>
          <a:endParaRPr lang="ar-SA"/>
        </a:p>
      </dgm:t>
    </dgm:pt>
    <dgm:pt modelId="{FC6CD144-4A69-41FC-8836-5F55B4DD52E2}" type="sibTrans" cxnId="{C1ED39B4-ADA4-44AA-AEE8-EF46D09FCB3A}">
      <dgm:prSet/>
      <dgm:spPr/>
      <dgm:t>
        <a:bodyPr/>
        <a:lstStyle/>
        <a:p>
          <a:pPr rtl="1"/>
          <a:endParaRPr lang="ar-SA"/>
        </a:p>
      </dgm:t>
    </dgm:pt>
    <dgm:pt modelId="{4EAA20DA-3487-4968-8404-EA3D0455EC59}">
      <dgm:prSet phldrT="[Text]" custT="1"/>
      <dgm:spPr/>
      <dgm:t>
        <a:bodyPr/>
        <a:lstStyle/>
        <a:p>
          <a:pPr rtl="1"/>
          <a:r>
            <a:rPr lang="ar-SA" sz="2000" dirty="0">
              <a:solidFill>
                <a:srgbClr val="002060"/>
              </a:solidFill>
            </a:rPr>
            <a:t>تكون مدته قصيرة لا تتجاوز سنة واحدة على الأقل.</a:t>
          </a:r>
        </a:p>
      </dgm:t>
    </dgm:pt>
    <dgm:pt modelId="{68E2F990-3265-483C-9716-BA044D3B634E}" type="parTrans" cxnId="{0EDB4D0D-1203-414C-B1FD-066A62B4FF94}">
      <dgm:prSet/>
      <dgm:spPr/>
      <dgm:t>
        <a:bodyPr/>
        <a:lstStyle/>
        <a:p>
          <a:pPr rtl="1"/>
          <a:endParaRPr lang="ar-SA"/>
        </a:p>
      </dgm:t>
    </dgm:pt>
    <dgm:pt modelId="{0A24FB97-5E94-470B-8DAD-535B061EEAEB}" type="sibTrans" cxnId="{0EDB4D0D-1203-414C-B1FD-066A62B4FF94}">
      <dgm:prSet/>
      <dgm:spPr/>
      <dgm:t>
        <a:bodyPr/>
        <a:lstStyle/>
        <a:p>
          <a:pPr rtl="1"/>
          <a:endParaRPr lang="ar-SA"/>
        </a:p>
      </dgm:t>
    </dgm:pt>
    <dgm:pt modelId="{D6555E86-AEA1-47EE-BFD3-7AD1D68B5F25}">
      <dgm:prSet phldrT="[Text]" custT="1"/>
      <dgm:spPr/>
      <dgm:t>
        <a:bodyPr/>
        <a:lstStyle/>
        <a:p>
          <a:pPr rtl="1"/>
          <a:r>
            <a:rPr lang="ar-SA" sz="2000" dirty="0">
              <a:solidFill>
                <a:srgbClr val="002060"/>
              </a:solidFill>
            </a:rPr>
            <a:t>والتخطيط قصير الأجل هو تفصيل للتخطيط متوسط الأجل وتعد الخطط قصيرة الأجل أكثر دقة وأسهل تنبؤ من الخطط متوسطة الأجل وممكن أن تكون أسبوعية شهرية ربعية سنوية. </a:t>
          </a:r>
        </a:p>
      </dgm:t>
    </dgm:pt>
    <dgm:pt modelId="{E0CE89B9-BB92-4314-A895-3C738A89F32A}" type="parTrans" cxnId="{A00F8064-C7FE-4490-BB25-132EF7A9497D}">
      <dgm:prSet/>
      <dgm:spPr/>
      <dgm:t>
        <a:bodyPr/>
        <a:lstStyle/>
        <a:p>
          <a:pPr rtl="1"/>
          <a:endParaRPr lang="ar-SA"/>
        </a:p>
      </dgm:t>
    </dgm:pt>
    <dgm:pt modelId="{8D80F745-375A-4E35-9FE8-70D486F40C7E}" type="sibTrans" cxnId="{A00F8064-C7FE-4490-BB25-132EF7A9497D}">
      <dgm:prSet/>
      <dgm:spPr/>
      <dgm:t>
        <a:bodyPr/>
        <a:lstStyle/>
        <a:p>
          <a:pPr rtl="1"/>
          <a:endParaRPr lang="ar-SA"/>
        </a:p>
      </dgm:t>
    </dgm:pt>
    <dgm:pt modelId="{1FF37406-280E-4A37-86D3-01054B456991}" type="pres">
      <dgm:prSet presAssocID="{00C721FC-DB74-4C23-B892-74EAC42EB724}" presName="linearFlow" presStyleCnt="0">
        <dgm:presLayoutVars>
          <dgm:dir/>
          <dgm:animLvl val="lvl"/>
          <dgm:resizeHandles val="exact"/>
        </dgm:presLayoutVars>
      </dgm:prSet>
      <dgm:spPr/>
    </dgm:pt>
    <dgm:pt modelId="{15D9393C-FA21-4575-8A03-DAFF13A2D21E}" type="pres">
      <dgm:prSet presAssocID="{16E10A36-FFC1-49A2-BF7F-E8C0DD283692}" presName="composite" presStyleCnt="0"/>
      <dgm:spPr/>
    </dgm:pt>
    <dgm:pt modelId="{103D046F-F51B-45FC-BB9A-34D21B2FE726}" type="pres">
      <dgm:prSet presAssocID="{16E10A36-FFC1-49A2-BF7F-E8C0DD283692}" presName="parentText" presStyleLbl="alignNode1" presStyleIdx="0" presStyleCnt="3">
        <dgm:presLayoutVars>
          <dgm:chMax val="1"/>
          <dgm:bulletEnabled val="1"/>
        </dgm:presLayoutVars>
      </dgm:prSet>
      <dgm:spPr/>
    </dgm:pt>
    <dgm:pt modelId="{F4588AE2-494D-440A-82D7-8C34ABD4045D}" type="pres">
      <dgm:prSet presAssocID="{16E10A36-FFC1-49A2-BF7F-E8C0DD283692}" presName="descendantText" presStyleLbl="alignAcc1" presStyleIdx="0" presStyleCnt="3">
        <dgm:presLayoutVars>
          <dgm:bulletEnabled val="1"/>
        </dgm:presLayoutVars>
      </dgm:prSet>
      <dgm:spPr/>
    </dgm:pt>
    <dgm:pt modelId="{0D8808D0-5D6B-4870-AE44-AC61FDAA09AA}" type="pres">
      <dgm:prSet presAssocID="{10ABE052-E432-4C59-B605-6D4376B188D8}" presName="sp" presStyleCnt="0"/>
      <dgm:spPr/>
    </dgm:pt>
    <dgm:pt modelId="{DF5E412F-6F08-4825-A96F-2382A35EA92D}" type="pres">
      <dgm:prSet presAssocID="{B0271793-1E65-4AA0-A5BB-071C427C106F}" presName="composite" presStyleCnt="0"/>
      <dgm:spPr/>
    </dgm:pt>
    <dgm:pt modelId="{BE009138-7F79-48AA-AACC-DB1BBFD74E20}" type="pres">
      <dgm:prSet presAssocID="{B0271793-1E65-4AA0-A5BB-071C427C106F}" presName="parentText" presStyleLbl="alignNode1" presStyleIdx="1" presStyleCnt="3">
        <dgm:presLayoutVars>
          <dgm:chMax val="1"/>
          <dgm:bulletEnabled val="1"/>
        </dgm:presLayoutVars>
      </dgm:prSet>
      <dgm:spPr/>
    </dgm:pt>
    <dgm:pt modelId="{53867A22-FF05-419A-A4DB-BEE36BCCB58B}" type="pres">
      <dgm:prSet presAssocID="{B0271793-1E65-4AA0-A5BB-071C427C106F}" presName="descendantText" presStyleLbl="alignAcc1" presStyleIdx="1" presStyleCnt="3">
        <dgm:presLayoutVars>
          <dgm:bulletEnabled val="1"/>
        </dgm:presLayoutVars>
      </dgm:prSet>
      <dgm:spPr/>
    </dgm:pt>
    <dgm:pt modelId="{8F066BE5-3BF6-4C69-8CCE-3F1D75E0C33F}" type="pres">
      <dgm:prSet presAssocID="{5C49362E-3ED6-45BD-A6B3-AE14A368F964}" presName="sp" presStyleCnt="0"/>
      <dgm:spPr/>
    </dgm:pt>
    <dgm:pt modelId="{2580DAA5-1B5F-4065-9F04-46CA6DF8B07C}" type="pres">
      <dgm:prSet presAssocID="{E375DE75-9C62-44E5-8677-820C70517036}" presName="composite" presStyleCnt="0"/>
      <dgm:spPr/>
    </dgm:pt>
    <dgm:pt modelId="{9E0E8DCE-F872-4500-9549-75D3B7F26314}" type="pres">
      <dgm:prSet presAssocID="{E375DE75-9C62-44E5-8677-820C70517036}" presName="parentText" presStyleLbl="alignNode1" presStyleIdx="2" presStyleCnt="3">
        <dgm:presLayoutVars>
          <dgm:chMax val="1"/>
          <dgm:bulletEnabled val="1"/>
        </dgm:presLayoutVars>
      </dgm:prSet>
      <dgm:spPr/>
    </dgm:pt>
    <dgm:pt modelId="{2D19C2BA-D5B6-4FF1-BB3B-0F5ACE25F853}" type="pres">
      <dgm:prSet presAssocID="{E375DE75-9C62-44E5-8677-820C70517036}" presName="descendantText" presStyleLbl="alignAcc1" presStyleIdx="2" presStyleCnt="3" custLinFactNeighborX="2482" custLinFactNeighborY="29301">
        <dgm:presLayoutVars>
          <dgm:bulletEnabled val="1"/>
        </dgm:presLayoutVars>
      </dgm:prSet>
      <dgm:spPr/>
    </dgm:pt>
  </dgm:ptLst>
  <dgm:cxnLst>
    <dgm:cxn modelId="{C71C3D09-9394-42B5-8834-2E0384FD2BF0}" srcId="{B0271793-1E65-4AA0-A5BB-071C427C106F}" destId="{D9393452-12E3-4033-9E25-B72716E53975}" srcOrd="0" destOrd="0" parTransId="{8D61BBDC-BEEC-454B-8CE8-2A974332298C}" sibTransId="{CD422B3B-72DD-4450-A197-BA51A5EC1904}"/>
    <dgm:cxn modelId="{0EDB4D0D-1203-414C-B1FD-066A62B4FF94}" srcId="{E375DE75-9C62-44E5-8677-820C70517036}" destId="{4EAA20DA-3487-4968-8404-EA3D0455EC59}" srcOrd="0" destOrd="0" parTransId="{68E2F990-3265-483C-9716-BA044D3B634E}" sibTransId="{0A24FB97-5E94-470B-8DAD-535B061EEAEB}"/>
    <dgm:cxn modelId="{ED2D9233-E044-48AC-BAE3-2E3F157DBF26}" srcId="{16E10A36-FFC1-49A2-BF7F-E8C0DD283692}" destId="{13265F07-358F-4A24-9E8D-03B1FA750821}" srcOrd="1" destOrd="0" parTransId="{CC89F402-2A04-4B80-8AD0-8022143F18A3}" sibTransId="{EA45B7CF-9684-491C-983E-AF6F318B3E29}"/>
    <dgm:cxn modelId="{DED7193E-A9F9-4673-BEB6-71A2D6BABAF1}" type="presOf" srcId="{B0271793-1E65-4AA0-A5BB-071C427C106F}" destId="{BE009138-7F79-48AA-AACC-DB1BBFD74E20}" srcOrd="0" destOrd="0" presId="urn:microsoft.com/office/officeart/2005/8/layout/chevron2"/>
    <dgm:cxn modelId="{17C52957-D75D-4306-A7F2-54A772D3984C}" type="presOf" srcId="{A705A5BA-750B-4C71-AE25-341561B67120}" destId="{F4588AE2-494D-440A-82D7-8C34ABD4045D}" srcOrd="0" destOrd="0" presId="urn:microsoft.com/office/officeart/2005/8/layout/chevron2"/>
    <dgm:cxn modelId="{3E0C1761-9A29-46F8-AE67-6596F0EE8ACB}" type="presOf" srcId="{13265F07-358F-4A24-9E8D-03B1FA750821}" destId="{F4588AE2-494D-440A-82D7-8C34ABD4045D}" srcOrd="0" destOrd="1" presId="urn:microsoft.com/office/officeart/2005/8/layout/chevron2"/>
    <dgm:cxn modelId="{A00F8064-C7FE-4490-BB25-132EF7A9497D}" srcId="{E375DE75-9C62-44E5-8677-820C70517036}" destId="{D6555E86-AEA1-47EE-BFD3-7AD1D68B5F25}" srcOrd="1" destOrd="0" parTransId="{E0CE89B9-BB92-4314-A895-3C738A89F32A}" sibTransId="{8D80F745-375A-4E35-9FE8-70D486F40C7E}"/>
    <dgm:cxn modelId="{CE144A75-D3AB-468C-8C77-2724C4A8585E}" type="presOf" srcId="{D9393452-12E3-4033-9E25-B72716E53975}" destId="{53867A22-FF05-419A-A4DB-BEE36BCCB58B}" srcOrd="0" destOrd="0" presId="urn:microsoft.com/office/officeart/2005/8/layout/chevron2"/>
    <dgm:cxn modelId="{B958AE84-8C05-466F-AD01-449D47A02023}" type="presOf" srcId="{346AB9EE-687E-4A3B-BF2E-4B00416FBC2B}" destId="{53867A22-FF05-419A-A4DB-BEE36BCCB58B}" srcOrd="0" destOrd="1" presId="urn:microsoft.com/office/officeart/2005/8/layout/chevron2"/>
    <dgm:cxn modelId="{9832A385-C280-4177-A7BB-FD4E075FCB19}" type="presOf" srcId="{4EAA20DA-3487-4968-8404-EA3D0455EC59}" destId="{2D19C2BA-D5B6-4FF1-BB3B-0F5ACE25F853}" srcOrd="0" destOrd="0" presId="urn:microsoft.com/office/officeart/2005/8/layout/chevron2"/>
    <dgm:cxn modelId="{1101238C-C378-4EC7-841F-922062C8D839}" srcId="{16E10A36-FFC1-49A2-BF7F-E8C0DD283692}" destId="{A705A5BA-750B-4C71-AE25-341561B67120}" srcOrd="0" destOrd="0" parTransId="{4A705C88-0129-467D-A664-24EDA218CA50}" sibTransId="{D82EF60D-6F4E-4942-893D-F1F3FE399771}"/>
    <dgm:cxn modelId="{C1ED39B4-ADA4-44AA-AEE8-EF46D09FCB3A}" srcId="{00C721FC-DB74-4C23-B892-74EAC42EB724}" destId="{E375DE75-9C62-44E5-8677-820C70517036}" srcOrd="2" destOrd="0" parTransId="{062B09E0-F3A0-4D99-B24F-C65B95708384}" sibTransId="{FC6CD144-4A69-41FC-8836-5F55B4DD52E2}"/>
    <dgm:cxn modelId="{A7F959C2-1299-4499-9393-D868C1898F4B}" type="presOf" srcId="{16E10A36-FFC1-49A2-BF7F-E8C0DD283692}" destId="{103D046F-F51B-45FC-BB9A-34D21B2FE726}" srcOrd="0" destOrd="0" presId="urn:microsoft.com/office/officeart/2005/8/layout/chevron2"/>
    <dgm:cxn modelId="{41F1DFDD-BC95-4737-83D9-4E66038001F1}" type="presOf" srcId="{E375DE75-9C62-44E5-8677-820C70517036}" destId="{9E0E8DCE-F872-4500-9549-75D3B7F26314}" srcOrd="0" destOrd="0" presId="urn:microsoft.com/office/officeart/2005/8/layout/chevron2"/>
    <dgm:cxn modelId="{CE943CDE-F0E1-45E0-BC76-239FFE3C6852}" type="presOf" srcId="{D6555E86-AEA1-47EE-BFD3-7AD1D68B5F25}" destId="{2D19C2BA-D5B6-4FF1-BB3B-0F5ACE25F853}" srcOrd="0" destOrd="1" presId="urn:microsoft.com/office/officeart/2005/8/layout/chevron2"/>
    <dgm:cxn modelId="{C788D3E6-2DD0-4175-8E07-7AC64A2D936D}" type="presOf" srcId="{00C721FC-DB74-4C23-B892-74EAC42EB724}" destId="{1FF37406-280E-4A37-86D3-01054B456991}" srcOrd="0" destOrd="0" presId="urn:microsoft.com/office/officeart/2005/8/layout/chevron2"/>
    <dgm:cxn modelId="{9ADC75E7-93F3-4107-906D-1C47D48327B1}" srcId="{00C721FC-DB74-4C23-B892-74EAC42EB724}" destId="{16E10A36-FFC1-49A2-BF7F-E8C0DD283692}" srcOrd="0" destOrd="0" parTransId="{005162EE-4AB4-45CE-86A1-1BF31EF4E6A5}" sibTransId="{10ABE052-E432-4C59-B605-6D4376B188D8}"/>
    <dgm:cxn modelId="{E3945AED-68EB-4E54-836C-AF5E72845F04}" srcId="{00C721FC-DB74-4C23-B892-74EAC42EB724}" destId="{B0271793-1E65-4AA0-A5BB-071C427C106F}" srcOrd="1" destOrd="0" parTransId="{1A58E75B-EC92-497E-9DAD-1B6B2B714976}" sibTransId="{5C49362E-3ED6-45BD-A6B3-AE14A368F964}"/>
    <dgm:cxn modelId="{FE097FF9-90AE-4354-9717-9CAD136F84DE}" srcId="{B0271793-1E65-4AA0-A5BB-071C427C106F}" destId="{346AB9EE-687E-4A3B-BF2E-4B00416FBC2B}" srcOrd="1" destOrd="0" parTransId="{DBF51413-B6BF-4D79-A638-858EDA907936}" sibTransId="{0E799BF9-C162-4384-AFE5-3D3D7AE20D6E}"/>
    <dgm:cxn modelId="{7A03FC88-2E85-49E4-8308-209B6356414F}" type="presParOf" srcId="{1FF37406-280E-4A37-86D3-01054B456991}" destId="{15D9393C-FA21-4575-8A03-DAFF13A2D21E}" srcOrd="0" destOrd="0" presId="urn:microsoft.com/office/officeart/2005/8/layout/chevron2"/>
    <dgm:cxn modelId="{0B6DEC50-4420-43BA-9E36-895C110A2B59}" type="presParOf" srcId="{15D9393C-FA21-4575-8A03-DAFF13A2D21E}" destId="{103D046F-F51B-45FC-BB9A-34D21B2FE726}" srcOrd="0" destOrd="0" presId="urn:microsoft.com/office/officeart/2005/8/layout/chevron2"/>
    <dgm:cxn modelId="{E8993227-F66C-42B8-ACBB-3F69BD1709CA}" type="presParOf" srcId="{15D9393C-FA21-4575-8A03-DAFF13A2D21E}" destId="{F4588AE2-494D-440A-82D7-8C34ABD4045D}" srcOrd="1" destOrd="0" presId="urn:microsoft.com/office/officeart/2005/8/layout/chevron2"/>
    <dgm:cxn modelId="{56863B5B-1D77-4A09-B974-C7DA9876A44A}" type="presParOf" srcId="{1FF37406-280E-4A37-86D3-01054B456991}" destId="{0D8808D0-5D6B-4870-AE44-AC61FDAA09AA}" srcOrd="1" destOrd="0" presId="urn:microsoft.com/office/officeart/2005/8/layout/chevron2"/>
    <dgm:cxn modelId="{EF97CDD0-3FF1-4E24-BF51-2053165E455B}" type="presParOf" srcId="{1FF37406-280E-4A37-86D3-01054B456991}" destId="{DF5E412F-6F08-4825-A96F-2382A35EA92D}" srcOrd="2" destOrd="0" presId="urn:microsoft.com/office/officeart/2005/8/layout/chevron2"/>
    <dgm:cxn modelId="{3DB8F0D0-D009-42C0-B622-CF59B4204616}" type="presParOf" srcId="{DF5E412F-6F08-4825-A96F-2382A35EA92D}" destId="{BE009138-7F79-48AA-AACC-DB1BBFD74E20}" srcOrd="0" destOrd="0" presId="urn:microsoft.com/office/officeart/2005/8/layout/chevron2"/>
    <dgm:cxn modelId="{F3EBA5A1-945F-468A-A07E-37DC839B3407}" type="presParOf" srcId="{DF5E412F-6F08-4825-A96F-2382A35EA92D}" destId="{53867A22-FF05-419A-A4DB-BEE36BCCB58B}" srcOrd="1" destOrd="0" presId="urn:microsoft.com/office/officeart/2005/8/layout/chevron2"/>
    <dgm:cxn modelId="{403D8F53-29DC-41F3-B5F5-5FFE3648A607}" type="presParOf" srcId="{1FF37406-280E-4A37-86D3-01054B456991}" destId="{8F066BE5-3BF6-4C69-8CCE-3F1D75E0C33F}" srcOrd="3" destOrd="0" presId="urn:microsoft.com/office/officeart/2005/8/layout/chevron2"/>
    <dgm:cxn modelId="{89DCB8F6-77FE-4200-8175-5352D69F83C0}" type="presParOf" srcId="{1FF37406-280E-4A37-86D3-01054B456991}" destId="{2580DAA5-1B5F-4065-9F04-46CA6DF8B07C}" srcOrd="4" destOrd="0" presId="urn:microsoft.com/office/officeart/2005/8/layout/chevron2"/>
    <dgm:cxn modelId="{9CA2B78D-8A4F-440D-A405-EA10D06E7AED}" type="presParOf" srcId="{2580DAA5-1B5F-4065-9F04-46CA6DF8B07C}" destId="{9E0E8DCE-F872-4500-9549-75D3B7F26314}" srcOrd="0" destOrd="0" presId="urn:microsoft.com/office/officeart/2005/8/layout/chevron2"/>
    <dgm:cxn modelId="{10BAACE5-77DA-4924-9A8F-909505E0BB18}" type="presParOf" srcId="{2580DAA5-1B5F-4065-9F04-46CA6DF8B07C}" destId="{2D19C2BA-D5B6-4FF1-BB3B-0F5ACE25F85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84F71F-0CB9-402A-9606-9B882116A0FE}"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en-US"/>
        </a:p>
      </dgm:t>
    </dgm:pt>
    <dgm:pt modelId="{1330F6F7-805C-4221-94FB-5411AC92730C}">
      <dgm:prSet phldrT="[Text]"/>
      <dgm:spPr/>
      <dgm:t>
        <a:bodyPr/>
        <a:lstStyle/>
        <a:p>
          <a:r>
            <a:rPr lang="ar-SA" dirty="0">
              <a:latin typeface="Sakkal Majalla" panose="02000000000000000000" pitchFamily="2" charset="-78"/>
              <a:cs typeface="Sakkal Majalla" panose="02000000000000000000" pitchFamily="2" charset="-78"/>
            </a:rPr>
            <a:t>أولاً / </a:t>
          </a:r>
          <a:r>
            <a:rPr lang="ar-JO" dirty="0">
              <a:latin typeface="Sakkal Majalla" panose="02000000000000000000" pitchFamily="2" charset="-78"/>
              <a:cs typeface="Sakkal Majalla" panose="02000000000000000000" pitchFamily="2" charset="-78"/>
            </a:rPr>
            <a:t>عدم المعرفة بالتخطيط والاعتماد على الظنون </a:t>
          </a:r>
          <a:endParaRPr lang="en-US" dirty="0">
            <a:latin typeface="Sakkal Majalla" panose="02000000000000000000" pitchFamily="2" charset="-78"/>
            <a:cs typeface="Sakkal Majalla" panose="02000000000000000000" pitchFamily="2" charset="-78"/>
          </a:endParaRPr>
        </a:p>
      </dgm:t>
    </dgm:pt>
    <dgm:pt modelId="{74996D86-746C-4E61-9066-4127F33519FE}" type="parTrans" cxnId="{1638958B-3756-4162-8773-01C4E4DA1CE4}">
      <dgm:prSet/>
      <dgm:spPr/>
      <dgm:t>
        <a:bodyPr/>
        <a:lstStyle/>
        <a:p>
          <a:endParaRPr lang="en-US">
            <a:latin typeface="Sakkal Majalla" panose="02000000000000000000" pitchFamily="2" charset="-78"/>
            <a:cs typeface="Sakkal Majalla" panose="02000000000000000000" pitchFamily="2" charset="-78"/>
          </a:endParaRPr>
        </a:p>
      </dgm:t>
    </dgm:pt>
    <dgm:pt modelId="{90B8AF6B-5491-4A6B-8F9E-34E5F5D16AE2}" type="sibTrans" cxnId="{1638958B-3756-4162-8773-01C4E4DA1CE4}">
      <dgm:prSet/>
      <dgm:spPr/>
      <dgm:t>
        <a:bodyPr/>
        <a:lstStyle/>
        <a:p>
          <a:endParaRPr lang="en-US">
            <a:latin typeface="Sakkal Majalla" panose="02000000000000000000" pitchFamily="2" charset="-78"/>
            <a:cs typeface="Sakkal Majalla" panose="02000000000000000000" pitchFamily="2" charset="-78"/>
          </a:endParaRPr>
        </a:p>
      </dgm:t>
    </dgm:pt>
    <dgm:pt modelId="{D24B0D65-E8E1-4455-8AB6-D14718D02DE3}">
      <dgm:prSet phldrT="[Text]"/>
      <dgm:spPr/>
      <dgm:t>
        <a:bodyPr/>
        <a:lstStyle/>
        <a:p>
          <a:r>
            <a:rPr lang="ar-JO" dirty="0">
              <a:latin typeface="Sakkal Majalla" panose="02000000000000000000" pitchFamily="2" charset="-78"/>
              <a:cs typeface="Sakkal Majalla" panose="02000000000000000000" pitchFamily="2" charset="-78"/>
            </a:rPr>
            <a:t>ثانيا</a:t>
          </a:r>
          <a:r>
            <a:rPr lang="ar-SA" dirty="0">
              <a:latin typeface="Sakkal Majalla" panose="02000000000000000000" pitchFamily="2" charset="-78"/>
              <a:cs typeface="Sakkal Majalla" panose="02000000000000000000" pitchFamily="2" charset="-78"/>
            </a:rPr>
            <a:t>/</a:t>
          </a:r>
          <a:r>
            <a:rPr lang="ar-JO" dirty="0">
              <a:latin typeface="Sakkal Majalla" panose="02000000000000000000" pitchFamily="2" charset="-78"/>
              <a:cs typeface="Sakkal Majalla" panose="02000000000000000000" pitchFamily="2" charset="-78"/>
            </a:rPr>
            <a:t>عدم الثقة والخوف من التزامات التخطيط </a:t>
          </a:r>
          <a:endParaRPr lang="en-US" dirty="0">
            <a:latin typeface="Sakkal Majalla" panose="02000000000000000000" pitchFamily="2" charset="-78"/>
            <a:cs typeface="Sakkal Majalla" panose="02000000000000000000" pitchFamily="2" charset="-78"/>
          </a:endParaRPr>
        </a:p>
      </dgm:t>
    </dgm:pt>
    <dgm:pt modelId="{918C1BBE-86EF-4B7B-95A8-7823A0195260}" type="parTrans" cxnId="{465666A1-25FB-4CB0-9F74-66AE1898927C}">
      <dgm:prSet/>
      <dgm:spPr/>
      <dgm:t>
        <a:bodyPr/>
        <a:lstStyle/>
        <a:p>
          <a:endParaRPr lang="en-US">
            <a:latin typeface="Sakkal Majalla" panose="02000000000000000000" pitchFamily="2" charset="-78"/>
            <a:cs typeface="Sakkal Majalla" panose="02000000000000000000" pitchFamily="2" charset="-78"/>
          </a:endParaRPr>
        </a:p>
      </dgm:t>
    </dgm:pt>
    <dgm:pt modelId="{4EAFC137-96F6-4936-B420-03D4C8A3FE21}" type="sibTrans" cxnId="{465666A1-25FB-4CB0-9F74-66AE1898927C}">
      <dgm:prSet/>
      <dgm:spPr/>
      <dgm:t>
        <a:bodyPr/>
        <a:lstStyle/>
        <a:p>
          <a:endParaRPr lang="en-US">
            <a:latin typeface="Sakkal Majalla" panose="02000000000000000000" pitchFamily="2" charset="-78"/>
            <a:cs typeface="Sakkal Majalla" panose="02000000000000000000" pitchFamily="2" charset="-78"/>
          </a:endParaRPr>
        </a:p>
      </dgm:t>
    </dgm:pt>
    <dgm:pt modelId="{1D65437C-4965-49F0-9605-98B1BC133F85}">
      <dgm:prSet/>
      <dgm:spPr/>
      <dgm:t>
        <a:bodyPr/>
        <a:lstStyle/>
        <a:p>
          <a:endParaRPr lang="en-US"/>
        </a:p>
      </dgm:t>
    </dgm:pt>
    <dgm:pt modelId="{46BC1D01-0A07-4784-8E10-2417C2C432E1}" type="parTrans" cxnId="{C03C294F-ED0F-4FB9-BADE-70B83D56F836}">
      <dgm:prSet/>
      <dgm:spPr/>
      <dgm:t>
        <a:bodyPr/>
        <a:lstStyle/>
        <a:p>
          <a:endParaRPr lang="en-US"/>
        </a:p>
      </dgm:t>
    </dgm:pt>
    <dgm:pt modelId="{5129264C-0B9D-4C9C-8BD4-2FD36EAD7838}" type="sibTrans" cxnId="{C03C294F-ED0F-4FB9-BADE-70B83D56F836}">
      <dgm:prSet/>
      <dgm:spPr/>
      <dgm:t>
        <a:bodyPr/>
        <a:lstStyle/>
        <a:p>
          <a:endParaRPr lang="en-US"/>
        </a:p>
      </dgm:t>
    </dgm:pt>
    <dgm:pt modelId="{2CD83774-85C2-420E-8420-F2B04BE8E24F}">
      <dgm:prSet/>
      <dgm:spPr/>
      <dgm:t>
        <a:bodyPr/>
        <a:lstStyle/>
        <a:p>
          <a:endParaRPr lang="en-US"/>
        </a:p>
      </dgm:t>
    </dgm:pt>
    <dgm:pt modelId="{0EE42FA1-F9C2-47F6-B1A9-3C8D07392E11}" type="parTrans" cxnId="{B26C66AB-8719-4732-B187-D1396A3C22E6}">
      <dgm:prSet/>
      <dgm:spPr/>
      <dgm:t>
        <a:bodyPr/>
        <a:lstStyle/>
        <a:p>
          <a:endParaRPr lang="en-US"/>
        </a:p>
      </dgm:t>
    </dgm:pt>
    <dgm:pt modelId="{85DA1376-3D40-412C-9E73-9BB45911DA7E}" type="sibTrans" cxnId="{B26C66AB-8719-4732-B187-D1396A3C22E6}">
      <dgm:prSet/>
      <dgm:spPr/>
      <dgm:t>
        <a:bodyPr/>
        <a:lstStyle/>
        <a:p>
          <a:endParaRPr lang="en-US"/>
        </a:p>
      </dgm:t>
    </dgm:pt>
    <dgm:pt modelId="{A8871E9B-4A86-4D03-BE08-31C52F46875F}" type="pres">
      <dgm:prSet presAssocID="{3E84F71F-0CB9-402A-9606-9B882116A0FE}" presName="compositeShape" presStyleCnt="0">
        <dgm:presLayoutVars>
          <dgm:chMax val="2"/>
          <dgm:dir val="rev"/>
          <dgm:resizeHandles val="exact"/>
        </dgm:presLayoutVars>
      </dgm:prSet>
      <dgm:spPr/>
    </dgm:pt>
    <dgm:pt modelId="{72BD81BF-0C58-4F48-9E95-A0BCBB23F76D}" type="pres">
      <dgm:prSet presAssocID="{3E84F71F-0CB9-402A-9606-9B882116A0FE}" presName="divider" presStyleLbl="fgShp" presStyleIdx="0" presStyleCnt="1" custScaleX="100000" custLinFactNeighborX="1529" custLinFactNeighborY="-17261"/>
      <dgm:spPr/>
    </dgm:pt>
    <dgm:pt modelId="{4138D072-07D4-412D-9ED9-6CBE46FCFCDC}" type="pres">
      <dgm:prSet presAssocID="{1330F6F7-805C-4221-94FB-5411AC92730C}" presName="downArrow" presStyleLbl="node1" presStyleIdx="0" presStyleCnt="2" custLinFactNeighborX="54138" custLinFactNeighborY="-11486"/>
      <dgm:spPr/>
    </dgm:pt>
    <dgm:pt modelId="{8204762B-E74E-4983-A0EE-FE500CECA7C5}" type="pres">
      <dgm:prSet presAssocID="{1330F6F7-805C-4221-94FB-5411AC92730C}" presName="downArrowText" presStyleLbl="revTx" presStyleIdx="0" presStyleCnt="2" custLinFactNeighborX="72365" custLinFactNeighborY="-9296">
        <dgm:presLayoutVars>
          <dgm:bulletEnabled val="1"/>
        </dgm:presLayoutVars>
      </dgm:prSet>
      <dgm:spPr/>
    </dgm:pt>
    <dgm:pt modelId="{EF70F7D7-F6BC-41D3-A9AC-6DA49DE5E29D}" type="pres">
      <dgm:prSet presAssocID="{D24B0D65-E8E1-4455-8AB6-D14718D02DE3}" presName="upArrow" presStyleLbl="node1" presStyleIdx="1" presStyleCnt="2" custLinFactNeighborX="91875" custLinFactNeighborY="-17284"/>
      <dgm:spPr/>
    </dgm:pt>
    <dgm:pt modelId="{5D7687B6-5732-4058-9AA0-2718F8178A45}" type="pres">
      <dgm:prSet presAssocID="{D24B0D65-E8E1-4455-8AB6-D14718D02DE3}" presName="upArrowText" presStyleLbl="revTx" presStyleIdx="1" presStyleCnt="2" custLinFactNeighborX="43657" custLinFactNeighborY="-8107">
        <dgm:presLayoutVars>
          <dgm:bulletEnabled val="1"/>
        </dgm:presLayoutVars>
      </dgm:prSet>
      <dgm:spPr/>
    </dgm:pt>
  </dgm:ptLst>
  <dgm:cxnLst>
    <dgm:cxn modelId="{B1367221-6285-4C24-8511-6EC404E4C64B}" type="presOf" srcId="{3E84F71F-0CB9-402A-9606-9B882116A0FE}" destId="{A8871E9B-4A86-4D03-BE08-31C52F46875F}" srcOrd="0" destOrd="0" presId="urn:microsoft.com/office/officeart/2005/8/layout/arrow3"/>
    <dgm:cxn modelId="{C03C294F-ED0F-4FB9-BADE-70B83D56F836}" srcId="{3E84F71F-0CB9-402A-9606-9B882116A0FE}" destId="{1D65437C-4965-49F0-9605-98B1BC133F85}" srcOrd="2" destOrd="0" parTransId="{46BC1D01-0A07-4784-8E10-2417C2C432E1}" sibTransId="{5129264C-0B9D-4C9C-8BD4-2FD36EAD7838}"/>
    <dgm:cxn modelId="{1638958B-3756-4162-8773-01C4E4DA1CE4}" srcId="{3E84F71F-0CB9-402A-9606-9B882116A0FE}" destId="{1330F6F7-805C-4221-94FB-5411AC92730C}" srcOrd="0" destOrd="0" parTransId="{74996D86-746C-4E61-9066-4127F33519FE}" sibTransId="{90B8AF6B-5491-4A6B-8F9E-34E5F5D16AE2}"/>
    <dgm:cxn modelId="{AE7E358D-C45C-4794-95FE-131F304869E2}" type="presOf" srcId="{D24B0D65-E8E1-4455-8AB6-D14718D02DE3}" destId="{5D7687B6-5732-4058-9AA0-2718F8178A45}" srcOrd="0" destOrd="0" presId="urn:microsoft.com/office/officeart/2005/8/layout/arrow3"/>
    <dgm:cxn modelId="{465666A1-25FB-4CB0-9F74-66AE1898927C}" srcId="{3E84F71F-0CB9-402A-9606-9B882116A0FE}" destId="{D24B0D65-E8E1-4455-8AB6-D14718D02DE3}" srcOrd="1" destOrd="0" parTransId="{918C1BBE-86EF-4B7B-95A8-7823A0195260}" sibTransId="{4EAFC137-96F6-4936-B420-03D4C8A3FE21}"/>
    <dgm:cxn modelId="{B26C66AB-8719-4732-B187-D1396A3C22E6}" srcId="{3E84F71F-0CB9-402A-9606-9B882116A0FE}" destId="{2CD83774-85C2-420E-8420-F2B04BE8E24F}" srcOrd="3" destOrd="0" parTransId="{0EE42FA1-F9C2-47F6-B1A9-3C8D07392E11}" sibTransId="{85DA1376-3D40-412C-9E73-9BB45911DA7E}"/>
    <dgm:cxn modelId="{148C6DCF-4F8E-448F-AE1D-4069FCB19F39}" type="presOf" srcId="{1330F6F7-805C-4221-94FB-5411AC92730C}" destId="{8204762B-E74E-4983-A0EE-FE500CECA7C5}" srcOrd="0" destOrd="0" presId="urn:microsoft.com/office/officeart/2005/8/layout/arrow3"/>
    <dgm:cxn modelId="{DF6BB04A-56CD-41FA-B1FA-EF928BD9AEC8}" type="presParOf" srcId="{A8871E9B-4A86-4D03-BE08-31C52F46875F}" destId="{72BD81BF-0C58-4F48-9E95-A0BCBB23F76D}" srcOrd="0" destOrd="0" presId="urn:microsoft.com/office/officeart/2005/8/layout/arrow3"/>
    <dgm:cxn modelId="{BBE2DC58-EE1D-4D5E-A0A2-EE780E35FBB4}" type="presParOf" srcId="{A8871E9B-4A86-4D03-BE08-31C52F46875F}" destId="{4138D072-07D4-412D-9ED9-6CBE46FCFCDC}" srcOrd="1" destOrd="0" presId="urn:microsoft.com/office/officeart/2005/8/layout/arrow3"/>
    <dgm:cxn modelId="{CEF4E7BA-3D4C-4734-9A74-02598D9BF36B}" type="presParOf" srcId="{A8871E9B-4A86-4D03-BE08-31C52F46875F}" destId="{8204762B-E74E-4983-A0EE-FE500CECA7C5}" srcOrd="2" destOrd="0" presId="urn:microsoft.com/office/officeart/2005/8/layout/arrow3"/>
    <dgm:cxn modelId="{E59CC6C0-EFC0-4BF3-B98C-7F58944E052D}" type="presParOf" srcId="{A8871E9B-4A86-4D03-BE08-31C52F46875F}" destId="{EF70F7D7-F6BC-41D3-A9AC-6DA49DE5E29D}" srcOrd="3" destOrd="0" presId="urn:microsoft.com/office/officeart/2005/8/layout/arrow3"/>
    <dgm:cxn modelId="{41C768BC-1075-469B-AB70-64E5EFDB2969}" type="presParOf" srcId="{A8871E9B-4A86-4D03-BE08-31C52F46875F}" destId="{5D7687B6-5732-4058-9AA0-2718F8178A45}"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84F71F-0CB9-402A-9606-9B882116A0FE}"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en-US"/>
        </a:p>
      </dgm:t>
    </dgm:pt>
    <dgm:pt modelId="{1330F6F7-805C-4221-94FB-5411AC92730C}">
      <dgm:prSet phldrT="[Text]" custT="1"/>
      <dgm:spPr/>
      <dgm:t>
        <a:bodyPr/>
        <a:lstStyle/>
        <a:p>
          <a:pPr algn="just" rtl="1"/>
          <a:endParaRPr lang="en-US" sz="2000" dirty="0">
            <a:latin typeface="Sakkal Majalla" panose="02000000000000000000" pitchFamily="2" charset="-78"/>
            <a:cs typeface="Sakkal Majalla" panose="02000000000000000000" pitchFamily="2" charset="-78"/>
          </a:endParaRPr>
        </a:p>
      </dgm:t>
    </dgm:pt>
    <dgm:pt modelId="{74996D86-746C-4E61-9066-4127F33519FE}" type="parTrans" cxnId="{1638958B-3756-4162-8773-01C4E4DA1CE4}">
      <dgm:prSet/>
      <dgm:spPr/>
      <dgm:t>
        <a:bodyPr/>
        <a:lstStyle/>
        <a:p>
          <a:endParaRPr lang="en-US">
            <a:latin typeface="Sakkal Majalla" panose="02000000000000000000" pitchFamily="2" charset="-78"/>
            <a:cs typeface="Sakkal Majalla" panose="02000000000000000000" pitchFamily="2" charset="-78"/>
          </a:endParaRPr>
        </a:p>
      </dgm:t>
    </dgm:pt>
    <dgm:pt modelId="{90B8AF6B-5491-4A6B-8F9E-34E5F5D16AE2}" type="sibTrans" cxnId="{1638958B-3756-4162-8773-01C4E4DA1CE4}">
      <dgm:prSet/>
      <dgm:spPr/>
      <dgm:t>
        <a:bodyPr/>
        <a:lstStyle/>
        <a:p>
          <a:endParaRPr lang="en-US">
            <a:latin typeface="Sakkal Majalla" panose="02000000000000000000" pitchFamily="2" charset="-78"/>
            <a:cs typeface="Sakkal Majalla" panose="02000000000000000000" pitchFamily="2" charset="-78"/>
          </a:endParaRPr>
        </a:p>
      </dgm:t>
    </dgm:pt>
    <dgm:pt modelId="{D24B0D65-E8E1-4455-8AB6-D14718D02DE3}">
      <dgm:prSet phldrT="[Text]" custT="1"/>
      <dgm:spPr/>
      <dgm:t>
        <a:bodyPr/>
        <a:lstStyle/>
        <a:p>
          <a:pPr algn="just" rtl="1"/>
          <a:endParaRPr lang="en-US" sz="2000" dirty="0">
            <a:latin typeface="Sakkal Majalla" panose="02000000000000000000" pitchFamily="2" charset="-78"/>
            <a:cs typeface="Sakkal Majalla" panose="02000000000000000000" pitchFamily="2" charset="-78"/>
          </a:endParaRPr>
        </a:p>
      </dgm:t>
    </dgm:pt>
    <dgm:pt modelId="{918C1BBE-86EF-4B7B-95A8-7823A0195260}" type="parTrans" cxnId="{465666A1-25FB-4CB0-9F74-66AE1898927C}">
      <dgm:prSet/>
      <dgm:spPr/>
      <dgm:t>
        <a:bodyPr/>
        <a:lstStyle/>
        <a:p>
          <a:endParaRPr lang="en-US">
            <a:latin typeface="Sakkal Majalla" panose="02000000000000000000" pitchFamily="2" charset="-78"/>
            <a:cs typeface="Sakkal Majalla" panose="02000000000000000000" pitchFamily="2" charset="-78"/>
          </a:endParaRPr>
        </a:p>
      </dgm:t>
    </dgm:pt>
    <dgm:pt modelId="{4EAFC137-96F6-4936-B420-03D4C8A3FE21}" type="sibTrans" cxnId="{465666A1-25FB-4CB0-9F74-66AE1898927C}">
      <dgm:prSet/>
      <dgm:spPr/>
      <dgm:t>
        <a:bodyPr/>
        <a:lstStyle/>
        <a:p>
          <a:endParaRPr lang="en-US">
            <a:latin typeface="Sakkal Majalla" panose="02000000000000000000" pitchFamily="2" charset="-78"/>
            <a:cs typeface="Sakkal Majalla" panose="02000000000000000000" pitchFamily="2" charset="-78"/>
          </a:endParaRPr>
        </a:p>
      </dgm:t>
    </dgm:pt>
    <dgm:pt modelId="{1D65437C-4965-49F0-9605-98B1BC133F85}">
      <dgm:prSet/>
      <dgm:spPr/>
      <dgm:t>
        <a:bodyPr/>
        <a:lstStyle/>
        <a:p>
          <a:endParaRPr lang="en-US"/>
        </a:p>
      </dgm:t>
    </dgm:pt>
    <dgm:pt modelId="{46BC1D01-0A07-4784-8E10-2417C2C432E1}" type="parTrans" cxnId="{C03C294F-ED0F-4FB9-BADE-70B83D56F836}">
      <dgm:prSet/>
      <dgm:spPr/>
      <dgm:t>
        <a:bodyPr/>
        <a:lstStyle/>
        <a:p>
          <a:endParaRPr lang="en-US"/>
        </a:p>
      </dgm:t>
    </dgm:pt>
    <dgm:pt modelId="{5129264C-0B9D-4C9C-8BD4-2FD36EAD7838}" type="sibTrans" cxnId="{C03C294F-ED0F-4FB9-BADE-70B83D56F836}">
      <dgm:prSet/>
      <dgm:spPr/>
      <dgm:t>
        <a:bodyPr/>
        <a:lstStyle/>
        <a:p>
          <a:endParaRPr lang="en-US"/>
        </a:p>
      </dgm:t>
    </dgm:pt>
    <dgm:pt modelId="{2CD83774-85C2-420E-8420-F2B04BE8E24F}">
      <dgm:prSet/>
      <dgm:spPr/>
      <dgm:t>
        <a:bodyPr/>
        <a:lstStyle/>
        <a:p>
          <a:endParaRPr lang="en-US"/>
        </a:p>
      </dgm:t>
    </dgm:pt>
    <dgm:pt modelId="{0EE42FA1-F9C2-47F6-B1A9-3C8D07392E11}" type="parTrans" cxnId="{B26C66AB-8719-4732-B187-D1396A3C22E6}">
      <dgm:prSet/>
      <dgm:spPr/>
      <dgm:t>
        <a:bodyPr/>
        <a:lstStyle/>
        <a:p>
          <a:endParaRPr lang="en-US"/>
        </a:p>
      </dgm:t>
    </dgm:pt>
    <dgm:pt modelId="{85DA1376-3D40-412C-9E73-9BB45911DA7E}" type="sibTrans" cxnId="{B26C66AB-8719-4732-B187-D1396A3C22E6}">
      <dgm:prSet/>
      <dgm:spPr/>
      <dgm:t>
        <a:bodyPr/>
        <a:lstStyle/>
        <a:p>
          <a:endParaRPr lang="en-US"/>
        </a:p>
      </dgm:t>
    </dgm:pt>
    <dgm:pt modelId="{A8871E9B-4A86-4D03-BE08-31C52F46875F}" type="pres">
      <dgm:prSet presAssocID="{3E84F71F-0CB9-402A-9606-9B882116A0FE}" presName="compositeShape" presStyleCnt="0">
        <dgm:presLayoutVars>
          <dgm:chMax val="2"/>
          <dgm:dir val="rev"/>
          <dgm:resizeHandles val="exact"/>
        </dgm:presLayoutVars>
      </dgm:prSet>
      <dgm:spPr/>
    </dgm:pt>
    <dgm:pt modelId="{72BD81BF-0C58-4F48-9E95-A0BCBB23F76D}" type="pres">
      <dgm:prSet presAssocID="{3E84F71F-0CB9-402A-9606-9B882116A0FE}" presName="divider" presStyleLbl="fgShp" presStyleIdx="0" presStyleCnt="1" custScaleX="100000" custLinFactNeighborX="9586" custLinFactNeighborY="-28104"/>
      <dgm:spPr/>
    </dgm:pt>
    <dgm:pt modelId="{4138D072-07D4-412D-9ED9-6CBE46FCFCDC}" type="pres">
      <dgm:prSet presAssocID="{1330F6F7-805C-4221-94FB-5411AC92730C}" presName="downArrow" presStyleLbl="node1" presStyleIdx="0" presStyleCnt="2" custLinFactNeighborX="54138" custLinFactNeighborY="-11486"/>
      <dgm:spPr/>
    </dgm:pt>
    <dgm:pt modelId="{8204762B-E74E-4983-A0EE-FE500CECA7C5}" type="pres">
      <dgm:prSet presAssocID="{1330F6F7-805C-4221-94FB-5411AC92730C}" presName="downArrowText" presStyleLbl="revTx" presStyleIdx="0" presStyleCnt="2" custScaleX="257636" custLinFactNeighborX="-9227" custLinFactNeighborY="1789">
        <dgm:presLayoutVars>
          <dgm:bulletEnabled val="1"/>
        </dgm:presLayoutVars>
      </dgm:prSet>
      <dgm:spPr/>
    </dgm:pt>
    <dgm:pt modelId="{EF70F7D7-F6BC-41D3-A9AC-6DA49DE5E29D}" type="pres">
      <dgm:prSet presAssocID="{D24B0D65-E8E1-4455-8AB6-D14718D02DE3}" presName="upArrow" presStyleLbl="node1" presStyleIdx="1" presStyleCnt="2" custLinFactNeighborX="-12985" custLinFactNeighborY="-42661"/>
      <dgm:spPr/>
    </dgm:pt>
    <dgm:pt modelId="{5D7687B6-5732-4058-9AA0-2718F8178A45}" type="pres">
      <dgm:prSet presAssocID="{D24B0D65-E8E1-4455-8AB6-D14718D02DE3}" presName="upArrowText" presStyleLbl="revTx" presStyleIdx="1" presStyleCnt="2" custScaleX="213932" custLinFactNeighborX="-11823" custLinFactNeighborY="-23649">
        <dgm:presLayoutVars>
          <dgm:bulletEnabled val="1"/>
        </dgm:presLayoutVars>
      </dgm:prSet>
      <dgm:spPr/>
    </dgm:pt>
  </dgm:ptLst>
  <dgm:cxnLst>
    <dgm:cxn modelId="{B1367221-6285-4C24-8511-6EC404E4C64B}" type="presOf" srcId="{3E84F71F-0CB9-402A-9606-9B882116A0FE}" destId="{A8871E9B-4A86-4D03-BE08-31C52F46875F}" srcOrd="0" destOrd="0" presId="urn:microsoft.com/office/officeart/2005/8/layout/arrow3"/>
    <dgm:cxn modelId="{C03C294F-ED0F-4FB9-BADE-70B83D56F836}" srcId="{3E84F71F-0CB9-402A-9606-9B882116A0FE}" destId="{1D65437C-4965-49F0-9605-98B1BC133F85}" srcOrd="2" destOrd="0" parTransId="{46BC1D01-0A07-4784-8E10-2417C2C432E1}" sibTransId="{5129264C-0B9D-4C9C-8BD4-2FD36EAD7838}"/>
    <dgm:cxn modelId="{1638958B-3756-4162-8773-01C4E4DA1CE4}" srcId="{3E84F71F-0CB9-402A-9606-9B882116A0FE}" destId="{1330F6F7-805C-4221-94FB-5411AC92730C}" srcOrd="0" destOrd="0" parTransId="{74996D86-746C-4E61-9066-4127F33519FE}" sibTransId="{90B8AF6B-5491-4A6B-8F9E-34E5F5D16AE2}"/>
    <dgm:cxn modelId="{AE7E358D-C45C-4794-95FE-131F304869E2}" type="presOf" srcId="{D24B0D65-E8E1-4455-8AB6-D14718D02DE3}" destId="{5D7687B6-5732-4058-9AA0-2718F8178A45}" srcOrd="0" destOrd="0" presId="urn:microsoft.com/office/officeart/2005/8/layout/arrow3"/>
    <dgm:cxn modelId="{465666A1-25FB-4CB0-9F74-66AE1898927C}" srcId="{3E84F71F-0CB9-402A-9606-9B882116A0FE}" destId="{D24B0D65-E8E1-4455-8AB6-D14718D02DE3}" srcOrd="1" destOrd="0" parTransId="{918C1BBE-86EF-4B7B-95A8-7823A0195260}" sibTransId="{4EAFC137-96F6-4936-B420-03D4C8A3FE21}"/>
    <dgm:cxn modelId="{B26C66AB-8719-4732-B187-D1396A3C22E6}" srcId="{3E84F71F-0CB9-402A-9606-9B882116A0FE}" destId="{2CD83774-85C2-420E-8420-F2B04BE8E24F}" srcOrd="3" destOrd="0" parTransId="{0EE42FA1-F9C2-47F6-B1A9-3C8D07392E11}" sibTransId="{85DA1376-3D40-412C-9E73-9BB45911DA7E}"/>
    <dgm:cxn modelId="{148C6DCF-4F8E-448F-AE1D-4069FCB19F39}" type="presOf" srcId="{1330F6F7-805C-4221-94FB-5411AC92730C}" destId="{8204762B-E74E-4983-A0EE-FE500CECA7C5}" srcOrd="0" destOrd="0" presId="urn:microsoft.com/office/officeart/2005/8/layout/arrow3"/>
    <dgm:cxn modelId="{DF6BB04A-56CD-41FA-B1FA-EF928BD9AEC8}" type="presParOf" srcId="{A8871E9B-4A86-4D03-BE08-31C52F46875F}" destId="{72BD81BF-0C58-4F48-9E95-A0BCBB23F76D}" srcOrd="0" destOrd="0" presId="urn:microsoft.com/office/officeart/2005/8/layout/arrow3"/>
    <dgm:cxn modelId="{BBE2DC58-EE1D-4D5E-A0A2-EE780E35FBB4}" type="presParOf" srcId="{A8871E9B-4A86-4D03-BE08-31C52F46875F}" destId="{4138D072-07D4-412D-9ED9-6CBE46FCFCDC}" srcOrd="1" destOrd="0" presId="urn:microsoft.com/office/officeart/2005/8/layout/arrow3"/>
    <dgm:cxn modelId="{CEF4E7BA-3D4C-4734-9A74-02598D9BF36B}" type="presParOf" srcId="{A8871E9B-4A86-4D03-BE08-31C52F46875F}" destId="{8204762B-E74E-4983-A0EE-FE500CECA7C5}" srcOrd="2" destOrd="0" presId="urn:microsoft.com/office/officeart/2005/8/layout/arrow3"/>
    <dgm:cxn modelId="{E59CC6C0-EFC0-4BF3-B98C-7F58944E052D}" type="presParOf" srcId="{A8871E9B-4A86-4D03-BE08-31C52F46875F}" destId="{EF70F7D7-F6BC-41D3-A9AC-6DA49DE5E29D}" srcOrd="3" destOrd="0" presId="urn:microsoft.com/office/officeart/2005/8/layout/arrow3"/>
    <dgm:cxn modelId="{41C768BC-1075-469B-AB70-64E5EFDB2969}" type="presParOf" srcId="{A8871E9B-4A86-4D03-BE08-31C52F46875F}" destId="{5D7687B6-5732-4058-9AA0-2718F8178A45}"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001386-E7C6-4A4C-BBB5-E8E6109EFAB7}" type="doc">
      <dgm:prSet loTypeId="urn:microsoft.com/office/officeart/2005/8/layout/cycle8" loCatId="cycle" qsTypeId="urn:microsoft.com/office/officeart/2005/8/quickstyle/simple1" qsCatId="simple" csTypeId="urn:microsoft.com/office/officeart/2005/8/colors/accent1_1" csCatId="accent1" phldr="1"/>
      <dgm:spPr/>
      <dgm:t>
        <a:bodyPr/>
        <a:lstStyle/>
        <a:p>
          <a:endParaRPr lang="en-US"/>
        </a:p>
      </dgm:t>
    </dgm:pt>
    <dgm:pt modelId="{B19D9289-8483-4B8D-A26E-859D505B5E7C}">
      <dgm:prSet phldrT="[Text]" custT="1"/>
      <dgm:spPr/>
      <dgm:t>
        <a:bodyPr/>
        <a:lstStyle/>
        <a:p>
          <a:pPr rtl="1"/>
          <a:r>
            <a:rPr lang="ar-JO" sz="1600" b="1" dirty="0">
              <a:solidFill>
                <a:srgbClr val="002060"/>
              </a:solidFill>
            </a:rPr>
            <a:t>الصحة الجسمية والنفسية</a:t>
          </a:r>
          <a:endParaRPr lang="en-US" sz="1600" b="1" dirty="0">
            <a:solidFill>
              <a:srgbClr val="002060"/>
            </a:solidFill>
          </a:endParaRPr>
        </a:p>
      </dgm:t>
    </dgm:pt>
    <dgm:pt modelId="{0BF14E46-32FD-4D59-B6DA-F4711477CA4B}" type="parTrans" cxnId="{7EC8E0DF-9477-4230-8E35-49D38437F1F8}">
      <dgm:prSet/>
      <dgm:spPr/>
      <dgm:t>
        <a:bodyPr/>
        <a:lstStyle/>
        <a:p>
          <a:endParaRPr lang="en-US"/>
        </a:p>
      </dgm:t>
    </dgm:pt>
    <dgm:pt modelId="{8777D5CB-6661-4BDF-9B60-E20486B79690}" type="sibTrans" cxnId="{7EC8E0DF-9477-4230-8E35-49D38437F1F8}">
      <dgm:prSet/>
      <dgm:spPr/>
      <dgm:t>
        <a:bodyPr/>
        <a:lstStyle/>
        <a:p>
          <a:endParaRPr lang="en-US"/>
        </a:p>
      </dgm:t>
    </dgm:pt>
    <dgm:pt modelId="{C67CBEAE-27EE-4FAE-8445-DE5CF93D66DC}">
      <dgm:prSet phldrT="[Text]" custT="1"/>
      <dgm:spPr/>
      <dgm:t>
        <a:bodyPr/>
        <a:lstStyle/>
        <a:p>
          <a:pPr rtl="1"/>
          <a:r>
            <a:rPr lang="ar-JO" sz="1600" b="1" dirty="0">
              <a:solidFill>
                <a:srgbClr val="002060"/>
              </a:solidFill>
              <a:cs typeface="+mj-cs"/>
            </a:rPr>
            <a:t>النمو والتطور الذاتي</a:t>
          </a:r>
          <a:endParaRPr lang="en-US" sz="1600" b="1" dirty="0">
            <a:solidFill>
              <a:srgbClr val="002060"/>
            </a:solidFill>
            <a:cs typeface="+mj-cs"/>
          </a:endParaRPr>
        </a:p>
      </dgm:t>
    </dgm:pt>
    <dgm:pt modelId="{EBD2F50E-7959-47C5-8B5D-A3A6FC5969AB}" type="parTrans" cxnId="{DD5C8A68-A838-4147-BCD7-8A260EE04C6F}">
      <dgm:prSet/>
      <dgm:spPr/>
      <dgm:t>
        <a:bodyPr/>
        <a:lstStyle/>
        <a:p>
          <a:endParaRPr lang="en-US"/>
        </a:p>
      </dgm:t>
    </dgm:pt>
    <dgm:pt modelId="{E7DDC5FA-3D45-4337-8C16-3478004BBE60}" type="sibTrans" cxnId="{DD5C8A68-A838-4147-BCD7-8A260EE04C6F}">
      <dgm:prSet/>
      <dgm:spPr/>
      <dgm:t>
        <a:bodyPr/>
        <a:lstStyle/>
        <a:p>
          <a:endParaRPr lang="en-US"/>
        </a:p>
      </dgm:t>
    </dgm:pt>
    <dgm:pt modelId="{8B12A7FF-809D-4A49-B1EC-5071B4E8A730}">
      <dgm:prSet phldrT="[Text]" custT="1"/>
      <dgm:spPr/>
      <dgm:t>
        <a:bodyPr/>
        <a:lstStyle/>
        <a:p>
          <a:pPr rtl="1"/>
          <a:r>
            <a:rPr lang="ar-JO" sz="1600" b="1" dirty="0">
              <a:solidFill>
                <a:srgbClr val="002060"/>
              </a:solidFill>
            </a:rPr>
            <a:t>الترفيه عن النفس</a:t>
          </a:r>
          <a:endParaRPr lang="en-US" sz="1600" b="1" dirty="0">
            <a:solidFill>
              <a:srgbClr val="002060"/>
            </a:solidFill>
          </a:endParaRPr>
        </a:p>
      </dgm:t>
    </dgm:pt>
    <dgm:pt modelId="{55C7CB55-F079-4B0D-99A1-73128F139468}" type="parTrans" cxnId="{B8FF826E-1E61-47BC-B3DA-31DA089E4D4B}">
      <dgm:prSet/>
      <dgm:spPr/>
      <dgm:t>
        <a:bodyPr/>
        <a:lstStyle/>
        <a:p>
          <a:endParaRPr lang="en-US"/>
        </a:p>
      </dgm:t>
    </dgm:pt>
    <dgm:pt modelId="{3E7331B2-ACFE-4FA0-9282-276AC37DB324}" type="sibTrans" cxnId="{B8FF826E-1E61-47BC-B3DA-31DA089E4D4B}">
      <dgm:prSet/>
      <dgm:spPr/>
      <dgm:t>
        <a:bodyPr/>
        <a:lstStyle/>
        <a:p>
          <a:endParaRPr lang="en-US"/>
        </a:p>
      </dgm:t>
    </dgm:pt>
    <dgm:pt modelId="{42375331-85A7-4465-89B3-E8B3304A39E0}">
      <dgm:prSet custT="1"/>
      <dgm:spPr/>
      <dgm:t>
        <a:bodyPr/>
        <a:lstStyle/>
        <a:p>
          <a:pPr rtl="1"/>
          <a:r>
            <a:rPr lang="ar-JO" sz="1600" b="1" dirty="0">
              <a:solidFill>
                <a:srgbClr val="002060"/>
              </a:solidFill>
              <a:cs typeface="+mj-cs"/>
            </a:rPr>
            <a:t>العمل وكسب العيش</a:t>
          </a:r>
          <a:endParaRPr lang="en-US" sz="1600" b="1" dirty="0">
            <a:solidFill>
              <a:srgbClr val="002060"/>
            </a:solidFill>
            <a:cs typeface="+mj-cs"/>
          </a:endParaRPr>
        </a:p>
      </dgm:t>
    </dgm:pt>
    <dgm:pt modelId="{AD594278-F305-487C-8E5F-134400883A73}" type="parTrans" cxnId="{3699A82C-7658-4A1D-B7C8-3A7533D35775}">
      <dgm:prSet/>
      <dgm:spPr/>
      <dgm:t>
        <a:bodyPr/>
        <a:lstStyle/>
        <a:p>
          <a:endParaRPr lang="en-US"/>
        </a:p>
      </dgm:t>
    </dgm:pt>
    <dgm:pt modelId="{8E33094A-9EB8-4244-AE85-BE8A0AEB8C9C}" type="sibTrans" cxnId="{3699A82C-7658-4A1D-B7C8-3A7533D35775}">
      <dgm:prSet/>
      <dgm:spPr/>
      <dgm:t>
        <a:bodyPr/>
        <a:lstStyle/>
        <a:p>
          <a:endParaRPr lang="en-US"/>
        </a:p>
      </dgm:t>
    </dgm:pt>
    <dgm:pt modelId="{2FD3BD42-63DD-421D-B835-D273450464C1}">
      <dgm:prSet custT="1"/>
      <dgm:spPr/>
      <dgm:t>
        <a:bodyPr/>
        <a:lstStyle/>
        <a:p>
          <a:pPr rtl="1"/>
          <a:r>
            <a:rPr lang="ar-JO" sz="1600" dirty="0">
              <a:solidFill>
                <a:srgbClr val="002060"/>
              </a:solidFill>
            </a:rPr>
            <a:t>ا</a:t>
          </a:r>
          <a:r>
            <a:rPr lang="ar-JO" sz="1600" b="1" dirty="0">
              <a:solidFill>
                <a:srgbClr val="002060"/>
              </a:solidFill>
            </a:rPr>
            <a:t>لحياة العاطفية</a:t>
          </a:r>
        </a:p>
        <a:p>
          <a:pPr rtl="1"/>
          <a:r>
            <a:rPr lang="ar-JO" sz="1400" b="1" dirty="0"/>
            <a:t> </a:t>
          </a:r>
          <a:endParaRPr lang="en-US" sz="1400" b="1" dirty="0"/>
        </a:p>
      </dgm:t>
    </dgm:pt>
    <dgm:pt modelId="{ED17B654-2B5C-4D43-A67A-15C5CB241E70}" type="parTrans" cxnId="{718FE05C-3D65-46BF-A915-34F64BB4534B}">
      <dgm:prSet/>
      <dgm:spPr/>
      <dgm:t>
        <a:bodyPr/>
        <a:lstStyle/>
        <a:p>
          <a:endParaRPr lang="en-US"/>
        </a:p>
      </dgm:t>
    </dgm:pt>
    <dgm:pt modelId="{3D675FBA-FF23-4495-B740-4A876C6A4C2C}" type="sibTrans" cxnId="{718FE05C-3D65-46BF-A915-34F64BB4534B}">
      <dgm:prSet/>
      <dgm:spPr/>
      <dgm:t>
        <a:bodyPr/>
        <a:lstStyle/>
        <a:p>
          <a:endParaRPr lang="en-US"/>
        </a:p>
      </dgm:t>
    </dgm:pt>
    <dgm:pt modelId="{473B1D55-E341-4CCB-9879-5B8FA2F1E241}">
      <dgm:prSet custT="1"/>
      <dgm:spPr/>
      <dgm:t>
        <a:bodyPr/>
        <a:lstStyle/>
        <a:p>
          <a:pPr rtl="1"/>
          <a:r>
            <a:rPr lang="ar-JO" sz="1600" b="1" dirty="0">
              <a:solidFill>
                <a:srgbClr val="002060"/>
              </a:solidFill>
              <a:cs typeface="+mj-cs"/>
            </a:rPr>
            <a:t>العلاقات الإجتماعية</a:t>
          </a:r>
          <a:endParaRPr lang="en-US" sz="1600" b="1" dirty="0">
            <a:solidFill>
              <a:srgbClr val="002060"/>
            </a:solidFill>
            <a:cs typeface="+mj-cs"/>
          </a:endParaRPr>
        </a:p>
      </dgm:t>
    </dgm:pt>
    <dgm:pt modelId="{CC124363-7F8A-4945-95C7-878A5D966F48}" type="parTrans" cxnId="{A8961292-1B4F-43DB-845B-86017EEDAD74}">
      <dgm:prSet/>
      <dgm:spPr/>
      <dgm:t>
        <a:bodyPr/>
        <a:lstStyle/>
        <a:p>
          <a:endParaRPr lang="en-US"/>
        </a:p>
      </dgm:t>
    </dgm:pt>
    <dgm:pt modelId="{4180C24E-334E-472D-98BB-265ED8EA5665}" type="sibTrans" cxnId="{A8961292-1B4F-43DB-845B-86017EEDAD74}">
      <dgm:prSet/>
      <dgm:spPr/>
      <dgm:t>
        <a:bodyPr/>
        <a:lstStyle/>
        <a:p>
          <a:endParaRPr lang="en-US"/>
        </a:p>
      </dgm:t>
    </dgm:pt>
    <dgm:pt modelId="{A5030FBF-0A29-46FD-8BF5-B261B0403CEC}" type="pres">
      <dgm:prSet presAssocID="{1A001386-E7C6-4A4C-BBB5-E8E6109EFAB7}" presName="compositeShape" presStyleCnt="0">
        <dgm:presLayoutVars>
          <dgm:chMax val="7"/>
          <dgm:dir/>
          <dgm:resizeHandles val="exact"/>
        </dgm:presLayoutVars>
      </dgm:prSet>
      <dgm:spPr/>
    </dgm:pt>
    <dgm:pt modelId="{FD6D067F-1D72-4737-A76B-53E4363DE065}" type="pres">
      <dgm:prSet presAssocID="{1A001386-E7C6-4A4C-BBB5-E8E6109EFAB7}" presName="wedge1" presStyleLbl="node1" presStyleIdx="0" presStyleCnt="6"/>
      <dgm:spPr/>
    </dgm:pt>
    <dgm:pt modelId="{D2B985B5-F285-4C45-B242-E5CC2EF08BC4}" type="pres">
      <dgm:prSet presAssocID="{1A001386-E7C6-4A4C-BBB5-E8E6109EFAB7}" presName="dummy1a" presStyleCnt="0"/>
      <dgm:spPr/>
    </dgm:pt>
    <dgm:pt modelId="{34EB5F78-210E-4BC3-AC0E-60511080E603}" type="pres">
      <dgm:prSet presAssocID="{1A001386-E7C6-4A4C-BBB5-E8E6109EFAB7}" presName="dummy1b" presStyleCnt="0"/>
      <dgm:spPr/>
    </dgm:pt>
    <dgm:pt modelId="{2EEC5390-D493-4B02-A470-380E41D3C76A}" type="pres">
      <dgm:prSet presAssocID="{1A001386-E7C6-4A4C-BBB5-E8E6109EFAB7}" presName="wedge1Tx" presStyleLbl="node1" presStyleIdx="0" presStyleCnt="6">
        <dgm:presLayoutVars>
          <dgm:chMax val="0"/>
          <dgm:chPref val="0"/>
          <dgm:bulletEnabled val="1"/>
        </dgm:presLayoutVars>
      </dgm:prSet>
      <dgm:spPr/>
    </dgm:pt>
    <dgm:pt modelId="{F3A374EF-2A83-49A5-B34B-D66B3363F8F3}" type="pres">
      <dgm:prSet presAssocID="{1A001386-E7C6-4A4C-BBB5-E8E6109EFAB7}" presName="wedge2" presStyleLbl="node1" presStyleIdx="1" presStyleCnt="6"/>
      <dgm:spPr/>
    </dgm:pt>
    <dgm:pt modelId="{48C097EC-DF89-4584-AA87-F983F0DA5831}" type="pres">
      <dgm:prSet presAssocID="{1A001386-E7C6-4A4C-BBB5-E8E6109EFAB7}" presName="dummy2a" presStyleCnt="0"/>
      <dgm:spPr/>
    </dgm:pt>
    <dgm:pt modelId="{1CEACE79-27D0-49EB-B9AB-C316E14C268F}" type="pres">
      <dgm:prSet presAssocID="{1A001386-E7C6-4A4C-BBB5-E8E6109EFAB7}" presName="dummy2b" presStyleCnt="0"/>
      <dgm:spPr/>
    </dgm:pt>
    <dgm:pt modelId="{DEB12D14-779C-4B6E-9C35-BC10A1CA70EA}" type="pres">
      <dgm:prSet presAssocID="{1A001386-E7C6-4A4C-BBB5-E8E6109EFAB7}" presName="wedge2Tx" presStyleLbl="node1" presStyleIdx="1" presStyleCnt="6">
        <dgm:presLayoutVars>
          <dgm:chMax val="0"/>
          <dgm:chPref val="0"/>
          <dgm:bulletEnabled val="1"/>
        </dgm:presLayoutVars>
      </dgm:prSet>
      <dgm:spPr/>
    </dgm:pt>
    <dgm:pt modelId="{CA248DB5-952C-4D12-A2A4-2902D87B35E8}" type="pres">
      <dgm:prSet presAssocID="{1A001386-E7C6-4A4C-BBB5-E8E6109EFAB7}" presName="wedge3" presStyleLbl="node1" presStyleIdx="2" presStyleCnt="6"/>
      <dgm:spPr/>
    </dgm:pt>
    <dgm:pt modelId="{9B82BD43-3A5F-4EBD-B25D-8064B0932E2F}" type="pres">
      <dgm:prSet presAssocID="{1A001386-E7C6-4A4C-BBB5-E8E6109EFAB7}" presName="dummy3a" presStyleCnt="0"/>
      <dgm:spPr/>
    </dgm:pt>
    <dgm:pt modelId="{4ED8DBC6-94B1-4AB9-8F5F-3AEA3D077E1D}" type="pres">
      <dgm:prSet presAssocID="{1A001386-E7C6-4A4C-BBB5-E8E6109EFAB7}" presName="dummy3b" presStyleCnt="0"/>
      <dgm:spPr/>
    </dgm:pt>
    <dgm:pt modelId="{25979218-AB5B-4166-9D3E-51A710327624}" type="pres">
      <dgm:prSet presAssocID="{1A001386-E7C6-4A4C-BBB5-E8E6109EFAB7}" presName="wedge3Tx" presStyleLbl="node1" presStyleIdx="2" presStyleCnt="6">
        <dgm:presLayoutVars>
          <dgm:chMax val="0"/>
          <dgm:chPref val="0"/>
          <dgm:bulletEnabled val="1"/>
        </dgm:presLayoutVars>
      </dgm:prSet>
      <dgm:spPr/>
    </dgm:pt>
    <dgm:pt modelId="{A1BA5896-A20B-4750-8CEB-292E2CC913FC}" type="pres">
      <dgm:prSet presAssocID="{1A001386-E7C6-4A4C-BBB5-E8E6109EFAB7}" presName="wedge4" presStyleLbl="node1" presStyleIdx="3" presStyleCnt="6"/>
      <dgm:spPr/>
    </dgm:pt>
    <dgm:pt modelId="{9ADCAE9D-AB5D-4E60-8662-169D67431870}" type="pres">
      <dgm:prSet presAssocID="{1A001386-E7C6-4A4C-BBB5-E8E6109EFAB7}" presName="dummy4a" presStyleCnt="0"/>
      <dgm:spPr/>
    </dgm:pt>
    <dgm:pt modelId="{4E39ED11-4D7C-43F4-99C9-DD977FB18B4E}" type="pres">
      <dgm:prSet presAssocID="{1A001386-E7C6-4A4C-BBB5-E8E6109EFAB7}" presName="dummy4b" presStyleCnt="0"/>
      <dgm:spPr/>
    </dgm:pt>
    <dgm:pt modelId="{F2A00F63-89E6-4427-B199-64A23C422633}" type="pres">
      <dgm:prSet presAssocID="{1A001386-E7C6-4A4C-BBB5-E8E6109EFAB7}" presName="wedge4Tx" presStyleLbl="node1" presStyleIdx="3" presStyleCnt="6">
        <dgm:presLayoutVars>
          <dgm:chMax val="0"/>
          <dgm:chPref val="0"/>
          <dgm:bulletEnabled val="1"/>
        </dgm:presLayoutVars>
      </dgm:prSet>
      <dgm:spPr/>
    </dgm:pt>
    <dgm:pt modelId="{0E9D8DED-A451-4A47-8F02-ECEBC4F60BB9}" type="pres">
      <dgm:prSet presAssocID="{1A001386-E7C6-4A4C-BBB5-E8E6109EFAB7}" presName="wedge5" presStyleLbl="node1" presStyleIdx="4" presStyleCnt="6"/>
      <dgm:spPr/>
    </dgm:pt>
    <dgm:pt modelId="{B7D0A187-4317-49A2-A8D0-0F1C0BD0A055}" type="pres">
      <dgm:prSet presAssocID="{1A001386-E7C6-4A4C-BBB5-E8E6109EFAB7}" presName="dummy5a" presStyleCnt="0"/>
      <dgm:spPr/>
    </dgm:pt>
    <dgm:pt modelId="{DE4EBA0B-623A-43F7-94E0-A9B7EC1B6565}" type="pres">
      <dgm:prSet presAssocID="{1A001386-E7C6-4A4C-BBB5-E8E6109EFAB7}" presName="dummy5b" presStyleCnt="0"/>
      <dgm:spPr/>
    </dgm:pt>
    <dgm:pt modelId="{1BD0BDDE-DD69-45C0-9E22-6083B56EA721}" type="pres">
      <dgm:prSet presAssocID="{1A001386-E7C6-4A4C-BBB5-E8E6109EFAB7}" presName="wedge5Tx" presStyleLbl="node1" presStyleIdx="4" presStyleCnt="6">
        <dgm:presLayoutVars>
          <dgm:chMax val="0"/>
          <dgm:chPref val="0"/>
          <dgm:bulletEnabled val="1"/>
        </dgm:presLayoutVars>
      </dgm:prSet>
      <dgm:spPr/>
    </dgm:pt>
    <dgm:pt modelId="{A08FC6AF-B812-40AF-A456-1B3000F09DC3}" type="pres">
      <dgm:prSet presAssocID="{1A001386-E7C6-4A4C-BBB5-E8E6109EFAB7}" presName="wedge6" presStyleLbl="node1" presStyleIdx="5" presStyleCnt="6"/>
      <dgm:spPr/>
    </dgm:pt>
    <dgm:pt modelId="{D1D3FC6F-D6EF-4015-8A6F-BDFFDB167D13}" type="pres">
      <dgm:prSet presAssocID="{1A001386-E7C6-4A4C-BBB5-E8E6109EFAB7}" presName="dummy6a" presStyleCnt="0"/>
      <dgm:spPr/>
    </dgm:pt>
    <dgm:pt modelId="{4B9F4AA8-C763-4773-8A67-35AC6713FC2D}" type="pres">
      <dgm:prSet presAssocID="{1A001386-E7C6-4A4C-BBB5-E8E6109EFAB7}" presName="dummy6b" presStyleCnt="0"/>
      <dgm:spPr/>
    </dgm:pt>
    <dgm:pt modelId="{89815068-1C63-4D50-93C3-702F8EA28FA0}" type="pres">
      <dgm:prSet presAssocID="{1A001386-E7C6-4A4C-BBB5-E8E6109EFAB7}" presName="wedge6Tx" presStyleLbl="node1" presStyleIdx="5" presStyleCnt="6">
        <dgm:presLayoutVars>
          <dgm:chMax val="0"/>
          <dgm:chPref val="0"/>
          <dgm:bulletEnabled val="1"/>
        </dgm:presLayoutVars>
      </dgm:prSet>
      <dgm:spPr/>
    </dgm:pt>
    <dgm:pt modelId="{F0DA67F2-8039-4CC1-B8C5-D76F7FDC60EB}" type="pres">
      <dgm:prSet presAssocID="{8777D5CB-6661-4BDF-9B60-E20486B79690}" presName="arrowWedge1" presStyleLbl="fgSibTrans2D1" presStyleIdx="0" presStyleCnt="6"/>
      <dgm:spPr/>
    </dgm:pt>
    <dgm:pt modelId="{B59E2B6E-BE18-4B52-9685-FB7C5D791F16}" type="pres">
      <dgm:prSet presAssocID="{8E33094A-9EB8-4244-AE85-BE8A0AEB8C9C}" presName="arrowWedge2" presStyleLbl="fgSibTrans2D1" presStyleIdx="1" presStyleCnt="6"/>
      <dgm:spPr/>
    </dgm:pt>
    <dgm:pt modelId="{B37DB691-BAFE-46C6-AFA4-418D03144CB2}" type="pres">
      <dgm:prSet presAssocID="{4180C24E-334E-472D-98BB-265ED8EA5665}" presName="arrowWedge3" presStyleLbl="fgSibTrans2D1" presStyleIdx="2" presStyleCnt="6"/>
      <dgm:spPr/>
    </dgm:pt>
    <dgm:pt modelId="{5E74FD79-CF94-4065-9D16-E48812989B38}" type="pres">
      <dgm:prSet presAssocID="{3D675FBA-FF23-4495-B740-4A876C6A4C2C}" presName="arrowWedge4" presStyleLbl="fgSibTrans2D1" presStyleIdx="3" presStyleCnt="6"/>
      <dgm:spPr/>
    </dgm:pt>
    <dgm:pt modelId="{D122ACE1-C747-4CC8-947F-F9B1CBF015C5}" type="pres">
      <dgm:prSet presAssocID="{E7DDC5FA-3D45-4337-8C16-3478004BBE60}" presName="arrowWedge5" presStyleLbl="fgSibTrans2D1" presStyleIdx="4" presStyleCnt="6"/>
      <dgm:spPr/>
    </dgm:pt>
    <dgm:pt modelId="{BDDBF781-A620-4F7F-A0C5-68AEAB631BD7}" type="pres">
      <dgm:prSet presAssocID="{3E7331B2-ACFE-4FA0-9282-276AC37DB324}" presName="arrowWedge6" presStyleLbl="fgSibTrans2D1" presStyleIdx="5" presStyleCnt="6"/>
      <dgm:spPr/>
    </dgm:pt>
  </dgm:ptLst>
  <dgm:cxnLst>
    <dgm:cxn modelId="{3CD9ED06-FFA8-4250-94A5-CD90A069D6AC}" type="presOf" srcId="{1A001386-E7C6-4A4C-BBB5-E8E6109EFAB7}" destId="{A5030FBF-0A29-46FD-8BF5-B261B0403CEC}" srcOrd="0" destOrd="0" presId="urn:microsoft.com/office/officeart/2005/8/layout/cycle8"/>
    <dgm:cxn modelId="{7ABB6514-1771-4EDA-81C1-7500A8197B2F}" type="presOf" srcId="{8B12A7FF-809D-4A49-B1EC-5071B4E8A730}" destId="{A08FC6AF-B812-40AF-A456-1B3000F09DC3}" srcOrd="0" destOrd="0" presId="urn:microsoft.com/office/officeart/2005/8/layout/cycle8"/>
    <dgm:cxn modelId="{3699A82C-7658-4A1D-B7C8-3A7533D35775}" srcId="{1A001386-E7C6-4A4C-BBB5-E8E6109EFAB7}" destId="{42375331-85A7-4465-89B3-E8B3304A39E0}" srcOrd="1" destOrd="0" parTransId="{AD594278-F305-487C-8E5F-134400883A73}" sibTransId="{8E33094A-9EB8-4244-AE85-BE8A0AEB8C9C}"/>
    <dgm:cxn modelId="{4A915949-E5A0-4537-ABD1-1B11A994DA6D}" type="presOf" srcId="{C67CBEAE-27EE-4FAE-8445-DE5CF93D66DC}" destId="{1BD0BDDE-DD69-45C0-9E22-6083B56EA721}" srcOrd="1" destOrd="0" presId="urn:microsoft.com/office/officeart/2005/8/layout/cycle8"/>
    <dgm:cxn modelId="{24E5FF4A-8013-4801-BA55-9ACF3B9EF6D3}" type="presOf" srcId="{42375331-85A7-4465-89B3-E8B3304A39E0}" destId="{F3A374EF-2A83-49A5-B34B-D66B3363F8F3}" srcOrd="0" destOrd="0" presId="urn:microsoft.com/office/officeart/2005/8/layout/cycle8"/>
    <dgm:cxn modelId="{718FE05C-3D65-46BF-A915-34F64BB4534B}" srcId="{1A001386-E7C6-4A4C-BBB5-E8E6109EFAB7}" destId="{2FD3BD42-63DD-421D-B835-D273450464C1}" srcOrd="3" destOrd="0" parTransId="{ED17B654-2B5C-4D43-A67A-15C5CB241E70}" sibTransId="{3D675FBA-FF23-4495-B740-4A876C6A4C2C}"/>
    <dgm:cxn modelId="{DD5C8A68-A838-4147-BCD7-8A260EE04C6F}" srcId="{1A001386-E7C6-4A4C-BBB5-E8E6109EFAB7}" destId="{C67CBEAE-27EE-4FAE-8445-DE5CF93D66DC}" srcOrd="4" destOrd="0" parTransId="{EBD2F50E-7959-47C5-8B5D-A3A6FC5969AB}" sibTransId="{E7DDC5FA-3D45-4337-8C16-3478004BBE60}"/>
    <dgm:cxn modelId="{B8FF826E-1E61-47BC-B3DA-31DA089E4D4B}" srcId="{1A001386-E7C6-4A4C-BBB5-E8E6109EFAB7}" destId="{8B12A7FF-809D-4A49-B1EC-5071B4E8A730}" srcOrd="5" destOrd="0" parTransId="{55C7CB55-F079-4B0D-99A1-73128F139468}" sibTransId="{3E7331B2-ACFE-4FA0-9282-276AC37DB324}"/>
    <dgm:cxn modelId="{979B4485-C331-405A-B3FB-CF415E40EADC}" type="presOf" srcId="{473B1D55-E341-4CCB-9879-5B8FA2F1E241}" destId="{25979218-AB5B-4166-9D3E-51A710327624}" srcOrd="1" destOrd="0" presId="urn:microsoft.com/office/officeart/2005/8/layout/cycle8"/>
    <dgm:cxn modelId="{0747CC89-2563-4198-8DF0-040218EEA204}" type="presOf" srcId="{2FD3BD42-63DD-421D-B835-D273450464C1}" destId="{A1BA5896-A20B-4750-8CEB-292E2CC913FC}" srcOrd="0" destOrd="0" presId="urn:microsoft.com/office/officeart/2005/8/layout/cycle8"/>
    <dgm:cxn modelId="{A8961292-1B4F-43DB-845B-86017EEDAD74}" srcId="{1A001386-E7C6-4A4C-BBB5-E8E6109EFAB7}" destId="{473B1D55-E341-4CCB-9879-5B8FA2F1E241}" srcOrd="2" destOrd="0" parTransId="{CC124363-7F8A-4945-95C7-878A5D966F48}" sibTransId="{4180C24E-334E-472D-98BB-265ED8EA5665}"/>
    <dgm:cxn modelId="{5EA1CD97-5428-447A-9E85-552E1E2DE971}" type="presOf" srcId="{473B1D55-E341-4CCB-9879-5B8FA2F1E241}" destId="{CA248DB5-952C-4D12-A2A4-2902D87B35E8}" srcOrd="0" destOrd="0" presId="urn:microsoft.com/office/officeart/2005/8/layout/cycle8"/>
    <dgm:cxn modelId="{353B9F9A-3F83-4889-A6CB-523C652D4825}" type="presOf" srcId="{C67CBEAE-27EE-4FAE-8445-DE5CF93D66DC}" destId="{0E9D8DED-A451-4A47-8F02-ECEBC4F60BB9}" srcOrd="0" destOrd="0" presId="urn:microsoft.com/office/officeart/2005/8/layout/cycle8"/>
    <dgm:cxn modelId="{FC54ABC0-7AA0-447D-96F7-7C56374D02A0}" type="presOf" srcId="{B19D9289-8483-4B8D-A26E-859D505B5E7C}" destId="{2EEC5390-D493-4B02-A470-380E41D3C76A}" srcOrd="1" destOrd="0" presId="urn:microsoft.com/office/officeart/2005/8/layout/cycle8"/>
    <dgm:cxn modelId="{E0E0DBD7-64AF-49AC-9F9B-A5B937231B5E}" type="presOf" srcId="{B19D9289-8483-4B8D-A26E-859D505B5E7C}" destId="{FD6D067F-1D72-4737-A76B-53E4363DE065}" srcOrd="0" destOrd="0" presId="urn:microsoft.com/office/officeart/2005/8/layout/cycle8"/>
    <dgm:cxn modelId="{44B184DE-FDD5-47BE-AFE6-F3B0B8BA5775}" type="presOf" srcId="{8B12A7FF-809D-4A49-B1EC-5071B4E8A730}" destId="{89815068-1C63-4D50-93C3-702F8EA28FA0}" srcOrd="1" destOrd="0" presId="urn:microsoft.com/office/officeart/2005/8/layout/cycle8"/>
    <dgm:cxn modelId="{7EC8E0DF-9477-4230-8E35-49D38437F1F8}" srcId="{1A001386-E7C6-4A4C-BBB5-E8E6109EFAB7}" destId="{B19D9289-8483-4B8D-A26E-859D505B5E7C}" srcOrd="0" destOrd="0" parTransId="{0BF14E46-32FD-4D59-B6DA-F4711477CA4B}" sibTransId="{8777D5CB-6661-4BDF-9B60-E20486B79690}"/>
    <dgm:cxn modelId="{6D54A3E7-805D-4EB6-A43E-04845039A9EB}" type="presOf" srcId="{2FD3BD42-63DD-421D-B835-D273450464C1}" destId="{F2A00F63-89E6-4427-B199-64A23C422633}" srcOrd="1" destOrd="0" presId="urn:microsoft.com/office/officeart/2005/8/layout/cycle8"/>
    <dgm:cxn modelId="{15247BFA-DBC0-4593-AAD1-37551A988A67}" type="presOf" srcId="{42375331-85A7-4465-89B3-E8B3304A39E0}" destId="{DEB12D14-779C-4B6E-9C35-BC10A1CA70EA}" srcOrd="1" destOrd="0" presId="urn:microsoft.com/office/officeart/2005/8/layout/cycle8"/>
    <dgm:cxn modelId="{F0B48D4F-3791-4E6D-BEFF-E0E6662B38A8}" type="presParOf" srcId="{A5030FBF-0A29-46FD-8BF5-B261B0403CEC}" destId="{FD6D067F-1D72-4737-A76B-53E4363DE065}" srcOrd="0" destOrd="0" presId="urn:microsoft.com/office/officeart/2005/8/layout/cycle8"/>
    <dgm:cxn modelId="{B1EEB442-2BC3-4F81-93C3-010C97D4BEB0}" type="presParOf" srcId="{A5030FBF-0A29-46FD-8BF5-B261B0403CEC}" destId="{D2B985B5-F285-4C45-B242-E5CC2EF08BC4}" srcOrd="1" destOrd="0" presId="urn:microsoft.com/office/officeart/2005/8/layout/cycle8"/>
    <dgm:cxn modelId="{CDD8320D-C99A-4863-AB1B-60508EB3F342}" type="presParOf" srcId="{A5030FBF-0A29-46FD-8BF5-B261B0403CEC}" destId="{34EB5F78-210E-4BC3-AC0E-60511080E603}" srcOrd="2" destOrd="0" presId="urn:microsoft.com/office/officeart/2005/8/layout/cycle8"/>
    <dgm:cxn modelId="{EEC2A5CF-52B1-4F55-AF14-0E56F0715F1A}" type="presParOf" srcId="{A5030FBF-0A29-46FD-8BF5-B261B0403CEC}" destId="{2EEC5390-D493-4B02-A470-380E41D3C76A}" srcOrd="3" destOrd="0" presId="urn:microsoft.com/office/officeart/2005/8/layout/cycle8"/>
    <dgm:cxn modelId="{C0453529-76D3-44CE-B48C-A4E0EC2D4DD9}" type="presParOf" srcId="{A5030FBF-0A29-46FD-8BF5-B261B0403CEC}" destId="{F3A374EF-2A83-49A5-B34B-D66B3363F8F3}" srcOrd="4" destOrd="0" presId="urn:microsoft.com/office/officeart/2005/8/layout/cycle8"/>
    <dgm:cxn modelId="{364661F3-A4FC-4121-BD5C-DC0CBA3B11C0}" type="presParOf" srcId="{A5030FBF-0A29-46FD-8BF5-B261B0403CEC}" destId="{48C097EC-DF89-4584-AA87-F983F0DA5831}" srcOrd="5" destOrd="0" presId="urn:microsoft.com/office/officeart/2005/8/layout/cycle8"/>
    <dgm:cxn modelId="{F919F785-B11B-4D70-A67D-6865B6768CB9}" type="presParOf" srcId="{A5030FBF-0A29-46FD-8BF5-B261B0403CEC}" destId="{1CEACE79-27D0-49EB-B9AB-C316E14C268F}" srcOrd="6" destOrd="0" presId="urn:microsoft.com/office/officeart/2005/8/layout/cycle8"/>
    <dgm:cxn modelId="{B50E4108-9D18-40F1-B141-9E37DBC7DB95}" type="presParOf" srcId="{A5030FBF-0A29-46FD-8BF5-B261B0403CEC}" destId="{DEB12D14-779C-4B6E-9C35-BC10A1CA70EA}" srcOrd="7" destOrd="0" presId="urn:microsoft.com/office/officeart/2005/8/layout/cycle8"/>
    <dgm:cxn modelId="{DEBA3F37-50B8-4A21-AD45-B4B9248A425A}" type="presParOf" srcId="{A5030FBF-0A29-46FD-8BF5-B261B0403CEC}" destId="{CA248DB5-952C-4D12-A2A4-2902D87B35E8}" srcOrd="8" destOrd="0" presId="urn:microsoft.com/office/officeart/2005/8/layout/cycle8"/>
    <dgm:cxn modelId="{F5413A13-6EBB-4A33-8FC9-3DEC49DE69F8}" type="presParOf" srcId="{A5030FBF-0A29-46FD-8BF5-B261B0403CEC}" destId="{9B82BD43-3A5F-4EBD-B25D-8064B0932E2F}" srcOrd="9" destOrd="0" presId="urn:microsoft.com/office/officeart/2005/8/layout/cycle8"/>
    <dgm:cxn modelId="{3537FAE2-9318-4B85-8BF8-68CA3FF9B484}" type="presParOf" srcId="{A5030FBF-0A29-46FD-8BF5-B261B0403CEC}" destId="{4ED8DBC6-94B1-4AB9-8F5F-3AEA3D077E1D}" srcOrd="10" destOrd="0" presId="urn:microsoft.com/office/officeart/2005/8/layout/cycle8"/>
    <dgm:cxn modelId="{21C60BC0-D35B-419D-AC8B-F9405C409B67}" type="presParOf" srcId="{A5030FBF-0A29-46FD-8BF5-B261B0403CEC}" destId="{25979218-AB5B-4166-9D3E-51A710327624}" srcOrd="11" destOrd="0" presId="urn:microsoft.com/office/officeart/2005/8/layout/cycle8"/>
    <dgm:cxn modelId="{D528B556-FC81-4885-8536-7998C49AF566}" type="presParOf" srcId="{A5030FBF-0A29-46FD-8BF5-B261B0403CEC}" destId="{A1BA5896-A20B-4750-8CEB-292E2CC913FC}" srcOrd="12" destOrd="0" presId="urn:microsoft.com/office/officeart/2005/8/layout/cycle8"/>
    <dgm:cxn modelId="{E3C74452-3FA1-4AE7-BEF9-1346AB1C2149}" type="presParOf" srcId="{A5030FBF-0A29-46FD-8BF5-B261B0403CEC}" destId="{9ADCAE9D-AB5D-4E60-8662-169D67431870}" srcOrd="13" destOrd="0" presId="urn:microsoft.com/office/officeart/2005/8/layout/cycle8"/>
    <dgm:cxn modelId="{2EA0B212-836F-4F1E-B9EA-36E852F5E854}" type="presParOf" srcId="{A5030FBF-0A29-46FD-8BF5-B261B0403CEC}" destId="{4E39ED11-4D7C-43F4-99C9-DD977FB18B4E}" srcOrd="14" destOrd="0" presId="urn:microsoft.com/office/officeart/2005/8/layout/cycle8"/>
    <dgm:cxn modelId="{5C93F987-475F-49C2-A9D1-BC23779D7637}" type="presParOf" srcId="{A5030FBF-0A29-46FD-8BF5-B261B0403CEC}" destId="{F2A00F63-89E6-4427-B199-64A23C422633}" srcOrd="15" destOrd="0" presId="urn:microsoft.com/office/officeart/2005/8/layout/cycle8"/>
    <dgm:cxn modelId="{EFB20971-DCAB-487D-B83C-3EEBC21EB2F9}" type="presParOf" srcId="{A5030FBF-0A29-46FD-8BF5-B261B0403CEC}" destId="{0E9D8DED-A451-4A47-8F02-ECEBC4F60BB9}" srcOrd="16" destOrd="0" presId="urn:microsoft.com/office/officeart/2005/8/layout/cycle8"/>
    <dgm:cxn modelId="{DABBFD00-ADB7-42AF-B4C0-A97A3A3965B3}" type="presParOf" srcId="{A5030FBF-0A29-46FD-8BF5-B261B0403CEC}" destId="{B7D0A187-4317-49A2-A8D0-0F1C0BD0A055}" srcOrd="17" destOrd="0" presId="urn:microsoft.com/office/officeart/2005/8/layout/cycle8"/>
    <dgm:cxn modelId="{FF757D43-08EB-490C-8018-B870E4E8DCDF}" type="presParOf" srcId="{A5030FBF-0A29-46FD-8BF5-B261B0403CEC}" destId="{DE4EBA0B-623A-43F7-94E0-A9B7EC1B6565}" srcOrd="18" destOrd="0" presId="urn:microsoft.com/office/officeart/2005/8/layout/cycle8"/>
    <dgm:cxn modelId="{A4B5A83E-FDD0-44B3-A3E2-22223676E81D}" type="presParOf" srcId="{A5030FBF-0A29-46FD-8BF5-B261B0403CEC}" destId="{1BD0BDDE-DD69-45C0-9E22-6083B56EA721}" srcOrd="19" destOrd="0" presId="urn:microsoft.com/office/officeart/2005/8/layout/cycle8"/>
    <dgm:cxn modelId="{DC17AC2B-D715-41B8-9DED-12488C9F68A5}" type="presParOf" srcId="{A5030FBF-0A29-46FD-8BF5-B261B0403CEC}" destId="{A08FC6AF-B812-40AF-A456-1B3000F09DC3}" srcOrd="20" destOrd="0" presId="urn:microsoft.com/office/officeart/2005/8/layout/cycle8"/>
    <dgm:cxn modelId="{AE59519C-7A02-4D7B-989F-28D6C1DDC233}" type="presParOf" srcId="{A5030FBF-0A29-46FD-8BF5-B261B0403CEC}" destId="{D1D3FC6F-D6EF-4015-8A6F-BDFFDB167D13}" srcOrd="21" destOrd="0" presId="urn:microsoft.com/office/officeart/2005/8/layout/cycle8"/>
    <dgm:cxn modelId="{F7403CB1-77B6-49DE-8BD8-03A73556431A}" type="presParOf" srcId="{A5030FBF-0A29-46FD-8BF5-B261B0403CEC}" destId="{4B9F4AA8-C763-4773-8A67-35AC6713FC2D}" srcOrd="22" destOrd="0" presId="urn:microsoft.com/office/officeart/2005/8/layout/cycle8"/>
    <dgm:cxn modelId="{E52F0ADA-CA77-4C58-81CC-0C44429AC91D}" type="presParOf" srcId="{A5030FBF-0A29-46FD-8BF5-B261B0403CEC}" destId="{89815068-1C63-4D50-93C3-702F8EA28FA0}" srcOrd="23" destOrd="0" presId="urn:microsoft.com/office/officeart/2005/8/layout/cycle8"/>
    <dgm:cxn modelId="{078C359B-8635-43AB-B771-45680F036302}" type="presParOf" srcId="{A5030FBF-0A29-46FD-8BF5-B261B0403CEC}" destId="{F0DA67F2-8039-4CC1-B8C5-D76F7FDC60EB}" srcOrd="24" destOrd="0" presId="urn:microsoft.com/office/officeart/2005/8/layout/cycle8"/>
    <dgm:cxn modelId="{84E822A5-24F5-4D85-8DA2-7576E319DF9C}" type="presParOf" srcId="{A5030FBF-0A29-46FD-8BF5-B261B0403CEC}" destId="{B59E2B6E-BE18-4B52-9685-FB7C5D791F16}" srcOrd="25" destOrd="0" presId="urn:microsoft.com/office/officeart/2005/8/layout/cycle8"/>
    <dgm:cxn modelId="{5CB95D86-7A70-4C39-BA28-86AD39866A65}" type="presParOf" srcId="{A5030FBF-0A29-46FD-8BF5-B261B0403CEC}" destId="{B37DB691-BAFE-46C6-AFA4-418D03144CB2}" srcOrd="26" destOrd="0" presId="urn:microsoft.com/office/officeart/2005/8/layout/cycle8"/>
    <dgm:cxn modelId="{98052E2C-B4F3-4AC3-A993-47988A2A02F2}" type="presParOf" srcId="{A5030FBF-0A29-46FD-8BF5-B261B0403CEC}" destId="{5E74FD79-CF94-4065-9D16-E48812989B38}" srcOrd="27" destOrd="0" presId="urn:microsoft.com/office/officeart/2005/8/layout/cycle8"/>
    <dgm:cxn modelId="{E96FFC3B-8E7E-46D2-9971-F0A29C06FB4E}" type="presParOf" srcId="{A5030FBF-0A29-46FD-8BF5-B261B0403CEC}" destId="{D122ACE1-C747-4CC8-947F-F9B1CBF015C5}" srcOrd="28" destOrd="0" presId="urn:microsoft.com/office/officeart/2005/8/layout/cycle8"/>
    <dgm:cxn modelId="{D08BB2B0-8F90-494A-A981-B6272B829D56}" type="presParOf" srcId="{A5030FBF-0A29-46FD-8BF5-B261B0403CEC}" destId="{BDDBF781-A620-4F7F-A0C5-68AEAB631BD7}"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84F71F-0CB9-402A-9606-9B882116A0FE}"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en-US"/>
        </a:p>
      </dgm:t>
    </dgm:pt>
    <dgm:pt modelId="{1330F6F7-805C-4221-94FB-5411AC92730C}">
      <dgm:prSet phldrT="[Text]"/>
      <dgm:spPr/>
      <dgm:t>
        <a:bodyPr/>
        <a:lstStyle/>
        <a:p>
          <a:r>
            <a:rPr lang="ar-SA" dirty="0">
              <a:latin typeface="Sakkal Majalla" panose="02000000000000000000" pitchFamily="2" charset="-78"/>
              <a:cs typeface="Sakkal Majalla" panose="02000000000000000000" pitchFamily="2" charset="-78"/>
            </a:rPr>
            <a:t>أولاً / ماذا نعني بتنظيم الوقت</a:t>
          </a:r>
          <a:endParaRPr lang="en-US" dirty="0">
            <a:latin typeface="Sakkal Majalla" panose="02000000000000000000" pitchFamily="2" charset="-78"/>
            <a:cs typeface="Sakkal Majalla" panose="02000000000000000000" pitchFamily="2" charset="-78"/>
          </a:endParaRPr>
        </a:p>
      </dgm:t>
    </dgm:pt>
    <dgm:pt modelId="{74996D86-746C-4E61-9066-4127F33519FE}" type="parTrans" cxnId="{1638958B-3756-4162-8773-01C4E4DA1CE4}">
      <dgm:prSet/>
      <dgm:spPr/>
      <dgm:t>
        <a:bodyPr/>
        <a:lstStyle/>
        <a:p>
          <a:endParaRPr lang="en-US">
            <a:latin typeface="Sakkal Majalla" panose="02000000000000000000" pitchFamily="2" charset="-78"/>
            <a:cs typeface="Sakkal Majalla" panose="02000000000000000000" pitchFamily="2" charset="-78"/>
          </a:endParaRPr>
        </a:p>
      </dgm:t>
    </dgm:pt>
    <dgm:pt modelId="{90B8AF6B-5491-4A6B-8F9E-34E5F5D16AE2}" type="sibTrans" cxnId="{1638958B-3756-4162-8773-01C4E4DA1CE4}">
      <dgm:prSet/>
      <dgm:spPr/>
      <dgm:t>
        <a:bodyPr/>
        <a:lstStyle/>
        <a:p>
          <a:endParaRPr lang="en-US">
            <a:latin typeface="Sakkal Majalla" panose="02000000000000000000" pitchFamily="2" charset="-78"/>
            <a:cs typeface="Sakkal Majalla" panose="02000000000000000000" pitchFamily="2" charset="-78"/>
          </a:endParaRPr>
        </a:p>
      </dgm:t>
    </dgm:pt>
    <dgm:pt modelId="{D24B0D65-E8E1-4455-8AB6-D14718D02DE3}">
      <dgm:prSet phldrT="[Text]"/>
      <dgm:spPr/>
      <dgm:t>
        <a:bodyPr/>
        <a:lstStyle/>
        <a:p>
          <a:r>
            <a:rPr lang="ar-JO" dirty="0">
              <a:latin typeface="Sakkal Majalla" panose="02000000000000000000" pitchFamily="2" charset="-78"/>
              <a:cs typeface="Sakkal Majalla" panose="02000000000000000000" pitchFamily="2" charset="-78"/>
            </a:rPr>
            <a:t>ثانيا</a:t>
          </a:r>
          <a:r>
            <a:rPr lang="ar-SA" dirty="0">
              <a:latin typeface="Sakkal Majalla" panose="02000000000000000000" pitchFamily="2" charset="-78"/>
              <a:cs typeface="Sakkal Majalla" panose="02000000000000000000" pitchFamily="2" charset="-78"/>
            </a:rPr>
            <a:t>/</a:t>
          </a:r>
          <a:r>
            <a:rPr lang="ar-JO" dirty="0">
              <a:latin typeface="Sakkal Majalla" panose="02000000000000000000" pitchFamily="2" charset="-78"/>
              <a:cs typeface="Sakkal Majalla" panose="02000000000000000000" pitchFamily="2" charset="-78"/>
            </a:rPr>
            <a:t>لماذا يضيع الناس أوقاتهم</a:t>
          </a:r>
          <a:endParaRPr lang="en-US" dirty="0">
            <a:latin typeface="Sakkal Majalla" panose="02000000000000000000" pitchFamily="2" charset="-78"/>
            <a:cs typeface="Sakkal Majalla" panose="02000000000000000000" pitchFamily="2" charset="-78"/>
          </a:endParaRPr>
        </a:p>
      </dgm:t>
    </dgm:pt>
    <dgm:pt modelId="{918C1BBE-86EF-4B7B-95A8-7823A0195260}" type="parTrans" cxnId="{465666A1-25FB-4CB0-9F74-66AE1898927C}">
      <dgm:prSet/>
      <dgm:spPr/>
      <dgm:t>
        <a:bodyPr/>
        <a:lstStyle/>
        <a:p>
          <a:endParaRPr lang="en-US">
            <a:latin typeface="Sakkal Majalla" panose="02000000000000000000" pitchFamily="2" charset="-78"/>
            <a:cs typeface="Sakkal Majalla" panose="02000000000000000000" pitchFamily="2" charset="-78"/>
          </a:endParaRPr>
        </a:p>
      </dgm:t>
    </dgm:pt>
    <dgm:pt modelId="{4EAFC137-96F6-4936-B420-03D4C8A3FE21}" type="sibTrans" cxnId="{465666A1-25FB-4CB0-9F74-66AE1898927C}">
      <dgm:prSet/>
      <dgm:spPr/>
      <dgm:t>
        <a:bodyPr/>
        <a:lstStyle/>
        <a:p>
          <a:endParaRPr lang="en-US">
            <a:latin typeface="Sakkal Majalla" panose="02000000000000000000" pitchFamily="2" charset="-78"/>
            <a:cs typeface="Sakkal Majalla" panose="02000000000000000000" pitchFamily="2" charset="-78"/>
          </a:endParaRPr>
        </a:p>
      </dgm:t>
    </dgm:pt>
    <dgm:pt modelId="{1D65437C-4965-49F0-9605-98B1BC133F85}">
      <dgm:prSet/>
      <dgm:spPr/>
      <dgm:t>
        <a:bodyPr/>
        <a:lstStyle/>
        <a:p>
          <a:endParaRPr lang="en-US"/>
        </a:p>
      </dgm:t>
    </dgm:pt>
    <dgm:pt modelId="{46BC1D01-0A07-4784-8E10-2417C2C432E1}" type="parTrans" cxnId="{C03C294F-ED0F-4FB9-BADE-70B83D56F836}">
      <dgm:prSet/>
      <dgm:spPr/>
      <dgm:t>
        <a:bodyPr/>
        <a:lstStyle/>
        <a:p>
          <a:endParaRPr lang="en-US"/>
        </a:p>
      </dgm:t>
    </dgm:pt>
    <dgm:pt modelId="{5129264C-0B9D-4C9C-8BD4-2FD36EAD7838}" type="sibTrans" cxnId="{C03C294F-ED0F-4FB9-BADE-70B83D56F836}">
      <dgm:prSet/>
      <dgm:spPr/>
      <dgm:t>
        <a:bodyPr/>
        <a:lstStyle/>
        <a:p>
          <a:endParaRPr lang="en-US"/>
        </a:p>
      </dgm:t>
    </dgm:pt>
    <dgm:pt modelId="{2CD83774-85C2-420E-8420-F2B04BE8E24F}">
      <dgm:prSet/>
      <dgm:spPr/>
      <dgm:t>
        <a:bodyPr/>
        <a:lstStyle/>
        <a:p>
          <a:endParaRPr lang="en-US"/>
        </a:p>
      </dgm:t>
    </dgm:pt>
    <dgm:pt modelId="{0EE42FA1-F9C2-47F6-B1A9-3C8D07392E11}" type="parTrans" cxnId="{B26C66AB-8719-4732-B187-D1396A3C22E6}">
      <dgm:prSet/>
      <dgm:spPr/>
      <dgm:t>
        <a:bodyPr/>
        <a:lstStyle/>
        <a:p>
          <a:endParaRPr lang="en-US"/>
        </a:p>
      </dgm:t>
    </dgm:pt>
    <dgm:pt modelId="{85DA1376-3D40-412C-9E73-9BB45911DA7E}" type="sibTrans" cxnId="{B26C66AB-8719-4732-B187-D1396A3C22E6}">
      <dgm:prSet/>
      <dgm:spPr/>
      <dgm:t>
        <a:bodyPr/>
        <a:lstStyle/>
        <a:p>
          <a:endParaRPr lang="en-US"/>
        </a:p>
      </dgm:t>
    </dgm:pt>
    <dgm:pt modelId="{A8871E9B-4A86-4D03-BE08-31C52F46875F}" type="pres">
      <dgm:prSet presAssocID="{3E84F71F-0CB9-402A-9606-9B882116A0FE}" presName="compositeShape" presStyleCnt="0">
        <dgm:presLayoutVars>
          <dgm:chMax val="2"/>
          <dgm:dir val="rev"/>
          <dgm:resizeHandles val="exact"/>
        </dgm:presLayoutVars>
      </dgm:prSet>
      <dgm:spPr/>
    </dgm:pt>
    <dgm:pt modelId="{72BD81BF-0C58-4F48-9E95-A0BCBB23F76D}" type="pres">
      <dgm:prSet presAssocID="{3E84F71F-0CB9-402A-9606-9B882116A0FE}" presName="divider" presStyleLbl="fgShp" presStyleIdx="0" presStyleCnt="1" custScaleX="100000" custLinFactNeighborX="1529" custLinFactNeighborY="-17261"/>
      <dgm:spPr/>
    </dgm:pt>
    <dgm:pt modelId="{4138D072-07D4-412D-9ED9-6CBE46FCFCDC}" type="pres">
      <dgm:prSet presAssocID="{1330F6F7-805C-4221-94FB-5411AC92730C}" presName="downArrow" presStyleLbl="node1" presStyleIdx="0" presStyleCnt="2" custLinFactNeighborX="54138" custLinFactNeighborY="-11486"/>
      <dgm:spPr/>
    </dgm:pt>
    <dgm:pt modelId="{8204762B-E74E-4983-A0EE-FE500CECA7C5}" type="pres">
      <dgm:prSet presAssocID="{1330F6F7-805C-4221-94FB-5411AC92730C}" presName="downArrowText" presStyleLbl="revTx" presStyleIdx="0" presStyleCnt="2" custLinFactNeighborX="72365" custLinFactNeighborY="-9296">
        <dgm:presLayoutVars>
          <dgm:bulletEnabled val="1"/>
        </dgm:presLayoutVars>
      </dgm:prSet>
      <dgm:spPr/>
    </dgm:pt>
    <dgm:pt modelId="{EF70F7D7-F6BC-41D3-A9AC-6DA49DE5E29D}" type="pres">
      <dgm:prSet presAssocID="{D24B0D65-E8E1-4455-8AB6-D14718D02DE3}" presName="upArrow" presStyleLbl="node1" presStyleIdx="1" presStyleCnt="2" custLinFactNeighborX="91875" custLinFactNeighborY="-17284"/>
      <dgm:spPr/>
    </dgm:pt>
    <dgm:pt modelId="{5D7687B6-5732-4058-9AA0-2718F8178A45}" type="pres">
      <dgm:prSet presAssocID="{D24B0D65-E8E1-4455-8AB6-D14718D02DE3}" presName="upArrowText" presStyleLbl="revTx" presStyleIdx="1" presStyleCnt="2" custLinFactNeighborX="43657" custLinFactNeighborY="-8107">
        <dgm:presLayoutVars>
          <dgm:bulletEnabled val="1"/>
        </dgm:presLayoutVars>
      </dgm:prSet>
      <dgm:spPr/>
    </dgm:pt>
  </dgm:ptLst>
  <dgm:cxnLst>
    <dgm:cxn modelId="{B1367221-6285-4C24-8511-6EC404E4C64B}" type="presOf" srcId="{3E84F71F-0CB9-402A-9606-9B882116A0FE}" destId="{A8871E9B-4A86-4D03-BE08-31C52F46875F}" srcOrd="0" destOrd="0" presId="urn:microsoft.com/office/officeart/2005/8/layout/arrow3"/>
    <dgm:cxn modelId="{C03C294F-ED0F-4FB9-BADE-70B83D56F836}" srcId="{3E84F71F-0CB9-402A-9606-9B882116A0FE}" destId="{1D65437C-4965-49F0-9605-98B1BC133F85}" srcOrd="2" destOrd="0" parTransId="{46BC1D01-0A07-4784-8E10-2417C2C432E1}" sibTransId="{5129264C-0B9D-4C9C-8BD4-2FD36EAD7838}"/>
    <dgm:cxn modelId="{1638958B-3756-4162-8773-01C4E4DA1CE4}" srcId="{3E84F71F-0CB9-402A-9606-9B882116A0FE}" destId="{1330F6F7-805C-4221-94FB-5411AC92730C}" srcOrd="0" destOrd="0" parTransId="{74996D86-746C-4E61-9066-4127F33519FE}" sibTransId="{90B8AF6B-5491-4A6B-8F9E-34E5F5D16AE2}"/>
    <dgm:cxn modelId="{AE7E358D-C45C-4794-95FE-131F304869E2}" type="presOf" srcId="{D24B0D65-E8E1-4455-8AB6-D14718D02DE3}" destId="{5D7687B6-5732-4058-9AA0-2718F8178A45}" srcOrd="0" destOrd="0" presId="urn:microsoft.com/office/officeart/2005/8/layout/arrow3"/>
    <dgm:cxn modelId="{465666A1-25FB-4CB0-9F74-66AE1898927C}" srcId="{3E84F71F-0CB9-402A-9606-9B882116A0FE}" destId="{D24B0D65-E8E1-4455-8AB6-D14718D02DE3}" srcOrd="1" destOrd="0" parTransId="{918C1BBE-86EF-4B7B-95A8-7823A0195260}" sibTransId="{4EAFC137-96F6-4936-B420-03D4C8A3FE21}"/>
    <dgm:cxn modelId="{B26C66AB-8719-4732-B187-D1396A3C22E6}" srcId="{3E84F71F-0CB9-402A-9606-9B882116A0FE}" destId="{2CD83774-85C2-420E-8420-F2B04BE8E24F}" srcOrd="3" destOrd="0" parTransId="{0EE42FA1-F9C2-47F6-B1A9-3C8D07392E11}" sibTransId="{85DA1376-3D40-412C-9E73-9BB45911DA7E}"/>
    <dgm:cxn modelId="{148C6DCF-4F8E-448F-AE1D-4069FCB19F39}" type="presOf" srcId="{1330F6F7-805C-4221-94FB-5411AC92730C}" destId="{8204762B-E74E-4983-A0EE-FE500CECA7C5}" srcOrd="0" destOrd="0" presId="urn:microsoft.com/office/officeart/2005/8/layout/arrow3"/>
    <dgm:cxn modelId="{DF6BB04A-56CD-41FA-B1FA-EF928BD9AEC8}" type="presParOf" srcId="{A8871E9B-4A86-4D03-BE08-31C52F46875F}" destId="{72BD81BF-0C58-4F48-9E95-A0BCBB23F76D}" srcOrd="0" destOrd="0" presId="urn:microsoft.com/office/officeart/2005/8/layout/arrow3"/>
    <dgm:cxn modelId="{BBE2DC58-EE1D-4D5E-A0A2-EE780E35FBB4}" type="presParOf" srcId="{A8871E9B-4A86-4D03-BE08-31C52F46875F}" destId="{4138D072-07D4-412D-9ED9-6CBE46FCFCDC}" srcOrd="1" destOrd="0" presId="urn:microsoft.com/office/officeart/2005/8/layout/arrow3"/>
    <dgm:cxn modelId="{CEF4E7BA-3D4C-4734-9A74-02598D9BF36B}" type="presParOf" srcId="{A8871E9B-4A86-4D03-BE08-31C52F46875F}" destId="{8204762B-E74E-4983-A0EE-FE500CECA7C5}" srcOrd="2" destOrd="0" presId="urn:microsoft.com/office/officeart/2005/8/layout/arrow3"/>
    <dgm:cxn modelId="{E59CC6C0-EFC0-4BF3-B98C-7F58944E052D}" type="presParOf" srcId="{A8871E9B-4A86-4D03-BE08-31C52F46875F}" destId="{EF70F7D7-F6BC-41D3-A9AC-6DA49DE5E29D}" srcOrd="3" destOrd="0" presId="urn:microsoft.com/office/officeart/2005/8/layout/arrow3"/>
    <dgm:cxn modelId="{41C768BC-1075-469B-AB70-64E5EFDB2969}" type="presParOf" srcId="{A8871E9B-4A86-4D03-BE08-31C52F46875F}" destId="{5D7687B6-5732-4058-9AA0-2718F8178A45}"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1AF89-32B2-4166-B15C-28844AAC803E}">
      <dsp:nvSpPr>
        <dsp:cNvPr id="0" name=""/>
        <dsp:cNvSpPr/>
      </dsp:nvSpPr>
      <dsp:spPr>
        <a:xfrm>
          <a:off x="5757700" y="71042"/>
          <a:ext cx="2397051" cy="2397051"/>
        </a:xfrm>
        <a:prstGeom prst="ellipse">
          <a:avLst/>
        </a:prstGeom>
        <a:solidFill>
          <a:schemeClr val="lt1">
            <a:alpha val="50000"/>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918" tIns="25400" rIns="131918" bIns="25400" numCol="1" spcCol="1270" anchor="ctr" anchorCtr="0">
          <a:noAutofit/>
        </a:bodyPr>
        <a:lstStyle/>
        <a:p>
          <a:pPr marL="0" lvl="0" indent="0" algn="ctr" defTabSz="889000">
            <a:lnSpc>
              <a:spcPct val="90000"/>
            </a:lnSpc>
            <a:spcBef>
              <a:spcPct val="0"/>
            </a:spcBef>
            <a:spcAft>
              <a:spcPct val="35000"/>
            </a:spcAft>
            <a:buNone/>
          </a:pPr>
          <a:r>
            <a:rPr lang="ar-JO" sz="2000" b="1" kern="1200" dirty="0">
              <a:latin typeface="+mj-lt"/>
            </a:rPr>
            <a:t>المشاركة الفاعلة</a:t>
          </a:r>
          <a:endParaRPr lang="en-US" sz="2000" kern="1200" dirty="0">
            <a:latin typeface="+mj-lt"/>
          </a:endParaRPr>
        </a:p>
      </dsp:txBody>
      <dsp:txXfrm>
        <a:off x="6108740" y="422082"/>
        <a:ext cx="1694971" cy="1694971"/>
      </dsp:txXfrm>
    </dsp:sp>
    <dsp:sp modelId="{82592F03-E531-490E-81FA-29EEDD3FC9E2}">
      <dsp:nvSpPr>
        <dsp:cNvPr id="0" name=""/>
        <dsp:cNvSpPr/>
      </dsp:nvSpPr>
      <dsp:spPr>
        <a:xfrm>
          <a:off x="3837670" y="62461"/>
          <a:ext cx="2397051" cy="2397051"/>
        </a:xfrm>
        <a:prstGeom prst="ellipse">
          <a:avLst/>
        </a:prstGeom>
        <a:solidFill>
          <a:schemeClr val="lt1">
            <a:alpha val="50000"/>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918" tIns="25400" rIns="131918" bIns="25400" numCol="1" spcCol="1270" anchor="ctr" anchorCtr="0">
          <a:noAutofit/>
        </a:bodyPr>
        <a:lstStyle/>
        <a:p>
          <a:pPr marL="0" lvl="0" indent="0" algn="ctr" defTabSz="889000" rtl="1">
            <a:lnSpc>
              <a:spcPct val="90000"/>
            </a:lnSpc>
            <a:spcBef>
              <a:spcPct val="0"/>
            </a:spcBef>
            <a:spcAft>
              <a:spcPct val="35000"/>
            </a:spcAft>
            <a:buNone/>
          </a:pPr>
          <a:r>
            <a:rPr lang="ar-JO" sz="2000" b="1" kern="1200" dirty="0">
              <a:latin typeface="+mn-lt"/>
            </a:rPr>
            <a:t>الجدية والتعاون بين المشاركين </a:t>
          </a:r>
          <a:endParaRPr lang="en-US" sz="2000" kern="1200" dirty="0">
            <a:latin typeface="+mn-lt"/>
          </a:endParaRPr>
        </a:p>
      </dsp:txBody>
      <dsp:txXfrm>
        <a:off x="4188710" y="413501"/>
        <a:ext cx="1694971" cy="1694971"/>
      </dsp:txXfrm>
    </dsp:sp>
    <dsp:sp modelId="{77720EBC-E007-4B32-A251-BFD388CC5555}">
      <dsp:nvSpPr>
        <dsp:cNvPr id="0" name=""/>
        <dsp:cNvSpPr/>
      </dsp:nvSpPr>
      <dsp:spPr>
        <a:xfrm>
          <a:off x="1941876" y="62461"/>
          <a:ext cx="2397051" cy="2397051"/>
        </a:xfrm>
        <a:prstGeom prst="ellipse">
          <a:avLst/>
        </a:prstGeom>
        <a:solidFill>
          <a:schemeClr val="lt1">
            <a:alpha val="50000"/>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918" tIns="25400" rIns="131918" bIns="25400" numCol="1" spcCol="1270" anchor="ctr" anchorCtr="0">
          <a:noAutofit/>
        </a:bodyPr>
        <a:lstStyle/>
        <a:p>
          <a:pPr marL="0" lvl="0" indent="0" algn="ctr" defTabSz="889000">
            <a:lnSpc>
              <a:spcPct val="90000"/>
            </a:lnSpc>
            <a:spcBef>
              <a:spcPct val="0"/>
            </a:spcBef>
            <a:spcAft>
              <a:spcPct val="35000"/>
            </a:spcAft>
            <a:buNone/>
          </a:pPr>
          <a:r>
            <a:rPr lang="ar-JO" sz="2000" b="1" kern="1200" dirty="0">
              <a:latin typeface="+mj-lt"/>
            </a:rPr>
            <a:t>وضع الهاتف على الصامت</a:t>
          </a:r>
          <a:endParaRPr lang="en-US" sz="2000" kern="1200" dirty="0">
            <a:latin typeface="+mj-lt"/>
          </a:endParaRPr>
        </a:p>
      </dsp:txBody>
      <dsp:txXfrm>
        <a:off x="2292916" y="413501"/>
        <a:ext cx="1694971" cy="1694971"/>
      </dsp:txXfrm>
    </dsp:sp>
    <dsp:sp modelId="{E7806E6F-AA63-4C70-A121-1C427B78EB1C}">
      <dsp:nvSpPr>
        <dsp:cNvPr id="0" name=""/>
        <dsp:cNvSpPr/>
      </dsp:nvSpPr>
      <dsp:spPr>
        <a:xfrm>
          <a:off x="24509" y="84562"/>
          <a:ext cx="2397051" cy="2397051"/>
        </a:xfrm>
        <a:prstGeom prst="ellipse">
          <a:avLst/>
        </a:prstGeom>
        <a:solidFill>
          <a:schemeClr val="lt1">
            <a:alpha val="50000"/>
            <a:hueOff val="0"/>
            <a:satOff val="0"/>
            <a:lumOff val="0"/>
            <a:alphaOff val="0"/>
          </a:schemeClr>
        </a:solidFill>
        <a:ln w="190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1918" tIns="25400" rIns="131918" bIns="25400" numCol="1" spcCol="1270" anchor="ctr" anchorCtr="0">
          <a:noAutofit/>
        </a:bodyPr>
        <a:lstStyle/>
        <a:p>
          <a:pPr marL="0" lvl="0" indent="0" algn="ctr" defTabSz="889000" rtl="1">
            <a:lnSpc>
              <a:spcPct val="90000"/>
            </a:lnSpc>
            <a:spcBef>
              <a:spcPct val="0"/>
            </a:spcBef>
            <a:spcAft>
              <a:spcPct val="35000"/>
            </a:spcAft>
            <a:buNone/>
          </a:pPr>
          <a:r>
            <a:rPr lang="ar-JO" sz="2000" b="1" kern="1200" dirty="0"/>
            <a:t>  الالتزام بتنفيذ المهمات البومية</a:t>
          </a:r>
          <a:endParaRPr lang="en-US" sz="2000" b="0" kern="1200" dirty="0"/>
        </a:p>
      </dsp:txBody>
      <dsp:txXfrm>
        <a:off x="375549" y="435602"/>
        <a:ext cx="1694971" cy="169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2250F-177F-44BE-983D-12EFC03C9CC1}">
      <dsp:nvSpPr>
        <dsp:cNvPr id="0" name=""/>
        <dsp:cNvSpPr/>
      </dsp:nvSpPr>
      <dsp:spPr>
        <a:xfrm>
          <a:off x="499452" y="0"/>
          <a:ext cx="6815165" cy="2726066"/>
        </a:xfrm>
        <a:prstGeom prst="leftRightRibb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F6361-088F-427B-BA80-CB94C663F331}">
      <dsp:nvSpPr>
        <dsp:cNvPr id="0" name=""/>
        <dsp:cNvSpPr/>
      </dsp:nvSpPr>
      <dsp:spPr>
        <a:xfrm>
          <a:off x="1307867" y="477061"/>
          <a:ext cx="2249004" cy="13357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ar-JO" sz="3200" b="1" kern="1200" dirty="0">
              <a:solidFill>
                <a:srgbClr val="002060"/>
              </a:solidFill>
              <a:latin typeface="Sakkal Majalla" panose="02000000000000000000" pitchFamily="2" charset="-78"/>
              <a:cs typeface="Sakkal Majalla" panose="02000000000000000000" pitchFamily="2" charset="-78"/>
            </a:rPr>
            <a:t>مستقبل ترغب في أن يأتي</a:t>
          </a:r>
          <a:endParaRPr lang="en-US" sz="3200" b="1" kern="1200" dirty="0">
            <a:solidFill>
              <a:srgbClr val="002060"/>
            </a:solidFill>
            <a:latin typeface="Sakkal Majalla" panose="02000000000000000000" pitchFamily="2" charset="-78"/>
            <a:cs typeface="Sakkal Majalla" panose="02000000000000000000" pitchFamily="2" charset="-78"/>
          </a:endParaRPr>
        </a:p>
      </dsp:txBody>
      <dsp:txXfrm>
        <a:off x="1307867" y="477061"/>
        <a:ext cx="2249004" cy="1335772"/>
      </dsp:txXfrm>
    </dsp:sp>
    <dsp:sp modelId="{24777E67-1618-4167-988F-4EA8A7C556DC}">
      <dsp:nvSpPr>
        <dsp:cNvPr id="0" name=""/>
        <dsp:cNvSpPr/>
      </dsp:nvSpPr>
      <dsp:spPr>
        <a:xfrm>
          <a:off x="3897630" y="913232"/>
          <a:ext cx="2657914" cy="13357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ar-JO" sz="3200" b="1" kern="1200" dirty="0">
              <a:solidFill>
                <a:srgbClr val="002060"/>
              </a:solidFill>
              <a:latin typeface="Sakkal Majalla" panose="02000000000000000000" pitchFamily="2" charset="-78"/>
              <a:cs typeface="Sakkal Majalla" panose="02000000000000000000" pitchFamily="2" charset="-78"/>
            </a:rPr>
            <a:t>مستقبل سوف يأتي حتما</a:t>
          </a:r>
          <a:endParaRPr lang="en-US" sz="3200" b="1" kern="1200" dirty="0">
            <a:solidFill>
              <a:srgbClr val="002060"/>
            </a:solidFill>
            <a:latin typeface="Sakkal Majalla" panose="02000000000000000000" pitchFamily="2" charset="-78"/>
            <a:cs typeface="Sakkal Majalla" panose="02000000000000000000" pitchFamily="2" charset="-78"/>
          </a:endParaRPr>
        </a:p>
      </dsp:txBody>
      <dsp:txXfrm>
        <a:off x="3897630" y="913232"/>
        <a:ext cx="2657914" cy="1335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D046F-F51B-45FC-BB9A-34D21B2FE726}">
      <dsp:nvSpPr>
        <dsp:cNvPr id="0" name=""/>
        <dsp:cNvSpPr/>
      </dsp:nvSpPr>
      <dsp:spPr>
        <a:xfrm rot="5400000">
          <a:off x="-250158" y="254829"/>
          <a:ext cx="1667720" cy="1167404"/>
        </a:xfrm>
        <a:prstGeom prst="chevron">
          <a:avLst/>
        </a:prstGeom>
        <a:solidFill>
          <a:schemeClr val="accent4">
            <a:lumMod val="40000"/>
            <a:lumOff val="6000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schemeClr val="tx1"/>
              </a:solidFill>
            </a:rPr>
            <a:t>التخطيط طويل الأجل</a:t>
          </a:r>
        </a:p>
      </dsp:txBody>
      <dsp:txXfrm rot="-5400000">
        <a:off x="0" y="588373"/>
        <a:ext cx="1167404" cy="500316"/>
      </dsp:txXfrm>
    </dsp:sp>
    <dsp:sp modelId="{F4588AE2-494D-440A-82D7-8C34ABD4045D}">
      <dsp:nvSpPr>
        <dsp:cNvPr id="0" name=""/>
        <dsp:cNvSpPr/>
      </dsp:nvSpPr>
      <dsp:spPr>
        <a:xfrm rot="5400000">
          <a:off x="3686746" y="-2514669"/>
          <a:ext cx="1084588" cy="61232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r" defTabSz="889000" rtl="1">
            <a:lnSpc>
              <a:spcPct val="90000"/>
            </a:lnSpc>
            <a:spcBef>
              <a:spcPct val="0"/>
            </a:spcBef>
            <a:spcAft>
              <a:spcPct val="15000"/>
            </a:spcAft>
            <a:buChar char="•"/>
          </a:pPr>
          <a:r>
            <a:rPr lang="ar-SA" sz="2000" kern="1200" dirty="0">
              <a:solidFill>
                <a:srgbClr val="002060"/>
              </a:solidFill>
            </a:rPr>
            <a:t>تتراوح المدة الزمنية للتخطيط طويل الأجل بين 3 الى 10 سنوات . </a:t>
          </a:r>
        </a:p>
        <a:p>
          <a:pPr marL="228600" lvl="1" indent="-228600" algn="r" defTabSz="889000" rtl="1">
            <a:lnSpc>
              <a:spcPct val="90000"/>
            </a:lnSpc>
            <a:spcBef>
              <a:spcPct val="0"/>
            </a:spcBef>
            <a:spcAft>
              <a:spcPct val="15000"/>
            </a:spcAft>
            <a:buChar char="•"/>
          </a:pPr>
          <a:r>
            <a:rPr lang="ar-SA" sz="2000" kern="1200" dirty="0">
              <a:solidFill>
                <a:srgbClr val="002060"/>
              </a:solidFill>
            </a:rPr>
            <a:t>يهدف هذا النوع إلى: إعطاء الشخص صورة واضحة عن المستقبل الذي سيسير في اتجاهه.</a:t>
          </a:r>
        </a:p>
      </dsp:txBody>
      <dsp:txXfrm rot="-5400000">
        <a:off x="1167405" y="57617"/>
        <a:ext cx="6070326" cy="978698"/>
      </dsp:txXfrm>
    </dsp:sp>
    <dsp:sp modelId="{BE009138-7F79-48AA-AACC-DB1BBFD74E20}">
      <dsp:nvSpPr>
        <dsp:cNvPr id="0" name=""/>
        <dsp:cNvSpPr/>
      </dsp:nvSpPr>
      <dsp:spPr>
        <a:xfrm rot="5400000">
          <a:off x="-250158" y="1729444"/>
          <a:ext cx="1667720" cy="1167404"/>
        </a:xfrm>
        <a:prstGeom prst="chevron">
          <a:avLst/>
        </a:prstGeom>
        <a:solidFill>
          <a:schemeClr val="accent2">
            <a:lumMod val="60000"/>
            <a:lumOff val="4000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schemeClr val="tx1"/>
              </a:solidFill>
            </a:rPr>
            <a:t>التخطيط متوسط الأجل</a:t>
          </a:r>
        </a:p>
      </dsp:txBody>
      <dsp:txXfrm rot="-5400000">
        <a:off x="0" y="2062988"/>
        <a:ext cx="1167404" cy="500316"/>
      </dsp:txXfrm>
    </dsp:sp>
    <dsp:sp modelId="{53867A22-FF05-419A-A4DB-BEE36BCCB58B}">
      <dsp:nvSpPr>
        <dsp:cNvPr id="0" name=""/>
        <dsp:cNvSpPr/>
      </dsp:nvSpPr>
      <dsp:spPr>
        <a:xfrm rot="5400000">
          <a:off x="3687031" y="-1040339"/>
          <a:ext cx="1084018" cy="61232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r" defTabSz="889000" rtl="1">
            <a:lnSpc>
              <a:spcPct val="90000"/>
            </a:lnSpc>
            <a:spcBef>
              <a:spcPct val="0"/>
            </a:spcBef>
            <a:spcAft>
              <a:spcPct val="15000"/>
            </a:spcAft>
            <a:buChar char="•"/>
          </a:pPr>
          <a:r>
            <a:rPr lang="ar-SA" sz="2000" kern="1200" dirty="0">
              <a:solidFill>
                <a:srgbClr val="002060"/>
              </a:solidFill>
            </a:rPr>
            <a:t>تتراوح المدة الزمنية للتخطيط متوسط الأجل بين سنة إلى أقل من ثلاث سنوات</a:t>
          </a:r>
        </a:p>
        <a:p>
          <a:pPr marL="228600" lvl="1" indent="-228600" algn="r" defTabSz="889000" rtl="1">
            <a:lnSpc>
              <a:spcPct val="90000"/>
            </a:lnSpc>
            <a:spcBef>
              <a:spcPct val="0"/>
            </a:spcBef>
            <a:spcAft>
              <a:spcPct val="15000"/>
            </a:spcAft>
            <a:buChar char="•"/>
          </a:pPr>
          <a:r>
            <a:rPr lang="ar-SA" sz="2000" kern="1200" dirty="0">
              <a:solidFill>
                <a:srgbClr val="002060"/>
              </a:solidFill>
            </a:rPr>
            <a:t>تعد الخطط المتوسطة الأجل أكثر دقة وأقل عرضة للتغير قياساً بالخطط طويلة الأجل.</a:t>
          </a:r>
        </a:p>
      </dsp:txBody>
      <dsp:txXfrm rot="-5400000">
        <a:off x="1167405" y="1532204"/>
        <a:ext cx="6070354" cy="978184"/>
      </dsp:txXfrm>
    </dsp:sp>
    <dsp:sp modelId="{9E0E8DCE-F872-4500-9549-75D3B7F26314}">
      <dsp:nvSpPr>
        <dsp:cNvPr id="0" name=""/>
        <dsp:cNvSpPr/>
      </dsp:nvSpPr>
      <dsp:spPr>
        <a:xfrm rot="5400000">
          <a:off x="-250158" y="3204059"/>
          <a:ext cx="1667720" cy="1167404"/>
        </a:xfrm>
        <a:prstGeom prst="chevron">
          <a:avLst/>
        </a:prstGeom>
        <a:solidFill>
          <a:schemeClr val="accent5">
            <a:lumMod val="40000"/>
            <a:lumOff val="6000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schemeClr val="tx1"/>
              </a:solidFill>
            </a:rPr>
            <a:t>التخطيط قصير الأجل</a:t>
          </a:r>
        </a:p>
      </dsp:txBody>
      <dsp:txXfrm rot="-5400000">
        <a:off x="0" y="3537603"/>
        <a:ext cx="1167404" cy="500316"/>
      </dsp:txXfrm>
    </dsp:sp>
    <dsp:sp modelId="{2D19C2BA-D5B6-4FF1-BB3B-0F5ACE25F853}">
      <dsp:nvSpPr>
        <dsp:cNvPr id="0" name=""/>
        <dsp:cNvSpPr/>
      </dsp:nvSpPr>
      <dsp:spPr>
        <a:xfrm rot="5400000">
          <a:off x="3687031" y="751903"/>
          <a:ext cx="1084018" cy="61232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r" defTabSz="889000" rtl="1">
            <a:lnSpc>
              <a:spcPct val="90000"/>
            </a:lnSpc>
            <a:spcBef>
              <a:spcPct val="0"/>
            </a:spcBef>
            <a:spcAft>
              <a:spcPct val="15000"/>
            </a:spcAft>
            <a:buChar char="•"/>
          </a:pPr>
          <a:r>
            <a:rPr lang="ar-SA" sz="2000" kern="1200" dirty="0">
              <a:solidFill>
                <a:srgbClr val="002060"/>
              </a:solidFill>
            </a:rPr>
            <a:t>تكون مدته قصيرة لا تتجاوز سنة واحدة على الأقل.</a:t>
          </a:r>
        </a:p>
        <a:p>
          <a:pPr marL="228600" lvl="1" indent="-228600" algn="r" defTabSz="889000" rtl="1">
            <a:lnSpc>
              <a:spcPct val="90000"/>
            </a:lnSpc>
            <a:spcBef>
              <a:spcPct val="0"/>
            </a:spcBef>
            <a:spcAft>
              <a:spcPct val="15000"/>
            </a:spcAft>
            <a:buChar char="•"/>
          </a:pPr>
          <a:r>
            <a:rPr lang="ar-SA" sz="2000" kern="1200" dirty="0">
              <a:solidFill>
                <a:srgbClr val="002060"/>
              </a:solidFill>
            </a:rPr>
            <a:t>والتخطيط قصير الأجل هو تفصيل للتخطيط متوسط الأجل وتعد الخطط قصيرة الأجل أكثر دقة وأسهل تنبؤ من الخطط متوسطة الأجل وممكن أن تكون أسبوعية شهرية ربعية سنوية. </a:t>
          </a:r>
        </a:p>
      </dsp:txBody>
      <dsp:txXfrm rot="-5400000">
        <a:off x="1167405" y="3324447"/>
        <a:ext cx="6070354" cy="9781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D81BF-0C58-4F48-9E95-A0BCBB23F76D}">
      <dsp:nvSpPr>
        <dsp:cNvPr id="0" name=""/>
        <dsp:cNvSpPr/>
      </dsp:nvSpPr>
      <dsp:spPr>
        <a:xfrm rot="300000">
          <a:off x="25860" y="1413921"/>
          <a:ext cx="8375422" cy="959112"/>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38D072-07D4-412D-9ED9-6CBE46FCFCDC}">
      <dsp:nvSpPr>
        <dsp:cNvPr id="0" name=""/>
        <dsp:cNvSpPr/>
      </dsp:nvSpPr>
      <dsp:spPr>
        <a:xfrm>
          <a:off x="5899000" y="17719"/>
          <a:ext cx="2528143" cy="1747520"/>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4762B-E74E-4983-A0EE-FE500CECA7C5}">
      <dsp:nvSpPr>
        <dsp:cNvPr id="0" name=""/>
        <dsp:cNvSpPr/>
      </dsp:nvSpPr>
      <dsp:spPr>
        <a:xfrm>
          <a:off x="3215528" y="0"/>
          <a:ext cx="2696686" cy="1834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ar-SA" sz="2900" kern="1200" dirty="0">
              <a:latin typeface="Sakkal Majalla" panose="02000000000000000000" pitchFamily="2" charset="-78"/>
              <a:cs typeface="Sakkal Majalla" panose="02000000000000000000" pitchFamily="2" charset="-78"/>
            </a:rPr>
            <a:t>أولاً / </a:t>
          </a:r>
          <a:r>
            <a:rPr lang="ar-JO" sz="2900" kern="1200" dirty="0">
              <a:latin typeface="Sakkal Majalla" panose="02000000000000000000" pitchFamily="2" charset="-78"/>
              <a:cs typeface="Sakkal Majalla" panose="02000000000000000000" pitchFamily="2" charset="-78"/>
            </a:rPr>
            <a:t>عدم المعرفة بالتخطيط والاعتماد على الظنون </a:t>
          </a:r>
          <a:endParaRPr lang="en-US" sz="2900" kern="1200" dirty="0">
            <a:latin typeface="Sakkal Majalla" panose="02000000000000000000" pitchFamily="2" charset="-78"/>
            <a:cs typeface="Sakkal Majalla" panose="02000000000000000000" pitchFamily="2" charset="-78"/>
          </a:endParaRPr>
        </a:p>
      </dsp:txBody>
      <dsp:txXfrm>
        <a:off x="3215528" y="0"/>
        <a:ext cx="2696686" cy="1834896"/>
      </dsp:txXfrm>
    </dsp:sp>
    <dsp:sp modelId="{EF70F7D7-F6BC-41D3-A9AC-6DA49DE5E29D}">
      <dsp:nvSpPr>
        <dsp:cNvPr id="0" name=""/>
        <dsp:cNvSpPr/>
      </dsp:nvSpPr>
      <dsp:spPr>
        <a:xfrm>
          <a:off x="3333988" y="2100798"/>
          <a:ext cx="2528143" cy="1747520"/>
        </a:xfrm>
        <a:prstGeom prst="upArrow">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7687B6-5732-4058-9AA0-2718F8178A45}">
      <dsp:nvSpPr>
        <dsp:cNvPr id="0" name=""/>
        <dsp:cNvSpPr/>
      </dsp:nvSpPr>
      <dsp:spPr>
        <a:xfrm>
          <a:off x="5643678" y="2385148"/>
          <a:ext cx="2696686" cy="1834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ar-JO" sz="2900" kern="1200" dirty="0">
              <a:latin typeface="Sakkal Majalla" panose="02000000000000000000" pitchFamily="2" charset="-78"/>
              <a:cs typeface="Sakkal Majalla" panose="02000000000000000000" pitchFamily="2" charset="-78"/>
            </a:rPr>
            <a:t>ثانيا</a:t>
          </a:r>
          <a:r>
            <a:rPr lang="ar-SA" sz="2900" kern="1200" dirty="0">
              <a:latin typeface="Sakkal Majalla" panose="02000000000000000000" pitchFamily="2" charset="-78"/>
              <a:cs typeface="Sakkal Majalla" panose="02000000000000000000" pitchFamily="2" charset="-78"/>
            </a:rPr>
            <a:t>/</a:t>
          </a:r>
          <a:r>
            <a:rPr lang="ar-JO" sz="2900" kern="1200" dirty="0">
              <a:latin typeface="Sakkal Majalla" panose="02000000000000000000" pitchFamily="2" charset="-78"/>
              <a:cs typeface="Sakkal Majalla" panose="02000000000000000000" pitchFamily="2" charset="-78"/>
            </a:rPr>
            <a:t>عدم الثقة والخوف من التزامات التخطيط </a:t>
          </a:r>
          <a:endParaRPr lang="en-US" sz="2900" kern="1200" dirty="0">
            <a:latin typeface="Sakkal Majalla" panose="02000000000000000000" pitchFamily="2" charset="-78"/>
            <a:cs typeface="Sakkal Majalla" panose="02000000000000000000" pitchFamily="2" charset="-78"/>
          </a:endParaRPr>
        </a:p>
      </dsp:txBody>
      <dsp:txXfrm>
        <a:off x="5643678" y="2385148"/>
        <a:ext cx="2696686" cy="1834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D81BF-0C58-4F48-9E95-A0BCBB23F76D}">
      <dsp:nvSpPr>
        <dsp:cNvPr id="0" name=""/>
        <dsp:cNvSpPr/>
      </dsp:nvSpPr>
      <dsp:spPr>
        <a:xfrm rot="300000">
          <a:off x="17554" y="916597"/>
          <a:ext cx="6960050" cy="706720"/>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38D072-07D4-412D-9ED9-6CBE46FCFCDC}">
      <dsp:nvSpPr>
        <dsp:cNvPr id="0" name=""/>
        <dsp:cNvSpPr/>
      </dsp:nvSpPr>
      <dsp:spPr>
        <a:xfrm>
          <a:off x="4896612" y="13289"/>
          <a:ext cx="2098548" cy="1310640"/>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4762B-E74E-4983-A0EE-FE500CECA7C5}">
      <dsp:nvSpPr>
        <dsp:cNvPr id="0" name=""/>
        <dsp:cNvSpPr/>
      </dsp:nvSpPr>
      <dsp:spPr>
        <a:xfrm>
          <a:off x="-715028" y="24619"/>
          <a:ext cx="5767056" cy="1376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just" defTabSz="889000" rtl="1">
            <a:lnSpc>
              <a:spcPct val="90000"/>
            </a:lnSpc>
            <a:spcBef>
              <a:spcPct val="0"/>
            </a:spcBef>
            <a:spcAft>
              <a:spcPct val="35000"/>
            </a:spcAft>
            <a:buNone/>
          </a:pPr>
          <a:endParaRPr lang="en-US" sz="2000" kern="1200" dirty="0">
            <a:latin typeface="Sakkal Majalla" panose="02000000000000000000" pitchFamily="2" charset="-78"/>
            <a:cs typeface="Sakkal Majalla" panose="02000000000000000000" pitchFamily="2" charset="-78"/>
          </a:endParaRPr>
        </a:p>
      </dsp:txBody>
      <dsp:txXfrm>
        <a:off x="-715028" y="24619"/>
        <a:ext cx="5767056" cy="1376172"/>
      </dsp:txXfrm>
    </dsp:sp>
    <dsp:sp modelId="{EF70F7D7-F6BC-41D3-A9AC-6DA49DE5E29D}">
      <dsp:nvSpPr>
        <dsp:cNvPr id="0" name=""/>
        <dsp:cNvSpPr/>
      </dsp:nvSpPr>
      <dsp:spPr>
        <a:xfrm>
          <a:off x="566922" y="1242997"/>
          <a:ext cx="2098548" cy="1310640"/>
        </a:xfrm>
        <a:prstGeom prst="upArrow">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7687B6-5732-4058-9AA0-2718F8178A45}">
      <dsp:nvSpPr>
        <dsp:cNvPr id="0" name=""/>
        <dsp:cNvSpPr/>
      </dsp:nvSpPr>
      <dsp:spPr>
        <a:xfrm>
          <a:off x="2167626" y="1574977"/>
          <a:ext cx="4788763" cy="1376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just" defTabSz="889000" rtl="1">
            <a:lnSpc>
              <a:spcPct val="90000"/>
            </a:lnSpc>
            <a:spcBef>
              <a:spcPct val="0"/>
            </a:spcBef>
            <a:spcAft>
              <a:spcPct val="35000"/>
            </a:spcAft>
            <a:buNone/>
          </a:pPr>
          <a:endParaRPr lang="en-US" sz="2000" kern="1200" dirty="0">
            <a:latin typeface="Sakkal Majalla" panose="02000000000000000000" pitchFamily="2" charset="-78"/>
            <a:cs typeface="Sakkal Majalla" panose="02000000000000000000" pitchFamily="2" charset="-78"/>
          </a:endParaRPr>
        </a:p>
      </dsp:txBody>
      <dsp:txXfrm>
        <a:off x="2167626" y="1574977"/>
        <a:ext cx="4788763" cy="13761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D067F-1D72-4737-A76B-53E4363DE065}">
      <dsp:nvSpPr>
        <dsp:cNvPr id="0" name=""/>
        <dsp:cNvSpPr/>
      </dsp:nvSpPr>
      <dsp:spPr>
        <a:xfrm>
          <a:off x="1708604" y="294556"/>
          <a:ext cx="4187362" cy="4187362"/>
        </a:xfrm>
        <a:prstGeom prst="pie">
          <a:avLst>
            <a:gd name="adj1" fmla="val 16200000"/>
            <a:gd name="adj2" fmla="val 198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JO" sz="1600" b="1" kern="1200" dirty="0">
              <a:solidFill>
                <a:srgbClr val="002060"/>
              </a:solidFill>
            </a:rPr>
            <a:t>الصحة الجسمية والنفسية</a:t>
          </a:r>
          <a:endParaRPr lang="en-US" sz="1600" b="1" kern="1200" dirty="0">
            <a:solidFill>
              <a:srgbClr val="002060"/>
            </a:solidFill>
          </a:endParaRPr>
        </a:p>
      </dsp:txBody>
      <dsp:txXfrm>
        <a:off x="3901984" y="829442"/>
        <a:ext cx="1096690" cy="847442"/>
      </dsp:txXfrm>
    </dsp:sp>
    <dsp:sp modelId="{F3A374EF-2A83-49A5-B34B-D66B3363F8F3}">
      <dsp:nvSpPr>
        <dsp:cNvPr id="0" name=""/>
        <dsp:cNvSpPr/>
      </dsp:nvSpPr>
      <dsp:spPr>
        <a:xfrm>
          <a:off x="1758454" y="380796"/>
          <a:ext cx="4187362" cy="4187362"/>
        </a:xfrm>
        <a:prstGeom prst="pie">
          <a:avLst>
            <a:gd name="adj1" fmla="val 19800000"/>
            <a:gd name="adj2" fmla="val 18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JO" sz="1600" b="1" kern="1200" dirty="0">
              <a:solidFill>
                <a:srgbClr val="002060"/>
              </a:solidFill>
              <a:cs typeface="+mj-cs"/>
            </a:rPr>
            <a:t>العمل وكسب العيش</a:t>
          </a:r>
          <a:endParaRPr lang="en-US" sz="1600" b="1" kern="1200" dirty="0">
            <a:solidFill>
              <a:srgbClr val="002060"/>
            </a:solidFill>
            <a:cs typeface="+mj-cs"/>
          </a:endParaRPr>
        </a:p>
      </dsp:txBody>
      <dsp:txXfrm>
        <a:off x="4599878" y="2075681"/>
        <a:ext cx="1146539" cy="822517"/>
      </dsp:txXfrm>
    </dsp:sp>
    <dsp:sp modelId="{CA248DB5-952C-4D12-A2A4-2902D87B35E8}">
      <dsp:nvSpPr>
        <dsp:cNvPr id="0" name=""/>
        <dsp:cNvSpPr/>
      </dsp:nvSpPr>
      <dsp:spPr>
        <a:xfrm>
          <a:off x="1708604" y="467036"/>
          <a:ext cx="4187362" cy="4187362"/>
        </a:xfrm>
        <a:prstGeom prst="pie">
          <a:avLst>
            <a:gd name="adj1" fmla="val 1800000"/>
            <a:gd name="adj2" fmla="val 54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JO" sz="1600" b="1" kern="1200" dirty="0">
              <a:solidFill>
                <a:srgbClr val="002060"/>
              </a:solidFill>
              <a:cs typeface="+mj-cs"/>
            </a:rPr>
            <a:t>العلاقات الإجتماعية</a:t>
          </a:r>
          <a:endParaRPr lang="en-US" sz="1600" b="1" kern="1200" dirty="0">
            <a:solidFill>
              <a:srgbClr val="002060"/>
            </a:solidFill>
            <a:cs typeface="+mj-cs"/>
          </a:endParaRPr>
        </a:p>
      </dsp:txBody>
      <dsp:txXfrm>
        <a:off x="3901984" y="3296995"/>
        <a:ext cx="1096690" cy="847442"/>
      </dsp:txXfrm>
    </dsp:sp>
    <dsp:sp modelId="{A1BA5896-A20B-4750-8CEB-292E2CC913FC}">
      <dsp:nvSpPr>
        <dsp:cNvPr id="0" name=""/>
        <dsp:cNvSpPr/>
      </dsp:nvSpPr>
      <dsp:spPr>
        <a:xfrm>
          <a:off x="1608905" y="467036"/>
          <a:ext cx="4187362" cy="4187362"/>
        </a:xfrm>
        <a:prstGeom prst="pie">
          <a:avLst>
            <a:gd name="adj1" fmla="val 5400000"/>
            <a:gd name="adj2" fmla="val 90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JO" sz="1600" kern="1200" dirty="0">
              <a:solidFill>
                <a:srgbClr val="002060"/>
              </a:solidFill>
            </a:rPr>
            <a:t>ا</a:t>
          </a:r>
          <a:r>
            <a:rPr lang="ar-JO" sz="1600" b="1" kern="1200" dirty="0">
              <a:solidFill>
                <a:srgbClr val="002060"/>
              </a:solidFill>
            </a:rPr>
            <a:t>لحياة العاطفية</a:t>
          </a:r>
        </a:p>
        <a:p>
          <a:pPr marL="0" lvl="0" indent="0" algn="ctr" defTabSz="711200" rtl="1">
            <a:lnSpc>
              <a:spcPct val="90000"/>
            </a:lnSpc>
            <a:spcBef>
              <a:spcPct val="0"/>
            </a:spcBef>
            <a:spcAft>
              <a:spcPct val="35000"/>
            </a:spcAft>
            <a:buNone/>
          </a:pPr>
          <a:r>
            <a:rPr lang="ar-JO" sz="1400" b="1" kern="1200" dirty="0"/>
            <a:t> </a:t>
          </a:r>
          <a:endParaRPr lang="en-US" sz="1400" b="1" kern="1200" dirty="0"/>
        </a:p>
      </dsp:txBody>
      <dsp:txXfrm>
        <a:off x="2506197" y="3296995"/>
        <a:ext cx="1096690" cy="847442"/>
      </dsp:txXfrm>
    </dsp:sp>
    <dsp:sp modelId="{0E9D8DED-A451-4A47-8F02-ECEBC4F60BB9}">
      <dsp:nvSpPr>
        <dsp:cNvPr id="0" name=""/>
        <dsp:cNvSpPr/>
      </dsp:nvSpPr>
      <dsp:spPr>
        <a:xfrm>
          <a:off x="1559055" y="380796"/>
          <a:ext cx="4187362" cy="4187362"/>
        </a:xfrm>
        <a:prstGeom prst="pie">
          <a:avLst>
            <a:gd name="adj1" fmla="val 9000000"/>
            <a:gd name="adj2" fmla="val 126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JO" sz="1600" b="1" kern="1200" dirty="0">
              <a:solidFill>
                <a:srgbClr val="002060"/>
              </a:solidFill>
              <a:cs typeface="+mj-cs"/>
            </a:rPr>
            <a:t>النمو والتطور الذاتي</a:t>
          </a:r>
          <a:endParaRPr lang="en-US" sz="1600" b="1" kern="1200" dirty="0">
            <a:solidFill>
              <a:srgbClr val="002060"/>
            </a:solidFill>
            <a:cs typeface="+mj-cs"/>
          </a:endParaRPr>
        </a:p>
      </dsp:txBody>
      <dsp:txXfrm>
        <a:off x="1758454" y="2075681"/>
        <a:ext cx="1146539" cy="822517"/>
      </dsp:txXfrm>
    </dsp:sp>
    <dsp:sp modelId="{A08FC6AF-B812-40AF-A456-1B3000F09DC3}">
      <dsp:nvSpPr>
        <dsp:cNvPr id="0" name=""/>
        <dsp:cNvSpPr/>
      </dsp:nvSpPr>
      <dsp:spPr>
        <a:xfrm>
          <a:off x="1608905" y="294556"/>
          <a:ext cx="4187362" cy="4187362"/>
        </a:xfrm>
        <a:prstGeom prst="pie">
          <a:avLst>
            <a:gd name="adj1" fmla="val 12600000"/>
            <a:gd name="adj2" fmla="val 162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ar-JO" sz="1600" b="1" kern="1200" dirty="0">
              <a:solidFill>
                <a:srgbClr val="002060"/>
              </a:solidFill>
            </a:rPr>
            <a:t>الترفيه عن النفس</a:t>
          </a:r>
          <a:endParaRPr lang="en-US" sz="1600" b="1" kern="1200" dirty="0">
            <a:solidFill>
              <a:srgbClr val="002060"/>
            </a:solidFill>
          </a:endParaRPr>
        </a:p>
      </dsp:txBody>
      <dsp:txXfrm>
        <a:off x="2506197" y="829442"/>
        <a:ext cx="1096690" cy="847442"/>
      </dsp:txXfrm>
    </dsp:sp>
    <dsp:sp modelId="{F0DA67F2-8039-4CC1-B8C5-D76F7FDC60EB}">
      <dsp:nvSpPr>
        <dsp:cNvPr id="0" name=""/>
        <dsp:cNvSpPr/>
      </dsp:nvSpPr>
      <dsp:spPr>
        <a:xfrm>
          <a:off x="1449233" y="35339"/>
          <a:ext cx="4705797" cy="4705797"/>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9E2B6E-BE18-4B52-9685-FB7C5D791F16}">
      <dsp:nvSpPr>
        <dsp:cNvPr id="0" name=""/>
        <dsp:cNvSpPr/>
      </dsp:nvSpPr>
      <dsp:spPr>
        <a:xfrm>
          <a:off x="1499083" y="121578"/>
          <a:ext cx="4705797" cy="4705797"/>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7DB691-BAFE-46C6-AFA4-418D03144CB2}">
      <dsp:nvSpPr>
        <dsp:cNvPr id="0" name=""/>
        <dsp:cNvSpPr/>
      </dsp:nvSpPr>
      <dsp:spPr>
        <a:xfrm>
          <a:off x="1449233" y="207818"/>
          <a:ext cx="4705797" cy="4705797"/>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74FD79-CF94-4065-9D16-E48812989B38}">
      <dsp:nvSpPr>
        <dsp:cNvPr id="0" name=""/>
        <dsp:cNvSpPr/>
      </dsp:nvSpPr>
      <dsp:spPr>
        <a:xfrm>
          <a:off x="1349840" y="207818"/>
          <a:ext cx="4705797" cy="4705797"/>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22ACE1-C747-4CC8-947F-F9B1CBF015C5}">
      <dsp:nvSpPr>
        <dsp:cNvPr id="0" name=""/>
        <dsp:cNvSpPr/>
      </dsp:nvSpPr>
      <dsp:spPr>
        <a:xfrm>
          <a:off x="1299991" y="121578"/>
          <a:ext cx="4705797" cy="4705797"/>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DBF781-A620-4F7F-A0C5-68AEAB631BD7}">
      <dsp:nvSpPr>
        <dsp:cNvPr id="0" name=""/>
        <dsp:cNvSpPr/>
      </dsp:nvSpPr>
      <dsp:spPr>
        <a:xfrm>
          <a:off x="1349840" y="35339"/>
          <a:ext cx="4705797" cy="4705797"/>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D81BF-0C58-4F48-9E95-A0BCBB23F76D}">
      <dsp:nvSpPr>
        <dsp:cNvPr id="0" name=""/>
        <dsp:cNvSpPr/>
      </dsp:nvSpPr>
      <dsp:spPr>
        <a:xfrm rot="300000">
          <a:off x="25860" y="1413921"/>
          <a:ext cx="8375422" cy="959112"/>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38D072-07D4-412D-9ED9-6CBE46FCFCDC}">
      <dsp:nvSpPr>
        <dsp:cNvPr id="0" name=""/>
        <dsp:cNvSpPr/>
      </dsp:nvSpPr>
      <dsp:spPr>
        <a:xfrm>
          <a:off x="5899000" y="17719"/>
          <a:ext cx="2528143" cy="1747520"/>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4762B-E74E-4983-A0EE-FE500CECA7C5}">
      <dsp:nvSpPr>
        <dsp:cNvPr id="0" name=""/>
        <dsp:cNvSpPr/>
      </dsp:nvSpPr>
      <dsp:spPr>
        <a:xfrm>
          <a:off x="3215528" y="0"/>
          <a:ext cx="2696686" cy="1834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ar-SA" sz="3900" kern="1200" dirty="0">
              <a:latin typeface="Sakkal Majalla" panose="02000000000000000000" pitchFamily="2" charset="-78"/>
              <a:cs typeface="Sakkal Majalla" panose="02000000000000000000" pitchFamily="2" charset="-78"/>
            </a:rPr>
            <a:t>أولاً / ماذا نعني بتنظيم الوقت</a:t>
          </a:r>
          <a:endParaRPr lang="en-US" sz="3900" kern="1200" dirty="0">
            <a:latin typeface="Sakkal Majalla" panose="02000000000000000000" pitchFamily="2" charset="-78"/>
            <a:cs typeface="Sakkal Majalla" panose="02000000000000000000" pitchFamily="2" charset="-78"/>
          </a:endParaRPr>
        </a:p>
      </dsp:txBody>
      <dsp:txXfrm>
        <a:off x="3215528" y="0"/>
        <a:ext cx="2696686" cy="1834896"/>
      </dsp:txXfrm>
    </dsp:sp>
    <dsp:sp modelId="{EF70F7D7-F6BC-41D3-A9AC-6DA49DE5E29D}">
      <dsp:nvSpPr>
        <dsp:cNvPr id="0" name=""/>
        <dsp:cNvSpPr/>
      </dsp:nvSpPr>
      <dsp:spPr>
        <a:xfrm>
          <a:off x="3333988" y="2100798"/>
          <a:ext cx="2528143" cy="1747520"/>
        </a:xfrm>
        <a:prstGeom prst="upArrow">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7687B6-5732-4058-9AA0-2718F8178A45}">
      <dsp:nvSpPr>
        <dsp:cNvPr id="0" name=""/>
        <dsp:cNvSpPr/>
      </dsp:nvSpPr>
      <dsp:spPr>
        <a:xfrm>
          <a:off x="5643678" y="2385148"/>
          <a:ext cx="2696686" cy="1834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ar-JO" sz="3900" kern="1200" dirty="0">
              <a:latin typeface="Sakkal Majalla" panose="02000000000000000000" pitchFamily="2" charset="-78"/>
              <a:cs typeface="Sakkal Majalla" panose="02000000000000000000" pitchFamily="2" charset="-78"/>
            </a:rPr>
            <a:t>ثانيا</a:t>
          </a:r>
          <a:r>
            <a:rPr lang="ar-SA" sz="3900" kern="1200" dirty="0">
              <a:latin typeface="Sakkal Majalla" panose="02000000000000000000" pitchFamily="2" charset="-78"/>
              <a:cs typeface="Sakkal Majalla" panose="02000000000000000000" pitchFamily="2" charset="-78"/>
            </a:rPr>
            <a:t>/</a:t>
          </a:r>
          <a:r>
            <a:rPr lang="ar-JO" sz="3900" kern="1200" dirty="0">
              <a:latin typeface="Sakkal Majalla" panose="02000000000000000000" pitchFamily="2" charset="-78"/>
              <a:cs typeface="Sakkal Majalla" panose="02000000000000000000" pitchFamily="2" charset="-78"/>
            </a:rPr>
            <a:t>لماذا يضيع الناس أوقاتهم</a:t>
          </a:r>
          <a:endParaRPr lang="en-US" sz="3900" kern="1200" dirty="0">
            <a:latin typeface="Sakkal Majalla" panose="02000000000000000000" pitchFamily="2" charset="-78"/>
            <a:cs typeface="Sakkal Majalla" panose="02000000000000000000" pitchFamily="2" charset="-78"/>
          </a:endParaRPr>
        </a:p>
      </dsp:txBody>
      <dsp:txXfrm>
        <a:off x="5643678" y="2385148"/>
        <a:ext cx="2696686" cy="183489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34F8A-2A7E-0C46-874D-D6E7CCABA9A8}" type="datetimeFigureOut">
              <a:rPr lang="en-JO" smtClean="0"/>
              <a:t>3/11/23</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0B999-D73E-7145-9D85-53EBFF7305C7}" type="slidenum">
              <a:rPr lang="en-JO" smtClean="0"/>
              <a:t>‹#›</a:t>
            </a:fld>
            <a:endParaRPr lang="en-JO"/>
          </a:p>
        </p:txBody>
      </p:sp>
    </p:spTree>
    <p:extLst>
      <p:ext uri="{BB962C8B-B14F-4D97-AF65-F5344CB8AC3E}">
        <p14:creationId xmlns:p14="http://schemas.microsoft.com/office/powerpoint/2010/main" val="1918974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35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CDEC5B0-4919-D045-AADC-AF0F75ACBD8D}"/>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C32C42AE-CDA9-0940-A0E7-9A58081B9F8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32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831EAC2-10F9-CA46-892D-EBEB57A0B04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F11DEA85-3ADE-7D44-A353-EEA1D948C6B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989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702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430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405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6DEA004-02F4-44AD-B364-C895C91190FA}" type="slidenum">
              <a:rPr lang="ar-SA" altLang="en-US"/>
              <a:pPr/>
              <a:t>47</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IN"/>
          </a:p>
        </p:txBody>
      </p:sp>
    </p:spTree>
    <p:extLst>
      <p:ext uri="{BB962C8B-B14F-4D97-AF65-F5344CB8AC3E}">
        <p14:creationId xmlns:p14="http://schemas.microsoft.com/office/powerpoint/2010/main" val="10068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B34A9A5-4C6E-430B-B867-E3D8E9D800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C870BEF5-E453-4E18-9FC0-BA370BDF73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4837E63F-7B5D-49A8-BB82-A005B69E90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D38C81-4CF6-41C9-80C4-0DA6E008F35D}" type="slidenum">
              <a:rPr lang="en-US" altLang="en-US"/>
              <a:pPr>
                <a:spcBef>
                  <a:spcPct val="0"/>
                </a:spcBef>
              </a:pPr>
              <a:t>53</a:t>
            </a:fld>
            <a:endParaRPr lang="en-US" altLang="en-US"/>
          </a:p>
        </p:txBody>
      </p:sp>
    </p:spTree>
    <p:extLst>
      <p:ext uri="{BB962C8B-B14F-4D97-AF65-F5344CB8AC3E}">
        <p14:creationId xmlns:p14="http://schemas.microsoft.com/office/powerpoint/2010/main" val="3166447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9B402D-C88C-4362-A218-622422C8F73C}" type="datetimeFigureOut">
              <a:rPr lang="en-US" smtClean="0"/>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80239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B402D-C88C-4362-A218-622422C8F73C}" type="datetimeFigureOut">
              <a:rPr lang="en-US" smtClean="0"/>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157907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B402D-C88C-4362-A218-622422C8F73C}" type="datetimeFigureOut">
              <a:rPr lang="en-US" smtClean="0"/>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3467005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rtlCol="0">
            <a:normAutofit/>
          </a:bodyPr>
          <a:lstStyle/>
          <a:p>
            <a:pPr lvl="0"/>
            <a:endParaRPr lang="en-US" noProof="0"/>
          </a:p>
        </p:txBody>
      </p:sp>
    </p:spTree>
    <p:extLst>
      <p:ext uri="{BB962C8B-B14F-4D97-AF65-F5344CB8AC3E}">
        <p14:creationId xmlns:p14="http://schemas.microsoft.com/office/powerpoint/2010/main" val="3547460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0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1"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7620634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D6A383-BBEE-4D0C-9B05-67B65964D261}"/>
              </a:ext>
            </a:extLst>
          </p:cNvPr>
          <p:cNvSpPr>
            <a:spLocks noGrp="1"/>
          </p:cNvSpPr>
          <p:nvPr>
            <p:ph type="dt" sz="half" idx="10"/>
          </p:nvPr>
        </p:nvSpPr>
        <p:spPr/>
        <p:txBody>
          <a:bodyPr/>
          <a:lstStyle/>
          <a:p>
            <a:fld id="{0A5431D9-F3E7-4D40-ABD7-F49AD2C149E4}" type="datetimeFigureOut">
              <a:rPr lang="en-ID" smtClean="0"/>
              <a:t>11/03/23</a:t>
            </a:fld>
            <a:endParaRPr lang="en-ID"/>
          </a:p>
        </p:txBody>
      </p:sp>
      <p:sp>
        <p:nvSpPr>
          <p:cNvPr id="4" name="Footer Placeholder 3">
            <a:extLst>
              <a:ext uri="{FF2B5EF4-FFF2-40B4-BE49-F238E27FC236}">
                <a16:creationId xmlns:a16="http://schemas.microsoft.com/office/drawing/2014/main" id="{9547626D-0FC1-4637-9265-513970396E95}"/>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B585C483-94A5-4F0F-A7E2-A01841724AF3}"/>
              </a:ext>
            </a:extLst>
          </p:cNvPr>
          <p:cNvSpPr>
            <a:spLocks noGrp="1"/>
          </p:cNvSpPr>
          <p:nvPr>
            <p:ph type="sldNum" sz="quarter" idx="12"/>
          </p:nvPr>
        </p:nvSpPr>
        <p:spPr/>
        <p:txBody>
          <a:bodyPr/>
          <a:lstStyle/>
          <a:p>
            <a:fld id="{F59605B8-61C3-4945-94C1-D18236964924}" type="slidenum">
              <a:rPr lang="en-ID" smtClean="0"/>
              <a:t>‹#›</a:t>
            </a:fld>
            <a:endParaRPr lang="en-ID"/>
          </a:p>
        </p:txBody>
      </p:sp>
      <p:sp>
        <p:nvSpPr>
          <p:cNvPr id="7" name="Picture Placeholder 6">
            <a:extLst>
              <a:ext uri="{FF2B5EF4-FFF2-40B4-BE49-F238E27FC236}">
                <a16:creationId xmlns:a16="http://schemas.microsoft.com/office/drawing/2014/main" id="{EEE7ACF7-4AD6-4DA3-B9A2-4545B4EBCA62}"/>
              </a:ext>
            </a:extLst>
          </p:cNvPr>
          <p:cNvSpPr>
            <a:spLocks noGrp="1"/>
          </p:cNvSpPr>
          <p:nvPr>
            <p:ph type="pic" sz="quarter" idx="13"/>
          </p:nvPr>
        </p:nvSpPr>
        <p:spPr>
          <a:xfrm>
            <a:off x="6286500" y="0"/>
            <a:ext cx="5905500" cy="6858000"/>
          </a:xfrm>
        </p:spPr>
        <p:txBody>
          <a:bodyPr/>
          <a:lstStyle/>
          <a:p>
            <a:endParaRPr lang="en-ID"/>
          </a:p>
        </p:txBody>
      </p:sp>
    </p:spTree>
    <p:extLst>
      <p:ext uri="{BB962C8B-B14F-4D97-AF65-F5344CB8AC3E}">
        <p14:creationId xmlns:p14="http://schemas.microsoft.com/office/powerpoint/2010/main" val="2666055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smtClean="0"/>
            </a:lvl1pPr>
          </a:lstStyle>
          <a:p>
            <a:pPr>
              <a:defRPr/>
            </a:pPr>
            <a:fld id="{572162EF-DED2-40B3-8235-67A8C12E06BD}" type="datetime1">
              <a:rPr lang="ar-SA"/>
              <a:pPr>
                <a:defRPr/>
              </a:pPr>
              <a:t>19 شعبان، 1444</a:t>
            </a:fld>
            <a:endParaRPr lang="en-US"/>
          </a:p>
        </p:txBody>
      </p:sp>
      <p:sp>
        <p:nvSpPr>
          <p:cNvPr id="4" name="Footer Placeholder 3"/>
          <p:cNvSpPr>
            <a:spLocks noGrp="1"/>
          </p:cNvSpPr>
          <p:nvPr>
            <p:ph type="ftr" sz="quarter" idx="11"/>
          </p:nvPr>
        </p:nvSpPr>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6D102E79-C6C9-4433-999D-95A205479B68}" type="slidenum">
              <a:rPr lang="ar-SA"/>
              <a:pPr>
                <a:defRPr/>
              </a:pPr>
              <a:t>‹#›</a:t>
            </a:fld>
            <a:endParaRPr lang="en-US"/>
          </a:p>
        </p:txBody>
      </p:sp>
    </p:spTree>
    <p:extLst>
      <p:ext uri="{BB962C8B-B14F-4D97-AF65-F5344CB8AC3E}">
        <p14:creationId xmlns:p14="http://schemas.microsoft.com/office/powerpoint/2010/main" val="29117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B402D-C88C-4362-A218-622422C8F73C}" type="datetimeFigureOut">
              <a:rPr lang="en-US" smtClean="0"/>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7605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9B402D-C88C-4362-A218-622422C8F73C}" type="datetimeFigureOut">
              <a:rPr lang="en-US" smtClean="0"/>
              <a:t>3/11/23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81746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B402D-C88C-4362-A218-622422C8F73C}" type="datetimeFigureOut">
              <a:rPr lang="en-US" smtClean="0"/>
              <a:t>3/11/23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23785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B402D-C88C-4362-A218-622422C8F73C}" type="datetimeFigureOut">
              <a:rPr lang="en-US" smtClean="0"/>
              <a:t>3/11/23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91100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B402D-C88C-4362-A218-622422C8F73C}" type="datetimeFigureOut">
              <a:rPr lang="en-US" smtClean="0"/>
              <a:t>3/11/23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686845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B402D-C88C-4362-A218-622422C8F73C}" type="datetimeFigureOut">
              <a:rPr lang="en-US" smtClean="0"/>
              <a:t>3/11/23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832924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9B402D-C88C-4362-A218-622422C8F73C}" type="datetimeFigureOut">
              <a:rPr lang="en-US" smtClean="0"/>
              <a:t>3/11/23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120946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9B402D-C88C-4362-A218-622422C8F73C}" type="datetimeFigureOut">
              <a:rPr lang="en-US" smtClean="0"/>
              <a:t>3/11/23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135641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B402D-C88C-4362-A218-622422C8F73C}" type="datetimeFigureOut">
              <a:rPr lang="en-US" smtClean="0"/>
              <a:t>3/11/23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D4193-ABE9-431C-86B7-74BC74BBDFC3}" type="slidenum">
              <a:rPr lang="en-US" smtClean="0"/>
              <a:t>‹#›</a:t>
            </a:fld>
            <a:endParaRPr lang="en-US"/>
          </a:p>
        </p:txBody>
      </p:sp>
    </p:spTree>
    <p:extLst>
      <p:ext uri="{BB962C8B-B14F-4D97-AF65-F5344CB8AC3E}">
        <p14:creationId xmlns:p14="http://schemas.microsoft.com/office/powerpoint/2010/main" val="3460684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9.jpeg"/><Relationship Id="rId5" Type="http://schemas.openxmlformats.org/officeDocument/2006/relationships/diagramQuickStyle" Target="../diagrams/quickStyle2.xml"/><Relationship Id="rId10" Type="http://schemas.openxmlformats.org/officeDocument/2006/relationships/image" Target="../media/image3.png"/><Relationship Id="rId4" Type="http://schemas.openxmlformats.org/officeDocument/2006/relationships/diagramLayout" Target="../diagrams/layout2.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11" Type="http://schemas.openxmlformats.org/officeDocument/2006/relationships/image" Target="../media/image8.png"/><Relationship Id="rId5" Type="http://schemas.openxmlformats.org/officeDocument/2006/relationships/diagramColors" Target="../diagrams/colors3.xml"/><Relationship Id="rId10" Type="http://schemas.openxmlformats.org/officeDocument/2006/relationships/image" Target="../media/image9.jpeg"/><Relationship Id="rId4" Type="http://schemas.openxmlformats.org/officeDocument/2006/relationships/diagramQuickStyle" Target="../diagrams/quickStyle3.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6.gif"/><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w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jpeg"/><Relationship Id="rId7" Type="http://schemas.openxmlformats.org/officeDocument/2006/relationships/image" Target="../media/image9.jpeg"/><Relationship Id="rId2" Type="http://schemas.openxmlformats.org/officeDocument/2006/relationships/image" Target="../media/image27.wm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9.jpeg"/><Relationship Id="rId5" Type="http://schemas.openxmlformats.org/officeDocument/2006/relationships/diagramQuickStyle" Target="../diagrams/quickStyle4.xml"/><Relationship Id="rId10" Type="http://schemas.openxmlformats.org/officeDocument/2006/relationships/image" Target="../media/image3.png"/><Relationship Id="rId4" Type="http://schemas.openxmlformats.org/officeDocument/2006/relationships/diagramLayout" Target="../diagrams/layout4.xml"/><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jpeg"/><Relationship Id="rId7" Type="http://schemas.openxmlformats.org/officeDocument/2006/relationships/image" Target="../media/image9.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0.png"/><Relationship Id="rId5" Type="http://schemas.openxmlformats.org/officeDocument/2006/relationships/diagramQuickStyle" Target="../diagrams/quickStyle5.xml"/><Relationship Id="rId15" Type="http://schemas.openxmlformats.org/officeDocument/2006/relationships/image" Target="../media/image8.png"/><Relationship Id="rId10" Type="http://schemas.openxmlformats.org/officeDocument/2006/relationships/image" Target="../media/image33.jpeg"/><Relationship Id="rId4" Type="http://schemas.openxmlformats.org/officeDocument/2006/relationships/diagramLayout" Target="../diagrams/layout5.xml"/><Relationship Id="rId9" Type="http://schemas.openxmlformats.org/officeDocument/2006/relationships/image" Target="../media/image32.jpeg"/><Relationship Id="rId1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6.xml"/><Relationship Id="rId7" Type="http://schemas.openxmlformats.org/officeDocument/2006/relationships/image" Target="../media/image1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8.png"/><Relationship Id="rId5" Type="http://schemas.openxmlformats.org/officeDocument/2006/relationships/diagramColors" Target="../diagrams/colors6.xml"/><Relationship Id="rId10" Type="http://schemas.openxmlformats.org/officeDocument/2006/relationships/image" Target="../media/image9.jpeg"/><Relationship Id="rId4" Type="http://schemas.openxmlformats.org/officeDocument/2006/relationships/diagramQuickStyle" Target="../diagrams/quickStyle6.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https://pushcrazy.com/wp-content/uploads/2020/10/769-scaled.jpg" TargetMode="External"/><Relationship Id="rId7" Type="http://schemas.openxmlformats.org/officeDocument/2006/relationships/image" Target="../media/image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png"/><Relationship Id="rId7" Type="http://schemas.openxmlformats.org/officeDocument/2006/relationships/image" Target="../media/image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jpeg"/><Relationship Id="rId7" Type="http://schemas.openxmlformats.org/officeDocument/2006/relationships/image" Target="../media/image9.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jpeg"/><Relationship Id="rId7" Type="http://schemas.openxmlformats.org/officeDocument/2006/relationships/image" Target="../media/image9.jpe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8.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3.png"/><Relationship Id="rId5" Type="http://schemas.openxmlformats.org/officeDocument/2006/relationships/diagramQuickStyle" Target="../diagrams/quickStyle7.xml"/><Relationship Id="rId10" Type="http://schemas.openxmlformats.org/officeDocument/2006/relationships/image" Target="../media/image11.png"/><Relationship Id="rId4" Type="http://schemas.openxmlformats.org/officeDocument/2006/relationships/diagramLayout" Target="../diagrams/layout7.xml"/><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7.gif"/><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8.jp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6.gif"/><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jpeg"/><Relationship Id="rId5" Type="http://schemas.openxmlformats.org/officeDocument/2006/relationships/diagramColors" Target="../diagrams/colors1.xml"/><Relationship Id="rId10" Type="http://schemas.openxmlformats.org/officeDocument/2006/relationships/image" Target="../media/image3.png"/><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1.jpeg"/><Relationship Id="rId7" Type="http://schemas.openxmlformats.org/officeDocument/2006/relationships/image" Target="../media/image9.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3.jpg"/><Relationship Id="rId7" Type="http://schemas.openxmlformats.org/officeDocument/2006/relationships/image" Target="../media/image9.jpe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4.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5.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9.emf"/><Relationship Id="rId7" Type="http://schemas.openxmlformats.org/officeDocument/2006/relationships/image" Target="../media/image9.jpe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1.png"/><Relationship Id="rId7" Type="http://schemas.openxmlformats.org/officeDocument/2006/relationships/image" Target="../media/image9.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9.jpeg"/><Relationship Id="rId5" Type="http://schemas.openxmlformats.org/officeDocument/2006/relationships/image" Target="../media/image65.png"/><Relationship Id="rId10" Type="http://schemas.openxmlformats.org/officeDocument/2006/relationships/image" Target="../media/image3.png"/><Relationship Id="rId4" Type="http://schemas.openxmlformats.org/officeDocument/2006/relationships/image" Target="../media/image64.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7.jpeg"/><Relationship Id="rId7"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emf"/><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jpeg"/><Relationship Id="rId7"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2.jpeg"/><Relationship Id="rId10" Type="http://schemas.openxmlformats.org/officeDocument/2006/relationships/image" Target="../media/image8.png"/><Relationship Id="rId4" Type="http://schemas.openxmlformats.org/officeDocument/2006/relationships/image" Target="../media/image21.jpe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A725BBD-C806-E04E-A3D2-F7142C85FED7}"/>
              </a:ext>
            </a:extLst>
          </p:cNvPr>
          <p:cNvPicPr>
            <a:picLocks noChangeAspect="1"/>
          </p:cNvPicPr>
          <p:nvPr/>
        </p:nvPicPr>
        <p:blipFill>
          <a:blip r:embed="rId2"/>
          <a:srcRect l="4591" r="4591"/>
          <a:stretch/>
        </p:blipFill>
        <p:spPr>
          <a:xfrm>
            <a:off x="0" y="0"/>
            <a:ext cx="9377082" cy="6858000"/>
          </a:xfrm>
          <a:prstGeom prst="rect">
            <a:avLst/>
          </a:prstGeom>
        </p:spPr>
      </p:pic>
      <p:sp>
        <p:nvSpPr>
          <p:cNvPr id="2" name="Rectangle 1">
            <a:extLst>
              <a:ext uri="{FF2B5EF4-FFF2-40B4-BE49-F238E27FC236}">
                <a16:creationId xmlns:a16="http://schemas.microsoft.com/office/drawing/2014/main" id="{0D493BDC-6BEE-4B79-ABBB-1FF05B15D0DD}"/>
              </a:ext>
            </a:extLst>
          </p:cNvPr>
          <p:cNvSpPr/>
          <p:nvPr/>
        </p:nvSpPr>
        <p:spPr>
          <a:xfrm>
            <a:off x="7453413" y="16615"/>
            <a:ext cx="4876801" cy="6226629"/>
          </a:xfrm>
          <a:prstGeom prst="rect">
            <a:avLst/>
          </a:prstGeom>
          <a:solidFill>
            <a:srgbClr val="1A48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D"/>
          </a:p>
        </p:txBody>
      </p:sp>
      <p:sp>
        <p:nvSpPr>
          <p:cNvPr id="3" name="TextBox 2">
            <a:extLst>
              <a:ext uri="{FF2B5EF4-FFF2-40B4-BE49-F238E27FC236}">
                <a16:creationId xmlns:a16="http://schemas.microsoft.com/office/drawing/2014/main" id="{763591A6-1FB6-4D0A-B1C8-663BC23920A9}"/>
              </a:ext>
            </a:extLst>
          </p:cNvPr>
          <p:cNvSpPr txBox="1"/>
          <p:nvPr/>
        </p:nvSpPr>
        <p:spPr>
          <a:xfrm>
            <a:off x="7623810" y="1973159"/>
            <a:ext cx="4377690" cy="1479508"/>
          </a:xfrm>
          <a:prstGeom prst="rect">
            <a:avLst/>
          </a:prstGeom>
          <a:noFill/>
        </p:spPr>
        <p:txBody>
          <a:bodyPr wrap="square" rtlCol="0">
            <a:spAutoFit/>
          </a:bodyPr>
          <a:lstStyle/>
          <a:p>
            <a:pPr algn="r">
              <a:lnSpc>
                <a:spcPct val="80000"/>
              </a:lnSpc>
            </a:pPr>
            <a:r>
              <a:rPr lang="ar-JO" sz="7200" b="1" dirty="0">
                <a:solidFill>
                  <a:schemeClr val="bg1"/>
                </a:solidFill>
              </a:rPr>
              <a:t>مهارات </a:t>
            </a:r>
          </a:p>
          <a:p>
            <a:pPr algn="r">
              <a:lnSpc>
                <a:spcPct val="80000"/>
              </a:lnSpc>
            </a:pPr>
            <a:r>
              <a:rPr lang="ar-JO" sz="4000" b="1" dirty="0">
                <a:solidFill>
                  <a:schemeClr val="bg1"/>
                </a:solidFill>
              </a:rPr>
              <a:t>التخطيط للمستقبل</a:t>
            </a:r>
            <a:endParaRPr lang="en-ID" sz="4000" b="1" dirty="0">
              <a:solidFill>
                <a:schemeClr val="bg1"/>
              </a:solidFill>
            </a:endParaRPr>
          </a:p>
        </p:txBody>
      </p:sp>
      <p:sp>
        <p:nvSpPr>
          <p:cNvPr id="22" name="Rectangle 21">
            <a:extLst>
              <a:ext uri="{FF2B5EF4-FFF2-40B4-BE49-F238E27FC236}">
                <a16:creationId xmlns:a16="http://schemas.microsoft.com/office/drawing/2014/main" id="{5FEB8798-A7D9-1344-8176-761CF737D5C1}"/>
              </a:ext>
            </a:extLst>
          </p:cNvPr>
          <p:cNvSpPr/>
          <p:nvPr/>
        </p:nvSpPr>
        <p:spPr>
          <a:xfrm>
            <a:off x="-1" y="6262488"/>
            <a:ext cx="12192002" cy="631371"/>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descr="C:\Users\reem\AppData\Local\Microsoft\Windows\INetCache\Content.Word\English-LOGO-RGB.PNG"/>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6206090" y="16615"/>
            <a:ext cx="965674" cy="786915"/>
          </a:xfrm>
          <a:prstGeom prst="rect">
            <a:avLst/>
          </a:prstGeom>
          <a:noFill/>
          <a:ln>
            <a:noFill/>
          </a:ln>
          <a:extLst>
            <a:ext uri="{53640926-AAD7-44D8-BBD7-CCE9431645EC}">
              <a14:shadowObscured xmlns:a14="http://schemas.microsoft.com/office/drawing/2010/main"/>
            </a:ext>
          </a:extLst>
        </p:spPr>
      </p:pic>
      <p:pic>
        <p:nvPicPr>
          <p:cNvPr id="9" name="Picture 8" descr="Flag of the United States - Wikiped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03" y="52067"/>
            <a:ext cx="1128132" cy="522663"/>
          </a:xfrm>
          <a:prstGeom prst="rect">
            <a:avLst/>
          </a:prstGeom>
          <a:noFill/>
          <a:ln>
            <a:noFill/>
          </a:ln>
        </p:spPr>
      </p:pic>
      <p:pic>
        <p:nvPicPr>
          <p:cNvPr id="10" name="Picture 9" descr="MEPI logo - The U.S.-Middle East Partnership Initiative (MEPI)"/>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3295" y="-102293"/>
            <a:ext cx="1792745" cy="1096425"/>
          </a:xfrm>
          <a:prstGeom prst="rect">
            <a:avLst/>
          </a:prstGeom>
          <a:noFill/>
          <a:ln>
            <a:noFill/>
          </a:ln>
        </p:spPr>
      </p:pic>
      <p:pic>
        <p:nvPicPr>
          <p:cNvPr id="6" name="Picture 2" descr="Logo&#10;&#10;Description automatically generated">
            <a:extLst>
              <a:ext uri="{FF2B5EF4-FFF2-40B4-BE49-F238E27FC236}">
                <a16:creationId xmlns:a16="http://schemas.microsoft.com/office/drawing/2014/main" id="{F2566D11-73AE-663B-53DE-4E50D4C87FE0}"/>
              </a:ext>
            </a:extLst>
          </p:cNvPr>
          <p:cNvPicPr>
            <a:picLocks noChangeAspect="1"/>
          </p:cNvPicPr>
          <p:nvPr/>
        </p:nvPicPr>
        <p:blipFill>
          <a:blip r:embed="rId6"/>
          <a:stretch>
            <a:fillRect/>
          </a:stretch>
        </p:blipFill>
        <p:spPr>
          <a:xfrm>
            <a:off x="4260575" y="53757"/>
            <a:ext cx="563219" cy="594854"/>
          </a:xfrm>
          <a:prstGeom prst="rect">
            <a:avLst/>
          </a:prstGeom>
        </p:spPr>
      </p:pic>
    </p:spTree>
    <p:extLst>
      <p:ext uri="{BB962C8B-B14F-4D97-AF65-F5344CB8AC3E}">
        <p14:creationId xmlns:p14="http://schemas.microsoft.com/office/powerpoint/2010/main" val="3820354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5380" y="762635"/>
            <a:ext cx="10515600" cy="4351338"/>
          </a:xfrm>
        </p:spPr>
        <p:txBody>
          <a:bodyPr>
            <a:normAutofit fontScale="77500" lnSpcReduction="20000"/>
          </a:bodyPr>
          <a:lstStyle/>
          <a:p>
            <a:pPr marL="0" indent="0" algn="r" rtl="1">
              <a:buNone/>
            </a:pPr>
            <a:endParaRPr lang="ar-JO" dirty="0"/>
          </a:p>
          <a:p>
            <a:pPr marL="0" indent="0" algn="r" rtl="1">
              <a:buNone/>
            </a:pPr>
            <a:r>
              <a:rPr lang="ar-JO" b="1" dirty="0">
                <a:solidFill>
                  <a:srgbClr val="FF0000"/>
                </a:solidFill>
              </a:rPr>
              <a:t>متطلبات التخطيط للمستقبل يتطلب مهارتان :</a:t>
            </a:r>
          </a:p>
          <a:p>
            <a:pPr marL="0" indent="0" algn="r" rtl="1">
              <a:buNone/>
            </a:pPr>
            <a:endParaRPr lang="ar-JO" b="1" dirty="0">
              <a:solidFill>
                <a:srgbClr val="FF0000"/>
              </a:solidFill>
            </a:endParaRPr>
          </a:p>
          <a:p>
            <a:pPr marL="0" indent="0" algn="r" rtl="1">
              <a:buNone/>
            </a:pPr>
            <a:r>
              <a:rPr lang="ar-JO" b="1" dirty="0">
                <a:solidFill>
                  <a:srgbClr val="FF0000"/>
                </a:solidFill>
              </a:rPr>
              <a:t>اولا :مهارة التنبوء</a:t>
            </a:r>
          </a:p>
          <a:p>
            <a:pPr marL="0" indent="0" algn="r" rtl="1">
              <a:buNone/>
            </a:pPr>
            <a:r>
              <a:rPr lang="ar-JO" dirty="0"/>
              <a:t> و المقصود بها العمل على صنع المستقبل :</a:t>
            </a:r>
          </a:p>
          <a:p>
            <a:pPr marL="514350" indent="-514350" algn="r" rtl="1">
              <a:buFont typeface="+mj-lt"/>
              <a:buAutoNum type="arabicPeriod"/>
            </a:pPr>
            <a:r>
              <a:rPr lang="ar-JO" dirty="0"/>
              <a:t>تخيل المستقبل باحلام واسعه </a:t>
            </a:r>
          </a:p>
          <a:p>
            <a:pPr marL="514350" indent="-514350" algn="r" rtl="1">
              <a:buFont typeface="+mj-lt"/>
              <a:buAutoNum type="arabicPeriod"/>
            </a:pPr>
            <a:r>
              <a:rPr lang="ar-JO" dirty="0"/>
              <a:t>هندسة المستقبل و تحديد الاحلام وهندستها </a:t>
            </a:r>
          </a:p>
          <a:p>
            <a:pPr marL="0" indent="0" algn="r" rtl="1">
              <a:buNone/>
            </a:pPr>
            <a:endParaRPr lang="ar-JO" dirty="0"/>
          </a:p>
          <a:p>
            <a:pPr marL="0" indent="0" algn="r" rtl="1">
              <a:buNone/>
            </a:pPr>
            <a:r>
              <a:rPr lang="ar-JO" b="1" dirty="0">
                <a:solidFill>
                  <a:srgbClr val="FF0000"/>
                </a:solidFill>
              </a:rPr>
              <a:t>ثانيا : مهارة عدم الخوف من المستقبل </a:t>
            </a:r>
          </a:p>
          <a:p>
            <a:pPr marL="0" indent="0" algn="r" rtl="1">
              <a:buNone/>
            </a:pPr>
            <a:r>
              <a:rPr lang="ar-JO" dirty="0"/>
              <a:t>الخوف و التمسك بالماضي طلبا للامان و الراحه شيء سلبي و سيؤدي الي : </a:t>
            </a:r>
          </a:p>
          <a:p>
            <a:pPr marL="0" indent="0" algn="r" rtl="1">
              <a:buNone/>
            </a:pPr>
            <a:r>
              <a:rPr lang="ar-JO" dirty="0"/>
              <a:t> 1- التردد و الخوف و عدم اتخاذ قرار </a:t>
            </a:r>
          </a:p>
          <a:p>
            <a:pPr marL="0" indent="0" algn="r" rtl="1">
              <a:buNone/>
            </a:pPr>
            <a:r>
              <a:rPr lang="ar-JO" dirty="0"/>
              <a:t>2- الهروب من المسؤوليه و الخوف من الانطلاق و نضع قيود على نفسنا </a:t>
            </a:r>
            <a:endParaRPr lang="en-US" dirty="0"/>
          </a:p>
        </p:txBody>
      </p:sp>
      <p:grpSp>
        <p:nvGrpSpPr>
          <p:cNvPr id="6" name="Group 5">
            <a:extLst>
              <a:ext uri="{FF2B5EF4-FFF2-40B4-BE49-F238E27FC236}">
                <a16:creationId xmlns:a16="http://schemas.microsoft.com/office/drawing/2014/main" id="{38714D48-2C82-6247-AEAC-9352622373EF}"/>
              </a:ext>
            </a:extLst>
          </p:cNvPr>
          <p:cNvGrpSpPr/>
          <p:nvPr/>
        </p:nvGrpSpPr>
        <p:grpSpPr>
          <a:xfrm>
            <a:off x="412757" y="239719"/>
            <a:ext cx="4288558" cy="1066719"/>
            <a:chOff x="833170" y="105330"/>
            <a:chExt cx="4288558" cy="1066719"/>
          </a:xfrm>
        </p:grpSpPr>
        <p:pic>
          <p:nvPicPr>
            <p:cNvPr id="7" name="Picture 6" descr="C:\Users\reem\AppData\Local\Microsoft\Windows\INetCache\Content.Word\English-LOGO-RGB.PNG">
              <a:extLst>
                <a:ext uri="{FF2B5EF4-FFF2-40B4-BE49-F238E27FC236}">
                  <a16:creationId xmlns:a16="http://schemas.microsoft.com/office/drawing/2014/main" id="{0F02A515-43AA-0749-B49B-205F39BD39EC}"/>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8" name="Picture 7" descr="MEPI logo - The U.S.-Middle East Partnership Initiative (MEPI)">
              <a:extLst>
                <a:ext uri="{FF2B5EF4-FFF2-40B4-BE49-F238E27FC236}">
                  <a16:creationId xmlns:a16="http://schemas.microsoft.com/office/drawing/2014/main" id="{FD7075BB-0A5B-EA42-B6A4-F92C90E563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9" name="Picture 8" descr="Flag of the United States - Wikipedia">
              <a:extLst>
                <a:ext uri="{FF2B5EF4-FFF2-40B4-BE49-F238E27FC236}">
                  <a16:creationId xmlns:a16="http://schemas.microsoft.com/office/drawing/2014/main" id="{3003D580-22C8-3249-A7A8-37204749DD9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0" name="Picture 9" descr="C:\Users\rahaf.AMANFUND\AppData\Local\Microsoft\Windows\INetCache\Content.Word\Second Chance logo.jpg">
              <a:extLst>
                <a:ext uri="{FF2B5EF4-FFF2-40B4-BE49-F238E27FC236}">
                  <a16:creationId xmlns:a16="http://schemas.microsoft.com/office/drawing/2014/main" id="{AA070147-4AD5-FF42-BFDE-A92F227A626E}"/>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1" name="Picture 10">
            <a:extLst>
              <a:ext uri="{FF2B5EF4-FFF2-40B4-BE49-F238E27FC236}">
                <a16:creationId xmlns:a16="http://schemas.microsoft.com/office/drawing/2014/main" id="{7D38E676-A3A2-4F4C-A511-1FFAB4D51F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2" name="L-Shape 11">
            <a:extLst>
              <a:ext uri="{FF2B5EF4-FFF2-40B4-BE49-F238E27FC236}">
                <a16:creationId xmlns:a16="http://schemas.microsoft.com/office/drawing/2014/main" id="{0A298F00-DA1C-2F45-91F8-5C37AA16CFC1}"/>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424991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622030" y="887407"/>
            <a:ext cx="2743200" cy="1143000"/>
          </a:xfrm>
        </p:spPr>
        <p:txBody>
          <a:bodyPr/>
          <a:lstStyle/>
          <a:p>
            <a:pPr algn="r"/>
            <a:r>
              <a:rPr lang="ar-JO" altLang="ar-JO" sz="4000" b="1" dirty="0">
                <a:solidFill>
                  <a:srgbClr val="FF0000"/>
                </a:solidFill>
              </a:rPr>
              <a:t>أنواع المستقبل</a:t>
            </a:r>
            <a:endParaRPr lang="ar-SA" sz="4000" dirty="0">
              <a:solidFill>
                <a:schemeClr val="accent1">
                  <a:lumMod val="75000"/>
                </a:schemeClr>
              </a:solidFill>
              <a:latin typeface="Hacen Sudan" panose="02000000000000000000" pitchFamily="2" charset="-78"/>
              <a:cs typeface="Hacen Sudan" panose="02000000000000000000"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12140715"/>
              </p:ext>
            </p:extLst>
          </p:nvPr>
        </p:nvGraphicFramePr>
        <p:xfrm>
          <a:off x="2198370" y="2065967"/>
          <a:ext cx="7795260" cy="27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39C5DF31-3358-CC4F-8136-71DF9A017D3A}"/>
              </a:ext>
            </a:extLst>
          </p:cNvPr>
          <p:cNvGrpSpPr/>
          <p:nvPr/>
        </p:nvGrpSpPr>
        <p:grpSpPr>
          <a:xfrm>
            <a:off x="412757" y="26073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DCDD5FF7-01B6-904E-B6DA-98F823506012}"/>
                </a:ext>
              </a:extLst>
            </p:cNvPr>
            <p:cNvPicPr/>
            <p:nvPr/>
          </p:nvPicPr>
          <p:blipFill rotWithShape="1">
            <a:blip r:embed="rId8"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8D93E1F0-FE68-5B40-B550-EA55EB852E3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FDEB2844-84FB-6F46-9778-D9320AB70B6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470876B1-6D10-0445-B651-CB326DE37030}"/>
                </a:ext>
              </a:extLst>
            </p:cNvPr>
            <p:cNvPicPr/>
            <p:nvPr/>
          </p:nvPicPr>
          <p:blipFill rotWithShape="1">
            <a:blip r:embed="rId11"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C902F6BF-EC81-2542-B124-50A3C01A22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95EF5997-0ACE-8041-9502-67E907A14402}"/>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2504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785495"/>
            <a:ext cx="10515600" cy="4351338"/>
          </a:xfrm>
        </p:spPr>
        <p:txBody>
          <a:bodyPr/>
          <a:lstStyle/>
          <a:p>
            <a:pPr marL="0" indent="0" algn="r" rtl="1">
              <a:buNone/>
            </a:pPr>
            <a:r>
              <a:rPr lang="ar-JO" dirty="0">
                <a:solidFill>
                  <a:srgbClr val="FF0000"/>
                </a:solidFill>
              </a:rPr>
              <a:t>المستقبل نوعان : </a:t>
            </a:r>
            <a:r>
              <a:rPr lang="ar-JO" dirty="0"/>
              <a:t>نوع سوف ياتي و مستقبل نرغب ان يأتي</a:t>
            </a:r>
          </a:p>
          <a:p>
            <a:pPr marL="0" indent="0" algn="r" rtl="1">
              <a:buNone/>
            </a:pPr>
            <a:endParaRPr lang="ar-JO" dirty="0"/>
          </a:p>
          <a:p>
            <a:pPr marL="0" indent="0" algn="r" rtl="1">
              <a:buNone/>
            </a:pPr>
            <a:r>
              <a:rPr lang="ar-JO" sz="2400" dirty="0"/>
              <a:t> </a:t>
            </a:r>
            <a:r>
              <a:rPr lang="ar-JO" sz="2400" b="1" dirty="0">
                <a:solidFill>
                  <a:srgbClr val="FF0000"/>
                </a:solidFill>
              </a:rPr>
              <a:t>النوع الأول: مستقبل سوف يأتي حتما:</a:t>
            </a:r>
          </a:p>
          <a:p>
            <a:pPr marL="0" indent="0" algn="r" rtl="1">
              <a:buNone/>
            </a:pPr>
            <a:r>
              <a:rPr lang="ar-JO" dirty="0"/>
              <a:t> هو المستقبل الذي يعتمد على انتظام حدوث الأشياء وفق قوانين الطبيعة، ويمتاز هذا النوع من المستقبل في أننا نستطيع الاستعداد له، والتخطيط لمواجهته، وتعظيم الفوائد منه، وتقليل الخسائر المترتبة عليه. </a:t>
            </a:r>
          </a:p>
          <a:p>
            <a:pPr marL="0" indent="0" algn="r" rtl="1">
              <a:buNone/>
            </a:pPr>
            <a:endParaRPr lang="ar-JO" dirty="0"/>
          </a:p>
          <a:p>
            <a:pPr marL="0" indent="0" algn="ctr" rtl="1">
              <a:buNone/>
            </a:pPr>
            <a:r>
              <a:rPr lang="ar-JO" dirty="0"/>
              <a:t>الشتاء سوف يأتي بعد الخريف : نستطيع تجهيز أنفسنا مسبقا بالملابس</a:t>
            </a:r>
          </a:p>
          <a:p>
            <a:pPr marL="0" indent="0" algn="ctr" rtl="1">
              <a:buNone/>
            </a:pPr>
            <a:r>
              <a:rPr lang="ar-JO" dirty="0"/>
              <a:t> والتدفئة، وأخذ االحتياطات </a:t>
            </a:r>
            <a:endParaRPr lang="en-US" dirty="0"/>
          </a:p>
        </p:txBody>
      </p:sp>
      <p:grpSp>
        <p:nvGrpSpPr>
          <p:cNvPr id="6" name="Group 5">
            <a:extLst>
              <a:ext uri="{FF2B5EF4-FFF2-40B4-BE49-F238E27FC236}">
                <a16:creationId xmlns:a16="http://schemas.microsoft.com/office/drawing/2014/main" id="{24C83DA8-4E62-5740-9E40-3AF2CA28F281}"/>
              </a:ext>
            </a:extLst>
          </p:cNvPr>
          <p:cNvGrpSpPr/>
          <p:nvPr/>
        </p:nvGrpSpPr>
        <p:grpSpPr>
          <a:xfrm>
            <a:off x="412757" y="239719"/>
            <a:ext cx="4288558" cy="1066719"/>
            <a:chOff x="833170" y="105330"/>
            <a:chExt cx="4288558" cy="1066719"/>
          </a:xfrm>
        </p:grpSpPr>
        <p:pic>
          <p:nvPicPr>
            <p:cNvPr id="7" name="Picture 6" descr="C:\Users\reem\AppData\Local\Microsoft\Windows\INetCache\Content.Word\English-LOGO-RGB.PNG">
              <a:extLst>
                <a:ext uri="{FF2B5EF4-FFF2-40B4-BE49-F238E27FC236}">
                  <a16:creationId xmlns:a16="http://schemas.microsoft.com/office/drawing/2014/main" id="{D61FA1A3-1AB1-7742-BCE6-236964F9F2BD}"/>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8" name="Picture 7" descr="MEPI logo - The U.S.-Middle East Partnership Initiative (MEPI)">
              <a:extLst>
                <a:ext uri="{FF2B5EF4-FFF2-40B4-BE49-F238E27FC236}">
                  <a16:creationId xmlns:a16="http://schemas.microsoft.com/office/drawing/2014/main" id="{CD5C4EDA-8246-3347-BB37-C88219ED6B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9" name="Picture 8" descr="Flag of the United States - Wikipedia">
              <a:extLst>
                <a:ext uri="{FF2B5EF4-FFF2-40B4-BE49-F238E27FC236}">
                  <a16:creationId xmlns:a16="http://schemas.microsoft.com/office/drawing/2014/main" id="{0384E899-8DF3-BB47-A1E5-310D9C237AA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0" name="Picture 9" descr="C:\Users\rahaf.AMANFUND\AppData\Local\Microsoft\Windows\INetCache\Content.Word\Second Chance logo.jpg">
              <a:extLst>
                <a:ext uri="{FF2B5EF4-FFF2-40B4-BE49-F238E27FC236}">
                  <a16:creationId xmlns:a16="http://schemas.microsoft.com/office/drawing/2014/main" id="{7FCB54FE-6A1E-A043-BD78-7272339724DC}"/>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1" name="Picture 10">
            <a:extLst>
              <a:ext uri="{FF2B5EF4-FFF2-40B4-BE49-F238E27FC236}">
                <a16:creationId xmlns:a16="http://schemas.microsoft.com/office/drawing/2014/main" id="{23558D9D-0A69-904F-9410-10B2D4DE1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2" name="L-Shape 11">
            <a:extLst>
              <a:ext uri="{FF2B5EF4-FFF2-40B4-BE49-F238E27FC236}">
                <a16:creationId xmlns:a16="http://schemas.microsoft.com/office/drawing/2014/main" id="{8C0954DF-1A4F-7F4F-8697-4919F036E05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544975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86550" y="500062"/>
            <a:ext cx="4507230" cy="1325563"/>
          </a:xfrm>
        </p:spPr>
        <p:txBody>
          <a:bodyPr>
            <a:normAutofit/>
          </a:bodyPr>
          <a:lstStyle/>
          <a:p>
            <a:pPr algn="r" rtl="1"/>
            <a:r>
              <a:rPr lang="ar-JO" sz="2400" b="1" dirty="0">
                <a:solidFill>
                  <a:srgbClr val="FF0000"/>
                </a:solidFill>
              </a:rPr>
              <a:t>النوع الثاني: مستقبل نرغب في أن يأتي</a:t>
            </a:r>
            <a:r>
              <a:rPr lang="ar-JO" sz="2400" dirty="0">
                <a:solidFill>
                  <a:srgbClr val="FF0000"/>
                </a:solidFill>
              </a:rPr>
              <a:t>:</a:t>
            </a:r>
            <a:endParaRPr lang="en-US" sz="2400" dirty="0">
              <a:solidFill>
                <a:srgbClr val="FF0000"/>
              </a:solidFill>
            </a:endParaRPr>
          </a:p>
        </p:txBody>
      </p:sp>
      <p:sp>
        <p:nvSpPr>
          <p:cNvPr id="5" name="Content Placeholder 4"/>
          <p:cNvSpPr>
            <a:spLocks noGrp="1"/>
          </p:cNvSpPr>
          <p:nvPr>
            <p:ph idx="1"/>
          </p:nvPr>
        </p:nvSpPr>
        <p:spPr/>
        <p:txBody>
          <a:bodyPr>
            <a:normAutofit/>
          </a:bodyPr>
          <a:lstStyle/>
          <a:p>
            <a:pPr marL="0" indent="0" algn="r" rtl="1">
              <a:buNone/>
            </a:pPr>
            <a:r>
              <a:rPr lang="ar-JO" dirty="0"/>
              <a:t> هو المستقبل المعبر عن طموحاتنا وميولنا وما يجب أن نكون عليه. فنحن:</a:t>
            </a:r>
          </a:p>
          <a:p>
            <a:pPr marL="0" indent="0" algn="r" rtl="1">
              <a:buNone/>
            </a:pPr>
            <a:r>
              <a:rPr lang="ar-JO" dirty="0"/>
              <a:t> •نرغب في النجاح ولكنه قد لا يأتي.</a:t>
            </a:r>
          </a:p>
          <a:p>
            <a:pPr marL="0" indent="0" algn="r" rtl="1">
              <a:buNone/>
            </a:pPr>
            <a:r>
              <a:rPr lang="ar-JO" dirty="0"/>
              <a:t> • نرغب في وظيفة جيدة ولكنها لن تأتي صدفة. </a:t>
            </a:r>
          </a:p>
          <a:p>
            <a:pPr marL="0" indent="0" algn="r" rtl="1">
              <a:buNone/>
            </a:pPr>
            <a:r>
              <a:rPr lang="ar-JO" dirty="0"/>
              <a:t>•نرغب في تكوين أسرة ولكنا تحتاج التخاذ قرار مناسب. </a:t>
            </a:r>
          </a:p>
          <a:p>
            <a:pPr marL="0" indent="0" algn="r" rtl="1">
              <a:buNone/>
            </a:pPr>
            <a:r>
              <a:rPr lang="ar-JO" dirty="0"/>
              <a:t>•نرغب في بناء منزل ولكنه قد يتأخر. </a:t>
            </a:r>
          </a:p>
          <a:p>
            <a:pPr marL="0" indent="0" algn="r" rtl="1">
              <a:buNone/>
            </a:pPr>
            <a:r>
              <a:rPr lang="ar-JO" dirty="0"/>
              <a:t>فما دورنا تجاه هذا النوع من المستقبل؟ هذا المستقبل لن يأتي الا إذا خططنا نحن لإحداثه. فالنجاح - مثال- يحتاج للاستعداد وللدافعية ً.</a:t>
            </a:r>
            <a:endParaRPr lang="en-US" dirty="0"/>
          </a:p>
        </p:txBody>
      </p:sp>
      <p:grpSp>
        <p:nvGrpSpPr>
          <p:cNvPr id="6" name="Group 5">
            <a:extLst>
              <a:ext uri="{FF2B5EF4-FFF2-40B4-BE49-F238E27FC236}">
                <a16:creationId xmlns:a16="http://schemas.microsoft.com/office/drawing/2014/main" id="{A5C458BB-AFC2-4A43-9A69-1CF6A00F4742}"/>
              </a:ext>
            </a:extLst>
          </p:cNvPr>
          <p:cNvGrpSpPr/>
          <p:nvPr/>
        </p:nvGrpSpPr>
        <p:grpSpPr>
          <a:xfrm>
            <a:off x="412757" y="239719"/>
            <a:ext cx="4288558" cy="1066719"/>
            <a:chOff x="833170" y="105330"/>
            <a:chExt cx="4288558" cy="1066719"/>
          </a:xfrm>
        </p:grpSpPr>
        <p:pic>
          <p:nvPicPr>
            <p:cNvPr id="7" name="Picture 6" descr="C:\Users\reem\AppData\Local\Microsoft\Windows\INetCache\Content.Word\English-LOGO-RGB.PNG">
              <a:extLst>
                <a:ext uri="{FF2B5EF4-FFF2-40B4-BE49-F238E27FC236}">
                  <a16:creationId xmlns:a16="http://schemas.microsoft.com/office/drawing/2014/main" id="{4FD223E0-2A0C-3E4A-A621-6BA783D0961D}"/>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8" name="Picture 7" descr="MEPI logo - The U.S.-Middle East Partnership Initiative (MEPI)">
              <a:extLst>
                <a:ext uri="{FF2B5EF4-FFF2-40B4-BE49-F238E27FC236}">
                  <a16:creationId xmlns:a16="http://schemas.microsoft.com/office/drawing/2014/main" id="{014CD563-B0EC-8E45-84DD-9649A87551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9" name="Picture 8" descr="Flag of the United States - Wikipedia">
              <a:extLst>
                <a:ext uri="{FF2B5EF4-FFF2-40B4-BE49-F238E27FC236}">
                  <a16:creationId xmlns:a16="http://schemas.microsoft.com/office/drawing/2014/main" id="{38954AF1-B002-C943-8136-AFD6926503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0" name="Picture 9" descr="C:\Users\rahaf.AMANFUND\AppData\Local\Microsoft\Windows\INetCache\Content.Word\Second Chance logo.jpg">
              <a:extLst>
                <a:ext uri="{FF2B5EF4-FFF2-40B4-BE49-F238E27FC236}">
                  <a16:creationId xmlns:a16="http://schemas.microsoft.com/office/drawing/2014/main" id="{809C7344-AB21-6C4C-BBAF-5DACB2F3DFFA}"/>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1" name="Picture 10">
            <a:extLst>
              <a:ext uri="{FF2B5EF4-FFF2-40B4-BE49-F238E27FC236}">
                <a16:creationId xmlns:a16="http://schemas.microsoft.com/office/drawing/2014/main" id="{024A8F20-6FA3-7D48-A2DA-BE6299F5B5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2" name="L-Shape 11">
            <a:extLst>
              <a:ext uri="{FF2B5EF4-FFF2-40B4-BE49-F238E27FC236}">
                <a16:creationId xmlns:a16="http://schemas.microsoft.com/office/drawing/2014/main" id="{F72DCDF7-A672-DE43-BEE6-EF6B7F37DCE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854887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9">
            <a:extLst>
              <a:ext uri="{FF2B5EF4-FFF2-40B4-BE49-F238E27FC236}">
                <a16:creationId xmlns:a16="http://schemas.microsoft.com/office/drawing/2014/main" id="{E5ED0CA0-4576-1D4E-8055-0292FC2894ED}"/>
              </a:ext>
            </a:extLst>
          </p:cNvPr>
          <p:cNvSpPr>
            <a:spLocks/>
          </p:cNvSpPr>
          <p:nvPr/>
        </p:nvSpPr>
        <p:spPr bwMode="auto">
          <a:xfrm>
            <a:off x="5219700" y="2638425"/>
            <a:ext cx="2265363" cy="2363788"/>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solidFill>
            <a:schemeClr val="accent3">
              <a:alpha val="80000"/>
            </a:schemeClr>
          </a:solidFill>
          <a:ln w="12700" cap="flat" cmpd="sng" algn="ctr">
            <a:noFill/>
            <a:prstDash val="solid"/>
          </a:ln>
          <a:effectLst/>
        </p:spPr>
        <p:txBody>
          <a:bodyPr bIns="274320" anchor="b"/>
          <a:lstStyle/>
          <a:p>
            <a:pPr marL="0" algn="ctr" defTabSz="1219170" rtl="1" eaLnBrk="1" fontAlgn="auto" latinLnBrk="0" hangingPunct="1">
              <a:spcBef>
                <a:spcPts val="0"/>
              </a:spcBef>
              <a:spcAft>
                <a:spcPts val="0"/>
              </a:spcAft>
              <a:defRPr/>
            </a:pPr>
            <a:endParaRPr lang="en-US" kern="0" dirty="0">
              <a:solidFill>
                <a:schemeClr val="bg1"/>
              </a:solidFill>
              <a:latin typeface="+mn-lt"/>
            </a:endParaRPr>
          </a:p>
        </p:txBody>
      </p:sp>
      <p:sp>
        <p:nvSpPr>
          <p:cNvPr id="15362" name="مستطيل 5">
            <a:extLst>
              <a:ext uri="{FF2B5EF4-FFF2-40B4-BE49-F238E27FC236}">
                <a16:creationId xmlns:a16="http://schemas.microsoft.com/office/drawing/2014/main" id="{763F20EF-6FBA-3A4A-B482-7D435D68F894}"/>
              </a:ext>
            </a:extLst>
          </p:cNvPr>
          <p:cNvSpPr>
            <a:spLocks noChangeArrowheads="1"/>
          </p:cNvSpPr>
          <p:nvPr/>
        </p:nvSpPr>
        <p:spPr bwMode="auto">
          <a:xfrm>
            <a:off x="7485062" y="2044700"/>
            <a:ext cx="4391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000" dirty="0">
                <a:cs typeface="Calibri" panose="020F0502020204030204" pitchFamily="34" charset="0"/>
              </a:rPr>
              <a:t>يمكن أن يتم التخطيط للمستقبل حسب معيار الزمن ليشمل:</a:t>
            </a:r>
          </a:p>
        </p:txBody>
      </p:sp>
      <p:sp>
        <p:nvSpPr>
          <p:cNvPr id="7" name="Oval 80">
            <a:extLst>
              <a:ext uri="{FF2B5EF4-FFF2-40B4-BE49-F238E27FC236}">
                <a16:creationId xmlns:a16="http://schemas.microsoft.com/office/drawing/2014/main" id="{62C8F1AF-4BCD-C044-ACFF-E4E882440496}"/>
              </a:ext>
            </a:extLst>
          </p:cNvPr>
          <p:cNvSpPr/>
          <p:nvPr/>
        </p:nvSpPr>
        <p:spPr>
          <a:xfrm>
            <a:off x="11645900" y="1524000"/>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endParaRPr>
          </a:p>
        </p:txBody>
      </p:sp>
      <p:sp>
        <p:nvSpPr>
          <p:cNvPr id="8" name="Freeform 5">
            <a:extLst>
              <a:ext uri="{FF2B5EF4-FFF2-40B4-BE49-F238E27FC236}">
                <a16:creationId xmlns:a16="http://schemas.microsoft.com/office/drawing/2014/main" id="{0D2AA0C9-E540-5242-8520-D77811EEB9BF}"/>
              </a:ext>
            </a:extLst>
          </p:cNvPr>
          <p:cNvSpPr>
            <a:spLocks/>
          </p:cNvSpPr>
          <p:nvPr/>
        </p:nvSpPr>
        <p:spPr bwMode="auto">
          <a:xfrm>
            <a:off x="5133975" y="4857750"/>
            <a:ext cx="2038350" cy="1954213"/>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solidFill>
            <a:schemeClr val="bg1">
              <a:lumMod val="65000"/>
            </a:schemeClr>
          </a:solidFill>
          <a:ln w="12700">
            <a:noFill/>
          </a:ln>
        </p:spPr>
        <p:txBody>
          <a:bodyPr/>
          <a:lstStyle/>
          <a:p>
            <a:pPr eaLnBrk="1" fontAlgn="auto" hangingPunct="1">
              <a:spcBef>
                <a:spcPts val="0"/>
              </a:spcBef>
              <a:spcAft>
                <a:spcPts val="0"/>
              </a:spcAft>
              <a:defRPr/>
            </a:pPr>
            <a:endParaRPr lang="en-US">
              <a:solidFill>
                <a:schemeClr val="bg1"/>
              </a:solidFill>
              <a:latin typeface="+mn-lt"/>
            </a:endParaRPr>
          </a:p>
        </p:txBody>
      </p:sp>
      <p:sp>
        <p:nvSpPr>
          <p:cNvPr id="9" name="Freeform 40">
            <a:extLst>
              <a:ext uri="{FF2B5EF4-FFF2-40B4-BE49-F238E27FC236}">
                <a16:creationId xmlns:a16="http://schemas.microsoft.com/office/drawing/2014/main" id="{F0A636E5-DB65-7244-A64E-D497E18194F6}"/>
              </a:ext>
            </a:extLst>
          </p:cNvPr>
          <p:cNvSpPr>
            <a:spLocks/>
          </p:cNvSpPr>
          <p:nvPr/>
        </p:nvSpPr>
        <p:spPr bwMode="auto">
          <a:xfrm>
            <a:off x="7188200" y="3409950"/>
            <a:ext cx="2128838" cy="1706563"/>
          </a:xfrm>
          <a:custGeom>
            <a:avLst/>
            <a:gdLst>
              <a:gd name="connsiteX0" fmla="*/ 949105 w 2350520"/>
              <a:gd name="connsiteY0" fmla="*/ 335 h 2027827"/>
              <a:gd name="connsiteX1" fmla="*/ 1059262 w 2350520"/>
              <a:gd name="connsiteY1" fmla="*/ 1862 h 2027827"/>
              <a:gd name="connsiteX2" fmla="*/ 2292374 w 2350520"/>
              <a:gd name="connsiteY2" fmla="*/ 1306296 h 2027827"/>
              <a:gd name="connsiteX3" fmla="*/ 1569680 w 2350520"/>
              <a:gd name="connsiteY3" fmla="*/ 1912180 h 2027827"/>
              <a:gd name="connsiteX4" fmla="*/ 126677 w 2350520"/>
              <a:gd name="connsiteY4" fmla="*/ 1893172 h 2027827"/>
              <a:gd name="connsiteX5" fmla="*/ 405737 w 2350520"/>
              <a:gd name="connsiteY5" fmla="*/ 1672202 h 2027827"/>
              <a:gd name="connsiteX6" fmla="*/ 949105 w 2350520"/>
              <a:gd name="connsiteY6" fmla="*/ 335 h 20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520" h="2027827">
                <a:moveTo>
                  <a:pt x="949105" y="335"/>
                </a:moveTo>
                <a:cubicBezTo>
                  <a:pt x="984757" y="-408"/>
                  <a:pt x="1021473" y="80"/>
                  <a:pt x="1059262" y="1862"/>
                </a:cubicBezTo>
                <a:cubicBezTo>
                  <a:pt x="2266138" y="56510"/>
                  <a:pt x="2476029" y="833468"/>
                  <a:pt x="2292374" y="1306296"/>
                </a:cubicBezTo>
                <a:cubicBezTo>
                  <a:pt x="2108719" y="1781499"/>
                  <a:pt x="1569680" y="1912180"/>
                  <a:pt x="1569680" y="1912180"/>
                </a:cubicBezTo>
                <a:cubicBezTo>
                  <a:pt x="815979" y="2183046"/>
                  <a:pt x="126677" y="1893172"/>
                  <a:pt x="126677" y="1893172"/>
                </a:cubicBezTo>
                <a:cubicBezTo>
                  <a:pt x="296021" y="1871788"/>
                  <a:pt x="405737" y="1672202"/>
                  <a:pt x="405737" y="1672202"/>
                </a:cubicBezTo>
                <a:cubicBezTo>
                  <a:pt x="-238919" y="1227961"/>
                  <a:pt x="-156098" y="23346"/>
                  <a:pt x="949105" y="335"/>
                </a:cubicBezTo>
                <a:close/>
              </a:path>
            </a:pathLst>
          </a:custGeom>
          <a:solidFill>
            <a:schemeClr val="accent4">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kern="0" dirty="0">
              <a:solidFill>
                <a:schemeClr val="bg1"/>
              </a:solidFill>
              <a:latin typeface="+mn-lt"/>
            </a:endParaRPr>
          </a:p>
        </p:txBody>
      </p:sp>
      <p:sp>
        <p:nvSpPr>
          <p:cNvPr id="11" name="Freeform 38">
            <a:extLst>
              <a:ext uri="{FF2B5EF4-FFF2-40B4-BE49-F238E27FC236}">
                <a16:creationId xmlns:a16="http://schemas.microsoft.com/office/drawing/2014/main" id="{92949103-9212-F94A-8937-CD5D32B2D349}"/>
              </a:ext>
            </a:extLst>
          </p:cNvPr>
          <p:cNvSpPr>
            <a:spLocks/>
          </p:cNvSpPr>
          <p:nvPr/>
        </p:nvSpPr>
        <p:spPr bwMode="auto">
          <a:xfrm>
            <a:off x="3140075" y="3233738"/>
            <a:ext cx="2325688" cy="2489200"/>
          </a:xfrm>
          <a:custGeom>
            <a:avLst/>
            <a:gdLst>
              <a:gd name="connsiteX0" fmla="*/ 1817850 w 2879348"/>
              <a:gd name="connsiteY0" fmla="*/ 408 h 3065675"/>
              <a:gd name="connsiteX1" fmla="*/ 2794423 w 2879348"/>
              <a:gd name="connsiteY1" fmla="*/ 708777 h 3065675"/>
              <a:gd name="connsiteX2" fmla="*/ 2195910 w 2879348"/>
              <a:gd name="connsiteY2" fmla="*/ 2284002 h 3065675"/>
              <a:gd name="connsiteX3" fmla="*/ 1888308 w 2879348"/>
              <a:gd name="connsiteY3" fmla="*/ 3065675 h 3065675"/>
              <a:gd name="connsiteX4" fmla="*/ 1552091 w 2879348"/>
              <a:gd name="connsiteY4" fmla="*/ 2619005 h 3065675"/>
              <a:gd name="connsiteX5" fmla="*/ 233455 w 2879348"/>
              <a:gd name="connsiteY5" fmla="*/ 2231732 h 3065675"/>
              <a:gd name="connsiteX6" fmla="*/ 1003653 w 2879348"/>
              <a:gd name="connsiteY6" fmla="*/ 216964 h 3065675"/>
              <a:gd name="connsiteX7" fmla="*/ 1817850 w 2879348"/>
              <a:gd name="connsiteY7" fmla="*/ 408 h 306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348" h="3065675">
                <a:moveTo>
                  <a:pt x="1817850" y="408"/>
                </a:moveTo>
                <a:cubicBezTo>
                  <a:pt x="2201657" y="10066"/>
                  <a:pt x="2585182" y="192908"/>
                  <a:pt x="2794423" y="708777"/>
                </a:cubicBezTo>
                <a:cubicBezTo>
                  <a:pt x="3166407" y="1625876"/>
                  <a:pt x="2195910" y="2284002"/>
                  <a:pt x="2195910" y="2284002"/>
                </a:cubicBezTo>
                <a:cubicBezTo>
                  <a:pt x="2293675" y="2552479"/>
                  <a:pt x="1888308" y="3065675"/>
                  <a:pt x="1888308" y="3065675"/>
                </a:cubicBezTo>
                <a:cubicBezTo>
                  <a:pt x="1826310" y="2483578"/>
                  <a:pt x="1552091" y="2619005"/>
                  <a:pt x="1552091" y="2619005"/>
                </a:cubicBezTo>
                <a:cubicBezTo>
                  <a:pt x="1552091" y="2619005"/>
                  <a:pt x="908273" y="3155959"/>
                  <a:pt x="233455" y="2231732"/>
                </a:cubicBezTo>
                <a:cubicBezTo>
                  <a:pt x="-438978" y="1307505"/>
                  <a:pt x="505290" y="506825"/>
                  <a:pt x="1003653" y="216964"/>
                </a:cubicBezTo>
                <a:cubicBezTo>
                  <a:pt x="1220644" y="90150"/>
                  <a:pt x="1519333" y="-7104"/>
                  <a:pt x="1817850" y="408"/>
                </a:cubicBezTo>
                <a:close/>
              </a:path>
            </a:pathLst>
          </a:custGeom>
          <a:solidFill>
            <a:schemeClr val="accent2">
              <a:alpha val="80000"/>
            </a:schemeClr>
          </a:solidFill>
          <a:ln w="12700" cap="flat" cmpd="sng" algn="ctr">
            <a:noFill/>
            <a:prstDash val="solid"/>
          </a:ln>
          <a:effectLst/>
        </p:spPr>
        <p:txBody>
          <a:bodyPr bIns="274320" anchor="b"/>
          <a:lstStyle/>
          <a:p>
            <a:pPr algn="ctr" defTabSz="1219170" eaLnBrk="1" fontAlgn="auto" hangingPunct="1">
              <a:spcBef>
                <a:spcPts val="0"/>
              </a:spcBef>
              <a:spcAft>
                <a:spcPts val="0"/>
              </a:spcAft>
              <a:defRPr/>
            </a:pPr>
            <a:endParaRPr lang="en-US" kern="0">
              <a:solidFill>
                <a:schemeClr val="bg1"/>
              </a:solidFill>
              <a:latin typeface="+mn-lt"/>
            </a:endParaRPr>
          </a:p>
        </p:txBody>
      </p:sp>
      <p:sp>
        <p:nvSpPr>
          <p:cNvPr id="15367" name="مربع نص 11">
            <a:extLst>
              <a:ext uri="{FF2B5EF4-FFF2-40B4-BE49-F238E27FC236}">
                <a16:creationId xmlns:a16="http://schemas.microsoft.com/office/drawing/2014/main" id="{E0D1504B-4C4D-7C46-87D1-19CDA8A0D115}"/>
              </a:ext>
            </a:extLst>
          </p:cNvPr>
          <p:cNvSpPr txBox="1">
            <a:spLocks noChangeArrowheads="1"/>
          </p:cNvSpPr>
          <p:nvPr/>
        </p:nvSpPr>
        <p:spPr bwMode="auto">
          <a:xfrm>
            <a:off x="7210425" y="4078288"/>
            <a:ext cx="1916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2000" dirty="0">
                <a:solidFill>
                  <a:srgbClr val="002060"/>
                </a:solidFill>
              </a:rPr>
              <a:t>التخطيط طويل الأجل</a:t>
            </a:r>
          </a:p>
        </p:txBody>
      </p:sp>
      <p:sp>
        <p:nvSpPr>
          <p:cNvPr id="15368" name="مربع نص 12">
            <a:extLst>
              <a:ext uri="{FF2B5EF4-FFF2-40B4-BE49-F238E27FC236}">
                <a16:creationId xmlns:a16="http://schemas.microsoft.com/office/drawing/2014/main" id="{853469E0-2E71-4E4E-BD61-DB24556BD828}"/>
              </a:ext>
            </a:extLst>
          </p:cNvPr>
          <p:cNvSpPr txBox="1">
            <a:spLocks noChangeArrowheads="1"/>
          </p:cNvSpPr>
          <p:nvPr/>
        </p:nvSpPr>
        <p:spPr bwMode="auto">
          <a:xfrm>
            <a:off x="5048250" y="3476625"/>
            <a:ext cx="22352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2000" dirty="0">
                <a:solidFill>
                  <a:srgbClr val="002060"/>
                </a:solidFill>
              </a:rPr>
              <a:t>التخطيط متوسط الأجل</a:t>
            </a:r>
          </a:p>
        </p:txBody>
      </p:sp>
      <p:sp>
        <p:nvSpPr>
          <p:cNvPr id="15369" name="مربع نص 13">
            <a:extLst>
              <a:ext uri="{FF2B5EF4-FFF2-40B4-BE49-F238E27FC236}">
                <a16:creationId xmlns:a16="http://schemas.microsoft.com/office/drawing/2014/main" id="{9C3910E1-690D-7242-9905-F80141A1C3CA}"/>
              </a:ext>
            </a:extLst>
          </p:cNvPr>
          <p:cNvSpPr txBox="1">
            <a:spLocks noChangeArrowheads="1"/>
          </p:cNvSpPr>
          <p:nvPr/>
        </p:nvSpPr>
        <p:spPr bwMode="auto">
          <a:xfrm>
            <a:off x="3246438" y="4062413"/>
            <a:ext cx="19732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2000" dirty="0">
                <a:solidFill>
                  <a:srgbClr val="002060"/>
                </a:solidFill>
              </a:rPr>
              <a:t>التخطيط قصير الأجل</a:t>
            </a:r>
          </a:p>
        </p:txBody>
      </p:sp>
      <p:sp>
        <p:nvSpPr>
          <p:cNvPr id="15371" name="Rectangle 1">
            <a:extLst>
              <a:ext uri="{FF2B5EF4-FFF2-40B4-BE49-F238E27FC236}">
                <a16:creationId xmlns:a16="http://schemas.microsoft.com/office/drawing/2014/main" id="{DFF099F1-DB64-7849-957F-8B86A8565D12}"/>
              </a:ext>
            </a:extLst>
          </p:cNvPr>
          <p:cNvSpPr>
            <a:spLocks noChangeArrowheads="1"/>
          </p:cNvSpPr>
          <p:nvPr/>
        </p:nvSpPr>
        <p:spPr bwMode="auto">
          <a:xfrm>
            <a:off x="3576986" y="1375500"/>
            <a:ext cx="37064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3200" b="1" dirty="0">
                <a:solidFill>
                  <a:srgbClr val="FF0000"/>
                </a:solidFill>
                <a:cs typeface="Calibri" panose="020F0502020204030204" pitchFamily="34" charset="0"/>
              </a:rPr>
              <a:t>أنواع التخطيط للمستقبل</a:t>
            </a:r>
          </a:p>
        </p:txBody>
      </p:sp>
      <p:sp>
        <p:nvSpPr>
          <p:cNvPr id="15372" name="Rectangle 11">
            <a:extLst>
              <a:ext uri="{FF2B5EF4-FFF2-40B4-BE49-F238E27FC236}">
                <a16:creationId xmlns:a16="http://schemas.microsoft.com/office/drawing/2014/main" id="{69584F6C-336E-644F-979C-C990B742C6D8}"/>
              </a:ext>
            </a:extLst>
          </p:cNvPr>
          <p:cNvSpPr>
            <a:spLocks noChangeArrowheads="1"/>
          </p:cNvSpPr>
          <p:nvPr/>
        </p:nvSpPr>
        <p:spPr bwMode="auto">
          <a:xfrm>
            <a:off x="8532813" y="1417638"/>
            <a:ext cx="311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a:solidFill>
                  <a:srgbClr val="002060"/>
                </a:solidFill>
                <a:cs typeface="Calibri" panose="020F0502020204030204" pitchFamily="34" charset="0"/>
              </a:rPr>
              <a:t>التقسيم حسب المدة الزمنية:</a:t>
            </a:r>
          </a:p>
        </p:txBody>
      </p:sp>
      <p:grpSp>
        <p:nvGrpSpPr>
          <p:cNvPr id="13" name="Group 12">
            <a:extLst>
              <a:ext uri="{FF2B5EF4-FFF2-40B4-BE49-F238E27FC236}">
                <a16:creationId xmlns:a16="http://schemas.microsoft.com/office/drawing/2014/main" id="{7B280F46-D8E5-DC42-9E18-F611A094370D}"/>
              </a:ext>
            </a:extLst>
          </p:cNvPr>
          <p:cNvGrpSpPr/>
          <p:nvPr/>
        </p:nvGrpSpPr>
        <p:grpSpPr>
          <a:xfrm>
            <a:off x="412757" y="239719"/>
            <a:ext cx="4288558" cy="1066719"/>
            <a:chOff x="833170" y="105330"/>
            <a:chExt cx="4288558" cy="1066719"/>
          </a:xfrm>
        </p:grpSpPr>
        <p:pic>
          <p:nvPicPr>
            <p:cNvPr id="14" name="Picture 13" descr="C:\Users\reem\AppData\Local\Microsoft\Windows\INetCache\Content.Word\English-LOGO-RGB.PNG">
              <a:extLst>
                <a:ext uri="{FF2B5EF4-FFF2-40B4-BE49-F238E27FC236}">
                  <a16:creationId xmlns:a16="http://schemas.microsoft.com/office/drawing/2014/main" id="{12B8440F-AB31-8D42-9B1F-8B66316D17E3}"/>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5" name="Picture 14" descr="MEPI logo - The U.S.-Middle East Partnership Initiative (MEPI)">
              <a:extLst>
                <a:ext uri="{FF2B5EF4-FFF2-40B4-BE49-F238E27FC236}">
                  <a16:creationId xmlns:a16="http://schemas.microsoft.com/office/drawing/2014/main" id="{8D7A37EC-4DDA-5B42-9C4F-1AEB5CC092F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6" name="Picture 15" descr="Flag of the United States - Wikipedia">
              <a:extLst>
                <a:ext uri="{FF2B5EF4-FFF2-40B4-BE49-F238E27FC236}">
                  <a16:creationId xmlns:a16="http://schemas.microsoft.com/office/drawing/2014/main" id="{3986989F-3DC3-0A40-A43D-A905925E698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7" name="Picture 16" descr="C:\Users\rahaf.AMANFUND\AppData\Local\Microsoft\Windows\INetCache\Content.Word\Second Chance logo.jpg">
              <a:extLst>
                <a:ext uri="{FF2B5EF4-FFF2-40B4-BE49-F238E27FC236}">
                  <a16:creationId xmlns:a16="http://schemas.microsoft.com/office/drawing/2014/main" id="{906002DF-B027-D34E-A6F0-85AE74E4316F}"/>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id="{9999756E-65D6-A343-87D2-379DF479E0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9" name="L-Shape 18">
            <a:extLst>
              <a:ext uri="{FF2B5EF4-FFF2-40B4-BE49-F238E27FC236}">
                <a16:creationId xmlns:a16="http://schemas.microsoft.com/office/drawing/2014/main" id="{3BA1A51A-C420-9B48-AA1F-EC407EB00C55}"/>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42728507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Diagram 59">
            <a:extLst>
              <a:ext uri="{FF2B5EF4-FFF2-40B4-BE49-F238E27FC236}">
                <a16:creationId xmlns:a16="http://schemas.microsoft.com/office/drawing/2014/main" id="{1147EC67-6E80-464A-AF24-A9204EC3EB63}"/>
              </a:ext>
            </a:extLst>
          </p:cNvPr>
          <p:cNvGraphicFramePr/>
          <p:nvPr>
            <p:extLst>
              <p:ext uri="{D42A27DB-BD31-4B8C-83A1-F6EECF244321}">
                <p14:modId xmlns:p14="http://schemas.microsoft.com/office/powerpoint/2010/main" val="1457429920"/>
              </p:ext>
            </p:extLst>
          </p:nvPr>
        </p:nvGraphicFramePr>
        <p:xfrm>
          <a:off x="2032000" y="1512039"/>
          <a:ext cx="7290676" cy="4626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B8091D03-3C2D-BA45-AEAD-511E6ED79312}"/>
              </a:ext>
            </a:extLst>
          </p:cNvPr>
          <p:cNvGrpSpPr/>
          <p:nvPr/>
        </p:nvGrpSpPr>
        <p:grpSpPr>
          <a:xfrm>
            <a:off x="412757" y="239719"/>
            <a:ext cx="4288558" cy="1066719"/>
            <a:chOff x="833170" y="105330"/>
            <a:chExt cx="4288558" cy="1066719"/>
          </a:xfrm>
        </p:grpSpPr>
        <p:pic>
          <p:nvPicPr>
            <p:cNvPr id="4" name="Picture 3" descr="C:\Users\reem\AppData\Local\Microsoft\Windows\INetCache\Content.Word\English-LOGO-RGB.PNG">
              <a:extLst>
                <a:ext uri="{FF2B5EF4-FFF2-40B4-BE49-F238E27FC236}">
                  <a16:creationId xmlns:a16="http://schemas.microsoft.com/office/drawing/2014/main" id="{CE4A89A2-6959-034B-863E-A92E4AC5587C}"/>
                </a:ext>
              </a:extLst>
            </p:cNvPr>
            <p:cNvPicPr/>
            <p:nvPr/>
          </p:nvPicPr>
          <p:blipFill rotWithShape="1">
            <a:blip r:embed="rId7"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5" name="Picture 4" descr="MEPI logo - The U.S.-Middle East Partnership Initiative (MEPI)">
              <a:extLst>
                <a:ext uri="{FF2B5EF4-FFF2-40B4-BE49-F238E27FC236}">
                  <a16:creationId xmlns:a16="http://schemas.microsoft.com/office/drawing/2014/main" id="{E9B2A06D-A487-614A-95F7-489854ECE78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6" name="Picture 5" descr="Flag of the United States - Wikipedia">
              <a:extLst>
                <a:ext uri="{FF2B5EF4-FFF2-40B4-BE49-F238E27FC236}">
                  <a16:creationId xmlns:a16="http://schemas.microsoft.com/office/drawing/2014/main" id="{66B57C22-DED9-2A4F-A6D7-A92B016710B0}"/>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7" name="Picture 6" descr="C:\Users\rahaf.AMANFUND\AppData\Local\Microsoft\Windows\INetCache\Content.Word\Second Chance logo.jpg">
              <a:extLst>
                <a:ext uri="{FF2B5EF4-FFF2-40B4-BE49-F238E27FC236}">
                  <a16:creationId xmlns:a16="http://schemas.microsoft.com/office/drawing/2014/main" id="{D51D9C1A-9CE1-A24E-859B-22A04A27B489}"/>
                </a:ext>
              </a:extLst>
            </p:cNvPr>
            <p:cNvPicPr/>
            <p:nvPr/>
          </p:nvPicPr>
          <p:blipFill rotWithShape="1">
            <a:blip r:embed="rId10"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8" name="Picture 7">
            <a:extLst>
              <a:ext uri="{FF2B5EF4-FFF2-40B4-BE49-F238E27FC236}">
                <a16:creationId xmlns:a16="http://schemas.microsoft.com/office/drawing/2014/main" id="{93C3765D-AE49-3A41-A7D0-B25B2EDBB5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L-Shape 8">
            <a:extLst>
              <a:ext uri="{FF2B5EF4-FFF2-40B4-BE49-F238E27FC236}">
                <a16:creationId xmlns:a16="http://schemas.microsoft.com/office/drawing/2014/main" id="{216F7E0D-8170-C845-A037-496706D3B32B}"/>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8762416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B463FAA-E7A2-3C43-8092-E1C9BB11BECD}"/>
              </a:ext>
            </a:extLst>
          </p:cNvPr>
          <p:cNvSpPr>
            <a:spLocks noChangeArrowheads="1"/>
          </p:cNvSpPr>
          <p:nvPr/>
        </p:nvSpPr>
        <p:spPr bwMode="auto">
          <a:xfrm>
            <a:off x="8382000" y="3048000"/>
            <a:ext cx="1905000" cy="16002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JO" sz="3200" b="1" dirty="0">
                <a:solidFill>
                  <a:schemeClr val="bg1"/>
                </a:solidFill>
                <a:latin typeface="Times New Roman" panose="02020603050405020304" pitchFamily="18" charset="0"/>
              </a:rPr>
              <a:t>أين نحن الآن؟</a:t>
            </a:r>
          </a:p>
          <a:p>
            <a:pPr algn="ctr"/>
            <a:r>
              <a:rPr lang="en-US" altLang="en-JO" sz="3200" dirty="0">
                <a:solidFill>
                  <a:schemeClr val="bg1"/>
                </a:solidFill>
                <a:latin typeface="Times New Roman" panose="02020603050405020304" pitchFamily="18" charset="0"/>
              </a:rPr>
              <a:t>S.W.O.T</a:t>
            </a:r>
          </a:p>
        </p:txBody>
      </p:sp>
      <p:sp>
        <p:nvSpPr>
          <p:cNvPr id="28675" name="Rectangle 3">
            <a:extLst>
              <a:ext uri="{FF2B5EF4-FFF2-40B4-BE49-F238E27FC236}">
                <a16:creationId xmlns:a16="http://schemas.microsoft.com/office/drawing/2014/main" id="{45F2FBB2-F0F3-2241-82FD-9C669EAEAC3C}"/>
              </a:ext>
            </a:extLst>
          </p:cNvPr>
          <p:cNvSpPr>
            <a:spLocks noChangeArrowheads="1"/>
          </p:cNvSpPr>
          <p:nvPr/>
        </p:nvSpPr>
        <p:spPr bwMode="auto">
          <a:xfrm>
            <a:off x="1828800" y="3048000"/>
            <a:ext cx="1905000" cy="16002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JO" sz="3200" b="1" dirty="0">
                <a:solidFill>
                  <a:schemeClr val="bg1"/>
                </a:solidFill>
                <a:latin typeface="Times New Roman" panose="02020603050405020304" pitchFamily="18" charset="0"/>
              </a:rPr>
              <a:t>أين نريد </a:t>
            </a:r>
          </a:p>
          <a:p>
            <a:pPr algn="ctr"/>
            <a:r>
              <a:rPr lang="ar-SA" altLang="en-JO" sz="3200" b="1" dirty="0">
                <a:solidFill>
                  <a:schemeClr val="bg1"/>
                </a:solidFill>
                <a:latin typeface="Times New Roman" panose="02020603050405020304" pitchFamily="18" charset="0"/>
              </a:rPr>
              <a:t>الوصول؟</a:t>
            </a:r>
            <a:endParaRPr lang="en-US" altLang="en-JO" sz="3200" b="1" dirty="0">
              <a:solidFill>
                <a:schemeClr val="bg1"/>
              </a:solidFill>
              <a:latin typeface="Times New Roman" panose="02020603050405020304" pitchFamily="18" charset="0"/>
            </a:endParaRPr>
          </a:p>
        </p:txBody>
      </p:sp>
      <p:sp>
        <p:nvSpPr>
          <p:cNvPr id="28676" name="Rectangle 4">
            <a:extLst>
              <a:ext uri="{FF2B5EF4-FFF2-40B4-BE49-F238E27FC236}">
                <a16:creationId xmlns:a16="http://schemas.microsoft.com/office/drawing/2014/main" id="{F99983B1-B42C-BC41-8A34-2A475FEB00D5}"/>
              </a:ext>
            </a:extLst>
          </p:cNvPr>
          <p:cNvSpPr>
            <a:spLocks noChangeArrowheads="1"/>
          </p:cNvSpPr>
          <p:nvPr/>
        </p:nvSpPr>
        <p:spPr bwMode="auto">
          <a:xfrm>
            <a:off x="3733800" y="5257800"/>
            <a:ext cx="4495800" cy="685800"/>
          </a:xfrm>
          <a:prstGeom prst="rect">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JO" sz="3200" b="1" dirty="0">
                <a:solidFill>
                  <a:schemeClr val="bg1"/>
                </a:solidFill>
                <a:latin typeface="Times New Roman" panose="02020603050405020304" pitchFamily="18" charset="0"/>
              </a:rPr>
              <a:t>كيف نصل إلى ما نريد؟</a:t>
            </a:r>
            <a:endParaRPr lang="en-US" altLang="en-JO" sz="3200" b="1" dirty="0">
              <a:solidFill>
                <a:schemeClr val="bg1"/>
              </a:solidFill>
              <a:latin typeface="Times New Roman" panose="02020603050405020304" pitchFamily="18" charset="0"/>
            </a:endParaRPr>
          </a:p>
        </p:txBody>
      </p:sp>
      <p:sp>
        <p:nvSpPr>
          <p:cNvPr id="28677" name="Rectangle 5">
            <a:extLst>
              <a:ext uri="{FF2B5EF4-FFF2-40B4-BE49-F238E27FC236}">
                <a16:creationId xmlns:a16="http://schemas.microsoft.com/office/drawing/2014/main" id="{44AADC78-9527-F947-8C89-17610B5D1992}"/>
              </a:ext>
            </a:extLst>
          </p:cNvPr>
          <p:cNvSpPr>
            <a:spLocks noChangeArrowheads="1"/>
          </p:cNvSpPr>
          <p:nvPr/>
        </p:nvSpPr>
        <p:spPr bwMode="auto">
          <a:xfrm>
            <a:off x="4495800" y="1828800"/>
            <a:ext cx="3429000" cy="10668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JO" sz="3200" b="1" dirty="0">
                <a:solidFill>
                  <a:srgbClr val="FF0000"/>
                </a:solidFill>
                <a:latin typeface="Times New Roman" panose="02020603050405020304" pitchFamily="18" charset="0"/>
              </a:rPr>
              <a:t>عملية اتخاذ قرارات</a:t>
            </a:r>
          </a:p>
          <a:p>
            <a:pPr algn="ctr"/>
            <a:r>
              <a:rPr lang="ar-SA" altLang="en-JO" sz="3200" b="1" dirty="0">
                <a:solidFill>
                  <a:srgbClr val="FF0000"/>
                </a:solidFill>
                <a:latin typeface="Times New Roman" panose="02020603050405020304" pitchFamily="18" charset="0"/>
              </a:rPr>
              <a:t> لتحديد اتجاه المستقبل</a:t>
            </a:r>
            <a:endParaRPr lang="en-US" altLang="en-JO" sz="3200" b="1" dirty="0">
              <a:solidFill>
                <a:srgbClr val="FF0000"/>
              </a:solidFill>
              <a:latin typeface="Times New Roman" panose="02020603050405020304" pitchFamily="18" charset="0"/>
            </a:endParaRPr>
          </a:p>
        </p:txBody>
      </p:sp>
      <p:cxnSp>
        <p:nvCxnSpPr>
          <p:cNvPr id="28678" name="AutoShape 6">
            <a:extLst>
              <a:ext uri="{FF2B5EF4-FFF2-40B4-BE49-F238E27FC236}">
                <a16:creationId xmlns:a16="http://schemas.microsoft.com/office/drawing/2014/main" id="{EE2DC228-1438-8245-BFB3-2B88184ECF50}"/>
              </a:ext>
            </a:extLst>
          </p:cNvPr>
          <p:cNvCxnSpPr>
            <a:cxnSpLocks noChangeShapeType="1"/>
            <a:stCxn id="28677" idx="1"/>
            <a:endCxn id="28675" idx="0"/>
          </p:cNvCxnSpPr>
          <p:nvPr/>
        </p:nvCxnSpPr>
        <p:spPr bwMode="auto">
          <a:xfrm rot="10800000" flipV="1">
            <a:off x="2781300" y="2362200"/>
            <a:ext cx="1714500" cy="685800"/>
          </a:xfrm>
          <a:prstGeom prst="bentConnector2">
            <a:avLst/>
          </a:prstGeom>
          <a:noFill/>
          <a:ln w="19050" cap="sq">
            <a:solidFill>
              <a:schemeClr val="tx1"/>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28679" name="AutoShape 7">
            <a:extLst>
              <a:ext uri="{FF2B5EF4-FFF2-40B4-BE49-F238E27FC236}">
                <a16:creationId xmlns:a16="http://schemas.microsoft.com/office/drawing/2014/main" id="{EB76AD88-AB88-9C45-8E53-82A39AC98BD0}"/>
              </a:ext>
            </a:extLst>
          </p:cNvPr>
          <p:cNvCxnSpPr>
            <a:cxnSpLocks noChangeShapeType="1"/>
            <a:stCxn id="28675" idx="3"/>
            <a:endCxn id="28674" idx="1"/>
          </p:cNvCxnSpPr>
          <p:nvPr/>
        </p:nvCxnSpPr>
        <p:spPr bwMode="auto">
          <a:xfrm>
            <a:off x="3733800" y="3848100"/>
            <a:ext cx="4648200" cy="0"/>
          </a:xfrm>
          <a:prstGeom prst="straightConnector1">
            <a:avLst/>
          </a:prstGeom>
          <a:noFill/>
          <a:ln w="19050" cap="sq">
            <a:solidFill>
              <a:schemeClr val="tx1"/>
            </a:solidFill>
            <a:round/>
            <a:headEnd type="none" w="sm" len="sm"/>
            <a:tailEnd type="triangle" w="lg" len="lg"/>
          </a:ln>
          <a:extLst>
            <a:ext uri="{909E8E84-426E-40DD-AFC4-6F175D3DCCD1}">
              <a14:hiddenFill xmlns:a14="http://schemas.microsoft.com/office/drawing/2010/main">
                <a:noFill/>
              </a14:hiddenFill>
            </a:ext>
          </a:extLst>
        </p:spPr>
      </p:cxnSp>
      <p:cxnSp>
        <p:nvCxnSpPr>
          <p:cNvPr id="28680" name="AutoShape 8">
            <a:extLst>
              <a:ext uri="{FF2B5EF4-FFF2-40B4-BE49-F238E27FC236}">
                <a16:creationId xmlns:a16="http://schemas.microsoft.com/office/drawing/2014/main" id="{85456C13-4DB6-EC43-8534-1258DE5EC838}"/>
              </a:ext>
            </a:extLst>
          </p:cNvPr>
          <p:cNvCxnSpPr>
            <a:cxnSpLocks noChangeShapeType="1"/>
            <a:stCxn id="28674" idx="0"/>
            <a:endCxn id="28677" idx="3"/>
          </p:cNvCxnSpPr>
          <p:nvPr/>
        </p:nvCxnSpPr>
        <p:spPr bwMode="auto">
          <a:xfrm rot="5400000" flipH="1">
            <a:off x="8286750" y="2000250"/>
            <a:ext cx="685800" cy="1409700"/>
          </a:xfrm>
          <a:prstGeom prst="bentConnector2">
            <a:avLst/>
          </a:prstGeom>
          <a:noFill/>
          <a:ln w="19050" cap="sq">
            <a:solidFill>
              <a:schemeClr val="tx1"/>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28681" name="AutoShape 9">
            <a:extLst>
              <a:ext uri="{FF2B5EF4-FFF2-40B4-BE49-F238E27FC236}">
                <a16:creationId xmlns:a16="http://schemas.microsoft.com/office/drawing/2014/main" id="{F79089C2-45D9-EF44-B190-52C2EA728017}"/>
              </a:ext>
            </a:extLst>
          </p:cNvPr>
          <p:cNvCxnSpPr>
            <a:cxnSpLocks noChangeShapeType="1"/>
            <a:stCxn id="28674" idx="2"/>
            <a:endCxn id="28676" idx="3"/>
          </p:cNvCxnSpPr>
          <p:nvPr/>
        </p:nvCxnSpPr>
        <p:spPr bwMode="auto">
          <a:xfrm rot="5400000">
            <a:off x="8305800" y="4572000"/>
            <a:ext cx="952500" cy="1104900"/>
          </a:xfrm>
          <a:prstGeom prst="bentConnector2">
            <a:avLst/>
          </a:prstGeom>
          <a:noFill/>
          <a:ln w="19050" cap="sq">
            <a:solidFill>
              <a:schemeClr val="tx1"/>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28682" name="AutoShape 10">
            <a:extLst>
              <a:ext uri="{FF2B5EF4-FFF2-40B4-BE49-F238E27FC236}">
                <a16:creationId xmlns:a16="http://schemas.microsoft.com/office/drawing/2014/main" id="{AF12362E-A04C-9843-84CC-D514CF68BF90}"/>
              </a:ext>
            </a:extLst>
          </p:cNvPr>
          <p:cNvCxnSpPr>
            <a:cxnSpLocks noChangeShapeType="1"/>
            <a:stCxn id="28676" idx="1"/>
            <a:endCxn id="28675" idx="2"/>
          </p:cNvCxnSpPr>
          <p:nvPr/>
        </p:nvCxnSpPr>
        <p:spPr bwMode="auto">
          <a:xfrm rot="10800000">
            <a:off x="2781300" y="4648200"/>
            <a:ext cx="952500" cy="952500"/>
          </a:xfrm>
          <a:prstGeom prst="bentConnector2">
            <a:avLst/>
          </a:prstGeom>
          <a:noFill/>
          <a:ln w="19050" cap="sq">
            <a:solidFill>
              <a:schemeClr val="tx1"/>
            </a:solidFill>
            <a:miter lim="800000"/>
            <a:headEnd type="none" w="sm" len="sm"/>
            <a:tailEnd type="triangle" w="lg" len="lg"/>
          </a:ln>
          <a:extLst>
            <a:ext uri="{909E8E84-426E-40DD-AFC4-6F175D3DCCD1}">
              <a14:hiddenFill xmlns:a14="http://schemas.microsoft.com/office/drawing/2010/main">
                <a:noFill/>
              </a14:hiddenFill>
            </a:ext>
          </a:extLst>
        </p:spPr>
      </p:cxnSp>
      <p:sp>
        <p:nvSpPr>
          <p:cNvPr id="28683" name="Text Box 11">
            <a:extLst>
              <a:ext uri="{FF2B5EF4-FFF2-40B4-BE49-F238E27FC236}">
                <a16:creationId xmlns:a16="http://schemas.microsoft.com/office/drawing/2014/main" id="{27EF6A3C-7345-3741-A2E2-B0B220C7E0EA}"/>
              </a:ext>
            </a:extLst>
          </p:cNvPr>
          <p:cNvSpPr txBox="1">
            <a:spLocks noChangeArrowheads="1"/>
          </p:cNvSpPr>
          <p:nvPr/>
        </p:nvSpPr>
        <p:spPr bwMode="auto">
          <a:xfrm>
            <a:off x="4269532" y="1060163"/>
            <a:ext cx="3424335" cy="584775"/>
          </a:xfrm>
          <a:prstGeom prst="rect">
            <a:avLst/>
          </a:prstGeom>
          <a:noFill/>
          <a:ln w="508000">
            <a:noFill/>
            <a:miter lim="800000"/>
            <a:headEnd/>
            <a:tailEnd/>
          </a:ln>
          <a:effectLst/>
        </p:spPr>
        <p:txBody>
          <a:bodyPr wrap="none">
            <a:spAutoFit/>
          </a:bodyPr>
          <a:lstStyle/>
          <a:p>
            <a:pPr algn="ctr" eaLnBrk="0" hangingPunct="0">
              <a:defRPr/>
            </a:pPr>
            <a:r>
              <a:rPr lang="ar-SA" sz="3200" b="1" dirty="0">
                <a:solidFill>
                  <a:schemeClr val="accent2"/>
                </a:solidFill>
                <a:effectLst>
                  <a:outerShdw blurRad="38100" dist="38100" dir="2700000" algn="tl">
                    <a:srgbClr val="000000"/>
                  </a:outerShdw>
                </a:effectLst>
                <a:latin typeface="Times New Roman" pitchFamily="18" charset="0"/>
              </a:rPr>
              <a:t>مراحل التخطيط للمستقبل</a:t>
            </a:r>
            <a:endParaRPr lang="en-US" sz="3200" b="1" dirty="0">
              <a:solidFill>
                <a:schemeClr val="accent2"/>
              </a:solidFill>
              <a:effectLst>
                <a:outerShdw blurRad="38100" dist="38100" dir="2700000" algn="tl">
                  <a:srgbClr val="000000"/>
                </a:outerShdw>
              </a:effectLst>
              <a:latin typeface="Times New Roman" pitchFamily="18" charset="0"/>
            </a:endParaRPr>
          </a:p>
        </p:txBody>
      </p:sp>
      <p:grpSp>
        <p:nvGrpSpPr>
          <p:cNvPr id="13" name="Group 12">
            <a:extLst>
              <a:ext uri="{FF2B5EF4-FFF2-40B4-BE49-F238E27FC236}">
                <a16:creationId xmlns:a16="http://schemas.microsoft.com/office/drawing/2014/main" id="{701638D0-DD27-9A47-B13F-73B5D238EBCC}"/>
              </a:ext>
            </a:extLst>
          </p:cNvPr>
          <p:cNvGrpSpPr/>
          <p:nvPr/>
        </p:nvGrpSpPr>
        <p:grpSpPr>
          <a:xfrm>
            <a:off x="412757" y="239719"/>
            <a:ext cx="4288558" cy="1066719"/>
            <a:chOff x="833170" y="105330"/>
            <a:chExt cx="4288558" cy="1066719"/>
          </a:xfrm>
        </p:grpSpPr>
        <p:pic>
          <p:nvPicPr>
            <p:cNvPr id="14" name="Picture 13" descr="C:\Users\reem\AppData\Local\Microsoft\Windows\INetCache\Content.Word\English-LOGO-RGB.PNG">
              <a:extLst>
                <a:ext uri="{FF2B5EF4-FFF2-40B4-BE49-F238E27FC236}">
                  <a16:creationId xmlns:a16="http://schemas.microsoft.com/office/drawing/2014/main" id="{028D8ADA-D0D6-A947-8F92-77E4792B4F65}"/>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5" name="Picture 14" descr="MEPI logo - The U.S.-Middle East Partnership Initiative (MEPI)">
              <a:extLst>
                <a:ext uri="{FF2B5EF4-FFF2-40B4-BE49-F238E27FC236}">
                  <a16:creationId xmlns:a16="http://schemas.microsoft.com/office/drawing/2014/main" id="{B0AD41B7-9F4F-D049-9E6D-745B6DF3F6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6" name="Picture 15" descr="Flag of the United States - Wikipedia">
              <a:extLst>
                <a:ext uri="{FF2B5EF4-FFF2-40B4-BE49-F238E27FC236}">
                  <a16:creationId xmlns:a16="http://schemas.microsoft.com/office/drawing/2014/main" id="{656916BB-2920-5844-971B-C4679B6DF94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7" name="Picture 16" descr="C:\Users\rahaf.AMANFUND\AppData\Local\Microsoft\Windows\INetCache\Content.Word\Second Chance logo.jpg">
              <a:extLst>
                <a:ext uri="{FF2B5EF4-FFF2-40B4-BE49-F238E27FC236}">
                  <a16:creationId xmlns:a16="http://schemas.microsoft.com/office/drawing/2014/main" id="{436CBD9A-A31F-E740-BEB8-4559006402E9}"/>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id="{73BB7632-5DB5-064E-A691-419E5D0DB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9" name="L-Shape 18">
            <a:extLst>
              <a:ext uri="{FF2B5EF4-FFF2-40B4-BE49-F238E27FC236}">
                <a16:creationId xmlns:a16="http://schemas.microsoft.com/office/drawing/2014/main" id="{477085E1-4713-8540-88A1-8AE634029573}"/>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425103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مستطيل 1">
            <a:extLst>
              <a:ext uri="{FF2B5EF4-FFF2-40B4-BE49-F238E27FC236}">
                <a16:creationId xmlns:a16="http://schemas.microsoft.com/office/drawing/2014/main" id="{D6CCD94A-49DE-D946-849B-F72CE6604A91}"/>
              </a:ext>
            </a:extLst>
          </p:cNvPr>
          <p:cNvSpPr>
            <a:spLocks noChangeArrowheads="1"/>
          </p:cNvSpPr>
          <p:nvPr/>
        </p:nvSpPr>
        <p:spPr bwMode="auto">
          <a:xfrm>
            <a:off x="7479108" y="1233090"/>
            <a:ext cx="3847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2400" b="1" dirty="0">
                <a:solidFill>
                  <a:srgbClr val="FF0000"/>
                </a:solidFill>
                <a:cs typeface="Calibri" panose="020F0502020204030204" pitchFamily="34" charset="0"/>
              </a:rPr>
              <a:t>صفات التخطيط المستقبلي  الفعال</a:t>
            </a:r>
          </a:p>
        </p:txBody>
      </p:sp>
      <p:grpSp>
        <p:nvGrpSpPr>
          <p:cNvPr id="26628" name="Group 8">
            <a:extLst>
              <a:ext uri="{FF2B5EF4-FFF2-40B4-BE49-F238E27FC236}">
                <a16:creationId xmlns:a16="http://schemas.microsoft.com/office/drawing/2014/main" id="{1E747D15-2FC6-9745-9B35-CF8E26A13F21}"/>
              </a:ext>
            </a:extLst>
          </p:cNvPr>
          <p:cNvGrpSpPr>
            <a:grpSpLocks/>
          </p:cNvGrpSpPr>
          <p:nvPr/>
        </p:nvGrpSpPr>
        <p:grpSpPr bwMode="auto">
          <a:xfrm>
            <a:off x="1683692" y="1886699"/>
            <a:ext cx="8445500" cy="4397375"/>
            <a:chOff x="6065181" y="1385888"/>
            <a:chExt cx="3315144" cy="1746250"/>
          </a:xfrm>
        </p:grpSpPr>
        <p:sp>
          <p:nvSpPr>
            <p:cNvPr id="68" name="Freeform 432">
              <a:extLst>
                <a:ext uri="{FF2B5EF4-FFF2-40B4-BE49-F238E27FC236}">
                  <a16:creationId xmlns:a16="http://schemas.microsoft.com/office/drawing/2014/main" id="{16C1F2FF-EE17-1540-A3FE-8678B61CF0C4}"/>
                </a:ext>
              </a:extLst>
            </p:cNvPr>
            <p:cNvSpPr>
              <a:spLocks/>
            </p:cNvSpPr>
            <p:nvPr/>
          </p:nvSpPr>
          <p:spPr bwMode="auto">
            <a:xfrm>
              <a:off x="7371921" y="1385888"/>
              <a:ext cx="671753" cy="356184"/>
            </a:xfrm>
            <a:custGeom>
              <a:avLst/>
              <a:gdLst>
                <a:gd name="T0" fmla="*/ 111 w 223"/>
                <a:gd name="T1" fmla="*/ 0 h 224"/>
                <a:gd name="T2" fmla="*/ 141 w 223"/>
                <a:gd name="T3" fmla="*/ 4 h 224"/>
                <a:gd name="T4" fmla="*/ 168 w 223"/>
                <a:gd name="T5" fmla="*/ 14 h 224"/>
                <a:gd name="T6" fmla="*/ 191 w 223"/>
                <a:gd name="T7" fmla="*/ 33 h 224"/>
                <a:gd name="T8" fmla="*/ 208 w 223"/>
                <a:gd name="T9" fmla="*/ 55 h 224"/>
                <a:gd name="T10" fmla="*/ 219 w 223"/>
                <a:gd name="T11" fmla="*/ 81 h 224"/>
                <a:gd name="T12" fmla="*/ 223 w 223"/>
                <a:gd name="T13" fmla="*/ 111 h 224"/>
                <a:gd name="T14" fmla="*/ 219 w 223"/>
                <a:gd name="T15" fmla="*/ 141 h 224"/>
                <a:gd name="T16" fmla="*/ 208 w 223"/>
                <a:gd name="T17" fmla="*/ 168 h 224"/>
                <a:gd name="T18" fmla="*/ 191 w 223"/>
                <a:gd name="T19" fmla="*/ 191 h 224"/>
                <a:gd name="T20" fmla="*/ 168 w 223"/>
                <a:gd name="T21" fmla="*/ 208 h 224"/>
                <a:gd name="T22" fmla="*/ 141 w 223"/>
                <a:gd name="T23" fmla="*/ 220 h 224"/>
                <a:gd name="T24" fmla="*/ 111 w 223"/>
                <a:gd name="T25" fmla="*/ 224 h 224"/>
                <a:gd name="T26" fmla="*/ 82 w 223"/>
                <a:gd name="T27" fmla="*/ 220 h 224"/>
                <a:gd name="T28" fmla="*/ 55 w 223"/>
                <a:gd name="T29" fmla="*/ 208 h 224"/>
                <a:gd name="T30" fmla="*/ 32 w 223"/>
                <a:gd name="T31" fmla="*/ 191 h 224"/>
                <a:gd name="T32" fmla="*/ 15 w 223"/>
                <a:gd name="T33" fmla="*/ 168 h 224"/>
                <a:gd name="T34" fmla="*/ 3 w 223"/>
                <a:gd name="T35" fmla="*/ 141 h 224"/>
                <a:gd name="T36" fmla="*/ 0 w 223"/>
                <a:gd name="T37" fmla="*/ 111 h 224"/>
                <a:gd name="T38" fmla="*/ 3 w 223"/>
                <a:gd name="T39" fmla="*/ 81 h 224"/>
                <a:gd name="T40" fmla="*/ 15 w 223"/>
                <a:gd name="T41" fmla="*/ 55 h 224"/>
                <a:gd name="T42" fmla="*/ 32 w 223"/>
                <a:gd name="T43" fmla="*/ 33 h 224"/>
                <a:gd name="T44" fmla="*/ 55 w 223"/>
                <a:gd name="T45" fmla="*/ 14 h 224"/>
                <a:gd name="T46" fmla="*/ 82 w 223"/>
                <a:gd name="T47" fmla="*/ 4 h 224"/>
                <a:gd name="T48" fmla="*/ 111 w 223"/>
                <a:gd name="T4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224">
                  <a:moveTo>
                    <a:pt x="111" y="0"/>
                  </a:moveTo>
                  <a:lnTo>
                    <a:pt x="141" y="4"/>
                  </a:lnTo>
                  <a:lnTo>
                    <a:pt x="168" y="14"/>
                  </a:lnTo>
                  <a:lnTo>
                    <a:pt x="191" y="33"/>
                  </a:lnTo>
                  <a:lnTo>
                    <a:pt x="208" y="55"/>
                  </a:lnTo>
                  <a:lnTo>
                    <a:pt x="219" y="81"/>
                  </a:lnTo>
                  <a:lnTo>
                    <a:pt x="223" y="111"/>
                  </a:lnTo>
                  <a:lnTo>
                    <a:pt x="219" y="141"/>
                  </a:lnTo>
                  <a:lnTo>
                    <a:pt x="208" y="168"/>
                  </a:lnTo>
                  <a:lnTo>
                    <a:pt x="191" y="191"/>
                  </a:lnTo>
                  <a:lnTo>
                    <a:pt x="168" y="208"/>
                  </a:lnTo>
                  <a:lnTo>
                    <a:pt x="141" y="220"/>
                  </a:lnTo>
                  <a:lnTo>
                    <a:pt x="111" y="224"/>
                  </a:lnTo>
                  <a:lnTo>
                    <a:pt x="82" y="220"/>
                  </a:lnTo>
                  <a:lnTo>
                    <a:pt x="55" y="208"/>
                  </a:lnTo>
                  <a:lnTo>
                    <a:pt x="32" y="191"/>
                  </a:lnTo>
                  <a:lnTo>
                    <a:pt x="15" y="168"/>
                  </a:lnTo>
                  <a:lnTo>
                    <a:pt x="3" y="141"/>
                  </a:lnTo>
                  <a:lnTo>
                    <a:pt x="0" y="111"/>
                  </a:lnTo>
                  <a:lnTo>
                    <a:pt x="3" y="81"/>
                  </a:lnTo>
                  <a:lnTo>
                    <a:pt x="15" y="55"/>
                  </a:lnTo>
                  <a:lnTo>
                    <a:pt x="32" y="33"/>
                  </a:lnTo>
                  <a:lnTo>
                    <a:pt x="55" y="14"/>
                  </a:lnTo>
                  <a:lnTo>
                    <a:pt x="82" y="4"/>
                  </a:lnTo>
                  <a:lnTo>
                    <a:pt x="111" y="0"/>
                  </a:lnTo>
                  <a:close/>
                </a:path>
              </a:pathLst>
            </a:custGeom>
            <a:solidFill>
              <a:schemeClr val="accent4"/>
            </a:solidFill>
            <a:ln w="0">
              <a:solidFill>
                <a:schemeClr val="accent4"/>
              </a:solidFill>
              <a:prstDash val="solid"/>
              <a:round/>
              <a:headEnd/>
              <a:tailEnd/>
            </a:ln>
          </p:spPr>
          <p:txBody>
            <a:bodyPr/>
            <a:lstStyle/>
            <a:p>
              <a:pPr algn="ctr">
                <a:defRPr/>
              </a:pPr>
              <a:r>
                <a:rPr lang="ar-SA" b="1" dirty="0">
                  <a:cs typeface="Calibri" panose="020F0502020204030204" pitchFamily="34" charset="0"/>
                </a:rPr>
                <a:t>1 </a:t>
              </a:r>
            </a:p>
            <a:p>
              <a:pPr algn="ctr">
                <a:defRPr/>
              </a:pPr>
              <a:r>
                <a:rPr lang="ar-SA" b="1" dirty="0">
                  <a:cs typeface="Calibri" panose="020F0502020204030204" pitchFamily="34" charset="0"/>
                </a:rPr>
                <a:t>وضوح الهدف</a:t>
              </a:r>
            </a:p>
            <a:p>
              <a:pPr>
                <a:defRPr/>
              </a:pPr>
              <a:endParaRPr lang="en-US" dirty="0"/>
            </a:p>
          </p:txBody>
        </p:sp>
        <p:sp>
          <p:nvSpPr>
            <p:cNvPr id="69" name="Freeform 433">
              <a:extLst>
                <a:ext uri="{FF2B5EF4-FFF2-40B4-BE49-F238E27FC236}">
                  <a16:creationId xmlns:a16="http://schemas.microsoft.com/office/drawing/2014/main" id="{5C2C86A0-6B38-F743-838F-D6158098B891}"/>
                </a:ext>
              </a:extLst>
            </p:cNvPr>
            <p:cNvSpPr>
              <a:spLocks/>
            </p:cNvSpPr>
            <p:nvPr/>
          </p:nvSpPr>
          <p:spPr bwMode="auto">
            <a:xfrm>
              <a:off x="8676792" y="1563665"/>
              <a:ext cx="671753" cy="355554"/>
            </a:xfrm>
            <a:custGeom>
              <a:avLst/>
              <a:gdLst>
                <a:gd name="T0" fmla="*/ 120 w 224"/>
                <a:gd name="T1" fmla="*/ 0 h 223"/>
                <a:gd name="T2" fmla="*/ 144 w 224"/>
                <a:gd name="T3" fmla="*/ 5 h 223"/>
                <a:gd name="T4" fmla="*/ 168 w 224"/>
                <a:gd name="T5" fmla="*/ 14 h 223"/>
                <a:gd name="T6" fmla="*/ 189 w 224"/>
                <a:gd name="T7" fmla="*/ 30 h 223"/>
                <a:gd name="T8" fmla="*/ 205 w 224"/>
                <a:gd name="T9" fmla="*/ 49 h 223"/>
                <a:gd name="T10" fmla="*/ 216 w 224"/>
                <a:gd name="T11" fmla="*/ 70 h 223"/>
                <a:gd name="T12" fmla="*/ 223 w 224"/>
                <a:gd name="T13" fmla="*/ 94 h 223"/>
                <a:gd name="T14" fmla="*/ 224 w 224"/>
                <a:gd name="T15" fmla="*/ 119 h 223"/>
                <a:gd name="T16" fmla="*/ 219 w 224"/>
                <a:gd name="T17" fmla="*/ 144 h 223"/>
                <a:gd name="T18" fmla="*/ 209 w 224"/>
                <a:gd name="T19" fmla="*/ 167 h 223"/>
                <a:gd name="T20" fmla="*/ 194 w 224"/>
                <a:gd name="T21" fmla="*/ 188 h 223"/>
                <a:gd name="T22" fmla="*/ 175 w 224"/>
                <a:gd name="T23" fmla="*/ 204 h 223"/>
                <a:gd name="T24" fmla="*/ 152 w 224"/>
                <a:gd name="T25" fmla="*/ 216 h 223"/>
                <a:gd name="T26" fmla="*/ 129 w 224"/>
                <a:gd name="T27" fmla="*/ 222 h 223"/>
                <a:gd name="T28" fmla="*/ 105 w 224"/>
                <a:gd name="T29" fmla="*/ 223 h 223"/>
                <a:gd name="T30" fmla="*/ 80 w 224"/>
                <a:gd name="T31" fmla="*/ 218 h 223"/>
                <a:gd name="T32" fmla="*/ 57 w 224"/>
                <a:gd name="T33" fmla="*/ 208 h 223"/>
                <a:gd name="T34" fmla="*/ 36 w 224"/>
                <a:gd name="T35" fmla="*/ 193 h 223"/>
                <a:gd name="T36" fmla="*/ 19 w 224"/>
                <a:gd name="T37" fmla="*/ 174 h 223"/>
                <a:gd name="T38" fmla="*/ 8 w 224"/>
                <a:gd name="T39" fmla="*/ 151 h 223"/>
                <a:gd name="T40" fmla="*/ 2 w 224"/>
                <a:gd name="T41" fmla="*/ 128 h 223"/>
                <a:gd name="T42" fmla="*/ 0 w 224"/>
                <a:gd name="T43" fmla="*/ 104 h 223"/>
                <a:gd name="T44" fmla="*/ 6 w 224"/>
                <a:gd name="T45" fmla="*/ 79 h 223"/>
                <a:gd name="T46" fmla="*/ 15 w 224"/>
                <a:gd name="T47" fmla="*/ 56 h 223"/>
                <a:gd name="T48" fmla="*/ 31 w 224"/>
                <a:gd name="T49" fmla="*/ 35 h 223"/>
                <a:gd name="T50" fmla="*/ 50 w 224"/>
                <a:gd name="T51" fmla="*/ 18 h 223"/>
                <a:gd name="T52" fmla="*/ 71 w 224"/>
                <a:gd name="T53" fmla="*/ 7 h 223"/>
                <a:gd name="T54" fmla="*/ 95 w 224"/>
                <a:gd name="T55" fmla="*/ 1 h 223"/>
                <a:gd name="T56" fmla="*/ 120 w 224"/>
                <a:gd name="T5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 h="223">
                  <a:moveTo>
                    <a:pt x="120" y="0"/>
                  </a:moveTo>
                  <a:lnTo>
                    <a:pt x="144" y="5"/>
                  </a:lnTo>
                  <a:lnTo>
                    <a:pt x="168" y="14"/>
                  </a:lnTo>
                  <a:lnTo>
                    <a:pt x="189" y="30"/>
                  </a:lnTo>
                  <a:lnTo>
                    <a:pt x="205" y="49"/>
                  </a:lnTo>
                  <a:lnTo>
                    <a:pt x="216" y="70"/>
                  </a:lnTo>
                  <a:lnTo>
                    <a:pt x="223" y="94"/>
                  </a:lnTo>
                  <a:lnTo>
                    <a:pt x="224" y="119"/>
                  </a:lnTo>
                  <a:lnTo>
                    <a:pt x="219" y="144"/>
                  </a:lnTo>
                  <a:lnTo>
                    <a:pt x="209" y="167"/>
                  </a:lnTo>
                  <a:lnTo>
                    <a:pt x="194" y="188"/>
                  </a:lnTo>
                  <a:lnTo>
                    <a:pt x="175" y="204"/>
                  </a:lnTo>
                  <a:lnTo>
                    <a:pt x="152" y="216"/>
                  </a:lnTo>
                  <a:lnTo>
                    <a:pt x="129" y="222"/>
                  </a:lnTo>
                  <a:lnTo>
                    <a:pt x="105" y="223"/>
                  </a:lnTo>
                  <a:lnTo>
                    <a:pt x="80" y="218"/>
                  </a:lnTo>
                  <a:lnTo>
                    <a:pt x="57" y="208"/>
                  </a:lnTo>
                  <a:lnTo>
                    <a:pt x="36" y="193"/>
                  </a:lnTo>
                  <a:lnTo>
                    <a:pt x="19" y="174"/>
                  </a:lnTo>
                  <a:lnTo>
                    <a:pt x="8" y="151"/>
                  </a:lnTo>
                  <a:lnTo>
                    <a:pt x="2" y="128"/>
                  </a:lnTo>
                  <a:lnTo>
                    <a:pt x="0" y="104"/>
                  </a:lnTo>
                  <a:lnTo>
                    <a:pt x="6" y="79"/>
                  </a:lnTo>
                  <a:lnTo>
                    <a:pt x="15" y="56"/>
                  </a:lnTo>
                  <a:lnTo>
                    <a:pt x="31" y="35"/>
                  </a:lnTo>
                  <a:lnTo>
                    <a:pt x="50" y="18"/>
                  </a:lnTo>
                  <a:lnTo>
                    <a:pt x="71" y="7"/>
                  </a:lnTo>
                  <a:lnTo>
                    <a:pt x="95" y="1"/>
                  </a:lnTo>
                  <a:lnTo>
                    <a:pt x="120" y="0"/>
                  </a:lnTo>
                  <a:close/>
                </a:path>
              </a:pathLst>
            </a:custGeom>
            <a:solidFill>
              <a:schemeClr val="accent5"/>
            </a:solidFill>
            <a:ln w="0">
              <a:solidFill>
                <a:schemeClr val="accent5"/>
              </a:solidFill>
              <a:prstDash val="solid"/>
              <a:round/>
              <a:headEnd/>
              <a:tailEnd/>
            </a:ln>
          </p:spPr>
          <p:txBody>
            <a:bodyPr/>
            <a:lstStyle/>
            <a:p>
              <a:pPr algn="ctr">
                <a:defRPr/>
              </a:pPr>
              <a:r>
                <a:rPr lang="ar-SA" b="1" dirty="0">
                  <a:cs typeface="Calibri" panose="020F0502020204030204" pitchFamily="34" charset="0"/>
                </a:rPr>
                <a:t>2</a:t>
              </a:r>
            </a:p>
            <a:p>
              <a:pPr algn="ctr">
                <a:defRPr/>
              </a:pPr>
              <a:r>
                <a:rPr lang="ar-SA" b="1" dirty="0">
                  <a:cs typeface="Calibri" panose="020F0502020204030204" pitchFamily="34" charset="0"/>
                </a:rPr>
                <a:t>تحديد </a:t>
              </a:r>
              <a:r>
                <a:rPr lang="ar-SA" b="1" dirty="0" err="1">
                  <a:cs typeface="Calibri" panose="020F0502020204030204" pitchFamily="34" charset="0"/>
                </a:rPr>
                <a:t>الالولويات</a:t>
              </a:r>
              <a:endParaRPr lang="en-US" dirty="0"/>
            </a:p>
          </p:txBody>
        </p:sp>
        <p:sp>
          <p:nvSpPr>
            <p:cNvPr id="70" name="Freeform 434">
              <a:extLst>
                <a:ext uri="{FF2B5EF4-FFF2-40B4-BE49-F238E27FC236}">
                  <a16:creationId xmlns:a16="http://schemas.microsoft.com/office/drawing/2014/main" id="{3D3234D2-24DE-084E-BB1F-E0ED454D7BBB}"/>
                </a:ext>
              </a:extLst>
            </p:cNvPr>
            <p:cNvSpPr>
              <a:spLocks/>
            </p:cNvSpPr>
            <p:nvPr/>
          </p:nvSpPr>
          <p:spPr bwMode="auto">
            <a:xfrm>
              <a:off x="6065181" y="1565556"/>
              <a:ext cx="671753" cy="353663"/>
            </a:xfrm>
            <a:custGeom>
              <a:avLst/>
              <a:gdLst>
                <a:gd name="T0" fmla="*/ 104 w 223"/>
                <a:gd name="T1" fmla="*/ 0 h 223"/>
                <a:gd name="T2" fmla="*/ 128 w 223"/>
                <a:gd name="T3" fmla="*/ 1 h 223"/>
                <a:gd name="T4" fmla="*/ 153 w 223"/>
                <a:gd name="T5" fmla="*/ 7 h 223"/>
                <a:gd name="T6" fmla="*/ 174 w 223"/>
                <a:gd name="T7" fmla="*/ 18 h 223"/>
                <a:gd name="T8" fmla="*/ 193 w 223"/>
                <a:gd name="T9" fmla="*/ 35 h 223"/>
                <a:gd name="T10" fmla="*/ 209 w 223"/>
                <a:gd name="T11" fmla="*/ 56 h 223"/>
                <a:gd name="T12" fmla="*/ 218 w 223"/>
                <a:gd name="T13" fmla="*/ 79 h 223"/>
                <a:gd name="T14" fmla="*/ 223 w 223"/>
                <a:gd name="T15" fmla="*/ 104 h 223"/>
                <a:gd name="T16" fmla="*/ 222 w 223"/>
                <a:gd name="T17" fmla="*/ 128 h 223"/>
                <a:gd name="T18" fmla="*/ 216 w 223"/>
                <a:gd name="T19" fmla="*/ 151 h 223"/>
                <a:gd name="T20" fmla="*/ 204 w 223"/>
                <a:gd name="T21" fmla="*/ 174 h 223"/>
                <a:gd name="T22" fmla="*/ 188 w 223"/>
                <a:gd name="T23" fmla="*/ 193 h 223"/>
                <a:gd name="T24" fmla="*/ 167 w 223"/>
                <a:gd name="T25" fmla="*/ 208 h 223"/>
                <a:gd name="T26" fmla="*/ 144 w 223"/>
                <a:gd name="T27" fmla="*/ 218 h 223"/>
                <a:gd name="T28" fmla="*/ 119 w 223"/>
                <a:gd name="T29" fmla="*/ 223 h 223"/>
                <a:gd name="T30" fmla="*/ 95 w 223"/>
                <a:gd name="T31" fmla="*/ 222 h 223"/>
                <a:gd name="T32" fmla="*/ 70 w 223"/>
                <a:gd name="T33" fmla="*/ 216 h 223"/>
                <a:gd name="T34" fmla="*/ 49 w 223"/>
                <a:gd name="T35" fmla="*/ 204 h 223"/>
                <a:gd name="T36" fmla="*/ 30 w 223"/>
                <a:gd name="T37" fmla="*/ 188 h 223"/>
                <a:gd name="T38" fmla="*/ 15 w 223"/>
                <a:gd name="T39" fmla="*/ 167 h 223"/>
                <a:gd name="T40" fmla="*/ 5 w 223"/>
                <a:gd name="T41" fmla="*/ 144 h 223"/>
                <a:gd name="T42" fmla="*/ 0 w 223"/>
                <a:gd name="T43" fmla="*/ 119 h 223"/>
                <a:gd name="T44" fmla="*/ 1 w 223"/>
                <a:gd name="T45" fmla="*/ 94 h 223"/>
                <a:gd name="T46" fmla="*/ 7 w 223"/>
                <a:gd name="T47" fmla="*/ 70 h 223"/>
                <a:gd name="T48" fmla="*/ 19 w 223"/>
                <a:gd name="T49" fmla="*/ 49 h 223"/>
                <a:gd name="T50" fmla="*/ 35 w 223"/>
                <a:gd name="T51" fmla="*/ 30 h 223"/>
                <a:gd name="T52" fmla="*/ 56 w 223"/>
                <a:gd name="T53" fmla="*/ 14 h 223"/>
                <a:gd name="T54" fmla="*/ 79 w 223"/>
                <a:gd name="T55" fmla="*/ 5 h 223"/>
                <a:gd name="T56" fmla="*/ 104 w 223"/>
                <a:gd name="T5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3" h="223">
                  <a:moveTo>
                    <a:pt x="104" y="0"/>
                  </a:moveTo>
                  <a:lnTo>
                    <a:pt x="128" y="1"/>
                  </a:lnTo>
                  <a:lnTo>
                    <a:pt x="153" y="7"/>
                  </a:lnTo>
                  <a:lnTo>
                    <a:pt x="174" y="18"/>
                  </a:lnTo>
                  <a:lnTo>
                    <a:pt x="193" y="35"/>
                  </a:lnTo>
                  <a:lnTo>
                    <a:pt x="209" y="56"/>
                  </a:lnTo>
                  <a:lnTo>
                    <a:pt x="218" y="79"/>
                  </a:lnTo>
                  <a:lnTo>
                    <a:pt x="223" y="104"/>
                  </a:lnTo>
                  <a:lnTo>
                    <a:pt x="222" y="128"/>
                  </a:lnTo>
                  <a:lnTo>
                    <a:pt x="216" y="151"/>
                  </a:lnTo>
                  <a:lnTo>
                    <a:pt x="204" y="174"/>
                  </a:lnTo>
                  <a:lnTo>
                    <a:pt x="188" y="193"/>
                  </a:lnTo>
                  <a:lnTo>
                    <a:pt x="167" y="208"/>
                  </a:lnTo>
                  <a:lnTo>
                    <a:pt x="144" y="218"/>
                  </a:lnTo>
                  <a:lnTo>
                    <a:pt x="119" y="223"/>
                  </a:lnTo>
                  <a:lnTo>
                    <a:pt x="95" y="222"/>
                  </a:lnTo>
                  <a:lnTo>
                    <a:pt x="70" y="216"/>
                  </a:lnTo>
                  <a:lnTo>
                    <a:pt x="49" y="204"/>
                  </a:lnTo>
                  <a:lnTo>
                    <a:pt x="30" y="188"/>
                  </a:lnTo>
                  <a:lnTo>
                    <a:pt x="15" y="167"/>
                  </a:lnTo>
                  <a:lnTo>
                    <a:pt x="5" y="144"/>
                  </a:lnTo>
                  <a:lnTo>
                    <a:pt x="0" y="119"/>
                  </a:lnTo>
                  <a:lnTo>
                    <a:pt x="1" y="94"/>
                  </a:lnTo>
                  <a:lnTo>
                    <a:pt x="7" y="70"/>
                  </a:lnTo>
                  <a:lnTo>
                    <a:pt x="19" y="49"/>
                  </a:lnTo>
                  <a:lnTo>
                    <a:pt x="35" y="30"/>
                  </a:lnTo>
                  <a:lnTo>
                    <a:pt x="56" y="14"/>
                  </a:lnTo>
                  <a:lnTo>
                    <a:pt x="79" y="5"/>
                  </a:lnTo>
                  <a:lnTo>
                    <a:pt x="104" y="0"/>
                  </a:lnTo>
                  <a:close/>
                </a:path>
              </a:pathLst>
            </a:custGeom>
            <a:solidFill>
              <a:schemeClr val="accent3">
                <a:lumMod val="60000"/>
                <a:lumOff val="40000"/>
              </a:schemeClr>
            </a:solidFill>
            <a:ln w="0">
              <a:solidFill>
                <a:schemeClr val="accent3"/>
              </a:solidFill>
              <a:prstDash val="solid"/>
              <a:round/>
              <a:headEnd/>
              <a:tailEnd/>
            </a:ln>
          </p:spPr>
          <p:txBody>
            <a:bodyPr/>
            <a:lstStyle/>
            <a:p>
              <a:pPr algn="ctr">
                <a:defRPr/>
              </a:pPr>
              <a:r>
                <a:rPr lang="ar-SA" b="1" dirty="0">
                  <a:cs typeface="Calibri" panose="020F0502020204030204" pitchFamily="34" charset="0"/>
                </a:rPr>
                <a:t>7</a:t>
              </a:r>
            </a:p>
            <a:p>
              <a:pPr algn="ctr">
                <a:defRPr/>
              </a:pPr>
              <a:r>
                <a:rPr lang="ar-SA" b="1" dirty="0">
                  <a:cs typeface="Calibri" panose="020F0502020204030204" pitchFamily="34" charset="0"/>
                </a:rPr>
                <a:t>المتابعة والتقويم</a:t>
              </a:r>
            </a:p>
            <a:p>
              <a:pPr algn="ctr">
                <a:defRPr/>
              </a:pPr>
              <a:endParaRPr lang="en-US" dirty="0"/>
            </a:p>
          </p:txBody>
        </p:sp>
        <p:sp>
          <p:nvSpPr>
            <p:cNvPr id="26632" name="Freeform 435">
              <a:extLst>
                <a:ext uri="{FF2B5EF4-FFF2-40B4-BE49-F238E27FC236}">
                  <a16:creationId xmlns:a16="http://schemas.microsoft.com/office/drawing/2014/main" id="{0AF984AB-84FF-2843-8DE6-1D34131DAFF7}"/>
                </a:ext>
              </a:extLst>
            </p:cNvPr>
            <p:cNvSpPr>
              <a:spLocks/>
            </p:cNvSpPr>
            <p:nvPr/>
          </p:nvSpPr>
          <p:spPr bwMode="auto">
            <a:xfrm>
              <a:off x="8688175" y="2693988"/>
              <a:ext cx="692150" cy="355600"/>
            </a:xfrm>
            <a:custGeom>
              <a:avLst/>
              <a:gdLst>
                <a:gd name="T0" fmla="*/ 2147483646 w 224"/>
                <a:gd name="T1" fmla="*/ 0 h 224"/>
                <a:gd name="T2" fmla="*/ 2147483646 w 224"/>
                <a:gd name="T3" fmla="*/ 2147483646 h 224"/>
                <a:gd name="T4" fmla="*/ 2147483646 w 224"/>
                <a:gd name="T5" fmla="*/ 2147483646 h 224"/>
                <a:gd name="T6" fmla="*/ 2147483646 w 224"/>
                <a:gd name="T7" fmla="*/ 2147483646 h 224"/>
                <a:gd name="T8" fmla="*/ 2147483646 w 224"/>
                <a:gd name="T9" fmla="*/ 2147483646 h 224"/>
                <a:gd name="T10" fmla="*/ 2147483646 w 224"/>
                <a:gd name="T11" fmla="*/ 2147483646 h 224"/>
                <a:gd name="T12" fmla="*/ 2147483646 w 224"/>
                <a:gd name="T13" fmla="*/ 2147483646 h 224"/>
                <a:gd name="T14" fmla="*/ 2147483646 w 224"/>
                <a:gd name="T15" fmla="*/ 2147483646 h 224"/>
                <a:gd name="T16" fmla="*/ 2147483646 w 224"/>
                <a:gd name="T17" fmla="*/ 2147483646 h 224"/>
                <a:gd name="T18" fmla="*/ 2147483646 w 224"/>
                <a:gd name="T19" fmla="*/ 2147483646 h 224"/>
                <a:gd name="T20" fmla="*/ 2147483646 w 224"/>
                <a:gd name="T21" fmla="*/ 2147483646 h 224"/>
                <a:gd name="T22" fmla="*/ 2147483646 w 224"/>
                <a:gd name="T23" fmla="*/ 2147483646 h 224"/>
                <a:gd name="T24" fmla="*/ 2147483646 w 224"/>
                <a:gd name="T25" fmla="*/ 2147483646 h 224"/>
                <a:gd name="T26" fmla="*/ 2147483646 w 224"/>
                <a:gd name="T27" fmla="*/ 2147483646 h 224"/>
                <a:gd name="T28" fmla="*/ 2147483646 w 224"/>
                <a:gd name="T29" fmla="*/ 2147483646 h 224"/>
                <a:gd name="T30" fmla="*/ 2147483646 w 224"/>
                <a:gd name="T31" fmla="*/ 2147483646 h 224"/>
                <a:gd name="T32" fmla="*/ 2147483646 w 224"/>
                <a:gd name="T33" fmla="*/ 2147483646 h 224"/>
                <a:gd name="T34" fmla="*/ 2147483646 w 224"/>
                <a:gd name="T35" fmla="*/ 2147483646 h 224"/>
                <a:gd name="T36" fmla="*/ 0 w 224"/>
                <a:gd name="T37" fmla="*/ 2147483646 h 224"/>
                <a:gd name="T38" fmla="*/ 2147483646 w 224"/>
                <a:gd name="T39" fmla="*/ 2147483646 h 224"/>
                <a:gd name="T40" fmla="*/ 2147483646 w 224"/>
                <a:gd name="T41" fmla="*/ 2147483646 h 224"/>
                <a:gd name="T42" fmla="*/ 2147483646 w 224"/>
                <a:gd name="T43" fmla="*/ 2147483646 h 224"/>
                <a:gd name="T44" fmla="*/ 2147483646 w 224"/>
                <a:gd name="T45" fmla="*/ 2147483646 h 224"/>
                <a:gd name="T46" fmla="*/ 2147483646 w 224"/>
                <a:gd name="T47" fmla="*/ 2147483646 h 224"/>
                <a:gd name="T48" fmla="*/ 2147483646 w 224"/>
                <a:gd name="T49" fmla="*/ 0 h 2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4"/>
                <a:gd name="T77" fmla="*/ 224 w 224"/>
                <a:gd name="T78" fmla="*/ 224 h 2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4">
                  <a:moveTo>
                    <a:pt x="112" y="0"/>
                  </a:moveTo>
                  <a:lnTo>
                    <a:pt x="142" y="4"/>
                  </a:lnTo>
                  <a:lnTo>
                    <a:pt x="168" y="16"/>
                  </a:lnTo>
                  <a:lnTo>
                    <a:pt x="192" y="33"/>
                  </a:lnTo>
                  <a:lnTo>
                    <a:pt x="209" y="57"/>
                  </a:lnTo>
                  <a:lnTo>
                    <a:pt x="220" y="83"/>
                  </a:lnTo>
                  <a:lnTo>
                    <a:pt x="224" y="113"/>
                  </a:lnTo>
                  <a:lnTo>
                    <a:pt x="220" y="142"/>
                  </a:lnTo>
                  <a:lnTo>
                    <a:pt x="209" y="169"/>
                  </a:lnTo>
                  <a:lnTo>
                    <a:pt x="192" y="191"/>
                  </a:lnTo>
                  <a:lnTo>
                    <a:pt x="168" y="208"/>
                  </a:lnTo>
                  <a:lnTo>
                    <a:pt x="142" y="220"/>
                  </a:lnTo>
                  <a:lnTo>
                    <a:pt x="112" y="224"/>
                  </a:lnTo>
                  <a:lnTo>
                    <a:pt x="83" y="220"/>
                  </a:lnTo>
                  <a:lnTo>
                    <a:pt x="55" y="208"/>
                  </a:lnTo>
                  <a:lnTo>
                    <a:pt x="33" y="191"/>
                  </a:lnTo>
                  <a:lnTo>
                    <a:pt x="16" y="169"/>
                  </a:lnTo>
                  <a:lnTo>
                    <a:pt x="4" y="142"/>
                  </a:lnTo>
                  <a:lnTo>
                    <a:pt x="0" y="113"/>
                  </a:lnTo>
                  <a:lnTo>
                    <a:pt x="4" y="83"/>
                  </a:lnTo>
                  <a:lnTo>
                    <a:pt x="16" y="57"/>
                  </a:lnTo>
                  <a:lnTo>
                    <a:pt x="33" y="33"/>
                  </a:lnTo>
                  <a:lnTo>
                    <a:pt x="55" y="16"/>
                  </a:lnTo>
                  <a:lnTo>
                    <a:pt x="83" y="4"/>
                  </a:lnTo>
                  <a:lnTo>
                    <a:pt x="112" y="0"/>
                  </a:lnTo>
                  <a:close/>
                </a:path>
              </a:pathLst>
            </a:custGeom>
            <a:solidFill>
              <a:schemeClr val="accent1"/>
            </a:solidFill>
            <a:ln w="0">
              <a:solidFill>
                <a:schemeClr val="accent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dirty="0">
                  <a:cs typeface="Calibri" panose="020F0502020204030204" pitchFamily="34" charset="0"/>
                </a:rPr>
                <a:t>4</a:t>
              </a:r>
            </a:p>
            <a:p>
              <a:pPr algn="ctr">
                <a:lnSpc>
                  <a:spcPct val="100000"/>
                </a:lnSpc>
                <a:spcBef>
                  <a:spcPct val="0"/>
                </a:spcBef>
                <a:buFontTx/>
                <a:buNone/>
              </a:pPr>
              <a:r>
                <a:rPr lang="ar-SA" altLang="en-US" sz="1800" b="1" dirty="0">
                  <a:cs typeface="Calibri" panose="020F0502020204030204" pitchFamily="34" charset="0"/>
                </a:rPr>
                <a:t> تنظيم الوقت</a:t>
              </a:r>
              <a:endParaRPr lang="en-US" altLang="en-US" sz="1800" dirty="0"/>
            </a:p>
          </p:txBody>
        </p:sp>
        <p:sp>
          <p:nvSpPr>
            <p:cNvPr id="26633" name="Freeform 436">
              <a:extLst>
                <a:ext uri="{FF2B5EF4-FFF2-40B4-BE49-F238E27FC236}">
                  <a16:creationId xmlns:a16="http://schemas.microsoft.com/office/drawing/2014/main" id="{8AFBAF4F-9C6E-6646-B897-0DE66247E1F2}"/>
                </a:ext>
              </a:extLst>
            </p:cNvPr>
            <p:cNvSpPr>
              <a:spLocks/>
            </p:cNvSpPr>
            <p:nvPr/>
          </p:nvSpPr>
          <p:spPr bwMode="auto">
            <a:xfrm>
              <a:off x="6065181" y="2694014"/>
              <a:ext cx="671829" cy="355574"/>
            </a:xfrm>
            <a:custGeom>
              <a:avLst/>
              <a:gdLst>
                <a:gd name="T0" fmla="*/ 2147483646 w 224"/>
                <a:gd name="T1" fmla="*/ 0 h 222"/>
                <a:gd name="T2" fmla="*/ 2147483646 w 224"/>
                <a:gd name="T3" fmla="*/ 2147483646 h 222"/>
                <a:gd name="T4" fmla="*/ 2147483646 w 224"/>
                <a:gd name="T5" fmla="*/ 2147483646 h 222"/>
                <a:gd name="T6" fmla="*/ 2147483646 w 224"/>
                <a:gd name="T7" fmla="*/ 2147483646 h 222"/>
                <a:gd name="T8" fmla="*/ 2147483646 w 224"/>
                <a:gd name="T9" fmla="*/ 2147483646 h 222"/>
                <a:gd name="T10" fmla="*/ 2147483646 w 224"/>
                <a:gd name="T11" fmla="*/ 2147483646 h 222"/>
                <a:gd name="T12" fmla="*/ 2147483646 w 224"/>
                <a:gd name="T13" fmla="*/ 2147483646 h 222"/>
                <a:gd name="T14" fmla="*/ 2147483646 w 224"/>
                <a:gd name="T15" fmla="*/ 2147483646 h 222"/>
                <a:gd name="T16" fmla="*/ 2147483646 w 224"/>
                <a:gd name="T17" fmla="*/ 2147483646 h 222"/>
                <a:gd name="T18" fmla="*/ 2147483646 w 224"/>
                <a:gd name="T19" fmla="*/ 2147483646 h 222"/>
                <a:gd name="T20" fmla="*/ 2147483646 w 224"/>
                <a:gd name="T21" fmla="*/ 2147483646 h 222"/>
                <a:gd name="T22" fmla="*/ 2147483646 w 224"/>
                <a:gd name="T23" fmla="*/ 2147483646 h 222"/>
                <a:gd name="T24" fmla="*/ 2147483646 w 224"/>
                <a:gd name="T25" fmla="*/ 2147483646 h 222"/>
                <a:gd name="T26" fmla="*/ 2147483646 w 224"/>
                <a:gd name="T27" fmla="*/ 2147483646 h 222"/>
                <a:gd name="T28" fmla="*/ 2147483646 w 224"/>
                <a:gd name="T29" fmla="*/ 2147483646 h 222"/>
                <a:gd name="T30" fmla="*/ 2147483646 w 224"/>
                <a:gd name="T31" fmla="*/ 2147483646 h 222"/>
                <a:gd name="T32" fmla="*/ 2147483646 w 224"/>
                <a:gd name="T33" fmla="*/ 2147483646 h 222"/>
                <a:gd name="T34" fmla="*/ 2147483646 w 224"/>
                <a:gd name="T35" fmla="*/ 2147483646 h 222"/>
                <a:gd name="T36" fmla="*/ 0 w 224"/>
                <a:gd name="T37" fmla="*/ 2147483646 h 222"/>
                <a:gd name="T38" fmla="*/ 2147483646 w 224"/>
                <a:gd name="T39" fmla="*/ 2147483646 h 222"/>
                <a:gd name="T40" fmla="*/ 2147483646 w 224"/>
                <a:gd name="T41" fmla="*/ 2147483646 h 222"/>
                <a:gd name="T42" fmla="*/ 2147483646 w 224"/>
                <a:gd name="T43" fmla="*/ 2147483646 h 222"/>
                <a:gd name="T44" fmla="*/ 2147483646 w 224"/>
                <a:gd name="T45" fmla="*/ 2147483646 h 222"/>
                <a:gd name="T46" fmla="*/ 2147483646 w 224"/>
                <a:gd name="T47" fmla="*/ 2147483646 h 222"/>
                <a:gd name="T48" fmla="*/ 2147483646 w 224"/>
                <a:gd name="T49" fmla="*/ 0 h 2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2"/>
                <a:gd name="T77" fmla="*/ 224 w 224"/>
                <a:gd name="T78" fmla="*/ 222 h 2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2">
                  <a:moveTo>
                    <a:pt x="112" y="0"/>
                  </a:moveTo>
                  <a:lnTo>
                    <a:pt x="141" y="4"/>
                  </a:lnTo>
                  <a:lnTo>
                    <a:pt x="169" y="14"/>
                  </a:lnTo>
                  <a:lnTo>
                    <a:pt x="191" y="33"/>
                  </a:lnTo>
                  <a:lnTo>
                    <a:pt x="208" y="55"/>
                  </a:lnTo>
                  <a:lnTo>
                    <a:pt x="220" y="81"/>
                  </a:lnTo>
                  <a:lnTo>
                    <a:pt x="224" y="111"/>
                  </a:lnTo>
                  <a:lnTo>
                    <a:pt x="220" y="141"/>
                  </a:lnTo>
                  <a:lnTo>
                    <a:pt x="208" y="167"/>
                  </a:lnTo>
                  <a:lnTo>
                    <a:pt x="191" y="190"/>
                  </a:lnTo>
                  <a:lnTo>
                    <a:pt x="169" y="208"/>
                  </a:lnTo>
                  <a:lnTo>
                    <a:pt x="141" y="219"/>
                  </a:lnTo>
                  <a:lnTo>
                    <a:pt x="112" y="222"/>
                  </a:lnTo>
                  <a:lnTo>
                    <a:pt x="82" y="219"/>
                  </a:lnTo>
                  <a:lnTo>
                    <a:pt x="55" y="208"/>
                  </a:lnTo>
                  <a:lnTo>
                    <a:pt x="32" y="190"/>
                  </a:lnTo>
                  <a:lnTo>
                    <a:pt x="15" y="167"/>
                  </a:lnTo>
                  <a:lnTo>
                    <a:pt x="4" y="141"/>
                  </a:lnTo>
                  <a:lnTo>
                    <a:pt x="0" y="111"/>
                  </a:lnTo>
                  <a:lnTo>
                    <a:pt x="4" y="81"/>
                  </a:lnTo>
                  <a:lnTo>
                    <a:pt x="15" y="55"/>
                  </a:lnTo>
                  <a:lnTo>
                    <a:pt x="32" y="33"/>
                  </a:lnTo>
                  <a:lnTo>
                    <a:pt x="55" y="14"/>
                  </a:lnTo>
                  <a:lnTo>
                    <a:pt x="82" y="4"/>
                  </a:lnTo>
                  <a:lnTo>
                    <a:pt x="112" y="0"/>
                  </a:lnTo>
                  <a:close/>
                </a:path>
              </a:pathLst>
            </a:custGeom>
            <a:solidFill>
              <a:schemeClr val="accent1"/>
            </a:solidFill>
            <a:ln w="0">
              <a:solidFill>
                <a:schemeClr val="accent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cs typeface="Calibri" panose="020F0502020204030204" pitchFamily="34" charset="0"/>
                </a:rPr>
                <a:t>5</a:t>
              </a:r>
            </a:p>
            <a:p>
              <a:pPr algn="ctr">
                <a:lnSpc>
                  <a:spcPct val="100000"/>
                </a:lnSpc>
                <a:spcBef>
                  <a:spcPct val="0"/>
                </a:spcBef>
                <a:buFontTx/>
                <a:buNone/>
              </a:pPr>
              <a:r>
                <a:rPr lang="ar-SA" altLang="en-US" sz="1800" b="1">
                  <a:cs typeface="Calibri" panose="020F0502020204030204" pitchFamily="34" charset="0"/>
                </a:rPr>
                <a:t>الواقعية</a:t>
              </a:r>
              <a:endParaRPr lang="en-US" altLang="en-US" sz="1800" b="1">
                <a:cs typeface="Calibri" panose="020F0502020204030204" pitchFamily="34" charset="0"/>
              </a:endParaRPr>
            </a:p>
          </p:txBody>
        </p:sp>
        <p:sp>
          <p:nvSpPr>
            <p:cNvPr id="26634" name="Freeform 437">
              <a:extLst>
                <a:ext uri="{FF2B5EF4-FFF2-40B4-BE49-F238E27FC236}">
                  <a16:creationId xmlns:a16="http://schemas.microsoft.com/office/drawing/2014/main" id="{C49B9ECF-E1DC-8145-BF3D-48F73523B9BF}"/>
                </a:ext>
              </a:extLst>
            </p:cNvPr>
            <p:cNvSpPr>
              <a:spLocks noEditPoints="1"/>
            </p:cNvSpPr>
            <p:nvPr/>
          </p:nvSpPr>
          <p:spPr bwMode="auto">
            <a:xfrm>
              <a:off x="7050088" y="2001838"/>
              <a:ext cx="1398588" cy="1130300"/>
            </a:xfrm>
            <a:custGeom>
              <a:avLst/>
              <a:gdLst>
                <a:gd name="T0" fmla="*/ 2147483646 w 881"/>
                <a:gd name="T1" fmla="*/ 2147483646 h 712"/>
                <a:gd name="T2" fmla="*/ 2147483646 w 881"/>
                <a:gd name="T3" fmla="*/ 2147483646 h 712"/>
                <a:gd name="T4" fmla="*/ 2147483646 w 881"/>
                <a:gd name="T5" fmla="*/ 2147483646 h 712"/>
                <a:gd name="T6" fmla="*/ 2147483646 w 881"/>
                <a:gd name="T7" fmla="*/ 2147483646 h 712"/>
                <a:gd name="T8" fmla="*/ 2147483646 w 881"/>
                <a:gd name="T9" fmla="*/ 2147483646 h 712"/>
                <a:gd name="T10" fmla="*/ 2147483646 w 881"/>
                <a:gd name="T11" fmla="*/ 0 h 712"/>
                <a:gd name="T12" fmla="*/ 2147483646 w 881"/>
                <a:gd name="T13" fmla="*/ 0 h 712"/>
                <a:gd name="T14" fmla="*/ 2147483646 w 881"/>
                <a:gd name="T15" fmla="*/ 2147483646 h 712"/>
                <a:gd name="T16" fmla="*/ 2147483646 w 881"/>
                <a:gd name="T17" fmla="*/ 2147483646 h 712"/>
                <a:gd name="T18" fmla="*/ 2147483646 w 881"/>
                <a:gd name="T19" fmla="*/ 2147483646 h 712"/>
                <a:gd name="T20" fmla="*/ 2147483646 w 881"/>
                <a:gd name="T21" fmla="*/ 2147483646 h 712"/>
                <a:gd name="T22" fmla="*/ 2147483646 w 881"/>
                <a:gd name="T23" fmla="*/ 2147483646 h 712"/>
                <a:gd name="T24" fmla="*/ 2147483646 w 881"/>
                <a:gd name="T25" fmla="*/ 2147483646 h 712"/>
                <a:gd name="T26" fmla="*/ 2147483646 w 881"/>
                <a:gd name="T27" fmla="*/ 2147483646 h 712"/>
                <a:gd name="T28" fmla="*/ 2147483646 w 881"/>
                <a:gd name="T29" fmla="*/ 2147483646 h 712"/>
                <a:gd name="T30" fmla="*/ 2147483646 w 881"/>
                <a:gd name="T31" fmla="*/ 2147483646 h 712"/>
                <a:gd name="T32" fmla="*/ 2147483646 w 881"/>
                <a:gd name="T33" fmla="*/ 2147483646 h 712"/>
                <a:gd name="T34" fmla="*/ 2147483646 w 881"/>
                <a:gd name="T35" fmla="*/ 2147483646 h 712"/>
                <a:gd name="T36" fmla="*/ 2147483646 w 881"/>
                <a:gd name="T37" fmla="*/ 2147483646 h 712"/>
                <a:gd name="T38" fmla="*/ 2147483646 w 881"/>
                <a:gd name="T39" fmla="*/ 2147483646 h 712"/>
                <a:gd name="T40" fmla="*/ 2147483646 w 881"/>
                <a:gd name="T41" fmla="*/ 2147483646 h 712"/>
                <a:gd name="T42" fmla="*/ 2147483646 w 881"/>
                <a:gd name="T43" fmla="*/ 2147483646 h 712"/>
                <a:gd name="T44" fmla="*/ 2147483646 w 881"/>
                <a:gd name="T45" fmla="*/ 2147483646 h 712"/>
                <a:gd name="T46" fmla="*/ 0 w 881"/>
                <a:gd name="T47" fmla="*/ 2147483646 h 712"/>
                <a:gd name="T48" fmla="*/ 0 w 881"/>
                <a:gd name="T49" fmla="*/ 2147483646 h 712"/>
                <a:gd name="T50" fmla="*/ 2147483646 w 881"/>
                <a:gd name="T51" fmla="*/ 2147483646 h 712"/>
                <a:gd name="T52" fmla="*/ 2147483646 w 881"/>
                <a:gd name="T53" fmla="*/ 2147483646 h 712"/>
                <a:gd name="T54" fmla="*/ 2147483646 w 881"/>
                <a:gd name="T55" fmla="*/ 0 h 7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81" h="712">
                  <a:moveTo>
                    <a:pt x="31" y="28"/>
                  </a:moveTo>
                  <a:lnTo>
                    <a:pt x="31" y="496"/>
                  </a:lnTo>
                  <a:lnTo>
                    <a:pt x="849" y="496"/>
                  </a:lnTo>
                  <a:lnTo>
                    <a:pt x="849" y="28"/>
                  </a:lnTo>
                  <a:lnTo>
                    <a:pt x="31" y="28"/>
                  </a:lnTo>
                  <a:close/>
                  <a:moveTo>
                    <a:pt x="22" y="0"/>
                  </a:moveTo>
                  <a:lnTo>
                    <a:pt x="859" y="0"/>
                  </a:lnTo>
                  <a:lnTo>
                    <a:pt x="870" y="2"/>
                  </a:lnTo>
                  <a:lnTo>
                    <a:pt x="878" y="10"/>
                  </a:lnTo>
                  <a:lnTo>
                    <a:pt x="881" y="21"/>
                  </a:lnTo>
                  <a:lnTo>
                    <a:pt x="881" y="585"/>
                  </a:lnTo>
                  <a:lnTo>
                    <a:pt x="878" y="595"/>
                  </a:lnTo>
                  <a:lnTo>
                    <a:pt x="870" y="603"/>
                  </a:lnTo>
                  <a:lnTo>
                    <a:pt x="859" y="606"/>
                  </a:lnTo>
                  <a:lnTo>
                    <a:pt x="542" y="606"/>
                  </a:lnTo>
                  <a:lnTo>
                    <a:pt x="552" y="701"/>
                  </a:lnTo>
                  <a:lnTo>
                    <a:pt x="592" y="710"/>
                  </a:lnTo>
                  <a:lnTo>
                    <a:pt x="289" y="712"/>
                  </a:lnTo>
                  <a:lnTo>
                    <a:pt x="328" y="701"/>
                  </a:lnTo>
                  <a:lnTo>
                    <a:pt x="342" y="606"/>
                  </a:lnTo>
                  <a:lnTo>
                    <a:pt x="22" y="606"/>
                  </a:lnTo>
                  <a:lnTo>
                    <a:pt x="10" y="603"/>
                  </a:lnTo>
                  <a:lnTo>
                    <a:pt x="2" y="595"/>
                  </a:lnTo>
                  <a:lnTo>
                    <a:pt x="0" y="585"/>
                  </a:lnTo>
                  <a:lnTo>
                    <a:pt x="0" y="21"/>
                  </a:lnTo>
                  <a:lnTo>
                    <a:pt x="2" y="10"/>
                  </a:lnTo>
                  <a:lnTo>
                    <a:pt x="10" y="2"/>
                  </a:lnTo>
                  <a:lnTo>
                    <a:pt x="22" y="0"/>
                  </a:lnTo>
                  <a:close/>
                </a:path>
              </a:pathLst>
            </a:custGeom>
            <a:solidFill>
              <a:srgbClr val="00021D"/>
            </a:solidFill>
            <a:ln w="0">
              <a:solidFill>
                <a:srgbClr val="00021D"/>
              </a:solidFill>
              <a:prstDash val="solid"/>
              <a:round/>
              <a:headEnd/>
              <a:tailEnd/>
            </a:ln>
          </p:spPr>
          <p:txBody>
            <a:bodyPr/>
            <a:lstStyle/>
            <a:p>
              <a:endParaRPr lang="en-JO"/>
            </a:p>
          </p:txBody>
        </p:sp>
        <p:sp>
          <p:nvSpPr>
            <p:cNvPr id="26635" name="Rectangle 446">
              <a:extLst>
                <a:ext uri="{FF2B5EF4-FFF2-40B4-BE49-F238E27FC236}">
                  <a16:creationId xmlns:a16="http://schemas.microsoft.com/office/drawing/2014/main" id="{BA186179-555B-A241-94A0-7DC9303DF82F}"/>
                </a:ext>
              </a:extLst>
            </p:cNvPr>
            <p:cNvSpPr>
              <a:spLocks noChangeArrowheads="1"/>
            </p:cNvSpPr>
            <p:nvPr/>
          </p:nvSpPr>
          <p:spPr bwMode="auto">
            <a:xfrm>
              <a:off x="7207251" y="2109788"/>
              <a:ext cx="790575" cy="219075"/>
            </a:xfrm>
            <a:prstGeom prst="rect">
              <a:avLst/>
            </a:prstGeom>
            <a:solidFill>
              <a:schemeClr val="accent2"/>
            </a:solidFill>
            <a:ln w="0">
              <a:solidFill>
                <a:schemeClr val="accent2"/>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ar-SA" altLang="en-US" sz="1800"/>
            </a:p>
          </p:txBody>
        </p:sp>
        <p:sp>
          <p:nvSpPr>
            <p:cNvPr id="76" name="Rectangle 447">
              <a:extLst>
                <a:ext uri="{FF2B5EF4-FFF2-40B4-BE49-F238E27FC236}">
                  <a16:creationId xmlns:a16="http://schemas.microsoft.com/office/drawing/2014/main" id="{5E24DFBE-936C-C241-B1D9-763DA1FD1F2A}"/>
                </a:ext>
              </a:extLst>
            </p:cNvPr>
            <p:cNvSpPr>
              <a:spLocks noChangeArrowheads="1"/>
            </p:cNvSpPr>
            <p:nvPr/>
          </p:nvSpPr>
          <p:spPr bwMode="auto">
            <a:xfrm>
              <a:off x="7207410" y="2373748"/>
              <a:ext cx="790151" cy="132387"/>
            </a:xfrm>
            <a:prstGeom prst="rect">
              <a:avLst/>
            </a:prstGeom>
            <a:solidFill>
              <a:schemeClr val="accent4"/>
            </a:solidFill>
            <a:ln w="0">
              <a:solidFill>
                <a:schemeClr val="accent4"/>
              </a:solidFill>
              <a:prstDash val="solid"/>
              <a:miter lim="800000"/>
              <a:headEnd/>
              <a:tailEnd/>
            </a:ln>
          </p:spPr>
          <p:txBody>
            <a:bodyPr/>
            <a:lstStyle/>
            <a:p>
              <a:pPr>
                <a:defRPr/>
              </a:pPr>
              <a:endParaRPr lang="en-US"/>
            </a:p>
          </p:txBody>
        </p:sp>
        <p:sp>
          <p:nvSpPr>
            <p:cNvPr id="77" name="Rectangle 448">
              <a:extLst>
                <a:ext uri="{FF2B5EF4-FFF2-40B4-BE49-F238E27FC236}">
                  <a16:creationId xmlns:a16="http://schemas.microsoft.com/office/drawing/2014/main" id="{50BC5840-4C9C-D64D-A39E-3553DDDC6984}"/>
                </a:ext>
              </a:extLst>
            </p:cNvPr>
            <p:cNvSpPr>
              <a:spLocks noChangeArrowheads="1"/>
            </p:cNvSpPr>
            <p:nvPr/>
          </p:nvSpPr>
          <p:spPr bwMode="auto">
            <a:xfrm>
              <a:off x="7207410" y="2560351"/>
              <a:ext cx="790151" cy="133648"/>
            </a:xfrm>
            <a:prstGeom prst="rect">
              <a:avLst/>
            </a:prstGeom>
            <a:solidFill>
              <a:schemeClr val="accent5"/>
            </a:solidFill>
            <a:ln w="0">
              <a:solidFill>
                <a:schemeClr val="accent5"/>
              </a:solidFill>
              <a:prstDash val="solid"/>
              <a:miter lim="800000"/>
              <a:headEnd/>
              <a:tailEnd/>
            </a:ln>
          </p:spPr>
          <p:txBody>
            <a:bodyPr/>
            <a:lstStyle/>
            <a:p>
              <a:pPr>
                <a:defRPr/>
              </a:pPr>
              <a:endParaRPr lang="en-US"/>
            </a:p>
          </p:txBody>
        </p:sp>
        <p:sp>
          <p:nvSpPr>
            <p:cNvPr id="78" name="Rectangle 449">
              <a:extLst>
                <a:ext uri="{FF2B5EF4-FFF2-40B4-BE49-F238E27FC236}">
                  <a16:creationId xmlns:a16="http://schemas.microsoft.com/office/drawing/2014/main" id="{A8D7E29C-A0EE-0045-AC32-D1571C6A3799}"/>
                </a:ext>
              </a:extLst>
            </p:cNvPr>
            <p:cNvSpPr>
              <a:spLocks noChangeArrowheads="1"/>
            </p:cNvSpPr>
            <p:nvPr/>
          </p:nvSpPr>
          <p:spPr bwMode="auto">
            <a:xfrm>
              <a:off x="8043674" y="2109605"/>
              <a:ext cx="259229" cy="584395"/>
            </a:xfrm>
            <a:prstGeom prst="rect">
              <a:avLst/>
            </a:prstGeom>
            <a:solidFill>
              <a:schemeClr val="accent6"/>
            </a:solidFill>
            <a:ln w="0">
              <a:solidFill>
                <a:schemeClr val="accent6"/>
              </a:solidFill>
              <a:prstDash val="solid"/>
              <a:miter lim="800000"/>
              <a:headEnd/>
              <a:tailEnd/>
            </a:ln>
          </p:spPr>
          <p:txBody>
            <a:bodyPr/>
            <a:lstStyle/>
            <a:p>
              <a:pPr>
                <a:defRPr/>
              </a:pPr>
              <a:endParaRPr lang="en-US"/>
            </a:p>
          </p:txBody>
        </p:sp>
        <p:sp>
          <p:nvSpPr>
            <p:cNvPr id="26639" name="Freeform 451">
              <a:extLst>
                <a:ext uri="{FF2B5EF4-FFF2-40B4-BE49-F238E27FC236}">
                  <a16:creationId xmlns:a16="http://schemas.microsoft.com/office/drawing/2014/main" id="{CFBB2437-E93D-314C-91BC-5075C5F95841}"/>
                </a:ext>
              </a:extLst>
            </p:cNvPr>
            <p:cNvSpPr>
              <a:spLocks/>
            </p:cNvSpPr>
            <p:nvPr/>
          </p:nvSpPr>
          <p:spPr bwMode="auto">
            <a:xfrm>
              <a:off x="6065181" y="2083573"/>
              <a:ext cx="671829" cy="355574"/>
            </a:xfrm>
            <a:custGeom>
              <a:avLst/>
              <a:gdLst>
                <a:gd name="T0" fmla="*/ 2147483646 w 224"/>
                <a:gd name="T1" fmla="*/ 0 h 223"/>
                <a:gd name="T2" fmla="*/ 2147483646 w 224"/>
                <a:gd name="T3" fmla="*/ 2147483646 h 223"/>
                <a:gd name="T4" fmla="*/ 2147483646 w 224"/>
                <a:gd name="T5" fmla="*/ 2147483646 h 223"/>
                <a:gd name="T6" fmla="*/ 2147483646 w 224"/>
                <a:gd name="T7" fmla="*/ 2147483646 h 223"/>
                <a:gd name="T8" fmla="*/ 2147483646 w 224"/>
                <a:gd name="T9" fmla="*/ 2147483646 h 223"/>
                <a:gd name="T10" fmla="*/ 2147483646 w 224"/>
                <a:gd name="T11" fmla="*/ 2147483646 h 223"/>
                <a:gd name="T12" fmla="*/ 2147483646 w 224"/>
                <a:gd name="T13" fmla="*/ 2147483646 h 223"/>
                <a:gd name="T14" fmla="*/ 2147483646 w 224"/>
                <a:gd name="T15" fmla="*/ 2147483646 h 223"/>
                <a:gd name="T16" fmla="*/ 2147483646 w 224"/>
                <a:gd name="T17" fmla="*/ 2147483646 h 223"/>
                <a:gd name="T18" fmla="*/ 2147483646 w 224"/>
                <a:gd name="T19" fmla="*/ 2147483646 h 223"/>
                <a:gd name="T20" fmla="*/ 2147483646 w 224"/>
                <a:gd name="T21" fmla="*/ 2147483646 h 223"/>
                <a:gd name="T22" fmla="*/ 2147483646 w 224"/>
                <a:gd name="T23" fmla="*/ 2147483646 h 223"/>
                <a:gd name="T24" fmla="*/ 2147483646 w 224"/>
                <a:gd name="T25" fmla="*/ 2147483646 h 223"/>
                <a:gd name="T26" fmla="*/ 2147483646 w 224"/>
                <a:gd name="T27" fmla="*/ 2147483646 h 223"/>
                <a:gd name="T28" fmla="*/ 2147483646 w 224"/>
                <a:gd name="T29" fmla="*/ 2147483646 h 223"/>
                <a:gd name="T30" fmla="*/ 2147483646 w 224"/>
                <a:gd name="T31" fmla="*/ 2147483646 h 223"/>
                <a:gd name="T32" fmla="*/ 2147483646 w 224"/>
                <a:gd name="T33" fmla="*/ 2147483646 h 223"/>
                <a:gd name="T34" fmla="*/ 2147483646 w 224"/>
                <a:gd name="T35" fmla="*/ 2147483646 h 223"/>
                <a:gd name="T36" fmla="*/ 2147483646 w 224"/>
                <a:gd name="T37" fmla="*/ 2147483646 h 223"/>
                <a:gd name="T38" fmla="*/ 2147483646 w 224"/>
                <a:gd name="T39" fmla="*/ 2147483646 h 223"/>
                <a:gd name="T40" fmla="*/ 2147483646 w 224"/>
                <a:gd name="T41" fmla="*/ 2147483646 h 223"/>
                <a:gd name="T42" fmla="*/ 0 w 224"/>
                <a:gd name="T43" fmla="*/ 2147483646 h 223"/>
                <a:gd name="T44" fmla="*/ 2147483646 w 224"/>
                <a:gd name="T45" fmla="*/ 2147483646 h 223"/>
                <a:gd name="T46" fmla="*/ 2147483646 w 224"/>
                <a:gd name="T47" fmla="*/ 2147483646 h 223"/>
                <a:gd name="T48" fmla="*/ 2147483646 w 224"/>
                <a:gd name="T49" fmla="*/ 2147483646 h 223"/>
                <a:gd name="T50" fmla="*/ 2147483646 w 224"/>
                <a:gd name="T51" fmla="*/ 2147483646 h 223"/>
                <a:gd name="T52" fmla="*/ 2147483646 w 224"/>
                <a:gd name="T53" fmla="*/ 2147483646 h 223"/>
                <a:gd name="T54" fmla="*/ 2147483646 w 224"/>
                <a:gd name="T55" fmla="*/ 2147483646 h 223"/>
                <a:gd name="T56" fmla="*/ 2147483646 w 224"/>
                <a:gd name="T57" fmla="*/ 0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4"/>
                <a:gd name="T88" fmla="*/ 0 h 223"/>
                <a:gd name="T89" fmla="*/ 224 w 224"/>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4" h="223">
                  <a:moveTo>
                    <a:pt x="119" y="0"/>
                  </a:moveTo>
                  <a:lnTo>
                    <a:pt x="144" y="4"/>
                  </a:lnTo>
                  <a:lnTo>
                    <a:pt x="168" y="14"/>
                  </a:lnTo>
                  <a:lnTo>
                    <a:pt x="189" y="30"/>
                  </a:lnTo>
                  <a:lnTo>
                    <a:pt x="204" y="48"/>
                  </a:lnTo>
                  <a:lnTo>
                    <a:pt x="216" y="71"/>
                  </a:lnTo>
                  <a:lnTo>
                    <a:pt x="223" y="94"/>
                  </a:lnTo>
                  <a:lnTo>
                    <a:pt x="224" y="119"/>
                  </a:lnTo>
                  <a:lnTo>
                    <a:pt x="219" y="144"/>
                  </a:lnTo>
                  <a:lnTo>
                    <a:pt x="210" y="168"/>
                  </a:lnTo>
                  <a:lnTo>
                    <a:pt x="194" y="188"/>
                  </a:lnTo>
                  <a:lnTo>
                    <a:pt x="174" y="204"/>
                  </a:lnTo>
                  <a:lnTo>
                    <a:pt x="153" y="216"/>
                  </a:lnTo>
                  <a:lnTo>
                    <a:pt x="130" y="223"/>
                  </a:lnTo>
                  <a:lnTo>
                    <a:pt x="105" y="223"/>
                  </a:lnTo>
                  <a:lnTo>
                    <a:pt x="80" y="219"/>
                  </a:lnTo>
                  <a:lnTo>
                    <a:pt x="56" y="208"/>
                  </a:lnTo>
                  <a:lnTo>
                    <a:pt x="36" y="192"/>
                  </a:lnTo>
                  <a:lnTo>
                    <a:pt x="20" y="174"/>
                  </a:lnTo>
                  <a:lnTo>
                    <a:pt x="8" y="152"/>
                  </a:lnTo>
                  <a:lnTo>
                    <a:pt x="1" y="128"/>
                  </a:lnTo>
                  <a:lnTo>
                    <a:pt x="0" y="103"/>
                  </a:lnTo>
                  <a:lnTo>
                    <a:pt x="5" y="79"/>
                  </a:lnTo>
                  <a:lnTo>
                    <a:pt x="16" y="55"/>
                  </a:lnTo>
                  <a:lnTo>
                    <a:pt x="30" y="35"/>
                  </a:lnTo>
                  <a:lnTo>
                    <a:pt x="50" y="18"/>
                  </a:lnTo>
                  <a:lnTo>
                    <a:pt x="72" y="7"/>
                  </a:lnTo>
                  <a:lnTo>
                    <a:pt x="96" y="1"/>
                  </a:lnTo>
                  <a:lnTo>
                    <a:pt x="119" y="0"/>
                  </a:lnTo>
                  <a:close/>
                </a:path>
              </a:pathLst>
            </a:custGeom>
            <a:solidFill>
              <a:schemeClr val="accent2"/>
            </a:solidFill>
            <a:ln w="0">
              <a:solidFill>
                <a:schemeClr val="accent2"/>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cs typeface="Calibri" panose="020F0502020204030204" pitchFamily="34" charset="0"/>
                </a:rPr>
                <a:t>6</a:t>
              </a:r>
            </a:p>
            <a:p>
              <a:pPr algn="ctr">
                <a:lnSpc>
                  <a:spcPct val="100000"/>
                </a:lnSpc>
                <a:spcBef>
                  <a:spcPct val="0"/>
                </a:spcBef>
                <a:buFontTx/>
                <a:buNone/>
              </a:pPr>
              <a:r>
                <a:rPr lang="ar-SA" altLang="en-US" sz="1800" b="1">
                  <a:cs typeface="Calibri" panose="020F0502020204030204" pitchFamily="34" charset="0"/>
                </a:rPr>
                <a:t>تحقيق التوازن</a:t>
              </a:r>
            </a:p>
            <a:p>
              <a:pPr>
                <a:lnSpc>
                  <a:spcPct val="100000"/>
                </a:lnSpc>
                <a:spcBef>
                  <a:spcPct val="0"/>
                </a:spcBef>
                <a:buFontTx/>
                <a:buNone/>
              </a:pPr>
              <a:endParaRPr lang="en-US" altLang="en-US" sz="1800"/>
            </a:p>
          </p:txBody>
        </p:sp>
        <p:sp>
          <p:nvSpPr>
            <p:cNvPr id="26640" name="Freeform 456">
              <a:extLst>
                <a:ext uri="{FF2B5EF4-FFF2-40B4-BE49-F238E27FC236}">
                  <a16:creationId xmlns:a16="http://schemas.microsoft.com/office/drawing/2014/main" id="{A0A33175-BEAB-C044-B3C6-B7AFE3D957B8}"/>
                </a:ext>
              </a:extLst>
            </p:cNvPr>
            <p:cNvSpPr>
              <a:spLocks/>
            </p:cNvSpPr>
            <p:nvPr/>
          </p:nvSpPr>
          <p:spPr bwMode="auto">
            <a:xfrm>
              <a:off x="8708496" y="2084414"/>
              <a:ext cx="671829" cy="355574"/>
            </a:xfrm>
            <a:custGeom>
              <a:avLst/>
              <a:gdLst>
                <a:gd name="T0" fmla="*/ 2147483646 w 222"/>
                <a:gd name="T1" fmla="*/ 0 h 223"/>
                <a:gd name="T2" fmla="*/ 2147483646 w 222"/>
                <a:gd name="T3" fmla="*/ 2147483646 h 223"/>
                <a:gd name="T4" fmla="*/ 2147483646 w 222"/>
                <a:gd name="T5" fmla="*/ 2147483646 h 223"/>
                <a:gd name="T6" fmla="*/ 2147483646 w 222"/>
                <a:gd name="T7" fmla="*/ 2147483646 h 223"/>
                <a:gd name="T8" fmla="*/ 2147483646 w 222"/>
                <a:gd name="T9" fmla="*/ 2147483646 h 223"/>
                <a:gd name="T10" fmla="*/ 2147483646 w 222"/>
                <a:gd name="T11" fmla="*/ 2147483646 h 223"/>
                <a:gd name="T12" fmla="*/ 2147483646 w 222"/>
                <a:gd name="T13" fmla="*/ 2147483646 h 223"/>
                <a:gd name="T14" fmla="*/ 2147483646 w 222"/>
                <a:gd name="T15" fmla="*/ 2147483646 h 223"/>
                <a:gd name="T16" fmla="*/ 2147483646 w 222"/>
                <a:gd name="T17" fmla="*/ 2147483646 h 223"/>
                <a:gd name="T18" fmla="*/ 2147483646 w 222"/>
                <a:gd name="T19" fmla="*/ 2147483646 h 223"/>
                <a:gd name="T20" fmla="*/ 2147483646 w 222"/>
                <a:gd name="T21" fmla="*/ 2147483646 h 223"/>
                <a:gd name="T22" fmla="*/ 2147483646 w 222"/>
                <a:gd name="T23" fmla="*/ 2147483646 h 223"/>
                <a:gd name="T24" fmla="*/ 2147483646 w 222"/>
                <a:gd name="T25" fmla="*/ 2147483646 h 223"/>
                <a:gd name="T26" fmla="*/ 2147483646 w 222"/>
                <a:gd name="T27" fmla="*/ 2147483646 h 223"/>
                <a:gd name="T28" fmla="*/ 2147483646 w 222"/>
                <a:gd name="T29" fmla="*/ 2147483646 h 223"/>
                <a:gd name="T30" fmla="*/ 2147483646 w 222"/>
                <a:gd name="T31" fmla="*/ 2147483646 h 223"/>
                <a:gd name="T32" fmla="*/ 2147483646 w 222"/>
                <a:gd name="T33" fmla="*/ 2147483646 h 223"/>
                <a:gd name="T34" fmla="*/ 2147483646 w 222"/>
                <a:gd name="T35" fmla="*/ 2147483646 h 223"/>
                <a:gd name="T36" fmla="*/ 2147483646 w 222"/>
                <a:gd name="T37" fmla="*/ 2147483646 h 223"/>
                <a:gd name="T38" fmla="*/ 2147483646 w 222"/>
                <a:gd name="T39" fmla="*/ 2147483646 h 223"/>
                <a:gd name="T40" fmla="*/ 2147483646 w 222"/>
                <a:gd name="T41" fmla="*/ 2147483646 h 223"/>
                <a:gd name="T42" fmla="*/ 0 w 222"/>
                <a:gd name="T43" fmla="*/ 2147483646 h 223"/>
                <a:gd name="T44" fmla="*/ 2147483646 w 222"/>
                <a:gd name="T45" fmla="*/ 2147483646 h 223"/>
                <a:gd name="T46" fmla="*/ 2147483646 w 222"/>
                <a:gd name="T47" fmla="*/ 2147483646 h 223"/>
                <a:gd name="T48" fmla="*/ 2147483646 w 222"/>
                <a:gd name="T49" fmla="*/ 2147483646 h 223"/>
                <a:gd name="T50" fmla="*/ 2147483646 w 222"/>
                <a:gd name="T51" fmla="*/ 2147483646 h 223"/>
                <a:gd name="T52" fmla="*/ 2147483646 w 222"/>
                <a:gd name="T53" fmla="*/ 2147483646 h 223"/>
                <a:gd name="T54" fmla="*/ 2147483646 w 222"/>
                <a:gd name="T55" fmla="*/ 2147483646 h 223"/>
                <a:gd name="T56" fmla="*/ 2147483646 w 222"/>
                <a:gd name="T57" fmla="*/ 0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2"/>
                <a:gd name="T88" fmla="*/ 0 h 223"/>
                <a:gd name="T89" fmla="*/ 222 w 222"/>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2" h="223">
                  <a:moveTo>
                    <a:pt x="103" y="0"/>
                  </a:moveTo>
                  <a:lnTo>
                    <a:pt x="128" y="1"/>
                  </a:lnTo>
                  <a:lnTo>
                    <a:pt x="152" y="7"/>
                  </a:lnTo>
                  <a:lnTo>
                    <a:pt x="174" y="18"/>
                  </a:lnTo>
                  <a:lnTo>
                    <a:pt x="192" y="35"/>
                  </a:lnTo>
                  <a:lnTo>
                    <a:pt x="208" y="55"/>
                  </a:lnTo>
                  <a:lnTo>
                    <a:pt x="218" y="79"/>
                  </a:lnTo>
                  <a:lnTo>
                    <a:pt x="222" y="103"/>
                  </a:lnTo>
                  <a:lnTo>
                    <a:pt x="222" y="128"/>
                  </a:lnTo>
                  <a:lnTo>
                    <a:pt x="216" y="152"/>
                  </a:lnTo>
                  <a:lnTo>
                    <a:pt x="204" y="174"/>
                  </a:lnTo>
                  <a:lnTo>
                    <a:pt x="188" y="192"/>
                  </a:lnTo>
                  <a:lnTo>
                    <a:pt x="167" y="208"/>
                  </a:lnTo>
                  <a:lnTo>
                    <a:pt x="144" y="219"/>
                  </a:lnTo>
                  <a:lnTo>
                    <a:pt x="119" y="223"/>
                  </a:lnTo>
                  <a:lnTo>
                    <a:pt x="94" y="223"/>
                  </a:lnTo>
                  <a:lnTo>
                    <a:pt x="71" y="216"/>
                  </a:lnTo>
                  <a:lnTo>
                    <a:pt x="48" y="204"/>
                  </a:lnTo>
                  <a:lnTo>
                    <a:pt x="30" y="188"/>
                  </a:lnTo>
                  <a:lnTo>
                    <a:pt x="14" y="168"/>
                  </a:lnTo>
                  <a:lnTo>
                    <a:pt x="4" y="144"/>
                  </a:lnTo>
                  <a:lnTo>
                    <a:pt x="0" y="119"/>
                  </a:lnTo>
                  <a:lnTo>
                    <a:pt x="1" y="94"/>
                  </a:lnTo>
                  <a:lnTo>
                    <a:pt x="6" y="71"/>
                  </a:lnTo>
                  <a:lnTo>
                    <a:pt x="18" y="48"/>
                  </a:lnTo>
                  <a:lnTo>
                    <a:pt x="35" y="30"/>
                  </a:lnTo>
                  <a:lnTo>
                    <a:pt x="55" y="14"/>
                  </a:lnTo>
                  <a:lnTo>
                    <a:pt x="78" y="4"/>
                  </a:lnTo>
                  <a:lnTo>
                    <a:pt x="103" y="0"/>
                  </a:lnTo>
                  <a:close/>
                </a:path>
              </a:pathLst>
            </a:custGeom>
            <a:solidFill>
              <a:srgbClr val="FF66CC"/>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dirty="0">
                  <a:cs typeface="Calibri" panose="020F0502020204030204" pitchFamily="34" charset="0"/>
                </a:rPr>
                <a:t>3</a:t>
              </a:r>
            </a:p>
            <a:p>
              <a:pPr algn="ctr">
                <a:lnSpc>
                  <a:spcPct val="100000"/>
                </a:lnSpc>
                <a:spcBef>
                  <a:spcPct val="0"/>
                </a:spcBef>
                <a:buFontTx/>
                <a:buNone/>
              </a:pPr>
              <a:r>
                <a:rPr lang="ar-SA" altLang="en-US" sz="1800" b="1" dirty="0">
                  <a:cs typeface="Calibri" panose="020F0502020204030204" pitchFamily="34" charset="0"/>
                </a:rPr>
                <a:t>البساطة</a:t>
              </a:r>
            </a:p>
            <a:p>
              <a:pPr>
                <a:lnSpc>
                  <a:spcPct val="100000"/>
                </a:lnSpc>
                <a:spcBef>
                  <a:spcPct val="0"/>
                </a:spcBef>
                <a:buFontTx/>
                <a:buNone/>
              </a:pPr>
              <a:endParaRPr lang="en-US" altLang="en-US" sz="1800" b="1" dirty="0"/>
            </a:p>
          </p:txBody>
        </p:sp>
      </p:grpSp>
      <p:grpSp>
        <p:nvGrpSpPr>
          <p:cNvPr id="16" name="Group 15">
            <a:extLst>
              <a:ext uri="{FF2B5EF4-FFF2-40B4-BE49-F238E27FC236}">
                <a16:creationId xmlns:a16="http://schemas.microsoft.com/office/drawing/2014/main" id="{B5B0EA07-5FD9-6C46-8689-621CAAD69A88}"/>
              </a:ext>
            </a:extLst>
          </p:cNvPr>
          <p:cNvGrpSpPr/>
          <p:nvPr/>
        </p:nvGrpSpPr>
        <p:grpSpPr>
          <a:xfrm>
            <a:off x="412757" y="239719"/>
            <a:ext cx="4288558" cy="1066719"/>
            <a:chOff x="833170" y="105330"/>
            <a:chExt cx="4288558" cy="1066719"/>
          </a:xfrm>
        </p:grpSpPr>
        <p:pic>
          <p:nvPicPr>
            <p:cNvPr id="17" name="Picture 16" descr="C:\Users\reem\AppData\Local\Microsoft\Windows\INetCache\Content.Word\English-LOGO-RGB.PNG">
              <a:extLst>
                <a:ext uri="{FF2B5EF4-FFF2-40B4-BE49-F238E27FC236}">
                  <a16:creationId xmlns:a16="http://schemas.microsoft.com/office/drawing/2014/main" id="{37BD9A56-C298-8448-96E4-CD19D400BF14}"/>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8" name="Picture 17" descr="MEPI logo - The U.S.-Middle East Partnership Initiative (MEPI)">
              <a:extLst>
                <a:ext uri="{FF2B5EF4-FFF2-40B4-BE49-F238E27FC236}">
                  <a16:creationId xmlns:a16="http://schemas.microsoft.com/office/drawing/2014/main" id="{6775735E-C7C1-2B4E-8191-427701B0EFE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9" name="Picture 18" descr="Flag of the United States - Wikipedia">
              <a:extLst>
                <a:ext uri="{FF2B5EF4-FFF2-40B4-BE49-F238E27FC236}">
                  <a16:creationId xmlns:a16="http://schemas.microsoft.com/office/drawing/2014/main" id="{3EE99ADB-5AA8-B240-A07B-DE64FB8FA47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20" name="Picture 19" descr="C:\Users\rahaf.AMANFUND\AppData\Local\Microsoft\Windows\INetCache\Content.Word\Second Chance logo.jpg">
              <a:extLst>
                <a:ext uri="{FF2B5EF4-FFF2-40B4-BE49-F238E27FC236}">
                  <a16:creationId xmlns:a16="http://schemas.microsoft.com/office/drawing/2014/main" id="{CB41184F-1D00-1B47-A085-6141C9F99D16}"/>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21" name="Picture 20">
            <a:extLst>
              <a:ext uri="{FF2B5EF4-FFF2-40B4-BE49-F238E27FC236}">
                <a16:creationId xmlns:a16="http://schemas.microsoft.com/office/drawing/2014/main" id="{4F8359B3-48BD-E947-9C76-6488907B4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22" name="L-Shape 21">
            <a:extLst>
              <a:ext uri="{FF2B5EF4-FFF2-40B4-BE49-F238E27FC236}">
                <a16:creationId xmlns:a16="http://schemas.microsoft.com/office/drawing/2014/main" id="{42A87E09-86FE-E342-957C-4698B04E1168}"/>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74140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1">
            <a:extLst>
              <a:ext uri="{FF2B5EF4-FFF2-40B4-BE49-F238E27FC236}">
                <a16:creationId xmlns:a16="http://schemas.microsoft.com/office/drawing/2014/main" id="{DC393DFB-25AC-DE40-BB91-4F4A909C1CC0}"/>
              </a:ext>
            </a:extLst>
          </p:cNvPr>
          <p:cNvGrpSpPr>
            <a:grpSpLocks/>
          </p:cNvGrpSpPr>
          <p:nvPr/>
        </p:nvGrpSpPr>
        <p:grpSpPr bwMode="auto">
          <a:xfrm>
            <a:off x="830263" y="2895600"/>
            <a:ext cx="4311650" cy="3638550"/>
            <a:chOff x="423863" y="3451225"/>
            <a:chExt cx="2419350" cy="2378076"/>
          </a:xfrm>
        </p:grpSpPr>
        <p:sp>
          <p:nvSpPr>
            <p:cNvPr id="13327" name="Freeform 139">
              <a:extLst>
                <a:ext uri="{FF2B5EF4-FFF2-40B4-BE49-F238E27FC236}">
                  <a16:creationId xmlns:a16="http://schemas.microsoft.com/office/drawing/2014/main" id="{9DFF40C7-DB3F-8B41-AB41-181A4FD1CC47}"/>
                </a:ext>
              </a:extLst>
            </p:cNvPr>
            <p:cNvSpPr>
              <a:spLocks/>
            </p:cNvSpPr>
            <p:nvPr/>
          </p:nvSpPr>
          <p:spPr bwMode="auto">
            <a:xfrm>
              <a:off x="519113" y="3451225"/>
              <a:ext cx="1133475" cy="1014413"/>
            </a:xfrm>
            <a:custGeom>
              <a:avLst/>
              <a:gdLst>
                <a:gd name="T0" fmla="*/ 637354 w 1511567"/>
                <a:gd name="T1" fmla="*/ 0 h 1350967"/>
                <a:gd name="T2" fmla="*/ 637354 w 1511567"/>
                <a:gd name="T3" fmla="*/ 346526 h 1350967"/>
                <a:gd name="T4" fmla="*/ 612913 w 1511567"/>
                <a:gd name="T5" fmla="*/ 346184 h 1350967"/>
                <a:gd name="T6" fmla="*/ 571383 w 1511567"/>
                <a:gd name="T7" fmla="*/ 351571 h 1350967"/>
                <a:gd name="T8" fmla="*/ 329748 w 1511567"/>
                <a:gd name="T9" fmla="*/ 568646 h 1350967"/>
                <a:gd name="T10" fmla="*/ 328915 w 1511567"/>
                <a:gd name="T11" fmla="*/ 571946 h 1350967"/>
                <a:gd name="T12" fmla="*/ 295492 w 1511567"/>
                <a:gd name="T13" fmla="*/ 561087 h 1350967"/>
                <a:gd name="T14" fmla="*/ 0 w 1511567"/>
                <a:gd name="T15" fmla="*/ 465089 h 1350967"/>
                <a:gd name="T16" fmla="*/ 637354 w 1511567"/>
                <a:gd name="T17" fmla="*/ 0 h 13509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1567" h="1350967">
                  <a:moveTo>
                    <a:pt x="1511567" y="0"/>
                  </a:moveTo>
                  <a:lnTo>
                    <a:pt x="1511567" y="818514"/>
                  </a:lnTo>
                  <a:lnTo>
                    <a:pt x="1453602" y="817705"/>
                  </a:lnTo>
                  <a:cubicBezTo>
                    <a:pt x="1420142" y="820062"/>
                    <a:pt x="1387153" y="824775"/>
                    <a:pt x="1355106" y="830430"/>
                  </a:cubicBezTo>
                  <a:cubicBezTo>
                    <a:pt x="1087424" y="886983"/>
                    <a:pt x="868753" y="1083032"/>
                    <a:pt x="782039" y="1343174"/>
                  </a:cubicBezTo>
                  <a:lnTo>
                    <a:pt x="780063" y="1350967"/>
                  </a:lnTo>
                  <a:lnTo>
                    <a:pt x="700797" y="1325319"/>
                  </a:lnTo>
                  <a:cubicBezTo>
                    <a:pt x="513697" y="1264781"/>
                    <a:pt x="283419" y="1190271"/>
                    <a:pt x="0" y="1098567"/>
                  </a:cubicBezTo>
                  <a:cubicBezTo>
                    <a:pt x="203553" y="458990"/>
                    <a:pt x="802902" y="0"/>
                    <a:pt x="151156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JO"/>
            </a:p>
          </p:txBody>
        </p:sp>
        <p:sp>
          <p:nvSpPr>
            <p:cNvPr id="13328" name="Freeform 140">
              <a:extLst>
                <a:ext uri="{FF2B5EF4-FFF2-40B4-BE49-F238E27FC236}">
                  <a16:creationId xmlns:a16="http://schemas.microsoft.com/office/drawing/2014/main" id="{BCBBC9C3-0521-664B-8B1D-C5CD45694BBC}"/>
                </a:ext>
              </a:extLst>
            </p:cNvPr>
            <p:cNvSpPr>
              <a:spLocks/>
            </p:cNvSpPr>
            <p:nvPr/>
          </p:nvSpPr>
          <p:spPr bwMode="auto">
            <a:xfrm>
              <a:off x="1652588" y="3451225"/>
              <a:ext cx="1133475" cy="1014413"/>
            </a:xfrm>
            <a:custGeom>
              <a:avLst/>
              <a:gdLst>
                <a:gd name="T0" fmla="*/ 0 w 1511567"/>
                <a:gd name="T1" fmla="*/ 0 h 1351358"/>
                <a:gd name="T2" fmla="*/ 637354 w 1511567"/>
                <a:gd name="T3" fmla="*/ 464686 h 1351358"/>
                <a:gd name="T4" fmla="*/ 307930 w 1511567"/>
                <a:gd name="T5" fmla="*/ 571615 h 1351358"/>
                <a:gd name="T6" fmla="*/ 305509 w 1511567"/>
                <a:gd name="T7" fmla="*/ 562886 h 1351358"/>
                <a:gd name="T8" fmla="*/ 100946 w 1511567"/>
                <a:gd name="T9" fmla="*/ 360835 h 1351358"/>
                <a:gd name="T10" fmla="*/ 18283 w 1511567"/>
                <a:gd name="T11" fmla="*/ 346482 h 1351358"/>
                <a:gd name="T12" fmla="*/ 0 w 1511567"/>
                <a:gd name="T13" fmla="*/ 346226 h 1351358"/>
                <a:gd name="T14" fmla="*/ 0 w 1511567"/>
                <a:gd name="T15" fmla="*/ 311354 h 1351358"/>
                <a:gd name="T16" fmla="*/ 0 w 1511567"/>
                <a:gd name="T17" fmla="*/ 0 h 1351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1567" h="1351358">
                  <a:moveTo>
                    <a:pt x="0" y="0"/>
                  </a:moveTo>
                  <a:cubicBezTo>
                    <a:pt x="704896" y="0"/>
                    <a:pt x="1304245" y="458990"/>
                    <a:pt x="1511567" y="1098567"/>
                  </a:cubicBezTo>
                  <a:lnTo>
                    <a:pt x="730296" y="1351358"/>
                  </a:lnTo>
                  <a:lnTo>
                    <a:pt x="724553" y="1330722"/>
                  </a:lnTo>
                  <a:cubicBezTo>
                    <a:pt x="645586" y="1105829"/>
                    <a:pt x="467032" y="928926"/>
                    <a:pt x="239408" y="853051"/>
                  </a:cubicBezTo>
                  <a:cubicBezTo>
                    <a:pt x="179085" y="834200"/>
                    <a:pt x="111222" y="822890"/>
                    <a:pt x="43359" y="819119"/>
                  </a:cubicBezTo>
                  <a:lnTo>
                    <a:pt x="0" y="818514"/>
                  </a:lnTo>
                  <a:lnTo>
                    <a:pt x="0" y="736073"/>
                  </a:lnTo>
                  <a:cubicBezTo>
                    <a:pt x="0" y="539555"/>
                    <a:pt x="0" y="297685"/>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en-JO"/>
            </a:p>
          </p:txBody>
        </p:sp>
        <p:sp>
          <p:nvSpPr>
            <p:cNvPr id="142" name="Freeform 141">
              <a:extLst>
                <a:ext uri="{FF2B5EF4-FFF2-40B4-BE49-F238E27FC236}">
                  <a16:creationId xmlns:a16="http://schemas.microsoft.com/office/drawing/2014/main" id="{06509548-346B-C843-8A34-5C1888B22688}"/>
                </a:ext>
              </a:extLst>
            </p:cNvPr>
            <p:cNvSpPr>
              <a:spLocks/>
            </p:cNvSpPr>
            <p:nvPr/>
          </p:nvSpPr>
          <p:spPr bwMode="auto">
            <a:xfrm>
              <a:off x="1988958" y="4277119"/>
              <a:ext cx="854255" cy="1328070"/>
            </a:xfrm>
            <a:custGeom>
              <a:avLst/>
              <a:gdLst>
                <a:gd name="connsiteX0" fmla="*/ 1063605 w 1139028"/>
                <a:gd name="connsiteY0" fmla="*/ 0 h 1770261"/>
                <a:gd name="connsiteX1" fmla="*/ 1139028 w 1139028"/>
                <a:gd name="connsiteY1" fmla="*/ 485880 h 1770261"/>
                <a:gd name="connsiteX2" fmla="*/ 482848 w 1139028"/>
                <a:gd name="connsiteY2" fmla="*/ 1770261 h 1770261"/>
                <a:gd name="connsiteX3" fmla="*/ 89882 w 1139028"/>
                <a:gd name="connsiteY3" fmla="*/ 1230002 h 1770261"/>
                <a:gd name="connsiteX4" fmla="*/ 0 w 1139028"/>
                <a:gd name="connsiteY4" fmla="*/ 1106429 h 1770261"/>
                <a:gd name="connsiteX5" fmla="*/ 63648 w 1139028"/>
                <a:gd name="connsiteY5" fmla="*/ 1056825 h 1770261"/>
                <a:gd name="connsiteX6" fmla="*/ 280904 w 1139028"/>
                <a:gd name="connsiteY6" fmla="*/ 721279 h 1770261"/>
                <a:gd name="connsiteX7" fmla="*/ 318606 w 1139028"/>
                <a:gd name="connsiteY7" fmla="*/ 525230 h 1770261"/>
                <a:gd name="connsiteX8" fmla="*/ 303525 w 1139028"/>
                <a:gd name="connsiteY8" fmla="*/ 329181 h 1770261"/>
                <a:gd name="connsiteX9" fmla="*/ 282316 w 1139028"/>
                <a:gd name="connsiteY9" fmla="*/ 252975 h 1770261"/>
                <a:gd name="connsiteX10" fmla="*/ 362499 w 1139028"/>
                <a:gd name="connsiteY10" fmla="*/ 227012 h 1770261"/>
                <a:gd name="connsiteX11" fmla="*/ 1063605 w 1139028"/>
                <a:gd name="connsiteY11" fmla="*/ 0 h 17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9028" h="1770261">
                  <a:moveTo>
                    <a:pt x="1063605" y="0"/>
                  </a:moveTo>
                  <a:cubicBezTo>
                    <a:pt x="1112630" y="150661"/>
                    <a:pt x="1139028" y="316387"/>
                    <a:pt x="1139028" y="485880"/>
                  </a:cubicBezTo>
                  <a:cubicBezTo>
                    <a:pt x="1139028" y="1013192"/>
                    <a:pt x="878819" y="1484006"/>
                    <a:pt x="482848" y="1770261"/>
                  </a:cubicBezTo>
                  <a:cubicBezTo>
                    <a:pt x="482848" y="1770261"/>
                    <a:pt x="482848" y="1770261"/>
                    <a:pt x="89882" y="1230002"/>
                  </a:cubicBezTo>
                  <a:lnTo>
                    <a:pt x="0" y="1106429"/>
                  </a:lnTo>
                  <a:lnTo>
                    <a:pt x="63648" y="1056825"/>
                  </a:lnTo>
                  <a:cubicBezTo>
                    <a:pt x="163086" y="968226"/>
                    <a:pt x="239432" y="853236"/>
                    <a:pt x="280904" y="721279"/>
                  </a:cubicBezTo>
                  <a:cubicBezTo>
                    <a:pt x="303525" y="660957"/>
                    <a:pt x="314836" y="596864"/>
                    <a:pt x="318606" y="525230"/>
                  </a:cubicBezTo>
                  <a:cubicBezTo>
                    <a:pt x="322376" y="457367"/>
                    <a:pt x="318606" y="393274"/>
                    <a:pt x="303525" y="329181"/>
                  </a:cubicBezTo>
                  <a:lnTo>
                    <a:pt x="282316" y="252975"/>
                  </a:lnTo>
                  <a:lnTo>
                    <a:pt x="362499" y="227012"/>
                  </a:lnTo>
                  <a:cubicBezTo>
                    <a:pt x="549683" y="166404"/>
                    <a:pt x="780062" y="91809"/>
                    <a:pt x="1063605" y="0"/>
                  </a:cubicBezTo>
                  <a:close/>
                </a:path>
              </a:pathLst>
            </a:custGeom>
            <a:solidFill>
              <a:schemeClr val="accent3"/>
            </a:solidFill>
            <a:ln w="9525">
              <a:noFill/>
              <a:round/>
              <a:headEnd/>
              <a:tailEnd/>
            </a:ln>
          </p:spPr>
          <p:txBody>
            <a:bodyPr lIns="68580" tIns="34290" rIns="68580" bIns="34290"/>
            <a:lstStyle/>
            <a:p>
              <a:pPr>
                <a:defRPr/>
              </a:pPr>
              <a:endParaRPr lang="en-US" sz="1400"/>
            </a:p>
          </p:txBody>
        </p:sp>
        <p:sp>
          <p:nvSpPr>
            <p:cNvPr id="143" name="Freeform 142">
              <a:extLst>
                <a:ext uri="{FF2B5EF4-FFF2-40B4-BE49-F238E27FC236}">
                  <a16:creationId xmlns:a16="http://schemas.microsoft.com/office/drawing/2014/main" id="{4ED3836E-1253-934F-A16F-0049EA47939D}"/>
                </a:ext>
              </a:extLst>
            </p:cNvPr>
            <p:cNvSpPr>
              <a:spLocks/>
            </p:cNvSpPr>
            <p:nvPr/>
          </p:nvSpPr>
          <p:spPr bwMode="auto">
            <a:xfrm>
              <a:off x="955657" y="5105088"/>
              <a:ext cx="1396738" cy="724213"/>
            </a:xfrm>
            <a:custGeom>
              <a:avLst/>
              <a:gdLst>
                <a:gd name="connsiteX0" fmla="*/ 1379413 w 1861563"/>
                <a:gd name="connsiteY0" fmla="*/ 0 h 965080"/>
                <a:gd name="connsiteX1" fmla="*/ 1430031 w 1861563"/>
                <a:gd name="connsiteY1" fmla="*/ 69671 h 965080"/>
                <a:gd name="connsiteX2" fmla="*/ 1861563 w 1861563"/>
                <a:gd name="connsiteY2" fmla="*/ 663636 h 965080"/>
                <a:gd name="connsiteX3" fmla="*/ 930782 w 1861563"/>
                <a:gd name="connsiteY3" fmla="*/ 965080 h 965080"/>
                <a:gd name="connsiteX4" fmla="*/ 0 w 1861563"/>
                <a:gd name="connsiteY4" fmla="*/ 663636 h 965080"/>
                <a:gd name="connsiteX5" fmla="*/ 480568 w 1861563"/>
                <a:gd name="connsiteY5" fmla="*/ 2178 h 965080"/>
                <a:gd name="connsiteX6" fmla="*/ 506930 w 1861563"/>
                <a:gd name="connsiteY6" fmla="*/ 22183 h 965080"/>
                <a:gd name="connsiteX7" fmla="*/ 688841 w 1861563"/>
                <a:gd name="connsiteY7" fmla="*/ 110723 h 965080"/>
                <a:gd name="connsiteX8" fmla="*/ 884891 w 1861563"/>
                <a:gd name="connsiteY8" fmla="*/ 144655 h 965080"/>
                <a:gd name="connsiteX9" fmla="*/ 1084710 w 1861563"/>
                <a:gd name="connsiteY9" fmla="*/ 129574 h 965080"/>
                <a:gd name="connsiteX10" fmla="*/ 1361796 w 1861563"/>
                <a:gd name="connsiteY10" fmla="*/ 13730 h 965080"/>
                <a:gd name="connsiteX11" fmla="*/ 1379413 w 1861563"/>
                <a:gd name="connsiteY11" fmla="*/ 0 h 96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563" h="965080">
                  <a:moveTo>
                    <a:pt x="1379413" y="0"/>
                  </a:moveTo>
                  <a:lnTo>
                    <a:pt x="1430031" y="69671"/>
                  </a:lnTo>
                  <a:cubicBezTo>
                    <a:pt x="1545243" y="228250"/>
                    <a:pt x="1687042" y="423423"/>
                    <a:pt x="1861563" y="663636"/>
                  </a:cubicBezTo>
                  <a:cubicBezTo>
                    <a:pt x="1597779" y="855807"/>
                    <a:pt x="1277470" y="965080"/>
                    <a:pt x="930782" y="965080"/>
                  </a:cubicBezTo>
                  <a:cubicBezTo>
                    <a:pt x="580326" y="965080"/>
                    <a:pt x="260016" y="855807"/>
                    <a:pt x="0" y="663636"/>
                  </a:cubicBezTo>
                  <a:lnTo>
                    <a:pt x="480568" y="2178"/>
                  </a:lnTo>
                  <a:lnTo>
                    <a:pt x="506930" y="22183"/>
                  </a:lnTo>
                  <a:cubicBezTo>
                    <a:pt x="562776" y="59119"/>
                    <a:pt x="623806" y="89045"/>
                    <a:pt x="688841" y="110723"/>
                  </a:cubicBezTo>
                  <a:cubicBezTo>
                    <a:pt x="752934" y="129574"/>
                    <a:pt x="817027" y="140885"/>
                    <a:pt x="884891" y="144655"/>
                  </a:cubicBezTo>
                  <a:cubicBezTo>
                    <a:pt x="952754" y="148425"/>
                    <a:pt x="1020617" y="144655"/>
                    <a:pt x="1084710" y="129574"/>
                  </a:cubicBezTo>
                  <a:cubicBezTo>
                    <a:pt x="1185091" y="109781"/>
                    <a:pt x="1279110" y="69841"/>
                    <a:pt x="1361796" y="13730"/>
                  </a:cubicBezTo>
                  <a:lnTo>
                    <a:pt x="1379413" y="0"/>
                  </a:lnTo>
                  <a:close/>
                </a:path>
              </a:pathLst>
            </a:custGeom>
            <a:solidFill>
              <a:schemeClr val="accent4"/>
            </a:solidFill>
            <a:ln w="9525">
              <a:noFill/>
              <a:round/>
              <a:headEnd/>
              <a:tailEnd/>
            </a:ln>
          </p:spPr>
          <p:txBody>
            <a:bodyPr lIns="68580" tIns="34290" rIns="68580" bIns="34290"/>
            <a:lstStyle/>
            <a:p>
              <a:pPr>
                <a:defRPr/>
              </a:pPr>
              <a:endParaRPr lang="en-US" sz="1400" dirty="0"/>
            </a:p>
          </p:txBody>
        </p:sp>
        <p:sp>
          <p:nvSpPr>
            <p:cNvPr id="144" name="Freeform 143">
              <a:extLst>
                <a:ext uri="{FF2B5EF4-FFF2-40B4-BE49-F238E27FC236}">
                  <a16:creationId xmlns:a16="http://schemas.microsoft.com/office/drawing/2014/main" id="{5CEB8D84-FC07-934C-BD92-805C45A6F303}"/>
                </a:ext>
              </a:extLst>
            </p:cNvPr>
            <p:cNvSpPr>
              <a:spLocks/>
            </p:cNvSpPr>
            <p:nvPr/>
          </p:nvSpPr>
          <p:spPr bwMode="auto">
            <a:xfrm>
              <a:off x="462166" y="4277119"/>
              <a:ext cx="854255" cy="1328070"/>
            </a:xfrm>
            <a:custGeom>
              <a:avLst/>
              <a:gdLst>
                <a:gd name="connsiteX0" fmla="*/ 79007 w 1139959"/>
                <a:gd name="connsiteY0" fmla="*/ 0 h 1770261"/>
                <a:gd name="connsiteX1" fmla="*/ 855689 w 1139959"/>
                <a:gd name="connsiteY1" fmla="*/ 252080 h 1770261"/>
                <a:gd name="connsiteX2" fmla="*/ 833621 w 1139959"/>
                <a:gd name="connsiteY2" fmla="*/ 339078 h 1770261"/>
                <a:gd name="connsiteX3" fmla="*/ 820425 w 1139959"/>
                <a:gd name="connsiteY3" fmla="*/ 438516 h 1770261"/>
                <a:gd name="connsiteX4" fmla="*/ 835506 w 1139959"/>
                <a:gd name="connsiteY4" fmla="*/ 638335 h 1770261"/>
                <a:gd name="connsiteX5" fmla="*/ 1086606 w 1139959"/>
                <a:gd name="connsiteY5" fmla="*/ 1066125 h 1770261"/>
                <a:gd name="connsiteX6" fmla="*/ 1139959 w 1139959"/>
                <a:gd name="connsiteY6" fmla="*/ 1106613 h 1770261"/>
                <a:gd name="connsiteX7" fmla="*/ 1089218 w 1139959"/>
                <a:gd name="connsiteY7" fmla="*/ 1176539 h 1770261"/>
                <a:gd name="connsiteX8" fmla="*/ 658388 w 1139959"/>
                <a:gd name="connsiteY8" fmla="*/ 1770261 h 1770261"/>
                <a:gd name="connsiteX9" fmla="*/ 0 w 1139959"/>
                <a:gd name="connsiteY9" fmla="*/ 485880 h 1770261"/>
                <a:gd name="connsiteX10" fmla="*/ 79007 w 1139959"/>
                <a:gd name="connsiteY10" fmla="*/ 0 h 17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9959" h="1770261">
                  <a:moveTo>
                    <a:pt x="79007" y="0"/>
                  </a:moveTo>
                  <a:lnTo>
                    <a:pt x="855689" y="252080"/>
                  </a:lnTo>
                  <a:lnTo>
                    <a:pt x="833621" y="339078"/>
                  </a:lnTo>
                  <a:cubicBezTo>
                    <a:pt x="827023" y="371596"/>
                    <a:pt x="822310" y="404585"/>
                    <a:pt x="820425" y="438516"/>
                  </a:cubicBezTo>
                  <a:cubicBezTo>
                    <a:pt x="816655" y="510149"/>
                    <a:pt x="824195" y="574242"/>
                    <a:pt x="835506" y="638335"/>
                  </a:cubicBezTo>
                  <a:cubicBezTo>
                    <a:pt x="870852" y="807993"/>
                    <a:pt x="960688" y="957033"/>
                    <a:pt x="1086606" y="1066125"/>
                  </a:cubicBezTo>
                  <a:lnTo>
                    <a:pt x="1139959" y="1106613"/>
                  </a:lnTo>
                  <a:lnTo>
                    <a:pt x="1089218" y="1176539"/>
                  </a:lnTo>
                  <a:cubicBezTo>
                    <a:pt x="974194" y="1335052"/>
                    <a:pt x="832626" y="1530146"/>
                    <a:pt x="658388" y="1770261"/>
                  </a:cubicBezTo>
                  <a:cubicBezTo>
                    <a:pt x="259593" y="1484006"/>
                    <a:pt x="0" y="1013192"/>
                    <a:pt x="0" y="485880"/>
                  </a:cubicBezTo>
                  <a:cubicBezTo>
                    <a:pt x="0" y="316387"/>
                    <a:pt x="26336" y="150661"/>
                    <a:pt x="79007" y="0"/>
                  </a:cubicBezTo>
                  <a:close/>
                </a:path>
              </a:pathLst>
            </a:custGeom>
            <a:solidFill>
              <a:schemeClr val="accent5"/>
            </a:solidFill>
            <a:ln w="9525">
              <a:noFill/>
              <a:round/>
              <a:headEnd/>
              <a:tailEnd/>
            </a:ln>
          </p:spPr>
          <p:txBody>
            <a:bodyPr lIns="68580" tIns="34290" rIns="68580" bIns="34290"/>
            <a:lstStyle/>
            <a:p>
              <a:pPr>
                <a:defRPr/>
              </a:pPr>
              <a:endParaRPr lang="en-US" sz="1400"/>
            </a:p>
          </p:txBody>
        </p:sp>
        <p:sp>
          <p:nvSpPr>
            <p:cNvPr id="13332" name="Rectangle 5">
              <a:extLst>
                <a:ext uri="{FF2B5EF4-FFF2-40B4-BE49-F238E27FC236}">
                  <a16:creationId xmlns:a16="http://schemas.microsoft.com/office/drawing/2014/main" id="{75505A16-4F93-2D49-B630-8B0E7D9FABFB}"/>
                </a:ext>
              </a:extLst>
            </p:cNvPr>
            <p:cNvSpPr>
              <a:spLocks noChangeArrowheads="1"/>
            </p:cNvSpPr>
            <p:nvPr/>
          </p:nvSpPr>
          <p:spPr bwMode="auto">
            <a:xfrm>
              <a:off x="1147763" y="4505325"/>
              <a:ext cx="1055687" cy="2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t>التخطيط</a:t>
              </a:r>
              <a:endParaRPr lang="ar-SA" altLang="en-US" sz="1800"/>
            </a:p>
          </p:txBody>
        </p:sp>
        <p:sp>
          <p:nvSpPr>
            <p:cNvPr id="13333" name="Rectangle 5">
              <a:extLst>
                <a:ext uri="{FF2B5EF4-FFF2-40B4-BE49-F238E27FC236}">
                  <a16:creationId xmlns:a16="http://schemas.microsoft.com/office/drawing/2014/main" id="{C95C0853-C8DF-C446-A568-E3459C389136}"/>
                </a:ext>
              </a:extLst>
            </p:cNvPr>
            <p:cNvSpPr>
              <a:spLocks noChangeArrowheads="1"/>
            </p:cNvSpPr>
            <p:nvPr/>
          </p:nvSpPr>
          <p:spPr bwMode="auto">
            <a:xfrm>
              <a:off x="1709738" y="3749675"/>
              <a:ext cx="914400" cy="2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t>مستقبلي</a:t>
              </a:r>
              <a:endParaRPr lang="ar-SA" altLang="en-US" sz="1800"/>
            </a:p>
          </p:txBody>
        </p:sp>
        <p:sp>
          <p:nvSpPr>
            <p:cNvPr id="13334" name="Rectangle 5">
              <a:extLst>
                <a:ext uri="{FF2B5EF4-FFF2-40B4-BE49-F238E27FC236}">
                  <a16:creationId xmlns:a16="http://schemas.microsoft.com/office/drawing/2014/main" id="{534553DB-28CE-F64F-9D88-04FE8769AD50}"/>
                </a:ext>
              </a:extLst>
            </p:cNvPr>
            <p:cNvSpPr>
              <a:spLocks noChangeArrowheads="1"/>
            </p:cNvSpPr>
            <p:nvPr/>
          </p:nvSpPr>
          <p:spPr bwMode="auto">
            <a:xfrm>
              <a:off x="2127250" y="4683125"/>
              <a:ext cx="715963" cy="2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t>مستمر</a:t>
              </a:r>
              <a:endParaRPr lang="ar-SA" altLang="en-US" sz="1800"/>
            </a:p>
          </p:txBody>
        </p:sp>
        <p:sp>
          <p:nvSpPr>
            <p:cNvPr id="13335" name="Rectangle 5">
              <a:extLst>
                <a:ext uri="{FF2B5EF4-FFF2-40B4-BE49-F238E27FC236}">
                  <a16:creationId xmlns:a16="http://schemas.microsoft.com/office/drawing/2014/main" id="{353E2247-FB1B-C848-B164-ED950ECA5F20}"/>
                </a:ext>
              </a:extLst>
            </p:cNvPr>
            <p:cNvSpPr>
              <a:spLocks noChangeArrowheads="1"/>
            </p:cNvSpPr>
            <p:nvPr/>
          </p:nvSpPr>
          <p:spPr bwMode="auto">
            <a:xfrm>
              <a:off x="715963" y="3746500"/>
              <a:ext cx="879475" cy="2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t>توقعي</a:t>
              </a:r>
              <a:endParaRPr lang="ar-SA" altLang="en-US" sz="1800"/>
            </a:p>
          </p:txBody>
        </p:sp>
        <p:sp>
          <p:nvSpPr>
            <p:cNvPr id="13336" name="Rectangle 5">
              <a:extLst>
                <a:ext uri="{FF2B5EF4-FFF2-40B4-BE49-F238E27FC236}">
                  <a16:creationId xmlns:a16="http://schemas.microsoft.com/office/drawing/2014/main" id="{0CD8ED4B-6857-A843-9A11-9FB078838B89}"/>
                </a:ext>
              </a:extLst>
            </p:cNvPr>
            <p:cNvSpPr>
              <a:spLocks noChangeArrowheads="1"/>
            </p:cNvSpPr>
            <p:nvPr/>
          </p:nvSpPr>
          <p:spPr bwMode="auto">
            <a:xfrm>
              <a:off x="423863" y="4494213"/>
              <a:ext cx="877887" cy="6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t>يعتمد</a:t>
              </a:r>
            </a:p>
            <a:p>
              <a:pPr algn="ctr">
                <a:lnSpc>
                  <a:spcPct val="100000"/>
                </a:lnSpc>
                <a:spcBef>
                  <a:spcPct val="0"/>
                </a:spcBef>
                <a:buFontTx/>
                <a:buNone/>
              </a:pPr>
              <a:r>
                <a:rPr lang="ar-SA" altLang="en-US" sz="1800" b="1"/>
                <a:t> على </a:t>
              </a:r>
              <a:endParaRPr lang="en-SG" altLang="en-US" sz="1800" b="1"/>
            </a:p>
            <a:p>
              <a:pPr algn="ctr">
                <a:lnSpc>
                  <a:spcPct val="100000"/>
                </a:lnSpc>
                <a:spcBef>
                  <a:spcPct val="0"/>
                </a:spcBef>
                <a:buFontTx/>
                <a:buNone/>
              </a:pPr>
              <a:r>
                <a:rPr lang="ar-SA" altLang="en-US" sz="1800" b="1"/>
                <a:t>القرارات</a:t>
              </a:r>
              <a:endParaRPr lang="ar-SA" altLang="en-US" sz="1800"/>
            </a:p>
          </p:txBody>
        </p:sp>
        <p:sp>
          <p:nvSpPr>
            <p:cNvPr id="13337" name="Rectangle 5">
              <a:extLst>
                <a:ext uri="{FF2B5EF4-FFF2-40B4-BE49-F238E27FC236}">
                  <a16:creationId xmlns:a16="http://schemas.microsoft.com/office/drawing/2014/main" id="{1C897149-FAA8-B049-B199-55D2DCF91C66}"/>
                </a:ext>
              </a:extLst>
            </p:cNvPr>
            <p:cNvSpPr>
              <a:spLocks noChangeArrowheads="1"/>
            </p:cNvSpPr>
            <p:nvPr/>
          </p:nvSpPr>
          <p:spPr bwMode="auto">
            <a:xfrm>
              <a:off x="1171575" y="5393472"/>
              <a:ext cx="1009650" cy="2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800" b="1"/>
                <a:t>يركز على الأهداف</a:t>
              </a:r>
              <a:endParaRPr lang="ar-SA" altLang="en-US" sz="1800"/>
            </a:p>
          </p:txBody>
        </p:sp>
      </p:grpSp>
      <p:sp>
        <p:nvSpPr>
          <p:cNvPr id="13314" name="TextBox 96">
            <a:extLst>
              <a:ext uri="{FF2B5EF4-FFF2-40B4-BE49-F238E27FC236}">
                <a16:creationId xmlns:a16="http://schemas.microsoft.com/office/drawing/2014/main" id="{8D2D01B9-848A-0A47-BBE3-A0D7BAA4AC3F}"/>
              </a:ext>
            </a:extLst>
          </p:cNvPr>
          <p:cNvSpPr txBox="1">
            <a:spLocks noChangeArrowheads="1"/>
          </p:cNvSpPr>
          <p:nvPr/>
        </p:nvSpPr>
        <p:spPr bwMode="auto">
          <a:xfrm>
            <a:off x="5964426" y="684082"/>
            <a:ext cx="43765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3200" b="1" dirty="0">
                <a:solidFill>
                  <a:srgbClr val="FF0000"/>
                </a:solidFill>
                <a:cs typeface="Calibri" panose="020F0502020204030204" pitchFamily="34" charset="0"/>
              </a:rPr>
              <a:t>خصائص التخطيط للمستقبل </a:t>
            </a:r>
            <a:endParaRPr lang="en-US" altLang="en-US" sz="3200" b="1" dirty="0">
              <a:solidFill>
                <a:srgbClr val="FF0000"/>
              </a:solidFill>
              <a:cs typeface="Calibri" panose="020F0502020204030204" pitchFamily="34" charset="0"/>
            </a:endParaRPr>
          </a:p>
        </p:txBody>
      </p:sp>
      <p:sp>
        <p:nvSpPr>
          <p:cNvPr id="166" name="Oval 165">
            <a:extLst>
              <a:ext uri="{FF2B5EF4-FFF2-40B4-BE49-F238E27FC236}">
                <a16:creationId xmlns:a16="http://schemas.microsoft.com/office/drawing/2014/main" id="{DFC5FF90-5702-934F-B236-547E435516E1}"/>
              </a:ext>
            </a:extLst>
          </p:cNvPr>
          <p:cNvSpPr/>
          <p:nvPr/>
        </p:nvSpPr>
        <p:spPr>
          <a:xfrm>
            <a:off x="11193463" y="1436688"/>
            <a:ext cx="588962" cy="60801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3200" dirty="0">
                <a:solidFill>
                  <a:schemeClr val="bg1"/>
                </a:solidFill>
              </a:rPr>
              <a:t>1</a:t>
            </a:r>
            <a:endParaRPr lang="en-US" sz="3200" dirty="0">
              <a:solidFill>
                <a:schemeClr val="bg1"/>
              </a:solidFill>
            </a:endParaRPr>
          </a:p>
        </p:txBody>
      </p:sp>
      <p:sp>
        <p:nvSpPr>
          <p:cNvPr id="13316" name="مستطيل 2">
            <a:extLst>
              <a:ext uri="{FF2B5EF4-FFF2-40B4-BE49-F238E27FC236}">
                <a16:creationId xmlns:a16="http://schemas.microsoft.com/office/drawing/2014/main" id="{0612D0A6-3404-D843-8E89-E370BE81DE39}"/>
              </a:ext>
            </a:extLst>
          </p:cNvPr>
          <p:cNvSpPr>
            <a:spLocks noChangeArrowheads="1"/>
          </p:cNvSpPr>
          <p:nvPr/>
        </p:nvSpPr>
        <p:spPr bwMode="auto">
          <a:xfrm>
            <a:off x="5891213" y="1522413"/>
            <a:ext cx="51010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dirty="0">
                <a:solidFill>
                  <a:srgbClr val="002060"/>
                </a:solidFill>
                <a:cs typeface="Calibri" panose="020F0502020204030204" pitchFamily="34" charset="0"/>
              </a:rPr>
              <a:t>مستقبلي </a:t>
            </a:r>
            <a:r>
              <a:rPr lang="ar-SA" altLang="en-US" dirty="0">
                <a:cs typeface="Calibri" panose="020F0502020204030204" pitchFamily="34" charset="0"/>
              </a:rPr>
              <a:t>إذ الشخص من خلاله ما سوف يقوم  به.</a:t>
            </a:r>
            <a:endParaRPr lang="en-US" altLang="en-US" dirty="0">
              <a:cs typeface="Calibri" panose="020F0502020204030204" pitchFamily="34" charset="0"/>
            </a:endParaRPr>
          </a:p>
        </p:txBody>
      </p:sp>
      <p:sp>
        <p:nvSpPr>
          <p:cNvPr id="168" name="Oval 167">
            <a:extLst>
              <a:ext uri="{FF2B5EF4-FFF2-40B4-BE49-F238E27FC236}">
                <a16:creationId xmlns:a16="http://schemas.microsoft.com/office/drawing/2014/main" id="{9E2EA5F7-746C-FE42-9E6F-DED56CE3E05A}"/>
              </a:ext>
            </a:extLst>
          </p:cNvPr>
          <p:cNvSpPr/>
          <p:nvPr/>
        </p:nvSpPr>
        <p:spPr>
          <a:xfrm>
            <a:off x="11193463" y="2330450"/>
            <a:ext cx="588962" cy="609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800" dirty="0">
                <a:solidFill>
                  <a:schemeClr val="bg1"/>
                </a:solidFill>
              </a:rPr>
              <a:t>2</a:t>
            </a:r>
            <a:endParaRPr lang="en-US" sz="2800" dirty="0">
              <a:solidFill>
                <a:schemeClr val="bg1"/>
              </a:solidFill>
            </a:endParaRPr>
          </a:p>
        </p:txBody>
      </p:sp>
      <p:sp>
        <p:nvSpPr>
          <p:cNvPr id="13318" name="مستطيل 2">
            <a:extLst>
              <a:ext uri="{FF2B5EF4-FFF2-40B4-BE49-F238E27FC236}">
                <a16:creationId xmlns:a16="http://schemas.microsoft.com/office/drawing/2014/main" id="{362E0B40-413C-7C46-AD0C-F10D2A0D15FA}"/>
              </a:ext>
            </a:extLst>
          </p:cNvPr>
          <p:cNvSpPr>
            <a:spLocks noChangeArrowheads="1"/>
          </p:cNvSpPr>
          <p:nvPr/>
        </p:nvSpPr>
        <p:spPr bwMode="auto">
          <a:xfrm>
            <a:off x="1451925" y="2440145"/>
            <a:ext cx="97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dirty="0">
                <a:solidFill>
                  <a:srgbClr val="002060"/>
                </a:solidFill>
                <a:cs typeface="Calibri" panose="020F0502020204030204" pitchFamily="34" charset="0"/>
              </a:rPr>
              <a:t>توقعي </a:t>
            </a:r>
            <a:r>
              <a:rPr lang="ar-SA" altLang="en-US" dirty="0">
                <a:cs typeface="Calibri" panose="020F0502020204030204" pitchFamily="34" charset="0"/>
              </a:rPr>
              <a:t>يعتمد على تنبؤ الأحداث المستقبلية ومحاولة السيطرة على الظروف غير المؤكدة والمتغيرة.</a:t>
            </a:r>
            <a:endParaRPr lang="en-US" altLang="en-US" dirty="0">
              <a:cs typeface="Calibri" panose="020F0502020204030204" pitchFamily="34" charset="0"/>
            </a:endParaRPr>
          </a:p>
        </p:txBody>
      </p:sp>
      <p:sp>
        <p:nvSpPr>
          <p:cNvPr id="170" name="Oval 169">
            <a:extLst>
              <a:ext uri="{FF2B5EF4-FFF2-40B4-BE49-F238E27FC236}">
                <a16:creationId xmlns:a16="http://schemas.microsoft.com/office/drawing/2014/main" id="{DBD3FC01-6127-0142-8F1B-D573E41A2982}"/>
              </a:ext>
            </a:extLst>
          </p:cNvPr>
          <p:cNvSpPr/>
          <p:nvPr/>
        </p:nvSpPr>
        <p:spPr>
          <a:xfrm>
            <a:off x="11191875" y="3203575"/>
            <a:ext cx="590550" cy="6096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400" dirty="0">
                <a:solidFill>
                  <a:schemeClr val="bg1"/>
                </a:solidFill>
              </a:rPr>
              <a:t>3</a:t>
            </a:r>
            <a:endParaRPr lang="en-US" sz="2400" dirty="0">
              <a:solidFill>
                <a:schemeClr val="bg1"/>
              </a:solidFill>
            </a:endParaRPr>
          </a:p>
        </p:txBody>
      </p:sp>
      <p:sp>
        <p:nvSpPr>
          <p:cNvPr id="13320" name="مستطيل 2">
            <a:extLst>
              <a:ext uri="{FF2B5EF4-FFF2-40B4-BE49-F238E27FC236}">
                <a16:creationId xmlns:a16="http://schemas.microsoft.com/office/drawing/2014/main" id="{1BBA603F-587F-514E-AA9F-CE3E532F3984}"/>
              </a:ext>
            </a:extLst>
          </p:cNvPr>
          <p:cNvSpPr>
            <a:spLocks noChangeArrowheads="1"/>
          </p:cNvSpPr>
          <p:nvPr/>
        </p:nvSpPr>
        <p:spPr bwMode="auto">
          <a:xfrm>
            <a:off x="7942263" y="3268663"/>
            <a:ext cx="3227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a:cs typeface="Calibri" panose="020F0502020204030204" pitchFamily="34" charset="0"/>
              </a:rPr>
              <a:t>يعتمد على القرارات والإجراءات</a:t>
            </a:r>
            <a:endParaRPr lang="en-US" altLang="en-US">
              <a:cs typeface="Calibri" panose="020F0502020204030204" pitchFamily="34" charset="0"/>
            </a:endParaRPr>
          </a:p>
        </p:txBody>
      </p:sp>
      <p:sp>
        <p:nvSpPr>
          <p:cNvPr id="172" name="Oval 171">
            <a:extLst>
              <a:ext uri="{FF2B5EF4-FFF2-40B4-BE49-F238E27FC236}">
                <a16:creationId xmlns:a16="http://schemas.microsoft.com/office/drawing/2014/main" id="{E84205F5-0531-5A40-80A8-14F22C6010AE}"/>
              </a:ext>
            </a:extLst>
          </p:cNvPr>
          <p:cNvSpPr/>
          <p:nvPr/>
        </p:nvSpPr>
        <p:spPr>
          <a:xfrm>
            <a:off x="11193463" y="4094163"/>
            <a:ext cx="588962" cy="608012"/>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400" dirty="0">
                <a:solidFill>
                  <a:schemeClr val="bg1"/>
                </a:solidFill>
              </a:rPr>
              <a:t>4</a:t>
            </a:r>
            <a:endParaRPr lang="en-US" sz="2400" dirty="0">
              <a:solidFill>
                <a:schemeClr val="bg1"/>
              </a:solidFill>
            </a:endParaRPr>
          </a:p>
        </p:txBody>
      </p:sp>
      <p:sp>
        <p:nvSpPr>
          <p:cNvPr id="13322" name="مستطيل 2">
            <a:extLst>
              <a:ext uri="{FF2B5EF4-FFF2-40B4-BE49-F238E27FC236}">
                <a16:creationId xmlns:a16="http://schemas.microsoft.com/office/drawing/2014/main" id="{656FD0E7-31C8-4F4E-8757-074C15BD208B}"/>
              </a:ext>
            </a:extLst>
          </p:cNvPr>
          <p:cNvSpPr>
            <a:spLocks noChangeArrowheads="1"/>
          </p:cNvSpPr>
          <p:nvPr/>
        </p:nvSpPr>
        <p:spPr bwMode="auto">
          <a:xfrm>
            <a:off x="8072481" y="4197210"/>
            <a:ext cx="27847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dirty="0">
                <a:cs typeface="Calibri" panose="020F0502020204030204" pitchFamily="34" charset="0"/>
              </a:rPr>
              <a:t>يركز على الأهداف الذكية .</a:t>
            </a:r>
            <a:endParaRPr lang="en-US" altLang="en-US" dirty="0">
              <a:cs typeface="Calibri" panose="020F0502020204030204" pitchFamily="34" charset="0"/>
            </a:endParaRPr>
          </a:p>
        </p:txBody>
      </p:sp>
      <p:sp>
        <p:nvSpPr>
          <p:cNvPr id="174" name="Oval 80">
            <a:extLst>
              <a:ext uri="{FF2B5EF4-FFF2-40B4-BE49-F238E27FC236}">
                <a16:creationId xmlns:a16="http://schemas.microsoft.com/office/drawing/2014/main" id="{917AA6DD-3D3D-0342-A868-56B1AA507AD9}"/>
              </a:ext>
            </a:extLst>
          </p:cNvPr>
          <p:cNvSpPr/>
          <p:nvPr/>
        </p:nvSpPr>
        <p:spPr>
          <a:xfrm>
            <a:off x="11193463" y="4983163"/>
            <a:ext cx="588962" cy="608012"/>
          </a:xfrm>
          <a:prstGeom prst="ellipse">
            <a:avLst/>
          </a:prstGeom>
          <a:solidFill>
            <a:srgbClr val="FF66CC"/>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400" dirty="0">
                <a:solidFill>
                  <a:schemeClr val="bg1"/>
                </a:solidFill>
              </a:rPr>
              <a:t>5</a:t>
            </a:r>
            <a:endParaRPr lang="en-US" sz="2400" dirty="0">
              <a:solidFill>
                <a:schemeClr val="bg1"/>
              </a:solidFill>
            </a:endParaRPr>
          </a:p>
        </p:txBody>
      </p:sp>
      <p:sp>
        <p:nvSpPr>
          <p:cNvPr id="13324" name="مستطيل 2">
            <a:extLst>
              <a:ext uri="{FF2B5EF4-FFF2-40B4-BE49-F238E27FC236}">
                <a16:creationId xmlns:a16="http://schemas.microsoft.com/office/drawing/2014/main" id="{FB84CC50-D7D3-5046-AC51-6DE9FB5BF616}"/>
              </a:ext>
            </a:extLst>
          </p:cNvPr>
          <p:cNvSpPr>
            <a:spLocks noChangeArrowheads="1"/>
          </p:cNvSpPr>
          <p:nvPr/>
        </p:nvSpPr>
        <p:spPr bwMode="auto">
          <a:xfrm>
            <a:off x="5124450" y="5026025"/>
            <a:ext cx="60564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dirty="0">
                <a:cs typeface="Calibri" panose="020F0502020204030204" pitchFamily="34" charset="0"/>
              </a:rPr>
              <a:t>أنه عملية مستمرة فهو لا يتوقف عند حد إنجاز هدف معين.</a:t>
            </a:r>
            <a:endParaRPr lang="en-US" altLang="en-US" dirty="0">
              <a:cs typeface="Calibri" panose="020F0502020204030204" pitchFamily="34" charset="0"/>
            </a:endParaRPr>
          </a:p>
        </p:txBody>
      </p:sp>
      <p:grpSp>
        <p:nvGrpSpPr>
          <p:cNvPr id="25" name="Group 24">
            <a:extLst>
              <a:ext uri="{FF2B5EF4-FFF2-40B4-BE49-F238E27FC236}">
                <a16:creationId xmlns:a16="http://schemas.microsoft.com/office/drawing/2014/main" id="{D46A4E99-EC3E-8442-ACD3-C7F3EF87E193}"/>
              </a:ext>
            </a:extLst>
          </p:cNvPr>
          <p:cNvGrpSpPr/>
          <p:nvPr/>
        </p:nvGrpSpPr>
        <p:grpSpPr>
          <a:xfrm>
            <a:off x="412757" y="239719"/>
            <a:ext cx="4288558" cy="1066719"/>
            <a:chOff x="833170" y="105330"/>
            <a:chExt cx="4288558" cy="1066719"/>
          </a:xfrm>
        </p:grpSpPr>
        <p:pic>
          <p:nvPicPr>
            <p:cNvPr id="26" name="Picture 25" descr="C:\Users\reem\AppData\Local\Microsoft\Windows\INetCache\Content.Word\English-LOGO-RGB.PNG">
              <a:extLst>
                <a:ext uri="{FF2B5EF4-FFF2-40B4-BE49-F238E27FC236}">
                  <a16:creationId xmlns:a16="http://schemas.microsoft.com/office/drawing/2014/main" id="{5143F3E9-72A7-9B4D-BAB0-59E8E0E782E9}"/>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27" name="Picture 26" descr="MEPI logo - The U.S.-Middle East Partnership Initiative (MEPI)">
              <a:extLst>
                <a:ext uri="{FF2B5EF4-FFF2-40B4-BE49-F238E27FC236}">
                  <a16:creationId xmlns:a16="http://schemas.microsoft.com/office/drawing/2014/main" id="{22D7BA37-5D08-124F-AC28-4D331CFB6C6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28" name="Picture 27" descr="Flag of the United States - Wikipedia">
              <a:extLst>
                <a:ext uri="{FF2B5EF4-FFF2-40B4-BE49-F238E27FC236}">
                  <a16:creationId xmlns:a16="http://schemas.microsoft.com/office/drawing/2014/main" id="{AB8AF815-AC2D-574B-9C83-3AE1B432C90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29" name="Picture 28" descr="C:\Users\rahaf.AMANFUND\AppData\Local\Microsoft\Windows\INetCache\Content.Word\Second Chance logo.jpg">
              <a:extLst>
                <a:ext uri="{FF2B5EF4-FFF2-40B4-BE49-F238E27FC236}">
                  <a16:creationId xmlns:a16="http://schemas.microsoft.com/office/drawing/2014/main" id="{A9C8EBD2-CB09-0141-A199-48EC4B14077F}"/>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30" name="Picture 29">
            <a:extLst>
              <a:ext uri="{FF2B5EF4-FFF2-40B4-BE49-F238E27FC236}">
                <a16:creationId xmlns:a16="http://schemas.microsoft.com/office/drawing/2014/main" id="{CEF40F39-6A42-3B48-A341-2CE8C7683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31" name="L-Shape 30">
            <a:extLst>
              <a:ext uri="{FF2B5EF4-FFF2-40B4-BE49-F238E27FC236}">
                <a16:creationId xmlns:a16="http://schemas.microsoft.com/office/drawing/2014/main" id="{9F9903C0-086E-5441-BACF-313755353E46}"/>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20125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HGSｺﾞｼｯｸE" pitchFamily="34" charset="-128"/>
              </a:defRPr>
            </a:lvl1pPr>
            <a:lvl2pPr marL="557213" indent="-214313">
              <a:defRPr kumimoji="1">
                <a:solidFill>
                  <a:schemeClr val="tx1"/>
                </a:solidFill>
                <a:latin typeface="Arial" panose="020B0604020202020204" pitchFamily="34" charset="0"/>
                <a:ea typeface="HGSｺﾞｼｯｸE" pitchFamily="34" charset="-128"/>
              </a:defRPr>
            </a:lvl2pPr>
            <a:lvl3pPr marL="857250" indent="-171450">
              <a:defRPr kumimoji="1">
                <a:solidFill>
                  <a:schemeClr val="tx1"/>
                </a:solidFill>
                <a:latin typeface="Arial" panose="020B0604020202020204" pitchFamily="34" charset="0"/>
                <a:ea typeface="HGSｺﾞｼｯｸE" pitchFamily="34" charset="-128"/>
              </a:defRPr>
            </a:lvl3pPr>
            <a:lvl4pPr marL="1200150" indent="-171450">
              <a:defRPr kumimoji="1">
                <a:solidFill>
                  <a:schemeClr val="tx1"/>
                </a:solidFill>
                <a:latin typeface="Arial" panose="020B0604020202020204" pitchFamily="34" charset="0"/>
                <a:ea typeface="HGSｺﾞｼｯｸE" pitchFamily="34" charset="-128"/>
              </a:defRPr>
            </a:lvl4pPr>
            <a:lvl5pPr marL="1543050" indent="-171450">
              <a:defRPr kumimoji="1">
                <a:solidFill>
                  <a:schemeClr val="tx1"/>
                </a:solidFill>
                <a:latin typeface="Arial" panose="020B0604020202020204" pitchFamily="34" charset="0"/>
                <a:ea typeface="HGSｺﾞｼｯｸE" pitchFamily="34" charset="-128"/>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fld id="{29D93AAF-923B-4BCF-9EBE-BDD523AC2984}" type="slidenum">
              <a:rPr lang="en-US" altLang="ja-JP" smtClean="0">
                <a:solidFill>
                  <a:srgbClr val="FFFFFF"/>
                </a:solidFill>
                <a:ea typeface="MS PGothic" panose="020B0600070205080204" pitchFamily="34" charset="-128"/>
              </a:rPr>
              <a:pPr/>
              <a:t>19</a:t>
            </a:fld>
            <a:endParaRPr lang="en-US" altLang="ja-JP">
              <a:solidFill>
                <a:srgbClr val="FFFFFF"/>
              </a:solidFill>
              <a:ea typeface="MS PGothic" panose="020B0600070205080204" pitchFamily="34" charset="-128"/>
            </a:endParaRPr>
          </a:p>
        </p:txBody>
      </p:sp>
      <p:pic>
        <p:nvPicPr>
          <p:cNvPr id="96259" name="Picture 2" descr="استراحة - التطبيقات على Google 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1958518"/>
            <a:ext cx="4544617" cy="334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برنامج 15 دقيقة لحرق الدهو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279152"/>
            <a:ext cx="1653778" cy="165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943601" y="1279152"/>
            <a:ext cx="4220170" cy="684803"/>
          </a:xfrm>
          <a:prstGeom prst="rect">
            <a:avLst/>
          </a:prstGeom>
        </p:spPr>
        <p:txBody>
          <a:bodyPr wrap="square">
            <a:spAutoFit/>
          </a:bodyPr>
          <a:lstStyle/>
          <a:p>
            <a:pPr algn="just" rtl="1">
              <a:defRPr/>
            </a:pPr>
            <a:r>
              <a:rPr lang="ar-JO" sz="1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ورشة عمل التخطيط للمستقبل </a:t>
            </a: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2023</a:t>
            </a:r>
          </a:p>
          <a:p>
            <a:pPr algn="just" rtl="1">
              <a:defRPr/>
            </a:pPr>
            <a:r>
              <a:rPr lang="ar-SA"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مشروع الفرصة الثانية / صندوق الأمان لمستقبل الايتام</a:t>
            </a:r>
            <a:endParaRPr lang="ar-JO" sz="1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ndParaRPr>
          </a:p>
          <a:p>
            <a:pPr algn="just" rtl="1">
              <a:defRPr/>
            </a:pPr>
            <a:endParaRPr lang="ar-JO" sz="105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ndParaRPr>
          </a:p>
        </p:txBody>
      </p:sp>
      <p:pic>
        <p:nvPicPr>
          <p:cNvPr id="6" name="Picture 3" descr="cup.gif">
            <a:extLst>
              <a:ext uri="{FF2B5EF4-FFF2-40B4-BE49-F238E27FC236}">
                <a16:creationId xmlns:a16="http://schemas.microsoft.com/office/drawing/2014/main" id="{0B4C0A4A-C7D5-2945-AD8D-DA55E22F6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5921" y="3052967"/>
            <a:ext cx="2942750" cy="294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CE1D812A-47DE-614D-B36E-33FC5C02A2D6}"/>
              </a:ext>
            </a:extLst>
          </p:cNvPr>
          <p:cNvGrpSpPr/>
          <p:nvPr/>
        </p:nvGrpSpPr>
        <p:grpSpPr>
          <a:xfrm>
            <a:off x="412757" y="23971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6FA80628-6CA0-7C4F-A512-471A177145A5}"/>
                </a:ext>
              </a:extLst>
            </p:cNvPr>
            <p:cNvPicPr/>
            <p:nvPr/>
          </p:nvPicPr>
          <p:blipFill rotWithShape="1">
            <a:blip r:embed="rId5"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2A15A785-7E14-7D47-BC0F-A9A7C935137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3D0A59EF-7591-CF4D-A503-3A5BE6E8D5D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9B668DB6-7C82-8648-B598-07F065CA7D98}"/>
                </a:ext>
              </a:extLst>
            </p:cNvPr>
            <p:cNvPicPr/>
            <p:nvPr/>
          </p:nvPicPr>
          <p:blipFill rotWithShape="1">
            <a:blip r:embed="rId8"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3B20537C-E3B2-6E4C-8F95-5B4359F6F9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5ABF26E0-3B8A-8141-9ADD-E2E83E5D024A}"/>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05451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6B7931-2278-D64A-A89D-5CC98DF9D6B7}"/>
              </a:ext>
            </a:extLst>
          </p:cNvPr>
          <p:cNvSpPr>
            <a:spLocks noGrp="1"/>
          </p:cNvSpPr>
          <p:nvPr>
            <p:ph type="title"/>
          </p:nvPr>
        </p:nvSpPr>
        <p:spPr>
          <a:xfrm>
            <a:off x="3832877" y="1909556"/>
            <a:ext cx="4761309" cy="359569"/>
          </a:xfrm>
        </p:spPr>
        <p:txBody>
          <a:bodyPr>
            <a:noAutofit/>
          </a:bodyPr>
          <a:lstStyle/>
          <a:p>
            <a:pPr algn="ctr"/>
            <a:r>
              <a:rPr lang="ar-JO" altLang="en-US" sz="3200"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cs typeface="Arial" pitchFamily="34" charset="0"/>
              </a:rPr>
              <a:t>الهدف من ورشة العمل</a:t>
            </a:r>
            <a:endParaRPr lang="en-US" altLang="en-US" sz="3200" dirty="0">
              <a:solidFill>
                <a:srgbClr val="FF0000"/>
              </a:solidFill>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4E9A1364-B0BC-3343-AECE-14A677183282}"/>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
        <p:nvSpPr>
          <p:cNvPr id="5" name="Rectangle 4">
            <a:extLst>
              <a:ext uri="{FF2B5EF4-FFF2-40B4-BE49-F238E27FC236}">
                <a16:creationId xmlns:a16="http://schemas.microsoft.com/office/drawing/2014/main" id="{0C6944F8-37C2-164D-B857-BC6423C833B5}"/>
              </a:ext>
            </a:extLst>
          </p:cNvPr>
          <p:cNvSpPr/>
          <p:nvPr/>
        </p:nvSpPr>
        <p:spPr>
          <a:xfrm>
            <a:off x="1676400" y="2866980"/>
            <a:ext cx="8534400" cy="2200602"/>
          </a:xfrm>
          <a:prstGeom prst="rect">
            <a:avLst/>
          </a:prstGeom>
        </p:spPr>
        <p:txBody>
          <a:bodyPr wrap="square">
            <a:spAutoFit/>
          </a:bodyPr>
          <a:lstStyle/>
          <a:p>
            <a:pPr algn="just" rtl="1"/>
            <a:r>
              <a:rPr lang="ar-SA" sz="2400" b="1" dirty="0">
                <a:solidFill>
                  <a:srgbClr val="002060"/>
                </a:solidFill>
                <a:latin typeface="Arial" panose="020B0604020202020204" pitchFamily="34" charset="0"/>
                <a:cs typeface="Arial" panose="020B0604020202020204" pitchFamily="34" charset="0"/>
              </a:rPr>
              <a:t>تمكين المشاركين من التعرف على مفهوم التخطيط والتخطيط للمستقبل وتطبيق الخطوات الرئيسية الخمسة للتخطيط المستقبلي وتزويدهم بمهارات وضع الأهداف وتحديد الأولويات وتنظيم الوقت وتوظيفها في  بناء خططهم المستقبلية.</a:t>
            </a:r>
          </a:p>
          <a:p>
            <a:pPr algn="just" rtl="1"/>
            <a:r>
              <a:rPr lang="ar-SA" sz="2000" b="1" dirty="0">
                <a:solidFill>
                  <a:srgbClr val="002060"/>
                </a:solidFill>
                <a:latin typeface="Arial" panose="020B0604020202020204" pitchFamily="34" charset="0"/>
                <a:cs typeface="Arial" panose="020B0604020202020204" pitchFamily="34" charset="0"/>
              </a:rPr>
              <a:t> </a:t>
            </a:r>
            <a:endParaRPr lang="ar-SA" sz="2000" b="1" dirty="0"/>
          </a:p>
          <a:p>
            <a:pPr algn="ctr" rtl="1"/>
            <a:endParaRPr lang="ar-SA" sz="1500" b="1" dirty="0"/>
          </a:p>
          <a:p>
            <a:pPr algn="ctr" rtl="1"/>
            <a:endParaRPr lang="ar-SA" sz="1500" b="1" dirty="0"/>
          </a:p>
          <a:p>
            <a:pPr algn="ctr" rtl="1">
              <a:defRPr/>
            </a:pPr>
            <a:endParaRPr lang="en-US" sz="1500" dirty="0">
              <a:solidFill>
                <a:srgbClr val="FF0000"/>
              </a:solidFill>
            </a:endParaRPr>
          </a:p>
        </p:txBody>
      </p:sp>
      <p:pic>
        <p:nvPicPr>
          <p:cNvPr id="6" name="Picture 5" descr="j0198811">
            <a:extLst>
              <a:ext uri="{FF2B5EF4-FFF2-40B4-BE49-F238E27FC236}">
                <a16:creationId xmlns:a16="http://schemas.microsoft.com/office/drawing/2014/main" id="{54011743-4665-9043-B6DD-20E1B5B39D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4776" y="582235"/>
            <a:ext cx="1891863" cy="14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A1B12D02-1705-294D-9625-663C00E8D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3957265"/>
            <a:ext cx="3295035" cy="212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Shape 7">
            <a:extLst>
              <a:ext uri="{FF2B5EF4-FFF2-40B4-BE49-F238E27FC236}">
                <a16:creationId xmlns:a16="http://schemas.microsoft.com/office/drawing/2014/main" id="{1FEC0775-AEC6-2044-9E9A-1B59D62B1F8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pic>
        <p:nvPicPr>
          <p:cNvPr id="9" name="Picture 8">
            <a:extLst>
              <a:ext uri="{FF2B5EF4-FFF2-40B4-BE49-F238E27FC236}">
                <a16:creationId xmlns:a16="http://schemas.microsoft.com/office/drawing/2014/main" id="{F1D70653-DFBB-EC4A-887A-5863AEE5E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0" name="Content Placeholder 2">
            <a:extLst>
              <a:ext uri="{FF2B5EF4-FFF2-40B4-BE49-F238E27FC236}">
                <a16:creationId xmlns:a16="http://schemas.microsoft.com/office/drawing/2014/main" id="{B8BA4D9A-9AE0-5B43-8D99-CC1D7C4085B4}"/>
              </a:ext>
            </a:extLst>
          </p:cNvPr>
          <p:cNvSpPr txBox="1">
            <a:spLocks/>
          </p:cNvSpPr>
          <p:nvPr/>
        </p:nvSpPr>
        <p:spPr>
          <a:xfrm>
            <a:off x="185638" y="410429"/>
            <a:ext cx="4061460" cy="6661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ar-JO" dirty="0"/>
          </a:p>
          <a:p>
            <a:pPr marL="0" indent="0" algn="r" rtl="1">
              <a:buFont typeface="Arial" panose="020B0604020202020204" pitchFamily="34" charset="0"/>
              <a:buNone/>
            </a:pPr>
            <a:endParaRPr lang="ar-JO" b="1" dirty="0">
              <a:solidFill>
                <a:srgbClr val="FF0000"/>
              </a:solidFill>
            </a:endParaRPr>
          </a:p>
        </p:txBody>
      </p:sp>
      <p:pic>
        <p:nvPicPr>
          <p:cNvPr id="13" name="Picture 12" descr="C:\Users\rahaf.AMANFUND\AppData\Local\Microsoft\Windows\INetCache\Content.Word\Second Chance logo.jpg">
            <a:extLst>
              <a:ext uri="{FF2B5EF4-FFF2-40B4-BE49-F238E27FC236}">
                <a16:creationId xmlns:a16="http://schemas.microsoft.com/office/drawing/2014/main" id="{278FD941-078D-654F-946F-74F6DD98BABF}"/>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58370" y="276422"/>
            <a:ext cx="729729" cy="497152"/>
          </a:xfrm>
          <a:prstGeom prst="rect">
            <a:avLst/>
          </a:prstGeom>
          <a:noFill/>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42946D52-3F50-AC4F-9A21-DFE8C0C42FC5}"/>
              </a:ext>
            </a:extLst>
          </p:cNvPr>
          <p:cNvGrpSpPr/>
          <p:nvPr/>
        </p:nvGrpSpPr>
        <p:grpSpPr>
          <a:xfrm>
            <a:off x="833171" y="88539"/>
            <a:ext cx="4288558" cy="1066719"/>
            <a:chOff x="833170" y="105330"/>
            <a:chExt cx="4288558" cy="1066719"/>
          </a:xfrm>
        </p:grpSpPr>
        <p:pic>
          <p:nvPicPr>
            <p:cNvPr id="12" name="Picture 11" descr="C:\Users\reem\AppData\Local\Microsoft\Windows\INetCache\Content.Word\English-LOGO-RGB.PNG">
              <a:extLst>
                <a:ext uri="{FF2B5EF4-FFF2-40B4-BE49-F238E27FC236}">
                  <a16:creationId xmlns:a16="http://schemas.microsoft.com/office/drawing/2014/main" id="{E45A361C-2AF9-CB48-A5F7-4FA346F8C7D4}"/>
                </a:ext>
              </a:extLst>
            </p:cNvPr>
            <p:cNvPicPr/>
            <p:nvPr/>
          </p:nvPicPr>
          <p:blipFill rotWithShape="1">
            <a:blip r:embed="rId6"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4" name="Picture 13" descr="MEPI logo - The U.S.-Middle East Partnership Initiative (MEPI)">
              <a:extLst>
                <a:ext uri="{FF2B5EF4-FFF2-40B4-BE49-F238E27FC236}">
                  <a16:creationId xmlns:a16="http://schemas.microsoft.com/office/drawing/2014/main" id="{A4A89B47-EEDD-0347-9013-10C805B4822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5" name="Picture 14" descr="Flag of the United States - Wikipedia">
              <a:extLst>
                <a:ext uri="{FF2B5EF4-FFF2-40B4-BE49-F238E27FC236}">
                  <a16:creationId xmlns:a16="http://schemas.microsoft.com/office/drawing/2014/main" id="{70CBF064-E1B9-634B-ABA8-F36A87EA4593}"/>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6" name="Picture 15" descr="C:\Users\rahaf.AMANFUND\AppData\Local\Microsoft\Windows\INetCache\Content.Word\Second Chance logo.jpg">
              <a:extLst>
                <a:ext uri="{FF2B5EF4-FFF2-40B4-BE49-F238E27FC236}">
                  <a16:creationId xmlns:a16="http://schemas.microsoft.com/office/drawing/2014/main" id="{7632A234-9F8E-E04B-8A07-41788790508E}"/>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62083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288" y="620714"/>
            <a:ext cx="7427912" cy="3919537"/>
          </a:xfrm>
        </p:spPr>
        <p:txBody>
          <a:bodyPr>
            <a:normAutofit/>
          </a:bodyPr>
          <a:lstStyle/>
          <a:p>
            <a:pPr algn="ctr">
              <a:buFont typeface="Wingdings" panose="05000000000000000000" pitchFamily="2" charset="2"/>
              <a:buNone/>
              <a:defRPr/>
            </a:pPr>
            <a:endParaRPr lang="en-US" sz="4000" b="1" dirty="0">
              <a:effectLst>
                <a:outerShdw blurRad="38100" dist="38100" dir="2700000" algn="tl">
                  <a:srgbClr val="000000">
                    <a:alpha val="43137"/>
                  </a:srgbClr>
                </a:outerShdw>
              </a:effectLst>
              <a:latin typeface="Calibri" pitchFamily="34" charset="0"/>
              <a:cs typeface="Calibri" pitchFamily="34" charset="0"/>
            </a:endParaRPr>
          </a:p>
          <a:p>
            <a:pPr algn="ctr">
              <a:buFont typeface="Wingdings" panose="05000000000000000000" pitchFamily="2" charset="2"/>
              <a:buNone/>
              <a:defRPr/>
            </a:pPr>
            <a:r>
              <a:rPr lang="en-US" sz="4400" b="1" dirty="0">
                <a:solidFill>
                  <a:srgbClr val="002060"/>
                </a:solidFill>
                <a:effectLst>
                  <a:outerShdw blurRad="38100" dist="38100" dir="2700000" algn="tl">
                    <a:srgbClr val="000000">
                      <a:alpha val="43137"/>
                    </a:srgbClr>
                  </a:outerShdw>
                </a:effectLst>
                <a:cs typeface="Calibri" pitchFamily="34" charset="0"/>
              </a:rPr>
              <a:t>Ice Breaker</a:t>
            </a:r>
          </a:p>
          <a:p>
            <a:pPr algn="ctr">
              <a:buFont typeface="Wingdings" panose="05000000000000000000" pitchFamily="2" charset="2"/>
              <a:buNone/>
              <a:defRPr/>
            </a:pPr>
            <a:endParaRPr lang="ar-JO" sz="4000" b="1" dirty="0">
              <a:effectLst>
                <a:outerShdw blurRad="38100" dist="38100" dir="2700000" algn="tl">
                  <a:srgbClr val="000000">
                    <a:alpha val="43137"/>
                  </a:srgbClr>
                </a:outerShdw>
              </a:effectLst>
              <a:latin typeface="Calibri" pitchFamily="34" charset="0"/>
            </a:endParaRPr>
          </a:p>
        </p:txBody>
      </p:sp>
      <p:sp>
        <p:nvSpPr>
          <p:cNvPr id="8" name="Slide Number Placeholder 7">
            <a:extLst>
              <a:ext uri="{FF2B5EF4-FFF2-40B4-BE49-F238E27FC236}">
                <a16:creationId xmlns:a16="http://schemas.microsoft.com/office/drawing/2014/main" id="{AD7CDF53-C3CE-364C-B8A2-D9A6B7CC5D75}"/>
              </a:ext>
            </a:extLst>
          </p:cNvPr>
          <p:cNvSpPr>
            <a:spLocks noGrp="1"/>
          </p:cNvSpPr>
          <p:nvPr>
            <p:ph type="sldNum" sz="quarter" idx="12"/>
          </p:nvPr>
        </p:nvSpPr>
        <p:spPr/>
        <p:txBody>
          <a:bodyPr/>
          <a:lstStyle/>
          <a:p>
            <a:fld id="{401CF334-2D5C-4859-84A6-CA7E6E43FAEB}" type="slidenum">
              <a:rPr lang="en-US" smtClean="0"/>
              <a:t>20</a:t>
            </a:fld>
            <a:endParaRPr lang="en-US" dirty="0"/>
          </a:p>
        </p:txBody>
      </p:sp>
      <p:pic>
        <p:nvPicPr>
          <p:cNvPr id="61443" name="Picture 1" descr="C:\Documents and Settings\RAMIZ\Local Settings\Temporary Internet Files\Content.IE5\COVFGG12\MC9000129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001" y="2406650"/>
            <a:ext cx="33131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C:\Documents and Settings\RAMIZ\Local Settings\Temporary Internet Files\Content.IE5\U5YHGH5L\MP90044217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888" y="2406650"/>
            <a:ext cx="36750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581F18C0-704E-9F4E-BF77-A4FEA90FAB6C}"/>
              </a:ext>
            </a:extLst>
          </p:cNvPr>
          <p:cNvSpPr txBox="1">
            <a:spLocks noChangeArrowheads="1"/>
          </p:cNvSpPr>
          <p:nvPr/>
        </p:nvSpPr>
        <p:spPr bwMode="auto">
          <a:xfrm>
            <a:off x="8307659" y="922337"/>
            <a:ext cx="30969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HGSｺﾞｼｯｸE" panose="020B0900000000000000" pitchFamily="34" charset="-128"/>
              </a:defRPr>
            </a:lvl1pPr>
            <a:lvl2pPr marL="742950" indent="-285750">
              <a:defRPr kumimoji="1">
                <a:solidFill>
                  <a:schemeClr val="tx1"/>
                </a:solidFill>
                <a:latin typeface="Arial" panose="020B0604020202020204" pitchFamily="34" charset="0"/>
                <a:ea typeface="HGSｺﾞｼｯｸE" panose="020B0900000000000000" pitchFamily="34" charset="-128"/>
              </a:defRPr>
            </a:lvl2pPr>
            <a:lvl3pPr marL="1143000" indent="-228600">
              <a:defRPr kumimoji="1">
                <a:solidFill>
                  <a:schemeClr val="tx1"/>
                </a:solidFill>
                <a:latin typeface="Arial" panose="020B0604020202020204" pitchFamily="34" charset="0"/>
                <a:ea typeface="HGSｺﾞｼｯｸE" panose="020B0900000000000000" pitchFamily="34" charset="-128"/>
              </a:defRPr>
            </a:lvl3pPr>
            <a:lvl4pPr marL="1600200" indent="-228600">
              <a:defRPr kumimoji="1">
                <a:solidFill>
                  <a:schemeClr val="tx1"/>
                </a:solidFill>
                <a:latin typeface="Arial" panose="020B0604020202020204" pitchFamily="34" charset="0"/>
                <a:ea typeface="HGSｺﾞｼｯｸE" panose="020B0900000000000000" pitchFamily="34" charset="-128"/>
              </a:defRPr>
            </a:lvl4pPr>
            <a:lvl5pPr marL="2057400" indent="-228600">
              <a:defRPr kumimoji="1">
                <a:solidFill>
                  <a:schemeClr val="tx1"/>
                </a:solidFill>
                <a:latin typeface="Arial" panose="020B0604020202020204" pitchFamily="34" charset="0"/>
                <a:ea typeface="HGSｺﾞｼｯｸE" panose="020B0900000000000000"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9pPr>
          </a:lstStyle>
          <a:p>
            <a:pPr algn="r" rtl="1"/>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تمرين الحلول الذكية</a:t>
            </a:r>
            <a:endParaRPr lang="en-US" altLang="en-US" sz="3200" b="1" dirty="0">
              <a:solidFill>
                <a:srgbClr val="FF0000"/>
              </a:solidFill>
            </a:endParaRPr>
          </a:p>
        </p:txBody>
      </p:sp>
      <p:grpSp>
        <p:nvGrpSpPr>
          <p:cNvPr id="7" name="Group 6">
            <a:extLst>
              <a:ext uri="{FF2B5EF4-FFF2-40B4-BE49-F238E27FC236}">
                <a16:creationId xmlns:a16="http://schemas.microsoft.com/office/drawing/2014/main" id="{F4681F74-9112-DC41-B134-3F48AC102C8E}"/>
              </a:ext>
            </a:extLst>
          </p:cNvPr>
          <p:cNvGrpSpPr/>
          <p:nvPr/>
        </p:nvGrpSpPr>
        <p:grpSpPr>
          <a:xfrm>
            <a:off x="412757" y="239719"/>
            <a:ext cx="4288558" cy="1066719"/>
            <a:chOff x="833170" y="105330"/>
            <a:chExt cx="4288558" cy="1066719"/>
          </a:xfrm>
        </p:grpSpPr>
        <p:pic>
          <p:nvPicPr>
            <p:cNvPr id="9" name="Picture 8" descr="C:\Users\reem\AppData\Local\Microsoft\Windows\INetCache\Content.Word\English-LOGO-RGB.PNG">
              <a:extLst>
                <a:ext uri="{FF2B5EF4-FFF2-40B4-BE49-F238E27FC236}">
                  <a16:creationId xmlns:a16="http://schemas.microsoft.com/office/drawing/2014/main" id="{8C58D028-B310-7844-91AF-3E64C09AC88F}"/>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0" name="Picture 9" descr="MEPI logo - The U.S.-Middle East Partnership Initiative (MEPI)">
              <a:extLst>
                <a:ext uri="{FF2B5EF4-FFF2-40B4-BE49-F238E27FC236}">
                  <a16:creationId xmlns:a16="http://schemas.microsoft.com/office/drawing/2014/main" id="{9D3E1BC0-D0E9-DE45-BCE3-0029206C77E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1" name="Picture 10" descr="Flag of the United States - Wikipedia">
              <a:extLst>
                <a:ext uri="{FF2B5EF4-FFF2-40B4-BE49-F238E27FC236}">
                  <a16:creationId xmlns:a16="http://schemas.microsoft.com/office/drawing/2014/main" id="{2C35A681-B9C2-6747-B29E-AA8B5B1BF0A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2" name="Picture 11" descr="C:\Users\rahaf.AMANFUND\AppData\Local\Microsoft\Windows\INetCache\Content.Word\Second Chance logo.jpg">
              <a:extLst>
                <a:ext uri="{FF2B5EF4-FFF2-40B4-BE49-F238E27FC236}">
                  <a16:creationId xmlns:a16="http://schemas.microsoft.com/office/drawing/2014/main" id="{A334EBF0-F950-FD47-B06A-4F7041B46EDD}"/>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3" name="Picture 12">
            <a:extLst>
              <a:ext uri="{FF2B5EF4-FFF2-40B4-BE49-F238E27FC236}">
                <a16:creationId xmlns:a16="http://schemas.microsoft.com/office/drawing/2014/main" id="{580236C2-C191-EC4F-AE6D-5BA8E82383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4" name="L-Shape 13">
            <a:extLst>
              <a:ext uri="{FF2B5EF4-FFF2-40B4-BE49-F238E27FC236}">
                <a16:creationId xmlns:a16="http://schemas.microsoft.com/office/drawing/2014/main" id="{6DD945A1-C700-5241-B284-9E9C51B6D47A}"/>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6569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AutoShape 2" descr="50%">
            <a:extLst>
              <a:ext uri="{FF2B5EF4-FFF2-40B4-BE49-F238E27FC236}">
                <a16:creationId xmlns:a16="http://schemas.microsoft.com/office/drawing/2014/main" id="{E433A99B-8D0C-844D-8965-0028DBEE03D1}"/>
              </a:ext>
            </a:extLst>
          </p:cNvPr>
          <p:cNvSpPr>
            <a:spLocks noGrp="1" noChangeArrowheads="1"/>
          </p:cNvSpPr>
          <p:nvPr>
            <p:ph type="title"/>
          </p:nvPr>
        </p:nvSpPr>
        <p:spPr>
          <a:xfrm>
            <a:off x="822960" y="690563"/>
            <a:ext cx="7793991" cy="938212"/>
          </a:xfrm>
        </p:spPr>
        <p:txBody>
          <a:bodyPr>
            <a:noAutofit/>
          </a:bodyPr>
          <a:lstStyle/>
          <a:p>
            <a:pPr algn="just" rtl="1" eaLnBrk="1" hangingPunct="1"/>
            <a:br>
              <a:rPr lang="ar-SA" altLang="en-US" sz="2000" dirty="0">
                <a:solidFill>
                  <a:srgbClr val="FF0000"/>
                </a:solidFill>
              </a:rPr>
            </a:br>
            <a:r>
              <a:rPr lang="ar-SA" altLang="en-US" sz="2000" dirty="0"/>
              <a:t>أوصل جميع النقاط الست عشرة التي تظهر في شكل مربع بواسطة رسم ستة خطوط مستقيمة  </a:t>
            </a:r>
            <a:r>
              <a:rPr lang="ar-JO" altLang="en-US" sz="2000" dirty="0"/>
              <a:t>دون أن </a:t>
            </a:r>
            <a:r>
              <a:rPr lang="ar-SA" altLang="en-US" sz="2000" dirty="0"/>
              <a:t> ترفع القلم عن الورقة</a:t>
            </a:r>
            <a:endParaRPr lang="en-US" altLang="en-US" sz="2000" dirty="0">
              <a:cs typeface="Tahoma" panose="020B0604030504040204" pitchFamily="34" charset="0"/>
            </a:endParaRPr>
          </a:p>
        </p:txBody>
      </p:sp>
      <p:sp>
        <p:nvSpPr>
          <p:cNvPr id="16386" name="Slide Number Placeholder 4">
            <a:extLst>
              <a:ext uri="{FF2B5EF4-FFF2-40B4-BE49-F238E27FC236}">
                <a16:creationId xmlns:a16="http://schemas.microsoft.com/office/drawing/2014/main" id="{737B7191-2B0A-134C-AD9B-9CA2BCE80F5F}"/>
              </a:ext>
            </a:extLst>
          </p:cNvPr>
          <p:cNvSpPr>
            <a:spLocks noGrp="1"/>
          </p:cNvSpPr>
          <p:nvPr>
            <p:ph type="sldNum" sz="quarter" idx="12"/>
          </p:nvPr>
        </p:nvSpPr>
        <p:spPr bwMode="auto">
          <a:xfrm>
            <a:off x="8499475" y="6029325"/>
            <a:ext cx="2133600" cy="43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685800" indent="-263525">
              <a:defRPr>
                <a:solidFill>
                  <a:schemeClr val="tx1"/>
                </a:solidFill>
                <a:latin typeface="Arial" panose="020B0604020202020204" pitchFamily="34" charset="0"/>
                <a:cs typeface="Arial" panose="020B0604020202020204" pitchFamily="34" charset="0"/>
              </a:defRPr>
            </a:lvl2pPr>
            <a:lvl3pPr marL="1054100" indent="-209550">
              <a:defRPr>
                <a:solidFill>
                  <a:schemeClr val="tx1"/>
                </a:solidFill>
                <a:latin typeface="Arial" panose="020B0604020202020204" pitchFamily="34" charset="0"/>
                <a:cs typeface="Arial" panose="020B0604020202020204" pitchFamily="34" charset="0"/>
              </a:defRPr>
            </a:lvl3pPr>
            <a:lvl4pPr marL="1476375" indent="-209550">
              <a:defRPr>
                <a:solidFill>
                  <a:schemeClr val="tx1"/>
                </a:solidFill>
                <a:latin typeface="Arial" panose="020B0604020202020204" pitchFamily="34" charset="0"/>
                <a:cs typeface="Arial" panose="020B0604020202020204" pitchFamily="34" charset="0"/>
              </a:defRPr>
            </a:lvl4pPr>
            <a:lvl5pPr marL="1898650" indent="-209550">
              <a:defRPr>
                <a:solidFill>
                  <a:schemeClr val="tx1"/>
                </a:solidFill>
                <a:latin typeface="Arial" panose="020B0604020202020204" pitchFamily="34" charset="0"/>
                <a:cs typeface="Arial" panose="020B0604020202020204" pitchFamily="34" charset="0"/>
              </a:defRPr>
            </a:lvl5pPr>
            <a:lvl6pPr marL="2355850" indent="-2095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13050" indent="-2095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70250" indent="-2095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27450" indent="-2095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fld id="{556846F6-7C42-EF43-BDD0-AF880D8FCADF}" type="slidenum">
              <a:rPr kumimoji="1" lang="ar-SA" altLang="en-US" smtClean="0">
                <a:solidFill>
                  <a:srgbClr val="FFFFFF"/>
                </a:solidFill>
                <a:ea typeface="MS PGothic" panose="020B0600070205080204" pitchFamily="34" charset="-128"/>
              </a:rPr>
              <a:pPr algn="ctr"/>
              <a:t>21</a:t>
            </a:fld>
            <a:endParaRPr kumimoji="1" lang="en-US" altLang="en-US">
              <a:solidFill>
                <a:srgbClr val="FFFFFF"/>
              </a:solidFill>
              <a:ea typeface="MS PGothic" panose="020B0600070205080204" pitchFamily="34" charset="-128"/>
            </a:endParaRPr>
          </a:p>
        </p:txBody>
      </p:sp>
      <p:graphicFrame>
        <p:nvGraphicFramePr>
          <p:cNvPr id="307267" name="Group 67">
            <a:extLst>
              <a:ext uri="{FF2B5EF4-FFF2-40B4-BE49-F238E27FC236}">
                <a16:creationId xmlns:a16="http://schemas.microsoft.com/office/drawing/2014/main" id="{9C08BCFD-89FF-0A4B-85CC-98BF5C77959A}"/>
              </a:ext>
            </a:extLst>
          </p:cNvPr>
          <p:cNvGraphicFramePr>
            <a:graphicFrameLocks noGrp="1"/>
          </p:cNvGraphicFramePr>
          <p:nvPr/>
        </p:nvGraphicFramePr>
        <p:xfrm>
          <a:off x="2495551" y="2062164"/>
          <a:ext cx="5738812" cy="3376613"/>
        </p:xfrm>
        <a:graphic>
          <a:graphicData uri="http://schemas.openxmlformats.org/drawingml/2006/table">
            <a:tbl>
              <a:tblPr rtl="1"/>
              <a:tblGrid>
                <a:gridCol w="1409641">
                  <a:extLst>
                    <a:ext uri="{9D8B030D-6E8A-4147-A177-3AD203B41FA5}">
                      <a16:colId xmlns:a16="http://schemas.microsoft.com/office/drawing/2014/main" val="20000"/>
                    </a:ext>
                  </a:extLst>
                </a:gridCol>
                <a:gridCol w="1409641">
                  <a:extLst>
                    <a:ext uri="{9D8B030D-6E8A-4147-A177-3AD203B41FA5}">
                      <a16:colId xmlns:a16="http://schemas.microsoft.com/office/drawing/2014/main" val="20001"/>
                    </a:ext>
                  </a:extLst>
                </a:gridCol>
                <a:gridCol w="1409641">
                  <a:extLst>
                    <a:ext uri="{9D8B030D-6E8A-4147-A177-3AD203B41FA5}">
                      <a16:colId xmlns:a16="http://schemas.microsoft.com/office/drawing/2014/main" val="20002"/>
                    </a:ext>
                  </a:extLst>
                </a:gridCol>
                <a:gridCol w="1509889">
                  <a:extLst>
                    <a:ext uri="{9D8B030D-6E8A-4147-A177-3AD203B41FA5}">
                      <a16:colId xmlns:a16="http://schemas.microsoft.com/office/drawing/2014/main" val="20003"/>
                    </a:ext>
                  </a:extLst>
                </a:gridCol>
              </a:tblGrid>
              <a:tr h="843878">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dirty="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cap="flat">
                      <a:noFill/>
                    </a:lnL>
                    <a:lnR>
                      <a:noFill/>
                    </a:lnR>
                    <a:lnT cap="fla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dirty="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cap="fla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cap="fla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dirty="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cap="flat">
                      <a:noFill/>
                    </a:lnR>
                    <a:lnT cap="flat">
                      <a:noFill/>
                    </a:lnT>
                    <a:lnB>
                      <a:noFill/>
                    </a:lnB>
                    <a:lnTlToBr>
                      <a:noFill/>
                    </a:lnTlToBr>
                    <a:lnBlToTr>
                      <a:noFill/>
                    </a:lnBlToTr>
                    <a:solidFill>
                      <a:srgbClr val="FF0000"/>
                    </a:solidFill>
                  </a:tcPr>
                </a:tc>
                <a:extLst>
                  <a:ext uri="{0D108BD9-81ED-4DB2-BD59-A6C34878D82A}">
                    <a16:rowId xmlns:a16="http://schemas.microsoft.com/office/drawing/2014/main" val="10000"/>
                  </a:ext>
                </a:extLst>
              </a:tr>
              <a:tr h="844245">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dirty="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cap="flat">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dirty="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dirty="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1"/>
                  </a:ext>
                </a:extLst>
              </a:tr>
              <a:tr h="844245">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cap="flat">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cap="flat">
                      <a:noFill/>
                    </a:lnR>
                    <a:lnT>
                      <a:noFill/>
                    </a:lnT>
                    <a:lnB>
                      <a:noFill/>
                    </a:lnB>
                    <a:lnTlToBr>
                      <a:noFill/>
                    </a:lnTlToBr>
                    <a:lnBlToTr>
                      <a:noFill/>
                    </a:lnBlToTr>
                    <a:solidFill>
                      <a:srgbClr val="FF0000"/>
                    </a:solidFill>
                  </a:tcPr>
                </a:tc>
                <a:extLst>
                  <a:ext uri="{0D108BD9-81ED-4DB2-BD59-A6C34878D82A}">
                    <a16:rowId xmlns:a16="http://schemas.microsoft.com/office/drawing/2014/main" val="10002"/>
                  </a:ext>
                </a:extLst>
              </a:tr>
              <a:tr h="844245">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cap="flat">
                      <a:noFill/>
                    </a:lnL>
                    <a:lnR>
                      <a:noFill/>
                    </a:lnR>
                    <a:ln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a:noFill/>
                    </a:lnR>
                    <a:lnT>
                      <a:noFill/>
                    </a:lnT>
                    <a:lnB cap="flat">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40000"/>
                        </a:spcBef>
                        <a:spcAft>
                          <a:spcPct val="0"/>
                        </a:spcAft>
                        <a:buClr>
                          <a:schemeClr val="hlink"/>
                        </a:buClr>
                        <a:buSzPct val="120000"/>
                        <a:buFontTx/>
                        <a:buNone/>
                        <a:tabLst/>
                      </a:pPr>
                      <a:r>
                        <a:rPr kumimoji="0" lang="en-US" sz="4400" b="1" i="0" u="none" strike="noStrike" cap="none" normalizeH="0" baseline="0" dirty="0">
                          <a:ln>
                            <a:noFill/>
                          </a:ln>
                          <a:solidFill>
                            <a:srgbClr val="FFFFCC"/>
                          </a:solidFill>
                          <a:effectLst>
                            <a:outerShdw blurRad="38100" dist="38100" dir="2700000" algn="tl">
                              <a:srgbClr val="000000"/>
                            </a:outerShdw>
                          </a:effectLst>
                          <a:latin typeface="Times New Roman" pitchFamily="18" charset="0"/>
                          <a:cs typeface="Times New Roman" pitchFamily="18" charset="0"/>
                          <a:sym typeface="Symbol" pitchFamily="18" charset="2"/>
                        </a:rPr>
                        <a:t></a:t>
                      </a:r>
                    </a:p>
                  </a:txBody>
                  <a:tcPr marL="89997" marR="89997" marT="43210" marB="43210" horzOverflow="overflow">
                    <a:lnL>
                      <a:noFill/>
                    </a:lnL>
                    <a:lnR cap="flat">
                      <a:noFill/>
                    </a:lnR>
                    <a:lnT>
                      <a:noFill/>
                    </a:lnT>
                    <a:lnB cap="flat">
                      <a:noFill/>
                    </a:lnB>
                    <a:lnTlToBr>
                      <a:noFill/>
                    </a:lnTlToBr>
                    <a:lnBlToTr>
                      <a:noFill/>
                    </a:lnBlToTr>
                    <a:solidFill>
                      <a:srgbClr val="FF0000"/>
                    </a:solidFill>
                  </a:tcPr>
                </a:tc>
                <a:extLst>
                  <a:ext uri="{0D108BD9-81ED-4DB2-BD59-A6C34878D82A}">
                    <a16:rowId xmlns:a16="http://schemas.microsoft.com/office/drawing/2014/main" val="10003"/>
                  </a:ext>
                </a:extLst>
              </a:tr>
            </a:tbl>
          </a:graphicData>
        </a:graphic>
      </p:graphicFrame>
      <p:sp>
        <p:nvSpPr>
          <p:cNvPr id="54293" name="TextBox 2">
            <a:extLst>
              <a:ext uri="{FF2B5EF4-FFF2-40B4-BE49-F238E27FC236}">
                <a16:creationId xmlns:a16="http://schemas.microsoft.com/office/drawing/2014/main" id="{8E08FC51-2350-6243-9C3D-B57F0FF3589A}"/>
              </a:ext>
            </a:extLst>
          </p:cNvPr>
          <p:cNvSpPr txBox="1">
            <a:spLocks noChangeArrowheads="1"/>
          </p:cNvSpPr>
          <p:nvPr/>
        </p:nvSpPr>
        <p:spPr bwMode="auto">
          <a:xfrm>
            <a:off x="2941321" y="928836"/>
            <a:ext cx="8307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HGSｺﾞｼｯｸE" pitchFamily="34" charset="-128"/>
              </a:defRPr>
            </a:lvl1pPr>
            <a:lvl2pPr marL="742950" indent="-285750">
              <a:defRPr kumimoji="1">
                <a:solidFill>
                  <a:schemeClr val="tx1"/>
                </a:solidFill>
                <a:latin typeface="Arial" panose="020B0604020202020204" pitchFamily="34" charset="0"/>
                <a:ea typeface="HGSｺﾞｼｯｸE" pitchFamily="34" charset="-128"/>
              </a:defRPr>
            </a:lvl2pPr>
            <a:lvl3pPr marL="1143000" indent="-228600">
              <a:defRPr kumimoji="1">
                <a:solidFill>
                  <a:schemeClr val="tx1"/>
                </a:solidFill>
                <a:latin typeface="Arial" panose="020B0604020202020204" pitchFamily="34" charset="0"/>
                <a:ea typeface="HGSｺﾞｼｯｸE" pitchFamily="34" charset="-128"/>
              </a:defRPr>
            </a:lvl3pPr>
            <a:lvl4pPr marL="1600200" indent="-228600">
              <a:defRPr kumimoji="1">
                <a:solidFill>
                  <a:schemeClr val="tx1"/>
                </a:solidFill>
                <a:latin typeface="Arial" panose="020B0604020202020204" pitchFamily="34" charset="0"/>
                <a:ea typeface="HGSｺﾞｼｯｸE" pitchFamily="34" charset="-128"/>
              </a:defRPr>
            </a:lvl4pPr>
            <a:lvl5pPr marL="2057400" indent="-228600">
              <a:defRPr kumimoji="1">
                <a:solidFill>
                  <a:schemeClr val="tx1"/>
                </a:solidFill>
                <a:latin typeface="Arial" panose="020B0604020202020204" pitchFamily="34" charset="0"/>
                <a:ea typeface="HGSｺﾞｼｯｸE"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pPr algn="r" rtl="1">
              <a:defRPr/>
            </a:pPr>
            <a:r>
              <a:rPr lang="ar-JO" altLang="en-US" sz="2400" b="1" dirty="0">
                <a:solidFill>
                  <a:srgbClr val="FF0000"/>
                </a:solidFill>
              </a:rPr>
              <a:t>تمرين الحلول الذكية</a:t>
            </a:r>
            <a:endParaRPr lang="en-US" altLang="en-US" sz="2400" b="1" dirty="0">
              <a:solidFill>
                <a:srgbClr val="FF0000"/>
              </a:solidFill>
            </a:endParaRPr>
          </a:p>
        </p:txBody>
      </p:sp>
      <p:pic>
        <p:nvPicPr>
          <p:cNvPr id="6" name="Picture 5">
            <a:extLst>
              <a:ext uri="{FF2B5EF4-FFF2-40B4-BE49-F238E27FC236}">
                <a16:creationId xmlns:a16="http://schemas.microsoft.com/office/drawing/2014/main" id="{1632183A-68D2-8640-B4F1-FF3E34AEB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7" name="L-Shape 6">
            <a:extLst>
              <a:ext uri="{FF2B5EF4-FFF2-40B4-BE49-F238E27FC236}">
                <a16:creationId xmlns:a16="http://schemas.microsoft.com/office/drawing/2014/main" id="{B26E102F-4F46-C24C-B4E3-0D13F5E2D848}"/>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097874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07267"/>
                                        </p:tgtEl>
                                        <p:attrNameLst>
                                          <p:attrName>style.visibility</p:attrName>
                                        </p:attrNameLst>
                                      </p:cBhvr>
                                      <p:to>
                                        <p:strVal val="visible"/>
                                      </p:to>
                                    </p:set>
                                    <p:anim calcmode="lin" valueType="num">
                                      <p:cBhvr>
                                        <p:cTn id="7" dur="500" fill="hold"/>
                                        <p:tgtEl>
                                          <p:spTgt spid="307267"/>
                                        </p:tgtEl>
                                        <p:attrNameLst>
                                          <p:attrName>ppt_w</p:attrName>
                                        </p:attrNameLst>
                                      </p:cBhvr>
                                      <p:tavLst>
                                        <p:tav tm="0">
                                          <p:val>
                                            <p:fltVal val="0"/>
                                          </p:val>
                                        </p:tav>
                                        <p:tav tm="100000">
                                          <p:val>
                                            <p:strVal val="#ppt_w"/>
                                          </p:val>
                                        </p:tav>
                                      </p:tavLst>
                                    </p:anim>
                                    <p:anim calcmode="lin" valueType="num">
                                      <p:cBhvr>
                                        <p:cTn id="8" dur="500" fill="hold"/>
                                        <p:tgtEl>
                                          <p:spTgt spid="307267"/>
                                        </p:tgtEl>
                                        <p:attrNameLst>
                                          <p:attrName>ppt_h</p:attrName>
                                        </p:attrNameLst>
                                      </p:cBhvr>
                                      <p:tavLst>
                                        <p:tav tm="0">
                                          <p:val>
                                            <p:fltVal val="0"/>
                                          </p:val>
                                        </p:tav>
                                        <p:tav tm="100000">
                                          <p:val>
                                            <p:strVal val="#ppt_h"/>
                                          </p:val>
                                        </p:tav>
                                      </p:tavLst>
                                    </p:anim>
                                    <p:anim calcmode="lin" valueType="num">
                                      <p:cBhvr>
                                        <p:cTn id="9" dur="500" fill="hold"/>
                                        <p:tgtEl>
                                          <p:spTgt spid="307267"/>
                                        </p:tgtEl>
                                        <p:attrNameLst>
                                          <p:attrName>style.rotation</p:attrName>
                                        </p:attrNameLst>
                                      </p:cBhvr>
                                      <p:tavLst>
                                        <p:tav tm="0">
                                          <p:val>
                                            <p:fltVal val="360"/>
                                          </p:val>
                                        </p:tav>
                                        <p:tav tm="100000">
                                          <p:val>
                                            <p:fltVal val="0"/>
                                          </p:val>
                                        </p:tav>
                                      </p:tavLst>
                                    </p:anim>
                                    <p:animEffect transition="in" filter="fade">
                                      <p:cBhvr>
                                        <p:cTn id="10" dur="500"/>
                                        <p:tgtEl>
                                          <p:spTgt spid="30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6C883D53-FEEE-6846-8FD1-6974E7ED3697}"/>
              </a:ext>
            </a:extLst>
          </p:cNvPr>
          <p:cNvSpPr>
            <a:spLocks noChangeArrowheads="1"/>
          </p:cNvSpPr>
          <p:nvPr/>
        </p:nvSpPr>
        <p:spPr bwMode="auto">
          <a:xfrm>
            <a:off x="4572000" y="1389064"/>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35" name="AutoShape 3">
            <a:extLst>
              <a:ext uri="{FF2B5EF4-FFF2-40B4-BE49-F238E27FC236}">
                <a16:creationId xmlns:a16="http://schemas.microsoft.com/office/drawing/2014/main" id="{72C2626F-4533-8744-98E8-21E1E7E1FD59}"/>
              </a:ext>
            </a:extLst>
          </p:cNvPr>
          <p:cNvSpPr>
            <a:spLocks noChangeArrowheads="1"/>
          </p:cNvSpPr>
          <p:nvPr/>
        </p:nvSpPr>
        <p:spPr bwMode="auto">
          <a:xfrm>
            <a:off x="5562600" y="1389064"/>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36" name="AutoShape 4">
            <a:extLst>
              <a:ext uri="{FF2B5EF4-FFF2-40B4-BE49-F238E27FC236}">
                <a16:creationId xmlns:a16="http://schemas.microsoft.com/office/drawing/2014/main" id="{2E8F637F-BA04-2740-88E5-882A1D0FD287}"/>
              </a:ext>
            </a:extLst>
          </p:cNvPr>
          <p:cNvSpPr>
            <a:spLocks noChangeArrowheads="1"/>
          </p:cNvSpPr>
          <p:nvPr/>
        </p:nvSpPr>
        <p:spPr bwMode="auto">
          <a:xfrm>
            <a:off x="6553200" y="1389064"/>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37" name="AutoShape 5">
            <a:extLst>
              <a:ext uri="{FF2B5EF4-FFF2-40B4-BE49-F238E27FC236}">
                <a16:creationId xmlns:a16="http://schemas.microsoft.com/office/drawing/2014/main" id="{381402A3-8E9E-184E-B7A1-382ED9FB8A69}"/>
              </a:ext>
            </a:extLst>
          </p:cNvPr>
          <p:cNvSpPr>
            <a:spLocks noChangeArrowheads="1"/>
          </p:cNvSpPr>
          <p:nvPr/>
        </p:nvSpPr>
        <p:spPr bwMode="auto">
          <a:xfrm>
            <a:off x="7543800" y="1389064"/>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38" name="AutoShape 6">
            <a:extLst>
              <a:ext uri="{FF2B5EF4-FFF2-40B4-BE49-F238E27FC236}">
                <a16:creationId xmlns:a16="http://schemas.microsoft.com/office/drawing/2014/main" id="{DF029134-7996-6F42-A2A7-CBFEF20E87D3}"/>
              </a:ext>
            </a:extLst>
          </p:cNvPr>
          <p:cNvSpPr>
            <a:spLocks noChangeArrowheads="1"/>
          </p:cNvSpPr>
          <p:nvPr/>
        </p:nvSpPr>
        <p:spPr bwMode="auto">
          <a:xfrm>
            <a:off x="4572000" y="2162175"/>
            <a:ext cx="152400" cy="14128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39" name="AutoShape 7">
            <a:extLst>
              <a:ext uri="{FF2B5EF4-FFF2-40B4-BE49-F238E27FC236}">
                <a16:creationId xmlns:a16="http://schemas.microsoft.com/office/drawing/2014/main" id="{49E859CB-0EAB-B34B-96D2-4D432158F8B1}"/>
              </a:ext>
            </a:extLst>
          </p:cNvPr>
          <p:cNvSpPr>
            <a:spLocks noChangeArrowheads="1"/>
          </p:cNvSpPr>
          <p:nvPr/>
        </p:nvSpPr>
        <p:spPr bwMode="auto">
          <a:xfrm>
            <a:off x="5562600" y="2162175"/>
            <a:ext cx="152400" cy="14128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0" name="AutoShape 8">
            <a:extLst>
              <a:ext uri="{FF2B5EF4-FFF2-40B4-BE49-F238E27FC236}">
                <a16:creationId xmlns:a16="http://schemas.microsoft.com/office/drawing/2014/main" id="{97880C87-4C6D-3243-9CB0-D614757FD708}"/>
              </a:ext>
            </a:extLst>
          </p:cNvPr>
          <p:cNvSpPr>
            <a:spLocks noChangeArrowheads="1"/>
          </p:cNvSpPr>
          <p:nvPr/>
        </p:nvSpPr>
        <p:spPr bwMode="auto">
          <a:xfrm>
            <a:off x="6553200" y="2162175"/>
            <a:ext cx="152400" cy="14128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1" name="AutoShape 9">
            <a:extLst>
              <a:ext uri="{FF2B5EF4-FFF2-40B4-BE49-F238E27FC236}">
                <a16:creationId xmlns:a16="http://schemas.microsoft.com/office/drawing/2014/main" id="{2D95DC1D-0133-3949-A19F-2F26F342A8E3}"/>
              </a:ext>
            </a:extLst>
          </p:cNvPr>
          <p:cNvSpPr>
            <a:spLocks noChangeArrowheads="1"/>
          </p:cNvSpPr>
          <p:nvPr/>
        </p:nvSpPr>
        <p:spPr bwMode="auto">
          <a:xfrm>
            <a:off x="7543800" y="2162175"/>
            <a:ext cx="152400" cy="141288"/>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2" name="AutoShape 10">
            <a:extLst>
              <a:ext uri="{FF2B5EF4-FFF2-40B4-BE49-F238E27FC236}">
                <a16:creationId xmlns:a16="http://schemas.microsoft.com/office/drawing/2014/main" id="{AC8F652D-40EA-994C-BA12-654A283A7C3B}"/>
              </a:ext>
            </a:extLst>
          </p:cNvPr>
          <p:cNvSpPr>
            <a:spLocks noChangeArrowheads="1"/>
          </p:cNvSpPr>
          <p:nvPr/>
        </p:nvSpPr>
        <p:spPr bwMode="auto">
          <a:xfrm>
            <a:off x="4572000" y="2936875"/>
            <a:ext cx="152400" cy="1397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3" name="AutoShape 11">
            <a:extLst>
              <a:ext uri="{FF2B5EF4-FFF2-40B4-BE49-F238E27FC236}">
                <a16:creationId xmlns:a16="http://schemas.microsoft.com/office/drawing/2014/main" id="{39C51953-51A6-3E42-8B36-D50D63B2E12C}"/>
              </a:ext>
            </a:extLst>
          </p:cNvPr>
          <p:cNvSpPr>
            <a:spLocks noChangeArrowheads="1"/>
          </p:cNvSpPr>
          <p:nvPr/>
        </p:nvSpPr>
        <p:spPr bwMode="auto">
          <a:xfrm>
            <a:off x="5562600" y="2936875"/>
            <a:ext cx="152400" cy="1397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4" name="AutoShape 12">
            <a:extLst>
              <a:ext uri="{FF2B5EF4-FFF2-40B4-BE49-F238E27FC236}">
                <a16:creationId xmlns:a16="http://schemas.microsoft.com/office/drawing/2014/main" id="{9B94C3E5-E546-AE45-9564-622E1F97ED40}"/>
              </a:ext>
            </a:extLst>
          </p:cNvPr>
          <p:cNvSpPr>
            <a:spLocks noChangeArrowheads="1"/>
          </p:cNvSpPr>
          <p:nvPr/>
        </p:nvSpPr>
        <p:spPr bwMode="auto">
          <a:xfrm>
            <a:off x="6553200" y="2936875"/>
            <a:ext cx="152400" cy="1397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5" name="AutoShape 13">
            <a:extLst>
              <a:ext uri="{FF2B5EF4-FFF2-40B4-BE49-F238E27FC236}">
                <a16:creationId xmlns:a16="http://schemas.microsoft.com/office/drawing/2014/main" id="{3169C828-B3A4-FF44-88B6-0C96075F8934}"/>
              </a:ext>
            </a:extLst>
          </p:cNvPr>
          <p:cNvSpPr>
            <a:spLocks noChangeArrowheads="1"/>
          </p:cNvSpPr>
          <p:nvPr/>
        </p:nvSpPr>
        <p:spPr bwMode="auto">
          <a:xfrm>
            <a:off x="7543800" y="2936875"/>
            <a:ext cx="152400" cy="1397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6" name="AutoShape 14">
            <a:extLst>
              <a:ext uri="{FF2B5EF4-FFF2-40B4-BE49-F238E27FC236}">
                <a16:creationId xmlns:a16="http://schemas.microsoft.com/office/drawing/2014/main" id="{D4CAA4BE-6A4C-334B-9DDC-D3851281CC48}"/>
              </a:ext>
            </a:extLst>
          </p:cNvPr>
          <p:cNvSpPr>
            <a:spLocks noChangeArrowheads="1"/>
          </p:cNvSpPr>
          <p:nvPr/>
        </p:nvSpPr>
        <p:spPr bwMode="auto">
          <a:xfrm>
            <a:off x="4572000" y="3709989"/>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7" name="AutoShape 15">
            <a:extLst>
              <a:ext uri="{FF2B5EF4-FFF2-40B4-BE49-F238E27FC236}">
                <a16:creationId xmlns:a16="http://schemas.microsoft.com/office/drawing/2014/main" id="{5B6F0DF4-F6CB-704C-A731-BBA1718DEEB2}"/>
              </a:ext>
            </a:extLst>
          </p:cNvPr>
          <p:cNvSpPr>
            <a:spLocks noChangeArrowheads="1"/>
          </p:cNvSpPr>
          <p:nvPr/>
        </p:nvSpPr>
        <p:spPr bwMode="auto">
          <a:xfrm>
            <a:off x="5562600" y="3709989"/>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8" name="AutoShape 16">
            <a:extLst>
              <a:ext uri="{FF2B5EF4-FFF2-40B4-BE49-F238E27FC236}">
                <a16:creationId xmlns:a16="http://schemas.microsoft.com/office/drawing/2014/main" id="{C27143C9-A597-4B4D-B053-2CC65F5C8A81}"/>
              </a:ext>
            </a:extLst>
          </p:cNvPr>
          <p:cNvSpPr>
            <a:spLocks noChangeArrowheads="1"/>
          </p:cNvSpPr>
          <p:nvPr/>
        </p:nvSpPr>
        <p:spPr bwMode="auto">
          <a:xfrm>
            <a:off x="6553200" y="3709989"/>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18449" name="AutoShape 17">
            <a:extLst>
              <a:ext uri="{FF2B5EF4-FFF2-40B4-BE49-F238E27FC236}">
                <a16:creationId xmlns:a16="http://schemas.microsoft.com/office/drawing/2014/main" id="{594D6A37-849D-0540-AF5D-1FA6927DC08E}"/>
              </a:ext>
            </a:extLst>
          </p:cNvPr>
          <p:cNvSpPr>
            <a:spLocks noChangeArrowheads="1"/>
          </p:cNvSpPr>
          <p:nvPr/>
        </p:nvSpPr>
        <p:spPr bwMode="auto">
          <a:xfrm>
            <a:off x="7543800" y="3709989"/>
            <a:ext cx="152400" cy="141287"/>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2" charset="2"/>
              <a:buChar char=""/>
              <a:defRPr>
                <a:solidFill>
                  <a:srgbClr val="404040"/>
                </a:solidFill>
                <a:latin typeface="Trebuchet MS" panose="020B0703020202090204" pitchFamily="34" charset="0"/>
                <a:cs typeface="Tahoma" panose="020B0604030504040204" pitchFamily="34" charset="0"/>
              </a:defRPr>
            </a:lvl1pPr>
            <a:lvl2pPr marL="742950" indent="-285750">
              <a:spcBef>
                <a:spcPts val="1000"/>
              </a:spcBef>
              <a:buClr>
                <a:schemeClr val="accent1"/>
              </a:buClr>
              <a:buSzPct val="80000"/>
              <a:buFont typeface="Wingdings 3" pitchFamily="2" charset="2"/>
              <a:buChar char=""/>
              <a:defRPr sz="1600">
                <a:solidFill>
                  <a:srgbClr val="404040"/>
                </a:solidFill>
                <a:latin typeface="Trebuchet MS" panose="020B0703020202090204" pitchFamily="34" charset="0"/>
                <a:cs typeface="Tahoma" panose="020B0604030504040204" pitchFamily="34" charset="0"/>
              </a:defRPr>
            </a:lvl2pPr>
            <a:lvl3pPr marL="1143000" indent="-228600">
              <a:spcBef>
                <a:spcPts val="1000"/>
              </a:spcBef>
              <a:buClr>
                <a:schemeClr val="accent1"/>
              </a:buClr>
              <a:buSzPct val="80000"/>
              <a:buFont typeface="Wingdings 3" pitchFamily="2" charset="2"/>
              <a:buChar char=""/>
              <a:defRPr sz="1400">
                <a:solidFill>
                  <a:srgbClr val="404040"/>
                </a:solidFill>
                <a:latin typeface="Trebuchet MS" panose="020B0703020202090204" pitchFamily="34" charset="0"/>
                <a:cs typeface="Tahoma" panose="020B0604030504040204" pitchFamily="34" charset="0"/>
              </a:defRPr>
            </a:lvl3pPr>
            <a:lvl4pPr marL="16002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4pPr>
            <a:lvl5pPr marL="2057400" indent="-228600">
              <a:spcBef>
                <a:spcPts val="1000"/>
              </a:spcBef>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5pPr>
            <a:lvl6pPr marL="25146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6pPr>
            <a:lvl7pPr marL="29718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7pPr>
            <a:lvl8pPr marL="34290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8pPr>
            <a:lvl9pPr marL="3886200" indent="-228600" eaLnBrk="0" fontAlgn="base" hangingPunct="0">
              <a:spcBef>
                <a:spcPts val="1000"/>
              </a:spcBef>
              <a:spcAft>
                <a:spcPct val="0"/>
              </a:spcAft>
              <a:buClr>
                <a:schemeClr val="accent1"/>
              </a:buClr>
              <a:buSzPct val="80000"/>
              <a:buFont typeface="Wingdings 3" pitchFamily="2" charset="2"/>
              <a:buChar char=""/>
              <a:defRPr sz="1200">
                <a:solidFill>
                  <a:srgbClr val="404040"/>
                </a:solidFill>
                <a:latin typeface="Trebuchet MS" panose="020B0703020202090204" pitchFamily="34" charset="0"/>
                <a:cs typeface="Tahoma" panose="020B0604030504040204" pitchFamily="34" charset="0"/>
              </a:defRPr>
            </a:lvl9pPr>
          </a:lstStyle>
          <a:p>
            <a:pPr>
              <a:spcBef>
                <a:spcPct val="0"/>
              </a:spcBef>
              <a:buClrTx/>
              <a:buSzTx/>
              <a:buFontTx/>
              <a:buNone/>
            </a:pPr>
            <a:endParaRPr kumimoji="1" lang="en-US" altLang="en-US">
              <a:solidFill>
                <a:schemeClr val="tx1"/>
              </a:solidFill>
              <a:latin typeface="Arial" panose="020B0604020202020204" pitchFamily="34" charset="0"/>
              <a:ea typeface="HGSｺﾞｼｯｸE" panose="020B0900000000000000" pitchFamily="34" charset="-128"/>
              <a:cs typeface="Arial" panose="020B0604020202020204" pitchFamily="34" charset="0"/>
            </a:endParaRPr>
          </a:p>
        </p:txBody>
      </p:sp>
      <p:sp>
        <p:nvSpPr>
          <p:cNvPr id="306194" name="Line 18">
            <a:extLst>
              <a:ext uri="{FF2B5EF4-FFF2-40B4-BE49-F238E27FC236}">
                <a16:creationId xmlns:a16="http://schemas.microsoft.com/office/drawing/2014/main" id="{D687E833-D34D-B645-BB04-4EF2AE5C9B04}"/>
              </a:ext>
            </a:extLst>
          </p:cNvPr>
          <p:cNvSpPr>
            <a:spLocks noChangeShapeType="1"/>
          </p:cNvSpPr>
          <p:nvPr/>
        </p:nvSpPr>
        <p:spPr bwMode="auto">
          <a:xfrm>
            <a:off x="4648200" y="1471613"/>
            <a:ext cx="2971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O"/>
          </a:p>
        </p:txBody>
      </p:sp>
      <p:sp>
        <p:nvSpPr>
          <p:cNvPr id="306195" name="Line 19">
            <a:extLst>
              <a:ext uri="{FF2B5EF4-FFF2-40B4-BE49-F238E27FC236}">
                <a16:creationId xmlns:a16="http://schemas.microsoft.com/office/drawing/2014/main" id="{18F70341-FE2B-4349-8630-8E695A983692}"/>
              </a:ext>
            </a:extLst>
          </p:cNvPr>
          <p:cNvSpPr>
            <a:spLocks noChangeShapeType="1"/>
          </p:cNvSpPr>
          <p:nvPr/>
        </p:nvSpPr>
        <p:spPr bwMode="auto">
          <a:xfrm>
            <a:off x="7620000" y="1458914"/>
            <a:ext cx="0" cy="30956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O"/>
          </a:p>
        </p:txBody>
      </p:sp>
      <p:sp>
        <p:nvSpPr>
          <p:cNvPr id="306196" name="Line 20">
            <a:extLst>
              <a:ext uri="{FF2B5EF4-FFF2-40B4-BE49-F238E27FC236}">
                <a16:creationId xmlns:a16="http://schemas.microsoft.com/office/drawing/2014/main" id="{BCD0287B-6CFD-B64E-B963-4D5C4408DCF5}"/>
              </a:ext>
            </a:extLst>
          </p:cNvPr>
          <p:cNvSpPr>
            <a:spLocks noChangeShapeType="1"/>
          </p:cNvSpPr>
          <p:nvPr/>
        </p:nvSpPr>
        <p:spPr bwMode="auto">
          <a:xfrm flipH="1" flipV="1">
            <a:off x="4648200" y="2233614"/>
            <a:ext cx="2971800" cy="2320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O"/>
          </a:p>
        </p:txBody>
      </p:sp>
      <p:sp>
        <p:nvSpPr>
          <p:cNvPr id="306197" name="Line 21">
            <a:extLst>
              <a:ext uri="{FF2B5EF4-FFF2-40B4-BE49-F238E27FC236}">
                <a16:creationId xmlns:a16="http://schemas.microsoft.com/office/drawing/2014/main" id="{FC204C6F-B22F-9444-9137-0E99177B74F2}"/>
              </a:ext>
            </a:extLst>
          </p:cNvPr>
          <p:cNvSpPr>
            <a:spLocks noChangeShapeType="1"/>
          </p:cNvSpPr>
          <p:nvPr/>
        </p:nvSpPr>
        <p:spPr bwMode="auto">
          <a:xfrm>
            <a:off x="4648200" y="2233613"/>
            <a:ext cx="2971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O"/>
          </a:p>
        </p:txBody>
      </p:sp>
      <p:sp>
        <p:nvSpPr>
          <p:cNvPr id="306198" name="Line 22">
            <a:extLst>
              <a:ext uri="{FF2B5EF4-FFF2-40B4-BE49-F238E27FC236}">
                <a16:creationId xmlns:a16="http://schemas.microsoft.com/office/drawing/2014/main" id="{DF7C0D5C-73FF-7F49-848A-E63B80CD0A19}"/>
              </a:ext>
            </a:extLst>
          </p:cNvPr>
          <p:cNvSpPr>
            <a:spLocks noChangeShapeType="1"/>
          </p:cNvSpPr>
          <p:nvPr/>
        </p:nvSpPr>
        <p:spPr bwMode="auto">
          <a:xfrm flipH="1">
            <a:off x="4648200" y="2233614"/>
            <a:ext cx="2971800" cy="2320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O"/>
          </a:p>
        </p:txBody>
      </p:sp>
      <p:sp>
        <p:nvSpPr>
          <p:cNvPr id="306199" name="Line 23">
            <a:extLst>
              <a:ext uri="{FF2B5EF4-FFF2-40B4-BE49-F238E27FC236}">
                <a16:creationId xmlns:a16="http://schemas.microsoft.com/office/drawing/2014/main" id="{1B062521-A425-444E-9EE8-AD6EDE07971E}"/>
              </a:ext>
            </a:extLst>
          </p:cNvPr>
          <p:cNvSpPr>
            <a:spLocks noChangeShapeType="1"/>
          </p:cNvSpPr>
          <p:nvPr/>
        </p:nvSpPr>
        <p:spPr bwMode="auto">
          <a:xfrm>
            <a:off x="4648200" y="2233614"/>
            <a:ext cx="0" cy="2320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JO"/>
          </a:p>
        </p:txBody>
      </p:sp>
      <p:sp>
        <p:nvSpPr>
          <p:cNvPr id="28" name="Text Box 75">
            <a:extLst>
              <a:ext uri="{FF2B5EF4-FFF2-40B4-BE49-F238E27FC236}">
                <a16:creationId xmlns:a16="http://schemas.microsoft.com/office/drawing/2014/main" id="{B5D2A889-8FDF-074F-80C2-D22FECD770A0}"/>
              </a:ext>
            </a:extLst>
          </p:cNvPr>
          <p:cNvSpPr txBox="1">
            <a:spLocks noChangeArrowheads="1"/>
          </p:cNvSpPr>
          <p:nvPr/>
        </p:nvSpPr>
        <p:spPr bwMode="auto">
          <a:xfrm>
            <a:off x="4952365" y="582612"/>
            <a:ext cx="69865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077" tIns="43200" rIns="83077" bIns="43200">
            <a:spAutoFit/>
          </a:bodyPr>
          <a:lstStyle/>
          <a:p>
            <a:pPr algn="ctr">
              <a:defRPr/>
            </a:pPr>
            <a:r>
              <a:rPr lang="ar-SA" sz="2585" b="1" dirty="0">
                <a:solidFill>
                  <a:srgbClr val="FF0000"/>
                </a:solidFill>
                <a:effectLst>
                  <a:outerShdw blurRad="38100" dist="38100" dir="2700000" algn="tl">
                    <a:srgbClr val="000000"/>
                  </a:outerShdw>
                </a:effectLst>
              </a:rPr>
              <a:t>يمكن أن يحل التمرين على الأقل بستة أشكال مختلفة</a:t>
            </a:r>
            <a:endParaRPr lang="en-US" sz="2585" b="1" dirty="0">
              <a:solidFill>
                <a:srgbClr val="FF0000"/>
              </a:solidFill>
              <a:effectLst>
                <a:outerShdw blurRad="38100" dist="38100" dir="2700000" algn="tl">
                  <a:srgbClr val="000000"/>
                </a:outerShdw>
              </a:effectLst>
            </a:endParaRPr>
          </a:p>
        </p:txBody>
      </p:sp>
      <p:grpSp>
        <p:nvGrpSpPr>
          <p:cNvPr id="25" name="Group 24">
            <a:extLst>
              <a:ext uri="{FF2B5EF4-FFF2-40B4-BE49-F238E27FC236}">
                <a16:creationId xmlns:a16="http://schemas.microsoft.com/office/drawing/2014/main" id="{AECCF28C-7D9D-0E4A-A861-3136EE07FF9E}"/>
              </a:ext>
            </a:extLst>
          </p:cNvPr>
          <p:cNvGrpSpPr/>
          <p:nvPr/>
        </p:nvGrpSpPr>
        <p:grpSpPr>
          <a:xfrm>
            <a:off x="412757" y="239719"/>
            <a:ext cx="4288558" cy="1066719"/>
            <a:chOff x="833170" y="105330"/>
            <a:chExt cx="4288558" cy="1066719"/>
          </a:xfrm>
        </p:grpSpPr>
        <p:pic>
          <p:nvPicPr>
            <p:cNvPr id="26" name="Picture 25" descr="C:\Users\reem\AppData\Local\Microsoft\Windows\INetCache\Content.Word\English-LOGO-RGB.PNG">
              <a:extLst>
                <a:ext uri="{FF2B5EF4-FFF2-40B4-BE49-F238E27FC236}">
                  <a16:creationId xmlns:a16="http://schemas.microsoft.com/office/drawing/2014/main" id="{0B4C03F1-7EC1-A041-A68A-44CE92B95C72}"/>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27" name="Picture 26" descr="MEPI logo - The U.S.-Middle East Partnership Initiative (MEPI)">
              <a:extLst>
                <a:ext uri="{FF2B5EF4-FFF2-40B4-BE49-F238E27FC236}">
                  <a16:creationId xmlns:a16="http://schemas.microsoft.com/office/drawing/2014/main" id="{68DD7E1C-7DA8-4749-898E-C48A7B4649E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29" name="Picture 28" descr="Flag of the United States - Wikipedia">
              <a:extLst>
                <a:ext uri="{FF2B5EF4-FFF2-40B4-BE49-F238E27FC236}">
                  <a16:creationId xmlns:a16="http://schemas.microsoft.com/office/drawing/2014/main" id="{B0191A95-48AB-0144-9400-5CD2E4A87FA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30" name="Picture 29" descr="C:\Users\rahaf.AMANFUND\AppData\Local\Microsoft\Windows\INetCache\Content.Word\Second Chance logo.jpg">
              <a:extLst>
                <a:ext uri="{FF2B5EF4-FFF2-40B4-BE49-F238E27FC236}">
                  <a16:creationId xmlns:a16="http://schemas.microsoft.com/office/drawing/2014/main" id="{5FA15771-CB26-D74B-9BE4-A87346F8FD97}"/>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31" name="Picture 30">
            <a:extLst>
              <a:ext uri="{FF2B5EF4-FFF2-40B4-BE49-F238E27FC236}">
                <a16:creationId xmlns:a16="http://schemas.microsoft.com/office/drawing/2014/main" id="{70301B31-F847-F54E-8B9F-787A8F0EA9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32" name="L-Shape 31">
            <a:extLst>
              <a:ext uri="{FF2B5EF4-FFF2-40B4-BE49-F238E27FC236}">
                <a16:creationId xmlns:a16="http://schemas.microsoft.com/office/drawing/2014/main" id="{845B46E6-4195-9E4E-A182-A8009E203E07}"/>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833973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6194"/>
                                        </p:tgtEl>
                                        <p:attrNameLst>
                                          <p:attrName>style.visibility</p:attrName>
                                        </p:attrNameLst>
                                      </p:cBhvr>
                                      <p:to>
                                        <p:strVal val="visible"/>
                                      </p:to>
                                    </p:set>
                                    <p:anim calcmode="lin" valueType="num">
                                      <p:cBhvr additive="base">
                                        <p:cTn id="7" dur="500" fill="hold"/>
                                        <p:tgtEl>
                                          <p:spTgt spid="306194"/>
                                        </p:tgtEl>
                                        <p:attrNameLst>
                                          <p:attrName>ppt_x</p:attrName>
                                        </p:attrNameLst>
                                      </p:cBhvr>
                                      <p:tavLst>
                                        <p:tav tm="0">
                                          <p:val>
                                            <p:strVal val="#ppt_x"/>
                                          </p:val>
                                        </p:tav>
                                        <p:tav tm="100000">
                                          <p:val>
                                            <p:strVal val="#ppt_x"/>
                                          </p:val>
                                        </p:tav>
                                      </p:tavLst>
                                    </p:anim>
                                    <p:anim calcmode="lin" valueType="num">
                                      <p:cBhvr additive="base">
                                        <p:cTn id="8" dur="500" fill="hold"/>
                                        <p:tgtEl>
                                          <p:spTgt spid="306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6195"/>
                                        </p:tgtEl>
                                        <p:attrNameLst>
                                          <p:attrName>style.visibility</p:attrName>
                                        </p:attrNameLst>
                                      </p:cBhvr>
                                      <p:to>
                                        <p:strVal val="visible"/>
                                      </p:to>
                                    </p:set>
                                    <p:anim calcmode="lin" valueType="num">
                                      <p:cBhvr additive="base">
                                        <p:cTn id="13" dur="500" fill="hold"/>
                                        <p:tgtEl>
                                          <p:spTgt spid="306195"/>
                                        </p:tgtEl>
                                        <p:attrNameLst>
                                          <p:attrName>ppt_x</p:attrName>
                                        </p:attrNameLst>
                                      </p:cBhvr>
                                      <p:tavLst>
                                        <p:tav tm="0">
                                          <p:val>
                                            <p:strVal val="#ppt_x"/>
                                          </p:val>
                                        </p:tav>
                                        <p:tav tm="100000">
                                          <p:val>
                                            <p:strVal val="#ppt_x"/>
                                          </p:val>
                                        </p:tav>
                                      </p:tavLst>
                                    </p:anim>
                                    <p:anim calcmode="lin" valueType="num">
                                      <p:cBhvr additive="base">
                                        <p:cTn id="14" dur="500" fill="hold"/>
                                        <p:tgtEl>
                                          <p:spTgt spid="3061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6196"/>
                                        </p:tgtEl>
                                        <p:attrNameLst>
                                          <p:attrName>style.visibility</p:attrName>
                                        </p:attrNameLst>
                                      </p:cBhvr>
                                      <p:to>
                                        <p:strVal val="visible"/>
                                      </p:to>
                                    </p:set>
                                    <p:anim calcmode="lin" valueType="num">
                                      <p:cBhvr additive="base">
                                        <p:cTn id="19" dur="500" fill="hold"/>
                                        <p:tgtEl>
                                          <p:spTgt spid="306196"/>
                                        </p:tgtEl>
                                        <p:attrNameLst>
                                          <p:attrName>ppt_x</p:attrName>
                                        </p:attrNameLst>
                                      </p:cBhvr>
                                      <p:tavLst>
                                        <p:tav tm="0">
                                          <p:val>
                                            <p:strVal val="#ppt_x"/>
                                          </p:val>
                                        </p:tav>
                                        <p:tav tm="100000">
                                          <p:val>
                                            <p:strVal val="#ppt_x"/>
                                          </p:val>
                                        </p:tav>
                                      </p:tavLst>
                                    </p:anim>
                                    <p:anim calcmode="lin" valueType="num">
                                      <p:cBhvr additive="base">
                                        <p:cTn id="20" dur="500" fill="hold"/>
                                        <p:tgtEl>
                                          <p:spTgt spid="306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6197"/>
                                        </p:tgtEl>
                                        <p:attrNameLst>
                                          <p:attrName>style.visibility</p:attrName>
                                        </p:attrNameLst>
                                      </p:cBhvr>
                                      <p:to>
                                        <p:strVal val="visible"/>
                                      </p:to>
                                    </p:set>
                                    <p:anim calcmode="lin" valueType="num">
                                      <p:cBhvr additive="base">
                                        <p:cTn id="25" dur="500" fill="hold"/>
                                        <p:tgtEl>
                                          <p:spTgt spid="306197"/>
                                        </p:tgtEl>
                                        <p:attrNameLst>
                                          <p:attrName>ppt_x</p:attrName>
                                        </p:attrNameLst>
                                      </p:cBhvr>
                                      <p:tavLst>
                                        <p:tav tm="0">
                                          <p:val>
                                            <p:strVal val="#ppt_x"/>
                                          </p:val>
                                        </p:tav>
                                        <p:tav tm="100000">
                                          <p:val>
                                            <p:strVal val="#ppt_x"/>
                                          </p:val>
                                        </p:tav>
                                      </p:tavLst>
                                    </p:anim>
                                    <p:anim calcmode="lin" valueType="num">
                                      <p:cBhvr additive="base">
                                        <p:cTn id="26" dur="500" fill="hold"/>
                                        <p:tgtEl>
                                          <p:spTgt spid="30619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6198"/>
                                        </p:tgtEl>
                                        <p:attrNameLst>
                                          <p:attrName>style.visibility</p:attrName>
                                        </p:attrNameLst>
                                      </p:cBhvr>
                                      <p:to>
                                        <p:strVal val="visible"/>
                                      </p:to>
                                    </p:set>
                                    <p:anim calcmode="lin" valueType="num">
                                      <p:cBhvr additive="base">
                                        <p:cTn id="31" dur="500" fill="hold"/>
                                        <p:tgtEl>
                                          <p:spTgt spid="306198"/>
                                        </p:tgtEl>
                                        <p:attrNameLst>
                                          <p:attrName>ppt_x</p:attrName>
                                        </p:attrNameLst>
                                      </p:cBhvr>
                                      <p:tavLst>
                                        <p:tav tm="0">
                                          <p:val>
                                            <p:strVal val="#ppt_x"/>
                                          </p:val>
                                        </p:tav>
                                        <p:tav tm="100000">
                                          <p:val>
                                            <p:strVal val="#ppt_x"/>
                                          </p:val>
                                        </p:tav>
                                      </p:tavLst>
                                    </p:anim>
                                    <p:anim calcmode="lin" valueType="num">
                                      <p:cBhvr additive="base">
                                        <p:cTn id="32" dur="500" fill="hold"/>
                                        <p:tgtEl>
                                          <p:spTgt spid="30619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06199"/>
                                        </p:tgtEl>
                                        <p:attrNameLst>
                                          <p:attrName>style.visibility</p:attrName>
                                        </p:attrNameLst>
                                      </p:cBhvr>
                                      <p:to>
                                        <p:strVal val="visible"/>
                                      </p:to>
                                    </p:set>
                                    <p:anim calcmode="lin" valueType="num">
                                      <p:cBhvr additive="base">
                                        <p:cTn id="37" dur="500" fill="hold"/>
                                        <p:tgtEl>
                                          <p:spTgt spid="306199"/>
                                        </p:tgtEl>
                                        <p:attrNameLst>
                                          <p:attrName>ppt_x</p:attrName>
                                        </p:attrNameLst>
                                      </p:cBhvr>
                                      <p:tavLst>
                                        <p:tav tm="0">
                                          <p:val>
                                            <p:strVal val="#ppt_x"/>
                                          </p:val>
                                        </p:tav>
                                        <p:tav tm="100000">
                                          <p:val>
                                            <p:strVal val="#ppt_x"/>
                                          </p:val>
                                        </p:tav>
                                      </p:tavLst>
                                    </p:anim>
                                    <p:anim calcmode="lin" valueType="num">
                                      <p:cBhvr additive="base">
                                        <p:cTn id="38" dur="500" fill="hold"/>
                                        <p:tgtEl>
                                          <p:spTgt spid="30619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926656" y="1824174"/>
          <a:ext cx="8427144"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2535CE73-5AFE-B342-B3FB-4861FC215225}"/>
              </a:ext>
            </a:extLst>
          </p:cNvPr>
          <p:cNvSpPr txBox="1"/>
          <p:nvPr/>
        </p:nvSpPr>
        <p:spPr>
          <a:xfrm>
            <a:off x="2926656" y="4008574"/>
            <a:ext cx="2849880" cy="830997"/>
          </a:xfrm>
          <a:prstGeom prst="rect">
            <a:avLst/>
          </a:prstGeom>
          <a:noFill/>
        </p:spPr>
        <p:txBody>
          <a:bodyPr wrap="square">
            <a:spAutoFit/>
          </a:bodyPr>
          <a:lstStyle/>
          <a:p>
            <a:pPr marL="0" algn="r" defTabSz="914400" rtl="1" eaLnBrk="1" latinLnBrk="0" hangingPunct="1"/>
            <a:r>
              <a:rPr lang="ar-JO" sz="4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Black" pitchFamily="34" charset="0"/>
              </a:rPr>
              <a:t>منتدى نقاش</a:t>
            </a:r>
            <a:endParaRPr lang="en-JO" sz="4800" dirty="0">
              <a:solidFill>
                <a:srgbClr val="C00000"/>
              </a:solidFill>
            </a:endParaRPr>
          </a:p>
        </p:txBody>
      </p:sp>
      <p:sp>
        <p:nvSpPr>
          <p:cNvPr id="6" name="TextBox 5">
            <a:extLst>
              <a:ext uri="{FF2B5EF4-FFF2-40B4-BE49-F238E27FC236}">
                <a16:creationId xmlns:a16="http://schemas.microsoft.com/office/drawing/2014/main" id="{72921DC5-017A-DF42-B0AE-6E4EAAF3B844}"/>
              </a:ext>
            </a:extLst>
          </p:cNvPr>
          <p:cNvSpPr txBox="1"/>
          <p:nvPr/>
        </p:nvSpPr>
        <p:spPr>
          <a:xfrm>
            <a:off x="1954530" y="1622631"/>
            <a:ext cx="3379470" cy="584775"/>
          </a:xfrm>
          <a:prstGeom prst="rect">
            <a:avLst/>
          </a:prstGeom>
          <a:noFill/>
        </p:spPr>
        <p:txBody>
          <a:bodyPr wrap="square">
            <a:spAutoFit/>
          </a:bodyPr>
          <a:lstStyle/>
          <a:p>
            <a:pPr marL="0" algn="r" defTabSz="914400" rtl="1" eaLnBrk="1" latinLnBrk="0" hangingPunct="1"/>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لماذا لا نخطط للمستقبل</a:t>
            </a:r>
            <a:endParaRPr lang="en-JO" sz="3200" dirty="0">
              <a:solidFill>
                <a:srgbClr val="FF0000"/>
              </a:solidFill>
            </a:endParaRPr>
          </a:p>
        </p:txBody>
      </p:sp>
      <p:grpSp>
        <p:nvGrpSpPr>
          <p:cNvPr id="10" name="Group 9">
            <a:extLst>
              <a:ext uri="{FF2B5EF4-FFF2-40B4-BE49-F238E27FC236}">
                <a16:creationId xmlns:a16="http://schemas.microsoft.com/office/drawing/2014/main" id="{534A6943-D246-CC44-8E29-7B6CB23EFE87}"/>
              </a:ext>
            </a:extLst>
          </p:cNvPr>
          <p:cNvGrpSpPr/>
          <p:nvPr/>
        </p:nvGrpSpPr>
        <p:grpSpPr>
          <a:xfrm>
            <a:off x="412757" y="239719"/>
            <a:ext cx="4288558" cy="1066719"/>
            <a:chOff x="833170" y="105330"/>
            <a:chExt cx="4288558" cy="1066719"/>
          </a:xfrm>
        </p:grpSpPr>
        <p:pic>
          <p:nvPicPr>
            <p:cNvPr id="11" name="Picture 10" descr="C:\Users\reem\AppData\Local\Microsoft\Windows\INetCache\Content.Word\English-LOGO-RGB.PNG">
              <a:extLst>
                <a:ext uri="{FF2B5EF4-FFF2-40B4-BE49-F238E27FC236}">
                  <a16:creationId xmlns:a16="http://schemas.microsoft.com/office/drawing/2014/main" id="{B455AB6B-EE7A-8B4F-9587-2A767C142C5E}"/>
                </a:ext>
              </a:extLst>
            </p:cNvPr>
            <p:cNvPicPr/>
            <p:nvPr/>
          </p:nvPicPr>
          <p:blipFill rotWithShape="1">
            <a:blip r:embed="rId8"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2" name="Picture 11" descr="MEPI logo - The U.S.-Middle East Partnership Initiative (MEPI)">
              <a:extLst>
                <a:ext uri="{FF2B5EF4-FFF2-40B4-BE49-F238E27FC236}">
                  <a16:creationId xmlns:a16="http://schemas.microsoft.com/office/drawing/2014/main" id="{8D625CAA-ED5F-1742-8918-6FD6AE58892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3" name="Picture 12" descr="Flag of the United States - Wikipedia">
              <a:extLst>
                <a:ext uri="{FF2B5EF4-FFF2-40B4-BE49-F238E27FC236}">
                  <a16:creationId xmlns:a16="http://schemas.microsoft.com/office/drawing/2014/main" id="{3CB961B2-BCD3-C145-B3D2-B33A0EFD572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4" name="Picture 13" descr="C:\Users\rahaf.AMANFUND\AppData\Local\Microsoft\Windows\INetCache\Content.Word\Second Chance logo.jpg">
              <a:extLst>
                <a:ext uri="{FF2B5EF4-FFF2-40B4-BE49-F238E27FC236}">
                  <a16:creationId xmlns:a16="http://schemas.microsoft.com/office/drawing/2014/main" id="{788A7FBB-8C83-FA45-9B1B-BB34BEC8E0D2}"/>
                </a:ext>
              </a:extLst>
            </p:cNvPr>
            <p:cNvPicPr/>
            <p:nvPr/>
          </p:nvPicPr>
          <p:blipFill rotWithShape="1">
            <a:blip r:embed="rId11"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5" name="Picture 14">
            <a:extLst>
              <a:ext uri="{FF2B5EF4-FFF2-40B4-BE49-F238E27FC236}">
                <a16:creationId xmlns:a16="http://schemas.microsoft.com/office/drawing/2014/main" id="{7700E85C-06D6-B34B-BE28-FE69C3CBD5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6" name="L-Shape 15">
            <a:extLst>
              <a:ext uri="{FF2B5EF4-FFF2-40B4-BE49-F238E27FC236}">
                <a16:creationId xmlns:a16="http://schemas.microsoft.com/office/drawing/2014/main" id="{82478E1D-CD63-CF42-93B0-F0BB177F40D8}"/>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402125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72BD81BF-0C58-4F48-9E95-A0BCBB23F76D}"/>
                                            </p:graphicEl>
                                          </p:spTgt>
                                        </p:tgtEl>
                                        <p:attrNameLst>
                                          <p:attrName>style.visibility</p:attrName>
                                        </p:attrNameLst>
                                      </p:cBhvr>
                                      <p:to>
                                        <p:strVal val="visible"/>
                                      </p:to>
                                    </p:set>
                                    <p:anim calcmode="lin" valueType="num">
                                      <p:cBhvr additive="base">
                                        <p:cTn id="7" dur="500" fill="hold"/>
                                        <p:tgtEl>
                                          <p:spTgt spid="7">
                                            <p:graphicEl>
                                              <a:dgm id="{72BD81BF-0C58-4F48-9E95-A0BCBB23F76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72BD81BF-0C58-4F48-9E95-A0BCBB23F76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4138D072-07D4-412D-9ED9-6CBE46FCFCDC}"/>
                                            </p:graphicEl>
                                          </p:spTgt>
                                        </p:tgtEl>
                                        <p:attrNameLst>
                                          <p:attrName>style.visibility</p:attrName>
                                        </p:attrNameLst>
                                      </p:cBhvr>
                                      <p:to>
                                        <p:strVal val="visible"/>
                                      </p:to>
                                    </p:set>
                                    <p:anim calcmode="lin" valueType="num">
                                      <p:cBhvr additive="base">
                                        <p:cTn id="13" dur="500" fill="hold"/>
                                        <p:tgtEl>
                                          <p:spTgt spid="7">
                                            <p:graphicEl>
                                              <a:dgm id="{4138D072-07D4-412D-9ED9-6CBE46FCFCD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4138D072-07D4-412D-9ED9-6CBE46FCFCDC}"/>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graphicEl>
                                              <a:dgm id="{8204762B-E74E-4983-A0EE-FE500CECA7C5}"/>
                                            </p:graphicEl>
                                          </p:spTgt>
                                        </p:tgtEl>
                                        <p:attrNameLst>
                                          <p:attrName>style.visibility</p:attrName>
                                        </p:attrNameLst>
                                      </p:cBhvr>
                                      <p:to>
                                        <p:strVal val="visible"/>
                                      </p:to>
                                    </p:set>
                                    <p:anim calcmode="lin" valueType="num">
                                      <p:cBhvr additive="base">
                                        <p:cTn id="17" dur="500" fill="hold"/>
                                        <p:tgtEl>
                                          <p:spTgt spid="7">
                                            <p:graphicEl>
                                              <a:dgm id="{8204762B-E74E-4983-A0EE-FE500CECA7C5}"/>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graphicEl>
                                              <a:dgm id="{8204762B-E74E-4983-A0EE-FE500CECA7C5}"/>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graphicEl>
                                              <a:dgm id="{EF70F7D7-F6BC-41D3-A9AC-6DA49DE5E29D}"/>
                                            </p:graphicEl>
                                          </p:spTgt>
                                        </p:tgtEl>
                                        <p:attrNameLst>
                                          <p:attrName>style.visibility</p:attrName>
                                        </p:attrNameLst>
                                      </p:cBhvr>
                                      <p:to>
                                        <p:strVal val="visible"/>
                                      </p:to>
                                    </p:set>
                                    <p:anim calcmode="lin" valueType="num">
                                      <p:cBhvr additive="base">
                                        <p:cTn id="23" dur="500" fill="hold"/>
                                        <p:tgtEl>
                                          <p:spTgt spid="7">
                                            <p:graphicEl>
                                              <a:dgm id="{EF70F7D7-F6BC-41D3-A9AC-6DA49DE5E29D}"/>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EF70F7D7-F6BC-41D3-A9AC-6DA49DE5E29D}"/>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graphicEl>
                                              <a:dgm id="{5D7687B6-5732-4058-9AA0-2718F8178A45}"/>
                                            </p:graphicEl>
                                          </p:spTgt>
                                        </p:tgtEl>
                                        <p:attrNameLst>
                                          <p:attrName>style.visibility</p:attrName>
                                        </p:attrNameLst>
                                      </p:cBhvr>
                                      <p:to>
                                        <p:strVal val="visible"/>
                                      </p:to>
                                    </p:set>
                                    <p:anim calcmode="lin" valueType="num">
                                      <p:cBhvr additive="base">
                                        <p:cTn id="27" dur="500" fill="hold"/>
                                        <p:tgtEl>
                                          <p:spTgt spid="7">
                                            <p:graphicEl>
                                              <a:dgm id="{5D7687B6-5732-4058-9AA0-2718F8178A45}"/>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graphicEl>
                                              <a:dgm id="{5D7687B6-5732-4058-9AA0-2718F8178A4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ar-JO" sz="3200" b="1" cap="all" dirty="0">
                <a:ln w="0"/>
                <a:solidFill>
                  <a:srgbClr val="FF0000"/>
                </a:solidFill>
                <a:effectLst>
                  <a:reflection blurRad="12700" stA="50000" endPos="50000" dist="5000" dir="5400000" sy="-100000" rotWithShape="0"/>
                </a:effectLst>
              </a:rPr>
              <a:t>الخطوات الرئيسية للتخطيط للمستقبل</a:t>
            </a:r>
          </a:p>
        </p:txBody>
      </p:sp>
      <p:pic>
        <p:nvPicPr>
          <p:cNvPr id="2050" name="Picture 2" descr="C:\Users\Majali\Desktop\downlo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330" y="2962109"/>
            <a:ext cx="3326130" cy="2452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صور-عن-تطوير-الذات14.jpg">
            <a:extLst>
              <a:ext uri="{FF2B5EF4-FFF2-40B4-BE49-F238E27FC236}">
                <a16:creationId xmlns:a16="http://schemas.microsoft.com/office/drawing/2014/main" id="{A5FA3D8E-8BB7-6D4C-B61D-DDB6713A33EC}"/>
              </a:ext>
            </a:extLst>
          </p:cNvPr>
          <p:cNvPicPr>
            <a:picLocks noChangeAspect="1"/>
          </p:cNvPicPr>
          <p:nvPr/>
        </p:nvPicPr>
        <p:blipFill>
          <a:blip r:embed="rId3" cstate="print"/>
          <a:srcRect r="25504" b="710"/>
          <a:stretch>
            <a:fillRect/>
          </a:stretch>
        </p:blipFill>
        <p:spPr>
          <a:xfrm>
            <a:off x="1005077" y="2842260"/>
            <a:ext cx="4691322" cy="2977503"/>
          </a:xfrm>
          <a:prstGeom prst="ellipse">
            <a:avLst/>
          </a:prstGeom>
        </p:spPr>
      </p:pic>
      <p:grpSp>
        <p:nvGrpSpPr>
          <p:cNvPr id="5" name="Group 4">
            <a:extLst>
              <a:ext uri="{FF2B5EF4-FFF2-40B4-BE49-F238E27FC236}">
                <a16:creationId xmlns:a16="http://schemas.microsoft.com/office/drawing/2014/main" id="{1A0207D1-2F16-4D43-A047-75D2E8F0649F}"/>
              </a:ext>
            </a:extLst>
          </p:cNvPr>
          <p:cNvGrpSpPr/>
          <p:nvPr/>
        </p:nvGrpSpPr>
        <p:grpSpPr>
          <a:xfrm>
            <a:off x="412757" y="239719"/>
            <a:ext cx="4288558" cy="1066719"/>
            <a:chOff x="833170" y="105330"/>
            <a:chExt cx="4288558" cy="1066719"/>
          </a:xfrm>
        </p:grpSpPr>
        <p:pic>
          <p:nvPicPr>
            <p:cNvPr id="6" name="Picture 5" descr="C:\Users\reem\AppData\Local\Microsoft\Windows\INetCache\Content.Word\English-LOGO-RGB.PNG">
              <a:extLst>
                <a:ext uri="{FF2B5EF4-FFF2-40B4-BE49-F238E27FC236}">
                  <a16:creationId xmlns:a16="http://schemas.microsoft.com/office/drawing/2014/main" id="{E26FADA0-67F1-1247-9A6D-8383476CF4AC}"/>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7" name="Picture 6" descr="MEPI logo - The U.S.-Middle East Partnership Initiative (MEPI)">
              <a:extLst>
                <a:ext uri="{FF2B5EF4-FFF2-40B4-BE49-F238E27FC236}">
                  <a16:creationId xmlns:a16="http://schemas.microsoft.com/office/drawing/2014/main" id="{251BB77F-A20F-4E40-8377-06EBF7F3F65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8" name="Picture 7" descr="Flag of the United States - Wikipedia">
              <a:extLst>
                <a:ext uri="{FF2B5EF4-FFF2-40B4-BE49-F238E27FC236}">
                  <a16:creationId xmlns:a16="http://schemas.microsoft.com/office/drawing/2014/main" id="{9EAD2552-3767-014A-BA97-459FFDF2046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9" name="Picture 8" descr="C:\Users\rahaf.AMANFUND\AppData\Local\Microsoft\Windows\INetCache\Content.Word\Second Chance logo.jpg">
              <a:extLst>
                <a:ext uri="{FF2B5EF4-FFF2-40B4-BE49-F238E27FC236}">
                  <a16:creationId xmlns:a16="http://schemas.microsoft.com/office/drawing/2014/main" id="{7FEB335D-40E0-6046-9E52-D5262F86ED0E}"/>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0" name="Picture 9">
            <a:extLst>
              <a:ext uri="{FF2B5EF4-FFF2-40B4-BE49-F238E27FC236}">
                <a16:creationId xmlns:a16="http://schemas.microsoft.com/office/drawing/2014/main" id="{AF5570A7-93CB-9541-A828-2D6F137E4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Tree>
    <p:extLst>
      <p:ext uri="{BB962C8B-B14F-4D97-AF65-F5344CB8AC3E}">
        <p14:creationId xmlns:p14="http://schemas.microsoft.com/office/powerpoint/2010/main" val="4158787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7F6557-C846-D342-9951-F7E5C891D149}"/>
              </a:ext>
            </a:extLst>
          </p:cNvPr>
          <p:cNvSpPr/>
          <p:nvPr/>
        </p:nvSpPr>
        <p:spPr>
          <a:xfrm>
            <a:off x="6709409" y="1208533"/>
            <a:ext cx="4281703" cy="461665"/>
          </a:xfrm>
          <a:prstGeom prst="rect">
            <a:avLst/>
          </a:prstGeom>
        </p:spPr>
        <p:txBody>
          <a:bodyPr wrap="square">
            <a:spAutoFit/>
          </a:bodyPr>
          <a:lstStyle/>
          <a:p>
            <a:pPr algn="r" rtl="1">
              <a:defRPr/>
            </a:pPr>
            <a:r>
              <a:rPr lang="ar-JO"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Arial Unicode MS" pitchFamily="34" charset="-128"/>
              </a:rPr>
              <a:t>ما رأيك بالمقولات التالية</a:t>
            </a:r>
            <a:r>
              <a:rPr lang="ar-JO" sz="2400" b="1" dirty="0">
                <a:solidFill>
                  <a:srgbClr val="C00000"/>
                </a:solidFill>
                <a:latin typeface="Simplified Arabic" pitchFamily="18" charset="-78"/>
                <a:cs typeface="Simplified Arabic" pitchFamily="18" charset="-78"/>
              </a:rPr>
              <a:t> ؟</a:t>
            </a:r>
          </a:p>
        </p:txBody>
      </p:sp>
      <p:sp>
        <p:nvSpPr>
          <p:cNvPr id="3" name="Rounded Rectangle">
            <a:extLst>
              <a:ext uri="{FF2B5EF4-FFF2-40B4-BE49-F238E27FC236}">
                <a16:creationId xmlns:a16="http://schemas.microsoft.com/office/drawing/2014/main" id="{53A9029A-72BF-EE4F-BE0B-D5FBB1FF016B}"/>
              </a:ext>
            </a:extLst>
          </p:cNvPr>
          <p:cNvSpPr/>
          <p:nvPr/>
        </p:nvSpPr>
        <p:spPr>
          <a:xfrm>
            <a:off x="911378" y="1798267"/>
            <a:ext cx="6371304" cy="1340567"/>
          </a:xfrm>
          <a:prstGeom prst="roundRect">
            <a:avLst>
              <a:gd name="adj" fmla="val 36385"/>
            </a:avLst>
          </a:prstGeom>
          <a:solidFill>
            <a:srgbClr val="FFFFFF"/>
          </a:solidFill>
          <a:ln w="28575" cap="flat">
            <a:solidFill>
              <a:srgbClr val="C00000"/>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rtl="1"/>
            <a:r>
              <a:rPr lang="ar-JO" sz="2400" b="1" dirty="0">
                <a:solidFill>
                  <a:srgbClr val="002060"/>
                </a:solidFill>
                <a:latin typeface="Simplified Arabic" pitchFamily="18" charset="-78"/>
                <a:cs typeface="Simplified Arabic" pitchFamily="18" charset="-78"/>
              </a:rPr>
              <a:t>لا يوجد إنسان فاشل بطبيعته!!!!! </a:t>
            </a:r>
          </a:p>
          <a:p>
            <a:pPr algn="ctr" rtl="1"/>
            <a:r>
              <a:rPr lang="ar-JO" sz="2400" b="1" dirty="0">
                <a:solidFill>
                  <a:srgbClr val="002060"/>
                </a:solidFill>
                <a:latin typeface="Simplified Arabic" pitchFamily="18" charset="-78"/>
                <a:cs typeface="Simplified Arabic" pitchFamily="18" charset="-78"/>
              </a:rPr>
              <a:t>الإنسان ينجح عندما يسعى إلى النجاح</a:t>
            </a:r>
          </a:p>
        </p:txBody>
      </p:sp>
      <p:sp>
        <p:nvSpPr>
          <p:cNvPr id="4" name="Oval">
            <a:extLst>
              <a:ext uri="{FF2B5EF4-FFF2-40B4-BE49-F238E27FC236}">
                <a16:creationId xmlns:a16="http://schemas.microsoft.com/office/drawing/2014/main" id="{2E03B688-97C9-5744-B11E-244A8FD17F66}"/>
              </a:ext>
            </a:extLst>
          </p:cNvPr>
          <p:cNvSpPr/>
          <p:nvPr/>
        </p:nvSpPr>
        <p:spPr>
          <a:xfrm>
            <a:off x="1117855" y="3605472"/>
            <a:ext cx="6164827" cy="1375901"/>
          </a:xfrm>
          <a:prstGeom prst="roundRect">
            <a:avLst>
              <a:gd name="adj" fmla="val 43028"/>
            </a:avLst>
          </a:prstGeom>
          <a:solidFill>
            <a:srgbClr val="FFFFFF"/>
          </a:solidFill>
          <a:ln w="28575" cap="flat">
            <a:solidFill>
              <a:srgbClr val="C00000"/>
            </a:solidFill>
            <a:prstDash val="solid"/>
            <a:round/>
          </a:ln>
          <a:effectLst/>
        </p:spPr>
        <p:txBody>
          <a:bodyPr wrap="square" lIns="45719" tIns="45719" rIns="45719" bIns="45719" numCol="1" anchor="ctr">
            <a:noAutofit/>
          </a:bodyPr>
          <a:lstStyle/>
          <a:p>
            <a:pPr algn="ctr">
              <a:defRPr sz="2800" b="1">
                <a:latin typeface="Times New Roman"/>
                <a:ea typeface="Times New Roman"/>
                <a:cs typeface="Times New Roman"/>
                <a:sym typeface="Times New Roman"/>
              </a:defRPr>
            </a:pPr>
            <a:r>
              <a:rPr lang="ar-JO" sz="2400" dirty="0">
                <a:solidFill>
                  <a:schemeClr val="tx1"/>
                </a:solidFill>
              </a:rPr>
              <a:t>التخطيط للمستقبل </a:t>
            </a:r>
            <a:r>
              <a:rPr lang="ar-JO" sz="2400" dirty="0">
                <a:solidFill>
                  <a:srgbClr val="002060"/>
                </a:solidFill>
              </a:rPr>
              <a:t>.... رحلة تبدأ من التعرف على الذات</a:t>
            </a:r>
          </a:p>
        </p:txBody>
      </p:sp>
      <p:sp>
        <p:nvSpPr>
          <p:cNvPr id="5" name="TextBox 4">
            <a:extLst>
              <a:ext uri="{FF2B5EF4-FFF2-40B4-BE49-F238E27FC236}">
                <a16:creationId xmlns:a16="http://schemas.microsoft.com/office/drawing/2014/main" id="{75E70DAD-EE5A-1B4E-9D62-20AD6384BE2C}"/>
              </a:ext>
            </a:extLst>
          </p:cNvPr>
          <p:cNvSpPr txBox="1"/>
          <p:nvPr/>
        </p:nvSpPr>
        <p:spPr>
          <a:xfrm>
            <a:off x="7576123" y="2967335"/>
            <a:ext cx="3121548" cy="923330"/>
          </a:xfrm>
          <a:prstGeom prst="rect">
            <a:avLst/>
          </a:prstGeom>
          <a:noFill/>
        </p:spPr>
        <p:txBody>
          <a:bodyPr wrap="square">
            <a:spAutoFit/>
          </a:bodyPr>
          <a:lstStyle/>
          <a:p>
            <a:pPr marL="0" algn="r" defTabSz="914400" rtl="1" eaLnBrk="1" latinLnBrk="0" hangingPunct="1"/>
            <a:r>
              <a:rPr lang="ar-JO" sz="5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منتدى نقاش</a:t>
            </a:r>
            <a:endParaRPr lang="en-JO" sz="5400" dirty="0">
              <a:solidFill>
                <a:srgbClr val="FF0000"/>
              </a:solidFill>
            </a:endParaRPr>
          </a:p>
        </p:txBody>
      </p:sp>
      <p:pic>
        <p:nvPicPr>
          <p:cNvPr id="6" name="Picture 4" descr="http://2.bp.blogspot.com/-dvq-5okRrTM/US0Ijbc_xdI/AAAAAAAAAGE/1WqQlIUkW-M/s1600/Brainstorm.jpg">
            <a:extLst>
              <a:ext uri="{FF2B5EF4-FFF2-40B4-BE49-F238E27FC236}">
                <a16:creationId xmlns:a16="http://schemas.microsoft.com/office/drawing/2014/main" id="{1E1F40D9-CAC7-7144-8800-05F5DDF221CB}"/>
              </a:ext>
            </a:extLst>
          </p:cNvPr>
          <p:cNvPicPr>
            <a:picLocks noChangeAspect="1" noChangeArrowheads="1"/>
          </p:cNvPicPr>
          <p:nvPr/>
        </p:nvPicPr>
        <p:blipFill>
          <a:blip r:embed="rId2" cstate="print"/>
          <a:srcRect/>
          <a:stretch>
            <a:fillRect/>
          </a:stretch>
        </p:blipFill>
        <p:spPr bwMode="auto">
          <a:xfrm>
            <a:off x="7915526" y="3959294"/>
            <a:ext cx="3356406" cy="1601590"/>
          </a:xfrm>
          <a:prstGeom prst="rect">
            <a:avLst/>
          </a:prstGeom>
          <a:ln>
            <a:noFill/>
          </a:ln>
          <a:effectLst>
            <a:softEdge rad="112500"/>
          </a:effectLst>
        </p:spPr>
      </p:pic>
      <p:grpSp>
        <p:nvGrpSpPr>
          <p:cNvPr id="7" name="Group 6">
            <a:extLst>
              <a:ext uri="{FF2B5EF4-FFF2-40B4-BE49-F238E27FC236}">
                <a16:creationId xmlns:a16="http://schemas.microsoft.com/office/drawing/2014/main" id="{1D6E1198-EAC6-B54D-944B-2A41CC658748}"/>
              </a:ext>
            </a:extLst>
          </p:cNvPr>
          <p:cNvGrpSpPr/>
          <p:nvPr/>
        </p:nvGrpSpPr>
        <p:grpSpPr>
          <a:xfrm>
            <a:off x="412757" y="23971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9657AF70-765D-814E-B553-1691F4E99EC2}"/>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3F66F38F-EA38-A948-8B4D-32ADE4000E4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40561936-C94A-0F4A-9EC4-80AB7842DB4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800FCC8B-2192-C448-92AA-6652380C96B8}"/>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CB329FD1-C962-204D-A8FB-FE6C241DF2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77DCA27C-E06D-A240-91A8-A36C55953D95}"/>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81302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04EBEDBD-1CAA-F146-8AC7-7E3311219A00}"/>
              </a:ext>
            </a:extLst>
          </p:cNvPr>
          <p:cNvSpPr/>
          <p:nvPr/>
        </p:nvSpPr>
        <p:spPr>
          <a:xfrm>
            <a:off x="6608763" y="3741738"/>
            <a:ext cx="2008187" cy="2008187"/>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a:ext uri="{FF2B5EF4-FFF2-40B4-BE49-F238E27FC236}">
                <a16:creationId xmlns:a16="http://schemas.microsoft.com/office/drawing/2014/main" id="{EAD10338-885F-A443-8B39-DB25A7F0320E}"/>
              </a:ext>
            </a:extLst>
          </p:cNvPr>
          <p:cNvSpPr/>
          <p:nvPr/>
        </p:nvSpPr>
        <p:spPr>
          <a:xfrm>
            <a:off x="6523038" y="2013744"/>
            <a:ext cx="2093912" cy="2008187"/>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fontAlgn="auto" latinLnBrk="0" hangingPunct="1">
              <a:spcBef>
                <a:spcPts val="0"/>
              </a:spcBef>
              <a:spcAft>
                <a:spcPts val="0"/>
              </a:spcAft>
              <a:defRPr/>
            </a:pPr>
            <a:endParaRPr lang="en-US" dirty="0"/>
          </a:p>
        </p:txBody>
      </p:sp>
      <p:sp>
        <p:nvSpPr>
          <p:cNvPr id="25" name="Oval 24">
            <a:extLst>
              <a:ext uri="{FF2B5EF4-FFF2-40B4-BE49-F238E27FC236}">
                <a16:creationId xmlns:a16="http://schemas.microsoft.com/office/drawing/2014/main" id="{21C68FA4-3AA1-CD4C-B87F-B89788FBB1AC}"/>
              </a:ext>
            </a:extLst>
          </p:cNvPr>
          <p:cNvSpPr/>
          <p:nvPr/>
        </p:nvSpPr>
        <p:spPr>
          <a:xfrm>
            <a:off x="3575050" y="3741738"/>
            <a:ext cx="2008188" cy="2008187"/>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a:ext uri="{FF2B5EF4-FFF2-40B4-BE49-F238E27FC236}">
                <a16:creationId xmlns:a16="http://schemas.microsoft.com/office/drawing/2014/main" id="{104C42E4-0B85-5145-93D8-E2E0CCC8C756}"/>
              </a:ext>
            </a:extLst>
          </p:cNvPr>
          <p:cNvSpPr/>
          <p:nvPr/>
        </p:nvSpPr>
        <p:spPr>
          <a:xfrm>
            <a:off x="3694113" y="1858963"/>
            <a:ext cx="2008187" cy="2008187"/>
          </a:xfrm>
          <a:prstGeom prst="ellipse">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fontAlgn="auto" latinLnBrk="0" hangingPunct="1">
              <a:spcBef>
                <a:spcPts val="0"/>
              </a:spcBef>
              <a:spcAft>
                <a:spcPts val="0"/>
              </a:spcAft>
              <a:defRPr/>
            </a:pPr>
            <a:endParaRPr lang="en-US"/>
          </a:p>
        </p:txBody>
      </p:sp>
      <p:sp>
        <p:nvSpPr>
          <p:cNvPr id="27" name="Oval 26">
            <a:extLst>
              <a:ext uri="{FF2B5EF4-FFF2-40B4-BE49-F238E27FC236}">
                <a16:creationId xmlns:a16="http://schemas.microsoft.com/office/drawing/2014/main" id="{9B96729C-24F8-A043-9B81-276CAEA7FC08}"/>
              </a:ext>
            </a:extLst>
          </p:cNvPr>
          <p:cNvSpPr/>
          <p:nvPr/>
        </p:nvSpPr>
        <p:spPr>
          <a:xfrm>
            <a:off x="5092700" y="2632075"/>
            <a:ext cx="2006600" cy="2006600"/>
          </a:xfrm>
          <a:prstGeom prst="ellips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fontAlgn="auto" latinLnBrk="0" hangingPunct="1">
              <a:spcBef>
                <a:spcPts val="0"/>
              </a:spcBef>
              <a:spcAft>
                <a:spcPts val="0"/>
              </a:spcAft>
              <a:defRPr/>
            </a:pPr>
            <a:endParaRPr lang="en-US"/>
          </a:p>
        </p:txBody>
      </p:sp>
      <p:sp>
        <p:nvSpPr>
          <p:cNvPr id="20486" name="TextBox 63">
            <a:extLst>
              <a:ext uri="{FF2B5EF4-FFF2-40B4-BE49-F238E27FC236}">
                <a16:creationId xmlns:a16="http://schemas.microsoft.com/office/drawing/2014/main" id="{FAD4326A-EF13-5D4C-BC08-DE4ACB5042C2}"/>
              </a:ext>
            </a:extLst>
          </p:cNvPr>
          <p:cNvSpPr txBox="1">
            <a:spLocks noChangeArrowheads="1"/>
          </p:cNvSpPr>
          <p:nvPr/>
        </p:nvSpPr>
        <p:spPr bwMode="auto">
          <a:xfrm>
            <a:off x="5223812" y="3435350"/>
            <a:ext cx="17443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2000" b="1" dirty="0">
                <a:solidFill>
                  <a:schemeClr val="bg1"/>
                </a:solidFill>
                <a:cs typeface="Calibri" panose="020F0502020204030204" pitchFamily="34" charset="0"/>
              </a:rPr>
              <a:t>التعرف على الذات</a:t>
            </a:r>
            <a:endParaRPr lang="en-US" altLang="en-US" sz="2000" b="1" dirty="0">
              <a:solidFill>
                <a:schemeClr val="bg1"/>
              </a:solidFill>
              <a:cs typeface="Calibri" panose="020F0502020204030204" pitchFamily="34" charset="0"/>
            </a:endParaRPr>
          </a:p>
        </p:txBody>
      </p:sp>
      <p:sp>
        <p:nvSpPr>
          <p:cNvPr id="20487" name="TextBox 64">
            <a:extLst>
              <a:ext uri="{FF2B5EF4-FFF2-40B4-BE49-F238E27FC236}">
                <a16:creationId xmlns:a16="http://schemas.microsoft.com/office/drawing/2014/main" id="{7443B7E9-8A04-D841-B14A-799D5E57AEB1}"/>
              </a:ext>
            </a:extLst>
          </p:cNvPr>
          <p:cNvSpPr txBox="1">
            <a:spLocks noChangeArrowheads="1"/>
          </p:cNvSpPr>
          <p:nvPr/>
        </p:nvSpPr>
        <p:spPr bwMode="auto">
          <a:xfrm>
            <a:off x="6868811" y="4426684"/>
            <a:ext cx="1568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2000" b="1" dirty="0">
                <a:solidFill>
                  <a:schemeClr val="bg1"/>
                </a:solidFill>
                <a:cs typeface="Calibri" panose="020F0502020204030204" pitchFamily="34" charset="0"/>
              </a:rPr>
              <a:t>ترتيب الأولويات</a:t>
            </a:r>
            <a:endParaRPr lang="ar-SA" altLang="en-US" sz="2400" b="1" dirty="0">
              <a:solidFill>
                <a:schemeClr val="bg1"/>
              </a:solidFill>
              <a:cs typeface="Calibri" panose="020F0502020204030204" pitchFamily="34" charset="0"/>
            </a:endParaRPr>
          </a:p>
        </p:txBody>
      </p:sp>
      <p:sp>
        <p:nvSpPr>
          <p:cNvPr id="20488" name="TextBox 65">
            <a:extLst>
              <a:ext uri="{FF2B5EF4-FFF2-40B4-BE49-F238E27FC236}">
                <a16:creationId xmlns:a16="http://schemas.microsoft.com/office/drawing/2014/main" id="{23C80E38-628E-E244-BF9A-12D00F8650C1}"/>
              </a:ext>
            </a:extLst>
          </p:cNvPr>
          <p:cNvSpPr txBox="1">
            <a:spLocks noChangeArrowheads="1"/>
          </p:cNvSpPr>
          <p:nvPr/>
        </p:nvSpPr>
        <p:spPr bwMode="auto">
          <a:xfrm>
            <a:off x="4062570" y="4485481"/>
            <a:ext cx="1167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2000" b="1" dirty="0">
                <a:solidFill>
                  <a:schemeClr val="bg1"/>
                </a:solidFill>
              </a:rPr>
              <a:t>تنظيم الوقت</a:t>
            </a:r>
            <a:endParaRPr lang="en-US" altLang="en-US" b="1" dirty="0">
              <a:solidFill>
                <a:schemeClr val="bg1"/>
              </a:solidFill>
            </a:endParaRPr>
          </a:p>
        </p:txBody>
      </p:sp>
      <p:sp>
        <p:nvSpPr>
          <p:cNvPr id="20491" name="Rectangle 1">
            <a:extLst>
              <a:ext uri="{FF2B5EF4-FFF2-40B4-BE49-F238E27FC236}">
                <a16:creationId xmlns:a16="http://schemas.microsoft.com/office/drawing/2014/main" id="{2232AF04-BFEC-CC42-A9F7-0BAD812A90DE}"/>
              </a:ext>
            </a:extLst>
          </p:cNvPr>
          <p:cNvSpPr>
            <a:spLocks noChangeArrowheads="1"/>
          </p:cNvSpPr>
          <p:nvPr/>
        </p:nvSpPr>
        <p:spPr bwMode="auto">
          <a:xfrm>
            <a:off x="5944032" y="1074624"/>
            <a:ext cx="57102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3200" b="1" dirty="0">
                <a:solidFill>
                  <a:srgbClr val="FF0000"/>
                </a:solidFill>
                <a:cs typeface="Calibri" panose="020F0502020204030204" pitchFamily="34" charset="0"/>
              </a:rPr>
              <a:t>الخطوات الرئيسية التخطيط للمستقبل </a:t>
            </a:r>
          </a:p>
        </p:txBody>
      </p:sp>
      <p:sp>
        <p:nvSpPr>
          <p:cNvPr id="13" name="TextBox 66">
            <a:extLst>
              <a:ext uri="{FF2B5EF4-FFF2-40B4-BE49-F238E27FC236}">
                <a16:creationId xmlns:a16="http://schemas.microsoft.com/office/drawing/2014/main" id="{083D6AE7-F292-E548-AD26-74346E55A2B7}"/>
              </a:ext>
            </a:extLst>
          </p:cNvPr>
          <p:cNvSpPr txBox="1">
            <a:spLocks noChangeArrowheads="1"/>
          </p:cNvSpPr>
          <p:nvPr/>
        </p:nvSpPr>
        <p:spPr bwMode="auto">
          <a:xfrm>
            <a:off x="3761206" y="2430433"/>
            <a:ext cx="17700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2000" b="1" dirty="0">
                <a:solidFill>
                  <a:schemeClr val="bg1"/>
                </a:solidFill>
              </a:rPr>
              <a:t>وضع برنامج عملي</a:t>
            </a:r>
            <a:endParaRPr lang="en-US" altLang="en-US" sz="2000" b="1" dirty="0">
              <a:solidFill>
                <a:schemeClr val="bg1"/>
              </a:solidFill>
            </a:endParaRPr>
          </a:p>
        </p:txBody>
      </p:sp>
      <p:sp>
        <p:nvSpPr>
          <p:cNvPr id="15" name="TextBox 64">
            <a:extLst>
              <a:ext uri="{FF2B5EF4-FFF2-40B4-BE49-F238E27FC236}">
                <a16:creationId xmlns:a16="http://schemas.microsoft.com/office/drawing/2014/main" id="{84224DD2-004E-A748-9BEF-E3C90326B809}"/>
              </a:ext>
            </a:extLst>
          </p:cNvPr>
          <p:cNvSpPr txBox="1">
            <a:spLocks noChangeArrowheads="1"/>
          </p:cNvSpPr>
          <p:nvPr/>
        </p:nvSpPr>
        <p:spPr bwMode="auto">
          <a:xfrm>
            <a:off x="6950701" y="2687114"/>
            <a:ext cx="15408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2000" b="1" dirty="0">
                <a:solidFill>
                  <a:schemeClr val="bg1"/>
                </a:solidFill>
                <a:cs typeface="Calibri" panose="020F0502020204030204" pitchFamily="34" charset="0"/>
              </a:rPr>
              <a:t>تحديد الاهداف</a:t>
            </a:r>
            <a:endParaRPr lang="ar-SA" altLang="en-US" sz="2400" b="1" dirty="0">
              <a:solidFill>
                <a:schemeClr val="bg1"/>
              </a:solidFill>
              <a:cs typeface="Calibri" panose="020F0502020204030204" pitchFamily="34" charset="0"/>
            </a:endParaRPr>
          </a:p>
        </p:txBody>
      </p:sp>
      <p:sp>
        <p:nvSpPr>
          <p:cNvPr id="16" name="Oval 15">
            <a:extLst>
              <a:ext uri="{FF2B5EF4-FFF2-40B4-BE49-F238E27FC236}">
                <a16:creationId xmlns:a16="http://schemas.microsoft.com/office/drawing/2014/main" id="{4C909B3D-85D4-1148-A11B-A8B4DF5A0997}"/>
              </a:ext>
            </a:extLst>
          </p:cNvPr>
          <p:cNvSpPr/>
          <p:nvPr/>
        </p:nvSpPr>
        <p:spPr>
          <a:xfrm>
            <a:off x="5882079" y="1926432"/>
            <a:ext cx="588963" cy="60801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3200" dirty="0">
                <a:solidFill>
                  <a:schemeClr val="bg1"/>
                </a:solidFill>
              </a:rPr>
              <a:t>1</a:t>
            </a:r>
            <a:endParaRPr lang="en-US" sz="3200" dirty="0">
              <a:solidFill>
                <a:schemeClr val="bg1"/>
              </a:solidFill>
            </a:endParaRPr>
          </a:p>
        </p:txBody>
      </p:sp>
      <p:sp>
        <p:nvSpPr>
          <p:cNvPr id="17" name="Oval 16">
            <a:extLst>
              <a:ext uri="{FF2B5EF4-FFF2-40B4-BE49-F238E27FC236}">
                <a16:creationId xmlns:a16="http://schemas.microsoft.com/office/drawing/2014/main" id="{2DDB7668-9E93-4544-B18C-2F9BA87143B7}"/>
              </a:ext>
            </a:extLst>
          </p:cNvPr>
          <p:cNvSpPr/>
          <p:nvPr/>
        </p:nvSpPr>
        <p:spPr>
          <a:xfrm>
            <a:off x="8750131" y="2525743"/>
            <a:ext cx="588963" cy="609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800" dirty="0">
                <a:solidFill>
                  <a:schemeClr val="bg1"/>
                </a:solidFill>
              </a:rPr>
              <a:t>2</a:t>
            </a:r>
            <a:endParaRPr lang="en-US" sz="2800" dirty="0">
              <a:solidFill>
                <a:schemeClr val="bg1"/>
              </a:solidFill>
            </a:endParaRPr>
          </a:p>
        </p:txBody>
      </p:sp>
      <p:sp>
        <p:nvSpPr>
          <p:cNvPr id="18" name="Oval 17">
            <a:extLst>
              <a:ext uri="{FF2B5EF4-FFF2-40B4-BE49-F238E27FC236}">
                <a16:creationId xmlns:a16="http://schemas.microsoft.com/office/drawing/2014/main" id="{0B154519-8EE2-BF4B-87B9-4F40E6E57DC5}"/>
              </a:ext>
            </a:extLst>
          </p:cNvPr>
          <p:cNvSpPr/>
          <p:nvPr/>
        </p:nvSpPr>
        <p:spPr>
          <a:xfrm>
            <a:off x="8616950" y="5141913"/>
            <a:ext cx="588962" cy="608012"/>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US" sz="2400" dirty="0">
                <a:solidFill>
                  <a:schemeClr val="bg1"/>
                </a:solidFill>
              </a:rPr>
              <a:t>3</a:t>
            </a:r>
          </a:p>
        </p:txBody>
      </p:sp>
      <p:sp>
        <p:nvSpPr>
          <p:cNvPr id="19" name="Oval 18">
            <a:extLst>
              <a:ext uri="{FF2B5EF4-FFF2-40B4-BE49-F238E27FC236}">
                <a16:creationId xmlns:a16="http://schemas.microsoft.com/office/drawing/2014/main" id="{5413560C-87EB-7444-A2FA-7D63CE874606}"/>
              </a:ext>
            </a:extLst>
          </p:cNvPr>
          <p:cNvSpPr/>
          <p:nvPr/>
        </p:nvSpPr>
        <p:spPr>
          <a:xfrm>
            <a:off x="2811171" y="2013744"/>
            <a:ext cx="588963" cy="609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US" sz="2800" dirty="0">
                <a:solidFill>
                  <a:schemeClr val="bg1"/>
                </a:solidFill>
              </a:rPr>
              <a:t>5</a:t>
            </a:r>
          </a:p>
        </p:txBody>
      </p:sp>
      <p:sp>
        <p:nvSpPr>
          <p:cNvPr id="20" name="Oval 19">
            <a:extLst>
              <a:ext uri="{FF2B5EF4-FFF2-40B4-BE49-F238E27FC236}">
                <a16:creationId xmlns:a16="http://schemas.microsoft.com/office/drawing/2014/main" id="{212CDD47-77E4-DE42-B857-DC6432DA5C6F}"/>
              </a:ext>
            </a:extLst>
          </p:cNvPr>
          <p:cNvSpPr/>
          <p:nvPr/>
        </p:nvSpPr>
        <p:spPr>
          <a:xfrm>
            <a:off x="2614028" y="4426684"/>
            <a:ext cx="590550" cy="6096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US" sz="2400" dirty="0">
                <a:solidFill>
                  <a:schemeClr val="bg1"/>
                </a:solidFill>
              </a:rPr>
              <a:t>4</a:t>
            </a:r>
          </a:p>
        </p:txBody>
      </p:sp>
      <p:grpSp>
        <p:nvGrpSpPr>
          <p:cNvPr id="21" name="Group 20">
            <a:extLst>
              <a:ext uri="{FF2B5EF4-FFF2-40B4-BE49-F238E27FC236}">
                <a16:creationId xmlns:a16="http://schemas.microsoft.com/office/drawing/2014/main" id="{DCB5B31E-A89B-AB4F-890A-7242935CF409}"/>
              </a:ext>
            </a:extLst>
          </p:cNvPr>
          <p:cNvGrpSpPr/>
          <p:nvPr/>
        </p:nvGrpSpPr>
        <p:grpSpPr>
          <a:xfrm>
            <a:off x="412757" y="239719"/>
            <a:ext cx="4288558" cy="1066719"/>
            <a:chOff x="833170" y="105330"/>
            <a:chExt cx="4288558" cy="1066719"/>
          </a:xfrm>
        </p:grpSpPr>
        <p:pic>
          <p:nvPicPr>
            <p:cNvPr id="22" name="Picture 21" descr="C:\Users\reem\AppData\Local\Microsoft\Windows\INetCache\Content.Word\English-LOGO-RGB.PNG">
              <a:extLst>
                <a:ext uri="{FF2B5EF4-FFF2-40B4-BE49-F238E27FC236}">
                  <a16:creationId xmlns:a16="http://schemas.microsoft.com/office/drawing/2014/main" id="{9DF595B5-33EF-DC47-84F3-343CEA0EC28C}"/>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28" name="Picture 27" descr="MEPI logo - The U.S.-Middle East Partnership Initiative (MEPI)">
              <a:extLst>
                <a:ext uri="{FF2B5EF4-FFF2-40B4-BE49-F238E27FC236}">
                  <a16:creationId xmlns:a16="http://schemas.microsoft.com/office/drawing/2014/main" id="{164D54BF-A245-C643-92CA-0E89939D34C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29" name="Picture 28" descr="Flag of the United States - Wikipedia">
              <a:extLst>
                <a:ext uri="{FF2B5EF4-FFF2-40B4-BE49-F238E27FC236}">
                  <a16:creationId xmlns:a16="http://schemas.microsoft.com/office/drawing/2014/main" id="{29FE6CA8-557D-7743-BC6E-9ABB9A0B3AD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30" name="Picture 29" descr="C:\Users\rahaf.AMANFUND\AppData\Local\Microsoft\Windows\INetCache\Content.Word\Second Chance logo.jpg">
              <a:extLst>
                <a:ext uri="{FF2B5EF4-FFF2-40B4-BE49-F238E27FC236}">
                  <a16:creationId xmlns:a16="http://schemas.microsoft.com/office/drawing/2014/main" id="{78F1B29B-60BD-7E46-AF56-58915325D214}"/>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31" name="Picture 30">
            <a:extLst>
              <a:ext uri="{FF2B5EF4-FFF2-40B4-BE49-F238E27FC236}">
                <a16:creationId xmlns:a16="http://schemas.microsoft.com/office/drawing/2014/main" id="{B2E5CB7E-8B92-0C4D-A624-769A917C3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32" name="L-Shape 31">
            <a:extLst>
              <a:ext uri="{FF2B5EF4-FFF2-40B4-BE49-F238E27FC236}">
                <a16:creationId xmlns:a16="http://schemas.microsoft.com/office/drawing/2014/main" id="{FF0B9E66-9A58-DE4D-A544-73BBF2180493}"/>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1643129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a:extLst>
              <a:ext uri="{FF2B5EF4-FFF2-40B4-BE49-F238E27FC236}">
                <a16:creationId xmlns:a16="http://schemas.microsoft.com/office/drawing/2014/main" id="{96C185C7-E43F-8844-B2CC-88CB414B5457}"/>
              </a:ext>
            </a:extLst>
          </p:cNvPr>
          <p:cNvSpPr>
            <a:spLocks noChangeArrowheads="1"/>
          </p:cNvSpPr>
          <p:nvPr/>
        </p:nvSpPr>
        <p:spPr bwMode="auto">
          <a:xfrm>
            <a:off x="6835379" y="1544242"/>
            <a:ext cx="2832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HGSｺﾞｼｯｸE" panose="020B0900000000000000" pitchFamily="34" charset="-128"/>
              </a:defRPr>
            </a:lvl1pPr>
            <a:lvl2pPr marL="742950" indent="-285750">
              <a:defRPr kumimoji="1">
                <a:solidFill>
                  <a:schemeClr val="tx1"/>
                </a:solidFill>
                <a:latin typeface="Arial" panose="020B0604020202020204" pitchFamily="34" charset="0"/>
                <a:ea typeface="HGSｺﾞｼｯｸE" panose="020B0900000000000000" pitchFamily="34" charset="-128"/>
              </a:defRPr>
            </a:lvl2pPr>
            <a:lvl3pPr marL="1143000" indent="-228600">
              <a:defRPr kumimoji="1">
                <a:solidFill>
                  <a:schemeClr val="tx1"/>
                </a:solidFill>
                <a:latin typeface="Arial" panose="020B0604020202020204" pitchFamily="34" charset="0"/>
                <a:ea typeface="HGSｺﾞｼｯｸE" panose="020B0900000000000000" pitchFamily="34" charset="-128"/>
              </a:defRPr>
            </a:lvl3pPr>
            <a:lvl4pPr marL="1600200" indent="-228600">
              <a:defRPr kumimoji="1">
                <a:solidFill>
                  <a:schemeClr val="tx1"/>
                </a:solidFill>
                <a:latin typeface="Arial" panose="020B0604020202020204" pitchFamily="34" charset="0"/>
                <a:ea typeface="HGSｺﾞｼｯｸE" panose="020B0900000000000000" pitchFamily="34" charset="-128"/>
              </a:defRPr>
            </a:lvl4pPr>
            <a:lvl5pPr marL="2057400" indent="-228600">
              <a:defRPr kumimoji="1">
                <a:solidFill>
                  <a:schemeClr val="tx1"/>
                </a:solidFill>
                <a:latin typeface="Arial" panose="020B0604020202020204" pitchFamily="34" charset="0"/>
                <a:ea typeface="HGSｺﾞｼｯｸE" panose="020B0900000000000000"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9pPr>
          </a:lstStyle>
          <a:p>
            <a:pPr algn="r" rtl="1"/>
            <a:r>
              <a:rPr lang="ar-JO" altLang="en-US" sz="2400" b="1" dirty="0">
                <a:solidFill>
                  <a:schemeClr val="bg1"/>
                </a:solidFill>
              </a:rPr>
              <a:t>تتححديد الحاجات أختيار فكرة </a:t>
            </a:r>
            <a:endParaRPr lang="en-US" altLang="en-US" sz="2400" dirty="0">
              <a:solidFill>
                <a:schemeClr val="bg1"/>
              </a:solidFill>
            </a:endParaRPr>
          </a:p>
        </p:txBody>
      </p:sp>
      <p:sp>
        <p:nvSpPr>
          <p:cNvPr id="73730" name="Freeform: Shape 14">
            <a:extLst>
              <a:ext uri="{FF2B5EF4-FFF2-40B4-BE49-F238E27FC236}">
                <a16:creationId xmlns:a16="http://schemas.microsoft.com/office/drawing/2014/main" id="{13396ED0-22B3-7149-8DC3-B06D02701324}"/>
              </a:ext>
            </a:extLst>
          </p:cNvPr>
          <p:cNvSpPr>
            <a:spLocks/>
          </p:cNvSpPr>
          <p:nvPr/>
        </p:nvSpPr>
        <p:spPr bwMode="auto">
          <a:xfrm>
            <a:off x="5467351" y="3245645"/>
            <a:ext cx="872729" cy="1281113"/>
          </a:xfrm>
          <a:custGeom>
            <a:avLst/>
            <a:gdLst>
              <a:gd name="T0" fmla="*/ 1897955 w 1136356"/>
              <a:gd name="T1" fmla="*/ 131792 h 1808998"/>
              <a:gd name="T2" fmla="*/ 1442697 w 1136356"/>
              <a:gd name="T3" fmla="*/ 157347 h 1808998"/>
              <a:gd name="T4" fmla="*/ 1223014 w 1136356"/>
              <a:gd name="T5" fmla="*/ 155962 h 1808998"/>
              <a:gd name="T6" fmla="*/ 1085116 w 1136356"/>
              <a:gd name="T7" fmla="*/ 149783 h 1808998"/>
              <a:gd name="T8" fmla="*/ 875910 w 1136356"/>
              <a:gd name="T9" fmla="*/ 140578 h 1808998"/>
              <a:gd name="T10" fmla="*/ 822849 w 1136356"/>
              <a:gd name="T11" fmla="*/ 131149 h 1808998"/>
              <a:gd name="T12" fmla="*/ 774180 w 1136356"/>
              <a:gd name="T13" fmla="*/ 101251 h 1808998"/>
              <a:gd name="T14" fmla="*/ 740715 w 1136356"/>
              <a:gd name="T15" fmla="*/ 77080 h 1808998"/>
              <a:gd name="T16" fmla="*/ 796486 w 1136356"/>
              <a:gd name="T17" fmla="*/ 72672 h 1808998"/>
              <a:gd name="T18" fmla="*/ 936074 w 1136356"/>
              <a:gd name="T19" fmla="*/ 63402 h 1808998"/>
              <a:gd name="T20" fmla="*/ 1016175 w 1136356"/>
              <a:gd name="T21" fmla="*/ 43866 h 1808998"/>
              <a:gd name="T22" fmla="*/ 1063490 w 1136356"/>
              <a:gd name="T23" fmla="*/ 24877 h 1808998"/>
              <a:gd name="T24" fmla="*/ 937763 w 1136356"/>
              <a:gd name="T25" fmla="*/ 7338 h 1808998"/>
              <a:gd name="T26" fmla="*/ 742748 w 1136356"/>
              <a:gd name="T27" fmla="*/ 0 h 1808998"/>
              <a:gd name="T28" fmla="*/ 499741 w 1136356"/>
              <a:gd name="T29" fmla="*/ 25457 h 1808998"/>
              <a:gd name="T30" fmla="*/ 427074 w 1136356"/>
              <a:gd name="T31" fmla="*/ 52395 h 1808998"/>
              <a:gd name="T32" fmla="*/ 230709 w 1136356"/>
              <a:gd name="T33" fmla="*/ 76469 h 1808998"/>
              <a:gd name="T34" fmla="*/ 58342 w 1136356"/>
              <a:gd name="T35" fmla="*/ 125195 h 1808998"/>
              <a:gd name="T36" fmla="*/ 68477 w 1136356"/>
              <a:gd name="T37" fmla="*/ 166936 h 1808998"/>
              <a:gd name="T38" fmla="*/ 108025 w 1136356"/>
              <a:gd name="T39" fmla="*/ 208390 h 1808998"/>
              <a:gd name="T40" fmla="*/ 279383 w 1136356"/>
              <a:gd name="T41" fmla="*/ 229409 h 1808998"/>
              <a:gd name="T42" fmla="*/ 538610 w 1136356"/>
              <a:gd name="T43" fmla="*/ 238130 h 1808998"/>
              <a:gd name="T44" fmla="*/ 672450 w 1136356"/>
              <a:gd name="T45" fmla="*/ 231947 h 1808998"/>
              <a:gd name="T46" fmla="*/ 702867 w 1136356"/>
              <a:gd name="T47" fmla="*/ 239030 h 1808998"/>
              <a:gd name="T48" fmla="*/ 695432 w 1136356"/>
              <a:gd name="T49" fmla="*/ 252868 h 1808998"/>
              <a:gd name="T50" fmla="*/ 694751 w 1136356"/>
              <a:gd name="T51" fmla="*/ 273564 h 1808998"/>
              <a:gd name="T52" fmla="*/ 430456 w 1136356"/>
              <a:gd name="T53" fmla="*/ 275655 h 1808998"/>
              <a:gd name="T54" fmla="*/ 413891 w 1136356"/>
              <a:gd name="T55" fmla="*/ 292745 h 1808998"/>
              <a:gd name="T56" fmla="*/ 146553 w 1136356"/>
              <a:gd name="T57" fmla="*/ 301564 h 1808998"/>
              <a:gd name="T58" fmla="*/ 230032 w 1136356"/>
              <a:gd name="T59" fmla="*/ 321196 h 1808998"/>
              <a:gd name="T60" fmla="*/ 477094 w 1136356"/>
              <a:gd name="T61" fmla="*/ 306100 h 1808998"/>
              <a:gd name="T62" fmla="*/ 694415 w 1136356"/>
              <a:gd name="T63" fmla="*/ 302979 h 1808998"/>
              <a:gd name="T64" fmla="*/ 687318 w 1136356"/>
              <a:gd name="T65" fmla="*/ 319295 h 1808998"/>
              <a:gd name="T66" fmla="*/ 835686 w 1136356"/>
              <a:gd name="T67" fmla="*/ 342758 h 1808998"/>
              <a:gd name="T68" fmla="*/ 859687 w 1136356"/>
              <a:gd name="T69" fmla="*/ 327633 h 1808998"/>
              <a:gd name="T70" fmla="*/ 946547 w 1136356"/>
              <a:gd name="T71" fmla="*/ 302979 h 1808998"/>
              <a:gd name="T72" fmla="*/ 1353812 w 1136356"/>
              <a:gd name="T73" fmla="*/ 317784 h 1808998"/>
              <a:gd name="T74" fmla="*/ 1608647 w 1136356"/>
              <a:gd name="T75" fmla="*/ 333426 h 1808998"/>
              <a:gd name="T76" fmla="*/ 2098384 w 1136356"/>
              <a:gd name="T77" fmla="*/ 335099 h 1808998"/>
              <a:gd name="T78" fmla="*/ 2033826 w 1136356"/>
              <a:gd name="T79" fmla="*/ 318813 h 1808998"/>
              <a:gd name="T80" fmla="*/ 1886807 w 1136356"/>
              <a:gd name="T81" fmla="*/ 313696 h 1808998"/>
              <a:gd name="T82" fmla="*/ 2064920 w 1136356"/>
              <a:gd name="T83" fmla="*/ 312021 h 1808998"/>
              <a:gd name="T84" fmla="*/ 2105818 w 1136356"/>
              <a:gd name="T85" fmla="*/ 300146 h 1808998"/>
              <a:gd name="T86" fmla="*/ 1996649 w 1136356"/>
              <a:gd name="T87" fmla="*/ 297540 h 1808998"/>
              <a:gd name="T88" fmla="*/ 2005780 w 1136356"/>
              <a:gd name="T89" fmla="*/ 278326 h 1808998"/>
              <a:gd name="T90" fmla="*/ 2020981 w 1136356"/>
              <a:gd name="T91" fmla="*/ 208582 h 1808998"/>
              <a:gd name="T92" fmla="*/ 1953388 w 1136356"/>
              <a:gd name="T93" fmla="*/ 187761 h 1808998"/>
              <a:gd name="T94" fmla="*/ 2243711 w 1136356"/>
              <a:gd name="T95" fmla="*/ 127319 h 1808998"/>
              <a:gd name="T96" fmla="*/ 206036 w 1136356"/>
              <a:gd name="T97" fmla="*/ 205784 h 1808998"/>
              <a:gd name="T98" fmla="*/ 256058 w 1136356"/>
              <a:gd name="T99" fmla="*/ 188919 h 1808998"/>
              <a:gd name="T100" fmla="*/ 382461 w 1136356"/>
              <a:gd name="T101" fmla="*/ 213088 h 1808998"/>
              <a:gd name="T102" fmla="*/ 1556600 w 1136356"/>
              <a:gd name="T103" fmla="*/ 252096 h 1808998"/>
              <a:gd name="T104" fmla="*/ 1433239 w 1136356"/>
              <a:gd name="T105" fmla="*/ 304397 h 1808998"/>
              <a:gd name="T106" fmla="*/ 1174009 w 1136356"/>
              <a:gd name="T107" fmla="*/ 294772 h 1808998"/>
              <a:gd name="T108" fmla="*/ 1153053 w 1136356"/>
              <a:gd name="T109" fmla="*/ 279548 h 1808998"/>
              <a:gd name="T110" fmla="*/ 879627 w 1136356"/>
              <a:gd name="T111" fmla="*/ 282768 h 1808998"/>
              <a:gd name="T112" fmla="*/ 834679 w 1136356"/>
              <a:gd name="T113" fmla="*/ 238451 h 1808998"/>
              <a:gd name="T114" fmla="*/ 822508 w 1136356"/>
              <a:gd name="T115" fmla="*/ 235264 h 1808998"/>
              <a:gd name="T116" fmla="*/ 1354148 w 1136356"/>
              <a:gd name="T117" fmla="*/ 226799 h 18089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36356" h="1808998">
                <a:moveTo>
                  <a:pt x="1127628" y="671962"/>
                </a:moveTo>
                <a:cubicBezTo>
                  <a:pt x="1090089" y="653957"/>
                  <a:pt x="1052720" y="635612"/>
                  <a:pt x="1015351" y="617607"/>
                </a:cubicBezTo>
                <a:cubicBezTo>
                  <a:pt x="1003121" y="611662"/>
                  <a:pt x="1001932" y="611832"/>
                  <a:pt x="995308" y="623383"/>
                </a:cubicBezTo>
                <a:cubicBezTo>
                  <a:pt x="981549" y="647503"/>
                  <a:pt x="967621" y="671453"/>
                  <a:pt x="953862" y="695573"/>
                </a:cubicBezTo>
                <a:cubicBezTo>
                  <a:pt x="918022" y="757911"/>
                  <a:pt x="882182" y="820079"/>
                  <a:pt x="846341" y="882418"/>
                </a:cubicBezTo>
                <a:cubicBezTo>
                  <a:pt x="841416" y="891080"/>
                  <a:pt x="840906" y="891080"/>
                  <a:pt x="833093" y="885305"/>
                </a:cubicBezTo>
                <a:cubicBezTo>
                  <a:pt x="814748" y="871547"/>
                  <a:pt x="796063" y="858128"/>
                  <a:pt x="778228" y="844029"/>
                </a:cubicBezTo>
                <a:cubicBezTo>
                  <a:pt x="762261" y="831460"/>
                  <a:pt x="744766" y="827043"/>
                  <a:pt x="725062" y="830441"/>
                </a:cubicBezTo>
                <a:cubicBezTo>
                  <a:pt x="721665" y="830950"/>
                  <a:pt x="718268" y="831630"/>
                  <a:pt x="715041" y="830271"/>
                </a:cubicBezTo>
                <a:cubicBezTo>
                  <a:pt x="709435" y="827893"/>
                  <a:pt x="704000" y="828912"/>
                  <a:pt x="698564" y="831120"/>
                </a:cubicBezTo>
                <a:cubicBezTo>
                  <a:pt x="692789" y="833328"/>
                  <a:pt x="687014" y="835536"/>
                  <a:pt x="680559" y="834687"/>
                </a:cubicBezTo>
                <a:cubicBezTo>
                  <a:pt x="658308" y="831969"/>
                  <a:pt x="636736" y="826194"/>
                  <a:pt x="614654" y="823137"/>
                </a:cubicBezTo>
                <a:cubicBezTo>
                  <a:pt x="611427" y="822627"/>
                  <a:pt x="608879" y="820929"/>
                  <a:pt x="606671" y="818551"/>
                </a:cubicBezTo>
                <a:cubicBezTo>
                  <a:pt x="600895" y="812096"/>
                  <a:pt x="593422" y="809208"/>
                  <a:pt x="584929" y="808189"/>
                </a:cubicBezTo>
                <a:cubicBezTo>
                  <a:pt x="573208" y="806830"/>
                  <a:pt x="563017" y="800715"/>
                  <a:pt x="552146" y="796639"/>
                </a:cubicBezTo>
                <a:cubicBezTo>
                  <a:pt x="549258" y="795620"/>
                  <a:pt x="546710" y="793411"/>
                  <a:pt x="545351" y="790524"/>
                </a:cubicBezTo>
                <a:cubicBezTo>
                  <a:pt x="535500" y="770990"/>
                  <a:pt x="516306" y="772349"/>
                  <a:pt x="499490" y="772689"/>
                </a:cubicBezTo>
                <a:cubicBezTo>
                  <a:pt x="489977" y="772858"/>
                  <a:pt x="482164" y="772519"/>
                  <a:pt x="475709" y="765555"/>
                </a:cubicBezTo>
                <a:cubicBezTo>
                  <a:pt x="468405" y="757571"/>
                  <a:pt x="459912" y="752815"/>
                  <a:pt x="449381" y="751796"/>
                </a:cubicBezTo>
                <a:cubicBezTo>
                  <a:pt x="443606" y="751286"/>
                  <a:pt x="439869" y="748399"/>
                  <a:pt x="440209" y="741944"/>
                </a:cubicBezTo>
                <a:cubicBezTo>
                  <a:pt x="440548" y="733961"/>
                  <a:pt x="435623" y="730394"/>
                  <a:pt x="428319" y="728865"/>
                </a:cubicBezTo>
                <a:cubicBezTo>
                  <a:pt x="424921" y="728186"/>
                  <a:pt x="421524" y="728016"/>
                  <a:pt x="418127" y="727846"/>
                </a:cubicBezTo>
                <a:cubicBezTo>
                  <a:pt x="407426" y="727336"/>
                  <a:pt x="402840" y="720542"/>
                  <a:pt x="406916" y="710520"/>
                </a:cubicBezTo>
                <a:cubicBezTo>
                  <a:pt x="409464" y="704405"/>
                  <a:pt x="411333" y="698290"/>
                  <a:pt x="413541" y="692175"/>
                </a:cubicBezTo>
                <a:cubicBezTo>
                  <a:pt x="417278" y="682663"/>
                  <a:pt x="417108" y="672132"/>
                  <a:pt x="421354" y="662620"/>
                </a:cubicBezTo>
                <a:cubicBezTo>
                  <a:pt x="428319" y="646993"/>
                  <a:pt x="427469" y="632045"/>
                  <a:pt x="419656" y="616928"/>
                </a:cubicBezTo>
                <a:cubicBezTo>
                  <a:pt x="413031" y="604189"/>
                  <a:pt x="406747" y="591109"/>
                  <a:pt x="403349" y="577011"/>
                </a:cubicBezTo>
                <a:cubicBezTo>
                  <a:pt x="399782" y="562403"/>
                  <a:pt x="394177" y="548475"/>
                  <a:pt x="389081" y="534376"/>
                </a:cubicBezTo>
                <a:cubicBezTo>
                  <a:pt x="381098" y="512295"/>
                  <a:pt x="370567" y="491062"/>
                  <a:pt x="367849" y="467452"/>
                </a:cubicBezTo>
                <a:cubicBezTo>
                  <a:pt x="366490" y="455392"/>
                  <a:pt x="364791" y="443162"/>
                  <a:pt x="373794" y="432631"/>
                </a:cubicBezTo>
                <a:cubicBezTo>
                  <a:pt x="375323" y="430932"/>
                  <a:pt x="375832" y="428554"/>
                  <a:pt x="376681" y="426516"/>
                </a:cubicBezTo>
                <a:cubicBezTo>
                  <a:pt x="379739" y="418872"/>
                  <a:pt x="379060" y="412588"/>
                  <a:pt x="372265" y="406812"/>
                </a:cubicBezTo>
                <a:cubicBezTo>
                  <a:pt x="364452" y="400188"/>
                  <a:pt x="357487" y="392884"/>
                  <a:pt x="350693" y="385240"/>
                </a:cubicBezTo>
                <a:cubicBezTo>
                  <a:pt x="345258" y="379125"/>
                  <a:pt x="345597" y="375558"/>
                  <a:pt x="351542" y="370123"/>
                </a:cubicBezTo>
                <a:cubicBezTo>
                  <a:pt x="357657" y="364517"/>
                  <a:pt x="362753" y="363838"/>
                  <a:pt x="370736" y="368764"/>
                </a:cubicBezTo>
                <a:cubicBezTo>
                  <a:pt x="380249" y="374539"/>
                  <a:pt x="389931" y="379635"/>
                  <a:pt x="400292" y="383542"/>
                </a:cubicBezTo>
                <a:cubicBezTo>
                  <a:pt x="414900" y="388977"/>
                  <a:pt x="424752" y="384901"/>
                  <a:pt x="430697" y="370972"/>
                </a:cubicBezTo>
                <a:cubicBezTo>
                  <a:pt x="433584" y="364178"/>
                  <a:pt x="438001" y="360101"/>
                  <a:pt x="444795" y="357383"/>
                </a:cubicBezTo>
                <a:cubicBezTo>
                  <a:pt x="454647" y="353646"/>
                  <a:pt x="459403" y="342945"/>
                  <a:pt x="468915" y="338529"/>
                </a:cubicBezTo>
                <a:cubicBezTo>
                  <a:pt x="469934" y="338019"/>
                  <a:pt x="470104" y="335981"/>
                  <a:pt x="470444" y="334622"/>
                </a:cubicBezTo>
                <a:cubicBezTo>
                  <a:pt x="474011" y="323921"/>
                  <a:pt x="475200" y="322902"/>
                  <a:pt x="485901" y="322732"/>
                </a:cubicBezTo>
                <a:cubicBezTo>
                  <a:pt x="500509" y="322392"/>
                  <a:pt x="505435" y="317466"/>
                  <a:pt x="506114" y="302689"/>
                </a:cubicBezTo>
                <a:cubicBezTo>
                  <a:pt x="506624" y="289949"/>
                  <a:pt x="505265" y="277210"/>
                  <a:pt x="503566" y="264640"/>
                </a:cubicBezTo>
                <a:cubicBezTo>
                  <a:pt x="501868" y="252580"/>
                  <a:pt x="503906" y="241539"/>
                  <a:pt x="510700" y="231518"/>
                </a:cubicBezTo>
                <a:cubicBezTo>
                  <a:pt x="512908" y="228121"/>
                  <a:pt x="514267" y="224554"/>
                  <a:pt x="514607" y="220477"/>
                </a:cubicBezTo>
                <a:cubicBezTo>
                  <a:pt x="515626" y="209776"/>
                  <a:pt x="516475" y="199075"/>
                  <a:pt x="518344" y="188543"/>
                </a:cubicBezTo>
                <a:cubicBezTo>
                  <a:pt x="521231" y="172237"/>
                  <a:pt x="522081" y="155251"/>
                  <a:pt x="532782" y="141153"/>
                </a:cubicBezTo>
                <a:cubicBezTo>
                  <a:pt x="534820" y="138435"/>
                  <a:pt x="535500" y="134698"/>
                  <a:pt x="534480" y="131301"/>
                </a:cubicBezTo>
                <a:cubicBezTo>
                  <a:pt x="531933" y="123487"/>
                  <a:pt x="531593" y="114655"/>
                  <a:pt x="527686" y="107860"/>
                </a:cubicBezTo>
                <a:cubicBezTo>
                  <a:pt x="518853" y="92233"/>
                  <a:pt x="514607" y="73379"/>
                  <a:pt x="498980" y="61829"/>
                </a:cubicBezTo>
                <a:cubicBezTo>
                  <a:pt x="498131" y="61149"/>
                  <a:pt x="497451" y="60130"/>
                  <a:pt x="496772" y="59281"/>
                </a:cubicBezTo>
                <a:cubicBezTo>
                  <a:pt x="490147" y="50108"/>
                  <a:pt x="481145" y="43484"/>
                  <a:pt x="471293" y="38728"/>
                </a:cubicBezTo>
                <a:cubicBezTo>
                  <a:pt x="461101" y="33802"/>
                  <a:pt x="452439" y="27008"/>
                  <a:pt x="445644" y="18345"/>
                </a:cubicBezTo>
                <a:cubicBezTo>
                  <a:pt x="439699" y="10871"/>
                  <a:pt x="432056" y="7983"/>
                  <a:pt x="423223" y="5945"/>
                </a:cubicBezTo>
                <a:cubicBezTo>
                  <a:pt x="409634" y="3397"/>
                  <a:pt x="395706" y="1868"/>
                  <a:pt x="381777" y="0"/>
                </a:cubicBezTo>
                <a:cubicBezTo>
                  <a:pt x="378890" y="0"/>
                  <a:pt x="376172" y="0"/>
                  <a:pt x="373284" y="0"/>
                </a:cubicBezTo>
                <a:cubicBezTo>
                  <a:pt x="363772" y="3227"/>
                  <a:pt x="354430" y="6964"/>
                  <a:pt x="344918" y="9852"/>
                </a:cubicBezTo>
                <a:cubicBezTo>
                  <a:pt x="327932" y="14778"/>
                  <a:pt x="313154" y="23780"/>
                  <a:pt x="300075" y="35161"/>
                </a:cubicBezTo>
                <a:cubicBezTo>
                  <a:pt x="288695" y="45013"/>
                  <a:pt x="280202" y="57412"/>
                  <a:pt x="273407" y="71001"/>
                </a:cubicBezTo>
                <a:cubicBezTo>
                  <a:pt x="263216" y="91214"/>
                  <a:pt x="253194" y="111088"/>
                  <a:pt x="251156" y="134358"/>
                </a:cubicBezTo>
                <a:cubicBezTo>
                  <a:pt x="249797" y="150835"/>
                  <a:pt x="246909" y="167311"/>
                  <a:pt x="243172" y="183618"/>
                </a:cubicBezTo>
                <a:cubicBezTo>
                  <a:pt x="239435" y="200603"/>
                  <a:pt x="234510" y="217929"/>
                  <a:pt x="237907" y="235594"/>
                </a:cubicBezTo>
                <a:cubicBezTo>
                  <a:pt x="240794" y="250202"/>
                  <a:pt x="234510" y="261583"/>
                  <a:pt x="227375" y="272794"/>
                </a:cubicBezTo>
                <a:cubicBezTo>
                  <a:pt x="224488" y="277380"/>
                  <a:pt x="221091" y="279758"/>
                  <a:pt x="214636" y="276530"/>
                </a:cubicBezTo>
                <a:cubicBezTo>
                  <a:pt x="205124" y="271605"/>
                  <a:pt x="196801" y="275681"/>
                  <a:pt x="194423" y="286382"/>
                </a:cubicBezTo>
                <a:cubicBezTo>
                  <a:pt x="190007" y="305237"/>
                  <a:pt x="181514" y="321713"/>
                  <a:pt x="167925" y="335641"/>
                </a:cubicBezTo>
                <a:cubicBezTo>
                  <a:pt x="162659" y="341077"/>
                  <a:pt x="157903" y="347192"/>
                  <a:pt x="153317" y="353307"/>
                </a:cubicBezTo>
                <a:cubicBezTo>
                  <a:pt x="140747" y="370123"/>
                  <a:pt x="126309" y="385240"/>
                  <a:pt x="115948" y="403585"/>
                </a:cubicBezTo>
                <a:cubicBezTo>
                  <a:pt x="99811" y="431612"/>
                  <a:pt x="81976" y="458449"/>
                  <a:pt x="59045" y="481550"/>
                </a:cubicBezTo>
                <a:cubicBezTo>
                  <a:pt x="55138" y="485627"/>
                  <a:pt x="51062" y="489703"/>
                  <a:pt x="49193" y="495139"/>
                </a:cubicBezTo>
                <a:cubicBezTo>
                  <a:pt x="39681" y="521807"/>
                  <a:pt x="33057" y="549494"/>
                  <a:pt x="29320" y="577181"/>
                </a:cubicBezTo>
                <a:cubicBezTo>
                  <a:pt x="25753" y="604698"/>
                  <a:pt x="23035" y="632895"/>
                  <a:pt x="29320" y="660752"/>
                </a:cubicBezTo>
                <a:cubicBezTo>
                  <a:pt x="30169" y="664658"/>
                  <a:pt x="29320" y="667546"/>
                  <a:pt x="25753" y="670264"/>
                </a:cubicBezTo>
                <a:cubicBezTo>
                  <a:pt x="3841" y="686230"/>
                  <a:pt x="-2104" y="709331"/>
                  <a:pt x="614" y="734131"/>
                </a:cubicBezTo>
                <a:cubicBezTo>
                  <a:pt x="3501" y="762497"/>
                  <a:pt x="10126" y="790354"/>
                  <a:pt x="17600" y="818041"/>
                </a:cubicBezTo>
                <a:cubicBezTo>
                  <a:pt x="23375" y="838934"/>
                  <a:pt x="30509" y="859656"/>
                  <a:pt x="34416" y="881059"/>
                </a:cubicBezTo>
                <a:cubicBezTo>
                  <a:pt x="38492" y="903480"/>
                  <a:pt x="44098" y="925052"/>
                  <a:pt x="53949" y="945435"/>
                </a:cubicBezTo>
                <a:cubicBezTo>
                  <a:pt x="59725" y="957325"/>
                  <a:pt x="61763" y="969555"/>
                  <a:pt x="61763" y="982295"/>
                </a:cubicBezTo>
                <a:cubicBezTo>
                  <a:pt x="61763" y="992996"/>
                  <a:pt x="60574" y="1003697"/>
                  <a:pt x="59894" y="1014398"/>
                </a:cubicBezTo>
                <a:cubicBezTo>
                  <a:pt x="57856" y="1042934"/>
                  <a:pt x="53440" y="1071131"/>
                  <a:pt x="54289" y="1099837"/>
                </a:cubicBezTo>
                <a:cubicBezTo>
                  <a:pt x="55138" y="1126335"/>
                  <a:pt x="63801" y="1149436"/>
                  <a:pt x="79768" y="1170498"/>
                </a:cubicBezTo>
                <a:cubicBezTo>
                  <a:pt x="85204" y="1177632"/>
                  <a:pt x="92847" y="1181709"/>
                  <a:pt x="97943" y="1188673"/>
                </a:cubicBezTo>
                <a:cubicBezTo>
                  <a:pt x="102189" y="1194449"/>
                  <a:pt x="108814" y="1197676"/>
                  <a:pt x="115269" y="1200903"/>
                </a:cubicBezTo>
                <a:cubicBezTo>
                  <a:pt x="123252" y="1205150"/>
                  <a:pt x="131575" y="1208377"/>
                  <a:pt x="140408" y="1210755"/>
                </a:cubicBezTo>
                <a:cubicBezTo>
                  <a:pt x="158922" y="1215851"/>
                  <a:pt x="177267" y="1221966"/>
                  <a:pt x="196801" y="1222985"/>
                </a:cubicBezTo>
                <a:cubicBezTo>
                  <a:pt x="211239" y="1223834"/>
                  <a:pt x="225677" y="1224514"/>
                  <a:pt x="239945" y="1225872"/>
                </a:cubicBezTo>
                <a:cubicBezTo>
                  <a:pt x="255402" y="1227401"/>
                  <a:pt x="255232" y="1227741"/>
                  <a:pt x="259649" y="1242349"/>
                </a:cubicBezTo>
                <a:cubicBezTo>
                  <a:pt x="261517" y="1248294"/>
                  <a:pt x="262536" y="1255428"/>
                  <a:pt x="270690" y="1256787"/>
                </a:cubicBezTo>
                <a:cubicBezTo>
                  <a:pt x="282410" y="1258655"/>
                  <a:pt x="293790" y="1257126"/>
                  <a:pt x="304661" y="1252031"/>
                </a:cubicBezTo>
                <a:cubicBezTo>
                  <a:pt x="310946" y="1249143"/>
                  <a:pt x="313834" y="1244387"/>
                  <a:pt x="314004" y="1237253"/>
                </a:cubicBezTo>
                <a:cubicBezTo>
                  <a:pt x="314004" y="1223834"/>
                  <a:pt x="314683" y="1223494"/>
                  <a:pt x="327762" y="1223494"/>
                </a:cubicBezTo>
                <a:cubicBezTo>
                  <a:pt x="331159" y="1223494"/>
                  <a:pt x="334556" y="1223834"/>
                  <a:pt x="337954" y="1224174"/>
                </a:cubicBezTo>
                <a:cubicBezTo>
                  <a:pt x="341351" y="1224514"/>
                  <a:pt x="344578" y="1226212"/>
                  <a:pt x="344578" y="1229779"/>
                </a:cubicBezTo>
                <a:cubicBezTo>
                  <a:pt x="344408" y="1240141"/>
                  <a:pt x="351203" y="1241160"/>
                  <a:pt x="359016" y="1241500"/>
                </a:cubicBezTo>
                <a:cubicBezTo>
                  <a:pt x="365980" y="1241839"/>
                  <a:pt x="367509" y="1245576"/>
                  <a:pt x="365811" y="1251861"/>
                </a:cubicBezTo>
                <a:cubicBezTo>
                  <a:pt x="364112" y="1258485"/>
                  <a:pt x="358846" y="1260184"/>
                  <a:pt x="353241" y="1261543"/>
                </a:cubicBezTo>
                <a:cubicBezTo>
                  <a:pt x="350693" y="1262222"/>
                  <a:pt x="346447" y="1261883"/>
                  <a:pt x="347636" y="1266639"/>
                </a:cubicBezTo>
                <a:cubicBezTo>
                  <a:pt x="350014" y="1277340"/>
                  <a:pt x="348655" y="1288041"/>
                  <a:pt x="348315" y="1298742"/>
                </a:cubicBezTo>
                <a:cubicBezTo>
                  <a:pt x="348145" y="1304347"/>
                  <a:pt x="346447" y="1310462"/>
                  <a:pt x="348994" y="1315558"/>
                </a:cubicBezTo>
                <a:cubicBezTo>
                  <a:pt x="352222" y="1322013"/>
                  <a:pt x="350014" y="1328807"/>
                  <a:pt x="349504" y="1334582"/>
                </a:cubicBezTo>
                <a:cubicBezTo>
                  <a:pt x="348485" y="1345623"/>
                  <a:pt x="347975" y="1356324"/>
                  <a:pt x="348994" y="1367365"/>
                </a:cubicBezTo>
                <a:cubicBezTo>
                  <a:pt x="349504" y="1372801"/>
                  <a:pt x="349504" y="1378236"/>
                  <a:pt x="349164" y="1383502"/>
                </a:cubicBezTo>
                <a:cubicBezTo>
                  <a:pt x="348825" y="1392504"/>
                  <a:pt x="346616" y="1401846"/>
                  <a:pt x="347975" y="1410679"/>
                </a:cubicBezTo>
                <a:cubicBezTo>
                  <a:pt x="349844" y="1421720"/>
                  <a:pt x="349674" y="1433100"/>
                  <a:pt x="349164" y="1443802"/>
                </a:cubicBezTo>
                <a:cubicBezTo>
                  <a:pt x="348145" y="1461637"/>
                  <a:pt x="348485" y="1479472"/>
                  <a:pt x="346616" y="1497137"/>
                </a:cubicBezTo>
                <a:cubicBezTo>
                  <a:pt x="345767" y="1505291"/>
                  <a:pt x="343559" y="1506989"/>
                  <a:pt x="336255" y="1503932"/>
                </a:cubicBezTo>
                <a:cubicBezTo>
                  <a:pt x="321647" y="1497987"/>
                  <a:pt x="306700" y="1493061"/>
                  <a:pt x="292431" y="1486096"/>
                </a:cubicBezTo>
                <a:cubicBezTo>
                  <a:pt x="267802" y="1474206"/>
                  <a:pt x="242323" y="1463845"/>
                  <a:pt x="216335" y="1454842"/>
                </a:cubicBezTo>
                <a:cubicBezTo>
                  <a:pt x="203425" y="1450426"/>
                  <a:pt x="194593" y="1454333"/>
                  <a:pt x="193743" y="1467922"/>
                </a:cubicBezTo>
                <a:cubicBezTo>
                  <a:pt x="192384" y="1489833"/>
                  <a:pt x="184911" y="1513104"/>
                  <a:pt x="201387" y="1533147"/>
                </a:cubicBezTo>
                <a:cubicBezTo>
                  <a:pt x="202406" y="1534336"/>
                  <a:pt x="202916" y="1536205"/>
                  <a:pt x="203086" y="1537903"/>
                </a:cubicBezTo>
                <a:cubicBezTo>
                  <a:pt x="203255" y="1541301"/>
                  <a:pt x="204614" y="1543509"/>
                  <a:pt x="208012" y="1545037"/>
                </a:cubicBezTo>
                <a:cubicBezTo>
                  <a:pt x="212598" y="1547076"/>
                  <a:pt x="212937" y="1551662"/>
                  <a:pt x="212598" y="1556078"/>
                </a:cubicBezTo>
                <a:cubicBezTo>
                  <a:pt x="212258" y="1560665"/>
                  <a:pt x="208181" y="1560834"/>
                  <a:pt x="205124" y="1561854"/>
                </a:cubicBezTo>
                <a:cubicBezTo>
                  <a:pt x="183212" y="1568478"/>
                  <a:pt x="160791" y="1572894"/>
                  <a:pt x="138369" y="1577650"/>
                </a:cubicBezTo>
                <a:cubicBezTo>
                  <a:pt x="116797" y="1582237"/>
                  <a:pt x="95225" y="1586653"/>
                  <a:pt x="73653" y="1591579"/>
                </a:cubicBezTo>
                <a:cubicBezTo>
                  <a:pt x="64651" y="1593617"/>
                  <a:pt x="55818" y="1597524"/>
                  <a:pt x="54119" y="1608055"/>
                </a:cubicBezTo>
                <a:cubicBezTo>
                  <a:pt x="49873" y="1634893"/>
                  <a:pt x="44098" y="1662070"/>
                  <a:pt x="66009" y="1685001"/>
                </a:cubicBezTo>
                <a:cubicBezTo>
                  <a:pt x="66009" y="1695363"/>
                  <a:pt x="74502" y="1696722"/>
                  <a:pt x="81467" y="1699949"/>
                </a:cubicBezTo>
                <a:cubicBezTo>
                  <a:pt x="91658" y="1704535"/>
                  <a:pt x="107625" y="1703006"/>
                  <a:pt x="115608" y="1695193"/>
                </a:cubicBezTo>
                <a:cubicBezTo>
                  <a:pt x="127838" y="1683303"/>
                  <a:pt x="134802" y="1668695"/>
                  <a:pt x="134123" y="1651199"/>
                </a:cubicBezTo>
                <a:cubicBezTo>
                  <a:pt x="133953" y="1647463"/>
                  <a:pt x="133274" y="1644065"/>
                  <a:pt x="131235" y="1640668"/>
                </a:cubicBezTo>
                <a:cubicBezTo>
                  <a:pt x="125290" y="1631156"/>
                  <a:pt x="126819" y="1627759"/>
                  <a:pt x="137860" y="1626400"/>
                </a:cubicBezTo>
                <a:cubicBezTo>
                  <a:pt x="171832" y="1621984"/>
                  <a:pt x="205634" y="1616548"/>
                  <a:pt x="239775" y="1615529"/>
                </a:cubicBezTo>
                <a:cubicBezTo>
                  <a:pt x="241813" y="1615529"/>
                  <a:pt x="244531" y="1615699"/>
                  <a:pt x="245550" y="1614680"/>
                </a:cubicBezTo>
                <a:cubicBezTo>
                  <a:pt x="250986" y="1608055"/>
                  <a:pt x="258969" y="1609754"/>
                  <a:pt x="265933" y="1608395"/>
                </a:cubicBezTo>
                <a:cubicBezTo>
                  <a:pt x="282580" y="1605337"/>
                  <a:pt x="299396" y="1602790"/>
                  <a:pt x="316042" y="1599902"/>
                </a:cubicBezTo>
                <a:cubicBezTo>
                  <a:pt x="327083" y="1598033"/>
                  <a:pt x="338124" y="1597694"/>
                  <a:pt x="348994" y="1599053"/>
                </a:cubicBezTo>
                <a:cubicBezTo>
                  <a:pt x="356468" y="1600072"/>
                  <a:pt x="363432" y="1602790"/>
                  <a:pt x="364112" y="1612132"/>
                </a:cubicBezTo>
                <a:cubicBezTo>
                  <a:pt x="365471" y="1630816"/>
                  <a:pt x="368698" y="1649161"/>
                  <a:pt x="368528" y="1668015"/>
                </a:cubicBezTo>
                <a:cubicBezTo>
                  <a:pt x="368358" y="1680585"/>
                  <a:pt x="366150" y="1682453"/>
                  <a:pt x="353750" y="1679906"/>
                </a:cubicBezTo>
                <a:cubicBezTo>
                  <a:pt x="348655" y="1678886"/>
                  <a:pt x="346107" y="1680075"/>
                  <a:pt x="345427" y="1685171"/>
                </a:cubicBezTo>
                <a:cubicBezTo>
                  <a:pt x="345088" y="1688229"/>
                  <a:pt x="344578" y="1691286"/>
                  <a:pt x="344578" y="1694513"/>
                </a:cubicBezTo>
                <a:cubicBezTo>
                  <a:pt x="344748" y="1726107"/>
                  <a:pt x="348825" y="1756852"/>
                  <a:pt x="361394" y="1786067"/>
                </a:cubicBezTo>
                <a:cubicBezTo>
                  <a:pt x="363772" y="1791503"/>
                  <a:pt x="367000" y="1796259"/>
                  <a:pt x="372435" y="1798297"/>
                </a:cubicBezTo>
                <a:cubicBezTo>
                  <a:pt x="387722" y="1804072"/>
                  <a:pt x="403349" y="1808829"/>
                  <a:pt x="419995" y="1808998"/>
                </a:cubicBezTo>
                <a:cubicBezTo>
                  <a:pt x="425771" y="1809168"/>
                  <a:pt x="431376" y="1807639"/>
                  <a:pt x="435453" y="1803223"/>
                </a:cubicBezTo>
                <a:cubicBezTo>
                  <a:pt x="448532" y="1789295"/>
                  <a:pt x="456006" y="1772988"/>
                  <a:pt x="456006" y="1753624"/>
                </a:cubicBezTo>
                <a:cubicBezTo>
                  <a:pt x="456006" y="1743263"/>
                  <a:pt x="450570" y="1736639"/>
                  <a:pt x="441568" y="1732562"/>
                </a:cubicBezTo>
                <a:cubicBezTo>
                  <a:pt x="438510" y="1731203"/>
                  <a:pt x="435283" y="1729844"/>
                  <a:pt x="432056" y="1729165"/>
                </a:cubicBezTo>
                <a:cubicBezTo>
                  <a:pt x="422374" y="1727126"/>
                  <a:pt x="418297" y="1721181"/>
                  <a:pt x="417108" y="1711499"/>
                </a:cubicBezTo>
                <a:cubicBezTo>
                  <a:pt x="413371" y="1679736"/>
                  <a:pt x="412692" y="1647632"/>
                  <a:pt x="410653" y="1615869"/>
                </a:cubicBezTo>
                <a:cubicBezTo>
                  <a:pt x="409804" y="1603299"/>
                  <a:pt x="413201" y="1599562"/>
                  <a:pt x="425771" y="1597694"/>
                </a:cubicBezTo>
                <a:cubicBezTo>
                  <a:pt x="442417" y="1595316"/>
                  <a:pt x="459063" y="1597524"/>
                  <a:pt x="475709" y="1599053"/>
                </a:cubicBezTo>
                <a:cubicBezTo>
                  <a:pt x="502377" y="1601770"/>
                  <a:pt x="529045" y="1605847"/>
                  <a:pt x="555713" y="1608395"/>
                </a:cubicBezTo>
                <a:cubicBezTo>
                  <a:pt x="591553" y="1611792"/>
                  <a:pt x="627223" y="1614850"/>
                  <a:pt x="662894" y="1618926"/>
                </a:cubicBezTo>
                <a:cubicBezTo>
                  <a:pt x="670537" y="1619775"/>
                  <a:pt x="674105" y="1623173"/>
                  <a:pt x="671726" y="1630477"/>
                </a:cubicBezTo>
                <a:cubicBezTo>
                  <a:pt x="665951" y="1647802"/>
                  <a:pt x="672916" y="1663259"/>
                  <a:pt x="680389" y="1677188"/>
                </a:cubicBezTo>
                <a:cubicBezTo>
                  <a:pt x="686844" y="1689418"/>
                  <a:pt x="691770" y="1701478"/>
                  <a:pt x="694488" y="1714896"/>
                </a:cubicBezTo>
                <a:cubicBezTo>
                  <a:pt x="698904" y="1736299"/>
                  <a:pt x="712493" y="1748019"/>
                  <a:pt x="733725" y="1752945"/>
                </a:cubicBezTo>
                <a:cubicBezTo>
                  <a:pt x="755637" y="1758041"/>
                  <a:pt x="777888" y="1758890"/>
                  <a:pt x="800140" y="1760758"/>
                </a:cubicBezTo>
                <a:cubicBezTo>
                  <a:pt x="802858" y="1760928"/>
                  <a:pt x="805915" y="1761438"/>
                  <a:pt x="808463" y="1759739"/>
                </a:cubicBezTo>
                <a:cubicBezTo>
                  <a:pt x="813729" y="1755832"/>
                  <a:pt x="819504" y="1756512"/>
                  <a:pt x="825449" y="1757022"/>
                </a:cubicBezTo>
                <a:cubicBezTo>
                  <a:pt x="842605" y="1758041"/>
                  <a:pt x="858911" y="1762117"/>
                  <a:pt x="875217" y="1766873"/>
                </a:cubicBezTo>
                <a:cubicBezTo>
                  <a:pt x="906981" y="1776386"/>
                  <a:pt x="939084" y="1781651"/>
                  <a:pt x="972207" y="1778594"/>
                </a:cubicBezTo>
                <a:cubicBezTo>
                  <a:pt x="999724" y="1776046"/>
                  <a:pt x="1027411" y="1773498"/>
                  <a:pt x="1054589" y="1768572"/>
                </a:cubicBezTo>
                <a:cubicBezTo>
                  <a:pt x="1070725" y="1765684"/>
                  <a:pt x="1085673" y="1761608"/>
                  <a:pt x="1096204" y="1747339"/>
                </a:cubicBezTo>
                <a:cubicBezTo>
                  <a:pt x="1101979" y="1739526"/>
                  <a:pt x="1104527" y="1727806"/>
                  <a:pt x="1099771" y="1719483"/>
                </a:cubicBezTo>
                <a:cubicBezTo>
                  <a:pt x="1087371" y="1697401"/>
                  <a:pt x="1068857" y="1685171"/>
                  <a:pt x="1043038" y="1684662"/>
                </a:cubicBezTo>
                <a:cubicBezTo>
                  <a:pt x="1036074" y="1684492"/>
                  <a:pt x="1028430" y="1685851"/>
                  <a:pt x="1022145" y="1682623"/>
                </a:cubicBezTo>
                <a:cubicBezTo>
                  <a:pt x="1015011" y="1678886"/>
                  <a:pt x="1008387" y="1677867"/>
                  <a:pt x="1001253" y="1681434"/>
                </a:cubicBezTo>
                <a:cubicBezTo>
                  <a:pt x="999215" y="1682453"/>
                  <a:pt x="995987" y="1683473"/>
                  <a:pt x="995308" y="1680755"/>
                </a:cubicBezTo>
                <a:cubicBezTo>
                  <a:pt x="993609" y="1672432"/>
                  <a:pt x="986305" y="1673111"/>
                  <a:pt x="980870" y="1671243"/>
                </a:cubicBezTo>
                <a:cubicBezTo>
                  <a:pt x="969319" y="1667336"/>
                  <a:pt x="957769" y="1663939"/>
                  <a:pt x="948257" y="1655616"/>
                </a:cubicBezTo>
                <a:cubicBezTo>
                  <a:pt x="947068" y="1654597"/>
                  <a:pt x="945029" y="1653917"/>
                  <a:pt x="945539" y="1651879"/>
                </a:cubicBezTo>
                <a:cubicBezTo>
                  <a:pt x="946049" y="1649501"/>
                  <a:pt x="948427" y="1649331"/>
                  <a:pt x="950295" y="1649331"/>
                </a:cubicBezTo>
                <a:cubicBezTo>
                  <a:pt x="955051" y="1649161"/>
                  <a:pt x="959977" y="1648991"/>
                  <a:pt x="964733" y="1648991"/>
                </a:cubicBezTo>
                <a:cubicBezTo>
                  <a:pt x="989023" y="1648991"/>
                  <a:pt x="1013483" y="1649840"/>
                  <a:pt x="1037773" y="1646783"/>
                </a:cubicBezTo>
                <a:cubicBezTo>
                  <a:pt x="1055947" y="1644575"/>
                  <a:pt x="1075821" y="1645084"/>
                  <a:pt x="1088560" y="1626740"/>
                </a:cubicBezTo>
                <a:cubicBezTo>
                  <a:pt x="1093147" y="1619945"/>
                  <a:pt x="1097053" y="1614510"/>
                  <a:pt x="1092467" y="1607206"/>
                </a:cubicBezTo>
                <a:cubicBezTo>
                  <a:pt x="1087202" y="1598883"/>
                  <a:pt x="1084144" y="1588182"/>
                  <a:pt x="1071235" y="1587842"/>
                </a:cubicBezTo>
                <a:cubicBezTo>
                  <a:pt x="1066819" y="1587842"/>
                  <a:pt x="1061383" y="1589880"/>
                  <a:pt x="1058326" y="1584105"/>
                </a:cubicBezTo>
                <a:cubicBezTo>
                  <a:pt x="1057646" y="1582916"/>
                  <a:pt x="1056627" y="1583426"/>
                  <a:pt x="1055947" y="1584615"/>
                </a:cubicBezTo>
                <a:cubicBezTo>
                  <a:pt x="1053230" y="1589880"/>
                  <a:pt x="1048474" y="1588012"/>
                  <a:pt x="1044737" y="1587332"/>
                </a:cubicBezTo>
                <a:cubicBezTo>
                  <a:pt x="1039471" y="1586483"/>
                  <a:pt x="1034715" y="1583595"/>
                  <a:pt x="1029959" y="1581387"/>
                </a:cubicBezTo>
                <a:cubicBezTo>
                  <a:pt x="1021296" y="1577650"/>
                  <a:pt x="1014332" y="1569667"/>
                  <a:pt x="1003461" y="1570347"/>
                </a:cubicBezTo>
                <a:cubicBezTo>
                  <a:pt x="998195" y="1570686"/>
                  <a:pt x="994968" y="1566610"/>
                  <a:pt x="994968" y="1561514"/>
                </a:cubicBezTo>
                <a:cubicBezTo>
                  <a:pt x="994459" y="1537394"/>
                  <a:pt x="994119" y="1513444"/>
                  <a:pt x="995987" y="1489324"/>
                </a:cubicBezTo>
                <a:cubicBezTo>
                  <a:pt x="996327" y="1485757"/>
                  <a:pt x="998026" y="1483209"/>
                  <a:pt x="1001253" y="1482360"/>
                </a:cubicBezTo>
                <a:cubicBezTo>
                  <a:pt x="1008727" y="1480321"/>
                  <a:pt x="1008727" y="1474886"/>
                  <a:pt x="1008047" y="1468941"/>
                </a:cubicBezTo>
                <a:cubicBezTo>
                  <a:pt x="1007538" y="1465034"/>
                  <a:pt x="1006688" y="1461127"/>
                  <a:pt x="1006519" y="1457220"/>
                </a:cubicBezTo>
                <a:cubicBezTo>
                  <a:pt x="1005160" y="1434969"/>
                  <a:pt x="1005329" y="1412378"/>
                  <a:pt x="1002442" y="1390296"/>
                </a:cubicBezTo>
                <a:cubicBezTo>
                  <a:pt x="995648" y="1336451"/>
                  <a:pt x="1001593" y="1282775"/>
                  <a:pt x="1006519" y="1229439"/>
                </a:cubicBezTo>
                <a:cubicBezTo>
                  <a:pt x="1010425" y="1186635"/>
                  <a:pt x="1016370" y="1144170"/>
                  <a:pt x="1015691" y="1100856"/>
                </a:cubicBezTo>
                <a:cubicBezTo>
                  <a:pt x="1015351" y="1081832"/>
                  <a:pt x="1010595" y="1065356"/>
                  <a:pt x="999724" y="1050238"/>
                </a:cubicBezTo>
                <a:cubicBezTo>
                  <a:pt x="995817" y="1044803"/>
                  <a:pt x="993609" y="1039028"/>
                  <a:pt x="992760" y="1032403"/>
                </a:cubicBezTo>
                <a:cubicBezTo>
                  <a:pt x="991231" y="1022381"/>
                  <a:pt x="990042" y="1011850"/>
                  <a:pt x="983248" y="1004037"/>
                </a:cubicBezTo>
                <a:cubicBezTo>
                  <a:pt x="979001" y="999111"/>
                  <a:pt x="979171" y="996053"/>
                  <a:pt x="981719" y="990957"/>
                </a:cubicBezTo>
                <a:cubicBezTo>
                  <a:pt x="1032337" y="889891"/>
                  <a:pt x="1082785" y="788825"/>
                  <a:pt x="1133403" y="687759"/>
                </a:cubicBezTo>
                <a:cubicBezTo>
                  <a:pt x="1134592" y="685381"/>
                  <a:pt x="1135102" y="682324"/>
                  <a:pt x="1137819" y="680795"/>
                </a:cubicBezTo>
                <a:cubicBezTo>
                  <a:pt x="1137819" y="680285"/>
                  <a:pt x="1137819" y="679606"/>
                  <a:pt x="1137819" y="679096"/>
                </a:cubicBezTo>
                <a:cubicBezTo>
                  <a:pt x="1135442" y="675359"/>
                  <a:pt x="1131365" y="673831"/>
                  <a:pt x="1127628" y="671962"/>
                </a:cubicBezTo>
                <a:close/>
                <a:moveTo>
                  <a:pt x="187798" y="1154022"/>
                </a:moveTo>
                <a:cubicBezTo>
                  <a:pt x="172851" y="1168800"/>
                  <a:pt x="159432" y="1169479"/>
                  <a:pt x="143125" y="1155891"/>
                </a:cubicBezTo>
                <a:cubicBezTo>
                  <a:pt x="137690" y="1151304"/>
                  <a:pt x="130896" y="1148926"/>
                  <a:pt x="125630" y="1144000"/>
                </a:cubicBezTo>
                <a:cubicBezTo>
                  <a:pt x="108984" y="1128204"/>
                  <a:pt x="105417" y="1107481"/>
                  <a:pt x="103548" y="1086079"/>
                </a:cubicBezTo>
                <a:cubicBezTo>
                  <a:pt x="103039" y="1080813"/>
                  <a:pt x="103548" y="1075377"/>
                  <a:pt x="103548" y="1069942"/>
                </a:cubicBezTo>
                <a:cubicBezTo>
                  <a:pt x="104228" y="1045652"/>
                  <a:pt x="107455" y="1021532"/>
                  <a:pt x="107795" y="997242"/>
                </a:cubicBezTo>
                <a:cubicBezTo>
                  <a:pt x="107965" y="989938"/>
                  <a:pt x="113740" y="985012"/>
                  <a:pt x="120364" y="987051"/>
                </a:cubicBezTo>
                <a:cubicBezTo>
                  <a:pt x="125120" y="988410"/>
                  <a:pt x="126989" y="993335"/>
                  <a:pt x="128687" y="997072"/>
                </a:cubicBezTo>
                <a:cubicBezTo>
                  <a:pt x="134463" y="1008962"/>
                  <a:pt x="143125" y="1018135"/>
                  <a:pt x="152128" y="1027817"/>
                </a:cubicBezTo>
                <a:cubicBezTo>
                  <a:pt x="161810" y="1038178"/>
                  <a:pt x="168265" y="1051427"/>
                  <a:pt x="176078" y="1063317"/>
                </a:cubicBezTo>
                <a:cubicBezTo>
                  <a:pt x="176588" y="1064167"/>
                  <a:pt x="177097" y="1065695"/>
                  <a:pt x="176758" y="1066545"/>
                </a:cubicBezTo>
                <a:cubicBezTo>
                  <a:pt x="170643" y="1088796"/>
                  <a:pt x="183892" y="1106292"/>
                  <a:pt x="192215" y="1124636"/>
                </a:cubicBezTo>
                <a:cubicBezTo>
                  <a:pt x="199858" y="1141453"/>
                  <a:pt x="201047" y="1140943"/>
                  <a:pt x="187798" y="1154022"/>
                </a:cubicBezTo>
                <a:close/>
                <a:moveTo>
                  <a:pt x="795724" y="1195638"/>
                </a:moveTo>
                <a:cubicBezTo>
                  <a:pt x="790458" y="1223155"/>
                  <a:pt x="786211" y="1250842"/>
                  <a:pt x="783663" y="1278699"/>
                </a:cubicBezTo>
                <a:cubicBezTo>
                  <a:pt x="782135" y="1295854"/>
                  <a:pt x="782305" y="1313180"/>
                  <a:pt x="782305" y="1330506"/>
                </a:cubicBezTo>
                <a:cubicBezTo>
                  <a:pt x="782305" y="1344604"/>
                  <a:pt x="780436" y="1358362"/>
                  <a:pt x="772962" y="1370422"/>
                </a:cubicBezTo>
                <a:cubicBezTo>
                  <a:pt x="755467" y="1398789"/>
                  <a:pt x="753599" y="1430553"/>
                  <a:pt x="750201" y="1462486"/>
                </a:cubicBezTo>
                <a:cubicBezTo>
                  <a:pt x="744936" y="1510896"/>
                  <a:pt x="732706" y="1558117"/>
                  <a:pt x="721495" y="1605337"/>
                </a:cubicBezTo>
                <a:cubicBezTo>
                  <a:pt x="721325" y="1605677"/>
                  <a:pt x="720816" y="1606017"/>
                  <a:pt x="720306" y="1606526"/>
                </a:cubicBezTo>
                <a:cubicBezTo>
                  <a:pt x="717418" y="1600242"/>
                  <a:pt x="720306" y="1592598"/>
                  <a:pt x="715041" y="1586313"/>
                </a:cubicBezTo>
                <a:cubicBezTo>
                  <a:pt x="711473" y="1582237"/>
                  <a:pt x="708076" y="1579179"/>
                  <a:pt x="702981" y="1577820"/>
                </a:cubicBezTo>
                <a:cubicBezTo>
                  <a:pt x="674274" y="1569837"/>
                  <a:pt x="644719" y="1567119"/>
                  <a:pt x="615673" y="1561174"/>
                </a:cubicBezTo>
                <a:cubicBezTo>
                  <a:pt x="607180" y="1559475"/>
                  <a:pt x="598517" y="1557437"/>
                  <a:pt x="590024" y="1555739"/>
                </a:cubicBezTo>
                <a:cubicBezTo>
                  <a:pt x="586967" y="1555229"/>
                  <a:pt x="585778" y="1553700"/>
                  <a:pt x="585778" y="1550643"/>
                </a:cubicBezTo>
                <a:cubicBezTo>
                  <a:pt x="585268" y="1539092"/>
                  <a:pt x="584419" y="1528221"/>
                  <a:pt x="589515" y="1516671"/>
                </a:cubicBezTo>
                <a:cubicBezTo>
                  <a:pt x="594950" y="1504611"/>
                  <a:pt x="593082" y="1491192"/>
                  <a:pt x="585608" y="1479302"/>
                </a:cubicBezTo>
                <a:cubicBezTo>
                  <a:pt x="584079" y="1476924"/>
                  <a:pt x="582041" y="1475225"/>
                  <a:pt x="579493" y="1475395"/>
                </a:cubicBezTo>
                <a:cubicBezTo>
                  <a:pt x="571170" y="1475565"/>
                  <a:pt x="569981" y="1470639"/>
                  <a:pt x="569471" y="1463675"/>
                </a:cubicBezTo>
                <a:cubicBezTo>
                  <a:pt x="568792" y="1453484"/>
                  <a:pt x="564036" y="1446349"/>
                  <a:pt x="553335" y="1443292"/>
                </a:cubicBezTo>
                <a:cubicBezTo>
                  <a:pt x="548749" y="1441933"/>
                  <a:pt x="545182" y="1442443"/>
                  <a:pt x="541275" y="1444481"/>
                </a:cubicBezTo>
                <a:cubicBezTo>
                  <a:pt x="508322" y="1460618"/>
                  <a:pt x="475200" y="1476584"/>
                  <a:pt x="442077" y="1492381"/>
                </a:cubicBezTo>
                <a:cubicBezTo>
                  <a:pt x="426110" y="1500025"/>
                  <a:pt x="424921" y="1499006"/>
                  <a:pt x="424072" y="1481340"/>
                </a:cubicBezTo>
                <a:cubicBezTo>
                  <a:pt x="421015" y="1423928"/>
                  <a:pt x="421864" y="1366346"/>
                  <a:pt x="423053" y="1308933"/>
                </a:cubicBezTo>
                <a:cubicBezTo>
                  <a:pt x="423393" y="1293986"/>
                  <a:pt x="421185" y="1279038"/>
                  <a:pt x="423393" y="1264261"/>
                </a:cubicBezTo>
                <a:cubicBezTo>
                  <a:pt x="423902" y="1261033"/>
                  <a:pt x="421864" y="1259505"/>
                  <a:pt x="419486" y="1258485"/>
                </a:cubicBezTo>
                <a:cubicBezTo>
                  <a:pt x="416259" y="1256957"/>
                  <a:pt x="412692" y="1255768"/>
                  <a:pt x="409294" y="1254239"/>
                </a:cubicBezTo>
                <a:cubicBezTo>
                  <a:pt x="407426" y="1253559"/>
                  <a:pt x="405218" y="1253220"/>
                  <a:pt x="404708" y="1251012"/>
                </a:cubicBezTo>
                <a:cubicBezTo>
                  <a:pt x="404199" y="1248294"/>
                  <a:pt x="406407" y="1247275"/>
                  <a:pt x="408275" y="1246086"/>
                </a:cubicBezTo>
                <a:cubicBezTo>
                  <a:pt x="410144" y="1244897"/>
                  <a:pt x="412522" y="1243538"/>
                  <a:pt x="413371" y="1241669"/>
                </a:cubicBezTo>
                <a:cubicBezTo>
                  <a:pt x="418807" y="1229609"/>
                  <a:pt x="428828" y="1229439"/>
                  <a:pt x="440039" y="1229439"/>
                </a:cubicBezTo>
                <a:cubicBezTo>
                  <a:pt x="488449" y="1229779"/>
                  <a:pt x="536859" y="1230459"/>
                  <a:pt x="585268" y="1229100"/>
                </a:cubicBezTo>
                <a:cubicBezTo>
                  <a:pt x="610577" y="1228420"/>
                  <a:pt x="635886" y="1224683"/>
                  <a:pt x="658987" y="1213133"/>
                </a:cubicBezTo>
                <a:cubicBezTo>
                  <a:pt x="667140" y="1209056"/>
                  <a:pt x="673935" y="1203111"/>
                  <a:pt x="680559" y="1196996"/>
                </a:cubicBezTo>
                <a:cubicBezTo>
                  <a:pt x="683447" y="1194449"/>
                  <a:pt x="686164" y="1192750"/>
                  <a:pt x="690241" y="1192580"/>
                </a:cubicBezTo>
                <a:cubicBezTo>
                  <a:pt x="723024" y="1190881"/>
                  <a:pt x="755807" y="1189183"/>
                  <a:pt x="788589" y="1186805"/>
                </a:cubicBezTo>
                <a:cubicBezTo>
                  <a:pt x="796743" y="1186295"/>
                  <a:pt x="797082" y="1189183"/>
                  <a:pt x="795724" y="1195638"/>
                </a:cubicBezTo>
                <a:close/>
              </a:path>
            </a:pathLst>
          </a:custGeom>
          <a:solidFill>
            <a:srgbClr val="CC0001"/>
          </a:solidFill>
          <a:ln>
            <a:noFill/>
          </a:ln>
          <a:extLst>
            <a:ext uri="{91240B29-F687-4F45-9708-019B960494DF}">
              <a14:hiddenLine xmlns:a14="http://schemas.microsoft.com/office/drawing/2010/main" w="1698" cap="flat">
                <a:solidFill>
                  <a:srgbClr val="000000"/>
                </a:solidFill>
                <a:prstDash val="solid"/>
                <a:miter lim="800000"/>
                <a:headEnd/>
                <a:tailEnd/>
              </a14:hiddenLine>
            </a:ext>
          </a:extLst>
        </p:spPr>
        <p:txBody>
          <a:bodyPr anchor="ctr"/>
          <a:lstStyle/>
          <a:p>
            <a:endParaRPr lang="x-none" sz="1350"/>
          </a:p>
        </p:txBody>
      </p:sp>
      <p:grpSp>
        <p:nvGrpSpPr>
          <p:cNvPr id="40" name="Group 39">
            <a:extLst>
              <a:ext uri="{FF2B5EF4-FFF2-40B4-BE49-F238E27FC236}">
                <a16:creationId xmlns:a16="http://schemas.microsoft.com/office/drawing/2014/main" id="{C0466838-AA4D-8C4A-B065-FF340C1B9BE6}"/>
              </a:ext>
            </a:extLst>
          </p:cNvPr>
          <p:cNvGrpSpPr/>
          <p:nvPr/>
        </p:nvGrpSpPr>
        <p:grpSpPr>
          <a:xfrm>
            <a:off x="6051378" y="2427071"/>
            <a:ext cx="1608356" cy="2918256"/>
            <a:chOff x="6918505" y="1807130"/>
            <a:chExt cx="1979515" cy="3891008"/>
          </a:xfrm>
          <a:solidFill>
            <a:schemeClr val="bg1">
              <a:lumMod val="50000"/>
            </a:schemeClr>
          </a:solidFill>
        </p:grpSpPr>
        <p:sp>
          <p:nvSpPr>
            <p:cNvPr id="41" name="Oval 40">
              <a:extLst>
                <a:ext uri="{FF2B5EF4-FFF2-40B4-BE49-F238E27FC236}">
                  <a16:creationId xmlns:a16="http://schemas.microsoft.com/office/drawing/2014/main" id="{AC9CA998-5B38-7C46-8592-C64AF6D68684}"/>
                </a:ext>
              </a:extLst>
            </p:cNvPr>
            <p:cNvSpPr/>
            <p:nvPr/>
          </p:nvSpPr>
          <p:spPr>
            <a:xfrm>
              <a:off x="7983620" y="3508545"/>
              <a:ext cx="914400"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42" name="Oval 41">
              <a:extLst>
                <a:ext uri="{FF2B5EF4-FFF2-40B4-BE49-F238E27FC236}">
                  <a16:creationId xmlns:a16="http://schemas.microsoft.com/office/drawing/2014/main" id="{F72D1B99-48E8-BC4E-888C-A19CF961259E}"/>
                </a:ext>
              </a:extLst>
            </p:cNvPr>
            <p:cNvSpPr/>
            <p:nvPr/>
          </p:nvSpPr>
          <p:spPr>
            <a:xfrm>
              <a:off x="7126134" y="1807130"/>
              <a:ext cx="914400"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43" name="Oval 42">
              <a:extLst>
                <a:ext uri="{FF2B5EF4-FFF2-40B4-BE49-F238E27FC236}">
                  <a16:creationId xmlns:a16="http://schemas.microsoft.com/office/drawing/2014/main" id="{B6E2412A-F8A8-1849-A55A-B8D23FD45000}"/>
                </a:ext>
              </a:extLst>
            </p:cNvPr>
            <p:cNvSpPr/>
            <p:nvPr/>
          </p:nvSpPr>
          <p:spPr>
            <a:xfrm>
              <a:off x="7248289" y="4858889"/>
              <a:ext cx="839249" cy="8392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cxnSp>
          <p:nvCxnSpPr>
            <p:cNvPr id="44" name="Straight Arrow Connector 43">
              <a:extLst>
                <a:ext uri="{FF2B5EF4-FFF2-40B4-BE49-F238E27FC236}">
                  <a16:creationId xmlns:a16="http://schemas.microsoft.com/office/drawing/2014/main" id="{611688B8-212E-824F-AD4F-8A713ECEB575}"/>
                </a:ext>
              </a:extLst>
            </p:cNvPr>
            <p:cNvCxnSpPr>
              <a:cxnSpLocks/>
            </p:cNvCxnSpPr>
            <p:nvPr/>
          </p:nvCxnSpPr>
          <p:spPr>
            <a:xfrm flipV="1">
              <a:off x="6918505" y="2657720"/>
              <a:ext cx="338080" cy="648000"/>
            </a:xfrm>
            <a:prstGeom prst="straightConnector1">
              <a:avLst/>
            </a:prstGeom>
            <a:grpFill/>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D6B28A2-B0A4-DB42-AD5D-FDCD67C8BD35}"/>
                </a:ext>
              </a:extLst>
            </p:cNvPr>
            <p:cNvCxnSpPr/>
            <p:nvPr/>
          </p:nvCxnSpPr>
          <p:spPr>
            <a:xfrm>
              <a:off x="7283472" y="3956794"/>
              <a:ext cx="648000" cy="2"/>
            </a:xfrm>
            <a:prstGeom prst="straightConnector1">
              <a:avLst/>
            </a:prstGeom>
            <a:grpFill/>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73F8C8-84A1-F241-8FA8-195B4B3B3636}"/>
                </a:ext>
              </a:extLst>
            </p:cNvPr>
            <p:cNvCxnSpPr>
              <a:cxnSpLocks/>
            </p:cNvCxnSpPr>
            <p:nvPr/>
          </p:nvCxnSpPr>
          <p:spPr>
            <a:xfrm>
              <a:off x="6993723" y="4788000"/>
              <a:ext cx="273789" cy="178563"/>
            </a:xfrm>
            <a:prstGeom prst="straightConnector1">
              <a:avLst/>
            </a:prstGeom>
            <a:grpFill/>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47" name="Rectangle 9">
            <a:extLst>
              <a:ext uri="{FF2B5EF4-FFF2-40B4-BE49-F238E27FC236}">
                <a16:creationId xmlns:a16="http://schemas.microsoft.com/office/drawing/2014/main" id="{8C9A8743-0D3D-C743-9852-0AEF3E1382CC}"/>
              </a:ext>
            </a:extLst>
          </p:cNvPr>
          <p:cNvSpPr/>
          <p:nvPr/>
        </p:nvSpPr>
        <p:spPr>
          <a:xfrm>
            <a:off x="6542486" y="2587231"/>
            <a:ext cx="292894" cy="25360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48" name="Rounded Rectangle 51">
            <a:extLst>
              <a:ext uri="{FF2B5EF4-FFF2-40B4-BE49-F238E27FC236}">
                <a16:creationId xmlns:a16="http://schemas.microsoft.com/office/drawing/2014/main" id="{4C40C325-8A13-8244-AC62-371D62798DE3}"/>
              </a:ext>
            </a:extLst>
          </p:cNvPr>
          <p:cNvSpPr/>
          <p:nvPr/>
        </p:nvSpPr>
        <p:spPr>
          <a:xfrm rot="16200000" flipH="1">
            <a:off x="7182448" y="3783211"/>
            <a:ext cx="406003" cy="41433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49" name="Oval 48">
            <a:extLst>
              <a:ext uri="{FF2B5EF4-FFF2-40B4-BE49-F238E27FC236}">
                <a16:creationId xmlns:a16="http://schemas.microsoft.com/office/drawing/2014/main" id="{38E87E17-8C23-044A-9E66-58E263607393}"/>
              </a:ext>
            </a:extLst>
          </p:cNvPr>
          <p:cNvSpPr/>
          <p:nvPr/>
        </p:nvSpPr>
        <p:spPr>
          <a:xfrm rot="17666064">
            <a:off x="4429125" y="2337197"/>
            <a:ext cx="685800" cy="7429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cxnSp>
        <p:nvCxnSpPr>
          <p:cNvPr id="50" name="Straight Arrow Connector 49">
            <a:extLst>
              <a:ext uri="{FF2B5EF4-FFF2-40B4-BE49-F238E27FC236}">
                <a16:creationId xmlns:a16="http://schemas.microsoft.com/office/drawing/2014/main" id="{BC7367BD-EEBF-3C4C-B637-138AD066994D}"/>
              </a:ext>
            </a:extLst>
          </p:cNvPr>
          <p:cNvCxnSpPr>
            <a:cxnSpLocks/>
          </p:cNvCxnSpPr>
          <p:nvPr/>
        </p:nvCxnSpPr>
        <p:spPr>
          <a:xfrm rot="17666064" flipV="1">
            <a:off x="5136952" y="2961681"/>
            <a:ext cx="253604" cy="526256"/>
          </a:xfrm>
          <a:prstGeom prst="straightConnector1">
            <a:avLst/>
          </a:prstGeom>
          <a:solidFill>
            <a:schemeClr val="bg1">
              <a:lumMod val="50000"/>
            </a:schemeClr>
          </a:solidFill>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52" name="Rounded Rectangle 20">
            <a:extLst>
              <a:ext uri="{FF2B5EF4-FFF2-40B4-BE49-F238E27FC236}">
                <a16:creationId xmlns:a16="http://schemas.microsoft.com/office/drawing/2014/main" id="{E6E78240-3B01-9A4E-82E6-48DD374C8201}"/>
              </a:ext>
            </a:extLst>
          </p:cNvPr>
          <p:cNvSpPr>
            <a:spLocks noChangeAspect="1"/>
          </p:cNvSpPr>
          <p:nvPr/>
        </p:nvSpPr>
        <p:spPr>
          <a:xfrm rot="2160000">
            <a:off x="6557963" y="4805365"/>
            <a:ext cx="400050" cy="397669"/>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53" name="Donut 24">
            <a:extLst>
              <a:ext uri="{FF2B5EF4-FFF2-40B4-BE49-F238E27FC236}">
                <a16:creationId xmlns:a16="http://schemas.microsoft.com/office/drawing/2014/main" id="{D74F8E6B-3D08-7E4B-8ACF-AFF69CB26F06}"/>
              </a:ext>
            </a:extLst>
          </p:cNvPr>
          <p:cNvSpPr/>
          <p:nvPr/>
        </p:nvSpPr>
        <p:spPr>
          <a:xfrm>
            <a:off x="4520805" y="2496743"/>
            <a:ext cx="502444" cy="46791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54" name="Oval 53">
            <a:extLst>
              <a:ext uri="{FF2B5EF4-FFF2-40B4-BE49-F238E27FC236}">
                <a16:creationId xmlns:a16="http://schemas.microsoft.com/office/drawing/2014/main" id="{CF984167-DC9D-6448-8F6B-88ADC21E8CC1}"/>
              </a:ext>
            </a:extLst>
          </p:cNvPr>
          <p:cNvSpPr/>
          <p:nvPr/>
        </p:nvSpPr>
        <p:spPr>
          <a:xfrm rot="14796354">
            <a:off x="3958829" y="3514725"/>
            <a:ext cx="685800" cy="7429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cxnSp>
        <p:nvCxnSpPr>
          <p:cNvPr id="55" name="Straight Arrow Connector 54">
            <a:extLst>
              <a:ext uri="{FF2B5EF4-FFF2-40B4-BE49-F238E27FC236}">
                <a16:creationId xmlns:a16="http://schemas.microsoft.com/office/drawing/2014/main" id="{1276B73F-AFBD-A041-AB8A-6A38437801B3}"/>
              </a:ext>
            </a:extLst>
          </p:cNvPr>
          <p:cNvCxnSpPr/>
          <p:nvPr/>
        </p:nvCxnSpPr>
        <p:spPr>
          <a:xfrm flipH="1" flipV="1">
            <a:off x="4772025" y="3917159"/>
            <a:ext cx="590550" cy="32147"/>
          </a:xfrm>
          <a:prstGeom prst="straightConnector1">
            <a:avLst/>
          </a:prstGeom>
          <a:solidFill>
            <a:schemeClr val="bg1">
              <a:lumMod val="50000"/>
            </a:schemeClr>
          </a:solidFill>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59" name="Oval 21">
            <a:extLst>
              <a:ext uri="{FF2B5EF4-FFF2-40B4-BE49-F238E27FC236}">
                <a16:creationId xmlns:a16="http://schemas.microsoft.com/office/drawing/2014/main" id="{5B6BCE17-5F20-9840-B582-82A43B30798A}"/>
              </a:ext>
            </a:extLst>
          </p:cNvPr>
          <p:cNvSpPr>
            <a:spLocks noChangeAspect="1"/>
          </p:cNvSpPr>
          <p:nvPr/>
        </p:nvSpPr>
        <p:spPr>
          <a:xfrm>
            <a:off x="4096942" y="3677842"/>
            <a:ext cx="388144" cy="36075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60" name="Oval 59">
            <a:extLst>
              <a:ext uri="{FF2B5EF4-FFF2-40B4-BE49-F238E27FC236}">
                <a16:creationId xmlns:a16="http://schemas.microsoft.com/office/drawing/2014/main" id="{B2B9AD5C-5308-B640-899C-84E83E6CE4A7}"/>
              </a:ext>
            </a:extLst>
          </p:cNvPr>
          <p:cNvSpPr/>
          <p:nvPr/>
        </p:nvSpPr>
        <p:spPr>
          <a:xfrm rot="14796354">
            <a:off x="4211241" y="4474369"/>
            <a:ext cx="685800" cy="7429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cxnSp>
        <p:nvCxnSpPr>
          <p:cNvPr id="61" name="Straight Arrow Connector 60">
            <a:extLst>
              <a:ext uri="{FF2B5EF4-FFF2-40B4-BE49-F238E27FC236}">
                <a16:creationId xmlns:a16="http://schemas.microsoft.com/office/drawing/2014/main" id="{F13CB650-AB03-6C43-92E1-A1A602140D87}"/>
              </a:ext>
            </a:extLst>
          </p:cNvPr>
          <p:cNvCxnSpPr/>
          <p:nvPr/>
        </p:nvCxnSpPr>
        <p:spPr>
          <a:xfrm flipH="1">
            <a:off x="4967288" y="4458893"/>
            <a:ext cx="442913" cy="201215"/>
          </a:xfrm>
          <a:prstGeom prst="straightConnector1">
            <a:avLst/>
          </a:prstGeom>
          <a:solidFill>
            <a:schemeClr val="bg1">
              <a:lumMod val="50000"/>
            </a:schemeClr>
          </a:solidFill>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4" name="Block Arc 11">
            <a:extLst>
              <a:ext uri="{FF2B5EF4-FFF2-40B4-BE49-F238E27FC236}">
                <a16:creationId xmlns:a16="http://schemas.microsoft.com/office/drawing/2014/main" id="{EEECB65B-CC28-4646-8EE7-9809FA480FA7}"/>
              </a:ext>
            </a:extLst>
          </p:cNvPr>
          <p:cNvSpPr/>
          <p:nvPr/>
        </p:nvSpPr>
        <p:spPr>
          <a:xfrm rot="10800000">
            <a:off x="4412459" y="4660107"/>
            <a:ext cx="260747" cy="390525"/>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24" name="Rectangle 23">
            <a:extLst>
              <a:ext uri="{FF2B5EF4-FFF2-40B4-BE49-F238E27FC236}">
                <a16:creationId xmlns:a16="http://schemas.microsoft.com/office/drawing/2014/main" id="{60BB422A-BC40-1A4F-9EA3-4994917551AD}"/>
              </a:ext>
            </a:extLst>
          </p:cNvPr>
          <p:cNvSpPr/>
          <p:nvPr/>
        </p:nvSpPr>
        <p:spPr>
          <a:xfrm>
            <a:off x="9667876" y="1353134"/>
            <a:ext cx="684803" cy="992579"/>
          </a:xfrm>
          <a:prstGeom prst="rect">
            <a:avLst/>
          </a:prstGeom>
        </p:spPr>
        <p:txBody>
          <a:bodyPr wrap="none">
            <a:spAutoFit/>
          </a:bodyPr>
          <a:lstStyle/>
          <a:p>
            <a:pPr>
              <a:defRPr/>
            </a:pPr>
            <a:r>
              <a:rPr lang="en-US" sz="585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1</a:t>
            </a:r>
            <a:endParaRPr lang="en-US" sz="1350" dirty="0">
              <a:ea typeface="HGSｺﾞｼｯｸE" panose="020B0400000000000000" pitchFamily="34" charset="-128"/>
            </a:endParaRPr>
          </a:p>
        </p:txBody>
      </p:sp>
      <p:sp>
        <p:nvSpPr>
          <p:cNvPr id="25" name="Rectangle 24">
            <a:extLst>
              <a:ext uri="{FF2B5EF4-FFF2-40B4-BE49-F238E27FC236}">
                <a16:creationId xmlns:a16="http://schemas.microsoft.com/office/drawing/2014/main" id="{712B56CF-3BAB-1642-9E58-26309A9096D9}"/>
              </a:ext>
            </a:extLst>
          </p:cNvPr>
          <p:cNvSpPr/>
          <p:nvPr/>
        </p:nvSpPr>
        <p:spPr>
          <a:xfrm>
            <a:off x="7036684" y="745742"/>
            <a:ext cx="4324949" cy="461665"/>
          </a:xfrm>
          <a:prstGeom prst="rect">
            <a:avLst/>
          </a:prstGeom>
        </p:spPr>
        <p:txBody>
          <a:bodyPr wrap="square">
            <a:spAutoFit/>
          </a:bodyPr>
          <a:lstStyle/>
          <a:p>
            <a:pPr algn="ctr" defTabSz="342900"/>
            <a:r>
              <a:rPr lang="en-US"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الخطوات الرئيسية </a:t>
            </a:r>
            <a:r>
              <a:rPr lang="ar-SA"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للتخطيط للمستقبل </a:t>
            </a:r>
            <a:endParaRPr lang="ar-JO"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ndParaRPr>
          </a:p>
        </p:txBody>
      </p:sp>
      <p:sp>
        <p:nvSpPr>
          <p:cNvPr id="27" name="Rectangle 26">
            <a:extLst>
              <a:ext uri="{FF2B5EF4-FFF2-40B4-BE49-F238E27FC236}">
                <a16:creationId xmlns:a16="http://schemas.microsoft.com/office/drawing/2014/main" id="{DA793CD6-7839-1940-8EC9-0BFDD637D3A4}"/>
              </a:ext>
            </a:extLst>
          </p:cNvPr>
          <p:cNvSpPr/>
          <p:nvPr/>
        </p:nvSpPr>
        <p:spPr>
          <a:xfrm>
            <a:off x="5085460" y="1669772"/>
            <a:ext cx="4599976" cy="954107"/>
          </a:xfrm>
          <a:prstGeom prst="rect">
            <a:avLst/>
          </a:prstGeom>
        </p:spPr>
        <p:txBody>
          <a:bodyPr wrap="square">
            <a:spAutoFit/>
          </a:bodyPr>
          <a:lstStyle/>
          <a:p>
            <a:pPr algn="just" rtl="1">
              <a:defRPr/>
            </a:pPr>
            <a:r>
              <a:rPr lang="ar-JO"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a typeface="HGSｺﾞｼｯｸE" panose="020B0400000000000000" pitchFamily="34" charset="-128"/>
              </a:rPr>
              <a:t>الخطوة الأولى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التعرف على </a:t>
            </a:r>
            <a:r>
              <a:rPr lang="ar-JO"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الذات</a:t>
            </a:r>
          </a:p>
          <a:p>
            <a:pPr algn="just" rtl="1">
              <a:defRPr/>
            </a:pPr>
            <a:endPar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p:txBody>
      </p:sp>
      <p:grpSp>
        <p:nvGrpSpPr>
          <p:cNvPr id="26" name="Group 25">
            <a:extLst>
              <a:ext uri="{FF2B5EF4-FFF2-40B4-BE49-F238E27FC236}">
                <a16:creationId xmlns:a16="http://schemas.microsoft.com/office/drawing/2014/main" id="{DA319AE0-3B9E-6B4A-892B-8C1DFC180F62}"/>
              </a:ext>
            </a:extLst>
          </p:cNvPr>
          <p:cNvGrpSpPr/>
          <p:nvPr/>
        </p:nvGrpSpPr>
        <p:grpSpPr>
          <a:xfrm>
            <a:off x="412757" y="239719"/>
            <a:ext cx="4288558" cy="1066719"/>
            <a:chOff x="833170" y="105330"/>
            <a:chExt cx="4288558" cy="1066719"/>
          </a:xfrm>
        </p:grpSpPr>
        <p:pic>
          <p:nvPicPr>
            <p:cNvPr id="28" name="Picture 27" descr="C:\Users\reem\AppData\Local\Microsoft\Windows\INetCache\Content.Word\English-LOGO-RGB.PNG">
              <a:extLst>
                <a:ext uri="{FF2B5EF4-FFF2-40B4-BE49-F238E27FC236}">
                  <a16:creationId xmlns:a16="http://schemas.microsoft.com/office/drawing/2014/main" id="{3159060F-1A2A-F341-8D62-80AEDA656CA2}"/>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29" name="Picture 28" descr="MEPI logo - The U.S.-Middle East Partnership Initiative (MEPI)">
              <a:extLst>
                <a:ext uri="{FF2B5EF4-FFF2-40B4-BE49-F238E27FC236}">
                  <a16:creationId xmlns:a16="http://schemas.microsoft.com/office/drawing/2014/main" id="{29A86310-9F9E-C842-A92D-0F3B2E742D1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30" name="Picture 29" descr="Flag of the United States - Wikipedia">
              <a:extLst>
                <a:ext uri="{FF2B5EF4-FFF2-40B4-BE49-F238E27FC236}">
                  <a16:creationId xmlns:a16="http://schemas.microsoft.com/office/drawing/2014/main" id="{B106ED42-ECD6-9241-909A-2688E9E225C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31" name="Picture 30" descr="C:\Users\rahaf.AMANFUND\AppData\Local\Microsoft\Windows\INetCache\Content.Word\Second Chance logo.jpg">
              <a:extLst>
                <a:ext uri="{FF2B5EF4-FFF2-40B4-BE49-F238E27FC236}">
                  <a16:creationId xmlns:a16="http://schemas.microsoft.com/office/drawing/2014/main" id="{E6CA49C9-5025-1D45-8D56-E5FC92BDED89}"/>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32" name="Picture 31">
            <a:extLst>
              <a:ext uri="{FF2B5EF4-FFF2-40B4-BE49-F238E27FC236}">
                <a16:creationId xmlns:a16="http://schemas.microsoft.com/office/drawing/2014/main" id="{3729C699-0602-F442-9790-08B3AB6BE0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33" name="L-Shape 32">
            <a:extLst>
              <a:ext uri="{FF2B5EF4-FFF2-40B4-BE49-F238E27FC236}">
                <a16:creationId xmlns:a16="http://schemas.microsoft.com/office/drawing/2014/main" id="{2635E0E2-F894-F841-A380-35BCB7755EE4}"/>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89852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381250" y="1810394"/>
          <a:ext cx="699516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3D22E09-92D2-0A41-9B73-B9A09513FC66}"/>
              </a:ext>
            </a:extLst>
          </p:cNvPr>
          <p:cNvSpPr txBox="1"/>
          <p:nvPr/>
        </p:nvSpPr>
        <p:spPr>
          <a:xfrm>
            <a:off x="2145030" y="4432970"/>
            <a:ext cx="3497580" cy="1015663"/>
          </a:xfrm>
          <a:prstGeom prst="rect">
            <a:avLst/>
          </a:prstGeom>
          <a:noFill/>
        </p:spPr>
        <p:txBody>
          <a:bodyPr wrap="square">
            <a:spAutoFit/>
          </a:bodyPr>
          <a:lstStyle/>
          <a:p>
            <a:pPr algn="r" defTabSz="685800" rtl="1"/>
            <a:r>
              <a:rPr lang="ar-JO" sz="6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منتدى نقاش</a:t>
            </a:r>
            <a:endParaRPr lang="en-JO" sz="6000" dirty="0">
              <a:solidFill>
                <a:srgbClr val="FF0000"/>
              </a:solidFill>
            </a:endParaRPr>
          </a:p>
        </p:txBody>
      </p:sp>
      <p:sp>
        <p:nvSpPr>
          <p:cNvPr id="10" name="TextBox 9">
            <a:extLst>
              <a:ext uri="{FF2B5EF4-FFF2-40B4-BE49-F238E27FC236}">
                <a16:creationId xmlns:a16="http://schemas.microsoft.com/office/drawing/2014/main" id="{2C4DD772-3589-CF42-B1C2-1F4A5A97C6F2}"/>
              </a:ext>
            </a:extLst>
          </p:cNvPr>
          <p:cNvSpPr txBox="1"/>
          <p:nvPr/>
        </p:nvSpPr>
        <p:spPr>
          <a:xfrm>
            <a:off x="2381250" y="1880298"/>
            <a:ext cx="4649154" cy="584775"/>
          </a:xfrm>
          <a:prstGeom prst="rect">
            <a:avLst/>
          </a:prstGeom>
          <a:noFill/>
        </p:spPr>
        <p:txBody>
          <a:bodyPr wrap="square">
            <a:spAutoFit/>
          </a:bodyPr>
          <a:lstStyle/>
          <a:p>
            <a:pPr algn="just" defTabSz="342900" rtl="1"/>
            <a:endParaRPr lang="ar-SA" sz="1200" dirty="0">
              <a:latin typeface="Noto Sans" panose="020B0502040504020204" pitchFamily="34" charset="0"/>
              <a:ea typeface="Noto Sans" panose="020B0502040504020204" pitchFamily="34" charset="0"/>
            </a:endParaRPr>
          </a:p>
          <a:p>
            <a:pPr algn="just" defTabSz="342900" rtl="1"/>
            <a:r>
              <a:rPr lang="ar-S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ماذا يعني مفهوم الذات ؟</a:t>
            </a:r>
            <a:r>
              <a:rPr lang="ar-SA" sz="2000" dirty="0">
                <a:solidFill>
                  <a:srgbClr val="002060"/>
                </a:solidFill>
                <a:latin typeface="Noto Sans" panose="020B0502040504020204" pitchFamily="34" charset="0"/>
                <a:ea typeface="Noto Sans" panose="020B0502040504020204" pitchFamily="34" charset="0"/>
                <a:cs typeface="Times New Roman" panose="02020603050405020304" pitchFamily="18" charset="0"/>
              </a:rPr>
              <a:t> </a:t>
            </a:r>
            <a:endParaRPr lang="en-JO" sz="2000" dirty="0">
              <a:solidFill>
                <a:srgbClr val="002060"/>
              </a:solidFill>
            </a:endParaRPr>
          </a:p>
        </p:txBody>
      </p:sp>
      <p:sp>
        <p:nvSpPr>
          <p:cNvPr id="9" name="TextBox 8">
            <a:extLst>
              <a:ext uri="{FF2B5EF4-FFF2-40B4-BE49-F238E27FC236}">
                <a16:creationId xmlns:a16="http://schemas.microsoft.com/office/drawing/2014/main" id="{79E32397-09F0-3042-AE0B-641A02849C09}"/>
              </a:ext>
            </a:extLst>
          </p:cNvPr>
          <p:cNvSpPr txBox="1"/>
          <p:nvPr/>
        </p:nvSpPr>
        <p:spPr>
          <a:xfrm>
            <a:off x="5347034" y="3529725"/>
            <a:ext cx="3225466" cy="584775"/>
          </a:xfrm>
          <a:prstGeom prst="rect">
            <a:avLst/>
          </a:prstGeom>
          <a:noFill/>
        </p:spPr>
        <p:txBody>
          <a:bodyPr wrap="square">
            <a:spAutoFit/>
          </a:bodyPr>
          <a:lstStyle/>
          <a:p>
            <a:pPr algn="just" defTabSz="342900" rtl="1"/>
            <a:endParaRPr lang="ar-SA" sz="1200" dirty="0">
              <a:latin typeface="Noto Sans" panose="020B0502040504020204" pitchFamily="34" charset="0"/>
              <a:ea typeface="Noto Sans" panose="020B0502040504020204" pitchFamily="34" charset="0"/>
            </a:endParaRPr>
          </a:p>
          <a:p>
            <a:pPr algn="just" defTabSz="342900" rtl="1"/>
            <a:r>
              <a:rPr lang="ar-S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ما أهمية التعرف على الذات ؟</a:t>
            </a:r>
            <a:r>
              <a:rPr lang="ar-SA" sz="2000" dirty="0">
                <a:solidFill>
                  <a:srgbClr val="002060"/>
                </a:solidFill>
                <a:latin typeface="Noto Sans" panose="020B0502040504020204" pitchFamily="34" charset="0"/>
                <a:ea typeface="Noto Sans" panose="020B0502040504020204" pitchFamily="34" charset="0"/>
                <a:cs typeface="Times New Roman" panose="02020603050405020304" pitchFamily="18" charset="0"/>
              </a:rPr>
              <a:t> </a:t>
            </a:r>
            <a:endParaRPr lang="en-JO" sz="2000" dirty="0">
              <a:solidFill>
                <a:srgbClr val="002060"/>
              </a:solidFill>
            </a:endParaRPr>
          </a:p>
        </p:txBody>
      </p:sp>
      <p:pic>
        <p:nvPicPr>
          <p:cNvPr id="8" name="Picture 4" descr="http://2.bp.blogspot.com/-dvq-5okRrTM/US0Ijbc_xdI/AAAAAAAAAGE/1WqQlIUkW-M/s1600/Brainstorm.jpg">
            <a:extLst>
              <a:ext uri="{FF2B5EF4-FFF2-40B4-BE49-F238E27FC236}">
                <a16:creationId xmlns:a16="http://schemas.microsoft.com/office/drawing/2014/main" id="{EA16C507-01AA-7442-88B2-A305E32A5717}"/>
              </a:ext>
            </a:extLst>
          </p:cNvPr>
          <p:cNvPicPr>
            <a:picLocks noChangeAspect="1" noChangeArrowheads="1"/>
          </p:cNvPicPr>
          <p:nvPr/>
        </p:nvPicPr>
        <p:blipFill>
          <a:blip r:embed="rId8" cstate="print"/>
          <a:srcRect/>
          <a:stretch>
            <a:fillRect/>
          </a:stretch>
        </p:blipFill>
        <p:spPr bwMode="auto">
          <a:xfrm>
            <a:off x="6549392" y="4225872"/>
            <a:ext cx="3733800" cy="1814292"/>
          </a:xfrm>
          <a:prstGeom prst="rect">
            <a:avLst/>
          </a:prstGeom>
          <a:ln>
            <a:noFill/>
          </a:ln>
          <a:effectLst>
            <a:softEdge rad="112500"/>
          </a:effectLst>
        </p:spPr>
      </p:pic>
      <p:pic>
        <p:nvPicPr>
          <p:cNvPr id="12" name="Picture 2" descr="C:\Users\JICA\AppData\Local\Microsoft\Windows\INetCache\IE\2ZRZGNQS\question-marks[1].jpg">
            <a:extLst>
              <a:ext uri="{FF2B5EF4-FFF2-40B4-BE49-F238E27FC236}">
                <a16:creationId xmlns:a16="http://schemas.microsoft.com/office/drawing/2014/main" id="{4C2C8D03-3009-AA4E-BA6F-7CCC2945CE96}"/>
              </a:ext>
            </a:extLst>
          </p:cNvPr>
          <p:cNvPicPr>
            <a:picLocks noChangeAspect="1" noChangeArrowheads="1"/>
          </p:cNvPicPr>
          <p:nvPr/>
        </p:nvPicPr>
        <p:blipFill>
          <a:blip r:embed="rId9" cstate="print"/>
          <a:srcRect/>
          <a:stretch>
            <a:fillRect/>
          </a:stretch>
        </p:blipFill>
        <p:spPr bwMode="auto">
          <a:xfrm>
            <a:off x="847043" y="1120141"/>
            <a:ext cx="2578166" cy="1931906"/>
          </a:xfrm>
          <a:prstGeom prst="rect">
            <a:avLst/>
          </a:prstGeom>
          <a:noFill/>
        </p:spPr>
      </p:pic>
      <p:pic>
        <p:nvPicPr>
          <p:cNvPr id="14" name="Content Placeholder 3" descr="Icon question.jpg">
            <a:extLst>
              <a:ext uri="{FF2B5EF4-FFF2-40B4-BE49-F238E27FC236}">
                <a16:creationId xmlns:a16="http://schemas.microsoft.com/office/drawing/2014/main" id="{E0CBB9F3-C406-3647-89C3-799D27364782}"/>
              </a:ext>
            </a:extLst>
          </p:cNvPr>
          <p:cNvPicPr>
            <a:picLocks noChangeAspect="1"/>
          </p:cNvPicPr>
          <p:nvPr/>
        </p:nvPicPr>
        <p:blipFill>
          <a:blip r:embed="rId10"/>
          <a:stretch>
            <a:fillRect/>
          </a:stretch>
        </p:blipFill>
        <p:spPr>
          <a:xfrm>
            <a:off x="10027710" y="1591486"/>
            <a:ext cx="1280579" cy="1223954"/>
          </a:xfrm>
          <a:prstGeom prst="rect">
            <a:avLst/>
          </a:prstGeom>
        </p:spPr>
      </p:pic>
      <p:grpSp>
        <p:nvGrpSpPr>
          <p:cNvPr id="11" name="Group 10">
            <a:extLst>
              <a:ext uri="{FF2B5EF4-FFF2-40B4-BE49-F238E27FC236}">
                <a16:creationId xmlns:a16="http://schemas.microsoft.com/office/drawing/2014/main" id="{0DD0FAC4-50E6-D348-B990-68A1F06CDE19}"/>
              </a:ext>
            </a:extLst>
          </p:cNvPr>
          <p:cNvGrpSpPr/>
          <p:nvPr/>
        </p:nvGrpSpPr>
        <p:grpSpPr>
          <a:xfrm>
            <a:off x="412757" y="239719"/>
            <a:ext cx="4288558" cy="1066719"/>
            <a:chOff x="833170" y="105330"/>
            <a:chExt cx="4288558" cy="1066719"/>
          </a:xfrm>
        </p:grpSpPr>
        <p:pic>
          <p:nvPicPr>
            <p:cNvPr id="15" name="Picture 14" descr="C:\Users\reem\AppData\Local\Microsoft\Windows\INetCache\Content.Word\English-LOGO-RGB.PNG">
              <a:extLst>
                <a:ext uri="{FF2B5EF4-FFF2-40B4-BE49-F238E27FC236}">
                  <a16:creationId xmlns:a16="http://schemas.microsoft.com/office/drawing/2014/main" id="{63D071A6-AAB7-AC49-B906-CD469713D275}"/>
                </a:ext>
              </a:extLst>
            </p:cNvPr>
            <p:cNvPicPr/>
            <p:nvPr/>
          </p:nvPicPr>
          <p:blipFill rotWithShape="1">
            <a:blip r:embed="rId11"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6" name="Picture 15" descr="MEPI logo - The U.S.-Middle East Partnership Initiative (MEPI)">
              <a:extLst>
                <a:ext uri="{FF2B5EF4-FFF2-40B4-BE49-F238E27FC236}">
                  <a16:creationId xmlns:a16="http://schemas.microsoft.com/office/drawing/2014/main" id="{E1861D63-02EA-4049-AB36-D54F2C5DC733}"/>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7" name="Picture 16" descr="Flag of the United States - Wikipedia">
              <a:extLst>
                <a:ext uri="{FF2B5EF4-FFF2-40B4-BE49-F238E27FC236}">
                  <a16:creationId xmlns:a16="http://schemas.microsoft.com/office/drawing/2014/main" id="{C9013E90-4E29-C14F-8BAC-7BED546B5E35}"/>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8" name="Picture 17" descr="C:\Users\rahaf.AMANFUND\AppData\Local\Microsoft\Windows\INetCache\Content.Word\Second Chance logo.jpg">
              <a:extLst>
                <a:ext uri="{FF2B5EF4-FFF2-40B4-BE49-F238E27FC236}">
                  <a16:creationId xmlns:a16="http://schemas.microsoft.com/office/drawing/2014/main" id="{ADC67219-33B7-684F-9078-DB96C48928B2}"/>
                </a:ext>
              </a:extLst>
            </p:cNvPr>
            <p:cNvPicPr/>
            <p:nvPr/>
          </p:nvPicPr>
          <p:blipFill rotWithShape="1">
            <a:blip r:embed="rId14"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9" name="Picture 18">
            <a:extLst>
              <a:ext uri="{FF2B5EF4-FFF2-40B4-BE49-F238E27FC236}">
                <a16:creationId xmlns:a16="http://schemas.microsoft.com/office/drawing/2014/main" id="{32F10A0D-FE64-B043-A115-D57AB7AD00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20" name="L-Shape 19">
            <a:extLst>
              <a:ext uri="{FF2B5EF4-FFF2-40B4-BE49-F238E27FC236}">
                <a16:creationId xmlns:a16="http://schemas.microsoft.com/office/drawing/2014/main" id="{7BC40A62-B5C1-3B40-A352-EB7DC26C1D10}"/>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79680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72BD81BF-0C58-4F48-9E95-A0BCBB23F76D}"/>
                                            </p:graphicEl>
                                          </p:spTgt>
                                        </p:tgtEl>
                                        <p:attrNameLst>
                                          <p:attrName>style.visibility</p:attrName>
                                        </p:attrNameLst>
                                      </p:cBhvr>
                                      <p:to>
                                        <p:strVal val="visible"/>
                                      </p:to>
                                    </p:set>
                                    <p:anim calcmode="lin" valueType="num">
                                      <p:cBhvr additive="base">
                                        <p:cTn id="7" dur="500" fill="hold"/>
                                        <p:tgtEl>
                                          <p:spTgt spid="7">
                                            <p:graphicEl>
                                              <a:dgm id="{72BD81BF-0C58-4F48-9E95-A0BCBB23F76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72BD81BF-0C58-4F48-9E95-A0BCBB23F76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4138D072-07D4-412D-9ED9-6CBE46FCFCDC}"/>
                                            </p:graphicEl>
                                          </p:spTgt>
                                        </p:tgtEl>
                                        <p:attrNameLst>
                                          <p:attrName>style.visibility</p:attrName>
                                        </p:attrNameLst>
                                      </p:cBhvr>
                                      <p:to>
                                        <p:strVal val="visible"/>
                                      </p:to>
                                    </p:set>
                                    <p:anim calcmode="lin" valueType="num">
                                      <p:cBhvr additive="base">
                                        <p:cTn id="13" dur="500" fill="hold"/>
                                        <p:tgtEl>
                                          <p:spTgt spid="7">
                                            <p:graphicEl>
                                              <a:dgm id="{4138D072-07D4-412D-9ED9-6CBE46FCFCD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4138D072-07D4-412D-9ED9-6CBE46FCFCDC}"/>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graphicEl>
                                              <a:dgm id="{8204762B-E74E-4983-A0EE-FE500CECA7C5}"/>
                                            </p:graphicEl>
                                          </p:spTgt>
                                        </p:tgtEl>
                                        <p:attrNameLst>
                                          <p:attrName>style.visibility</p:attrName>
                                        </p:attrNameLst>
                                      </p:cBhvr>
                                      <p:to>
                                        <p:strVal val="visible"/>
                                      </p:to>
                                    </p:set>
                                    <p:anim calcmode="lin" valueType="num">
                                      <p:cBhvr additive="base">
                                        <p:cTn id="17" dur="500" fill="hold"/>
                                        <p:tgtEl>
                                          <p:spTgt spid="7">
                                            <p:graphicEl>
                                              <a:dgm id="{8204762B-E74E-4983-A0EE-FE500CECA7C5}"/>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graphicEl>
                                              <a:dgm id="{8204762B-E74E-4983-A0EE-FE500CECA7C5}"/>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graphicEl>
                                              <a:dgm id="{EF70F7D7-F6BC-41D3-A9AC-6DA49DE5E29D}"/>
                                            </p:graphicEl>
                                          </p:spTgt>
                                        </p:tgtEl>
                                        <p:attrNameLst>
                                          <p:attrName>style.visibility</p:attrName>
                                        </p:attrNameLst>
                                      </p:cBhvr>
                                      <p:to>
                                        <p:strVal val="visible"/>
                                      </p:to>
                                    </p:set>
                                    <p:anim calcmode="lin" valueType="num">
                                      <p:cBhvr additive="base">
                                        <p:cTn id="23" dur="500" fill="hold"/>
                                        <p:tgtEl>
                                          <p:spTgt spid="7">
                                            <p:graphicEl>
                                              <a:dgm id="{EF70F7D7-F6BC-41D3-A9AC-6DA49DE5E29D}"/>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EF70F7D7-F6BC-41D3-A9AC-6DA49DE5E29D}"/>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graphicEl>
                                              <a:dgm id="{5D7687B6-5732-4058-9AA0-2718F8178A45}"/>
                                            </p:graphicEl>
                                          </p:spTgt>
                                        </p:tgtEl>
                                        <p:attrNameLst>
                                          <p:attrName>style.visibility</p:attrName>
                                        </p:attrNameLst>
                                      </p:cBhvr>
                                      <p:to>
                                        <p:strVal val="visible"/>
                                      </p:to>
                                    </p:set>
                                    <p:anim calcmode="lin" valueType="num">
                                      <p:cBhvr additive="base">
                                        <p:cTn id="27" dur="500" fill="hold"/>
                                        <p:tgtEl>
                                          <p:spTgt spid="7">
                                            <p:graphicEl>
                                              <a:dgm id="{5D7687B6-5732-4058-9AA0-2718F8178A45}"/>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graphicEl>
                                              <a:dgm id="{5D7687B6-5732-4058-9AA0-2718F8178A45}"/>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69B86051-3F85-F84C-8E11-32ADB3128D85}"/>
              </a:ext>
            </a:extLst>
          </p:cNvPr>
          <p:cNvSpPr/>
          <p:nvPr/>
        </p:nvSpPr>
        <p:spPr>
          <a:xfrm>
            <a:off x="447716" y="1948283"/>
            <a:ext cx="2436948" cy="2322360"/>
          </a:xfrm>
          <a:prstGeom prst="flowChartConnector">
            <a:avLst/>
          </a:prstGeom>
          <a:solidFill>
            <a:srgbClr val="00B0F0"/>
          </a:solidFill>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ar-JO"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مراجعة الذات</a:t>
            </a:r>
            <a:endParaRPr lang="en-US" sz="2400" b="1" dirty="0">
              <a:solidFill>
                <a:schemeClr val="bg1"/>
              </a:solidFill>
            </a:endParaRPr>
          </a:p>
        </p:txBody>
      </p:sp>
      <p:sp>
        <p:nvSpPr>
          <p:cNvPr id="6" name="Flowchart: Connector 5">
            <a:extLst>
              <a:ext uri="{FF2B5EF4-FFF2-40B4-BE49-F238E27FC236}">
                <a16:creationId xmlns:a16="http://schemas.microsoft.com/office/drawing/2014/main" id="{88484203-B139-4749-BD54-B30F033F3336}"/>
              </a:ext>
            </a:extLst>
          </p:cNvPr>
          <p:cNvSpPr/>
          <p:nvPr/>
        </p:nvSpPr>
        <p:spPr>
          <a:xfrm>
            <a:off x="2301447" y="2894450"/>
            <a:ext cx="2236264" cy="2095001"/>
          </a:xfrm>
          <a:prstGeom prst="flowChartConnector">
            <a:avLst/>
          </a:prstGeom>
          <a:solidFill>
            <a:schemeClr val="accent2">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ar-JO"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الحديث مع الذات</a:t>
            </a:r>
            <a:r>
              <a:rPr lang="ar-EG" sz="2400" b="1" dirty="0">
                <a:ln w="6350">
                  <a:solidFill>
                    <a:schemeClr val="tx1"/>
                  </a:solidFill>
                </a:ln>
              </a:rPr>
              <a:t> </a:t>
            </a:r>
            <a:endParaRPr lang="en-US" sz="2400" b="1" dirty="0">
              <a:ln w="6350">
                <a:solidFill>
                  <a:schemeClr val="tx1"/>
                </a:solidFill>
              </a:ln>
            </a:endParaRPr>
          </a:p>
        </p:txBody>
      </p:sp>
      <p:sp>
        <p:nvSpPr>
          <p:cNvPr id="3" name="Content Placeholder 2">
            <a:extLst>
              <a:ext uri="{FF2B5EF4-FFF2-40B4-BE49-F238E27FC236}">
                <a16:creationId xmlns:a16="http://schemas.microsoft.com/office/drawing/2014/main" id="{B995F07A-71DE-5641-917E-49F6DE7267B6}"/>
              </a:ext>
            </a:extLst>
          </p:cNvPr>
          <p:cNvSpPr>
            <a:spLocks noGrp="1" noChangeArrowheads="1"/>
          </p:cNvSpPr>
          <p:nvPr>
            <p:ph idx="1"/>
          </p:nvPr>
        </p:nvSpPr>
        <p:spPr>
          <a:xfrm>
            <a:off x="4400550" y="1685651"/>
            <a:ext cx="7563890" cy="2206512"/>
          </a:xfrm>
        </p:spPr>
        <p:txBody>
          <a:bodyPr>
            <a:normAutofit fontScale="92500" lnSpcReduction="20000"/>
          </a:bodyPr>
          <a:lstStyle/>
          <a:p>
            <a:pPr algn="just" rtl="1"/>
            <a:endParaRPr lang="ar-EG" altLang="en-US" sz="2600" dirty="0">
              <a:solidFill>
                <a:schemeClr val="bg1"/>
              </a:solidFill>
            </a:endParaRPr>
          </a:p>
          <a:p>
            <a:pPr algn="just" rtl="1">
              <a:buNone/>
            </a:pPr>
            <a:r>
              <a:rPr lang="ar-SA" altLang="en-JO" sz="3400" dirty="0">
                <a:solidFill>
                  <a:srgbClr val="002060"/>
                </a:solidFill>
              </a:rPr>
              <a:t>   شخصية الفرد وسلوكه وهي مجموعة من الافكار والمشاعر والمعتقدات التي يكونها الفرد عن نفسة </a:t>
            </a:r>
            <a:r>
              <a:rPr lang="ar-SA" altLang="en-JO" sz="3400" b="1" dirty="0">
                <a:solidFill>
                  <a:srgbClr val="FF0000"/>
                </a:solidFill>
              </a:rPr>
              <a:t>أو</a:t>
            </a:r>
            <a:r>
              <a:rPr lang="ar-SA" altLang="en-JO" sz="3400" dirty="0">
                <a:solidFill>
                  <a:srgbClr val="002060"/>
                </a:solidFill>
              </a:rPr>
              <a:t> الكيفية التي يدرك بها الفرد نفسة </a:t>
            </a:r>
            <a:r>
              <a:rPr lang="ar-SA" altLang="en-JO" sz="3400" b="1" dirty="0">
                <a:solidFill>
                  <a:srgbClr val="FF0000"/>
                </a:solidFill>
              </a:rPr>
              <a:t>أو</a:t>
            </a:r>
            <a:r>
              <a:rPr lang="ar-SA" altLang="en-JO" sz="3400" dirty="0">
                <a:solidFill>
                  <a:srgbClr val="002060"/>
                </a:solidFill>
              </a:rPr>
              <a:t> الشخصية كما يراها صاحبها ويقيمها من الداخل من خلال تواصله مع نفسه أو ذاته </a:t>
            </a:r>
          </a:p>
          <a:p>
            <a:pPr algn="just" rtl="1">
              <a:buNone/>
            </a:pPr>
            <a:endParaRPr lang="ar-SA" altLang="en-JO" sz="3400" dirty="0"/>
          </a:p>
        </p:txBody>
      </p:sp>
      <p:sp>
        <p:nvSpPr>
          <p:cNvPr id="9" name="Flowchart: Connector 8">
            <a:extLst>
              <a:ext uri="{FF2B5EF4-FFF2-40B4-BE49-F238E27FC236}">
                <a16:creationId xmlns:a16="http://schemas.microsoft.com/office/drawing/2014/main" id="{D58D850B-275B-604B-B70C-EC8016DDC27D}"/>
              </a:ext>
            </a:extLst>
          </p:cNvPr>
          <p:cNvSpPr/>
          <p:nvPr/>
        </p:nvSpPr>
        <p:spPr>
          <a:xfrm>
            <a:off x="227560" y="3729108"/>
            <a:ext cx="2542478" cy="2095001"/>
          </a:xfrm>
          <a:prstGeom prst="flowChartConnector">
            <a:avLst/>
          </a:prstGeom>
          <a:solidFill>
            <a:srgbClr val="00B050"/>
          </a:solidFill>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ar-SA"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التقييم والتخطيط</a:t>
            </a:r>
            <a:endParaRPr lang="en-US" sz="2400" b="1" dirty="0">
              <a:solidFill>
                <a:schemeClr val="bg1"/>
              </a:solidFill>
            </a:endParaRPr>
          </a:p>
        </p:txBody>
      </p:sp>
      <p:sp>
        <p:nvSpPr>
          <p:cNvPr id="12" name="Slide Number Placeholder 11">
            <a:extLst>
              <a:ext uri="{FF2B5EF4-FFF2-40B4-BE49-F238E27FC236}">
                <a16:creationId xmlns:a16="http://schemas.microsoft.com/office/drawing/2014/main" id="{E952E474-FBAE-5349-B78F-1C6CD47C9685}"/>
              </a:ext>
            </a:extLst>
          </p:cNvPr>
          <p:cNvSpPr>
            <a:spLocks noGrp="1"/>
          </p:cNvSpPr>
          <p:nvPr>
            <p:ph type="sldNum" sz="quarter" idx="12"/>
          </p:nvPr>
        </p:nvSpPr>
        <p:spPr/>
        <p:txBody>
          <a:bodyPr/>
          <a:lstStyle/>
          <a:p>
            <a:fld id="{401CF334-2D5C-4859-84A6-CA7E6E43FAEB}" type="slidenum">
              <a:rPr lang="en-US" smtClean="0"/>
              <a:t>29</a:t>
            </a:fld>
            <a:endParaRPr lang="en-US" dirty="0"/>
          </a:p>
        </p:txBody>
      </p:sp>
      <p:sp>
        <p:nvSpPr>
          <p:cNvPr id="14" name="Title 1">
            <a:extLst>
              <a:ext uri="{FF2B5EF4-FFF2-40B4-BE49-F238E27FC236}">
                <a16:creationId xmlns:a16="http://schemas.microsoft.com/office/drawing/2014/main" id="{73AC0873-A542-B14D-8D40-0FF666724151}"/>
              </a:ext>
            </a:extLst>
          </p:cNvPr>
          <p:cNvSpPr>
            <a:spLocks noGrp="1"/>
          </p:cNvSpPr>
          <p:nvPr>
            <p:ph type="title"/>
          </p:nvPr>
        </p:nvSpPr>
        <p:spPr>
          <a:xfrm>
            <a:off x="9695078" y="954441"/>
            <a:ext cx="1837792" cy="814334"/>
          </a:xfrm>
        </p:spPr>
        <p:txBody>
          <a:bodyPr>
            <a:normAutofit/>
          </a:bodyPr>
          <a:lstStyle/>
          <a:p>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مفهوم الذات</a:t>
            </a:r>
            <a:endParaRPr lang="ar-JO" sz="3200" b="1" dirty="0">
              <a:solidFill>
                <a:srgbClr val="FF0000"/>
              </a:solidFill>
              <a:latin typeface="Arial Unicode MS" pitchFamily="34" charset="-128"/>
              <a:ea typeface="Arial Unicode MS" pitchFamily="34" charset="-128"/>
            </a:endParaRPr>
          </a:p>
        </p:txBody>
      </p:sp>
      <p:grpSp>
        <p:nvGrpSpPr>
          <p:cNvPr id="10" name="Group 9">
            <a:extLst>
              <a:ext uri="{FF2B5EF4-FFF2-40B4-BE49-F238E27FC236}">
                <a16:creationId xmlns:a16="http://schemas.microsoft.com/office/drawing/2014/main" id="{AB119C47-AE92-A140-B784-93D0A67A4EE4}"/>
              </a:ext>
            </a:extLst>
          </p:cNvPr>
          <p:cNvGrpSpPr/>
          <p:nvPr/>
        </p:nvGrpSpPr>
        <p:grpSpPr>
          <a:xfrm>
            <a:off x="412757" y="239719"/>
            <a:ext cx="4288558" cy="1066719"/>
            <a:chOff x="833170" y="105330"/>
            <a:chExt cx="4288558" cy="1066719"/>
          </a:xfrm>
        </p:grpSpPr>
        <p:pic>
          <p:nvPicPr>
            <p:cNvPr id="11" name="Picture 10" descr="C:\Users\reem\AppData\Local\Microsoft\Windows\INetCache\Content.Word\English-LOGO-RGB.PNG">
              <a:extLst>
                <a:ext uri="{FF2B5EF4-FFF2-40B4-BE49-F238E27FC236}">
                  <a16:creationId xmlns:a16="http://schemas.microsoft.com/office/drawing/2014/main" id="{024A61DA-F2DA-A147-8E80-0BF227969B9C}"/>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3" name="Picture 12" descr="MEPI logo - The U.S.-Middle East Partnership Initiative (MEPI)">
              <a:extLst>
                <a:ext uri="{FF2B5EF4-FFF2-40B4-BE49-F238E27FC236}">
                  <a16:creationId xmlns:a16="http://schemas.microsoft.com/office/drawing/2014/main" id="{5EF7EC45-38AE-7344-9B09-0BD6757C85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5" name="Picture 14" descr="Flag of the United States - Wikipedia">
              <a:extLst>
                <a:ext uri="{FF2B5EF4-FFF2-40B4-BE49-F238E27FC236}">
                  <a16:creationId xmlns:a16="http://schemas.microsoft.com/office/drawing/2014/main" id="{EBEB0C66-6470-A040-B8BC-DE568E27EE3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6" name="Picture 15" descr="C:\Users\rahaf.AMANFUND\AppData\Local\Microsoft\Windows\INetCache\Content.Word\Second Chance logo.jpg">
              <a:extLst>
                <a:ext uri="{FF2B5EF4-FFF2-40B4-BE49-F238E27FC236}">
                  <a16:creationId xmlns:a16="http://schemas.microsoft.com/office/drawing/2014/main" id="{2873E161-16D9-514E-9DC7-5549FD8E18FC}"/>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7" name="Picture 16">
            <a:extLst>
              <a:ext uri="{FF2B5EF4-FFF2-40B4-BE49-F238E27FC236}">
                <a16:creationId xmlns:a16="http://schemas.microsoft.com/office/drawing/2014/main" id="{FA3F6608-9B71-7D47-AFD6-B0E1B65A8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8" name="L-Shape 17">
            <a:extLst>
              <a:ext uri="{FF2B5EF4-FFF2-40B4-BE49-F238E27FC236}">
                <a16:creationId xmlns:a16="http://schemas.microsoft.com/office/drawing/2014/main" id="{ABC91D21-0D35-8942-8AB6-FF7684D6A9C1}"/>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54714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out)">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ou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3C749A4-CDC5-0E48-8E9D-9F703B0F2ED6}"/>
              </a:ext>
            </a:extLst>
          </p:cNvPr>
          <p:cNvSpPr>
            <a:spLocks noGrp="1"/>
          </p:cNvSpPr>
          <p:nvPr>
            <p:ph type="sldNum" sz="quarter" idx="12"/>
          </p:nvPr>
        </p:nvSpPr>
        <p:spPr/>
        <p:txBody>
          <a:bodyPr/>
          <a:lstStyle/>
          <a:p>
            <a:fld id="{401CF334-2D5C-4859-84A6-CA7E6E43FAEB}" type="slidenum">
              <a:rPr lang="en-US" smtClean="0"/>
              <a:t>3</a:t>
            </a:fld>
            <a:endParaRPr lang="en-US" dirty="0"/>
          </a:p>
        </p:txBody>
      </p:sp>
      <p:sp>
        <p:nvSpPr>
          <p:cNvPr id="2" name="Rectangle 1">
            <a:extLst>
              <a:ext uri="{FF2B5EF4-FFF2-40B4-BE49-F238E27FC236}">
                <a16:creationId xmlns:a16="http://schemas.microsoft.com/office/drawing/2014/main" id="{57DA6775-345E-6D49-8EA6-3D496C1521B8}"/>
              </a:ext>
            </a:extLst>
          </p:cNvPr>
          <p:cNvSpPr/>
          <p:nvPr/>
        </p:nvSpPr>
        <p:spPr>
          <a:xfrm>
            <a:off x="2868930" y="1371600"/>
            <a:ext cx="5948605" cy="1261884"/>
          </a:xfrm>
          <a:prstGeom prst="rect">
            <a:avLst/>
          </a:prstGeom>
        </p:spPr>
        <p:txBody>
          <a:bodyPr wrap="square">
            <a:spAutoFit/>
          </a:bodyPr>
          <a:lstStyle/>
          <a:p>
            <a:pPr algn="ctr">
              <a:defRPr/>
            </a:pPr>
            <a:r>
              <a:rPr lang="ar-JO" sz="4400" b="1" kern="0" dirty="0">
                <a:solidFill>
                  <a:srgbClr val="C00000"/>
                </a:solidFill>
                <a:effectLst>
                  <a:outerShdw blurRad="38100" dist="38100" dir="2700000" algn="tl">
                    <a:srgbClr val="000000">
                      <a:alpha val="43137"/>
                    </a:srgbClr>
                  </a:outerShdw>
                </a:effectLst>
                <a:ea typeface="HGSｺﾞｼｯｸE" panose="020B0400000000000000" pitchFamily="34" charset="-128"/>
              </a:rPr>
              <a:t>تمرين </a:t>
            </a:r>
            <a:r>
              <a:rPr lang="ar-JO" sz="3200" b="1" kern="0" dirty="0">
                <a:solidFill>
                  <a:srgbClr val="C00000"/>
                </a:solidFill>
                <a:effectLst>
                  <a:outerShdw blurRad="38100" dist="38100" dir="2700000" algn="tl">
                    <a:srgbClr val="000000">
                      <a:alpha val="43137"/>
                    </a:srgbClr>
                  </a:outerShdw>
                </a:effectLst>
                <a:ea typeface="HGSｺﾞｼｯｸE" panose="020B0400000000000000" pitchFamily="34" charset="-128"/>
              </a:rPr>
              <a:t>بطاقة هويتي</a:t>
            </a:r>
            <a:r>
              <a:rPr lang="ar-JO" sz="3200" b="1" kern="0" dirty="0">
                <a:solidFill>
                  <a:srgbClr val="002060"/>
                </a:solidFill>
                <a:effectLst>
                  <a:outerShdw blurRad="38100" dist="38100" dir="2700000" algn="tl">
                    <a:srgbClr val="000000">
                      <a:alpha val="43137"/>
                    </a:srgbClr>
                  </a:outerShdw>
                </a:effectLst>
                <a:ea typeface="HGSｺﾞｼｯｸE" panose="020B0400000000000000" pitchFamily="34" charset="-128"/>
              </a:rPr>
              <a:t> من </a:t>
            </a:r>
            <a:r>
              <a:rPr lang="ar-JO" sz="3200" b="1" kern="0" dirty="0">
                <a:effectLst>
                  <a:outerShdw blurRad="38100" dist="38100" dir="2700000" algn="tl">
                    <a:srgbClr val="000000">
                      <a:alpha val="43137"/>
                    </a:srgbClr>
                  </a:outerShdw>
                </a:effectLst>
                <a:ea typeface="HGSｺﾞｼｯｸE" panose="020B0400000000000000" pitchFamily="34" charset="-128"/>
              </a:rPr>
              <a:t>أنا وطموحاتي</a:t>
            </a:r>
            <a:r>
              <a:rPr lang="ar-JO" sz="3200" b="1" kern="0" dirty="0">
                <a:solidFill>
                  <a:srgbClr val="002060"/>
                </a:solidFill>
                <a:effectLst>
                  <a:outerShdw blurRad="38100" dist="38100" dir="2700000" algn="tl">
                    <a:srgbClr val="000000">
                      <a:alpha val="43137"/>
                    </a:srgbClr>
                  </a:outerShdw>
                </a:effectLst>
                <a:ea typeface="HGSｺﾞｼｯｸE" panose="020B0400000000000000" pitchFamily="34" charset="-128"/>
              </a:rPr>
              <a:t> ؟</a:t>
            </a:r>
          </a:p>
          <a:p>
            <a:pPr algn="ctr">
              <a:defRPr/>
            </a:pPr>
            <a:r>
              <a:rPr lang="ar-JO" sz="3200" b="1" kern="0" dirty="0">
                <a:solidFill>
                  <a:srgbClr val="002060"/>
                </a:solidFill>
                <a:effectLst>
                  <a:outerShdw blurRad="38100" dist="38100" dir="2700000" algn="tl">
                    <a:srgbClr val="000000">
                      <a:alpha val="43137"/>
                    </a:srgbClr>
                  </a:outerShdw>
                </a:effectLst>
                <a:ea typeface="HGSｺﾞｼｯｸE" panose="020B0400000000000000" pitchFamily="34" charset="-128"/>
              </a:rPr>
              <a:t>التعارف والتوقعات </a:t>
            </a:r>
            <a:endParaRPr lang="en-US" sz="3200" b="1" kern="0" dirty="0">
              <a:solidFill>
                <a:srgbClr val="002060"/>
              </a:solidFill>
              <a:effectLst>
                <a:outerShdw blurRad="38100" dist="38100" dir="2700000" algn="tl">
                  <a:srgbClr val="000000">
                    <a:alpha val="43137"/>
                  </a:srgbClr>
                </a:outerShdw>
              </a:effectLst>
              <a:ea typeface="HGSｺﾞｼｯｸE" panose="020B0400000000000000" pitchFamily="34" charset="-128"/>
            </a:endParaRPr>
          </a:p>
        </p:txBody>
      </p:sp>
      <p:pic>
        <p:nvPicPr>
          <p:cNvPr id="5" name="Picture 147" descr="ÙØªÙØ¬Ø© Ø¨Ø­Ø« Ø§ÙØµÙØ± Ø¹Ù  ØªØ¹Ø§Ø±Ù">
            <a:extLst>
              <a:ext uri="{FF2B5EF4-FFF2-40B4-BE49-F238E27FC236}">
                <a16:creationId xmlns:a16="http://schemas.microsoft.com/office/drawing/2014/main" id="{C6446ADB-CB7B-5B43-891B-F069F465F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491" y="3343455"/>
            <a:ext cx="3650901" cy="2273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Documents and Settings\RAMIZ\Local Settings\Temporary Internet Files\Content.IE5\H3COI7DM\MC900341859[1].jpg">
            <a:extLst>
              <a:ext uri="{FF2B5EF4-FFF2-40B4-BE49-F238E27FC236}">
                <a16:creationId xmlns:a16="http://schemas.microsoft.com/office/drawing/2014/main" id="{CA12F5FA-CB2E-0F4E-A31D-46C61309F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535" y="4509636"/>
            <a:ext cx="2667000" cy="15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8134017D-BCD1-F54E-A889-37DCD822EB6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397876" y="2131241"/>
            <a:ext cx="2841624" cy="2880639"/>
          </a:xfrm>
        </p:spPr>
      </p:pic>
      <p:sp>
        <p:nvSpPr>
          <p:cNvPr id="7" name="L-Shape 6">
            <a:extLst>
              <a:ext uri="{FF2B5EF4-FFF2-40B4-BE49-F238E27FC236}">
                <a16:creationId xmlns:a16="http://schemas.microsoft.com/office/drawing/2014/main" id="{3CC4A36A-838B-1442-932B-5112AE53575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pic>
        <p:nvPicPr>
          <p:cNvPr id="10" name="Picture 9">
            <a:extLst>
              <a:ext uri="{FF2B5EF4-FFF2-40B4-BE49-F238E27FC236}">
                <a16:creationId xmlns:a16="http://schemas.microsoft.com/office/drawing/2014/main" id="{559C7710-D987-634E-8AE6-AB22EF69C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grpSp>
        <p:nvGrpSpPr>
          <p:cNvPr id="11" name="Group 10">
            <a:extLst>
              <a:ext uri="{FF2B5EF4-FFF2-40B4-BE49-F238E27FC236}">
                <a16:creationId xmlns:a16="http://schemas.microsoft.com/office/drawing/2014/main" id="{9F4E993A-BF7A-D145-B8C7-81DAF9EA8395}"/>
              </a:ext>
            </a:extLst>
          </p:cNvPr>
          <p:cNvGrpSpPr/>
          <p:nvPr/>
        </p:nvGrpSpPr>
        <p:grpSpPr>
          <a:xfrm>
            <a:off x="412757" y="239719"/>
            <a:ext cx="4288558" cy="1066719"/>
            <a:chOff x="833170" y="105330"/>
            <a:chExt cx="4288558" cy="1066719"/>
          </a:xfrm>
        </p:grpSpPr>
        <p:pic>
          <p:nvPicPr>
            <p:cNvPr id="12" name="Picture 11" descr="C:\Users\reem\AppData\Local\Microsoft\Windows\INetCache\Content.Word\English-LOGO-RGB.PNG">
              <a:extLst>
                <a:ext uri="{FF2B5EF4-FFF2-40B4-BE49-F238E27FC236}">
                  <a16:creationId xmlns:a16="http://schemas.microsoft.com/office/drawing/2014/main" id="{03D9B864-573B-9E43-B7AD-D9D6B56E8ED5}"/>
                </a:ext>
              </a:extLst>
            </p:cNvPr>
            <p:cNvPicPr/>
            <p:nvPr/>
          </p:nvPicPr>
          <p:blipFill rotWithShape="1">
            <a:blip r:embed="rId6"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3" name="Picture 12" descr="MEPI logo - The U.S.-Middle East Partnership Initiative (MEPI)">
              <a:extLst>
                <a:ext uri="{FF2B5EF4-FFF2-40B4-BE49-F238E27FC236}">
                  <a16:creationId xmlns:a16="http://schemas.microsoft.com/office/drawing/2014/main" id="{59778C6F-BFED-864E-8864-9C1DCDF2F47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4" name="Picture 13" descr="Flag of the United States - Wikipedia">
              <a:extLst>
                <a:ext uri="{FF2B5EF4-FFF2-40B4-BE49-F238E27FC236}">
                  <a16:creationId xmlns:a16="http://schemas.microsoft.com/office/drawing/2014/main" id="{EABF6138-CB7F-B045-ADFB-8E3618F70C0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5" name="Picture 14" descr="C:\Users\rahaf.AMANFUND\AppData\Local\Microsoft\Windows\INetCache\Content.Word\Second Chance logo.jpg">
              <a:extLst>
                <a:ext uri="{FF2B5EF4-FFF2-40B4-BE49-F238E27FC236}">
                  <a16:creationId xmlns:a16="http://schemas.microsoft.com/office/drawing/2014/main" id="{9BD57500-95E0-7A46-A075-535509DA30F7}"/>
                </a:ext>
              </a:extLst>
            </p:cNvPr>
            <p:cNvPicPr/>
            <p:nvPr/>
          </p:nvPicPr>
          <p:blipFill rotWithShape="1">
            <a:blip r:embed="rId9"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30921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1F4D98-DAD6-414E-8CB9-888F7BAFBC36}"/>
              </a:ext>
            </a:extLst>
          </p:cNvPr>
          <p:cNvSpPr/>
          <p:nvPr/>
        </p:nvSpPr>
        <p:spPr>
          <a:xfrm>
            <a:off x="6240780" y="1490008"/>
            <a:ext cx="5692140" cy="2985433"/>
          </a:xfrm>
          <a:prstGeom prst="rect">
            <a:avLst/>
          </a:prstGeom>
        </p:spPr>
        <p:txBody>
          <a:bodyPr wrap="square">
            <a:spAutoFit/>
          </a:bodyPr>
          <a:lstStyle/>
          <a:p>
            <a:pPr algn="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هدفي الأساسي من التعرف على ذاتي هو ؟ </a:t>
            </a:r>
          </a:p>
          <a:p>
            <a:pPr algn="r"/>
            <a:endParaRPr lang="ar-SA"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cs typeface="Simplified Arabic" pitchFamily="18" charset="-78"/>
            </a:endParaRPr>
          </a:p>
          <a:p>
            <a:pPr algn="just" rtl="1"/>
            <a:r>
              <a:rPr lang="ar-JO" sz="2800" dirty="0">
                <a:solidFill>
                  <a:srgbClr val="002060"/>
                </a:solidFill>
                <a:latin typeface="Simplified Arabic" pitchFamily="18" charset="-78"/>
                <a:cs typeface="Simplified Arabic" pitchFamily="18" charset="-78"/>
              </a:rPr>
              <a:t>إتباع مختلف </a:t>
            </a:r>
            <a:r>
              <a:rPr lang="ar-SA" sz="2800" dirty="0">
                <a:solidFill>
                  <a:srgbClr val="002060"/>
                </a:solidFill>
                <a:latin typeface="Simplified Arabic" pitchFamily="18" charset="-78"/>
                <a:cs typeface="Simplified Arabic" pitchFamily="18" charset="-78"/>
              </a:rPr>
              <a:t>الطرق والوسائل التي تعزز ثقتي بنفسي، وتشحن طاقتي وتمكنني من الإستغلال الأفضل لوقتي وقدراتي وجهودي </a:t>
            </a:r>
            <a:r>
              <a:rPr lang="ar-JO" sz="2800" dirty="0">
                <a:solidFill>
                  <a:srgbClr val="002060"/>
                </a:solidFill>
                <a:latin typeface="Simplified Arabic" pitchFamily="18" charset="-78"/>
                <a:cs typeface="Simplified Arabic" pitchFamily="18" charset="-78"/>
              </a:rPr>
              <a:t>في تحقيق </a:t>
            </a:r>
            <a:r>
              <a:rPr lang="ar-SA" sz="2800" dirty="0">
                <a:solidFill>
                  <a:srgbClr val="002060"/>
                </a:solidFill>
                <a:latin typeface="Simplified Arabic" pitchFamily="18" charset="-78"/>
                <a:cs typeface="Simplified Arabic" pitchFamily="18" charset="-78"/>
              </a:rPr>
              <a:t>أهدافي وطموحاتي، وتحقيق التوازن بين واجباتي ورغباتي في ال</a:t>
            </a:r>
            <a:r>
              <a:rPr lang="ar-JO" sz="2800" dirty="0">
                <a:solidFill>
                  <a:srgbClr val="002060"/>
                </a:solidFill>
                <a:latin typeface="Simplified Arabic" pitchFamily="18" charset="-78"/>
                <a:cs typeface="Simplified Arabic" pitchFamily="18" charset="-78"/>
              </a:rPr>
              <a:t>جوانب الستة لفطيرة حياتي :</a:t>
            </a:r>
            <a:endParaRPr lang="ar-JO" sz="2800" dirty="0">
              <a:solidFill>
                <a:srgbClr val="002060"/>
              </a:solidFill>
            </a:endParaRPr>
          </a:p>
        </p:txBody>
      </p:sp>
      <p:graphicFrame>
        <p:nvGraphicFramePr>
          <p:cNvPr id="5" name="Diagram 4">
            <a:extLst>
              <a:ext uri="{FF2B5EF4-FFF2-40B4-BE49-F238E27FC236}">
                <a16:creationId xmlns:a16="http://schemas.microsoft.com/office/drawing/2014/main" id="{5BFEBDA1-6FB5-884E-9595-823B19934431}"/>
              </a:ext>
            </a:extLst>
          </p:cNvPr>
          <p:cNvGraphicFramePr/>
          <p:nvPr/>
        </p:nvGraphicFramePr>
        <p:xfrm>
          <a:off x="-196309" y="1135626"/>
          <a:ext cx="7504872" cy="4984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C08B5F0B-D543-384B-B1B2-917695AE6353}"/>
              </a:ext>
            </a:extLst>
          </p:cNvPr>
          <p:cNvGrpSpPr/>
          <p:nvPr/>
        </p:nvGrpSpPr>
        <p:grpSpPr>
          <a:xfrm>
            <a:off x="412757" y="239719"/>
            <a:ext cx="4288558" cy="1066719"/>
            <a:chOff x="833170" y="105330"/>
            <a:chExt cx="4288558" cy="1066719"/>
          </a:xfrm>
        </p:grpSpPr>
        <p:pic>
          <p:nvPicPr>
            <p:cNvPr id="7" name="Picture 6" descr="C:\Users\reem\AppData\Local\Microsoft\Windows\INetCache\Content.Word\English-LOGO-RGB.PNG">
              <a:extLst>
                <a:ext uri="{FF2B5EF4-FFF2-40B4-BE49-F238E27FC236}">
                  <a16:creationId xmlns:a16="http://schemas.microsoft.com/office/drawing/2014/main" id="{68186B6F-F282-1143-AC5A-47811824F5CC}"/>
                </a:ext>
              </a:extLst>
            </p:cNvPr>
            <p:cNvPicPr/>
            <p:nvPr/>
          </p:nvPicPr>
          <p:blipFill rotWithShape="1">
            <a:blip r:embed="rId7"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8" name="Picture 7" descr="MEPI logo - The U.S.-Middle East Partnership Initiative (MEPI)">
              <a:extLst>
                <a:ext uri="{FF2B5EF4-FFF2-40B4-BE49-F238E27FC236}">
                  <a16:creationId xmlns:a16="http://schemas.microsoft.com/office/drawing/2014/main" id="{2D349B66-0FB2-B340-A8C5-9924F4532E5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9" name="Picture 8" descr="Flag of the United States - Wikipedia">
              <a:extLst>
                <a:ext uri="{FF2B5EF4-FFF2-40B4-BE49-F238E27FC236}">
                  <a16:creationId xmlns:a16="http://schemas.microsoft.com/office/drawing/2014/main" id="{1195A424-B4D5-9D42-96FE-39CB33BCC3D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0" name="Picture 9" descr="C:\Users\rahaf.AMANFUND\AppData\Local\Microsoft\Windows\INetCache\Content.Word\Second Chance logo.jpg">
              <a:extLst>
                <a:ext uri="{FF2B5EF4-FFF2-40B4-BE49-F238E27FC236}">
                  <a16:creationId xmlns:a16="http://schemas.microsoft.com/office/drawing/2014/main" id="{C2F4383D-2A3D-5647-A7CC-DE5F0901A4AE}"/>
                </a:ext>
              </a:extLst>
            </p:cNvPr>
            <p:cNvPicPr/>
            <p:nvPr/>
          </p:nvPicPr>
          <p:blipFill rotWithShape="1">
            <a:blip r:embed="rId10"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1" name="Picture 10">
            <a:extLst>
              <a:ext uri="{FF2B5EF4-FFF2-40B4-BE49-F238E27FC236}">
                <a16:creationId xmlns:a16="http://schemas.microsoft.com/office/drawing/2014/main" id="{126B98FE-4A77-E046-AE47-8866374F24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2" name="L-Shape 11">
            <a:extLst>
              <a:ext uri="{FF2B5EF4-FFF2-40B4-BE49-F238E27FC236}">
                <a16:creationId xmlns:a16="http://schemas.microsoft.com/office/drawing/2014/main" id="{ED74C20B-371D-0E4C-B302-7ACE9725669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759508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7E3121-8D00-2E4D-9B08-E90BF8C71B65}"/>
              </a:ext>
            </a:extLst>
          </p:cNvPr>
          <p:cNvSpPr>
            <a:spLocks noGrp="1"/>
          </p:cNvSpPr>
          <p:nvPr>
            <p:ph type="sldNum" sz="quarter" idx="12"/>
          </p:nvPr>
        </p:nvSpPr>
        <p:spPr/>
        <p:txBody>
          <a:bodyPr/>
          <a:lstStyle/>
          <a:p>
            <a:fld id="{401CF334-2D5C-4859-84A6-CA7E6E43FAEB}" type="slidenum">
              <a:rPr lang="en-US" smtClean="0"/>
              <a:t>31</a:t>
            </a:fld>
            <a:endParaRPr lang="en-US" dirty="0"/>
          </a:p>
        </p:txBody>
      </p:sp>
      <p:sp>
        <p:nvSpPr>
          <p:cNvPr id="3" name="Rectangle 2">
            <a:extLst>
              <a:ext uri="{FF2B5EF4-FFF2-40B4-BE49-F238E27FC236}">
                <a16:creationId xmlns:a16="http://schemas.microsoft.com/office/drawing/2014/main" id="{C4CD4814-38F6-5A44-8303-497478F528AC}"/>
              </a:ext>
            </a:extLst>
          </p:cNvPr>
          <p:cNvSpPr>
            <a:spLocks noChangeArrowheads="1"/>
          </p:cNvSpPr>
          <p:nvPr/>
        </p:nvSpPr>
        <p:spPr bwMode="auto">
          <a:xfrm>
            <a:off x="279400" y="49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algn="r" defTabSz="914400" rtl="1" eaLnBrk="1" latinLnBrk="0" hangingPunct="1"/>
            <a:endParaRPr lang="en-JO"/>
          </a:p>
        </p:txBody>
      </p:sp>
      <p:pic>
        <p:nvPicPr>
          <p:cNvPr id="120833" name="Picture 9" descr="تسويق الذات كما يجب أن يكون : أفضل الخطوات لتسويق ذاتي ناجح">
            <a:extLst>
              <a:ext uri="{FF2B5EF4-FFF2-40B4-BE49-F238E27FC236}">
                <a16:creationId xmlns:a16="http://schemas.microsoft.com/office/drawing/2014/main" id="{88C36D9A-93F6-D942-97D3-C405780F160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5420" y="1840234"/>
            <a:ext cx="4873851" cy="3611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511A86-BF57-F64A-8D12-E4F7AA35C8BE}"/>
              </a:ext>
            </a:extLst>
          </p:cNvPr>
          <p:cNvSpPr txBox="1"/>
          <p:nvPr/>
        </p:nvSpPr>
        <p:spPr>
          <a:xfrm>
            <a:off x="6191250" y="2647191"/>
            <a:ext cx="5270500" cy="2677656"/>
          </a:xfrm>
          <a:prstGeom prst="rect">
            <a:avLst/>
          </a:prstGeom>
          <a:noFill/>
        </p:spPr>
        <p:txBody>
          <a:bodyPr wrap="square">
            <a:spAutoFit/>
          </a:bodyPr>
          <a:lstStyle/>
          <a:p>
            <a:pPr algn="just" rtl="1"/>
            <a:r>
              <a:rPr lang="ar-SA" sz="24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يتطلب منك الإجابة على الكثير من الأسئلة مثل : ماذا تعرف عن نفسك ؟ ماهي الانجازات والطموحات التي تسعى لها ؟ وكيف تستثمر إيجابيات ؟ وماذا يجب أن تتعلم ؟ وماذا يجب أن تقرأ ؟ وغيرها من الأسئلة، الإجابة عن كل هذه الأسئلة وغيرها التي تخص تحليل الذات، هي الخطوة الأولى نحو رسم الحاضر والتخطيط للمستقبل </a:t>
            </a:r>
            <a:r>
              <a:rPr lang="en-JO" sz="2400" dirty="0">
                <a:solidFill>
                  <a:srgbClr val="000000"/>
                </a:solidFill>
                <a:effectLst/>
                <a:latin typeface="Helvetica Neue" panose="02000503000000020004" pitchFamily="2" charset="0"/>
                <a:ea typeface="Times New Roman" panose="02020603050405020304" pitchFamily="18" charset="0"/>
                <a:cs typeface="Times New Roman" panose="02020603050405020304" pitchFamily="18" charset="0"/>
              </a:rPr>
              <a:t>.</a:t>
            </a:r>
            <a:endParaRPr lang="en-JO"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CE5B052E-3750-F940-9D40-BD61BC42B0E1}"/>
              </a:ext>
            </a:extLst>
          </p:cNvPr>
          <p:cNvSpPr>
            <a:spLocks noChangeArrowheads="1"/>
          </p:cNvSpPr>
          <p:nvPr/>
        </p:nvSpPr>
        <p:spPr bwMode="auto">
          <a:xfrm>
            <a:off x="7254243" y="1443657"/>
            <a:ext cx="3798567" cy="61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HGSｺﾞｼｯｸE" pitchFamily="34" charset="-128"/>
              </a:defRPr>
            </a:lvl1pPr>
            <a:lvl2pPr marL="742950" indent="-285750">
              <a:defRPr kumimoji="1">
                <a:solidFill>
                  <a:schemeClr val="tx1"/>
                </a:solidFill>
                <a:latin typeface="Arial" panose="020B0604020202020204" pitchFamily="34" charset="0"/>
                <a:ea typeface="HGSｺﾞｼｯｸE" pitchFamily="34" charset="-128"/>
              </a:defRPr>
            </a:lvl2pPr>
            <a:lvl3pPr marL="1143000" indent="-228600">
              <a:defRPr kumimoji="1">
                <a:solidFill>
                  <a:schemeClr val="tx1"/>
                </a:solidFill>
                <a:latin typeface="Arial" panose="020B0604020202020204" pitchFamily="34" charset="0"/>
                <a:ea typeface="HGSｺﾞｼｯｸE" pitchFamily="34" charset="-128"/>
              </a:defRPr>
            </a:lvl3pPr>
            <a:lvl4pPr marL="1600200" indent="-228600">
              <a:defRPr kumimoji="1">
                <a:solidFill>
                  <a:schemeClr val="tx1"/>
                </a:solidFill>
                <a:latin typeface="Arial" panose="020B0604020202020204" pitchFamily="34" charset="0"/>
                <a:ea typeface="HGSｺﾞｼｯｸE" pitchFamily="34" charset="-128"/>
              </a:defRPr>
            </a:lvl4pPr>
            <a:lvl5pPr marL="2057400" indent="-228600">
              <a:defRPr kumimoji="1">
                <a:solidFill>
                  <a:schemeClr val="tx1"/>
                </a:solidFill>
                <a:latin typeface="Arial" panose="020B0604020202020204" pitchFamily="34" charset="0"/>
                <a:ea typeface="HGSｺﾞｼｯｸE"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pPr algn="ctr"/>
            <a:r>
              <a:rPr lang="ar-JO"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تحليل الذات يتطلب مني ؟ </a:t>
            </a:r>
            <a:endParaRPr lang="en-US" altLang="en-US" sz="2400" b="1" dirty="0">
              <a:solidFill>
                <a:srgbClr val="FF0000"/>
              </a:solidFill>
              <a:cs typeface="Simplified Arabic" panose="02020603050405020304" pitchFamily="18" charset="-78"/>
            </a:endParaRPr>
          </a:p>
        </p:txBody>
      </p:sp>
      <p:grpSp>
        <p:nvGrpSpPr>
          <p:cNvPr id="9" name="Group 8">
            <a:extLst>
              <a:ext uri="{FF2B5EF4-FFF2-40B4-BE49-F238E27FC236}">
                <a16:creationId xmlns:a16="http://schemas.microsoft.com/office/drawing/2014/main" id="{E0A1F04E-0621-FA4F-AA90-E162F9A1EC28}"/>
              </a:ext>
            </a:extLst>
          </p:cNvPr>
          <p:cNvGrpSpPr/>
          <p:nvPr/>
        </p:nvGrpSpPr>
        <p:grpSpPr>
          <a:xfrm>
            <a:off x="412757" y="239719"/>
            <a:ext cx="4288558" cy="1066719"/>
            <a:chOff x="833170" y="105330"/>
            <a:chExt cx="4288558" cy="1066719"/>
          </a:xfrm>
        </p:grpSpPr>
        <p:pic>
          <p:nvPicPr>
            <p:cNvPr id="10" name="Picture 9" descr="C:\Users\reem\AppData\Local\Microsoft\Windows\INetCache\Content.Word\English-LOGO-RGB.PNG">
              <a:extLst>
                <a:ext uri="{FF2B5EF4-FFF2-40B4-BE49-F238E27FC236}">
                  <a16:creationId xmlns:a16="http://schemas.microsoft.com/office/drawing/2014/main" id="{52E2471B-0D7D-2342-A567-02F871622C10}"/>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1" name="Picture 10" descr="MEPI logo - The U.S.-Middle East Partnership Initiative (MEPI)">
              <a:extLst>
                <a:ext uri="{FF2B5EF4-FFF2-40B4-BE49-F238E27FC236}">
                  <a16:creationId xmlns:a16="http://schemas.microsoft.com/office/drawing/2014/main" id="{AD0EB6DD-66DF-E648-9535-B18519901B5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2" name="Picture 11" descr="Flag of the United States - Wikipedia">
              <a:extLst>
                <a:ext uri="{FF2B5EF4-FFF2-40B4-BE49-F238E27FC236}">
                  <a16:creationId xmlns:a16="http://schemas.microsoft.com/office/drawing/2014/main" id="{B00D6F37-9741-8848-A906-BC22B7F5007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3" name="Picture 12" descr="C:\Users\rahaf.AMANFUND\AppData\Local\Microsoft\Windows\INetCache\Content.Word\Second Chance logo.jpg">
              <a:extLst>
                <a:ext uri="{FF2B5EF4-FFF2-40B4-BE49-F238E27FC236}">
                  <a16:creationId xmlns:a16="http://schemas.microsoft.com/office/drawing/2014/main" id="{B702A515-33E0-4C47-92C6-606D3B6E5B3F}"/>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4" name="Picture 13">
            <a:extLst>
              <a:ext uri="{FF2B5EF4-FFF2-40B4-BE49-F238E27FC236}">
                <a16:creationId xmlns:a16="http://schemas.microsoft.com/office/drawing/2014/main" id="{94B86140-6BA5-B04C-9C6B-5CAC4C38B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5" name="L-Shape 14">
            <a:extLst>
              <a:ext uri="{FF2B5EF4-FFF2-40B4-BE49-F238E27FC236}">
                <a16:creationId xmlns:a16="http://schemas.microsoft.com/office/drawing/2014/main" id="{B37FA750-47C2-1344-8A87-24C93E6975B1}"/>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23486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a:extLst>
              <a:ext uri="{FF2B5EF4-FFF2-40B4-BE49-F238E27FC236}">
                <a16:creationId xmlns:a16="http://schemas.microsoft.com/office/drawing/2014/main" id="{96C185C7-E43F-8844-B2CC-88CB414B5457}"/>
              </a:ext>
            </a:extLst>
          </p:cNvPr>
          <p:cNvSpPr>
            <a:spLocks noChangeArrowheads="1"/>
          </p:cNvSpPr>
          <p:nvPr/>
        </p:nvSpPr>
        <p:spPr bwMode="auto">
          <a:xfrm>
            <a:off x="6835379" y="1544242"/>
            <a:ext cx="2832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HGSｺﾞｼｯｸE" panose="020B0900000000000000" pitchFamily="34" charset="-128"/>
              </a:defRPr>
            </a:lvl1pPr>
            <a:lvl2pPr marL="742950" indent="-285750">
              <a:defRPr kumimoji="1">
                <a:solidFill>
                  <a:schemeClr val="tx1"/>
                </a:solidFill>
                <a:latin typeface="Arial" panose="020B0604020202020204" pitchFamily="34" charset="0"/>
                <a:ea typeface="HGSｺﾞｼｯｸE" panose="020B0900000000000000" pitchFamily="34" charset="-128"/>
              </a:defRPr>
            </a:lvl2pPr>
            <a:lvl3pPr marL="1143000" indent="-228600">
              <a:defRPr kumimoji="1">
                <a:solidFill>
                  <a:schemeClr val="tx1"/>
                </a:solidFill>
                <a:latin typeface="Arial" panose="020B0604020202020204" pitchFamily="34" charset="0"/>
                <a:ea typeface="HGSｺﾞｼｯｸE" panose="020B0900000000000000" pitchFamily="34" charset="-128"/>
              </a:defRPr>
            </a:lvl3pPr>
            <a:lvl4pPr marL="1600200" indent="-228600">
              <a:defRPr kumimoji="1">
                <a:solidFill>
                  <a:schemeClr val="tx1"/>
                </a:solidFill>
                <a:latin typeface="Arial" panose="020B0604020202020204" pitchFamily="34" charset="0"/>
                <a:ea typeface="HGSｺﾞｼｯｸE" panose="020B0900000000000000" pitchFamily="34" charset="-128"/>
              </a:defRPr>
            </a:lvl4pPr>
            <a:lvl5pPr marL="2057400" indent="-228600">
              <a:defRPr kumimoji="1">
                <a:solidFill>
                  <a:schemeClr val="tx1"/>
                </a:solidFill>
                <a:latin typeface="Arial" panose="020B0604020202020204" pitchFamily="34" charset="0"/>
                <a:ea typeface="HGSｺﾞｼｯｸE" panose="020B0900000000000000"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9pPr>
          </a:lstStyle>
          <a:p>
            <a:pPr algn="r" rtl="1"/>
            <a:r>
              <a:rPr lang="ar-JO" altLang="en-US" sz="2400" b="1" dirty="0">
                <a:solidFill>
                  <a:schemeClr val="bg1"/>
                </a:solidFill>
              </a:rPr>
              <a:t>تتححديد الحاجات أختيار فكرة </a:t>
            </a:r>
            <a:endParaRPr lang="en-US" altLang="en-US" sz="2400" dirty="0">
              <a:solidFill>
                <a:schemeClr val="bg1"/>
              </a:solidFill>
            </a:endParaRPr>
          </a:p>
        </p:txBody>
      </p:sp>
      <p:sp>
        <p:nvSpPr>
          <p:cNvPr id="47" name="Rectangle 9">
            <a:extLst>
              <a:ext uri="{FF2B5EF4-FFF2-40B4-BE49-F238E27FC236}">
                <a16:creationId xmlns:a16="http://schemas.microsoft.com/office/drawing/2014/main" id="{8C9A8743-0D3D-C743-9852-0AEF3E1382CC}"/>
              </a:ext>
            </a:extLst>
          </p:cNvPr>
          <p:cNvSpPr/>
          <p:nvPr/>
        </p:nvSpPr>
        <p:spPr>
          <a:xfrm>
            <a:off x="6542486" y="2587231"/>
            <a:ext cx="292894" cy="25360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48" name="Rounded Rectangle 51">
            <a:extLst>
              <a:ext uri="{FF2B5EF4-FFF2-40B4-BE49-F238E27FC236}">
                <a16:creationId xmlns:a16="http://schemas.microsoft.com/office/drawing/2014/main" id="{4C40C325-8A13-8244-AC62-371D62798DE3}"/>
              </a:ext>
            </a:extLst>
          </p:cNvPr>
          <p:cNvSpPr/>
          <p:nvPr/>
        </p:nvSpPr>
        <p:spPr>
          <a:xfrm rot="16200000" flipH="1">
            <a:off x="7182448" y="3783211"/>
            <a:ext cx="406003" cy="41433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52" name="Rounded Rectangle 20">
            <a:extLst>
              <a:ext uri="{FF2B5EF4-FFF2-40B4-BE49-F238E27FC236}">
                <a16:creationId xmlns:a16="http://schemas.microsoft.com/office/drawing/2014/main" id="{E6E78240-3B01-9A4E-82E6-48DD374C8201}"/>
              </a:ext>
            </a:extLst>
          </p:cNvPr>
          <p:cNvSpPr>
            <a:spLocks noChangeAspect="1"/>
          </p:cNvSpPr>
          <p:nvPr/>
        </p:nvSpPr>
        <p:spPr>
          <a:xfrm rot="2160000">
            <a:off x="6557963" y="4805365"/>
            <a:ext cx="400050" cy="397669"/>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53" name="Donut 24">
            <a:extLst>
              <a:ext uri="{FF2B5EF4-FFF2-40B4-BE49-F238E27FC236}">
                <a16:creationId xmlns:a16="http://schemas.microsoft.com/office/drawing/2014/main" id="{D74F8E6B-3D08-7E4B-8ACF-AFF69CB26F06}"/>
              </a:ext>
            </a:extLst>
          </p:cNvPr>
          <p:cNvSpPr/>
          <p:nvPr/>
        </p:nvSpPr>
        <p:spPr>
          <a:xfrm>
            <a:off x="4520805" y="2496743"/>
            <a:ext cx="502444" cy="46791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64" name="Block Arc 11">
            <a:extLst>
              <a:ext uri="{FF2B5EF4-FFF2-40B4-BE49-F238E27FC236}">
                <a16:creationId xmlns:a16="http://schemas.microsoft.com/office/drawing/2014/main" id="{EEECB65B-CC28-4646-8EE7-9809FA480FA7}"/>
              </a:ext>
            </a:extLst>
          </p:cNvPr>
          <p:cNvSpPr/>
          <p:nvPr/>
        </p:nvSpPr>
        <p:spPr>
          <a:xfrm rot="10800000">
            <a:off x="4412459" y="4660107"/>
            <a:ext cx="260747" cy="390525"/>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24" name="Rectangle 23">
            <a:extLst>
              <a:ext uri="{FF2B5EF4-FFF2-40B4-BE49-F238E27FC236}">
                <a16:creationId xmlns:a16="http://schemas.microsoft.com/office/drawing/2014/main" id="{60BB422A-BC40-1A4F-9EA3-4994917551AD}"/>
              </a:ext>
            </a:extLst>
          </p:cNvPr>
          <p:cNvSpPr/>
          <p:nvPr/>
        </p:nvSpPr>
        <p:spPr>
          <a:xfrm>
            <a:off x="10676830" y="1269970"/>
            <a:ext cx="684803" cy="992579"/>
          </a:xfrm>
          <a:prstGeom prst="rect">
            <a:avLst/>
          </a:prstGeom>
        </p:spPr>
        <p:txBody>
          <a:bodyPr wrap="none">
            <a:spAutoFit/>
          </a:bodyPr>
          <a:lstStyle/>
          <a:p>
            <a:pPr>
              <a:defRPr/>
            </a:pPr>
            <a:r>
              <a:rPr lang="en-US" sz="585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2</a:t>
            </a:r>
            <a:endParaRPr lang="en-US" sz="1350" dirty="0">
              <a:ea typeface="HGSｺﾞｼｯｸE" panose="020B0400000000000000" pitchFamily="34" charset="-128"/>
            </a:endParaRPr>
          </a:p>
        </p:txBody>
      </p:sp>
      <p:sp>
        <p:nvSpPr>
          <p:cNvPr id="25" name="Rectangle 24">
            <a:extLst>
              <a:ext uri="{FF2B5EF4-FFF2-40B4-BE49-F238E27FC236}">
                <a16:creationId xmlns:a16="http://schemas.microsoft.com/office/drawing/2014/main" id="{712B56CF-3BAB-1642-9E58-26309A9096D9}"/>
              </a:ext>
            </a:extLst>
          </p:cNvPr>
          <p:cNvSpPr/>
          <p:nvPr/>
        </p:nvSpPr>
        <p:spPr>
          <a:xfrm>
            <a:off x="7036684" y="745742"/>
            <a:ext cx="4324949" cy="461665"/>
          </a:xfrm>
          <a:prstGeom prst="rect">
            <a:avLst/>
          </a:prstGeom>
        </p:spPr>
        <p:txBody>
          <a:bodyPr wrap="square">
            <a:spAutoFit/>
          </a:bodyPr>
          <a:lstStyle/>
          <a:p>
            <a:pPr algn="ctr" defTabSz="342900"/>
            <a:r>
              <a:rPr lang="en-US"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الخطوات الرئيسية </a:t>
            </a:r>
            <a:r>
              <a:rPr lang="ar-SA"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للتخطيط للمستقبل </a:t>
            </a:r>
            <a:endParaRPr lang="ar-JO"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ndParaRPr>
          </a:p>
        </p:txBody>
      </p:sp>
      <p:sp>
        <p:nvSpPr>
          <p:cNvPr id="27" name="Rectangle 26">
            <a:extLst>
              <a:ext uri="{FF2B5EF4-FFF2-40B4-BE49-F238E27FC236}">
                <a16:creationId xmlns:a16="http://schemas.microsoft.com/office/drawing/2014/main" id="{DA793CD6-7839-1940-8EC9-0BFDD637D3A4}"/>
              </a:ext>
            </a:extLst>
          </p:cNvPr>
          <p:cNvSpPr/>
          <p:nvPr/>
        </p:nvSpPr>
        <p:spPr>
          <a:xfrm>
            <a:off x="6032203" y="1577926"/>
            <a:ext cx="4599976" cy="954107"/>
          </a:xfrm>
          <a:prstGeom prst="rect">
            <a:avLst/>
          </a:prstGeom>
        </p:spPr>
        <p:txBody>
          <a:bodyPr wrap="square">
            <a:spAutoFit/>
          </a:bodyPr>
          <a:lstStyle/>
          <a:p>
            <a:pPr algn="just" rtl="1">
              <a:defRPr/>
            </a:pPr>
            <a:r>
              <a:rPr lang="ar-JO"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a typeface="HGSｺﾞｼｯｸE" panose="020B0400000000000000" pitchFamily="34" charset="-128"/>
              </a:rPr>
              <a:t>الخطوة الثانية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تحديد الاهداف</a:t>
            </a:r>
            <a:endParaRPr lang="ar-JO"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a:p>
            <a:pPr algn="just" rtl="1">
              <a:defRPr/>
            </a:pPr>
            <a:endPar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p:txBody>
      </p:sp>
      <p:pic>
        <p:nvPicPr>
          <p:cNvPr id="28" name="Picture 2" descr="https://encrypted-tbn2.gstatic.com/images?q=tbn:ANd9GcTunCiCVzTfljvRWEUwiZeZH5-qEXNcN99Px0YAF7G6BUo0hwow">
            <a:extLst>
              <a:ext uri="{FF2B5EF4-FFF2-40B4-BE49-F238E27FC236}">
                <a16:creationId xmlns:a16="http://schemas.microsoft.com/office/drawing/2014/main" id="{1B8D8E19-EF58-C645-8699-4F8856891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01" y="2706648"/>
            <a:ext cx="3025286" cy="1953459"/>
          </a:xfrm>
          <a:prstGeom prst="rect">
            <a:avLst/>
          </a:prstGeom>
          <a:noFill/>
          <a:extLst>
            <a:ext uri="{909E8E84-426E-40DD-AFC4-6F175D3DCCD1}">
              <a14:hiddenFill xmlns:a14="http://schemas.microsoft.com/office/drawing/2010/main">
                <a:solidFill>
                  <a:srgbClr val="FFFFFF"/>
                </a:solidFill>
              </a14:hiddenFill>
            </a:ext>
          </a:extLst>
        </p:spPr>
      </p:pic>
      <p:sp>
        <p:nvSpPr>
          <p:cNvPr id="29" name="Content Placeholder 2">
            <a:extLst>
              <a:ext uri="{FF2B5EF4-FFF2-40B4-BE49-F238E27FC236}">
                <a16:creationId xmlns:a16="http://schemas.microsoft.com/office/drawing/2014/main" id="{A8A64D04-4F1B-E74B-8CF0-6E853CABE685}"/>
              </a:ext>
            </a:extLst>
          </p:cNvPr>
          <p:cNvSpPr txBox="1">
            <a:spLocks/>
          </p:cNvSpPr>
          <p:nvPr/>
        </p:nvSpPr>
        <p:spPr>
          <a:xfrm>
            <a:off x="4297680" y="2500661"/>
            <a:ext cx="7321240" cy="254099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1"/>
            <a:r>
              <a:rPr lang="ar-JO" dirty="0">
                <a:solidFill>
                  <a:srgbClr val="002060"/>
                </a:solidFill>
              </a:rPr>
              <a:t>إن </a:t>
            </a:r>
            <a:r>
              <a:rPr lang="ar-JO" b="1" dirty="0">
                <a:solidFill>
                  <a:srgbClr val="002060"/>
                </a:solidFill>
              </a:rPr>
              <a:t>معرفة الهدف تعطي معنى لحياة الإنسان</a:t>
            </a:r>
            <a:r>
              <a:rPr lang="ar-JO" dirty="0">
                <a:solidFill>
                  <a:srgbClr val="002060"/>
                </a:solidFill>
              </a:rPr>
              <a:t>، وتدفع طاقاته نحو تحقيق ذلك الهدف؛ لأن سلوكيات الإنسان محكومة بحاجاته ودوافعه، والأهداف التي يسعى إلى تحقيقها. وإذا كانت حياة الإنسان بدون أهداف؛ فإن حياته ستنجرف في الفوضى والهامشية </a:t>
            </a:r>
          </a:p>
          <a:p>
            <a:pPr algn="just" rtl="1"/>
            <a:endParaRPr lang="ar-JO" dirty="0">
              <a:solidFill>
                <a:srgbClr val="FF0000"/>
              </a:solidFill>
            </a:endParaRPr>
          </a:p>
          <a:p>
            <a:pPr algn="just" rtl="1"/>
            <a:r>
              <a:rPr lang="ar-JO" dirty="0">
                <a:solidFill>
                  <a:srgbClr val="FF0000"/>
                </a:solidFill>
              </a:rPr>
              <a:t>ويصنف بعص المختصين الأهداف إلى:</a:t>
            </a:r>
          </a:p>
          <a:p>
            <a:pPr marL="514350" indent="-514350" algn="just" rtl="1">
              <a:buFont typeface="+mj-lt"/>
              <a:buAutoNum type="arabicPeriod"/>
            </a:pPr>
            <a:r>
              <a:rPr lang="ar-JO" b="1" dirty="0"/>
              <a:t>أهداف بعيدة </a:t>
            </a:r>
            <a:r>
              <a:rPr lang="ar-JO" dirty="0"/>
              <a:t>(كلية، عامة، طويلة الأمد), ويعبر عنها بالأهداف الإستراتيجية.</a:t>
            </a:r>
          </a:p>
          <a:p>
            <a:pPr marL="514350" indent="-514350" algn="just" rtl="1">
              <a:buFont typeface="+mj-lt"/>
              <a:buAutoNum type="arabicPeriod"/>
            </a:pPr>
            <a:r>
              <a:rPr lang="ar-JO" b="1" dirty="0"/>
              <a:t>أهداف قريبة </a:t>
            </a:r>
            <a:r>
              <a:rPr lang="ar-JO" dirty="0"/>
              <a:t>(جزئية، مرحلية، قصيرة الأمد)، وهي خادمة للأهداف الكبرى.</a:t>
            </a:r>
            <a:endParaRPr lang="en-US" dirty="0"/>
          </a:p>
        </p:txBody>
      </p:sp>
      <p:grpSp>
        <p:nvGrpSpPr>
          <p:cNvPr id="30" name="Group 29">
            <a:extLst>
              <a:ext uri="{FF2B5EF4-FFF2-40B4-BE49-F238E27FC236}">
                <a16:creationId xmlns:a16="http://schemas.microsoft.com/office/drawing/2014/main" id="{C5282F2F-8CC6-FC49-ACAD-C85A7CE11995}"/>
              </a:ext>
            </a:extLst>
          </p:cNvPr>
          <p:cNvGrpSpPr/>
          <p:nvPr/>
        </p:nvGrpSpPr>
        <p:grpSpPr>
          <a:xfrm>
            <a:off x="412757" y="239719"/>
            <a:ext cx="4288558" cy="1066719"/>
            <a:chOff x="833170" y="105330"/>
            <a:chExt cx="4288558" cy="1066719"/>
          </a:xfrm>
        </p:grpSpPr>
        <p:pic>
          <p:nvPicPr>
            <p:cNvPr id="31" name="Picture 30" descr="C:\Users\reem\AppData\Local\Microsoft\Windows\INetCache\Content.Word\English-LOGO-RGB.PNG">
              <a:extLst>
                <a:ext uri="{FF2B5EF4-FFF2-40B4-BE49-F238E27FC236}">
                  <a16:creationId xmlns:a16="http://schemas.microsoft.com/office/drawing/2014/main" id="{8171C3B9-48E7-5A4E-8B75-957BDE66EC0B}"/>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32" name="Picture 31" descr="MEPI logo - The U.S.-Middle East Partnership Initiative (MEPI)">
              <a:extLst>
                <a:ext uri="{FF2B5EF4-FFF2-40B4-BE49-F238E27FC236}">
                  <a16:creationId xmlns:a16="http://schemas.microsoft.com/office/drawing/2014/main" id="{4EF88324-C819-164E-BEFE-28AC53B6176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33" name="Picture 32" descr="Flag of the United States - Wikipedia">
              <a:extLst>
                <a:ext uri="{FF2B5EF4-FFF2-40B4-BE49-F238E27FC236}">
                  <a16:creationId xmlns:a16="http://schemas.microsoft.com/office/drawing/2014/main" id="{2C0D7C7D-21C9-9E48-8918-8BAC2FBEA25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34" name="Picture 33" descr="C:\Users\rahaf.AMANFUND\AppData\Local\Microsoft\Windows\INetCache\Content.Word\Second Chance logo.jpg">
              <a:extLst>
                <a:ext uri="{FF2B5EF4-FFF2-40B4-BE49-F238E27FC236}">
                  <a16:creationId xmlns:a16="http://schemas.microsoft.com/office/drawing/2014/main" id="{D0ED2EFA-F857-7A49-A4EF-B38721553A88}"/>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35" name="Picture 34">
            <a:extLst>
              <a:ext uri="{FF2B5EF4-FFF2-40B4-BE49-F238E27FC236}">
                <a16:creationId xmlns:a16="http://schemas.microsoft.com/office/drawing/2014/main" id="{EED4366B-B2BE-B44F-99F1-A892BFA91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36" name="L-Shape 35">
            <a:extLst>
              <a:ext uri="{FF2B5EF4-FFF2-40B4-BE49-F238E27FC236}">
                <a16:creationId xmlns:a16="http://schemas.microsoft.com/office/drawing/2014/main" id="{07558ECA-DC7C-3D40-95FB-3444BE661A52}"/>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408441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5525"/>
            <a:ext cx="10515600" cy="4351338"/>
          </a:xfrm>
        </p:spPr>
        <p:txBody>
          <a:bodyPr>
            <a:normAutofit/>
          </a:bodyPr>
          <a:lstStyle/>
          <a:p>
            <a:pPr marL="0" indent="0" algn="just" rtl="1">
              <a:buNone/>
            </a:pPr>
            <a:r>
              <a:rPr lang="ar-JO" sz="2400" dirty="0">
                <a:solidFill>
                  <a:srgbClr val="002060"/>
                </a:solidFill>
              </a:rPr>
              <a:t>إن </a:t>
            </a:r>
            <a:r>
              <a:rPr lang="ar-JO" sz="2400" b="1" dirty="0">
                <a:solidFill>
                  <a:srgbClr val="002060"/>
                </a:solidFill>
              </a:rPr>
              <a:t>معرفة الهدف تعطي معنى لحياة الإنسان</a:t>
            </a:r>
            <a:r>
              <a:rPr lang="ar-JO" sz="2400" dirty="0">
                <a:solidFill>
                  <a:srgbClr val="002060"/>
                </a:solidFill>
              </a:rPr>
              <a:t>، وتدفع طاقاته نحو تحقيق ذلك الهدف؛ لأن سلوكيات الإنسان محكومة بحاجاته ودوافعه، والأهداف التي يسعى إلى تحقيقها. وإذا كانت حياة الإنسان بدون أهداف؛ فإن حياته ستنجرف في الفوضى والهامشية </a:t>
            </a:r>
          </a:p>
          <a:p>
            <a:pPr marL="0" indent="0" algn="just" rtl="1">
              <a:buNone/>
            </a:pPr>
            <a:r>
              <a:rPr lang="ar-JO" sz="2400" dirty="0">
                <a:solidFill>
                  <a:srgbClr val="FF0000"/>
                </a:solidFill>
              </a:rPr>
              <a:t>ويصنف بعص المختصين الأهداف إلى:</a:t>
            </a:r>
          </a:p>
          <a:p>
            <a:pPr marL="514350" indent="-514350" algn="just" rtl="1">
              <a:buFont typeface="+mj-lt"/>
              <a:buAutoNum type="arabicPeriod"/>
            </a:pPr>
            <a:r>
              <a:rPr lang="ar-JO" sz="2400" b="1" dirty="0"/>
              <a:t>أهداف بعيدة </a:t>
            </a:r>
            <a:r>
              <a:rPr lang="ar-JO" sz="2400" dirty="0"/>
              <a:t>(كلية، عامة، طويلة الأمد), ويعبر عنها بالأهداف الإستراتيجية.</a:t>
            </a:r>
          </a:p>
          <a:p>
            <a:pPr marL="514350" indent="-514350" algn="just" rtl="1">
              <a:buFont typeface="+mj-lt"/>
              <a:buAutoNum type="arabicPeriod"/>
            </a:pPr>
            <a:r>
              <a:rPr lang="ar-JO" sz="2400" b="1" dirty="0"/>
              <a:t>أهداف قريبة </a:t>
            </a:r>
            <a:r>
              <a:rPr lang="ar-JO" sz="2400" dirty="0"/>
              <a:t>(جزئية، مرحلية، قصيرة الأمد)، وهي خادمة للأهداف الكبرى.</a:t>
            </a:r>
            <a:endParaRPr lang="en-US" sz="2400" dirty="0"/>
          </a:p>
        </p:txBody>
      </p:sp>
      <p:pic>
        <p:nvPicPr>
          <p:cNvPr id="4" name="Picture 3">
            <a:extLst>
              <a:ext uri="{FF2B5EF4-FFF2-40B4-BE49-F238E27FC236}">
                <a16:creationId xmlns:a16="http://schemas.microsoft.com/office/drawing/2014/main" id="{8265F468-D459-1341-80F3-27D9A04C3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061" y="3656459"/>
            <a:ext cx="2636518" cy="2588582"/>
          </a:xfrm>
          <a:prstGeom prst="rect">
            <a:avLst/>
          </a:prstGeom>
        </p:spPr>
      </p:pic>
      <p:grpSp>
        <p:nvGrpSpPr>
          <p:cNvPr id="7" name="Group 6">
            <a:extLst>
              <a:ext uri="{FF2B5EF4-FFF2-40B4-BE49-F238E27FC236}">
                <a16:creationId xmlns:a16="http://schemas.microsoft.com/office/drawing/2014/main" id="{1B272A0C-37B3-A249-91D5-C6217358EDC4}"/>
              </a:ext>
            </a:extLst>
          </p:cNvPr>
          <p:cNvGrpSpPr/>
          <p:nvPr/>
        </p:nvGrpSpPr>
        <p:grpSpPr>
          <a:xfrm>
            <a:off x="412757" y="23971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1B180D5F-DBBB-394A-B8CC-1837E4E78B4C}"/>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0DF5FFB5-C915-8B4F-B5CB-B9C0A70CC63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97A4B257-6373-C744-9B67-29467BEA8CC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F3BD31D4-C556-614E-B90C-5D71471E18F7}"/>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4DD12186-89C0-CA41-BC64-9C215A6B93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C595A5E8-C950-5843-9888-D273E5C2086D}"/>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491840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7369" y="1249364"/>
            <a:ext cx="6099811" cy="584775"/>
          </a:xfrm>
          <a:prstGeom prst="rect">
            <a:avLst/>
          </a:prstGeom>
        </p:spPr>
        <p:txBody>
          <a:bodyPr wrap="square">
            <a:spAutoFit/>
          </a:bodyPr>
          <a:lstStyle/>
          <a:p>
            <a:pPr algn="r" rtl="1">
              <a:defRPr/>
            </a:pPr>
            <a:r>
              <a:rPr lang="ar-JO" sz="3200" b="1" dirty="0">
                <a:solidFill>
                  <a:srgbClr val="002060"/>
                </a:solidFill>
                <a:effectLst>
                  <a:outerShdw blurRad="38100" dist="38100" dir="2700000" algn="tl">
                    <a:srgbClr val="000000">
                      <a:alpha val="43137"/>
                    </a:srgbClr>
                  </a:outerShdw>
                </a:effectLst>
              </a:rPr>
              <a:t>ما هي الطريقة المتبعة لوضع الهدف الذكي ؟ </a:t>
            </a:r>
          </a:p>
        </p:txBody>
      </p:sp>
      <p:sp>
        <p:nvSpPr>
          <p:cNvPr id="4" name="Rectangle 3"/>
          <p:cNvSpPr/>
          <p:nvPr/>
        </p:nvSpPr>
        <p:spPr>
          <a:xfrm>
            <a:off x="2077167" y="4158628"/>
            <a:ext cx="5465762" cy="2309813"/>
          </a:xfrm>
          <a:prstGeom prst="rect">
            <a:avLst/>
          </a:prstGeom>
        </p:spPr>
        <p:txBody>
          <a:bodyPr>
            <a:spAutoFit/>
          </a:bodyPr>
          <a:lstStyle/>
          <a:p>
            <a:pPr algn="ctr" rtl="1">
              <a:defRPr/>
            </a:pPr>
            <a:endParaRPr lang="en-US" sz="4800" b="1" u="sng" dirty="0">
              <a:solidFill>
                <a:srgbClr val="C00000"/>
              </a:solidFill>
              <a:effectLst>
                <a:outerShdw blurRad="38100" dist="38100" dir="2700000" algn="tl">
                  <a:srgbClr val="000000">
                    <a:alpha val="43137"/>
                  </a:srgbClr>
                </a:outerShdw>
              </a:effectLst>
            </a:endParaRPr>
          </a:p>
          <a:p>
            <a:pPr algn="ctr" rtl="1">
              <a:defRPr/>
            </a:pPr>
            <a:r>
              <a:rPr lang="en-US" altLang="en-US" sz="4800" dirty="0">
                <a:solidFill>
                  <a:srgbClr val="002060"/>
                </a:solidFill>
              </a:rPr>
              <a:t>SMART Objective</a:t>
            </a:r>
            <a:endParaRPr lang="ar-JO" altLang="en-US" sz="4800" dirty="0">
              <a:solidFill>
                <a:srgbClr val="002060"/>
              </a:solidFill>
            </a:endParaRPr>
          </a:p>
          <a:p>
            <a:pPr algn="ctr" rtl="1">
              <a:defRPr/>
            </a:pPr>
            <a:endParaRPr lang="ar-JO" sz="4800" b="1" u="sng" dirty="0">
              <a:solidFill>
                <a:srgbClr val="002060"/>
              </a:solidFill>
              <a:effectLst>
                <a:outerShdw blurRad="38100" dist="38100" dir="2700000" algn="tl">
                  <a:srgbClr val="000000">
                    <a:alpha val="43137"/>
                  </a:srgbClr>
                </a:outerShdw>
              </a:effectLst>
            </a:endParaRPr>
          </a:p>
        </p:txBody>
      </p:sp>
      <p:sp>
        <p:nvSpPr>
          <p:cNvPr id="6" name="Freeform 108"/>
          <p:cNvSpPr/>
          <p:nvPr/>
        </p:nvSpPr>
        <p:spPr>
          <a:xfrm>
            <a:off x="8225481" y="2366340"/>
            <a:ext cx="1758950" cy="1792288"/>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CC0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700"/>
          </a:p>
        </p:txBody>
      </p:sp>
      <p:pic>
        <p:nvPicPr>
          <p:cNvPr id="75781" name="Picture 6" desc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711" y="2096294"/>
            <a:ext cx="540067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3CB45CA7-30E8-EC4D-9695-DB5D540D3336}"/>
              </a:ext>
            </a:extLst>
          </p:cNvPr>
          <p:cNvGrpSpPr/>
          <p:nvPr/>
        </p:nvGrpSpPr>
        <p:grpSpPr>
          <a:xfrm>
            <a:off x="412757" y="23971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AEEB0507-5E70-1F47-B7D7-67E1D4925156}"/>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D465CA38-3949-754C-93B9-38E69F8879F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3A0D8C22-760F-7B49-9D68-2D799AB4754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AEE4E166-4A28-0948-8DCD-059E9F54B97E}"/>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42FC9DEA-D07C-CE47-A8C5-19CE77FC83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2D1829FA-DD04-384C-930B-F6C7AEFFD45F}"/>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779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80">
            <a:extLst>
              <a:ext uri="{FF2B5EF4-FFF2-40B4-BE49-F238E27FC236}">
                <a16:creationId xmlns:a16="http://schemas.microsoft.com/office/drawing/2014/main" id="{FA5967D9-6CBF-604E-A65F-5C3BE6F9B479}"/>
              </a:ext>
            </a:extLst>
          </p:cNvPr>
          <p:cNvSpPr/>
          <p:nvPr/>
        </p:nvSpPr>
        <p:spPr>
          <a:xfrm>
            <a:off x="11668125" y="1222375"/>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endParaRPr>
          </a:p>
        </p:txBody>
      </p:sp>
      <p:sp>
        <p:nvSpPr>
          <p:cNvPr id="21508" name="Rectangle 11">
            <a:extLst>
              <a:ext uri="{FF2B5EF4-FFF2-40B4-BE49-F238E27FC236}">
                <a16:creationId xmlns:a16="http://schemas.microsoft.com/office/drawing/2014/main" id="{4AB5563D-C332-9242-ADFE-DC8084B6A735}"/>
              </a:ext>
            </a:extLst>
          </p:cNvPr>
          <p:cNvSpPr>
            <a:spLocks noChangeArrowheads="1"/>
          </p:cNvSpPr>
          <p:nvPr/>
        </p:nvSpPr>
        <p:spPr bwMode="auto">
          <a:xfrm>
            <a:off x="3133725" y="1116013"/>
            <a:ext cx="8383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a:solidFill>
                  <a:srgbClr val="002060"/>
                </a:solidFill>
                <a:cs typeface="Calibri" panose="020F0502020204030204" pitchFamily="34" charset="0"/>
              </a:rPr>
              <a:t>نعرف الأهداف بأنها:</a:t>
            </a:r>
            <a:r>
              <a:rPr lang="en-US" altLang="en-US" sz="2400">
                <a:solidFill>
                  <a:srgbClr val="FF0000"/>
                </a:solidFill>
                <a:cs typeface="Calibri" panose="020F0502020204030204" pitchFamily="34" charset="0"/>
              </a:rPr>
              <a:t>”</a:t>
            </a:r>
            <a:r>
              <a:rPr lang="ar-SA" altLang="en-US" sz="2400">
                <a:cs typeface="Calibri" panose="020F0502020204030204" pitchFamily="34" charset="0"/>
              </a:rPr>
              <a:t>الأغراض والغايات التي يراد تحقيقها في المستقبل</a:t>
            </a:r>
            <a:r>
              <a:rPr lang="en-US" altLang="en-US" sz="2400">
                <a:solidFill>
                  <a:srgbClr val="FF0000"/>
                </a:solidFill>
                <a:cs typeface="Calibri" panose="020F0502020204030204" pitchFamily="34" charset="0"/>
              </a:rPr>
              <a:t>”</a:t>
            </a:r>
            <a:r>
              <a:rPr lang="ar-SA" altLang="en-US" sz="2400">
                <a:solidFill>
                  <a:srgbClr val="002060"/>
                </a:solidFill>
                <a:cs typeface="Calibri" panose="020F0502020204030204" pitchFamily="34" charset="0"/>
              </a:rPr>
              <a:t>.</a:t>
            </a:r>
          </a:p>
        </p:txBody>
      </p:sp>
      <p:sp>
        <p:nvSpPr>
          <p:cNvPr id="8" name="Oval 80">
            <a:extLst>
              <a:ext uri="{FF2B5EF4-FFF2-40B4-BE49-F238E27FC236}">
                <a16:creationId xmlns:a16="http://schemas.microsoft.com/office/drawing/2014/main" id="{E9A974DA-CA8E-1749-97C2-1DF44F3AF0BF}"/>
              </a:ext>
            </a:extLst>
          </p:cNvPr>
          <p:cNvSpPr/>
          <p:nvPr/>
        </p:nvSpPr>
        <p:spPr>
          <a:xfrm>
            <a:off x="11668125" y="2062163"/>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endParaRPr>
          </a:p>
        </p:txBody>
      </p:sp>
      <p:sp>
        <p:nvSpPr>
          <p:cNvPr id="21510" name="Rectangle 11">
            <a:extLst>
              <a:ext uri="{FF2B5EF4-FFF2-40B4-BE49-F238E27FC236}">
                <a16:creationId xmlns:a16="http://schemas.microsoft.com/office/drawing/2014/main" id="{7F4725C8-839F-C345-9B0B-79F23334C1BB}"/>
              </a:ext>
            </a:extLst>
          </p:cNvPr>
          <p:cNvSpPr>
            <a:spLocks noChangeArrowheads="1"/>
          </p:cNvSpPr>
          <p:nvPr/>
        </p:nvSpPr>
        <p:spPr bwMode="auto">
          <a:xfrm>
            <a:off x="6022975" y="1957388"/>
            <a:ext cx="549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a:solidFill>
                  <a:srgbClr val="002060"/>
                </a:solidFill>
                <a:cs typeface="Calibri" panose="020F0502020204030204" pitchFamily="34" charset="0"/>
              </a:rPr>
              <a:t>الشروط التي يجب مراعاتها عند وضع الأهداف منها:</a:t>
            </a:r>
          </a:p>
        </p:txBody>
      </p:sp>
      <p:sp>
        <p:nvSpPr>
          <p:cNvPr id="10" name="Oval 9">
            <a:extLst>
              <a:ext uri="{FF2B5EF4-FFF2-40B4-BE49-F238E27FC236}">
                <a16:creationId xmlns:a16="http://schemas.microsoft.com/office/drawing/2014/main" id="{BB9A6836-7045-EA4C-A5B9-4D762C4BB34B}"/>
              </a:ext>
            </a:extLst>
          </p:cNvPr>
          <p:cNvSpPr/>
          <p:nvPr/>
        </p:nvSpPr>
        <p:spPr>
          <a:xfrm>
            <a:off x="11325225" y="2640013"/>
            <a:ext cx="588963" cy="60801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3200" dirty="0">
                <a:solidFill>
                  <a:schemeClr val="bg1"/>
                </a:solidFill>
              </a:rPr>
              <a:t>1</a:t>
            </a:r>
            <a:endParaRPr lang="en-US" sz="3200" dirty="0">
              <a:solidFill>
                <a:schemeClr val="bg1"/>
              </a:solidFill>
            </a:endParaRPr>
          </a:p>
        </p:txBody>
      </p:sp>
      <p:sp>
        <p:nvSpPr>
          <p:cNvPr id="11" name="Oval 10">
            <a:extLst>
              <a:ext uri="{FF2B5EF4-FFF2-40B4-BE49-F238E27FC236}">
                <a16:creationId xmlns:a16="http://schemas.microsoft.com/office/drawing/2014/main" id="{94BD120E-1625-A848-9E65-A9F993EC10DC}"/>
              </a:ext>
            </a:extLst>
          </p:cNvPr>
          <p:cNvSpPr/>
          <p:nvPr/>
        </p:nvSpPr>
        <p:spPr>
          <a:xfrm>
            <a:off x="11325225" y="3343275"/>
            <a:ext cx="588963" cy="609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800" dirty="0">
                <a:solidFill>
                  <a:schemeClr val="bg1"/>
                </a:solidFill>
              </a:rPr>
              <a:t>2</a:t>
            </a:r>
            <a:endParaRPr lang="en-US" sz="2800" dirty="0">
              <a:solidFill>
                <a:schemeClr val="bg1"/>
              </a:solidFill>
            </a:endParaRPr>
          </a:p>
        </p:txBody>
      </p:sp>
      <p:sp>
        <p:nvSpPr>
          <p:cNvPr id="12" name="Oval 11">
            <a:extLst>
              <a:ext uri="{FF2B5EF4-FFF2-40B4-BE49-F238E27FC236}">
                <a16:creationId xmlns:a16="http://schemas.microsoft.com/office/drawing/2014/main" id="{2AD2D0D7-F134-3146-B4E9-5DD729A01145}"/>
              </a:ext>
            </a:extLst>
          </p:cNvPr>
          <p:cNvSpPr/>
          <p:nvPr/>
        </p:nvSpPr>
        <p:spPr>
          <a:xfrm>
            <a:off x="11323638" y="4046538"/>
            <a:ext cx="590550" cy="6096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400" dirty="0">
                <a:solidFill>
                  <a:schemeClr val="bg1"/>
                </a:solidFill>
              </a:rPr>
              <a:t>3</a:t>
            </a:r>
            <a:endParaRPr lang="en-US" sz="2400" dirty="0">
              <a:solidFill>
                <a:schemeClr val="bg1"/>
              </a:solidFill>
            </a:endParaRPr>
          </a:p>
        </p:txBody>
      </p:sp>
      <p:sp>
        <p:nvSpPr>
          <p:cNvPr id="13" name="Oval 12">
            <a:extLst>
              <a:ext uri="{FF2B5EF4-FFF2-40B4-BE49-F238E27FC236}">
                <a16:creationId xmlns:a16="http://schemas.microsoft.com/office/drawing/2014/main" id="{415F51FF-78AD-934E-A5A3-D76D6C67A24D}"/>
              </a:ext>
            </a:extLst>
          </p:cNvPr>
          <p:cNvSpPr/>
          <p:nvPr/>
        </p:nvSpPr>
        <p:spPr>
          <a:xfrm>
            <a:off x="11323638" y="4789488"/>
            <a:ext cx="588962" cy="608012"/>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400" dirty="0">
                <a:solidFill>
                  <a:schemeClr val="bg1"/>
                </a:solidFill>
              </a:rPr>
              <a:t>4</a:t>
            </a:r>
            <a:endParaRPr lang="en-US" sz="2400" dirty="0">
              <a:solidFill>
                <a:schemeClr val="bg1"/>
              </a:solidFill>
            </a:endParaRPr>
          </a:p>
        </p:txBody>
      </p:sp>
      <p:sp>
        <p:nvSpPr>
          <p:cNvPr id="21515" name="مستطيل 2">
            <a:extLst>
              <a:ext uri="{FF2B5EF4-FFF2-40B4-BE49-F238E27FC236}">
                <a16:creationId xmlns:a16="http://schemas.microsoft.com/office/drawing/2014/main" id="{7E20E006-E477-8F47-A2F7-2BEEE8EF37AE}"/>
              </a:ext>
            </a:extLst>
          </p:cNvPr>
          <p:cNvSpPr>
            <a:spLocks noChangeArrowheads="1"/>
          </p:cNvSpPr>
          <p:nvPr/>
        </p:nvSpPr>
        <p:spPr bwMode="auto">
          <a:xfrm>
            <a:off x="9228138" y="4868863"/>
            <a:ext cx="177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sz="2000">
                <a:cs typeface="Calibri" panose="020F0502020204030204" pitchFamily="34" charset="0"/>
              </a:rPr>
              <a:t>قابلية قياس الهدف</a:t>
            </a:r>
            <a:endParaRPr lang="en-US" altLang="en-US" sz="2000">
              <a:cs typeface="Calibri" panose="020F0502020204030204" pitchFamily="34" charset="0"/>
            </a:endParaRPr>
          </a:p>
        </p:txBody>
      </p:sp>
      <p:sp>
        <p:nvSpPr>
          <p:cNvPr id="21516" name="مستطيل 2">
            <a:extLst>
              <a:ext uri="{FF2B5EF4-FFF2-40B4-BE49-F238E27FC236}">
                <a16:creationId xmlns:a16="http://schemas.microsoft.com/office/drawing/2014/main" id="{0AAA7796-1472-EF4B-AB80-86B80BF69992}"/>
              </a:ext>
            </a:extLst>
          </p:cNvPr>
          <p:cNvSpPr>
            <a:spLocks noChangeArrowheads="1"/>
          </p:cNvSpPr>
          <p:nvPr/>
        </p:nvSpPr>
        <p:spPr bwMode="auto">
          <a:xfrm>
            <a:off x="9493250" y="3367088"/>
            <a:ext cx="15557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sz="2000">
                <a:cs typeface="Calibri" panose="020F0502020204030204" pitchFamily="34" charset="0"/>
              </a:rPr>
              <a:t>مشروعية الهدف</a:t>
            </a:r>
            <a:endParaRPr lang="en-US" altLang="en-US" sz="2000">
              <a:cs typeface="Calibri" panose="020F0502020204030204" pitchFamily="34" charset="0"/>
            </a:endParaRPr>
          </a:p>
        </p:txBody>
      </p:sp>
      <p:sp>
        <p:nvSpPr>
          <p:cNvPr id="21517" name="مستطيل 2">
            <a:extLst>
              <a:ext uri="{FF2B5EF4-FFF2-40B4-BE49-F238E27FC236}">
                <a16:creationId xmlns:a16="http://schemas.microsoft.com/office/drawing/2014/main" id="{7BB06697-A2DA-0140-B868-C1D44FA92138}"/>
              </a:ext>
            </a:extLst>
          </p:cNvPr>
          <p:cNvSpPr>
            <a:spLocks noChangeArrowheads="1"/>
          </p:cNvSpPr>
          <p:nvPr/>
        </p:nvSpPr>
        <p:spPr bwMode="auto">
          <a:xfrm>
            <a:off x="9758363" y="4106863"/>
            <a:ext cx="1335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sz="2000">
                <a:cs typeface="Calibri" panose="020F0502020204030204" pitchFamily="34" charset="0"/>
              </a:rPr>
              <a:t>واقعية الهدف</a:t>
            </a:r>
            <a:endParaRPr lang="en-US" altLang="en-US" sz="2000">
              <a:cs typeface="Calibri" panose="020F0502020204030204" pitchFamily="34" charset="0"/>
            </a:endParaRPr>
          </a:p>
        </p:txBody>
      </p:sp>
      <p:sp>
        <p:nvSpPr>
          <p:cNvPr id="21518" name="مستطيل 2">
            <a:extLst>
              <a:ext uri="{FF2B5EF4-FFF2-40B4-BE49-F238E27FC236}">
                <a16:creationId xmlns:a16="http://schemas.microsoft.com/office/drawing/2014/main" id="{38717581-2086-804D-A2FA-429DB134B089}"/>
              </a:ext>
            </a:extLst>
          </p:cNvPr>
          <p:cNvSpPr>
            <a:spLocks noChangeArrowheads="1"/>
          </p:cNvSpPr>
          <p:nvPr/>
        </p:nvSpPr>
        <p:spPr bwMode="auto">
          <a:xfrm>
            <a:off x="9766300" y="2763838"/>
            <a:ext cx="1331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sz="2000">
                <a:cs typeface="Calibri" panose="020F0502020204030204" pitchFamily="34" charset="0"/>
              </a:rPr>
              <a:t>وضوح الهدف</a:t>
            </a:r>
            <a:endParaRPr lang="en-US" altLang="en-US" sz="2000">
              <a:cs typeface="Calibri" panose="020F0502020204030204" pitchFamily="34" charset="0"/>
            </a:endParaRPr>
          </a:p>
        </p:txBody>
      </p:sp>
      <p:sp>
        <p:nvSpPr>
          <p:cNvPr id="18" name="Oval 80">
            <a:extLst>
              <a:ext uri="{FF2B5EF4-FFF2-40B4-BE49-F238E27FC236}">
                <a16:creationId xmlns:a16="http://schemas.microsoft.com/office/drawing/2014/main" id="{BD051B42-8DF1-7E42-869E-B9DB15FE54E2}"/>
              </a:ext>
            </a:extLst>
          </p:cNvPr>
          <p:cNvSpPr/>
          <p:nvPr/>
        </p:nvSpPr>
        <p:spPr>
          <a:xfrm>
            <a:off x="11323638" y="5486400"/>
            <a:ext cx="588962" cy="608013"/>
          </a:xfrm>
          <a:prstGeom prst="ellipse">
            <a:avLst/>
          </a:prstGeom>
          <a:solidFill>
            <a:srgbClr val="FF66CC"/>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ar-SA" sz="2400" dirty="0">
                <a:solidFill>
                  <a:schemeClr val="bg1"/>
                </a:solidFill>
              </a:rPr>
              <a:t>5</a:t>
            </a:r>
            <a:endParaRPr lang="en-US" sz="2400" dirty="0">
              <a:solidFill>
                <a:schemeClr val="bg1"/>
              </a:solidFill>
            </a:endParaRPr>
          </a:p>
        </p:txBody>
      </p:sp>
      <p:sp>
        <p:nvSpPr>
          <p:cNvPr id="21520" name="مستطيل 2">
            <a:extLst>
              <a:ext uri="{FF2B5EF4-FFF2-40B4-BE49-F238E27FC236}">
                <a16:creationId xmlns:a16="http://schemas.microsoft.com/office/drawing/2014/main" id="{2B4611B2-EA3E-A843-B956-FCFCB68DE895}"/>
              </a:ext>
            </a:extLst>
          </p:cNvPr>
          <p:cNvSpPr>
            <a:spLocks noChangeArrowheads="1"/>
          </p:cNvSpPr>
          <p:nvPr/>
        </p:nvSpPr>
        <p:spPr bwMode="auto">
          <a:xfrm>
            <a:off x="9898063" y="5554663"/>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ct val="100000"/>
              </a:lnSpc>
              <a:spcBef>
                <a:spcPct val="0"/>
              </a:spcBef>
              <a:buFontTx/>
              <a:buNone/>
            </a:pPr>
            <a:r>
              <a:rPr lang="ar-SA" altLang="en-US" sz="2000">
                <a:cs typeface="Calibri" panose="020F0502020204030204" pitchFamily="34" charset="0"/>
              </a:rPr>
              <a:t>محدد بوقت</a:t>
            </a:r>
            <a:endParaRPr lang="en-US" altLang="en-US" sz="2000">
              <a:cs typeface="Calibri" panose="020F0502020204030204" pitchFamily="34" charset="0"/>
            </a:endParaRPr>
          </a:p>
        </p:txBody>
      </p:sp>
      <p:pic>
        <p:nvPicPr>
          <p:cNvPr id="21521" name="صورة 3">
            <a:extLst>
              <a:ext uri="{FF2B5EF4-FFF2-40B4-BE49-F238E27FC236}">
                <a16:creationId xmlns:a16="http://schemas.microsoft.com/office/drawing/2014/main" id="{50801477-9046-664C-803C-B86348B7B63E}"/>
              </a:ext>
            </a:extLst>
          </p:cNvPr>
          <p:cNvPicPr>
            <a:picLocks noChangeAspect="1"/>
          </p:cNvPicPr>
          <p:nvPr/>
        </p:nvPicPr>
        <p:blipFill>
          <a:blip r:embed="rId2">
            <a:extLst>
              <a:ext uri="{28A0092B-C50C-407E-A947-70E740481C1C}">
                <a14:useLocalDpi xmlns:a14="http://schemas.microsoft.com/office/drawing/2010/main" val="0"/>
              </a:ext>
            </a:extLst>
          </a:blip>
          <a:srcRect b="8664"/>
          <a:stretch>
            <a:fillRect/>
          </a:stretch>
        </p:blipFill>
        <p:spPr bwMode="auto">
          <a:xfrm>
            <a:off x="2052796" y="2409678"/>
            <a:ext cx="2835910" cy="368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9473A566-D902-5E4C-BC0A-C0851A227D7D}"/>
              </a:ext>
            </a:extLst>
          </p:cNvPr>
          <p:cNvGrpSpPr/>
          <p:nvPr/>
        </p:nvGrpSpPr>
        <p:grpSpPr>
          <a:xfrm>
            <a:off x="412757" y="239719"/>
            <a:ext cx="4288558" cy="1066719"/>
            <a:chOff x="833170" y="105330"/>
            <a:chExt cx="4288558" cy="1066719"/>
          </a:xfrm>
        </p:grpSpPr>
        <p:pic>
          <p:nvPicPr>
            <p:cNvPr id="20" name="Picture 19" descr="C:\Users\reem\AppData\Local\Microsoft\Windows\INetCache\Content.Word\English-LOGO-RGB.PNG">
              <a:extLst>
                <a:ext uri="{FF2B5EF4-FFF2-40B4-BE49-F238E27FC236}">
                  <a16:creationId xmlns:a16="http://schemas.microsoft.com/office/drawing/2014/main" id="{00D40500-D394-1047-B669-21310F7B33A4}"/>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21" name="Picture 20" descr="MEPI logo - The U.S.-Middle East Partnership Initiative (MEPI)">
              <a:extLst>
                <a:ext uri="{FF2B5EF4-FFF2-40B4-BE49-F238E27FC236}">
                  <a16:creationId xmlns:a16="http://schemas.microsoft.com/office/drawing/2014/main" id="{38AF3008-2793-B848-83AA-E8601A14C0E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22" name="Picture 21" descr="Flag of the United States - Wikipedia">
              <a:extLst>
                <a:ext uri="{FF2B5EF4-FFF2-40B4-BE49-F238E27FC236}">
                  <a16:creationId xmlns:a16="http://schemas.microsoft.com/office/drawing/2014/main" id="{DF8DC050-05DF-544A-B61E-3116FC297BE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23" name="Picture 22" descr="C:\Users\rahaf.AMANFUND\AppData\Local\Microsoft\Windows\INetCache\Content.Word\Second Chance logo.jpg">
              <a:extLst>
                <a:ext uri="{FF2B5EF4-FFF2-40B4-BE49-F238E27FC236}">
                  <a16:creationId xmlns:a16="http://schemas.microsoft.com/office/drawing/2014/main" id="{4B1652AE-07AB-D44E-BB0B-DC0D49E80384}"/>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24" name="Picture 23">
            <a:extLst>
              <a:ext uri="{FF2B5EF4-FFF2-40B4-BE49-F238E27FC236}">
                <a16:creationId xmlns:a16="http://schemas.microsoft.com/office/drawing/2014/main" id="{58752024-E8F6-1844-9381-32AB12D1E3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25" name="L-Shape 24">
            <a:extLst>
              <a:ext uri="{FF2B5EF4-FFF2-40B4-BE49-F238E27FC236}">
                <a16:creationId xmlns:a16="http://schemas.microsoft.com/office/drawing/2014/main" id="{776DE1FA-7E75-134C-A7F5-CF1C86A7C13A}"/>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3893249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200402"/>
            <a:ext cx="9855200" cy="769441"/>
          </a:xfrm>
          <a:prstGeom prst="rect">
            <a:avLst/>
          </a:prstGeom>
        </p:spPr>
        <p:txBody>
          <a:bodyPr wrap="square">
            <a:spAutoFit/>
          </a:bodyPr>
          <a:lstStyle/>
          <a:p>
            <a:pPr algn="ctr" rtl="1"/>
            <a:r>
              <a:rPr lang="en-US" sz="4400" b="1" dirty="0">
                <a:solidFill>
                  <a:srgbClr val="002060"/>
                </a:solidFill>
              </a:rPr>
              <a:t>“</a:t>
            </a:r>
            <a:r>
              <a:rPr lang="ar-JO" sz="4400" b="1" dirty="0">
                <a:solidFill>
                  <a:srgbClr val="002060"/>
                </a:solidFill>
              </a:rPr>
              <a:t>لن تساعد الرياح أي قارب لا يعرف الى أين يتجه</a:t>
            </a:r>
            <a:r>
              <a:rPr lang="en-US" sz="4400" b="1" dirty="0">
                <a:solidFill>
                  <a:srgbClr val="002060"/>
                </a:solidFill>
              </a:rPr>
              <a:t>”</a:t>
            </a:r>
            <a:endParaRPr lang="en-GB" sz="4400" b="1" dirty="0">
              <a:solidFill>
                <a:srgbClr val="002060"/>
              </a:solidFill>
            </a:endParaRPr>
          </a:p>
        </p:txBody>
      </p:sp>
      <p:sp>
        <p:nvSpPr>
          <p:cNvPr id="5" name="Rectangle 4"/>
          <p:cNvSpPr/>
          <p:nvPr/>
        </p:nvSpPr>
        <p:spPr>
          <a:xfrm>
            <a:off x="9190892" y="2209802"/>
            <a:ext cx="1494320" cy="769441"/>
          </a:xfrm>
          <a:prstGeom prst="rect">
            <a:avLst/>
          </a:prstGeom>
        </p:spPr>
        <p:txBody>
          <a:bodyPr wrap="none">
            <a:spAutoFit/>
          </a:bodyPr>
          <a:lstStyle/>
          <a:p>
            <a:r>
              <a:rPr lang="ar-JO" sz="4400" b="1" dirty="0">
                <a:solidFill>
                  <a:srgbClr val="002060"/>
                </a:solidFill>
                <a:effectLst>
                  <a:outerShdw blurRad="38100" dist="38100" dir="2700000" algn="tl">
                    <a:srgbClr val="000000">
                      <a:alpha val="43137"/>
                    </a:srgbClr>
                  </a:outerShdw>
                </a:effectLst>
              </a:rPr>
              <a:t>قول ...</a:t>
            </a:r>
            <a:endParaRPr lang="en-US" sz="4400" b="1" dirty="0">
              <a:solidFill>
                <a:srgbClr val="002060"/>
              </a:solidFill>
              <a:effectLst>
                <a:outerShdw blurRad="38100" dist="38100" dir="2700000" algn="tl">
                  <a:srgbClr val="000000">
                    <a:alpha val="43137"/>
                  </a:srgbClr>
                </a:outerShdw>
              </a:effectLst>
            </a:endParaRPr>
          </a:p>
        </p:txBody>
      </p:sp>
      <p:sp>
        <p:nvSpPr>
          <p:cNvPr id="6" name="Title 1"/>
          <p:cNvSpPr txBox="1">
            <a:spLocks/>
          </p:cNvSpPr>
          <p:nvPr/>
        </p:nvSpPr>
        <p:spPr>
          <a:xfrm>
            <a:off x="900853" y="1219200"/>
            <a:ext cx="8839200" cy="990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kern="0" dirty="0">
                <a:solidFill>
                  <a:srgbClr val="FF0000"/>
                </a:solidFill>
                <a:effectLst>
                  <a:outerShdw blurRad="38100" dist="38100" dir="2700000" algn="tl">
                    <a:srgbClr val="000000">
                      <a:alpha val="43137"/>
                    </a:srgbClr>
                  </a:outerShdw>
                </a:effectLst>
                <a:latin typeface="+mj-lt"/>
                <a:ea typeface="+mj-ea"/>
                <a:cs typeface="+mj-cs"/>
              </a:rPr>
              <a:t>وضع الأهداف الذكية </a:t>
            </a:r>
            <a:endParaRPr kumimoji="0" lang="en-US"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grpSp>
        <p:nvGrpSpPr>
          <p:cNvPr id="7" name="Group 6">
            <a:extLst>
              <a:ext uri="{FF2B5EF4-FFF2-40B4-BE49-F238E27FC236}">
                <a16:creationId xmlns:a16="http://schemas.microsoft.com/office/drawing/2014/main" id="{57A6BF37-5EAE-5A44-9614-3A88613224E9}"/>
              </a:ext>
            </a:extLst>
          </p:cNvPr>
          <p:cNvGrpSpPr/>
          <p:nvPr/>
        </p:nvGrpSpPr>
        <p:grpSpPr>
          <a:xfrm>
            <a:off x="412757" y="23971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65222135-3917-AC42-A73D-9F9682043C27}"/>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4C2B0588-060C-814F-B645-6CB606F5800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ED3416BF-9768-BE40-8121-AC9A9F9EABD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E9259793-3815-5445-9DF5-BF4BE98CEA70}"/>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CA8550DE-A402-6541-9CFA-5BB652D3E1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E7376413-549C-8948-9435-785EF40AD5AB}"/>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26928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69430" y="1168688"/>
            <a:ext cx="4407610" cy="61722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kern="0" dirty="0">
                <a:solidFill>
                  <a:srgbClr val="FF0000"/>
                </a:solidFill>
                <a:effectLst>
                  <a:outerShdw blurRad="38100" dist="38100" dir="2700000" algn="tl">
                    <a:srgbClr val="000000">
                      <a:alpha val="43137"/>
                    </a:srgbClr>
                  </a:outerShdw>
                </a:effectLst>
                <a:latin typeface="+mj-lt"/>
                <a:ea typeface="+mj-ea"/>
                <a:cs typeface="+mj-cs"/>
              </a:rPr>
              <a:t>تمرين صياغة الاهداف</a:t>
            </a:r>
            <a:endParaRPr kumimoji="0" lang="en-US"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5" name="Rectangle 4">
            <a:extLst>
              <a:ext uri="{FF2B5EF4-FFF2-40B4-BE49-F238E27FC236}">
                <a16:creationId xmlns:a16="http://schemas.microsoft.com/office/drawing/2014/main" id="{AF5885ED-6BAB-4B55-896D-F0E380B73F62}"/>
              </a:ext>
            </a:extLst>
          </p:cNvPr>
          <p:cNvSpPr/>
          <p:nvPr/>
        </p:nvSpPr>
        <p:spPr>
          <a:xfrm>
            <a:off x="609600" y="1600200"/>
            <a:ext cx="11074400" cy="1011495"/>
          </a:xfrm>
          <a:prstGeom prst="rect">
            <a:avLst/>
          </a:prstGeom>
        </p:spPr>
        <p:txBody>
          <a:bodyPr wrap="square">
            <a:spAutoFit/>
          </a:bodyPr>
          <a:lstStyle/>
          <a:p>
            <a:pPr marR="0" lvl="0" algn="r" rtl="1">
              <a:lnSpc>
                <a:spcPct val="115000"/>
              </a:lnSpc>
              <a:spcBef>
                <a:spcPts val="0"/>
              </a:spcBef>
              <a:spcAft>
                <a:spcPts val="0"/>
              </a:spcAft>
            </a:pPr>
            <a:endParaRPr lang="ar-JO" sz="2200" b="1" dirty="0">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15000"/>
              </a:lnSpc>
              <a:spcBef>
                <a:spcPts val="0"/>
              </a:spcBef>
              <a:spcAft>
                <a:spcPts val="0"/>
              </a:spcAft>
              <a:buFont typeface="Wingdings" pitchFamily="2" charset="2"/>
              <a:buChar char="ü"/>
            </a:pPr>
            <a:r>
              <a:rPr lang="ar-JO" sz="3200" b="1" dirty="0">
                <a:solidFill>
                  <a:srgbClr val="002060"/>
                </a:solidFill>
                <a:latin typeface="Calibri" panose="020F0502020204030204" pitchFamily="34" charset="0"/>
                <a:ea typeface="Calibri" panose="020F0502020204030204" pitchFamily="34" charset="0"/>
                <a:cs typeface="Arial" panose="020B0604020202020204" pitchFamily="34" charset="0"/>
              </a:rPr>
              <a:t>يجب ان نضع الهدف قبل أن نتحرك</a:t>
            </a:r>
            <a:endParaRPr lang="en-US" sz="3200"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pic>
        <p:nvPicPr>
          <p:cNvPr id="13" name="Picture 4" descr="http://gunpowdergals.com/wp-content/uploads/2013/05/target_gun_shots_400_clr_11570.png"/>
          <p:cNvPicPr>
            <a:picLocks noChangeAspect="1" noChangeArrowheads="1"/>
          </p:cNvPicPr>
          <p:nvPr/>
        </p:nvPicPr>
        <p:blipFill>
          <a:blip r:embed="rId2" cstate="print"/>
          <a:srcRect/>
          <a:stretch>
            <a:fillRect/>
          </a:stretch>
        </p:blipFill>
        <p:spPr bwMode="auto">
          <a:xfrm>
            <a:off x="1167414" y="1634709"/>
            <a:ext cx="3069359" cy="2400300"/>
          </a:xfrm>
          <a:prstGeom prst="rect">
            <a:avLst/>
          </a:prstGeom>
          <a:noFill/>
        </p:spPr>
      </p:pic>
      <p:pic>
        <p:nvPicPr>
          <p:cNvPr id="14" name="Picture 4" descr="http://www.pd4pic.com/images/fire-cartoon-gun-arms-animal-weapon-guns-hunt.png"/>
          <p:cNvPicPr>
            <a:picLocks noChangeAspect="1" noChangeArrowheads="1"/>
          </p:cNvPicPr>
          <p:nvPr/>
        </p:nvPicPr>
        <p:blipFill>
          <a:blip r:embed="rId3" cstate="print"/>
          <a:srcRect/>
          <a:stretch>
            <a:fillRect/>
          </a:stretch>
        </p:blipFill>
        <p:spPr bwMode="auto">
          <a:xfrm flipH="1">
            <a:off x="5372994" y="2857500"/>
            <a:ext cx="5428796" cy="2122714"/>
          </a:xfrm>
          <a:prstGeom prst="rect">
            <a:avLst/>
          </a:prstGeom>
          <a:noFill/>
        </p:spPr>
      </p:pic>
      <p:grpSp>
        <p:nvGrpSpPr>
          <p:cNvPr id="6" name="Group 5">
            <a:extLst>
              <a:ext uri="{FF2B5EF4-FFF2-40B4-BE49-F238E27FC236}">
                <a16:creationId xmlns:a16="http://schemas.microsoft.com/office/drawing/2014/main" id="{9F2707B0-C377-EE4B-B686-3F65B568F09E}"/>
              </a:ext>
            </a:extLst>
          </p:cNvPr>
          <p:cNvGrpSpPr/>
          <p:nvPr/>
        </p:nvGrpSpPr>
        <p:grpSpPr>
          <a:xfrm>
            <a:off x="412757" y="239719"/>
            <a:ext cx="4288558" cy="1066719"/>
            <a:chOff x="833170" y="105330"/>
            <a:chExt cx="4288558" cy="1066719"/>
          </a:xfrm>
        </p:grpSpPr>
        <p:pic>
          <p:nvPicPr>
            <p:cNvPr id="7" name="Picture 6" descr="C:\Users\reem\AppData\Local\Microsoft\Windows\INetCache\Content.Word\English-LOGO-RGB.PNG">
              <a:extLst>
                <a:ext uri="{FF2B5EF4-FFF2-40B4-BE49-F238E27FC236}">
                  <a16:creationId xmlns:a16="http://schemas.microsoft.com/office/drawing/2014/main" id="{C803A39D-C247-A44B-8B79-21E20318490E}"/>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8" name="Picture 7" descr="MEPI logo - The U.S.-Middle East Partnership Initiative (MEPI)">
              <a:extLst>
                <a:ext uri="{FF2B5EF4-FFF2-40B4-BE49-F238E27FC236}">
                  <a16:creationId xmlns:a16="http://schemas.microsoft.com/office/drawing/2014/main" id="{E0256279-8B33-5348-AA3C-3C5B78D7DAD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9" name="Picture 8" descr="Flag of the United States - Wikipedia">
              <a:extLst>
                <a:ext uri="{FF2B5EF4-FFF2-40B4-BE49-F238E27FC236}">
                  <a16:creationId xmlns:a16="http://schemas.microsoft.com/office/drawing/2014/main" id="{20A04122-E6B6-7740-90D9-BC2DD9D7671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0" name="Picture 9" descr="C:\Users\rahaf.AMANFUND\AppData\Local\Microsoft\Windows\INetCache\Content.Word\Second Chance logo.jpg">
              <a:extLst>
                <a:ext uri="{FF2B5EF4-FFF2-40B4-BE49-F238E27FC236}">
                  <a16:creationId xmlns:a16="http://schemas.microsoft.com/office/drawing/2014/main" id="{C3BE9C31-6836-7646-9018-6283C5D43FF3}"/>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sp>
        <p:nvSpPr>
          <p:cNvPr id="11" name="Content Placeholder 2">
            <a:extLst>
              <a:ext uri="{FF2B5EF4-FFF2-40B4-BE49-F238E27FC236}">
                <a16:creationId xmlns:a16="http://schemas.microsoft.com/office/drawing/2014/main" id="{7ED516B8-24E1-D54E-8967-FE72254E33CB}"/>
              </a:ext>
            </a:extLst>
          </p:cNvPr>
          <p:cNvSpPr txBox="1">
            <a:spLocks/>
          </p:cNvSpPr>
          <p:nvPr/>
        </p:nvSpPr>
        <p:spPr>
          <a:xfrm>
            <a:off x="1167414" y="4578319"/>
            <a:ext cx="8219089" cy="11109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JO" sz="4000" b="1" dirty="0">
                <a:solidFill>
                  <a:srgbClr val="FF0000"/>
                </a:solidFill>
              </a:rPr>
              <a:t>تمرين تطبيقات عملية</a:t>
            </a:r>
            <a:r>
              <a:rPr lang="ar-JO" sz="4000" dirty="0">
                <a:solidFill>
                  <a:srgbClr val="FF0000"/>
                </a:solidFill>
              </a:rPr>
              <a:t> </a:t>
            </a:r>
            <a:r>
              <a:rPr lang="ar-JO" sz="4000" b="1" dirty="0">
                <a:solidFill>
                  <a:srgbClr val="002060"/>
                </a:solidFill>
              </a:rPr>
              <a:t>لنبدأ بوضع اهداف الذكية</a:t>
            </a:r>
            <a:endParaRPr lang="ar-KW" sz="4000" b="1" dirty="0">
              <a:solidFill>
                <a:srgbClr val="002060"/>
              </a:solidFill>
            </a:endParaRPr>
          </a:p>
        </p:txBody>
      </p:sp>
      <p:pic>
        <p:nvPicPr>
          <p:cNvPr id="12" name="Picture 11">
            <a:extLst>
              <a:ext uri="{FF2B5EF4-FFF2-40B4-BE49-F238E27FC236}">
                <a16:creationId xmlns:a16="http://schemas.microsoft.com/office/drawing/2014/main" id="{827EB64F-CADA-5449-B8AB-7947E745CE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5" name="L-Shape 14">
            <a:extLst>
              <a:ext uri="{FF2B5EF4-FFF2-40B4-BE49-F238E27FC236}">
                <a16:creationId xmlns:a16="http://schemas.microsoft.com/office/drawing/2014/main" id="{6A3321A0-C17A-374E-8280-ACB275911E50}"/>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53143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6" name="Picture 10" descr="http://www.fireitupwithcj.com/wp-content/uploads/2013/01/bigstock-Love-Heart-123901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07323" y="1854200"/>
            <a:ext cx="6502400" cy="3962400"/>
          </a:xfrm>
          <a:prstGeom prst="rect">
            <a:avLst/>
          </a:prstGeom>
          <a:noFill/>
        </p:spPr>
      </p:pic>
      <p:sp>
        <p:nvSpPr>
          <p:cNvPr id="12" name="Rectangle 11"/>
          <p:cNvSpPr/>
          <p:nvPr/>
        </p:nvSpPr>
        <p:spPr>
          <a:xfrm>
            <a:off x="4680442" y="3156228"/>
            <a:ext cx="2751073" cy="707886"/>
          </a:xfrm>
          <a:prstGeom prst="rect">
            <a:avLst/>
          </a:prstGeom>
        </p:spPr>
        <p:txBody>
          <a:bodyPr wrap="none">
            <a:spAutoFit/>
          </a:bodyPr>
          <a:lstStyle/>
          <a:p>
            <a:pPr lvl="0" algn="ctr">
              <a:defRPr/>
            </a:pPr>
            <a:r>
              <a:rPr lang="ar-JO" sz="4000" b="1" kern="0" dirty="0">
                <a:solidFill>
                  <a:srgbClr val="C00000"/>
                </a:solidFill>
                <a:effectLst>
                  <a:outerShdw blurRad="38100" dist="38100" dir="2700000" algn="tl">
                    <a:srgbClr val="000000">
                      <a:alpha val="43137"/>
                    </a:srgbClr>
                  </a:outerShdw>
                </a:effectLst>
              </a:rPr>
              <a:t>صياغة الأهداف</a:t>
            </a:r>
            <a:endParaRPr lang="en-US" sz="4000" b="1" kern="0" dirty="0">
              <a:solidFill>
                <a:srgbClr val="C00000"/>
              </a:solidFill>
              <a:effectLst>
                <a:outerShdw blurRad="38100" dist="38100" dir="2700000" algn="tl">
                  <a:srgbClr val="000000">
                    <a:alpha val="43137"/>
                  </a:srgbClr>
                </a:outerShdw>
              </a:effectLst>
            </a:endParaRPr>
          </a:p>
        </p:txBody>
      </p:sp>
      <p:sp>
        <p:nvSpPr>
          <p:cNvPr id="7" name="Title 1"/>
          <p:cNvSpPr txBox="1">
            <a:spLocks/>
          </p:cNvSpPr>
          <p:nvPr/>
        </p:nvSpPr>
        <p:spPr>
          <a:xfrm>
            <a:off x="949829" y="1126986"/>
            <a:ext cx="8839200" cy="990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kern="0" dirty="0">
                <a:solidFill>
                  <a:srgbClr val="002060"/>
                </a:solidFill>
                <a:effectLst>
                  <a:outerShdw blurRad="38100" dist="38100" dir="2700000" algn="tl">
                    <a:srgbClr val="000000">
                      <a:alpha val="43137"/>
                    </a:srgbClr>
                  </a:outerShdw>
                </a:effectLst>
                <a:latin typeface="+mj-lt"/>
                <a:ea typeface="+mj-ea"/>
                <a:cs typeface="+mj-cs"/>
              </a:rPr>
              <a:t>صياغة الاهداف</a:t>
            </a:r>
            <a:endParaRPr kumimoji="0" lang="en-US"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
        <p:nvSpPr>
          <p:cNvPr id="8" name="Title 1"/>
          <p:cNvSpPr txBox="1">
            <a:spLocks/>
          </p:cNvSpPr>
          <p:nvPr/>
        </p:nvSpPr>
        <p:spPr>
          <a:xfrm>
            <a:off x="-105507" y="4175542"/>
            <a:ext cx="5439508" cy="990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2000" b="1" kern="0" noProof="0" dirty="0">
                <a:solidFill>
                  <a:srgbClr val="002060"/>
                </a:solidFill>
                <a:effectLst>
                  <a:outerShdw blurRad="38100" dist="38100" dir="2700000" algn="tl">
                    <a:srgbClr val="000000">
                      <a:alpha val="43137"/>
                    </a:srgbClr>
                  </a:outerShdw>
                </a:effectLst>
                <a:latin typeface="+mj-lt"/>
                <a:ea typeface="+mj-ea"/>
                <a:cs typeface="+mj-cs"/>
              </a:rPr>
              <a:t>النجاح</a:t>
            </a:r>
            <a:endParaRPr kumimoji="0" lang="en-US" sz="1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
        <p:nvSpPr>
          <p:cNvPr id="9" name="Title 1"/>
          <p:cNvSpPr txBox="1">
            <a:spLocks/>
          </p:cNvSpPr>
          <p:nvPr/>
        </p:nvSpPr>
        <p:spPr>
          <a:xfrm>
            <a:off x="9003323" y="2117586"/>
            <a:ext cx="2250831" cy="89231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5000" b="1" kern="0" dirty="0">
                <a:solidFill>
                  <a:srgbClr val="002060"/>
                </a:solidFill>
                <a:effectLst>
                  <a:outerShdw blurRad="38100" dist="38100" dir="2700000" algn="tl">
                    <a:srgbClr val="000000">
                      <a:alpha val="43137"/>
                    </a:srgbClr>
                  </a:outerShdw>
                </a:effectLst>
                <a:latin typeface="+mj-lt"/>
                <a:ea typeface="+mj-ea"/>
                <a:cs typeface="+mj-cs"/>
              </a:rPr>
              <a:t>أنا</a:t>
            </a:r>
            <a:endParaRPr kumimoji="0" lang="en-US" sz="15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grpSp>
        <p:nvGrpSpPr>
          <p:cNvPr id="10" name="Group 9">
            <a:extLst>
              <a:ext uri="{FF2B5EF4-FFF2-40B4-BE49-F238E27FC236}">
                <a16:creationId xmlns:a16="http://schemas.microsoft.com/office/drawing/2014/main" id="{026DCED9-ABF7-4945-970C-87312009F2AB}"/>
              </a:ext>
            </a:extLst>
          </p:cNvPr>
          <p:cNvGrpSpPr/>
          <p:nvPr/>
        </p:nvGrpSpPr>
        <p:grpSpPr>
          <a:xfrm>
            <a:off x="412757" y="239719"/>
            <a:ext cx="4288558" cy="1066719"/>
            <a:chOff x="833170" y="105330"/>
            <a:chExt cx="4288558" cy="1066719"/>
          </a:xfrm>
        </p:grpSpPr>
        <p:pic>
          <p:nvPicPr>
            <p:cNvPr id="11" name="Picture 10" descr="C:\Users\reem\AppData\Local\Microsoft\Windows\INetCache\Content.Word\English-LOGO-RGB.PNG">
              <a:extLst>
                <a:ext uri="{FF2B5EF4-FFF2-40B4-BE49-F238E27FC236}">
                  <a16:creationId xmlns:a16="http://schemas.microsoft.com/office/drawing/2014/main" id="{42991BC2-5A56-2D42-85FE-5984CAF6F1AA}"/>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3" name="Picture 12" descr="MEPI logo - The U.S.-Middle East Partnership Initiative (MEPI)">
              <a:extLst>
                <a:ext uri="{FF2B5EF4-FFF2-40B4-BE49-F238E27FC236}">
                  <a16:creationId xmlns:a16="http://schemas.microsoft.com/office/drawing/2014/main" id="{C10E466F-8866-544D-A344-80C8E8A56FC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4" name="Picture 13" descr="Flag of the United States - Wikipedia">
              <a:extLst>
                <a:ext uri="{FF2B5EF4-FFF2-40B4-BE49-F238E27FC236}">
                  <a16:creationId xmlns:a16="http://schemas.microsoft.com/office/drawing/2014/main" id="{72B13B10-604A-2E4F-9293-7F76D43BAE3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5" name="Picture 14" descr="C:\Users\rahaf.AMANFUND\AppData\Local\Microsoft\Windows\INetCache\Content.Word\Second Chance logo.jpg">
              <a:extLst>
                <a:ext uri="{FF2B5EF4-FFF2-40B4-BE49-F238E27FC236}">
                  <a16:creationId xmlns:a16="http://schemas.microsoft.com/office/drawing/2014/main" id="{0C03B273-406F-BF4A-9028-E96816CAB9B9}"/>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6F2A0120-B42C-1941-B20E-CAABA3D02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7" name="L-Shape 16">
            <a:extLst>
              <a:ext uri="{FF2B5EF4-FFF2-40B4-BE49-F238E27FC236}">
                <a16:creationId xmlns:a16="http://schemas.microsoft.com/office/drawing/2014/main" id="{13B7022C-3D7E-C54B-AF63-DD4F5D9D590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7761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5786"/>
                                        </p:tgtEl>
                                        <p:attrNameLst>
                                          <p:attrName>style.visibility</p:attrName>
                                        </p:attrNameLst>
                                      </p:cBhvr>
                                      <p:to>
                                        <p:strVal val="visible"/>
                                      </p:to>
                                    </p:set>
                                    <p:animEffect transition="in" filter="wipe(down)">
                                      <p:cBhvr>
                                        <p:cTn id="18" dur="580">
                                          <p:stCondLst>
                                            <p:cond delay="0"/>
                                          </p:stCondLst>
                                        </p:cTn>
                                        <p:tgtEl>
                                          <p:spTgt spid="75786"/>
                                        </p:tgtEl>
                                      </p:cBhvr>
                                    </p:animEffect>
                                    <p:anim calcmode="lin" valueType="num">
                                      <p:cBhvr>
                                        <p:cTn id="19" dur="1822" tmFilter="0,0; 0.14,0.36; 0.43,0.73; 0.71,0.91; 1.0,1.0">
                                          <p:stCondLst>
                                            <p:cond delay="0"/>
                                          </p:stCondLst>
                                        </p:cTn>
                                        <p:tgtEl>
                                          <p:spTgt spid="7578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578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578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578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5786"/>
                                        </p:tgtEl>
                                        <p:attrNameLst>
                                          <p:attrName>ppt_y</p:attrName>
                                        </p:attrNameLst>
                                      </p:cBhvr>
                                      <p:tavLst>
                                        <p:tav tm="0" fmla="#ppt_y-sin(pi*$)/81">
                                          <p:val>
                                            <p:fltVal val="0"/>
                                          </p:val>
                                        </p:tav>
                                        <p:tav tm="100000">
                                          <p:val>
                                            <p:fltVal val="1"/>
                                          </p:val>
                                        </p:tav>
                                      </p:tavLst>
                                    </p:anim>
                                    <p:animScale>
                                      <p:cBhvr>
                                        <p:cTn id="24" dur="26">
                                          <p:stCondLst>
                                            <p:cond delay="650"/>
                                          </p:stCondLst>
                                        </p:cTn>
                                        <p:tgtEl>
                                          <p:spTgt spid="75786"/>
                                        </p:tgtEl>
                                      </p:cBhvr>
                                      <p:to x="100000" y="60000"/>
                                    </p:animScale>
                                    <p:animScale>
                                      <p:cBhvr>
                                        <p:cTn id="25" dur="166" decel="50000">
                                          <p:stCondLst>
                                            <p:cond delay="676"/>
                                          </p:stCondLst>
                                        </p:cTn>
                                        <p:tgtEl>
                                          <p:spTgt spid="75786"/>
                                        </p:tgtEl>
                                      </p:cBhvr>
                                      <p:to x="100000" y="100000"/>
                                    </p:animScale>
                                    <p:animScale>
                                      <p:cBhvr>
                                        <p:cTn id="26" dur="26">
                                          <p:stCondLst>
                                            <p:cond delay="1312"/>
                                          </p:stCondLst>
                                        </p:cTn>
                                        <p:tgtEl>
                                          <p:spTgt spid="75786"/>
                                        </p:tgtEl>
                                      </p:cBhvr>
                                      <p:to x="100000" y="80000"/>
                                    </p:animScale>
                                    <p:animScale>
                                      <p:cBhvr>
                                        <p:cTn id="27" dur="166" decel="50000">
                                          <p:stCondLst>
                                            <p:cond delay="1338"/>
                                          </p:stCondLst>
                                        </p:cTn>
                                        <p:tgtEl>
                                          <p:spTgt spid="75786"/>
                                        </p:tgtEl>
                                      </p:cBhvr>
                                      <p:to x="100000" y="100000"/>
                                    </p:animScale>
                                    <p:animScale>
                                      <p:cBhvr>
                                        <p:cTn id="28" dur="26">
                                          <p:stCondLst>
                                            <p:cond delay="1642"/>
                                          </p:stCondLst>
                                        </p:cTn>
                                        <p:tgtEl>
                                          <p:spTgt spid="75786"/>
                                        </p:tgtEl>
                                      </p:cBhvr>
                                      <p:to x="100000" y="90000"/>
                                    </p:animScale>
                                    <p:animScale>
                                      <p:cBhvr>
                                        <p:cTn id="29" dur="166" decel="50000">
                                          <p:stCondLst>
                                            <p:cond delay="1668"/>
                                          </p:stCondLst>
                                        </p:cTn>
                                        <p:tgtEl>
                                          <p:spTgt spid="75786"/>
                                        </p:tgtEl>
                                      </p:cBhvr>
                                      <p:to x="100000" y="100000"/>
                                    </p:animScale>
                                    <p:animScale>
                                      <p:cBhvr>
                                        <p:cTn id="30" dur="26">
                                          <p:stCondLst>
                                            <p:cond delay="1808"/>
                                          </p:stCondLst>
                                        </p:cTn>
                                        <p:tgtEl>
                                          <p:spTgt spid="75786"/>
                                        </p:tgtEl>
                                      </p:cBhvr>
                                      <p:to x="100000" y="95000"/>
                                    </p:animScale>
                                    <p:animScale>
                                      <p:cBhvr>
                                        <p:cTn id="31" dur="166" decel="50000">
                                          <p:stCondLst>
                                            <p:cond delay="1834"/>
                                          </p:stCondLst>
                                        </p:cTn>
                                        <p:tgtEl>
                                          <p:spTgt spid="757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a:extLst>
              <a:ext uri="{FF2B5EF4-FFF2-40B4-BE49-F238E27FC236}">
                <a16:creationId xmlns:a16="http://schemas.microsoft.com/office/drawing/2014/main" id="{96C185C7-E43F-8844-B2CC-88CB414B5457}"/>
              </a:ext>
            </a:extLst>
          </p:cNvPr>
          <p:cNvSpPr>
            <a:spLocks noChangeArrowheads="1"/>
          </p:cNvSpPr>
          <p:nvPr/>
        </p:nvSpPr>
        <p:spPr bwMode="auto">
          <a:xfrm>
            <a:off x="6835379" y="1544242"/>
            <a:ext cx="2832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HGSｺﾞｼｯｸE" panose="020B0900000000000000" pitchFamily="34" charset="-128"/>
              </a:defRPr>
            </a:lvl1pPr>
            <a:lvl2pPr marL="742950" indent="-285750">
              <a:defRPr kumimoji="1">
                <a:solidFill>
                  <a:schemeClr val="tx1"/>
                </a:solidFill>
                <a:latin typeface="Arial" panose="020B0604020202020204" pitchFamily="34" charset="0"/>
                <a:ea typeface="HGSｺﾞｼｯｸE" panose="020B0900000000000000" pitchFamily="34" charset="-128"/>
              </a:defRPr>
            </a:lvl2pPr>
            <a:lvl3pPr marL="1143000" indent="-228600">
              <a:defRPr kumimoji="1">
                <a:solidFill>
                  <a:schemeClr val="tx1"/>
                </a:solidFill>
                <a:latin typeface="Arial" panose="020B0604020202020204" pitchFamily="34" charset="0"/>
                <a:ea typeface="HGSｺﾞｼｯｸE" panose="020B0900000000000000" pitchFamily="34" charset="-128"/>
              </a:defRPr>
            </a:lvl3pPr>
            <a:lvl4pPr marL="1600200" indent="-228600">
              <a:defRPr kumimoji="1">
                <a:solidFill>
                  <a:schemeClr val="tx1"/>
                </a:solidFill>
                <a:latin typeface="Arial" panose="020B0604020202020204" pitchFamily="34" charset="0"/>
                <a:ea typeface="HGSｺﾞｼｯｸE" panose="020B0900000000000000" pitchFamily="34" charset="-128"/>
              </a:defRPr>
            </a:lvl4pPr>
            <a:lvl5pPr marL="2057400" indent="-228600">
              <a:defRPr kumimoji="1">
                <a:solidFill>
                  <a:schemeClr val="tx1"/>
                </a:solidFill>
                <a:latin typeface="Arial" panose="020B0604020202020204" pitchFamily="34" charset="0"/>
                <a:ea typeface="HGSｺﾞｼｯｸE" panose="020B0900000000000000"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9pPr>
          </a:lstStyle>
          <a:p>
            <a:pPr algn="r" rtl="1"/>
            <a:r>
              <a:rPr lang="ar-JO" altLang="en-US" sz="2400" b="1" dirty="0">
                <a:solidFill>
                  <a:schemeClr val="bg1"/>
                </a:solidFill>
              </a:rPr>
              <a:t>تتححديد الحاجات أختيار فكرة </a:t>
            </a:r>
            <a:endParaRPr lang="en-US" altLang="en-US" sz="2400" dirty="0">
              <a:solidFill>
                <a:schemeClr val="bg1"/>
              </a:solidFill>
            </a:endParaRPr>
          </a:p>
        </p:txBody>
      </p:sp>
      <p:sp>
        <p:nvSpPr>
          <p:cNvPr id="47" name="Rectangle 9">
            <a:extLst>
              <a:ext uri="{FF2B5EF4-FFF2-40B4-BE49-F238E27FC236}">
                <a16:creationId xmlns:a16="http://schemas.microsoft.com/office/drawing/2014/main" id="{8C9A8743-0D3D-C743-9852-0AEF3E1382CC}"/>
              </a:ext>
            </a:extLst>
          </p:cNvPr>
          <p:cNvSpPr/>
          <p:nvPr/>
        </p:nvSpPr>
        <p:spPr>
          <a:xfrm>
            <a:off x="6542486" y="2587231"/>
            <a:ext cx="292894" cy="25360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48" name="Rounded Rectangle 51">
            <a:extLst>
              <a:ext uri="{FF2B5EF4-FFF2-40B4-BE49-F238E27FC236}">
                <a16:creationId xmlns:a16="http://schemas.microsoft.com/office/drawing/2014/main" id="{4C40C325-8A13-8244-AC62-371D62798DE3}"/>
              </a:ext>
            </a:extLst>
          </p:cNvPr>
          <p:cNvSpPr/>
          <p:nvPr/>
        </p:nvSpPr>
        <p:spPr>
          <a:xfrm rot="16200000" flipH="1">
            <a:off x="7182448" y="3783211"/>
            <a:ext cx="406003" cy="41433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52" name="Rounded Rectangle 20">
            <a:extLst>
              <a:ext uri="{FF2B5EF4-FFF2-40B4-BE49-F238E27FC236}">
                <a16:creationId xmlns:a16="http://schemas.microsoft.com/office/drawing/2014/main" id="{E6E78240-3B01-9A4E-82E6-48DD374C8201}"/>
              </a:ext>
            </a:extLst>
          </p:cNvPr>
          <p:cNvSpPr>
            <a:spLocks noChangeAspect="1"/>
          </p:cNvSpPr>
          <p:nvPr/>
        </p:nvSpPr>
        <p:spPr>
          <a:xfrm rot="2160000">
            <a:off x="6557963" y="4805365"/>
            <a:ext cx="400050" cy="397669"/>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53" name="Donut 24">
            <a:extLst>
              <a:ext uri="{FF2B5EF4-FFF2-40B4-BE49-F238E27FC236}">
                <a16:creationId xmlns:a16="http://schemas.microsoft.com/office/drawing/2014/main" id="{D74F8E6B-3D08-7E4B-8ACF-AFF69CB26F06}"/>
              </a:ext>
            </a:extLst>
          </p:cNvPr>
          <p:cNvSpPr/>
          <p:nvPr/>
        </p:nvSpPr>
        <p:spPr>
          <a:xfrm>
            <a:off x="4520805" y="2496743"/>
            <a:ext cx="502444" cy="46791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64" name="Block Arc 11">
            <a:extLst>
              <a:ext uri="{FF2B5EF4-FFF2-40B4-BE49-F238E27FC236}">
                <a16:creationId xmlns:a16="http://schemas.microsoft.com/office/drawing/2014/main" id="{EEECB65B-CC28-4646-8EE7-9809FA480FA7}"/>
              </a:ext>
            </a:extLst>
          </p:cNvPr>
          <p:cNvSpPr/>
          <p:nvPr/>
        </p:nvSpPr>
        <p:spPr>
          <a:xfrm rot="10800000">
            <a:off x="4412459" y="4660107"/>
            <a:ext cx="260747" cy="390525"/>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24" name="Rectangle 23">
            <a:extLst>
              <a:ext uri="{FF2B5EF4-FFF2-40B4-BE49-F238E27FC236}">
                <a16:creationId xmlns:a16="http://schemas.microsoft.com/office/drawing/2014/main" id="{60BB422A-BC40-1A4F-9EA3-4994917551AD}"/>
              </a:ext>
            </a:extLst>
          </p:cNvPr>
          <p:cNvSpPr/>
          <p:nvPr/>
        </p:nvSpPr>
        <p:spPr>
          <a:xfrm>
            <a:off x="10676830" y="1269970"/>
            <a:ext cx="684803" cy="992579"/>
          </a:xfrm>
          <a:prstGeom prst="rect">
            <a:avLst/>
          </a:prstGeom>
        </p:spPr>
        <p:txBody>
          <a:bodyPr wrap="none">
            <a:spAutoFit/>
          </a:bodyPr>
          <a:lstStyle/>
          <a:p>
            <a:pPr>
              <a:defRPr/>
            </a:pPr>
            <a:r>
              <a:rPr lang="en-US" sz="585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3</a:t>
            </a:r>
            <a:endParaRPr lang="en-US" sz="1350" dirty="0">
              <a:ea typeface="HGSｺﾞｼｯｸE" panose="020B0400000000000000" pitchFamily="34" charset="-128"/>
            </a:endParaRPr>
          </a:p>
        </p:txBody>
      </p:sp>
      <p:sp>
        <p:nvSpPr>
          <p:cNvPr id="25" name="Rectangle 24">
            <a:extLst>
              <a:ext uri="{FF2B5EF4-FFF2-40B4-BE49-F238E27FC236}">
                <a16:creationId xmlns:a16="http://schemas.microsoft.com/office/drawing/2014/main" id="{712B56CF-3BAB-1642-9E58-26309A9096D9}"/>
              </a:ext>
            </a:extLst>
          </p:cNvPr>
          <p:cNvSpPr/>
          <p:nvPr/>
        </p:nvSpPr>
        <p:spPr>
          <a:xfrm>
            <a:off x="7036684" y="745742"/>
            <a:ext cx="4324949" cy="461665"/>
          </a:xfrm>
          <a:prstGeom prst="rect">
            <a:avLst/>
          </a:prstGeom>
        </p:spPr>
        <p:txBody>
          <a:bodyPr wrap="square">
            <a:spAutoFit/>
          </a:bodyPr>
          <a:lstStyle/>
          <a:p>
            <a:pPr algn="ctr" defTabSz="342900"/>
            <a:r>
              <a:rPr lang="en-US"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الخطوات الرئيسية </a:t>
            </a:r>
            <a:r>
              <a:rPr lang="ar-SA"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للتخطيط للمستقبل </a:t>
            </a:r>
            <a:endParaRPr lang="ar-JO"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ndParaRPr>
          </a:p>
        </p:txBody>
      </p:sp>
      <p:sp>
        <p:nvSpPr>
          <p:cNvPr id="27" name="Rectangle 26">
            <a:extLst>
              <a:ext uri="{FF2B5EF4-FFF2-40B4-BE49-F238E27FC236}">
                <a16:creationId xmlns:a16="http://schemas.microsoft.com/office/drawing/2014/main" id="{DA793CD6-7839-1940-8EC9-0BFDD637D3A4}"/>
              </a:ext>
            </a:extLst>
          </p:cNvPr>
          <p:cNvSpPr/>
          <p:nvPr/>
        </p:nvSpPr>
        <p:spPr>
          <a:xfrm>
            <a:off x="6032203" y="1577926"/>
            <a:ext cx="4599976" cy="954107"/>
          </a:xfrm>
          <a:prstGeom prst="rect">
            <a:avLst/>
          </a:prstGeom>
        </p:spPr>
        <p:txBody>
          <a:bodyPr wrap="square">
            <a:spAutoFit/>
          </a:bodyPr>
          <a:lstStyle/>
          <a:p>
            <a:pPr algn="just" rtl="1">
              <a:defRPr/>
            </a:pPr>
            <a:r>
              <a:rPr lang="ar-JO"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a typeface="HGSｺﾞｼｯｸE" panose="020B0400000000000000" pitchFamily="34" charset="-128"/>
              </a:rPr>
              <a:t>الخطوة الثالثة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تحديد ترتيب الاولويات </a:t>
            </a:r>
            <a:endParaRPr lang="ar-JO"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a:p>
            <a:pPr algn="just" rtl="1">
              <a:defRPr/>
            </a:pPr>
            <a:endPar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p:txBody>
      </p:sp>
      <p:pic>
        <p:nvPicPr>
          <p:cNvPr id="13" name="Picture 4" descr="C:\Users\Majali\Desktop\images (1).png">
            <a:extLst>
              <a:ext uri="{FF2B5EF4-FFF2-40B4-BE49-F238E27FC236}">
                <a16:creationId xmlns:a16="http://schemas.microsoft.com/office/drawing/2014/main" id="{19DFC2CE-40D3-174C-808E-6B58D67A4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304" y="2802497"/>
            <a:ext cx="4930899" cy="22017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Majali\Desktop\images.jpg">
            <a:extLst>
              <a:ext uri="{FF2B5EF4-FFF2-40B4-BE49-F238E27FC236}">
                <a16:creationId xmlns:a16="http://schemas.microsoft.com/office/drawing/2014/main" id="{BF3BCCA7-E02A-CE45-BA08-A02FABBB3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684" y="2937206"/>
            <a:ext cx="3100863" cy="170034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BBF04525-4EE8-7B48-92E6-053715355D36}"/>
              </a:ext>
            </a:extLst>
          </p:cNvPr>
          <p:cNvGrpSpPr/>
          <p:nvPr/>
        </p:nvGrpSpPr>
        <p:grpSpPr>
          <a:xfrm>
            <a:off x="412757" y="239719"/>
            <a:ext cx="4288558" cy="1066719"/>
            <a:chOff x="833170" y="105330"/>
            <a:chExt cx="4288558" cy="1066719"/>
          </a:xfrm>
        </p:grpSpPr>
        <p:pic>
          <p:nvPicPr>
            <p:cNvPr id="16" name="Picture 15" descr="C:\Users\reem\AppData\Local\Microsoft\Windows\INetCache\Content.Word\English-LOGO-RGB.PNG">
              <a:extLst>
                <a:ext uri="{FF2B5EF4-FFF2-40B4-BE49-F238E27FC236}">
                  <a16:creationId xmlns:a16="http://schemas.microsoft.com/office/drawing/2014/main" id="{419ECFA0-F8E7-1546-9BC1-A123813892CC}"/>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7" name="Picture 16" descr="MEPI logo - The U.S.-Middle East Partnership Initiative (MEPI)">
              <a:extLst>
                <a:ext uri="{FF2B5EF4-FFF2-40B4-BE49-F238E27FC236}">
                  <a16:creationId xmlns:a16="http://schemas.microsoft.com/office/drawing/2014/main" id="{198436E6-89F2-3F49-A5A6-504C4C98FD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8" name="Picture 17" descr="Flag of the United States - Wikipedia">
              <a:extLst>
                <a:ext uri="{FF2B5EF4-FFF2-40B4-BE49-F238E27FC236}">
                  <a16:creationId xmlns:a16="http://schemas.microsoft.com/office/drawing/2014/main" id="{CAAE9314-D40D-1648-A6F0-CE14DF360FC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9" name="Picture 18" descr="C:\Users\rahaf.AMANFUND\AppData\Local\Microsoft\Windows\INetCache\Content.Word\Second Chance logo.jpg">
              <a:extLst>
                <a:ext uri="{FF2B5EF4-FFF2-40B4-BE49-F238E27FC236}">
                  <a16:creationId xmlns:a16="http://schemas.microsoft.com/office/drawing/2014/main" id="{69867BC8-8C22-CE44-9241-5A4EBC6C5FE4}"/>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20" name="Picture 19">
            <a:extLst>
              <a:ext uri="{FF2B5EF4-FFF2-40B4-BE49-F238E27FC236}">
                <a16:creationId xmlns:a16="http://schemas.microsoft.com/office/drawing/2014/main" id="{94590CD2-52E3-5645-8E32-797C1631E4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21" name="L-Shape 20">
            <a:extLst>
              <a:ext uri="{FF2B5EF4-FFF2-40B4-BE49-F238E27FC236}">
                <a16:creationId xmlns:a16="http://schemas.microsoft.com/office/drawing/2014/main" id="{AAAA80EA-3857-4945-BB2C-868F899A5C1E}"/>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47358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0E7947-CA55-FB4B-8BF1-0FC1186E270F}"/>
              </a:ext>
            </a:extLst>
          </p:cNvPr>
          <p:cNvSpPr/>
          <p:nvPr/>
        </p:nvSpPr>
        <p:spPr>
          <a:xfrm>
            <a:off x="4040982" y="2375607"/>
            <a:ext cx="6096001" cy="584775"/>
          </a:xfrm>
          <a:prstGeom prst="rect">
            <a:avLst/>
          </a:prstGeom>
          <a:noFill/>
          <a:ln>
            <a:noFill/>
          </a:ln>
        </p:spPr>
        <p:txBody>
          <a:bodyPr wrap="square">
            <a:spAutoFit/>
          </a:bodyPr>
          <a:lstStyle/>
          <a:p>
            <a:pPr algn="ctr">
              <a:defRPr/>
            </a:pPr>
            <a:r>
              <a:rPr lang="ar-JO"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a typeface="HGSｺﾞｼｯｸE" panose="020B0400000000000000" pitchFamily="34" charset="-128"/>
              </a:rPr>
              <a:t>المسؤولية الشخصية للمشاركين</a:t>
            </a:r>
            <a:endParaRPr lang="en-US"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p:txBody>
      </p:sp>
      <p:sp>
        <p:nvSpPr>
          <p:cNvPr id="5" name="Oval 6">
            <a:extLst>
              <a:ext uri="{FF2B5EF4-FFF2-40B4-BE49-F238E27FC236}">
                <a16:creationId xmlns:a16="http://schemas.microsoft.com/office/drawing/2014/main" id="{29BF6B26-C9AC-A742-AC72-D9C57E44912E}"/>
              </a:ext>
            </a:extLst>
          </p:cNvPr>
          <p:cNvSpPr/>
          <p:nvPr/>
        </p:nvSpPr>
        <p:spPr>
          <a:xfrm>
            <a:off x="2209801" y="2971267"/>
            <a:ext cx="1985963" cy="1813322"/>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rgbClr val="CC0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rtl="1">
              <a:defRPr/>
            </a:pPr>
            <a:endParaRPr lang="ko-KR" altLang="en-US" sz="2025"/>
          </a:p>
        </p:txBody>
      </p:sp>
      <p:sp>
        <p:nvSpPr>
          <p:cNvPr id="6" name="Rectangle 2">
            <a:extLst>
              <a:ext uri="{FF2B5EF4-FFF2-40B4-BE49-F238E27FC236}">
                <a16:creationId xmlns:a16="http://schemas.microsoft.com/office/drawing/2014/main" id="{52A103DB-8347-574A-954C-472F08C90D9B}"/>
              </a:ext>
            </a:extLst>
          </p:cNvPr>
          <p:cNvSpPr>
            <a:spLocks noChangeArrowheads="1"/>
          </p:cNvSpPr>
          <p:nvPr/>
        </p:nvSpPr>
        <p:spPr bwMode="auto">
          <a:xfrm>
            <a:off x="6096001" y="1173158"/>
            <a:ext cx="370076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HGSｺﾞｼｯｸE" pitchFamily="34" charset="-128"/>
              </a:defRPr>
            </a:lvl1pPr>
            <a:lvl2pPr marL="742950" indent="-285750">
              <a:defRPr kumimoji="1">
                <a:solidFill>
                  <a:schemeClr val="tx1"/>
                </a:solidFill>
                <a:latin typeface="Arial" panose="020B0604020202020204" pitchFamily="34" charset="0"/>
                <a:ea typeface="HGSｺﾞｼｯｸE" pitchFamily="34" charset="-128"/>
              </a:defRPr>
            </a:lvl2pPr>
            <a:lvl3pPr marL="1143000" indent="-228600">
              <a:defRPr kumimoji="1">
                <a:solidFill>
                  <a:schemeClr val="tx1"/>
                </a:solidFill>
                <a:latin typeface="Arial" panose="020B0604020202020204" pitchFamily="34" charset="0"/>
                <a:ea typeface="HGSｺﾞｼｯｸE" pitchFamily="34" charset="-128"/>
              </a:defRPr>
            </a:lvl3pPr>
            <a:lvl4pPr marL="1600200" indent="-228600">
              <a:defRPr kumimoji="1">
                <a:solidFill>
                  <a:schemeClr val="tx1"/>
                </a:solidFill>
                <a:latin typeface="Arial" panose="020B0604020202020204" pitchFamily="34" charset="0"/>
                <a:ea typeface="HGSｺﾞｼｯｸE" pitchFamily="34" charset="-128"/>
              </a:defRPr>
            </a:lvl4pPr>
            <a:lvl5pPr marL="2057400" indent="-228600">
              <a:defRPr kumimoji="1">
                <a:solidFill>
                  <a:schemeClr val="tx1"/>
                </a:solidFill>
                <a:latin typeface="Arial" panose="020B0604020202020204" pitchFamily="34" charset="0"/>
                <a:ea typeface="HGSｺﾞｼｯｸE"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pPr algn="ctr"/>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مفتاح نجاح لورشة العمل </a:t>
            </a:r>
            <a:endParaRPr lang="en-US" altLang="en-US" sz="3200" b="1" dirty="0">
              <a:solidFill>
                <a:srgbClr val="FF0000"/>
              </a:solidFill>
              <a:effectLst>
                <a:reflection blurRad="12700" stA="28000" endPos="45000" dist="1000" dir="5400000" sy="-100000" algn="bl" rotWithShape="0"/>
              </a:effectLst>
              <a:cs typeface="Simplified Arabic" panose="02020603050405020304" pitchFamily="18" charset="-78"/>
            </a:endParaRPr>
          </a:p>
        </p:txBody>
      </p:sp>
      <p:sp>
        <p:nvSpPr>
          <p:cNvPr id="9" name="Slide Number Placeholder 8">
            <a:extLst>
              <a:ext uri="{FF2B5EF4-FFF2-40B4-BE49-F238E27FC236}">
                <a16:creationId xmlns:a16="http://schemas.microsoft.com/office/drawing/2014/main" id="{0ECE14C6-F32A-C949-8900-B67FAB3D6282}"/>
              </a:ext>
            </a:extLst>
          </p:cNvPr>
          <p:cNvSpPr>
            <a:spLocks noGrp="1"/>
          </p:cNvSpPr>
          <p:nvPr>
            <p:ph type="sldNum" sz="quarter" idx="12"/>
          </p:nvPr>
        </p:nvSpPr>
        <p:spPr/>
        <p:txBody>
          <a:bodyPr/>
          <a:lstStyle/>
          <a:p>
            <a:fld id="{401CF334-2D5C-4859-84A6-CA7E6E43FAEB}" type="slidenum">
              <a:rPr lang="en-US" smtClean="0"/>
              <a:t>4</a:t>
            </a:fld>
            <a:endParaRPr lang="en-US" dirty="0"/>
          </a:p>
        </p:txBody>
      </p:sp>
      <p:pic>
        <p:nvPicPr>
          <p:cNvPr id="7" name="Picture 6">
            <a:extLst>
              <a:ext uri="{FF2B5EF4-FFF2-40B4-BE49-F238E27FC236}">
                <a16:creationId xmlns:a16="http://schemas.microsoft.com/office/drawing/2014/main" id="{B0B7DAC7-47A2-A44D-B732-0C9B9877ADFF}"/>
              </a:ext>
            </a:extLst>
          </p:cNvPr>
          <p:cNvPicPr>
            <a:picLocks noChangeAspect="1"/>
          </p:cNvPicPr>
          <p:nvPr/>
        </p:nvPicPr>
        <p:blipFill>
          <a:blip r:embed="rId2"/>
          <a:stretch>
            <a:fillRect/>
          </a:stretch>
        </p:blipFill>
        <p:spPr>
          <a:xfrm>
            <a:off x="4345781" y="2938611"/>
            <a:ext cx="5486400" cy="2643917"/>
          </a:xfrm>
          <a:prstGeom prst="rect">
            <a:avLst/>
          </a:prstGeom>
        </p:spPr>
      </p:pic>
      <p:sp>
        <p:nvSpPr>
          <p:cNvPr id="10" name="L-Shape 9">
            <a:extLst>
              <a:ext uri="{FF2B5EF4-FFF2-40B4-BE49-F238E27FC236}">
                <a16:creationId xmlns:a16="http://schemas.microsoft.com/office/drawing/2014/main" id="{2B42AF62-02BF-5A47-B59C-A186146FE12A}"/>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pic>
        <p:nvPicPr>
          <p:cNvPr id="11" name="Picture 10">
            <a:extLst>
              <a:ext uri="{FF2B5EF4-FFF2-40B4-BE49-F238E27FC236}">
                <a16:creationId xmlns:a16="http://schemas.microsoft.com/office/drawing/2014/main" id="{ECC23F74-1166-5146-82AE-2EAE509BB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grpSp>
        <p:nvGrpSpPr>
          <p:cNvPr id="12" name="Group 11">
            <a:extLst>
              <a:ext uri="{FF2B5EF4-FFF2-40B4-BE49-F238E27FC236}">
                <a16:creationId xmlns:a16="http://schemas.microsoft.com/office/drawing/2014/main" id="{3C180308-1235-534D-8862-02451266FA6E}"/>
              </a:ext>
            </a:extLst>
          </p:cNvPr>
          <p:cNvGrpSpPr/>
          <p:nvPr/>
        </p:nvGrpSpPr>
        <p:grpSpPr>
          <a:xfrm>
            <a:off x="412757" y="239719"/>
            <a:ext cx="4288558" cy="1066719"/>
            <a:chOff x="833170" y="105330"/>
            <a:chExt cx="4288558" cy="1066719"/>
          </a:xfrm>
        </p:grpSpPr>
        <p:pic>
          <p:nvPicPr>
            <p:cNvPr id="13" name="Picture 12" descr="C:\Users\reem\AppData\Local\Microsoft\Windows\INetCache\Content.Word\English-LOGO-RGB.PNG">
              <a:extLst>
                <a:ext uri="{FF2B5EF4-FFF2-40B4-BE49-F238E27FC236}">
                  <a16:creationId xmlns:a16="http://schemas.microsoft.com/office/drawing/2014/main" id="{836C8810-C03F-5846-A6E3-8F6E8F231E06}"/>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4" name="Picture 13" descr="MEPI logo - The U.S.-Middle East Partnership Initiative (MEPI)">
              <a:extLst>
                <a:ext uri="{FF2B5EF4-FFF2-40B4-BE49-F238E27FC236}">
                  <a16:creationId xmlns:a16="http://schemas.microsoft.com/office/drawing/2014/main" id="{F8801765-E5F8-B347-8C45-72F589EBDCC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5" name="Picture 14" descr="Flag of the United States - Wikipedia">
              <a:extLst>
                <a:ext uri="{FF2B5EF4-FFF2-40B4-BE49-F238E27FC236}">
                  <a16:creationId xmlns:a16="http://schemas.microsoft.com/office/drawing/2014/main" id="{FF57ED76-966E-D141-8D69-CEED02247E1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6" name="Picture 15" descr="C:\Users\rahaf.AMANFUND\AppData\Local\Microsoft\Windows\INetCache\Content.Word\Second Chance logo.jpg">
              <a:extLst>
                <a:ext uri="{FF2B5EF4-FFF2-40B4-BE49-F238E27FC236}">
                  <a16:creationId xmlns:a16="http://schemas.microsoft.com/office/drawing/2014/main" id="{BB4FAD71-C70C-6D42-B697-860D2890A096}"/>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4687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276" y="932059"/>
            <a:ext cx="11147612" cy="1569660"/>
          </a:xfrm>
          <a:prstGeom prst="rect">
            <a:avLst/>
          </a:prstGeom>
        </p:spPr>
        <p:txBody>
          <a:bodyPr wrap="square">
            <a:spAutoFit/>
          </a:bodyPr>
          <a:lstStyle/>
          <a:p>
            <a:pPr algn="r" rtl="1">
              <a:spcAft>
                <a:spcPts val="0"/>
              </a:spcAft>
            </a:pPr>
            <a:r>
              <a:rPr lang="ar-SA" sz="2400" b="1" dirty="0">
                <a:solidFill>
                  <a:srgbClr val="FF0000"/>
                </a:solidFill>
                <a:latin typeface="Arial" panose="020B0604020202020204" pitchFamily="34" charset="0"/>
                <a:ea typeface="Arial" panose="020B0604020202020204" pitchFamily="34" charset="0"/>
              </a:rPr>
              <a:t>تحديد الأولويات هناك عدة طرق لتحديد الأولويات منها </a:t>
            </a:r>
            <a:r>
              <a:rPr lang="en-US" sz="2400" b="1" dirty="0">
                <a:solidFill>
                  <a:srgbClr val="FF0000"/>
                </a:solidFill>
                <a:latin typeface="Arial" panose="020B0604020202020204" pitchFamily="34" charset="0"/>
                <a:ea typeface="Arial" panose="020B0604020202020204" pitchFamily="34" charset="0"/>
              </a:rPr>
              <a:t>:</a:t>
            </a:r>
            <a:endParaRPr lang="en-US" sz="2400" dirty="0">
              <a:solidFill>
                <a:srgbClr val="FF0000"/>
              </a:solidFill>
              <a:latin typeface="Arial" panose="020B0604020202020204" pitchFamily="34" charset="0"/>
              <a:ea typeface="Arial" panose="020B0604020202020204" pitchFamily="34" charset="0"/>
            </a:endParaRPr>
          </a:p>
          <a:p>
            <a:pPr algn="r" rtl="1">
              <a:spcAft>
                <a:spcPts val="0"/>
              </a:spcAft>
            </a:pPr>
            <a:r>
              <a:rPr lang="en-US" sz="2400" b="1" dirty="0">
                <a:latin typeface="Arial" panose="020B0604020202020204" pitchFamily="34" charset="0"/>
                <a:ea typeface="Arial" panose="020B0604020202020204" pitchFamily="34" charset="0"/>
              </a:rPr>
              <a:t> </a:t>
            </a:r>
            <a:endParaRPr lang="en-US" sz="2400" dirty="0">
              <a:latin typeface="Arial" panose="020B0604020202020204" pitchFamily="34" charset="0"/>
              <a:ea typeface="Arial" panose="020B0604020202020204" pitchFamily="34" charset="0"/>
            </a:endParaRPr>
          </a:p>
          <a:p>
            <a:pPr algn="r"/>
            <a:r>
              <a:rPr lang="ar-SA" sz="2400" dirty="0">
                <a:latin typeface="Calibri" panose="020F0502020204030204" pitchFamily="34" charset="0"/>
                <a:ea typeface="Calibri" panose="020F0502020204030204" pitchFamily="34" charset="0"/>
              </a:rPr>
              <a:t>مربع</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الأهمية</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والعجلة</a:t>
            </a:r>
            <a:r>
              <a:rPr lang="en-US" sz="2400" dirty="0">
                <a:latin typeface="Calibri" panose="020F0502020204030204" pitchFamily="34" charset="0"/>
                <a:ea typeface="Calibri" panose="020F0502020204030204" pitchFamily="34" charset="0"/>
                <a:cs typeface="Arial" panose="020B0604020202020204" pitchFamily="34" charset="0"/>
              </a:rPr>
              <a:t>: </a:t>
            </a:r>
            <a:r>
              <a:rPr lang="ar-SA" sz="2400" dirty="0">
                <a:latin typeface="Calibri" panose="020F0502020204030204" pitchFamily="34" charset="0"/>
                <a:ea typeface="Calibri" panose="020F0502020204030204" pitchFamily="34" charset="0"/>
              </a:rPr>
              <a:t>حدد</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من</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خلال</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التمعن</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بأنشطتك</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الخاصة</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ما</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هو</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مهم</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وعاجل، ما</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هو</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مهم</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وغير</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عاجل،</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ما</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هو</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عاجل</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وغير</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مهم،</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وما</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هو</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غير</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عاجل</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وغير</a:t>
            </a:r>
            <a:r>
              <a:rPr lang="ar-SA" sz="2400" dirty="0">
                <a:ea typeface="Calibri" panose="020F0502020204030204" pitchFamily="34" charset="0"/>
                <a:cs typeface="Calibri" panose="020F0502020204030204" pitchFamily="34" charset="0"/>
              </a:rPr>
              <a:t> </a:t>
            </a:r>
            <a:r>
              <a:rPr lang="ar-SA" sz="2400" dirty="0">
                <a:latin typeface="Calibri" panose="020F0502020204030204" pitchFamily="34" charset="0"/>
                <a:ea typeface="Calibri" panose="020F0502020204030204" pitchFamily="34" charset="0"/>
              </a:rPr>
              <a:t>مهم</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1069919371"/>
              </p:ext>
            </p:extLst>
          </p:nvPr>
        </p:nvGraphicFramePr>
        <p:xfrm>
          <a:off x="977461" y="2680645"/>
          <a:ext cx="5339256" cy="2332789"/>
        </p:xfrm>
        <a:graphic>
          <a:graphicData uri="http://schemas.openxmlformats.org/drawingml/2006/table">
            <a:tbl>
              <a:tblPr firstRow="1" firstCol="1" lastRow="1" lastCol="1" bandRow="1" bandCol="1">
                <a:tableStyleId>{5C22544A-7EE6-4342-B048-85BDC9FD1C3A}</a:tableStyleId>
              </a:tblPr>
              <a:tblGrid>
                <a:gridCol w="2669628">
                  <a:extLst>
                    <a:ext uri="{9D8B030D-6E8A-4147-A177-3AD203B41FA5}">
                      <a16:colId xmlns:a16="http://schemas.microsoft.com/office/drawing/2014/main" val="20000"/>
                    </a:ext>
                  </a:extLst>
                </a:gridCol>
                <a:gridCol w="2669628">
                  <a:extLst>
                    <a:ext uri="{9D8B030D-6E8A-4147-A177-3AD203B41FA5}">
                      <a16:colId xmlns:a16="http://schemas.microsoft.com/office/drawing/2014/main" val="20001"/>
                    </a:ext>
                  </a:extLst>
                </a:gridCol>
              </a:tblGrid>
              <a:tr h="1157299">
                <a:tc>
                  <a:txBody>
                    <a:bodyPr/>
                    <a:lstStyle/>
                    <a:p>
                      <a:pPr algn="ctr" rtl="1">
                        <a:spcAft>
                          <a:spcPts val="0"/>
                        </a:spcAft>
                      </a:pPr>
                      <a:r>
                        <a:rPr lang="ar-SA" sz="1600">
                          <a:effectLst/>
                        </a:rPr>
                        <a:t>مهم وغير عاجل</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ctr" rtl="1">
                        <a:spcAft>
                          <a:spcPts val="0"/>
                        </a:spcAft>
                      </a:pPr>
                      <a:r>
                        <a:rPr lang="ar-SA" sz="1600" dirty="0">
                          <a:effectLst/>
                        </a:rPr>
                        <a:t>مهم وعاجل</a:t>
                      </a:r>
                      <a:endParaRPr lang="en-US" sz="11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0"/>
                  </a:ext>
                </a:extLst>
              </a:tr>
              <a:tr h="1175490">
                <a:tc>
                  <a:txBody>
                    <a:bodyPr/>
                    <a:lstStyle/>
                    <a:p>
                      <a:pPr algn="ctr" rtl="1">
                        <a:spcAft>
                          <a:spcPts val="0"/>
                        </a:spcAft>
                      </a:pPr>
                      <a:r>
                        <a:rPr lang="ar-SA" sz="1600">
                          <a:effectLst/>
                        </a:rPr>
                        <a:t>غير مهم وغير عاجل</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ctr" rtl="1">
                        <a:spcAft>
                          <a:spcPts val="0"/>
                        </a:spcAft>
                      </a:pPr>
                      <a:r>
                        <a:rPr lang="ar-SA" sz="1600" dirty="0">
                          <a:effectLst/>
                        </a:rPr>
                        <a:t>غير مهم عاجل</a:t>
                      </a:r>
                      <a:endParaRPr lang="en-US" sz="11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6660322" y="3713353"/>
            <a:ext cx="33684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2400" b="1" i="0" u="none" strike="noStrike" cap="none" normalizeH="0" baseline="0" dirty="0">
                <a:ln>
                  <a:noFill/>
                </a:ln>
                <a:solidFill>
                  <a:srgbClr val="FF0000"/>
                </a:solidFill>
                <a:effectLst/>
                <a:latin typeface="Arial" panose="020B0604020202020204" pitchFamily="34" charset="0"/>
                <a:ea typeface="Arial" panose="020B0604020202020204" pitchFamily="34" charset="0"/>
                <a:cs typeface="Arial" panose="020B0604020202020204" pitchFamily="34" charset="0"/>
              </a:rPr>
              <a:t>بإمكانك استخدام المربع التالي</a:t>
            </a:r>
            <a:endParaRPr kumimoji="0" lang="en-US" sz="24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sz="16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kumimoji="0" lang="ar-SA"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B7249EB-C9ED-3549-BDF9-EF0590701D6D}"/>
              </a:ext>
            </a:extLst>
          </p:cNvPr>
          <p:cNvGrpSpPr/>
          <p:nvPr/>
        </p:nvGrpSpPr>
        <p:grpSpPr>
          <a:xfrm>
            <a:off x="412757" y="239719"/>
            <a:ext cx="4288558" cy="1066719"/>
            <a:chOff x="833170" y="105330"/>
            <a:chExt cx="4288558" cy="1066719"/>
          </a:xfrm>
        </p:grpSpPr>
        <p:pic>
          <p:nvPicPr>
            <p:cNvPr id="7" name="Picture 6" descr="C:\Users\reem\AppData\Local\Microsoft\Windows\INetCache\Content.Word\English-LOGO-RGB.PNG">
              <a:extLst>
                <a:ext uri="{FF2B5EF4-FFF2-40B4-BE49-F238E27FC236}">
                  <a16:creationId xmlns:a16="http://schemas.microsoft.com/office/drawing/2014/main" id="{8134C657-9F1D-514E-9092-2F00BC39FB15}"/>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8" name="Picture 7" descr="MEPI logo - The U.S.-Middle East Partnership Initiative (MEPI)">
              <a:extLst>
                <a:ext uri="{FF2B5EF4-FFF2-40B4-BE49-F238E27FC236}">
                  <a16:creationId xmlns:a16="http://schemas.microsoft.com/office/drawing/2014/main" id="{0CC4CFF5-5CA5-7344-97AF-F6B3313ECD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9" name="Picture 8" descr="Flag of the United States - Wikipedia">
              <a:extLst>
                <a:ext uri="{FF2B5EF4-FFF2-40B4-BE49-F238E27FC236}">
                  <a16:creationId xmlns:a16="http://schemas.microsoft.com/office/drawing/2014/main" id="{E3912747-088C-DB49-97C1-7EE7C50202F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0" name="Picture 9" descr="C:\Users\rahaf.AMANFUND\AppData\Local\Microsoft\Windows\INetCache\Content.Word\Second Chance logo.jpg">
              <a:extLst>
                <a:ext uri="{FF2B5EF4-FFF2-40B4-BE49-F238E27FC236}">
                  <a16:creationId xmlns:a16="http://schemas.microsoft.com/office/drawing/2014/main" id="{8DEC4FE1-E554-EA4B-B421-9C7858A6999B}"/>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1" name="Picture 10">
            <a:extLst>
              <a:ext uri="{FF2B5EF4-FFF2-40B4-BE49-F238E27FC236}">
                <a16:creationId xmlns:a16="http://schemas.microsoft.com/office/drawing/2014/main" id="{54C78112-22E2-DD43-9F72-CD4DA44B0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2" name="L-Shape 11">
            <a:extLst>
              <a:ext uri="{FF2B5EF4-FFF2-40B4-BE49-F238E27FC236}">
                <a16:creationId xmlns:a16="http://schemas.microsoft.com/office/drawing/2014/main" id="{0215FF38-6D6B-974F-938F-5AB32B199801}"/>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170719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091" t="10309" r="4590" b="14949"/>
          <a:stretch/>
        </p:blipFill>
        <p:spPr>
          <a:xfrm>
            <a:off x="2038350" y="1051560"/>
            <a:ext cx="8305800" cy="5029199"/>
          </a:xfrm>
        </p:spPr>
      </p:pic>
      <p:grpSp>
        <p:nvGrpSpPr>
          <p:cNvPr id="3" name="Group 2">
            <a:extLst>
              <a:ext uri="{FF2B5EF4-FFF2-40B4-BE49-F238E27FC236}">
                <a16:creationId xmlns:a16="http://schemas.microsoft.com/office/drawing/2014/main" id="{679B3806-6B9C-654B-9D68-094BC3577BD6}"/>
              </a:ext>
            </a:extLst>
          </p:cNvPr>
          <p:cNvGrpSpPr/>
          <p:nvPr/>
        </p:nvGrpSpPr>
        <p:grpSpPr>
          <a:xfrm>
            <a:off x="412757" y="239719"/>
            <a:ext cx="4288558" cy="1066719"/>
            <a:chOff x="833170" y="105330"/>
            <a:chExt cx="4288558" cy="1066719"/>
          </a:xfrm>
        </p:grpSpPr>
        <p:pic>
          <p:nvPicPr>
            <p:cNvPr id="5" name="Picture 4" descr="C:\Users\reem\AppData\Local\Microsoft\Windows\INetCache\Content.Word\English-LOGO-RGB.PNG">
              <a:extLst>
                <a:ext uri="{FF2B5EF4-FFF2-40B4-BE49-F238E27FC236}">
                  <a16:creationId xmlns:a16="http://schemas.microsoft.com/office/drawing/2014/main" id="{487C5145-4A0A-9E4B-8BCA-B9230FE5B1C8}"/>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6" name="Picture 5" descr="MEPI logo - The U.S.-Middle East Partnership Initiative (MEPI)">
              <a:extLst>
                <a:ext uri="{FF2B5EF4-FFF2-40B4-BE49-F238E27FC236}">
                  <a16:creationId xmlns:a16="http://schemas.microsoft.com/office/drawing/2014/main" id="{3F1D68C6-F7CE-DD4A-81E0-D959FF2751C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7" name="Picture 6" descr="Flag of the United States - Wikipedia">
              <a:extLst>
                <a:ext uri="{FF2B5EF4-FFF2-40B4-BE49-F238E27FC236}">
                  <a16:creationId xmlns:a16="http://schemas.microsoft.com/office/drawing/2014/main" id="{BC23A6BE-91D4-1F49-B7E7-797B8B1229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8" name="Picture 7" descr="C:\Users\rahaf.AMANFUND\AppData\Local\Microsoft\Windows\INetCache\Content.Word\Second Chance logo.jpg">
              <a:extLst>
                <a:ext uri="{FF2B5EF4-FFF2-40B4-BE49-F238E27FC236}">
                  <a16:creationId xmlns:a16="http://schemas.microsoft.com/office/drawing/2014/main" id="{5804D9FD-DFCA-264A-8083-2CDA3D411A70}"/>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9" name="Picture 8">
            <a:extLst>
              <a:ext uri="{FF2B5EF4-FFF2-40B4-BE49-F238E27FC236}">
                <a16:creationId xmlns:a16="http://schemas.microsoft.com/office/drawing/2014/main" id="{25B7EF0E-F6CB-8543-B7F2-D3F44E94A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0" name="L-Shape 9">
            <a:extLst>
              <a:ext uri="{FF2B5EF4-FFF2-40B4-BE49-F238E27FC236}">
                <a16:creationId xmlns:a16="http://schemas.microsoft.com/office/drawing/2014/main" id="{D6D072F6-16A7-C942-81D8-5A70548D1BB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4269916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a:extLst>
              <a:ext uri="{FF2B5EF4-FFF2-40B4-BE49-F238E27FC236}">
                <a16:creationId xmlns:a16="http://schemas.microsoft.com/office/drawing/2014/main" id="{96C185C7-E43F-8844-B2CC-88CB414B5457}"/>
              </a:ext>
            </a:extLst>
          </p:cNvPr>
          <p:cNvSpPr>
            <a:spLocks noChangeArrowheads="1"/>
          </p:cNvSpPr>
          <p:nvPr/>
        </p:nvSpPr>
        <p:spPr bwMode="auto">
          <a:xfrm>
            <a:off x="6835379" y="1544242"/>
            <a:ext cx="2832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HGSｺﾞｼｯｸE" panose="020B0900000000000000" pitchFamily="34" charset="-128"/>
              </a:defRPr>
            </a:lvl1pPr>
            <a:lvl2pPr marL="742950" indent="-285750">
              <a:defRPr kumimoji="1">
                <a:solidFill>
                  <a:schemeClr val="tx1"/>
                </a:solidFill>
                <a:latin typeface="Arial" panose="020B0604020202020204" pitchFamily="34" charset="0"/>
                <a:ea typeface="HGSｺﾞｼｯｸE" panose="020B0900000000000000" pitchFamily="34" charset="-128"/>
              </a:defRPr>
            </a:lvl2pPr>
            <a:lvl3pPr marL="1143000" indent="-228600">
              <a:defRPr kumimoji="1">
                <a:solidFill>
                  <a:schemeClr val="tx1"/>
                </a:solidFill>
                <a:latin typeface="Arial" panose="020B0604020202020204" pitchFamily="34" charset="0"/>
                <a:ea typeface="HGSｺﾞｼｯｸE" panose="020B0900000000000000" pitchFamily="34" charset="-128"/>
              </a:defRPr>
            </a:lvl3pPr>
            <a:lvl4pPr marL="1600200" indent="-228600">
              <a:defRPr kumimoji="1">
                <a:solidFill>
                  <a:schemeClr val="tx1"/>
                </a:solidFill>
                <a:latin typeface="Arial" panose="020B0604020202020204" pitchFamily="34" charset="0"/>
                <a:ea typeface="HGSｺﾞｼｯｸE" panose="020B0900000000000000" pitchFamily="34" charset="-128"/>
              </a:defRPr>
            </a:lvl4pPr>
            <a:lvl5pPr marL="2057400" indent="-228600">
              <a:defRPr kumimoji="1">
                <a:solidFill>
                  <a:schemeClr val="tx1"/>
                </a:solidFill>
                <a:latin typeface="Arial" panose="020B0604020202020204" pitchFamily="34" charset="0"/>
                <a:ea typeface="HGSｺﾞｼｯｸE" panose="020B0900000000000000"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9pPr>
          </a:lstStyle>
          <a:p>
            <a:pPr algn="r" rtl="1"/>
            <a:r>
              <a:rPr lang="ar-JO" altLang="en-US" sz="2400" b="1" dirty="0">
                <a:solidFill>
                  <a:schemeClr val="bg1"/>
                </a:solidFill>
              </a:rPr>
              <a:t>تتححديد الحاجات أختيار فكرة </a:t>
            </a:r>
            <a:endParaRPr lang="en-US" altLang="en-US" sz="2400" dirty="0">
              <a:solidFill>
                <a:schemeClr val="bg1"/>
              </a:solidFill>
            </a:endParaRPr>
          </a:p>
        </p:txBody>
      </p:sp>
      <p:sp>
        <p:nvSpPr>
          <p:cNvPr id="47" name="Rectangle 9">
            <a:extLst>
              <a:ext uri="{FF2B5EF4-FFF2-40B4-BE49-F238E27FC236}">
                <a16:creationId xmlns:a16="http://schemas.microsoft.com/office/drawing/2014/main" id="{8C9A8743-0D3D-C743-9852-0AEF3E1382CC}"/>
              </a:ext>
            </a:extLst>
          </p:cNvPr>
          <p:cNvSpPr/>
          <p:nvPr/>
        </p:nvSpPr>
        <p:spPr>
          <a:xfrm>
            <a:off x="6542486" y="2587231"/>
            <a:ext cx="292894" cy="25360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48" name="Rounded Rectangle 51">
            <a:extLst>
              <a:ext uri="{FF2B5EF4-FFF2-40B4-BE49-F238E27FC236}">
                <a16:creationId xmlns:a16="http://schemas.microsoft.com/office/drawing/2014/main" id="{4C40C325-8A13-8244-AC62-371D62798DE3}"/>
              </a:ext>
            </a:extLst>
          </p:cNvPr>
          <p:cNvSpPr/>
          <p:nvPr/>
        </p:nvSpPr>
        <p:spPr>
          <a:xfrm rot="16200000" flipH="1">
            <a:off x="7182448" y="3783211"/>
            <a:ext cx="406003" cy="41433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52" name="Rounded Rectangle 20">
            <a:extLst>
              <a:ext uri="{FF2B5EF4-FFF2-40B4-BE49-F238E27FC236}">
                <a16:creationId xmlns:a16="http://schemas.microsoft.com/office/drawing/2014/main" id="{E6E78240-3B01-9A4E-82E6-48DD374C8201}"/>
              </a:ext>
            </a:extLst>
          </p:cNvPr>
          <p:cNvSpPr>
            <a:spLocks noChangeAspect="1"/>
          </p:cNvSpPr>
          <p:nvPr/>
        </p:nvSpPr>
        <p:spPr>
          <a:xfrm rot="2160000">
            <a:off x="6557963" y="4805365"/>
            <a:ext cx="400050" cy="397669"/>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53" name="Donut 24">
            <a:extLst>
              <a:ext uri="{FF2B5EF4-FFF2-40B4-BE49-F238E27FC236}">
                <a16:creationId xmlns:a16="http://schemas.microsoft.com/office/drawing/2014/main" id="{D74F8E6B-3D08-7E4B-8ACF-AFF69CB26F06}"/>
              </a:ext>
            </a:extLst>
          </p:cNvPr>
          <p:cNvSpPr/>
          <p:nvPr/>
        </p:nvSpPr>
        <p:spPr>
          <a:xfrm>
            <a:off x="4520805" y="2496743"/>
            <a:ext cx="502444" cy="46791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64" name="Block Arc 11">
            <a:extLst>
              <a:ext uri="{FF2B5EF4-FFF2-40B4-BE49-F238E27FC236}">
                <a16:creationId xmlns:a16="http://schemas.microsoft.com/office/drawing/2014/main" id="{EEECB65B-CC28-4646-8EE7-9809FA480FA7}"/>
              </a:ext>
            </a:extLst>
          </p:cNvPr>
          <p:cNvSpPr/>
          <p:nvPr/>
        </p:nvSpPr>
        <p:spPr>
          <a:xfrm rot="10800000">
            <a:off x="4412459" y="4660107"/>
            <a:ext cx="260747" cy="390525"/>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24" name="Rectangle 23">
            <a:extLst>
              <a:ext uri="{FF2B5EF4-FFF2-40B4-BE49-F238E27FC236}">
                <a16:creationId xmlns:a16="http://schemas.microsoft.com/office/drawing/2014/main" id="{60BB422A-BC40-1A4F-9EA3-4994917551AD}"/>
              </a:ext>
            </a:extLst>
          </p:cNvPr>
          <p:cNvSpPr/>
          <p:nvPr/>
        </p:nvSpPr>
        <p:spPr>
          <a:xfrm>
            <a:off x="10676830" y="1269970"/>
            <a:ext cx="684803" cy="992579"/>
          </a:xfrm>
          <a:prstGeom prst="rect">
            <a:avLst/>
          </a:prstGeom>
        </p:spPr>
        <p:txBody>
          <a:bodyPr wrap="none">
            <a:spAutoFit/>
          </a:bodyPr>
          <a:lstStyle/>
          <a:p>
            <a:pPr>
              <a:defRPr/>
            </a:pPr>
            <a:r>
              <a:rPr lang="en-US" sz="585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4</a:t>
            </a:r>
            <a:endParaRPr lang="en-US" sz="1350" dirty="0">
              <a:ea typeface="HGSｺﾞｼｯｸE" panose="020B0400000000000000" pitchFamily="34" charset="-128"/>
            </a:endParaRPr>
          </a:p>
        </p:txBody>
      </p:sp>
      <p:sp>
        <p:nvSpPr>
          <p:cNvPr id="25" name="Rectangle 24">
            <a:extLst>
              <a:ext uri="{FF2B5EF4-FFF2-40B4-BE49-F238E27FC236}">
                <a16:creationId xmlns:a16="http://schemas.microsoft.com/office/drawing/2014/main" id="{712B56CF-3BAB-1642-9E58-26309A9096D9}"/>
              </a:ext>
            </a:extLst>
          </p:cNvPr>
          <p:cNvSpPr/>
          <p:nvPr/>
        </p:nvSpPr>
        <p:spPr>
          <a:xfrm>
            <a:off x="7036684" y="745742"/>
            <a:ext cx="4324949" cy="461665"/>
          </a:xfrm>
          <a:prstGeom prst="rect">
            <a:avLst/>
          </a:prstGeom>
        </p:spPr>
        <p:txBody>
          <a:bodyPr wrap="square">
            <a:spAutoFit/>
          </a:bodyPr>
          <a:lstStyle/>
          <a:p>
            <a:pPr algn="ctr" defTabSz="342900"/>
            <a:r>
              <a:rPr lang="en-US"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الخطوات الرئيسية </a:t>
            </a:r>
            <a:r>
              <a:rPr lang="ar-SA"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للتخطيط للمستقبل </a:t>
            </a:r>
            <a:endParaRPr lang="ar-JO"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ndParaRPr>
          </a:p>
        </p:txBody>
      </p:sp>
      <p:sp>
        <p:nvSpPr>
          <p:cNvPr id="27" name="Rectangle 26">
            <a:extLst>
              <a:ext uri="{FF2B5EF4-FFF2-40B4-BE49-F238E27FC236}">
                <a16:creationId xmlns:a16="http://schemas.microsoft.com/office/drawing/2014/main" id="{DA793CD6-7839-1940-8EC9-0BFDD637D3A4}"/>
              </a:ext>
            </a:extLst>
          </p:cNvPr>
          <p:cNvSpPr/>
          <p:nvPr/>
        </p:nvSpPr>
        <p:spPr>
          <a:xfrm>
            <a:off x="6032203" y="1577926"/>
            <a:ext cx="4599976" cy="954107"/>
          </a:xfrm>
          <a:prstGeom prst="rect">
            <a:avLst/>
          </a:prstGeom>
        </p:spPr>
        <p:txBody>
          <a:bodyPr wrap="square">
            <a:spAutoFit/>
          </a:bodyPr>
          <a:lstStyle/>
          <a:p>
            <a:pPr algn="just" rtl="1">
              <a:defRPr/>
            </a:pPr>
            <a:r>
              <a:rPr lang="ar-JO"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a typeface="HGSｺﾞｼｯｸE" panose="020B0400000000000000" pitchFamily="34" charset="-128"/>
              </a:rPr>
              <a:t>الخطوة الرابعة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تنظيم الوقت</a:t>
            </a:r>
            <a:endParaRPr lang="ar-JO"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a:p>
            <a:pPr algn="just" rtl="1">
              <a:defRPr/>
            </a:pPr>
            <a:endPar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p:txBody>
      </p:sp>
      <p:pic>
        <p:nvPicPr>
          <p:cNvPr id="13" name="Picture 4" descr="C:\Users\Majali\Desktop\images (1).png">
            <a:extLst>
              <a:ext uri="{FF2B5EF4-FFF2-40B4-BE49-F238E27FC236}">
                <a16:creationId xmlns:a16="http://schemas.microsoft.com/office/drawing/2014/main" id="{19DFC2CE-40D3-174C-808E-6B58D67A4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304" y="2802497"/>
            <a:ext cx="4930899" cy="22017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Majali\Desktop\images.jpg">
            <a:extLst>
              <a:ext uri="{FF2B5EF4-FFF2-40B4-BE49-F238E27FC236}">
                <a16:creationId xmlns:a16="http://schemas.microsoft.com/office/drawing/2014/main" id="{BF3BCCA7-E02A-CE45-BA08-A02FABBB3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684" y="2937206"/>
            <a:ext cx="3100863" cy="170034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7D81C83-E6A6-EC43-BA91-45A3BDC2E3E9}"/>
              </a:ext>
            </a:extLst>
          </p:cNvPr>
          <p:cNvGrpSpPr/>
          <p:nvPr/>
        </p:nvGrpSpPr>
        <p:grpSpPr>
          <a:xfrm>
            <a:off x="412757" y="239719"/>
            <a:ext cx="4288558" cy="1066719"/>
            <a:chOff x="833170" y="105330"/>
            <a:chExt cx="4288558" cy="1066719"/>
          </a:xfrm>
        </p:grpSpPr>
        <p:pic>
          <p:nvPicPr>
            <p:cNvPr id="16" name="Picture 15" descr="C:\Users\reem\AppData\Local\Microsoft\Windows\INetCache\Content.Word\English-LOGO-RGB.PNG">
              <a:extLst>
                <a:ext uri="{FF2B5EF4-FFF2-40B4-BE49-F238E27FC236}">
                  <a16:creationId xmlns:a16="http://schemas.microsoft.com/office/drawing/2014/main" id="{CCC10618-1F36-A740-968F-8E24024DBE49}"/>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7" name="Picture 16" descr="MEPI logo - The U.S.-Middle East Partnership Initiative (MEPI)">
              <a:extLst>
                <a:ext uri="{FF2B5EF4-FFF2-40B4-BE49-F238E27FC236}">
                  <a16:creationId xmlns:a16="http://schemas.microsoft.com/office/drawing/2014/main" id="{CC820435-B6C3-9941-9689-34408122060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8" name="Picture 17" descr="Flag of the United States - Wikipedia">
              <a:extLst>
                <a:ext uri="{FF2B5EF4-FFF2-40B4-BE49-F238E27FC236}">
                  <a16:creationId xmlns:a16="http://schemas.microsoft.com/office/drawing/2014/main" id="{2B80B7C6-D06D-8544-AD7F-EBA6C910F32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9" name="Picture 18" descr="C:\Users\rahaf.AMANFUND\AppData\Local\Microsoft\Windows\INetCache\Content.Word\Second Chance logo.jpg">
              <a:extLst>
                <a:ext uri="{FF2B5EF4-FFF2-40B4-BE49-F238E27FC236}">
                  <a16:creationId xmlns:a16="http://schemas.microsoft.com/office/drawing/2014/main" id="{29ED55BC-7418-F646-B6F7-E8F6CE084B53}"/>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20" name="Picture 19">
            <a:extLst>
              <a:ext uri="{FF2B5EF4-FFF2-40B4-BE49-F238E27FC236}">
                <a16:creationId xmlns:a16="http://schemas.microsoft.com/office/drawing/2014/main" id="{EF42755C-EFDB-B441-9A38-0277BD050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21" name="L-Shape 20">
            <a:extLst>
              <a:ext uri="{FF2B5EF4-FFF2-40B4-BE49-F238E27FC236}">
                <a16:creationId xmlns:a16="http://schemas.microsoft.com/office/drawing/2014/main" id="{E401EB91-4C84-014A-AEB2-74B991CBEB27}"/>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5178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192" y="1221806"/>
            <a:ext cx="5402435" cy="3967414"/>
          </a:xfrm>
        </p:spPr>
      </p:pic>
      <p:sp>
        <p:nvSpPr>
          <p:cNvPr id="4" name="Rectangle 3"/>
          <p:cNvSpPr/>
          <p:nvPr/>
        </p:nvSpPr>
        <p:spPr>
          <a:xfrm>
            <a:off x="4937761" y="2082649"/>
            <a:ext cx="6096000" cy="2308324"/>
          </a:xfrm>
          <a:prstGeom prst="rect">
            <a:avLst/>
          </a:prstGeom>
        </p:spPr>
        <p:txBody>
          <a:bodyPr>
            <a:spAutoFit/>
          </a:bodyPr>
          <a:lstStyle/>
          <a:p>
            <a:pPr algn="justLow"/>
            <a:r>
              <a:rPr lang="ar-SA" sz="3600" dirty="0">
                <a:solidFill>
                  <a:srgbClr val="002060"/>
                </a:solidFill>
                <a:latin typeface="Calibri" panose="020F0502020204030204" pitchFamily="34" charset="0"/>
                <a:ea typeface="Calibri" panose="020F0502020204030204" pitchFamily="34" charset="0"/>
              </a:rPr>
              <a:t>مفهوم يرتبط بالزمن، والأعمال التي يمكن إنجازها خلاله، وهو يُشكِّل مادّة الحياة الأصليّة، والمُتاحة للأفراد جميعهم</a:t>
            </a:r>
            <a:r>
              <a:rPr lang="en-US" dirty="0">
                <a:latin typeface="Calibri" panose="020F0502020204030204" pitchFamily="34" charset="0"/>
                <a:ea typeface="Calibri" panose="020F0502020204030204" pitchFamily="34" charset="0"/>
                <a:cs typeface="Arial" panose="020B0604020202020204" pitchFamily="34" charset="0"/>
              </a:rPr>
              <a:t>.</a:t>
            </a: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5" name="Title 1">
            <a:extLst>
              <a:ext uri="{FF2B5EF4-FFF2-40B4-BE49-F238E27FC236}">
                <a16:creationId xmlns:a16="http://schemas.microsoft.com/office/drawing/2014/main" id="{8C4CC54E-3008-0B41-BAF5-8B5A99ACEC9B}"/>
              </a:ext>
            </a:extLst>
          </p:cNvPr>
          <p:cNvSpPr txBox="1">
            <a:spLocks/>
          </p:cNvSpPr>
          <p:nvPr/>
        </p:nvSpPr>
        <p:spPr>
          <a:xfrm>
            <a:off x="7985761" y="1632672"/>
            <a:ext cx="4891178" cy="834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Arial Unicode MS" pitchFamily="34" charset="-128"/>
              </a:rPr>
              <a:t>تنظيم الوقت</a:t>
            </a:r>
          </a:p>
          <a:p>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Arial Unicode MS" pitchFamily="34" charset="-128"/>
              </a:rPr>
              <a:t> </a:t>
            </a:r>
            <a:b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Arial Unicode MS" pitchFamily="34" charset="-128"/>
              </a:rPr>
            </a:br>
            <a:br>
              <a:rPr lang="ar-JO" sz="3200" b="1" dirty="0">
                <a:solidFill>
                  <a:srgbClr val="FF0000"/>
                </a:solidFill>
                <a:effectLst>
                  <a:outerShdw blurRad="38100" dist="38100" dir="2700000" algn="tl">
                    <a:srgbClr val="000000">
                      <a:alpha val="43137"/>
                    </a:srgbClr>
                  </a:outerShdw>
                </a:effectLst>
                <a:latin typeface="Arial Unicode MS" pitchFamily="34" charset="-128"/>
                <a:ea typeface="Arial Unicode MS" pitchFamily="34" charset="-128"/>
              </a:rPr>
            </a:br>
            <a:endParaRPr lang="en-US" sz="3200" b="1" dirty="0">
              <a:solidFill>
                <a:srgbClr val="FF0000"/>
              </a:solidFill>
              <a:effectLst>
                <a:outerShdw blurRad="38100" dist="38100" dir="2700000" algn="tl">
                  <a:srgbClr val="000000">
                    <a:alpha val="43137"/>
                  </a:srgbClr>
                </a:outerShdw>
              </a:effectLst>
              <a:latin typeface="Arial Unicode MS" pitchFamily="34" charset="-128"/>
              <a:ea typeface="Arial Unicode MS" pitchFamily="34" charset="-128"/>
            </a:endParaRPr>
          </a:p>
        </p:txBody>
      </p:sp>
      <p:grpSp>
        <p:nvGrpSpPr>
          <p:cNvPr id="7" name="Group 6">
            <a:extLst>
              <a:ext uri="{FF2B5EF4-FFF2-40B4-BE49-F238E27FC236}">
                <a16:creationId xmlns:a16="http://schemas.microsoft.com/office/drawing/2014/main" id="{DB54ABA8-BC43-6949-8A0A-B60AD4A200D4}"/>
              </a:ext>
            </a:extLst>
          </p:cNvPr>
          <p:cNvGrpSpPr/>
          <p:nvPr/>
        </p:nvGrpSpPr>
        <p:grpSpPr>
          <a:xfrm>
            <a:off x="412757" y="239719"/>
            <a:ext cx="4288558" cy="1066719"/>
            <a:chOff x="833170" y="105330"/>
            <a:chExt cx="4288558" cy="1066719"/>
          </a:xfrm>
        </p:grpSpPr>
        <p:pic>
          <p:nvPicPr>
            <p:cNvPr id="9" name="Picture 8" descr="C:\Users\reem\AppData\Local\Microsoft\Windows\INetCache\Content.Word\English-LOGO-RGB.PNG">
              <a:extLst>
                <a:ext uri="{FF2B5EF4-FFF2-40B4-BE49-F238E27FC236}">
                  <a16:creationId xmlns:a16="http://schemas.microsoft.com/office/drawing/2014/main" id="{8C06E058-C122-5342-B80B-C5AFDB83983A}"/>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0" name="Picture 9" descr="MEPI logo - The U.S.-Middle East Partnership Initiative (MEPI)">
              <a:extLst>
                <a:ext uri="{FF2B5EF4-FFF2-40B4-BE49-F238E27FC236}">
                  <a16:creationId xmlns:a16="http://schemas.microsoft.com/office/drawing/2014/main" id="{DB485869-39E3-6444-9913-42BBC1A8725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1" name="Picture 10" descr="Flag of the United States - Wikipedia">
              <a:extLst>
                <a:ext uri="{FF2B5EF4-FFF2-40B4-BE49-F238E27FC236}">
                  <a16:creationId xmlns:a16="http://schemas.microsoft.com/office/drawing/2014/main" id="{1BA1A901-84B3-F843-8370-BAE86235B51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2" name="Picture 11" descr="C:\Users\rahaf.AMANFUND\AppData\Local\Microsoft\Windows\INetCache\Content.Word\Second Chance logo.jpg">
              <a:extLst>
                <a:ext uri="{FF2B5EF4-FFF2-40B4-BE49-F238E27FC236}">
                  <a16:creationId xmlns:a16="http://schemas.microsoft.com/office/drawing/2014/main" id="{4A5655DC-8D98-4744-B144-BE2E8E48AC3D}"/>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3" name="Picture 12">
            <a:extLst>
              <a:ext uri="{FF2B5EF4-FFF2-40B4-BE49-F238E27FC236}">
                <a16:creationId xmlns:a16="http://schemas.microsoft.com/office/drawing/2014/main" id="{B07858B5-A86B-8442-A384-E0CAA71206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4" name="L-Shape 13">
            <a:extLst>
              <a:ext uri="{FF2B5EF4-FFF2-40B4-BE49-F238E27FC236}">
                <a16:creationId xmlns:a16="http://schemas.microsoft.com/office/drawing/2014/main" id="{D8BE7F72-0FEF-3446-931D-D698CB4ED895}"/>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1152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492594451"/>
              </p:ext>
            </p:extLst>
          </p:nvPr>
        </p:nvGraphicFramePr>
        <p:xfrm>
          <a:off x="2926656" y="1824174"/>
          <a:ext cx="8427144"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8" descr="http://www.clydes-creations.com/cartoon%20anim/professor7110.gif"/>
          <p:cNvPicPr>
            <a:picLocks noChangeAspect="1" noChangeArrowheads="1" noCrop="1"/>
          </p:cNvPicPr>
          <p:nvPr/>
        </p:nvPicPr>
        <p:blipFill>
          <a:blip r:embed="rId8" cstate="print"/>
          <a:srcRect/>
          <a:stretch>
            <a:fillRect/>
          </a:stretch>
        </p:blipFill>
        <p:spPr bwMode="auto">
          <a:xfrm>
            <a:off x="698075" y="2535907"/>
            <a:ext cx="2650915" cy="2945333"/>
          </a:xfrm>
          <a:prstGeom prst="rect">
            <a:avLst/>
          </a:prstGeom>
          <a:noFill/>
        </p:spPr>
      </p:pic>
      <p:sp>
        <p:nvSpPr>
          <p:cNvPr id="9" name="TextBox 8">
            <a:extLst>
              <a:ext uri="{FF2B5EF4-FFF2-40B4-BE49-F238E27FC236}">
                <a16:creationId xmlns:a16="http://schemas.microsoft.com/office/drawing/2014/main" id="{2535CE73-5AFE-B342-B3FB-4861FC215225}"/>
              </a:ext>
            </a:extLst>
          </p:cNvPr>
          <p:cNvSpPr txBox="1"/>
          <p:nvPr/>
        </p:nvSpPr>
        <p:spPr>
          <a:xfrm>
            <a:off x="2926656" y="4008574"/>
            <a:ext cx="2849880" cy="830997"/>
          </a:xfrm>
          <a:prstGeom prst="rect">
            <a:avLst/>
          </a:prstGeom>
          <a:noFill/>
        </p:spPr>
        <p:txBody>
          <a:bodyPr wrap="square">
            <a:spAutoFit/>
          </a:bodyPr>
          <a:lstStyle/>
          <a:p>
            <a:pPr marL="0" algn="r" defTabSz="914400" rtl="1" eaLnBrk="1" latinLnBrk="0" hangingPunct="1"/>
            <a:r>
              <a:rPr lang="ar-JO" sz="4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Black" pitchFamily="34" charset="0"/>
              </a:rPr>
              <a:t>منتدى نقاش</a:t>
            </a:r>
            <a:endParaRPr lang="en-JO" sz="4800" dirty="0">
              <a:solidFill>
                <a:srgbClr val="C00000"/>
              </a:solidFill>
            </a:endParaRPr>
          </a:p>
        </p:txBody>
      </p:sp>
      <p:sp>
        <p:nvSpPr>
          <p:cNvPr id="6" name="TextBox 5">
            <a:extLst>
              <a:ext uri="{FF2B5EF4-FFF2-40B4-BE49-F238E27FC236}">
                <a16:creationId xmlns:a16="http://schemas.microsoft.com/office/drawing/2014/main" id="{72921DC5-017A-DF42-B0AE-6E4EAAF3B844}"/>
              </a:ext>
            </a:extLst>
          </p:cNvPr>
          <p:cNvSpPr txBox="1"/>
          <p:nvPr/>
        </p:nvSpPr>
        <p:spPr>
          <a:xfrm>
            <a:off x="1057275" y="1672140"/>
            <a:ext cx="4583430" cy="584775"/>
          </a:xfrm>
          <a:prstGeom prst="rect">
            <a:avLst/>
          </a:prstGeom>
          <a:noFill/>
        </p:spPr>
        <p:txBody>
          <a:bodyPr wrap="square">
            <a:spAutoFit/>
          </a:bodyPr>
          <a:lstStyle/>
          <a:p>
            <a:pPr marL="0" algn="r" defTabSz="914400" rtl="1" eaLnBrk="1" latinLnBrk="0" hangingPunct="1"/>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تنظيم الوقت والتخطيط للمستقبل</a:t>
            </a:r>
            <a:endParaRPr lang="en-JO" sz="3200" dirty="0">
              <a:solidFill>
                <a:srgbClr val="FF0000"/>
              </a:solidFill>
            </a:endParaRPr>
          </a:p>
        </p:txBody>
      </p:sp>
      <p:grpSp>
        <p:nvGrpSpPr>
          <p:cNvPr id="11" name="Group 10">
            <a:extLst>
              <a:ext uri="{FF2B5EF4-FFF2-40B4-BE49-F238E27FC236}">
                <a16:creationId xmlns:a16="http://schemas.microsoft.com/office/drawing/2014/main" id="{CC543C87-CD3F-9441-934B-48CF60CF2FF7}"/>
              </a:ext>
            </a:extLst>
          </p:cNvPr>
          <p:cNvGrpSpPr/>
          <p:nvPr/>
        </p:nvGrpSpPr>
        <p:grpSpPr>
          <a:xfrm>
            <a:off x="412757" y="239719"/>
            <a:ext cx="4288558" cy="1066719"/>
            <a:chOff x="833170" y="105330"/>
            <a:chExt cx="4288558" cy="1066719"/>
          </a:xfrm>
        </p:grpSpPr>
        <p:pic>
          <p:nvPicPr>
            <p:cNvPr id="12" name="Picture 11" descr="C:\Users\reem\AppData\Local\Microsoft\Windows\INetCache\Content.Word\English-LOGO-RGB.PNG">
              <a:extLst>
                <a:ext uri="{FF2B5EF4-FFF2-40B4-BE49-F238E27FC236}">
                  <a16:creationId xmlns:a16="http://schemas.microsoft.com/office/drawing/2014/main" id="{F0BD9929-C1C0-8641-B281-EA13EE374456}"/>
                </a:ext>
              </a:extLst>
            </p:cNvPr>
            <p:cNvPicPr/>
            <p:nvPr/>
          </p:nvPicPr>
          <p:blipFill rotWithShape="1">
            <a:blip r:embed="rId9"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3" name="Picture 12" descr="MEPI logo - The U.S.-Middle East Partnership Initiative (MEPI)">
              <a:extLst>
                <a:ext uri="{FF2B5EF4-FFF2-40B4-BE49-F238E27FC236}">
                  <a16:creationId xmlns:a16="http://schemas.microsoft.com/office/drawing/2014/main" id="{092CB745-B3E0-CA4F-9C21-72339B33A0B2}"/>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4" name="Picture 13" descr="Flag of the United States - Wikipedia">
              <a:extLst>
                <a:ext uri="{FF2B5EF4-FFF2-40B4-BE49-F238E27FC236}">
                  <a16:creationId xmlns:a16="http://schemas.microsoft.com/office/drawing/2014/main" id="{B7ABD0C0-D30A-F746-A8C3-9AC8866514E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5" name="Picture 14" descr="C:\Users\rahaf.AMANFUND\AppData\Local\Microsoft\Windows\INetCache\Content.Word\Second Chance logo.jpg">
              <a:extLst>
                <a:ext uri="{FF2B5EF4-FFF2-40B4-BE49-F238E27FC236}">
                  <a16:creationId xmlns:a16="http://schemas.microsoft.com/office/drawing/2014/main" id="{F35A2139-1DAD-3E40-8937-18865C2F5245}"/>
                </a:ext>
              </a:extLst>
            </p:cNvPr>
            <p:cNvPicPr/>
            <p:nvPr/>
          </p:nvPicPr>
          <p:blipFill rotWithShape="1">
            <a:blip r:embed="rId12"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41395107-E8BA-A14F-BE73-D3B4D200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7" name="L-Shape 16">
            <a:extLst>
              <a:ext uri="{FF2B5EF4-FFF2-40B4-BE49-F238E27FC236}">
                <a16:creationId xmlns:a16="http://schemas.microsoft.com/office/drawing/2014/main" id="{B4441004-7C99-7E43-AF40-BA7A24ABEA9A}"/>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81732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72BD81BF-0C58-4F48-9E95-A0BCBB23F76D}"/>
                                            </p:graphicEl>
                                          </p:spTgt>
                                        </p:tgtEl>
                                        <p:attrNameLst>
                                          <p:attrName>style.visibility</p:attrName>
                                        </p:attrNameLst>
                                      </p:cBhvr>
                                      <p:to>
                                        <p:strVal val="visible"/>
                                      </p:to>
                                    </p:set>
                                    <p:anim calcmode="lin" valueType="num">
                                      <p:cBhvr additive="base">
                                        <p:cTn id="7" dur="500" fill="hold"/>
                                        <p:tgtEl>
                                          <p:spTgt spid="7">
                                            <p:graphicEl>
                                              <a:dgm id="{72BD81BF-0C58-4F48-9E95-A0BCBB23F76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72BD81BF-0C58-4F48-9E95-A0BCBB23F76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4138D072-07D4-412D-9ED9-6CBE46FCFCDC}"/>
                                            </p:graphicEl>
                                          </p:spTgt>
                                        </p:tgtEl>
                                        <p:attrNameLst>
                                          <p:attrName>style.visibility</p:attrName>
                                        </p:attrNameLst>
                                      </p:cBhvr>
                                      <p:to>
                                        <p:strVal val="visible"/>
                                      </p:to>
                                    </p:set>
                                    <p:anim calcmode="lin" valueType="num">
                                      <p:cBhvr additive="base">
                                        <p:cTn id="13" dur="500" fill="hold"/>
                                        <p:tgtEl>
                                          <p:spTgt spid="7">
                                            <p:graphicEl>
                                              <a:dgm id="{4138D072-07D4-412D-9ED9-6CBE46FCFCD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4138D072-07D4-412D-9ED9-6CBE46FCFCDC}"/>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graphicEl>
                                              <a:dgm id="{8204762B-E74E-4983-A0EE-FE500CECA7C5}"/>
                                            </p:graphicEl>
                                          </p:spTgt>
                                        </p:tgtEl>
                                        <p:attrNameLst>
                                          <p:attrName>style.visibility</p:attrName>
                                        </p:attrNameLst>
                                      </p:cBhvr>
                                      <p:to>
                                        <p:strVal val="visible"/>
                                      </p:to>
                                    </p:set>
                                    <p:anim calcmode="lin" valueType="num">
                                      <p:cBhvr additive="base">
                                        <p:cTn id="17" dur="500" fill="hold"/>
                                        <p:tgtEl>
                                          <p:spTgt spid="7">
                                            <p:graphicEl>
                                              <a:dgm id="{8204762B-E74E-4983-A0EE-FE500CECA7C5}"/>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graphicEl>
                                              <a:dgm id="{8204762B-E74E-4983-A0EE-FE500CECA7C5}"/>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graphicEl>
                                              <a:dgm id="{EF70F7D7-F6BC-41D3-A9AC-6DA49DE5E29D}"/>
                                            </p:graphicEl>
                                          </p:spTgt>
                                        </p:tgtEl>
                                        <p:attrNameLst>
                                          <p:attrName>style.visibility</p:attrName>
                                        </p:attrNameLst>
                                      </p:cBhvr>
                                      <p:to>
                                        <p:strVal val="visible"/>
                                      </p:to>
                                    </p:set>
                                    <p:anim calcmode="lin" valueType="num">
                                      <p:cBhvr additive="base">
                                        <p:cTn id="23" dur="500" fill="hold"/>
                                        <p:tgtEl>
                                          <p:spTgt spid="7">
                                            <p:graphicEl>
                                              <a:dgm id="{EF70F7D7-F6BC-41D3-A9AC-6DA49DE5E29D}"/>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EF70F7D7-F6BC-41D3-A9AC-6DA49DE5E29D}"/>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graphicEl>
                                              <a:dgm id="{5D7687B6-5732-4058-9AA0-2718F8178A45}"/>
                                            </p:graphicEl>
                                          </p:spTgt>
                                        </p:tgtEl>
                                        <p:attrNameLst>
                                          <p:attrName>style.visibility</p:attrName>
                                        </p:attrNameLst>
                                      </p:cBhvr>
                                      <p:to>
                                        <p:strVal val="visible"/>
                                      </p:to>
                                    </p:set>
                                    <p:anim calcmode="lin" valueType="num">
                                      <p:cBhvr additive="base">
                                        <p:cTn id="27" dur="500" fill="hold"/>
                                        <p:tgtEl>
                                          <p:spTgt spid="7">
                                            <p:graphicEl>
                                              <a:dgm id="{5D7687B6-5732-4058-9AA0-2718F8178A45}"/>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graphicEl>
                                              <a:dgm id="{5D7687B6-5732-4058-9AA0-2718F8178A45}"/>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96906" y="2397170"/>
            <a:ext cx="4881465" cy="769441"/>
          </a:xfrm>
          <a:prstGeom prst="rect">
            <a:avLst/>
          </a:prstGeom>
        </p:spPr>
        <p:txBody>
          <a:bodyPr wrap="none">
            <a:spAutoFit/>
          </a:bodyPr>
          <a:lstStyle/>
          <a:p>
            <a:pPr algn="r" rtl="1">
              <a:spcAft>
                <a:spcPts val="0"/>
              </a:spcAft>
            </a:pPr>
            <a:r>
              <a:rPr lang="ar-SA" sz="4400" b="1" dirty="0">
                <a:solidFill>
                  <a:srgbClr val="FF0000"/>
                </a:solidFill>
                <a:latin typeface="Arial" panose="020B0604020202020204" pitchFamily="34" charset="0"/>
                <a:ea typeface="Arial" panose="020B0604020202020204" pitchFamily="34" charset="0"/>
              </a:rPr>
              <a:t>تمرين </a:t>
            </a:r>
            <a:r>
              <a:rPr lang="ar-JO" sz="4400" b="1" dirty="0">
                <a:solidFill>
                  <a:srgbClr val="FF0000"/>
                </a:solidFill>
                <a:latin typeface="Arial" panose="020B0604020202020204" pitchFamily="34" charset="0"/>
                <a:ea typeface="Arial" panose="020B0604020202020204" pitchFamily="34" charset="0"/>
              </a:rPr>
              <a:t>/ </a:t>
            </a:r>
            <a:r>
              <a:rPr lang="ar-SA" sz="4400" b="1" dirty="0">
                <a:solidFill>
                  <a:srgbClr val="FF0000"/>
                </a:solidFill>
                <a:latin typeface="Arial" panose="020B0604020202020204" pitchFamily="34" charset="0"/>
                <a:ea typeface="Arial" panose="020B0604020202020204" pitchFamily="34" charset="0"/>
              </a:rPr>
              <a:t>تعرف على وقتك </a:t>
            </a:r>
            <a:endParaRPr lang="en-US" sz="4400" dirty="0">
              <a:solidFill>
                <a:srgbClr val="FF0000"/>
              </a:solidFill>
              <a:effectLst/>
              <a:latin typeface="Arial" panose="020B0604020202020204" pitchFamily="34" charset="0"/>
              <a:ea typeface="Arial" panose="020B0604020202020204" pitchFamily="34" charset="0"/>
            </a:endParaRPr>
          </a:p>
        </p:txBody>
      </p:sp>
      <p:sp>
        <p:nvSpPr>
          <p:cNvPr id="6" name="Rectangle 5"/>
          <p:cNvSpPr/>
          <p:nvPr/>
        </p:nvSpPr>
        <p:spPr>
          <a:xfrm>
            <a:off x="971550" y="3523878"/>
            <a:ext cx="9201150" cy="1077218"/>
          </a:xfrm>
          <a:prstGeom prst="rect">
            <a:avLst/>
          </a:prstGeom>
        </p:spPr>
        <p:txBody>
          <a:bodyPr wrap="square">
            <a:spAutoFit/>
          </a:bodyPr>
          <a:lstStyle/>
          <a:p>
            <a:pPr algn="r" rtl="1">
              <a:spcAft>
                <a:spcPts val="0"/>
              </a:spcAft>
            </a:pPr>
            <a:r>
              <a:rPr lang="ar-SA" sz="3200" dirty="0">
                <a:latin typeface="Arial" panose="020B0604020202020204" pitchFamily="34" charset="0"/>
                <a:ea typeface="Arial" panose="020B0604020202020204" pitchFamily="34" charset="0"/>
              </a:rPr>
              <a:t>حدد كيف </a:t>
            </a:r>
            <a:r>
              <a:rPr lang="ar-JO" sz="3200" dirty="0">
                <a:latin typeface="Arial" panose="020B0604020202020204" pitchFamily="34" charset="0"/>
                <a:ea typeface="Arial" panose="020B0604020202020204" pitchFamily="34" charset="0"/>
              </a:rPr>
              <a:t>ت</a:t>
            </a:r>
            <a:r>
              <a:rPr lang="ar-SA" sz="3200" dirty="0">
                <a:latin typeface="Arial" panose="020B0604020202020204" pitchFamily="34" charset="0"/>
                <a:ea typeface="Arial" panose="020B0604020202020204" pitchFamily="34" charset="0"/>
              </a:rPr>
              <a:t>قضي ال</a:t>
            </a:r>
            <a:r>
              <a:rPr lang="en-US" sz="3200" dirty="0">
                <a:latin typeface="Arial" panose="020B0604020202020204" pitchFamily="34" charset="0"/>
                <a:ea typeface="Arial" panose="020B0604020202020204" pitchFamily="34" charset="0"/>
              </a:rPr>
              <a:t> 24 </a:t>
            </a:r>
            <a:r>
              <a:rPr lang="ar-SA" sz="3200" dirty="0">
                <a:latin typeface="Arial" panose="020B0604020202020204" pitchFamily="34" charset="0"/>
                <a:ea typeface="Arial" panose="020B0604020202020204" pitchFamily="34" charset="0"/>
              </a:rPr>
              <a:t>ساعة المتوفرة لديه خلال يومه، مخصصاً عدد ساعات أو دقائق معين لكل نشاط يقوم به</a:t>
            </a:r>
            <a:r>
              <a:rPr lang="en-US" sz="3200" dirty="0">
                <a:latin typeface="Arial" panose="020B0604020202020204" pitchFamily="34" charset="0"/>
                <a:ea typeface="Arial" panose="020B0604020202020204" pitchFamily="34" charset="0"/>
              </a:rPr>
              <a:t>.</a:t>
            </a:r>
          </a:p>
        </p:txBody>
      </p:sp>
      <p:pic>
        <p:nvPicPr>
          <p:cNvPr id="4" name="Picture 3" descr="Related image">
            <a:extLst>
              <a:ext uri="{FF2B5EF4-FFF2-40B4-BE49-F238E27FC236}">
                <a16:creationId xmlns:a16="http://schemas.microsoft.com/office/drawing/2014/main" id="{640BF7DF-2B1C-D941-9769-3E7C72C1CD45}"/>
              </a:ext>
            </a:extLst>
          </p:cNvPr>
          <p:cNvPicPr>
            <a:picLocks noChangeAspect="1" noChangeArrowheads="1"/>
          </p:cNvPicPr>
          <p:nvPr/>
        </p:nvPicPr>
        <p:blipFill>
          <a:blip r:embed="rId2" cstate="print"/>
          <a:srcRect/>
          <a:stretch>
            <a:fillRect/>
          </a:stretch>
        </p:blipFill>
        <p:spPr bwMode="auto">
          <a:xfrm rot="21176816" flipH="1">
            <a:off x="1107666" y="1225417"/>
            <a:ext cx="2051727" cy="2343505"/>
          </a:xfrm>
          <a:prstGeom prst="rect">
            <a:avLst/>
          </a:prstGeom>
          <a:noFill/>
        </p:spPr>
      </p:pic>
      <p:grpSp>
        <p:nvGrpSpPr>
          <p:cNvPr id="7" name="Group 6">
            <a:extLst>
              <a:ext uri="{FF2B5EF4-FFF2-40B4-BE49-F238E27FC236}">
                <a16:creationId xmlns:a16="http://schemas.microsoft.com/office/drawing/2014/main" id="{6DF5E4A1-D017-1649-A5C9-C1F4689FB176}"/>
              </a:ext>
            </a:extLst>
          </p:cNvPr>
          <p:cNvGrpSpPr/>
          <p:nvPr/>
        </p:nvGrpSpPr>
        <p:grpSpPr>
          <a:xfrm>
            <a:off x="412757" y="23971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91EA8CB1-8809-2B48-8252-F0340E75A922}"/>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5138A2B0-3B73-0644-B5B3-26BC0D2D206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26D383B7-C06E-8E4D-B6BD-3C9C9DBEE63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66B55898-7E39-DB45-BBB4-9D32A65574E7}"/>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33F3B0F0-82B6-5B47-895F-425B9E25B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3BEEC3F6-F08E-6548-80AF-2E4BF63B0AE1}"/>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793947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06748564"/>
              </p:ext>
            </p:extLst>
          </p:nvPr>
        </p:nvGraphicFramePr>
        <p:xfrm>
          <a:off x="1283519" y="1671470"/>
          <a:ext cx="9453284" cy="3133165"/>
        </p:xfrm>
        <a:graphic>
          <a:graphicData uri="http://schemas.openxmlformats.org/drawingml/2006/table">
            <a:tbl>
              <a:tblPr rtl="1" firstRow="1" firstCol="1" bandRow="1">
                <a:tableStyleId>{BC89EF96-8CEA-46FF-86C4-4CE0E7609802}</a:tableStyleId>
              </a:tblPr>
              <a:tblGrid>
                <a:gridCol w="4726642">
                  <a:extLst>
                    <a:ext uri="{9D8B030D-6E8A-4147-A177-3AD203B41FA5}">
                      <a16:colId xmlns:a16="http://schemas.microsoft.com/office/drawing/2014/main" val="20000"/>
                    </a:ext>
                  </a:extLst>
                </a:gridCol>
                <a:gridCol w="4726642">
                  <a:extLst>
                    <a:ext uri="{9D8B030D-6E8A-4147-A177-3AD203B41FA5}">
                      <a16:colId xmlns:a16="http://schemas.microsoft.com/office/drawing/2014/main" val="20001"/>
                    </a:ext>
                  </a:extLst>
                </a:gridCol>
              </a:tblGrid>
              <a:tr h="626633">
                <a:tc>
                  <a:txBody>
                    <a:bodyPr/>
                    <a:lstStyle/>
                    <a:p>
                      <a:pPr algn="ctr" rtl="1">
                        <a:spcAft>
                          <a:spcPts val="0"/>
                        </a:spcAft>
                      </a:pPr>
                      <a:r>
                        <a:rPr lang="ar-SA" sz="2400" dirty="0">
                          <a:solidFill>
                            <a:srgbClr val="FF0000"/>
                          </a:solidFill>
                          <a:effectLst/>
                        </a:rPr>
                        <a:t>النشاط</a:t>
                      </a:r>
                      <a:endParaRPr lang="en-US" sz="2400" dirty="0">
                        <a:solidFill>
                          <a:srgbClr val="FF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rtl="1">
                        <a:spcAft>
                          <a:spcPts val="0"/>
                        </a:spcAft>
                      </a:pPr>
                      <a:r>
                        <a:rPr lang="ar-SA" sz="2400" dirty="0">
                          <a:solidFill>
                            <a:srgbClr val="FF0000"/>
                          </a:solidFill>
                          <a:effectLst/>
                        </a:rPr>
                        <a:t>الوقت الذي اقضيه </a:t>
                      </a:r>
                      <a:endParaRPr lang="en-US" sz="2400" dirty="0">
                        <a:solidFill>
                          <a:srgbClr val="FF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626633">
                <a:tc>
                  <a:txBody>
                    <a:bodyPr/>
                    <a:lstStyle/>
                    <a:p>
                      <a:pPr algn="r" rtl="1">
                        <a:spcAft>
                          <a:spcPts val="0"/>
                        </a:spcAft>
                      </a:pPr>
                      <a:r>
                        <a:rPr lang="ar-SA" sz="1600">
                          <a:effectLst/>
                        </a:rPr>
                        <a:t> </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r" rtl="1">
                        <a:spcAft>
                          <a:spcPts val="0"/>
                        </a:spcAft>
                      </a:pPr>
                      <a:r>
                        <a:rPr lang="ar-SA" sz="1600">
                          <a:effectLst/>
                        </a:rPr>
                        <a:t> </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626633">
                <a:tc>
                  <a:txBody>
                    <a:bodyPr/>
                    <a:lstStyle/>
                    <a:p>
                      <a:pPr algn="r" rtl="1">
                        <a:spcAft>
                          <a:spcPts val="0"/>
                        </a:spcAft>
                      </a:pPr>
                      <a:r>
                        <a:rPr lang="ar-SA" sz="1600">
                          <a:effectLst/>
                        </a:rPr>
                        <a:t> </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r" rtl="1">
                        <a:spcAft>
                          <a:spcPts val="0"/>
                        </a:spcAft>
                      </a:pPr>
                      <a:r>
                        <a:rPr lang="ar-SA" sz="1600">
                          <a:effectLst/>
                        </a:rPr>
                        <a:t> </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626633">
                <a:tc>
                  <a:txBody>
                    <a:bodyPr/>
                    <a:lstStyle/>
                    <a:p>
                      <a:pPr algn="r" rtl="1">
                        <a:spcAft>
                          <a:spcPts val="0"/>
                        </a:spcAft>
                      </a:pPr>
                      <a:r>
                        <a:rPr lang="ar-SA" sz="1600">
                          <a:effectLst/>
                        </a:rPr>
                        <a:t> </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r" rtl="1">
                        <a:spcAft>
                          <a:spcPts val="0"/>
                        </a:spcAft>
                      </a:pPr>
                      <a:r>
                        <a:rPr lang="ar-SA" sz="1600">
                          <a:effectLst/>
                        </a:rPr>
                        <a:t> </a:t>
                      </a:r>
                      <a:endParaRPr lang="en-US" sz="11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626633">
                <a:tc>
                  <a:txBody>
                    <a:bodyPr/>
                    <a:lstStyle/>
                    <a:p>
                      <a:pPr algn="r" rtl="1">
                        <a:spcAft>
                          <a:spcPts val="0"/>
                        </a:spcAft>
                      </a:pPr>
                      <a:r>
                        <a:rPr lang="ar-SA" sz="1600">
                          <a:effectLst/>
                        </a:rPr>
                        <a:t> </a:t>
                      </a:r>
                      <a:endParaRPr lang="en-US" sz="1100">
                        <a:effectLst/>
                        <a:latin typeface="Arial" panose="020B0604020202020204" pitchFamily="34" charset="0"/>
                        <a:ea typeface="Arial" panose="020B0604020202020204" pitchFamily="34" charset="0"/>
                      </a:endParaRPr>
                    </a:p>
                  </a:txBody>
                  <a:tcPr marL="68580" marR="68580" marT="0" marB="0"/>
                </a:tc>
                <a:tc>
                  <a:txBody>
                    <a:bodyPr/>
                    <a:lstStyle/>
                    <a:p>
                      <a:pPr algn="r" rtl="1">
                        <a:spcAft>
                          <a:spcPts val="0"/>
                        </a:spcAft>
                      </a:pPr>
                      <a:r>
                        <a:rPr lang="ar-SA" sz="1600" dirty="0">
                          <a:effectLst/>
                        </a:rPr>
                        <a:t> </a:t>
                      </a:r>
                      <a:endParaRPr lang="en-US" sz="11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grpSp>
        <p:nvGrpSpPr>
          <p:cNvPr id="3" name="Group 2">
            <a:extLst>
              <a:ext uri="{FF2B5EF4-FFF2-40B4-BE49-F238E27FC236}">
                <a16:creationId xmlns:a16="http://schemas.microsoft.com/office/drawing/2014/main" id="{A4C89D32-09C8-514A-A9EA-D83A7FAB6D75}"/>
              </a:ext>
            </a:extLst>
          </p:cNvPr>
          <p:cNvGrpSpPr/>
          <p:nvPr/>
        </p:nvGrpSpPr>
        <p:grpSpPr>
          <a:xfrm>
            <a:off x="412757" y="239719"/>
            <a:ext cx="4288558" cy="1066719"/>
            <a:chOff x="833170" y="105330"/>
            <a:chExt cx="4288558" cy="1066719"/>
          </a:xfrm>
        </p:grpSpPr>
        <p:pic>
          <p:nvPicPr>
            <p:cNvPr id="4" name="Picture 3" descr="C:\Users\reem\AppData\Local\Microsoft\Windows\INetCache\Content.Word\English-LOGO-RGB.PNG">
              <a:extLst>
                <a:ext uri="{FF2B5EF4-FFF2-40B4-BE49-F238E27FC236}">
                  <a16:creationId xmlns:a16="http://schemas.microsoft.com/office/drawing/2014/main" id="{B96E7EC7-5D1B-D34C-960D-D856FFC8E583}"/>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5" name="Picture 4" descr="MEPI logo - The U.S.-Middle East Partnership Initiative (MEPI)">
              <a:extLst>
                <a:ext uri="{FF2B5EF4-FFF2-40B4-BE49-F238E27FC236}">
                  <a16:creationId xmlns:a16="http://schemas.microsoft.com/office/drawing/2014/main" id="{1FFC84B2-DCA1-3149-B04E-315E7D9792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6" name="Picture 5" descr="Flag of the United States - Wikipedia">
              <a:extLst>
                <a:ext uri="{FF2B5EF4-FFF2-40B4-BE49-F238E27FC236}">
                  <a16:creationId xmlns:a16="http://schemas.microsoft.com/office/drawing/2014/main" id="{F1D0AF48-0D31-2749-9F38-B83B3490DC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7" name="Picture 6" descr="C:\Users\rahaf.AMANFUND\AppData\Local\Microsoft\Windows\INetCache\Content.Word\Second Chance logo.jpg">
              <a:extLst>
                <a:ext uri="{FF2B5EF4-FFF2-40B4-BE49-F238E27FC236}">
                  <a16:creationId xmlns:a16="http://schemas.microsoft.com/office/drawing/2014/main" id="{1D201CF8-310D-0A45-95E5-7C90E04D5BA5}"/>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8" name="Picture 7">
            <a:extLst>
              <a:ext uri="{FF2B5EF4-FFF2-40B4-BE49-F238E27FC236}">
                <a16:creationId xmlns:a16="http://schemas.microsoft.com/office/drawing/2014/main" id="{30FF1CF9-3734-9241-A71B-EF52B748B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L-Shape 8">
            <a:extLst>
              <a:ext uri="{FF2B5EF4-FFF2-40B4-BE49-F238E27FC236}">
                <a16:creationId xmlns:a16="http://schemas.microsoft.com/office/drawing/2014/main" id="{4133FDAC-0828-AA42-AA10-A86C245F7B26}"/>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126643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276600" y="762000"/>
            <a:ext cx="5715000" cy="584775"/>
          </a:xfrm>
          <a:prstGeom prst="rect">
            <a:avLst/>
          </a:prstGeom>
          <a:noFill/>
          <a:ln w="9525">
            <a:noFill/>
            <a:miter lim="800000"/>
            <a:headEnd/>
            <a:tailEnd/>
          </a:ln>
        </p:spPr>
        <p:txBody>
          <a:bodyPr>
            <a:spAutoFit/>
          </a:bodyPr>
          <a:lstStyle/>
          <a:p>
            <a:pPr algn="ctr" rtl="0">
              <a:spcBef>
                <a:spcPct val="50000"/>
              </a:spcBef>
              <a:buClr>
                <a:srgbClr val="006600"/>
              </a:buClr>
            </a:pPr>
            <a:r>
              <a:rPr lang="ar-JO" altLang="en-US" sz="3200" b="1" dirty="0">
                <a:solidFill>
                  <a:srgbClr val="FF0000"/>
                </a:solidFill>
                <a:latin typeface="Times New Roman" pitchFamily="18" charset="0"/>
              </a:rPr>
              <a:t>تنظيم الوقت أساس التخطيط للمستقبل</a:t>
            </a:r>
            <a:endParaRPr lang="en-US" altLang="en-US" sz="4400" b="1" dirty="0">
              <a:solidFill>
                <a:srgbClr val="FF0000"/>
              </a:solidFill>
              <a:latin typeface="Times New Roman" pitchFamily="18" charset="0"/>
            </a:endParaRPr>
          </a:p>
        </p:txBody>
      </p:sp>
      <p:pic>
        <p:nvPicPr>
          <p:cNvPr id="30723" name="Picture 18" descr="arrow003"/>
          <p:cNvPicPr>
            <a:picLocks noGrp="1" noChangeAspect="1" noChangeArrowheads="1" noCrop="1"/>
          </p:cNvPicPr>
          <p:nvPr>
            <p:ph/>
          </p:nvPr>
        </p:nvPicPr>
        <p:blipFill>
          <a:blip r:embed="rId3" cstate="print">
            <a:lum bright="70000" contrast="-70000"/>
            <a:grayscl/>
          </a:blip>
          <a:srcRect/>
          <a:stretch>
            <a:fillRect/>
          </a:stretch>
        </p:blipFill>
        <p:spPr>
          <a:xfrm rot="12010239">
            <a:off x="1978934" y="1897712"/>
            <a:ext cx="2057400" cy="830263"/>
          </a:xfrm>
        </p:spPr>
      </p:pic>
      <p:sp>
        <p:nvSpPr>
          <p:cNvPr id="211990" name="AutoShape 22"/>
          <p:cNvSpPr>
            <a:spLocks noChangeArrowheads="1"/>
          </p:cNvSpPr>
          <p:nvPr/>
        </p:nvSpPr>
        <p:spPr bwMode="auto">
          <a:xfrm>
            <a:off x="4875214" y="1992511"/>
            <a:ext cx="2293937" cy="510778"/>
          </a:xfrm>
          <a:prstGeom prst="roundRect">
            <a:avLst>
              <a:gd name="adj" fmla="val 16667"/>
            </a:avLst>
          </a:prstGeom>
          <a:solidFill>
            <a:schemeClr val="accent1">
              <a:alpha val="85001"/>
            </a:schemeClr>
          </a:solidFill>
          <a:ln w="28575" algn="ctr">
            <a:noFill/>
            <a:round/>
            <a:headEnd/>
            <a:tailEnd/>
          </a:ln>
          <a:effectLst>
            <a:outerShdw dist="107763" dir="18900000" algn="ctr" rotWithShape="0">
              <a:schemeClr val="bg2">
                <a:alpha val="50000"/>
              </a:schemeClr>
            </a:outerShdw>
          </a:effectLst>
        </p:spPr>
        <p:txBody>
          <a:bodyPr anchor="ctr">
            <a:spAutoFit/>
          </a:bodyPr>
          <a:lstStyle/>
          <a:p>
            <a:pPr algn="ctr" rtl="0">
              <a:spcBef>
                <a:spcPct val="50000"/>
              </a:spcBef>
              <a:defRPr/>
            </a:pPr>
            <a:r>
              <a:rPr lang="ar-JO" sz="2400" b="1" dirty="0">
                <a:solidFill>
                  <a:schemeClr val="bg1"/>
                </a:solidFill>
                <a:effectLst>
                  <a:outerShdw blurRad="38100" dist="38100" dir="2700000" algn="tl">
                    <a:srgbClr val="000000"/>
                  </a:outerShdw>
                </a:effectLst>
              </a:rPr>
              <a:t>إنجاز الاهداف</a:t>
            </a:r>
            <a:endParaRPr lang="en-US" sz="2800" b="1" dirty="0">
              <a:solidFill>
                <a:schemeClr val="bg1"/>
              </a:solidFill>
              <a:effectLst>
                <a:outerShdw blurRad="38100" dist="38100" dir="2700000" algn="tl">
                  <a:srgbClr val="000000"/>
                </a:outerShdw>
              </a:effectLst>
            </a:endParaRPr>
          </a:p>
        </p:txBody>
      </p:sp>
      <p:sp>
        <p:nvSpPr>
          <p:cNvPr id="211992" name="AutoShape 24"/>
          <p:cNvSpPr>
            <a:spLocks noChangeArrowheads="1"/>
          </p:cNvSpPr>
          <p:nvPr/>
        </p:nvSpPr>
        <p:spPr bwMode="auto">
          <a:xfrm>
            <a:off x="2513806" y="2894307"/>
            <a:ext cx="2287587" cy="442674"/>
          </a:xfrm>
          <a:prstGeom prst="roundRect">
            <a:avLst>
              <a:gd name="adj" fmla="val 16667"/>
            </a:avLst>
          </a:prstGeom>
          <a:gradFill rotWithShape="1">
            <a:gsLst>
              <a:gs pos="0">
                <a:srgbClr val="66CCFF">
                  <a:alpha val="85001"/>
                </a:srgbClr>
              </a:gs>
              <a:gs pos="50000">
                <a:srgbClr val="66CCFF">
                  <a:gamma/>
                  <a:shade val="46275"/>
                  <a:invGamma/>
                </a:srgbClr>
              </a:gs>
              <a:gs pos="100000">
                <a:srgbClr val="66CCFF">
                  <a:alpha val="85001"/>
                </a:srgbClr>
              </a:gs>
            </a:gsLst>
            <a:lin ang="5400000" scaled="1"/>
          </a:gradFill>
          <a:ln w="28575" algn="ctr">
            <a:noFill/>
            <a:round/>
            <a:headEnd/>
            <a:tailEnd/>
          </a:ln>
          <a:effectLst>
            <a:outerShdw dist="107763" dir="18900000" algn="ctr" rotWithShape="0">
              <a:schemeClr val="bg2">
                <a:alpha val="50000"/>
              </a:schemeClr>
            </a:outerShdw>
          </a:effectLst>
        </p:spPr>
        <p:txBody>
          <a:bodyPr anchor="ctr">
            <a:spAutoFit/>
          </a:bodyPr>
          <a:lstStyle/>
          <a:p>
            <a:pPr algn="ctr" rtl="0">
              <a:spcBef>
                <a:spcPct val="50000"/>
              </a:spcBef>
              <a:defRPr/>
            </a:pPr>
            <a:r>
              <a:rPr lang="ar-JO" sz="2000" dirty="0">
                <a:solidFill>
                  <a:schemeClr val="bg1"/>
                </a:solidFill>
              </a:rPr>
              <a:t>تحسين الانتاجية</a:t>
            </a:r>
            <a:endParaRPr lang="en-US" sz="2400" dirty="0">
              <a:solidFill>
                <a:schemeClr val="bg1"/>
              </a:solidFill>
            </a:endParaRPr>
          </a:p>
        </p:txBody>
      </p:sp>
      <p:sp>
        <p:nvSpPr>
          <p:cNvPr id="211993" name="AutoShape 25"/>
          <p:cNvSpPr>
            <a:spLocks noChangeArrowheads="1"/>
          </p:cNvSpPr>
          <p:nvPr/>
        </p:nvSpPr>
        <p:spPr bwMode="auto">
          <a:xfrm>
            <a:off x="2587627" y="4032962"/>
            <a:ext cx="2287587" cy="442674"/>
          </a:xfrm>
          <a:prstGeom prst="roundRect">
            <a:avLst>
              <a:gd name="adj" fmla="val 16667"/>
            </a:avLst>
          </a:prstGeom>
          <a:solidFill>
            <a:srgbClr val="CC3300">
              <a:alpha val="85001"/>
            </a:srgbClr>
          </a:solidFill>
          <a:ln w="28575" algn="ctr">
            <a:noFill/>
            <a:round/>
            <a:headEnd/>
            <a:tailEnd/>
          </a:ln>
          <a:effectLst>
            <a:outerShdw dist="107763" dir="18900000" algn="ctr" rotWithShape="0">
              <a:schemeClr val="bg2">
                <a:alpha val="50000"/>
              </a:schemeClr>
            </a:outerShdw>
          </a:effectLst>
        </p:spPr>
        <p:txBody>
          <a:bodyPr anchor="ctr">
            <a:spAutoFit/>
          </a:bodyPr>
          <a:lstStyle/>
          <a:p>
            <a:pPr algn="ctr" rtl="0">
              <a:spcBef>
                <a:spcPct val="50000"/>
              </a:spcBef>
              <a:defRPr/>
            </a:pPr>
            <a:r>
              <a:rPr lang="ar-JO" sz="2000" b="1" dirty="0">
                <a:solidFill>
                  <a:schemeClr val="bg1"/>
                </a:solidFill>
              </a:rPr>
              <a:t>التطوير المستمر</a:t>
            </a:r>
            <a:endParaRPr lang="en-US" sz="2400" b="1" dirty="0">
              <a:solidFill>
                <a:schemeClr val="bg1"/>
              </a:solidFill>
            </a:endParaRPr>
          </a:p>
        </p:txBody>
      </p:sp>
      <p:sp>
        <p:nvSpPr>
          <p:cNvPr id="211994" name="AutoShape 26"/>
          <p:cNvSpPr>
            <a:spLocks noChangeArrowheads="1"/>
          </p:cNvSpPr>
          <p:nvPr/>
        </p:nvSpPr>
        <p:spPr bwMode="auto">
          <a:xfrm>
            <a:off x="7221537" y="3034864"/>
            <a:ext cx="2320925" cy="442674"/>
          </a:xfrm>
          <a:prstGeom prst="roundRect">
            <a:avLst>
              <a:gd name="adj" fmla="val 16667"/>
            </a:avLst>
          </a:prstGeom>
          <a:solidFill>
            <a:srgbClr val="FF9900">
              <a:alpha val="85001"/>
            </a:srgbClr>
          </a:solidFill>
          <a:ln w="28575" algn="ctr">
            <a:noFill/>
            <a:round/>
            <a:headEnd/>
            <a:tailEnd/>
          </a:ln>
          <a:effectLst>
            <a:outerShdw dist="107763" dir="18900000" algn="ctr" rotWithShape="0">
              <a:schemeClr val="bg2">
                <a:alpha val="50000"/>
              </a:schemeClr>
            </a:outerShdw>
          </a:effectLst>
        </p:spPr>
        <p:txBody>
          <a:bodyPr anchor="ctr">
            <a:spAutoFit/>
          </a:bodyPr>
          <a:lstStyle/>
          <a:p>
            <a:pPr algn="ctr" rtl="0">
              <a:spcBef>
                <a:spcPct val="50000"/>
              </a:spcBef>
              <a:defRPr/>
            </a:pPr>
            <a:r>
              <a:rPr lang="ar-JO" sz="2000" b="1" dirty="0">
                <a:solidFill>
                  <a:schemeClr val="bg1"/>
                </a:solidFill>
              </a:rPr>
              <a:t>الشعور بالتحسن المستمر</a:t>
            </a:r>
            <a:endParaRPr lang="en-US" sz="2400" b="1" dirty="0">
              <a:solidFill>
                <a:schemeClr val="bg1"/>
              </a:solidFill>
            </a:endParaRPr>
          </a:p>
        </p:txBody>
      </p:sp>
      <p:sp>
        <p:nvSpPr>
          <p:cNvPr id="211995" name="AutoShape 27"/>
          <p:cNvSpPr>
            <a:spLocks noChangeArrowheads="1"/>
          </p:cNvSpPr>
          <p:nvPr/>
        </p:nvSpPr>
        <p:spPr bwMode="auto">
          <a:xfrm>
            <a:off x="7381037" y="4081033"/>
            <a:ext cx="2287588" cy="783193"/>
          </a:xfrm>
          <a:prstGeom prst="roundRect">
            <a:avLst>
              <a:gd name="adj" fmla="val 16667"/>
            </a:avLst>
          </a:prstGeom>
          <a:solidFill>
            <a:srgbClr val="99CC00">
              <a:alpha val="85001"/>
            </a:srgbClr>
          </a:solidFill>
          <a:ln w="28575" algn="ctr">
            <a:noFill/>
            <a:round/>
            <a:headEnd/>
            <a:tailEnd/>
          </a:ln>
          <a:effectLst>
            <a:outerShdw dist="107763" dir="18900000" algn="ctr" rotWithShape="0">
              <a:schemeClr val="bg2">
                <a:alpha val="50000"/>
              </a:schemeClr>
            </a:outerShdw>
          </a:effectLst>
        </p:spPr>
        <p:txBody>
          <a:bodyPr anchor="ctr">
            <a:spAutoFit/>
          </a:bodyPr>
          <a:lstStyle/>
          <a:p>
            <a:pPr algn="ctr" rtl="0">
              <a:spcBef>
                <a:spcPct val="50000"/>
              </a:spcBef>
              <a:defRPr/>
            </a:pPr>
            <a:r>
              <a:rPr lang="ar-JO" sz="2000" b="1" dirty="0">
                <a:solidFill>
                  <a:schemeClr val="bg1"/>
                </a:solidFill>
              </a:rPr>
              <a:t>التقليل من الضغوط النفسية</a:t>
            </a:r>
            <a:endParaRPr lang="en-US" sz="2400" b="1" dirty="0">
              <a:solidFill>
                <a:schemeClr val="bg1"/>
              </a:solidFill>
            </a:endParaRPr>
          </a:p>
        </p:txBody>
      </p:sp>
      <p:sp>
        <p:nvSpPr>
          <p:cNvPr id="30729" name="AutoShape 28"/>
          <p:cNvSpPr>
            <a:spLocks noChangeArrowheads="1"/>
          </p:cNvSpPr>
          <p:nvPr/>
        </p:nvSpPr>
        <p:spPr bwMode="auto">
          <a:xfrm>
            <a:off x="4116389" y="4988403"/>
            <a:ext cx="3427412" cy="1066800"/>
          </a:xfrm>
          <a:prstGeom prst="flowChartDecision">
            <a:avLst/>
          </a:prstGeom>
          <a:gradFill rotWithShape="1">
            <a:gsLst>
              <a:gs pos="0">
                <a:srgbClr val="006699"/>
              </a:gs>
              <a:gs pos="50000">
                <a:srgbClr val="002F47"/>
              </a:gs>
              <a:gs pos="100000">
                <a:srgbClr val="006699"/>
              </a:gs>
            </a:gsLst>
            <a:lin ang="5400000" scaled="1"/>
          </a:gradFill>
          <a:ln w="9525">
            <a:noFill/>
            <a:miter lim="800000"/>
            <a:headEnd/>
            <a:tailEnd/>
          </a:ln>
        </p:spPr>
        <p:txBody>
          <a:bodyPr wrap="none" anchor="ctr"/>
          <a:lstStyle/>
          <a:p>
            <a:pPr algn="ctr" rtl="0"/>
            <a:r>
              <a:rPr lang="ar-JO" sz="2000" b="1" dirty="0">
                <a:solidFill>
                  <a:schemeClr val="bg1"/>
                </a:solidFill>
              </a:rPr>
              <a:t>تقدير الذات </a:t>
            </a:r>
            <a:endParaRPr lang="en-US" sz="2000" b="1" dirty="0">
              <a:solidFill>
                <a:schemeClr val="bg1"/>
              </a:solidFill>
            </a:endParaRPr>
          </a:p>
        </p:txBody>
      </p:sp>
      <p:sp>
        <p:nvSpPr>
          <p:cNvPr id="30730" name="Line 34"/>
          <p:cNvSpPr>
            <a:spLocks noChangeShapeType="1"/>
          </p:cNvSpPr>
          <p:nvPr/>
        </p:nvSpPr>
        <p:spPr bwMode="auto">
          <a:xfrm>
            <a:off x="8458200" y="3760040"/>
            <a:ext cx="0" cy="457200"/>
          </a:xfrm>
          <a:prstGeom prst="line">
            <a:avLst/>
          </a:prstGeom>
          <a:noFill/>
          <a:ln w="28575">
            <a:solidFill>
              <a:srgbClr val="99CC00"/>
            </a:solidFill>
            <a:round/>
            <a:headEnd/>
            <a:tailEnd type="triangle" w="med" len="med"/>
          </a:ln>
        </p:spPr>
        <p:txBody>
          <a:bodyPr/>
          <a:lstStyle/>
          <a:p>
            <a:endParaRPr lang="en-US"/>
          </a:p>
        </p:txBody>
      </p:sp>
      <p:sp>
        <p:nvSpPr>
          <p:cNvPr id="30731" name="Line 35"/>
          <p:cNvSpPr>
            <a:spLocks noChangeShapeType="1"/>
          </p:cNvSpPr>
          <p:nvPr/>
        </p:nvSpPr>
        <p:spPr bwMode="auto">
          <a:xfrm flipH="1">
            <a:off x="7146775" y="4796136"/>
            <a:ext cx="1524000" cy="609600"/>
          </a:xfrm>
          <a:prstGeom prst="line">
            <a:avLst/>
          </a:prstGeom>
          <a:noFill/>
          <a:ln w="28575">
            <a:solidFill>
              <a:srgbClr val="99CC00"/>
            </a:solidFill>
            <a:round/>
            <a:headEnd/>
            <a:tailEnd type="triangle" w="med" len="med"/>
          </a:ln>
        </p:spPr>
        <p:txBody>
          <a:bodyPr/>
          <a:lstStyle/>
          <a:p>
            <a:endParaRPr lang="en-US"/>
          </a:p>
        </p:txBody>
      </p:sp>
      <p:sp>
        <p:nvSpPr>
          <p:cNvPr id="30732" name="Line 36"/>
          <p:cNvSpPr>
            <a:spLocks noChangeShapeType="1"/>
          </p:cNvSpPr>
          <p:nvPr/>
        </p:nvSpPr>
        <p:spPr bwMode="auto">
          <a:xfrm flipH="1" flipV="1">
            <a:off x="3731420" y="4554146"/>
            <a:ext cx="914400" cy="762000"/>
          </a:xfrm>
          <a:prstGeom prst="line">
            <a:avLst/>
          </a:prstGeom>
          <a:noFill/>
          <a:ln w="28575">
            <a:solidFill>
              <a:srgbClr val="99CC00"/>
            </a:solidFill>
            <a:round/>
            <a:headEnd/>
            <a:tailEnd type="triangle" w="med" len="med"/>
          </a:ln>
        </p:spPr>
        <p:txBody>
          <a:bodyPr/>
          <a:lstStyle/>
          <a:p>
            <a:endParaRPr lang="en-US"/>
          </a:p>
        </p:txBody>
      </p:sp>
      <p:sp>
        <p:nvSpPr>
          <p:cNvPr id="30733" name="Line 37"/>
          <p:cNvSpPr>
            <a:spLocks noChangeShapeType="1"/>
          </p:cNvSpPr>
          <p:nvPr/>
        </p:nvSpPr>
        <p:spPr bwMode="auto">
          <a:xfrm flipV="1">
            <a:off x="3666225" y="3415150"/>
            <a:ext cx="0" cy="533400"/>
          </a:xfrm>
          <a:prstGeom prst="line">
            <a:avLst/>
          </a:prstGeom>
          <a:noFill/>
          <a:ln w="28575">
            <a:solidFill>
              <a:srgbClr val="99CC00"/>
            </a:solidFill>
            <a:round/>
            <a:headEnd/>
            <a:tailEnd type="triangle" w="med" len="med"/>
          </a:ln>
        </p:spPr>
        <p:txBody>
          <a:bodyPr/>
          <a:lstStyle/>
          <a:p>
            <a:endParaRPr lang="en-US"/>
          </a:p>
        </p:txBody>
      </p:sp>
      <p:sp>
        <p:nvSpPr>
          <p:cNvPr id="30734" name="Line 38"/>
          <p:cNvSpPr>
            <a:spLocks noChangeShapeType="1"/>
          </p:cNvSpPr>
          <p:nvPr/>
        </p:nvSpPr>
        <p:spPr bwMode="auto">
          <a:xfrm>
            <a:off x="7162800" y="2286000"/>
            <a:ext cx="1295400" cy="685800"/>
          </a:xfrm>
          <a:prstGeom prst="line">
            <a:avLst/>
          </a:prstGeom>
          <a:noFill/>
          <a:ln w="28575">
            <a:solidFill>
              <a:srgbClr val="99CC00"/>
            </a:solidFill>
            <a:round/>
            <a:headEnd/>
            <a:tailEnd type="triangle" w="med" len="med"/>
          </a:ln>
        </p:spPr>
        <p:txBody>
          <a:bodyPr/>
          <a:lstStyle/>
          <a:p>
            <a:endParaRPr lang="en-US"/>
          </a:p>
        </p:txBody>
      </p:sp>
      <p:pic>
        <p:nvPicPr>
          <p:cNvPr id="15" name="Picture 14">
            <a:extLst>
              <a:ext uri="{FF2B5EF4-FFF2-40B4-BE49-F238E27FC236}">
                <a16:creationId xmlns:a16="http://schemas.microsoft.com/office/drawing/2014/main" id="{DFD66381-023A-C148-A93C-A08610EF3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562" y="4824870"/>
            <a:ext cx="1714500" cy="1682012"/>
          </a:xfrm>
          <a:prstGeom prst="rect">
            <a:avLst/>
          </a:prstGeom>
        </p:spPr>
      </p:pic>
      <p:grpSp>
        <p:nvGrpSpPr>
          <p:cNvPr id="16" name="Group 15">
            <a:extLst>
              <a:ext uri="{FF2B5EF4-FFF2-40B4-BE49-F238E27FC236}">
                <a16:creationId xmlns:a16="http://schemas.microsoft.com/office/drawing/2014/main" id="{532521BA-7CB4-E544-AD1A-494B61F499D3}"/>
              </a:ext>
            </a:extLst>
          </p:cNvPr>
          <p:cNvGrpSpPr/>
          <p:nvPr/>
        </p:nvGrpSpPr>
        <p:grpSpPr>
          <a:xfrm>
            <a:off x="412757" y="239719"/>
            <a:ext cx="4288558" cy="1066719"/>
            <a:chOff x="833170" y="105330"/>
            <a:chExt cx="4288558" cy="1066719"/>
          </a:xfrm>
        </p:grpSpPr>
        <p:pic>
          <p:nvPicPr>
            <p:cNvPr id="17" name="Picture 16" descr="C:\Users\reem\AppData\Local\Microsoft\Windows\INetCache\Content.Word\English-LOGO-RGB.PNG">
              <a:extLst>
                <a:ext uri="{FF2B5EF4-FFF2-40B4-BE49-F238E27FC236}">
                  <a16:creationId xmlns:a16="http://schemas.microsoft.com/office/drawing/2014/main" id="{3EDD19E8-1294-9941-B5F4-9FB4232D8196}"/>
                </a:ext>
              </a:extLst>
            </p:cNvPr>
            <p:cNvPicPr/>
            <p:nvPr/>
          </p:nvPicPr>
          <p:blipFill rotWithShape="1">
            <a:blip r:embed="rId5"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8" name="Picture 17" descr="MEPI logo - The U.S.-Middle East Partnership Initiative (MEPI)">
              <a:extLst>
                <a:ext uri="{FF2B5EF4-FFF2-40B4-BE49-F238E27FC236}">
                  <a16:creationId xmlns:a16="http://schemas.microsoft.com/office/drawing/2014/main" id="{AD3E10B8-5FA3-B440-A043-3F745F11D88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9" name="Picture 18" descr="Flag of the United States - Wikipedia">
              <a:extLst>
                <a:ext uri="{FF2B5EF4-FFF2-40B4-BE49-F238E27FC236}">
                  <a16:creationId xmlns:a16="http://schemas.microsoft.com/office/drawing/2014/main" id="{A18E7A0B-AFA5-D240-A87D-5A53860E986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20" name="Picture 19" descr="C:\Users\rahaf.AMANFUND\AppData\Local\Microsoft\Windows\INetCache\Content.Word\Second Chance logo.jpg">
              <a:extLst>
                <a:ext uri="{FF2B5EF4-FFF2-40B4-BE49-F238E27FC236}">
                  <a16:creationId xmlns:a16="http://schemas.microsoft.com/office/drawing/2014/main" id="{AD3BE869-74E2-8E4E-BCDC-0EAF90365780}"/>
                </a:ext>
              </a:extLst>
            </p:cNvPr>
            <p:cNvPicPr/>
            <p:nvPr/>
          </p:nvPicPr>
          <p:blipFill rotWithShape="1">
            <a:blip r:embed="rId8"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21" name="Picture 20">
            <a:extLst>
              <a:ext uri="{FF2B5EF4-FFF2-40B4-BE49-F238E27FC236}">
                <a16:creationId xmlns:a16="http://schemas.microsoft.com/office/drawing/2014/main" id="{354FFFBD-6565-C14E-8657-28A995A99D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22" name="L-Shape 21">
            <a:extLst>
              <a:ext uri="{FF2B5EF4-FFF2-40B4-BE49-F238E27FC236}">
                <a16:creationId xmlns:a16="http://schemas.microsoft.com/office/drawing/2014/main" id="{1F1F10FE-B8C9-9840-889F-673CE08F23F6}"/>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907743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653110" y="1367125"/>
            <a:ext cx="4427815" cy="584775"/>
          </a:xfrm>
          <a:prstGeom prst="rect">
            <a:avLst/>
          </a:prstGeom>
        </p:spPr>
        <p:txBody>
          <a:bodyPr wrap="none">
            <a:spAutoFit/>
          </a:bodyPr>
          <a:lstStyle/>
          <a:p>
            <a:pPr algn="r" rtl="1">
              <a:spcAft>
                <a:spcPts val="0"/>
              </a:spcAft>
            </a:pPr>
            <a:r>
              <a:rPr lang="ar-SA" sz="3200" b="1" dirty="0">
                <a:solidFill>
                  <a:srgbClr val="FF0000"/>
                </a:solidFill>
                <a:latin typeface="Arial" panose="020B0604020202020204" pitchFamily="34" charset="0"/>
                <a:ea typeface="Arial" panose="020B0604020202020204" pitchFamily="34" charset="0"/>
              </a:rPr>
              <a:t>كيف نستغل الوقت بالشكل الأمثل</a:t>
            </a:r>
            <a:endParaRPr lang="en-US" sz="3200" dirty="0">
              <a:solidFill>
                <a:srgbClr val="FF0000"/>
              </a:solidFill>
              <a:effectLst/>
              <a:latin typeface="Arial" panose="020B0604020202020204" pitchFamily="34" charset="0"/>
              <a:ea typeface="Arial" panose="020B0604020202020204" pitchFamily="34" charset="0"/>
            </a:endParaRPr>
          </a:p>
        </p:txBody>
      </p:sp>
      <p:sp>
        <p:nvSpPr>
          <p:cNvPr id="7" name="Rectangle 6"/>
          <p:cNvSpPr/>
          <p:nvPr/>
        </p:nvSpPr>
        <p:spPr>
          <a:xfrm>
            <a:off x="5651799" y="2338704"/>
            <a:ext cx="5813611" cy="3046988"/>
          </a:xfrm>
          <a:prstGeom prst="rect">
            <a:avLst/>
          </a:prstGeom>
        </p:spPr>
        <p:txBody>
          <a:bodyPr wrap="square">
            <a:spAutoFit/>
          </a:bodyPr>
          <a:lstStyle/>
          <a:p>
            <a:pPr algn="justLow" rtl="1">
              <a:spcAft>
                <a:spcPts val="0"/>
              </a:spcAft>
            </a:pPr>
            <a:r>
              <a:rPr lang="ar-SA" sz="2400" dirty="0">
                <a:latin typeface="Arial" panose="020B0604020202020204" pitchFamily="34" charset="0"/>
                <a:ea typeface="Arial" panose="020B0604020202020204" pitchFamily="34" charset="0"/>
              </a:rPr>
              <a:t>لا يوجد نظام واحد لاستغلال الوقت مناسب لجميع الأشخاص، أي أنه لا يوجد وصفة سحرية خاصة بالموضوع، فظروف الأشخاص والتزاماتهم وفئاتهم العمرية ومتطلبات كل فئة عمرية تختلف من شخص إلى آخر، ولكن هناك مجموعة من النصائح والارشادات بالإضافة إلى بعض الأدوات التي يمكن لكل شخص تعلم استخدامها وتطبيقها، مع الأخذ بعين الاعتبار خصوصية الظروف المحيطة</a:t>
            </a:r>
            <a:r>
              <a:rPr lang="en-US" sz="2400" dirty="0">
                <a:latin typeface="Arial" panose="020B0604020202020204" pitchFamily="34"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71" y="1951900"/>
            <a:ext cx="4838140" cy="2857500"/>
          </a:xfrm>
          <a:prstGeom prst="rect">
            <a:avLst/>
          </a:prstGeom>
          <a:ln>
            <a:noFill/>
          </a:ln>
          <a:effectLst>
            <a:softEdge rad="112500"/>
          </a:effectLst>
        </p:spPr>
      </p:pic>
      <p:grpSp>
        <p:nvGrpSpPr>
          <p:cNvPr id="5" name="Group 4">
            <a:extLst>
              <a:ext uri="{FF2B5EF4-FFF2-40B4-BE49-F238E27FC236}">
                <a16:creationId xmlns:a16="http://schemas.microsoft.com/office/drawing/2014/main" id="{68ACC2B6-051E-D14B-B197-316DD92704F0}"/>
              </a:ext>
            </a:extLst>
          </p:cNvPr>
          <p:cNvGrpSpPr/>
          <p:nvPr/>
        </p:nvGrpSpPr>
        <p:grpSpPr>
          <a:xfrm>
            <a:off x="412757" y="239719"/>
            <a:ext cx="4288558" cy="1066719"/>
            <a:chOff x="833170" y="105330"/>
            <a:chExt cx="4288558" cy="1066719"/>
          </a:xfrm>
        </p:grpSpPr>
        <p:pic>
          <p:nvPicPr>
            <p:cNvPr id="9" name="Picture 8" descr="C:\Users\reem\AppData\Local\Microsoft\Windows\INetCache\Content.Word\English-LOGO-RGB.PNG">
              <a:extLst>
                <a:ext uri="{FF2B5EF4-FFF2-40B4-BE49-F238E27FC236}">
                  <a16:creationId xmlns:a16="http://schemas.microsoft.com/office/drawing/2014/main" id="{90216E96-7B82-EA4E-8FDC-FF2D61A55D12}"/>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0" name="Picture 9" descr="MEPI logo - The U.S.-Middle East Partnership Initiative (MEPI)">
              <a:extLst>
                <a:ext uri="{FF2B5EF4-FFF2-40B4-BE49-F238E27FC236}">
                  <a16:creationId xmlns:a16="http://schemas.microsoft.com/office/drawing/2014/main" id="{62021B56-07F8-D84A-A82A-FF90C159C0C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1" name="Picture 10" descr="Flag of the United States - Wikipedia">
              <a:extLst>
                <a:ext uri="{FF2B5EF4-FFF2-40B4-BE49-F238E27FC236}">
                  <a16:creationId xmlns:a16="http://schemas.microsoft.com/office/drawing/2014/main" id="{AAC25424-9EF6-FF43-B690-E62731688C9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2" name="Picture 11" descr="C:\Users\rahaf.AMANFUND\AppData\Local\Microsoft\Windows\INetCache\Content.Word\Second Chance logo.jpg">
              <a:extLst>
                <a:ext uri="{FF2B5EF4-FFF2-40B4-BE49-F238E27FC236}">
                  <a16:creationId xmlns:a16="http://schemas.microsoft.com/office/drawing/2014/main" id="{7147D96D-590C-B84F-BC11-0C2EC580E8BB}"/>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3" name="Picture 12">
            <a:extLst>
              <a:ext uri="{FF2B5EF4-FFF2-40B4-BE49-F238E27FC236}">
                <a16:creationId xmlns:a16="http://schemas.microsoft.com/office/drawing/2014/main" id="{C7095437-B61A-854C-8FF0-3A0F4F183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4" name="L-Shape 13">
            <a:extLst>
              <a:ext uri="{FF2B5EF4-FFF2-40B4-BE49-F238E27FC236}">
                <a16:creationId xmlns:a16="http://schemas.microsoft.com/office/drawing/2014/main" id="{92E3CDAE-A2FB-6A44-A6D4-943551AE5A4D}"/>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819918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HGSｺﾞｼｯｸE" pitchFamily="34" charset="-128"/>
              </a:defRPr>
            </a:lvl1pPr>
            <a:lvl2pPr marL="557213" indent="-214313">
              <a:defRPr kumimoji="1">
                <a:solidFill>
                  <a:schemeClr val="tx1"/>
                </a:solidFill>
                <a:latin typeface="Arial" panose="020B0604020202020204" pitchFamily="34" charset="0"/>
                <a:ea typeface="HGSｺﾞｼｯｸE" pitchFamily="34" charset="-128"/>
              </a:defRPr>
            </a:lvl2pPr>
            <a:lvl3pPr marL="857250" indent="-171450">
              <a:defRPr kumimoji="1">
                <a:solidFill>
                  <a:schemeClr val="tx1"/>
                </a:solidFill>
                <a:latin typeface="Arial" panose="020B0604020202020204" pitchFamily="34" charset="0"/>
                <a:ea typeface="HGSｺﾞｼｯｸE" pitchFamily="34" charset="-128"/>
              </a:defRPr>
            </a:lvl3pPr>
            <a:lvl4pPr marL="1200150" indent="-171450">
              <a:defRPr kumimoji="1">
                <a:solidFill>
                  <a:schemeClr val="tx1"/>
                </a:solidFill>
                <a:latin typeface="Arial" panose="020B0604020202020204" pitchFamily="34" charset="0"/>
                <a:ea typeface="HGSｺﾞｼｯｸE" pitchFamily="34" charset="-128"/>
              </a:defRPr>
            </a:lvl4pPr>
            <a:lvl5pPr marL="1543050" indent="-171450">
              <a:defRPr kumimoji="1">
                <a:solidFill>
                  <a:schemeClr val="tx1"/>
                </a:solidFill>
                <a:latin typeface="Arial" panose="020B0604020202020204" pitchFamily="34" charset="0"/>
                <a:ea typeface="HGSｺﾞｼｯｸE" pitchFamily="34" charset="-128"/>
              </a:defRPr>
            </a:lvl5pPr>
            <a:lvl6pPr marL="18859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2288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25717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2914650" indent="-17145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fld id="{29D93AAF-923B-4BCF-9EBE-BDD523AC2984}" type="slidenum">
              <a:rPr lang="en-US" altLang="ja-JP" smtClean="0">
                <a:solidFill>
                  <a:srgbClr val="FFFFFF"/>
                </a:solidFill>
                <a:ea typeface="MS PGothic" panose="020B0600070205080204" pitchFamily="34" charset="-128"/>
              </a:rPr>
              <a:pPr/>
              <a:t>49</a:t>
            </a:fld>
            <a:endParaRPr lang="en-US" altLang="ja-JP">
              <a:solidFill>
                <a:srgbClr val="FFFFFF"/>
              </a:solidFill>
              <a:ea typeface="MS PGothic" panose="020B0600070205080204" pitchFamily="34" charset="-128"/>
            </a:endParaRPr>
          </a:p>
        </p:txBody>
      </p:sp>
      <p:pic>
        <p:nvPicPr>
          <p:cNvPr id="96259" name="Picture 2" descr="استراحة - التطبيقات على Google 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1958518"/>
            <a:ext cx="4544617" cy="334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برنامج 15 دقيقة لحرق الدهو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279152"/>
            <a:ext cx="1653778" cy="165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943601" y="1279152"/>
            <a:ext cx="4220170" cy="684803"/>
          </a:xfrm>
          <a:prstGeom prst="rect">
            <a:avLst/>
          </a:prstGeom>
        </p:spPr>
        <p:txBody>
          <a:bodyPr wrap="square">
            <a:spAutoFit/>
          </a:bodyPr>
          <a:lstStyle/>
          <a:p>
            <a:pPr algn="just" rtl="1">
              <a:defRPr/>
            </a:pPr>
            <a:r>
              <a:rPr lang="ar-JO" sz="1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ورشة عمل التخطيط للمستقبل </a:t>
            </a:r>
            <a:r>
              <a:rPr lang="en-US"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2023</a:t>
            </a:r>
          </a:p>
          <a:p>
            <a:pPr algn="just" rtl="1">
              <a:defRPr/>
            </a:pPr>
            <a:r>
              <a:rPr lang="ar-SA" sz="1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مشروع الفرصة الثانية / صندوق الأمان لمستقبل الايتام</a:t>
            </a:r>
            <a:endParaRPr lang="ar-JO" sz="1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ndParaRPr>
          </a:p>
          <a:p>
            <a:pPr algn="just" rtl="1">
              <a:defRPr/>
            </a:pPr>
            <a:endParaRPr lang="ar-JO" sz="105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ndParaRPr>
          </a:p>
        </p:txBody>
      </p:sp>
      <p:pic>
        <p:nvPicPr>
          <p:cNvPr id="6" name="Picture 3" descr="cup.gif">
            <a:extLst>
              <a:ext uri="{FF2B5EF4-FFF2-40B4-BE49-F238E27FC236}">
                <a16:creationId xmlns:a16="http://schemas.microsoft.com/office/drawing/2014/main" id="{0B4C0A4A-C7D5-2945-AD8D-DA55E22F6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5921" y="3052967"/>
            <a:ext cx="2942750" cy="294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3EC1D7F0-A4EA-AD44-BF97-07E6A42BF2AD}"/>
              </a:ext>
            </a:extLst>
          </p:cNvPr>
          <p:cNvGrpSpPr/>
          <p:nvPr/>
        </p:nvGrpSpPr>
        <p:grpSpPr>
          <a:xfrm>
            <a:off x="412757" y="239719"/>
            <a:ext cx="4288558" cy="1066719"/>
            <a:chOff x="833170" y="105330"/>
            <a:chExt cx="4288558" cy="1066719"/>
          </a:xfrm>
        </p:grpSpPr>
        <p:pic>
          <p:nvPicPr>
            <p:cNvPr id="8" name="Picture 7" descr="C:\Users\reem\AppData\Local\Microsoft\Windows\INetCache\Content.Word\English-LOGO-RGB.PNG">
              <a:extLst>
                <a:ext uri="{FF2B5EF4-FFF2-40B4-BE49-F238E27FC236}">
                  <a16:creationId xmlns:a16="http://schemas.microsoft.com/office/drawing/2014/main" id="{F4DA7B7B-37B2-384E-9334-459CA255A4A9}"/>
                </a:ext>
              </a:extLst>
            </p:cNvPr>
            <p:cNvPicPr/>
            <p:nvPr/>
          </p:nvPicPr>
          <p:blipFill rotWithShape="1">
            <a:blip r:embed="rId5"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9" name="Picture 8" descr="MEPI logo - The U.S.-Middle East Partnership Initiative (MEPI)">
              <a:extLst>
                <a:ext uri="{FF2B5EF4-FFF2-40B4-BE49-F238E27FC236}">
                  <a16:creationId xmlns:a16="http://schemas.microsoft.com/office/drawing/2014/main" id="{47768892-1AD9-A344-BAB5-318A1DCA7F6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0" name="Picture 9" descr="Flag of the United States - Wikipedia">
              <a:extLst>
                <a:ext uri="{FF2B5EF4-FFF2-40B4-BE49-F238E27FC236}">
                  <a16:creationId xmlns:a16="http://schemas.microsoft.com/office/drawing/2014/main" id="{57E77EC5-ECA8-A944-8850-4191A4C1C77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1" name="Picture 10" descr="C:\Users\rahaf.AMANFUND\AppData\Local\Microsoft\Windows\INetCache\Content.Word\Second Chance logo.jpg">
              <a:extLst>
                <a:ext uri="{FF2B5EF4-FFF2-40B4-BE49-F238E27FC236}">
                  <a16:creationId xmlns:a16="http://schemas.microsoft.com/office/drawing/2014/main" id="{7C21554F-84F0-3E44-A7C4-E8D6760493E9}"/>
                </a:ext>
              </a:extLst>
            </p:cNvPr>
            <p:cNvPicPr/>
            <p:nvPr/>
          </p:nvPicPr>
          <p:blipFill rotWithShape="1">
            <a:blip r:embed="rId8"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4BDB72CA-3B62-0B4C-A6BA-83A75748F5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3" name="L-Shape 12">
            <a:extLst>
              <a:ext uri="{FF2B5EF4-FFF2-40B4-BE49-F238E27FC236}">
                <a16:creationId xmlns:a16="http://schemas.microsoft.com/office/drawing/2014/main" id="{2E7F5599-44B1-CE46-87CA-66090B11BBF6}"/>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55408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18212A0-3B22-9D45-9C51-10DBA585AA6F}"/>
              </a:ext>
            </a:extLst>
          </p:cNvPr>
          <p:cNvSpPr>
            <a:spLocks noChangeArrowheads="1"/>
          </p:cNvSpPr>
          <p:nvPr/>
        </p:nvSpPr>
        <p:spPr bwMode="auto">
          <a:xfrm>
            <a:off x="6196513" y="990600"/>
            <a:ext cx="394076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HGSｺﾞｼｯｸE" pitchFamily="34" charset="-128"/>
              </a:defRPr>
            </a:lvl1pPr>
            <a:lvl2pPr marL="742950" indent="-285750">
              <a:defRPr kumimoji="1">
                <a:solidFill>
                  <a:schemeClr val="tx1"/>
                </a:solidFill>
                <a:latin typeface="Arial" panose="020B0604020202020204" pitchFamily="34" charset="0"/>
                <a:ea typeface="HGSｺﾞｼｯｸE" pitchFamily="34" charset="-128"/>
              </a:defRPr>
            </a:lvl2pPr>
            <a:lvl3pPr marL="1143000" indent="-228600">
              <a:defRPr kumimoji="1">
                <a:solidFill>
                  <a:schemeClr val="tx1"/>
                </a:solidFill>
                <a:latin typeface="Arial" panose="020B0604020202020204" pitchFamily="34" charset="0"/>
                <a:ea typeface="HGSｺﾞｼｯｸE" pitchFamily="34" charset="-128"/>
              </a:defRPr>
            </a:lvl3pPr>
            <a:lvl4pPr marL="1600200" indent="-228600">
              <a:defRPr kumimoji="1">
                <a:solidFill>
                  <a:schemeClr val="tx1"/>
                </a:solidFill>
                <a:latin typeface="Arial" panose="020B0604020202020204" pitchFamily="34" charset="0"/>
                <a:ea typeface="HGSｺﾞｼｯｸE" pitchFamily="34" charset="-128"/>
              </a:defRPr>
            </a:lvl4pPr>
            <a:lvl5pPr marL="2057400" indent="-228600">
              <a:defRPr kumimoji="1">
                <a:solidFill>
                  <a:schemeClr val="tx1"/>
                </a:solidFill>
                <a:latin typeface="Arial" panose="020B0604020202020204" pitchFamily="34" charset="0"/>
                <a:ea typeface="HGSｺﾞｼｯｸE"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pPr algn="ctr"/>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العقد الإجتماعي للمشاركين</a:t>
            </a:r>
          </a:p>
        </p:txBody>
      </p:sp>
      <p:graphicFrame>
        <p:nvGraphicFramePr>
          <p:cNvPr id="5" name="Content Placeholder 3">
            <a:extLst>
              <a:ext uri="{FF2B5EF4-FFF2-40B4-BE49-F238E27FC236}">
                <a16:creationId xmlns:a16="http://schemas.microsoft.com/office/drawing/2014/main" id="{8141B6D2-4AD4-F147-AF71-350951AE3ECD}"/>
              </a:ext>
            </a:extLst>
          </p:cNvPr>
          <p:cNvGraphicFramePr>
            <a:graphicFrameLocks/>
          </p:cNvGraphicFramePr>
          <p:nvPr>
            <p:extLst>
              <p:ext uri="{D42A27DB-BD31-4B8C-83A1-F6EECF244321}">
                <p14:modId xmlns:p14="http://schemas.microsoft.com/office/powerpoint/2010/main" val="2836171906"/>
              </p:ext>
            </p:extLst>
          </p:nvPr>
        </p:nvGraphicFramePr>
        <p:xfrm>
          <a:off x="2018624" y="2355830"/>
          <a:ext cx="8154752" cy="2521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F8B3C2C-276F-6240-BD23-677644890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7" name="L-Shape 6">
            <a:extLst>
              <a:ext uri="{FF2B5EF4-FFF2-40B4-BE49-F238E27FC236}">
                <a16:creationId xmlns:a16="http://schemas.microsoft.com/office/drawing/2014/main" id="{F37D3AEC-E1D2-F14B-8E10-8F7A454DD507}"/>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grpSp>
        <p:nvGrpSpPr>
          <p:cNvPr id="8" name="Group 7">
            <a:extLst>
              <a:ext uri="{FF2B5EF4-FFF2-40B4-BE49-F238E27FC236}">
                <a16:creationId xmlns:a16="http://schemas.microsoft.com/office/drawing/2014/main" id="{0EE38B9F-4AAB-1B44-8AB9-398B0E1DB268}"/>
              </a:ext>
            </a:extLst>
          </p:cNvPr>
          <p:cNvGrpSpPr/>
          <p:nvPr/>
        </p:nvGrpSpPr>
        <p:grpSpPr>
          <a:xfrm>
            <a:off x="412757" y="239719"/>
            <a:ext cx="4288558" cy="1066719"/>
            <a:chOff x="833170" y="105330"/>
            <a:chExt cx="4288558" cy="1066719"/>
          </a:xfrm>
        </p:grpSpPr>
        <p:pic>
          <p:nvPicPr>
            <p:cNvPr id="9" name="Picture 8" descr="C:\Users\reem\AppData\Local\Microsoft\Windows\INetCache\Content.Word\English-LOGO-RGB.PNG">
              <a:extLst>
                <a:ext uri="{FF2B5EF4-FFF2-40B4-BE49-F238E27FC236}">
                  <a16:creationId xmlns:a16="http://schemas.microsoft.com/office/drawing/2014/main" id="{AB594DEB-26CC-EA49-B250-D48BE92E76AA}"/>
                </a:ext>
              </a:extLst>
            </p:cNvPr>
            <p:cNvPicPr/>
            <p:nvPr/>
          </p:nvPicPr>
          <p:blipFill rotWithShape="1">
            <a:blip r:embed="rId8"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0" name="Picture 9" descr="MEPI logo - The U.S.-Middle East Partnership Initiative (MEPI)">
              <a:extLst>
                <a:ext uri="{FF2B5EF4-FFF2-40B4-BE49-F238E27FC236}">
                  <a16:creationId xmlns:a16="http://schemas.microsoft.com/office/drawing/2014/main" id="{86E80C45-1FB8-0C44-9834-3DBD502BD8D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1" name="Picture 10" descr="Flag of the United States - Wikipedia">
              <a:extLst>
                <a:ext uri="{FF2B5EF4-FFF2-40B4-BE49-F238E27FC236}">
                  <a16:creationId xmlns:a16="http://schemas.microsoft.com/office/drawing/2014/main" id="{97799EC6-663F-2040-8FA3-7D3B3150769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2" name="Picture 11" descr="C:\Users\rahaf.AMANFUND\AppData\Local\Microsoft\Windows\INetCache\Content.Word\Second Chance logo.jpg">
              <a:extLst>
                <a:ext uri="{FF2B5EF4-FFF2-40B4-BE49-F238E27FC236}">
                  <a16:creationId xmlns:a16="http://schemas.microsoft.com/office/drawing/2014/main" id="{9D3CFFD1-5B17-7844-BF5D-754D11C091C0}"/>
                </a:ext>
              </a:extLst>
            </p:cNvPr>
            <p:cNvPicPr/>
            <p:nvPr/>
          </p:nvPicPr>
          <p:blipFill rotWithShape="1">
            <a:blip r:embed="rId11"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0197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jali\Desktop\download (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6678" y="2914649"/>
            <a:ext cx="5786921" cy="27901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933BCB6-E292-904C-8AC2-F8CCD8888124}"/>
              </a:ext>
            </a:extLst>
          </p:cNvPr>
          <p:cNvSpPr txBox="1">
            <a:spLocks/>
          </p:cNvSpPr>
          <p:nvPr/>
        </p:nvSpPr>
        <p:spPr>
          <a:xfrm>
            <a:off x="3505200" y="1447800"/>
            <a:ext cx="62484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ar-JO"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تمرين المشبك</a:t>
            </a:r>
          </a:p>
          <a:p>
            <a:pPr rtl="1"/>
            <a:r>
              <a:rPr lang="ar-JO" sz="1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 </a:t>
            </a:r>
            <a:r>
              <a:rPr lang="ar-JO" sz="32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Arial Black" pitchFamily="34" charset="0"/>
                <a:ea typeface="HGSｺﾞｼｯｸE" panose="020B0400000000000000" pitchFamily="34" charset="-128"/>
              </a:rPr>
              <a:t>التشبيك أساس التخطيط للمستقبل</a:t>
            </a:r>
            <a:endParaRPr lang="en-US" sz="3200" dirty="0"/>
          </a:p>
        </p:txBody>
      </p:sp>
      <p:pic>
        <p:nvPicPr>
          <p:cNvPr id="5" name="Picture 2" descr="C:\Users\Majali\Desktop\images (2).jpg">
            <a:extLst>
              <a:ext uri="{FF2B5EF4-FFF2-40B4-BE49-F238E27FC236}">
                <a16:creationId xmlns:a16="http://schemas.microsoft.com/office/drawing/2014/main" id="{F5540F39-5698-A946-BF46-12DE261AA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23" y="1082040"/>
            <a:ext cx="2919678" cy="218694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8EB6385-716D-8445-960F-45339D1CB105}"/>
              </a:ext>
            </a:extLst>
          </p:cNvPr>
          <p:cNvGrpSpPr/>
          <p:nvPr/>
        </p:nvGrpSpPr>
        <p:grpSpPr>
          <a:xfrm>
            <a:off x="412757" y="239719"/>
            <a:ext cx="4288558" cy="1066719"/>
            <a:chOff x="833170" y="105330"/>
            <a:chExt cx="4288558" cy="1066719"/>
          </a:xfrm>
        </p:grpSpPr>
        <p:pic>
          <p:nvPicPr>
            <p:cNvPr id="7" name="Picture 6" descr="C:\Users\reem\AppData\Local\Microsoft\Windows\INetCache\Content.Word\English-LOGO-RGB.PNG">
              <a:extLst>
                <a:ext uri="{FF2B5EF4-FFF2-40B4-BE49-F238E27FC236}">
                  <a16:creationId xmlns:a16="http://schemas.microsoft.com/office/drawing/2014/main" id="{73944410-4F67-0E4A-B417-0E9BEDA65C75}"/>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8" name="Picture 7" descr="MEPI logo - The U.S.-Middle East Partnership Initiative (MEPI)">
              <a:extLst>
                <a:ext uri="{FF2B5EF4-FFF2-40B4-BE49-F238E27FC236}">
                  <a16:creationId xmlns:a16="http://schemas.microsoft.com/office/drawing/2014/main" id="{8A6388DE-34D6-4D47-AD78-6CC23FAB68B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9" name="Picture 8" descr="Flag of the United States - Wikipedia">
              <a:extLst>
                <a:ext uri="{FF2B5EF4-FFF2-40B4-BE49-F238E27FC236}">
                  <a16:creationId xmlns:a16="http://schemas.microsoft.com/office/drawing/2014/main" id="{CC26C38D-93F8-D64B-9543-6A62978EB12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0" name="Picture 9" descr="C:\Users\rahaf.AMANFUND\AppData\Local\Microsoft\Windows\INetCache\Content.Word\Second Chance logo.jpg">
              <a:extLst>
                <a:ext uri="{FF2B5EF4-FFF2-40B4-BE49-F238E27FC236}">
                  <a16:creationId xmlns:a16="http://schemas.microsoft.com/office/drawing/2014/main" id="{E2203B1D-EED7-8148-904E-7215827B0797}"/>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1" name="Picture 10">
            <a:extLst>
              <a:ext uri="{FF2B5EF4-FFF2-40B4-BE49-F238E27FC236}">
                <a16:creationId xmlns:a16="http://schemas.microsoft.com/office/drawing/2014/main" id="{DB38C534-0DA5-784A-A8ED-04B682BD22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2" name="L-Shape 11">
            <a:extLst>
              <a:ext uri="{FF2B5EF4-FFF2-40B4-BE49-F238E27FC236}">
                <a16:creationId xmlns:a16="http://schemas.microsoft.com/office/drawing/2014/main" id="{6CA9DB8E-FE53-DE41-87AF-911814D3ADDD}"/>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996693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a:extLst>
              <a:ext uri="{FF2B5EF4-FFF2-40B4-BE49-F238E27FC236}">
                <a16:creationId xmlns:a16="http://schemas.microsoft.com/office/drawing/2014/main" id="{96C185C7-E43F-8844-B2CC-88CB414B5457}"/>
              </a:ext>
            </a:extLst>
          </p:cNvPr>
          <p:cNvSpPr>
            <a:spLocks noChangeArrowheads="1"/>
          </p:cNvSpPr>
          <p:nvPr/>
        </p:nvSpPr>
        <p:spPr bwMode="auto">
          <a:xfrm>
            <a:off x="6835379" y="1544242"/>
            <a:ext cx="28324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HGSｺﾞｼｯｸE" panose="020B0900000000000000" pitchFamily="34" charset="-128"/>
              </a:defRPr>
            </a:lvl1pPr>
            <a:lvl2pPr marL="742950" indent="-285750">
              <a:defRPr kumimoji="1">
                <a:solidFill>
                  <a:schemeClr val="tx1"/>
                </a:solidFill>
                <a:latin typeface="Arial" panose="020B0604020202020204" pitchFamily="34" charset="0"/>
                <a:ea typeface="HGSｺﾞｼｯｸE" panose="020B0900000000000000" pitchFamily="34" charset="-128"/>
              </a:defRPr>
            </a:lvl2pPr>
            <a:lvl3pPr marL="1143000" indent="-228600">
              <a:defRPr kumimoji="1">
                <a:solidFill>
                  <a:schemeClr val="tx1"/>
                </a:solidFill>
                <a:latin typeface="Arial" panose="020B0604020202020204" pitchFamily="34" charset="0"/>
                <a:ea typeface="HGSｺﾞｼｯｸE" panose="020B0900000000000000" pitchFamily="34" charset="-128"/>
              </a:defRPr>
            </a:lvl3pPr>
            <a:lvl4pPr marL="1600200" indent="-228600">
              <a:defRPr kumimoji="1">
                <a:solidFill>
                  <a:schemeClr val="tx1"/>
                </a:solidFill>
                <a:latin typeface="Arial" panose="020B0604020202020204" pitchFamily="34" charset="0"/>
                <a:ea typeface="HGSｺﾞｼｯｸE" panose="020B0900000000000000" pitchFamily="34" charset="-128"/>
              </a:defRPr>
            </a:lvl4pPr>
            <a:lvl5pPr marL="2057400" indent="-228600">
              <a:defRPr kumimoji="1">
                <a:solidFill>
                  <a:schemeClr val="tx1"/>
                </a:solidFill>
                <a:latin typeface="Arial" panose="020B0604020202020204" pitchFamily="34" charset="0"/>
                <a:ea typeface="HGSｺﾞｼｯｸE" panose="020B0900000000000000"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anose="020B0900000000000000" pitchFamily="34" charset="-128"/>
              </a:defRPr>
            </a:lvl9pPr>
          </a:lstStyle>
          <a:p>
            <a:pPr algn="r" rtl="1"/>
            <a:r>
              <a:rPr lang="ar-JO" altLang="en-US" sz="2400" b="1" dirty="0">
                <a:solidFill>
                  <a:schemeClr val="bg1"/>
                </a:solidFill>
              </a:rPr>
              <a:t>تتححديد الحاجات أختيار فكرة </a:t>
            </a:r>
            <a:endParaRPr lang="en-US" altLang="en-US" sz="2400" dirty="0">
              <a:solidFill>
                <a:schemeClr val="bg1"/>
              </a:solidFill>
            </a:endParaRPr>
          </a:p>
        </p:txBody>
      </p:sp>
      <p:sp>
        <p:nvSpPr>
          <p:cNvPr id="47" name="Rectangle 9">
            <a:extLst>
              <a:ext uri="{FF2B5EF4-FFF2-40B4-BE49-F238E27FC236}">
                <a16:creationId xmlns:a16="http://schemas.microsoft.com/office/drawing/2014/main" id="{8C9A8743-0D3D-C743-9852-0AEF3E1382CC}"/>
              </a:ext>
            </a:extLst>
          </p:cNvPr>
          <p:cNvSpPr/>
          <p:nvPr/>
        </p:nvSpPr>
        <p:spPr>
          <a:xfrm>
            <a:off x="6542486" y="2587231"/>
            <a:ext cx="292894" cy="25360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48" name="Rounded Rectangle 51">
            <a:extLst>
              <a:ext uri="{FF2B5EF4-FFF2-40B4-BE49-F238E27FC236}">
                <a16:creationId xmlns:a16="http://schemas.microsoft.com/office/drawing/2014/main" id="{4C40C325-8A13-8244-AC62-371D62798DE3}"/>
              </a:ext>
            </a:extLst>
          </p:cNvPr>
          <p:cNvSpPr/>
          <p:nvPr/>
        </p:nvSpPr>
        <p:spPr>
          <a:xfrm rot="16200000" flipH="1">
            <a:off x="7182448" y="3783211"/>
            <a:ext cx="406003" cy="414338"/>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52" name="Rounded Rectangle 20">
            <a:extLst>
              <a:ext uri="{FF2B5EF4-FFF2-40B4-BE49-F238E27FC236}">
                <a16:creationId xmlns:a16="http://schemas.microsoft.com/office/drawing/2014/main" id="{E6E78240-3B01-9A4E-82E6-48DD374C8201}"/>
              </a:ext>
            </a:extLst>
          </p:cNvPr>
          <p:cNvSpPr>
            <a:spLocks noChangeAspect="1"/>
          </p:cNvSpPr>
          <p:nvPr/>
        </p:nvSpPr>
        <p:spPr>
          <a:xfrm rot="2160000">
            <a:off x="6557963" y="4805365"/>
            <a:ext cx="400050" cy="397669"/>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p>
        </p:txBody>
      </p:sp>
      <p:sp>
        <p:nvSpPr>
          <p:cNvPr id="53" name="Donut 24">
            <a:extLst>
              <a:ext uri="{FF2B5EF4-FFF2-40B4-BE49-F238E27FC236}">
                <a16:creationId xmlns:a16="http://schemas.microsoft.com/office/drawing/2014/main" id="{D74F8E6B-3D08-7E4B-8ACF-AFF69CB26F06}"/>
              </a:ext>
            </a:extLst>
          </p:cNvPr>
          <p:cNvSpPr/>
          <p:nvPr/>
        </p:nvSpPr>
        <p:spPr>
          <a:xfrm>
            <a:off x="4520805" y="2496743"/>
            <a:ext cx="502444" cy="46791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64" name="Block Arc 11">
            <a:extLst>
              <a:ext uri="{FF2B5EF4-FFF2-40B4-BE49-F238E27FC236}">
                <a16:creationId xmlns:a16="http://schemas.microsoft.com/office/drawing/2014/main" id="{EEECB65B-CC28-4646-8EE7-9809FA480FA7}"/>
              </a:ext>
            </a:extLst>
          </p:cNvPr>
          <p:cNvSpPr/>
          <p:nvPr/>
        </p:nvSpPr>
        <p:spPr>
          <a:xfrm rot="10800000">
            <a:off x="4412459" y="4660107"/>
            <a:ext cx="260747" cy="390525"/>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schemeClr val="tx1"/>
              </a:solidFill>
            </a:endParaRPr>
          </a:p>
        </p:txBody>
      </p:sp>
      <p:sp>
        <p:nvSpPr>
          <p:cNvPr id="24" name="Rectangle 23">
            <a:extLst>
              <a:ext uri="{FF2B5EF4-FFF2-40B4-BE49-F238E27FC236}">
                <a16:creationId xmlns:a16="http://schemas.microsoft.com/office/drawing/2014/main" id="{60BB422A-BC40-1A4F-9EA3-4994917551AD}"/>
              </a:ext>
            </a:extLst>
          </p:cNvPr>
          <p:cNvSpPr/>
          <p:nvPr/>
        </p:nvSpPr>
        <p:spPr>
          <a:xfrm>
            <a:off x="10676830" y="1269970"/>
            <a:ext cx="684803" cy="992579"/>
          </a:xfrm>
          <a:prstGeom prst="rect">
            <a:avLst/>
          </a:prstGeom>
        </p:spPr>
        <p:txBody>
          <a:bodyPr wrap="none">
            <a:spAutoFit/>
          </a:bodyPr>
          <a:lstStyle/>
          <a:p>
            <a:pPr>
              <a:defRPr/>
            </a:pPr>
            <a:r>
              <a:rPr lang="en-US" sz="585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5</a:t>
            </a:r>
            <a:endParaRPr lang="en-US" sz="1350" dirty="0">
              <a:ea typeface="HGSｺﾞｼｯｸE" panose="020B0400000000000000" pitchFamily="34" charset="-128"/>
            </a:endParaRPr>
          </a:p>
        </p:txBody>
      </p:sp>
      <p:sp>
        <p:nvSpPr>
          <p:cNvPr id="25" name="Rectangle 24">
            <a:extLst>
              <a:ext uri="{FF2B5EF4-FFF2-40B4-BE49-F238E27FC236}">
                <a16:creationId xmlns:a16="http://schemas.microsoft.com/office/drawing/2014/main" id="{712B56CF-3BAB-1642-9E58-26309A9096D9}"/>
              </a:ext>
            </a:extLst>
          </p:cNvPr>
          <p:cNvSpPr/>
          <p:nvPr/>
        </p:nvSpPr>
        <p:spPr>
          <a:xfrm>
            <a:off x="7036684" y="745742"/>
            <a:ext cx="4324949" cy="461665"/>
          </a:xfrm>
          <a:prstGeom prst="rect">
            <a:avLst/>
          </a:prstGeom>
        </p:spPr>
        <p:txBody>
          <a:bodyPr wrap="square">
            <a:spAutoFit/>
          </a:bodyPr>
          <a:lstStyle/>
          <a:p>
            <a:pPr algn="ctr" defTabSz="342900"/>
            <a:r>
              <a:rPr lang="en-US"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 الخطوات الرئيسية </a:t>
            </a:r>
            <a:r>
              <a:rPr lang="ar-SA"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للتخطيط للمستقبل </a:t>
            </a:r>
            <a:endParaRPr lang="ar-JO"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ndParaRPr>
          </a:p>
        </p:txBody>
      </p:sp>
      <p:sp>
        <p:nvSpPr>
          <p:cNvPr id="27" name="Rectangle 26">
            <a:extLst>
              <a:ext uri="{FF2B5EF4-FFF2-40B4-BE49-F238E27FC236}">
                <a16:creationId xmlns:a16="http://schemas.microsoft.com/office/drawing/2014/main" id="{DA793CD6-7839-1940-8EC9-0BFDD637D3A4}"/>
              </a:ext>
            </a:extLst>
          </p:cNvPr>
          <p:cNvSpPr/>
          <p:nvPr/>
        </p:nvSpPr>
        <p:spPr>
          <a:xfrm>
            <a:off x="6096000" y="1577926"/>
            <a:ext cx="4536179" cy="1323439"/>
          </a:xfrm>
          <a:prstGeom prst="rect">
            <a:avLst/>
          </a:prstGeom>
        </p:spPr>
        <p:txBody>
          <a:bodyPr wrap="square">
            <a:spAutoFit/>
          </a:bodyPr>
          <a:lstStyle/>
          <a:p>
            <a:pPr algn="just" rtl="1">
              <a:defRPr/>
            </a:pPr>
            <a:r>
              <a:rPr lang="ar-JO" sz="24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ea typeface="HGSｺﾞｼｯｸE" panose="020B0400000000000000" pitchFamily="34" charset="-128"/>
              </a:rPr>
              <a:t>الخطوة الخامسة </a:t>
            </a:r>
            <a:r>
              <a:rPr lang="ar-SA"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بناء خطة مستقبلية تطبيقات عملية</a:t>
            </a:r>
            <a:endParaRPr lang="ar-JO" sz="24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a:p>
            <a:pPr algn="just" rtl="1">
              <a:defRPr/>
            </a:pPr>
            <a:endPar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endParaRPr>
          </a:p>
        </p:txBody>
      </p:sp>
      <p:pic>
        <p:nvPicPr>
          <p:cNvPr id="15" name="Picture 14">
            <a:extLst>
              <a:ext uri="{FF2B5EF4-FFF2-40B4-BE49-F238E27FC236}">
                <a16:creationId xmlns:a16="http://schemas.microsoft.com/office/drawing/2014/main" id="{AC668DCC-DC0D-ED4F-A46E-8F6A4364F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714" y="1577926"/>
            <a:ext cx="2726558" cy="4585773"/>
          </a:xfrm>
          <a:prstGeom prst="rect">
            <a:avLst/>
          </a:prstGeom>
        </p:spPr>
      </p:pic>
      <p:pic>
        <p:nvPicPr>
          <p:cNvPr id="17" name="Content Placeholder 3">
            <a:extLst>
              <a:ext uri="{FF2B5EF4-FFF2-40B4-BE49-F238E27FC236}">
                <a16:creationId xmlns:a16="http://schemas.microsoft.com/office/drawing/2014/main" id="{C3A08755-54D3-244E-8144-D914353D4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293" y="2496743"/>
            <a:ext cx="4670730" cy="3618636"/>
          </a:xfrm>
          <a:prstGeom prst="rect">
            <a:avLst/>
          </a:prstGeom>
        </p:spPr>
      </p:pic>
      <p:grpSp>
        <p:nvGrpSpPr>
          <p:cNvPr id="18" name="Group 17">
            <a:extLst>
              <a:ext uri="{FF2B5EF4-FFF2-40B4-BE49-F238E27FC236}">
                <a16:creationId xmlns:a16="http://schemas.microsoft.com/office/drawing/2014/main" id="{3F98524A-207F-F041-8E44-0E24797C2E71}"/>
              </a:ext>
            </a:extLst>
          </p:cNvPr>
          <p:cNvGrpSpPr/>
          <p:nvPr/>
        </p:nvGrpSpPr>
        <p:grpSpPr>
          <a:xfrm>
            <a:off x="412757" y="239719"/>
            <a:ext cx="4288558" cy="1066719"/>
            <a:chOff x="833170" y="105330"/>
            <a:chExt cx="4288558" cy="1066719"/>
          </a:xfrm>
        </p:grpSpPr>
        <p:pic>
          <p:nvPicPr>
            <p:cNvPr id="19" name="Picture 18" descr="C:\Users\reem\AppData\Local\Microsoft\Windows\INetCache\Content.Word\English-LOGO-RGB.PNG">
              <a:extLst>
                <a:ext uri="{FF2B5EF4-FFF2-40B4-BE49-F238E27FC236}">
                  <a16:creationId xmlns:a16="http://schemas.microsoft.com/office/drawing/2014/main" id="{043ACA77-64EB-FB4A-8C89-85342D58C5EB}"/>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20" name="Picture 19" descr="MEPI logo - The U.S.-Middle East Partnership Initiative (MEPI)">
              <a:extLst>
                <a:ext uri="{FF2B5EF4-FFF2-40B4-BE49-F238E27FC236}">
                  <a16:creationId xmlns:a16="http://schemas.microsoft.com/office/drawing/2014/main" id="{4948958B-C278-F443-86F0-438C50D385E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21" name="Picture 20" descr="Flag of the United States - Wikipedia">
              <a:extLst>
                <a:ext uri="{FF2B5EF4-FFF2-40B4-BE49-F238E27FC236}">
                  <a16:creationId xmlns:a16="http://schemas.microsoft.com/office/drawing/2014/main" id="{944A66B2-D23B-FB45-942F-35970D5BCAB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22" name="Picture 21" descr="C:\Users\rahaf.AMANFUND\AppData\Local\Microsoft\Windows\INetCache\Content.Word\Second Chance logo.jpg">
              <a:extLst>
                <a:ext uri="{FF2B5EF4-FFF2-40B4-BE49-F238E27FC236}">
                  <a16:creationId xmlns:a16="http://schemas.microsoft.com/office/drawing/2014/main" id="{7AE7DF81-D085-A048-8635-B99D0C79517C}"/>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23" name="Picture 22">
            <a:extLst>
              <a:ext uri="{FF2B5EF4-FFF2-40B4-BE49-F238E27FC236}">
                <a16:creationId xmlns:a16="http://schemas.microsoft.com/office/drawing/2014/main" id="{CBB4ED90-F58B-8F4A-A51C-5E1058EAE9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26" name="L-Shape 25">
            <a:extLst>
              <a:ext uri="{FF2B5EF4-FFF2-40B4-BE49-F238E27FC236}">
                <a16:creationId xmlns:a16="http://schemas.microsoft.com/office/drawing/2014/main" id="{69CD9414-8741-8749-AEEE-BE3507028662}"/>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42858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81023" y="1103663"/>
            <a:ext cx="11344275" cy="510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ü"/>
              <a:tabLst/>
            </a:pPr>
            <a:r>
              <a:rPr kumimoji="0" lang="ar-SA" sz="2200" b="1" i="0" u="none" strike="noStrike" cap="none" normalizeH="0" baseline="0" dirty="0">
                <a:ln>
                  <a:noFill/>
                </a:ln>
                <a:solidFill>
                  <a:srgbClr val="FF0000"/>
                </a:solidFill>
                <a:effectLst/>
                <a:latin typeface="Arial" pitchFamily="34" charset="0"/>
                <a:cs typeface="Arial" pitchFamily="34" charset="0"/>
              </a:rPr>
              <a:t>التخطيط</a:t>
            </a:r>
            <a:r>
              <a:rPr kumimoji="0" lang="ar-SA" sz="2200" b="0" i="0" u="none" strike="noStrike" cap="none" normalizeH="0" baseline="0" dirty="0">
                <a:ln>
                  <a:noFill/>
                </a:ln>
                <a:solidFill>
                  <a:schemeClr val="tx1"/>
                </a:solidFill>
                <a:effectLst/>
                <a:latin typeface="Arial" pitchFamily="34" charset="0"/>
                <a:cs typeface="Arial" pitchFamily="34" charset="0"/>
              </a:rPr>
              <a:t> … هو فن ارتكاب الاخطاء على الورق</a:t>
            </a:r>
            <a:r>
              <a:rPr kumimoji="0" lang="ar-JO" sz="2200" b="0" i="0" u="none" strike="noStrike" cap="none" normalizeH="0" baseline="0" dirty="0">
                <a:ln>
                  <a:noFill/>
                </a:ln>
                <a:solidFill>
                  <a:schemeClr val="tx1"/>
                </a:solidFill>
                <a:effectLst/>
                <a:latin typeface="Arial" pitchFamily="34" charset="0"/>
                <a:cs typeface="Arial" pitchFamily="34" charset="0"/>
              </a:rPr>
              <a:t>.</a:t>
            </a: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ü"/>
              <a:tabLst/>
            </a:pPr>
            <a:r>
              <a:rPr kumimoji="0" lang="ar-SA" sz="2200" b="1" i="0" u="none" strike="noStrike" cap="none" normalizeH="0" baseline="0" dirty="0">
                <a:ln>
                  <a:noFill/>
                </a:ln>
                <a:solidFill>
                  <a:srgbClr val="FF0000"/>
                </a:solidFill>
                <a:effectLst/>
                <a:latin typeface="Arial" pitchFamily="34" charset="0"/>
                <a:cs typeface="Arial" pitchFamily="34" charset="0"/>
              </a:rPr>
              <a:t>التخطيط</a:t>
            </a:r>
            <a:r>
              <a:rPr kumimoji="0" lang="ar-SA" sz="2200" b="0" i="0" u="none" strike="noStrike" cap="none" normalizeH="0" baseline="0" dirty="0">
                <a:ln>
                  <a:noFill/>
                </a:ln>
                <a:solidFill>
                  <a:srgbClr val="FF0000"/>
                </a:solidFill>
                <a:effectLst/>
                <a:latin typeface="Arial" pitchFamily="34" charset="0"/>
                <a:cs typeface="Arial" pitchFamily="34" charset="0"/>
              </a:rPr>
              <a:t> </a:t>
            </a:r>
            <a:r>
              <a:rPr kumimoji="0" lang="ar-SA" sz="2200" b="0" i="0" u="none" strike="noStrike" cap="none" normalizeH="0" baseline="0" dirty="0">
                <a:ln>
                  <a:noFill/>
                </a:ln>
                <a:solidFill>
                  <a:schemeClr val="tx1"/>
                </a:solidFill>
                <a:effectLst/>
                <a:latin typeface="Arial" pitchFamily="34" charset="0"/>
                <a:cs typeface="Arial" pitchFamily="34" charset="0"/>
              </a:rPr>
              <a:t>… نشاط يساعدك لتصبح الشخص الذي تتمناه</a:t>
            </a: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ü"/>
              <a:tabLst/>
            </a:pPr>
            <a:r>
              <a:rPr kumimoji="0" lang="ar-SA" sz="2200" b="0" i="0" u="none" strike="noStrike" cap="none" normalizeH="0" baseline="0" dirty="0">
                <a:ln>
                  <a:noFill/>
                </a:ln>
                <a:solidFill>
                  <a:schemeClr val="tx1"/>
                </a:solidFill>
                <a:effectLst/>
                <a:latin typeface="Arial" pitchFamily="34" charset="0"/>
                <a:cs typeface="Arial" pitchFamily="34" charset="0"/>
              </a:rPr>
              <a:t>إن قضاء سبع ساعات في </a:t>
            </a:r>
            <a:r>
              <a:rPr kumimoji="0" lang="ar-SA" sz="2200" b="1" i="0" u="none" strike="noStrike" cap="none" normalizeH="0" baseline="0" dirty="0">
                <a:ln>
                  <a:noFill/>
                </a:ln>
                <a:solidFill>
                  <a:srgbClr val="FF0000"/>
                </a:solidFill>
                <a:effectLst/>
                <a:latin typeface="Arial" pitchFamily="34" charset="0"/>
                <a:cs typeface="Arial" pitchFamily="34" charset="0"/>
              </a:rPr>
              <a:t>التخطيط</a:t>
            </a:r>
            <a:r>
              <a:rPr kumimoji="0" lang="ar-SA" sz="2200" b="0" i="0" u="none" strike="noStrike" cap="none" normalizeH="0" baseline="0" dirty="0">
                <a:ln>
                  <a:noFill/>
                </a:ln>
                <a:solidFill>
                  <a:schemeClr val="tx1"/>
                </a:solidFill>
                <a:effectLst/>
                <a:latin typeface="Arial" pitchFamily="34" charset="0"/>
                <a:cs typeface="Arial" pitchFamily="34" charset="0"/>
              </a:rPr>
              <a:t> بأفكار و أهداف واضحة لهو أحسن و أفضل نتيجة من قضاء سبعة ايام دون توجيه أو هدف</a:t>
            </a: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ü"/>
              <a:tabLst/>
            </a:pPr>
            <a:r>
              <a:rPr kumimoji="0" lang="ar-SA" sz="2200" b="0" i="0" u="none" strike="noStrike" cap="none" normalizeH="0" baseline="0" dirty="0">
                <a:ln>
                  <a:noFill/>
                </a:ln>
                <a:solidFill>
                  <a:schemeClr val="tx1"/>
                </a:solidFill>
                <a:effectLst/>
                <a:latin typeface="Arial" pitchFamily="34" charset="0"/>
                <a:cs typeface="Arial" pitchFamily="34" charset="0"/>
              </a:rPr>
              <a:t>كل ساعة تقضى في </a:t>
            </a:r>
            <a:r>
              <a:rPr kumimoji="0" lang="ar-SA" sz="2200" b="1" i="0" u="none" strike="noStrike" cap="none" normalizeH="0" baseline="0" dirty="0">
                <a:ln>
                  <a:noFill/>
                </a:ln>
                <a:solidFill>
                  <a:srgbClr val="FF0000"/>
                </a:solidFill>
                <a:effectLst/>
                <a:latin typeface="Arial" pitchFamily="34" charset="0"/>
                <a:cs typeface="Arial" pitchFamily="34" charset="0"/>
              </a:rPr>
              <a:t>التخطيط</a:t>
            </a:r>
            <a:r>
              <a:rPr kumimoji="0" lang="ar-SA" sz="2200" b="0" i="0" u="none" strike="noStrike" cap="none" normalizeH="0" baseline="0" dirty="0">
                <a:ln>
                  <a:noFill/>
                </a:ln>
                <a:solidFill>
                  <a:schemeClr val="tx1"/>
                </a:solidFill>
                <a:effectLst/>
                <a:latin typeface="Arial" pitchFamily="34" charset="0"/>
                <a:cs typeface="Arial" pitchFamily="34" charset="0"/>
              </a:rPr>
              <a:t> الجيد توفر ثلاثة او اربع ساعات في التنفيذ</a:t>
            </a:r>
            <a:endParaRPr kumimoji="0" lang="ar-JO" sz="2200" b="0" i="0" u="none" strike="noStrike" cap="none" normalizeH="0" baseline="0" dirty="0">
              <a:ln>
                <a:noFill/>
              </a:ln>
              <a:solidFill>
                <a:schemeClr val="tx1"/>
              </a:solidFill>
              <a:effectLst/>
              <a:latin typeface="Arial" pitchFamily="34" charset="0"/>
              <a:cs typeface="Arial" pitchFamily="34" charset="0"/>
            </a:endParaRP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ü"/>
              <a:tabLst/>
            </a:pPr>
            <a:r>
              <a:rPr lang="ar-SA" sz="2200" dirty="0">
                <a:latin typeface="Arial" pitchFamily="34" charset="0"/>
                <a:cs typeface="Arial" pitchFamily="34" charset="0"/>
              </a:rPr>
              <a:t>الرؤية من دون عمل ما هي الا حلم , والعمل من دون رؤية ما هو الا مضيعة للوقت , أما الرؤية مع العمل هي ما يمكنها أن تغير العالم.</a:t>
            </a:r>
            <a:endParaRPr kumimoji="0" lang="ar-SA" sz="2200" b="0" i="0" u="none" strike="noStrike" cap="none" normalizeH="0" baseline="0" dirty="0">
              <a:ln>
                <a:noFill/>
              </a:ln>
              <a:solidFill>
                <a:schemeClr val="tx1"/>
              </a:solidFill>
              <a:effectLst/>
              <a:latin typeface="Arial" pitchFamily="34" charset="0"/>
              <a:cs typeface="Arial" pitchFamily="34" charset="0"/>
            </a:endParaRP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ü"/>
              <a:tabLst/>
            </a:pPr>
            <a:r>
              <a:rPr kumimoji="0" lang="ar-SA" sz="2200" b="0" i="0" u="none" strike="noStrike" cap="none" normalizeH="0" baseline="0" dirty="0">
                <a:ln>
                  <a:noFill/>
                </a:ln>
                <a:solidFill>
                  <a:schemeClr val="tx1"/>
                </a:solidFill>
                <a:effectLst/>
                <a:latin typeface="Arial" pitchFamily="34" charset="0"/>
                <a:cs typeface="Arial" pitchFamily="34" charset="0"/>
              </a:rPr>
              <a:t>عندما تلقي بأية فكرة جديدة في محيط العالم الشاسع فانك غالبا ما ستحصل على تموجات , وسر النجاح يكمن في أن تكون حركة تلك التموجات متوقعة. </a:t>
            </a:r>
            <a:endParaRPr kumimoji="0" lang="ar-JO" sz="2200" b="0" i="0" u="none" strike="noStrike" cap="none" normalizeH="0" baseline="0" dirty="0">
              <a:ln>
                <a:noFill/>
              </a:ln>
              <a:solidFill>
                <a:schemeClr val="tx1"/>
              </a:solidFill>
              <a:effectLst/>
              <a:latin typeface="Arial" pitchFamily="34" charset="0"/>
              <a:cs typeface="Arial" pitchFamily="34" charset="0"/>
            </a:endParaRPr>
          </a:p>
          <a:p>
            <a:pPr marL="285750" marR="0" lvl="0" indent="-285750" algn="r" defTabSz="914400" rtl="1" eaLnBrk="0" fontAlgn="base" latinLnBrk="0" hangingPunct="0">
              <a:lnSpc>
                <a:spcPct val="150000"/>
              </a:lnSpc>
              <a:spcBef>
                <a:spcPct val="0"/>
              </a:spcBef>
              <a:spcAft>
                <a:spcPct val="0"/>
              </a:spcAft>
              <a:buClrTx/>
              <a:buSzTx/>
              <a:buFont typeface="Wingdings" pitchFamily="2" charset="2"/>
              <a:buChar char="ü"/>
              <a:tabLst/>
            </a:pPr>
            <a:r>
              <a:rPr kumimoji="0" lang="ar-SA" sz="2200" b="0" i="0" u="none" strike="noStrike" cap="none" normalizeH="0" baseline="0" dirty="0">
                <a:ln>
                  <a:noFill/>
                </a:ln>
                <a:solidFill>
                  <a:schemeClr val="tx1"/>
                </a:solidFill>
                <a:effectLst/>
                <a:latin typeface="Arial" pitchFamily="34" charset="0"/>
                <a:cs typeface="Arial" pitchFamily="34" charset="0"/>
              </a:rPr>
              <a:t>لا </a:t>
            </a:r>
            <a:r>
              <a:rPr kumimoji="0" lang="ar-SA" sz="2200" b="1" i="0" u="none" strike="noStrike" cap="none" normalizeH="0" baseline="0" dirty="0">
                <a:ln>
                  <a:noFill/>
                </a:ln>
                <a:solidFill>
                  <a:srgbClr val="FF0000"/>
                </a:solidFill>
                <a:effectLst/>
                <a:latin typeface="Arial" pitchFamily="34" charset="0"/>
                <a:cs typeface="Arial" pitchFamily="34" charset="0"/>
              </a:rPr>
              <a:t>يخطط</a:t>
            </a:r>
            <a:r>
              <a:rPr kumimoji="0" lang="ar-SA" sz="2200" b="0" i="0" u="none" strike="noStrike" cap="none" normalizeH="0" baseline="0" dirty="0">
                <a:ln>
                  <a:noFill/>
                </a:ln>
                <a:solidFill>
                  <a:schemeClr val="tx1"/>
                </a:solidFill>
                <a:effectLst/>
                <a:latin typeface="Arial" pitchFamily="34" charset="0"/>
                <a:cs typeface="Arial" pitchFamily="34" charset="0"/>
              </a:rPr>
              <a:t> الناس للفشل , ولكنهم يفشلون في التخطيط. </a:t>
            </a:r>
          </a:p>
        </p:txBody>
      </p:sp>
      <p:sp>
        <p:nvSpPr>
          <p:cNvPr id="2" name="Slide Number Placeholder 1"/>
          <p:cNvSpPr>
            <a:spLocks noGrp="1"/>
          </p:cNvSpPr>
          <p:nvPr>
            <p:ph type="sldNum" sz="quarter" idx="12"/>
          </p:nvPr>
        </p:nvSpPr>
        <p:spPr/>
        <p:txBody>
          <a:bodyPr/>
          <a:lstStyle/>
          <a:p>
            <a:fld id="{D57F1E4F-1CFF-5643-939E-217C01CDF565}" type="slidenum">
              <a:rPr lang="en-US" smtClean="0"/>
              <a:pPr/>
              <a:t>52</a:t>
            </a:fld>
            <a:endParaRPr lang="en-US" dirty="0"/>
          </a:p>
        </p:txBody>
      </p:sp>
      <p:sp>
        <p:nvSpPr>
          <p:cNvPr id="4" name="Title 1"/>
          <p:cNvSpPr txBox="1">
            <a:spLocks/>
          </p:cNvSpPr>
          <p:nvPr/>
        </p:nvSpPr>
        <p:spPr>
          <a:xfrm>
            <a:off x="2181225" y="457200"/>
            <a:ext cx="7315200" cy="533400"/>
          </a:xfrm>
          <a:prstGeom prst="rect">
            <a:avLst/>
          </a:prstGeom>
        </p:spPr>
        <p:txBody>
          <a:bodyPr/>
          <a:lstStyle/>
          <a:p>
            <a:pPr lvl="0" algn="ctr">
              <a:defRPr/>
            </a:pPr>
            <a:r>
              <a:rPr lang="ar-JO" sz="4800" b="1" kern="0" dirty="0">
                <a:effectLst>
                  <a:outerShdw blurRad="38100" dist="38100" dir="2700000" algn="tl">
                    <a:srgbClr val="000000">
                      <a:alpha val="43137"/>
                    </a:srgbClr>
                  </a:outerShdw>
                </a:effectLst>
              </a:rPr>
              <a:t>أقوال</a:t>
            </a:r>
            <a:endParaRPr lang="en-US" sz="4800" b="1" kern="0" dirty="0">
              <a:effectLst>
                <a:outerShdw blurRad="38100" dist="38100" dir="2700000" algn="tl">
                  <a:srgbClr val="000000">
                    <a:alpha val="43137"/>
                  </a:srgbClr>
                </a:outerShdw>
              </a:effectLst>
            </a:endParaRPr>
          </a:p>
        </p:txBody>
      </p:sp>
      <p:grpSp>
        <p:nvGrpSpPr>
          <p:cNvPr id="5" name="Group 4">
            <a:extLst>
              <a:ext uri="{FF2B5EF4-FFF2-40B4-BE49-F238E27FC236}">
                <a16:creationId xmlns:a16="http://schemas.microsoft.com/office/drawing/2014/main" id="{15FD5CD6-A70E-FE4F-8BAB-8E575BBE9304}"/>
              </a:ext>
            </a:extLst>
          </p:cNvPr>
          <p:cNvGrpSpPr/>
          <p:nvPr/>
        </p:nvGrpSpPr>
        <p:grpSpPr>
          <a:xfrm>
            <a:off x="412757" y="239719"/>
            <a:ext cx="4288558" cy="1066719"/>
            <a:chOff x="833170" y="105330"/>
            <a:chExt cx="4288558" cy="1066719"/>
          </a:xfrm>
        </p:grpSpPr>
        <p:pic>
          <p:nvPicPr>
            <p:cNvPr id="6" name="Picture 5" descr="C:\Users\reem\AppData\Local\Microsoft\Windows\INetCache\Content.Word\English-LOGO-RGB.PNG">
              <a:extLst>
                <a:ext uri="{FF2B5EF4-FFF2-40B4-BE49-F238E27FC236}">
                  <a16:creationId xmlns:a16="http://schemas.microsoft.com/office/drawing/2014/main" id="{D62D274F-7022-AA4D-9B40-CE882DA877E6}"/>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7" name="Picture 6" descr="MEPI logo - The U.S.-Middle East Partnership Initiative (MEPI)">
              <a:extLst>
                <a:ext uri="{FF2B5EF4-FFF2-40B4-BE49-F238E27FC236}">
                  <a16:creationId xmlns:a16="http://schemas.microsoft.com/office/drawing/2014/main" id="{3246F545-D7A6-2140-BF6A-F26EAC6DAD1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8" name="Picture 7" descr="Flag of the United States - Wikipedia">
              <a:extLst>
                <a:ext uri="{FF2B5EF4-FFF2-40B4-BE49-F238E27FC236}">
                  <a16:creationId xmlns:a16="http://schemas.microsoft.com/office/drawing/2014/main" id="{2EDE592E-4F58-2644-93F0-C7B43635486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9" name="Picture 8" descr="C:\Users\rahaf.AMANFUND\AppData\Local\Microsoft\Windows\INetCache\Content.Word\Second Chance logo.jpg">
              <a:extLst>
                <a:ext uri="{FF2B5EF4-FFF2-40B4-BE49-F238E27FC236}">
                  <a16:creationId xmlns:a16="http://schemas.microsoft.com/office/drawing/2014/main" id="{1AE07BF9-D75F-144C-B243-637D511496CA}"/>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0" name="Picture 9">
            <a:extLst>
              <a:ext uri="{FF2B5EF4-FFF2-40B4-BE49-F238E27FC236}">
                <a16:creationId xmlns:a16="http://schemas.microsoft.com/office/drawing/2014/main" id="{1681D76A-46A1-E841-ACAC-961C775FB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1" name="L-Shape 10">
            <a:extLst>
              <a:ext uri="{FF2B5EF4-FFF2-40B4-BE49-F238E27FC236}">
                <a16:creationId xmlns:a16="http://schemas.microsoft.com/office/drawing/2014/main" id="{D7BEBBEE-2839-E140-B69C-F29F8E3B62EC}"/>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773385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64DA321-8A6F-436B-9EEE-57A16F714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838" y="746512"/>
            <a:ext cx="16859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0CAC4909-C0EE-4298-ADE8-5B69A042C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1" y="5429250"/>
            <a:ext cx="2311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
            <a:extLst>
              <a:ext uri="{FF2B5EF4-FFF2-40B4-BE49-F238E27FC236}">
                <a16:creationId xmlns:a16="http://schemas.microsoft.com/office/drawing/2014/main" id="{9A06A485-BC73-4692-8801-F8869F83AC39}"/>
              </a:ext>
            </a:extLst>
          </p:cNvPr>
          <p:cNvGrpSpPr>
            <a:grpSpLocks/>
          </p:cNvGrpSpPr>
          <p:nvPr/>
        </p:nvGrpSpPr>
        <p:grpSpPr bwMode="auto">
          <a:xfrm>
            <a:off x="6596064" y="2286009"/>
            <a:ext cx="3703637" cy="369887"/>
            <a:chOff x="4929190" y="2143116"/>
            <a:chExt cx="3702872" cy="369332"/>
          </a:xfrm>
        </p:grpSpPr>
        <p:sp>
          <p:nvSpPr>
            <p:cNvPr id="16" name="TextBox 15">
              <a:extLst>
                <a:ext uri="{FF2B5EF4-FFF2-40B4-BE49-F238E27FC236}">
                  <a16:creationId xmlns:a16="http://schemas.microsoft.com/office/drawing/2014/main" id="{EDC462C5-DD3A-44DB-8528-0A2C214372A1}"/>
                </a:ext>
              </a:extLst>
            </p:cNvPr>
            <p:cNvSpPr txBox="1"/>
            <p:nvPr/>
          </p:nvSpPr>
          <p:spPr>
            <a:xfrm>
              <a:off x="4929190" y="2143116"/>
              <a:ext cx="3702872" cy="36933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r" rtl="1">
                <a:defRPr/>
              </a:pPr>
              <a:endParaRPr lang="en-US" dirty="0"/>
            </a:p>
          </p:txBody>
        </p:sp>
        <p:sp>
          <p:nvSpPr>
            <p:cNvPr id="15389" name="TextBox 23">
              <a:extLst>
                <a:ext uri="{FF2B5EF4-FFF2-40B4-BE49-F238E27FC236}">
                  <a16:creationId xmlns:a16="http://schemas.microsoft.com/office/drawing/2014/main" id="{1C9A8F0A-B0A5-4F92-8D3C-22682BC53FBC}"/>
                </a:ext>
              </a:extLst>
            </p:cNvPr>
            <p:cNvSpPr txBox="1">
              <a:spLocks noChangeArrowheads="1"/>
            </p:cNvSpPr>
            <p:nvPr/>
          </p:nvSpPr>
          <p:spPr bwMode="auto">
            <a:xfrm>
              <a:off x="5072066" y="2143116"/>
              <a:ext cx="3357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rtl="1" eaLnBrk="1" hangingPunct="1">
                <a:spcBef>
                  <a:spcPct val="0"/>
                </a:spcBef>
                <a:buFontTx/>
                <a:buNone/>
              </a:pPr>
              <a:r>
                <a:rPr lang="ar-JO" altLang="en-US" sz="1800" dirty="0">
                  <a:solidFill>
                    <a:srgbClr val="002060"/>
                  </a:solidFill>
                </a:rPr>
                <a:t>يسهم في وضع أهداف واضحة للعمل</a:t>
              </a:r>
              <a:endParaRPr lang="en-US" altLang="en-US" sz="1800" dirty="0">
                <a:solidFill>
                  <a:srgbClr val="002060"/>
                </a:solidFill>
              </a:endParaRPr>
            </a:p>
          </p:txBody>
        </p:sp>
      </p:grpSp>
      <p:grpSp>
        <p:nvGrpSpPr>
          <p:cNvPr id="3" name="Group 26">
            <a:extLst>
              <a:ext uri="{FF2B5EF4-FFF2-40B4-BE49-F238E27FC236}">
                <a16:creationId xmlns:a16="http://schemas.microsoft.com/office/drawing/2014/main" id="{C62D85BB-EAF6-4F8B-8D8B-76D50784F983}"/>
              </a:ext>
            </a:extLst>
          </p:cNvPr>
          <p:cNvGrpSpPr>
            <a:grpSpLocks/>
          </p:cNvGrpSpPr>
          <p:nvPr/>
        </p:nvGrpSpPr>
        <p:grpSpPr bwMode="auto">
          <a:xfrm>
            <a:off x="6525247" y="3121460"/>
            <a:ext cx="3991415" cy="384491"/>
            <a:chOff x="4804245" y="2786058"/>
            <a:chExt cx="3990591" cy="384007"/>
          </a:xfrm>
        </p:grpSpPr>
        <p:sp>
          <p:nvSpPr>
            <p:cNvPr id="13" name="TextBox 12">
              <a:extLst>
                <a:ext uri="{FF2B5EF4-FFF2-40B4-BE49-F238E27FC236}">
                  <a16:creationId xmlns:a16="http://schemas.microsoft.com/office/drawing/2014/main" id="{ED0A1FA2-109F-4422-BCEC-4698D561E04B}"/>
                </a:ext>
              </a:extLst>
            </p:cNvPr>
            <p:cNvSpPr txBox="1"/>
            <p:nvPr/>
          </p:nvSpPr>
          <p:spPr>
            <a:xfrm>
              <a:off x="4929190" y="2786058"/>
              <a:ext cx="3702872" cy="36942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r" rtl="1">
                <a:defRPr/>
              </a:pPr>
              <a:endParaRPr lang="en-US" dirty="0"/>
            </a:p>
          </p:txBody>
        </p:sp>
        <p:sp>
          <p:nvSpPr>
            <p:cNvPr id="15387" name="TextBox 25">
              <a:extLst>
                <a:ext uri="{FF2B5EF4-FFF2-40B4-BE49-F238E27FC236}">
                  <a16:creationId xmlns:a16="http://schemas.microsoft.com/office/drawing/2014/main" id="{26FDBC09-2A18-4855-ABA8-F66C75212BD3}"/>
                </a:ext>
              </a:extLst>
            </p:cNvPr>
            <p:cNvSpPr txBox="1">
              <a:spLocks noChangeArrowheads="1"/>
            </p:cNvSpPr>
            <p:nvPr/>
          </p:nvSpPr>
          <p:spPr bwMode="auto">
            <a:xfrm>
              <a:off x="4804245" y="2801198"/>
              <a:ext cx="3990591" cy="3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ar-SA" sz="1800" dirty="0"/>
                <a:t>يحقق التناسق بين الأهداف المتعددة ويزيل التعارض</a:t>
              </a:r>
              <a:endParaRPr lang="en-US" altLang="en-US" sz="1800" dirty="0">
                <a:solidFill>
                  <a:srgbClr val="002060"/>
                </a:solidFill>
              </a:endParaRPr>
            </a:p>
          </p:txBody>
        </p:sp>
      </p:grpSp>
      <p:grpSp>
        <p:nvGrpSpPr>
          <p:cNvPr id="4" name="Group 28">
            <a:extLst>
              <a:ext uri="{FF2B5EF4-FFF2-40B4-BE49-F238E27FC236}">
                <a16:creationId xmlns:a16="http://schemas.microsoft.com/office/drawing/2014/main" id="{22ACB3D1-9F80-4158-A92C-E024DE749422}"/>
              </a:ext>
            </a:extLst>
          </p:cNvPr>
          <p:cNvGrpSpPr>
            <a:grpSpLocks/>
          </p:cNvGrpSpPr>
          <p:nvPr/>
        </p:nvGrpSpPr>
        <p:grpSpPr bwMode="auto">
          <a:xfrm>
            <a:off x="6437091" y="4053913"/>
            <a:ext cx="3962037" cy="404956"/>
            <a:chOff x="4800017" y="3500438"/>
            <a:chExt cx="3961218" cy="404446"/>
          </a:xfrm>
        </p:grpSpPr>
        <p:sp>
          <p:nvSpPr>
            <p:cNvPr id="14" name="TextBox 13">
              <a:extLst>
                <a:ext uri="{FF2B5EF4-FFF2-40B4-BE49-F238E27FC236}">
                  <a16:creationId xmlns:a16="http://schemas.microsoft.com/office/drawing/2014/main" id="{7D5DEA60-3A84-4818-A35F-B20B7CCB1DE7}"/>
                </a:ext>
              </a:extLst>
            </p:cNvPr>
            <p:cNvSpPr txBox="1"/>
            <p:nvPr/>
          </p:nvSpPr>
          <p:spPr>
            <a:xfrm>
              <a:off x="4929190" y="3500438"/>
              <a:ext cx="3702872" cy="36942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r" rtl="1">
                <a:defRPr/>
              </a:pPr>
              <a:endParaRPr lang="en-US" dirty="0"/>
            </a:p>
          </p:txBody>
        </p:sp>
        <p:sp>
          <p:nvSpPr>
            <p:cNvPr id="15385" name="TextBox 27">
              <a:extLst>
                <a:ext uri="{FF2B5EF4-FFF2-40B4-BE49-F238E27FC236}">
                  <a16:creationId xmlns:a16="http://schemas.microsoft.com/office/drawing/2014/main" id="{45CD5D68-34FE-4E14-B880-46284527B591}"/>
                </a:ext>
              </a:extLst>
            </p:cNvPr>
            <p:cNvSpPr txBox="1">
              <a:spLocks noChangeArrowheads="1"/>
            </p:cNvSpPr>
            <p:nvPr/>
          </p:nvSpPr>
          <p:spPr bwMode="auto">
            <a:xfrm>
              <a:off x="4800017" y="3536017"/>
              <a:ext cx="3961218" cy="3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ar-JO" altLang="en-US" sz="1800" dirty="0">
                  <a:solidFill>
                    <a:srgbClr val="002060"/>
                  </a:solidFill>
                </a:rPr>
                <a:t>يساعد التخطيط على زيادة عمليات التنظيم في الحياة</a:t>
              </a:r>
              <a:endParaRPr lang="en-US" altLang="en-US" sz="1800" dirty="0">
                <a:solidFill>
                  <a:srgbClr val="002060"/>
                </a:solidFill>
              </a:endParaRPr>
            </a:p>
          </p:txBody>
        </p:sp>
      </p:grpSp>
      <p:grpSp>
        <p:nvGrpSpPr>
          <p:cNvPr id="5" name="Group 30">
            <a:extLst>
              <a:ext uri="{FF2B5EF4-FFF2-40B4-BE49-F238E27FC236}">
                <a16:creationId xmlns:a16="http://schemas.microsoft.com/office/drawing/2014/main" id="{52662206-C3A9-4656-A417-9A5C1D697224}"/>
              </a:ext>
            </a:extLst>
          </p:cNvPr>
          <p:cNvGrpSpPr>
            <a:grpSpLocks/>
          </p:cNvGrpSpPr>
          <p:nvPr/>
        </p:nvGrpSpPr>
        <p:grpSpPr bwMode="auto">
          <a:xfrm>
            <a:off x="6092190" y="4901062"/>
            <a:ext cx="4538766" cy="440021"/>
            <a:chOff x="4929190" y="4143380"/>
            <a:chExt cx="3716692" cy="439467"/>
          </a:xfrm>
        </p:grpSpPr>
        <p:sp>
          <p:nvSpPr>
            <p:cNvPr id="15" name="TextBox 14">
              <a:extLst>
                <a:ext uri="{FF2B5EF4-FFF2-40B4-BE49-F238E27FC236}">
                  <a16:creationId xmlns:a16="http://schemas.microsoft.com/office/drawing/2014/main" id="{67A2357F-EED1-40EF-BBD9-FB97B24C9388}"/>
                </a:ext>
              </a:extLst>
            </p:cNvPr>
            <p:cNvSpPr txBox="1"/>
            <p:nvPr/>
          </p:nvSpPr>
          <p:spPr>
            <a:xfrm>
              <a:off x="4929190" y="4143380"/>
              <a:ext cx="3702872" cy="36942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r" rtl="1">
                <a:defRPr/>
              </a:pPr>
              <a:endParaRPr lang="en-US" dirty="0"/>
            </a:p>
          </p:txBody>
        </p:sp>
        <p:sp>
          <p:nvSpPr>
            <p:cNvPr id="15383" name="TextBox 29">
              <a:extLst>
                <a:ext uri="{FF2B5EF4-FFF2-40B4-BE49-F238E27FC236}">
                  <a16:creationId xmlns:a16="http://schemas.microsoft.com/office/drawing/2014/main" id="{949B5D50-A49C-4CB9-8E59-D96E9D835B83}"/>
                </a:ext>
              </a:extLst>
            </p:cNvPr>
            <p:cNvSpPr txBox="1">
              <a:spLocks noChangeArrowheads="1"/>
            </p:cNvSpPr>
            <p:nvPr/>
          </p:nvSpPr>
          <p:spPr bwMode="auto">
            <a:xfrm>
              <a:off x="5070542" y="4213980"/>
              <a:ext cx="3575340" cy="3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ar-SA" sz="1800" dirty="0">
                  <a:solidFill>
                    <a:srgbClr val="002060"/>
                  </a:solidFill>
                </a:rPr>
                <a:t>الكشف عن المشكلات المستقبلية التي قد تعترض الشخص</a:t>
              </a:r>
              <a:endParaRPr lang="en-US" altLang="en-US" sz="1800" dirty="0">
                <a:solidFill>
                  <a:srgbClr val="002060"/>
                </a:solidFill>
              </a:endParaRPr>
            </a:p>
          </p:txBody>
        </p:sp>
      </p:grpSp>
      <p:grpSp>
        <p:nvGrpSpPr>
          <p:cNvPr id="6" name="Group 32">
            <a:extLst>
              <a:ext uri="{FF2B5EF4-FFF2-40B4-BE49-F238E27FC236}">
                <a16:creationId xmlns:a16="http://schemas.microsoft.com/office/drawing/2014/main" id="{253FA9C5-EDEC-4CEB-B277-F02B8702E505}"/>
              </a:ext>
            </a:extLst>
          </p:cNvPr>
          <p:cNvGrpSpPr>
            <a:grpSpLocks/>
          </p:cNvGrpSpPr>
          <p:nvPr/>
        </p:nvGrpSpPr>
        <p:grpSpPr bwMode="auto">
          <a:xfrm>
            <a:off x="2024063" y="2300289"/>
            <a:ext cx="3702050" cy="441325"/>
            <a:chOff x="357158" y="2143116"/>
            <a:chExt cx="3702872" cy="440770"/>
          </a:xfrm>
        </p:grpSpPr>
        <p:sp>
          <p:nvSpPr>
            <p:cNvPr id="17" name="TextBox 16">
              <a:extLst>
                <a:ext uri="{FF2B5EF4-FFF2-40B4-BE49-F238E27FC236}">
                  <a16:creationId xmlns:a16="http://schemas.microsoft.com/office/drawing/2014/main" id="{9E4FF5E0-8904-4D90-B6DA-A0A5FD47E223}"/>
                </a:ext>
              </a:extLst>
            </p:cNvPr>
            <p:cNvSpPr txBox="1"/>
            <p:nvPr/>
          </p:nvSpPr>
          <p:spPr>
            <a:xfrm>
              <a:off x="357158" y="2143116"/>
              <a:ext cx="3702872" cy="36942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r" rtl="1">
                <a:defRPr/>
              </a:pPr>
              <a:endParaRPr lang="en-US" dirty="0"/>
            </a:p>
          </p:txBody>
        </p:sp>
        <p:sp>
          <p:nvSpPr>
            <p:cNvPr id="15381" name="TextBox 31">
              <a:extLst>
                <a:ext uri="{FF2B5EF4-FFF2-40B4-BE49-F238E27FC236}">
                  <a16:creationId xmlns:a16="http://schemas.microsoft.com/office/drawing/2014/main" id="{8578C93C-8002-407E-881A-18B8DFE1DD4D}"/>
                </a:ext>
              </a:extLst>
            </p:cNvPr>
            <p:cNvSpPr txBox="1">
              <a:spLocks noChangeArrowheads="1"/>
            </p:cNvSpPr>
            <p:nvPr/>
          </p:nvSpPr>
          <p:spPr bwMode="auto">
            <a:xfrm>
              <a:off x="428596" y="2214554"/>
              <a:ext cx="357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ar-JO" altLang="en-US" sz="1800" dirty="0">
                  <a:solidFill>
                    <a:srgbClr val="002060"/>
                  </a:solidFill>
                </a:rPr>
                <a:t>احذر من الأخطاء عند كتابة الخطة .</a:t>
              </a:r>
              <a:endParaRPr lang="en-US" altLang="en-US" sz="1800" dirty="0">
                <a:solidFill>
                  <a:srgbClr val="002060"/>
                </a:solidFill>
              </a:endParaRPr>
            </a:p>
          </p:txBody>
        </p:sp>
      </p:grpSp>
      <p:grpSp>
        <p:nvGrpSpPr>
          <p:cNvPr id="7" name="Group 34">
            <a:extLst>
              <a:ext uri="{FF2B5EF4-FFF2-40B4-BE49-F238E27FC236}">
                <a16:creationId xmlns:a16="http://schemas.microsoft.com/office/drawing/2014/main" id="{57A8D423-F5B3-49B9-A1E4-ABA00ECB92E2}"/>
              </a:ext>
            </a:extLst>
          </p:cNvPr>
          <p:cNvGrpSpPr>
            <a:grpSpLocks/>
          </p:cNvGrpSpPr>
          <p:nvPr/>
        </p:nvGrpSpPr>
        <p:grpSpPr bwMode="auto">
          <a:xfrm>
            <a:off x="1595568" y="3219206"/>
            <a:ext cx="4559039" cy="380885"/>
            <a:chOff x="65009" y="2786058"/>
            <a:chExt cx="4248111" cy="380406"/>
          </a:xfrm>
        </p:grpSpPr>
        <p:sp>
          <p:nvSpPr>
            <p:cNvPr id="21" name="TextBox 20">
              <a:extLst>
                <a:ext uri="{FF2B5EF4-FFF2-40B4-BE49-F238E27FC236}">
                  <a16:creationId xmlns:a16="http://schemas.microsoft.com/office/drawing/2014/main" id="{BE0649C5-C459-4A86-A181-4A34D4EF463B}"/>
                </a:ext>
              </a:extLst>
            </p:cNvPr>
            <p:cNvSpPr txBox="1"/>
            <p:nvPr/>
          </p:nvSpPr>
          <p:spPr>
            <a:xfrm>
              <a:off x="357158" y="2786058"/>
              <a:ext cx="3702872" cy="36942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r" rtl="1">
                <a:defRPr/>
              </a:pPr>
              <a:endParaRPr lang="en-US" dirty="0"/>
            </a:p>
          </p:txBody>
        </p:sp>
        <p:sp>
          <p:nvSpPr>
            <p:cNvPr id="15379" name="TextBox 33">
              <a:extLst>
                <a:ext uri="{FF2B5EF4-FFF2-40B4-BE49-F238E27FC236}">
                  <a16:creationId xmlns:a16="http://schemas.microsoft.com/office/drawing/2014/main" id="{CB4F409E-29AE-4989-B340-277A4FB791C9}"/>
                </a:ext>
              </a:extLst>
            </p:cNvPr>
            <p:cNvSpPr txBox="1">
              <a:spLocks noChangeArrowheads="1"/>
            </p:cNvSpPr>
            <p:nvPr/>
          </p:nvSpPr>
          <p:spPr bwMode="auto">
            <a:xfrm>
              <a:off x="65009" y="2797597"/>
              <a:ext cx="4248111" cy="3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ar-SA" sz="1800" dirty="0"/>
                <a:t>وضع برامج زمنية محددة تتضح فيها مواعيد الانشطة</a:t>
              </a:r>
              <a:endParaRPr lang="en-US" altLang="en-US" sz="1800" dirty="0">
                <a:solidFill>
                  <a:srgbClr val="002060"/>
                </a:solidFill>
              </a:endParaRPr>
            </a:p>
          </p:txBody>
        </p:sp>
      </p:grpSp>
      <p:grpSp>
        <p:nvGrpSpPr>
          <p:cNvPr id="8" name="Group 36">
            <a:extLst>
              <a:ext uri="{FF2B5EF4-FFF2-40B4-BE49-F238E27FC236}">
                <a16:creationId xmlns:a16="http://schemas.microsoft.com/office/drawing/2014/main" id="{332E46BE-FAD7-47E4-B2C2-AE61BDA0520D}"/>
              </a:ext>
            </a:extLst>
          </p:cNvPr>
          <p:cNvGrpSpPr>
            <a:grpSpLocks/>
          </p:cNvGrpSpPr>
          <p:nvPr/>
        </p:nvGrpSpPr>
        <p:grpSpPr bwMode="auto">
          <a:xfrm>
            <a:off x="1803401" y="4037380"/>
            <a:ext cx="4455682" cy="440860"/>
            <a:chOff x="357158" y="3429000"/>
            <a:chExt cx="4034355" cy="440305"/>
          </a:xfrm>
        </p:grpSpPr>
        <p:sp>
          <p:nvSpPr>
            <p:cNvPr id="23" name="TextBox 22">
              <a:extLst>
                <a:ext uri="{FF2B5EF4-FFF2-40B4-BE49-F238E27FC236}">
                  <a16:creationId xmlns:a16="http://schemas.microsoft.com/office/drawing/2014/main" id="{25962877-28C3-4AD5-B1AC-2E463B46CEC9}"/>
                </a:ext>
              </a:extLst>
            </p:cNvPr>
            <p:cNvSpPr txBox="1"/>
            <p:nvPr/>
          </p:nvSpPr>
          <p:spPr>
            <a:xfrm>
              <a:off x="357158" y="3429000"/>
              <a:ext cx="3702872" cy="36942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r" rtl="1">
                <a:defRPr/>
              </a:pPr>
              <a:endParaRPr lang="en-US" dirty="0"/>
            </a:p>
          </p:txBody>
        </p:sp>
        <p:sp>
          <p:nvSpPr>
            <p:cNvPr id="15377" name="TextBox 35">
              <a:extLst>
                <a:ext uri="{FF2B5EF4-FFF2-40B4-BE49-F238E27FC236}">
                  <a16:creationId xmlns:a16="http://schemas.microsoft.com/office/drawing/2014/main" id="{50F03E4D-975C-423D-8720-D9A45F813389}"/>
                </a:ext>
              </a:extLst>
            </p:cNvPr>
            <p:cNvSpPr txBox="1">
              <a:spLocks noChangeArrowheads="1"/>
            </p:cNvSpPr>
            <p:nvPr/>
          </p:nvSpPr>
          <p:spPr bwMode="auto">
            <a:xfrm>
              <a:off x="428596" y="3500438"/>
              <a:ext cx="3962917" cy="36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ar-JO" altLang="en-US" sz="1800" dirty="0">
                  <a:solidFill>
                    <a:srgbClr val="002060"/>
                  </a:solidFill>
                </a:rPr>
                <a:t>ترشيد النفقات الشخصية وأستغلال للموارد الذاتية</a:t>
              </a:r>
              <a:endParaRPr lang="en-US" altLang="en-US" sz="1800" dirty="0">
                <a:solidFill>
                  <a:srgbClr val="002060"/>
                </a:solidFill>
              </a:endParaRPr>
            </a:p>
          </p:txBody>
        </p:sp>
      </p:grpSp>
      <p:grpSp>
        <p:nvGrpSpPr>
          <p:cNvPr id="9" name="Group 38">
            <a:extLst>
              <a:ext uri="{FF2B5EF4-FFF2-40B4-BE49-F238E27FC236}">
                <a16:creationId xmlns:a16="http://schemas.microsoft.com/office/drawing/2014/main" id="{B15015D7-277D-49EE-BC0F-05450D8246EB}"/>
              </a:ext>
            </a:extLst>
          </p:cNvPr>
          <p:cNvGrpSpPr>
            <a:grpSpLocks/>
          </p:cNvGrpSpPr>
          <p:nvPr/>
        </p:nvGrpSpPr>
        <p:grpSpPr bwMode="auto">
          <a:xfrm>
            <a:off x="2151365" y="4915530"/>
            <a:ext cx="3702050" cy="441325"/>
            <a:chOff x="357158" y="4071942"/>
            <a:chExt cx="3702872" cy="440770"/>
          </a:xfrm>
        </p:grpSpPr>
        <p:sp>
          <p:nvSpPr>
            <p:cNvPr id="22" name="TextBox 21">
              <a:extLst>
                <a:ext uri="{FF2B5EF4-FFF2-40B4-BE49-F238E27FC236}">
                  <a16:creationId xmlns:a16="http://schemas.microsoft.com/office/drawing/2014/main" id="{9996895B-B357-4401-8C12-34AE7F47429E}"/>
                </a:ext>
              </a:extLst>
            </p:cNvPr>
            <p:cNvSpPr txBox="1"/>
            <p:nvPr/>
          </p:nvSpPr>
          <p:spPr>
            <a:xfrm>
              <a:off x="357158" y="4071942"/>
              <a:ext cx="3702872" cy="36942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r" rtl="1">
                <a:defRPr/>
              </a:pPr>
              <a:endParaRPr lang="en-US" dirty="0"/>
            </a:p>
          </p:txBody>
        </p:sp>
        <p:sp>
          <p:nvSpPr>
            <p:cNvPr id="15375" name="TextBox 37">
              <a:extLst>
                <a:ext uri="{FF2B5EF4-FFF2-40B4-BE49-F238E27FC236}">
                  <a16:creationId xmlns:a16="http://schemas.microsoft.com/office/drawing/2014/main" id="{F2E65ED6-429D-45E8-B061-5C9B3F17C5B0}"/>
                </a:ext>
              </a:extLst>
            </p:cNvPr>
            <p:cNvSpPr txBox="1">
              <a:spLocks noChangeArrowheads="1"/>
            </p:cNvSpPr>
            <p:nvPr/>
          </p:nvSpPr>
          <p:spPr bwMode="auto">
            <a:xfrm>
              <a:off x="428596" y="4143380"/>
              <a:ext cx="357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rtl="1" eaLnBrk="1" hangingPunct="1">
                <a:spcBef>
                  <a:spcPct val="0"/>
                </a:spcBef>
                <a:buFontTx/>
                <a:buNone/>
              </a:pPr>
              <a:r>
                <a:rPr lang="ar-JO" altLang="en-US" sz="1800" dirty="0">
                  <a:solidFill>
                    <a:srgbClr val="002060"/>
                  </a:solidFill>
                </a:rPr>
                <a:t>يحسن الرقابة والمتابعة والتقييم لسير التقدم</a:t>
              </a:r>
              <a:endParaRPr lang="en-US" altLang="en-US" sz="1800" dirty="0">
                <a:solidFill>
                  <a:srgbClr val="002060"/>
                </a:solidFill>
              </a:endParaRPr>
            </a:p>
          </p:txBody>
        </p:sp>
      </p:grpSp>
      <p:sp>
        <p:nvSpPr>
          <p:cNvPr id="15373" name="Slide Number Placeholder 41">
            <a:extLst>
              <a:ext uri="{FF2B5EF4-FFF2-40B4-BE49-F238E27FC236}">
                <a16:creationId xmlns:a16="http://schemas.microsoft.com/office/drawing/2014/main" id="{C4960FA1-B939-48C2-B556-432D7A93455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1CE56EA-81DD-4242-A0B0-EC95E12537B1}" type="slidenum">
              <a:rPr lang="en-US" altLang="en-US" sz="1200">
                <a:solidFill>
                  <a:srgbClr val="898989"/>
                </a:solidFill>
              </a:rPr>
              <a:pPr>
                <a:spcBef>
                  <a:spcPct val="0"/>
                </a:spcBef>
                <a:buFontTx/>
                <a:buNone/>
              </a:pPr>
              <a:t>53</a:t>
            </a:fld>
            <a:endParaRPr lang="en-US" altLang="en-US" sz="1200">
              <a:solidFill>
                <a:srgbClr val="898989"/>
              </a:solidFill>
            </a:endParaRPr>
          </a:p>
        </p:txBody>
      </p:sp>
      <p:sp>
        <p:nvSpPr>
          <p:cNvPr id="30" name="Title 1">
            <a:extLst>
              <a:ext uri="{FF2B5EF4-FFF2-40B4-BE49-F238E27FC236}">
                <a16:creationId xmlns:a16="http://schemas.microsoft.com/office/drawing/2014/main" id="{6C9460C1-FD1B-CA4A-8F12-5DC051BACAE7}"/>
              </a:ext>
            </a:extLst>
          </p:cNvPr>
          <p:cNvSpPr txBox="1">
            <a:spLocks/>
          </p:cNvSpPr>
          <p:nvPr/>
        </p:nvSpPr>
        <p:spPr>
          <a:xfrm>
            <a:off x="3505200" y="1219200"/>
            <a:ext cx="4572000" cy="7953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a typeface="HGSｺﾞｼｯｸE" panose="020B0400000000000000" pitchFamily="34" charset="-128"/>
              </a:rPr>
              <a:t>فوائد التخطيط للمستقبل</a:t>
            </a:r>
            <a:endParaRPr lang="en-US" sz="2400" dirty="0">
              <a:solidFill>
                <a:srgbClr val="FF0000"/>
              </a:solidFill>
            </a:endParaRPr>
          </a:p>
        </p:txBody>
      </p:sp>
      <p:grpSp>
        <p:nvGrpSpPr>
          <p:cNvPr id="31" name="Group 1">
            <a:extLst>
              <a:ext uri="{FF2B5EF4-FFF2-40B4-BE49-F238E27FC236}">
                <a16:creationId xmlns:a16="http://schemas.microsoft.com/office/drawing/2014/main" id="{B60ABAA5-2BA9-8B47-8732-C86492F8D42F}"/>
              </a:ext>
            </a:extLst>
          </p:cNvPr>
          <p:cNvGrpSpPr>
            <a:grpSpLocks/>
          </p:cNvGrpSpPr>
          <p:nvPr/>
        </p:nvGrpSpPr>
        <p:grpSpPr bwMode="auto">
          <a:xfrm rot="-5838478">
            <a:off x="630561" y="1573694"/>
            <a:ext cx="1287545" cy="1562143"/>
            <a:chOff x="4309075" y="2021802"/>
            <a:chExt cx="3369439" cy="4448847"/>
          </a:xfrm>
        </p:grpSpPr>
        <p:grpSp>
          <p:nvGrpSpPr>
            <p:cNvPr id="32" name="Group 6">
              <a:extLst>
                <a:ext uri="{FF2B5EF4-FFF2-40B4-BE49-F238E27FC236}">
                  <a16:creationId xmlns:a16="http://schemas.microsoft.com/office/drawing/2014/main" id="{FCCAE888-845D-5F4D-89F9-53E080D669C1}"/>
                </a:ext>
              </a:extLst>
            </p:cNvPr>
            <p:cNvGrpSpPr>
              <a:grpSpLocks/>
            </p:cNvGrpSpPr>
            <p:nvPr/>
          </p:nvGrpSpPr>
          <p:grpSpPr bwMode="auto">
            <a:xfrm rot="-2789196">
              <a:off x="5167596" y="3983596"/>
              <a:ext cx="1122786" cy="720924"/>
              <a:chOff x="4481513" y="3678059"/>
              <a:chExt cx="1614487" cy="1036638"/>
            </a:xfrm>
          </p:grpSpPr>
          <p:sp>
            <p:nvSpPr>
              <p:cNvPr id="49" name="Rectangle 12">
                <a:extLst>
                  <a:ext uri="{FF2B5EF4-FFF2-40B4-BE49-F238E27FC236}">
                    <a16:creationId xmlns:a16="http://schemas.microsoft.com/office/drawing/2014/main" id="{7A34A90E-9472-2646-8379-3C0DEB2C5AEA}"/>
                  </a:ext>
                </a:extLst>
              </p:cNvPr>
              <p:cNvSpPr>
                <a:spLocks noChangeArrowheads="1"/>
              </p:cNvSpPr>
              <p:nvPr/>
            </p:nvSpPr>
            <p:spPr bwMode="auto">
              <a:xfrm>
                <a:off x="4516218" y="3669224"/>
                <a:ext cx="1610719" cy="336236"/>
              </a:xfrm>
              <a:prstGeom prst="rect">
                <a:avLst/>
              </a:prstGeom>
              <a:solidFill>
                <a:schemeClr val="accent2">
                  <a:lumMod val="60000"/>
                  <a:lumOff val="40000"/>
                </a:schemeClr>
              </a:solidFill>
              <a:ln>
                <a:noFill/>
              </a:ln>
            </p:spPr>
            <p:txBody>
              <a:bodyPr/>
              <a:lstStyle/>
              <a:p>
                <a:pPr>
                  <a:defRPr/>
                </a:pPr>
                <a:endParaRPr lang="id-ID"/>
              </a:p>
            </p:txBody>
          </p:sp>
          <p:sp>
            <p:nvSpPr>
              <p:cNvPr id="50" name="Rectangle 13">
                <a:extLst>
                  <a:ext uri="{FF2B5EF4-FFF2-40B4-BE49-F238E27FC236}">
                    <a16:creationId xmlns:a16="http://schemas.microsoft.com/office/drawing/2014/main" id="{B3E5478A-3E18-6544-B612-DDC79339AB93}"/>
                  </a:ext>
                </a:extLst>
              </p:cNvPr>
              <p:cNvSpPr>
                <a:spLocks noChangeArrowheads="1"/>
              </p:cNvSpPr>
              <p:nvPr/>
            </p:nvSpPr>
            <p:spPr bwMode="auto">
              <a:xfrm>
                <a:off x="4481513" y="4022546"/>
                <a:ext cx="1614487" cy="3444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d-ID" altLang="en-US" sz="1800"/>
              </a:p>
            </p:txBody>
          </p:sp>
          <p:sp>
            <p:nvSpPr>
              <p:cNvPr id="51" name="Rectangle 14">
                <a:extLst>
                  <a:ext uri="{FF2B5EF4-FFF2-40B4-BE49-F238E27FC236}">
                    <a16:creationId xmlns:a16="http://schemas.microsoft.com/office/drawing/2014/main" id="{98D39147-6D7D-8540-9ADF-873EF214BF95}"/>
                  </a:ext>
                </a:extLst>
              </p:cNvPr>
              <p:cNvSpPr>
                <a:spLocks noChangeArrowheads="1"/>
              </p:cNvSpPr>
              <p:nvPr/>
            </p:nvSpPr>
            <p:spPr bwMode="auto">
              <a:xfrm>
                <a:off x="4531610" y="4353446"/>
                <a:ext cx="1610717" cy="342643"/>
              </a:xfrm>
              <a:prstGeom prst="rect">
                <a:avLst/>
              </a:prstGeom>
              <a:solidFill>
                <a:schemeClr val="accent2">
                  <a:lumMod val="75000"/>
                </a:schemeClr>
              </a:solidFill>
              <a:ln>
                <a:noFill/>
              </a:ln>
            </p:spPr>
            <p:txBody>
              <a:bodyPr/>
              <a:lstStyle/>
              <a:p>
                <a:pPr>
                  <a:defRPr/>
                </a:pPr>
                <a:endParaRPr lang="id-ID"/>
              </a:p>
            </p:txBody>
          </p:sp>
        </p:grpSp>
        <p:grpSp>
          <p:nvGrpSpPr>
            <p:cNvPr id="33" name="Group 7">
              <a:extLst>
                <a:ext uri="{FF2B5EF4-FFF2-40B4-BE49-F238E27FC236}">
                  <a16:creationId xmlns:a16="http://schemas.microsoft.com/office/drawing/2014/main" id="{C5861B2B-70A0-F34B-9F8F-DE2A5180FDA8}"/>
                </a:ext>
              </a:extLst>
            </p:cNvPr>
            <p:cNvGrpSpPr>
              <a:grpSpLocks/>
            </p:cNvGrpSpPr>
            <p:nvPr/>
          </p:nvGrpSpPr>
          <p:grpSpPr bwMode="auto">
            <a:xfrm rot="-2789196">
              <a:off x="5938217" y="3172976"/>
              <a:ext cx="1122786" cy="717613"/>
              <a:chOff x="6096000" y="3187521"/>
              <a:chExt cx="1614487" cy="1031876"/>
            </a:xfrm>
          </p:grpSpPr>
          <p:sp>
            <p:nvSpPr>
              <p:cNvPr id="46" name="Rectangle 15">
                <a:extLst>
                  <a:ext uri="{FF2B5EF4-FFF2-40B4-BE49-F238E27FC236}">
                    <a16:creationId xmlns:a16="http://schemas.microsoft.com/office/drawing/2014/main" id="{F8D8E254-EF99-874F-AC6E-58BFF3E88345}"/>
                  </a:ext>
                </a:extLst>
              </p:cNvPr>
              <p:cNvSpPr>
                <a:spLocks noChangeArrowheads="1"/>
              </p:cNvSpPr>
              <p:nvPr/>
            </p:nvSpPr>
            <p:spPr bwMode="auto">
              <a:xfrm>
                <a:off x="6108751" y="3194375"/>
                <a:ext cx="1643390" cy="345843"/>
              </a:xfrm>
              <a:prstGeom prst="rect">
                <a:avLst/>
              </a:prstGeom>
              <a:solidFill>
                <a:schemeClr val="accent3">
                  <a:lumMod val="60000"/>
                  <a:lumOff val="40000"/>
                </a:schemeClr>
              </a:solidFill>
              <a:ln>
                <a:noFill/>
              </a:ln>
            </p:spPr>
            <p:txBody>
              <a:bodyPr/>
              <a:lstStyle/>
              <a:p>
                <a:pPr>
                  <a:defRPr/>
                </a:pPr>
                <a:endParaRPr lang="id-ID"/>
              </a:p>
            </p:txBody>
          </p:sp>
          <p:sp>
            <p:nvSpPr>
              <p:cNvPr id="47" name="Rectangle 16">
                <a:extLst>
                  <a:ext uri="{FF2B5EF4-FFF2-40B4-BE49-F238E27FC236}">
                    <a16:creationId xmlns:a16="http://schemas.microsoft.com/office/drawing/2014/main" id="{BB23299C-A838-5E4B-A8E4-DBB28FBA4022}"/>
                  </a:ext>
                </a:extLst>
              </p:cNvPr>
              <p:cNvSpPr>
                <a:spLocks noChangeArrowheads="1"/>
              </p:cNvSpPr>
              <p:nvPr/>
            </p:nvSpPr>
            <p:spPr bwMode="auto">
              <a:xfrm>
                <a:off x="6108892" y="3543126"/>
                <a:ext cx="1643390" cy="342642"/>
              </a:xfrm>
              <a:prstGeom prst="rect">
                <a:avLst/>
              </a:prstGeom>
              <a:solidFill>
                <a:schemeClr val="accent3"/>
              </a:solidFill>
              <a:ln>
                <a:noFill/>
              </a:ln>
            </p:spPr>
            <p:txBody>
              <a:bodyPr/>
              <a:lstStyle/>
              <a:p>
                <a:pPr>
                  <a:defRPr/>
                </a:pPr>
                <a:endParaRPr lang="id-ID"/>
              </a:p>
            </p:txBody>
          </p:sp>
          <p:sp>
            <p:nvSpPr>
              <p:cNvPr id="48" name="Rectangle 17">
                <a:extLst>
                  <a:ext uri="{FF2B5EF4-FFF2-40B4-BE49-F238E27FC236}">
                    <a16:creationId xmlns:a16="http://schemas.microsoft.com/office/drawing/2014/main" id="{D4BBFD38-FA9C-0746-A8AE-D461AFC5B7F4}"/>
                  </a:ext>
                </a:extLst>
              </p:cNvPr>
              <p:cNvSpPr>
                <a:spLocks noChangeArrowheads="1"/>
              </p:cNvSpPr>
              <p:nvPr/>
            </p:nvSpPr>
            <p:spPr bwMode="auto">
              <a:xfrm>
                <a:off x="6110243" y="3869134"/>
                <a:ext cx="1640122" cy="345843"/>
              </a:xfrm>
              <a:prstGeom prst="rect">
                <a:avLst/>
              </a:prstGeom>
              <a:solidFill>
                <a:schemeClr val="accent3">
                  <a:lumMod val="75000"/>
                </a:schemeClr>
              </a:solidFill>
              <a:ln>
                <a:noFill/>
              </a:ln>
            </p:spPr>
            <p:txBody>
              <a:bodyPr/>
              <a:lstStyle/>
              <a:p>
                <a:pPr>
                  <a:defRPr/>
                </a:pPr>
                <a:endParaRPr lang="id-ID"/>
              </a:p>
            </p:txBody>
          </p:sp>
        </p:grpSp>
        <p:grpSp>
          <p:nvGrpSpPr>
            <p:cNvPr id="34" name="Group 8">
              <a:extLst>
                <a:ext uri="{FF2B5EF4-FFF2-40B4-BE49-F238E27FC236}">
                  <a16:creationId xmlns:a16="http://schemas.microsoft.com/office/drawing/2014/main" id="{EBE3C537-60CD-FA4D-B4C5-3573A680B597}"/>
                </a:ext>
              </a:extLst>
            </p:cNvPr>
            <p:cNvGrpSpPr>
              <a:grpSpLocks/>
            </p:cNvGrpSpPr>
            <p:nvPr/>
          </p:nvGrpSpPr>
          <p:grpSpPr bwMode="auto">
            <a:xfrm rot="-2789196">
              <a:off x="6672753" y="2306639"/>
              <a:ext cx="1290597" cy="720924"/>
              <a:chOff x="7700963" y="3678059"/>
              <a:chExt cx="1855787" cy="1036638"/>
            </a:xfrm>
          </p:grpSpPr>
          <p:sp>
            <p:nvSpPr>
              <p:cNvPr id="41" name="Freeform 7">
                <a:extLst>
                  <a:ext uri="{FF2B5EF4-FFF2-40B4-BE49-F238E27FC236}">
                    <a16:creationId xmlns:a16="http://schemas.microsoft.com/office/drawing/2014/main" id="{E99EC1D7-C218-C34B-9696-682B9BD70021}"/>
                  </a:ext>
                </a:extLst>
              </p:cNvPr>
              <p:cNvSpPr>
                <a:spLocks/>
              </p:cNvSpPr>
              <p:nvPr/>
            </p:nvSpPr>
            <p:spPr bwMode="auto">
              <a:xfrm>
                <a:off x="9224963" y="3678059"/>
                <a:ext cx="331787" cy="1036638"/>
              </a:xfrm>
              <a:custGeom>
                <a:avLst/>
                <a:gdLst>
                  <a:gd name="T0" fmla="*/ 0 w 209"/>
                  <a:gd name="T1" fmla="*/ 2147483646 h 653"/>
                  <a:gd name="T2" fmla="*/ 2147483646 w 209"/>
                  <a:gd name="T3" fmla="*/ 0 h 653"/>
                  <a:gd name="T4" fmla="*/ 2147483646 w 209"/>
                  <a:gd name="T5" fmla="*/ 2147483646 h 653"/>
                  <a:gd name="T6" fmla="*/ 2147483646 w 209"/>
                  <a:gd name="T7" fmla="*/ 2147483646 h 653"/>
                  <a:gd name="T8" fmla="*/ 2147483646 w 209"/>
                  <a:gd name="T9" fmla="*/ 2147483646 h 653"/>
                  <a:gd name="T10" fmla="*/ 0 w 209"/>
                  <a:gd name="T11" fmla="*/ 2147483646 h 653"/>
                  <a:gd name="T12" fmla="*/ 0 w 209"/>
                  <a:gd name="T13" fmla="*/ 2147483646 h 6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653">
                    <a:moveTo>
                      <a:pt x="0" y="162"/>
                    </a:moveTo>
                    <a:lnTo>
                      <a:pt x="135" y="0"/>
                    </a:lnTo>
                    <a:lnTo>
                      <a:pt x="209" y="210"/>
                    </a:lnTo>
                    <a:lnTo>
                      <a:pt x="209" y="443"/>
                    </a:lnTo>
                    <a:lnTo>
                      <a:pt x="135" y="653"/>
                    </a:lnTo>
                    <a:lnTo>
                      <a:pt x="0" y="488"/>
                    </a:lnTo>
                    <a:lnTo>
                      <a:pt x="0" y="162"/>
                    </a:lnTo>
                    <a:close/>
                  </a:path>
                </a:pathLst>
              </a:custGeom>
              <a:solidFill>
                <a:srgbClr val="BBA1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JO"/>
              </a:p>
            </p:txBody>
          </p:sp>
          <p:sp>
            <p:nvSpPr>
              <p:cNvPr id="42" name="Freeform 18">
                <a:extLst>
                  <a:ext uri="{FF2B5EF4-FFF2-40B4-BE49-F238E27FC236}">
                    <a16:creationId xmlns:a16="http://schemas.microsoft.com/office/drawing/2014/main" id="{9A854822-EBAF-6F43-AD4F-C1C245AFADC9}"/>
                  </a:ext>
                </a:extLst>
              </p:cNvPr>
              <p:cNvSpPr>
                <a:spLocks/>
              </p:cNvSpPr>
              <p:nvPr/>
            </p:nvSpPr>
            <p:spPr bwMode="auto">
              <a:xfrm>
                <a:off x="7724241" y="3678708"/>
                <a:ext cx="1741404" cy="342641"/>
              </a:xfrm>
              <a:custGeom>
                <a:avLst/>
                <a:gdLst>
                  <a:gd name="T0" fmla="*/ 1020 w 1095"/>
                  <a:gd name="T1" fmla="*/ 217 h 217"/>
                  <a:gd name="T2" fmla="*/ 1095 w 1095"/>
                  <a:gd name="T3" fmla="*/ 0 h 217"/>
                  <a:gd name="T4" fmla="*/ 0 w 1095"/>
                  <a:gd name="T5" fmla="*/ 0 h 217"/>
                  <a:gd name="T6" fmla="*/ 0 w 1095"/>
                  <a:gd name="T7" fmla="*/ 217 h 217"/>
                  <a:gd name="T8" fmla="*/ 1020 w 1095"/>
                  <a:gd name="T9" fmla="*/ 217 h 217"/>
                </a:gdLst>
                <a:ahLst/>
                <a:cxnLst>
                  <a:cxn ang="0">
                    <a:pos x="T0" y="T1"/>
                  </a:cxn>
                  <a:cxn ang="0">
                    <a:pos x="T2" y="T3"/>
                  </a:cxn>
                  <a:cxn ang="0">
                    <a:pos x="T4" y="T5"/>
                  </a:cxn>
                  <a:cxn ang="0">
                    <a:pos x="T6" y="T7"/>
                  </a:cxn>
                  <a:cxn ang="0">
                    <a:pos x="T8" y="T9"/>
                  </a:cxn>
                </a:cxnLst>
                <a:rect l="0" t="0" r="r" b="b"/>
                <a:pathLst>
                  <a:path w="1095" h="217">
                    <a:moveTo>
                      <a:pt x="1020" y="217"/>
                    </a:moveTo>
                    <a:lnTo>
                      <a:pt x="1095" y="0"/>
                    </a:lnTo>
                    <a:lnTo>
                      <a:pt x="0" y="0"/>
                    </a:lnTo>
                    <a:lnTo>
                      <a:pt x="0" y="217"/>
                    </a:lnTo>
                    <a:lnTo>
                      <a:pt x="1020" y="217"/>
                    </a:lnTo>
                    <a:close/>
                  </a:path>
                </a:pathLst>
              </a:custGeom>
              <a:solidFill>
                <a:schemeClr val="accent4">
                  <a:lumMod val="60000"/>
                  <a:lumOff val="40000"/>
                </a:schemeClr>
              </a:solidFill>
              <a:ln>
                <a:noFill/>
              </a:ln>
            </p:spPr>
            <p:txBody>
              <a:bodyPr/>
              <a:lstStyle/>
              <a:p>
                <a:pPr>
                  <a:defRPr/>
                </a:pPr>
                <a:endParaRPr lang="id-ID"/>
              </a:p>
            </p:txBody>
          </p:sp>
          <p:sp>
            <p:nvSpPr>
              <p:cNvPr id="43" name="Rectangle 19">
                <a:extLst>
                  <a:ext uri="{FF2B5EF4-FFF2-40B4-BE49-F238E27FC236}">
                    <a16:creationId xmlns:a16="http://schemas.microsoft.com/office/drawing/2014/main" id="{A96A1372-5260-AD43-9FB7-CF500F4701A4}"/>
                  </a:ext>
                </a:extLst>
              </p:cNvPr>
              <p:cNvSpPr>
                <a:spLocks noChangeArrowheads="1"/>
              </p:cNvSpPr>
              <p:nvPr/>
            </p:nvSpPr>
            <p:spPr bwMode="auto">
              <a:xfrm>
                <a:off x="7727288" y="3999245"/>
                <a:ext cx="1617249" cy="345844"/>
              </a:xfrm>
              <a:prstGeom prst="rect">
                <a:avLst/>
              </a:prstGeom>
              <a:solidFill>
                <a:schemeClr val="accent4"/>
              </a:solidFill>
              <a:ln>
                <a:noFill/>
              </a:ln>
            </p:spPr>
            <p:txBody>
              <a:bodyPr/>
              <a:lstStyle/>
              <a:p>
                <a:pPr>
                  <a:defRPr/>
                </a:pPr>
                <a:endParaRPr lang="id-ID"/>
              </a:p>
            </p:txBody>
          </p:sp>
          <p:sp>
            <p:nvSpPr>
              <p:cNvPr id="44" name="Freeform 20">
                <a:extLst>
                  <a:ext uri="{FF2B5EF4-FFF2-40B4-BE49-F238E27FC236}">
                    <a16:creationId xmlns:a16="http://schemas.microsoft.com/office/drawing/2014/main" id="{CC4DF3A5-3303-2C48-AEAE-998D804D265A}"/>
                  </a:ext>
                </a:extLst>
              </p:cNvPr>
              <p:cNvSpPr>
                <a:spLocks/>
              </p:cNvSpPr>
              <p:nvPr/>
            </p:nvSpPr>
            <p:spPr bwMode="auto">
              <a:xfrm>
                <a:off x="7699112" y="4365014"/>
                <a:ext cx="1738136" cy="345844"/>
              </a:xfrm>
              <a:custGeom>
                <a:avLst/>
                <a:gdLst>
                  <a:gd name="T0" fmla="*/ 1095 w 1095"/>
                  <a:gd name="T1" fmla="*/ 219 h 219"/>
                  <a:gd name="T2" fmla="*/ 1020 w 1095"/>
                  <a:gd name="T3" fmla="*/ 0 h 219"/>
                  <a:gd name="T4" fmla="*/ 0 w 1095"/>
                  <a:gd name="T5" fmla="*/ 0 h 219"/>
                  <a:gd name="T6" fmla="*/ 0 w 1095"/>
                  <a:gd name="T7" fmla="*/ 219 h 219"/>
                  <a:gd name="T8" fmla="*/ 1095 w 1095"/>
                  <a:gd name="T9" fmla="*/ 219 h 219"/>
                </a:gdLst>
                <a:ahLst/>
                <a:cxnLst>
                  <a:cxn ang="0">
                    <a:pos x="T0" y="T1"/>
                  </a:cxn>
                  <a:cxn ang="0">
                    <a:pos x="T2" y="T3"/>
                  </a:cxn>
                  <a:cxn ang="0">
                    <a:pos x="T4" y="T5"/>
                  </a:cxn>
                  <a:cxn ang="0">
                    <a:pos x="T6" y="T7"/>
                  </a:cxn>
                  <a:cxn ang="0">
                    <a:pos x="T8" y="T9"/>
                  </a:cxn>
                </a:cxnLst>
                <a:rect l="0" t="0" r="r" b="b"/>
                <a:pathLst>
                  <a:path w="1095" h="219">
                    <a:moveTo>
                      <a:pt x="1095" y="219"/>
                    </a:moveTo>
                    <a:lnTo>
                      <a:pt x="1020" y="0"/>
                    </a:lnTo>
                    <a:lnTo>
                      <a:pt x="0" y="0"/>
                    </a:lnTo>
                    <a:lnTo>
                      <a:pt x="0" y="219"/>
                    </a:lnTo>
                    <a:lnTo>
                      <a:pt x="1095" y="219"/>
                    </a:lnTo>
                    <a:close/>
                  </a:path>
                </a:pathLst>
              </a:custGeom>
              <a:solidFill>
                <a:schemeClr val="accent4">
                  <a:lumMod val="75000"/>
                </a:schemeClr>
              </a:solidFill>
              <a:ln>
                <a:noFill/>
              </a:ln>
            </p:spPr>
            <p:txBody>
              <a:bodyPr/>
              <a:lstStyle/>
              <a:p>
                <a:pPr>
                  <a:defRPr/>
                </a:pPr>
                <a:endParaRPr lang="id-ID"/>
              </a:p>
            </p:txBody>
          </p:sp>
          <p:sp>
            <p:nvSpPr>
              <p:cNvPr id="45" name="Oval 21">
                <a:extLst>
                  <a:ext uri="{FF2B5EF4-FFF2-40B4-BE49-F238E27FC236}">
                    <a16:creationId xmlns:a16="http://schemas.microsoft.com/office/drawing/2014/main" id="{AFD400B9-A642-9E4E-B8E4-DB0D652646C7}"/>
                  </a:ext>
                </a:extLst>
              </p:cNvPr>
              <p:cNvSpPr>
                <a:spLocks noChangeArrowheads="1"/>
              </p:cNvSpPr>
              <p:nvPr/>
            </p:nvSpPr>
            <p:spPr bwMode="auto">
              <a:xfrm>
                <a:off x="9397288" y="4046665"/>
                <a:ext cx="84946" cy="291406"/>
              </a:xfrm>
              <a:prstGeom prst="ellipse">
                <a:avLst/>
              </a:prstGeom>
              <a:solidFill>
                <a:schemeClr val="tx1">
                  <a:lumMod val="75000"/>
                  <a:lumOff val="25000"/>
                </a:schemeClr>
              </a:solidFill>
              <a:ln>
                <a:noFill/>
              </a:ln>
            </p:spPr>
            <p:txBody>
              <a:bodyPr/>
              <a:lstStyle/>
              <a:p>
                <a:pPr>
                  <a:defRPr/>
                </a:pPr>
                <a:endParaRPr lang="id-ID"/>
              </a:p>
            </p:txBody>
          </p:sp>
        </p:grpSp>
        <p:grpSp>
          <p:nvGrpSpPr>
            <p:cNvPr id="35" name="Group 9">
              <a:extLst>
                <a:ext uri="{FF2B5EF4-FFF2-40B4-BE49-F238E27FC236}">
                  <a16:creationId xmlns:a16="http://schemas.microsoft.com/office/drawing/2014/main" id="{B0BC427E-1B6D-024A-A9D3-8F06DB7BA60B}"/>
                </a:ext>
              </a:extLst>
            </p:cNvPr>
            <p:cNvGrpSpPr>
              <a:grpSpLocks/>
            </p:cNvGrpSpPr>
            <p:nvPr/>
          </p:nvGrpSpPr>
          <p:grpSpPr bwMode="auto">
            <a:xfrm rot="-2789196">
              <a:off x="3668745" y="5112706"/>
              <a:ext cx="1998273" cy="717613"/>
              <a:chOff x="1608138" y="3187521"/>
              <a:chExt cx="2873375" cy="1031876"/>
            </a:xfrm>
          </p:grpSpPr>
          <p:sp>
            <p:nvSpPr>
              <p:cNvPr id="36" name="Freeform 8">
                <a:extLst>
                  <a:ext uri="{FF2B5EF4-FFF2-40B4-BE49-F238E27FC236}">
                    <a16:creationId xmlns:a16="http://schemas.microsoft.com/office/drawing/2014/main" id="{E092C384-01A6-4F40-8D08-9D3C8D71BB11}"/>
                  </a:ext>
                </a:extLst>
              </p:cNvPr>
              <p:cNvSpPr>
                <a:spLocks/>
              </p:cNvSpPr>
              <p:nvPr/>
            </p:nvSpPr>
            <p:spPr bwMode="auto">
              <a:xfrm>
                <a:off x="1608138" y="3187521"/>
                <a:ext cx="1490662" cy="1031875"/>
              </a:xfrm>
              <a:custGeom>
                <a:avLst/>
                <a:gdLst>
                  <a:gd name="T0" fmla="*/ 2147483646 w 939"/>
                  <a:gd name="T1" fmla="*/ 2147483646 h 650"/>
                  <a:gd name="T2" fmla="*/ 0 w 939"/>
                  <a:gd name="T3" fmla="*/ 2147483646 h 650"/>
                  <a:gd name="T4" fmla="*/ 2147483646 w 939"/>
                  <a:gd name="T5" fmla="*/ 0 h 650"/>
                  <a:gd name="T6" fmla="*/ 2147483646 w 939"/>
                  <a:gd name="T7" fmla="*/ 0 h 650"/>
                  <a:gd name="T8" fmla="*/ 2147483646 w 939"/>
                  <a:gd name="T9" fmla="*/ 2147483646 h 650"/>
                  <a:gd name="T10" fmla="*/ 2147483646 w 939"/>
                  <a:gd name="T11" fmla="*/ 2147483646 h 6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9" h="650">
                    <a:moveTo>
                      <a:pt x="793" y="650"/>
                    </a:moveTo>
                    <a:lnTo>
                      <a:pt x="0" y="326"/>
                    </a:lnTo>
                    <a:lnTo>
                      <a:pt x="793" y="0"/>
                    </a:lnTo>
                    <a:lnTo>
                      <a:pt x="939" y="0"/>
                    </a:lnTo>
                    <a:lnTo>
                      <a:pt x="939" y="650"/>
                    </a:lnTo>
                    <a:lnTo>
                      <a:pt x="793" y="650"/>
                    </a:lnTo>
                    <a:close/>
                  </a:path>
                </a:pathLst>
              </a:custGeom>
              <a:solidFill>
                <a:srgbClr val="D4A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JO"/>
              </a:p>
            </p:txBody>
          </p:sp>
          <p:sp>
            <p:nvSpPr>
              <p:cNvPr id="37" name="Freeform 9">
                <a:extLst>
                  <a:ext uri="{FF2B5EF4-FFF2-40B4-BE49-F238E27FC236}">
                    <a16:creationId xmlns:a16="http://schemas.microsoft.com/office/drawing/2014/main" id="{6ED4A835-2442-B040-9EC7-5D8929C71B12}"/>
                  </a:ext>
                </a:extLst>
              </p:cNvPr>
              <p:cNvSpPr>
                <a:spLocks/>
              </p:cNvSpPr>
              <p:nvPr/>
            </p:nvSpPr>
            <p:spPr bwMode="auto">
              <a:xfrm>
                <a:off x="2727410" y="3209195"/>
                <a:ext cx="1744671" cy="342642"/>
              </a:xfrm>
              <a:custGeom>
                <a:avLst/>
                <a:gdLst>
                  <a:gd name="T0" fmla="*/ 464 w 464"/>
                  <a:gd name="T1" fmla="*/ 0 h 91"/>
                  <a:gd name="T2" fmla="*/ 41 w 464"/>
                  <a:gd name="T3" fmla="*/ 0 h 91"/>
                  <a:gd name="T4" fmla="*/ 16 w 464"/>
                  <a:gd name="T5" fmla="*/ 14 h 91"/>
                  <a:gd name="T6" fmla="*/ 5 w 464"/>
                  <a:gd name="T7" fmla="*/ 31 h 91"/>
                  <a:gd name="T8" fmla="*/ 5 w 464"/>
                  <a:gd name="T9" fmla="*/ 59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1"/>
                      <a:pt x="5" y="31"/>
                      <a:pt x="5" y="31"/>
                    </a:cubicBezTo>
                    <a:cubicBezTo>
                      <a:pt x="0" y="39"/>
                      <a:pt x="0" y="52"/>
                      <a:pt x="5" y="59"/>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lumMod val="60000"/>
                  <a:lumOff val="40000"/>
                </a:schemeClr>
              </a:solidFill>
              <a:ln>
                <a:noFill/>
              </a:ln>
            </p:spPr>
            <p:txBody>
              <a:bodyPr/>
              <a:lstStyle/>
              <a:p>
                <a:pPr>
                  <a:defRPr/>
                </a:pPr>
                <a:endParaRPr lang="id-ID"/>
              </a:p>
            </p:txBody>
          </p:sp>
          <p:sp>
            <p:nvSpPr>
              <p:cNvPr id="38" name="Freeform 10">
                <a:extLst>
                  <a:ext uri="{FF2B5EF4-FFF2-40B4-BE49-F238E27FC236}">
                    <a16:creationId xmlns:a16="http://schemas.microsoft.com/office/drawing/2014/main" id="{D9BF67FD-862B-C04D-98C9-4173B3EDDBF8}"/>
                  </a:ext>
                </a:extLst>
              </p:cNvPr>
              <p:cNvSpPr>
                <a:spLocks/>
              </p:cNvSpPr>
              <p:nvPr/>
            </p:nvSpPr>
            <p:spPr bwMode="auto">
              <a:xfrm>
                <a:off x="2738438" y="3532009"/>
                <a:ext cx="1743075" cy="342900"/>
              </a:xfrm>
              <a:custGeom>
                <a:avLst/>
                <a:gdLst>
                  <a:gd name="T0" fmla="*/ 2147483646 w 464"/>
                  <a:gd name="T1" fmla="*/ 0 h 91"/>
                  <a:gd name="T2" fmla="*/ 2147483646 w 464"/>
                  <a:gd name="T3" fmla="*/ 0 h 91"/>
                  <a:gd name="T4" fmla="*/ 2147483646 w 464"/>
                  <a:gd name="T5" fmla="*/ 2147483646 h 91"/>
                  <a:gd name="T6" fmla="*/ 2147483646 w 464"/>
                  <a:gd name="T7" fmla="*/ 2147483646 h 91"/>
                  <a:gd name="T8" fmla="*/ 2147483646 w 464"/>
                  <a:gd name="T9" fmla="*/ 2147483646 h 91"/>
                  <a:gd name="T10" fmla="*/ 2147483646 w 464"/>
                  <a:gd name="T11" fmla="*/ 2147483646 h 91"/>
                  <a:gd name="T12" fmla="*/ 2147483646 w 464"/>
                  <a:gd name="T13" fmla="*/ 2147483646 h 91"/>
                  <a:gd name="T14" fmla="*/ 2147483646 w 464"/>
                  <a:gd name="T15" fmla="*/ 2147483646 h 91"/>
                  <a:gd name="T16" fmla="*/ 2147483646 w 464"/>
                  <a:gd name="T17" fmla="*/ 0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39"/>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JO"/>
              </a:p>
            </p:txBody>
          </p:sp>
          <p:sp>
            <p:nvSpPr>
              <p:cNvPr id="39" name="Freeform 11">
                <a:extLst>
                  <a:ext uri="{FF2B5EF4-FFF2-40B4-BE49-F238E27FC236}">
                    <a16:creationId xmlns:a16="http://schemas.microsoft.com/office/drawing/2014/main" id="{6B23CA88-9589-CB4A-B951-1DD4379D5763}"/>
                  </a:ext>
                </a:extLst>
              </p:cNvPr>
              <p:cNvSpPr>
                <a:spLocks/>
              </p:cNvSpPr>
              <p:nvPr/>
            </p:nvSpPr>
            <p:spPr bwMode="auto">
              <a:xfrm>
                <a:off x="2739187" y="3869020"/>
                <a:ext cx="1741405" cy="345843"/>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40"/>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1">
                  <a:lumMod val="75000"/>
                </a:schemeClr>
              </a:solidFill>
              <a:ln>
                <a:noFill/>
              </a:ln>
            </p:spPr>
            <p:txBody>
              <a:bodyPr/>
              <a:lstStyle/>
              <a:p>
                <a:pPr>
                  <a:defRPr/>
                </a:pPr>
                <a:endParaRPr lang="id-ID"/>
              </a:p>
            </p:txBody>
          </p:sp>
          <p:sp>
            <p:nvSpPr>
              <p:cNvPr id="40" name="Freeform 22">
                <a:extLst>
                  <a:ext uri="{FF2B5EF4-FFF2-40B4-BE49-F238E27FC236}">
                    <a16:creationId xmlns:a16="http://schemas.microsoft.com/office/drawing/2014/main" id="{F5A3AA98-7E2B-0043-A339-C00DCA71A5F5}"/>
                  </a:ext>
                </a:extLst>
              </p:cNvPr>
              <p:cNvSpPr>
                <a:spLocks/>
              </p:cNvSpPr>
              <p:nvPr/>
            </p:nvSpPr>
            <p:spPr bwMode="auto">
              <a:xfrm>
                <a:off x="1627097" y="3529308"/>
                <a:ext cx="428001" cy="333034"/>
              </a:xfrm>
              <a:custGeom>
                <a:avLst/>
                <a:gdLst>
                  <a:gd name="T0" fmla="*/ 114 w 114"/>
                  <a:gd name="T1" fmla="*/ 49 h 88"/>
                  <a:gd name="T2" fmla="*/ 107 w 114"/>
                  <a:gd name="T3" fmla="*/ 0 h 88"/>
                  <a:gd name="T4" fmla="*/ 0 w 114"/>
                  <a:gd name="T5" fmla="*/ 44 h 88"/>
                  <a:gd name="T6" fmla="*/ 109 w 114"/>
                  <a:gd name="T7" fmla="*/ 88 h 88"/>
                  <a:gd name="T8" fmla="*/ 114 w 114"/>
                  <a:gd name="T9" fmla="*/ 49 h 88"/>
                </a:gdLst>
                <a:ahLst/>
                <a:cxnLst>
                  <a:cxn ang="0">
                    <a:pos x="T0" y="T1"/>
                  </a:cxn>
                  <a:cxn ang="0">
                    <a:pos x="T2" y="T3"/>
                  </a:cxn>
                  <a:cxn ang="0">
                    <a:pos x="T4" y="T5"/>
                  </a:cxn>
                  <a:cxn ang="0">
                    <a:pos x="T6" y="T7"/>
                  </a:cxn>
                  <a:cxn ang="0">
                    <a:pos x="T8" y="T9"/>
                  </a:cxn>
                </a:cxnLst>
                <a:rect l="0" t="0" r="r" b="b"/>
                <a:pathLst>
                  <a:path w="114" h="88">
                    <a:moveTo>
                      <a:pt x="114" y="49"/>
                    </a:moveTo>
                    <a:cubicBezTo>
                      <a:pt x="114" y="32"/>
                      <a:pt x="111" y="15"/>
                      <a:pt x="107" y="0"/>
                    </a:cubicBezTo>
                    <a:cubicBezTo>
                      <a:pt x="0" y="44"/>
                      <a:pt x="0" y="44"/>
                      <a:pt x="0" y="44"/>
                    </a:cubicBezTo>
                    <a:cubicBezTo>
                      <a:pt x="109" y="88"/>
                      <a:pt x="109" y="88"/>
                      <a:pt x="109" y="88"/>
                    </a:cubicBezTo>
                    <a:cubicBezTo>
                      <a:pt x="112" y="76"/>
                      <a:pt x="114" y="63"/>
                      <a:pt x="114" y="49"/>
                    </a:cubicBezTo>
                    <a:close/>
                  </a:path>
                </a:pathLst>
              </a:custGeom>
              <a:solidFill>
                <a:schemeClr val="tx1">
                  <a:lumMod val="75000"/>
                  <a:lumOff val="25000"/>
                </a:schemeClr>
              </a:solidFill>
              <a:ln>
                <a:noFill/>
              </a:ln>
            </p:spPr>
            <p:txBody>
              <a:bodyPr/>
              <a:lstStyle/>
              <a:p>
                <a:pPr>
                  <a:defRPr/>
                </a:pPr>
                <a:endParaRPr lang="id-ID"/>
              </a:p>
            </p:txBody>
          </p:sp>
        </p:grpSp>
      </p:grpSp>
      <p:grpSp>
        <p:nvGrpSpPr>
          <p:cNvPr id="52" name="Group 51">
            <a:extLst>
              <a:ext uri="{FF2B5EF4-FFF2-40B4-BE49-F238E27FC236}">
                <a16:creationId xmlns:a16="http://schemas.microsoft.com/office/drawing/2014/main" id="{B8F0B625-ECC7-D045-AF6C-6DEE22763E56}"/>
              </a:ext>
            </a:extLst>
          </p:cNvPr>
          <p:cNvGrpSpPr/>
          <p:nvPr/>
        </p:nvGrpSpPr>
        <p:grpSpPr>
          <a:xfrm>
            <a:off x="412757" y="239719"/>
            <a:ext cx="4288558" cy="1066719"/>
            <a:chOff x="833170" y="105330"/>
            <a:chExt cx="4288558" cy="1066719"/>
          </a:xfrm>
        </p:grpSpPr>
        <p:pic>
          <p:nvPicPr>
            <p:cNvPr id="53" name="Picture 52" descr="C:\Users\reem\AppData\Local\Microsoft\Windows\INetCache\Content.Word\English-LOGO-RGB.PNG">
              <a:extLst>
                <a:ext uri="{FF2B5EF4-FFF2-40B4-BE49-F238E27FC236}">
                  <a16:creationId xmlns:a16="http://schemas.microsoft.com/office/drawing/2014/main" id="{44FF0991-7B64-0F4A-B183-2CBCB86D272B}"/>
                </a:ext>
              </a:extLst>
            </p:cNvPr>
            <p:cNvPicPr/>
            <p:nvPr/>
          </p:nvPicPr>
          <p:blipFill rotWithShape="1">
            <a:blip r:embed="rId5"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54" name="Picture 53" descr="MEPI logo - The U.S.-Middle East Partnership Initiative (MEPI)">
              <a:extLst>
                <a:ext uri="{FF2B5EF4-FFF2-40B4-BE49-F238E27FC236}">
                  <a16:creationId xmlns:a16="http://schemas.microsoft.com/office/drawing/2014/main" id="{B16BA8B6-23C5-2449-ABE9-1B0CAF26D07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55" name="Picture 54" descr="Flag of the United States - Wikipedia">
              <a:extLst>
                <a:ext uri="{FF2B5EF4-FFF2-40B4-BE49-F238E27FC236}">
                  <a16:creationId xmlns:a16="http://schemas.microsoft.com/office/drawing/2014/main" id="{BCF85642-84E5-0840-AA2F-CDB65EB63C0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56" name="Picture 55" descr="C:\Users\rahaf.AMANFUND\AppData\Local\Microsoft\Windows\INetCache\Content.Word\Second Chance logo.jpg">
              <a:extLst>
                <a:ext uri="{FF2B5EF4-FFF2-40B4-BE49-F238E27FC236}">
                  <a16:creationId xmlns:a16="http://schemas.microsoft.com/office/drawing/2014/main" id="{35BE29A8-A8D2-AB4D-9B1B-614774C492C6}"/>
                </a:ext>
              </a:extLst>
            </p:cNvPr>
            <p:cNvPicPr/>
            <p:nvPr/>
          </p:nvPicPr>
          <p:blipFill rotWithShape="1">
            <a:blip r:embed="rId8"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57" name="Picture 56">
            <a:extLst>
              <a:ext uri="{FF2B5EF4-FFF2-40B4-BE49-F238E27FC236}">
                <a16:creationId xmlns:a16="http://schemas.microsoft.com/office/drawing/2014/main" id="{FFC50D39-A8A3-BB4C-BE88-761A363534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58" name="L-Shape 57">
            <a:extLst>
              <a:ext uri="{FF2B5EF4-FFF2-40B4-BE49-F238E27FC236}">
                <a16:creationId xmlns:a16="http://schemas.microsoft.com/office/drawing/2014/main" id="{3BDEB3B3-BEFA-664E-9695-DE334F4016FF}"/>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631721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075"/>
                                        </p:tgtEl>
                                        <p:attrNameLst>
                                          <p:attrName>style.visibility</p:attrName>
                                        </p:attrNameLst>
                                      </p:cBhvr>
                                      <p:to>
                                        <p:strVal val="visible"/>
                                      </p:to>
                                    </p:set>
                                    <p:animEffect transition="in" filter="wipe(down)">
                                      <p:cBhvr>
                                        <p:cTn id="32" dur="500"/>
                                        <p:tgtEl>
                                          <p:spTgt spid="307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685800"/>
            <a:ext cx="7696200" cy="5486400"/>
          </a:xfrm>
          <a:prstGeom prst="rect">
            <a:avLst/>
          </a:prstGeom>
        </p:spPr>
      </p:pic>
      <p:grpSp>
        <p:nvGrpSpPr>
          <p:cNvPr id="4" name="Group 3">
            <a:extLst>
              <a:ext uri="{FF2B5EF4-FFF2-40B4-BE49-F238E27FC236}">
                <a16:creationId xmlns:a16="http://schemas.microsoft.com/office/drawing/2014/main" id="{71EAAFD2-E6ED-5549-851A-9ADAB1AE376C}"/>
              </a:ext>
            </a:extLst>
          </p:cNvPr>
          <p:cNvGrpSpPr/>
          <p:nvPr/>
        </p:nvGrpSpPr>
        <p:grpSpPr>
          <a:xfrm>
            <a:off x="412757" y="239719"/>
            <a:ext cx="4288558" cy="1066719"/>
            <a:chOff x="833170" y="105330"/>
            <a:chExt cx="4288558" cy="1066719"/>
          </a:xfrm>
        </p:grpSpPr>
        <p:pic>
          <p:nvPicPr>
            <p:cNvPr id="5" name="Picture 4" descr="C:\Users\reem\AppData\Local\Microsoft\Windows\INetCache\Content.Word\English-LOGO-RGB.PNG">
              <a:extLst>
                <a:ext uri="{FF2B5EF4-FFF2-40B4-BE49-F238E27FC236}">
                  <a16:creationId xmlns:a16="http://schemas.microsoft.com/office/drawing/2014/main" id="{0865A661-267F-F441-94CB-E32223AC2A6E}"/>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6" name="Picture 5" descr="MEPI logo - The U.S.-Middle East Partnership Initiative (MEPI)">
              <a:extLst>
                <a:ext uri="{FF2B5EF4-FFF2-40B4-BE49-F238E27FC236}">
                  <a16:creationId xmlns:a16="http://schemas.microsoft.com/office/drawing/2014/main" id="{40B4A6EB-338F-2248-A171-A272F3EBF13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7" name="Picture 6" descr="Flag of the United States - Wikipedia">
              <a:extLst>
                <a:ext uri="{FF2B5EF4-FFF2-40B4-BE49-F238E27FC236}">
                  <a16:creationId xmlns:a16="http://schemas.microsoft.com/office/drawing/2014/main" id="{5BAE5E9E-D0E0-DC4C-8239-F09F3F56921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8" name="Picture 7" descr="C:\Users\rahaf.AMANFUND\AppData\Local\Microsoft\Windows\INetCache\Content.Word\Second Chance logo.jpg">
              <a:extLst>
                <a:ext uri="{FF2B5EF4-FFF2-40B4-BE49-F238E27FC236}">
                  <a16:creationId xmlns:a16="http://schemas.microsoft.com/office/drawing/2014/main" id="{F6DAB58A-54F4-CD4A-A0F6-B96C47759385}"/>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9" name="Picture 8">
            <a:extLst>
              <a:ext uri="{FF2B5EF4-FFF2-40B4-BE49-F238E27FC236}">
                <a16:creationId xmlns:a16="http://schemas.microsoft.com/office/drawing/2014/main" id="{27652554-6A4B-DF40-A621-6CC93D147F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0" name="L-Shape 9">
            <a:extLst>
              <a:ext uri="{FF2B5EF4-FFF2-40B4-BE49-F238E27FC236}">
                <a16:creationId xmlns:a16="http://schemas.microsoft.com/office/drawing/2014/main" id="{B92C10F2-BDC5-094F-80CD-3B33C8C8C633}"/>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828479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http://www.focusbarreview.com/images/1Ajosiemaranpercentages/60.png"/>
          <p:cNvPicPr>
            <a:picLocks noChangeAspect="1" noChangeArrowheads="1"/>
          </p:cNvPicPr>
          <p:nvPr/>
        </p:nvPicPr>
        <p:blipFill>
          <a:blip r:embed="rId2" cstate="print"/>
          <a:srcRect b="10795"/>
          <a:stretch>
            <a:fillRect/>
          </a:stretch>
        </p:blipFill>
        <p:spPr bwMode="auto">
          <a:xfrm>
            <a:off x="914400" y="2196465"/>
            <a:ext cx="10363200" cy="3124200"/>
          </a:xfrm>
          <a:prstGeom prst="rect">
            <a:avLst/>
          </a:prstGeom>
          <a:noFill/>
        </p:spPr>
      </p:pic>
      <p:sp>
        <p:nvSpPr>
          <p:cNvPr id="12" name="Rectangle 11"/>
          <p:cNvSpPr/>
          <p:nvPr/>
        </p:nvSpPr>
        <p:spPr>
          <a:xfrm>
            <a:off x="355600" y="1260215"/>
            <a:ext cx="11074400" cy="646331"/>
          </a:xfrm>
          <a:prstGeom prst="rect">
            <a:avLst/>
          </a:prstGeom>
        </p:spPr>
        <p:txBody>
          <a:bodyPr wrap="square">
            <a:spAutoFit/>
          </a:bodyPr>
          <a:lstStyle/>
          <a:p>
            <a:pPr lvl="1" algn="ctr" rtl="1"/>
            <a:r>
              <a:rPr lang="ar-JO" sz="3600" b="1" dirty="0">
                <a:effectLst>
                  <a:outerShdw blurRad="38100" dist="38100" dir="2700000" algn="tl">
                    <a:srgbClr val="000000">
                      <a:alpha val="43137"/>
                    </a:srgbClr>
                  </a:outerShdw>
                </a:effectLst>
              </a:rPr>
              <a:t>كتابة </a:t>
            </a:r>
            <a:r>
              <a:rPr lang="ar-JO" sz="3600" b="1" dirty="0">
                <a:solidFill>
                  <a:srgbClr val="FF0000"/>
                </a:solidFill>
                <a:effectLst>
                  <a:outerShdw blurRad="38100" dist="38100" dir="2700000" algn="tl">
                    <a:srgbClr val="000000">
                      <a:alpha val="43137"/>
                    </a:srgbClr>
                  </a:outerShdw>
                </a:effectLst>
              </a:rPr>
              <a:t>خطة العمل </a:t>
            </a:r>
            <a:r>
              <a:rPr lang="ar-JO" sz="3600" b="1" dirty="0">
                <a:effectLst>
                  <a:outerShdw blurRad="38100" dist="38100" dir="2700000" algn="tl">
                    <a:srgbClr val="000000">
                      <a:alpha val="43137"/>
                    </a:srgbClr>
                  </a:outerShdw>
                </a:effectLst>
              </a:rPr>
              <a:t>يساعدنا في تحقيق </a:t>
            </a:r>
            <a:r>
              <a:rPr lang="ar-JO" sz="3600" b="1" dirty="0">
                <a:solidFill>
                  <a:srgbClr val="FF0000"/>
                </a:solidFill>
                <a:effectLst>
                  <a:outerShdw blurRad="38100" dist="38100" dir="2700000" algn="tl">
                    <a:srgbClr val="000000">
                      <a:alpha val="43137"/>
                    </a:srgbClr>
                  </a:outerShdw>
                </a:effectLst>
              </a:rPr>
              <a:t>أهدافنا الذكية</a:t>
            </a:r>
            <a:r>
              <a:rPr lang="ar-JO" sz="3600" b="1" dirty="0">
                <a:effectLst>
                  <a:outerShdw blurRad="38100" dist="38100" dir="2700000" algn="tl">
                    <a:srgbClr val="000000">
                      <a:alpha val="43137"/>
                    </a:srgbClr>
                  </a:outerShdw>
                </a:effectLst>
              </a:rPr>
              <a:t> بنسبة تصل الى .....</a:t>
            </a:r>
            <a:endParaRPr lang="en-GB" sz="3600" b="1" dirty="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36730DB1-F403-A848-93C9-5325A1718DD3}"/>
              </a:ext>
            </a:extLst>
          </p:cNvPr>
          <p:cNvGrpSpPr/>
          <p:nvPr/>
        </p:nvGrpSpPr>
        <p:grpSpPr>
          <a:xfrm>
            <a:off x="412757" y="239719"/>
            <a:ext cx="4288558" cy="1066719"/>
            <a:chOff x="833170" y="105330"/>
            <a:chExt cx="4288558" cy="1066719"/>
          </a:xfrm>
        </p:grpSpPr>
        <p:pic>
          <p:nvPicPr>
            <p:cNvPr id="5" name="Picture 4" descr="C:\Users\reem\AppData\Local\Microsoft\Windows\INetCache\Content.Word\English-LOGO-RGB.PNG">
              <a:extLst>
                <a:ext uri="{FF2B5EF4-FFF2-40B4-BE49-F238E27FC236}">
                  <a16:creationId xmlns:a16="http://schemas.microsoft.com/office/drawing/2014/main" id="{AC082AC1-7098-E442-90A4-E114DF406F55}"/>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6" name="Picture 5" descr="MEPI logo - The U.S.-Middle East Partnership Initiative (MEPI)">
              <a:extLst>
                <a:ext uri="{FF2B5EF4-FFF2-40B4-BE49-F238E27FC236}">
                  <a16:creationId xmlns:a16="http://schemas.microsoft.com/office/drawing/2014/main" id="{20F6BA20-AFC3-AF40-A7E3-7888ADDD321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7" name="Picture 6" descr="Flag of the United States - Wikipedia">
              <a:extLst>
                <a:ext uri="{FF2B5EF4-FFF2-40B4-BE49-F238E27FC236}">
                  <a16:creationId xmlns:a16="http://schemas.microsoft.com/office/drawing/2014/main" id="{A232918E-9E9D-6B49-AB80-3001998BF87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8" name="Picture 7" descr="C:\Users\rahaf.AMANFUND\AppData\Local\Microsoft\Windows\INetCache\Content.Word\Second Chance logo.jpg">
              <a:extLst>
                <a:ext uri="{FF2B5EF4-FFF2-40B4-BE49-F238E27FC236}">
                  <a16:creationId xmlns:a16="http://schemas.microsoft.com/office/drawing/2014/main" id="{2B0B4D29-77E1-3A44-AF89-0EF9EB0EFFAD}"/>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9" name="Picture 8">
            <a:extLst>
              <a:ext uri="{FF2B5EF4-FFF2-40B4-BE49-F238E27FC236}">
                <a16:creationId xmlns:a16="http://schemas.microsoft.com/office/drawing/2014/main" id="{24CB6733-4834-E445-B172-06A57D2511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0" name="L-Shape 9">
            <a:extLst>
              <a:ext uri="{FF2B5EF4-FFF2-40B4-BE49-F238E27FC236}">
                <a16:creationId xmlns:a16="http://schemas.microsoft.com/office/drawing/2014/main" id="{76C7A83D-EC6F-2346-9A1E-C8B56D6F7B32}"/>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8134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 calcmode="lin" valueType="num">
                                      <p:cBhvr additive="base">
                                        <p:cTn id="12" dur="500" fill="hold"/>
                                        <p:tgtEl>
                                          <p:spTgt spid="60420"/>
                                        </p:tgtEl>
                                        <p:attrNameLst>
                                          <p:attrName>ppt_x</p:attrName>
                                        </p:attrNameLst>
                                      </p:cBhvr>
                                      <p:tavLst>
                                        <p:tav tm="0">
                                          <p:val>
                                            <p:strVal val="#ppt_x"/>
                                          </p:val>
                                        </p:tav>
                                        <p:tav tm="100000">
                                          <p:val>
                                            <p:strVal val="#ppt_x"/>
                                          </p:val>
                                        </p:tav>
                                      </p:tavLst>
                                    </p:anim>
                                    <p:anim calcmode="lin" valueType="num">
                                      <p:cBhvr additive="base">
                                        <p:cTn id="13"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AB480F-5E13-A44D-A362-487DCA256D0E}"/>
              </a:ext>
            </a:extLst>
          </p:cNvPr>
          <p:cNvSpPr/>
          <p:nvPr/>
        </p:nvSpPr>
        <p:spPr>
          <a:xfrm>
            <a:off x="3633367" y="1075038"/>
            <a:ext cx="7127272" cy="584775"/>
          </a:xfrm>
          <a:prstGeom prst="rect">
            <a:avLst/>
          </a:prstGeom>
        </p:spPr>
        <p:txBody>
          <a:bodyPr wrap="none">
            <a:spAutoFit/>
          </a:bodyPr>
          <a:lstStyle/>
          <a:p>
            <a:pPr>
              <a:defRPr/>
            </a:pPr>
            <a:r>
              <a:rPr lang="ar-SA"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ما هي التحديات التي تواجهنا في  </a:t>
            </a:r>
            <a:r>
              <a:rPr lang="ar-SA" sz="32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التخطيط للمستقبل </a:t>
            </a:r>
            <a:endParaRPr lang="en-US" sz="3200" dirty="0">
              <a:solidFill>
                <a:srgbClr val="00B050"/>
              </a:solidFill>
            </a:endParaRPr>
          </a:p>
        </p:txBody>
      </p:sp>
      <p:sp>
        <p:nvSpPr>
          <p:cNvPr id="10" name="Up Arrow 9">
            <a:extLst>
              <a:ext uri="{FF2B5EF4-FFF2-40B4-BE49-F238E27FC236}">
                <a16:creationId xmlns:a16="http://schemas.microsoft.com/office/drawing/2014/main" id="{359A44C7-3E31-0742-8E2C-42FF4895605B}"/>
              </a:ext>
            </a:extLst>
          </p:cNvPr>
          <p:cNvSpPr/>
          <p:nvPr/>
        </p:nvSpPr>
        <p:spPr>
          <a:xfrm>
            <a:off x="5965395" y="1956563"/>
            <a:ext cx="2650617" cy="1747520"/>
          </a:xfrm>
          <a:prstGeom prst="upArrow">
            <a:avLst/>
          </a:prstGeom>
        </p:spPr>
        <p:style>
          <a:lnRef idx="2">
            <a:schemeClr val="lt1">
              <a:hueOff val="0"/>
              <a:satOff val="0"/>
              <a:lumOff val="0"/>
              <a:alphaOff val="0"/>
            </a:schemeClr>
          </a:lnRef>
          <a:fillRef idx="1">
            <a:schemeClr val="accent2">
              <a:hueOff val="6366461"/>
              <a:satOff val="10800"/>
              <a:lumOff val="-392"/>
              <a:alphaOff val="0"/>
            </a:schemeClr>
          </a:fillRef>
          <a:effectRef idx="0">
            <a:schemeClr val="accent2">
              <a:hueOff val="6366461"/>
              <a:satOff val="10800"/>
              <a:lumOff val="-392"/>
              <a:alphaOff val="0"/>
            </a:schemeClr>
          </a:effectRef>
          <a:fontRef idx="minor">
            <a:schemeClr val="lt1"/>
          </a:fontRef>
        </p:style>
      </p:sp>
      <p:sp>
        <p:nvSpPr>
          <p:cNvPr id="11" name="TextBox 10">
            <a:extLst>
              <a:ext uri="{FF2B5EF4-FFF2-40B4-BE49-F238E27FC236}">
                <a16:creationId xmlns:a16="http://schemas.microsoft.com/office/drawing/2014/main" id="{F9AE4C7B-55FF-DD41-8B28-DC466999CB44}"/>
              </a:ext>
            </a:extLst>
          </p:cNvPr>
          <p:cNvSpPr txBox="1"/>
          <p:nvPr/>
        </p:nvSpPr>
        <p:spPr>
          <a:xfrm>
            <a:off x="5630495" y="3787647"/>
            <a:ext cx="3320416" cy="1015663"/>
          </a:xfrm>
          <a:prstGeom prst="rect">
            <a:avLst/>
          </a:prstGeom>
          <a:noFill/>
        </p:spPr>
        <p:txBody>
          <a:bodyPr wrap="square">
            <a:spAutoFit/>
          </a:bodyPr>
          <a:lstStyle/>
          <a:p>
            <a:pPr marL="0" algn="r" defTabSz="914400" rtl="1" eaLnBrk="1" latinLnBrk="0" hangingPunct="1"/>
            <a:r>
              <a:rPr lang="ar-JO" sz="60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منتدى نقاش</a:t>
            </a:r>
            <a:endParaRPr lang="en-JO" sz="6000" dirty="0">
              <a:solidFill>
                <a:srgbClr val="00B050"/>
              </a:solidFill>
            </a:endParaRPr>
          </a:p>
        </p:txBody>
      </p:sp>
      <p:pic>
        <p:nvPicPr>
          <p:cNvPr id="8" name="Picture 7">
            <a:extLst>
              <a:ext uri="{FF2B5EF4-FFF2-40B4-BE49-F238E27FC236}">
                <a16:creationId xmlns:a16="http://schemas.microsoft.com/office/drawing/2014/main" id="{86C9389D-533C-5840-B577-D1DBA72383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68" y="1814659"/>
            <a:ext cx="4499076" cy="3228681"/>
          </a:xfrm>
          <a:prstGeom prst="rect">
            <a:avLst/>
          </a:prstGeom>
        </p:spPr>
      </p:pic>
      <p:pic>
        <p:nvPicPr>
          <p:cNvPr id="6" name="Picture 5">
            <a:extLst>
              <a:ext uri="{FF2B5EF4-FFF2-40B4-BE49-F238E27FC236}">
                <a16:creationId xmlns:a16="http://schemas.microsoft.com/office/drawing/2014/main" id="{3129846D-E2B2-2548-8C4D-A349E75D0EE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109710" y="4615518"/>
            <a:ext cx="2757347" cy="2036742"/>
          </a:xfrm>
          <a:prstGeom prst="rect">
            <a:avLst/>
          </a:prstGeom>
          <a:noFill/>
          <a:ln>
            <a:noFill/>
          </a:ln>
        </p:spPr>
      </p:pic>
      <p:grpSp>
        <p:nvGrpSpPr>
          <p:cNvPr id="9" name="Group 8">
            <a:extLst>
              <a:ext uri="{FF2B5EF4-FFF2-40B4-BE49-F238E27FC236}">
                <a16:creationId xmlns:a16="http://schemas.microsoft.com/office/drawing/2014/main" id="{FDD220E4-DBF2-5B4A-B041-56BA35CABEE0}"/>
              </a:ext>
            </a:extLst>
          </p:cNvPr>
          <p:cNvGrpSpPr/>
          <p:nvPr/>
        </p:nvGrpSpPr>
        <p:grpSpPr>
          <a:xfrm>
            <a:off x="412757" y="239719"/>
            <a:ext cx="4288558" cy="1066719"/>
            <a:chOff x="833170" y="105330"/>
            <a:chExt cx="4288558" cy="1066719"/>
          </a:xfrm>
        </p:grpSpPr>
        <p:pic>
          <p:nvPicPr>
            <p:cNvPr id="12" name="Picture 11" descr="C:\Users\reem\AppData\Local\Microsoft\Windows\INetCache\Content.Word\English-LOGO-RGB.PNG">
              <a:extLst>
                <a:ext uri="{FF2B5EF4-FFF2-40B4-BE49-F238E27FC236}">
                  <a16:creationId xmlns:a16="http://schemas.microsoft.com/office/drawing/2014/main" id="{1B025ED7-8AAF-3941-BF22-F66C45617842}"/>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3" name="Picture 12" descr="MEPI logo - The U.S.-Middle East Partnership Initiative (MEPI)">
              <a:extLst>
                <a:ext uri="{FF2B5EF4-FFF2-40B4-BE49-F238E27FC236}">
                  <a16:creationId xmlns:a16="http://schemas.microsoft.com/office/drawing/2014/main" id="{4074D1EF-41F0-C94A-84C3-6D3F382C663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4" name="Picture 13" descr="Flag of the United States - Wikipedia">
              <a:extLst>
                <a:ext uri="{FF2B5EF4-FFF2-40B4-BE49-F238E27FC236}">
                  <a16:creationId xmlns:a16="http://schemas.microsoft.com/office/drawing/2014/main" id="{E0E27487-52F4-7F4B-AA02-A84A2E83C28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5" name="Picture 14" descr="C:\Users\rahaf.AMANFUND\AppData\Local\Microsoft\Windows\INetCache\Content.Word\Second Chance logo.jpg">
              <a:extLst>
                <a:ext uri="{FF2B5EF4-FFF2-40B4-BE49-F238E27FC236}">
                  <a16:creationId xmlns:a16="http://schemas.microsoft.com/office/drawing/2014/main" id="{F21FA14F-1477-0C40-B483-5A21F31A8894}"/>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40DB1E50-206D-794E-B8EF-6D6A669D0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7" name="L-Shape 16">
            <a:extLst>
              <a:ext uri="{FF2B5EF4-FFF2-40B4-BE49-F238E27FC236}">
                <a16:creationId xmlns:a16="http://schemas.microsoft.com/office/drawing/2014/main" id="{BCC16FD8-A523-624E-9F3D-05FDE3B7B95A}"/>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2941432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HGSｺﾞｼｯｸE" pitchFamily="34" charset="-128"/>
              </a:defRPr>
            </a:lvl1pPr>
            <a:lvl2pPr marL="742950" indent="-285750">
              <a:defRPr kumimoji="1">
                <a:solidFill>
                  <a:schemeClr val="tx1"/>
                </a:solidFill>
                <a:latin typeface="Arial" panose="020B0604020202020204" pitchFamily="34" charset="0"/>
                <a:ea typeface="HGSｺﾞｼｯｸE" pitchFamily="34" charset="-128"/>
              </a:defRPr>
            </a:lvl2pPr>
            <a:lvl3pPr marL="1143000" indent="-228600">
              <a:defRPr kumimoji="1">
                <a:solidFill>
                  <a:schemeClr val="tx1"/>
                </a:solidFill>
                <a:latin typeface="Arial" panose="020B0604020202020204" pitchFamily="34" charset="0"/>
                <a:ea typeface="HGSｺﾞｼｯｸE" pitchFamily="34" charset="-128"/>
              </a:defRPr>
            </a:lvl3pPr>
            <a:lvl4pPr marL="1600200" indent="-228600">
              <a:defRPr kumimoji="1">
                <a:solidFill>
                  <a:schemeClr val="tx1"/>
                </a:solidFill>
                <a:latin typeface="Arial" panose="020B0604020202020204" pitchFamily="34" charset="0"/>
                <a:ea typeface="HGSｺﾞｼｯｸE" pitchFamily="34" charset="-128"/>
              </a:defRPr>
            </a:lvl4pPr>
            <a:lvl5pPr marL="2057400" indent="-228600">
              <a:defRPr kumimoji="1">
                <a:solidFill>
                  <a:schemeClr val="tx1"/>
                </a:solidFill>
                <a:latin typeface="Arial" panose="020B0604020202020204" pitchFamily="34" charset="0"/>
                <a:ea typeface="HGSｺﾞｼｯｸE"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fld id="{09B373EC-B5DE-44C4-A89F-AFEE11435FA3}" type="slidenum">
              <a:rPr lang="en-US" altLang="ja-JP" smtClean="0">
                <a:solidFill>
                  <a:srgbClr val="FFFFFF"/>
                </a:solidFill>
                <a:ea typeface="MS PGothic" panose="020B0600070205080204" pitchFamily="34" charset="-128"/>
              </a:rPr>
              <a:pPr/>
              <a:t>57</a:t>
            </a:fld>
            <a:endParaRPr lang="en-US" altLang="ja-JP">
              <a:solidFill>
                <a:srgbClr val="FFFFFF"/>
              </a:solidFill>
              <a:ea typeface="MS PGothic" panose="020B0600070205080204" pitchFamily="34" charset="-128"/>
            </a:endParaRPr>
          </a:p>
        </p:txBody>
      </p:sp>
      <p:sp>
        <p:nvSpPr>
          <p:cNvPr id="8" name="Rectangle 7"/>
          <p:cNvSpPr/>
          <p:nvPr/>
        </p:nvSpPr>
        <p:spPr>
          <a:xfrm>
            <a:off x="6096000" y="879177"/>
            <a:ext cx="4937760" cy="1015663"/>
          </a:xfrm>
          <a:prstGeom prst="rect">
            <a:avLst/>
          </a:prstGeom>
        </p:spPr>
        <p:txBody>
          <a:bodyPr wrap="square">
            <a:spAutoFit/>
          </a:bodyPr>
          <a:lstStyle/>
          <a:p>
            <a:pPr>
              <a:defRPr/>
            </a:pPr>
            <a:r>
              <a:rPr lang="ar-JO" sz="6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تمرين</a:t>
            </a:r>
            <a:r>
              <a:rPr lang="ar-JO"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Arial Black" pitchFamily="34" charset="0"/>
              </a:rPr>
              <a:t> </a:t>
            </a:r>
            <a:r>
              <a:rPr lang="ar-JO" sz="32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Arial Black" pitchFamily="34" charset="0"/>
              </a:rPr>
              <a:t>نصائح للشباب  </a:t>
            </a:r>
            <a:endParaRPr lang="en-US" sz="3200" dirty="0">
              <a:solidFill>
                <a:srgbClr val="0070C0"/>
              </a:solidFill>
            </a:endParaRPr>
          </a:p>
        </p:txBody>
      </p:sp>
      <p:pic>
        <p:nvPicPr>
          <p:cNvPr id="81927" name="Picture 8" descr="الصحة الإلكتروني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87009"/>
            <a:ext cx="3623605" cy="397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02EFA14-F003-7949-94C6-581C86A1A82C}"/>
              </a:ext>
            </a:extLst>
          </p:cNvPr>
          <p:cNvSpPr txBox="1"/>
          <p:nvPr/>
        </p:nvSpPr>
        <p:spPr>
          <a:xfrm>
            <a:off x="5166360" y="2167116"/>
            <a:ext cx="6035040" cy="2031325"/>
          </a:xfrm>
          <a:prstGeom prst="rect">
            <a:avLst/>
          </a:prstGeom>
          <a:noFill/>
        </p:spPr>
        <p:txBody>
          <a:bodyPr wrap="square">
            <a:spAutoFit/>
          </a:bodyPr>
          <a:lstStyle/>
          <a:p>
            <a:pPr marL="0" algn="r" defTabSz="457200" rtl="1" eaLnBrk="1" latinLnBrk="0" hangingPunct="1"/>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أفعل </a:t>
            </a:r>
            <a:r>
              <a:rPr lang="ar-JO" sz="32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لا </a:t>
            </a:r>
            <a:r>
              <a:rPr lang="ar-JO"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تفعل</a:t>
            </a:r>
            <a:r>
              <a:rPr lang="ar-JO" sz="32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 أثناء كتابة الخطة المستقبلية </a:t>
            </a:r>
            <a:endParaRPr lang="ar-JO" sz="1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endParaRPr>
          </a:p>
          <a:p>
            <a:pPr algn="just" rtl="1"/>
            <a:endParaRPr lang="ar-SA" sz="1800" dirty="0">
              <a:effectLst/>
              <a:ea typeface="Noto Sans" panose="020B0502040504020204" pitchFamily="34" charset="0"/>
              <a:cs typeface="Times New Roman" panose="02020603050405020304" pitchFamily="18" charset="0"/>
            </a:endParaRPr>
          </a:p>
          <a:p>
            <a:pPr algn="just" rtl="1"/>
            <a:endParaRPr lang="ar" sz="2000" b="0" i="0" dirty="0">
              <a:solidFill>
                <a:srgbClr val="002060"/>
              </a:solidFill>
              <a:effectLst/>
              <a:latin typeface="QafilahRegular"/>
            </a:endParaRPr>
          </a:p>
          <a:p>
            <a:pPr algn="just" rtl="1"/>
            <a:endParaRPr lang="ar" sz="2000" b="0" i="0" dirty="0">
              <a:solidFill>
                <a:srgbClr val="002060"/>
              </a:solidFill>
              <a:effectLst/>
              <a:latin typeface="QafilahRegular"/>
            </a:endParaRPr>
          </a:p>
          <a:p>
            <a:pPr algn="l"/>
            <a:br>
              <a:rPr lang="ar" b="0" i="0" dirty="0">
                <a:solidFill>
                  <a:srgbClr val="4A4A4A"/>
                </a:solidFill>
                <a:effectLst/>
                <a:latin typeface="QafilahRegular"/>
              </a:rPr>
            </a:br>
            <a:endParaRPr lang="ar" b="0" i="0" dirty="0">
              <a:solidFill>
                <a:srgbClr val="4A4A4A"/>
              </a:solidFill>
              <a:effectLst/>
              <a:latin typeface="QafilahRegular"/>
            </a:endParaRPr>
          </a:p>
        </p:txBody>
      </p:sp>
      <p:pic>
        <p:nvPicPr>
          <p:cNvPr id="11" name="Picture 2">
            <a:extLst>
              <a:ext uri="{FF2B5EF4-FFF2-40B4-BE49-F238E27FC236}">
                <a16:creationId xmlns:a16="http://schemas.microsoft.com/office/drawing/2014/main" id="{42931B5E-44A3-C641-9298-C2418AFB80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10" y="3182778"/>
            <a:ext cx="437769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F814DBFA-5D8A-6743-BCE3-82465D8FEA2B}"/>
              </a:ext>
            </a:extLst>
          </p:cNvPr>
          <p:cNvGrpSpPr/>
          <p:nvPr/>
        </p:nvGrpSpPr>
        <p:grpSpPr>
          <a:xfrm>
            <a:off x="412757" y="239719"/>
            <a:ext cx="4288558" cy="1066719"/>
            <a:chOff x="833170" y="105330"/>
            <a:chExt cx="4288558" cy="1066719"/>
          </a:xfrm>
        </p:grpSpPr>
        <p:pic>
          <p:nvPicPr>
            <p:cNvPr id="13" name="Picture 12" descr="C:\Users\reem\AppData\Local\Microsoft\Windows\INetCache\Content.Word\English-LOGO-RGB.PNG">
              <a:extLst>
                <a:ext uri="{FF2B5EF4-FFF2-40B4-BE49-F238E27FC236}">
                  <a16:creationId xmlns:a16="http://schemas.microsoft.com/office/drawing/2014/main" id="{A138797D-6F52-9048-9CA1-5A9BE7D2F05F}"/>
                </a:ext>
              </a:extLst>
            </p:cNvPr>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4" name="Picture 13" descr="MEPI logo - The U.S.-Middle East Partnership Initiative (MEPI)">
              <a:extLst>
                <a:ext uri="{FF2B5EF4-FFF2-40B4-BE49-F238E27FC236}">
                  <a16:creationId xmlns:a16="http://schemas.microsoft.com/office/drawing/2014/main" id="{CD387113-F95B-1945-A657-00DBC6C97BD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5" name="Picture 14" descr="Flag of the United States - Wikipedia">
              <a:extLst>
                <a:ext uri="{FF2B5EF4-FFF2-40B4-BE49-F238E27FC236}">
                  <a16:creationId xmlns:a16="http://schemas.microsoft.com/office/drawing/2014/main" id="{9DC85D8A-083E-CC4E-9229-43A28DC8183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6" name="Picture 15" descr="C:\Users\rahaf.AMANFUND\AppData\Local\Microsoft\Windows\INetCache\Content.Word\Second Chance logo.jpg">
              <a:extLst>
                <a:ext uri="{FF2B5EF4-FFF2-40B4-BE49-F238E27FC236}">
                  <a16:creationId xmlns:a16="http://schemas.microsoft.com/office/drawing/2014/main" id="{DED77DC5-A313-754D-BF49-99313F10A7B5}"/>
                </a:ext>
              </a:extLst>
            </p:cNvPr>
            <p:cNvPicPr/>
            <p:nvPr/>
          </p:nvPicPr>
          <p:blipFill rotWithShape="1">
            <a:blip r:embed="rId7"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7" name="Picture 16">
            <a:extLst>
              <a:ext uri="{FF2B5EF4-FFF2-40B4-BE49-F238E27FC236}">
                <a16:creationId xmlns:a16="http://schemas.microsoft.com/office/drawing/2014/main" id="{DCEDFEC7-12F2-D04E-A50F-FAAF37C55B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8" name="L-Shape 17">
            <a:extLst>
              <a:ext uri="{FF2B5EF4-FFF2-40B4-BE49-F238E27FC236}">
                <a16:creationId xmlns:a16="http://schemas.microsoft.com/office/drawing/2014/main" id="{28932E53-A9C9-0B41-BF31-BB4A8EC3CBFE}"/>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7423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58</a:t>
            </a:fld>
            <a:endParaRPr lang="en-US" dirty="0"/>
          </a:p>
        </p:txBody>
      </p:sp>
      <p:sp>
        <p:nvSpPr>
          <p:cNvPr id="3" name="Title 1"/>
          <p:cNvSpPr txBox="1">
            <a:spLocks/>
          </p:cNvSpPr>
          <p:nvPr/>
        </p:nvSpPr>
        <p:spPr>
          <a:xfrm>
            <a:off x="5921216" y="779889"/>
            <a:ext cx="4311968" cy="628650"/>
          </a:xfrm>
          <a:prstGeom prst="rect">
            <a:avLst/>
          </a:prstGeom>
        </p:spPr>
        <p:txBody>
          <a:bodyPr/>
          <a:lstStyle/>
          <a:p>
            <a:pPr algn="ctr" defTabSz="685800" rtl="1" fontAlgn="base">
              <a:spcBef>
                <a:spcPct val="0"/>
              </a:spcBef>
              <a:spcAft>
                <a:spcPct val="0"/>
              </a:spcAft>
              <a:defRPr/>
            </a:pPr>
            <a:r>
              <a:rPr lang="ar-JO" sz="2400" b="1" kern="0" dirty="0">
                <a:solidFill>
                  <a:srgbClr val="002060"/>
                </a:solidFill>
                <a:effectLst>
                  <a:outerShdw blurRad="38100" dist="38100" dir="2700000" algn="tl">
                    <a:srgbClr val="000000">
                      <a:alpha val="43137"/>
                    </a:srgbClr>
                  </a:outerShdw>
                </a:effectLst>
                <a:latin typeface="+mj-lt"/>
                <a:ea typeface="+mj-ea"/>
                <a:cs typeface="+mj-cs"/>
              </a:rPr>
              <a:t>مراجعة للتدريب تتذكروا ....التوقعات</a:t>
            </a:r>
            <a:endParaRPr lang="en-US" sz="2400" b="1" kern="0" dirty="0">
              <a:solidFill>
                <a:srgbClr val="002060"/>
              </a:solidFill>
              <a:effectLst>
                <a:outerShdw blurRad="38100" dist="38100" dir="2700000" algn="tl">
                  <a:srgbClr val="000000">
                    <a:alpha val="43137"/>
                  </a:srgbClr>
                </a:outerShdw>
              </a:effectLst>
              <a:latin typeface="+mj-lt"/>
              <a:ea typeface="+mj-ea"/>
              <a:cs typeface="+mj-cs"/>
            </a:endParaRPr>
          </a:p>
        </p:txBody>
      </p:sp>
      <p:pic>
        <p:nvPicPr>
          <p:cNvPr id="7" name="Picture 6" descr="http://paulabrown.net/history-icon-png-26.png">
            <a:extLst>
              <a:ext uri="{FF2B5EF4-FFF2-40B4-BE49-F238E27FC236}">
                <a16:creationId xmlns:a16="http://schemas.microsoft.com/office/drawing/2014/main" id="{030F9FD9-37C2-BF4A-820F-11C73F759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723" y="2087942"/>
            <a:ext cx="1836051" cy="16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pictures.dealer.com/u/us1southtradeincentertramway/1769/df6c8248f1d353e4a475133e45ab703dx.jpg">
            <a:extLst>
              <a:ext uri="{FF2B5EF4-FFF2-40B4-BE49-F238E27FC236}">
                <a16:creationId xmlns:a16="http://schemas.microsoft.com/office/drawing/2014/main" id="{308E6904-1EFD-2C44-8D40-D441ED0D9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029" y="1130077"/>
            <a:ext cx="2194401" cy="211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autismchalkart.com/wp-content/uploads/2013/10/Thank-you.png">
            <a:extLst>
              <a:ext uri="{FF2B5EF4-FFF2-40B4-BE49-F238E27FC236}">
                <a16:creationId xmlns:a16="http://schemas.microsoft.com/office/drawing/2014/main" id="{AD976A52-E01D-DF4A-BB41-3E5E2302F1B9}"/>
              </a:ext>
            </a:extLst>
          </p:cNvPr>
          <p:cNvPicPr>
            <a:picLocks noChangeAspect="1" noChangeArrowheads="1"/>
          </p:cNvPicPr>
          <p:nvPr/>
        </p:nvPicPr>
        <p:blipFill>
          <a:blip r:embed="rId4" cstate="print"/>
          <a:srcRect/>
          <a:stretch>
            <a:fillRect/>
          </a:stretch>
        </p:blipFill>
        <p:spPr bwMode="auto">
          <a:xfrm>
            <a:off x="7029574" y="4347669"/>
            <a:ext cx="3169524" cy="1301173"/>
          </a:xfrm>
          <a:prstGeom prst="rect">
            <a:avLst/>
          </a:prstGeom>
          <a:noFill/>
        </p:spPr>
      </p:pic>
      <p:pic>
        <p:nvPicPr>
          <p:cNvPr id="9" name="Content Placeholder 1">
            <a:extLst>
              <a:ext uri="{FF2B5EF4-FFF2-40B4-BE49-F238E27FC236}">
                <a16:creationId xmlns:a16="http://schemas.microsoft.com/office/drawing/2014/main" id="{6C11D631-B38C-A84A-8A41-9A1F7ECDDC43}"/>
              </a:ext>
            </a:extLst>
          </p:cNvPr>
          <p:cNvPicPr>
            <a:picLocks noChangeAspect="1"/>
          </p:cNvPicPr>
          <p:nvPr/>
        </p:nvPicPr>
        <p:blipFill>
          <a:blip r:embed="rId5"/>
          <a:stretch>
            <a:fillRect/>
          </a:stretch>
        </p:blipFill>
        <p:spPr>
          <a:xfrm>
            <a:off x="4078882" y="2329312"/>
            <a:ext cx="3422787" cy="2567089"/>
          </a:xfrm>
          <a:prstGeom prst="rect">
            <a:avLst/>
          </a:prstGeom>
        </p:spPr>
      </p:pic>
      <p:pic>
        <p:nvPicPr>
          <p:cNvPr id="13" name="Picture 1" descr="Description: ج: هل يمكن لأي شخص أن يكون رياديًا؟">
            <a:extLst>
              <a:ext uri="{FF2B5EF4-FFF2-40B4-BE49-F238E27FC236}">
                <a16:creationId xmlns:a16="http://schemas.microsoft.com/office/drawing/2014/main" id="{88CAECE5-BF48-8D4B-A876-6B186B3E0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2627" y="4816476"/>
            <a:ext cx="2288349"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الفيدرالي: توقعات الأرباح والدخل والإنفاق تتحسن">
            <a:extLst>
              <a:ext uri="{FF2B5EF4-FFF2-40B4-BE49-F238E27FC236}">
                <a16:creationId xmlns:a16="http://schemas.microsoft.com/office/drawing/2014/main" id="{394030FE-B458-9646-8BF5-24A472A4F7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1799" y="1165082"/>
            <a:ext cx="2184424" cy="12460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967FF07-15E8-CB49-AD51-57E72D30138D}"/>
              </a:ext>
            </a:extLst>
          </p:cNvPr>
          <p:cNvGrpSpPr/>
          <p:nvPr/>
        </p:nvGrpSpPr>
        <p:grpSpPr>
          <a:xfrm>
            <a:off x="412757" y="239719"/>
            <a:ext cx="4288558" cy="1066719"/>
            <a:chOff x="833170" y="105330"/>
            <a:chExt cx="4288558" cy="1066719"/>
          </a:xfrm>
        </p:grpSpPr>
        <p:pic>
          <p:nvPicPr>
            <p:cNvPr id="12" name="Picture 11" descr="C:\Users\reem\AppData\Local\Microsoft\Windows\INetCache\Content.Word\English-LOGO-RGB.PNG">
              <a:extLst>
                <a:ext uri="{FF2B5EF4-FFF2-40B4-BE49-F238E27FC236}">
                  <a16:creationId xmlns:a16="http://schemas.microsoft.com/office/drawing/2014/main" id="{657DF048-1FDE-2A4E-BAE3-CF794B1DBAC5}"/>
                </a:ext>
              </a:extLst>
            </p:cNvPr>
            <p:cNvPicPr/>
            <p:nvPr/>
          </p:nvPicPr>
          <p:blipFill rotWithShape="1">
            <a:blip r:embed="rId8"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5" name="Picture 14" descr="MEPI logo - The U.S.-Middle East Partnership Initiative (MEPI)">
              <a:extLst>
                <a:ext uri="{FF2B5EF4-FFF2-40B4-BE49-F238E27FC236}">
                  <a16:creationId xmlns:a16="http://schemas.microsoft.com/office/drawing/2014/main" id="{DFD2586B-BEDF-5A44-8CE7-D0FD571382D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6" name="Picture 15" descr="Flag of the United States - Wikipedia">
              <a:extLst>
                <a:ext uri="{FF2B5EF4-FFF2-40B4-BE49-F238E27FC236}">
                  <a16:creationId xmlns:a16="http://schemas.microsoft.com/office/drawing/2014/main" id="{4C205D63-2909-054C-9CA2-2E7C3746E3C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7" name="Picture 16" descr="C:\Users\rahaf.AMANFUND\AppData\Local\Microsoft\Windows\INetCache\Content.Word\Second Chance logo.jpg">
              <a:extLst>
                <a:ext uri="{FF2B5EF4-FFF2-40B4-BE49-F238E27FC236}">
                  <a16:creationId xmlns:a16="http://schemas.microsoft.com/office/drawing/2014/main" id="{06189491-D631-BB40-9CC2-3D501BAF3B16}"/>
                </a:ext>
              </a:extLst>
            </p:cNvPr>
            <p:cNvPicPr/>
            <p:nvPr/>
          </p:nvPicPr>
          <p:blipFill rotWithShape="1">
            <a:blip r:embed="rId11"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id="{95EE66B9-A991-5E4B-B386-A4EDF163B3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9" name="L-Shape 18">
            <a:extLst>
              <a:ext uri="{FF2B5EF4-FFF2-40B4-BE49-F238E27FC236}">
                <a16:creationId xmlns:a16="http://schemas.microsoft.com/office/drawing/2014/main" id="{6E8E1E72-05D5-7547-A85F-D21266411007}"/>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5833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1292" y="1332812"/>
            <a:ext cx="5878708" cy="2322258"/>
          </a:xfrm>
        </p:spPr>
        <p:txBody>
          <a:bodyPr>
            <a:normAutofit lnSpcReduction="10000"/>
          </a:bodyPr>
          <a:lstStyle/>
          <a:p>
            <a:pPr algn="ctr">
              <a:buFont typeface="Wingdings" panose="05000000000000000000" pitchFamily="2" charset="2"/>
              <a:buNone/>
              <a:defRPr/>
            </a:pPr>
            <a:endParaRPr lang="en-US" sz="3000" b="1" dirty="0">
              <a:effectLst>
                <a:outerShdw blurRad="38100" dist="38100" dir="2700000" algn="tl">
                  <a:srgbClr val="000000">
                    <a:alpha val="43137"/>
                  </a:srgbClr>
                </a:outerShdw>
              </a:effectLst>
              <a:latin typeface="Calibri" pitchFamily="34" charset="0"/>
              <a:cs typeface="Calibri" pitchFamily="34" charset="0"/>
            </a:endParaRPr>
          </a:p>
          <a:p>
            <a:pPr algn="ctr">
              <a:buFont typeface="Wingdings" panose="05000000000000000000" pitchFamily="2" charset="2"/>
              <a:buNone/>
              <a:defRPr/>
            </a:pPr>
            <a:r>
              <a:rPr lang="ar-JO" sz="33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تمرين تحفيزي</a:t>
            </a:r>
            <a:endParaRPr lang="ar-JO" sz="3300" b="1" dirty="0">
              <a:solidFill>
                <a:srgbClr val="FF0000"/>
              </a:solidFill>
              <a:effectLst>
                <a:outerShdw blurRad="38100" dist="38100" dir="2700000" algn="tl">
                  <a:srgbClr val="000000">
                    <a:alpha val="43137"/>
                  </a:srgbClr>
                </a:outerShdw>
              </a:effectLst>
              <a:cs typeface="Calibri" pitchFamily="34" charset="0"/>
            </a:endParaRPr>
          </a:p>
          <a:p>
            <a:pPr algn="ctr">
              <a:buFont typeface="Wingdings" panose="05000000000000000000" pitchFamily="2" charset="2"/>
              <a:buNone/>
              <a:defRPr/>
            </a:pPr>
            <a:endParaRPr lang="ar-JO" sz="3300" b="1" dirty="0">
              <a:solidFill>
                <a:srgbClr val="002060"/>
              </a:solidFill>
              <a:effectLst>
                <a:outerShdw blurRad="38100" dist="38100" dir="2700000" algn="tl">
                  <a:srgbClr val="000000">
                    <a:alpha val="43137"/>
                  </a:srgbClr>
                </a:outerShdw>
              </a:effectLst>
              <a:cs typeface="Calibri" pitchFamily="34" charset="0"/>
            </a:endParaRPr>
          </a:p>
          <a:p>
            <a:pPr algn="ctr">
              <a:buFont typeface="Wingdings" panose="05000000000000000000" pitchFamily="2" charset="2"/>
              <a:buNone/>
              <a:defRPr/>
            </a:pPr>
            <a:r>
              <a:rPr lang="ar-JO" sz="45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latin typeface="Arial Black" pitchFamily="34" charset="0"/>
              </a:rPr>
              <a:t>أنا مش بيكاسو</a:t>
            </a:r>
          </a:p>
          <a:p>
            <a:pPr algn="ctr">
              <a:buFont typeface="Wingdings" panose="05000000000000000000" pitchFamily="2" charset="2"/>
              <a:buNone/>
              <a:defRPr/>
            </a:pPr>
            <a:endParaRPr lang="ar-JO" sz="3000" b="1" dirty="0">
              <a:effectLst>
                <a:outerShdw blurRad="38100" dist="38100" dir="2700000" algn="tl">
                  <a:srgbClr val="000000">
                    <a:alpha val="43137"/>
                  </a:srgbClr>
                </a:outerShdw>
              </a:effectLst>
              <a:latin typeface="Calibri" pitchFamily="34" charset="0"/>
            </a:endParaRPr>
          </a:p>
        </p:txBody>
      </p:sp>
      <p:sp>
        <p:nvSpPr>
          <p:cNvPr id="7" name="Slide Number Placeholder 6">
            <a:extLst>
              <a:ext uri="{FF2B5EF4-FFF2-40B4-BE49-F238E27FC236}">
                <a16:creationId xmlns:a16="http://schemas.microsoft.com/office/drawing/2014/main" id="{F4D46205-7D95-114F-A6B7-93FFE62E34BF}"/>
              </a:ext>
            </a:extLst>
          </p:cNvPr>
          <p:cNvSpPr>
            <a:spLocks noGrp="1"/>
          </p:cNvSpPr>
          <p:nvPr>
            <p:ph type="sldNum" sz="quarter" idx="12"/>
          </p:nvPr>
        </p:nvSpPr>
        <p:spPr/>
        <p:txBody>
          <a:bodyPr/>
          <a:lstStyle/>
          <a:p>
            <a:fld id="{401CF334-2D5C-4859-84A6-CA7E6E43FAEB}" type="slidenum">
              <a:rPr lang="en-US" smtClean="0"/>
              <a:t>6</a:t>
            </a:fld>
            <a:endParaRPr lang="en-US" dirty="0"/>
          </a:p>
        </p:txBody>
      </p:sp>
      <p:pic>
        <p:nvPicPr>
          <p:cNvPr id="18434" name="Picture 2" descr="إعداد و تصميم المبادرات | مركز تارجت للاستشارات والتدري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61" y="2885924"/>
            <a:ext cx="4195463" cy="301323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10.jpeg">
            <a:extLst>
              <a:ext uri="{FF2B5EF4-FFF2-40B4-BE49-F238E27FC236}">
                <a16:creationId xmlns:a16="http://schemas.microsoft.com/office/drawing/2014/main" id="{BA53BCC2-7C7E-5D4D-86C3-7131D750E69F}"/>
              </a:ext>
            </a:extLst>
          </p:cNvPr>
          <p:cNvPicPr/>
          <p:nvPr/>
        </p:nvPicPr>
        <p:blipFill>
          <a:blip r:embed="rId3" cstate="print"/>
          <a:stretch>
            <a:fillRect/>
          </a:stretch>
        </p:blipFill>
        <p:spPr>
          <a:xfrm>
            <a:off x="5996010" y="3847863"/>
            <a:ext cx="2719864" cy="1253966"/>
          </a:xfrm>
          <a:prstGeom prst="rect">
            <a:avLst/>
          </a:prstGeom>
        </p:spPr>
      </p:pic>
      <p:pic>
        <p:nvPicPr>
          <p:cNvPr id="6" name="Content Placeholder 5">
            <a:extLst>
              <a:ext uri="{FF2B5EF4-FFF2-40B4-BE49-F238E27FC236}">
                <a16:creationId xmlns:a16="http://schemas.microsoft.com/office/drawing/2014/main" id="{E2B6E729-DDF1-964E-B54E-7111FA7A514D}"/>
              </a:ext>
            </a:extLst>
          </p:cNvPr>
          <p:cNvPicPr>
            <a:picLocks noChangeAspect="1"/>
          </p:cNvPicPr>
          <p:nvPr/>
        </p:nvPicPr>
        <p:blipFill>
          <a:blip r:embed="rId4"/>
          <a:stretch>
            <a:fillRect/>
          </a:stretch>
        </p:blipFill>
        <p:spPr>
          <a:xfrm rot="19529145">
            <a:off x="4073837" y="1316033"/>
            <a:ext cx="1645823" cy="1839650"/>
          </a:xfrm>
          <a:prstGeom prst="rect">
            <a:avLst/>
          </a:prstGeom>
        </p:spPr>
      </p:pic>
      <p:grpSp>
        <p:nvGrpSpPr>
          <p:cNvPr id="8" name="Group 7">
            <a:extLst>
              <a:ext uri="{FF2B5EF4-FFF2-40B4-BE49-F238E27FC236}">
                <a16:creationId xmlns:a16="http://schemas.microsoft.com/office/drawing/2014/main" id="{52719B15-0ABA-FD42-9CF9-13E47F8E8072}"/>
              </a:ext>
            </a:extLst>
          </p:cNvPr>
          <p:cNvGrpSpPr/>
          <p:nvPr/>
        </p:nvGrpSpPr>
        <p:grpSpPr>
          <a:xfrm>
            <a:off x="412757" y="250229"/>
            <a:ext cx="4288558" cy="1066719"/>
            <a:chOff x="833170" y="105330"/>
            <a:chExt cx="4288558" cy="1066719"/>
          </a:xfrm>
        </p:grpSpPr>
        <p:pic>
          <p:nvPicPr>
            <p:cNvPr id="9" name="Picture 8" descr="C:\Users\reem\AppData\Local\Microsoft\Windows\INetCache\Content.Word\English-LOGO-RGB.PNG">
              <a:extLst>
                <a:ext uri="{FF2B5EF4-FFF2-40B4-BE49-F238E27FC236}">
                  <a16:creationId xmlns:a16="http://schemas.microsoft.com/office/drawing/2014/main" id="{D0FEA29A-DE44-D842-B675-D9762709F3DB}"/>
                </a:ext>
              </a:extLst>
            </p:cNvPr>
            <p:cNvPicPr/>
            <p:nvPr/>
          </p:nvPicPr>
          <p:blipFill rotWithShape="1">
            <a:blip r:embed="rId5"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0" name="Picture 9" descr="MEPI logo - The U.S.-Middle East Partnership Initiative (MEPI)">
              <a:extLst>
                <a:ext uri="{FF2B5EF4-FFF2-40B4-BE49-F238E27FC236}">
                  <a16:creationId xmlns:a16="http://schemas.microsoft.com/office/drawing/2014/main" id="{3002616A-DAC7-D249-9C79-D7FA1F5759C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1" name="Picture 10" descr="Flag of the United States - Wikipedia">
              <a:extLst>
                <a:ext uri="{FF2B5EF4-FFF2-40B4-BE49-F238E27FC236}">
                  <a16:creationId xmlns:a16="http://schemas.microsoft.com/office/drawing/2014/main" id="{CB191989-F5A4-4E46-9974-64B3D443678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2" name="Picture 11" descr="C:\Users\rahaf.AMANFUND\AppData\Local\Microsoft\Windows\INetCache\Content.Word\Second Chance logo.jpg">
              <a:extLst>
                <a:ext uri="{FF2B5EF4-FFF2-40B4-BE49-F238E27FC236}">
                  <a16:creationId xmlns:a16="http://schemas.microsoft.com/office/drawing/2014/main" id="{E1F4A0FC-EF57-6C43-89D4-405B49FD1199}"/>
                </a:ext>
              </a:extLst>
            </p:cNvPr>
            <p:cNvPicPr/>
            <p:nvPr/>
          </p:nvPicPr>
          <p:blipFill rotWithShape="1">
            <a:blip r:embed="rId8"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sp>
        <p:nvSpPr>
          <p:cNvPr id="13" name="L-Shape 12">
            <a:extLst>
              <a:ext uri="{FF2B5EF4-FFF2-40B4-BE49-F238E27FC236}">
                <a16:creationId xmlns:a16="http://schemas.microsoft.com/office/drawing/2014/main" id="{D3323917-2647-B242-9764-557FFD215418}"/>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pic>
        <p:nvPicPr>
          <p:cNvPr id="14" name="Picture 13">
            <a:extLst>
              <a:ext uri="{FF2B5EF4-FFF2-40B4-BE49-F238E27FC236}">
                <a16:creationId xmlns:a16="http://schemas.microsoft.com/office/drawing/2014/main" id="{E0B94C65-C24B-6743-98C2-28F3BA51F5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Tree>
    <p:extLst>
      <p:ext uri="{BB962C8B-B14F-4D97-AF65-F5344CB8AC3E}">
        <p14:creationId xmlns:p14="http://schemas.microsoft.com/office/powerpoint/2010/main" val="250895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HGSｺﾞｼｯｸE" pitchFamily="34" charset="-128"/>
              </a:defRPr>
            </a:lvl1pPr>
            <a:lvl2pPr marL="742950" indent="-285750">
              <a:defRPr kumimoji="1">
                <a:solidFill>
                  <a:schemeClr val="tx1"/>
                </a:solidFill>
                <a:latin typeface="Arial" panose="020B0604020202020204" pitchFamily="34" charset="0"/>
                <a:ea typeface="HGSｺﾞｼｯｸE" pitchFamily="34" charset="-128"/>
              </a:defRPr>
            </a:lvl2pPr>
            <a:lvl3pPr marL="1143000" indent="-228600">
              <a:defRPr kumimoji="1">
                <a:solidFill>
                  <a:schemeClr val="tx1"/>
                </a:solidFill>
                <a:latin typeface="Arial" panose="020B0604020202020204" pitchFamily="34" charset="0"/>
                <a:ea typeface="HGSｺﾞｼｯｸE" pitchFamily="34" charset="-128"/>
              </a:defRPr>
            </a:lvl3pPr>
            <a:lvl4pPr marL="1600200" indent="-228600">
              <a:defRPr kumimoji="1">
                <a:solidFill>
                  <a:schemeClr val="tx1"/>
                </a:solidFill>
                <a:latin typeface="Arial" panose="020B0604020202020204" pitchFamily="34" charset="0"/>
                <a:ea typeface="HGSｺﾞｼｯｸE" pitchFamily="34" charset="-128"/>
              </a:defRPr>
            </a:lvl4pPr>
            <a:lvl5pPr marL="2057400" indent="-228600">
              <a:defRPr kumimoji="1">
                <a:solidFill>
                  <a:schemeClr val="tx1"/>
                </a:solidFill>
                <a:latin typeface="Arial" panose="020B0604020202020204" pitchFamily="34" charset="0"/>
                <a:ea typeface="HGSｺﾞｼｯｸE"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SｺﾞｼｯｸE" pitchFamily="34" charset="-128"/>
              </a:defRPr>
            </a:lvl9pPr>
          </a:lstStyle>
          <a:p>
            <a:fld id="{39AE8858-248C-4B83-BCA1-5642D4CEE3C5}" type="slidenum">
              <a:rPr lang="en-US" altLang="ja-JP" smtClean="0">
                <a:solidFill>
                  <a:srgbClr val="FFFFFF"/>
                </a:solidFill>
                <a:ea typeface="MS PGothic" panose="020B0600070205080204" pitchFamily="34" charset="-128"/>
              </a:rPr>
              <a:pPr/>
              <a:t>7</a:t>
            </a:fld>
            <a:endParaRPr lang="en-US" altLang="ja-JP">
              <a:solidFill>
                <a:srgbClr val="FFFFFF"/>
              </a:solidFill>
              <a:ea typeface="MS PGothic" panose="020B0600070205080204" pitchFamily="34" charset="-128"/>
            </a:endParaRPr>
          </a:p>
        </p:txBody>
      </p:sp>
      <p:pic>
        <p:nvPicPr>
          <p:cNvPr id="88067" name="Picture 6" descr="https://scontent.famm3-2.fna.fbcdn.net/v/t1.0-9/28468307_828177640705958_7050153197090484844_n.jpg?_nc_cat=108&amp;_nc_sid=e3f864&amp;_nc_eui2=AeEBF6pkMiRfUmhgJFbraFBTdaPPsIYifsJ1o8-whiJ-wmVgEwRZN8f314lth8PX0DxXmjUOQ6h2JwkewhIYzZmo&amp;_nc_ohc=MWlQuMTLIn0AX_tlthI&amp;_nc_ht=scontent.famm3-2.fna&amp;oh=8e748bc6b92b6eb2da55d1af9ff23b62&amp;oe=5F900B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621" y="3357564"/>
            <a:ext cx="2538412"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10" descr="DUX-1188-categories-brushes-thumb-pic | يلا نرسم Let's dR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4" y="3357564"/>
            <a:ext cx="2706687"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16" descr="رسمت لأول مرة في حياتي‎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1555750"/>
            <a:ext cx="28067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8" descr="كيف أتعلم الرسم من الصفر؟ | مجلة سيدتي"/>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8588" y="3507369"/>
            <a:ext cx="242093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511825" y="1628800"/>
            <a:ext cx="5761211" cy="1569660"/>
          </a:xfrm>
          <a:prstGeom prst="rect">
            <a:avLst/>
          </a:prstGeom>
        </p:spPr>
        <p:txBody>
          <a:bodyPr>
            <a:spAutoFit/>
          </a:bodyPr>
          <a:lstStyle/>
          <a:p>
            <a:pPr algn="r">
              <a:defRPr/>
            </a:pPr>
            <a:r>
              <a:rPr lang="ar-JO" sz="4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Arial Black" pitchFamily="34" charset="0"/>
              </a:rPr>
              <a:t>شاركنا ب</a:t>
            </a:r>
            <a:r>
              <a:rPr lang="ar-JO" sz="48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latin typeface="Arial Black" pitchFamily="34" charset="0"/>
              </a:rPr>
              <a:t>اول</a:t>
            </a:r>
            <a:r>
              <a:rPr lang="ar-JO" sz="4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Arial Black" pitchFamily="34" charset="0"/>
              </a:rPr>
              <a:t> </a:t>
            </a:r>
            <a:r>
              <a:rPr lang="ar-JO" sz="48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Black" pitchFamily="34" charset="0"/>
              </a:rPr>
              <a:t>رسمة</a:t>
            </a:r>
            <a:r>
              <a:rPr lang="ar-JO" sz="4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Arial Black" pitchFamily="34" charset="0"/>
              </a:rPr>
              <a:t> </a:t>
            </a:r>
            <a:r>
              <a:rPr lang="ar-JO" sz="4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Black" pitchFamily="34" charset="0"/>
              </a:rPr>
              <a:t>بحياتيك </a:t>
            </a:r>
            <a:endParaRPr lang="en-US" sz="4800" dirty="0">
              <a:solidFill>
                <a:srgbClr val="FF0000"/>
              </a:solidFill>
            </a:endParaRPr>
          </a:p>
        </p:txBody>
      </p:sp>
      <p:grpSp>
        <p:nvGrpSpPr>
          <p:cNvPr id="8" name="Group 7">
            <a:extLst>
              <a:ext uri="{FF2B5EF4-FFF2-40B4-BE49-F238E27FC236}">
                <a16:creationId xmlns:a16="http://schemas.microsoft.com/office/drawing/2014/main" id="{410320DE-17EC-034B-BA75-97C6FE4B1B16}"/>
              </a:ext>
            </a:extLst>
          </p:cNvPr>
          <p:cNvGrpSpPr/>
          <p:nvPr/>
        </p:nvGrpSpPr>
        <p:grpSpPr>
          <a:xfrm>
            <a:off x="412757" y="239719"/>
            <a:ext cx="4288558" cy="1066719"/>
            <a:chOff x="833170" y="105330"/>
            <a:chExt cx="4288558" cy="1066719"/>
          </a:xfrm>
        </p:grpSpPr>
        <p:pic>
          <p:nvPicPr>
            <p:cNvPr id="9" name="Picture 8" descr="C:\Users\reem\AppData\Local\Microsoft\Windows\INetCache\Content.Word\English-LOGO-RGB.PNG">
              <a:extLst>
                <a:ext uri="{FF2B5EF4-FFF2-40B4-BE49-F238E27FC236}">
                  <a16:creationId xmlns:a16="http://schemas.microsoft.com/office/drawing/2014/main" id="{722B60C9-8078-CC46-855D-4254B51F4D1B}"/>
                </a:ext>
              </a:extLst>
            </p:cNvPr>
            <p:cNvPicPr/>
            <p:nvPr/>
          </p:nvPicPr>
          <p:blipFill rotWithShape="1">
            <a:blip r:embed="rId6"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10" name="Picture 9" descr="MEPI logo - The U.S.-Middle East Partnership Initiative (MEPI)">
              <a:extLst>
                <a:ext uri="{FF2B5EF4-FFF2-40B4-BE49-F238E27FC236}">
                  <a16:creationId xmlns:a16="http://schemas.microsoft.com/office/drawing/2014/main" id="{1029495E-DD8D-9A4D-AEC2-D3DB6AFE8FF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11" name="Picture 10" descr="Flag of the United States - Wikipedia">
              <a:extLst>
                <a:ext uri="{FF2B5EF4-FFF2-40B4-BE49-F238E27FC236}">
                  <a16:creationId xmlns:a16="http://schemas.microsoft.com/office/drawing/2014/main" id="{6C6B7CD2-7B3A-A845-8393-3B4BE08FBDE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12" name="Picture 11" descr="C:\Users\rahaf.AMANFUND\AppData\Local\Microsoft\Windows\INetCache\Content.Word\Second Chance logo.jpg">
              <a:extLst>
                <a:ext uri="{FF2B5EF4-FFF2-40B4-BE49-F238E27FC236}">
                  <a16:creationId xmlns:a16="http://schemas.microsoft.com/office/drawing/2014/main" id="{852889CE-9748-8D43-87A9-6DE2EC3C33D3}"/>
                </a:ext>
              </a:extLst>
            </p:cNvPr>
            <p:cNvPicPr/>
            <p:nvPr/>
          </p:nvPicPr>
          <p:blipFill rotWithShape="1">
            <a:blip r:embed="rId9"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13" name="Picture 12">
            <a:extLst>
              <a:ext uri="{FF2B5EF4-FFF2-40B4-BE49-F238E27FC236}">
                <a16:creationId xmlns:a16="http://schemas.microsoft.com/office/drawing/2014/main" id="{AEA6E596-2FBA-FA4D-B9A2-B41CD5B1B0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5" name="L-Shape 14">
            <a:extLst>
              <a:ext uri="{FF2B5EF4-FFF2-40B4-BE49-F238E27FC236}">
                <a16:creationId xmlns:a16="http://schemas.microsoft.com/office/drawing/2014/main" id="{0A20805E-6925-8B4B-8F89-84897A06A93F}"/>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13432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مستطيل 5">
            <a:extLst>
              <a:ext uri="{FF2B5EF4-FFF2-40B4-BE49-F238E27FC236}">
                <a16:creationId xmlns:a16="http://schemas.microsoft.com/office/drawing/2014/main" id="{A65BB249-41B1-5742-8DBE-D11649A20236}"/>
              </a:ext>
            </a:extLst>
          </p:cNvPr>
          <p:cNvSpPr>
            <a:spLocks noChangeArrowheads="1"/>
          </p:cNvSpPr>
          <p:nvPr/>
        </p:nvSpPr>
        <p:spPr bwMode="auto">
          <a:xfrm>
            <a:off x="6835140" y="1121343"/>
            <a:ext cx="4344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b="1" dirty="0">
                <a:solidFill>
                  <a:srgbClr val="FF0000"/>
                </a:solidFill>
                <a:cs typeface="Calibri" panose="020F0502020204030204" pitchFamily="34" charset="0"/>
              </a:rPr>
              <a:t>مفاهيم ومصطلحات مهمة ؟</a:t>
            </a:r>
          </a:p>
        </p:txBody>
      </p:sp>
      <p:grpSp>
        <p:nvGrpSpPr>
          <p:cNvPr id="18436" name="Group 70">
            <a:extLst>
              <a:ext uri="{FF2B5EF4-FFF2-40B4-BE49-F238E27FC236}">
                <a16:creationId xmlns:a16="http://schemas.microsoft.com/office/drawing/2014/main" id="{0302CCB0-5BB1-564D-81C3-656E0B9FCC4B}"/>
              </a:ext>
            </a:extLst>
          </p:cNvPr>
          <p:cNvGrpSpPr>
            <a:grpSpLocks/>
          </p:cNvGrpSpPr>
          <p:nvPr/>
        </p:nvGrpSpPr>
        <p:grpSpPr bwMode="auto">
          <a:xfrm>
            <a:off x="960120" y="2228851"/>
            <a:ext cx="7589520" cy="3738562"/>
            <a:chOff x="260350" y="2690813"/>
            <a:chExt cx="10576083" cy="3879550"/>
          </a:xfrm>
        </p:grpSpPr>
        <p:sp>
          <p:nvSpPr>
            <p:cNvPr id="72" name="Right Arrow 33">
              <a:extLst>
                <a:ext uri="{FF2B5EF4-FFF2-40B4-BE49-F238E27FC236}">
                  <a16:creationId xmlns:a16="http://schemas.microsoft.com/office/drawing/2014/main" id="{345FD7BD-EFFB-E945-BCBB-FFCEC900FC89}"/>
                </a:ext>
              </a:extLst>
            </p:cNvPr>
            <p:cNvSpPr/>
            <p:nvPr/>
          </p:nvSpPr>
          <p:spPr>
            <a:xfrm>
              <a:off x="2671436" y="5318531"/>
              <a:ext cx="8164997" cy="1237734"/>
            </a:xfrm>
            <a:prstGeom prst="rightArrow">
              <a:avLst>
                <a:gd name="adj1" fmla="val 100000"/>
                <a:gd name="adj2" fmla="val 65512"/>
              </a:avLst>
            </a:prstGeom>
            <a:gradFill flip="none" rotWithShape="1">
              <a:gsLst>
                <a:gs pos="0">
                  <a:schemeClr val="accent4">
                    <a:lumMod val="83000"/>
                  </a:schemeClr>
                </a:gs>
                <a:gs pos="100000">
                  <a:schemeClr val="accent4">
                    <a:lumMod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3" name="Right Arrow 31">
              <a:extLst>
                <a:ext uri="{FF2B5EF4-FFF2-40B4-BE49-F238E27FC236}">
                  <a16:creationId xmlns:a16="http://schemas.microsoft.com/office/drawing/2014/main" id="{771F9373-0A06-F946-B438-2215E8938A3A}"/>
                </a:ext>
              </a:extLst>
            </p:cNvPr>
            <p:cNvSpPr/>
            <p:nvPr/>
          </p:nvSpPr>
          <p:spPr>
            <a:xfrm>
              <a:off x="2555565" y="2690813"/>
              <a:ext cx="8271344" cy="1236324"/>
            </a:xfrm>
            <a:prstGeom prst="rightArrow">
              <a:avLst>
                <a:gd name="adj1" fmla="val 100000"/>
                <a:gd name="adj2" fmla="val 6551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4" name="Right Arrow 32">
              <a:extLst>
                <a:ext uri="{FF2B5EF4-FFF2-40B4-BE49-F238E27FC236}">
                  <a16:creationId xmlns:a16="http://schemas.microsoft.com/office/drawing/2014/main" id="{77D14EDF-965F-7A45-AF33-EF0222900BC0}"/>
                </a:ext>
              </a:extLst>
            </p:cNvPr>
            <p:cNvSpPr/>
            <p:nvPr/>
          </p:nvSpPr>
          <p:spPr>
            <a:xfrm>
              <a:off x="2555565" y="4011719"/>
              <a:ext cx="8280868" cy="1237734"/>
            </a:xfrm>
            <a:prstGeom prst="rightArrow">
              <a:avLst>
                <a:gd name="adj1" fmla="val 100000"/>
                <a:gd name="adj2" fmla="val 65512"/>
              </a:avLst>
            </a:prstGeom>
            <a:gradFill flip="none" rotWithShape="1">
              <a:gsLst>
                <a:gs pos="0">
                  <a:schemeClr val="accent2">
                    <a:lumMod val="83000"/>
                  </a:schemeClr>
                </a:gs>
                <a:gs pos="100000">
                  <a:schemeClr val="accent2">
                    <a:lumMod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fontAlgn="auto" latinLnBrk="0" hangingPunct="1">
                <a:spcBef>
                  <a:spcPts val="0"/>
                </a:spcBef>
                <a:spcAft>
                  <a:spcPts val="0"/>
                </a:spcAft>
                <a:defRPr/>
              </a:pPr>
              <a:endParaRPr lang="en-US" dirty="0"/>
            </a:p>
          </p:txBody>
        </p:sp>
        <p:grpSp>
          <p:nvGrpSpPr>
            <p:cNvPr id="18442" name="مجموعة 34">
              <a:extLst>
                <a:ext uri="{FF2B5EF4-FFF2-40B4-BE49-F238E27FC236}">
                  <a16:creationId xmlns:a16="http://schemas.microsoft.com/office/drawing/2014/main" id="{585EADAF-599C-0F45-8820-E08DC6C6FF75}"/>
                </a:ext>
              </a:extLst>
            </p:cNvPr>
            <p:cNvGrpSpPr>
              <a:grpSpLocks/>
            </p:cNvGrpSpPr>
            <p:nvPr/>
          </p:nvGrpSpPr>
          <p:grpSpPr bwMode="auto">
            <a:xfrm>
              <a:off x="260350" y="4857552"/>
              <a:ext cx="3238063" cy="1712811"/>
              <a:chOff x="2131219" y="4730552"/>
              <a:chExt cx="3238063" cy="1712810"/>
            </a:xfrm>
          </p:grpSpPr>
          <p:grpSp>
            <p:nvGrpSpPr>
              <p:cNvPr id="18460" name="Group 6">
                <a:extLst>
                  <a:ext uri="{FF2B5EF4-FFF2-40B4-BE49-F238E27FC236}">
                    <a16:creationId xmlns:a16="http://schemas.microsoft.com/office/drawing/2014/main" id="{436A8333-9594-1E48-9205-4BE2CEF92E19}"/>
                  </a:ext>
                </a:extLst>
              </p:cNvPr>
              <p:cNvGrpSpPr>
                <a:grpSpLocks/>
              </p:cNvGrpSpPr>
              <p:nvPr/>
            </p:nvGrpSpPr>
            <p:grpSpPr bwMode="auto">
              <a:xfrm>
                <a:off x="2131219" y="4730552"/>
                <a:ext cx="3238063" cy="1712810"/>
                <a:chOff x="2279576" y="3732846"/>
                <a:chExt cx="3300365" cy="1746200"/>
              </a:xfrm>
            </p:grpSpPr>
            <p:sp>
              <p:nvSpPr>
                <p:cNvPr id="95" name="Freeform 10">
                  <a:extLst>
                    <a:ext uri="{FF2B5EF4-FFF2-40B4-BE49-F238E27FC236}">
                      <a16:creationId xmlns:a16="http://schemas.microsoft.com/office/drawing/2014/main" id="{58A2735B-195A-8D41-9AC7-C2E73A91C288}"/>
                    </a:ext>
                  </a:extLst>
                </p:cNvPr>
                <p:cNvSpPr>
                  <a:spLocks/>
                </p:cNvSpPr>
                <p:nvPr/>
              </p:nvSpPr>
              <p:spPr bwMode="auto">
                <a:xfrm>
                  <a:off x="2734184" y="3732846"/>
                  <a:ext cx="2436445" cy="862321"/>
                </a:xfrm>
                <a:custGeom>
                  <a:avLst/>
                  <a:gdLst>
                    <a:gd name="T0" fmla="*/ 0 w 2197"/>
                    <a:gd name="T1" fmla="*/ 383 h 778"/>
                    <a:gd name="T2" fmla="*/ 1005 w 2197"/>
                    <a:gd name="T3" fmla="*/ 0 h 778"/>
                    <a:gd name="T4" fmla="*/ 2197 w 2197"/>
                    <a:gd name="T5" fmla="*/ 355 h 778"/>
                    <a:gd name="T6" fmla="*/ 1213 w 2197"/>
                    <a:gd name="T7" fmla="*/ 778 h 778"/>
                    <a:gd name="T8" fmla="*/ 0 w 2197"/>
                    <a:gd name="T9" fmla="*/ 383 h 778"/>
                  </a:gdLst>
                  <a:ahLst/>
                  <a:cxnLst>
                    <a:cxn ang="0">
                      <a:pos x="T0" y="T1"/>
                    </a:cxn>
                    <a:cxn ang="0">
                      <a:pos x="T2" y="T3"/>
                    </a:cxn>
                    <a:cxn ang="0">
                      <a:pos x="T4" y="T5"/>
                    </a:cxn>
                    <a:cxn ang="0">
                      <a:pos x="T6" y="T7"/>
                    </a:cxn>
                    <a:cxn ang="0">
                      <a:pos x="T8" y="T9"/>
                    </a:cxn>
                  </a:cxnLst>
                  <a:rect l="0" t="0" r="r" b="b"/>
                  <a:pathLst>
                    <a:path w="2197" h="778">
                      <a:moveTo>
                        <a:pt x="0" y="383"/>
                      </a:moveTo>
                      <a:lnTo>
                        <a:pt x="1005" y="0"/>
                      </a:lnTo>
                      <a:lnTo>
                        <a:pt x="2197" y="355"/>
                      </a:lnTo>
                      <a:lnTo>
                        <a:pt x="1213" y="778"/>
                      </a:lnTo>
                      <a:lnTo>
                        <a:pt x="0" y="383"/>
                      </a:lnTo>
                      <a:close/>
                    </a:path>
                  </a:pathLst>
                </a:custGeom>
                <a:gradFill flip="none" rotWithShape="1">
                  <a:gsLst>
                    <a:gs pos="0">
                      <a:schemeClr val="accent4">
                        <a:lumMod val="65000"/>
                      </a:schemeClr>
                    </a:gs>
                    <a:gs pos="100000">
                      <a:schemeClr val="accent4">
                        <a:lumMod val="6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6" name="Freeform 13">
                  <a:extLst>
                    <a:ext uri="{FF2B5EF4-FFF2-40B4-BE49-F238E27FC236}">
                      <a16:creationId xmlns:a16="http://schemas.microsoft.com/office/drawing/2014/main" id="{956C86EF-F0E0-EC4F-A7ED-14B06D8DE897}"/>
                    </a:ext>
                  </a:extLst>
                </p:cNvPr>
                <p:cNvSpPr>
                  <a:spLocks/>
                </p:cNvSpPr>
                <p:nvPr/>
              </p:nvSpPr>
              <p:spPr bwMode="auto">
                <a:xfrm>
                  <a:off x="4043006" y="4128076"/>
                  <a:ext cx="1536935" cy="1350969"/>
                </a:xfrm>
                <a:custGeom>
                  <a:avLst/>
                  <a:gdLst>
                    <a:gd name="T0" fmla="*/ 984 w 1386"/>
                    <a:gd name="T1" fmla="*/ 0 h 1219"/>
                    <a:gd name="T2" fmla="*/ 0 w 1386"/>
                    <a:gd name="T3" fmla="*/ 423 h 1219"/>
                    <a:gd name="T4" fmla="*/ 38 w 1386"/>
                    <a:gd name="T5" fmla="*/ 1219 h 1219"/>
                    <a:gd name="T6" fmla="*/ 1386 w 1386"/>
                    <a:gd name="T7" fmla="*/ 636 h 1219"/>
                    <a:gd name="T8" fmla="*/ 984 w 1386"/>
                    <a:gd name="T9" fmla="*/ 0 h 1219"/>
                  </a:gdLst>
                  <a:ahLst/>
                  <a:cxnLst>
                    <a:cxn ang="0">
                      <a:pos x="T0" y="T1"/>
                    </a:cxn>
                    <a:cxn ang="0">
                      <a:pos x="T2" y="T3"/>
                    </a:cxn>
                    <a:cxn ang="0">
                      <a:pos x="T4" y="T5"/>
                    </a:cxn>
                    <a:cxn ang="0">
                      <a:pos x="T6" y="T7"/>
                    </a:cxn>
                    <a:cxn ang="0">
                      <a:pos x="T8" y="T9"/>
                    </a:cxn>
                  </a:cxnLst>
                  <a:rect l="0" t="0" r="r" b="b"/>
                  <a:pathLst>
                    <a:path w="1386" h="1219">
                      <a:moveTo>
                        <a:pt x="984" y="0"/>
                      </a:moveTo>
                      <a:lnTo>
                        <a:pt x="0" y="423"/>
                      </a:lnTo>
                      <a:lnTo>
                        <a:pt x="38" y="1219"/>
                      </a:lnTo>
                      <a:lnTo>
                        <a:pt x="1386" y="636"/>
                      </a:lnTo>
                      <a:lnTo>
                        <a:pt x="984" y="0"/>
                      </a:lnTo>
                      <a:close/>
                    </a:path>
                  </a:pathLst>
                </a:custGeom>
                <a:solidFill>
                  <a:schemeClr val="accent4"/>
                </a:solidFill>
                <a:ln>
                  <a:noFill/>
                </a:ln>
              </p:spPr>
              <p:txBody>
                <a:bodyPr/>
                <a:lstStyle/>
                <a:p>
                  <a:pPr marL="0" algn="r" defTabSz="914400" rtl="1" eaLnBrk="1" fontAlgn="auto" latinLnBrk="0" hangingPunct="1">
                    <a:spcBef>
                      <a:spcPts val="0"/>
                    </a:spcBef>
                    <a:spcAft>
                      <a:spcPts val="0"/>
                    </a:spcAft>
                    <a:defRPr/>
                  </a:pPr>
                  <a:endParaRPr lang="en-US" sz="1600" b="1" dirty="0">
                    <a:latin typeface="Questrial" charset="0"/>
                    <a:ea typeface="Questrial" charset="0"/>
                    <a:cs typeface="Questrial" charset="0"/>
                  </a:endParaRPr>
                </a:p>
              </p:txBody>
            </p:sp>
            <p:sp>
              <p:nvSpPr>
                <p:cNvPr id="97" name="Freeform 17">
                  <a:extLst>
                    <a:ext uri="{FF2B5EF4-FFF2-40B4-BE49-F238E27FC236}">
                      <a16:creationId xmlns:a16="http://schemas.microsoft.com/office/drawing/2014/main" id="{3E6F0AE5-2314-A148-8CD7-4E7163A9910F}"/>
                    </a:ext>
                  </a:extLst>
                </p:cNvPr>
                <p:cNvSpPr>
                  <a:spLocks/>
                </p:cNvSpPr>
                <p:nvPr/>
              </p:nvSpPr>
              <p:spPr bwMode="auto">
                <a:xfrm>
                  <a:off x="2279576" y="4158258"/>
                  <a:ext cx="1845938" cy="1320788"/>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gradFill flip="none" rotWithShape="1">
                  <a:gsLst>
                    <a:gs pos="0">
                      <a:schemeClr val="accent4">
                        <a:lumMod val="83000"/>
                      </a:schemeClr>
                    </a:gs>
                    <a:gs pos="100000">
                      <a:schemeClr val="accent4">
                        <a:lumMod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94" name="Rectangle 51">
                <a:extLst>
                  <a:ext uri="{FF2B5EF4-FFF2-40B4-BE49-F238E27FC236}">
                    <a16:creationId xmlns:a16="http://schemas.microsoft.com/office/drawing/2014/main" id="{DC5DAEF8-F815-E94D-816A-B17E5303B7C9}"/>
                  </a:ext>
                </a:extLst>
              </p:cNvPr>
              <p:cNvSpPr/>
              <p:nvPr/>
            </p:nvSpPr>
            <p:spPr>
              <a:xfrm rot="301182">
                <a:off x="3008987" y="5418495"/>
                <a:ext cx="419043" cy="647062"/>
              </a:xfrm>
              <a:prstGeom prst="rect">
                <a:avLst/>
              </a:prstGeom>
            </p:spPr>
            <p:txBody>
              <a:bodyPr wrap="none">
                <a:spAutoFit/>
              </a:bodyPr>
              <a:lstStyle/>
              <a:p>
                <a:pPr algn="ctr" eaLnBrk="1" fontAlgn="auto" hangingPunct="1">
                  <a:spcBef>
                    <a:spcPts val="0"/>
                  </a:spcBef>
                  <a:spcAft>
                    <a:spcPts val="0"/>
                  </a:spcAft>
                  <a:defRPr/>
                </a:pPr>
                <a:r>
                  <a:rPr lang="en-US" sz="3600" dirty="0">
                    <a:solidFill>
                      <a:srgbClr val="FFFFFF"/>
                    </a:solidFill>
                    <a:latin typeface="+mj-lt"/>
                    <a:ea typeface="Questrial" charset="0"/>
                    <a:cs typeface="Montserrat" panose="02000000000000000000" pitchFamily="2" charset="0"/>
                  </a:rPr>
                  <a:t>3</a:t>
                </a:r>
              </a:p>
            </p:txBody>
          </p:sp>
        </p:grpSp>
        <p:grpSp>
          <p:nvGrpSpPr>
            <p:cNvPr id="18443" name="مجموعة 33">
              <a:extLst>
                <a:ext uri="{FF2B5EF4-FFF2-40B4-BE49-F238E27FC236}">
                  <a16:creationId xmlns:a16="http://schemas.microsoft.com/office/drawing/2014/main" id="{8B3F1953-F95D-2645-A558-D176A6D47020}"/>
                </a:ext>
              </a:extLst>
            </p:cNvPr>
            <p:cNvGrpSpPr>
              <a:grpSpLocks/>
            </p:cNvGrpSpPr>
            <p:nvPr/>
          </p:nvGrpSpPr>
          <p:grpSpPr bwMode="auto">
            <a:xfrm>
              <a:off x="798513" y="3967871"/>
              <a:ext cx="2176462" cy="1338267"/>
              <a:chOff x="2648675" y="3949096"/>
              <a:chExt cx="2176463" cy="1338266"/>
            </a:xfrm>
          </p:grpSpPr>
          <p:grpSp>
            <p:nvGrpSpPr>
              <p:cNvPr id="18455" name="Group 5">
                <a:extLst>
                  <a:ext uri="{FF2B5EF4-FFF2-40B4-BE49-F238E27FC236}">
                    <a16:creationId xmlns:a16="http://schemas.microsoft.com/office/drawing/2014/main" id="{B7FA7C86-6B8C-324C-9A64-4065E9366BAC}"/>
                  </a:ext>
                </a:extLst>
              </p:cNvPr>
              <p:cNvGrpSpPr>
                <a:grpSpLocks/>
              </p:cNvGrpSpPr>
              <p:nvPr/>
            </p:nvGrpSpPr>
            <p:grpSpPr bwMode="auto">
              <a:xfrm>
                <a:off x="2648675" y="3949096"/>
                <a:ext cx="2176463" cy="1338266"/>
                <a:chOff x="2844033" y="2973836"/>
                <a:chExt cx="2218672" cy="1364041"/>
              </a:xfrm>
            </p:grpSpPr>
            <p:sp>
              <p:nvSpPr>
                <p:cNvPr id="90" name="Freeform 11">
                  <a:extLst>
                    <a:ext uri="{FF2B5EF4-FFF2-40B4-BE49-F238E27FC236}">
                      <a16:creationId xmlns:a16="http://schemas.microsoft.com/office/drawing/2014/main" id="{CD990499-485C-AA40-A614-412907CE36F8}"/>
                    </a:ext>
                  </a:extLst>
                </p:cNvPr>
                <p:cNvSpPr>
                  <a:spLocks/>
                </p:cNvSpPr>
                <p:nvPr/>
              </p:nvSpPr>
              <p:spPr bwMode="auto">
                <a:xfrm>
                  <a:off x="3303489" y="2973987"/>
                  <a:ext cx="1315491" cy="566127"/>
                </a:xfrm>
                <a:custGeom>
                  <a:avLst/>
                  <a:gdLst>
                    <a:gd name="T0" fmla="*/ 0 w 1187"/>
                    <a:gd name="T1" fmla="*/ 206 h 511"/>
                    <a:gd name="T2" fmla="*/ 513 w 1187"/>
                    <a:gd name="T3" fmla="*/ 0 h 511"/>
                    <a:gd name="T4" fmla="*/ 1187 w 1187"/>
                    <a:gd name="T5" fmla="*/ 194 h 511"/>
                    <a:gd name="T6" fmla="*/ 662 w 1187"/>
                    <a:gd name="T7" fmla="*/ 511 h 511"/>
                    <a:gd name="T8" fmla="*/ 0 w 1187"/>
                    <a:gd name="T9" fmla="*/ 206 h 511"/>
                  </a:gdLst>
                  <a:ahLst/>
                  <a:cxnLst>
                    <a:cxn ang="0">
                      <a:pos x="T0" y="T1"/>
                    </a:cxn>
                    <a:cxn ang="0">
                      <a:pos x="T2" y="T3"/>
                    </a:cxn>
                    <a:cxn ang="0">
                      <a:pos x="T4" y="T5"/>
                    </a:cxn>
                    <a:cxn ang="0">
                      <a:pos x="T6" y="T7"/>
                    </a:cxn>
                    <a:cxn ang="0">
                      <a:pos x="T8" y="T9"/>
                    </a:cxn>
                  </a:cxnLst>
                  <a:rect l="0" t="0" r="r" b="b"/>
                  <a:pathLst>
                    <a:path w="1187" h="511">
                      <a:moveTo>
                        <a:pt x="0" y="206"/>
                      </a:moveTo>
                      <a:lnTo>
                        <a:pt x="513" y="0"/>
                      </a:lnTo>
                      <a:lnTo>
                        <a:pt x="1187" y="194"/>
                      </a:lnTo>
                      <a:lnTo>
                        <a:pt x="662" y="511"/>
                      </a:lnTo>
                      <a:lnTo>
                        <a:pt x="0" y="206"/>
                      </a:lnTo>
                      <a:close/>
                    </a:path>
                  </a:pathLst>
                </a:custGeom>
                <a:gradFill flip="none" rotWithShape="1">
                  <a:gsLst>
                    <a:gs pos="0">
                      <a:schemeClr val="accent2">
                        <a:lumMod val="65000"/>
                      </a:schemeClr>
                    </a:gs>
                    <a:gs pos="100000">
                      <a:schemeClr val="accent2">
                        <a:lumMod val="6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458" name="Freeform 14">
                  <a:extLst>
                    <a:ext uri="{FF2B5EF4-FFF2-40B4-BE49-F238E27FC236}">
                      <a16:creationId xmlns:a16="http://schemas.microsoft.com/office/drawing/2014/main" id="{0614D2D8-D8FF-A94D-844B-BCA36E1F5066}"/>
                    </a:ext>
                  </a:extLst>
                </p:cNvPr>
                <p:cNvSpPr>
                  <a:spLocks/>
                </p:cNvSpPr>
                <p:nvPr/>
              </p:nvSpPr>
              <p:spPr bwMode="auto">
                <a:xfrm>
                  <a:off x="4025832" y="3193432"/>
                  <a:ext cx="1036873" cy="1144442"/>
                </a:xfrm>
                <a:custGeom>
                  <a:avLst/>
                  <a:gdLst>
                    <a:gd name="T0" fmla="*/ 2147483646 w 935"/>
                    <a:gd name="T1" fmla="*/ 0 h 1032"/>
                    <a:gd name="T2" fmla="*/ 0 w 935"/>
                    <a:gd name="T3" fmla="*/ 2147483646 h 1032"/>
                    <a:gd name="T4" fmla="*/ 2147483646 w 935"/>
                    <a:gd name="T5" fmla="*/ 2147483646 h 1032"/>
                    <a:gd name="T6" fmla="*/ 2147483646 w 935"/>
                    <a:gd name="T7" fmla="*/ 2147483646 h 1032"/>
                    <a:gd name="T8" fmla="*/ 2147483646 w 935"/>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5" h="1032">
                      <a:moveTo>
                        <a:pt x="532" y="0"/>
                      </a:moveTo>
                      <a:lnTo>
                        <a:pt x="0" y="230"/>
                      </a:lnTo>
                      <a:lnTo>
                        <a:pt x="38" y="1032"/>
                      </a:lnTo>
                      <a:lnTo>
                        <a:pt x="935" y="646"/>
                      </a:lnTo>
                      <a:lnTo>
                        <a:pt x="53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JO"/>
                </a:p>
              </p:txBody>
            </p:sp>
            <p:sp>
              <p:nvSpPr>
                <p:cNvPr id="92" name="Freeform 18">
                  <a:extLst>
                    <a:ext uri="{FF2B5EF4-FFF2-40B4-BE49-F238E27FC236}">
                      <a16:creationId xmlns:a16="http://schemas.microsoft.com/office/drawing/2014/main" id="{DA73EF2E-57DD-FC47-8602-6CBBE52659A9}"/>
                    </a:ext>
                  </a:extLst>
                </p:cNvPr>
                <p:cNvSpPr>
                  <a:spLocks/>
                </p:cNvSpPr>
                <p:nvPr/>
              </p:nvSpPr>
              <p:spPr bwMode="auto">
                <a:xfrm>
                  <a:off x="2843958" y="3206760"/>
                  <a:ext cx="1231351" cy="1130816"/>
                </a:xfrm>
                <a:custGeom>
                  <a:avLst/>
                  <a:gdLst>
                    <a:gd name="T0" fmla="*/ 1111 w 1111"/>
                    <a:gd name="T1" fmla="*/ 1020 h 1020"/>
                    <a:gd name="T2" fmla="*/ 1076 w 1111"/>
                    <a:gd name="T3" fmla="*/ 215 h 1020"/>
                    <a:gd name="T4" fmla="*/ 418 w 1111"/>
                    <a:gd name="T5" fmla="*/ 0 h 1020"/>
                    <a:gd name="T6" fmla="*/ 0 w 1111"/>
                    <a:gd name="T7" fmla="*/ 655 h 1020"/>
                    <a:gd name="T8" fmla="*/ 1111 w 1111"/>
                    <a:gd name="T9" fmla="*/ 1020 h 1020"/>
                  </a:gdLst>
                  <a:ahLst/>
                  <a:cxnLst>
                    <a:cxn ang="0">
                      <a:pos x="T0" y="T1"/>
                    </a:cxn>
                    <a:cxn ang="0">
                      <a:pos x="T2" y="T3"/>
                    </a:cxn>
                    <a:cxn ang="0">
                      <a:pos x="T4" y="T5"/>
                    </a:cxn>
                    <a:cxn ang="0">
                      <a:pos x="T6" y="T7"/>
                    </a:cxn>
                    <a:cxn ang="0">
                      <a:pos x="T8" y="T9"/>
                    </a:cxn>
                  </a:cxnLst>
                  <a:rect l="0" t="0" r="r" b="b"/>
                  <a:pathLst>
                    <a:path w="1111" h="1020">
                      <a:moveTo>
                        <a:pt x="1111" y="1020"/>
                      </a:moveTo>
                      <a:lnTo>
                        <a:pt x="1076" y="215"/>
                      </a:lnTo>
                      <a:lnTo>
                        <a:pt x="418" y="0"/>
                      </a:lnTo>
                      <a:lnTo>
                        <a:pt x="0" y="655"/>
                      </a:lnTo>
                      <a:lnTo>
                        <a:pt x="1111" y="1020"/>
                      </a:lnTo>
                      <a:close/>
                    </a:path>
                  </a:pathLst>
                </a:custGeom>
                <a:gradFill flip="none" rotWithShape="1">
                  <a:gsLst>
                    <a:gs pos="0">
                      <a:schemeClr val="accent2">
                        <a:lumMod val="83000"/>
                      </a:schemeClr>
                    </a:gs>
                    <a:gs pos="100000">
                      <a:schemeClr val="accent2">
                        <a:lumMod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89" name="Rectangle 52">
                <a:extLst>
                  <a:ext uri="{FF2B5EF4-FFF2-40B4-BE49-F238E27FC236}">
                    <a16:creationId xmlns:a16="http://schemas.microsoft.com/office/drawing/2014/main" id="{4626B693-C996-494A-898D-86EFF176EEA0}"/>
                  </a:ext>
                </a:extLst>
              </p:cNvPr>
              <p:cNvSpPr/>
              <p:nvPr/>
            </p:nvSpPr>
            <p:spPr>
              <a:xfrm>
                <a:off x="3229548" y="4366521"/>
                <a:ext cx="419044" cy="645651"/>
              </a:xfrm>
              <a:prstGeom prst="rect">
                <a:avLst/>
              </a:prstGeom>
            </p:spPr>
            <p:txBody>
              <a:bodyPr wrap="none">
                <a:spAutoFit/>
              </a:bodyPr>
              <a:lstStyle/>
              <a:p>
                <a:pPr algn="ctr" eaLnBrk="1" fontAlgn="auto" hangingPunct="1">
                  <a:spcBef>
                    <a:spcPts val="0"/>
                  </a:spcBef>
                  <a:spcAft>
                    <a:spcPts val="0"/>
                  </a:spcAft>
                  <a:defRPr/>
                </a:pPr>
                <a:r>
                  <a:rPr lang="en-US" sz="3600" dirty="0">
                    <a:solidFill>
                      <a:srgbClr val="FFFFFF"/>
                    </a:solidFill>
                    <a:latin typeface="+mj-lt"/>
                    <a:ea typeface="Questrial" charset="0"/>
                    <a:cs typeface="Montserrat" panose="02000000000000000000" pitchFamily="2" charset="0"/>
                  </a:rPr>
                  <a:t>2</a:t>
                </a:r>
              </a:p>
            </p:txBody>
          </p:sp>
        </p:grpSp>
        <p:grpSp>
          <p:nvGrpSpPr>
            <p:cNvPr id="18444" name="مجموعة 32">
              <a:extLst>
                <a:ext uri="{FF2B5EF4-FFF2-40B4-BE49-F238E27FC236}">
                  <a16:creationId xmlns:a16="http://schemas.microsoft.com/office/drawing/2014/main" id="{CAD2E04C-FE79-CA4E-BB68-DD7415801A21}"/>
                </a:ext>
              </a:extLst>
            </p:cNvPr>
            <p:cNvGrpSpPr>
              <a:grpSpLocks/>
            </p:cNvGrpSpPr>
            <p:nvPr/>
          </p:nvGrpSpPr>
          <p:grpSpPr bwMode="auto">
            <a:xfrm>
              <a:off x="1474616" y="2710754"/>
              <a:ext cx="1027268" cy="1337616"/>
              <a:chOff x="3317180" y="2921012"/>
              <a:chExt cx="1027268" cy="1098581"/>
            </a:xfrm>
          </p:grpSpPr>
          <p:grpSp>
            <p:nvGrpSpPr>
              <p:cNvPr id="18451" name="Group 4">
                <a:extLst>
                  <a:ext uri="{FF2B5EF4-FFF2-40B4-BE49-F238E27FC236}">
                    <a16:creationId xmlns:a16="http://schemas.microsoft.com/office/drawing/2014/main" id="{4E605AA1-1584-1244-87F0-47E6FE4022DF}"/>
                  </a:ext>
                </a:extLst>
              </p:cNvPr>
              <p:cNvGrpSpPr>
                <a:grpSpLocks/>
              </p:cNvGrpSpPr>
              <p:nvPr/>
            </p:nvGrpSpPr>
            <p:grpSpPr bwMode="auto">
              <a:xfrm>
                <a:off x="3317180" y="2921012"/>
                <a:ext cx="1027268" cy="1098581"/>
                <a:chOff x="3550191" y="1953856"/>
                <a:chExt cx="1046969" cy="1119348"/>
              </a:xfrm>
            </p:grpSpPr>
            <p:sp>
              <p:nvSpPr>
                <p:cNvPr id="18453" name="Freeform 15">
                  <a:extLst>
                    <a:ext uri="{FF2B5EF4-FFF2-40B4-BE49-F238E27FC236}">
                      <a16:creationId xmlns:a16="http://schemas.microsoft.com/office/drawing/2014/main" id="{786009CF-2C09-9445-8501-ECA66199F689}"/>
                    </a:ext>
                  </a:extLst>
                </p:cNvPr>
                <p:cNvSpPr>
                  <a:spLocks/>
                </p:cNvSpPr>
                <p:nvPr/>
              </p:nvSpPr>
              <p:spPr bwMode="auto">
                <a:xfrm>
                  <a:off x="4049337" y="1953856"/>
                  <a:ext cx="547823" cy="1084558"/>
                </a:xfrm>
                <a:custGeom>
                  <a:avLst/>
                  <a:gdLst>
                    <a:gd name="T0" fmla="*/ 0 w 494"/>
                    <a:gd name="T1" fmla="*/ 0 h 978"/>
                    <a:gd name="T2" fmla="*/ 2147483646 w 494"/>
                    <a:gd name="T3" fmla="*/ 2147483646 h 978"/>
                    <a:gd name="T4" fmla="*/ 2147483646 w 494"/>
                    <a:gd name="T5" fmla="*/ 2147483646 h 978"/>
                    <a:gd name="T6" fmla="*/ 0 w 494"/>
                    <a:gd name="T7" fmla="*/ 0 h 9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4" h="978">
                      <a:moveTo>
                        <a:pt x="0" y="0"/>
                      </a:moveTo>
                      <a:lnTo>
                        <a:pt x="45" y="978"/>
                      </a:lnTo>
                      <a:lnTo>
                        <a:pt x="494" y="78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eaLnBrk="0" fontAlgn="base" hangingPunct="0">
                    <a:spcBef>
                      <a:spcPct val="0"/>
                    </a:spcBef>
                    <a:spcAft>
                      <a:spcPct val="0"/>
                    </a:spcAft>
                  </a:pPr>
                  <a:endParaRPr lang="en-JO"/>
                </a:p>
              </p:txBody>
            </p:sp>
            <p:sp>
              <p:nvSpPr>
                <p:cNvPr id="87" name="Freeform 19">
                  <a:extLst>
                    <a:ext uri="{FF2B5EF4-FFF2-40B4-BE49-F238E27FC236}">
                      <a16:creationId xmlns:a16="http://schemas.microsoft.com/office/drawing/2014/main" id="{F777933F-8E5E-7E4D-BFCE-5123DC074909}"/>
                    </a:ext>
                  </a:extLst>
                </p:cNvPr>
                <p:cNvSpPr>
                  <a:spLocks/>
                </p:cNvSpPr>
                <p:nvPr/>
              </p:nvSpPr>
              <p:spPr bwMode="auto">
                <a:xfrm>
                  <a:off x="3550191" y="1993792"/>
                  <a:ext cx="614735" cy="1079412"/>
                </a:xfrm>
                <a:custGeom>
                  <a:avLst/>
                  <a:gdLst>
                    <a:gd name="T0" fmla="*/ 554 w 554"/>
                    <a:gd name="T1" fmla="*/ 975 h 975"/>
                    <a:gd name="T2" fmla="*/ 0 w 554"/>
                    <a:gd name="T3" fmla="*/ 793 h 975"/>
                    <a:gd name="T4" fmla="*/ 509 w 554"/>
                    <a:gd name="T5" fmla="*/ 0 h 975"/>
                    <a:gd name="T6" fmla="*/ 554 w 554"/>
                    <a:gd name="T7" fmla="*/ 975 h 975"/>
                  </a:gdLst>
                  <a:ahLst/>
                  <a:cxnLst>
                    <a:cxn ang="0">
                      <a:pos x="T0" y="T1"/>
                    </a:cxn>
                    <a:cxn ang="0">
                      <a:pos x="T2" y="T3"/>
                    </a:cxn>
                    <a:cxn ang="0">
                      <a:pos x="T4" y="T5"/>
                    </a:cxn>
                    <a:cxn ang="0">
                      <a:pos x="T6" y="T7"/>
                    </a:cxn>
                  </a:cxnLst>
                  <a:rect l="0" t="0" r="r" b="b"/>
                  <a:pathLst>
                    <a:path w="554" h="975">
                      <a:moveTo>
                        <a:pt x="554" y="975"/>
                      </a:moveTo>
                      <a:lnTo>
                        <a:pt x="0" y="793"/>
                      </a:lnTo>
                      <a:lnTo>
                        <a:pt x="509" y="0"/>
                      </a:lnTo>
                      <a:lnTo>
                        <a:pt x="554" y="97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85" name="Rectangle 53">
                <a:extLst>
                  <a:ext uri="{FF2B5EF4-FFF2-40B4-BE49-F238E27FC236}">
                    <a16:creationId xmlns:a16="http://schemas.microsoft.com/office/drawing/2014/main" id="{753E4DDB-9359-2141-8099-8C0F08F3B496}"/>
                  </a:ext>
                </a:extLst>
              </p:cNvPr>
              <p:cNvSpPr/>
              <p:nvPr/>
            </p:nvSpPr>
            <p:spPr>
              <a:xfrm rot="390863">
                <a:off x="3501312" y="3256605"/>
                <a:ext cx="419044" cy="647210"/>
              </a:xfrm>
              <a:prstGeom prst="rect">
                <a:avLst/>
              </a:prstGeom>
            </p:spPr>
            <p:txBody>
              <a:bodyPr wrap="none">
                <a:spAutoFit/>
              </a:bodyPr>
              <a:lstStyle/>
              <a:p>
                <a:pPr algn="ctr" eaLnBrk="1" fontAlgn="auto" hangingPunct="1">
                  <a:spcBef>
                    <a:spcPts val="0"/>
                  </a:spcBef>
                  <a:spcAft>
                    <a:spcPts val="0"/>
                  </a:spcAft>
                  <a:defRPr/>
                </a:pPr>
                <a:r>
                  <a:rPr lang="en-US" sz="3600" dirty="0">
                    <a:solidFill>
                      <a:srgbClr val="FFFFFF"/>
                    </a:solidFill>
                    <a:latin typeface="+mj-lt"/>
                    <a:ea typeface="Questrial" charset="0"/>
                    <a:cs typeface="Montserrat" panose="02000000000000000000" pitchFamily="2" charset="0"/>
                  </a:rPr>
                  <a:t>1</a:t>
                </a:r>
              </a:p>
            </p:txBody>
          </p:sp>
        </p:grpSp>
        <p:sp>
          <p:nvSpPr>
            <p:cNvPr id="78" name="TextBox 82">
              <a:extLst>
                <a:ext uri="{FF2B5EF4-FFF2-40B4-BE49-F238E27FC236}">
                  <a16:creationId xmlns:a16="http://schemas.microsoft.com/office/drawing/2014/main" id="{212446A6-AE24-CF40-83C5-A3E30F77F36C}"/>
                </a:ext>
              </a:extLst>
            </p:cNvPr>
            <p:cNvSpPr txBox="1"/>
            <p:nvPr/>
          </p:nvSpPr>
          <p:spPr>
            <a:xfrm>
              <a:off x="5001002" y="3069108"/>
              <a:ext cx="2274459" cy="415199"/>
            </a:xfrm>
            <a:prstGeom prst="rect">
              <a:avLst/>
            </a:prstGeom>
            <a:noFill/>
          </p:spPr>
          <p:txBody>
            <a:bodyPr wrap="none">
              <a:spAutoFit/>
            </a:bodyPr>
            <a:lstStyle/>
            <a:p>
              <a:pPr eaLnBrk="1" fontAlgn="auto" hangingPunct="1">
                <a:spcBef>
                  <a:spcPts val="0"/>
                </a:spcBef>
                <a:spcAft>
                  <a:spcPts val="0"/>
                </a:spcAft>
                <a:defRPr/>
              </a:pPr>
              <a:r>
                <a:rPr lang="ar-SA" sz="2000" b="1" dirty="0">
                  <a:solidFill>
                    <a:srgbClr val="FFFFFF"/>
                  </a:solidFill>
                  <a:latin typeface="+mj-lt"/>
                </a:rPr>
                <a:t>التخطيط للمستقبل</a:t>
              </a:r>
              <a:endParaRPr lang="en-US" sz="2000" b="1" dirty="0">
                <a:solidFill>
                  <a:srgbClr val="FFFFFF"/>
                </a:solidFill>
                <a:latin typeface="+mj-lt"/>
              </a:endParaRPr>
            </a:p>
          </p:txBody>
        </p:sp>
        <p:sp>
          <p:nvSpPr>
            <p:cNvPr id="80" name="TextBox 85">
              <a:extLst>
                <a:ext uri="{FF2B5EF4-FFF2-40B4-BE49-F238E27FC236}">
                  <a16:creationId xmlns:a16="http://schemas.microsoft.com/office/drawing/2014/main" id="{E9C4A609-879E-344C-BA96-85865FA5D022}"/>
                </a:ext>
              </a:extLst>
            </p:cNvPr>
            <p:cNvSpPr txBox="1"/>
            <p:nvPr/>
          </p:nvSpPr>
          <p:spPr>
            <a:xfrm>
              <a:off x="5253409" y="4335190"/>
              <a:ext cx="2572663" cy="415199"/>
            </a:xfrm>
            <a:prstGeom prst="rect">
              <a:avLst/>
            </a:prstGeom>
            <a:noFill/>
          </p:spPr>
          <p:txBody>
            <a:bodyPr wrap="square">
              <a:spAutoFit/>
            </a:bodyPr>
            <a:lstStyle/>
            <a:p>
              <a:pPr eaLnBrk="1" fontAlgn="auto" hangingPunct="1">
                <a:spcBef>
                  <a:spcPts val="0"/>
                </a:spcBef>
                <a:spcAft>
                  <a:spcPts val="0"/>
                </a:spcAft>
                <a:defRPr/>
              </a:pPr>
              <a:r>
                <a:rPr lang="ar-SA" sz="2000" b="1" dirty="0">
                  <a:solidFill>
                    <a:srgbClr val="FFFFFF"/>
                  </a:solidFill>
                  <a:latin typeface="+mj-lt"/>
                </a:rPr>
                <a:t>أنواع المستقبل </a:t>
              </a:r>
              <a:endParaRPr lang="en-US" sz="2000" b="1" dirty="0">
                <a:solidFill>
                  <a:srgbClr val="FFFFFF"/>
                </a:solidFill>
                <a:latin typeface="+mj-lt"/>
              </a:endParaRPr>
            </a:p>
          </p:txBody>
        </p:sp>
        <p:sp>
          <p:nvSpPr>
            <p:cNvPr id="18449" name="مستطيل 36">
              <a:extLst>
                <a:ext uri="{FF2B5EF4-FFF2-40B4-BE49-F238E27FC236}">
                  <a16:creationId xmlns:a16="http://schemas.microsoft.com/office/drawing/2014/main" id="{3F35D2A1-0BB6-3247-B0CB-469CB0874894}"/>
                </a:ext>
              </a:extLst>
            </p:cNvPr>
            <p:cNvSpPr>
              <a:spLocks noChangeArrowheads="1"/>
            </p:cNvSpPr>
            <p:nvPr/>
          </p:nvSpPr>
          <p:spPr bwMode="auto">
            <a:xfrm>
              <a:off x="4690466" y="5629488"/>
              <a:ext cx="3395829" cy="41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ar-SA" altLang="en-US" sz="2000" b="1" dirty="0">
                  <a:solidFill>
                    <a:srgbClr val="FFFFFF"/>
                  </a:solidFill>
                </a:rPr>
                <a:t>متطلبات التخطيط للمستقبل </a:t>
              </a:r>
              <a:endParaRPr lang="en-US" altLang="en-US" sz="2000" b="1" dirty="0">
                <a:solidFill>
                  <a:srgbClr val="FFFFFF"/>
                </a:solidFill>
              </a:endParaRPr>
            </a:p>
          </p:txBody>
        </p:sp>
      </p:grpSp>
      <p:grpSp>
        <p:nvGrpSpPr>
          <p:cNvPr id="29" name="Group 28">
            <a:extLst>
              <a:ext uri="{FF2B5EF4-FFF2-40B4-BE49-F238E27FC236}">
                <a16:creationId xmlns:a16="http://schemas.microsoft.com/office/drawing/2014/main" id="{1A4E1B37-E929-CA4E-93C2-294F156D3C69}"/>
              </a:ext>
            </a:extLst>
          </p:cNvPr>
          <p:cNvGrpSpPr/>
          <p:nvPr/>
        </p:nvGrpSpPr>
        <p:grpSpPr>
          <a:xfrm>
            <a:off x="412757" y="239719"/>
            <a:ext cx="4288558" cy="1066719"/>
            <a:chOff x="833170" y="105330"/>
            <a:chExt cx="4288558" cy="1066719"/>
          </a:xfrm>
        </p:grpSpPr>
        <p:pic>
          <p:nvPicPr>
            <p:cNvPr id="30" name="Picture 29" descr="C:\Users\reem\AppData\Local\Microsoft\Windows\INetCache\Content.Word\English-LOGO-RGB.PNG">
              <a:extLst>
                <a:ext uri="{FF2B5EF4-FFF2-40B4-BE49-F238E27FC236}">
                  <a16:creationId xmlns:a16="http://schemas.microsoft.com/office/drawing/2014/main" id="{64569690-680F-B944-A0F7-89B1246F4E78}"/>
                </a:ext>
              </a:extLst>
            </p:cNvPr>
            <p:cNvPicPr/>
            <p:nvPr/>
          </p:nvPicPr>
          <p:blipFill rotWithShape="1">
            <a:blip r:embed="rId2"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31" name="Picture 30" descr="MEPI logo - The U.S.-Middle East Partnership Initiative (MEPI)">
              <a:extLst>
                <a:ext uri="{FF2B5EF4-FFF2-40B4-BE49-F238E27FC236}">
                  <a16:creationId xmlns:a16="http://schemas.microsoft.com/office/drawing/2014/main" id="{0D8AAD70-44EC-8A48-B83A-C665B70F25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32" name="Picture 31" descr="Flag of the United States - Wikipedia">
              <a:extLst>
                <a:ext uri="{FF2B5EF4-FFF2-40B4-BE49-F238E27FC236}">
                  <a16:creationId xmlns:a16="http://schemas.microsoft.com/office/drawing/2014/main" id="{8B17281F-D04C-2B43-BD02-1C8C5049DA0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33" name="Picture 32" descr="C:\Users\rahaf.AMANFUND\AppData\Local\Microsoft\Windows\INetCache\Content.Word\Second Chance logo.jpg">
              <a:extLst>
                <a:ext uri="{FF2B5EF4-FFF2-40B4-BE49-F238E27FC236}">
                  <a16:creationId xmlns:a16="http://schemas.microsoft.com/office/drawing/2014/main" id="{CD2293A0-9C26-4E40-87FF-E09122B37D62}"/>
                </a:ext>
              </a:extLst>
            </p:cNvPr>
            <p:cNvPicPr/>
            <p:nvPr/>
          </p:nvPicPr>
          <p:blipFill rotWithShape="1">
            <a:blip r:embed="rId5"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34" name="Picture 33">
            <a:extLst>
              <a:ext uri="{FF2B5EF4-FFF2-40B4-BE49-F238E27FC236}">
                <a16:creationId xmlns:a16="http://schemas.microsoft.com/office/drawing/2014/main" id="{6951F8A4-FED7-B84C-A42F-6C5E2A3537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35" name="L-Shape 34">
            <a:extLst>
              <a:ext uri="{FF2B5EF4-FFF2-40B4-BE49-F238E27FC236}">
                <a16:creationId xmlns:a16="http://schemas.microsoft.com/office/drawing/2014/main" id="{44E7A5B2-F3E3-2449-B6FB-BB592231881E}"/>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42470156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8BF08D9A-D1E5-2941-A9EC-D3D470768762}"/>
              </a:ext>
            </a:extLst>
          </p:cNvPr>
          <p:cNvSpPr txBox="1">
            <a:spLocks/>
          </p:cNvSpPr>
          <p:nvPr/>
        </p:nvSpPr>
        <p:spPr bwMode="auto">
          <a:xfrm>
            <a:off x="4188245" y="982980"/>
            <a:ext cx="6927993" cy="3739085"/>
          </a:xfrm>
          <a:prstGeom prst="ellipse">
            <a:avLst/>
          </a:prstGeom>
          <a:noFill/>
          <a:ln w="57150" cap="flat" cmpd="sng" algn="ctr">
            <a:solidFill>
              <a:srgbClr val="C00000"/>
            </a:solidFill>
            <a:prstDash val="solid"/>
            <a:miter lim="800000"/>
            <a:headEnd/>
            <a:tailEnd/>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pPr algn="ctr" rtl="1" eaLnBrk="0">
              <a:spcBef>
                <a:spcPct val="20000"/>
              </a:spcBef>
              <a:defRPr/>
            </a:pPr>
            <a:r>
              <a:rPr lang="ar-SA" sz="3200" b="1" dirty="0">
                <a:solidFill>
                  <a:srgbClr val="FF0000"/>
                </a:solidFill>
              </a:rPr>
              <a:t>مفهوم التخطيط للمستقبل </a:t>
            </a:r>
            <a:r>
              <a:rPr lang="ar-JO" sz="3200" b="1" dirty="0">
                <a:solidFill>
                  <a:srgbClr val="FF0000"/>
                </a:solidFill>
              </a:rPr>
              <a:t>؟</a:t>
            </a:r>
          </a:p>
          <a:p>
            <a:pPr algn="ctr" rtl="1" eaLnBrk="0">
              <a:spcBef>
                <a:spcPct val="20000"/>
              </a:spcBef>
              <a:defRPr/>
            </a:pPr>
            <a:endParaRPr lang="ar-JO" sz="3200" b="1" dirty="0">
              <a:solidFill>
                <a:srgbClr val="C00000"/>
              </a:solidFill>
            </a:endParaRPr>
          </a:p>
          <a:p>
            <a:pPr algn="ctr" rtl="1" eaLnBrk="0">
              <a:spcBef>
                <a:spcPct val="20000"/>
              </a:spcBef>
              <a:defRPr/>
            </a:pPr>
            <a:r>
              <a:rPr lang="ar-JO" sz="3200" dirty="0">
                <a:solidFill>
                  <a:srgbClr val="002060"/>
                </a:solidFill>
              </a:rPr>
              <a:t>هو التنبؤ بما سيكون عليه المستقبل متضمنا الاستعداد لهذا المستقبل لتحقبق أهداف معينة</a:t>
            </a:r>
          </a:p>
          <a:p>
            <a:pPr algn="ctr" rtl="1" eaLnBrk="0">
              <a:spcBef>
                <a:spcPct val="20000"/>
              </a:spcBef>
              <a:defRPr/>
            </a:pPr>
            <a:endParaRPr lang="en-US" sz="3200" kern="0" dirty="0">
              <a:ln w="28575">
                <a:solidFill>
                  <a:srgbClr val="92D050"/>
                </a:solidFill>
                <a:round/>
                <a:headEnd/>
                <a:tailEnd/>
              </a:ln>
              <a:solidFill>
                <a:srgbClr val="C00000"/>
              </a:solidFill>
            </a:endParaRPr>
          </a:p>
        </p:txBody>
      </p:sp>
      <p:pic>
        <p:nvPicPr>
          <p:cNvPr id="3" name="Picture 2">
            <a:extLst>
              <a:ext uri="{FF2B5EF4-FFF2-40B4-BE49-F238E27FC236}">
                <a16:creationId xmlns:a16="http://schemas.microsoft.com/office/drawing/2014/main" id="{27726881-C5D3-5148-B840-06C75B38D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4271" y="2852522"/>
            <a:ext cx="3230540" cy="3043741"/>
          </a:xfrm>
          <a:prstGeom prst="rect">
            <a:avLst/>
          </a:prstGeom>
        </p:spPr>
      </p:pic>
      <p:grpSp>
        <p:nvGrpSpPr>
          <p:cNvPr id="4" name="Group 3">
            <a:extLst>
              <a:ext uri="{FF2B5EF4-FFF2-40B4-BE49-F238E27FC236}">
                <a16:creationId xmlns:a16="http://schemas.microsoft.com/office/drawing/2014/main" id="{4AFA79DA-E571-B944-82DD-0D2876CD2BE9}"/>
              </a:ext>
            </a:extLst>
          </p:cNvPr>
          <p:cNvGrpSpPr/>
          <p:nvPr/>
        </p:nvGrpSpPr>
        <p:grpSpPr>
          <a:xfrm>
            <a:off x="412757" y="239719"/>
            <a:ext cx="4288558" cy="1066719"/>
            <a:chOff x="833170" y="105330"/>
            <a:chExt cx="4288558" cy="1066719"/>
          </a:xfrm>
        </p:grpSpPr>
        <p:pic>
          <p:nvPicPr>
            <p:cNvPr id="5" name="Picture 4" descr="C:\Users\reem\AppData\Local\Microsoft\Windows\INetCache\Content.Word\English-LOGO-RGB.PNG">
              <a:extLst>
                <a:ext uri="{FF2B5EF4-FFF2-40B4-BE49-F238E27FC236}">
                  <a16:creationId xmlns:a16="http://schemas.microsoft.com/office/drawing/2014/main" id="{7F8A9CB3-0970-DD4F-8A54-F919DD312ECA}"/>
                </a:ext>
              </a:extLst>
            </p:cNvPr>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18733" y="206752"/>
              <a:ext cx="1002995" cy="566822"/>
            </a:xfrm>
            <a:prstGeom prst="rect">
              <a:avLst/>
            </a:prstGeom>
            <a:noFill/>
            <a:ln>
              <a:noFill/>
            </a:ln>
            <a:extLst>
              <a:ext uri="{53640926-AAD7-44D8-BBD7-CCE9431645EC}">
                <a14:shadowObscured xmlns:a14="http://schemas.microsoft.com/office/drawing/2010/main"/>
              </a:ext>
            </a:extLst>
          </p:spPr>
        </p:pic>
        <p:pic>
          <p:nvPicPr>
            <p:cNvPr id="6" name="Picture 5" descr="MEPI logo - The U.S.-Middle East Partnership Initiative (MEPI)">
              <a:extLst>
                <a:ext uri="{FF2B5EF4-FFF2-40B4-BE49-F238E27FC236}">
                  <a16:creationId xmlns:a16="http://schemas.microsoft.com/office/drawing/2014/main" id="{530AE821-60C1-734C-B473-412D3EE1548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573" y="105330"/>
              <a:ext cx="1580530" cy="1066719"/>
            </a:xfrm>
            <a:prstGeom prst="rect">
              <a:avLst/>
            </a:prstGeom>
            <a:noFill/>
            <a:ln>
              <a:noFill/>
            </a:ln>
          </p:spPr>
        </p:pic>
        <p:pic>
          <p:nvPicPr>
            <p:cNvPr id="7" name="Picture 6" descr="Flag of the United States - Wikipedia">
              <a:extLst>
                <a:ext uri="{FF2B5EF4-FFF2-40B4-BE49-F238E27FC236}">
                  <a16:creationId xmlns:a16="http://schemas.microsoft.com/office/drawing/2014/main" id="{DBD79A6D-F00F-C048-AA82-39C466B85E2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170" y="446759"/>
              <a:ext cx="949795" cy="451698"/>
            </a:xfrm>
            <a:prstGeom prst="rect">
              <a:avLst/>
            </a:prstGeom>
            <a:noFill/>
            <a:ln>
              <a:noFill/>
            </a:ln>
          </p:spPr>
        </p:pic>
        <p:pic>
          <p:nvPicPr>
            <p:cNvPr id="8" name="Picture 7" descr="C:\Users\rahaf.AMANFUND\AppData\Local\Microsoft\Windows\INetCache\Content.Word\Second Chance logo.jpg">
              <a:extLst>
                <a:ext uri="{FF2B5EF4-FFF2-40B4-BE49-F238E27FC236}">
                  <a16:creationId xmlns:a16="http://schemas.microsoft.com/office/drawing/2014/main" id="{B732B442-9CEA-DF4D-A096-FBF402B1A397}"/>
                </a:ext>
              </a:extLst>
            </p:cNvPr>
            <p:cNvPicPr/>
            <p:nvPr/>
          </p:nvPicPr>
          <p:blipFill rotWithShape="1">
            <a:blip r:embed="rId6" cstate="print">
              <a:extLst>
                <a:ext uri="{28A0092B-C50C-407E-A947-70E740481C1C}">
                  <a14:useLocalDpi xmlns:a14="http://schemas.microsoft.com/office/drawing/2010/main" val="0"/>
                </a:ext>
              </a:extLst>
            </a:blip>
            <a:srcRect t="26750" r="8581" b="42417"/>
            <a:stretch/>
          </p:blipFill>
          <p:spPr bwMode="auto">
            <a:xfrm>
              <a:off x="3103148" y="310931"/>
              <a:ext cx="729729" cy="497152"/>
            </a:xfrm>
            <a:prstGeom prst="rect">
              <a:avLst/>
            </a:prstGeom>
            <a:noFill/>
            <a:ln>
              <a:noFill/>
            </a:ln>
            <a:extLst>
              <a:ext uri="{53640926-AAD7-44D8-BBD7-CCE9431645EC}">
                <a14:shadowObscured xmlns:a14="http://schemas.microsoft.com/office/drawing/2010/main"/>
              </a:ext>
            </a:extLst>
          </p:spPr>
        </p:pic>
      </p:grpSp>
      <p:pic>
        <p:nvPicPr>
          <p:cNvPr id="9" name="Picture 8">
            <a:extLst>
              <a:ext uri="{FF2B5EF4-FFF2-40B4-BE49-F238E27FC236}">
                <a16:creationId xmlns:a16="http://schemas.microsoft.com/office/drawing/2014/main" id="{2F756C62-EC54-C141-82FA-5DFDD5E20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10" name="L-Shape 9">
            <a:extLst>
              <a:ext uri="{FF2B5EF4-FFF2-40B4-BE49-F238E27FC236}">
                <a16:creationId xmlns:a16="http://schemas.microsoft.com/office/drawing/2014/main" id="{7C7FE200-7D06-1C47-8732-B46D4AFE7632}"/>
              </a:ext>
            </a:extLst>
          </p:cNvPr>
          <p:cNvSpPr/>
          <p:nvPr/>
        </p:nvSpPr>
        <p:spPr>
          <a:xfrm rot="10800000">
            <a:off x="6052456" y="48875"/>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1" eaLnBrk="1" latinLnBrk="0" hangingPunct="1"/>
            <a:endParaRPr lang="en-JO" dirty="0"/>
          </a:p>
        </p:txBody>
      </p:sp>
    </p:spTree>
    <p:extLst>
      <p:ext uri="{BB962C8B-B14F-4D97-AF65-F5344CB8AC3E}">
        <p14:creationId xmlns:p14="http://schemas.microsoft.com/office/powerpoint/2010/main" val="3693010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5188638B66664EB99A1BA71BBECE35" ma:contentTypeVersion="17" ma:contentTypeDescription="Create a new document." ma:contentTypeScope="" ma:versionID="2e38c09f7e7d61fbeed840e36d80eb08">
  <xsd:schema xmlns:xsd="http://www.w3.org/2001/XMLSchema" xmlns:xs="http://www.w3.org/2001/XMLSchema" xmlns:p="http://schemas.microsoft.com/office/2006/metadata/properties" xmlns:ns2="dad1a4c1-d12f-488b-a9f0-434ab0c97062" xmlns:ns3="b74dc645-67b4-4a6c-9b72-be2bb3468af3" targetNamespace="http://schemas.microsoft.com/office/2006/metadata/properties" ma:root="true" ma:fieldsID="aed8ee7a63fc0e9030bce73540fb168c" ns2:_="" ns3:_="">
    <xsd:import namespace="dad1a4c1-d12f-488b-a9f0-434ab0c97062"/>
    <xsd:import namespace="b74dc645-67b4-4a6c-9b72-be2bb3468af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yyo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1a4c1-d12f-488b-a9f0-434ab0c9706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ed0c9eb-f0dd-475b-8d18-eb1abd9b724b}" ma:internalName="TaxCatchAll" ma:showField="CatchAllData" ma:web="dad1a4c1-d12f-488b-a9f0-434ab0c9706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74dc645-67b4-4a6c-9b72-be2bb3468af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yyos" ma:index="12" nillable="true" ma:displayName="Date and time" ma:internalName="yyos">
      <xsd:simpleType>
        <xsd:restriction base="dms:DateTim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4b58e8b-de94-4636-a725-bb9f68f90a6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ad1a4c1-d12f-488b-a9f0-434ab0c97062" xsi:nil="true"/>
    <lcf76f155ced4ddcb4097134ff3c332f xmlns="b74dc645-67b4-4a6c-9b72-be2bb3468af3">
      <Terms xmlns="http://schemas.microsoft.com/office/infopath/2007/PartnerControls"/>
    </lcf76f155ced4ddcb4097134ff3c332f>
    <yyos xmlns="b74dc645-67b4-4a6c-9b72-be2bb3468af3" xsi:nil="true"/>
  </documentManagement>
</p:properties>
</file>

<file path=customXml/itemProps1.xml><?xml version="1.0" encoding="utf-8"?>
<ds:datastoreItem xmlns:ds="http://schemas.openxmlformats.org/officeDocument/2006/customXml" ds:itemID="{B1E7FB7B-B365-4BAC-AE56-11B22E207923}"/>
</file>

<file path=customXml/itemProps2.xml><?xml version="1.0" encoding="utf-8"?>
<ds:datastoreItem xmlns:ds="http://schemas.openxmlformats.org/officeDocument/2006/customXml" ds:itemID="{452FD547-D7B2-45D5-9599-A63D1BAF9232}"/>
</file>

<file path=customXml/itemProps3.xml><?xml version="1.0" encoding="utf-8"?>
<ds:datastoreItem xmlns:ds="http://schemas.openxmlformats.org/officeDocument/2006/customXml" ds:itemID="{4C52B81C-67CB-41CF-BEEC-F7A348BB40C4}"/>
</file>

<file path=docProps/app.xml><?xml version="1.0" encoding="utf-8"?>
<Properties xmlns="http://schemas.openxmlformats.org/officeDocument/2006/extended-properties" xmlns:vt="http://schemas.openxmlformats.org/officeDocument/2006/docPropsVTypes">
  <TotalTime>831</TotalTime>
  <Words>1734</Words>
  <Application>Microsoft Macintosh PowerPoint</Application>
  <PresentationFormat>Widescreen</PresentationFormat>
  <Paragraphs>324</Paragraphs>
  <Slides>58</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Arial Unicode MS</vt:lpstr>
      <vt:lpstr>Arial</vt:lpstr>
      <vt:lpstr>Arial Black</vt:lpstr>
      <vt:lpstr>Calibri</vt:lpstr>
      <vt:lpstr>Calibri Light</vt:lpstr>
      <vt:lpstr>Hacen Sudan</vt:lpstr>
      <vt:lpstr>Helvetica Neue</vt:lpstr>
      <vt:lpstr>Noto Sans</vt:lpstr>
      <vt:lpstr>QafilahRegular</vt:lpstr>
      <vt:lpstr>Questrial</vt:lpstr>
      <vt:lpstr>Sakkal Majalla</vt:lpstr>
      <vt:lpstr>Simplified Arabic</vt:lpstr>
      <vt:lpstr>Times New Roman</vt:lpstr>
      <vt:lpstr>Wingdings</vt:lpstr>
      <vt:lpstr>Office Theme</vt:lpstr>
      <vt:lpstr>PowerPoint Presentation</vt:lpstr>
      <vt:lpstr>الهدف من ورشة العمل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أنواع المستقبل</vt:lpstr>
      <vt:lpstr>PowerPoint Presentation</vt:lpstr>
      <vt:lpstr>النوع الثاني: مستقبل نرغب في أن يأتي: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أوصل جميع النقاط الست عشرة التي تظهر في شكل مربع بواسطة رسم ستة خطوط مستقيمة  دون أن  ترفع القلم عن الورقة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مفهوم الذات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Fatima Shanatwah</dc:creator>
  <cp:lastModifiedBy>PT Luay Assaf</cp:lastModifiedBy>
  <cp:revision>45</cp:revision>
  <dcterms:created xsi:type="dcterms:W3CDTF">2023-03-07T09:41:51Z</dcterms:created>
  <dcterms:modified xsi:type="dcterms:W3CDTF">2023-03-11T20:53:16Z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0x010100C65188638B66664EB99A1BA71BBECE35</vt:lpwstr>
  </property>
</Properties>
</file>