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4"/>
  </p:notesMasterIdLst>
  <p:sldIdLst>
    <p:sldId id="257" r:id="rId2"/>
    <p:sldId id="258" r:id="rId3"/>
    <p:sldId id="259" r:id="rId4"/>
    <p:sldId id="270" r:id="rId5"/>
    <p:sldId id="273" r:id="rId6"/>
    <p:sldId id="260" r:id="rId7"/>
    <p:sldId id="263" r:id="rId8"/>
    <p:sldId id="265" r:id="rId9"/>
    <p:sldId id="271" r:id="rId10"/>
    <p:sldId id="266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C65E2-A7B4-4F0D-BEA9-89E32B53E665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6048-5C80-476E-9457-6C414C5C3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(articles 2, 13). The </a:t>
            </a:r>
            <a:r>
              <a:rPr lang="en-US" dirty="0" smtClean="0"/>
              <a:t>UN High Commissioner for Human </a:t>
            </a:r>
            <a:r>
              <a:rPr lang="en-US" dirty="0" smtClean="0"/>
              <a:t>Rights.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Foreign Aid Figures for Yemen: 71 million US$ from World Bank and EU and 52 million US$ from the US. (2010)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 Financial Action Task Force (FATF) is the preeminent “inter-governmental body whose purpose is the development and promotion of national and international policies to combat money laundering and terrorist financing.</a:t>
            </a:r>
          </a:p>
          <a:p>
            <a:r>
              <a:rPr lang="en-US" sz="1200" dirty="0" smtClean="0"/>
              <a:t>Yemen is not a member of the FATF. However, it is a member of MENAFATF, a regional anti-money laundering (AML) and counter-terrorist financing (CFT) body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C6048-5C80-476E-9457-6C414C5C33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71B35B-36CB-45A3-AD90-A2768109687F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7B6B-F2EC-4C41-B9B3-7333FFA1A045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2655-B627-4F45-BF9C-C6C0AECBF880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AD4A-6767-4E5B-BEB9-C4D1635A3FA8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A64D995-3384-4E22-AC80-0AA0CF7460C6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C7C-6F0C-4133-954C-D5B2E20520B9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3836-E254-44AC-9BDA-7A28AFA55A90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53A6-2757-4B2B-90BA-B6342CB1327F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4F17-A8DF-4E9C-8E88-D51A9131F9AC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EDBD-7B86-4788-9EA9-CEBDC2AB3E78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81BB-3208-411E-8C1D-A3E3BBCE260A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0F93E8-3011-4217-96A7-0E9CF1BFF548}" type="datetime1">
              <a:rPr lang="en-US" smtClean="0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nl.org/" TargetMode="External"/><Relationship Id="rId2" Type="http://schemas.openxmlformats.org/officeDocument/2006/relationships/hyperlink" Target="http://www.icnl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219200"/>
            <a:ext cx="7772400" cy="1981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i="1" dirty="0" smtClean="0"/>
              <a:t>Foreign Funding, Accountability and Transparency</a:t>
            </a:r>
            <a:endParaRPr lang="en-US" sz="4000" i="1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3962400"/>
            <a:ext cx="8229600" cy="1676400"/>
          </a:xfrm>
        </p:spPr>
        <p:txBody>
          <a:bodyPr>
            <a:normAutofit/>
          </a:bodyPr>
          <a:lstStyle/>
          <a:p>
            <a:pPr marL="0" marR="0" indent="0" eaLnBrk="1" hangingPunct="1">
              <a:buNone/>
            </a:pPr>
            <a:r>
              <a:rPr lang="en-US" sz="2000" dirty="0" smtClean="0"/>
              <a:t>Dima Jweihan, Legal Consultant - Middle East / North Africa .</a:t>
            </a:r>
          </a:p>
          <a:p>
            <a:pPr marL="0" marR="0" indent="0" eaLnBrk="1" hangingPunct="1">
              <a:buNone/>
            </a:pPr>
            <a:r>
              <a:rPr lang="en-US" sz="2000" dirty="0" smtClean="0"/>
              <a:t>The International Center for Not-for-Profit Law (ICNL).</a:t>
            </a:r>
            <a:br>
              <a:rPr lang="en-US" sz="2000" dirty="0" smtClean="0"/>
            </a:br>
            <a:endParaRPr lang="en-US" sz="2000" dirty="0" smtClean="0"/>
          </a:p>
          <a:p>
            <a:pPr marL="0" marR="0" indent="0" eaLnBrk="1" hangingPunct="1">
              <a:buNone/>
            </a:pPr>
            <a:r>
              <a:rPr lang="en-US" sz="2000" dirty="0" smtClean="0"/>
              <a:t>Sana’a- May 12, 2010</a:t>
            </a:r>
          </a:p>
          <a:p>
            <a:pPr marR="0" eaLnBrk="1" hangingPunct="1"/>
            <a:endParaRPr lang="en-US" dirty="0" smtClean="0"/>
          </a:p>
        </p:txBody>
      </p:sp>
      <p:pic>
        <p:nvPicPr>
          <p:cNvPr id="5124" name="Picture 3" descr="ICN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943600"/>
            <a:ext cx="1109663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Alternative</a:t>
            </a:r>
            <a:r>
              <a:rPr lang="en-US" dirty="0" smtClean="0"/>
              <a:t> </a:t>
            </a:r>
            <a:r>
              <a:rPr lang="en-US" i="1" dirty="0" smtClean="0"/>
              <a:t>Solutions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Laws of General Applicability</a:t>
            </a:r>
            <a:r>
              <a:rPr lang="en-US" i="1" dirty="0" smtClean="0"/>
              <a:t>: </a:t>
            </a:r>
            <a:r>
              <a:rPr lang="en-US" i="1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apply to </a:t>
            </a:r>
            <a:r>
              <a:rPr lang="en-US" dirty="0" smtClean="0">
                <a:solidFill>
                  <a:srgbClr val="C00000"/>
                </a:solidFill>
              </a:rPr>
              <a:t>all persons </a:t>
            </a:r>
            <a:r>
              <a:rPr lang="en-US" dirty="0" smtClean="0"/>
              <a:t>(individuals, corporations and NGOs) rather than through provisions of the NGO law. 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b="1" dirty="0" smtClean="0"/>
              <a:t>Criminalization of Terrorist Acts: </a:t>
            </a:r>
            <a:r>
              <a:rPr lang="en-US" dirty="0" smtClean="0"/>
              <a:t>a </a:t>
            </a:r>
            <a:r>
              <a:rPr lang="en-US" dirty="0" smtClean="0"/>
              <a:t>package of </a:t>
            </a:r>
            <a:r>
              <a:rPr lang="en-US" dirty="0" smtClean="0">
                <a:solidFill>
                  <a:srgbClr val="C00000"/>
                </a:solidFill>
              </a:rPr>
              <a:t>anti-terrorism laws </a:t>
            </a:r>
            <a:r>
              <a:rPr lang="en-US" dirty="0" smtClean="0"/>
              <a:t>that address concerns of terrorism and money laundering. </a:t>
            </a:r>
            <a:r>
              <a:rPr lang="en-US" sz="2000" i="1" dirty="0" smtClean="0"/>
              <a:t>Example: Australia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Sanctions and List Checking: </a:t>
            </a:r>
            <a:r>
              <a:rPr lang="en-US" dirty="0" smtClean="0">
                <a:solidFill>
                  <a:srgbClr val="C00000"/>
                </a:solidFill>
              </a:rPr>
              <a:t>Prohibition</a:t>
            </a:r>
            <a:r>
              <a:rPr lang="en-US" dirty="0" smtClean="0"/>
              <a:t> from doing business with nor accept funds from certain named individuals and organizations through </a:t>
            </a:r>
            <a:r>
              <a:rPr lang="en-US" dirty="0" smtClean="0">
                <a:solidFill>
                  <a:srgbClr val="C00000"/>
                </a:solidFill>
              </a:rPr>
              <a:t>watch lists</a:t>
            </a:r>
            <a:r>
              <a:rPr lang="en-US" dirty="0" smtClean="0"/>
              <a:t>. </a:t>
            </a:r>
            <a:endParaRPr lang="en-US" dirty="0" smtClean="0"/>
          </a:p>
          <a:p>
            <a:pPr marL="273050" indent="0">
              <a:buNone/>
            </a:pPr>
            <a:r>
              <a:rPr lang="en-US" sz="2000" i="1" dirty="0" smtClean="0"/>
              <a:t>Example</a:t>
            </a:r>
            <a:r>
              <a:rPr lang="en-US" sz="2000" i="1" dirty="0" smtClean="0"/>
              <a:t>: the US, UN, EU.</a:t>
            </a:r>
          </a:p>
          <a:p>
            <a:endParaRPr lang="en-US" b="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Alternative Solutions: 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229600" cy="49377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Bank Reporting </a:t>
            </a:r>
            <a:r>
              <a:rPr lang="en-US" b="1" dirty="0" smtClean="0"/>
              <a:t>Rules: </a:t>
            </a:r>
            <a:r>
              <a:rPr lang="en-US" sz="2400" i="1" dirty="0" smtClean="0"/>
              <a:t>Example: US</a:t>
            </a:r>
            <a:endParaRPr lang="en-US" sz="2400" i="1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Red </a:t>
            </a:r>
            <a:r>
              <a:rPr lang="en-US" dirty="0" smtClean="0">
                <a:solidFill>
                  <a:srgbClr val="C00000"/>
                </a:solidFill>
              </a:rPr>
              <a:t>flags :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Foreign banks accounts, where the NGO's stated aims and activities have no connection with that area.</a:t>
            </a:r>
          </a:p>
          <a:p>
            <a:pPr lvl="0"/>
            <a:r>
              <a:rPr lang="en-US" dirty="0" smtClean="0"/>
              <a:t>The NGO has multiple accounts without a satisfactory explanation for their use.</a:t>
            </a:r>
          </a:p>
          <a:p>
            <a:pPr lvl="0"/>
            <a:r>
              <a:rPr lang="en-US" dirty="0" smtClean="0"/>
              <a:t>The NGO receives third party checks for deposit into its account.</a:t>
            </a:r>
          </a:p>
          <a:p>
            <a:pPr lvl="0"/>
            <a:r>
              <a:rPr lang="en-US" dirty="0" smtClean="0"/>
              <a:t>Multiple checks are received from the same individual.</a:t>
            </a:r>
          </a:p>
          <a:p>
            <a:pPr lvl="0"/>
            <a:r>
              <a:rPr lang="en-US" dirty="0" smtClean="0"/>
              <a:t>Donations are diverted from their intended purpose or application.</a:t>
            </a:r>
          </a:p>
          <a:p>
            <a:pPr lvl="0"/>
            <a:r>
              <a:rPr lang="en-US" dirty="0" smtClean="0"/>
              <a:t>Cash deposits are followed by immediate ATM withdrawals.</a:t>
            </a:r>
          </a:p>
          <a:p>
            <a:pPr lvl="0"/>
            <a:r>
              <a:rPr lang="en-US" dirty="0" smtClean="0"/>
              <a:t>Donation checks are cashed rather than deposited in the NGO account.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 more Information: 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On foreign Funding</a:t>
            </a:r>
            <a:r>
              <a:rPr lang="en-US" dirty="0" smtClean="0"/>
              <a:t>: please see ICNL’s paper on </a:t>
            </a:r>
            <a:r>
              <a:rPr lang="en-US" i="1" dirty="0" smtClean="0"/>
              <a:t>Foreign Funding, Accountability and Transparency</a:t>
            </a:r>
            <a:r>
              <a:rPr lang="en-US" dirty="0" smtClean="0"/>
              <a:t>. Available in English and Arabic. 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www.icnl.org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On Accountability and Transparency</a:t>
            </a:r>
            <a:r>
              <a:rPr lang="en-US" dirty="0" smtClean="0"/>
              <a:t>: Please see ECNL’s publication “</a:t>
            </a:r>
            <a:r>
              <a:rPr lang="en-US" i="1" dirty="0" smtClean="0"/>
              <a:t>Recent Public and Self-Regulatory Initiatives Enhancing NPO Transparency and Accountability of NPOs in the European Union”</a:t>
            </a:r>
          </a:p>
          <a:p>
            <a:pPr algn="ctr">
              <a:buNone/>
            </a:pPr>
            <a:r>
              <a:rPr lang="en-US" b="1" i="1" dirty="0" smtClean="0">
                <a:hlinkClick r:id="rId3"/>
              </a:rPr>
              <a:t>www.ecnl.org</a:t>
            </a:r>
            <a:endParaRPr lang="en-US" b="1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Background: 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Article 23 of the Proposed Amendments </a:t>
            </a:r>
            <a:r>
              <a:rPr lang="en-US" sz="2800" b="1" dirty="0" smtClean="0"/>
              <a:t>: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3400" dirty="0" smtClean="0"/>
              <a:t>Associations and Foundations shall not receive funds or aid in cash or in kind from foreigners, or a foreign entity, or their representatives </a:t>
            </a:r>
            <a:r>
              <a:rPr lang="en-US" sz="3400" dirty="0" smtClean="0">
                <a:solidFill>
                  <a:srgbClr val="C00000"/>
                </a:solidFill>
              </a:rPr>
              <a:t>without notifying the Ministry of Social Affairs and Labor, and obtaining its approval</a:t>
            </a:r>
            <a:r>
              <a:rPr lang="en-US" sz="3400" dirty="0" smtClean="0">
                <a:solidFill>
                  <a:srgbClr val="C00000"/>
                </a:solidFill>
              </a:rPr>
              <a:t>. (within 30 days)</a:t>
            </a:r>
            <a:endParaRPr lang="en-US" sz="3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Justifications Given: </a:t>
            </a:r>
          </a:p>
          <a:p>
            <a:endParaRPr lang="en-US" b="1" dirty="0" smtClean="0"/>
          </a:p>
          <a:p>
            <a:r>
              <a:rPr lang="en-US" sz="3400" dirty="0" smtClean="0"/>
              <a:t>Preventing illegal activities such as money laundering,  terrorist </a:t>
            </a:r>
            <a:r>
              <a:rPr lang="en-US" sz="3400" dirty="0" smtClean="0"/>
              <a:t>financing</a:t>
            </a:r>
            <a:endParaRPr lang="en-US" sz="3400" dirty="0" smtClean="0"/>
          </a:p>
          <a:p>
            <a:endParaRPr lang="en-US" b="1" dirty="0" smtClean="0"/>
          </a:p>
          <a:p>
            <a:r>
              <a:rPr lang="en-US" sz="3400" dirty="0" smtClean="0"/>
              <a:t>Overcoming </a:t>
            </a:r>
            <a:r>
              <a:rPr lang="en-US" sz="3400" dirty="0" smtClean="0"/>
              <a:t>obstacles  </a:t>
            </a:r>
            <a:r>
              <a:rPr lang="en-US" sz="3400" dirty="0" smtClean="0"/>
              <a:t>which lead to improper implementation of the provisions of the Law.</a:t>
            </a:r>
            <a:endParaRPr lang="en-US" sz="34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8686800" y="2438400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Problems: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Violates International Conventions and Declarations: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UN Declaration </a:t>
            </a:r>
            <a:r>
              <a:rPr lang="en-US" dirty="0" smtClean="0"/>
              <a:t>on the Right and Responsibility </a:t>
            </a:r>
            <a:r>
              <a:rPr lang="en-US" dirty="0" smtClean="0"/>
              <a:t>to </a:t>
            </a:r>
            <a:r>
              <a:rPr lang="en-US" dirty="0" smtClean="0"/>
              <a:t>Promote and Protect Universally Recognized Human Rights and Fundamental Freedoms: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each </a:t>
            </a:r>
            <a:r>
              <a:rPr lang="en-US" dirty="0" smtClean="0">
                <a:solidFill>
                  <a:srgbClr val="C00000"/>
                </a:solidFill>
              </a:rPr>
              <a:t>state </a:t>
            </a:r>
            <a:r>
              <a:rPr lang="en-US" dirty="0" smtClean="0"/>
              <a:t>has the </a:t>
            </a:r>
            <a:r>
              <a:rPr lang="en-US" dirty="0" smtClean="0">
                <a:solidFill>
                  <a:srgbClr val="C00000"/>
                </a:solidFill>
              </a:rPr>
              <a:t>responsibility to protect human rights and fundamental freedoms</a:t>
            </a:r>
            <a:r>
              <a:rPr lang="en-US" dirty="0" smtClean="0"/>
              <a:t> by “adopting legal guarantees required to ensure” that all persons are able to enjoy these rights and freedoms.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recognizes the “</a:t>
            </a:r>
            <a:r>
              <a:rPr lang="en-US" dirty="0" smtClean="0">
                <a:solidFill>
                  <a:srgbClr val="C00000"/>
                </a:solidFill>
              </a:rPr>
              <a:t>right,…, </a:t>
            </a:r>
            <a:r>
              <a:rPr lang="en-US" dirty="0" smtClean="0">
                <a:solidFill>
                  <a:srgbClr val="C00000"/>
                </a:solidFill>
              </a:rPr>
              <a:t>to solicit, receive, and utilize resources </a:t>
            </a:r>
            <a:r>
              <a:rPr lang="en-US" dirty="0" smtClean="0">
                <a:solidFill>
                  <a:srgbClr val="C00000"/>
                </a:solidFill>
              </a:rPr>
              <a:t>for,</a:t>
            </a:r>
            <a:r>
              <a:rPr lang="en-US" dirty="0" smtClean="0"/>
              <a:t>…, promoting </a:t>
            </a:r>
            <a:r>
              <a:rPr lang="en-US" dirty="0" smtClean="0"/>
              <a:t>and protecting human rights and fundamental </a:t>
            </a:r>
            <a:r>
              <a:rPr lang="en-US" dirty="0" smtClean="0"/>
              <a:t>freedoms.”  this </a:t>
            </a:r>
            <a:r>
              <a:rPr lang="en-US" dirty="0" smtClean="0">
                <a:solidFill>
                  <a:srgbClr val="C00000"/>
                </a:solidFill>
              </a:rPr>
              <a:t>extends to the receipt of funds from aboard</a:t>
            </a:r>
            <a:r>
              <a:rPr lang="en-US" dirty="0" smtClean="0"/>
              <a:t>”.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Problems: 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Article 22 of the </a:t>
            </a:r>
            <a:r>
              <a:rPr lang="en-US" dirty="0" smtClean="0">
                <a:solidFill>
                  <a:srgbClr val="C00000"/>
                </a:solidFill>
              </a:rPr>
              <a:t>ICCPR</a:t>
            </a:r>
            <a:r>
              <a:rPr lang="en-US" dirty="0" smtClean="0"/>
              <a:t>, which protects the rights of association and restricts government discretion to constrain NGOs activities.</a:t>
            </a:r>
          </a:p>
          <a:p>
            <a:endParaRPr lang="en-US" dirty="0" smtClean="0"/>
          </a:p>
          <a:p>
            <a:r>
              <a:rPr lang="en-US" dirty="0" smtClean="0"/>
              <a:t>Article </a:t>
            </a:r>
            <a:r>
              <a:rPr lang="en-US" dirty="0" smtClean="0"/>
              <a:t>24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C00000"/>
                </a:solidFill>
              </a:rPr>
              <a:t>the Arab Charter for Human Rights</a:t>
            </a:r>
            <a:r>
              <a:rPr lang="en-US" dirty="0" smtClean="0"/>
              <a:t>, which contains similar language as the ICCPR.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Problems: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Restrictions might </a:t>
            </a:r>
            <a:r>
              <a:rPr lang="en-US" dirty="0" smtClean="0">
                <a:solidFill>
                  <a:srgbClr val="C00000"/>
                </a:solidFill>
              </a:rPr>
              <a:t>constrain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eliminate</a:t>
            </a:r>
            <a:r>
              <a:rPr lang="en-US" dirty="0" smtClean="0"/>
              <a:t> desirable foreign </a:t>
            </a:r>
            <a:r>
              <a:rPr lang="en-US" dirty="0" smtClean="0"/>
              <a:t>funding to Yemen, specially in times of </a:t>
            </a:r>
            <a:r>
              <a:rPr lang="en-US" dirty="0" smtClean="0">
                <a:solidFill>
                  <a:srgbClr val="C00000"/>
                </a:solidFill>
              </a:rPr>
              <a:t>humanitarian needs</a:t>
            </a:r>
            <a:r>
              <a:rPr lang="en-US" dirty="0" smtClean="0"/>
              <a:t>. </a:t>
            </a:r>
            <a:r>
              <a:rPr lang="en-US" sz="2000" i="1" dirty="0" smtClean="0"/>
              <a:t>Example:  Iran (earthquake) vs. Sri Lanka (Tsunami)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Unattractive for foreign aid</a:t>
            </a:r>
            <a:r>
              <a:rPr lang="en-US" dirty="0" smtClean="0"/>
              <a:t>, and that leads </a:t>
            </a:r>
            <a:r>
              <a:rPr lang="en-US" dirty="0" smtClean="0"/>
              <a:t>many groups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cease operations </a:t>
            </a:r>
            <a:r>
              <a:rPr lang="en-US" dirty="0" smtClean="0"/>
              <a:t>if denied access to funding sources from beyond their </a:t>
            </a:r>
            <a:r>
              <a:rPr lang="en-US" dirty="0" smtClean="0"/>
              <a:t>borders.</a:t>
            </a:r>
          </a:p>
          <a:p>
            <a:pPr>
              <a:buNone/>
            </a:pPr>
            <a:endParaRPr lang="en-US" sz="2000" i="1" dirty="0" smtClean="0"/>
          </a:p>
          <a:p>
            <a:pPr marL="273050" indent="0">
              <a:buNone/>
            </a:pPr>
            <a:r>
              <a:rPr lang="en-US" sz="2000" i="1" dirty="0" smtClean="0"/>
              <a:t>in 2010 Yemen receives </a:t>
            </a:r>
            <a:r>
              <a:rPr lang="en-US" sz="2000" i="1" dirty="0" smtClean="0">
                <a:solidFill>
                  <a:srgbClr val="C00000"/>
                </a:solidFill>
              </a:rPr>
              <a:t>71 million </a:t>
            </a:r>
            <a:r>
              <a:rPr lang="en-US" sz="2000" i="1" dirty="0" smtClean="0"/>
              <a:t>from World Bank and EU for development and </a:t>
            </a:r>
            <a:r>
              <a:rPr lang="en-US" sz="2000" i="1" dirty="0" smtClean="0">
                <a:solidFill>
                  <a:srgbClr val="C00000"/>
                </a:solidFill>
              </a:rPr>
              <a:t>52 million </a:t>
            </a:r>
            <a:r>
              <a:rPr lang="en-US" sz="2000" i="1" dirty="0" smtClean="0"/>
              <a:t>from the US. </a:t>
            </a:r>
          </a:p>
          <a:p>
            <a:pPr marL="273050" indent="0">
              <a:buNone/>
            </a:pPr>
            <a:endParaRPr lang="en-US" sz="2000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Problems: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Government </a:t>
            </a:r>
            <a:r>
              <a:rPr lang="en-US" dirty="0" smtClean="0"/>
              <a:t>concerns are legitimate, but restriction on foreign funding  </a:t>
            </a:r>
            <a:r>
              <a:rPr lang="en-US" dirty="0" smtClean="0">
                <a:solidFill>
                  <a:srgbClr val="C00000"/>
                </a:solidFill>
              </a:rPr>
              <a:t>must be balanced </a:t>
            </a:r>
            <a:r>
              <a:rPr lang="en-US" dirty="0" smtClean="0"/>
              <a:t>with the protection of the Right of </a:t>
            </a:r>
            <a:r>
              <a:rPr lang="en-US" dirty="0" smtClean="0"/>
              <a:t>Association.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restriction is </a:t>
            </a:r>
            <a:r>
              <a:rPr lang="en-US" dirty="0" smtClean="0">
                <a:solidFill>
                  <a:srgbClr val="C00000"/>
                </a:solidFill>
              </a:rPr>
              <a:t>unlikely to address </a:t>
            </a:r>
            <a:r>
              <a:rPr lang="en-US" dirty="0" smtClean="0"/>
              <a:t>the government legitimate concerns.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Additional burden </a:t>
            </a:r>
            <a:r>
              <a:rPr lang="en-US" dirty="0" smtClean="0"/>
              <a:t>on government to review applications within 30 days.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V="1">
            <a:off x="9144000" y="4038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Alternative Solutions: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Accountability </a:t>
            </a:r>
            <a:r>
              <a:rPr lang="en-US" b="1" dirty="0" smtClean="0"/>
              <a:t>and Transparency Requirements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rogrammatic </a:t>
            </a:r>
            <a:r>
              <a:rPr lang="en-US" dirty="0" smtClean="0">
                <a:solidFill>
                  <a:srgbClr val="C00000"/>
                </a:solidFill>
              </a:rPr>
              <a:t>and financial reports </a:t>
            </a:r>
            <a:r>
              <a:rPr lang="en-US" dirty="0" smtClean="0"/>
              <a:t>filed by the NGO on </a:t>
            </a:r>
            <a:r>
              <a:rPr lang="en-US" dirty="0" smtClean="0"/>
              <a:t>periodic </a:t>
            </a:r>
            <a:r>
              <a:rPr lang="en-US" dirty="0" smtClean="0"/>
              <a:t>basis (e.g., annually). </a:t>
            </a:r>
            <a:r>
              <a:rPr lang="en-US" dirty="0" smtClean="0"/>
              <a:t>Reporting requirements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C00000"/>
                </a:solidFill>
              </a:rPr>
              <a:t>proportionate </a:t>
            </a:r>
            <a:r>
              <a:rPr lang="en-US" dirty="0" smtClean="0"/>
              <a:t>with t</a:t>
            </a:r>
            <a:r>
              <a:rPr lang="en-US" dirty="0" smtClean="0"/>
              <a:t>he </a:t>
            </a:r>
            <a:r>
              <a:rPr lang="en-US" dirty="0" smtClean="0"/>
              <a:t>size of the </a:t>
            </a:r>
            <a:r>
              <a:rPr lang="en-US" dirty="0" smtClean="0"/>
              <a:t>NGO. </a:t>
            </a:r>
            <a:r>
              <a:rPr lang="en-US" sz="2000" i="1" dirty="0" smtClean="0"/>
              <a:t>Example</a:t>
            </a:r>
            <a:r>
              <a:rPr lang="en-US" sz="2000" i="1" dirty="0" smtClean="0"/>
              <a:t>: </a:t>
            </a:r>
            <a:r>
              <a:rPr lang="en-US" sz="2000" i="1" dirty="0" smtClean="0"/>
              <a:t>US</a:t>
            </a:r>
            <a:r>
              <a:rPr lang="en-US" sz="2000" i="1" dirty="0" smtClean="0"/>
              <a:t>, </a:t>
            </a:r>
            <a:r>
              <a:rPr lang="en-US" sz="2000" i="1" dirty="0" smtClean="0"/>
              <a:t>England </a:t>
            </a:r>
            <a:r>
              <a:rPr lang="en-US" sz="2000" i="1" dirty="0" smtClean="0"/>
              <a:t>&amp; Wales, Austria</a:t>
            </a:r>
            <a:r>
              <a:rPr lang="en-US" sz="2000" i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overnment </a:t>
            </a:r>
            <a:r>
              <a:rPr lang="en-US" dirty="0" smtClean="0">
                <a:solidFill>
                  <a:srgbClr val="C00000"/>
                </a:solidFill>
              </a:rPr>
              <a:t>audits and </a:t>
            </a:r>
            <a:r>
              <a:rPr lang="en-US" dirty="0" smtClean="0">
                <a:solidFill>
                  <a:srgbClr val="C00000"/>
                </a:solidFill>
              </a:rPr>
              <a:t>inspections </a:t>
            </a:r>
            <a:r>
              <a:rPr lang="en-US" dirty="0" smtClean="0"/>
              <a:t>with regulated procedures. </a:t>
            </a:r>
            <a:r>
              <a:rPr lang="en-US" sz="2000" i="1" dirty="0" smtClean="0"/>
              <a:t>Example</a:t>
            </a:r>
            <a:r>
              <a:rPr lang="en-US" sz="2000" i="1" dirty="0" smtClean="0"/>
              <a:t>: Germany, Bulgaria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Alternative Solutions: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dirty="0" smtClean="0"/>
              <a:t>The Financial Action Task </a:t>
            </a:r>
            <a:r>
              <a:rPr lang="en-US" sz="2800" b="1" i="1" dirty="0" smtClean="0"/>
              <a:t>Force Recommendations</a:t>
            </a:r>
            <a:r>
              <a:rPr lang="en-US" sz="2800" b="1" i="1" dirty="0" smtClean="0"/>
              <a:t>: </a:t>
            </a:r>
            <a:r>
              <a:rPr lang="en-US" sz="2800" b="1" i="1" dirty="0" smtClean="0"/>
              <a:t> </a:t>
            </a:r>
            <a:r>
              <a:rPr lang="en-US" sz="2800" dirty="0" smtClean="0"/>
              <a:t>measures </a:t>
            </a:r>
            <a:r>
              <a:rPr lang="en-US" sz="2800" dirty="0" smtClean="0"/>
              <a:t>“to protect the [NGO] sector from terrorist abuse” without “</a:t>
            </a:r>
            <a:r>
              <a:rPr lang="en-US" sz="2800" dirty="0" smtClean="0"/>
              <a:t>disrupting or discouraging legitimate </a:t>
            </a:r>
            <a:r>
              <a:rPr lang="en-US" sz="2800" dirty="0" smtClean="0"/>
              <a:t>charitable activities”:</a:t>
            </a:r>
          </a:p>
          <a:p>
            <a:pPr mar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Encourage </a:t>
            </a:r>
            <a:r>
              <a:rPr lang="en-US" sz="2800" dirty="0" smtClean="0">
                <a:solidFill>
                  <a:srgbClr val="C00000"/>
                </a:solidFill>
              </a:rPr>
              <a:t>awareness programs </a:t>
            </a:r>
            <a:r>
              <a:rPr lang="en-US" sz="2800" dirty="0" smtClean="0"/>
              <a:t>about terrorist </a:t>
            </a:r>
            <a:r>
              <a:rPr lang="en-US" sz="2800" dirty="0" smtClean="0"/>
              <a:t>abuse and the measures that NGOs can take to protect themselves against such abuse;</a:t>
            </a:r>
          </a:p>
          <a:p>
            <a:pPr lvl="0"/>
            <a:r>
              <a:rPr lang="en-US" sz="2800" dirty="0" smtClean="0"/>
              <a:t> </a:t>
            </a:r>
            <a:r>
              <a:rPr lang="en-US" sz="2800" dirty="0" smtClean="0"/>
              <a:t>develop </a:t>
            </a:r>
            <a:r>
              <a:rPr lang="en-US" sz="2800" dirty="0" smtClean="0">
                <a:solidFill>
                  <a:srgbClr val="C00000"/>
                </a:solidFill>
              </a:rPr>
              <a:t>best </a:t>
            </a:r>
            <a:r>
              <a:rPr lang="en-US" sz="2800" dirty="0" smtClean="0">
                <a:solidFill>
                  <a:srgbClr val="C00000"/>
                </a:solidFill>
              </a:rPr>
              <a:t>practices </a:t>
            </a:r>
            <a:r>
              <a:rPr lang="en-US" sz="2800" dirty="0" smtClean="0"/>
              <a:t>to address terrorist financing risks </a:t>
            </a:r>
            <a:r>
              <a:rPr lang="en-US" sz="2800" dirty="0" smtClean="0"/>
              <a:t>to protect </a:t>
            </a:r>
            <a:r>
              <a:rPr lang="en-US" sz="2800" dirty="0" smtClean="0"/>
              <a:t>the sector from terrorist abuse;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Alternative Solutions: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b="1" dirty="0" smtClean="0"/>
              <a:t>FATF Require NGOs to</a:t>
            </a:r>
            <a:r>
              <a:rPr lang="en-US" sz="2800" b="1" dirty="0" smtClean="0"/>
              <a:t>:</a:t>
            </a:r>
          </a:p>
          <a:p>
            <a:pPr lvl="0">
              <a:buNone/>
            </a:pPr>
            <a:r>
              <a:rPr lang="en-US" sz="2800" b="1" dirty="0" smtClean="0"/>
              <a:t> </a:t>
            </a:r>
            <a:endParaRPr lang="en-US" sz="2800" b="1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conduct </a:t>
            </a:r>
            <a:r>
              <a:rPr lang="en-US" sz="2400" dirty="0" smtClean="0">
                <a:solidFill>
                  <a:schemeClr val="tx1"/>
                </a:solidFill>
              </a:rPr>
              <a:t>transactions via </a:t>
            </a:r>
            <a:r>
              <a:rPr lang="en-US" sz="2400" dirty="0" smtClean="0">
                <a:solidFill>
                  <a:srgbClr val="C00000"/>
                </a:solidFill>
              </a:rPr>
              <a:t>regulated financial </a:t>
            </a:r>
            <a:r>
              <a:rPr lang="en-US" sz="2400" dirty="0" smtClean="0">
                <a:solidFill>
                  <a:srgbClr val="C00000"/>
                </a:solidFill>
              </a:rPr>
              <a:t>channels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maintain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publicly-available information </a:t>
            </a:r>
            <a:r>
              <a:rPr lang="en-US" sz="2400" dirty="0" smtClean="0">
                <a:solidFill>
                  <a:schemeClr val="tx1"/>
                </a:solidFill>
              </a:rPr>
              <a:t>on the purpose and objectives of their </a:t>
            </a:r>
            <a:r>
              <a:rPr lang="en-US" sz="2400" dirty="0" smtClean="0">
                <a:solidFill>
                  <a:schemeClr val="tx1"/>
                </a:solidFill>
              </a:rPr>
              <a:t>activities</a:t>
            </a:r>
            <a:r>
              <a:rPr lang="en-US" sz="2400" dirty="0" smtClean="0"/>
              <a:t>,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issue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annual financial statements </a:t>
            </a:r>
            <a:r>
              <a:rPr lang="en-US" sz="2400" dirty="0" smtClean="0">
                <a:solidFill>
                  <a:schemeClr val="tx1"/>
                </a:solidFill>
              </a:rPr>
              <a:t>that provide detailed breakdowns of incomes and expenditures</a:t>
            </a:r>
            <a:r>
              <a:rPr lang="en-US" sz="2400" dirty="0" smtClean="0"/>
              <a:t>;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appropriate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controls </a:t>
            </a: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</a:rPr>
              <a:t>ensure that funds are </a:t>
            </a:r>
            <a:r>
              <a:rPr lang="en-US" sz="2400" dirty="0" smtClean="0">
                <a:solidFill>
                  <a:srgbClr val="C00000"/>
                </a:solidFill>
              </a:rPr>
              <a:t>accounted for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rgbClr val="C00000"/>
                </a:solidFill>
              </a:rPr>
              <a:t>spent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in accordance with the </a:t>
            </a:r>
            <a:r>
              <a:rPr lang="en-US" sz="2400" dirty="0" smtClean="0">
                <a:solidFill>
                  <a:srgbClr val="C00000"/>
                </a:solidFill>
              </a:rPr>
              <a:t>purpose and objectives </a:t>
            </a:r>
            <a:r>
              <a:rPr lang="en-US" sz="2400" dirty="0" smtClean="0">
                <a:solidFill>
                  <a:schemeClr val="tx1"/>
                </a:solidFill>
              </a:rPr>
              <a:t>of the NGO’s stated activities;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confirm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identities of </a:t>
            </a:r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beneficiaries and partner organizations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document the identity of their significant donors; 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Maintain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publicly-accessible </a:t>
            </a:r>
            <a:r>
              <a:rPr lang="en-US" sz="2400" dirty="0" smtClean="0">
                <a:solidFill>
                  <a:srgbClr val="C00000"/>
                </a:solidFill>
              </a:rPr>
              <a:t>and detailed records </a:t>
            </a:r>
            <a:r>
              <a:rPr lang="en-US" sz="2400" dirty="0" smtClean="0">
                <a:solidFill>
                  <a:schemeClr val="tx1"/>
                </a:solidFill>
              </a:rPr>
              <a:t>of domestic and international transactions.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805</TotalTime>
  <Words>949</Words>
  <Application>Microsoft Office PowerPoint</Application>
  <PresentationFormat>On-screen Show (4:3)</PresentationFormat>
  <Paragraphs>114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Foreign Funding, Accountability and Transparency</vt:lpstr>
      <vt:lpstr>Background: </vt:lpstr>
      <vt:lpstr>Problems:</vt:lpstr>
      <vt:lpstr>Problems: </vt:lpstr>
      <vt:lpstr>Problems:</vt:lpstr>
      <vt:lpstr>Problems:</vt:lpstr>
      <vt:lpstr>Alternative Solutions:</vt:lpstr>
      <vt:lpstr>Alternative Solutions:</vt:lpstr>
      <vt:lpstr>Alternative Solutions:</vt:lpstr>
      <vt:lpstr>Alternative Solutions:</vt:lpstr>
      <vt:lpstr>Alternative Solutions: </vt:lpstr>
      <vt:lpstr>For more Information: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user</cp:lastModifiedBy>
  <cp:revision>75</cp:revision>
  <dcterms:created xsi:type="dcterms:W3CDTF">2006-08-16T00:00:00Z</dcterms:created>
  <dcterms:modified xsi:type="dcterms:W3CDTF">2010-05-05T11:03:47Z</dcterms:modified>
</cp:coreProperties>
</file>