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A31D4-B701-4795-AFF1-464322BCEAF4}" type="doc">
      <dgm:prSet loTypeId="urn:microsoft.com/office/officeart/2005/8/layout/hierarchy4" loCatId="list" qsTypeId="urn:microsoft.com/office/officeart/2005/8/quickstyle/simple5" qsCatId="simple" csTypeId="urn:microsoft.com/office/officeart/2005/8/colors/accent5_5" csCatId="accent5" phldr="1"/>
      <dgm:spPr/>
      <dgm:t>
        <a:bodyPr/>
        <a:lstStyle/>
        <a:p>
          <a:endParaRPr lang="fr-FR"/>
        </a:p>
      </dgm:t>
    </dgm:pt>
    <dgm:pt modelId="{86DC4999-1CB2-421F-AD80-FB6B9F3D6320}">
      <dgm:prSet phldrT="[Texte]" custT="1"/>
      <dgm:spPr/>
      <dgm:t>
        <a:bodyPr/>
        <a:lstStyle/>
        <a:p>
          <a:r>
            <a:rPr lang="en-GB" sz="2000" dirty="0" smtClean="0"/>
            <a:t>Providing security to employees</a:t>
          </a:r>
        </a:p>
        <a:p>
          <a:r>
            <a:rPr lang="en-GB" sz="2000" dirty="0" smtClean="0"/>
            <a:t>Selective hiring: Hiring the right people</a:t>
          </a:r>
          <a:endParaRPr lang="fr-FR" sz="2000" dirty="0"/>
        </a:p>
      </dgm:t>
    </dgm:pt>
    <dgm:pt modelId="{C5BFA67F-8BAA-4329-B80F-027E58442941}" type="parTrans" cxnId="{D9603C26-6E15-452D-B4F7-025D5C38ED12}">
      <dgm:prSet/>
      <dgm:spPr/>
      <dgm:t>
        <a:bodyPr/>
        <a:lstStyle/>
        <a:p>
          <a:endParaRPr lang="fr-FR"/>
        </a:p>
      </dgm:t>
    </dgm:pt>
    <dgm:pt modelId="{F5233F37-68BB-4E91-9C3B-D3708B3A49E1}" type="sibTrans" cxnId="{D9603C26-6E15-452D-B4F7-025D5C38ED12}">
      <dgm:prSet/>
      <dgm:spPr/>
      <dgm:t>
        <a:bodyPr/>
        <a:lstStyle/>
        <a:p>
          <a:endParaRPr lang="fr-FR"/>
        </a:p>
      </dgm:t>
    </dgm:pt>
    <dgm:pt modelId="{B597CD65-752B-4A46-BEB2-9C228AAABB61}">
      <dgm:prSet phldrT="[Texte]"/>
      <dgm:spPr/>
      <dgm:t>
        <a:bodyPr/>
        <a:lstStyle/>
        <a:p>
          <a:r>
            <a:rPr lang="en-GB" dirty="0" smtClean="0"/>
            <a:t>Self-managed and effective teams</a:t>
          </a:r>
        </a:p>
        <a:p>
          <a:r>
            <a:rPr lang="en-GB" dirty="0" smtClean="0"/>
            <a:t>Fair and performance-based compensation</a:t>
          </a:r>
          <a:endParaRPr lang="fr-FR" dirty="0"/>
        </a:p>
      </dgm:t>
    </dgm:pt>
    <dgm:pt modelId="{C2E78DCF-D966-4653-AAC7-5ECD45AF0178}" type="parTrans" cxnId="{0CD5359D-F0D9-45FD-96D9-6EA4C644E174}">
      <dgm:prSet/>
      <dgm:spPr/>
      <dgm:t>
        <a:bodyPr/>
        <a:lstStyle/>
        <a:p>
          <a:endParaRPr lang="fr-FR"/>
        </a:p>
      </dgm:t>
    </dgm:pt>
    <dgm:pt modelId="{291D9709-0E9D-4CC9-B4B5-61F4C2D81B86}" type="sibTrans" cxnId="{0CD5359D-F0D9-45FD-96D9-6EA4C644E174}">
      <dgm:prSet/>
      <dgm:spPr/>
      <dgm:t>
        <a:bodyPr/>
        <a:lstStyle/>
        <a:p>
          <a:endParaRPr lang="fr-FR"/>
        </a:p>
      </dgm:t>
    </dgm:pt>
    <dgm:pt modelId="{4771C226-144D-4403-8C88-9C09C3FC98C3}">
      <dgm:prSet phldrT="[Texte]"/>
      <dgm:spPr/>
      <dgm:t>
        <a:bodyPr/>
        <a:lstStyle/>
        <a:p>
          <a:r>
            <a:rPr lang="en-GB" dirty="0" smtClean="0"/>
            <a:t>Training in relevant skills</a:t>
          </a:r>
        </a:p>
        <a:p>
          <a:r>
            <a:rPr lang="en-GB" dirty="0" smtClean="0"/>
            <a:t>Creating a flat and egalitarian organization</a:t>
          </a:r>
          <a:endParaRPr lang="fr-FR" dirty="0"/>
        </a:p>
      </dgm:t>
    </dgm:pt>
    <dgm:pt modelId="{57996B2D-10E8-48D7-B647-ABC20810C36C}" type="parTrans" cxnId="{A7CDF591-B9E5-40EA-A787-791D6C7DA4F7}">
      <dgm:prSet/>
      <dgm:spPr/>
      <dgm:t>
        <a:bodyPr/>
        <a:lstStyle/>
        <a:p>
          <a:endParaRPr lang="fr-FR"/>
        </a:p>
      </dgm:t>
    </dgm:pt>
    <dgm:pt modelId="{4D9A000C-5CA3-484B-9F43-735098A17911}" type="sibTrans" cxnId="{A7CDF591-B9E5-40EA-A787-791D6C7DA4F7}">
      <dgm:prSet/>
      <dgm:spPr/>
      <dgm:t>
        <a:bodyPr/>
        <a:lstStyle/>
        <a:p>
          <a:endParaRPr lang="fr-FR"/>
        </a:p>
      </dgm:t>
    </dgm:pt>
    <dgm:pt modelId="{50558593-2E98-4F15-AE53-BCBB2EC8B467}">
      <dgm:prSet phldrT="[Texte]"/>
      <dgm:spPr/>
      <dgm:t>
        <a:bodyPr/>
        <a:lstStyle/>
        <a:p>
          <a:r>
            <a:rPr lang="en-GB" dirty="0" smtClean="0"/>
            <a:t>Making information easily accessible to those who need it</a:t>
          </a:r>
          <a:endParaRPr lang="fr-FR" dirty="0"/>
        </a:p>
      </dgm:t>
    </dgm:pt>
    <dgm:pt modelId="{915BCBDA-7761-4ED0-BEB6-8D5DF23B6D20}" type="parTrans" cxnId="{E12DF277-852B-4F5B-B603-1E839B71FD41}">
      <dgm:prSet/>
      <dgm:spPr/>
      <dgm:t>
        <a:bodyPr/>
        <a:lstStyle/>
        <a:p>
          <a:endParaRPr lang="fr-FR"/>
        </a:p>
      </dgm:t>
    </dgm:pt>
    <dgm:pt modelId="{1612FBCB-9A95-41B8-80B3-CD7CA7C8A987}" type="sibTrans" cxnId="{E12DF277-852B-4F5B-B603-1E839B71FD41}">
      <dgm:prSet/>
      <dgm:spPr/>
      <dgm:t>
        <a:bodyPr/>
        <a:lstStyle/>
        <a:p>
          <a:endParaRPr lang="fr-FR"/>
        </a:p>
      </dgm:t>
    </dgm:pt>
    <dgm:pt modelId="{64EFA34A-8A97-486B-BF99-E1FBD256ADEC}" type="pres">
      <dgm:prSet presAssocID="{D33A31D4-B701-4795-AFF1-464322BCEA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16787A-07F3-4861-8294-BDD666E871D9}" type="pres">
      <dgm:prSet presAssocID="{86DC4999-1CB2-421F-AD80-FB6B9F3D6320}" presName="vertOne" presStyleCnt="0"/>
      <dgm:spPr/>
    </dgm:pt>
    <dgm:pt modelId="{399FE0CA-CB68-44D7-9ED5-EE46BBE8BEA7}" type="pres">
      <dgm:prSet presAssocID="{86DC4999-1CB2-421F-AD80-FB6B9F3D6320}" presName="txOne" presStyleLbl="node0" presStyleIdx="0" presStyleCnt="1" custLinFactNeighborX="268" custLinFactNeighborY="-5114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814AB2-1516-4744-869D-0D6B85F1F901}" type="pres">
      <dgm:prSet presAssocID="{86DC4999-1CB2-421F-AD80-FB6B9F3D6320}" presName="parTransOne" presStyleCnt="0"/>
      <dgm:spPr/>
    </dgm:pt>
    <dgm:pt modelId="{038AA341-1194-469C-B9D3-D745E1F89F2A}" type="pres">
      <dgm:prSet presAssocID="{86DC4999-1CB2-421F-AD80-FB6B9F3D6320}" presName="horzOne" presStyleCnt="0"/>
      <dgm:spPr/>
    </dgm:pt>
    <dgm:pt modelId="{5B2911A0-8290-4B31-8D4C-624552706C7B}" type="pres">
      <dgm:prSet presAssocID="{B597CD65-752B-4A46-BEB2-9C228AAABB61}" presName="vertTwo" presStyleCnt="0"/>
      <dgm:spPr/>
    </dgm:pt>
    <dgm:pt modelId="{D02B04AC-FBE9-4247-BD6B-3A3932DA8A60}" type="pres">
      <dgm:prSet presAssocID="{B597CD65-752B-4A46-BEB2-9C228AAABB6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8989AAE-555B-41C1-A577-ED3258ADABC6}" type="pres">
      <dgm:prSet presAssocID="{B597CD65-752B-4A46-BEB2-9C228AAABB61}" presName="parTransTwo" presStyleCnt="0"/>
      <dgm:spPr/>
    </dgm:pt>
    <dgm:pt modelId="{A0AE3D2A-4D66-44EB-887E-EBF41BD3C44C}" type="pres">
      <dgm:prSet presAssocID="{B597CD65-752B-4A46-BEB2-9C228AAABB61}" presName="horzTwo" presStyleCnt="0"/>
      <dgm:spPr/>
    </dgm:pt>
    <dgm:pt modelId="{B5298804-0E1F-452C-A2C9-3157C5BF2270}" type="pres">
      <dgm:prSet presAssocID="{4771C226-144D-4403-8C88-9C09C3FC98C3}" presName="vertThree" presStyleCnt="0"/>
      <dgm:spPr/>
    </dgm:pt>
    <dgm:pt modelId="{620ED665-C56C-4A97-8D7A-C14C7BFEA08B}" type="pres">
      <dgm:prSet presAssocID="{4771C226-144D-4403-8C88-9C09C3FC98C3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785DE36-4933-4361-B53A-44AE100B6A8C}" type="pres">
      <dgm:prSet presAssocID="{4771C226-144D-4403-8C88-9C09C3FC98C3}" presName="horzThree" presStyleCnt="0"/>
      <dgm:spPr/>
    </dgm:pt>
    <dgm:pt modelId="{AD734461-1A17-4CA8-8BAC-A6D202717F43}" type="pres">
      <dgm:prSet presAssocID="{291D9709-0E9D-4CC9-B4B5-61F4C2D81B86}" presName="sibSpaceTwo" presStyleCnt="0"/>
      <dgm:spPr/>
    </dgm:pt>
    <dgm:pt modelId="{16A4FDB7-11AE-4C24-AEE4-7D4D25C167D3}" type="pres">
      <dgm:prSet presAssocID="{50558593-2E98-4F15-AE53-BCBB2EC8B467}" presName="vertTwo" presStyleCnt="0"/>
      <dgm:spPr/>
    </dgm:pt>
    <dgm:pt modelId="{1869F642-3D5D-4FB9-82F0-90CAA0A9AD55}" type="pres">
      <dgm:prSet presAssocID="{50558593-2E98-4F15-AE53-BCBB2EC8B467}" presName="txTwo" presStyleLbl="node2" presStyleIdx="1" presStyleCnt="2" custLinFactNeighborX="612" custLinFactNeighborY="6366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B838C6-3F06-4E5A-B9DA-548277A15BE2}" type="pres">
      <dgm:prSet presAssocID="{50558593-2E98-4F15-AE53-BCBB2EC8B467}" presName="horzTwo" presStyleCnt="0"/>
      <dgm:spPr/>
    </dgm:pt>
  </dgm:ptLst>
  <dgm:cxnLst>
    <dgm:cxn modelId="{49AC0AE1-AB4C-4556-A933-5FEA8F30A9EF}" type="presOf" srcId="{4771C226-144D-4403-8C88-9C09C3FC98C3}" destId="{620ED665-C56C-4A97-8D7A-C14C7BFEA08B}" srcOrd="0" destOrd="0" presId="urn:microsoft.com/office/officeart/2005/8/layout/hierarchy4"/>
    <dgm:cxn modelId="{20B55666-7CB1-40FB-9419-78A7381172F3}" type="presOf" srcId="{B597CD65-752B-4A46-BEB2-9C228AAABB61}" destId="{D02B04AC-FBE9-4247-BD6B-3A3932DA8A60}" srcOrd="0" destOrd="0" presId="urn:microsoft.com/office/officeart/2005/8/layout/hierarchy4"/>
    <dgm:cxn modelId="{57E77C51-6BC3-45D0-9424-591741197660}" type="presOf" srcId="{86DC4999-1CB2-421F-AD80-FB6B9F3D6320}" destId="{399FE0CA-CB68-44D7-9ED5-EE46BBE8BEA7}" srcOrd="0" destOrd="0" presId="urn:microsoft.com/office/officeart/2005/8/layout/hierarchy4"/>
    <dgm:cxn modelId="{D9603C26-6E15-452D-B4F7-025D5C38ED12}" srcId="{D33A31D4-B701-4795-AFF1-464322BCEAF4}" destId="{86DC4999-1CB2-421F-AD80-FB6B9F3D6320}" srcOrd="0" destOrd="0" parTransId="{C5BFA67F-8BAA-4329-B80F-027E58442941}" sibTransId="{F5233F37-68BB-4E91-9C3B-D3708B3A49E1}"/>
    <dgm:cxn modelId="{0CD5359D-F0D9-45FD-96D9-6EA4C644E174}" srcId="{86DC4999-1CB2-421F-AD80-FB6B9F3D6320}" destId="{B597CD65-752B-4A46-BEB2-9C228AAABB61}" srcOrd="0" destOrd="0" parTransId="{C2E78DCF-D966-4653-AAC7-5ECD45AF0178}" sibTransId="{291D9709-0E9D-4CC9-B4B5-61F4C2D81B86}"/>
    <dgm:cxn modelId="{E12DF277-852B-4F5B-B603-1E839B71FD41}" srcId="{86DC4999-1CB2-421F-AD80-FB6B9F3D6320}" destId="{50558593-2E98-4F15-AE53-BCBB2EC8B467}" srcOrd="1" destOrd="0" parTransId="{915BCBDA-7761-4ED0-BEB6-8D5DF23B6D20}" sibTransId="{1612FBCB-9A95-41B8-80B3-CD7CA7C8A987}"/>
    <dgm:cxn modelId="{D63B29B0-F378-432C-95B7-219B0FFB8319}" type="presOf" srcId="{50558593-2E98-4F15-AE53-BCBB2EC8B467}" destId="{1869F642-3D5D-4FB9-82F0-90CAA0A9AD55}" srcOrd="0" destOrd="0" presId="urn:microsoft.com/office/officeart/2005/8/layout/hierarchy4"/>
    <dgm:cxn modelId="{93BA919D-1C27-4683-866D-204F060D4815}" type="presOf" srcId="{D33A31D4-B701-4795-AFF1-464322BCEAF4}" destId="{64EFA34A-8A97-486B-BF99-E1FBD256ADEC}" srcOrd="0" destOrd="0" presId="urn:microsoft.com/office/officeart/2005/8/layout/hierarchy4"/>
    <dgm:cxn modelId="{A7CDF591-B9E5-40EA-A787-791D6C7DA4F7}" srcId="{B597CD65-752B-4A46-BEB2-9C228AAABB61}" destId="{4771C226-144D-4403-8C88-9C09C3FC98C3}" srcOrd="0" destOrd="0" parTransId="{57996B2D-10E8-48D7-B647-ABC20810C36C}" sibTransId="{4D9A000C-5CA3-484B-9F43-735098A17911}"/>
    <dgm:cxn modelId="{9D5503FF-0DB2-4E19-97FE-CA5A36C7CA56}" type="presParOf" srcId="{64EFA34A-8A97-486B-BF99-E1FBD256ADEC}" destId="{DF16787A-07F3-4861-8294-BDD666E871D9}" srcOrd="0" destOrd="0" presId="urn:microsoft.com/office/officeart/2005/8/layout/hierarchy4"/>
    <dgm:cxn modelId="{38CE092A-3A45-45B4-8ABD-AFA8019769E3}" type="presParOf" srcId="{DF16787A-07F3-4861-8294-BDD666E871D9}" destId="{399FE0CA-CB68-44D7-9ED5-EE46BBE8BEA7}" srcOrd="0" destOrd="0" presId="urn:microsoft.com/office/officeart/2005/8/layout/hierarchy4"/>
    <dgm:cxn modelId="{0582E193-2E7D-4149-B7C4-7021ACB0ABDF}" type="presParOf" srcId="{DF16787A-07F3-4861-8294-BDD666E871D9}" destId="{E2814AB2-1516-4744-869D-0D6B85F1F901}" srcOrd="1" destOrd="0" presId="urn:microsoft.com/office/officeart/2005/8/layout/hierarchy4"/>
    <dgm:cxn modelId="{87C8264D-D378-411A-9D9C-AAA0F4EB684E}" type="presParOf" srcId="{DF16787A-07F3-4861-8294-BDD666E871D9}" destId="{038AA341-1194-469C-B9D3-D745E1F89F2A}" srcOrd="2" destOrd="0" presId="urn:microsoft.com/office/officeart/2005/8/layout/hierarchy4"/>
    <dgm:cxn modelId="{AD7194E2-31DC-481F-8586-52F41E85BA4E}" type="presParOf" srcId="{038AA341-1194-469C-B9D3-D745E1F89F2A}" destId="{5B2911A0-8290-4B31-8D4C-624552706C7B}" srcOrd="0" destOrd="0" presId="urn:microsoft.com/office/officeart/2005/8/layout/hierarchy4"/>
    <dgm:cxn modelId="{B4A29F50-64EA-4387-8364-331603D1CD0D}" type="presParOf" srcId="{5B2911A0-8290-4B31-8D4C-624552706C7B}" destId="{D02B04AC-FBE9-4247-BD6B-3A3932DA8A60}" srcOrd="0" destOrd="0" presId="urn:microsoft.com/office/officeart/2005/8/layout/hierarchy4"/>
    <dgm:cxn modelId="{5F34AF1E-AA42-488A-9D9A-B0C9D0B03A3B}" type="presParOf" srcId="{5B2911A0-8290-4B31-8D4C-624552706C7B}" destId="{D8989AAE-555B-41C1-A577-ED3258ADABC6}" srcOrd="1" destOrd="0" presId="urn:microsoft.com/office/officeart/2005/8/layout/hierarchy4"/>
    <dgm:cxn modelId="{197E7050-A8DD-4096-8C29-FD85C775D09D}" type="presParOf" srcId="{5B2911A0-8290-4B31-8D4C-624552706C7B}" destId="{A0AE3D2A-4D66-44EB-887E-EBF41BD3C44C}" srcOrd="2" destOrd="0" presId="urn:microsoft.com/office/officeart/2005/8/layout/hierarchy4"/>
    <dgm:cxn modelId="{71D63F9E-A9FD-4795-BBDD-005B9CB81B0E}" type="presParOf" srcId="{A0AE3D2A-4D66-44EB-887E-EBF41BD3C44C}" destId="{B5298804-0E1F-452C-A2C9-3157C5BF2270}" srcOrd="0" destOrd="0" presId="urn:microsoft.com/office/officeart/2005/8/layout/hierarchy4"/>
    <dgm:cxn modelId="{763BEBDC-54DF-4453-92E8-7E6F1C3FBA5E}" type="presParOf" srcId="{B5298804-0E1F-452C-A2C9-3157C5BF2270}" destId="{620ED665-C56C-4A97-8D7A-C14C7BFEA08B}" srcOrd="0" destOrd="0" presId="urn:microsoft.com/office/officeart/2005/8/layout/hierarchy4"/>
    <dgm:cxn modelId="{47A9707A-D172-4A77-A18D-98546C46A3A9}" type="presParOf" srcId="{B5298804-0E1F-452C-A2C9-3157C5BF2270}" destId="{D785DE36-4933-4361-B53A-44AE100B6A8C}" srcOrd="1" destOrd="0" presId="urn:microsoft.com/office/officeart/2005/8/layout/hierarchy4"/>
    <dgm:cxn modelId="{354C880E-DE52-4213-9D4F-C453220ABD78}" type="presParOf" srcId="{038AA341-1194-469C-B9D3-D745E1F89F2A}" destId="{AD734461-1A17-4CA8-8BAC-A6D202717F43}" srcOrd="1" destOrd="0" presId="urn:microsoft.com/office/officeart/2005/8/layout/hierarchy4"/>
    <dgm:cxn modelId="{8788C159-8B89-4F5E-8B2B-1841B3D66D7C}" type="presParOf" srcId="{038AA341-1194-469C-B9D3-D745E1F89F2A}" destId="{16A4FDB7-11AE-4C24-AEE4-7D4D25C167D3}" srcOrd="2" destOrd="0" presId="urn:microsoft.com/office/officeart/2005/8/layout/hierarchy4"/>
    <dgm:cxn modelId="{9461D71C-9D03-4365-8478-9BB59605E484}" type="presParOf" srcId="{16A4FDB7-11AE-4C24-AEE4-7D4D25C167D3}" destId="{1869F642-3D5D-4FB9-82F0-90CAA0A9AD55}" srcOrd="0" destOrd="0" presId="urn:microsoft.com/office/officeart/2005/8/layout/hierarchy4"/>
    <dgm:cxn modelId="{A36DE58F-4B7C-44D6-AAB2-09D6B2A8D8BB}" type="presParOf" srcId="{16A4FDB7-11AE-4C24-AEE4-7D4D25C167D3}" destId="{8BB838C6-3F06-4E5A-B9DA-548277A15BE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FE0CA-CB68-44D7-9ED5-EE46BBE8BEA7}">
      <dsp:nvSpPr>
        <dsp:cNvPr id="0" name=""/>
        <dsp:cNvSpPr/>
      </dsp:nvSpPr>
      <dsp:spPr>
        <a:xfrm>
          <a:off x="7088" y="0"/>
          <a:ext cx="9594111" cy="1084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alpha val="8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Providing security to employees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Selective hiring: Hiring the right people</a:t>
          </a:r>
          <a:endParaRPr lang="fr-FR" sz="2000" kern="1200" dirty="0"/>
        </a:p>
      </dsp:txBody>
      <dsp:txXfrm>
        <a:off x="38843" y="31755"/>
        <a:ext cx="9530601" cy="1020702"/>
      </dsp:txXfrm>
    </dsp:sp>
    <dsp:sp modelId="{D02B04AC-FBE9-4247-BD6B-3A3932DA8A60}">
      <dsp:nvSpPr>
        <dsp:cNvPr id="0" name=""/>
        <dsp:cNvSpPr/>
      </dsp:nvSpPr>
      <dsp:spPr>
        <a:xfrm>
          <a:off x="3544" y="1248593"/>
          <a:ext cx="4603700" cy="1084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Self-managed and effective teams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Fair and performance-based compensation</a:t>
          </a:r>
          <a:endParaRPr lang="fr-FR" sz="1900" kern="1200" dirty="0"/>
        </a:p>
      </dsp:txBody>
      <dsp:txXfrm>
        <a:off x="35299" y="1280348"/>
        <a:ext cx="4540190" cy="1020702"/>
      </dsp:txXfrm>
    </dsp:sp>
    <dsp:sp modelId="{620ED665-C56C-4A97-8D7A-C14C7BFEA08B}">
      <dsp:nvSpPr>
        <dsp:cNvPr id="0" name=""/>
        <dsp:cNvSpPr/>
      </dsp:nvSpPr>
      <dsp:spPr>
        <a:xfrm>
          <a:off x="3544" y="2495576"/>
          <a:ext cx="4603700" cy="1084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Training in relevant skills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Creating a flat and egalitarian organization</a:t>
          </a:r>
          <a:endParaRPr lang="fr-FR" sz="1900" kern="1200" dirty="0"/>
        </a:p>
      </dsp:txBody>
      <dsp:txXfrm>
        <a:off x="35299" y="2527331"/>
        <a:ext cx="4540190" cy="1020702"/>
      </dsp:txXfrm>
    </dsp:sp>
    <dsp:sp modelId="{1869F642-3D5D-4FB9-82F0-90CAA0A9AD55}">
      <dsp:nvSpPr>
        <dsp:cNvPr id="0" name=""/>
        <dsp:cNvSpPr/>
      </dsp:nvSpPr>
      <dsp:spPr>
        <a:xfrm>
          <a:off x="4997499" y="1938825"/>
          <a:ext cx="4603700" cy="1084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alpha val="7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Making information easily accessible to those who need it</a:t>
          </a:r>
          <a:endParaRPr lang="fr-FR" sz="1900" kern="1200" dirty="0"/>
        </a:p>
      </dsp:txBody>
      <dsp:txXfrm>
        <a:off x="5029254" y="1970580"/>
        <a:ext cx="4540190" cy="1020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481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63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79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15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2151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34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00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99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76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169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361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2ACC5BD-FD75-42D6-8272-829BAE6A16BD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A5E4E42-C19C-4D31-855E-99CEF2D59A5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643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6EB68E1-028E-475A-96C1-AC5C5320D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" y="40280"/>
            <a:ext cx="2750899" cy="60510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113A099-FAD9-47B0-9BFA-69F99D554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439" y="0"/>
            <a:ext cx="1047020" cy="5956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1575F15-72BB-4D10-A748-202170BB3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116" y="6279718"/>
            <a:ext cx="1201784" cy="409018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1521075" y="2372354"/>
            <a:ext cx="9292045" cy="2387600"/>
          </a:xfrm>
        </p:spPr>
        <p:txBody>
          <a:bodyPr>
            <a:normAutofit fontScale="90000"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lang="fr-FR" b="1" dirty="0">
                <a:solidFill>
                  <a:srgbClr val="FFC000"/>
                </a:solidFill>
              </a:rPr>
              <a:t/>
            </a:r>
            <a:br>
              <a:rPr lang="fr-FR" b="1" dirty="0">
                <a:solidFill>
                  <a:srgbClr val="FFC000"/>
                </a:solidFill>
              </a:rPr>
            </a:br>
            <a:r>
              <a:rPr lang="fr-FR" b="1" dirty="0">
                <a:solidFill>
                  <a:srgbClr val="FFC000"/>
                </a:solidFill>
              </a:rPr>
              <a:t>Workshop </a:t>
            </a:r>
            <a:r>
              <a:rPr lang="fr-FR" b="1" dirty="0" smtClean="0">
                <a:solidFill>
                  <a:srgbClr val="FFC000"/>
                </a:solidFill>
              </a:rPr>
              <a:t>02 </a:t>
            </a:r>
            <a:r>
              <a:rPr lang="fr-FR" b="1" dirty="0">
                <a:solidFill>
                  <a:srgbClr val="FFC000"/>
                </a:solidFill>
              </a:rPr>
              <a:t>: </a:t>
            </a:r>
            <a:r>
              <a:rPr lang="fr-FR" dirty="0"/>
              <a:t/>
            </a:r>
            <a:br>
              <a:rPr lang="fr-FR" dirty="0"/>
            </a:br>
            <a:r>
              <a:rPr lang="en-US" sz="4400" b="1" spc="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4400" b="1" spc="1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n-US" sz="4400" b="1" spc="-4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spc="5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recruit and maintain good profiles for your start-up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CEFF10B-F6F8-6F48-B986-BE40D059CE42}"/>
              </a:ext>
            </a:extLst>
          </p:cNvPr>
          <p:cNvSpPr/>
          <p:nvPr/>
        </p:nvSpPr>
        <p:spPr>
          <a:xfrm>
            <a:off x="1521075" y="1767035"/>
            <a:ext cx="9190467" cy="3236035"/>
          </a:xfrm>
          <a:custGeom>
            <a:avLst/>
            <a:gdLst>
              <a:gd name="connsiteX0" fmla="*/ 0 w 3744416"/>
              <a:gd name="connsiteY0" fmla="*/ 0 h 1008112"/>
              <a:gd name="connsiteX1" fmla="*/ 3744416 w 3744416"/>
              <a:gd name="connsiteY1" fmla="*/ 0 h 1008112"/>
              <a:gd name="connsiteX2" fmla="*/ 3744416 w 3744416"/>
              <a:gd name="connsiteY2" fmla="*/ 1008112 h 1008112"/>
              <a:gd name="connsiteX3" fmla="*/ 0 w 3744416"/>
              <a:gd name="connsiteY3" fmla="*/ 1008112 h 1008112"/>
              <a:gd name="connsiteX4" fmla="*/ 0 w 3744416"/>
              <a:gd name="connsiteY4" fmla="*/ 0 h 1008112"/>
              <a:gd name="connsiteX0" fmla="*/ 3744416 w 3835856"/>
              <a:gd name="connsiteY0" fmla="*/ 0 h 1008112"/>
              <a:gd name="connsiteX1" fmla="*/ 3744416 w 3835856"/>
              <a:gd name="connsiteY1" fmla="*/ 1008112 h 1008112"/>
              <a:gd name="connsiteX2" fmla="*/ 0 w 3835856"/>
              <a:gd name="connsiteY2" fmla="*/ 1008112 h 1008112"/>
              <a:gd name="connsiteX3" fmla="*/ 0 w 3835856"/>
              <a:gd name="connsiteY3" fmla="*/ 0 h 1008112"/>
              <a:gd name="connsiteX4" fmla="*/ 3835856 w 3835856"/>
              <a:gd name="connsiteY4" fmla="*/ 91440 h 1008112"/>
              <a:gd name="connsiteX0" fmla="*/ 3744416 w 3835856"/>
              <a:gd name="connsiteY0" fmla="*/ 1008112 h 1008112"/>
              <a:gd name="connsiteX1" fmla="*/ 0 w 3835856"/>
              <a:gd name="connsiteY1" fmla="*/ 1008112 h 1008112"/>
              <a:gd name="connsiteX2" fmla="*/ 0 w 3835856"/>
              <a:gd name="connsiteY2" fmla="*/ 0 h 1008112"/>
              <a:gd name="connsiteX3" fmla="*/ 3835856 w 3835856"/>
              <a:gd name="connsiteY3" fmla="*/ 91440 h 1008112"/>
              <a:gd name="connsiteX0" fmla="*/ 3744416 w 3825223"/>
              <a:gd name="connsiteY0" fmla="*/ 1008112 h 1008112"/>
              <a:gd name="connsiteX1" fmla="*/ 0 w 3825223"/>
              <a:gd name="connsiteY1" fmla="*/ 1008112 h 1008112"/>
              <a:gd name="connsiteX2" fmla="*/ 0 w 3825223"/>
              <a:gd name="connsiteY2" fmla="*/ 0 h 1008112"/>
              <a:gd name="connsiteX3" fmla="*/ 3825223 w 3825223"/>
              <a:gd name="connsiteY3" fmla="*/ 17013 h 1008112"/>
              <a:gd name="connsiteX0" fmla="*/ 3744416 w 3761428"/>
              <a:gd name="connsiteY0" fmla="*/ 1008112 h 1008112"/>
              <a:gd name="connsiteX1" fmla="*/ 0 w 3761428"/>
              <a:gd name="connsiteY1" fmla="*/ 1008112 h 1008112"/>
              <a:gd name="connsiteX2" fmla="*/ 0 w 3761428"/>
              <a:gd name="connsiteY2" fmla="*/ 0 h 1008112"/>
              <a:gd name="connsiteX3" fmla="*/ 3761428 w 3761428"/>
              <a:gd name="connsiteY3" fmla="*/ 6381 h 1008112"/>
              <a:gd name="connsiteX0" fmla="*/ 3744416 w 3747714"/>
              <a:gd name="connsiteY0" fmla="*/ 1012372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  <a:gd name="connsiteX0" fmla="*/ 1874042 w 3747714"/>
              <a:gd name="connsiteY0" fmla="*/ 1010243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  <a:gd name="connsiteX0" fmla="*/ 1767261 w 3747714"/>
              <a:gd name="connsiteY0" fmla="*/ 1012372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  <a:gd name="connsiteX0" fmla="*/ 1770943 w 3747714"/>
              <a:gd name="connsiteY0" fmla="*/ 1005984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714" h="1012372">
                <a:moveTo>
                  <a:pt x="1770943" y="1005984"/>
                </a:moveTo>
                <a:lnTo>
                  <a:pt x="0" y="1012372"/>
                </a:lnTo>
                <a:lnTo>
                  <a:pt x="0" y="4260"/>
                </a:lnTo>
                <a:lnTo>
                  <a:pt x="3747714" y="0"/>
                </a:lnTo>
              </a:path>
            </a:pathLst>
          </a:custGeom>
          <a:noFill/>
          <a:ln w="476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" name="Rectangle 13"/>
          <p:cNvSpPr/>
          <p:nvPr/>
        </p:nvSpPr>
        <p:spPr>
          <a:xfrm>
            <a:off x="1466889" y="1346514"/>
            <a:ext cx="3964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Fintech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Catalyst</a:t>
            </a: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2eme édition</a:t>
            </a:r>
          </a:p>
        </p:txBody>
      </p:sp>
    </p:spTree>
    <p:extLst>
      <p:ext uri="{BB962C8B-B14F-4D97-AF65-F5344CB8AC3E}">
        <p14:creationId xmlns:p14="http://schemas.microsoft.com/office/powerpoint/2010/main" val="19193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6EB68E1-028E-475A-96C1-AC5C5320D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605"/>
            <a:ext cx="2750899" cy="60510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113A099-FAD9-47B0-9BFA-69F99D554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439" y="0"/>
            <a:ext cx="1047020" cy="5956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1575F15-72BB-4D10-A748-202170BB3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413" y="6375655"/>
            <a:ext cx="1201784" cy="409018"/>
          </a:xfrm>
          <a:prstGeom prst="rect">
            <a:avLst/>
          </a:prstGeom>
        </p:spPr>
      </p:pic>
      <p:pic>
        <p:nvPicPr>
          <p:cNvPr id="7" name="Picture 2" descr="Maîtriser l essentiel du code de travail - PDF Téléchargement Gratuit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2"/>
          <a:stretch/>
        </p:blipFill>
        <p:spPr bwMode="auto">
          <a:xfrm>
            <a:off x="5431116" y="1357448"/>
            <a:ext cx="1933302" cy="22433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763393" y="3749040"/>
            <a:ext cx="3268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C000"/>
                </a:solidFill>
              </a:rPr>
              <a:t>Ahmed </a:t>
            </a:r>
            <a:r>
              <a:rPr lang="fr-FR" b="1" dirty="0" err="1" smtClean="0">
                <a:solidFill>
                  <a:srgbClr val="FFC000"/>
                </a:solidFill>
              </a:rPr>
              <a:t>Assalih</a:t>
            </a:r>
            <a:endParaRPr lang="fr-FR" b="1" dirty="0" smtClean="0">
              <a:solidFill>
                <a:srgbClr val="FFC000"/>
              </a:solidFill>
            </a:endParaRPr>
          </a:p>
          <a:p>
            <a:pPr algn="ctr"/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HR Transformation Manager at </a:t>
            </a:r>
            <a:r>
              <a:rPr lang="fr-FR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Sopra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HR Software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6EB68E1-028E-475A-96C1-AC5C5320D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605"/>
            <a:ext cx="2750899" cy="60510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113A099-FAD9-47B0-9BFA-69F99D554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439" y="0"/>
            <a:ext cx="1047020" cy="5956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1575F15-72BB-4D10-A748-202170BB3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413" y="6375655"/>
            <a:ext cx="1201784" cy="40901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958511" y="914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Recruiting</a:t>
            </a:r>
            <a:r>
              <a:rPr lang="fr-FR" sz="48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8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Strategy</a:t>
            </a:r>
            <a:endParaRPr lang="fr-FR" sz="4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rganigramme : Connecteur 2"/>
          <p:cNvSpPr/>
          <p:nvPr/>
        </p:nvSpPr>
        <p:spPr>
          <a:xfrm>
            <a:off x="1776549" y="2913017"/>
            <a:ext cx="653142" cy="679269"/>
          </a:xfrm>
          <a:prstGeom prst="flowChartConnector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90848" y="2945955"/>
            <a:ext cx="326572" cy="646331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1</a:t>
            </a:r>
            <a:endParaRPr lang="fr-FR" sz="3600" dirty="0"/>
          </a:p>
        </p:txBody>
      </p:sp>
      <p:sp>
        <p:nvSpPr>
          <p:cNvPr id="10" name="Flèche droite 9"/>
          <p:cNvSpPr/>
          <p:nvPr/>
        </p:nvSpPr>
        <p:spPr>
          <a:xfrm>
            <a:off x="2331718" y="3145022"/>
            <a:ext cx="457200" cy="2481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50899" y="2758885"/>
            <a:ext cx="422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Treat candidates like </a:t>
            </a:r>
            <a:r>
              <a:rPr lang="en-GB" b="1" dirty="0" smtClean="0"/>
              <a:t>customers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788918" y="3112314"/>
            <a:ext cx="4533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Be respectful of their time. 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Be hospitable.  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Make yourself available. </a:t>
            </a:r>
          </a:p>
          <a:p>
            <a:endParaRPr lang="fr-FR" dirty="0"/>
          </a:p>
        </p:txBody>
      </p:sp>
      <p:sp>
        <p:nvSpPr>
          <p:cNvPr id="13" name="Organigramme : Connecteur 12"/>
          <p:cNvSpPr/>
          <p:nvPr/>
        </p:nvSpPr>
        <p:spPr>
          <a:xfrm>
            <a:off x="1776549" y="4214949"/>
            <a:ext cx="653142" cy="679269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890848" y="4214949"/>
            <a:ext cx="326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2</a:t>
            </a:r>
            <a:endParaRPr lang="fr-FR" sz="3600" dirty="0"/>
          </a:p>
        </p:txBody>
      </p:sp>
      <p:sp>
        <p:nvSpPr>
          <p:cNvPr id="16" name="Flèche droite 15"/>
          <p:cNvSpPr/>
          <p:nvPr/>
        </p:nvSpPr>
        <p:spPr>
          <a:xfrm>
            <a:off x="2273796" y="4489394"/>
            <a:ext cx="457200" cy="2481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750899" y="4279045"/>
            <a:ext cx="478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Implement an employee referral program	</a:t>
            </a:r>
            <a:endParaRPr lang="fr-FR" dirty="0"/>
          </a:p>
        </p:txBody>
      </p:sp>
      <p:sp>
        <p:nvSpPr>
          <p:cNvPr id="19" name="Organigramme : Connecteur 18"/>
          <p:cNvSpPr/>
          <p:nvPr/>
        </p:nvSpPr>
        <p:spPr>
          <a:xfrm>
            <a:off x="1794279" y="5160295"/>
            <a:ext cx="653142" cy="679269"/>
          </a:xfrm>
          <a:prstGeom prst="flowChartConnector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890848" y="5160295"/>
            <a:ext cx="326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3</a:t>
            </a:r>
            <a:endParaRPr lang="fr-FR" sz="3600" dirty="0"/>
          </a:p>
        </p:txBody>
      </p:sp>
      <p:sp>
        <p:nvSpPr>
          <p:cNvPr id="21" name="Flèche droite 20"/>
          <p:cNvSpPr/>
          <p:nvPr/>
        </p:nvSpPr>
        <p:spPr>
          <a:xfrm>
            <a:off x="2327989" y="5431365"/>
            <a:ext cx="457200" cy="2481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2750899" y="5309920"/>
            <a:ext cx="478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Use Social media</a:t>
            </a:r>
            <a:endParaRPr lang="fr-FR" dirty="0"/>
          </a:p>
        </p:txBody>
      </p:sp>
      <p:sp>
        <p:nvSpPr>
          <p:cNvPr id="23" name="Organigramme : Connecteur 22"/>
          <p:cNvSpPr/>
          <p:nvPr/>
        </p:nvSpPr>
        <p:spPr>
          <a:xfrm>
            <a:off x="7563168" y="2921854"/>
            <a:ext cx="668064" cy="687069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8407846" y="276666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Create compelling job descriptions</a:t>
            </a:r>
            <a:r>
              <a:rPr lang="en-GB" b="1" dirty="0"/>
              <a:t/>
            </a:r>
            <a:br>
              <a:rPr lang="en-GB" b="1" dirty="0"/>
            </a:br>
            <a:endParaRPr lang="fr-FR" dirty="0"/>
          </a:p>
        </p:txBody>
      </p:sp>
      <p:sp>
        <p:nvSpPr>
          <p:cNvPr id="26" name="Flèche droite 25"/>
          <p:cNvSpPr/>
          <p:nvPr/>
        </p:nvSpPr>
        <p:spPr>
          <a:xfrm>
            <a:off x="8061468" y="3157120"/>
            <a:ext cx="467646" cy="25104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8472203" y="3073984"/>
            <a:ext cx="4636850" cy="1774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Make titles as specific as possible. </a:t>
            </a:r>
          </a:p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Open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with a captivating summary.  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essentials.  </a:t>
            </a:r>
            <a:endParaRPr lang="en-GB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Keep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descriptions concise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endParaRPr lang="fr-FR" dirty="0"/>
          </a:p>
        </p:txBody>
      </p:sp>
      <p:sp>
        <p:nvSpPr>
          <p:cNvPr id="28" name="Organigramme : Connecteur 27"/>
          <p:cNvSpPr/>
          <p:nvPr/>
        </p:nvSpPr>
        <p:spPr>
          <a:xfrm>
            <a:off x="7557172" y="4308742"/>
            <a:ext cx="653142" cy="679269"/>
          </a:xfrm>
          <a:prstGeom prst="flowChartConnector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droite 29"/>
          <p:cNvSpPr/>
          <p:nvPr/>
        </p:nvSpPr>
        <p:spPr>
          <a:xfrm>
            <a:off x="8074948" y="4589454"/>
            <a:ext cx="457200" cy="2481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7650715" y="4308742"/>
            <a:ext cx="334033" cy="653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5</a:t>
            </a:r>
            <a:endParaRPr lang="fr-FR" sz="3600" dirty="0"/>
          </a:p>
        </p:txBody>
      </p:sp>
      <p:sp>
        <p:nvSpPr>
          <p:cNvPr id="32" name="Rectangle 31"/>
          <p:cNvSpPr/>
          <p:nvPr/>
        </p:nvSpPr>
        <p:spPr>
          <a:xfrm>
            <a:off x="8514045" y="4279045"/>
            <a:ext cx="3634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Make use of sponsored jobs to </a:t>
            </a:r>
            <a:endParaRPr lang="en-GB" b="1" dirty="0"/>
          </a:p>
          <a:p>
            <a:r>
              <a:rPr lang="en-GB" b="1" dirty="0"/>
              <a:t>stand </a:t>
            </a:r>
            <a:r>
              <a:rPr lang="en-GB" b="1" dirty="0"/>
              <a:t>out</a:t>
            </a:r>
            <a:endParaRPr lang="fr-FR" b="1" dirty="0"/>
          </a:p>
        </p:txBody>
      </p:sp>
      <p:sp>
        <p:nvSpPr>
          <p:cNvPr id="33" name="Organigramme : Connecteur 32"/>
          <p:cNvSpPr/>
          <p:nvPr/>
        </p:nvSpPr>
        <p:spPr>
          <a:xfrm>
            <a:off x="7568911" y="5162192"/>
            <a:ext cx="653142" cy="679269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7681424" y="2989336"/>
            <a:ext cx="334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4</a:t>
            </a:r>
            <a:endParaRPr lang="fr-FR" sz="3600" dirty="0"/>
          </a:p>
        </p:txBody>
      </p:sp>
      <p:sp>
        <p:nvSpPr>
          <p:cNvPr id="35" name="ZoneTexte 34"/>
          <p:cNvSpPr txBox="1"/>
          <p:nvPr/>
        </p:nvSpPr>
        <p:spPr>
          <a:xfrm>
            <a:off x="7661442" y="5193233"/>
            <a:ext cx="334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6</a:t>
            </a:r>
            <a:endParaRPr lang="fr-FR" sz="3600" dirty="0"/>
          </a:p>
        </p:txBody>
      </p:sp>
      <p:sp>
        <p:nvSpPr>
          <p:cNvPr id="37" name="Rectangle 36"/>
          <p:cNvSpPr/>
          <p:nvPr/>
        </p:nvSpPr>
        <p:spPr>
          <a:xfrm>
            <a:off x="8472203" y="5301603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Check resumes posted online</a:t>
            </a:r>
            <a:endParaRPr lang="fr-FR" b="1" dirty="0"/>
          </a:p>
        </p:txBody>
      </p:sp>
      <p:sp>
        <p:nvSpPr>
          <p:cNvPr id="38" name="Flèche droite 37"/>
          <p:cNvSpPr/>
          <p:nvPr/>
        </p:nvSpPr>
        <p:spPr>
          <a:xfrm>
            <a:off x="8071914" y="5431546"/>
            <a:ext cx="457200" cy="2481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6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6EB68E1-028E-475A-96C1-AC5C5320D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605"/>
            <a:ext cx="2750899" cy="60510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113A099-FAD9-47B0-9BFA-69F99D554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439" y="0"/>
            <a:ext cx="1047020" cy="5956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1575F15-72BB-4D10-A748-202170BB3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413" y="6375655"/>
            <a:ext cx="1201784" cy="40901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958511" y="9144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Recruiting</a:t>
            </a:r>
            <a:r>
              <a:rPr lang="fr-FR" sz="4800" dirty="0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800" dirty="0" err="1" smtClean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Strategy</a:t>
            </a:r>
            <a:endParaRPr lang="fr-FR" sz="4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rganigramme : Connecteur 2"/>
          <p:cNvSpPr/>
          <p:nvPr/>
        </p:nvSpPr>
        <p:spPr>
          <a:xfrm>
            <a:off x="1776549" y="2913017"/>
            <a:ext cx="653142" cy="679269"/>
          </a:xfrm>
          <a:prstGeom prst="flowChartConnector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90848" y="2945955"/>
            <a:ext cx="326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7</a:t>
            </a:r>
            <a:endParaRPr lang="fr-FR" sz="3600" dirty="0"/>
          </a:p>
        </p:txBody>
      </p:sp>
      <p:sp>
        <p:nvSpPr>
          <p:cNvPr id="10" name="Flèche droite 9"/>
          <p:cNvSpPr/>
          <p:nvPr/>
        </p:nvSpPr>
        <p:spPr>
          <a:xfrm>
            <a:off x="2331718" y="3145022"/>
            <a:ext cx="457200" cy="2481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730996" y="2823134"/>
            <a:ext cx="422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Consider past candidates</a:t>
            </a:r>
            <a:endParaRPr lang="fr-FR" dirty="0"/>
          </a:p>
        </p:txBody>
      </p:sp>
      <p:sp>
        <p:nvSpPr>
          <p:cNvPr id="13" name="Organigramme : Connecteur 12"/>
          <p:cNvSpPr/>
          <p:nvPr/>
        </p:nvSpPr>
        <p:spPr>
          <a:xfrm>
            <a:off x="1776549" y="4214949"/>
            <a:ext cx="653142" cy="679269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890848" y="4214949"/>
            <a:ext cx="326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8</a:t>
            </a:r>
            <a:endParaRPr lang="fr-FR" sz="3600" dirty="0"/>
          </a:p>
        </p:txBody>
      </p:sp>
      <p:sp>
        <p:nvSpPr>
          <p:cNvPr id="16" name="Flèche droite 15"/>
          <p:cNvSpPr/>
          <p:nvPr/>
        </p:nvSpPr>
        <p:spPr>
          <a:xfrm>
            <a:off x="2273796" y="4489394"/>
            <a:ext cx="457200" cy="2481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750899" y="4279045"/>
            <a:ext cx="478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Claim your company page 	</a:t>
            </a:r>
            <a:endParaRPr lang="fr-FR" dirty="0"/>
          </a:p>
        </p:txBody>
      </p:sp>
      <p:sp>
        <p:nvSpPr>
          <p:cNvPr id="19" name="Organigramme : Connecteur 18"/>
          <p:cNvSpPr/>
          <p:nvPr/>
        </p:nvSpPr>
        <p:spPr>
          <a:xfrm>
            <a:off x="1794279" y="5160295"/>
            <a:ext cx="653142" cy="679269"/>
          </a:xfrm>
          <a:prstGeom prst="flowChartConnector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890848" y="5160295"/>
            <a:ext cx="326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9</a:t>
            </a:r>
            <a:endParaRPr lang="fr-FR" sz="3600" dirty="0"/>
          </a:p>
        </p:txBody>
      </p:sp>
      <p:sp>
        <p:nvSpPr>
          <p:cNvPr id="21" name="Flèche droite 20"/>
          <p:cNvSpPr/>
          <p:nvPr/>
        </p:nvSpPr>
        <p:spPr>
          <a:xfrm>
            <a:off x="2327989" y="5431365"/>
            <a:ext cx="457200" cy="2481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2750899" y="5309920"/>
            <a:ext cx="478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Attend industry-related meetups</a:t>
            </a:r>
            <a:endParaRPr lang="fr-FR" dirty="0"/>
          </a:p>
        </p:txBody>
      </p:sp>
      <p:sp>
        <p:nvSpPr>
          <p:cNvPr id="28" name="Organigramme : Connecteur 27"/>
          <p:cNvSpPr/>
          <p:nvPr/>
        </p:nvSpPr>
        <p:spPr>
          <a:xfrm>
            <a:off x="6877903" y="3956045"/>
            <a:ext cx="653142" cy="679269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droite 29"/>
          <p:cNvSpPr/>
          <p:nvPr/>
        </p:nvSpPr>
        <p:spPr>
          <a:xfrm>
            <a:off x="7395679" y="4236757"/>
            <a:ext cx="457200" cy="24819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6808388" y="3995514"/>
            <a:ext cx="748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10</a:t>
            </a:r>
            <a:endParaRPr lang="fr-FR" sz="3600" dirty="0"/>
          </a:p>
        </p:txBody>
      </p:sp>
      <p:sp>
        <p:nvSpPr>
          <p:cNvPr id="32" name="Rectangle 31"/>
          <p:cNvSpPr/>
          <p:nvPr/>
        </p:nvSpPr>
        <p:spPr>
          <a:xfrm>
            <a:off x="7826702" y="4111013"/>
            <a:ext cx="4365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Include peers in the interview process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501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36423" y="1260566"/>
            <a:ext cx="9601200" cy="1485900"/>
          </a:xfrm>
        </p:spPr>
        <p:txBody>
          <a:bodyPr>
            <a:normAutofit/>
          </a:bodyPr>
          <a:lstStyle/>
          <a:p>
            <a:r>
              <a:rPr lang="fr-FR" sz="4800" dirty="0">
                <a:solidFill>
                  <a:srgbClr val="FFC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HR Best practices</a:t>
            </a:r>
            <a:endParaRPr lang="fr-FR" sz="4800" dirty="0">
              <a:solidFill>
                <a:srgbClr val="FFC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051267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46EB68E1-028E-475A-96C1-AC5C5320D8B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605"/>
            <a:ext cx="2750899" cy="60510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113A099-FAD9-47B0-9BFA-69F99D554C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439" y="0"/>
            <a:ext cx="1047020" cy="5956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1575F15-72BB-4D10-A748-202170BB36C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413" y="6375655"/>
            <a:ext cx="1201784" cy="409018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>
            <a:off x="3808990" y="2612571"/>
            <a:ext cx="5094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475886" y="2987040"/>
            <a:ext cx="5094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1371600" y="3766458"/>
            <a:ext cx="5094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1550126" y="4102826"/>
            <a:ext cx="5094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737360" y="5012872"/>
            <a:ext cx="5094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550125" y="5352506"/>
            <a:ext cx="5094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64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6EB68E1-028E-475A-96C1-AC5C5320D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" y="40280"/>
            <a:ext cx="2750899" cy="60510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113A099-FAD9-47B0-9BFA-69F99D554C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439" y="0"/>
            <a:ext cx="1047020" cy="59563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1575F15-72BB-4D10-A748-202170BB3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116" y="6279718"/>
            <a:ext cx="1201784" cy="409018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1521075" y="2372354"/>
            <a:ext cx="9292045" cy="2387600"/>
          </a:xfrm>
        </p:spPr>
        <p:txBody>
          <a:bodyPr>
            <a:normAutofit fontScale="90000"/>
          </a:bodyPr>
          <a:lstStyle/>
          <a:p>
            <a:pPr marL="12700" marR="5080">
              <a:lnSpc>
                <a:spcPct val="100000"/>
              </a:lnSpc>
              <a:spcBef>
                <a:spcPts val="120"/>
              </a:spcBef>
            </a:pPr>
            <a:r>
              <a:rPr lang="fr-FR" b="1" dirty="0">
                <a:solidFill>
                  <a:srgbClr val="FFC000"/>
                </a:solidFill>
              </a:rPr>
              <a:t/>
            </a:r>
            <a:br>
              <a:rPr lang="fr-FR" b="1" dirty="0">
                <a:solidFill>
                  <a:srgbClr val="FFC000"/>
                </a:solidFill>
              </a:rPr>
            </a:br>
            <a:r>
              <a:rPr lang="fr-FR" b="1" dirty="0" err="1" smtClean="0">
                <a:solidFill>
                  <a:srgbClr val="FFC000"/>
                </a:solidFill>
              </a:rPr>
              <a:t>thank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b="1" dirty="0" err="1" smtClean="0">
                <a:solidFill>
                  <a:srgbClr val="FFC000"/>
                </a:solidFill>
              </a:rPr>
              <a:t>you</a:t>
            </a:r>
            <a:r>
              <a:rPr lang="fr-FR" dirty="0"/>
              <a:t/>
            </a:r>
            <a:br>
              <a:rPr lang="fr-FR" dirty="0"/>
            </a:b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CEFF10B-F6F8-6F48-B986-BE40D059CE42}"/>
              </a:ext>
            </a:extLst>
          </p:cNvPr>
          <p:cNvSpPr/>
          <p:nvPr/>
        </p:nvSpPr>
        <p:spPr>
          <a:xfrm>
            <a:off x="1521075" y="1767035"/>
            <a:ext cx="9190467" cy="3236035"/>
          </a:xfrm>
          <a:custGeom>
            <a:avLst/>
            <a:gdLst>
              <a:gd name="connsiteX0" fmla="*/ 0 w 3744416"/>
              <a:gd name="connsiteY0" fmla="*/ 0 h 1008112"/>
              <a:gd name="connsiteX1" fmla="*/ 3744416 w 3744416"/>
              <a:gd name="connsiteY1" fmla="*/ 0 h 1008112"/>
              <a:gd name="connsiteX2" fmla="*/ 3744416 w 3744416"/>
              <a:gd name="connsiteY2" fmla="*/ 1008112 h 1008112"/>
              <a:gd name="connsiteX3" fmla="*/ 0 w 3744416"/>
              <a:gd name="connsiteY3" fmla="*/ 1008112 h 1008112"/>
              <a:gd name="connsiteX4" fmla="*/ 0 w 3744416"/>
              <a:gd name="connsiteY4" fmla="*/ 0 h 1008112"/>
              <a:gd name="connsiteX0" fmla="*/ 3744416 w 3835856"/>
              <a:gd name="connsiteY0" fmla="*/ 0 h 1008112"/>
              <a:gd name="connsiteX1" fmla="*/ 3744416 w 3835856"/>
              <a:gd name="connsiteY1" fmla="*/ 1008112 h 1008112"/>
              <a:gd name="connsiteX2" fmla="*/ 0 w 3835856"/>
              <a:gd name="connsiteY2" fmla="*/ 1008112 h 1008112"/>
              <a:gd name="connsiteX3" fmla="*/ 0 w 3835856"/>
              <a:gd name="connsiteY3" fmla="*/ 0 h 1008112"/>
              <a:gd name="connsiteX4" fmla="*/ 3835856 w 3835856"/>
              <a:gd name="connsiteY4" fmla="*/ 91440 h 1008112"/>
              <a:gd name="connsiteX0" fmla="*/ 3744416 w 3835856"/>
              <a:gd name="connsiteY0" fmla="*/ 1008112 h 1008112"/>
              <a:gd name="connsiteX1" fmla="*/ 0 w 3835856"/>
              <a:gd name="connsiteY1" fmla="*/ 1008112 h 1008112"/>
              <a:gd name="connsiteX2" fmla="*/ 0 w 3835856"/>
              <a:gd name="connsiteY2" fmla="*/ 0 h 1008112"/>
              <a:gd name="connsiteX3" fmla="*/ 3835856 w 3835856"/>
              <a:gd name="connsiteY3" fmla="*/ 91440 h 1008112"/>
              <a:gd name="connsiteX0" fmla="*/ 3744416 w 3825223"/>
              <a:gd name="connsiteY0" fmla="*/ 1008112 h 1008112"/>
              <a:gd name="connsiteX1" fmla="*/ 0 w 3825223"/>
              <a:gd name="connsiteY1" fmla="*/ 1008112 h 1008112"/>
              <a:gd name="connsiteX2" fmla="*/ 0 w 3825223"/>
              <a:gd name="connsiteY2" fmla="*/ 0 h 1008112"/>
              <a:gd name="connsiteX3" fmla="*/ 3825223 w 3825223"/>
              <a:gd name="connsiteY3" fmla="*/ 17013 h 1008112"/>
              <a:gd name="connsiteX0" fmla="*/ 3744416 w 3761428"/>
              <a:gd name="connsiteY0" fmla="*/ 1008112 h 1008112"/>
              <a:gd name="connsiteX1" fmla="*/ 0 w 3761428"/>
              <a:gd name="connsiteY1" fmla="*/ 1008112 h 1008112"/>
              <a:gd name="connsiteX2" fmla="*/ 0 w 3761428"/>
              <a:gd name="connsiteY2" fmla="*/ 0 h 1008112"/>
              <a:gd name="connsiteX3" fmla="*/ 3761428 w 3761428"/>
              <a:gd name="connsiteY3" fmla="*/ 6381 h 1008112"/>
              <a:gd name="connsiteX0" fmla="*/ 3744416 w 3747714"/>
              <a:gd name="connsiteY0" fmla="*/ 1012372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  <a:gd name="connsiteX0" fmla="*/ 1874042 w 3747714"/>
              <a:gd name="connsiteY0" fmla="*/ 1010243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  <a:gd name="connsiteX0" fmla="*/ 1767261 w 3747714"/>
              <a:gd name="connsiteY0" fmla="*/ 1012372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  <a:gd name="connsiteX0" fmla="*/ 1770943 w 3747714"/>
              <a:gd name="connsiteY0" fmla="*/ 1005984 h 1012372"/>
              <a:gd name="connsiteX1" fmla="*/ 0 w 3747714"/>
              <a:gd name="connsiteY1" fmla="*/ 1012372 h 1012372"/>
              <a:gd name="connsiteX2" fmla="*/ 0 w 3747714"/>
              <a:gd name="connsiteY2" fmla="*/ 4260 h 1012372"/>
              <a:gd name="connsiteX3" fmla="*/ 3747714 w 3747714"/>
              <a:gd name="connsiteY3" fmla="*/ 0 h 1012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7714" h="1012372">
                <a:moveTo>
                  <a:pt x="1770943" y="1005984"/>
                </a:moveTo>
                <a:lnTo>
                  <a:pt x="0" y="1012372"/>
                </a:lnTo>
                <a:lnTo>
                  <a:pt x="0" y="4260"/>
                </a:lnTo>
                <a:lnTo>
                  <a:pt x="3747714" y="0"/>
                </a:lnTo>
              </a:path>
            </a:pathLst>
          </a:custGeom>
          <a:noFill/>
          <a:ln w="476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2538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51</TotalTime>
  <Words>181</Words>
  <Application>Microsoft Office PowerPoint</Application>
  <PresentationFormat>Grand écran</PresentationFormat>
  <Paragraphs>44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Calibri</vt:lpstr>
      <vt:lpstr>돋움</vt:lpstr>
      <vt:lpstr>Franklin Gothic Book</vt:lpstr>
      <vt:lpstr>Crop</vt:lpstr>
      <vt:lpstr> Workshop 02 :  How to recruit and maintain good profiles for your start-up</vt:lpstr>
      <vt:lpstr>Présentation PowerPoint</vt:lpstr>
      <vt:lpstr>Présentation PowerPoint</vt:lpstr>
      <vt:lpstr>Présentation PowerPoint</vt:lpstr>
      <vt:lpstr>HR Best practices</vt:lpstr>
      <vt:lpstr>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01 :  Comment Scaler une SSII / ESM ?</dc:title>
  <dc:creator>HP</dc:creator>
  <cp:lastModifiedBy>HP</cp:lastModifiedBy>
  <cp:revision>6</cp:revision>
  <dcterms:created xsi:type="dcterms:W3CDTF">2021-07-06T15:04:37Z</dcterms:created>
  <dcterms:modified xsi:type="dcterms:W3CDTF">2021-07-06T15:56:31Z</dcterms:modified>
</cp:coreProperties>
</file>