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300" r:id="rId3"/>
    <p:sldId id="301" r:id="rId4"/>
    <p:sldId id="310" r:id="rId5"/>
    <p:sldId id="303" r:id="rId6"/>
    <p:sldId id="305" r:id="rId7"/>
    <p:sldId id="304" r:id="rId8"/>
    <p:sldId id="306" r:id="rId9"/>
    <p:sldId id="307" r:id="rId10"/>
    <p:sldId id="309" r:id="rId11"/>
    <p:sldId id="312" r:id="rId12"/>
    <p:sldId id="311" r:id="rId13"/>
    <p:sldId id="308" r:id="rId14"/>
    <p:sldId id="313" r:id="rId15"/>
    <p:sldId id="314" r:id="rId16"/>
    <p:sldId id="315"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0" roundtripDataSignature="AMtx7mj8+a07rxNvqb1gmJ51nS7UrXVTJ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ima Zahra. Oukacha"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22620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53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54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7639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78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65"/>
          <a:stretch/>
        </p:blipFill>
        <p:spPr>
          <a:xfrm>
            <a:off x="183606" y="0"/>
            <a:ext cx="3387469" cy="1198363"/>
          </a:xfrm>
          <a:prstGeom prst="rect">
            <a:avLst/>
          </a:prstGeom>
        </p:spPr>
      </p:pic>
      <p:pic>
        <p:nvPicPr>
          <p:cNvPr id="3" name="Picture 2"/>
          <p:cNvPicPr>
            <a:picLocks noChangeAspect="1"/>
          </p:cNvPicPr>
          <p:nvPr/>
        </p:nvPicPr>
        <p:blipFill>
          <a:blip r:embed="rId4"/>
          <a:stretch>
            <a:fillRect/>
          </a:stretch>
        </p:blipFill>
        <p:spPr>
          <a:xfrm>
            <a:off x="0" y="1038384"/>
            <a:ext cx="12192000" cy="5816269"/>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616" y="2564215"/>
            <a:ext cx="7628767" cy="181440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2848" y="231416"/>
            <a:ext cx="1095094" cy="622987"/>
          </a:xfrm>
          <a:prstGeom prst="rect">
            <a:avLst/>
          </a:prstGeom>
        </p:spPr>
      </p:pic>
      <p:sp>
        <p:nvSpPr>
          <p:cNvPr id="6" name="object 2">
            <a:extLst>
              <a:ext uri="{FF2B5EF4-FFF2-40B4-BE49-F238E27FC236}">
                <a16:creationId xmlns:a16="http://schemas.microsoft.com/office/drawing/2014/main" id="{679C31AB-ED03-435E-9F67-356712CCF424}"/>
              </a:ext>
            </a:extLst>
          </p:cNvPr>
          <p:cNvSpPr txBox="1">
            <a:spLocks/>
          </p:cNvSpPr>
          <p:nvPr/>
        </p:nvSpPr>
        <p:spPr>
          <a:xfrm>
            <a:off x="504908" y="5102499"/>
            <a:ext cx="11182181" cy="629018"/>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gn="ctr" defTabSz="914400" rtl="0" eaLnBrk="1" fontAlgn="auto" latinLnBrk="0" hangingPunct="1">
              <a:lnSpc>
                <a:spcPct val="100000"/>
              </a:lnSpc>
              <a:spcBef>
                <a:spcPts val="105"/>
              </a:spcBef>
              <a:spcAft>
                <a:spcPts val="0"/>
              </a:spcAft>
              <a:buClrTx/>
              <a:buSzTx/>
              <a:buFontTx/>
              <a:buNone/>
              <a:tabLst/>
              <a:defRPr/>
            </a:pPr>
            <a:r>
              <a:rPr lang="en-US" b="1" spc="15" dirty="0">
                <a:solidFill>
                  <a:schemeClr val="tx1"/>
                </a:solidFill>
                <a:latin typeface="Times New Roman" panose="02020603050405020304" pitchFamily="18" charset="0"/>
                <a:cs typeface="Times New Roman" panose="02020603050405020304" pitchFamily="18" charset="0"/>
              </a:rPr>
              <a:t>Comment </a:t>
            </a:r>
            <a:r>
              <a:rPr lang="en-US" b="1" spc="15" dirty="0" err="1">
                <a:solidFill>
                  <a:schemeClr val="tx1"/>
                </a:solidFill>
                <a:latin typeface="Times New Roman" panose="02020603050405020304" pitchFamily="18" charset="0"/>
                <a:cs typeface="Times New Roman" panose="02020603050405020304" pitchFamily="18" charset="0"/>
              </a:rPr>
              <a:t>négocier</a:t>
            </a:r>
            <a:r>
              <a:rPr lang="en-US" b="1" spc="15" dirty="0">
                <a:solidFill>
                  <a:schemeClr val="tx1"/>
                </a:solidFill>
                <a:latin typeface="Times New Roman" panose="02020603050405020304" pitchFamily="18" charset="0"/>
                <a:cs typeface="Times New Roman" panose="02020603050405020304" pitchFamily="18" charset="0"/>
              </a:rPr>
              <a:t> et </a:t>
            </a:r>
            <a:r>
              <a:rPr lang="en-US" b="1" spc="15" dirty="0" err="1">
                <a:solidFill>
                  <a:schemeClr val="tx1"/>
                </a:solidFill>
                <a:latin typeface="Times New Roman" panose="02020603050405020304" pitchFamily="18" charset="0"/>
                <a:cs typeface="Times New Roman" panose="02020603050405020304" pitchFamily="18" charset="0"/>
              </a:rPr>
              <a:t>prospecter</a:t>
            </a:r>
            <a:r>
              <a:rPr lang="en-US" b="1" spc="15" dirty="0">
                <a:solidFill>
                  <a:schemeClr val="tx1"/>
                </a:solidFill>
                <a:latin typeface="Times New Roman" panose="02020603050405020304" pitchFamily="18" charset="0"/>
                <a:cs typeface="Times New Roman" panose="02020603050405020304" pitchFamily="18" charset="0"/>
              </a:rPr>
              <a:t> des clients B2B ?</a:t>
            </a:r>
            <a:endParaRPr kumimoji="0" lang="en-US"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800320"/>
            <a:ext cx="10515600" cy="1325563"/>
          </a:xfrm>
        </p:spPr>
        <p:txBody>
          <a:bodyPr/>
          <a:lstStyle/>
          <a:p>
            <a:pPr fontAlgn="base"/>
            <a:r>
              <a:rPr lang="fr-FR" b="1" cap="all" dirty="0"/>
              <a:t>SURVEILLER VOS CLIENTS ET PROSPECTS</a:t>
            </a:r>
            <a:endParaRPr lang="fr-FR"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a:bodyPr>
          <a:lstStyle/>
          <a:p>
            <a:pPr marL="114300" indent="0">
              <a:buNone/>
            </a:pPr>
            <a:r>
              <a:rPr lang="fr-FR" dirty="0"/>
              <a:t>Mettre votre périmètre de prospection sous surveillance vous permet de ne pas passer à côté d’une opportunité business. Il vous suffit de </a:t>
            </a:r>
            <a:r>
              <a:rPr lang="fr-FR" b="1" dirty="0"/>
              <a:t>rester en alertes</a:t>
            </a:r>
            <a:r>
              <a:rPr lang="fr-FR" dirty="0"/>
              <a:t> sur des critères mais aussi sur des événements comme un recrutement ou une nomination. Vous pouvez ainsi </a:t>
            </a:r>
            <a:r>
              <a:rPr lang="fr-FR" b="1" dirty="0"/>
              <a:t>identifier plus facilement</a:t>
            </a:r>
            <a:r>
              <a:rPr lang="fr-FR" dirty="0"/>
              <a:t> un projet ou un besoin à venir tant pour vos prospects que pour vos clients existants.</a:t>
            </a:r>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390012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a:xfrm>
            <a:off x="838200" y="1825625"/>
            <a:ext cx="5360965" cy="4351338"/>
          </a:xfrm>
        </p:spPr>
        <p:txBody>
          <a:bodyPr>
            <a:normAutofit/>
          </a:bodyPr>
          <a:lstStyle/>
          <a:p>
            <a:pPr marL="114300" indent="0">
              <a:buNone/>
            </a:pPr>
            <a:endParaRPr lang="fr-FR" dirty="0"/>
          </a:p>
          <a:p>
            <a:pPr marL="114300" indent="0">
              <a:buNone/>
            </a:pPr>
            <a:endParaRPr lang="fr-FR" dirty="0"/>
          </a:p>
          <a:p>
            <a:pPr marL="114300" indent="0">
              <a:buNone/>
            </a:pPr>
            <a:r>
              <a:rPr lang="fr-FR" sz="3600" dirty="0"/>
              <a:t>Youness </a:t>
            </a:r>
            <a:r>
              <a:rPr lang="fr-FR" sz="3600" dirty="0" err="1"/>
              <a:t>Taghrichte</a:t>
            </a:r>
            <a:endParaRPr lang="fr-FR" sz="3600" dirty="0"/>
          </a:p>
          <a:p>
            <a:pPr marL="114300" indent="0">
              <a:buNone/>
            </a:pPr>
            <a:r>
              <a:rPr lang="en-US" sz="3600" b="1" spc="15" dirty="0">
                <a:solidFill>
                  <a:srgbClr val="FF0000"/>
                </a:solidFill>
              </a:rPr>
              <a:t>Directeur </a:t>
            </a:r>
            <a:r>
              <a:rPr lang="en-US" sz="3600" b="1" spc="15" dirty="0" err="1">
                <a:solidFill>
                  <a:srgbClr val="FF0000"/>
                </a:solidFill>
              </a:rPr>
              <a:t>Général</a:t>
            </a:r>
            <a:r>
              <a:rPr lang="en-US" sz="3600" b="1" spc="15" dirty="0">
                <a:solidFill>
                  <a:srgbClr val="FF0000"/>
                </a:solidFill>
              </a:rPr>
              <a:t> des </a:t>
            </a:r>
            <a:r>
              <a:rPr lang="en-US" sz="3600" b="1" spc="15" dirty="0" err="1">
                <a:solidFill>
                  <a:srgbClr val="FF0000"/>
                </a:solidFill>
              </a:rPr>
              <a:t>achats</a:t>
            </a:r>
            <a:r>
              <a:rPr lang="en-US" sz="3600" b="1" spc="15" dirty="0">
                <a:solidFill>
                  <a:srgbClr val="FF0000"/>
                </a:solidFill>
              </a:rPr>
              <a:t> chez </a:t>
            </a:r>
            <a:r>
              <a:rPr lang="en-US" sz="3600" b="1" spc="15" dirty="0" err="1">
                <a:solidFill>
                  <a:srgbClr val="FF0000"/>
                </a:solidFill>
              </a:rPr>
              <a:t>Attijariwafa</a:t>
            </a:r>
            <a:r>
              <a:rPr lang="en-US" sz="3600" b="1" spc="15" dirty="0">
                <a:solidFill>
                  <a:srgbClr val="FF0000"/>
                </a:solidFill>
              </a:rPr>
              <a:t> Bank</a:t>
            </a:r>
          </a:p>
          <a:p>
            <a:pPr marL="114300" indent="0">
              <a:buNone/>
            </a:pPr>
            <a:endParaRPr lang="fr-FR" dirty="0"/>
          </a:p>
          <a:p>
            <a:pPr marL="114300" indent="0">
              <a:buNone/>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pic>
        <p:nvPicPr>
          <p:cNvPr id="3074" name="Picture 2" descr="Youness Taghrichte, directeur Achats de Attijariwafa bank : « le groupe  table sur un délai de paiement de 9 jours » | Challenge.ma">
            <a:extLst>
              <a:ext uri="{FF2B5EF4-FFF2-40B4-BE49-F238E27FC236}">
                <a16:creationId xmlns:a16="http://schemas.microsoft.com/office/drawing/2014/main" id="{1C2524DA-91AC-4F66-95A1-6DFC3C1270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521" r="1154"/>
          <a:stretch/>
        </p:blipFill>
        <p:spPr bwMode="auto">
          <a:xfrm>
            <a:off x="6199165" y="1693865"/>
            <a:ext cx="5154636"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4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800320"/>
            <a:ext cx="10515600" cy="1325563"/>
          </a:xfrm>
        </p:spPr>
        <p:txBody>
          <a:bodyPr>
            <a:normAutofit/>
          </a:bodyPr>
          <a:lstStyle/>
          <a:p>
            <a:pPr fontAlgn="base"/>
            <a:r>
              <a:rPr lang="fr-FR" sz="3400" b="1" dirty="0"/>
              <a:t>Comment aborder la négociation commerciale en </a:t>
            </a:r>
            <a:r>
              <a:rPr lang="fr-FR" sz="3400" b="1" dirty="0" err="1"/>
              <a:t>BtoB</a:t>
            </a:r>
            <a:r>
              <a:rPr lang="fr-FR" sz="3400" b="1" dirty="0"/>
              <a:t>?</a:t>
            </a:r>
            <a:endParaRPr lang="fr-FR" sz="3400"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a:bodyPr>
          <a:lstStyle/>
          <a:p>
            <a:r>
              <a:rPr lang="fr-FR" dirty="0"/>
              <a:t>Comprendre que le compromis n'est pas une solution durable ;</a:t>
            </a:r>
          </a:p>
          <a:p>
            <a:r>
              <a:rPr lang="fr-FR" dirty="0"/>
              <a:t>Partir des motivations profondes de votre </a:t>
            </a:r>
            <a:r>
              <a:rPr lang="fr-FR" b="1" dirty="0"/>
              <a:t>client</a:t>
            </a:r>
            <a:r>
              <a:rPr lang="fr-FR" dirty="0"/>
              <a:t> ;</a:t>
            </a:r>
          </a:p>
          <a:p>
            <a:r>
              <a:rPr lang="fr-FR" dirty="0"/>
              <a:t>Apprendre à devenir confortable dans l'incertitude ;</a:t>
            </a:r>
          </a:p>
          <a:p>
            <a:r>
              <a:rPr lang="fr-FR" dirty="0"/>
              <a:t>Reconnaître les scénarios de négociation désavantageux.</a:t>
            </a:r>
          </a:p>
          <a:p>
            <a:pPr marL="114300" indent="0">
              <a:buNone/>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pic>
        <p:nvPicPr>
          <p:cNvPr id="1026" name="Picture 2" descr="Bien préparer une négociation avec ses fournisseurs · Kompass Blog">
            <a:extLst>
              <a:ext uri="{FF2B5EF4-FFF2-40B4-BE49-F238E27FC236}">
                <a16:creationId xmlns:a16="http://schemas.microsoft.com/office/drawing/2014/main" id="{0FDDE1AA-3DED-4B96-9A10-53C78E509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8139" y="3882683"/>
            <a:ext cx="4259935" cy="299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5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881070"/>
            <a:ext cx="10515600" cy="1325563"/>
          </a:xfrm>
        </p:spPr>
        <p:txBody>
          <a:bodyPr>
            <a:normAutofit/>
          </a:bodyPr>
          <a:lstStyle/>
          <a:p>
            <a:pPr fontAlgn="base"/>
            <a:r>
              <a:rPr lang="fr-FR" sz="3400" b="1" dirty="0"/>
              <a:t>Impression de difficulté durant les négociation avec les grands groupes</a:t>
            </a:r>
            <a:endParaRPr lang="fr-FR" sz="3400"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a:bodyPr>
          <a:lstStyle/>
          <a:p>
            <a:endParaRPr lang="fr-FR" dirty="0"/>
          </a:p>
          <a:p>
            <a:r>
              <a:rPr lang="fr-FR" dirty="0"/>
              <a:t>Impression que le process est trop long et prend beaucoup de temps</a:t>
            </a:r>
          </a:p>
          <a:p>
            <a:r>
              <a:rPr lang="fr-FR" dirty="0"/>
              <a:t>Impression qu’il n’est pas possible de contractualisé avec les grands groupes B2B</a:t>
            </a:r>
          </a:p>
          <a:p>
            <a:r>
              <a:rPr lang="fr-FR" dirty="0"/>
              <a:t>Impression que les grands groupes sollicite seulement de grande entreprises pour travailler avec eux.</a:t>
            </a:r>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85864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a:xfrm>
            <a:off x="838200" y="1343904"/>
            <a:ext cx="10515600" cy="4833059"/>
          </a:xfrm>
        </p:spPr>
        <p:txBody>
          <a:bodyPr>
            <a:normAutofit fontScale="92500" lnSpcReduction="10000"/>
          </a:bodyPr>
          <a:lstStyle/>
          <a:p>
            <a:endParaRPr lang="fr-FR" dirty="0"/>
          </a:p>
          <a:p>
            <a:pPr marL="114300" indent="0" algn="just">
              <a:buNone/>
            </a:pPr>
            <a:r>
              <a:rPr lang="fr-FR" dirty="0"/>
              <a:t>Il y a toujours un besoin chez les grands groupes, parfois connu et parfois non connu par le groupe lui-même. Pour cela il faut toujours avoir confiance et présenter son produit/service.</a:t>
            </a:r>
          </a:p>
          <a:p>
            <a:pPr marL="114300" indent="0" algn="just">
              <a:buNone/>
            </a:pPr>
            <a:endParaRPr lang="fr-FR" dirty="0"/>
          </a:p>
          <a:p>
            <a:pPr marL="114300" indent="0" algn="just">
              <a:buNone/>
            </a:pPr>
            <a:r>
              <a:rPr lang="fr-FR" dirty="0"/>
              <a:t>Durant les négociations il est important de :</a:t>
            </a:r>
          </a:p>
          <a:p>
            <a:pPr algn="just">
              <a:buFontTx/>
              <a:buChar char="-"/>
            </a:pPr>
            <a:r>
              <a:rPr lang="fr-FR" dirty="0"/>
              <a:t>Connaitre son produit/service</a:t>
            </a:r>
          </a:p>
          <a:p>
            <a:pPr algn="just">
              <a:buFontTx/>
              <a:buChar char="-"/>
            </a:pPr>
            <a:r>
              <a:rPr lang="fr-FR" dirty="0"/>
              <a:t>Approfondir et donner des détails </a:t>
            </a:r>
          </a:p>
          <a:p>
            <a:pPr algn="just">
              <a:buFontTx/>
              <a:buChar char="-"/>
            </a:pPr>
            <a:r>
              <a:rPr lang="fr-FR" dirty="0"/>
              <a:t>S’adresser au bon interlocuteurs</a:t>
            </a:r>
          </a:p>
          <a:p>
            <a:pPr algn="just">
              <a:buFontTx/>
              <a:buChar char="-"/>
            </a:pPr>
            <a:r>
              <a:rPr lang="fr-FR" dirty="0"/>
              <a:t>Avoir un PUV</a:t>
            </a:r>
          </a:p>
          <a:p>
            <a:pPr algn="just">
              <a:buFontTx/>
              <a:buChar char="-"/>
            </a:pPr>
            <a:r>
              <a:rPr lang="fr-FR" dirty="0"/>
              <a:t>Ne pas sous-évaluer ou </a:t>
            </a:r>
            <a:r>
              <a:rPr lang="fr-FR"/>
              <a:t>surévaluer son </a:t>
            </a:r>
            <a:r>
              <a:rPr lang="fr-FR" dirty="0"/>
              <a:t>produit/service</a:t>
            </a:r>
          </a:p>
          <a:p>
            <a:pPr algn="just">
              <a:buFontTx/>
              <a:buChar char="-"/>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201826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a:xfrm>
            <a:off x="838200" y="1343904"/>
            <a:ext cx="10515600" cy="4833059"/>
          </a:xfrm>
        </p:spPr>
        <p:txBody>
          <a:bodyPr>
            <a:normAutofit/>
          </a:bodyPr>
          <a:lstStyle/>
          <a:p>
            <a:endParaRPr lang="fr-FR" b="1" dirty="0"/>
          </a:p>
          <a:p>
            <a:pPr marL="114300" indent="0">
              <a:buNone/>
            </a:pPr>
            <a:r>
              <a:rPr lang="fr-FR" sz="3200" dirty="0"/>
              <a:t>Toujours garder en tête que le grand groupe se pose cette question:  </a:t>
            </a:r>
          </a:p>
          <a:p>
            <a:pPr marL="114300" indent="0" algn="ctr">
              <a:buNone/>
            </a:pPr>
            <a:endParaRPr lang="fr-FR" sz="3600" b="1" dirty="0"/>
          </a:p>
          <a:p>
            <a:pPr marL="114300" indent="0" algn="ctr">
              <a:buNone/>
            </a:pPr>
            <a:r>
              <a:rPr lang="fr-FR" sz="3600" b="1" dirty="0">
                <a:solidFill>
                  <a:srgbClr val="FF0000"/>
                </a:solidFill>
              </a:rPr>
              <a:t>« </a:t>
            </a:r>
            <a:r>
              <a:rPr lang="fr-FR" sz="3600" b="1" dirty="0" err="1">
                <a:solidFill>
                  <a:srgbClr val="FF0000"/>
                </a:solidFill>
              </a:rPr>
              <a:t>What</a:t>
            </a:r>
            <a:r>
              <a:rPr lang="fr-FR" sz="3600" b="1" dirty="0">
                <a:solidFill>
                  <a:srgbClr val="FF0000"/>
                </a:solidFill>
              </a:rPr>
              <a:t> </a:t>
            </a:r>
            <a:r>
              <a:rPr lang="fr-FR" sz="3600" b="1" dirty="0" err="1">
                <a:solidFill>
                  <a:srgbClr val="FF0000"/>
                </a:solidFill>
              </a:rPr>
              <a:t>is</a:t>
            </a:r>
            <a:r>
              <a:rPr lang="fr-FR" sz="3600" b="1" dirty="0">
                <a:solidFill>
                  <a:srgbClr val="FF0000"/>
                </a:solidFill>
              </a:rPr>
              <a:t> in </a:t>
            </a:r>
            <a:r>
              <a:rPr lang="fr-FR" sz="3600" b="1" dirty="0" err="1">
                <a:solidFill>
                  <a:srgbClr val="FF0000"/>
                </a:solidFill>
              </a:rPr>
              <a:t>it</a:t>
            </a:r>
            <a:r>
              <a:rPr lang="fr-FR" sz="3600" b="1" dirty="0">
                <a:solidFill>
                  <a:srgbClr val="FF0000"/>
                </a:solidFill>
              </a:rPr>
              <a:t> for me ? »</a:t>
            </a:r>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321574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a:xfrm>
            <a:off x="838200" y="1343904"/>
            <a:ext cx="10515600" cy="4833059"/>
          </a:xfrm>
        </p:spPr>
        <p:txBody>
          <a:bodyPr>
            <a:normAutofit/>
          </a:bodyPr>
          <a:lstStyle/>
          <a:p>
            <a:endParaRPr lang="fr-FR" b="1" dirty="0"/>
          </a:p>
          <a:p>
            <a:pPr marL="114300" indent="0">
              <a:buNone/>
            </a:pPr>
            <a:r>
              <a:rPr lang="fr-FR" sz="3200" dirty="0"/>
              <a:t>Grader en tète 2 points lors des négociations (Prix)</a:t>
            </a:r>
          </a:p>
          <a:p>
            <a:pPr marL="114300" indent="0">
              <a:buNone/>
            </a:pPr>
            <a:endParaRPr lang="fr-FR" sz="3200" dirty="0"/>
          </a:p>
          <a:p>
            <a:r>
              <a:rPr lang="fr-FR" sz="3200" dirty="0">
                <a:solidFill>
                  <a:schemeClr val="tx1"/>
                </a:solidFill>
              </a:rPr>
              <a:t>A qui vous donner l’information</a:t>
            </a:r>
          </a:p>
          <a:p>
            <a:r>
              <a:rPr lang="fr-FR" sz="3200" dirty="0">
                <a:solidFill>
                  <a:schemeClr val="tx1"/>
                </a:solidFill>
              </a:rPr>
              <a:t>A quel moment donner l’information</a:t>
            </a:r>
            <a:endParaRPr lang="fr-FR" sz="3600" dirty="0">
              <a:solidFill>
                <a:schemeClr val="tx1"/>
              </a:solidFill>
            </a:endParaRPr>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pic>
        <p:nvPicPr>
          <p:cNvPr id="4098" name="Picture 2" descr="7 techniques de négociation à développer">
            <a:extLst>
              <a:ext uri="{FF2B5EF4-FFF2-40B4-BE49-F238E27FC236}">
                <a16:creationId xmlns:a16="http://schemas.microsoft.com/office/drawing/2014/main" id="{1A8CC6AB-51D2-4F74-8528-8457D3D94F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345" y="3563136"/>
            <a:ext cx="5715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3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324" name="Google Shape;324;p15"/>
          <p:cNvSpPr/>
          <p:nvPr/>
        </p:nvSpPr>
        <p:spPr>
          <a:xfrm>
            <a:off x="9916998" y="5816338"/>
            <a:ext cx="1989056" cy="838986"/>
          </a:xfrm>
          <a:prstGeom prst="rect">
            <a:avLst/>
          </a:prstGeom>
          <a:solidFill>
            <a:srgbClr val="2962AE"/>
          </a:solidFill>
          <a:ln w="12700" cap="flat" cmpd="sng">
            <a:solidFill>
              <a:srgbClr val="2962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Picture 9"/>
          <p:cNvPicPr>
            <a:picLocks noChangeAspect="1"/>
          </p:cNvPicPr>
          <p:nvPr/>
        </p:nvPicPr>
        <p:blipFill>
          <a:blip r:embed="rId4"/>
          <a:stretch>
            <a:fillRect/>
          </a:stretch>
        </p:blipFill>
        <p:spPr>
          <a:xfrm>
            <a:off x="0" y="1038384"/>
            <a:ext cx="12192000" cy="5816269"/>
          </a:xfrm>
          <a:prstGeom prst="rect">
            <a:avLst/>
          </a:prstGeom>
        </p:spPr>
      </p:pic>
      <p:sp>
        <p:nvSpPr>
          <p:cNvPr id="8" name="Titre 1"/>
          <p:cNvSpPr txBox="1">
            <a:spLocks noChangeArrowheads="1"/>
          </p:cNvSpPr>
          <p:nvPr/>
        </p:nvSpPr>
        <p:spPr>
          <a:xfrm>
            <a:off x="359434" y="2626467"/>
            <a:ext cx="11473132" cy="1601788"/>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altLang="fr-FR" sz="7200" b="1" dirty="0">
                <a:solidFill>
                  <a:schemeClr val="bg1"/>
                </a:solidFill>
                <a:latin typeface="Calibri Light" panose="020F0302020204030204" pitchFamily="34" charset="0"/>
                <a:cs typeface="Calibri Light" panose="020F0302020204030204" pitchFamily="34" charset="0"/>
              </a:rPr>
              <a:t>Merci</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1039" y="207699"/>
            <a:ext cx="1095094" cy="622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11952" y="-193249"/>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10" name="object 2">
            <a:extLst>
              <a:ext uri="{FF2B5EF4-FFF2-40B4-BE49-F238E27FC236}">
                <a16:creationId xmlns:a16="http://schemas.microsoft.com/office/drawing/2014/main" id="{3CCCBDE5-0E43-41EF-85B0-26CD34C824C7}"/>
              </a:ext>
            </a:extLst>
          </p:cNvPr>
          <p:cNvSpPr txBox="1">
            <a:spLocks/>
          </p:cNvSpPr>
          <p:nvPr/>
        </p:nvSpPr>
        <p:spPr>
          <a:xfrm>
            <a:off x="823735" y="3027921"/>
            <a:ext cx="9373731" cy="1947328"/>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defTabSz="914400" rtl="0" eaLnBrk="1" fontAlgn="auto" latinLnBrk="0" hangingPunct="1">
              <a:lnSpc>
                <a:spcPct val="100000"/>
              </a:lnSpc>
              <a:spcBef>
                <a:spcPts val="105"/>
              </a:spcBef>
              <a:spcAft>
                <a:spcPts val="0"/>
              </a:spcAft>
              <a:buClrTx/>
              <a:buSzTx/>
              <a:buFontTx/>
              <a:buNone/>
              <a:tabLst/>
              <a:defRPr/>
            </a:pPr>
            <a:r>
              <a:rPr lang="en-US" sz="3600" spc="15" dirty="0">
                <a:solidFill>
                  <a:schemeClr val="tx1"/>
                </a:solidFill>
              </a:rPr>
              <a:t>Samir Hafiz</a:t>
            </a:r>
            <a:endParaRPr kumimoji="0" lang="en-US" sz="4400" b="1" i="0" u="none" strike="noStrike" kern="1200" cap="none" spc="15" normalizeH="0" baseline="0" noProof="0" dirty="0">
              <a:ln>
                <a:noFill/>
              </a:ln>
              <a:solidFill>
                <a:schemeClr val="tx1"/>
              </a:solidFill>
              <a:effectLst/>
              <a:uLnTx/>
              <a:uFillTx/>
              <a:latin typeface="Calibri" panose="020F0502020204030204"/>
              <a:cs typeface="Calibri"/>
            </a:endParaRPr>
          </a:p>
          <a:p>
            <a:pPr marL="2417445" marR="5080" lvl="0" indent="-2405380" defTabSz="914400" rtl="0" eaLnBrk="1" fontAlgn="auto" latinLnBrk="0" hangingPunct="1">
              <a:lnSpc>
                <a:spcPct val="100000"/>
              </a:lnSpc>
              <a:spcBef>
                <a:spcPts val="105"/>
              </a:spcBef>
              <a:spcAft>
                <a:spcPts val="0"/>
              </a:spcAft>
              <a:buClrTx/>
              <a:buSzTx/>
              <a:buFontTx/>
              <a:buNone/>
              <a:tabLst/>
              <a:defRPr/>
            </a:pPr>
            <a:r>
              <a:rPr lang="en-US" b="1" spc="15" dirty="0"/>
              <a:t>Directeur </a:t>
            </a:r>
            <a:r>
              <a:rPr lang="en-US" b="1" spc="15" dirty="0" err="1"/>
              <a:t>Général</a:t>
            </a:r>
            <a:r>
              <a:rPr lang="en-US" b="1" spc="15" dirty="0"/>
              <a:t> de HPE</a:t>
            </a:r>
          </a:p>
          <a:p>
            <a:pPr marL="2417445" marR="5080" lvl="0" indent="-2405380" defTabSz="914400" rtl="0" eaLnBrk="1" fontAlgn="auto" latinLnBrk="0" hangingPunct="1">
              <a:lnSpc>
                <a:spcPct val="100000"/>
              </a:lnSpc>
              <a:spcBef>
                <a:spcPts val="105"/>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Calibri" panose="020F0502020204030204"/>
              <a:cs typeface="Calibri"/>
            </a:endParaRPr>
          </a:p>
        </p:txBody>
      </p:sp>
      <p:pic>
        <p:nvPicPr>
          <p:cNvPr id="1028" name="Picture 4" descr="HPE a gagné en agilité et en flexibilité grâce à son nouveau business  modèle&amp;quot;, Samir Hafiz, General manager Hewlett Packard Entreprise">
            <a:extLst>
              <a:ext uri="{FF2B5EF4-FFF2-40B4-BE49-F238E27FC236}">
                <a16:creationId xmlns:a16="http://schemas.microsoft.com/office/drawing/2014/main" id="{8C28EC81-844E-4826-9583-CC1B62EBE1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5219"/>
          <a:stretch/>
        </p:blipFill>
        <p:spPr bwMode="auto">
          <a:xfrm>
            <a:off x="6505608" y="1790964"/>
            <a:ext cx="4862657" cy="399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40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3">
            <a:alphaModFix/>
          </a:blip>
          <a:srcRect t="14478" r="1186" b="8928"/>
          <a:stretch/>
        </p:blipFill>
        <p:spPr>
          <a:xfrm>
            <a:off x="14068" y="0"/>
            <a:ext cx="12168095" cy="6858000"/>
          </a:xfrm>
          <a:prstGeom prst="rect">
            <a:avLst/>
          </a:prstGeom>
          <a:noFill/>
          <a:ln>
            <a:noFill/>
          </a:ln>
        </p:spPr>
      </p:pic>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a:xfrm>
            <a:off x="838200" y="1825625"/>
            <a:ext cx="7700890" cy="4351338"/>
          </a:xfrm>
        </p:spPr>
        <p:txBody>
          <a:bodyPr>
            <a:normAutofit/>
          </a:bodyPr>
          <a:lstStyle/>
          <a:p>
            <a:pPr marL="114300" indent="0" fontAlgn="base">
              <a:buNone/>
            </a:pPr>
            <a:r>
              <a:rPr lang="fr-FR" dirty="0"/>
              <a:t>Vous avez plus de chance d’accrocher votre potentiel client en lui expliquent le </a:t>
            </a:r>
            <a:r>
              <a:rPr lang="fr-FR" dirty="0" err="1"/>
              <a:t>Why</a:t>
            </a:r>
            <a:r>
              <a:rPr lang="fr-FR" dirty="0"/>
              <a:t> de votre entreprise que le </a:t>
            </a:r>
            <a:r>
              <a:rPr lang="fr-FR" dirty="0" err="1"/>
              <a:t>What</a:t>
            </a:r>
            <a:r>
              <a:rPr lang="fr-FR" dirty="0"/>
              <a:t>.</a:t>
            </a:r>
          </a:p>
          <a:p>
            <a:pPr marL="114300" indent="0" fontAlgn="base">
              <a:buNone/>
            </a:pPr>
            <a:endParaRPr lang="fr-FR" dirty="0"/>
          </a:p>
          <a:p>
            <a:pPr marL="114300" indent="0" fontAlgn="base">
              <a:buNone/>
            </a:pPr>
            <a:endParaRPr lang="fr-FR" dirty="0"/>
          </a:p>
          <a:p>
            <a:pPr marL="114300" indent="0" fontAlgn="base">
              <a:buNone/>
            </a:pPr>
            <a:r>
              <a:rPr lang="fr-FR" dirty="0"/>
              <a:t>- Quelle est le </a:t>
            </a:r>
            <a:r>
              <a:rPr lang="fr-FR" b="1" dirty="0"/>
              <a:t>WHY</a:t>
            </a:r>
            <a:r>
              <a:rPr lang="fr-FR" dirty="0"/>
              <a:t> de votre entreprise?</a:t>
            </a:r>
          </a:p>
          <a:p>
            <a:pPr marL="114300" indent="0" fontAlgn="base">
              <a:buNone/>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pic>
        <p:nvPicPr>
          <p:cNvPr id="2050" name="Picture 2" descr="Start with Why: How Great Leaders Inspire Everyone to Take Action-:  Amazon.fr: Sinek, Simon: Livres anglais et étrangers">
            <a:extLst>
              <a:ext uri="{FF2B5EF4-FFF2-40B4-BE49-F238E27FC236}">
                <a16:creationId xmlns:a16="http://schemas.microsoft.com/office/drawing/2014/main" id="{6DF974FA-F5E7-4B08-9B53-16528441DD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9090" y="1873472"/>
            <a:ext cx="2534382" cy="381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7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1043459"/>
            <a:ext cx="10515600" cy="1325563"/>
          </a:xfrm>
        </p:spPr>
        <p:txBody>
          <a:bodyPr/>
          <a:lstStyle/>
          <a:p>
            <a:r>
              <a:rPr lang="fr-FR" b="1" cap="all" dirty="0"/>
              <a:t>IDENTIFIER VOTRE CŒUR DE CIBLE</a:t>
            </a:r>
            <a:br>
              <a:rPr lang="fr-FR" cap="all" dirty="0"/>
            </a:br>
            <a:endParaRPr lang="fr-FR"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fontScale="70000" lnSpcReduction="20000"/>
          </a:bodyPr>
          <a:lstStyle/>
          <a:p>
            <a:pPr marL="114300" indent="0" fontAlgn="base">
              <a:buNone/>
            </a:pPr>
            <a:r>
              <a:rPr lang="fr-FR" dirty="0"/>
              <a:t>Identifier le marché est une étape essentielle à votre prospection. Elle permet de </a:t>
            </a:r>
            <a:r>
              <a:rPr lang="fr-FR" b="1" dirty="0"/>
              <a:t>connaître votre cœur de cible et prioriser vos efforts de prospection</a:t>
            </a:r>
            <a:r>
              <a:rPr lang="fr-FR" dirty="0"/>
              <a:t>. Connaître votre marché vous permettra également de composer votre base prospects.</a:t>
            </a:r>
          </a:p>
          <a:p>
            <a:pPr marL="114300" indent="0" fontAlgn="base">
              <a:buNone/>
            </a:pPr>
            <a:r>
              <a:rPr lang="fr-FR" dirty="0"/>
              <a:t>Pour y parvenir, les Solutions d’Intelligence Commerciale définissent en quelques clics la typologie de vos clients et prospects par :</a:t>
            </a:r>
          </a:p>
          <a:p>
            <a:pPr fontAlgn="base"/>
            <a:r>
              <a:rPr lang="fr-FR" b="1" dirty="0"/>
              <a:t>Segmentation financière :</a:t>
            </a:r>
            <a:r>
              <a:rPr lang="fr-FR" dirty="0"/>
              <a:t> tranche et évolution du chiffre d’affaires, risque financier, levée de fond, résultat net, CA à l’export…</a:t>
            </a:r>
          </a:p>
          <a:p>
            <a:pPr fontAlgn="base"/>
            <a:r>
              <a:rPr lang="fr-FR" b="1" dirty="0"/>
              <a:t>Segmentation marché :</a:t>
            </a:r>
            <a:r>
              <a:rPr lang="fr-FR" dirty="0"/>
              <a:t> ciblage sémantique, secteur d’activité, date de création, tranche et évolution d’effectif, nombre d’établissements, forme juridique…</a:t>
            </a:r>
          </a:p>
          <a:p>
            <a:pPr fontAlgn="base"/>
            <a:r>
              <a:rPr lang="fr-FR" b="1" dirty="0"/>
              <a:t>Typologie :</a:t>
            </a:r>
            <a:r>
              <a:rPr lang="fr-FR" dirty="0"/>
              <a:t> exportateurs/importateurs, e-commerçants et </a:t>
            </a:r>
            <a:r>
              <a:rPr lang="fr-FR" dirty="0" err="1"/>
              <a:t>VPCistes</a:t>
            </a:r>
            <a:r>
              <a:rPr lang="fr-FR" dirty="0"/>
              <a:t>, entreprise familiale, B2B/B2C, …</a:t>
            </a:r>
          </a:p>
          <a:p>
            <a:pPr fontAlgn="base"/>
            <a:r>
              <a:rPr lang="fr-FR" b="1" dirty="0"/>
              <a:t>Similitude :</a:t>
            </a:r>
            <a:r>
              <a:rPr lang="fr-FR" dirty="0"/>
              <a:t> analyse de la base clients actuelle pour extrapoler des modèles ou « clusters » d’entreprises similaires</a:t>
            </a:r>
          </a:p>
          <a:p>
            <a:pPr marL="114300" indent="0" fontAlgn="base">
              <a:buNone/>
            </a:pPr>
            <a:r>
              <a:rPr lang="fr-FR" dirty="0"/>
              <a:t>Plus votre marché est vaste par rapport à votre capacité de traitement commercial, plus vous pouvez utiliser des critères avancés pour cibler votre marché.</a:t>
            </a:r>
          </a:p>
          <a:p>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378188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800320"/>
            <a:ext cx="10515600" cy="1325563"/>
          </a:xfrm>
        </p:spPr>
        <p:txBody>
          <a:bodyPr/>
          <a:lstStyle/>
          <a:p>
            <a:pPr fontAlgn="base"/>
            <a:r>
              <a:rPr lang="fr-FR" b="1" cap="all" dirty="0"/>
              <a:t>ENRICHIR VOTRE CONNAISSANCE PROSPECT</a:t>
            </a:r>
            <a:endParaRPr lang="fr-FR"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fontScale="70000" lnSpcReduction="20000"/>
          </a:bodyPr>
          <a:lstStyle/>
          <a:p>
            <a:pPr marL="114300" indent="0" fontAlgn="base">
              <a:buNone/>
            </a:pPr>
            <a:r>
              <a:rPr lang="fr-FR" dirty="0"/>
              <a:t>Accédez à des informations-clés mises à jour quotidiennement :</a:t>
            </a:r>
          </a:p>
          <a:p>
            <a:pPr fontAlgn="base"/>
            <a:r>
              <a:rPr lang="fr-FR" dirty="0"/>
              <a:t>La </a:t>
            </a:r>
            <a:r>
              <a:rPr lang="fr-FR" b="1" dirty="0"/>
              <a:t>présentation détaillée de l’entreprise</a:t>
            </a:r>
            <a:r>
              <a:rPr lang="fr-FR" dirty="0"/>
              <a:t> et son positionnement sur son marché</a:t>
            </a:r>
          </a:p>
          <a:p>
            <a:pPr fontAlgn="base"/>
            <a:r>
              <a:rPr lang="fr-FR" dirty="0"/>
              <a:t>La présentation des </a:t>
            </a:r>
            <a:r>
              <a:rPr lang="fr-FR" b="1" dirty="0"/>
              <a:t>liens capitalistiques</a:t>
            </a:r>
            <a:r>
              <a:rPr lang="fr-FR" dirty="0"/>
              <a:t> et la </a:t>
            </a:r>
            <a:r>
              <a:rPr lang="fr-FR" b="1" dirty="0"/>
              <a:t>liste de ses dirigeants</a:t>
            </a:r>
            <a:endParaRPr lang="fr-FR" dirty="0"/>
          </a:p>
          <a:p>
            <a:pPr fontAlgn="base"/>
            <a:r>
              <a:rPr lang="fr-FR" dirty="0"/>
              <a:t>Les </a:t>
            </a:r>
            <a:r>
              <a:rPr lang="fr-FR" b="1" dirty="0"/>
              <a:t>données légales, économiques et financières</a:t>
            </a:r>
            <a:r>
              <a:rPr lang="fr-FR" dirty="0"/>
              <a:t> issues de sources officielles</a:t>
            </a:r>
          </a:p>
          <a:p>
            <a:pPr fontAlgn="base"/>
            <a:r>
              <a:rPr lang="fr-FR" b="1" dirty="0"/>
              <a:t>L’actualité de la société</a:t>
            </a:r>
            <a:r>
              <a:rPr lang="fr-FR" dirty="0"/>
              <a:t> sur le web, les blogs, les réseaux sociaux et les salons</a:t>
            </a:r>
          </a:p>
          <a:p>
            <a:pPr fontAlgn="base"/>
            <a:r>
              <a:rPr lang="fr-FR" dirty="0"/>
              <a:t>Le </a:t>
            </a:r>
            <a:r>
              <a:rPr lang="fr-FR" b="1" dirty="0"/>
              <a:t>recensement des contacts professionnels</a:t>
            </a:r>
            <a:r>
              <a:rPr lang="fr-FR" dirty="0"/>
              <a:t> (nom, poste, compétence)</a:t>
            </a:r>
          </a:p>
          <a:p>
            <a:pPr fontAlgn="base"/>
            <a:r>
              <a:rPr lang="fr-FR" dirty="0"/>
              <a:t>Les </a:t>
            </a:r>
            <a:r>
              <a:rPr lang="fr-FR" b="1" dirty="0"/>
              <a:t>offres d’emploi</a:t>
            </a:r>
            <a:r>
              <a:rPr lang="fr-FR" dirty="0"/>
              <a:t> et les appels d’offres en cours</a:t>
            </a:r>
          </a:p>
          <a:p>
            <a:pPr fontAlgn="base"/>
            <a:r>
              <a:rPr lang="fr-FR" dirty="0"/>
              <a:t>Un </a:t>
            </a:r>
            <a:r>
              <a:rPr lang="fr-FR" b="1" dirty="0"/>
              <a:t>nuage des mots-clés</a:t>
            </a:r>
            <a:r>
              <a:rPr lang="fr-FR" dirty="0"/>
              <a:t> qui décrit la société à l’instant T</a:t>
            </a:r>
          </a:p>
          <a:p>
            <a:pPr fontAlgn="base"/>
            <a:r>
              <a:rPr lang="fr-FR" dirty="0"/>
              <a:t>La </a:t>
            </a:r>
            <a:r>
              <a:rPr lang="fr-FR" b="1" dirty="0"/>
              <a:t>liste des sociétés semblables</a:t>
            </a:r>
            <a:r>
              <a:rPr lang="fr-FR" dirty="0"/>
              <a:t>, c’est-à-dire ses concurrents</a:t>
            </a:r>
          </a:p>
          <a:p>
            <a:pPr marL="114300" indent="0" fontAlgn="base">
              <a:buNone/>
            </a:pPr>
            <a:r>
              <a:rPr lang="fr-FR" dirty="0"/>
              <a:t>Grâce à ces informations riches et contextualisées, </a:t>
            </a:r>
            <a:r>
              <a:rPr lang="fr-FR" b="1" dirty="0"/>
              <a:t>analysez une société en moins de 5 minutes</a:t>
            </a:r>
            <a:r>
              <a:rPr lang="fr-FR" dirty="0"/>
              <a:t>.</a:t>
            </a:r>
          </a:p>
          <a:p>
            <a:pPr marL="114300" indent="0" fontAlgn="base">
              <a:buNone/>
            </a:pPr>
            <a:r>
              <a:rPr lang="fr-FR" dirty="0"/>
              <a:t>Une fois cette analyse réalisée, vous pouvez qualifier votre prospect et évaluer son potentiel pour ensuite adapter votre discours. Pour cela, vous devez nouer un dialogue de qualité avec votre interlocuteur, notamment en lui parlant de son activité, ses produits, son actualité.</a:t>
            </a:r>
          </a:p>
          <a:p>
            <a:pPr marL="114300" indent="0">
              <a:buNone/>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255195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4" y="800320"/>
            <a:ext cx="10879548" cy="1325563"/>
          </a:xfrm>
        </p:spPr>
        <p:txBody>
          <a:bodyPr>
            <a:normAutofit/>
          </a:bodyPr>
          <a:lstStyle/>
          <a:p>
            <a:pPr fontAlgn="base"/>
            <a:r>
              <a:rPr lang="fr-FR" sz="3200" b="1" cap="all" dirty="0"/>
              <a:t>Proposition de vente et information sur les prospects</a:t>
            </a:r>
            <a:endParaRPr lang="fr-FR" sz="3200"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a:bodyPr>
          <a:lstStyle/>
          <a:p>
            <a:pPr marL="114300" indent="0" fontAlgn="base">
              <a:buNone/>
            </a:pPr>
            <a:r>
              <a:rPr lang="fr-FR" dirty="0"/>
              <a:t>Avoir une </a:t>
            </a:r>
            <a:r>
              <a:rPr lang="fr-FR" b="1" dirty="0"/>
              <a:t>proposition unique </a:t>
            </a:r>
            <a:r>
              <a:rPr lang="fr-FR" dirty="0"/>
              <a:t>de vente et s’assurez que les concurrents </a:t>
            </a:r>
            <a:r>
              <a:rPr lang="fr-FR" b="1" dirty="0"/>
              <a:t>ne propose pas la même chose</a:t>
            </a:r>
            <a:r>
              <a:rPr lang="fr-FR" dirty="0"/>
              <a:t>.</a:t>
            </a:r>
          </a:p>
          <a:p>
            <a:pPr marL="114300" indent="0" fontAlgn="base">
              <a:buNone/>
            </a:pPr>
            <a:endParaRPr lang="fr-FR" dirty="0"/>
          </a:p>
          <a:p>
            <a:pPr marL="114300" indent="0" fontAlgn="base">
              <a:buNone/>
            </a:pPr>
            <a:r>
              <a:rPr lang="fr-FR" dirty="0"/>
              <a:t>Pour mieux prospecter en B2B, vous devez </a:t>
            </a:r>
            <a:r>
              <a:rPr lang="fr-FR" b="1" dirty="0"/>
              <a:t>exploiter des informations fiables et pertinentes</a:t>
            </a:r>
            <a:r>
              <a:rPr lang="fr-FR" dirty="0"/>
              <a:t>. Ce sont ces informations qui vous permettent d’améliorer votre efficacité commerciale. Il est donc de votre devoir de mettre à jour régulièrement votre fichier de prospection.</a:t>
            </a:r>
          </a:p>
          <a:p>
            <a:pPr marL="114300" indent="0">
              <a:buNone/>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65382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800320"/>
            <a:ext cx="10515600" cy="1325563"/>
          </a:xfrm>
        </p:spPr>
        <p:txBody>
          <a:bodyPr/>
          <a:lstStyle/>
          <a:p>
            <a:pPr fontAlgn="base"/>
            <a:r>
              <a:rPr lang="fr-FR" b="1" cap="all" dirty="0"/>
              <a:t>CONTACTER LE BON INTERLOCUTEUR</a:t>
            </a:r>
            <a:endParaRPr lang="fr-FR"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lnSpcReduction="10000"/>
          </a:bodyPr>
          <a:lstStyle/>
          <a:p>
            <a:pPr marL="114300" indent="0" fontAlgn="base">
              <a:buNone/>
            </a:pPr>
            <a:r>
              <a:rPr lang="fr-FR" dirty="0"/>
              <a:t>Trouver le bon interlocuteur est la cerise sur le gâteau de tout commercial.</a:t>
            </a:r>
          </a:p>
          <a:p>
            <a:pPr marL="114300" indent="0" fontAlgn="base">
              <a:buNone/>
            </a:pPr>
            <a:r>
              <a:rPr lang="fr-FR" dirty="0"/>
              <a:t>Votre objectif est donc d’</a:t>
            </a:r>
            <a:r>
              <a:rPr lang="fr-FR" b="1" dirty="0"/>
              <a:t>identifier le contact décideur</a:t>
            </a:r>
            <a:r>
              <a:rPr lang="fr-FR" dirty="0"/>
              <a:t> mais sans oublier les </a:t>
            </a:r>
            <a:r>
              <a:rPr lang="fr-FR" b="1" dirty="0"/>
              <a:t>interlocuteurs pouvant intervenir dans le processus d’achat</a:t>
            </a:r>
            <a:r>
              <a:rPr lang="fr-FR" dirty="0"/>
              <a:t>. En effet, n’oubliez pas d’intégrer les utilisateurs potentiels de votre produit et/ou service. Les utilisateurs sont, de manière générale, les premiers ambassadeurs de celui-ci.</a:t>
            </a:r>
          </a:p>
          <a:p>
            <a:pPr marL="114300" indent="0" fontAlgn="base">
              <a:buNone/>
            </a:pPr>
            <a:r>
              <a:rPr lang="fr-FR" dirty="0"/>
              <a:t>Ainsi, </a:t>
            </a:r>
            <a:r>
              <a:rPr lang="fr-FR" b="1" dirty="0"/>
              <a:t>adaptez la recherche du nombre d’interlocuteurs en fonction de la taille de vos prospects</a:t>
            </a:r>
            <a:r>
              <a:rPr lang="fr-FR" dirty="0"/>
              <a:t>. Par exemple, si vous prospectez de grands comptes, il est préférable de multiplier les contacts commerciaux pour augmenter vos chances.</a:t>
            </a:r>
          </a:p>
          <a:p>
            <a:pPr marL="114300" indent="0">
              <a:buNone/>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395899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800320"/>
            <a:ext cx="10515600" cy="1325563"/>
          </a:xfrm>
        </p:spPr>
        <p:txBody>
          <a:bodyPr/>
          <a:lstStyle/>
          <a:p>
            <a:pPr fontAlgn="base"/>
            <a:r>
              <a:rPr lang="fr-FR" b="1" cap="all" dirty="0"/>
              <a:t>SAVOIR VOUS PRÉSENTER</a:t>
            </a:r>
            <a:endParaRPr lang="fr-FR"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fontScale="92500" lnSpcReduction="10000"/>
          </a:bodyPr>
          <a:lstStyle/>
          <a:p>
            <a:pPr fontAlgn="base"/>
            <a:r>
              <a:rPr lang="fr-FR" dirty="0"/>
              <a:t>Savoir présenter votre société et vos services en moins d’une minute est primordiale. Un prospect a une </a:t>
            </a:r>
            <a:r>
              <a:rPr lang="fr-FR" b="1" dirty="0"/>
              <a:t>capacité d’attention</a:t>
            </a:r>
            <a:r>
              <a:rPr lang="fr-FR" dirty="0"/>
              <a:t> de seulement </a:t>
            </a:r>
            <a:r>
              <a:rPr lang="fr-FR" b="1" dirty="0"/>
              <a:t>8 secondes</a:t>
            </a:r>
            <a:r>
              <a:rPr lang="fr-FR" dirty="0"/>
              <a:t> alors si votre présentation est trop longue, c’est une vente perdue assurée.</a:t>
            </a:r>
          </a:p>
          <a:p>
            <a:pPr fontAlgn="base"/>
            <a:r>
              <a:rPr lang="fr-FR" dirty="0"/>
              <a:t>Vous devez donc </a:t>
            </a:r>
            <a:r>
              <a:rPr lang="fr-FR" b="1" dirty="0"/>
              <a:t>travailler une accroche attractive</a:t>
            </a:r>
            <a:r>
              <a:rPr lang="fr-FR" dirty="0"/>
              <a:t> et par-dessus tout </a:t>
            </a:r>
            <a:r>
              <a:rPr lang="fr-FR" b="1" dirty="0"/>
              <a:t>axée sur le bénéfice</a:t>
            </a:r>
            <a:r>
              <a:rPr lang="fr-FR" dirty="0"/>
              <a:t> que votre prospect obtiendra s’il devient client.</a:t>
            </a:r>
            <a:br>
              <a:rPr lang="fr-FR" dirty="0"/>
            </a:br>
            <a:r>
              <a:rPr lang="fr-FR" dirty="0"/>
              <a:t>Pour cela, </a:t>
            </a:r>
            <a:r>
              <a:rPr lang="fr-FR" b="1" dirty="0"/>
              <a:t>évitez les acronymes ou jargons</a:t>
            </a:r>
            <a:r>
              <a:rPr lang="fr-FR" dirty="0"/>
              <a:t> trop spécifiques et, par-dessus tout, agrémentez votre présentation d’</a:t>
            </a:r>
            <a:r>
              <a:rPr lang="fr-FR" b="1" dirty="0"/>
              <a:t>exemples de clients</a:t>
            </a:r>
            <a:r>
              <a:rPr lang="fr-FR" dirty="0"/>
              <a:t> (idéalement dans le même secteur d’activité que votre prospect) et d’</a:t>
            </a:r>
            <a:r>
              <a:rPr lang="fr-FR" b="1" dirty="0"/>
              <a:t>applications concrètes</a:t>
            </a:r>
            <a:r>
              <a:rPr lang="fr-FR" dirty="0"/>
              <a:t> de votre produit ou service.</a:t>
            </a:r>
          </a:p>
          <a:p>
            <a:pPr fontAlgn="base"/>
            <a:r>
              <a:rPr lang="fr-FR" dirty="0"/>
              <a:t>N’oubliez pas que ce qui s’explique clairement se comprend facilement.</a:t>
            </a:r>
          </a:p>
          <a:p>
            <a:pPr marL="114300" indent="0">
              <a:buNone/>
            </a:pPr>
            <a:endParaRPr lang="fr-FR" dirty="0"/>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334038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3;p2">
            <a:extLst>
              <a:ext uri="{FF2B5EF4-FFF2-40B4-BE49-F238E27FC236}">
                <a16:creationId xmlns:a16="http://schemas.microsoft.com/office/drawing/2014/main" id="{649D208D-3414-45F9-80E6-12CE46D37F3C}"/>
              </a:ext>
            </a:extLst>
          </p:cNvPr>
          <p:cNvPicPr preferRelativeResize="0"/>
          <p:nvPr/>
        </p:nvPicPr>
        <p:blipFill rotWithShape="1">
          <a:blip r:embed="rId2">
            <a:alphaModFix/>
          </a:blip>
          <a:srcRect t="14478" r="1186" b="8928"/>
          <a:stretch/>
        </p:blipFill>
        <p:spPr>
          <a:xfrm>
            <a:off x="14068" y="0"/>
            <a:ext cx="12168095" cy="6858000"/>
          </a:xfrm>
          <a:prstGeom prst="rect">
            <a:avLst/>
          </a:prstGeom>
          <a:noFill/>
          <a:ln>
            <a:noFill/>
          </a:ln>
        </p:spPr>
      </p:pic>
      <p:sp>
        <p:nvSpPr>
          <p:cNvPr id="2" name="Titre 1">
            <a:extLst>
              <a:ext uri="{FF2B5EF4-FFF2-40B4-BE49-F238E27FC236}">
                <a16:creationId xmlns:a16="http://schemas.microsoft.com/office/drawing/2014/main" id="{C020A19A-23AE-4B0F-AF8D-9E7245D2978B}"/>
              </a:ext>
            </a:extLst>
          </p:cNvPr>
          <p:cNvSpPr>
            <a:spLocks noGrp="1"/>
          </p:cNvSpPr>
          <p:nvPr>
            <p:ph type="title"/>
          </p:nvPr>
        </p:nvSpPr>
        <p:spPr>
          <a:xfrm>
            <a:off x="810705" y="800320"/>
            <a:ext cx="10515600" cy="1325563"/>
          </a:xfrm>
        </p:spPr>
        <p:txBody>
          <a:bodyPr/>
          <a:lstStyle/>
          <a:p>
            <a:pPr fontAlgn="base"/>
            <a:r>
              <a:rPr lang="fr-FR" b="1" cap="all" dirty="0"/>
              <a:t>S’ÉQUIPER D’UN CRM</a:t>
            </a:r>
            <a:endParaRPr lang="fr-FR" cap="all" dirty="0"/>
          </a:p>
        </p:txBody>
      </p:sp>
      <p:sp>
        <p:nvSpPr>
          <p:cNvPr id="3" name="Espace réservé du texte 2">
            <a:extLst>
              <a:ext uri="{FF2B5EF4-FFF2-40B4-BE49-F238E27FC236}">
                <a16:creationId xmlns:a16="http://schemas.microsoft.com/office/drawing/2014/main" id="{8F53F2D0-749B-4444-ABF0-64317FD8083A}"/>
              </a:ext>
            </a:extLst>
          </p:cNvPr>
          <p:cNvSpPr>
            <a:spLocks noGrp="1"/>
          </p:cNvSpPr>
          <p:nvPr>
            <p:ph type="body" idx="1"/>
          </p:nvPr>
        </p:nvSpPr>
        <p:spPr/>
        <p:txBody>
          <a:bodyPr>
            <a:normAutofit/>
          </a:bodyPr>
          <a:lstStyle/>
          <a:p>
            <a:pPr marL="114300" indent="0">
              <a:buNone/>
            </a:pPr>
            <a:r>
              <a:rPr lang="fr-FR" dirty="0"/>
              <a:t>Le CRM vous permet de </a:t>
            </a:r>
            <a:r>
              <a:rPr lang="fr-FR" b="1" dirty="0"/>
              <a:t>centraliser</a:t>
            </a:r>
            <a:r>
              <a:rPr lang="fr-FR" dirty="0"/>
              <a:t> vos informations et interactions avec vos prospects. Vous pouvez ainsi naviguer dans la mémoire commerciale de votre entreprise.</a:t>
            </a:r>
            <a:br>
              <a:rPr lang="fr-FR" dirty="0"/>
            </a:br>
            <a:r>
              <a:rPr lang="fr-FR" dirty="0"/>
              <a:t>Le CRM vous permet aussi et surtout de disposer d’</a:t>
            </a:r>
            <a:r>
              <a:rPr lang="fr-FR" b="1" dirty="0"/>
              <a:t>informations à jour et qualifiées</a:t>
            </a:r>
            <a:r>
              <a:rPr lang="fr-FR" dirty="0"/>
              <a:t>… À condition d’enrichir sa base proprement et régulièrement bien sûr !</a:t>
            </a:r>
          </a:p>
        </p:txBody>
      </p:sp>
      <p:sp>
        <p:nvSpPr>
          <p:cNvPr id="5" name="Google Shape;95;p2">
            <a:extLst>
              <a:ext uri="{FF2B5EF4-FFF2-40B4-BE49-F238E27FC236}">
                <a16:creationId xmlns:a16="http://schemas.microsoft.com/office/drawing/2014/main" id="{2BDBC6F0-C7D7-4DBA-B4D6-F69D751ACBA5}"/>
              </a:ext>
            </a:extLst>
          </p:cNvPr>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98;p2">
            <a:extLst>
              <a:ext uri="{FF2B5EF4-FFF2-40B4-BE49-F238E27FC236}">
                <a16:creationId xmlns:a16="http://schemas.microsoft.com/office/drawing/2014/main" id="{06A9E4FD-7F8C-4838-B934-B0D262E1A46C}"/>
              </a:ext>
            </a:extLst>
          </p:cNvPr>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 6">
            <a:extLst>
              <a:ext uri="{FF2B5EF4-FFF2-40B4-BE49-F238E27FC236}">
                <a16:creationId xmlns:a16="http://schemas.microsoft.com/office/drawing/2014/main" id="{345F175E-23C3-49FE-AAA2-C160C07DD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8" name="Picture 10">
            <a:extLst>
              <a:ext uri="{FF2B5EF4-FFF2-40B4-BE49-F238E27FC236}">
                <a16:creationId xmlns:a16="http://schemas.microsoft.com/office/drawing/2014/main" id="{6FFAE945-4DD5-49A0-9D42-7B089C82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9" name="Picture 11">
            <a:extLst>
              <a:ext uri="{FF2B5EF4-FFF2-40B4-BE49-F238E27FC236}">
                <a16:creationId xmlns:a16="http://schemas.microsoft.com/office/drawing/2014/main" id="{26003A11-15CE-4086-B969-4B3560D29030}"/>
              </a:ext>
            </a:extLst>
          </p:cNvPr>
          <p:cNvPicPr>
            <a:picLocks noChangeAspect="1"/>
          </p:cNvPicPr>
          <p:nvPr/>
        </p:nvPicPr>
        <p:blipFill rotWithShape="1">
          <a:blip r:embed="rId5">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Tree>
    <p:extLst>
      <p:ext uri="{BB962C8B-B14F-4D97-AF65-F5344CB8AC3E}">
        <p14:creationId xmlns:p14="http://schemas.microsoft.com/office/powerpoint/2010/main" val="3056179061"/>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1020</Words>
  <Application>Microsoft Office PowerPoint</Application>
  <PresentationFormat>Grand écran</PresentationFormat>
  <Paragraphs>76</Paragraphs>
  <Slides>17</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Times New Roman</vt:lpstr>
      <vt:lpstr>Calibri</vt:lpstr>
      <vt:lpstr>Arial</vt:lpstr>
      <vt:lpstr>Calibri Light</vt:lpstr>
      <vt:lpstr>Thème Office</vt:lpstr>
      <vt:lpstr>Présentation PowerPoint</vt:lpstr>
      <vt:lpstr>Présentation PowerPoint</vt:lpstr>
      <vt:lpstr>Présentation PowerPoint</vt:lpstr>
      <vt:lpstr>IDENTIFIER VOTRE CŒUR DE CIBLE </vt:lpstr>
      <vt:lpstr>ENRICHIR VOTRE CONNAISSANCE PROSPECT</vt:lpstr>
      <vt:lpstr>Proposition de vente et information sur les prospects</vt:lpstr>
      <vt:lpstr>CONTACTER LE BON INTERLOCUTEUR</vt:lpstr>
      <vt:lpstr>SAVOIR VOUS PRÉSENTER</vt:lpstr>
      <vt:lpstr>S’ÉQUIPER D’UN CRM</vt:lpstr>
      <vt:lpstr>SURVEILLER VOS CLIENTS ET PROSPECTS</vt:lpstr>
      <vt:lpstr>Présentation PowerPoint</vt:lpstr>
      <vt:lpstr>Comment aborder la négociation commerciale en BtoB?</vt:lpstr>
      <vt:lpstr>Impression de difficulté durant les négociation avec les grands groupes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dc:creator>
  <cp:lastModifiedBy>yosra rzig</cp:lastModifiedBy>
  <cp:revision>48</cp:revision>
  <dcterms:created xsi:type="dcterms:W3CDTF">2019-08-08T11:06:55Z</dcterms:created>
  <dcterms:modified xsi:type="dcterms:W3CDTF">2021-08-02T13:30:26Z</dcterms:modified>
</cp:coreProperties>
</file>