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3.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308" r:id="rId3"/>
    <p:sldId id="307" r:id="rId4"/>
    <p:sldId id="301" r:id="rId5"/>
    <p:sldId id="304" r:id="rId6"/>
    <p:sldId id="303" r:id="rId7"/>
    <p:sldId id="305" r:id="rId8"/>
    <p:sldId id="302" r:id="rId9"/>
    <p:sldId id="306" r:id="rId10"/>
    <p:sldId id="270"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50" roundtripDataSignature="AMtx7mj8+a07rxNvqb1gmJ51nS7UrXVTJ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tima Zahra. Oukacha" initials="" lastIdx="4" clrIdx="0"/>
  <p:cmAuthor id="1" name="yosra rzig" initials="yr" lastIdx="1" clrIdx="1">
    <p:extLst>
      <p:ext uri="{19B8F6BF-5375-455C-9EA6-DF929625EA0E}">
        <p15:presenceInfo xmlns:p15="http://schemas.microsoft.com/office/powerpoint/2012/main" userId="789d5b979d2ac14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8"/>
  </p:normalViewPr>
  <p:slideViewPr>
    <p:cSldViewPr snapToGrid="0">
      <p:cViewPr varScale="1">
        <p:scale>
          <a:sx n="90" d="100"/>
          <a:sy n="90" d="100"/>
        </p:scale>
        <p:origin x="232"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51" Type="http://schemas.openxmlformats.org/officeDocument/2006/relationships/commentAuthors" Target="commentAuthors.xml"/><Relationship Id="rId3" Type="http://schemas.openxmlformats.org/officeDocument/2006/relationships/slide" Target="slides/slide2.xml"/><Relationship Id="rId50" Type="http://customschemas.google.com/relationships/presentationmetadata" Target="meta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7-29T14:16:35.297" idx="1">
    <p:pos x="10" y="10"/>
    <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7-29T14:16:35.297" idx="1">
    <p:pos x="10" y="10"/>
    <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7-29T14:16:35.297"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2262087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5537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9789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8338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5604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0851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4084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7539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1515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4191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5050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1"/>
        <p:cNvGrpSpPr/>
        <p:nvPr/>
      </p:nvGrpSpPr>
      <p:grpSpPr>
        <a:xfrm>
          <a:off x="0" y="0"/>
          <a:ext cx="0" cy="0"/>
          <a:chOff x="0" y="0"/>
          <a:chExt cx="0" cy="0"/>
        </a:xfrm>
      </p:grpSpPr>
      <p:sp>
        <p:nvSpPr>
          <p:cNvPr id="12" name="Google Shape;12;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4"/>
        <p:cNvGrpSpPr/>
        <p:nvPr/>
      </p:nvGrpSpPr>
      <p:grpSpPr>
        <a:xfrm>
          <a:off x="0" y="0"/>
          <a:ext cx="0" cy="0"/>
          <a:chOff x="0" y="0"/>
          <a:chExt cx="0" cy="0"/>
        </a:xfrm>
      </p:grpSpPr>
      <p:sp>
        <p:nvSpPr>
          <p:cNvPr id="75" name="Google Shape;75;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3"/>
        <p:cNvGrpSpPr/>
        <p:nvPr/>
      </p:nvGrpSpPr>
      <p:grpSpPr>
        <a:xfrm>
          <a:off x="0" y="0"/>
          <a:ext cx="0" cy="0"/>
          <a:chOff x="0" y="0"/>
          <a:chExt cx="0" cy="0"/>
        </a:xfrm>
      </p:grpSpPr>
      <p:sp>
        <p:nvSpPr>
          <p:cNvPr id="24" name="Google Shape;24;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29"/>
        <p:cNvGrpSpPr/>
        <p:nvPr/>
      </p:nvGrpSpPr>
      <p:grpSpPr>
        <a:xfrm>
          <a:off x="0" y="0"/>
          <a:ext cx="0" cy="0"/>
          <a:chOff x="0" y="0"/>
          <a:chExt cx="0" cy="0"/>
        </a:xfrm>
      </p:grpSpPr>
      <p:sp>
        <p:nvSpPr>
          <p:cNvPr id="30" name="Google Shape;3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36"/>
        <p:cNvGrpSpPr/>
        <p:nvPr/>
      </p:nvGrpSpPr>
      <p:grpSpPr>
        <a:xfrm>
          <a:off x="0" y="0"/>
          <a:ext cx="0" cy="0"/>
          <a:chOff x="0" y="0"/>
          <a:chExt cx="0" cy="0"/>
        </a:xfrm>
      </p:grpSpPr>
      <p:sp>
        <p:nvSpPr>
          <p:cNvPr id="37" name="Google Shape;37;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5"/>
        <p:cNvGrpSpPr/>
        <p:nvPr/>
      </p:nvGrpSpPr>
      <p:grpSpPr>
        <a:xfrm>
          <a:off x="0" y="0"/>
          <a:ext cx="0" cy="0"/>
          <a:chOff x="0" y="0"/>
          <a:chExt cx="0" cy="0"/>
        </a:xfrm>
      </p:grpSpPr>
      <p:sp>
        <p:nvSpPr>
          <p:cNvPr id="46" name="Google Shape;4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0"/>
        <p:cNvGrpSpPr/>
        <p:nvPr/>
      </p:nvGrpSpPr>
      <p:grpSpPr>
        <a:xfrm>
          <a:off x="0" y="0"/>
          <a:ext cx="0" cy="0"/>
          <a:chOff x="0" y="0"/>
          <a:chExt cx="0" cy="0"/>
        </a:xfrm>
      </p:grpSpPr>
      <p:sp>
        <p:nvSpPr>
          <p:cNvPr id="51" name="Google Shape;5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4"/>
        <p:cNvGrpSpPr/>
        <p:nvPr/>
      </p:nvGrpSpPr>
      <p:grpSpPr>
        <a:xfrm>
          <a:off x="0" y="0"/>
          <a:ext cx="0" cy="0"/>
          <a:chOff x="0" y="0"/>
          <a:chExt cx="0" cy="0"/>
        </a:xfrm>
      </p:grpSpPr>
      <p:sp>
        <p:nvSpPr>
          <p:cNvPr id="55" name="Google Shape;55;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1"/>
        <p:cNvGrpSpPr/>
        <p:nvPr/>
      </p:nvGrpSpPr>
      <p:grpSpPr>
        <a:xfrm>
          <a:off x="0" y="0"/>
          <a:ext cx="0" cy="0"/>
          <a:chOff x="0" y="0"/>
          <a:chExt cx="0" cy="0"/>
        </a:xfrm>
      </p:grpSpPr>
      <p:sp>
        <p:nvSpPr>
          <p:cNvPr id="62" name="Google Shape;62;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68"/>
        <p:cNvGrpSpPr/>
        <p:nvPr/>
      </p:nvGrpSpPr>
      <p:grpSpPr>
        <a:xfrm>
          <a:off x="0" y="0"/>
          <a:ext cx="0" cy="0"/>
          <a:chOff x="0" y="0"/>
          <a:chExt cx="0" cy="0"/>
        </a:xfrm>
      </p:grpSpPr>
      <p:sp>
        <p:nvSpPr>
          <p:cNvPr id="69" name="Google Shape;69;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omments" Target="../comments/comment3.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265"/>
          <a:stretch/>
        </p:blipFill>
        <p:spPr>
          <a:xfrm>
            <a:off x="183606" y="0"/>
            <a:ext cx="3387469" cy="1198363"/>
          </a:xfrm>
          <a:prstGeom prst="rect">
            <a:avLst/>
          </a:prstGeom>
        </p:spPr>
      </p:pic>
      <p:pic>
        <p:nvPicPr>
          <p:cNvPr id="3" name="Picture 2"/>
          <p:cNvPicPr>
            <a:picLocks noChangeAspect="1"/>
          </p:cNvPicPr>
          <p:nvPr/>
        </p:nvPicPr>
        <p:blipFill>
          <a:blip r:embed="rId4"/>
          <a:stretch>
            <a:fillRect/>
          </a:stretch>
        </p:blipFill>
        <p:spPr>
          <a:xfrm>
            <a:off x="0" y="1038384"/>
            <a:ext cx="12192000" cy="5816269"/>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1616" y="2564215"/>
            <a:ext cx="7628767" cy="1814409"/>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72848" y="231416"/>
            <a:ext cx="1095094" cy="622987"/>
          </a:xfrm>
          <a:prstGeom prst="rect">
            <a:avLst/>
          </a:prstGeom>
        </p:spPr>
      </p:pic>
      <p:sp>
        <p:nvSpPr>
          <p:cNvPr id="6" name="object 2">
            <a:extLst>
              <a:ext uri="{FF2B5EF4-FFF2-40B4-BE49-F238E27FC236}">
                <a16:creationId xmlns:a16="http://schemas.microsoft.com/office/drawing/2014/main" id="{3C705F1E-12CA-4914-AD88-0153D5C9929F}"/>
              </a:ext>
            </a:extLst>
          </p:cNvPr>
          <p:cNvSpPr txBox="1">
            <a:spLocks/>
          </p:cNvSpPr>
          <p:nvPr/>
        </p:nvSpPr>
        <p:spPr>
          <a:xfrm>
            <a:off x="732247" y="5110730"/>
            <a:ext cx="11576984" cy="505908"/>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000" b="0" i="0" kern="1200">
                <a:solidFill>
                  <a:srgbClr val="FF0000"/>
                </a:solidFill>
                <a:latin typeface="Calibri"/>
                <a:ea typeface="+mj-ea"/>
                <a:cs typeface="Calibri"/>
              </a:defRPr>
            </a:lvl1pPr>
          </a:lstStyle>
          <a:p>
            <a:pPr marL="2417445" marR="5080" lvl="0" indent="-2405380">
              <a:lnSpc>
                <a:spcPct val="100000"/>
              </a:lnSpc>
              <a:spcBef>
                <a:spcPts val="105"/>
              </a:spcBef>
              <a:buClrTx/>
              <a:defRPr/>
            </a:pPr>
            <a:r>
              <a:rPr lang="fr-FR" sz="3200" dirty="0">
                <a:solidFill>
                  <a:schemeClr val="tx1"/>
                </a:solidFill>
              </a:rPr>
              <a:t>Comment réaliser une bonne gestion financière de son entreprise?</a:t>
            </a:r>
            <a:endParaRPr kumimoji="0" lang="en-US" b="1" i="0" u="none" strike="noStrike" kern="1200" cap="none" spc="15" normalizeH="0" baseline="0" noProof="0" dirty="0">
              <a:ln>
                <a:noFill/>
              </a:ln>
              <a:solidFill>
                <a:schemeClr val="tx1"/>
              </a:solidFill>
              <a:effectLst/>
              <a:uLnTx/>
              <a:uFillTx/>
              <a:latin typeface="Calibri" panose="020F0502020204030204"/>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265"/>
          <a:stretch/>
        </p:blipFill>
        <p:spPr>
          <a:xfrm>
            <a:off x="197674" y="0"/>
            <a:ext cx="3069341" cy="1085821"/>
          </a:xfrm>
          <a:prstGeom prst="rect">
            <a:avLst/>
          </a:prstGeom>
        </p:spPr>
      </p:pic>
      <p:sp>
        <p:nvSpPr>
          <p:cNvPr id="324" name="Google Shape;324;p15"/>
          <p:cNvSpPr/>
          <p:nvPr/>
        </p:nvSpPr>
        <p:spPr>
          <a:xfrm>
            <a:off x="9916998" y="5816338"/>
            <a:ext cx="1989056" cy="838986"/>
          </a:xfrm>
          <a:prstGeom prst="rect">
            <a:avLst/>
          </a:prstGeom>
          <a:solidFill>
            <a:srgbClr val="2962AE"/>
          </a:solidFill>
          <a:ln w="12700" cap="flat" cmpd="sng">
            <a:solidFill>
              <a:srgbClr val="2962A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 name="Picture 9"/>
          <p:cNvPicPr>
            <a:picLocks noChangeAspect="1"/>
          </p:cNvPicPr>
          <p:nvPr/>
        </p:nvPicPr>
        <p:blipFill>
          <a:blip r:embed="rId4"/>
          <a:stretch>
            <a:fillRect/>
          </a:stretch>
        </p:blipFill>
        <p:spPr>
          <a:xfrm>
            <a:off x="0" y="1038384"/>
            <a:ext cx="12192000" cy="5816269"/>
          </a:xfrm>
          <a:prstGeom prst="rect">
            <a:avLst/>
          </a:prstGeom>
        </p:spPr>
      </p:pic>
      <p:sp>
        <p:nvSpPr>
          <p:cNvPr id="8" name="Titre 1"/>
          <p:cNvSpPr txBox="1">
            <a:spLocks noChangeArrowheads="1"/>
          </p:cNvSpPr>
          <p:nvPr/>
        </p:nvSpPr>
        <p:spPr>
          <a:xfrm>
            <a:off x="359434" y="2626467"/>
            <a:ext cx="11473132" cy="1601788"/>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fr-FR" altLang="fr-FR" sz="7200" b="1" dirty="0">
                <a:solidFill>
                  <a:schemeClr val="bg1"/>
                </a:solidFill>
                <a:latin typeface="Calibri Light" panose="020F0302020204030204" pitchFamily="34" charset="0"/>
                <a:cs typeface="Calibri Light" panose="020F0302020204030204" pitchFamily="34" charset="0"/>
              </a:rPr>
              <a:t>Merci de votre attention</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1039" y="207699"/>
            <a:ext cx="1095094" cy="6229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t="14478" r="1186" b="8928"/>
          <a:stretch/>
        </p:blipFill>
        <p:spPr>
          <a:xfrm>
            <a:off x="-261598" y="380010"/>
            <a:ext cx="12168095" cy="6858000"/>
          </a:xfrm>
          <a:prstGeom prst="rect">
            <a:avLst/>
          </a:prstGeom>
          <a:noFill/>
          <a:ln>
            <a:noFill/>
          </a:ln>
        </p:spPr>
      </p:pic>
      <p:sp>
        <p:nvSpPr>
          <p:cNvPr id="95" name="Google Shape;95;p2"/>
          <p:cNvSpPr/>
          <p:nvPr/>
        </p:nvSpPr>
        <p:spPr>
          <a:xfrm>
            <a:off x="10605155" y="5986021"/>
            <a:ext cx="1442301" cy="67873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2"/>
          <p:cNvSpPr/>
          <p:nvPr/>
        </p:nvSpPr>
        <p:spPr>
          <a:xfrm>
            <a:off x="190500" y="190500"/>
            <a:ext cx="1676100" cy="831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Image 14"/>
          <p:cNvPicPr>
            <a:picLocks noChangeAspect="1"/>
          </p:cNvPicPr>
          <p:nvPr/>
        </p:nvPicPr>
        <p:blipFill rotWithShape="1">
          <a:blip r:embed="rId4" cstate="print">
            <a:extLst>
              <a:ext uri="{28A0092B-C50C-407E-A947-70E740481C1C}">
                <a14:useLocalDpi xmlns:a14="http://schemas.microsoft.com/office/drawing/2010/main" val="0"/>
              </a:ext>
            </a:extLst>
          </a:blip>
          <a:srcRect l="20662" t="2731" r="17669" b="11576"/>
          <a:stretch/>
        </p:blipFill>
        <p:spPr>
          <a:xfrm>
            <a:off x="10253005" y="258083"/>
            <a:ext cx="1885070" cy="62298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2435" y="210236"/>
            <a:ext cx="1095094" cy="622987"/>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t="-265"/>
          <a:stretch/>
        </p:blipFill>
        <p:spPr>
          <a:xfrm>
            <a:off x="197674" y="0"/>
            <a:ext cx="3069341" cy="1085821"/>
          </a:xfrm>
          <a:prstGeom prst="rect">
            <a:avLst/>
          </a:prstGeom>
        </p:spPr>
      </p:pic>
      <p:sp>
        <p:nvSpPr>
          <p:cNvPr id="10" name="object 2">
            <a:extLst>
              <a:ext uri="{FF2B5EF4-FFF2-40B4-BE49-F238E27FC236}">
                <a16:creationId xmlns:a16="http://schemas.microsoft.com/office/drawing/2014/main" id="{3CCCBDE5-0E43-41EF-85B0-26CD34C824C7}"/>
              </a:ext>
            </a:extLst>
          </p:cNvPr>
          <p:cNvSpPr txBox="1">
            <a:spLocks/>
          </p:cNvSpPr>
          <p:nvPr/>
        </p:nvSpPr>
        <p:spPr>
          <a:xfrm>
            <a:off x="-1350498" y="3231453"/>
            <a:ext cx="12787532" cy="813684"/>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000" b="0" i="0" kern="1200">
                <a:solidFill>
                  <a:srgbClr val="FF0000"/>
                </a:solidFill>
                <a:latin typeface="Calibri"/>
                <a:ea typeface="+mj-ea"/>
                <a:cs typeface="Calibri"/>
              </a:defRPr>
            </a:lvl1pPr>
          </a:lstStyle>
          <a:p>
            <a:pPr marL="2417445" marR="5080" lvl="0" indent="-2405380" algn="ctr">
              <a:lnSpc>
                <a:spcPct val="100000"/>
              </a:lnSpc>
              <a:spcBef>
                <a:spcPts val="105"/>
              </a:spcBef>
              <a:buClrTx/>
              <a:defRPr/>
            </a:pPr>
            <a:r>
              <a:rPr lang="fr-FR" sz="3200" dirty="0">
                <a:solidFill>
                  <a:schemeClr val="tx1"/>
                </a:solidFill>
              </a:rPr>
              <a:t>	</a:t>
            </a:r>
            <a:r>
              <a:rPr lang="fr-FR" sz="2000" dirty="0">
                <a:solidFill>
                  <a:schemeClr val="tx1"/>
                </a:solidFill>
              </a:rPr>
              <a:t>A votre avis quel est </a:t>
            </a:r>
            <a:r>
              <a:rPr lang="fr-FR" sz="2000" dirty="0">
                <a:solidFill>
                  <a:schemeClr val="tx1"/>
                </a:solidFill>
                <a:latin typeface="+mj-lt"/>
              </a:rPr>
              <a:t>L'</a:t>
            </a:r>
            <a:r>
              <a:rPr lang="fr-FR" sz="2000" b="1" dirty="0">
                <a:solidFill>
                  <a:schemeClr val="tx1"/>
                </a:solidFill>
                <a:latin typeface="+mj-lt"/>
              </a:rPr>
              <a:t>importance d’une bonne prévision financière</a:t>
            </a:r>
            <a:r>
              <a:rPr lang="fr-FR" sz="2000" dirty="0">
                <a:solidFill>
                  <a:schemeClr val="tx1"/>
                </a:solidFill>
                <a:latin typeface="+mj-lt"/>
              </a:rPr>
              <a:t> dans la réalisation de. Vos projets. </a:t>
            </a:r>
            <a:endParaRPr kumimoji="0" lang="en-US" sz="2000" b="1" i="0" u="none" strike="noStrike" kern="1200" cap="none" spc="15" normalizeH="0" baseline="0" noProof="0" dirty="0">
              <a:ln>
                <a:noFill/>
              </a:ln>
              <a:solidFill>
                <a:schemeClr val="tx1"/>
              </a:solidFill>
              <a:effectLst/>
              <a:uLnTx/>
              <a:uFillTx/>
              <a:latin typeface="+mj-lt"/>
              <a:cs typeface="Calibri"/>
            </a:endParaRPr>
          </a:p>
        </p:txBody>
      </p:sp>
    </p:spTree>
    <p:extLst>
      <p:ext uri="{BB962C8B-B14F-4D97-AF65-F5344CB8AC3E}">
        <p14:creationId xmlns:p14="http://schemas.microsoft.com/office/powerpoint/2010/main" val="503701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t="14478" r="1186" b="8928"/>
          <a:stretch/>
        </p:blipFill>
        <p:spPr>
          <a:xfrm>
            <a:off x="14068" y="0"/>
            <a:ext cx="12168095" cy="6858000"/>
          </a:xfrm>
          <a:prstGeom prst="rect">
            <a:avLst/>
          </a:prstGeom>
          <a:noFill/>
          <a:ln>
            <a:noFill/>
          </a:ln>
        </p:spPr>
      </p:pic>
      <p:sp>
        <p:nvSpPr>
          <p:cNvPr id="95" name="Google Shape;95;p2"/>
          <p:cNvSpPr/>
          <p:nvPr/>
        </p:nvSpPr>
        <p:spPr>
          <a:xfrm>
            <a:off x="10605155" y="5986021"/>
            <a:ext cx="1442301" cy="67873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2"/>
          <p:cNvSpPr/>
          <p:nvPr/>
        </p:nvSpPr>
        <p:spPr>
          <a:xfrm>
            <a:off x="190500" y="190500"/>
            <a:ext cx="1676100" cy="831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Image 14"/>
          <p:cNvPicPr>
            <a:picLocks noChangeAspect="1"/>
          </p:cNvPicPr>
          <p:nvPr/>
        </p:nvPicPr>
        <p:blipFill rotWithShape="1">
          <a:blip r:embed="rId4" cstate="print">
            <a:extLst>
              <a:ext uri="{28A0092B-C50C-407E-A947-70E740481C1C}">
                <a14:useLocalDpi xmlns:a14="http://schemas.microsoft.com/office/drawing/2010/main" val="0"/>
              </a:ext>
            </a:extLst>
          </a:blip>
          <a:srcRect l="20662" t="2731" r="17669" b="11576"/>
          <a:stretch/>
        </p:blipFill>
        <p:spPr>
          <a:xfrm>
            <a:off x="10253005" y="258083"/>
            <a:ext cx="1885070" cy="62298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2435" y="210236"/>
            <a:ext cx="1095094" cy="622987"/>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t="-265"/>
          <a:stretch/>
        </p:blipFill>
        <p:spPr>
          <a:xfrm>
            <a:off x="197674" y="0"/>
            <a:ext cx="3069341" cy="1085821"/>
          </a:xfrm>
          <a:prstGeom prst="rect">
            <a:avLst/>
          </a:prstGeom>
        </p:spPr>
      </p:pic>
      <p:sp>
        <p:nvSpPr>
          <p:cNvPr id="10" name="object 2">
            <a:extLst>
              <a:ext uri="{FF2B5EF4-FFF2-40B4-BE49-F238E27FC236}">
                <a16:creationId xmlns:a16="http://schemas.microsoft.com/office/drawing/2014/main" id="{3CCCBDE5-0E43-41EF-85B0-26CD34C824C7}"/>
              </a:ext>
            </a:extLst>
          </p:cNvPr>
          <p:cNvSpPr txBox="1">
            <a:spLocks/>
          </p:cNvSpPr>
          <p:nvPr/>
        </p:nvSpPr>
        <p:spPr>
          <a:xfrm>
            <a:off x="-1350498" y="3139120"/>
            <a:ext cx="12787532" cy="998350"/>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000" b="0" i="0" kern="1200">
                <a:solidFill>
                  <a:srgbClr val="FF0000"/>
                </a:solidFill>
                <a:latin typeface="Calibri"/>
                <a:ea typeface="+mj-ea"/>
                <a:cs typeface="Calibri"/>
              </a:defRPr>
            </a:lvl1pPr>
          </a:lstStyle>
          <a:p>
            <a:pPr marL="2417445" marR="5080" lvl="0" indent="-2405380">
              <a:lnSpc>
                <a:spcPct val="100000"/>
              </a:lnSpc>
              <a:spcBef>
                <a:spcPts val="105"/>
              </a:spcBef>
              <a:buClrTx/>
              <a:defRPr/>
            </a:pPr>
            <a:r>
              <a:rPr lang="fr-FR" sz="3200" dirty="0">
                <a:solidFill>
                  <a:schemeClr val="tx1"/>
                </a:solidFill>
              </a:rPr>
              <a:t>	</a:t>
            </a:r>
            <a:r>
              <a:rPr lang="fr-FR" sz="1600" dirty="0">
                <a:solidFill>
                  <a:schemeClr val="tx1"/>
                </a:solidFill>
                <a:latin typeface="+mj-lt"/>
              </a:rPr>
              <a:t>L'</a:t>
            </a:r>
            <a:r>
              <a:rPr lang="fr-FR" sz="1600" b="1" dirty="0">
                <a:solidFill>
                  <a:schemeClr val="tx1"/>
                </a:solidFill>
                <a:latin typeface="+mj-lt"/>
              </a:rPr>
              <a:t>importance des prévisions financières</a:t>
            </a:r>
            <a:r>
              <a:rPr lang="fr-FR" sz="1600" dirty="0">
                <a:solidFill>
                  <a:schemeClr val="tx1"/>
                </a:solidFill>
                <a:latin typeface="+mj-lt"/>
              </a:rPr>
              <a:t> dans la réalisation d’un projet. Les </a:t>
            </a:r>
            <a:r>
              <a:rPr lang="fr-FR" sz="1600" b="1" dirty="0">
                <a:solidFill>
                  <a:schemeClr val="tx1"/>
                </a:solidFill>
                <a:latin typeface="+mj-lt"/>
              </a:rPr>
              <a:t>prévisions financières</a:t>
            </a:r>
            <a:r>
              <a:rPr lang="fr-FR" sz="1600" dirty="0">
                <a:solidFill>
                  <a:schemeClr val="tx1"/>
                </a:solidFill>
                <a:latin typeface="+mj-lt"/>
              </a:rPr>
              <a:t> représentent une étape incontournable de la concrétisation d'un projet. Elles déterminent la viabilité de celui-ci et assurent la crédibilité vis-à-vis des futurs investisseurs et de l'établissement bancaire.</a:t>
            </a:r>
            <a:endParaRPr kumimoji="0" lang="en-US" b="1" i="0" u="none" strike="noStrike" kern="1200" cap="none" spc="15" normalizeH="0" baseline="0" noProof="0" dirty="0">
              <a:ln>
                <a:noFill/>
              </a:ln>
              <a:solidFill>
                <a:schemeClr val="tx1"/>
              </a:solidFill>
              <a:effectLst/>
              <a:uLnTx/>
              <a:uFillTx/>
              <a:latin typeface="+mj-lt"/>
              <a:cs typeface="Calibri"/>
            </a:endParaRPr>
          </a:p>
        </p:txBody>
      </p:sp>
    </p:spTree>
    <p:extLst>
      <p:ext uri="{BB962C8B-B14F-4D97-AF65-F5344CB8AC3E}">
        <p14:creationId xmlns:p14="http://schemas.microsoft.com/office/powerpoint/2010/main" val="3280391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t="14478" r="1186" b="8928"/>
          <a:stretch/>
        </p:blipFill>
        <p:spPr>
          <a:xfrm>
            <a:off x="14068" y="0"/>
            <a:ext cx="12168095" cy="6858000"/>
          </a:xfrm>
          <a:prstGeom prst="rect">
            <a:avLst/>
          </a:prstGeom>
          <a:noFill/>
          <a:ln>
            <a:noFill/>
          </a:ln>
        </p:spPr>
      </p:pic>
      <p:sp>
        <p:nvSpPr>
          <p:cNvPr id="95" name="Google Shape;95;p2"/>
          <p:cNvSpPr/>
          <p:nvPr/>
        </p:nvSpPr>
        <p:spPr>
          <a:xfrm>
            <a:off x="10605155" y="5986021"/>
            <a:ext cx="1442301" cy="67873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2"/>
          <p:cNvSpPr/>
          <p:nvPr/>
        </p:nvSpPr>
        <p:spPr>
          <a:xfrm>
            <a:off x="190500" y="190500"/>
            <a:ext cx="1676100" cy="831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Image 14"/>
          <p:cNvPicPr>
            <a:picLocks noChangeAspect="1"/>
          </p:cNvPicPr>
          <p:nvPr/>
        </p:nvPicPr>
        <p:blipFill rotWithShape="1">
          <a:blip r:embed="rId4" cstate="print">
            <a:extLst>
              <a:ext uri="{28A0092B-C50C-407E-A947-70E740481C1C}">
                <a14:useLocalDpi xmlns:a14="http://schemas.microsoft.com/office/drawing/2010/main" val="0"/>
              </a:ext>
            </a:extLst>
          </a:blip>
          <a:srcRect l="20662" t="2731" r="17669" b="11576"/>
          <a:stretch/>
        </p:blipFill>
        <p:spPr>
          <a:xfrm>
            <a:off x="10253005" y="258083"/>
            <a:ext cx="1885070" cy="62298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2435" y="210236"/>
            <a:ext cx="1095094" cy="622987"/>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t="-265"/>
          <a:stretch/>
        </p:blipFill>
        <p:spPr>
          <a:xfrm>
            <a:off x="197674" y="0"/>
            <a:ext cx="3069341" cy="1085821"/>
          </a:xfrm>
          <a:prstGeom prst="rect">
            <a:avLst/>
          </a:prstGeom>
        </p:spPr>
      </p:pic>
      <p:sp>
        <p:nvSpPr>
          <p:cNvPr id="10" name="object 2">
            <a:extLst>
              <a:ext uri="{FF2B5EF4-FFF2-40B4-BE49-F238E27FC236}">
                <a16:creationId xmlns:a16="http://schemas.microsoft.com/office/drawing/2014/main" id="{3CCCBDE5-0E43-41EF-85B0-26CD34C824C7}"/>
              </a:ext>
            </a:extLst>
          </p:cNvPr>
          <p:cNvSpPr txBox="1">
            <a:spLocks/>
          </p:cNvSpPr>
          <p:nvPr/>
        </p:nvSpPr>
        <p:spPr>
          <a:xfrm>
            <a:off x="633046" y="3323787"/>
            <a:ext cx="11000936" cy="629018"/>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000" b="0" i="0" kern="1200">
                <a:solidFill>
                  <a:srgbClr val="FF0000"/>
                </a:solidFill>
                <a:latin typeface="Calibri"/>
                <a:ea typeface="+mj-ea"/>
                <a:cs typeface="Calibri"/>
              </a:defRPr>
            </a:lvl1pPr>
          </a:lstStyle>
          <a:p>
            <a:pPr marL="2417445" marR="5080" lvl="0" indent="-2405380">
              <a:lnSpc>
                <a:spcPct val="100000"/>
              </a:lnSpc>
              <a:spcBef>
                <a:spcPts val="105"/>
              </a:spcBef>
              <a:buClrTx/>
              <a:defRPr/>
            </a:pPr>
            <a:endParaRPr kumimoji="0" lang="en-US" b="1" i="0" u="none" strike="noStrike" kern="1200" cap="none" spc="15" normalizeH="0" baseline="0" noProof="0" dirty="0">
              <a:ln>
                <a:noFill/>
              </a:ln>
              <a:solidFill>
                <a:schemeClr val="tx1"/>
              </a:solidFill>
              <a:effectLst/>
              <a:uLnTx/>
              <a:uFillTx/>
              <a:latin typeface="Calibri" panose="020F0502020204030204"/>
              <a:cs typeface="Calibri"/>
            </a:endParaRPr>
          </a:p>
        </p:txBody>
      </p:sp>
      <p:sp>
        <p:nvSpPr>
          <p:cNvPr id="2" name="Rectangle 1">
            <a:extLst>
              <a:ext uri="{FF2B5EF4-FFF2-40B4-BE49-F238E27FC236}">
                <a16:creationId xmlns:a16="http://schemas.microsoft.com/office/drawing/2014/main" id="{FF31FC7F-1F0C-42B8-B3D7-0CD5F24AEDA2}"/>
              </a:ext>
            </a:extLst>
          </p:cNvPr>
          <p:cNvSpPr>
            <a:spLocks noChangeArrowheads="1"/>
          </p:cNvSpPr>
          <p:nvPr/>
        </p:nvSpPr>
        <p:spPr bwMode="auto">
          <a:xfrm>
            <a:off x="1726838" y="2468745"/>
            <a:ext cx="9001922" cy="233910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2800" b="1" dirty="0">
                <a:solidFill>
                  <a:srgbClr val="222222"/>
                </a:solidFill>
                <a:latin typeface="+mj-lt"/>
              </a:rPr>
              <a:t>L</a:t>
            </a:r>
            <a:r>
              <a:rPr kumimoji="0" lang="fr-FR" altLang="fr-FR" sz="2800" b="1" i="0" u="none" strike="noStrike" cap="none" normalizeH="0" baseline="0" dirty="0">
                <a:ln>
                  <a:noFill/>
                </a:ln>
                <a:solidFill>
                  <a:srgbClr val="222222"/>
                </a:solidFill>
                <a:effectLst/>
                <a:latin typeface="+mj-lt"/>
              </a:rPr>
              <a:t>e plan de financement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800" b="1" i="0" u="none" strike="noStrike" cap="none" normalizeH="0" baseline="0" dirty="0">
              <a:ln>
                <a:noFill/>
              </a:ln>
              <a:solidFill>
                <a:srgbClr val="222222"/>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222222"/>
                </a:solidFill>
                <a:effectLst/>
                <a:latin typeface="+mj-lt"/>
              </a:rPr>
              <a:t>Les prévisions financières recensent les capitaux indispensables pour lancer le projet : c'est le plan de financement initial. Il faut donc déterminer les besoins de l'entreprise et les ressources lui permettant d'y répondre. Il faut pouvoir compter sur des entrées d'argent suffisantes pour assurer les investissements et disposer en permanence d'un fonds de roulement. Une fois les prévisions financières établies, il faudra se projeter sur un plan de financement à long terme (au moins trois ans).</a:t>
            </a:r>
          </a:p>
        </p:txBody>
      </p:sp>
    </p:spTree>
    <p:extLst>
      <p:ext uri="{BB962C8B-B14F-4D97-AF65-F5344CB8AC3E}">
        <p14:creationId xmlns:p14="http://schemas.microsoft.com/office/powerpoint/2010/main" val="547968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t="14478" r="1186" b="8928"/>
          <a:stretch/>
        </p:blipFill>
        <p:spPr>
          <a:xfrm>
            <a:off x="14068" y="0"/>
            <a:ext cx="12168095" cy="6858000"/>
          </a:xfrm>
          <a:prstGeom prst="rect">
            <a:avLst/>
          </a:prstGeom>
          <a:noFill/>
          <a:ln>
            <a:noFill/>
          </a:ln>
        </p:spPr>
      </p:pic>
      <p:sp>
        <p:nvSpPr>
          <p:cNvPr id="95" name="Google Shape;95;p2"/>
          <p:cNvSpPr/>
          <p:nvPr/>
        </p:nvSpPr>
        <p:spPr>
          <a:xfrm>
            <a:off x="10605155" y="5986021"/>
            <a:ext cx="1442301" cy="67873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2"/>
          <p:cNvSpPr/>
          <p:nvPr/>
        </p:nvSpPr>
        <p:spPr>
          <a:xfrm>
            <a:off x="190500" y="190500"/>
            <a:ext cx="1676100" cy="831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Image 14"/>
          <p:cNvPicPr>
            <a:picLocks noChangeAspect="1"/>
          </p:cNvPicPr>
          <p:nvPr/>
        </p:nvPicPr>
        <p:blipFill rotWithShape="1">
          <a:blip r:embed="rId4" cstate="print">
            <a:extLst>
              <a:ext uri="{28A0092B-C50C-407E-A947-70E740481C1C}">
                <a14:useLocalDpi xmlns:a14="http://schemas.microsoft.com/office/drawing/2010/main" val="0"/>
              </a:ext>
            </a:extLst>
          </a:blip>
          <a:srcRect l="20662" t="2731" r="17669" b="11576"/>
          <a:stretch/>
        </p:blipFill>
        <p:spPr>
          <a:xfrm>
            <a:off x="10253005" y="258083"/>
            <a:ext cx="1885070" cy="62298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2435" y="210236"/>
            <a:ext cx="1095094" cy="622987"/>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t="-265"/>
          <a:stretch/>
        </p:blipFill>
        <p:spPr>
          <a:xfrm>
            <a:off x="197674" y="0"/>
            <a:ext cx="3069341" cy="1085821"/>
          </a:xfrm>
          <a:prstGeom prst="rect">
            <a:avLst/>
          </a:prstGeom>
        </p:spPr>
      </p:pic>
      <p:sp>
        <p:nvSpPr>
          <p:cNvPr id="10" name="object 2">
            <a:extLst>
              <a:ext uri="{FF2B5EF4-FFF2-40B4-BE49-F238E27FC236}">
                <a16:creationId xmlns:a16="http://schemas.microsoft.com/office/drawing/2014/main" id="{3CCCBDE5-0E43-41EF-85B0-26CD34C824C7}"/>
              </a:ext>
            </a:extLst>
          </p:cNvPr>
          <p:cNvSpPr txBox="1">
            <a:spLocks/>
          </p:cNvSpPr>
          <p:nvPr/>
        </p:nvSpPr>
        <p:spPr>
          <a:xfrm>
            <a:off x="633046" y="3323787"/>
            <a:ext cx="11000936" cy="629018"/>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000" b="0" i="0" kern="1200">
                <a:solidFill>
                  <a:srgbClr val="FF0000"/>
                </a:solidFill>
                <a:latin typeface="Calibri"/>
                <a:ea typeface="+mj-ea"/>
                <a:cs typeface="Calibri"/>
              </a:defRPr>
            </a:lvl1pPr>
          </a:lstStyle>
          <a:p>
            <a:pPr marL="2417445" marR="5080" lvl="0" indent="-2405380">
              <a:lnSpc>
                <a:spcPct val="100000"/>
              </a:lnSpc>
              <a:spcBef>
                <a:spcPts val="105"/>
              </a:spcBef>
              <a:buClrTx/>
              <a:defRPr/>
            </a:pPr>
            <a:endParaRPr kumimoji="0" lang="en-US" b="1" i="0" u="none" strike="noStrike" kern="1200" cap="none" spc="15" normalizeH="0" baseline="0" noProof="0" dirty="0">
              <a:ln>
                <a:noFill/>
              </a:ln>
              <a:solidFill>
                <a:schemeClr val="tx1"/>
              </a:solidFill>
              <a:effectLst/>
              <a:uLnTx/>
              <a:uFillTx/>
              <a:latin typeface="Calibri" panose="020F0502020204030204"/>
              <a:cs typeface="Calibri"/>
            </a:endParaRPr>
          </a:p>
        </p:txBody>
      </p:sp>
      <p:sp>
        <p:nvSpPr>
          <p:cNvPr id="2" name="Rectangle 1">
            <a:extLst>
              <a:ext uri="{FF2B5EF4-FFF2-40B4-BE49-F238E27FC236}">
                <a16:creationId xmlns:a16="http://schemas.microsoft.com/office/drawing/2014/main" id="{FF31FC7F-1F0C-42B8-B3D7-0CD5F24AEDA2}"/>
              </a:ext>
            </a:extLst>
          </p:cNvPr>
          <p:cNvSpPr>
            <a:spLocks noChangeArrowheads="1"/>
          </p:cNvSpPr>
          <p:nvPr/>
        </p:nvSpPr>
        <p:spPr bwMode="auto">
          <a:xfrm>
            <a:off x="1436490" y="1942759"/>
            <a:ext cx="9001922" cy="32624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800" b="1" i="0" u="none" strike="noStrike" cap="none" normalizeH="0" baseline="0" dirty="0">
              <a:ln>
                <a:noFill/>
              </a:ln>
              <a:solidFill>
                <a:srgbClr val="222222"/>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2800" b="1" dirty="0">
                <a:solidFill>
                  <a:srgbClr val="222222"/>
                </a:solidFill>
                <a:latin typeface="+mj-lt"/>
              </a:rPr>
              <a:t>L</a:t>
            </a:r>
            <a:r>
              <a:rPr kumimoji="0" lang="fr-FR" altLang="fr-FR" sz="2800" b="1" i="0" u="none" strike="noStrike" cap="none" normalizeH="0" baseline="0" dirty="0">
                <a:ln>
                  <a:noFill/>
                </a:ln>
                <a:solidFill>
                  <a:srgbClr val="222222"/>
                </a:solidFill>
                <a:effectLst/>
                <a:latin typeface="+mj-lt"/>
              </a:rPr>
              <a:t>e plan de trésorerie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800" b="1" i="0" u="none" strike="noStrike" cap="none" normalizeH="0" baseline="0" dirty="0">
              <a:ln>
                <a:noFill/>
              </a:ln>
              <a:solidFill>
                <a:srgbClr val="222222"/>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222222"/>
                </a:solidFill>
                <a:effectLst/>
                <a:latin typeface="+mj-lt"/>
              </a:rPr>
              <a:t>Les </a:t>
            </a:r>
            <a:r>
              <a:rPr kumimoji="0" lang="fr-FR" altLang="fr-FR" sz="1600" b="0" i="0" u="none" strike="noStrike" cap="none" normalizeH="0" baseline="0" dirty="0">
                <a:ln>
                  <a:noFill/>
                </a:ln>
                <a:solidFill>
                  <a:srgbClr val="002A52"/>
                </a:solidFill>
                <a:effectLst/>
                <a:latin typeface="+mj-lt"/>
              </a:rPr>
              <a:t>prévisions financières</a:t>
            </a:r>
            <a:r>
              <a:rPr kumimoji="0" lang="fr-FR" altLang="fr-FR" sz="1600" b="0" i="0" u="none" strike="noStrike" cap="none" normalizeH="0" baseline="0" dirty="0">
                <a:ln>
                  <a:noFill/>
                </a:ln>
                <a:solidFill>
                  <a:srgbClr val="222222"/>
                </a:solidFill>
                <a:effectLst/>
                <a:latin typeface="+mj-lt"/>
              </a:rPr>
              <a:t> ont pour but de recenser tous les encaissements et décaissements de l'entreprise sur sa première année de fonctionnement. C'est un travail qui est déjà à faire au moment de la réalisation d'une étude de marché, lorsqu'il s'agit d'établir un budget prévisionnel. L'objectif est d'estimer la trésorerie disponible à chaque fin de mois. Dans la colonne " encaissements ", il faut notamment faire apparaître, les ventes, les apports en capital, les subventions, les emprunts, etc. Dans la colonne " décaissements " : achats de marchandises, loyers, charges, assurances, fournitures, publicité, frais de transport, impôts, taxes, cotisations sociales, salaires, etc.</a:t>
            </a:r>
            <a:endParaRPr kumimoji="0" lang="fr-FR" altLang="fr-FR" sz="2800" b="1" i="0" u="none" strike="noStrike" cap="none" normalizeH="0" baseline="0" dirty="0">
              <a:ln>
                <a:noFill/>
              </a:ln>
              <a:solidFill>
                <a:srgbClr val="222222"/>
              </a:solidFill>
              <a:effectLst/>
              <a:latin typeface="+mj-lt"/>
            </a:endParaRPr>
          </a:p>
        </p:txBody>
      </p:sp>
    </p:spTree>
    <p:extLst>
      <p:ext uri="{BB962C8B-B14F-4D97-AF65-F5344CB8AC3E}">
        <p14:creationId xmlns:p14="http://schemas.microsoft.com/office/powerpoint/2010/main" val="1542807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t="14478" r="1186" b="8928"/>
          <a:stretch/>
        </p:blipFill>
        <p:spPr>
          <a:xfrm>
            <a:off x="14068" y="0"/>
            <a:ext cx="12168095" cy="6858000"/>
          </a:xfrm>
          <a:prstGeom prst="rect">
            <a:avLst/>
          </a:prstGeom>
          <a:noFill/>
          <a:ln>
            <a:noFill/>
          </a:ln>
        </p:spPr>
      </p:pic>
      <p:sp>
        <p:nvSpPr>
          <p:cNvPr id="95" name="Google Shape;95;p2"/>
          <p:cNvSpPr/>
          <p:nvPr/>
        </p:nvSpPr>
        <p:spPr>
          <a:xfrm>
            <a:off x="10605155" y="5986021"/>
            <a:ext cx="1442301" cy="67873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2"/>
          <p:cNvSpPr/>
          <p:nvPr/>
        </p:nvSpPr>
        <p:spPr>
          <a:xfrm>
            <a:off x="190500" y="190500"/>
            <a:ext cx="1676100" cy="831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Image 14"/>
          <p:cNvPicPr>
            <a:picLocks noChangeAspect="1"/>
          </p:cNvPicPr>
          <p:nvPr/>
        </p:nvPicPr>
        <p:blipFill rotWithShape="1">
          <a:blip r:embed="rId4" cstate="print">
            <a:extLst>
              <a:ext uri="{28A0092B-C50C-407E-A947-70E740481C1C}">
                <a14:useLocalDpi xmlns:a14="http://schemas.microsoft.com/office/drawing/2010/main" val="0"/>
              </a:ext>
            </a:extLst>
          </a:blip>
          <a:srcRect l="20662" t="2731" r="17669" b="11576"/>
          <a:stretch/>
        </p:blipFill>
        <p:spPr>
          <a:xfrm>
            <a:off x="10253005" y="258083"/>
            <a:ext cx="1885070" cy="62298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2435" y="210236"/>
            <a:ext cx="1095094" cy="622987"/>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t="-265"/>
          <a:stretch/>
        </p:blipFill>
        <p:spPr>
          <a:xfrm>
            <a:off x="197674" y="0"/>
            <a:ext cx="3069341" cy="1085821"/>
          </a:xfrm>
          <a:prstGeom prst="rect">
            <a:avLst/>
          </a:prstGeom>
        </p:spPr>
      </p:pic>
      <p:sp>
        <p:nvSpPr>
          <p:cNvPr id="10" name="object 2">
            <a:extLst>
              <a:ext uri="{FF2B5EF4-FFF2-40B4-BE49-F238E27FC236}">
                <a16:creationId xmlns:a16="http://schemas.microsoft.com/office/drawing/2014/main" id="{3CCCBDE5-0E43-41EF-85B0-26CD34C824C7}"/>
              </a:ext>
            </a:extLst>
          </p:cNvPr>
          <p:cNvSpPr txBox="1">
            <a:spLocks/>
          </p:cNvSpPr>
          <p:nvPr/>
        </p:nvSpPr>
        <p:spPr>
          <a:xfrm>
            <a:off x="256992" y="1558192"/>
            <a:ext cx="5606432" cy="505908"/>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000" b="0" i="0" kern="1200">
                <a:solidFill>
                  <a:srgbClr val="FF0000"/>
                </a:solidFill>
                <a:latin typeface="Calibri"/>
                <a:ea typeface="+mj-ea"/>
                <a:cs typeface="Calibri"/>
              </a:defRPr>
            </a:lvl1pPr>
          </a:lstStyle>
          <a:p>
            <a:pPr marL="2417445" marR="5080" lvl="0" indent="-2405380">
              <a:lnSpc>
                <a:spcPct val="100000"/>
              </a:lnSpc>
              <a:spcBef>
                <a:spcPts val="105"/>
              </a:spcBef>
              <a:buClrTx/>
              <a:defRPr/>
            </a:pPr>
            <a:r>
              <a:rPr lang="fr-FR" sz="2000" dirty="0">
                <a:solidFill>
                  <a:schemeClr val="tx1"/>
                </a:solidFill>
              </a:rPr>
              <a:t>Exemple de tableau de trésorerie prévisionnel </a:t>
            </a:r>
            <a:r>
              <a:rPr lang="fr-FR" sz="3200" dirty="0">
                <a:solidFill>
                  <a:schemeClr val="tx1"/>
                </a:solidFill>
              </a:rPr>
              <a:t>	</a:t>
            </a:r>
            <a:endParaRPr kumimoji="0" lang="en-US" b="1" i="0" u="none" strike="noStrike" kern="1200" cap="none" spc="15" normalizeH="0" baseline="0" noProof="0" dirty="0">
              <a:ln>
                <a:noFill/>
              </a:ln>
              <a:solidFill>
                <a:schemeClr val="tx1"/>
              </a:solidFill>
              <a:effectLst/>
              <a:uLnTx/>
              <a:uFillTx/>
              <a:latin typeface="Calibri" panose="020F0502020204030204"/>
              <a:cs typeface="Calibri"/>
            </a:endParaRPr>
          </a:p>
        </p:txBody>
      </p:sp>
      <p:pic>
        <p:nvPicPr>
          <p:cNvPr id="2" name="Image 1">
            <a:extLst>
              <a:ext uri="{FF2B5EF4-FFF2-40B4-BE49-F238E27FC236}">
                <a16:creationId xmlns:a16="http://schemas.microsoft.com/office/drawing/2014/main" id="{59FDF4A0-3B8C-4E31-A252-AE95886B8DA1}"/>
              </a:ext>
            </a:extLst>
          </p:cNvPr>
          <p:cNvPicPr>
            <a:picLocks noChangeAspect="1"/>
          </p:cNvPicPr>
          <p:nvPr/>
        </p:nvPicPr>
        <p:blipFill>
          <a:blip r:embed="rId7"/>
          <a:stretch>
            <a:fillRect/>
          </a:stretch>
        </p:blipFill>
        <p:spPr>
          <a:xfrm>
            <a:off x="256992" y="2398251"/>
            <a:ext cx="5633803" cy="3524175"/>
          </a:xfrm>
          <a:prstGeom prst="rect">
            <a:avLst/>
          </a:prstGeom>
        </p:spPr>
      </p:pic>
      <p:pic>
        <p:nvPicPr>
          <p:cNvPr id="3" name="Image 2">
            <a:extLst>
              <a:ext uri="{FF2B5EF4-FFF2-40B4-BE49-F238E27FC236}">
                <a16:creationId xmlns:a16="http://schemas.microsoft.com/office/drawing/2014/main" id="{21672DA0-B85C-44EA-BF8F-50E8DDF9B3BB}"/>
              </a:ext>
            </a:extLst>
          </p:cNvPr>
          <p:cNvPicPr>
            <a:picLocks noChangeAspect="1"/>
          </p:cNvPicPr>
          <p:nvPr/>
        </p:nvPicPr>
        <p:blipFill>
          <a:blip r:embed="rId8"/>
          <a:stretch>
            <a:fillRect/>
          </a:stretch>
        </p:blipFill>
        <p:spPr>
          <a:xfrm>
            <a:off x="5934883" y="2348086"/>
            <a:ext cx="6203192" cy="3604730"/>
          </a:xfrm>
          <a:prstGeom prst="rect">
            <a:avLst/>
          </a:prstGeom>
        </p:spPr>
      </p:pic>
      <p:sp>
        <p:nvSpPr>
          <p:cNvPr id="13" name="object 2">
            <a:extLst>
              <a:ext uri="{FF2B5EF4-FFF2-40B4-BE49-F238E27FC236}">
                <a16:creationId xmlns:a16="http://schemas.microsoft.com/office/drawing/2014/main" id="{2D3DC916-C6F7-4B3E-8281-D807BF91A754}"/>
              </a:ext>
            </a:extLst>
          </p:cNvPr>
          <p:cNvSpPr txBox="1">
            <a:spLocks/>
          </p:cNvSpPr>
          <p:nvPr/>
        </p:nvSpPr>
        <p:spPr>
          <a:xfrm>
            <a:off x="5934883" y="1737486"/>
            <a:ext cx="6318739" cy="321242"/>
          </a:xfrm>
          <a:prstGeom prst="rect">
            <a:avLst/>
          </a:prstGeom>
        </p:spPr>
        <p:txBody>
          <a:bodyPr vert="horz" wrap="square" lIns="0" tIns="13335" rIns="0" bIns="0" rtlCol="0" anchor="ctr">
            <a:spAutoFit/>
          </a:bodyPr>
          <a:lstStyle>
            <a:lvl1pPr algn="l" defTabSz="914400" rtl="0" eaLnBrk="1" latinLnBrk="0" hangingPunct="1">
              <a:lnSpc>
                <a:spcPct val="90000"/>
              </a:lnSpc>
              <a:spcBef>
                <a:spcPct val="0"/>
              </a:spcBef>
              <a:buNone/>
              <a:defRPr sz="4000" b="0" i="0" kern="1200">
                <a:solidFill>
                  <a:srgbClr val="FF0000"/>
                </a:solidFill>
                <a:latin typeface="Calibri"/>
                <a:ea typeface="+mj-ea"/>
                <a:cs typeface="Calibri"/>
              </a:defRPr>
            </a:lvl1pPr>
          </a:lstStyle>
          <a:p>
            <a:pPr marL="2417445" marR="5080" lvl="0" indent="-2405380">
              <a:lnSpc>
                <a:spcPct val="100000"/>
              </a:lnSpc>
              <a:spcBef>
                <a:spcPts val="105"/>
              </a:spcBef>
              <a:buClrTx/>
              <a:defRPr/>
            </a:pPr>
            <a:r>
              <a:rPr lang="fr-FR" sz="2000" dirty="0">
                <a:solidFill>
                  <a:schemeClr val="tx1"/>
                </a:solidFill>
              </a:rPr>
              <a:t>Exemple de tableau de plan de financement</a:t>
            </a:r>
            <a:endParaRPr kumimoji="0" lang="en-US" sz="2800" b="1" i="0" u="none" strike="noStrike" kern="1200" cap="none" spc="15" normalizeH="0" baseline="0" noProof="0" dirty="0">
              <a:ln>
                <a:noFill/>
              </a:ln>
              <a:solidFill>
                <a:schemeClr val="tx1"/>
              </a:solidFill>
              <a:effectLst/>
              <a:uLnTx/>
              <a:uFillTx/>
              <a:latin typeface="Calibri" panose="020F0502020204030204"/>
              <a:cs typeface="Calibri"/>
            </a:endParaRPr>
          </a:p>
        </p:txBody>
      </p:sp>
    </p:spTree>
    <p:extLst>
      <p:ext uri="{BB962C8B-B14F-4D97-AF65-F5344CB8AC3E}">
        <p14:creationId xmlns:p14="http://schemas.microsoft.com/office/powerpoint/2010/main" val="3801489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t="14478" r="1186" b="8928"/>
          <a:stretch/>
        </p:blipFill>
        <p:spPr>
          <a:xfrm>
            <a:off x="11952" y="0"/>
            <a:ext cx="12168095" cy="6858000"/>
          </a:xfrm>
          <a:prstGeom prst="rect">
            <a:avLst/>
          </a:prstGeom>
          <a:noFill/>
          <a:ln>
            <a:noFill/>
          </a:ln>
        </p:spPr>
      </p:pic>
      <p:sp>
        <p:nvSpPr>
          <p:cNvPr id="95" name="Google Shape;95;p2"/>
          <p:cNvSpPr/>
          <p:nvPr/>
        </p:nvSpPr>
        <p:spPr>
          <a:xfrm>
            <a:off x="10605155" y="5986021"/>
            <a:ext cx="1442301" cy="67873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2"/>
          <p:cNvSpPr/>
          <p:nvPr/>
        </p:nvSpPr>
        <p:spPr>
          <a:xfrm>
            <a:off x="190500" y="190500"/>
            <a:ext cx="1676100" cy="831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Image 14"/>
          <p:cNvPicPr>
            <a:picLocks noChangeAspect="1"/>
          </p:cNvPicPr>
          <p:nvPr/>
        </p:nvPicPr>
        <p:blipFill rotWithShape="1">
          <a:blip r:embed="rId4" cstate="print">
            <a:extLst>
              <a:ext uri="{28A0092B-C50C-407E-A947-70E740481C1C}">
                <a14:useLocalDpi xmlns:a14="http://schemas.microsoft.com/office/drawing/2010/main" val="0"/>
              </a:ext>
            </a:extLst>
          </a:blip>
          <a:srcRect l="20662" t="2731" r="17669" b="11576"/>
          <a:stretch/>
        </p:blipFill>
        <p:spPr>
          <a:xfrm>
            <a:off x="10253005" y="258083"/>
            <a:ext cx="1885070" cy="62298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2435" y="210236"/>
            <a:ext cx="1095094" cy="622987"/>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t="-265"/>
          <a:stretch/>
        </p:blipFill>
        <p:spPr>
          <a:xfrm>
            <a:off x="197674" y="0"/>
            <a:ext cx="3069341" cy="1085821"/>
          </a:xfrm>
          <a:prstGeom prst="rect">
            <a:avLst/>
          </a:prstGeom>
        </p:spPr>
      </p:pic>
      <p:sp>
        <p:nvSpPr>
          <p:cNvPr id="2" name="Rectangle 1">
            <a:extLst>
              <a:ext uri="{FF2B5EF4-FFF2-40B4-BE49-F238E27FC236}">
                <a16:creationId xmlns:a16="http://schemas.microsoft.com/office/drawing/2014/main" id="{0E9EEBF7-F73A-4CA6-BEF6-2B9BBD1C5290}"/>
              </a:ext>
            </a:extLst>
          </p:cNvPr>
          <p:cNvSpPr/>
          <p:nvPr/>
        </p:nvSpPr>
        <p:spPr>
          <a:xfrm>
            <a:off x="827650" y="2200758"/>
            <a:ext cx="10367890" cy="2369880"/>
          </a:xfrm>
          <a:prstGeom prst="rect">
            <a:avLst/>
          </a:prstGeom>
        </p:spPr>
        <p:txBody>
          <a:bodyPr wrap="square">
            <a:spAutoFit/>
          </a:bodyPr>
          <a:lstStyle/>
          <a:p>
            <a:pPr lvl="0" eaLnBrk="0" fontAlgn="base" hangingPunct="0">
              <a:spcBef>
                <a:spcPct val="0"/>
              </a:spcBef>
              <a:spcAft>
                <a:spcPct val="0"/>
              </a:spcAft>
              <a:buClrTx/>
            </a:pPr>
            <a:r>
              <a:rPr lang="fr-FR" altLang="fr-FR" sz="2800" b="1" dirty="0">
                <a:solidFill>
                  <a:srgbClr val="222222"/>
                </a:solidFill>
                <a:latin typeface="+mj-lt"/>
              </a:rPr>
              <a:t>Les formules de calcul des prévisions financières à retenir</a:t>
            </a:r>
          </a:p>
          <a:p>
            <a:pPr lvl="0" eaLnBrk="0" fontAlgn="base" hangingPunct="0">
              <a:spcBef>
                <a:spcPct val="0"/>
              </a:spcBef>
              <a:spcAft>
                <a:spcPct val="0"/>
              </a:spcAft>
              <a:buClrTx/>
            </a:pPr>
            <a:endParaRPr lang="fr-FR" altLang="fr-FR" sz="2800" b="1" dirty="0">
              <a:solidFill>
                <a:srgbClr val="222222"/>
              </a:solidFill>
              <a:latin typeface="+mj-lt"/>
            </a:endParaRPr>
          </a:p>
          <a:p>
            <a:pPr lvl="0" eaLnBrk="0" fontAlgn="base" hangingPunct="0">
              <a:spcBef>
                <a:spcPct val="0"/>
              </a:spcBef>
              <a:spcAft>
                <a:spcPct val="0"/>
              </a:spcAft>
              <a:buClrTx/>
            </a:pPr>
            <a:endParaRPr lang="fr-FR" altLang="fr-FR" sz="2800" b="1" dirty="0">
              <a:solidFill>
                <a:srgbClr val="222222"/>
              </a:solidFill>
              <a:latin typeface="+mj-lt"/>
            </a:endParaRPr>
          </a:p>
          <a:p>
            <a:pPr lvl="0" eaLnBrk="0" fontAlgn="base" hangingPunct="0">
              <a:spcBef>
                <a:spcPct val="0"/>
              </a:spcBef>
              <a:spcAft>
                <a:spcPct val="0"/>
              </a:spcAft>
              <a:buClrTx/>
            </a:pPr>
            <a:r>
              <a:rPr lang="fr-FR" altLang="fr-FR" sz="1600" dirty="0">
                <a:solidFill>
                  <a:srgbClr val="222222"/>
                </a:solidFill>
                <a:latin typeface="+mj-lt"/>
              </a:rPr>
              <a:t>À partir du plan de trésorerie, les </a:t>
            </a:r>
            <a:r>
              <a:rPr lang="fr-FR" altLang="fr-FR" sz="1600" dirty="0">
                <a:solidFill>
                  <a:srgbClr val="002A52"/>
                </a:solidFill>
                <a:latin typeface="+mj-lt"/>
              </a:rPr>
              <a:t>prévisions financières</a:t>
            </a:r>
            <a:r>
              <a:rPr lang="fr-FR" altLang="fr-FR" sz="1600" dirty="0">
                <a:solidFill>
                  <a:srgbClr val="222222"/>
                </a:solidFill>
                <a:latin typeface="+mj-lt"/>
              </a:rPr>
              <a:t> doivent indiquer le résultat net, c'est-à-dire la différence entre l'ensemble des dépenses et l'ensemble des recettes sur un exercice comptable. Il faut donc estimer un chiffre d'affaires potentiel car c'est un élément de base du calcul. Si le résultat net est positif, c'est un bénéfice. Sinon, c'est une perte.</a:t>
            </a:r>
            <a:endParaRPr lang="fr-FR" altLang="fr-FR" sz="1600" dirty="0">
              <a:solidFill>
                <a:schemeClr val="tx1"/>
              </a:solidFill>
              <a:latin typeface="+mj-lt"/>
            </a:endParaRPr>
          </a:p>
        </p:txBody>
      </p:sp>
    </p:spTree>
    <p:extLst>
      <p:ext uri="{BB962C8B-B14F-4D97-AF65-F5344CB8AC3E}">
        <p14:creationId xmlns:p14="http://schemas.microsoft.com/office/powerpoint/2010/main" val="3280845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t="14478" r="1186" b="8928"/>
          <a:stretch/>
        </p:blipFill>
        <p:spPr>
          <a:xfrm>
            <a:off x="0" y="0"/>
            <a:ext cx="12168095" cy="6858000"/>
          </a:xfrm>
          <a:prstGeom prst="rect">
            <a:avLst/>
          </a:prstGeom>
          <a:noFill/>
          <a:ln>
            <a:noFill/>
          </a:ln>
        </p:spPr>
      </p:pic>
      <p:sp>
        <p:nvSpPr>
          <p:cNvPr id="95" name="Google Shape;95;p2"/>
          <p:cNvSpPr/>
          <p:nvPr/>
        </p:nvSpPr>
        <p:spPr>
          <a:xfrm>
            <a:off x="10605155" y="5986021"/>
            <a:ext cx="1442301" cy="67873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2"/>
          <p:cNvSpPr/>
          <p:nvPr/>
        </p:nvSpPr>
        <p:spPr>
          <a:xfrm>
            <a:off x="190500" y="190500"/>
            <a:ext cx="1676100" cy="831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Image 14"/>
          <p:cNvPicPr>
            <a:picLocks noChangeAspect="1"/>
          </p:cNvPicPr>
          <p:nvPr/>
        </p:nvPicPr>
        <p:blipFill rotWithShape="1">
          <a:blip r:embed="rId4" cstate="print">
            <a:extLst>
              <a:ext uri="{28A0092B-C50C-407E-A947-70E740481C1C}">
                <a14:useLocalDpi xmlns:a14="http://schemas.microsoft.com/office/drawing/2010/main" val="0"/>
              </a:ext>
            </a:extLst>
          </a:blip>
          <a:srcRect l="20662" t="2731" r="17669" b="11576"/>
          <a:stretch/>
        </p:blipFill>
        <p:spPr>
          <a:xfrm>
            <a:off x="10253005" y="258083"/>
            <a:ext cx="1885070" cy="62298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2435" y="210236"/>
            <a:ext cx="1095094" cy="622987"/>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t="-265"/>
          <a:stretch/>
        </p:blipFill>
        <p:spPr>
          <a:xfrm>
            <a:off x="197674" y="0"/>
            <a:ext cx="3069341" cy="1085821"/>
          </a:xfrm>
          <a:prstGeom prst="rect">
            <a:avLst/>
          </a:prstGeom>
        </p:spPr>
      </p:pic>
      <p:sp>
        <p:nvSpPr>
          <p:cNvPr id="2" name="Rectangle 1">
            <a:extLst>
              <a:ext uri="{FF2B5EF4-FFF2-40B4-BE49-F238E27FC236}">
                <a16:creationId xmlns:a16="http://schemas.microsoft.com/office/drawing/2014/main" id="{0E9EEBF7-F73A-4CA6-BEF6-2B9BBD1C5290}"/>
              </a:ext>
            </a:extLst>
          </p:cNvPr>
          <p:cNvSpPr/>
          <p:nvPr/>
        </p:nvSpPr>
        <p:spPr>
          <a:xfrm>
            <a:off x="1028550" y="2176358"/>
            <a:ext cx="10367890" cy="2923877"/>
          </a:xfrm>
          <a:prstGeom prst="rect">
            <a:avLst/>
          </a:prstGeom>
        </p:spPr>
        <p:txBody>
          <a:bodyPr wrap="square">
            <a:spAutoFit/>
          </a:bodyPr>
          <a:lstStyle/>
          <a:p>
            <a:pPr lvl="0" eaLnBrk="0" fontAlgn="base" hangingPunct="0">
              <a:spcBef>
                <a:spcPct val="0"/>
              </a:spcBef>
              <a:spcAft>
                <a:spcPct val="0"/>
              </a:spcAft>
              <a:buClrTx/>
            </a:pPr>
            <a:r>
              <a:rPr lang="fr-FR" altLang="fr-FR" sz="2800" b="1" dirty="0">
                <a:solidFill>
                  <a:srgbClr val="222222"/>
                </a:solidFill>
                <a:latin typeface="+mj-lt"/>
              </a:rPr>
              <a:t>Les formules de calcul des prévisions financières à retenir</a:t>
            </a:r>
          </a:p>
          <a:p>
            <a:pPr lvl="0" eaLnBrk="0" fontAlgn="base" hangingPunct="0">
              <a:spcBef>
                <a:spcPct val="0"/>
              </a:spcBef>
              <a:spcAft>
                <a:spcPct val="0"/>
              </a:spcAft>
              <a:buClrTx/>
            </a:pPr>
            <a:endParaRPr lang="fr-FR" altLang="fr-FR" sz="2800" b="1" dirty="0">
              <a:solidFill>
                <a:srgbClr val="222222"/>
              </a:solidFill>
              <a:latin typeface="+mj-lt"/>
            </a:endParaRPr>
          </a:p>
          <a:p>
            <a:pPr lvl="0" eaLnBrk="0" fontAlgn="base" hangingPunct="0">
              <a:spcBef>
                <a:spcPct val="0"/>
              </a:spcBef>
              <a:spcAft>
                <a:spcPct val="0"/>
              </a:spcAft>
              <a:buClrTx/>
            </a:pPr>
            <a:r>
              <a:rPr lang="fr-FR" altLang="fr-FR" sz="1600" dirty="0">
                <a:solidFill>
                  <a:srgbClr val="222222"/>
                </a:solidFill>
                <a:latin typeface="+mj-lt"/>
              </a:rPr>
              <a:t>Il est aussi intéressant de calculer le seuil de rentabilité, c'est-à-dire le niveau de chiffre d'affaires au-delà duquel l'entreprise commence à réaliser un bénéfice. Il faut trois éléments :</a:t>
            </a:r>
            <a:endParaRPr lang="fr-FR" altLang="fr-FR" sz="1600" dirty="0">
              <a:solidFill>
                <a:schemeClr val="tx1"/>
              </a:solidFill>
              <a:latin typeface="+mj-lt"/>
            </a:endParaRPr>
          </a:p>
          <a:p>
            <a:pPr lvl="0" eaLnBrk="0" fontAlgn="base" hangingPunct="0">
              <a:spcBef>
                <a:spcPct val="0"/>
              </a:spcBef>
              <a:spcAft>
                <a:spcPct val="0"/>
              </a:spcAft>
              <a:buClrTx/>
              <a:buFontTx/>
              <a:buChar char="•"/>
            </a:pPr>
            <a:r>
              <a:rPr lang="fr-FR" altLang="fr-FR" sz="1600" dirty="0">
                <a:solidFill>
                  <a:srgbClr val="222222"/>
                </a:solidFill>
                <a:latin typeface="+mj-lt"/>
              </a:rPr>
              <a:t>le </a:t>
            </a:r>
            <a:r>
              <a:rPr lang="fr-FR" altLang="fr-FR" sz="1600" dirty="0">
                <a:solidFill>
                  <a:srgbClr val="002A52"/>
                </a:solidFill>
                <a:latin typeface="+mj-lt"/>
              </a:rPr>
              <a:t>chiffre d'affaires potentiel</a:t>
            </a:r>
            <a:r>
              <a:rPr lang="fr-FR" altLang="fr-FR" sz="1600" dirty="0">
                <a:solidFill>
                  <a:srgbClr val="222222"/>
                </a:solidFill>
                <a:latin typeface="+mj-lt"/>
              </a:rPr>
              <a:t> (CA) ;</a:t>
            </a:r>
          </a:p>
          <a:p>
            <a:pPr lvl="0" eaLnBrk="0" fontAlgn="base" hangingPunct="0">
              <a:spcBef>
                <a:spcPct val="0"/>
              </a:spcBef>
              <a:spcAft>
                <a:spcPct val="0"/>
              </a:spcAft>
              <a:buClrTx/>
              <a:buFontTx/>
              <a:buChar char="•"/>
            </a:pPr>
            <a:r>
              <a:rPr lang="fr-FR" altLang="fr-FR" sz="1600" dirty="0">
                <a:solidFill>
                  <a:srgbClr val="222222"/>
                </a:solidFill>
                <a:latin typeface="+mj-lt"/>
              </a:rPr>
              <a:t>les charges fixes (CF) : loyers, salaires, charges sociales, etc. ;</a:t>
            </a:r>
          </a:p>
          <a:p>
            <a:pPr lvl="0" eaLnBrk="0" fontAlgn="base" hangingPunct="0">
              <a:spcBef>
                <a:spcPct val="0"/>
              </a:spcBef>
              <a:spcAft>
                <a:spcPct val="0"/>
              </a:spcAft>
              <a:buClrTx/>
              <a:buFontTx/>
              <a:buChar char="•"/>
            </a:pPr>
            <a:r>
              <a:rPr lang="fr-FR" altLang="fr-FR" sz="1600" dirty="0">
                <a:solidFill>
                  <a:srgbClr val="222222"/>
                </a:solidFill>
                <a:latin typeface="+mj-lt"/>
              </a:rPr>
              <a:t>les charges variables (CV) : celles qui dépendent du niveau des ventes.</a:t>
            </a:r>
            <a:endParaRPr lang="fr-FR" altLang="fr-FR" sz="1800" dirty="0">
              <a:solidFill>
                <a:srgbClr val="222222"/>
              </a:solidFill>
              <a:latin typeface="+mj-lt"/>
            </a:endParaRPr>
          </a:p>
          <a:p>
            <a:pPr lvl="0" eaLnBrk="0" fontAlgn="base" hangingPunct="0">
              <a:spcBef>
                <a:spcPct val="0"/>
              </a:spcBef>
              <a:spcAft>
                <a:spcPct val="0"/>
              </a:spcAft>
              <a:buClrTx/>
            </a:pPr>
            <a:r>
              <a:rPr lang="fr-FR" altLang="fr-FR" sz="1600" dirty="0">
                <a:solidFill>
                  <a:srgbClr val="222222"/>
                </a:solidFill>
                <a:latin typeface="+mj-lt"/>
              </a:rPr>
              <a:t>Il faut d'abord calculer la </a:t>
            </a:r>
            <a:r>
              <a:rPr lang="fr-FR" altLang="fr-FR" sz="1600" dirty="0">
                <a:solidFill>
                  <a:srgbClr val="002A52"/>
                </a:solidFill>
                <a:latin typeface="+mj-lt"/>
              </a:rPr>
              <a:t>marge sur les coûts variables</a:t>
            </a:r>
            <a:r>
              <a:rPr lang="fr-FR" altLang="fr-FR" sz="1600" dirty="0">
                <a:solidFill>
                  <a:srgbClr val="222222"/>
                </a:solidFill>
                <a:latin typeface="+mj-lt"/>
              </a:rPr>
              <a:t> : MCV = CA - CV.</a:t>
            </a:r>
            <a:endParaRPr lang="fr-FR" altLang="fr-FR" sz="1600" dirty="0">
              <a:solidFill>
                <a:schemeClr val="tx1"/>
              </a:solidFill>
              <a:latin typeface="+mj-lt"/>
            </a:endParaRPr>
          </a:p>
          <a:p>
            <a:pPr lvl="0" eaLnBrk="0" fontAlgn="base" hangingPunct="0">
              <a:spcBef>
                <a:spcPct val="0"/>
              </a:spcBef>
              <a:spcAft>
                <a:spcPct val="0"/>
              </a:spcAft>
              <a:buClrTx/>
            </a:pPr>
            <a:r>
              <a:rPr lang="fr-FR" altLang="fr-FR" sz="1600" dirty="0">
                <a:solidFill>
                  <a:srgbClr val="222222"/>
                </a:solidFill>
                <a:latin typeface="+mj-lt"/>
              </a:rPr>
              <a:t>Puis le </a:t>
            </a:r>
            <a:r>
              <a:rPr lang="fr-FR" altLang="fr-FR" sz="1600" dirty="0">
                <a:solidFill>
                  <a:srgbClr val="002A52"/>
                </a:solidFill>
                <a:latin typeface="+mj-lt"/>
              </a:rPr>
              <a:t>taux de marge sur coûts variables</a:t>
            </a:r>
            <a:r>
              <a:rPr lang="fr-FR" altLang="fr-FR" sz="1600" dirty="0">
                <a:solidFill>
                  <a:srgbClr val="222222"/>
                </a:solidFill>
                <a:latin typeface="+mj-lt"/>
              </a:rPr>
              <a:t> : TMCV = MCV/CA.</a:t>
            </a:r>
            <a:endParaRPr lang="fr-FR" altLang="fr-FR" sz="1600" dirty="0">
              <a:solidFill>
                <a:schemeClr val="tx1"/>
              </a:solidFill>
              <a:latin typeface="+mj-lt"/>
            </a:endParaRPr>
          </a:p>
          <a:p>
            <a:pPr lvl="0" eaLnBrk="0" fontAlgn="base" hangingPunct="0">
              <a:spcBef>
                <a:spcPct val="0"/>
              </a:spcBef>
              <a:spcAft>
                <a:spcPct val="0"/>
              </a:spcAft>
              <a:buClrTx/>
            </a:pPr>
            <a:r>
              <a:rPr lang="fr-FR" altLang="fr-FR" sz="1600" dirty="0">
                <a:solidFill>
                  <a:srgbClr val="222222"/>
                </a:solidFill>
                <a:latin typeface="+mj-lt"/>
              </a:rPr>
              <a:t>Et enfin le </a:t>
            </a:r>
            <a:r>
              <a:rPr lang="fr-FR" altLang="fr-FR" sz="1600" dirty="0">
                <a:solidFill>
                  <a:srgbClr val="002A52"/>
                </a:solidFill>
                <a:latin typeface="+mj-lt"/>
              </a:rPr>
              <a:t>seuil de rentabilité</a:t>
            </a:r>
            <a:r>
              <a:rPr lang="fr-FR" altLang="fr-FR" sz="1600" dirty="0">
                <a:solidFill>
                  <a:srgbClr val="222222"/>
                </a:solidFill>
                <a:latin typeface="+mj-lt"/>
              </a:rPr>
              <a:t> (en monnaie) : SR = CF/TMCV.</a:t>
            </a:r>
            <a:endParaRPr lang="fr-FR" altLang="fr-FR" sz="2800" dirty="0">
              <a:solidFill>
                <a:schemeClr val="tx1"/>
              </a:solidFill>
              <a:latin typeface="+mj-lt"/>
            </a:endParaRPr>
          </a:p>
        </p:txBody>
      </p:sp>
    </p:spTree>
    <p:extLst>
      <p:ext uri="{BB962C8B-B14F-4D97-AF65-F5344CB8AC3E}">
        <p14:creationId xmlns:p14="http://schemas.microsoft.com/office/powerpoint/2010/main" val="624021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t="14478" r="1186" b="8928"/>
          <a:stretch/>
        </p:blipFill>
        <p:spPr>
          <a:xfrm>
            <a:off x="-30020" y="356259"/>
            <a:ext cx="12168095" cy="6858000"/>
          </a:xfrm>
          <a:prstGeom prst="rect">
            <a:avLst/>
          </a:prstGeom>
          <a:noFill/>
          <a:ln>
            <a:noFill/>
          </a:ln>
        </p:spPr>
      </p:pic>
      <p:sp>
        <p:nvSpPr>
          <p:cNvPr id="95" name="Google Shape;95;p2"/>
          <p:cNvSpPr/>
          <p:nvPr/>
        </p:nvSpPr>
        <p:spPr>
          <a:xfrm>
            <a:off x="10605155" y="5986021"/>
            <a:ext cx="1442301" cy="67873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2"/>
          <p:cNvSpPr/>
          <p:nvPr/>
        </p:nvSpPr>
        <p:spPr>
          <a:xfrm>
            <a:off x="190500" y="190500"/>
            <a:ext cx="1676100" cy="831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Image 14"/>
          <p:cNvPicPr>
            <a:picLocks noChangeAspect="1"/>
          </p:cNvPicPr>
          <p:nvPr/>
        </p:nvPicPr>
        <p:blipFill rotWithShape="1">
          <a:blip r:embed="rId4" cstate="print">
            <a:extLst>
              <a:ext uri="{28A0092B-C50C-407E-A947-70E740481C1C}">
                <a14:useLocalDpi xmlns:a14="http://schemas.microsoft.com/office/drawing/2010/main" val="0"/>
              </a:ext>
            </a:extLst>
          </a:blip>
          <a:srcRect l="20662" t="2731" r="17669" b="11576"/>
          <a:stretch/>
        </p:blipFill>
        <p:spPr>
          <a:xfrm>
            <a:off x="10253005" y="258083"/>
            <a:ext cx="1885070" cy="622987"/>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2435" y="210236"/>
            <a:ext cx="1095094" cy="622987"/>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t="-265"/>
          <a:stretch/>
        </p:blipFill>
        <p:spPr>
          <a:xfrm>
            <a:off x="197674" y="0"/>
            <a:ext cx="3069341" cy="1085821"/>
          </a:xfrm>
          <a:prstGeom prst="rect">
            <a:avLst/>
          </a:prstGeom>
        </p:spPr>
      </p:pic>
      <p:sp>
        <p:nvSpPr>
          <p:cNvPr id="2" name="Rectangle 1">
            <a:extLst>
              <a:ext uri="{FF2B5EF4-FFF2-40B4-BE49-F238E27FC236}">
                <a16:creationId xmlns:a16="http://schemas.microsoft.com/office/drawing/2014/main" id="{0E9EEBF7-F73A-4CA6-BEF6-2B9BBD1C5290}"/>
              </a:ext>
            </a:extLst>
          </p:cNvPr>
          <p:cNvSpPr/>
          <p:nvPr/>
        </p:nvSpPr>
        <p:spPr>
          <a:xfrm>
            <a:off x="3322435" y="2862478"/>
            <a:ext cx="10367890" cy="830997"/>
          </a:xfrm>
          <a:prstGeom prst="rect">
            <a:avLst/>
          </a:prstGeom>
        </p:spPr>
        <p:txBody>
          <a:bodyPr wrap="square">
            <a:spAutoFit/>
          </a:bodyPr>
          <a:lstStyle/>
          <a:p>
            <a:pPr lvl="0" eaLnBrk="0" fontAlgn="base" hangingPunct="0">
              <a:spcBef>
                <a:spcPct val="0"/>
              </a:spcBef>
              <a:spcAft>
                <a:spcPct val="0"/>
              </a:spcAft>
              <a:buClrTx/>
            </a:pPr>
            <a:r>
              <a:rPr lang="fr-FR" altLang="fr-FR" sz="4800" b="1" dirty="0">
                <a:solidFill>
                  <a:srgbClr val="222222"/>
                </a:solidFill>
                <a:latin typeface="+mj-lt"/>
              </a:rPr>
              <a:t>Question &amp; Réponses </a:t>
            </a:r>
          </a:p>
        </p:txBody>
      </p:sp>
    </p:spTree>
    <p:extLst>
      <p:ext uri="{BB962C8B-B14F-4D97-AF65-F5344CB8AC3E}">
        <p14:creationId xmlns:p14="http://schemas.microsoft.com/office/powerpoint/2010/main" val="1724930137"/>
      </p:ext>
    </p:extLst>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2036</TotalTime>
  <Words>510</Words>
  <Application>Microsoft Macintosh PowerPoint</Application>
  <PresentationFormat>Grand écran</PresentationFormat>
  <Paragraphs>27</Paragraphs>
  <Slides>10</Slides>
  <Notes>10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Calibri</vt:lpstr>
      <vt:lpstr>Arial</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bp</dc:creator>
  <cp:lastModifiedBy>Sara Elmahi</cp:lastModifiedBy>
  <cp:revision>36</cp:revision>
  <dcterms:created xsi:type="dcterms:W3CDTF">2019-08-08T11:06:55Z</dcterms:created>
  <dcterms:modified xsi:type="dcterms:W3CDTF">2021-07-29T13:59:54Z</dcterms:modified>
</cp:coreProperties>
</file>