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4" r:id="rId5"/>
    <p:sldId id="263" r:id="rId6"/>
    <p:sldId id="265" r:id="rId7"/>
    <p:sldId id="259" r:id="rId8"/>
    <p:sldId id="260" r:id="rId9"/>
    <p:sldId id="262" r:id="rId10"/>
    <p:sldId id="261"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7" d="100"/>
          <a:sy n="67" d="100"/>
        </p:scale>
        <p:origin x="6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763D4032-300C-45BA-BF8E-B805FBA9F823}" type="datetimeFigureOut">
              <a:rPr lang="fr-FR" smtClean="0"/>
              <a:t>20/06/2021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130340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63D4032-300C-45BA-BF8E-B805FBA9F823}" type="datetimeFigureOut">
              <a:rPr lang="fr-FR" smtClean="0"/>
              <a:t>20/06/2021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37113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63D4032-300C-45BA-BF8E-B805FBA9F823}" type="datetimeFigureOut">
              <a:rPr lang="fr-FR" smtClean="0"/>
              <a:t>20/06/2021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2457836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63D4032-300C-45BA-BF8E-B805FBA9F823}" type="datetimeFigureOut">
              <a:rPr lang="fr-FR" smtClean="0"/>
              <a:t>20/06/2021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287846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763D4032-300C-45BA-BF8E-B805FBA9F823}" type="datetimeFigureOut">
              <a:rPr lang="fr-FR" smtClean="0"/>
              <a:t>20/06/2021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59394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63D4032-300C-45BA-BF8E-B805FBA9F823}" type="datetimeFigureOut">
              <a:rPr lang="fr-FR" smtClean="0"/>
              <a:t>20/06/2021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395101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63D4032-300C-45BA-BF8E-B805FBA9F823}" type="datetimeFigureOut">
              <a:rPr lang="fr-FR" smtClean="0"/>
              <a:t>20/06/2021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293052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63D4032-300C-45BA-BF8E-B805FBA9F823}" type="datetimeFigureOut">
              <a:rPr lang="fr-FR" smtClean="0"/>
              <a:t>20/06/2021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3646710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3D4032-300C-45BA-BF8E-B805FBA9F823}" type="datetimeFigureOut">
              <a:rPr lang="fr-FR" smtClean="0"/>
              <a:t>20/06/2021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59666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63D4032-300C-45BA-BF8E-B805FBA9F823}" type="datetimeFigureOut">
              <a:rPr lang="fr-FR" smtClean="0"/>
              <a:t>20/06/2021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10409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763D4032-300C-45BA-BF8E-B805FBA9F823}" type="datetimeFigureOut">
              <a:rPr lang="fr-FR" smtClean="0"/>
              <a:t>20/06/2021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49907A4-57AB-4834-86FB-8187B25B29A4}" type="slidenum">
              <a:rPr lang="fr-FR" smtClean="0"/>
              <a:t>‹N°›</a:t>
            </a:fld>
            <a:endParaRPr lang="fr-FR"/>
          </a:p>
        </p:txBody>
      </p:sp>
    </p:spTree>
    <p:extLst>
      <p:ext uri="{BB962C8B-B14F-4D97-AF65-F5344CB8AC3E}">
        <p14:creationId xmlns:p14="http://schemas.microsoft.com/office/powerpoint/2010/main" val="1069030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D4032-300C-45BA-BF8E-B805FBA9F823}" type="datetimeFigureOut">
              <a:rPr lang="fr-FR" smtClean="0"/>
              <a:t>20/06/2021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907A4-57AB-4834-86FB-8187B25B29A4}" type="slidenum">
              <a:rPr lang="fr-FR" smtClean="0"/>
              <a:t>‹N°›</a:t>
            </a:fld>
            <a:endParaRPr lang="fr-FR"/>
          </a:p>
        </p:txBody>
      </p:sp>
    </p:spTree>
    <p:extLst>
      <p:ext uri="{BB962C8B-B14F-4D97-AF65-F5344CB8AC3E}">
        <p14:creationId xmlns:p14="http://schemas.microsoft.com/office/powerpoint/2010/main" val="2702998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4.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89314" y="1553433"/>
            <a:ext cx="9292045" cy="2387600"/>
          </a:xfrm>
        </p:spPr>
        <p:txBody>
          <a:bodyPr>
            <a:normAutofit fontScale="90000"/>
          </a:bodyPr>
          <a:lstStyle/>
          <a:p>
            <a:r>
              <a:rPr lang="fr-FR" b="1" dirty="0">
                <a:solidFill>
                  <a:srgbClr val="FFC000"/>
                </a:solidFill>
              </a:rPr>
              <a:t>Workshop : </a:t>
            </a:r>
            <a:br>
              <a:rPr lang="fr-FR" dirty="0"/>
            </a:br>
            <a:r>
              <a:rPr lang="fr-FR" b="1" dirty="0"/>
              <a:t>Comment </a:t>
            </a:r>
            <a:r>
              <a:rPr lang="fr-FR" b="1" dirty="0" err="1"/>
              <a:t>Scaler</a:t>
            </a:r>
            <a:r>
              <a:rPr lang="fr-FR" b="1" dirty="0"/>
              <a:t> une SSII / ESM ?</a:t>
            </a:r>
          </a:p>
        </p:txBody>
      </p:sp>
      <p:sp>
        <p:nvSpPr>
          <p:cNvPr id="4" name="Rectangle 4">
            <a:extLst>
              <a:ext uri="{FF2B5EF4-FFF2-40B4-BE49-F238E27FC236}">
                <a16:creationId xmlns:a16="http://schemas.microsoft.com/office/drawing/2014/main" id="{8CEFF10B-F6F8-6F48-B986-BE40D059CE42}"/>
              </a:ext>
            </a:extLst>
          </p:cNvPr>
          <p:cNvSpPr/>
          <p:nvPr/>
        </p:nvSpPr>
        <p:spPr>
          <a:xfrm>
            <a:off x="1521075" y="1767035"/>
            <a:ext cx="9190467" cy="3236035"/>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 name="Rectangle 4">
            <a:extLst>
              <a:ext uri="{FF2B5EF4-FFF2-40B4-BE49-F238E27FC236}">
                <a16:creationId xmlns:a16="http://schemas.microsoft.com/office/drawing/2014/main" id="{8CEFF10B-F6F8-6F48-B986-BE40D059CE42}"/>
              </a:ext>
            </a:extLst>
          </p:cNvPr>
          <p:cNvSpPr/>
          <p:nvPr/>
        </p:nvSpPr>
        <p:spPr>
          <a:xfrm rot="10800000">
            <a:off x="1521075" y="1516539"/>
            <a:ext cx="9476364" cy="3737023"/>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Tree>
    <p:extLst>
      <p:ext uri="{BB962C8B-B14F-4D97-AF65-F5344CB8AC3E}">
        <p14:creationId xmlns:p14="http://schemas.microsoft.com/office/powerpoint/2010/main" val="3912455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
        <p:nvSpPr>
          <p:cNvPr id="9" name="Titre 1"/>
          <p:cNvSpPr>
            <a:spLocks noGrp="1"/>
          </p:cNvSpPr>
          <p:nvPr>
            <p:ph type="ctrTitle"/>
          </p:nvPr>
        </p:nvSpPr>
        <p:spPr>
          <a:xfrm>
            <a:off x="1779926" y="2151201"/>
            <a:ext cx="9292045" cy="2387600"/>
          </a:xfrm>
        </p:spPr>
        <p:txBody>
          <a:bodyPr>
            <a:normAutofit/>
          </a:bodyPr>
          <a:lstStyle/>
          <a:p>
            <a:r>
              <a:rPr lang="fr-FR" b="1" dirty="0">
                <a:solidFill>
                  <a:srgbClr val="FFC000"/>
                </a:solidFill>
              </a:rPr>
              <a:t>Merci de votre attention</a:t>
            </a:r>
            <a:br>
              <a:rPr lang="fr-FR" dirty="0"/>
            </a:br>
            <a:endParaRPr lang="fr-FR" b="1" dirty="0"/>
          </a:p>
        </p:txBody>
      </p:sp>
      <p:sp>
        <p:nvSpPr>
          <p:cNvPr id="12" name="Rectangle 4">
            <a:extLst>
              <a:ext uri="{FF2B5EF4-FFF2-40B4-BE49-F238E27FC236}">
                <a16:creationId xmlns:a16="http://schemas.microsoft.com/office/drawing/2014/main" id="{8CEFF10B-F6F8-6F48-B986-BE40D059CE42}"/>
              </a:ext>
            </a:extLst>
          </p:cNvPr>
          <p:cNvSpPr/>
          <p:nvPr/>
        </p:nvSpPr>
        <p:spPr>
          <a:xfrm>
            <a:off x="2539473" y="2573383"/>
            <a:ext cx="7440550" cy="1567544"/>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3" name="Rectangle 4">
            <a:extLst>
              <a:ext uri="{FF2B5EF4-FFF2-40B4-BE49-F238E27FC236}">
                <a16:creationId xmlns:a16="http://schemas.microsoft.com/office/drawing/2014/main" id="{8CEFF10B-F6F8-6F48-B986-BE40D059CE42}"/>
              </a:ext>
            </a:extLst>
          </p:cNvPr>
          <p:cNvSpPr/>
          <p:nvPr/>
        </p:nvSpPr>
        <p:spPr>
          <a:xfrm rot="10800000">
            <a:off x="2403564" y="2170155"/>
            <a:ext cx="8321041" cy="2368646"/>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329817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44795" y="727349"/>
            <a:ext cx="9292045" cy="2387600"/>
          </a:xfrm>
        </p:spPr>
        <p:txBody>
          <a:bodyPr>
            <a:normAutofit/>
          </a:bodyPr>
          <a:lstStyle/>
          <a:p>
            <a:r>
              <a:rPr lang="fr-FR" b="1" dirty="0">
                <a:solidFill>
                  <a:srgbClr val="FFC000"/>
                </a:solidFill>
              </a:rPr>
              <a:t>Agenda</a:t>
            </a:r>
            <a:br>
              <a:rPr lang="fr-FR" dirty="0"/>
            </a:br>
            <a:endParaRPr lang="fr-FR" b="1" dirty="0"/>
          </a:p>
        </p:txBody>
      </p:sp>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
        <p:nvSpPr>
          <p:cNvPr id="10" name="ZoneTexte 9"/>
          <p:cNvSpPr txBox="1"/>
          <p:nvPr/>
        </p:nvSpPr>
        <p:spPr>
          <a:xfrm>
            <a:off x="4532811" y="3409406"/>
            <a:ext cx="49900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t>De 15H à 15h20  : </a:t>
            </a:r>
          </a:p>
          <a:p>
            <a:r>
              <a:rPr lang="fr-FR" b="1" dirty="0"/>
              <a:t>Tour de Table / Présentation des intervenants </a:t>
            </a:r>
          </a:p>
        </p:txBody>
      </p:sp>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97900"/>
            <a:ext cx="4107803" cy="2342629"/>
          </a:xfrm>
          <a:prstGeom prst="rect">
            <a:avLst/>
          </a:prstGeom>
        </p:spPr>
      </p:pic>
      <p:sp>
        <p:nvSpPr>
          <p:cNvPr id="15" name="Flèche droite 14"/>
          <p:cNvSpPr/>
          <p:nvPr/>
        </p:nvSpPr>
        <p:spPr>
          <a:xfrm>
            <a:off x="9104811" y="3276486"/>
            <a:ext cx="1149531" cy="8882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4">
            <a:extLst>
              <a:ext uri="{FF2B5EF4-FFF2-40B4-BE49-F238E27FC236}">
                <a16:creationId xmlns:a16="http://schemas.microsoft.com/office/drawing/2014/main" id="{8CEFF10B-F6F8-6F48-B986-BE40D059CE42}"/>
              </a:ext>
            </a:extLst>
          </p:cNvPr>
          <p:cNvSpPr/>
          <p:nvPr/>
        </p:nvSpPr>
        <p:spPr>
          <a:xfrm>
            <a:off x="4415246" y="3276487"/>
            <a:ext cx="5239221" cy="888274"/>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305296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
        <p:nvSpPr>
          <p:cNvPr id="10" name="ZoneTexte 9"/>
          <p:cNvSpPr txBox="1"/>
          <p:nvPr/>
        </p:nvSpPr>
        <p:spPr>
          <a:xfrm>
            <a:off x="4532811" y="3691172"/>
            <a:ext cx="4990011"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t>De 15H20 à 16H : How to </a:t>
            </a:r>
            <a:r>
              <a:rPr lang="fr-FR" b="1" dirty="0" err="1"/>
              <a:t>scale</a:t>
            </a:r>
            <a:r>
              <a:rPr lang="fr-FR" b="1" dirty="0"/>
              <a:t> a Business ?</a:t>
            </a:r>
          </a:p>
          <a:p>
            <a:r>
              <a:rPr lang="fr-FR" b="1" dirty="0"/>
              <a:t>Retour d’expérience de </a:t>
            </a:r>
            <a:r>
              <a:rPr lang="fr-FR" b="1" dirty="0" err="1"/>
              <a:t>Taher</a:t>
            </a:r>
            <a:r>
              <a:rPr lang="fr-FR" b="1" dirty="0"/>
              <a:t> Alami , Co-Fondateur de </a:t>
            </a:r>
            <a:r>
              <a:rPr lang="fr-FR" b="1" dirty="0">
                <a:solidFill>
                  <a:srgbClr val="FFC000"/>
                </a:solidFill>
              </a:rPr>
              <a:t>ABWEB</a:t>
            </a:r>
          </a:p>
        </p:txBody>
      </p:sp>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97900"/>
            <a:ext cx="4107803" cy="2342629"/>
          </a:xfrm>
          <a:prstGeom prst="rect">
            <a:avLst/>
          </a:prstGeom>
        </p:spPr>
      </p:pic>
      <p:sp>
        <p:nvSpPr>
          <p:cNvPr id="15" name="Flèche droite 14"/>
          <p:cNvSpPr/>
          <p:nvPr/>
        </p:nvSpPr>
        <p:spPr>
          <a:xfrm>
            <a:off x="9104811" y="3697812"/>
            <a:ext cx="1149531" cy="8882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08414" y="988611"/>
            <a:ext cx="2420795" cy="2420795"/>
          </a:xfrm>
          <a:prstGeom prst="ellipse">
            <a:avLst/>
          </a:prstGeom>
          <a:ln>
            <a:noFill/>
          </a:ln>
          <a:effectLst>
            <a:softEdge rad="112500"/>
          </a:effectLst>
        </p:spPr>
      </p:pic>
      <p:sp>
        <p:nvSpPr>
          <p:cNvPr id="12" name="Rectangle 4">
            <a:extLst>
              <a:ext uri="{FF2B5EF4-FFF2-40B4-BE49-F238E27FC236}">
                <a16:creationId xmlns:a16="http://schemas.microsoft.com/office/drawing/2014/main" id="{8CEFF10B-F6F8-6F48-B986-BE40D059CE42}"/>
              </a:ext>
            </a:extLst>
          </p:cNvPr>
          <p:cNvSpPr/>
          <p:nvPr/>
        </p:nvSpPr>
        <p:spPr>
          <a:xfrm>
            <a:off x="4408205" y="3596517"/>
            <a:ext cx="5114617" cy="1112639"/>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25711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1CA861-0422-4914-93C3-5520342C6F2F}"/>
              </a:ext>
            </a:extLst>
          </p:cNvPr>
          <p:cNvSpPr>
            <a:spLocks noGrp="1"/>
          </p:cNvSpPr>
          <p:nvPr>
            <p:ph type="title"/>
          </p:nvPr>
        </p:nvSpPr>
        <p:spPr>
          <a:xfrm>
            <a:off x="838200" y="481107"/>
            <a:ext cx="10515600" cy="1325563"/>
          </a:xfrm>
        </p:spPr>
        <p:txBody>
          <a:bodyPr>
            <a:normAutofit/>
          </a:bodyPr>
          <a:lstStyle/>
          <a:p>
            <a:pPr algn="ctr"/>
            <a:r>
              <a:rPr lang="fr-FR" sz="4000" b="1" dirty="0">
                <a:solidFill>
                  <a:schemeClr val="accent1">
                    <a:lumMod val="75000"/>
                  </a:schemeClr>
                </a:solidFill>
              </a:rPr>
              <a:t>La scalabilité dans le cycle de vie d’une startup</a:t>
            </a:r>
          </a:p>
        </p:txBody>
      </p:sp>
      <p:sp>
        <p:nvSpPr>
          <p:cNvPr id="3" name="Espace réservé du contenu 2">
            <a:extLst>
              <a:ext uri="{FF2B5EF4-FFF2-40B4-BE49-F238E27FC236}">
                <a16:creationId xmlns:a16="http://schemas.microsoft.com/office/drawing/2014/main" id="{63A5DA4B-1E8F-4D0D-A8A7-89544D5BDBED}"/>
              </a:ext>
            </a:extLst>
          </p:cNvPr>
          <p:cNvSpPr>
            <a:spLocks noGrp="1"/>
          </p:cNvSpPr>
          <p:nvPr>
            <p:ph idx="1"/>
          </p:nvPr>
        </p:nvSpPr>
        <p:spPr/>
        <p:txBody>
          <a:bodyPr/>
          <a:lstStyle/>
          <a:p>
            <a:r>
              <a:rPr lang="fr-FR" b="1" dirty="0">
                <a:solidFill>
                  <a:srgbClr val="FF0000"/>
                </a:solidFill>
              </a:rPr>
              <a:t>Découverte</a:t>
            </a:r>
            <a:r>
              <a:rPr lang="fr-FR" dirty="0">
                <a:solidFill>
                  <a:srgbClr val="FF0000"/>
                </a:solidFill>
              </a:rPr>
              <a:t>: </a:t>
            </a:r>
            <a:r>
              <a:rPr lang="fr-FR" dirty="0"/>
              <a:t>l’équipe est formée et cherche à découvrir si leur solution répond véritablement à un problème significatif et si les gens seraient intéressés. </a:t>
            </a:r>
          </a:p>
          <a:p>
            <a:r>
              <a:rPr lang="fr-FR" b="1" dirty="0">
                <a:solidFill>
                  <a:srgbClr val="FF0000"/>
                </a:solidFill>
              </a:rPr>
              <a:t>Validation</a:t>
            </a:r>
            <a:r>
              <a:rPr lang="fr-FR" dirty="0">
                <a:solidFill>
                  <a:srgbClr val="FF0000"/>
                </a:solidFill>
              </a:rPr>
              <a:t>: </a:t>
            </a:r>
            <a:r>
              <a:rPr lang="fr-FR" dirty="0"/>
              <a:t>il s’agit de rechercher le Product/</a:t>
            </a:r>
            <a:r>
              <a:rPr lang="fr-FR" dirty="0" err="1"/>
              <a:t>MarketFit</a:t>
            </a:r>
            <a:r>
              <a:rPr lang="fr-FR" dirty="0"/>
              <a:t>(PMF), autrement dit de tester si le produit trouve son marché. </a:t>
            </a:r>
          </a:p>
          <a:p>
            <a:r>
              <a:rPr lang="fr-FR" b="1" dirty="0">
                <a:solidFill>
                  <a:srgbClr val="FF0000"/>
                </a:solidFill>
              </a:rPr>
              <a:t>L’efficience</a:t>
            </a:r>
            <a:r>
              <a:rPr lang="fr-FR" dirty="0"/>
              <a:t>: la startup optimise son processus d’acquisition client et affine son business modèle. </a:t>
            </a:r>
          </a:p>
          <a:p>
            <a:r>
              <a:rPr lang="fr-FR" b="1" dirty="0" err="1">
                <a:solidFill>
                  <a:srgbClr val="FF0000"/>
                </a:solidFill>
              </a:rPr>
              <a:t>Scaling</a:t>
            </a:r>
            <a:r>
              <a:rPr lang="fr-FR" dirty="0">
                <a:solidFill>
                  <a:srgbClr val="FF0000"/>
                </a:solidFill>
              </a:rPr>
              <a:t>:</a:t>
            </a:r>
            <a:r>
              <a:rPr lang="fr-FR" dirty="0"/>
              <a:t> montée en charge et accélération de la croissance. </a:t>
            </a:r>
          </a:p>
        </p:txBody>
      </p:sp>
      <p:pic>
        <p:nvPicPr>
          <p:cNvPr id="4" name="Image 3">
            <a:extLst>
              <a:ext uri="{FF2B5EF4-FFF2-40B4-BE49-F238E27FC236}">
                <a16:creationId xmlns:a16="http://schemas.microsoft.com/office/drawing/2014/main" id="{32B1528F-2ADD-49BA-AE79-449A96F77D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5" name="Image 4">
            <a:extLst>
              <a:ext uri="{FF2B5EF4-FFF2-40B4-BE49-F238E27FC236}">
                <a16:creationId xmlns:a16="http://schemas.microsoft.com/office/drawing/2014/main" id="{3E9BD60B-7016-4CFD-8678-DC33A3F144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6" name="Image 5">
            <a:extLst>
              <a:ext uri="{FF2B5EF4-FFF2-40B4-BE49-F238E27FC236}">
                <a16:creationId xmlns:a16="http://schemas.microsoft.com/office/drawing/2014/main" id="{027C6B01-DB00-47D3-93EB-25AF236BA6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Tree>
    <p:extLst>
      <p:ext uri="{BB962C8B-B14F-4D97-AF65-F5344CB8AC3E}">
        <p14:creationId xmlns:p14="http://schemas.microsoft.com/office/powerpoint/2010/main" val="345042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8C9C88-0392-4344-82F3-97FA3B5CA7D6}"/>
              </a:ext>
            </a:extLst>
          </p:cNvPr>
          <p:cNvSpPr>
            <a:spLocks noGrp="1"/>
          </p:cNvSpPr>
          <p:nvPr>
            <p:ph type="title"/>
          </p:nvPr>
        </p:nvSpPr>
        <p:spPr/>
        <p:txBody>
          <a:bodyPr>
            <a:normAutofit/>
          </a:bodyPr>
          <a:lstStyle/>
          <a:p>
            <a:pPr algn="ctr"/>
            <a:r>
              <a:rPr lang="fr-FR" b="1" dirty="0">
                <a:solidFill>
                  <a:schemeClr val="accent1">
                    <a:lumMod val="75000"/>
                  </a:schemeClr>
                </a:solidFill>
              </a:rPr>
              <a:t>Cohérence avec le Business Model</a:t>
            </a:r>
          </a:p>
        </p:txBody>
      </p:sp>
      <p:sp>
        <p:nvSpPr>
          <p:cNvPr id="3" name="Espace réservé du contenu 2">
            <a:extLst>
              <a:ext uri="{FF2B5EF4-FFF2-40B4-BE49-F238E27FC236}">
                <a16:creationId xmlns:a16="http://schemas.microsoft.com/office/drawing/2014/main" id="{65C80B71-0C32-47EF-B62B-9A522394A91F}"/>
              </a:ext>
            </a:extLst>
          </p:cNvPr>
          <p:cNvSpPr>
            <a:spLocks noGrp="1"/>
          </p:cNvSpPr>
          <p:nvPr>
            <p:ph idx="1"/>
          </p:nvPr>
        </p:nvSpPr>
        <p:spPr/>
        <p:txBody>
          <a:bodyPr>
            <a:normAutofit fontScale="92500" lnSpcReduction="20000"/>
          </a:bodyPr>
          <a:lstStyle/>
          <a:p>
            <a:pPr marL="0" indent="0">
              <a:buNone/>
            </a:pPr>
            <a:r>
              <a:rPr lang="fr-FR" dirty="0"/>
              <a:t>A partir d’un échantillon de 3200startups internet, l’étude «startup </a:t>
            </a:r>
            <a:r>
              <a:rPr lang="fr-FR" dirty="0" err="1"/>
              <a:t>genome</a:t>
            </a:r>
            <a:r>
              <a:rPr lang="fr-FR" dirty="0"/>
              <a:t>» montre que </a:t>
            </a:r>
            <a:r>
              <a:rPr lang="fr-FR" dirty="0" err="1"/>
              <a:t>scaler</a:t>
            </a:r>
            <a:r>
              <a:rPr lang="fr-FR" dirty="0"/>
              <a:t> précocement ou qu’être incohérent dans la progression de son entreprise est une erreur qui coûte chère :</a:t>
            </a:r>
          </a:p>
          <a:p>
            <a:r>
              <a:rPr lang="fr-FR" dirty="0"/>
              <a:t>Les startups qui </a:t>
            </a:r>
            <a:r>
              <a:rPr lang="fr-FR" dirty="0" err="1"/>
              <a:t>scalentcorrectement</a:t>
            </a:r>
            <a:r>
              <a:rPr lang="fr-FR" dirty="0"/>
              <a:t> ont une croissance 20 fois supérieur</a:t>
            </a:r>
          </a:p>
          <a:p>
            <a:r>
              <a:rPr lang="fr-FR" dirty="0"/>
              <a:t>Aucune startup qui </a:t>
            </a:r>
            <a:r>
              <a:rPr lang="fr-FR" dirty="0" err="1"/>
              <a:t>scaleprécocement</a:t>
            </a:r>
            <a:r>
              <a:rPr lang="fr-FR" dirty="0"/>
              <a:t> ne dépasse les 100 000 utilisateurs</a:t>
            </a:r>
          </a:p>
          <a:p>
            <a:r>
              <a:rPr lang="fr-FR" dirty="0"/>
              <a:t>Les startups incohérentes ont 3,4 fois plus de ligne de code dans la phase de découverte et 2,25 fois plus dans la phase d’efficience. Cela confirme qu’elle passe plus de temps à coder des fonctionnalités secondaires plutôt qu’à tester le cœur du produit, </a:t>
            </a:r>
            <a:r>
              <a:rPr lang="fr-FR" dirty="0" err="1"/>
              <a:t>leMinimum</a:t>
            </a:r>
            <a:r>
              <a:rPr lang="fr-FR" dirty="0"/>
              <a:t> Viable Product(MVP), sur des clients potentiels.</a:t>
            </a:r>
          </a:p>
          <a:p>
            <a:r>
              <a:rPr lang="fr-FR" dirty="0"/>
              <a:t>Les startups incohérentes externalisent 4 à 5 fois plus le développement de leur produit que les startups cohérentes</a:t>
            </a:r>
          </a:p>
        </p:txBody>
      </p:sp>
      <p:pic>
        <p:nvPicPr>
          <p:cNvPr id="4" name="Image 3">
            <a:extLst>
              <a:ext uri="{FF2B5EF4-FFF2-40B4-BE49-F238E27FC236}">
                <a16:creationId xmlns:a16="http://schemas.microsoft.com/office/drawing/2014/main" id="{46EB68E1-028E-475A-96C1-AC5C5320D8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5" name="Image 4">
            <a:extLst>
              <a:ext uri="{FF2B5EF4-FFF2-40B4-BE49-F238E27FC236}">
                <a16:creationId xmlns:a16="http://schemas.microsoft.com/office/drawing/2014/main" id="{8113A099-FAD9-47B0-9BFA-69F99D554C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6" name="Image 5">
            <a:extLst>
              <a:ext uri="{FF2B5EF4-FFF2-40B4-BE49-F238E27FC236}">
                <a16:creationId xmlns:a16="http://schemas.microsoft.com/office/drawing/2014/main" id="{D1575F15-72BB-4D10-A748-202170BB36C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Tree>
    <p:extLst>
      <p:ext uri="{BB962C8B-B14F-4D97-AF65-F5344CB8AC3E}">
        <p14:creationId xmlns:p14="http://schemas.microsoft.com/office/powerpoint/2010/main" val="337631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D39985-6A96-4097-8793-1A842A3EA2A3}"/>
              </a:ext>
            </a:extLst>
          </p:cNvPr>
          <p:cNvSpPr>
            <a:spLocks noGrp="1"/>
          </p:cNvSpPr>
          <p:nvPr>
            <p:ph type="title"/>
          </p:nvPr>
        </p:nvSpPr>
        <p:spPr/>
        <p:txBody>
          <a:bodyPr/>
          <a:lstStyle/>
          <a:p>
            <a:pPr algn="ctr"/>
            <a:r>
              <a:rPr lang="fr-FR" b="1" dirty="0">
                <a:solidFill>
                  <a:schemeClr val="accent1">
                    <a:lumMod val="75000"/>
                  </a:schemeClr>
                </a:solidFill>
              </a:rPr>
              <a:t>Les 03 règles </a:t>
            </a:r>
          </a:p>
        </p:txBody>
      </p:sp>
      <p:sp>
        <p:nvSpPr>
          <p:cNvPr id="4" name="Rectangle 3">
            <a:extLst>
              <a:ext uri="{FF2B5EF4-FFF2-40B4-BE49-F238E27FC236}">
                <a16:creationId xmlns:a16="http://schemas.microsoft.com/office/drawing/2014/main" id="{A7C4474C-93E2-4041-8ED6-D4001D07FA2B}"/>
              </a:ext>
            </a:extLst>
          </p:cNvPr>
          <p:cNvSpPr/>
          <p:nvPr/>
        </p:nvSpPr>
        <p:spPr>
          <a:xfrm>
            <a:off x="671513" y="3429000"/>
            <a:ext cx="3414711" cy="871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#1 Prenez du temps pour préparer votre pivot</a:t>
            </a:r>
          </a:p>
        </p:txBody>
      </p:sp>
      <p:sp>
        <p:nvSpPr>
          <p:cNvPr id="5" name="Rectangle 4">
            <a:extLst>
              <a:ext uri="{FF2B5EF4-FFF2-40B4-BE49-F238E27FC236}">
                <a16:creationId xmlns:a16="http://schemas.microsoft.com/office/drawing/2014/main" id="{F483E207-C81A-4E34-A44F-B5F602D2E6C8}"/>
              </a:ext>
            </a:extLst>
          </p:cNvPr>
          <p:cNvSpPr/>
          <p:nvPr/>
        </p:nvSpPr>
        <p:spPr>
          <a:xfrm>
            <a:off x="8379718" y="3429000"/>
            <a:ext cx="3414710" cy="871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#3 Consultez des avis extérieurs</a:t>
            </a:r>
          </a:p>
        </p:txBody>
      </p:sp>
      <p:sp>
        <p:nvSpPr>
          <p:cNvPr id="6" name="Rectangle 5">
            <a:extLst>
              <a:ext uri="{FF2B5EF4-FFF2-40B4-BE49-F238E27FC236}">
                <a16:creationId xmlns:a16="http://schemas.microsoft.com/office/drawing/2014/main" id="{30F1D2D6-65B1-429F-A5B6-B0E987483394}"/>
              </a:ext>
            </a:extLst>
          </p:cNvPr>
          <p:cNvSpPr/>
          <p:nvPr/>
        </p:nvSpPr>
        <p:spPr>
          <a:xfrm>
            <a:off x="4525616" y="3429000"/>
            <a:ext cx="3414711" cy="871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dirty="0"/>
              <a:t>#2 Optez pour une plate-forme agile</a:t>
            </a:r>
          </a:p>
        </p:txBody>
      </p:sp>
      <p:pic>
        <p:nvPicPr>
          <p:cNvPr id="7" name="Image 6">
            <a:extLst>
              <a:ext uri="{FF2B5EF4-FFF2-40B4-BE49-F238E27FC236}">
                <a16:creationId xmlns:a16="http://schemas.microsoft.com/office/drawing/2014/main" id="{DED0D216-7192-4D1E-B688-C73AA101F6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8" name="Image 7">
            <a:extLst>
              <a:ext uri="{FF2B5EF4-FFF2-40B4-BE49-F238E27FC236}">
                <a16:creationId xmlns:a16="http://schemas.microsoft.com/office/drawing/2014/main" id="{92CDB2A5-216A-4CBD-B57D-10106736E1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9" name="Image 8">
            <a:extLst>
              <a:ext uri="{FF2B5EF4-FFF2-40B4-BE49-F238E27FC236}">
                <a16:creationId xmlns:a16="http://schemas.microsoft.com/office/drawing/2014/main" id="{A395F07B-80D1-4B22-81AD-031F631F2B1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Tree>
    <p:extLst>
      <p:ext uri="{BB962C8B-B14F-4D97-AF65-F5344CB8AC3E}">
        <p14:creationId xmlns:p14="http://schemas.microsoft.com/office/powerpoint/2010/main" val="2408055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
        <p:nvSpPr>
          <p:cNvPr id="10" name="ZoneTexte 9"/>
          <p:cNvSpPr txBox="1"/>
          <p:nvPr/>
        </p:nvSpPr>
        <p:spPr>
          <a:xfrm>
            <a:off x="4532811" y="4175496"/>
            <a:ext cx="499001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t>De 16H à 16H30 : Témoignage de Mohamed </a:t>
            </a:r>
            <a:r>
              <a:rPr lang="fr-FR" b="1" dirty="0" err="1"/>
              <a:t>Benboubker</a:t>
            </a:r>
            <a:r>
              <a:rPr lang="fr-FR" b="1" dirty="0"/>
              <a:t> et Yassir </a:t>
            </a:r>
            <a:r>
              <a:rPr lang="fr-FR" b="1" dirty="0" err="1"/>
              <a:t>Houmame</a:t>
            </a:r>
            <a:r>
              <a:rPr lang="fr-FR" b="1" dirty="0"/>
              <a:t> </a:t>
            </a:r>
            <a:endParaRPr lang="fr-FR" b="1" dirty="0">
              <a:solidFill>
                <a:srgbClr val="FFC000"/>
              </a:solidFill>
            </a:endParaRPr>
          </a:p>
        </p:txBody>
      </p:sp>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97900"/>
            <a:ext cx="4107803" cy="2342629"/>
          </a:xfrm>
          <a:prstGeom prst="rect">
            <a:avLst/>
          </a:prstGeom>
        </p:spPr>
      </p:pic>
      <p:sp>
        <p:nvSpPr>
          <p:cNvPr id="15" name="Flèche droite 14"/>
          <p:cNvSpPr/>
          <p:nvPr/>
        </p:nvSpPr>
        <p:spPr>
          <a:xfrm>
            <a:off x="9308301" y="4054524"/>
            <a:ext cx="1149531" cy="8882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32811" y="1343296"/>
            <a:ext cx="1948543" cy="1948543"/>
          </a:xfrm>
          <a:prstGeom prst="ellipse">
            <a:avLst/>
          </a:prstGeom>
          <a:ln>
            <a:noFill/>
          </a:ln>
          <a:effectLst>
            <a:softEdge rad="112500"/>
          </a:effectLst>
        </p:spPr>
      </p:pic>
      <p:pic>
        <p:nvPicPr>
          <p:cNvPr id="3" name="Imag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18186" y="1343296"/>
            <a:ext cx="1948543" cy="1948543"/>
          </a:xfrm>
          <a:prstGeom prst="ellipse">
            <a:avLst/>
          </a:prstGeom>
          <a:ln>
            <a:noFill/>
          </a:ln>
          <a:effectLst>
            <a:softEdge rad="112500"/>
          </a:effectLst>
        </p:spPr>
      </p:pic>
      <p:sp>
        <p:nvSpPr>
          <p:cNvPr id="5" name="ZoneTexte 4"/>
          <p:cNvSpPr txBox="1"/>
          <p:nvPr/>
        </p:nvSpPr>
        <p:spPr>
          <a:xfrm>
            <a:off x="4448918" y="3180553"/>
            <a:ext cx="2534194" cy="369332"/>
          </a:xfrm>
          <a:prstGeom prst="rect">
            <a:avLst/>
          </a:prstGeom>
          <a:noFill/>
        </p:spPr>
        <p:txBody>
          <a:bodyPr wrap="square" rtlCol="0">
            <a:spAutoFit/>
          </a:bodyPr>
          <a:lstStyle/>
          <a:p>
            <a:r>
              <a:rPr lang="fr-FR" b="1" dirty="0"/>
              <a:t>Mohamed </a:t>
            </a:r>
            <a:r>
              <a:rPr lang="fr-FR" b="1" dirty="0" err="1"/>
              <a:t>Benboubker</a:t>
            </a:r>
            <a:endParaRPr lang="fr-FR" b="1" dirty="0"/>
          </a:p>
        </p:txBody>
      </p:sp>
      <p:sp>
        <p:nvSpPr>
          <p:cNvPr id="9" name="ZoneTexte 8"/>
          <p:cNvSpPr txBox="1"/>
          <p:nvPr/>
        </p:nvSpPr>
        <p:spPr>
          <a:xfrm>
            <a:off x="4448918" y="3488856"/>
            <a:ext cx="3004457" cy="338554"/>
          </a:xfrm>
          <a:prstGeom prst="rect">
            <a:avLst/>
          </a:prstGeom>
          <a:noFill/>
        </p:spPr>
        <p:txBody>
          <a:bodyPr wrap="square" rtlCol="0">
            <a:spAutoFit/>
          </a:bodyPr>
          <a:lstStyle/>
          <a:p>
            <a:r>
              <a:rPr lang="fr-FR" sz="1600" dirty="0"/>
              <a:t>Co-Fondateur de </a:t>
            </a:r>
            <a:r>
              <a:rPr lang="fr-FR" sz="1600" dirty="0" err="1"/>
              <a:t>Mobiblanc</a:t>
            </a:r>
            <a:endParaRPr lang="fr-FR" sz="1600" dirty="0"/>
          </a:p>
        </p:txBody>
      </p:sp>
      <p:sp>
        <p:nvSpPr>
          <p:cNvPr id="13" name="ZoneTexte 12"/>
          <p:cNvSpPr txBox="1"/>
          <p:nvPr/>
        </p:nvSpPr>
        <p:spPr>
          <a:xfrm>
            <a:off x="7684664" y="3176457"/>
            <a:ext cx="2534194" cy="369332"/>
          </a:xfrm>
          <a:prstGeom prst="rect">
            <a:avLst/>
          </a:prstGeom>
          <a:noFill/>
        </p:spPr>
        <p:txBody>
          <a:bodyPr wrap="square" rtlCol="0">
            <a:spAutoFit/>
          </a:bodyPr>
          <a:lstStyle/>
          <a:p>
            <a:r>
              <a:rPr lang="fr-FR" b="1" dirty="0"/>
              <a:t>Yassir </a:t>
            </a:r>
            <a:r>
              <a:rPr lang="fr-FR" b="1" dirty="0" err="1"/>
              <a:t>Houmame</a:t>
            </a:r>
            <a:endParaRPr lang="fr-FR" b="1" dirty="0"/>
          </a:p>
        </p:txBody>
      </p:sp>
      <p:sp>
        <p:nvSpPr>
          <p:cNvPr id="14" name="ZoneTexte 13"/>
          <p:cNvSpPr txBox="1"/>
          <p:nvPr/>
        </p:nvSpPr>
        <p:spPr>
          <a:xfrm>
            <a:off x="7617676" y="3488856"/>
            <a:ext cx="3381250" cy="338554"/>
          </a:xfrm>
          <a:prstGeom prst="rect">
            <a:avLst/>
          </a:prstGeom>
          <a:noFill/>
        </p:spPr>
        <p:txBody>
          <a:bodyPr wrap="square" rtlCol="0">
            <a:spAutoFit/>
          </a:bodyPr>
          <a:lstStyle/>
          <a:p>
            <a:r>
              <a:rPr lang="fr-FR" sz="1600" dirty="0"/>
              <a:t>Co-Fondateur de Caciopee.com</a:t>
            </a:r>
          </a:p>
        </p:txBody>
      </p:sp>
      <p:sp>
        <p:nvSpPr>
          <p:cNvPr id="16" name="Rectangle 4">
            <a:extLst>
              <a:ext uri="{FF2B5EF4-FFF2-40B4-BE49-F238E27FC236}">
                <a16:creationId xmlns:a16="http://schemas.microsoft.com/office/drawing/2014/main" id="{8CEFF10B-F6F8-6F48-B986-BE40D059CE42}"/>
              </a:ext>
            </a:extLst>
          </p:cNvPr>
          <p:cNvSpPr/>
          <p:nvPr/>
        </p:nvSpPr>
        <p:spPr>
          <a:xfrm>
            <a:off x="4448918" y="4057273"/>
            <a:ext cx="5073904" cy="885525"/>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2325336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sp>
        <p:nvSpPr>
          <p:cNvPr id="10" name="ZoneTexte 9"/>
          <p:cNvSpPr txBox="1"/>
          <p:nvPr/>
        </p:nvSpPr>
        <p:spPr>
          <a:xfrm>
            <a:off x="4318290" y="3274158"/>
            <a:ext cx="512615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t>De 16H30 à 18H : Partie Q&amp;A</a:t>
            </a:r>
            <a:endParaRPr lang="fr-FR" b="1" dirty="0">
              <a:solidFill>
                <a:srgbClr val="FFC000"/>
              </a:solidFill>
            </a:endParaRPr>
          </a:p>
        </p:txBody>
      </p:sp>
      <p:pic>
        <p:nvPicPr>
          <p:cNvPr id="11" name="Imag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897900"/>
            <a:ext cx="4107803" cy="2342629"/>
          </a:xfrm>
          <a:prstGeom prst="rect">
            <a:avLst/>
          </a:prstGeom>
        </p:spPr>
      </p:pic>
      <p:pic>
        <p:nvPicPr>
          <p:cNvPr id="4" name="Imag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64730" y="1473925"/>
            <a:ext cx="3006635" cy="3006635"/>
          </a:xfrm>
          <a:prstGeom prst="rect">
            <a:avLst/>
          </a:prstGeom>
        </p:spPr>
      </p:pic>
      <p:sp>
        <p:nvSpPr>
          <p:cNvPr id="16" name="Rectangle 4">
            <a:extLst>
              <a:ext uri="{FF2B5EF4-FFF2-40B4-BE49-F238E27FC236}">
                <a16:creationId xmlns:a16="http://schemas.microsoft.com/office/drawing/2014/main" id="{8CEFF10B-F6F8-6F48-B986-BE40D059CE42}"/>
              </a:ext>
            </a:extLst>
          </p:cNvPr>
          <p:cNvSpPr/>
          <p:nvPr/>
        </p:nvSpPr>
        <p:spPr>
          <a:xfrm>
            <a:off x="4107803" y="3069771"/>
            <a:ext cx="5114617" cy="828129"/>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307268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B205C5D7-AFCC-4BB2-B718-7BF5E1D9FA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 y="-828"/>
            <a:ext cx="2750899" cy="605105"/>
          </a:xfrm>
          <a:prstGeom prst="rect">
            <a:avLst/>
          </a:prstGeom>
        </p:spPr>
      </p:pic>
      <p:pic>
        <p:nvPicPr>
          <p:cNvPr id="7" name="Image 6">
            <a:extLst>
              <a:ext uri="{FF2B5EF4-FFF2-40B4-BE49-F238E27FC236}">
                <a16:creationId xmlns:a16="http://schemas.microsoft.com/office/drawing/2014/main" id="{130FC10E-5F35-4DD8-BAA1-19FA17A893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6840" y="27594"/>
            <a:ext cx="1047020" cy="595638"/>
          </a:xfrm>
          <a:prstGeom prst="rect">
            <a:avLst/>
          </a:prstGeom>
        </p:spPr>
      </p:pic>
      <p:pic>
        <p:nvPicPr>
          <p:cNvPr id="8" name="Image 7">
            <a:extLst>
              <a:ext uri="{FF2B5EF4-FFF2-40B4-BE49-F238E27FC236}">
                <a16:creationId xmlns:a16="http://schemas.microsoft.com/office/drawing/2014/main" id="{F64ABB6D-5E68-4CBE-971A-138A1C4154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6015" y="6240529"/>
            <a:ext cx="1201784" cy="409018"/>
          </a:xfrm>
          <a:prstGeom prst="rect">
            <a:avLst/>
          </a:prstGeom>
        </p:spPr>
      </p:pic>
      <p:pic>
        <p:nvPicPr>
          <p:cNvPr id="4" name="Imag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75784" y="2422453"/>
            <a:ext cx="3006635" cy="3006635"/>
          </a:xfrm>
          <a:prstGeom prst="rect">
            <a:avLst/>
          </a:prstGeom>
        </p:spPr>
      </p:pic>
      <p:sp>
        <p:nvSpPr>
          <p:cNvPr id="9" name="Titre 1"/>
          <p:cNvSpPr>
            <a:spLocks noGrp="1"/>
          </p:cNvSpPr>
          <p:nvPr>
            <p:ph type="ctrTitle"/>
          </p:nvPr>
        </p:nvSpPr>
        <p:spPr>
          <a:xfrm>
            <a:off x="1670884" y="-828"/>
            <a:ext cx="9292045" cy="2387600"/>
          </a:xfrm>
        </p:spPr>
        <p:txBody>
          <a:bodyPr>
            <a:normAutofit/>
          </a:bodyPr>
          <a:lstStyle/>
          <a:p>
            <a:r>
              <a:rPr lang="fr-FR" b="1" dirty="0">
                <a:solidFill>
                  <a:srgbClr val="FFC000"/>
                </a:solidFill>
              </a:rPr>
              <a:t>Prochain Atelier</a:t>
            </a:r>
            <a:endParaRPr lang="fr-FR" b="1" dirty="0"/>
          </a:p>
        </p:txBody>
      </p:sp>
      <p:sp>
        <p:nvSpPr>
          <p:cNvPr id="12" name="ZoneTexte 11"/>
          <p:cNvSpPr txBox="1"/>
          <p:nvPr/>
        </p:nvSpPr>
        <p:spPr>
          <a:xfrm>
            <a:off x="3887215" y="3279440"/>
            <a:ext cx="512615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dirty="0"/>
              <a:t>Le 17 Juin, de 15H à 18H: Comment élaborer une bonne stratégie digitale ?</a:t>
            </a:r>
            <a:endParaRPr lang="fr-FR" b="1" dirty="0">
              <a:solidFill>
                <a:srgbClr val="FFC000"/>
              </a:solidFill>
            </a:endParaRPr>
          </a:p>
        </p:txBody>
      </p:sp>
      <p:sp>
        <p:nvSpPr>
          <p:cNvPr id="13" name="Rectangle 4">
            <a:extLst>
              <a:ext uri="{FF2B5EF4-FFF2-40B4-BE49-F238E27FC236}">
                <a16:creationId xmlns:a16="http://schemas.microsoft.com/office/drawing/2014/main" id="{8CEFF10B-F6F8-6F48-B986-BE40D059CE42}"/>
              </a:ext>
            </a:extLst>
          </p:cNvPr>
          <p:cNvSpPr/>
          <p:nvPr/>
        </p:nvSpPr>
        <p:spPr>
          <a:xfrm>
            <a:off x="3759597" y="3174275"/>
            <a:ext cx="5114617" cy="966652"/>
          </a:xfrm>
          <a:custGeom>
            <a:avLst/>
            <a:gdLst>
              <a:gd name="connsiteX0" fmla="*/ 0 w 3744416"/>
              <a:gd name="connsiteY0" fmla="*/ 0 h 1008112"/>
              <a:gd name="connsiteX1" fmla="*/ 3744416 w 3744416"/>
              <a:gd name="connsiteY1" fmla="*/ 0 h 1008112"/>
              <a:gd name="connsiteX2" fmla="*/ 3744416 w 3744416"/>
              <a:gd name="connsiteY2" fmla="*/ 1008112 h 1008112"/>
              <a:gd name="connsiteX3" fmla="*/ 0 w 3744416"/>
              <a:gd name="connsiteY3" fmla="*/ 1008112 h 1008112"/>
              <a:gd name="connsiteX4" fmla="*/ 0 w 3744416"/>
              <a:gd name="connsiteY4" fmla="*/ 0 h 1008112"/>
              <a:gd name="connsiteX0" fmla="*/ 3744416 w 3835856"/>
              <a:gd name="connsiteY0" fmla="*/ 0 h 1008112"/>
              <a:gd name="connsiteX1" fmla="*/ 3744416 w 3835856"/>
              <a:gd name="connsiteY1" fmla="*/ 1008112 h 1008112"/>
              <a:gd name="connsiteX2" fmla="*/ 0 w 3835856"/>
              <a:gd name="connsiteY2" fmla="*/ 1008112 h 1008112"/>
              <a:gd name="connsiteX3" fmla="*/ 0 w 3835856"/>
              <a:gd name="connsiteY3" fmla="*/ 0 h 1008112"/>
              <a:gd name="connsiteX4" fmla="*/ 3835856 w 3835856"/>
              <a:gd name="connsiteY4" fmla="*/ 91440 h 1008112"/>
              <a:gd name="connsiteX0" fmla="*/ 3744416 w 3835856"/>
              <a:gd name="connsiteY0" fmla="*/ 1008112 h 1008112"/>
              <a:gd name="connsiteX1" fmla="*/ 0 w 3835856"/>
              <a:gd name="connsiteY1" fmla="*/ 1008112 h 1008112"/>
              <a:gd name="connsiteX2" fmla="*/ 0 w 3835856"/>
              <a:gd name="connsiteY2" fmla="*/ 0 h 1008112"/>
              <a:gd name="connsiteX3" fmla="*/ 3835856 w 3835856"/>
              <a:gd name="connsiteY3" fmla="*/ 91440 h 1008112"/>
              <a:gd name="connsiteX0" fmla="*/ 3744416 w 3825223"/>
              <a:gd name="connsiteY0" fmla="*/ 1008112 h 1008112"/>
              <a:gd name="connsiteX1" fmla="*/ 0 w 3825223"/>
              <a:gd name="connsiteY1" fmla="*/ 1008112 h 1008112"/>
              <a:gd name="connsiteX2" fmla="*/ 0 w 3825223"/>
              <a:gd name="connsiteY2" fmla="*/ 0 h 1008112"/>
              <a:gd name="connsiteX3" fmla="*/ 3825223 w 3825223"/>
              <a:gd name="connsiteY3" fmla="*/ 17013 h 1008112"/>
              <a:gd name="connsiteX0" fmla="*/ 3744416 w 3761428"/>
              <a:gd name="connsiteY0" fmla="*/ 1008112 h 1008112"/>
              <a:gd name="connsiteX1" fmla="*/ 0 w 3761428"/>
              <a:gd name="connsiteY1" fmla="*/ 1008112 h 1008112"/>
              <a:gd name="connsiteX2" fmla="*/ 0 w 3761428"/>
              <a:gd name="connsiteY2" fmla="*/ 0 h 1008112"/>
              <a:gd name="connsiteX3" fmla="*/ 3761428 w 3761428"/>
              <a:gd name="connsiteY3" fmla="*/ 6381 h 1008112"/>
              <a:gd name="connsiteX0" fmla="*/ 3744416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874042 w 3747714"/>
              <a:gd name="connsiteY0" fmla="*/ 1010243 h 1012372"/>
              <a:gd name="connsiteX1" fmla="*/ 0 w 3747714"/>
              <a:gd name="connsiteY1" fmla="*/ 1012372 h 1012372"/>
              <a:gd name="connsiteX2" fmla="*/ 0 w 3747714"/>
              <a:gd name="connsiteY2" fmla="*/ 4260 h 1012372"/>
              <a:gd name="connsiteX3" fmla="*/ 3747714 w 3747714"/>
              <a:gd name="connsiteY3" fmla="*/ 0 h 1012372"/>
              <a:gd name="connsiteX0" fmla="*/ 1767261 w 3747714"/>
              <a:gd name="connsiteY0" fmla="*/ 1012372 h 1012372"/>
              <a:gd name="connsiteX1" fmla="*/ 0 w 3747714"/>
              <a:gd name="connsiteY1" fmla="*/ 1012372 h 1012372"/>
              <a:gd name="connsiteX2" fmla="*/ 0 w 3747714"/>
              <a:gd name="connsiteY2" fmla="*/ 4260 h 1012372"/>
              <a:gd name="connsiteX3" fmla="*/ 3747714 w 3747714"/>
              <a:gd name="connsiteY3" fmla="*/ 0 h 1012372"/>
              <a:gd name="connsiteX0" fmla="*/ 1770943 w 3747714"/>
              <a:gd name="connsiteY0" fmla="*/ 1005984 h 1012372"/>
              <a:gd name="connsiteX1" fmla="*/ 0 w 3747714"/>
              <a:gd name="connsiteY1" fmla="*/ 1012372 h 1012372"/>
              <a:gd name="connsiteX2" fmla="*/ 0 w 3747714"/>
              <a:gd name="connsiteY2" fmla="*/ 4260 h 1012372"/>
              <a:gd name="connsiteX3" fmla="*/ 3747714 w 3747714"/>
              <a:gd name="connsiteY3" fmla="*/ 0 h 1012372"/>
            </a:gdLst>
            <a:ahLst/>
            <a:cxnLst>
              <a:cxn ang="0">
                <a:pos x="connsiteX0" y="connsiteY0"/>
              </a:cxn>
              <a:cxn ang="0">
                <a:pos x="connsiteX1" y="connsiteY1"/>
              </a:cxn>
              <a:cxn ang="0">
                <a:pos x="connsiteX2" y="connsiteY2"/>
              </a:cxn>
              <a:cxn ang="0">
                <a:pos x="connsiteX3" y="connsiteY3"/>
              </a:cxn>
            </a:cxnLst>
            <a:rect l="l" t="t" r="r" b="b"/>
            <a:pathLst>
              <a:path w="3747714" h="1012372">
                <a:moveTo>
                  <a:pt x="1770943" y="1005984"/>
                </a:moveTo>
                <a:lnTo>
                  <a:pt x="0" y="1012372"/>
                </a:lnTo>
                <a:lnTo>
                  <a:pt x="0" y="4260"/>
                </a:lnTo>
                <a:lnTo>
                  <a:pt x="3747714" y="0"/>
                </a:lnTo>
              </a:path>
            </a:pathLst>
          </a:custGeom>
          <a:noFill/>
          <a:ln w="476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2149394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1335</TotalTime>
  <Words>341</Words>
  <Application>Microsoft Office PowerPoint</Application>
  <PresentationFormat>Grand écran</PresentationFormat>
  <Paragraphs>30</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Workshop :  Comment Scaler une SSII / ESM ?</vt:lpstr>
      <vt:lpstr>Agenda </vt:lpstr>
      <vt:lpstr>Présentation PowerPoint</vt:lpstr>
      <vt:lpstr>La scalabilité dans le cycle de vie d’une startup</vt:lpstr>
      <vt:lpstr>Cohérence avec le Business Model</vt:lpstr>
      <vt:lpstr>Les 03 règles </vt:lpstr>
      <vt:lpstr>Présentation PowerPoint</vt:lpstr>
      <vt:lpstr>Présentation PowerPoint</vt:lpstr>
      <vt:lpstr>Prochain Atelier</vt:lpstr>
      <vt:lpstr>Merci de votre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  Comment Scaler une SSII / ESM ?</dc:title>
  <dc:creator>HP</dc:creator>
  <cp:lastModifiedBy>yosra rzig</cp:lastModifiedBy>
  <cp:revision>12</cp:revision>
  <dcterms:created xsi:type="dcterms:W3CDTF">2021-06-10T10:04:57Z</dcterms:created>
  <dcterms:modified xsi:type="dcterms:W3CDTF">2021-06-20T19:50:56Z</dcterms:modified>
</cp:coreProperties>
</file>