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2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31.jpg" ContentType="image/jpg"/>
  <Override PartName="/ppt/notesSlides/notesSlide21.xml" ContentType="application/vnd.openxmlformats-officedocument.presentationml.notesSlide+xml"/>
  <Override PartName="/ppt/media/image33.jpg" ContentType="image/jp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37.jpg" ContentType="image/jpg"/>
  <Override PartName="/ppt/notesSlides/notesSlide26.xml" ContentType="application/vnd.openxmlformats-officedocument.presentationml.notesSlide+xml"/>
  <Override PartName="/ppt/media/image38.jpg" ContentType="image/jp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media/image41.jpg" ContentType="image/jpg"/>
  <Override PartName="/ppt/notesSlides/notesSlide29.xml" ContentType="application/vnd.openxmlformats-officedocument.presentationml.notesSlide+xml"/>
  <Override PartName="/ppt/media/image42.jpg" ContentType="image/jpg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72" r:id="rId3"/>
    <p:sldId id="274" r:id="rId4"/>
    <p:sldId id="275" r:id="rId5"/>
    <p:sldId id="273" r:id="rId6"/>
    <p:sldId id="278" r:id="rId7"/>
    <p:sldId id="277" r:id="rId8"/>
    <p:sldId id="279" r:id="rId9"/>
    <p:sldId id="280" r:id="rId10"/>
    <p:sldId id="281" r:id="rId11"/>
    <p:sldId id="283" r:id="rId12"/>
    <p:sldId id="287" r:id="rId13"/>
    <p:sldId id="286" r:id="rId14"/>
    <p:sldId id="292" r:id="rId15"/>
    <p:sldId id="289" r:id="rId16"/>
    <p:sldId id="290" r:id="rId17"/>
    <p:sldId id="291" r:id="rId18"/>
    <p:sldId id="294" r:id="rId19"/>
    <p:sldId id="293" r:id="rId20"/>
    <p:sldId id="295" r:id="rId21"/>
    <p:sldId id="299" r:id="rId22"/>
    <p:sldId id="296" r:id="rId23"/>
    <p:sldId id="301" r:id="rId24"/>
    <p:sldId id="302" r:id="rId25"/>
    <p:sldId id="303" r:id="rId26"/>
    <p:sldId id="304" r:id="rId27"/>
    <p:sldId id="305" r:id="rId28"/>
    <p:sldId id="297" r:id="rId29"/>
    <p:sldId id="300" r:id="rId30"/>
    <p:sldId id="298" r:id="rId31"/>
    <p:sldId id="306" r:id="rId32"/>
    <p:sldId id="307" r:id="rId33"/>
    <p:sldId id="308" r:id="rId34"/>
    <p:sldId id="311" r:id="rId35"/>
    <p:sldId id="309" r:id="rId36"/>
    <p:sldId id="310" r:id="rId37"/>
    <p:sldId id="312" r:id="rId38"/>
    <p:sldId id="313" r:id="rId39"/>
    <p:sldId id="314" r:id="rId40"/>
    <p:sldId id="316" r:id="rId41"/>
    <p:sldId id="270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Comic Sans MS" panose="030F0702030302020204" pitchFamily="66" charset="0"/>
      <p:regular r:id="rId52"/>
      <p:bold r:id="rId53"/>
      <p:italic r:id="rId54"/>
      <p:boldItalic r:id="rId55"/>
    </p:embeddedFont>
    <p:embeddedFont>
      <p:font typeface="Copperplate Gothic Bold" panose="020E0705020206020404" pitchFamily="3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BA92450C-0BC8-46FE-8DAF-855582438528}">
          <p14:sldIdLst>
            <p14:sldId id="256"/>
            <p14:sldId id="272"/>
            <p14:sldId id="274"/>
            <p14:sldId id="275"/>
            <p14:sldId id="273"/>
            <p14:sldId id="278"/>
            <p14:sldId id="277"/>
            <p14:sldId id="279"/>
            <p14:sldId id="280"/>
            <p14:sldId id="281"/>
            <p14:sldId id="283"/>
          </p14:sldIdLst>
        </p14:section>
        <p14:section name="Section sans titre" id="{B8386EEB-9CDA-485C-ACC6-CBC4C4D02889}">
          <p14:sldIdLst>
            <p14:sldId id="287"/>
            <p14:sldId id="286"/>
            <p14:sldId id="292"/>
            <p14:sldId id="289"/>
            <p14:sldId id="290"/>
            <p14:sldId id="291"/>
            <p14:sldId id="294"/>
            <p14:sldId id="293"/>
            <p14:sldId id="295"/>
            <p14:sldId id="299"/>
            <p14:sldId id="296"/>
            <p14:sldId id="301"/>
            <p14:sldId id="302"/>
            <p14:sldId id="303"/>
            <p14:sldId id="304"/>
            <p14:sldId id="305"/>
            <p14:sldId id="297"/>
            <p14:sldId id="300"/>
            <p14:sldId id="298"/>
            <p14:sldId id="306"/>
            <p14:sldId id="307"/>
            <p14:sldId id="308"/>
            <p14:sldId id="311"/>
            <p14:sldId id="309"/>
            <p14:sldId id="310"/>
            <p14:sldId id="312"/>
            <p14:sldId id="313"/>
            <p14:sldId id="314"/>
            <p14:sldId id="31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8" roundtripDataSignature="AMtx7mj8+a07rxNvqb1gmJ51nS7UrXVT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tima Zahra. Oukacha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292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16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908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63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054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296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588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574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194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49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30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83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832D48A-0FDA-344E-96B1-C2C8A2D9661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526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47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668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188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457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107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97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3227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188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78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09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135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173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96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97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02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821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76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16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70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l6-QQircyE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jp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jpg"/><Relationship Id="rId9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6.jp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jpg"/><Relationship Id="rId9" Type="http://schemas.openxmlformats.org/officeDocument/2006/relationships/hyperlink" Target="http://112mobile.e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" y="1714"/>
            <a:ext cx="12190477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916998" y="5816338"/>
            <a:ext cx="1989056" cy="838986"/>
          </a:xfrm>
          <a:prstGeom prst="rect">
            <a:avLst/>
          </a:prstGeom>
          <a:solidFill>
            <a:srgbClr val="2962AE"/>
          </a:solidFill>
          <a:ln w="12700" cap="flat" cmpd="sng">
            <a:solidFill>
              <a:srgbClr val="2962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246617" y="2649725"/>
            <a:ext cx="76987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Fintech Catalyst</a:t>
            </a:r>
            <a:endParaRPr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48" y="141552"/>
            <a:ext cx="2860322" cy="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9000" y="141550"/>
            <a:ext cx="1172175" cy="7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04B597-8E62-42A0-95A6-A58C87EFE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175" y="313549"/>
            <a:ext cx="656178" cy="4374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36" y="1502938"/>
            <a:ext cx="10241347" cy="4396784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22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582" y="1714260"/>
            <a:ext cx="10103667" cy="4170492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9920757" y="771053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32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248183" y="392924"/>
            <a:ext cx="2179263" cy="224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L’ART DELICAT DU PITCH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5496" y="1961165"/>
            <a:ext cx="62706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Il </a:t>
            </a:r>
            <a:r>
              <a:rPr lang="fr-FR" sz="2800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faut savoir « pitcher » son projet, c’est-à-dire le présenter oralement de façon à la fois synthétique, claire, captivante, dynamique et enthousiasmante.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5496" y="4353362"/>
            <a:ext cx="60674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Le pitch est comme la bande-annonce d’un film : il doit donner envie de voir la totalité du projet.</a:t>
            </a:r>
          </a:p>
        </p:txBody>
      </p:sp>
      <p:pic>
        <p:nvPicPr>
          <p:cNvPr id="11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1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25514" y="1349867"/>
            <a:ext cx="936104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800" dirty="0">
                <a:solidFill>
                  <a:srgbClr val="FF0000"/>
                </a:solidFill>
                <a:latin typeface="+mn-lt"/>
              </a:rPr>
              <a:t>La Rhétorique d'Aristote  </a:t>
            </a:r>
            <a:endParaRPr lang="fr-FR" sz="1800" cap="smal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425514" y="2158749"/>
            <a:ext cx="11076472" cy="466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/>
            <a:r>
              <a:rPr lang="fr-FR" sz="2000" dirty="0">
                <a:latin typeface="+mn-lt"/>
              </a:rPr>
              <a:t>Aristote est un philosophe Grec de l’antiquité . C’est l’auteur de la Rhétorique , un ouvrage traitant de l’art oratoire c'est-à-dire de « l'apprentissage de la capacité de discerner dans chaque cas ce qui est potentiellement persuasif ».</a:t>
            </a:r>
          </a:p>
          <a:p>
            <a:pPr marL="0" indent="0" algn="just"/>
            <a:endParaRPr lang="fr-FR" altLang="fr-FR" sz="2000" dirty="0">
              <a:latin typeface="+mn-lt"/>
            </a:endParaRPr>
          </a:p>
          <a:p>
            <a:pPr marL="0" indent="0" algn="just"/>
            <a:r>
              <a:rPr lang="fr-FR" sz="2000" dirty="0">
                <a:latin typeface="+mn-lt"/>
                <a:hlinkClick r:id="rId7"/>
              </a:rPr>
              <a:t>https://www.youtube.com/watch?v=l6-QQircyEY</a:t>
            </a:r>
            <a:endParaRPr lang="fr-FR" sz="2000" dirty="0">
              <a:latin typeface="+mn-lt"/>
            </a:endParaRPr>
          </a:p>
          <a:p>
            <a:pPr marL="0" indent="0" algn="just"/>
            <a:r>
              <a:rPr lang="fr-FR" sz="2000" b="1" dirty="0">
                <a:solidFill>
                  <a:srgbClr val="0070C0"/>
                </a:solidFill>
                <a:latin typeface="+mn-lt"/>
              </a:rPr>
              <a:t>Ethos</a:t>
            </a:r>
            <a:r>
              <a:rPr lang="fr-FR" sz="2000" dirty="0">
                <a:latin typeface="+mn-lt"/>
              </a:rPr>
              <a:t> : éthique, crédibilité, réputation, autorité que vous représentez </a:t>
            </a:r>
          </a:p>
          <a:p>
            <a:pPr marL="0" indent="0" algn="just"/>
            <a:r>
              <a:rPr lang="fr-FR" sz="2000" b="1" dirty="0">
                <a:solidFill>
                  <a:srgbClr val="0070C0"/>
                </a:solidFill>
                <a:latin typeface="+mn-lt"/>
              </a:rPr>
              <a:t>Logos</a:t>
            </a:r>
            <a:r>
              <a:rPr lang="fr-FR" sz="2000" dirty="0">
                <a:latin typeface="+mn-lt"/>
              </a:rPr>
              <a:t> : logique / argumentation, être convaincant, </a:t>
            </a:r>
          </a:p>
          <a:p>
            <a:pPr marL="0" indent="0" algn="just"/>
            <a:r>
              <a:rPr lang="fr-FR" sz="2000" b="1" dirty="0">
                <a:solidFill>
                  <a:srgbClr val="0070C0"/>
                </a:solidFill>
                <a:latin typeface="+mn-lt"/>
              </a:rPr>
              <a:t>Pathos</a:t>
            </a:r>
            <a:r>
              <a:rPr lang="fr-FR" sz="2000" dirty="0">
                <a:latin typeface="+mn-lt"/>
              </a:rPr>
              <a:t> : passion, lien émotion avec votre auditoire </a:t>
            </a:r>
            <a:endParaRPr lang="en-GB" altLang="fr-FR" sz="2000" dirty="0">
              <a:latin typeface="+mn-lt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21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99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750582" y="546931"/>
            <a:ext cx="2676864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REUSSIR SON PITCH COMMERCIAL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4"/>
          <p:cNvSpPr txBox="1">
            <a:spLocks/>
          </p:cNvSpPr>
          <p:nvPr/>
        </p:nvSpPr>
        <p:spPr>
          <a:xfrm>
            <a:off x="4511513" y="1390283"/>
            <a:ext cx="2029723" cy="769313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2444" b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Les Objectifs </a:t>
            </a:r>
            <a:br>
              <a:rPr lang="fr-FR" sz="2444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ar-SA" sz="2444" b="1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862" y="2523738"/>
            <a:ext cx="2032032" cy="170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84" y="2597736"/>
            <a:ext cx="1670782" cy="16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53" y="2604016"/>
            <a:ext cx="1615590" cy="16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716280" y="4327817"/>
            <a:ext cx="1946736" cy="46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22" b="1" dirty="0">
                <a:latin typeface="Copperplate Gothic Bold" panose="020E0705020206020404" pitchFamily="34" charset="0"/>
                <a:ea typeface="ＭＳ Ｐゴシック" panose="020B0600070205080204" pitchFamily="34" charset="-128"/>
              </a:rPr>
              <a:t>Capter</a:t>
            </a:r>
          </a:p>
          <a:p>
            <a:pPr algn="ctr">
              <a:defRPr/>
            </a:pPr>
            <a:r>
              <a:rPr lang="fr-FR" sz="1222" b="1" dirty="0">
                <a:latin typeface="Copperplate Gothic Bold" panose="020E0705020206020404" pitchFamily="34" charset="0"/>
                <a:ea typeface="ＭＳ Ｐゴシック" panose="020B0600070205080204" pitchFamily="34" charset="-128"/>
              </a:rPr>
              <a:t> l’attention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79695" y="4327817"/>
            <a:ext cx="1693360" cy="46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22" b="1" dirty="0">
                <a:latin typeface="Copperplate Gothic Bold" panose="020E0705020206020404" pitchFamily="34" charset="0"/>
                <a:ea typeface="ＭＳ Ｐゴシック" panose="020B0600070205080204" pitchFamily="34" charset="-128"/>
              </a:rPr>
              <a:t>Attiser la</a:t>
            </a:r>
          </a:p>
          <a:p>
            <a:pPr algn="ctr">
              <a:defRPr/>
            </a:pPr>
            <a:r>
              <a:rPr lang="fr-FR" sz="1222" b="1" dirty="0">
                <a:latin typeface="Copperplate Gothic Bold" panose="020E0705020206020404" pitchFamily="34" charset="0"/>
                <a:ea typeface="ＭＳ Ｐゴシック" panose="020B0600070205080204" pitchFamily="34" charset="-128"/>
              </a:rPr>
              <a:t>curiosité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99174" y="4327817"/>
            <a:ext cx="1851408" cy="46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22" b="1" dirty="0">
                <a:latin typeface="Copperplate Gothic Bold" panose="020E0705020206020404" pitchFamily="34" charset="0"/>
                <a:ea typeface="ＭＳ Ｐゴシック" panose="020B0600070205080204" pitchFamily="34" charset="-128"/>
              </a:rPr>
              <a:t>Etre </a:t>
            </a:r>
          </a:p>
          <a:p>
            <a:pPr algn="ctr">
              <a:defRPr/>
            </a:pPr>
            <a:r>
              <a:rPr lang="fr-FR" sz="1222" b="1" dirty="0">
                <a:latin typeface="Copperplate Gothic Bold" panose="020E0705020206020404" pitchFamily="34" charset="0"/>
                <a:ea typeface="ＭＳ Ｐゴシック" panose="020B0600070205080204" pitchFamily="34" charset="-128"/>
              </a:rPr>
              <a:t>mémorable</a:t>
            </a:r>
          </a:p>
        </p:txBody>
      </p:sp>
      <p:pic>
        <p:nvPicPr>
          <p:cNvPr id="16" name="Google Shape;30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0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1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11" y="1757871"/>
            <a:ext cx="10529180" cy="4249244"/>
          </a:xfrm>
          <a:prstGeom prst="rect">
            <a:avLst/>
          </a:prstGeom>
        </p:spPr>
      </p:pic>
      <p:sp>
        <p:nvSpPr>
          <p:cNvPr id="13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6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31" name="object 14"/>
          <p:cNvSpPr txBox="1"/>
          <p:nvPr/>
        </p:nvSpPr>
        <p:spPr>
          <a:xfrm>
            <a:off x="626374" y="1525987"/>
            <a:ext cx="11262510" cy="44557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 algn="just"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Promesse client / Accroche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Le problème ciblé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Comment ce problème est-il géré aujourd’hui?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La solution que vous apportez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Bénéfices de votre solution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Visuel/référence/chiffres clefs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Quelle situation marché rend cette solution légitime aujourd’hui?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Qui sont vos clients cible et pourquoi?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Quelle taille a ce marché, quelle evolution?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Comment vous positionnez-vous par rapport à la concurrence?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Les fonctionnalités clefs de vos services/produits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Quelles évolutions de vos produits avez-vous déjà en tête? Vision?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lnSpc>
                <a:spcPts val="216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Quel et le modèle économique de vos produits/services?</a:t>
            </a:r>
            <a:endParaRPr dirty="0">
              <a:latin typeface="Arial"/>
              <a:cs typeface="Arial"/>
            </a:endParaRPr>
          </a:p>
          <a:p>
            <a:pPr marL="469900" algn="just">
              <a:lnSpc>
                <a:spcPts val="2160"/>
              </a:lnSpc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Couts/Revenus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 startAt="14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Quels sont vos canaux de distribution?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 startAt="14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Quelles stratégie marketing prévoyez vous?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 startAt="14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Votre capital humain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 startAt="14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Projections de pertes et profits sur 12-36 mois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spcBef>
                <a:spcPts val="5"/>
              </a:spcBef>
              <a:buAutoNum type="arabicPeriod" startAt="14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Projections de trésorerie/fond de roulement sur 12-36 mois</a:t>
            </a:r>
            <a:endParaRPr dirty="0">
              <a:latin typeface="Arial"/>
              <a:cs typeface="Arial"/>
            </a:endParaRPr>
          </a:p>
          <a:p>
            <a:pPr marL="469900" indent="-457200" algn="just">
              <a:buAutoNum type="arabicPeriod" startAt="14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01F5F"/>
                </a:solidFill>
                <a:latin typeface="Arial"/>
                <a:cs typeface="Arial"/>
              </a:rPr>
              <a:t>Bilan prévisionnel sur 12-36 mois</a:t>
            </a:r>
            <a:endParaRPr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6374" y="993208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Structure de slide Deck</a:t>
            </a:r>
          </a:p>
        </p:txBody>
      </p:sp>
      <p:sp>
        <p:nvSpPr>
          <p:cNvPr id="32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74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550" y="1759442"/>
            <a:ext cx="9560460" cy="4360615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79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grpSp>
        <p:nvGrpSpPr>
          <p:cNvPr id="10" name="object 8"/>
          <p:cNvGrpSpPr/>
          <p:nvPr/>
        </p:nvGrpSpPr>
        <p:grpSpPr>
          <a:xfrm>
            <a:off x="4168592" y="2847528"/>
            <a:ext cx="3084830" cy="2476500"/>
            <a:chOff x="1331975" y="1269491"/>
            <a:chExt cx="3084830" cy="2476500"/>
          </a:xfrm>
        </p:grpSpPr>
        <p:sp>
          <p:nvSpPr>
            <p:cNvPr id="11" name="object 9"/>
            <p:cNvSpPr/>
            <p:nvPr/>
          </p:nvSpPr>
          <p:spPr>
            <a:xfrm>
              <a:off x="1331975" y="1269491"/>
              <a:ext cx="3084576" cy="24764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1656587" y="2322575"/>
              <a:ext cx="2484120" cy="401320"/>
            </a:xfrm>
            <a:custGeom>
              <a:avLst/>
              <a:gdLst/>
              <a:ahLst/>
              <a:cxnLst/>
              <a:rect l="l" t="t" r="r" b="b"/>
              <a:pathLst>
                <a:path w="2484120" h="401319">
                  <a:moveTo>
                    <a:pt x="2484119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2484119" y="400812"/>
                  </a:lnTo>
                  <a:lnTo>
                    <a:pt x="2484119" y="0"/>
                  </a:lnTo>
                  <a:close/>
                </a:path>
              </a:pathLst>
            </a:custGeom>
            <a:solidFill>
              <a:srgbClr val="001F5F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5"/>
          <p:cNvGrpSpPr/>
          <p:nvPr/>
        </p:nvGrpSpPr>
        <p:grpSpPr>
          <a:xfrm>
            <a:off x="2540702" y="1969055"/>
            <a:ext cx="6341110" cy="430530"/>
            <a:chOff x="998596" y="229021"/>
            <a:chExt cx="6341110" cy="430530"/>
          </a:xfrm>
        </p:grpSpPr>
        <p:sp>
          <p:nvSpPr>
            <p:cNvPr id="18" name="object 6"/>
            <p:cNvSpPr/>
            <p:nvPr/>
          </p:nvSpPr>
          <p:spPr>
            <a:xfrm>
              <a:off x="998596" y="229021"/>
              <a:ext cx="6340611" cy="4304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/>
            <p:cNvSpPr/>
            <p:nvPr/>
          </p:nvSpPr>
          <p:spPr>
            <a:xfrm>
              <a:off x="1033602" y="235331"/>
              <a:ext cx="6299250" cy="3883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809520" y="3986896"/>
            <a:ext cx="1611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60" dirty="0">
                <a:solidFill>
                  <a:schemeClr val="bg1"/>
                </a:solidFill>
              </a:rPr>
              <a:t>Partenaires </a:t>
            </a:r>
            <a:r>
              <a:rPr lang="fr-FR" spc="-20" dirty="0">
                <a:solidFill>
                  <a:schemeClr val="bg1"/>
                </a:solidFill>
              </a:rPr>
              <a:t>/</a:t>
            </a:r>
            <a:r>
              <a:rPr lang="fr-FR" spc="-215" dirty="0">
                <a:solidFill>
                  <a:schemeClr val="bg1"/>
                </a:solidFill>
              </a:rPr>
              <a:t> </a:t>
            </a:r>
            <a:r>
              <a:rPr lang="fr-FR" spc="-70" dirty="0">
                <a:solidFill>
                  <a:schemeClr val="bg1"/>
                </a:solidFill>
              </a:rPr>
              <a:t>Clients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48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918" y="1702572"/>
            <a:ext cx="9388237" cy="4862796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30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046" cy="6859714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7310" y="1757338"/>
            <a:ext cx="6400800" cy="2273300"/>
          </a:xfrm>
          <a:effectLst>
            <a:outerShdw blurRad="63500"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altLang="fr-FR" sz="4800" b="1" dirty="0">
                <a:solidFill>
                  <a:srgbClr val="0070C0"/>
                </a:solidFill>
                <a:latin typeface="Century Gothic" panose="020B0502020202020204" pitchFamily="34" charset="0"/>
                <a:ea typeface="ＭＳ Ｐゴシック" charset="-128"/>
              </a:rPr>
              <a:t>PITCHER MON PROJET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530A72B-3F44-AF4F-9382-2D2C6CF0C4B5}"/>
              </a:ext>
            </a:extLst>
          </p:cNvPr>
          <p:cNvSpPr txBox="1"/>
          <p:nvPr/>
        </p:nvSpPr>
        <p:spPr>
          <a:xfrm>
            <a:off x="7238460" y="5326668"/>
            <a:ext cx="4737100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050" spc="-5" dirty="0">
                <a:latin typeface="Arial"/>
                <a:cs typeface="Arial"/>
              </a:rPr>
              <a:t>Mis enoeuvre et en pratique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par: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sz="1050" b="1" dirty="0">
                <a:latin typeface="Arial"/>
                <a:cs typeface="Arial"/>
              </a:rPr>
              <a:t>Olfa </a:t>
            </a:r>
            <a:r>
              <a:rPr sz="1050" b="1" spc="-5" dirty="0">
                <a:latin typeface="Arial"/>
                <a:cs typeface="Arial"/>
              </a:rPr>
              <a:t>Fadhel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Khalil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ts val="1920"/>
              </a:lnSpc>
              <a:spcBef>
                <a:spcPts val="50"/>
              </a:spcBef>
            </a:pPr>
            <a:r>
              <a:rPr sz="1050" b="1" spc="-5" dirty="0">
                <a:latin typeface="Arial"/>
                <a:cs typeface="Arial"/>
              </a:rPr>
              <a:t>Experte en Stratégie Humaine des Organisations  Consultante-Coach Professionnelle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9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12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4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83" y="1602463"/>
            <a:ext cx="10103667" cy="4300397"/>
          </a:xfrm>
          <a:prstGeom prst="rect">
            <a:avLst/>
          </a:prstGeom>
        </p:spPr>
      </p:pic>
      <p:sp>
        <p:nvSpPr>
          <p:cNvPr id="11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85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8106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84" y="1714259"/>
            <a:ext cx="9623834" cy="4423991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3675707" y="2392825"/>
            <a:ext cx="3757188" cy="161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155" marR="142240" indent="-454659" algn="ctr">
              <a:lnSpc>
                <a:spcPct val="120000"/>
              </a:lnSpc>
              <a:spcBef>
                <a:spcPts val="100"/>
              </a:spcBef>
            </a:pPr>
            <a:r>
              <a:rPr sz="2800" spc="-15" dirty="0" err="1">
                <a:solidFill>
                  <a:srgbClr val="00AFEF"/>
                </a:solidFill>
                <a:latin typeface="Arial"/>
                <a:cs typeface="Arial"/>
              </a:rPr>
              <a:t>Interpeler</a:t>
            </a:r>
            <a:endParaRPr lang="fr-FR" sz="2800" spc="-15" dirty="0">
              <a:solidFill>
                <a:srgbClr val="00AFEF"/>
              </a:solidFill>
            </a:endParaRPr>
          </a:p>
          <a:p>
            <a:pPr marL="605155" marR="142240" indent="-454659" algn="ctr">
              <a:lnSpc>
                <a:spcPct val="120000"/>
              </a:lnSpc>
              <a:spcBef>
                <a:spcPts val="100"/>
              </a:spcBef>
            </a:pPr>
            <a:r>
              <a:rPr sz="2800" spc="-135" dirty="0" err="1">
                <a:solidFill>
                  <a:srgbClr val="001F5F"/>
                </a:solidFill>
                <a:latin typeface="Arial"/>
                <a:cs typeface="Arial"/>
              </a:rPr>
              <a:t>Cibler</a:t>
            </a:r>
            <a:endParaRPr sz="2800" dirty="0">
              <a:latin typeface="Arial"/>
              <a:cs typeface="Arial"/>
            </a:endParaRPr>
          </a:p>
          <a:p>
            <a:pPr marL="12700" algn="ctr">
              <a:spcBef>
                <a:spcPts val="960"/>
              </a:spcBef>
            </a:pPr>
            <a:r>
              <a:rPr sz="2800" spc="-175" dirty="0">
                <a:solidFill>
                  <a:srgbClr val="00AFEF"/>
                </a:solidFill>
                <a:latin typeface="Arial"/>
                <a:cs typeface="Arial"/>
              </a:rPr>
              <a:t>Faire</a:t>
            </a:r>
            <a:r>
              <a:rPr sz="2800" spc="-3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00AFEF"/>
                </a:solidFill>
                <a:latin typeface="Arial"/>
                <a:cs typeface="Arial"/>
              </a:rPr>
              <a:t>réagir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240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" y="190500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750582" y="546931"/>
            <a:ext cx="2676864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REUSSIR SON PITCH COMMERCIAL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2576" y="1434738"/>
            <a:ext cx="10220925" cy="454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800" b="1" i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Clair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Bannir les mots « parasites » et les acronymes compliqués. Votre grand-mère doit comprendre le concept global que vous expliquez.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Intéressant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Vous devez attirer l’attention de votre auditoire avec l’information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Crédible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Vous devez expliquer pourquoi vous et votre solution êtes les mieux à même de répondre au besoin de votre auditoire.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Conceptuel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Vous n'avez pas de temps à perdre, alors il faut rester à un niveau général, ne pas partir dans des détails inutiles.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Concret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Votre présentation doit être aussi spécifique et tangible que possible. Ne brassez pas du vent pour rien !</a:t>
            </a:r>
            <a:endParaRPr lang="ar-SA" altLang="fr-FR" sz="2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re 4"/>
          <p:cNvSpPr txBox="1">
            <a:spLocks/>
          </p:cNvSpPr>
          <p:nvPr/>
        </p:nvSpPr>
        <p:spPr>
          <a:xfrm>
            <a:off x="3261540" y="999378"/>
            <a:ext cx="4599336" cy="769313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2444" b="1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Les 9 Qualités d’un Bon Pitch</a:t>
            </a:r>
            <a:br>
              <a:rPr lang="fr-FR" sz="2444" b="1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ar-SA" sz="2444" b="1" dirty="0">
              <a:solidFill>
                <a:srgbClr val="0070C0"/>
              </a:solidFill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2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2040" y="398061"/>
            <a:ext cx="10863721" cy="540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800" b="1" i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800" b="1" i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800" b="1" i="1" baseline="30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Consistant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Toute votre présentation doit converger vers un message unique.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800" i="1" baseline="30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Ciblé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Pour être efficace, la présentation doit être étudiée en fonction des préoccupations spécifiques de vos interlocuteurs.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800" i="1" baseline="30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Métaphorique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Dans cette situation, vous n'êtes pas face à un auditoire avec vos diapositives « PowerPoint » (que vous lisez en général, ce qui est une erreur). Vous devez prévoir des métaphores pour présenter votre sujet.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800" i="1" baseline="30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b="1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Sortez du Lot </a:t>
            </a:r>
            <a:endParaRPr lang="fr-FR" altLang="fr-FR" sz="2800" i="1" baseline="30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Imaginez un aquarium avec des poissons qui se ressemblent...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800" i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Vous devez absolument faire la différence</a:t>
            </a:r>
            <a:endParaRPr lang="ar-SA" altLang="fr-FR" sz="2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50582" y="546931"/>
            <a:ext cx="2676864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REUSSIR SON PITCH COMMERCIAL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23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7244077" y="3193905"/>
            <a:ext cx="1268412" cy="13065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22"/>
          </a:p>
        </p:txBody>
      </p:sp>
      <p:sp>
        <p:nvSpPr>
          <p:cNvPr id="24" name="ZoneTexte 23"/>
          <p:cNvSpPr txBox="1"/>
          <p:nvPr/>
        </p:nvSpPr>
        <p:spPr>
          <a:xfrm>
            <a:off x="7413939" y="3992417"/>
            <a:ext cx="1073150" cy="280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22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POURQUOI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207129" y="2647805"/>
            <a:ext cx="2196435" cy="13457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715" b="1" dirty="0">
                <a:latin typeface="+mn-lt"/>
                <a:ea typeface="ＭＳ Ｐゴシック" panose="020B0600070205080204" pitchFamily="34" charset="-128"/>
              </a:rPr>
              <a:t>Le pitch </a:t>
            </a:r>
          </a:p>
          <a:p>
            <a:pPr algn="ctr">
              <a:defRPr/>
            </a:pPr>
            <a:r>
              <a:rPr lang="fr-FR" sz="2715" b="1" dirty="0">
                <a:latin typeface="+mn-lt"/>
                <a:ea typeface="ＭＳ Ｐゴシック" panose="020B0600070205080204" pitchFamily="34" charset="-128"/>
              </a:rPr>
              <a:t>se présente</a:t>
            </a:r>
          </a:p>
          <a:p>
            <a:pPr algn="ctr">
              <a:defRPr/>
            </a:pPr>
            <a:r>
              <a:rPr lang="fr-FR" sz="2715" b="1" dirty="0">
                <a:latin typeface="+mn-lt"/>
                <a:ea typeface="ＭＳ Ｐゴシック" panose="020B0600070205080204" pitchFamily="34" charset="-128"/>
              </a:rPr>
              <a:t> en 3 temps </a:t>
            </a:r>
          </a:p>
        </p:txBody>
      </p:sp>
      <p:sp>
        <p:nvSpPr>
          <p:cNvPr id="28" name="Ellipse 27"/>
          <p:cNvSpPr/>
          <p:nvPr/>
        </p:nvSpPr>
        <p:spPr>
          <a:xfrm>
            <a:off x="6610694" y="1857726"/>
            <a:ext cx="2979737" cy="3151188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22"/>
          </a:p>
        </p:txBody>
      </p:sp>
      <p:sp>
        <p:nvSpPr>
          <p:cNvPr id="29" name="Ellipse 28"/>
          <p:cNvSpPr/>
          <p:nvPr/>
        </p:nvSpPr>
        <p:spPr>
          <a:xfrm>
            <a:off x="7159084" y="2337151"/>
            <a:ext cx="2000250" cy="225901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22"/>
          </a:p>
        </p:txBody>
      </p:sp>
      <p:sp>
        <p:nvSpPr>
          <p:cNvPr id="30" name="Ellipse 29"/>
          <p:cNvSpPr/>
          <p:nvPr/>
        </p:nvSpPr>
        <p:spPr>
          <a:xfrm>
            <a:off x="7508334" y="2786414"/>
            <a:ext cx="1268412" cy="13065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22"/>
          </a:p>
        </p:txBody>
      </p:sp>
      <p:sp>
        <p:nvSpPr>
          <p:cNvPr id="31" name="ZoneTexte 30"/>
          <p:cNvSpPr txBox="1"/>
          <p:nvPr/>
        </p:nvSpPr>
        <p:spPr>
          <a:xfrm>
            <a:off x="7678196" y="3584926"/>
            <a:ext cx="1073150" cy="280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22" b="1" dirty="0">
                <a:latin typeface="+mj-lt"/>
                <a:ea typeface="ＭＳ Ｐゴシック" panose="020B0600070205080204" pitchFamily="34" charset="-128"/>
              </a:rPr>
              <a:t>POURQUOI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702009" y="4180239"/>
            <a:ext cx="1014412" cy="280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22" b="1" dirty="0">
                <a:latin typeface="+mn-lt"/>
                <a:ea typeface="ＭＳ Ｐゴシック" panose="020B0600070205080204" pitchFamily="34" charset="-128"/>
              </a:rPr>
              <a:t>COMMENT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859171" y="4659664"/>
            <a:ext cx="585417" cy="2803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22" b="1" dirty="0">
                <a:latin typeface="+mn-lt"/>
                <a:ea typeface="ＭＳ Ｐゴシック" panose="020B0600070205080204" pitchFamily="34" charset="-128"/>
              </a:rPr>
              <a:t>QUOI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248183" y="392924"/>
            <a:ext cx="2179263" cy="224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L’ART DELICAT DU PITCH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00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0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248183" y="392924"/>
            <a:ext cx="2179263" cy="224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VALORISER MON ENTREPRISE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2296" y="1679247"/>
            <a:ext cx="62706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Quels sont vos points forts et ceux de votre entreprise</a:t>
            </a:r>
          </a:p>
          <a:p>
            <a:pPr algn="ctr">
              <a:defRPr/>
            </a:pPr>
            <a:endParaRPr lang="fr-FR" sz="2800" dirty="0">
              <a:latin typeface="+mn-lt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Qu’est ce qui me différencie et mon entreprise, mon projet, mon idée…</a:t>
            </a:r>
          </a:p>
          <a:p>
            <a:pPr algn="ctr">
              <a:defRPr/>
            </a:pPr>
            <a:endParaRPr lang="fr-FR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232718" indent="-232718" algn="ctr">
              <a:buFont typeface="Wingdings" panose="05000000000000000000" pitchFamily="2" charset="2"/>
              <a:buChar char="Ø"/>
              <a:defRPr/>
            </a:pPr>
            <a:endParaRPr lang="fr-FR" sz="2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8496" y="4200247"/>
            <a:ext cx="62706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Quels sont les 5 mots clés qui définissent votre offre</a:t>
            </a:r>
          </a:p>
        </p:txBody>
      </p:sp>
      <p:pic>
        <p:nvPicPr>
          <p:cNvPr id="11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976142" y="474404"/>
            <a:ext cx="2298904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REDIGER SON PITCH COMMERCIAL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5155" y="1540018"/>
            <a:ext cx="6270625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Low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rPr>
              <a:t>Quelle est la raison d’être de votre entreprise ?</a:t>
            </a:r>
          </a:p>
          <a:p>
            <a:pPr marL="232718" indent="-232718">
              <a:buFont typeface="Wingdings" panose="05000000000000000000" pitchFamily="2" charset="2"/>
              <a:buChar char="Ø"/>
              <a:defRPr/>
            </a:pP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Comment vous y prenez vous pour atteindre ce but, ou ce que vous avez entrepris pour la développer ? </a:t>
            </a:r>
          </a:p>
          <a:p>
            <a:pPr marL="232718" indent="-232718">
              <a:buFont typeface="Wingdings" panose="05000000000000000000" pitchFamily="2" charset="2"/>
              <a:buChar char="Ø"/>
              <a:defRPr/>
            </a:pP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Que faites vous  ?</a:t>
            </a:r>
          </a:p>
          <a:p>
            <a:pPr marL="232718" indent="-232718" algn="ctr">
              <a:buFont typeface="Wingdings" panose="05000000000000000000" pitchFamily="2" charset="2"/>
              <a:buChar char="Ø"/>
              <a:defRPr/>
            </a:pP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32718" indent="-232718">
              <a:buFont typeface="Wingdings" panose="05000000000000000000" pitchFamily="2" charset="2"/>
              <a:buChar char="Ø"/>
              <a:defRPr/>
            </a:pPr>
            <a:endParaRPr lang="fr-FR" sz="28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32718" indent="-232718">
              <a:buFont typeface="Wingdings" panose="05000000000000000000" pitchFamily="2" charset="2"/>
              <a:buChar char="Ø"/>
              <a:defRPr/>
            </a:pPr>
            <a:endParaRPr lang="fr-FR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132" y="1902600"/>
            <a:ext cx="10094614" cy="3822395"/>
          </a:xfrm>
          <a:prstGeom prst="rect">
            <a:avLst/>
          </a:prstGeom>
        </p:spPr>
      </p:pic>
      <p:sp>
        <p:nvSpPr>
          <p:cNvPr id="11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18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73286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9" name="object 5"/>
          <p:cNvSpPr/>
          <p:nvPr/>
        </p:nvSpPr>
        <p:spPr>
          <a:xfrm>
            <a:off x="533265" y="1212000"/>
            <a:ext cx="2022119" cy="262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 txBox="1">
            <a:spLocks/>
          </p:cNvSpPr>
          <p:nvPr/>
        </p:nvSpPr>
        <p:spPr>
          <a:xfrm>
            <a:off x="403148" y="1993697"/>
            <a:ext cx="3966210" cy="394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just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lang="fr-FR" sz="2400" spc="-335" dirty="0">
                <a:solidFill>
                  <a:srgbClr val="001F5F"/>
                </a:solidFill>
                <a:latin typeface="+mn-lt"/>
              </a:rPr>
              <a:t>1.	</a:t>
            </a:r>
            <a:r>
              <a:rPr lang="fr-FR" sz="2400" spc="-95" dirty="0">
                <a:solidFill>
                  <a:srgbClr val="001F5F"/>
                </a:solidFill>
                <a:latin typeface="+mn-lt"/>
              </a:rPr>
              <a:t>Une </a:t>
            </a:r>
            <a:r>
              <a:rPr lang="fr-FR" sz="2400" spc="55" dirty="0">
                <a:solidFill>
                  <a:srgbClr val="001F5F"/>
                </a:solidFill>
                <a:latin typeface="+mn-lt"/>
              </a:rPr>
              <a:t>offre</a:t>
            </a:r>
            <a:r>
              <a:rPr lang="fr-FR" sz="2400" spc="-530" dirty="0">
                <a:solidFill>
                  <a:srgbClr val="001F5F"/>
                </a:solidFill>
                <a:latin typeface="+mn-lt"/>
              </a:rPr>
              <a:t> </a:t>
            </a:r>
            <a:r>
              <a:rPr lang="fr-FR" sz="2400" spc="-35" dirty="0">
                <a:solidFill>
                  <a:srgbClr val="001F5F"/>
                </a:solidFill>
                <a:latin typeface="+mn-lt"/>
              </a:rPr>
              <a:t>/ </a:t>
            </a:r>
            <a:r>
              <a:rPr lang="fr-FR" sz="2400" spc="-80" dirty="0">
                <a:solidFill>
                  <a:srgbClr val="001F5F"/>
                </a:solidFill>
                <a:latin typeface="+mn-lt"/>
              </a:rPr>
              <a:t>Un </a:t>
            </a:r>
            <a:r>
              <a:rPr lang="fr-FR" sz="2400" spc="-35" dirty="0">
                <a:solidFill>
                  <a:srgbClr val="001F5F"/>
                </a:solidFill>
                <a:latin typeface="+mn-lt"/>
              </a:rPr>
              <a:t>concept</a:t>
            </a:r>
            <a:endParaRPr lang="fr-FR" sz="2400" dirty="0">
              <a:latin typeface="+mn-lt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403148" y="2652085"/>
            <a:ext cx="7726680" cy="26924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 algn="just">
              <a:spcBef>
                <a:spcPts val="9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95" dirty="0">
                <a:solidFill>
                  <a:srgbClr val="001F5F"/>
                </a:solidFill>
                <a:latin typeface="+mn-lt"/>
                <a:cs typeface="Arial"/>
              </a:rPr>
              <a:t>Une</a:t>
            </a:r>
            <a:r>
              <a:rPr sz="2400" spc="-175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+mn-lt"/>
                <a:cs typeface="Arial"/>
              </a:rPr>
              <a:t>liste</a:t>
            </a:r>
            <a:r>
              <a:rPr sz="2400" spc="-17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80" dirty="0">
                <a:solidFill>
                  <a:srgbClr val="001F5F"/>
                </a:solidFill>
                <a:latin typeface="+mn-lt"/>
                <a:cs typeface="Arial"/>
              </a:rPr>
              <a:t>de</a:t>
            </a:r>
            <a:r>
              <a:rPr sz="2400" spc="-16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55" dirty="0">
                <a:solidFill>
                  <a:srgbClr val="00AFEF"/>
                </a:solidFill>
                <a:latin typeface="+mn-lt"/>
                <a:cs typeface="Arial"/>
              </a:rPr>
              <a:t>questions</a:t>
            </a:r>
            <a:r>
              <a:rPr sz="2400" spc="-175" dirty="0">
                <a:solidFill>
                  <a:srgbClr val="00AFEF"/>
                </a:solidFill>
                <a:latin typeface="+mn-lt"/>
                <a:cs typeface="Arial"/>
              </a:rPr>
              <a:t> </a:t>
            </a:r>
            <a:r>
              <a:rPr sz="2400" spc="-70" dirty="0">
                <a:solidFill>
                  <a:srgbClr val="00AFEF"/>
                </a:solidFill>
                <a:latin typeface="+mn-lt"/>
                <a:cs typeface="Arial"/>
              </a:rPr>
              <a:t>d’accroche,</a:t>
            </a:r>
            <a:r>
              <a:rPr sz="2400" spc="-145" dirty="0">
                <a:solidFill>
                  <a:srgbClr val="00AFEF"/>
                </a:solidFill>
                <a:latin typeface="+mn-lt"/>
                <a:cs typeface="Arial"/>
              </a:rPr>
              <a:t> </a:t>
            </a:r>
            <a:r>
              <a:rPr sz="2400" spc="-20" dirty="0">
                <a:solidFill>
                  <a:srgbClr val="00AFEF"/>
                </a:solidFill>
                <a:latin typeface="+mn-lt"/>
                <a:cs typeface="Arial"/>
              </a:rPr>
              <a:t>chiffres</a:t>
            </a:r>
            <a:r>
              <a:rPr sz="2400" spc="-165" dirty="0">
                <a:solidFill>
                  <a:srgbClr val="00AFEF"/>
                </a:solidFill>
                <a:latin typeface="+mn-lt"/>
                <a:cs typeface="Arial"/>
              </a:rPr>
              <a:t> </a:t>
            </a:r>
            <a:r>
              <a:rPr sz="2400" spc="-65" dirty="0">
                <a:solidFill>
                  <a:srgbClr val="00AFEF"/>
                </a:solidFill>
                <a:latin typeface="+mn-lt"/>
                <a:cs typeface="Arial"/>
              </a:rPr>
              <a:t>clefs, </a:t>
            </a:r>
            <a:r>
              <a:rPr sz="2400" spc="-65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70" dirty="0">
                <a:solidFill>
                  <a:srgbClr val="001F5F"/>
                </a:solidFill>
                <a:latin typeface="+mn-lt"/>
                <a:cs typeface="Arial"/>
              </a:rPr>
              <a:t>événements </a:t>
            </a:r>
            <a:r>
              <a:rPr sz="2400" spc="-30" dirty="0">
                <a:solidFill>
                  <a:srgbClr val="001F5F"/>
                </a:solidFill>
                <a:latin typeface="+mn-lt"/>
                <a:cs typeface="Arial"/>
              </a:rPr>
              <a:t>qui </a:t>
            </a:r>
            <a:r>
              <a:rPr sz="2400" spc="25" dirty="0">
                <a:solidFill>
                  <a:srgbClr val="001F5F"/>
                </a:solidFill>
                <a:latin typeface="+mn-lt"/>
                <a:cs typeface="Arial"/>
              </a:rPr>
              <a:t>permettent </a:t>
            </a:r>
            <a:r>
              <a:rPr sz="2400" spc="-5" dirty="0">
                <a:solidFill>
                  <a:srgbClr val="001F5F"/>
                </a:solidFill>
                <a:latin typeface="+mn-lt"/>
                <a:cs typeface="Arial"/>
              </a:rPr>
              <a:t>d’interpeler  </a:t>
            </a:r>
            <a:r>
              <a:rPr sz="2400" spc="5" dirty="0">
                <a:solidFill>
                  <a:srgbClr val="001F5F"/>
                </a:solidFill>
                <a:latin typeface="+mn-lt"/>
                <a:cs typeface="Arial"/>
              </a:rPr>
              <a:t>l’interlocuteur</a:t>
            </a:r>
            <a:endParaRPr sz="2400" dirty="0">
              <a:latin typeface="+mn-lt"/>
              <a:cs typeface="Arial"/>
            </a:endParaRPr>
          </a:p>
          <a:p>
            <a:pPr marL="527685" indent="-515620" algn="just">
              <a:spcBef>
                <a:spcPts val="67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70" dirty="0">
                <a:solidFill>
                  <a:srgbClr val="001F5F"/>
                </a:solidFill>
                <a:latin typeface="+mn-lt"/>
                <a:cs typeface="Arial"/>
              </a:rPr>
              <a:t>Connaitre </a:t>
            </a:r>
            <a:r>
              <a:rPr sz="2400" spc="-195" dirty="0">
                <a:solidFill>
                  <a:srgbClr val="001F5F"/>
                </a:solidFill>
                <a:latin typeface="+mn-lt"/>
                <a:cs typeface="Arial"/>
              </a:rPr>
              <a:t>ses </a:t>
            </a:r>
            <a:r>
              <a:rPr sz="2400" spc="-95" dirty="0">
                <a:solidFill>
                  <a:srgbClr val="00AFEF"/>
                </a:solidFill>
                <a:latin typeface="+mn-lt"/>
                <a:cs typeface="Arial"/>
              </a:rPr>
              <a:t>avantages</a:t>
            </a:r>
            <a:r>
              <a:rPr sz="2400" spc="-204" dirty="0">
                <a:solidFill>
                  <a:srgbClr val="00AFEF"/>
                </a:solidFill>
                <a:latin typeface="+mn-lt"/>
                <a:cs typeface="Arial"/>
              </a:rPr>
              <a:t> </a:t>
            </a:r>
            <a:r>
              <a:rPr sz="2400" spc="-40" dirty="0">
                <a:solidFill>
                  <a:srgbClr val="00AFEF"/>
                </a:solidFill>
                <a:latin typeface="+mn-lt"/>
                <a:cs typeface="Arial"/>
              </a:rPr>
              <a:t>concurrentiels</a:t>
            </a:r>
            <a:endParaRPr sz="2400" dirty="0">
              <a:latin typeface="+mn-lt"/>
              <a:cs typeface="Arial"/>
            </a:endParaRPr>
          </a:p>
          <a:p>
            <a:pPr marL="527685" indent="-515620" algn="just">
              <a:spcBef>
                <a:spcPts val="67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400" spc="-70" dirty="0">
                <a:solidFill>
                  <a:srgbClr val="001F5F"/>
                </a:solidFill>
                <a:latin typeface="+mn-lt"/>
                <a:cs typeface="Arial"/>
              </a:rPr>
              <a:t>Connaitre </a:t>
            </a:r>
            <a:r>
              <a:rPr sz="2400" spc="-90" dirty="0">
                <a:solidFill>
                  <a:srgbClr val="001F5F"/>
                </a:solidFill>
                <a:latin typeface="+mn-lt"/>
                <a:cs typeface="Arial"/>
              </a:rPr>
              <a:t>son</a:t>
            </a:r>
            <a:r>
              <a:rPr sz="2400" spc="-254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80" dirty="0">
                <a:solidFill>
                  <a:srgbClr val="00AFEF"/>
                </a:solidFill>
                <a:latin typeface="+mn-lt"/>
                <a:cs typeface="Arial"/>
              </a:rPr>
              <a:t>marché</a:t>
            </a:r>
            <a:endParaRPr sz="2400" dirty="0">
              <a:latin typeface="+mn-lt"/>
              <a:cs typeface="Arial"/>
            </a:endParaRPr>
          </a:p>
          <a:p>
            <a:pPr marL="527685" marR="92710" indent="-515620" algn="just">
              <a:lnSpc>
                <a:spcPct val="101000"/>
              </a:lnSpc>
              <a:spcBef>
                <a:spcPts val="640"/>
              </a:spcBef>
              <a:buAutoNum type="arabicPeriod" startAt="2"/>
              <a:tabLst>
                <a:tab pos="528320" algn="l"/>
              </a:tabLst>
            </a:pPr>
            <a:r>
              <a:rPr sz="2400" spc="-195" dirty="0">
                <a:solidFill>
                  <a:srgbClr val="001F5F"/>
                </a:solidFill>
                <a:latin typeface="+mn-lt"/>
                <a:cs typeface="Arial"/>
              </a:rPr>
              <a:t>Des</a:t>
            </a:r>
            <a:r>
              <a:rPr sz="2400" spc="-17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+mn-lt"/>
                <a:cs typeface="Arial"/>
              </a:rPr>
              <a:t>supports</a:t>
            </a:r>
            <a:r>
              <a:rPr sz="2400" spc="-165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80" dirty="0">
                <a:solidFill>
                  <a:srgbClr val="001F5F"/>
                </a:solidFill>
                <a:latin typeface="+mn-lt"/>
                <a:cs typeface="Arial"/>
              </a:rPr>
              <a:t>de</a:t>
            </a:r>
            <a:r>
              <a:rPr sz="2400" spc="-155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+mn-lt"/>
                <a:cs typeface="Arial"/>
              </a:rPr>
              <a:t>com’</a:t>
            </a:r>
            <a:r>
              <a:rPr sz="2400" spc="-175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z="2400" spc="-80" dirty="0">
                <a:solidFill>
                  <a:srgbClr val="001F5F"/>
                </a:solidFill>
                <a:latin typeface="+mn-lt"/>
                <a:cs typeface="Arial"/>
              </a:rPr>
              <a:t>adaptés</a:t>
            </a:r>
            <a:r>
              <a:rPr sz="2400" spc="-15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10" dirty="0">
                <a:solidFill>
                  <a:srgbClr val="001F5F"/>
                </a:solidFill>
                <a:latin typeface="+mn-lt"/>
                <a:cs typeface="Arial"/>
              </a:rPr>
              <a:t>(site</a:t>
            </a:r>
            <a:r>
              <a:rPr spc="-13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20" dirty="0">
                <a:solidFill>
                  <a:srgbClr val="001F5F"/>
                </a:solidFill>
                <a:latin typeface="+mn-lt"/>
                <a:cs typeface="Arial"/>
              </a:rPr>
              <a:t>web,</a:t>
            </a:r>
            <a:r>
              <a:rPr spc="-12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55" dirty="0">
                <a:solidFill>
                  <a:srgbClr val="001F5F"/>
                </a:solidFill>
                <a:latin typeface="+mn-lt"/>
                <a:cs typeface="Arial"/>
              </a:rPr>
              <a:t>accroche</a:t>
            </a:r>
            <a:r>
              <a:rPr spc="-13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45" dirty="0">
                <a:solidFill>
                  <a:srgbClr val="001F5F"/>
                </a:solidFill>
                <a:latin typeface="+mn-lt"/>
                <a:cs typeface="Arial"/>
              </a:rPr>
              <a:t>email,  </a:t>
            </a:r>
            <a:r>
              <a:rPr spc="-15" dirty="0">
                <a:solidFill>
                  <a:srgbClr val="001F5F"/>
                </a:solidFill>
                <a:latin typeface="+mn-lt"/>
                <a:cs typeface="Arial"/>
              </a:rPr>
              <a:t>présentation,</a:t>
            </a:r>
            <a:r>
              <a:rPr spc="-135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35" dirty="0">
                <a:solidFill>
                  <a:srgbClr val="001F5F"/>
                </a:solidFill>
                <a:latin typeface="+mn-lt"/>
                <a:cs typeface="Arial"/>
              </a:rPr>
              <a:t>brochures,</a:t>
            </a:r>
            <a:r>
              <a:rPr spc="-125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30" dirty="0">
                <a:solidFill>
                  <a:srgbClr val="001F5F"/>
                </a:solidFill>
                <a:latin typeface="+mn-lt"/>
                <a:cs typeface="Arial"/>
              </a:rPr>
              <a:t>fiches-produits,</a:t>
            </a:r>
            <a:r>
              <a:rPr spc="-16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20" dirty="0">
                <a:solidFill>
                  <a:srgbClr val="001F5F"/>
                </a:solidFill>
                <a:latin typeface="+mn-lt"/>
                <a:cs typeface="Arial"/>
              </a:rPr>
              <a:t>vidéos/tutoriels,</a:t>
            </a:r>
            <a:r>
              <a:rPr spc="-155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40" dirty="0">
                <a:solidFill>
                  <a:srgbClr val="001F5F"/>
                </a:solidFill>
                <a:latin typeface="+mn-lt"/>
                <a:cs typeface="Arial"/>
              </a:rPr>
              <a:t>cartes</a:t>
            </a:r>
            <a:r>
              <a:rPr spc="-120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50" dirty="0">
                <a:solidFill>
                  <a:srgbClr val="001F5F"/>
                </a:solidFill>
                <a:latin typeface="+mn-lt"/>
                <a:cs typeface="Arial"/>
              </a:rPr>
              <a:t>de</a:t>
            </a:r>
            <a:r>
              <a:rPr spc="-114" dirty="0">
                <a:solidFill>
                  <a:srgbClr val="001F5F"/>
                </a:solidFill>
                <a:latin typeface="+mn-lt"/>
                <a:cs typeface="Arial"/>
              </a:rPr>
              <a:t> </a:t>
            </a:r>
            <a:r>
              <a:rPr spc="-30" dirty="0">
                <a:solidFill>
                  <a:srgbClr val="001F5F"/>
                </a:solidFill>
                <a:latin typeface="+mn-lt"/>
                <a:cs typeface="Arial"/>
              </a:rPr>
              <a:t>visite,  </a:t>
            </a:r>
            <a:r>
              <a:rPr spc="-165" dirty="0">
                <a:solidFill>
                  <a:srgbClr val="001F5F"/>
                </a:solidFill>
                <a:latin typeface="+mn-lt"/>
                <a:cs typeface="Arial"/>
              </a:rPr>
              <a:t>CGV…)</a:t>
            </a:r>
            <a:endParaRPr dirty="0">
              <a:latin typeface="+mn-lt"/>
              <a:cs typeface="Arial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7101206" y="5296276"/>
            <a:ext cx="4544568" cy="15543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/>
          <p:nvPr/>
        </p:nvSpPr>
        <p:spPr>
          <a:xfrm>
            <a:off x="1945022" y="6062989"/>
            <a:ext cx="1220724" cy="6736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51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71" y="-1714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994560" y="1859811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r>
              <a:rPr lang="fr-FR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Vous avez tous déjà̀ pitché ...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Qui...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Quel était l’objectif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Comment est-ce que cela s’est passé ...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Partageons nos expérience ... </a:t>
            </a:r>
            <a:endParaRPr lang="ar-SA" sz="2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5424" y="699331"/>
            <a:ext cx="2179263" cy="1847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ELEVATOR PITCH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300" y="73286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62106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8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9" name="object 5"/>
          <p:cNvSpPr/>
          <p:nvPr/>
        </p:nvSpPr>
        <p:spPr>
          <a:xfrm>
            <a:off x="421287" y="1212000"/>
            <a:ext cx="1214526" cy="252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 txBox="1"/>
          <p:nvPr/>
        </p:nvSpPr>
        <p:spPr>
          <a:xfrm>
            <a:off x="457217" y="1655102"/>
            <a:ext cx="8704606" cy="297773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27685" indent="-515620">
              <a:spcBef>
                <a:spcPts val="10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solidFill>
                  <a:srgbClr val="001F5F"/>
                </a:solidFill>
                <a:latin typeface="+mn-lt"/>
                <a:cs typeface="Times New Roman"/>
              </a:rPr>
              <a:t>Un objet…</a:t>
            </a:r>
            <a:endParaRPr sz="2800" dirty="0">
              <a:latin typeface="+mn-lt"/>
              <a:cs typeface="Times New Roman"/>
            </a:endParaRPr>
          </a:p>
          <a:p>
            <a:pPr marL="527685" indent="-515620">
              <a:spcBef>
                <a:spcPts val="960"/>
              </a:spcBef>
              <a:buClr>
                <a:srgbClr val="001F5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dirty="0">
                <a:solidFill>
                  <a:srgbClr val="00AFEF"/>
                </a:solidFill>
                <a:latin typeface="+mn-lt"/>
                <a:cs typeface="Times New Roman"/>
              </a:rPr>
              <a:t>Imaginez que c’est le seul objet dans cette salle et que</a:t>
            </a:r>
            <a:endParaRPr sz="2800" dirty="0">
              <a:latin typeface="+mn-lt"/>
              <a:cs typeface="Times New Roman"/>
            </a:endParaRPr>
          </a:p>
          <a:p>
            <a:pPr marL="527685"/>
            <a:r>
              <a:rPr sz="2800" dirty="0">
                <a:solidFill>
                  <a:srgbClr val="00AFEF"/>
                </a:solidFill>
                <a:latin typeface="+mn-lt"/>
                <a:cs typeface="Times New Roman"/>
              </a:rPr>
              <a:t>tout le monde le veuille.</a:t>
            </a:r>
            <a:endParaRPr sz="2800" dirty="0">
              <a:latin typeface="+mn-lt"/>
              <a:cs typeface="Times New Roman"/>
            </a:endParaRPr>
          </a:p>
          <a:p>
            <a:pPr marL="527685" marR="483870" indent="-515620">
              <a:spcBef>
                <a:spcPts val="96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800" dirty="0">
                <a:solidFill>
                  <a:srgbClr val="001F5F"/>
                </a:solidFill>
                <a:latin typeface="+mn-lt"/>
                <a:cs typeface="Times New Roman"/>
              </a:rPr>
              <a:t>Vous avez 30 secondes pour convaincre de vous le  donner pour votre projet.</a:t>
            </a:r>
            <a:endParaRPr sz="2800" dirty="0">
              <a:latin typeface="+mn-lt"/>
              <a:cs typeface="Times New Roman"/>
            </a:endParaRPr>
          </a:p>
        </p:txBody>
      </p:sp>
      <p:sp>
        <p:nvSpPr>
          <p:cNvPr id="13" name="object 7"/>
          <p:cNvSpPr/>
          <p:nvPr/>
        </p:nvSpPr>
        <p:spPr>
          <a:xfrm>
            <a:off x="7752589" y="4372356"/>
            <a:ext cx="2915411" cy="2485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Google Shape;30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1300" y="73286"/>
            <a:ext cx="1276073" cy="7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018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1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81" y="1212000"/>
            <a:ext cx="10570900" cy="4950491"/>
          </a:xfrm>
          <a:prstGeom prst="rect">
            <a:avLst/>
          </a:prstGeom>
        </p:spPr>
      </p:pic>
      <p:sp>
        <p:nvSpPr>
          <p:cNvPr id="2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8285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3164" y="1714260"/>
            <a:ext cx="9391991" cy="4078513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90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020" y="1980841"/>
            <a:ext cx="8736594" cy="3623254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853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grpSp>
        <p:nvGrpSpPr>
          <p:cNvPr id="9" name="object 2"/>
          <p:cNvGrpSpPr/>
          <p:nvPr/>
        </p:nvGrpSpPr>
        <p:grpSpPr>
          <a:xfrm>
            <a:off x="1351984" y="1318421"/>
            <a:ext cx="8244689" cy="4887842"/>
            <a:chOff x="0" y="943354"/>
            <a:chExt cx="9144000" cy="5915025"/>
          </a:xfrm>
        </p:grpSpPr>
        <p:sp>
          <p:nvSpPr>
            <p:cNvPr id="10" name="object 3"/>
            <p:cNvSpPr/>
            <p:nvPr/>
          </p:nvSpPr>
          <p:spPr>
            <a:xfrm>
              <a:off x="0" y="4581142"/>
              <a:ext cx="9144000" cy="2277110"/>
            </a:xfrm>
            <a:custGeom>
              <a:avLst/>
              <a:gdLst/>
              <a:ahLst/>
              <a:cxnLst/>
              <a:rect l="l" t="t" r="r" b="b"/>
              <a:pathLst>
                <a:path w="9144000" h="2277109">
                  <a:moveTo>
                    <a:pt x="9143999" y="0"/>
                  </a:moveTo>
                  <a:lnTo>
                    <a:pt x="0" y="0"/>
                  </a:lnTo>
                  <a:lnTo>
                    <a:pt x="0" y="2276855"/>
                  </a:lnTo>
                  <a:lnTo>
                    <a:pt x="9143999" y="2276855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0" y="4573522"/>
              <a:ext cx="9144000" cy="15240"/>
            </a:xfrm>
            <a:custGeom>
              <a:avLst/>
              <a:gdLst/>
              <a:ahLst/>
              <a:cxnLst/>
              <a:rect l="l" t="t" r="r" b="b"/>
              <a:pathLst>
                <a:path w="9144000" h="15239">
                  <a:moveTo>
                    <a:pt x="0" y="15239"/>
                  </a:moveTo>
                  <a:lnTo>
                    <a:pt x="9143999" y="152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86868" y="943354"/>
              <a:ext cx="8970264" cy="5870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1092708" y="3128771"/>
              <a:ext cx="7200900" cy="922019"/>
            </a:xfrm>
            <a:custGeom>
              <a:avLst/>
              <a:gdLst/>
              <a:ahLst/>
              <a:cxnLst/>
              <a:rect l="l" t="t" r="r" b="b"/>
              <a:pathLst>
                <a:path w="7200900" h="922020">
                  <a:moveTo>
                    <a:pt x="7200900" y="0"/>
                  </a:moveTo>
                  <a:lnTo>
                    <a:pt x="0" y="0"/>
                  </a:lnTo>
                  <a:lnTo>
                    <a:pt x="0" y="922019"/>
                  </a:lnTo>
                  <a:lnTo>
                    <a:pt x="7200900" y="922019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3E3E3E">
                <a:alpha val="7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7"/>
          <p:cNvSpPr txBox="1">
            <a:spLocks/>
          </p:cNvSpPr>
          <p:nvPr/>
        </p:nvSpPr>
        <p:spPr>
          <a:xfrm>
            <a:off x="2928594" y="3084488"/>
            <a:ext cx="5345313" cy="764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800" spc="-175" dirty="0">
                <a:solidFill>
                  <a:schemeClr val="bg1"/>
                </a:solidFill>
              </a:rPr>
              <a:t>Donnez </a:t>
            </a:r>
            <a:r>
              <a:rPr lang="fr-FR" sz="4800" spc="35" dirty="0">
                <a:solidFill>
                  <a:schemeClr val="bg1"/>
                </a:solidFill>
              </a:rPr>
              <a:t>votre</a:t>
            </a:r>
            <a:r>
              <a:rPr lang="fr-FR" sz="4800" spc="-560" dirty="0">
                <a:solidFill>
                  <a:schemeClr val="bg1"/>
                </a:solidFill>
              </a:rPr>
              <a:t> </a:t>
            </a:r>
            <a:r>
              <a:rPr lang="fr-FR" sz="4800" spc="-114" dirty="0">
                <a:solidFill>
                  <a:schemeClr val="bg1"/>
                </a:solidFill>
              </a:rPr>
              <a:t>vision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16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088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46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13" name="object 6"/>
          <p:cNvSpPr txBox="1">
            <a:spLocks/>
          </p:cNvSpPr>
          <p:nvPr/>
        </p:nvSpPr>
        <p:spPr>
          <a:xfrm>
            <a:off x="1322582" y="1304921"/>
            <a:ext cx="8509880" cy="678391"/>
          </a:xfrm>
          <a:prstGeom prst="rect">
            <a:avLst/>
          </a:prstGeom>
          <a:solidFill>
            <a:srgbClr val="3E3E3E">
              <a:alpha val="72940"/>
            </a:srgbClr>
          </a:solidFill>
        </p:spPr>
        <p:txBody>
          <a:bodyPr vert="horz" wrap="square" lIns="0" tIns="12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808990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-31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Venez </a:t>
            </a:r>
            <a:r>
              <a:rPr kumimoji="0" lang="fr-FR" sz="4400" b="0" i="0" u="none" strike="noStrike" kern="1200" cap="none" spc="-1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comme</a:t>
            </a:r>
            <a:r>
              <a:rPr kumimoji="0" lang="fr-FR" sz="4400" b="0" i="0" u="none" strike="noStrike" kern="1200" cap="none" spc="-35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fr-FR" sz="4400" b="0" i="0" u="none" strike="noStrike" kern="1200" cap="none" spc="-17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vous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4" name="object 2"/>
          <p:cNvGrpSpPr/>
          <p:nvPr/>
        </p:nvGrpSpPr>
        <p:grpSpPr>
          <a:xfrm>
            <a:off x="1379144" y="2366704"/>
            <a:ext cx="8396757" cy="3892991"/>
            <a:chOff x="0" y="2194601"/>
            <a:chExt cx="9144000" cy="4663651"/>
          </a:xfrm>
        </p:grpSpPr>
        <p:sp>
          <p:nvSpPr>
            <p:cNvPr id="15" name="object 3"/>
            <p:cNvSpPr/>
            <p:nvPr/>
          </p:nvSpPr>
          <p:spPr>
            <a:xfrm>
              <a:off x="0" y="4581142"/>
              <a:ext cx="9144000" cy="2277110"/>
            </a:xfrm>
            <a:custGeom>
              <a:avLst/>
              <a:gdLst/>
              <a:ahLst/>
              <a:cxnLst/>
              <a:rect l="l" t="t" r="r" b="b"/>
              <a:pathLst>
                <a:path w="9144000" h="2277109">
                  <a:moveTo>
                    <a:pt x="9143999" y="0"/>
                  </a:moveTo>
                  <a:lnTo>
                    <a:pt x="0" y="0"/>
                  </a:lnTo>
                  <a:lnTo>
                    <a:pt x="0" y="2276855"/>
                  </a:lnTo>
                  <a:lnTo>
                    <a:pt x="9143999" y="2276855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6" name="object 4"/>
            <p:cNvSpPr/>
            <p:nvPr/>
          </p:nvSpPr>
          <p:spPr>
            <a:xfrm>
              <a:off x="0" y="4573522"/>
              <a:ext cx="9144000" cy="15240"/>
            </a:xfrm>
            <a:custGeom>
              <a:avLst/>
              <a:gdLst/>
              <a:ahLst/>
              <a:cxnLst/>
              <a:rect l="l" t="t" r="r" b="b"/>
              <a:pathLst>
                <a:path w="9144000" h="15239">
                  <a:moveTo>
                    <a:pt x="0" y="15239"/>
                  </a:moveTo>
                  <a:lnTo>
                    <a:pt x="9143999" y="152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1150905" y="2194601"/>
              <a:ext cx="6025475" cy="41765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8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708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>
            <a:off x="607558" y="1167585"/>
            <a:ext cx="3384677" cy="304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/>
          <p:nvPr/>
        </p:nvSpPr>
        <p:spPr>
          <a:xfrm>
            <a:off x="1385180" y="1617708"/>
            <a:ext cx="8468008" cy="450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 txBox="1"/>
          <p:nvPr/>
        </p:nvSpPr>
        <p:spPr>
          <a:xfrm>
            <a:off x="2202282" y="3594861"/>
            <a:ext cx="388048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+mj-lt"/>
                <a:cs typeface="Carlito"/>
                <a:hlinkClick r:id="rId9"/>
              </a:rPr>
              <a:t>Une </a:t>
            </a:r>
            <a:r>
              <a:rPr sz="2800" spc="-10" dirty="0">
                <a:solidFill>
                  <a:srgbClr val="FF0000"/>
                </a:solidFill>
                <a:latin typeface="+mj-lt"/>
                <a:cs typeface="Carlito"/>
                <a:hlinkClick r:id="rId9"/>
              </a:rPr>
              <a:t>image </a:t>
            </a:r>
            <a:r>
              <a:rPr sz="2800" spc="-15" dirty="0">
                <a:solidFill>
                  <a:srgbClr val="FF0000"/>
                </a:solidFill>
                <a:latin typeface="+mj-lt"/>
                <a:cs typeface="Carlito"/>
                <a:hlinkClick r:id="rId9"/>
              </a:rPr>
              <a:t>vaut </a:t>
            </a:r>
            <a:r>
              <a:rPr sz="2800" spc="-10" dirty="0">
                <a:solidFill>
                  <a:srgbClr val="FF0000"/>
                </a:solidFill>
                <a:latin typeface="+mj-lt"/>
                <a:cs typeface="Carlito"/>
                <a:hlinkClick r:id="rId9"/>
              </a:rPr>
              <a:t>mille</a:t>
            </a:r>
            <a:r>
              <a:rPr sz="2800" spc="5" dirty="0">
                <a:solidFill>
                  <a:srgbClr val="FF0000"/>
                </a:solidFill>
                <a:latin typeface="+mj-lt"/>
                <a:cs typeface="Carlito"/>
                <a:hlinkClick r:id="rId9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+mj-lt"/>
                <a:cs typeface="Carlito"/>
                <a:hlinkClick r:id="rId9"/>
              </a:rPr>
              <a:t>mots</a:t>
            </a:r>
            <a:endParaRPr sz="2800" dirty="0">
              <a:latin typeface="+mj-lt"/>
              <a:cs typeface="Carlito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1679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grpSp>
        <p:nvGrpSpPr>
          <p:cNvPr id="9" name="object 2"/>
          <p:cNvGrpSpPr/>
          <p:nvPr/>
        </p:nvGrpSpPr>
        <p:grpSpPr>
          <a:xfrm>
            <a:off x="1866600" y="1758053"/>
            <a:ext cx="7749767" cy="4227968"/>
            <a:chOff x="0" y="0"/>
            <a:chExt cx="9144000" cy="6858000"/>
          </a:xfrm>
        </p:grpSpPr>
        <p:sp>
          <p:nvSpPr>
            <p:cNvPr id="10" name="object 3"/>
            <p:cNvSpPr/>
            <p:nvPr/>
          </p:nvSpPr>
          <p:spPr>
            <a:xfrm>
              <a:off x="0" y="4581142"/>
              <a:ext cx="9144000" cy="2277110"/>
            </a:xfrm>
            <a:custGeom>
              <a:avLst/>
              <a:gdLst/>
              <a:ahLst/>
              <a:cxnLst/>
              <a:rect l="l" t="t" r="r" b="b"/>
              <a:pathLst>
                <a:path w="9144000" h="2277109">
                  <a:moveTo>
                    <a:pt x="9143999" y="0"/>
                  </a:moveTo>
                  <a:lnTo>
                    <a:pt x="0" y="0"/>
                  </a:lnTo>
                  <a:lnTo>
                    <a:pt x="0" y="2276855"/>
                  </a:lnTo>
                  <a:lnTo>
                    <a:pt x="9143999" y="2276855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0" y="4573522"/>
              <a:ext cx="9144000" cy="15240"/>
            </a:xfrm>
            <a:custGeom>
              <a:avLst/>
              <a:gdLst/>
              <a:ahLst/>
              <a:cxnLst/>
              <a:rect l="l" t="t" r="r" b="b"/>
              <a:pathLst>
                <a:path w="9144000" h="15239">
                  <a:moveTo>
                    <a:pt x="0" y="15239"/>
                  </a:moveTo>
                  <a:lnTo>
                    <a:pt x="9143999" y="1523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1307591" y="0"/>
              <a:ext cx="6528816" cy="68579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1082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9" name="object 5"/>
          <p:cNvSpPr/>
          <p:nvPr/>
        </p:nvSpPr>
        <p:spPr>
          <a:xfrm>
            <a:off x="1737691" y="1219820"/>
            <a:ext cx="8038523" cy="49052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2251068" y="1965914"/>
            <a:ext cx="7200900" cy="923925"/>
          </a:xfrm>
          <a:custGeom>
            <a:avLst/>
            <a:gdLst/>
            <a:ahLst/>
            <a:cxnLst/>
            <a:rect l="l" t="t" r="r" b="b"/>
            <a:pathLst>
              <a:path w="7200900" h="923925">
                <a:moveTo>
                  <a:pt x="7200900" y="0"/>
                </a:moveTo>
                <a:lnTo>
                  <a:pt x="0" y="0"/>
                </a:lnTo>
                <a:lnTo>
                  <a:pt x="0" y="923544"/>
                </a:lnTo>
                <a:lnTo>
                  <a:pt x="7200900" y="923544"/>
                </a:lnTo>
                <a:lnTo>
                  <a:pt x="7200900" y="0"/>
                </a:lnTo>
                <a:close/>
              </a:path>
            </a:pathLst>
          </a:custGeom>
          <a:solidFill>
            <a:srgbClr val="3E3E3E">
              <a:alpha val="72940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fr-FR" sz="5400" kern="1200" spc="-215" dirty="0">
                <a:solidFill>
                  <a:prstClr val="white"/>
                </a:solidFill>
              </a:rPr>
              <a:t>Faites </a:t>
            </a:r>
            <a:r>
              <a:rPr lang="fr-FR" sz="5400" kern="1200" spc="-80" dirty="0">
                <a:solidFill>
                  <a:prstClr val="white"/>
                </a:solidFill>
              </a:rPr>
              <a:t>réagir </a:t>
            </a:r>
            <a:r>
              <a:rPr lang="fr-FR" sz="5400" kern="1200" spc="100" dirty="0">
                <a:solidFill>
                  <a:prstClr val="white"/>
                </a:solidFill>
              </a:rPr>
              <a:t>et</a:t>
            </a:r>
            <a:r>
              <a:rPr lang="fr-FR" sz="5400" kern="1200" spc="-745" dirty="0">
                <a:solidFill>
                  <a:prstClr val="white"/>
                </a:solidFill>
              </a:rPr>
              <a:t> </a:t>
            </a:r>
            <a:r>
              <a:rPr lang="fr-FR" sz="5400" kern="1200" spc="-95" dirty="0">
                <a:solidFill>
                  <a:prstClr val="white"/>
                </a:solidFill>
              </a:rPr>
              <a:t>écoutez</a:t>
            </a:r>
            <a:endParaRPr dirty="0"/>
          </a:p>
        </p:txBody>
      </p:sp>
      <p:sp>
        <p:nvSpPr>
          <p:cNvPr id="16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343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grpSp>
        <p:nvGrpSpPr>
          <p:cNvPr id="11" name="object 2"/>
          <p:cNvGrpSpPr/>
          <p:nvPr/>
        </p:nvGrpSpPr>
        <p:grpSpPr>
          <a:xfrm>
            <a:off x="1544325" y="1783500"/>
            <a:ext cx="8697362" cy="4541886"/>
            <a:chOff x="0" y="2133600"/>
            <a:chExt cx="9144000" cy="4724400"/>
          </a:xfrm>
        </p:grpSpPr>
        <p:sp>
          <p:nvSpPr>
            <p:cNvPr id="13" name="object 3"/>
            <p:cNvSpPr/>
            <p:nvPr/>
          </p:nvSpPr>
          <p:spPr>
            <a:xfrm>
              <a:off x="0" y="4581142"/>
              <a:ext cx="9144000" cy="2277110"/>
            </a:xfrm>
            <a:custGeom>
              <a:avLst/>
              <a:gdLst/>
              <a:ahLst/>
              <a:cxnLst/>
              <a:rect l="l" t="t" r="r" b="b"/>
              <a:pathLst>
                <a:path w="9144000" h="2277109">
                  <a:moveTo>
                    <a:pt x="9143999" y="0"/>
                  </a:moveTo>
                  <a:lnTo>
                    <a:pt x="0" y="0"/>
                  </a:lnTo>
                  <a:lnTo>
                    <a:pt x="0" y="2276855"/>
                  </a:lnTo>
                  <a:lnTo>
                    <a:pt x="9143999" y="2276855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"/>
            <p:cNvSpPr/>
            <p:nvPr/>
          </p:nvSpPr>
          <p:spPr>
            <a:xfrm>
              <a:off x="0" y="2133600"/>
              <a:ext cx="9143999" cy="29580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45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" y="0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248183" y="619261"/>
            <a:ext cx="2179263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C’EST QUOI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 PITCH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994560" y="1859811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800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fr-FR" sz="28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Raconter une histoire ... (storytelling)</a:t>
            </a:r>
          </a:p>
          <a:p>
            <a:pPr algn="just">
              <a:buFontTx/>
              <a:buNone/>
              <a:defRPr/>
            </a:pPr>
            <a:r>
              <a:rPr lang="fr-FR" sz="28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Pour convaincre un interlocuteur de faire quelque chose ...</a:t>
            </a:r>
          </a:p>
          <a:p>
            <a:pPr algn="just">
              <a:buFontTx/>
              <a:buNone/>
              <a:defRPr/>
            </a:pPr>
            <a:r>
              <a:rPr lang="fr-FR" sz="2800" dirty="0">
                <a:solidFill>
                  <a:srgbClr val="00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Pour fixer des informations ...</a:t>
            </a:r>
            <a:endParaRPr lang="ar-SA" sz="2800" dirty="0">
              <a:solidFill>
                <a:srgbClr val="00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300" y="73286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62106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65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046" cy="6859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641" y="1025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2041" y="254950"/>
            <a:ext cx="1444239" cy="88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976142" y="773169"/>
            <a:ext cx="2298904" cy="954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EXERCICES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i="1" dirty="0">
              <a:solidFill>
                <a:schemeClr val="accent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2"/>
          <p:cNvSpPr txBox="1">
            <a:spLocks noChangeArrowheads="1"/>
          </p:cNvSpPr>
          <p:nvPr/>
        </p:nvSpPr>
        <p:spPr bwMode="auto">
          <a:xfrm>
            <a:off x="3685569" y="2281652"/>
            <a:ext cx="49039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Pitchons , feedbacks,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réessayons…</a:t>
            </a:r>
          </a:p>
        </p:txBody>
      </p:sp>
      <p:pic>
        <p:nvPicPr>
          <p:cNvPr id="10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0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1300" y="73286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431" y="180213"/>
            <a:ext cx="656178" cy="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38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2" y="1714"/>
            <a:ext cx="12190477" cy="685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5"/>
          <p:cNvSpPr/>
          <p:nvPr/>
        </p:nvSpPr>
        <p:spPr>
          <a:xfrm>
            <a:off x="9916998" y="5816338"/>
            <a:ext cx="1989056" cy="838986"/>
          </a:xfrm>
          <a:prstGeom prst="rect">
            <a:avLst/>
          </a:prstGeom>
          <a:solidFill>
            <a:srgbClr val="2962AE"/>
          </a:solidFill>
          <a:ln w="12700" cap="flat" cmpd="sng">
            <a:solidFill>
              <a:srgbClr val="2962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48" y="141552"/>
            <a:ext cx="2860322" cy="8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9000" y="141550"/>
            <a:ext cx="1172175" cy="7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CD133-26EB-405A-915E-C84CFCECA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175" y="245987"/>
            <a:ext cx="656178" cy="437452"/>
          </a:xfrm>
          <a:prstGeom prst="rect">
            <a:avLst/>
          </a:prstGeom>
        </p:spPr>
      </p:pic>
      <p:sp>
        <p:nvSpPr>
          <p:cNvPr id="12" name="Titre 1"/>
          <p:cNvSpPr txBox="1">
            <a:spLocks noChangeArrowheads="1"/>
          </p:cNvSpPr>
          <p:nvPr/>
        </p:nvSpPr>
        <p:spPr>
          <a:xfrm>
            <a:off x="2686020" y="2519921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800" b="1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</a:rPr>
              <a:t>BELLE ENERGIE </a:t>
            </a:r>
          </a:p>
          <a:p>
            <a:r>
              <a:rPr lang="fr-FR" altLang="fr-FR" sz="4800" b="1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</a:rPr>
              <a:t>POUR LA SUITE</a:t>
            </a:r>
            <a:r>
              <a:rPr lang="fr-FR" altLang="fr-FR" sz="5800" b="1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>
            <a:off x="4013972" y="1688750"/>
            <a:ext cx="3323590" cy="4109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5" name="object 3"/>
          <p:cNvSpPr txBox="1">
            <a:spLocks/>
          </p:cNvSpPr>
          <p:nvPr/>
        </p:nvSpPr>
        <p:spPr>
          <a:xfrm>
            <a:off x="417968" y="2639207"/>
            <a:ext cx="10488844" cy="5420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 marR="5080" indent="501015">
              <a:lnSpc>
                <a:spcPct val="120000"/>
              </a:lnSpc>
              <a:spcBef>
                <a:spcPts val="95"/>
              </a:spcBef>
            </a:pPr>
            <a:r>
              <a:rPr lang="fr-FR" sz="2800" spc="-275" dirty="0">
                <a:latin typeface="+mn-lt"/>
              </a:rPr>
              <a:t>Des </a:t>
            </a:r>
            <a:r>
              <a:rPr lang="fr-FR" sz="2800" spc="-35" dirty="0">
                <a:latin typeface="+mn-lt"/>
              </a:rPr>
              <a:t>infos </a:t>
            </a:r>
            <a:r>
              <a:rPr lang="fr-FR" sz="2800" spc="-45" dirty="0">
                <a:latin typeface="+mn-lt"/>
              </a:rPr>
              <a:t>qui </a:t>
            </a:r>
            <a:r>
              <a:rPr lang="fr-FR" sz="2800" spc="5" dirty="0">
                <a:latin typeface="+mn-lt"/>
              </a:rPr>
              <a:t>interpellent </a:t>
            </a:r>
            <a:r>
              <a:rPr lang="fr-FR" sz="2800" spc="70" dirty="0">
                <a:latin typeface="+mn-lt"/>
              </a:rPr>
              <a:t>et </a:t>
            </a:r>
            <a:r>
              <a:rPr lang="fr-FR" sz="2800" spc="10" dirty="0">
                <a:latin typeface="+mn-lt"/>
              </a:rPr>
              <a:t>incitent </a:t>
            </a:r>
            <a:r>
              <a:rPr lang="fr-FR" sz="2800" spc="25" dirty="0">
                <a:latin typeface="+mn-lt"/>
              </a:rPr>
              <a:t>votre </a:t>
            </a:r>
            <a:r>
              <a:rPr lang="fr-FR" sz="2800" spc="-819" dirty="0">
                <a:latin typeface="+mn-lt"/>
              </a:rPr>
              <a:t>   </a:t>
            </a:r>
            <a:r>
              <a:rPr lang="fr-FR" sz="2800" dirty="0">
                <a:latin typeface="+mn-lt"/>
              </a:rPr>
              <a:t>interlocuteur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5077280" y="3585757"/>
            <a:ext cx="1196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spc="-265" dirty="0">
                <a:solidFill>
                  <a:srgbClr val="00AFEF"/>
                </a:solidFill>
                <a:latin typeface="Arial"/>
                <a:cs typeface="Arial"/>
              </a:rPr>
              <a:t>à</a:t>
            </a:r>
            <a:r>
              <a:rPr sz="4000" spc="-3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4000" spc="-75" dirty="0">
                <a:solidFill>
                  <a:srgbClr val="00AFEF"/>
                </a:solidFill>
                <a:latin typeface="Arial"/>
                <a:cs typeface="Arial"/>
              </a:rPr>
              <a:t>agir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70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4071448" y="1757401"/>
            <a:ext cx="2483739" cy="380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2665122" y="2543956"/>
            <a:ext cx="6598284" cy="21317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5080" indent="1905" algn="just">
              <a:lnSpc>
                <a:spcPct val="120000"/>
              </a:lnSpc>
              <a:spcBef>
                <a:spcPts val="95"/>
              </a:spcBef>
            </a:pPr>
            <a:r>
              <a:rPr lang="fr-FR" sz="2800" spc="-160" dirty="0">
                <a:solidFill>
                  <a:srgbClr val="00AFEF"/>
                </a:solidFill>
                <a:latin typeface="+mn-lt"/>
              </a:rPr>
              <a:t>Vendre </a:t>
            </a:r>
            <a:r>
              <a:rPr lang="fr-FR" sz="2800" spc="-265" dirty="0">
                <a:solidFill>
                  <a:srgbClr val="001F5F"/>
                </a:solidFill>
                <a:latin typeface="+mn-lt"/>
              </a:rPr>
              <a:t>à </a:t>
            </a:r>
            <a:r>
              <a:rPr lang="fr-FR" sz="2800" spc="-280" dirty="0">
                <a:solidFill>
                  <a:srgbClr val="001F5F"/>
                </a:solidFill>
                <a:latin typeface="+mn-lt"/>
              </a:rPr>
              <a:t>ses </a:t>
            </a:r>
            <a:r>
              <a:rPr lang="fr-FR" sz="2800" spc="-65" dirty="0">
                <a:solidFill>
                  <a:srgbClr val="001F5F"/>
                </a:solidFill>
                <a:latin typeface="+mn-lt"/>
              </a:rPr>
              <a:t>clients  </a:t>
            </a:r>
          </a:p>
          <a:p>
            <a:pPr marL="12700" marR="5080" indent="1905" algn="just">
              <a:lnSpc>
                <a:spcPct val="120000"/>
              </a:lnSpc>
              <a:spcBef>
                <a:spcPts val="95"/>
              </a:spcBef>
            </a:pPr>
            <a:r>
              <a:rPr lang="fr-FR" sz="2800" spc="-150" dirty="0">
                <a:solidFill>
                  <a:srgbClr val="00AFEF"/>
                </a:solidFill>
                <a:latin typeface="+mn-lt"/>
              </a:rPr>
              <a:t>Convaincre </a:t>
            </a:r>
            <a:r>
              <a:rPr lang="fr-FR" sz="2800" spc="-75" dirty="0">
                <a:solidFill>
                  <a:srgbClr val="001F5F"/>
                </a:solidFill>
                <a:latin typeface="+mn-lt"/>
              </a:rPr>
              <a:t>un </a:t>
            </a:r>
            <a:r>
              <a:rPr lang="fr-FR" sz="2800" spc="-100" dirty="0">
                <a:solidFill>
                  <a:srgbClr val="001F5F"/>
                </a:solidFill>
                <a:latin typeface="+mn-lt"/>
              </a:rPr>
              <a:t>investisseur  </a:t>
            </a:r>
          </a:p>
          <a:p>
            <a:pPr marL="12700" marR="5080" indent="1905" algn="just">
              <a:lnSpc>
                <a:spcPct val="120000"/>
              </a:lnSpc>
              <a:spcBef>
                <a:spcPts val="95"/>
              </a:spcBef>
            </a:pPr>
            <a:r>
              <a:rPr lang="fr-FR" sz="2800" spc="30" dirty="0">
                <a:solidFill>
                  <a:srgbClr val="00AFEF"/>
                </a:solidFill>
                <a:latin typeface="+mn-lt"/>
              </a:rPr>
              <a:t>Motiver </a:t>
            </a:r>
            <a:r>
              <a:rPr lang="fr-FR" sz="2800" spc="-75" dirty="0">
                <a:solidFill>
                  <a:srgbClr val="001F5F"/>
                </a:solidFill>
                <a:latin typeface="+mn-lt"/>
              </a:rPr>
              <a:t>un </a:t>
            </a:r>
            <a:r>
              <a:rPr lang="fr-FR" sz="2800" spc="-85" dirty="0">
                <a:solidFill>
                  <a:srgbClr val="001F5F"/>
                </a:solidFill>
                <a:latin typeface="+mn-lt"/>
              </a:rPr>
              <a:t>salarié/partenaire  </a:t>
            </a:r>
          </a:p>
          <a:p>
            <a:pPr marL="12700" marR="5080" indent="1905" algn="just">
              <a:lnSpc>
                <a:spcPct val="120000"/>
              </a:lnSpc>
              <a:spcBef>
                <a:spcPts val="95"/>
              </a:spcBef>
            </a:pPr>
            <a:r>
              <a:rPr lang="fr-FR" sz="2800" spc="-10" dirty="0">
                <a:solidFill>
                  <a:srgbClr val="00AFEF"/>
                </a:solidFill>
                <a:latin typeface="+mn-lt"/>
              </a:rPr>
              <a:t>Inciter</a:t>
            </a:r>
            <a:r>
              <a:rPr lang="fr-FR" sz="2800" spc="-260" dirty="0">
                <a:solidFill>
                  <a:srgbClr val="00AFEF"/>
                </a:solidFill>
                <a:latin typeface="+mn-lt"/>
              </a:rPr>
              <a:t> </a:t>
            </a:r>
            <a:r>
              <a:rPr lang="fr-FR" sz="2800" spc="-265" dirty="0">
                <a:solidFill>
                  <a:srgbClr val="00AFEF"/>
                </a:solidFill>
                <a:latin typeface="+mn-lt"/>
              </a:rPr>
              <a:t>à</a:t>
            </a:r>
            <a:r>
              <a:rPr lang="fr-FR" sz="2800" spc="-254" dirty="0">
                <a:solidFill>
                  <a:srgbClr val="00AFEF"/>
                </a:solidFill>
                <a:latin typeface="+mn-lt"/>
              </a:rPr>
              <a:t> </a:t>
            </a:r>
            <a:r>
              <a:rPr lang="fr-FR" sz="2800" spc="-70" dirty="0">
                <a:solidFill>
                  <a:srgbClr val="00AFEF"/>
                </a:solidFill>
                <a:latin typeface="+mn-lt"/>
              </a:rPr>
              <a:t>agir</a:t>
            </a:r>
            <a:r>
              <a:rPr lang="fr-FR" sz="2800" spc="-250" dirty="0">
                <a:solidFill>
                  <a:srgbClr val="00AFEF"/>
                </a:solidFill>
                <a:latin typeface="+mn-lt"/>
              </a:rPr>
              <a:t> </a:t>
            </a:r>
            <a:r>
              <a:rPr lang="fr-FR" sz="2800" dirty="0">
                <a:solidFill>
                  <a:srgbClr val="001F5F"/>
                </a:solidFill>
                <a:latin typeface="+mn-lt"/>
              </a:rPr>
              <a:t>pour</a:t>
            </a:r>
            <a:r>
              <a:rPr lang="fr-FR" sz="2800" spc="-265" dirty="0">
                <a:solidFill>
                  <a:srgbClr val="001F5F"/>
                </a:solidFill>
                <a:latin typeface="+mn-lt"/>
              </a:rPr>
              <a:t> </a:t>
            </a:r>
            <a:r>
              <a:rPr lang="fr-FR" sz="2800" spc="25" dirty="0">
                <a:solidFill>
                  <a:srgbClr val="001F5F"/>
                </a:solidFill>
                <a:latin typeface="+mn-lt"/>
              </a:rPr>
              <a:t>votre</a:t>
            </a:r>
            <a:r>
              <a:rPr lang="fr-FR" sz="2800" spc="-260" dirty="0">
                <a:solidFill>
                  <a:srgbClr val="001F5F"/>
                </a:solidFill>
                <a:latin typeface="+mn-lt"/>
              </a:rPr>
              <a:t> </a:t>
            </a:r>
            <a:r>
              <a:rPr lang="fr-FR" sz="2800" spc="-220" dirty="0">
                <a:solidFill>
                  <a:srgbClr val="001F5F"/>
                </a:solidFill>
                <a:latin typeface="+mn-lt"/>
              </a:rPr>
              <a:t>succès</a:t>
            </a:r>
            <a:endParaRPr lang="fr-FR" sz="2800" dirty="0">
              <a:latin typeface="+mn-lt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76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sp>
        <p:nvSpPr>
          <p:cNvPr id="9" name="object 4"/>
          <p:cNvSpPr/>
          <p:nvPr/>
        </p:nvSpPr>
        <p:spPr>
          <a:xfrm>
            <a:off x="2928594" y="1338853"/>
            <a:ext cx="4598670" cy="385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866600" y="2044067"/>
            <a:ext cx="7752715" cy="8788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lang="fr-FR" sz="2800" spc="-175" dirty="0">
                <a:solidFill>
                  <a:srgbClr val="001F5F"/>
                </a:solidFill>
                <a:latin typeface="+mn-lt"/>
              </a:rPr>
              <a:t>« Vous </a:t>
            </a:r>
            <a:r>
              <a:rPr lang="fr-FR" sz="2800" spc="-45" dirty="0">
                <a:solidFill>
                  <a:srgbClr val="001F5F"/>
                </a:solidFill>
                <a:latin typeface="+mn-lt"/>
              </a:rPr>
              <a:t>n'aurez </a:t>
            </a:r>
            <a:r>
              <a:rPr lang="fr-FR" sz="2800" spc="-145" dirty="0">
                <a:solidFill>
                  <a:srgbClr val="001F5F"/>
                </a:solidFill>
                <a:latin typeface="+mn-lt"/>
              </a:rPr>
              <a:t>pas </a:t>
            </a:r>
            <a:r>
              <a:rPr lang="fr-FR" sz="2800" spc="-55" dirty="0">
                <a:solidFill>
                  <a:srgbClr val="001F5F"/>
                </a:solidFill>
                <a:latin typeface="+mn-lt"/>
              </a:rPr>
              <a:t>deux </a:t>
            </a:r>
            <a:r>
              <a:rPr lang="fr-FR" sz="2800" spc="-20" dirty="0">
                <a:solidFill>
                  <a:srgbClr val="001F5F"/>
                </a:solidFill>
                <a:latin typeface="+mn-lt"/>
              </a:rPr>
              <a:t>fois </a:t>
            </a:r>
            <a:r>
              <a:rPr lang="fr-FR" sz="2800" spc="-60" dirty="0">
                <a:solidFill>
                  <a:srgbClr val="001F5F"/>
                </a:solidFill>
                <a:latin typeface="+mn-lt"/>
              </a:rPr>
              <a:t>l'occasion </a:t>
            </a:r>
            <a:r>
              <a:rPr lang="fr-FR" sz="2800" spc="-75" dirty="0">
                <a:solidFill>
                  <a:srgbClr val="001F5F"/>
                </a:solidFill>
                <a:latin typeface="+mn-lt"/>
              </a:rPr>
              <a:t>de </a:t>
            </a:r>
            <a:r>
              <a:rPr lang="fr-FR" sz="2800" spc="-20" dirty="0">
                <a:solidFill>
                  <a:srgbClr val="001F5F"/>
                </a:solidFill>
                <a:latin typeface="+mn-lt"/>
              </a:rPr>
              <a:t>faire</a:t>
            </a:r>
            <a:r>
              <a:rPr lang="fr-FR" sz="2800" spc="-345" dirty="0">
                <a:solidFill>
                  <a:srgbClr val="001F5F"/>
                </a:solidFill>
                <a:latin typeface="+mn-lt"/>
              </a:rPr>
              <a:t> </a:t>
            </a:r>
            <a:r>
              <a:rPr lang="fr-FR" sz="2800" spc="-75" dirty="0">
                <a:solidFill>
                  <a:srgbClr val="001F5F"/>
                </a:solidFill>
                <a:latin typeface="+mn-lt"/>
              </a:rPr>
              <a:t>une  </a:t>
            </a:r>
            <a:r>
              <a:rPr lang="fr-FR" sz="2800" spc="-40" dirty="0">
                <a:solidFill>
                  <a:srgbClr val="001F5F"/>
                </a:solidFill>
                <a:latin typeface="+mn-lt"/>
              </a:rPr>
              <a:t>première </a:t>
            </a:r>
            <a:r>
              <a:rPr lang="fr-FR" sz="2800" spc="-45" dirty="0">
                <a:solidFill>
                  <a:srgbClr val="001F5F"/>
                </a:solidFill>
                <a:latin typeface="+mn-lt"/>
              </a:rPr>
              <a:t>bonne</a:t>
            </a:r>
            <a:r>
              <a:rPr lang="fr-FR" sz="2800" spc="-320" dirty="0">
                <a:solidFill>
                  <a:srgbClr val="001F5F"/>
                </a:solidFill>
                <a:latin typeface="+mn-lt"/>
              </a:rPr>
              <a:t> </a:t>
            </a:r>
            <a:r>
              <a:rPr lang="fr-FR" sz="2800" spc="-65" dirty="0">
                <a:solidFill>
                  <a:srgbClr val="001F5F"/>
                </a:solidFill>
                <a:latin typeface="+mn-lt"/>
              </a:rPr>
              <a:t>impression »</a:t>
            </a:r>
            <a:endParaRPr lang="fr-FR" sz="2800" dirty="0">
              <a:latin typeface="+mn-lt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1782327" y="3243236"/>
            <a:ext cx="757618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spcBef>
                <a:spcPts val="95"/>
              </a:spcBef>
            </a:pPr>
            <a:r>
              <a:rPr lang="fr-FR" sz="2800" spc="-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« </a:t>
            </a:r>
            <a:r>
              <a:rPr sz="2800" spc="-50" dirty="0" err="1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Corrélation</a:t>
            </a:r>
            <a:r>
              <a:rPr sz="2800" spc="-5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statistiquement </a:t>
            </a:r>
            <a:r>
              <a:rPr sz="2800" spc="-4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significative </a:t>
            </a:r>
            <a:r>
              <a:rPr sz="2800" spc="-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entre</a:t>
            </a:r>
            <a:r>
              <a:rPr sz="2800" spc="-15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800" spc="-8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la  </a:t>
            </a:r>
            <a:r>
              <a:rPr sz="2800" spc="-2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perception </a:t>
            </a:r>
            <a:r>
              <a:rPr sz="2800" spc="-4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du </a:t>
            </a:r>
            <a:r>
              <a:rPr sz="2800" spc="-12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business </a:t>
            </a:r>
            <a:r>
              <a:rPr sz="2800" spc="-8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angel </a:t>
            </a:r>
            <a:r>
              <a:rPr sz="2800" spc="-7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de </a:t>
            </a:r>
            <a:r>
              <a:rPr sz="2800" spc="-8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la </a:t>
            </a:r>
            <a:r>
              <a:rPr sz="2800" spc="-2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qualité </a:t>
            </a:r>
            <a:r>
              <a:rPr sz="2800" spc="4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et </a:t>
            </a:r>
            <a:r>
              <a:rPr sz="2800" spc="-6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le  </a:t>
            </a:r>
            <a:r>
              <a:rPr sz="2800" spc="-3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contenu </a:t>
            </a:r>
            <a:r>
              <a:rPr sz="2800" spc="-7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de </a:t>
            </a:r>
            <a:r>
              <a:rPr sz="2800" spc="-8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la </a:t>
            </a:r>
            <a:r>
              <a:rPr sz="2800" spc="-2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présentation </a:t>
            </a:r>
            <a:r>
              <a:rPr sz="2800" spc="-5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du </a:t>
            </a:r>
            <a:r>
              <a:rPr sz="2800" spc="1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projet, </a:t>
            </a:r>
            <a:r>
              <a:rPr sz="2800" spc="5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et </a:t>
            </a:r>
            <a:r>
              <a:rPr sz="2800" spc="-3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leur  </a:t>
            </a:r>
            <a:r>
              <a:rPr sz="2800" spc="-7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décision </a:t>
            </a:r>
            <a:r>
              <a:rPr sz="2800" spc="-20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d’investir </a:t>
            </a:r>
            <a:r>
              <a:rPr sz="2800" spc="-125" dirty="0" err="1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dans</a:t>
            </a:r>
            <a:r>
              <a:rPr sz="2800" spc="-12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800" spc="-5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le</a:t>
            </a:r>
            <a:r>
              <a:rPr lang="fr-FR" sz="2800" spc="-5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800" spc="-42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sz="2800" spc="65" dirty="0" err="1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proje</a:t>
            </a:r>
            <a:r>
              <a:rPr lang="fr-FR" sz="2800" spc="65" dirty="0">
                <a:solidFill>
                  <a:srgbClr val="001F5F"/>
                </a:solidFill>
                <a:latin typeface="+mn-lt"/>
                <a:cs typeface="Calibri" panose="020F0502020204030204" pitchFamily="34" charset="0"/>
              </a:rPr>
              <a:t>t » </a:t>
            </a:r>
            <a:endParaRPr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7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28281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420" y="1714260"/>
            <a:ext cx="7496269" cy="4007530"/>
          </a:xfrm>
          <a:prstGeom prst="rect">
            <a:avLst/>
          </a:prstGeom>
        </p:spPr>
      </p:pic>
      <p:sp>
        <p:nvSpPr>
          <p:cNvPr id="10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78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789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/>
          <p:nvPr/>
        </p:nvSpPr>
        <p:spPr>
          <a:xfrm>
            <a:off x="10605155" y="5986021"/>
            <a:ext cx="1442301" cy="6787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928594" y="2003435"/>
            <a:ext cx="6334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90500" y="190500"/>
            <a:ext cx="16761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" y="190500"/>
            <a:ext cx="2707650" cy="5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1300" y="91393"/>
            <a:ext cx="1276073" cy="7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D8CCB1-4554-449F-B8E0-5B71243AC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431" y="198320"/>
            <a:ext cx="656178" cy="4374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54" y="1574674"/>
            <a:ext cx="10089668" cy="4420400"/>
          </a:xfrm>
          <a:prstGeom prst="rect">
            <a:avLst/>
          </a:prstGeom>
        </p:spPr>
      </p:pic>
      <p:sp>
        <p:nvSpPr>
          <p:cNvPr id="11" name="object 6"/>
          <p:cNvSpPr/>
          <p:nvPr/>
        </p:nvSpPr>
        <p:spPr>
          <a:xfrm>
            <a:off x="9920757" y="762000"/>
            <a:ext cx="1818131" cy="618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360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862</Words>
  <Application>Microsoft Office PowerPoint</Application>
  <PresentationFormat>Grand écran</PresentationFormat>
  <Paragraphs>136</Paragraphs>
  <Slides>41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9" baseType="lpstr">
      <vt:lpstr>Copperplate Gothic Bold</vt:lpstr>
      <vt:lpstr>Wingdings</vt:lpstr>
      <vt:lpstr>Calibri</vt:lpstr>
      <vt:lpstr>Arial</vt:lpstr>
      <vt:lpstr>Comic Sans MS</vt:lpstr>
      <vt:lpstr>Times New Roman</vt:lpstr>
      <vt:lpstr>Century Gothic</vt:lpstr>
      <vt:lpstr>Thème Office</vt:lpstr>
      <vt:lpstr>Présentation PowerPoint</vt:lpstr>
      <vt:lpstr>PITCHER MON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</dc:creator>
  <cp:lastModifiedBy>Mahdi Khomsi</cp:lastModifiedBy>
  <cp:revision>29</cp:revision>
  <dcterms:created xsi:type="dcterms:W3CDTF">2019-08-08T11:06:55Z</dcterms:created>
  <dcterms:modified xsi:type="dcterms:W3CDTF">2021-06-22T08:16:55Z</dcterms:modified>
</cp:coreProperties>
</file>