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129.xml" ContentType="application/vnd.openxmlformats-officedocument.presentationml.slide+xml"/>
  <Override PartName="/ppt/slides/slide11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9" r:id="rId1"/>
  </p:sldMasterIdLst>
  <p:notesMasterIdLst>
    <p:notesMasterId r:id="rId140"/>
  </p:notesMasterIdLst>
  <p:sldIdLst>
    <p:sldId id="604" r:id="rId2"/>
    <p:sldId id="453" r:id="rId3"/>
    <p:sldId id="505" r:id="rId4"/>
    <p:sldId id="454" r:id="rId5"/>
    <p:sldId id="455" r:id="rId6"/>
    <p:sldId id="506" r:id="rId7"/>
    <p:sldId id="507" r:id="rId8"/>
    <p:sldId id="456" r:id="rId9"/>
    <p:sldId id="508" r:id="rId10"/>
    <p:sldId id="610" r:id="rId11"/>
    <p:sldId id="694" r:id="rId12"/>
    <p:sldId id="690" r:id="rId13"/>
    <p:sldId id="691" r:id="rId14"/>
    <p:sldId id="692" r:id="rId15"/>
    <p:sldId id="693" r:id="rId16"/>
    <p:sldId id="457" r:id="rId17"/>
    <p:sldId id="459" r:id="rId18"/>
    <p:sldId id="458" r:id="rId19"/>
    <p:sldId id="460" r:id="rId20"/>
    <p:sldId id="461" r:id="rId21"/>
    <p:sldId id="462" r:id="rId22"/>
    <p:sldId id="509" r:id="rId23"/>
    <p:sldId id="695" r:id="rId24"/>
    <p:sldId id="706" r:id="rId25"/>
    <p:sldId id="707" r:id="rId26"/>
    <p:sldId id="708" r:id="rId27"/>
    <p:sldId id="709" r:id="rId28"/>
    <p:sldId id="710" r:id="rId29"/>
    <p:sldId id="711" r:id="rId30"/>
    <p:sldId id="712" r:id="rId31"/>
    <p:sldId id="713" r:id="rId32"/>
    <p:sldId id="714" r:id="rId33"/>
    <p:sldId id="715" r:id="rId34"/>
    <p:sldId id="716" r:id="rId35"/>
    <p:sldId id="717" r:id="rId36"/>
    <p:sldId id="718" r:id="rId37"/>
    <p:sldId id="719" r:id="rId38"/>
    <p:sldId id="743" r:id="rId39"/>
    <p:sldId id="650" r:id="rId40"/>
    <p:sldId id="720" r:id="rId41"/>
    <p:sldId id="721" r:id="rId42"/>
    <p:sldId id="722" r:id="rId43"/>
    <p:sldId id="723" r:id="rId44"/>
    <p:sldId id="724" r:id="rId45"/>
    <p:sldId id="725" r:id="rId46"/>
    <p:sldId id="726" r:id="rId47"/>
    <p:sldId id="727" r:id="rId48"/>
    <p:sldId id="728" r:id="rId49"/>
    <p:sldId id="729" r:id="rId50"/>
    <p:sldId id="730" r:id="rId51"/>
    <p:sldId id="731" r:id="rId52"/>
    <p:sldId id="651" r:id="rId53"/>
    <p:sldId id="652" r:id="rId54"/>
    <p:sldId id="653" r:id="rId55"/>
    <p:sldId id="654" r:id="rId56"/>
    <p:sldId id="655" r:id="rId57"/>
    <p:sldId id="656" r:id="rId58"/>
    <p:sldId id="657" r:id="rId59"/>
    <p:sldId id="658" r:id="rId60"/>
    <p:sldId id="659" r:id="rId61"/>
    <p:sldId id="660" r:id="rId62"/>
    <p:sldId id="661" r:id="rId63"/>
    <p:sldId id="662" r:id="rId64"/>
    <p:sldId id="663" r:id="rId65"/>
    <p:sldId id="696" r:id="rId66"/>
    <p:sldId id="697" r:id="rId67"/>
    <p:sldId id="698" r:id="rId68"/>
    <p:sldId id="699" r:id="rId69"/>
    <p:sldId id="700" r:id="rId70"/>
    <p:sldId id="701" r:id="rId71"/>
    <p:sldId id="702" r:id="rId72"/>
    <p:sldId id="703" r:id="rId73"/>
    <p:sldId id="704" r:id="rId74"/>
    <p:sldId id="705" r:id="rId75"/>
    <p:sldId id="664" r:id="rId76"/>
    <p:sldId id="665" r:id="rId77"/>
    <p:sldId id="666" r:id="rId78"/>
    <p:sldId id="744" r:id="rId79"/>
    <p:sldId id="745" r:id="rId80"/>
    <p:sldId id="746" r:id="rId81"/>
    <p:sldId id="747" r:id="rId82"/>
    <p:sldId id="748" r:id="rId83"/>
    <p:sldId id="749" r:id="rId84"/>
    <p:sldId id="750" r:id="rId85"/>
    <p:sldId id="751" r:id="rId86"/>
    <p:sldId id="752" r:id="rId87"/>
    <p:sldId id="753" r:id="rId88"/>
    <p:sldId id="754" r:id="rId89"/>
    <p:sldId id="667" r:id="rId90"/>
    <p:sldId id="668" r:id="rId91"/>
    <p:sldId id="669" r:id="rId92"/>
    <p:sldId id="670" r:id="rId93"/>
    <p:sldId id="673" r:id="rId94"/>
    <p:sldId id="674" r:id="rId95"/>
    <p:sldId id="672" r:id="rId96"/>
    <p:sldId id="638" r:id="rId97"/>
    <p:sldId id="639" r:id="rId98"/>
    <p:sldId id="640" r:id="rId99"/>
    <p:sldId id="641" r:id="rId100"/>
    <p:sldId id="642" r:id="rId101"/>
    <p:sldId id="643" r:id="rId102"/>
    <p:sldId id="644" r:id="rId103"/>
    <p:sldId id="645" r:id="rId104"/>
    <p:sldId id="646" r:id="rId105"/>
    <p:sldId id="647" r:id="rId106"/>
    <p:sldId id="648" r:id="rId107"/>
    <p:sldId id="649" r:id="rId108"/>
    <p:sldId id="576" r:id="rId109"/>
    <p:sldId id="577" r:id="rId110"/>
    <p:sldId id="562" r:id="rId111"/>
    <p:sldId id="563" r:id="rId112"/>
    <p:sldId id="564" r:id="rId113"/>
    <p:sldId id="578" r:id="rId114"/>
    <p:sldId id="579" r:id="rId115"/>
    <p:sldId id="580" r:id="rId116"/>
    <p:sldId id="581" r:id="rId117"/>
    <p:sldId id="582" r:id="rId118"/>
    <p:sldId id="583" r:id="rId119"/>
    <p:sldId id="584" r:id="rId120"/>
    <p:sldId id="585" r:id="rId121"/>
    <p:sldId id="586" r:id="rId122"/>
    <p:sldId id="587" r:id="rId123"/>
    <p:sldId id="588" r:id="rId124"/>
    <p:sldId id="589" r:id="rId125"/>
    <p:sldId id="686" r:id="rId126"/>
    <p:sldId id="590" r:id="rId127"/>
    <p:sldId id="591" r:id="rId128"/>
    <p:sldId id="592" r:id="rId129"/>
    <p:sldId id="593" r:id="rId130"/>
    <p:sldId id="594" r:id="rId131"/>
    <p:sldId id="595" r:id="rId132"/>
    <p:sldId id="596" r:id="rId133"/>
    <p:sldId id="597" r:id="rId134"/>
    <p:sldId id="598" r:id="rId135"/>
    <p:sldId id="600" r:id="rId136"/>
    <p:sldId id="601" r:id="rId137"/>
    <p:sldId id="602" r:id="rId138"/>
    <p:sldId id="689" r:id="rId139"/>
  </p:sldIdLst>
  <p:sldSz cx="9144000" cy="6858000" type="screen4x3"/>
  <p:notesSz cx="6858000" cy="9144000"/>
  <p:defaultTextStyle>
    <a:defPPr>
      <a:defRPr lang="ar-SA"/>
    </a:defPPr>
    <a:lvl1pPr algn="l" rtl="0" fontAlgn="base">
      <a:spcBef>
        <a:spcPct val="0"/>
      </a:spcBef>
      <a:spcAft>
        <a:spcPct val="0"/>
      </a:spcAft>
      <a:defRPr sz="5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5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5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5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5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5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5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5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5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0099"/>
    <a:srgbClr val="00007A"/>
    <a:srgbClr val="0000A4"/>
    <a:srgbClr val="000076"/>
    <a:srgbClr val="FF0000"/>
    <a:srgbClr val="FF9393"/>
    <a:srgbClr val="7A3D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281" autoAdjust="0"/>
    <p:restoredTop sz="86355" autoAdjust="0"/>
  </p:normalViewPr>
  <p:slideViewPr>
    <p:cSldViewPr>
      <p:cViewPr varScale="1">
        <p:scale>
          <a:sx n="77" d="100"/>
          <a:sy n="77" d="100"/>
        </p:scale>
        <p:origin x="-91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10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7537FD-FF1D-457C-B46D-B3A2BD9C9A75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E657F5CE-E5BD-4A66-9AB0-5A19D912B66C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1"/>
          <a:r>
            <a:rPr lang="ar-EG" sz="2400" b="1" dirty="0" smtClean="0">
              <a:latin typeface="Times New Roman" pitchFamily="18" charset="0"/>
              <a:cs typeface="+mn-cs"/>
            </a:rPr>
            <a:t>الإعتراض</a:t>
          </a:r>
          <a:endParaRPr lang="ar-EG" sz="2400" dirty="0"/>
        </a:p>
      </dgm:t>
    </dgm:pt>
    <dgm:pt modelId="{04F41592-11F7-442D-BE78-3E8AEA9E7FCE}" type="parTrans" cxnId="{61BB3CFC-FF87-4B0E-8451-81FC4BC49E06}">
      <dgm:prSet/>
      <dgm:spPr/>
      <dgm:t>
        <a:bodyPr/>
        <a:lstStyle/>
        <a:p>
          <a:pPr rtl="1"/>
          <a:endParaRPr lang="ar-EG"/>
        </a:p>
      </dgm:t>
    </dgm:pt>
    <dgm:pt modelId="{2D70C32A-5087-4C6E-A26E-27C5ED1974E4}" type="sibTrans" cxnId="{61BB3CFC-FF87-4B0E-8451-81FC4BC49E06}">
      <dgm:prSet/>
      <dgm:spPr/>
      <dgm:t>
        <a:bodyPr/>
        <a:lstStyle/>
        <a:p>
          <a:pPr rtl="1"/>
          <a:endParaRPr lang="ar-EG"/>
        </a:p>
      </dgm:t>
    </dgm:pt>
    <dgm:pt modelId="{04FEAC70-F7BA-4FF9-8B93-C35435A3795F}">
      <dgm:prSet phldrT="[Text]" custT="1"/>
      <dgm:spPr>
        <a:solidFill>
          <a:schemeClr val="accent3">
            <a:lumMod val="75000"/>
            <a:alpha val="70000"/>
          </a:schemeClr>
        </a:solidFill>
      </dgm:spPr>
      <dgm:t>
        <a:bodyPr/>
        <a:lstStyle/>
        <a:p>
          <a:pPr rtl="1"/>
          <a:r>
            <a:rPr lang="ar-EG" sz="2400" b="1" dirty="0" smtClean="0">
              <a:latin typeface="Times New Roman" pitchFamily="18" charset="0"/>
              <a:cs typeface="+mn-cs"/>
            </a:rPr>
            <a:t>المرحلة</a:t>
          </a:r>
          <a:r>
            <a:rPr lang="ar-EG" sz="240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ar-EG" sz="2400" b="1" dirty="0" smtClean="0">
              <a:latin typeface="Times New Roman" pitchFamily="18" charset="0"/>
              <a:cs typeface="+mn-cs"/>
            </a:rPr>
            <a:t>الانتقالية</a:t>
          </a:r>
          <a:endParaRPr lang="ar-EG" sz="2400" dirty="0"/>
        </a:p>
      </dgm:t>
    </dgm:pt>
    <dgm:pt modelId="{351F6F3C-CBF7-4383-B2CB-436E32BDD62E}" type="parTrans" cxnId="{4B96C8AE-60F3-4EA2-ACE9-744BF8C6CA9F}">
      <dgm:prSet/>
      <dgm:spPr/>
      <dgm:t>
        <a:bodyPr/>
        <a:lstStyle/>
        <a:p>
          <a:pPr rtl="1"/>
          <a:endParaRPr lang="ar-EG"/>
        </a:p>
      </dgm:t>
    </dgm:pt>
    <dgm:pt modelId="{66232444-A8ED-460A-BFAE-1969EB4C9479}" type="sibTrans" cxnId="{4B96C8AE-60F3-4EA2-ACE9-744BF8C6CA9F}">
      <dgm:prSet/>
      <dgm:spPr/>
      <dgm:t>
        <a:bodyPr/>
        <a:lstStyle/>
        <a:p>
          <a:pPr rtl="1"/>
          <a:endParaRPr lang="ar-EG"/>
        </a:p>
      </dgm:t>
    </dgm:pt>
    <dgm:pt modelId="{5930C51C-C726-4E1F-B65D-1961144F6B3E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rtl="1"/>
          <a:r>
            <a:rPr lang="ar-EG" sz="1800" b="1" dirty="0" smtClean="0">
              <a:latin typeface="Times New Roman" pitchFamily="18" charset="0"/>
              <a:cs typeface="+mn-cs"/>
            </a:rPr>
            <a:t>الرد </a:t>
          </a:r>
          <a:r>
            <a:rPr lang="ar-EG" sz="2400" b="1" dirty="0" smtClean="0">
              <a:latin typeface="Times New Roman" pitchFamily="18" charset="0"/>
              <a:cs typeface="+mn-cs"/>
            </a:rPr>
            <a:t>والإجابة</a:t>
          </a:r>
          <a:endParaRPr lang="ar-EG" sz="2400" dirty="0"/>
        </a:p>
      </dgm:t>
    </dgm:pt>
    <dgm:pt modelId="{FA5BD94F-8CA5-4632-B3C2-D1EB36B363DB}" type="parTrans" cxnId="{CB3CEE2B-C24F-4A33-89A4-649308EC3F13}">
      <dgm:prSet/>
      <dgm:spPr/>
      <dgm:t>
        <a:bodyPr/>
        <a:lstStyle/>
        <a:p>
          <a:pPr rtl="1"/>
          <a:endParaRPr lang="ar-EG"/>
        </a:p>
      </dgm:t>
    </dgm:pt>
    <dgm:pt modelId="{CF3908A8-862F-49AA-B57F-FB7B65DFB6BF}" type="sibTrans" cxnId="{CB3CEE2B-C24F-4A33-89A4-649308EC3F13}">
      <dgm:prSet/>
      <dgm:spPr/>
      <dgm:t>
        <a:bodyPr/>
        <a:lstStyle/>
        <a:p>
          <a:pPr rtl="1"/>
          <a:endParaRPr lang="ar-EG"/>
        </a:p>
      </dgm:t>
    </dgm:pt>
    <dgm:pt modelId="{391C4309-924D-42C6-BED7-104367AC1152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1"/>
          <a:r>
            <a:rPr lang="ar-EG" sz="2400" b="1" dirty="0" smtClean="0">
              <a:latin typeface="Times New Roman" pitchFamily="18" charset="0"/>
              <a:cs typeface="+mn-cs"/>
            </a:rPr>
            <a:t>الإغلاق</a:t>
          </a:r>
          <a:endParaRPr lang="ar-EG" sz="2400" dirty="0"/>
        </a:p>
      </dgm:t>
    </dgm:pt>
    <dgm:pt modelId="{E0547C44-8647-4A2E-A8D3-BFCE5C2D62A7}" type="parTrans" cxnId="{9F6CFAB2-8D65-4551-B69F-BAD2A6A2E574}">
      <dgm:prSet/>
      <dgm:spPr/>
      <dgm:t>
        <a:bodyPr/>
        <a:lstStyle/>
        <a:p>
          <a:pPr rtl="1"/>
          <a:endParaRPr lang="ar-EG"/>
        </a:p>
      </dgm:t>
    </dgm:pt>
    <dgm:pt modelId="{4C535120-DDD5-4CC9-A5FC-F43C026DFF15}" type="sibTrans" cxnId="{9F6CFAB2-8D65-4551-B69F-BAD2A6A2E574}">
      <dgm:prSet/>
      <dgm:spPr/>
      <dgm:t>
        <a:bodyPr/>
        <a:lstStyle/>
        <a:p>
          <a:pPr rtl="1"/>
          <a:endParaRPr lang="ar-EG"/>
        </a:p>
      </dgm:t>
    </dgm:pt>
    <dgm:pt modelId="{C0697495-A11C-41C4-93BA-CAD2278B781D}" type="pres">
      <dgm:prSet presAssocID="{837537FD-FF1D-457C-B46D-B3A2BD9C9A7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62F9FD38-3953-405B-8F99-6C96E9ED5708}" type="pres">
      <dgm:prSet presAssocID="{E657F5CE-E5BD-4A66-9AB0-5A19D912B66C}" presName="node" presStyleLbl="node1" presStyleIdx="0" presStyleCnt="4" custRadScaleRad="108358" custRadScaleInc="182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84D9435-22A2-433B-B298-BE25A99FAC3C}" type="pres">
      <dgm:prSet presAssocID="{E657F5CE-E5BD-4A66-9AB0-5A19D912B66C}" presName="spNode" presStyleCnt="0"/>
      <dgm:spPr/>
    </dgm:pt>
    <dgm:pt modelId="{8CF725D2-4B40-4C7D-A35D-725A4EE653A2}" type="pres">
      <dgm:prSet presAssocID="{2D70C32A-5087-4C6E-A26E-27C5ED1974E4}" presName="sibTrans" presStyleLbl="sibTrans1D1" presStyleIdx="0" presStyleCnt="4"/>
      <dgm:spPr/>
      <dgm:t>
        <a:bodyPr/>
        <a:lstStyle/>
        <a:p>
          <a:pPr rtl="1"/>
          <a:endParaRPr lang="ar-EG"/>
        </a:p>
      </dgm:t>
    </dgm:pt>
    <dgm:pt modelId="{6A728228-580C-4955-94DE-CCD44450EDC2}" type="pres">
      <dgm:prSet presAssocID="{04FEAC70-F7BA-4FF9-8B93-C35435A3795F}" presName="node" presStyleLbl="node1" presStyleIdx="1" presStyleCnt="4" custRadScaleRad="135691" custRadScaleInc="-19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63073DE-8752-47AF-A915-CB7AD1D658A9}" type="pres">
      <dgm:prSet presAssocID="{04FEAC70-F7BA-4FF9-8B93-C35435A3795F}" presName="spNode" presStyleCnt="0"/>
      <dgm:spPr/>
    </dgm:pt>
    <dgm:pt modelId="{D266786A-597F-45B6-A294-18A58FF3F050}" type="pres">
      <dgm:prSet presAssocID="{66232444-A8ED-460A-BFAE-1969EB4C9479}" presName="sibTrans" presStyleLbl="sibTrans1D1" presStyleIdx="1" presStyleCnt="4"/>
      <dgm:spPr/>
      <dgm:t>
        <a:bodyPr/>
        <a:lstStyle/>
        <a:p>
          <a:pPr rtl="1"/>
          <a:endParaRPr lang="ar-EG"/>
        </a:p>
      </dgm:t>
    </dgm:pt>
    <dgm:pt modelId="{2043798D-3D8A-4ED7-9D96-0FB3B5BF8562}" type="pres">
      <dgm:prSet presAssocID="{5930C51C-C726-4E1F-B65D-1961144F6B3E}" presName="node" presStyleLbl="node1" presStyleIdx="2" presStyleCnt="4" custRadScaleRad="106806" custRadScaleInc="-185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C156153-2590-41F2-86DA-B9F4A1BA8C5A}" type="pres">
      <dgm:prSet presAssocID="{5930C51C-C726-4E1F-B65D-1961144F6B3E}" presName="spNode" presStyleCnt="0"/>
      <dgm:spPr/>
    </dgm:pt>
    <dgm:pt modelId="{89449D41-3163-4F37-845A-2BA5B03519B2}" type="pres">
      <dgm:prSet presAssocID="{CF3908A8-862F-49AA-B57F-FB7B65DFB6BF}" presName="sibTrans" presStyleLbl="sibTrans1D1" presStyleIdx="2" presStyleCnt="4"/>
      <dgm:spPr/>
      <dgm:t>
        <a:bodyPr/>
        <a:lstStyle/>
        <a:p>
          <a:pPr rtl="1"/>
          <a:endParaRPr lang="ar-EG"/>
        </a:p>
      </dgm:t>
    </dgm:pt>
    <dgm:pt modelId="{C73F31C9-E727-453F-8242-AB108ACACD98}" type="pres">
      <dgm:prSet presAssocID="{391C4309-924D-42C6-BED7-104367AC1152}" presName="node" presStyleLbl="node1" presStyleIdx="3" presStyleCnt="4" custRadScaleRad="135547" custRadScaleInc="-4737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361AB89-1928-4D81-8D3C-194B5DA14D73}" type="pres">
      <dgm:prSet presAssocID="{391C4309-924D-42C6-BED7-104367AC1152}" presName="spNode" presStyleCnt="0"/>
      <dgm:spPr/>
    </dgm:pt>
    <dgm:pt modelId="{6D635706-7B7C-443D-8509-55B2AD186725}" type="pres">
      <dgm:prSet presAssocID="{4C535120-DDD5-4CC9-A5FC-F43C026DFF15}" presName="sibTrans" presStyleLbl="sibTrans1D1" presStyleIdx="3" presStyleCnt="4"/>
      <dgm:spPr/>
      <dgm:t>
        <a:bodyPr/>
        <a:lstStyle/>
        <a:p>
          <a:pPr rtl="1"/>
          <a:endParaRPr lang="ar-EG"/>
        </a:p>
      </dgm:t>
    </dgm:pt>
  </dgm:ptLst>
  <dgm:cxnLst>
    <dgm:cxn modelId="{527ED3B6-DEE3-44FB-8388-D39E8B20203C}" type="presOf" srcId="{2D70C32A-5087-4C6E-A26E-27C5ED1974E4}" destId="{8CF725D2-4B40-4C7D-A35D-725A4EE653A2}" srcOrd="0" destOrd="0" presId="urn:microsoft.com/office/officeart/2005/8/layout/cycle5"/>
    <dgm:cxn modelId="{3DE9FE04-57C2-4C41-84D5-647A483A7CBB}" type="presOf" srcId="{CF3908A8-862F-49AA-B57F-FB7B65DFB6BF}" destId="{89449D41-3163-4F37-845A-2BA5B03519B2}" srcOrd="0" destOrd="0" presId="urn:microsoft.com/office/officeart/2005/8/layout/cycle5"/>
    <dgm:cxn modelId="{3273A9F1-5BFD-4578-9307-8BCF2CD707DF}" type="presOf" srcId="{837537FD-FF1D-457C-B46D-B3A2BD9C9A75}" destId="{C0697495-A11C-41C4-93BA-CAD2278B781D}" srcOrd="0" destOrd="0" presId="urn:microsoft.com/office/officeart/2005/8/layout/cycle5"/>
    <dgm:cxn modelId="{9F6CFAB2-8D65-4551-B69F-BAD2A6A2E574}" srcId="{837537FD-FF1D-457C-B46D-B3A2BD9C9A75}" destId="{391C4309-924D-42C6-BED7-104367AC1152}" srcOrd="3" destOrd="0" parTransId="{E0547C44-8647-4A2E-A8D3-BFCE5C2D62A7}" sibTransId="{4C535120-DDD5-4CC9-A5FC-F43C026DFF15}"/>
    <dgm:cxn modelId="{59C31C71-ABEA-4F20-A4A8-C99BB9DC42B8}" type="presOf" srcId="{391C4309-924D-42C6-BED7-104367AC1152}" destId="{C73F31C9-E727-453F-8242-AB108ACACD98}" srcOrd="0" destOrd="0" presId="urn:microsoft.com/office/officeart/2005/8/layout/cycle5"/>
    <dgm:cxn modelId="{4B96C8AE-60F3-4EA2-ACE9-744BF8C6CA9F}" srcId="{837537FD-FF1D-457C-B46D-B3A2BD9C9A75}" destId="{04FEAC70-F7BA-4FF9-8B93-C35435A3795F}" srcOrd="1" destOrd="0" parTransId="{351F6F3C-CBF7-4383-B2CB-436E32BDD62E}" sibTransId="{66232444-A8ED-460A-BFAE-1969EB4C9479}"/>
    <dgm:cxn modelId="{FEDF199B-A0E5-4C0E-B097-07819B25A170}" type="presOf" srcId="{5930C51C-C726-4E1F-B65D-1961144F6B3E}" destId="{2043798D-3D8A-4ED7-9D96-0FB3B5BF8562}" srcOrd="0" destOrd="0" presId="urn:microsoft.com/office/officeart/2005/8/layout/cycle5"/>
    <dgm:cxn modelId="{7C58398B-565A-438F-9958-2DBF4CAAB0BB}" type="presOf" srcId="{04FEAC70-F7BA-4FF9-8B93-C35435A3795F}" destId="{6A728228-580C-4955-94DE-CCD44450EDC2}" srcOrd="0" destOrd="0" presId="urn:microsoft.com/office/officeart/2005/8/layout/cycle5"/>
    <dgm:cxn modelId="{B16004C8-FDE0-486E-9BEF-47AA814B8C89}" type="presOf" srcId="{E657F5CE-E5BD-4A66-9AB0-5A19D912B66C}" destId="{62F9FD38-3953-405B-8F99-6C96E9ED5708}" srcOrd="0" destOrd="0" presId="urn:microsoft.com/office/officeart/2005/8/layout/cycle5"/>
    <dgm:cxn modelId="{CB3CEE2B-C24F-4A33-89A4-649308EC3F13}" srcId="{837537FD-FF1D-457C-B46D-B3A2BD9C9A75}" destId="{5930C51C-C726-4E1F-B65D-1961144F6B3E}" srcOrd="2" destOrd="0" parTransId="{FA5BD94F-8CA5-4632-B3C2-D1EB36B363DB}" sibTransId="{CF3908A8-862F-49AA-B57F-FB7B65DFB6BF}"/>
    <dgm:cxn modelId="{A9A8EBFB-FF25-4636-B8EF-27D259A482BB}" type="presOf" srcId="{66232444-A8ED-460A-BFAE-1969EB4C9479}" destId="{D266786A-597F-45B6-A294-18A58FF3F050}" srcOrd="0" destOrd="0" presId="urn:microsoft.com/office/officeart/2005/8/layout/cycle5"/>
    <dgm:cxn modelId="{61BB3CFC-FF87-4B0E-8451-81FC4BC49E06}" srcId="{837537FD-FF1D-457C-B46D-B3A2BD9C9A75}" destId="{E657F5CE-E5BD-4A66-9AB0-5A19D912B66C}" srcOrd="0" destOrd="0" parTransId="{04F41592-11F7-442D-BE78-3E8AEA9E7FCE}" sibTransId="{2D70C32A-5087-4C6E-A26E-27C5ED1974E4}"/>
    <dgm:cxn modelId="{9F12EA82-664B-4CA5-96F2-0358CD1693AE}" type="presOf" srcId="{4C535120-DDD5-4CC9-A5FC-F43C026DFF15}" destId="{6D635706-7B7C-443D-8509-55B2AD186725}" srcOrd="0" destOrd="0" presId="urn:microsoft.com/office/officeart/2005/8/layout/cycle5"/>
    <dgm:cxn modelId="{3C615F66-142D-4EF7-9475-121BD0D8C775}" type="presParOf" srcId="{C0697495-A11C-41C4-93BA-CAD2278B781D}" destId="{62F9FD38-3953-405B-8F99-6C96E9ED5708}" srcOrd="0" destOrd="0" presId="urn:microsoft.com/office/officeart/2005/8/layout/cycle5"/>
    <dgm:cxn modelId="{5ED552AC-9631-42C2-BCAD-CEBA360AA0FF}" type="presParOf" srcId="{C0697495-A11C-41C4-93BA-CAD2278B781D}" destId="{284D9435-22A2-433B-B298-BE25A99FAC3C}" srcOrd="1" destOrd="0" presId="urn:microsoft.com/office/officeart/2005/8/layout/cycle5"/>
    <dgm:cxn modelId="{D5AC16BE-2E63-4CB2-816C-49AF5D80391A}" type="presParOf" srcId="{C0697495-A11C-41C4-93BA-CAD2278B781D}" destId="{8CF725D2-4B40-4C7D-A35D-725A4EE653A2}" srcOrd="2" destOrd="0" presId="urn:microsoft.com/office/officeart/2005/8/layout/cycle5"/>
    <dgm:cxn modelId="{AA5FC1B4-CE2E-4835-9C7F-BCEF9434C7A6}" type="presParOf" srcId="{C0697495-A11C-41C4-93BA-CAD2278B781D}" destId="{6A728228-580C-4955-94DE-CCD44450EDC2}" srcOrd="3" destOrd="0" presId="urn:microsoft.com/office/officeart/2005/8/layout/cycle5"/>
    <dgm:cxn modelId="{F2DE5787-1AF4-4F63-99CD-982502F73672}" type="presParOf" srcId="{C0697495-A11C-41C4-93BA-CAD2278B781D}" destId="{063073DE-8752-47AF-A915-CB7AD1D658A9}" srcOrd="4" destOrd="0" presId="urn:microsoft.com/office/officeart/2005/8/layout/cycle5"/>
    <dgm:cxn modelId="{1EED9688-5F5B-4D18-8FDF-070131B4867A}" type="presParOf" srcId="{C0697495-A11C-41C4-93BA-CAD2278B781D}" destId="{D266786A-597F-45B6-A294-18A58FF3F050}" srcOrd="5" destOrd="0" presId="urn:microsoft.com/office/officeart/2005/8/layout/cycle5"/>
    <dgm:cxn modelId="{05F8A55E-D437-44CE-8AEE-175F9A3B88BE}" type="presParOf" srcId="{C0697495-A11C-41C4-93BA-CAD2278B781D}" destId="{2043798D-3D8A-4ED7-9D96-0FB3B5BF8562}" srcOrd="6" destOrd="0" presId="urn:microsoft.com/office/officeart/2005/8/layout/cycle5"/>
    <dgm:cxn modelId="{583F8659-AFBD-4423-8E02-A9E7C45A6BFC}" type="presParOf" srcId="{C0697495-A11C-41C4-93BA-CAD2278B781D}" destId="{0C156153-2590-41F2-86DA-B9F4A1BA8C5A}" srcOrd="7" destOrd="0" presId="urn:microsoft.com/office/officeart/2005/8/layout/cycle5"/>
    <dgm:cxn modelId="{24DC0D4A-9E65-446D-9515-EC54DD5AB5EF}" type="presParOf" srcId="{C0697495-A11C-41C4-93BA-CAD2278B781D}" destId="{89449D41-3163-4F37-845A-2BA5B03519B2}" srcOrd="8" destOrd="0" presId="urn:microsoft.com/office/officeart/2005/8/layout/cycle5"/>
    <dgm:cxn modelId="{9DA734CA-4F50-4927-8468-D16813366A1B}" type="presParOf" srcId="{C0697495-A11C-41C4-93BA-CAD2278B781D}" destId="{C73F31C9-E727-453F-8242-AB108ACACD98}" srcOrd="9" destOrd="0" presId="urn:microsoft.com/office/officeart/2005/8/layout/cycle5"/>
    <dgm:cxn modelId="{3EAB88F2-BEFE-4A64-A800-45FA52E2466B}" type="presParOf" srcId="{C0697495-A11C-41C4-93BA-CAD2278B781D}" destId="{F361AB89-1928-4D81-8D3C-194B5DA14D73}" srcOrd="10" destOrd="0" presId="urn:microsoft.com/office/officeart/2005/8/layout/cycle5"/>
    <dgm:cxn modelId="{641A8540-EC55-450F-9330-CBB322F91A30}" type="presParOf" srcId="{C0697495-A11C-41C4-93BA-CAD2278B781D}" destId="{6D635706-7B7C-443D-8509-55B2AD186725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2F9FD38-3953-405B-8F99-6C96E9ED5708}">
      <dsp:nvSpPr>
        <dsp:cNvPr id="0" name=""/>
        <dsp:cNvSpPr/>
      </dsp:nvSpPr>
      <dsp:spPr>
        <a:xfrm>
          <a:off x="2819397" y="0"/>
          <a:ext cx="1714500" cy="1114425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400" b="1" kern="1200" dirty="0" smtClean="0">
              <a:latin typeface="Times New Roman" pitchFamily="18" charset="0"/>
              <a:cs typeface="+mn-cs"/>
            </a:rPr>
            <a:t>الإعتراض</a:t>
          </a:r>
          <a:endParaRPr lang="ar-EG" sz="2400" kern="1200" dirty="0"/>
        </a:p>
      </dsp:txBody>
      <dsp:txXfrm>
        <a:off x="2819397" y="0"/>
        <a:ext cx="1714500" cy="1114425"/>
      </dsp:txXfrm>
    </dsp:sp>
    <dsp:sp modelId="{8CF725D2-4B40-4C7D-A35D-725A4EE653A2}">
      <dsp:nvSpPr>
        <dsp:cNvPr id="0" name=""/>
        <dsp:cNvSpPr/>
      </dsp:nvSpPr>
      <dsp:spPr>
        <a:xfrm>
          <a:off x="2581476" y="775412"/>
          <a:ext cx="3683312" cy="3683312"/>
        </a:xfrm>
        <a:custGeom>
          <a:avLst/>
          <a:gdLst/>
          <a:ahLst/>
          <a:cxnLst/>
          <a:rect l="0" t="0" r="0" b="0"/>
          <a:pathLst>
            <a:path>
              <a:moveTo>
                <a:pt x="2324062" y="64303"/>
              </a:moveTo>
              <a:arcTo wR="1841656" hR="1841656" stAng="17111117" swAng="228824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728228-580C-4955-94DE-CCD44450EDC2}">
      <dsp:nvSpPr>
        <dsp:cNvPr id="0" name=""/>
        <dsp:cNvSpPr/>
      </dsp:nvSpPr>
      <dsp:spPr>
        <a:xfrm>
          <a:off x="5299310" y="1840496"/>
          <a:ext cx="1714500" cy="1114425"/>
        </a:xfrm>
        <a:prstGeom prst="roundRect">
          <a:avLst/>
        </a:prstGeom>
        <a:solidFill>
          <a:schemeClr val="accent3">
            <a:lumMod val="75000"/>
            <a:alpha val="7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400" b="1" kern="1200" dirty="0" smtClean="0">
              <a:latin typeface="Times New Roman" pitchFamily="18" charset="0"/>
              <a:cs typeface="+mn-cs"/>
            </a:rPr>
            <a:t>المرحلة</a:t>
          </a:r>
          <a:r>
            <a:rPr lang="ar-EG" sz="2400" kern="120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ar-EG" sz="2400" b="1" kern="1200" dirty="0" smtClean="0">
              <a:latin typeface="Times New Roman" pitchFamily="18" charset="0"/>
              <a:cs typeface="+mn-cs"/>
            </a:rPr>
            <a:t>الانتقالية</a:t>
          </a:r>
          <a:endParaRPr lang="ar-EG" sz="2400" kern="1200" dirty="0"/>
        </a:p>
      </dsp:txBody>
      <dsp:txXfrm>
        <a:off x="5299310" y="1840496"/>
        <a:ext cx="1714500" cy="1114425"/>
      </dsp:txXfrm>
    </dsp:sp>
    <dsp:sp modelId="{D266786A-597F-45B6-A294-18A58FF3F050}">
      <dsp:nvSpPr>
        <dsp:cNvPr id="0" name=""/>
        <dsp:cNvSpPr/>
      </dsp:nvSpPr>
      <dsp:spPr>
        <a:xfrm>
          <a:off x="2580227" y="341948"/>
          <a:ext cx="3683312" cy="3683312"/>
        </a:xfrm>
        <a:custGeom>
          <a:avLst/>
          <a:gdLst/>
          <a:ahLst/>
          <a:cxnLst/>
          <a:rect l="0" t="0" r="0" b="0"/>
          <a:pathLst>
            <a:path>
              <a:moveTo>
                <a:pt x="3321676" y="2937667"/>
              </a:moveTo>
              <a:arcTo wR="1841656" hR="1841656" stAng="2191281" swAng="229380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3798D-3D8A-4ED7-9D96-0FB3B5BF8562}">
      <dsp:nvSpPr>
        <dsp:cNvPr id="0" name=""/>
        <dsp:cNvSpPr/>
      </dsp:nvSpPr>
      <dsp:spPr>
        <a:xfrm>
          <a:off x="2819403" y="3686174"/>
          <a:ext cx="1714500" cy="1114425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1800" b="1" kern="1200" dirty="0" smtClean="0">
              <a:latin typeface="Times New Roman" pitchFamily="18" charset="0"/>
              <a:cs typeface="+mn-cs"/>
            </a:rPr>
            <a:t>الرد </a:t>
          </a:r>
          <a:r>
            <a:rPr lang="ar-EG" sz="2400" b="1" kern="1200" dirty="0" smtClean="0">
              <a:latin typeface="Times New Roman" pitchFamily="18" charset="0"/>
              <a:cs typeface="+mn-cs"/>
            </a:rPr>
            <a:t>والإجابة</a:t>
          </a:r>
          <a:endParaRPr lang="ar-EG" sz="2400" kern="1200" dirty="0"/>
        </a:p>
      </dsp:txBody>
      <dsp:txXfrm>
        <a:off x="2819403" y="3686174"/>
        <a:ext cx="1714500" cy="1114425"/>
      </dsp:txXfrm>
    </dsp:sp>
    <dsp:sp modelId="{89449D41-3163-4F37-845A-2BA5B03519B2}">
      <dsp:nvSpPr>
        <dsp:cNvPr id="0" name=""/>
        <dsp:cNvSpPr/>
      </dsp:nvSpPr>
      <dsp:spPr>
        <a:xfrm>
          <a:off x="1047711" y="359889"/>
          <a:ext cx="3683312" cy="3683312"/>
        </a:xfrm>
        <a:custGeom>
          <a:avLst/>
          <a:gdLst/>
          <a:ahLst/>
          <a:cxnLst/>
          <a:rect l="0" t="0" r="0" b="0"/>
          <a:pathLst>
            <a:path>
              <a:moveTo>
                <a:pt x="1399619" y="3629476"/>
              </a:moveTo>
              <a:arcTo wR="1841656" hR="1841656" stAng="6233269" swAng="228215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3F31C9-E727-453F-8242-AB108ACACD98}">
      <dsp:nvSpPr>
        <dsp:cNvPr id="0" name=""/>
        <dsp:cNvSpPr/>
      </dsp:nvSpPr>
      <dsp:spPr>
        <a:xfrm>
          <a:off x="304807" y="1904996"/>
          <a:ext cx="1714500" cy="1114425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400" b="1" kern="1200" dirty="0" smtClean="0">
              <a:latin typeface="Times New Roman" pitchFamily="18" charset="0"/>
              <a:cs typeface="+mn-cs"/>
            </a:rPr>
            <a:t>الإغلاق</a:t>
          </a:r>
          <a:endParaRPr lang="ar-EG" sz="2400" kern="1200" dirty="0"/>
        </a:p>
      </dsp:txBody>
      <dsp:txXfrm>
        <a:off x="304807" y="1904996"/>
        <a:ext cx="1714500" cy="1114425"/>
      </dsp:txXfrm>
    </dsp:sp>
    <dsp:sp modelId="{6D635706-7B7C-443D-8509-55B2AD186725}">
      <dsp:nvSpPr>
        <dsp:cNvPr id="0" name=""/>
        <dsp:cNvSpPr/>
      </dsp:nvSpPr>
      <dsp:spPr>
        <a:xfrm>
          <a:off x="1075648" y="756125"/>
          <a:ext cx="3683312" cy="3683312"/>
        </a:xfrm>
        <a:custGeom>
          <a:avLst/>
          <a:gdLst/>
          <a:ahLst/>
          <a:cxnLst/>
          <a:rect l="0" t="0" r="0" b="0"/>
          <a:pathLst>
            <a:path>
              <a:moveTo>
                <a:pt x="321837" y="801536"/>
              </a:moveTo>
              <a:arcTo wR="1841656" hR="1841656" stAng="12863196" swAng="241658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8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C254F79-0140-4274-8ADB-C5F273C1D79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8195E-E777-458C-A176-E2F75C7A85CF}" type="slidenum">
              <a:rPr lang="ar-SA" smtClean="0"/>
              <a:pPr/>
              <a:t>12</a:t>
            </a:fld>
            <a:endParaRPr lang="en-US" smtClean="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A135B0-AE78-427D-914E-F2ED82CA5F39}" type="slidenum">
              <a:rPr lang="ar-SA" smtClean="0"/>
              <a:pPr/>
              <a:t>13</a:t>
            </a:fld>
            <a:endParaRPr lang="en-US" smtClean="0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F6FB8F-912C-4EDB-9817-92EF7C33D613}" type="slidenum">
              <a:rPr lang="ar-SA" smtClean="0"/>
              <a:pPr/>
              <a:t>14</a:t>
            </a:fld>
            <a:endParaRPr lang="en-US" smtClean="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3B0495-909B-4ECE-A5AB-7F85BAD1EC7D}" type="slidenum">
              <a:rPr lang="ar-SA" smtClean="0"/>
              <a:pPr/>
              <a:t>15</a:t>
            </a:fld>
            <a:endParaRPr lang="en-US" smtClean="0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1C825E-7E98-4A65-95EA-B266C2FA676F}" type="slidenum">
              <a:rPr lang="ar-SA" smtClean="0"/>
              <a:pPr/>
              <a:t>53</a:t>
            </a:fld>
            <a:endParaRPr lang="en-US" smtClean="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0803C-E6ED-4C85-9DC3-6114C5F37B48}" type="slidenum">
              <a:rPr lang="ar-SA" smtClean="0"/>
              <a:pPr/>
              <a:t>54</a:t>
            </a:fld>
            <a:endParaRPr lang="en-US" smtClean="0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DF753B-4D14-43C2-919D-2670E028D1C4}" type="slidenum">
              <a:rPr lang="ar-SA" smtClean="0"/>
              <a:pPr/>
              <a:t>55</a:t>
            </a:fld>
            <a:endParaRPr lang="en-US" smtClean="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ar-EG" smtClean="0"/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BA6FD4-B31F-4499-91CB-A761F959C7E6}" type="slidenum">
              <a:rPr lang="ar-EG" smtClean="0"/>
              <a:pPr/>
              <a:t>79</a:t>
            </a:fld>
            <a:endParaRPr lang="ar-EG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7AE24A-C3DE-400C-A28C-E0DE71AB7957}" type="slidenum">
              <a:rPr lang="ar-SA" smtClean="0"/>
              <a:pPr/>
              <a:t>138</a:t>
            </a:fld>
            <a:endParaRPr lang="en-US" smtClean="0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F96323-02A7-48DF-B1D1-3DFA4DD9274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FC870-6F45-49B2-8BF3-6A40D71B61C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040D4-0091-4F7C-8359-C19D6F31C17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F3EFC-582D-4A9E-B8BE-CE5B707897C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671E-95A5-4F14-8F0F-892B5B31519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F9721-DF8C-406A-8ACA-4F3E363E786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ar-EG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6B9DF-84FE-44E9-B05D-25B7FDFA0E5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ar-EG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B44DF-D9B0-4D72-A8D1-4FF744CFED0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ar-E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A3F3C-7D9D-4C11-9B74-0F2B443676E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81C96F1-3081-4F76-8051-91C22FBE0888}" type="slidenum">
              <a:rPr lang="ar-SA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643063" y="1000125"/>
            <a:ext cx="4714875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8575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71414"/>
            <a:ext cx="4429156" cy="1000132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7534300" cy="3506775"/>
          </a:xfrm>
        </p:spPr>
        <p:txBody>
          <a:bodyPr/>
          <a:lstStyle>
            <a:lvl1pPr algn="r" rtl="1">
              <a:defRPr sz="1800">
                <a:solidFill>
                  <a:srgbClr val="232C6F"/>
                </a:solidFill>
                <a:latin typeface="Century Gothic" pitchFamily="34" charset="0"/>
              </a:defRPr>
            </a:lvl1pPr>
            <a:lvl2pPr algn="r" rtl="1">
              <a:defRPr sz="1800">
                <a:latin typeface="Century Gothic" pitchFamily="34" charset="0"/>
              </a:defRPr>
            </a:lvl2pPr>
            <a:lvl3pPr algn="r" rtl="1">
              <a:defRPr sz="1800">
                <a:latin typeface="Century Gothic" pitchFamily="34" charset="0"/>
              </a:defRPr>
            </a:lvl3pPr>
            <a:lvl4pPr algn="r" rtl="1">
              <a:defRPr sz="1800">
                <a:latin typeface="Century Gothic" pitchFamily="34" charset="0"/>
              </a:defRPr>
            </a:lvl4pPr>
            <a:lvl5pPr algn="r" rtl="1">
              <a:defRPr sz="18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F307D-EA0D-4C66-91F7-F0491A3BB64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2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8575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643063" y="1000125"/>
            <a:ext cx="4714875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n-cs"/>
            </a:endParaRPr>
          </a:p>
        </p:txBody>
      </p:sp>
      <p:pic>
        <p:nvPicPr>
          <p:cNvPr id="7" name="Picture 2" descr="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72178-56CD-4B05-AFBA-767DF72DEAC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3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2" cstate="print">
            <a:lum bright="12000" contrast="-8000"/>
          </a:blip>
          <a:srcRect/>
          <a:stretch>
            <a:fillRect/>
          </a:stretch>
        </p:blipFill>
        <p:spPr bwMode="auto">
          <a:xfrm>
            <a:off x="3581400" y="1981200"/>
            <a:ext cx="243840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A0B80-24B3-4C96-B953-9521B799DAA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1A9B1-4E2D-4CF3-BE6A-1B175E14A84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828800" y="6643688"/>
            <a:ext cx="7315200" cy="214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Roman Bold" pitchFamily="18" charset="0"/>
              <a:cs typeface="+mj-cs"/>
            </a:endParaRPr>
          </a:p>
        </p:txBody>
      </p:sp>
      <p:pic>
        <p:nvPicPr>
          <p:cNvPr id="4" name="Picture 2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175"/>
            <a:ext cx="1828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914400"/>
            <a:ext cx="5867400" cy="1588"/>
          </a:xfrm>
          <a:prstGeom prst="line">
            <a:avLst/>
          </a:prstGeom>
          <a:ln w="15875">
            <a:solidFill>
              <a:srgbClr val="232C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C:\Documents and Settings\a.sami\Local Settings\Temporary Internet Files\Content.Word\ورده كامله.png"/>
          <p:cNvPicPr>
            <a:picLocks noChangeArrowheads="1"/>
          </p:cNvPicPr>
          <p:nvPr userDrawn="1"/>
        </p:nvPicPr>
        <p:blipFill>
          <a:blip r:embed="rId3" cstate="print">
            <a:lum bright="12000" contrast="-8000"/>
          </a:blip>
          <a:srcRect/>
          <a:stretch>
            <a:fillRect/>
          </a:stretch>
        </p:blipFill>
        <p:spPr bwMode="auto">
          <a:xfrm>
            <a:off x="7391400" y="2286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14"/>
            <a:ext cx="5715000" cy="1071586"/>
          </a:xfrm>
        </p:spPr>
        <p:txBody>
          <a:bodyPr/>
          <a:lstStyle>
            <a:lvl1pPr algn="ctr" rtl="1"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06C07-C442-47E7-B330-B2E713AA78A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B3B1B-3DEE-446A-A637-FA61A1F8DD5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09459-BA85-407D-BB96-4DC47CA0EAC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29D8377-B5FB-472A-B61D-2C693076B16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  <p:sldLayoutId id="2147483957" r:id="rId59"/>
    <p:sldLayoutId id="2147483958" r:id="rId60"/>
    <p:sldLayoutId id="2147483959" r:id="rId61"/>
    <p:sldLayoutId id="2147483960" r:id="rId62"/>
    <p:sldLayoutId id="2147483961" r:id="rId63"/>
    <p:sldLayoutId id="2147483962" r:id="rId64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8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0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3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3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3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4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7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8.xml"/><Relationship Id="rId1" Type="http://schemas.openxmlformats.org/officeDocument/2006/relationships/video" Target="file:///D:\data\t\Clips\Conflict%20-%20Objection.AVI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telesa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000250"/>
            <a:ext cx="6699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00125" y="214313"/>
            <a:ext cx="65532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>
              <a:defRPr/>
            </a:pPr>
            <a:r>
              <a:rPr lang="ar-EG" sz="5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مهارات </a:t>
            </a:r>
            <a:r>
              <a:rPr lang="ar-SA" sz="5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البيع عبر الهاتف</a:t>
            </a:r>
            <a:endParaRPr lang="en-US" b="1" kern="0" dirty="0">
              <a:solidFill>
                <a:schemeClr val="accent2"/>
              </a:solidFill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976438" y="334963"/>
            <a:ext cx="395287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 eaLnBrk="0" hangingPunct="0">
              <a:defRPr/>
            </a:pPr>
            <a:r>
              <a:rPr lang="ar-EG" sz="3200" dirty="0">
                <a:solidFill>
                  <a:srgbClr val="C00000"/>
                </a:solidFill>
                <a:latin typeface="Century Gothic" pitchFamily="34" charset="0"/>
                <a:ea typeface="+mj-ea"/>
                <a:cs typeface="+mn-cs"/>
              </a:rPr>
              <a:t>مامفهوم عملية البيع؟</a:t>
            </a:r>
            <a:endParaRPr lang="en-US" sz="3200" dirty="0">
              <a:solidFill>
                <a:srgbClr val="C00000"/>
              </a:solidFill>
              <a:latin typeface="Century Gothic" pitchFamily="34" charset="0"/>
              <a:ea typeface="+mj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286250" y="2143125"/>
            <a:ext cx="4572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2000" kern="0" dirty="0">
                <a:cs typeface="+mn-cs"/>
              </a:rPr>
              <a:t>إشباع الإحتياجات</a:t>
            </a: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2000" kern="0" dirty="0">
                <a:cs typeface="+mn-cs"/>
              </a:rPr>
              <a:t>إشباع رغبات العملاء بشكل مناسب</a:t>
            </a: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2000" kern="0" dirty="0">
                <a:cs typeface="+mn-cs"/>
              </a:rPr>
              <a:t>ومن ثم تحويل العملاء المحتملين إلى عملاء فعليين</a:t>
            </a:r>
            <a:endParaRPr lang="en-US" sz="2000" kern="0" dirty="0">
              <a:cs typeface="+mn-cs"/>
            </a:endParaRP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kern="0" dirty="0"/>
              <a:t> </a:t>
            </a:r>
            <a:endParaRPr lang="en-US" sz="2000" kern="0" dirty="0"/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defRPr/>
            </a:pPr>
            <a:endParaRPr lang="ar-EG" sz="2000" kern="0" dirty="0">
              <a:cs typeface="+mn-cs"/>
            </a:endParaRP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defRPr/>
            </a:pPr>
            <a:endParaRPr lang="en-US" sz="2000" kern="0" dirty="0">
              <a:cs typeface="+mn-cs"/>
            </a:endParaRPr>
          </a:p>
        </p:txBody>
      </p:sp>
      <p:sp>
        <p:nvSpPr>
          <p:cNvPr id="9" name="Oval 4" descr="42-16083080"/>
          <p:cNvSpPr>
            <a:spLocks noChangeArrowheads="1"/>
          </p:cNvSpPr>
          <p:nvPr/>
        </p:nvSpPr>
        <p:spPr bwMode="auto">
          <a:xfrm>
            <a:off x="1071563" y="2071688"/>
            <a:ext cx="2232025" cy="2303462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800" kern="0">
              <a:solidFill>
                <a:sysClr val="windowText" lastClr="000000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2857500"/>
            <a:ext cx="350043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kern="0" dirty="0"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000750" y="2714625"/>
            <a:ext cx="31432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9" grpId="0" animBg="1"/>
      <p:bldP spid="10" grpId="0" build="p"/>
      <p:bldP spid="11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142875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المناقشة والحوار مع العملاء</a:t>
            </a:r>
            <a:endParaRPr lang="ar-EG" dirty="0">
              <a:cs typeface="+mn-cs"/>
            </a:endParaRPr>
          </a:p>
        </p:txBody>
      </p:sp>
      <p:sp>
        <p:nvSpPr>
          <p:cNvPr id="4" name="AutoShape 7" descr="gfdgfg"/>
          <p:cNvSpPr>
            <a:spLocks noChangeArrowheads="1"/>
          </p:cNvSpPr>
          <p:nvPr/>
        </p:nvSpPr>
        <p:spPr bwMode="auto">
          <a:xfrm rot="819109" flipH="1">
            <a:off x="717550" y="2146300"/>
            <a:ext cx="2089150" cy="2087563"/>
          </a:xfrm>
          <a:prstGeom prst="parallelogram">
            <a:avLst>
              <a:gd name="adj" fmla="val 25019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rtl="1"/>
            <a:endParaRPr lang="ar-EG"/>
          </a:p>
        </p:txBody>
      </p:sp>
      <p:sp>
        <p:nvSpPr>
          <p:cNvPr id="5" name="Rectangle 4"/>
          <p:cNvSpPr/>
          <p:nvPr/>
        </p:nvSpPr>
        <p:spPr>
          <a:xfrm>
            <a:off x="2643188" y="2143125"/>
            <a:ext cx="5715000" cy="2286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إلتزم الصمت بعد طرحك للسؤال</a:t>
            </a:r>
            <a:endParaRPr lang="en-US" sz="1800" b="1" kern="0" dirty="0">
              <a:cs typeface="+mn-cs"/>
            </a:endParaRPr>
          </a:p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قاوم رغبتك فى التحدث وطرح الأسئلة إذا لم تتلقى إجابة سريعة من العميل</a:t>
            </a:r>
            <a:endParaRPr lang="en-US" sz="1800" b="1" kern="0" dirty="0">
              <a:cs typeface="+mn-cs"/>
            </a:endParaRPr>
          </a:p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أطرح سؤالاً واحداً فى المرة الواحدة</a:t>
            </a:r>
            <a:endParaRPr lang="en-US" sz="1800" b="1" kern="0" dirty="0">
              <a:cs typeface="+mn-cs"/>
            </a:endParaRPr>
          </a:p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إجمع المعلومات الازمة قبل إلقاء السؤال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142875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المناقشة والحوار مع العملاء</a:t>
            </a:r>
            <a:endParaRPr lang="ar-EG" dirty="0">
              <a:cs typeface="+mn-cs"/>
            </a:endParaRPr>
          </a:p>
        </p:txBody>
      </p:sp>
      <p:pic>
        <p:nvPicPr>
          <p:cNvPr id="4" name="Picture 5" descr="gdfgf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63" y="2286000"/>
            <a:ext cx="23272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643563" y="2428875"/>
            <a:ext cx="33575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7188" indent="-357188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الحاجة إلى إجابة مفتوحة بدلاً من مجرد الإجابة بقول نعم أو لا</a:t>
            </a:r>
            <a:endParaRPr lang="en-US" sz="1800" b="1" kern="0" dirty="0">
              <a:cs typeface="+mn-cs"/>
            </a:endParaRPr>
          </a:p>
          <a:p>
            <a:pPr marL="357188" indent="-357188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لجعل الطرف الثانى يتحدث بحرية ولا يكون مقيداً بإجابة معينة</a:t>
            </a:r>
            <a:endParaRPr lang="en-US" sz="1800" b="1" kern="0" dirty="0"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00313" y="1285875"/>
            <a:ext cx="38576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ctr" rtl="1">
              <a:lnSpc>
                <a:spcPct val="80000"/>
              </a:lnSpc>
              <a:spcBef>
                <a:spcPct val="20000"/>
              </a:spcBef>
              <a:defRPr/>
            </a:pPr>
            <a:r>
              <a:rPr lang="ar-EG" sz="2800" b="1" kern="0" dirty="0">
                <a:cs typeface="+mn-cs"/>
              </a:rPr>
              <a:t>الأسئلة المفتوحة</a:t>
            </a:r>
            <a:endParaRPr lang="en-US" sz="2800" b="1" kern="0" dirty="0"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85750" y="2357438"/>
            <a:ext cx="321468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46075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مفيدة عندما تحتاج إلى معلومات شاملة وعامة</a:t>
            </a:r>
            <a:endParaRPr lang="en-US" sz="1800" b="1" kern="0" dirty="0">
              <a:cs typeface="+mn-cs"/>
            </a:endParaRPr>
          </a:p>
          <a:p>
            <a:pPr marL="361950" indent="-346075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تتمثل ادوات الإستفهام الشائعة فى طرح الاسئلة المفتوحة فى ” ماذا ، لماذا ، كيف“ 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142875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المناقشة والحوار مع العملاء</a:t>
            </a:r>
            <a:endParaRPr lang="ar-EG" dirty="0">
              <a:cs typeface="+mn-cs"/>
            </a:endParaRPr>
          </a:p>
        </p:txBody>
      </p:sp>
      <p:sp>
        <p:nvSpPr>
          <p:cNvPr id="4" name="AutoShape 6" descr="O-029-0936"/>
          <p:cNvSpPr>
            <a:spLocks noChangeArrowheads="1"/>
          </p:cNvSpPr>
          <p:nvPr/>
        </p:nvSpPr>
        <p:spPr bwMode="auto">
          <a:xfrm>
            <a:off x="3786188" y="2428875"/>
            <a:ext cx="2071687" cy="2286000"/>
          </a:xfrm>
          <a:prstGeom prst="cloudCallout">
            <a:avLst>
              <a:gd name="adj1" fmla="val -42185"/>
              <a:gd name="adj2" fmla="val 21745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1"/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857875" y="2500313"/>
            <a:ext cx="30861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334963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الحاجة إلى مجرد الإجابة بنعم أولا فقط</a:t>
            </a:r>
            <a:endParaRPr lang="en-US" sz="1800" b="1" kern="0" dirty="0">
              <a:cs typeface="+mn-cs"/>
            </a:endParaRPr>
          </a:p>
          <a:p>
            <a:pPr marL="365125" indent="-334963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تهدف إلى مناقشة محدودة</a:t>
            </a:r>
            <a:endParaRPr lang="en-US" sz="1800" b="1" kern="0" dirty="0"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714625" y="1285875"/>
            <a:ext cx="32146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ctr" rtl="1">
              <a:lnSpc>
                <a:spcPct val="80000"/>
              </a:lnSpc>
              <a:spcBef>
                <a:spcPct val="20000"/>
              </a:spcBef>
              <a:defRPr/>
            </a:pPr>
            <a:r>
              <a:rPr lang="ar-EG" sz="2800" b="1" kern="0" dirty="0">
                <a:cs typeface="+mn-cs"/>
              </a:rPr>
              <a:t>الأسئلة المغلقة</a:t>
            </a:r>
            <a:endParaRPr lang="en-US" sz="2800" b="1" kern="0" dirty="0"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14313" y="2428875"/>
            <a:ext cx="350043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34963" indent="-334963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مفيدة فى حالة حاجتك إلى معلومات محددة</a:t>
            </a:r>
            <a:endParaRPr lang="en-US" sz="1800" b="1" kern="0" dirty="0">
              <a:cs typeface="+mn-cs"/>
            </a:endParaRPr>
          </a:p>
          <a:p>
            <a:pPr marL="334963" indent="-334963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ادوات الإستفهام الشائعة الإستخدام فى الأسئلة المغلقة ”هل ، من، متى، أى“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  <p:bldP spid="6" grpId="0" build="p"/>
      <p:bldP spid="7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142875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المناقشة والحوار مع العملاء</a:t>
            </a:r>
            <a:endParaRPr lang="ar-EG" dirty="0">
              <a:cs typeface="+mn-cs"/>
            </a:endParaRPr>
          </a:p>
        </p:txBody>
      </p:sp>
      <p:pic>
        <p:nvPicPr>
          <p:cNvPr id="4" name="Picture 5" descr="80825-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2357438"/>
            <a:ext cx="250983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0" y="2786063"/>
            <a:ext cx="407193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334963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يتم طرحها بناءاً على معلومات يتم جمعها</a:t>
            </a:r>
          </a:p>
          <a:p>
            <a:pPr marL="365125" indent="-334963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/>
              <a:t>تكون أسئلة مفتوحة أو مغلقة</a:t>
            </a:r>
            <a:endParaRPr lang="en-US" sz="1800" b="1" kern="0" dirty="0"/>
          </a:p>
          <a:p>
            <a:pPr marL="365125" indent="-334963" algn="justLow" rtl="1">
              <a:lnSpc>
                <a:spcPct val="150000"/>
              </a:lnSpc>
              <a:spcBef>
                <a:spcPct val="20000"/>
              </a:spcBef>
              <a:defRPr/>
            </a:pPr>
            <a:endParaRPr lang="en-US" sz="1800" b="1" kern="0" dirty="0"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85938" y="1500188"/>
            <a:ext cx="5143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ctr" rtl="1">
              <a:lnSpc>
                <a:spcPct val="80000"/>
              </a:lnSpc>
              <a:spcBef>
                <a:spcPct val="20000"/>
              </a:spcBef>
              <a:defRPr/>
            </a:pPr>
            <a:r>
              <a:rPr lang="ar-EG" sz="2800" b="1" kern="0" dirty="0">
                <a:cs typeface="+mn-cs"/>
              </a:rPr>
              <a:t>الأسئلة الإستكشافية/ الإستقصائية</a:t>
            </a:r>
            <a:endParaRPr lang="en-US" sz="2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142875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المناقشة والحوار مع العملاء</a:t>
            </a:r>
            <a:endParaRPr lang="ar-EG" dirty="0">
              <a:cs typeface="+mn-cs"/>
            </a:endParaRPr>
          </a:p>
        </p:txBody>
      </p:sp>
      <p:pic>
        <p:nvPicPr>
          <p:cNvPr id="4" name="Picture 7" descr="gfdgfdgf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1404" y="2265372"/>
            <a:ext cx="2144712" cy="2520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071938" y="2286000"/>
            <a:ext cx="4800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justLow" rtl="1">
              <a:lnSpc>
                <a:spcPct val="8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الأسئلة المغلقة:</a:t>
            </a:r>
            <a:endParaRPr lang="en-US" sz="1800" b="1" kern="0" dirty="0">
              <a:cs typeface="+mn-cs"/>
            </a:endParaRPr>
          </a:p>
          <a:p>
            <a:pPr marL="355600" indent="-355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الإلتزام بإجابة محددة</a:t>
            </a:r>
            <a:endParaRPr lang="en-US" sz="1800" b="1" kern="0" dirty="0">
              <a:cs typeface="+mn-cs"/>
            </a:endParaRPr>
          </a:p>
          <a:p>
            <a:pPr marL="355600" indent="-355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إتخاذ فعل أو إجراء</a:t>
            </a:r>
            <a:endParaRPr lang="en-US" sz="1800" b="1" kern="0" dirty="0">
              <a:cs typeface="+mn-cs"/>
            </a:endParaRPr>
          </a:p>
          <a:p>
            <a:pPr marL="355600" indent="-355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أسئلة توضيحية مع خيارات محددة</a:t>
            </a:r>
            <a:endParaRPr lang="en-US" sz="1800" b="1" kern="0" dirty="0">
              <a:cs typeface="+mn-cs"/>
            </a:endParaRPr>
          </a:p>
          <a:p>
            <a:pPr marL="355600" indent="-355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أسئلة مغلقة النهاية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142875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المناقشة والحوار مع العملاء</a:t>
            </a:r>
            <a:endParaRPr lang="ar-EG" dirty="0">
              <a:cs typeface="+mn-cs"/>
            </a:endParaRPr>
          </a:p>
        </p:txBody>
      </p:sp>
      <p:pic>
        <p:nvPicPr>
          <p:cNvPr id="4" name="Picture 5" descr="dfsgfdhg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2071688"/>
            <a:ext cx="16414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357438" y="2357438"/>
            <a:ext cx="64865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justLow" rtl="1">
              <a:lnSpc>
                <a:spcPct val="8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الأسئلة المغلقة:</a:t>
            </a:r>
            <a:endParaRPr lang="en-US" sz="1800" b="1" kern="0" dirty="0">
              <a:cs typeface="+mn-cs"/>
            </a:endParaRPr>
          </a:p>
          <a:p>
            <a:pPr marL="355600" indent="-355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مفتوحة: تستخدم عند محاولة إكتساب معلومات ودعم المناقشة</a:t>
            </a:r>
            <a:endParaRPr lang="en-US" sz="1800" b="1" kern="0" dirty="0">
              <a:cs typeface="+mn-cs"/>
            </a:endParaRPr>
          </a:p>
          <a:p>
            <a:pPr marL="355600" indent="-355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مغلقة: حين تستخدمها لمراجعة معلوماتك أو التأكد منها</a:t>
            </a:r>
            <a:endParaRPr lang="en-US" sz="1800" b="1" kern="0" dirty="0">
              <a:cs typeface="+mn-cs"/>
            </a:endParaRPr>
          </a:p>
          <a:p>
            <a:pPr marL="355600" indent="-355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قيادية: عندما تستخدم لإعطاء مؤشر 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142875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المناقشة والحوار مع العملاء</a:t>
            </a:r>
            <a:endParaRPr lang="ar-EG" dirty="0">
              <a:cs typeface="+mn-cs"/>
            </a:endParaRPr>
          </a:p>
        </p:txBody>
      </p:sp>
      <p:pic>
        <p:nvPicPr>
          <p:cNvPr id="4" name="Picture 6" descr="hgfh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63" y="2343150"/>
            <a:ext cx="2295525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28750" y="2357438"/>
            <a:ext cx="3265488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justLow" rtl="1">
              <a:lnSpc>
                <a:spcPct val="8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قبل كل شئ لابد عليك:</a:t>
            </a:r>
            <a:endParaRPr lang="en-US" sz="1800" b="1" kern="0" dirty="0">
              <a:cs typeface="+mn-cs"/>
            </a:endParaRPr>
          </a:p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الإستماع بدقة وإنتباه</a:t>
            </a:r>
            <a:endParaRPr lang="en-US" sz="1800" b="1" kern="0" dirty="0">
              <a:cs typeface="+mn-cs"/>
            </a:endParaRPr>
          </a:p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تدوين ملاحظات على الإجابات</a:t>
            </a:r>
          </a:p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الإستماع بصبر وإهتمام</a:t>
            </a:r>
            <a:endParaRPr lang="en-US" sz="1800" b="1" kern="0" dirty="0">
              <a:cs typeface="+mn-cs"/>
            </a:endParaRPr>
          </a:p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الصمت وسيلة فعالة</a:t>
            </a:r>
            <a:endParaRPr lang="en-US" sz="1800" b="1" kern="0" dirty="0">
              <a:cs typeface="+mn-cs"/>
            </a:endParaRPr>
          </a:p>
          <a:p>
            <a:pPr marL="342900" indent="-342900" algn="r" rtl="1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800" dirty="0">
              <a:solidFill>
                <a:srgbClr val="446888"/>
              </a:solidFill>
              <a:latin typeface="Century Gothic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142875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المناقشة والحوار مع العملاء</a:t>
            </a:r>
            <a:endParaRPr lang="ar-EG" dirty="0">
              <a:cs typeface="+mn-cs"/>
            </a:endParaRPr>
          </a:p>
        </p:txBody>
      </p:sp>
      <p:pic>
        <p:nvPicPr>
          <p:cNvPr id="4" name="Picture 5" descr="tdyy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38" y="2428875"/>
            <a:ext cx="16414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gfgf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2500313"/>
            <a:ext cx="165576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786063" y="2571750"/>
            <a:ext cx="3700462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justLow" rtl="1">
              <a:lnSpc>
                <a:spcPct val="8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الطريقة القـُمعية فى إلقاء الأسئلة:</a:t>
            </a:r>
            <a:endParaRPr lang="en-US" sz="1800" b="1" kern="0" dirty="0">
              <a:cs typeface="+mn-cs"/>
            </a:endParaRPr>
          </a:p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مفتوحة</a:t>
            </a:r>
            <a:endParaRPr lang="en-US" sz="1800" b="1" kern="0" dirty="0">
              <a:cs typeface="+mn-cs"/>
            </a:endParaRPr>
          </a:p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تحقيقية / إستقصائية</a:t>
            </a:r>
            <a:endParaRPr lang="en-US" sz="1800" b="1" kern="0" dirty="0">
              <a:cs typeface="+mn-cs"/>
            </a:endParaRPr>
          </a:p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مغلقة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214313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المرحلة الإنتقالية</a:t>
            </a:r>
          </a:p>
        </p:txBody>
      </p:sp>
      <p:pic>
        <p:nvPicPr>
          <p:cNvPr id="4" name="Picture 4" descr="bd1233-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3478213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281488" y="2143125"/>
            <a:ext cx="46482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r" rtl="1">
              <a:lnSpc>
                <a:spcPct val="120000"/>
              </a:lnSpc>
              <a:spcBef>
                <a:spcPct val="20000"/>
              </a:spcBef>
            </a:pPr>
            <a:r>
              <a:rPr lang="ar-EG" sz="1800" b="1">
                <a:cs typeface="Arial" pitchFamily="34" charset="0"/>
              </a:rPr>
              <a:t>ماهى المرحلة الإنتقالية؟</a:t>
            </a:r>
            <a:endParaRPr lang="en-US" sz="1800" b="1">
              <a:cs typeface="Arial" pitchFamily="34" charset="0"/>
            </a:endParaRPr>
          </a:p>
          <a:p>
            <a:pPr marL="609600" indent="-609600" algn="r" rtl="1">
              <a:spcBef>
                <a:spcPct val="20000"/>
              </a:spcBef>
              <a:buFont typeface="Wingdings" pitchFamily="2" charset="2"/>
              <a:buChar char="§"/>
            </a:pPr>
            <a:r>
              <a:rPr lang="ar-EG" sz="1800" b="1">
                <a:cs typeface="Arial" pitchFamily="34" charset="0"/>
              </a:rPr>
              <a:t>هى جملة أو جزء من جملة يعبر فيها رجل البيع عن تقديره وشكره للعميل </a:t>
            </a:r>
          </a:p>
          <a:p>
            <a:pPr marL="609600" indent="-609600" algn="r" rtl="1">
              <a:spcBef>
                <a:spcPct val="20000"/>
              </a:spcBef>
            </a:pPr>
            <a:endParaRPr lang="en-US" sz="1800" b="1">
              <a:cs typeface="Arial" pitchFamily="34" charset="0"/>
            </a:endParaRPr>
          </a:p>
          <a:p>
            <a:pPr marL="609600" indent="-609600" algn="r" rtl="1">
              <a:spcBef>
                <a:spcPct val="20000"/>
              </a:spcBef>
              <a:buFont typeface="Wingdings" pitchFamily="2" charset="2"/>
              <a:buChar char="§"/>
            </a:pPr>
            <a:r>
              <a:rPr lang="ar-EG" sz="1800" b="1">
                <a:cs typeface="Arial" pitchFamily="34" charset="0"/>
              </a:rPr>
              <a:t>كما أنها تعبر عن الإحترام و التقدير لأى إعتراض يثيره العميل</a:t>
            </a:r>
            <a:endParaRPr lang="en-US" sz="1800" b="1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113"/>
            <a:ext cx="6400800" cy="1147762"/>
          </a:xfrm>
        </p:spPr>
        <p:txBody>
          <a:bodyPr/>
          <a:lstStyle/>
          <a:p>
            <a:pPr>
              <a:defRPr/>
            </a:pPr>
            <a:r>
              <a:rPr lang="ar-EG" sz="2800" dirty="0" smtClean="0">
                <a:cs typeface="+mn-cs"/>
              </a:rPr>
              <a:t>العبارات المستخدمة فى المرحلة الإنتقالية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600200" y="2209800"/>
            <a:ext cx="71628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r" rtl="1">
              <a:lnSpc>
                <a:spcPct val="150000"/>
              </a:lnSpc>
              <a:spcBef>
                <a:spcPct val="20000"/>
              </a:spcBef>
            </a:pPr>
            <a:r>
              <a:rPr lang="ar-EG" sz="1800" b="1" u="sng">
                <a:solidFill>
                  <a:srgbClr val="C00000"/>
                </a:solidFill>
                <a:cs typeface="Arial" pitchFamily="34" charset="0"/>
              </a:rPr>
              <a:t>أمثلة:</a:t>
            </a:r>
            <a:endParaRPr lang="en-US" sz="1800" b="1" u="sng">
              <a:solidFill>
                <a:srgbClr val="C00000"/>
              </a:solidFill>
              <a:cs typeface="Arial" pitchFamily="34" charset="0"/>
            </a:endParaRPr>
          </a:p>
          <a:p>
            <a:pPr marL="609600" indent="-609600" algn="r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ar-EG" sz="1800" b="1">
                <a:cs typeface="Arial" pitchFamily="34" charset="0"/>
              </a:rPr>
              <a:t>هذا سؤال جيد جدا...</a:t>
            </a:r>
          </a:p>
          <a:p>
            <a:pPr marL="609600" indent="-609600" algn="r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ar-EG" sz="1800" b="1">
                <a:cs typeface="Arial" pitchFamily="34" charset="0"/>
              </a:rPr>
              <a:t>ملاحظة ممتازة...</a:t>
            </a:r>
          </a:p>
          <a:p>
            <a:pPr marL="609600" indent="-609600" algn="r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ar-EG" sz="1800" b="1">
                <a:cs typeface="Arial" pitchFamily="34" charset="0"/>
              </a:rPr>
              <a:t>سؤال جميل...</a:t>
            </a:r>
          </a:p>
          <a:p>
            <a:pPr marL="609600" indent="-609600" algn="r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ar-EG" sz="1800" b="1">
                <a:cs typeface="Arial" pitchFamily="34" charset="0"/>
              </a:rPr>
              <a:t>إننى أعلم مدى إنزعاجك من ذلك ولكن......</a:t>
            </a:r>
            <a:endParaRPr lang="en-US" sz="1800" b="1">
              <a:cs typeface="Arial" pitchFamily="34" charset="0"/>
            </a:endParaRPr>
          </a:p>
          <a:p>
            <a:pPr marL="609600" indent="-609600" algn="r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ar-EG" sz="1800" b="1">
                <a:cs typeface="Arial" pitchFamily="34" charset="0"/>
              </a:rPr>
              <a:t>إننى لم أطرح هذا السؤال أبداُ  من قبل على الرغم من أهميته....</a:t>
            </a:r>
            <a:endParaRPr lang="en-US" sz="1800" b="1">
              <a:cs typeface="Arial" pitchFamily="34" charset="0"/>
            </a:endParaRPr>
          </a:p>
        </p:txBody>
      </p:sp>
      <p:pic>
        <p:nvPicPr>
          <p:cNvPr id="178180" name="Picture 2" descr="C:\Documents and Settings\fawzeya\Desktop\600px-symbol_ok_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2357438"/>
            <a:ext cx="1500187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2786063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sz="4000" b="1" dirty="0" smtClean="0">
                <a:cs typeface="+mn-cs"/>
              </a:rPr>
              <a:t>الخواص والفوائد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142875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التسعير</a:t>
            </a:r>
          </a:p>
        </p:txBody>
      </p:sp>
      <p:pic>
        <p:nvPicPr>
          <p:cNvPr id="4" name="Picture 5" descr="fdfgf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857500"/>
            <a:ext cx="200183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00125" y="1714500"/>
            <a:ext cx="640873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b="1" kern="0" dirty="0">
                <a:cs typeface="+mn-cs"/>
              </a:rPr>
              <a:t>عند إعطاء السعر فلابد أن يكون سعراً دقيقا وصحيحاً وكن واثقاً ولا تقدم أى إعتذار ثم إلتزم الصمت</a:t>
            </a:r>
            <a:endParaRPr lang="en-US" sz="2000" b="1" kern="0" dirty="0">
              <a:cs typeface="+mn-cs"/>
            </a:endParaRPr>
          </a:p>
          <a:p>
            <a:pPr marL="609600" indent="-6096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endParaRPr lang="en-US" sz="2000" dirty="0">
              <a:solidFill>
                <a:srgbClr val="44688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142875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التسعير</a:t>
            </a:r>
          </a:p>
        </p:txBody>
      </p:sp>
      <p:pic>
        <p:nvPicPr>
          <p:cNvPr id="4" name="Picture 4" descr="gfhgj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006558">
            <a:off x="1116013" y="2368550"/>
            <a:ext cx="3119437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29125" y="2000250"/>
            <a:ext cx="42862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0850" indent="-45085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en-US" sz="1800" b="1" kern="0" dirty="0">
                <a:cs typeface="+mn-cs"/>
              </a:rPr>
              <a:t>If you Break…… you will Lose</a:t>
            </a:r>
          </a:p>
          <a:p>
            <a:pPr marL="450850" indent="-45085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إستخدم عبارات مثل:</a:t>
            </a:r>
          </a:p>
          <a:p>
            <a:pPr marL="450850" indent="-45085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/>
              <a:t>"</a:t>
            </a:r>
            <a:r>
              <a:rPr lang="ar-EG" sz="1800" b="1" kern="0" dirty="0">
                <a:cs typeface="+mn-cs"/>
              </a:rPr>
              <a:t>السعر يكون....................</a:t>
            </a:r>
            <a:r>
              <a:rPr lang="ar-EG" sz="1800" b="1" kern="0" dirty="0"/>
              <a:t> "</a:t>
            </a:r>
            <a:endParaRPr lang="en-US" sz="1800" b="1" kern="0" dirty="0">
              <a:cs typeface="+mn-cs"/>
            </a:endParaRPr>
          </a:p>
          <a:p>
            <a:pPr marL="450850" indent="-45085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 "وسيكون ذلك من أجل........."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142875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مؤشرات الشراء</a:t>
            </a:r>
            <a:endParaRPr lang="ar-EG" dirty="0">
              <a:cs typeface="+mn-cs"/>
            </a:endParaRPr>
          </a:p>
        </p:txBody>
      </p:sp>
      <p:pic>
        <p:nvPicPr>
          <p:cNvPr id="4" name="Picture 5" descr="gfgdf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3000375"/>
            <a:ext cx="3714750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357313" y="1428750"/>
            <a:ext cx="5572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algn="justLow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عبارة عن مؤشرات لفظية وغير لفظية توضح مدى إهتمام العميل بشراء المنتج أو الخدمة</a:t>
            </a:r>
            <a:endParaRPr lang="en-US" sz="1800" b="1" kern="0" dirty="0"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143375" y="2643188"/>
            <a:ext cx="4738688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justLow" rtl="1">
              <a:lnSpc>
                <a:spcPct val="8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أمثلة:</a:t>
            </a:r>
            <a:endParaRPr lang="en-US" sz="1800" b="1" kern="0" dirty="0">
              <a:cs typeface="+mn-cs"/>
            </a:endParaRPr>
          </a:p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طرح الأسئلة التفصيلية</a:t>
            </a:r>
            <a:endParaRPr lang="en-US" sz="1800" b="1" kern="0" dirty="0">
              <a:cs typeface="+mn-cs"/>
            </a:endParaRPr>
          </a:p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التعبير بالموافقة</a:t>
            </a:r>
            <a:endParaRPr lang="en-US" sz="1800" b="1" kern="0" dirty="0">
              <a:cs typeface="+mn-cs"/>
            </a:endParaRPr>
          </a:p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طرح الأسئلة الزمنية</a:t>
            </a:r>
            <a:endParaRPr lang="en-US" sz="1800" b="1" kern="0" dirty="0">
              <a:cs typeface="+mn-cs"/>
            </a:endParaRPr>
          </a:p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طرح أسئلة للتوضيح</a:t>
            </a:r>
            <a:endParaRPr lang="en-US" sz="1800" b="1" kern="0" dirty="0">
              <a:cs typeface="+mn-cs"/>
            </a:endParaRPr>
          </a:p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التفكير بصوت عالى والتعبير عن أفكارهم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214313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sz="3200" dirty="0" smtClean="0">
                <a:cs typeface="+mn-cs"/>
              </a:rPr>
              <a:t>الصورة </a:t>
            </a:r>
            <a:r>
              <a:rPr lang="ar-EG" sz="3200" dirty="0" smtClean="0"/>
              <a:t>التخيلية</a:t>
            </a:r>
            <a:endParaRPr lang="ar-EG" sz="3200" dirty="0" smtClean="0">
              <a:cs typeface="+mn-cs"/>
            </a:endParaRPr>
          </a:p>
        </p:txBody>
      </p:sp>
      <p:pic>
        <p:nvPicPr>
          <p:cNvPr id="4" name="Picture 4" descr="+69+4+984+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990600" y="2209800"/>
            <a:ext cx="1652574" cy="258593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124200" y="2667000"/>
            <a:ext cx="5638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1325" indent="-365125" algn="r" defTabSz="808038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cs typeface="+mn-cs"/>
              </a:rPr>
              <a:t>تبدأ عند التفكير </a:t>
            </a:r>
            <a:r>
              <a:rPr lang="ar-EG" sz="1800" b="1" kern="0" dirty="0">
                <a:cs typeface="+mn-cs"/>
              </a:rPr>
              <a:t>وتصور موقف معين مرتبط بالموضوع الذى تتحدث </a:t>
            </a:r>
            <a:r>
              <a:rPr lang="ar-EG" sz="1800" b="1" kern="0" dirty="0">
                <a:cs typeface="+mn-cs"/>
              </a:rPr>
              <a:t>عنه</a:t>
            </a:r>
            <a:endParaRPr lang="en-US" sz="1800" b="1" kern="0" dirty="0">
              <a:cs typeface="+mn-cs"/>
            </a:endParaRPr>
          </a:p>
          <a:p>
            <a:pPr marL="441325" indent="-365125" algn="r" defTabSz="808038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cs typeface="+mn-cs"/>
              </a:rPr>
              <a:t>تعتمد بالفعل على </a:t>
            </a:r>
            <a:r>
              <a:rPr lang="ar-EG" sz="1800" b="1" kern="0" dirty="0">
                <a:cs typeface="+mn-cs"/>
              </a:rPr>
              <a:t>تخيلك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214313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sz="3200" dirty="0" smtClean="0">
                <a:cs typeface="+mn-cs"/>
              </a:rPr>
              <a:t>الصورة التخيلية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43188" y="2095500"/>
            <a:ext cx="609600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r" rtl="1">
              <a:spcBef>
                <a:spcPct val="20000"/>
              </a:spcBef>
            </a:pPr>
            <a:r>
              <a:rPr lang="ar-EG" sz="1800" b="1">
                <a:cs typeface="Arial" pitchFamily="34" charset="0"/>
              </a:rPr>
              <a:t>أهميتها:</a:t>
            </a:r>
            <a:endParaRPr lang="en-US" sz="1800" b="1">
              <a:cs typeface="Arial" pitchFamily="34" charset="0"/>
            </a:endParaRPr>
          </a:p>
          <a:p>
            <a:pPr marL="609600" indent="-609600" algn="r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ar-EG" sz="1800" b="1">
                <a:cs typeface="Arial" pitchFamily="34" charset="0"/>
              </a:rPr>
              <a:t>تساعد على تيسير الموضوع للعميل وسهولة فهمه له</a:t>
            </a:r>
          </a:p>
          <a:p>
            <a:pPr marL="609600" indent="-609600" algn="r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ar-EG" sz="1800" b="1">
                <a:cs typeface="Arial" pitchFamily="34" charset="0"/>
              </a:rPr>
              <a:t>تساعد على توضيح الموضوع من خلال ذكر موقف حقيقي</a:t>
            </a:r>
            <a:endParaRPr lang="en-US" sz="1800" b="1">
              <a:cs typeface="Arial" pitchFamily="34" charset="0"/>
            </a:endParaRPr>
          </a:p>
          <a:p>
            <a:pPr marL="609600" indent="-609600" algn="r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b="1">
                <a:cs typeface="Arial" pitchFamily="34" charset="0"/>
              </a:rPr>
              <a:t> </a:t>
            </a:r>
            <a:r>
              <a:rPr lang="ar-EG" sz="1800" b="1">
                <a:cs typeface="Arial" pitchFamily="34" charset="0"/>
              </a:rPr>
              <a:t>يميل العميل إلى إستماع أمثلة تتعلق بجوانب معينة</a:t>
            </a:r>
            <a:endParaRPr lang="en-US" sz="1800" b="1">
              <a:cs typeface="Arial" pitchFamily="34" charset="0"/>
            </a:endParaRPr>
          </a:p>
          <a:p>
            <a:pPr marL="609600" indent="-609600" algn="r" rtl="1">
              <a:spcBef>
                <a:spcPct val="20000"/>
              </a:spcBef>
            </a:pPr>
            <a:endParaRPr lang="en-US" sz="1800" i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3300" name="Picture 2" descr="L:\Rawafid Work  2009\courses 2009\Emotional Intelligence &amp; Interpersonal Skills\Photo\4__1230584766_56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2071688"/>
            <a:ext cx="2312987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  <a:cs typeface="+mn-cs"/>
              </a:rPr>
              <a:t>عملية</a:t>
            </a:r>
            <a:r>
              <a:rPr lang="ar-EG" dirty="0" smtClean="0">
                <a:solidFill>
                  <a:srgbClr val="3333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dirty="0" smtClean="0">
                <a:effectLst/>
                <a:cs typeface="+mn-cs"/>
              </a:rPr>
              <a:t>الإغلاق</a:t>
            </a:r>
          </a:p>
        </p:txBody>
      </p:sp>
      <p:pic>
        <p:nvPicPr>
          <p:cNvPr id="4" name="Picture 6" descr="CRB0031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21920">
            <a:off x="379583" y="2405298"/>
            <a:ext cx="2632075" cy="1441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57563" y="2214563"/>
            <a:ext cx="5214937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65125" indent="-334963" algn="justLow" rtl="1">
              <a:lnSpc>
                <a:spcPct val="13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لكى تقوم بالإغلاق، فلابد من وجود مؤشرات لعملية الشراء</a:t>
            </a:r>
            <a:endParaRPr lang="en-US" sz="1800" b="1" kern="0" dirty="0">
              <a:cs typeface="+mn-cs"/>
            </a:endParaRPr>
          </a:p>
          <a:p>
            <a:pPr marL="365125" indent="-334963" algn="justLow" rtl="1">
              <a:lnSpc>
                <a:spcPct val="13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الإستجابة السريعة لمؤشرات الشراء</a:t>
            </a:r>
            <a:endParaRPr lang="en-US" sz="1800" b="1" kern="0" dirty="0">
              <a:cs typeface="+mn-cs"/>
            </a:endParaRPr>
          </a:p>
          <a:p>
            <a:pPr marL="365125" indent="-334963" algn="justLow" rtl="1">
              <a:lnSpc>
                <a:spcPct val="13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قم بعملية الإغلاق عند ظهور مؤشر الشراء لتحصل على إلتزام من العميل</a:t>
            </a:r>
            <a:endParaRPr lang="en-US" sz="1800" b="1" kern="0" dirty="0">
              <a:cs typeface="+mn-cs"/>
            </a:endParaRPr>
          </a:p>
          <a:p>
            <a:pPr marL="609600" indent="-609600" algn="r" rtl="1">
              <a:lnSpc>
                <a:spcPct val="130000"/>
              </a:lnSpc>
              <a:spcBef>
                <a:spcPct val="20000"/>
              </a:spcBef>
              <a:buFont typeface="Tunga" pitchFamily="2"/>
              <a:buChar char="◌"/>
              <a:defRPr/>
            </a:pPr>
            <a:endParaRPr lang="en-US" sz="1800" kern="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  <a:cs typeface="+mn-cs"/>
              </a:rPr>
              <a:t>عملية الإغلاق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857875" y="2214563"/>
            <a:ext cx="291782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65125" indent="-365125" algn="justLow" rtl="1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solidFill>
                  <a:srgbClr val="C00000"/>
                </a:solidFill>
                <a:cs typeface="+mn-cs"/>
              </a:rPr>
              <a:t>الإغلاق المباشر:</a:t>
            </a:r>
          </a:p>
          <a:p>
            <a:pPr marL="365125" indent="-365125" algn="justLow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 أسأل عن طلب الشراء عندما تـتأكد من إستعداد العميل المحتمل</a:t>
            </a:r>
          </a:p>
          <a:p>
            <a:pPr marL="365125" indent="-365125" algn="justLow" rtl="1">
              <a:lnSpc>
                <a:spcPct val="110000"/>
              </a:lnSpc>
              <a:spcBef>
                <a:spcPct val="20000"/>
              </a:spcBef>
              <a:defRPr/>
            </a:pPr>
            <a:endParaRPr lang="en-US" sz="1800" b="1" kern="0" dirty="0">
              <a:cs typeface="+mn-cs"/>
            </a:endParaRPr>
          </a:p>
        </p:txBody>
      </p:sp>
      <p:pic>
        <p:nvPicPr>
          <p:cNvPr id="5" name="Picture 5" descr="CB0122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1025" y="2108200"/>
            <a:ext cx="1252538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5750" y="2071688"/>
            <a:ext cx="37147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65125" indent="-365125" algn="justLow" rtl="1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solidFill>
                  <a:srgbClr val="C00000"/>
                </a:solidFill>
                <a:cs typeface="+mn-cs"/>
              </a:rPr>
              <a:t>الإغلاق الغير مباشر: </a:t>
            </a:r>
          </a:p>
          <a:p>
            <a:pPr marL="92075" algn="justLow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استخدام عبارات مثل: (من الذى ترغب فى إرسال المنتج/الخدمة له؟ أو (هل تريد أن تبدأ اليوم أم توقع إتفاق الآن ويتم التسليم الشهر المقبل؟)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  <a:cs typeface="+mn-cs"/>
              </a:rPr>
              <a:t>عملية الإغلاق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14513" y="2071688"/>
            <a:ext cx="732948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65125" indent="-244475" algn="justLow" rtl="1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solidFill>
                  <a:srgbClr val="C00000"/>
                </a:solidFill>
                <a:cs typeface="+mn-cs"/>
              </a:rPr>
              <a:t>طريقة التخفيض/الخصم: </a:t>
            </a:r>
          </a:p>
          <a:p>
            <a:pPr marL="365125" algn="justLow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إستخدام هذه الطريقة يعطى إحساس للعميل بقيامه بالإختيار الجيد وتوفيره للمال (أو أنه سيحصل على مزايا أكثر) وقم بإستخدامها مع تلك العبارات مثل (</a:t>
            </a:r>
            <a:r>
              <a:rPr lang="ar-EG" sz="1800" b="1" kern="0" dirty="0">
                <a:cs typeface="+mn-cs"/>
                <a:sym typeface="Wingdings" pitchFamily="2" charset="2"/>
              </a:rPr>
              <a:t>قم بالشراء الأن ويمكنك أن تحصل على قطعة إضافية بزيادة 10% فقط)</a:t>
            </a:r>
          </a:p>
          <a:p>
            <a:pPr marL="365125" indent="-244475" algn="justLow" rtl="1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solidFill>
                  <a:srgbClr val="C00000"/>
                </a:solidFill>
                <a:cs typeface="+mn-cs"/>
              </a:rPr>
              <a:t>طريقة إدارة / قيادة الوقت</a:t>
            </a:r>
          </a:p>
          <a:p>
            <a:pPr marL="365125" algn="justLow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تعمل تلك الطريقة بشكل جيد مع إستخدام جمل مثل ”سترتفع الأسعار الأسبوع القادم فلذلك لابد أن تقوم بالطلب والشراء اليوم“</a:t>
            </a:r>
            <a:endParaRPr lang="en-US" sz="1800" b="1" kern="0" dirty="0">
              <a:cs typeface="+mn-cs"/>
            </a:endParaRPr>
          </a:p>
        </p:txBody>
      </p:sp>
      <p:pic>
        <p:nvPicPr>
          <p:cNvPr id="186372" name="Picture 2" descr="C:\Documents and Settings\fawzeya\Desktop\saleSign_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2643188"/>
            <a:ext cx="221456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  <a:cs typeface="+mn-cs"/>
              </a:rPr>
              <a:t>عملية الإغلاق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643438" y="3429000"/>
            <a:ext cx="3983037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65125" indent="-244475" algn="justLow" rtl="1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solidFill>
                  <a:srgbClr val="C00000"/>
                </a:solidFill>
                <a:cs typeface="+mn-cs"/>
              </a:rPr>
              <a:t>محاولة الإغلاق:</a:t>
            </a:r>
          </a:p>
          <a:p>
            <a:pPr marL="365125" algn="justLow" rtl="1">
              <a:lnSpc>
                <a:spcPct val="11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يمكنك أن تترك المنتج للعميل المحتمل ليستخدمه لفترة تجريبية بدون أى مخاطرة</a:t>
            </a:r>
            <a:endParaRPr lang="en-US" sz="1800" b="1" kern="0" dirty="0">
              <a:cs typeface="+mn-cs"/>
            </a:endParaRPr>
          </a:p>
        </p:txBody>
      </p:sp>
      <p:pic>
        <p:nvPicPr>
          <p:cNvPr id="5" name="Picture 5" descr="RJ0031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4000504"/>
            <a:ext cx="2078037" cy="1616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6" descr="200118773-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571612"/>
            <a:ext cx="1812878" cy="157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28688" y="2214563"/>
            <a:ext cx="3697287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65125" indent="-244475" algn="justLow" rtl="1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solidFill>
                  <a:srgbClr val="C00000"/>
                </a:solidFill>
                <a:cs typeface="+mn-cs"/>
              </a:rPr>
              <a:t>طريقة الإغلاق الإفتراضية:</a:t>
            </a:r>
          </a:p>
          <a:p>
            <a:pPr marL="365125" algn="justLow" rtl="1">
              <a:lnSpc>
                <a:spcPct val="11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أخبر العميل بماذا سيتم أوسيحدث؟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  <a:cs typeface="+mn-cs"/>
              </a:rPr>
              <a:t>عملية الإغلاق</a:t>
            </a:r>
          </a:p>
        </p:txBody>
      </p:sp>
      <p:pic>
        <p:nvPicPr>
          <p:cNvPr id="3" name="Picture 5" descr="hghghg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0" y="1643063"/>
            <a:ext cx="2071688" cy="27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857500" y="4071938"/>
            <a:ext cx="3929063" cy="1428750"/>
          </a:xfrm>
          <a:prstGeom prst="rect">
            <a:avLst/>
          </a:prstGeom>
        </p:spPr>
        <p:txBody>
          <a:bodyPr/>
          <a:lstStyle/>
          <a:p>
            <a:pPr marL="92075" indent="-342900" algn="ctr" rtl="1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solidFill>
                  <a:srgbClr val="C00000"/>
                </a:solidFill>
                <a:cs typeface="+mn-cs"/>
              </a:rPr>
              <a:t>الطريقة التلخيصية:</a:t>
            </a:r>
          </a:p>
          <a:p>
            <a:pPr marL="92075" indent="-342900" algn="ctr" rtl="1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 تلخيص المزايا والمنافع للحصول على موافقة صريحة و واضحة</a:t>
            </a:r>
            <a:endParaRPr lang="en-US" sz="1800" b="1" kern="0" dirty="0">
              <a:cs typeface="+mn-cs"/>
            </a:endParaRPr>
          </a:p>
          <a:p>
            <a:pPr marL="342900" indent="-342900" algn="r" rtl="1" eaLnBrk="0" hangingPunct="0">
              <a:lnSpc>
                <a:spcPct val="90000"/>
              </a:lnSpc>
              <a:spcBef>
                <a:spcPct val="20000"/>
              </a:spcBef>
              <a:buFont typeface="Tunga" pitchFamily="2"/>
              <a:buNone/>
              <a:defRPr/>
            </a:pP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929313" y="2571750"/>
            <a:ext cx="3071812" cy="1500188"/>
          </a:xfrm>
          <a:prstGeom prst="rect">
            <a:avLst/>
          </a:prstGeom>
        </p:spPr>
        <p:txBody>
          <a:bodyPr/>
          <a:lstStyle/>
          <a:p>
            <a:pPr marL="92075" indent="-342900" algn="ctr" rtl="1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solidFill>
                  <a:srgbClr val="C00000"/>
                </a:solidFill>
                <a:cs typeface="+mn-cs"/>
              </a:rPr>
              <a:t>طريقة الإغلاق الإختيارية: </a:t>
            </a:r>
          </a:p>
          <a:p>
            <a:pPr marL="92075" indent="-342900" algn="ctr" rtl="1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إتاحة الإختيار من خيار واحد أو أخر</a:t>
            </a:r>
            <a:endParaRPr lang="en-US" sz="1800" b="1" kern="0" dirty="0"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14313" y="2500313"/>
            <a:ext cx="3471862" cy="1357312"/>
          </a:xfrm>
          <a:prstGeom prst="rect">
            <a:avLst/>
          </a:prstGeom>
        </p:spPr>
        <p:txBody>
          <a:bodyPr/>
          <a:lstStyle/>
          <a:p>
            <a:pPr marL="92075" indent="-342900" algn="ctr" rtl="1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solidFill>
                  <a:srgbClr val="C00000"/>
                </a:solidFill>
                <a:cs typeface="+mn-cs"/>
              </a:rPr>
              <a:t>طريقة الزاوية الحادة:</a:t>
            </a:r>
          </a:p>
          <a:p>
            <a:pPr marL="92075" indent="-342900" algn="ctr" rtl="1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 اقتراح عرض نهائي للحصول على التزام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both wom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549275"/>
            <a:ext cx="4365625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5580063" y="2492375"/>
            <a:ext cx="3328987" cy="1754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 rtl="1">
              <a:defRPr/>
            </a:pPr>
            <a:r>
              <a:rPr lang="ar-SA" sz="5400" b="1" dirty="0">
                <a:solidFill>
                  <a:schemeClr val="tx2">
                    <a:lumMod val="50000"/>
                  </a:schemeClr>
                </a:solidFill>
              </a:rPr>
              <a:t>م</a:t>
            </a:r>
            <a:r>
              <a:rPr lang="ar-EG" sz="5400" b="1" dirty="0">
                <a:solidFill>
                  <a:schemeClr val="tx2">
                    <a:lumMod val="50000"/>
                  </a:schemeClr>
                </a:solidFill>
              </a:rPr>
              <a:t>اذا ترى في هذه </a:t>
            </a:r>
            <a:r>
              <a:rPr lang="ar-SA" sz="5400" b="1" dirty="0">
                <a:solidFill>
                  <a:schemeClr val="tx2">
                    <a:lumMod val="50000"/>
                  </a:schemeClr>
                </a:solidFill>
              </a:rPr>
              <a:t>ال</a:t>
            </a:r>
            <a:r>
              <a:rPr lang="ar-EG" sz="5400" b="1" dirty="0">
                <a:solidFill>
                  <a:schemeClr val="tx2">
                    <a:lumMod val="50000"/>
                  </a:schemeClr>
                </a:solidFill>
              </a:rPr>
              <a:t>صور</a:t>
            </a:r>
            <a:r>
              <a:rPr lang="ar-SA" sz="5400" b="1" dirty="0">
                <a:solidFill>
                  <a:schemeClr val="tx2">
                    <a:lumMod val="50000"/>
                  </a:schemeClr>
                </a:solidFill>
              </a:rPr>
              <a:t>ة</a:t>
            </a:r>
            <a:r>
              <a:rPr lang="ar-EG" sz="5400" b="1" dirty="0">
                <a:solidFill>
                  <a:schemeClr val="tx2">
                    <a:lumMod val="50000"/>
                  </a:schemeClr>
                </a:solidFill>
              </a:rPr>
              <a:t>؟</a:t>
            </a:r>
            <a:r>
              <a:rPr lang="en-US" sz="54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  <a:cs typeface="+mn-cs"/>
              </a:rPr>
              <a:t>عملية الإغلاق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714750" y="2000250"/>
            <a:ext cx="4943475" cy="2143125"/>
          </a:xfrm>
          <a:prstGeom prst="rect">
            <a:avLst/>
          </a:prstGeom>
          <a:noFill/>
          <a:ln/>
        </p:spPr>
        <p:txBody>
          <a:bodyPr/>
          <a:lstStyle/>
          <a:p>
            <a:pPr marL="609600" indent="-609600" algn="r" rtl="1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ar-EG" sz="1800" b="1" dirty="0">
                <a:solidFill>
                  <a:srgbClr val="C00000"/>
                </a:solidFill>
                <a:cs typeface="+mn-cs"/>
              </a:rPr>
              <a:t>طريقة (نعم - نعم)</a:t>
            </a:r>
            <a:endParaRPr lang="en-US" sz="1800" b="1" dirty="0">
              <a:solidFill>
                <a:srgbClr val="C00000"/>
              </a:solidFill>
              <a:cs typeface="+mn-cs"/>
            </a:endParaRPr>
          </a:p>
          <a:p>
            <a:pPr marL="92075" algn="r" rtl="1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تبنى هذه الطريقة سلسلة من الموافقة المستمرة على الأسئلة التى يطرحها رجل البيع وذلك لمساعدة العميل على الموافقة على عملية البيع</a:t>
            </a:r>
            <a:endParaRPr lang="en-US" sz="1800" b="1" kern="0" dirty="0">
              <a:cs typeface="+mn-cs"/>
            </a:endParaRPr>
          </a:p>
        </p:txBody>
      </p:sp>
      <p:pic>
        <p:nvPicPr>
          <p:cNvPr id="4" name="Picture 6" descr="557483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2000250"/>
            <a:ext cx="224472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  <a:cs typeface="+mn-cs"/>
              </a:rPr>
              <a:t>عملية الإغلاق</a:t>
            </a:r>
          </a:p>
        </p:txBody>
      </p:sp>
      <p:pic>
        <p:nvPicPr>
          <p:cNvPr id="3" name="Picture 6" descr="hgfjhjh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2476500"/>
            <a:ext cx="21082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14375" y="2143125"/>
            <a:ext cx="4500563" cy="3286125"/>
          </a:xfrm>
          <a:prstGeom prst="rect">
            <a:avLst/>
          </a:prstGeom>
        </p:spPr>
        <p:txBody>
          <a:bodyPr/>
          <a:lstStyle/>
          <a:p>
            <a:pPr marL="533400" indent="-441325" algn="r" rtl="1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solidFill>
                  <a:srgbClr val="C00000"/>
                </a:solidFill>
                <a:cs typeface="+mn-cs"/>
              </a:rPr>
              <a:t>رجل البيع: </a:t>
            </a:r>
            <a:r>
              <a:rPr lang="ar-EG" sz="1800" b="1" kern="0" dirty="0">
                <a:cs typeface="+mn-cs"/>
              </a:rPr>
              <a:t>هل تفكر فى الجودة الجيدة؟</a:t>
            </a:r>
            <a:endParaRPr lang="en-US" sz="1800" b="1" kern="0" dirty="0">
              <a:cs typeface="+mn-cs"/>
            </a:endParaRPr>
          </a:p>
          <a:p>
            <a:pPr marL="533400" indent="-441325" algn="r" rtl="1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solidFill>
                  <a:srgbClr val="C00000"/>
                </a:solidFill>
                <a:cs typeface="+mn-cs"/>
              </a:rPr>
              <a:t>العميل: </a:t>
            </a:r>
            <a:r>
              <a:rPr lang="ar-EG" sz="1800" b="1" kern="0" dirty="0">
                <a:cs typeface="+mn-cs"/>
              </a:rPr>
              <a:t>نعم</a:t>
            </a:r>
            <a:endParaRPr lang="en-US" sz="1800" b="1" kern="0" dirty="0">
              <a:cs typeface="+mn-cs"/>
            </a:endParaRPr>
          </a:p>
          <a:p>
            <a:pPr marL="533400" indent="-441325" algn="r" rtl="1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solidFill>
                  <a:srgbClr val="C00000"/>
                </a:solidFill>
                <a:cs typeface="+mn-cs"/>
              </a:rPr>
              <a:t>رجل البيع: </a:t>
            </a:r>
            <a:r>
              <a:rPr lang="ar-EG" sz="1800" b="1" kern="0" dirty="0">
                <a:cs typeface="+mn-cs"/>
              </a:rPr>
              <a:t>هل تريد هدية لن تنساها هى مطلقاً؟</a:t>
            </a:r>
            <a:endParaRPr lang="en-US" sz="1800" b="1" kern="0" dirty="0">
              <a:cs typeface="+mn-cs"/>
            </a:endParaRPr>
          </a:p>
          <a:p>
            <a:pPr marL="533400" indent="-441325" algn="r" rtl="1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solidFill>
                  <a:srgbClr val="C00000"/>
                </a:solidFill>
                <a:cs typeface="+mn-cs"/>
              </a:rPr>
              <a:t>العميل: </a:t>
            </a:r>
            <a:r>
              <a:rPr lang="ar-EG" sz="1800" b="1" kern="0" dirty="0">
                <a:cs typeface="+mn-cs"/>
              </a:rPr>
              <a:t>نعم</a:t>
            </a:r>
            <a:endParaRPr lang="en-US" sz="1800" b="1" kern="0" dirty="0">
              <a:cs typeface="+mn-cs"/>
            </a:endParaRPr>
          </a:p>
          <a:p>
            <a:pPr marL="533400" indent="-441325" algn="r" rtl="1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solidFill>
                  <a:srgbClr val="C00000"/>
                </a:solidFill>
                <a:cs typeface="+mn-cs"/>
              </a:rPr>
              <a:t>رجل البيع: </a:t>
            </a:r>
            <a:r>
              <a:rPr lang="ar-EG" sz="1800" b="1" kern="0" dirty="0">
                <a:cs typeface="+mn-cs"/>
              </a:rPr>
              <a:t>هل أنت مهتم بتعليم أطفالك؟</a:t>
            </a:r>
            <a:endParaRPr lang="en-US" sz="1800" b="1" kern="0" dirty="0">
              <a:cs typeface="+mn-cs"/>
            </a:endParaRPr>
          </a:p>
          <a:p>
            <a:pPr marL="533400" indent="-441325" algn="r" rtl="1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solidFill>
                  <a:srgbClr val="C00000"/>
                </a:solidFill>
                <a:cs typeface="+mn-cs"/>
              </a:rPr>
              <a:t>العميل: </a:t>
            </a:r>
            <a:r>
              <a:rPr lang="ar-EG" sz="1800" b="1" kern="0" dirty="0">
                <a:cs typeface="+mn-cs"/>
              </a:rPr>
              <a:t>نعم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  <a:cs typeface="+mn-cs"/>
              </a:rPr>
              <a:t>عملية الإغلاق</a:t>
            </a:r>
          </a:p>
        </p:txBody>
      </p:sp>
      <p:pic>
        <p:nvPicPr>
          <p:cNvPr id="3" name="Picture 6" descr="hhghg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418694">
            <a:off x="863600" y="2078038"/>
            <a:ext cx="2613025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000500" y="2000250"/>
            <a:ext cx="4857750" cy="2714625"/>
          </a:xfrm>
          <a:prstGeom prst="rect">
            <a:avLst/>
          </a:prstGeom>
          <a:noFill/>
          <a:ln/>
        </p:spPr>
        <p:txBody>
          <a:bodyPr/>
          <a:lstStyle/>
          <a:p>
            <a:pPr marL="609600" indent="-609600" algn="r" rtl="1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dirty="0">
                <a:solidFill>
                  <a:srgbClr val="C00000"/>
                </a:solidFill>
                <a:cs typeface="+mn-cs"/>
              </a:rPr>
              <a:t>العبارات المستخدمة فى عملية الإغلاق:</a:t>
            </a:r>
            <a:endParaRPr lang="en-US" sz="1800" b="1" dirty="0">
              <a:solidFill>
                <a:srgbClr val="C00000"/>
              </a:solidFill>
              <a:cs typeface="+mn-cs"/>
            </a:endParaRPr>
          </a:p>
          <a:p>
            <a:pPr marL="355600" indent="-263525" algn="r" rtl="1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cs typeface="+mn-cs"/>
              </a:rPr>
              <a:t>إنها لاتبدو فقط جيدة فهى جيدة بالفعل</a:t>
            </a:r>
            <a:endParaRPr lang="en-US" sz="1800" b="1" kern="0" dirty="0">
              <a:cs typeface="+mn-cs"/>
            </a:endParaRPr>
          </a:p>
          <a:p>
            <a:pPr marL="355600" indent="-263525" algn="r" rtl="1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cs typeface="+mn-cs"/>
              </a:rPr>
              <a:t>إنها صفقة مربحة للطرفين</a:t>
            </a:r>
            <a:endParaRPr lang="en-US" sz="1800" b="1" kern="0" dirty="0">
              <a:cs typeface="+mn-cs"/>
            </a:endParaRPr>
          </a:p>
          <a:p>
            <a:pPr marL="355600" indent="-263525" algn="r" rtl="1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cs typeface="+mn-cs"/>
              </a:rPr>
              <a:t>فلنبدأ،</a:t>
            </a:r>
            <a:endParaRPr lang="en-US" sz="1800" b="1" kern="0" dirty="0">
              <a:cs typeface="+mn-cs"/>
            </a:endParaRPr>
          </a:p>
          <a:p>
            <a:pPr marL="355600" indent="-263525" algn="r" rtl="1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cs typeface="+mn-cs"/>
              </a:rPr>
              <a:t>هل هذا إتفاقاً؟</a:t>
            </a:r>
            <a:endParaRPr lang="en-US" sz="1800" b="1" kern="0" dirty="0">
              <a:cs typeface="+mn-cs"/>
            </a:endParaRPr>
          </a:p>
          <a:p>
            <a:pPr marL="355600" indent="-263525" algn="r" rtl="1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cs typeface="+mn-cs"/>
              </a:rPr>
              <a:t>هل أنت راضياً أم</a:t>
            </a:r>
            <a:endParaRPr lang="en-US" sz="1800" b="1" kern="0" dirty="0">
              <a:cs typeface="+mn-cs"/>
            </a:endParaRPr>
          </a:p>
          <a:p>
            <a:pPr marL="355600" indent="-263525" algn="r" rtl="1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cs typeface="+mn-cs"/>
              </a:rPr>
              <a:t>هل أنا سمعت ” نعم“؟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  <a:cs typeface="+mn-cs"/>
              </a:rPr>
              <a:t>عملية الإغلاق</a:t>
            </a:r>
          </a:p>
        </p:txBody>
      </p:sp>
      <p:pic>
        <p:nvPicPr>
          <p:cNvPr id="3" name="Picture 8" descr="O-034-03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1868020"/>
            <a:ext cx="2643206" cy="1893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714750" y="4000500"/>
            <a:ext cx="4714875" cy="2143125"/>
          </a:xfrm>
          <a:prstGeom prst="rect">
            <a:avLst/>
          </a:prstGeom>
          <a:noFill/>
          <a:ln/>
        </p:spPr>
        <p:txBody>
          <a:bodyPr/>
          <a:lstStyle/>
          <a:p>
            <a:pPr marL="609600" indent="-609600" algn="r" rtl="1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ar-EG" sz="1800" b="1" dirty="0">
                <a:solidFill>
                  <a:srgbClr val="C00000"/>
                </a:solidFill>
                <a:cs typeface="+mn-cs"/>
              </a:rPr>
              <a:t>الطرق:</a:t>
            </a:r>
            <a:endParaRPr lang="en-US" sz="1800" b="1" dirty="0">
              <a:solidFill>
                <a:srgbClr val="C00000"/>
              </a:solidFill>
              <a:cs typeface="+mn-cs"/>
            </a:endParaRPr>
          </a:p>
          <a:p>
            <a:pPr marL="533400" indent="-441325" algn="r" rtl="1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تقديم النصيحة للعملاء بأنهم قد قرورا القرار الصحيح</a:t>
            </a:r>
            <a:endParaRPr lang="en-US" sz="1800" b="1" kern="0" dirty="0">
              <a:cs typeface="+mn-cs"/>
            </a:endParaRPr>
          </a:p>
          <a:p>
            <a:pPr marL="533400" indent="-441325" algn="r" rtl="1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تأكد من تعريف العميل لما سيحدث فيما بعد</a:t>
            </a:r>
            <a:endParaRPr lang="en-US" sz="1800" b="1" kern="0" dirty="0">
              <a:cs typeface="+mn-cs"/>
            </a:endParaRPr>
          </a:p>
          <a:p>
            <a:pPr marL="533400" indent="-441325" algn="r" rtl="1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تقديم الشكر للعميل</a:t>
            </a:r>
            <a:endParaRPr lang="en-US" sz="1800" b="1" kern="0" dirty="0"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143000" y="2071688"/>
            <a:ext cx="3500438" cy="1357312"/>
          </a:xfrm>
          <a:prstGeom prst="rect">
            <a:avLst/>
          </a:prstGeom>
          <a:noFill/>
          <a:ln/>
        </p:spPr>
        <p:txBody>
          <a:bodyPr/>
          <a:lstStyle/>
          <a:p>
            <a:pPr marL="609600" indent="-609600" algn="r" rtl="1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ar-EG" sz="1800" b="1" dirty="0">
                <a:solidFill>
                  <a:srgbClr val="C00000"/>
                </a:solidFill>
                <a:cs typeface="+mn-cs"/>
              </a:rPr>
              <a:t>الإندماج/ التعزيز</a:t>
            </a:r>
            <a:endParaRPr lang="en-US" sz="1800" b="1" dirty="0">
              <a:solidFill>
                <a:srgbClr val="C00000"/>
              </a:solidFill>
              <a:cs typeface="+mn-cs"/>
            </a:endParaRPr>
          </a:p>
          <a:p>
            <a:pPr marL="609600" indent="-609600" algn="r" rtl="1" eaLnBrk="0" hangingPunct="0">
              <a:lnSpc>
                <a:spcPct val="90000"/>
              </a:lnSpc>
              <a:spcBef>
                <a:spcPct val="20000"/>
              </a:spcBef>
              <a:buFont typeface="Tunga" pitchFamily="2"/>
              <a:buNone/>
              <a:defRPr/>
            </a:pPr>
            <a:r>
              <a:rPr lang="ar-EG" sz="1800" b="1" kern="0" dirty="0">
                <a:cs typeface="+mn-cs"/>
              </a:rPr>
              <a:t>فإنها تؤكد على قرارالموافقة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  <a:cs typeface="+mn-cs"/>
              </a:rPr>
              <a:t>طريقة المجاملة</a:t>
            </a:r>
          </a:p>
        </p:txBody>
      </p:sp>
      <p:pic>
        <p:nvPicPr>
          <p:cNvPr id="3" name="Picture 5" descr="42-152680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71678"/>
            <a:ext cx="2519555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357438" y="2071688"/>
            <a:ext cx="6572250" cy="1857375"/>
          </a:xfrm>
          <a:prstGeom prst="rect">
            <a:avLst/>
          </a:prstGeom>
        </p:spPr>
        <p:txBody>
          <a:bodyPr/>
          <a:lstStyle/>
          <a:p>
            <a:pPr marL="609600" indent="-609600" algn="r" rtl="1" eaLnBrk="0" hangingPunct="0">
              <a:lnSpc>
                <a:spcPct val="90000"/>
              </a:lnSpc>
              <a:spcBef>
                <a:spcPct val="20000"/>
              </a:spcBef>
              <a:buFont typeface="Tunga" pitchFamily="2"/>
              <a:buNone/>
              <a:defRPr/>
            </a:pPr>
            <a:r>
              <a:rPr lang="ar-EG" sz="1800" b="1" dirty="0">
                <a:solidFill>
                  <a:srgbClr val="C00000"/>
                </a:solidFill>
                <a:cs typeface="+mn-cs"/>
              </a:rPr>
              <a:t>متى؟</a:t>
            </a:r>
            <a:endParaRPr lang="en-US" sz="1800" b="1" dirty="0">
              <a:solidFill>
                <a:srgbClr val="C00000"/>
              </a:solidFill>
              <a:cs typeface="+mn-cs"/>
            </a:endParaRPr>
          </a:p>
          <a:p>
            <a:pPr marL="92075" indent="15875" algn="r" rtl="1" eaLnBrk="0" hangingPunct="0">
              <a:lnSpc>
                <a:spcPct val="90000"/>
              </a:lnSpc>
              <a:spcBef>
                <a:spcPct val="20000"/>
              </a:spcBef>
              <a:buFont typeface="Tunga" pitchFamily="2"/>
              <a:buNone/>
              <a:defRPr/>
            </a:pPr>
            <a:r>
              <a:rPr lang="ar-EG" sz="1800" b="1" kern="0" dirty="0">
                <a:cs typeface="+mn-cs"/>
              </a:rPr>
              <a:t>إذا إعترض العميل وقال ”لا“ بعد أن قمت بمعالجة الإعتراض الأول</a:t>
            </a:r>
          </a:p>
          <a:p>
            <a:pPr marL="92075" indent="15875" algn="r" rtl="1" eaLnBrk="0" hangingPunct="0">
              <a:lnSpc>
                <a:spcPct val="90000"/>
              </a:lnSpc>
              <a:spcBef>
                <a:spcPct val="20000"/>
              </a:spcBef>
              <a:buFont typeface="Tunga" pitchFamily="2"/>
              <a:buNone/>
              <a:defRPr/>
            </a:pPr>
            <a:endParaRPr lang="en-US" sz="1800" b="1" kern="0" dirty="0">
              <a:cs typeface="+mn-cs"/>
            </a:endParaRPr>
          </a:p>
          <a:p>
            <a:pPr marL="609600" indent="-609600" algn="r" rtl="1" eaLnBrk="0" hangingPunct="0">
              <a:lnSpc>
                <a:spcPct val="90000"/>
              </a:lnSpc>
              <a:spcBef>
                <a:spcPct val="20000"/>
              </a:spcBef>
              <a:buFont typeface="Tunga" pitchFamily="2"/>
              <a:buNone/>
              <a:defRPr/>
            </a:pPr>
            <a:r>
              <a:rPr lang="ar-EG" sz="1800" b="1" dirty="0">
                <a:solidFill>
                  <a:srgbClr val="C00000"/>
                </a:solidFill>
                <a:cs typeface="+mn-cs"/>
              </a:rPr>
              <a:t>ماذا تقول؟</a:t>
            </a:r>
            <a:endParaRPr lang="en-US" sz="1800" b="1" dirty="0">
              <a:solidFill>
                <a:srgbClr val="C00000"/>
              </a:solidFill>
              <a:cs typeface="+mn-cs"/>
            </a:endParaRPr>
          </a:p>
          <a:p>
            <a:pPr marL="92075" indent="15875" algn="r" rtl="1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EG" sz="1800" b="1" kern="0" dirty="0">
                <a:cs typeface="+mn-cs"/>
              </a:rPr>
              <a:t>شكرا يا سيدي على وقتك، وسنحاول الوصول اليك في وقت أفضل، وهذا هو (اسم الوكيل) من شركة (اسم الشركة)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28688" y="2562225"/>
            <a:ext cx="65532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>
              <a:defRPr/>
            </a:pPr>
            <a:r>
              <a:rPr lang="ar-EG" sz="54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اليوم الخامس</a:t>
            </a:r>
            <a:endParaRPr lang="en-US" b="1" kern="0" dirty="0">
              <a:solidFill>
                <a:srgbClr val="FF0000"/>
              </a:solidFill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  <a:cs typeface="+mn-cs"/>
              </a:rPr>
              <a:t>زيادة المبيعات </a:t>
            </a:r>
            <a:r>
              <a:rPr lang="en-US" dirty="0" smtClean="0">
                <a:effectLst/>
                <a:cs typeface="+mn-cs"/>
              </a:rPr>
              <a:t>Up Selling</a:t>
            </a:r>
            <a:endParaRPr lang="ar-EG" dirty="0" smtClean="0">
              <a:effectLst/>
              <a:cs typeface="+mn-cs"/>
            </a:endParaRPr>
          </a:p>
        </p:txBody>
      </p:sp>
      <p:pic>
        <p:nvPicPr>
          <p:cNvPr id="3" name="Picture 5" descr="60038-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2357438"/>
            <a:ext cx="2382838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214688" y="3143250"/>
            <a:ext cx="5286375" cy="2000250"/>
          </a:xfrm>
          <a:prstGeom prst="rect">
            <a:avLst/>
          </a:prstGeom>
        </p:spPr>
        <p:txBody>
          <a:bodyPr/>
          <a:lstStyle/>
          <a:p>
            <a:pPr marL="609600" indent="-609600" algn="r" rtl="1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ar-EG" sz="1800" b="1" dirty="0">
                <a:solidFill>
                  <a:srgbClr val="C00000"/>
                </a:solidFill>
                <a:cs typeface="+mn-cs"/>
              </a:rPr>
              <a:t>الخطوات:</a:t>
            </a:r>
            <a:endParaRPr lang="en-US" sz="1800" b="1" dirty="0">
              <a:solidFill>
                <a:srgbClr val="C00000"/>
              </a:solidFill>
              <a:cs typeface="+mn-cs"/>
            </a:endParaRPr>
          </a:p>
          <a:p>
            <a:pPr marL="355600" indent="-355600" algn="r" rtl="1" eaLnBrk="0" hangingPunct="0">
              <a:spcBef>
                <a:spcPct val="20000"/>
              </a:spcBef>
              <a:buFontTx/>
              <a:buAutoNum type="arabicParenR"/>
              <a:defRPr/>
            </a:pPr>
            <a:r>
              <a:rPr lang="ar-EG" sz="1800" b="1" kern="0" dirty="0">
                <a:cs typeface="+mn-cs"/>
              </a:rPr>
              <a:t>تجنب سؤال: ”هل تحتاج شيئاً أخر؟“</a:t>
            </a:r>
            <a:endParaRPr lang="en-US" sz="1800" b="1" kern="0" dirty="0">
              <a:cs typeface="+mn-cs"/>
            </a:endParaRPr>
          </a:p>
          <a:p>
            <a:pPr marL="355600" indent="-355600" algn="r" rtl="1" eaLnBrk="0" hangingPunct="0">
              <a:spcBef>
                <a:spcPct val="20000"/>
              </a:spcBef>
              <a:buFontTx/>
              <a:buAutoNum type="arabicParenR"/>
              <a:defRPr/>
            </a:pPr>
            <a:r>
              <a:rPr lang="ar-EG" sz="1800" b="1" kern="0" dirty="0">
                <a:cs typeface="+mn-cs"/>
              </a:rPr>
              <a:t>بدلاً من ذلك: قم بعرض إقتراح على العميل</a:t>
            </a:r>
            <a:endParaRPr lang="en-US" sz="1800" b="1" kern="0" dirty="0">
              <a:cs typeface="+mn-cs"/>
            </a:endParaRPr>
          </a:p>
          <a:p>
            <a:pPr marL="355600" indent="-355600" algn="r" rtl="1" eaLnBrk="0" hangingPunct="0">
              <a:spcBef>
                <a:spcPct val="20000"/>
              </a:spcBef>
              <a:buFontTx/>
              <a:buAutoNum type="arabicParenR"/>
              <a:defRPr/>
            </a:pPr>
            <a:r>
              <a:rPr lang="ar-EG" sz="1800" b="1" kern="0" dirty="0">
                <a:cs typeface="+mn-cs"/>
              </a:rPr>
              <a:t>تعريف العميل بالمزايا</a:t>
            </a:r>
            <a:endParaRPr lang="en-US" sz="1800" b="1" kern="0" dirty="0"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00375" y="2143125"/>
            <a:ext cx="5572125" cy="1071563"/>
          </a:xfrm>
          <a:prstGeom prst="rect">
            <a:avLst/>
          </a:prstGeom>
        </p:spPr>
        <p:txBody>
          <a:bodyPr/>
          <a:lstStyle/>
          <a:p>
            <a:pPr marL="609600" indent="-609600" algn="r" rtl="1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ar-EG" sz="1800" b="1" dirty="0">
                <a:solidFill>
                  <a:srgbClr val="C00000"/>
                </a:solidFill>
                <a:cs typeface="+mn-cs"/>
              </a:rPr>
              <a:t>التعريف:</a:t>
            </a:r>
            <a:endParaRPr lang="en-US" sz="1800" b="1" dirty="0">
              <a:solidFill>
                <a:srgbClr val="C00000"/>
              </a:solidFill>
              <a:cs typeface="+mn-cs"/>
            </a:endParaRPr>
          </a:p>
          <a:p>
            <a:pPr marL="609600" indent="-609600" algn="r" rtl="1" eaLnBrk="0" hangingPunct="0"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زيادة قيمة المبيعات من خلال سؤال العميل بشراء كمية أكثر</a:t>
            </a:r>
          </a:p>
          <a:p>
            <a:pPr marL="609600" indent="-609600" algn="r" rtl="1" eaLnBrk="0" hangingPunct="0">
              <a:spcBef>
                <a:spcPct val="20000"/>
              </a:spcBef>
              <a:defRPr/>
            </a:pP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  <a:cs typeface="+mn-cs"/>
              </a:rPr>
              <a:t>البيع </a:t>
            </a:r>
            <a:r>
              <a:rPr lang="ar-EG" dirty="0" smtClean="0">
                <a:effectLst/>
              </a:rPr>
              <a:t>المتعدد </a:t>
            </a:r>
            <a:r>
              <a:rPr lang="en-US" dirty="0" smtClean="0">
                <a:effectLst/>
              </a:rPr>
              <a:t> Cross Selling</a:t>
            </a:r>
            <a:endParaRPr lang="ar-EG" dirty="0" smtClean="0">
              <a:effectLst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643313" y="2071688"/>
            <a:ext cx="5184775" cy="2214562"/>
          </a:xfrm>
          <a:prstGeom prst="rect">
            <a:avLst/>
          </a:prstGeom>
        </p:spPr>
        <p:txBody>
          <a:bodyPr/>
          <a:lstStyle/>
          <a:p>
            <a:pPr marL="274638" indent="-244475" algn="r" rtl="1" eaLnBrk="0" hangingPunct="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dirty="0">
                <a:solidFill>
                  <a:srgbClr val="C00000"/>
                </a:solidFill>
                <a:cs typeface="+mn-cs"/>
              </a:rPr>
              <a:t>التعريف:</a:t>
            </a:r>
          </a:p>
          <a:p>
            <a:pPr marL="274638" indent="-244475" algn="r" rtl="1" eaLnBrk="0" hangingPunct="0">
              <a:lnSpc>
                <a:spcPct val="120000"/>
              </a:lnSpc>
              <a:spcBef>
                <a:spcPct val="20000"/>
              </a:spcBef>
              <a:defRPr/>
            </a:pPr>
            <a:r>
              <a:rPr lang="ar-EG" sz="1800" b="1" dirty="0">
                <a:solidFill>
                  <a:srgbClr val="C00000"/>
                </a:solidFill>
                <a:cs typeface="+mn-cs"/>
              </a:rPr>
              <a:t> </a:t>
            </a:r>
            <a:r>
              <a:rPr lang="ar-EG" sz="1800" b="1" kern="0" dirty="0">
                <a:cs typeface="+mn-cs"/>
              </a:rPr>
              <a:t>زيادة قيمة المبيعات من خلال بيع منتجات تكميلية أو إضافية للعميل</a:t>
            </a:r>
          </a:p>
          <a:p>
            <a:pPr marL="274638" indent="-244475" algn="r" rtl="1" eaLnBrk="0" hangingPunct="0">
              <a:lnSpc>
                <a:spcPct val="120000"/>
              </a:lnSpc>
              <a:spcBef>
                <a:spcPct val="20000"/>
              </a:spcBef>
              <a:defRPr/>
            </a:pPr>
            <a:endParaRPr lang="en-US" sz="1800" b="1" kern="0" dirty="0">
              <a:cs typeface="+mn-cs"/>
            </a:endParaRPr>
          </a:p>
          <a:p>
            <a:pPr marL="274638" indent="-244475" algn="r" rtl="1" eaLnBrk="0" hangingPunct="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لابد من تعريف العميل بمزايا المنتج</a:t>
            </a:r>
            <a:endParaRPr lang="en-US" sz="1800" b="1" kern="0" dirty="0">
              <a:cs typeface="+mn-cs"/>
            </a:endParaRPr>
          </a:p>
        </p:txBody>
      </p:sp>
      <p:pic>
        <p:nvPicPr>
          <p:cNvPr id="5" name="Picture 5" descr="563713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214554"/>
            <a:ext cx="1714512" cy="2266966"/>
          </a:xfrm>
          <a:prstGeom prst="round1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  <a:cs typeface="+mn-cs"/>
              </a:rPr>
              <a:t>البيع المتعدد</a:t>
            </a:r>
          </a:p>
        </p:txBody>
      </p:sp>
      <p:pic>
        <p:nvPicPr>
          <p:cNvPr id="3" name="Picture 4" descr="565047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643182"/>
            <a:ext cx="1965783" cy="1928826"/>
          </a:xfrm>
          <a:prstGeom prst="round2Diag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38475" y="1928813"/>
            <a:ext cx="5819775" cy="2286000"/>
          </a:xfrm>
          <a:prstGeom prst="rect">
            <a:avLst/>
          </a:prstGeom>
        </p:spPr>
        <p:txBody>
          <a:bodyPr/>
          <a:lstStyle/>
          <a:p>
            <a:pPr marL="609600" indent="-609600" algn="r" rtl="1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dirty="0">
                <a:solidFill>
                  <a:srgbClr val="C00000"/>
                </a:solidFill>
                <a:cs typeface="+mn-cs"/>
              </a:rPr>
              <a:t>الخطوات:</a:t>
            </a:r>
            <a:endParaRPr lang="en-US" sz="1800" b="1" dirty="0">
              <a:solidFill>
                <a:srgbClr val="C00000"/>
              </a:solidFill>
              <a:cs typeface="+mn-cs"/>
            </a:endParaRPr>
          </a:p>
          <a:p>
            <a:pPr marL="355600" indent="-355600" algn="r" rtl="1" eaLnBrk="0" hangingPunct="0">
              <a:lnSpc>
                <a:spcPct val="15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1800" b="1" kern="0" dirty="0">
                <a:cs typeface="+mn-cs"/>
              </a:rPr>
              <a:t>قم بإستخدام جملة معينة لكى تنتقل من المنتج الذى طلبه العميل إلى المنتج الإضافى/ التكميلى الذى ترغب فى بيعه له.</a:t>
            </a:r>
          </a:p>
          <a:p>
            <a:pPr marL="355600" indent="-355600" algn="r" rtl="1" eaLnBrk="0" hangingPunct="0">
              <a:lnSpc>
                <a:spcPct val="15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1800" b="1" kern="0" dirty="0">
                <a:cs typeface="+mn-cs"/>
              </a:rPr>
              <a:t>وصف المنتج الإضافى الذى ترغب فى بيعه والتعريف بمزاياه</a:t>
            </a:r>
          </a:p>
          <a:p>
            <a:pPr marL="355600" indent="-355600" algn="r" rtl="1" eaLnBrk="0" hangingPunct="0">
              <a:lnSpc>
                <a:spcPct val="15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1800" b="1" kern="0" dirty="0">
                <a:cs typeface="+mn-cs"/>
              </a:rPr>
              <a:t>إطلب من العميل القيام بشراؤه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</a:rPr>
              <a:t>المـتـابـعـة</a:t>
            </a:r>
            <a:endParaRPr lang="ar-EG" dirty="0" smtClean="0">
              <a:effectLst/>
              <a:cs typeface="+mn-cs"/>
            </a:endParaRPr>
          </a:p>
        </p:txBody>
      </p:sp>
      <p:pic>
        <p:nvPicPr>
          <p:cNvPr id="4" name="Picture 6" descr="42-158126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2428868"/>
            <a:ext cx="2108255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786438" y="2428875"/>
            <a:ext cx="2943225" cy="2143125"/>
          </a:xfrm>
          <a:prstGeom prst="rect">
            <a:avLst/>
          </a:prstGeom>
        </p:spPr>
        <p:txBody>
          <a:bodyPr/>
          <a:lstStyle/>
          <a:p>
            <a:pPr marL="274638" indent="-273050" algn="justLow" rtl="1" eaLnBrk="0" hangingPunct="0">
              <a:lnSpc>
                <a:spcPct val="15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1800" b="1" kern="0" dirty="0">
                <a:cs typeface="+mn-cs"/>
              </a:rPr>
              <a:t>التحقق من أن العميل هو العميل المحتمل</a:t>
            </a:r>
          </a:p>
          <a:p>
            <a:pPr marL="274638" indent="-273050" algn="justLow" rtl="1" eaLnBrk="0" hangingPunct="0">
              <a:lnSpc>
                <a:spcPct val="15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1800" b="1" kern="0" dirty="0">
                <a:cs typeface="+mn-cs"/>
              </a:rPr>
              <a:t>معرفة أنسب وقت للمتابعة</a:t>
            </a:r>
            <a:endParaRPr lang="en-US" sz="1800" b="1" kern="0" dirty="0"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500313" y="1285875"/>
            <a:ext cx="3443287" cy="714375"/>
          </a:xfrm>
          <a:prstGeom prst="rect">
            <a:avLst/>
          </a:prstGeom>
        </p:spPr>
        <p:txBody>
          <a:bodyPr/>
          <a:lstStyle/>
          <a:p>
            <a:pPr marL="609600" indent="-609600" algn="ctr" rtl="1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EG" sz="2400" b="1" dirty="0">
                <a:solidFill>
                  <a:srgbClr val="C00000"/>
                </a:solidFill>
                <a:cs typeface="+mn-cs"/>
              </a:rPr>
              <a:t>من الذي يستحق المتابعة</a:t>
            </a:r>
            <a:endParaRPr lang="en-US" sz="24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28625" y="2428875"/>
            <a:ext cx="3143250" cy="2286000"/>
          </a:xfrm>
          <a:prstGeom prst="rect">
            <a:avLst/>
          </a:prstGeom>
        </p:spPr>
        <p:txBody>
          <a:bodyPr/>
          <a:lstStyle/>
          <a:p>
            <a:pPr marL="365125" indent="-334963" algn="justLow" rtl="1" eaLnBrk="0" hangingPunct="0">
              <a:lnSpc>
                <a:spcPct val="150000"/>
              </a:lnSpc>
              <a:spcBef>
                <a:spcPct val="20000"/>
              </a:spcBef>
              <a:buFont typeface="+mj-lt"/>
              <a:buAutoNum type="arabicParenR" startAt="3"/>
              <a:defRPr/>
            </a:pPr>
            <a:r>
              <a:rPr lang="ar-EG" sz="1800" b="1" kern="0" dirty="0">
                <a:cs typeface="+mn-cs"/>
              </a:rPr>
              <a:t>التأكد من أنهم سيقوموا بالشراء</a:t>
            </a:r>
            <a:endParaRPr lang="en-US" sz="1800" b="1" kern="0" dirty="0">
              <a:cs typeface="+mn-cs"/>
            </a:endParaRPr>
          </a:p>
          <a:p>
            <a:pPr marL="365125" indent="-334963" algn="justLow" rtl="1" eaLnBrk="0" hangingPunct="0">
              <a:lnSpc>
                <a:spcPct val="150000"/>
              </a:lnSpc>
              <a:spcBef>
                <a:spcPct val="20000"/>
              </a:spcBef>
              <a:buFont typeface="+mj-lt"/>
              <a:buAutoNum type="arabicParenR" startAt="3"/>
              <a:defRPr/>
            </a:pPr>
            <a:r>
              <a:rPr lang="ar-EG" sz="1800" b="1" kern="0" dirty="0">
                <a:cs typeface="+mn-cs"/>
              </a:rPr>
              <a:t>معرفة سبب كون المستقبل هو أنسب وقت للقيام بالمتابعة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old wom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333375"/>
            <a:ext cx="4211637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5608638" y="2700338"/>
            <a:ext cx="2936875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rtl="1">
              <a:defRPr/>
            </a:pPr>
            <a:r>
              <a:rPr lang="ar-EG" sz="5400" b="1" dirty="0">
                <a:solidFill>
                  <a:schemeClr val="tx2">
                    <a:lumMod val="50000"/>
                  </a:schemeClr>
                </a:solidFill>
              </a:rPr>
              <a:t>سيدة عجوز</a:t>
            </a:r>
            <a:r>
              <a:rPr lang="en-US" sz="5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</a:rPr>
              <a:t>المـتـابـعـة</a:t>
            </a:r>
            <a:endParaRPr lang="ar-EG" dirty="0" smtClean="0">
              <a:effectLst/>
              <a:cs typeface="+mn-cs"/>
            </a:endParaRPr>
          </a:p>
        </p:txBody>
      </p:sp>
      <p:pic>
        <p:nvPicPr>
          <p:cNvPr id="3" name="Picture 5" descr="0000304726-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928934"/>
            <a:ext cx="1928794" cy="1936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00188" y="2071688"/>
            <a:ext cx="7229475" cy="2357437"/>
          </a:xfrm>
          <a:prstGeom prst="rect">
            <a:avLst/>
          </a:prstGeom>
        </p:spPr>
        <p:txBody>
          <a:bodyPr/>
          <a:lstStyle/>
          <a:p>
            <a:pPr marL="609600" indent="-609600" algn="r" rtl="1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ar-EG" sz="1800" b="1" dirty="0">
                <a:solidFill>
                  <a:srgbClr val="C00000"/>
                </a:solidFill>
                <a:cs typeface="+mn-cs"/>
              </a:rPr>
              <a:t>أسباب جيدة للقيام بالمتابعة:</a:t>
            </a:r>
            <a:endParaRPr lang="en-US" sz="1800" b="1" dirty="0">
              <a:solidFill>
                <a:srgbClr val="C00000"/>
              </a:solidFill>
              <a:cs typeface="+mn-cs"/>
            </a:endParaRPr>
          </a:p>
          <a:p>
            <a:pPr marL="355600" indent="-355600" algn="r" rtl="1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AutoNum type="arabicParenR"/>
              <a:defRPr/>
            </a:pPr>
            <a:r>
              <a:rPr lang="ar-EG" sz="1800" b="1" kern="0" dirty="0">
                <a:cs typeface="+mn-cs"/>
              </a:rPr>
              <a:t>حدوث شئ بين المكالمة الأخيرة والوقت المقرر للمتابعة والذى من شأنه أن يجعل هذه المكالمة ذات قيمة وأهمية للمتابعة</a:t>
            </a:r>
            <a:endParaRPr lang="en-US" sz="1800" b="1" kern="0" dirty="0">
              <a:cs typeface="+mn-cs"/>
            </a:endParaRPr>
          </a:p>
          <a:p>
            <a:pPr marL="355600" indent="-355600" algn="r" rtl="1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AutoNum type="arabicParenR"/>
              <a:defRPr/>
            </a:pPr>
            <a:r>
              <a:rPr lang="ar-EG" sz="1800" b="1" kern="0" dirty="0">
                <a:cs typeface="+mn-cs"/>
              </a:rPr>
              <a:t>قد يحدث حدث مستقبلى يجعل المكالمة الخاصة بالمتابعة أكثر أهمية ومناسبة</a:t>
            </a:r>
            <a:endParaRPr lang="en-US" sz="1800" b="1" kern="0" dirty="0">
              <a:cs typeface="+mn-cs"/>
            </a:endParaRPr>
          </a:p>
          <a:p>
            <a:pPr marL="355600" indent="-355600" algn="r" rtl="1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AutoNum type="arabicParenR"/>
              <a:defRPr/>
            </a:pPr>
            <a:r>
              <a:rPr lang="ar-EG" sz="1800" b="1" kern="0" dirty="0">
                <a:cs typeface="+mn-cs"/>
              </a:rPr>
              <a:t>إضافة قيمة جديدة إلى جانب ما تم تغطيته فى المكالمة الأخيرة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</a:rPr>
              <a:t>المـتـابـعـة</a:t>
            </a:r>
            <a:endParaRPr lang="ar-EG" dirty="0" smtClean="0">
              <a:effectLst/>
              <a:cs typeface="+mn-cs"/>
            </a:endParaRPr>
          </a:p>
        </p:txBody>
      </p:sp>
      <p:pic>
        <p:nvPicPr>
          <p:cNvPr id="3" name="Picture 4" descr="untit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286000"/>
            <a:ext cx="2247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33613" y="2000250"/>
            <a:ext cx="6624637" cy="3071813"/>
          </a:xfrm>
          <a:prstGeom prst="rect">
            <a:avLst/>
          </a:prstGeom>
        </p:spPr>
        <p:txBody>
          <a:bodyPr/>
          <a:lstStyle/>
          <a:p>
            <a:pPr marL="92075" algn="r" rtl="1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dirty="0">
                <a:cs typeface="+mn-cs"/>
              </a:rPr>
              <a:t>كيفية تنفيذ برنامج ”إستمرار التواصل مع العميل“ لإتمام عملية البيع عبر الهاتف:</a:t>
            </a:r>
            <a:endParaRPr lang="en-US" sz="1800" b="1" dirty="0">
              <a:cs typeface="+mn-cs"/>
            </a:endParaRPr>
          </a:p>
          <a:p>
            <a:pPr marL="355600" indent="-355600" algn="r" rtl="1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AutoNum type="arabicParenR"/>
              <a:tabLst>
                <a:tab pos="450850" algn="l"/>
              </a:tabLst>
              <a:defRPr/>
            </a:pPr>
            <a:r>
              <a:rPr lang="ar-EG" sz="1800" b="1" kern="0" dirty="0">
                <a:cs typeface="+mn-cs"/>
              </a:rPr>
              <a:t>تحديد الفئات/المجموعات</a:t>
            </a:r>
            <a:endParaRPr lang="en-US" sz="1800" b="1" kern="0" dirty="0">
              <a:cs typeface="+mn-cs"/>
            </a:endParaRPr>
          </a:p>
          <a:p>
            <a:pPr marL="355600" indent="-355600" algn="r" rtl="1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AutoNum type="arabicParenR"/>
              <a:tabLst>
                <a:tab pos="450850" algn="l"/>
              </a:tabLst>
              <a:defRPr/>
            </a:pPr>
            <a:r>
              <a:rPr lang="en-US" sz="1800" b="1" kern="0" dirty="0">
                <a:cs typeface="+mn-cs"/>
              </a:rPr>
              <a:t>Get computerized</a:t>
            </a:r>
          </a:p>
          <a:p>
            <a:pPr marL="355600" indent="-355600" algn="r" rtl="1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AutoNum type="arabicParenR"/>
              <a:tabLst>
                <a:tab pos="450850" algn="l"/>
              </a:tabLst>
              <a:defRPr/>
            </a:pPr>
            <a:r>
              <a:rPr lang="ar-EG" sz="1800" b="1" kern="0" dirty="0">
                <a:cs typeface="+mn-cs"/>
              </a:rPr>
              <a:t>تخطيط وتنفيذ إتصالاتك</a:t>
            </a:r>
            <a:endParaRPr lang="en-US" sz="1800" b="1" kern="0" dirty="0">
              <a:cs typeface="+mn-cs"/>
            </a:endParaRPr>
          </a:p>
          <a:p>
            <a:pPr marL="355600" indent="-355600" algn="r" rtl="1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AutoNum type="arabicParenR"/>
              <a:tabLst>
                <a:tab pos="450850" algn="l"/>
              </a:tabLst>
              <a:defRPr/>
            </a:pPr>
            <a:r>
              <a:rPr lang="ar-EG" sz="1800" b="1" kern="0" dirty="0">
                <a:cs typeface="+mn-cs"/>
              </a:rPr>
              <a:t>تحديد الهدف عند الإتصال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</a:rPr>
              <a:t>المـتـابـعـة</a:t>
            </a:r>
            <a:endParaRPr lang="ar-EG" dirty="0" smtClean="0">
              <a:effectLst/>
              <a:cs typeface="+mn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252538" y="2000250"/>
            <a:ext cx="7677150" cy="2928938"/>
          </a:xfrm>
          <a:prstGeom prst="rect">
            <a:avLst/>
          </a:prstGeom>
        </p:spPr>
        <p:txBody>
          <a:bodyPr/>
          <a:lstStyle/>
          <a:p>
            <a:pPr marL="609600" indent="-609600" algn="r" rtl="1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ar-EG" sz="1800" b="1" dirty="0">
                <a:solidFill>
                  <a:srgbClr val="C00000"/>
                </a:solidFill>
                <a:cs typeface="+mn-cs"/>
              </a:rPr>
              <a:t>الإفتتاح:</a:t>
            </a:r>
            <a:endParaRPr lang="en-US" sz="1800" b="1" dirty="0">
              <a:solidFill>
                <a:srgbClr val="C00000"/>
              </a:solidFill>
              <a:cs typeface="+mn-cs"/>
            </a:endParaRPr>
          </a:p>
          <a:p>
            <a:pPr marL="355600" indent="-342900" algn="r" rtl="1" eaLnBrk="0" hangingPunct="0">
              <a:lnSpc>
                <a:spcPct val="20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1800" b="1" kern="0" dirty="0">
                <a:cs typeface="+mn-cs"/>
              </a:rPr>
              <a:t>قم بكل بساطة بتذكير العميل بأخر نقطة تم التوقف عندها فى الحديث السابق.</a:t>
            </a:r>
            <a:endParaRPr lang="en-US" sz="1800" b="1" kern="0" dirty="0">
              <a:cs typeface="+mn-cs"/>
            </a:endParaRPr>
          </a:p>
          <a:p>
            <a:pPr marL="355600" indent="-342900" algn="r" rtl="1" eaLnBrk="0" hangingPunct="0">
              <a:lnSpc>
                <a:spcPct val="20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1800" b="1" kern="0" dirty="0">
                <a:cs typeface="+mn-cs"/>
              </a:rPr>
              <a:t>لابد من التركيز على الهدف من المكالمة.</a:t>
            </a:r>
            <a:endParaRPr lang="en-US" sz="1800" b="1" kern="0" dirty="0">
              <a:cs typeface="+mn-cs"/>
            </a:endParaRPr>
          </a:p>
          <a:p>
            <a:pPr marL="355600" indent="-342900" algn="r" rtl="1" eaLnBrk="0" hangingPunct="0">
              <a:lnSpc>
                <a:spcPct val="20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1800" b="1" kern="0" dirty="0">
                <a:cs typeface="+mn-cs"/>
              </a:rPr>
              <a:t>لابد أن تقود المحادثة نحو النقاط الهامة التى حثت على إهتمامهم فى المكالمة السابقة</a:t>
            </a:r>
          </a:p>
          <a:p>
            <a:pPr marL="355600" indent="-342900" algn="r" rtl="1" eaLnBrk="0" hangingPunct="0">
              <a:lnSpc>
                <a:spcPct val="20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1800" b="1" kern="0" dirty="0">
                <a:cs typeface="+mn-cs"/>
              </a:rPr>
              <a:t>العمل على قيادة العملية نحو الهدف النهائى الذى تسعى إليه (البيع)</a:t>
            </a:r>
            <a:endParaRPr lang="en-US" sz="1800" b="1" kern="0" dirty="0">
              <a:cs typeface="+mn-cs"/>
            </a:endParaRPr>
          </a:p>
          <a:p>
            <a:pPr marL="609600" indent="-609600" algn="r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1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1732" name="Picture 2" descr="C:\Documents and Settings\fawzeya\Desktop\businessman-talking-phone_~pgi012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9225" y="2214563"/>
            <a:ext cx="22796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</a:rPr>
              <a:t>المـتـابـعـة</a:t>
            </a:r>
            <a:endParaRPr lang="ar-EG" dirty="0" smtClean="0">
              <a:effectLst/>
              <a:cs typeface="+mn-cs"/>
            </a:endParaRPr>
          </a:p>
        </p:txBody>
      </p:sp>
      <p:pic>
        <p:nvPicPr>
          <p:cNvPr id="3" name="Picture 5" descr="200296545-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571744"/>
            <a:ext cx="2142979" cy="2140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1750" y="2214563"/>
            <a:ext cx="6321425" cy="2214562"/>
          </a:xfrm>
          <a:prstGeom prst="rect">
            <a:avLst/>
          </a:prstGeom>
        </p:spPr>
        <p:txBody>
          <a:bodyPr/>
          <a:lstStyle/>
          <a:p>
            <a:pPr marL="609600" indent="-609600" algn="r" rtl="1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ar-EG" sz="1800" b="1" dirty="0">
                <a:solidFill>
                  <a:srgbClr val="C00000"/>
                </a:solidFill>
                <a:cs typeface="+mn-cs"/>
              </a:rPr>
              <a:t>شكل/ صيغة الإفتتاح:</a:t>
            </a:r>
            <a:endParaRPr lang="en-US" sz="1800" b="1" dirty="0">
              <a:solidFill>
                <a:srgbClr val="C00000"/>
              </a:solidFill>
              <a:cs typeface="+mn-cs"/>
            </a:endParaRPr>
          </a:p>
          <a:p>
            <a:pPr marL="355600" indent="-342900" algn="r" rtl="1" eaLnBrk="0" hangingPunct="0">
              <a:lnSpc>
                <a:spcPct val="20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1800" b="1" kern="0" dirty="0">
                <a:cs typeface="+mn-cs"/>
              </a:rPr>
              <a:t>تحديد الهوية: كلما قلت المعرفة والحميمية كلما زادت الرسميات</a:t>
            </a:r>
            <a:endParaRPr lang="en-US" sz="1800" b="1" kern="0" dirty="0">
              <a:cs typeface="+mn-cs"/>
            </a:endParaRPr>
          </a:p>
          <a:p>
            <a:pPr marL="355600" indent="-342900" algn="r" rtl="1" eaLnBrk="0" hangingPunct="0">
              <a:lnSpc>
                <a:spcPct val="20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1800" b="1" kern="0" dirty="0">
                <a:cs typeface="+mn-cs"/>
              </a:rPr>
              <a:t>الربط: تذكير العميل بأخر نقطة عاطفية/مؤثرة إنتهت بها المكالمة الأخيرة</a:t>
            </a:r>
            <a:endParaRPr lang="en-US" sz="1800" b="1" kern="0" dirty="0">
              <a:cs typeface="+mn-cs"/>
            </a:endParaRPr>
          </a:p>
          <a:p>
            <a:pPr marL="355600" indent="-342900" algn="r" rtl="1" eaLnBrk="0" hangingPunct="0">
              <a:lnSpc>
                <a:spcPct val="20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1800" b="1" kern="0" dirty="0">
                <a:cs typeface="+mn-cs"/>
              </a:rPr>
              <a:t>التذكير: تذكيرهم بإهتمامتهم وبالمكالمة الأخيرة</a:t>
            </a:r>
            <a:endParaRPr lang="en-US" sz="1800" b="1" kern="0" dirty="0">
              <a:cs typeface="+mn-cs"/>
            </a:endParaRPr>
          </a:p>
          <a:p>
            <a:pPr marL="609600" indent="-609600" algn="r" rtl="1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1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  <a:cs typeface="+mn-cs"/>
              </a:rPr>
              <a:t>المـتـابـعـة</a:t>
            </a:r>
          </a:p>
        </p:txBody>
      </p:sp>
      <p:sp>
        <p:nvSpPr>
          <p:cNvPr id="3" name="AutoShape 4" descr="71080234"/>
          <p:cNvSpPr>
            <a:spLocks noChangeArrowheads="1"/>
          </p:cNvSpPr>
          <p:nvPr/>
        </p:nvSpPr>
        <p:spPr bwMode="auto">
          <a:xfrm>
            <a:off x="2928938" y="1143000"/>
            <a:ext cx="2700337" cy="2016125"/>
          </a:xfrm>
          <a:prstGeom prst="roundRect">
            <a:avLst>
              <a:gd name="adj" fmla="val 16667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rtl="1"/>
            <a:endParaRPr lang="ar-EG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85938" y="3500438"/>
            <a:ext cx="5534025" cy="2500312"/>
          </a:xfrm>
          <a:prstGeom prst="rect">
            <a:avLst/>
          </a:prstGeom>
        </p:spPr>
        <p:txBody>
          <a:bodyPr/>
          <a:lstStyle/>
          <a:p>
            <a:pPr marL="609600" indent="-609600" algn="ctr" rtl="1" eaLnBrk="0" hangingPunct="0">
              <a:lnSpc>
                <a:spcPct val="90000"/>
              </a:lnSpc>
              <a:spcBef>
                <a:spcPct val="20000"/>
              </a:spcBef>
            </a:pPr>
            <a:r>
              <a:rPr lang="ar-EG" sz="1800" b="1">
                <a:solidFill>
                  <a:srgbClr val="C00000"/>
                </a:solidFill>
                <a:cs typeface="Arial" pitchFamily="34" charset="0"/>
              </a:rPr>
              <a:t>الجمل الإفتتاحية</a:t>
            </a:r>
            <a:endParaRPr lang="en-US" sz="1800" b="1">
              <a:solidFill>
                <a:srgbClr val="C00000"/>
              </a:solidFill>
              <a:cs typeface="Arial" pitchFamily="34" charset="0"/>
            </a:endParaRPr>
          </a:p>
          <a:p>
            <a:pPr marL="609600" indent="-609600" algn="ctr" rtl="1" eaLnBrk="0" hangingPunct="0">
              <a:lnSpc>
                <a:spcPct val="200000"/>
              </a:lnSpc>
              <a:spcBef>
                <a:spcPct val="20000"/>
              </a:spcBef>
            </a:pPr>
            <a:r>
              <a:rPr lang="ar-EG" sz="1800" b="1">
                <a:cs typeface="Arial" pitchFamily="34" charset="0"/>
              </a:rPr>
              <a:t>.............. إننى أتصل بك لمواصلة حديثنا من قبل</a:t>
            </a:r>
            <a:endParaRPr lang="en-US" sz="1800" b="1">
              <a:cs typeface="Arial" pitchFamily="34" charset="0"/>
            </a:endParaRPr>
          </a:p>
          <a:p>
            <a:pPr marL="609600" indent="-609600" algn="ctr" rtl="1" eaLnBrk="0" hangingPunct="0">
              <a:lnSpc>
                <a:spcPct val="200000"/>
              </a:lnSpc>
              <a:spcBef>
                <a:spcPct val="20000"/>
              </a:spcBef>
            </a:pPr>
            <a:r>
              <a:rPr lang="ar-EG" sz="1800" b="1">
                <a:cs typeface="Arial" pitchFamily="34" charset="0"/>
              </a:rPr>
              <a:t>........... أود أن أعرف أين توقف الحديث...........</a:t>
            </a:r>
            <a:endParaRPr lang="en-US" sz="1800" b="1">
              <a:cs typeface="Arial" pitchFamily="34" charset="0"/>
            </a:endParaRPr>
          </a:p>
          <a:p>
            <a:pPr marL="609600" indent="-609600" algn="ctr" rtl="1" eaLnBrk="0" hangingPunct="0">
              <a:lnSpc>
                <a:spcPct val="200000"/>
              </a:lnSpc>
              <a:spcBef>
                <a:spcPct val="20000"/>
              </a:spcBef>
            </a:pPr>
            <a:r>
              <a:rPr lang="ar-EG" sz="1800" b="1">
                <a:cs typeface="Arial" pitchFamily="34" charset="0"/>
              </a:rPr>
              <a:t>........... إننى أتصل بك لمواصلة نقاشنا...........</a:t>
            </a:r>
            <a:endParaRPr lang="en-US" sz="1800" b="1">
              <a:cs typeface="Arial" pitchFamily="34" charset="0"/>
            </a:endParaRPr>
          </a:p>
          <a:p>
            <a:pPr marL="609600" indent="-609600" algn="r" rtl="1" eaLnBrk="0" hangingPunct="0">
              <a:spcBef>
                <a:spcPct val="20000"/>
              </a:spcBef>
              <a:buFont typeface="Tunga" pitchFamily="34" charset="0"/>
              <a:buChar char="◌"/>
            </a:pPr>
            <a:endParaRPr lang="en-US" sz="18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438"/>
            <a:ext cx="5715000" cy="10715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</a:rPr>
              <a:t>الـمـتـابـعـــة</a:t>
            </a:r>
            <a:endParaRPr lang="ar-EG" dirty="0" smtClean="0">
              <a:effectLst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072063" y="2786063"/>
            <a:ext cx="3925887" cy="857250"/>
          </a:xfrm>
          <a:prstGeom prst="rect">
            <a:avLst/>
          </a:prstGeom>
        </p:spPr>
        <p:txBody>
          <a:bodyPr/>
          <a:lstStyle/>
          <a:p>
            <a:pPr marL="274638" indent="-274638" algn="r" rtl="1" eaLnBrk="0" hangingPunct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المـكالـمـة الأولـى كانـت غـيـر مؤثـرة أو غـيـر فـعـالـة</a:t>
            </a:r>
          </a:p>
        </p:txBody>
      </p:sp>
      <p:pic>
        <p:nvPicPr>
          <p:cNvPr id="5" name="Picture 4" descr="200304663-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928926" y="3286124"/>
            <a:ext cx="3455987" cy="2297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643063" y="1857375"/>
            <a:ext cx="5214937" cy="642938"/>
          </a:xfrm>
          <a:prstGeom prst="rect">
            <a:avLst/>
          </a:prstGeom>
        </p:spPr>
        <p:txBody>
          <a:bodyPr/>
          <a:lstStyle/>
          <a:p>
            <a:pPr marL="609600" indent="-609600" algn="ctr" rtl="1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ar-EG" sz="2400" b="1" dirty="0">
                <a:solidFill>
                  <a:srgbClr val="C00000"/>
                </a:solidFill>
                <a:cs typeface="+mn-cs"/>
              </a:rPr>
              <a:t>ماسبب عدم تأثير بعض مكالمات المتابعة؟</a:t>
            </a:r>
            <a:endParaRPr lang="en-US" sz="24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57188" y="2714625"/>
            <a:ext cx="3714750" cy="1214438"/>
          </a:xfrm>
          <a:prstGeom prst="rect">
            <a:avLst/>
          </a:prstGeom>
        </p:spPr>
        <p:txBody>
          <a:bodyPr/>
          <a:lstStyle/>
          <a:p>
            <a:pPr marL="365125" indent="-273050" algn="justLow" rtl="1" eaLnBrk="0" hangingPunct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الطرق والأسئلة المستخدمة والدافعة للرفض فى مكالمة المتابعة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7" grpId="0" build="p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75" y="142875"/>
            <a:ext cx="4643438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</a:rPr>
              <a:t>الـمـتـابـعـــة</a:t>
            </a:r>
            <a:endParaRPr lang="ar-EG" dirty="0" smtClean="0">
              <a:effectLst/>
              <a:cs typeface="+mn-cs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500430" y="1428736"/>
            <a:ext cx="1500198" cy="42862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ar-EG" sz="3000" b="1" dirty="0"/>
              <a:t>التعريف</a:t>
            </a:r>
            <a:endParaRPr lang="en-US" sz="3000" b="1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000364" y="3071810"/>
            <a:ext cx="2571768" cy="92869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justLow" rtl="1" eaLnBrk="0" hangingPunct="0">
              <a:defRPr/>
            </a:pPr>
            <a:r>
              <a:rPr lang="ar-EG" sz="3000" b="1" dirty="0"/>
              <a:t>تخفيف التوتر و إستكمال الحديث</a:t>
            </a:r>
            <a:endParaRPr lang="en-US" sz="3000" b="1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643306" y="5072074"/>
            <a:ext cx="1285884" cy="57150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rtl="1">
              <a:defRPr/>
            </a:pPr>
            <a:r>
              <a:rPr lang="ar-EG" sz="3000" b="1" dirty="0"/>
              <a:t>الطلب</a:t>
            </a:r>
            <a:endParaRPr lang="en-US" sz="3000" b="1" dirty="0"/>
          </a:p>
        </p:txBody>
      </p:sp>
      <p:sp>
        <p:nvSpPr>
          <p:cNvPr id="12" name="Down Arrow 11"/>
          <p:cNvSpPr/>
          <p:nvPr/>
        </p:nvSpPr>
        <p:spPr>
          <a:xfrm>
            <a:off x="4071938" y="4143375"/>
            <a:ext cx="285750" cy="714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13" name="Down Arrow 12"/>
          <p:cNvSpPr/>
          <p:nvPr/>
        </p:nvSpPr>
        <p:spPr>
          <a:xfrm>
            <a:off x="4071938" y="2143125"/>
            <a:ext cx="285750" cy="714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/>
          </a:p>
        </p:txBody>
      </p:sp>
      <p:pic>
        <p:nvPicPr>
          <p:cNvPr id="14" name="Picture 12" descr="200412920-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25" y="1143000"/>
            <a:ext cx="1906588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 descr="200117334-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929321" y="4417584"/>
            <a:ext cx="1912293" cy="1757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4" descr="6294-0007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42910" y="2500306"/>
            <a:ext cx="1519935" cy="2144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75" y="142875"/>
            <a:ext cx="5715000" cy="1071563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effectLst/>
              </a:rPr>
              <a:t>الـمـتـابـعـــة</a:t>
            </a:r>
            <a:endParaRPr lang="ar-EG" dirty="0" smtClean="0">
              <a:effectLst/>
              <a:cs typeface="+mn-cs"/>
            </a:endParaRPr>
          </a:p>
        </p:txBody>
      </p:sp>
      <p:pic>
        <p:nvPicPr>
          <p:cNvPr id="8" name="Picture 8" descr="200386028-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1214422"/>
            <a:ext cx="1357322" cy="1683821"/>
          </a:xfrm>
          <a:prstGeom prst="roundRect">
            <a:avLst/>
          </a:prstGeom>
          <a:noFill/>
        </p:spPr>
      </p:pic>
      <p:pic>
        <p:nvPicPr>
          <p:cNvPr id="9" name="Picture 9" descr="tttretr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57224" y="2643182"/>
            <a:ext cx="2069823" cy="1672503"/>
          </a:xfrm>
          <a:prstGeom prst="roundRect">
            <a:avLst/>
          </a:prstGeom>
          <a:noFill/>
        </p:spPr>
      </p:pic>
      <p:pic>
        <p:nvPicPr>
          <p:cNvPr id="10" name="Picture 10" descr="200389940-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643446"/>
            <a:ext cx="1855509" cy="1363355"/>
          </a:xfrm>
          <a:prstGeom prst="roundRect">
            <a:avLst/>
          </a:prstGeom>
          <a:noFill/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500430" y="1428736"/>
            <a:ext cx="1500198" cy="42862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ar-EG" sz="3000" b="1" dirty="0"/>
              <a:t>الإستماع</a:t>
            </a:r>
            <a:endParaRPr lang="en-US" sz="3000" b="1" dirty="0"/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>
            <a:off x="3214678" y="3143248"/>
            <a:ext cx="2143140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rtl="1" eaLnBrk="0" hangingPunct="0">
              <a:defRPr/>
            </a:pPr>
            <a:r>
              <a:rPr lang="ar-EG" sz="3000" b="1" dirty="0"/>
              <a:t>التحليل</a:t>
            </a:r>
            <a:endParaRPr lang="en-US" sz="3000" b="1" dirty="0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714744" y="5000636"/>
            <a:ext cx="1285884" cy="57150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rtl="1">
              <a:defRPr/>
            </a:pPr>
            <a:r>
              <a:rPr lang="ar-EG" sz="3000" b="1" dirty="0"/>
              <a:t>الإغلاق</a:t>
            </a:r>
            <a:endParaRPr lang="en-US" sz="3000" b="1" dirty="0"/>
          </a:p>
          <a:p>
            <a:pPr marL="342900" indent="-342900" algn="ctr" rtl="1">
              <a:defRPr/>
            </a:pPr>
            <a:endParaRPr lang="en-US" sz="3000" b="1" dirty="0"/>
          </a:p>
        </p:txBody>
      </p:sp>
      <p:sp>
        <p:nvSpPr>
          <p:cNvPr id="14" name="Down Arrow 13"/>
          <p:cNvSpPr/>
          <p:nvPr/>
        </p:nvSpPr>
        <p:spPr>
          <a:xfrm>
            <a:off x="4071938" y="4000500"/>
            <a:ext cx="285750" cy="714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15" name="Down Arrow 14"/>
          <p:cNvSpPr/>
          <p:nvPr/>
        </p:nvSpPr>
        <p:spPr>
          <a:xfrm>
            <a:off x="4071938" y="2143125"/>
            <a:ext cx="285750" cy="714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roses-spray-pi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3213100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WordArt 3"/>
          <p:cNvSpPr>
            <a:spLocks noChangeArrowheads="1" noChangeShapeType="1" noTextEdit="1"/>
          </p:cNvSpPr>
          <p:nvPr/>
        </p:nvSpPr>
        <p:spPr bwMode="auto">
          <a:xfrm>
            <a:off x="2051050" y="836613"/>
            <a:ext cx="4537075" cy="1871662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young wom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476250"/>
            <a:ext cx="4386262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6069013" y="3060700"/>
            <a:ext cx="2193925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rtl="1">
              <a:defRPr/>
            </a:pPr>
            <a:r>
              <a:rPr lang="ar-EG" sz="5400" b="1" dirty="0">
                <a:solidFill>
                  <a:schemeClr val="tx2">
                    <a:lumMod val="50000"/>
                  </a:schemeClr>
                </a:solidFill>
              </a:rPr>
              <a:t>فتاة شابة</a:t>
            </a:r>
            <a:endParaRPr lang="en-US" sz="5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both wom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620713"/>
            <a:ext cx="4310062" cy="544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5495925" y="2484438"/>
            <a:ext cx="3513138" cy="923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rtl="1">
              <a:defRPr/>
            </a:pPr>
            <a:r>
              <a:rPr lang="ar-SA" sz="5400" b="1" dirty="0">
                <a:solidFill>
                  <a:schemeClr val="tx2">
                    <a:lumMod val="50000"/>
                  </a:schemeClr>
                </a:solidFill>
              </a:rPr>
              <a:t>م</a:t>
            </a:r>
            <a:r>
              <a:rPr lang="ar-EG" sz="5400" b="1" dirty="0">
                <a:solidFill>
                  <a:schemeClr val="tx2">
                    <a:lumMod val="50000"/>
                  </a:schemeClr>
                </a:solidFill>
              </a:rPr>
              <a:t>اذا يعني هذا؟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214313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الخواص والفوائد</a:t>
            </a:r>
          </a:p>
        </p:txBody>
      </p:sp>
      <p:pic>
        <p:nvPicPr>
          <p:cNvPr id="4" name="Picture 4" descr="r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285992"/>
            <a:ext cx="2539645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29125" y="2000250"/>
            <a:ext cx="43576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b="1" kern="0" dirty="0">
                <a:cs typeface="+mn-cs"/>
              </a:rPr>
              <a:t>الخواص:</a:t>
            </a: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 هـى السمـات التى تمـيـز المـنـتـج أو الـخـدمـة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214313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الخواص والفوائد</a:t>
            </a:r>
          </a:p>
        </p:txBody>
      </p:sp>
      <p:pic>
        <p:nvPicPr>
          <p:cNvPr id="4" name="Picture 4" descr="42-169443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214554"/>
            <a:ext cx="2154237" cy="2154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29000" y="2143125"/>
            <a:ext cx="52863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rtl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ar-EG" sz="2000" b="1" kern="0" dirty="0">
                <a:cs typeface="+mn-cs"/>
              </a:rPr>
              <a:t>الفائدة: </a:t>
            </a:r>
          </a:p>
          <a:p>
            <a:pPr marL="96838" indent="-1588" algn="justLow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kern="0" dirty="0">
                <a:cs typeface="+mn-cs"/>
              </a:rPr>
              <a:t>هى ميزة أوقيمة خاصية المنتج والتى تشبع إحتياجات العميل المحددة مسبقاً وهى توضح كيفية إستفادة العميل من خواص المنتج أو الخدمة</a:t>
            </a:r>
            <a:endParaRPr lang="en-US" sz="2000" kern="0" dirty="0">
              <a:cs typeface="+mn-cs"/>
            </a:endParaRPr>
          </a:p>
          <a:p>
            <a:pPr marL="342900" indent="-342900" algn="r" rtl="1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000" dirty="0">
              <a:solidFill>
                <a:srgbClr val="232C6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214313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الخواص والفوائد</a:t>
            </a:r>
          </a:p>
        </p:txBody>
      </p:sp>
      <p:pic>
        <p:nvPicPr>
          <p:cNvPr id="4" name="Picture 4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2428875"/>
            <a:ext cx="2714625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357563" y="2143125"/>
            <a:ext cx="54641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rtl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ar-EG" sz="2000" b="1" kern="0" dirty="0">
                <a:cs typeface="+mn-cs"/>
              </a:rPr>
              <a:t>المميزات:</a:t>
            </a: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ar-EG" sz="2000" b="1" kern="0" dirty="0">
                <a:cs typeface="+mn-cs"/>
              </a:rPr>
              <a:t> </a:t>
            </a:r>
            <a:r>
              <a:rPr lang="ar-EG" sz="2000" kern="0" dirty="0">
                <a:cs typeface="+mn-cs"/>
              </a:rPr>
              <a:t>تـوضـيح مـايـمكـن الإستفادة به من خواص المنتج أو الخدمة</a:t>
            </a:r>
            <a:endParaRPr lang="en-US" sz="1800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214313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sz="3200" dirty="0" smtClean="0">
                <a:cs typeface="+mn-cs"/>
              </a:rPr>
              <a:t>الخواص والفوائد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14375" y="1571625"/>
            <a:ext cx="66087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rtl="1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ar-EG" sz="2000" kern="0" dirty="0">
                <a:cs typeface="+mn-cs"/>
              </a:rPr>
              <a:t>لاتهتم ببيع خصائص المنتج ولكن إهتم ببيع منافع المنتج</a:t>
            </a:r>
          </a:p>
          <a:p>
            <a:pPr marL="342900" indent="-342900" algn="r" rtl="1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000" kern="0" dirty="0">
              <a:cs typeface="+mn-cs"/>
            </a:endParaRPr>
          </a:p>
          <a:p>
            <a:pPr marL="342900" indent="-342900" algn="r" rtl="1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ar-EG" sz="2000" kern="0" dirty="0">
                <a:cs typeface="+mn-cs"/>
              </a:rPr>
              <a:t>فالسمة أو الخاصية الواحدة للمنتج يمكن أن تكون لها أكثرمن منفعة</a:t>
            </a:r>
            <a:endParaRPr lang="en-US" sz="2000" kern="0" dirty="0">
              <a:cs typeface="+mn-cs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0688" y="3429000"/>
            <a:ext cx="21431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6838" indent="-1588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b="1" kern="0" dirty="0">
                <a:cs typeface="+mn-cs"/>
              </a:rPr>
              <a:t> </a:t>
            </a:r>
            <a:r>
              <a:rPr lang="ar-EG" sz="2400" b="1" kern="0" dirty="0">
                <a:cs typeface="+mn-cs"/>
              </a:rPr>
              <a:t>الأسلوب</a:t>
            </a:r>
            <a:r>
              <a:rPr lang="ar-EG" sz="2000" b="1" kern="0" dirty="0">
                <a:cs typeface="+mn-cs"/>
              </a:rPr>
              <a:t> </a:t>
            </a:r>
            <a:r>
              <a:rPr lang="ar-EG" sz="2400" b="1" kern="0" dirty="0">
                <a:cs typeface="+mn-cs"/>
              </a:rPr>
              <a:t>والجودة </a:t>
            </a:r>
            <a:endParaRPr lang="en-US" sz="2400" b="1" kern="0" dirty="0">
              <a:cs typeface="+mn-cs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500313" y="3500438"/>
            <a:ext cx="1441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EG" sz="2400" b="1" kern="0" dirty="0">
                <a:cs typeface="+mn-cs"/>
              </a:rPr>
              <a:t>الملابس</a:t>
            </a:r>
            <a:endParaRPr lang="en-US" sz="2400" b="1" kern="0" dirty="0">
              <a:cs typeface="+mn-cs"/>
            </a:endParaRPr>
          </a:p>
        </p:txBody>
      </p:sp>
      <p:pic>
        <p:nvPicPr>
          <p:cNvPr id="8" name="Picture 8" descr="16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4129106"/>
            <a:ext cx="1358900" cy="1943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9" descr="595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313" y="4143375"/>
            <a:ext cx="1403350" cy="187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00313" y="3000375"/>
            <a:ext cx="1428750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>
              <a:defRPr/>
            </a:pPr>
            <a:r>
              <a:rPr lang="ar-EG" sz="2400" b="1" dirty="0">
                <a:solidFill>
                  <a:srgbClr val="C00000"/>
                </a:solidFill>
              </a:rPr>
              <a:t>لا تقم ببيع</a:t>
            </a:r>
            <a:endParaRPr lang="ar-EG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57875" y="3071813"/>
            <a:ext cx="1428750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>
              <a:defRPr/>
            </a:pPr>
            <a:r>
              <a:rPr lang="ar-EG" sz="2400" b="1" dirty="0">
                <a:solidFill>
                  <a:srgbClr val="C00000"/>
                </a:solidFill>
              </a:rPr>
              <a:t>قم ببيع</a:t>
            </a:r>
            <a:endParaRPr lang="ar-EG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14313"/>
            <a:ext cx="7143750" cy="10001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SA" sz="3200" dirty="0" smtClean="0"/>
              <a:t>ما هي المميزات التي تراها  للعمل في مجال المبيعات؟</a:t>
            </a:r>
            <a:endParaRPr lang="ar-EG" sz="3200" dirty="0" smtClean="0">
              <a:cs typeface="+mn-cs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54350" y="2357438"/>
            <a:ext cx="30353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09600" indent="-609600" algn="ctr" rtl="1" eaLnBrk="0" hangingPunct="0">
              <a:spcBef>
                <a:spcPct val="20000"/>
              </a:spcBef>
              <a:defRPr/>
            </a:pPr>
            <a:r>
              <a:rPr lang="ar-EG" sz="2800" b="1" kern="0" dirty="0">
                <a:cs typeface="+mn-cs"/>
              </a:rPr>
              <a:t>تمرين صفحة 4</a:t>
            </a:r>
            <a:endParaRPr lang="en-US" sz="2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858000" y="857250"/>
            <a:ext cx="1444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3000" kern="0" dirty="0">
              <a:solidFill>
                <a:srgbClr val="00008E"/>
              </a:solidFill>
            </a:endParaRPr>
          </a:p>
        </p:txBody>
      </p:sp>
      <p:pic>
        <p:nvPicPr>
          <p:cNvPr id="18" name="Picture 5" descr="5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500174"/>
            <a:ext cx="2149475" cy="1692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10" descr="49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429132"/>
            <a:ext cx="2160588" cy="1665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11" descr="549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4357694"/>
            <a:ext cx="2160588" cy="173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12" descr="45445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1428736"/>
            <a:ext cx="2016125" cy="1798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TextBox 26"/>
          <p:cNvSpPr txBox="1"/>
          <p:nvPr/>
        </p:nvSpPr>
        <p:spPr>
          <a:xfrm>
            <a:off x="5357813" y="357188"/>
            <a:ext cx="1428750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>
              <a:defRPr/>
            </a:pPr>
            <a:r>
              <a:rPr lang="ar-EG" sz="2400" b="1" dirty="0">
                <a:solidFill>
                  <a:srgbClr val="C00000"/>
                </a:solidFill>
              </a:rPr>
              <a:t>قم ببيع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14500" y="357188"/>
            <a:ext cx="1428750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>
              <a:defRPr/>
            </a:pPr>
            <a:r>
              <a:rPr lang="ar-EG" sz="2400" b="1" dirty="0">
                <a:solidFill>
                  <a:srgbClr val="C00000"/>
                </a:solidFill>
              </a:rPr>
              <a:t>لا تقم ببيع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5143500" y="857250"/>
            <a:ext cx="21431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6838" indent="-1588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400" b="1" kern="0" dirty="0">
                <a:cs typeface="+mn-cs"/>
              </a:rPr>
              <a:t>المذاق والصحة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1643063" y="857250"/>
            <a:ext cx="1643062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6838" indent="-1588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400" b="1" kern="0" dirty="0">
                <a:cs typeface="+mn-cs"/>
              </a:rPr>
              <a:t>طعاماً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29250" y="3357563"/>
            <a:ext cx="1428750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>
              <a:defRPr/>
            </a:pPr>
            <a:r>
              <a:rPr lang="ar-EG" sz="2400" b="1" dirty="0">
                <a:solidFill>
                  <a:srgbClr val="C00000"/>
                </a:solidFill>
              </a:rPr>
              <a:t>قم ببيع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57375" y="3357563"/>
            <a:ext cx="1428750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>
              <a:defRPr/>
            </a:pPr>
            <a:r>
              <a:rPr lang="ar-EG" sz="2400" b="1" dirty="0">
                <a:solidFill>
                  <a:srgbClr val="C00000"/>
                </a:solidFill>
              </a:rPr>
              <a:t>لا تقم ببيع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1785938" y="3857625"/>
            <a:ext cx="1643062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6838" indent="-1588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400" b="1" kern="0" dirty="0">
                <a:cs typeface="+mn-cs"/>
              </a:rPr>
              <a:t>كــتــبــاً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5357813" y="3786188"/>
            <a:ext cx="1643062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6838" indent="-1588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400" b="1" kern="0" dirty="0">
                <a:cs typeface="+mn-cs"/>
              </a:rPr>
              <a:t>المعرفة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  <p:bldP spid="31" grpId="0"/>
      <p:bldP spid="34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7878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3" y="1357298"/>
            <a:ext cx="2214581" cy="180527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6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428736"/>
            <a:ext cx="2087562" cy="169545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 descr="5545886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20" y="4500570"/>
            <a:ext cx="1871662" cy="138747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 descr="4154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4330" y="4357694"/>
            <a:ext cx="1887538" cy="17780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5286375" y="357188"/>
            <a:ext cx="1428750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>
              <a:defRPr/>
            </a:pPr>
            <a:r>
              <a:rPr lang="ar-EG" sz="2400" b="1" dirty="0">
                <a:solidFill>
                  <a:srgbClr val="C00000"/>
                </a:solidFill>
              </a:rPr>
              <a:t>قم ببيع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57375" y="357188"/>
            <a:ext cx="1428750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>
              <a:defRPr/>
            </a:pPr>
            <a:r>
              <a:rPr lang="ar-EG" sz="2400" b="1" dirty="0">
                <a:solidFill>
                  <a:srgbClr val="C00000"/>
                </a:solidFill>
              </a:rPr>
              <a:t>لا تقم ببيع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71688" y="3286125"/>
            <a:ext cx="1428750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>
              <a:defRPr/>
            </a:pPr>
            <a:r>
              <a:rPr lang="ar-EG" sz="2400" b="1" dirty="0">
                <a:solidFill>
                  <a:srgbClr val="C00000"/>
                </a:solidFill>
              </a:rPr>
              <a:t>لا تقم ببيع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72125" y="3319463"/>
            <a:ext cx="1428750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>
              <a:defRPr/>
            </a:pPr>
            <a:r>
              <a:rPr lang="ar-EG" sz="2400" b="1" dirty="0">
                <a:solidFill>
                  <a:srgbClr val="C00000"/>
                </a:solidFill>
              </a:rPr>
              <a:t>قم ببيع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5429250" y="785813"/>
            <a:ext cx="1285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6838" indent="-1588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400" b="1" kern="0" dirty="0">
                <a:cs typeface="+mn-cs"/>
              </a:rPr>
              <a:t>الدقة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1785938" y="857250"/>
            <a:ext cx="16430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6838" indent="-1588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400" b="1" kern="0" dirty="0">
                <a:cs typeface="+mn-cs"/>
              </a:rPr>
              <a:t>ساعة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5572125" y="3857625"/>
            <a:ext cx="16430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6838" indent="-1588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400" b="1" kern="0" dirty="0">
                <a:cs typeface="+mn-cs"/>
              </a:rPr>
              <a:t>طعام طازج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000250" y="3857625"/>
            <a:ext cx="150018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6838" indent="-1588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400" b="1" kern="0" dirty="0">
                <a:cs typeface="+mn-cs"/>
              </a:rPr>
              <a:t>ثلاجة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785813" y="214313"/>
            <a:ext cx="6357937" cy="1000125"/>
          </a:xfrm>
        </p:spPr>
        <p:txBody>
          <a:bodyPr/>
          <a:lstStyle/>
          <a:p>
            <a:r>
              <a:rPr lang="ar-SA" sz="3200" smtClean="0"/>
              <a:t>تدريب المواصفات والفوائد والمميزات</a:t>
            </a:r>
            <a:endParaRPr lang="en-US" sz="3200" smtClean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535238" y="2643188"/>
            <a:ext cx="4073525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09600" indent="-609600" algn="ctr" rtl="1" eaLnBrk="0" hangingPunct="0">
              <a:spcBef>
                <a:spcPct val="20000"/>
              </a:spcBef>
              <a:defRPr/>
            </a:pPr>
            <a:r>
              <a:rPr lang="ar-EG" sz="2800" b="1" kern="0" dirty="0">
                <a:cs typeface="+mn-cs"/>
              </a:rPr>
              <a:t>تمرين صفحة 10</a:t>
            </a:r>
            <a:endParaRPr lang="en-US" sz="2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28688" y="2562225"/>
            <a:ext cx="65532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>
              <a:defRPr/>
            </a:pPr>
            <a:r>
              <a:rPr lang="ar-EG" sz="54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اليوم الثاني</a:t>
            </a:r>
            <a:endParaRPr lang="en-US" b="1" kern="0" dirty="0">
              <a:solidFill>
                <a:srgbClr val="FF0000"/>
              </a:solidFill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0" y="2143125"/>
            <a:ext cx="5929313" cy="571500"/>
          </a:xfrm>
        </p:spPr>
        <p:txBody>
          <a:bodyPr/>
          <a:lstStyle/>
          <a:p>
            <a:pPr>
              <a:defRPr/>
            </a:pPr>
            <a:r>
              <a:rPr lang="ar-EG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التخطيط للمكالمات الهاتفيه</a:t>
            </a:r>
            <a:endParaRPr lang="ar-E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3250" y="2928938"/>
            <a:ext cx="5572125" cy="714375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Planning the Telesales Process</a:t>
            </a:r>
          </a:p>
          <a:p>
            <a:pPr>
              <a:defRPr/>
            </a:pPr>
            <a:endParaRPr lang="ar-E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8" descr="RF53783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13" y="1285875"/>
            <a:ext cx="238125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mtClean="0"/>
              <a:t>نص المكالمة</a:t>
            </a:r>
          </a:p>
        </p:txBody>
      </p:sp>
      <p:pic>
        <p:nvPicPr>
          <p:cNvPr id="4" name="Picture 11" descr="media-clapperboard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068233" flipH="1">
            <a:off x="363538" y="1749425"/>
            <a:ext cx="18383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357438" y="3143250"/>
            <a:ext cx="635793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763" indent="-4763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b="1" kern="0" dirty="0">
                <a:cs typeface="+mn-cs"/>
              </a:rPr>
              <a:t>هى كل العبارات والجمل التى ينبغى قولها عند إجراء أى مكالمة مع العميل</a:t>
            </a:r>
            <a:endParaRPr lang="en-US" sz="20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mtClean="0"/>
              <a:t>التخطيط للمكالمة</a:t>
            </a:r>
          </a:p>
        </p:txBody>
      </p:sp>
      <p:pic>
        <p:nvPicPr>
          <p:cNvPr id="4" name="Picture 5" descr="fgfdgf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584793">
            <a:off x="1384301" y="2035175"/>
            <a:ext cx="184785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fdgf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38" y="4214813"/>
            <a:ext cx="1835150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57563" y="2071688"/>
            <a:ext cx="5592762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5600" indent="-355600" algn="justLow" rtl="1">
              <a:lnSpc>
                <a:spcPct val="15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1800" b="1" kern="0" dirty="0">
                <a:cs typeface="+mn-cs"/>
              </a:rPr>
              <a:t>وضع وتحديد الهدف الأساسى من كل مكالمة</a:t>
            </a:r>
            <a:endParaRPr lang="en-US" sz="1800" b="1" kern="0" dirty="0">
              <a:cs typeface="+mn-cs"/>
            </a:endParaRPr>
          </a:p>
          <a:p>
            <a:pPr marL="355600" indent="-355600" algn="justLow" rtl="1">
              <a:lnSpc>
                <a:spcPct val="15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1800" b="1" kern="0" dirty="0">
                <a:cs typeface="+mn-cs"/>
              </a:rPr>
              <a:t>إعداد الأسئلة التى ستطرحها على العميل</a:t>
            </a:r>
            <a:endParaRPr lang="en-US" sz="1800" b="1" kern="0" dirty="0">
              <a:cs typeface="+mn-cs"/>
            </a:endParaRPr>
          </a:p>
          <a:p>
            <a:pPr marL="355600" indent="-355600" algn="justLow" rtl="1">
              <a:lnSpc>
                <a:spcPct val="15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1800" b="1" kern="0" dirty="0">
                <a:cs typeface="+mn-cs"/>
              </a:rPr>
              <a:t>تحديد هدف إضافى للمكالمة</a:t>
            </a:r>
            <a:endParaRPr lang="en-US" sz="1800" b="1" kern="0" dirty="0">
              <a:cs typeface="+mn-cs"/>
            </a:endParaRPr>
          </a:p>
          <a:p>
            <a:pPr marL="609600" indent="-609600" algn="r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3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mtClean="0"/>
              <a:t>التقديم </a:t>
            </a:r>
          </a:p>
        </p:txBody>
      </p:sp>
      <p:pic>
        <p:nvPicPr>
          <p:cNvPr id="4" name="Picture 7" descr="MenBusinessSuit-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857364"/>
            <a:ext cx="2095500" cy="26654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232400" y="2000250"/>
            <a:ext cx="3554413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55588" algn="justLow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من أنت؟</a:t>
            </a:r>
            <a:endParaRPr lang="en-US" sz="1800" b="1" kern="0" dirty="0">
              <a:cs typeface="+mn-cs"/>
            </a:endParaRPr>
          </a:p>
          <a:p>
            <a:pPr marL="269875" indent="-255588" algn="justLow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ما الشركة </a:t>
            </a:r>
            <a:r>
              <a:rPr lang="ar-EG" sz="1800" b="1" kern="0" dirty="0">
                <a:cs typeface="+mn-cs"/>
              </a:rPr>
              <a:t>التى تمثلها؟</a:t>
            </a:r>
            <a:endParaRPr lang="en-US" sz="1800" b="1" kern="0" dirty="0">
              <a:cs typeface="+mn-cs"/>
            </a:endParaRPr>
          </a:p>
          <a:p>
            <a:pPr marL="269875" indent="-255588" algn="justLow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ما غرضك </a:t>
            </a:r>
            <a:r>
              <a:rPr lang="ar-EG" sz="1800" b="1" kern="0" dirty="0">
                <a:cs typeface="+mn-cs"/>
              </a:rPr>
              <a:t>من الإتصال؟</a:t>
            </a:r>
          </a:p>
          <a:p>
            <a:pPr marL="269875" indent="-255588" algn="justLow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ماذا لديك من أجل العميل؟</a:t>
            </a:r>
            <a:endParaRPr lang="en-US" sz="1800" b="1" kern="0" dirty="0">
              <a:cs typeface="+mn-cs"/>
            </a:endParaRPr>
          </a:p>
          <a:p>
            <a:pPr marL="609600" indent="-609600" algn="r" rtl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endParaRPr lang="en-US" sz="1800" dirty="0">
              <a:solidFill>
                <a:schemeClr val="accent2"/>
              </a:solidFill>
            </a:endParaRPr>
          </a:p>
          <a:p>
            <a:pPr marL="609600" indent="-609600" algn="r" rtl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endParaRPr lang="en-US" sz="1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1071563" y="71438"/>
            <a:ext cx="5929312" cy="857250"/>
          </a:xfrm>
        </p:spPr>
        <p:txBody>
          <a:bodyPr/>
          <a:lstStyle/>
          <a:p>
            <a:r>
              <a:rPr lang="ar-EG" sz="2400" smtClean="0"/>
              <a:t/>
            </a:r>
            <a:br>
              <a:rPr lang="ar-EG" sz="2400" smtClean="0"/>
            </a:br>
            <a:r>
              <a:rPr lang="ar-EG" sz="2400" smtClean="0"/>
              <a:t>كيفية التعامل مع السكرتارية قبل الوصول لمتخذ القرار</a:t>
            </a: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xfrm>
            <a:off x="2428875" y="2286000"/>
            <a:ext cx="4429125" cy="2286000"/>
          </a:xfrm>
        </p:spPr>
        <p:txBody>
          <a:bodyPr/>
          <a:lstStyle/>
          <a:p>
            <a:pPr marL="269875" indent="-269875" algn="justLow" eaLnBrk="1" hangingPunct="1"/>
            <a:r>
              <a:rPr lang="ar-EG" b="1" smtClean="0">
                <a:latin typeface="Times New Roman" pitchFamily="18" charset="0"/>
              </a:rPr>
              <a:t>التعامل مع السكرتير بنفس طريقة التعامل مع العميل ذاته</a:t>
            </a:r>
          </a:p>
          <a:p>
            <a:pPr marL="269875" indent="-269875" algn="justLow" eaLnBrk="1" hangingPunct="1">
              <a:buFontTx/>
              <a:buNone/>
            </a:pPr>
            <a:endParaRPr lang="ar-EG" b="1" smtClean="0">
              <a:latin typeface="Times New Roman" pitchFamily="18" charset="0"/>
            </a:endParaRPr>
          </a:p>
          <a:p>
            <a:pPr marL="269875" indent="-269875" algn="justLow" eaLnBrk="1" hangingPunct="1"/>
            <a:r>
              <a:rPr lang="ar-EG" b="1" smtClean="0">
                <a:latin typeface="Times New Roman" pitchFamily="18" charset="0"/>
              </a:rPr>
              <a:t>جمع أكبر قدر ممكن من المعلومات من السكرتير</a:t>
            </a:r>
          </a:p>
          <a:p>
            <a:pPr marL="269875" indent="-269875" algn="justLow" eaLnBrk="1" hangingPunct="1"/>
            <a:endParaRPr lang="ar-EG" b="1" smtClean="0">
              <a:latin typeface="Times New Roman" pitchFamily="18" charset="0"/>
            </a:endParaRPr>
          </a:p>
          <a:p>
            <a:pPr marL="269875" indent="-269875" algn="justLow" eaLnBrk="1" hangingPunct="1"/>
            <a:r>
              <a:rPr lang="ar-EG" b="1" smtClean="0">
                <a:latin typeface="Times New Roman" pitchFamily="18" charset="0"/>
              </a:rPr>
              <a:t>إستخدام طريقة المساعدة </a:t>
            </a:r>
          </a:p>
        </p:txBody>
      </p:sp>
      <p:sp>
        <p:nvSpPr>
          <p:cNvPr id="4" name="AutoShape 7" descr="gfdg"/>
          <p:cNvSpPr>
            <a:spLocks noChangeArrowheads="1"/>
          </p:cNvSpPr>
          <p:nvPr/>
        </p:nvSpPr>
        <p:spPr bwMode="auto">
          <a:xfrm>
            <a:off x="7000875" y="2357438"/>
            <a:ext cx="1943100" cy="1800225"/>
          </a:xfrm>
          <a:prstGeom prst="octagon">
            <a:avLst>
              <a:gd name="adj" fmla="val 29287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rtl="1"/>
            <a:endParaRPr lang="ar-EG"/>
          </a:p>
        </p:txBody>
      </p:sp>
      <p:sp>
        <p:nvSpPr>
          <p:cNvPr id="5" name="AutoShape 8" descr="fdsf"/>
          <p:cNvSpPr>
            <a:spLocks noChangeArrowheads="1"/>
          </p:cNvSpPr>
          <p:nvPr/>
        </p:nvSpPr>
        <p:spPr bwMode="auto">
          <a:xfrm>
            <a:off x="357188" y="2428875"/>
            <a:ext cx="2016125" cy="1800225"/>
          </a:xfrm>
          <a:prstGeom prst="octagon">
            <a:avLst>
              <a:gd name="adj" fmla="val 2928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rtl="1"/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923925" y="142875"/>
            <a:ext cx="6291263" cy="714375"/>
          </a:xfrm>
        </p:spPr>
        <p:txBody>
          <a:bodyPr/>
          <a:lstStyle/>
          <a:p>
            <a:r>
              <a:rPr lang="ar-EG" sz="2400" smtClean="0"/>
              <a:t/>
            </a:r>
            <a:br>
              <a:rPr lang="ar-EG" sz="2400" smtClean="0"/>
            </a:br>
            <a:r>
              <a:rPr lang="ar-EG" sz="2400" smtClean="0"/>
              <a:t>كيفية التعامل مع السكرتارية قبل الوصول لمتخذ القرار</a:t>
            </a:r>
            <a:endParaRPr lang="ar-EG" sz="3200" smtClean="0"/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2786063" y="2071688"/>
            <a:ext cx="6105525" cy="2143125"/>
          </a:xfrm>
        </p:spPr>
        <p:txBody>
          <a:bodyPr/>
          <a:lstStyle/>
          <a:p>
            <a:pPr marL="273050" indent="-258763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ar-EG" b="1" smtClean="0">
                <a:latin typeface="Times New Roman" pitchFamily="18" charset="0"/>
              </a:rPr>
              <a:t>فكر جيداً فى سبب مقنع وفى طريقة جيدة للحديث مع متخذ القرار وحاول أن تقنع السكرتير بفكرتك وسبب رغبتك فى التحدث أو مقابلة العميل</a:t>
            </a:r>
          </a:p>
          <a:p>
            <a:pPr marL="273050" indent="-258763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ar-EG" b="1" smtClean="0">
                <a:latin typeface="Times New Roman" pitchFamily="18" charset="0"/>
              </a:rPr>
              <a:t> وعند ترك رسالة صوتية أو ترك رسالة مع السكرتير فتتطرق فيها إلى المزايا والمنافع التى تثير فضوله للتعرف على تفاصيل أكثر ولكن لاتتحدث كثيراً فى الرسالة عن المنتج أو الخدمة</a:t>
            </a:r>
          </a:p>
        </p:txBody>
      </p:sp>
      <p:pic>
        <p:nvPicPr>
          <p:cNvPr id="6" name="Picture 8" descr="errtty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606675"/>
            <a:ext cx="2230437" cy="160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3" y="214313"/>
            <a:ext cx="6357937" cy="1000125"/>
          </a:xfrm>
        </p:spPr>
        <p:txBody>
          <a:bodyPr/>
          <a:lstStyle/>
          <a:p>
            <a:pPr>
              <a:defRPr/>
            </a:pPr>
            <a:r>
              <a:rPr lang="ar-SA" sz="3200" dirty="0" smtClean="0"/>
              <a:t>ما الذي يمكن أن يباع أو يُشترى؟</a:t>
            </a:r>
            <a:endParaRPr lang="ar-EG" sz="3200" dirty="0" smtClean="0">
              <a:cs typeface="+mn-cs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11475" y="2357438"/>
            <a:ext cx="332105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09600" indent="-609600" algn="ctr" rtl="1" eaLnBrk="0" hangingPunct="0">
              <a:spcBef>
                <a:spcPct val="20000"/>
              </a:spcBef>
              <a:defRPr/>
            </a:pPr>
            <a:r>
              <a:rPr lang="ar-EG" sz="2800" b="1" kern="0" dirty="0">
                <a:cs typeface="+mn-cs"/>
              </a:rPr>
              <a:t>تمرين صفحة 5</a:t>
            </a:r>
            <a:endParaRPr lang="en-US" sz="2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2571750" y="214313"/>
            <a:ext cx="3429000" cy="1000125"/>
          </a:xfrm>
        </p:spPr>
        <p:txBody>
          <a:bodyPr/>
          <a:lstStyle/>
          <a:p>
            <a:r>
              <a:rPr lang="ar-EG" smtClean="0"/>
              <a:t>المقدمة / البداية</a:t>
            </a:r>
          </a:p>
        </p:txBody>
      </p:sp>
      <p:pic>
        <p:nvPicPr>
          <p:cNvPr id="4" name="Picture 5" descr="gdfgdsf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47159">
            <a:off x="6613525" y="2451100"/>
            <a:ext cx="1843088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open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2536825"/>
            <a:ext cx="203517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857500" y="2000250"/>
            <a:ext cx="314325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rtl="1" eaLnBrk="0" hangingPunct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إثارة فضول وإهتمام العميل</a:t>
            </a:r>
          </a:p>
          <a:p>
            <a:pPr marL="342900" indent="-342900" algn="r" rtl="1" eaLnBrk="0" hangingPunct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جعل العميل يشعر بأنه :</a:t>
            </a:r>
          </a:p>
          <a:p>
            <a:pPr marL="636588" indent="-342900" algn="r" rtl="1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ar-EG" sz="1800" b="1" kern="0" dirty="0">
                <a:cs typeface="+mn-cs"/>
              </a:rPr>
              <a:t>سيوفر وقتاً</a:t>
            </a:r>
          </a:p>
          <a:p>
            <a:pPr marL="636588" indent="-342900" algn="r" rtl="1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ar-EG" sz="1800" b="1" kern="0" dirty="0"/>
              <a:t>سيتجنب الألم والتعب</a:t>
            </a:r>
          </a:p>
          <a:p>
            <a:pPr marL="636588" indent="-342900" algn="r" rtl="1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ar-EG" sz="1800" b="1" kern="0" dirty="0"/>
              <a:t>سيربح مالا</a:t>
            </a:r>
          </a:p>
          <a:p>
            <a:pPr marL="636588" indent="-342900" algn="r" rtl="1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ar-EG" sz="1800" b="1" kern="0" dirty="0"/>
              <a:t>سيكتسب المتعة والسعادة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0" y="71438"/>
            <a:ext cx="3857625" cy="135731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بناء </a:t>
            </a:r>
            <a:r>
              <a:rPr lang="ar-EG" dirty="0" smtClean="0"/>
              <a:t>الألفة</a:t>
            </a:r>
            <a:endParaRPr lang="ar-EG" dirty="0" smtClean="0">
              <a:cs typeface="+mn-cs"/>
            </a:endParaRPr>
          </a:p>
        </p:txBody>
      </p:sp>
      <p:sp>
        <p:nvSpPr>
          <p:cNvPr id="98307" name="Content Placeholder 2"/>
          <p:cNvSpPr>
            <a:spLocks noGrp="1"/>
          </p:cNvSpPr>
          <p:nvPr>
            <p:ph idx="1"/>
          </p:nvPr>
        </p:nvSpPr>
        <p:spPr>
          <a:xfrm>
            <a:off x="857250" y="1928813"/>
            <a:ext cx="8048625" cy="1928812"/>
          </a:xfrm>
        </p:spPr>
        <p:txBody>
          <a:bodyPr/>
          <a:lstStyle/>
          <a:p>
            <a:pPr marL="177800" indent="-177800">
              <a:lnSpc>
                <a:spcPct val="150000"/>
              </a:lnSpc>
            </a:pPr>
            <a:r>
              <a:rPr lang="ar-EG" b="1" smtClean="0">
                <a:latin typeface="Times New Roman" pitchFamily="18" charset="0"/>
              </a:rPr>
              <a:t>من الصعب التعامل مع شخص تقابله أو تكلمه لأول مرة, لذلك فاللحظات الأولى من المقابلة أو الاتصال عادة ماتكون حرجة.</a:t>
            </a:r>
          </a:p>
          <a:p>
            <a:pPr marL="177800" indent="-177800">
              <a:lnSpc>
                <a:spcPct val="150000"/>
              </a:lnSpc>
            </a:pPr>
            <a:r>
              <a:rPr lang="ar-EG" b="1" smtClean="0">
                <a:latin typeface="Times New Roman" pitchFamily="18" charset="0"/>
              </a:rPr>
              <a:t>محاولة إزالة التوتر والقلق وجعل العميل يشعر بالإرتياح</a:t>
            </a:r>
          </a:p>
          <a:p>
            <a:pPr marL="177800" indent="-177800">
              <a:lnSpc>
                <a:spcPct val="150000"/>
              </a:lnSpc>
            </a:pPr>
            <a:r>
              <a:rPr lang="ar-EG" b="1" smtClean="0">
                <a:latin typeface="Times New Roman" pitchFamily="18" charset="0"/>
              </a:rPr>
              <a:t>أشكر العميل على أعطائك وقته الثمين وعلى قبوله للتحدث معك</a:t>
            </a:r>
          </a:p>
          <a:p>
            <a:pPr marL="177800" indent="-177800">
              <a:lnSpc>
                <a:spcPct val="150000"/>
              </a:lnSpc>
            </a:pPr>
            <a:r>
              <a:rPr lang="ar-EG" b="1" smtClean="0">
                <a:latin typeface="Times New Roman" pitchFamily="18" charset="0"/>
              </a:rPr>
              <a:t>إعطاء العميل ملخص (نبذة) عن الخدمات التى تقدمها بطريقة شيقة</a:t>
            </a:r>
            <a:endParaRPr lang="ar-EG" smtClean="0"/>
          </a:p>
        </p:txBody>
      </p:sp>
      <p:pic>
        <p:nvPicPr>
          <p:cNvPr id="98308" name="Picture 3" descr="L:\Rawafid Work  2009\courses 2009\Emotional Intelligence &amp; Interpersonal Skills\Photo\baby-laugh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857500"/>
            <a:ext cx="2478088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350"/>
            <a:ext cx="6096000" cy="1223963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بناء الألفة</a:t>
            </a:r>
          </a:p>
        </p:txBody>
      </p:sp>
      <p:sp>
        <p:nvSpPr>
          <p:cNvPr id="99331" name="Content Placeholder 2"/>
          <p:cNvSpPr>
            <a:spLocks noGrp="1"/>
          </p:cNvSpPr>
          <p:nvPr>
            <p:ph idx="1"/>
          </p:nvPr>
        </p:nvSpPr>
        <p:spPr>
          <a:xfrm>
            <a:off x="3452813" y="2143125"/>
            <a:ext cx="5334000" cy="2286000"/>
          </a:xfrm>
        </p:spPr>
        <p:txBody>
          <a:bodyPr/>
          <a:lstStyle/>
          <a:p>
            <a:pPr marL="177800" indent="-177800" algn="justLow">
              <a:lnSpc>
                <a:spcPct val="150000"/>
              </a:lnSpc>
            </a:pPr>
            <a:r>
              <a:rPr lang="ar-EG" b="1" smtClean="0">
                <a:latin typeface="Times New Roman" pitchFamily="18" charset="0"/>
              </a:rPr>
              <a:t>لاتقوم بتقديم عروضك وخدماتك الآن</a:t>
            </a:r>
          </a:p>
          <a:p>
            <a:pPr marL="177800" indent="-177800" algn="justLow">
              <a:lnSpc>
                <a:spcPct val="150000"/>
              </a:lnSpc>
            </a:pPr>
            <a:r>
              <a:rPr lang="ar-EG" b="1" smtClean="0">
                <a:latin typeface="Times New Roman" pitchFamily="18" charset="0"/>
              </a:rPr>
              <a:t>فى بداية المقابلة أو الاتصال يتمثل دورك الأساسى فى التعرف على العميل وعلى إحتياجاته ومشاكله.</a:t>
            </a:r>
          </a:p>
          <a:p>
            <a:pPr marL="177800" indent="-177800" algn="justLow">
              <a:lnSpc>
                <a:spcPct val="150000"/>
              </a:lnSpc>
            </a:pPr>
            <a:r>
              <a:rPr lang="ar-EG" b="1" smtClean="0">
                <a:latin typeface="Times New Roman" pitchFamily="18" charset="0"/>
              </a:rPr>
              <a:t>لا تنتقل فجأة إلى الحديث عن طريقة الحل فكل ماعليك فعله الآن هو الإستماع جيداً للعميل</a:t>
            </a:r>
            <a:endParaRPr lang="ar-EG" sz="1600" smtClean="0"/>
          </a:p>
        </p:txBody>
      </p:sp>
      <p:pic>
        <p:nvPicPr>
          <p:cNvPr id="4" name="Picture 7" descr="3546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2286000"/>
            <a:ext cx="2259012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350"/>
            <a:ext cx="6096000" cy="1223963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بناء وتنمية الثقة</a:t>
            </a: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3571875" y="2071688"/>
            <a:ext cx="5334000" cy="2286000"/>
          </a:xfrm>
        </p:spPr>
        <p:txBody>
          <a:bodyPr/>
          <a:lstStyle/>
          <a:p>
            <a:pPr marL="177800" indent="-177800">
              <a:lnSpc>
                <a:spcPct val="150000"/>
              </a:lnSpc>
            </a:pPr>
            <a:r>
              <a:rPr lang="ar-EG" b="1" smtClean="0">
                <a:latin typeface="Times New Roman" pitchFamily="18" charset="0"/>
              </a:rPr>
              <a:t>مشاركة العميل فى مناقشة مفتوحة</a:t>
            </a:r>
          </a:p>
          <a:p>
            <a:pPr marL="177800" indent="-177800">
              <a:lnSpc>
                <a:spcPct val="150000"/>
              </a:lnSpc>
            </a:pPr>
            <a:r>
              <a:rPr lang="ar-EG" b="1" smtClean="0">
                <a:latin typeface="Times New Roman" pitchFamily="18" charset="0"/>
              </a:rPr>
              <a:t>الإستماع إلى ماهو مهم وحقيقى عند العميل</a:t>
            </a:r>
          </a:p>
          <a:p>
            <a:pPr marL="177800" indent="-177800">
              <a:lnSpc>
                <a:spcPct val="150000"/>
              </a:lnSpc>
            </a:pPr>
            <a:r>
              <a:rPr lang="ar-EG" b="1" smtClean="0">
                <a:latin typeface="Times New Roman" pitchFamily="18" charset="0"/>
              </a:rPr>
              <a:t>إكتساب السماح باقتراح الحلول</a:t>
            </a:r>
          </a:p>
          <a:p>
            <a:pPr marL="177800" indent="-177800">
              <a:lnSpc>
                <a:spcPct val="150000"/>
              </a:lnSpc>
            </a:pPr>
            <a:r>
              <a:rPr lang="ar-EG" b="1" smtClean="0">
                <a:latin typeface="Times New Roman" pitchFamily="18" charset="0"/>
              </a:rPr>
              <a:t>التركيز على الموضوع الأساسى الحقيقي دون إلقاء اللوم</a:t>
            </a:r>
          </a:p>
        </p:txBody>
      </p:sp>
      <p:pic>
        <p:nvPicPr>
          <p:cNvPr id="5" name="Picture 7" descr="42-152543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214554"/>
            <a:ext cx="1962147" cy="2127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438"/>
            <a:ext cx="6096000" cy="12239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بناء وتنمية الثقة</a:t>
            </a:r>
          </a:p>
        </p:txBody>
      </p:sp>
      <p:sp>
        <p:nvSpPr>
          <p:cNvPr id="101379" name="Content Placeholder 2"/>
          <p:cNvSpPr>
            <a:spLocks noGrp="1"/>
          </p:cNvSpPr>
          <p:nvPr>
            <p:ph idx="1"/>
          </p:nvPr>
        </p:nvSpPr>
        <p:spPr>
          <a:xfrm>
            <a:off x="3500438" y="2143125"/>
            <a:ext cx="5405437" cy="1357313"/>
          </a:xfrm>
        </p:spPr>
        <p:txBody>
          <a:bodyPr/>
          <a:lstStyle/>
          <a:p>
            <a:r>
              <a:rPr lang="ar-EG" b="1" smtClean="0">
                <a:latin typeface="Times New Roman" pitchFamily="18" charset="0"/>
              </a:rPr>
              <a:t>تخيل مواقف فعلية ونتائجها الناجحة مما يجعلك تتوقع النتائج القادمة لك وللعميل</a:t>
            </a:r>
          </a:p>
          <a:p>
            <a:r>
              <a:rPr lang="ar-EG" b="1" smtClean="0">
                <a:latin typeface="Times New Roman" pitchFamily="18" charset="0"/>
              </a:rPr>
              <a:t>العمل على تنفيذ الخطوات التالية والتى تتضمن تحقيق نجاحات كبيرة</a:t>
            </a:r>
          </a:p>
        </p:txBody>
      </p:sp>
      <p:pic>
        <p:nvPicPr>
          <p:cNvPr id="6" name="Picture 6" descr="46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714500"/>
            <a:ext cx="3097212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142875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تحليل إحتياجات المشترى</a:t>
            </a:r>
            <a:endParaRPr lang="ar-EG" dirty="0">
              <a:cs typeface="+mn-cs"/>
            </a:endParaRPr>
          </a:p>
        </p:txBody>
      </p:sp>
      <p:pic>
        <p:nvPicPr>
          <p:cNvPr id="4" name="Picture 6" descr="jghjhg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63" y="2928938"/>
            <a:ext cx="2279650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00188" y="1571625"/>
            <a:ext cx="56896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algn="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بعد طرح الأسئلة وجمع المعلومات والتعرف على إحتياجات العميل إلتزم الصمت لبضع ثوانى كى تكون قادرا على:</a:t>
            </a:r>
            <a:endParaRPr lang="en-US" sz="1800" b="1" kern="0" dirty="0">
              <a:cs typeface="+mn-cs"/>
            </a:endParaRPr>
          </a:p>
          <a:p>
            <a:pPr marL="609600" indent="-609600" algn="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rgbClr val="446888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142875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تحليل إحتياجات المشترى</a:t>
            </a:r>
            <a:endParaRPr lang="ar-EG" dirty="0">
              <a:cs typeface="+mn-cs"/>
            </a:endParaRPr>
          </a:p>
        </p:txBody>
      </p:sp>
      <p:pic>
        <p:nvPicPr>
          <p:cNvPr id="4" name="Picture 4" descr="ds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098675"/>
            <a:ext cx="1928812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00313" y="1571625"/>
            <a:ext cx="584041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3538" indent="-287338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2800" b="1" kern="0" dirty="0">
                <a:cs typeface="+mn-cs"/>
              </a:rPr>
              <a:t>تنظيم وترتيب أفكارك</a:t>
            </a:r>
          </a:p>
          <a:p>
            <a:pPr marL="363538" indent="-287338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2800" b="1" kern="0" dirty="0">
                <a:cs typeface="+mn-cs"/>
              </a:rPr>
              <a:t>استيعاب المعلومات</a:t>
            </a:r>
          </a:p>
          <a:p>
            <a:pPr marL="365125" indent="-334963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2800" b="1" kern="0" dirty="0"/>
              <a:t>التفكير بشكل دقيق</a:t>
            </a:r>
          </a:p>
          <a:p>
            <a:pPr marL="365125" indent="-334963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2800" b="1" kern="0" dirty="0"/>
              <a:t>التعرف على الحاجة الرئيسية عند العميل</a:t>
            </a:r>
            <a:endParaRPr lang="en-US" sz="2800" b="1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214313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تقديم الحل المناسب</a:t>
            </a:r>
          </a:p>
        </p:txBody>
      </p:sp>
      <p:pic>
        <p:nvPicPr>
          <p:cNvPr id="4" name="Picture 4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2214563"/>
            <a:ext cx="2714625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786188" y="2428875"/>
            <a:ext cx="4429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 eaLnBrk="0" hangingPunct="0">
              <a:defRPr/>
            </a:pPr>
            <a:r>
              <a:rPr lang="ar-EG" sz="3200" kern="0" dirty="0">
                <a:cs typeface="+mn-cs"/>
              </a:rPr>
              <a:t>الخواص والفوائد للمنتج المقترح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28688" y="2562225"/>
            <a:ext cx="65532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ar-SA" sz="5400" b="1" kern="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تطبيق عملي</a:t>
            </a:r>
          </a:p>
          <a:p>
            <a:pPr algn="ctr">
              <a:defRPr/>
            </a:pPr>
            <a:r>
              <a:rPr lang="en-US" b="1" kern="0" dirty="0">
                <a:solidFill>
                  <a:schemeClr val="tx2">
                    <a:lumMod val="75000"/>
                  </a:schemeClr>
                </a:solidFill>
                <a:ea typeface="+mj-ea"/>
              </a:rPr>
              <a:t>Role Plays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28688" y="2562225"/>
            <a:ext cx="65532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>
              <a:defRPr/>
            </a:pPr>
            <a:r>
              <a:rPr lang="ar-EG" sz="54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اليوم الثالث</a:t>
            </a:r>
            <a:endParaRPr lang="en-US" b="1" kern="0" dirty="0">
              <a:solidFill>
                <a:srgbClr val="FF0000"/>
              </a:solidFill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ما يمكن أن يباع؟</a:t>
            </a:r>
          </a:p>
        </p:txBody>
      </p:sp>
      <p:pic>
        <p:nvPicPr>
          <p:cNvPr id="5" name="Picture 5" descr="gfdgdf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63" y="4000500"/>
            <a:ext cx="256857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dsffds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13" y="1428750"/>
            <a:ext cx="1511300" cy="199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2571750" y="2000250"/>
            <a:ext cx="2857500" cy="78581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269875" indent="-269875" algn="ctr" rtl="1" eaLnBrk="0" hangingPunct="0">
              <a:lnSpc>
                <a:spcPct val="200000"/>
              </a:lnSpc>
              <a:spcBef>
                <a:spcPct val="20000"/>
              </a:spcBef>
              <a:defRPr/>
            </a:pPr>
            <a:r>
              <a:rPr lang="ar-EG" altLang="ar-SA" sz="1800" b="1" kern="0" dirty="0">
                <a:solidFill>
                  <a:prstClr val="black"/>
                </a:solidFill>
                <a:latin typeface="Times New Roman" pitchFamily="18" charset="0"/>
              </a:rPr>
              <a:t>السلع الملموسة( مثل المنتجات)</a:t>
            </a:r>
            <a:endParaRPr lang="en-US" altLang="ar-SA" sz="1800" b="1" kern="0" dirty="0">
              <a:solidFill>
                <a:prstClr val="black"/>
              </a:solidFill>
              <a:latin typeface="Times New Roman" pitchFamily="18" charset="0"/>
            </a:endParaRPr>
          </a:p>
          <a:p>
            <a:pPr algn="ctr" rtl="1">
              <a:defRPr/>
            </a:pPr>
            <a:endParaRPr lang="ar-EG" sz="1200" dirty="0"/>
          </a:p>
        </p:txBody>
      </p:sp>
      <p:sp>
        <p:nvSpPr>
          <p:cNvPr id="12" name="Rounded Rectangle 11"/>
          <p:cNvSpPr/>
          <p:nvPr/>
        </p:nvSpPr>
        <p:spPr>
          <a:xfrm>
            <a:off x="5214938" y="4357688"/>
            <a:ext cx="2857500" cy="92868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indent="3175" algn="ctr" rtl="1" eaLnBrk="0" hangingPunct="0">
              <a:lnSpc>
                <a:spcPct val="200000"/>
              </a:lnSpc>
              <a:spcBef>
                <a:spcPct val="20000"/>
              </a:spcBef>
              <a:defRPr/>
            </a:pPr>
            <a:r>
              <a:rPr lang="ar-EG" altLang="ar-SA" sz="1800" b="1" kern="0" dirty="0">
                <a:solidFill>
                  <a:prstClr val="black"/>
                </a:solidFill>
                <a:latin typeface="Times New Roman" pitchFamily="18" charset="0"/>
              </a:rPr>
              <a:t>السلع الغير ملموسة (الخدمات &amp; والأفكار)</a:t>
            </a:r>
            <a:endParaRPr lang="en-US" sz="25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rtl="1">
              <a:defRPr/>
            </a:pPr>
            <a:endParaRPr lang="ar-EG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57313" y="341313"/>
            <a:ext cx="51847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>
              <a:defRPr/>
            </a:pPr>
            <a:r>
              <a:rPr lang="ar-EG" sz="3200" b="1" dirty="0">
                <a:solidFill>
                  <a:srgbClr val="C00000"/>
                </a:solidFill>
                <a:latin typeface="Century Gothic" pitchFamily="34" charset="0"/>
                <a:ea typeface="+mj-ea"/>
                <a:cs typeface="+mn-cs"/>
              </a:rPr>
              <a:t>القــيـمــة</a:t>
            </a:r>
            <a:endParaRPr lang="en-US" sz="3200" b="1" dirty="0">
              <a:solidFill>
                <a:srgbClr val="C00000"/>
              </a:solidFill>
              <a:latin typeface="Century Gothic" pitchFamily="34" charset="0"/>
              <a:ea typeface="+mj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715000" y="2643188"/>
            <a:ext cx="31432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7788" indent="6350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kern="0" dirty="0">
                <a:solidFill>
                  <a:srgbClr val="C00000"/>
                </a:solidFill>
                <a:cs typeface="+mn-cs"/>
              </a:rPr>
              <a:t>القيمة: </a:t>
            </a:r>
          </a:p>
          <a:p>
            <a:pPr indent="19050" algn="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kern="0" dirty="0">
                <a:cs typeface="+mn-cs"/>
              </a:rPr>
              <a:t>تعنى مدى الإشباع الذى يحصل عليه المستهلك  من المنتج أو الخدمة</a:t>
            </a:r>
            <a:endParaRPr lang="en-US" sz="2000" kern="0" dirty="0">
              <a:cs typeface="+mn-cs"/>
            </a:endParaRPr>
          </a:p>
        </p:txBody>
      </p:sp>
      <p:pic>
        <p:nvPicPr>
          <p:cNvPr id="6" name="Picture 4" descr="home_binocular$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63" y="2786063"/>
            <a:ext cx="1871662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928938" y="1643063"/>
            <a:ext cx="3443287" cy="4286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rtl="1">
              <a:spcBef>
                <a:spcPct val="20000"/>
              </a:spcBef>
              <a:defRPr/>
            </a:pPr>
            <a:r>
              <a:rPr lang="ar-EG" sz="2800" kern="0" dirty="0"/>
              <a:t>القيمة = المنفعة - التكلفة</a:t>
            </a:r>
            <a:endParaRPr lang="en-US" sz="2800" kern="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2875" y="2571750"/>
            <a:ext cx="371475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47650" indent="-247650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kern="0" dirty="0">
                <a:solidFill>
                  <a:srgbClr val="C00000"/>
                </a:solidFill>
                <a:cs typeface="+mn-cs"/>
              </a:rPr>
              <a:t>المنفعة: </a:t>
            </a:r>
          </a:p>
          <a:p>
            <a:pPr indent="19050" algn="justLow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kern="0" dirty="0">
                <a:cs typeface="+mn-cs"/>
              </a:rPr>
              <a:t>تعنى استفادة المشتري من اشباع المنتج للحاجة التي اشتري من أجلها</a:t>
            </a:r>
            <a:endParaRPr lang="en-US" sz="2000" kern="0" dirty="0"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357438" y="4286250"/>
            <a:ext cx="498316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4138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kern="0" dirty="0">
                <a:solidFill>
                  <a:srgbClr val="C00000"/>
                </a:solidFill>
                <a:cs typeface="+mn-cs"/>
              </a:rPr>
              <a:t>التكلفة:</a:t>
            </a:r>
          </a:p>
          <a:p>
            <a:pPr marL="77788" indent="6350" algn="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kern="0" dirty="0">
                <a:cs typeface="+mn-cs"/>
              </a:rPr>
              <a:t> هى مدى الوقت الذى يستهلكه المشترى والمال الذى ينفقه والمجهود الذى يبذله فى الحصول على المنتج أو الخدمة</a:t>
            </a:r>
            <a:endParaRPr lang="en-US" sz="2000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7" grpId="0" build="p" animBg="1"/>
      <p:bldP spid="9" grpId="0" build="p"/>
      <p:bldP spid="10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50" y="142875"/>
            <a:ext cx="3929063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EG" sz="3200" dirty="0" smtClean="0">
                <a:cs typeface="+mn-cs"/>
              </a:rPr>
              <a:t>معادلة البيع</a:t>
            </a:r>
            <a:endParaRPr lang="en-US" sz="3200" dirty="0" smtClean="0">
              <a:cs typeface="+mn-cs"/>
            </a:endParaRPr>
          </a:p>
        </p:txBody>
      </p:sp>
      <p:sp>
        <p:nvSpPr>
          <p:cNvPr id="27" name="AutoShape 6" descr="42-16073911"/>
          <p:cNvSpPr>
            <a:spLocks noChangeArrowheads="1"/>
          </p:cNvSpPr>
          <p:nvPr/>
        </p:nvSpPr>
        <p:spPr bwMode="auto">
          <a:xfrm>
            <a:off x="3916363" y="3500438"/>
            <a:ext cx="1584325" cy="2665412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800" kern="0">
              <a:solidFill>
                <a:sysClr val="windowText" lastClr="000000"/>
              </a:solidFill>
            </a:endParaRPr>
          </a:p>
        </p:txBody>
      </p:sp>
      <p:sp>
        <p:nvSpPr>
          <p:cNvPr id="28" name="AutoShape 7" descr="42-16574293"/>
          <p:cNvSpPr>
            <a:spLocks noChangeArrowheads="1"/>
          </p:cNvSpPr>
          <p:nvPr/>
        </p:nvSpPr>
        <p:spPr bwMode="auto">
          <a:xfrm>
            <a:off x="6143625" y="3643313"/>
            <a:ext cx="1928813" cy="2000250"/>
          </a:xfrm>
          <a:prstGeom prst="hexagon">
            <a:avLst>
              <a:gd name="adj" fmla="val 28583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800" kern="0">
              <a:solidFill>
                <a:sysClr val="windowText" lastClr="000000"/>
              </a:solidFill>
            </a:endParaRPr>
          </a:p>
        </p:txBody>
      </p:sp>
      <p:sp>
        <p:nvSpPr>
          <p:cNvPr id="29" name="AutoShape 8" descr="42-16303159"/>
          <p:cNvSpPr>
            <a:spLocks noChangeArrowheads="1"/>
          </p:cNvSpPr>
          <p:nvPr/>
        </p:nvSpPr>
        <p:spPr bwMode="auto">
          <a:xfrm>
            <a:off x="698500" y="3571875"/>
            <a:ext cx="2087563" cy="2089150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800" kern="0">
              <a:solidFill>
                <a:sysClr val="windowText" lastClr="000000"/>
              </a:solidFill>
            </a:endParaRP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000375" y="4529138"/>
            <a:ext cx="3921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en-US" sz="2800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31" name="Rectangle 12"/>
          <p:cNvSpPr>
            <a:spLocks noChangeArrowheads="1"/>
          </p:cNvSpPr>
          <p:nvPr/>
        </p:nvSpPr>
        <p:spPr bwMode="auto">
          <a:xfrm>
            <a:off x="5500688" y="4437063"/>
            <a:ext cx="392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en-US" sz="2800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86688" y="2000250"/>
            <a:ext cx="1143000" cy="554038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rtl="1">
              <a:defRPr/>
            </a:pPr>
            <a:r>
              <a:rPr lang="ar-EG" sz="2000" b="1" kern="0" dirty="0">
                <a:solidFill>
                  <a:prstClr val="black"/>
                </a:solidFill>
                <a:cs typeface="Arial"/>
              </a:rPr>
              <a:t>عملية</a:t>
            </a:r>
            <a:r>
              <a:rPr lang="ar-EG" sz="3000" b="1" kern="0" dirty="0">
                <a:solidFill>
                  <a:srgbClr val="003399"/>
                </a:solidFill>
              </a:rPr>
              <a:t> </a:t>
            </a:r>
            <a:r>
              <a:rPr lang="ar-EG" sz="2000" b="1" kern="0" dirty="0">
                <a:solidFill>
                  <a:prstClr val="black"/>
                </a:solidFill>
                <a:cs typeface="Arial"/>
              </a:rPr>
              <a:t>البيع</a:t>
            </a:r>
            <a:r>
              <a:rPr lang="ar-EG" sz="3000" b="1" kern="0" dirty="0">
                <a:solidFill>
                  <a:srgbClr val="003399"/>
                </a:solidFill>
              </a:rPr>
              <a:t> </a:t>
            </a:r>
            <a:endParaRPr lang="ar-EG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6215063" y="2071688"/>
            <a:ext cx="1143000" cy="4000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>
              <a:defRPr/>
            </a:pPr>
            <a:r>
              <a:rPr lang="ar-EG" sz="2000" kern="0" dirty="0"/>
              <a:t>العميل</a:t>
            </a:r>
            <a:endParaRPr lang="ar-EG" dirty="0"/>
          </a:p>
        </p:txBody>
      </p:sp>
      <p:sp>
        <p:nvSpPr>
          <p:cNvPr id="36" name="TextBox 35"/>
          <p:cNvSpPr txBox="1"/>
          <p:nvPr/>
        </p:nvSpPr>
        <p:spPr>
          <a:xfrm>
            <a:off x="4143375" y="1814513"/>
            <a:ext cx="1143000" cy="4000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>
              <a:defRPr/>
            </a:pPr>
            <a:r>
              <a:rPr lang="ar-EG" sz="2000" kern="0" dirty="0"/>
              <a:t>المنتج</a:t>
            </a:r>
            <a:endParaRPr lang="ar-EG" dirty="0"/>
          </a:p>
        </p:txBody>
      </p:sp>
      <p:sp>
        <p:nvSpPr>
          <p:cNvPr id="37" name="TextBox 36"/>
          <p:cNvSpPr txBox="1"/>
          <p:nvPr/>
        </p:nvSpPr>
        <p:spPr>
          <a:xfrm>
            <a:off x="4143375" y="2286000"/>
            <a:ext cx="1143000" cy="4000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>
              <a:defRPr/>
            </a:pPr>
            <a:r>
              <a:rPr lang="ar-EG" sz="2000" kern="0" dirty="0"/>
              <a:t>أو الخدمة</a:t>
            </a:r>
            <a:endParaRPr lang="ar-EG" dirty="0"/>
          </a:p>
        </p:txBody>
      </p:sp>
      <p:sp>
        <p:nvSpPr>
          <p:cNvPr id="38" name="TextBox 37"/>
          <p:cNvSpPr txBox="1"/>
          <p:nvPr/>
        </p:nvSpPr>
        <p:spPr>
          <a:xfrm>
            <a:off x="4143375" y="2714625"/>
            <a:ext cx="1143000" cy="4000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>
              <a:defRPr/>
            </a:pPr>
            <a:r>
              <a:rPr lang="ar-EG" sz="2000" kern="0" dirty="0"/>
              <a:t>أو الفكرة</a:t>
            </a:r>
            <a:endParaRPr lang="ar-EG" dirty="0"/>
          </a:p>
        </p:txBody>
      </p:sp>
      <p:sp>
        <p:nvSpPr>
          <p:cNvPr id="39" name="TextBox 38"/>
          <p:cNvSpPr txBox="1"/>
          <p:nvPr/>
        </p:nvSpPr>
        <p:spPr>
          <a:xfrm>
            <a:off x="1214438" y="2071688"/>
            <a:ext cx="1143000" cy="4000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>
              <a:defRPr/>
            </a:pPr>
            <a:r>
              <a:rPr lang="ar-EG" sz="2000" kern="0" dirty="0"/>
              <a:t>رجل البيع</a:t>
            </a:r>
            <a:endParaRPr lang="ar-EG" dirty="0"/>
          </a:p>
        </p:txBody>
      </p:sp>
      <p:sp>
        <p:nvSpPr>
          <p:cNvPr id="41" name="Rectangle 12"/>
          <p:cNvSpPr>
            <a:spLocks noChangeArrowheads="1"/>
          </p:cNvSpPr>
          <p:nvPr/>
        </p:nvSpPr>
        <p:spPr bwMode="auto">
          <a:xfrm>
            <a:off x="5786438" y="2052638"/>
            <a:ext cx="392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en-US" sz="2800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42" name="Rectangle 12"/>
          <p:cNvSpPr>
            <a:spLocks noChangeArrowheads="1"/>
          </p:cNvSpPr>
          <p:nvPr/>
        </p:nvSpPr>
        <p:spPr bwMode="auto">
          <a:xfrm>
            <a:off x="2857500" y="2071688"/>
            <a:ext cx="4191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en-US" sz="2800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43" name="Rectangle 12"/>
          <p:cNvSpPr>
            <a:spLocks noChangeArrowheads="1"/>
          </p:cNvSpPr>
          <p:nvPr/>
        </p:nvSpPr>
        <p:spPr bwMode="auto">
          <a:xfrm>
            <a:off x="7358063" y="2071688"/>
            <a:ext cx="392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en-US" sz="2800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29" grpId="0" animBg="1"/>
      <p:bldP spid="30" grpId="0"/>
      <p:bldP spid="31" grpId="0"/>
      <p:bldP spid="41" grpId="0"/>
      <p:bldP spid="42" grpId="0"/>
      <p:bldP spid="4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341438" y="142875"/>
            <a:ext cx="5159375" cy="1143000"/>
          </a:xfrm>
        </p:spPr>
        <p:txBody>
          <a:bodyPr/>
          <a:lstStyle/>
          <a:p>
            <a:pPr>
              <a:defRPr/>
            </a:pPr>
            <a:r>
              <a:rPr lang="ar-EG" sz="3200" dirty="0" smtClean="0">
                <a:cs typeface="+mn-cs"/>
              </a:rPr>
              <a:t>العناصر البيعية</a:t>
            </a:r>
            <a:endParaRPr lang="en-US" sz="3200" dirty="0" smtClean="0"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214938" y="2000250"/>
            <a:ext cx="3440112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2000" kern="0" dirty="0">
                <a:cs typeface="+mn-cs"/>
              </a:rPr>
              <a:t>الخطة البيعية</a:t>
            </a:r>
            <a:endParaRPr lang="en-US" sz="2000" kern="0" dirty="0">
              <a:cs typeface="+mn-cs"/>
            </a:endParaRP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2000" kern="0" dirty="0">
                <a:cs typeface="+mn-cs"/>
              </a:rPr>
              <a:t>العملاء المتوقعون</a:t>
            </a:r>
            <a:endParaRPr lang="en-US" sz="2000" kern="0" dirty="0">
              <a:cs typeface="+mn-cs"/>
            </a:endParaRP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2000" kern="0" dirty="0">
                <a:cs typeface="+mn-cs"/>
              </a:rPr>
              <a:t>رجل البيع</a:t>
            </a:r>
            <a:endParaRPr lang="en-US" sz="2000" kern="0" dirty="0">
              <a:cs typeface="+mn-cs"/>
            </a:endParaRP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2000" kern="0" dirty="0">
                <a:cs typeface="+mn-cs"/>
              </a:rPr>
              <a:t>المنتج / الخدمة / الفكرة</a:t>
            </a:r>
            <a:endParaRPr lang="en-US" sz="2000" kern="0" dirty="0">
              <a:cs typeface="+mn-cs"/>
            </a:endParaRPr>
          </a:p>
        </p:txBody>
      </p:sp>
      <p:sp>
        <p:nvSpPr>
          <p:cNvPr id="6" name="AutoShape 6" descr="I-177-0387"/>
          <p:cNvSpPr>
            <a:spLocks noChangeArrowheads="1"/>
          </p:cNvSpPr>
          <p:nvPr/>
        </p:nvSpPr>
        <p:spPr bwMode="auto">
          <a:xfrm>
            <a:off x="1214438" y="2000250"/>
            <a:ext cx="1804987" cy="2214563"/>
          </a:xfrm>
          <a:prstGeom prst="flowChartDocumen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rtl="1"/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65"/>
          <p:cNvSpPr txBox="1">
            <a:spLocks noChangeArrowheads="1"/>
          </p:cNvSpPr>
          <p:nvPr/>
        </p:nvSpPr>
        <p:spPr bwMode="auto">
          <a:xfrm>
            <a:off x="6986588" y="3000375"/>
            <a:ext cx="1728787" cy="4778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ar-EG" sz="2500" b="1" kern="0" dirty="0">
                <a:solidFill>
                  <a:schemeClr val="tx1"/>
                </a:solidFill>
              </a:rPr>
              <a:t>الموقف </a:t>
            </a:r>
            <a:r>
              <a:rPr lang="ar-EG" sz="2500" b="1" kern="0" dirty="0">
                <a:solidFill>
                  <a:schemeClr val="tx1"/>
                </a:solidFill>
              </a:rPr>
              <a:t>الأول</a:t>
            </a:r>
            <a:endParaRPr lang="en-US" sz="2500" kern="0" dirty="0">
              <a:solidFill>
                <a:schemeClr val="tx1"/>
              </a:solidFill>
            </a:endParaRPr>
          </a:p>
        </p:txBody>
      </p:sp>
      <p:sp>
        <p:nvSpPr>
          <p:cNvPr id="25" name="Text Box 70"/>
          <p:cNvSpPr txBox="1">
            <a:spLocks noChangeArrowheads="1"/>
          </p:cNvSpPr>
          <p:nvPr/>
        </p:nvSpPr>
        <p:spPr bwMode="auto">
          <a:xfrm>
            <a:off x="4929188" y="1671638"/>
            <a:ext cx="1143000" cy="400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kern="0" dirty="0"/>
              <a:t>العميل</a:t>
            </a:r>
            <a:endParaRPr lang="en-US" sz="2000" b="1" kern="0" dirty="0"/>
          </a:p>
        </p:txBody>
      </p:sp>
      <p:sp>
        <p:nvSpPr>
          <p:cNvPr id="27" name="Text Box 72"/>
          <p:cNvSpPr txBox="1">
            <a:spLocks noChangeArrowheads="1"/>
          </p:cNvSpPr>
          <p:nvPr/>
        </p:nvSpPr>
        <p:spPr bwMode="auto">
          <a:xfrm>
            <a:off x="4714875" y="3000375"/>
            <a:ext cx="1785938" cy="5540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b="1" kern="0" dirty="0"/>
              <a:t>رجل</a:t>
            </a:r>
            <a:r>
              <a:rPr lang="ar-EG" sz="2000" b="1" kern="0" dirty="0"/>
              <a:t> البيع</a:t>
            </a:r>
            <a:endParaRPr lang="en-US" sz="2000" b="1" kern="0" dirty="0"/>
          </a:p>
        </p:txBody>
      </p:sp>
      <p:sp>
        <p:nvSpPr>
          <p:cNvPr id="29" name="Text Box 76"/>
          <p:cNvSpPr txBox="1">
            <a:spLocks noChangeArrowheads="1"/>
          </p:cNvSpPr>
          <p:nvPr/>
        </p:nvSpPr>
        <p:spPr bwMode="auto">
          <a:xfrm>
            <a:off x="4572000" y="4357688"/>
            <a:ext cx="2143125" cy="5699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b="1" kern="0" dirty="0">
                <a:solidFill>
                  <a:schemeClr val="bg1"/>
                </a:solidFill>
              </a:rPr>
              <a:t>المنتج </a:t>
            </a:r>
            <a:r>
              <a:rPr lang="ar-EG" sz="2000" b="1" kern="0" dirty="0">
                <a:solidFill>
                  <a:schemeClr val="bg1"/>
                </a:solidFill>
              </a:rPr>
              <a:t>/</a:t>
            </a:r>
            <a:r>
              <a:rPr lang="ar-EG" sz="2000" b="1" kern="0" dirty="0">
                <a:solidFill>
                  <a:schemeClr val="bg1"/>
                </a:solidFill>
              </a:rPr>
              <a:t> الخدمة / </a:t>
            </a:r>
            <a:r>
              <a:rPr lang="ar-EG" sz="2000" b="1" kern="0" dirty="0">
                <a:solidFill>
                  <a:schemeClr val="bg1"/>
                </a:solidFill>
              </a:rPr>
              <a:t>الفكرة</a:t>
            </a:r>
            <a:endParaRPr lang="en-US" sz="3000" b="1" kern="0" dirty="0">
              <a:solidFill>
                <a:schemeClr val="bg1"/>
              </a:solidFill>
            </a:endParaRPr>
          </a:p>
        </p:txBody>
      </p:sp>
      <p:sp>
        <p:nvSpPr>
          <p:cNvPr id="31" name="Text Box 91"/>
          <p:cNvSpPr txBox="1">
            <a:spLocks noChangeArrowheads="1"/>
          </p:cNvSpPr>
          <p:nvPr/>
        </p:nvSpPr>
        <p:spPr bwMode="auto">
          <a:xfrm>
            <a:off x="1533525" y="428625"/>
            <a:ext cx="48244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ar-EG" sz="3200" dirty="0">
                <a:solidFill>
                  <a:srgbClr val="C00000"/>
                </a:solidFill>
                <a:latin typeface="Century Gothic" pitchFamily="34" charset="0"/>
                <a:ea typeface="+mj-ea"/>
                <a:cs typeface="+mn-cs"/>
              </a:rPr>
              <a:t>مواقف </a:t>
            </a:r>
            <a:r>
              <a:rPr lang="ar-EG" sz="3200" dirty="0">
                <a:solidFill>
                  <a:srgbClr val="C00000"/>
                </a:solidFill>
                <a:latin typeface="Century Gothic" pitchFamily="34" charset="0"/>
                <a:ea typeface="+mj-ea"/>
                <a:cs typeface="+mn-cs"/>
              </a:rPr>
              <a:t>بيعية  </a:t>
            </a:r>
            <a:endParaRPr lang="en-US" sz="3200" dirty="0">
              <a:solidFill>
                <a:srgbClr val="C00000"/>
              </a:solidFill>
              <a:latin typeface="Century Gothic" pitchFamily="34" charset="0"/>
              <a:ea typeface="+mj-ea"/>
              <a:cs typeface="+mn-cs"/>
            </a:endParaRPr>
          </a:p>
        </p:txBody>
      </p:sp>
      <p:sp>
        <p:nvSpPr>
          <p:cNvPr id="35" name="Text Box 71"/>
          <p:cNvSpPr txBox="1">
            <a:spLocks noChangeArrowheads="1"/>
          </p:cNvSpPr>
          <p:nvPr/>
        </p:nvSpPr>
        <p:spPr bwMode="auto">
          <a:xfrm>
            <a:off x="1555750" y="1236663"/>
            <a:ext cx="2159000" cy="1477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tx1"/>
                </a:solidFill>
              </a:rPr>
              <a:t>لديه المال الكافى</a:t>
            </a:r>
            <a:endParaRPr lang="en-US" sz="2000" kern="0" dirty="0">
              <a:solidFill>
                <a:schemeClr val="tx1"/>
              </a:solidFill>
            </a:endParaRPr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tx1"/>
                </a:solidFill>
              </a:rPr>
              <a:t>لديه وقت متاح</a:t>
            </a:r>
            <a:endParaRPr lang="en-US" sz="2000" kern="0" dirty="0">
              <a:solidFill>
                <a:schemeClr val="tx1"/>
              </a:solidFill>
            </a:endParaRPr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tx1"/>
                </a:solidFill>
              </a:rPr>
              <a:t>لديه حاجة </a:t>
            </a:r>
            <a:r>
              <a:rPr lang="ar-EG" sz="2000" kern="0" dirty="0">
                <a:solidFill>
                  <a:schemeClr val="tx1"/>
                </a:solidFill>
              </a:rPr>
              <a:t>ملحة</a:t>
            </a:r>
            <a:endParaRPr lang="en-US" sz="2000" kern="0" dirty="0">
              <a:solidFill>
                <a:schemeClr val="tx1"/>
              </a:solidFill>
            </a:endParaRPr>
          </a:p>
        </p:txBody>
      </p:sp>
      <p:sp>
        <p:nvSpPr>
          <p:cNvPr id="36" name="Text Box 73"/>
          <p:cNvSpPr txBox="1">
            <a:spLocks noChangeArrowheads="1"/>
          </p:cNvSpPr>
          <p:nvPr/>
        </p:nvSpPr>
        <p:spPr bwMode="auto">
          <a:xfrm>
            <a:off x="1643063" y="2963863"/>
            <a:ext cx="1928812" cy="965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tx1"/>
                </a:solidFill>
              </a:rPr>
              <a:t>معتمد ومؤهل</a:t>
            </a:r>
            <a:endParaRPr lang="en-US" sz="2000" kern="0" dirty="0">
              <a:solidFill>
                <a:schemeClr val="tx1"/>
              </a:solidFill>
            </a:endParaRPr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tx1"/>
                </a:solidFill>
              </a:rPr>
              <a:t>مدرب بشكل </a:t>
            </a:r>
            <a:r>
              <a:rPr lang="ar-EG" sz="2000" kern="0" dirty="0">
                <a:solidFill>
                  <a:schemeClr val="tx1"/>
                </a:solidFill>
              </a:rPr>
              <a:t>جيد</a:t>
            </a:r>
            <a:endParaRPr lang="en-US" sz="2000" kern="0" dirty="0">
              <a:solidFill>
                <a:schemeClr val="tx1"/>
              </a:solidFill>
            </a:endParaRPr>
          </a:p>
        </p:txBody>
      </p:sp>
      <p:sp>
        <p:nvSpPr>
          <p:cNvPr id="37" name="Text Box 77"/>
          <p:cNvSpPr txBox="1">
            <a:spLocks noChangeArrowheads="1"/>
          </p:cNvSpPr>
          <p:nvPr/>
        </p:nvSpPr>
        <p:spPr bwMode="auto">
          <a:xfrm>
            <a:off x="1500188" y="4143375"/>
            <a:ext cx="2087562" cy="1422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tx1"/>
                </a:solidFill>
              </a:rPr>
              <a:t>سعر فى متناول الجميع</a:t>
            </a:r>
            <a:endParaRPr lang="en-US" sz="2000" kern="0" dirty="0">
              <a:solidFill>
                <a:schemeClr val="tx1"/>
              </a:solidFill>
            </a:endParaRPr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tx1"/>
                </a:solidFill>
              </a:rPr>
              <a:t>جودة ممتازة</a:t>
            </a:r>
            <a:endParaRPr lang="en-US" sz="2000" kern="0" dirty="0">
              <a:solidFill>
                <a:schemeClr val="tx1"/>
              </a:solidFill>
            </a:endParaRPr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tx1"/>
                </a:solidFill>
              </a:rPr>
              <a:t>قيمة تعادل </a:t>
            </a:r>
            <a:r>
              <a:rPr lang="ar-EG" sz="2000" kern="0" dirty="0">
                <a:solidFill>
                  <a:schemeClr val="tx1"/>
                </a:solidFill>
              </a:rPr>
              <a:t>السعر</a:t>
            </a:r>
            <a:endParaRPr lang="en-US" sz="2000" kern="0" dirty="0">
              <a:solidFill>
                <a:schemeClr val="tx1"/>
              </a:solidFill>
            </a:endParaRPr>
          </a:p>
        </p:txBody>
      </p:sp>
      <p:sp>
        <p:nvSpPr>
          <p:cNvPr id="38" name="Left Arrow 37"/>
          <p:cNvSpPr/>
          <p:nvPr/>
        </p:nvSpPr>
        <p:spPr>
          <a:xfrm>
            <a:off x="3929063" y="1785938"/>
            <a:ext cx="428625" cy="2143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39" name="Left Arrow 38"/>
          <p:cNvSpPr/>
          <p:nvPr/>
        </p:nvSpPr>
        <p:spPr>
          <a:xfrm>
            <a:off x="3929063" y="4572000"/>
            <a:ext cx="428625" cy="2143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40" name="Left Arrow 39"/>
          <p:cNvSpPr/>
          <p:nvPr/>
        </p:nvSpPr>
        <p:spPr>
          <a:xfrm>
            <a:off x="3929063" y="3214688"/>
            <a:ext cx="428625" cy="2143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1" grpId="0"/>
      <p:bldP spid="35" grpId="0" animBg="1"/>
      <p:bldP spid="36" grpId="0" animBg="1"/>
      <p:bldP spid="3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786313" y="1714500"/>
            <a:ext cx="1143000" cy="400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EG" sz="2000" b="1" kern="0" dirty="0"/>
              <a:t>العميل</a:t>
            </a:r>
            <a:endParaRPr lang="en-US" sz="3000" dirty="0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786313" y="3160713"/>
            <a:ext cx="1285875" cy="5540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EG" sz="2000" b="1" kern="0" dirty="0"/>
              <a:t>رجل</a:t>
            </a:r>
            <a:r>
              <a:rPr lang="ar-EG" sz="3000" dirty="0">
                <a:solidFill>
                  <a:srgbClr val="00008E"/>
                </a:solidFill>
              </a:rPr>
              <a:t> </a:t>
            </a:r>
            <a:r>
              <a:rPr lang="ar-EG" sz="2000" b="1" kern="0" dirty="0"/>
              <a:t>البيع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500563" y="4732338"/>
            <a:ext cx="2143125" cy="5540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b="1" kern="0" dirty="0">
                <a:solidFill>
                  <a:schemeClr val="bg1"/>
                </a:solidFill>
              </a:rPr>
              <a:t>المنتج / الخدمة / </a:t>
            </a:r>
            <a:r>
              <a:rPr lang="ar-EG" sz="2000" b="1" kern="0" dirty="0">
                <a:solidFill>
                  <a:schemeClr val="bg1"/>
                </a:solidFill>
              </a:rPr>
              <a:t>الفكرة</a:t>
            </a:r>
            <a:endParaRPr lang="en-US" sz="3000" dirty="0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533525" y="428625"/>
            <a:ext cx="48244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ar-EG" sz="3200" dirty="0">
                <a:solidFill>
                  <a:srgbClr val="C00000"/>
                </a:solidFill>
                <a:latin typeface="Century Gothic" pitchFamily="34" charset="0"/>
                <a:ea typeface="+mj-ea"/>
                <a:cs typeface="+mn-cs"/>
              </a:rPr>
              <a:t>مواقف</a:t>
            </a:r>
            <a:r>
              <a:rPr lang="ar-EG" sz="3200" dirty="0">
                <a:solidFill>
                  <a:srgbClr val="C00000"/>
                </a:solidFill>
                <a:latin typeface="Century Gothic" pitchFamily="34" charset="0"/>
                <a:ea typeface="+mj-ea"/>
                <a:cs typeface="+mn-cs"/>
              </a:rPr>
              <a:t> بيعية  </a:t>
            </a:r>
            <a:endParaRPr lang="en-US" sz="3200" dirty="0">
              <a:solidFill>
                <a:srgbClr val="C00000"/>
              </a:solidFill>
              <a:latin typeface="Century Gothic" pitchFamily="34" charset="0"/>
              <a:ea typeface="+mj-ea"/>
              <a:cs typeface="+mn-cs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555750" y="1285875"/>
            <a:ext cx="2159000" cy="1477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/>
              <a:t>ليس لديه المال الكافى</a:t>
            </a:r>
            <a:endParaRPr lang="en-US" sz="2000" kern="0" dirty="0"/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/>
              <a:t>الوقت غير متاح</a:t>
            </a:r>
            <a:endParaRPr lang="en-US" sz="2000" kern="0" dirty="0"/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/>
              <a:t>ليس لدية </a:t>
            </a:r>
            <a:r>
              <a:rPr lang="ar-EG" sz="2000" kern="0" dirty="0"/>
              <a:t>حاجة</a:t>
            </a:r>
            <a:endParaRPr lang="en-US" sz="2000" dirty="0"/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857375" y="2984500"/>
            <a:ext cx="1690688" cy="101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/>
              <a:t>معتمد</a:t>
            </a:r>
            <a:endParaRPr lang="en-US" sz="2000" kern="0" dirty="0"/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/>
              <a:t>مدرب بشكل جيد</a:t>
            </a:r>
            <a:endParaRPr lang="en-US" sz="2000" kern="0" dirty="0"/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555750" y="4357688"/>
            <a:ext cx="2087563" cy="1477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/>
              <a:t>سعر فى متناول الجميع</a:t>
            </a:r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/>
              <a:t>جودة ممتازة</a:t>
            </a:r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/>
              <a:t>قيمة تعادل </a:t>
            </a:r>
            <a:r>
              <a:rPr lang="ar-EG" sz="2000" kern="0" dirty="0"/>
              <a:t>السعر</a:t>
            </a:r>
            <a:endParaRPr lang="en-US" sz="2000" dirty="0"/>
          </a:p>
        </p:txBody>
      </p:sp>
      <p:sp>
        <p:nvSpPr>
          <p:cNvPr id="22" name="Text Box 65"/>
          <p:cNvSpPr txBox="1">
            <a:spLocks noChangeArrowheads="1"/>
          </p:cNvSpPr>
          <p:nvPr/>
        </p:nvSpPr>
        <p:spPr bwMode="auto">
          <a:xfrm>
            <a:off x="6643688" y="3143250"/>
            <a:ext cx="1728787" cy="4778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ar-EG" sz="2500" b="1" kern="0" dirty="0">
                <a:solidFill>
                  <a:schemeClr val="tx1"/>
                </a:solidFill>
              </a:rPr>
              <a:t>الموقف الثانى</a:t>
            </a:r>
          </a:p>
        </p:txBody>
      </p:sp>
      <p:sp>
        <p:nvSpPr>
          <p:cNvPr id="23" name="Left Arrow 22"/>
          <p:cNvSpPr/>
          <p:nvPr/>
        </p:nvSpPr>
        <p:spPr>
          <a:xfrm>
            <a:off x="3929063" y="1857375"/>
            <a:ext cx="428625" cy="2143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24" name="Left Arrow 23"/>
          <p:cNvSpPr/>
          <p:nvPr/>
        </p:nvSpPr>
        <p:spPr>
          <a:xfrm>
            <a:off x="3929063" y="3357563"/>
            <a:ext cx="428625" cy="2143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25" name="Left Arrow 24"/>
          <p:cNvSpPr/>
          <p:nvPr/>
        </p:nvSpPr>
        <p:spPr>
          <a:xfrm>
            <a:off x="3929063" y="4929188"/>
            <a:ext cx="428625" cy="2143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  <p:bldP spid="19" grpId="0" animBg="1"/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6843713" y="3214688"/>
            <a:ext cx="1728787" cy="64611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kern="0" dirty="0"/>
              <a:t>الموقف </a:t>
            </a:r>
            <a:r>
              <a:rPr lang="ar-EG" sz="2400" b="1" kern="0" dirty="0"/>
              <a:t>الثالث</a:t>
            </a:r>
            <a:endParaRPr lang="en-US" sz="2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4929188" y="1785938"/>
            <a:ext cx="1443037" cy="400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bg1"/>
                </a:solidFill>
              </a:rPr>
              <a:t>العميل</a:t>
            </a:r>
            <a:endParaRPr lang="en-US" sz="3000" kern="0" dirty="0">
              <a:solidFill>
                <a:schemeClr val="bg1"/>
              </a:solidFill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5000625" y="3214688"/>
            <a:ext cx="1733550" cy="5540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bg1"/>
                </a:solidFill>
              </a:rPr>
              <a:t>رجل البيع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4857750" y="5000625"/>
            <a:ext cx="2143125" cy="5540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bg1"/>
                </a:solidFill>
              </a:rPr>
              <a:t>المنتج / الخدمة / </a:t>
            </a:r>
            <a:r>
              <a:rPr lang="ar-EG" sz="2000" kern="0" dirty="0">
                <a:solidFill>
                  <a:schemeClr val="bg1"/>
                </a:solidFill>
              </a:rPr>
              <a:t>الفكرة</a:t>
            </a:r>
            <a:endParaRPr lang="en-US" sz="3000" kern="0" dirty="0">
              <a:solidFill>
                <a:schemeClr val="bg1"/>
              </a:solidFill>
            </a:endParaRPr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1533525" y="428625"/>
            <a:ext cx="48244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ar-EG" sz="3200" dirty="0">
                <a:solidFill>
                  <a:srgbClr val="C00000"/>
                </a:solidFill>
                <a:latin typeface="Century Gothic" pitchFamily="34" charset="0"/>
                <a:ea typeface="+mj-ea"/>
                <a:cs typeface="+mn-cs"/>
              </a:rPr>
              <a:t>مواقف</a:t>
            </a:r>
            <a:r>
              <a:rPr lang="ar-EG" sz="3200" dirty="0">
                <a:solidFill>
                  <a:srgbClr val="C00000"/>
                </a:solidFill>
                <a:latin typeface="Century Gothic" pitchFamily="34" charset="0"/>
                <a:ea typeface="+mj-ea"/>
                <a:cs typeface="+mn-cs"/>
              </a:rPr>
              <a:t> بيعية  </a:t>
            </a:r>
            <a:endParaRPr lang="en-US" sz="3200" dirty="0">
              <a:solidFill>
                <a:srgbClr val="C00000"/>
              </a:solidFill>
              <a:latin typeface="Century Gothic" pitchFamily="34" charset="0"/>
              <a:ea typeface="+mj-ea"/>
              <a:cs typeface="+mn-cs"/>
            </a:endParaRP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1928813" y="1143000"/>
            <a:ext cx="2087562" cy="1477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/>
              <a:t>لديه المال الكافى</a:t>
            </a:r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/>
              <a:t>لديه وقت متاح</a:t>
            </a:r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/>
              <a:t>لديه حاجة </a:t>
            </a:r>
            <a:r>
              <a:rPr lang="ar-EG" sz="2000" kern="0" dirty="0"/>
              <a:t>ملحة</a:t>
            </a:r>
            <a:endParaRPr lang="en-US" sz="2000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1643063" y="3000375"/>
            <a:ext cx="2500312" cy="1477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/>
              <a:t>كسول</a:t>
            </a:r>
            <a:endParaRPr lang="en-US" sz="2000" kern="0" dirty="0"/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/>
              <a:t>لايظهر إى إهتمام بالعميل</a:t>
            </a:r>
            <a:endParaRPr lang="en-US" sz="2000" kern="0" dirty="0"/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/>
              <a:t>غير </a:t>
            </a:r>
            <a:r>
              <a:rPr lang="ar-EG" sz="2000" kern="0" dirty="0"/>
              <a:t>مؤهل</a:t>
            </a:r>
            <a:endParaRPr lang="en-US" sz="2000" kern="0" dirty="0">
              <a:solidFill>
                <a:srgbClr val="FF3300"/>
              </a:solidFill>
            </a:endParaRP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1928813" y="4808538"/>
            <a:ext cx="2143125" cy="1477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/>
              <a:t>سعر فى متناول الجميع</a:t>
            </a:r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/>
              <a:t>جودة ممتازة</a:t>
            </a:r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/>
              <a:t>قيمة تعادل </a:t>
            </a:r>
            <a:r>
              <a:rPr lang="ar-EG" sz="2000" kern="0" dirty="0"/>
              <a:t>السعر</a:t>
            </a:r>
            <a:endParaRPr lang="en-US" sz="2000" kern="0" dirty="0">
              <a:solidFill>
                <a:sysClr val="windowText" lastClr="000000"/>
              </a:solidFill>
            </a:endParaRPr>
          </a:p>
        </p:txBody>
      </p:sp>
      <p:sp>
        <p:nvSpPr>
          <p:cNvPr id="38" name="Left Arrow 37"/>
          <p:cNvSpPr/>
          <p:nvPr/>
        </p:nvSpPr>
        <p:spPr>
          <a:xfrm>
            <a:off x="4214813" y="3500438"/>
            <a:ext cx="428625" cy="2143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39" name="Left Arrow 38"/>
          <p:cNvSpPr/>
          <p:nvPr/>
        </p:nvSpPr>
        <p:spPr>
          <a:xfrm>
            <a:off x="4214813" y="1928813"/>
            <a:ext cx="428625" cy="2143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40" name="Left Arrow 39"/>
          <p:cNvSpPr/>
          <p:nvPr/>
        </p:nvSpPr>
        <p:spPr>
          <a:xfrm>
            <a:off x="4214813" y="5214938"/>
            <a:ext cx="428625" cy="2143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857750" y="1785938"/>
            <a:ext cx="1443038" cy="400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bg1"/>
                </a:solidFill>
              </a:rPr>
              <a:t>العميل</a:t>
            </a:r>
            <a:endParaRPr lang="en-US" sz="3000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2" grpId="0"/>
      <p:bldP spid="34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6843713" y="3143250"/>
            <a:ext cx="1728787" cy="461963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ar-EG" sz="2400" b="1" kern="0" dirty="0"/>
              <a:t>الموقف الرابع</a:t>
            </a:r>
            <a:endParaRPr lang="en-US" sz="2400" b="1" kern="0" dirty="0"/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4929188" y="1785938"/>
            <a:ext cx="1443037" cy="400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bg1"/>
                </a:solidFill>
              </a:rPr>
              <a:t>العميل</a:t>
            </a:r>
            <a:endParaRPr lang="en-US" sz="3000" kern="0" dirty="0">
              <a:solidFill>
                <a:schemeClr val="bg1"/>
              </a:solidFill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5000625" y="3214688"/>
            <a:ext cx="1733550" cy="5540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bg1"/>
                </a:solidFill>
              </a:rPr>
              <a:t>رجل البيع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4857750" y="5000625"/>
            <a:ext cx="2143125" cy="5540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bg1"/>
                </a:solidFill>
              </a:rPr>
              <a:t>المنتج / الخدمة / </a:t>
            </a:r>
            <a:r>
              <a:rPr lang="ar-EG" sz="2000" kern="0" dirty="0">
                <a:solidFill>
                  <a:schemeClr val="bg1"/>
                </a:solidFill>
              </a:rPr>
              <a:t>الفكرة</a:t>
            </a:r>
            <a:endParaRPr lang="en-US" sz="3000" kern="0" dirty="0">
              <a:solidFill>
                <a:schemeClr val="bg1"/>
              </a:solidFill>
            </a:endParaRPr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1533525" y="428625"/>
            <a:ext cx="48244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ar-EG" sz="3200" dirty="0">
                <a:solidFill>
                  <a:srgbClr val="C00000"/>
                </a:solidFill>
                <a:latin typeface="Century Gothic" pitchFamily="34" charset="0"/>
                <a:ea typeface="+mj-ea"/>
                <a:cs typeface="+mn-cs"/>
              </a:rPr>
              <a:t>مواقف</a:t>
            </a:r>
            <a:r>
              <a:rPr lang="ar-EG" sz="3200" dirty="0">
                <a:solidFill>
                  <a:srgbClr val="C00000"/>
                </a:solidFill>
                <a:latin typeface="Century Gothic" pitchFamily="34" charset="0"/>
                <a:ea typeface="+mj-ea"/>
                <a:cs typeface="+mn-cs"/>
              </a:rPr>
              <a:t> بيعية  </a:t>
            </a:r>
            <a:endParaRPr lang="en-US" sz="3200" dirty="0">
              <a:solidFill>
                <a:srgbClr val="C00000"/>
              </a:solidFill>
              <a:latin typeface="Century Gothic" pitchFamily="34" charset="0"/>
              <a:ea typeface="+mj-ea"/>
              <a:cs typeface="+mn-cs"/>
            </a:endParaRP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1928813" y="1143000"/>
            <a:ext cx="2087562" cy="14208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tx1"/>
                </a:solidFill>
              </a:rPr>
              <a:t>لديه المال الكافى</a:t>
            </a:r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tx1"/>
                </a:solidFill>
              </a:rPr>
              <a:t>لديه وقت متاح</a:t>
            </a:r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tx1"/>
                </a:solidFill>
              </a:rPr>
              <a:t>لديه حاجة ملحة</a:t>
            </a:r>
            <a:endParaRPr lang="ar-EG" sz="2000" kern="0" dirty="0">
              <a:solidFill>
                <a:schemeClr val="tx1"/>
              </a:solidFill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1643063" y="3000375"/>
            <a:ext cx="2500312" cy="1477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tx1"/>
                </a:solidFill>
              </a:rPr>
              <a:t>معتمد</a:t>
            </a:r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tx1"/>
                </a:solidFill>
              </a:rPr>
              <a:t>مدرب بشكل جيد</a:t>
            </a:r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schemeClr val="tx1"/>
              </a:solidFill>
            </a:endParaRP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1928813" y="4808538"/>
            <a:ext cx="2143125" cy="1477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tx1"/>
                </a:solidFill>
              </a:rPr>
              <a:t>باهظ الثمن</a:t>
            </a:r>
            <a:endParaRPr lang="en-US" sz="2000" kern="0" dirty="0">
              <a:solidFill>
                <a:schemeClr val="tx1"/>
              </a:solidFill>
            </a:endParaRP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tx1"/>
                </a:solidFill>
              </a:rPr>
              <a:t>جودة ضئيلة</a:t>
            </a:r>
            <a:endParaRPr lang="en-US" sz="2000" kern="0" dirty="0">
              <a:solidFill>
                <a:schemeClr val="tx1"/>
              </a:solidFill>
            </a:endParaRP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tx1"/>
                </a:solidFill>
              </a:rPr>
              <a:t>ليس له قيمة تقابل سعره</a:t>
            </a:r>
            <a:endParaRPr lang="en-US" sz="2000" kern="0" dirty="0">
              <a:solidFill>
                <a:schemeClr val="tx1"/>
              </a:solidFill>
            </a:endParaRPr>
          </a:p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schemeClr val="tx1"/>
              </a:solidFill>
            </a:endParaRPr>
          </a:p>
        </p:txBody>
      </p:sp>
      <p:sp>
        <p:nvSpPr>
          <p:cNvPr id="38" name="Left Arrow 37"/>
          <p:cNvSpPr/>
          <p:nvPr/>
        </p:nvSpPr>
        <p:spPr>
          <a:xfrm>
            <a:off x="4214813" y="3500438"/>
            <a:ext cx="428625" cy="2143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39" name="Left Arrow 38"/>
          <p:cNvSpPr/>
          <p:nvPr/>
        </p:nvSpPr>
        <p:spPr>
          <a:xfrm>
            <a:off x="4214813" y="1928813"/>
            <a:ext cx="428625" cy="2143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40" name="Left Arrow 39"/>
          <p:cNvSpPr/>
          <p:nvPr/>
        </p:nvSpPr>
        <p:spPr>
          <a:xfrm>
            <a:off x="4214813" y="5214938"/>
            <a:ext cx="428625" cy="2143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857750" y="1785938"/>
            <a:ext cx="1443038" cy="400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kern="0" dirty="0">
                <a:solidFill>
                  <a:schemeClr val="bg1"/>
                </a:solidFill>
              </a:rPr>
              <a:t>العميل</a:t>
            </a:r>
            <a:endParaRPr lang="en-US" sz="3000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2" grpId="0"/>
      <p:bldP spid="34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571625" y="341313"/>
            <a:ext cx="4500563" cy="801687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ar-EG" sz="3200" dirty="0" smtClean="0">
                <a:cs typeface="+mn-cs"/>
              </a:rPr>
              <a:t>مواقف بيعية  </a:t>
            </a:r>
            <a:endParaRPr lang="en-US" sz="3200" dirty="0" smtClean="0"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786188" y="2000250"/>
            <a:ext cx="5094287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b="1" kern="0" dirty="0">
                <a:cs typeface="+mn-cs"/>
              </a:rPr>
              <a:t>من المحتمل أن تكون النتيجة:</a:t>
            </a:r>
            <a:endParaRPr lang="en-US" sz="2000" b="1" kern="0" dirty="0">
              <a:cs typeface="+mn-cs"/>
            </a:endParaRPr>
          </a:p>
          <a:p>
            <a:pPr marL="457200" indent="-457200" algn="r" rtl="1">
              <a:lnSpc>
                <a:spcPct val="15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2000" kern="0" dirty="0">
                <a:cs typeface="+mn-cs"/>
              </a:rPr>
              <a:t>نجاح صفقة البيع بنسبة 100%</a:t>
            </a:r>
            <a:endParaRPr lang="en-US" sz="2000" kern="0" dirty="0">
              <a:cs typeface="+mn-cs"/>
            </a:endParaRPr>
          </a:p>
          <a:p>
            <a:pPr marL="457200" indent="-457200" algn="r" rtl="1">
              <a:lnSpc>
                <a:spcPct val="15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2000" kern="0" dirty="0">
                <a:cs typeface="+mn-cs"/>
              </a:rPr>
              <a:t>نجاح صفقة البيع بنسبة 80 إلى 100 %</a:t>
            </a:r>
            <a:endParaRPr lang="en-US" sz="2000" kern="0" dirty="0">
              <a:cs typeface="+mn-cs"/>
            </a:endParaRPr>
          </a:p>
          <a:p>
            <a:pPr marL="457200" indent="-457200" algn="r" rtl="1">
              <a:lnSpc>
                <a:spcPct val="15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2000" kern="0" dirty="0">
                <a:cs typeface="+mn-cs"/>
              </a:rPr>
              <a:t>نجاح صفقة البيع بنسبة 30إلى 50 %</a:t>
            </a:r>
            <a:endParaRPr lang="en-US" sz="2000" kern="0" dirty="0">
              <a:cs typeface="+mn-cs"/>
            </a:endParaRPr>
          </a:p>
          <a:p>
            <a:pPr marL="457200" indent="-457200" algn="r" rtl="1">
              <a:lnSpc>
                <a:spcPct val="15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2000" kern="0" dirty="0">
                <a:cs typeface="+mn-cs"/>
              </a:rPr>
              <a:t>عدم نجاح صفقة البيع</a:t>
            </a:r>
            <a:endParaRPr lang="en-US" sz="2000" kern="0" dirty="0">
              <a:cs typeface="+mn-cs"/>
            </a:endParaRPr>
          </a:p>
        </p:txBody>
      </p:sp>
      <p:pic>
        <p:nvPicPr>
          <p:cNvPr id="6" name="Picture 5" descr="money-sales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428868"/>
            <a:ext cx="2736850" cy="2022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357438" y="357188"/>
            <a:ext cx="3357562" cy="642937"/>
          </a:xfrm>
        </p:spPr>
        <p:txBody>
          <a:bodyPr/>
          <a:lstStyle/>
          <a:p>
            <a:pPr>
              <a:defRPr/>
            </a:pPr>
            <a:r>
              <a:rPr lang="ar-EG" sz="3200" dirty="0" smtClean="0">
                <a:cs typeface="+mn-cs"/>
              </a:rPr>
              <a:t>أنواع البيع</a:t>
            </a:r>
            <a:endParaRPr lang="en-US" sz="3200" dirty="0" smtClean="0"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500688" y="2000250"/>
            <a:ext cx="3459162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7188" indent="-357188" algn="ctr" rtl="1">
              <a:lnSpc>
                <a:spcPct val="15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ar-EG" sz="2000" b="1" kern="0" dirty="0">
                <a:solidFill>
                  <a:srgbClr val="C00000"/>
                </a:solidFill>
                <a:cs typeface="+mn-cs"/>
              </a:rPr>
              <a:t>البيع المباشر</a:t>
            </a:r>
          </a:p>
          <a:p>
            <a:pPr marL="1588" indent="12700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kern="0" dirty="0">
                <a:cs typeface="+mn-cs"/>
              </a:rPr>
              <a:t>وهو القيام بالبيع وجهاً لوجه من خلال المقابلة الشخصية</a:t>
            </a:r>
          </a:p>
        </p:txBody>
      </p:sp>
      <p:pic>
        <p:nvPicPr>
          <p:cNvPr id="6" name="Picture 4" descr="f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3143250"/>
            <a:ext cx="2219325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7188" y="2143125"/>
            <a:ext cx="31432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algn="ctr" rtl="1">
              <a:lnSpc>
                <a:spcPct val="150000"/>
              </a:lnSpc>
              <a:spcBef>
                <a:spcPct val="20000"/>
              </a:spcBef>
              <a:buFont typeface="+mj-lt"/>
              <a:buAutoNum type="arabicParenR" startAt="2"/>
              <a:defRPr/>
            </a:pPr>
            <a:r>
              <a:rPr lang="ar-EG" sz="2000" b="1" kern="0" dirty="0">
                <a:solidFill>
                  <a:srgbClr val="C00000"/>
                </a:solidFill>
                <a:cs typeface="+mn-cs"/>
              </a:rPr>
              <a:t>البيع المهنى</a:t>
            </a:r>
          </a:p>
          <a:p>
            <a:pPr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kern="0" dirty="0">
                <a:cs typeface="+mn-cs"/>
              </a:rPr>
              <a:t> القيام بعملية البيع بين شركة وأخرى</a:t>
            </a:r>
            <a:endParaRPr lang="en-US" sz="2000" kern="0" dirty="0"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071688" y="261938"/>
            <a:ext cx="3894137" cy="809625"/>
          </a:xfrm>
        </p:spPr>
        <p:txBody>
          <a:bodyPr/>
          <a:lstStyle/>
          <a:p>
            <a:pPr>
              <a:defRPr/>
            </a:pPr>
            <a:r>
              <a:rPr lang="ar-EG" sz="3200" dirty="0" smtClean="0">
                <a:cs typeface="+mn-cs"/>
              </a:rPr>
              <a:t>أنواع البيع</a:t>
            </a:r>
            <a:endParaRPr lang="en-US" sz="3200" dirty="0" smtClean="0">
              <a:cs typeface="+mn-cs"/>
            </a:endParaRPr>
          </a:p>
        </p:txBody>
      </p:sp>
      <p:pic>
        <p:nvPicPr>
          <p:cNvPr id="5" name="Picture 4" descr="hgfhfg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3643314"/>
            <a:ext cx="2063750" cy="1922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44563" y="1928813"/>
            <a:ext cx="2698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algn="ctr" rtl="1">
              <a:lnSpc>
                <a:spcPct val="150000"/>
              </a:lnSpc>
              <a:spcBef>
                <a:spcPct val="20000"/>
              </a:spcBef>
              <a:buFont typeface="+mj-lt"/>
              <a:buAutoNum type="arabicParenR" startAt="4"/>
              <a:defRPr/>
            </a:pPr>
            <a:r>
              <a:rPr lang="ar-EG" sz="2000" b="1" kern="0" dirty="0">
                <a:solidFill>
                  <a:srgbClr val="C00000"/>
                </a:solidFill>
                <a:cs typeface="+mn-cs"/>
              </a:rPr>
              <a:t>البيع الإلكترونى</a:t>
            </a:r>
            <a:endParaRPr lang="en-US" sz="2000" b="1" kern="0" dirty="0">
              <a:solidFill>
                <a:srgbClr val="C00000"/>
              </a:solidFill>
              <a:cs typeface="+mn-cs"/>
            </a:endParaRPr>
          </a:p>
          <a:p>
            <a:pPr marL="1588" indent="12700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kern="0" dirty="0">
                <a:cs typeface="+mn-cs"/>
              </a:rPr>
              <a:t>بإستخدام الإنترنت</a:t>
            </a:r>
            <a:endParaRPr lang="en-US" sz="2000" kern="0" dirty="0">
              <a:cs typeface="+mn-cs"/>
            </a:endParaRPr>
          </a:p>
        </p:txBody>
      </p:sp>
      <p:pic>
        <p:nvPicPr>
          <p:cNvPr id="7" name="Picture 5" descr="I-177-04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3500438"/>
            <a:ext cx="2116137" cy="1924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57813" y="2000250"/>
            <a:ext cx="348456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algn="ctr" rtl="1">
              <a:spcBef>
                <a:spcPct val="20000"/>
              </a:spcBef>
              <a:buFont typeface="+mj-lt"/>
              <a:buAutoNum type="arabicParenR" startAt="3"/>
              <a:defRPr/>
            </a:pPr>
            <a:r>
              <a:rPr lang="ar-EG" sz="2000" b="1" kern="0" dirty="0">
                <a:solidFill>
                  <a:srgbClr val="C00000"/>
                </a:solidFill>
                <a:cs typeface="+mn-cs"/>
              </a:rPr>
              <a:t>البيع الغير مباشر</a:t>
            </a:r>
            <a:endParaRPr lang="en-US" sz="2000" b="1" kern="0" dirty="0">
              <a:solidFill>
                <a:srgbClr val="C00000"/>
              </a:solidFill>
              <a:cs typeface="+mn-cs"/>
            </a:endParaRPr>
          </a:p>
          <a:p>
            <a:pPr marL="96838" indent="-1588" algn="ct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000" kern="0" dirty="0">
                <a:cs typeface="+mn-cs"/>
              </a:rPr>
              <a:t>يكون من خلال إتصال غير مباشر من خلال شخص عبر التليفون</a:t>
            </a:r>
            <a:endParaRPr lang="en-US" sz="2000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ما يمكن أن يباع؟</a:t>
            </a:r>
          </a:p>
        </p:txBody>
      </p:sp>
      <p:pic>
        <p:nvPicPr>
          <p:cNvPr id="4" name="Picture 7" descr="fdfds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54646" flipH="1">
            <a:off x="1651000" y="4262438"/>
            <a:ext cx="1871663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rerewrerer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1928813"/>
            <a:ext cx="164306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gfdgfds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19133" flipH="1">
            <a:off x="7126288" y="4367213"/>
            <a:ext cx="1865312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28688" y="1857375"/>
            <a:ext cx="25003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400" b="1" kern="0" dirty="0">
                <a:solidFill>
                  <a:srgbClr val="C00000"/>
                </a:solidFill>
                <a:cs typeface="+mn-cs"/>
              </a:rPr>
              <a:t>الخدمات:</a:t>
            </a:r>
            <a:endParaRPr lang="en-US" sz="2400" b="1" kern="0" dirty="0">
              <a:solidFill>
                <a:srgbClr val="C00000"/>
              </a:solidFill>
              <a:cs typeface="+mn-cs"/>
            </a:endParaRPr>
          </a:p>
          <a:p>
            <a:pPr marL="349250" lvl="1" indent="-28575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2000" b="1" kern="0" dirty="0">
                <a:cs typeface="+mn-cs"/>
              </a:rPr>
              <a:t>خدمات النقل</a:t>
            </a:r>
            <a:endParaRPr lang="en-US" sz="2000" b="1" kern="0" dirty="0">
              <a:cs typeface="+mn-cs"/>
            </a:endParaRPr>
          </a:p>
          <a:p>
            <a:pPr marL="349250" lvl="1" indent="-28575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2000" b="1" kern="0" dirty="0">
                <a:cs typeface="+mn-cs"/>
              </a:rPr>
              <a:t>المستشفيات</a:t>
            </a:r>
            <a:endParaRPr lang="en-US" sz="2000" b="1" kern="0" dirty="0">
              <a:cs typeface="+mn-cs"/>
            </a:endParaRPr>
          </a:p>
          <a:p>
            <a:pPr marL="349250" lvl="1" indent="-28575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2000" b="1" kern="0" dirty="0">
                <a:cs typeface="+mn-cs"/>
              </a:rPr>
              <a:t>وغيرها</a:t>
            </a:r>
            <a:endParaRPr lang="en-US" sz="2000" b="1" kern="0" dirty="0"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929313" y="2071688"/>
            <a:ext cx="285750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r" rtl="1">
              <a:spcBef>
                <a:spcPct val="20000"/>
              </a:spcBef>
              <a:defRPr/>
            </a:pPr>
            <a:r>
              <a:rPr lang="ar-EG" sz="2400" b="1" kern="0" dirty="0">
                <a:solidFill>
                  <a:srgbClr val="C00000"/>
                </a:solidFill>
                <a:cs typeface="+mn-cs"/>
              </a:rPr>
              <a:t>المنتجات:</a:t>
            </a:r>
            <a:endParaRPr lang="en-US" sz="2400" b="1" kern="0" dirty="0">
              <a:solidFill>
                <a:srgbClr val="C00000"/>
              </a:solidFill>
              <a:cs typeface="+mn-cs"/>
            </a:endParaRPr>
          </a:p>
          <a:p>
            <a:pPr marL="349250" lvl="1" indent="-28575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الهواتف الخلوية</a:t>
            </a:r>
            <a:endParaRPr lang="en-US" sz="1800" b="1" kern="0" dirty="0">
              <a:cs typeface="+mn-cs"/>
            </a:endParaRPr>
          </a:p>
          <a:p>
            <a:pPr marL="349250" lvl="1" indent="-28575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السيارات</a:t>
            </a:r>
            <a:endParaRPr lang="en-US" sz="1800" b="1" kern="0" dirty="0">
              <a:cs typeface="+mn-cs"/>
            </a:endParaRPr>
          </a:p>
          <a:p>
            <a:pPr marL="349250" lvl="1" indent="-28575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الأثاث</a:t>
            </a:r>
            <a:endParaRPr lang="en-US" sz="1800" b="1" kern="0" dirty="0">
              <a:cs typeface="+mn-cs"/>
            </a:endParaRPr>
          </a:p>
          <a:p>
            <a:pPr marL="349250" lvl="1" indent="-28575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وغيرها</a:t>
            </a:r>
            <a:endParaRPr lang="en-US" sz="1800" b="1" kern="0" dirty="0"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500438" y="3500438"/>
            <a:ext cx="30003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2400" b="1" kern="0" dirty="0">
                <a:solidFill>
                  <a:srgbClr val="C00000"/>
                </a:solidFill>
                <a:cs typeface="+mn-cs"/>
              </a:rPr>
              <a:t>الأفكار:</a:t>
            </a:r>
            <a:endParaRPr lang="en-US" sz="2400" b="1" kern="0" dirty="0">
              <a:solidFill>
                <a:srgbClr val="C00000"/>
              </a:solidFill>
              <a:cs typeface="+mn-cs"/>
            </a:endParaRPr>
          </a:p>
          <a:p>
            <a:pPr marL="285750" lvl="1" indent="-28575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2000" b="1" kern="0" dirty="0">
                <a:cs typeface="+mn-cs"/>
              </a:rPr>
              <a:t>التأليف</a:t>
            </a:r>
          </a:p>
          <a:p>
            <a:pPr marL="285750" lvl="1" indent="-28575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2000" b="1" kern="0" dirty="0">
                <a:cs typeface="+mn-cs"/>
              </a:rPr>
              <a:t>المحاماه</a:t>
            </a:r>
          </a:p>
          <a:p>
            <a:pPr marL="285750" lvl="1" indent="-28575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2000" b="1" kern="0" dirty="0">
                <a:cs typeface="+mn-cs"/>
              </a:rPr>
              <a:t>تصنيع الملابس حسب الطلب</a:t>
            </a:r>
          </a:p>
          <a:p>
            <a:pPr marL="285750" lvl="1" indent="-28575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2000" b="1" kern="0" dirty="0">
                <a:cs typeface="+mn-cs"/>
              </a:rPr>
              <a:t>وغيرها..</a:t>
            </a:r>
            <a:endParaRPr lang="en-US" sz="20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571625" y="260350"/>
            <a:ext cx="4929188" cy="882650"/>
          </a:xfrm>
        </p:spPr>
        <p:txBody>
          <a:bodyPr lIns="92075" tIns="46038" rIns="92075" bIns="46038"/>
          <a:lstStyle/>
          <a:p>
            <a:pPr>
              <a:defRPr/>
            </a:pPr>
            <a:r>
              <a:rPr lang="ar-EG" sz="3200" dirty="0" smtClean="0">
                <a:cs typeface="+mn-cs"/>
              </a:rPr>
              <a:t>أمثلة على البيع الشخصى</a:t>
            </a:r>
            <a:endParaRPr lang="en-US" sz="3200" dirty="0" smtClean="0">
              <a:cs typeface="+mn-cs"/>
            </a:endParaRPr>
          </a:p>
        </p:txBody>
      </p:sp>
      <p:sp>
        <p:nvSpPr>
          <p:cNvPr id="149" name="Rectangle 147"/>
          <p:cNvSpPr txBox="1">
            <a:spLocks noChangeArrowheads="1"/>
          </p:cNvSpPr>
          <p:nvPr/>
        </p:nvSpPr>
        <p:spPr bwMode="auto">
          <a:xfrm>
            <a:off x="1928813" y="5143500"/>
            <a:ext cx="695801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2000" kern="0" dirty="0">
                <a:cs typeface="+mn-cs"/>
              </a:rPr>
              <a:t>هناك 12 مليون شخص يستخدمون طريقة البيع الشخصى فى الولايات المتحدة</a:t>
            </a:r>
            <a:endParaRPr lang="en-US" sz="2000" kern="0" dirty="0">
              <a:cs typeface="+mn-cs"/>
            </a:endParaRP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2000" kern="0" dirty="0">
                <a:cs typeface="+mn-cs"/>
              </a:rPr>
              <a:t>وهم يمثلون نسبة 10% من إجمالى القوة العاملة</a:t>
            </a:r>
            <a:endParaRPr lang="en-US" sz="2000" kern="0" dirty="0">
              <a:cs typeface="+mn-cs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 flipH="1">
            <a:off x="2209800" y="3352800"/>
            <a:ext cx="3725863" cy="790575"/>
            <a:chOff x="1440" y="2640"/>
            <a:chExt cx="2448" cy="555"/>
          </a:xfrm>
        </p:grpSpPr>
        <p:sp>
          <p:nvSpPr>
            <p:cNvPr id="151" name="Text Box 4"/>
            <p:cNvSpPr txBox="1">
              <a:spLocks noChangeArrowheads="1"/>
            </p:cNvSpPr>
            <p:nvPr/>
          </p:nvSpPr>
          <p:spPr bwMode="auto">
            <a:xfrm>
              <a:off x="1440" y="2756"/>
              <a:ext cx="1220" cy="324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r" rtl="1" eaLnBrk="0" hangingPunct="0">
                <a:defRPr/>
              </a:pPr>
              <a:r>
                <a:rPr lang="ar-EG" sz="2400" b="1" kern="0" dirty="0"/>
                <a:t>البيع عبر </a:t>
              </a:r>
              <a:r>
                <a:rPr lang="ar-EG" sz="2400" b="1" kern="0" dirty="0"/>
                <a:t>الهاتف</a:t>
              </a:r>
              <a:endParaRPr lang="en-US" sz="2400" b="1" kern="0" dirty="0"/>
            </a:p>
          </p:txBody>
        </p:sp>
        <p:pic>
          <p:nvPicPr>
            <p:cNvPr id="117907" name="Picture 5" descr="MANPHON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12" y="2640"/>
              <a:ext cx="576" cy="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 flipH="1">
            <a:off x="357188" y="4214813"/>
            <a:ext cx="3929062" cy="804862"/>
            <a:chOff x="1869" y="3171"/>
            <a:chExt cx="2651" cy="507"/>
          </a:xfrm>
        </p:grpSpPr>
        <p:sp>
          <p:nvSpPr>
            <p:cNvPr id="154" name="Text Box 7"/>
            <p:cNvSpPr txBox="1">
              <a:spLocks noChangeArrowheads="1"/>
            </p:cNvSpPr>
            <p:nvPr/>
          </p:nvSpPr>
          <p:spPr bwMode="auto">
            <a:xfrm>
              <a:off x="1869" y="3312"/>
              <a:ext cx="1157" cy="291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rtl="1" eaLnBrk="0" hangingPunct="0">
                <a:defRPr/>
              </a:pPr>
              <a:r>
                <a:rPr lang="ar-EG" sz="2400" b="1" kern="0" dirty="0"/>
                <a:t>البيع </a:t>
              </a:r>
              <a:r>
                <a:rPr lang="ar-EG" sz="2400" b="1" kern="0" dirty="0"/>
                <a:t>الشخصي</a:t>
              </a:r>
              <a:endParaRPr lang="en-US" sz="2400" b="1" kern="0" dirty="0"/>
            </a:p>
          </p:txBody>
        </p:sp>
        <p:grpSp>
          <p:nvGrpSpPr>
            <p:cNvPr id="117862" name="Group 8"/>
            <p:cNvGrpSpPr>
              <a:grpSpLocks/>
            </p:cNvGrpSpPr>
            <p:nvPr/>
          </p:nvGrpSpPr>
          <p:grpSpPr bwMode="auto">
            <a:xfrm>
              <a:off x="3895" y="3171"/>
              <a:ext cx="625" cy="507"/>
              <a:chOff x="3937" y="2977"/>
              <a:chExt cx="1043" cy="1033"/>
            </a:xfrm>
          </p:grpSpPr>
          <p:sp>
            <p:nvSpPr>
              <p:cNvPr id="117863" name="Freeform 9"/>
              <p:cNvSpPr>
                <a:spLocks/>
              </p:cNvSpPr>
              <p:nvPr/>
            </p:nvSpPr>
            <p:spPr bwMode="auto">
              <a:xfrm>
                <a:off x="3937" y="3284"/>
                <a:ext cx="730" cy="726"/>
              </a:xfrm>
              <a:custGeom>
                <a:avLst/>
                <a:gdLst>
                  <a:gd name="T0" fmla="*/ 421 w 730"/>
                  <a:gd name="T1" fmla="*/ 691 h 726"/>
                  <a:gd name="T2" fmla="*/ 420 w 730"/>
                  <a:gd name="T3" fmla="*/ 641 h 726"/>
                  <a:gd name="T4" fmla="*/ 499 w 730"/>
                  <a:gd name="T5" fmla="*/ 607 h 726"/>
                  <a:gd name="T6" fmla="*/ 547 w 730"/>
                  <a:gd name="T7" fmla="*/ 578 h 726"/>
                  <a:gd name="T8" fmla="*/ 564 w 730"/>
                  <a:gd name="T9" fmla="*/ 565 h 726"/>
                  <a:gd name="T10" fmla="*/ 601 w 730"/>
                  <a:gd name="T11" fmla="*/ 553 h 726"/>
                  <a:gd name="T12" fmla="*/ 677 w 730"/>
                  <a:gd name="T13" fmla="*/ 555 h 726"/>
                  <a:gd name="T14" fmla="*/ 710 w 730"/>
                  <a:gd name="T15" fmla="*/ 539 h 726"/>
                  <a:gd name="T16" fmla="*/ 718 w 730"/>
                  <a:gd name="T17" fmla="*/ 521 h 726"/>
                  <a:gd name="T18" fmla="*/ 715 w 730"/>
                  <a:gd name="T19" fmla="*/ 509 h 726"/>
                  <a:gd name="T20" fmla="*/ 728 w 730"/>
                  <a:gd name="T21" fmla="*/ 493 h 726"/>
                  <a:gd name="T22" fmla="*/ 723 w 730"/>
                  <a:gd name="T23" fmla="*/ 473 h 726"/>
                  <a:gd name="T24" fmla="*/ 727 w 730"/>
                  <a:gd name="T25" fmla="*/ 453 h 726"/>
                  <a:gd name="T26" fmla="*/ 685 w 730"/>
                  <a:gd name="T27" fmla="*/ 443 h 726"/>
                  <a:gd name="T28" fmla="*/ 664 w 730"/>
                  <a:gd name="T29" fmla="*/ 440 h 726"/>
                  <a:gd name="T30" fmla="*/ 634 w 730"/>
                  <a:gd name="T31" fmla="*/ 397 h 726"/>
                  <a:gd name="T32" fmla="*/ 619 w 730"/>
                  <a:gd name="T33" fmla="*/ 453 h 726"/>
                  <a:gd name="T34" fmla="*/ 570 w 730"/>
                  <a:gd name="T35" fmla="*/ 485 h 726"/>
                  <a:gd name="T36" fmla="*/ 545 w 730"/>
                  <a:gd name="T37" fmla="*/ 489 h 726"/>
                  <a:gd name="T38" fmla="*/ 492 w 730"/>
                  <a:gd name="T39" fmla="*/ 491 h 726"/>
                  <a:gd name="T40" fmla="*/ 462 w 730"/>
                  <a:gd name="T41" fmla="*/ 495 h 726"/>
                  <a:gd name="T42" fmla="*/ 372 w 730"/>
                  <a:gd name="T43" fmla="*/ 511 h 726"/>
                  <a:gd name="T44" fmla="*/ 345 w 730"/>
                  <a:gd name="T45" fmla="*/ 501 h 726"/>
                  <a:gd name="T46" fmla="*/ 341 w 730"/>
                  <a:gd name="T47" fmla="*/ 451 h 726"/>
                  <a:gd name="T48" fmla="*/ 358 w 730"/>
                  <a:gd name="T49" fmla="*/ 398 h 726"/>
                  <a:gd name="T50" fmla="*/ 388 w 730"/>
                  <a:gd name="T51" fmla="*/ 324 h 726"/>
                  <a:gd name="T52" fmla="*/ 446 w 730"/>
                  <a:gd name="T53" fmla="*/ 307 h 726"/>
                  <a:gd name="T54" fmla="*/ 472 w 730"/>
                  <a:gd name="T55" fmla="*/ 286 h 726"/>
                  <a:gd name="T56" fmla="*/ 471 w 730"/>
                  <a:gd name="T57" fmla="*/ 245 h 726"/>
                  <a:gd name="T58" fmla="*/ 463 w 730"/>
                  <a:gd name="T59" fmla="*/ 151 h 726"/>
                  <a:gd name="T60" fmla="*/ 471 w 730"/>
                  <a:gd name="T61" fmla="*/ 133 h 726"/>
                  <a:gd name="T62" fmla="*/ 483 w 730"/>
                  <a:gd name="T63" fmla="*/ 170 h 726"/>
                  <a:gd name="T64" fmla="*/ 507 w 730"/>
                  <a:gd name="T65" fmla="*/ 127 h 726"/>
                  <a:gd name="T66" fmla="*/ 520 w 730"/>
                  <a:gd name="T67" fmla="*/ 108 h 726"/>
                  <a:gd name="T68" fmla="*/ 510 w 730"/>
                  <a:gd name="T69" fmla="*/ 86 h 726"/>
                  <a:gd name="T70" fmla="*/ 496 w 730"/>
                  <a:gd name="T71" fmla="*/ 57 h 726"/>
                  <a:gd name="T72" fmla="*/ 486 w 730"/>
                  <a:gd name="T73" fmla="*/ 37 h 726"/>
                  <a:gd name="T74" fmla="*/ 464 w 730"/>
                  <a:gd name="T75" fmla="*/ 30 h 726"/>
                  <a:gd name="T76" fmla="*/ 446 w 730"/>
                  <a:gd name="T77" fmla="*/ 44 h 726"/>
                  <a:gd name="T78" fmla="*/ 440 w 730"/>
                  <a:gd name="T79" fmla="*/ 56 h 726"/>
                  <a:gd name="T80" fmla="*/ 466 w 730"/>
                  <a:gd name="T81" fmla="*/ 51 h 726"/>
                  <a:gd name="T82" fmla="*/ 455 w 730"/>
                  <a:gd name="T83" fmla="*/ 71 h 726"/>
                  <a:gd name="T84" fmla="*/ 455 w 730"/>
                  <a:gd name="T85" fmla="*/ 83 h 726"/>
                  <a:gd name="T86" fmla="*/ 466 w 730"/>
                  <a:gd name="T87" fmla="*/ 83 h 726"/>
                  <a:gd name="T88" fmla="*/ 483 w 730"/>
                  <a:gd name="T89" fmla="*/ 83 h 726"/>
                  <a:gd name="T90" fmla="*/ 466 w 730"/>
                  <a:gd name="T91" fmla="*/ 107 h 726"/>
                  <a:gd name="T92" fmla="*/ 460 w 730"/>
                  <a:gd name="T93" fmla="*/ 110 h 726"/>
                  <a:gd name="T94" fmla="*/ 431 w 730"/>
                  <a:gd name="T95" fmla="*/ 116 h 726"/>
                  <a:gd name="T96" fmla="*/ 411 w 730"/>
                  <a:gd name="T97" fmla="*/ 109 h 726"/>
                  <a:gd name="T98" fmla="*/ 404 w 730"/>
                  <a:gd name="T99" fmla="*/ 118 h 726"/>
                  <a:gd name="T100" fmla="*/ 413 w 730"/>
                  <a:gd name="T101" fmla="*/ 175 h 726"/>
                  <a:gd name="T102" fmla="*/ 384 w 730"/>
                  <a:gd name="T103" fmla="*/ 190 h 726"/>
                  <a:gd name="T104" fmla="*/ 126 w 730"/>
                  <a:gd name="T105" fmla="*/ 0 h 726"/>
                  <a:gd name="T106" fmla="*/ 79 w 730"/>
                  <a:gd name="T107" fmla="*/ 44 h 726"/>
                  <a:gd name="T108" fmla="*/ 27 w 730"/>
                  <a:gd name="T109" fmla="*/ 143 h 726"/>
                  <a:gd name="T110" fmla="*/ 0 w 730"/>
                  <a:gd name="T111" fmla="*/ 414 h 726"/>
                  <a:gd name="T112" fmla="*/ 44 w 730"/>
                  <a:gd name="T113" fmla="*/ 604 h 726"/>
                  <a:gd name="T114" fmla="*/ 431 w 730"/>
                  <a:gd name="T115" fmla="*/ 726 h 72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30"/>
                  <a:gd name="T175" fmla="*/ 0 h 726"/>
                  <a:gd name="T176" fmla="*/ 730 w 730"/>
                  <a:gd name="T177" fmla="*/ 726 h 72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730" h="726">
                    <a:moveTo>
                      <a:pt x="431" y="726"/>
                    </a:moveTo>
                    <a:lnTo>
                      <a:pt x="427" y="711"/>
                    </a:lnTo>
                    <a:lnTo>
                      <a:pt x="421" y="691"/>
                    </a:lnTo>
                    <a:lnTo>
                      <a:pt x="358" y="655"/>
                    </a:lnTo>
                    <a:lnTo>
                      <a:pt x="406" y="643"/>
                    </a:lnTo>
                    <a:lnTo>
                      <a:pt x="420" y="641"/>
                    </a:lnTo>
                    <a:lnTo>
                      <a:pt x="435" y="629"/>
                    </a:lnTo>
                    <a:lnTo>
                      <a:pt x="463" y="620"/>
                    </a:lnTo>
                    <a:lnTo>
                      <a:pt x="499" y="607"/>
                    </a:lnTo>
                    <a:lnTo>
                      <a:pt x="540" y="589"/>
                    </a:lnTo>
                    <a:lnTo>
                      <a:pt x="542" y="586"/>
                    </a:lnTo>
                    <a:lnTo>
                      <a:pt x="547" y="578"/>
                    </a:lnTo>
                    <a:lnTo>
                      <a:pt x="550" y="573"/>
                    </a:lnTo>
                    <a:lnTo>
                      <a:pt x="553" y="568"/>
                    </a:lnTo>
                    <a:lnTo>
                      <a:pt x="564" y="565"/>
                    </a:lnTo>
                    <a:lnTo>
                      <a:pt x="569" y="556"/>
                    </a:lnTo>
                    <a:lnTo>
                      <a:pt x="572" y="556"/>
                    </a:lnTo>
                    <a:lnTo>
                      <a:pt x="601" y="553"/>
                    </a:lnTo>
                    <a:lnTo>
                      <a:pt x="616" y="556"/>
                    </a:lnTo>
                    <a:lnTo>
                      <a:pt x="654" y="556"/>
                    </a:lnTo>
                    <a:lnTo>
                      <a:pt x="677" y="555"/>
                    </a:lnTo>
                    <a:lnTo>
                      <a:pt x="685" y="552"/>
                    </a:lnTo>
                    <a:lnTo>
                      <a:pt x="697" y="540"/>
                    </a:lnTo>
                    <a:lnTo>
                      <a:pt x="710" y="539"/>
                    </a:lnTo>
                    <a:lnTo>
                      <a:pt x="715" y="533"/>
                    </a:lnTo>
                    <a:lnTo>
                      <a:pt x="719" y="525"/>
                    </a:lnTo>
                    <a:lnTo>
                      <a:pt x="718" y="521"/>
                    </a:lnTo>
                    <a:lnTo>
                      <a:pt x="715" y="516"/>
                    </a:lnTo>
                    <a:lnTo>
                      <a:pt x="713" y="512"/>
                    </a:lnTo>
                    <a:lnTo>
                      <a:pt x="715" y="509"/>
                    </a:lnTo>
                    <a:lnTo>
                      <a:pt x="725" y="505"/>
                    </a:lnTo>
                    <a:lnTo>
                      <a:pt x="727" y="503"/>
                    </a:lnTo>
                    <a:lnTo>
                      <a:pt x="728" y="493"/>
                    </a:lnTo>
                    <a:lnTo>
                      <a:pt x="727" y="486"/>
                    </a:lnTo>
                    <a:lnTo>
                      <a:pt x="715" y="476"/>
                    </a:lnTo>
                    <a:lnTo>
                      <a:pt x="723" y="473"/>
                    </a:lnTo>
                    <a:lnTo>
                      <a:pt x="729" y="467"/>
                    </a:lnTo>
                    <a:lnTo>
                      <a:pt x="730" y="456"/>
                    </a:lnTo>
                    <a:lnTo>
                      <a:pt x="727" y="453"/>
                    </a:lnTo>
                    <a:lnTo>
                      <a:pt x="717" y="447"/>
                    </a:lnTo>
                    <a:lnTo>
                      <a:pt x="689" y="447"/>
                    </a:lnTo>
                    <a:lnTo>
                      <a:pt x="685" y="443"/>
                    </a:lnTo>
                    <a:lnTo>
                      <a:pt x="680" y="439"/>
                    </a:lnTo>
                    <a:lnTo>
                      <a:pt x="677" y="437"/>
                    </a:lnTo>
                    <a:lnTo>
                      <a:pt x="664" y="440"/>
                    </a:lnTo>
                    <a:lnTo>
                      <a:pt x="633" y="375"/>
                    </a:lnTo>
                    <a:lnTo>
                      <a:pt x="625" y="378"/>
                    </a:lnTo>
                    <a:lnTo>
                      <a:pt x="634" y="397"/>
                    </a:lnTo>
                    <a:lnTo>
                      <a:pt x="653" y="440"/>
                    </a:lnTo>
                    <a:lnTo>
                      <a:pt x="641" y="443"/>
                    </a:lnTo>
                    <a:lnTo>
                      <a:pt x="619" y="453"/>
                    </a:lnTo>
                    <a:lnTo>
                      <a:pt x="599" y="462"/>
                    </a:lnTo>
                    <a:lnTo>
                      <a:pt x="576" y="480"/>
                    </a:lnTo>
                    <a:lnTo>
                      <a:pt x="570" y="485"/>
                    </a:lnTo>
                    <a:lnTo>
                      <a:pt x="557" y="487"/>
                    </a:lnTo>
                    <a:lnTo>
                      <a:pt x="547" y="491"/>
                    </a:lnTo>
                    <a:lnTo>
                      <a:pt x="545" y="489"/>
                    </a:lnTo>
                    <a:lnTo>
                      <a:pt x="527" y="487"/>
                    </a:lnTo>
                    <a:lnTo>
                      <a:pt x="509" y="486"/>
                    </a:lnTo>
                    <a:lnTo>
                      <a:pt x="492" y="491"/>
                    </a:lnTo>
                    <a:lnTo>
                      <a:pt x="481" y="487"/>
                    </a:lnTo>
                    <a:lnTo>
                      <a:pt x="477" y="490"/>
                    </a:lnTo>
                    <a:lnTo>
                      <a:pt x="462" y="495"/>
                    </a:lnTo>
                    <a:lnTo>
                      <a:pt x="434" y="501"/>
                    </a:lnTo>
                    <a:lnTo>
                      <a:pt x="412" y="506"/>
                    </a:lnTo>
                    <a:lnTo>
                      <a:pt x="372" y="511"/>
                    </a:lnTo>
                    <a:lnTo>
                      <a:pt x="369" y="506"/>
                    </a:lnTo>
                    <a:lnTo>
                      <a:pt x="357" y="503"/>
                    </a:lnTo>
                    <a:lnTo>
                      <a:pt x="345" y="501"/>
                    </a:lnTo>
                    <a:lnTo>
                      <a:pt x="328" y="509"/>
                    </a:lnTo>
                    <a:lnTo>
                      <a:pt x="325" y="475"/>
                    </a:lnTo>
                    <a:lnTo>
                      <a:pt x="341" y="451"/>
                    </a:lnTo>
                    <a:lnTo>
                      <a:pt x="347" y="435"/>
                    </a:lnTo>
                    <a:lnTo>
                      <a:pt x="355" y="413"/>
                    </a:lnTo>
                    <a:lnTo>
                      <a:pt x="358" y="398"/>
                    </a:lnTo>
                    <a:lnTo>
                      <a:pt x="358" y="360"/>
                    </a:lnTo>
                    <a:lnTo>
                      <a:pt x="356" y="341"/>
                    </a:lnTo>
                    <a:lnTo>
                      <a:pt x="388" y="324"/>
                    </a:lnTo>
                    <a:lnTo>
                      <a:pt x="416" y="324"/>
                    </a:lnTo>
                    <a:lnTo>
                      <a:pt x="436" y="323"/>
                    </a:lnTo>
                    <a:lnTo>
                      <a:pt x="446" y="307"/>
                    </a:lnTo>
                    <a:lnTo>
                      <a:pt x="462" y="306"/>
                    </a:lnTo>
                    <a:lnTo>
                      <a:pt x="474" y="289"/>
                    </a:lnTo>
                    <a:lnTo>
                      <a:pt x="472" y="286"/>
                    </a:lnTo>
                    <a:lnTo>
                      <a:pt x="470" y="284"/>
                    </a:lnTo>
                    <a:lnTo>
                      <a:pt x="470" y="281"/>
                    </a:lnTo>
                    <a:lnTo>
                      <a:pt x="471" y="245"/>
                    </a:lnTo>
                    <a:lnTo>
                      <a:pt x="466" y="182"/>
                    </a:lnTo>
                    <a:lnTo>
                      <a:pt x="462" y="155"/>
                    </a:lnTo>
                    <a:lnTo>
                      <a:pt x="463" y="151"/>
                    </a:lnTo>
                    <a:lnTo>
                      <a:pt x="467" y="150"/>
                    </a:lnTo>
                    <a:lnTo>
                      <a:pt x="466" y="135"/>
                    </a:lnTo>
                    <a:lnTo>
                      <a:pt x="471" y="133"/>
                    </a:lnTo>
                    <a:lnTo>
                      <a:pt x="474" y="149"/>
                    </a:lnTo>
                    <a:lnTo>
                      <a:pt x="480" y="156"/>
                    </a:lnTo>
                    <a:lnTo>
                      <a:pt x="483" y="170"/>
                    </a:lnTo>
                    <a:lnTo>
                      <a:pt x="492" y="158"/>
                    </a:lnTo>
                    <a:lnTo>
                      <a:pt x="500" y="146"/>
                    </a:lnTo>
                    <a:lnTo>
                      <a:pt x="507" y="127"/>
                    </a:lnTo>
                    <a:lnTo>
                      <a:pt x="514" y="121"/>
                    </a:lnTo>
                    <a:lnTo>
                      <a:pt x="514" y="118"/>
                    </a:lnTo>
                    <a:lnTo>
                      <a:pt x="520" y="108"/>
                    </a:lnTo>
                    <a:lnTo>
                      <a:pt x="520" y="100"/>
                    </a:lnTo>
                    <a:lnTo>
                      <a:pt x="516" y="89"/>
                    </a:lnTo>
                    <a:lnTo>
                      <a:pt x="510" y="86"/>
                    </a:lnTo>
                    <a:lnTo>
                      <a:pt x="509" y="76"/>
                    </a:lnTo>
                    <a:lnTo>
                      <a:pt x="507" y="69"/>
                    </a:lnTo>
                    <a:lnTo>
                      <a:pt x="496" y="57"/>
                    </a:lnTo>
                    <a:lnTo>
                      <a:pt x="492" y="55"/>
                    </a:lnTo>
                    <a:lnTo>
                      <a:pt x="490" y="46"/>
                    </a:lnTo>
                    <a:lnTo>
                      <a:pt x="486" y="37"/>
                    </a:lnTo>
                    <a:lnTo>
                      <a:pt x="478" y="32"/>
                    </a:lnTo>
                    <a:lnTo>
                      <a:pt x="471" y="30"/>
                    </a:lnTo>
                    <a:lnTo>
                      <a:pt x="464" y="30"/>
                    </a:lnTo>
                    <a:lnTo>
                      <a:pt x="455" y="35"/>
                    </a:lnTo>
                    <a:lnTo>
                      <a:pt x="447" y="40"/>
                    </a:lnTo>
                    <a:lnTo>
                      <a:pt x="446" y="44"/>
                    </a:lnTo>
                    <a:lnTo>
                      <a:pt x="436" y="52"/>
                    </a:lnTo>
                    <a:lnTo>
                      <a:pt x="440" y="54"/>
                    </a:lnTo>
                    <a:lnTo>
                      <a:pt x="440" y="56"/>
                    </a:lnTo>
                    <a:lnTo>
                      <a:pt x="444" y="57"/>
                    </a:lnTo>
                    <a:lnTo>
                      <a:pt x="463" y="49"/>
                    </a:lnTo>
                    <a:lnTo>
                      <a:pt x="466" y="51"/>
                    </a:lnTo>
                    <a:lnTo>
                      <a:pt x="470" y="55"/>
                    </a:lnTo>
                    <a:lnTo>
                      <a:pt x="458" y="66"/>
                    </a:lnTo>
                    <a:lnTo>
                      <a:pt x="455" y="71"/>
                    </a:lnTo>
                    <a:lnTo>
                      <a:pt x="445" y="83"/>
                    </a:lnTo>
                    <a:lnTo>
                      <a:pt x="453" y="81"/>
                    </a:lnTo>
                    <a:lnTo>
                      <a:pt x="455" y="83"/>
                    </a:lnTo>
                    <a:lnTo>
                      <a:pt x="457" y="84"/>
                    </a:lnTo>
                    <a:lnTo>
                      <a:pt x="461" y="83"/>
                    </a:lnTo>
                    <a:lnTo>
                      <a:pt x="466" y="83"/>
                    </a:lnTo>
                    <a:lnTo>
                      <a:pt x="476" y="77"/>
                    </a:lnTo>
                    <a:lnTo>
                      <a:pt x="481" y="78"/>
                    </a:lnTo>
                    <a:lnTo>
                      <a:pt x="483" y="83"/>
                    </a:lnTo>
                    <a:lnTo>
                      <a:pt x="483" y="87"/>
                    </a:lnTo>
                    <a:lnTo>
                      <a:pt x="477" y="95"/>
                    </a:lnTo>
                    <a:lnTo>
                      <a:pt x="466" y="107"/>
                    </a:lnTo>
                    <a:lnTo>
                      <a:pt x="467" y="113"/>
                    </a:lnTo>
                    <a:lnTo>
                      <a:pt x="462" y="115"/>
                    </a:lnTo>
                    <a:lnTo>
                      <a:pt x="460" y="110"/>
                    </a:lnTo>
                    <a:lnTo>
                      <a:pt x="456" y="113"/>
                    </a:lnTo>
                    <a:lnTo>
                      <a:pt x="450" y="116"/>
                    </a:lnTo>
                    <a:lnTo>
                      <a:pt x="431" y="116"/>
                    </a:lnTo>
                    <a:lnTo>
                      <a:pt x="423" y="115"/>
                    </a:lnTo>
                    <a:lnTo>
                      <a:pt x="416" y="111"/>
                    </a:lnTo>
                    <a:lnTo>
                      <a:pt x="411" y="109"/>
                    </a:lnTo>
                    <a:lnTo>
                      <a:pt x="406" y="107"/>
                    </a:lnTo>
                    <a:lnTo>
                      <a:pt x="402" y="104"/>
                    </a:lnTo>
                    <a:lnTo>
                      <a:pt x="404" y="118"/>
                    </a:lnTo>
                    <a:lnTo>
                      <a:pt x="410" y="137"/>
                    </a:lnTo>
                    <a:lnTo>
                      <a:pt x="417" y="151"/>
                    </a:lnTo>
                    <a:lnTo>
                      <a:pt x="413" y="175"/>
                    </a:lnTo>
                    <a:lnTo>
                      <a:pt x="404" y="182"/>
                    </a:lnTo>
                    <a:lnTo>
                      <a:pt x="386" y="199"/>
                    </a:lnTo>
                    <a:lnTo>
                      <a:pt x="384" y="190"/>
                    </a:lnTo>
                    <a:lnTo>
                      <a:pt x="379" y="143"/>
                    </a:lnTo>
                    <a:lnTo>
                      <a:pt x="337" y="54"/>
                    </a:lnTo>
                    <a:lnTo>
                      <a:pt x="126" y="0"/>
                    </a:lnTo>
                    <a:lnTo>
                      <a:pt x="110" y="12"/>
                    </a:lnTo>
                    <a:lnTo>
                      <a:pt x="97" y="24"/>
                    </a:lnTo>
                    <a:lnTo>
                      <a:pt x="79" y="44"/>
                    </a:lnTo>
                    <a:lnTo>
                      <a:pt x="62" y="66"/>
                    </a:lnTo>
                    <a:lnTo>
                      <a:pt x="42" y="99"/>
                    </a:lnTo>
                    <a:lnTo>
                      <a:pt x="27" y="143"/>
                    </a:lnTo>
                    <a:lnTo>
                      <a:pt x="16" y="205"/>
                    </a:lnTo>
                    <a:lnTo>
                      <a:pt x="9" y="258"/>
                    </a:lnTo>
                    <a:lnTo>
                      <a:pt x="0" y="414"/>
                    </a:lnTo>
                    <a:lnTo>
                      <a:pt x="1" y="536"/>
                    </a:lnTo>
                    <a:lnTo>
                      <a:pt x="37" y="575"/>
                    </a:lnTo>
                    <a:lnTo>
                      <a:pt x="44" y="604"/>
                    </a:lnTo>
                    <a:lnTo>
                      <a:pt x="26" y="647"/>
                    </a:lnTo>
                    <a:lnTo>
                      <a:pt x="31" y="726"/>
                    </a:lnTo>
                    <a:lnTo>
                      <a:pt x="431" y="726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64" name="Freeform 10"/>
              <p:cNvSpPr>
                <a:spLocks/>
              </p:cNvSpPr>
              <p:nvPr/>
            </p:nvSpPr>
            <p:spPr bwMode="auto">
              <a:xfrm>
                <a:off x="4035" y="2977"/>
                <a:ext cx="455" cy="379"/>
              </a:xfrm>
              <a:custGeom>
                <a:avLst/>
                <a:gdLst>
                  <a:gd name="T0" fmla="*/ 255 w 455"/>
                  <a:gd name="T1" fmla="*/ 367 h 379"/>
                  <a:gd name="T2" fmla="*/ 297 w 455"/>
                  <a:gd name="T3" fmla="*/ 379 h 379"/>
                  <a:gd name="T4" fmla="*/ 305 w 455"/>
                  <a:gd name="T5" fmla="*/ 376 h 379"/>
                  <a:gd name="T6" fmla="*/ 308 w 455"/>
                  <a:gd name="T7" fmla="*/ 371 h 379"/>
                  <a:gd name="T8" fmla="*/ 314 w 455"/>
                  <a:gd name="T9" fmla="*/ 358 h 379"/>
                  <a:gd name="T10" fmla="*/ 329 w 455"/>
                  <a:gd name="T11" fmla="*/ 346 h 379"/>
                  <a:gd name="T12" fmla="*/ 335 w 455"/>
                  <a:gd name="T13" fmla="*/ 344 h 379"/>
                  <a:gd name="T14" fmla="*/ 336 w 455"/>
                  <a:gd name="T15" fmla="*/ 337 h 379"/>
                  <a:gd name="T16" fmla="*/ 352 w 455"/>
                  <a:gd name="T17" fmla="*/ 331 h 379"/>
                  <a:gd name="T18" fmla="*/ 356 w 455"/>
                  <a:gd name="T19" fmla="*/ 327 h 379"/>
                  <a:gd name="T20" fmla="*/ 360 w 455"/>
                  <a:gd name="T21" fmla="*/ 312 h 379"/>
                  <a:gd name="T22" fmla="*/ 375 w 455"/>
                  <a:gd name="T23" fmla="*/ 315 h 379"/>
                  <a:gd name="T24" fmla="*/ 382 w 455"/>
                  <a:gd name="T25" fmla="*/ 313 h 379"/>
                  <a:gd name="T26" fmla="*/ 385 w 455"/>
                  <a:gd name="T27" fmla="*/ 309 h 379"/>
                  <a:gd name="T28" fmla="*/ 384 w 455"/>
                  <a:gd name="T29" fmla="*/ 288 h 379"/>
                  <a:gd name="T30" fmla="*/ 389 w 455"/>
                  <a:gd name="T31" fmla="*/ 248 h 379"/>
                  <a:gd name="T32" fmla="*/ 414 w 455"/>
                  <a:gd name="T33" fmla="*/ 184 h 379"/>
                  <a:gd name="T34" fmla="*/ 444 w 455"/>
                  <a:gd name="T35" fmla="*/ 164 h 379"/>
                  <a:gd name="T36" fmla="*/ 453 w 455"/>
                  <a:gd name="T37" fmla="*/ 154 h 379"/>
                  <a:gd name="T38" fmla="*/ 455 w 455"/>
                  <a:gd name="T39" fmla="*/ 137 h 379"/>
                  <a:gd name="T40" fmla="*/ 452 w 455"/>
                  <a:gd name="T41" fmla="*/ 124 h 379"/>
                  <a:gd name="T42" fmla="*/ 444 w 455"/>
                  <a:gd name="T43" fmla="*/ 110 h 379"/>
                  <a:gd name="T44" fmla="*/ 433 w 455"/>
                  <a:gd name="T45" fmla="*/ 98 h 379"/>
                  <a:gd name="T46" fmla="*/ 411 w 455"/>
                  <a:gd name="T47" fmla="*/ 88 h 379"/>
                  <a:gd name="T48" fmla="*/ 360 w 455"/>
                  <a:gd name="T49" fmla="*/ 62 h 379"/>
                  <a:gd name="T50" fmla="*/ 290 w 455"/>
                  <a:gd name="T51" fmla="*/ 18 h 379"/>
                  <a:gd name="T52" fmla="*/ 236 w 455"/>
                  <a:gd name="T53" fmla="*/ 0 h 379"/>
                  <a:gd name="T54" fmla="*/ 202 w 455"/>
                  <a:gd name="T55" fmla="*/ 3 h 379"/>
                  <a:gd name="T56" fmla="*/ 150 w 455"/>
                  <a:gd name="T57" fmla="*/ 29 h 379"/>
                  <a:gd name="T58" fmla="*/ 113 w 455"/>
                  <a:gd name="T59" fmla="*/ 57 h 379"/>
                  <a:gd name="T60" fmla="*/ 86 w 455"/>
                  <a:gd name="T61" fmla="*/ 91 h 379"/>
                  <a:gd name="T62" fmla="*/ 67 w 455"/>
                  <a:gd name="T63" fmla="*/ 135 h 379"/>
                  <a:gd name="T64" fmla="*/ 37 w 455"/>
                  <a:gd name="T65" fmla="*/ 184 h 379"/>
                  <a:gd name="T66" fmla="*/ 2 w 455"/>
                  <a:gd name="T67" fmla="*/ 215 h 379"/>
                  <a:gd name="T68" fmla="*/ 0 w 455"/>
                  <a:gd name="T69" fmla="*/ 247 h 379"/>
                  <a:gd name="T70" fmla="*/ 7 w 455"/>
                  <a:gd name="T71" fmla="*/ 289 h 379"/>
                  <a:gd name="T72" fmla="*/ 239 w 455"/>
                  <a:gd name="T73" fmla="*/ 361 h 37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55"/>
                  <a:gd name="T112" fmla="*/ 0 h 379"/>
                  <a:gd name="T113" fmla="*/ 455 w 455"/>
                  <a:gd name="T114" fmla="*/ 379 h 37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55" h="379">
                    <a:moveTo>
                      <a:pt x="239" y="361"/>
                    </a:moveTo>
                    <a:lnTo>
                      <a:pt x="255" y="367"/>
                    </a:lnTo>
                    <a:lnTo>
                      <a:pt x="277" y="375"/>
                    </a:lnTo>
                    <a:lnTo>
                      <a:pt x="297" y="379"/>
                    </a:lnTo>
                    <a:lnTo>
                      <a:pt x="302" y="378"/>
                    </a:lnTo>
                    <a:lnTo>
                      <a:pt x="305" y="376"/>
                    </a:lnTo>
                    <a:lnTo>
                      <a:pt x="307" y="375"/>
                    </a:lnTo>
                    <a:lnTo>
                      <a:pt x="308" y="371"/>
                    </a:lnTo>
                    <a:lnTo>
                      <a:pt x="312" y="365"/>
                    </a:lnTo>
                    <a:lnTo>
                      <a:pt x="314" y="358"/>
                    </a:lnTo>
                    <a:lnTo>
                      <a:pt x="325" y="346"/>
                    </a:lnTo>
                    <a:lnTo>
                      <a:pt x="329" y="346"/>
                    </a:lnTo>
                    <a:lnTo>
                      <a:pt x="332" y="347"/>
                    </a:lnTo>
                    <a:lnTo>
                      <a:pt x="335" y="344"/>
                    </a:lnTo>
                    <a:lnTo>
                      <a:pt x="336" y="342"/>
                    </a:lnTo>
                    <a:lnTo>
                      <a:pt x="336" y="337"/>
                    </a:lnTo>
                    <a:lnTo>
                      <a:pt x="340" y="332"/>
                    </a:lnTo>
                    <a:lnTo>
                      <a:pt x="352" y="331"/>
                    </a:lnTo>
                    <a:lnTo>
                      <a:pt x="355" y="329"/>
                    </a:lnTo>
                    <a:lnTo>
                      <a:pt x="356" y="327"/>
                    </a:lnTo>
                    <a:lnTo>
                      <a:pt x="357" y="322"/>
                    </a:lnTo>
                    <a:lnTo>
                      <a:pt x="360" y="312"/>
                    </a:lnTo>
                    <a:lnTo>
                      <a:pt x="369" y="314"/>
                    </a:lnTo>
                    <a:lnTo>
                      <a:pt x="375" y="315"/>
                    </a:lnTo>
                    <a:lnTo>
                      <a:pt x="379" y="314"/>
                    </a:lnTo>
                    <a:lnTo>
                      <a:pt x="382" y="313"/>
                    </a:lnTo>
                    <a:lnTo>
                      <a:pt x="384" y="312"/>
                    </a:lnTo>
                    <a:lnTo>
                      <a:pt x="385" y="309"/>
                    </a:lnTo>
                    <a:lnTo>
                      <a:pt x="386" y="306"/>
                    </a:lnTo>
                    <a:lnTo>
                      <a:pt x="384" y="288"/>
                    </a:lnTo>
                    <a:lnTo>
                      <a:pt x="385" y="270"/>
                    </a:lnTo>
                    <a:lnTo>
                      <a:pt x="389" y="248"/>
                    </a:lnTo>
                    <a:lnTo>
                      <a:pt x="403" y="228"/>
                    </a:lnTo>
                    <a:lnTo>
                      <a:pt x="414" y="184"/>
                    </a:lnTo>
                    <a:lnTo>
                      <a:pt x="431" y="174"/>
                    </a:lnTo>
                    <a:lnTo>
                      <a:pt x="444" y="164"/>
                    </a:lnTo>
                    <a:lnTo>
                      <a:pt x="449" y="158"/>
                    </a:lnTo>
                    <a:lnTo>
                      <a:pt x="453" y="154"/>
                    </a:lnTo>
                    <a:lnTo>
                      <a:pt x="455" y="148"/>
                    </a:lnTo>
                    <a:lnTo>
                      <a:pt x="455" y="137"/>
                    </a:lnTo>
                    <a:lnTo>
                      <a:pt x="454" y="129"/>
                    </a:lnTo>
                    <a:lnTo>
                      <a:pt x="452" y="124"/>
                    </a:lnTo>
                    <a:lnTo>
                      <a:pt x="449" y="119"/>
                    </a:lnTo>
                    <a:lnTo>
                      <a:pt x="444" y="110"/>
                    </a:lnTo>
                    <a:lnTo>
                      <a:pt x="437" y="104"/>
                    </a:lnTo>
                    <a:lnTo>
                      <a:pt x="433" y="98"/>
                    </a:lnTo>
                    <a:lnTo>
                      <a:pt x="426" y="95"/>
                    </a:lnTo>
                    <a:lnTo>
                      <a:pt x="411" y="88"/>
                    </a:lnTo>
                    <a:lnTo>
                      <a:pt x="388" y="79"/>
                    </a:lnTo>
                    <a:lnTo>
                      <a:pt x="360" y="62"/>
                    </a:lnTo>
                    <a:lnTo>
                      <a:pt x="324" y="37"/>
                    </a:lnTo>
                    <a:lnTo>
                      <a:pt x="290" y="18"/>
                    </a:lnTo>
                    <a:lnTo>
                      <a:pt x="260" y="7"/>
                    </a:lnTo>
                    <a:lnTo>
                      <a:pt x="236" y="0"/>
                    </a:lnTo>
                    <a:lnTo>
                      <a:pt x="218" y="7"/>
                    </a:lnTo>
                    <a:lnTo>
                      <a:pt x="202" y="3"/>
                    </a:lnTo>
                    <a:lnTo>
                      <a:pt x="176" y="16"/>
                    </a:lnTo>
                    <a:lnTo>
                      <a:pt x="150" y="29"/>
                    </a:lnTo>
                    <a:lnTo>
                      <a:pt x="130" y="44"/>
                    </a:lnTo>
                    <a:lnTo>
                      <a:pt x="113" y="57"/>
                    </a:lnTo>
                    <a:lnTo>
                      <a:pt x="98" y="75"/>
                    </a:lnTo>
                    <a:lnTo>
                      <a:pt x="86" y="91"/>
                    </a:lnTo>
                    <a:lnTo>
                      <a:pt x="78" y="107"/>
                    </a:lnTo>
                    <a:lnTo>
                      <a:pt x="67" y="135"/>
                    </a:lnTo>
                    <a:lnTo>
                      <a:pt x="52" y="160"/>
                    </a:lnTo>
                    <a:lnTo>
                      <a:pt x="37" y="184"/>
                    </a:lnTo>
                    <a:lnTo>
                      <a:pt x="20" y="200"/>
                    </a:lnTo>
                    <a:lnTo>
                      <a:pt x="2" y="215"/>
                    </a:lnTo>
                    <a:lnTo>
                      <a:pt x="0" y="230"/>
                    </a:lnTo>
                    <a:lnTo>
                      <a:pt x="0" y="247"/>
                    </a:lnTo>
                    <a:lnTo>
                      <a:pt x="1" y="265"/>
                    </a:lnTo>
                    <a:lnTo>
                      <a:pt x="7" y="289"/>
                    </a:lnTo>
                    <a:lnTo>
                      <a:pt x="28" y="307"/>
                    </a:lnTo>
                    <a:lnTo>
                      <a:pt x="239" y="361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65" name="Freeform 11"/>
              <p:cNvSpPr>
                <a:spLocks/>
              </p:cNvSpPr>
              <p:nvPr/>
            </p:nvSpPr>
            <p:spPr bwMode="auto">
              <a:xfrm>
                <a:off x="4278" y="3499"/>
                <a:ext cx="686" cy="496"/>
              </a:xfrm>
              <a:custGeom>
                <a:avLst/>
                <a:gdLst>
                  <a:gd name="T0" fmla="*/ 686 w 686"/>
                  <a:gd name="T1" fmla="*/ 496 h 496"/>
                  <a:gd name="T2" fmla="*/ 558 w 686"/>
                  <a:gd name="T3" fmla="*/ 0 h 496"/>
                  <a:gd name="T4" fmla="*/ 422 w 686"/>
                  <a:gd name="T5" fmla="*/ 121 h 496"/>
                  <a:gd name="T6" fmla="*/ 146 w 686"/>
                  <a:gd name="T7" fmla="*/ 35 h 496"/>
                  <a:gd name="T8" fmla="*/ 164 w 686"/>
                  <a:gd name="T9" fmla="*/ 51 h 496"/>
                  <a:gd name="T10" fmla="*/ 164 w 686"/>
                  <a:gd name="T11" fmla="*/ 60 h 496"/>
                  <a:gd name="T12" fmla="*/ 158 w 686"/>
                  <a:gd name="T13" fmla="*/ 71 h 496"/>
                  <a:gd name="T14" fmla="*/ 140 w 686"/>
                  <a:gd name="T15" fmla="*/ 76 h 496"/>
                  <a:gd name="T16" fmla="*/ 121 w 686"/>
                  <a:gd name="T17" fmla="*/ 91 h 496"/>
                  <a:gd name="T18" fmla="*/ 95 w 686"/>
                  <a:gd name="T19" fmla="*/ 108 h 496"/>
                  <a:gd name="T20" fmla="*/ 47 w 686"/>
                  <a:gd name="T21" fmla="*/ 109 h 496"/>
                  <a:gd name="T22" fmla="*/ 17 w 686"/>
                  <a:gd name="T23" fmla="*/ 145 h 496"/>
                  <a:gd name="T24" fmla="*/ 14 w 686"/>
                  <a:gd name="T25" fmla="*/ 198 h 496"/>
                  <a:gd name="T26" fmla="*/ 0 w 686"/>
                  <a:gd name="T27" fmla="*/ 236 h 496"/>
                  <a:gd name="T28" fmla="*/ 28 w 686"/>
                  <a:gd name="T29" fmla="*/ 291 h 496"/>
                  <a:gd name="T30" fmla="*/ 71 w 686"/>
                  <a:gd name="T31" fmla="*/ 291 h 496"/>
                  <a:gd name="T32" fmla="*/ 121 w 686"/>
                  <a:gd name="T33" fmla="*/ 280 h 496"/>
                  <a:gd name="T34" fmla="*/ 140 w 686"/>
                  <a:gd name="T35" fmla="*/ 272 h 496"/>
                  <a:gd name="T36" fmla="*/ 168 w 686"/>
                  <a:gd name="T37" fmla="*/ 271 h 496"/>
                  <a:gd name="T38" fmla="*/ 204 w 686"/>
                  <a:gd name="T39" fmla="*/ 274 h 496"/>
                  <a:gd name="T40" fmla="*/ 216 w 686"/>
                  <a:gd name="T41" fmla="*/ 272 h 496"/>
                  <a:gd name="T42" fmla="*/ 235 w 686"/>
                  <a:gd name="T43" fmla="*/ 265 h 496"/>
                  <a:gd name="T44" fmla="*/ 278 w 686"/>
                  <a:gd name="T45" fmla="*/ 238 h 496"/>
                  <a:gd name="T46" fmla="*/ 312 w 686"/>
                  <a:gd name="T47" fmla="*/ 225 h 496"/>
                  <a:gd name="T48" fmla="*/ 284 w 686"/>
                  <a:gd name="T49" fmla="*/ 163 h 496"/>
                  <a:gd name="T50" fmla="*/ 323 w 686"/>
                  <a:gd name="T51" fmla="*/ 225 h 496"/>
                  <a:gd name="T52" fmla="*/ 339 w 686"/>
                  <a:gd name="T53" fmla="*/ 224 h 496"/>
                  <a:gd name="T54" fmla="*/ 457 w 686"/>
                  <a:gd name="T55" fmla="*/ 188 h 496"/>
                  <a:gd name="T56" fmla="*/ 599 w 686"/>
                  <a:gd name="T57" fmla="*/ 275 h 496"/>
                  <a:gd name="T58" fmla="*/ 258 w 686"/>
                  <a:gd name="T59" fmla="*/ 435 h 496"/>
                  <a:gd name="T60" fmla="*/ 158 w 686"/>
                  <a:gd name="T61" fmla="*/ 392 h 496"/>
                  <a:gd name="T62" fmla="*/ 94 w 686"/>
                  <a:gd name="T63" fmla="*/ 414 h 496"/>
                  <a:gd name="T64" fmla="*/ 65 w 686"/>
                  <a:gd name="T65" fmla="*/ 428 h 496"/>
                  <a:gd name="T66" fmla="*/ 86 w 686"/>
                  <a:gd name="T67" fmla="*/ 496 h 49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86"/>
                  <a:gd name="T103" fmla="*/ 0 h 496"/>
                  <a:gd name="T104" fmla="*/ 686 w 686"/>
                  <a:gd name="T105" fmla="*/ 496 h 49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86" h="496">
                    <a:moveTo>
                      <a:pt x="86" y="496"/>
                    </a:moveTo>
                    <a:lnTo>
                      <a:pt x="686" y="496"/>
                    </a:lnTo>
                    <a:lnTo>
                      <a:pt x="686" y="39"/>
                    </a:lnTo>
                    <a:lnTo>
                      <a:pt x="558" y="0"/>
                    </a:lnTo>
                    <a:lnTo>
                      <a:pt x="558" y="49"/>
                    </a:lnTo>
                    <a:lnTo>
                      <a:pt x="422" y="121"/>
                    </a:lnTo>
                    <a:lnTo>
                      <a:pt x="146" y="29"/>
                    </a:lnTo>
                    <a:lnTo>
                      <a:pt x="146" y="35"/>
                    </a:lnTo>
                    <a:lnTo>
                      <a:pt x="160" y="47"/>
                    </a:lnTo>
                    <a:lnTo>
                      <a:pt x="164" y="51"/>
                    </a:lnTo>
                    <a:lnTo>
                      <a:pt x="165" y="56"/>
                    </a:lnTo>
                    <a:lnTo>
                      <a:pt x="164" y="60"/>
                    </a:lnTo>
                    <a:lnTo>
                      <a:pt x="162" y="66"/>
                    </a:lnTo>
                    <a:lnTo>
                      <a:pt x="158" y="71"/>
                    </a:lnTo>
                    <a:lnTo>
                      <a:pt x="149" y="76"/>
                    </a:lnTo>
                    <a:lnTo>
                      <a:pt x="140" y="76"/>
                    </a:lnTo>
                    <a:lnTo>
                      <a:pt x="133" y="74"/>
                    </a:lnTo>
                    <a:lnTo>
                      <a:pt x="121" y="91"/>
                    </a:lnTo>
                    <a:lnTo>
                      <a:pt x="105" y="92"/>
                    </a:lnTo>
                    <a:lnTo>
                      <a:pt x="95" y="108"/>
                    </a:lnTo>
                    <a:lnTo>
                      <a:pt x="75" y="109"/>
                    </a:lnTo>
                    <a:lnTo>
                      <a:pt x="47" y="109"/>
                    </a:lnTo>
                    <a:lnTo>
                      <a:pt x="15" y="126"/>
                    </a:lnTo>
                    <a:lnTo>
                      <a:pt x="17" y="145"/>
                    </a:lnTo>
                    <a:lnTo>
                      <a:pt x="17" y="183"/>
                    </a:lnTo>
                    <a:lnTo>
                      <a:pt x="14" y="198"/>
                    </a:lnTo>
                    <a:lnTo>
                      <a:pt x="6" y="220"/>
                    </a:lnTo>
                    <a:lnTo>
                      <a:pt x="0" y="236"/>
                    </a:lnTo>
                    <a:lnTo>
                      <a:pt x="16" y="288"/>
                    </a:lnTo>
                    <a:lnTo>
                      <a:pt x="28" y="291"/>
                    </a:lnTo>
                    <a:lnTo>
                      <a:pt x="31" y="296"/>
                    </a:lnTo>
                    <a:lnTo>
                      <a:pt x="71" y="291"/>
                    </a:lnTo>
                    <a:lnTo>
                      <a:pt x="93" y="286"/>
                    </a:lnTo>
                    <a:lnTo>
                      <a:pt x="121" y="280"/>
                    </a:lnTo>
                    <a:lnTo>
                      <a:pt x="136" y="275"/>
                    </a:lnTo>
                    <a:lnTo>
                      <a:pt x="140" y="272"/>
                    </a:lnTo>
                    <a:lnTo>
                      <a:pt x="151" y="276"/>
                    </a:lnTo>
                    <a:lnTo>
                      <a:pt x="168" y="271"/>
                    </a:lnTo>
                    <a:lnTo>
                      <a:pt x="186" y="272"/>
                    </a:lnTo>
                    <a:lnTo>
                      <a:pt x="204" y="274"/>
                    </a:lnTo>
                    <a:lnTo>
                      <a:pt x="206" y="276"/>
                    </a:lnTo>
                    <a:lnTo>
                      <a:pt x="216" y="272"/>
                    </a:lnTo>
                    <a:lnTo>
                      <a:pt x="229" y="270"/>
                    </a:lnTo>
                    <a:lnTo>
                      <a:pt x="235" y="265"/>
                    </a:lnTo>
                    <a:lnTo>
                      <a:pt x="258" y="247"/>
                    </a:lnTo>
                    <a:lnTo>
                      <a:pt x="278" y="238"/>
                    </a:lnTo>
                    <a:lnTo>
                      <a:pt x="300" y="228"/>
                    </a:lnTo>
                    <a:lnTo>
                      <a:pt x="312" y="225"/>
                    </a:lnTo>
                    <a:lnTo>
                      <a:pt x="293" y="182"/>
                    </a:lnTo>
                    <a:lnTo>
                      <a:pt x="284" y="163"/>
                    </a:lnTo>
                    <a:lnTo>
                      <a:pt x="292" y="160"/>
                    </a:lnTo>
                    <a:lnTo>
                      <a:pt x="323" y="225"/>
                    </a:lnTo>
                    <a:lnTo>
                      <a:pt x="336" y="222"/>
                    </a:lnTo>
                    <a:lnTo>
                      <a:pt x="339" y="224"/>
                    </a:lnTo>
                    <a:lnTo>
                      <a:pt x="344" y="228"/>
                    </a:lnTo>
                    <a:lnTo>
                      <a:pt x="457" y="188"/>
                    </a:lnTo>
                    <a:lnTo>
                      <a:pt x="467" y="193"/>
                    </a:lnTo>
                    <a:lnTo>
                      <a:pt x="599" y="275"/>
                    </a:lnTo>
                    <a:lnTo>
                      <a:pt x="603" y="297"/>
                    </a:lnTo>
                    <a:lnTo>
                      <a:pt x="258" y="435"/>
                    </a:lnTo>
                    <a:lnTo>
                      <a:pt x="199" y="374"/>
                    </a:lnTo>
                    <a:lnTo>
                      <a:pt x="158" y="392"/>
                    </a:lnTo>
                    <a:lnTo>
                      <a:pt x="122" y="405"/>
                    </a:lnTo>
                    <a:lnTo>
                      <a:pt x="94" y="414"/>
                    </a:lnTo>
                    <a:lnTo>
                      <a:pt x="79" y="426"/>
                    </a:lnTo>
                    <a:lnTo>
                      <a:pt x="65" y="428"/>
                    </a:lnTo>
                    <a:lnTo>
                      <a:pt x="80" y="476"/>
                    </a:lnTo>
                    <a:lnTo>
                      <a:pt x="86" y="496"/>
                    </a:lnTo>
                    <a:close/>
                  </a:path>
                </a:pathLst>
              </a:custGeom>
              <a:solidFill>
                <a:srgbClr val="FFC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66" name="Freeform 12"/>
              <p:cNvSpPr>
                <a:spLocks/>
              </p:cNvSpPr>
              <p:nvPr/>
            </p:nvSpPr>
            <p:spPr bwMode="auto">
              <a:xfrm>
                <a:off x="4364" y="3483"/>
                <a:ext cx="616" cy="527"/>
              </a:xfrm>
              <a:custGeom>
                <a:avLst/>
                <a:gdLst>
                  <a:gd name="T0" fmla="*/ 4 w 616"/>
                  <a:gd name="T1" fmla="*/ 527 h 527"/>
                  <a:gd name="T2" fmla="*/ 616 w 616"/>
                  <a:gd name="T3" fmla="*/ 527 h 527"/>
                  <a:gd name="T4" fmla="*/ 616 w 616"/>
                  <a:gd name="T5" fmla="*/ 44 h 527"/>
                  <a:gd name="T6" fmla="*/ 472 w 616"/>
                  <a:gd name="T7" fmla="*/ 0 h 527"/>
                  <a:gd name="T8" fmla="*/ 472 w 616"/>
                  <a:gd name="T9" fmla="*/ 16 h 527"/>
                  <a:gd name="T10" fmla="*/ 600 w 616"/>
                  <a:gd name="T11" fmla="*/ 55 h 527"/>
                  <a:gd name="T12" fmla="*/ 600 w 616"/>
                  <a:gd name="T13" fmla="*/ 512 h 527"/>
                  <a:gd name="T14" fmla="*/ 0 w 616"/>
                  <a:gd name="T15" fmla="*/ 512 h 527"/>
                  <a:gd name="T16" fmla="*/ 4 w 616"/>
                  <a:gd name="T17" fmla="*/ 527 h 5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16"/>
                  <a:gd name="T28" fmla="*/ 0 h 527"/>
                  <a:gd name="T29" fmla="*/ 616 w 616"/>
                  <a:gd name="T30" fmla="*/ 527 h 5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16" h="527">
                    <a:moveTo>
                      <a:pt x="4" y="527"/>
                    </a:moveTo>
                    <a:lnTo>
                      <a:pt x="616" y="527"/>
                    </a:lnTo>
                    <a:lnTo>
                      <a:pt x="616" y="44"/>
                    </a:lnTo>
                    <a:lnTo>
                      <a:pt x="472" y="0"/>
                    </a:lnTo>
                    <a:lnTo>
                      <a:pt x="472" y="16"/>
                    </a:lnTo>
                    <a:lnTo>
                      <a:pt x="600" y="55"/>
                    </a:lnTo>
                    <a:lnTo>
                      <a:pt x="600" y="512"/>
                    </a:lnTo>
                    <a:lnTo>
                      <a:pt x="0" y="512"/>
                    </a:lnTo>
                    <a:lnTo>
                      <a:pt x="4" y="5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67" name="Freeform 13"/>
              <p:cNvSpPr>
                <a:spLocks/>
              </p:cNvSpPr>
              <p:nvPr/>
            </p:nvSpPr>
            <p:spPr bwMode="auto">
              <a:xfrm>
                <a:off x="4420" y="3369"/>
                <a:ext cx="413" cy="230"/>
              </a:xfrm>
              <a:custGeom>
                <a:avLst/>
                <a:gdLst>
                  <a:gd name="T0" fmla="*/ 0 w 413"/>
                  <a:gd name="T1" fmla="*/ 85 h 230"/>
                  <a:gd name="T2" fmla="*/ 3 w 413"/>
                  <a:gd name="T3" fmla="*/ 138 h 230"/>
                  <a:gd name="T4" fmla="*/ 280 w 413"/>
                  <a:gd name="T5" fmla="*/ 230 h 230"/>
                  <a:gd name="T6" fmla="*/ 280 w 413"/>
                  <a:gd name="T7" fmla="*/ 227 h 230"/>
                  <a:gd name="T8" fmla="*/ 285 w 413"/>
                  <a:gd name="T9" fmla="*/ 221 h 230"/>
                  <a:gd name="T10" fmla="*/ 413 w 413"/>
                  <a:gd name="T11" fmla="*/ 81 h 230"/>
                  <a:gd name="T12" fmla="*/ 410 w 413"/>
                  <a:gd name="T13" fmla="*/ 79 h 230"/>
                  <a:gd name="T14" fmla="*/ 407 w 413"/>
                  <a:gd name="T15" fmla="*/ 78 h 230"/>
                  <a:gd name="T16" fmla="*/ 80 w 413"/>
                  <a:gd name="T17" fmla="*/ 0 h 230"/>
                  <a:gd name="T18" fmla="*/ 31 w 413"/>
                  <a:gd name="T19" fmla="*/ 36 h 230"/>
                  <a:gd name="T20" fmla="*/ 24 w 413"/>
                  <a:gd name="T21" fmla="*/ 42 h 230"/>
                  <a:gd name="T22" fmla="*/ 17 w 413"/>
                  <a:gd name="T23" fmla="*/ 61 h 230"/>
                  <a:gd name="T24" fmla="*/ 9 w 413"/>
                  <a:gd name="T25" fmla="*/ 73 h 230"/>
                  <a:gd name="T26" fmla="*/ 0 w 413"/>
                  <a:gd name="T27" fmla="*/ 85 h 2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3"/>
                  <a:gd name="T43" fmla="*/ 0 h 230"/>
                  <a:gd name="T44" fmla="*/ 413 w 413"/>
                  <a:gd name="T45" fmla="*/ 230 h 23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3" h="230">
                    <a:moveTo>
                      <a:pt x="0" y="85"/>
                    </a:moveTo>
                    <a:lnTo>
                      <a:pt x="3" y="138"/>
                    </a:lnTo>
                    <a:lnTo>
                      <a:pt x="280" y="230"/>
                    </a:lnTo>
                    <a:lnTo>
                      <a:pt x="280" y="227"/>
                    </a:lnTo>
                    <a:lnTo>
                      <a:pt x="285" y="221"/>
                    </a:lnTo>
                    <a:lnTo>
                      <a:pt x="413" y="81"/>
                    </a:lnTo>
                    <a:lnTo>
                      <a:pt x="410" y="79"/>
                    </a:lnTo>
                    <a:lnTo>
                      <a:pt x="407" y="78"/>
                    </a:lnTo>
                    <a:lnTo>
                      <a:pt x="80" y="0"/>
                    </a:lnTo>
                    <a:lnTo>
                      <a:pt x="31" y="36"/>
                    </a:lnTo>
                    <a:lnTo>
                      <a:pt x="24" y="42"/>
                    </a:lnTo>
                    <a:lnTo>
                      <a:pt x="17" y="61"/>
                    </a:lnTo>
                    <a:lnTo>
                      <a:pt x="9" y="73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68" name="Freeform 14"/>
              <p:cNvSpPr>
                <a:spLocks/>
              </p:cNvSpPr>
              <p:nvPr/>
            </p:nvSpPr>
            <p:spPr bwMode="auto">
              <a:xfrm>
                <a:off x="4536" y="3774"/>
                <a:ext cx="345" cy="160"/>
              </a:xfrm>
              <a:custGeom>
                <a:avLst/>
                <a:gdLst>
                  <a:gd name="T0" fmla="*/ 341 w 345"/>
                  <a:gd name="T1" fmla="*/ 0 h 160"/>
                  <a:gd name="T2" fmla="*/ 333 w 345"/>
                  <a:gd name="T3" fmla="*/ 3 h 160"/>
                  <a:gd name="T4" fmla="*/ 319 w 345"/>
                  <a:gd name="T5" fmla="*/ 9 h 160"/>
                  <a:gd name="T6" fmla="*/ 281 w 345"/>
                  <a:gd name="T7" fmla="*/ 23 h 160"/>
                  <a:gd name="T8" fmla="*/ 269 w 345"/>
                  <a:gd name="T9" fmla="*/ 28 h 160"/>
                  <a:gd name="T10" fmla="*/ 250 w 345"/>
                  <a:gd name="T11" fmla="*/ 35 h 160"/>
                  <a:gd name="T12" fmla="*/ 236 w 345"/>
                  <a:gd name="T13" fmla="*/ 41 h 160"/>
                  <a:gd name="T14" fmla="*/ 197 w 345"/>
                  <a:gd name="T15" fmla="*/ 55 h 160"/>
                  <a:gd name="T16" fmla="*/ 183 w 345"/>
                  <a:gd name="T17" fmla="*/ 61 h 160"/>
                  <a:gd name="T18" fmla="*/ 167 w 345"/>
                  <a:gd name="T19" fmla="*/ 66 h 160"/>
                  <a:gd name="T20" fmla="*/ 151 w 345"/>
                  <a:gd name="T21" fmla="*/ 73 h 160"/>
                  <a:gd name="T22" fmla="*/ 103 w 345"/>
                  <a:gd name="T23" fmla="*/ 91 h 160"/>
                  <a:gd name="T24" fmla="*/ 90 w 345"/>
                  <a:gd name="T25" fmla="*/ 96 h 160"/>
                  <a:gd name="T26" fmla="*/ 75 w 345"/>
                  <a:gd name="T27" fmla="*/ 102 h 160"/>
                  <a:gd name="T28" fmla="*/ 59 w 345"/>
                  <a:gd name="T29" fmla="*/ 109 h 160"/>
                  <a:gd name="T30" fmla="*/ 25 w 345"/>
                  <a:gd name="T31" fmla="*/ 121 h 160"/>
                  <a:gd name="T32" fmla="*/ 14 w 345"/>
                  <a:gd name="T33" fmla="*/ 127 h 160"/>
                  <a:gd name="T34" fmla="*/ 0 w 345"/>
                  <a:gd name="T35" fmla="*/ 131 h 160"/>
                  <a:gd name="T36" fmla="*/ 0 w 345"/>
                  <a:gd name="T37" fmla="*/ 160 h 160"/>
                  <a:gd name="T38" fmla="*/ 345 w 345"/>
                  <a:gd name="T39" fmla="*/ 22 h 160"/>
                  <a:gd name="T40" fmla="*/ 341 w 345"/>
                  <a:gd name="T41" fmla="*/ 0 h 16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45"/>
                  <a:gd name="T64" fmla="*/ 0 h 160"/>
                  <a:gd name="T65" fmla="*/ 345 w 345"/>
                  <a:gd name="T66" fmla="*/ 160 h 16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45" h="160">
                    <a:moveTo>
                      <a:pt x="341" y="0"/>
                    </a:moveTo>
                    <a:lnTo>
                      <a:pt x="333" y="3"/>
                    </a:lnTo>
                    <a:lnTo>
                      <a:pt x="319" y="9"/>
                    </a:lnTo>
                    <a:lnTo>
                      <a:pt x="281" y="23"/>
                    </a:lnTo>
                    <a:lnTo>
                      <a:pt x="269" y="28"/>
                    </a:lnTo>
                    <a:lnTo>
                      <a:pt x="250" y="35"/>
                    </a:lnTo>
                    <a:lnTo>
                      <a:pt x="236" y="41"/>
                    </a:lnTo>
                    <a:lnTo>
                      <a:pt x="197" y="55"/>
                    </a:lnTo>
                    <a:lnTo>
                      <a:pt x="183" y="61"/>
                    </a:lnTo>
                    <a:lnTo>
                      <a:pt x="167" y="66"/>
                    </a:lnTo>
                    <a:lnTo>
                      <a:pt x="151" y="73"/>
                    </a:lnTo>
                    <a:lnTo>
                      <a:pt x="103" y="91"/>
                    </a:lnTo>
                    <a:lnTo>
                      <a:pt x="90" y="96"/>
                    </a:lnTo>
                    <a:lnTo>
                      <a:pt x="75" y="102"/>
                    </a:lnTo>
                    <a:lnTo>
                      <a:pt x="59" y="109"/>
                    </a:lnTo>
                    <a:lnTo>
                      <a:pt x="25" y="121"/>
                    </a:lnTo>
                    <a:lnTo>
                      <a:pt x="14" y="127"/>
                    </a:lnTo>
                    <a:lnTo>
                      <a:pt x="0" y="131"/>
                    </a:lnTo>
                    <a:lnTo>
                      <a:pt x="0" y="160"/>
                    </a:lnTo>
                    <a:lnTo>
                      <a:pt x="345" y="22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69" name="Freeform 15"/>
              <p:cNvSpPr>
                <a:spLocks/>
              </p:cNvSpPr>
              <p:nvPr/>
            </p:nvSpPr>
            <p:spPr bwMode="auto">
              <a:xfrm>
                <a:off x="4423" y="3507"/>
                <a:ext cx="277" cy="113"/>
              </a:xfrm>
              <a:custGeom>
                <a:avLst/>
                <a:gdLst>
                  <a:gd name="T0" fmla="*/ 277 w 277"/>
                  <a:gd name="T1" fmla="*/ 113 h 113"/>
                  <a:gd name="T2" fmla="*/ 277 w 277"/>
                  <a:gd name="T3" fmla="*/ 92 h 113"/>
                  <a:gd name="T4" fmla="*/ 0 w 277"/>
                  <a:gd name="T5" fmla="*/ 0 h 113"/>
                  <a:gd name="T6" fmla="*/ 1 w 277"/>
                  <a:gd name="T7" fmla="*/ 21 h 113"/>
                  <a:gd name="T8" fmla="*/ 277 w 277"/>
                  <a:gd name="T9" fmla="*/ 113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"/>
                  <a:gd name="T16" fmla="*/ 0 h 113"/>
                  <a:gd name="T17" fmla="*/ 277 w 277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" h="113">
                    <a:moveTo>
                      <a:pt x="277" y="113"/>
                    </a:moveTo>
                    <a:lnTo>
                      <a:pt x="277" y="92"/>
                    </a:lnTo>
                    <a:lnTo>
                      <a:pt x="0" y="0"/>
                    </a:lnTo>
                    <a:lnTo>
                      <a:pt x="1" y="21"/>
                    </a:lnTo>
                    <a:lnTo>
                      <a:pt x="277" y="11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70" name="Freeform 16"/>
              <p:cNvSpPr>
                <a:spLocks/>
              </p:cNvSpPr>
              <p:nvPr/>
            </p:nvSpPr>
            <p:spPr bwMode="auto">
              <a:xfrm>
                <a:off x="4563" y="3424"/>
                <a:ext cx="252" cy="155"/>
              </a:xfrm>
              <a:custGeom>
                <a:avLst/>
                <a:gdLst>
                  <a:gd name="T0" fmla="*/ 188 w 252"/>
                  <a:gd name="T1" fmla="*/ 15 h 155"/>
                  <a:gd name="T2" fmla="*/ 252 w 252"/>
                  <a:gd name="T3" fmla="*/ 30 h 155"/>
                  <a:gd name="T4" fmla="*/ 136 w 252"/>
                  <a:gd name="T5" fmla="*/ 155 h 155"/>
                  <a:gd name="T6" fmla="*/ 68 w 252"/>
                  <a:gd name="T7" fmla="*/ 133 h 155"/>
                  <a:gd name="T8" fmla="*/ 0 w 252"/>
                  <a:gd name="T9" fmla="*/ 112 h 155"/>
                  <a:gd name="T10" fmla="*/ 126 w 252"/>
                  <a:gd name="T11" fmla="*/ 0 h 155"/>
                  <a:gd name="T12" fmla="*/ 188 w 252"/>
                  <a:gd name="T13" fmla="*/ 15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2"/>
                  <a:gd name="T22" fmla="*/ 0 h 155"/>
                  <a:gd name="T23" fmla="*/ 252 w 252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2" h="155">
                    <a:moveTo>
                      <a:pt x="188" y="15"/>
                    </a:moveTo>
                    <a:lnTo>
                      <a:pt x="252" y="30"/>
                    </a:lnTo>
                    <a:lnTo>
                      <a:pt x="136" y="155"/>
                    </a:lnTo>
                    <a:lnTo>
                      <a:pt x="68" y="133"/>
                    </a:lnTo>
                    <a:lnTo>
                      <a:pt x="0" y="112"/>
                    </a:lnTo>
                    <a:lnTo>
                      <a:pt x="126" y="0"/>
                    </a:lnTo>
                    <a:lnTo>
                      <a:pt x="188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71" name="Freeform 17"/>
              <p:cNvSpPr>
                <a:spLocks/>
              </p:cNvSpPr>
              <p:nvPr/>
            </p:nvSpPr>
            <p:spPr bwMode="auto">
              <a:xfrm>
                <a:off x="4427" y="3391"/>
                <a:ext cx="237" cy="138"/>
              </a:xfrm>
              <a:custGeom>
                <a:avLst/>
                <a:gdLst>
                  <a:gd name="T0" fmla="*/ 74 w 237"/>
                  <a:gd name="T1" fmla="*/ 40 h 138"/>
                  <a:gd name="T2" fmla="*/ 121 w 237"/>
                  <a:gd name="T3" fmla="*/ 0 h 138"/>
                  <a:gd name="T4" fmla="*/ 237 w 237"/>
                  <a:gd name="T5" fmla="*/ 28 h 138"/>
                  <a:gd name="T6" fmla="*/ 182 w 237"/>
                  <a:gd name="T7" fmla="*/ 78 h 138"/>
                  <a:gd name="T8" fmla="*/ 115 w 237"/>
                  <a:gd name="T9" fmla="*/ 138 h 138"/>
                  <a:gd name="T10" fmla="*/ 57 w 237"/>
                  <a:gd name="T11" fmla="*/ 119 h 138"/>
                  <a:gd name="T12" fmla="*/ 0 w 237"/>
                  <a:gd name="T13" fmla="*/ 100 h 138"/>
                  <a:gd name="T14" fmla="*/ 74 w 237"/>
                  <a:gd name="T15" fmla="*/ 40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37"/>
                  <a:gd name="T25" fmla="*/ 0 h 138"/>
                  <a:gd name="T26" fmla="*/ 237 w 237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37" h="138">
                    <a:moveTo>
                      <a:pt x="74" y="40"/>
                    </a:moveTo>
                    <a:lnTo>
                      <a:pt x="121" y="0"/>
                    </a:lnTo>
                    <a:lnTo>
                      <a:pt x="237" y="28"/>
                    </a:lnTo>
                    <a:lnTo>
                      <a:pt x="182" y="78"/>
                    </a:lnTo>
                    <a:lnTo>
                      <a:pt x="115" y="138"/>
                    </a:lnTo>
                    <a:lnTo>
                      <a:pt x="57" y="119"/>
                    </a:lnTo>
                    <a:lnTo>
                      <a:pt x="0" y="100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72" name="Freeform 18"/>
              <p:cNvSpPr>
                <a:spLocks/>
              </p:cNvSpPr>
              <p:nvPr/>
            </p:nvSpPr>
            <p:spPr bwMode="auto">
              <a:xfrm>
                <a:off x="4641" y="3692"/>
                <a:ext cx="236" cy="117"/>
              </a:xfrm>
              <a:custGeom>
                <a:avLst/>
                <a:gdLst>
                  <a:gd name="T0" fmla="*/ 13 w 236"/>
                  <a:gd name="T1" fmla="*/ 39 h 117"/>
                  <a:gd name="T2" fmla="*/ 28 w 236"/>
                  <a:gd name="T3" fmla="*/ 34 h 117"/>
                  <a:gd name="T4" fmla="*/ 37 w 236"/>
                  <a:gd name="T5" fmla="*/ 39 h 117"/>
                  <a:gd name="T6" fmla="*/ 93 w 236"/>
                  <a:gd name="T7" fmla="*/ 79 h 117"/>
                  <a:gd name="T8" fmla="*/ 145 w 236"/>
                  <a:gd name="T9" fmla="*/ 117 h 117"/>
                  <a:gd name="T10" fmla="*/ 164 w 236"/>
                  <a:gd name="T11" fmla="*/ 110 h 117"/>
                  <a:gd name="T12" fmla="*/ 43 w 236"/>
                  <a:gd name="T13" fmla="*/ 28 h 117"/>
                  <a:gd name="T14" fmla="*/ 100 w 236"/>
                  <a:gd name="T15" fmla="*/ 7 h 117"/>
                  <a:gd name="T16" fmla="*/ 108 w 236"/>
                  <a:gd name="T17" fmla="*/ 13 h 117"/>
                  <a:gd name="T18" fmla="*/ 169 w 236"/>
                  <a:gd name="T19" fmla="*/ 51 h 117"/>
                  <a:gd name="T20" fmla="*/ 228 w 236"/>
                  <a:gd name="T21" fmla="*/ 85 h 117"/>
                  <a:gd name="T22" fmla="*/ 236 w 236"/>
                  <a:gd name="T23" fmla="*/ 82 h 117"/>
                  <a:gd name="T24" fmla="*/ 104 w 236"/>
                  <a:gd name="T25" fmla="*/ 0 h 117"/>
                  <a:gd name="T26" fmla="*/ 0 w 236"/>
                  <a:gd name="T27" fmla="*/ 39 h 117"/>
                  <a:gd name="T28" fmla="*/ 13 w 236"/>
                  <a:gd name="T29" fmla="*/ 39 h 11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36"/>
                  <a:gd name="T46" fmla="*/ 0 h 117"/>
                  <a:gd name="T47" fmla="*/ 236 w 236"/>
                  <a:gd name="T48" fmla="*/ 117 h 11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36" h="117">
                    <a:moveTo>
                      <a:pt x="13" y="39"/>
                    </a:moveTo>
                    <a:lnTo>
                      <a:pt x="28" y="34"/>
                    </a:lnTo>
                    <a:lnTo>
                      <a:pt x="37" y="39"/>
                    </a:lnTo>
                    <a:lnTo>
                      <a:pt x="93" y="79"/>
                    </a:lnTo>
                    <a:lnTo>
                      <a:pt x="145" y="117"/>
                    </a:lnTo>
                    <a:lnTo>
                      <a:pt x="164" y="110"/>
                    </a:lnTo>
                    <a:lnTo>
                      <a:pt x="43" y="28"/>
                    </a:lnTo>
                    <a:lnTo>
                      <a:pt x="100" y="7"/>
                    </a:lnTo>
                    <a:lnTo>
                      <a:pt x="108" y="13"/>
                    </a:lnTo>
                    <a:lnTo>
                      <a:pt x="169" y="51"/>
                    </a:lnTo>
                    <a:lnTo>
                      <a:pt x="228" y="85"/>
                    </a:lnTo>
                    <a:lnTo>
                      <a:pt x="236" y="82"/>
                    </a:lnTo>
                    <a:lnTo>
                      <a:pt x="104" y="0"/>
                    </a:lnTo>
                    <a:lnTo>
                      <a:pt x="0" y="39"/>
                    </a:lnTo>
                    <a:lnTo>
                      <a:pt x="13" y="39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73" name="Freeform 19"/>
              <p:cNvSpPr>
                <a:spLocks/>
              </p:cNvSpPr>
              <p:nvPr/>
            </p:nvSpPr>
            <p:spPr bwMode="auto">
              <a:xfrm>
                <a:off x="4442" y="3423"/>
                <a:ext cx="195" cy="94"/>
              </a:xfrm>
              <a:custGeom>
                <a:avLst/>
                <a:gdLst>
                  <a:gd name="T0" fmla="*/ 115 w 195"/>
                  <a:gd name="T1" fmla="*/ 30 h 94"/>
                  <a:gd name="T2" fmla="*/ 81 w 195"/>
                  <a:gd name="T3" fmla="*/ 59 h 94"/>
                  <a:gd name="T4" fmla="*/ 26 w 195"/>
                  <a:gd name="T5" fmla="*/ 44 h 94"/>
                  <a:gd name="T6" fmla="*/ 0 w 195"/>
                  <a:gd name="T7" fmla="*/ 63 h 94"/>
                  <a:gd name="T8" fmla="*/ 100 w 195"/>
                  <a:gd name="T9" fmla="*/ 94 h 94"/>
                  <a:gd name="T10" fmla="*/ 159 w 195"/>
                  <a:gd name="T11" fmla="*/ 44 h 94"/>
                  <a:gd name="T12" fmla="*/ 195 w 195"/>
                  <a:gd name="T13" fmla="*/ 12 h 94"/>
                  <a:gd name="T14" fmla="*/ 148 w 195"/>
                  <a:gd name="T15" fmla="*/ 0 h 94"/>
                  <a:gd name="T16" fmla="*/ 115 w 195"/>
                  <a:gd name="T17" fmla="*/ 30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5"/>
                  <a:gd name="T28" fmla="*/ 0 h 94"/>
                  <a:gd name="T29" fmla="*/ 195 w 195"/>
                  <a:gd name="T30" fmla="*/ 94 h 9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5" h="94">
                    <a:moveTo>
                      <a:pt x="115" y="30"/>
                    </a:moveTo>
                    <a:lnTo>
                      <a:pt x="81" y="59"/>
                    </a:lnTo>
                    <a:lnTo>
                      <a:pt x="26" y="44"/>
                    </a:lnTo>
                    <a:lnTo>
                      <a:pt x="0" y="63"/>
                    </a:lnTo>
                    <a:lnTo>
                      <a:pt x="100" y="94"/>
                    </a:lnTo>
                    <a:lnTo>
                      <a:pt x="159" y="44"/>
                    </a:lnTo>
                    <a:lnTo>
                      <a:pt x="195" y="12"/>
                    </a:lnTo>
                    <a:lnTo>
                      <a:pt x="148" y="0"/>
                    </a:lnTo>
                    <a:lnTo>
                      <a:pt x="115" y="3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74" name="Freeform 20"/>
              <p:cNvSpPr>
                <a:spLocks/>
              </p:cNvSpPr>
              <p:nvPr/>
            </p:nvSpPr>
            <p:spPr bwMode="auto">
              <a:xfrm>
                <a:off x="4563" y="3424"/>
                <a:ext cx="188" cy="133"/>
              </a:xfrm>
              <a:custGeom>
                <a:avLst/>
                <a:gdLst>
                  <a:gd name="T0" fmla="*/ 188 w 188"/>
                  <a:gd name="T1" fmla="*/ 15 h 133"/>
                  <a:gd name="T2" fmla="*/ 126 w 188"/>
                  <a:gd name="T3" fmla="*/ 0 h 133"/>
                  <a:gd name="T4" fmla="*/ 0 w 188"/>
                  <a:gd name="T5" fmla="*/ 112 h 133"/>
                  <a:gd name="T6" fmla="*/ 68 w 188"/>
                  <a:gd name="T7" fmla="*/ 133 h 133"/>
                  <a:gd name="T8" fmla="*/ 78 w 188"/>
                  <a:gd name="T9" fmla="*/ 123 h 133"/>
                  <a:gd name="T10" fmla="*/ 22 w 188"/>
                  <a:gd name="T11" fmla="*/ 105 h 133"/>
                  <a:gd name="T12" fmla="*/ 45 w 188"/>
                  <a:gd name="T13" fmla="*/ 84 h 133"/>
                  <a:gd name="T14" fmla="*/ 101 w 188"/>
                  <a:gd name="T15" fmla="*/ 100 h 133"/>
                  <a:gd name="T16" fmla="*/ 128 w 188"/>
                  <a:gd name="T17" fmla="*/ 74 h 133"/>
                  <a:gd name="T18" fmla="*/ 74 w 188"/>
                  <a:gd name="T19" fmla="*/ 58 h 133"/>
                  <a:gd name="T20" fmla="*/ 117 w 188"/>
                  <a:gd name="T21" fmla="*/ 20 h 133"/>
                  <a:gd name="T22" fmla="*/ 165 w 188"/>
                  <a:gd name="T23" fmla="*/ 33 h 133"/>
                  <a:gd name="T24" fmla="*/ 188 w 188"/>
                  <a:gd name="T25" fmla="*/ 15 h 1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8"/>
                  <a:gd name="T40" fmla="*/ 0 h 133"/>
                  <a:gd name="T41" fmla="*/ 188 w 188"/>
                  <a:gd name="T42" fmla="*/ 133 h 13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8" h="133">
                    <a:moveTo>
                      <a:pt x="188" y="15"/>
                    </a:moveTo>
                    <a:lnTo>
                      <a:pt x="126" y="0"/>
                    </a:lnTo>
                    <a:lnTo>
                      <a:pt x="0" y="112"/>
                    </a:lnTo>
                    <a:lnTo>
                      <a:pt x="68" y="133"/>
                    </a:lnTo>
                    <a:lnTo>
                      <a:pt x="78" y="123"/>
                    </a:lnTo>
                    <a:lnTo>
                      <a:pt x="22" y="105"/>
                    </a:lnTo>
                    <a:lnTo>
                      <a:pt x="45" y="84"/>
                    </a:lnTo>
                    <a:lnTo>
                      <a:pt x="101" y="100"/>
                    </a:lnTo>
                    <a:lnTo>
                      <a:pt x="128" y="74"/>
                    </a:lnTo>
                    <a:lnTo>
                      <a:pt x="74" y="58"/>
                    </a:lnTo>
                    <a:lnTo>
                      <a:pt x="117" y="20"/>
                    </a:lnTo>
                    <a:lnTo>
                      <a:pt x="165" y="33"/>
                    </a:lnTo>
                    <a:lnTo>
                      <a:pt x="188" y="15"/>
                    </a:lnTo>
                    <a:close/>
                  </a:path>
                </a:pathLst>
              </a:custGeom>
              <a:solidFill>
                <a:srgbClr val="80C2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75" name="Freeform 21"/>
              <p:cNvSpPr>
                <a:spLocks/>
              </p:cNvSpPr>
              <p:nvPr/>
            </p:nvSpPr>
            <p:spPr bwMode="auto">
              <a:xfrm>
                <a:off x="4631" y="3439"/>
                <a:ext cx="184" cy="140"/>
              </a:xfrm>
              <a:custGeom>
                <a:avLst/>
                <a:gdLst>
                  <a:gd name="T0" fmla="*/ 120 w 184"/>
                  <a:gd name="T1" fmla="*/ 0 h 140"/>
                  <a:gd name="T2" fmla="*/ 97 w 184"/>
                  <a:gd name="T3" fmla="*/ 18 h 140"/>
                  <a:gd name="T4" fmla="*/ 153 w 184"/>
                  <a:gd name="T5" fmla="*/ 32 h 140"/>
                  <a:gd name="T6" fmla="*/ 115 w 184"/>
                  <a:gd name="T7" fmla="*/ 73 h 140"/>
                  <a:gd name="T8" fmla="*/ 60 w 184"/>
                  <a:gd name="T9" fmla="*/ 59 h 140"/>
                  <a:gd name="T10" fmla="*/ 33 w 184"/>
                  <a:gd name="T11" fmla="*/ 85 h 140"/>
                  <a:gd name="T12" fmla="*/ 88 w 184"/>
                  <a:gd name="T13" fmla="*/ 103 h 140"/>
                  <a:gd name="T14" fmla="*/ 67 w 184"/>
                  <a:gd name="T15" fmla="*/ 126 h 140"/>
                  <a:gd name="T16" fmla="*/ 10 w 184"/>
                  <a:gd name="T17" fmla="*/ 108 h 140"/>
                  <a:gd name="T18" fmla="*/ 0 w 184"/>
                  <a:gd name="T19" fmla="*/ 118 h 140"/>
                  <a:gd name="T20" fmla="*/ 68 w 184"/>
                  <a:gd name="T21" fmla="*/ 140 h 140"/>
                  <a:gd name="T22" fmla="*/ 184 w 184"/>
                  <a:gd name="T23" fmla="*/ 15 h 140"/>
                  <a:gd name="T24" fmla="*/ 120 w 184"/>
                  <a:gd name="T25" fmla="*/ 0 h 1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4"/>
                  <a:gd name="T40" fmla="*/ 0 h 140"/>
                  <a:gd name="T41" fmla="*/ 184 w 184"/>
                  <a:gd name="T42" fmla="*/ 140 h 1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4" h="140">
                    <a:moveTo>
                      <a:pt x="120" y="0"/>
                    </a:moveTo>
                    <a:lnTo>
                      <a:pt x="97" y="18"/>
                    </a:lnTo>
                    <a:lnTo>
                      <a:pt x="153" y="32"/>
                    </a:lnTo>
                    <a:lnTo>
                      <a:pt x="115" y="73"/>
                    </a:lnTo>
                    <a:lnTo>
                      <a:pt x="60" y="59"/>
                    </a:lnTo>
                    <a:lnTo>
                      <a:pt x="33" y="85"/>
                    </a:lnTo>
                    <a:lnTo>
                      <a:pt x="88" y="103"/>
                    </a:lnTo>
                    <a:lnTo>
                      <a:pt x="67" y="126"/>
                    </a:lnTo>
                    <a:lnTo>
                      <a:pt x="10" y="108"/>
                    </a:lnTo>
                    <a:lnTo>
                      <a:pt x="0" y="118"/>
                    </a:lnTo>
                    <a:lnTo>
                      <a:pt x="68" y="140"/>
                    </a:lnTo>
                    <a:lnTo>
                      <a:pt x="184" y="15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80C2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76" name="Freeform 22"/>
              <p:cNvSpPr>
                <a:spLocks/>
              </p:cNvSpPr>
              <p:nvPr/>
            </p:nvSpPr>
            <p:spPr bwMode="auto">
              <a:xfrm>
                <a:off x="4427" y="3431"/>
                <a:ext cx="182" cy="98"/>
              </a:xfrm>
              <a:custGeom>
                <a:avLst/>
                <a:gdLst>
                  <a:gd name="T0" fmla="*/ 74 w 182"/>
                  <a:gd name="T1" fmla="*/ 0 h 98"/>
                  <a:gd name="T2" fmla="*/ 0 w 182"/>
                  <a:gd name="T3" fmla="*/ 60 h 98"/>
                  <a:gd name="T4" fmla="*/ 57 w 182"/>
                  <a:gd name="T5" fmla="*/ 79 h 98"/>
                  <a:gd name="T6" fmla="*/ 115 w 182"/>
                  <a:gd name="T7" fmla="*/ 98 h 98"/>
                  <a:gd name="T8" fmla="*/ 182 w 182"/>
                  <a:gd name="T9" fmla="*/ 38 h 98"/>
                  <a:gd name="T10" fmla="*/ 174 w 182"/>
                  <a:gd name="T11" fmla="*/ 36 h 98"/>
                  <a:gd name="T12" fmla="*/ 115 w 182"/>
                  <a:gd name="T13" fmla="*/ 86 h 98"/>
                  <a:gd name="T14" fmla="*/ 15 w 182"/>
                  <a:gd name="T15" fmla="*/ 55 h 98"/>
                  <a:gd name="T16" fmla="*/ 41 w 182"/>
                  <a:gd name="T17" fmla="*/ 36 h 98"/>
                  <a:gd name="T18" fmla="*/ 96 w 182"/>
                  <a:gd name="T19" fmla="*/ 51 h 98"/>
                  <a:gd name="T20" fmla="*/ 130 w 182"/>
                  <a:gd name="T21" fmla="*/ 22 h 98"/>
                  <a:gd name="T22" fmla="*/ 122 w 182"/>
                  <a:gd name="T23" fmla="*/ 19 h 98"/>
                  <a:gd name="T24" fmla="*/ 102 w 182"/>
                  <a:gd name="T25" fmla="*/ 37 h 98"/>
                  <a:gd name="T26" fmla="*/ 57 w 182"/>
                  <a:gd name="T27" fmla="*/ 23 h 98"/>
                  <a:gd name="T28" fmla="*/ 84 w 182"/>
                  <a:gd name="T29" fmla="*/ 2 h 98"/>
                  <a:gd name="T30" fmla="*/ 74 w 182"/>
                  <a:gd name="T31" fmla="*/ 0 h 9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2"/>
                  <a:gd name="T49" fmla="*/ 0 h 98"/>
                  <a:gd name="T50" fmla="*/ 182 w 182"/>
                  <a:gd name="T51" fmla="*/ 98 h 9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2" h="98">
                    <a:moveTo>
                      <a:pt x="74" y="0"/>
                    </a:moveTo>
                    <a:lnTo>
                      <a:pt x="0" y="60"/>
                    </a:lnTo>
                    <a:lnTo>
                      <a:pt x="57" y="79"/>
                    </a:lnTo>
                    <a:lnTo>
                      <a:pt x="115" y="98"/>
                    </a:lnTo>
                    <a:lnTo>
                      <a:pt x="182" y="38"/>
                    </a:lnTo>
                    <a:lnTo>
                      <a:pt x="174" y="36"/>
                    </a:lnTo>
                    <a:lnTo>
                      <a:pt x="115" y="86"/>
                    </a:lnTo>
                    <a:lnTo>
                      <a:pt x="15" y="55"/>
                    </a:lnTo>
                    <a:lnTo>
                      <a:pt x="41" y="36"/>
                    </a:lnTo>
                    <a:lnTo>
                      <a:pt x="96" y="51"/>
                    </a:lnTo>
                    <a:lnTo>
                      <a:pt x="130" y="22"/>
                    </a:lnTo>
                    <a:lnTo>
                      <a:pt x="122" y="19"/>
                    </a:lnTo>
                    <a:lnTo>
                      <a:pt x="102" y="37"/>
                    </a:lnTo>
                    <a:lnTo>
                      <a:pt x="57" y="23"/>
                    </a:lnTo>
                    <a:lnTo>
                      <a:pt x="84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0C2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77" name="Freeform 23"/>
              <p:cNvSpPr>
                <a:spLocks/>
              </p:cNvSpPr>
              <p:nvPr/>
            </p:nvSpPr>
            <p:spPr bwMode="auto">
              <a:xfrm>
                <a:off x="4700" y="3450"/>
                <a:ext cx="136" cy="170"/>
              </a:xfrm>
              <a:custGeom>
                <a:avLst/>
                <a:gdLst>
                  <a:gd name="T0" fmla="*/ 136 w 136"/>
                  <a:gd name="T1" fmla="*/ 49 h 170"/>
                  <a:gd name="T2" fmla="*/ 136 w 136"/>
                  <a:gd name="T3" fmla="*/ 7 h 170"/>
                  <a:gd name="T4" fmla="*/ 135 w 136"/>
                  <a:gd name="T5" fmla="*/ 3 h 170"/>
                  <a:gd name="T6" fmla="*/ 133 w 136"/>
                  <a:gd name="T7" fmla="*/ 0 h 170"/>
                  <a:gd name="T8" fmla="*/ 5 w 136"/>
                  <a:gd name="T9" fmla="*/ 140 h 170"/>
                  <a:gd name="T10" fmla="*/ 0 w 136"/>
                  <a:gd name="T11" fmla="*/ 146 h 170"/>
                  <a:gd name="T12" fmla="*/ 0 w 136"/>
                  <a:gd name="T13" fmla="*/ 170 h 170"/>
                  <a:gd name="T14" fmla="*/ 136 w 136"/>
                  <a:gd name="T15" fmla="*/ 98 h 170"/>
                  <a:gd name="T16" fmla="*/ 136 w 136"/>
                  <a:gd name="T17" fmla="*/ 49 h 1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6"/>
                  <a:gd name="T28" fmla="*/ 0 h 170"/>
                  <a:gd name="T29" fmla="*/ 136 w 136"/>
                  <a:gd name="T30" fmla="*/ 170 h 1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6" h="170">
                    <a:moveTo>
                      <a:pt x="136" y="49"/>
                    </a:moveTo>
                    <a:lnTo>
                      <a:pt x="136" y="7"/>
                    </a:lnTo>
                    <a:lnTo>
                      <a:pt x="135" y="3"/>
                    </a:lnTo>
                    <a:lnTo>
                      <a:pt x="133" y="0"/>
                    </a:lnTo>
                    <a:lnTo>
                      <a:pt x="5" y="140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136" y="98"/>
                    </a:lnTo>
                    <a:lnTo>
                      <a:pt x="136" y="4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78" name="Freeform 24"/>
              <p:cNvSpPr>
                <a:spLocks/>
              </p:cNvSpPr>
              <p:nvPr/>
            </p:nvSpPr>
            <p:spPr bwMode="auto">
              <a:xfrm>
                <a:off x="4501" y="3391"/>
                <a:ext cx="163" cy="78"/>
              </a:xfrm>
              <a:custGeom>
                <a:avLst/>
                <a:gdLst>
                  <a:gd name="T0" fmla="*/ 0 w 163"/>
                  <a:gd name="T1" fmla="*/ 40 h 78"/>
                  <a:gd name="T2" fmla="*/ 10 w 163"/>
                  <a:gd name="T3" fmla="*/ 42 h 78"/>
                  <a:gd name="T4" fmla="*/ 38 w 163"/>
                  <a:gd name="T5" fmla="*/ 19 h 78"/>
                  <a:gd name="T6" fmla="*/ 82 w 163"/>
                  <a:gd name="T7" fmla="*/ 30 h 78"/>
                  <a:gd name="T8" fmla="*/ 48 w 163"/>
                  <a:gd name="T9" fmla="*/ 59 h 78"/>
                  <a:gd name="T10" fmla="*/ 56 w 163"/>
                  <a:gd name="T11" fmla="*/ 62 h 78"/>
                  <a:gd name="T12" fmla="*/ 89 w 163"/>
                  <a:gd name="T13" fmla="*/ 32 h 78"/>
                  <a:gd name="T14" fmla="*/ 136 w 163"/>
                  <a:gd name="T15" fmla="*/ 44 h 78"/>
                  <a:gd name="T16" fmla="*/ 100 w 163"/>
                  <a:gd name="T17" fmla="*/ 76 h 78"/>
                  <a:gd name="T18" fmla="*/ 108 w 163"/>
                  <a:gd name="T19" fmla="*/ 78 h 78"/>
                  <a:gd name="T20" fmla="*/ 163 w 163"/>
                  <a:gd name="T21" fmla="*/ 28 h 78"/>
                  <a:gd name="T22" fmla="*/ 47 w 163"/>
                  <a:gd name="T23" fmla="*/ 0 h 78"/>
                  <a:gd name="T24" fmla="*/ 0 w 163"/>
                  <a:gd name="T25" fmla="*/ 40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63"/>
                  <a:gd name="T40" fmla="*/ 0 h 78"/>
                  <a:gd name="T41" fmla="*/ 163 w 163"/>
                  <a:gd name="T42" fmla="*/ 78 h 7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63" h="78">
                    <a:moveTo>
                      <a:pt x="0" y="40"/>
                    </a:moveTo>
                    <a:lnTo>
                      <a:pt x="10" y="42"/>
                    </a:lnTo>
                    <a:lnTo>
                      <a:pt x="38" y="19"/>
                    </a:lnTo>
                    <a:lnTo>
                      <a:pt x="82" y="30"/>
                    </a:lnTo>
                    <a:lnTo>
                      <a:pt x="48" y="59"/>
                    </a:lnTo>
                    <a:lnTo>
                      <a:pt x="56" y="62"/>
                    </a:lnTo>
                    <a:lnTo>
                      <a:pt x="89" y="32"/>
                    </a:lnTo>
                    <a:lnTo>
                      <a:pt x="136" y="44"/>
                    </a:lnTo>
                    <a:lnTo>
                      <a:pt x="100" y="76"/>
                    </a:lnTo>
                    <a:lnTo>
                      <a:pt x="108" y="78"/>
                    </a:lnTo>
                    <a:lnTo>
                      <a:pt x="163" y="28"/>
                    </a:lnTo>
                    <a:lnTo>
                      <a:pt x="47" y="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80C2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79" name="Freeform 25"/>
              <p:cNvSpPr>
                <a:spLocks/>
              </p:cNvSpPr>
              <p:nvPr/>
            </p:nvSpPr>
            <p:spPr bwMode="auto">
              <a:xfrm>
                <a:off x="4399" y="3417"/>
                <a:ext cx="44" cy="158"/>
              </a:xfrm>
              <a:custGeom>
                <a:avLst/>
                <a:gdLst>
                  <a:gd name="T0" fmla="*/ 25 w 44"/>
                  <a:gd name="T1" fmla="*/ 117 h 158"/>
                  <a:gd name="T2" fmla="*/ 25 w 44"/>
                  <a:gd name="T3" fmla="*/ 111 h 158"/>
                  <a:gd name="T4" fmla="*/ 24 w 44"/>
                  <a:gd name="T5" fmla="*/ 90 h 158"/>
                  <a:gd name="T6" fmla="*/ 21 w 44"/>
                  <a:gd name="T7" fmla="*/ 37 h 158"/>
                  <a:gd name="T8" fmla="*/ 18 w 44"/>
                  <a:gd name="T9" fmla="*/ 23 h 158"/>
                  <a:gd name="T10" fmla="*/ 12 w 44"/>
                  <a:gd name="T11" fmla="*/ 16 h 158"/>
                  <a:gd name="T12" fmla="*/ 9 w 44"/>
                  <a:gd name="T13" fmla="*/ 0 h 158"/>
                  <a:gd name="T14" fmla="*/ 4 w 44"/>
                  <a:gd name="T15" fmla="*/ 2 h 158"/>
                  <a:gd name="T16" fmla="*/ 5 w 44"/>
                  <a:gd name="T17" fmla="*/ 17 h 158"/>
                  <a:gd name="T18" fmla="*/ 1 w 44"/>
                  <a:gd name="T19" fmla="*/ 18 h 158"/>
                  <a:gd name="T20" fmla="*/ 0 w 44"/>
                  <a:gd name="T21" fmla="*/ 22 h 158"/>
                  <a:gd name="T22" fmla="*/ 4 w 44"/>
                  <a:gd name="T23" fmla="*/ 49 h 158"/>
                  <a:gd name="T24" fmla="*/ 9 w 44"/>
                  <a:gd name="T25" fmla="*/ 112 h 158"/>
                  <a:gd name="T26" fmla="*/ 8 w 44"/>
                  <a:gd name="T27" fmla="*/ 148 h 158"/>
                  <a:gd name="T28" fmla="*/ 8 w 44"/>
                  <a:gd name="T29" fmla="*/ 151 h 158"/>
                  <a:gd name="T30" fmla="*/ 10 w 44"/>
                  <a:gd name="T31" fmla="*/ 153 h 158"/>
                  <a:gd name="T32" fmla="*/ 12 w 44"/>
                  <a:gd name="T33" fmla="*/ 156 h 158"/>
                  <a:gd name="T34" fmla="*/ 19 w 44"/>
                  <a:gd name="T35" fmla="*/ 158 h 158"/>
                  <a:gd name="T36" fmla="*/ 28 w 44"/>
                  <a:gd name="T37" fmla="*/ 158 h 158"/>
                  <a:gd name="T38" fmla="*/ 37 w 44"/>
                  <a:gd name="T39" fmla="*/ 153 h 158"/>
                  <a:gd name="T40" fmla="*/ 41 w 44"/>
                  <a:gd name="T41" fmla="*/ 148 h 158"/>
                  <a:gd name="T42" fmla="*/ 43 w 44"/>
                  <a:gd name="T43" fmla="*/ 142 h 158"/>
                  <a:gd name="T44" fmla="*/ 44 w 44"/>
                  <a:gd name="T45" fmla="*/ 138 h 158"/>
                  <a:gd name="T46" fmla="*/ 43 w 44"/>
                  <a:gd name="T47" fmla="*/ 133 h 158"/>
                  <a:gd name="T48" fmla="*/ 39 w 44"/>
                  <a:gd name="T49" fmla="*/ 129 h 158"/>
                  <a:gd name="T50" fmla="*/ 25 w 44"/>
                  <a:gd name="T51" fmla="*/ 117 h 1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4"/>
                  <a:gd name="T79" fmla="*/ 0 h 158"/>
                  <a:gd name="T80" fmla="*/ 44 w 44"/>
                  <a:gd name="T81" fmla="*/ 158 h 1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4" h="158">
                    <a:moveTo>
                      <a:pt x="25" y="117"/>
                    </a:moveTo>
                    <a:lnTo>
                      <a:pt x="25" y="111"/>
                    </a:lnTo>
                    <a:lnTo>
                      <a:pt x="24" y="90"/>
                    </a:lnTo>
                    <a:lnTo>
                      <a:pt x="21" y="37"/>
                    </a:lnTo>
                    <a:lnTo>
                      <a:pt x="18" y="23"/>
                    </a:lnTo>
                    <a:lnTo>
                      <a:pt x="12" y="16"/>
                    </a:lnTo>
                    <a:lnTo>
                      <a:pt x="9" y="0"/>
                    </a:lnTo>
                    <a:lnTo>
                      <a:pt x="4" y="2"/>
                    </a:lnTo>
                    <a:lnTo>
                      <a:pt x="5" y="17"/>
                    </a:lnTo>
                    <a:lnTo>
                      <a:pt x="1" y="18"/>
                    </a:lnTo>
                    <a:lnTo>
                      <a:pt x="0" y="22"/>
                    </a:lnTo>
                    <a:lnTo>
                      <a:pt x="4" y="49"/>
                    </a:lnTo>
                    <a:lnTo>
                      <a:pt x="9" y="112"/>
                    </a:lnTo>
                    <a:lnTo>
                      <a:pt x="8" y="148"/>
                    </a:lnTo>
                    <a:lnTo>
                      <a:pt x="8" y="151"/>
                    </a:lnTo>
                    <a:lnTo>
                      <a:pt x="10" y="153"/>
                    </a:lnTo>
                    <a:lnTo>
                      <a:pt x="12" y="156"/>
                    </a:lnTo>
                    <a:lnTo>
                      <a:pt x="19" y="158"/>
                    </a:lnTo>
                    <a:lnTo>
                      <a:pt x="28" y="158"/>
                    </a:lnTo>
                    <a:lnTo>
                      <a:pt x="37" y="153"/>
                    </a:lnTo>
                    <a:lnTo>
                      <a:pt x="41" y="148"/>
                    </a:lnTo>
                    <a:lnTo>
                      <a:pt x="43" y="142"/>
                    </a:lnTo>
                    <a:lnTo>
                      <a:pt x="44" y="138"/>
                    </a:lnTo>
                    <a:lnTo>
                      <a:pt x="43" y="133"/>
                    </a:lnTo>
                    <a:lnTo>
                      <a:pt x="39" y="129"/>
                    </a:lnTo>
                    <a:lnTo>
                      <a:pt x="25" y="1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80" name="Freeform 26"/>
              <p:cNvSpPr>
                <a:spLocks/>
              </p:cNvSpPr>
              <p:nvPr/>
            </p:nvSpPr>
            <p:spPr bwMode="auto">
              <a:xfrm>
                <a:off x="4705" y="3705"/>
                <a:ext cx="150" cy="92"/>
              </a:xfrm>
              <a:custGeom>
                <a:avLst/>
                <a:gdLst>
                  <a:gd name="T0" fmla="*/ 150 w 150"/>
                  <a:gd name="T1" fmla="*/ 78 h 92"/>
                  <a:gd name="T2" fmla="*/ 95 w 150"/>
                  <a:gd name="T3" fmla="*/ 42 h 92"/>
                  <a:gd name="T4" fmla="*/ 105 w 150"/>
                  <a:gd name="T5" fmla="*/ 38 h 92"/>
                  <a:gd name="T6" fmla="*/ 44 w 150"/>
                  <a:gd name="T7" fmla="*/ 0 h 92"/>
                  <a:gd name="T8" fmla="*/ 0 w 150"/>
                  <a:gd name="T9" fmla="*/ 16 h 92"/>
                  <a:gd name="T10" fmla="*/ 112 w 150"/>
                  <a:gd name="T11" fmla="*/ 92 h 92"/>
                  <a:gd name="T12" fmla="*/ 150 w 150"/>
                  <a:gd name="T13" fmla="*/ 78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0"/>
                  <a:gd name="T22" fmla="*/ 0 h 92"/>
                  <a:gd name="T23" fmla="*/ 150 w 150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0" h="92">
                    <a:moveTo>
                      <a:pt x="150" y="78"/>
                    </a:moveTo>
                    <a:lnTo>
                      <a:pt x="95" y="42"/>
                    </a:lnTo>
                    <a:lnTo>
                      <a:pt x="105" y="38"/>
                    </a:lnTo>
                    <a:lnTo>
                      <a:pt x="44" y="0"/>
                    </a:lnTo>
                    <a:lnTo>
                      <a:pt x="0" y="16"/>
                    </a:lnTo>
                    <a:lnTo>
                      <a:pt x="112" y="92"/>
                    </a:lnTo>
                    <a:lnTo>
                      <a:pt x="150" y="78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81" name="Freeform 27"/>
              <p:cNvSpPr>
                <a:spLocks/>
              </p:cNvSpPr>
              <p:nvPr/>
            </p:nvSpPr>
            <p:spPr bwMode="auto">
              <a:xfrm>
                <a:off x="4637" y="3444"/>
                <a:ext cx="147" cy="68"/>
              </a:xfrm>
              <a:custGeom>
                <a:avLst/>
                <a:gdLst>
                  <a:gd name="T0" fmla="*/ 91 w 147"/>
                  <a:gd name="T1" fmla="*/ 13 h 68"/>
                  <a:gd name="T2" fmla="*/ 43 w 147"/>
                  <a:gd name="T3" fmla="*/ 0 h 68"/>
                  <a:gd name="T4" fmla="*/ 0 w 147"/>
                  <a:gd name="T5" fmla="*/ 38 h 68"/>
                  <a:gd name="T6" fmla="*/ 54 w 147"/>
                  <a:gd name="T7" fmla="*/ 54 h 68"/>
                  <a:gd name="T8" fmla="*/ 109 w 147"/>
                  <a:gd name="T9" fmla="*/ 68 h 68"/>
                  <a:gd name="T10" fmla="*/ 147 w 147"/>
                  <a:gd name="T11" fmla="*/ 27 h 68"/>
                  <a:gd name="T12" fmla="*/ 91 w 147"/>
                  <a:gd name="T13" fmla="*/ 13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7"/>
                  <a:gd name="T22" fmla="*/ 0 h 68"/>
                  <a:gd name="T23" fmla="*/ 147 w 147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7" h="68">
                    <a:moveTo>
                      <a:pt x="91" y="13"/>
                    </a:moveTo>
                    <a:lnTo>
                      <a:pt x="43" y="0"/>
                    </a:lnTo>
                    <a:lnTo>
                      <a:pt x="0" y="38"/>
                    </a:lnTo>
                    <a:lnTo>
                      <a:pt x="54" y="54"/>
                    </a:lnTo>
                    <a:lnTo>
                      <a:pt x="109" y="68"/>
                    </a:lnTo>
                    <a:lnTo>
                      <a:pt x="147" y="27"/>
                    </a:lnTo>
                    <a:lnTo>
                      <a:pt x="91" y="1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82" name="Freeform 28"/>
              <p:cNvSpPr>
                <a:spLocks/>
              </p:cNvSpPr>
              <p:nvPr/>
            </p:nvSpPr>
            <p:spPr bwMode="auto">
              <a:xfrm>
                <a:off x="4274" y="3338"/>
                <a:ext cx="80" cy="145"/>
              </a:xfrm>
              <a:custGeom>
                <a:avLst/>
                <a:gdLst>
                  <a:gd name="T0" fmla="*/ 65 w 80"/>
                  <a:gd name="T1" fmla="*/ 50 h 145"/>
                  <a:gd name="T2" fmla="*/ 60 w 80"/>
                  <a:gd name="T3" fmla="*/ 45 h 145"/>
                  <a:gd name="T4" fmla="*/ 57 w 80"/>
                  <a:gd name="T5" fmla="*/ 37 h 145"/>
                  <a:gd name="T6" fmla="*/ 56 w 80"/>
                  <a:gd name="T7" fmla="*/ 33 h 145"/>
                  <a:gd name="T8" fmla="*/ 56 w 80"/>
                  <a:gd name="T9" fmla="*/ 29 h 145"/>
                  <a:gd name="T10" fmla="*/ 58 w 80"/>
                  <a:gd name="T11" fmla="*/ 18 h 145"/>
                  <a:gd name="T12" fmla="*/ 38 w 80"/>
                  <a:gd name="T13" fmla="*/ 14 h 145"/>
                  <a:gd name="T14" fmla="*/ 16 w 80"/>
                  <a:gd name="T15" fmla="*/ 6 h 145"/>
                  <a:gd name="T16" fmla="*/ 0 w 80"/>
                  <a:gd name="T17" fmla="*/ 0 h 145"/>
                  <a:gd name="T18" fmla="*/ 42 w 80"/>
                  <a:gd name="T19" fmla="*/ 89 h 145"/>
                  <a:gd name="T20" fmla="*/ 47 w 80"/>
                  <a:gd name="T21" fmla="*/ 136 h 145"/>
                  <a:gd name="T22" fmla="*/ 49 w 80"/>
                  <a:gd name="T23" fmla="*/ 145 h 145"/>
                  <a:gd name="T24" fmla="*/ 67 w 80"/>
                  <a:gd name="T25" fmla="*/ 128 h 145"/>
                  <a:gd name="T26" fmla="*/ 76 w 80"/>
                  <a:gd name="T27" fmla="*/ 121 h 145"/>
                  <a:gd name="T28" fmla="*/ 80 w 80"/>
                  <a:gd name="T29" fmla="*/ 97 h 145"/>
                  <a:gd name="T30" fmla="*/ 73 w 80"/>
                  <a:gd name="T31" fmla="*/ 83 h 145"/>
                  <a:gd name="T32" fmla="*/ 67 w 80"/>
                  <a:gd name="T33" fmla="*/ 64 h 145"/>
                  <a:gd name="T34" fmla="*/ 65 w 80"/>
                  <a:gd name="T35" fmla="*/ 50 h 14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0"/>
                  <a:gd name="T55" fmla="*/ 0 h 145"/>
                  <a:gd name="T56" fmla="*/ 80 w 80"/>
                  <a:gd name="T57" fmla="*/ 145 h 14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0" h="145">
                    <a:moveTo>
                      <a:pt x="65" y="50"/>
                    </a:moveTo>
                    <a:lnTo>
                      <a:pt x="60" y="45"/>
                    </a:lnTo>
                    <a:lnTo>
                      <a:pt x="57" y="37"/>
                    </a:lnTo>
                    <a:lnTo>
                      <a:pt x="56" y="33"/>
                    </a:lnTo>
                    <a:lnTo>
                      <a:pt x="56" y="29"/>
                    </a:lnTo>
                    <a:lnTo>
                      <a:pt x="58" y="18"/>
                    </a:lnTo>
                    <a:lnTo>
                      <a:pt x="38" y="14"/>
                    </a:lnTo>
                    <a:lnTo>
                      <a:pt x="16" y="6"/>
                    </a:lnTo>
                    <a:lnTo>
                      <a:pt x="0" y="0"/>
                    </a:lnTo>
                    <a:lnTo>
                      <a:pt x="42" y="89"/>
                    </a:lnTo>
                    <a:lnTo>
                      <a:pt x="47" y="136"/>
                    </a:lnTo>
                    <a:lnTo>
                      <a:pt x="49" y="145"/>
                    </a:lnTo>
                    <a:lnTo>
                      <a:pt x="67" y="128"/>
                    </a:lnTo>
                    <a:lnTo>
                      <a:pt x="76" y="121"/>
                    </a:lnTo>
                    <a:lnTo>
                      <a:pt x="80" y="97"/>
                    </a:lnTo>
                    <a:lnTo>
                      <a:pt x="73" y="83"/>
                    </a:lnTo>
                    <a:lnTo>
                      <a:pt x="67" y="64"/>
                    </a:lnTo>
                    <a:lnTo>
                      <a:pt x="65" y="5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83" name="Freeform 29"/>
              <p:cNvSpPr>
                <a:spLocks/>
              </p:cNvSpPr>
              <p:nvPr/>
            </p:nvSpPr>
            <p:spPr bwMode="auto">
              <a:xfrm>
                <a:off x="4585" y="3508"/>
                <a:ext cx="134" cy="57"/>
              </a:xfrm>
              <a:custGeom>
                <a:avLst/>
                <a:gdLst>
                  <a:gd name="T0" fmla="*/ 79 w 134"/>
                  <a:gd name="T1" fmla="*/ 16 h 57"/>
                  <a:gd name="T2" fmla="*/ 23 w 134"/>
                  <a:gd name="T3" fmla="*/ 0 h 57"/>
                  <a:gd name="T4" fmla="*/ 0 w 134"/>
                  <a:gd name="T5" fmla="*/ 21 h 57"/>
                  <a:gd name="T6" fmla="*/ 56 w 134"/>
                  <a:gd name="T7" fmla="*/ 39 h 57"/>
                  <a:gd name="T8" fmla="*/ 113 w 134"/>
                  <a:gd name="T9" fmla="*/ 57 h 57"/>
                  <a:gd name="T10" fmla="*/ 134 w 134"/>
                  <a:gd name="T11" fmla="*/ 34 h 57"/>
                  <a:gd name="T12" fmla="*/ 79 w 134"/>
                  <a:gd name="T13" fmla="*/ 16 h 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57"/>
                  <a:gd name="T23" fmla="*/ 134 w 134"/>
                  <a:gd name="T24" fmla="*/ 57 h 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57">
                    <a:moveTo>
                      <a:pt x="79" y="16"/>
                    </a:moveTo>
                    <a:lnTo>
                      <a:pt x="23" y="0"/>
                    </a:lnTo>
                    <a:lnTo>
                      <a:pt x="0" y="21"/>
                    </a:lnTo>
                    <a:lnTo>
                      <a:pt x="56" y="39"/>
                    </a:lnTo>
                    <a:lnTo>
                      <a:pt x="113" y="57"/>
                    </a:lnTo>
                    <a:lnTo>
                      <a:pt x="134" y="34"/>
                    </a:lnTo>
                    <a:lnTo>
                      <a:pt x="79" y="1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84" name="Freeform 30"/>
              <p:cNvSpPr>
                <a:spLocks/>
              </p:cNvSpPr>
              <p:nvPr/>
            </p:nvSpPr>
            <p:spPr bwMode="auto">
              <a:xfrm>
                <a:off x="4684" y="3699"/>
                <a:ext cx="133" cy="103"/>
              </a:xfrm>
              <a:custGeom>
                <a:avLst/>
                <a:gdLst>
                  <a:gd name="T0" fmla="*/ 133 w 133"/>
                  <a:gd name="T1" fmla="*/ 98 h 103"/>
                  <a:gd name="T2" fmla="*/ 21 w 133"/>
                  <a:gd name="T3" fmla="*/ 22 h 103"/>
                  <a:gd name="T4" fmla="*/ 65 w 133"/>
                  <a:gd name="T5" fmla="*/ 6 h 103"/>
                  <a:gd name="T6" fmla="*/ 57 w 133"/>
                  <a:gd name="T7" fmla="*/ 0 h 103"/>
                  <a:gd name="T8" fmla="*/ 0 w 133"/>
                  <a:gd name="T9" fmla="*/ 21 h 103"/>
                  <a:gd name="T10" fmla="*/ 121 w 133"/>
                  <a:gd name="T11" fmla="*/ 103 h 103"/>
                  <a:gd name="T12" fmla="*/ 133 w 133"/>
                  <a:gd name="T13" fmla="*/ 98 h 10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3"/>
                  <a:gd name="T22" fmla="*/ 0 h 103"/>
                  <a:gd name="T23" fmla="*/ 133 w 133"/>
                  <a:gd name="T24" fmla="*/ 103 h 10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3" h="103">
                    <a:moveTo>
                      <a:pt x="133" y="98"/>
                    </a:moveTo>
                    <a:lnTo>
                      <a:pt x="21" y="22"/>
                    </a:lnTo>
                    <a:lnTo>
                      <a:pt x="65" y="6"/>
                    </a:lnTo>
                    <a:lnTo>
                      <a:pt x="57" y="0"/>
                    </a:lnTo>
                    <a:lnTo>
                      <a:pt x="0" y="21"/>
                    </a:lnTo>
                    <a:lnTo>
                      <a:pt x="121" y="103"/>
                    </a:lnTo>
                    <a:lnTo>
                      <a:pt x="133" y="98"/>
                    </a:lnTo>
                    <a:close/>
                  </a:path>
                </a:pathLst>
              </a:custGeom>
              <a:solidFill>
                <a:srgbClr val="B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85" name="Freeform 31"/>
              <p:cNvSpPr>
                <a:spLocks/>
              </p:cNvSpPr>
              <p:nvPr/>
            </p:nvSpPr>
            <p:spPr bwMode="auto">
              <a:xfrm>
                <a:off x="4622" y="3687"/>
                <a:ext cx="123" cy="44"/>
              </a:xfrm>
              <a:custGeom>
                <a:avLst/>
                <a:gdLst>
                  <a:gd name="T0" fmla="*/ 19 w 123"/>
                  <a:gd name="T1" fmla="*/ 44 h 44"/>
                  <a:gd name="T2" fmla="*/ 123 w 123"/>
                  <a:gd name="T3" fmla="*/ 5 h 44"/>
                  <a:gd name="T4" fmla="*/ 113 w 123"/>
                  <a:gd name="T5" fmla="*/ 0 h 44"/>
                  <a:gd name="T6" fmla="*/ 0 w 123"/>
                  <a:gd name="T7" fmla="*/ 40 h 44"/>
                  <a:gd name="T8" fmla="*/ 4 w 123"/>
                  <a:gd name="T9" fmla="*/ 44 h 44"/>
                  <a:gd name="T10" fmla="*/ 19 w 123"/>
                  <a:gd name="T11" fmla="*/ 44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3"/>
                  <a:gd name="T19" fmla="*/ 0 h 44"/>
                  <a:gd name="T20" fmla="*/ 123 w 123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3" h="44">
                    <a:moveTo>
                      <a:pt x="19" y="44"/>
                    </a:moveTo>
                    <a:lnTo>
                      <a:pt x="123" y="5"/>
                    </a:lnTo>
                    <a:lnTo>
                      <a:pt x="113" y="0"/>
                    </a:lnTo>
                    <a:lnTo>
                      <a:pt x="0" y="40"/>
                    </a:lnTo>
                    <a:lnTo>
                      <a:pt x="4" y="44"/>
                    </a:lnTo>
                    <a:lnTo>
                      <a:pt x="19" y="4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86" name="Freeform 32"/>
              <p:cNvSpPr>
                <a:spLocks/>
              </p:cNvSpPr>
              <p:nvPr/>
            </p:nvSpPr>
            <p:spPr bwMode="auto">
              <a:xfrm>
                <a:off x="4652" y="3731"/>
                <a:ext cx="120" cy="98"/>
              </a:xfrm>
              <a:custGeom>
                <a:avLst/>
                <a:gdLst>
                  <a:gd name="T0" fmla="*/ 13 w 120"/>
                  <a:gd name="T1" fmla="*/ 46 h 98"/>
                  <a:gd name="T2" fmla="*/ 81 w 120"/>
                  <a:gd name="T3" fmla="*/ 98 h 98"/>
                  <a:gd name="T4" fmla="*/ 120 w 120"/>
                  <a:gd name="T5" fmla="*/ 84 h 98"/>
                  <a:gd name="T6" fmla="*/ 67 w 120"/>
                  <a:gd name="T7" fmla="*/ 47 h 98"/>
                  <a:gd name="T8" fmla="*/ 82 w 120"/>
                  <a:gd name="T9" fmla="*/ 40 h 98"/>
                  <a:gd name="T10" fmla="*/ 26 w 120"/>
                  <a:gd name="T11" fmla="*/ 0 h 98"/>
                  <a:gd name="T12" fmla="*/ 12 w 120"/>
                  <a:gd name="T13" fmla="*/ 6 h 98"/>
                  <a:gd name="T14" fmla="*/ 15 w 120"/>
                  <a:gd name="T15" fmla="*/ 9 h 98"/>
                  <a:gd name="T16" fmla="*/ 14 w 120"/>
                  <a:gd name="T17" fmla="*/ 20 h 98"/>
                  <a:gd name="T18" fmla="*/ 8 w 120"/>
                  <a:gd name="T19" fmla="*/ 26 h 98"/>
                  <a:gd name="T20" fmla="*/ 0 w 120"/>
                  <a:gd name="T21" fmla="*/ 29 h 98"/>
                  <a:gd name="T22" fmla="*/ 12 w 120"/>
                  <a:gd name="T23" fmla="*/ 39 h 98"/>
                  <a:gd name="T24" fmla="*/ 13 w 120"/>
                  <a:gd name="T25" fmla="*/ 46 h 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0"/>
                  <a:gd name="T40" fmla="*/ 0 h 98"/>
                  <a:gd name="T41" fmla="*/ 120 w 120"/>
                  <a:gd name="T42" fmla="*/ 98 h 9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0" h="98">
                    <a:moveTo>
                      <a:pt x="13" y="46"/>
                    </a:moveTo>
                    <a:lnTo>
                      <a:pt x="81" y="98"/>
                    </a:lnTo>
                    <a:lnTo>
                      <a:pt x="120" y="84"/>
                    </a:lnTo>
                    <a:lnTo>
                      <a:pt x="67" y="47"/>
                    </a:lnTo>
                    <a:lnTo>
                      <a:pt x="82" y="40"/>
                    </a:lnTo>
                    <a:lnTo>
                      <a:pt x="26" y="0"/>
                    </a:lnTo>
                    <a:lnTo>
                      <a:pt x="12" y="6"/>
                    </a:lnTo>
                    <a:lnTo>
                      <a:pt x="15" y="9"/>
                    </a:lnTo>
                    <a:lnTo>
                      <a:pt x="14" y="20"/>
                    </a:lnTo>
                    <a:lnTo>
                      <a:pt x="8" y="26"/>
                    </a:lnTo>
                    <a:lnTo>
                      <a:pt x="0" y="29"/>
                    </a:lnTo>
                    <a:lnTo>
                      <a:pt x="12" y="39"/>
                    </a:lnTo>
                    <a:lnTo>
                      <a:pt x="13" y="4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87" name="Freeform 33"/>
              <p:cNvSpPr>
                <a:spLocks/>
              </p:cNvSpPr>
              <p:nvPr/>
            </p:nvSpPr>
            <p:spPr bwMode="auto">
              <a:xfrm>
                <a:off x="4484" y="3410"/>
                <a:ext cx="99" cy="58"/>
              </a:xfrm>
              <a:custGeom>
                <a:avLst/>
                <a:gdLst>
                  <a:gd name="T0" fmla="*/ 27 w 99"/>
                  <a:gd name="T1" fmla="*/ 23 h 58"/>
                  <a:gd name="T2" fmla="*/ 0 w 99"/>
                  <a:gd name="T3" fmla="*/ 44 h 58"/>
                  <a:gd name="T4" fmla="*/ 45 w 99"/>
                  <a:gd name="T5" fmla="*/ 58 h 58"/>
                  <a:gd name="T6" fmla="*/ 65 w 99"/>
                  <a:gd name="T7" fmla="*/ 40 h 58"/>
                  <a:gd name="T8" fmla="*/ 99 w 99"/>
                  <a:gd name="T9" fmla="*/ 11 h 58"/>
                  <a:gd name="T10" fmla="*/ 55 w 99"/>
                  <a:gd name="T11" fmla="*/ 0 h 58"/>
                  <a:gd name="T12" fmla="*/ 27 w 99"/>
                  <a:gd name="T13" fmla="*/ 23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9"/>
                  <a:gd name="T22" fmla="*/ 0 h 58"/>
                  <a:gd name="T23" fmla="*/ 99 w 99"/>
                  <a:gd name="T24" fmla="*/ 58 h 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9" h="58">
                    <a:moveTo>
                      <a:pt x="27" y="23"/>
                    </a:moveTo>
                    <a:lnTo>
                      <a:pt x="0" y="44"/>
                    </a:lnTo>
                    <a:lnTo>
                      <a:pt x="45" y="58"/>
                    </a:lnTo>
                    <a:lnTo>
                      <a:pt x="65" y="40"/>
                    </a:lnTo>
                    <a:lnTo>
                      <a:pt x="99" y="11"/>
                    </a:lnTo>
                    <a:lnTo>
                      <a:pt x="55" y="0"/>
                    </a:lnTo>
                    <a:lnTo>
                      <a:pt x="27" y="2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88" name="Freeform 34"/>
              <p:cNvSpPr>
                <a:spLocks/>
              </p:cNvSpPr>
              <p:nvPr/>
            </p:nvSpPr>
            <p:spPr bwMode="auto">
              <a:xfrm>
                <a:off x="4330" y="3315"/>
                <a:ext cx="90" cy="85"/>
              </a:xfrm>
              <a:custGeom>
                <a:avLst/>
                <a:gdLst>
                  <a:gd name="T0" fmla="*/ 62 w 90"/>
                  <a:gd name="T1" fmla="*/ 4 h 85"/>
                  <a:gd name="T2" fmla="*/ 61 w 90"/>
                  <a:gd name="T3" fmla="*/ 3 h 85"/>
                  <a:gd name="T4" fmla="*/ 58 w 90"/>
                  <a:gd name="T5" fmla="*/ 1 h 85"/>
                  <a:gd name="T6" fmla="*/ 53 w 90"/>
                  <a:gd name="T7" fmla="*/ 0 h 85"/>
                  <a:gd name="T8" fmla="*/ 47 w 90"/>
                  <a:gd name="T9" fmla="*/ 1 h 85"/>
                  <a:gd name="T10" fmla="*/ 41 w 90"/>
                  <a:gd name="T11" fmla="*/ 4 h 85"/>
                  <a:gd name="T12" fmla="*/ 40 w 90"/>
                  <a:gd name="T13" fmla="*/ 6 h 85"/>
                  <a:gd name="T14" fmla="*/ 37 w 90"/>
                  <a:gd name="T15" fmla="*/ 9 h 85"/>
                  <a:gd name="T16" fmla="*/ 34 w 90"/>
                  <a:gd name="T17" fmla="*/ 8 h 85"/>
                  <a:gd name="T18" fmla="*/ 30 w 90"/>
                  <a:gd name="T19" fmla="*/ 8 h 85"/>
                  <a:gd name="T20" fmla="*/ 19 w 90"/>
                  <a:gd name="T21" fmla="*/ 20 h 85"/>
                  <a:gd name="T22" fmla="*/ 17 w 90"/>
                  <a:gd name="T23" fmla="*/ 27 h 85"/>
                  <a:gd name="T24" fmla="*/ 13 w 90"/>
                  <a:gd name="T25" fmla="*/ 33 h 85"/>
                  <a:gd name="T26" fmla="*/ 12 w 90"/>
                  <a:gd name="T27" fmla="*/ 37 h 85"/>
                  <a:gd name="T28" fmla="*/ 10 w 90"/>
                  <a:gd name="T29" fmla="*/ 38 h 85"/>
                  <a:gd name="T30" fmla="*/ 7 w 90"/>
                  <a:gd name="T31" fmla="*/ 40 h 85"/>
                  <a:gd name="T32" fmla="*/ 2 w 90"/>
                  <a:gd name="T33" fmla="*/ 41 h 85"/>
                  <a:gd name="T34" fmla="*/ 0 w 90"/>
                  <a:gd name="T35" fmla="*/ 52 h 85"/>
                  <a:gd name="T36" fmla="*/ 0 w 90"/>
                  <a:gd name="T37" fmla="*/ 56 h 85"/>
                  <a:gd name="T38" fmla="*/ 1 w 90"/>
                  <a:gd name="T39" fmla="*/ 60 h 85"/>
                  <a:gd name="T40" fmla="*/ 4 w 90"/>
                  <a:gd name="T41" fmla="*/ 68 h 85"/>
                  <a:gd name="T42" fmla="*/ 9 w 90"/>
                  <a:gd name="T43" fmla="*/ 73 h 85"/>
                  <a:gd name="T44" fmla="*/ 13 w 90"/>
                  <a:gd name="T45" fmla="*/ 76 h 85"/>
                  <a:gd name="T46" fmla="*/ 18 w 90"/>
                  <a:gd name="T47" fmla="*/ 78 h 85"/>
                  <a:gd name="T48" fmla="*/ 23 w 90"/>
                  <a:gd name="T49" fmla="*/ 80 h 85"/>
                  <a:gd name="T50" fmla="*/ 30 w 90"/>
                  <a:gd name="T51" fmla="*/ 84 h 85"/>
                  <a:gd name="T52" fmla="*/ 38 w 90"/>
                  <a:gd name="T53" fmla="*/ 85 h 85"/>
                  <a:gd name="T54" fmla="*/ 57 w 90"/>
                  <a:gd name="T55" fmla="*/ 85 h 85"/>
                  <a:gd name="T56" fmla="*/ 63 w 90"/>
                  <a:gd name="T57" fmla="*/ 82 h 85"/>
                  <a:gd name="T58" fmla="*/ 67 w 90"/>
                  <a:gd name="T59" fmla="*/ 79 h 85"/>
                  <a:gd name="T60" fmla="*/ 69 w 90"/>
                  <a:gd name="T61" fmla="*/ 84 h 85"/>
                  <a:gd name="T62" fmla="*/ 74 w 90"/>
                  <a:gd name="T63" fmla="*/ 82 h 85"/>
                  <a:gd name="T64" fmla="*/ 73 w 90"/>
                  <a:gd name="T65" fmla="*/ 76 h 85"/>
                  <a:gd name="T66" fmla="*/ 84 w 90"/>
                  <a:gd name="T67" fmla="*/ 64 h 85"/>
                  <a:gd name="T68" fmla="*/ 90 w 90"/>
                  <a:gd name="T69" fmla="*/ 56 h 85"/>
                  <a:gd name="T70" fmla="*/ 90 w 90"/>
                  <a:gd name="T71" fmla="*/ 52 h 85"/>
                  <a:gd name="T72" fmla="*/ 88 w 90"/>
                  <a:gd name="T73" fmla="*/ 47 h 85"/>
                  <a:gd name="T74" fmla="*/ 83 w 90"/>
                  <a:gd name="T75" fmla="*/ 46 h 85"/>
                  <a:gd name="T76" fmla="*/ 73 w 90"/>
                  <a:gd name="T77" fmla="*/ 52 h 85"/>
                  <a:gd name="T78" fmla="*/ 68 w 90"/>
                  <a:gd name="T79" fmla="*/ 52 h 85"/>
                  <a:gd name="T80" fmla="*/ 64 w 90"/>
                  <a:gd name="T81" fmla="*/ 53 h 85"/>
                  <a:gd name="T82" fmla="*/ 62 w 90"/>
                  <a:gd name="T83" fmla="*/ 52 h 85"/>
                  <a:gd name="T84" fmla="*/ 60 w 90"/>
                  <a:gd name="T85" fmla="*/ 50 h 85"/>
                  <a:gd name="T86" fmla="*/ 52 w 90"/>
                  <a:gd name="T87" fmla="*/ 52 h 85"/>
                  <a:gd name="T88" fmla="*/ 62 w 90"/>
                  <a:gd name="T89" fmla="*/ 40 h 85"/>
                  <a:gd name="T90" fmla="*/ 65 w 90"/>
                  <a:gd name="T91" fmla="*/ 35 h 85"/>
                  <a:gd name="T92" fmla="*/ 77 w 90"/>
                  <a:gd name="T93" fmla="*/ 24 h 85"/>
                  <a:gd name="T94" fmla="*/ 73 w 90"/>
                  <a:gd name="T95" fmla="*/ 20 h 85"/>
                  <a:gd name="T96" fmla="*/ 70 w 90"/>
                  <a:gd name="T97" fmla="*/ 18 h 85"/>
                  <a:gd name="T98" fmla="*/ 51 w 90"/>
                  <a:gd name="T99" fmla="*/ 26 h 85"/>
                  <a:gd name="T100" fmla="*/ 47 w 90"/>
                  <a:gd name="T101" fmla="*/ 25 h 85"/>
                  <a:gd name="T102" fmla="*/ 47 w 90"/>
                  <a:gd name="T103" fmla="*/ 23 h 85"/>
                  <a:gd name="T104" fmla="*/ 43 w 90"/>
                  <a:gd name="T105" fmla="*/ 21 h 85"/>
                  <a:gd name="T106" fmla="*/ 53 w 90"/>
                  <a:gd name="T107" fmla="*/ 13 h 85"/>
                  <a:gd name="T108" fmla="*/ 54 w 90"/>
                  <a:gd name="T109" fmla="*/ 9 h 85"/>
                  <a:gd name="T110" fmla="*/ 62 w 90"/>
                  <a:gd name="T111" fmla="*/ 4 h 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0"/>
                  <a:gd name="T169" fmla="*/ 0 h 85"/>
                  <a:gd name="T170" fmla="*/ 90 w 90"/>
                  <a:gd name="T171" fmla="*/ 85 h 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0" h="85">
                    <a:moveTo>
                      <a:pt x="62" y="4"/>
                    </a:moveTo>
                    <a:lnTo>
                      <a:pt x="61" y="3"/>
                    </a:lnTo>
                    <a:lnTo>
                      <a:pt x="58" y="1"/>
                    </a:lnTo>
                    <a:lnTo>
                      <a:pt x="53" y="0"/>
                    </a:lnTo>
                    <a:lnTo>
                      <a:pt x="47" y="1"/>
                    </a:lnTo>
                    <a:lnTo>
                      <a:pt x="41" y="4"/>
                    </a:lnTo>
                    <a:lnTo>
                      <a:pt x="40" y="6"/>
                    </a:lnTo>
                    <a:lnTo>
                      <a:pt x="37" y="9"/>
                    </a:lnTo>
                    <a:lnTo>
                      <a:pt x="34" y="8"/>
                    </a:lnTo>
                    <a:lnTo>
                      <a:pt x="30" y="8"/>
                    </a:lnTo>
                    <a:lnTo>
                      <a:pt x="19" y="20"/>
                    </a:lnTo>
                    <a:lnTo>
                      <a:pt x="17" y="27"/>
                    </a:lnTo>
                    <a:lnTo>
                      <a:pt x="13" y="33"/>
                    </a:lnTo>
                    <a:lnTo>
                      <a:pt x="12" y="37"/>
                    </a:lnTo>
                    <a:lnTo>
                      <a:pt x="10" y="38"/>
                    </a:lnTo>
                    <a:lnTo>
                      <a:pt x="7" y="40"/>
                    </a:lnTo>
                    <a:lnTo>
                      <a:pt x="2" y="41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1" y="60"/>
                    </a:lnTo>
                    <a:lnTo>
                      <a:pt x="4" y="68"/>
                    </a:lnTo>
                    <a:lnTo>
                      <a:pt x="9" y="73"/>
                    </a:lnTo>
                    <a:lnTo>
                      <a:pt x="13" y="76"/>
                    </a:lnTo>
                    <a:lnTo>
                      <a:pt x="18" y="78"/>
                    </a:lnTo>
                    <a:lnTo>
                      <a:pt x="23" y="80"/>
                    </a:lnTo>
                    <a:lnTo>
                      <a:pt x="30" y="84"/>
                    </a:lnTo>
                    <a:lnTo>
                      <a:pt x="38" y="85"/>
                    </a:lnTo>
                    <a:lnTo>
                      <a:pt x="57" y="85"/>
                    </a:lnTo>
                    <a:lnTo>
                      <a:pt x="63" y="82"/>
                    </a:lnTo>
                    <a:lnTo>
                      <a:pt x="67" y="79"/>
                    </a:lnTo>
                    <a:lnTo>
                      <a:pt x="69" y="84"/>
                    </a:lnTo>
                    <a:lnTo>
                      <a:pt x="74" y="82"/>
                    </a:lnTo>
                    <a:lnTo>
                      <a:pt x="73" y="76"/>
                    </a:lnTo>
                    <a:lnTo>
                      <a:pt x="84" y="64"/>
                    </a:lnTo>
                    <a:lnTo>
                      <a:pt x="90" y="56"/>
                    </a:lnTo>
                    <a:lnTo>
                      <a:pt x="90" y="52"/>
                    </a:lnTo>
                    <a:lnTo>
                      <a:pt x="88" y="47"/>
                    </a:lnTo>
                    <a:lnTo>
                      <a:pt x="83" y="46"/>
                    </a:lnTo>
                    <a:lnTo>
                      <a:pt x="73" y="52"/>
                    </a:lnTo>
                    <a:lnTo>
                      <a:pt x="68" y="52"/>
                    </a:lnTo>
                    <a:lnTo>
                      <a:pt x="64" y="53"/>
                    </a:lnTo>
                    <a:lnTo>
                      <a:pt x="62" y="52"/>
                    </a:lnTo>
                    <a:lnTo>
                      <a:pt x="60" y="50"/>
                    </a:lnTo>
                    <a:lnTo>
                      <a:pt x="52" y="52"/>
                    </a:lnTo>
                    <a:lnTo>
                      <a:pt x="62" y="40"/>
                    </a:lnTo>
                    <a:lnTo>
                      <a:pt x="65" y="35"/>
                    </a:lnTo>
                    <a:lnTo>
                      <a:pt x="77" y="24"/>
                    </a:lnTo>
                    <a:lnTo>
                      <a:pt x="73" y="20"/>
                    </a:lnTo>
                    <a:lnTo>
                      <a:pt x="70" y="18"/>
                    </a:lnTo>
                    <a:lnTo>
                      <a:pt x="51" y="26"/>
                    </a:lnTo>
                    <a:lnTo>
                      <a:pt x="47" y="25"/>
                    </a:lnTo>
                    <a:lnTo>
                      <a:pt x="47" y="23"/>
                    </a:lnTo>
                    <a:lnTo>
                      <a:pt x="43" y="21"/>
                    </a:lnTo>
                    <a:lnTo>
                      <a:pt x="53" y="13"/>
                    </a:lnTo>
                    <a:lnTo>
                      <a:pt x="54" y="9"/>
                    </a:lnTo>
                    <a:lnTo>
                      <a:pt x="62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89" name="Freeform 35"/>
              <p:cNvSpPr>
                <a:spLocks/>
              </p:cNvSpPr>
              <p:nvPr/>
            </p:nvSpPr>
            <p:spPr bwMode="auto">
              <a:xfrm>
                <a:off x="4509" y="3837"/>
                <a:ext cx="86" cy="58"/>
              </a:xfrm>
              <a:custGeom>
                <a:avLst/>
                <a:gdLst>
                  <a:gd name="T0" fmla="*/ 0 w 86"/>
                  <a:gd name="T1" fmla="*/ 3 h 58"/>
                  <a:gd name="T2" fmla="*/ 52 w 86"/>
                  <a:gd name="T3" fmla="*/ 58 h 58"/>
                  <a:gd name="T4" fmla="*/ 86 w 86"/>
                  <a:gd name="T5" fmla="*/ 46 h 58"/>
                  <a:gd name="T6" fmla="*/ 44 w 86"/>
                  <a:gd name="T7" fmla="*/ 3 h 58"/>
                  <a:gd name="T8" fmla="*/ 29 w 86"/>
                  <a:gd name="T9" fmla="*/ 0 h 58"/>
                  <a:gd name="T10" fmla="*/ 0 w 86"/>
                  <a:gd name="T11" fmla="*/ 3 h 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"/>
                  <a:gd name="T19" fmla="*/ 0 h 58"/>
                  <a:gd name="T20" fmla="*/ 86 w 86"/>
                  <a:gd name="T21" fmla="*/ 58 h 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" h="58">
                    <a:moveTo>
                      <a:pt x="0" y="3"/>
                    </a:moveTo>
                    <a:lnTo>
                      <a:pt x="52" y="58"/>
                    </a:lnTo>
                    <a:lnTo>
                      <a:pt x="86" y="46"/>
                    </a:lnTo>
                    <a:lnTo>
                      <a:pt x="44" y="3"/>
                    </a:lnTo>
                    <a:lnTo>
                      <a:pt x="29" y="0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0" name="Freeform 36"/>
              <p:cNvSpPr>
                <a:spLocks/>
              </p:cNvSpPr>
              <p:nvPr/>
            </p:nvSpPr>
            <p:spPr bwMode="auto">
              <a:xfrm>
                <a:off x="4477" y="3857"/>
                <a:ext cx="59" cy="77"/>
              </a:xfrm>
              <a:custGeom>
                <a:avLst/>
                <a:gdLst>
                  <a:gd name="T0" fmla="*/ 0 w 59"/>
                  <a:gd name="T1" fmla="*/ 16 h 77"/>
                  <a:gd name="T2" fmla="*/ 59 w 59"/>
                  <a:gd name="T3" fmla="*/ 77 h 77"/>
                  <a:gd name="T4" fmla="*/ 59 w 59"/>
                  <a:gd name="T5" fmla="*/ 48 h 77"/>
                  <a:gd name="T6" fmla="*/ 10 w 59"/>
                  <a:gd name="T7" fmla="*/ 0 h 77"/>
                  <a:gd name="T8" fmla="*/ 7 w 59"/>
                  <a:gd name="T9" fmla="*/ 5 h 77"/>
                  <a:gd name="T10" fmla="*/ 2 w 59"/>
                  <a:gd name="T11" fmla="*/ 13 h 77"/>
                  <a:gd name="T12" fmla="*/ 0 w 59"/>
                  <a:gd name="T13" fmla="*/ 16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9"/>
                  <a:gd name="T22" fmla="*/ 0 h 77"/>
                  <a:gd name="T23" fmla="*/ 59 w 59"/>
                  <a:gd name="T24" fmla="*/ 77 h 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9" h="77">
                    <a:moveTo>
                      <a:pt x="0" y="16"/>
                    </a:moveTo>
                    <a:lnTo>
                      <a:pt x="59" y="77"/>
                    </a:lnTo>
                    <a:lnTo>
                      <a:pt x="59" y="48"/>
                    </a:lnTo>
                    <a:lnTo>
                      <a:pt x="10" y="0"/>
                    </a:lnTo>
                    <a:lnTo>
                      <a:pt x="7" y="5"/>
                    </a:lnTo>
                    <a:lnTo>
                      <a:pt x="2" y="13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1" name="Freeform 37"/>
              <p:cNvSpPr>
                <a:spLocks/>
              </p:cNvSpPr>
              <p:nvPr/>
            </p:nvSpPr>
            <p:spPr bwMode="auto">
              <a:xfrm>
                <a:off x="4614" y="3817"/>
                <a:ext cx="73" cy="48"/>
              </a:xfrm>
              <a:custGeom>
                <a:avLst/>
                <a:gdLst>
                  <a:gd name="T0" fmla="*/ 0 w 73"/>
                  <a:gd name="T1" fmla="*/ 22 h 48"/>
                  <a:gd name="T2" fmla="*/ 25 w 73"/>
                  <a:gd name="T3" fmla="*/ 48 h 48"/>
                  <a:gd name="T4" fmla="*/ 73 w 73"/>
                  <a:gd name="T5" fmla="*/ 30 h 48"/>
                  <a:gd name="T6" fmla="*/ 38 w 73"/>
                  <a:gd name="T7" fmla="*/ 0 h 48"/>
                  <a:gd name="T8" fmla="*/ 33 w 73"/>
                  <a:gd name="T9" fmla="*/ 6 h 48"/>
                  <a:gd name="T10" fmla="*/ 20 w 73"/>
                  <a:gd name="T11" fmla="*/ 7 h 48"/>
                  <a:gd name="T12" fmla="*/ 8 w 73"/>
                  <a:gd name="T13" fmla="*/ 19 h 48"/>
                  <a:gd name="T14" fmla="*/ 0 w 73"/>
                  <a:gd name="T15" fmla="*/ 22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3"/>
                  <a:gd name="T25" fmla="*/ 0 h 48"/>
                  <a:gd name="T26" fmla="*/ 73 w 73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3" h="48">
                    <a:moveTo>
                      <a:pt x="0" y="22"/>
                    </a:moveTo>
                    <a:lnTo>
                      <a:pt x="25" y="48"/>
                    </a:lnTo>
                    <a:lnTo>
                      <a:pt x="73" y="30"/>
                    </a:lnTo>
                    <a:lnTo>
                      <a:pt x="38" y="0"/>
                    </a:lnTo>
                    <a:lnTo>
                      <a:pt x="33" y="6"/>
                    </a:lnTo>
                    <a:lnTo>
                      <a:pt x="20" y="7"/>
                    </a:lnTo>
                    <a:lnTo>
                      <a:pt x="8" y="19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2" name="Freeform 38"/>
              <p:cNvSpPr>
                <a:spLocks/>
              </p:cNvSpPr>
              <p:nvPr/>
            </p:nvSpPr>
            <p:spPr bwMode="auto">
              <a:xfrm>
                <a:off x="4662" y="3777"/>
                <a:ext cx="71" cy="58"/>
              </a:xfrm>
              <a:custGeom>
                <a:avLst/>
                <a:gdLst>
                  <a:gd name="T0" fmla="*/ 0 w 71"/>
                  <a:gd name="T1" fmla="*/ 12 h 58"/>
                  <a:gd name="T2" fmla="*/ 57 w 71"/>
                  <a:gd name="T3" fmla="*/ 58 h 58"/>
                  <a:gd name="T4" fmla="*/ 71 w 71"/>
                  <a:gd name="T5" fmla="*/ 52 h 58"/>
                  <a:gd name="T6" fmla="*/ 3 w 71"/>
                  <a:gd name="T7" fmla="*/ 0 h 58"/>
                  <a:gd name="T8" fmla="*/ 2 w 71"/>
                  <a:gd name="T9" fmla="*/ 10 h 58"/>
                  <a:gd name="T10" fmla="*/ 0 w 71"/>
                  <a:gd name="T11" fmla="*/ 12 h 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58"/>
                  <a:gd name="T20" fmla="*/ 71 w 71"/>
                  <a:gd name="T21" fmla="*/ 58 h 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58">
                    <a:moveTo>
                      <a:pt x="0" y="12"/>
                    </a:moveTo>
                    <a:lnTo>
                      <a:pt x="57" y="58"/>
                    </a:lnTo>
                    <a:lnTo>
                      <a:pt x="71" y="52"/>
                    </a:lnTo>
                    <a:lnTo>
                      <a:pt x="3" y="0"/>
                    </a:lnTo>
                    <a:lnTo>
                      <a:pt x="2" y="1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B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3" name="Freeform 39"/>
              <p:cNvSpPr>
                <a:spLocks/>
              </p:cNvSpPr>
              <p:nvPr/>
            </p:nvSpPr>
            <p:spPr bwMode="auto">
              <a:xfrm>
                <a:off x="4650" y="3789"/>
                <a:ext cx="69" cy="51"/>
              </a:xfrm>
              <a:custGeom>
                <a:avLst/>
                <a:gdLst>
                  <a:gd name="T0" fmla="*/ 2 w 69"/>
                  <a:gd name="T1" fmla="*/ 11 h 51"/>
                  <a:gd name="T2" fmla="*/ 53 w 69"/>
                  <a:gd name="T3" fmla="*/ 51 h 51"/>
                  <a:gd name="T4" fmla="*/ 69 w 69"/>
                  <a:gd name="T5" fmla="*/ 46 h 51"/>
                  <a:gd name="T6" fmla="*/ 12 w 69"/>
                  <a:gd name="T7" fmla="*/ 0 h 51"/>
                  <a:gd name="T8" fmla="*/ 2 w 69"/>
                  <a:gd name="T9" fmla="*/ 4 h 51"/>
                  <a:gd name="T10" fmla="*/ 0 w 69"/>
                  <a:gd name="T11" fmla="*/ 7 h 51"/>
                  <a:gd name="T12" fmla="*/ 2 w 69"/>
                  <a:gd name="T13" fmla="*/ 11 h 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51"/>
                  <a:gd name="T23" fmla="*/ 69 w 69"/>
                  <a:gd name="T24" fmla="*/ 51 h 5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51">
                    <a:moveTo>
                      <a:pt x="2" y="11"/>
                    </a:moveTo>
                    <a:lnTo>
                      <a:pt x="53" y="51"/>
                    </a:lnTo>
                    <a:lnTo>
                      <a:pt x="69" y="46"/>
                    </a:lnTo>
                    <a:lnTo>
                      <a:pt x="12" y="0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4" name="Freeform 40"/>
              <p:cNvSpPr>
                <a:spLocks/>
              </p:cNvSpPr>
              <p:nvPr/>
            </p:nvSpPr>
            <p:spPr bwMode="auto">
              <a:xfrm>
                <a:off x="4800" y="3743"/>
                <a:ext cx="69" cy="40"/>
              </a:xfrm>
              <a:custGeom>
                <a:avLst/>
                <a:gdLst>
                  <a:gd name="T0" fmla="*/ 69 w 69"/>
                  <a:gd name="T1" fmla="*/ 34 h 40"/>
                  <a:gd name="T2" fmla="*/ 10 w 69"/>
                  <a:gd name="T3" fmla="*/ 0 h 40"/>
                  <a:gd name="T4" fmla="*/ 0 w 69"/>
                  <a:gd name="T5" fmla="*/ 4 h 40"/>
                  <a:gd name="T6" fmla="*/ 55 w 69"/>
                  <a:gd name="T7" fmla="*/ 40 h 40"/>
                  <a:gd name="T8" fmla="*/ 69 w 69"/>
                  <a:gd name="T9" fmla="*/ 34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"/>
                  <a:gd name="T16" fmla="*/ 0 h 40"/>
                  <a:gd name="T17" fmla="*/ 69 w 6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" h="40">
                    <a:moveTo>
                      <a:pt x="69" y="34"/>
                    </a:moveTo>
                    <a:lnTo>
                      <a:pt x="10" y="0"/>
                    </a:lnTo>
                    <a:lnTo>
                      <a:pt x="0" y="4"/>
                    </a:lnTo>
                    <a:lnTo>
                      <a:pt x="55" y="40"/>
                    </a:lnTo>
                    <a:lnTo>
                      <a:pt x="69" y="34"/>
                    </a:lnTo>
                    <a:close/>
                  </a:path>
                </a:pathLst>
              </a:custGeom>
              <a:solidFill>
                <a:srgbClr val="B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5" name="Freeform 41"/>
              <p:cNvSpPr>
                <a:spLocks/>
              </p:cNvSpPr>
              <p:nvPr/>
            </p:nvSpPr>
            <p:spPr bwMode="auto">
              <a:xfrm>
                <a:off x="4719" y="3771"/>
                <a:ext cx="67" cy="44"/>
              </a:xfrm>
              <a:custGeom>
                <a:avLst/>
                <a:gdLst>
                  <a:gd name="T0" fmla="*/ 67 w 67"/>
                  <a:gd name="T1" fmla="*/ 38 h 44"/>
                  <a:gd name="T2" fmla="*/ 15 w 67"/>
                  <a:gd name="T3" fmla="*/ 0 h 44"/>
                  <a:gd name="T4" fmla="*/ 0 w 67"/>
                  <a:gd name="T5" fmla="*/ 7 h 44"/>
                  <a:gd name="T6" fmla="*/ 53 w 67"/>
                  <a:gd name="T7" fmla="*/ 44 h 44"/>
                  <a:gd name="T8" fmla="*/ 67 w 67"/>
                  <a:gd name="T9" fmla="*/ 38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44"/>
                  <a:gd name="T17" fmla="*/ 67 w 67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44">
                    <a:moveTo>
                      <a:pt x="67" y="38"/>
                    </a:moveTo>
                    <a:lnTo>
                      <a:pt x="15" y="0"/>
                    </a:lnTo>
                    <a:lnTo>
                      <a:pt x="0" y="7"/>
                    </a:lnTo>
                    <a:lnTo>
                      <a:pt x="53" y="44"/>
                    </a:lnTo>
                    <a:lnTo>
                      <a:pt x="67" y="38"/>
                    </a:lnTo>
                    <a:close/>
                  </a:path>
                </a:pathLst>
              </a:custGeom>
              <a:solidFill>
                <a:srgbClr val="B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6" name="Freeform 42"/>
              <p:cNvSpPr>
                <a:spLocks/>
              </p:cNvSpPr>
              <p:nvPr/>
            </p:nvSpPr>
            <p:spPr bwMode="auto">
              <a:xfrm>
                <a:off x="4487" y="3849"/>
                <a:ext cx="63" cy="56"/>
              </a:xfrm>
              <a:custGeom>
                <a:avLst/>
                <a:gdLst>
                  <a:gd name="T0" fmla="*/ 0 w 63"/>
                  <a:gd name="T1" fmla="*/ 8 h 56"/>
                  <a:gd name="T2" fmla="*/ 49 w 63"/>
                  <a:gd name="T3" fmla="*/ 56 h 56"/>
                  <a:gd name="T4" fmla="*/ 63 w 63"/>
                  <a:gd name="T5" fmla="*/ 52 h 56"/>
                  <a:gd name="T6" fmla="*/ 14 w 63"/>
                  <a:gd name="T7" fmla="*/ 0 h 56"/>
                  <a:gd name="T8" fmla="*/ 3 w 63"/>
                  <a:gd name="T9" fmla="*/ 3 h 56"/>
                  <a:gd name="T10" fmla="*/ 0 w 63"/>
                  <a:gd name="T11" fmla="*/ 8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"/>
                  <a:gd name="T19" fmla="*/ 0 h 56"/>
                  <a:gd name="T20" fmla="*/ 63 w 63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" h="56">
                    <a:moveTo>
                      <a:pt x="0" y="8"/>
                    </a:moveTo>
                    <a:lnTo>
                      <a:pt x="49" y="56"/>
                    </a:lnTo>
                    <a:lnTo>
                      <a:pt x="63" y="52"/>
                    </a:lnTo>
                    <a:lnTo>
                      <a:pt x="14" y="0"/>
                    </a:lnTo>
                    <a:lnTo>
                      <a:pt x="3" y="3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7" name="Freeform 43"/>
              <p:cNvSpPr>
                <a:spLocks/>
              </p:cNvSpPr>
              <p:nvPr/>
            </p:nvSpPr>
            <p:spPr bwMode="auto">
              <a:xfrm>
                <a:off x="4295" y="3927"/>
                <a:ext cx="63" cy="48"/>
              </a:xfrm>
              <a:custGeom>
                <a:avLst/>
                <a:gdLst>
                  <a:gd name="T0" fmla="*/ 63 w 63"/>
                  <a:gd name="T1" fmla="*/ 48 h 48"/>
                  <a:gd name="T2" fmla="*/ 48 w 63"/>
                  <a:gd name="T3" fmla="*/ 0 h 48"/>
                  <a:gd name="T4" fmla="*/ 0 w 63"/>
                  <a:gd name="T5" fmla="*/ 12 h 48"/>
                  <a:gd name="T6" fmla="*/ 63 w 63"/>
                  <a:gd name="T7" fmla="*/ 48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48"/>
                  <a:gd name="T14" fmla="*/ 63 w 63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48">
                    <a:moveTo>
                      <a:pt x="63" y="48"/>
                    </a:moveTo>
                    <a:lnTo>
                      <a:pt x="48" y="0"/>
                    </a:lnTo>
                    <a:lnTo>
                      <a:pt x="0" y="12"/>
                    </a:lnTo>
                    <a:lnTo>
                      <a:pt x="63" y="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8" name="Freeform 44"/>
              <p:cNvSpPr>
                <a:spLocks/>
              </p:cNvSpPr>
              <p:nvPr/>
            </p:nvSpPr>
            <p:spPr bwMode="auto">
              <a:xfrm>
                <a:off x="4501" y="3840"/>
                <a:ext cx="60" cy="61"/>
              </a:xfrm>
              <a:custGeom>
                <a:avLst/>
                <a:gdLst>
                  <a:gd name="T0" fmla="*/ 0 w 60"/>
                  <a:gd name="T1" fmla="*/ 9 h 61"/>
                  <a:gd name="T2" fmla="*/ 49 w 60"/>
                  <a:gd name="T3" fmla="*/ 61 h 61"/>
                  <a:gd name="T4" fmla="*/ 60 w 60"/>
                  <a:gd name="T5" fmla="*/ 55 h 61"/>
                  <a:gd name="T6" fmla="*/ 8 w 60"/>
                  <a:gd name="T7" fmla="*/ 0 h 61"/>
                  <a:gd name="T8" fmla="*/ 5 w 60"/>
                  <a:gd name="T9" fmla="*/ 0 h 61"/>
                  <a:gd name="T10" fmla="*/ 0 w 60"/>
                  <a:gd name="T11" fmla="*/ 9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61"/>
                  <a:gd name="T20" fmla="*/ 60 w 60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61">
                    <a:moveTo>
                      <a:pt x="0" y="9"/>
                    </a:moveTo>
                    <a:lnTo>
                      <a:pt x="49" y="61"/>
                    </a:lnTo>
                    <a:lnTo>
                      <a:pt x="60" y="55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B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9" name="Freeform 45"/>
              <p:cNvSpPr>
                <a:spLocks/>
              </p:cNvSpPr>
              <p:nvPr/>
            </p:nvSpPr>
            <p:spPr bwMode="auto">
              <a:xfrm>
                <a:off x="4262" y="3735"/>
                <a:ext cx="32" cy="58"/>
              </a:xfrm>
              <a:custGeom>
                <a:avLst/>
                <a:gdLst>
                  <a:gd name="T0" fmla="*/ 32 w 32"/>
                  <a:gd name="T1" fmla="*/ 52 h 58"/>
                  <a:gd name="T2" fmla="*/ 16 w 32"/>
                  <a:gd name="T3" fmla="*/ 0 h 58"/>
                  <a:gd name="T4" fmla="*/ 0 w 32"/>
                  <a:gd name="T5" fmla="*/ 24 h 58"/>
                  <a:gd name="T6" fmla="*/ 3 w 32"/>
                  <a:gd name="T7" fmla="*/ 58 h 58"/>
                  <a:gd name="T8" fmla="*/ 20 w 32"/>
                  <a:gd name="T9" fmla="*/ 50 h 58"/>
                  <a:gd name="T10" fmla="*/ 32 w 32"/>
                  <a:gd name="T11" fmla="*/ 52 h 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58"/>
                  <a:gd name="T20" fmla="*/ 32 w 32"/>
                  <a:gd name="T21" fmla="*/ 58 h 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58">
                    <a:moveTo>
                      <a:pt x="32" y="52"/>
                    </a:moveTo>
                    <a:lnTo>
                      <a:pt x="16" y="0"/>
                    </a:lnTo>
                    <a:lnTo>
                      <a:pt x="0" y="24"/>
                    </a:lnTo>
                    <a:lnTo>
                      <a:pt x="3" y="58"/>
                    </a:lnTo>
                    <a:lnTo>
                      <a:pt x="20" y="50"/>
                    </a:lnTo>
                    <a:lnTo>
                      <a:pt x="32" y="5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0" name="Freeform 46"/>
              <p:cNvSpPr>
                <a:spLocks/>
              </p:cNvSpPr>
              <p:nvPr/>
            </p:nvSpPr>
            <p:spPr bwMode="auto">
              <a:xfrm>
                <a:off x="4553" y="3840"/>
                <a:ext cx="58" cy="43"/>
              </a:xfrm>
              <a:custGeom>
                <a:avLst/>
                <a:gdLst>
                  <a:gd name="T0" fmla="*/ 0 w 58"/>
                  <a:gd name="T1" fmla="*/ 0 h 43"/>
                  <a:gd name="T2" fmla="*/ 42 w 58"/>
                  <a:gd name="T3" fmla="*/ 43 h 43"/>
                  <a:gd name="T4" fmla="*/ 58 w 58"/>
                  <a:gd name="T5" fmla="*/ 36 h 43"/>
                  <a:gd name="T6" fmla="*/ 19 w 58"/>
                  <a:gd name="T7" fmla="*/ 0 h 43"/>
                  <a:gd name="T8" fmla="*/ 0 w 58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43"/>
                  <a:gd name="T17" fmla="*/ 58 w 58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43">
                    <a:moveTo>
                      <a:pt x="0" y="0"/>
                    </a:moveTo>
                    <a:lnTo>
                      <a:pt x="42" y="43"/>
                    </a:lnTo>
                    <a:lnTo>
                      <a:pt x="58" y="36"/>
                    </a:lnTo>
                    <a:lnTo>
                      <a:pt x="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1" name="Freeform 47"/>
              <p:cNvSpPr>
                <a:spLocks/>
              </p:cNvSpPr>
              <p:nvPr/>
            </p:nvSpPr>
            <p:spPr bwMode="auto">
              <a:xfrm>
                <a:off x="4572" y="3840"/>
                <a:ext cx="54" cy="36"/>
              </a:xfrm>
              <a:custGeom>
                <a:avLst/>
                <a:gdLst>
                  <a:gd name="T0" fmla="*/ 0 w 54"/>
                  <a:gd name="T1" fmla="*/ 0 h 36"/>
                  <a:gd name="T2" fmla="*/ 39 w 54"/>
                  <a:gd name="T3" fmla="*/ 36 h 36"/>
                  <a:gd name="T4" fmla="*/ 54 w 54"/>
                  <a:gd name="T5" fmla="*/ 30 h 36"/>
                  <a:gd name="T6" fmla="*/ 19 w 54"/>
                  <a:gd name="T7" fmla="*/ 0 h 36"/>
                  <a:gd name="T8" fmla="*/ 0 w 54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6"/>
                  <a:gd name="T17" fmla="*/ 54 w 54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6">
                    <a:moveTo>
                      <a:pt x="0" y="0"/>
                    </a:moveTo>
                    <a:lnTo>
                      <a:pt x="39" y="36"/>
                    </a:lnTo>
                    <a:lnTo>
                      <a:pt x="54" y="30"/>
                    </a:lnTo>
                    <a:lnTo>
                      <a:pt x="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2" name="Freeform 48"/>
              <p:cNvSpPr>
                <a:spLocks/>
              </p:cNvSpPr>
              <p:nvPr/>
            </p:nvSpPr>
            <p:spPr bwMode="auto">
              <a:xfrm>
                <a:off x="4652" y="3800"/>
                <a:ext cx="51" cy="47"/>
              </a:xfrm>
              <a:custGeom>
                <a:avLst/>
                <a:gdLst>
                  <a:gd name="T0" fmla="*/ 0 w 51"/>
                  <a:gd name="T1" fmla="*/ 17 h 47"/>
                  <a:gd name="T2" fmla="*/ 35 w 51"/>
                  <a:gd name="T3" fmla="*/ 47 h 47"/>
                  <a:gd name="T4" fmla="*/ 51 w 51"/>
                  <a:gd name="T5" fmla="*/ 40 h 47"/>
                  <a:gd name="T6" fmla="*/ 0 w 51"/>
                  <a:gd name="T7" fmla="*/ 0 h 47"/>
                  <a:gd name="T8" fmla="*/ 3 w 51"/>
                  <a:gd name="T9" fmla="*/ 5 h 47"/>
                  <a:gd name="T10" fmla="*/ 4 w 51"/>
                  <a:gd name="T11" fmla="*/ 9 h 47"/>
                  <a:gd name="T12" fmla="*/ 0 w 51"/>
                  <a:gd name="T13" fmla="*/ 17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"/>
                  <a:gd name="T22" fmla="*/ 0 h 47"/>
                  <a:gd name="T23" fmla="*/ 51 w 51"/>
                  <a:gd name="T24" fmla="*/ 47 h 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" h="47">
                    <a:moveTo>
                      <a:pt x="0" y="17"/>
                    </a:moveTo>
                    <a:lnTo>
                      <a:pt x="35" y="47"/>
                    </a:lnTo>
                    <a:lnTo>
                      <a:pt x="51" y="40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4" y="9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B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3" name="Freeform 49"/>
              <p:cNvSpPr>
                <a:spLocks/>
              </p:cNvSpPr>
              <p:nvPr/>
            </p:nvSpPr>
            <p:spPr bwMode="auto">
              <a:xfrm>
                <a:off x="4591" y="3839"/>
                <a:ext cx="48" cy="31"/>
              </a:xfrm>
              <a:custGeom>
                <a:avLst/>
                <a:gdLst>
                  <a:gd name="T0" fmla="*/ 0 w 48"/>
                  <a:gd name="T1" fmla="*/ 1 h 31"/>
                  <a:gd name="T2" fmla="*/ 35 w 48"/>
                  <a:gd name="T3" fmla="*/ 31 h 31"/>
                  <a:gd name="T4" fmla="*/ 48 w 48"/>
                  <a:gd name="T5" fmla="*/ 26 h 31"/>
                  <a:gd name="T6" fmla="*/ 23 w 48"/>
                  <a:gd name="T7" fmla="*/ 0 h 31"/>
                  <a:gd name="T8" fmla="*/ 0 w 48"/>
                  <a:gd name="T9" fmla="*/ 1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31"/>
                  <a:gd name="T17" fmla="*/ 48 w 48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31">
                    <a:moveTo>
                      <a:pt x="0" y="1"/>
                    </a:moveTo>
                    <a:lnTo>
                      <a:pt x="35" y="31"/>
                    </a:lnTo>
                    <a:lnTo>
                      <a:pt x="48" y="26"/>
                    </a:lnTo>
                    <a:lnTo>
                      <a:pt x="2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4" name="Freeform 50"/>
              <p:cNvSpPr>
                <a:spLocks/>
              </p:cNvSpPr>
              <p:nvPr/>
            </p:nvSpPr>
            <p:spPr bwMode="auto">
              <a:xfrm>
                <a:off x="4654" y="3726"/>
                <a:ext cx="24" cy="11"/>
              </a:xfrm>
              <a:custGeom>
                <a:avLst/>
                <a:gdLst>
                  <a:gd name="T0" fmla="*/ 10 w 24"/>
                  <a:gd name="T1" fmla="*/ 11 h 11"/>
                  <a:gd name="T2" fmla="*/ 24 w 24"/>
                  <a:gd name="T3" fmla="*/ 5 h 11"/>
                  <a:gd name="T4" fmla="*/ 15 w 24"/>
                  <a:gd name="T5" fmla="*/ 0 h 11"/>
                  <a:gd name="T6" fmla="*/ 0 w 24"/>
                  <a:gd name="T7" fmla="*/ 5 h 11"/>
                  <a:gd name="T8" fmla="*/ 10 w 24"/>
                  <a:gd name="T9" fmla="*/ 11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11"/>
                  <a:gd name="T17" fmla="*/ 24 w 2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11">
                    <a:moveTo>
                      <a:pt x="10" y="11"/>
                    </a:moveTo>
                    <a:lnTo>
                      <a:pt x="24" y="5"/>
                    </a:lnTo>
                    <a:lnTo>
                      <a:pt x="15" y="0"/>
                    </a:lnTo>
                    <a:lnTo>
                      <a:pt x="0" y="5"/>
                    </a:ln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B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5" name="Line 51"/>
              <p:cNvSpPr>
                <a:spLocks noChangeShapeType="1"/>
              </p:cNvSpPr>
              <p:nvPr/>
            </p:nvSpPr>
            <p:spPr bwMode="auto">
              <a:xfrm>
                <a:off x="4424" y="3534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52"/>
          <p:cNvGrpSpPr>
            <a:grpSpLocks/>
          </p:cNvGrpSpPr>
          <p:nvPr/>
        </p:nvGrpSpPr>
        <p:grpSpPr bwMode="auto">
          <a:xfrm flipH="1">
            <a:off x="4143375" y="1571625"/>
            <a:ext cx="3656013" cy="681038"/>
            <a:chOff x="513" y="1536"/>
            <a:chExt cx="2523" cy="454"/>
          </a:xfrm>
        </p:grpSpPr>
        <p:sp>
          <p:nvSpPr>
            <p:cNvPr id="200" name="Text Box 53"/>
            <p:cNvSpPr txBox="1">
              <a:spLocks noChangeArrowheads="1"/>
            </p:cNvSpPr>
            <p:nvPr/>
          </p:nvSpPr>
          <p:spPr bwMode="auto">
            <a:xfrm>
              <a:off x="513" y="1644"/>
              <a:ext cx="1060" cy="308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r" rtl="1" eaLnBrk="0" hangingPunct="0">
                <a:defRPr/>
              </a:pPr>
              <a:r>
                <a:rPr lang="ar-EG" sz="2400" b="1" kern="0" dirty="0"/>
                <a:t>البيع</a:t>
              </a:r>
              <a:r>
                <a:rPr lang="ar-EG" sz="2400" b="1" kern="0" dirty="0"/>
                <a:t> </a:t>
              </a:r>
              <a:r>
                <a:rPr lang="ar-EG" sz="2400" b="1" kern="0" dirty="0"/>
                <a:t>بالتجزئة</a:t>
              </a:r>
              <a:endParaRPr lang="en-US" sz="2400" b="1" kern="0" dirty="0"/>
            </a:p>
          </p:txBody>
        </p:sp>
        <p:pic>
          <p:nvPicPr>
            <p:cNvPr id="117860" name="Picture 54" descr="CMH0003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04" y="1536"/>
              <a:ext cx="732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55"/>
          <p:cNvGrpSpPr>
            <a:grpSpLocks/>
          </p:cNvGrpSpPr>
          <p:nvPr/>
        </p:nvGrpSpPr>
        <p:grpSpPr bwMode="auto">
          <a:xfrm flipH="1">
            <a:off x="3643313" y="2428875"/>
            <a:ext cx="3214687" cy="714375"/>
            <a:chOff x="971" y="2068"/>
            <a:chExt cx="2105" cy="601"/>
          </a:xfrm>
        </p:grpSpPr>
        <p:grpSp>
          <p:nvGrpSpPr>
            <p:cNvPr id="117768" name="Group 202"/>
            <p:cNvGrpSpPr>
              <a:grpSpLocks/>
            </p:cNvGrpSpPr>
            <p:nvPr/>
          </p:nvGrpSpPr>
          <p:grpSpPr bwMode="auto">
            <a:xfrm>
              <a:off x="2740" y="2068"/>
              <a:ext cx="336" cy="601"/>
              <a:chOff x="2740" y="2068"/>
              <a:chExt cx="336" cy="601"/>
            </a:xfrm>
          </p:grpSpPr>
          <p:sp>
            <p:nvSpPr>
              <p:cNvPr id="117770" name="Freeform 58"/>
              <p:cNvSpPr>
                <a:spLocks/>
              </p:cNvSpPr>
              <p:nvPr/>
            </p:nvSpPr>
            <p:spPr bwMode="auto">
              <a:xfrm>
                <a:off x="2963" y="2631"/>
                <a:ext cx="108" cy="11"/>
              </a:xfrm>
              <a:custGeom>
                <a:avLst/>
                <a:gdLst>
                  <a:gd name="T0" fmla="*/ 3 w 647"/>
                  <a:gd name="T1" fmla="*/ 0 h 64"/>
                  <a:gd name="T2" fmla="*/ 3 w 647"/>
                  <a:gd name="T3" fmla="*/ 0 h 64"/>
                  <a:gd name="T4" fmla="*/ 3 w 647"/>
                  <a:gd name="T5" fmla="*/ 0 h 64"/>
                  <a:gd name="T6" fmla="*/ 3 w 647"/>
                  <a:gd name="T7" fmla="*/ 0 h 64"/>
                  <a:gd name="T8" fmla="*/ 2 w 647"/>
                  <a:gd name="T9" fmla="*/ 0 h 64"/>
                  <a:gd name="T10" fmla="*/ 2 w 647"/>
                  <a:gd name="T11" fmla="*/ 0 h 64"/>
                  <a:gd name="T12" fmla="*/ 2 w 647"/>
                  <a:gd name="T13" fmla="*/ 0 h 64"/>
                  <a:gd name="T14" fmla="*/ 2 w 647"/>
                  <a:gd name="T15" fmla="*/ 0 h 64"/>
                  <a:gd name="T16" fmla="*/ 2 w 647"/>
                  <a:gd name="T17" fmla="*/ 0 h 64"/>
                  <a:gd name="T18" fmla="*/ 2 w 647"/>
                  <a:gd name="T19" fmla="*/ 0 h 64"/>
                  <a:gd name="T20" fmla="*/ 2 w 647"/>
                  <a:gd name="T21" fmla="*/ 0 h 64"/>
                  <a:gd name="T22" fmla="*/ 2 w 647"/>
                  <a:gd name="T23" fmla="*/ 0 h 64"/>
                  <a:gd name="T24" fmla="*/ 1 w 647"/>
                  <a:gd name="T25" fmla="*/ 0 h 64"/>
                  <a:gd name="T26" fmla="*/ 1 w 647"/>
                  <a:gd name="T27" fmla="*/ 0 h 64"/>
                  <a:gd name="T28" fmla="*/ 1 w 647"/>
                  <a:gd name="T29" fmla="*/ 0 h 64"/>
                  <a:gd name="T30" fmla="*/ 0 w 647"/>
                  <a:gd name="T31" fmla="*/ 0 h 64"/>
                  <a:gd name="T32" fmla="*/ 0 w 647"/>
                  <a:gd name="T33" fmla="*/ 0 h 64"/>
                  <a:gd name="T34" fmla="*/ 1 w 647"/>
                  <a:gd name="T35" fmla="*/ 0 h 64"/>
                  <a:gd name="T36" fmla="*/ 1 w 647"/>
                  <a:gd name="T37" fmla="*/ 0 h 64"/>
                  <a:gd name="T38" fmla="*/ 2 w 647"/>
                  <a:gd name="T39" fmla="*/ 0 h 64"/>
                  <a:gd name="T40" fmla="*/ 2 w 647"/>
                  <a:gd name="T41" fmla="*/ 0 h 64"/>
                  <a:gd name="T42" fmla="*/ 2 w 647"/>
                  <a:gd name="T43" fmla="*/ 0 h 64"/>
                  <a:gd name="T44" fmla="*/ 3 w 647"/>
                  <a:gd name="T45" fmla="*/ 0 h 64"/>
                  <a:gd name="T46" fmla="*/ 3 w 647"/>
                  <a:gd name="T47" fmla="*/ 0 h 64"/>
                  <a:gd name="T48" fmla="*/ 3 w 647"/>
                  <a:gd name="T49" fmla="*/ 0 h 64"/>
                  <a:gd name="T50" fmla="*/ 3 w 647"/>
                  <a:gd name="T51" fmla="*/ 0 h 64"/>
                  <a:gd name="T52" fmla="*/ 3 w 647"/>
                  <a:gd name="T53" fmla="*/ 0 h 64"/>
                  <a:gd name="T54" fmla="*/ 3 w 647"/>
                  <a:gd name="T55" fmla="*/ 0 h 64"/>
                  <a:gd name="T56" fmla="*/ 3 w 647"/>
                  <a:gd name="T57" fmla="*/ 0 h 64"/>
                  <a:gd name="T58" fmla="*/ 3 w 647"/>
                  <a:gd name="T59" fmla="*/ 0 h 64"/>
                  <a:gd name="T60" fmla="*/ 3 w 647"/>
                  <a:gd name="T61" fmla="*/ 0 h 64"/>
                  <a:gd name="T62" fmla="*/ 3 w 647"/>
                  <a:gd name="T63" fmla="*/ 0 h 6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47"/>
                  <a:gd name="T97" fmla="*/ 0 h 64"/>
                  <a:gd name="T98" fmla="*/ 647 w 647"/>
                  <a:gd name="T99" fmla="*/ 64 h 6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47" h="64">
                    <a:moveTo>
                      <a:pt x="633" y="3"/>
                    </a:moveTo>
                    <a:lnTo>
                      <a:pt x="620" y="6"/>
                    </a:lnTo>
                    <a:lnTo>
                      <a:pt x="604" y="9"/>
                    </a:lnTo>
                    <a:lnTo>
                      <a:pt x="589" y="10"/>
                    </a:lnTo>
                    <a:lnTo>
                      <a:pt x="573" y="11"/>
                    </a:lnTo>
                    <a:lnTo>
                      <a:pt x="558" y="11"/>
                    </a:lnTo>
                    <a:lnTo>
                      <a:pt x="541" y="11"/>
                    </a:lnTo>
                    <a:lnTo>
                      <a:pt x="526" y="10"/>
                    </a:lnTo>
                    <a:lnTo>
                      <a:pt x="510" y="9"/>
                    </a:lnTo>
                    <a:lnTo>
                      <a:pt x="495" y="6"/>
                    </a:lnTo>
                    <a:lnTo>
                      <a:pt x="479" y="3"/>
                    </a:lnTo>
                    <a:lnTo>
                      <a:pt x="479" y="0"/>
                    </a:lnTo>
                    <a:lnTo>
                      <a:pt x="479" y="1"/>
                    </a:lnTo>
                    <a:lnTo>
                      <a:pt x="478" y="3"/>
                    </a:lnTo>
                    <a:lnTo>
                      <a:pt x="478" y="5"/>
                    </a:lnTo>
                    <a:lnTo>
                      <a:pt x="477" y="6"/>
                    </a:lnTo>
                    <a:lnTo>
                      <a:pt x="476" y="7"/>
                    </a:lnTo>
                    <a:lnTo>
                      <a:pt x="475" y="10"/>
                    </a:lnTo>
                    <a:lnTo>
                      <a:pt x="474" y="11"/>
                    </a:lnTo>
                    <a:lnTo>
                      <a:pt x="472" y="12"/>
                    </a:lnTo>
                    <a:lnTo>
                      <a:pt x="471" y="13"/>
                    </a:lnTo>
                    <a:lnTo>
                      <a:pt x="470" y="15"/>
                    </a:lnTo>
                    <a:lnTo>
                      <a:pt x="421" y="16"/>
                    </a:lnTo>
                    <a:lnTo>
                      <a:pt x="374" y="19"/>
                    </a:lnTo>
                    <a:lnTo>
                      <a:pt x="326" y="24"/>
                    </a:lnTo>
                    <a:lnTo>
                      <a:pt x="280" y="29"/>
                    </a:lnTo>
                    <a:lnTo>
                      <a:pt x="232" y="34"/>
                    </a:lnTo>
                    <a:lnTo>
                      <a:pt x="186" y="39"/>
                    </a:lnTo>
                    <a:lnTo>
                      <a:pt x="139" y="43"/>
                    </a:lnTo>
                    <a:lnTo>
                      <a:pt x="93" y="48"/>
                    </a:lnTo>
                    <a:lnTo>
                      <a:pt x="46" y="49"/>
                    </a:lnTo>
                    <a:lnTo>
                      <a:pt x="0" y="50"/>
                    </a:lnTo>
                    <a:lnTo>
                      <a:pt x="0" y="64"/>
                    </a:lnTo>
                    <a:lnTo>
                      <a:pt x="50" y="62"/>
                    </a:lnTo>
                    <a:lnTo>
                      <a:pt x="99" y="60"/>
                    </a:lnTo>
                    <a:lnTo>
                      <a:pt x="148" y="56"/>
                    </a:lnTo>
                    <a:lnTo>
                      <a:pt x="196" y="53"/>
                    </a:lnTo>
                    <a:lnTo>
                      <a:pt x="245" y="48"/>
                    </a:lnTo>
                    <a:lnTo>
                      <a:pt x="294" y="43"/>
                    </a:lnTo>
                    <a:lnTo>
                      <a:pt x="341" y="38"/>
                    </a:lnTo>
                    <a:lnTo>
                      <a:pt x="390" y="32"/>
                    </a:lnTo>
                    <a:lnTo>
                      <a:pt x="439" y="28"/>
                    </a:lnTo>
                    <a:lnTo>
                      <a:pt x="487" y="22"/>
                    </a:lnTo>
                    <a:lnTo>
                      <a:pt x="496" y="29"/>
                    </a:lnTo>
                    <a:lnTo>
                      <a:pt x="509" y="34"/>
                    </a:lnTo>
                    <a:lnTo>
                      <a:pt x="524" y="37"/>
                    </a:lnTo>
                    <a:lnTo>
                      <a:pt x="540" y="38"/>
                    </a:lnTo>
                    <a:lnTo>
                      <a:pt x="558" y="38"/>
                    </a:lnTo>
                    <a:lnTo>
                      <a:pt x="577" y="38"/>
                    </a:lnTo>
                    <a:lnTo>
                      <a:pt x="595" y="36"/>
                    </a:lnTo>
                    <a:lnTo>
                      <a:pt x="613" y="35"/>
                    </a:lnTo>
                    <a:lnTo>
                      <a:pt x="631" y="32"/>
                    </a:lnTo>
                    <a:lnTo>
                      <a:pt x="646" y="31"/>
                    </a:lnTo>
                    <a:lnTo>
                      <a:pt x="647" y="28"/>
                    </a:lnTo>
                    <a:lnTo>
                      <a:pt x="647" y="25"/>
                    </a:lnTo>
                    <a:lnTo>
                      <a:pt x="646" y="22"/>
                    </a:lnTo>
                    <a:lnTo>
                      <a:pt x="645" y="19"/>
                    </a:lnTo>
                    <a:lnTo>
                      <a:pt x="644" y="17"/>
                    </a:lnTo>
                    <a:lnTo>
                      <a:pt x="641" y="15"/>
                    </a:lnTo>
                    <a:lnTo>
                      <a:pt x="640" y="12"/>
                    </a:lnTo>
                    <a:lnTo>
                      <a:pt x="638" y="9"/>
                    </a:lnTo>
                    <a:lnTo>
                      <a:pt x="635" y="6"/>
                    </a:lnTo>
                    <a:lnTo>
                      <a:pt x="634" y="3"/>
                    </a:lnTo>
                    <a:lnTo>
                      <a:pt x="633" y="3"/>
                    </a:lnTo>
                    <a:close/>
                  </a:path>
                </a:pathLst>
              </a:custGeom>
              <a:solidFill>
                <a:srgbClr val="BAA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71" name="Freeform 59"/>
              <p:cNvSpPr>
                <a:spLocks/>
              </p:cNvSpPr>
              <p:nvPr/>
            </p:nvSpPr>
            <p:spPr bwMode="auto">
              <a:xfrm>
                <a:off x="2906" y="2436"/>
                <a:ext cx="84" cy="38"/>
              </a:xfrm>
              <a:custGeom>
                <a:avLst/>
                <a:gdLst>
                  <a:gd name="T0" fmla="*/ 2 w 506"/>
                  <a:gd name="T1" fmla="*/ 0 h 226"/>
                  <a:gd name="T2" fmla="*/ 2 w 506"/>
                  <a:gd name="T3" fmla="*/ 0 h 226"/>
                  <a:gd name="T4" fmla="*/ 1 w 506"/>
                  <a:gd name="T5" fmla="*/ 0 h 226"/>
                  <a:gd name="T6" fmla="*/ 1 w 506"/>
                  <a:gd name="T7" fmla="*/ 0 h 226"/>
                  <a:gd name="T8" fmla="*/ 1 w 506"/>
                  <a:gd name="T9" fmla="*/ 0 h 226"/>
                  <a:gd name="T10" fmla="*/ 1 w 506"/>
                  <a:gd name="T11" fmla="*/ 0 h 226"/>
                  <a:gd name="T12" fmla="*/ 1 w 506"/>
                  <a:gd name="T13" fmla="*/ 0 h 226"/>
                  <a:gd name="T14" fmla="*/ 1 w 506"/>
                  <a:gd name="T15" fmla="*/ 0 h 226"/>
                  <a:gd name="T16" fmla="*/ 0 w 506"/>
                  <a:gd name="T17" fmla="*/ 0 h 226"/>
                  <a:gd name="T18" fmla="*/ 0 w 506"/>
                  <a:gd name="T19" fmla="*/ 0 h 226"/>
                  <a:gd name="T20" fmla="*/ 0 w 506"/>
                  <a:gd name="T21" fmla="*/ 0 h 226"/>
                  <a:gd name="T22" fmla="*/ 0 w 506"/>
                  <a:gd name="T23" fmla="*/ 0 h 226"/>
                  <a:gd name="T24" fmla="*/ 0 w 506"/>
                  <a:gd name="T25" fmla="*/ 0 h 226"/>
                  <a:gd name="T26" fmla="*/ 0 w 506"/>
                  <a:gd name="T27" fmla="*/ 0 h 226"/>
                  <a:gd name="T28" fmla="*/ 0 w 506"/>
                  <a:gd name="T29" fmla="*/ 0 h 226"/>
                  <a:gd name="T30" fmla="*/ 0 w 506"/>
                  <a:gd name="T31" fmla="*/ 1 h 226"/>
                  <a:gd name="T32" fmla="*/ 0 w 506"/>
                  <a:gd name="T33" fmla="*/ 1 h 226"/>
                  <a:gd name="T34" fmla="*/ 0 w 506"/>
                  <a:gd name="T35" fmla="*/ 1 h 226"/>
                  <a:gd name="T36" fmla="*/ 0 w 506"/>
                  <a:gd name="T37" fmla="*/ 1 h 226"/>
                  <a:gd name="T38" fmla="*/ 0 w 506"/>
                  <a:gd name="T39" fmla="*/ 1 h 226"/>
                  <a:gd name="T40" fmla="*/ 0 w 506"/>
                  <a:gd name="T41" fmla="*/ 1 h 226"/>
                  <a:gd name="T42" fmla="*/ 0 w 506"/>
                  <a:gd name="T43" fmla="*/ 1 h 226"/>
                  <a:gd name="T44" fmla="*/ 0 w 506"/>
                  <a:gd name="T45" fmla="*/ 1 h 226"/>
                  <a:gd name="T46" fmla="*/ 0 w 506"/>
                  <a:gd name="T47" fmla="*/ 1 h 226"/>
                  <a:gd name="T48" fmla="*/ 0 w 506"/>
                  <a:gd name="T49" fmla="*/ 1 h 226"/>
                  <a:gd name="T50" fmla="*/ 0 w 506"/>
                  <a:gd name="T51" fmla="*/ 1 h 226"/>
                  <a:gd name="T52" fmla="*/ 0 w 506"/>
                  <a:gd name="T53" fmla="*/ 1 h 226"/>
                  <a:gd name="T54" fmla="*/ 0 w 506"/>
                  <a:gd name="T55" fmla="*/ 1 h 226"/>
                  <a:gd name="T56" fmla="*/ 0 w 506"/>
                  <a:gd name="T57" fmla="*/ 1 h 226"/>
                  <a:gd name="T58" fmla="*/ 0 w 506"/>
                  <a:gd name="T59" fmla="*/ 1 h 226"/>
                  <a:gd name="T60" fmla="*/ 0 w 506"/>
                  <a:gd name="T61" fmla="*/ 1 h 226"/>
                  <a:gd name="T62" fmla="*/ 0 w 506"/>
                  <a:gd name="T63" fmla="*/ 1 h 226"/>
                  <a:gd name="T64" fmla="*/ 0 w 506"/>
                  <a:gd name="T65" fmla="*/ 1 h 226"/>
                  <a:gd name="T66" fmla="*/ 0 w 506"/>
                  <a:gd name="T67" fmla="*/ 1 h 226"/>
                  <a:gd name="T68" fmla="*/ 0 w 506"/>
                  <a:gd name="T69" fmla="*/ 1 h 226"/>
                  <a:gd name="T70" fmla="*/ 0 w 506"/>
                  <a:gd name="T71" fmla="*/ 1 h 226"/>
                  <a:gd name="T72" fmla="*/ 0 w 506"/>
                  <a:gd name="T73" fmla="*/ 1 h 226"/>
                  <a:gd name="T74" fmla="*/ 0 w 506"/>
                  <a:gd name="T75" fmla="*/ 1 h 226"/>
                  <a:gd name="T76" fmla="*/ 0 w 506"/>
                  <a:gd name="T77" fmla="*/ 1 h 226"/>
                  <a:gd name="T78" fmla="*/ 0 w 506"/>
                  <a:gd name="T79" fmla="*/ 1 h 226"/>
                  <a:gd name="T80" fmla="*/ 1 w 506"/>
                  <a:gd name="T81" fmla="*/ 1 h 226"/>
                  <a:gd name="T82" fmla="*/ 1 w 506"/>
                  <a:gd name="T83" fmla="*/ 1 h 226"/>
                  <a:gd name="T84" fmla="*/ 1 w 506"/>
                  <a:gd name="T85" fmla="*/ 1 h 226"/>
                  <a:gd name="T86" fmla="*/ 2 w 506"/>
                  <a:gd name="T87" fmla="*/ 1 h 226"/>
                  <a:gd name="T88" fmla="*/ 2 w 506"/>
                  <a:gd name="T89" fmla="*/ 1 h 226"/>
                  <a:gd name="T90" fmla="*/ 2 w 506"/>
                  <a:gd name="T91" fmla="*/ 1 h 226"/>
                  <a:gd name="T92" fmla="*/ 2 w 506"/>
                  <a:gd name="T93" fmla="*/ 0 h 226"/>
                  <a:gd name="T94" fmla="*/ 2 w 506"/>
                  <a:gd name="T95" fmla="*/ 0 h 22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06"/>
                  <a:gd name="T145" fmla="*/ 0 h 226"/>
                  <a:gd name="T146" fmla="*/ 506 w 506"/>
                  <a:gd name="T147" fmla="*/ 226 h 22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06" h="226">
                    <a:moveTo>
                      <a:pt x="506" y="26"/>
                    </a:moveTo>
                    <a:lnTo>
                      <a:pt x="506" y="2"/>
                    </a:lnTo>
                    <a:lnTo>
                      <a:pt x="480" y="0"/>
                    </a:lnTo>
                    <a:lnTo>
                      <a:pt x="456" y="0"/>
                    </a:lnTo>
                    <a:lnTo>
                      <a:pt x="433" y="3"/>
                    </a:lnTo>
                    <a:lnTo>
                      <a:pt x="410" y="7"/>
                    </a:lnTo>
                    <a:lnTo>
                      <a:pt x="387" y="13"/>
                    </a:lnTo>
                    <a:lnTo>
                      <a:pt x="365" y="18"/>
                    </a:lnTo>
                    <a:lnTo>
                      <a:pt x="342" y="21"/>
                    </a:lnTo>
                    <a:lnTo>
                      <a:pt x="318" y="24"/>
                    </a:lnTo>
                    <a:lnTo>
                      <a:pt x="293" y="25"/>
                    </a:lnTo>
                    <a:lnTo>
                      <a:pt x="268" y="21"/>
                    </a:lnTo>
                    <a:lnTo>
                      <a:pt x="263" y="15"/>
                    </a:lnTo>
                    <a:lnTo>
                      <a:pt x="232" y="15"/>
                    </a:lnTo>
                    <a:lnTo>
                      <a:pt x="230" y="22"/>
                    </a:lnTo>
                    <a:lnTo>
                      <a:pt x="226" y="27"/>
                    </a:lnTo>
                    <a:lnTo>
                      <a:pt x="221" y="31"/>
                    </a:lnTo>
                    <a:lnTo>
                      <a:pt x="214" y="33"/>
                    </a:lnTo>
                    <a:lnTo>
                      <a:pt x="208" y="36"/>
                    </a:lnTo>
                    <a:lnTo>
                      <a:pt x="199" y="36"/>
                    </a:lnTo>
                    <a:lnTo>
                      <a:pt x="192" y="37"/>
                    </a:lnTo>
                    <a:lnTo>
                      <a:pt x="186" y="38"/>
                    </a:lnTo>
                    <a:lnTo>
                      <a:pt x="180" y="40"/>
                    </a:lnTo>
                    <a:lnTo>
                      <a:pt x="176" y="43"/>
                    </a:lnTo>
                    <a:lnTo>
                      <a:pt x="158" y="47"/>
                    </a:lnTo>
                    <a:lnTo>
                      <a:pt x="138" y="50"/>
                    </a:lnTo>
                    <a:lnTo>
                      <a:pt x="116" y="49"/>
                    </a:lnTo>
                    <a:lnTo>
                      <a:pt x="94" y="47"/>
                    </a:lnTo>
                    <a:lnTo>
                      <a:pt x="72" y="46"/>
                    </a:lnTo>
                    <a:lnTo>
                      <a:pt x="52" y="46"/>
                    </a:lnTo>
                    <a:lnTo>
                      <a:pt x="33" y="50"/>
                    </a:lnTo>
                    <a:lnTo>
                      <a:pt x="17" y="57"/>
                    </a:lnTo>
                    <a:lnTo>
                      <a:pt x="7" y="69"/>
                    </a:lnTo>
                    <a:lnTo>
                      <a:pt x="0" y="88"/>
                    </a:lnTo>
                    <a:lnTo>
                      <a:pt x="3" y="84"/>
                    </a:lnTo>
                    <a:lnTo>
                      <a:pt x="7" y="81"/>
                    </a:lnTo>
                    <a:lnTo>
                      <a:pt x="11" y="77"/>
                    </a:lnTo>
                    <a:lnTo>
                      <a:pt x="16" y="72"/>
                    </a:lnTo>
                    <a:lnTo>
                      <a:pt x="20" y="70"/>
                    </a:lnTo>
                    <a:lnTo>
                      <a:pt x="25" y="66"/>
                    </a:lnTo>
                    <a:lnTo>
                      <a:pt x="29" y="65"/>
                    </a:lnTo>
                    <a:lnTo>
                      <a:pt x="35" y="65"/>
                    </a:lnTo>
                    <a:lnTo>
                      <a:pt x="40" y="68"/>
                    </a:lnTo>
                    <a:lnTo>
                      <a:pt x="45" y="71"/>
                    </a:lnTo>
                    <a:lnTo>
                      <a:pt x="44" y="81"/>
                    </a:lnTo>
                    <a:lnTo>
                      <a:pt x="39" y="88"/>
                    </a:lnTo>
                    <a:lnTo>
                      <a:pt x="34" y="95"/>
                    </a:lnTo>
                    <a:lnTo>
                      <a:pt x="27" y="100"/>
                    </a:lnTo>
                    <a:lnTo>
                      <a:pt x="20" y="104"/>
                    </a:lnTo>
                    <a:lnTo>
                      <a:pt x="13" y="109"/>
                    </a:lnTo>
                    <a:lnTo>
                      <a:pt x="6" y="115"/>
                    </a:lnTo>
                    <a:lnTo>
                      <a:pt x="2" y="121"/>
                    </a:lnTo>
                    <a:lnTo>
                      <a:pt x="0" y="129"/>
                    </a:lnTo>
                    <a:lnTo>
                      <a:pt x="0" y="140"/>
                    </a:lnTo>
                    <a:lnTo>
                      <a:pt x="6" y="138"/>
                    </a:lnTo>
                    <a:lnTo>
                      <a:pt x="11" y="134"/>
                    </a:lnTo>
                    <a:lnTo>
                      <a:pt x="16" y="129"/>
                    </a:lnTo>
                    <a:lnTo>
                      <a:pt x="21" y="126"/>
                    </a:lnTo>
                    <a:lnTo>
                      <a:pt x="26" y="121"/>
                    </a:lnTo>
                    <a:lnTo>
                      <a:pt x="29" y="116"/>
                    </a:lnTo>
                    <a:lnTo>
                      <a:pt x="34" y="112"/>
                    </a:lnTo>
                    <a:lnTo>
                      <a:pt x="39" y="107"/>
                    </a:lnTo>
                    <a:lnTo>
                      <a:pt x="44" y="103"/>
                    </a:lnTo>
                    <a:lnTo>
                      <a:pt x="50" y="100"/>
                    </a:lnTo>
                    <a:lnTo>
                      <a:pt x="53" y="112"/>
                    </a:lnTo>
                    <a:lnTo>
                      <a:pt x="53" y="122"/>
                    </a:lnTo>
                    <a:lnTo>
                      <a:pt x="48" y="131"/>
                    </a:lnTo>
                    <a:lnTo>
                      <a:pt x="40" y="138"/>
                    </a:lnTo>
                    <a:lnTo>
                      <a:pt x="32" y="145"/>
                    </a:lnTo>
                    <a:lnTo>
                      <a:pt x="22" y="152"/>
                    </a:lnTo>
                    <a:lnTo>
                      <a:pt x="13" y="160"/>
                    </a:lnTo>
                    <a:lnTo>
                      <a:pt x="7" y="169"/>
                    </a:lnTo>
                    <a:lnTo>
                      <a:pt x="3" y="179"/>
                    </a:lnTo>
                    <a:lnTo>
                      <a:pt x="4" y="192"/>
                    </a:lnTo>
                    <a:lnTo>
                      <a:pt x="9" y="190"/>
                    </a:lnTo>
                    <a:lnTo>
                      <a:pt x="14" y="186"/>
                    </a:lnTo>
                    <a:lnTo>
                      <a:pt x="20" y="183"/>
                    </a:lnTo>
                    <a:lnTo>
                      <a:pt x="26" y="177"/>
                    </a:lnTo>
                    <a:lnTo>
                      <a:pt x="33" y="172"/>
                    </a:lnTo>
                    <a:lnTo>
                      <a:pt x="40" y="167"/>
                    </a:lnTo>
                    <a:lnTo>
                      <a:pt x="47" y="163"/>
                    </a:lnTo>
                    <a:lnTo>
                      <a:pt x="54" y="162"/>
                    </a:lnTo>
                    <a:lnTo>
                      <a:pt x="61" y="162"/>
                    </a:lnTo>
                    <a:lnTo>
                      <a:pt x="69" y="164"/>
                    </a:lnTo>
                    <a:lnTo>
                      <a:pt x="69" y="165"/>
                    </a:lnTo>
                    <a:lnTo>
                      <a:pt x="67" y="167"/>
                    </a:lnTo>
                    <a:lnTo>
                      <a:pt x="67" y="169"/>
                    </a:lnTo>
                    <a:lnTo>
                      <a:pt x="66" y="170"/>
                    </a:lnTo>
                    <a:lnTo>
                      <a:pt x="66" y="171"/>
                    </a:lnTo>
                    <a:lnTo>
                      <a:pt x="65" y="173"/>
                    </a:lnTo>
                    <a:lnTo>
                      <a:pt x="65" y="175"/>
                    </a:lnTo>
                    <a:lnTo>
                      <a:pt x="64" y="176"/>
                    </a:lnTo>
                    <a:lnTo>
                      <a:pt x="63" y="177"/>
                    </a:lnTo>
                    <a:lnTo>
                      <a:pt x="61" y="178"/>
                    </a:lnTo>
                    <a:lnTo>
                      <a:pt x="67" y="172"/>
                    </a:lnTo>
                    <a:lnTo>
                      <a:pt x="73" y="166"/>
                    </a:lnTo>
                    <a:lnTo>
                      <a:pt x="79" y="162"/>
                    </a:lnTo>
                    <a:lnTo>
                      <a:pt x="85" y="156"/>
                    </a:lnTo>
                    <a:lnTo>
                      <a:pt x="91" y="151"/>
                    </a:lnTo>
                    <a:lnTo>
                      <a:pt x="98" y="147"/>
                    </a:lnTo>
                    <a:lnTo>
                      <a:pt x="104" y="145"/>
                    </a:lnTo>
                    <a:lnTo>
                      <a:pt x="111" y="144"/>
                    </a:lnTo>
                    <a:lnTo>
                      <a:pt x="119" y="144"/>
                    </a:lnTo>
                    <a:lnTo>
                      <a:pt x="126" y="145"/>
                    </a:lnTo>
                    <a:lnTo>
                      <a:pt x="121" y="153"/>
                    </a:lnTo>
                    <a:lnTo>
                      <a:pt x="114" y="162"/>
                    </a:lnTo>
                    <a:lnTo>
                      <a:pt x="105" y="170"/>
                    </a:lnTo>
                    <a:lnTo>
                      <a:pt x="98" y="177"/>
                    </a:lnTo>
                    <a:lnTo>
                      <a:pt x="90" y="185"/>
                    </a:lnTo>
                    <a:lnTo>
                      <a:pt x="83" y="194"/>
                    </a:lnTo>
                    <a:lnTo>
                      <a:pt x="76" y="201"/>
                    </a:lnTo>
                    <a:lnTo>
                      <a:pt x="71" y="209"/>
                    </a:lnTo>
                    <a:lnTo>
                      <a:pt x="69" y="217"/>
                    </a:lnTo>
                    <a:lnTo>
                      <a:pt x="69" y="226"/>
                    </a:lnTo>
                    <a:lnTo>
                      <a:pt x="77" y="226"/>
                    </a:lnTo>
                    <a:lnTo>
                      <a:pt x="85" y="222"/>
                    </a:lnTo>
                    <a:lnTo>
                      <a:pt x="95" y="216"/>
                    </a:lnTo>
                    <a:lnTo>
                      <a:pt x="103" y="210"/>
                    </a:lnTo>
                    <a:lnTo>
                      <a:pt x="110" y="203"/>
                    </a:lnTo>
                    <a:lnTo>
                      <a:pt x="119" y="198"/>
                    </a:lnTo>
                    <a:lnTo>
                      <a:pt x="126" y="196"/>
                    </a:lnTo>
                    <a:lnTo>
                      <a:pt x="132" y="197"/>
                    </a:lnTo>
                    <a:lnTo>
                      <a:pt x="138" y="203"/>
                    </a:lnTo>
                    <a:lnTo>
                      <a:pt x="142" y="214"/>
                    </a:lnTo>
                    <a:lnTo>
                      <a:pt x="170" y="207"/>
                    </a:lnTo>
                    <a:lnTo>
                      <a:pt x="199" y="202"/>
                    </a:lnTo>
                    <a:lnTo>
                      <a:pt x="230" y="201"/>
                    </a:lnTo>
                    <a:lnTo>
                      <a:pt x="263" y="200"/>
                    </a:lnTo>
                    <a:lnTo>
                      <a:pt x="295" y="198"/>
                    </a:lnTo>
                    <a:lnTo>
                      <a:pt x="328" y="198"/>
                    </a:lnTo>
                    <a:lnTo>
                      <a:pt x="360" y="197"/>
                    </a:lnTo>
                    <a:lnTo>
                      <a:pt x="391" y="194"/>
                    </a:lnTo>
                    <a:lnTo>
                      <a:pt x="421" y="189"/>
                    </a:lnTo>
                    <a:lnTo>
                      <a:pt x="449" y="181"/>
                    </a:lnTo>
                    <a:lnTo>
                      <a:pt x="450" y="164"/>
                    </a:lnTo>
                    <a:lnTo>
                      <a:pt x="450" y="148"/>
                    </a:lnTo>
                    <a:lnTo>
                      <a:pt x="450" y="132"/>
                    </a:lnTo>
                    <a:lnTo>
                      <a:pt x="448" y="116"/>
                    </a:lnTo>
                    <a:lnTo>
                      <a:pt x="447" y="101"/>
                    </a:lnTo>
                    <a:lnTo>
                      <a:pt x="445" y="85"/>
                    </a:lnTo>
                    <a:lnTo>
                      <a:pt x="443" y="70"/>
                    </a:lnTo>
                    <a:lnTo>
                      <a:pt x="443" y="55"/>
                    </a:lnTo>
                    <a:lnTo>
                      <a:pt x="443" y="40"/>
                    </a:lnTo>
                    <a:lnTo>
                      <a:pt x="445" y="26"/>
                    </a:lnTo>
                    <a:lnTo>
                      <a:pt x="506" y="26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72" name="Freeform 60"/>
              <p:cNvSpPr>
                <a:spLocks/>
              </p:cNvSpPr>
              <p:nvPr/>
            </p:nvSpPr>
            <p:spPr bwMode="auto">
              <a:xfrm>
                <a:off x="2934" y="2397"/>
                <a:ext cx="28" cy="40"/>
              </a:xfrm>
              <a:custGeom>
                <a:avLst/>
                <a:gdLst>
                  <a:gd name="T0" fmla="*/ 1 w 164"/>
                  <a:gd name="T1" fmla="*/ 1 h 235"/>
                  <a:gd name="T2" fmla="*/ 1 w 164"/>
                  <a:gd name="T3" fmla="*/ 1 h 235"/>
                  <a:gd name="T4" fmla="*/ 1 w 164"/>
                  <a:gd name="T5" fmla="*/ 1 h 235"/>
                  <a:gd name="T6" fmla="*/ 1 w 164"/>
                  <a:gd name="T7" fmla="*/ 1 h 235"/>
                  <a:gd name="T8" fmla="*/ 1 w 164"/>
                  <a:gd name="T9" fmla="*/ 0 h 235"/>
                  <a:gd name="T10" fmla="*/ 1 w 164"/>
                  <a:gd name="T11" fmla="*/ 0 h 235"/>
                  <a:gd name="T12" fmla="*/ 1 w 164"/>
                  <a:gd name="T13" fmla="*/ 0 h 235"/>
                  <a:gd name="T14" fmla="*/ 1 w 164"/>
                  <a:gd name="T15" fmla="*/ 0 h 235"/>
                  <a:gd name="T16" fmla="*/ 1 w 164"/>
                  <a:gd name="T17" fmla="*/ 0 h 235"/>
                  <a:gd name="T18" fmla="*/ 1 w 164"/>
                  <a:gd name="T19" fmla="*/ 0 h 235"/>
                  <a:gd name="T20" fmla="*/ 1 w 164"/>
                  <a:gd name="T21" fmla="*/ 0 h 235"/>
                  <a:gd name="T22" fmla="*/ 1 w 164"/>
                  <a:gd name="T23" fmla="*/ 0 h 235"/>
                  <a:gd name="T24" fmla="*/ 1 w 164"/>
                  <a:gd name="T25" fmla="*/ 0 h 235"/>
                  <a:gd name="T26" fmla="*/ 1 w 164"/>
                  <a:gd name="T27" fmla="*/ 0 h 235"/>
                  <a:gd name="T28" fmla="*/ 1 w 164"/>
                  <a:gd name="T29" fmla="*/ 0 h 235"/>
                  <a:gd name="T30" fmla="*/ 1 w 164"/>
                  <a:gd name="T31" fmla="*/ 0 h 235"/>
                  <a:gd name="T32" fmla="*/ 1 w 164"/>
                  <a:gd name="T33" fmla="*/ 0 h 235"/>
                  <a:gd name="T34" fmla="*/ 0 w 164"/>
                  <a:gd name="T35" fmla="*/ 0 h 235"/>
                  <a:gd name="T36" fmla="*/ 0 w 164"/>
                  <a:gd name="T37" fmla="*/ 1 h 235"/>
                  <a:gd name="T38" fmla="*/ 0 w 164"/>
                  <a:gd name="T39" fmla="*/ 1 h 235"/>
                  <a:gd name="T40" fmla="*/ 0 w 164"/>
                  <a:gd name="T41" fmla="*/ 1 h 235"/>
                  <a:gd name="T42" fmla="*/ 0 w 164"/>
                  <a:gd name="T43" fmla="*/ 1 h 235"/>
                  <a:gd name="T44" fmla="*/ 0 w 164"/>
                  <a:gd name="T45" fmla="*/ 1 h 235"/>
                  <a:gd name="T46" fmla="*/ 0 w 164"/>
                  <a:gd name="T47" fmla="*/ 1 h 235"/>
                  <a:gd name="T48" fmla="*/ 0 w 164"/>
                  <a:gd name="T49" fmla="*/ 1 h 235"/>
                  <a:gd name="T50" fmla="*/ 0 w 164"/>
                  <a:gd name="T51" fmla="*/ 1 h 235"/>
                  <a:gd name="T52" fmla="*/ 0 w 164"/>
                  <a:gd name="T53" fmla="*/ 1 h 235"/>
                  <a:gd name="T54" fmla="*/ 0 w 164"/>
                  <a:gd name="T55" fmla="*/ 1 h 235"/>
                  <a:gd name="T56" fmla="*/ 0 w 164"/>
                  <a:gd name="T57" fmla="*/ 1 h 235"/>
                  <a:gd name="T58" fmla="*/ 0 w 164"/>
                  <a:gd name="T59" fmla="*/ 1 h 235"/>
                  <a:gd name="T60" fmla="*/ 0 w 164"/>
                  <a:gd name="T61" fmla="*/ 1 h 235"/>
                  <a:gd name="T62" fmla="*/ 0 w 164"/>
                  <a:gd name="T63" fmla="*/ 1 h 235"/>
                  <a:gd name="T64" fmla="*/ 0 w 164"/>
                  <a:gd name="T65" fmla="*/ 1 h 235"/>
                  <a:gd name="T66" fmla="*/ 1 w 164"/>
                  <a:gd name="T67" fmla="*/ 1 h 235"/>
                  <a:gd name="T68" fmla="*/ 1 w 164"/>
                  <a:gd name="T69" fmla="*/ 1 h 235"/>
                  <a:gd name="T70" fmla="*/ 1 w 164"/>
                  <a:gd name="T71" fmla="*/ 1 h 235"/>
                  <a:gd name="T72" fmla="*/ 1 w 164"/>
                  <a:gd name="T73" fmla="*/ 1 h 2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4"/>
                  <a:gd name="T112" fmla="*/ 0 h 235"/>
                  <a:gd name="T113" fmla="*/ 164 w 164"/>
                  <a:gd name="T114" fmla="*/ 235 h 23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4" h="235">
                    <a:moveTo>
                      <a:pt x="126" y="189"/>
                    </a:moveTo>
                    <a:lnTo>
                      <a:pt x="127" y="172"/>
                    </a:lnTo>
                    <a:lnTo>
                      <a:pt x="130" y="157"/>
                    </a:lnTo>
                    <a:lnTo>
                      <a:pt x="134" y="141"/>
                    </a:lnTo>
                    <a:lnTo>
                      <a:pt x="140" y="128"/>
                    </a:lnTo>
                    <a:lnTo>
                      <a:pt x="146" y="114"/>
                    </a:lnTo>
                    <a:lnTo>
                      <a:pt x="151" y="101"/>
                    </a:lnTo>
                    <a:lnTo>
                      <a:pt x="155" y="87"/>
                    </a:lnTo>
                    <a:lnTo>
                      <a:pt x="156" y="71"/>
                    </a:lnTo>
                    <a:lnTo>
                      <a:pt x="153" y="55"/>
                    </a:lnTo>
                    <a:lnTo>
                      <a:pt x="147" y="36"/>
                    </a:lnTo>
                    <a:lnTo>
                      <a:pt x="147" y="31"/>
                    </a:lnTo>
                    <a:lnTo>
                      <a:pt x="147" y="26"/>
                    </a:lnTo>
                    <a:lnTo>
                      <a:pt x="149" y="23"/>
                    </a:lnTo>
                    <a:lnTo>
                      <a:pt x="150" y="19"/>
                    </a:lnTo>
                    <a:lnTo>
                      <a:pt x="151" y="15"/>
                    </a:lnTo>
                    <a:lnTo>
                      <a:pt x="153" y="12"/>
                    </a:lnTo>
                    <a:lnTo>
                      <a:pt x="156" y="8"/>
                    </a:lnTo>
                    <a:lnTo>
                      <a:pt x="158" y="6"/>
                    </a:lnTo>
                    <a:lnTo>
                      <a:pt x="161" y="2"/>
                    </a:lnTo>
                    <a:lnTo>
                      <a:pt x="164" y="0"/>
                    </a:lnTo>
                    <a:lnTo>
                      <a:pt x="161" y="0"/>
                    </a:lnTo>
                    <a:lnTo>
                      <a:pt x="159" y="1"/>
                    </a:lnTo>
                    <a:lnTo>
                      <a:pt x="158" y="1"/>
                    </a:lnTo>
                    <a:lnTo>
                      <a:pt x="157" y="1"/>
                    </a:lnTo>
                    <a:lnTo>
                      <a:pt x="156" y="1"/>
                    </a:lnTo>
                    <a:lnTo>
                      <a:pt x="153" y="1"/>
                    </a:lnTo>
                    <a:lnTo>
                      <a:pt x="152" y="2"/>
                    </a:lnTo>
                    <a:lnTo>
                      <a:pt x="150" y="2"/>
                    </a:lnTo>
                    <a:lnTo>
                      <a:pt x="147" y="2"/>
                    </a:lnTo>
                    <a:lnTo>
                      <a:pt x="145" y="2"/>
                    </a:lnTo>
                    <a:lnTo>
                      <a:pt x="143" y="2"/>
                    </a:lnTo>
                    <a:lnTo>
                      <a:pt x="126" y="21"/>
                    </a:lnTo>
                    <a:lnTo>
                      <a:pt x="109" y="40"/>
                    </a:lnTo>
                    <a:lnTo>
                      <a:pt x="93" y="61"/>
                    </a:lnTo>
                    <a:lnTo>
                      <a:pt x="78" y="82"/>
                    </a:lnTo>
                    <a:lnTo>
                      <a:pt x="63" y="102"/>
                    </a:lnTo>
                    <a:lnTo>
                      <a:pt x="49" y="125"/>
                    </a:lnTo>
                    <a:lnTo>
                      <a:pt x="36" y="146"/>
                    </a:lnTo>
                    <a:lnTo>
                      <a:pt x="23" y="169"/>
                    </a:lnTo>
                    <a:lnTo>
                      <a:pt x="11" y="191"/>
                    </a:lnTo>
                    <a:lnTo>
                      <a:pt x="0" y="214"/>
                    </a:lnTo>
                    <a:lnTo>
                      <a:pt x="3" y="214"/>
                    </a:lnTo>
                    <a:lnTo>
                      <a:pt x="7" y="213"/>
                    </a:lnTo>
                    <a:lnTo>
                      <a:pt x="11" y="212"/>
                    </a:lnTo>
                    <a:lnTo>
                      <a:pt x="14" y="212"/>
                    </a:lnTo>
                    <a:lnTo>
                      <a:pt x="18" y="209"/>
                    </a:lnTo>
                    <a:lnTo>
                      <a:pt x="20" y="208"/>
                    </a:lnTo>
                    <a:lnTo>
                      <a:pt x="24" y="207"/>
                    </a:lnTo>
                    <a:lnTo>
                      <a:pt x="26" y="204"/>
                    </a:lnTo>
                    <a:lnTo>
                      <a:pt x="30" y="203"/>
                    </a:lnTo>
                    <a:lnTo>
                      <a:pt x="33" y="202"/>
                    </a:lnTo>
                    <a:lnTo>
                      <a:pt x="36" y="204"/>
                    </a:lnTo>
                    <a:lnTo>
                      <a:pt x="39" y="208"/>
                    </a:lnTo>
                    <a:lnTo>
                      <a:pt x="43" y="210"/>
                    </a:lnTo>
                    <a:lnTo>
                      <a:pt x="46" y="214"/>
                    </a:lnTo>
                    <a:lnTo>
                      <a:pt x="49" y="217"/>
                    </a:lnTo>
                    <a:lnTo>
                      <a:pt x="52" y="220"/>
                    </a:lnTo>
                    <a:lnTo>
                      <a:pt x="56" y="223"/>
                    </a:lnTo>
                    <a:lnTo>
                      <a:pt x="58" y="227"/>
                    </a:lnTo>
                    <a:lnTo>
                      <a:pt x="61" y="231"/>
                    </a:lnTo>
                    <a:lnTo>
                      <a:pt x="62" y="235"/>
                    </a:lnTo>
                    <a:lnTo>
                      <a:pt x="78" y="235"/>
                    </a:lnTo>
                    <a:lnTo>
                      <a:pt x="78" y="227"/>
                    </a:lnTo>
                    <a:lnTo>
                      <a:pt x="80" y="220"/>
                    </a:lnTo>
                    <a:lnTo>
                      <a:pt x="83" y="214"/>
                    </a:lnTo>
                    <a:lnTo>
                      <a:pt x="88" y="210"/>
                    </a:lnTo>
                    <a:lnTo>
                      <a:pt x="94" y="207"/>
                    </a:lnTo>
                    <a:lnTo>
                      <a:pt x="101" y="203"/>
                    </a:lnTo>
                    <a:lnTo>
                      <a:pt x="107" y="200"/>
                    </a:lnTo>
                    <a:lnTo>
                      <a:pt x="114" y="197"/>
                    </a:lnTo>
                    <a:lnTo>
                      <a:pt x="120" y="194"/>
                    </a:lnTo>
                    <a:lnTo>
                      <a:pt x="126" y="190"/>
                    </a:lnTo>
                    <a:lnTo>
                      <a:pt x="126" y="189"/>
                    </a:lnTo>
                    <a:close/>
                  </a:path>
                </a:pathLst>
              </a:custGeom>
              <a:solidFill>
                <a:srgbClr val="47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73" name="Freeform 61"/>
              <p:cNvSpPr>
                <a:spLocks/>
              </p:cNvSpPr>
              <p:nvPr/>
            </p:nvSpPr>
            <p:spPr bwMode="auto">
              <a:xfrm>
                <a:off x="2917" y="2229"/>
                <a:ext cx="53" cy="168"/>
              </a:xfrm>
              <a:custGeom>
                <a:avLst/>
                <a:gdLst>
                  <a:gd name="T0" fmla="*/ 1 w 314"/>
                  <a:gd name="T1" fmla="*/ 4 h 1010"/>
                  <a:gd name="T2" fmla="*/ 2 w 314"/>
                  <a:gd name="T3" fmla="*/ 4 h 1010"/>
                  <a:gd name="T4" fmla="*/ 2 w 314"/>
                  <a:gd name="T5" fmla="*/ 3 h 1010"/>
                  <a:gd name="T6" fmla="*/ 1 w 314"/>
                  <a:gd name="T7" fmla="*/ 3 h 1010"/>
                  <a:gd name="T8" fmla="*/ 1 w 314"/>
                  <a:gd name="T9" fmla="*/ 3 h 1010"/>
                  <a:gd name="T10" fmla="*/ 1 w 314"/>
                  <a:gd name="T11" fmla="*/ 3 h 1010"/>
                  <a:gd name="T12" fmla="*/ 1 w 314"/>
                  <a:gd name="T13" fmla="*/ 3 h 1010"/>
                  <a:gd name="T14" fmla="*/ 1 w 314"/>
                  <a:gd name="T15" fmla="*/ 3 h 1010"/>
                  <a:gd name="T16" fmla="*/ 1 w 314"/>
                  <a:gd name="T17" fmla="*/ 3 h 1010"/>
                  <a:gd name="T18" fmla="*/ 1 w 314"/>
                  <a:gd name="T19" fmla="*/ 2 h 1010"/>
                  <a:gd name="T20" fmla="*/ 1 w 314"/>
                  <a:gd name="T21" fmla="*/ 2 h 1010"/>
                  <a:gd name="T22" fmla="*/ 1 w 314"/>
                  <a:gd name="T23" fmla="*/ 1 h 1010"/>
                  <a:gd name="T24" fmla="*/ 1 w 314"/>
                  <a:gd name="T25" fmla="*/ 1 h 1010"/>
                  <a:gd name="T26" fmla="*/ 1 w 314"/>
                  <a:gd name="T27" fmla="*/ 1 h 1010"/>
                  <a:gd name="T28" fmla="*/ 1 w 314"/>
                  <a:gd name="T29" fmla="*/ 1 h 1010"/>
                  <a:gd name="T30" fmla="*/ 1 w 314"/>
                  <a:gd name="T31" fmla="*/ 0 h 1010"/>
                  <a:gd name="T32" fmla="*/ 1 w 314"/>
                  <a:gd name="T33" fmla="*/ 1 h 1010"/>
                  <a:gd name="T34" fmla="*/ 1 w 314"/>
                  <a:gd name="T35" fmla="*/ 0 h 1010"/>
                  <a:gd name="T36" fmla="*/ 1 w 314"/>
                  <a:gd name="T37" fmla="*/ 0 h 1010"/>
                  <a:gd name="T38" fmla="*/ 1 w 314"/>
                  <a:gd name="T39" fmla="*/ 0 h 1010"/>
                  <a:gd name="T40" fmla="*/ 0 w 314"/>
                  <a:gd name="T41" fmla="*/ 1 h 1010"/>
                  <a:gd name="T42" fmla="*/ 0 w 314"/>
                  <a:gd name="T43" fmla="*/ 3 h 1010"/>
                  <a:gd name="T44" fmla="*/ 0 w 314"/>
                  <a:gd name="T45" fmla="*/ 3 h 1010"/>
                  <a:gd name="T46" fmla="*/ 0 w 314"/>
                  <a:gd name="T47" fmla="*/ 3 h 1010"/>
                  <a:gd name="T48" fmla="*/ 0 w 314"/>
                  <a:gd name="T49" fmla="*/ 3 h 1010"/>
                  <a:gd name="T50" fmla="*/ 0 w 314"/>
                  <a:gd name="T51" fmla="*/ 3 h 1010"/>
                  <a:gd name="T52" fmla="*/ 0 w 314"/>
                  <a:gd name="T53" fmla="*/ 3 h 1010"/>
                  <a:gd name="T54" fmla="*/ 0 w 314"/>
                  <a:gd name="T55" fmla="*/ 3 h 1010"/>
                  <a:gd name="T56" fmla="*/ 0 w 314"/>
                  <a:gd name="T57" fmla="*/ 3 h 1010"/>
                  <a:gd name="T58" fmla="*/ 0 w 314"/>
                  <a:gd name="T59" fmla="*/ 3 h 1010"/>
                  <a:gd name="T60" fmla="*/ 0 w 314"/>
                  <a:gd name="T61" fmla="*/ 4 h 1010"/>
                  <a:gd name="T62" fmla="*/ 0 w 314"/>
                  <a:gd name="T63" fmla="*/ 3 h 1010"/>
                  <a:gd name="T64" fmla="*/ 0 w 314"/>
                  <a:gd name="T65" fmla="*/ 4 h 1010"/>
                  <a:gd name="T66" fmla="*/ 0 w 314"/>
                  <a:gd name="T67" fmla="*/ 4 h 1010"/>
                  <a:gd name="T68" fmla="*/ 1 w 314"/>
                  <a:gd name="T69" fmla="*/ 4 h 1010"/>
                  <a:gd name="T70" fmla="*/ 0 w 314"/>
                  <a:gd name="T71" fmla="*/ 4 h 1010"/>
                  <a:gd name="T72" fmla="*/ 1 w 314"/>
                  <a:gd name="T73" fmla="*/ 4 h 1010"/>
                  <a:gd name="T74" fmla="*/ 1 w 314"/>
                  <a:gd name="T75" fmla="*/ 4 h 1010"/>
                  <a:gd name="T76" fmla="*/ 0 w 314"/>
                  <a:gd name="T77" fmla="*/ 4 h 1010"/>
                  <a:gd name="T78" fmla="*/ 0 w 314"/>
                  <a:gd name="T79" fmla="*/ 5 h 1010"/>
                  <a:gd name="T80" fmla="*/ 0 w 314"/>
                  <a:gd name="T81" fmla="*/ 4 h 1010"/>
                  <a:gd name="T82" fmla="*/ 0 w 314"/>
                  <a:gd name="T83" fmla="*/ 4 h 1010"/>
                  <a:gd name="T84" fmla="*/ 1 w 314"/>
                  <a:gd name="T85" fmla="*/ 4 h 1010"/>
                  <a:gd name="T86" fmla="*/ 1 w 314"/>
                  <a:gd name="T87" fmla="*/ 4 h 1010"/>
                  <a:gd name="T88" fmla="*/ 1 w 314"/>
                  <a:gd name="T89" fmla="*/ 4 h 1010"/>
                  <a:gd name="T90" fmla="*/ 1 w 314"/>
                  <a:gd name="T91" fmla="*/ 4 h 1010"/>
                  <a:gd name="T92" fmla="*/ 1 w 314"/>
                  <a:gd name="T93" fmla="*/ 5 h 1010"/>
                  <a:gd name="T94" fmla="*/ 1 w 314"/>
                  <a:gd name="T95" fmla="*/ 4 h 1010"/>
                  <a:gd name="T96" fmla="*/ 1 w 314"/>
                  <a:gd name="T97" fmla="*/ 4 h 1010"/>
                  <a:gd name="T98" fmla="*/ 1 w 314"/>
                  <a:gd name="T99" fmla="*/ 4 h 1010"/>
                  <a:gd name="T100" fmla="*/ 1 w 314"/>
                  <a:gd name="T101" fmla="*/ 4 h 1010"/>
                  <a:gd name="T102" fmla="*/ 1 w 314"/>
                  <a:gd name="T103" fmla="*/ 4 h 1010"/>
                  <a:gd name="T104" fmla="*/ 1 w 314"/>
                  <a:gd name="T105" fmla="*/ 5 h 1010"/>
                  <a:gd name="T106" fmla="*/ 1 w 314"/>
                  <a:gd name="T107" fmla="*/ 5 h 101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14"/>
                  <a:gd name="T163" fmla="*/ 0 h 1010"/>
                  <a:gd name="T164" fmla="*/ 314 w 314"/>
                  <a:gd name="T165" fmla="*/ 1010 h 101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14" h="1010">
                    <a:moveTo>
                      <a:pt x="297" y="998"/>
                    </a:moveTo>
                    <a:lnTo>
                      <a:pt x="298" y="992"/>
                    </a:lnTo>
                    <a:lnTo>
                      <a:pt x="298" y="987"/>
                    </a:lnTo>
                    <a:lnTo>
                      <a:pt x="297" y="983"/>
                    </a:lnTo>
                    <a:lnTo>
                      <a:pt x="295" y="981"/>
                    </a:lnTo>
                    <a:lnTo>
                      <a:pt x="294" y="978"/>
                    </a:lnTo>
                    <a:lnTo>
                      <a:pt x="293" y="975"/>
                    </a:lnTo>
                    <a:lnTo>
                      <a:pt x="291" y="973"/>
                    </a:lnTo>
                    <a:lnTo>
                      <a:pt x="289" y="970"/>
                    </a:lnTo>
                    <a:lnTo>
                      <a:pt x="288" y="967"/>
                    </a:lnTo>
                    <a:lnTo>
                      <a:pt x="287" y="962"/>
                    </a:lnTo>
                    <a:lnTo>
                      <a:pt x="292" y="942"/>
                    </a:lnTo>
                    <a:lnTo>
                      <a:pt x="297" y="922"/>
                    </a:lnTo>
                    <a:lnTo>
                      <a:pt x="303" y="900"/>
                    </a:lnTo>
                    <a:lnTo>
                      <a:pt x="306" y="879"/>
                    </a:lnTo>
                    <a:lnTo>
                      <a:pt x="310" y="858"/>
                    </a:lnTo>
                    <a:lnTo>
                      <a:pt x="313" y="835"/>
                    </a:lnTo>
                    <a:lnTo>
                      <a:pt x="314" y="814"/>
                    </a:lnTo>
                    <a:lnTo>
                      <a:pt x="314" y="791"/>
                    </a:lnTo>
                    <a:lnTo>
                      <a:pt x="312" y="768"/>
                    </a:lnTo>
                    <a:lnTo>
                      <a:pt x="309" y="746"/>
                    </a:lnTo>
                    <a:lnTo>
                      <a:pt x="301" y="745"/>
                    </a:lnTo>
                    <a:lnTo>
                      <a:pt x="295" y="745"/>
                    </a:lnTo>
                    <a:lnTo>
                      <a:pt x="291" y="746"/>
                    </a:lnTo>
                    <a:lnTo>
                      <a:pt x="287" y="747"/>
                    </a:lnTo>
                    <a:lnTo>
                      <a:pt x="284" y="749"/>
                    </a:lnTo>
                    <a:lnTo>
                      <a:pt x="280" y="752"/>
                    </a:lnTo>
                    <a:lnTo>
                      <a:pt x="276" y="754"/>
                    </a:lnTo>
                    <a:lnTo>
                      <a:pt x="273" y="758"/>
                    </a:lnTo>
                    <a:lnTo>
                      <a:pt x="268" y="760"/>
                    </a:lnTo>
                    <a:lnTo>
                      <a:pt x="263" y="762"/>
                    </a:lnTo>
                    <a:lnTo>
                      <a:pt x="261" y="749"/>
                    </a:lnTo>
                    <a:lnTo>
                      <a:pt x="259" y="736"/>
                    </a:lnTo>
                    <a:lnTo>
                      <a:pt x="257" y="722"/>
                    </a:lnTo>
                    <a:lnTo>
                      <a:pt x="257" y="709"/>
                    </a:lnTo>
                    <a:lnTo>
                      <a:pt x="257" y="695"/>
                    </a:lnTo>
                    <a:lnTo>
                      <a:pt x="257" y="680"/>
                    </a:lnTo>
                    <a:lnTo>
                      <a:pt x="259" y="667"/>
                    </a:lnTo>
                    <a:lnTo>
                      <a:pt x="260" y="653"/>
                    </a:lnTo>
                    <a:lnTo>
                      <a:pt x="261" y="640"/>
                    </a:lnTo>
                    <a:lnTo>
                      <a:pt x="263" y="627"/>
                    </a:lnTo>
                    <a:lnTo>
                      <a:pt x="250" y="627"/>
                    </a:lnTo>
                    <a:lnTo>
                      <a:pt x="236" y="629"/>
                    </a:lnTo>
                    <a:lnTo>
                      <a:pt x="220" y="632"/>
                    </a:lnTo>
                    <a:lnTo>
                      <a:pt x="204" y="634"/>
                    </a:lnTo>
                    <a:lnTo>
                      <a:pt x="187" y="636"/>
                    </a:lnTo>
                    <a:lnTo>
                      <a:pt x="169" y="638"/>
                    </a:lnTo>
                    <a:lnTo>
                      <a:pt x="153" y="639"/>
                    </a:lnTo>
                    <a:lnTo>
                      <a:pt x="136" y="636"/>
                    </a:lnTo>
                    <a:lnTo>
                      <a:pt x="119" y="633"/>
                    </a:lnTo>
                    <a:lnTo>
                      <a:pt x="104" y="627"/>
                    </a:lnTo>
                    <a:lnTo>
                      <a:pt x="110" y="619"/>
                    </a:lnTo>
                    <a:lnTo>
                      <a:pt x="118" y="614"/>
                    </a:lnTo>
                    <a:lnTo>
                      <a:pt x="128" y="610"/>
                    </a:lnTo>
                    <a:lnTo>
                      <a:pt x="138" y="609"/>
                    </a:lnTo>
                    <a:lnTo>
                      <a:pt x="149" y="609"/>
                    </a:lnTo>
                    <a:lnTo>
                      <a:pt x="161" y="609"/>
                    </a:lnTo>
                    <a:lnTo>
                      <a:pt x="173" y="610"/>
                    </a:lnTo>
                    <a:lnTo>
                      <a:pt x="185" y="610"/>
                    </a:lnTo>
                    <a:lnTo>
                      <a:pt x="196" y="612"/>
                    </a:lnTo>
                    <a:lnTo>
                      <a:pt x="206" y="610"/>
                    </a:lnTo>
                    <a:lnTo>
                      <a:pt x="232" y="612"/>
                    </a:lnTo>
                    <a:lnTo>
                      <a:pt x="250" y="607"/>
                    </a:lnTo>
                    <a:lnTo>
                      <a:pt x="262" y="597"/>
                    </a:lnTo>
                    <a:lnTo>
                      <a:pt x="269" y="583"/>
                    </a:lnTo>
                    <a:lnTo>
                      <a:pt x="273" y="565"/>
                    </a:lnTo>
                    <a:lnTo>
                      <a:pt x="275" y="546"/>
                    </a:lnTo>
                    <a:lnTo>
                      <a:pt x="276" y="526"/>
                    </a:lnTo>
                    <a:lnTo>
                      <a:pt x="278" y="507"/>
                    </a:lnTo>
                    <a:lnTo>
                      <a:pt x="280" y="488"/>
                    </a:lnTo>
                    <a:lnTo>
                      <a:pt x="287" y="472"/>
                    </a:lnTo>
                    <a:lnTo>
                      <a:pt x="275" y="461"/>
                    </a:lnTo>
                    <a:lnTo>
                      <a:pt x="266" y="446"/>
                    </a:lnTo>
                    <a:lnTo>
                      <a:pt x="260" y="432"/>
                    </a:lnTo>
                    <a:lnTo>
                      <a:pt x="255" y="414"/>
                    </a:lnTo>
                    <a:lnTo>
                      <a:pt x="253" y="398"/>
                    </a:lnTo>
                    <a:lnTo>
                      <a:pt x="253" y="379"/>
                    </a:lnTo>
                    <a:lnTo>
                      <a:pt x="253" y="361"/>
                    </a:lnTo>
                    <a:lnTo>
                      <a:pt x="254" y="342"/>
                    </a:lnTo>
                    <a:lnTo>
                      <a:pt x="256" y="324"/>
                    </a:lnTo>
                    <a:lnTo>
                      <a:pt x="259" y="306"/>
                    </a:lnTo>
                    <a:lnTo>
                      <a:pt x="270" y="281"/>
                    </a:lnTo>
                    <a:lnTo>
                      <a:pt x="273" y="266"/>
                    </a:lnTo>
                    <a:lnTo>
                      <a:pt x="267" y="257"/>
                    </a:lnTo>
                    <a:lnTo>
                      <a:pt x="255" y="256"/>
                    </a:lnTo>
                    <a:lnTo>
                      <a:pt x="240" y="257"/>
                    </a:lnTo>
                    <a:lnTo>
                      <a:pt x="222" y="260"/>
                    </a:lnTo>
                    <a:lnTo>
                      <a:pt x="203" y="262"/>
                    </a:lnTo>
                    <a:lnTo>
                      <a:pt x="186" y="262"/>
                    </a:lnTo>
                    <a:lnTo>
                      <a:pt x="173" y="256"/>
                    </a:lnTo>
                    <a:lnTo>
                      <a:pt x="166" y="244"/>
                    </a:lnTo>
                    <a:lnTo>
                      <a:pt x="174" y="242"/>
                    </a:lnTo>
                    <a:lnTo>
                      <a:pt x="184" y="240"/>
                    </a:lnTo>
                    <a:lnTo>
                      <a:pt x="193" y="240"/>
                    </a:lnTo>
                    <a:lnTo>
                      <a:pt x="203" y="240"/>
                    </a:lnTo>
                    <a:lnTo>
                      <a:pt x="212" y="240"/>
                    </a:lnTo>
                    <a:lnTo>
                      <a:pt x="222" y="240"/>
                    </a:lnTo>
                    <a:lnTo>
                      <a:pt x="231" y="238"/>
                    </a:lnTo>
                    <a:lnTo>
                      <a:pt x="241" y="238"/>
                    </a:lnTo>
                    <a:lnTo>
                      <a:pt x="250" y="236"/>
                    </a:lnTo>
                    <a:lnTo>
                      <a:pt x="259" y="232"/>
                    </a:lnTo>
                    <a:lnTo>
                      <a:pt x="259" y="216"/>
                    </a:lnTo>
                    <a:lnTo>
                      <a:pt x="249" y="207"/>
                    </a:lnTo>
                    <a:lnTo>
                      <a:pt x="238" y="198"/>
                    </a:lnTo>
                    <a:lnTo>
                      <a:pt x="226" y="190"/>
                    </a:lnTo>
                    <a:lnTo>
                      <a:pt x="215" y="180"/>
                    </a:lnTo>
                    <a:lnTo>
                      <a:pt x="204" y="169"/>
                    </a:lnTo>
                    <a:lnTo>
                      <a:pt x="193" y="160"/>
                    </a:lnTo>
                    <a:lnTo>
                      <a:pt x="186" y="149"/>
                    </a:lnTo>
                    <a:lnTo>
                      <a:pt x="181" y="137"/>
                    </a:lnTo>
                    <a:lnTo>
                      <a:pt x="180" y="125"/>
                    </a:lnTo>
                    <a:lnTo>
                      <a:pt x="182" y="114"/>
                    </a:lnTo>
                    <a:lnTo>
                      <a:pt x="251" y="175"/>
                    </a:lnTo>
                    <a:lnTo>
                      <a:pt x="251" y="168"/>
                    </a:lnTo>
                    <a:lnTo>
                      <a:pt x="251" y="160"/>
                    </a:lnTo>
                    <a:lnTo>
                      <a:pt x="253" y="153"/>
                    </a:lnTo>
                    <a:lnTo>
                      <a:pt x="253" y="146"/>
                    </a:lnTo>
                    <a:lnTo>
                      <a:pt x="253" y="137"/>
                    </a:lnTo>
                    <a:lnTo>
                      <a:pt x="253" y="130"/>
                    </a:lnTo>
                    <a:lnTo>
                      <a:pt x="251" y="122"/>
                    </a:lnTo>
                    <a:lnTo>
                      <a:pt x="250" y="115"/>
                    </a:lnTo>
                    <a:lnTo>
                      <a:pt x="249" y="108"/>
                    </a:lnTo>
                    <a:lnTo>
                      <a:pt x="247" y="102"/>
                    </a:lnTo>
                    <a:lnTo>
                      <a:pt x="238" y="98"/>
                    </a:lnTo>
                    <a:lnTo>
                      <a:pt x="234" y="91"/>
                    </a:lnTo>
                    <a:lnTo>
                      <a:pt x="230" y="83"/>
                    </a:lnTo>
                    <a:lnTo>
                      <a:pt x="229" y="72"/>
                    </a:lnTo>
                    <a:lnTo>
                      <a:pt x="229" y="60"/>
                    </a:lnTo>
                    <a:lnTo>
                      <a:pt x="229" y="48"/>
                    </a:lnTo>
                    <a:lnTo>
                      <a:pt x="230" y="35"/>
                    </a:lnTo>
                    <a:lnTo>
                      <a:pt x="230" y="22"/>
                    </a:lnTo>
                    <a:lnTo>
                      <a:pt x="231" y="10"/>
                    </a:lnTo>
                    <a:lnTo>
                      <a:pt x="230" y="0"/>
                    </a:lnTo>
                    <a:lnTo>
                      <a:pt x="223" y="68"/>
                    </a:lnTo>
                    <a:lnTo>
                      <a:pt x="211" y="87"/>
                    </a:lnTo>
                    <a:lnTo>
                      <a:pt x="201" y="96"/>
                    </a:lnTo>
                    <a:lnTo>
                      <a:pt x="193" y="96"/>
                    </a:lnTo>
                    <a:lnTo>
                      <a:pt x="186" y="87"/>
                    </a:lnTo>
                    <a:lnTo>
                      <a:pt x="178" y="76"/>
                    </a:lnTo>
                    <a:lnTo>
                      <a:pt x="171" y="61"/>
                    </a:lnTo>
                    <a:lnTo>
                      <a:pt x="163" y="46"/>
                    </a:lnTo>
                    <a:lnTo>
                      <a:pt x="156" y="33"/>
                    </a:lnTo>
                    <a:lnTo>
                      <a:pt x="147" y="23"/>
                    </a:lnTo>
                    <a:lnTo>
                      <a:pt x="137" y="21"/>
                    </a:lnTo>
                    <a:lnTo>
                      <a:pt x="115" y="71"/>
                    </a:lnTo>
                    <a:lnTo>
                      <a:pt x="93" y="122"/>
                    </a:lnTo>
                    <a:lnTo>
                      <a:pt x="75" y="173"/>
                    </a:lnTo>
                    <a:lnTo>
                      <a:pt x="60" y="226"/>
                    </a:lnTo>
                    <a:lnTo>
                      <a:pt x="47" y="280"/>
                    </a:lnTo>
                    <a:lnTo>
                      <a:pt x="35" y="335"/>
                    </a:lnTo>
                    <a:lnTo>
                      <a:pt x="27" y="390"/>
                    </a:lnTo>
                    <a:lnTo>
                      <a:pt x="19" y="448"/>
                    </a:lnTo>
                    <a:lnTo>
                      <a:pt x="13" y="505"/>
                    </a:lnTo>
                    <a:lnTo>
                      <a:pt x="11" y="563"/>
                    </a:lnTo>
                    <a:lnTo>
                      <a:pt x="34" y="559"/>
                    </a:lnTo>
                    <a:lnTo>
                      <a:pt x="46" y="560"/>
                    </a:lnTo>
                    <a:lnTo>
                      <a:pt x="47" y="564"/>
                    </a:lnTo>
                    <a:lnTo>
                      <a:pt x="42" y="570"/>
                    </a:lnTo>
                    <a:lnTo>
                      <a:pt x="31" y="579"/>
                    </a:lnTo>
                    <a:lnTo>
                      <a:pt x="21" y="590"/>
                    </a:lnTo>
                    <a:lnTo>
                      <a:pt x="10" y="602"/>
                    </a:lnTo>
                    <a:lnTo>
                      <a:pt x="2" y="615"/>
                    </a:lnTo>
                    <a:lnTo>
                      <a:pt x="0" y="629"/>
                    </a:lnTo>
                    <a:lnTo>
                      <a:pt x="6" y="644"/>
                    </a:lnTo>
                    <a:lnTo>
                      <a:pt x="59" y="603"/>
                    </a:lnTo>
                    <a:lnTo>
                      <a:pt x="59" y="614"/>
                    </a:lnTo>
                    <a:lnTo>
                      <a:pt x="56" y="623"/>
                    </a:lnTo>
                    <a:lnTo>
                      <a:pt x="49" y="633"/>
                    </a:lnTo>
                    <a:lnTo>
                      <a:pt x="42" y="642"/>
                    </a:lnTo>
                    <a:lnTo>
                      <a:pt x="33" y="652"/>
                    </a:lnTo>
                    <a:lnTo>
                      <a:pt x="23" y="660"/>
                    </a:lnTo>
                    <a:lnTo>
                      <a:pt x="15" y="671"/>
                    </a:lnTo>
                    <a:lnTo>
                      <a:pt x="9" y="680"/>
                    </a:lnTo>
                    <a:lnTo>
                      <a:pt x="5" y="692"/>
                    </a:lnTo>
                    <a:lnTo>
                      <a:pt x="6" y="705"/>
                    </a:lnTo>
                    <a:lnTo>
                      <a:pt x="13" y="695"/>
                    </a:lnTo>
                    <a:lnTo>
                      <a:pt x="21" y="685"/>
                    </a:lnTo>
                    <a:lnTo>
                      <a:pt x="28" y="675"/>
                    </a:lnTo>
                    <a:lnTo>
                      <a:pt x="36" y="664"/>
                    </a:lnTo>
                    <a:lnTo>
                      <a:pt x="43" y="654"/>
                    </a:lnTo>
                    <a:lnTo>
                      <a:pt x="52" y="645"/>
                    </a:lnTo>
                    <a:lnTo>
                      <a:pt x="61" y="635"/>
                    </a:lnTo>
                    <a:lnTo>
                      <a:pt x="71" y="626"/>
                    </a:lnTo>
                    <a:lnTo>
                      <a:pt x="81" y="617"/>
                    </a:lnTo>
                    <a:lnTo>
                      <a:pt x="92" y="610"/>
                    </a:lnTo>
                    <a:lnTo>
                      <a:pt x="97" y="615"/>
                    </a:lnTo>
                    <a:lnTo>
                      <a:pt x="88" y="631"/>
                    </a:lnTo>
                    <a:lnTo>
                      <a:pt x="79" y="645"/>
                    </a:lnTo>
                    <a:lnTo>
                      <a:pt x="69" y="659"/>
                    </a:lnTo>
                    <a:lnTo>
                      <a:pt x="58" y="673"/>
                    </a:lnTo>
                    <a:lnTo>
                      <a:pt x="47" y="686"/>
                    </a:lnTo>
                    <a:lnTo>
                      <a:pt x="36" y="701"/>
                    </a:lnTo>
                    <a:lnTo>
                      <a:pt x="27" y="715"/>
                    </a:lnTo>
                    <a:lnTo>
                      <a:pt x="18" y="730"/>
                    </a:lnTo>
                    <a:lnTo>
                      <a:pt x="11" y="746"/>
                    </a:lnTo>
                    <a:lnTo>
                      <a:pt x="6" y="762"/>
                    </a:lnTo>
                    <a:lnTo>
                      <a:pt x="18" y="752"/>
                    </a:lnTo>
                    <a:lnTo>
                      <a:pt x="28" y="739"/>
                    </a:lnTo>
                    <a:lnTo>
                      <a:pt x="38" y="727"/>
                    </a:lnTo>
                    <a:lnTo>
                      <a:pt x="47" y="714"/>
                    </a:lnTo>
                    <a:lnTo>
                      <a:pt x="56" y="701"/>
                    </a:lnTo>
                    <a:lnTo>
                      <a:pt x="66" y="689"/>
                    </a:lnTo>
                    <a:lnTo>
                      <a:pt x="75" y="676"/>
                    </a:lnTo>
                    <a:lnTo>
                      <a:pt x="85" y="664"/>
                    </a:lnTo>
                    <a:lnTo>
                      <a:pt x="97" y="653"/>
                    </a:lnTo>
                    <a:lnTo>
                      <a:pt x="109" y="644"/>
                    </a:lnTo>
                    <a:lnTo>
                      <a:pt x="121" y="655"/>
                    </a:lnTo>
                    <a:lnTo>
                      <a:pt x="107" y="673"/>
                    </a:lnTo>
                    <a:lnTo>
                      <a:pt x="94" y="690"/>
                    </a:lnTo>
                    <a:lnTo>
                      <a:pt x="80" y="707"/>
                    </a:lnTo>
                    <a:lnTo>
                      <a:pt x="66" y="722"/>
                    </a:lnTo>
                    <a:lnTo>
                      <a:pt x="53" y="737"/>
                    </a:lnTo>
                    <a:lnTo>
                      <a:pt x="40" y="754"/>
                    </a:lnTo>
                    <a:lnTo>
                      <a:pt x="29" y="772"/>
                    </a:lnTo>
                    <a:lnTo>
                      <a:pt x="18" y="790"/>
                    </a:lnTo>
                    <a:lnTo>
                      <a:pt x="11" y="810"/>
                    </a:lnTo>
                    <a:lnTo>
                      <a:pt x="6" y="831"/>
                    </a:lnTo>
                    <a:lnTo>
                      <a:pt x="104" y="696"/>
                    </a:lnTo>
                    <a:lnTo>
                      <a:pt x="106" y="709"/>
                    </a:lnTo>
                    <a:lnTo>
                      <a:pt x="105" y="722"/>
                    </a:lnTo>
                    <a:lnTo>
                      <a:pt x="100" y="735"/>
                    </a:lnTo>
                    <a:lnTo>
                      <a:pt x="93" y="748"/>
                    </a:lnTo>
                    <a:lnTo>
                      <a:pt x="85" y="761"/>
                    </a:lnTo>
                    <a:lnTo>
                      <a:pt x="75" y="776"/>
                    </a:lnTo>
                    <a:lnTo>
                      <a:pt x="66" y="789"/>
                    </a:lnTo>
                    <a:lnTo>
                      <a:pt x="58" y="803"/>
                    </a:lnTo>
                    <a:lnTo>
                      <a:pt x="52" y="817"/>
                    </a:lnTo>
                    <a:lnTo>
                      <a:pt x="47" y="831"/>
                    </a:lnTo>
                    <a:lnTo>
                      <a:pt x="40" y="834"/>
                    </a:lnTo>
                    <a:lnTo>
                      <a:pt x="33" y="837"/>
                    </a:lnTo>
                    <a:lnTo>
                      <a:pt x="25" y="842"/>
                    </a:lnTo>
                    <a:lnTo>
                      <a:pt x="18" y="847"/>
                    </a:lnTo>
                    <a:lnTo>
                      <a:pt x="13" y="854"/>
                    </a:lnTo>
                    <a:lnTo>
                      <a:pt x="9" y="861"/>
                    </a:lnTo>
                    <a:lnTo>
                      <a:pt x="5" y="868"/>
                    </a:lnTo>
                    <a:lnTo>
                      <a:pt x="4" y="877"/>
                    </a:lnTo>
                    <a:lnTo>
                      <a:pt x="4" y="886"/>
                    </a:lnTo>
                    <a:lnTo>
                      <a:pt x="6" y="896"/>
                    </a:lnTo>
                    <a:lnTo>
                      <a:pt x="109" y="762"/>
                    </a:lnTo>
                    <a:lnTo>
                      <a:pt x="121" y="774"/>
                    </a:lnTo>
                    <a:lnTo>
                      <a:pt x="113" y="784"/>
                    </a:lnTo>
                    <a:lnTo>
                      <a:pt x="107" y="793"/>
                    </a:lnTo>
                    <a:lnTo>
                      <a:pt x="103" y="803"/>
                    </a:lnTo>
                    <a:lnTo>
                      <a:pt x="97" y="812"/>
                    </a:lnTo>
                    <a:lnTo>
                      <a:pt x="92" y="822"/>
                    </a:lnTo>
                    <a:lnTo>
                      <a:pt x="88" y="831"/>
                    </a:lnTo>
                    <a:lnTo>
                      <a:pt x="84" y="842"/>
                    </a:lnTo>
                    <a:lnTo>
                      <a:pt x="79" y="852"/>
                    </a:lnTo>
                    <a:lnTo>
                      <a:pt x="73" y="862"/>
                    </a:lnTo>
                    <a:lnTo>
                      <a:pt x="68" y="872"/>
                    </a:lnTo>
                    <a:lnTo>
                      <a:pt x="77" y="867"/>
                    </a:lnTo>
                    <a:lnTo>
                      <a:pt x="82" y="860"/>
                    </a:lnTo>
                    <a:lnTo>
                      <a:pt x="90" y="853"/>
                    </a:lnTo>
                    <a:lnTo>
                      <a:pt x="96" y="843"/>
                    </a:lnTo>
                    <a:lnTo>
                      <a:pt x="100" y="834"/>
                    </a:lnTo>
                    <a:lnTo>
                      <a:pt x="106" y="824"/>
                    </a:lnTo>
                    <a:lnTo>
                      <a:pt x="113" y="816"/>
                    </a:lnTo>
                    <a:lnTo>
                      <a:pt x="119" y="808"/>
                    </a:lnTo>
                    <a:lnTo>
                      <a:pt x="128" y="802"/>
                    </a:lnTo>
                    <a:lnTo>
                      <a:pt x="137" y="798"/>
                    </a:lnTo>
                    <a:lnTo>
                      <a:pt x="135" y="809"/>
                    </a:lnTo>
                    <a:lnTo>
                      <a:pt x="132" y="822"/>
                    </a:lnTo>
                    <a:lnTo>
                      <a:pt x="128" y="835"/>
                    </a:lnTo>
                    <a:lnTo>
                      <a:pt x="123" y="848"/>
                    </a:lnTo>
                    <a:lnTo>
                      <a:pt x="116" y="861"/>
                    </a:lnTo>
                    <a:lnTo>
                      <a:pt x="109" y="873"/>
                    </a:lnTo>
                    <a:lnTo>
                      <a:pt x="100" y="885"/>
                    </a:lnTo>
                    <a:lnTo>
                      <a:pt x="91" y="893"/>
                    </a:lnTo>
                    <a:lnTo>
                      <a:pt x="80" y="900"/>
                    </a:lnTo>
                    <a:lnTo>
                      <a:pt x="68" y="905"/>
                    </a:lnTo>
                    <a:lnTo>
                      <a:pt x="65" y="915"/>
                    </a:lnTo>
                    <a:lnTo>
                      <a:pt x="59" y="925"/>
                    </a:lnTo>
                    <a:lnTo>
                      <a:pt x="53" y="935"/>
                    </a:lnTo>
                    <a:lnTo>
                      <a:pt x="47" y="945"/>
                    </a:lnTo>
                    <a:lnTo>
                      <a:pt x="41" y="955"/>
                    </a:lnTo>
                    <a:lnTo>
                      <a:pt x="36" y="964"/>
                    </a:lnTo>
                    <a:lnTo>
                      <a:pt x="31" y="974"/>
                    </a:lnTo>
                    <a:lnTo>
                      <a:pt x="30" y="982"/>
                    </a:lnTo>
                    <a:lnTo>
                      <a:pt x="31" y="991"/>
                    </a:lnTo>
                    <a:lnTo>
                      <a:pt x="35" y="998"/>
                    </a:lnTo>
                    <a:lnTo>
                      <a:pt x="80" y="917"/>
                    </a:lnTo>
                    <a:lnTo>
                      <a:pt x="90" y="923"/>
                    </a:lnTo>
                    <a:lnTo>
                      <a:pt x="93" y="931"/>
                    </a:lnTo>
                    <a:lnTo>
                      <a:pt x="93" y="941"/>
                    </a:lnTo>
                    <a:lnTo>
                      <a:pt x="90" y="950"/>
                    </a:lnTo>
                    <a:lnTo>
                      <a:pt x="84" y="961"/>
                    </a:lnTo>
                    <a:lnTo>
                      <a:pt x="77" y="972"/>
                    </a:lnTo>
                    <a:lnTo>
                      <a:pt x="69" y="981"/>
                    </a:lnTo>
                    <a:lnTo>
                      <a:pt x="65" y="992"/>
                    </a:lnTo>
                    <a:lnTo>
                      <a:pt x="62" y="1001"/>
                    </a:lnTo>
                    <a:lnTo>
                      <a:pt x="63" y="1010"/>
                    </a:lnTo>
                    <a:lnTo>
                      <a:pt x="71" y="1004"/>
                    </a:lnTo>
                    <a:lnTo>
                      <a:pt x="75" y="994"/>
                    </a:lnTo>
                    <a:lnTo>
                      <a:pt x="79" y="985"/>
                    </a:lnTo>
                    <a:lnTo>
                      <a:pt x="82" y="975"/>
                    </a:lnTo>
                    <a:lnTo>
                      <a:pt x="85" y="964"/>
                    </a:lnTo>
                    <a:lnTo>
                      <a:pt x="88" y="956"/>
                    </a:lnTo>
                    <a:lnTo>
                      <a:pt x="92" y="950"/>
                    </a:lnTo>
                    <a:lnTo>
                      <a:pt x="99" y="947"/>
                    </a:lnTo>
                    <a:lnTo>
                      <a:pt x="107" y="948"/>
                    </a:lnTo>
                    <a:lnTo>
                      <a:pt x="121" y="953"/>
                    </a:lnTo>
                    <a:lnTo>
                      <a:pt x="119" y="959"/>
                    </a:lnTo>
                    <a:lnTo>
                      <a:pt x="117" y="964"/>
                    </a:lnTo>
                    <a:lnTo>
                      <a:pt x="115" y="970"/>
                    </a:lnTo>
                    <a:lnTo>
                      <a:pt x="112" y="975"/>
                    </a:lnTo>
                    <a:lnTo>
                      <a:pt x="110" y="981"/>
                    </a:lnTo>
                    <a:lnTo>
                      <a:pt x="106" y="986"/>
                    </a:lnTo>
                    <a:lnTo>
                      <a:pt x="104" y="992"/>
                    </a:lnTo>
                    <a:lnTo>
                      <a:pt x="100" y="998"/>
                    </a:lnTo>
                    <a:lnTo>
                      <a:pt x="98" y="1004"/>
                    </a:lnTo>
                    <a:lnTo>
                      <a:pt x="97" y="1010"/>
                    </a:lnTo>
                    <a:lnTo>
                      <a:pt x="104" y="1007"/>
                    </a:lnTo>
                    <a:lnTo>
                      <a:pt x="109" y="1001"/>
                    </a:lnTo>
                    <a:lnTo>
                      <a:pt x="112" y="995"/>
                    </a:lnTo>
                    <a:lnTo>
                      <a:pt x="115" y="988"/>
                    </a:lnTo>
                    <a:lnTo>
                      <a:pt x="116" y="980"/>
                    </a:lnTo>
                    <a:lnTo>
                      <a:pt x="118" y="973"/>
                    </a:lnTo>
                    <a:lnTo>
                      <a:pt x="122" y="967"/>
                    </a:lnTo>
                    <a:lnTo>
                      <a:pt x="127" y="963"/>
                    </a:lnTo>
                    <a:lnTo>
                      <a:pt x="134" y="961"/>
                    </a:lnTo>
                    <a:lnTo>
                      <a:pt x="144" y="962"/>
                    </a:lnTo>
                    <a:lnTo>
                      <a:pt x="148" y="966"/>
                    </a:lnTo>
                    <a:lnTo>
                      <a:pt x="149" y="970"/>
                    </a:lnTo>
                    <a:lnTo>
                      <a:pt x="149" y="975"/>
                    </a:lnTo>
                    <a:lnTo>
                      <a:pt x="149" y="979"/>
                    </a:lnTo>
                    <a:lnTo>
                      <a:pt x="147" y="983"/>
                    </a:lnTo>
                    <a:lnTo>
                      <a:pt x="144" y="987"/>
                    </a:lnTo>
                    <a:lnTo>
                      <a:pt x="142" y="991"/>
                    </a:lnTo>
                    <a:lnTo>
                      <a:pt x="140" y="995"/>
                    </a:lnTo>
                    <a:lnTo>
                      <a:pt x="138" y="999"/>
                    </a:lnTo>
                    <a:lnTo>
                      <a:pt x="137" y="1002"/>
                    </a:lnTo>
                    <a:lnTo>
                      <a:pt x="173" y="1002"/>
                    </a:lnTo>
                    <a:lnTo>
                      <a:pt x="172" y="998"/>
                    </a:lnTo>
                    <a:lnTo>
                      <a:pt x="172" y="992"/>
                    </a:lnTo>
                    <a:lnTo>
                      <a:pt x="172" y="987"/>
                    </a:lnTo>
                    <a:lnTo>
                      <a:pt x="173" y="982"/>
                    </a:lnTo>
                    <a:lnTo>
                      <a:pt x="174" y="978"/>
                    </a:lnTo>
                    <a:lnTo>
                      <a:pt x="176" y="974"/>
                    </a:lnTo>
                    <a:lnTo>
                      <a:pt x="179" y="969"/>
                    </a:lnTo>
                    <a:lnTo>
                      <a:pt x="181" y="967"/>
                    </a:lnTo>
                    <a:lnTo>
                      <a:pt x="185" y="963"/>
                    </a:lnTo>
                    <a:lnTo>
                      <a:pt x="190" y="962"/>
                    </a:lnTo>
                    <a:lnTo>
                      <a:pt x="194" y="964"/>
                    </a:lnTo>
                    <a:lnTo>
                      <a:pt x="198" y="968"/>
                    </a:lnTo>
                    <a:lnTo>
                      <a:pt x="200" y="973"/>
                    </a:lnTo>
                    <a:lnTo>
                      <a:pt x="201" y="979"/>
                    </a:lnTo>
                    <a:lnTo>
                      <a:pt x="201" y="983"/>
                    </a:lnTo>
                    <a:lnTo>
                      <a:pt x="201" y="988"/>
                    </a:lnTo>
                    <a:lnTo>
                      <a:pt x="200" y="992"/>
                    </a:lnTo>
                    <a:lnTo>
                      <a:pt x="200" y="993"/>
                    </a:lnTo>
                    <a:lnTo>
                      <a:pt x="201" y="991"/>
                    </a:lnTo>
                    <a:lnTo>
                      <a:pt x="210" y="992"/>
                    </a:lnTo>
                    <a:lnTo>
                      <a:pt x="216" y="989"/>
                    </a:lnTo>
                    <a:lnTo>
                      <a:pt x="219" y="987"/>
                    </a:lnTo>
                    <a:lnTo>
                      <a:pt x="223" y="982"/>
                    </a:lnTo>
                    <a:lnTo>
                      <a:pt x="225" y="978"/>
                    </a:lnTo>
                    <a:lnTo>
                      <a:pt x="228" y="972"/>
                    </a:lnTo>
                    <a:lnTo>
                      <a:pt x="230" y="967"/>
                    </a:lnTo>
                    <a:lnTo>
                      <a:pt x="234" y="962"/>
                    </a:lnTo>
                    <a:lnTo>
                      <a:pt x="240" y="959"/>
                    </a:lnTo>
                    <a:lnTo>
                      <a:pt x="247" y="957"/>
                    </a:lnTo>
                    <a:lnTo>
                      <a:pt x="244" y="962"/>
                    </a:lnTo>
                    <a:lnTo>
                      <a:pt x="244" y="968"/>
                    </a:lnTo>
                    <a:lnTo>
                      <a:pt x="247" y="974"/>
                    </a:lnTo>
                    <a:lnTo>
                      <a:pt x="249" y="979"/>
                    </a:lnTo>
                    <a:lnTo>
                      <a:pt x="253" y="985"/>
                    </a:lnTo>
                    <a:lnTo>
                      <a:pt x="257" y="989"/>
                    </a:lnTo>
                    <a:lnTo>
                      <a:pt x="262" y="994"/>
                    </a:lnTo>
                    <a:lnTo>
                      <a:pt x="266" y="999"/>
                    </a:lnTo>
                    <a:lnTo>
                      <a:pt x="268" y="1002"/>
                    </a:lnTo>
                    <a:lnTo>
                      <a:pt x="269" y="1006"/>
                    </a:lnTo>
                    <a:lnTo>
                      <a:pt x="276" y="1006"/>
                    </a:lnTo>
                    <a:lnTo>
                      <a:pt x="279" y="1005"/>
                    </a:lnTo>
                    <a:lnTo>
                      <a:pt x="281" y="1004"/>
                    </a:lnTo>
                    <a:lnTo>
                      <a:pt x="282" y="1004"/>
                    </a:lnTo>
                    <a:lnTo>
                      <a:pt x="285" y="1002"/>
                    </a:lnTo>
                    <a:lnTo>
                      <a:pt x="287" y="1001"/>
                    </a:lnTo>
                    <a:lnTo>
                      <a:pt x="288" y="1000"/>
                    </a:lnTo>
                    <a:lnTo>
                      <a:pt x="291" y="1000"/>
                    </a:lnTo>
                    <a:lnTo>
                      <a:pt x="293" y="999"/>
                    </a:lnTo>
                    <a:lnTo>
                      <a:pt x="294" y="998"/>
                    </a:lnTo>
                    <a:lnTo>
                      <a:pt x="297" y="998"/>
                    </a:lnTo>
                    <a:close/>
                  </a:path>
                </a:pathLst>
              </a:custGeom>
              <a:solidFill>
                <a:srgbClr val="637B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74" name="Freeform 62"/>
              <p:cNvSpPr>
                <a:spLocks/>
              </p:cNvSpPr>
              <p:nvPr/>
            </p:nvSpPr>
            <p:spPr bwMode="auto">
              <a:xfrm>
                <a:off x="2962" y="2068"/>
                <a:ext cx="68" cy="25"/>
              </a:xfrm>
              <a:custGeom>
                <a:avLst/>
                <a:gdLst>
                  <a:gd name="T0" fmla="*/ 1 w 412"/>
                  <a:gd name="T1" fmla="*/ 0 h 148"/>
                  <a:gd name="T2" fmla="*/ 1 w 412"/>
                  <a:gd name="T3" fmla="*/ 0 h 148"/>
                  <a:gd name="T4" fmla="*/ 1 w 412"/>
                  <a:gd name="T5" fmla="*/ 0 h 148"/>
                  <a:gd name="T6" fmla="*/ 1 w 412"/>
                  <a:gd name="T7" fmla="*/ 0 h 148"/>
                  <a:gd name="T8" fmla="*/ 2 w 412"/>
                  <a:gd name="T9" fmla="*/ 0 h 148"/>
                  <a:gd name="T10" fmla="*/ 2 w 412"/>
                  <a:gd name="T11" fmla="*/ 1 h 148"/>
                  <a:gd name="T12" fmla="*/ 2 w 412"/>
                  <a:gd name="T13" fmla="*/ 1 h 148"/>
                  <a:gd name="T14" fmla="*/ 2 w 412"/>
                  <a:gd name="T15" fmla="*/ 1 h 148"/>
                  <a:gd name="T16" fmla="*/ 1 w 412"/>
                  <a:gd name="T17" fmla="*/ 1 h 148"/>
                  <a:gd name="T18" fmla="*/ 1 w 412"/>
                  <a:gd name="T19" fmla="*/ 1 h 148"/>
                  <a:gd name="T20" fmla="*/ 1 w 412"/>
                  <a:gd name="T21" fmla="*/ 1 h 148"/>
                  <a:gd name="T22" fmla="*/ 1 w 412"/>
                  <a:gd name="T23" fmla="*/ 1 h 148"/>
                  <a:gd name="T24" fmla="*/ 1 w 412"/>
                  <a:gd name="T25" fmla="*/ 1 h 148"/>
                  <a:gd name="T26" fmla="*/ 1 w 412"/>
                  <a:gd name="T27" fmla="*/ 1 h 148"/>
                  <a:gd name="T28" fmla="*/ 1 w 412"/>
                  <a:gd name="T29" fmla="*/ 1 h 148"/>
                  <a:gd name="T30" fmla="*/ 1 w 412"/>
                  <a:gd name="T31" fmla="*/ 1 h 148"/>
                  <a:gd name="T32" fmla="*/ 1 w 412"/>
                  <a:gd name="T33" fmla="*/ 1 h 148"/>
                  <a:gd name="T34" fmla="*/ 1 w 412"/>
                  <a:gd name="T35" fmla="*/ 0 h 148"/>
                  <a:gd name="T36" fmla="*/ 1 w 412"/>
                  <a:gd name="T37" fmla="*/ 0 h 148"/>
                  <a:gd name="T38" fmla="*/ 1 w 412"/>
                  <a:gd name="T39" fmla="*/ 0 h 148"/>
                  <a:gd name="T40" fmla="*/ 1 w 412"/>
                  <a:gd name="T41" fmla="*/ 0 h 148"/>
                  <a:gd name="T42" fmla="*/ 1 w 412"/>
                  <a:gd name="T43" fmla="*/ 0 h 148"/>
                  <a:gd name="T44" fmla="*/ 0 w 412"/>
                  <a:gd name="T45" fmla="*/ 1 h 148"/>
                  <a:gd name="T46" fmla="*/ 0 w 412"/>
                  <a:gd name="T47" fmla="*/ 1 h 148"/>
                  <a:gd name="T48" fmla="*/ 0 w 412"/>
                  <a:gd name="T49" fmla="*/ 1 h 148"/>
                  <a:gd name="T50" fmla="*/ 0 w 412"/>
                  <a:gd name="T51" fmla="*/ 1 h 148"/>
                  <a:gd name="T52" fmla="*/ 0 w 412"/>
                  <a:gd name="T53" fmla="*/ 1 h 148"/>
                  <a:gd name="T54" fmla="*/ 0 w 412"/>
                  <a:gd name="T55" fmla="*/ 0 h 148"/>
                  <a:gd name="T56" fmla="*/ 1 w 412"/>
                  <a:gd name="T57" fmla="*/ 0 h 148"/>
                  <a:gd name="T58" fmla="*/ 1 w 412"/>
                  <a:gd name="T59" fmla="*/ 0 h 148"/>
                  <a:gd name="T60" fmla="*/ 1 w 412"/>
                  <a:gd name="T61" fmla="*/ 0 h 148"/>
                  <a:gd name="T62" fmla="*/ 1 w 412"/>
                  <a:gd name="T63" fmla="*/ 0 h 148"/>
                  <a:gd name="T64" fmla="*/ 1 w 412"/>
                  <a:gd name="T65" fmla="*/ 0 h 148"/>
                  <a:gd name="T66" fmla="*/ 1 w 412"/>
                  <a:gd name="T67" fmla="*/ 0 h 148"/>
                  <a:gd name="T68" fmla="*/ 1 w 412"/>
                  <a:gd name="T69" fmla="*/ 0 h 148"/>
                  <a:gd name="T70" fmla="*/ 0 w 412"/>
                  <a:gd name="T71" fmla="*/ 0 h 148"/>
                  <a:gd name="T72" fmla="*/ 0 w 412"/>
                  <a:gd name="T73" fmla="*/ 0 h 148"/>
                  <a:gd name="T74" fmla="*/ 0 w 412"/>
                  <a:gd name="T75" fmla="*/ 0 h 148"/>
                  <a:gd name="T76" fmla="*/ 0 w 412"/>
                  <a:gd name="T77" fmla="*/ 1 h 148"/>
                  <a:gd name="T78" fmla="*/ 0 w 412"/>
                  <a:gd name="T79" fmla="*/ 1 h 148"/>
                  <a:gd name="T80" fmla="*/ 0 w 412"/>
                  <a:gd name="T81" fmla="*/ 0 h 148"/>
                  <a:gd name="T82" fmla="*/ 0 w 412"/>
                  <a:gd name="T83" fmla="*/ 0 h 148"/>
                  <a:gd name="T84" fmla="*/ 0 w 412"/>
                  <a:gd name="T85" fmla="*/ 0 h 148"/>
                  <a:gd name="T86" fmla="*/ 0 w 412"/>
                  <a:gd name="T87" fmla="*/ 0 h 148"/>
                  <a:gd name="T88" fmla="*/ 0 w 412"/>
                  <a:gd name="T89" fmla="*/ 0 h 148"/>
                  <a:gd name="T90" fmla="*/ 0 w 412"/>
                  <a:gd name="T91" fmla="*/ 0 h 148"/>
                  <a:gd name="T92" fmla="*/ 0 w 412"/>
                  <a:gd name="T93" fmla="*/ 0 h 148"/>
                  <a:gd name="T94" fmla="*/ 0 w 412"/>
                  <a:gd name="T95" fmla="*/ 0 h 148"/>
                  <a:gd name="T96" fmla="*/ 0 w 412"/>
                  <a:gd name="T97" fmla="*/ 0 h 148"/>
                  <a:gd name="T98" fmla="*/ 0 w 412"/>
                  <a:gd name="T99" fmla="*/ 0 h 148"/>
                  <a:gd name="T100" fmla="*/ 0 w 412"/>
                  <a:gd name="T101" fmla="*/ 0 h 148"/>
                  <a:gd name="T102" fmla="*/ 0 w 412"/>
                  <a:gd name="T103" fmla="*/ 0 h 148"/>
                  <a:gd name="T104" fmla="*/ 1 w 412"/>
                  <a:gd name="T105" fmla="*/ 0 h 148"/>
                  <a:gd name="T106" fmla="*/ 1 w 412"/>
                  <a:gd name="T107" fmla="*/ 0 h 148"/>
                  <a:gd name="T108" fmla="*/ 1 w 412"/>
                  <a:gd name="T109" fmla="*/ 0 h 148"/>
                  <a:gd name="T110" fmla="*/ 1 w 412"/>
                  <a:gd name="T111" fmla="*/ 0 h 148"/>
                  <a:gd name="T112" fmla="*/ 1 w 412"/>
                  <a:gd name="T113" fmla="*/ 0 h 148"/>
                  <a:gd name="T114" fmla="*/ 1 w 412"/>
                  <a:gd name="T115" fmla="*/ 0 h 148"/>
                  <a:gd name="T116" fmla="*/ 1 w 412"/>
                  <a:gd name="T117" fmla="*/ 0 h 148"/>
                  <a:gd name="T118" fmla="*/ 1 w 412"/>
                  <a:gd name="T119" fmla="*/ 0 h 14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12"/>
                  <a:gd name="T181" fmla="*/ 0 h 148"/>
                  <a:gd name="T182" fmla="*/ 412 w 412"/>
                  <a:gd name="T183" fmla="*/ 148 h 14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12" h="148">
                    <a:moveTo>
                      <a:pt x="200" y="6"/>
                    </a:moveTo>
                    <a:lnTo>
                      <a:pt x="221" y="12"/>
                    </a:lnTo>
                    <a:lnTo>
                      <a:pt x="243" y="18"/>
                    </a:lnTo>
                    <a:lnTo>
                      <a:pt x="264" y="22"/>
                    </a:lnTo>
                    <a:lnTo>
                      <a:pt x="286" y="27"/>
                    </a:lnTo>
                    <a:lnTo>
                      <a:pt x="306" y="32"/>
                    </a:lnTo>
                    <a:lnTo>
                      <a:pt x="326" y="39"/>
                    </a:lnTo>
                    <a:lnTo>
                      <a:pt x="346" y="47"/>
                    </a:lnTo>
                    <a:lnTo>
                      <a:pt x="364" y="59"/>
                    </a:lnTo>
                    <a:lnTo>
                      <a:pt x="381" y="73"/>
                    </a:lnTo>
                    <a:lnTo>
                      <a:pt x="395" y="91"/>
                    </a:lnTo>
                    <a:lnTo>
                      <a:pt x="412" y="148"/>
                    </a:lnTo>
                    <a:lnTo>
                      <a:pt x="400" y="145"/>
                    </a:lnTo>
                    <a:lnTo>
                      <a:pt x="388" y="140"/>
                    </a:lnTo>
                    <a:lnTo>
                      <a:pt x="375" y="138"/>
                    </a:lnTo>
                    <a:lnTo>
                      <a:pt x="362" y="134"/>
                    </a:lnTo>
                    <a:lnTo>
                      <a:pt x="349" y="130"/>
                    </a:lnTo>
                    <a:lnTo>
                      <a:pt x="337" y="127"/>
                    </a:lnTo>
                    <a:lnTo>
                      <a:pt x="325" y="123"/>
                    </a:lnTo>
                    <a:lnTo>
                      <a:pt x="314" y="119"/>
                    </a:lnTo>
                    <a:lnTo>
                      <a:pt x="306" y="114"/>
                    </a:lnTo>
                    <a:lnTo>
                      <a:pt x="298" y="108"/>
                    </a:lnTo>
                    <a:lnTo>
                      <a:pt x="286" y="120"/>
                    </a:lnTo>
                    <a:lnTo>
                      <a:pt x="286" y="113"/>
                    </a:lnTo>
                    <a:lnTo>
                      <a:pt x="269" y="120"/>
                    </a:lnTo>
                    <a:lnTo>
                      <a:pt x="253" y="121"/>
                    </a:lnTo>
                    <a:lnTo>
                      <a:pt x="238" y="119"/>
                    </a:lnTo>
                    <a:lnTo>
                      <a:pt x="225" y="114"/>
                    </a:lnTo>
                    <a:lnTo>
                      <a:pt x="211" y="109"/>
                    </a:lnTo>
                    <a:lnTo>
                      <a:pt x="198" y="104"/>
                    </a:lnTo>
                    <a:lnTo>
                      <a:pt x="183" y="101"/>
                    </a:lnTo>
                    <a:lnTo>
                      <a:pt x="168" y="103"/>
                    </a:lnTo>
                    <a:lnTo>
                      <a:pt x="151" y="110"/>
                    </a:lnTo>
                    <a:lnTo>
                      <a:pt x="133" y="125"/>
                    </a:lnTo>
                    <a:lnTo>
                      <a:pt x="183" y="79"/>
                    </a:lnTo>
                    <a:lnTo>
                      <a:pt x="179" y="73"/>
                    </a:lnTo>
                    <a:lnTo>
                      <a:pt x="174" y="70"/>
                    </a:lnTo>
                    <a:lnTo>
                      <a:pt x="169" y="69"/>
                    </a:lnTo>
                    <a:lnTo>
                      <a:pt x="163" y="69"/>
                    </a:lnTo>
                    <a:lnTo>
                      <a:pt x="158" y="70"/>
                    </a:lnTo>
                    <a:lnTo>
                      <a:pt x="152" y="72"/>
                    </a:lnTo>
                    <a:lnTo>
                      <a:pt x="148" y="76"/>
                    </a:lnTo>
                    <a:lnTo>
                      <a:pt x="143" y="78"/>
                    </a:lnTo>
                    <a:lnTo>
                      <a:pt x="138" y="82"/>
                    </a:lnTo>
                    <a:lnTo>
                      <a:pt x="133" y="84"/>
                    </a:lnTo>
                    <a:lnTo>
                      <a:pt x="110" y="113"/>
                    </a:lnTo>
                    <a:lnTo>
                      <a:pt x="105" y="109"/>
                    </a:lnTo>
                    <a:lnTo>
                      <a:pt x="104" y="106"/>
                    </a:lnTo>
                    <a:lnTo>
                      <a:pt x="104" y="102"/>
                    </a:lnTo>
                    <a:lnTo>
                      <a:pt x="106" y="98"/>
                    </a:lnTo>
                    <a:lnTo>
                      <a:pt x="110" y="96"/>
                    </a:lnTo>
                    <a:lnTo>
                      <a:pt x="113" y="92"/>
                    </a:lnTo>
                    <a:lnTo>
                      <a:pt x="117" y="90"/>
                    </a:lnTo>
                    <a:lnTo>
                      <a:pt x="119" y="87"/>
                    </a:lnTo>
                    <a:lnTo>
                      <a:pt x="121" y="83"/>
                    </a:lnTo>
                    <a:lnTo>
                      <a:pt x="121" y="79"/>
                    </a:lnTo>
                    <a:lnTo>
                      <a:pt x="129" y="73"/>
                    </a:lnTo>
                    <a:lnTo>
                      <a:pt x="136" y="69"/>
                    </a:lnTo>
                    <a:lnTo>
                      <a:pt x="145" y="66"/>
                    </a:lnTo>
                    <a:lnTo>
                      <a:pt x="154" y="64"/>
                    </a:lnTo>
                    <a:lnTo>
                      <a:pt x="163" y="62"/>
                    </a:lnTo>
                    <a:lnTo>
                      <a:pt x="171" y="58"/>
                    </a:lnTo>
                    <a:lnTo>
                      <a:pt x="179" y="56"/>
                    </a:lnTo>
                    <a:lnTo>
                      <a:pt x="186" y="50"/>
                    </a:lnTo>
                    <a:lnTo>
                      <a:pt x="192" y="44"/>
                    </a:lnTo>
                    <a:lnTo>
                      <a:pt x="195" y="34"/>
                    </a:lnTo>
                    <a:lnTo>
                      <a:pt x="181" y="29"/>
                    </a:lnTo>
                    <a:lnTo>
                      <a:pt x="169" y="29"/>
                    </a:lnTo>
                    <a:lnTo>
                      <a:pt x="156" y="32"/>
                    </a:lnTo>
                    <a:lnTo>
                      <a:pt x="145" y="38"/>
                    </a:lnTo>
                    <a:lnTo>
                      <a:pt x="133" y="44"/>
                    </a:lnTo>
                    <a:lnTo>
                      <a:pt x="123" y="52"/>
                    </a:lnTo>
                    <a:lnTo>
                      <a:pt x="112" y="59"/>
                    </a:lnTo>
                    <a:lnTo>
                      <a:pt x="100" y="65"/>
                    </a:lnTo>
                    <a:lnTo>
                      <a:pt x="88" y="70"/>
                    </a:lnTo>
                    <a:lnTo>
                      <a:pt x="76" y="72"/>
                    </a:lnTo>
                    <a:lnTo>
                      <a:pt x="36" y="113"/>
                    </a:lnTo>
                    <a:lnTo>
                      <a:pt x="29" y="108"/>
                    </a:lnTo>
                    <a:lnTo>
                      <a:pt x="33" y="100"/>
                    </a:lnTo>
                    <a:lnTo>
                      <a:pt x="42" y="91"/>
                    </a:lnTo>
                    <a:lnTo>
                      <a:pt x="51" y="84"/>
                    </a:lnTo>
                    <a:lnTo>
                      <a:pt x="62" y="77"/>
                    </a:lnTo>
                    <a:lnTo>
                      <a:pt x="73" y="70"/>
                    </a:lnTo>
                    <a:lnTo>
                      <a:pt x="82" y="62"/>
                    </a:lnTo>
                    <a:lnTo>
                      <a:pt x="88" y="53"/>
                    </a:lnTo>
                    <a:lnTo>
                      <a:pt x="89" y="45"/>
                    </a:lnTo>
                    <a:lnTo>
                      <a:pt x="86" y="34"/>
                    </a:lnTo>
                    <a:lnTo>
                      <a:pt x="76" y="22"/>
                    </a:lnTo>
                    <a:lnTo>
                      <a:pt x="69" y="20"/>
                    </a:lnTo>
                    <a:lnTo>
                      <a:pt x="62" y="20"/>
                    </a:lnTo>
                    <a:lnTo>
                      <a:pt x="55" y="21"/>
                    </a:lnTo>
                    <a:lnTo>
                      <a:pt x="48" y="24"/>
                    </a:lnTo>
                    <a:lnTo>
                      <a:pt x="41" y="27"/>
                    </a:lnTo>
                    <a:lnTo>
                      <a:pt x="33" y="31"/>
                    </a:lnTo>
                    <a:lnTo>
                      <a:pt x="27" y="34"/>
                    </a:lnTo>
                    <a:lnTo>
                      <a:pt x="20" y="38"/>
                    </a:lnTo>
                    <a:lnTo>
                      <a:pt x="13" y="41"/>
                    </a:lnTo>
                    <a:lnTo>
                      <a:pt x="7" y="44"/>
                    </a:lnTo>
                    <a:lnTo>
                      <a:pt x="0" y="34"/>
                    </a:lnTo>
                    <a:lnTo>
                      <a:pt x="18" y="27"/>
                    </a:lnTo>
                    <a:lnTo>
                      <a:pt x="37" y="20"/>
                    </a:lnTo>
                    <a:lnTo>
                      <a:pt x="56" y="13"/>
                    </a:lnTo>
                    <a:lnTo>
                      <a:pt x="77" y="7"/>
                    </a:lnTo>
                    <a:lnTo>
                      <a:pt x="98" y="2"/>
                    </a:lnTo>
                    <a:lnTo>
                      <a:pt x="118" y="0"/>
                    </a:lnTo>
                    <a:lnTo>
                      <a:pt x="138" y="0"/>
                    </a:lnTo>
                    <a:lnTo>
                      <a:pt x="158" y="3"/>
                    </a:lnTo>
                    <a:lnTo>
                      <a:pt x="177" y="10"/>
                    </a:lnTo>
                    <a:lnTo>
                      <a:pt x="195" y="22"/>
                    </a:lnTo>
                    <a:lnTo>
                      <a:pt x="196" y="21"/>
                    </a:lnTo>
                    <a:lnTo>
                      <a:pt x="199" y="20"/>
                    </a:lnTo>
                    <a:lnTo>
                      <a:pt x="199" y="19"/>
                    </a:lnTo>
                    <a:lnTo>
                      <a:pt x="200" y="16"/>
                    </a:lnTo>
                    <a:lnTo>
                      <a:pt x="200" y="15"/>
                    </a:lnTo>
                    <a:lnTo>
                      <a:pt x="200" y="13"/>
                    </a:lnTo>
                    <a:lnTo>
                      <a:pt x="200" y="10"/>
                    </a:lnTo>
                    <a:lnTo>
                      <a:pt x="200" y="9"/>
                    </a:lnTo>
                    <a:lnTo>
                      <a:pt x="200" y="7"/>
                    </a:lnTo>
                    <a:lnTo>
                      <a:pt x="200" y="6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75" name="Freeform 63"/>
              <p:cNvSpPr>
                <a:spLocks/>
              </p:cNvSpPr>
              <p:nvPr/>
            </p:nvSpPr>
            <p:spPr bwMode="auto">
              <a:xfrm>
                <a:off x="2962" y="2075"/>
                <a:ext cx="9" cy="8"/>
              </a:xfrm>
              <a:custGeom>
                <a:avLst/>
                <a:gdLst>
                  <a:gd name="T0" fmla="*/ 0 w 57"/>
                  <a:gd name="T1" fmla="*/ 0 h 47"/>
                  <a:gd name="T2" fmla="*/ 0 w 57"/>
                  <a:gd name="T3" fmla="*/ 0 h 47"/>
                  <a:gd name="T4" fmla="*/ 0 w 57"/>
                  <a:gd name="T5" fmla="*/ 0 h 47"/>
                  <a:gd name="T6" fmla="*/ 0 w 57"/>
                  <a:gd name="T7" fmla="*/ 0 h 47"/>
                  <a:gd name="T8" fmla="*/ 0 w 57"/>
                  <a:gd name="T9" fmla="*/ 0 h 47"/>
                  <a:gd name="T10" fmla="*/ 0 w 57"/>
                  <a:gd name="T11" fmla="*/ 0 h 47"/>
                  <a:gd name="T12" fmla="*/ 0 w 57"/>
                  <a:gd name="T13" fmla="*/ 0 h 47"/>
                  <a:gd name="T14" fmla="*/ 0 w 57"/>
                  <a:gd name="T15" fmla="*/ 0 h 47"/>
                  <a:gd name="T16" fmla="*/ 0 w 57"/>
                  <a:gd name="T17" fmla="*/ 0 h 47"/>
                  <a:gd name="T18" fmla="*/ 0 w 57"/>
                  <a:gd name="T19" fmla="*/ 0 h 47"/>
                  <a:gd name="T20" fmla="*/ 0 w 57"/>
                  <a:gd name="T21" fmla="*/ 0 h 47"/>
                  <a:gd name="T22" fmla="*/ 0 w 57"/>
                  <a:gd name="T23" fmla="*/ 0 h 47"/>
                  <a:gd name="T24" fmla="*/ 0 w 57"/>
                  <a:gd name="T25" fmla="*/ 0 h 47"/>
                  <a:gd name="T26" fmla="*/ 0 w 57"/>
                  <a:gd name="T27" fmla="*/ 0 h 47"/>
                  <a:gd name="T28" fmla="*/ 0 w 57"/>
                  <a:gd name="T29" fmla="*/ 0 h 47"/>
                  <a:gd name="T30" fmla="*/ 0 w 57"/>
                  <a:gd name="T31" fmla="*/ 0 h 47"/>
                  <a:gd name="T32" fmla="*/ 0 w 57"/>
                  <a:gd name="T33" fmla="*/ 0 h 47"/>
                  <a:gd name="T34" fmla="*/ 0 w 57"/>
                  <a:gd name="T35" fmla="*/ 0 h 47"/>
                  <a:gd name="T36" fmla="*/ 0 w 57"/>
                  <a:gd name="T37" fmla="*/ 0 h 47"/>
                  <a:gd name="T38" fmla="*/ 0 w 57"/>
                  <a:gd name="T39" fmla="*/ 0 h 47"/>
                  <a:gd name="T40" fmla="*/ 0 w 57"/>
                  <a:gd name="T41" fmla="*/ 0 h 47"/>
                  <a:gd name="T42" fmla="*/ 0 w 57"/>
                  <a:gd name="T43" fmla="*/ 0 h 4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7"/>
                  <a:gd name="T67" fmla="*/ 0 h 47"/>
                  <a:gd name="T68" fmla="*/ 57 w 57"/>
                  <a:gd name="T69" fmla="*/ 47 h 4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7" h="47">
                    <a:moveTo>
                      <a:pt x="0" y="47"/>
                    </a:moveTo>
                    <a:lnTo>
                      <a:pt x="1" y="37"/>
                    </a:lnTo>
                    <a:lnTo>
                      <a:pt x="5" y="29"/>
                    </a:lnTo>
                    <a:lnTo>
                      <a:pt x="10" y="25"/>
                    </a:lnTo>
                    <a:lnTo>
                      <a:pt x="16" y="21"/>
                    </a:lnTo>
                    <a:lnTo>
                      <a:pt x="23" y="19"/>
                    </a:lnTo>
                    <a:lnTo>
                      <a:pt x="31" y="18"/>
                    </a:lnTo>
                    <a:lnTo>
                      <a:pt x="38" y="15"/>
                    </a:lnTo>
                    <a:lnTo>
                      <a:pt x="45" y="12"/>
                    </a:lnTo>
                    <a:lnTo>
                      <a:pt x="52" y="7"/>
                    </a:lnTo>
                    <a:lnTo>
                      <a:pt x="57" y="0"/>
                    </a:lnTo>
                    <a:lnTo>
                      <a:pt x="56" y="3"/>
                    </a:lnTo>
                    <a:lnTo>
                      <a:pt x="52" y="7"/>
                    </a:lnTo>
                    <a:lnTo>
                      <a:pt x="48" y="10"/>
                    </a:lnTo>
                    <a:lnTo>
                      <a:pt x="42" y="15"/>
                    </a:lnTo>
                    <a:lnTo>
                      <a:pt x="35" y="21"/>
                    </a:lnTo>
                    <a:lnTo>
                      <a:pt x="27" y="26"/>
                    </a:lnTo>
                    <a:lnTo>
                      <a:pt x="20" y="32"/>
                    </a:lnTo>
                    <a:lnTo>
                      <a:pt x="13" y="37"/>
                    </a:lnTo>
                    <a:lnTo>
                      <a:pt x="6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76" name="Freeform 64"/>
              <p:cNvSpPr>
                <a:spLocks/>
              </p:cNvSpPr>
              <p:nvPr/>
            </p:nvSpPr>
            <p:spPr bwMode="auto">
              <a:xfrm>
                <a:off x="2905" y="2082"/>
                <a:ext cx="89" cy="131"/>
              </a:xfrm>
              <a:custGeom>
                <a:avLst/>
                <a:gdLst>
                  <a:gd name="T0" fmla="*/ 2 w 538"/>
                  <a:gd name="T1" fmla="*/ 0 h 787"/>
                  <a:gd name="T2" fmla="*/ 2 w 538"/>
                  <a:gd name="T3" fmla="*/ 0 h 787"/>
                  <a:gd name="T4" fmla="*/ 2 w 538"/>
                  <a:gd name="T5" fmla="*/ 1 h 787"/>
                  <a:gd name="T6" fmla="*/ 2 w 538"/>
                  <a:gd name="T7" fmla="*/ 1 h 787"/>
                  <a:gd name="T8" fmla="*/ 2 w 538"/>
                  <a:gd name="T9" fmla="*/ 1 h 787"/>
                  <a:gd name="T10" fmla="*/ 2 w 538"/>
                  <a:gd name="T11" fmla="*/ 1 h 787"/>
                  <a:gd name="T12" fmla="*/ 2 w 538"/>
                  <a:gd name="T13" fmla="*/ 1 h 787"/>
                  <a:gd name="T14" fmla="*/ 2 w 538"/>
                  <a:gd name="T15" fmla="*/ 1 h 787"/>
                  <a:gd name="T16" fmla="*/ 2 w 538"/>
                  <a:gd name="T17" fmla="*/ 1 h 787"/>
                  <a:gd name="T18" fmla="*/ 2 w 538"/>
                  <a:gd name="T19" fmla="*/ 1 h 787"/>
                  <a:gd name="T20" fmla="*/ 2 w 538"/>
                  <a:gd name="T21" fmla="*/ 1 h 787"/>
                  <a:gd name="T22" fmla="*/ 2 w 538"/>
                  <a:gd name="T23" fmla="*/ 1 h 787"/>
                  <a:gd name="T24" fmla="*/ 2 w 538"/>
                  <a:gd name="T25" fmla="*/ 1 h 787"/>
                  <a:gd name="T26" fmla="*/ 2 w 538"/>
                  <a:gd name="T27" fmla="*/ 1 h 787"/>
                  <a:gd name="T28" fmla="*/ 2 w 538"/>
                  <a:gd name="T29" fmla="*/ 1 h 787"/>
                  <a:gd name="T30" fmla="*/ 2 w 538"/>
                  <a:gd name="T31" fmla="*/ 1 h 787"/>
                  <a:gd name="T32" fmla="*/ 2 w 538"/>
                  <a:gd name="T33" fmla="*/ 1 h 787"/>
                  <a:gd name="T34" fmla="*/ 2 w 538"/>
                  <a:gd name="T35" fmla="*/ 2 h 787"/>
                  <a:gd name="T36" fmla="*/ 2 w 538"/>
                  <a:gd name="T37" fmla="*/ 2 h 787"/>
                  <a:gd name="T38" fmla="*/ 1 w 538"/>
                  <a:gd name="T39" fmla="*/ 3 h 787"/>
                  <a:gd name="T40" fmla="*/ 1 w 538"/>
                  <a:gd name="T41" fmla="*/ 3 h 787"/>
                  <a:gd name="T42" fmla="*/ 1 w 538"/>
                  <a:gd name="T43" fmla="*/ 3 h 787"/>
                  <a:gd name="T44" fmla="*/ 1 w 538"/>
                  <a:gd name="T45" fmla="*/ 3 h 787"/>
                  <a:gd name="T46" fmla="*/ 1 w 538"/>
                  <a:gd name="T47" fmla="*/ 3 h 787"/>
                  <a:gd name="T48" fmla="*/ 1 w 538"/>
                  <a:gd name="T49" fmla="*/ 3 h 787"/>
                  <a:gd name="T50" fmla="*/ 1 w 538"/>
                  <a:gd name="T51" fmla="*/ 3 h 787"/>
                  <a:gd name="T52" fmla="*/ 1 w 538"/>
                  <a:gd name="T53" fmla="*/ 3 h 787"/>
                  <a:gd name="T54" fmla="*/ 1 w 538"/>
                  <a:gd name="T55" fmla="*/ 2 h 787"/>
                  <a:gd name="T56" fmla="*/ 1 w 538"/>
                  <a:gd name="T57" fmla="*/ 2 h 787"/>
                  <a:gd name="T58" fmla="*/ 1 w 538"/>
                  <a:gd name="T59" fmla="*/ 2 h 787"/>
                  <a:gd name="T60" fmla="*/ 1 w 538"/>
                  <a:gd name="T61" fmla="*/ 2 h 787"/>
                  <a:gd name="T62" fmla="*/ 0 w 538"/>
                  <a:gd name="T63" fmla="*/ 2 h 787"/>
                  <a:gd name="T64" fmla="*/ 1 w 538"/>
                  <a:gd name="T65" fmla="*/ 2 h 787"/>
                  <a:gd name="T66" fmla="*/ 0 w 538"/>
                  <a:gd name="T67" fmla="*/ 2 h 787"/>
                  <a:gd name="T68" fmla="*/ 0 w 538"/>
                  <a:gd name="T69" fmla="*/ 2 h 787"/>
                  <a:gd name="T70" fmla="*/ 0 w 538"/>
                  <a:gd name="T71" fmla="*/ 2 h 787"/>
                  <a:gd name="T72" fmla="*/ 0 w 538"/>
                  <a:gd name="T73" fmla="*/ 2 h 787"/>
                  <a:gd name="T74" fmla="*/ 0 w 538"/>
                  <a:gd name="T75" fmla="*/ 2 h 787"/>
                  <a:gd name="T76" fmla="*/ 0 w 538"/>
                  <a:gd name="T77" fmla="*/ 2 h 787"/>
                  <a:gd name="T78" fmla="*/ 0 w 538"/>
                  <a:gd name="T79" fmla="*/ 2 h 787"/>
                  <a:gd name="T80" fmla="*/ 0 w 538"/>
                  <a:gd name="T81" fmla="*/ 1 h 787"/>
                  <a:gd name="T82" fmla="*/ 1 w 538"/>
                  <a:gd name="T83" fmla="*/ 1 h 787"/>
                  <a:gd name="T84" fmla="*/ 1 w 538"/>
                  <a:gd name="T85" fmla="*/ 1 h 787"/>
                  <a:gd name="T86" fmla="*/ 1 w 538"/>
                  <a:gd name="T87" fmla="*/ 1 h 787"/>
                  <a:gd name="T88" fmla="*/ 1 w 538"/>
                  <a:gd name="T89" fmla="*/ 1 h 787"/>
                  <a:gd name="T90" fmla="*/ 1 w 538"/>
                  <a:gd name="T91" fmla="*/ 1 h 787"/>
                  <a:gd name="T92" fmla="*/ 1 w 538"/>
                  <a:gd name="T93" fmla="*/ 1 h 787"/>
                  <a:gd name="T94" fmla="*/ 1 w 538"/>
                  <a:gd name="T95" fmla="*/ 1 h 787"/>
                  <a:gd name="T96" fmla="*/ 0 w 538"/>
                  <a:gd name="T97" fmla="*/ 1 h 787"/>
                  <a:gd name="T98" fmla="*/ 1 w 538"/>
                  <a:gd name="T99" fmla="*/ 1 h 787"/>
                  <a:gd name="T100" fmla="*/ 0 w 538"/>
                  <a:gd name="T101" fmla="*/ 1 h 787"/>
                  <a:gd name="T102" fmla="*/ 0 w 538"/>
                  <a:gd name="T103" fmla="*/ 1 h 787"/>
                  <a:gd name="T104" fmla="*/ 0 w 538"/>
                  <a:gd name="T105" fmla="*/ 1 h 787"/>
                  <a:gd name="T106" fmla="*/ 0 w 538"/>
                  <a:gd name="T107" fmla="*/ 1 h 787"/>
                  <a:gd name="T108" fmla="*/ 0 w 538"/>
                  <a:gd name="T109" fmla="*/ 1 h 787"/>
                  <a:gd name="T110" fmla="*/ 0 w 538"/>
                  <a:gd name="T111" fmla="*/ 1 h 787"/>
                  <a:gd name="T112" fmla="*/ 0 w 538"/>
                  <a:gd name="T113" fmla="*/ 0 h 787"/>
                  <a:gd name="T114" fmla="*/ 1 w 538"/>
                  <a:gd name="T115" fmla="*/ 0 h 787"/>
                  <a:gd name="T116" fmla="*/ 1 w 538"/>
                  <a:gd name="T117" fmla="*/ 0 h 787"/>
                  <a:gd name="T118" fmla="*/ 1 w 538"/>
                  <a:gd name="T119" fmla="*/ 0 h 787"/>
                  <a:gd name="T120" fmla="*/ 1 w 538"/>
                  <a:gd name="T121" fmla="*/ 0 h 787"/>
                  <a:gd name="T122" fmla="*/ 1 w 538"/>
                  <a:gd name="T123" fmla="*/ 0 h 7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38"/>
                  <a:gd name="T187" fmla="*/ 0 h 787"/>
                  <a:gd name="T188" fmla="*/ 538 w 538"/>
                  <a:gd name="T189" fmla="*/ 787 h 7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38" h="787">
                    <a:moveTo>
                      <a:pt x="372" y="93"/>
                    </a:moveTo>
                    <a:lnTo>
                      <a:pt x="362" y="114"/>
                    </a:lnTo>
                    <a:lnTo>
                      <a:pt x="364" y="115"/>
                    </a:lnTo>
                    <a:lnTo>
                      <a:pt x="368" y="117"/>
                    </a:lnTo>
                    <a:lnTo>
                      <a:pt x="372" y="119"/>
                    </a:lnTo>
                    <a:lnTo>
                      <a:pt x="374" y="121"/>
                    </a:lnTo>
                    <a:lnTo>
                      <a:pt x="378" y="124"/>
                    </a:lnTo>
                    <a:lnTo>
                      <a:pt x="381" y="126"/>
                    </a:lnTo>
                    <a:lnTo>
                      <a:pt x="385" y="126"/>
                    </a:lnTo>
                    <a:lnTo>
                      <a:pt x="388" y="126"/>
                    </a:lnTo>
                    <a:lnTo>
                      <a:pt x="392" y="125"/>
                    </a:lnTo>
                    <a:lnTo>
                      <a:pt x="395" y="121"/>
                    </a:lnTo>
                    <a:lnTo>
                      <a:pt x="392" y="125"/>
                    </a:lnTo>
                    <a:lnTo>
                      <a:pt x="386" y="128"/>
                    </a:lnTo>
                    <a:lnTo>
                      <a:pt x="380" y="131"/>
                    </a:lnTo>
                    <a:lnTo>
                      <a:pt x="374" y="133"/>
                    </a:lnTo>
                    <a:lnTo>
                      <a:pt x="368" y="137"/>
                    </a:lnTo>
                    <a:lnTo>
                      <a:pt x="363" y="140"/>
                    </a:lnTo>
                    <a:lnTo>
                      <a:pt x="361" y="145"/>
                    </a:lnTo>
                    <a:lnTo>
                      <a:pt x="360" y="150"/>
                    </a:lnTo>
                    <a:lnTo>
                      <a:pt x="361" y="157"/>
                    </a:lnTo>
                    <a:lnTo>
                      <a:pt x="367" y="167"/>
                    </a:lnTo>
                    <a:lnTo>
                      <a:pt x="367" y="169"/>
                    </a:lnTo>
                    <a:lnTo>
                      <a:pt x="368" y="171"/>
                    </a:lnTo>
                    <a:lnTo>
                      <a:pt x="369" y="174"/>
                    </a:lnTo>
                    <a:lnTo>
                      <a:pt x="372" y="176"/>
                    </a:lnTo>
                    <a:lnTo>
                      <a:pt x="373" y="178"/>
                    </a:lnTo>
                    <a:lnTo>
                      <a:pt x="375" y="180"/>
                    </a:lnTo>
                    <a:lnTo>
                      <a:pt x="378" y="182"/>
                    </a:lnTo>
                    <a:lnTo>
                      <a:pt x="380" y="183"/>
                    </a:lnTo>
                    <a:lnTo>
                      <a:pt x="382" y="186"/>
                    </a:lnTo>
                    <a:lnTo>
                      <a:pt x="384" y="188"/>
                    </a:lnTo>
                    <a:lnTo>
                      <a:pt x="381" y="188"/>
                    </a:lnTo>
                    <a:lnTo>
                      <a:pt x="380" y="188"/>
                    </a:lnTo>
                    <a:lnTo>
                      <a:pt x="378" y="188"/>
                    </a:lnTo>
                    <a:lnTo>
                      <a:pt x="376" y="189"/>
                    </a:lnTo>
                    <a:lnTo>
                      <a:pt x="374" y="191"/>
                    </a:lnTo>
                    <a:lnTo>
                      <a:pt x="373" y="193"/>
                    </a:lnTo>
                    <a:lnTo>
                      <a:pt x="372" y="195"/>
                    </a:lnTo>
                    <a:lnTo>
                      <a:pt x="369" y="196"/>
                    </a:lnTo>
                    <a:lnTo>
                      <a:pt x="368" y="199"/>
                    </a:lnTo>
                    <a:lnTo>
                      <a:pt x="367" y="200"/>
                    </a:lnTo>
                    <a:lnTo>
                      <a:pt x="372" y="207"/>
                    </a:lnTo>
                    <a:lnTo>
                      <a:pt x="355" y="224"/>
                    </a:lnTo>
                    <a:lnTo>
                      <a:pt x="395" y="264"/>
                    </a:lnTo>
                    <a:lnTo>
                      <a:pt x="394" y="262"/>
                    </a:lnTo>
                    <a:lnTo>
                      <a:pt x="393" y="260"/>
                    </a:lnTo>
                    <a:lnTo>
                      <a:pt x="392" y="259"/>
                    </a:lnTo>
                    <a:lnTo>
                      <a:pt x="389" y="258"/>
                    </a:lnTo>
                    <a:lnTo>
                      <a:pt x="388" y="258"/>
                    </a:lnTo>
                    <a:lnTo>
                      <a:pt x="386" y="257"/>
                    </a:lnTo>
                    <a:lnTo>
                      <a:pt x="384" y="257"/>
                    </a:lnTo>
                    <a:lnTo>
                      <a:pt x="382" y="257"/>
                    </a:lnTo>
                    <a:lnTo>
                      <a:pt x="380" y="257"/>
                    </a:lnTo>
                    <a:lnTo>
                      <a:pt x="379" y="257"/>
                    </a:lnTo>
                    <a:lnTo>
                      <a:pt x="376" y="258"/>
                    </a:lnTo>
                    <a:lnTo>
                      <a:pt x="375" y="259"/>
                    </a:lnTo>
                    <a:lnTo>
                      <a:pt x="374" y="260"/>
                    </a:lnTo>
                    <a:lnTo>
                      <a:pt x="373" y="263"/>
                    </a:lnTo>
                    <a:lnTo>
                      <a:pt x="373" y="264"/>
                    </a:lnTo>
                    <a:lnTo>
                      <a:pt x="372" y="266"/>
                    </a:lnTo>
                    <a:lnTo>
                      <a:pt x="372" y="268"/>
                    </a:lnTo>
                    <a:lnTo>
                      <a:pt x="372" y="270"/>
                    </a:lnTo>
                    <a:lnTo>
                      <a:pt x="372" y="272"/>
                    </a:lnTo>
                    <a:lnTo>
                      <a:pt x="372" y="273"/>
                    </a:lnTo>
                    <a:lnTo>
                      <a:pt x="384" y="285"/>
                    </a:lnTo>
                    <a:lnTo>
                      <a:pt x="382" y="285"/>
                    </a:lnTo>
                    <a:lnTo>
                      <a:pt x="381" y="285"/>
                    </a:lnTo>
                    <a:lnTo>
                      <a:pt x="380" y="285"/>
                    </a:lnTo>
                    <a:lnTo>
                      <a:pt x="379" y="285"/>
                    </a:lnTo>
                    <a:lnTo>
                      <a:pt x="378" y="284"/>
                    </a:lnTo>
                    <a:lnTo>
                      <a:pt x="376" y="284"/>
                    </a:lnTo>
                    <a:lnTo>
                      <a:pt x="375" y="283"/>
                    </a:lnTo>
                    <a:lnTo>
                      <a:pt x="374" y="282"/>
                    </a:lnTo>
                    <a:lnTo>
                      <a:pt x="373" y="282"/>
                    </a:lnTo>
                    <a:lnTo>
                      <a:pt x="372" y="281"/>
                    </a:lnTo>
                    <a:lnTo>
                      <a:pt x="362" y="297"/>
                    </a:lnTo>
                    <a:lnTo>
                      <a:pt x="366" y="302"/>
                    </a:lnTo>
                    <a:lnTo>
                      <a:pt x="369" y="306"/>
                    </a:lnTo>
                    <a:lnTo>
                      <a:pt x="374" y="308"/>
                    </a:lnTo>
                    <a:lnTo>
                      <a:pt x="379" y="309"/>
                    </a:lnTo>
                    <a:lnTo>
                      <a:pt x="385" y="309"/>
                    </a:lnTo>
                    <a:lnTo>
                      <a:pt x="389" y="309"/>
                    </a:lnTo>
                    <a:lnTo>
                      <a:pt x="395" y="308"/>
                    </a:lnTo>
                    <a:lnTo>
                      <a:pt x="401" y="308"/>
                    </a:lnTo>
                    <a:lnTo>
                      <a:pt x="407" y="308"/>
                    </a:lnTo>
                    <a:lnTo>
                      <a:pt x="412" y="309"/>
                    </a:lnTo>
                    <a:lnTo>
                      <a:pt x="419" y="301"/>
                    </a:lnTo>
                    <a:lnTo>
                      <a:pt x="430" y="296"/>
                    </a:lnTo>
                    <a:lnTo>
                      <a:pt x="442" y="292"/>
                    </a:lnTo>
                    <a:lnTo>
                      <a:pt x="454" y="289"/>
                    </a:lnTo>
                    <a:lnTo>
                      <a:pt x="467" y="287"/>
                    </a:lnTo>
                    <a:lnTo>
                      <a:pt x="478" y="283"/>
                    </a:lnTo>
                    <a:lnTo>
                      <a:pt x="487" y="278"/>
                    </a:lnTo>
                    <a:lnTo>
                      <a:pt x="494" y="270"/>
                    </a:lnTo>
                    <a:lnTo>
                      <a:pt x="495" y="259"/>
                    </a:lnTo>
                    <a:lnTo>
                      <a:pt x="493" y="245"/>
                    </a:lnTo>
                    <a:lnTo>
                      <a:pt x="538" y="245"/>
                    </a:lnTo>
                    <a:lnTo>
                      <a:pt x="533" y="252"/>
                    </a:lnTo>
                    <a:lnTo>
                      <a:pt x="530" y="259"/>
                    </a:lnTo>
                    <a:lnTo>
                      <a:pt x="527" y="266"/>
                    </a:lnTo>
                    <a:lnTo>
                      <a:pt x="527" y="275"/>
                    </a:lnTo>
                    <a:lnTo>
                      <a:pt x="527" y="282"/>
                    </a:lnTo>
                    <a:lnTo>
                      <a:pt x="526" y="290"/>
                    </a:lnTo>
                    <a:lnTo>
                      <a:pt x="526" y="297"/>
                    </a:lnTo>
                    <a:lnTo>
                      <a:pt x="524" y="306"/>
                    </a:lnTo>
                    <a:lnTo>
                      <a:pt x="520" y="313"/>
                    </a:lnTo>
                    <a:lnTo>
                      <a:pt x="514" y="321"/>
                    </a:lnTo>
                    <a:lnTo>
                      <a:pt x="505" y="325"/>
                    </a:lnTo>
                    <a:lnTo>
                      <a:pt x="498" y="325"/>
                    </a:lnTo>
                    <a:lnTo>
                      <a:pt x="492" y="322"/>
                    </a:lnTo>
                    <a:lnTo>
                      <a:pt x="487" y="317"/>
                    </a:lnTo>
                    <a:lnTo>
                      <a:pt x="483" y="311"/>
                    </a:lnTo>
                    <a:lnTo>
                      <a:pt x="479" y="307"/>
                    </a:lnTo>
                    <a:lnTo>
                      <a:pt x="475" y="303"/>
                    </a:lnTo>
                    <a:lnTo>
                      <a:pt x="470" y="303"/>
                    </a:lnTo>
                    <a:lnTo>
                      <a:pt x="464" y="306"/>
                    </a:lnTo>
                    <a:lnTo>
                      <a:pt x="457" y="314"/>
                    </a:lnTo>
                    <a:lnTo>
                      <a:pt x="461" y="322"/>
                    </a:lnTo>
                    <a:lnTo>
                      <a:pt x="463" y="331"/>
                    </a:lnTo>
                    <a:lnTo>
                      <a:pt x="463" y="339"/>
                    </a:lnTo>
                    <a:lnTo>
                      <a:pt x="463" y="347"/>
                    </a:lnTo>
                    <a:lnTo>
                      <a:pt x="463" y="354"/>
                    </a:lnTo>
                    <a:lnTo>
                      <a:pt x="463" y="361"/>
                    </a:lnTo>
                    <a:lnTo>
                      <a:pt x="464" y="369"/>
                    </a:lnTo>
                    <a:lnTo>
                      <a:pt x="467" y="374"/>
                    </a:lnTo>
                    <a:lnTo>
                      <a:pt x="473" y="379"/>
                    </a:lnTo>
                    <a:lnTo>
                      <a:pt x="481" y="383"/>
                    </a:lnTo>
                    <a:lnTo>
                      <a:pt x="476" y="395"/>
                    </a:lnTo>
                    <a:lnTo>
                      <a:pt x="489" y="395"/>
                    </a:lnTo>
                    <a:lnTo>
                      <a:pt x="498" y="398"/>
                    </a:lnTo>
                    <a:lnTo>
                      <a:pt x="503" y="403"/>
                    </a:lnTo>
                    <a:lnTo>
                      <a:pt x="504" y="410"/>
                    </a:lnTo>
                    <a:lnTo>
                      <a:pt x="504" y="418"/>
                    </a:lnTo>
                    <a:lnTo>
                      <a:pt x="501" y="427"/>
                    </a:lnTo>
                    <a:lnTo>
                      <a:pt x="498" y="436"/>
                    </a:lnTo>
                    <a:lnTo>
                      <a:pt x="495" y="446"/>
                    </a:lnTo>
                    <a:lnTo>
                      <a:pt x="493" y="455"/>
                    </a:lnTo>
                    <a:lnTo>
                      <a:pt x="493" y="464"/>
                    </a:lnTo>
                    <a:lnTo>
                      <a:pt x="224" y="697"/>
                    </a:lnTo>
                    <a:lnTo>
                      <a:pt x="217" y="693"/>
                    </a:lnTo>
                    <a:lnTo>
                      <a:pt x="212" y="692"/>
                    </a:lnTo>
                    <a:lnTo>
                      <a:pt x="209" y="694"/>
                    </a:lnTo>
                    <a:lnTo>
                      <a:pt x="207" y="698"/>
                    </a:lnTo>
                    <a:lnTo>
                      <a:pt x="206" y="704"/>
                    </a:lnTo>
                    <a:lnTo>
                      <a:pt x="206" y="710"/>
                    </a:lnTo>
                    <a:lnTo>
                      <a:pt x="206" y="716"/>
                    </a:lnTo>
                    <a:lnTo>
                      <a:pt x="205" y="721"/>
                    </a:lnTo>
                    <a:lnTo>
                      <a:pt x="204" y="726"/>
                    </a:lnTo>
                    <a:lnTo>
                      <a:pt x="200" y="730"/>
                    </a:lnTo>
                    <a:lnTo>
                      <a:pt x="162" y="787"/>
                    </a:lnTo>
                    <a:lnTo>
                      <a:pt x="159" y="764"/>
                    </a:lnTo>
                    <a:lnTo>
                      <a:pt x="160" y="745"/>
                    </a:lnTo>
                    <a:lnTo>
                      <a:pt x="165" y="730"/>
                    </a:lnTo>
                    <a:lnTo>
                      <a:pt x="174" y="716"/>
                    </a:lnTo>
                    <a:lnTo>
                      <a:pt x="185" y="704"/>
                    </a:lnTo>
                    <a:lnTo>
                      <a:pt x="198" y="692"/>
                    </a:lnTo>
                    <a:lnTo>
                      <a:pt x="212" y="680"/>
                    </a:lnTo>
                    <a:lnTo>
                      <a:pt x="226" y="668"/>
                    </a:lnTo>
                    <a:lnTo>
                      <a:pt x="241" y="655"/>
                    </a:lnTo>
                    <a:lnTo>
                      <a:pt x="253" y="639"/>
                    </a:lnTo>
                    <a:lnTo>
                      <a:pt x="247" y="631"/>
                    </a:lnTo>
                    <a:lnTo>
                      <a:pt x="241" y="628"/>
                    </a:lnTo>
                    <a:lnTo>
                      <a:pt x="235" y="628"/>
                    </a:lnTo>
                    <a:lnTo>
                      <a:pt x="229" y="630"/>
                    </a:lnTo>
                    <a:lnTo>
                      <a:pt x="223" y="635"/>
                    </a:lnTo>
                    <a:lnTo>
                      <a:pt x="218" y="639"/>
                    </a:lnTo>
                    <a:lnTo>
                      <a:pt x="212" y="645"/>
                    </a:lnTo>
                    <a:lnTo>
                      <a:pt x="206" y="650"/>
                    </a:lnTo>
                    <a:lnTo>
                      <a:pt x="202" y="654"/>
                    </a:lnTo>
                    <a:lnTo>
                      <a:pt x="196" y="656"/>
                    </a:lnTo>
                    <a:lnTo>
                      <a:pt x="199" y="650"/>
                    </a:lnTo>
                    <a:lnTo>
                      <a:pt x="205" y="644"/>
                    </a:lnTo>
                    <a:lnTo>
                      <a:pt x="211" y="641"/>
                    </a:lnTo>
                    <a:lnTo>
                      <a:pt x="218" y="636"/>
                    </a:lnTo>
                    <a:lnTo>
                      <a:pt x="224" y="631"/>
                    </a:lnTo>
                    <a:lnTo>
                      <a:pt x="231" y="626"/>
                    </a:lnTo>
                    <a:lnTo>
                      <a:pt x="237" y="620"/>
                    </a:lnTo>
                    <a:lnTo>
                      <a:pt x="242" y="615"/>
                    </a:lnTo>
                    <a:lnTo>
                      <a:pt x="246" y="607"/>
                    </a:lnTo>
                    <a:lnTo>
                      <a:pt x="248" y="599"/>
                    </a:lnTo>
                    <a:lnTo>
                      <a:pt x="200" y="611"/>
                    </a:lnTo>
                    <a:lnTo>
                      <a:pt x="200" y="606"/>
                    </a:lnTo>
                    <a:lnTo>
                      <a:pt x="200" y="601"/>
                    </a:lnTo>
                    <a:lnTo>
                      <a:pt x="200" y="598"/>
                    </a:lnTo>
                    <a:lnTo>
                      <a:pt x="202" y="593"/>
                    </a:lnTo>
                    <a:lnTo>
                      <a:pt x="204" y="590"/>
                    </a:lnTo>
                    <a:lnTo>
                      <a:pt x="205" y="586"/>
                    </a:lnTo>
                    <a:lnTo>
                      <a:pt x="207" y="582"/>
                    </a:lnTo>
                    <a:lnTo>
                      <a:pt x="209" y="579"/>
                    </a:lnTo>
                    <a:lnTo>
                      <a:pt x="211" y="574"/>
                    </a:lnTo>
                    <a:lnTo>
                      <a:pt x="212" y="571"/>
                    </a:lnTo>
                    <a:lnTo>
                      <a:pt x="207" y="563"/>
                    </a:lnTo>
                    <a:lnTo>
                      <a:pt x="203" y="560"/>
                    </a:lnTo>
                    <a:lnTo>
                      <a:pt x="198" y="560"/>
                    </a:lnTo>
                    <a:lnTo>
                      <a:pt x="193" y="560"/>
                    </a:lnTo>
                    <a:lnTo>
                      <a:pt x="188" y="562"/>
                    </a:lnTo>
                    <a:lnTo>
                      <a:pt x="182" y="563"/>
                    </a:lnTo>
                    <a:lnTo>
                      <a:pt x="178" y="565"/>
                    </a:lnTo>
                    <a:lnTo>
                      <a:pt x="172" y="566"/>
                    </a:lnTo>
                    <a:lnTo>
                      <a:pt x="167" y="563"/>
                    </a:lnTo>
                    <a:lnTo>
                      <a:pt x="162" y="559"/>
                    </a:lnTo>
                    <a:lnTo>
                      <a:pt x="162" y="555"/>
                    </a:lnTo>
                    <a:lnTo>
                      <a:pt x="165" y="553"/>
                    </a:lnTo>
                    <a:lnTo>
                      <a:pt x="166" y="549"/>
                    </a:lnTo>
                    <a:lnTo>
                      <a:pt x="168" y="546"/>
                    </a:lnTo>
                    <a:lnTo>
                      <a:pt x="171" y="543"/>
                    </a:lnTo>
                    <a:lnTo>
                      <a:pt x="173" y="540"/>
                    </a:lnTo>
                    <a:lnTo>
                      <a:pt x="173" y="536"/>
                    </a:lnTo>
                    <a:lnTo>
                      <a:pt x="173" y="533"/>
                    </a:lnTo>
                    <a:lnTo>
                      <a:pt x="171" y="529"/>
                    </a:lnTo>
                    <a:lnTo>
                      <a:pt x="167" y="525"/>
                    </a:lnTo>
                    <a:lnTo>
                      <a:pt x="160" y="523"/>
                    </a:lnTo>
                    <a:lnTo>
                      <a:pt x="154" y="523"/>
                    </a:lnTo>
                    <a:lnTo>
                      <a:pt x="150" y="525"/>
                    </a:lnTo>
                    <a:lnTo>
                      <a:pt x="146" y="529"/>
                    </a:lnTo>
                    <a:lnTo>
                      <a:pt x="143" y="534"/>
                    </a:lnTo>
                    <a:lnTo>
                      <a:pt x="141" y="540"/>
                    </a:lnTo>
                    <a:lnTo>
                      <a:pt x="137" y="544"/>
                    </a:lnTo>
                    <a:lnTo>
                      <a:pt x="135" y="549"/>
                    </a:lnTo>
                    <a:lnTo>
                      <a:pt x="131" y="552"/>
                    </a:lnTo>
                    <a:lnTo>
                      <a:pt x="127" y="554"/>
                    </a:lnTo>
                    <a:lnTo>
                      <a:pt x="122" y="550"/>
                    </a:lnTo>
                    <a:lnTo>
                      <a:pt x="122" y="544"/>
                    </a:lnTo>
                    <a:lnTo>
                      <a:pt x="124" y="537"/>
                    </a:lnTo>
                    <a:lnTo>
                      <a:pt x="129" y="529"/>
                    </a:lnTo>
                    <a:lnTo>
                      <a:pt x="135" y="522"/>
                    </a:lnTo>
                    <a:lnTo>
                      <a:pt x="138" y="515"/>
                    </a:lnTo>
                    <a:lnTo>
                      <a:pt x="141" y="509"/>
                    </a:lnTo>
                    <a:lnTo>
                      <a:pt x="138" y="506"/>
                    </a:lnTo>
                    <a:lnTo>
                      <a:pt x="130" y="505"/>
                    </a:lnTo>
                    <a:lnTo>
                      <a:pt x="115" y="509"/>
                    </a:lnTo>
                    <a:lnTo>
                      <a:pt x="86" y="537"/>
                    </a:lnTo>
                    <a:lnTo>
                      <a:pt x="84" y="531"/>
                    </a:lnTo>
                    <a:lnTo>
                      <a:pt x="85" y="525"/>
                    </a:lnTo>
                    <a:lnTo>
                      <a:pt x="90" y="521"/>
                    </a:lnTo>
                    <a:lnTo>
                      <a:pt x="94" y="516"/>
                    </a:lnTo>
                    <a:lnTo>
                      <a:pt x="100" y="512"/>
                    </a:lnTo>
                    <a:lnTo>
                      <a:pt x="106" y="508"/>
                    </a:lnTo>
                    <a:lnTo>
                      <a:pt x="111" y="503"/>
                    </a:lnTo>
                    <a:lnTo>
                      <a:pt x="112" y="497"/>
                    </a:lnTo>
                    <a:lnTo>
                      <a:pt x="111" y="492"/>
                    </a:lnTo>
                    <a:lnTo>
                      <a:pt x="105" y="485"/>
                    </a:lnTo>
                    <a:lnTo>
                      <a:pt x="99" y="485"/>
                    </a:lnTo>
                    <a:lnTo>
                      <a:pt x="93" y="487"/>
                    </a:lnTo>
                    <a:lnTo>
                      <a:pt x="88" y="490"/>
                    </a:lnTo>
                    <a:lnTo>
                      <a:pt x="85" y="493"/>
                    </a:lnTo>
                    <a:lnTo>
                      <a:pt x="80" y="497"/>
                    </a:lnTo>
                    <a:lnTo>
                      <a:pt x="77" y="502"/>
                    </a:lnTo>
                    <a:lnTo>
                      <a:pt x="72" y="505"/>
                    </a:lnTo>
                    <a:lnTo>
                      <a:pt x="67" y="509"/>
                    </a:lnTo>
                    <a:lnTo>
                      <a:pt x="62" y="511"/>
                    </a:lnTo>
                    <a:lnTo>
                      <a:pt x="58" y="514"/>
                    </a:lnTo>
                    <a:lnTo>
                      <a:pt x="56" y="509"/>
                    </a:lnTo>
                    <a:lnTo>
                      <a:pt x="58" y="505"/>
                    </a:lnTo>
                    <a:lnTo>
                      <a:pt x="60" y="502"/>
                    </a:lnTo>
                    <a:lnTo>
                      <a:pt x="62" y="498"/>
                    </a:lnTo>
                    <a:lnTo>
                      <a:pt x="65" y="496"/>
                    </a:lnTo>
                    <a:lnTo>
                      <a:pt x="68" y="493"/>
                    </a:lnTo>
                    <a:lnTo>
                      <a:pt x="72" y="491"/>
                    </a:lnTo>
                    <a:lnTo>
                      <a:pt x="74" y="487"/>
                    </a:lnTo>
                    <a:lnTo>
                      <a:pt x="75" y="484"/>
                    </a:lnTo>
                    <a:lnTo>
                      <a:pt x="77" y="480"/>
                    </a:lnTo>
                    <a:lnTo>
                      <a:pt x="58" y="464"/>
                    </a:lnTo>
                    <a:lnTo>
                      <a:pt x="48" y="473"/>
                    </a:lnTo>
                    <a:lnTo>
                      <a:pt x="48" y="445"/>
                    </a:lnTo>
                    <a:lnTo>
                      <a:pt x="49" y="446"/>
                    </a:lnTo>
                    <a:lnTo>
                      <a:pt x="49" y="447"/>
                    </a:lnTo>
                    <a:lnTo>
                      <a:pt x="50" y="448"/>
                    </a:lnTo>
                    <a:lnTo>
                      <a:pt x="50" y="449"/>
                    </a:lnTo>
                    <a:lnTo>
                      <a:pt x="52" y="449"/>
                    </a:lnTo>
                    <a:lnTo>
                      <a:pt x="53" y="451"/>
                    </a:lnTo>
                    <a:lnTo>
                      <a:pt x="54" y="451"/>
                    </a:lnTo>
                    <a:lnTo>
                      <a:pt x="55" y="452"/>
                    </a:lnTo>
                    <a:lnTo>
                      <a:pt x="56" y="452"/>
                    </a:lnTo>
                    <a:lnTo>
                      <a:pt x="58" y="452"/>
                    </a:lnTo>
                    <a:lnTo>
                      <a:pt x="69" y="440"/>
                    </a:lnTo>
                    <a:lnTo>
                      <a:pt x="60" y="432"/>
                    </a:lnTo>
                    <a:lnTo>
                      <a:pt x="54" y="422"/>
                    </a:lnTo>
                    <a:lnTo>
                      <a:pt x="53" y="412"/>
                    </a:lnTo>
                    <a:lnTo>
                      <a:pt x="54" y="402"/>
                    </a:lnTo>
                    <a:lnTo>
                      <a:pt x="56" y="391"/>
                    </a:lnTo>
                    <a:lnTo>
                      <a:pt x="61" y="380"/>
                    </a:lnTo>
                    <a:lnTo>
                      <a:pt x="66" y="370"/>
                    </a:lnTo>
                    <a:lnTo>
                      <a:pt x="71" y="358"/>
                    </a:lnTo>
                    <a:lnTo>
                      <a:pt x="74" y="348"/>
                    </a:lnTo>
                    <a:lnTo>
                      <a:pt x="77" y="338"/>
                    </a:lnTo>
                    <a:lnTo>
                      <a:pt x="93" y="338"/>
                    </a:lnTo>
                    <a:lnTo>
                      <a:pt x="109" y="334"/>
                    </a:lnTo>
                    <a:lnTo>
                      <a:pt x="123" y="328"/>
                    </a:lnTo>
                    <a:lnTo>
                      <a:pt x="137" y="320"/>
                    </a:lnTo>
                    <a:lnTo>
                      <a:pt x="150" y="311"/>
                    </a:lnTo>
                    <a:lnTo>
                      <a:pt x="163" y="303"/>
                    </a:lnTo>
                    <a:lnTo>
                      <a:pt x="178" y="295"/>
                    </a:lnTo>
                    <a:lnTo>
                      <a:pt x="191" y="288"/>
                    </a:lnTo>
                    <a:lnTo>
                      <a:pt x="205" y="283"/>
                    </a:lnTo>
                    <a:lnTo>
                      <a:pt x="219" y="281"/>
                    </a:lnTo>
                    <a:lnTo>
                      <a:pt x="221" y="276"/>
                    </a:lnTo>
                    <a:lnTo>
                      <a:pt x="222" y="271"/>
                    </a:lnTo>
                    <a:lnTo>
                      <a:pt x="224" y="266"/>
                    </a:lnTo>
                    <a:lnTo>
                      <a:pt x="225" y="262"/>
                    </a:lnTo>
                    <a:lnTo>
                      <a:pt x="226" y="256"/>
                    </a:lnTo>
                    <a:lnTo>
                      <a:pt x="226" y="251"/>
                    </a:lnTo>
                    <a:lnTo>
                      <a:pt x="226" y="246"/>
                    </a:lnTo>
                    <a:lnTo>
                      <a:pt x="226" y="243"/>
                    </a:lnTo>
                    <a:lnTo>
                      <a:pt x="225" y="239"/>
                    </a:lnTo>
                    <a:lnTo>
                      <a:pt x="224" y="235"/>
                    </a:lnTo>
                    <a:lnTo>
                      <a:pt x="196" y="252"/>
                    </a:lnTo>
                    <a:lnTo>
                      <a:pt x="196" y="250"/>
                    </a:lnTo>
                    <a:lnTo>
                      <a:pt x="196" y="247"/>
                    </a:lnTo>
                    <a:lnTo>
                      <a:pt x="196" y="245"/>
                    </a:lnTo>
                    <a:lnTo>
                      <a:pt x="197" y="244"/>
                    </a:lnTo>
                    <a:lnTo>
                      <a:pt x="199" y="241"/>
                    </a:lnTo>
                    <a:lnTo>
                      <a:pt x="200" y="240"/>
                    </a:lnTo>
                    <a:lnTo>
                      <a:pt x="203" y="239"/>
                    </a:lnTo>
                    <a:lnTo>
                      <a:pt x="204" y="238"/>
                    </a:lnTo>
                    <a:lnTo>
                      <a:pt x="206" y="237"/>
                    </a:lnTo>
                    <a:lnTo>
                      <a:pt x="207" y="235"/>
                    </a:lnTo>
                    <a:lnTo>
                      <a:pt x="196" y="224"/>
                    </a:lnTo>
                    <a:lnTo>
                      <a:pt x="179" y="240"/>
                    </a:lnTo>
                    <a:lnTo>
                      <a:pt x="179" y="238"/>
                    </a:lnTo>
                    <a:lnTo>
                      <a:pt x="179" y="235"/>
                    </a:lnTo>
                    <a:lnTo>
                      <a:pt x="179" y="233"/>
                    </a:lnTo>
                    <a:lnTo>
                      <a:pt x="180" y="232"/>
                    </a:lnTo>
                    <a:lnTo>
                      <a:pt x="182" y="229"/>
                    </a:lnTo>
                    <a:lnTo>
                      <a:pt x="184" y="228"/>
                    </a:lnTo>
                    <a:lnTo>
                      <a:pt x="186" y="227"/>
                    </a:lnTo>
                    <a:lnTo>
                      <a:pt x="187" y="226"/>
                    </a:lnTo>
                    <a:lnTo>
                      <a:pt x="190" y="225"/>
                    </a:lnTo>
                    <a:lnTo>
                      <a:pt x="191" y="224"/>
                    </a:lnTo>
                    <a:lnTo>
                      <a:pt x="179" y="212"/>
                    </a:lnTo>
                    <a:lnTo>
                      <a:pt x="160" y="218"/>
                    </a:lnTo>
                    <a:lnTo>
                      <a:pt x="150" y="225"/>
                    </a:lnTo>
                    <a:lnTo>
                      <a:pt x="147" y="234"/>
                    </a:lnTo>
                    <a:lnTo>
                      <a:pt x="148" y="245"/>
                    </a:lnTo>
                    <a:lnTo>
                      <a:pt x="150" y="257"/>
                    </a:lnTo>
                    <a:lnTo>
                      <a:pt x="154" y="268"/>
                    </a:lnTo>
                    <a:lnTo>
                      <a:pt x="155" y="278"/>
                    </a:lnTo>
                    <a:lnTo>
                      <a:pt x="153" y="289"/>
                    </a:lnTo>
                    <a:lnTo>
                      <a:pt x="143" y="296"/>
                    </a:lnTo>
                    <a:lnTo>
                      <a:pt x="127" y="302"/>
                    </a:lnTo>
                    <a:lnTo>
                      <a:pt x="86" y="309"/>
                    </a:lnTo>
                    <a:lnTo>
                      <a:pt x="83" y="292"/>
                    </a:lnTo>
                    <a:lnTo>
                      <a:pt x="85" y="277"/>
                    </a:lnTo>
                    <a:lnTo>
                      <a:pt x="90" y="263"/>
                    </a:lnTo>
                    <a:lnTo>
                      <a:pt x="98" y="250"/>
                    </a:lnTo>
                    <a:lnTo>
                      <a:pt x="106" y="238"/>
                    </a:lnTo>
                    <a:lnTo>
                      <a:pt x="117" y="226"/>
                    </a:lnTo>
                    <a:lnTo>
                      <a:pt x="125" y="214"/>
                    </a:lnTo>
                    <a:lnTo>
                      <a:pt x="133" y="202"/>
                    </a:lnTo>
                    <a:lnTo>
                      <a:pt x="137" y="190"/>
                    </a:lnTo>
                    <a:lnTo>
                      <a:pt x="138" y="178"/>
                    </a:lnTo>
                    <a:lnTo>
                      <a:pt x="135" y="181"/>
                    </a:lnTo>
                    <a:lnTo>
                      <a:pt x="130" y="183"/>
                    </a:lnTo>
                    <a:lnTo>
                      <a:pt x="127" y="186"/>
                    </a:lnTo>
                    <a:lnTo>
                      <a:pt x="122" y="187"/>
                    </a:lnTo>
                    <a:lnTo>
                      <a:pt x="117" y="188"/>
                    </a:lnTo>
                    <a:lnTo>
                      <a:pt x="112" y="188"/>
                    </a:lnTo>
                    <a:lnTo>
                      <a:pt x="108" y="189"/>
                    </a:lnTo>
                    <a:lnTo>
                      <a:pt x="103" y="189"/>
                    </a:lnTo>
                    <a:lnTo>
                      <a:pt x="98" y="188"/>
                    </a:lnTo>
                    <a:lnTo>
                      <a:pt x="93" y="188"/>
                    </a:lnTo>
                    <a:lnTo>
                      <a:pt x="88" y="183"/>
                    </a:lnTo>
                    <a:lnTo>
                      <a:pt x="84" y="180"/>
                    </a:lnTo>
                    <a:lnTo>
                      <a:pt x="80" y="175"/>
                    </a:lnTo>
                    <a:lnTo>
                      <a:pt x="75" y="171"/>
                    </a:lnTo>
                    <a:lnTo>
                      <a:pt x="71" y="169"/>
                    </a:lnTo>
                    <a:lnTo>
                      <a:pt x="66" y="168"/>
                    </a:lnTo>
                    <a:lnTo>
                      <a:pt x="61" y="168"/>
                    </a:lnTo>
                    <a:lnTo>
                      <a:pt x="56" y="169"/>
                    </a:lnTo>
                    <a:lnTo>
                      <a:pt x="53" y="172"/>
                    </a:lnTo>
                    <a:lnTo>
                      <a:pt x="48" y="178"/>
                    </a:lnTo>
                    <a:lnTo>
                      <a:pt x="39" y="180"/>
                    </a:lnTo>
                    <a:lnTo>
                      <a:pt x="34" y="180"/>
                    </a:lnTo>
                    <a:lnTo>
                      <a:pt x="30" y="178"/>
                    </a:lnTo>
                    <a:lnTo>
                      <a:pt x="29" y="176"/>
                    </a:lnTo>
                    <a:lnTo>
                      <a:pt x="29" y="172"/>
                    </a:lnTo>
                    <a:lnTo>
                      <a:pt x="29" y="168"/>
                    </a:lnTo>
                    <a:lnTo>
                      <a:pt x="30" y="163"/>
                    </a:lnTo>
                    <a:lnTo>
                      <a:pt x="29" y="158"/>
                    </a:lnTo>
                    <a:lnTo>
                      <a:pt x="28" y="153"/>
                    </a:lnTo>
                    <a:lnTo>
                      <a:pt x="24" y="150"/>
                    </a:lnTo>
                    <a:lnTo>
                      <a:pt x="0" y="159"/>
                    </a:lnTo>
                    <a:lnTo>
                      <a:pt x="0" y="157"/>
                    </a:lnTo>
                    <a:lnTo>
                      <a:pt x="0" y="156"/>
                    </a:lnTo>
                    <a:lnTo>
                      <a:pt x="0" y="153"/>
                    </a:lnTo>
                    <a:lnTo>
                      <a:pt x="2" y="152"/>
                    </a:lnTo>
                    <a:lnTo>
                      <a:pt x="4" y="151"/>
                    </a:lnTo>
                    <a:lnTo>
                      <a:pt x="5" y="150"/>
                    </a:lnTo>
                    <a:lnTo>
                      <a:pt x="8" y="147"/>
                    </a:lnTo>
                    <a:lnTo>
                      <a:pt x="9" y="146"/>
                    </a:lnTo>
                    <a:lnTo>
                      <a:pt x="11" y="145"/>
                    </a:lnTo>
                    <a:lnTo>
                      <a:pt x="12" y="143"/>
                    </a:lnTo>
                    <a:lnTo>
                      <a:pt x="0" y="131"/>
                    </a:lnTo>
                    <a:lnTo>
                      <a:pt x="8" y="119"/>
                    </a:lnTo>
                    <a:lnTo>
                      <a:pt x="17" y="111"/>
                    </a:lnTo>
                    <a:lnTo>
                      <a:pt x="28" y="105"/>
                    </a:lnTo>
                    <a:lnTo>
                      <a:pt x="41" y="100"/>
                    </a:lnTo>
                    <a:lnTo>
                      <a:pt x="54" y="98"/>
                    </a:lnTo>
                    <a:lnTo>
                      <a:pt x="67" y="96"/>
                    </a:lnTo>
                    <a:lnTo>
                      <a:pt x="81" y="98"/>
                    </a:lnTo>
                    <a:lnTo>
                      <a:pt x="96" y="99"/>
                    </a:lnTo>
                    <a:lnTo>
                      <a:pt x="109" y="100"/>
                    </a:lnTo>
                    <a:lnTo>
                      <a:pt x="122" y="102"/>
                    </a:lnTo>
                    <a:lnTo>
                      <a:pt x="127" y="104"/>
                    </a:lnTo>
                    <a:lnTo>
                      <a:pt x="130" y="105"/>
                    </a:lnTo>
                    <a:lnTo>
                      <a:pt x="135" y="107"/>
                    </a:lnTo>
                    <a:lnTo>
                      <a:pt x="138" y="109"/>
                    </a:lnTo>
                    <a:lnTo>
                      <a:pt x="143" y="112"/>
                    </a:lnTo>
                    <a:lnTo>
                      <a:pt x="148" y="114"/>
                    </a:lnTo>
                    <a:lnTo>
                      <a:pt x="153" y="114"/>
                    </a:lnTo>
                    <a:lnTo>
                      <a:pt x="157" y="114"/>
                    </a:lnTo>
                    <a:lnTo>
                      <a:pt x="162" y="113"/>
                    </a:lnTo>
                    <a:lnTo>
                      <a:pt x="167" y="109"/>
                    </a:lnTo>
                    <a:lnTo>
                      <a:pt x="169" y="95"/>
                    </a:lnTo>
                    <a:lnTo>
                      <a:pt x="173" y="82"/>
                    </a:lnTo>
                    <a:lnTo>
                      <a:pt x="179" y="70"/>
                    </a:lnTo>
                    <a:lnTo>
                      <a:pt x="185" y="60"/>
                    </a:lnTo>
                    <a:lnTo>
                      <a:pt x="193" y="49"/>
                    </a:lnTo>
                    <a:lnTo>
                      <a:pt x="203" y="39"/>
                    </a:lnTo>
                    <a:lnTo>
                      <a:pt x="212" y="30"/>
                    </a:lnTo>
                    <a:lnTo>
                      <a:pt x="223" y="20"/>
                    </a:lnTo>
                    <a:lnTo>
                      <a:pt x="235" y="11"/>
                    </a:lnTo>
                    <a:lnTo>
                      <a:pt x="248" y="0"/>
                    </a:lnTo>
                    <a:lnTo>
                      <a:pt x="256" y="1"/>
                    </a:lnTo>
                    <a:lnTo>
                      <a:pt x="266" y="4"/>
                    </a:lnTo>
                    <a:lnTo>
                      <a:pt x="274" y="7"/>
                    </a:lnTo>
                    <a:lnTo>
                      <a:pt x="284" y="12"/>
                    </a:lnTo>
                    <a:lnTo>
                      <a:pt x="292" y="17"/>
                    </a:lnTo>
                    <a:lnTo>
                      <a:pt x="301" y="23"/>
                    </a:lnTo>
                    <a:lnTo>
                      <a:pt x="311" y="29"/>
                    </a:lnTo>
                    <a:lnTo>
                      <a:pt x="319" y="35"/>
                    </a:lnTo>
                    <a:lnTo>
                      <a:pt x="329" y="41"/>
                    </a:lnTo>
                    <a:lnTo>
                      <a:pt x="338" y="45"/>
                    </a:lnTo>
                    <a:lnTo>
                      <a:pt x="372" y="93"/>
                    </a:lnTo>
                    <a:close/>
                  </a:path>
                </a:pathLst>
              </a:custGeom>
              <a:solidFill>
                <a:srgbClr val="D3A8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77" name="Freeform 65"/>
              <p:cNvSpPr>
                <a:spLocks/>
              </p:cNvSpPr>
              <p:nvPr/>
            </p:nvSpPr>
            <p:spPr bwMode="auto">
              <a:xfrm>
                <a:off x="2946" y="2086"/>
                <a:ext cx="6" cy="4"/>
              </a:xfrm>
              <a:custGeom>
                <a:avLst/>
                <a:gdLst>
                  <a:gd name="T0" fmla="*/ 0 w 38"/>
                  <a:gd name="T1" fmla="*/ 0 h 21"/>
                  <a:gd name="T2" fmla="*/ 0 w 38"/>
                  <a:gd name="T3" fmla="*/ 0 h 21"/>
                  <a:gd name="T4" fmla="*/ 0 w 38"/>
                  <a:gd name="T5" fmla="*/ 0 h 21"/>
                  <a:gd name="T6" fmla="*/ 0 w 38"/>
                  <a:gd name="T7" fmla="*/ 0 h 21"/>
                  <a:gd name="T8" fmla="*/ 0 w 38"/>
                  <a:gd name="T9" fmla="*/ 0 h 21"/>
                  <a:gd name="T10" fmla="*/ 0 w 38"/>
                  <a:gd name="T11" fmla="*/ 0 h 21"/>
                  <a:gd name="T12" fmla="*/ 0 w 38"/>
                  <a:gd name="T13" fmla="*/ 0 h 21"/>
                  <a:gd name="T14" fmla="*/ 0 w 38"/>
                  <a:gd name="T15" fmla="*/ 0 h 21"/>
                  <a:gd name="T16" fmla="*/ 0 w 38"/>
                  <a:gd name="T17" fmla="*/ 0 h 21"/>
                  <a:gd name="T18" fmla="*/ 0 w 38"/>
                  <a:gd name="T19" fmla="*/ 0 h 21"/>
                  <a:gd name="T20" fmla="*/ 0 w 38"/>
                  <a:gd name="T21" fmla="*/ 0 h 21"/>
                  <a:gd name="T22" fmla="*/ 0 w 38"/>
                  <a:gd name="T23" fmla="*/ 0 h 21"/>
                  <a:gd name="T24" fmla="*/ 0 w 38"/>
                  <a:gd name="T25" fmla="*/ 0 h 21"/>
                  <a:gd name="T26" fmla="*/ 0 w 38"/>
                  <a:gd name="T27" fmla="*/ 0 h 21"/>
                  <a:gd name="T28" fmla="*/ 0 w 38"/>
                  <a:gd name="T29" fmla="*/ 0 h 21"/>
                  <a:gd name="T30" fmla="*/ 0 w 38"/>
                  <a:gd name="T31" fmla="*/ 0 h 21"/>
                  <a:gd name="T32" fmla="*/ 0 w 38"/>
                  <a:gd name="T33" fmla="*/ 0 h 21"/>
                  <a:gd name="T34" fmla="*/ 0 w 38"/>
                  <a:gd name="T35" fmla="*/ 0 h 21"/>
                  <a:gd name="T36" fmla="*/ 0 w 38"/>
                  <a:gd name="T37" fmla="*/ 0 h 21"/>
                  <a:gd name="T38" fmla="*/ 0 w 38"/>
                  <a:gd name="T39" fmla="*/ 0 h 21"/>
                  <a:gd name="T40" fmla="*/ 0 w 38"/>
                  <a:gd name="T41" fmla="*/ 0 h 21"/>
                  <a:gd name="T42" fmla="*/ 0 w 38"/>
                  <a:gd name="T43" fmla="*/ 0 h 21"/>
                  <a:gd name="T44" fmla="*/ 0 w 38"/>
                  <a:gd name="T45" fmla="*/ 0 h 2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"/>
                  <a:gd name="T70" fmla="*/ 0 h 21"/>
                  <a:gd name="T71" fmla="*/ 38 w 38"/>
                  <a:gd name="T72" fmla="*/ 21 h 2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" h="21">
                    <a:moveTo>
                      <a:pt x="38" y="12"/>
                    </a:moveTo>
                    <a:lnTo>
                      <a:pt x="38" y="21"/>
                    </a:lnTo>
                    <a:lnTo>
                      <a:pt x="34" y="17"/>
                    </a:lnTo>
                    <a:lnTo>
                      <a:pt x="31" y="14"/>
                    </a:lnTo>
                    <a:lnTo>
                      <a:pt x="26" y="13"/>
                    </a:lnTo>
                    <a:lnTo>
                      <a:pt x="20" y="13"/>
                    </a:lnTo>
                    <a:lnTo>
                      <a:pt x="14" y="12"/>
                    </a:lnTo>
                    <a:lnTo>
                      <a:pt x="9" y="12"/>
                    </a:lnTo>
                    <a:lnTo>
                      <a:pt x="5" y="11"/>
                    </a:lnTo>
                    <a:lnTo>
                      <a:pt x="1" y="8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0" y="1"/>
                    </a:lnTo>
                    <a:lnTo>
                      <a:pt x="32" y="3"/>
                    </a:lnTo>
                    <a:lnTo>
                      <a:pt x="36" y="7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78" name="Freeform 66"/>
              <p:cNvSpPr>
                <a:spLocks/>
              </p:cNvSpPr>
              <p:nvPr/>
            </p:nvSpPr>
            <p:spPr bwMode="auto">
              <a:xfrm>
                <a:off x="2970" y="2086"/>
                <a:ext cx="5" cy="7"/>
              </a:xfrm>
              <a:custGeom>
                <a:avLst/>
                <a:gdLst>
                  <a:gd name="T0" fmla="*/ 0 w 28"/>
                  <a:gd name="T1" fmla="*/ 0 h 40"/>
                  <a:gd name="T2" fmla="*/ 0 w 28"/>
                  <a:gd name="T3" fmla="*/ 0 h 40"/>
                  <a:gd name="T4" fmla="*/ 0 w 28"/>
                  <a:gd name="T5" fmla="*/ 0 h 40"/>
                  <a:gd name="T6" fmla="*/ 0 w 28"/>
                  <a:gd name="T7" fmla="*/ 0 h 40"/>
                  <a:gd name="T8" fmla="*/ 0 w 28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40"/>
                  <a:gd name="T17" fmla="*/ 28 w 2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40">
                    <a:moveTo>
                      <a:pt x="0" y="40"/>
                    </a:moveTo>
                    <a:lnTo>
                      <a:pt x="28" y="0"/>
                    </a:lnTo>
                    <a:lnTo>
                      <a:pt x="16" y="21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79" name="Freeform 67"/>
              <p:cNvSpPr>
                <a:spLocks/>
              </p:cNvSpPr>
              <p:nvPr/>
            </p:nvSpPr>
            <p:spPr bwMode="auto">
              <a:xfrm>
                <a:off x="2973" y="2089"/>
                <a:ext cx="6" cy="8"/>
              </a:xfrm>
              <a:custGeom>
                <a:avLst/>
                <a:gdLst>
                  <a:gd name="T0" fmla="*/ 0 w 41"/>
                  <a:gd name="T1" fmla="*/ 0 h 52"/>
                  <a:gd name="T2" fmla="*/ 0 w 41"/>
                  <a:gd name="T3" fmla="*/ 0 h 52"/>
                  <a:gd name="T4" fmla="*/ 0 w 41"/>
                  <a:gd name="T5" fmla="*/ 0 h 52"/>
                  <a:gd name="T6" fmla="*/ 0 w 41"/>
                  <a:gd name="T7" fmla="*/ 0 h 5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"/>
                  <a:gd name="T13" fmla="*/ 0 h 52"/>
                  <a:gd name="T14" fmla="*/ 41 w 41"/>
                  <a:gd name="T15" fmla="*/ 52 h 5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" h="52">
                    <a:moveTo>
                      <a:pt x="41" y="0"/>
                    </a:moveTo>
                    <a:lnTo>
                      <a:pt x="0" y="5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80" name="Freeform 68"/>
              <p:cNvSpPr>
                <a:spLocks/>
              </p:cNvSpPr>
              <p:nvPr/>
            </p:nvSpPr>
            <p:spPr bwMode="auto">
              <a:xfrm>
                <a:off x="2987" y="2089"/>
                <a:ext cx="5" cy="4"/>
              </a:xfrm>
              <a:custGeom>
                <a:avLst/>
                <a:gdLst>
                  <a:gd name="T0" fmla="*/ 0 w 33"/>
                  <a:gd name="T1" fmla="*/ 0 h 23"/>
                  <a:gd name="T2" fmla="*/ 0 w 33"/>
                  <a:gd name="T3" fmla="*/ 0 h 23"/>
                  <a:gd name="T4" fmla="*/ 0 w 33"/>
                  <a:gd name="T5" fmla="*/ 0 h 23"/>
                  <a:gd name="T6" fmla="*/ 0 w 33"/>
                  <a:gd name="T7" fmla="*/ 0 h 2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23"/>
                  <a:gd name="T14" fmla="*/ 33 w 33"/>
                  <a:gd name="T15" fmla="*/ 23 h 2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23">
                    <a:moveTo>
                      <a:pt x="33" y="0"/>
                    </a:moveTo>
                    <a:lnTo>
                      <a:pt x="0" y="2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81" name="Freeform 69"/>
              <p:cNvSpPr>
                <a:spLocks/>
              </p:cNvSpPr>
              <p:nvPr/>
            </p:nvSpPr>
            <p:spPr bwMode="auto">
              <a:xfrm>
                <a:off x="2983" y="2094"/>
                <a:ext cx="49" cy="7"/>
              </a:xfrm>
              <a:custGeom>
                <a:avLst/>
                <a:gdLst>
                  <a:gd name="T0" fmla="*/ 1 w 293"/>
                  <a:gd name="T1" fmla="*/ 0 h 45"/>
                  <a:gd name="T2" fmla="*/ 1 w 293"/>
                  <a:gd name="T3" fmla="*/ 0 h 45"/>
                  <a:gd name="T4" fmla="*/ 1 w 293"/>
                  <a:gd name="T5" fmla="*/ 0 h 45"/>
                  <a:gd name="T6" fmla="*/ 1 w 293"/>
                  <a:gd name="T7" fmla="*/ 0 h 45"/>
                  <a:gd name="T8" fmla="*/ 1 w 293"/>
                  <a:gd name="T9" fmla="*/ 0 h 45"/>
                  <a:gd name="T10" fmla="*/ 1 w 293"/>
                  <a:gd name="T11" fmla="*/ 0 h 45"/>
                  <a:gd name="T12" fmla="*/ 1 w 293"/>
                  <a:gd name="T13" fmla="*/ 0 h 45"/>
                  <a:gd name="T14" fmla="*/ 0 w 293"/>
                  <a:gd name="T15" fmla="*/ 0 h 45"/>
                  <a:gd name="T16" fmla="*/ 0 w 293"/>
                  <a:gd name="T17" fmla="*/ 0 h 45"/>
                  <a:gd name="T18" fmla="*/ 0 w 293"/>
                  <a:gd name="T19" fmla="*/ 0 h 45"/>
                  <a:gd name="T20" fmla="*/ 0 w 293"/>
                  <a:gd name="T21" fmla="*/ 0 h 45"/>
                  <a:gd name="T22" fmla="*/ 0 w 293"/>
                  <a:gd name="T23" fmla="*/ 0 h 45"/>
                  <a:gd name="T24" fmla="*/ 0 w 293"/>
                  <a:gd name="T25" fmla="*/ 0 h 45"/>
                  <a:gd name="T26" fmla="*/ 1 w 293"/>
                  <a:gd name="T27" fmla="*/ 0 h 45"/>
                  <a:gd name="T28" fmla="*/ 1 w 293"/>
                  <a:gd name="T29" fmla="*/ 0 h 45"/>
                  <a:gd name="T30" fmla="*/ 1 w 293"/>
                  <a:gd name="T31" fmla="*/ 0 h 45"/>
                  <a:gd name="T32" fmla="*/ 1 w 293"/>
                  <a:gd name="T33" fmla="*/ 0 h 45"/>
                  <a:gd name="T34" fmla="*/ 1 w 293"/>
                  <a:gd name="T35" fmla="*/ 0 h 45"/>
                  <a:gd name="T36" fmla="*/ 1 w 293"/>
                  <a:gd name="T37" fmla="*/ 0 h 45"/>
                  <a:gd name="T38" fmla="*/ 1 w 293"/>
                  <a:gd name="T39" fmla="*/ 0 h 45"/>
                  <a:gd name="T40" fmla="*/ 1 w 293"/>
                  <a:gd name="T41" fmla="*/ 0 h 45"/>
                  <a:gd name="T42" fmla="*/ 1 w 293"/>
                  <a:gd name="T43" fmla="*/ 0 h 4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93"/>
                  <a:gd name="T67" fmla="*/ 0 h 45"/>
                  <a:gd name="T68" fmla="*/ 293 w 293"/>
                  <a:gd name="T69" fmla="*/ 45 h 4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93" h="45">
                    <a:moveTo>
                      <a:pt x="293" y="33"/>
                    </a:moveTo>
                    <a:lnTo>
                      <a:pt x="263" y="27"/>
                    </a:lnTo>
                    <a:lnTo>
                      <a:pt x="233" y="24"/>
                    </a:lnTo>
                    <a:lnTo>
                      <a:pt x="202" y="23"/>
                    </a:lnTo>
                    <a:lnTo>
                      <a:pt x="172" y="21"/>
                    </a:lnTo>
                    <a:lnTo>
                      <a:pt x="141" y="23"/>
                    </a:lnTo>
                    <a:lnTo>
                      <a:pt x="110" y="25"/>
                    </a:lnTo>
                    <a:lnTo>
                      <a:pt x="80" y="29"/>
                    </a:lnTo>
                    <a:lnTo>
                      <a:pt x="51" y="33"/>
                    </a:lnTo>
                    <a:lnTo>
                      <a:pt x="25" y="39"/>
                    </a:lnTo>
                    <a:lnTo>
                      <a:pt x="0" y="45"/>
                    </a:lnTo>
                    <a:lnTo>
                      <a:pt x="28" y="38"/>
                    </a:lnTo>
                    <a:lnTo>
                      <a:pt x="57" y="29"/>
                    </a:lnTo>
                    <a:lnTo>
                      <a:pt x="87" y="19"/>
                    </a:lnTo>
                    <a:lnTo>
                      <a:pt x="117" y="11"/>
                    </a:lnTo>
                    <a:lnTo>
                      <a:pt x="148" y="5"/>
                    </a:lnTo>
                    <a:lnTo>
                      <a:pt x="177" y="0"/>
                    </a:lnTo>
                    <a:lnTo>
                      <a:pt x="207" y="0"/>
                    </a:lnTo>
                    <a:lnTo>
                      <a:pt x="237" y="5"/>
                    </a:lnTo>
                    <a:lnTo>
                      <a:pt x="266" y="16"/>
                    </a:lnTo>
                    <a:lnTo>
                      <a:pt x="293" y="33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82" name="Freeform 70"/>
              <p:cNvSpPr>
                <a:spLocks/>
              </p:cNvSpPr>
              <p:nvPr/>
            </p:nvSpPr>
            <p:spPr bwMode="auto">
              <a:xfrm>
                <a:off x="2940" y="2096"/>
                <a:ext cx="7" cy="5"/>
              </a:xfrm>
              <a:custGeom>
                <a:avLst/>
                <a:gdLst>
                  <a:gd name="T0" fmla="*/ 0 w 42"/>
                  <a:gd name="T1" fmla="*/ 0 h 32"/>
                  <a:gd name="T2" fmla="*/ 0 w 42"/>
                  <a:gd name="T3" fmla="*/ 0 h 32"/>
                  <a:gd name="T4" fmla="*/ 0 w 42"/>
                  <a:gd name="T5" fmla="*/ 0 h 32"/>
                  <a:gd name="T6" fmla="*/ 0 w 42"/>
                  <a:gd name="T7" fmla="*/ 0 h 32"/>
                  <a:gd name="T8" fmla="*/ 0 w 42"/>
                  <a:gd name="T9" fmla="*/ 0 h 32"/>
                  <a:gd name="T10" fmla="*/ 0 w 42"/>
                  <a:gd name="T11" fmla="*/ 0 h 32"/>
                  <a:gd name="T12" fmla="*/ 0 w 42"/>
                  <a:gd name="T13" fmla="*/ 0 h 32"/>
                  <a:gd name="T14" fmla="*/ 0 w 42"/>
                  <a:gd name="T15" fmla="*/ 0 h 32"/>
                  <a:gd name="T16" fmla="*/ 0 w 42"/>
                  <a:gd name="T17" fmla="*/ 0 h 32"/>
                  <a:gd name="T18" fmla="*/ 0 w 42"/>
                  <a:gd name="T19" fmla="*/ 0 h 32"/>
                  <a:gd name="T20" fmla="*/ 0 w 42"/>
                  <a:gd name="T21" fmla="*/ 0 h 32"/>
                  <a:gd name="T22" fmla="*/ 0 w 42"/>
                  <a:gd name="T23" fmla="*/ 0 h 32"/>
                  <a:gd name="T24" fmla="*/ 0 w 42"/>
                  <a:gd name="T25" fmla="*/ 0 h 32"/>
                  <a:gd name="T26" fmla="*/ 0 w 42"/>
                  <a:gd name="T27" fmla="*/ 0 h 32"/>
                  <a:gd name="T28" fmla="*/ 0 w 42"/>
                  <a:gd name="T29" fmla="*/ 0 h 32"/>
                  <a:gd name="T30" fmla="*/ 0 w 42"/>
                  <a:gd name="T31" fmla="*/ 0 h 32"/>
                  <a:gd name="T32" fmla="*/ 0 w 42"/>
                  <a:gd name="T33" fmla="*/ 0 h 32"/>
                  <a:gd name="T34" fmla="*/ 0 w 42"/>
                  <a:gd name="T35" fmla="*/ 0 h 32"/>
                  <a:gd name="T36" fmla="*/ 0 w 42"/>
                  <a:gd name="T37" fmla="*/ 0 h 32"/>
                  <a:gd name="T38" fmla="*/ 0 w 42"/>
                  <a:gd name="T39" fmla="*/ 0 h 32"/>
                  <a:gd name="T40" fmla="*/ 0 w 42"/>
                  <a:gd name="T41" fmla="*/ 0 h 32"/>
                  <a:gd name="T42" fmla="*/ 0 w 42"/>
                  <a:gd name="T43" fmla="*/ 0 h 32"/>
                  <a:gd name="T44" fmla="*/ 0 w 42"/>
                  <a:gd name="T45" fmla="*/ 0 h 32"/>
                  <a:gd name="T46" fmla="*/ 0 w 42"/>
                  <a:gd name="T47" fmla="*/ 0 h 32"/>
                  <a:gd name="T48" fmla="*/ 0 w 42"/>
                  <a:gd name="T49" fmla="*/ 0 h 32"/>
                  <a:gd name="T50" fmla="*/ 0 w 42"/>
                  <a:gd name="T51" fmla="*/ 0 h 32"/>
                  <a:gd name="T52" fmla="*/ 0 w 42"/>
                  <a:gd name="T53" fmla="*/ 0 h 32"/>
                  <a:gd name="T54" fmla="*/ 0 w 42"/>
                  <a:gd name="T55" fmla="*/ 0 h 32"/>
                  <a:gd name="T56" fmla="*/ 0 w 42"/>
                  <a:gd name="T57" fmla="*/ 0 h 32"/>
                  <a:gd name="T58" fmla="*/ 0 w 42"/>
                  <a:gd name="T59" fmla="*/ 0 h 32"/>
                  <a:gd name="T60" fmla="*/ 0 w 42"/>
                  <a:gd name="T61" fmla="*/ 0 h 32"/>
                  <a:gd name="T62" fmla="*/ 0 w 42"/>
                  <a:gd name="T63" fmla="*/ 0 h 3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"/>
                  <a:gd name="T97" fmla="*/ 0 h 32"/>
                  <a:gd name="T98" fmla="*/ 42 w 42"/>
                  <a:gd name="T99" fmla="*/ 32 h 3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" h="32">
                    <a:moveTo>
                      <a:pt x="41" y="3"/>
                    </a:moveTo>
                    <a:lnTo>
                      <a:pt x="42" y="6"/>
                    </a:lnTo>
                    <a:lnTo>
                      <a:pt x="42" y="11"/>
                    </a:lnTo>
                    <a:lnTo>
                      <a:pt x="42" y="15"/>
                    </a:lnTo>
                    <a:lnTo>
                      <a:pt x="41" y="18"/>
                    </a:lnTo>
                    <a:lnTo>
                      <a:pt x="38" y="22"/>
                    </a:lnTo>
                    <a:lnTo>
                      <a:pt x="36" y="24"/>
                    </a:lnTo>
                    <a:lnTo>
                      <a:pt x="34" y="26"/>
                    </a:lnTo>
                    <a:lnTo>
                      <a:pt x="31" y="29"/>
                    </a:lnTo>
                    <a:lnTo>
                      <a:pt x="28" y="30"/>
                    </a:lnTo>
                    <a:lnTo>
                      <a:pt x="24" y="31"/>
                    </a:lnTo>
                    <a:lnTo>
                      <a:pt x="22" y="32"/>
                    </a:lnTo>
                    <a:lnTo>
                      <a:pt x="18" y="32"/>
                    </a:lnTo>
                    <a:lnTo>
                      <a:pt x="16" y="32"/>
                    </a:lnTo>
                    <a:lnTo>
                      <a:pt x="13" y="31"/>
                    </a:lnTo>
                    <a:lnTo>
                      <a:pt x="11" y="30"/>
                    </a:lnTo>
                    <a:lnTo>
                      <a:pt x="9" y="28"/>
                    </a:lnTo>
                    <a:lnTo>
                      <a:pt x="6" y="25"/>
                    </a:lnTo>
                    <a:lnTo>
                      <a:pt x="5" y="24"/>
                    </a:lnTo>
                    <a:lnTo>
                      <a:pt x="3" y="22"/>
                    </a:lnTo>
                    <a:lnTo>
                      <a:pt x="0" y="19"/>
                    </a:lnTo>
                    <a:lnTo>
                      <a:pt x="3" y="16"/>
                    </a:lnTo>
                    <a:lnTo>
                      <a:pt x="6" y="13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18" y="4"/>
                    </a:lnTo>
                    <a:lnTo>
                      <a:pt x="23" y="2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37" y="0"/>
                    </a:lnTo>
                    <a:lnTo>
                      <a:pt x="41" y="3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83" name="Freeform 71"/>
              <p:cNvSpPr>
                <a:spLocks/>
              </p:cNvSpPr>
              <p:nvPr/>
            </p:nvSpPr>
            <p:spPr bwMode="auto">
              <a:xfrm>
                <a:off x="2979" y="2095"/>
                <a:ext cx="1" cy="2"/>
              </a:xfrm>
              <a:custGeom>
                <a:avLst/>
                <a:gdLst>
                  <a:gd name="T0" fmla="*/ 0 w 5"/>
                  <a:gd name="T1" fmla="*/ 0 h 12"/>
                  <a:gd name="T2" fmla="*/ 0 w 5"/>
                  <a:gd name="T3" fmla="*/ 0 h 12"/>
                  <a:gd name="T4" fmla="*/ 0 w 5"/>
                  <a:gd name="T5" fmla="*/ 0 h 12"/>
                  <a:gd name="T6" fmla="*/ 0 w 5"/>
                  <a:gd name="T7" fmla="*/ 0 h 12"/>
                  <a:gd name="T8" fmla="*/ 0 w 5"/>
                  <a:gd name="T9" fmla="*/ 0 h 12"/>
                  <a:gd name="T10" fmla="*/ 0 w 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2"/>
                  <a:gd name="T20" fmla="*/ 5 w 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2">
                    <a:moveTo>
                      <a:pt x="5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2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84" name="Freeform 72"/>
              <p:cNvSpPr>
                <a:spLocks/>
              </p:cNvSpPr>
              <p:nvPr/>
            </p:nvSpPr>
            <p:spPr bwMode="auto">
              <a:xfrm>
                <a:off x="2987" y="2101"/>
                <a:ext cx="44" cy="49"/>
              </a:xfrm>
              <a:custGeom>
                <a:avLst/>
                <a:gdLst>
                  <a:gd name="T0" fmla="*/ 1 w 263"/>
                  <a:gd name="T1" fmla="*/ 0 h 294"/>
                  <a:gd name="T2" fmla="*/ 1 w 263"/>
                  <a:gd name="T3" fmla="*/ 1 h 294"/>
                  <a:gd name="T4" fmla="*/ 1 w 263"/>
                  <a:gd name="T5" fmla="*/ 1 h 294"/>
                  <a:gd name="T6" fmla="*/ 1 w 263"/>
                  <a:gd name="T7" fmla="*/ 1 h 294"/>
                  <a:gd name="T8" fmla="*/ 1 w 263"/>
                  <a:gd name="T9" fmla="*/ 1 h 294"/>
                  <a:gd name="T10" fmla="*/ 1 w 263"/>
                  <a:gd name="T11" fmla="*/ 1 h 294"/>
                  <a:gd name="T12" fmla="*/ 1 w 263"/>
                  <a:gd name="T13" fmla="*/ 1 h 294"/>
                  <a:gd name="T14" fmla="*/ 1 w 263"/>
                  <a:gd name="T15" fmla="*/ 1 h 294"/>
                  <a:gd name="T16" fmla="*/ 1 w 263"/>
                  <a:gd name="T17" fmla="*/ 1 h 294"/>
                  <a:gd name="T18" fmla="*/ 1 w 263"/>
                  <a:gd name="T19" fmla="*/ 1 h 294"/>
                  <a:gd name="T20" fmla="*/ 1 w 263"/>
                  <a:gd name="T21" fmla="*/ 1 h 294"/>
                  <a:gd name="T22" fmla="*/ 1 w 263"/>
                  <a:gd name="T23" fmla="*/ 1 h 294"/>
                  <a:gd name="T24" fmla="*/ 1 w 263"/>
                  <a:gd name="T25" fmla="*/ 1 h 294"/>
                  <a:gd name="T26" fmla="*/ 1 w 263"/>
                  <a:gd name="T27" fmla="*/ 1 h 294"/>
                  <a:gd name="T28" fmla="*/ 1 w 263"/>
                  <a:gd name="T29" fmla="*/ 1 h 294"/>
                  <a:gd name="T30" fmla="*/ 0 w 263"/>
                  <a:gd name="T31" fmla="*/ 1 h 294"/>
                  <a:gd name="T32" fmla="*/ 0 w 263"/>
                  <a:gd name="T33" fmla="*/ 1 h 294"/>
                  <a:gd name="T34" fmla="*/ 0 w 263"/>
                  <a:gd name="T35" fmla="*/ 1 h 294"/>
                  <a:gd name="T36" fmla="*/ 0 w 263"/>
                  <a:gd name="T37" fmla="*/ 1 h 294"/>
                  <a:gd name="T38" fmla="*/ 1 w 263"/>
                  <a:gd name="T39" fmla="*/ 1 h 294"/>
                  <a:gd name="T40" fmla="*/ 0 w 263"/>
                  <a:gd name="T41" fmla="*/ 1 h 294"/>
                  <a:gd name="T42" fmla="*/ 0 w 263"/>
                  <a:gd name="T43" fmla="*/ 1 h 294"/>
                  <a:gd name="T44" fmla="*/ 0 w 263"/>
                  <a:gd name="T45" fmla="*/ 1 h 294"/>
                  <a:gd name="T46" fmla="*/ 0 w 263"/>
                  <a:gd name="T47" fmla="*/ 1 h 294"/>
                  <a:gd name="T48" fmla="*/ 0 w 263"/>
                  <a:gd name="T49" fmla="*/ 1 h 294"/>
                  <a:gd name="T50" fmla="*/ 1 w 263"/>
                  <a:gd name="T51" fmla="*/ 1 h 294"/>
                  <a:gd name="T52" fmla="*/ 1 w 263"/>
                  <a:gd name="T53" fmla="*/ 1 h 294"/>
                  <a:gd name="T54" fmla="*/ 1 w 263"/>
                  <a:gd name="T55" fmla="*/ 0 h 294"/>
                  <a:gd name="T56" fmla="*/ 1 w 263"/>
                  <a:gd name="T57" fmla="*/ 0 h 294"/>
                  <a:gd name="T58" fmla="*/ 1 w 263"/>
                  <a:gd name="T59" fmla="*/ 1 h 294"/>
                  <a:gd name="T60" fmla="*/ 0 w 263"/>
                  <a:gd name="T61" fmla="*/ 1 h 294"/>
                  <a:gd name="T62" fmla="*/ 1 w 263"/>
                  <a:gd name="T63" fmla="*/ 0 h 294"/>
                  <a:gd name="T64" fmla="*/ 1 w 263"/>
                  <a:gd name="T65" fmla="*/ 0 h 294"/>
                  <a:gd name="T66" fmla="*/ 1 w 263"/>
                  <a:gd name="T67" fmla="*/ 0 h 294"/>
                  <a:gd name="T68" fmla="*/ 0 w 263"/>
                  <a:gd name="T69" fmla="*/ 0 h 294"/>
                  <a:gd name="T70" fmla="*/ 1 w 263"/>
                  <a:gd name="T71" fmla="*/ 0 h 294"/>
                  <a:gd name="T72" fmla="*/ 1 w 263"/>
                  <a:gd name="T73" fmla="*/ 0 h 294"/>
                  <a:gd name="T74" fmla="*/ 1 w 263"/>
                  <a:gd name="T75" fmla="*/ 0 h 294"/>
                  <a:gd name="T76" fmla="*/ 0 w 263"/>
                  <a:gd name="T77" fmla="*/ 0 h 294"/>
                  <a:gd name="T78" fmla="*/ 0 w 263"/>
                  <a:gd name="T79" fmla="*/ 0 h 294"/>
                  <a:gd name="T80" fmla="*/ 0 w 263"/>
                  <a:gd name="T81" fmla="*/ 0 h 294"/>
                  <a:gd name="T82" fmla="*/ 0 w 263"/>
                  <a:gd name="T83" fmla="*/ 0 h 294"/>
                  <a:gd name="T84" fmla="*/ 0 w 263"/>
                  <a:gd name="T85" fmla="*/ 0 h 294"/>
                  <a:gd name="T86" fmla="*/ 1 w 263"/>
                  <a:gd name="T87" fmla="*/ 0 h 294"/>
                  <a:gd name="T88" fmla="*/ 1 w 263"/>
                  <a:gd name="T89" fmla="*/ 0 h 294"/>
                  <a:gd name="T90" fmla="*/ 1 w 263"/>
                  <a:gd name="T91" fmla="*/ 0 h 29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63"/>
                  <a:gd name="T139" fmla="*/ 0 h 294"/>
                  <a:gd name="T140" fmla="*/ 263 w 263"/>
                  <a:gd name="T141" fmla="*/ 294 h 29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63" h="294">
                    <a:moveTo>
                      <a:pt x="257" y="13"/>
                    </a:moveTo>
                    <a:lnTo>
                      <a:pt x="263" y="43"/>
                    </a:lnTo>
                    <a:lnTo>
                      <a:pt x="258" y="68"/>
                    </a:lnTo>
                    <a:lnTo>
                      <a:pt x="245" y="92"/>
                    </a:lnTo>
                    <a:lnTo>
                      <a:pt x="227" y="113"/>
                    </a:lnTo>
                    <a:lnTo>
                      <a:pt x="206" y="133"/>
                    </a:lnTo>
                    <a:lnTo>
                      <a:pt x="186" y="155"/>
                    </a:lnTo>
                    <a:lnTo>
                      <a:pt x="168" y="178"/>
                    </a:lnTo>
                    <a:lnTo>
                      <a:pt x="156" y="203"/>
                    </a:lnTo>
                    <a:lnTo>
                      <a:pt x="152" y="232"/>
                    </a:lnTo>
                    <a:lnTo>
                      <a:pt x="159" y="265"/>
                    </a:lnTo>
                    <a:lnTo>
                      <a:pt x="158" y="267"/>
                    </a:lnTo>
                    <a:lnTo>
                      <a:pt x="156" y="271"/>
                    </a:lnTo>
                    <a:lnTo>
                      <a:pt x="153" y="273"/>
                    </a:lnTo>
                    <a:lnTo>
                      <a:pt x="151" y="277"/>
                    </a:lnTo>
                    <a:lnTo>
                      <a:pt x="149" y="279"/>
                    </a:lnTo>
                    <a:lnTo>
                      <a:pt x="146" y="282"/>
                    </a:lnTo>
                    <a:lnTo>
                      <a:pt x="144" y="285"/>
                    </a:lnTo>
                    <a:lnTo>
                      <a:pt x="142" y="288"/>
                    </a:lnTo>
                    <a:lnTo>
                      <a:pt x="138" y="291"/>
                    </a:lnTo>
                    <a:lnTo>
                      <a:pt x="136" y="294"/>
                    </a:lnTo>
                    <a:lnTo>
                      <a:pt x="132" y="291"/>
                    </a:lnTo>
                    <a:lnTo>
                      <a:pt x="130" y="288"/>
                    </a:lnTo>
                    <a:lnTo>
                      <a:pt x="126" y="285"/>
                    </a:lnTo>
                    <a:lnTo>
                      <a:pt x="123" y="283"/>
                    </a:lnTo>
                    <a:lnTo>
                      <a:pt x="120" y="280"/>
                    </a:lnTo>
                    <a:lnTo>
                      <a:pt x="117" y="277"/>
                    </a:lnTo>
                    <a:lnTo>
                      <a:pt x="113" y="275"/>
                    </a:lnTo>
                    <a:lnTo>
                      <a:pt x="109" y="271"/>
                    </a:lnTo>
                    <a:lnTo>
                      <a:pt x="106" y="269"/>
                    </a:lnTo>
                    <a:lnTo>
                      <a:pt x="102" y="265"/>
                    </a:lnTo>
                    <a:lnTo>
                      <a:pt x="101" y="258"/>
                    </a:lnTo>
                    <a:lnTo>
                      <a:pt x="102" y="252"/>
                    </a:lnTo>
                    <a:lnTo>
                      <a:pt x="107" y="248"/>
                    </a:lnTo>
                    <a:lnTo>
                      <a:pt x="112" y="245"/>
                    </a:lnTo>
                    <a:lnTo>
                      <a:pt x="117" y="241"/>
                    </a:lnTo>
                    <a:lnTo>
                      <a:pt x="121" y="238"/>
                    </a:lnTo>
                    <a:lnTo>
                      <a:pt x="125" y="234"/>
                    </a:lnTo>
                    <a:lnTo>
                      <a:pt x="126" y="229"/>
                    </a:lnTo>
                    <a:lnTo>
                      <a:pt x="125" y="225"/>
                    </a:lnTo>
                    <a:lnTo>
                      <a:pt x="119" y="218"/>
                    </a:lnTo>
                    <a:lnTo>
                      <a:pt x="113" y="218"/>
                    </a:lnTo>
                    <a:lnTo>
                      <a:pt x="107" y="221"/>
                    </a:lnTo>
                    <a:lnTo>
                      <a:pt x="102" y="225"/>
                    </a:lnTo>
                    <a:lnTo>
                      <a:pt x="98" y="229"/>
                    </a:lnTo>
                    <a:lnTo>
                      <a:pt x="93" y="234"/>
                    </a:lnTo>
                    <a:lnTo>
                      <a:pt x="88" y="239"/>
                    </a:lnTo>
                    <a:lnTo>
                      <a:pt x="84" y="242"/>
                    </a:lnTo>
                    <a:lnTo>
                      <a:pt x="80" y="245"/>
                    </a:lnTo>
                    <a:lnTo>
                      <a:pt x="74" y="245"/>
                    </a:lnTo>
                    <a:lnTo>
                      <a:pt x="69" y="241"/>
                    </a:lnTo>
                    <a:lnTo>
                      <a:pt x="45" y="265"/>
                    </a:lnTo>
                    <a:lnTo>
                      <a:pt x="50" y="259"/>
                    </a:lnTo>
                    <a:lnTo>
                      <a:pt x="56" y="252"/>
                    </a:lnTo>
                    <a:lnTo>
                      <a:pt x="63" y="246"/>
                    </a:lnTo>
                    <a:lnTo>
                      <a:pt x="70" y="240"/>
                    </a:lnTo>
                    <a:lnTo>
                      <a:pt x="77" y="233"/>
                    </a:lnTo>
                    <a:lnTo>
                      <a:pt x="84" y="227"/>
                    </a:lnTo>
                    <a:lnTo>
                      <a:pt x="89" y="220"/>
                    </a:lnTo>
                    <a:lnTo>
                      <a:pt x="93" y="212"/>
                    </a:lnTo>
                    <a:lnTo>
                      <a:pt x="93" y="204"/>
                    </a:lnTo>
                    <a:lnTo>
                      <a:pt x="90" y="196"/>
                    </a:lnTo>
                    <a:lnTo>
                      <a:pt x="45" y="225"/>
                    </a:lnTo>
                    <a:lnTo>
                      <a:pt x="44" y="226"/>
                    </a:lnTo>
                    <a:lnTo>
                      <a:pt x="44" y="225"/>
                    </a:lnTo>
                    <a:lnTo>
                      <a:pt x="45" y="221"/>
                    </a:lnTo>
                    <a:lnTo>
                      <a:pt x="46" y="216"/>
                    </a:lnTo>
                    <a:lnTo>
                      <a:pt x="48" y="212"/>
                    </a:lnTo>
                    <a:lnTo>
                      <a:pt x="50" y="206"/>
                    </a:lnTo>
                    <a:lnTo>
                      <a:pt x="51" y="200"/>
                    </a:lnTo>
                    <a:lnTo>
                      <a:pt x="54" y="194"/>
                    </a:lnTo>
                    <a:lnTo>
                      <a:pt x="56" y="188"/>
                    </a:lnTo>
                    <a:lnTo>
                      <a:pt x="57" y="184"/>
                    </a:lnTo>
                    <a:lnTo>
                      <a:pt x="64" y="181"/>
                    </a:lnTo>
                    <a:lnTo>
                      <a:pt x="73" y="176"/>
                    </a:lnTo>
                    <a:lnTo>
                      <a:pt x="80" y="171"/>
                    </a:lnTo>
                    <a:lnTo>
                      <a:pt x="88" y="165"/>
                    </a:lnTo>
                    <a:lnTo>
                      <a:pt x="96" y="159"/>
                    </a:lnTo>
                    <a:lnTo>
                      <a:pt x="105" y="152"/>
                    </a:lnTo>
                    <a:lnTo>
                      <a:pt x="112" y="146"/>
                    </a:lnTo>
                    <a:lnTo>
                      <a:pt x="119" y="139"/>
                    </a:lnTo>
                    <a:lnTo>
                      <a:pt x="125" y="133"/>
                    </a:lnTo>
                    <a:lnTo>
                      <a:pt x="131" y="127"/>
                    </a:lnTo>
                    <a:lnTo>
                      <a:pt x="125" y="122"/>
                    </a:lnTo>
                    <a:lnTo>
                      <a:pt x="119" y="121"/>
                    </a:lnTo>
                    <a:lnTo>
                      <a:pt x="113" y="121"/>
                    </a:lnTo>
                    <a:lnTo>
                      <a:pt x="107" y="122"/>
                    </a:lnTo>
                    <a:lnTo>
                      <a:pt x="101" y="126"/>
                    </a:lnTo>
                    <a:lnTo>
                      <a:pt x="96" y="130"/>
                    </a:lnTo>
                    <a:lnTo>
                      <a:pt x="90" y="133"/>
                    </a:lnTo>
                    <a:lnTo>
                      <a:pt x="84" y="138"/>
                    </a:lnTo>
                    <a:lnTo>
                      <a:pt x="80" y="141"/>
                    </a:lnTo>
                    <a:lnTo>
                      <a:pt x="74" y="144"/>
                    </a:lnTo>
                    <a:lnTo>
                      <a:pt x="136" y="82"/>
                    </a:lnTo>
                    <a:lnTo>
                      <a:pt x="132" y="78"/>
                    </a:lnTo>
                    <a:lnTo>
                      <a:pt x="128" y="76"/>
                    </a:lnTo>
                    <a:lnTo>
                      <a:pt x="124" y="76"/>
                    </a:lnTo>
                    <a:lnTo>
                      <a:pt x="120" y="76"/>
                    </a:lnTo>
                    <a:lnTo>
                      <a:pt x="115" y="77"/>
                    </a:lnTo>
                    <a:lnTo>
                      <a:pt x="112" y="78"/>
                    </a:lnTo>
                    <a:lnTo>
                      <a:pt x="107" y="81"/>
                    </a:lnTo>
                    <a:lnTo>
                      <a:pt x="103" y="83"/>
                    </a:lnTo>
                    <a:lnTo>
                      <a:pt x="100" y="84"/>
                    </a:lnTo>
                    <a:lnTo>
                      <a:pt x="98" y="87"/>
                    </a:lnTo>
                    <a:lnTo>
                      <a:pt x="74" y="111"/>
                    </a:lnTo>
                    <a:lnTo>
                      <a:pt x="131" y="58"/>
                    </a:lnTo>
                    <a:lnTo>
                      <a:pt x="125" y="56"/>
                    </a:lnTo>
                    <a:lnTo>
                      <a:pt x="120" y="52"/>
                    </a:lnTo>
                    <a:lnTo>
                      <a:pt x="114" y="49"/>
                    </a:lnTo>
                    <a:lnTo>
                      <a:pt x="109" y="45"/>
                    </a:lnTo>
                    <a:lnTo>
                      <a:pt x="103" y="40"/>
                    </a:lnTo>
                    <a:lnTo>
                      <a:pt x="99" y="38"/>
                    </a:lnTo>
                    <a:lnTo>
                      <a:pt x="93" y="36"/>
                    </a:lnTo>
                    <a:lnTo>
                      <a:pt x="87" y="36"/>
                    </a:lnTo>
                    <a:lnTo>
                      <a:pt x="81" y="37"/>
                    </a:lnTo>
                    <a:lnTo>
                      <a:pt x="74" y="42"/>
                    </a:lnTo>
                    <a:lnTo>
                      <a:pt x="62" y="54"/>
                    </a:lnTo>
                    <a:lnTo>
                      <a:pt x="65" y="49"/>
                    </a:lnTo>
                    <a:lnTo>
                      <a:pt x="68" y="44"/>
                    </a:lnTo>
                    <a:lnTo>
                      <a:pt x="69" y="39"/>
                    </a:lnTo>
                    <a:lnTo>
                      <a:pt x="68" y="34"/>
                    </a:lnTo>
                    <a:lnTo>
                      <a:pt x="65" y="30"/>
                    </a:lnTo>
                    <a:lnTo>
                      <a:pt x="63" y="25"/>
                    </a:lnTo>
                    <a:lnTo>
                      <a:pt x="59" y="21"/>
                    </a:lnTo>
                    <a:lnTo>
                      <a:pt x="55" y="18"/>
                    </a:lnTo>
                    <a:lnTo>
                      <a:pt x="50" y="15"/>
                    </a:lnTo>
                    <a:lnTo>
                      <a:pt x="45" y="13"/>
                    </a:lnTo>
                    <a:lnTo>
                      <a:pt x="0" y="25"/>
                    </a:lnTo>
                    <a:lnTo>
                      <a:pt x="24" y="15"/>
                    </a:lnTo>
                    <a:lnTo>
                      <a:pt x="49" y="8"/>
                    </a:lnTo>
                    <a:lnTo>
                      <a:pt x="74" y="4"/>
                    </a:lnTo>
                    <a:lnTo>
                      <a:pt x="100" y="1"/>
                    </a:lnTo>
                    <a:lnTo>
                      <a:pt x="126" y="0"/>
                    </a:lnTo>
                    <a:lnTo>
                      <a:pt x="152" y="1"/>
                    </a:lnTo>
                    <a:lnTo>
                      <a:pt x="178" y="4"/>
                    </a:lnTo>
                    <a:lnTo>
                      <a:pt x="205" y="6"/>
                    </a:lnTo>
                    <a:lnTo>
                      <a:pt x="231" y="10"/>
                    </a:lnTo>
                    <a:lnTo>
                      <a:pt x="257" y="13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85" name="Freeform 73"/>
              <p:cNvSpPr>
                <a:spLocks/>
              </p:cNvSpPr>
              <p:nvPr/>
            </p:nvSpPr>
            <p:spPr bwMode="auto">
              <a:xfrm>
                <a:off x="2985" y="2109"/>
                <a:ext cx="4" cy="3"/>
              </a:xfrm>
              <a:custGeom>
                <a:avLst/>
                <a:gdLst>
                  <a:gd name="T0" fmla="*/ 0 w 24"/>
                  <a:gd name="T1" fmla="*/ 0 h 19"/>
                  <a:gd name="T2" fmla="*/ 0 w 24"/>
                  <a:gd name="T3" fmla="*/ 0 h 19"/>
                  <a:gd name="T4" fmla="*/ 0 w 24"/>
                  <a:gd name="T5" fmla="*/ 0 h 19"/>
                  <a:gd name="T6" fmla="*/ 0 w 24"/>
                  <a:gd name="T7" fmla="*/ 0 h 19"/>
                  <a:gd name="T8" fmla="*/ 0 w 24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19"/>
                  <a:gd name="T17" fmla="*/ 24 w 24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19">
                    <a:moveTo>
                      <a:pt x="0" y="12"/>
                    </a:moveTo>
                    <a:lnTo>
                      <a:pt x="24" y="0"/>
                    </a:lnTo>
                    <a:lnTo>
                      <a:pt x="5" y="19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86" name="Freeform 74"/>
              <p:cNvSpPr>
                <a:spLocks/>
              </p:cNvSpPr>
              <p:nvPr/>
            </p:nvSpPr>
            <p:spPr bwMode="auto">
              <a:xfrm>
                <a:off x="2990" y="2112"/>
                <a:ext cx="4" cy="3"/>
              </a:xfrm>
              <a:custGeom>
                <a:avLst/>
                <a:gdLst>
                  <a:gd name="T0" fmla="*/ 0 w 24"/>
                  <a:gd name="T1" fmla="*/ 0 h 22"/>
                  <a:gd name="T2" fmla="*/ 0 w 24"/>
                  <a:gd name="T3" fmla="*/ 0 h 22"/>
                  <a:gd name="T4" fmla="*/ 0 w 24"/>
                  <a:gd name="T5" fmla="*/ 0 h 22"/>
                  <a:gd name="T6" fmla="*/ 0 w 24"/>
                  <a:gd name="T7" fmla="*/ 0 h 22"/>
                  <a:gd name="T8" fmla="*/ 0 w 24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22"/>
                  <a:gd name="T17" fmla="*/ 24 w 24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22">
                    <a:moveTo>
                      <a:pt x="0" y="22"/>
                    </a:moveTo>
                    <a:lnTo>
                      <a:pt x="12" y="0"/>
                    </a:lnTo>
                    <a:lnTo>
                      <a:pt x="24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87" name="Freeform 75"/>
              <p:cNvSpPr>
                <a:spLocks/>
              </p:cNvSpPr>
              <p:nvPr/>
            </p:nvSpPr>
            <p:spPr bwMode="auto">
              <a:xfrm>
                <a:off x="2973" y="2118"/>
                <a:ext cx="5" cy="1"/>
              </a:xfrm>
              <a:custGeom>
                <a:avLst/>
                <a:gdLst>
                  <a:gd name="T0" fmla="*/ 0 w 29"/>
                  <a:gd name="T1" fmla="*/ 0 h 1"/>
                  <a:gd name="T2" fmla="*/ 0 w 29"/>
                  <a:gd name="T3" fmla="*/ 0 h 1"/>
                  <a:gd name="T4" fmla="*/ 0 w 29"/>
                  <a:gd name="T5" fmla="*/ 0 h 1"/>
                  <a:gd name="T6" fmla="*/ 0 w 2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1"/>
                  <a:gd name="T14" fmla="*/ 29 w 2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1">
                    <a:moveTo>
                      <a:pt x="0" y="0"/>
                    </a:moveTo>
                    <a:lnTo>
                      <a:pt x="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88" name="Freeform 76"/>
              <p:cNvSpPr>
                <a:spLocks/>
              </p:cNvSpPr>
              <p:nvPr/>
            </p:nvSpPr>
            <p:spPr bwMode="auto">
              <a:xfrm>
                <a:off x="2984" y="2118"/>
                <a:ext cx="2" cy="2"/>
              </a:xfrm>
              <a:custGeom>
                <a:avLst/>
                <a:gdLst>
                  <a:gd name="T0" fmla="*/ 0 w 10"/>
                  <a:gd name="T1" fmla="*/ 0 h 12"/>
                  <a:gd name="T2" fmla="*/ 0 w 10"/>
                  <a:gd name="T3" fmla="*/ 0 h 12"/>
                  <a:gd name="T4" fmla="*/ 0 w 10"/>
                  <a:gd name="T5" fmla="*/ 0 h 12"/>
                  <a:gd name="T6" fmla="*/ 0 w 10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2"/>
                  <a:gd name="T14" fmla="*/ 10 w 10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2">
                    <a:moveTo>
                      <a:pt x="10" y="0"/>
                    </a:moveTo>
                    <a:lnTo>
                      <a:pt x="0" y="1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89" name="Freeform 77"/>
              <p:cNvSpPr>
                <a:spLocks/>
              </p:cNvSpPr>
              <p:nvPr/>
            </p:nvSpPr>
            <p:spPr bwMode="auto">
              <a:xfrm>
                <a:off x="2973" y="2122"/>
                <a:ext cx="8" cy="4"/>
              </a:xfrm>
              <a:custGeom>
                <a:avLst/>
                <a:gdLst>
                  <a:gd name="T0" fmla="*/ 0 w 50"/>
                  <a:gd name="T1" fmla="*/ 0 h 24"/>
                  <a:gd name="T2" fmla="*/ 0 w 50"/>
                  <a:gd name="T3" fmla="*/ 0 h 24"/>
                  <a:gd name="T4" fmla="*/ 0 w 50"/>
                  <a:gd name="T5" fmla="*/ 0 h 24"/>
                  <a:gd name="T6" fmla="*/ 0 w 50"/>
                  <a:gd name="T7" fmla="*/ 0 h 24"/>
                  <a:gd name="T8" fmla="*/ 0 w 50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24"/>
                  <a:gd name="T17" fmla="*/ 50 w 50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24">
                    <a:moveTo>
                      <a:pt x="46" y="24"/>
                    </a:moveTo>
                    <a:lnTo>
                      <a:pt x="0" y="0"/>
                    </a:lnTo>
                    <a:lnTo>
                      <a:pt x="50" y="0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90" name="Freeform 78"/>
              <p:cNvSpPr>
                <a:spLocks/>
              </p:cNvSpPr>
              <p:nvPr/>
            </p:nvSpPr>
            <p:spPr bwMode="auto">
              <a:xfrm>
                <a:off x="3009" y="2143"/>
                <a:ext cx="2" cy="4"/>
              </a:xfrm>
              <a:custGeom>
                <a:avLst/>
                <a:gdLst>
                  <a:gd name="T0" fmla="*/ 0 w 12"/>
                  <a:gd name="T1" fmla="*/ 0 h 22"/>
                  <a:gd name="T2" fmla="*/ 0 w 12"/>
                  <a:gd name="T3" fmla="*/ 0 h 22"/>
                  <a:gd name="T4" fmla="*/ 0 w 12"/>
                  <a:gd name="T5" fmla="*/ 0 h 22"/>
                  <a:gd name="T6" fmla="*/ 0 w 12"/>
                  <a:gd name="T7" fmla="*/ 0 h 22"/>
                  <a:gd name="T8" fmla="*/ 0 w 12"/>
                  <a:gd name="T9" fmla="*/ 0 h 22"/>
                  <a:gd name="T10" fmla="*/ 0 w 12"/>
                  <a:gd name="T11" fmla="*/ 0 h 22"/>
                  <a:gd name="T12" fmla="*/ 0 w 12"/>
                  <a:gd name="T13" fmla="*/ 0 h 22"/>
                  <a:gd name="T14" fmla="*/ 0 w 12"/>
                  <a:gd name="T15" fmla="*/ 0 h 22"/>
                  <a:gd name="T16" fmla="*/ 0 w 12"/>
                  <a:gd name="T17" fmla="*/ 0 h 22"/>
                  <a:gd name="T18" fmla="*/ 0 w 12"/>
                  <a:gd name="T19" fmla="*/ 0 h 22"/>
                  <a:gd name="T20" fmla="*/ 0 w 12"/>
                  <a:gd name="T21" fmla="*/ 0 h 22"/>
                  <a:gd name="T22" fmla="*/ 0 w 12"/>
                  <a:gd name="T23" fmla="*/ 0 h 22"/>
                  <a:gd name="T24" fmla="*/ 0 w 12"/>
                  <a:gd name="T25" fmla="*/ 0 h 22"/>
                  <a:gd name="T26" fmla="*/ 0 w 12"/>
                  <a:gd name="T27" fmla="*/ 0 h 22"/>
                  <a:gd name="T28" fmla="*/ 0 w 12"/>
                  <a:gd name="T29" fmla="*/ 0 h 2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22"/>
                  <a:gd name="T47" fmla="*/ 12 w 12"/>
                  <a:gd name="T48" fmla="*/ 22 h 2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22">
                    <a:moveTo>
                      <a:pt x="12" y="12"/>
                    </a:moveTo>
                    <a:lnTo>
                      <a:pt x="10" y="13"/>
                    </a:lnTo>
                    <a:lnTo>
                      <a:pt x="9" y="14"/>
                    </a:lnTo>
                    <a:lnTo>
                      <a:pt x="8" y="14"/>
                    </a:lnTo>
                    <a:lnTo>
                      <a:pt x="7" y="16"/>
                    </a:lnTo>
                    <a:lnTo>
                      <a:pt x="7" y="17"/>
                    </a:lnTo>
                    <a:lnTo>
                      <a:pt x="7" y="18"/>
                    </a:lnTo>
                    <a:lnTo>
                      <a:pt x="6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91" name="Freeform 79"/>
              <p:cNvSpPr>
                <a:spLocks/>
              </p:cNvSpPr>
              <p:nvPr/>
            </p:nvSpPr>
            <p:spPr bwMode="auto">
              <a:xfrm>
                <a:off x="2968" y="2165"/>
                <a:ext cx="26" cy="26"/>
              </a:xfrm>
              <a:custGeom>
                <a:avLst/>
                <a:gdLst>
                  <a:gd name="T0" fmla="*/ 1 w 156"/>
                  <a:gd name="T1" fmla="*/ 0 h 154"/>
                  <a:gd name="T2" fmla="*/ 1 w 156"/>
                  <a:gd name="T3" fmla="*/ 0 h 154"/>
                  <a:gd name="T4" fmla="*/ 1 w 156"/>
                  <a:gd name="T5" fmla="*/ 0 h 154"/>
                  <a:gd name="T6" fmla="*/ 1 w 156"/>
                  <a:gd name="T7" fmla="*/ 0 h 154"/>
                  <a:gd name="T8" fmla="*/ 1 w 156"/>
                  <a:gd name="T9" fmla="*/ 0 h 154"/>
                  <a:gd name="T10" fmla="*/ 1 w 156"/>
                  <a:gd name="T11" fmla="*/ 0 h 154"/>
                  <a:gd name="T12" fmla="*/ 1 w 156"/>
                  <a:gd name="T13" fmla="*/ 1 h 154"/>
                  <a:gd name="T14" fmla="*/ 1 w 156"/>
                  <a:gd name="T15" fmla="*/ 1 h 154"/>
                  <a:gd name="T16" fmla="*/ 1 w 156"/>
                  <a:gd name="T17" fmla="*/ 1 h 154"/>
                  <a:gd name="T18" fmla="*/ 1 w 156"/>
                  <a:gd name="T19" fmla="*/ 1 h 154"/>
                  <a:gd name="T20" fmla="*/ 1 w 156"/>
                  <a:gd name="T21" fmla="*/ 1 h 154"/>
                  <a:gd name="T22" fmla="*/ 1 w 156"/>
                  <a:gd name="T23" fmla="*/ 1 h 154"/>
                  <a:gd name="T24" fmla="*/ 1 w 156"/>
                  <a:gd name="T25" fmla="*/ 1 h 154"/>
                  <a:gd name="T26" fmla="*/ 0 w 156"/>
                  <a:gd name="T27" fmla="*/ 1 h 154"/>
                  <a:gd name="T28" fmla="*/ 0 w 156"/>
                  <a:gd name="T29" fmla="*/ 1 h 154"/>
                  <a:gd name="T30" fmla="*/ 0 w 156"/>
                  <a:gd name="T31" fmla="*/ 1 h 154"/>
                  <a:gd name="T32" fmla="*/ 0 w 156"/>
                  <a:gd name="T33" fmla="*/ 1 h 154"/>
                  <a:gd name="T34" fmla="*/ 0 w 156"/>
                  <a:gd name="T35" fmla="*/ 1 h 154"/>
                  <a:gd name="T36" fmla="*/ 0 w 156"/>
                  <a:gd name="T37" fmla="*/ 1 h 154"/>
                  <a:gd name="T38" fmla="*/ 0 w 156"/>
                  <a:gd name="T39" fmla="*/ 1 h 154"/>
                  <a:gd name="T40" fmla="*/ 0 w 156"/>
                  <a:gd name="T41" fmla="*/ 1 h 154"/>
                  <a:gd name="T42" fmla="*/ 0 w 156"/>
                  <a:gd name="T43" fmla="*/ 1 h 154"/>
                  <a:gd name="T44" fmla="*/ 0 w 156"/>
                  <a:gd name="T45" fmla="*/ 1 h 154"/>
                  <a:gd name="T46" fmla="*/ 0 w 156"/>
                  <a:gd name="T47" fmla="*/ 1 h 154"/>
                  <a:gd name="T48" fmla="*/ 0 w 156"/>
                  <a:gd name="T49" fmla="*/ 1 h 154"/>
                  <a:gd name="T50" fmla="*/ 0 w 156"/>
                  <a:gd name="T51" fmla="*/ 0 h 154"/>
                  <a:gd name="T52" fmla="*/ 0 w 156"/>
                  <a:gd name="T53" fmla="*/ 0 h 154"/>
                  <a:gd name="T54" fmla="*/ 0 w 156"/>
                  <a:gd name="T55" fmla="*/ 0 h 154"/>
                  <a:gd name="T56" fmla="*/ 0 w 156"/>
                  <a:gd name="T57" fmla="*/ 0 h 154"/>
                  <a:gd name="T58" fmla="*/ 0 w 156"/>
                  <a:gd name="T59" fmla="*/ 0 h 154"/>
                  <a:gd name="T60" fmla="*/ 0 w 156"/>
                  <a:gd name="T61" fmla="*/ 0 h 154"/>
                  <a:gd name="T62" fmla="*/ 0 w 156"/>
                  <a:gd name="T63" fmla="*/ 0 h 154"/>
                  <a:gd name="T64" fmla="*/ 0 w 156"/>
                  <a:gd name="T65" fmla="*/ 0 h 154"/>
                  <a:gd name="T66" fmla="*/ 0 w 156"/>
                  <a:gd name="T67" fmla="*/ 0 h 154"/>
                  <a:gd name="T68" fmla="*/ 0 w 156"/>
                  <a:gd name="T69" fmla="*/ 0 h 154"/>
                  <a:gd name="T70" fmla="*/ 0 w 156"/>
                  <a:gd name="T71" fmla="*/ 0 h 154"/>
                  <a:gd name="T72" fmla="*/ 0 w 156"/>
                  <a:gd name="T73" fmla="*/ 0 h 154"/>
                  <a:gd name="T74" fmla="*/ 0 w 156"/>
                  <a:gd name="T75" fmla="*/ 0 h 154"/>
                  <a:gd name="T76" fmla="*/ 1 w 156"/>
                  <a:gd name="T77" fmla="*/ 0 h 154"/>
                  <a:gd name="T78" fmla="*/ 1 w 156"/>
                  <a:gd name="T79" fmla="*/ 0 h 154"/>
                  <a:gd name="T80" fmla="*/ 1 w 156"/>
                  <a:gd name="T81" fmla="*/ 0 h 154"/>
                  <a:gd name="T82" fmla="*/ 1 w 156"/>
                  <a:gd name="T83" fmla="*/ 0 h 154"/>
                  <a:gd name="T84" fmla="*/ 1 w 156"/>
                  <a:gd name="T85" fmla="*/ 0 h 15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6"/>
                  <a:gd name="T130" fmla="*/ 0 h 154"/>
                  <a:gd name="T131" fmla="*/ 156 w 156"/>
                  <a:gd name="T132" fmla="*/ 154 h 15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6" h="154">
                    <a:moveTo>
                      <a:pt x="143" y="28"/>
                    </a:moveTo>
                    <a:lnTo>
                      <a:pt x="147" y="38"/>
                    </a:lnTo>
                    <a:lnTo>
                      <a:pt x="151" y="47"/>
                    </a:lnTo>
                    <a:lnTo>
                      <a:pt x="153" y="58"/>
                    </a:lnTo>
                    <a:lnTo>
                      <a:pt x="154" y="69"/>
                    </a:lnTo>
                    <a:lnTo>
                      <a:pt x="156" y="78"/>
                    </a:lnTo>
                    <a:lnTo>
                      <a:pt x="156" y="89"/>
                    </a:lnTo>
                    <a:lnTo>
                      <a:pt x="156" y="99"/>
                    </a:lnTo>
                    <a:lnTo>
                      <a:pt x="154" y="108"/>
                    </a:lnTo>
                    <a:lnTo>
                      <a:pt x="154" y="118"/>
                    </a:lnTo>
                    <a:lnTo>
                      <a:pt x="154" y="126"/>
                    </a:lnTo>
                    <a:lnTo>
                      <a:pt x="141" y="120"/>
                    </a:lnTo>
                    <a:lnTo>
                      <a:pt x="129" y="115"/>
                    </a:lnTo>
                    <a:lnTo>
                      <a:pt x="116" y="113"/>
                    </a:lnTo>
                    <a:lnTo>
                      <a:pt x="103" y="112"/>
                    </a:lnTo>
                    <a:lnTo>
                      <a:pt x="89" y="112"/>
                    </a:lnTo>
                    <a:lnTo>
                      <a:pt x="76" y="113"/>
                    </a:lnTo>
                    <a:lnTo>
                      <a:pt x="64" y="115"/>
                    </a:lnTo>
                    <a:lnTo>
                      <a:pt x="51" y="119"/>
                    </a:lnTo>
                    <a:lnTo>
                      <a:pt x="39" y="123"/>
                    </a:lnTo>
                    <a:lnTo>
                      <a:pt x="28" y="131"/>
                    </a:lnTo>
                    <a:lnTo>
                      <a:pt x="0" y="154"/>
                    </a:lnTo>
                    <a:lnTo>
                      <a:pt x="9" y="138"/>
                    </a:lnTo>
                    <a:lnTo>
                      <a:pt x="20" y="120"/>
                    </a:lnTo>
                    <a:lnTo>
                      <a:pt x="30" y="102"/>
                    </a:lnTo>
                    <a:lnTo>
                      <a:pt x="40" y="85"/>
                    </a:lnTo>
                    <a:lnTo>
                      <a:pt x="51" y="68"/>
                    </a:lnTo>
                    <a:lnTo>
                      <a:pt x="63" y="52"/>
                    </a:lnTo>
                    <a:lnTo>
                      <a:pt x="75" y="37"/>
                    </a:lnTo>
                    <a:lnTo>
                      <a:pt x="89" y="22"/>
                    </a:lnTo>
                    <a:lnTo>
                      <a:pt x="103" y="11"/>
                    </a:lnTo>
                    <a:lnTo>
                      <a:pt x="119" y="0"/>
                    </a:lnTo>
                    <a:lnTo>
                      <a:pt x="120" y="3"/>
                    </a:lnTo>
                    <a:lnTo>
                      <a:pt x="121" y="8"/>
                    </a:lnTo>
                    <a:lnTo>
                      <a:pt x="122" y="13"/>
                    </a:lnTo>
                    <a:lnTo>
                      <a:pt x="124" y="18"/>
                    </a:lnTo>
                    <a:lnTo>
                      <a:pt x="126" y="22"/>
                    </a:lnTo>
                    <a:lnTo>
                      <a:pt x="128" y="26"/>
                    </a:lnTo>
                    <a:lnTo>
                      <a:pt x="132" y="28"/>
                    </a:lnTo>
                    <a:lnTo>
                      <a:pt x="134" y="30"/>
                    </a:lnTo>
                    <a:lnTo>
                      <a:pt x="138" y="30"/>
                    </a:lnTo>
                    <a:lnTo>
                      <a:pt x="143" y="28"/>
                    </a:lnTo>
                    <a:close/>
                  </a:path>
                </a:pathLst>
              </a:custGeom>
              <a:solidFill>
                <a:srgbClr val="B3D9F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92" name="Freeform 80"/>
              <p:cNvSpPr>
                <a:spLocks/>
              </p:cNvSpPr>
              <p:nvPr/>
            </p:nvSpPr>
            <p:spPr bwMode="auto">
              <a:xfrm>
                <a:off x="2936" y="2184"/>
                <a:ext cx="28" cy="53"/>
              </a:xfrm>
              <a:custGeom>
                <a:avLst/>
                <a:gdLst>
                  <a:gd name="T0" fmla="*/ 0 w 167"/>
                  <a:gd name="T1" fmla="*/ 2 h 318"/>
                  <a:gd name="T2" fmla="*/ 0 w 167"/>
                  <a:gd name="T3" fmla="*/ 1 h 318"/>
                  <a:gd name="T4" fmla="*/ 0 w 167"/>
                  <a:gd name="T5" fmla="*/ 1 h 318"/>
                  <a:gd name="T6" fmla="*/ 0 w 167"/>
                  <a:gd name="T7" fmla="*/ 1 h 318"/>
                  <a:gd name="T8" fmla="*/ 0 w 167"/>
                  <a:gd name="T9" fmla="*/ 1 h 318"/>
                  <a:gd name="T10" fmla="*/ 0 w 167"/>
                  <a:gd name="T11" fmla="*/ 1 h 318"/>
                  <a:gd name="T12" fmla="*/ 0 w 167"/>
                  <a:gd name="T13" fmla="*/ 1 h 318"/>
                  <a:gd name="T14" fmla="*/ 0 w 167"/>
                  <a:gd name="T15" fmla="*/ 1 h 318"/>
                  <a:gd name="T16" fmla="*/ 0 w 167"/>
                  <a:gd name="T17" fmla="*/ 1 h 318"/>
                  <a:gd name="T18" fmla="*/ 0 w 167"/>
                  <a:gd name="T19" fmla="*/ 1 h 318"/>
                  <a:gd name="T20" fmla="*/ 0 w 167"/>
                  <a:gd name="T21" fmla="*/ 0 h 318"/>
                  <a:gd name="T22" fmla="*/ 1 w 167"/>
                  <a:gd name="T23" fmla="*/ 0 h 318"/>
                  <a:gd name="T24" fmla="*/ 1 w 167"/>
                  <a:gd name="T25" fmla="*/ 0 h 318"/>
                  <a:gd name="T26" fmla="*/ 1 w 167"/>
                  <a:gd name="T27" fmla="*/ 0 h 318"/>
                  <a:gd name="T28" fmla="*/ 1 w 167"/>
                  <a:gd name="T29" fmla="*/ 0 h 318"/>
                  <a:gd name="T30" fmla="*/ 1 w 167"/>
                  <a:gd name="T31" fmla="*/ 0 h 318"/>
                  <a:gd name="T32" fmla="*/ 1 w 167"/>
                  <a:gd name="T33" fmla="*/ 1 h 318"/>
                  <a:gd name="T34" fmla="*/ 1 w 167"/>
                  <a:gd name="T35" fmla="*/ 1 h 318"/>
                  <a:gd name="T36" fmla="*/ 1 w 167"/>
                  <a:gd name="T37" fmla="*/ 1 h 318"/>
                  <a:gd name="T38" fmla="*/ 1 w 167"/>
                  <a:gd name="T39" fmla="*/ 1 h 318"/>
                  <a:gd name="T40" fmla="*/ 0 w 167"/>
                  <a:gd name="T41" fmla="*/ 1 h 318"/>
                  <a:gd name="T42" fmla="*/ 0 w 167"/>
                  <a:gd name="T43" fmla="*/ 2 h 318"/>
                  <a:gd name="T44" fmla="*/ 0 w 167"/>
                  <a:gd name="T45" fmla="*/ 2 h 3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67"/>
                  <a:gd name="T70" fmla="*/ 0 h 318"/>
                  <a:gd name="T71" fmla="*/ 167 w 167"/>
                  <a:gd name="T72" fmla="*/ 318 h 3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67" h="318">
                    <a:moveTo>
                      <a:pt x="81" y="318"/>
                    </a:moveTo>
                    <a:lnTo>
                      <a:pt x="77" y="297"/>
                    </a:lnTo>
                    <a:lnTo>
                      <a:pt x="66" y="276"/>
                    </a:lnTo>
                    <a:lnTo>
                      <a:pt x="50" y="255"/>
                    </a:lnTo>
                    <a:lnTo>
                      <a:pt x="34" y="235"/>
                    </a:lnTo>
                    <a:lnTo>
                      <a:pt x="18" y="214"/>
                    </a:lnTo>
                    <a:lnTo>
                      <a:pt x="6" y="194"/>
                    </a:lnTo>
                    <a:lnTo>
                      <a:pt x="0" y="173"/>
                    </a:lnTo>
                    <a:lnTo>
                      <a:pt x="4" y="154"/>
                    </a:lnTo>
                    <a:lnTo>
                      <a:pt x="18" y="134"/>
                    </a:lnTo>
                    <a:lnTo>
                      <a:pt x="48" y="114"/>
                    </a:lnTo>
                    <a:lnTo>
                      <a:pt x="167" y="0"/>
                    </a:lnTo>
                    <a:lnTo>
                      <a:pt x="160" y="26"/>
                    </a:lnTo>
                    <a:lnTo>
                      <a:pt x="150" y="53"/>
                    </a:lnTo>
                    <a:lnTo>
                      <a:pt x="140" y="83"/>
                    </a:lnTo>
                    <a:lnTo>
                      <a:pt x="129" y="114"/>
                    </a:lnTo>
                    <a:lnTo>
                      <a:pt x="118" y="146"/>
                    </a:lnTo>
                    <a:lnTo>
                      <a:pt x="107" y="179"/>
                    </a:lnTo>
                    <a:lnTo>
                      <a:pt x="98" y="214"/>
                    </a:lnTo>
                    <a:lnTo>
                      <a:pt x="90" y="248"/>
                    </a:lnTo>
                    <a:lnTo>
                      <a:pt x="84" y="283"/>
                    </a:lnTo>
                    <a:lnTo>
                      <a:pt x="81" y="318"/>
                    </a:lnTo>
                    <a:close/>
                  </a:path>
                </a:pathLst>
              </a:custGeom>
              <a:solidFill>
                <a:srgbClr val="B3D9F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93" name="Freeform 81"/>
              <p:cNvSpPr>
                <a:spLocks/>
              </p:cNvSpPr>
              <p:nvPr/>
            </p:nvSpPr>
            <p:spPr bwMode="auto">
              <a:xfrm>
                <a:off x="2960" y="2187"/>
                <a:ext cx="45" cy="162"/>
              </a:xfrm>
              <a:custGeom>
                <a:avLst/>
                <a:gdLst>
                  <a:gd name="T0" fmla="*/ 1 w 267"/>
                  <a:gd name="T1" fmla="*/ 1 h 973"/>
                  <a:gd name="T2" fmla="*/ 1 w 267"/>
                  <a:gd name="T3" fmla="*/ 2 h 973"/>
                  <a:gd name="T4" fmla="*/ 1 w 267"/>
                  <a:gd name="T5" fmla="*/ 3 h 973"/>
                  <a:gd name="T6" fmla="*/ 1 w 267"/>
                  <a:gd name="T7" fmla="*/ 4 h 973"/>
                  <a:gd name="T8" fmla="*/ 1 w 267"/>
                  <a:gd name="T9" fmla="*/ 4 h 973"/>
                  <a:gd name="T10" fmla="*/ 1 w 267"/>
                  <a:gd name="T11" fmla="*/ 4 h 973"/>
                  <a:gd name="T12" fmla="*/ 1 w 267"/>
                  <a:gd name="T13" fmla="*/ 4 h 973"/>
                  <a:gd name="T14" fmla="*/ 1 w 267"/>
                  <a:gd name="T15" fmla="*/ 4 h 973"/>
                  <a:gd name="T16" fmla="*/ 1 w 267"/>
                  <a:gd name="T17" fmla="*/ 4 h 973"/>
                  <a:gd name="T18" fmla="*/ 0 w 267"/>
                  <a:gd name="T19" fmla="*/ 4 h 973"/>
                  <a:gd name="T20" fmla="*/ 0 w 267"/>
                  <a:gd name="T21" fmla="*/ 4 h 973"/>
                  <a:gd name="T22" fmla="*/ 0 w 267"/>
                  <a:gd name="T23" fmla="*/ 4 h 973"/>
                  <a:gd name="T24" fmla="*/ 0 w 267"/>
                  <a:gd name="T25" fmla="*/ 4 h 973"/>
                  <a:gd name="T26" fmla="*/ 0 w 267"/>
                  <a:gd name="T27" fmla="*/ 4 h 973"/>
                  <a:gd name="T28" fmla="*/ 0 w 267"/>
                  <a:gd name="T29" fmla="*/ 4 h 973"/>
                  <a:gd name="T30" fmla="*/ 0 w 267"/>
                  <a:gd name="T31" fmla="*/ 4 h 973"/>
                  <a:gd name="T32" fmla="*/ 0 w 267"/>
                  <a:gd name="T33" fmla="*/ 4 h 973"/>
                  <a:gd name="T34" fmla="*/ 0 w 267"/>
                  <a:gd name="T35" fmla="*/ 4 h 973"/>
                  <a:gd name="T36" fmla="*/ 1 w 267"/>
                  <a:gd name="T37" fmla="*/ 3 h 973"/>
                  <a:gd name="T38" fmla="*/ 0 w 267"/>
                  <a:gd name="T39" fmla="*/ 3 h 973"/>
                  <a:gd name="T40" fmla="*/ 0 w 267"/>
                  <a:gd name="T41" fmla="*/ 3 h 973"/>
                  <a:gd name="T42" fmla="*/ 1 w 267"/>
                  <a:gd name="T43" fmla="*/ 3 h 973"/>
                  <a:gd name="T44" fmla="*/ 1 w 267"/>
                  <a:gd name="T45" fmla="*/ 2 h 973"/>
                  <a:gd name="T46" fmla="*/ 0 w 267"/>
                  <a:gd name="T47" fmla="*/ 3 h 973"/>
                  <a:gd name="T48" fmla="*/ 0 w 267"/>
                  <a:gd name="T49" fmla="*/ 3 h 973"/>
                  <a:gd name="T50" fmla="*/ 0 w 267"/>
                  <a:gd name="T51" fmla="*/ 3 h 973"/>
                  <a:gd name="T52" fmla="*/ 0 w 267"/>
                  <a:gd name="T53" fmla="*/ 3 h 973"/>
                  <a:gd name="T54" fmla="*/ 0 w 267"/>
                  <a:gd name="T55" fmla="*/ 3 h 973"/>
                  <a:gd name="T56" fmla="*/ 0 w 267"/>
                  <a:gd name="T57" fmla="*/ 3 h 973"/>
                  <a:gd name="T58" fmla="*/ 0 w 267"/>
                  <a:gd name="T59" fmla="*/ 2 h 973"/>
                  <a:gd name="T60" fmla="*/ 0 w 267"/>
                  <a:gd name="T61" fmla="*/ 2 h 973"/>
                  <a:gd name="T62" fmla="*/ 0 w 267"/>
                  <a:gd name="T63" fmla="*/ 2 h 973"/>
                  <a:gd name="T64" fmla="*/ 0 w 267"/>
                  <a:gd name="T65" fmla="*/ 2 h 973"/>
                  <a:gd name="T66" fmla="*/ 0 w 267"/>
                  <a:gd name="T67" fmla="*/ 2 h 973"/>
                  <a:gd name="T68" fmla="*/ 0 w 267"/>
                  <a:gd name="T69" fmla="*/ 2 h 973"/>
                  <a:gd name="T70" fmla="*/ 0 w 267"/>
                  <a:gd name="T71" fmla="*/ 2 h 973"/>
                  <a:gd name="T72" fmla="*/ 0 w 267"/>
                  <a:gd name="T73" fmla="*/ 2 h 973"/>
                  <a:gd name="T74" fmla="*/ 0 w 267"/>
                  <a:gd name="T75" fmla="*/ 2 h 973"/>
                  <a:gd name="T76" fmla="*/ 1 w 267"/>
                  <a:gd name="T77" fmla="*/ 1 h 973"/>
                  <a:gd name="T78" fmla="*/ 1 w 267"/>
                  <a:gd name="T79" fmla="*/ 1 h 973"/>
                  <a:gd name="T80" fmla="*/ 0 w 267"/>
                  <a:gd name="T81" fmla="*/ 1 h 973"/>
                  <a:gd name="T82" fmla="*/ 0 w 267"/>
                  <a:gd name="T83" fmla="*/ 2 h 973"/>
                  <a:gd name="T84" fmla="*/ 0 w 267"/>
                  <a:gd name="T85" fmla="*/ 1 h 973"/>
                  <a:gd name="T86" fmla="*/ 1 w 267"/>
                  <a:gd name="T87" fmla="*/ 1 h 973"/>
                  <a:gd name="T88" fmla="*/ 1 w 267"/>
                  <a:gd name="T89" fmla="*/ 1 h 973"/>
                  <a:gd name="T90" fmla="*/ 0 w 267"/>
                  <a:gd name="T91" fmla="*/ 1 h 973"/>
                  <a:gd name="T92" fmla="*/ 0 w 267"/>
                  <a:gd name="T93" fmla="*/ 1 h 973"/>
                  <a:gd name="T94" fmla="*/ 1 w 267"/>
                  <a:gd name="T95" fmla="*/ 1 h 973"/>
                  <a:gd name="T96" fmla="*/ 0 w 267"/>
                  <a:gd name="T97" fmla="*/ 1 h 973"/>
                  <a:gd name="T98" fmla="*/ 0 w 267"/>
                  <a:gd name="T99" fmla="*/ 1 h 973"/>
                  <a:gd name="T100" fmla="*/ 0 w 267"/>
                  <a:gd name="T101" fmla="*/ 1 h 973"/>
                  <a:gd name="T102" fmla="*/ 1 w 267"/>
                  <a:gd name="T103" fmla="*/ 0 h 973"/>
                  <a:gd name="T104" fmla="*/ 0 w 267"/>
                  <a:gd name="T105" fmla="*/ 1 h 973"/>
                  <a:gd name="T106" fmla="*/ 0 w 267"/>
                  <a:gd name="T107" fmla="*/ 1 h 973"/>
                  <a:gd name="T108" fmla="*/ 0 w 267"/>
                  <a:gd name="T109" fmla="*/ 0 h 973"/>
                  <a:gd name="T110" fmla="*/ 1 w 267"/>
                  <a:gd name="T111" fmla="*/ 0 h 973"/>
                  <a:gd name="T112" fmla="*/ 1 w 267"/>
                  <a:gd name="T113" fmla="*/ 0 h 97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67"/>
                  <a:gd name="T172" fmla="*/ 0 h 973"/>
                  <a:gd name="T173" fmla="*/ 267 w 267"/>
                  <a:gd name="T174" fmla="*/ 973 h 97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67" h="973">
                    <a:moveTo>
                      <a:pt x="204" y="42"/>
                    </a:moveTo>
                    <a:lnTo>
                      <a:pt x="211" y="83"/>
                    </a:lnTo>
                    <a:lnTo>
                      <a:pt x="218" y="126"/>
                    </a:lnTo>
                    <a:lnTo>
                      <a:pt x="224" y="168"/>
                    </a:lnTo>
                    <a:lnTo>
                      <a:pt x="230" y="209"/>
                    </a:lnTo>
                    <a:lnTo>
                      <a:pt x="236" y="252"/>
                    </a:lnTo>
                    <a:lnTo>
                      <a:pt x="241" y="295"/>
                    </a:lnTo>
                    <a:lnTo>
                      <a:pt x="245" y="338"/>
                    </a:lnTo>
                    <a:lnTo>
                      <a:pt x="248" y="380"/>
                    </a:lnTo>
                    <a:lnTo>
                      <a:pt x="249" y="424"/>
                    </a:lnTo>
                    <a:lnTo>
                      <a:pt x="249" y="470"/>
                    </a:lnTo>
                    <a:lnTo>
                      <a:pt x="245" y="470"/>
                    </a:lnTo>
                    <a:lnTo>
                      <a:pt x="245" y="490"/>
                    </a:lnTo>
                    <a:lnTo>
                      <a:pt x="246" y="510"/>
                    </a:lnTo>
                    <a:lnTo>
                      <a:pt x="249" y="530"/>
                    </a:lnTo>
                    <a:lnTo>
                      <a:pt x="253" y="550"/>
                    </a:lnTo>
                    <a:lnTo>
                      <a:pt x="257" y="571"/>
                    </a:lnTo>
                    <a:lnTo>
                      <a:pt x="261" y="591"/>
                    </a:lnTo>
                    <a:lnTo>
                      <a:pt x="265" y="611"/>
                    </a:lnTo>
                    <a:lnTo>
                      <a:pt x="267" y="632"/>
                    </a:lnTo>
                    <a:lnTo>
                      <a:pt x="267" y="654"/>
                    </a:lnTo>
                    <a:lnTo>
                      <a:pt x="266" y="676"/>
                    </a:lnTo>
                    <a:lnTo>
                      <a:pt x="261" y="950"/>
                    </a:lnTo>
                    <a:lnTo>
                      <a:pt x="171" y="962"/>
                    </a:lnTo>
                    <a:lnTo>
                      <a:pt x="171" y="959"/>
                    </a:lnTo>
                    <a:lnTo>
                      <a:pt x="171" y="957"/>
                    </a:lnTo>
                    <a:lnTo>
                      <a:pt x="170" y="954"/>
                    </a:lnTo>
                    <a:lnTo>
                      <a:pt x="169" y="953"/>
                    </a:lnTo>
                    <a:lnTo>
                      <a:pt x="167" y="951"/>
                    </a:lnTo>
                    <a:lnTo>
                      <a:pt x="166" y="950"/>
                    </a:lnTo>
                    <a:lnTo>
                      <a:pt x="164" y="948"/>
                    </a:lnTo>
                    <a:lnTo>
                      <a:pt x="163" y="947"/>
                    </a:lnTo>
                    <a:lnTo>
                      <a:pt x="160" y="946"/>
                    </a:lnTo>
                    <a:lnTo>
                      <a:pt x="159" y="945"/>
                    </a:lnTo>
                    <a:lnTo>
                      <a:pt x="157" y="944"/>
                    </a:lnTo>
                    <a:lnTo>
                      <a:pt x="154" y="944"/>
                    </a:lnTo>
                    <a:lnTo>
                      <a:pt x="152" y="944"/>
                    </a:lnTo>
                    <a:lnTo>
                      <a:pt x="151" y="945"/>
                    </a:lnTo>
                    <a:lnTo>
                      <a:pt x="148" y="947"/>
                    </a:lnTo>
                    <a:lnTo>
                      <a:pt x="147" y="948"/>
                    </a:lnTo>
                    <a:lnTo>
                      <a:pt x="146" y="951"/>
                    </a:lnTo>
                    <a:lnTo>
                      <a:pt x="145" y="952"/>
                    </a:lnTo>
                    <a:lnTo>
                      <a:pt x="144" y="953"/>
                    </a:lnTo>
                    <a:lnTo>
                      <a:pt x="142" y="954"/>
                    </a:lnTo>
                    <a:lnTo>
                      <a:pt x="141" y="957"/>
                    </a:lnTo>
                    <a:lnTo>
                      <a:pt x="141" y="958"/>
                    </a:lnTo>
                    <a:lnTo>
                      <a:pt x="142" y="959"/>
                    </a:lnTo>
                    <a:lnTo>
                      <a:pt x="142" y="960"/>
                    </a:lnTo>
                    <a:lnTo>
                      <a:pt x="142" y="962"/>
                    </a:lnTo>
                    <a:lnTo>
                      <a:pt x="144" y="963"/>
                    </a:lnTo>
                    <a:lnTo>
                      <a:pt x="145" y="964"/>
                    </a:lnTo>
                    <a:lnTo>
                      <a:pt x="146" y="965"/>
                    </a:lnTo>
                    <a:lnTo>
                      <a:pt x="147" y="966"/>
                    </a:lnTo>
                    <a:lnTo>
                      <a:pt x="138" y="969"/>
                    </a:lnTo>
                    <a:lnTo>
                      <a:pt x="128" y="970"/>
                    </a:lnTo>
                    <a:lnTo>
                      <a:pt x="117" y="971"/>
                    </a:lnTo>
                    <a:lnTo>
                      <a:pt x="107" y="972"/>
                    </a:lnTo>
                    <a:lnTo>
                      <a:pt x="97" y="972"/>
                    </a:lnTo>
                    <a:lnTo>
                      <a:pt x="86" y="972"/>
                    </a:lnTo>
                    <a:lnTo>
                      <a:pt x="76" y="972"/>
                    </a:lnTo>
                    <a:lnTo>
                      <a:pt x="65" y="972"/>
                    </a:lnTo>
                    <a:lnTo>
                      <a:pt x="54" y="972"/>
                    </a:lnTo>
                    <a:lnTo>
                      <a:pt x="45" y="973"/>
                    </a:lnTo>
                    <a:lnTo>
                      <a:pt x="50" y="965"/>
                    </a:lnTo>
                    <a:lnTo>
                      <a:pt x="54" y="958"/>
                    </a:lnTo>
                    <a:lnTo>
                      <a:pt x="60" y="950"/>
                    </a:lnTo>
                    <a:lnTo>
                      <a:pt x="65" y="943"/>
                    </a:lnTo>
                    <a:lnTo>
                      <a:pt x="70" y="934"/>
                    </a:lnTo>
                    <a:lnTo>
                      <a:pt x="75" y="927"/>
                    </a:lnTo>
                    <a:lnTo>
                      <a:pt x="79" y="919"/>
                    </a:lnTo>
                    <a:lnTo>
                      <a:pt x="83" y="912"/>
                    </a:lnTo>
                    <a:lnTo>
                      <a:pt x="84" y="904"/>
                    </a:lnTo>
                    <a:lnTo>
                      <a:pt x="85" y="897"/>
                    </a:lnTo>
                    <a:lnTo>
                      <a:pt x="75" y="897"/>
                    </a:lnTo>
                    <a:lnTo>
                      <a:pt x="66" y="901"/>
                    </a:lnTo>
                    <a:lnTo>
                      <a:pt x="59" y="906"/>
                    </a:lnTo>
                    <a:lnTo>
                      <a:pt x="54" y="912"/>
                    </a:lnTo>
                    <a:lnTo>
                      <a:pt x="51" y="919"/>
                    </a:lnTo>
                    <a:lnTo>
                      <a:pt x="47" y="926"/>
                    </a:lnTo>
                    <a:lnTo>
                      <a:pt x="44" y="934"/>
                    </a:lnTo>
                    <a:lnTo>
                      <a:pt x="39" y="941"/>
                    </a:lnTo>
                    <a:lnTo>
                      <a:pt x="34" y="948"/>
                    </a:lnTo>
                    <a:lnTo>
                      <a:pt x="28" y="954"/>
                    </a:lnTo>
                    <a:lnTo>
                      <a:pt x="27" y="944"/>
                    </a:lnTo>
                    <a:lnTo>
                      <a:pt x="29" y="932"/>
                    </a:lnTo>
                    <a:lnTo>
                      <a:pt x="35" y="920"/>
                    </a:lnTo>
                    <a:lnTo>
                      <a:pt x="44" y="907"/>
                    </a:lnTo>
                    <a:lnTo>
                      <a:pt x="53" y="894"/>
                    </a:lnTo>
                    <a:lnTo>
                      <a:pt x="63" y="882"/>
                    </a:lnTo>
                    <a:lnTo>
                      <a:pt x="72" y="869"/>
                    </a:lnTo>
                    <a:lnTo>
                      <a:pt x="80" y="856"/>
                    </a:lnTo>
                    <a:lnTo>
                      <a:pt x="86" y="843"/>
                    </a:lnTo>
                    <a:lnTo>
                      <a:pt x="90" y="831"/>
                    </a:lnTo>
                    <a:lnTo>
                      <a:pt x="82" y="832"/>
                    </a:lnTo>
                    <a:lnTo>
                      <a:pt x="75" y="836"/>
                    </a:lnTo>
                    <a:lnTo>
                      <a:pt x="69" y="840"/>
                    </a:lnTo>
                    <a:lnTo>
                      <a:pt x="64" y="845"/>
                    </a:lnTo>
                    <a:lnTo>
                      <a:pt x="59" y="851"/>
                    </a:lnTo>
                    <a:lnTo>
                      <a:pt x="55" y="858"/>
                    </a:lnTo>
                    <a:lnTo>
                      <a:pt x="51" y="864"/>
                    </a:lnTo>
                    <a:lnTo>
                      <a:pt x="46" y="870"/>
                    </a:lnTo>
                    <a:lnTo>
                      <a:pt x="40" y="876"/>
                    </a:lnTo>
                    <a:lnTo>
                      <a:pt x="33" y="881"/>
                    </a:lnTo>
                    <a:lnTo>
                      <a:pt x="32" y="869"/>
                    </a:lnTo>
                    <a:lnTo>
                      <a:pt x="35" y="858"/>
                    </a:lnTo>
                    <a:lnTo>
                      <a:pt x="41" y="846"/>
                    </a:lnTo>
                    <a:lnTo>
                      <a:pt x="50" y="836"/>
                    </a:lnTo>
                    <a:lnTo>
                      <a:pt x="60" y="825"/>
                    </a:lnTo>
                    <a:lnTo>
                      <a:pt x="71" y="814"/>
                    </a:lnTo>
                    <a:lnTo>
                      <a:pt x="80" y="803"/>
                    </a:lnTo>
                    <a:lnTo>
                      <a:pt x="88" y="792"/>
                    </a:lnTo>
                    <a:lnTo>
                      <a:pt x="94" y="780"/>
                    </a:lnTo>
                    <a:lnTo>
                      <a:pt x="95" y="767"/>
                    </a:lnTo>
                    <a:lnTo>
                      <a:pt x="38" y="812"/>
                    </a:lnTo>
                    <a:lnTo>
                      <a:pt x="41" y="796"/>
                    </a:lnTo>
                    <a:lnTo>
                      <a:pt x="47" y="783"/>
                    </a:lnTo>
                    <a:lnTo>
                      <a:pt x="55" y="771"/>
                    </a:lnTo>
                    <a:lnTo>
                      <a:pt x="66" y="761"/>
                    </a:lnTo>
                    <a:lnTo>
                      <a:pt x="77" y="750"/>
                    </a:lnTo>
                    <a:lnTo>
                      <a:pt x="89" y="740"/>
                    </a:lnTo>
                    <a:lnTo>
                      <a:pt x="98" y="730"/>
                    </a:lnTo>
                    <a:lnTo>
                      <a:pt x="107" y="718"/>
                    </a:lnTo>
                    <a:lnTo>
                      <a:pt x="111" y="706"/>
                    </a:lnTo>
                    <a:lnTo>
                      <a:pt x="114" y="693"/>
                    </a:lnTo>
                    <a:lnTo>
                      <a:pt x="45" y="745"/>
                    </a:lnTo>
                    <a:lnTo>
                      <a:pt x="48" y="717"/>
                    </a:lnTo>
                    <a:lnTo>
                      <a:pt x="58" y="692"/>
                    </a:lnTo>
                    <a:lnTo>
                      <a:pt x="71" y="667"/>
                    </a:lnTo>
                    <a:lnTo>
                      <a:pt x="88" y="644"/>
                    </a:lnTo>
                    <a:lnTo>
                      <a:pt x="105" y="622"/>
                    </a:lnTo>
                    <a:lnTo>
                      <a:pt x="124" y="599"/>
                    </a:lnTo>
                    <a:lnTo>
                      <a:pt x="141" y="575"/>
                    </a:lnTo>
                    <a:lnTo>
                      <a:pt x="157" y="552"/>
                    </a:lnTo>
                    <a:lnTo>
                      <a:pt x="169" y="525"/>
                    </a:lnTo>
                    <a:lnTo>
                      <a:pt x="176" y="498"/>
                    </a:lnTo>
                    <a:lnTo>
                      <a:pt x="164" y="489"/>
                    </a:lnTo>
                    <a:lnTo>
                      <a:pt x="152" y="508"/>
                    </a:lnTo>
                    <a:lnTo>
                      <a:pt x="141" y="527"/>
                    </a:lnTo>
                    <a:lnTo>
                      <a:pt x="130" y="547"/>
                    </a:lnTo>
                    <a:lnTo>
                      <a:pt x="119" y="567"/>
                    </a:lnTo>
                    <a:lnTo>
                      <a:pt x="108" y="586"/>
                    </a:lnTo>
                    <a:lnTo>
                      <a:pt x="95" y="605"/>
                    </a:lnTo>
                    <a:lnTo>
                      <a:pt x="82" y="623"/>
                    </a:lnTo>
                    <a:lnTo>
                      <a:pt x="66" y="639"/>
                    </a:lnTo>
                    <a:lnTo>
                      <a:pt x="48" y="655"/>
                    </a:lnTo>
                    <a:lnTo>
                      <a:pt x="28" y="669"/>
                    </a:lnTo>
                    <a:lnTo>
                      <a:pt x="25" y="662"/>
                    </a:lnTo>
                    <a:lnTo>
                      <a:pt x="23" y="655"/>
                    </a:lnTo>
                    <a:lnTo>
                      <a:pt x="22" y="648"/>
                    </a:lnTo>
                    <a:lnTo>
                      <a:pt x="21" y="641"/>
                    </a:lnTo>
                    <a:lnTo>
                      <a:pt x="21" y="634"/>
                    </a:lnTo>
                    <a:lnTo>
                      <a:pt x="21" y="625"/>
                    </a:lnTo>
                    <a:lnTo>
                      <a:pt x="21" y="618"/>
                    </a:lnTo>
                    <a:lnTo>
                      <a:pt x="21" y="610"/>
                    </a:lnTo>
                    <a:lnTo>
                      <a:pt x="21" y="603"/>
                    </a:lnTo>
                    <a:lnTo>
                      <a:pt x="21" y="596"/>
                    </a:lnTo>
                    <a:lnTo>
                      <a:pt x="21" y="601"/>
                    </a:lnTo>
                    <a:lnTo>
                      <a:pt x="21" y="606"/>
                    </a:lnTo>
                    <a:lnTo>
                      <a:pt x="22" y="612"/>
                    </a:lnTo>
                    <a:lnTo>
                      <a:pt x="22" y="617"/>
                    </a:lnTo>
                    <a:lnTo>
                      <a:pt x="23" y="622"/>
                    </a:lnTo>
                    <a:lnTo>
                      <a:pt x="26" y="626"/>
                    </a:lnTo>
                    <a:lnTo>
                      <a:pt x="28" y="630"/>
                    </a:lnTo>
                    <a:lnTo>
                      <a:pt x="30" y="634"/>
                    </a:lnTo>
                    <a:lnTo>
                      <a:pt x="34" y="637"/>
                    </a:lnTo>
                    <a:lnTo>
                      <a:pt x="38" y="641"/>
                    </a:lnTo>
                    <a:lnTo>
                      <a:pt x="42" y="637"/>
                    </a:lnTo>
                    <a:lnTo>
                      <a:pt x="46" y="634"/>
                    </a:lnTo>
                    <a:lnTo>
                      <a:pt x="48" y="629"/>
                    </a:lnTo>
                    <a:lnTo>
                      <a:pt x="51" y="623"/>
                    </a:lnTo>
                    <a:lnTo>
                      <a:pt x="51" y="617"/>
                    </a:lnTo>
                    <a:lnTo>
                      <a:pt x="51" y="612"/>
                    </a:lnTo>
                    <a:lnTo>
                      <a:pt x="50" y="606"/>
                    </a:lnTo>
                    <a:lnTo>
                      <a:pt x="48" y="600"/>
                    </a:lnTo>
                    <a:lnTo>
                      <a:pt x="47" y="596"/>
                    </a:lnTo>
                    <a:lnTo>
                      <a:pt x="45" y="591"/>
                    </a:lnTo>
                    <a:lnTo>
                      <a:pt x="50" y="580"/>
                    </a:lnTo>
                    <a:lnTo>
                      <a:pt x="55" y="568"/>
                    </a:lnTo>
                    <a:lnTo>
                      <a:pt x="60" y="557"/>
                    </a:lnTo>
                    <a:lnTo>
                      <a:pt x="65" y="546"/>
                    </a:lnTo>
                    <a:lnTo>
                      <a:pt x="69" y="535"/>
                    </a:lnTo>
                    <a:lnTo>
                      <a:pt x="72" y="523"/>
                    </a:lnTo>
                    <a:lnTo>
                      <a:pt x="75" y="511"/>
                    </a:lnTo>
                    <a:lnTo>
                      <a:pt x="76" y="499"/>
                    </a:lnTo>
                    <a:lnTo>
                      <a:pt x="76" y="489"/>
                    </a:lnTo>
                    <a:lnTo>
                      <a:pt x="73" y="477"/>
                    </a:lnTo>
                    <a:lnTo>
                      <a:pt x="66" y="483"/>
                    </a:lnTo>
                    <a:lnTo>
                      <a:pt x="61" y="490"/>
                    </a:lnTo>
                    <a:lnTo>
                      <a:pt x="57" y="497"/>
                    </a:lnTo>
                    <a:lnTo>
                      <a:pt x="54" y="504"/>
                    </a:lnTo>
                    <a:lnTo>
                      <a:pt x="51" y="511"/>
                    </a:lnTo>
                    <a:lnTo>
                      <a:pt x="48" y="519"/>
                    </a:lnTo>
                    <a:lnTo>
                      <a:pt x="46" y="528"/>
                    </a:lnTo>
                    <a:lnTo>
                      <a:pt x="44" y="535"/>
                    </a:lnTo>
                    <a:lnTo>
                      <a:pt x="41" y="543"/>
                    </a:lnTo>
                    <a:lnTo>
                      <a:pt x="38" y="550"/>
                    </a:lnTo>
                    <a:lnTo>
                      <a:pt x="36" y="534"/>
                    </a:lnTo>
                    <a:lnTo>
                      <a:pt x="39" y="518"/>
                    </a:lnTo>
                    <a:lnTo>
                      <a:pt x="44" y="502"/>
                    </a:lnTo>
                    <a:lnTo>
                      <a:pt x="51" y="486"/>
                    </a:lnTo>
                    <a:lnTo>
                      <a:pt x="58" y="471"/>
                    </a:lnTo>
                    <a:lnTo>
                      <a:pt x="65" y="455"/>
                    </a:lnTo>
                    <a:lnTo>
                      <a:pt x="72" y="439"/>
                    </a:lnTo>
                    <a:lnTo>
                      <a:pt x="77" y="423"/>
                    </a:lnTo>
                    <a:lnTo>
                      <a:pt x="79" y="408"/>
                    </a:lnTo>
                    <a:lnTo>
                      <a:pt x="78" y="391"/>
                    </a:lnTo>
                    <a:lnTo>
                      <a:pt x="71" y="397"/>
                    </a:lnTo>
                    <a:lnTo>
                      <a:pt x="65" y="405"/>
                    </a:lnTo>
                    <a:lnTo>
                      <a:pt x="60" y="415"/>
                    </a:lnTo>
                    <a:lnTo>
                      <a:pt x="55" y="424"/>
                    </a:lnTo>
                    <a:lnTo>
                      <a:pt x="51" y="434"/>
                    </a:lnTo>
                    <a:lnTo>
                      <a:pt x="47" y="443"/>
                    </a:lnTo>
                    <a:lnTo>
                      <a:pt x="42" y="452"/>
                    </a:lnTo>
                    <a:lnTo>
                      <a:pt x="36" y="460"/>
                    </a:lnTo>
                    <a:lnTo>
                      <a:pt x="29" y="466"/>
                    </a:lnTo>
                    <a:lnTo>
                      <a:pt x="21" y="470"/>
                    </a:lnTo>
                    <a:lnTo>
                      <a:pt x="78" y="355"/>
                    </a:lnTo>
                    <a:lnTo>
                      <a:pt x="78" y="358"/>
                    </a:lnTo>
                    <a:lnTo>
                      <a:pt x="78" y="359"/>
                    </a:lnTo>
                    <a:lnTo>
                      <a:pt x="78" y="360"/>
                    </a:lnTo>
                    <a:lnTo>
                      <a:pt x="79" y="361"/>
                    </a:lnTo>
                    <a:lnTo>
                      <a:pt x="79" y="363"/>
                    </a:lnTo>
                    <a:lnTo>
                      <a:pt x="80" y="364"/>
                    </a:lnTo>
                    <a:lnTo>
                      <a:pt x="82" y="365"/>
                    </a:lnTo>
                    <a:lnTo>
                      <a:pt x="83" y="366"/>
                    </a:lnTo>
                    <a:lnTo>
                      <a:pt x="84" y="366"/>
                    </a:lnTo>
                    <a:lnTo>
                      <a:pt x="85" y="367"/>
                    </a:lnTo>
                    <a:lnTo>
                      <a:pt x="90" y="360"/>
                    </a:lnTo>
                    <a:lnTo>
                      <a:pt x="96" y="353"/>
                    </a:lnTo>
                    <a:lnTo>
                      <a:pt x="102" y="345"/>
                    </a:lnTo>
                    <a:lnTo>
                      <a:pt x="108" y="336"/>
                    </a:lnTo>
                    <a:lnTo>
                      <a:pt x="114" y="328"/>
                    </a:lnTo>
                    <a:lnTo>
                      <a:pt x="119" y="319"/>
                    </a:lnTo>
                    <a:lnTo>
                      <a:pt x="123" y="310"/>
                    </a:lnTo>
                    <a:lnTo>
                      <a:pt x="126" y="301"/>
                    </a:lnTo>
                    <a:lnTo>
                      <a:pt x="126" y="291"/>
                    </a:lnTo>
                    <a:lnTo>
                      <a:pt x="123" y="282"/>
                    </a:lnTo>
                    <a:lnTo>
                      <a:pt x="115" y="285"/>
                    </a:lnTo>
                    <a:lnTo>
                      <a:pt x="109" y="291"/>
                    </a:lnTo>
                    <a:lnTo>
                      <a:pt x="103" y="298"/>
                    </a:lnTo>
                    <a:lnTo>
                      <a:pt x="98" y="307"/>
                    </a:lnTo>
                    <a:lnTo>
                      <a:pt x="94" y="315"/>
                    </a:lnTo>
                    <a:lnTo>
                      <a:pt x="89" y="323"/>
                    </a:lnTo>
                    <a:lnTo>
                      <a:pt x="83" y="331"/>
                    </a:lnTo>
                    <a:lnTo>
                      <a:pt x="77" y="336"/>
                    </a:lnTo>
                    <a:lnTo>
                      <a:pt x="70" y="339"/>
                    </a:lnTo>
                    <a:lnTo>
                      <a:pt x="61" y="339"/>
                    </a:lnTo>
                    <a:lnTo>
                      <a:pt x="16" y="420"/>
                    </a:lnTo>
                    <a:lnTo>
                      <a:pt x="14" y="411"/>
                    </a:lnTo>
                    <a:lnTo>
                      <a:pt x="14" y="403"/>
                    </a:lnTo>
                    <a:lnTo>
                      <a:pt x="15" y="392"/>
                    </a:lnTo>
                    <a:lnTo>
                      <a:pt x="20" y="382"/>
                    </a:lnTo>
                    <a:lnTo>
                      <a:pt x="26" y="371"/>
                    </a:lnTo>
                    <a:lnTo>
                      <a:pt x="32" y="360"/>
                    </a:lnTo>
                    <a:lnTo>
                      <a:pt x="39" y="348"/>
                    </a:lnTo>
                    <a:lnTo>
                      <a:pt x="47" y="338"/>
                    </a:lnTo>
                    <a:lnTo>
                      <a:pt x="54" y="327"/>
                    </a:lnTo>
                    <a:lnTo>
                      <a:pt x="61" y="317"/>
                    </a:lnTo>
                    <a:lnTo>
                      <a:pt x="70" y="309"/>
                    </a:lnTo>
                    <a:lnTo>
                      <a:pt x="78" y="300"/>
                    </a:lnTo>
                    <a:lnTo>
                      <a:pt x="85" y="289"/>
                    </a:lnTo>
                    <a:lnTo>
                      <a:pt x="94" y="277"/>
                    </a:lnTo>
                    <a:lnTo>
                      <a:pt x="101" y="265"/>
                    </a:lnTo>
                    <a:lnTo>
                      <a:pt x="107" y="252"/>
                    </a:lnTo>
                    <a:lnTo>
                      <a:pt x="114" y="240"/>
                    </a:lnTo>
                    <a:lnTo>
                      <a:pt x="120" y="227"/>
                    </a:lnTo>
                    <a:lnTo>
                      <a:pt x="126" y="215"/>
                    </a:lnTo>
                    <a:lnTo>
                      <a:pt x="130" y="203"/>
                    </a:lnTo>
                    <a:lnTo>
                      <a:pt x="123" y="196"/>
                    </a:lnTo>
                    <a:lnTo>
                      <a:pt x="111" y="210"/>
                    </a:lnTo>
                    <a:lnTo>
                      <a:pt x="100" y="226"/>
                    </a:lnTo>
                    <a:lnTo>
                      <a:pt x="88" y="240"/>
                    </a:lnTo>
                    <a:lnTo>
                      <a:pt x="76" y="254"/>
                    </a:lnTo>
                    <a:lnTo>
                      <a:pt x="64" y="269"/>
                    </a:lnTo>
                    <a:lnTo>
                      <a:pt x="52" y="284"/>
                    </a:lnTo>
                    <a:lnTo>
                      <a:pt x="40" y="298"/>
                    </a:lnTo>
                    <a:lnTo>
                      <a:pt x="29" y="314"/>
                    </a:lnTo>
                    <a:lnTo>
                      <a:pt x="19" y="329"/>
                    </a:lnTo>
                    <a:lnTo>
                      <a:pt x="9" y="346"/>
                    </a:lnTo>
                    <a:lnTo>
                      <a:pt x="15" y="321"/>
                    </a:lnTo>
                    <a:lnTo>
                      <a:pt x="23" y="298"/>
                    </a:lnTo>
                    <a:lnTo>
                      <a:pt x="35" y="276"/>
                    </a:lnTo>
                    <a:lnTo>
                      <a:pt x="50" y="254"/>
                    </a:lnTo>
                    <a:lnTo>
                      <a:pt x="64" y="234"/>
                    </a:lnTo>
                    <a:lnTo>
                      <a:pt x="78" y="213"/>
                    </a:lnTo>
                    <a:lnTo>
                      <a:pt x="92" y="193"/>
                    </a:lnTo>
                    <a:lnTo>
                      <a:pt x="103" y="171"/>
                    </a:lnTo>
                    <a:lnTo>
                      <a:pt x="113" y="150"/>
                    </a:lnTo>
                    <a:lnTo>
                      <a:pt x="119" y="127"/>
                    </a:lnTo>
                    <a:lnTo>
                      <a:pt x="103" y="138"/>
                    </a:lnTo>
                    <a:lnTo>
                      <a:pt x="89" y="152"/>
                    </a:lnTo>
                    <a:lnTo>
                      <a:pt x="77" y="168"/>
                    </a:lnTo>
                    <a:lnTo>
                      <a:pt x="66" y="184"/>
                    </a:lnTo>
                    <a:lnTo>
                      <a:pt x="57" y="201"/>
                    </a:lnTo>
                    <a:lnTo>
                      <a:pt x="46" y="219"/>
                    </a:lnTo>
                    <a:lnTo>
                      <a:pt x="36" y="235"/>
                    </a:lnTo>
                    <a:lnTo>
                      <a:pt x="26" y="251"/>
                    </a:lnTo>
                    <a:lnTo>
                      <a:pt x="14" y="265"/>
                    </a:lnTo>
                    <a:lnTo>
                      <a:pt x="0" y="277"/>
                    </a:lnTo>
                    <a:lnTo>
                      <a:pt x="3" y="264"/>
                    </a:lnTo>
                    <a:lnTo>
                      <a:pt x="9" y="251"/>
                    </a:lnTo>
                    <a:lnTo>
                      <a:pt x="17" y="238"/>
                    </a:lnTo>
                    <a:lnTo>
                      <a:pt x="27" y="225"/>
                    </a:lnTo>
                    <a:lnTo>
                      <a:pt x="36" y="212"/>
                    </a:lnTo>
                    <a:lnTo>
                      <a:pt x="44" y="200"/>
                    </a:lnTo>
                    <a:lnTo>
                      <a:pt x="51" y="188"/>
                    </a:lnTo>
                    <a:lnTo>
                      <a:pt x="54" y="175"/>
                    </a:lnTo>
                    <a:lnTo>
                      <a:pt x="54" y="163"/>
                    </a:lnTo>
                    <a:lnTo>
                      <a:pt x="50" y="151"/>
                    </a:lnTo>
                    <a:lnTo>
                      <a:pt x="102" y="89"/>
                    </a:lnTo>
                    <a:lnTo>
                      <a:pt x="90" y="77"/>
                    </a:lnTo>
                    <a:lnTo>
                      <a:pt x="80" y="85"/>
                    </a:lnTo>
                    <a:lnTo>
                      <a:pt x="70" y="94"/>
                    </a:lnTo>
                    <a:lnTo>
                      <a:pt x="59" y="104"/>
                    </a:lnTo>
                    <a:lnTo>
                      <a:pt x="48" y="114"/>
                    </a:lnTo>
                    <a:lnTo>
                      <a:pt x="40" y="125"/>
                    </a:lnTo>
                    <a:lnTo>
                      <a:pt x="33" y="136"/>
                    </a:lnTo>
                    <a:lnTo>
                      <a:pt x="28" y="148"/>
                    </a:lnTo>
                    <a:lnTo>
                      <a:pt x="26" y="158"/>
                    </a:lnTo>
                    <a:lnTo>
                      <a:pt x="27" y="169"/>
                    </a:lnTo>
                    <a:lnTo>
                      <a:pt x="33" y="180"/>
                    </a:lnTo>
                    <a:lnTo>
                      <a:pt x="0" y="232"/>
                    </a:lnTo>
                    <a:lnTo>
                      <a:pt x="1" y="203"/>
                    </a:lnTo>
                    <a:lnTo>
                      <a:pt x="4" y="176"/>
                    </a:lnTo>
                    <a:lnTo>
                      <a:pt x="9" y="148"/>
                    </a:lnTo>
                    <a:lnTo>
                      <a:pt x="16" y="121"/>
                    </a:lnTo>
                    <a:lnTo>
                      <a:pt x="25" y="95"/>
                    </a:lnTo>
                    <a:lnTo>
                      <a:pt x="38" y="71"/>
                    </a:lnTo>
                    <a:lnTo>
                      <a:pt x="52" y="50"/>
                    </a:lnTo>
                    <a:lnTo>
                      <a:pt x="71" y="31"/>
                    </a:lnTo>
                    <a:lnTo>
                      <a:pt x="92" y="16"/>
                    </a:lnTo>
                    <a:lnTo>
                      <a:pt x="119" y="4"/>
                    </a:lnTo>
                    <a:lnTo>
                      <a:pt x="132" y="1"/>
                    </a:lnTo>
                    <a:lnTo>
                      <a:pt x="142" y="0"/>
                    </a:lnTo>
                    <a:lnTo>
                      <a:pt x="153" y="3"/>
                    </a:lnTo>
                    <a:lnTo>
                      <a:pt x="161" y="6"/>
                    </a:lnTo>
                    <a:lnTo>
                      <a:pt x="170" y="11"/>
                    </a:lnTo>
                    <a:lnTo>
                      <a:pt x="178" y="17"/>
                    </a:lnTo>
                    <a:lnTo>
                      <a:pt x="185" y="24"/>
                    </a:lnTo>
                    <a:lnTo>
                      <a:pt x="191" y="30"/>
                    </a:lnTo>
                    <a:lnTo>
                      <a:pt x="198" y="36"/>
                    </a:lnTo>
                    <a:lnTo>
                      <a:pt x="204" y="42"/>
                    </a:lnTo>
                    <a:close/>
                  </a:path>
                </a:pathLst>
              </a:custGeom>
              <a:solidFill>
                <a:srgbClr val="637B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94" name="Freeform 82"/>
              <p:cNvSpPr>
                <a:spLocks/>
              </p:cNvSpPr>
              <p:nvPr/>
            </p:nvSpPr>
            <p:spPr bwMode="auto">
              <a:xfrm>
                <a:off x="2919" y="2205"/>
                <a:ext cx="10" cy="10"/>
              </a:xfrm>
              <a:custGeom>
                <a:avLst/>
                <a:gdLst>
                  <a:gd name="T0" fmla="*/ 0 w 57"/>
                  <a:gd name="T1" fmla="*/ 0 h 61"/>
                  <a:gd name="T2" fmla="*/ 0 w 57"/>
                  <a:gd name="T3" fmla="*/ 0 h 61"/>
                  <a:gd name="T4" fmla="*/ 0 w 57"/>
                  <a:gd name="T5" fmla="*/ 0 h 61"/>
                  <a:gd name="T6" fmla="*/ 0 w 57"/>
                  <a:gd name="T7" fmla="*/ 0 h 61"/>
                  <a:gd name="T8" fmla="*/ 0 w 57"/>
                  <a:gd name="T9" fmla="*/ 0 h 61"/>
                  <a:gd name="T10" fmla="*/ 0 w 57"/>
                  <a:gd name="T11" fmla="*/ 0 h 61"/>
                  <a:gd name="T12" fmla="*/ 0 w 57"/>
                  <a:gd name="T13" fmla="*/ 0 h 61"/>
                  <a:gd name="T14" fmla="*/ 0 w 57"/>
                  <a:gd name="T15" fmla="*/ 0 h 61"/>
                  <a:gd name="T16" fmla="*/ 0 w 57"/>
                  <a:gd name="T17" fmla="*/ 0 h 61"/>
                  <a:gd name="T18" fmla="*/ 0 w 57"/>
                  <a:gd name="T19" fmla="*/ 0 h 61"/>
                  <a:gd name="T20" fmla="*/ 0 w 57"/>
                  <a:gd name="T21" fmla="*/ 0 h 61"/>
                  <a:gd name="T22" fmla="*/ 0 w 57"/>
                  <a:gd name="T23" fmla="*/ 0 h 61"/>
                  <a:gd name="T24" fmla="*/ 0 w 57"/>
                  <a:gd name="T25" fmla="*/ 0 h 61"/>
                  <a:gd name="T26" fmla="*/ 0 w 57"/>
                  <a:gd name="T27" fmla="*/ 0 h 6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7"/>
                  <a:gd name="T43" fmla="*/ 0 h 61"/>
                  <a:gd name="T44" fmla="*/ 57 w 57"/>
                  <a:gd name="T45" fmla="*/ 61 h 6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7" h="61">
                    <a:moveTo>
                      <a:pt x="19" y="57"/>
                    </a:moveTo>
                    <a:lnTo>
                      <a:pt x="0" y="57"/>
                    </a:lnTo>
                    <a:lnTo>
                      <a:pt x="57" y="0"/>
                    </a:lnTo>
                    <a:lnTo>
                      <a:pt x="57" y="8"/>
                    </a:lnTo>
                    <a:lnTo>
                      <a:pt x="56" y="18"/>
                    </a:lnTo>
                    <a:lnTo>
                      <a:pt x="56" y="27"/>
                    </a:lnTo>
                    <a:lnTo>
                      <a:pt x="54" y="37"/>
                    </a:lnTo>
                    <a:lnTo>
                      <a:pt x="51" y="45"/>
                    </a:lnTo>
                    <a:lnTo>
                      <a:pt x="48" y="52"/>
                    </a:lnTo>
                    <a:lnTo>
                      <a:pt x="43" y="58"/>
                    </a:lnTo>
                    <a:lnTo>
                      <a:pt x="37" y="61"/>
                    </a:lnTo>
                    <a:lnTo>
                      <a:pt x="29" y="61"/>
                    </a:lnTo>
                    <a:lnTo>
                      <a:pt x="19" y="57"/>
                    </a:lnTo>
                    <a:close/>
                  </a:path>
                </a:pathLst>
              </a:custGeom>
              <a:solidFill>
                <a:srgbClr val="B3D9F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95" name="Freeform 83"/>
              <p:cNvSpPr>
                <a:spLocks/>
              </p:cNvSpPr>
              <p:nvPr/>
            </p:nvSpPr>
            <p:spPr bwMode="auto">
              <a:xfrm>
                <a:off x="2918" y="2221"/>
                <a:ext cx="19" cy="67"/>
              </a:xfrm>
              <a:custGeom>
                <a:avLst/>
                <a:gdLst>
                  <a:gd name="T0" fmla="*/ 0 w 118"/>
                  <a:gd name="T1" fmla="*/ 0 h 400"/>
                  <a:gd name="T2" fmla="*/ 0 w 118"/>
                  <a:gd name="T3" fmla="*/ 0 h 400"/>
                  <a:gd name="T4" fmla="*/ 0 w 118"/>
                  <a:gd name="T5" fmla="*/ 0 h 400"/>
                  <a:gd name="T6" fmla="*/ 0 w 118"/>
                  <a:gd name="T7" fmla="*/ 1 h 400"/>
                  <a:gd name="T8" fmla="*/ 0 w 118"/>
                  <a:gd name="T9" fmla="*/ 1 h 400"/>
                  <a:gd name="T10" fmla="*/ 0 w 118"/>
                  <a:gd name="T11" fmla="*/ 1 h 400"/>
                  <a:gd name="T12" fmla="*/ 0 w 118"/>
                  <a:gd name="T13" fmla="*/ 1 h 400"/>
                  <a:gd name="T14" fmla="*/ 0 w 118"/>
                  <a:gd name="T15" fmla="*/ 1 h 400"/>
                  <a:gd name="T16" fmla="*/ 0 w 118"/>
                  <a:gd name="T17" fmla="*/ 1 h 400"/>
                  <a:gd name="T18" fmla="*/ 0 w 118"/>
                  <a:gd name="T19" fmla="*/ 1 h 400"/>
                  <a:gd name="T20" fmla="*/ 0 w 118"/>
                  <a:gd name="T21" fmla="*/ 1 h 400"/>
                  <a:gd name="T22" fmla="*/ 0 w 118"/>
                  <a:gd name="T23" fmla="*/ 2 h 400"/>
                  <a:gd name="T24" fmla="*/ 0 w 118"/>
                  <a:gd name="T25" fmla="*/ 2 h 400"/>
                  <a:gd name="T26" fmla="*/ 0 w 118"/>
                  <a:gd name="T27" fmla="*/ 2 h 400"/>
                  <a:gd name="T28" fmla="*/ 0 w 118"/>
                  <a:gd name="T29" fmla="*/ 1 h 400"/>
                  <a:gd name="T30" fmla="*/ 0 w 118"/>
                  <a:gd name="T31" fmla="*/ 1 h 400"/>
                  <a:gd name="T32" fmla="*/ 0 w 118"/>
                  <a:gd name="T33" fmla="*/ 1 h 400"/>
                  <a:gd name="T34" fmla="*/ 0 w 118"/>
                  <a:gd name="T35" fmla="*/ 1 h 400"/>
                  <a:gd name="T36" fmla="*/ 0 w 118"/>
                  <a:gd name="T37" fmla="*/ 1 h 400"/>
                  <a:gd name="T38" fmla="*/ 0 w 118"/>
                  <a:gd name="T39" fmla="*/ 0 h 400"/>
                  <a:gd name="T40" fmla="*/ 0 w 118"/>
                  <a:gd name="T41" fmla="*/ 0 h 400"/>
                  <a:gd name="T42" fmla="*/ 0 w 118"/>
                  <a:gd name="T43" fmla="*/ 0 h 400"/>
                  <a:gd name="T44" fmla="*/ 0 w 118"/>
                  <a:gd name="T45" fmla="*/ 0 h 400"/>
                  <a:gd name="T46" fmla="*/ 0 w 118"/>
                  <a:gd name="T47" fmla="*/ 0 h 400"/>
                  <a:gd name="T48" fmla="*/ 0 w 118"/>
                  <a:gd name="T49" fmla="*/ 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8"/>
                  <a:gd name="T76" fmla="*/ 0 h 400"/>
                  <a:gd name="T77" fmla="*/ 118 w 118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8" h="400">
                    <a:moveTo>
                      <a:pt x="118" y="17"/>
                    </a:moveTo>
                    <a:lnTo>
                      <a:pt x="115" y="41"/>
                    </a:lnTo>
                    <a:lnTo>
                      <a:pt x="110" y="65"/>
                    </a:lnTo>
                    <a:lnTo>
                      <a:pt x="102" y="87"/>
                    </a:lnTo>
                    <a:lnTo>
                      <a:pt x="94" y="111"/>
                    </a:lnTo>
                    <a:lnTo>
                      <a:pt x="83" y="133"/>
                    </a:lnTo>
                    <a:lnTo>
                      <a:pt x="72" y="156"/>
                    </a:lnTo>
                    <a:lnTo>
                      <a:pt x="62" y="179"/>
                    </a:lnTo>
                    <a:lnTo>
                      <a:pt x="52" y="202"/>
                    </a:lnTo>
                    <a:lnTo>
                      <a:pt x="44" y="226"/>
                    </a:lnTo>
                    <a:lnTo>
                      <a:pt x="37" y="250"/>
                    </a:lnTo>
                    <a:lnTo>
                      <a:pt x="3" y="400"/>
                    </a:lnTo>
                    <a:lnTo>
                      <a:pt x="0" y="354"/>
                    </a:lnTo>
                    <a:lnTo>
                      <a:pt x="0" y="311"/>
                    </a:lnTo>
                    <a:lnTo>
                      <a:pt x="2" y="268"/>
                    </a:lnTo>
                    <a:lnTo>
                      <a:pt x="7" y="226"/>
                    </a:lnTo>
                    <a:lnTo>
                      <a:pt x="14" y="186"/>
                    </a:lnTo>
                    <a:lnTo>
                      <a:pt x="24" y="147"/>
                    </a:lnTo>
                    <a:lnTo>
                      <a:pt x="37" y="109"/>
                    </a:lnTo>
                    <a:lnTo>
                      <a:pt x="51" y="70"/>
                    </a:lnTo>
                    <a:lnTo>
                      <a:pt x="69" y="35"/>
                    </a:lnTo>
                    <a:lnTo>
                      <a:pt x="89" y="0"/>
                    </a:lnTo>
                    <a:lnTo>
                      <a:pt x="101" y="22"/>
                    </a:lnTo>
                    <a:lnTo>
                      <a:pt x="118" y="17"/>
                    </a:lnTo>
                    <a:close/>
                  </a:path>
                </a:pathLst>
              </a:custGeom>
              <a:solidFill>
                <a:srgbClr val="B3D9F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96" name="Freeform 84"/>
              <p:cNvSpPr>
                <a:spLocks/>
              </p:cNvSpPr>
              <p:nvPr/>
            </p:nvSpPr>
            <p:spPr bwMode="auto">
              <a:xfrm>
                <a:off x="2909" y="2238"/>
                <a:ext cx="7" cy="7"/>
              </a:xfrm>
              <a:custGeom>
                <a:avLst/>
                <a:gdLst>
                  <a:gd name="T0" fmla="*/ 0 w 45"/>
                  <a:gd name="T1" fmla="*/ 0 h 40"/>
                  <a:gd name="T2" fmla="*/ 0 w 45"/>
                  <a:gd name="T3" fmla="*/ 0 h 40"/>
                  <a:gd name="T4" fmla="*/ 0 w 45"/>
                  <a:gd name="T5" fmla="*/ 0 h 40"/>
                  <a:gd name="T6" fmla="*/ 0 w 45"/>
                  <a:gd name="T7" fmla="*/ 0 h 4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0"/>
                  <a:gd name="T14" fmla="*/ 45 w 45"/>
                  <a:gd name="T15" fmla="*/ 40 h 4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0">
                    <a:moveTo>
                      <a:pt x="45" y="0"/>
                    </a:moveTo>
                    <a:lnTo>
                      <a:pt x="0" y="4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637B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97" name="Freeform 85"/>
              <p:cNvSpPr>
                <a:spLocks/>
              </p:cNvSpPr>
              <p:nvPr/>
            </p:nvSpPr>
            <p:spPr bwMode="auto">
              <a:xfrm>
                <a:off x="2901" y="2240"/>
                <a:ext cx="18" cy="147"/>
              </a:xfrm>
              <a:custGeom>
                <a:avLst/>
                <a:gdLst>
                  <a:gd name="T0" fmla="*/ 0 w 111"/>
                  <a:gd name="T1" fmla="*/ 4 h 885"/>
                  <a:gd name="T2" fmla="*/ 0 w 111"/>
                  <a:gd name="T3" fmla="*/ 4 h 885"/>
                  <a:gd name="T4" fmla="*/ 0 w 111"/>
                  <a:gd name="T5" fmla="*/ 4 h 885"/>
                  <a:gd name="T6" fmla="*/ 0 w 111"/>
                  <a:gd name="T7" fmla="*/ 4 h 885"/>
                  <a:gd name="T8" fmla="*/ 0 w 111"/>
                  <a:gd name="T9" fmla="*/ 4 h 885"/>
                  <a:gd name="T10" fmla="*/ 0 w 111"/>
                  <a:gd name="T11" fmla="*/ 4 h 885"/>
                  <a:gd name="T12" fmla="*/ 0 w 111"/>
                  <a:gd name="T13" fmla="*/ 3 h 885"/>
                  <a:gd name="T14" fmla="*/ 0 w 111"/>
                  <a:gd name="T15" fmla="*/ 3 h 885"/>
                  <a:gd name="T16" fmla="*/ 0 w 111"/>
                  <a:gd name="T17" fmla="*/ 3 h 885"/>
                  <a:gd name="T18" fmla="*/ 0 w 111"/>
                  <a:gd name="T19" fmla="*/ 2 h 885"/>
                  <a:gd name="T20" fmla="*/ 0 w 111"/>
                  <a:gd name="T21" fmla="*/ 1 h 885"/>
                  <a:gd name="T22" fmla="*/ 0 w 111"/>
                  <a:gd name="T23" fmla="*/ 1 h 885"/>
                  <a:gd name="T24" fmla="*/ 0 w 111"/>
                  <a:gd name="T25" fmla="*/ 1 h 885"/>
                  <a:gd name="T26" fmla="*/ 0 w 111"/>
                  <a:gd name="T27" fmla="*/ 1 h 885"/>
                  <a:gd name="T28" fmla="*/ 0 w 111"/>
                  <a:gd name="T29" fmla="*/ 1 h 885"/>
                  <a:gd name="T30" fmla="*/ 0 w 111"/>
                  <a:gd name="T31" fmla="*/ 1 h 885"/>
                  <a:gd name="T32" fmla="*/ 0 w 111"/>
                  <a:gd name="T33" fmla="*/ 1 h 885"/>
                  <a:gd name="T34" fmla="*/ 0 w 111"/>
                  <a:gd name="T35" fmla="*/ 1 h 885"/>
                  <a:gd name="T36" fmla="*/ 0 w 111"/>
                  <a:gd name="T37" fmla="*/ 1 h 885"/>
                  <a:gd name="T38" fmla="*/ 0 w 111"/>
                  <a:gd name="T39" fmla="*/ 1 h 885"/>
                  <a:gd name="T40" fmla="*/ 0 w 111"/>
                  <a:gd name="T41" fmla="*/ 0 h 885"/>
                  <a:gd name="T42" fmla="*/ 0 w 111"/>
                  <a:gd name="T43" fmla="*/ 0 h 885"/>
                  <a:gd name="T44" fmla="*/ 0 w 111"/>
                  <a:gd name="T45" fmla="*/ 0 h 885"/>
                  <a:gd name="T46" fmla="*/ 0 w 111"/>
                  <a:gd name="T47" fmla="*/ 0 h 885"/>
                  <a:gd name="T48" fmla="*/ 0 w 111"/>
                  <a:gd name="T49" fmla="*/ 1 h 885"/>
                  <a:gd name="T50" fmla="*/ 0 w 111"/>
                  <a:gd name="T51" fmla="*/ 1 h 885"/>
                  <a:gd name="T52" fmla="*/ 0 w 111"/>
                  <a:gd name="T53" fmla="*/ 1 h 885"/>
                  <a:gd name="T54" fmla="*/ 0 w 111"/>
                  <a:gd name="T55" fmla="*/ 1 h 885"/>
                  <a:gd name="T56" fmla="*/ 0 w 111"/>
                  <a:gd name="T57" fmla="*/ 0 h 885"/>
                  <a:gd name="T58" fmla="*/ 0 w 111"/>
                  <a:gd name="T59" fmla="*/ 0 h 885"/>
                  <a:gd name="T60" fmla="*/ 0 w 111"/>
                  <a:gd name="T61" fmla="*/ 0 h 885"/>
                  <a:gd name="T62" fmla="*/ 0 w 111"/>
                  <a:gd name="T63" fmla="*/ 0 h 885"/>
                  <a:gd name="T64" fmla="*/ 0 w 111"/>
                  <a:gd name="T65" fmla="*/ 0 h 885"/>
                  <a:gd name="T66" fmla="*/ 0 w 111"/>
                  <a:gd name="T67" fmla="*/ 0 h 885"/>
                  <a:gd name="T68" fmla="*/ 0 w 111"/>
                  <a:gd name="T69" fmla="*/ 0 h 885"/>
                  <a:gd name="T70" fmla="*/ 0 w 111"/>
                  <a:gd name="T71" fmla="*/ 0 h 885"/>
                  <a:gd name="T72" fmla="*/ 0 w 111"/>
                  <a:gd name="T73" fmla="*/ 0 h 885"/>
                  <a:gd name="T74" fmla="*/ 0 w 111"/>
                  <a:gd name="T75" fmla="*/ 0 h 885"/>
                  <a:gd name="T76" fmla="*/ 0 w 111"/>
                  <a:gd name="T77" fmla="*/ 1 h 885"/>
                  <a:gd name="T78" fmla="*/ 0 w 111"/>
                  <a:gd name="T79" fmla="*/ 1 h 885"/>
                  <a:gd name="T80" fmla="*/ 0 w 111"/>
                  <a:gd name="T81" fmla="*/ 2 h 885"/>
                  <a:gd name="T82" fmla="*/ 0 w 111"/>
                  <a:gd name="T83" fmla="*/ 3 h 885"/>
                  <a:gd name="T84" fmla="*/ 0 w 111"/>
                  <a:gd name="T85" fmla="*/ 4 h 8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1"/>
                  <a:gd name="T130" fmla="*/ 0 h 885"/>
                  <a:gd name="T131" fmla="*/ 111 w 111"/>
                  <a:gd name="T132" fmla="*/ 885 h 88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1" h="885">
                    <a:moveTo>
                      <a:pt x="83" y="856"/>
                    </a:moveTo>
                    <a:lnTo>
                      <a:pt x="78" y="858"/>
                    </a:lnTo>
                    <a:lnTo>
                      <a:pt x="73" y="862"/>
                    </a:lnTo>
                    <a:lnTo>
                      <a:pt x="68" y="866"/>
                    </a:lnTo>
                    <a:lnTo>
                      <a:pt x="64" y="869"/>
                    </a:lnTo>
                    <a:lnTo>
                      <a:pt x="59" y="873"/>
                    </a:lnTo>
                    <a:lnTo>
                      <a:pt x="53" y="876"/>
                    </a:lnTo>
                    <a:lnTo>
                      <a:pt x="47" y="880"/>
                    </a:lnTo>
                    <a:lnTo>
                      <a:pt x="40" y="882"/>
                    </a:lnTo>
                    <a:lnTo>
                      <a:pt x="33" y="883"/>
                    </a:lnTo>
                    <a:lnTo>
                      <a:pt x="25" y="885"/>
                    </a:lnTo>
                    <a:lnTo>
                      <a:pt x="16" y="844"/>
                    </a:lnTo>
                    <a:lnTo>
                      <a:pt x="9" y="803"/>
                    </a:lnTo>
                    <a:lnTo>
                      <a:pt x="4" y="760"/>
                    </a:lnTo>
                    <a:lnTo>
                      <a:pt x="2" y="716"/>
                    </a:lnTo>
                    <a:lnTo>
                      <a:pt x="0" y="671"/>
                    </a:lnTo>
                    <a:lnTo>
                      <a:pt x="2" y="626"/>
                    </a:lnTo>
                    <a:lnTo>
                      <a:pt x="4" y="582"/>
                    </a:lnTo>
                    <a:lnTo>
                      <a:pt x="9" y="538"/>
                    </a:lnTo>
                    <a:lnTo>
                      <a:pt x="16" y="496"/>
                    </a:lnTo>
                    <a:lnTo>
                      <a:pt x="25" y="457"/>
                    </a:lnTo>
                    <a:lnTo>
                      <a:pt x="16" y="233"/>
                    </a:lnTo>
                    <a:lnTo>
                      <a:pt x="21" y="238"/>
                    </a:lnTo>
                    <a:lnTo>
                      <a:pt x="24" y="236"/>
                    </a:lnTo>
                    <a:lnTo>
                      <a:pt x="28" y="233"/>
                    </a:lnTo>
                    <a:lnTo>
                      <a:pt x="29" y="230"/>
                    </a:lnTo>
                    <a:lnTo>
                      <a:pt x="31" y="226"/>
                    </a:lnTo>
                    <a:lnTo>
                      <a:pt x="31" y="223"/>
                    </a:lnTo>
                    <a:lnTo>
                      <a:pt x="33" y="219"/>
                    </a:lnTo>
                    <a:lnTo>
                      <a:pt x="33" y="216"/>
                    </a:lnTo>
                    <a:lnTo>
                      <a:pt x="33" y="212"/>
                    </a:lnTo>
                    <a:lnTo>
                      <a:pt x="33" y="208"/>
                    </a:lnTo>
                    <a:lnTo>
                      <a:pt x="33" y="205"/>
                    </a:lnTo>
                    <a:lnTo>
                      <a:pt x="16" y="205"/>
                    </a:lnTo>
                    <a:lnTo>
                      <a:pt x="21" y="197"/>
                    </a:lnTo>
                    <a:lnTo>
                      <a:pt x="27" y="187"/>
                    </a:lnTo>
                    <a:lnTo>
                      <a:pt x="33" y="178"/>
                    </a:lnTo>
                    <a:lnTo>
                      <a:pt x="40" y="168"/>
                    </a:lnTo>
                    <a:lnTo>
                      <a:pt x="46" y="157"/>
                    </a:lnTo>
                    <a:lnTo>
                      <a:pt x="53" y="148"/>
                    </a:lnTo>
                    <a:lnTo>
                      <a:pt x="58" y="137"/>
                    </a:lnTo>
                    <a:lnTo>
                      <a:pt x="62" y="128"/>
                    </a:lnTo>
                    <a:lnTo>
                      <a:pt x="65" y="117"/>
                    </a:lnTo>
                    <a:lnTo>
                      <a:pt x="66" y="107"/>
                    </a:lnTo>
                    <a:lnTo>
                      <a:pt x="60" y="110"/>
                    </a:lnTo>
                    <a:lnTo>
                      <a:pt x="55" y="113"/>
                    </a:lnTo>
                    <a:lnTo>
                      <a:pt x="50" y="118"/>
                    </a:lnTo>
                    <a:lnTo>
                      <a:pt x="47" y="124"/>
                    </a:lnTo>
                    <a:lnTo>
                      <a:pt x="42" y="130"/>
                    </a:lnTo>
                    <a:lnTo>
                      <a:pt x="39" y="136"/>
                    </a:lnTo>
                    <a:lnTo>
                      <a:pt x="34" y="142"/>
                    </a:lnTo>
                    <a:lnTo>
                      <a:pt x="30" y="149"/>
                    </a:lnTo>
                    <a:lnTo>
                      <a:pt x="25" y="154"/>
                    </a:lnTo>
                    <a:lnTo>
                      <a:pt x="21" y="160"/>
                    </a:lnTo>
                    <a:lnTo>
                      <a:pt x="19" y="149"/>
                    </a:lnTo>
                    <a:lnTo>
                      <a:pt x="22" y="139"/>
                    </a:lnTo>
                    <a:lnTo>
                      <a:pt x="27" y="129"/>
                    </a:lnTo>
                    <a:lnTo>
                      <a:pt x="35" y="118"/>
                    </a:lnTo>
                    <a:lnTo>
                      <a:pt x="44" y="106"/>
                    </a:lnTo>
                    <a:lnTo>
                      <a:pt x="55" y="96"/>
                    </a:lnTo>
                    <a:lnTo>
                      <a:pt x="66" y="85"/>
                    </a:lnTo>
                    <a:lnTo>
                      <a:pt x="77" y="73"/>
                    </a:lnTo>
                    <a:lnTo>
                      <a:pt x="86" y="61"/>
                    </a:lnTo>
                    <a:lnTo>
                      <a:pt x="94" y="50"/>
                    </a:lnTo>
                    <a:lnTo>
                      <a:pt x="83" y="38"/>
                    </a:lnTo>
                    <a:lnTo>
                      <a:pt x="25" y="96"/>
                    </a:lnTo>
                    <a:lnTo>
                      <a:pt x="28" y="81"/>
                    </a:lnTo>
                    <a:lnTo>
                      <a:pt x="34" y="69"/>
                    </a:lnTo>
                    <a:lnTo>
                      <a:pt x="41" y="60"/>
                    </a:lnTo>
                    <a:lnTo>
                      <a:pt x="49" y="50"/>
                    </a:lnTo>
                    <a:lnTo>
                      <a:pt x="59" y="42"/>
                    </a:lnTo>
                    <a:lnTo>
                      <a:pt x="69" y="35"/>
                    </a:lnTo>
                    <a:lnTo>
                      <a:pt x="81" y="27"/>
                    </a:lnTo>
                    <a:lnTo>
                      <a:pt x="92" y="19"/>
                    </a:lnTo>
                    <a:lnTo>
                      <a:pt x="102" y="10"/>
                    </a:lnTo>
                    <a:lnTo>
                      <a:pt x="111" y="0"/>
                    </a:lnTo>
                    <a:lnTo>
                      <a:pt x="98" y="84"/>
                    </a:lnTo>
                    <a:lnTo>
                      <a:pt x="89" y="168"/>
                    </a:lnTo>
                    <a:lnTo>
                      <a:pt x="84" y="254"/>
                    </a:lnTo>
                    <a:lnTo>
                      <a:pt x="81" y="339"/>
                    </a:lnTo>
                    <a:lnTo>
                      <a:pt x="81" y="426"/>
                    </a:lnTo>
                    <a:lnTo>
                      <a:pt x="83" y="514"/>
                    </a:lnTo>
                    <a:lnTo>
                      <a:pt x="84" y="601"/>
                    </a:lnTo>
                    <a:lnTo>
                      <a:pt x="85" y="686"/>
                    </a:lnTo>
                    <a:lnTo>
                      <a:pt x="85" y="772"/>
                    </a:lnTo>
                    <a:lnTo>
                      <a:pt x="83" y="856"/>
                    </a:lnTo>
                    <a:close/>
                  </a:path>
                </a:pathLst>
              </a:custGeom>
              <a:solidFill>
                <a:srgbClr val="637B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98" name="Freeform 86"/>
              <p:cNvSpPr>
                <a:spLocks/>
              </p:cNvSpPr>
              <p:nvPr/>
            </p:nvSpPr>
            <p:spPr bwMode="auto">
              <a:xfrm>
                <a:off x="2866" y="2292"/>
                <a:ext cx="36" cy="49"/>
              </a:xfrm>
              <a:custGeom>
                <a:avLst/>
                <a:gdLst>
                  <a:gd name="T0" fmla="*/ 1 w 211"/>
                  <a:gd name="T1" fmla="*/ 1 h 290"/>
                  <a:gd name="T2" fmla="*/ 1 w 211"/>
                  <a:gd name="T3" fmla="*/ 1 h 290"/>
                  <a:gd name="T4" fmla="*/ 1 w 211"/>
                  <a:gd name="T5" fmla="*/ 1 h 290"/>
                  <a:gd name="T6" fmla="*/ 1 w 211"/>
                  <a:gd name="T7" fmla="*/ 1 h 290"/>
                  <a:gd name="T8" fmla="*/ 1 w 211"/>
                  <a:gd name="T9" fmla="*/ 1 h 290"/>
                  <a:gd name="T10" fmla="*/ 1 w 211"/>
                  <a:gd name="T11" fmla="*/ 1 h 290"/>
                  <a:gd name="T12" fmla="*/ 1 w 211"/>
                  <a:gd name="T13" fmla="*/ 1 h 290"/>
                  <a:gd name="T14" fmla="*/ 1 w 211"/>
                  <a:gd name="T15" fmla="*/ 1 h 290"/>
                  <a:gd name="T16" fmla="*/ 1 w 211"/>
                  <a:gd name="T17" fmla="*/ 1 h 290"/>
                  <a:gd name="T18" fmla="*/ 1 w 211"/>
                  <a:gd name="T19" fmla="*/ 1 h 290"/>
                  <a:gd name="T20" fmla="*/ 1 w 211"/>
                  <a:gd name="T21" fmla="*/ 1 h 290"/>
                  <a:gd name="T22" fmla="*/ 1 w 211"/>
                  <a:gd name="T23" fmla="*/ 1 h 290"/>
                  <a:gd name="T24" fmla="*/ 1 w 211"/>
                  <a:gd name="T25" fmla="*/ 1 h 290"/>
                  <a:gd name="T26" fmla="*/ 1 w 211"/>
                  <a:gd name="T27" fmla="*/ 1 h 290"/>
                  <a:gd name="T28" fmla="*/ 1 w 211"/>
                  <a:gd name="T29" fmla="*/ 1 h 290"/>
                  <a:gd name="T30" fmla="*/ 1 w 211"/>
                  <a:gd name="T31" fmla="*/ 1 h 290"/>
                  <a:gd name="T32" fmla="*/ 1 w 211"/>
                  <a:gd name="T33" fmla="*/ 1 h 290"/>
                  <a:gd name="T34" fmla="*/ 1 w 211"/>
                  <a:gd name="T35" fmla="*/ 1 h 290"/>
                  <a:gd name="T36" fmla="*/ 1 w 211"/>
                  <a:gd name="T37" fmla="*/ 1 h 290"/>
                  <a:gd name="T38" fmla="*/ 1 w 211"/>
                  <a:gd name="T39" fmla="*/ 1 h 290"/>
                  <a:gd name="T40" fmla="*/ 1 w 211"/>
                  <a:gd name="T41" fmla="*/ 1 h 290"/>
                  <a:gd name="T42" fmla="*/ 1 w 211"/>
                  <a:gd name="T43" fmla="*/ 1 h 290"/>
                  <a:gd name="T44" fmla="*/ 1 w 211"/>
                  <a:gd name="T45" fmla="*/ 1 h 290"/>
                  <a:gd name="T46" fmla="*/ 1 w 211"/>
                  <a:gd name="T47" fmla="*/ 1 h 290"/>
                  <a:gd name="T48" fmla="*/ 0 w 211"/>
                  <a:gd name="T49" fmla="*/ 1 h 290"/>
                  <a:gd name="T50" fmla="*/ 0 w 211"/>
                  <a:gd name="T51" fmla="*/ 1 h 290"/>
                  <a:gd name="T52" fmla="*/ 0 w 211"/>
                  <a:gd name="T53" fmla="*/ 1 h 290"/>
                  <a:gd name="T54" fmla="*/ 0 w 211"/>
                  <a:gd name="T55" fmla="*/ 1 h 290"/>
                  <a:gd name="T56" fmla="*/ 0 w 211"/>
                  <a:gd name="T57" fmla="*/ 1 h 290"/>
                  <a:gd name="T58" fmla="*/ 0 w 211"/>
                  <a:gd name="T59" fmla="*/ 1 h 290"/>
                  <a:gd name="T60" fmla="*/ 1 w 211"/>
                  <a:gd name="T61" fmla="*/ 1 h 290"/>
                  <a:gd name="T62" fmla="*/ 0 w 211"/>
                  <a:gd name="T63" fmla="*/ 1 h 290"/>
                  <a:gd name="T64" fmla="*/ 0 w 211"/>
                  <a:gd name="T65" fmla="*/ 1 h 290"/>
                  <a:gd name="T66" fmla="*/ 0 w 211"/>
                  <a:gd name="T67" fmla="*/ 1 h 290"/>
                  <a:gd name="T68" fmla="*/ 0 w 211"/>
                  <a:gd name="T69" fmla="*/ 1 h 290"/>
                  <a:gd name="T70" fmla="*/ 0 w 211"/>
                  <a:gd name="T71" fmla="*/ 1 h 290"/>
                  <a:gd name="T72" fmla="*/ 0 w 211"/>
                  <a:gd name="T73" fmla="*/ 1 h 290"/>
                  <a:gd name="T74" fmla="*/ 0 w 211"/>
                  <a:gd name="T75" fmla="*/ 1 h 290"/>
                  <a:gd name="T76" fmla="*/ 0 w 211"/>
                  <a:gd name="T77" fmla="*/ 1 h 290"/>
                  <a:gd name="T78" fmla="*/ 0 w 211"/>
                  <a:gd name="T79" fmla="*/ 1 h 290"/>
                  <a:gd name="T80" fmla="*/ 0 w 211"/>
                  <a:gd name="T81" fmla="*/ 0 h 290"/>
                  <a:gd name="T82" fmla="*/ 0 w 211"/>
                  <a:gd name="T83" fmla="*/ 0 h 290"/>
                  <a:gd name="T84" fmla="*/ 1 w 211"/>
                  <a:gd name="T85" fmla="*/ 0 h 290"/>
                  <a:gd name="T86" fmla="*/ 1 w 211"/>
                  <a:gd name="T87" fmla="*/ 0 h 290"/>
                  <a:gd name="T88" fmla="*/ 1 w 211"/>
                  <a:gd name="T89" fmla="*/ 0 h 290"/>
                  <a:gd name="T90" fmla="*/ 1 w 211"/>
                  <a:gd name="T91" fmla="*/ 0 h 290"/>
                  <a:gd name="T92" fmla="*/ 1 w 211"/>
                  <a:gd name="T93" fmla="*/ 0 h 290"/>
                  <a:gd name="T94" fmla="*/ 1 w 211"/>
                  <a:gd name="T95" fmla="*/ 0 h 290"/>
                  <a:gd name="T96" fmla="*/ 1 w 211"/>
                  <a:gd name="T97" fmla="*/ 1 h 290"/>
                  <a:gd name="T98" fmla="*/ 1 w 211"/>
                  <a:gd name="T99" fmla="*/ 1 h 290"/>
                  <a:gd name="T100" fmla="*/ 1 w 211"/>
                  <a:gd name="T101" fmla="*/ 1 h 29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11"/>
                  <a:gd name="T154" fmla="*/ 0 h 290"/>
                  <a:gd name="T155" fmla="*/ 211 w 211"/>
                  <a:gd name="T156" fmla="*/ 290 h 29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11" h="290">
                    <a:moveTo>
                      <a:pt x="180" y="290"/>
                    </a:moveTo>
                    <a:lnTo>
                      <a:pt x="177" y="289"/>
                    </a:lnTo>
                    <a:lnTo>
                      <a:pt x="176" y="288"/>
                    </a:lnTo>
                    <a:lnTo>
                      <a:pt x="177" y="287"/>
                    </a:lnTo>
                    <a:lnTo>
                      <a:pt x="178" y="284"/>
                    </a:lnTo>
                    <a:lnTo>
                      <a:pt x="180" y="283"/>
                    </a:lnTo>
                    <a:lnTo>
                      <a:pt x="183" y="281"/>
                    </a:lnTo>
                    <a:lnTo>
                      <a:pt x="185" y="277"/>
                    </a:lnTo>
                    <a:lnTo>
                      <a:pt x="186" y="273"/>
                    </a:lnTo>
                    <a:lnTo>
                      <a:pt x="186" y="270"/>
                    </a:lnTo>
                    <a:lnTo>
                      <a:pt x="185" y="266"/>
                    </a:lnTo>
                    <a:lnTo>
                      <a:pt x="183" y="265"/>
                    </a:lnTo>
                    <a:lnTo>
                      <a:pt x="179" y="264"/>
                    </a:lnTo>
                    <a:lnTo>
                      <a:pt x="177" y="262"/>
                    </a:lnTo>
                    <a:lnTo>
                      <a:pt x="173" y="259"/>
                    </a:lnTo>
                    <a:lnTo>
                      <a:pt x="171" y="258"/>
                    </a:lnTo>
                    <a:lnTo>
                      <a:pt x="169" y="256"/>
                    </a:lnTo>
                    <a:lnTo>
                      <a:pt x="165" y="256"/>
                    </a:lnTo>
                    <a:lnTo>
                      <a:pt x="163" y="256"/>
                    </a:lnTo>
                    <a:lnTo>
                      <a:pt x="159" y="258"/>
                    </a:lnTo>
                    <a:lnTo>
                      <a:pt x="157" y="262"/>
                    </a:lnTo>
                    <a:lnTo>
                      <a:pt x="157" y="278"/>
                    </a:lnTo>
                    <a:lnTo>
                      <a:pt x="155" y="276"/>
                    </a:lnTo>
                    <a:lnTo>
                      <a:pt x="153" y="273"/>
                    </a:lnTo>
                    <a:lnTo>
                      <a:pt x="151" y="273"/>
                    </a:lnTo>
                    <a:lnTo>
                      <a:pt x="150" y="272"/>
                    </a:lnTo>
                    <a:lnTo>
                      <a:pt x="147" y="272"/>
                    </a:lnTo>
                    <a:lnTo>
                      <a:pt x="145" y="272"/>
                    </a:lnTo>
                    <a:lnTo>
                      <a:pt x="142" y="272"/>
                    </a:lnTo>
                    <a:lnTo>
                      <a:pt x="140" y="273"/>
                    </a:lnTo>
                    <a:lnTo>
                      <a:pt x="138" y="273"/>
                    </a:lnTo>
                    <a:lnTo>
                      <a:pt x="135" y="273"/>
                    </a:lnTo>
                    <a:lnTo>
                      <a:pt x="135" y="269"/>
                    </a:lnTo>
                    <a:lnTo>
                      <a:pt x="136" y="265"/>
                    </a:lnTo>
                    <a:lnTo>
                      <a:pt x="139" y="262"/>
                    </a:lnTo>
                    <a:lnTo>
                      <a:pt x="142" y="259"/>
                    </a:lnTo>
                    <a:lnTo>
                      <a:pt x="146" y="256"/>
                    </a:lnTo>
                    <a:lnTo>
                      <a:pt x="150" y="252"/>
                    </a:lnTo>
                    <a:lnTo>
                      <a:pt x="151" y="249"/>
                    </a:lnTo>
                    <a:lnTo>
                      <a:pt x="152" y="245"/>
                    </a:lnTo>
                    <a:lnTo>
                      <a:pt x="150" y="241"/>
                    </a:lnTo>
                    <a:lnTo>
                      <a:pt x="145" y="238"/>
                    </a:lnTo>
                    <a:lnTo>
                      <a:pt x="136" y="237"/>
                    </a:lnTo>
                    <a:lnTo>
                      <a:pt x="131" y="238"/>
                    </a:lnTo>
                    <a:lnTo>
                      <a:pt x="126" y="241"/>
                    </a:lnTo>
                    <a:lnTo>
                      <a:pt x="121" y="245"/>
                    </a:lnTo>
                    <a:lnTo>
                      <a:pt x="117" y="251"/>
                    </a:lnTo>
                    <a:lnTo>
                      <a:pt x="114" y="257"/>
                    </a:lnTo>
                    <a:lnTo>
                      <a:pt x="111" y="263"/>
                    </a:lnTo>
                    <a:lnTo>
                      <a:pt x="108" y="269"/>
                    </a:lnTo>
                    <a:lnTo>
                      <a:pt x="104" y="273"/>
                    </a:lnTo>
                    <a:lnTo>
                      <a:pt x="100" y="278"/>
                    </a:lnTo>
                    <a:lnTo>
                      <a:pt x="83" y="278"/>
                    </a:lnTo>
                    <a:lnTo>
                      <a:pt x="86" y="273"/>
                    </a:lnTo>
                    <a:lnTo>
                      <a:pt x="90" y="268"/>
                    </a:lnTo>
                    <a:lnTo>
                      <a:pt x="92" y="263"/>
                    </a:lnTo>
                    <a:lnTo>
                      <a:pt x="96" y="258"/>
                    </a:lnTo>
                    <a:lnTo>
                      <a:pt x="100" y="252"/>
                    </a:lnTo>
                    <a:lnTo>
                      <a:pt x="103" y="247"/>
                    </a:lnTo>
                    <a:lnTo>
                      <a:pt x="108" y="243"/>
                    </a:lnTo>
                    <a:lnTo>
                      <a:pt x="111" y="238"/>
                    </a:lnTo>
                    <a:lnTo>
                      <a:pt x="117" y="233"/>
                    </a:lnTo>
                    <a:lnTo>
                      <a:pt x="123" y="228"/>
                    </a:lnTo>
                    <a:lnTo>
                      <a:pt x="121" y="225"/>
                    </a:lnTo>
                    <a:lnTo>
                      <a:pt x="119" y="221"/>
                    </a:lnTo>
                    <a:lnTo>
                      <a:pt x="115" y="219"/>
                    </a:lnTo>
                    <a:lnTo>
                      <a:pt x="113" y="218"/>
                    </a:lnTo>
                    <a:lnTo>
                      <a:pt x="109" y="215"/>
                    </a:lnTo>
                    <a:lnTo>
                      <a:pt x="106" y="215"/>
                    </a:lnTo>
                    <a:lnTo>
                      <a:pt x="103" y="215"/>
                    </a:lnTo>
                    <a:lnTo>
                      <a:pt x="100" y="216"/>
                    </a:lnTo>
                    <a:lnTo>
                      <a:pt x="97" y="218"/>
                    </a:lnTo>
                    <a:lnTo>
                      <a:pt x="95" y="221"/>
                    </a:lnTo>
                    <a:lnTo>
                      <a:pt x="89" y="227"/>
                    </a:lnTo>
                    <a:lnTo>
                      <a:pt x="83" y="235"/>
                    </a:lnTo>
                    <a:lnTo>
                      <a:pt x="78" y="244"/>
                    </a:lnTo>
                    <a:lnTo>
                      <a:pt x="75" y="252"/>
                    </a:lnTo>
                    <a:lnTo>
                      <a:pt x="70" y="260"/>
                    </a:lnTo>
                    <a:lnTo>
                      <a:pt x="65" y="268"/>
                    </a:lnTo>
                    <a:lnTo>
                      <a:pt x="59" y="273"/>
                    </a:lnTo>
                    <a:lnTo>
                      <a:pt x="51" y="278"/>
                    </a:lnTo>
                    <a:lnTo>
                      <a:pt x="42" y="279"/>
                    </a:lnTo>
                    <a:lnTo>
                      <a:pt x="31" y="278"/>
                    </a:lnTo>
                    <a:lnTo>
                      <a:pt x="37" y="270"/>
                    </a:lnTo>
                    <a:lnTo>
                      <a:pt x="44" y="263"/>
                    </a:lnTo>
                    <a:lnTo>
                      <a:pt x="52" y="254"/>
                    </a:lnTo>
                    <a:lnTo>
                      <a:pt x="59" y="247"/>
                    </a:lnTo>
                    <a:lnTo>
                      <a:pt x="67" y="240"/>
                    </a:lnTo>
                    <a:lnTo>
                      <a:pt x="73" y="232"/>
                    </a:lnTo>
                    <a:lnTo>
                      <a:pt x="79" y="225"/>
                    </a:lnTo>
                    <a:lnTo>
                      <a:pt x="84" y="216"/>
                    </a:lnTo>
                    <a:lnTo>
                      <a:pt x="86" y="208"/>
                    </a:lnTo>
                    <a:lnTo>
                      <a:pt x="88" y="200"/>
                    </a:lnTo>
                    <a:lnTo>
                      <a:pt x="76" y="202"/>
                    </a:lnTo>
                    <a:lnTo>
                      <a:pt x="65" y="207"/>
                    </a:lnTo>
                    <a:lnTo>
                      <a:pt x="57" y="213"/>
                    </a:lnTo>
                    <a:lnTo>
                      <a:pt x="48" y="221"/>
                    </a:lnTo>
                    <a:lnTo>
                      <a:pt x="41" y="231"/>
                    </a:lnTo>
                    <a:lnTo>
                      <a:pt x="34" y="240"/>
                    </a:lnTo>
                    <a:lnTo>
                      <a:pt x="27" y="250"/>
                    </a:lnTo>
                    <a:lnTo>
                      <a:pt x="20" y="259"/>
                    </a:lnTo>
                    <a:lnTo>
                      <a:pt x="12" y="266"/>
                    </a:lnTo>
                    <a:lnTo>
                      <a:pt x="2" y="273"/>
                    </a:lnTo>
                    <a:lnTo>
                      <a:pt x="0" y="259"/>
                    </a:lnTo>
                    <a:lnTo>
                      <a:pt x="2" y="246"/>
                    </a:lnTo>
                    <a:lnTo>
                      <a:pt x="8" y="235"/>
                    </a:lnTo>
                    <a:lnTo>
                      <a:pt x="16" y="225"/>
                    </a:lnTo>
                    <a:lnTo>
                      <a:pt x="26" y="215"/>
                    </a:lnTo>
                    <a:lnTo>
                      <a:pt x="35" y="206"/>
                    </a:lnTo>
                    <a:lnTo>
                      <a:pt x="44" y="197"/>
                    </a:lnTo>
                    <a:lnTo>
                      <a:pt x="51" y="189"/>
                    </a:lnTo>
                    <a:lnTo>
                      <a:pt x="54" y="180"/>
                    </a:lnTo>
                    <a:lnTo>
                      <a:pt x="54" y="171"/>
                    </a:lnTo>
                    <a:lnTo>
                      <a:pt x="9" y="200"/>
                    </a:lnTo>
                    <a:lnTo>
                      <a:pt x="8" y="183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9" y="138"/>
                    </a:lnTo>
                    <a:lnTo>
                      <a:pt x="12" y="123"/>
                    </a:lnTo>
                    <a:lnTo>
                      <a:pt x="13" y="107"/>
                    </a:lnTo>
                    <a:lnTo>
                      <a:pt x="15" y="93"/>
                    </a:lnTo>
                    <a:lnTo>
                      <a:pt x="15" y="77"/>
                    </a:lnTo>
                    <a:lnTo>
                      <a:pt x="15" y="61"/>
                    </a:lnTo>
                    <a:lnTo>
                      <a:pt x="14" y="45"/>
                    </a:lnTo>
                    <a:lnTo>
                      <a:pt x="34" y="41"/>
                    </a:lnTo>
                    <a:lnTo>
                      <a:pt x="54" y="41"/>
                    </a:lnTo>
                    <a:lnTo>
                      <a:pt x="75" y="43"/>
                    </a:lnTo>
                    <a:lnTo>
                      <a:pt x="92" y="48"/>
                    </a:lnTo>
                    <a:lnTo>
                      <a:pt x="110" y="52"/>
                    </a:lnTo>
                    <a:lnTo>
                      <a:pt x="128" y="58"/>
                    </a:lnTo>
                    <a:lnTo>
                      <a:pt x="146" y="63"/>
                    </a:lnTo>
                    <a:lnTo>
                      <a:pt x="163" y="66"/>
                    </a:lnTo>
                    <a:lnTo>
                      <a:pt x="180" y="66"/>
                    </a:lnTo>
                    <a:lnTo>
                      <a:pt x="197" y="62"/>
                    </a:lnTo>
                    <a:lnTo>
                      <a:pt x="194" y="56"/>
                    </a:lnTo>
                    <a:lnTo>
                      <a:pt x="191" y="49"/>
                    </a:lnTo>
                    <a:lnTo>
                      <a:pt x="191" y="43"/>
                    </a:lnTo>
                    <a:lnTo>
                      <a:pt x="191" y="37"/>
                    </a:lnTo>
                    <a:lnTo>
                      <a:pt x="194" y="31"/>
                    </a:lnTo>
                    <a:lnTo>
                      <a:pt x="195" y="25"/>
                    </a:lnTo>
                    <a:lnTo>
                      <a:pt x="197" y="19"/>
                    </a:lnTo>
                    <a:lnTo>
                      <a:pt x="200" y="12"/>
                    </a:lnTo>
                    <a:lnTo>
                      <a:pt x="201" y="6"/>
                    </a:lnTo>
                    <a:lnTo>
                      <a:pt x="202" y="0"/>
                    </a:lnTo>
                    <a:lnTo>
                      <a:pt x="209" y="31"/>
                    </a:lnTo>
                    <a:lnTo>
                      <a:pt x="211" y="61"/>
                    </a:lnTo>
                    <a:lnTo>
                      <a:pt x="209" y="90"/>
                    </a:lnTo>
                    <a:lnTo>
                      <a:pt x="204" y="118"/>
                    </a:lnTo>
                    <a:lnTo>
                      <a:pt x="198" y="146"/>
                    </a:lnTo>
                    <a:lnTo>
                      <a:pt x="191" y="174"/>
                    </a:lnTo>
                    <a:lnTo>
                      <a:pt x="185" y="201"/>
                    </a:lnTo>
                    <a:lnTo>
                      <a:pt x="180" y="230"/>
                    </a:lnTo>
                    <a:lnTo>
                      <a:pt x="178" y="259"/>
                    </a:lnTo>
                    <a:lnTo>
                      <a:pt x="180" y="290"/>
                    </a:lnTo>
                    <a:close/>
                  </a:path>
                </a:pathLst>
              </a:custGeom>
              <a:solidFill>
                <a:srgbClr val="637B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99" name="Freeform 87"/>
              <p:cNvSpPr>
                <a:spLocks/>
              </p:cNvSpPr>
              <p:nvPr/>
            </p:nvSpPr>
            <p:spPr bwMode="auto">
              <a:xfrm>
                <a:off x="2806" y="2300"/>
                <a:ext cx="57" cy="39"/>
              </a:xfrm>
              <a:custGeom>
                <a:avLst/>
                <a:gdLst>
                  <a:gd name="T0" fmla="*/ 1 w 343"/>
                  <a:gd name="T1" fmla="*/ 1 h 234"/>
                  <a:gd name="T2" fmla="*/ 1 w 343"/>
                  <a:gd name="T3" fmla="*/ 1 h 234"/>
                  <a:gd name="T4" fmla="*/ 1 w 343"/>
                  <a:gd name="T5" fmla="*/ 1 h 234"/>
                  <a:gd name="T6" fmla="*/ 1 w 343"/>
                  <a:gd name="T7" fmla="*/ 1 h 234"/>
                  <a:gd name="T8" fmla="*/ 1 w 343"/>
                  <a:gd name="T9" fmla="*/ 1 h 234"/>
                  <a:gd name="T10" fmla="*/ 1 w 343"/>
                  <a:gd name="T11" fmla="*/ 1 h 234"/>
                  <a:gd name="T12" fmla="*/ 1 w 343"/>
                  <a:gd name="T13" fmla="*/ 1 h 234"/>
                  <a:gd name="T14" fmla="*/ 1 w 343"/>
                  <a:gd name="T15" fmla="*/ 1 h 234"/>
                  <a:gd name="T16" fmla="*/ 1 w 343"/>
                  <a:gd name="T17" fmla="*/ 1 h 234"/>
                  <a:gd name="T18" fmla="*/ 1 w 343"/>
                  <a:gd name="T19" fmla="*/ 1 h 234"/>
                  <a:gd name="T20" fmla="*/ 1 w 343"/>
                  <a:gd name="T21" fmla="*/ 1 h 234"/>
                  <a:gd name="T22" fmla="*/ 1 w 343"/>
                  <a:gd name="T23" fmla="*/ 1 h 234"/>
                  <a:gd name="T24" fmla="*/ 1 w 343"/>
                  <a:gd name="T25" fmla="*/ 1 h 234"/>
                  <a:gd name="T26" fmla="*/ 1 w 343"/>
                  <a:gd name="T27" fmla="*/ 1 h 234"/>
                  <a:gd name="T28" fmla="*/ 1 w 343"/>
                  <a:gd name="T29" fmla="*/ 1 h 234"/>
                  <a:gd name="T30" fmla="*/ 1 w 343"/>
                  <a:gd name="T31" fmla="*/ 1 h 234"/>
                  <a:gd name="T32" fmla="*/ 1 w 343"/>
                  <a:gd name="T33" fmla="*/ 1 h 234"/>
                  <a:gd name="T34" fmla="*/ 1 w 343"/>
                  <a:gd name="T35" fmla="*/ 1 h 234"/>
                  <a:gd name="T36" fmla="*/ 1 w 343"/>
                  <a:gd name="T37" fmla="*/ 1 h 234"/>
                  <a:gd name="T38" fmla="*/ 1 w 343"/>
                  <a:gd name="T39" fmla="*/ 1 h 234"/>
                  <a:gd name="T40" fmla="*/ 1 w 343"/>
                  <a:gd name="T41" fmla="*/ 1 h 234"/>
                  <a:gd name="T42" fmla="*/ 0 w 343"/>
                  <a:gd name="T43" fmla="*/ 1 h 234"/>
                  <a:gd name="T44" fmla="*/ 0 w 343"/>
                  <a:gd name="T45" fmla="*/ 1 h 234"/>
                  <a:gd name="T46" fmla="*/ 0 w 343"/>
                  <a:gd name="T47" fmla="*/ 1 h 234"/>
                  <a:gd name="T48" fmla="*/ 0 w 343"/>
                  <a:gd name="T49" fmla="*/ 1 h 234"/>
                  <a:gd name="T50" fmla="*/ 0 w 343"/>
                  <a:gd name="T51" fmla="*/ 1 h 234"/>
                  <a:gd name="T52" fmla="*/ 0 w 343"/>
                  <a:gd name="T53" fmla="*/ 1 h 234"/>
                  <a:gd name="T54" fmla="*/ 0 w 343"/>
                  <a:gd name="T55" fmla="*/ 1 h 234"/>
                  <a:gd name="T56" fmla="*/ 0 w 343"/>
                  <a:gd name="T57" fmla="*/ 1 h 234"/>
                  <a:gd name="T58" fmla="*/ 0 w 343"/>
                  <a:gd name="T59" fmla="*/ 1 h 234"/>
                  <a:gd name="T60" fmla="*/ 0 w 343"/>
                  <a:gd name="T61" fmla="*/ 1 h 234"/>
                  <a:gd name="T62" fmla="*/ 0 w 343"/>
                  <a:gd name="T63" fmla="*/ 1 h 234"/>
                  <a:gd name="T64" fmla="*/ 0 w 343"/>
                  <a:gd name="T65" fmla="*/ 1 h 234"/>
                  <a:gd name="T66" fmla="*/ 0 w 343"/>
                  <a:gd name="T67" fmla="*/ 1 h 234"/>
                  <a:gd name="T68" fmla="*/ 0 w 343"/>
                  <a:gd name="T69" fmla="*/ 1 h 234"/>
                  <a:gd name="T70" fmla="*/ 0 w 343"/>
                  <a:gd name="T71" fmla="*/ 1 h 234"/>
                  <a:gd name="T72" fmla="*/ 0 w 343"/>
                  <a:gd name="T73" fmla="*/ 1 h 234"/>
                  <a:gd name="T74" fmla="*/ 1 w 343"/>
                  <a:gd name="T75" fmla="*/ 1 h 234"/>
                  <a:gd name="T76" fmla="*/ 0 w 343"/>
                  <a:gd name="T77" fmla="*/ 0 h 234"/>
                  <a:gd name="T78" fmla="*/ 0 w 343"/>
                  <a:gd name="T79" fmla="*/ 0 h 234"/>
                  <a:gd name="T80" fmla="*/ 0 w 343"/>
                  <a:gd name="T81" fmla="*/ 0 h 234"/>
                  <a:gd name="T82" fmla="*/ 1 w 343"/>
                  <a:gd name="T83" fmla="*/ 0 h 234"/>
                  <a:gd name="T84" fmla="*/ 1 w 343"/>
                  <a:gd name="T85" fmla="*/ 0 h 234"/>
                  <a:gd name="T86" fmla="*/ 1 w 343"/>
                  <a:gd name="T87" fmla="*/ 0 h 234"/>
                  <a:gd name="T88" fmla="*/ 1 w 343"/>
                  <a:gd name="T89" fmla="*/ 1 h 234"/>
                  <a:gd name="T90" fmla="*/ 1 w 343"/>
                  <a:gd name="T91" fmla="*/ 1 h 234"/>
                  <a:gd name="T92" fmla="*/ 1 w 343"/>
                  <a:gd name="T93" fmla="*/ 1 h 234"/>
                  <a:gd name="T94" fmla="*/ 1 w 343"/>
                  <a:gd name="T95" fmla="*/ 1 h 234"/>
                  <a:gd name="T96" fmla="*/ 1 w 343"/>
                  <a:gd name="T97" fmla="*/ 1 h 234"/>
                  <a:gd name="T98" fmla="*/ 1 w 343"/>
                  <a:gd name="T99" fmla="*/ 1 h 234"/>
                  <a:gd name="T100" fmla="*/ 1 w 343"/>
                  <a:gd name="T101" fmla="*/ 0 h 234"/>
                  <a:gd name="T102" fmla="*/ 1 w 343"/>
                  <a:gd name="T103" fmla="*/ 0 h 234"/>
                  <a:gd name="T104" fmla="*/ 1 w 343"/>
                  <a:gd name="T105" fmla="*/ 0 h 234"/>
                  <a:gd name="T106" fmla="*/ 1 w 343"/>
                  <a:gd name="T107" fmla="*/ 0 h 234"/>
                  <a:gd name="T108" fmla="*/ 1 w 343"/>
                  <a:gd name="T109" fmla="*/ 0 h 234"/>
                  <a:gd name="T110" fmla="*/ 1 w 343"/>
                  <a:gd name="T111" fmla="*/ 0 h 23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43"/>
                  <a:gd name="T169" fmla="*/ 0 h 234"/>
                  <a:gd name="T170" fmla="*/ 343 w 343"/>
                  <a:gd name="T171" fmla="*/ 234 h 23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43" h="234">
                    <a:moveTo>
                      <a:pt x="343" y="51"/>
                    </a:moveTo>
                    <a:lnTo>
                      <a:pt x="340" y="69"/>
                    </a:lnTo>
                    <a:lnTo>
                      <a:pt x="338" y="87"/>
                    </a:lnTo>
                    <a:lnTo>
                      <a:pt x="335" y="105"/>
                    </a:lnTo>
                    <a:lnTo>
                      <a:pt x="333" y="123"/>
                    </a:lnTo>
                    <a:lnTo>
                      <a:pt x="330" y="140"/>
                    </a:lnTo>
                    <a:lnTo>
                      <a:pt x="327" y="158"/>
                    </a:lnTo>
                    <a:lnTo>
                      <a:pt x="324" y="175"/>
                    </a:lnTo>
                    <a:lnTo>
                      <a:pt x="321" y="190"/>
                    </a:lnTo>
                    <a:lnTo>
                      <a:pt x="318" y="205"/>
                    </a:lnTo>
                    <a:lnTo>
                      <a:pt x="314" y="218"/>
                    </a:lnTo>
                    <a:lnTo>
                      <a:pt x="309" y="215"/>
                    </a:lnTo>
                    <a:lnTo>
                      <a:pt x="307" y="212"/>
                    </a:lnTo>
                    <a:lnTo>
                      <a:pt x="307" y="208"/>
                    </a:lnTo>
                    <a:lnTo>
                      <a:pt x="309" y="205"/>
                    </a:lnTo>
                    <a:lnTo>
                      <a:pt x="310" y="201"/>
                    </a:lnTo>
                    <a:lnTo>
                      <a:pt x="313" y="197"/>
                    </a:lnTo>
                    <a:lnTo>
                      <a:pt x="313" y="193"/>
                    </a:lnTo>
                    <a:lnTo>
                      <a:pt x="312" y="190"/>
                    </a:lnTo>
                    <a:lnTo>
                      <a:pt x="309" y="187"/>
                    </a:lnTo>
                    <a:lnTo>
                      <a:pt x="302" y="184"/>
                    </a:lnTo>
                    <a:lnTo>
                      <a:pt x="295" y="186"/>
                    </a:lnTo>
                    <a:lnTo>
                      <a:pt x="289" y="189"/>
                    </a:lnTo>
                    <a:lnTo>
                      <a:pt x="286" y="194"/>
                    </a:lnTo>
                    <a:lnTo>
                      <a:pt x="283" y="200"/>
                    </a:lnTo>
                    <a:lnTo>
                      <a:pt x="281" y="206"/>
                    </a:lnTo>
                    <a:lnTo>
                      <a:pt x="278" y="210"/>
                    </a:lnTo>
                    <a:lnTo>
                      <a:pt x="276" y="215"/>
                    </a:lnTo>
                    <a:lnTo>
                      <a:pt x="271" y="219"/>
                    </a:lnTo>
                    <a:lnTo>
                      <a:pt x="265" y="220"/>
                    </a:lnTo>
                    <a:lnTo>
                      <a:pt x="257" y="218"/>
                    </a:lnTo>
                    <a:lnTo>
                      <a:pt x="257" y="213"/>
                    </a:lnTo>
                    <a:lnTo>
                      <a:pt x="259" y="208"/>
                    </a:lnTo>
                    <a:lnTo>
                      <a:pt x="261" y="203"/>
                    </a:lnTo>
                    <a:lnTo>
                      <a:pt x="263" y="199"/>
                    </a:lnTo>
                    <a:lnTo>
                      <a:pt x="265" y="194"/>
                    </a:lnTo>
                    <a:lnTo>
                      <a:pt x="268" y="189"/>
                    </a:lnTo>
                    <a:lnTo>
                      <a:pt x="268" y="186"/>
                    </a:lnTo>
                    <a:lnTo>
                      <a:pt x="268" y="181"/>
                    </a:lnTo>
                    <a:lnTo>
                      <a:pt x="265" y="177"/>
                    </a:lnTo>
                    <a:lnTo>
                      <a:pt x="262" y="172"/>
                    </a:lnTo>
                    <a:lnTo>
                      <a:pt x="258" y="176"/>
                    </a:lnTo>
                    <a:lnTo>
                      <a:pt x="253" y="180"/>
                    </a:lnTo>
                    <a:lnTo>
                      <a:pt x="249" y="182"/>
                    </a:lnTo>
                    <a:lnTo>
                      <a:pt x="241" y="183"/>
                    </a:lnTo>
                    <a:lnTo>
                      <a:pt x="236" y="186"/>
                    </a:lnTo>
                    <a:lnTo>
                      <a:pt x="231" y="188"/>
                    </a:lnTo>
                    <a:lnTo>
                      <a:pt x="227" y="190"/>
                    </a:lnTo>
                    <a:lnTo>
                      <a:pt x="225" y="194"/>
                    </a:lnTo>
                    <a:lnTo>
                      <a:pt x="225" y="199"/>
                    </a:lnTo>
                    <a:lnTo>
                      <a:pt x="228" y="206"/>
                    </a:lnTo>
                    <a:lnTo>
                      <a:pt x="231" y="208"/>
                    </a:lnTo>
                    <a:lnTo>
                      <a:pt x="231" y="209"/>
                    </a:lnTo>
                    <a:lnTo>
                      <a:pt x="231" y="210"/>
                    </a:lnTo>
                    <a:lnTo>
                      <a:pt x="227" y="212"/>
                    </a:lnTo>
                    <a:lnTo>
                      <a:pt x="225" y="212"/>
                    </a:lnTo>
                    <a:lnTo>
                      <a:pt x="220" y="213"/>
                    </a:lnTo>
                    <a:lnTo>
                      <a:pt x="216" y="213"/>
                    </a:lnTo>
                    <a:lnTo>
                      <a:pt x="212" y="213"/>
                    </a:lnTo>
                    <a:lnTo>
                      <a:pt x="208" y="213"/>
                    </a:lnTo>
                    <a:lnTo>
                      <a:pt x="205" y="213"/>
                    </a:lnTo>
                    <a:lnTo>
                      <a:pt x="206" y="207"/>
                    </a:lnTo>
                    <a:lnTo>
                      <a:pt x="208" y="201"/>
                    </a:lnTo>
                    <a:lnTo>
                      <a:pt x="211" y="195"/>
                    </a:lnTo>
                    <a:lnTo>
                      <a:pt x="214" y="190"/>
                    </a:lnTo>
                    <a:lnTo>
                      <a:pt x="218" y="186"/>
                    </a:lnTo>
                    <a:lnTo>
                      <a:pt x="220" y="181"/>
                    </a:lnTo>
                    <a:lnTo>
                      <a:pt x="224" y="176"/>
                    </a:lnTo>
                    <a:lnTo>
                      <a:pt x="226" y="171"/>
                    </a:lnTo>
                    <a:lnTo>
                      <a:pt x="227" y="167"/>
                    </a:lnTo>
                    <a:lnTo>
                      <a:pt x="228" y="161"/>
                    </a:lnTo>
                    <a:lnTo>
                      <a:pt x="215" y="158"/>
                    </a:lnTo>
                    <a:lnTo>
                      <a:pt x="207" y="159"/>
                    </a:lnTo>
                    <a:lnTo>
                      <a:pt x="202" y="163"/>
                    </a:lnTo>
                    <a:lnTo>
                      <a:pt x="199" y="169"/>
                    </a:lnTo>
                    <a:lnTo>
                      <a:pt x="195" y="175"/>
                    </a:lnTo>
                    <a:lnTo>
                      <a:pt x="193" y="182"/>
                    </a:lnTo>
                    <a:lnTo>
                      <a:pt x="189" y="188"/>
                    </a:lnTo>
                    <a:lnTo>
                      <a:pt x="183" y="193"/>
                    </a:lnTo>
                    <a:lnTo>
                      <a:pt x="174" y="195"/>
                    </a:lnTo>
                    <a:lnTo>
                      <a:pt x="159" y="194"/>
                    </a:lnTo>
                    <a:lnTo>
                      <a:pt x="153" y="200"/>
                    </a:lnTo>
                    <a:lnTo>
                      <a:pt x="147" y="206"/>
                    </a:lnTo>
                    <a:lnTo>
                      <a:pt x="140" y="210"/>
                    </a:lnTo>
                    <a:lnTo>
                      <a:pt x="133" y="214"/>
                    </a:lnTo>
                    <a:lnTo>
                      <a:pt x="126" y="219"/>
                    </a:lnTo>
                    <a:lnTo>
                      <a:pt x="118" y="222"/>
                    </a:lnTo>
                    <a:lnTo>
                      <a:pt x="109" y="225"/>
                    </a:lnTo>
                    <a:lnTo>
                      <a:pt x="101" y="228"/>
                    </a:lnTo>
                    <a:lnTo>
                      <a:pt x="94" y="231"/>
                    </a:lnTo>
                    <a:lnTo>
                      <a:pt x="86" y="234"/>
                    </a:lnTo>
                    <a:lnTo>
                      <a:pt x="78" y="229"/>
                    </a:lnTo>
                    <a:lnTo>
                      <a:pt x="83" y="225"/>
                    </a:lnTo>
                    <a:lnTo>
                      <a:pt x="88" y="221"/>
                    </a:lnTo>
                    <a:lnTo>
                      <a:pt x="93" y="219"/>
                    </a:lnTo>
                    <a:lnTo>
                      <a:pt x="98" y="215"/>
                    </a:lnTo>
                    <a:lnTo>
                      <a:pt x="103" y="213"/>
                    </a:lnTo>
                    <a:lnTo>
                      <a:pt x="108" y="210"/>
                    </a:lnTo>
                    <a:lnTo>
                      <a:pt x="113" y="208"/>
                    </a:lnTo>
                    <a:lnTo>
                      <a:pt x="118" y="205"/>
                    </a:lnTo>
                    <a:lnTo>
                      <a:pt x="123" y="200"/>
                    </a:lnTo>
                    <a:lnTo>
                      <a:pt x="126" y="194"/>
                    </a:lnTo>
                    <a:lnTo>
                      <a:pt x="118" y="187"/>
                    </a:lnTo>
                    <a:lnTo>
                      <a:pt x="108" y="184"/>
                    </a:lnTo>
                    <a:lnTo>
                      <a:pt x="100" y="184"/>
                    </a:lnTo>
                    <a:lnTo>
                      <a:pt x="92" y="188"/>
                    </a:lnTo>
                    <a:lnTo>
                      <a:pt x="82" y="193"/>
                    </a:lnTo>
                    <a:lnTo>
                      <a:pt x="73" y="199"/>
                    </a:lnTo>
                    <a:lnTo>
                      <a:pt x="63" y="205"/>
                    </a:lnTo>
                    <a:lnTo>
                      <a:pt x="54" y="210"/>
                    </a:lnTo>
                    <a:lnTo>
                      <a:pt x="44" y="215"/>
                    </a:lnTo>
                    <a:lnTo>
                      <a:pt x="33" y="218"/>
                    </a:lnTo>
                    <a:lnTo>
                      <a:pt x="32" y="218"/>
                    </a:lnTo>
                    <a:lnTo>
                      <a:pt x="30" y="218"/>
                    </a:lnTo>
                    <a:lnTo>
                      <a:pt x="27" y="218"/>
                    </a:lnTo>
                    <a:lnTo>
                      <a:pt x="26" y="218"/>
                    </a:lnTo>
                    <a:lnTo>
                      <a:pt x="24" y="218"/>
                    </a:lnTo>
                    <a:lnTo>
                      <a:pt x="23" y="218"/>
                    </a:lnTo>
                    <a:lnTo>
                      <a:pt x="20" y="216"/>
                    </a:lnTo>
                    <a:lnTo>
                      <a:pt x="19" y="216"/>
                    </a:lnTo>
                    <a:lnTo>
                      <a:pt x="18" y="214"/>
                    </a:lnTo>
                    <a:lnTo>
                      <a:pt x="17" y="213"/>
                    </a:lnTo>
                    <a:lnTo>
                      <a:pt x="24" y="206"/>
                    </a:lnTo>
                    <a:lnTo>
                      <a:pt x="32" y="200"/>
                    </a:lnTo>
                    <a:lnTo>
                      <a:pt x="42" y="196"/>
                    </a:lnTo>
                    <a:lnTo>
                      <a:pt x="51" y="193"/>
                    </a:lnTo>
                    <a:lnTo>
                      <a:pt x="62" y="189"/>
                    </a:lnTo>
                    <a:lnTo>
                      <a:pt x="73" y="186"/>
                    </a:lnTo>
                    <a:lnTo>
                      <a:pt x="82" y="182"/>
                    </a:lnTo>
                    <a:lnTo>
                      <a:pt x="90" y="175"/>
                    </a:lnTo>
                    <a:lnTo>
                      <a:pt x="98" y="167"/>
                    </a:lnTo>
                    <a:lnTo>
                      <a:pt x="102" y="156"/>
                    </a:lnTo>
                    <a:lnTo>
                      <a:pt x="92" y="155"/>
                    </a:lnTo>
                    <a:lnTo>
                      <a:pt x="82" y="152"/>
                    </a:lnTo>
                    <a:lnTo>
                      <a:pt x="71" y="150"/>
                    </a:lnTo>
                    <a:lnTo>
                      <a:pt x="62" y="147"/>
                    </a:lnTo>
                    <a:lnTo>
                      <a:pt x="51" y="146"/>
                    </a:lnTo>
                    <a:lnTo>
                      <a:pt x="40" y="144"/>
                    </a:lnTo>
                    <a:lnTo>
                      <a:pt x="31" y="144"/>
                    </a:lnTo>
                    <a:lnTo>
                      <a:pt x="20" y="144"/>
                    </a:lnTo>
                    <a:lnTo>
                      <a:pt x="9" y="145"/>
                    </a:lnTo>
                    <a:lnTo>
                      <a:pt x="0" y="149"/>
                    </a:lnTo>
                    <a:lnTo>
                      <a:pt x="7" y="132"/>
                    </a:lnTo>
                    <a:lnTo>
                      <a:pt x="19" y="121"/>
                    </a:lnTo>
                    <a:lnTo>
                      <a:pt x="33" y="117"/>
                    </a:lnTo>
                    <a:lnTo>
                      <a:pt x="51" y="114"/>
                    </a:lnTo>
                    <a:lnTo>
                      <a:pt x="70" y="114"/>
                    </a:lnTo>
                    <a:lnTo>
                      <a:pt x="89" y="115"/>
                    </a:lnTo>
                    <a:lnTo>
                      <a:pt x="109" y="115"/>
                    </a:lnTo>
                    <a:lnTo>
                      <a:pt x="127" y="114"/>
                    </a:lnTo>
                    <a:lnTo>
                      <a:pt x="145" y="108"/>
                    </a:lnTo>
                    <a:lnTo>
                      <a:pt x="159" y="99"/>
                    </a:lnTo>
                    <a:lnTo>
                      <a:pt x="151" y="90"/>
                    </a:lnTo>
                    <a:lnTo>
                      <a:pt x="143" y="83"/>
                    </a:lnTo>
                    <a:lnTo>
                      <a:pt x="133" y="77"/>
                    </a:lnTo>
                    <a:lnTo>
                      <a:pt x="124" y="73"/>
                    </a:lnTo>
                    <a:lnTo>
                      <a:pt x="114" y="69"/>
                    </a:lnTo>
                    <a:lnTo>
                      <a:pt x="103" y="65"/>
                    </a:lnTo>
                    <a:lnTo>
                      <a:pt x="94" y="63"/>
                    </a:lnTo>
                    <a:lnTo>
                      <a:pt x="83" y="61"/>
                    </a:lnTo>
                    <a:lnTo>
                      <a:pt x="73" y="60"/>
                    </a:lnTo>
                    <a:lnTo>
                      <a:pt x="62" y="58"/>
                    </a:lnTo>
                    <a:lnTo>
                      <a:pt x="62" y="46"/>
                    </a:lnTo>
                    <a:lnTo>
                      <a:pt x="81" y="39"/>
                    </a:lnTo>
                    <a:lnTo>
                      <a:pt x="100" y="36"/>
                    </a:lnTo>
                    <a:lnTo>
                      <a:pt x="119" y="35"/>
                    </a:lnTo>
                    <a:lnTo>
                      <a:pt x="137" y="37"/>
                    </a:lnTo>
                    <a:lnTo>
                      <a:pt x="155" y="42"/>
                    </a:lnTo>
                    <a:lnTo>
                      <a:pt x="174" y="46"/>
                    </a:lnTo>
                    <a:lnTo>
                      <a:pt x="192" y="52"/>
                    </a:lnTo>
                    <a:lnTo>
                      <a:pt x="209" y="60"/>
                    </a:lnTo>
                    <a:lnTo>
                      <a:pt x="227" y="65"/>
                    </a:lnTo>
                    <a:lnTo>
                      <a:pt x="245" y="70"/>
                    </a:lnTo>
                    <a:lnTo>
                      <a:pt x="246" y="75"/>
                    </a:lnTo>
                    <a:lnTo>
                      <a:pt x="247" y="81"/>
                    </a:lnTo>
                    <a:lnTo>
                      <a:pt x="249" y="88"/>
                    </a:lnTo>
                    <a:lnTo>
                      <a:pt x="249" y="95"/>
                    </a:lnTo>
                    <a:lnTo>
                      <a:pt x="249" y="102"/>
                    </a:lnTo>
                    <a:lnTo>
                      <a:pt x="250" y="111"/>
                    </a:lnTo>
                    <a:lnTo>
                      <a:pt x="251" y="118"/>
                    </a:lnTo>
                    <a:lnTo>
                      <a:pt x="253" y="125"/>
                    </a:lnTo>
                    <a:lnTo>
                      <a:pt x="257" y="131"/>
                    </a:lnTo>
                    <a:lnTo>
                      <a:pt x="262" y="137"/>
                    </a:lnTo>
                    <a:lnTo>
                      <a:pt x="263" y="138"/>
                    </a:lnTo>
                    <a:lnTo>
                      <a:pt x="263" y="139"/>
                    </a:lnTo>
                    <a:lnTo>
                      <a:pt x="264" y="140"/>
                    </a:lnTo>
                    <a:lnTo>
                      <a:pt x="265" y="142"/>
                    </a:lnTo>
                    <a:lnTo>
                      <a:pt x="266" y="142"/>
                    </a:lnTo>
                    <a:lnTo>
                      <a:pt x="268" y="143"/>
                    </a:lnTo>
                    <a:lnTo>
                      <a:pt x="269" y="143"/>
                    </a:lnTo>
                    <a:lnTo>
                      <a:pt x="271" y="144"/>
                    </a:lnTo>
                    <a:lnTo>
                      <a:pt x="272" y="144"/>
                    </a:lnTo>
                    <a:lnTo>
                      <a:pt x="274" y="144"/>
                    </a:lnTo>
                    <a:lnTo>
                      <a:pt x="281" y="139"/>
                    </a:lnTo>
                    <a:lnTo>
                      <a:pt x="286" y="136"/>
                    </a:lnTo>
                    <a:lnTo>
                      <a:pt x="286" y="132"/>
                    </a:lnTo>
                    <a:lnTo>
                      <a:pt x="284" y="128"/>
                    </a:lnTo>
                    <a:lnTo>
                      <a:pt x="281" y="124"/>
                    </a:lnTo>
                    <a:lnTo>
                      <a:pt x="277" y="120"/>
                    </a:lnTo>
                    <a:lnTo>
                      <a:pt x="274" y="115"/>
                    </a:lnTo>
                    <a:lnTo>
                      <a:pt x="271" y="111"/>
                    </a:lnTo>
                    <a:lnTo>
                      <a:pt x="271" y="105"/>
                    </a:lnTo>
                    <a:lnTo>
                      <a:pt x="274" y="99"/>
                    </a:lnTo>
                    <a:lnTo>
                      <a:pt x="278" y="42"/>
                    </a:lnTo>
                    <a:lnTo>
                      <a:pt x="271" y="37"/>
                    </a:lnTo>
                    <a:lnTo>
                      <a:pt x="265" y="36"/>
                    </a:lnTo>
                    <a:lnTo>
                      <a:pt x="258" y="36"/>
                    </a:lnTo>
                    <a:lnTo>
                      <a:pt x="252" y="36"/>
                    </a:lnTo>
                    <a:lnTo>
                      <a:pt x="245" y="38"/>
                    </a:lnTo>
                    <a:lnTo>
                      <a:pt x="238" y="39"/>
                    </a:lnTo>
                    <a:lnTo>
                      <a:pt x="232" y="41"/>
                    </a:lnTo>
                    <a:lnTo>
                      <a:pt x="225" y="41"/>
                    </a:lnTo>
                    <a:lnTo>
                      <a:pt x="218" y="39"/>
                    </a:lnTo>
                    <a:lnTo>
                      <a:pt x="212" y="35"/>
                    </a:lnTo>
                    <a:lnTo>
                      <a:pt x="215" y="18"/>
                    </a:lnTo>
                    <a:lnTo>
                      <a:pt x="226" y="7"/>
                    </a:lnTo>
                    <a:lnTo>
                      <a:pt x="241" y="1"/>
                    </a:lnTo>
                    <a:lnTo>
                      <a:pt x="258" y="0"/>
                    </a:lnTo>
                    <a:lnTo>
                      <a:pt x="278" y="1"/>
                    </a:lnTo>
                    <a:lnTo>
                      <a:pt x="297" y="7"/>
                    </a:lnTo>
                    <a:lnTo>
                      <a:pt x="315" y="16"/>
                    </a:lnTo>
                    <a:lnTo>
                      <a:pt x="330" y="26"/>
                    </a:lnTo>
                    <a:lnTo>
                      <a:pt x="339" y="38"/>
                    </a:lnTo>
                    <a:lnTo>
                      <a:pt x="343" y="51"/>
                    </a:lnTo>
                    <a:close/>
                  </a:path>
                </a:pathLst>
              </a:custGeom>
              <a:solidFill>
                <a:srgbClr val="D3A8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00" name="Freeform 88"/>
              <p:cNvSpPr>
                <a:spLocks/>
              </p:cNvSpPr>
              <p:nvPr/>
            </p:nvSpPr>
            <p:spPr bwMode="auto">
              <a:xfrm>
                <a:off x="2975" y="2345"/>
                <a:ext cx="2" cy="3"/>
              </a:xfrm>
              <a:custGeom>
                <a:avLst/>
                <a:gdLst>
                  <a:gd name="T0" fmla="*/ 0 w 12"/>
                  <a:gd name="T1" fmla="*/ 0 h 18"/>
                  <a:gd name="T2" fmla="*/ 0 w 12"/>
                  <a:gd name="T3" fmla="*/ 0 h 18"/>
                  <a:gd name="T4" fmla="*/ 0 w 12"/>
                  <a:gd name="T5" fmla="*/ 0 h 18"/>
                  <a:gd name="T6" fmla="*/ 0 w 12"/>
                  <a:gd name="T7" fmla="*/ 0 h 18"/>
                  <a:gd name="T8" fmla="*/ 0 w 12"/>
                  <a:gd name="T9" fmla="*/ 0 h 18"/>
                  <a:gd name="T10" fmla="*/ 0 w 12"/>
                  <a:gd name="T11" fmla="*/ 0 h 18"/>
                  <a:gd name="T12" fmla="*/ 0 w 12"/>
                  <a:gd name="T13" fmla="*/ 0 h 18"/>
                  <a:gd name="T14" fmla="*/ 0 w 12"/>
                  <a:gd name="T15" fmla="*/ 0 h 18"/>
                  <a:gd name="T16" fmla="*/ 0 w 12"/>
                  <a:gd name="T17" fmla="*/ 0 h 18"/>
                  <a:gd name="T18" fmla="*/ 0 w 12"/>
                  <a:gd name="T19" fmla="*/ 0 h 18"/>
                  <a:gd name="T20" fmla="*/ 0 w 12"/>
                  <a:gd name="T21" fmla="*/ 0 h 18"/>
                  <a:gd name="T22" fmla="*/ 0 w 12"/>
                  <a:gd name="T23" fmla="*/ 0 h 18"/>
                  <a:gd name="T24" fmla="*/ 0 w 12"/>
                  <a:gd name="T25" fmla="*/ 0 h 18"/>
                  <a:gd name="T26" fmla="*/ 0 w 12"/>
                  <a:gd name="T27" fmla="*/ 0 h 18"/>
                  <a:gd name="T28" fmla="*/ 0 w 12"/>
                  <a:gd name="T29" fmla="*/ 0 h 18"/>
                  <a:gd name="T30" fmla="*/ 0 w 12"/>
                  <a:gd name="T31" fmla="*/ 0 h 18"/>
                  <a:gd name="T32" fmla="*/ 0 w 12"/>
                  <a:gd name="T33" fmla="*/ 0 h 18"/>
                  <a:gd name="T34" fmla="*/ 0 w 12"/>
                  <a:gd name="T35" fmla="*/ 0 h 18"/>
                  <a:gd name="T36" fmla="*/ 0 w 12"/>
                  <a:gd name="T37" fmla="*/ 0 h 18"/>
                  <a:gd name="T38" fmla="*/ 0 w 12"/>
                  <a:gd name="T39" fmla="*/ 0 h 18"/>
                  <a:gd name="T40" fmla="*/ 0 w 12"/>
                  <a:gd name="T41" fmla="*/ 0 h 18"/>
                  <a:gd name="T42" fmla="*/ 0 w 12"/>
                  <a:gd name="T43" fmla="*/ 0 h 18"/>
                  <a:gd name="T44" fmla="*/ 0 w 12"/>
                  <a:gd name="T45" fmla="*/ 0 h 18"/>
                  <a:gd name="T46" fmla="*/ 0 w 12"/>
                  <a:gd name="T47" fmla="*/ 0 h 1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2"/>
                  <a:gd name="T73" fmla="*/ 0 h 18"/>
                  <a:gd name="T74" fmla="*/ 12 w 12"/>
                  <a:gd name="T75" fmla="*/ 18 h 1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2" h="18">
                    <a:moveTo>
                      <a:pt x="12" y="6"/>
                    </a:moveTo>
                    <a:lnTo>
                      <a:pt x="12" y="9"/>
                    </a:lnTo>
                    <a:lnTo>
                      <a:pt x="12" y="10"/>
                    </a:lnTo>
                    <a:lnTo>
                      <a:pt x="11" y="11"/>
                    </a:lnTo>
                    <a:lnTo>
                      <a:pt x="11" y="12"/>
                    </a:lnTo>
                    <a:lnTo>
                      <a:pt x="10" y="14"/>
                    </a:lnTo>
                    <a:lnTo>
                      <a:pt x="10" y="15"/>
                    </a:lnTo>
                    <a:lnTo>
                      <a:pt x="8" y="16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5" y="18"/>
                    </a:lnTo>
                    <a:lnTo>
                      <a:pt x="0" y="18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8" y="3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01" name="Freeform 89"/>
              <p:cNvSpPr>
                <a:spLocks/>
              </p:cNvSpPr>
              <p:nvPr/>
            </p:nvSpPr>
            <p:spPr bwMode="auto">
              <a:xfrm>
                <a:off x="2975" y="2350"/>
                <a:ext cx="28" cy="12"/>
              </a:xfrm>
              <a:custGeom>
                <a:avLst/>
                <a:gdLst>
                  <a:gd name="T0" fmla="*/ 1 w 167"/>
                  <a:gd name="T1" fmla="*/ 0 h 72"/>
                  <a:gd name="T2" fmla="*/ 1 w 167"/>
                  <a:gd name="T3" fmla="*/ 0 h 72"/>
                  <a:gd name="T4" fmla="*/ 1 w 167"/>
                  <a:gd name="T5" fmla="*/ 0 h 72"/>
                  <a:gd name="T6" fmla="*/ 1 w 167"/>
                  <a:gd name="T7" fmla="*/ 0 h 72"/>
                  <a:gd name="T8" fmla="*/ 1 w 167"/>
                  <a:gd name="T9" fmla="*/ 0 h 72"/>
                  <a:gd name="T10" fmla="*/ 1 w 167"/>
                  <a:gd name="T11" fmla="*/ 0 h 72"/>
                  <a:gd name="T12" fmla="*/ 1 w 167"/>
                  <a:gd name="T13" fmla="*/ 0 h 72"/>
                  <a:gd name="T14" fmla="*/ 1 w 167"/>
                  <a:gd name="T15" fmla="*/ 0 h 72"/>
                  <a:gd name="T16" fmla="*/ 1 w 167"/>
                  <a:gd name="T17" fmla="*/ 0 h 72"/>
                  <a:gd name="T18" fmla="*/ 1 w 167"/>
                  <a:gd name="T19" fmla="*/ 0 h 72"/>
                  <a:gd name="T20" fmla="*/ 1 w 167"/>
                  <a:gd name="T21" fmla="*/ 0 h 72"/>
                  <a:gd name="T22" fmla="*/ 0 w 167"/>
                  <a:gd name="T23" fmla="*/ 0 h 72"/>
                  <a:gd name="T24" fmla="*/ 0 w 167"/>
                  <a:gd name="T25" fmla="*/ 0 h 72"/>
                  <a:gd name="T26" fmla="*/ 0 w 167"/>
                  <a:gd name="T27" fmla="*/ 0 h 72"/>
                  <a:gd name="T28" fmla="*/ 0 w 167"/>
                  <a:gd name="T29" fmla="*/ 0 h 72"/>
                  <a:gd name="T30" fmla="*/ 0 w 167"/>
                  <a:gd name="T31" fmla="*/ 0 h 72"/>
                  <a:gd name="T32" fmla="*/ 0 w 167"/>
                  <a:gd name="T33" fmla="*/ 0 h 72"/>
                  <a:gd name="T34" fmla="*/ 0 w 167"/>
                  <a:gd name="T35" fmla="*/ 0 h 72"/>
                  <a:gd name="T36" fmla="*/ 0 w 167"/>
                  <a:gd name="T37" fmla="*/ 0 h 72"/>
                  <a:gd name="T38" fmla="*/ 0 w 167"/>
                  <a:gd name="T39" fmla="*/ 0 h 72"/>
                  <a:gd name="T40" fmla="*/ 0 w 167"/>
                  <a:gd name="T41" fmla="*/ 0 h 72"/>
                  <a:gd name="T42" fmla="*/ 0 w 167"/>
                  <a:gd name="T43" fmla="*/ 0 h 72"/>
                  <a:gd name="T44" fmla="*/ 0 w 167"/>
                  <a:gd name="T45" fmla="*/ 0 h 72"/>
                  <a:gd name="T46" fmla="*/ 0 w 167"/>
                  <a:gd name="T47" fmla="*/ 0 h 72"/>
                  <a:gd name="T48" fmla="*/ 0 w 167"/>
                  <a:gd name="T49" fmla="*/ 0 h 72"/>
                  <a:gd name="T50" fmla="*/ 0 w 167"/>
                  <a:gd name="T51" fmla="*/ 0 h 72"/>
                  <a:gd name="T52" fmla="*/ 0 w 167"/>
                  <a:gd name="T53" fmla="*/ 0 h 72"/>
                  <a:gd name="T54" fmla="*/ 0 w 167"/>
                  <a:gd name="T55" fmla="*/ 0 h 72"/>
                  <a:gd name="T56" fmla="*/ 0 w 167"/>
                  <a:gd name="T57" fmla="*/ 0 h 72"/>
                  <a:gd name="T58" fmla="*/ 0 w 167"/>
                  <a:gd name="T59" fmla="*/ 0 h 72"/>
                  <a:gd name="T60" fmla="*/ 0 w 167"/>
                  <a:gd name="T61" fmla="*/ 0 h 72"/>
                  <a:gd name="T62" fmla="*/ 0 w 167"/>
                  <a:gd name="T63" fmla="*/ 0 h 72"/>
                  <a:gd name="T64" fmla="*/ 0 w 167"/>
                  <a:gd name="T65" fmla="*/ 0 h 72"/>
                  <a:gd name="T66" fmla="*/ 0 w 167"/>
                  <a:gd name="T67" fmla="*/ 0 h 72"/>
                  <a:gd name="T68" fmla="*/ 0 w 167"/>
                  <a:gd name="T69" fmla="*/ 0 h 72"/>
                  <a:gd name="T70" fmla="*/ 0 w 167"/>
                  <a:gd name="T71" fmla="*/ 0 h 72"/>
                  <a:gd name="T72" fmla="*/ 0 w 167"/>
                  <a:gd name="T73" fmla="*/ 0 h 72"/>
                  <a:gd name="T74" fmla="*/ 0 w 167"/>
                  <a:gd name="T75" fmla="*/ 0 h 72"/>
                  <a:gd name="T76" fmla="*/ 0 w 167"/>
                  <a:gd name="T77" fmla="*/ 0 h 72"/>
                  <a:gd name="T78" fmla="*/ 0 w 167"/>
                  <a:gd name="T79" fmla="*/ 0 h 72"/>
                  <a:gd name="T80" fmla="*/ 0 w 167"/>
                  <a:gd name="T81" fmla="*/ 0 h 72"/>
                  <a:gd name="T82" fmla="*/ 1 w 167"/>
                  <a:gd name="T83" fmla="*/ 0 h 72"/>
                  <a:gd name="T84" fmla="*/ 1 w 167"/>
                  <a:gd name="T85" fmla="*/ 0 h 72"/>
                  <a:gd name="T86" fmla="*/ 1 w 167"/>
                  <a:gd name="T87" fmla="*/ 0 h 72"/>
                  <a:gd name="T88" fmla="*/ 1 w 167"/>
                  <a:gd name="T89" fmla="*/ 0 h 72"/>
                  <a:gd name="T90" fmla="*/ 1 w 167"/>
                  <a:gd name="T91" fmla="*/ 0 h 72"/>
                  <a:gd name="T92" fmla="*/ 1 w 167"/>
                  <a:gd name="T93" fmla="*/ 0 h 72"/>
                  <a:gd name="T94" fmla="*/ 1 w 167"/>
                  <a:gd name="T95" fmla="*/ 0 h 72"/>
                  <a:gd name="T96" fmla="*/ 1 w 167"/>
                  <a:gd name="T97" fmla="*/ 0 h 72"/>
                  <a:gd name="T98" fmla="*/ 1 w 167"/>
                  <a:gd name="T99" fmla="*/ 0 h 72"/>
                  <a:gd name="T100" fmla="*/ 1 w 167"/>
                  <a:gd name="T101" fmla="*/ 0 h 72"/>
                  <a:gd name="T102" fmla="*/ 1 w 167"/>
                  <a:gd name="T103" fmla="*/ 0 h 72"/>
                  <a:gd name="T104" fmla="*/ 1 w 167"/>
                  <a:gd name="T105" fmla="*/ 0 h 72"/>
                  <a:gd name="T106" fmla="*/ 1 w 167"/>
                  <a:gd name="T107" fmla="*/ 0 h 7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7"/>
                  <a:gd name="T163" fmla="*/ 0 h 72"/>
                  <a:gd name="T164" fmla="*/ 167 w 167"/>
                  <a:gd name="T165" fmla="*/ 72 h 7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7" h="72">
                    <a:moveTo>
                      <a:pt x="167" y="55"/>
                    </a:moveTo>
                    <a:lnTo>
                      <a:pt x="158" y="61"/>
                    </a:lnTo>
                    <a:lnTo>
                      <a:pt x="149" y="63"/>
                    </a:lnTo>
                    <a:lnTo>
                      <a:pt x="140" y="61"/>
                    </a:lnTo>
                    <a:lnTo>
                      <a:pt x="132" y="58"/>
                    </a:lnTo>
                    <a:lnTo>
                      <a:pt x="124" y="54"/>
                    </a:lnTo>
                    <a:lnTo>
                      <a:pt x="117" y="51"/>
                    </a:lnTo>
                    <a:lnTo>
                      <a:pt x="108" y="48"/>
                    </a:lnTo>
                    <a:lnTo>
                      <a:pt x="102" y="50"/>
                    </a:lnTo>
                    <a:lnTo>
                      <a:pt x="95" y="54"/>
                    </a:lnTo>
                    <a:lnTo>
                      <a:pt x="90" y="65"/>
                    </a:lnTo>
                    <a:lnTo>
                      <a:pt x="69" y="65"/>
                    </a:lnTo>
                    <a:lnTo>
                      <a:pt x="70" y="63"/>
                    </a:lnTo>
                    <a:lnTo>
                      <a:pt x="73" y="60"/>
                    </a:lnTo>
                    <a:lnTo>
                      <a:pt x="75" y="59"/>
                    </a:lnTo>
                    <a:lnTo>
                      <a:pt x="77" y="57"/>
                    </a:lnTo>
                    <a:lnTo>
                      <a:pt x="79" y="55"/>
                    </a:lnTo>
                    <a:lnTo>
                      <a:pt x="81" y="53"/>
                    </a:lnTo>
                    <a:lnTo>
                      <a:pt x="83" y="51"/>
                    </a:lnTo>
                    <a:lnTo>
                      <a:pt x="84" y="48"/>
                    </a:lnTo>
                    <a:lnTo>
                      <a:pt x="86" y="46"/>
                    </a:lnTo>
                    <a:lnTo>
                      <a:pt x="86" y="44"/>
                    </a:lnTo>
                    <a:lnTo>
                      <a:pt x="80" y="42"/>
                    </a:lnTo>
                    <a:lnTo>
                      <a:pt x="74" y="39"/>
                    </a:lnTo>
                    <a:lnTo>
                      <a:pt x="68" y="35"/>
                    </a:lnTo>
                    <a:lnTo>
                      <a:pt x="62" y="32"/>
                    </a:lnTo>
                    <a:lnTo>
                      <a:pt x="56" y="28"/>
                    </a:lnTo>
                    <a:lnTo>
                      <a:pt x="49" y="26"/>
                    </a:lnTo>
                    <a:lnTo>
                      <a:pt x="43" y="25"/>
                    </a:lnTo>
                    <a:lnTo>
                      <a:pt x="37" y="26"/>
                    </a:lnTo>
                    <a:lnTo>
                      <a:pt x="30" y="29"/>
                    </a:lnTo>
                    <a:lnTo>
                      <a:pt x="24" y="36"/>
                    </a:lnTo>
                    <a:lnTo>
                      <a:pt x="0" y="72"/>
                    </a:lnTo>
                    <a:lnTo>
                      <a:pt x="5" y="59"/>
                    </a:lnTo>
                    <a:lnTo>
                      <a:pt x="12" y="48"/>
                    </a:lnTo>
                    <a:lnTo>
                      <a:pt x="20" y="39"/>
                    </a:lnTo>
                    <a:lnTo>
                      <a:pt x="31" y="30"/>
                    </a:lnTo>
                    <a:lnTo>
                      <a:pt x="43" y="23"/>
                    </a:lnTo>
                    <a:lnTo>
                      <a:pt x="56" y="17"/>
                    </a:lnTo>
                    <a:lnTo>
                      <a:pt x="70" y="13"/>
                    </a:lnTo>
                    <a:lnTo>
                      <a:pt x="84" y="9"/>
                    </a:lnTo>
                    <a:lnTo>
                      <a:pt x="99" y="6"/>
                    </a:lnTo>
                    <a:lnTo>
                      <a:pt x="114" y="3"/>
                    </a:lnTo>
                    <a:lnTo>
                      <a:pt x="126" y="0"/>
                    </a:lnTo>
                    <a:lnTo>
                      <a:pt x="136" y="0"/>
                    </a:lnTo>
                    <a:lnTo>
                      <a:pt x="142" y="2"/>
                    </a:lnTo>
                    <a:lnTo>
                      <a:pt x="146" y="8"/>
                    </a:lnTo>
                    <a:lnTo>
                      <a:pt x="150" y="15"/>
                    </a:lnTo>
                    <a:lnTo>
                      <a:pt x="152" y="23"/>
                    </a:lnTo>
                    <a:lnTo>
                      <a:pt x="156" y="32"/>
                    </a:lnTo>
                    <a:lnTo>
                      <a:pt x="158" y="41"/>
                    </a:lnTo>
                    <a:lnTo>
                      <a:pt x="162" y="48"/>
                    </a:lnTo>
                    <a:lnTo>
                      <a:pt x="167" y="55"/>
                    </a:lnTo>
                    <a:close/>
                  </a:path>
                </a:pathLst>
              </a:custGeom>
              <a:solidFill>
                <a:srgbClr val="B3D9F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02" name="Freeform 90"/>
              <p:cNvSpPr>
                <a:spLocks/>
              </p:cNvSpPr>
              <p:nvPr/>
            </p:nvSpPr>
            <p:spPr bwMode="auto">
              <a:xfrm>
                <a:off x="2964" y="2364"/>
                <a:ext cx="44" cy="60"/>
              </a:xfrm>
              <a:custGeom>
                <a:avLst/>
                <a:gdLst>
                  <a:gd name="T0" fmla="*/ 1 w 264"/>
                  <a:gd name="T1" fmla="*/ 0 h 364"/>
                  <a:gd name="T2" fmla="*/ 1 w 264"/>
                  <a:gd name="T3" fmla="*/ 1 h 364"/>
                  <a:gd name="T4" fmla="*/ 1 w 264"/>
                  <a:gd name="T5" fmla="*/ 1 h 364"/>
                  <a:gd name="T6" fmla="*/ 1 w 264"/>
                  <a:gd name="T7" fmla="*/ 1 h 364"/>
                  <a:gd name="T8" fmla="*/ 1 w 264"/>
                  <a:gd name="T9" fmla="*/ 1 h 364"/>
                  <a:gd name="T10" fmla="*/ 1 w 264"/>
                  <a:gd name="T11" fmla="*/ 1 h 364"/>
                  <a:gd name="T12" fmla="*/ 1 w 264"/>
                  <a:gd name="T13" fmla="*/ 1 h 364"/>
                  <a:gd name="T14" fmla="*/ 1 w 264"/>
                  <a:gd name="T15" fmla="*/ 1 h 364"/>
                  <a:gd name="T16" fmla="*/ 1 w 264"/>
                  <a:gd name="T17" fmla="*/ 1 h 364"/>
                  <a:gd name="T18" fmla="*/ 1 w 264"/>
                  <a:gd name="T19" fmla="*/ 1 h 364"/>
                  <a:gd name="T20" fmla="*/ 0 w 264"/>
                  <a:gd name="T21" fmla="*/ 1 h 364"/>
                  <a:gd name="T22" fmla="*/ 0 w 264"/>
                  <a:gd name="T23" fmla="*/ 1 h 364"/>
                  <a:gd name="T24" fmla="*/ 0 w 264"/>
                  <a:gd name="T25" fmla="*/ 1 h 364"/>
                  <a:gd name="T26" fmla="*/ 0 w 264"/>
                  <a:gd name="T27" fmla="*/ 2 h 364"/>
                  <a:gd name="T28" fmla="*/ 0 w 264"/>
                  <a:gd name="T29" fmla="*/ 2 h 364"/>
                  <a:gd name="T30" fmla="*/ 0 w 264"/>
                  <a:gd name="T31" fmla="*/ 2 h 364"/>
                  <a:gd name="T32" fmla="*/ 0 w 264"/>
                  <a:gd name="T33" fmla="*/ 2 h 364"/>
                  <a:gd name="T34" fmla="*/ 0 w 264"/>
                  <a:gd name="T35" fmla="*/ 1 h 364"/>
                  <a:gd name="T36" fmla="*/ 0 w 264"/>
                  <a:gd name="T37" fmla="*/ 1 h 364"/>
                  <a:gd name="T38" fmla="*/ 0 w 264"/>
                  <a:gd name="T39" fmla="*/ 1 h 364"/>
                  <a:gd name="T40" fmla="*/ 0 w 264"/>
                  <a:gd name="T41" fmla="*/ 1 h 364"/>
                  <a:gd name="T42" fmla="*/ 0 w 264"/>
                  <a:gd name="T43" fmla="*/ 1 h 364"/>
                  <a:gd name="T44" fmla="*/ 0 w 264"/>
                  <a:gd name="T45" fmla="*/ 1 h 364"/>
                  <a:gd name="T46" fmla="*/ 0 w 264"/>
                  <a:gd name="T47" fmla="*/ 1 h 364"/>
                  <a:gd name="T48" fmla="*/ 0 w 264"/>
                  <a:gd name="T49" fmla="*/ 1 h 364"/>
                  <a:gd name="T50" fmla="*/ 0 w 264"/>
                  <a:gd name="T51" fmla="*/ 1 h 364"/>
                  <a:gd name="T52" fmla="*/ 0 w 264"/>
                  <a:gd name="T53" fmla="*/ 1 h 364"/>
                  <a:gd name="T54" fmla="*/ 0 w 264"/>
                  <a:gd name="T55" fmla="*/ 0 h 364"/>
                  <a:gd name="T56" fmla="*/ 0 w 264"/>
                  <a:gd name="T57" fmla="*/ 0 h 364"/>
                  <a:gd name="T58" fmla="*/ 0 w 264"/>
                  <a:gd name="T59" fmla="*/ 0 h 364"/>
                  <a:gd name="T60" fmla="*/ 0 w 264"/>
                  <a:gd name="T61" fmla="*/ 0 h 364"/>
                  <a:gd name="T62" fmla="*/ 0 w 264"/>
                  <a:gd name="T63" fmla="*/ 1 h 364"/>
                  <a:gd name="T64" fmla="*/ 0 w 264"/>
                  <a:gd name="T65" fmla="*/ 0 h 364"/>
                  <a:gd name="T66" fmla="*/ 0 w 264"/>
                  <a:gd name="T67" fmla="*/ 0 h 364"/>
                  <a:gd name="T68" fmla="*/ 0 w 264"/>
                  <a:gd name="T69" fmla="*/ 0 h 364"/>
                  <a:gd name="T70" fmla="*/ 0 w 264"/>
                  <a:gd name="T71" fmla="*/ 0 h 364"/>
                  <a:gd name="T72" fmla="*/ 0 w 264"/>
                  <a:gd name="T73" fmla="*/ 0 h 364"/>
                  <a:gd name="T74" fmla="*/ 0 w 264"/>
                  <a:gd name="T75" fmla="*/ 0 h 364"/>
                  <a:gd name="T76" fmla="*/ 0 w 264"/>
                  <a:gd name="T77" fmla="*/ 0 h 364"/>
                  <a:gd name="T78" fmla="*/ 0 w 264"/>
                  <a:gd name="T79" fmla="*/ 0 h 364"/>
                  <a:gd name="T80" fmla="*/ 0 w 264"/>
                  <a:gd name="T81" fmla="*/ 0 h 364"/>
                  <a:gd name="T82" fmla="*/ 0 w 264"/>
                  <a:gd name="T83" fmla="*/ 0 h 364"/>
                  <a:gd name="T84" fmla="*/ 0 w 264"/>
                  <a:gd name="T85" fmla="*/ 0 h 364"/>
                  <a:gd name="T86" fmla="*/ 0 w 264"/>
                  <a:gd name="T87" fmla="*/ 0 h 364"/>
                  <a:gd name="T88" fmla="*/ 0 w 264"/>
                  <a:gd name="T89" fmla="*/ 0 h 364"/>
                  <a:gd name="T90" fmla="*/ 0 w 264"/>
                  <a:gd name="T91" fmla="*/ 0 h 364"/>
                  <a:gd name="T92" fmla="*/ 1 w 264"/>
                  <a:gd name="T93" fmla="*/ 0 h 364"/>
                  <a:gd name="T94" fmla="*/ 1 w 264"/>
                  <a:gd name="T95" fmla="*/ 0 h 3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64"/>
                  <a:gd name="T145" fmla="*/ 0 h 364"/>
                  <a:gd name="T146" fmla="*/ 264 w 264"/>
                  <a:gd name="T147" fmla="*/ 364 h 36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64" h="364">
                    <a:moveTo>
                      <a:pt x="252" y="85"/>
                    </a:moveTo>
                    <a:lnTo>
                      <a:pt x="259" y="102"/>
                    </a:lnTo>
                    <a:lnTo>
                      <a:pt x="263" y="119"/>
                    </a:lnTo>
                    <a:lnTo>
                      <a:pt x="263" y="136"/>
                    </a:lnTo>
                    <a:lnTo>
                      <a:pt x="262" y="152"/>
                    </a:lnTo>
                    <a:lnTo>
                      <a:pt x="259" y="168"/>
                    </a:lnTo>
                    <a:lnTo>
                      <a:pt x="257" y="184"/>
                    </a:lnTo>
                    <a:lnTo>
                      <a:pt x="256" y="201"/>
                    </a:lnTo>
                    <a:lnTo>
                      <a:pt x="256" y="219"/>
                    </a:lnTo>
                    <a:lnTo>
                      <a:pt x="258" y="237"/>
                    </a:lnTo>
                    <a:lnTo>
                      <a:pt x="264" y="256"/>
                    </a:lnTo>
                    <a:lnTo>
                      <a:pt x="263" y="259"/>
                    </a:lnTo>
                    <a:lnTo>
                      <a:pt x="261" y="264"/>
                    </a:lnTo>
                    <a:lnTo>
                      <a:pt x="258" y="268"/>
                    </a:lnTo>
                    <a:lnTo>
                      <a:pt x="256" y="271"/>
                    </a:lnTo>
                    <a:lnTo>
                      <a:pt x="252" y="276"/>
                    </a:lnTo>
                    <a:lnTo>
                      <a:pt x="249" y="279"/>
                    </a:lnTo>
                    <a:lnTo>
                      <a:pt x="245" y="283"/>
                    </a:lnTo>
                    <a:lnTo>
                      <a:pt x="241" y="287"/>
                    </a:lnTo>
                    <a:lnTo>
                      <a:pt x="238" y="290"/>
                    </a:lnTo>
                    <a:lnTo>
                      <a:pt x="236" y="294"/>
                    </a:lnTo>
                    <a:lnTo>
                      <a:pt x="225" y="289"/>
                    </a:lnTo>
                    <a:lnTo>
                      <a:pt x="215" y="287"/>
                    </a:lnTo>
                    <a:lnTo>
                      <a:pt x="207" y="287"/>
                    </a:lnTo>
                    <a:lnTo>
                      <a:pt x="200" y="288"/>
                    </a:lnTo>
                    <a:lnTo>
                      <a:pt x="193" y="291"/>
                    </a:lnTo>
                    <a:lnTo>
                      <a:pt x="187" y="296"/>
                    </a:lnTo>
                    <a:lnTo>
                      <a:pt x="182" y="302"/>
                    </a:lnTo>
                    <a:lnTo>
                      <a:pt x="177" y="310"/>
                    </a:lnTo>
                    <a:lnTo>
                      <a:pt x="174" y="319"/>
                    </a:lnTo>
                    <a:lnTo>
                      <a:pt x="171" y="329"/>
                    </a:lnTo>
                    <a:lnTo>
                      <a:pt x="131" y="306"/>
                    </a:lnTo>
                    <a:lnTo>
                      <a:pt x="125" y="309"/>
                    </a:lnTo>
                    <a:lnTo>
                      <a:pt x="120" y="314"/>
                    </a:lnTo>
                    <a:lnTo>
                      <a:pt x="117" y="320"/>
                    </a:lnTo>
                    <a:lnTo>
                      <a:pt x="115" y="326"/>
                    </a:lnTo>
                    <a:lnTo>
                      <a:pt x="114" y="332"/>
                    </a:lnTo>
                    <a:lnTo>
                      <a:pt x="113" y="338"/>
                    </a:lnTo>
                    <a:lnTo>
                      <a:pt x="113" y="344"/>
                    </a:lnTo>
                    <a:lnTo>
                      <a:pt x="112" y="351"/>
                    </a:lnTo>
                    <a:lnTo>
                      <a:pt x="111" y="357"/>
                    </a:lnTo>
                    <a:lnTo>
                      <a:pt x="109" y="363"/>
                    </a:lnTo>
                    <a:lnTo>
                      <a:pt x="107" y="363"/>
                    </a:lnTo>
                    <a:lnTo>
                      <a:pt x="103" y="364"/>
                    </a:lnTo>
                    <a:lnTo>
                      <a:pt x="100" y="364"/>
                    </a:lnTo>
                    <a:lnTo>
                      <a:pt x="95" y="364"/>
                    </a:lnTo>
                    <a:lnTo>
                      <a:pt x="92" y="364"/>
                    </a:lnTo>
                    <a:lnTo>
                      <a:pt x="87" y="363"/>
                    </a:lnTo>
                    <a:lnTo>
                      <a:pt x="83" y="361"/>
                    </a:lnTo>
                    <a:lnTo>
                      <a:pt x="80" y="359"/>
                    </a:lnTo>
                    <a:lnTo>
                      <a:pt x="76" y="355"/>
                    </a:lnTo>
                    <a:lnTo>
                      <a:pt x="74" y="351"/>
                    </a:lnTo>
                    <a:lnTo>
                      <a:pt x="75" y="336"/>
                    </a:lnTo>
                    <a:lnTo>
                      <a:pt x="77" y="321"/>
                    </a:lnTo>
                    <a:lnTo>
                      <a:pt x="79" y="306"/>
                    </a:lnTo>
                    <a:lnTo>
                      <a:pt x="81" y="290"/>
                    </a:lnTo>
                    <a:lnTo>
                      <a:pt x="81" y="275"/>
                    </a:lnTo>
                    <a:lnTo>
                      <a:pt x="81" y="258"/>
                    </a:lnTo>
                    <a:lnTo>
                      <a:pt x="80" y="244"/>
                    </a:lnTo>
                    <a:lnTo>
                      <a:pt x="76" y="228"/>
                    </a:lnTo>
                    <a:lnTo>
                      <a:pt x="71" y="215"/>
                    </a:lnTo>
                    <a:lnTo>
                      <a:pt x="64" y="203"/>
                    </a:lnTo>
                    <a:lnTo>
                      <a:pt x="54" y="205"/>
                    </a:lnTo>
                    <a:lnTo>
                      <a:pt x="44" y="207"/>
                    </a:lnTo>
                    <a:lnTo>
                      <a:pt x="37" y="213"/>
                    </a:lnTo>
                    <a:lnTo>
                      <a:pt x="30" y="220"/>
                    </a:lnTo>
                    <a:lnTo>
                      <a:pt x="25" y="228"/>
                    </a:lnTo>
                    <a:lnTo>
                      <a:pt x="20" y="237"/>
                    </a:lnTo>
                    <a:lnTo>
                      <a:pt x="15" y="245"/>
                    </a:lnTo>
                    <a:lnTo>
                      <a:pt x="11" y="253"/>
                    </a:lnTo>
                    <a:lnTo>
                      <a:pt x="6" y="259"/>
                    </a:lnTo>
                    <a:lnTo>
                      <a:pt x="0" y="265"/>
                    </a:lnTo>
                    <a:lnTo>
                      <a:pt x="0" y="220"/>
                    </a:lnTo>
                    <a:lnTo>
                      <a:pt x="15" y="221"/>
                    </a:lnTo>
                    <a:lnTo>
                      <a:pt x="27" y="218"/>
                    </a:lnTo>
                    <a:lnTo>
                      <a:pt x="37" y="210"/>
                    </a:lnTo>
                    <a:lnTo>
                      <a:pt x="44" y="201"/>
                    </a:lnTo>
                    <a:lnTo>
                      <a:pt x="51" y="188"/>
                    </a:lnTo>
                    <a:lnTo>
                      <a:pt x="57" y="175"/>
                    </a:lnTo>
                    <a:lnTo>
                      <a:pt x="63" y="162"/>
                    </a:lnTo>
                    <a:lnTo>
                      <a:pt x="70" y="149"/>
                    </a:lnTo>
                    <a:lnTo>
                      <a:pt x="80" y="138"/>
                    </a:lnTo>
                    <a:lnTo>
                      <a:pt x="93" y="130"/>
                    </a:lnTo>
                    <a:lnTo>
                      <a:pt x="92" y="127"/>
                    </a:lnTo>
                    <a:lnTo>
                      <a:pt x="89" y="125"/>
                    </a:lnTo>
                    <a:lnTo>
                      <a:pt x="87" y="124"/>
                    </a:lnTo>
                    <a:lnTo>
                      <a:pt x="84" y="124"/>
                    </a:lnTo>
                    <a:lnTo>
                      <a:pt x="82" y="124"/>
                    </a:lnTo>
                    <a:lnTo>
                      <a:pt x="79" y="124"/>
                    </a:lnTo>
                    <a:lnTo>
                      <a:pt x="76" y="124"/>
                    </a:lnTo>
                    <a:lnTo>
                      <a:pt x="74" y="124"/>
                    </a:lnTo>
                    <a:lnTo>
                      <a:pt x="71" y="123"/>
                    </a:lnTo>
                    <a:lnTo>
                      <a:pt x="69" y="123"/>
                    </a:lnTo>
                    <a:lnTo>
                      <a:pt x="45" y="151"/>
                    </a:lnTo>
                    <a:lnTo>
                      <a:pt x="45" y="146"/>
                    </a:lnTo>
                    <a:lnTo>
                      <a:pt x="48" y="140"/>
                    </a:lnTo>
                    <a:lnTo>
                      <a:pt x="51" y="134"/>
                    </a:lnTo>
                    <a:lnTo>
                      <a:pt x="57" y="129"/>
                    </a:lnTo>
                    <a:lnTo>
                      <a:pt x="63" y="123"/>
                    </a:lnTo>
                    <a:lnTo>
                      <a:pt x="70" y="117"/>
                    </a:lnTo>
                    <a:lnTo>
                      <a:pt x="77" y="109"/>
                    </a:lnTo>
                    <a:lnTo>
                      <a:pt x="83" y="104"/>
                    </a:lnTo>
                    <a:lnTo>
                      <a:pt x="89" y="96"/>
                    </a:lnTo>
                    <a:lnTo>
                      <a:pt x="93" y="89"/>
                    </a:lnTo>
                    <a:lnTo>
                      <a:pt x="90" y="86"/>
                    </a:lnTo>
                    <a:lnTo>
                      <a:pt x="88" y="83"/>
                    </a:lnTo>
                    <a:lnTo>
                      <a:pt x="84" y="82"/>
                    </a:lnTo>
                    <a:lnTo>
                      <a:pt x="82" y="81"/>
                    </a:lnTo>
                    <a:lnTo>
                      <a:pt x="79" y="80"/>
                    </a:lnTo>
                    <a:lnTo>
                      <a:pt x="75" y="81"/>
                    </a:lnTo>
                    <a:lnTo>
                      <a:pt x="73" y="82"/>
                    </a:lnTo>
                    <a:lnTo>
                      <a:pt x="69" y="83"/>
                    </a:lnTo>
                    <a:lnTo>
                      <a:pt x="67" y="86"/>
                    </a:lnTo>
                    <a:lnTo>
                      <a:pt x="64" y="89"/>
                    </a:lnTo>
                    <a:lnTo>
                      <a:pt x="45" y="106"/>
                    </a:lnTo>
                    <a:lnTo>
                      <a:pt x="49" y="96"/>
                    </a:lnTo>
                    <a:lnTo>
                      <a:pt x="55" y="89"/>
                    </a:lnTo>
                    <a:lnTo>
                      <a:pt x="63" y="82"/>
                    </a:lnTo>
                    <a:lnTo>
                      <a:pt x="71" y="77"/>
                    </a:lnTo>
                    <a:lnTo>
                      <a:pt x="81" y="73"/>
                    </a:lnTo>
                    <a:lnTo>
                      <a:pt x="89" y="67"/>
                    </a:lnTo>
                    <a:lnTo>
                      <a:pt x="98" y="61"/>
                    </a:lnTo>
                    <a:lnTo>
                      <a:pt x="105" y="54"/>
                    </a:lnTo>
                    <a:lnTo>
                      <a:pt x="108" y="44"/>
                    </a:lnTo>
                    <a:lnTo>
                      <a:pt x="109" y="32"/>
                    </a:lnTo>
                    <a:lnTo>
                      <a:pt x="105" y="36"/>
                    </a:lnTo>
                    <a:lnTo>
                      <a:pt x="100" y="37"/>
                    </a:lnTo>
                    <a:lnTo>
                      <a:pt x="94" y="37"/>
                    </a:lnTo>
                    <a:lnTo>
                      <a:pt x="89" y="37"/>
                    </a:lnTo>
                    <a:lnTo>
                      <a:pt x="83" y="37"/>
                    </a:lnTo>
                    <a:lnTo>
                      <a:pt x="77" y="37"/>
                    </a:lnTo>
                    <a:lnTo>
                      <a:pt x="71" y="39"/>
                    </a:lnTo>
                    <a:lnTo>
                      <a:pt x="67" y="42"/>
                    </a:lnTo>
                    <a:lnTo>
                      <a:pt x="62" y="48"/>
                    </a:lnTo>
                    <a:lnTo>
                      <a:pt x="57" y="56"/>
                    </a:lnTo>
                    <a:lnTo>
                      <a:pt x="71" y="39"/>
                    </a:lnTo>
                    <a:lnTo>
                      <a:pt x="92" y="25"/>
                    </a:lnTo>
                    <a:lnTo>
                      <a:pt x="115" y="13"/>
                    </a:lnTo>
                    <a:lnTo>
                      <a:pt x="143" y="5"/>
                    </a:lnTo>
                    <a:lnTo>
                      <a:pt x="170" y="0"/>
                    </a:lnTo>
                    <a:lnTo>
                      <a:pt x="196" y="3"/>
                    </a:lnTo>
                    <a:lnTo>
                      <a:pt x="219" y="11"/>
                    </a:lnTo>
                    <a:lnTo>
                      <a:pt x="237" y="26"/>
                    </a:lnTo>
                    <a:lnTo>
                      <a:pt x="249" y="51"/>
                    </a:lnTo>
                    <a:lnTo>
                      <a:pt x="252" y="85"/>
                    </a:lnTo>
                    <a:close/>
                  </a:path>
                </a:pathLst>
              </a:custGeom>
              <a:solidFill>
                <a:srgbClr val="D3A8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03" name="Freeform 91"/>
              <p:cNvSpPr>
                <a:spLocks/>
              </p:cNvSpPr>
              <p:nvPr/>
            </p:nvSpPr>
            <p:spPr bwMode="auto">
              <a:xfrm>
                <a:off x="2939" y="2367"/>
                <a:ext cx="5" cy="10"/>
              </a:xfrm>
              <a:custGeom>
                <a:avLst/>
                <a:gdLst>
                  <a:gd name="T0" fmla="*/ 0 w 27"/>
                  <a:gd name="T1" fmla="*/ 0 h 57"/>
                  <a:gd name="T2" fmla="*/ 0 w 27"/>
                  <a:gd name="T3" fmla="*/ 0 h 57"/>
                  <a:gd name="T4" fmla="*/ 0 w 27"/>
                  <a:gd name="T5" fmla="*/ 0 h 57"/>
                  <a:gd name="T6" fmla="*/ 0 w 27"/>
                  <a:gd name="T7" fmla="*/ 0 h 57"/>
                  <a:gd name="T8" fmla="*/ 0 w 27"/>
                  <a:gd name="T9" fmla="*/ 0 h 57"/>
                  <a:gd name="T10" fmla="*/ 0 w 27"/>
                  <a:gd name="T11" fmla="*/ 0 h 57"/>
                  <a:gd name="T12" fmla="*/ 0 w 27"/>
                  <a:gd name="T13" fmla="*/ 0 h 57"/>
                  <a:gd name="T14" fmla="*/ 0 w 27"/>
                  <a:gd name="T15" fmla="*/ 0 h 57"/>
                  <a:gd name="T16" fmla="*/ 0 w 27"/>
                  <a:gd name="T17" fmla="*/ 0 h 57"/>
                  <a:gd name="T18" fmla="*/ 0 w 27"/>
                  <a:gd name="T19" fmla="*/ 0 h 57"/>
                  <a:gd name="T20" fmla="*/ 0 w 27"/>
                  <a:gd name="T21" fmla="*/ 0 h 57"/>
                  <a:gd name="T22" fmla="*/ 0 w 27"/>
                  <a:gd name="T23" fmla="*/ 0 h 57"/>
                  <a:gd name="T24" fmla="*/ 0 w 27"/>
                  <a:gd name="T25" fmla="*/ 0 h 57"/>
                  <a:gd name="T26" fmla="*/ 0 w 27"/>
                  <a:gd name="T27" fmla="*/ 0 h 57"/>
                  <a:gd name="T28" fmla="*/ 0 w 27"/>
                  <a:gd name="T29" fmla="*/ 0 h 57"/>
                  <a:gd name="T30" fmla="*/ 0 w 27"/>
                  <a:gd name="T31" fmla="*/ 0 h 57"/>
                  <a:gd name="T32" fmla="*/ 0 w 27"/>
                  <a:gd name="T33" fmla="*/ 0 h 57"/>
                  <a:gd name="T34" fmla="*/ 0 w 27"/>
                  <a:gd name="T35" fmla="*/ 0 h 57"/>
                  <a:gd name="T36" fmla="*/ 0 w 27"/>
                  <a:gd name="T37" fmla="*/ 0 h 57"/>
                  <a:gd name="T38" fmla="*/ 0 w 27"/>
                  <a:gd name="T39" fmla="*/ 0 h 57"/>
                  <a:gd name="T40" fmla="*/ 0 w 27"/>
                  <a:gd name="T41" fmla="*/ 0 h 57"/>
                  <a:gd name="T42" fmla="*/ 0 w 27"/>
                  <a:gd name="T43" fmla="*/ 0 h 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7"/>
                  <a:gd name="T67" fmla="*/ 0 h 57"/>
                  <a:gd name="T68" fmla="*/ 27 w 27"/>
                  <a:gd name="T69" fmla="*/ 57 h 5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7" h="57">
                    <a:moveTo>
                      <a:pt x="27" y="0"/>
                    </a:moveTo>
                    <a:lnTo>
                      <a:pt x="26" y="6"/>
                    </a:lnTo>
                    <a:lnTo>
                      <a:pt x="25" y="12"/>
                    </a:lnTo>
                    <a:lnTo>
                      <a:pt x="23" y="19"/>
                    </a:lnTo>
                    <a:lnTo>
                      <a:pt x="21" y="25"/>
                    </a:lnTo>
                    <a:lnTo>
                      <a:pt x="20" y="30"/>
                    </a:lnTo>
                    <a:lnTo>
                      <a:pt x="17" y="36"/>
                    </a:lnTo>
                    <a:lnTo>
                      <a:pt x="14" y="42"/>
                    </a:lnTo>
                    <a:lnTo>
                      <a:pt x="10" y="47"/>
                    </a:lnTo>
                    <a:lnTo>
                      <a:pt x="7" y="53"/>
                    </a:lnTo>
                    <a:lnTo>
                      <a:pt x="3" y="57"/>
                    </a:lnTo>
                    <a:lnTo>
                      <a:pt x="1" y="53"/>
                    </a:lnTo>
                    <a:lnTo>
                      <a:pt x="0" y="47"/>
                    </a:lnTo>
                    <a:lnTo>
                      <a:pt x="1" y="40"/>
                    </a:lnTo>
                    <a:lnTo>
                      <a:pt x="2" y="34"/>
                    </a:lnTo>
                    <a:lnTo>
                      <a:pt x="6" y="27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7" y="7"/>
                    </a:lnTo>
                    <a:lnTo>
                      <a:pt x="22" y="3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04" name="Freeform 92"/>
              <p:cNvSpPr>
                <a:spLocks/>
              </p:cNvSpPr>
              <p:nvPr/>
            </p:nvSpPr>
            <p:spPr bwMode="auto">
              <a:xfrm>
                <a:off x="2949" y="2369"/>
                <a:ext cx="3" cy="4"/>
              </a:xfrm>
              <a:custGeom>
                <a:avLst/>
                <a:gdLst>
                  <a:gd name="T0" fmla="*/ 0 w 17"/>
                  <a:gd name="T1" fmla="*/ 0 h 24"/>
                  <a:gd name="T2" fmla="*/ 0 w 17"/>
                  <a:gd name="T3" fmla="*/ 0 h 24"/>
                  <a:gd name="T4" fmla="*/ 0 w 17"/>
                  <a:gd name="T5" fmla="*/ 0 h 24"/>
                  <a:gd name="T6" fmla="*/ 0 w 17"/>
                  <a:gd name="T7" fmla="*/ 0 h 24"/>
                  <a:gd name="T8" fmla="*/ 0 w 17"/>
                  <a:gd name="T9" fmla="*/ 0 h 24"/>
                  <a:gd name="T10" fmla="*/ 0 w 17"/>
                  <a:gd name="T11" fmla="*/ 0 h 24"/>
                  <a:gd name="T12" fmla="*/ 0 w 17"/>
                  <a:gd name="T13" fmla="*/ 0 h 24"/>
                  <a:gd name="T14" fmla="*/ 0 w 17"/>
                  <a:gd name="T15" fmla="*/ 0 h 24"/>
                  <a:gd name="T16" fmla="*/ 0 w 17"/>
                  <a:gd name="T17" fmla="*/ 0 h 24"/>
                  <a:gd name="T18" fmla="*/ 0 w 17"/>
                  <a:gd name="T19" fmla="*/ 0 h 24"/>
                  <a:gd name="T20" fmla="*/ 0 w 17"/>
                  <a:gd name="T21" fmla="*/ 0 h 24"/>
                  <a:gd name="T22" fmla="*/ 0 w 17"/>
                  <a:gd name="T23" fmla="*/ 0 h 24"/>
                  <a:gd name="T24" fmla="*/ 0 w 17"/>
                  <a:gd name="T25" fmla="*/ 0 h 24"/>
                  <a:gd name="T26" fmla="*/ 0 w 17"/>
                  <a:gd name="T27" fmla="*/ 0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"/>
                  <a:gd name="T43" fmla="*/ 0 h 24"/>
                  <a:gd name="T44" fmla="*/ 17 w 17"/>
                  <a:gd name="T45" fmla="*/ 24 h 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" h="24">
                    <a:moveTo>
                      <a:pt x="16" y="17"/>
                    </a:moveTo>
                    <a:lnTo>
                      <a:pt x="11" y="24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4" y="3"/>
                    </a:lnTo>
                    <a:lnTo>
                      <a:pt x="8" y="3"/>
                    </a:lnTo>
                    <a:lnTo>
                      <a:pt x="10" y="4"/>
                    </a:lnTo>
                    <a:lnTo>
                      <a:pt x="13" y="5"/>
                    </a:lnTo>
                    <a:lnTo>
                      <a:pt x="15" y="6"/>
                    </a:lnTo>
                    <a:lnTo>
                      <a:pt x="17" y="7"/>
                    </a:lnTo>
                    <a:lnTo>
                      <a:pt x="17" y="10"/>
                    </a:lnTo>
                    <a:lnTo>
                      <a:pt x="17" y="13"/>
                    </a:lnTo>
                    <a:lnTo>
                      <a:pt x="16" y="17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05" name="Freeform 93"/>
              <p:cNvSpPr>
                <a:spLocks/>
              </p:cNvSpPr>
              <p:nvPr/>
            </p:nvSpPr>
            <p:spPr bwMode="auto">
              <a:xfrm>
                <a:off x="2919" y="2376"/>
                <a:ext cx="6" cy="11"/>
              </a:xfrm>
              <a:custGeom>
                <a:avLst/>
                <a:gdLst>
                  <a:gd name="T0" fmla="*/ 0 w 38"/>
                  <a:gd name="T1" fmla="*/ 0 h 69"/>
                  <a:gd name="T2" fmla="*/ 0 w 38"/>
                  <a:gd name="T3" fmla="*/ 0 h 69"/>
                  <a:gd name="T4" fmla="*/ 0 w 38"/>
                  <a:gd name="T5" fmla="*/ 0 h 69"/>
                  <a:gd name="T6" fmla="*/ 0 w 38"/>
                  <a:gd name="T7" fmla="*/ 0 h 69"/>
                  <a:gd name="T8" fmla="*/ 0 w 38"/>
                  <a:gd name="T9" fmla="*/ 0 h 69"/>
                  <a:gd name="T10" fmla="*/ 0 w 38"/>
                  <a:gd name="T11" fmla="*/ 0 h 69"/>
                  <a:gd name="T12" fmla="*/ 0 w 38"/>
                  <a:gd name="T13" fmla="*/ 0 h 69"/>
                  <a:gd name="T14" fmla="*/ 0 w 38"/>
                  <a:gd name="T15" fmla="*/ 0 h 69"/>
                  <a:gd name="T16" fmla="*/ 0 w 38"/>
                  <a:gd name="T17" fmla="*/ 0 h 69"/>
                  <a:gd name="T18" fmla="*/ 0 w 38"/>
                  <a:gd name="T19" fmla="*/ 0 h 69"/>
                  <a:gd name="T20" fmla="*/ 0 w 38"/>
                  <a:gd name="T21" fmla="*/ 0 h 69"/>
                  <a:gd name="T22" fmla="*/ 0 w 38"/>
                  <a:gd name="T23" fmla="*/ 0 h 69"/>
                  <a:gd name="T24" fmla="*/ 0 w 38"/>
                  <a:gd name="T25" fmla="*/ 0 h 69"/>
                  <a:gd name="T26" fmla="*/ 0 w 38"/>
                  <a:gd name="T27" fmla="*/ 0 h 69"/>
                  <a:gd name="T28" fmla="*/ 0 w 38"/>
                  <a:gd name="T29" fmla="*/ 0 h 69"/>
                  <a:gd name="T30" fmla="*/ 0 w 38"/>
                  <a:gd name="T31" fmla="*/ 0 h 69"/>
                  <a:gd name="T32" fmla="*/ 0 w 38"/>
                  <a:gd name="T33" fmla="*/ 0 h 69"/>
                  <a:gd name="T34" fmla="*/ 0 w 38"/>
                  <a:gd name="T35" fmla="*/ 0 h 69"/>
                  <a:gd name="T36" fmla="*/ 0 w 38"/>
                  <a:gd name="T37" fmla="*/ 0 h 69"/>
                  <a:gd name="T38" fmla="*/ 0 w 38"/>
                  <a:gd name="T39" fmla="*/ 0 h 69"/>
                  <a:gd name="T40" fmla="*/ 0 w 38"/>
                  <a:gd name="T41" fmla="*/ 0 h 69"/>
                  <a:gd name="T42" fmla="*/ 0 w 38"/>
                  <a:gd name="T43" fmla="*/ 0 h 6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8"/>
                  <a:gd name="T67" fmla="*/ 0 h 69"/>
                  <a:gd name="T68" fmla="*/ 38 w 38"/>
                  <a:gd name="T69" fmla="*/ 69 h 6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8" h="69">
                    <a:moveTo>
                      <a:pt x="7" y="69"/>
                    </a:moveTo>
                    <a:lnTo>
                      <a:pt x="1" y="60"/>
                    </a:lnTo>
                    <a:lnTo>
                      <a:pt x="0" y="53"/>
                    </a:lnTo>
                    <a:lnTo>
                      <a:pt x="1" y="46"/>
                    </a:lnTo>
                    <a:lnTo>
                      <a:pt x="4" y="39"/>
                    </a:lnTo>
                    <a:lnTo>
                      <a:pt x="8" y="32"/>
                    </a:lnTo>
                    <a:lnTo>
                      <a:pt x="14" y="26"/>
                    </a:lnTo>
                    <a:lnTo>
                      <a:pt x="20" y="19"/>
                    </a:lnTo>
                    <a:lnTo>
                      <a:pt x="26" y="13"/>
                    </a:lnTo>
                    <a:lnTo>
                      <a:pt x="32" y="6"/>
                    </a:lnTo>
                    <a:lnTo>
                      <a:pt x="36" y="0"/>
                    </a:lnTo>
                    <a:lnTo>
                      <a:pt x="38" y="7"/>
                    </a:lnTo>
                    <a:lnTo>
                      <a:pt x="38" y="14"/>
                    </a:lnTo>
                    <a:lnTo>
                      <a:pt x="36" y="21"/>
                    </a:lnTo>
                    <a:lnTo>
                      <a:pt x="32" y="27"/>
                    </a:lnTo>
                    <a:lnTo>
                      <a:pt x="27" y="34"/>
                    </a:lnTo>
                    <a:lnTo>
                      <a:pt x="23" y="40"/>
                    </a:lnTo>
                    <a:lnTo>
                      <a:pt x="17" y="47"/>
                    </a:lnTo>
                    <a:lnTo>
                      <a:pt x="12" y="54"/>
                    </a:lnTo>
                    <a:lnTo>
                      <a:pt x="8" y="61"/>
                    </a:lnTo>
                    <a:lnTo>
                      <a:pt x="7" y="69"/>
                    </a:lnTo>
                    <a:close/>
                  </a:path>
                </a:pathLst>
              </a:custGeom>
              <a:solidFill>
                <a:srgbClr val="637B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06" name="Freeform 94"/>
              <p:cNvSpPr>
                <a:spLocks/>
              </p:cNvSpPr>
              <p:nvPr/>
            </p:nvSpPr>
            <p:spPr bwMode="auto">
              <a:xfrm>
                <a:off x="2811" y="2400"/>
                <a:ext cx="140" cy="210"/>
              </a:xfrm>
              <a:custGeom>
                <a:avLst/>
                <a:gdLst>
                  <a:gd name="T0" fmla="*/ 4 w 839"/>
                  <a:gd name="T1" fmla="*/ 1 h 1260"/>
                  <a:gd name="T2" fmla="*/ 3 w 839"/>
                  <a:gd name="T3" fmla="*/ 1 h 1260"/>
                  <a:gd name="T4" fmla="*/ 3 w 839"/>
                  <a:gd name="T5" fmla="*/ 1 h 1260"/>
                  <a:gd name="T6" fmla="*/ 2 w 839"/>
                  <a:gd name="T7" fmla="*/ 3 h 1260"/>
                  <a:gd name="T8" fmla="*/ 2 w 839"/>
                  <a:gd name="T9" fmla="*/ 3 h 1260"/>
                  <a:gd name="T10" fmla="*/ 2 w 839"/>
                  <a:gd name="T11" fmla="*/ 3 h 1260"/>
                  <a:gd name="T12" fmla="*/ 2 w 839"/>
                  <a:gd name="T13" fmla="*/ 3 h 1260"/>
                  <a:gd name="T14" fmla="*/ 2 w 839"/>
                  <a:gd name="T15" fmla="*/ 4 h 1260"/>
                  <a:gd name="T16" fmla="*/ 1 w 839"/>
                  <a:gd name="T17" fmla="*/ 4 h 1260"/>
                  <a:gd name="T18" fmla="*/ 1 w 839"/>
                  <a:gd name="T19" fmla="*/ 6 h 1260"/>
                  <a:gd name="T20" fmla="*/ 0 w 839"/>
                  <a:gd name="T21" fmla="*/ 6 h 1260"/>
                  <a:gd name="T22" fmla="*/ 0 w 839"/>
                  <a:gd name="T23" fmla="*/ 5 h 1260"/>
                  <a:gd name="T24" fmla="*/ 1 w 839"/>
                  <a:gd name="T25" fmla="*/ 5 h 1260"/>
                  <a:gd name="T26" fmla="*/ 0 w 839"/>
                  <a:gd name="T27" fmla="*/ 5 h 1260"/>
                  <a:gd name="T28" fmla="*/ 1 w 839"/>
                  <a:gd name="T29" fmla="*/ 4 h 1260"/>
                  <a:gd name="T30" fmla="*/ 1 w 839"/>
                  <a:gd name="T31" fmla="*/ 4 h 1260"/>
                  <a:gd name="T32" fmla="*/ 1 w 839"/>
                  <a:gd name="T33" fmla="*/ 4 h 1260"/>
                  <a:gd name="T34" fmla="*/ 1 w 839"/>
                  <a:gd name="T35" fmla="*/ 4 h 1260"/>
                  <a:gd name="T36" fmla="*/ 1 w 839"/>
                  <a:gd name="T37" fmla="*/ 4 h 1260"/>
                  <a:gd name="T38" fmla="*/ 1 w 839"/>
                  <a:gd name="T39" fmla="*/ 4 h 1260"/>
                  <a:gd name="T40" fmla="*/ 1 w 839"/>
                  <a:gd name="T41" fmla="*/ 4 h 1260"/>
                  <a:gd name="T42" fmla="*/ 1 w 839"/>
                  <a:gd name="T43" fmla="*/ 4 h 1260"/>
                  <a:gd name="T44" fmla="*/ 1 w 839"/>
                  <a:gd name="T45" fmla="*/ 4 h 1260"/>
                  <a:gd name="T46" fmla="*/ 1 w 839"/>
                  <a:gd name="T47" fmla="*/ 4 h 1260"/>
                  <a:gd name="T48" fmla="*/ 1 w 839"/>
                  <a:gd name="T49" fmla="*/ 4 h 1260"/>
                  <a:gd name="T50" fmla="*/ 1 w 839"/>
                  <a:gd name="T51" fmla="*/ 4 h 1260"/>
                  <a:gd name="T52" fmla="*/ 1 w 839"/>
                  <a:gd name="T53" fmla="*/ 4 h 1260"/>
                  <a:gd name="T54" fmla="*/ 1 w 839"/>
                  <a:gd name="T55" fmla="*/ 3 h 1260"/>
                  <a:gd name="T56" fmla="*/ 1 w 839"/>
                  <a:gd name="T57" fmla="*/ 3 h 1260"/>
                  <a:gd name="T58" fmla="*/ 1 w 839"/>
                  <a:gd name="T59" fmla="*/ 3 h 1260"/>
                  <a:gd name="T60" fmla="*/ 1 w 839"/>
                  <a:gd name="T61" fmla="*/ 3 h 1260"/>
                  <a:gd name="T62" fmla="*/ 1 w 839"/>
                  <a:gd name="T63" fmla="*/ 3 h 1260"/>
                  <a:gd name="T64" fmla="*/ 2 w 839"/>
                  <a:gd name="T65" fmla="*/ 2 h 1260"/>
                  <a:gd name="T66" fmla="*/ 2 w 839"/>
                  <a:gd name="T67" fmla="*/ 2 h 1260"/>
                  <a:gd name="T68" fmla="*/ 2 w 839"/>
                  <a:gd name="T69" fmla="*/ 2 h 1260"/>
                  <a:gd name="T70" fmla="*/ 2 w 839"/>
                  <a:gd name="T71" fmla="*/ 2 h 1260"/>
                  <a:gd name="T72" fmla="*/ 2 w 839"/>
                  <a:gd name="T73" fmla="*/ 2 h 1260"/>
                  <a:gd name="T74" fmla="*/ 2 w 839"/>
                  <a:gd name="T75" fmla="*/ 2 h 1260"/>
                  <a:gd name="T76" fmla="*/ 2 w 839"/>
                  <a:gd name="T77" fmla="*/ 2 h 1260"/>
                  <a:gd name="T78" fmla="*/ 2 w 839"/>
                  <a:gd name="T79" fmla="*/ 2 h 1260"/>
                  <a:gd name="T80" fmla="*/ 2 w 839"/>
                  <a:gd name="T81" fmla="*/ 2 h 1260"/>
                  <a:gd name="T82" fmla="*/ 2 w 839"/>
                  <a:gd name="T83" fmla="*/ 1 h 1260"/>
                  <a:gd name="T84" fmla="*/ 2 w 839"/>
                  <a:gd name="T85" fmla="*/ 1 h 1260"/>
                  <a:gd name="T86" fmla="*/ 2 w 839"/>
                  <a:gd name="T87" fmla="*/ 1 h 1260"/>
                  <a:gd name="T88" fmla="*/ 2 w 839"/>
                  <a:gd name="T89" fmla="*/ 1 h 1260"/>
                  <a:gd name="T90" fmla="*/ 3 w 839"/>
                  <a:gd name="T91" fmla="*/ 1 h 1260"/>
                  <a:gd name="T92" fmla="*/ 3 w 839"/>
                  <a:gd name="T93" fmla="*/ 1 h 1260"/>
                  <a:gd name="T94" fmla="*/ 2 w 839"/>
                  <a:gd name="T95" fmla="*/ 1 h 1260"/>
                  <a:gd name="T96" fmla="*/ 3 w 839"/>
                  <a:gd name="T97" fmla="*/ 1 h 1260"/>
                  <a:gd name="T98" fmla="*/ 3 w 839"/>
                  <a:gd name="T99" fmla="*/ 0 h 1260"/>
                  <a:gd name="T100" fmla="*/ 3 w 839"/>
                  <a:gd name="T101" fmla="*/ 0 h 1260"/>
                  <a:gd name="T102" fmla="*/ 3 w 839"/>
                  <a:gd name="T103" fmla="*/ 0 h 1260"/>
                  <a:gd name="T104" fmla="*/ 3 w 839"/>
                  <a:gd name="T105" fmla="*/ 0 h 1260"/>
                  <a:gd name="T106" fmla="*/ 3 w 839"/>
                  <a:gd name="T107" fmla="*/ 0 h 1260"/>
                  <a:gd name="T108" fmla="*/ 3 w 839"/>
                  <a:gd name="T109" fmla="*/ 0 h 1260"/>
                  <a:gd name="T110" fmla="*/ 4 w 839"/>
                  <a:gd name="T111" fmla="*/ 0 h 1260"/>
                  <a:gd name="T112" fmla="*/ 4 w 839"/>
                  <a:gd name="T113" fmla="*/ 0 h 126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39"/>
                  <a:gd name="T172" fmla="*/ 0 h 1260"/>
                  <a:gd name="T173" fmla="*/ 839 w 839"/>
                  <a:gd name="T174" fmla="*/ 1260 h 126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39" h="1260">
                    <a:moveTo>
                      <a:pt x="839" y="0"/>
                    </a:moveTo>
                    <a:lnTo>
                      <a:pt x="826" y="24"/>
                    </a:lnTo>
                    <a:lnTo>
                      <a:pt x="811" y="48"/>
                    </a:lnTo>
                    <a:lnTo>
                      <a:pt x="794" y="72"/>
                    </a:lnTo>
                    <a:lnTo>
                      <a:pt x="776" y="94"/>
                    </a:lnTo>
                    <a:lnTo>
                      <a:pt x="760" y="118"/>
                    </a:lnTo>
                    <a:lnTo>
                      <a:pt x="744" y="140"/>
                    </a:lnTo>
                    <a:lnTo>
                      <a:pt x="731" y="164"/>
                    </a:lnTo>
                    <a:lnTo>
                      <a:pt x="723" y="189"/>
                    </a:lnTo>
                    <a:lnTo>
                      <a:pt x="717" y="214"/>
                    </a:lnTo>
                    <a:lnTo>
                      <a:pt x="718" y="240"/>
                    </a:lnTo>
                    <a:lnTo>
                      <a:pt x="703" y="244"/>
                    </a:lnTo>
                    <a:lnTo>
                      <a:pt x="685" y="246"/>
                    </a:lnTo>
                    <a:lnTo>
                      <a:pt x="667" y="245"/>
                    </a:lnTo>
                    <a:lnTo>
                      <a:pt x="648" y="244"/>
                    </a:lnTo>
                    <a:lnTo>
                      <a:pt x="628" y="244"/>
                    </a:lnTo>
                    <a:lnTo>
                      <a:pt x="609" y="244"/>
                    </a:lnTo>
                    <a:lnTo>
                      <a:pt x="591" y="246"/>
                    </a:lnTo>
                    <a:lnTo>
                      <a:pt x="574" y="251"/>
                    </a:lnTo>
                    <a:lnTo>
                      <a:pt x="559" y="259"/>
                    </a:lnTo>
                    <a:lnTo>
                      <a:pt x="547" y="274"/>
                    </a:lnTo>
                    <a:lnTo>
                      <a:pt x="542" y="449"/>
                    </a:lnTo>
                    <a:lnTo>
                      <a:pt x="440" y="592"/>
                    </a:lnTo>
                    <a:lnTo>
                      <a:pt x="434" y="592"/>
                    </a:lnTo>
                    <a:lnTo>
                      <a:pt x="429" y="591"/>
                    </a:lnTo>
                    <a:lnTo>
                      <a:pt x="424" y="587"/>
                    </a:lnTo>
                    <a:lnTo>
                      <a:pt x="419" y="584"/>
                    </a:lnTo>
                    <a:lnTo>
                      <a:pt x="415" y="580"/>
                    </a:lnTo>
                    <a:lnTo>
                      <a:pt x="410" y="577"/>
                    </a:lnTo>
                    <a:lnTo>
                      <a:pt x="406" y="575"/>
                    </a:lnTo>
                    <a:lnTo>
                      <a:pt x="402" y="575"/>
                    </a:lnTo>
                    <a:lnTo>
                      <a:pt x="397" y="579"/>
                    </a:lnTo>
                    <a:lnTo>
                      <a:pt x="392" y="587"/>
                    </a:lnTo>
                    <a:lnTo>
                      <a:pt x="411" y="628"/>
                    </a:lnTo>
                    <a:lnTo>
                      <a:pt x="405" y="628"/>
                    </a:lnTo>
                    <a:lnTo>
                      <a:pt x="400" y="628"/>
                    </a:lnTo>
                    <a:lnTo>
                      <a:pt x="396" y="628"/>
                    </a:lnTo>
                    <a:lnTo>
                      <a:pt x="391" y="629"/>
                    </a:lnTo>
                    <a:lnTo>
                      <a:pt x="387" y="630"/>
                    </a:lnTo>
                    <a:lnTo>
                      <a:pt x="384" y="632"/>
                    </a:lnTo>
                    <a:lnTo>
                      <a:pt x="380" y="635"/>
                    </a:lnTo>
                    <a:lnTo>
                      <a:pt x="377" y="637"/>
                    </a:lnTo>
                    <a:lnTo>
                      <a:pt x="373" y="641"/>
                    </a:lnTo>
                    <a:lnTo>
                      <a:pt x="371" y="644"/>
                    </a:lnTo>
                    <a:lnTo>
                      <a:pt x="383" y="685"/>
                    </a:lnTo>
                    <a:lnTo>
                      <a:pt x="364" y="682"/>
                    </a:lnTo>
                    <a:lnTo>
                      <a:pt x="350" y="686"/>
                    </a:lnTo>
                    <a:lnTo>
                      <a:pt x="345" y="692"/>
                    </a:lnTo>
                    <a:lnTo>
                      <a:pt x="342" y="701"/>
                    </a:lnTo>
                    <a:lnTo>
                      <a:pt x="343" y="713"/>
                    </a:lnTo>
                    <a:lnTo>
                      <a:pt x="346" y="725"/>
                    </a:lnTo>
                    <a:lnTo>
                      <a:pt x="348" y="739"/>
                    </a:lnTo>
                    <a:lnTo>
                      <a:pt x="349" y="752"/>
                    </a:lnTo>
                    <a:lnTo>
                      <a:pt x="348" y="764"/>
                    </a:lnTo>
                    <a:lnTo>
                      <a:pt x="342" y="775"/>
                    </a:lnTo>
                    <a:lnTo>
                      <a:pt x="329" y="800"/>
                    </a:lnTo>
                    <a:lnTo>
                      <a:pt x="318" y="827"/>
                    </a:lnTo>
                    <a:lnTo>
                      <a:pt x="310" y="856"/>
                    </a:lnTo>
                    <a:lnTo>
                      <a:pt x="303" y="884"/>
                    </a:lnTo>
                    <a:lnTo>
                      <a:pt x="295" y="913"/>
                    </a:lnTo>
                    <a:lnTo>
                      <a:pt x="286" y="940"/>
                    </a:lnTo>
                    <a:lnTo>
                      <a:pt x="276" y="965"/>
                    </a:lnTo>
                    <a:lnTo>
                      <a:pt x="261" y="989"/>
                    </a:lnTo>
                    <a:lnTo>
                      <a:pt x="243" y="1010"/>
                    </a:lnTo>
                    <a:lnTo>
                      <a:pt x="221" y="1027"/>
                    </a:lnTo>
                    <a:lnTo>
                      <a:pt x="245" y="1044"/>
                    </a:lnTo>
                    <a:lnTo>
                      <a:pt x="147" y="1260"/>
                    </a:lnTo>
                    <a:lnTo>
                      <a:pt x="133" y="1252"/>
                    </a:lnTo>
                    <a:lnTo>
                      <a:pt x="118" y="1244"/>
                    </a:lnTo>
                    <a:lnTo>
                      <a:pt x="103" y="1237"/>
                    </a:lnTo>
                    <a:lnTo>
                      <a:pt x="89" y="1231"/>
                    </a:lnTo>
                    <a:lnTo>
                      <a:pt x="74" y="1224"/>
                    </a:lnTo>
                    <a:lnTo>
                      <a:pt x="59" y="1218"/>
                    </a:lnTo>
                    <a:lnTo>
                      <a:pt x="45" y="1212"/>
                    </a:lnTo>
                    <a:lnTo>
                      <a:pt x="29" y="1208"/>
                    </a:lnTo>
                    <a:lnTo>
                      <a:pt x="14" y="1203"/>
                    </a:lnTo>
                    <a:lnTo>
                      <a:pt x="0" y="1198"/>
                    </a:lnTo>
                    <a:lnTo>
                      <a:pt x="5" y="1178"/>
                    </a:lnTo>
                    <a:lnTo>
                      <a:pt x="11" y="1155"/>
                    </a:lnTo>
                    <a:lnTo>
                      <a:pt x="19" y="1132"/>
                    </a:lnTo>
                    <a:lnTo>
                      <a:pt x="27" y="1108"/>
                    </a:lnTo>
                    <a:lnTo>
                      <a:pt x="36" y="1085"/>
                    </a:lnTo>
                    <a:lnTo>
                      <a:pt x="49" y="1064"/>
                    </a:lnTo>
                    <a:lnTo>
                      <a:pt x="65" y="1046"/>
                    </a:lnTo>
                    <a:lnTo>
                      <a:pt x="84" y="1032"/>
                    </a:lnTo>
                    <a:lnTo>
                      <a:pt x="107" y="1022"/>
                    </a:lnTo>
                    <a:lnTo>
                      <a:pt x="135" y="1020"/>
                    </a:lnTo>
                    <a:lnTo>
                      <a:pt x="133" y="1012"/>
                    </a:lnTo>
                    <a:lnTo>
                      <a:pt x="129" y="1006"/>
                    </a:lnTo>
                    <a:lnTo>
                      <a:pt x="126" y="1003"/>
                    </a:lnTo>
                    <a:lnTo>
                      <a:pt x="120" y="1003"/>
                    </a:lnTo>
                    <a:lnTo>
                      <a:pt x="115" y="1004"/>
                    </a:lnTo>
                    <a:lnTo>
                      <a:pt x="109" y="1008"/>
                    </a:lnTo>
                    <a:lnTo>
                      <a:pt x="102" y="1010"/>
                    </a:lnTo>
                    <a:lnTo>
                      <a:pt x="96" y="1013"/>
                    </a:lnTo>
                    <a:lnTo>
                      <a:pt x="90" y="1015"/>
                    </a:lnTo>
                    <a:lnTo>
                      <a:pt x="85" y="1015"/>
                    </a:lnTo>
                    <a:lnTo>
                      <a:pt x="78" y="1020"/>
                    </a:lnTo>
                    <a:lnTo>
                      <a:pt x="80" y="1012"/>
                    </a:lnTo>
                    <a:lnTo>
                      <a:pt x="84" y="1004"/>
                    </a:lnTo>
                    <a:lnTo>
                      <a:pt x="90" y="1000"/>
                    </a:lnTo>
                    <a:lnTo>
                      <a:pt x="96" y="995"/>
                    </a:lnTo>
                    <a:lnTo>
                      <a:pt x="104" y="991"/>
                    </a:lnTo>
                    <a:lnTo>
                      <a:pt x="111" y="989"/>
                    </a:lnTo>
                    <a:lnTo>
                      <a:pt x="120" y="985"/>
                    </a:lnTo>
                    <a:lnTo>
                      <a:pt x="128" y="983"/>
                    </a:lnTo>
                    <a:lnTo>
                      <a:pt x="135" y="979"/>
                    </a:lnTo>
                    <a:lnTo>
                      <a:pt x="142" y="975"/>
                    </a:lnTo>
                    <a:lnTo>
                      <a:pt x="142" y="982"/>
                    </a:lnTo>
                    <a:lnTo>
                      <a:pt x="153" y="981"/>
                    </a:lnTo>
                    <a:lnTo>
                      <a:pt x="165" y="979"/>
                    </a:lnTo>
                    <a:lnTo>
                      <a:pt x="177" y="976"/>
                    </a:lnTo>
                    <a:lnTo>
                      <a:pt x="189" y="972"/>
                    </a:lnTo>
                    <a:lnTo>
                      <a:pt x="201" y="968"/>
                    </a:lnTo>
                    <a:lnTo>
                      <a:pt x="212" y="962"/>
                    </a:lnTo>
                    <a:lnTo>
                      <a:pt x="223" y="956"/>
                    </a:lnTo>
                    <a:lnTo>
                      <a:pt x="234" y="950"/>
                    </a:lnTo>
                    <a:lnTo>
                      <a:pt x="242" y="941"/>
                    </a:lnTo>
                    <a:lnTo>
                      <a:pt x="249" y="934"/>
                    </a:lnTo>
                    <a:lnTo>
                      <a:pt x="245" y="931"/>
                    </a:lnTo>
                    <a:lnTo>
                      <a:pt x="239" y="930"/>
                    </a:lnTo>
                    <a:lnTo>
                      <a:pt x="234" y="930"/>
                    </a:lnTo>
                    <a:lnTo>
                      <a:pt x="229" y="931"/>
                    </a:lnTo>
                    <a:lnTo>
                      <a:pt x="223" y="932"/>
                    </a:lnTo>
                    <a:lnTo>
                      <a:pt x="218" y="934"/>
                    </a:lnTo>
                    <a:lnTo>
                      <a:pt x="214" y="938"/>
                    </a:lnTo>
                    <a:lnTo>
                      <a:pt x="209" y="940"/>
                    </a:lnTo>
                    <a:lnTo>
                      <a:pt x="204" y="944"/>
                    </a:lnTo>
                    <a:lnTo>
                      <a:pt x="199" y="946"/>
                    </a:lnTo>
                    <a:lnTo>
                      <a:pt x="204" y="943"/>
                    </a:lnTo>
                    <a:lnTo>
                      <a:pt x="209" y="939"/>
                    </a:lnTo>
                    <a:lnTo>
                      <a:pt x="215" y="935"/>
                    </a:lnTo>
                    <a:lnTo>
                      <a:pt x="222" y="933"/>
                    </a:lnTo>
                    <a:lnTo>
                      <a:pt x="228" y="930"/>
                    </a:lnTo>
                    <a:lnTo>
                      <a:pt x="234" y="926"/>
                    </a:lnTo>
                    <a:lnTo>
                      <a:pt x="241" y="922"/>
                    </a:lnTo>
                    <a:lnTo>
                      <a:pt x="246" y="920"/>
                    </a:lnTo>
                    <a:lnTo>
                      <a:pt x="252" y="916"/>
                    </a:lnTo>
                    <a:lnTo>
                      <a:pt x="257" y="913"/>
                    </a:lnTo>
                    <a:lnTo>
                      <a:pt x="243" y="914"/>
                    </a:lnTo>
                    <a:lnTo>
                      <a:pt x="230" y="915"/>
                    </a:lnTo>
                    <a:lnTo>
                      <a:pt x="217" y="915"/>
                    </a:lnTo>
                    <a:lnTo>
                      <a:pt x="204" y="916"/>
                    </a:lnTo>
                    <a:lnTo>
                      <a:pt x="192" y="916"/>
                    </a:lnTo>
                    <a:lnTo>
                      <a:pt x="179" y="918"/>
                    </a:lnTo>
                    <a:lnTo>
                      <a:pt x="166" y="919"/>
                    </a:lnTo>
                    <a:lnTo>
                      <a:pt x="153" y="920"/>
                    </a:lnTo>
                    <a:lnTo>
                      <a:pt x="140" y="922"/>
                    </a:lnTo>
                    <a:lnTo>
                      <a:pt x="126" y="925"/>
                    </a:lnTo>
                    <a:lnTo>
                      <a:pt x="128" y="911"/>
                    </a:lnTo>
                    <a:lnTo>
                      <a:pt x="134" y="901"/>
                    </a:lnTo>
                    <a:lnTo>
                      <a:pt x="142" y="894"/>
                    </a:lnTo>
                    <a:lnTo>
                      <a:pt x="153" y="888"/>
                    </a:lnTo>
                    <a:lnTo>
                      <a:pt x="165" y="884"/>
                    </a:lnTo>
                    <a:lnTo>
                      <a:pt x="177" y="881"/>
                    </a:lnTo>
                    <a:lnTo>
                      <a:pt x="189" y="876"/>
                    </a:lnTo>
                    <a:lnTo>
                      <a:pt x="199" y="871"/>
                    </a:lnTo>
                    <a:lnTo>
                      <a:pt x="209" y="865"/>
                    </a:lnTo>
                    <a:lnTo>
                      <a:pt x="216" y="856"/>
                    </a:lnTo>
                    <a:lnTo>
                      <a:pt x="210" y="852"/>
                    </a:lnTo>
                    <a:lnTo>
                      <a:pt x="204" y="850"/>
                    </a:lnTo>
                    <a:lnTo>
                      <a:pt x="198" y="850"/>
                    </a:lnTo>
                    <a:lnTo>
                      <a:pt x="192" y="850"/>
                    </a:lnTo>
                    <a:lnTo>
                      <a:pt x="186" y="851"/>
                    </a:lnTo>
                    <a:lnTo>
                      <a:pt x="180" y="852"/>
                    </a:lnTo>
                    <a:lnTo>
                      <a:pt x="174" y="855"/>
                    </a:lnTo>
                    <a:lnTo>
                      <a:pt x="170" y="857"/>
                    </a:lnTo>
                    <a:lnTo>
                      <a:pt x="164" y="858"/>
                    </a:lnTo>
                    <a:lnTo>
                      <a:pt x="159" y="861"/>
                    </a:lnTo>
                    <a:lnTo>
                      <a:pt x="159" y="850"/>
                    </a:lnTo>
                    <a:lnTo>
                      <a:pt x="164" y="842"/>
                    </a:lnTo>
                    <a:lnTo>
                      <a:pt x="171" y="834"/>
                    </a:lnTo>
                    <a:lnTo>
                      <a:pt x="182" y="830"/>
                    </a:lnTo>
                    <a:lnTo>
                      <a:pt x="192" y="825"/>
                    </a:lnTo>
                    <a:lnTo>
                      <a:pt x="204" y="821"/>
                    </a:lnTo>
                    <a:lnTo>
                      <a:pt x="217" y="817"/>
                    </a:lnTo>
                    <a:lnTo>
                      <a:pt x="229" y="812"/>
                    </a:lnTo>
                    <a:lnTo>
                      <a:pt x="240" y="806"/>
                    </a:lnTo>
                    <a:lnTo>
                      <a:pt x="249" y="799"/>
                    </a:lnTo>
                    <a:lnTo>
                      <a:pt x="242" y="792"/>
                    </a:lnTo>
                    <a:lnTo>
                      <a:pt x="236" y="788"/>
                    </a:lnTo>
                    <a:lnTo>
                      <a:pt x="230" y="787"/>
                    </a:lnTo>
                    <a:lnTo>
                      <a:pt x="223" y="788"/>
                    </a:lnTo>
                    <a:lnTo>
                      <a:pt x="217" y="791"/>
                    </a:lnTo>
                    <a:lnTo>
                      <a:pt x="210" y="794"/>
                    </a:lnTo>
                    <a:lnTo>
                      <a:pt x="203" y="798"/>
                    </a:lnTo>
                    <a:lnTo>
                      <a:pt x="197" y="801"/>
                    </a:lnTo>
                    <a:lnTo>
                      <a:pt x="190" y="804"/>
                    </a:lnTo>
                    <a:lnTo>
                      <a:pt x="183" y="804"/>
                    </a:lnTo>
                    <a:lnTo>
                      <a:pt x="185" y="789"/>
                    </a:lnTo>
                    <a:lnTo>
                      <a:pt x="190" y="779"/>
                    </a:lnTo>
                    <a:lnTo>
                      <a:pt x="199" y="771"/>
                    </a:lnTo>
                    <a:lnTo>
                      <a:pt x="209" y="767"/>
                    </a:lnTo>
                    <a:lnTo>
                      <a:pt x="221" y="763"/>
                    </a:lnTo>
                    <a:lnTo>
                      <a:pt x="233" y="760"/>
                    </a:lnTo>
                    <a:lnTo>
                      <a:pt x="245" y="755"/>
                    </a:lnTo>
                    <a:lnTo>
                      <a:pt x="255" y="750"/>
                    </a:lnTo>
                    <a:lnTo>
                      <a:pt x="262" y="742"/>
                    </a:lnTo>
                    <a:lnTo>
                      <a:pt x="268" y="730"/>
                    </a:lnTo>
                    <a:lnTo>
                      <a:pt x="211" y="742"/>
                    </a:lnTo>
                    <a:lnTo>
                      <a:pt x="214" y="728"/>
                    </a:lnTo>
                    <a:lnTo>
                      <a:pt x="220" y="718"/>
                    </a:lnTo>
                    <a:lnTo>
                      <a:pt x="228" y="711"/>
                    </a:lnTo>
                    <a:lnTo>
                      <a:pt x="237" y="706"/>
                    </a:lnTo>
                    <a:lnTo>
                      <a:pt x="248" y="701"/>
                    </a:lnTo>
                    <a:lnTo>
                      <a:pt x="260" y="698"/>
                    </a:lnTo>
                    <a:lnTo>
                      <a:pt x="271" y="694"/>
                    </a:lnTo>
                    <a:lnTo>
                      <a:pt x="281" y="689"/>
                    </a:lnTo>
                    <a:lnTo>
                      <a:pt x="290" y="682"/>
                    </a:lnTo>
                    <a:lnTo>
                      <a:pt x="297" y="673"/>
                    </a:lnTo>
                    <a:lnTo>
                      <a:pt x="240" y="678"/>
                    </a:lnTo>
                    <a:lnTo>
                      <a:pt x="245" y="666"/>
                    </a:lnTo>
                    <a:lnTo>
                      <a:pt x="252" y="657"/>
                    </a:lnTo>
                    <a:lnTo>
                      <a:pt x="261" y="651"/>
                    </a:lnTo>
                    <a:lnTo>
                      <a:pt x="272" y="647"/>
                    </a:lnTo>
                    <a:lnTo>
                      <a:pt x="283" y="644"/>
                    </a:lnTo>
                    <a:lnTo>
                      <a:pt x="293" y="641"/>
                    </a:lnTo>
                    <a:lnTo>
                      <a:pt x="304" y="637"/>
                    </a:lnTo>
                    <a:lnTo>
                      <a:pt x="314" y="632"/>
                    </a:lnTo>
                    <a:lnTo>
                      <a:pt x="321" y="625"/>
                    </a:lnTo>
                    <a:lnTo>
                      <a:pt x="326" y="616"/>
                    </a:lnTo>
                    <a:lnTo>
                      <a:pt x="273" y="621"/>
                    </a:lnTo>
                    <a:lnTo>
                      <a:pt x="279" y="605"/>
                    </a:lnTo>
                    <a:lnTo>
                      <a:pt x="287" y="591"/>
                    </a:lnTo>
                    <a:lnTo>
                      <a:pt x="298" y="580"/>
                    </a:lnTo>
                    <a:lnTo>
                      <a:pt x="309" y="571"/>
                    </a:lnTo>
                    <a:lnTo>
                      <a:pt x="322" y="561"/>
                    </a:lnTo>
                    <a:lnTo>
                      <a:pt x="334" y="553"/>
                    </a:lnTo>
                    <a:lnTo>
                      <a:pt x="347" y="546"/>
                    </a:lnTo>
                    <a:lnTo>
                      <a:pt x="360" y="537"/>
                    </a:lnTo>
                    <a:lnTo>
                      <a:pt x="372" y="528"/>
                    </a:lnTo>
                    <a:lnTo>
                      <a:pt x="383" y="518"/>
                    </a:lnTo>
                    <a:lnTo>
                      <a:pt x="318" y="526"/>
                    </a:lnTo>
                    <a:lnTo>
                      <a:pt x="326" y="516"/>
                    </a:lnTo>
                    <a:lnTo>
                      <a:pt x="335" y="509"/>
                    </a:lnTo>
                    <a:lnTo>
                      <a:pt x="345" y="503"/>
                    </a:lnTo>
                    <a:lnTo>
                      <a:pt x="355" y="497"/>
                    </a:lnTo>
                    <a:lnTo>
                      <a:pt x="366" y="492"/>
                    </a:lnTo>
                    <a:lnTo>
                      <a:pt x="378" y="487"/>
                    </a:lnTo>
                    <a:lnTo>
                      <a:pt x="387" y="483"/>
                    </a:lnTo>
                    <a:lnTo>
                      <a:pt x="397" y="477"/>
                    </a:lnTo>
                    <a:lnTo>
                      <a:pt x="405" y="470"/>
                    </a:lnTo>
                    <a:lnTo>
                      <a:pt x="411" y="461"/>
                    </a:lnTo>
                    <a:lnTo>
                      <a:pt x="347" y="468"/>
                    </a:lnTo>
                    <a:lnTo>
                      <a:pt x="354" y="459"/>
                    </a:lnTo>
                    <a:lnTo>
                      <a:pt x="364" y="453"/>
                    </a:lnTo>
                    <a:lnTo>
                      <a:pt x="373" y="447"/>
                    </a:lnTo>
                    <a:lnTo>
                      <a:pt x="385" y="442"/>
                    </a:lnTo>
                    <a:lnTo>
                      <a:pt x="396" y="438"/>
                    </a:lnTo>
                    <a:lnTo>
                      <a:pt x="406" y="434"/>
                    </a:lnTo>
                    <a:lnTo>
                      <a:pt x="417" y="428"/>
                    </a:lnTo>
                    <a:lnTo>
                      <a:pt x="427" y="422"/>
                    </a:lnTo>
                    <a:lnTo>
                      <a:pt x="434" y="414"/>
                    </a:lnTo>
                    <a:lnTo>
                      <a:pt x="440" y="404"/>
                    </a:lnTo>
                    <a:lnTo>
                      <a:pt x="434" y="402"/>
                    </a:lnTo>
                    <a:lnTo>
                      <a:pt x="427" y="401"/>
                    </a:lnTo>
                    <a:lnTo>
                      <a:pt x="421" y="401"/>
                    </a:lnTo>
                    <a:lnTo>
                      <a:pt x="415" y="402"/>
                    </a:lnTo>
                    <a:lnTo>
                      <a:pt x="409" y="404"/>
                    </a:lnTo>
                    <a:lnTo>
                      <a:pt x="404" y="408"/>
                    </a:lnTo>
                    <a:lnTo>
                      <a:pt x="398" y="410"/>
                    </a:lnTo>
                    <a:lnTo>
                      <a:pt x="393" y="414"/>
                    </a:lnTo>
                    <a:lnTo>
                      <a:pt x="387" y="417"/>
                    </a:lnTo>
                    <a:lnTo>
                      <a:pt x="383" y="421"/>
                    </a:lnTo>
                    <a:lnTo>
                      <a:pt x="381" y="410"/>
                    </a:lnTo>
                    <a:lnTo>
                      <a:pt x="386" y="402"/>
                    </a:lnTo>
                    <a:lnTo>
                      <a:pt x="392" y="395"/>
                    </a:lnTo>
                    <a:lnTo>
                      <a:pt x="402" y="390"/>
                    </a:lnTo>
                    <a:lnTo>
                      <a:pt x="412" y="385"/>
                    </a:lnTo>
                    <a:lnTo>
                      <a:pt x="424" y="382"/>
                    </a:lnTo>
                    <a:lnTo>
                      <a:pt x="436" y="377"/>
                    </a:lnTo>
                    <a:lnTo>
                      <a:pt x="447" y="371"/>
                    </a:lnTo>
                    <a:lnTo>
                      <a:pt x="455" y="364"/>
                    </a:lnTo>
                    <a:lnTo>
                      <a:pt x="461" y="354"/>
                    </a:lnTo>
                    <a:lnTo>
                      <a:pt x="456" y="351"/>
                    </a:lnTo>
                    <a:lnTo>
                      <a:pt x="450" y="348"/>
                    </a:lnTo>
                    <a:lnTo>
                      <a:pt x="446" y="347"/>
                    </a:lnTo>
                    <a:lnTo>
                      <a:pt x="441" y="348"/>
                    </a:lnTo>
                    <a:lnTo>
                      <a:pt x="435" y="350"/>
                    </a:lnTo>
                    <a:lnTo>
                      <a:pt x="430" y="352"/>
                    </a:lnTo>
                    <a:lnTo>
                      <a:pt x="425" y="356"/>
                    </a:lnTo>
                    <a:lnTo>
                      <a:pt x="421" y="358"/>
                    </a:lnTo>
                    <a:lnTo>
                      <a:pt x="416" y="362"/>
                    </a:lnTo>
                    <a:lnTo>
                      <a:pt x="411" y="364"/>
                    </a:lnTo>
                    <a:lnTo>
                      <a:pt x="416" y="358"/>
                    </a:lnTo>
                    <a:lnTo>
                      <a:pt x="424" y="352"/>
                    </a:lnTo>
                    <a:lnTo>
                      <a:pt x="433" y="347"/>
                    </a:lnTo>
                    <a:lnTo>
                      <a:pt x="443" y="341"/>
                    </a:lnTo>
                    <a:lnTo>
                      <a:pt x="453" y="337"/>
                    </a:lnTo>
                    <a:lnTo>
                      <a:pt x="462" y="331"/>
                    </a:lnTo>
                    <a:lnTo>
                      <a:pt x="468" y="325"/>
                    </a:lnTo>
                    <a:lnTo>
                      <a:pt x="473" y="319"/>
                    </a:lnTo>
                    <a:lnTo>
                      <a:pt x="473" y="310"/>
                    </a:lnTo>
                    <a:lnTo>
                      <a:pt x="468" y="302"/>
                    </a:lnTo>
                    <a:lnTo>
                      <a:pt x="440" y="319"/>
                    </a:lnTo>
                    <a:lnTo>
                      <a:pt x="447" y="310"/>
                    </a:lnTo>
                    <a:lnTo>
                      <a:pt x="455" y="304"/>
                    </a:lnTo>
                    <a:lnTo>
                      <a:pt x="465" y="299"/>
                    </a:lnTo>
                    <a:lnTo>
                      <a:pt x="474" y="293"/>
                    </a:lnTo>
                    <a:lnTo>
                      <a:pt x="485" y="288"/>
                    </a:lnTo>
                    <a:lnTo>
                      <a:pt x="496" y="283"/>
                    </a:lnTo>
                    <a:lnTo>
                      <a:pt x="505" y="277"/>
                    </a:lnTo>
                    <a:lnTo>
                      <a:pt x="515" y="271"/>
                    </a:lnTo>
                    <a:lnTo>
                      <a:pt x="523" y="265"/>
                    </a:lnTo>
                    <a:lnTo>
                      <a:pt x="530" y="257"/>
                    </a:lnTo>
                    <a:lnTo>
                      <a:pt x="523" y="252"/>
                    </a:lnTo>
                    <a:lnTo>
                      <a:pt x="516" y="250"/>
                    </a:lnTo>
                    <a:lnTo>
                      <a:pt x="510" y="251"/>
                    </a:lnTo>
                    <a:lnTo>
                      <a:pt x="504" y="253"/>
                    </a:lnTo>
                    <a:lnTo>
                      <a:pt x="498" y="257"/>
                    </a:lnTo>
                    <a:lnTo>
                      <a:pt x="492" y="261"/>
                    </a:lnTo>
                    <a:lnTo>
                      <a:pt x="487" y="263"/>
                    </a:lnTo>
                    <a:lnTo>
                      <a:pt x="483" y="265"/>
                    </a:lnTo>
                    <a:lnTo>
                      <a:pt x="478" y="265"/>
                    </a:lnTo>
                    <a:lnTo>
                      <a:pt x="473" y="262"/>
                    </a:lnTo>
                    <a:lnTo>
                      <a:pt x="480" y="251"/>
                    </a:lnTo>
                    <a:lnTo>
                      <a:pt x="490" y="243"/>
                    </a:lnTo>
                    <a:lnTo>
                      <a:pt x="500" y="237"/>
                    </a:lnTo>
                    <a:lnTo>
                      <a:pt x="513" y="232"/>
                    </a:lnTo>
                    <a:lnTo>
                      <a:pt x="525" y="228"/>
                    </a:lnTo>
                    <a:lnTo>
                      <a:pt x="538" y="225"/>
                    </a:lnTo>
                    <a:lnTo>
                      <a:pt x="550" y="220"/>
                    </a:lnTo>
                    <a:lnTo>
                      <a:pt x="561" y="214"/>
                    </a:lnTo>
                    <a:lnTo>
                      <a:pt x="569" y="205"/>
                    </a:lnTo>
                    <a:lnTo>
                      <a:pt x="575" y="193"/>
                    </a:lnTo>
                    <a:lnTo>
                      <a:pt x="569" y="190"/>
                    </a:lnTo>
                    <a:lnTo>
                      <a:pt x="562" y="190"/>
                    </a:lnTo>
                    <a:lnTo>
                      <a:pt x="556" y="192"/>
                    </a:lnTo>
                    <a:lnTo>
                      <a:pt x="550" y="193"/>
                    </a:lnTo>
                    <a:lnTo>
                      <a:pt x="544" y="196"/>
                    </a:lnTo>
                    <a:lnTo>
                      <a:pt x="538" y="199"/>
                    </a:lnTo>
                    <a:lnTo>
                      <a:pt x="533" y="202"/>
                    </a:lnTo>
                    <a:lnTo>
                      <a:pt x="525" y="206"/>
                    </a:lnTo>
                    <a:lnTo>
                      <a:pt x="519" y="209"/>
                    </a:lnTo>
                    <a:lnTo>
                      <a:pt x="513" y="212"/>
                    </a:lnTo>
                    <a:lnTo>
                      <a:pt x="513" y="196"/>
                    </a:lnTo>
                    <a:lnTo>
                      <a:pt x="521" y="186"/>
                    </a:lnTo>
                    <a:lnTo>
                      <a:pt x="531" y="179"/>
                    </a:lnTo>
                    <a:lnTo>
                      <a:pt x="544" y="174"/>
                    </a:lnTo>
                    <a:lnTo>
                      <a:pt x="559" y="170"/>
                    </a:lnTo>
                    <a:lnTo>
                      <a:pt x="573" y="167"/>
                    </a:lnTo>
                    <a:lnTo>
                      <a:pt x="585" y="163"/>
                    </a:lnTo>
                    <a:lnTo>
                      <a:pt x="593" y="156"/>
                    </a:lnTo>
                    <a:lnTo>
                      <a:pt x="596" y="146"/>
                    </a:lnTo>
                    <a:lnTo>
                      <a:pt x="592" y="131"/>
                    </a:lnTo>
                    <a:lnTo>
                      <a:pt x="559" y="148"/>
                    </a:lnTo>
                    <a:lnTo>
                      <a:pt x="559" y="139"/>
                    </a:lnTo>
                    <a:lnTo>
                      <a:pt x="562" y="135"/>
                    </a:lnTo>
                    <a:lnTo>
                      <a:pt x="568" y="130"/>
                    </a:lnTo>
                    <a:lnTo>
                      <a:pt x="578" y="127"/>
                    </a:lnTo>
                    <a:lnTo>
                      <a:pt x="587" y="125"/>
                    </a:lnTo>
                    <a:lnTo>
                      <a:pt x="597" y="123"/>
                    </a:lnTo>
                    <a:lnTo>
                      <a:pt x="606" y="119"/>
                    </a:lnTo>
                    <a:lnTo>
                      <a:pt x="613" y="114"/>
                    </a:lnTo>
                    <a:lnTo>
                      <a:pt x="618" y="107"/>
                    </a:lnTo>
                    <a:lnTo>
                      <a:pt x="621" y="98"/>
                    </a:lnTo>
                    <a:lnTo>
                      <a:pt x="587" y="98"/>
                    </a:lnTo>
                    <a:lnTo>
                      <a:pt x="593" y="91"/>
                    </a:lnTo>
                    <a:lnTo>
                      <a:pt x="600" y="85"/>
                    </a:lnTo>
                    <a:lnTo>
                      <a:pt x="609" y="81"/>
                    </a:lnTo>
                    <a:lnTo>
                      <a:pt x="618" y="77"/>
                    </a:lnTo>
                    <a:lnTo>
                      <a:pt x="627" y="75"/>
                    </a:lnTo>
                    <a:lnTo>
                      <a:pt x="634" y="72"/>
                    </a:lnTo>
                    <a:lnTo>
                      <a:pt x="641" y="68"/>
                    </a:lnTo>
                    <a:lnTo>
                      <a:pt x="644" y="62"/>
                    </a:lnTo>
                    <a:lnTo>
                      <a:pt x="646" y="55"/>
                    </a:lnTo>
                    <a:lnTo>
                      <a:pt x="644" y="45"/>
                    </a:lnTo>
                    <a:lnTo>
                      <a:pt x="628" y="45"/>
                    </a:lnTo>
                    <a:lnTo>
                      <a:pt x="631" y="41"/>
                    </a:lnTo>
                    <a:lnTo>
                      <a:pt x="635" y="36"/>
                    </a:lnTo>
                    <a:lnTo>
                      <a:pt x="638" y="30"/>
                    </a:lnTo>
                    <a:lnTo>
                      <a:pt x="642" y="24"/>
                    </a:lnTo>
                    <a:lnTo>
                      <a:pt x="644" y="18"/>
                    </a:lnTo>
                    <a:lnTo>
                      <a:pt x="649" y="12"/>
                    </a:lnTo>
                    <a:lnTo>
                      <a:pt x="653" y="9"/>
                    </a:lnTo>
                    <a:lnTo>
                      <a:pt x="659" y="5"/>
                    </a:lnTo>
                    <a:lnTo>
                      <a:pt x="665" y="4"/>
                    </a:lnTo>
                    <a:lnTo>
                      <a:pt x="673" y="5"/>
                    </a:lnTo>
                    <a:lnTo>
                      <a:pt x="681" y="12"/>
                    </a:lnTo>
                    <a:lnTo>
                      <a:pt x="688" y="15"/>
                    </a:lnTo>
                    <a:lnTo>
                      <a:pt x="697" y="16"/>
                    </a:lnTo>
                    <a:lnTo>
                      <a:pt x="704" y="13"/>
                    </a:lnTo>
                    <a:lnTo>
                      <a:pt x="711" y="10"/>
                    </a:lnTo>
                    <a:lnTo>
                      <a:pt x="719" y="7"/>
                    </a:lnTo>
                    <a:lnTo>
                      <a:pt x="726" y="5"/>
                    </a:lnTo>
                    <a:lnTo>
                      <a:pt x="735" y="4"/>
                    </a:lnTo>
                    <a:lnTo>
                      <a:pt x="744" y="6"/>
                    </a:lnTo>
                    <a:lnTo>
                      <a:pt x="754" y="12"/>
                    </a:lnTo>
                    <a:lnTo>
                      <a:pt x="761" y="7"/>
                    </a:lnTo>
                    <a:lnTo>
                      <a:pt x="768" y="4"/>
                    </a:lnTo>
                    <a:lnTo>
                      <a:pt x="776" y="3"/>
                    </a:lnTo>
                    <a:lnTo>
                      <a:pt x="785" y="4"/>
                    </a:lnTo>
                    <a:lnTo>
                      <a:pt x="794" y="4"/>
                    </a:lnTo>
                    <a:lnTo>
                      <a:pt x="803" y="5"/>
                    </a:lnTo>
                    <a:lnTo>
                      <a:pt x="812" y="6"/>
                    </a:lnTo>
                    <a:lnTo>
                      <a:pt x="822" y="6"/>
                    </a:lnTo>
                    <a:lnTo>
                      <a:pt x="831" y="4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47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07" name="Freeform 95"/>
              <p:cNvSpPr>
                <a:spLocks/>
              </p:cNvSpPr>
              <p:nvPr/>
            </p:nvSpPr>
            <p:spPr bwMode="auto">
              <a:xfrm>
                <a:off x="2970" y="2403"/>
                <a:ext cx="4" cy="5"/>
              </a:xfrm>
              <a:custGeom>
                <a:avLst/>
                <a:gdLst>
                  <a:gd name="T0" fmla="*/ 0 w 22"/>
                  <a:gd name="T1" fmla="*/ 0 h 28"/>
                  <a:gd name="T2" fmla="*/ 0 w 22"/>
                  <a:gd name="T3" fmla="*/ 0 h 28"/>
                  <a:gd name="T4" fmla="*/ 0 w 22"/>
                  <a:gd name="T5" fmla="*/ 0 h 28"/>
                  <a:gd name="T6" fmla="*/ 0 w 22"/>
                  <a:gd name="T7" fmla="*/ 0 h 28"/>
                  <a:gd name="T8" fmla="*/ 0 w 22"/>
                  <a:gd name="T9" fmla="*/ 0 h 28"/>
                  <a:gd name="T10" fmla="*/ 0 w 22"/>
                  <a:gd name="T11" fmla="*/ 0 h 28"/>
                  <a:gd name="T12" fmla="*/ 0 w 22"/>
                  <a:gd name="T13" fmla="*/ 0 h 28"/>
                  <a:gd name="T14" fmla="*/ 0 w 22"/>
                  <a:gd name="T15" fmla="*/ 0 h 28"/>
                  <a:gd name="T16" fmla="*/ 0 w 22"/>
                  <a:gd name="T17" fmla="*/ 0 h 28"/>
                  <a:gd name="T18" fmla="*/ 0 w 22"/>
                  <a:gd name="T19" fmla="*/ 0 h 28"/>
                  <a:gd name="T20" fmla="*/ 0 w 22"/>
                  <a:gd name="T21" fmla="*/ 0 h 28"/>
                  <a:gd name="T22" fmla="*/ 0 w 22"/>
                  <a:gd name="T23" fmla="*/ 0 h 28"/>
                  <a:gd name="T24" fmla="*/ 0 w 22"/>
                  <a:gd name="T25" fmla="*/ 0 h 28"/>
                  <a:gd name="T26" fmla="*/ 0 w 22"/>
                  <a:gd name="T27" fmla="*/ 0 h 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"/>
                  <a:gd name="T43" fmla="*/ 0 h 28"/>
                  <a:gd name="T44" fmla="*/ 22 w 22"/>
                  <a:gd name="T45" fmla="*/ 28 h 2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" h="28">
                    <a:moveTo>
                      <a:pt x="21" y="28"/>
                    </a:moveTo>
                    <a:lnTo>
                      <a:pt x="0" y="28"/>
                    </a:lnTo>
                    <a:lnTo>
                      <a:pt x="16" y="0"/>
                    </a:lnTo>
                    <a:lnTo>
                      <a:pt x="19" y="2"/>
                    </a:lnTo>
                    <a:lnTo>
                      <a:pt x="20" y="4"/>
                    </a:lnTo>
                    <a:lnTo>
                      <a:pt x="21" y="7"/>
                    </a:lnTo>
                    <a:lnTo>
                      <a:pt x="22" y="10"/>
                    </a:lnTo>
                    <a:lnTo>
                      <a:pt x="22" y="13"/>
                    </a:lnTo>
                    <a:lnTo>
                      <a:pt x="22" y="16"/>
                    </a:lnTo>
                    <a:lnTo>
                      <a:pt x="22" y="19"/>
                    </a:lnTo>
                    <a:lnTo>
                      <a:pt x="21" y="22"/>
                    </a:lnTo>
                    <a:lnTo>
                      <a:pt x="21" y="25"/>
                    </a:lnTo>
                    <a:lnTo>
                      <a:pt x="21" y="28"/>
                    </a:lnTo>
                    <a:close/>
                  </a:path>
                </a:pathLst>
              </a:custGeom>
              <a:solidFill>
                <a:srgbClr val="7EB3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08" name="Freeform 96"/>
              <p:cNvSpPr>
                <a:spLocks/>
              </p:cNvSpPr>
              <p:nvPr/>
            </p:nvSpPr>
            <p:spPr bwMode="auto">
              <a:xfrm>
                <a:off x="2970" y="2416"/>
                <a:ext cx="37" cy="18"/>
              </a:xfrm>
              <a:custGeom>
                <a:avLst/>
                <a:gdLst>
                  <a:gd name="T0" fmla="*/ 1 w 224"/>
                  <a:gd name="T1" fmla="*/ 0 h 105"/>
                  <a:gd name="T2" fmla="*/ 1 w 224"/>
                  <a:gd name="T3" fmla="*/ 0 h 105"/>
                  <a:gd name="T4" fmla="*/ 1 w 224"/>
                  <a:gd name="T5" fmla="*/ 0 h 105"/>
                  <a:gd name="T6" fmla="*/ 1 w 224"/>
                  <a:gd name="T7" fmla="*/ 0 h 105"/>
                  <a:gd name="T8" fmla="*/ 1 w 224"/>
                  <a:gd name="T9" fmla="*/ 0 h 105"/>
                  <a:gd name="T10" fmla="*/ 1 w 224"/>
                  <a:gd name="T11" fmla="*/ 1 h 105"/>
                  <a:gd name="T12" fmla="*/ 1 w 224"/>
                  <a:gd name="T13" fmla="*/ 0 h 105"/>
                  <a:gd name="T14" fmla="*/ 1 w 224"/>
                  <a:gd name="T15" fmla="*/ 0 h 105"/>
                  <a:gd name="T16" fmla="*/ 1 w 224"/>
                  <a:gd name="T17" fmla="*/ 0 h 105"/>
                  <a:gd name="T18" fmla="*/ 1 w 224"/>
                  <a:gd name="T19" fmla="*/ 0 h 105"/>
                  <a:gd name="T20" fmla="*/ 1 w 224"/>
                  <a:gd name="T21" fmla="*/ 0 h 105"/>
                  <a:gd name="T22" fmla="*/ 1 w 224"/>
                  <a:gd name="T23" fmla="*/ 0 h 105"/>
                  <a:gd name="T24" fmla="*/ 0 w 224"/>
                  <a:gd name="T25" fmla="*/ 1 h 105"/>
                  <a:gd name="T26" fmla="*/ 0 w 224"/>
                  <a:gd name="T27" fmla="*/ 1 h 105"/>
                  <a:gd name="T28" fmla="*/ 0 w 224"/>
                  <a:gd name="T29" fmla="*/ 1 h 105"/>
                  <a:gd name="T30" fmla="*/ 0 w 224"/>
                  <a:gd name="T31" fmla="*/ 1 h 105"/>
                  <a:gd name="T32" fmla="*/ 0 w 224"/>
                  <a:gd name="T33" fmla="*/ 1 h 105"/>
                  <a:gd name="T34" fmla="*/ 0 w 224"/>
                  <a:gd name="T35" fmla="*/ 0 h 105"/>
                  <a:gd name="T36" fmla="*/ 0 w 224"/>
                  <a:gd name="T37" fmla="*/ 0 h 105"/>
                  <a:gd name="T38" fmla="*/ 0 w 224"/>
                  <a:gd name="T39" fmla="*/ 0 h 105"/>
                  <a:gd name="T40" fmla="*/ 0 w 224"/>
                  <a:gd name="T41" fmla="*/ 0 h 105"/>
                  <a:gd name="T42" fmla="*/ 0 w 224"/>
                  <a:gd name="T43" fmla="*/ 0 h 105"/>
                  <a:gd name="T44" fmla="*/ 0 w 224"/>
                  <a:gd name="T45" fmla="*/ 0 h 105"/>
                  <a:gd name="T46" fmla="*/ 0 w 224"/>
                  <a:gd name="T47" fmla="*/ 0 h 105"/>
                  <a:gd name="T48" fmla="*/ 0 w 224"/>
                  <a:gd name="T49" fmla="*/ 0 h 105"/>
                  <a:gd name="T50" fmla="*/ 0 w 224"/>
                  <a:gd name="T51" fmla="*/ 0 h 105"/>
                  <a:gd name="T52" fmla="*/ 0 w 224"/>
                  <a:gd name="T53" fmla="*/ 0 h 105"/>
                  <a:gd name="T54" fmla="*/ 0 w 224"/>
                  <a:gd name="T55" fmla="*/ 0 h 105"/>
                  <a:gd name="T56" fmla="*/ 0 w 224"/>
                  <a:gd name="T57" fmla="*/ 0 h 105"/>
                  <a:gd name="T58" fmla="*/ 0 w 224"/>
                  <a:gd name="T59" fmla="*/ 0 h 105"/>
                  <a:gd name="T60" fmla="*/ 0 w 224"/>
                  <a:gd name="T61" fmla="*/ 0 h 105"/>
                  <a:gd name="T62" fmla="*/ 0 w 224"/>
                  <a:gd name="T63" fmla="*/ 0 h 105"/>
                  <a:gd name="T64" fmla="*/ 0 w 224"/>
                  <a:gd name="T65" fmla="*/ 0 h 105"/>
                  <a:gd name="T66" fmla="*/ 1 w 224"/>
                  <a:gd name="T67" fmla="*/ 0 h 105"/>
                  <a:gd name="T68" fmla="*/ 1 w 224"/>
                  <a:gd name="T69" fmla="*/ 0 h 105"/>
                  <a:gd name="T70" fmla="*/ 1 w 224"/>
                  <a:gd name="T71" fmla="*/ 0 h 105"/>
                  <a:gd name="T72" fmla="*/ 1 w 224"/>
                  <a:gd name="T73" fmla="*/ 0 h 105"/>
                  <a:gd name="T74" fmla="*/ 1 w 224"/>
                  <a:gd name="T75" fmla="*/ 0 h 105"/>
                  <a:gd name="T76" fmla="*/ 1 w 224"/>
                  <a:gd name="T77" fmla="*/ 0 h 105"/>
                  <a:gd name="T78" fmla="*/ 1 w 224"/>
                  <a:gd name="T79" fmla="*/ 0 h 105"/>
                  <a:gd name="T80" fmla="*/ 1 w 224"/>
                  <a:gd name="T81" fmla="*/ 0 h 105"/>
                  <a:gd name="T82" fmla="*/ 1 w 224"/>
                  <a:gd name="T83" fmla="*/ 0 h 105"/>
                  <a:gd name="T84" fmla="*/ 1 w 224"/>
                  <a:gd name="T85" fmla="*/ 0 h 105"/>
                  <a:gd name="T86" fmla="*/ 1 w 224"/>
                  <a:gd name="T87" fmla="*/ 0 h 105"/>
                  <a:gd name="T88" fmla="*/ 1 w 224"/>
                  <a:gd name="T89" fmla="*/ 0 h 105"/>
                  <a:gd name="T90" fmla="*/ 1 w 224"/>
                  <a:gd name="T91" fmla="*/ 0 h 10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24"/>
                  <a:gd name="T139" fmla="*/ 0 h 105"/>
                  <a:gd name="T140" fmla="*/ 224 w 224"/>
                  <a:gd name="T141" fmla="*/ 105 h 10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24" h="105">
                    <a:moveTo>
                      <a:pt x="223" y="31"/>
                    </a:moveTo>
                    <a:lnTo>
                      <a:pt x="223" y="37"/>
                    </a:lnTo>
                    <a:lnTo>
                      <a:pt x="223" y="43"/>
                    </a:lnTo>
                    <a:lnTo>
                      <a:pt x="224" y="49"/>
                    </a:lnTo>
                    <a:lnTo>
                      <a:pt x="224" y="55"/>
                    </a:lnTo>
                    <a:lnTo>
                      <a:pt x="224" y="61"/>
                    </a:lnTo>
                    <a:lnTo>
                      <a:pt x="224" y="67"/>
                    </a:lnTo>
                    <a:lnTo>
                      <a:pt x="223" y="71"/>
                    </a:lnTo>
                    <a:lnTo>
                      <a:pt x="222" y="77"/>
                    </a:lnTo>
                    <a:lnTo>
                      <a:pt x="221" y="83"/>
                    </a:lnTo>
                    <a:lnTo>
                      <a:pt x="218" y="88"/>
                    </a:lnTo>
                    <a:lnTo>
                      <a:pt x="206" y="88"/>
                    </a:lnTo>
                    <a:lnTo>
                      <a:pt x="206" y="86"/>
                    </a:lnTo>
                    <a:lnTo>
                      <a:pt x="206" y="83"/>
                    </a:lnTo>
                    <a:lnTo>
                      <a:pt x="205" y="81"/>
                    </a:lnTo>
                    <a:lnTo>
                      <a:pt x="204" y="80"/>
                    </a:lnTo>
                    <a:lnTo>
                      <a:pt x="203" y="77"/>
                    </a:lnTo>
                    <a:lnTo>
                      <a:pt x="202" y="76"/>
                    </a:lnTo>
                    <a:lnTo>
                      <a:pt x="199" y="75"/>
                    </a:lnTo>
                    <a:lnTo>
                      <a:pt x="198" y="74"/>
                    </a:lnTo>
                    <a:lnTo>
                      <a:pt x="196" y="73"/>
                    </a:lnTo>
                    <a:lnTo>
                      <a:pt x="194" y="71"/>
                    </a:lnTo>
                    <a:lnTo>
                      <a:pt x="177" y="76"/>
                    </a:lnTo>
                    <a:lnTo>
                      <a:pt x="159" y="80"/>
                    </a:lnTo>
                    <a:lnTo>
                      <a:pt x="141" y="84"/>
                    </a:lnTo>
                    <a:lnTo>
                      <a:pt x="124" y="89"/>
                    </a:lnTo>
                    <a:lnTo>
                      <a:pt x="106" y="93"/>
                    </a:lnTo>
                    <a:lnTo>
                      <a:pt x="89" y="98"/>
                    </a:lnTo>
                    <a:lnTo>
                      <a:pt x="71" y="100"/>
                    </a:lnTo>
                    <a:lnTo>
                      <a:pt x="52" y="102"/>
                    </a:lnTo>
                    <a:lnTo>
                      <a:pt x="31" y="103"/>
                    </a:lnTo>
                    <a:lnTo>
                      <a:pt x="11" y="105"/>
                    </a:lnTo>
                    <a:lnTo>
                      <a:pt x="9" y="99"/>
                    </a:lnTo>
                    <a:lnTo>
                      <a:pt x="5" y="94"/>
                    </a:lnTo>
                    <a:lnTo>
                      <a:pt x="4" y="88"/>
                    </a:lnTo>
                    <a:lnTo>
                      <a:pt x="2" y="81"/>
                    </a:lnTo>
                    <a:lnTo>
                      <a:pt x="0" y="75"/>
                    </a:lnTo>
                    <a:lnTo>
                      <a:pt x="0" y="68"/>
                    </a:lnTo>
                    <a:lnTo>
                      <a:pt x="0" y="62"/>
                    </a:lnTo>
                    <a:lnTo>
                      <a:pt x="2" y="55"/>
                    </a:lnTo>
                    <a:lnTo>
                      <a:pt x="3" y="49"/>
                    </a:lnTo>
                    <a:lnTo>
                      <a:pt x="6" y="43"/>
                    </a:lnTo>
                    <a:lnTo>
                      <a:pt x="11" y="45"/>
                    </a:lnTo>
                    <a:lnTo>
                      <a:pt x="17" y="49"/>
                    </a:lnTo>
                    <a:lnTo>
                      <a:pt x="22" y="52"/>
                    </a:lnTo>
                    <a:lnTo>
                      <a:pt x="27" y="57"/>
                    </a:lnTo>
                    <a:lnTo>
                      <a:pt x="30" y="61"/>
                    </a:lnTo>
                    <a:lnTo>
                      <a:pt x="35" y="65"/>
                    </a:lnTo>
                    <a:lnTo>
                      <a:pt x="41" y="70"/>
                    </a:lnTo>
                    <a:lnTo>
                      <a:pt x="46" y="75"/>
                    </a:lnTo>
                    <a:lnTo>
                      <a:pt x="52" y="80"/>
                    </a:lnTo>
                    <a:lnTo>
                      <a:pt x="59" y="83"/>
                    </a:lnTo>
                    <a:lnTo>
                      <a:pt x="69" y="84"/>
                    </a:lnTo>
                    <a:lnTo>
                      <a:pt x="78" y="83"/>
                    </a:lnTo>
                    <a:lnTo>
                      <a:pt x="84" y="79"/>
                    </a:lnTo>
                    <a:lnTo>
                      <a:pt x="90" y="73"/>
                    </a:lnTo>
                    <a:lnTo>
                      <a:pt x="93" y="65"/>
                    </a:lnTo>
                    <a:lnTo>
                      <a:pt x="97" y="58"/>
                    </a:lnTo>
                    <a:lnTo>
                      <a:pt x="99" y="50"/>
                    </a:lnTo>
                    <a:lnTo>
                      <a:pt x="103" y="43"/>
                    </a:lnTo>
                    <a:lnTo>
                      <a:pt x="105" y="36"/>
                    </a:lnTo>
                    <a:lnTo>
                      <a:pt x="109" y="31"/>
                    </a:lnTo>
                    <a:lnTo>
                      <a:pt x="112" y="32"/>
                    </a:lnTo>
                    <a:lnTo>
                      <a:pt x="117" y="35"/>
                    </a:lnTo>
                    <a:lnTo>
                      <a:pt x="121" y="37"/>
                    </a:lnTo>
                    <a:lnTo>
                      <a:pt x="124" y="38"/>
                    </a:lnTo>
                    <a:lnTo>
                      <a:pt x="128" y="40"/>
                    </a:lnTo>
                    <a:lnTo>
                      <a:pt x="131" y="42"/>
                    </a:lnTo>
                    <a:lnTo>
                      <a:pt x="136" y="43"/>
                    </a:lnTo>
                    <a:lnTo>
                      <a:pt x="140" y="44"/>
                    </a:lnTo>
                    <a:lnTo>
                      <a:pt x="144" y="44"/>
                    </a:lnTo>
                    <a:lnTo>
                      <a:pt x="149" y="43"/>
                    </a:lnTo>
                    <a:lnTo>
                      <a:pt x="155" y="38"/>
                    </a:lnTo>
                    <a:lnTo>
                      <a:pt x="160" y="31"/>
                    </a:lnTo>
                    <a:lnTo>
                      <a:pt x="163" y="24"/>
                    </a:lnTo>
                    <a:lnTo>
                      <a:pt x="167" y="17"/>
                    </a:lnTo>
                    <a:lnTo>
                      <a:pt x="169" y="11"/>
                    </a:lnTo>
                    <a:lnTo>
                      <a:pt x="174" y="5"/>
                    </a:lnTo>
                    <a:lnTo>
                      <a:pt x="179" y="1"/>
                    </a:lnTo>
                    <a:lnTo>
                      <a:pt x="185" y="0"/>
                    </a:lnTo>
                    <a:lnTo>
                      <a:pt x="192" y="2"/>
                    </a:lnTo>
                    <a:lnTo>
                      <a:pt x="202" y="7"/>
                    </a:lnTo>
                    <a:lnTo>
                      <a:pt x="204" y="10"/>
                    </a:lnTo>
                    <a:lnTo>
                      <a:pt x="205" y="13"/>
                    </a:lnTo>
                    <a:lnTo>
                      <a:pt x="206" y="17"/>
                    </a:lnTo>
                    <a:lnTo>
                      <a:pt x="207" y="20"/>
                    </a:lnTo>
                    <a:lnTo>
                      <a:pt x="209" y="24"/>
                    </a:lnTo>
                    <a:lnTo>
                      <a:pt x="210" y="27"/>
                    </a:lnTo>
                    <a:lnTo>
                      <a:pt x="211" y="30"/>
                    </a:lnTo>
                    <a:lnTo>
                      <a:pt x="215" y="32"/>
                    </a:lnTo>
                    <a:lnTo>
                      <a:pt x="218" y="32"/>
                    </a:lnTo>
                    <a:lnTo>
                      <a:pt x="223" y="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09" name="Freeform 97"/>
              <p:cNvSpPr>
                <a:spLocks/>
              </p:cNvSpPr>
              <p:nvPr/>
            </p:nvSpPr>
            <p:spPr bwMode="auto">
              <a:xfrm>
                <a:off x="2959" y="2425"/>
                <a:ext cx="3" cy="3"/>
              </a:xfrm>
              <a:custGeom>
                <a:avLst/>
                <a:gdLst>
                  <a:gd name="T0" fmla="*/ 0 w 17"/>
                  <a:gd name="T1" fmla="*/ 0 h 16"/>
                  <a:gd name="T2" fmla="*/ 0 w 17"/>
                  <a:gd name="T3" fmla="*/ 0 h 16"/>
                  <a:gd name="T4" fmla="*/ 0 w 17"/>
                  <a:gd name="T5" fmla="*/ 0 h 16"/>
                  <a:gd name="T6" fmla="*/ 0 w 17"/>
                  <a:gd name="T7" fmla="*/ 0 h 16"/>
                  <a:gd name="T8" fmla="*/ 0 w 17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6"/>
                  <a:gd name="T17" fmla="*/ 17 w 17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6">
                    <a:moveTo>
                      <a:pt x="0" y="16"/>
                    </a:moveTo>
                    <a:lnTo>
                      <a:pt x="8" y="0"/>
                    </a:lnTo>
                    <a:lnTo>
                      <a:pt x="17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7EB3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10" name="Freeform 98"/>
              <p:cNvSpPr>
                <a:spLocks/>
              </p:cNvSpPr>
              <p:nvPr/>
            </p:nvSpPr>
            <p:spPr bwMode="auto">
              <a:xfrm>
                <a:off x="3011" y="2427"/>
                <a:ext cx="5" cy="4"/>
              </a:xfrm>
              <a:custGeom>
                <a:avLst/>
                <a:gdLst>
                  <a:gd name="T0" fmla="*/ 0 w 33"/>
                  <a:gd name="T1" fmla="*/ 0 h 24"/>
                  <a:gd name="T2" fmla="*/ 0 w 33"/>
                  <a:gd name="T3" fmla="*/ 0 h 24"/>
                  <a:gd name="T4" fmla="*/ 0 w 33"/>
                  <a:gd name="T5" fmla="*/ 0 h 24"/>
                  <a:gd name="T6" fmla="*/ 0 w 33"/>
                  <a:gd name="T7" fmla="*/ 0 h 24"/>
                  <a:gd name="T8" fmla="*/ 0 w 33"/>
                  <a:gd name="T9" fmla="*/ 0 h 24"/>
                  <a:gd name="T10" fmla="*/ 0 w 33"/>
                  <a:gd name="T11" fmla="*/ 0 h 24"/>
                  <a:gd name="T12" fmla="*/ 0 w 33"/>
                  <a:gd name="T13" fmla="*/ 0 h 24"/>
                  <a:gd name="T14" fmla="*/ 0 w 33"/>
                  <a:gd name="T15" fmla="*/ 0 h 24"/>
                  <a:gd name="T16" fmla="*/ 0 w 33"/>
                  <a:gd name="T17" fmla="*/ 0 h 24"/>
                  <a:gd name="T18" fmla="*/ 0 w 33"/>
                  <a:gd name="T19" fmla="*/ 0 h 24"/>
                  <a:gd name="T20" fmla="*/ 0 w 33"/>
                  <a:gd name="T21" fmla="*/ 0 h 24"/>
                  <a:gd name="T22" fmla="*/ 0 w 33"/>
                  <a:gd name="T23" fmla="*/ 0 h 24"/>
                  <a:gd name="T24" fmla="*/ 0 w 33"/>
                  <a:gd name="T25" fmla="*/ 0 h 24"/>
                  <a:gd name="T26" fmla="*/ 0 w 33"/>
                  <a:gd name="T27" fmla="*/ 0 h 24"/>
                  <a:gd name="T28" fmla="*/ 0 w 33"/>
                  <a:gd name="T29" fmla="*/ 0 h 24"/>
                  <a:gd name="T30" fmla="*/ 0 w 33"/>
                  <a:gd name="T31" fmla="*/ 0 h 24"/>
                  <a:gd name="T32" fmla="*/ 0 w 33"/>
                  <a:gd name="T33" fmla="*/ 0 h 24"/>
                  <a:gd name="T34" fmla="*/ 0 w 33"/>
                  <a:gd name="T35" fmla="*/ 0 h 24"/>
                  <a:gd name="T36" fmla="*/ 0 w 33"/>
                  <a:gd name="T37" fmla="*/ 0 h 24"/>
                  <a:gd name="T38" fmla="*/ 0 w 33"/>
                  <a:gd name="T39" fmla="*/ 0 h 24"/>
                  <a:gd name="T40" fmla="*/ 0 w 33"/>
                  <a:gd name="T41" fmla="*/ 0 h 24"/>
                  <a:gd name="T42" fmla="*/ 0 w 33"/>
                  <a:gd name="T43" fmla="*/ 0 h 24"/>
                  <a:gd name="T44" fmla="*/ 0 w 33"/>
                  <a:gd name="T45" fmla="*/ 0 h 2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3"/>
                  <a:gd name="T70" fmla="*/ 0 h 24"/>
                  <a:gd name="T71" fmla="*/ 33 w 33"/>
                  <a:gd name="T72" fmla="*/ 24 h 2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3" h="24">
                    <a:moveTo>
                      <a:pt x="33" y="19"/>
                    </a:moveTo>
                    <a:lnTo>
                      <a:pt x="32" y="22"/>
                    </a:lnTo>
                    <a:lnTo>
                      <a:pt x="29" y="23"/>
                    </a:lnTo>
                    <a:lnTo>
                      <a:pt x="27" y="24"/>
                    </a:lnTo>
                    <a:lnTo>
                      <a:pt x="24" y="24"/>
                    </a:lnTo>
                    <a:lnTo>
                      <a:pt x="20" y="24"/>
                    </a:lnTo>
                    <a:lnTo>
                      <a:pt x="15" y="24"/>
                    </a:lnTo>
                    <a:lnTo>
                      <a:pt x="12" y="24"/>
                    </a:lnTo>
                    <a:lnTo>
                      <a:pt x="7" y="23"/>
                    </a:lnTo>
                    <a:lnTo>
                      <a:pt x="3" y="24"/>
                    </a:lnTo>
                    <a:lnTo>
                      <a:pt x="0" y="24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2" y="1"/>
                    </a:lnTo>
                    <a:lnTo>
                      <a:pt x="26" y="3"/>
                    </a:lnTo>
                    <a:lnTo>
                      <a:pt x="28" y="6"/>
                    </a:lnTo>
                    <a:lnTo>
                      <a:pt x="31" y="9"/>
                    </a:lnTo>
                    <a:lnTo>
                      <a:pt x="32" y="13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7EB3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11" name="Freeform 99"/>
              <p:cNvSpPr>
                <a:spLocks/>
              </p:cNvSpPr>
              <p:nvPr/>
            </p:nvSpPr>
            <p:spPr bwMode="auto">
              <a:xfrm>
                <a:off x="3019" y="2428"/>
                <a:ext cx="6" cy="2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0 h 12"/>
                  <a:gd name="T6" fmla="*/ 0 w 35"/>
                  <a:gd name="T7" fmla="*/ 0 h 12"/>
                  <a:gd name="T8" fmla="*/ 0 w 35"/>
                  <a:gd name="T9" fmla="*/ 0 h 12"/>
                  <a:gd name="T10" fmla="*/ 0 w 35"/>
                  <a:gd name="T11" fmla="*/ 0 h 12"/>
                  <a:gd name="T12" fmla="*/ 0 w 35"/>
                  <a:gd name="T13" fmla="*/ 0 h 12"/>
                  <a:gd name="T14" fmla="*/ 0 w 35"/>
                  <a:gd name="T15" fmla="*/ 0 h 12"/>
                  <a:gd name="T16" fmla="*/ 0 w 35"/>
                  <a:gd name="T17" fmla="*/ 0 h 12"/>
                  <a:gd name="T18" fmla="*/ 0 w 35"/>
                  <a:gd name="T19" fmla="*/ 0 h 12"/>
                  <a:gd name="T20" fmla="*/ 0 w 35"/>
                  <a:gd name="T21" fmla="*/ 0 h 12"/>
                  <a:gd name="T22" fmla="*/ 0 w 35"/>
                  <a:gd name="T23" fmla="*/ 0 h 12"/>
                  <a:gd name="T24" fmla="*/ 0 w 35"/>
                  <a:gd name="T25" fmla="*/ 0 h 12"/>
                  <a:gd name="T26" fmla="*/ 0 w 35"/>
                  <a:gd name="T27" fmla="*/ 0 h 12"/>
                  <a:gd name="T28" fmla="*/ 0 w 35"/>
                  <a:gd name="T29" fmla="*/ 0 h 12"/>
                  <a:gd name="T30" fmla="*/ 0 w 35"/>
                  <a:gd name="T31" fmla="*/ 0 h 12"/>
                  <a:gd name="T32" fmla="*/ 0 w 35"/>
                  <a:gd name="T33" fmla="*/ 0 h 12"/>
                  <a:gd name="T34" fmla="*/ 0 w 35"/>
                  <a:gd name="T35" fmla="*/ 0 h 12"/>
                  <a:gd name="T36" fmla="*/ 0 w 35"/>
                  <a:gd name="T37" fmla="*/ 0 h 12"/>
                  <a:gd name="T38" fmla="*/ 0 w 35"/>
                  <a:gd name="T39" fmla="*/ 0 h 12"/>
                  <a:gd name="T40" fmla="*/ 0 w 35"/>
                  <a:gd name="T41" fmla="*/ 0 h 12"/>
                  <a:gd name="T42" fmla="*/ 0 w 35"/>
                  <a:gd name="T43" fmla="*/ 0 h 12"/>
                  <a:gd name="T44" fmla="*/ 0 w 35"/>
                  <a:gd name="T45" fmla="*/ 0 h 1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5"/>
                  <a:gd name="T70" fmla="*/ 0 h 12"/>
                  <a:gd name="T71" fmla="*/ 35 w 35"/>
                  <a:gd name="T72" fmla="*/ 12 h 1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5" h="12">
                    <a:moveTo>
                      <a:pt x="35" y="0"/>
                    </a:moveTo>
                    <a:lnTo>
                      <a:pt x="35" y="2"/>
                    </a:lnTo>
                    <a:lnTo>
                      <a:pt x="35" y="4"/>
                    </a:lnTo>
                    <a:lnTo>
                      <a:pt x="34" y="5"/>
                    </a:lnTo>
                    <a:lnTo>
                      <a:pt x="33" y="8"/>
                    </a:lnTo>
                    <a:lnTo>
                      <a:pt x="32" y="9"/>
                    </a:lnTo>
                    <a:lnTo>
                      <a:pt x="31" y="10"/>
                    </a:lnTo>
                    <a:lnTo>
                      <a:pt x="28" y="11"/>
                    </a:lnTo>
                    <a:lnTo>
                      <a:pt x="27" y="12"/>
                    </a:lnTo>
                    <a:lnTo>
                      <a:pt x="25" y="12"/>
                    </a:lnTo>
                    <a:lnTo>
                      <a:pt x="24" y="12"/>
                    </a:lnTo>
                    <a:lnTo>
                      <a:pt x="0" y="12"/>
                    </a:lnTo>
                    <a:lnTo>
                      <a:pt x="3" y="10"/>
                    </a:lnTo>
                    <a:lnTo>
                      <a:pt x="7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6" y="3"/>
                    </a:lnTo>
                    <a:lnTo>
                      <a:pt x="20" y="2"/>
                    </a:lnTo>
                    <a:lnTo>
                      <a:pt x="24" y="0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7EB3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12" name="Freeform 100"/>
              <p:cNvSpPr>
                <a:spLocks/>
              </p:cNvSpPr>
              <p:nvPr/>
            </p:nvSpPr>
            <p:spPr bwMode="auto">
              <a:xfrm>
                <a:off x="3002" y="2432"/>
                <a:ext cx="62" cy="34"/>
              </a:xfrm>
              <a:custGeom>
                <a:avLst/>
                <a:gdLst>
                  <a:gd name="T0" fmla="*/ 2 w 374"/>
                  <a:gd name="T1" fmla="*/ 0 h 207"/>
                  <a:gd name="T2" fmla="*/ 2 w 374"/>
                  <a:gd name="T3" fmla="*/ 0 h 207"/>
                  <a:gd name="T4" fmla="*/ 2 w 374"/>
                  <a:gd name="T5" fmla="*/ 0 h 207"/>
                  <a:gd name="T6" fmla="*/ 2 w 374"/>
                  <a:gd name="T7" fmla="*/ 0 h 207"/>
                  <a:gd name="T8" fmla="*/ 2 w 374"/>
                  <a:gd name="T9" fmla="*/ 0 h 207"/>
                  <a:gd name="T10" fmla="*/ 2 w 374"/>
                  <a:gd name="T11" fmla="*/ 0 h 207"/>
                  <a:gd name="T12" fmla="*/ 2 w 374"/>
                  <a:gd name="T13" fmla="*/ 0 h 207"/>
                  <a:gd name="T14" fmla="*/ 2 w 374"/>
                  <a:gd name="T15" fmla="*/ 0 h 207"/>
                  <a:gd name="T16" fmla="*/ 2 w 374"/>
                  <a:gd name="T17" fmla="*/ 1 h 207"/>
                  <a:gd name="T18" fmla="*/ 2 w 374"/>
                  <a:gd name="T19" fmla="*/ 1 h 207"/>
                  <a:gd name="T20" fmla="*/ 2 w 374"/>
                  <a:gd name="T21" fmla="*/ 1 h 207"/>
                  <a:gd name="T22" fmla="*/ 1 w 374"/>
                  <a:gd name="T23" fmla="*/ 1 h 207"/>
                  <a:gd name="T24" fmla="*/ 1 w 374"/>
                  <a:gd name="T25" fmla="*/ 1 h 207"/>
                  <a:gd name="T26" fmla="*/ 1 w 374"/>
                  <a:gd name="T27" fmla="*/ 1 h 207"/>
                  <a:gd name="T28" fmla="*/ 1 w 374"/>
                  <a:gd name="T29" fmla="*/ 1 h 207"/>
                  <a:gd name="T30" fmla="*/ 1 w 374"/>
                  <a:gd name="T31" fmla="*/ 1 h 207"/>
                  <a:gd name="T32" fmla="*/ 1 w 374"/>
                  <a:gd name="T33" fmla="*/ 1 h 207"/>
                  <a:gd name="T34" fmla="*/ 1 w 374"/>
                  <a:gd name="T35" fmla="*/ 1 h 207"/>
                  <a:gd name="T36" fmla="*/ 0 w 374"/>
                  <a:gd name="T37" fmla="*/ 1 h 207"/>
                  <a:gd name="T38" fmla="*/ 0 w 374"/>
                  <a:gd name="T39" fmla="*/ 1 h 207"/>
                  <a:gd name="T40" fmla="*/ 0 w 374"/>
                  <a:gd name="T41" fmla="*/ 1 h 207"/>
                  <a:gd name="T42" fmla="*/ 0 w 374"/>
                  <a:gd name="T43" fmla="*/ 1 h 207"/>
                  <a:gd name="T44" fmla="*/ 0 w 374"/>
                  <a:gd name="T45" fmla="*/ 1 h 207"/>
                  <a:gd name="T46" fmla="*/ 0 w 374"/>
                  <a:gd name="T47" fmla="*/ 1 h 207"/>
                  <a:gd name="T48" fmla="*/ 0 w 374"/>
                  <a:gd name="T49" fmla="*/ 1 h 207"/>
                  <a:gd name="T50" fmla="*/ 0 w 374"/>
                  <a:gd name="T51" fmla="*/ 0 h 207"/>
                  <a:gd name="T52" fmla="*/ 0 w 374"/>
                  <a:gd name="T53" fmla="*/ 0 h 207"/>
                  <a:gd name="T54" fmla="*/ 0 w 374"/>
                  <a:gd name="T55" fmla="*/ 0 h 207"/>
                  <a:gd name="T56" fmla="*/ 0 w 374"/>
                  <a:gd name="T57" fmla="*/ 0 h 207"/>
                  <a:gd name="T58" fmla="*/ 0 w 374"/>
                  <a:gd name="T59" fmla="*/ 0 h 207"/>
                  <a:gd name="T60" fmla="*/ 0 w 374"/>
                  <a:gd name="T61" fmla="*/ 0 h 207"/>
                  <a:gd name="T62" fmla="*/ 0 w 374"/>
                  <a:gd name="T63" fmla="*/ 0 h 207"/>
                  <a:gd name="T64" fmla="*/ 0 w 374"/>
                  <a:gd name="T65" fmla="*/ 0 h 207"/>
                  <a:gd name="T66" fmla="*/ 0 w 374"/>
                  <a:gd name="T67" fmla="*/ 0 h 207"/>
                  <a:gd name="T68" fmla="*/ 1 w 374"/>
                  <a:gd name="T69" fmla="*/ 0 h 207"/>
                  <a:gd name="T70" fmla="*/ 1 w 374"/>
                  <a:gd name="T71" fmla="*/ 0 h 207"/>
                  <a:gd name="T72" fmla="*/ 1 w 374"/>
                  <a:gd name="T73" fmla="*/ 0 h 207"/>
                  <a:gd name="T74" fmla="*/ 1 w 374"/>
                  <a:gd name="T75" fmla="*/ 0 h 207"/>
                  <a:gd name="T76" fmla="*/ 1 w 374"/>
                  <a:gd name="T77" fmla="*/ 0 h 207"/>
                  <a:gd name="T78" fmla="*/ 1 w 374"/>
                  <a:gd name="T79" fmla="*/ 0 h 207"/>
                  <a:gd name="T80" fmla="*/ 2 w 374"/>
                  <a:gd name="T81" fmla="*/ 0 h 207"/>
                  <a:gd name="T82" fmla="*/ 2 w 374"/>
                  <a:gd name="T83" fmla="*/ 0 h 20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74"/>
                  <a:gd name="T127" fmla="*/ 0 h 207"/>
                  <a:gd name="T128" fmla="*/ 374 w 374"/>
                  <a:gd name="T129" fmla="*/ 207 h 20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74" h="207">
                    <a:moveTo>
                      <a:pt x="350" y="0"/>
                    </a:moveTo>
                    <a:lnTo>
                      <a:pt x="353" y="16"/>
                    </a:lnTo>
                    <a:lnTo>
                      <a:pt x="356" y="33"/>
                    </a:lnTo>
                    <a:lnTo>
                      <a:pt x="360" y="50"/>
                    </a:lnTo>
                    <a:lnTo>
                      <a:pt x="363" y="66"/>
                    </a:lnTo>
                    <a:lnTo>
                      <a:pt x="367" y="83"/>
                    </a:lnTo>
                    <a:lnTo>
                      <a:pt x="370" y="100"/>
                    </a:lnTo>
                    <a:lnTo>
                      <a:pt x="373" y="116"/>
                    </a:lnTo>
                    <a:lnTo>
                      <a:pt x="374" y="134"/>
                    </a:lnTo>
                    <a:lnTo>
                      <a:pt x="374" y="152"/>
                    </a:lnTo>
                    <a:lnTo>
                      <a:pt x="372" y="171"/>
                    </a:lnTo>
                    <a:lnTo>
                      <a:pt x="341" y="178"/>
                    </a:lnTo>
                    <a:lnTo>
                      <a:pt x="309" y="184"/>
                    </a:lnTo>
                    <a:lnTo>
                      <a:pt x="278" y="188"/>
                    </a:lnTo>
                    <a:lnTo>
                      <a:pt x="247" y="190"/>
                    </a:lnTo>
                    <a:lnTo>
                      <a:pt x="216" y="191"/>
                    </a:lnTo>
                    <a:lnTo>
                      <a:pt x="185" y="192"/>
                    </a:lnTo>
                    <a:lnTo>
                      <a:pt x="154" y="195"/>
                    </a:lnTo>
                    <a:lnTo>
                      <a:pt x="122" y="197"/>
                    </a:lnTo>
                    <a:lnTo>
                      <a:pt x="90" y="201"/>
                    </a:lnTo>
                    <a:lnTo>
                      <a:pt x="58" y="207"/>
                    </a:lnTo>
                    <a:lnTo>
                      <a:pt x="53" y="190"/>
                    </a:lnTo>
                    <a:lnTo>
                      <a:pt x="50" y="172"/>
                    </a:lnTo>
                    <a:lnTo>
                      <a:pt x="49" y="153"/>
                    </a:lnTo>
                    <a:lnTo>
                      <a:pt x="48" y="133"/>
                    </a:lnTo>
                    <a:lnTo>
                      <a:pt x="46" y="114"/>
                    </a:lnTo>
                    <a:lnTo>
                      <a:pt x="43" y="96"/>
                    </a:lnTo>
                    <a:lnTo>
                      <a:pt x="37" y="81"/>
                    </a:lnTo>
                    <a:lnTo>
                      <a:pt x="29" y="66"/>
                    </a:lnTo>
                    <a:lnTo>
                      <a:pt x="17" y="54"/>
                    </a:lnTo>
                    <a:lnTo>
                      <a:pt x="0" y="47"/>
                    </a:lnTo>
                    <a:lnTo>
                      <a:pt x="33" y="32"/>
                    </a:lnTo>
                    <a:lnTo>
                      <a:pt x="65" y="21"/>
                    </a:lnTo>
                    <a:lnTo>
                      <a:pt x="98" y="14"/>
                    </a:lnTo>
                    <a:lnTo>
                      <a:pt x="132" y="9"/>
                    </a:lnTo>
                    <a:lnTo>
                      <a:pt x="166" y="7"/>
                    </a:lnTo>
                    <a:lnTo>
                      <a:pt x="201" y="7"/>
                    </a:lnTo>
                    <a:lnTo>
                      <a:pt x="237" y="6"/>
                    </a:lnTo>
                    <a:lnTo>
                      <a:pt x="274" y="6"/>
                    </a:lnTo>
                    <a:lnTo>
                      <a:pt x="311" y="3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13" name="Freeform 101"/>
              <p:cNvSpPr>
                <a:spLocks/>
              </p:cNvSpPr>
              <p:nvPr/>
            </p:nvSpPr>
            <p:spPr bwMode="auto">
              <a:xfrm>
                <a:off x="2995" y="2434"/>
                <a:ext cx="6" cy="2"/>
              </a:xfrm>
              <a:custGeom>
                <a:avLst/>
                <a:gdLst>
                  <a:gd name="T0" fmla="*/ 0 w 36"/>
                  <a:gd name="T1" fmla="*/ 0 h 12"/>
                  <a:gd name="T2" fmla="*/ 0 w 36"/>
                  <a:gd name="T3" fmla="*/ 0 h 12"/>
                  <a:gd name="T4" fmla="*/ 0 w 36"/>
                  <a:gd name="T5" fmla="*/ 0 h 12"/>
                  <a:gd name="T6" fmla="*/ 0 w 36"/>
                  <a:gd name="T7" fmla="*/ 0 h 12"/>
                  <a:gd name="T8" fmla="*/ 0 w 36"/>
                  <a:gd name="T9" fmla="*/ 0 h 12"/>
                  <a:gd name="T10" fmla="*/ 0 w 36"/>
                  <a:gd name="T11" fmla="*/ 0 h 12"/>
                  <a:gd name="T12" fmla="*/ 0 w 36"/>
                  <a:gd name="T13" fmla="*/ 0 h 12"/>
                  <a:gd name="T14" fmla="*/ 0 w 36"/>
                  <a:gd name="T15" fmla="*/ 0 h 12"/>
                  <a:gd name="T16" fmla="*/ 0 w 36"/>
                  <a:gd name="T17" fmla="*/ 0 h 12"/>
                  <a:gd name="T18" fmla="*/ 0 w 36"/>
                  <a:gd name="T19" fmla="*/ 0 h 12"/>
                  <a:gd name="T20" fmla="*/ 0 w 36"/>
                  <a:gd name="T21" fmla="*/ 0 h 12"/>
                  <a:gd name="T22" fmla="*/ 0 w 36"/>
                  <a:gd name="T23" fmla="*/ 0 h 12"/>
                  <a:gd name="T24" fmla="*/ 0 w 36"/>
                  <a:gd name="T25" fmla="*/ 0 h 12"/>
                  <a:gd name="T26" fmla="*/ 0 w 36"/>
                  <a:gd name="T27" fmla="*/ 0 h 12"/>
                  <a:gd name="T28" fmla="*/ 0 w 36"/>
                  <a:gd name="T29" fmla="*/ 0 h 12"/>
                  <a:gd name="T30" fmla="*/ 0 w 36"/>
                  <a:gd name="T31" fmla="*/ 0 h 12"/>
                  <a:gd name="T32" fmla="*/ 0 w 36"/>
                  <a:gd name="T33" fmla="*/ 0 h 12"/>
                  <a:gd name="T34" fmla="*/ 0 w 36"/>
                  <a:gd name="T35" fmla="*/ 0 h 12"/>
                  <a:gd name="T36" fmla="*/ 0 w 36"/>
                  <a:gd name="T37" fmla="*/ 0 h 12"/>
                  <a:gd name="T38" fmla="*/ 0 w 36"/>
                  <a:gd name="T39" fmla="*/ 0 h 12"/>
                  <a:gd name="T40" fmla="*/ 0 w 36"/>
                  <a:gd name="T41" fmla="*/ 0 h 12"/>
                  <a:gd name="T42" fmla="*/ 0 w 36"/>
                  <a:gd name="T43" fmla="*/ 0 h 1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"/>
                  <a:gd name="T67" fmla="*/ 0 h 12"/>
                  <a:gd name="T68" fmla="*/ 36 w 36"/>
                  <a:gd name="T69" fmla="*/ 12 h 1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" h="12">
                    <a:moveTo>
                      <a:pt x="36" y="0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29" y="7"/>
                    </a:lnTo>
                    <a:lnTo>
                      <a:pt x="25" y="8"/>
                    </a:lnTo>
                    <a:lnTo>
                      <a:pt x="21" y="10"/>
                    </a:lnTo>
                    <a:lnTo>
                      <a:pt x="17" y="12"/>
                    </a:lnTo>
                    <a:lnTo>
                      <a:pt x="13" y="12"/>
                    </a:lnTo>
                    <a:lnTo>
                      <a:pt x="8" y="12"/>
                    </a:lnTo>
                    <a:lnTo>
                      <a:pt x="5" y="12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33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7EB3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14" name="Freeform 102"/>
              <p:cNvSpPr>
                <a:spLocks/>
              </p:cNvSpPr>
              <p:nvPr/>
            </p:nvSpPr>
            <p:spPr bwMode="auto">
              <a:xfrm>
                <a:off x="2935" y="2437"/>
                <a:ext cx="5" cy="1"/>
              </a:xfrm>
              <a:custGeom>
                <a:avLst/>
                <a:gdLst>
                  <a:gd name="T0" fmla="*/ 0 w 28"/>
                  <a:gd name="T1" fmla="*/ 0 h 11"/>
                  <a:gd name="T2" fmla="*/ 0 w 28"/>
                  <a:gd name="T3" fmla="*/ 0 h 11"/>
                  <a:gd name="T4" fmla="*/ 0 w 28"/>
                  <a:gd name="T5" fmla="*/ 0 h 11"/>
                  <a:gd name="T6" fmla="*/ 0 w 28"/>
                  <a:gd name="T7" fmla="*/ 0 h 11"/>
                  <a:gd name="T8" fmla="*/ 0 w 28"/>
                  <a:gd name="T9" fmla="*/ 0 h 11"/>
                  <a:gd name="T10" fmla="*/ 0 w 28"/>
                  <a:gd name="T11" fmla="*/ 0 h 11"/>
                  <a:gd name="T12" fmla="*/ 0 w 28"/>
                  <a:gd name="T13" fmla="*/ 0 h 11"/>
                  <a:gd name="T14" fmla="*/ 0 w 28"/>
                  <a:gd name="T15" fmla="*/ 0 h 11"/>
                  <a:gd name="T16" fmla="*/ 0 w 28"/>
                  <a:gd name="T17" fmla="*/ 0 h 11"/>
                  <a:gd name="T18" fmla="*/ 0 w 28"/>
                  <a:gd name="T19" fmla="*/ 0 h 11"/>
                  <a:gd name="T20" fmla="*/ 0 w 28"/>
                  <a:gd name="T21" fmla="*/ 0 h 11"/>
                  <a:gd name="T22" fmla="*/ 0 w 28"/>
                  <a:gd name="T23" fmla="*/ 0 h 11"/>
                  <a:gd name="T24" fmla="*/ 0 w 28"/>
                  <a:gd name="T25" fmla="*/ 0 h 11"/>
                  <a:gd name="T26" fmla="*/ 0 w 28"/>
                  <a:gd name="T27" fmla="*/ 0 h 11"/>
                  <a:gd name="T28" fmla="*/ 0 w 28"/>
                  <a:gd name="T29" fmla="*/ 0 h 11"/>
                  <a:gd name="T30" fmla="*/ 0 w 28"/>
                  <a:gd name="T31" fmla="*/ 0 h 11"/>
                  <a:gd name="T32" fmla="*/ 0 w 28"/>
                  <a:gd name="T33" fmla="*/ 0 h 11"/>
                  <a:gd name="T34" fmla="*/ 0 w 28"/>
                  <a:gd name="T35" fmla="*/ 0 h 11"/>
                  <a:gd name="T36" fmla="*/ 0 w 28"/>
                  <a:gd name="T37" fmla="*/ 0 h 11"/>
                  <a:gd name="T38" fmla="*/ 0 w 28"/>
                  <a:gd name="T39" fmla="*/ 0 h 11"/>
                  <a:gd name="T40" fmla="*/ 0 w 28"/>
                  <a:gd name="T41" fmla="*/ 0 h 11"/>
                  <a:gd name="T42" fmla="*/ 0 w 28"/>
                  <a:gd name="T43" fmla="*/ 0 h 1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"/>
                  <a:gd name="T67" fmla="*/ 0 h 11"/>
                  <a:gd name="T68" fmla="*/ 28 w 28"/>
                  <a:gd name="T69" fmla="*/ 11 h 1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" h="11">
                    <a:moveTo>
                      <a:pt x="28" y="0"/>
                    </a:moveTo>
                    <a:lnTo>
                      <a:pt x="26" y="4"/>
                    </a:lnTo>
                    <a:lnTo>
                      <a:pt x="23" y="6"/>
                    </a:lnTo>
                    <a:lnTo>
                      <a:pt x="21" y="9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2" y="9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0" y="1"/>
                    </a:lnTo>
                    <a:lnTo>
                      <a:pt x="13" y="1"/>
                    </a:lnTo>
                    <a:lnTo>
                      <a:pt x="16" y="1"/>
                    </a:lnTo>
                    <a:lnTo>
                      <a:pt x="19" y="1"/>
                    </a:lnTo>
                    <a:lnTo>
                      <a:pt x="22" y="1"/>
                    </a:lnTo>
                    <a:lnTo>
                      <a:pt x="25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7EB3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15" name="Freeform 103"/>
              <p:cNvSpPr>
                <a:spLocks/>
              </p:cNvSpPr>
              <p:nvPr/>
            </p:nvSpPr>
            <p:spPr bwMode="auto">
              <a:xfrm>
                <a:off x="2984" y="2444"/>
                <a:ext cx="24" cy="35"/>
              </a:xfrm>
              <a:custGeom>
                <a:avLst/>
                <a:gdLst>
                  <a:gd name="T0" fmla="*/ 1 w 143"/>
                  <a:gd name="T1" fmla="*/ 0 h 205"/>
                  <a:gd name="T2" fmla="*/ 1 w 143"/>
                  <a:gd name="T3" fmla="*/ 0 h 205"/>
                  <a:gd name="T4" fmla="*/ 1 w 143"/>
                  <a:gd name="T5" fmla="*/ 0 h 205"/>
                  <a:gd name="T6" fmla="*/ 1 w 143"/>
                  <a:gd name="T7" fmla="*/ 0 h 205"/>
                  <a:gd name="T8" fmla="*/ 1 w 143"/>
                  <a:gd name="T9" fmla="*/ 0 h 205"/>
                  <a:gd name="T10" fmla="*/ 1 w 143"/>
                  <a:gd name="T11" fmla="*/ 1 h 205"/>
                  <a:gd name="T12" fmla="*/ 1 w 143"/>
                  <a:gd name="T13" fmla="*/ 1 h 205"/>
                  <a:gd name="T14" fmla="*/ 1 w 143"/>
                  <a:gd name="T15" fmla="*/ 1 h 205"/>
                  <a:gd name="T16" fmla="*/ 1 w 143"/>
                  <a:gd name="T17" fmla="*/ 1 h 205"/>
                  <a:gd name="T18" fmla="*/ 1 w 143"/>
                  <a:gd name="T19" fmla="*/ 1 h 205"/>
                  <a:gd name="T20" fmla="*/ 1 w 143"/>
                  <a:gd name="T21" fmla="*/ 1 h 205"/>
                  <a:gd name="T22" fmla="*/ 0 w 143"/>
                  <a:gd name="T23" fmla="*/ 1 h 205"/>
                  <a:gd name="T24" fmla="*/ 0 w 143"/>
                  <a:gd name="T25" fmla="*/ 0 h 205"/>
                  <a:gd name="T26" fmla="*/ 0 w 143"/>
                  <a:gd name="T27" fmla="*/ 0 h 205"/>
                  <a:gd name="T28" fmla="*/ 0 w 143"/>
                  <a:gd name="T29" fmla="*/ 0 h 205"/>
                  <a:gd name="T30" fmla="*/ 0 w 143"/>
                  <a:gd name="T31" fmla="*/ 0 h 205"/>
                  <a:gd name="T32" fmla="*/ 0 w 143"/>
                  <a:gd name="T33" fmla="*/ 0 h 205"/>
                  <a:gd name="T34" fmla="*/ 0 w 143"/>
                  <a:gd name="T35" fmla="*/ 0 h 205"/>
                  <a:gd name="T36" fmla="*/ 0 w 143"/>
                  <a:gd name="T37" fmla="*/ 0 h 205"/>
                  <a:gd name="T38" fmla="*/ 0 w 143"/>
                  <a:gd name="T39" fmla="*/ 0 h 205"/>
                  <a:gd name="T40" fmla="*/ 1 w 143"/>
                  <a:gd name="T41" fmla="*/ 0 h 205"/>
                  <a:gd name="T42" fmla="*/ 1 w 143"/>
                  <a:gd name="T43" fmla="*/ 0 h 205"/>
                  <a:gd name="T44" fmla="*/ 1 w 143"/>
                  <a:gd name="T45" fmla="*/ 0 h 205"/>
                  <a:gd name="T46" fmla="*/ 1 w 143"/>
                  <a:gd name="T47" fmla="*/ 0 h 2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43"/>
                  <a:gd name="T73" fmla="*/ 0 h 205"/>
                  <a:gd name="T74" fmla="*/ 143 w 143"/>
                  <a:gd name="T75" fmla="*/ 205 h 20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43" h="205">
                    <a:moveTo>
                      <a:pt x="115" y="1"/>
                    </a:moveTo>
                    <a:lnTo>
                      <a:pt x="117" y="19"/>
                    </a:lnTo>
                    <a:lnTo>
                      <a:pt x="120" y="36"/>
                    </a:lnTo>
                    <a:lnTo>
                      <a:pt x="124" y="55"/>
                    </a:lnTo>
                    <a:lnTo>
                      <a:pt x="128" y="74"/>
                    </a:lnTo>
                    <a:lnTo>
                      <a:pt x="131" y="94"/>
                    </a:lnTo>
                    <a:lnTo>
                      <a:pt x="135" y="113"/>
                    </a:lnTo>
                    <a:lnTo>
                      <a:pt x="137" y="133"/>
                    </a:lnTo>
                    <a:lnTo>
                      <a:pt x="140" y="153"/>
                    </a:lnTo>
                    <a:lnTo>
                      <a:pt x="142" y="173"/>
                    </a:lnTo>
                    <a:lnTo>
                      <a:pt x="143" y="193"/>
                    </a:lnTo>
                    <a:lnTo>
                      <a:pt x="10" y="205"/>
                    </a:lnTo>
                    <a:lnTo>
                      <a:pt x="0" y="6"/>
                    </a:lnTo>
                    <a:lnTo>
                      <a:pt x="9" y="3"/>
                    </a:lnTo>
                    <a:lnTo>
                      <a:pt x="18" y="1"/>
                    </a:lnTo>
                    <a:lnTo>
                      <a:pt x="29" y="1"/>
                    </a:lnTo>
                    <a:lnTo>
                      <a:pt x="40" y="0"/>
                    </a:lnTo>
                    <a:lnTo>
                      <a:pt x="51" y="0"/>
                    </a:lnTo>
                    <a:lnTo>
                      <a:pt x="65" y="0"/>
                    </a:lnTo>
                    <a:lnTo>
                      <a:pt x="76" y="0"/>
                    </a:lnTo>
                    <a:lnTo>
                      <a:pt x="90" y="1"/>
                    </a:lnTo>
                    <a:lnTo>
                      <a:pt x="103" y="1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7EB3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16" name="Freeform 104"/>
              <p:cNvSpPr>
                <a:spLocks/>
              </p:cNvSpPr>
              <p:nvPr/>
            </p:nvSpPr>
            <p:spPr bwMode="auto">
              <a:xfrm>
                <a:off x="2989" y="2462"/>
                <a:ext cx="16" cy="11"/>
              </a:xfrm>
              <a:custGeom>
                <a:avLst/>
                <a:gdLst>
                  <a:gd name="T0" fmla="*/ 1 w 93"/>
                  <a:gd name="T1" fmla="*/ 0 h 64"/>
                  <a:gd name="T2" fmla="*/ 1 w 93"/>
                  <a:gd name="T3" fmla="*/ 0 h 64"/>
                  <a:gd name="T4" fmla="*/ 1 w 93"/>
                  <a:gd name="T5" fmla="*/ 0 h 64"/>
                  <a:gd name="T6" fmla="*/ 1 w 93"/>
                  <a:gd name="T7" fmla="*/ 0 h 64"/>
                  <a:gd name="T8" fmla="*/ 1 w 93"/>
                  <a:gd name="T9" fmla="*/ 0 h 64"/>
                  <a:gd name="T10" fmla="*/ 1 w 93"/>
                  <a:gd name="T11" fmla="*/ 0 h 64"/>
                  <a:gd name="T12" fmla="*/ 1 w 93"/>
                  <a:gd name="T13" fmla="*/ 0 h 64"/>
                  <a:gd name="T14" fmla="*/ 1 w 93"/>
                  <a:gd name="T15" fmla="*/ 0 h 64"/>
                  <a:gd name="T16" fmla="*/ 1 w 93"/>
                  <a:gd name="T17" fmla="*/ 0 h 64"/>
                  <a:gd name="T18" fmla="*/ 0 w 93"/>
                  <a:gd name="T19" fmla="*/ 0 h 64"/>
                  <a:gd name="T20" fmla="*/ 0 w 93"/>
                  <a:gd name="T21" fmla="*/ 0 h 64"/>
                  <a:gd name="T22" fmla="*/ 0 w 93"/>
                  <a:gd name="T23" fmla="*/ 0 h 64"/>
                  <a:gd name="T24" fmla="*/ 0 w 93"/>
                  <a:gd name="T25" fmla="*/ 0 h 64"/>
                  <a:gd name="T26" fmla="*/ 0 w 93"/>
                  <a:gd name="T27" fmla="*/ 0 h 64"/>
                  <a:gd name="T28" fmla="*/ 0 w 93"/>
                  <a:gd name="T29" fmla="*/ 0 h 64"/>
                  <a:gd name="T30" fmla="*/ 0 w 93"/>
                  <a:gd name="T31" fmla="*/ 0 h 64"/>
                  <a:gd name="T32" fmla="*/ 0 w 93"/>
                  <a:gd name="T33" fmla="*/ 0 h 64"/>
                  <a:gd name="T34" fmla="*/ 0 w 93"/>
                  <a:gd name="T35" fmla="*/ 0 h 64"/>
                  <a:gd name="T36" fmla="*/ 0 w 93"/>
                  <a:gd name="T37" fmla="*/ 0 h 64"/>
                  <a:gd name="T38" fmla="*/ 0 w 93"/>
                  <a:gd name="T39" fmla="*/ 0 h 64"/>
                  <a:gd name="T40" fmla="*/ 0 w 93"/>
                  <a:gd name="T41" fmla="*/ 0 h 64"/>
                  <a:gd name="T42" fmla="*/ 0 w 93"/>
                  <a:gd name="T43" fmla="*/ 0 h 64"/>
                  <a:gd name="T44" fmla="*/ 0 w 93"/>
                  <a:gd name="T45" fmla="*/ 0 h 64"/>
                  <a:gd name="T46" fmla="*/ 0 w 93"/>
                  <a:gd name="T47" fmla="*/ 0 h 64"/>
                  <a:gd name="T48" fmla="*/ 0 w 93"/>
                  <a:gd name="T49" fmla="*/ 0 h 64"/>
                  <a:gd name="T50" fmla="*/ 0 w 93"/>
                  <a:gd name="T51" fmla="*/ 0 h 64"/>
                  <a:gd name="T52" fmla="*/ 0 w 93"/>
                  <a:gd name="T53" fmla="*/ 0 h 64"/>
                  <a:gd name="T54" fmla="*/ 0 w 93"/>
                  <a:gd name="T55" fmla="*/ 0 h 64"/>
                  <a:gd name="T56" fmla="*/ 0 w 93"/>
                  <a:gd name="T57" fmla="*/ 0 h 64"/>
                  <a:gd name="T58" fmla="*/ 0 w 93"/>
                  <a:gd name="T59" fmla="*/ 0 h 64"/>
                  <a:gd name="T60" fmla="*/ 1 w 93"/>
                  <a:gd name="T61" fmla="*/ 0 h 64"/>
                  <a:gd name="T62" fmla="*/ 1 w 93"/>
                  <a:gd name="T63" fmla="*/ 0 h 6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3"/>
                  <a:gd name="T97" fmla="*/ 0 h 64"/>
                  <a:gd name="T98" fmla="*/ 93 w 93"/>
                  <a:gd name="T99" fmla="*/ 64 h 6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3" h="64">
                    <a:moveTo>
                      <a:pt x="87" y="0"/>
                    </a:moveTo>
                    <a:lnTo>
                      <a:pt x="91" y="5"/>
                    </a:lnTo>
                    <a:lnTo>
                      <a:pt x="93" y="10"/>
                    </a:lnTo>
                    <a:lnTo>
                      <a:pt x="93" y="15"/>
                    </a:lnTo>
                    <a:lnTo>
                      <a:pt x="93" y="20"/>
                    </a:lnTo>
                    <a:lnTo>
                      <a:pt x="91" y="26"/>
                    </a:lnTo>
                    <a:lnTo>
                      <a:pt x="88" y="31"/>
                    </a:lnTo>
                    <a:lnTo>
                      <a:pt x="86" y="37"/>
                    </a:lnTo>
                    <a:lnTo>
                      <a:pt x="85" y="41"/>
                    </a:lnTo>
                    <a:lnTo>
                      <a:pt x="83" y="47"/>
                    </a:lnTo>
                    <a:lnTo>
                      <a:pt x="83" y="52"/>
                    </a:lnTo>
                    <a:lnTo>
                      <a:pt x="78" y="53"/>
                    </a:lnTo>
                    <a:lnTo>
                      <a:pt x="72" y="56"/>
                    </a:lnTo>
                    <a:lnTo>
                      <a:pt x="65" y="57"/>
                    </a:lnTo>
                    <a:lnTo>
                      <a:pt x="58" y="59"/>
                    </a:lnTo>
                    <a:lnTo>
                      <a:pt x="49" y="60"/>
                    </a:lnTo>
                    <a:lnTo>
                      <a:pt x="41" y="62"/>
                    </a:lnTo>
                    <a:lnTo>
                      <a:pt x="33" y="63"/>
                    </a:lnTo>
                    <a:lnTo>
                      <a:pt x="24" y="64"/>
                    </a:lnTo>
                    <a:lnTo>
                      <a:pt x="15" y="64"/>
                    </a:lnTo>
                    <a:lnTo>
                      <a:pt x="6" y="64"/>
                    </a:lnTo>
                    <a:lnTo>
                      <a:pt x="2" y="47"/>
                    </a:lnTo>
                    <a:lnTo>
                      <a:pt x="0" y="34"/>
                    </a:lnTo>
                    <a:lnTo>
                      <a:pt x="4" y="24"/>
                    </a:lnTo>
                    <a:lnTo>
                      <a:pt x="12" y="16"/>
                    </a:lnTo>
                    <a:lnTo>
                      <a:pt x="22" y="12"/>
                    </a:lnTo>
                    <a:lnTo>
                      <a:pt x="34" y="8"/>
                    </a:lnTo>
                    <a:lnTo>
                      <a:pt x="47" y="5"/>
                    </a:lnTo>
                    <a:lnTo>
                      <a:pt x="61" y="3"/>
                    </a:lnTo>
                    <a:lnTo>
                      <a:pt x="74" y="1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17" name="Freeform 105"/>
              <p:cNvSpPr>
                <a:spLocks/>
              </p:cNvSpPr>
              <p:nvPr/>
            </p:nvSpPr>
            <p:spPr bwMode="auto">
              <a:xfrm>
                <a:off x="2992" y="2466"/>
                <a:ext cx="9" cy="3"/>
              </a:xfrm>
              <a:custGeom>
                <a:avLst/>
                <a:gdLst>
                  <a:gd name="T0" fmla="*/ 0 w 54"/>
                  <a:gd name="T1" fmla="*/ 0 h 16"/>
                  <a:gd name="T2" fmla="*/ 0 w 54"/>
                  <a:gd name="T3" fmla="*/ 0 h 16"/>
                  <a:gd name="T4" fmla="*/ 0 w 54"/>
                  <a:gd name="T5" fmla="*/ 0 h 16"/>
                  <a:gd name="T6" fmla="*/ 0 w 54"/>
                  <a:gd name="T7" fmla="*/ 0 h 16"/>
                  <a:gd name="T8" fmla="*/ 0 w 54"/>
                  <a:gd name="T9" fmla="*/ 0 h 16"/>
                  <a:gd name="T10" fmla="*/ 0 w 54"/>
                  <a:gd name="T11" fmla="*/ 0 h 16"/>
                  <a:gd name="T12" fmla="*/ 0 w 54"/>
                  <a:gd name="T13" fmla="*/ 0 h 16"/>
                  <a:gd name="T14" fmla="*/ 0 w 54"/>
                  <a:gd name="T15" fmla="*/ 0 h 16"/>
                  <a:gd name="T16" fmla="*/ 0 w 54"/>
                  <a:gd name="T17" fmla="*/ 0 h 16"/>
                  <a:gd name="T18" fmla="*/ 0 w 54"/>
                  <a:gd name="T19" fmla="*/ 0 h 16"/>
                  <a:gd name="T20" fmla="*/ 0 w 54"/>
                  <a:gd name="T21" fmla="*/ 0 h 16"/>
                  <a:gd name="T22" fmla="*/ 0 w 54"/>
                  <a:gd name="T23" fmla="*/ 0 h 16"/>
                  <a:gd name="T24" fmla="*/ 0 w 54"/>
                  <a:gd name="T25" fmla="*/ 0 h 16"/>
                  <a:gd name="T26" fmla="*/ 0 w 54"/>
                  <a:gd name="T27" fmla="*/ 0 h 16"/>
                  <a:gd name="T28" fmla="*/ 0 w 54"/>
                  <a:gd name="T29" fmla="*/ 0 h 16"/>
                  <a:gd name="T30" fmla="*/ 0 w 54"/>
                  <a:gd name="T31" fmla="*/ 0 h 16"/>
                  <a:gd name="T32" fmla="*/ 0 w 54"/>
                  <a:gd name="T33" fmla="*/ 0 h 16"/>
                  <a:gd name="T34" fmla="*/ 0 w 54"/>
                  <a:gd name="T35" fmla="*/ 0 h 16"/>
                  <a:gd name="T36" fmla="*/ 0 w 54"/>
                  <a:gd name="T37" fmla="*/ 0 h 16"/>
                  <a:gd name="T38" fmla="*/ 0 w 54"/>
                  <a:gd name="T39" fmla="*/ 0 h 16"/>
                  <a:gd name="T40" fmla="*/ 0 w 54"/>
                  <a:gd name="T41" fmla="*/ 0 h 16"/>
                  <a:gd name="T42" fmla="*/ 0 w 54"/>
                  <a:gd name="T43" fmla="*/ 0 h 16"/>
                  <a:gd name="T44" fmla="*/ 0 w 54"/>
                  <a:gd name="T45" fmla="*/ 0 h 16"/>
                  <a:gd name="T46" fmla="*/ 0 w 54"/>
                  <a:gd name="T47" fmla="*/ 0 h 16"/>
                  <a:gd name="T48" fmla="*/ 0 w 54"/>
                  <a:gd name="T49" fmla="*/ 0 h 16"/>
                  <a:gd name="T50" fmla="*/ 0 w 54"/>
                  <a:gd name="T51" fmla="*/ 0 h 16"/>
                  <a:gd name="T52" fmla="*/ 0 w 54"/>
                  <a:gd name="T53" fmla="*/ 0 h 16"/>
                  <a:gd name="T54" fmla="*/ 0 w 54"/>
                  <a:gd name="T55" fmla="*/ 0 h 16"/>
                  <a:gd name="T56" fmla="*/ 0 w 54"/>
                  <a:gd name="T57" fmla="*/ 0 h 16"/>
                  <a:gd name="T58" fmla="*/ 0 w 54"/>
                  <a:gd name="T59" fmla="*/ 0 h 16"/>
                  <a:gd name="T60" fmla="*/ 0 w 54"/>
                  <a:gd name="T61" fmla="*/ 0 h 16"/>
                  <a:gd name="T62" fmla="*/ 0 w 54"/>
                  <a:gd name="T63" fmla="*/ 0 h 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4"/>
                  <a:gd name="T97" fmla="*/ 0 h 16"/>
                  <a:gd name="T98" fmla="*/ 54 w 54"/>
                  <a:gd name="T99" fmla="*/ 16 h 1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4" h="16">
                    <a:moveTo>
                      <a:pt x="53" y="0"/>
                    </a:moveTo>
                    <a:lnTo>
                      <a:pt x="54" y="4"/>
                    </a:lnTo>
                    <a:lnTo>
                      <a:pt x="54" y="9"/>
                    </a:lnTo>
                    <a:lnTo>
                      <a:pt x="51" y="11"/>
                    </a:lnTo>
                    <a:lnTo>
                      <a:pt x="49" y="14"/>
                    </a:lnTo>
                    <a:lnTo>
                      <a:pt x="46" y="15"/>
                    </a:lnTo>
                    <a:lnTo>
                      <a:pt x="41" y="16"/>
                    </a:lnTo>
                    <a:lnTo>
                      <a:pt x="37" y="16"/>
                    </a:lnTo>
                    <a:lnTo>
                      <a:pt x="32" y="16"/>
                    </a:lnTo>
                    <a:lnTo>
                      <a:pt x="28" y="16"/>
                    </a:lnTo>
                    <a:lnTo>
                      <a:pt x="24" y="16"/>
                    </a:lnTo>
                    <a:lnTo>
                      <a:pt x="22" y="16"/>
                    </a:lnTo>
                    <a:lnTo>
                      <a:pt x="19" y="15"/>
                    </a:lnTo>
                    <a:lnTo>
                      <a:pt x="17" y="16"/>
                    </a:lnTo>
                    <a:lnTo>
                      <a:pt x="13" y="16"/>
                    </a:lnTo>
                    <a:lnTo>
                      <a:pt x="11" y="16"/>
                    </a:lnTo>
                    <a:lnTo>
                      <a:pt x="9" y="16"/>
                    </a:lnTo>
                    <a:lnTo>
                      <a:pt x="6" y="16"/>
                    </a:lnTo>
                    <a:lnTo>
                      <a:pt x="4" y="15"/>
                    </a:lnTo>
                    <a:lnTo>
                      <a:pt x="1" y="14"/>
                    </a:lnTo>
                    <a:lnTo>
                      <a:pt x="0" y="11"/>
                    </a:lnTo>
                    <a:lnTo>
                      <a:pt x="4" y="9"/>
                    </a:lnTo>
                    <a:lnTo>
                      <a:pt x="9" y="8"/>
                    </a:lnTo>
                    <a:lnTo>
                      <a:pt x="13" y="5"/>
                    </a:lnTo>
                    <a:lnTo>
                      <a:pt x="18" y="4"/>
                    </a:lnTo>
                    <a:lnTo>
                      <a:pt x="24" y="3"/>
                    </a:lnTo>
                    <a:lnTo>
                      <a:pt x="29" y="2"/>
                    </a:lnTo>
                    <a:lnTo>
                      <a:pt x="35" y="1"/>
                    </a:lnTo>
                    <a:lnTo>
                      <a:pt x="41" y="0"/>
                    </a:lnTo>
                    <a:lnTo>
                      <a:pt x="47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4D8C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18" name="Freeform 106"/>
              <p:cNvSpPr>
                <a:spLocks/>
              </p:cNvSpPr>
              <p:nvPr/>
            </p:nvSpPr>
            <p:spPr bwMode="auto">
              <a:xfrm>
                <a:off x="2909" y="2467"/>
                <a:ext cx="165" cy="94"/>
              </a:xfrm>
              <a:custGeom>
                <a:avLst/>
                <a:gdLst>
                  <a:gd name="T0" fmla="*/ 4 w 991"/>
                  <a:gd name="T1" fmla="*/ 1 h 567"/>
                  <a:gd name="T2" fmla="*/ 4 w 991"/>
                  <a:gd name="T3" fmla="*/ 2 h 567"/>
                  <a:gd name="T4" fmla="*/ 4 w 991"/>
                  <a:gd name="T5" fmla="*/ 2 h 567"/>
                  <a:gd name="T6" fmla="*/ 3 w 991"/>
                  <a:gd name="T7" fmla="*/ 2 h 567"/>
                  <a:gd name="T8" fmla="*/ 2 w 991"/>
                  <a:gd name="T9" fmla="*/ 2 h 567"/>
                  <a:gd name="T10" fmla="*/ 2 w 991"/>
                  <a:gd name="T11" fmla="*/ 2 h 567"/>
                  <a:gd name="T12" fmla="*/ 2 w 991"/>
                  <a:gd name="T13" fmla="*/ 2 h 567"/>
                  <a:gd name="T14" fmla="*/ 2 w 991"/>
                  <a:gd name="T15" fmla="*/ 2 h 567"/>
                  <a:gd name="T16" fmla="*/ 1 w 991"/>
                  <a:gd name="T17" fmla="*/ 2 h 567"/>
                  <a:gd name="T18" fmla="*/ 2 w 991"/>
                  <a:gd name="T19" fmla="*/ 2 h 567"/>
                  <a:gd name="T20" fmla="*/ 1 w 991"/>
                  <a:gd name="T21" fmla="*/ 2 h 567"/>
                  <a:gd name="T22" fmla="*/ 1 w 991"/>
                  <a:gd name="T23" fmla="*/ 2 h 567"/>
                  <a:gd name="T24" fmla="*/ 1 w 991"/>
                  <a:gd name="T25" fmla="*/ 2 h 567"/>
                  <a:gd name="T26" fmla="*/ 1 w 991"/>
                  <a:gd name="T27" fmla="*/ 2 h 567"/>
                  <a:gd name="T28" fmla="*/ 1 w 991"/>
                  <a:gd name="T29" fmla="*/ 2 h 567"/>
                  <a:gd name="T30" fmla="*/ 1 w 991"/>
                  <a:gd name="T31" fmla="*/ 2 h 567"/>
                  <a:gd name="T32" fmla="*/ 1 w 991"/>
                  <a:gd name="T33" fmla="*/ 2 h 567"/>
                  <a:gd name="T34" fmla="*/ 1 w 991"/>
                  <a:gd name="T35" fmla="*/ 2 h 567"/>
                  <a:gd name="T36" fmla="*/ 1 w 991"/>
                  <a:gd name="T37" fmla="*/ 2 h 567"/>
                  <a:gd name="T38" fmla="*/ 1 w 991"/>
                  <a:gd name="T39" fmla="*/ 2 h 567"/>
                  <a:gd name="T40" fmla="*/ 1 w 991"/>
                  <a:gd name="T41" fmla="*/ 2 h 567"/>
                  <a:gd name="T42" fmla="*/ 1 w 991"/>
                  <a:gd name="T43" fmla="*/ 2 h 567"/>
                  <a:gd name="T44" fmla="*/ 1 w 991"/>
                  <a:gd name="T45" fmla="*/ 2 h 567"/>
                  <a:gd name="T46" fmla="*/ 1 w 991"/>
                  <a:gd name="T47" fmla="*/ 1 h 567"/>
                  <a:gd name="T48" fmla="*/ 1 w 991"/>
                  <a:gd name="T49" fmla="*/ 1 h 567"/>
                  <a:gd name="T50" fmla="*/ 1 w 991"/>
                  <a:gd name="T51" fmla="*/ 1 h 567"/>
                  <a:gd name="T52" fmla="*/ 1 w 991"/>
                  <a:gd name="T53" fmla="*/ 1 h 567"/>
                  <a:gd name="T54" fmla="*/ 0 w 991"/>
                  <a:gd name="T55" fmla="*/ 2 h 567"/>
                  <a:gd name="T56" fmla="*/ 1 w 991"/>
                  <a:gd name="T57" fmla="*/ 1 h 567"/>
                  <a:gd name="T58" fmla="*/ 1 w 991"/>
                  <a:gd name="T59" fmla="*/ 1 h 567"/>
                  <a:gd name="T60" fmla="*/ 1 w 991"/>
                  <a:gd name="T61" fmla="*/ 1 h 567"/>
                  <a:gd name="T62" fmla="*/ 1 w 991"/>
                  <a:gd name="T63" fmla="*/ 1 h 567"/>
                  <a:gd name="T64" fmla="*/ 1 w 991"/>
                  <a:gd name="T65" fmla="*/ 1 h 567"/>
                  <a:gd name="T66" fmla="*/ 1 w 991"/>
                  <a:gd name="T67" fmla="*/ 1 h 567"/>
                  <a:gd name="T68" fmla="*/ 0 w 991"/>
                  <a:gd name="T69" fmla="*/ 1 h 567"/>
                  <a:gd name="T70" fmla="*/ 0 w 991"/>
                  <a:gd name="T71" fmla="*/ 1 h 567"/>
                  <a:gd name="T72" fmla="*/ 0 w 991"/>
                  <a:gd name="T73" fmla="*/ 2 h 567"/>
                  <a:gd name="T74" fmla="*/ 0 w 991"/>
                  <a:gd name="T75" fmla="*/ 2 h 567"/>
                  <a:gd name="T76" fmla="*/ 0 w 991"/>
                  <a:gd name="T77" fmla="*/ 1 h 567"/>
                  <a:gd name="T78" fmla="*/ 0 w 991"/>
                  <a:gd name="T79" fmla="*/ 1 h 567"/>
                  <a:gd name="T80" fmla="*/ 0 w 991"/>
                  <a:gd name="T81" fmla="*/ 1 h 567"/>
                  <a:gd name="T82" fmla="*/ 1 w 991"/>
                  <a:gd name="T83" fmla="*/ 1 h 567"/>
                  <a:gd name="T84" fmla="*/ 1 w 991"/>
                  <a:gd name="T85" fmla="*/ 1 h 567"/>
                  <a:gd name="T86" fmla="*/ 1 w 991"/>
                  <a:gd name="T87" fmla="*/ 1 h 567"/>
                  <a:gd name="T88" fmla="*/ 1 w 991"/>
                  <a:gd name="T89" fmla="*/ 1 h 567"/>
                  <a:gd name="T90" fmla="*/ 1 w 991"/>
                  <a:gd name="T91" fmla="*/ 0 h 567"/>
                  <a:gd name="T92" fmla="*/ 1 w 991"/>
                  <a:gd name="T93" fmla="*/ 0 h 567"/>
                  <a:gd name="T94" fmla="*/ 1 w 991"/>
                  <a:gd name="T95" fmla="*/ 0 h 567"/>
                  <a:gd name="T96" fmla="*/ 1 w 991"/>
                  <a:gd name="T97" fmla="*/ 1 h 567"/>
                  <a:gd name="T98" fmla="*/ 0 w 991"/>
                  <a:gd name="T99" fmla="*/ 1 h 567"/>
                  <a:gd name="T100" fmla="*/ 0 w 991"/>
                  <a:gd name="T101" fmla="*/ 1 h 567"/>
                  <a:gd name="T102" fmla="*/ 0 w 991"/>
                  <a:gd name="T103" fmla="*/ 1 h 567"/>
                  <a:gd name="T104" fmla="*/ 1 w 991"/>
                  <a:gd name="T105" fmla="*/ 1 h 567"/>
                  <a:gd name="T106" fmla="*/ 1 w 991"/>
                  <a:gd name="T107" fmla="*/ 0 h 567"/>
                  <a:gd name="T108" fmla="*/ 1 w 991"/>
                  <a:gd name="T109" fmla="*/ 0 h 567"/>
                  <a:gd name="T110" fmla="*/ 2 w 991"/>
                  <a:gd name="T111" fmla="*/ 0 h 567"/>
                  <a:gd name="T112" fmla="*/ 2 w 991"/>
                  <a:gd name="T113" fmla="*/ 0 h 567"/>
                  <a:gd name="T114" fmla="*/ 3 w 991"/>
                  <a:gd name="T115" fmla="*/ 0 h 567"/>
                  <a:gd name="T116" fmla="*/ 3 w 991"/>
                  <a:gd name="T117" fmla="*/ 0 h 567"/>
                  <a:gd name="T118" fmla="*/ 4 w 991"/>
                  <a:gd name="T119" fmla="*/ 0 h 56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91"/>
                  <a:gd name="T181" fmla="*/ 0 h 567"/>
                  <a:gd name="T182" fmla="*/ 991 w 991"/>
                  <a:gd name="T183" fmla="*/ 567 h 56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91" h="567">
                    <a:moveTo>
                      <a:pt x="937" y="1"/>
                    </a:moveTo>
                    <a:lnTo>
                      <a:pt x="945" y="49"/>
                    </a:lnTo>
                    <a:lnTo>
                      <a:pt x="953" y="98"/>
                    </a:lnTo>
                    <a:lnTo>
                      <a:pt x="962" y="145"/>
                    </a:lnTo>
                    <a:lnTo>
                      <a:pt x="970" y="194"/>
                    </a:lnTo>
                    <a:lnTo>
                      <a:pt x="978" y="243"/>
                    </a:lnTo>
                    <a:lnTo>
                      <a:pt x="984" y="292"/>
                    </a:lnTo>
                    <a:lnTo>
                      <a:pt x="989" y="341"/>
                    </a:lnTo>
                    <a:lnTo>
                      <a:pt x="991" y="391"/>
                    </a:lnTo>
                    <a:lnTo>
                      <a:pt x="991" y="442"/>
                    </a:lnTo>
                    <a:lnTo>
                      <a:pt x="988" y="493"/>
                    </a:lnTo>
                    <a:lnTo>
                      <a:pt x="964" y="504"/>
                    </a:lnTo>
                    <a:lnTo>
                      <a:pt x="940" y="511"/>
                    </a:lnTo>
                    <a:lnTo>
                      <a:pt x="916" y="515"/>
                    </a:lnTo>
                    <a:lnTo>
                      <a:pt x="890" y="516"/>
                    </a:lnTo>
                    <a:lnTo>
                      <a:pt x="865" y="516"/>
                    </a:lnTo>
                    <a:lnTo>
                      <a:pt x="840" y="516"/>
                    </a:lnTo>
                    <a:lnTo>
                      <a:pt x="814" y="515"/>
                    </a:lnTo>
                    <a:lnTo>
                      <a:pt x="788" y="516"/>
                    </a:lnTo>
                    <a:lnTo>
                      <a:pt x="763" y="519"/>
                    </a:lnTo>
                    <a:lnTo>
                      <a:pt x="738" y="527"/>
                    </a:lnTo>
                    <a:lnTo>
                      <a:pt x="701" y="528"/>
                    </a:lnTo>
                    <a:lnTo>
                      <a:pt x="665" y="529"/>
                    </a:lnTo>
                    <a:lnTo>
                      <a:pt x="630" y="531"/>
                    </a:lnTo>
                    <a:lnTo>
                      <a:pt x="594" y="535"/>
                    </a:lnTo>
                    <a:lnTo>
                      <a:pt x="558" y="538"/>
                    </a:lnTo>
                    <a:lnTo>
                      <a:pt x="524" y="542"/>
                    </a:lnTo>
                    <a:lnTo>
                      <a:pt x="489" y="546"/>
                    </a:lnTo>
                    <a:lnTo>
                      <a:pt x="455" y="549"/>
                    </a:lnTo>
                    <a:lnTo>
                      <a:pt x="421" y="551"/>
                    </a:lnTo>
                    <a:lnTo>
                      <a:pt x="388" y="555"/>
                    </a:lnTo>
                    <a:lnTo>
                      <a:pt x="389" y="548"/>
                    </a:lnTo>
                    <a:lnTo>
                      <a:pt x="392" y="540"/>
                    </a:lnTo>
                    <a:lnTo>
                      <a:pt x="395" y="532"/>
                    </a:lnTo>
                    <a:lnTo>
                      <a:pt x="400" y="524"/>
                    </a:lnTo>
                    <a:lnTo>
                      <a:pt x="405" y="516"/>
                    </a:lnTo>
                    <a:lnTo>
                      <a:pt x="410" y="508"/>
                    </a:lnTo>
                    <a:lnTo>
                      <a:pt x="415" y="499"/>
                    </a:lnTo>
                    <a:lnTo>
                      <a:pt x="420" y="491"/>
                    </a:lnTo>
                    <a:lnTo>
                      <a:pt x="425" y="483"/>
                    </a:lnTo>
                    <a:lnTo>
                      <a:pt x="429" y="474"/>
                    </a:lnTo>
                    <a:lnTo>
                      <a:pt x="411" y="475"/>
                    </a:lnTo>
                    <a:lnTo>
                      <a:pt x="398" y="483"/>
                    </a:lnTo>
                    <a:lnTo>
                      <a:pt x="387" y="496"/>
                    </a:lnTo>
                    <a:lnTo>
                      <a:pt x="380" y="512"/>
                    </a:lnTo>
                    <a:lnTo>
                      <a:pt x="373" y="529"/>
                    </a:lnTo>
                    <a:lnTo>
                      <a:pt x="365" y="544"/>
                    </a:lnTo>
                    <a:lnTo>
                      <a:pt x="357" y="557"/>
                    </a:lnTo>
                    <a:lnTo>
                      <a:pt x="346" y="565"/>
                    </a:lnTo>
                    <a:lnTo>
                      <a:pt x="332" y="565"/>
                    </a:lnTo>
                    <a:lnTo>
                      <a:pt x="314" y="555"/>
                    </a:lnTo>
                    <a:lnTo>
                      <a:pt x="320" y="547"/>
                    </a:lnTo>
                    <a:lnTo>
                      <a:pt x="326" y="540"/>
                    </a:lnTo>
                    <a:lnTo>
                      <a:pt x="335" y="531"/>
                    </a:lnTo>
                    <a:lnTo>
                      <a:pt x="342" y="524"/>
                    </a:lnTo>
                    <a:lnTo>
                      <a:pt x="349" y="516"/>
                    </a:lnTo>
                    <a:lnTo>
                      <a:pt x="356" y="509"/>
                    </a:lnTo>
                    <a:lnTo>
                      <a:pt x="362" y="500"/>
                    </a:lnTo>
                    <a:lnTo>
                      <a:pt x="365" y="492"/>
                    </a:lnTo>
                    <a:lnTo>
                      <a:pt x="368" y="484"/>
                    </a:lnTo>
                    <a:lnTo>
                      <a:pt x="367" y="474"/>
                    </a:lnTo>
                    <a:lnTo>
                      <a:pt x="262" y="567"/>
                    </a:lnTo>
                    <a:lnTo>
                      <a:pt x="266" y="557"/>
                    </a:lnTo>
                    <a:lnTo>
                      <a:pt x="271" y="548"/>
                    </a:lnTo>
                    <a:lnTo>
                      <a:pt x="281" y="538"/>
                    </a:lnTo>
                    <a:lnTo>
                      <a:pt x="291" y="528"/>
                    </a:lnTo>
                    <a:lnTo>
                      <a:pt x="301" y="517"/>
                    </a:lnTo>
                    <a:lnTo>
                      <a:pt x="311" y="505"/>
                    </a:lnTo>
                    <a:lnTo>
                      <a:pt x="320" y="494"/>
                    </a:lnTo>
                    <a:lnTo>
                      <a:pt x="329" y="485"/>
                    </a:lnTo>
                    <a:lnTo>
                      <a:pt x="335" y="474"/>
                    </a:lnTo>
                    <a:lnTo>
                      <a:pt x="338" y="465"/>
                    </a:lnTo>
                    <a:lnTo>
                      <a:pt x="321" y="472"/>
                    </a:lnTo>
                    <a:lnTo>
                      <a:pt x="307" y="479"/>
                    </a:lnTo>
                    <a:lnTo>
                      <a:pt x="293" y="487"/>
                    </a:lnTo>
                    <a:lnTo>
                      <a:pt x="279" y="496"/>
                    </a:lnTo>
                    <a:lnTo>
                      <a:pt x="266" y="505"/>
                    </a:lnTo>
                    <a:lnTo>
                      <a:pt x="254" y="515"/>
                    </a:lnTo>
                    <a:lnTo>
                      <a:pt x="243" y="527"/>
                    </a:lnTo>
                    <a:lnTo>
                      <a:pt x="231" y="538"/>
                    </a:lnTo>
                    <a:lnTo>
                      <a:pt x="222" y="551"/>
                    </a:lnTo>
                    <a:lnTo>
                      <a:pt x="212" y="567"/>
                    </a:lnTo>
                    <a:lnTo>
                      <a:pt x="217" y="554"/>
                    </a:lnTo>
                    <a:lnTo>
                      <a:pt x="223" y="543"/>
                    </a:lnTo>
                    <a:lnTo>
                      <a:pt x="231" y="532"/>
                    </a:lnTo>
                    <a:lnTo>
                      <a:pt x="241" y="523"/>
                    </a:lnTo>
                    <a:lnTo>
                      <a:pt x="250" y="513"/>
                    </a:lnTo>
                    <a:lnTo>
                      <a:pt x="258" y="504"/>
                    </a:lnTo>
                    <a:lnTo>
                      <a:pt x="267" y="493"/>
                    </a:lnTo>
                    <a:lnTo>
                      <a:pt x="271" y="483"/>
                    </a:lnTo>
                    <a:lnTo>
                      <a:pt x="275" y="471"/>
                    </a:lnTo>
                    <a:lnTo>
                      <a:pt x="274" y="458"/>
                    </a:lnTo>
                    <a:lnTo>
                      <a:pt x="167" y="550"/>
                    </a:lnTo>
                    <a:lnTo>
                      <a:pt x="168" y="537"/>
                    </a:lnTo>
                    <a:lnTo>
                      <a:pt x="173" y="524"/>
                    </a:lnTo>
                    <a:lnTo>
                      <a:pt x="180" y="513"/>
                    </a:lnTo>
                    <a:lnTo>
                      <a:pt x="188" y="503"/>
                    </a:lnTo>
                    <a:lnTo>
                      <a:pt x="198" y="493"/>
                    </a:lnTo>
                    <a:lnTo>
                      <a:pt x="208" y="483"/>
                    </a:lnTo>
                    <a:lnTo>
                      <a:pt x="218" y="473"/>
                    </a:lnTo>
                    <a:lnTo>
                      <a:pt x="227" y="464"/>
                    </a:lnTo>
                    <a:lnTo>
                      <a:pt x="235" y="453"/>
                    </a:lnTo>
                    <a:lnTo>
                      <a:pt x="241" y="441"/>
                    </a:lnTo>
                    <a:lnTo>
                      <a:pt x="231" y="440"/>
                    </a:lnTo>
                    <a:lnTo>
                      <a:pt x="223" y="441"/>
                    </a:lnTo>
                    <a:lnTo>
                      <a:pt x="214" y="446"/>
                    </a:lnTo>
                    <a:lnTo>
                      <a:pt x="205" y="452"/>
                    </a:lnTo>
                    <a:lnTo>
                      <a:pt x="198" y="460"/>
                    </a:lnTo>
                    <a:lnTo>
                      <a:pt x="189" y="468"/>
                    </a:lnTo>
                    <a:lnTo>
                      <a:pt x="181" y="477"/>
                    </a:lnTo>
                    <a:lnTo>
                      <a:pt x="174" y="485"/>
                    </a:lnTo>
                    <a:lnTo>
                      <a:pt x="167" y="492"/>
                    </a:lnTo>
                    <a:lnTo>
                      <a:pt x="160" y="498"/>
                    </a:lnTo>
                    <a:lnTo>
                      <a:pt x="163" y="493"/>
                    </a:lnTo>
                    <a:lnTo>
                      <a:pt x="167" y="487"/>
                    </a:lnTo>
                    <a:lnTo>
                      <a:pt x="172" y="481"/>
                    </a:lnTo>
                    <a:lnTo>
                      <a:pt x="175" y="477"/>
                    </a:lnTo>
                    <a:lnTo>
                      <a:pt x="179" y="471"/>
                    </a:lnTo>
                    <a:lnTo>
                      <a:pt x="181" y="465"/>
                    </a:lnTo>
                    <a:lnTo>
                      <a:pt x="183" y="459"/>
                    </a:lnTo>
                    <a:lnTo>
                      <a:pt x="185" y="453"/>
                    </a:lnTo>
                    <a:lnTo>
                      <a:pt x="185" y="447"/>
                    </a:lnTo>
                    <a:lnTo>
                      <a:pt x="183" y="441"/>
                    </a:lnTo>
                    <a:lnTo>
                      <a:pt x="185" y="434"/>
                    </a:lnTo>
                    <a:lnTo>
                      <a:pt x="185" y="429"/>
                    </a:lnTo>
                    <a:lnTo>
                      <a:pt x="182" y="424"/>
                    </a:lnTo>
                    <a:lnTo>
                      <a:pt x="180" y="420"/>
                    </a:lnTo>
                    <a:lnTo>
                      <a:pt x="176" y="416"/>
                    </a:lnTo>
                    <a:lnTo>
                      <a:pt x="172" y="412"/>
                    </a:lnTo>
                    <a:lnTo>
                      <a:pt x="168" y="409"/>
                    </a:lnTo>
                    <a:lnTo>
                      <a:pt x="164" y="404"/>
                    </a:lnTo>
                    <a:lnTo>
                      <a:pt x="161" y="401"/>
                    </a:lnTo>
                    <a:lnTo>
                      <a:pt x="160" y="396"/>
                    </a:lnTo>
                    <a:lnTo>
                      <a:pt x="119" y="446"/>
                    </a:lnTo>
                    <a:lnTo>
                      <a:pt x="125" y="435"/>
                    </a:lnTo>
                    <a:lnTo>
                      <a:pt x="132" y="424"/>
                    </a:lnTo>
                    <a:lnTo>
                      <a:pt x="141" y="414"/>
                    </a:lnTo>
                    <a:lnTo>
                      <a:pt x="150" y="402"/>
                    </a:lnTo>
                    <a:lnTo>
                      <a:pt x="161" y="390"/>
                    </a:lnTo>
                    <a:lnTo>
                      <a:pt x="170" y="378"/>
                    </a:lnTo>
                    <a:lnTo>
                      <a:pt x="180" y="365"/>
                    </a:lnTo>
                    <a:lnTo>
                      <a:pt x="187" y="351"/>
                    </a:lnTo>
                    <a:lnTo>
                      <a:pt x="192" y="336"/>
                    </a:lnTo>
                    <a:lnTo>
                      <a:pt x="195" y="322"/>
                    </a:lnTo>
                    <a:lnTo>
                      <a:pt x="291" y="201"/>
                    </a:lnTo>
                    <a:lnTo>
                      <a:pt x="288" y="197"/>
                    </a:lnTo>
                    <a:lnTo>
                      <a:pt x="286" y="196"/>
                    </a:lnTo>
                    <a:lnTo>
                      <a:pt x="282" y="195"/>
                    </a:lnTo>
                    <a:lnTo>
                      <a:pt x="280" y="195"/>
                    </a:lnTo>
                    <a:lnTo>
                      <a:pt x="276" y="195"/>
                    </a:lnTo>
                    <a:lnTo>
                      <a:pt x="273" y="197"/>
                    </a:lnTo>
                    <a:lnTo>
                      <a:pt x="270" y="199"/>
                    </a:lnTo>
                    <a:lnTo>
                      <a:pt x="267" y="201"/>
                    </a:lnTo>
                    <a:lnTo>
                      <a:pt x="264" y="204"/>
                    </a:lnTo>
                    <a:lnTo>
                      <a:pt x="262" y="208"/>
                    </a:lnTo>
                    <a:lnTo>
                      <a:pt x="251" y="224"/>
                    </a:lnTo>
                    <a:lnTo>
                      <a:pt x="239" y="239"/>
                    </a:lnTo>
                    <a:lnTo>
                      <a:pt x="225" y="254"/>
                    </a:lnTo>
                    <a:lnTo>
                      <a:pt x="211" y="271"/>
                    </a:lnTo>
                    <a:lnTo>
                      <a:pt x="195" y="286"/>
                    </a:lnTo>
                    <a:lnTo>
                      <a:pt x="181" y="303"/>
                    </a:lnTo>
                    <a:lnTo>
                      <a:pt x="167" y="319"/>
                    </a:lnTo>
                    <a:lnTo>
                      <a:pt x="156" y="336"/>
                    </a:lnTo>
                    <a:lnTo>
                      <a:pt x="148" y="354"/>
                    </a:lnTo>
                    <a:lnTo>
                      <a:pt x="143" y="372"/>
                    </a:lnTo>
                    <a:lnTo>
                      <a:pt x="126" y="389"/>
                    </a:lnTo>
                    <a:lnTo>
                      <a:pt x="122" y="379"/>
                    </a:lnTo>
                    <a:lnTo>
                      <a:pt x="122" y="372"/>
                    </a:lnTo>
                    <a:lnTo>
                      <a:pt x="124" y="365"/>
                    </a:lnTo>
                    <a:lnTo>
                      <a:pt x="129" y="358"/>
                    </a:lnTo>
                    <a:lnTo>
                      <a:pt x="136" y="351"/>
                    </a:lnTo>
                    <a:lnTo>
                      <a:pt x="143" y="345"/>
                    </a:lnTo>
                    <a:lnTo>
                      <a:pt x="151" y="338"/>
                    </a:lnTo>
                    <a:lnTo>
                      <a:pt x="157" y="330"/>
                    </a:lnTo>
                    <a:lnTo>
                      <a:pt x="163" y="323"/>
                    </a:lnTo>
                    <a:lnTo>
                      <a:pt x="167" y="315"/>
                    </a:lnTo>
                    <a:lnTo>
                      <a:pt x="160" y="310"/>
                    </a:lnTo>
                    <a:lnTo>
                      <a:pt x="173" y="292"/>
                    </a:lnTo>
                    <a:lnTo>
                      <a:pt x="187" y="276"/>
                    </a:lnTo>
                    <a:lnTo>
                      <a:pt x="200" y="259"/>
                    </a:lnTo>
                    <a:lnTo>
                      <a:pt x="214" y="243"/>
                    </a:lnTo>
                    <a:lnTo>
                      <a:pt x="226" y="226"/>
                    </a:lnTo>
                    <a:lnTo>
                      <a:pt x="238" y="210"/>
                    </a:lnTo>
                    <a:lnTo>
                      <a:pt x="249" y="193"/>
                    </a:lnTo>
                    <a:lnTo>
                      <a:pt x="258" y="176"/>
                    </a:lnTo>
                    <a:lnTo>
                      <a:pt x="264" y="158"/>
                    </a:lnTo>
                    <a:lnTo>
                      <a:pt x="269" y="139"/>
                    </a:lnTo>
                    <a:lnTo>
                      <a:pt x="255" y="150"/>
                    </a:lnTo>
                    <a:lnTo>
                      <a:pt x="242" y="162"/>
                    </a:lnTo>
                    <a:lnTo>
                      <a:pt x="231" y="175"/>
                    </a:lnTo>
                    <a:lnTo>
                      <a:pt x="222" y="189"/>
                    </a:lnTo>
                    <a:lnTo>
                      <a:pt x="213" y="203"/>
                    </a:lnTo>
                    <a:lnTo>
                      <a:pt x="204" y="218"/>
                    </a:lnTo>
                    <a:lnTo>
                      <a:pt x="194" y="232"/>
                    </a:lnTo>
                    <a:lnTo>
                      <a:pt x="182" y="246"/>
                    </a:lnTo>
                    <a:lnTo>
                      <a:pt x="170" y="258"/>
                    </a:lnTo>
                    <a:lnTo>
                      <a:pt x="155" y="270"/>
                    </a:lnTo>
                    <a:lnTo>
                      <a:pt x="155" y="269"/>
                    </a:lnTo>
                    <a:lnTo>
                      <a:pt x="155" y="267"/>
                    </a:lnTo>
                    <a:lnTo>
                      <a:pt x="154" y="265"/>
                    </a:lnTo>
                    <a:lnTo>
                      <a:pt x="154" y="264"/>
                    </a:lnTo>
                    <a:lnTo>
                      <a:pt x="153" y="263"/>
                    </a:lnTo>
                    <a:lnTo>
                      <a:pt x="153" y="262"/>
                    </a:lnTo>
                    <a:lnTo>
                      <a:pt x="151" y="260"/>
                    </a:lnTo>
                    <a:lnTo>
                      <a:pt x="150" y="259"/>
                    </a:lnTo>
                    <a:lnTo>
                      <a:pt x="149" y="259"/>
                    </a:lnTo>
                    <a:lnTo>
                      <a:pt x="148" y="258"/>
                    </a:lnTo>
                    <a:lnTo>
                      <a:pt x="138" y="266"/>
                    </a:lnTo>
                    <a:lnTo>
                      <a:pt x="126" y="275"/>
                    </a:lnTo>
                    <a:lnTo>
                      <a:pt x="114" y="282"/>
                    </a:lnTo>
                    <a:lnTo>
                      <a:pt x="103" y="289"/>
                    </a:lnTo>
                    <a:lnTo>
                      <a:pt x="91" y="297"/>
                    </a:lnTo>
                    <a:lnTo>
                      <a:pt x="80" y="306"/>
                    </a:lnTo>
                    <a:lnTo>
                      <a:pt x="70" y="314"/>
                    </a:lnTo>
                    <a:lnTo>
                      <a:pt x="62" y="325"/>
                    </a:lnTo>
                    <a:lnTo>
                      <a:pt x="56" y="336"/>
                    </a:lnTo>
                    <a:lnTo>
                      <a:pt x="53" y="351"/>
                    </a:lnTo>
                    <a:lnTo>
                      <a:pt x="45" y="352"/>
                    </a:lnTo>
                    <a:lnTo>
                      <a:pt x="41" y="355"/>
                    </a:lnTo>
                    <a:lnTo>
                      <a:pt x="36" y="360"/>
                    </a:lnTo>
                    <a:lnTo>
                      <a:pt x="31" y="365"/>
                    </a:lnTo>
                    <a:lnTo>
                      <a:pt x="28" y="371"/>
                    </a:lnTo>
                    <a:lnTo>
                      <a:pt x="23" y="378"/>
                    </a:lnTo>
                    <a:lnTo>
                      <a:pt x="18" y="383"/>
                    </a:lnTo>
                    <a:lnTo>
                      <a:pt x="13" y="389"/>
                    </a:lnTo>
                    <a:lnTo>
                      <a:pt x="7" y="392"/>
                    </a:lnTo>
                    <a:lnTo>
                      <a:pt x="0" y="396"/>
                    </a:lnTo>
                    <a:lnTo>
                      <a:pt x="7" y="379"/>
                    </a:lnTo>
                    <a:lnTo>
                      <a:pt x="17" y="365"/>
                    </a:lnTo>
                    <a:lnTo>
                      <a:pt x="28" y="351"/>
                    </a:lnTo>
                    <a:lnTo>
                      <a:pt x="41" y="338"/>
                    </a:lnTo>
                    <a:lnTo>
                      <a:pt x="53" y="325"/>
                    </a:lnTo>
                    <a:lnTo>
                      <a:pt x="66" y="313"/>
                    </a:lnTo>
                    <a:lnTo>
                      <a:pt x="78" y="300"/>
                    </a:lnTo>
                    <a:lnTo>
                      <a:pt x="88" y="286"/>
                    </a:lnTo>
                    <a:lnTo>
                      <a:pt x="97" y="273"/>
                    </a:lnTo>
                    <a:lnTo>
                      <a:pt x="103" y="258"/>
                    </a:lnTo>
                    <a:lnTo>
                      <a:pt x="119" y="241"/>
                    </a:lnTo>
                    <a:lnTo>
                      <a:pt x="119" y="243"/>
                    </a:lnTo>
                    <a:lnTo>
                      <a:pt x="119" y="245"/>
                    </a:lnTo>
                    <a:lnTo>
                      <a:pt x="119" y="246"/>
                    </a:lnTo>
                    <a:lnTo>
                      <a:pt x="119" y="248"/>
                    </a:lnTo>
                    <a:lnTo>
                      <a:pt x="120" y="251"/>
                    </a:lnTo>
                    <a:lnTo>
                      <a:pt x="120" y="252"/>
                    </a:lnTo>
                    <a:lnTo>
                      <a:pt x="122" y="254"/>
                    </a:lnTo>
                    <a:lnTo>
                      <a:pt x="123" y="256"/>
                    </a:lnTo>
                    <a:lnTo>
                      <a:pt x="124" y="257"/>
                    </a:lnTo>
                    <a:lnTo>
                      <a:pt x="126" y="258"/>
                    </a:lnTo>
                    <a:lnTo>
                      <a:pt x="137" y="259"/>
                    </a:lnTo>
                    <a:lnTo>
                      <a:pt x="143" y="258"/>
                    </a:lnTo>
                    <a:lnTo>
                      <a:pt x="148" y="254"/>
                    </a:lnTo>
                    <a:lnTo>
                      <a:pt x="150" y="248"/>
                    </a:lnTo>
                    <a:lnTo>
                      <a:pt x="153" y="243"/>
                    </a:lnTo>
                    <a:lnTo>
                      <a:pt x="154" y="235"/>
                    </a:lnTo>
                    <a:lnTo>
                      <a:pt x="156" y="228"/>
                    </a:lnTo>
                    <a:lnTo>
                      <a:pt x="158" y="222"/>
                    </a:lnTo>
                    <a:lnTo>
                      <a:pt x="163" y="216"/>
                    </a:lnTo>
                    <a:lnTo>
                      <a:pt x="172" y="213"/>
                    </a:lnTo>
                    <a:lnTo>
                      <a:pt x="178" y="206"/>
                    </a:lnTo>
                    <a:lnTo>
                      <a:pt x="185" y="199"/>
                    </a:lnTo>
                    <a:lnTo>
                      <a:pt x="192" y="193"/>
                    </a:lnTo>
                    <a:lnTo>
                      <a:pt x="200" y="185"/>
                    </a:lnTo>
                    <a:lnTo>
                      <a:pt x="207" y="178"/>
                    </a:lnTo>
                    <a:lnTo>
                      <a:pt x="213" y="171"/>
                    </a:lnTo>
                    <a:lnTo>
                      <a:pt x="218" y="164"/>
                    </a:lnTo>
                    <a:lnTo>
                      <a:pt x="220" y="156"/>
                    </a:lnTo>
                    <a:lnTo>
                      <a:pt x="220" y="147"/>
                    </a:lnTo>
                    <a:lnTo>
                      <a:pt x="217" y="139"/>
                    </a:lnTo>
                    <a:lnTo>
                      <a:pt x="143" y="201"/>
                    </a:lnTo>
                    <a:lnTo>
                      <a:pt x="147" y="188"/>
                    </a:lnTo>
                    <a:lnTo>
                      <a:pt x="151" y="176"/>
                    </a:lnTo>
                    <a:lnTo>
                      <a:pt x="158" y="164"/>
                    </a:lnTo>
                    <a:lnTo>
                      <a:pt x="166" y="153"/>
                    </a:lnTo>
                    <a:lnTo>
                      <a:pt x="174" y="144"/>
                    </a:lnTo>
                    <a:lnTo>
                      <a:pt x="182" y="134"/>
                    </a:lnTo>
                    <a:lnTo>
                      <a:pt x="191" y="125"/>
                    </a:lnTo>
                    <a:lnTo>
                      <a:pt x="200" y="115"/>
                    </a:lnTo>
                    <a:lnTo>
                      <a:pt x="208" y="107"/>
                    </a:lnTo>
                    <a:lnTo>
                      <a:pt x="217" y="99"/>
                    </a:lnTo>
                    <a:lnTo>
                      <a:pt x="216" y="96"/>
                    </a:lnTo>
                    <a:lnTo>
                      <a:pt x="213" y="94"/>
                    </a:lnTo>
                    <a:lnTo>
                      <a:pt x="211" y="94"/>
                    </a:lnTo>
                    <a:lnTo>
                      <a:pt x="210" y="93"/>
                    </a:lnTo>
                    <a:lnTo>
                      <a:pt x="207" y="93"/>
                    </a:lnTo>
                    <a:lnTo>
                      <a:pt x="205" y="93"/>
                    </a:lnTo>
                    <a:lnTo>
                      <a:pt x="202" y="93"/>
                    </a:lnTo>
                    <a:lnTo>
                      <a:pt x="200" y="94"/>
                    </a:lnTo>
                    <a:lnTo>
                      <a:pt x="198" y="94"/>
                    </a:lnTo>
                    <a:lnTo>
                      <a:pt x="195" y="94"/>
                    </a:lnTo>
                    <a:lnTo>
                      <a:pt x="178" y="106"/>
                    </a:lnTo>
                    <a:lnTo>
                      <a:pt x="163" y="120"/>
                    </a:lnTo>
                    <a:lnTo>
                      <a:pt x="150" y="136"/>
                    </a:lnTo>
                    <a:lnTo>
                      <a:pt x="139" y="151"/>
                    </a:lnTo>
                    <a:lnTo>
                      <a:pt x="130" y="168"/>
                    </a:lnTo>
                    <a:lnTo>
                      <a:pt x="122" y="185"/>
                    </a:lnTo>
                    <a:lnTo>
                      <a:pt x="112" y="201"/>
                    </a:lnTo>
                    <a:lnTo>
                      <a:pt x="104" y="218"/>
                    </a:lnTo>
                    <a:lnTo>
                      <a:pt x="93" y="232"/>
                    </a:lnTo>
                    <a:lnTo>
                      <a:pt x="81" y="246"/>
                    </a:lnTo>
                    <a:lnTo>
                      <a:pt x="80" y="244"/>
                    </a:lnTo>
                    <a:lnTo>
                      <a:pt x="78" y="243"/>
                    </a:lnTo>
                    <a:lnTo>
                      <a:pt x="76" y="241"/>
                    </a:lnTo>
                    <a:lnTo>
                      <a:pt x="74" y="241"/>
                    </a:lnTo>
                    <a:lnTo>
                      <a:pt x="73" y="241"/>
                    </a:lnTo>
                    <a:lnTo>
                      <a:pt x="70" y="241"/>
                    </a:lnTo>
                    <a:lnTo>
                      <a:pt x="68" y="241"/>
                    </a:lnTo>
                    <a:lnTo>
                      <a:pt x="66" y="241"/>
                    </a:lnTo>
                    <a:lnTo>
                      <a:pt x="64" y="241"/>
                    </a:lnTo>
                    <a:lnTo>
                      <a:pt x="62" y="241"/>
                    </a:lnTo>
                    <a:lnTo>
                      <a:pt x="67" y="227"/>
                    </a:lnTo>
                    <a:lnTo>
                      <a:pt x="75" y="214"/>
                    </a:lnTo>
                    <a:lnTo>
                      <a:pt x="86" y="202"/>
                    </a:lnTo>
                    <a:lnTo>
                      <a:pt x="98" y="190"/>
                    </a:lnTo>
                    <a:lnTo>
                      <a:pt x="109" y="180"/>
                    </a:lnTo>
                    <a:lnTo>
                      <a:pt x="120" y="169"/>
                    </a:lnTo>
                    <a:lnTo>
                      <a:pt x="129" y="158"/>
                    </a:lnTo>
                    <a:lnTo>
                      <a:pt x="136" y="145"/>
                    </a:lnTo>
                    <a:lnTo>
                      <a:pt x="139" y="131"/>
                    </a:lnTo>
                    <a:lnTo>
                      <a:pt x="138" y="115"/>
                    </a:lnTo>
                    <a:lnTo>
                      <a:pt x="144" y="107"/>
                    </a:lnTo>
                    <a:lnTo>
                      <a:pt x="151" y="100"/>
                    </a:lnTo>
                    <a:lnTo>
                      <a:pt x="160" y="94"/>
                    </a:lnTo>
                    <a:lnTo>
                      <a:pt x="168" y="88"/>
                    </a:lnTo>
                    <a:lnTo>
                      <a:pt x="175" y="82"/>
                    </a:lnTo>
                    <a:lnTo>
                      <a:pt x="183" y="77"/>
                    </a:lnTo>
                    <a:lnTo>
                      <a:pt x="189" y="70"/>
                    </a:lnTo>
                    <a:lnTo>
                      <a:pt x="194" y="63"/>
                    </a:lnTo>
                    <a:lnTo>
                      <a:pt x="195" y="56"/>
                    </a:lnTo>
                    <a:lnTo>
                      <a:pt x="195" y="46"/>
                    </a:lnTo>
                    <a:lnTo>
                      <a:pt x="219" y="43"/>
                    </a:lnTo>
                    <a:lnTo>
                      <a:pt x="244" y="39"/>
                    </a:lnTo>
                    <a:lnTo>
                      <a:pt x="269" y="36"/>
                    </a:lnTo>
                    <a:lnTo>
                      <a:pt x="294" y="33"/>
                    </a:lnTo>
                    <a:lnTo>
                      <a:pt x="319" y="32"/>
                    </a:lnTo>
                    <a:lnTo>
                      <a:pt x="345" y="31"/>
                    </a:lnTo>
                    <a:lnTo>
                      <a:pt x="370" y="30"/>
                    </a:lnTo>
                    <a:lnTo>
                      <a:pt x="394" y="31"/>
                    </a:lnTo>
                    <a:lnTo>
                      <a:pt x="418" y="33"/>
                    </a:lnTo>
                    <a:lnTo>
                      <a:pt x="440" y="37"/>
                    </a:lnTo>
                    <a:lnTo>
                      <a:pt x="440" y="94"/>
                    </a:lnTo>
                    <a:lnTo>
                      <a:pt x="459" y="89"/>
                    </a:lnTo>
                    <a:lnTo>
                      <a:pt x="482" y="89"/>
                    </a:lnTo>
                    <a:lnTo>
                      <a:pt x="508" y="89"/>
                    </a:lnTo>
                    <a:lnTo>
                      <a:pt x="534" y="90"/>
                    </a:lnTo>
                    <a:lnTo>
                      <a:pt x="561" y="90"/>
                    </a:lnTo>
                    <a:lnTo>
                      <a:pt x="584" y="88"/>
                    </a:lnTo>
                    <a:lnTo>
                      <a:pt x="603" y="81"/>
                    </a:lnTo>
                    <a:lnTo>
                      <a:pt x="618" y="68"/>
                    </a:lnTo>
                    <a:lnTo>
                      <a:pt x="625" y="48"/>
                    </a:lnTo>
                    <a:lnTo>
                      <a:pt x="624" y="18"/>
                    </a:lnTo>
                    <a:lnTo>
                      <a:pt x="653" y="14"/>
                    </a:lnTo>
                    <a:lnTo>
                      <a:pt x="684" y="11"/>
                    </a:lnTo>
                    <a:lnTo>
                      <a:pt x="716" y="7"/>
                    </a:lnTo>
                    <a:lnTo>
                      <a:pt x="747" y="5"/>
                    </a:lnTo>
                    <a:lnTo>
                      <a:pt x="780" y="4"/>
                    </a:lnTo>
                    <a:lnTo>
                      <a:pt x="812" y="2"/>
                    </a:lnTo>
                    <a:lnTo>
                      <a:pt x="844" y="1"/>
                    </a:lnTo>
                    <a:lnTo>
                      <a:pt x="875" y="0"/>
                    </a:lnTo>
                    <a:lnTo>
                      <a:pt x="907" y="0"/>
                    </a:lnTo>
                    <a:lnTo>
                      <a:pt x="938" y="1"/>
                    </a:lnTo>
                    <a:lnTo>
                      <a:pt x="937" y="1"/>
                    </a:lnTo>
                    <a:close/>
                  </a:path>
                </a:pathLst>
              </a:custGeom>
              <a:solidFill>
                <a:srgbClr val="B3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19" name="Freeform 107"/>
              <p:cNvSpPr>
                <a:spLocks/>
              </p:cNvSpPr>
              <p:nvPr/>
            </p:nvSpPr>
            <p:spPr bwMode="auto">
              <a:xfrm>
                <a:off x="2906" y="2475"/>
                <a:ext cx="33" cy="32"/>
              </a:xfrm>
              <a:custGeom>
                <a:avLst/>
                <a:gdLst>
                  <a:gd name="T0" fmla="*/ 1 w 199"/>
                  <a:gd name="T1" fmla="*/ 0 h 195"/>
                  <a:gd name="T2" fmla="*/ 1 w 199"/>
                  <a:gd name="T3" fmla="*/ 0 h 195"/>
                  <a:gd name="T4" fmla="*/ 1 w 199"/>
                  <a:gd name="T5" fmla="*/ 0 h 195"/>
                  <a:gd name="T6" fmla="*/ 0 w 199"/>
                  <a:gd name="T7" fmla="*/ 0 h 195"/>
                  <a:gd name="T8" fmla="*/ 0 w 199"/>
                  <a:gd name="T9" fmla="*/ 0 h 195"/>
                  <a:gd name="T10" fmla="*/ 0 w 199"/>
                  <a:gd name="T11" fmla="*/ 1 h 195"/>
                  <a:gd name="T12" fmla="*/ 0 w 199"/>
                  <a:gd name="T13" fmla="*/ 1 h 195"/>
                  <a:gd name="T14" fmla="*/ 0 w 199"/>
                  <a:gd name="T15" fmla="*/ 1 h 195"/>
                  <a:gd name="T16" fmla="*/ 0 w 199"/>
                  <a:gd name="T17" fmla="*/ 1 h 195"/>
                  <a:gd name="T18" fmla="*/ 0 w 199"/>
                  <a:gd name="T19" fmla="*/ 1 h 195"/>
                  <a:gd name="T20" fmla="*/ 0 w 199"/>
                  <a:gd name="T21" fmla="*/ 1 h 195"/>
                  <a:gd name="T22" fmla="*/ 0 w 199"/>
                  <a:gd name="T23" fmla="*/ 0 h 195"/>
                  <a:gd name="T24" fmla="*/ 0 w 199"/>
                  <a:gd name="T25" fmla="*/ 0 h 195"/>
                  <a:gd name="T26" fmla="*/ 0 w 199"/>
                  <a:gd name="T27" fmla="*/ 0 h 195"/>
                  <a:gd name="T28" fmla="*/ 0 w 199"/>
                  <a:gd name="T29" fmla="*/ 0 h 195"/>
                  <a:gd name="T30" fmla="*/ 0 w 199"/>
                  <a:gd name="T31" fmla="*/ 0 h 195"/>
                  <a:gd name="T32" fmla="*/ 1 w 199"/>
                  <a:gd name="T33" fmla="*/ 0 h 195"/>
                  <a:gd name="T34" fmla="*/ 1 w 199"/>
                  <a:gd name="T35" fmla="*/ 0 h 195"/>
                  <a:gd name="T36" fmla="*/ 1 w 199"/>
                  <a:gd name="T37" fmla="*/ 0 h 195"/>
                  <a:gd name="T38" fmla="*/ 1 w 199"/>
                  <a:gd name="T39" fmla="*/ 0 h 195"/>
                  <a:gd name="T40" fmla="*/ 1 w 199"/>
                  <a:gd name="T41" fmla="*/ 0 h 195"/>
                  <a:gd name="T42" fmla="*/ 1 w 199"/>
                  <a:gd name="T43" fmla="*/ 0 h 195"/>
                  <a:gd name="T44" fmla="*/ 0 w 199"/>
                  <a:gd name="T45" fmla="*/ 0 h 195"/>
                  <a:gd name="T46" fmla="*/ 0 w 199"/>
                  <a:gd name="T47" fmla="*/ 0 h 195"/>
                  <a:gd name="T48" fmla="*/ 0 w 199"/>
                  <a:gd name="T49" fmla="*/ 0 h 195"/>
                  <a:gd name="T50" fmla="*/ 0 w 199"/>
                  <a:gd name="T51" fmla="*/ 0 h 195"/>
                  <a:gd name="T52" fmla="*/ 0 w 199"/>
                  <a:gd name="T53" fmla="*/ 0 h 195"/>
                  <a:gd name="T54" fmla="*/ 0 w 199"/>
                  <a:gd name="T55" fmla="*/ 0 h 195"/>
                  <a:gd name="T56" fmla="*/ 1 w 199"/>
                  <a:gd name="T57" fmla="*/ 0 h 195"/>
                  <a:gd name="T58" fmla="*/ 1 w 199"/>
                  <a:gd name="T59" fmla="*/ 0 h 195"/>
                  <a:gd name="T60" fmla="*/ 1 w 199"/>
                  <a:gd name="T61" fmla="*/ 0 h 195"/>
                  <a:gd name="T62" fmla="*/ 1 w 199"/>
                  <a:gd name="T63" fmla="*/ 0 h 195"/>
                  <a:gd name="T64" fmla="*/ 1 w 199"/>
                  <a:gd name="T65" fmla="*/ 0 h 19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9"/>
                  <a:gd name="T100" fmla="*/ 0 h 195"/>
                  <a:gd name="T101" fmla="*/ 199 w 199"/>
                  <a:gd name="T102" fmla="*/ 195 h 19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9" h="195">
                    <a:moveTo>
                      <a:pt x="199" y="0"/>
                    </a:moveTo>
                    <a:lnTo>
                      <a:pt x="189" y="9"/>
                    </a:lnTo>
                    <a:lnTo>
                      <a:pt x="177" y="18"/>
                    </a:lnTo>
                    <a:lnTo>
                      <a:pt x="165" y="29"/>
                    </a:lnTo>
                    <a:lnTo>
                      <a:pt x="154" y="40"/>
                    </a:lnTo>
                    <a:lnTo>
                      <a:pt x="144" y="50"/>
                    </a:lnTo>
                    <a:lnTo>
                      <a:pt x="134" y="62"/>
                    </a:lnTo>
                    <a:lnTo>
                      <a:pt x="127" y="74"/>
                    </a:lnTo>
                    <a:lnTo>
                      <a:pt x="122" y="86"/>
                    </a:lnTo>
                    <a:lnTo>
                      <a:pt x="119" y="98"/>
                    </a:lnTo>
                    <a:lnTo>
                      <a:pt x="119" y="110"/>
                    </a:lnTo>
                    <a:lnTo>
                      <a:pt x="73" y="150"/>
                    </a:lnTo>
                    <a:lnTo>
                      <a:pt x="69" y="143"/>
                    </a:lnTo>
                    <a:lnTo>
                      <a:pt x="4" y="195"/>
                    </a:lnTo>
                    <a:lnTo>
                      <a:pt x="2" y="186"/>
                    </a:lnTo>
                    <a:lnTo>
                      <a:pt x="3" y="179"/>
                    </a:lnTo>
                    <a:lnTo>
                      <a:pt x="6" y="172"/>
                    </a:lnTo>
                    <a:lnTo>
                      <a:pt x="10" y="164"/>
                    </a:lnTo>
                    <a:lnTo>
                      <a:pt x="16" y="158"/>
                    </a:lnTo>
                    <a:lnTo>
                      <a:pt x="23" y="151"/>
                    </a:lnTo>
                    <a:lnTo>
                      <a:pt x="29" y="145"/>
                    </a:lnTo>
                    <a:lnTo>
                      <a:pt x="35" y="139"/>
                    </a:lnTo>
                    <a:lnTo>
                      <a:pt x="41" y="134"/>
                    </a:lnTo>
                    <a:lnTo>
                      <a:pt x="45" y="126"/>
                    </a:lnTo>
                    <a:lnTo>
                      <a:pt x="59" y="128"/>
                    </a:lnTo>
                    <a:lnTo>
                      <a:pt x="71" y="125"/>
                    </a:lnTo>
                    <a:lnTo>
                      <a:pt x="82" y="118"/>
                    </a:lnTo>
                    <a:lnTo>
                      <a:pt x="91" y="109"/>
                    </a:lnTo>
                    <a:lnTo>
                      <a:pt x="101" y="97"/>
                    </a:lnTo>
                    <a:lnTo>
                      <a:pt x="109" y="84"/>
                    </a:lnTo>
                    <a:lnTo>
                      <a:pt x="119" y="69"/>
                    </a:lnTo>
                    <a:lnTo>
                      <a:pt x="129" y="56"/>
                    </a:lnTo>
                    <a:lnTo>
                      <a:pt x="141" y="46"/>
                    </a:lnTo>
                    <a:lnTo>
                      <a:pt x="154" y="36"/>
                    </a:lnTo>
                    <a:lnTo>
                      <a:pt x="154" y="34"/>
                    </a:lnTo>
                    <a:lnTo>
                      <a:pt x="154" y="31"/>
                    </a:lnTo>
                    <a:lnTo>
                      <a:pt x="154" y="30"/>
                    </a:lnTo>
                    <a:lnTo>
                      <a:pt x="154" y="28"/>
                    </a:lnTo>
                    <a:lnTo>
                      <a:pt x="153" y="25"/>
                    </a:lnTo>
                    <a:lnTo>
                      <a:pt x="153" y="24"/>
                    </a:lnTo>
                    <a:lnTo>
                      <a:pt x="152" y="23"/>
                    </a:lnTo>
                    <a:lnTo>
                      <a:pt x="151" y="22"/>
                    </a:lnTo>
                    <a:lnTo>
                      <a:pt x="149" y="21"/>
                    </a:lnTo>
                    <a:lnTo>
                      <a:pt x="147" y="19"/>
                    </a:lnTo>
                    <a:lnTo>
                      <a:pt x="0" y="143"/>
                    </a:lnTo>
                    <a:lnTo>
                      <a:pt x="4" y="130"/>
                    </a:lnTo>
                    <a:lnTo>
                      <a:pt x="13" y="117"/>
                    </a:lnTo>
                    <a:lnTo>
                      <a:pt x="23" y="104"/>
                    </a:lnTo>
                    <a:lnTo>
                      <a:pt x="35" y="91"/>
                    </a:lnTo>
                    <a:lnTo>
                      <a:pt x="48" y="78"/>
                    </a:lnTo>
                    <a:lnTo>
                      <a:pt x="61" y="65"/>
                    </a:lnTo>
                    <a:lnTo>
                      <a:pt x="73" y="52"/>
                    </a:lnTo>
                    <a:lnTo>
                      <a:pt x="85" y="38"/>
                    </a:lnTo>
                    <a:lnTo>
                      <a:pt x="95" y="25"/>
                    </a:lnTo>
                    <a:lnTo>
                      <a:pt x="102" y="12"/>
                    </a:lnTo>
                    <a:lnTo>
                      <a:pt x="111" y="11"/>
                    </a:lnTo>
                    <a:lnTo>
                      <a:pt x="121" y="9"/>
                    </a:lnTo>
                    <a:lnTo>
                      <a:pt x="130" y="8"/>
                    </a:lnTo>
                    <a:lnTo>
                      <a:pt x="140" y="5"/>
                    </a:lnTo>
                    <a:lnTo>
                      <a:pt x="149" y="4"/>
                    </a:lnTo>
                    <a:lnTo>
                      <a:pt x="159" y="2"/>
                    </a:lnTo>
                    <a:lnTo>
                      <a:pt x="169" y="0"/>
                    </a:lnTo>
                    <a:lnTo>
                      <a:pt x="179" y="0"/>
                    </a:lnTo>
                    <a:lnTo>
                      <a:pt x="189" y="0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B3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20" name="Freeform 108"/>
              <p:cNvSpPr>
                <a:spLocks/>
              </p:cNvSpPr>
              <p:nvPr/>
            </p:nvSpPr>
            <p:spPr bwMode="auto">
              <a:xfrm>
                <a:off x="2906" y="2478"/>
                <a:ext cx="9" cy="11"/>
              </a:xfrm>
              <a:custGeom>
                <a:avLst/>
                <a:gdLst>
                  <a:gd name="T0" fmla="*/ 0 w 57"/>
                  <a:gd name="T1" fmla="*/ 0 h 67"/>
                  <a:gd name="T2" fmla="*/ 0 w 57"/>
                  <a:gd name="T3" fmla="*/ 0 h 67"/>
                  <a:gd name="T4" fmla="*/ 0 w 57"/>
                  <a:gd name="T5" fmla="*/ 0 h 67"/>
                  <a:gd name="T6" fmla="*/ 0 w 57"/>
                  <a:gd name="T7" fmla="*/ 0 h 67"/>
                  <a:gd name="T8" fmla="*/ 0 w 57"/>
                  <a:gd name="T9" fmla="*/ 0 h 67"/>
                  <a:gd name="T10" fmla="*/ 0 w 57"/>
                  <a:gd name="T11" fmla="*/ 0 h 67"/>
                  <a:gd name="T12" fmla="*/ 0 w 57"/>
                  <a:gd name="T13" fmla="*/ 0 h 67"/>
                  <a:gd name="T14" fmla="*/ 0 w 57"/>
                  <a:gd name="T15" fmla="*/ 0 h 67"/>
                  <a:gd name="T16" fmla="*/ 0 w 57"/>
                  <a:gd name="T17" fmla="*/ 0 h 67"/>
                  <a:gd name="T18" fmla="*/ 0 w 57"/>
                  <a:gd name="T19" fmla="*/ 0 h 67"/>
                  <a:gd name="T20" fmla="*/ 0 w 57"/>
                  <a:gd name="T21" fmla="*/ 0 h 67"/>
                  <a:gd name="T22" fmla="*/ 0 w 57"/>
                  <a:gd name="T23" fmla="*/ 0 h 67"/>
                  <a:gd name="T24" fmla="*/ 0 w 57"/>
                  <a:gd name="T25" fmla="*/ 0 h 67"/>
                  <a:gd name="T26" fmla="*/ 0 w 57"/>
                  <a:gd name="T27" fmla="*/ 0 h 67"/>
                  <a:gd name="T28" fmla="*/ 0 w 57"/>
                  <a:gd name="T29" fmla="*/ 0 h 67"/>
                  <a:gd name="T30" fmla="*/ 0 w 57"/>
                  <a:gd name="T31" fmla="*/ 0 h 67"/>
                  <a:gd name="T32" fmla="*/ 0 w 57"/>
                  <a:gd name="T33" fmla="*/ 0 h 67"/>
                  <a:gd name="T34" fmla="*/ 0 w 57"/>
                  <a:gd name="T35" fmla="*/ 0 h 67"/>
                  <a:gd name="T36" fmla="*/ 0 w 57"/>
                  <a:gd name="T37" fmla="*/ 0 h 67"/>
                  <a:gd name="T38" fmla="*/ 0 w 57"/>
                  <a:gd name="T39" fmla="*/ 0 h 67"/>
                  <a:gd name="T40" fmla="*/ 0 w 57"/>
                  <a:gd name="T41" fmla="*/ 0 h 67"/>
                  <a:gd name="T42" fmla="*/ 0 w 57"/>
                  <a:gd name="T43" fmla="*/ 0 h 6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7"/>
                  <a:gd name="T67" fmla="*/ 0 h 67"/>
                  <a:gd name="T68" fmla="*/ 57 w 57"/>
                  <a:gd name="T69" fmla="*/ 67 h 6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7" h="67">
                    <a:moveTo>
                      <a:pt x="0" y="67"/>
                    </a:moveTo>
                    <a:lnTo>
                      <a:pt x="1" y="59"/>
                    </a:lnTo>
                    <a:lnTo>
                      <a:pt x="3" y="50"/>
                    </a:lnTo>
                    <a:lnTo>
                      <a:pt x="8" y="43"/>
                    </a:lnTo>
                    <a:lnTo>
                      <a:pt x="14" y="36"/>
                    </a:lnTo>
                    <a:lnTo>
                      <a:pt x="20" y="29"/>
                    </a:lnTo>
                    <a:lnTo>
                      <a:pt x="27" y="23"/>
                    </a:lnTo>
                    <a:lnTo>
                      <a:pt x="35" y="17"/>
                    </a:lnTo>
                    <a:lnTo>
                      <a:pt x="42" y="11"/>
                    </a:lnTo>
                    <a:lnTo>
                      <a:pt x="50" y="5"/>
                    </a:lnTo>
                    <a:lnTo>
                      <a:pt x="57" y="0"/>
                    </a:lnTo>
                    <a:lnTo>
                      <a:pt x="54" y="6"/>
                    </a:lnTo>
                    <a:lnTo>
                      <a:pt x="51" y="12"/>
                    </a:lnTo>
                    <a:lnTo>
                      <a:pt x="47" y="19"/>
                    </a:lnTo>
                    <a:lnTo>
                      <a:pt x="42" y="27"/>
                    </a:lnTo>
                    <a:lnTo>
                      <a:pt x="36" y="35"/>
                    </a:lnTo>
                    <a:lnTo>
                      <a:pt x="29" y="42"/>
                    </a:lnTo>
                    <a:lnTo>
                      <a:pt x="22" y="49"/>
                    </a:lnTo>
                    <a:lnTo>
                      <a:pt x="15" y="56"/>
                    </a:lnTo>
                    <a:lnTo>
                      <a:pt x="7" y="62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B3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21" name="Freeform 109"/>
              <p:cNvSpPr>
                <a:spLocks/>
              </p:cNvSpPr>
              <p:nvPr/>
            </p:nvSpPr>
            <p:spPr bwMode="auto">
              <a:xfrm>
                <a:off x="2839" y="2481"/>
                <a:ext cx="63" cy="147"/>
              </a:xfrm>
              <a:custGeom>
                <a:avLst/>
                <a:gdLst>
                  <a:gd name="T0" fmla="*/ 2 w 376"/>
                  <a:gd name="T1" fmla="*/ 1 h 879"/>
                  <a:gd name="T2" fmla="*/ 2 w 376"/>
                  <a:gd name="T3" fmla="*/ 1 h 879"/>
                  <a:gd name="T4" fmla="*/ 2 w 376"/>
                  <a:gd name="T5" fmla="*/ 1 h 879"/>
                  <a:gd name="T6" fmla="*/ 2 w 376"/>
                  <a:gd name="T7" fmla="*/ 1 h 879"/>
                  <a:gd name="T8" fmla="*/ 2 w 376"/>
                  <a:gd name="T9" fmla="*/ 1 h 879"/>
                  <a:gd name="T10" fmla="*/ 1 w 376"/>
                  <a:gd name="T11" fmla="*/ 1 h 879"/>
                  <a:gd name="T12" fmla="*/ 1 w 376"/>
                  <a:gd name="T13" fmla="*/ 1 h 879"/>
                  <a:gd name="T14" fmla="*/ 1 w 376"/>
                  <a:gd name="T15" fmla="*/ 1 h 879"/>
                  <a:gd name="T16" fmla="*/ 1 w 376"/>
                  <a:gd name="T17" fmla="*/ 1 h 879"/>
                  <a:gd name="T18" fmla="*/ 1 w 376"/>
                  <a:gd name="T19" fmla="*/ 2 h 879"/>
                  <a:gd name="T20" fmla="*/ 1 w 376"/>
                  <a:gd name="T21" fmla="*/ 2 h 879"/>
                  <a:gd name="T22" fmla="*/ 1 w 376"/>
                  <a:gd name="T23" fmla="*/ 4 h 879"/>
                  <a:gd name="T24" fmla="*/ 0 w 376"/>
                  <a:gd name="T25" fmla="*/ 4 h 879"/>
                  <a:gd name="T26" fmla="*/ 0 w 376"/>
                  <a:gd name="T27" fmla="*/ 3 h 879"/>
                  <a:gd name="T28" fmla="*/ 0 w 376"/>
                  <a:gd name="T29" fmla="*/ 3 h 879"/>
                  <a:gd name="T30" fmla="*/ 0 w 376"/>
                  <a:gd name="T31" fmla="*/ 3 h 879"/>
                  <a:gd name="T32" fmla="*/ 0 w 376"/>
                  <a:gd name="T33" fmla="*/ 3 h 879"/>
                  <a:gd name="T34" fmla="*/ 1 w 376"/>
                  <a:gd name="T35" fmla="*/ 3 h 879"/>
                  <a:gd name="T36" fmla="*/ 1 w 376"/>
                  <a:gd name="T37" fmla="*/ 3 h 879"/>
                  <a:gd name="T38" fmla="*/ 1 w 376"/>
                  <a:gd name="T39" fmla="*/ 3 h 879"/>
                  <a:gd name="T40" fmla="*/ 1 w 376"/>
                  <a:gd name="T41" fmla="*/ 3 h 879"/>
                  <a:gd name="T42" fmla="*/ 1 w 376"/>
                  <a:gd name="T43" fmla="*/ 3 h 879"/>
                  <a:gd name="T44" fmla="*/ 1 w 376"/>
                  <a:gd name="T45" fmla="*/ 3 h 879"/>
                  <a:gd name="T46" fmla="*/ 1 w 376"/>
                  <a:gd name="T47" fmla="*/ 3 h 879"/>
                  <a:gd name="T48" fmla="*/ 1 w 376"/>
                  <a:gd name="T49" fmla="*/ 2 h 879"/>
                  <a:gd name="T50" fmla="*/ 1 w 376"/>
                  <a:gd name="T51" fmla="*/ 2 h 879"/>
                  <a:gd name="T52" fmla="*/ 1 w 376"/>
                  <a:gd name="T53" fmla="*/ 2 h 879"/>
                  <a:gd name="T54" fmla="*/ 1 w 376"/>
                  <a:gd name="T55" fmla="*/ 1 h 879"/>
                  <a:gd name="T56" fmla="*/ 1 w 376"/>
                  <a:gd name="T57" fmla="*/ 1 h 879"/>
                  <a:gd name="T58" fmla="*/ 1 w 376"/>
                  <a:gd name="T59" fmla="*/ 1 h 879"/>
                  <a:gd name="T60" fmla="*/ 1 w 376"/>
                  <a:gd name="T61" fmla="*/ 1 h 879"/>
                  <a:gd name="T62" fmla="*/ 1 w 376"/>
                  <a:gd name="T63" fmla="*/ 1 h 879"/>
                  <a:gd name="T64" fmla="*/ 1 w 376"/>
                  <a:gd name="T65" fmla="*/ 1 h 879"/>
                  <a:gd name="T66" fmla="*/ 1 w 376"/>
                  <a:gd name="T67" fmla="*/ 1 h 879"/>
                  <a:gd name="T68" fmla="*/ 1 w 376"/>
                  <a:gd name="T69" fmla="*/ 1 h 879"/>
                  <a:gd name="T70" fmla="*/ 1 w 376"/>
                  <a:gd name="T71" fmla="*/ 1 h 879"/>
                  <a:gd name="T72" fmla="*/ 1 w 376"/>
                  <a:gd name="T73" fmla="*/ 1 h 879"/>
                  <a:gd name="T74" fmla="*/ 1 w 376"/>
                  <a:gd name="T75" fmla="*/ 1 h 879"/>
                  <a:gd name="T76" fmla="*/ 1 w 376"/>
                  <a:gd name="T77" fmla="*/ 1 h 879"/>
                  <a:gd name="T78" fmla="*/ 1 w 376"/>
                  <a:gd name="T79" fmla="*/ 1 h 879"/>
                  <a:gd name="T80" fmla="*/ 1 w 376"/>
                  <a:gd name="T81" fmla="*/ 1 h 879"/>
                  <a:gd name="T82" fmla="*/ 1 w 376"/>
                  <a:gd name="T83" fmla="*/ 1 h 879"/>
                  <a:gd name="T84" fmla="*/ 1 w 376"/>
                  <a:gd name="T85" fmla="*/ 1 h 879"/>
                  <a:gd name="T86" fmla="*/ 2 w 376"/>
                  <a:gd name="T87" fmla="*/ 0 h 879"/>
                  <a:gd name="T88" fmla="*/ 2 w 376"/>
                  <a:gd name="T89" fmla="*/ 1 h 87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76"/>
                  <a:gd name="T136" fmla="*/ 0 h 879"/>
                  <a:gd name="T137" fmla="*/ 376 w 376"/>
                  <a:gd name="T138" fmla="*/ 879 h 87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76" h="879">
                    <a:moveTo>
                      <a:pt x="376" y="121"/>
                    </a:moveTo>
                    <a:lnTo>
                      <a:pt x="366" y="123"/>
                    </a:lnTo>
                    <a:lnTo>
                      <a:pt x="360" y="128"/>
                    </a:lnTo>
                    <a:lnTo>
                      <a:pt x="354" y="134"/>
                    </a:lnTo>
                    <a:lnTo>
                      <a:pt x="351" y="141"/>
                    </a:lnTo>
                    <a:lnTo>
                      <a:pt x="347" y="148"/>
                    </a:lnTo>
                    <a:lnTo>
                      <a:pt x="344" y="157"/>
                    </a:lnTo>
                    <a:lnTo>
                      <a:pt x="341" y="166"/>
                    </a:lnTo>
                    <a:lnTo>
                      <a:pt x="337" y="173"/>
                    </a:lnTo>
                    <a:lnTo>
                      <a:pt x="332" y="182"/>
                    </a:lnTo>
                    <a:lnTo>
                      <a:pt x="326" y="188"/>
                    </a:lnTo>
                    <a:lnTo>
                      <a:pt x="269" y="228"/>
                    </a:lnTo>
                    <a:lnTo>
                      <a:pt x="279" y="233"/>
                    </a:lnTo>
                    <a:lnTo>
                      <a:pt x="285" y="240"/>
                    </a:lnTo>
                    <a:lnTo>
                      <a:pt x="290" y="248"/>
                    </a:lnTo>
                    <a:lnTo>
                      <a:pt x="293" y="258"/>
                    </a:lnTo>
                    <a:lnTo>
                      <a:pt x="293" y="268"/>
                    </a:lnTo>
                    <a:lnTo>
                      <a:pt x="291" y="279"/>
                    </a:lnTo>
                    <a:lnTo>
                      <a:pt x="289" y="290"/>
                    </a:lnTo>
                    <a:lnTo>
                      <a:pt x="288" y="302"/>
                    </a:lnTo>
                    <a:lnTo>
                      <a:pt x="285" y="311"/>
                    </a:lnTo>
                    <a:lnTo>
                      <a:pt x="285" y="321"/>
                    </a:lnTo>
                    <a:lnTo>
                      <a:pt x="147" y="879"/>
                    </a:lnTo>
                    <a:lnTo>
                      <a:pt x="126" y="879"/>
                    </a:lnTo>
                    <a:lnTo>
                      <a:pt x="0" y="787"/>
                    </a:lnTo>
                    <a:lnTo>
                      <a:pt x="3" y="764"/>
                    </a:lnTo>
                    <a:lnTo>
                      <a:pt x="11" y="741"/>
                    </a:lnTo>
                    <a:lnTo>
                      <a:pt x="19" y="720"/>
                    </a:lnTo>
                    <a:lnTo>
                      <a:pt x="30" y="700"/>
                    </a:lnTo>
                    <a:lnTo>
                      <a:pt x="40" y="680"/>
                    </a:lnTo>
                    <a:lnTo>
                      <a:pt x="52" y="661"/>
                    </a:lnTo>
                    <a:lnTo>
                      <a:pt x="64" y="640"/>
                    </a:lnTo>
                    <a:lnTo>
                      <a:pt x="74" y="620"/>
                    </a:lnTo>
                    <a:lnTo>
                      <a:pt x="83" y="599"/>
                    </a:lnTo>
                    <a:lnTo>
                      <a:pt x="90" y="577"/>
                    </a:lnTo>
                    <a:lnTo>
                      <a:pt x="91" y="575"/>
                    </a:lnTo>
                    <a:lnTo>
                      <a:pt x="93" y="575"/>
                    </a:lnTo>
                    <a:lnTo>
                      <a:pt x="95" y="575"/>
                    </a:lnTo>
                    <a:lnTo>
                      <a:pt x="97" y="577"/>
                    </a:lnTo>
                    <a:lnTo>
                      <a:pt x="100" y="579"/>
                    </a:lnTo>
                    <a:lnTo>
                      <a:pt x="103" y="579"/>
                    </a:lnTo>
                    <a:lnTo>
                      <a:pt x="106" y="580"/>
                    </a:lnTo>
                    <a:lnTo>
                      <a:pt x="109" y="579"/>
                    </a:lnTo>
                    <a:lnTo>
                      <a:pt x="112" y="575"/>
                    </a:lnTo>
                    <a:lnTo>
                      <a:pt x="114" y="570"/>
                    </a:lnTo>
                    <a:lnTo>
                      <a:pt x="108" y="562"/>
                    </a:lnTo>
                    <a:lnTo>
                      <a:pt x="106" y="552"/>
                    </a:lnTo>
                    <a:lnTo>
                      <a:pt x="106" y="542"/>
                    </a:lnTo>
                    <a:lnTo>
                      <a:pt x="109" y="530"/>
                    </a:lnTo>
                    <a:lnTo>
                      <a:pt x="115" y="517"/>
                    </a:lnTo>
                    <a:lnTo>
                      <a:pt x="121" y="504"/>
                    </a:lnTo>
                    <a:lnTo>
                      <a:pt x="128" y="491"/>
                    </a:lnTo>
                    <a:lnTo>
                      <a:pt x="134" y="476"/>
                    </a:lnTo>
                    <a:lnTo>
                      <a:pt x="139" y="463"/>
                    </a:lnTo>
                    <a:lnTo>
                      <a:pt x="143" y="451"/>
                    </a:lnTo>
                    <a:lnTo>
                      <a:pt x="204" y="216"/>
                    </a:lnTo>
                    <a:lnTo>
                      <a:pt x="212" y="217"/>
                    </a:lnTo>
                    <a:lnTo>
                      <a:pt x="218" y="217"/>
                    </a:lnTo>
                    <a:lnTo>
                      <a:pt x="225" y="217"/>
                    </a:lnTo>
                    <a:lnTo>
                      <a:pt x="231" y="216"/>
                    </a:lnTo>
                    <a:lnTo>
                      <a:pt x="237" y="215"/>
                    </a:lnTo>
                    <a:lnTo>
                      <a:pt x="243" y="213"/>
                    </a:lnTo>
                    <a:lnTo>
                      <a:pt x="247" y="210"/>
                    </a:lnTo>
                    <a:lnTo>
                      <a:pt x="252" y="207"/>
                    </a:lnTo>
                    <a:lnTo>
                      <a:pt x="257" y="203"/>
                    </a:lnTo>
                    <a:lnTo>
                      <a:pt x="262" y="199"/>
                    </a:lnTo>
                    <a:lnTo>
                      <a:pt x="262" y="192"/>
                    </a:lnTo>
                    <a:lnTo>
                      <a:pt x="259" y="188"/>
                    </a:lnTo>
                    <a:lnTo>
                      <a:pt x="256" y="184"/>
                    </a:lnTo>
                    <a:lnTo>
                      <a:pt x="252" y="182"/>
                    </a:lnTo>
                    <a:lnTo>
                      <a:pt x="246" y="179"/>
                    </a:lnTo>
                    <a:lnTo>
                      <a:pt x="241" y="177"/>
                    </a:lnTo>
                    <a:lnTo>
                      <a:pt x="235" y="176"/>
                    </a:lnTo>
                    <a:lnTo>
                      <a:pt x="229" y="173"/>
                    </a:lnTo>
                    <a:lnTo>
                      <a:pt x="225" y="170"/>
                    </a:lnTo>
                    <a:lnTo>
                      <a:pt x="221" y="166"/>
                    </a:lnTo>
                    <a:lnTo>
                      <a:pt x="228" y="163"/>
                    </a:lnTo>
                    <a:lnTo>
                      <a:pt x="235" y="161"/>
                    </a:lnTo>
                    <a:lnTo>
                      <a:pt x="244" y="160"/>
                    </a:lnTo>
                    <a:lnTo>
                      <a:pt x="252" y="160"/>
                    </a:lnTo>
                    <a:lnTo>
                      <a:pt x="260" y="160"/>
                    </a:lnTo>
                    <a:lnTo>
                      <a:pt x="269" y="160"/>
                    </a:lnTo>
                    <a:lnTo>
                      <a:pt x="276" y="160"/>
                    </a:lnTo>
                    <a:lnTo>
                      <a:pt x="284" y="158"/>
                    </a:lnTo>
                    <a:lnTo>
                      <a:pt x="291" y="154"/>
                    </a:lnTo>
                    <a:lnTo>
                      <a:pt x="297" y="150"/>
                    </a:lnTo>
                    <a:lnTo>
                      <a:pt x="278" y="126"/>
                    </a:lnTo>
                    <a:lnTo>
                      <a:pt x="371" y="0"/>
                    </a:lnTo>
                    <a:lnTo>
                      <a:pt x="376" y="121"/>
                    </a:lnTo>
                    <a:close/>
                  </a:path>
                </a:pathLst>
              </a:custGeom>
              <a:solidFill>
                <a:srgbClr val="47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22" name="Freeform 110"/>
              <p:cNvSpPr>
                <a:spLocks/>
              </p:cNvSpPr>
              <p:nvPr/>
            </p:nvSpPr>
            <p:spPr bwMode="auto">
              <a:xfrm>
                <a:off x="2907" y="2505"/>
                <a:ext cx="9" cy="12"/>
              </a:xfrm>
              <a:custGeom>
                <a:avLst/>
                <a:gdLst>
                  <a:gd name="T0" fmla="*/ 0 w 57"/>
                  <a:gd name="T1" fmla="*/ 0 h 69"/>
                  <a:gd name="T2" fmla="*/ 0 w 57"/>
                  <a:gd name="T3" fmla="*/ 0 h 69"/>
                  <a:gd name="T4" fmla="*/ 0 w 57"/>
                  <a:gd name="T5" fmla="*/ 0 h 69"/>
                  <a:gd name="T6" fmla="*/ 0 w 57"/>
                  <a:gd name="T7" fmla="*/ 0 h 69"/>
                  <a:gd name="T8" fmla="*/ 0 w 57"/>
                  <a:gd name="T9" fmla="*/ 0 h 69"/>
                  <a:gd name="T10" fmla="*/ 0 w 57"/>
                  <a:gd name="T11" fmla="*/ 0 h 69"/>
                  <a:gd name="T12" fmla="*/ 0 w 57"/>
                  <a:gd name="T13" fmla="*/ 0 h 69"/>
                  <a:gd name="T14" fmla="*/ 0 w 57"/>
                  <a:gd name="T15" fmla="*/ 0 h 69"/>
                  <a:gd name="T16" fmla="*/ 0 w 57"/>
                  <a:gd name="T17" fmla="*/ 0 h 69"/>
                  <a:gd name="T18" fmla="*/ 0 w 57"/>
                  <a:gd name="T19" fmla="*/ 0 h 69"/>
                  <a:gd name="T20" fmla="*/ 0 w 57"/>
                  <a:gd name="T21" fmla="*/ 0 h 69"/>
                  <a:gd name="T22" fmla="*/ 0 w 57"/>
                  <a:gd name="T23" fmla="*/ 0 h 69"/>
                  <a:gd name="T24" fmla="*/ 0 w 57"/>
                  <a:gd name="T25" fmla="*/ 0 h 69"/>
                  <a:gd name="T26" fmla="*/ 0 w 57"/>
                  <a:gd name="T27" fmla="*/ 0 h 69"/>
                  <a:gd name="T28" fmla="*/ 0 w 57"/>
                  <a:gd name="T29" fmla="*/ 0 h 69"/>
                  <a:gd name="T30" fmla="*/ 0 w 57"/>
                  <a:gd name="T31" fmla="*/ 0 h 69"/>
                  <a:gd name="T32" fmla="*/ 0 w 57"/>
                  <a:gd name="T33" fmla="*/ 0 h 69"/>
                  <a:gd name="T34" fmla="*/ 0 w 57"/>
                  <a:gd name="T35" fmla="*/ 0 h 69"/>
                  <a:gd name="T36" fmla="*/ 0 w 57"/>
                  <a:gd name="T37" fmla="*/ 0 h 69"/>
                  <a:gd name="T38" fmla="*/ 0 w 57"/>
                  <a:gd name="T39" fmla="*/ 0 h 69"/>
                  <a:gd name="T40" fmla="*/ 0 w 57"/>
                  <a:gd name="T41" fmla="*/ 0 h 69"/>
                  <a:gd name="T42" fmla="*/ 0 w 57"/>
                  <a:gd name="T43" fmla="*/ 0 h 69"/>
                  <a:gd name="T44" fmla="*/ 0 w 57"/>
                  <a:gd name="T45" fmla="*/ 0 h 69"/>
                  <a:gd name="T46" fmla="*/ 0 w 57"/>
                  <a:gd name="T47" fmla="*/ 0 h 69"/>
                  <a:gd name="T48" fmla="*/ 0 w 57"/>
                  <a:gd name="T49" fmla="*/ 0 h 69"/>
                  <a:gd name="T50" fmla="*/ 0 w 57"/>
                  <a:gd name="T51" fmla="*/ 0 h 69"/>
                  <a:gd name="T52" fmla="*/ 0 w 57"/>
                  <a:gd name="T53" fmla="*/ 0 h 69"/>
                  <a:gd name="T54" fmla="*/ 0 w 57"/>
                  <a:gd name="T55" fmla="*/ 0 h 69"/>
                  <a:gd name="T56" fmla="*/ 0 w 57"/>
                  <a:gd name="T57" fmla="*/ 0 h 69"/>
                  <a:gd name="T58" fmla="*/ 0 w 57"/>
                  <a:gd name="T59" fmla="*/ 0 h 69"/>
                  <a:gd name="T60" fmla="*/ 0 w 57"/>
                  <a:gd name="T61" fmla="*/ 0 h 69"/>
                  <a:gd name="T62" fmla="*/ 0 w 57"/>
                  <a:gd name="T63" fmla="*/ 0 h 6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"/>
                  <a:gd name="T97" fmla="*/ 0 h 69"/>
                  <a:gd name="T98" fmla="*/ 57 w 57"/>
                  <a:gd name="T99" fmla="*/ 69 h 6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" h="69">
                    <a:moveTo>
                      <a:pt x="57" y="17"/>
                    </a:moveTo>
                    <a:lnTo>
                      <a:pt x="53" y="17"/>
                    </a:lnTo>
                    <a:lnTo>
                      <a:pt x="49" y="21"/>
                    </a:lnTo>
                    <a:lnTo>
                      <a:pt x="44" y="25"/>
                    </a:lnTo>
                    <a:lnTo>
                      <a:pt x="40" y="31"/>
                    </a:lnTo>
                    <a:lnTo>
                      <a:pt x="34" y="38"/>
                    </a:lnTo>
                    <a:lnTo>
                      <a:pt x="29" y="46"/>
                    </a:lnTo>
                    <a:lnTo>
                      <a:pt x="23" y="53"/>
                    </a:lnTo>
                    <a:lnTo>
                      <a:pt x="16" y="60"/>
                    </a:lnTo>
                    <a:lnTo>
                      <a:pt x="9" y="66"/>
                    </a:lnTo>
                    <a:lnTo>
                      <a:pt x="0" y="69"/>
                    </a:lnTo>
                    <a:lnTo>
                      <a:pt x="2" y="61"/>
                    </a:lnTo>
                    <a:lnTo>
                      <a:pt x="4" y="53"/>
                    </a:lnTo>
                    <a:lnTo>
                      <a:pt x="7" y="46"/>
                    </a:lnTo>
                    <a:lnTo>
                      <a:pt x="11" y="38"/>
                    </a:lnTo>
                    <a:lnTo>
                      <a:pt x="16" y="33"/>
                    </a:lnTo>
                    <a:lnTo>
                      <a:pt x="21" y="25"/>
                    </a:lnTo>
                    <a:lnTo>
                      <a:pt x="27" y="19"/>
                    </a:lnTo>
                    <a:lnTo>
                      <a:pt x="32" y="14"/>
                    </a:lnTo>
                    <a:lnTo>
                      <a:pt x="40" y="6"/>
                    </a:lnTo>
                    <a:lnTo>
                      <a:pt x="46" y="0"/>
                    </a:lnTo>
                    <a:lnTo>
                      <a:pt x="46" y="3"/>
                    </a:lnTo>
                    <a:lnTo>
                      <a:pt x="46" y="5"/>
                    </a:lnTo>
                    <a:lnTo>
                      <a:pt x="46" y="8"/>
                    </a:lnTo>
                    <a:lnTo>
                      <a:pt x="47" y="9"/>
                    </a:lnTo>
                    <a:lnTo>
                      <a:pt x="49" y="10"/>
                    </a:lnTo>
                    <a:lnTo>
                      <a:pt x="50" y="12"/>
                    </a:lnTo>
                    <a:lnTo>
                      <a:pt x="53" y="14"/>
                    </a:lnTo>
                    <a:lnTo>
                      <a:pt x="54" y="15"/>
                    </a:lnTo>
                    <a:lnTo>
                      <a:pt x="56" y="16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B3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23" name="Freeform 111"/>
              <p:cNvSpPr>
                <a:spLocks/>
              </p:cNvSpPr>
              <p:nvPr/>
            </p:nvSpPr>
            <p:spPr bwMode="auto">
              <a:xfrm>
                <a:off x="2910" y="2515"/>
                <a:ext cx="6" cy="8"/>
              </a:xfrm>
              <a:custGeom>
                <a:avLst/>
                <a:gdLst>
                  <a:gd name="T0" fmla="*/ 0 w 40"/>
                  <a:gd name="T1" fmla="*/ 0 h 53"/>
                  <a:gd name="T2" fmla="*/ 0 w 40"/>
                  <a:gd name="T3" fmla="*/ 0 h 53"/>
                  <a:gd name="T4" fmla="*/ 0 w 40"/>
                  <a:gd name="T5" fmla="*/ 0 h 53"/>
                  <a:gd name="T6" fmla="*/ 0 w 40"/>
                  <a:gd name="T7" fmla="*/ 0 h 53"/>
                  <a:gd name="T8" fmla="*/ 0 w 40"/>
                  <a:gd name="T9" fmla="*/ 0 h 53"/>
                  <a:gd name="T10" fmla="*/ 0 w 40"/>
                  <a:gd name="T11" fmla="*/ 0 h 53"/>
                  <a:gd name="T12" fmla="*/ 0 w 40"/>
                  <a:gd name="T13" fmla="*/ 0 h 53"/>
                  <a:gd name="T14" fmla="*/ 0 w 40"/>
                  <a:gd name="T15" fmla="*/ 0 h 53"/>
                  <a:gd name="T16" fmla="*/ 0 w 40"/>
                  <a:gd name="T17" fmla="*/ 0 h 53"/>
                  <a:gd name="T18" fmla="*/ 0 w 40"/>
                  <a:gd name="T19" fmla="*/ 0 h 53"/>
                  <a:gd name="T20" fmla="*/ 0 w 40"/>
                  <a:gd name="T21" fmla="*/ 0 h 53"/>
                  <a:gd name="T22" fmla="*/ 0 w 40"/>
                  <a:gd name="T23" fmla="*/ 0 h 53"/>
                  <a:gd name="T24" fmla="*/ 0 w 40"/>
                  <a:gd name="T25" fmla="*/ 0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53"/>
                  <a:gd name="T41" fmla="*/ 40 w 40"/>
                  <a:gd name="T42" fmla="*/ 53 h 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53">
                    <a:moveTo>
                      <a:pt x="0" y="53"/>
                    </a:moveTo>
                    <a:lnTo>
                      <a:pt x="5" y="47"/>
                    </a:lnTo>
                    <a:lnTo>
                      <a:pt x="8" y="42"/>
                    </a:lnTo>
                    <a:lnTo>
                      <a:pt x="11" y="35"/>
                    </a:lnTo>
                    <a:lnTo>
                      <a:pt x="14" y="29"/>
                    </a:lnTo>
                    <a:lnTo>
                      <a:pt x="17" y="23"/>
                    </a:lnTo>
                    <a:lnTo>
                      <a:pt x="19" y="17"/>
                    </a:lnTo>
                    <a:lnTo>
                      <a:pt x="24" y="11"/>
                    </a:lnTo>
                    <a:lnTo>
                      <a:pt x="27" y="6"/>
                    </a:lnTo>
                    <a:lnTo>
                      <a:pt x="33" y="3"/>
                    </a:lnTo>
                    <a:lnTo>
                      <a:pt x="40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B3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24" name="Freeform 112"/>
              <p:cNvSpPr>
                <a:spLocks/>
              </p:cNvSpPr>
              <p:nvPr/>
            </p:nvSpPr>
            <p:spPr bwMode="auto">
              <a:xfrm>
                <a:off x="2924" y="2517"/>
                <a:ext cx="9" cy="9"/>
              </a:xfrm>
              <a:custGeom>
                <a:avLst/>
                <a:gdLst>
                  <a:gd name="T0" fmla="*/ 0 w 52"/>
                  <a:gd name="T1" fmla="*/ 0 h 57"/>
                  <a:gd name="T2" fmla="*/ 0 w 52"/>
                  <a:gd name="T3" fmla="*/ 0 h 57"/>
                  <a:gd name="T4" fmla="*/ 0 w 52"/>
                  <a:gd name="T5" fmla="*/ 0 h 57"/>
                  <a:gd name="T6" fmla="*/ 0 w 52"/>
                  <a:gd name="T7" fmla="*/ 0 h 57"/>
                  <a:gd name="T8" fmla="*/ 0 w 52"/>
                  <a:gd name="T9" fmla="*/ 0 h 57"/>
                  <a:gd name="T10" fmla="*/ 0 w 52"/>
                  <a:gd name="T11" fmla="*/ 0 h 57"/>
                  <a:gd name="T12" fmla="*/ 0 w 52"/>
                  <a:gd name="T13" fmla="*/ 0 h 57"/>
                  <a:gd name="T14" fmla="*/ 0 w 52"/>
                  <a:gd name="T15" fmla="*/ 0 h 57"/>
                  <a:gd name="T16" fmla="*/ 0 w 52"/>
                  <a:gd name="T17" fmla="*/ 0 h 57"/>
                  <a:gd name="T18" fmla="*/ 0 w 52"/>
                  <a:gd name="T19" fmla="*/ 0 h 57"/>
                  <a:gd name="T20" fmla="*/ 0 w 52"/>
                  <a:gd name="T21" fmla="*/ 0 h 57"/>
                  <a:gd name="T22" fmla="*/ 0 w 52"/>
                  <a:gd name="T23" fmla="*/ 0 h 57"/>
                  <a:gd name="T24" fmla="*/ 0 w 52"/>
                  <a:gd name="T25" fmla="*/ 0 h 57"/>
                  <a:gd name="T26" fmla="*/ 0 w 52"/>
                  <a:gd name="T27" fmla="*/ 0 h 57"/>
                  <a:gd name="T28" fmla="*/ 0 w 52"/>
                  <a:gd name="T29" fmla="*/ 0 h 57"/>
                  <a:gd name="T30" fmla="*/ 0 w 52"/>
                  <a:gd name="T31" fmla="*/ 0 h 57"/>
                  <a:gd name="T32" fmla="*/ 0 w 52"/>
                  <a:gd name="T33" fmla="*/ 0 h 57"/>
                  <a:gd name="T34" fmla="*/ 0 w 52"/>
                  <a:gd name="T35" fmla="*/ 0 h 57"/>
                  <a:gd name="T36" fmla="*/ 0 w 52"/>
                  <a:gd name="T37" fmla="*/ 0 h 57"/>
                  <a:gd name="T38" fmla="*/ 0 w 52"/>
                  <a:gd name="T39" fmla="*/ 0 h 57"/>
                  <a:gd name="T40" fmla="*/ 0 w 52"/>
                  <a:gd name="T41" fmla="*/ 0 h 57"/>
                  <a:gd name="T42" fmla="*/ 0 w 52"/>
                  <a:gd name="T43" fmla="*/ 0 h 57"/>
                  <a:gd name="T44" fmla="*/ 0 w 52"/>
                  <a:gd name="T45" fmla="*/ 0 h 57"/>
                  <a:gd name="T46" fmla="*/ 0 w 52"/>
                  <a:gd name="T47" fmla="*/ 0 h 57"/>
                  <a:gd name="T48" fmla="*/ 0 w 52"/>
                  <a:gd name="T49" fmla="*/ 0 h 57"/>
                  <a:gd name="T50" fmla="*/ 0 w 52"/>
                  <a:gd name="T51" fmla="*/ 0 h 57"/>
                  <a:gd name="T52" fmla="*/ 0 w 52"/>
                  <a:gd name="T53" fmla="*/ 0 h 57"/>
                  <a:gd name="T54" fmla="*/ 0 w 52"/>
                  <a:gd name="T55" fmla="*/ 0 h 57"/>
                  <a:gd name="T56" fmla="*/ 0 w 52"/>
                  <a:gd name="T57" fmla="*/ 0 h 57"/>
                  <a:gd name="T58" fmla="*/ 0 w 52"/>
                  <a:gd name="T59" fmla="*/ 0 h 57"/>
                  <a:gd name="T60" fmla="*/ 0 w 52"/>
                  <a:gd name="T61" fmla="*/ 0 h 57"/>
                  <a:gd name="T62" fmla="*/ 0 w 52"/>
                  <a:gd name="T63" fmla="*/ 0 h 5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2"/>
                  <a:gd name="T97" fmla="*/ 0 h 57"/>
                  <a:gd name="T98" fmla="*/ 52 w 52"/>
                  <a:gd name="T99" fmla="*/ 57 h 5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2" h="57">
                    <a:moveTo>
                      <a:pt x="52" y="17"/>
                    </a:moveTo>
                    <a:lnTo>
                      <a:pt x="46" y="21"/>
                    </a:lnTo>
                    <a:lnTo>
                      <a:pt x="41" y="24"/>
                    </a:lnTo>
                    <a:lnTo>
                      <a:pt x="37" y="28"/>
                    </a:lnTo>
                    <a:lnTo>
                      <a:pt x="32" y="31"/>
                    </a:lnTo>
                    <a:lnTo>
                      <a:pt x="28" y="35"/>
                    </a:lnTo>
                    <a:lnTo>
                      <a:pt x="25" y="40"/>
                    </a:lnTo>
                    <a:lnTo>
                      <a:pt x="21" y="43"/>
                    </a:lnTo>
                    <a:lnTo>
                      <a:pt x="16" y="48"/>
                    </a:lnTo>
                    <a:lnTo>
                      <a:pt x="12" y="53"/>
                    </a:lnTo>
                    <a:lnTo>
                      <a:pt x="7" y="57"/>
                    </a:lnTo>
                    <a:lnTo>
                      <a:pt x="1" y="48"/>
                    </a:lnTo>
                    <a:lnTo>
                      <a:pt x="0" y="41"/>
                    </a:lnTo>
                    <a:lnTo>
                      <a:pt x="1" y="35"/>
                    </a:lnTo>
                    <a:lnTo>
                      <a:pt x="6" y="30"/>
                    </a:lnTo>
                    <a:lnTo>
                      <a:pt x="10" y="27"/>
                    </a:lnTo>
                    <a:lnTo>
                      <a:pt x="18" y="22"/>
                    </a:lnTo>
                    <a:lnTo>
                      <a:pt x="25" y="18"/>
                    </a:lnTo>
                    <a:lnTo>
                      <a:pt x="32" y="13"/>
                    </a:lnTo>
                    <a:lnTo>
                      <a:pt x="37" y="8"/>
                    </a:lnTo>
                    <a:lnTo>
                      <a:pt x="40" y="0"/>
                    </a:lnTo>
                    <a:lnTo>
                      <a:pt x="40" y="3"/>
                    </a:lnTo>
                    <a:lnTo>
                      <a:pt x="40" y="5"/>
                    </a:lnTo>
                    <a:lnTo>
                      <a:pt x="40" y="8"/>
                    </a:lnTo>
                    <a:lnTo>
                      <a:pt x="41" y="9"/>
                    </a:lnTo>
                    <a:lnTo>
                      <a:pt x="44" y="10"/>
                    </a:lnTo>
                    <a:lnTo>
                      <a:pt x="45" y="12"/>
                    </a:lnTo>
                    <a:lnTo>
                      <a:pt x="47" y="13"/>
                    </a:lnTo>
                    <a:lnTo>
                      <a:pt x="48" y="15"/>
                    </a:lnTo>
                    <a:lnTo>
                      <a:pt x="51" y="16"/>
                    </a:lnTo>
                    <a:lnTo>
                      <a:pt x="52" y="17"/>
                    </a:lnTo>
                    <a:close/>
                  </a:path>
                </a:pathLst>
              </a:custGeom>
              <a:solidFill>
                <a:srgbClr val="B3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25" name="Freeform 113"/>
              <p:cNvSpPr>
                <a:spLocks/>
              </p:cNvSpPr>
              <p:nvPr/>
            </p:nvSpPr>
            <p:spPr bwMode="auto">
              <a:xfrm>
                <a:off x="2938" y="2517"/>
                <a:ext cx="13" cy="17"/>
              </a:xfrm>
              <a:custGeom>
                <a:avLst/>
                <a:gdLst>
                  <a:gd name="T0" fmla="*/ 0 w 76"/>
                  <a:gd name="T1" fmla="*/ 1 h 98"/>
                  <a:gd name="T2" fmla="*/ 0 w 76"/>
                  <a:gd name="T3" fmla="*/ 1 h 98"/>
                  <a:gd name="T4" fmla="*/ 0 w 76"/>
                  <a:gd name="T5" fmla="*/ 0 h 98"/>
                  <a:gd name="T6" fmla="*/ 0 w 76"/>
                  <a:gd name="T7" fmla="*/ 0 h 98"/>
                  <a:gd name="T8" fmla="*/ 0 w 76"/>
                  <a:gd name="T9" fmla="*/ 0 h 98"/>
                  <a:gd name="T10" fmla="*/ 0 w 76"/>
                  <a:gd name="T11" fmla="*/ 0 h 98"/>
                  <a:gd name="T12" fmla="*/ 0 w 76"/>
                  <a:gd name="T13" fmla="*/ 0 h 98"/>
                  <a:gd name="T14" fmla="*/ 0 w 76"/>
                  <a:gd name="T15" fmla="*/ 0 h 98"/>
                  <a:gd name="T16" fmla="*/ 0 w 76"/>
                  <a:gd name="T17" fmla="*/ 0 h 98"/>
                  <a:gd name="T18" fmla="*/ 0 w 76"/>
                  <a:gd name="T19" fmla="*/ 0 h 98"/>
                  <a:gd name="T20" fmla="*/ 0 w 76"/>
                  <a:gd name="T21" fmla="*/ 0 h 98"/>
                  <a:gd name="T22" fmla="*/ 0 w 76"/>
                  <a:gd name="T23" fmla="*/ 0 h 98"/>
                  <a:gd name="T24" fmla="*/ 0 w 76"/>
                  <a:gd name="T25" fmla="*/ 0 h 98"/>
                  <a:gd name="T26" fmla="*/ 0 w 76"/>
                  <a:gd name="T27" fmla="*/ 0 h 98"/>
                  <a:gd name="T28" fmla="*/ 0 w 76"/>
                  <a:gd name="T29" fmla="*/ 0 h 98"/>
                  <a:gd name="T30" fmla="*/ 0 w 76"/>
                  <a:gd name="T31" fmla="*/ 0 h 98"/>
                  <a:gd name="T32" fmla="*/ 0 w 76"/>
                  <a:gd name="T33" fmla="*/ 0 h 98"/>
                  <a:gd name="T34" fmla="*/ 0 w 76"/>
                  <a:gd name="T35" fmla="*/ 0 h 98"/>
                  <a:gd name="T36" fmla="*/ 0 w 76"/>
                  <a:gd name="T37" fmla="*/ 0 h 98"/>
                  <a:gd name="T38" fmla="*/ 0 w 76"/>
                  <a:gd name="T39" fmla="*/ 1 h 98"/>
                  <a:gd name="T40" fmla="*/ 0 w 76"/>
                  <a:gd name="T41" fmla="*/ 1 h 98"/>
                  <a:gd name="T42" fmla="*/ 0 w 76"/>
                  <a:gd name="T43" fmla="*/ 1 h 9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6"/>
                  <a:gd name="T67" fmla="*/ 0 h 98"/>
                  <a:gd name="T68" fmla="*/ 76 w 76"/>
                  <a:gd name="T69" fmla="*/ 98 h 9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6" h="98">
                    <a:moveTo>
                      <a:pt x="0" y="98"/>
                    </a:moveTo>
                    <a:lnTo>
                      <a:pt x="4" y="86"/>
                    </a:lnTo>
                    <a:lnTo>
                      <a:pt x="9" y="75"/>
                    </a:lnTo>
                    <a:lnTo>
                      <a:pt x="16" y="65"/>
                    </a:lnTo>
                    <a:lnTo>
                      <a:pt x="24" y="56"/>
                    </a:lnTo>
                    <a:lnTo>
                      <a:pt x="34" y="46"/>
                    </a:lnTo>
                    <a:lnTo>
                      <a:pt x="43" y="38"/>
                    </a:lnTo>
                    <a:lnTo>
                      <a:pt x="53" y="29"/>
                    </a:lnTo>
                    <a:lnTo>
                      <a:pt x="62" y="20"/>
                    </a:lnTo>
                    <a:lnTo>
                      <a:pt x="69" y="11"/>
                    </a:lnTo>
                    <a:lnTo>
                      <a:pt x="76" y="0"/>
                    </a:lnTo>
                    <a:lnTo>
                      <a:pt x="75" y="10"/>
                    </a:lnTo>
                    <a:lnTo>
                      <a:pt x="72" y="20"/>
                    </a:lnTo>
                    <a:lnTo>
                      <a:pt x="66" y="31"/>
                    </a:lnTo>
                    <a:lnTo>
                      <a:pt x="59" y="42"/>
                    </a:lnTo>
                    <a:lnTo>
                      <a:pt x="50" y="52"/>
                    </a:lnTo>
                    <a:lnTo>
                      <a:pt x="42" y="62"/>
                    </a:lnTo>
                    <a:lnTo>
                      <a:pt x="31" y="73"/>
                    </a:lnTo>
                    <a:lnTo>
                      <a:pt x="21" y="81"/>
                    </a:lnTo>
                    <a:lnTo>
                      <a:pt x="10" y="90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26" name="Freeform 114"/>
              <p:cNvSpPr>
                <a:spLocks/>
              </p:cNvSpPr>
              <p:nvPr/>
            </p:nvSpPr>
            <p:spPr bwMode="auto">
              <a:xfrm>
                <a:off x="2943" y="2526"/>
                <a:ext cx="11" cy="14"/>
              </a:xfrm>
              <a:custGeom>
                <a:avLst/>
                <a:gdLst>
                  <a:gd name="T0" fmla="*/ 0 w 64"/>
                  <a:gd name="T1" fmla="*/ 0 h 86"/>
                  <a:gd name="T2" fmla="*/ 0 w 64"/>
                  <a:gd name="T3" fmla="*/ 0 h 86"/>
                  <a:gd name="T4" fmla="*/ 0 w 64"/>
                  <a:gd name="T5" fmla="*/ 0 h 86"/>
                  <a:gd name="T6" fmla="*/ 0 w 64"/>
                  <a:gd name="T7" fmla="*/ 0 h 86"/>
                  <a:gd name="T8" fmla="*/ 0 w 64"/>
                  <a:gd name="T9" fmla="*/ 0 h 86"/>
                  <a:gd name="T10" fmla="*/ 0 w 64"/>
                  <a:gd name="T11" fmla="*/ 0 h 86"/>
                  <a:gd name="T12" fmla="*/ 0 w 64"/>
                  <a:gd name="T13" fmla="*/ 0 h 86"/>
                  <a:gd name="T14" fmla="*/ 0 w 64"/>
                  <a:gd name="T15" fmla="*/ 0 h 86"/>
                  <a:gd name="T16" fmla="*/ 0 w 64"/>
                  <a:gd name="T17" fmla="*/ 0 h 86"/>
                  <a:gd name="T18" fmla="*/ 0 w 64"/>
                  <a:gd name="T19" fmla="*/ 0 h 86"/>
                  <a:gd name="T20" fmla="*/ 0 w 64"/>
                  <a:gd name="T21" fmla="*/ 0 h 86"/>
                  <a:gd name="T22" fmla="*/ 0 w 64"/>
                  <a:gd name="T23" fmla="*/ 0 h 86"/>
                  <a:gd name="T24" fmla="*/ 0 w 64"/>
                  <a:gd name="T25" fmla="*/ 0 h 86"/>
                  <a:gd name="T26" fmla="*/ 0 w 64"/>
                  <a:gd name="T27" fmla="*/ 0 h 86"/>
                  <a:gd name="T28" fmla="*/ 0 w 64"/>
                  <a:gd name="T29" fmla="*/ 0 h 86"/>
                  <a:gd name="T30" fmla="*/ 0 w 64"/>
                  <a:gd name="T31" fmla="*/ 0 h 86"/>
                  <a:gd name="T32" fmla="*/ 0 w 64"/>
                  <a:gd name="T33" fmla="*/ 0 h 86"/>
                  <a:gd name="T34" fmla="*/ 0 w 64"/>
                  <a:gd name="T35" fmla="*/ 0 h 86"/>
                  <a:gd name="T36" fmla="*/ 0 w 64"/>
                  <a:gd name="T37" fmla="*/ 0 h 86"/>
                  <a:gd name="T38" fmla="*/ 0 w 64"/>
                  <a:gd name="T39" fmla="*/ 0 h 86"/>
                  <a:gd name="T40" fmla="*/ 0 w 64"/>
                  <a:gd name="T41" fmla="*/ 0 h 86"/>
                  <a:gd name="T42" fmla="*/ 0 w 64"/>
                  <a:gd name="T43" fmla="*/ 0 h 8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4"/>
                  <a:gd name="T67" fmla="*/ 0 h 86"/>
                  <a:gd name="T68" fmla="*/ 64 w 64"/>
                  <a:gd name="T69" fmla="*/ 86 h 8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4" h="86">
                    <a:moveTo>
                      <a:pt x="64" y="0"/>
                    </a:moveTo>
                    <a:lnTo>
                      <a:pt x="61" y="10"/>
                    </a:lnTo>
                    <a:lnTo>
                      <a:pt x="56" y="19"/>
                    </a:lnTo>
                    <a:lnTo>
                      <a:pt x="50" y="29"/>
                    </a:lnTo>
                    <a:lnTo>
                      <a:pt x="44" y="38"/>
                    </a:lnTo>
                    <a:lnTo>
                      <a:pt x="37" y="47"/>
                    </a:lnTo>
                    <a:lnTo>
                      <a:pt x="30" y="55"/>
                    </a:lnTo>
                    <a:lnTo>
                      <a:pt x="22" y="63"/>
                    </a:lnTo>
                    <a:lnTo>
                      <a:pt x="14" y="71"/>
                    </a:lnTo>
                    <a:lnTo>
                      <a:pt x="7" y="79"/>
                    </a:lnTo>
                    <a:lnTo>
                      <a:pt x="0" y="86"/>
                    </a:lnTo>
                    <a:lnTo>
                      <a:pt x="2" y="75"/>
                    </a:lnTo>
                    <a:lnTo>
                      <a:pt x="6" y="65"/>
                    </a:lnTo>
                    <a:lnTo>
                      <a:pt x="11" y="55"/>
                    </a:lnTo>
                    <a:lnTo>
                      <a:pt x="17" y="46"/>
                    </a:lnTo>
                    <a:lnTo>
                      <a:pt x="24" y="36"/>
                    </a:lnTo>
                    <a:lnTo>
                      <a:pt x="32" y="28"/>
                    </a:lnTo>
                    <a:lnTo>
                      <a:pt x="39" y="19"/>
                    </a:lnTo>
                    <a:lnTo>
                      <a:pt x="47" y="12"/>
                    </a:lnTo>
                    <a:lnTo>
                      <a:pt x="56" y="6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27" name="Freeform 115"/>
              <p:cNvSpPr>
                <a:spLocks/>
              </p:cNvSpPr>
              <p:nvPr/>
            </p:nvSpPr>
            <p:spPr bwMode="auto">
              <a:xfrm>
                <a:off x="2915" y="2527"/>
                <a:ext cx="7" cy="9"/>
              </a:xfrm>
              <a:custGeom>
                <a:avLst/>
                <a:gdLst>
                  <a:gd name="T0" fmla="*/ 0 w 40"/>
                  <a:gd name="T1" fmla="*/ 0 h 52"/>
                  <a:gd name="T2" fmla="*/ 0 w 40"/>
                  <a:gd name="T3" fmla="*/ 0 h 52"/>
                  <a:gd name="T4" fmla="*/ 0 w 40"/>
                  <a:gd name="T5" fmla="*/ 0 h 52"/>
                  <a:gd name="T6" fmla="*/ 0 w 40"/>
                  <a:gd name="T7" fmla="*/ 0 h 52"/>
                  <a:gd name="T8" fmla="*/ 0 w 40"/>
                  <a:gd name="T9" fmla="*/ 0 h 52"/>
                  <a:gd name="T10" fmla="*/ 0 w 40"/>
                  <a:gd name="T11" fmla="*/ 0 h 52"/>
                  <a:gd name="T12" fmla="*/ 0 w 40"/>
                  <a:gd name="T13" fmla="*/ 0 h 52"/>
                  <a:gd name="T14" fmla="*/ 0 w 40"/>
                  <a:gd name="T15" fmla="*/ 0 h 52"/>
                  <a:gd name="T16" fmla="*/ 0 w 40"/>
                  <a:gd name="T17" fmla="*/ 0 h 52"/>
                  <a:gd name="T18" fmla="*/ 0 w 40"/>
                  <a:gd name="T19" fmla="*/ 0 h 52"/>
                  <a:gd name="T20" fmla="*/ 0 w 40"/>
                  <a:gd name="T21" fmla="*/ 0 h 52"/>
                  <a:gd name="T22" fmla="*/ 0 w 40"/>
                  <a:gd name="T23" fmla="*/ 0 h 52"/>
                  <a:gd name="T24" fmla="*/ 0 w 40"/>
                  <a:gd name="T25" fmla="*/ 0 h 52"/>
                  <a:gd name="T26" fmla="*/ 0 w 40"/>
                  <a:gd name="T27" fmla="*/ 0 h 52"/>
                  <a:gd name="T28" fmla="*/ 0 w 40"/>
                  <a:gd name="T29" fmla="*/ 0 h 52"/>
                  <a:gd name="T30" fmla="*/ 0 w 40"/>
                  <a:gd name="T31" fmla="*/ 0 h 52"/>
                  <a:gd name="T32" fmla="*/ 0 w 40"/>
                  <a:gd name="T33" fmla="*/ 0 h 52"/>
                  <a:gd name="T34" fmla="*/ 0 w 40"/>
                  <a:gd name="T35" fmla="*/ 0 h 52"/>
                  <a:gd name="T36" fmla="*/ 0 w 40"/>
                  <a:gd name="T37" fmla="*/ 0 h 52"/>
                  <a:gd name="T38" fmla="*/ 0 w 40"/>
                  <a:gd name="T39" fmla="*/ 0 h 52"/>
                  <a:gd name="T40" fmla="*/ 0 w 40"/>
                  <a:gd name="T41" fmla="*/ 0 h 52"/>
                  <a:gd name="T42" fmla="*/ 0 w 40"/>
                  <a:gd name="T43" fmla="*/ 0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0"/>
                  <a:gd name="T67" fmla="*/ 0 h 52"/>
                  <a:gd name="T68" fmla="*/ 40 w 40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0" h="52">
                    <a:moveTo>
                      <a:pt x="0" y="52"/>
                    </a:moveTo>
                    <a:lnTo>
                      <a:pt x="0" y="45"/>
                    </a:lnTo>
                    <a:lnTo>
                      <a:pt x="1" y="39"/>
                    </a:lnTo>
                    <a:lnTo>
                      <a:pt x="3" y="32"/>
                    </a:lnTo>
                    <a:lnTo>
                      <a:pt x="7" y="28"/>
                    </a:lnTo>
                    <a:lnTo>
                      <a:pt x="12" y="22"/>
                    </a:lnTo>
                    <a:lnTo>
                      <a:pt x="16" y="17"/>
                    </a:lnTo>
                    <a:lnTo>
                      <a:pt x="22" y="12"/>
                    </a:lnTo>
                    <a:lnTo>
                      <a:pt x="28" y="7"/>
                    </a:lnTo>
                    <a:lnTo>
                      <a:pt x="34" y="4"/>
                    </a:lnTo>
                    <a:lnTo>
                      <a:pt x="40" y="0"/>
                    </a:lnTo>
                    <a:lnTo>
                      <a:pt x="38" y="6"/>
                    </a:lnTo>
                    <a:lnTo>
                      <a:pt x="35" y="13"/>
                    </a:lnTo>
                    <a:lnTo>
                      <a:pt x="32" y="20"/>
                    </a:lnTo>
                    <a:lnTo>
                      <a:pt x="28" y="26"/>
                    </a:lnTo>
                    <a:lnTo>
                      <a:pt x="25" y="32"/>
                    </a:lnTo>
                    <a:lnTo>
                      <a:pt x="20" y="38"/>
                    </a:lnTo>
                    <a:lnTo>
                      <a:pt x="15" y="43"/>
                    </a:lnTo>
                    <a:lnTo>
                      <a:pt x="10" y="48"/>
                    </a:lnTo>
                    <a:lnTo>
                      <a:pt x="6" y="5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B3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28" name="Freeform 116"/>
              <p:cNvSpPr>
                <a:spLocks/>
              </p:cNvSpPr>
              <p:nvPr/>
            </p:nvSpPr>
            <p:spPr bwMode="auto">
              <a:xfrm>
                <a:off x="2953" y="2529"/>
                <a:ext cx="7" cy="13"/>
              </a:xfrm>
              <a:custGeom>
                <a:avLst/>
                <a:gdLst>
                  <a:gd name="T0" fmla="*/ 0 w 45"/>
                  <a:gd name="T1" fmla="*/ 0 h 81"/>
                  <a:gd name="T2" fmla="*/ 0 w 45"/>
                  <a:gd name="T3" fmla="*/ 0 h 81"/>
                  <a:gd name="T4" fmla="*/ 0 w 45"/>
                  <a:gd name="T5" fmla="*/ 0 h 81"/>
                  <a:gd name="T6" fmla="*/ 0 w 45"/>
                  <a:gd name="T7" fmla="*/ 0 h 81"/>
                  <a:gd name="T8" fmla="*/ 0 w 45"/>
                  <a:gd name="T9" fmla="*/ 0 h 81"/>
                  <a:gd name="T10" fmla="*/ 0 w 45"/>
                  <a:gd name="T11" fmla="*/ 0 h 81"/>
                  <a:gd name="T12" fmla="*/ 0 w 45"/>
                  <a:gd name="T13" fmla="*/ 0 h 81"/>
                  <a:gd name="T14" fmla="*/ 0 w 45"/>
                  <a:gd name="T15" fmla="*/ 0 h 81"/>
                  <a:gd name="T16" fmla="*/ 0 w 45"/>
                  <a:gd name="T17" fmla="*/ 0 h 81"/>
                  <a:gd name="T18" fmla="*/ 0 w 45"/>
                  <a:gd name="T19" fmla="*/ 0 h 81"/>
                  <a:gd name="T20" fmla="*/ 0 w 45"/>
                  <a:gd name="T21" fmla="*/ 0 h 81"/>
                  <a:gd name="T22" fmla="*/ 0 w 45"/>
                  <a:gd name="T23" fmla="*/ 0 h 81"/>
                  <a:gd name="T24" fmla="*/ 0 w 45"/>
                  <a:gd name="T25" fmla="*/ 0 h 81"/>
                  <a:gd name="T26" fmla="*/ 0 w 45"/>
                  <a:gd name="T27" fmla="*/ 0 h 81"/>
                  <a:gd name="T28" fmla="*/ 0 w 45"/>
                  <a:gd name="T29" fmla="*/ 0 h 81"/>
                  <a:gd name="T30" fmla="*/ 0 w 45"/>
                  <a:gd name="T31" fmla="*/ 0 h 81"/>
                  <a:gd name="T32" fmla="*/ 0 w 45"/>
                  <a:gd name="T33" fmla="*/ 0 h 81"/>
                  <a:gd name="T34" fmla="*/ 0 w 45"/>
                  <a:gd name="T35" fmla="*/ 0 h 81"/>
                  <a:gd name="T36" fmla="*/ 0 w 45"/>
                  <a:gd name="T37" fmla="*/ 0 h 81"/>
                  <a:gd name="T38" fmla="*/ 0 w 45"/>
                  <a:gd name="T39" fmla="*/ 0 h 81"/>
                  <a:gd name="T40" fmla="*/ 0 w 45"/>
                  <a:gd name="T41" fmla="*/ 0 h 81"/>
                  <a:gd name="T42" fmla="*/ 0 w 45"/>
                  <a:gd name="T43" fmla="*/ 0 h 8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5"/>
                  <a:gd name="T67" fmla="*/ 0 h 81"/>
                  <a:gd name="T68" fmla="*/ 45 w 45"/>
                  <a:gd name="T69" fmla="*/ 81 h 8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5" h="81">
                    <a:moveTo>
                      <a:pt x="3" y="81"/>
                    </a:moveTo>
                    <a:lnTo>
                      <a:pt x="0" y="71"/>
                    </a:lnTo>
                    <a:lnTo>
                      <a:pt x="0" y="63"/>
                    </a:lnTo>
                    <a:lnTo>
                      <a:pt x="2" y="55"/>
                    </a:lnTo>
                    <a:lnTo>
                      <a:pt x="5" y="48"/>
                    </a:lnTo>
                    <a:lnTo>
                      <a:pt x="11" y="39"/>
                    </a:lnTo>
                    <a:lnTo>
                      <a:pt x="19" y="32"/>
                    </a:lnTo>
                    <a:lnTo>
                      <a:pt x="26" y="24"/>
                    </a:lnTo>
                    <a:lnTo>
                      <a:pt x="32" y="17"/>
                    </a:lnTo>
                    <a:lnTo>
                      <a:pt x="39" y="8"/>
                    </a:lnTo>
                    <a:lnTo>
                      <a:pt x="44" y="0"/>
                    </a:lnTo>
                    <a:lnTo>
                      <a:pt x="45" y="8"/>
                    </a:lnTo>
                    <a:lnTo>
                      <a:pt x="44" y="17"/>
                    </a:lnTo>
                    <a:lnTo>
                      <a:pt x="40" y="25"/>
                    </a:lnTo>
                    <a:lnTo>
                      <a:pt x="35" y="32"/>
                    </a:lnTo>
                    <a:lnTo>
                      <a:pt x="30" y="40"/>
                    </a:lnTo>
                    <a:lnTo>
                      <a:pt x="25" y="49"/>
                    </a:lnTo>
                    <a:lnTo>
                      <a:pt x="19" y="56"/>
                    </a:lnTo>
                    <a:lnTo>
                      <a:pt x="13" y="64"/>
                    </a:lnTo>
                    <a:lnTo>
                      <a:pt x="7" y="73"/>
                    </a:lnTo>
                    <a:lnTo>
                      <a:pt x="3" y="81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29" name="Freeform 117"/>
              <p:cNvSpPr>
                <a:spLocks/>
              </p:cNvSpPr>
              <p:nvPr/>
            </p:nvSpPr>
            <p:spPr bwMode="auto">
              <a:xfrm>
                <a:off x="2924" y="2531"/>
                <a:ext cx="2" cy="5"/>
              </a:xfrm>
              <a:custGeom>
                <a:avLst/>
                <a:gdLst>
                  <a:gd name="T0" fmla="*/ 0 w 12"/>
                  <a:gd name="T1" fmla="*/ 0 h 28"/>
                  <a:gd name="T2" fmla="*/ 0 w 12"/>
                  <a:gd name="T3" fmla="*/ 0 h 28"/>
                  <a:gd name="T4" fmla="*/ 0 w 12"/>
                  <a:gd name="T5" fmla="*/ 0 h 28"/>
                  <a:gd name="T6" fmla="*/ 0 w 12"/>
                  <a:gd name="T7" fmla="*/ 0 h 28"/>
                  <a:gd name="T8" fmla="*/ 0 w 12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28"/>
                  <a:gd name="T17" fmla="*/ 12 w 12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28">
                    <a:moveTo>
                      <a:pt x="0" y="28"/>
                    </a:moveTo>
                    <a:lnTo>
                      <a:pt x="12" y="0"/>
                    </a:lnTo>
                    <a:lnTo>
                      <a:pt x="7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B3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30" name="Freeform 118"/>
              <p:cNvSpPr>
                <a:spLocks/>
              </p:cNvSpPr>
              <p:nvPr/>
            </p:nvSpPr>
            <p:spPr bwMode="auto">
              <a:xfrm>
                <a:off x="2968" y="2531"/>
                <a:ext cx="4" cy="5"/>
              </a:xfrm>
              <a:custGeom>
                <a:avLst/>
                <a:gdLst>
                  <a:gd name="T0" fmla="*/ 0 w 22"/>
                  <a:gd name="T1" fmla="*/ 0 h 28"/>
                  <a:gd name="T2" fmla="*/ 0 w 22"/>
                  <a:gd name="T3" fmla="*/ 0 h 28"/>
                  <a:gd name="T4" fmla="*/ 0 w 22"/>
                  <a:gd name="T5" fmla="*/ 0 h 28"/>
                  <a:gd name="T6" fmla="*/ 0 w 22"/>
                  <a:gd name="T7" fmla="*/ 0 h 28"/>
                  <a:gd name="T8" fmla="*/ 0 w 22"/>
                  <a:gd name="T9" fmla="*/ 0 h 28"/>
                  <a:gd name="T10" fmla="*/ 0 w 22"/>
                  <a:gd name="T11" fmla="*/ 0 h 28"/>
                  <a:gd name="T12" fmla="*/ 0 w 22"/>
                  <a:gd name="T13" fmla="*/ 0 h 28"/>
                  <a:gd name="T14" fmla="*/ 0 w 22"/>
                  <a:gd name="T15" fmla="*/ 0 h 28"/>
                  <a:gd name="T16" fmla="*/ 0 w 22"/>
                  <a:gd name="T17" fmla="*/ 0 h 28"/>
                  <a:gd name="T18" fmla="*/ 0 w 22"/>
                  <a:gd name="T19" fmla="*/ 0 h 28"/>
                  <a:gd name="T20" fmla="*/ 0 w 22"/>
                  <a:gd name="T21" fmla="*/ 0 h 28"/>
                  <a:gd name="T22" fmla="*/ 0 w 22"/>
                  <a:gd name="T23" fmla="*/ 0 h 28"/>
                  <a:gd name="T24" fmla="*/ 0 w 22"/>
                  <a:gd name="T25" fmla="*/ 0 h 28"/>
                  <a:gd name="T26" fmla="*/ 0 w 22"/>
                  <a:gd name="T27" fmla="*/ 0 h 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"/>
                  <a:gd name="T43" fmla="*/ 0 h 28"/>
                  <a:gd name="T44" fmla="*/ 22 w 22"/>
                  <a:gd name="T45" fmla="*/ 28 h 2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" h="28">
                    <a:moveTo>
                      <a:pt x="12" y="28"/>
                    </a:moveTo>
                    <a:lnTo>
                      <a:pt x="0" y="28"/>
                    </a:lnTo>
                    <a:lnTo>
                      <a:pt x="16" y="0"/>
                    </a:lnTo>
                    <a:lnTo>
                      <a:pt x="20" y="1"/>
                    </a:lnTo>
                    <a:lnTo>
                      <a:pt x="22" y="4"/>
                    </a:lnTo>
                    <a:lnTo>
                      <a:pt x="22" y="6"/>
                    </a:lnTo>
                    <a:lnTo>
                      <a:pt x="22" y="9"/>
                    </a:lnTo>
                    <a:lnTo>
                      <a:pt x="20" y="12"/>
                    </a:lnTo>
                    <a:lnTo>
                      <a:pt x="18" y="15"/>
                    </a:lnTo>
                    <a:lnTo>
                      <a:pt x="15" y="19"/>
                    </a:lnTo>
                    <a:lnTo>
                      <a:pt x="14" y="23"/>
                    </a:lnTo>
                    <a:lnTo>
                      <a:pt x="12" y="25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31" name="Freeform 119"/>
              <p:cNvSpPr>
                <a:spLocks/>
              </p:cNvSpPr>
              <p:nvPr/>
            </p:nvSpPr>
            <p:spPr bwMode="auto">
              <a:xfrm>
                <a:off x="2999" y="2541"/>
                <a:ext cx="5" cy="6"/>
              </a:xfrm>
              <a:custGeom>
                <a:avLst/>
                <a:gdLst>
                  <a:gd name="T0" fmla="*/ 0 w 32"/>
                  <a:gd name="T1" fmla="*/ 0 h 35"/>
                  <a:gd name="T2" fmla="*/ 0 w 32"/>
                  <a:gd name="T3" fmla="*/ 0 h 35"/>
                  <a:gd name="T4" fmla="*/ 0 w 32"/>
                  <a:gd name="T5" fmla="*/ 0 h 35"/>
                  <a:gd name="T6" fmla="*/ 0 w 32"/>
                  <a:gd name="T7" fmla="*/ 0 h 35"/>
                  <a:gd name="T8" fmla="*/ 0 w 32"/>
                  <a:gd name="T9" fmla="*/ 0 h 35"/>
                  <a:gd name="T10" fmla="*/ 0 w 32"/>
                  <a:gd name="T11" fmla="*/ 0 h 35"/>
                  <a:gd name="T12" fmla="*/ 0 w 32"/>
                  <a:gd name="T13" fmla="*/ 0 h 35"/>
                  <a:gd name="T14" fmla="*/ 0 w 32"/>
                  <a:gd name="T15" fmla="*/ 0 h 35"/>
                  <a:gd name="T16" fmla="*/ 0 w 32"/>
                  <a:gd name="T17" fmla="*/ 0 h 35"/>
                  <a:gd name="T18" fmla="*/ 0 w 32"/>
                  <a:gd name="T19" fmla="*/ 0 h 35"/>
                  <a:gd name="T20" fmla="*/ 0 w 32"/>
                  <a:gd name="T21" fmla="*/ 0 h 35"/>
                  <a:gd name="T22" fmla="*/ 0 w 32"/>
                  <a:gd name="T23" fmla="*/ 0 h 35"/>
                  <a:gd name="T24" fmla="*/ 0 w 32"/>
                  <a:gd name="T25" fmla="*/ 0 h 35"/>
                  <a:gd name="T26" fmla="*/ 0 w 32"/>
                  <a:gd name="T27" fmla="*/ 0 h 35"/>
                  <a:gd name="T28" fmla="*/ 0 w 32"/>
                  <a:gd name="T29" fmla="*/ 0 h 35"/>
                  <a:gd name="T30" fmla="*/ 0 w 32"/>
                  <a:gd name="T31" fmla="*/ 0 h 35"/>
                  <a:gd name="T32" fmla="*/ 0 w 32"/>
                  <a:gd name="T33" fmla="*/ 0 h 35"/>
                  <a:gd name="T34" fmla="*/ 0 w 32"/>
                  <a:gd name="T35" fmla="*/ 0 h 35"/>
                  <a:gd name="T36" fmla="*/ 0 w 32"/>
                  <a:gd name="T37" fmla="*/ 0 h 35"/>
                  <a:gd name="T38" fmla="*/ 0 w 32"/>
                  <a:gd name="T39" fmla="*/ 0 h 35"/>
                  <a:gd name="T40" fmla="*/ 0 w 32"/>
                  <a:gd name="T41" fmla="*/ 0 h 35"/>
                  <a:gd name="T42" fmla="*/ 0 w 32"/>
                  <a:gd name="T43" fmla="*/ 0 h 35"/>
                  <a:gd name="T44" fmla="*/ 0 w 32"/>
                  <a:gd name="T45" fmla="*/ 0 h 3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2"/>
                  <a:gd name="T70" fmla="*/ 0 h 35"/>
                  <a:gd name="T71" fmla="*/ 32 w 32"/>
                  <a:gd name="T72" fmla="*/ 35 h 3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2" h="35">
                    <a:moveTo>
                      <a:pt x="15" y="35"/>
                    </a:moveTo>
                    <a:lnTo>
                      <a:pt x="3" y="35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3" y="21"/>
                    </a:lnTo>
                    <a:lnTo>
                      <a:pt x="5" y="18"/>
                    </a:lnTo>
                    <a:lnTo>
                      <a:pt x="9" y="15"/>
                    </a:lnTo>
                    <a:lnTo>
                      <a:pt x="12" y="14"/>
                    </a:lnTo>
                    <a:lnTo>
                      <a:pt x="16" y="12"/>
                    </a:lnTo>
                    <a:lnTo>
                      <a:pt x="21" y="8"/>
                    </a:lnTo>
                    <a:lnTo>
                      <a:pt x="24" y="4"/>
                    </a:lnTo>
                    <a:lnTo>
                      <a:pt x="27" y="0"/>
                    </a:lnTo>
                    <a:lnTo>
                      <a:pt x="30" y="3"/>
                    </a:lnTo>
                    <a:lnTo>
                      <a:pt x="32" y="7"/>
                    </a:lnTo>
                    <a:lnTo>
                      <a:pt x="31" y="10"/>
                    </a:lnTo>
                    <a:lnTo>
                      <a:pt x="30" y="14"/>
                    </a:lnTo>
                    <a:lnTo>
                      <a:pt x="27" y="18"/>
                    </a:lnTo>
                    <a:lnTo>
                      <a:pt x="23" y="21"/>
                    </a:lnTo>
                    <a:lnTo>
                      <a:pt x="19" y="24"/>
                    </a:lnTo>
                    <a:lnTo>
                      <a:pt x="17" y="27"/>
                    </a:lnTo>
                    <a:lnTo>
                      <a:pt x="15" y="31"/>
                    </a:lnTo>
                    <a:lnTo>
                      <a:pt x="15" y="35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32" name="Freeform 120"/>
              <p:cNvSpPr>
                <a:spLocks/>
              </p:cNvSpPr>
              <p:nvPr/>
            </p:nvSpPr>
            <p:spPr bwMode="auto">
              <a:xfrm>
                <a:off x="2983" y="2546"/>
                <a:ext cx="6" cy="9"/>
              </a:xfrm>
              <a:custGeom>
                <a:avLst/>
                <a:gdLst>
                  <a:gd name="T0" fmla="*/ 0 w 37"/>
                  <a:gd name="T1" fmla="*/ 0 h 53"/>
                  <a:gd name="T2" fmla="*/ 0 w 37"/>
                  <a:gd name="T3" fmla="*/ 0 h 53"/>
                  <a:gd name="T4" fmla="*/ 0 w 37"/>
                  <a:gd name="T5" fmla="*/ 0 h 53"/>
                  <a:gd name="T6" fmla="*/ 0 w 37"/>
                  <a:gd name="T7" fmla="*/ 0 h 53"/>
                  <a:gd name="T8" fmla="*/ 0 w 37"/>
                  <a:gd name="T9" fmla="*/ 0 h 53"/>
                  <a:gd name="T10" fmla="*/ 0 w 37"/>
                  <a:gd name="T11" fmla="*/ 0 h 53"/>
                  <a:gd name="T12" fmla="*/ 0 w 37"/>
                  <a:gd name="T13" fmla="*/ 0 h 53"/>
                  <a:gd name="T14" fmla="*/ 0 w 37"/>
                  <a:gd name="T15" fmla="*/ 0 h 53"/>
                  <a:gd name="T16" fmla="*/ 0 w 37"/>
                  <a:gd name="T17" fmla="*/ 0 h 53"/>
                  <a:gd name="T18" fmla="*/ 0 w 37"/>
                  <a:gd name="T19" fmla="*/ 0 h 53"/>
                  <a:gd name="T20" fmla="*/ 0 w 37"/>
                  <a:gd name="T21" fmla="*/ 0 h 53"/>
                  <a:gd name="T22" fmla="*/ 0 w 37"/>
                  <a:gd name="T23" fmla="*/ 0 h 53"/>
                  <a:gd name="T24" fmla="*/ 0 w 37"/>
                  <a:gd name="T25" fmla="*/ 0 h 53"/>
                  <a:gd name="T26" fmla="*/ 0 w 37"/>
                  <a:gd name="T27" fmla="*/ 0 h 53"/>
                  <a:gd name="T28" fmla="*/ 0 w 37"/>
                  <a:gd name="T29" fmla="*/ 0 h 53"/>
                  <a:gd name="T30" fmla="*/ 0 w 37"/>
                  <a:gd name="T31" fmla="*/ 0 h 53"/>
                  <a:gd name="T32" fmla="*/ 0 w 37"/>
                  <a:gd name="T33" fmla="*/ 0 h 53"/>
                  <a:gd name="T34" fmla="*/ 0 w 37"/>
                  <a:gd name="T35" fmla="*/ 0 h 53"/>
                  <a:gd name="T36" fmla="*/ 0 w 37"/>
                  <a:gd name="T37" fmla="*/ 0 h 53"/>
                  <a:gd name="T38" fmla="*/ 0 w 37"/>
                  <a:gd name="T39" fmla="*/ 0 h 53"/>
                  <a:gd name="T40" fmla="*/ 0 w 37"/>
                  <a:gd name="T41" fmla="*/ 0 h 53"/>
                  <a:gd name="T42" fmla="*/ 0 w 37"/>
                  <a:gd name="T43" fmla="*/ 0 h 5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7"/>
                  <a:gd name="T67" fmla="*/ 0 h 53"/>
                  <a:gd name="T68" fmla="*/ 37 w 37"/>
                  <a:gd name="T69" fmla="*/ 53 h 5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7" h="53">
                    <a:moveTo>
                      <a:pt x="37" y="0"/>
                    </a:moveTo>
                    <a:lnTo>
                      <a:pt x="33" y="6"/>
                    </a:lnTo>
                    <a:lnTo>
                      <a:pt x="31" y="12"/>
                    </a:lnTo>
                    <a:lnTo>
                      <a:pt x="29" y="19"/>
                    </a:lnTo>
                    <a:lnTo>
                      <a:pt x="26" y="25"/>
                    </a:lnTo>
                    <a:lnTo>
                      <a:pt x="24" y="31"/>
                    </a:lnTo>
                    <a:lnTo>
                      <a:pt x="21" y="37"/>
                    </a:lnTo>
                    <a:lnTo>
                      <a:pt x="18" y="43"/>
                    </a:lnTo>
                    <a:lnTo>
                      <a:pt x="14" y="47"/>
                    </a:lnTo>
                    <a:lnTo>
                      <a:pt x="8" y="50"/>
                    </a:lnTo>
                    <a:lnTo>
                      <a:pt x="1" y="53"/>
                    </a:lnTo>
                    <a:lnTo>
                      <a:pt x="0" y="47"/>
                    </a:lnTo>
                    <a:lnTo>
                      <a:pt x="0" y="39"/>
                    </a:lnTo>
                    <a:lnTo>
                      <a:pt x="1" y="34"/>
                    </a:lnTo>
                    <a:lnTo>
                      <a:pt x="4" y="26"/>
                    </a:lnTo>
                    <a:lnTo>
                      <a:pt x="6" y="20"/>
                    </a:lnTo>
                    <a:lnTo>
                      <a:pt x="11" y="15"/>
                    </a:lnTo>
                    <a:lnTo>
                      <a:pt x="17" y="9"/>
                    </a:lnTo>
                    <a:lnTo>
                      <a:pt x="23" y="5"/>
                    </a:lnTo>
                    <a:lnTo>
                      <a:pt x="30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33" name="Freeform 121"/>
              <p:cNvSpPr>
                <a:spLocks/>
              </p:cNvSpPr>
              <p:nvPr/>
            </p:nvSpPr>
            <p:spPr bwMode="auto">
              <a:xfrm>
                <a:off x="2922" y="2553"/>
                <a:ext cx="2" cy="4"/>
              </a:xfrm>
              <a:custGeom>
                <a:avLst/>
                <a:gdLst>
                  <a:gd name="T0" fmla="*/ 0 w 10"/>
                  <a:gd name="T1" fmla="*/ 0 h 28"/>
                  <a:gd name="T2" fmla="*/ 0 w 10"/>
                  <a:gd name="T3" fmla="*/ 0 h 28"/>
                  <a:gd name="T4" fmla="*/ 0 w 10"/>
                  <a:gd name="T5" fmla="*/ 0 h 28"/>
                  <a:gd name="T6" fmla="*/ 0 w 10"/>
                  <a:gd name="T7" fmla="*/ 0 h 28"/>
                  <a:gd name="T8" fmla="*/ 0 w 10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28"/>
                  <a:gd name="T17" fmla="*/ 10 w 10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28">
                    <a:moveTo>
                      <a:pt x="0" y="28"/>
                    </a:moveTo>
                    <a:lnTo>
                      <a:pt x="10" y="0"/>
                    </a:lnTo>
                    <a:lnTo>
                      <a:pt x="10" y="1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B3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34" name="Freeform 122"/>
              <p:cNvSpPr>
                <a:spLocks/>
              </p:cNvSpPr>
              <p:nvPr/>
            </p:nvSpPr>
            <p:spPr bwMode="auto">
              <a:xfrm>
                <a:off x="2829" y="2557"/>
                <a:ext cx="6" cy="3"/>
              </a:xfrm>
              <a:custGeom>
                <a:avLst/>
                <a:gdLst>
                  <a:gd name="T0" fmla="*/ 0 w 40"/>
                  <a:gd name="T1" fmla="*/ 0 h 17"/>
                  <a:gd name="T2" fmla="*/ 0 w 40"/>
                  <a:gd name="T3" fmla="*/ 0 h 17"/>
                  <a:gd name="T4" fmla="*/ 0 w 40"/>
                  <a:gd name="T5" fmla="*/ 0 h 17"/>
                  <a:gd name="T6" fmla="*/ 0 w 40"/>
                  <a:gd name="T7" fmla="*/ 0 h 17"/>
                  <a:gd name="T8" fmla="*/ 0 w 40"/>
                  <a:gd name="T9" fmla="*/ 0 h 17"/>
                  <a:gd name="T10" fmla="*/ 0 w 40"/>
                  <a:gd name="T11" fmla="*/ 0 h 17"/>
                  <a:gd name="T12" fmla="*/ 0 w 40"/>
                  <a:gd name="T13" fmla="*/ 0 h 17"/>
                  <a:gd name="T14" fmla="*/ 0 w 40"/>
                  <a:gd name="T15" fmla="*/ 0 h 17"/>
                  <a:gd name="T16" fmla="*/ 0 w 40"/>
                  <a:gd name="T17" fmla="*/ 0 h 17"/>
                  <a:gd name="T18" fmla="*/ 0 w 40"/>
                  <a:gd name="T19" fmla="*/ 0 h 17"/>
                  <a:gd name="T20" fmla="*/ 0 w 40"/>
                  <a:gd name="T21" fmla="*/ 0 h 17"/>
                  <a:gd name="T22" fmla="*/ 0 w 40"/>
                  <a:gd name="T23" fmla="*/ 0 h 17"/>
                  <a:gd name="T24" fmla="*/ 0 w 40"/>
                  <a:gd name="T25" fmla="*/ 0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17"/>
                  <a:gd name="T41" fmla="*/ 40 w 40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17">
                    <a:moveTo>
                      <a:pt x="40" y="7"/>
                    </a:moveTo>
                    <a:lnTo>
                      <a:pt x="0" y="17"/>
                    </a:lnTo>
                    <a:lnTo>
                      <a:pt x="2" y="13"/>
                    </a:lnTo>
                    <a:lnTo>
                      <a:pt x="4" y="10"/>
                    </a:lnTo>
                    <a:lnTo>
                      <a:pt x="8" y="6"/>
                    </a:lnTo>
                    <a:lnTo>
                      <a:pt x="13" y="4"/>
                    </a:lnTo>
                    <a:lnTo>
                      <a:pt x="17" y="3"/>
                    </a:lnTo>
                    <a:lnTo>
                      <a:pt x="22" y="1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36" y="4"/>
                    </a:lnTo>
                    <a:lnTo>
                      <a:pt x="40" y="7"/>
                    </a:lnTo>
                    <a:close/>
                  </a:path>
                </a:pathLst>
              </a:custGeom>
              <a:solidFill>
                <a:srgbClr val="47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35" name="Freeform 123"/>
              <p:cNvSpPr>
                <a:spLocks/>
              </p:cNvSpPr>
              <p:nvPr/>
            </p:nvSpPr>
            <p:spPr bwMode="auto">
              <a:xfrm>
                <a:off x="3002" y="2559"/>
                <a:ext cx="7" cy="5"/>
              </a:xfrm>
              <a:custGeom>
                <a:avLst/>
                <a:gdLst>
                  <a:gd name="T0" fmla="*/ 0 w 41"/>
                  <a:gd name="T1" fmla="*/ 0 h 29"/>
                  <a:gd name="T2" fmla="*/ 0 w 41"/>
                  <a:gd name="T3" fmla="*/ 0 h 29"/>
                  <a:gd name="T4" fmla="*/ 0 w 41"/>
                  <a:gd name="T5" fmla="*/ 0 h 29"/>
                  <a:gd name="T6" fmla="*/ 0 w 41"/>
                  <a:gd name="T7" fmla="*/ 0 h 29"/>
                  <a:gd name="T8" fmla="*/ 0 w 41"/>
                  <a:gd name="T9" fmla="*/ 0 h 29"/>
                  <a:gd name="T10" fmla="*/ 0 w 41"/>
                  <a:gd name="T11" fmla="*/ 0 h 29"/>
                  <a:gd name="T12" fmla="*/ 0 w 41"/>
                  <a:gd name="T13" fmla="*/ 0 h 29"/>
                  <a:gd name="T14" fmla="*/ 0 w 41"/>
                  <a:gd name="T15" fmla="*/ 0 h 29"/>
                  <a:gd name="T16" fmla="*/ 0 w 41"/>
                  <a:gd name="T17" fmla="*/ 0 h 29"/>
                  <a:gd name="T18" fmla="*/ 0 w 41"/>
                  <a:gd name="T19" fmla="*/ 0 h 29"/>
                  <a:gd name="T20" fmla="*/ 0 w 41"/>
                  <a:gd name="T21" fmla="*/ 0 h 29"/>
                  <a:gd name="T22" fmla="*/ 0 w 41"/>
                  <a:gd name="T23" fmla="*/ 0 h 29"/>
                  <a:gd name="T24" fmla="*/ 0 w 41"/>
                  <a:gd name="T25" fmla="*/ 0 h 29"/>
                  <a:gd name="T26" fmla="*/ 0 w 41"/>
                  <a:gd name="T27" fmla="*/ 0 h 29"/>
                  <a:gd name="T28" fmla="*/ 0 w 41"/>
                  <a:gd name="T29" fmla="*/ 0 h 29"/>
                  <a:gd name="T30" fmla="*/ 0 w 41"/>
                  <a:gd name="T31" fmla="*/ 0 h 29"/>
                  <a:gd name="T32" fmla="*/ 0 w 41"/>
                  <a:gd name="T33" fmla="*/ 0 h 29"/>
                  <a:gd name="T34" fmla="*/ 0 w 41"/>
                  <a:gd name="T35" fmla="*/ 0 h 29"/>
                  <a:gd name="T36" fmla="*/ 0 w 41"/>
                  <a:gd name="T37" fmla="*/ 0 h 29"/>
                  <a:gd name="T38" fmla="*/ 0 w 41"/>
                  <a:gd name="T39" fmla="*/ 0 h 29"/>
                  <a:gd name="T40" fmla="*/ 0 w 41"/>
                  <a:gd name="T41" fmla="*/ 0 h 29"/>
                  <a:gd name="T42" fmla="*/ 0 w 41"/>
                  <a:gd name="T43" fmla="*/ 0 h 29"/>
                  <a:gd name="T44" fmla="*/ 0 w 41"/>
                  <a:gd name="T45" fmla="*/ 0 h 2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1"/>
                  <a:gd name="T70" fmla="*/ 0 h 29"/>
                  <a:gd name="T71" fmla="*/ 41 w 41"/>
                  <a:gd name="T72" fmla="*/ 29 h 2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1" h="29">
                    <a:moveTo>
                      <a:pt x="36" y="29"/>
                    </a:moveTo>
                    <a:lnTo>
                      <a:pt x="34" y="27"/>
                    </a:lnTo>
                    <a:lnTo>
                      <a:pt x="29" y="27"/>
                    </a:lnTo>
                    <a:lnTo>
                      <a:pt x="24" y="27"/>
                    </a:lnTo>
                    <a:lnTo>
                      <a:pt x="19" y="26"/>
                    </a:lnTo>
                    <a:lnTo>
                      <a:pt x="15" y="25"/>
                    </a:lnTo>
                    <a:lnTo>
                      <a:pt x="10" y="24"/>
                    </a:lnTo>
                    <a:lnTo>
                      <a:pt x="5" y="21"/>
                    </a:lnTo>
                    <a:lnTo>
                      <a:pt x="3" y="17"/>
                    </a:lnTo>
                    <a:lnTo>
                      <a:pt x="0" y="12"/>
                    </a:lnTo>
                    <a:lnTo>
                      <a:pt x="0" y="5"/>
                    </a:lnTo>
                    <a:lnTo>
                      <a:pt x="41" y="0"/>
                    </a:lnTo>
                    <a:lnTo>
                      <a:pt x="40" y="2"/>
                    </a:lnTo>
                    <a:lnTo>
                      <a:pt x="40" y="6"/>
                    </a:lnTo>
                    <a:lnTo>
                      <a:pt x="38" y="8"/>
                    </a:lnTo>
                    <a:lnTo>
                      <a:pt x="37" y="11"/>
                    </a:lnTo>
                    <a:lnTo>
                      <a:pt x="36" y="13"/>
                    </a:lnTo>
                    <a:lnTo>
                      <a:pt x="36" y="16"/>
                    </a:lnTo>
                    <a:lnTo>
                      <a:pt x="36" y="19"/>
                    </a:lnTo>
                    <a:lnTo>
                      <a:pt x="35" y="21"/>
                    </a:lnTo>
                    <a:lnTo>
                      <a:pt x="35" y="25"/>
                    </a:lnTo>
                    <a:lnTo>
                      <a:pt x="36" y="29"/>
                    </a:lnTo>
                    <a:close/>
                  </a:path>
                </a:pathLst>
              </a:custGeom>
              <a:solidFill>
                <a:srgbClr val="47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36" name="Freeform 124"/>
              <p:cNvSpPr>
                <a:spLocks/>
              </p:cNvSpPr>
              <p:nvPr/>
            </p:nvSpPr>
            <p:spPr bwMode="auto">
              <a:xfrm>
                <a:off x="2995" y="2557"/>
                <a:ext cx="81" cy="63"/>
              </a:xfrm>
              <a:custGeom>
                <a:avLst/>
                <a:gdLst>
                  <a:gd name="T0" fmla="*/ 1 w 484"/>
                  <a:gd name="T1" fmla="*/ 0 h 377"/>
                  <a:gd name="T2" fmla="*/ 1 w 484"/>
                  <a:gd name="T3" fmla="*/ 1 h 377"/>
                  <a:gd name="T4" fmla="*/ 2 w 484"/>
                  <a:gd name="T5" fmla="*/ 1 h 377"/>
                  <a:gd name="T6" fmla="*/ 2 w 484"/>
                  <a:gd name="T7" fmla="*/ 1 h 377"/>
                  <a:gd name="T8" fmla="*/ 2 w 484"/>
                  <a:gd name="T9" fmla="*/ 2 h 377"/>
                  <a:gd name="T10" fmla="*/ 2 w 484"/>
                  <a:gd name="T11" fmla="*/ 2 h 377"/>
                  <a:gd name="T12" fmla="*/ 2 w 484"/>
                  <a:gd name="T13" fmla="*/ 2 h 377"/>
                  <a:gd name="T14" fmla="*/ 2 w 484"/>
                  <a:gd name="T15" fmla="*/ 2 h 377"/>
                  <a:gd name="T16" fmla="*/ 1 w 484"/>
                  <a:gd name="T17" fmla="*/ 2 h 377"/>
                  <a:gd name="T18" fmla="*/ 1 w 484"/>
                  <a:gd name="T19" fmla="*/ 2 h 377"/>
                  <a:gd name="T20" fmla="*/ 1 w 484"/>
                  <a:gd name="T21" fmla="*/ 2 h 377"/>
                  <a:gd name="T22" fmla="*/ 1 w 484"/>
                  <a:gd name="T23" fmla="*/ 2 h 377"/>
                  <a:gd name="T24" fmla="*/ 1 w 484"/>
                  <a:gd name="T25" fmla="*/ 2 h 377"/>
                  <a:gd name="T26" fmla="*/ 0 w 484"/>
                  <a:gd name="T27" fmla="*/ 2 h 377"/>
                  <a:gd name="T28" fmla="*/ 0 w 484"/>
                  <a:gd name="T29" fmla="*/ 1 h 377"/>
                  <a:gd name="T30" fmla="*/ 0 w 484"/>
                  <a:gd name="T31" fmla="*/ 1 h 377"/>
                  <a:gd name="T32" fmla="*/ 0 w 484"/>
                  <a:gd name="T33" fmla="*/ 1 h 377"/>
                  <a:gd name="T34" fmla="*/ 0 w 484"/>
                  <a:gd name="T35" fmla="*/ 1 h 377"/>
                  <a:gd name="T36" fmla="*/ 0 w 484"/>
                  <a:gd name="T37" fmla="*/ 1 h 377"/>
                  <a:gd name="T38" fmla="*/ 1 w 484"/>
                  <a:gd name="T39" fmla="*/ 1 h 377"/>
                  <a:gd name="T40" fmla="*/ 1 w 484"/>
                  <a:gd name="T41" fmla="*/ 1 h 377"/>
                  <a:gd name="T42" fmla="*/ 0 w 484"/>
                  <a:gd name="T43" fmla="*/ 1 h 377"/>
                  <a:gd name="T44" fmla="*/ 0 w 484"/>
                  <a:gd name="T45" fmla="*/ 1 h 377"/>
                  <a:gd name="T46" fmla="*/ 0 w 484"/>
                  <a:gd name="T47" fmla="*/ 1 h 377"/>
                  <a:gd name="T48" fmla="*/ 0 w 484"/>
                  <a:gd name="T49" fmla="*/ 1 h 377"/>
                  <a:gd name="T50" fmla="*/ 0 w 484"/>
                  <a:gd name="T51" fmla="*/ 1 h 377"/>
                  <a:gd name="T52" fmla="*/ 0 w 484"/>
                  <a:gd name="T53" fmla="*/ 1 h 377"/>
                  <a:gd name="T54" fmla="*/ 0 w 484"/>
                  <a:gd name="T55" fmla="*/ 1 h 377"/>
                  <a:gd name="T56" fmla="*/ 0 w 484"/>
                  <a:gd name="T57" fmla="*/ 1 h 377"/>
                  <a:gd name="T58" fmla="*/ 0 w 484"/>
                  <a:gd name="T59" fmla="*/ 1 h 377"/>
                  <a:gd name="T60" fmla="*/ 0 w 484"/>
                  <a:gd name="T61" fmla="*/ 1 h 377"/>
                  <a:gd name="T62" fmla="*/ 0 w 484"/>
                  <a:gd name="T63" fmla="*/ 1 h 377"/>
                  <a:gd name="T64" fmla="*/ 0 w 484"/>
                  <a:gd name="T65" fmla="*/ 1 h 377"/>
                  <a:gd name="T66" fmla="*/ 0 w 484"/>
                  <a:gd name="T67" fmla="*/ 1 h 377"/>
                  <a:gd name="T68" fmla="*/ 0 w 484"/>
                  <a:gd name="T69" fmla="*/ 1 h 377"/>
                  <a:gd name="T70" fmla="*/ 0 w 484"/>
                  <a:gd name="T71" fmla="*/ 1 h 377"/>
                  <a:gd name="T72" fmla="*/ 0 w 484"/>
                  <a:gd name="T73" fmla="*/ 1 h 377"/>
                  <a:gd name="T74" fmla="*/ 0 w 484"/>
                  <a:gd name="T75" fmla="*/ 1 h 377"/>
                  <a:gd name="T76" fmla="*/ 0 w 484"/>
                  <a:gd name="T77" fmla="*/ 0 h 377"/>
                  <a:gd name="T78" fmla="*/ 1 w 484"/>
                  <a:gd name="T79" fmla="*/ 0 h 377"/>
                  <a:gd name="T80" fmla="*/ 1 w 484"/>
                  <a:gd name="T81" fmla="*/ 0 h 377"/>
                  <a:gd name="T82" fmla="*/ 1 w 484"/>
                  <a:gd name="T83" fmla="*/ 0 h 3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4"/>
                  <a:gd name="T127" fmla="*/ 0 h 377"/>
                  <a:gd name="T128" fmla="*/ 484 w 484"/>
                  <a:gd name="T129" fmla="*/ 377 h 3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4" h="377">
                    <a:moveTo>
                      <a:pt x="223" y="17"/>
                    </a:moveTo>
                    <a:lnTo>
                      <a:pt x="244" y="54"/>
                    </a:lnTo>
                    <a:lnTo>
                      <a:pt x="269" y="88"/>
                    </a:lnTo>
                    <a:lnTo>
                      <a:pt x="296" y="121"/>
                    </a:lnTo>
                    <a:lnTo>
                      <a:pt x="325" y="153"/>
                    </a:lnTo>
                    <a:lnTo>
                      <a:pt x="355" y="184"/>
                    </a:lnTo>
                    <a:lnTo>
                      <a:pt x="383" y="216"/>
                    </a:lnTo>
                    <a:lnTo>
                      <a:pt x="412" y="249"/>
                    </a:lnTo>
                    <a:lnTo>
                      <a:pt x="439" y="282"/>
                    </a:lnTo>
                    <a:lnTo>
                      <a:pt x="463" y="317"/>
                    </a:lnTo>
                    <a:lnTo>
                      <a:pt x="484" y="354"/>
                    </a:lnTo>
                    <a:lnTo>
                      <a:pt x="456" y="367"/>
                    </a:lnTo>
                    <a:lnTo>
                      <a:pt x="425" y="375"/>
                    </a:lnTo>
                    <a:lnTo>
                      <a:pt x="392" y="377"/>
                    </a:lnTo>
                    <a:lnTo>
                      <a:pt x="358" y="377"/>
                    </a:lnTo>
                    <a:lnTo>
                      <a:pt x="324" y="373"/>
                    </a:lnTo>
                    <a:lnTo>
                      <a:pt x="288" y="370"/>
                    </a:lnTo>
                    <a:lnTo>
                      <a:pt x="254" y="364"/>
                    </a:lnTo>
                    <a:lnTo>
                      <a:pt x="218" y="359"/>
                    </a:lnTo>
                    <a:lnTo>
                      <a:pt x="183" y="355"/>
                    </a:lnTo>
                    <a:lnTo>
                      <a:pt x="149" y="354"/>
                    </a:lnTo>
                    <a:lnTo>
                      <a:pt x="142" y="344"/>
                    </a:lnTo>
                    <a:lnTo>
                      <a:pt x="131" y="336"/>
                    </a:lnTo>
                    <a:lnTo>
                      <a:pt x="118" y="333"/>
                    </a:lnTo>
                    <a:lnTo>
                      <a:pt x="105" y="329"/>
                    </a:lnTo>
                    <a:lnTo>
                      <a:pt x="91" y="328"/>
                    </a:lnTo>
                    <a:lnTo>
                      <a:pt x="77" y="325"/>
                    </a:lnTo>
                    <a:lnTo>
                      <a:pt x="67" y="320"/>
                    </a:lnTo>
                    <a:lnTo>
                      <a:pt x="57" y="313"/>
                    </a:lnTo>
                    <a:lnTo>
                      <a:pt x="52" y="302"/>
                    </a:lnTo>
                    <a:lnTo>
                      <a:pt x="51" y="285"/>
                    </a:lnTo>
                    <a:lnTo>
                      <a:pt x="47" y="281"/>
                    </a:lnTo>
                    <a:lnTo>
                      <a:pt x="54" y="268"/>
                    </a:lnTo>
                    <a:lnTo>
                      <a:pt x="61" y="253"/>
                    </a:lnTo>
                    <a:lnTo>
                      <a:pt x="67" y="239"/>
                    </a:lnTo>
                    <a:lnTo>
                      <a:pt x="73" y="224"/>
                    </a:lnTo>
                    <a:lnTo>
                      <a:pt x="77" y="208"/>
                    </a:lnTo>
                    <a:lnTo>
                      <a:pt x="82" y="193"/>
                    </a:lnTo>
                    <a:lnTo>
                      <a:pt x="86" y="177"/>
                    </a:lnTo>
                    <a:lnTo>
                      <a:pt x="89" y="162"/>
                    </a:lnTo>
                    <a:lnTo>
                      <a:pt x="91" y="146"/>
                    </a:lnTo>
                    <a:lnTo>
                      <a:pt x="92" y="131"/>
                    </a:lnTo>
                    <a:lnTo>
                      <a:pt x="85" y="142"/>
                    </a:lnTo>
                    <a:lnTo>
                      <a:pt x="77" y="153"/>
                    </a:lnTo>
                    <a:lnTo>
                      <a:pt x="70" y="165"/>
                    </a:lnTo>
                    <a:lnTo>
                      <a:pt x="64" y="178"/>
                    </a:lnTo>
                    <a:lnTo>
                      <a:pt x="58" y="192"/>
                    </a:lnTo>
                    <a:lnTo>
                      <a:pt x="54" y="205"/>
                    </a:lnTo>
                    <a:lnTo>
                      <a:pt x="48" y="218"/>
                    </a:lnTo>
                    <a:lnTo>
                      <a:pt x="43" y="231"/>
                    </a:lnTo>
                    <a:lnTo>
                      <a:pt x="39" y="244"/>
                    </a:lnTo>
                    <a:lnTo>
                      <a:pt x="35" y="257"/>
                    </a:lnTo>
                    <a:lnTo>
                      <a:pt x="32" y="246"/>
                    </a:lnTo>
                    <a:lnTo>
                      <a:pt x="33" y="235"/>
                    </a:lnTo>
                    <a:lnTo>
                      <a:pt x="36" y="224"/>
                    </a:lnTo>
                    <a:lnTo>
                      <a:pt x="41" y="213"/>
                    </a:lnTo>
                    <a:lnTo>
                      <a:pt x="44" y="201"/>
                    </a:lnTo>
                    <a:lnTo>
                      <a:pt x="49" y="190"/>
                    </a:lnTo>
                    <a:lnTo>
                      <a:pt x="52" y="180"/>
                    </a:lnTo>
                    <a:lnTo>
                      <a:pt x="55" y="169"/>
                    </a:lnTo>
                    <a:lnTo>
                      <a:pt x="55" y="159"/>
                    </a:lnTo>
                    <a:lnTo>
                      <a:pt x="51" y="150"/>
                    </a:lnTo>
                    <a:lnTo>
                      <a:pt x="11" y="212"/>
                    </a:lnTo>
                    <a:lnTo>
                      <a:pt x="5" y="212"/>
                    </a:lnTo>
                    <a:lnTo>
                      <a:pt x="3" y="211"/>
                    </a:lnTo>
                    <a:lnTo>
                      <a:pt x="0" y="207"/>
                    </a:lnTo>
                    <a:lnTo>
                      <a:pt x="0" y="203"/>
                    </a:lnTo>
                    <a:lnTo>
                      <a:pt x="1" y="197"/>
                    </a:lnTo>
                    <a:lnTo>
                      <a:pt x="4" y="192"/>
                    </a:lnTo>
                    <a:lnTo>
                      <a:pt x="7" y="186"/>
                    </a:lnTo>
                    <a:lnTo>
                      <a:pt x="11" y="181"/>
                    </a:lnTo>
                    <a:lnTo>
                      <a:pt x="14" y="175"/>
                    </a:lnTo>
                    <a:lnTo>
                      <a:pt x="18" y="171"/>
                    </a:lnTo>
                    <a:lnTo>
                      <a:pt x="23" y="178"/>
                    </a:lnTo>
                    <a:lnTo>
                      <a:pt x="36" y="153"/>
                    </a:lnTo>
                    <a:lnTo>
                      <a:pt x="49" y="126"/>
                    </a:lnTo>
                    <a:lnTo>
                      <a:pt x="62" y="98"/>
                    </a:lnTo>
                    <a:lnTo>
                      <a:pt x="75" y="70"/>
                    </a:lnTo>
                    <a:lnTo>
                      <a:pt x="91" y="44"/>
                    </a:lnTo>
                    <a:lnTo>
                      <a:pt x="108" y="23"/>
                    </a:lnTo>
                    <a:lnTo>
                      <a:pt x="130" y="7"/>
                    </a:lnTo>
                    <a:lnTo>
                      <a:pt x="155" y="0"/>
                    </a:lnTo>
                    <a:lnTo>
                      <a:pt x="186" y="3"/>
                    </a:lnTo>
                    <a:lnTo>
                      <a:pt x="223" y="17"/>
                    </a:lnTo>
                    <a:close/>
                  </a:path>
                </a:pathLst>
              </a:custGeom>
              <a:solidFill>
                <a:srgbClr val="47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37" name="Freeform 125"/>
              <p:cNvSpPr>
                <a:spLocks/>
              </p:cNvSpPr>
              <p:nvPr/>
            </p:nvSpPr>
            <p:spPr bwMode="auto">
              <a:xfrm>
                <a:off x="2841" y="2562"/>
                <a:ext cx="11" cy="5"/>
              </a:xfrm>
              <a:custGeom>
                <a:avLst/>
                <a:gdLst>
                  <a:gd name="T0" fmla="*/ 0 w 66"/>
                  <a:gd name="T1" fmla="*/ 0 h 29"/>
                  <a:gd name="T2" fmla="*/ 0 w 66"/>
                  <a:gd name="T3" fmla="*/ 0 h 29"/>
                  <a:gd name="T4" fmla="*/ 0 w 66"/>
                  <a:gd name="T5" fmla="*/ 0 h 29"/>
                  <a:gd name="T6" fmla="*/ 0 w 66"/>
                  <a:gd name="T7" fmla="*/ 0 h 29"/>
                  <a:gd name="T8" fmla="*/ 0 w 66"/>
                  <a:gd name="T9" fmla="*/ 0 h 29"/>
                  <a:gd name="T10" fmla="*/ 0 w 66"/>
                  <a:gd name="T11" fmla="*/ 0 h 29"/>
                  <a:gd name="T12" fmla="*/ 0 w 66"/>
                  <a:gd name="T13" fmla="*/ 0 h 29"/>
                  <a:gd name="T14" fmla="*/ 0 w 66"/>
                  <a:gd name="T15" fmla="*/ 0 h 29"/>
                  <a:gd name="T16" fmla="*/ 0 w 66"/>
                  <a:gd name="T17" fmla="*/ 0 h 29"/>
                  <a:gd name="T18" fmla="*/ 0 w 66"/>
                  <a:gd name="T19" fmla="*/ 0 h 29"/>
                  <a:gd name="T20" fmla="*/ 0 w 66"/>
                  <a:gd name="T21" fmla="*/ 0 h 29"/>
                  <a:gd name="T22" fmla="*/ 0 w 66"/>
                  <a:gd name="T23" fmla="*/ 0 h 29"/>
                  <a:gd name="T24" fmla="*/ 0 w 66"/>
                  <a:gd name="T25" fmla="*/ 0 h 29"/>
                  <a:gd name="T26" fmla="*/ 0 w 66"/>
                  <a:gd name="T27" fmla="*/ 0 h 29"/>
                  <a:gd name="T28" fmla="*/ 0 w 66"/>
                  <a:gd name="T29" fmla="*/ 0 h 29"/>
                  <a:gd name="T30" fmla="*/ 0 w 66"/>
                  <a:gd name="T31" fmla="*/ 0 h 29"/>
                  <a:gd name="T32" fmla="*/ 0 w 66"/>
                  <a:gd name="T33" fmla="*/ 0 h 29"/>
                  <a:gd name="T34" fmla="*/ 0 w 66"/>
                  <a:gd name="T35" fmla="*/ 0 h 29"/>
                  <a:gd name="T36" fmla="*/ 0 w 66"/>
                  <a:gd name="T37" fmla="*/ 0 h 29"/>
                  <a:gd name="T38" fmla="*/ 0 w 66"/>
                  <a:gd name="T39" fmla="*/ 0 h 29"/>
                  <a:gd name="T40" fmla="*/ 0 w 66"/>
                  <a:gd name="T41" fmla="*/ 0 h 29"/>
                  <a:gd name="T42" fmla="*/ 0 w 66"/>
                  <a:gd name="T43" fmla="*/ 0 h 29"/>
                  <a:gd name="T44" fmla="*/ 0 w 66"/>
                  <a:gd name="T45" fmla="*/ 0 h 2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6"/>
                  <a:gd name="T70" fmla="*/ 0 h 29"/>
                  <a:gd name="T71" fmla="*/ 66 w 66"/>
                  <a:gd name="T72" fmla="*/ 29 h 2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6" h="29">
                    <a:moveTo>
                      <a:pt x="66" y="1"/>
                    </a:moveTo>
                    <a:lnTo>
                      <a:pt x="60" y="4"/>
                    </a:lnTo>
                    <a:lnTo>
                      <a:pt x="54" y="8"/>
                    </a:lnTo>
                    <a:lnTo>
                      <a:pt x="49" y="10"/>
                    </a:lnTo>
                    <a:lnTo>
                      <a:pt x="41" y="13"/>
                    </a:lnTo>
                    <a:lnTo>
                      <a:pt x="35" y="15"/>
                    </a:lnTo>
                    <a:lnTo>
                      <a:pt x="29" y="17"/>
                    </a:lnTo>
                    <a:lnTo>
                      <a:pt x="22" y="20"/>
                    </a:lnTo>
                    <a:lnTo>
                      <a:pt x="16" y="22"/>
                    </a:lnTo>
                    <a:lnTo>
                      <a:pt x="10" y="26"/>
                    </a:lnTo>
                    <a:lnTo>
                      <a:pt x="4" y="29"/>
                    </a:lnTo>
                    <a:lnTo>
                      <a:pt x="0" y="24"/>
                    </a:lnTo>
                    <a:lnTo>
                      <a:pt x="4" y="20"/>
                    </a:lnTo>
                    <a:lnTo>
                      <a:pt x="10" y="15"/>
                    </a:lnTo>
                    <a:lnTo>
                      <a:pt x="16" y="11"/>
                    </a:lnTo>
                    <a:lnTo>
                      <a:pt x="24" y="8"/>
                    </a:lnTo>
                    <a:lnTo>
                      <a:pt x="31" y="4"/>
                    </a:lnTo>
                    <a:lnTo>
                      <a:pt x="38" y="2"/>
                    </a:lnTo>
                    <a:lnTo>
                      <a:pt x="45" y="1"/>
                    </a:lnTo>
                    <a:lnTo>
                      <a:pt x="52" y="0"/>
                    </a:lnTo>
                    <a:lnTo>
                      <a:pt x="59" y="0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38" name="Freeform 126"/>
              <p:cNvSpPr>
                <a:spLocks/>
              </p:cNvSpPr>
              <p:nvPr/>
            </p:nvSpPr>
            <p:spPr bwMode="auto">
              <a:xfrm>
                <a:off x="3017" y="2561"/>
                <a:ext cx="1" cy="3"/>
              </a:xfrm>
              <a:custGeom>
                <a:avLst/>
                <a:gdLst>
                  <a:gd name="T0" fmla="*/ 0 w 5"/>
                  <a:gd name="T1" fmla="*/ 0 h 17"/>
                  <a:gd name="T2" fmla="*/ 0 w 5"/>
                  <a:gd name="T3" fmla="*/ 0 h 17"/>
                  <a:gd name="T4" fmla="*/ 0 w 5"/>
                  <a:gd name="T5" fmla="*/ 0 h 17"/>
                  <a:gd name="T6" fmla="*/ 0 w 5"/>
                  <a:gd name="T7" fmla="*/ 0 h 17"/>
                  <a:gd name="T8" fmla="*/ 0 w 5"/>
                  <a:gd name="T9" fmla="*/ 0 h 17"/>
                  <a:gd name="T10" fmla="*/ 0 w 5"/>
                  <a:gd name="T11" fmla="*/ 0 h 17"/>
                  <a:gd name="T12" fmla="*/ 0 w 5"/>
                  <a:gd name="T13" fmla="*/ 0 h 17"/>
                  <a:gd name="T14" fmla="*/ 0 w 5"/>
                  <a:gd name="T15" fmla="*/ 0 h 17"/>
                  <a:gd name="T16" fmla="*/ 0 w 5"/>
                  <a:gd name="T17" fmla="*/ 0 h 17"/>
                  <a:gd name="T18" fmla="*/ 0 w 5"/>
                  <a:gd name="T19" fmla="*/ 0 h 17"/>
                  <a:gd name="T20" fmla="*/ 0 w 5"/>
                  <a:gd name="T21" fmla="*/ 0 h 17"/>
                  <a:gd name="T22" fmla="*/ 0 w 5"/>
                  <a:gd name="T23" fmla="*/ 0 h 17"/>
                  <a:gd name="T24" fmla="*/ 0 w 5"/>
                  <a:gd name="T25" fmla="*/ 0 h 17"/>
                  <a:gd name="T26" fmla="*/ 0 w 5"/>
                  <a:gd name="T27" fmla="*/ 0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17"/>
                  <a:gd name="T44" fmla="*/ 5 w 5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17">
                    <a:moveTo>
                      <a:pt x="5" y="0"/>
                    </a:moveTo>
                    <a:lnTo>
                      <a:pt x="5" y="1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5" y="11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39" name="Freeform 127"/>
              <p:cNvSpPr>
                <a:spLocks/>
              </p:cNvSpPr>
              <p:nvPr/>
            </p:nvSpPr>
            <p:spPr bwMode="auto">
              <a:xfrm>
                <a:off x="3011" y="2566"/>
                <a:ext cx="6" cy="10"/>
              </a:xfrm>
              <a:custGeom>
                <a:avLst/>
                <a:gdLst>
                  <a:gd name="T0" fmla="*/ 0 w 39"/>
                  <a:gd name="T1" fmla="*/ 0 h 58"/>
                  <a:gd name="T2" fmla="*/ 0 w 39"/>
                  <a:gd name="T3" fmla="*/ 0 h 58"/>
                  <a:gd name="T4" fmla="*/ 0 w 39"/>
                  <a:gd name="T5" fmla="*/ 0 h 58"/>
                  <a:gd name="T6" fmla="*/ 0 w 39"/>
                  <a:gd name="T7" fmla="*/ 0 h 58"/>
                  <a:gd name="T8" fmla="*/ 0 w 39"/>
                  <a:gd name="T9" fmla="*/ 0 h 58"/>
                  <a:gd name="T10" fmla="*/ 0 w 39"/>
                  <a:gd name="T11" fmla="*/ 0 h 58"/>
                  <a:gd name="T12" fmla="*/ 0 w 39"/>
                  <a:gd name="T13" fmla="*/ 0 h 58"/>
                  <a:gd name="T14" fmla="*/ 0 w 39"/>
                  <a:gd name="T15" fmla="*/ 0 h 58"/>
                  <a:gd name="T16" fmla="*/ 0 w 39"/>
                  <a:gd name="T17" fmla="*/ 0 h 58"/>
                  <a:gd name="T18" fmla="*/ 0 w 39"/>
                  <a:gd name="T19" fmla="*/ 0 h 58"/>
                  <a:gd name="T20" fmla="*/ 0 w 39"/>
                  <a:gd name="T21" fmla="*/ 0 h 58"/>
                  <a:gd name="T22" fmla="*/ 0 w 39"/>
                  <a:gd name="T23" fmla="*/ 0 h 58"/>
                  <a:gd name="T24" fmla="*/ 0 w 39"/>
                  <a:gd name="T25" fmla="*/ 0 h 58"/>
                  <a:gd name="T26" fmla="*/ 0 w 39"/>
                  <a:gd name="T27" fmla="*/ 0 h 5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9"/>
                  <a:gd name="T43" fmla="*/ 0 h 58"/>
                  <a:gd name="T44" fmla="*/ 39 w 39"/>
                  <a:gd name="T45" fmla="*/ 58 h 5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9" h="58">
                    <a:moveTo>
                      <a:pt x="4" y="58"/>
                    </a:moveTo>
                    <a:lnTo>
                      <a:pt x="1" y="52"/>
                    </a:lnTo>
                    <a:lnTo>
                      <a:pt x="0" y="46"/>
                    </a:lnTo>
                    <a:lnTo>
                      <a:pt x="0" y="40"/>
                    </a:lnTo>
                    <a:lnTo>
                      <a:pt x="1" y="34"/>
                    </a:lnTo>
                    <a:lnTo>
                      <a:pt x="4" y="27"/>
                    </a:lnTo>
                    <a:lnTo>
                      <a:pt x="7" y="21"/>
                    </a:lnTo>
                    <a:lnTo>
                      <a:pt x="11" y="16"/>
                    </a:lnTo>
                    <a:lnTo>
                      <a:pt x="15" y="10"/>
                    </a:lnTo>
                    <a:lnTo>
                      <a:pt x="21" y="5"/>
                    </a:lnTo>
                    <a:lnTo>
                      <a:pt x="27" y="0"/>
                    </a:lnTo>
                    <a:lnTo>
                      <a:pt x="39" y="0"/>
                    </a:lnTo>
                    <a:lnTo>
                      <a:pt x="4" y="58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40" name="Freeform 128"/>
              <p:cNvSpPr>
                <a:spLocks/>
              </p:cNvSpPr>
              <p:nvPr/>
            </p:nvSpPr>
            <p:spPr bwMode="auto">
              <a:xfrm>
                <a:off x="2990" y="2569"/>
                <a:ext cx="13" cy="18"/>
              </a:xfrm>
              <a:custGeom>
                <a:avLst/>
                <a:gdLst>
                  <a:gd name="T0" fmla="*/ 0 w 77"/>
                  <a:gd name="T1" fmla="*/ 0 h 109"/>
                  <a:gd name="T2" fmla="*/ 0 w 77"/>
                  <a:gd name="T3" fmla="*/ 0 h 109"/>
                  <a:gd name="T4" fmla="*/ 0 w 77"/>
                  <a:gd name="T5" fmla="*/ 0 h 109"/>
                  <a:gd name="T6" fmla="*/ 0 w 77"/>
                  <a:gd name="T7" fmla="*/ 0 h 109"/>
                  <a:gd name="T8" fmla="*/ 0 w 77"/>
                  <a:gd name="T9" fmla="*/ 0 h 109"/>
                  <a:gd name="T10" fmla="*/ 0 w 77"/>
                  <a:gd name="T11" fmla="*/ 0 h 109"/>
                  <a:gd name="T12" fmla="*/ 0 w 77"/>
                  <a:gd name="T13" fmla="*/ 0 h 109"/>
                  <a:gd name="T14" fmla="*/ 0 w 77"/>
                  <a:gd name="T15" fmla="*/ 0 h 109"/>
                  <a:gd name="T16" fmla="*/ 0 w 77"/>
                  <a:gd name="T17" fmla="*/ 0 h 109"/>
                  <a:gd name="T18" fmla="*/ 0 w 77"/>
                  <a:gd name="T19" fmla="*/ 0 h 109"/>
                  <a:gd name="T20" fmla="*/ 0 w 77"/>
                  <a:gd name="T21" fmla="*/ 0 h 109"/>
                  <a:gd name="T22" fmla="*/ 0 w 77"/>
                  <a:gd name="T23" fmla="*/ 0 h 109"/>
                  <a:gd name="T24" fmla="*/ 0 w 77"/>
                  <a:gd name="T25" fmla="*/ 0 h 109"/>
                  <a:gd name="T26" fmla="*/ 0 w 77"/>
                  <a:gd name="T27" fmla="*/ 0 h 109"/>
                  <a:gd name="T28" fmla="*/ 0 w 77"/>
                  <a:gd name="T29" fmla="*/ 0 h 109"/>
                  <a:gd name="T30" fmla="*/ 0 w 77"/>
                  <a:gd name="T31" fmla="*/ 0 h 109"/>
                  <a:gd name="T32" fmla="*/ 0 w 77"/>
                  <a:gd name="T33" fmla="*/ 0 h 109"/>
                  <a:gd name="T34" fmla="*/ 0 w 77"/>
                  <a:gd name="T35" fmla="*/ 0 h 109"/>
                  <a:gd name="T36" fmla="*/ 0 w 77"/>
                  <a:gd name="T37" fmla="*/ 0 h 109"/>
                  <a:gd name="T38" fmla="*/ 0 w 77"/>
                  <a:gd name="T39" fmla="*/ 0 h 109"/>
                  <a:gd name="T40" fmla="*/ 0 w 77"/>
                  <a:gd name="T41" fmla="*/ 0 h 109"/>
                  <a:gd name="T42" fmla="*/ 0 w 77"/>
                  <a:gd name="T43" fmla="*/ 0 h 109"/>
                  <a:gd name="T44" fmla="*/ 0 w 77"/>
                  <a:gd name="T45" fmla="*/ 0 h 10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7"/>
                  <a:gd name="T70" fmla="*/ 0 h 109"/>
                  <a:gd name="T71" fmla="*/ 77 w 77"/>
                  <a:gd name="T72" fmla="*/ 109 h 10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7" h="109">
                    <a:moveTo>
                      <a:pt x="8" y="109"/>
                    </a:moveTo>
                    <a:lnTo>
                      <a:pt x="0" y="102"/>
                    </a:lnTo>
                    <a:lnTo>
                      <a:pt x="11" y="96"/>
                    </a:lnTo>
                    <a:lnTo>
                      <a:pt x="21" y="88"/>
                    </a:lnTo>
                    <a:lnTo>
                      <a:pt x="28" y="77"/>
                    </a:lnTo>
                    <a:lnTo>
                      <a:pt x="34" y="67"/>
                    </a:lnTo>
                    <a:lnTo>
                      <a:pt x="38" y="55"/>
                    </a:lnTo>
                    <a:lnTo>
                      <a:pt x="43" y="43"/>
                    </a:lnTo>
                    <a:lnTo>
                      <a:pt x="49" y="31"/>
                    </a:lnTo>
                    <a:lnTo>
                      <a:pt x="56" y="19"/>
                    </a:lnTo>
                    <a:lnTo>
                      <a:pt x="65" y="8"/>
                    </a:lnTo>
                    <a:lnTo>
                      <a:pt x="77" y="0"/>
                    </a:lnTo>
                    <a:lnTo>
                      <a:pt x="74" y="11"/>
                    </a:lnTo>
                    <a:lnTo>
                      <a:pt x="69" y="21"/>
                    </a:lnTo>
                    <a:lnTo>
                      <a:pt x="65" y="32"/>
                    </a:lnTo>
                    <a:lnTo>
                      <a:pt x="58" y="44"/>
                    </a:lnTo>
                    <a:lnTo>
                      <a:pt x="50" y="56"/>
                    </a:lnTo>
                    <a:lnTo>
                      <a:pt x="42" y="67"/>
                    </a:lnTo>
                    <a:lnTo>
                      <a:pt x="33" y="79"/>
                    </a:lnTo>
                    <a:lnTo>
                      <a:pt x="24" y="89"/>
                    </a:lnTo>
                    <a:lnTo>
                      <a:pt x="16" y="100"/>
                    </a:lnTo>
                    <a:lnTo>
                      <a:pt x="8" y="109"/>
                    </a:lnTo>
                    <a:close/>
                  </a:path>
                </a:pathLst>
              </a:custGeom>
              <a:solidFill>
                <a:srgbClr val="47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41" name="Freeform 129"/>
              <p:cNvSpPr>
                <a:spLocks/>
              </p:cNvSpPr>
              <p:nvPr/>
            </p:nvSpPr>
            <p:spPr bwMode="auto">
              <a:xfrm>
                <a:off x="2823" y="2572"/>
                <a:ext cx="18" cy="6"/>
              </a:xfrm>
              <a:custGeom>
                <a:avLst/>
                <a:gdLst>
                  <a:gd name="T0" fmla="*/ 0 w 110"/>
                  <a:gd name="T1" fmla="*/ 0 h 37"/>
                  <a:gd name="T2" fmla="*/ 0 w 110"/>
                  <a:gd name="T3" fmla="*/ 0 h 37"/>
                  <a:gd name="T4" fmla="*/ 0 w 110"/>
                  <a:gd name="T5" fmla="*/ 0 h 37"/>
                  <a:gd name="T6" fmla="*/ 0 w 110"/>
                  <a:gd name="T7" fmla="*/ 0 h 37"/>
                  <a:gd name="T8" fmla="*/ 0 w 110"/>
                  <a:gd name="T9" fmla="*/ 0 h 37"/>
                  <a:gd name="T10" fmla="*/ 0 w 110"/>
                  <a:gd name="T11" fmla="*/ 0 h 37"/>
                  <a:gd name="T12" fmla="*/ 0 w 110"/>
                  <a:gd name="T13" fmla="*/ 0 h 37"/>
                  <a:gd name="T14" fmla="*/ 0 w 110"/>
                  <a:gd name="T15" fmla="*/ 0 h 37"/>
                  <a:gd name="T16" fmla="*/ 0 w 110"/>
                  <a:gd name="T17" fmla="*/ 0 h 37"/>
                  <a:gd name="T18" fmla="*/ 0 w 110"/>
                  <a:gd name="T19" fmla="*/ 0 h 37"/>
                  <a:gd name="T20" fmla="*/ 0 w 110"/>
                  <a:gd name="T21" fmla="*/ 0 h 37"/>
                  <a:gd name="T22" fmla="*/ 0 w 110"/>
                  <a:gd name="T23" fmla="*/ 0 h 37"/>
                  <a:gd name="T24" fmla="*/ 0 w 110"/>
                  <a:gd name="T25" fmla="*/ 0 h 37"/>
                  <a:gd name="T26" fmla="*/ 0 w 110"/>
                  <a:gd name="T27" fmla="*/ 0 h 37"/>
                  <a:gd name="T28" fmla="*/ 0 w 110"/>
                  <a:gd name="T29" fmla="*/ 0 h 37"/>
                  <a:gd name="T30" fmla="*/ 0 w 110"/>
                  <a:gd name="T31" fmla="*/ 0 h 37"/>
                  <a:gd name="T32" fmla="*/ 0 w 110"/>
                  <a:gd name="T33" fmla="*/ 0 h 37"/>
                  <a:gd name="T34" fmla="*/ 0 w 110"/>
                  <a:gd name="T35" fmla="*/ 0 h 37"/>
                  <a:gd name="T36" fmla="*/ 0 w 110"/>
                  <a:gd name="T37" fmla="*/ 0 h 37"/>
                  <a:gd name="T38" fmla="*/ 0 w 110"/>
                  <a:gd name="T39" fmla="*/ 0 h 37"/>
                  <a:gd name="T40" fmla="*/ 0 w 110"/>
                  <a:gd name="T41" fmla="*/ 0 h 37"/>
                  <a:gd name="T42" fmla="*/ 0 w 110"/>
                  <a:gd name="T43" fmla="*/ 0 h 3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10"/>
                  <a:gd name="T67" fmla="*/ 0 h 37"/>
                  <a:gd name="T68" fmla="*/ 110 w 110"/>
                  <a:gd name="T69" fmla="*/ 37 h 3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10" h="37">
                    <a:moveTo>
                      <a:pt x="110" y="4"/>
                    </a:moveTo>
                    <a:lnTo>
                      <a:pt x="98" y="7"/>
                    </a:lnTo>
                    <a:lnTo>
                      <a:pt x="87" y="11"/>
                    </a:lnTo>
                    <a:lnTo>
                      <a:pt x="75" y="16"/>
                    </a:lnTo>
                    <a:lnTo>
                      <a:pt x="65" y="21"/>
                    </a:lnTo>
                    <a:lnTo>
                      <a:pt x="53" y="25"/>
                    </a:lnTo>
                    <a:lnTo>
                      <a:pt x="42" y="29"/>
                    </a:lnTo>
                    <a:lnTo>
                      <a:pt x="31" y="32"/>
                    </a:lnTo>
                    <a:lnTo>
                      <a:pt x="21" y="36"/>
                    </a:lnTo>
                    <a:lnTo>
                      <a:pt x="10" y="37"/>
                    </a:lnTo>
                    <a:lnTo>
                      <a:pt x="0" y="37"/>
                    </a:lnTo>
                    <a:lnTo>
                      <a:pt x="11" y="32"/>
                    </a:lnTo>
                    <a:lnTo>
                      <a:pt x="22" y="28"/>
                    </a:lnTo>
                    <a:lnTo>
                      <a:pt x="32" y="22"/>
                    </a:lnTo>
                    <a:lnTo>
                      <a:pt x="42" y="16"/>
                    </a:lnTo>
                    <a:lnTo>
                      <a:pt x="53" y="11"/>
                    </a:lnTo>
                    <a:lnTo>
                      <a:pt x="63" y="6"/>
                    </a:lnTo>
                    <a:lnTo>
                      <a:pt x="75" y="3"/>
                    </a:lnTo>
                    <a:lnTo>
                      <a:pt x="86" y="0"/>
                    </a:lnTo>
                    <a:lnTo>
                      <a:pt x="98" y="0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42" name="Freeform 130"/>
              <p:cNvSpPr>
                <a:spLocks/>
              </p:cNvSpPr>
              <p:nvPr/>
            </p:nvSpPr>
            <p:spPr bwMode="auto">
              <a:xfrm>
                <a:off x="2987" y="2574"/>
                <a:ext cx="5" cy="8"/>
              </a:xfrm>
              <a:custGeom>
                <a:avLst/>
                <a:gdLst>
                  <a:gd name="T0" fmla="*/ 0 w 31"/>
                  <a:gd name="T1" fmla="*/ 0 h 48"/>
                  <a:gd name="T2" fmla="*/ 0 w 31"/>
                  <a:gd name="T3" fmla="*/ 0 h 48"/>
                  <a:gd name="T4" fmla="*/ 0 w 31"/>
                  <a:gd name="T5" fmla="*/ 0 h 48"/>
                  <a:gd name="T6" fmla="*/ 0 w 31"/>
                  <a:gd name="T7" fmla="*/ 0 h 48"/>
                  <a:gd name="T8" fmla="*/ 0 w 31"/>
                  <a:gd name="T9" fmla="*/ 0 h 48"/>
                  <a:gd name="T10" fmla="*/ 0 w 31"/>
                  <a:gd name="T11" fmla="*/ 0 h 48"/>
                  <a:gd name="T12" fmla="*/ 0 w 31"/>
                  <a:gd name="T13" fmla="*/ 0 h 48"/>
                  <a:gd name="T14" fmla="*/ 0 w 31"/>
                  <a:gd name="T15" fmla="*/ 0 h 48"/>
                  <a:gd name="T16" fmla="*/ 0 w 31"/>
                  <a:gd name="T17" fmla="*/ 0 h 48"/>
                  <a:gd name="T18" fmla="*/ 0 w 31"/>
                  <a:gd name="T19" fmla="*/ 0 h 48"/>
                  <a:gd name="T20" fmla="*/ 0 w 31"/>
                  <a:gd name="T21" fmla="*/ 0 h 48"/>
                  <a:gd name="T22" fmla="*/ 0 w 31"/>
                  <a:gd name="T23" fmla="*/ 0 h 48"/>
                  <a:gd name="T24" fmla="*/ 0 w 31"/>
                  <a:gd name="T25" fmla="*/ 0 h 48"/>
                  <a:gd name="T26" fmla="*/ 0 w 31"/>
                  <a:gd name="T27" fmla="*/ 0 h 48"/>
                  <a:gd name="T28" fmla="*/ 0 w 31"/>
                  <a:gd name="T29" fmla="*/ 0 h 48"/>
                  <a:gd name="T30" fmla="*/ 0 w 31"/>
                  <a:gd name="T31" fmla="*/ 0 h 48"/>
                  <a:gd name="T32" fmla="*/ 0 w 31"/>
                  <a:gd name="T33" fmla="*/ 0 h 48"/>
                  <a:gd name="T34" fmla="*/ 0 w 31"/>
                  <a:gd name="T35" fmla="*/ 0 h 48"/>
                  <a:gd name="T36" fmla="*/ 0 w 31"/>
                  <a:gd name="T37" fmla="*/ 0 h 48"/>
                  <a:gd name="T38" fmla="*/ 0 w 31"/>
                  <a:gd name="T39" fmla="*/ 0 h 48"/>
                  <a:gd name="T40" fmla="*/ 0 w 31"/>
                  <a:gd name="T41" fmla="*/ 0 h 48"/>
                  <a:gd name="T42" fmla="*/ 0 w 31"/>
                  <a:gd name="T43" fmla="*/ 0 h 4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1"/>
                  <a:gd name="T67" fmla="*/ 0 h 48"/>
                  <a:gd name="T68" fmla="*/ 31 w 31"/>
                  <a:gd name="T69" fmla="*/ 48 h 4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1" h="48">
                    <a:moveTo>
                      <a:pt x="3" y="48"/>
                    </a:moveTo>
                    <a:lnTo>
                      <a:pt x="0" y="44"/>
                    </a:lnTo>
                    <a:lnTo>
                      <a:pt x="0" y="40"/>
                    </a:lnTo>
                    <a:lnTo>
                      <a:pt x="3" y="35"/>
                    </a:lnTo>
                    <a:lnTo>
                      <a:pt x="5" y="30"/>
                    </a:lnTo>
                    <a:lnTo>
                      <a:pt x="9" y="25"/>
                    </a:lnTo>
                    <a:lnTo>
                      <a:pt x="13" y="19"/>
                    </a:lnTo>
                    <a:lnTo>
                      <a:pt x="18" y="15"/>
                    </a:lnTo>
                    <a:lnTo>
                      <a:pt x="23" y="10"/>
                    </a:lnTo>
                    <a:lnTo>
                      <a:pt x="28" y="5"/>
                    </a:lnTo>
                    <a:lnTo>
                      <a:pt x="31" y="0"/>
                    </a:lnTo>
                    <a:lnTo>
                      <a:pt x="30" y="6"/>
                    </a:lnTo>
                    <a:lnTo>
                      <a:pt x="29" y="11"/>
                    </a:lnTo>
                    <a:lnTo>
                      <a:pt x="27" y="16"/>
                    </a:lnTo>
                    <a:lnTo>
                      <a:pt x="24" y="21"/>
                    </a:lnTo>
                    <a:lnTo>
                      <a:pt x="21" y="25"/>
                    </a:lnTo>
                    <a:lnTo>
                      <a:pt x="17" y="29"/>
                    </a:lnTo>
                    <a:lnTo>
                      <a:pt x="13" y="34"/>
                    </a:lnTo>
                    <a:lnTo>
                      <a:pt x="9" y="38"/>
                    </a:lnTo>
                    <a:lnTo>
                      <a:pt x="6" y="43"/>
                    </a:lnTo>
                    <a:lnTo>
                      <a:pt x="3" y="48"/>
                    </a:lnTo>
                    <a:close/>
                  </a:path>
                </a:pathLst>
              </a:custGeom>
              <a:solidFill>
                <a:srgbClr val="47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43" name="Freeform 131"/>
              <p:cNvSpPr>
                <a:spLocks/>
              </p:cNvSpPr>
              <p:nvPr/>
            </p:nvSpPr>
            <p:spPr bwMode="auto">
              <a:xfrm>
                <a:off x="2826" y="2578"/>
                <a:ext cx="13" cy="7"/>
              </a:xfrm>
              <a:custGeom>
                <a:avLst/>
                <a:gdLst>
                  <a:gd name="T0" fmla="*/ 0 w 81"/>
                  <a:gd name="T1" fmla="*/ 0 h 41"/>
                  <a:gd name="T2" fmla="*/ 0 w 81"/>
                  <a:gd name="T3" fmla="*/ 0 h 41"/>
                  <a:gd name="T4" fmla="*/ 0 w 81"/>
                  <a:gd name="T5" fmla="*/ 0 h 41"/>
                  <a:gd name="T6" fmla="*/ 0 w 81"/>
                  <a:gd name="T7" fmla="*/ 0 h 41"/>
                  <a:gd name="T8" fmla="*/ 0 w 81"/>
                  <a:gd name="T9" fmla="*/ 0 h 41"/>
                  <a:gd name="T10" fmla="*/ 0 w 81"/>
                  <a:gd name="T11" fmla="*/ 0 h 41"/>
                  <a:gd name="T12" fmla="*/ 0 w 81"/>
                  <a:gd name="T13" fmla="*/ 0 h 41"/>
                  <a:gd name="T14" fmla="*/ 0 w 81"/>
                  <a:gd name="T15" fmla="*/ 0 h 41"/>
                  <a:gd name="T16" fmla="*/ 0 w 81"/>
                  <a:gd name="T17" fmla="*/ 0 h 41"/>
                  <a:gd name="T18" fmla="*/ 0 w 81"/>
                  <a:gd name="T19" fmla="*/ 0 h 41"/>
                  <a:gd name="T20" fmla="*/ 0 w 81"/>
                  <a:gd name="T21" fmla="*/ 0 h 41"/>
                  <a:gd name="T22" fmla="*/ 0 w 81"/>
                  <a:gd name="T23" fmla="*/ 0 h 41"/>
                  <a:gd name="T24" fmla="*/ 0 w 81"/>
                  <a:gd name="T25" fmla="*/ 0 h 41"/>
                  <a:gd name="T26" fmla="*/ 0 w 81"/>
                  <a:gd name="T27" fmla="*/ 0 h 41"/>
                  <a:gd name="T28" fmla="*/ 0 w 81"/>
                  <a:gd name="T29" fmla="*/ 0 h 41"/>
                  <a:gd name="T30" fmla="*/ 0 w 81"/>
                  <a:gd name="T31" fmla="*/ 0 h 41"/>
                  <a:gd name="T32" fmla="*/ 0 w 81"/>
                  <a:gd name="T33" fmla="*/ 0 h 41"/>
                  <a:gd name="T34" fmla="*/ 0 w 81"/>
                  <a:gd name="T35" fmla="*/ 0 h 41"/>
                  <a:gd name="T36" fmla="*/ 0 w 81"/>
                  <a:gd name="T37" fmla="*/ 0 h 41"/>
                  <a:gd name="T38" fmla="*/ 0 w 81"/>
                  <a:gd name="T39" fmla="*/ 0 h 41"/>
                  <a:gd name="T40" fmla="*/ 0 w 81"/>
                  <a:gd name="T41" fmla="*/ 0 h 41"/>
                  <a:gd name="T42" fmla="*/ 0 w 81"/>
                  <a:gd name="T43" fmla="*/ 0 h 41"/>
                  <a:gd name="T44" fmla="*/ 0 w 81"/>
                  <a:gd name="T45" fmla="*/ 0 h 4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81"/>
                  <a:gd name="T70" fmla="*/ 0 h 41"/>
                  <a:gd name="T71" fmla="*/ 81 w 81"/>
                  <a:gd name="T72" fmla="*/ 41 h 4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81" h="41">
                    <a:moveTo>
                      <a:pt x="81" y="0"/>
                    </a:moveTo>
                    <a:lnTo>
                      <a:pt x="76" y="6"/>
                    </a:lnTo>
                    <a:lnTo>
                      <a:pt x="71" y="11"/>
                    </a:lnTo>
                    <a:lnTo>
                      <a:pt x="64" y="16"/>
                    </a:lnTo>
                    <a:lnTo>
                      <a:pt x="57" y="19"/>
                    </a:lnTo>
                    <a:lnTo>
                      <a:pt x="49" y="23"/>
                    </a:lnTo>
                    <a:lnTo>
                      <a:pt x="39" y="26"/>
                    </a:lnTo>
                    <a:lnTo>
                      <a:pt x="31" y="30"/>
                    </a:lnTo>
                    <a:lnTo>
                      <a:pt x="23" y="32"/>
                    </a:lnTo>
                    <a:lnTo>
                      <a:pt x="14" y="37"/>
                    </a:lnTo>
                    <a:lnTo>
                      <a:pt x="7" y="41"/>
                    </a:lnTo>
                    <a:lnTo>
                      <a:pt x="0" y="33"/>
                    </a:lnTo>
                    <a:lnTo>
                      <a:pt x="7" y="27"/>
                    </a:lnTo>
                    <a:lnTo>
                      <a:pt x="14" y="23"/>
                    </a:lnTo>
                    <a:lnTo>
                      <a:pt x="21" y="19"/>
                    </a:lnTo>
                    <a:lnTo>
                      <a:pt x="30" y="14"/>
                    </a:lnTo>
                    <a:lnTo>
                      <a:pt x="38" y="11"/>
                    </a:lnTo>
                    <a:lnTo>
                      <a:pt x="45" y="8"/>
                    </a:lnTo>
                    <a:lnTo>
                      <a:pt x="55" y="6"/>
                    </a:lnTo>
                    <a:lnTo>
                      <a:pt x="63" y="4"/>
                    </a:lnTo>
                    <a:lnTo>
                      <a:pt x="71" y="1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44" name="Freeform 132"/>
              <p:cNvSpPr>
                <a:spLocks/>
              </p:cNvSpPr>
              <p:nvPr/>
            </p:nvSpPr>
            <p:spPr bwMode="auto">
              <a:xfrm>
                <a:off x="2831" y="2584"/>
                <a:ext cx="9" cy="6"/>
              </a:xfrm>
              <a:custGeom>
                <a:avLst/>
                <a:gdLst>
                  <a:gd name="T0" fmla="*/ 0 w 58"/>
                  <a:gd name="T1" fmla="*/ 0 h 36"/>
                  <a:gd name="T2" fmla="*/ 0 w 58"/>
                  <a:gd name="T3" fmla="*/ 0 h 36"/>
                  <a:gd name="T4" fmla="*/ 0 w 58"/>
                  <a:gd name="T5" fmla="*/ 0 h 36"/>
                  <a:gd name="T6" fmla="*/ 0 w 58"/>
                  <a:gd name="T7" fmla="*/ 0 h 36"/>
                  <a:gd name="T8" fmla="*/ 0 w 58"/>
                  <a:gd name="T9" fmla="*/ 0 h 36"/>
                  <a:gd name="T10" fmla="*/ 0 w 58"/>
                  <a:gd name="T11" fmla="*/ 0 h 36"/>
                  <a:gd name="T12" fmla="*/ 0 w 58"/>
                  <a:gd name="T13" fmla="*/ 0 h 36"/>
                  <a:gd name="T14" fmla="*/ 0 w 58"/>
                  <a:gd name="T15" fmla="*/ 0 h 36"/>
                  <a:gd name="T16" fmla="*/ 0 w 58"/>
                  <a:gd name="T17" fmla="*/ 0 h 36"/>
                  <a:gd name="T18" fmla="*/ 0 w 58"/>
                  <a:gd name="T19" fmla="*/ 0 h 36"/>
                  <a:gd name="T20" fmla="*/ 0 w 58"/>
                  <a:gd name="T21" fmla="*/ 0 h 36"/>
                  <a:gd name="T22" fmla="*/ 0 w 58"/>
                  <a:gd name="T23" fmla="*/ 0 h 36"/>
                  <a:gd name="T24" fmla="*/ 0 w 58"/>
                  <a:gd name="T25" fmla="*/ 0 h 36"/>
                  <a:gd name="T26" fmla="*/ 0 w 58"/>
                  <a:gd name="T27" fmla="*/ 0 h 36"/>
                  <a:gd name="T28" fmla="*/ 0 w 58"/>
                  <a:gd name="T29" fmla="*/ 0 h 36"/>
                  <a:gd name="T30" fmla="*/ 0 w 58"/>
                  <a:gd name="T31" fmla="*/ 0 h 36"/>
                  <a:gd name="T32" fmla="*/ 0 w 58"/>
                  <a:gd name="T33" fmla="*/ 0 h 36"/>
                  <a:gd name="T34" fmla="*/ 0 w 58"/>
                  <a:gd name="T35" fmla="*/ 0 h 36"/>
                  <a:gd name="T36" fmla="*/ 0 w 58"/>
                  <a:gd name="T37" fmla="*/ 0 h 36"/>
                  <a:gd name="T38" fmla="*/ 0 w 58"/>
                  <a:gd name="T39" fmla="*/ 0 h 36"/>
                  <a:gd name="T40" fmla="*/ 0 w 58"/>
                  <a:gd name="T41" fmla="*/ 0 h 36"/>
                  <a:gd name="T42" fmla="*/ 0 w 58"/>
                  <a:gd name="T43" fmla="*/ 0 h 36"/>
                  <a:gd name="T44" fmla="*/ 0 w 58"/>
                  <a:gd name="T45" fmla="*/ 0 h 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8"/>
                  <a:gd name="T70" fmla="*/ 0 h 36"/>
                  <a:gd name="T71" fmla="*/ 58 w 58"/>
                  <a:gd name="T72" fmla="*/ 36 h 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8" h="36">
                    <a:moveTo>
                      <a:pt x="58" y="0"/>
                    </a:moveTo>
                    <a:lnTo>
                      <a:pt x="56" y="8"/>
                    </a:lnTo>
                    <a:lnTo>
                      <a:pt x="54" y="12"/>
                    </a:lnTo>
                    <a:lnTo>
                      <a:pt x="49" y="16"/>
                    </a:lnTo>
                    <a:lnTo>
                      <a:pt x="45" y="18"/>
                    </a:lnTo>
                    <a:lnTo>
                      <a:pt x="37" y="21"/>
                    </a:lnTo>
                    <a:lnTo>
                      <a:pt x="31" y="23"/>
                    </a:lnTo>
                    <a:lnTo>
                      <a:pt x="24" y="25"/>
                    </a:lnTo>
                    <a:lnTo>
                      <a:pt x="18" y="28"/>
                    </a:lnTo>
                    <a:lnTo>
                      <a:pt x="12" y="31"/>
                    </a:lnTo>
                    <a:lnTo>
                      <a:pt x="8" y="36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8" y="21"/>
                    </a:lnTo>
                    <a:lnTo>
                      <a:pt x="14" y="17"/>
                    </a:lnTo>
                    <a:lnTo>
                      <a:pt x="20" y="13"/>
                    </a:lnTo>
                    <a:lnTo>
                      <a:pt x="25" y="11"/>
                    </a:lnTo>
                    <a:lnTo>
                      <a:pt x="31" y="9"/>
                    </a:lnTo>
                    <a:lnTo>
                      <a:pt x="39" y="6"/>
                    </a:lnTo>
                    <a:lnTo>
                      <a:pt x="46" y="4"/>
                    </a:lnTo>
                    <a:lnTo>
                      <a:pt x="52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45" name="Freeform 133"/>
              <p:cNvSpPr>
                <a:spLocks/>
              </p:cNvSpPr>
              <p:nvPr/>
            </p:nvSpPr>
            <p:spPr bwMode="auto">
              <a:xfrm>
                <a:off x="2740" y="2588"/>
                <a:ext cx="23" cy="24"/>
              </a:xfrm>
              <a:custGeom>
                <a:avLst/>
                <a:gdLst>
                  <a:gd name="T0" fmla="*/ 0 w 138"/>
                  <a:gd name="T1" fmla="*/ 1 h 143"/>
                  <a:gd name="T2" fmla="*/ 0 w 138"/>
                  <a:gd name="T3" fmla="*/ 1 h 143"/>
                  <a:gd name="T4" fmla="*/ 0 w 138"/>
                  <a:gd name="T5" fmla="*/ 1 h 143"/>
                  <a:gd name="T6" fmla="*/ 0 w 138"/>
                  <a:gd name="T7" fmla="*/ 1 h 143"/>
                  <a:gd name="T8" fmla="*/ 0 w 138"/>
                  <a:gd name="T9" fmla="*/ 1 h 143"/>
                  <a:gd name="T10" fmla="*/ 0 w 138"/>
                  <a:gd name="T11" fmla="*/ 1 h 143"/>
                  <a:gd name="T12" fmla="*/ 0 w 138"/>
                  <a:gd name="T13" fmla="*/ 1 h 143"/>
                  <a:gd name="T14" fmla="*/ 0 w 138"/>
                  <a:gd name="T15" fmla="*/ 1 h 143"/>
                  <a:gd name="T16" fmla="*/ 1 w 138"/>
                  <a:gd name="T17" fmla="*/ 1 h 143"/>
                  <a:gd name="T18" fmla="*/ 1 w 138"/>
                  <a:gd name="T19" fmla="*/ 1 h 143"/>
                  <a:gd name="T20" fmla="*/ 1 w 138"/>
                  <a:gd name="T21" fmla="*/ 1 h 143"/>
                  <a:gd name="T22" fmla="*/ 1 w 138"/>
                  <a:gd name="T23" fmla="*/ 1 h 143"/>
                  <a:gd name="T24" fmla="*/ 0 w 138"/>
                  <a:gd name="T25" fmla="*/ 1 h 143"/>
                  <a:gd name="T26" fmla="*/ 0 w 138"/>
                  <a:gd name="T27" fmla="*/ 1 h 143"/>
                  <a:gd name="T28" fmla="*/ 0 w 138"/>
                  <a:gd name="T29" fmla="*/ 1 h 143"/>
                  <a:gd name="T30" fmla="*/ 0 w 138"/>
                  <a:gd name="T31" fmla="*/ 1 h 143"/>
                  <a:gd name="T32" fmla="*/ 0 w 138"/>
                  <a:gd name="T33" fmla="*/ 0 h 143"/>
                  <a:gd name="T34" fmla="*/ 0 w 138"/>
                  <a:gd name="T35" fmla="*/ 0 h 143"/>
                  <a:gd name="T36" fmla="*/ 0 w 138"/>
                  <a:gd name="T37" fmla="*/ 0 h 143"/>
                  <a:gd name="T38" fmla="*/ 0 w 138"/>
                  <a:gd name="T39" fmla="*/ 0 h 143"/>
                  <a:gd name="T40" fmla="*/ 0 w 138"/>
                  <a:gd name="T41" fmla="*/ 0 h 143"/>
                  <a:gd name="T42" fmla="*/ 0 w 138"/>
                  <a:gd name="T43" fmla="*/ 0 h 143"/>
                  <a:gd name="T44" fmla="*/ 0 w 138"/>
                  <a:gd name="T45" fmla="*/ 0 h 143"/>
                  <a:gd name="T46" fmla="*/ 0 w 138"/>
                  <a:gd name="T47" fmla="*/ 0 h 143"/>
                  <a:gd name="T48" fmla="*/ 0 w 138"/>
                  <a:gd name="T49" fmla="*/ 0 h 143"/>
                  <a:gd name="T50" fmla="*/ 0 w 138"/>
                  <a:gd name="T51" fmla="*/ 0 h 143"/>
                  <a:gd name="T52" fmla="*/ 0 w 138"/>
                  <a:gd name="T53" fmla="*/ 0 h 143"/>
                  <a:gd name="T54" fmla="*/ 0 w 138"/>
                  <a:gd name="T55" fmla="*/ 0 h 143"/>
                  <a:gd name="T56" fmla="*/ 0 w 138"/>
                  <a:gd name="T57" fmla="*/ 0 h 143"/>
                  <a:gd name="T58" fmla="*/ 0 w 138"/>
                  <a:gd name="T59" fmla="*/ 1 h 143"/>
                  <a:gd name="T60" fmla="*/ 0 w 138"/>
                  <a:gd name="T61" fmla="*/ 1 h 143"/>
                  <a:gd name="T62" fmla="*/ 0 w 138"/>
                  <a:gd name="T63" fmla="*/ 1 h 143"/>
                  <a:gd name="T64" fmla="*/ 0 w 138"/>
                  <a:gd name="T65" fmla="*/ 1 h 1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8"/>
                  <a:gd name="T100" fmla="*/ 0 h 143"/>
                  <a:gd name="T101" fmla="*/ 138 w 138"/>
                  <a:gd name="T102" fmla="*/ 143 h 1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8" h="143">
                    <a:moveTo>
                      <a:pt x="102" y="126"/>
                    </a:moveTo>
                    <a:lnTo>
                      <a:pt x="107" y="125"/>
                    </a:lnTo>
                    <a:lnTo>
                      <a:pt x="112" y="125"/>
                    </a:lnTo>
                    <a:lnTo>
                      <a:pt x="115" y="125"/>
                    </a:lnTo>
                    <a:lnTo>
                      <a:pt x="119" y="125"/>
                    </a:lnTo>
                    <a:lnTo>
                      <a:pt x="121" y="125"/>
                    </a:lnTo>
                    <a:lnTo>
                      <a:pt x="125" y="125"/>
                    </a:lnTo>
                    <a:lnTo>
                      <a:pt x="127" y="126"/>
                    </a:lnTo>
                    <a:lnTo>
                      <a:pt x="131" y="127"/>
                    </a:lnTo>
                    <a:lnTo>
                      <a:pt x="134" y="129"/>
                    </a:lnTo>
                    <a:lnTo>
                      <a:pt x="138" y="131"/>
                    </a:lnTo>
                    <a:lnTo>
                      <a:pt x="138" y="143"/>
                    </a:lnTo>
                    <a:lnTo>
                      <a:pt x="121" y="132"/>
                    </a:lnTo>
                    <a:lnTo>
                      <a:pt x="105" y="120"/>
                    </a:lnTo>
                    <a:lnTo>
                      <a:pt x="88" y="108"/>
                    </a:lnTo>
                    <a:lnTo>
                      <a:pt x="71" y="96"/>
                    </a:lnTo>
                    <a:lnTo>
                      <a:pt x="55" y="83"/>
                    </a:lnTo>
                    <a:lnTo>
                      <a:pt x="39" y="69"/>
                    </a:lnTo>
                    <a:lnTo>
                      <a:pt x="26" y="54"/>
                    </a:lnTo>
                    <a:lnTo>
                      <a:pt x="14" y="37"/>
                    </a:lnTo>
                    <a:lnTo>
                      <a:pt x="6" y="19"/>
                    </a:lnTo>
                    <a:lnTo>
                      <a:pt x="0" y="0"/>
                    </a:lnTo>
                    <a:lnTo>
                      <a:pt x="10" y="13"/>
                    </a:lnTo>
                    <a:lnTo>
                      <a:pt x="20" y="25"/>
                    </a:lnTo>
                    <a:lnTo>
                      <a:pt x="32" y="38"/>
                    </a:lnTo>
                    <a:lnTo>
                      <a:pt x="44" y="50"/>
                    </a:lnTo>
                    <a:lnTo>
                      <a:pt x="56" y="61"/>
                    </a:lnTo>
                    <a:lnTo>
                      <a:pt x="68" y="73"/>
                    </a:lnTo>
                    <a:lnTo>
                      <a:pt x="80" y="86"/>
                    </a:lnTo>
                    <a:lnTo>
                      <a:pt x="89" y="98"/>
                    </a:lnTo>
                    <a:lnTo>
                      <a:pt x="96" y="112"/>
                    </a:lnTo>
                    <a:lnTo>
                      <a:pt x="102" y="126"/>
                    </a:lnTo>
                    <a:close/>
                  </a:path>
                </a:pathLst>
              </a:custGeom>
              <a:solidFill>
                <a:srgbClr val="BAA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46" name="Freeform 134"/>
              <p:cNvSpPr>
                <a:spLocks/>
              </p:cNvSpPr>
              <p:nvPr/>
            </p:nvSpPr>
            <p:spPr bwMode="auto">
              <a:xfrm>
                <a:off x="2748" y="2590"/>
                <a:ext cx="101" cy="69"/>
              </a:xfrm>
              <a:custGeom>
                <a:avLst/>
                <a:gdLst>
                  <a:gd name="T0" fmla="*/ 1 w 607"/>
                  <a:gd name="T1" fmla="*/ 0 h 416"/>
                  <a:gd name="T2" fmla="*/ 1 w 607"/>
                  <a:gd name="T3" fmla="*/ 0 h 416"/>
                  <a:gd name="T4" fmla="*/ 1 w 607"/>
                  <a:gd name="T5" fmla="*/ 0 h 416"/>
                  <a:gd name="T6" fmla="*/ 1 w 607"/>
                  <a:gd name="T7" fmla="*/ 0 h 416"/>
                  <a:gd name="T8" fmla="*/ 1 w 607"/>
                  <a:gd name="T9" fmla="*/ 0 h 416"/>
                  <a:gd name="T10" fmla="*/ 1 w 607"/>
                  <a:gd name="T11" fmla="*/ 0 h 416"/>
                  <a:gd name="T12" fmla="*/ 1 w 607"/>
                  <a:gd name="T13" fmla="*/ 0 h 416"/>
                  <a:gd name="T14" fmla="*/ 1 w 607"/>
                  <a:gd name="T15" fmla="*/ 0 h 416"/>
                  <a:gd name="T16" fmla="*/ 1 w 607"/>
                  <a:gd name="T17" fmla="*/ 0 h 416"/>
                  <a:gd name="T18" fmla="*/ 1 w 607"/>
                  <a:gd name="T19" fmla="*/ 0 h 416"/>
                  <a:gd name="T20" fmla="*/ 1 w 607"/>
                  <a:gd name="T21" fmla="*/ 0 h 416"/>
                  <a:gd name="T22" fmla="*/ 2 w 607"/>
                  <a:gd name="T23" fmla="*/ 1 h 416"/>
                  <a:gd name="T24" fmla="*/ 2 w 607"/>
                  <a:gd name="T25" fmla="*/ 1 h 416"/>
                  <a:gd name="T26" fmla="*/ 2 w 607"/>
                  <a:gd name="T27" fmla="*/ 1 h 416"/>
                  <a:gd name="T28" fmla="*/ 2 w 607"/>
                  <a:gd name="T29" fmla="*/ 1 h 416"/>
                  <a:gd name="T30" fmla="*/ 2 w 607"/>
                  <a:gd name="T31" fmla="*/ 1 h 416"/>
                  <a:gd name="T32" fmla="*/ 2 w 607"/>
                  <a:gd name="T33" fmla="*/ 1 h 416"/>
                  <a:gd name="T34" fmla="*/ 2 w 607"/>
                  <a:gd name="T35" fmla="*/ 1 h 416"/>
                  <a:gd name="T36" fmla="*/ 2 w 607"/>
                  <a:gd name="T37" fmla="*/ 1 h 416"/>
                  <a:gd name="T38" fmla="*/ 2 w 607"/>
                  <a:gd name="T39" fmla="*/ 1 h 416"/>
                  <a:gd name="T40" fmla="*/ 2 w 607"/>
                  <a:gd name="T41" fmla="*/ 1 h 416"/>
                  <a:gd name="T42" fmla="*/ 2 w 607"/>
                  <a:gd name="T43" fmla="*/ 1 h 416"/>
                  <a:gd name="T44" fmla="*/ 2 w 607"/>
                  <a:gd name="T45" fmla="*/ 1 h 416"/>
                  <a:gd name="T46" fmla="*/ 2 w 607"/>
                  <a:gd name="T47" fmla="*/ 0 h 416"/>
                  <a:gd name="T48" fmla="*/ 2 w 607"/>
                  <a:gd name="T49" fmla="*/ 0 h 416"/>
                  <a:gd name="T50" fmla="*/ 2 w 607"/>
                  <a:gd name="T51" fmla="*/ 0 h 416"/>
                  <a:gd name="T52" fmla="*/ 2 w 607"/>
                  <a:gd name="T53" fmla="*/ 0 h 416"/>
                  <a:gd name="T54" fmla="*/ 2 w 607"/>
                  <a:gd name="T55" fmla="*/ 0 h 416"/>
                  <a:gd name="T56" fmla="*/ 2 w 607"/>
                  <a:gd name="T57" fmla="*/ 0 h 416"/>
                  <a:gd name="T58" fmla="*/ 2 w 607"/>
                  <a:gd name="T59" fmla="*/ 0 h 416"/>
                  <a:gd name="T60" fmla="*/ 2 w 607"/>
                  <a:gd name="T61" fmla="*/ 0 h 416"/>
                  <a:gd name="T62" fmla="*/ 2 w 607"/>
                  <a:gd name="T63" fmla="*/ 1 h 416"/>
                  <a:gd name="T64" fmla="*/ 2 w 607"/>
                  <a:gd name="T65" fmla="*/ 1 h 416"/>
                  <a:gd name="T66" fmla="*/ 2 w 607"/>
                  <a:gd name="T67" fmla="*/ 1 h 416"/>
                  <a:gd name="T68" fmla="*/ 3 w 607"/>
                  <a:gd name="T69" fmla="*/ 1 h 416"/>
                  <a:gd name="T70" fmla="*/ 3 w 607"/>
                  <a:gd name="T71" fmla="*/ 2 h 416"/>
                  <a:gd name="T72" fmla="*/ 3 w 607"/>
                  <a:gd name="T73" fmla="*/ 2 h 416"/>
                  <a:gd name="T74" fmla="*/ 2 w 607"/>
                  <a:gd name="T75" fmla="*/ 2 h 416"/>
                  <a:gd name="T76" fmla="*/ 2 w 607"/>
                  <a:gd name="T77" fmla="*/ 2 h 416"/>
                  <a:gd name="T78" fmla="*/ 2 w 607"/>
                  <a:gd name="T79" fmla="*/ 2 h 416"/>
                  <a:gd name="T80" fmla="*/ 2 w 607"/>
                  <a:gd name="T81" fmla="*/ 1 h 416"/>
                  <a:gd name="T82" fmla="*/ 2 w 607"/>
                  <a:gd name="T83" fmla="*/ 1 h 416"/>
                  <a:gd name="T84" fmla="*/ 1 w 607"/>
                  <a:gd name="T85" fmla="*/ 1 h 416"/>
                  <a:gd name="T86" fmla="*/ 1 w 607"/>
                  <a:gd name="T87" fmla="*/ 1 h 416"/>
                  <a:gd name="T88" fmla="*/ 1 w 607"/>
                  <a:gd name="T89" fmla="*/ 0 h 416"/>
                  <a:gd name="T90" fmla="*/ 0 w 607"/>
                  <a:gd name="T91" fmla="*/ 0 h 416"/>
                  <a:gd name="T92" fmla="*/ 0 w 607"/>
                  <a:gd name="T93" fmla="*/ 0 h 416"/>
                  <a:gd name="T94" fmla="*/ 0 w 607"/>
                  <a:gd name="T95" fmla="*/ 0 h 416"/>
                  <a:gd name="T96" fmla="*/ 0 w 607"/>
                  <a:gd name="T97" fmla="*/ 0 h 416"/>
                  <a:gd name="T98" fmla="*/ 0 w 607"/>
                  <a:gd name="T99" fmla="*/ 0 h 416"/>
                  <a:gd name="T100" fmla="*/ 0 w 607"/>
                  <a:gd name="T101" fmla="*/ 0 h 416"/>
                  <a:gd name="T102" fmla="*/ 0 w 607"/>
                  <a:gd name="T103" fmla="*/ 0 h 416"/>
                  <a:gd name="T104" fmla="*/ 0 w 607"/>
                  <a:gd name="T105" fmla="*/ 0 h 416"/>
                  <a:gd name="T106" fmla="*/ 0 w 607"/>
                  <a:gd name="T107" fmla="*/ 0 h 416"/>
                  <a:gd name="T108" fmla="*/ 0 w 607"/>
                  <a:gd name="T109" fmla="*/ 0 h 416"/>
                  <a:gd name="T110" fmla="*/ 0 w 607"/>
                  <a:gd name="T111" fmla="*/ 0 h 416"/>
                  <a:gd name="T112" fmla="*/ 0 w 607"/>
                  <a:gd name="T113" fmla="*/ 0 h 416"/>
                  <a:gd name="T114" fmla="*/ 0 w 607"/>
                  <a:gd name="T115" fmla="*/ 0 h 416"/>
                  <a:gd name="T116" fmla="*/ 0 w 607"/>
                  <a:gd name="T117" fmla="*/ 0 h 416"/>
                  <a:gd name="T118" fmla="*/ 0 w 607"/>
                  <a:gd name="T119" fmla="*/ 0 h 416"/>
                  <a:gd name="T120" fmla="*/ 0 w 607"/>
                  <a:gd name="T121" fmla="*/ 0 h 416"/>
                  <a:gd name="T122" fmla="*/ 1 w 607"/>
                  <a:gd name="T123" fmla="*/ 0 h 416"/>
                  <a:gd name="T124" fmla="*/ 1 w 607"/>
                  <a:gd name="T125" fmla="*/ 0 h 41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07"/>
                  <a:gd name="T190" fmla="*/ 0 h 416"/>
                  <a:gd name="T191" fmla="*/ 607 w 607"/>
                  <a:gd name="T192" fmla="*/ 416 h 41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07" h="416">
                    <a:moveTo>
                      <a:pt x="191" y="50"/>
                    </a:moveTo>
                    <a:lnTo>
                      <a:pt x="196" y="57"/>
                    </a:lnTo>
                    <a:lnTo>
                      <a:pt x="200" y="65"/>
                    </a:lnTo>
                    <a:lnTo>
                      <a:pt x="202" y="74"/>
                    </a:lnTo>
                    <a:lnTo>
                      <a:pt x="205" y="82"/>
                    </a:lnTo>
                    <a:lnTo>
                      <a:pt x="206" y="92"/>
                    </a:lnTo>
                    <a:lnTo>
                      <a:pt x="207" y="100"/>
                    </a:lnTo>
                    <a:lnTo>
                      <a:pt x="210" y="108"/>
                    </a:lnTo>
                    <a:lnTo>
                      <a:pt x="214" y="115"/>
                    </a:lnTo>
                    <a:lnTo>
                      <a:pt x="220" y="121"/>
                    </a:lnTo>
                    <a:lnTo>
                      <a:pt x="229" y="126"/>
                    </a:lnTo>
                    <a:lnTo>
                      <a:pt x="232" y="121"/>
                    </a:lnTo>
                    <a:lnTo>
                      <a:pt x="235" y="118"/>
                    </a:lnTo>
                    <a:lnTo>
                      <a:pt x="236" y="113"/>
                    </a:lnTo>
                    <a:lnTo>
                      <a:pt x="235" y="109"/>
                    </a:lnTo>
                    <a:lnTo>
                      <a:pt x="233" y="105"/>
                    </a:lnTo>
                    <a:lnTo>
                      <a:pt x="231" y="101"/>
                    </a:lnTo>
                    <a:lnTo>
                      <a:pt x="229" y="96"/>
                    </a:lnTo>
                    <a:lnTo>
                      <a:pt x="226" y="93"/>
                    </a:lnTo>
                    <a:lnTo>
                      <a:pt x="225" y="89"/>
                    </a:lnTo>
                    <a:lnTo>
                      <a:pt x="224" y="86"/>
                    </a:lnTo>
                    <a:lnTo>
                      <a:pt x="248" y="86"/>
                    </a:lnTo>
                    <a:lnTo>
                      <a:pt x="252" y="86"/>
                    </a:lnTo>
                    <a:lnTo>
                      <a:pt x="258" y="88"/>
                    </a:lnTo>
                    <a:lnTo>
                      <a:pt x="265" y="90"/>
                    </a:lnTo>
                    <a:lnTo>
                      <a:pt x="273" y="93"/>
                    </a:lnTo>
                    <a:lnTo>
                      <a:pt x="280" y="96"/>
                    </a:lnTo>
                    <a:lnTo>
                      <a:pt x="288" y="100"/>
                    </a:lnTo>
                    <a:lnTo>
                      <a:pt x="295" y="103"/>
                    </a:lnTo>
                    <a:lnTo>
                      <a:pt x="302" y="107"/>
                    </a:lnTo>
                    <a:lnTo>
                      <a:pt x="308" y="111"/>
                    </a:lnTo>
                    <a:lnTo>
                      <a:pt x="314" y="114"/>
                    </a:lnTo>
                    <a:lnTo>
                      <a:pt x="324" y="117"/>
                    </a:lnTo>
                    <a:lnTo>
                      <a:pt x="333" y="121"/>
                    </a:lnTo>
                    <a:lnTo>
                      <a:pt x="342" y="126"/>
                    </a:lnTo>
                    <a:lnTo>
                      <a:pt x="349" y="132"/>
                    </a:lnTo>
                    <a:lnTo>
                      <a:pt x="356" y="139"/>
                    </a:lnTo>
                    <a:lnTo>
                      <a:pt x="362" y="146"/>
                    </a:lnTo>
                    <a:lnTo>
                      <a:pt x="368" y="155"/>
                    </a:lnTo>
                    <a:lnTo>
                      <a:pt x="374" y="164"/>
                    </a:lnTo>
                    <a:lnTo>
                      <a:pt x="379" y="174"/>
                    </a:lnTo>
                    <a:lnTo>
                      <a:pt x="383" y="183"/>
                    </a:lnTo>
                    <a:lnTo>
                      <a:pt x="383" y="187"/>
                    </a:lnTo>
                    <a:lnTo>
                      <a:pt x="383" y="190"/>
                    </a:lnTo>
                    <a:lnTo>
                      <a:pt x="383" y="195"/>
                    </a:lnTo>
                    <a:lnTo>
                      <a:pt x="383" y="199"/>
                    </a:lnTo>
                    <a:lnTo>
                      <a:pt x="383" y="203"/>
                    </a:lnTo>
                    <a:lnTo>
                      <a:pt x="383" y="207"/>
                    </a:lnTo>
                    <a:lnTo>
                      <a:pt x="384" y="210"/>
                    </a:lnTo>
                    <a:lnTo>
                      <a:pt x="386" y="214"/>
                    </a:lnTo>
                    <a:lnTo>
                      <a:pt x="387" y="218"/>
                    </a:lnTo>
                    <a:lnTo>
                      <a:pt x="390" y="221"/>
                    </a:lnTo>
                    <a:lnTo>
                      <a:pt x="400" y="221"/>
                    </a:lnTo>
                    <a:lnTo>
                      <a:pt x="404" y="213"/>
                    </a:lnTo>
                    <a:lnTo>
                      <a:pt x="406" y="204"/>
                    </a:lnTo>
                    <a:lnTo>
                      <a:pt x="406" y="196"/>
                    </a:lnTo>
                    <a:lnTo>
                      <a:pt x="406" y="188"/>
                    </a:lnTo>
                    <a:lnTo>
                      <a:pt x="405" y="180"/>
                    </a:lnTo>
                    <a:lnTo>
                      <a:pt x="402" y="172"/>
                    </a:lnTo>
                    <a:lnTo>
                      <a:pt x="400" y="164"/>
                    </a:lnTo>
                    <a:lnTo>
                      <a:pt x="398" y="157"/>
                    </a:lnTo>
                    <a:lnTo>
                      <a:pt x="394" y="150"/>
                    </a:lnTo>
                    <a:lnTo>
                      <a:pt x="390" y="143"/>
                    </a:lnTo>
                    <a:lnTo>
                      <a:pt x="424" y="176"/>
                    </a:lnTo>
                    <a:lnTo>
                      <a:pt x="427" y="166"/>
                    </a:lnTo>
                    <a:lnTo>
                      <a:pt x="427" y="158"/>
                    </a:lnTo>
                    <a:lnTo>
                      <a:pt x="426" y="150"/>
                    </a:lnTo>
                    <a:lnTo>
                      <a:pt x="421" y="143"/>
                    </a:lnTo>
                    <a:lnTo>
                      <a:pt x="417" y="136"/>
                    </a:lnTo>
                    <a:lnTo>
                      <a:pt x="409" y="128"/>
                    </a:lnTo>
                    <a:lnTo>
                      <a:pt x="402" y="122"/>
                    </a:lnTo>
                    <a:lnTo>
                      <a:pt x="394" y="117"/>
                    </a:lnTo>
                    <a:lnTo>
                      <a:pt x="386" y="112"/>
                    </a:lnTo>
                    <a:lnTo>
                      <a:pt x="379" y="107"/>
                    </a:lnTo>
                    <a:lnTo>
                      <a:pt x="376" y="107"/>
                    </a:lnTo>
                    <a:lnTo>
                      <a:pt x="374" y="107"/>
                    </a:lnTo>
                    <a:lnTo>
                      <a:pt x="371" y="108"/>
                    </a:lnTo>
                    <a:lnTo>
                      <a:pt x="368" y="108"/>
                    </a:lnTo>
                    <a:lnTo>
                      <a:pt x="365" y="108"/>
                    </a:lnTo>
                    <a:lnTo>
                      <a:pt x="363" y="108"/>
                    </a:lnTo>
                    <a:lnTo>
                      <a:pt x="361" y="107"/>
                    </a:lnTo>
                    <a:lnTo>
                      <a:pt x="358" y="106"/>
                    </a:lnTo>
                    <a:lnTo>
                      <a:pt x="356" y="105"/>
                    </a:lnTo>
                    <a:lnTo>
                      <a:pt x="355" y="102"/>
                    </a:lnTo>
                    <a:lnTo>
                      <a:pt x="355" y="86"/>
                    </a:lnTo>
                    <a:lnTo>
                      <a:pt x="365" y="82"/>
                    </a:lnTo>
                    <a:lnTo>
                      <a:pt x="377" y="82"/>
                    </a:lnTo>
                    <a:lnTo>
                      <a:pt x="388" y="83"/>
                    </a:lnTo>
                    <a:lnTo>
                      <a:pt x="399" y="87"/>
                    </a:lnTo>
                    <a:lnTo>
                      <a:pt x="411" y="92"/>
                    </a:lnTo>
                    <a:lnTo>
                      <a:pt x="421" y="96"/>
                    </a:lnTo>
                    <a:lnTo>
                      <a:pt x="432" y="102"/>
                    </a:lnTo>
                    <a:lnTo>
                      <a:pt x="443" y="108"/>
                    </a:lnTo>
                    <a:lnTo>
                      <a:pt x="453" y="114"/>
                    </a:lnTo>
                    <a:lnTo>
                      <a:pt x="464" y="119"/>
                    </a:lnTo>
                    <a:lnTo>
                      <a:pt x="477" y="140"/>
                    </a:lnTo>
                    <a:lnTo>
                      <a:pt x="487" y="163"/>
                    </a:lnTo>
                    <a:lnTo>
                      <a:pt x="495" y="188"/>
                    </a:lnTo>
                    <a:lnTo>
                      <a:pt x="505" y="214"/>
                    </a:lnTo>
                    <a:lnTo>
                      <a:pt x="513" y="239"/>
                    </a:lnTo>
                    <a:lnTo>
                      <a:pt x="524" y="262"/>
                    </a:lnTo>
                    <a:lnTo>
                      <a:pt x="538" y="282"/>
                    </a:lnTo>
                    <a:lnTo>
                      <a:pt x="556" y="297"/>
                    </a:lnTo>
                    <a:lnTo>
                      <a:pt x="578" y="309"/>
                    </a:lnTo>
                    <a:lnTo>
                      <a:pt x="607" y="314"/>
                    </a:lnTo>
                    <a:lnTo>
                      <a:pt x="599" y="324"/>
                    </a:lnTo>
                    <a:lnTo>
                      <a:pt x="593" y="336"/>
                    </a:lnTo>
                    <a:lnTo>
                      <a:pt x="586" y="348"/>
                    </a:lnTo>
                    <a:lnTo>
                      <a:pt x="580" y="361"/>
                    </a:lnTo>
                    <a:lnTo>
                      <a:pt x="574" y="373"/>
                    </a:lnTo>
                    <a:lnTo>
                      <a:pt x="566" y="385"/>
                    </a:lnTo>
                    <a:lnTo>
                      <a:pt x="558" y="396"/>
                    </a:lnTo>
                    <a:lnTo>
                      <a:pt x="549" y="405"/>
                    </a:lnTo>
                    <a:lnTo>
                      <a:pt x="536" y="411"/>
                    </a:lnTo>
                    <a:lnTo>
                      <a:pt x="521" y="416"/>
                    </a:lnTo>
                    <a:lnTo>
                      <a:pt x="508" y="406"/>
                    </a:lnTo>
                    <a:lnTo>
                      <a:pt x="494" y="398"/>
                    </a:lnTo>
                    <a:lnTo>
                      <a:pt x="478" y="390"/>
                    </a:lnTo>
                    <a:lnTo>
                      <a:pt x="462" y="380"/>
                    </a:lnTo>
                    <a:lnTo>
                      <a:pt x="446" y="371"/>
                    </a:lnTo>
                    <a:lnTo>
                      <a:pt x="433" y="361"/>
                    </a:lnTo>
                    <a:lnTo>
                      <a:pt x="421" y="349"/>
                    </a:lnTo>
                    <a:lnTo>
                      <a:pt x="414" y="336"/>
                    </a:lnTo>
                    <a:lnTo>
                      <a:pt x="411" y="322"/>
                    </a:lnTo>
                    <a:lnTo>
                      <a:pt x="412" y="307"/>
                    </a:lnTo>
                    <a:lnTo>
                      <a:pt x="384" y="289"/>
                    </a:lnTo>
                    <a:lnTo>
                      <a:pt x="357" y="272"/>
                    </a:lnTo>
                    <a:lnTo>
                      <a:pt x="330" y="256"/>
                    </a:lnTo>
                    <a:lnTo>
                      <a:pt x="302" y="239"/>
                    </a:lnTo>
                    <a:lnTo>
                      <a:pt x="275" y="222"/>
                    </a:lnTo>
                    <a:lnTo>
                      <a:pt x="248" y="206"/>
                    </a:lnTo>
                    <a:lnTo>
                      <a:pt x="220" y="188"/>
                    </a:lnTo>
                    <a:lnTo>
                      <a:pt x="193" y="168"/>
                    </a:lnTo>
                    <a:lnTo>
                      <a:pt x="166" y="147"/>
                    </a:lnTo>
                    <a:lnTo>
                      <a:pt x="138" y="126"/>
                    </a:lnTo>
                    <a:lnTo>
                      <a:pt x="150" y="102"/>
                    </a:lnTo>
                    <a:lnTo>
                      <a:pt x="105" y="98"/>
                    </a:lnTo>
                    <a:lnTo>
                      <a:pt x="122" y="69"/>
                    </a:lnTo>
                    <a:lnTo>
                      <a:pt x="116" y="64"/>
                    </a:lnTo>
                    <a:lnTo>
                      <a:pt x="110" y="62"/>
                    </a:lnTo>
                    <a:lnTo>
                      <a:pt x="105" y="62"/>
                    </a:lnTo>
                    <a:lnTo>
                      <a:pt x="100" y="64"/>
                    </a:lnTo>
                    <a:lnTo>
                      <a:pt x="97" y="67"/>
                    </a:lnTo>
                    <a:lnTo>
                      <a:pt x="92" y="70"/>
                    </a:lnTo>
                    <a:lnTo>
                      <a:pt x="87" y="73"/>
                    </a:lnTo>
                    <a:lnTo>
                      <a:pt x="81" y="75"/>
                    </a:lnTo>
                    <a:lnTo>
                      <a:pt x="76" y="75"/>
                    </a:lnTo>
                    <a:lnTo>
                      <a:pt x="69" y="74"/>
                    </a:lnTo>
                    <a:lnTo>
                      <a:pt x="98" y="40"/>
                    </a:lnTo>
                    <a:lnTo>
                      <a:pt x="91" y="35"/>
                    </a:lnTo>
                    <a:lnTo>
                      <a:pt x="85" y="32"/>
                    </a:lnTo>
                    <a:lnTo>
                      <a:pt x="78" y="33"/>
                    </a:lnTo>
                    <a:lnTo>
                      <a:pt x="72" y="36"/>
                    </a:lnTo>
                    <a:lnTo>
                      <a:pt x="66" y="39"/>
                    </a:lnTo>
                    <a:lnTo>
                      <a:pt x="60" y="43"/>
                    </a:lnTo>
                    <a:lnTo>
                      <a:pt x="54" y="46"/>
                    </a:lnTo>
                    <a:lnTo>
                      <a:pt x="48" y="49"/>
                    </a:lnTo>
                    <a:lnTo>
                      <a:pt x="42" y="49"/>
                    </a:lnTo>
                    <a:lnTo>
                      <a:pt x="36" y="45"/>
                    </a:lnTo>
                    <a:lnTo>
                      <a:pt x="36" y="39"/>
                    </a:lnTo>
                    <a:lnTo>
                      <a:pt x="39" y="37"/>
                    </a:lnTo>
                    <a:lnTo>
                      <a:pt x="45" y="35"/>
                    </a:lnTo>
                    <a:lnTo>
                      <a:pt x="55" y="32"/>
                    </a:lnTo>
                    <a:lnTo>
                      <a:pt x="63" y="31"/>
                    </a:lnTo>
                    <a:lnTo>
                      <a:pt x="72" y="30"/>
                    </a:lnTo>
                    <a:lnTo>
                      <a:pt x="76" y="26"/>
                    </a:lnTo>
                    <a:lnTo>
                      <a:pt x="80" y="21"/>
                    </a:lnTo>
                    <a:lnTo>
                      <a:pt x="78" y="14"/>
                    </a:lnTo>
                    <a:lnTo>
                      <a:pt x="69" y="5"/>
                    </a:lnTo>
                    <a:lnTo>
                      <a:pt x="62" y="6"/>
                    </a:lnTo>
                    <a:lnTo>
                      <a:pt x="55" y="8"/>
                    </a:lnTo>
                    <a:lnTo>
                      <a:pt x="48" y="11"/>
                    </a:lnTo>
                    <a:lnTo>
                      <a:pt x="41" y="13"/>
                    </a:lnTo>
                    <a:lnTo>
                      <a:pt x="34" y="14"/>
                    </a:lnTo>
                    <a:lnTo>
                      <a:pt x="26" y="16"/>
                    </a:lnTo>
                    <a:lnTo>
                      <a:pt x="19" y="16"/>
                    </a:lnTo>
                    <a:lnTo>
                      <a:pt x="12" y="14"/>
                    </a:lnTo>
                    <a:lnTo>
                      <a:pt x="6" y="11"/>
                    </a:lnTo>
                    <a:lnTo>
                      <a:pt x="0" y="5"/>
                    </a:lnTo>
                    <a:lnTo>
                      <a:pt x="20" y="1"/>
                    </a:lnTo>
                    <a:lnTo>
                      <a:pt x="42" y="0"/>
                    </a:lnTo>
                    <a:lnTo>
                      <a:pt x="63" y="0"/>
                    </a:lnTo>
                    <a:lnTo>
                      <a:pt x="83" y="1"/>
                    </a:lnTo>
                    <a:lnTo>
                      <a:pt x="104" y="5"/>
                    </a:lnTo>
                    <a:lnTo>
                      <a:pt x="124" y="11"/>
                    </a:lnTo>
                    <a:lnTo>
                      <a:pt x="143" y="18"/>
                    </a:lnTo>
                    <a:lnTo>
                      <a:pt x="160" y="26"/>
                    </a:lnTo>
                    <a:lnTo>
                      <a:pt x="176" y="37"/>
                    </a:lnTo>
                    <a:lnTo>
                      <a:pt x="191" y="50"/>
                    </a:lnTo>
                    <a:close/>
                  </a:path>
                </a:pathLst>
              </a:custGeom>
              <a:solidFill>
                <a:srgbClr val="00FF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47" name="Freeform 135"/>
              <p:cNvSpPr>
                <a:spLocks/>
              </p:cNvSpPr>
              <p:nvPr/>
            </p:nvSpPr>
            <p:spPr bwMode="auto">
              <a:xfrm>
                <a:off x="2837" y="2592"/>
                <a:ext cx="2" cy="3"/>
              </a:xfrm>
              <a:custGeom>
                <a:avLst/>
                <a:gdLst>
                  <a:gd name="T0" fmla="*/ 0 w 17"/>
                  <a:gd name="T1" fmla="*/ 0 h 21"/>
                  <a:gd name="T2" fmla="*/ 0 w 17"/>
                  <a:gd name="T3" fmla="*/ 0 h 21"/>
                  <a:gd name="T4" fmla="*/ 0 w 17"/>
                  <a:gd name="T5" fmla="*/ 0 h 21"/>
                  <a:gd name="T6" fmla="*/ 0 w 17"/>
                  <a:gd name="T7" fmla="*/ 0 h 21"/>
                  <a:gd name="T8" fmla="*/ 0 w 17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1"/>
                  <a:gd name="T17" fmla="*/ 17 w 17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1">
                    <a:moveTo>
                      <a:pt x="0" y="21"/>
                    </a:moveTo>
                    <a:lnTo>
                      <a:pt x="17" y="0"/>
                    </a:lnTo>
                    <a:lnTo>
                      <a:pt x="17" y="1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48" name="Freeform 136"/>
              <p:cNvSpPr>
                <a:spLocks/>
              </p:cNvSpPr>
              <p:nvPr/>
            </p:nvSpPr>
            <p:spPr bwMode="auto">
              <a:xfrm>
                <a:off x="3011" y="2595"/>
                <a:ext cx="3" cy="5"/>
              </a:xfrm>
              <a:custGeom>
                <a:avLst/>
                <a:gdLst>
                  <a:gd name="T0" fmla="*/ 0 w 16"/>
                  <a:gd name="T1" fmla="*/ 0 h 29"/>
                  <a:gd name="T2" fmla="*/ 0 w 16"/>
                  <a:gd name="T3" fmla="*/ 0 h 29"/>
                  <a:gd name="T4" fmla="*/ 0 w 16"/>
                  <a:gd name="T5" fmla="*/ 0 h 29"/>
                  <a:gd name="T6" fmla="*/ 0 w 16"/>
                  <a:gd name="T7" fmla="*/ 0 h 29"/>
                  <a:gd name="T8" fmla="*/ 0 w 16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9"/>
                  <a:gd name="T17" fmla="*/ 16 w 16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9">
                    <a:moveTo>
                      <a:pt x="0" y="29"/>
                    </a:moveTo>
                    <a:lnTo>
                      <a:pt x="16" y="0"/>
                    </a:lnTo>
                    <a:lnTo>
                      <a:pt x="16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6A6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49" name="Freeform 137"/>
              <p:cNvSpPr>
                <a:spLocks/>
              </p:cNvSpPr>
              <p:nvPr/>
            </p:nvSpPr>
            <p:spPr bwMode="auto">
              <a:xfrm>
                <a:off x="2766" y="2612"/>
                <a:ext cx="37" cy="27"/>
              </a:xfrm>
              <a:custGeom>
                <a:avLst/>
                <a:gdLst>
                  <a:gd name="T0" fmla="*/ 1 w 223"/>
                  <a:gd name="T1" fmla="*/ 1 h 161"/>
                  <a:gd name="T2" fmla="*/ 1 w 223"/>
                  <a:gd name="T3" fmla="*/ 1 h 161"/>
                  <a:gd name="T4" fmla="*/ 1 w 223"/>
                  <a:gd name="T5" fmla="*/ 1 h 161"/>
                  <a:gd name="T6" fmla="*/ 1 w 223"/>
                  <a:gd name="T7" fmla="*/ 1 h 161"/>
                  <a:gd name="T8" fmla="*/ 1 w 223"/>
                  <a:gd name="T9" fmla="*/ 1 h 161"/>
                  <a:gd name="T10" fmla="*/ 0 w 223"/>
                  <a:gd name="T11" fmla="*/ 1 h 161"/>
                  <a:gd name="T12" fmla="*/ 0 w 223"/>
                  <a:gd name="T13" fmla="*/ 0 h 161"/>
                  <a:gd name="T14" fmla="*/ 0 w 223"/>
                  <a:gd name="T15" fmla="*/ 0 h 161"/>
                  <a:gd name="T16" fmla="*/ 0 w 223"/>
                  <a:gd name="T17" fmla="*/ 0 h 161"/>
                  <a:gd name="T18" fmla="*/ 0 w 223"/>
                  <a:gd name="T19" fmla="*/ 0 h 161"/>
                  <a:gd name="T20" fmla="*/ 0 w 223"/>
                  <a:gd name="T21" fmla="*/ 0 h 161"/>
                  <a:gd name="T22" fmla="*/ 1 w 223"/>
                  <a:gd name="T23" fmla="*/ 1 h 161"/>
                  <a:gd name="T24" fmla="*/ 1 w 223"/>
                  <a:gd name="T25" fmla="*/ 1 h 1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3"/>
                  <a:gd name="T40" fmla="*/ 0 h 161"/>
                  <a:gd name="T41" fmla="*/ 223 w 223"/>
                  <a:gd name="T42" fmla="*/ 161 h 16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3" h="161">
                    <a:moveTo>
                      <a:pt x="223" y="161"/>
                    </a:moveTo>
                    <a:lnTo>
                      <a:pt x="202" y="152"/>
                    </a:lnTo>
                    <a:lnTo>
                      <a:pt x="178" y="140"/>
                    </a:lnTo>
                    <a:lnTo>
                      <a:pt x="154" y="126"/>
                    </a:lnTo>
                    <a:lnTo>
                      <a:pt x="131" y="110"/>
                    </a:lnTo>
                    <a:lnTo>
                      <a:pt x="106" y="92"/>
                    </a:lnTo>
                    <a:lnTo>
                      <a:pt x="82" y="74"/>
                    </a:lnTo>
                    <a:lnTo>
                      <a:pt x="59" y="57"/>
                    </a:lnTo>
                    <a:lnTo>
                      <a:pt x="38" y="38"/>
                    </a:lnTo>
                    <a:lnTo>
                      <a:pt x="17" y="19"/>
                    </a:lnTo>
                    <a:lnTo>
                      <a:pt x="0" y="0"/>
                    </a:lnTo>
                    <a:lnTo>
                      <a:pt x="223" y="161"/>
                    </a:lnTo>
                    <a:close/>
                  </a:path>
                </a:pathLst>
              </a:custGeom>
              <a:solidFill>
                <a:srgbClr val="BAA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50" name="Freeform 138"/>
              <p:cNvSpPr>
                <a:spLocks/>
              </p:cNvSpPr>
              <p:nvPr/>
            </p:nvSpPr>
            <p:spPr bwMode="auto">
              <a:xfrm>
                <a:off x="2831" y="2612"/>
                <a:ext cx="21" cy="24"/>
              </a:xfrm>
              <a:custGeom>
                <a:avLst/>
                <a:gdLst>
                  <a:gd name="T0" fmla="*/ 0 w 127"/>
                  <a:gd name="T1" fmla="*/ 1 h 139"/>
                  <a:gd name="T2" fmla="*/ 0 w 127"/>
                  <a:gd name="T3" fmla="*/ 1 h 139"/>
                  <a:gd name="T4" fmla="*/ 0 w 127"/>
                  <a:gd name="T5" fmla="*/ 1 h 139"/>
                  <a:gd name="T6" fmla="*/ 0 w 127"/>
                  <a:gd name="T7" fmla="*/ 1 h 139"/>
                  <a:gd name="T8" fmla="*/ 0 w 127"/>
                  <a:gd name="T9" fmla="*/ 1 h 139"/>
                  <a:gd name="T10" fmla="*/ 0 w 127"/>
                  <a:gd name="T11" fmla="*/ 1 h 139"/>
                  <a:gd name="T12" fmla="*/ 0 w 127"/>
                  <a:gd name="T13" fmla="*/ 0 h 139"/>
                  <a:gd name="T14" fmla="*/ 0 w 127"/>
                  <a:gd name="T15" fmla="*/ 0 h 139"/>
                  <a:gd name="T16" fmla="*/ 0 w 127"/>
                  <a:gd name="T17" fmla="*/ 0 h 139"/>
                  <a:gd name="T18" fmla="*/ 0 w 127"/>
                  <a:gd name="T19" fmla="*/ 0 h 139"/>
                  <a:gd name="T20" fmla="*/ 0 w 127"/>
                  <a:gd name="T21" fmla="*/ 0 h 139"/>
                  <a:gd name="T22" fmla="*/ 0 w 127"/>
                  <a:gd name="T23" fmla="*/ 0 h 139"/>
                  <a:gd name="T24" fmla="*/ 0 w 127"/>
                  <a:gd name="T25" fmla="*/ 0 h 139"/>
                  <a:gd name="T26" fmla="*/ 0 w 127"/>
                  <a:gd name="T27" fmla="*/ 0 h 139"/>
                  <a:gd name="T28" fmla="*/ 0 w 127"/>
                  <a:gd name="T29" fmla="*/ 0 h 139"/>
                  <a:gd name="T30" fmla="*/ 0 w 127"/>
                  <a:gd name="T31" fmla="*/ 0 h 139"/>
                  <a:gd name="T32" fmla="*/ 0 w 127"/>
                  <a:gd name="T33" fmla="*/ 0 h 139"/>
                  <a:gd name="T34" fmla="*/ 0 w 127"/>
                  <a:gd name="T35" fmla="*/ 0 h 139"/>
                  <a:gd name="T36" fmla="*/ 0 w 127"/>
                  <a:gd name="T37" fmla="*/ 1 h 139"/>
                  <a:gd name="T38" fmla="*/ 0 w 127"/>
                  <a:gd name="T39" fmla="*/ 1 h 139"/>
                  <a:gd name="T40" fmla="*/ 0 w 127"/>
                  <a:gd name="T41" fmla="*/ 1 h 139"/>
                  <a:gd name="T42" fmla="*/ 0 w 127"/>
                  <a:gd name="T43" fmla="*/ 1 h 13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27"/>
                  <a:gd name="T67" fmla="*/ 0 h 139"/>
                  <a:gd name="T68" fmla="*/ 127 w 127"/>
                  <a:gd name="T69" fmla="*/ 139 h 13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27" h="139">
                    <a:moveTo>
                      <a:pt x="103" y="137"/>
                    </a:moveTo>
                    <a:lnTo>
                      <a:pt x="80" y="139"/>
                    </a:lnTo>
                    <a:lnTo>
                      <a:pt x="62" y="134"/>
                    </a:lnTo>
                    <a:lnTo>
                      <a:pt x="49" y="124"/>
                    </a:lnTo>
                    <a:lnTo>
                      <a:pt x="40" y="110"/>
                    </a:lnTo>
                    <a:lnTo>
                      <a:pt x="33" y="92"/>
                    </a:lnTo>
                    <a:lnTo>
                      <a:pt x="27" y="73"/>
                    </a:lnTo>
                    <a:lnTo>
                      <a:pt x="22" y="53"/>
                    </a:lnTo>
                    <a:lnTo>
                      <a:pt x="16" y="34"/>
                    </a:lnTo>
                    <a:lnTo>
                      <a:pt x="10" y="15"/>
                    </a:lnTo>
                    <a:lnTo>
                      <a:pt x="0" y="0"/>
                    </a:lnTo>
                    <a:lnTo>
                      <a:pt x="15" y="10"/>
                    </a:lnTo>
                    <a:lnTo>
                      <a:pt x="34" y="20"/>
                    </a:lnTo>
                    <a:lnTo>
                      <a:pt x="55" y="30"/>
                    </a:lnTo>
                    <a:lnTo>
                      <a:pt x="77" y="41"/>
                    </a:lnTo>
                    <a:lnTo>
                      <a:pt x="96" y="52"/>
                    </a:lnTo>
                    <a:lnTo>
                      <a:pt x="112" y="65"/>
                    </a:lnTo>
                    <a:lnTo>
                      <a:pt x="123" y="79"/>
                    </a:lnTo>
                    <a:lnTo>
                      <a:pt x="127" y="96"/>
                    </a:lnTo>
                    <a:lnTo>
                      <a:pt x="119" y="115"/>
                    </a:lnTo>
                    <a:lnTo>
                      <a:pt x="103" y="137"/>
                    </a:lnTo>
                    <a:close/>
                  </a:path>
                </a:pathLst>
              </a:custGeom>
              <a:solidFill>
                <a:srgbClr val="B3D9F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51" name="Freeform 139"/>
              <p:cNvSpPr>
                <a:spLocks/>
              </p:cNvSpPr>
              <p:nvPr/>
            </p:nvSpPr>
            <p:spPr bwMode="auto">
              <a:xfrm>
                <a:off x="2967" y="2612"/>
                <a:ext cx="97" cy="23"/>
              </a:xfrm>
              <a:custGeom>
                <a:avLst/>
                <a:gdLst>
                  <a:gd name="T0" fmla="*/ 3 w 584"/>
                  <a:gd name="T1" fmla="*/ 0 h 137"/>
                  <a:gd name="T2" fmla="*/ 3 w 584"/>
                  <a:gd name="T3" fmla="*/ 0 h 137"/>
                  <a:gd name="T4" fmla="*/ 3 w 584"/>
                  <a:gd name="T5" fmla="*/ 0 h 137"/>
                  <a:gd name="T6" fmla="*/ 3 w 584"/>
                  <a:gd name="T7" fmla="*/ 0 h 137"/>
                  <a:gd name="T8" fmla="*/ 3 w 584"/>
                  <a:gd name="T9" fmla="*/ 0 h 137"/>
                  <a:gd name="T10" fmla="*/ 3 w 584"/>
                  <a:gd name="T11" fmla="*/ 0 h 137"/>
                  <a:gd name="T12" fmla="*/ 3 w 584"/>
                  <a:gd name="T13" fmla="*/ 0 h 137"/>
                  <a:gd name="T14" fmla="*/ 3 w 584"/>
                  <a:gd name="T15" fmla="*/ 0 h 137"/>
                  <a:gd name="T16" fmla="*/ 3 w 584"/>
                  <a:gd name="T17" fmla="*/ 1 h 137"/>
                  <a:gd name="T18" fmla="*/ 3 w 584"/>
                  <a:gd name="T19" fmla="*/ 1 h 137"/>
                  <a:gd name="T20" fmla="*/ 3 w 584"/>
                  <a:gd name="T21" fmla="*/ 1 h 137"/>
                  <a:gd name="T22" fmla="*/ 3 w 584"/>
                  <a:gd name="T23" fmla="*/ 1 h 137"/>
                  <a:gd name="T24" fmla="*/ 2 w 584"/>
                  <a:gd name="T25" fmla="*/ 1 h 137"/>
                  <a:gd name="T26" fmla="*/ 2 w 584"/>
                  <a:gd name="T27" fmla="*/ 1 h 137"/>
                  <a:gd name="T28" fmla="*/ 2 w 584"/>
                  <a:gd name="T29" fmla="*/ 1 h 137"/>
                  <a:gd name="T30" fmla="*/ 2 w 584"/>
                  <a:gd name="T31" fmla="*/ 1 h 137"/>
                  <a:gd name="T32" fmla="*/ 2 w 584"/>
                  <a:gd name="T33" fmla="*/ 1 h 137"/>
                  <a:gd name="T34" fmla="*/ 2 w 584"/>
                  <a:gd name="T35" fmla="*/ 1 h 137"/>
                  <a:gd name="T36" fmla="*/ 2 w 584"/>
                  <a:gd name="T37" fmla="*/ 1 h 137"/>
                  <a:gd name="T38" fmla="*/ 2 w 584"/>
                  <a:gd name="T39" fmla="*/ 0 h 137"/>
                  <a:gd name="T40" fmla="*/ 2 w 584"/>
                  <a:gd name="T41" fmla="*/ 0 h 137"/>
                  <a:gd name="T42" fmla="*/ 2 w 584"/>
                  <a:gd name="T43" fmla="*/ 0 h 137"/>
                  <a:gd name="T44" fmla="*/ 2 w 584"/>
                  <a:gd name="T45" fmla="*/ 0 h 137"/>
                  <a:gd name="T46" fmla="*/ 2 w 584"/>
                  <a:gd name="T47" fmla="*/ 0 h 137"/>
                  <a:gd name="T48" fmla="*/ 2 w 584"/>
                  <a:gd name="T49" fmla="*/ 0 h 137"/>
                  <a:gd name="T50" fmla="*/ 2 w 584"/>
                  <a:gd name="T51" fmla="*/ 0 h 137"/>
                  <a:gd name="T52" fmla="*/ 2 w 584"/>
                  <a:gd name="T53" fmla="*/ 0 h 137"/>
                  <a:gd name="T54" fmla="*/ 2 w 584"/>
                  <a:gd name="T55" fmla="*/ 0 h 137"/>
                  <a:gd name="T56" fmla="*/ 2 w 584"/>
                  <a:gd name="T57" fmla="*/ 0 h 137"/>
                  <a:gd name="T58" fmla="*/ 2 w 584"/>
                  <a:gd name="T59" fmla="*/ 0 h 137"/>
                  <a:gd name="T60" fmla="*/ 2 w 584"/>
                  <a:gd name="T61" fmla="*/ 0 h 137"/>
                  <a:gd name="T62" fmla="*/ 2 w 584"/>
                  <a:gd name="T63" fmla="*/ 1 h 137"/>
                  <a:gd name="T64" fmla="*/ 0 w 584"/>
                  <a:gd name="T65" fmla="*/ 1 h 137"/>
                  <a:gd name="T66" fmla="*/ 0 w 584"/>
                  <a:gd name="T67" fmla="*/ 1 h 137"/>
                  <a:gd name="T68" fmla="*/ 0 w 584"/>
                  <a:gd name="T69" fmla="*/ 1 h 137"/>
                  <a:gd name="T70" fmla="*/ 0 w 584"/>
                  <a:gd name="T71" fmla="*/ 0 h 137"/>
                  <a:gd name="T72" fmla="*/ 0 w 584"/>
                  <a:gd name="T73" fmla="*/ 0 h 137"/>
                  <a:gd name="T74" fmla="*/ 0 w 584"/>
                  <a:gd name="T75" fmla="*/ 0 h 137"/>
                  <a:gd name="T76" fmla="*/ 0 w 584"/>
                  <a:gd name="T77" fmla="*/ 0 h 137"/>
                  <a:gd name="T78" fmla="*/ 1 w 584"/>
                  <a:gd name="T79" fmla="*/ 0 h 137"/>
                  <a:gd name="T80" fmla="*/ 1 w 584"/>
                  <a:gd name="T81" fmla="*/ 0 h 137"/>
                  <a:gd name="T82" fmla="*/ 1 w 584"/>
                  <a:gd name="T83" fmla="*/ 0 h 137"/>
                  <a:gd name="T84" fmla="*/ 1 w 584"/>
                  <a:gd name="T85" fmla="*/ 0 h 137"/>
                  <a:gd name="T86" fmla="*/ 1 w 584"/>
                  <a:gd name="T87" fmla="*/ 0 h 137"/>
                  <a:gd name="T88" fmla="*/ 1 w 584"/>
                  <a:gd name="T89" fmla="*/ 0 h 137"/>
                  <a:gd name="T90" fmla="*/ 1 w 584"/>
                  <a:gd name="T91" fmla="*/ 0 h 137"/>
                  <a:gd name="T92" fmla="*/ 1 w 584"/>
                  <a:gd name="T93" fmla="*/ 0 h 137"/>
                  <a:gd name="T94" fmla="*/ 2 w 584"/>
                  <a:gd name="T95" fmla="*/ 0 h 137"/>
                  <a:gd name="T96" fmla="*/ 2 w 584"/>
                  <a:gd name="T97" fmla="*/ 0 h 137"/>
                  <a:gd name="T98" fmla="*/ 2 w 584"/>
                  <a:gd name="T99" fmla="*/ 0 h 137"/>
                  <a:gd name="T100" fmla="*/ 2 w 584"/>
                  <a:gd name="T101" fmla="*/ 0 h 137"/>
                  <a:gd name="T102" fmla="*/ 2 w 584"/>
                  <a:gd name="T103" fmla="*/ 0 h 137"/>
                  <a:gd name="T104" fmla="*/ 3 w 584"/>
                  <a:gd name="T105" fmla="*/ 0 h 137"/>
                  <a:gd name="T106" fmla="*/ 3 w 584"/>
                  <a:gd name="T107" fmla="*/ 0 h 13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84"/>
                  <a:gd name="T163" fmla="*/ 0 h 137"/>
                  <a:gd name="T164" fmla="*/ 584 w 584"/>
                  <a:gd name="T165" fmla="*/ 137 h 13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84" h="137">
                    <a:moveTo>
                      <a:pt x="566" y="68"/>
                    </a:moveTo>
                    <a:lnTo>
                      <a:pt x="567" y="71"/>
                    </a:lnTo>
                    <a:lnTo>
                      <a:pt x="570" y="73"/>
                    </a:lnTo>
                    <a:lnTo>
                      <a:pt x="573" y="76"/>
                    </a:lnTo>
                    <a:lnTo>
                      <a:pt x="575" y="78"/>
                    </a:lnTo>
                    <a:lnTo>
                      <a:pt x="579" y="80"/>
                    </a:lnTo>
                    <a:lnTo>
                      <a:pt x="581" y="84"/>
                    </a:lnTo>
                    <a:lnTo>
                      <a:pt x="583" y="86"/>
                    </a:lnTo>
                    <a:lnTo>
                      <a:pt x="584" y="90"/>
                    </a:lnTo>
                    <a:lnTo>
                      <a:pt x="584" y="93"/>
                    </a:lnTo>
                    <a:lnTo>
                      <a:pt x="583" y="97"/>
                    </a:lnTo>
                    <a:lnTo>
                      <a:pt x="570" y="97"/>
                    </a:lnTo>
                    <a:lnTo>
                      <a:pt x="558" y="98"/>
                    </a:lnTo>
                    <a:lnTo>
                      <a:pt x="545" y="99"/>
                    </a:lnTo>
                    <a:lnTo>
                      <a:pt x="533" y="101"/>
                    </a:lnTo>
                    <a:lnTo>
                      <a:pt x="520" y="101"/>
                    </a:lnTo>
                    <a:lnTo>
                      <a:pt x="509" y="99"/>
                    </a:lnTo>
                    <a:lnTo>
                      <a:pt x="498" y="97"/>
                    </a:lnTo>
                    <a:lnTo>
                      <a:pt x="489" y="92"/>
                    </a:lnTo>
                    <a:lnTo>
                      <a:pt x="481" y="85"/>
                    </a:lnTo>
                    <a:lnTo>
                      <a:pt x="476" y="76"/>
                    </a:lnTo>
                    <a:lnTo>
                      <a:pt x="471" y="71"/>
                    </a:lnTo>
                    <a:lnTo>
                      <a:pt x="466" y="67"/>
                    </a:lnTo>
                    <a:lnTo>
                      <a:pt x="461" y="66"/>
                    </a:lnTo>
                    <a:lnTo>
                      <a:pt x="456" y="66"/>
                    </a:lnTo>
                    <a:lnTo>
                      <a:pt x="452" y="67"/>
                    </a:lnTo>
                    <a:lnTo>
                      <a:pt x="447" y="68"/>
                    </a:lnTo>
                    <a:lnTo>
                      <a:pt x="443" y="72"/>
                    </a:lnTo>
                    <a:lnTo>
                      <a:pt x="440" y="76"/>
                    </a:lnTo>
                    <a:lnTo>
                      <a:pt x="437" y="80"/>
                    </a:lnTo>
                    <a:lnTo>
                      <a:pt x="435" y="85"/>
                    </a:lnTo>
                    <a:lnTo>
                      <a:pt x="435" y="104"/>
                    </a:lnTo>
                    <a:lnTo>
                      <a:pt x="0" y="137"/>
                    </a:lnTo>
                    <a:lnTo>
                      <a:pt x="14" y="116"/>
                    </a:lnTo>
                    <a:lnTo>
                      <a:pt x="32" y="98"/>
                    </a:lnTo>
                    <a:lnTo>
                      <a:pt x="51" y="83"/>
                    </a:lnTo>
                    <a:lnTo>
                      <a:pt x="72" y="70"/>
                    </a:lnTo>
                    <a:lnTo>
                      <a:pt x="96" y="58"/>
                    </a:lnTo>
                    <a:lnTo>
                      <a:pt x="120" y="47"/>
                    </a:lnTo>
                    <a:lnTo>
                      <a:pt x="144" y="36"/>
                    </a:lnTo>
                    <a:lnTo>
                      <a:pt x="167" y="24"/>
                    </a:lnTo>
                    <a:lnTo>
                      <a:pt x="190" y="13"/>
                    </a:lnTo>
                    <a:lnTo>
                      <a:pt x="211" y="0"/>
                    </a:lnTo>
                    <a:lnTo>
                      <a:pt x="241" y="16"/>
                    </a:lnTo>
                    <a:lnTo>
                      <a:pt x="273" y="29"/>
                    </a:lnTo>
                    <a:lnTo>
                      <a:pt x="308" y="38"/>
                    </a:lnTo>
                    <a:lnTo>
                      <a:pt x="345" y="44"/>
                    </a:lnTo>
                    <a:lnTo>
                      <a:pt x="382" y="47"/>
                    </a:lnTo>
                    <a:lnTo>
                      <a:pt x="420" y="49"/>
                    </a:lnTo>
                    <a:lnTo>
                      <a:pt x="456" y="52"/>
                    </a:lnTo>
                    <a:lnTo>
                      <a:pt x="495" y="55"/>
                    </a:lnTo>
                    <a:lnTo>
                      <a:pt x="530" y="60"/>
                    </a:lnTo>
                    <a:lnTo>
                      <a:pt x="566" y="68"/>
                    </a:lnTo>
                    <a:close/>
                  </a:path>
                </a:pathLst>
              </a:custGeom>
              <a:solidFill>
                <a:srgbClr val="00FF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52" name="Freeform 140"/>
              <p:cNvSpPr>
                <a:spLocks/>
              </p:cNvSpPr>
              <p:nvPr/>
            </p:nvSpPr>
            <p:spPr bwMode="auto">
              <a:xfrm>
                <a:off x="2851" y="2629"/>
                <a:ext cx="3" cy="9"/>
              </a:xfrm>
              <a:custGeom>
                <a:avLst/>
                <a:gdLst>
                  <a:gd name="T0" fmla="*/ 0 w 18"/>
                  <a:gd name="T1" fmla="*/ 0 h 57"/>
                  <a:gd name="T2" fmla="*/ 0 w 18"/>
                  <a:gd name="T3" fmla="*/ 0 h 57"/>
                  <a:gd name="T4" fmla="*/ 0 w 18"/>
                  <a:gd name="T5" fmla="*/ 0 h 57"/>
                  <a:gd name="T6" fmla="*/ 0 w 18"/>
                  <a:gd name="T7" fmla="*/ 0 h 57"/>
                  <a:gd name="T8" fmla="*/ 0 w 18"/>
                  <a:gd name="T9" fmla="*/ 0 h 57"/>
                  <a:gd name="T10" fmla="*/ 0 w 18"/>
                  <a:gd name="T11" fmla="*/ 0 h 57"/>
                  <a:gd name="T12" fmla="*/ 0 w 18"/>
                  <a:gd name="T13" fmla="*/ 0 h 57"/>
                  <a:gd name="T14" fmla="*/ 0 w 18"/>
                  <a:gd name="T15" fmla="*/ 0 h 57"/>
                  <a:gd name="T16" fmla="*/ 0 w 18"/>
                  <a:gd name="T17" fmla="*/ 0 h 57"/>
                  <a:gd name="T18" fmla="*/ 0 w 18"/>
                  <a:gd name="T19" fmla="*/ 0 h 57"/>
                  <a:gd name="T20" fmla="*/ 0 w 18"/>
                  <a:gd name="T21" fmla="*/ 0 h 57"/>
                  <a:gd name="T22" fmla="*/ 0 w 18"/>
                  <a:gd name="T23" fmla="*/ 0 h 57"/>
                  <a:gd name="T24" fmla="*/ 0 w 18"/>
                  <a:gd name="T25" fmla="*/ 0 h 57"/>
                  <a:gd name="T26" fmla="*/ 0 w 18"/>
                  <a:gd name="T27" fmla="*/ 0 h 57"/>
                  <a:gd name="T28" fmla="*/ 0 w 18"/>
                  <a:gd name="T29" fmla="*/ 0 h 57"/>
                  <a:gd name="T30" fmla="*/ 0 w 18"/>
                  <a:gd name="T31" fmla="*/ 0 h 57"/>
                  <a:gd name="T32" fmla="*/ 0 w 18"/>
                  <a:gd name="T33" fmla="*/ 0 h 57"/>
                  <a:gd name="T34" fmla="*/ 0 w 18"/>
                  <a:gd name="T35" fmla="*/ 0 h 57"/>
                  <a:gd name="T36" fmla="*/ 0 w 18"/>
                  <a:gd name="T37" fmla="*/ 0 h 57"/>
                  <a:gd name="T38" fmla="*/ 0 w 18"/>
                  <a:gd name="T39" fmla="*/ 0 h 57"/>
                  <a:gd name="T40" fmla="*/ 0 w 18"/>
                  <a:gd name="T41" fmla="*/ 0 h 57"/>
                  <a:gd name="T42" fmla="*/ 0 w 18"/>
                  <a:gd name="T43" fmla="*/ 0 h 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7"/>
                  <a:gd name="T68" fmla="*/ 18 w 18"/>
                  <a:gd name="T69" fmla="*/ 57 h 5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7">
                    <a:moveTo>
                      <a:pt x="2" y="57"/>
                    </a:moveTo>
                    <a:lnTo>
                      <a:pt x="0" y="53"/>
                    </a:lnTo>
                    <a:lnTo>
                      <a:pt x="0" y="48"/>
                    </a:lnTo>
                    <a:lnTo>
                      <a:pt x="0" y="43"/>
                    </a:lnTo>
                    <a:lnTo>
                      <a:pt x="2" y="37"/>
                    </a:lnTo>
                    <a:lnTo>
                      <a:pt x="4" y="30"/>
                    </a:lnTo>
                    <a:lnTo>
                      <a:pt x="6" y="24"/>
                    </a:lnTo>
                    <a:lnTo>
                      <a:pt x="9" y="18"/>
                    </a:lnTo>
                    <a:lnTo>
                      <a:pt x="11" y="11"/>
                    </a:lnTo>
                    <a:lnTo>
                      <a:pt x="15" y="5"/>
                    </a:lnTo>
                    <a:lnTo>
                      <a:pt x="18" y="0"/>
                    </a:lnTo>
                    <a:lnTo>
                      <a:pt x="16" y="5"/>
                    </a:lnTo>
                    <a:lnTo>
                      <a:pt x="14" y="11"/>
                    </a:lnTo>
                    <a:lnTo>
                      <a:pt x="11" y="15"/>
                    </a:lnTo>
                    <a:lnTo>
                      <a:pt x="10" y="21"/>
                    </a:lnTo>
                    <a:lnTo>
                      <a:pt x="9" y="27"/>
                    </a:lnTo>
                    <a:lnTo>
                      <a:pt x="8" y="33"/>
                    </a:lnTo>
                    <a:lnTo>
                      <a:pt x="6" y="39"/>
                    </a:lnTo>
                    <a:lnTo>
                      <a:pt x="5" y="45"/>
                    </a:lnTo>
                    <a:lnTo>
                      <a:pt x="4" y="51"/>
                    </a:lnTo>
                    <a:lnTo>
                      <a:pt x="2" y="57"/>
                    </a:lnTo>
                    <a:close/>
                  </a:path>
                </a:pathLst>
              </a:custGeom>
              <a:solidFill>
                <a:srgbClr val="B3D9F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53" name="Freeform 141"/>
              <p:cNvSpPr>
                <a:spLocks/>
              </p:cNvSpPr>
              <p:nvPr/>
            </p:nvSpPr>
            <p:spPr bwMode="auto">
              <a:xfrm>
                <a:off x="2871" y="2638"/>
                <a:ext cx="68" cy="5"/>
              </a:xfrm>
              <a:custGeom>
                <a:avLst/>
                <a:gdLst>
                  <a:gd name="T0" fmla="*/ 1 w 411"/>
                  <a:gd name="T1" fmla="*/ 0 h 31"/>
                  <a:gd name="T2" fmla="*/ 1 w 411"/>
                  <a:gd name="T3" fmla="*/ 0 h 31"/>
                  <a:gd name="T4" fmla="*/ 2 w 411"/>
                  <a:gd name="T5" fmla="*/ 0 h 31"/>
                  <a:gd name="T6" fmla="*/ 2 w 411"/>
                  <a:gd name="T7" fmla="*/ 0 h 31"/>
                  <a:gd name="T8" fmla="*/ 2 w 411"/>
                  <a:gd name="T9" fmla="*/ 0 h 31"/>
                  <a:gd name="T10" fmla="*/ 1 w 411"/>
                  <a:gd name="T11" fmla="*/ 0 h 31"/>
                  <a:gd name="T12" fmla="*/ 1 w 411"/>
                  <a:gd name="T13" fmla="*/ 0 h 31"/>
                  <a:gd name="T14" fmla="*/ 1 w 411"/>
                  <a:gd name="T15" fmla="*/ 0 h 31"/>
                  <a:gd name="T16" fmla="*/ 1 w 411"/>
                  <a:gd name="T17" fmla="*/ 0 h 31"/>
                  <a:gd name="T18" fmla="*/ 1 w 411"/>
                  <a:gd name="T19" fmla="*/ 0 h 31"/>
                  <a:gd name="T20" fmla="*/ 0 w 411"/>
                  <a:gd name="T21" fmla="*/ 0 h 31"/>
                  <a:gd name="T22" fmla="*/ 0 w 411"/>
                  <a:gd name="T23" fmla="*/ 0 h 31"/>
                  <a:gd name="T24" fmla="*/ 0 w 411"/>
                  <a:gd name="T25" fmla="*/ 0 h 31"/>
                  <a:gd name="T26" fmla="*/ 0 w 411"/>
                  <a:gd name="T27" fmla="*/ 0 h 31"/>
                  <a:gd name="T28" fmla="*/ 1 w 411"/>
                  <a:gd name="T29" fmla="*/ 0 h 31"/>
                  <a:gd name="T30" fmla="*/ 1 w 411"/>
                  <a:gd name="T31" fmla="*/ 0 h 31"/>
                  <a:gd name="T32" fmla="*/ 1 w 411"/>
                  <a:gd name="T33" fmla="*/ 0 h 31"/>
                  <a:gd name="T34" fmla="*/ 1 w 411"/>
                  <a:gd name="T35" fmla="*/ 0 h 31"/>
                  <a:gd name="T36" fmla="*/ 1 w 411"/>
                  <a:gd name="T37" fmla="*/ 0 h 31"/>
                  <a:gd name="T38" fmla="*/ 1 w 411"/>
                  <a:gd name="T39" fmla="*/ 0 h 31"/>
                  <a:gd name="T40" fmla="*/ 1 w 411"/>
                  <a:gd name="T41" fmla="*/ 0 h 31"/>
                  <a:gd name="T42" fmla="*/ 1 w 411"/>
                  <a:gd name="T43" fmla="*/ 0 h 31"/>
                  <a:gd name="T44" fmla="*/ 1 w 411"/>
                  <a:gd name="T45" fmla="*/ 0 h 31"/>
                  <a:gd name="T46" fmla="*/ 1 w 411"/>
                  <a:gd name="T47" fmla="*/ 0 h 31"/>
                  <a:gd name="T48" fmla="*/ 1 w 411"/>
                  <a:gd name="T49" fmla="*/ 0 h 31"/>
                  <a:gd name="T50" fmla="*/ 1 w 411"/>
                  <a:gd name="T51" fmla="*/ 0 h 3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1"/>
                  <a:gd name="T79" fmla="*/ 0 h 31"/>
                  <a:gd name="T80" fmla="*/ 411 w 411"/>
                  <a:gd name="T81" fmla="*/ 31 h 3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1" h="31">
                    <a:moveTo>
                      <a:pt x="223" y="30"/>
                    </a:moveTo>
                    <a:lnTo>
                      <a:pt x="216" y="25"/>
                    </a:lnTo>
                    <a:lnTo>
                      <a:pt x="404" y="18"/>
                    </a:lnTo>
                    <a:lnTo>
                      <a:pt x="411" y="25"/>
                    </a:lnTo>
                    <a:lnTo>
                      <a:pt x="370" y="27"/>
                    </a:lnTo>
                    <a:lnTo>
                      <a:pt x="328" y="28"/>
                    </a:lnTo>
                    <a:lnTo>
                      <a:pt x="288" y="30"/>
                    </a:lnTo>
                    <a:lnTo>
                      <a:pt x="247" y="31"/>
                    </a:lnTo>
                    <a:lnTo>
                      <a:pt x="207" y="31"/>
                    </a:lnTo>
                    <a:lnTo>
                      <a:pt x="166" y="31"/>
                    </a:lnTo>
                    <a:lnTo>
                      <a:pt x="126" y="31"/>
                    </a:lnTo>
                    <a:lnTo>
                      <a:pt x="84" y="30"/>
                    </a:lnTo>
                    <a:lnTo>
                      <a:pt x="43" y="30"/>
                    </a:lnTo>
                    <a:lnTo>
                      <a:pt x="0" y="30"/>
                    </a:lnTo>
                    <a:lnTo>
                      <a:pt x="176" y="25"/>
                    </a:lnTo>
                    <a:lnTo>
                      <a:pt x="176" y="14"/>
                    </a:lnTo>
                    <a:lnTo>
                      <a:pt x="181" y="7"/>
                    </a:lnTo>
                    <a:lnTo>
                      <a:pt x="188" y="2"/>
                    </a:lnTo>
                    <a:lnTo>
                      <a:pt x="196" y="0"/>
                    </a:lnTo>
                    <a:lnTo>
                      <a:pt x="206" y="0"/>
                    </a:lnTo>
                    <a:lnTo>
                      <a:pt x="215" y="2"/>
                    </a:lnTo>
                    <a:lnTo>
                      <a:pt x="222" y="7"/>
                    </a:lnTo>
                    <a:lnTo>
                      <a:pt x="227" y="13"/>
                    </a:lnTo>
                    <a:lnTo>
                      <a:pt x="227" y="20"/>
                    </a:lnTo>
                    <a:lnTo>
                      <a:pt x="223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54" name="Freeform 142"/>
              <p:cNvSpPr>
                <a:spLocks/>
              </p:cNvSpPr>
              <p:nvPr/>
            </p:nvSpPr>
            <p:spPr bwMode="auto">
              <a:xfrm>
                <a:off x="2807" y="2642"/>
                <a:ext cx="5" cy="1"/>
              </a:xfrm>
              <a:custGeom>
                <a:avLst/>
                <a:gdLst>
                  <a:gd name="T0" fmla="*/ 0 w 28"/>
                  <a:gd name="T1" fmla="*/ 0 h 5"/>
                  <a:gd name="T2" fmla="*/ 0 w 28"/>
                  <a:gd name="T3" fmla="*/ 0 h 5"/>
                  <a:gd name="T4" fmla="*/ 0 w 28"/>
                  <a:gd name="T5" fmla="*/ 0 h 5"/>
                  <a:gd name="T6" fmla="*/ 0 w 28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5"/>
                  <a:gd name="T14" fmla="*/ 28 w 28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5">
                    <a:moveTo>
                      <a:pt x="0" y="0"/>
                    </a:moveTo>
                    <a:lnTo>
                      <a:pt x="28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A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55" name="Freeform 143"/>
              <p:cNvSpPr>
                <a:spLocks/>
              </p:cNvSpPr>
              <p:nvPr/>
            </p:nvSpPr>
            <p:spPr bwMode="auto">
              <a:xfrm>
                <a:off x="2812" y="2649"/>
                <a:ext cx="23" cy="20"/>
              </a:xfrm>
              <a:custGeom>
                <a:avLst/>
                <a:gdLst>
                  <a:gd name="T0" fmla="*/ 1 w 143"/>
                  <a:gd name="T1" fmla="*/ 0 h 124"/>
                  <a:gd name="T2" fmla="*/ 0 w 143"/>
                  <a:gd name="T3" fmla="*/ 0 h 124"/>
                  <a:gd name="T4" fmla="*/ 0 w 143"/>
                  <a:gd name="T5" fmla="*/ 0 h 124"/>
                  <a:gd name="T6" fmla="*/ 0 w 143"/>
                  <a:gd name="T7" fmla="*/ 0 h 124"/>
                  <a:gd name="T8" fmla="*/ 0 w 143"/>
                  <a:gd name="T9" fmla="*/ 0 h 124"/>
                  <a:gd name="T10" fmla="*/ 0 w 143"/>
                  <a:gd name="T11" fmla="*/ 0 h 124"/>
                  <a:gd name="T12" fmla="*/ 0 w 143"/>
                  <a:gd name="T13" fmla="*/ 0 h 124"/>
                  <a:gd name="T14" fmla="*/ 0 w 143"/>
                  <a:gd name="T15" fmla="*/ 0 h 124"/>
                  <a:gd name="T16" fmla="*/ 0 w 143"/>
                  <a:gd name="T17" fmla="*/ 0 h 124"/>
                  <a:gd name="T18" fmla="*/ 0 w 143"/>
                  <a:gd name="T19" fmla="*/ 0 h 124"/>
                  <a:gd name="T20" fmla="*/ 0 w 143"/>
                  <a:gd name="T21" fmla="*/ 0 h 124"/>
                  <a:gd name="T22" fmla="*/ 0 w 143"/>
                  <a:gd name="T23" fmla="*/ 0 h 124"/>
                  <a:gd name="T24" fmla="*/ 0 w 143"/>
                  <a:gd name="T25" fmla="*/ 0 h 124"/>
                  <a:gd name="T26" fmla="*/ 0 w 143"/>
                  <a:gd name="T27" fmla="*/ 0 h 124"/>
                  <a:gd name="T28" fmla="*/ 0 w 143"/>
                  <a:gd name="T29" fmla="*/ 0 h 124"/>
                  <a:gd name="T30" fmla="*/ 0 w 143"/>
                  <a:gd name="T31" fmla="*/ 0 h 124"/>
                  <a:gd name="T32" fmla="*/ 0 w 143"/>
                  <a:gd name="T33" fmla="*/ 0 h 124"/>
                  <a:gd name="T34" fmla="*/ 0 w 143"/>
                  <a:gd name="T35" fmla="*/ 0 h 124"/>
                  <a:gd name="T36" fmla="*/ 0 w 143"/>
                  <a:gd name="T37" fmla="*/ 0 h 124"/>
                  <a:gd name="T38" fmla="*/ 0 w 143"/>
                  <a:gd name="T39" fmla="*/ 0 h 124"/>
                  <a:gd name="T40" fmla="*/ 0 w 143"/>
                  <a:gd name="T41" fmla="*/ 0 h 124"/>
                  <a:gd name="T42" fmla="*/ 1 w 143"/>
                  <a:gd name="T43" fmla="*/ 0 h 124"/>
                  <a:gd name="T44" fmla="*/ 1 w 143"/>
                  <a:gd name="T45" fmla="*/ 0 h 12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3"/>
                  <a:gd name="T70" fmla="*/ 0 h 124"/>
                  <a:gd name="T71" fmla="*/ 143 w 143"/>
                  <a:gd name="T72" fmla="*/ 124 h 12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3" h="124">
                    <a:moveTo>
                      <a:pt x="143" y="95"/>
                    </a:moveTo>
                    <a:lnTo>
                      <a:pt x="131" y="124"/>
                    </a:lnTo>
                    <a:lnTo>
                      <a:pt x="116" y="115"/>
                    </a:lnTo>
                    <a:lnTo>
                      <a:pt x="100" y="106"/>
                    </a:lnTo>
                    <a:lnTo>
                      <a:pt x="84" y="96"/>
                    </a:lnTo>
                    <a:lnTo>
                      <a:pt x="67" y="87"/>
                    </a:lnTo>
                    <a:lnTo>
                      <a:pt x="51" y="76"/>
                    </a:lnTo>
                    <a:lnTo>
                      <a:pt x="37" y="64"/>
                    </a:lnTo>
                    <a:lnTo>
                      <a:pt x="24" y="51"/>
                    </a:lnTo>
                    <a:lnTo>
                      <a:pt x="13" y="36"/>
                    </a:lnTo>
                    <a:lnTo>
                      <a:pt x="5" y="19"/>
                    </a:lnTo>
                    <a:lnTo>
                      <a:pt x="0" y="0"/>
                    </a:lnTo>
                    <a:lnTo>
                      <a:pt x="13" y="10"/>
                    </a:lnTo>
                    <a:lnTo>
                      <a:pt x="26" y="19"/>
                    </a:lnTo>
                    <a:lnTo>
                      <a:pt x="41" y="30"/>
                    </a:lnTo>
                    <a:lnTo>
                      <a:pt x="55" y="39"/>
                    </a:lnTo>
                    <a:lnTo>
                      <a:pt x="69" y="49"/>
                    </a:lnTo>
                    <a:lnTo>
                      <a:pt x="85" y="58"/>
                    </a:lnTo>
                    <a:lnTo>
                      <a:pt x="99" y="67"/>
                    </a:lnTo>
                    <a:lnTo>
                      <a:pt x="114" y="76"/>
                    </a:lnTo>
                    <a:lnTo>
                      <a:pt x="129" y="86"/>
                    </a:lnTo>
                    <a:lnTo>
                      <a:pt x="143" y="95"/>
                    </a:lnTo>
                    <a:close/>
                  </a:path>
                </a:pathLst>
              </a:custGeom>
              <a:solidFill>
                <a:srgbClr val="BAA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56" name="Freeform 144"/>
              <p:cNvSpPr>
                <a:spLocks/>
              </p:cNvSpPr>
              <p:nvPr/>
            </p:nvSpPr>
            <p:spPr bwMode="auto">
              <a:xfrm>
                <a:off x="2910" y="2469"/>
                <a:ext cx="3" cy="3"/>
              </a:xfrm>
              <a:custGeom>
                <a:avLst/>
                <a:gdLst>
                  <a:gd name="T0" fmla="*/ 0 w 23"/>
                  <a:gd name="T1" fmla="*/ 0 h 16"/>
                  <a:gd name="T2" fmla="*/ 0 w 23"/>
                  <a:gd name="T3" fmla="*/ 0 h 16"/>
                  <a:gd name="T4" fmla="*/ 0 w 23"/>
                  <a:gd name="T5" fmla="*/ 0 h 16"/>
                  <a:gd name="T6" fmla="*/ 0 w 23"/>
                  <a:gd name="T7" fmla="*/ 0 h 16"/>
                  <a:gd name="T8" fmla="*/ 0 w 23"/>
                  <a:gd name="T9" fmla="*/ 0 h 16"/>
                  <a:gd name="T10" fmla="*/ 0 w 23"/>
                  <a:gd name="T11" fmla="*/ 0 h 16"/>
                  <a:gd name="T12" fmla="*/ 0 w 23"/>
                  <a:gd name="T13" fmla="*/ 0 h 16"/>
                  <a:gd name="T14" fmla="*/ 0 w 23"/>
                  <a:gd name="T15" fmla="*/ 0 h 16"/>
                  <a:gd name="T16" fmla="*/ 0 w 23"/>
                  <a:gd name="T17" fmla="*/ 0 h 16"/>
                  <a:gd name="T18" fmla="*/ 0 w 23"/>
                  <a:gd name="T19" fmla="*/ 0 h 16"/>
                  <a:gd name="T20" fmla="*/ 0 w 23"/>
                  <a:gd name="T21" fmla="*/ 0 h 16"/>
                  <a:gd name="T22" fmla="*/ 0 w 23"/>
                  <a:gd name="T23" fmla="*/ 0 h 16"/>
                  <a:gd name="T24" fmla="*/ 0 w 23"/>
                  <a:gd name="T25" fmla="*/ 0 h 16"/>
                  <a:gd name="T26" fmla="*/ 0 w 23"/>
                  <a:gd name="T27" fmla="*/ 0 h 16"/>
                  <a:gd name="T28" fmla="*/ 0 w 23"/>
                  <a:gd name="T29" fmla="*/ 0 h 16"/>
                  <a:gd name="T30" fmla="*/ 0 w 23"/>
                  <a:gd name="T31" fmla="*/ 0 h 16"/>
                  <a:gd name="T32" fmla="*/ 0 w 23"/>
                  <a:gd name="T33" fmla="*/ 0 h 16"/>
                  <a:gd name="T34" fmla="*/ 0 w 23"/>
                  <a:gd name="T35" fmla="*/ 0 h 16"/>
                  <a:gd name="T36" fmla="*/ 0 w 23"/>
                  <a:gd name="T37" fmla="*/ 0 h 16"/>
                  <a:gd name="T38" fmla="*/ 0 w 23"/>
                  <a:gd name="T39" fmla="*/ 0 h 16"/>
                  <a:gd name="T40" fmla="*/ 0 w 23"/>
                  <a:gd name="T41" fmla="*/ 0 h 16"/>
                  <a:gd name="T42" fmla="*/ 0 w 23"/>
                  <a:gd name="T43" fmla="*/ 0 h 16"/>
                  <a:gd name="T44" fmla="*/ 0 w 23"/>
                  <a:gd name="T45" fmla="*/ 0 h 1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3"/>
                  <a:gd name="T70" fmla="*/ 0 h 16"/>
                  <a:gd name="T71" fmla="*/ 23 w 23"/>
                  <a:gd name="T72" fmla="*/ 16 h 1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3" h="16">
                    <a:moveTo>
                      <a:pt x="21" y="0"/>
                    </a:moveTo>
                    <a:lnTo>
                      <a:pt x="20" y="2"/>
                    </a:lnTo>
                    <a:lnTo>
                      <a:pt x="18" y="4"/>
                    </a:lnTo>
                    <a:lnTo>
                      <a:pt x="15" y="5"/>
                    </a:lnTo>
                    <a:lnTo>
                      <a:pt x="13" y="7"/>
                    </a:lnTo>
                    <a:lnTo>
                      <a:pt x="11" y="9"/>
                    </a:lnTo>
                    <a:lnTo>
                      <a:pt x="8" y="10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2" y="15"/>
                    </a:lnTo>
                    <a:lnTo>
                      <a:pt x="0" y="16"/>
                    </a:lnTo>
                    <a:lnTo>
                      <a:pt x="2" y="15"/>
                    </a:lnTo>
                    <a:lnTo>
                      <a:pt x="5" y="13"/>
                    </a:lnTo>
                    <a:lnTo>
                      <a:pt x="7" y="12"/>
                    </a:lnTo>
                    <a:lnTo>
                      <a:pt x="8" y="11"/>
                    </a:lnTo>
                    <a:lnTo>
                      <a:pt x="11" y="10"/>
                    </a:lnTo>
                    <a:lnTo>
                      <a:pt x="13" y="7"/>
                    </a:lnTo>
                    <a:lnTo>
                      <a:pt x="15" y="6"/>
                    </a:lnTo>
                    <a:lnTo>
                      <a:pt x="18" y="4"/>
                    </a:lnTo>
                    <a:lnTo>
                      <a:pt x="20" y="3"/>
                    </a:lnTo>
                    <a:lnTo>
                      <a:pt x="23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57" name="Freeform 145"/>
              <p:cNvSpPr>
                <a:spLocks/>
              </p:cNvSpPr>
              <p:nvPr/>
            </p:nvSpPr>
            <p:spPr bwMode="auto">
              <a:xfrm>
                <a:off x="2913" y="2466"/>
                <a:ext cx="3" cy="3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0 h 20"/>
                  <a:gd name="T4" fmla="*/ 0 w 19"/>
                  <a:gd name="T5" fmla="*/ 0 h 20"/>
                  <a:gd name="T6" fmla="*/ 0 w 19"/>
                  <a:gd name="T7" fmla="*/ 0 h 20"/>
                  <a:gd name="T8" fmla="*/ 0 w 19"/>
                  <a:gd name="T9" fmla="*/ 0 h 20"/>
                  <a:gd name="T10" fmla="*/ 0 w 19"/>
                  <a:gd name="T11" fmla="*/ 0 h 20"/>
                  <a:gd name="T12" fmla="*/ 0 w 19"/>
                  <a:gd name="T13" fmla="*/ 0 h 20"/>
                  <a:gd name="T14" fmla="*/ 0 w 19"/>
                  <a:gd name="T15" fmla="*/ 0 h 20"/>
                  <a:gd name="T16" fmla="*/ 0 w 19"/>
                  <a:gd name="T17" fmla="*/ 0 h 20"/>
                  <a:gd name="T18" fmla="*/ 0 w 19"/>
                  <a:gd name="T19" fmla="*/ 0 h 20"/>
                  <a:gd name="T20" fmla="*/ 0 w 19"/>
                  <a:gd name="T21" fmla="*/ 0 h 20"/>
                  <a:gd name="T22" fmla="*/ 0 w 19"/>
                  <a:gd name="T23" fmla="*/ 0 h 20"/>
                  <a:gd name="T24" fmla="*/ 0 w 19"/>
                  <a:gd name="T25" fmla="*/ 0 h 20"/>
                  <a:gd name="T26" fmla="*/ 0 w 19"/>
                  <a:gd name="T27" fmla="*/ 0 h 20"/>
                  <a:gd name="T28" fmla="*/ 0 w 19"/>
                  <a:gd name="T29" fmla="*/ 0 h 20"/>
                  <a:gd name="T30" fmla="*/ 0 w 19"/>
                  <a:gd name="T31" fmla="*/ 0 h 20"/>
                  <a:gd name="T32" fmla="*/ 0 w 19"/>
                  <a:gd name="T33" fmla="*/ 0 h 20"/>
                  <a:gd name="T34" fmla="*/ 0 w 19"/>
                  <a:gd name="T35" fmla="*/ 0 h 20"/>
                  <a:gd name="T36" fmla="*/ 0 w 19"/>
                  <a:gd name="T37" fmla="*/ 0 h 20"/>
                  <a:gd name="T38" fmla="*/ 0 w 19"/>
                  <a:gd name="T39" fmla="*/ 0 h 20"/>
                  <a:gd name="T40" fmla="*/ 0 w 19"/>
                  <a:gd name="T41" fmla="*/ 0 h 20"/>
                  <a:gd name="T42" fmla="*/ 0 w 19"/>
                  <a:gd name="T43" fmla="*/ 0 h 20"/>
                  <a:gd name="T44" fmla="*/ 0 w 19"/>
                  <a:gd name="T45" fmla="*/ 0 h 2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9"/>
                  <a:gd name="T70" fmla="*/ 0 h 20"/>
                  <a:gd name="T71" fmla="*/ 19 w 19"/>
                  <a:gd name="T72" fmla="*/ 20 h 2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9" h="20">
                    <a:moveTo>
                      <a:pt x="0" y="20"/>
                    </a:moveTo>
                    <a:lnTo>
                      <a:pt x="3" y="18"/>
                    </a:lnTo>
                    <a:lnTo>
                      <a:pt x="5" y="17"/>
                    </a:lnTo>
                    <a:lnTo>
                      <a:pt x="8" y="14"/>
                    </a:lnTo>
                    <a:lnTo>
                      <a:pt x="10" y="13"/>
                    </a:lnTo>
                    <a:lnTo>
                      <a:pt x="11" y="11"/>
                    </a:lnTo>
                    <a:lnTo>
                      <a:pt x="14" y="8"/>
                    </a:lnTo>
                    <a:lnTo>
                      <a:pt x="15" y="7"/>
                    </a:lnTo>
                    <a:lnTo>
                      <a:pt x="17" y="5"/>
                    </a:lnTo>
                    <a:lnTo>
                      <a:pt x="18" y="3"/>
                    </a:lnTo>
                    <a:lnTo>
                      <a:pt x="19" y="0"/>
                    </a:lnTo>
                    <a:lnTo>
                      <a:pt x="18" y="3"/>
                    </a:lnTo>
                    <a:lnTo>
                      <a:pt x="16" y="5"/>
                    </a:lnTo>
                    <a:lnTo>
                      <a:pt x="15" y="7"/>
                    </a:lnTo>
                    <a:lnTo>
                      <a:pt x="12" y="8"/>
                    </a:lnTo>
                    <a:lnTo>
                      <a:pt x="10" y="11"/>
                    </a:lnTo>
                    <a:lnTo>
                      <a:pt x="9" y="13"/>
                    </a:lnTo>
                    <a:lnTo>
                      <a:pt x="6" y="14"/>
                    </a:lnTo>
                    <a:lnTo>
                      <a:pt x="5" y="17"/>
                    </a:lnTo>
                    <a:lnTo>
                      <a:pt x="3" y="18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58" name="Freeform 146"/>
              <p:cNvSpPr>
                <a:spLocks/>
              </p:cNvSpPr>
              <p:nvPr/>
            </p:nvSpPr>
            <p:spPr bwMode="auto">
              <a:xfrm>
                <a:off x="3043" y="2629"/>
                <a:ext cx="1" cy="2"/>
              </a:xfrm>
              <a:custGeom>
                <a:avLst/>
                <a:gdLst>
                  <a:gd name="T0" fmla="*/ 0 w 2"/>
                  <a:gd name="T1" fmla="*/ 0 h 14"/>
                  <a:gd name="T2" fmla="*/ 0 w 2"/>
                  <a:gd name="T3" fmla="*/ 0 h 14"/>
                  <a:gd name="T4" fmla="*/ 0 w 2"/>
                  <a:gd name="T5" fmla="*/ 0 h 14"/>
                  <a:gd name="T6" fmla="*/ 0 w 2"/>
                  <a:gd name="T7" fmla="*/ 0 h 14"/>
                  <a:gd name="T8" fmla="*/ 0 w 2"/>
                  <a:gd name="T9" fmla="*/ 0 h 14"/>
                  <a:gd name="T10" fmla="*/ 1 w 2"/>
                  <a:gd name="T11" fmla="*/ 0 h 14"/>
                  <a:gd name="T12" fmla="*/ 1 w 2"/>
                  <a:gd name="T13" fmla="*/ 0 h 14"/>
                  <a:gd name="T14" fmla="*/ 1 w 2"/>
                  <a:gd name="T15" fmla="*/ 0 h 14"/>
                  <a:gd name="T16" fmla="*/ 0 w 2"/>
                  <a:gd name="T17" fmla="*/ 0 h 14"/>
                  <a:gd name="T18" fmla="*/ 0 w 2"/>
                  <a:gd name="T19" fmla="*/ 0 h 14"/>
                  <a:gd name="T20" fmla="*/ 0 w 2"/>
                  <a:gd name="T21" fmla="*/ 0 h 14"/>
                  <a:gd name="T22" fmla="*/ 0 w 2"/>
                  <a:gd name="T23" fmla="*/ 0 h 14"/>
                  <a:gd name="T24" fmla="*/ 0 w 2"/>
                  <a:gd name="T25" fmla="*/ 0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"/>
                  <a:gd name="T40" fmla="*/ 0 h 14"/>
                  <a:gd name="T41" fmla="*/ 2 w 2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" h="14">
                    <a:moveTo>
                      <a:pt x="0" y="0"/>
                    </a:moveTo>
                    <a:lnTo>
                      <a:pt x="0" y="14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A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4" name="Text Box 56"/>
            <p:cNvSpPr txBox="1">
              <a:spLocks noChangeArrowheads="1"/>
            </p:cNvSpPr>
            <p:nvPr/>
          </p:nvSpPr>
          <p:spPr bwMode="auto">
            <a:xfrm>
              <a:off x="971" y="2200"/>
              <a:ext cx="981" cy="387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r" rtl="1" eaLnBrk="0" hangingPunct="0">
                <a:defRPr/>
              </a:pPr>
              <a:r>
                <a:rPr lang="ar-EG" sz="2400" b="1" kern="0" dirty="0"/>
                <a:t>البيع </a:t>
              </a:r>
              <a:r>
                <a:rPr lang="ar-EG" sz="2400" b="1" kern="0" dirty="0"/>
                <a:t>الميدانى</a:t>
              </a:r>
              <a:endParaRPr lang="en-US" sz="2400" b="1" kern="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>
          <a:xfrm>
            <a:off x="785813" y="214313"/>
            <a:ext cx="6929437" cy="1000125"/>
          </a:xfrm>
        </p:spPr>
        <p:txBody>
          <a:bodyPr/>
          <a:lstStyle/>
          <a:p>
            <a:r>
              <a:rPr lang="ar-SA" sz="3200" smtClean="0"/>
              <a:t>تدريب المزايا والعيوب للبيع المباشر وغير المباشر</a:t>
            </a:r>
            <a:endParaRPr lang="en-US" sz="3200" smtClean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178175" y="2619375"/>
            <a:ext cx="278765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09600" indent="-609600" algn="ctr" rtl="1" eaLnBrk="0" hangingPunct="0">
              <a:spcBef>
                <a:spcPct val="20000"/>
              </a:spcBef>
              <a:defRPr/>
            </a:pPr>
            <a:r>
              <a:rPr lang="ar-EG" sz="2800" b="1" kern="0" dirty="0">
                <a:cs typeface="+mn-cs"/>
              </a:rPr>
              <a:t>تمرين صفحة 13</a:t>
            </a:r>
            <a:endParaRPr lang="en-US" sz="2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Freeform 11"/>
          <p:cNvSpPr>
            <a:spLocks/>
          </p:cNvSpPr>
          <p:nvPr/>
        </p:nvSpPr>
        <p:spPr bwMode="auto">
          <a:xfrm>
            <a:off x="849313" y="176213"/>
            <a:ext cx="3268662" cy="2441575"/>
          </a:xfrm>
          <a:custGeom>
            <a:avLst/>
            <a:gdLst>
              <a:gd name="T0" fmla="*/ 0 w 2059"/>
              <a:gd name="T1" fmla="*/ 1931988 h 1538"/>
              <a:gd name="T2" fmla="*/ 33337 w 2059"/>
              <a:gd name="T3" fmla="*/ 1882775 h 1538"/>
              <a:gd name="T4" fmla="*/ 63500 w 2059"/>
              <a:gd name="T5" fmla="*/ 1841500 h 1538"/>
              <a:gd name="T6" fmla="*/ 92075 w 2059"/>
              <a:gd name="T7" fmla="*/ 1797050 h 1538"/>
              <a:gd name="T8" fmla="*/ 122237 w 2059"/>
              <a:gd name="T9" fmla="*/ 1755775 h 1538"/>
              <a:gd name="T10" fmla="*/ 155575 w 2059"/>
              <a:gd name="T11" fmla="*/ 1712913 h 1538"/>
              <a:gd name="T12" fmla="*/ 193675 w 2059"/>
              <a:gd name="T13" fmla="*/ 1668463 h 1538"/>
              <a:gd name="T14" fmla="*/ 227012 w 2059"/>
              <a:gd name="T15" fmla="*/ 1627188 h 1538"/>
              <a:gd name="T16" fmla="*/ 260350 w 2059"/>
              <a:gd name="T17" fmla="*/ 1582737 h 1538"/>
              <a:gd name="T18" fmla="*/ 306387 w 2059"/>
              <a:gd name="T19" fmla="*/ 1533525 h 1538"/>
              <a:gd name="T20" fmla="*/ 357187 w 2059"/>
              <a:gd name="T21" fmla="*/ 1482725 h 1538"/>
              <a:gd name="T22" fmla="*/ 395287 w 2059"/>
              <a:gd name="T23" fmla="*/ 1441450 h 1538"/>
              <a:gd name="T24" fmla="*/ 441325 w 2059"/>
              <a:gd name="T25" fmla="*/ 1400175 h 1538"/>
              <a:gd name="T26" fmla="*/ 487362 w 2059"/>
              <a:gd name="T27" fmla="*/ 1354137 h 1538"/>
              <a:gd name="T28" fmla="*/ 538162 w 2059"/>
              <a:gd name="T29" fmla="*/ 1303337 h 1538"/>
              <a:gd name="T30" fmla="*/ 588962 w 2059"/>
              <a:gd name="T31" fmla="*/ 1258887 h 1538"/>
              <a:gd name="T32" fmla="*/ 642937 w 2059"/>
              <a:gd name="T33" fmla="*/ 1211263 h 1538"/>
              <a:gd name="T34" fmla="*/ 693737 w 2059"/>
              <a:gd name="T35" fmla="*/ 1174750 h 1538"/>
              <a:gd name="T36" fmla="*/ 757237 w 2059"/>
              <a:gd name="T37" fmla="*/ 1120775 h 1538"/>
              <a:gd name="T38" fmla="*/ 811212 w 2059"/>
              <a:gd name="T39" fmla="*/ 1076325 h 1538"/>
              <a:gd name="T40" fmla="*/ 865187 w 2059"/>
              <a:gd name="T41" fmla="*/ 1038225 h 1538"/>
              <a:gd name="T42" fmla="*/ 928687 w 2059"/>
              <a:gd name="T43" fmla="*/ 995363 h 1538"/>
              <a:gd name="T44" fmla="*/ 974725 w 2059"/>
              <a:gd name="T45" fmla="*/ 963613 h 1538"/>
              <a:gd name="T46" fmla="*/ 1033462 w 2059"/>
              <a:gd name="T47" fmla="*/ 925513 h 1538"/>
              <a:gd name="T48" fmla="*/ 1093787 w 2059"/>
              <a:gd name="T49" fmla="*/ 887413 h 1538"/>
              <a:gd name="T50" fmla="*/ 1165225 w 2059"/>
              <a:gd name="T51" fmla="*/ 846138 h 1538"/>
              <a:gd name="T52" fmla="*/ 1223962 w 2059"/>
              <a:gd name="T53" fmla="*/ 812800 h 1538"/>
              <a:gd name="T54" fmla="*/ 1290637 w 2059"/>
              <a:gd name="T55" fmla="*/ 771525 h 1538"/>
              <a:gd name="T56" fmla="*/ 1370012 w 2059"/>
              <a:gd name="T57" fmla="*/ 730250 h 1538"/>
              <a:gd name="T58" fmla="*/ 1441449 w 2059"/>
              <a:gd name="T59" fmla="*/ 688975 h 1538"/>
              <a:gd name="T60" fmla="*/ 1522412 w 2059"/>
              <a:gd name="T61" fmla="*/ 647700 h 1538"/>
              <a:gd name="T62" fmla="*/ 1601787 w 2059"/>
              <a:gd name="T63" fmla="*/ 611187 h 1538"/>
              <a:gd name="T64" fmla="*/ 1685925 w 2059"/>
              <a:gd name="T65" fmla="*/ 576263 h 1538"/>
              <a:gd name="T66" fmla="*/ 1774825 w 2059"/>
              <a:gd name="T67" fmla="*/ 538163 h 1538"/>
              <a:gd name="T68" fmla="*/ 1849437 w 2059"/>
              <a:gd name="T69" fmla="*/ 512763 h 1538"/>
              <a:gd name="T70" fmla="*/ 1920875 w 2059"/>
              <a:gd name="T71" fmla="*/ 481013 h 1538"/>
              <a:gd name="T72" fmla="*/ 2005012 w 2059"/>
              <a:gd name="T73" fmla="*/ 455613 h 1538"/>
              <a:gd name="T74" fmla="*/ 2063749 w 2059"/>
              <a:gd name="T75" fmla="*/ 438150 h 1538"/>
              <a:gd name="T76" fmla="*/ 1811337 w 2059"/>
              <a:gd name="T77" fmla="*/ 0 h 1538"/>
              <a:gd name="T78" fmla="*/ 3267075 w 2059"/>
              <a:gd name="T79" fmla="*/ 623887 h 1538"/>
              <a:gd name="T80" fmla="*/ 2887661 w 2059"/>
              <a:gd name="T81" fmla="*/ 1916113 h 1538"/>
              <a:gd name="T82" fmla="*/ 2652712 w 2059"/>
              <a:gd name="T83" fmla="*/ 1533525 h 1538"/>
              <a:gd name="T84" fmla="*/ 2555874 w 2059"/>
              <a:gd name="T85" fmla="*/ 1566862 h 1538"/>
              <a:gd name="T86" fmla="*/ 2463799 w 2059"/>
              <a:gd name="T87" fmla="*/ 1604962 h 1538"/>
              <a:gd name="T88" fmla="*/ 2362199 w 2059"/>
              <a:gd name="T89" fmla="*/ 1652588 h 1538"/>
              <a:gd name="T90" fmla="*/ 2252662 w 2059"/>
              <a:gd name="T91" fmla="*/ 1706563 h 1538"/>
              <a:gd name="T92" fmla="*/ 2168524 w 2059"/>
              <a:gd name="T93" fmla="*/ 1752600 h 1538"/>
              <a:gd name="T94" fmla="*/ 2084387 w 2059"/>
              <a:gd name="T95" fmla="*/ 1806575 h 1538"/>
              <a:gd name="T96" fmla="*/ 2001837 w 2059"/>
              <a:gd name="T97" fmla="*/ 1857375 h 1538"/>
              <a:gd name="T98" fmla="*/ 1930400 w 2059"/>
              <a:gd name="T99" fmla="*/ 1909763 h 1538"/>
              <a:gd name="T100" fmla="*/ 1862137 w 2059"/>
              <a:gd name="T101" fmla="*/ 1966913 h 1538"/>
              <a:gd name="T102" fmla="*/ 1785937 w 2059"/>
              <a:gd name="T103" fmla="*/ 2027238 h 1538"/>
              <a:gd name="T104" fmla="*/ 1724025 w 2059"/>
              <a:gd name="T105" fmla="*/ 2085975 h 1538"/>
              <a:gd name="T106" fmla="*/ 1660525 w 2059"/>
              <a:gd name="T107" fmla="*/ 2146300 h 1538"/>
              <a:gd name="T108" fmla="*/ 1606549 w 2059"/>
              <a:gd name="T109" fmla="*/ 2200275 h 1538"/>
              <a:gd name="T110" fmla="*/ 1547812 w 2059"/>
              <a:gd name="T111" fmla="*/ 2271713 h 1538"/>
              <a:gd name="T112" fmla="*/ 1492249 w 2059"/>
              <a:gd name="T113" fmla="*/ 2338388 h 1538"/>
              <a:gd name="T114" fmla="*/ 1463674 w 2059"/>
              <a:gd name="T115" fmla="*/ 2389188 h 1538"/>
              <a:gd name="T116" fmla="*/ 1425574 w 2059"/>
              <a:gd name="T117" fmla="*/ 2439988 h 1538"/>
              <a:gd name="T118" fmla="*/ 0 w 2059"/>
              <a:gd name="T119" fmla="*/ 1931988 h 153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059"/>
              <a:gd name="T181" fmla="*/ 0 h 1538"/>
              <a:gd name="T182" fmla="*/ 2059 w 2059"/>
              <a:gd name="T183" fmla="*/ 1538 h 153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059" h="1538">
                <a:moveTo>
                  <a:pt x="0" y="1217"/>
                </a:moveTo>
                <a:lnTo>
                  <a:pt x="21" y="1186"/>
                </a:lnTo>
                <a:lnTo>
                  <a:pt x="40" y="1160"/>
                </a:lnTo>
                <a:lnTo>
                  <a:pt x="58" y="1132"/>
                </a:lnTo>
                <a:lnTo>
                  <a:pt x="77" y="1106"/>
                </a:lnTo>
                <a:lnTo>
                  <a:pt x="98" y="1079"/>
                </a:lnTo>
                <a:lnTo>
                  <a:pt x="122" y="1051"/>
                </a:lnTo>
                <a:lnTo>
                  <a:pt x="143" y="1025"/>
                </a:lnTo>
                <a:lnTo>
                  <a:pt x="164" y="997"/>
                </a:lnTo>
                <a:lnTo>
                  <a:pt x="193" y="966"/>
                </a:lnTo>
                <a:lnTo>
                  <a:pt x="225" y="934"/>
                </a:lnTo>
                <a:lnTo>
                  <a:pt x="249" y="908"/>
                </a:lnTo>
                <a:lnTo>
                  <a:pt x="278" y="882"/>
                </a:lnTo>
                <a:lnTo>
                  <a:pt x="307" y="853"/>
                </a:lnTo>
                <a:lnTo>
                  <a:pt x="339" y="821"/>
                </a:lnTo>
                <a:lnTo>
                  <a:pt x="371" y="793"/>
                </a:lnTo>
                <a:lnTo>
                  <a:pt x="405" y="763"/>
                </a:lnTo>
                <a:lnTo>
                  <a:pt x="437" y="740"/>
                </a:lnTo>
                <a:lnTo>
                  <a:pt x="477" y="706"/>
                </a:lnTo>
                <a:lnTo>
                  <a:pt x="511" y="678"/>
                </a:lnTo>
                <a:lnTo>
                  <a:pt x="545" y="654"/>
                </a:lnTo>
                <a:lnTo>
                  <a:pt x="585" y="627"/>
                </a:lnTo>
                <a:lnTo>
                  <a:pt x="614" y="607"/>
                </a:lnTo>
                <a:lnTo>
                  <a:pt x="651" y="583"/>
                </a:lnTo>
                <a:lnTo>
                  <a:pt x="689" y="559"/>
                </a:lnTo>
                <a:lnTo>
                  <a:pt x="734" y="533"/>
                </a:lnTo>
                <a:lnTo>
                  <a:pt x="771" y="512"/>
                </a:lnTo>
                <a:lnTo>
                  <a:pt x="813" y="486"/>
                </a:lnTo>
                <a:lnTo>
                  <a:pt x="863" y="460"/>
                </a:lnTo>
                <a:lnTo>
                  <a:pt x="908" y="434"/>
                </a:lnTo>
                <a:lnTo>
                  <a:pt x="959" y="408"/>
                </a:lnTo>
                <a:lnTo>
                  <a:pt x="1009" y="385"/>
                </a:lnTo>
                <a:lnTo>
                  <a:pt x="1062" y="363"/>
                </a:lnTo>
                <a:lnTo>
                  <a:pt x="1118" y="339"/>
                </a:lnTo>
                <a:lnTo>
                  <a:pt x="1165" y="323"/>
                </a:lnTo>
                <a:lnTo>
                  <a:pt x="1210" y="303"/>
                </a:lnTo>
                <a:lnTo>
                  <a:pt x="1263" y="287"/>
                </a:lnTo>
                <a:lnTo>
                  <a:pt x="1300" y="276"/>
                </a:lnTo>
                <a:lnTo>
                  <a:pt x="1141" y="0"/>
                </a:lnTo>
                <a:lnTo>
                  <a:pt x="2058" y="393"/>
                </a:lnTo>
                <a:lnTo>
                  <a:pt x="1819" y="1207"/>
                </a:lnTo>
                <a:lnTo>
                  <a:pt x="1671" y="966"/>
                </a:lnTo>
                <a:lnTo>
                  <a:pt x="1610" y="987"/>
                </a:lnTo>
                <a:lnTo>
                  <a:pt x="1552" y="1011"/>
                </a:lnTo>
                <a:lnTo>
                  <a:pt x="1488" y="1041"/>
                </a:lnTo>
                <a:lnTo>
                  <a:pt x="1419" y="1075"/>
                </a:lnTo>
                <a:lnTo>
                  <a:pt x="1366" y="1104"/>
                </a:lnTo>
                <a:lnTo>
                  <a:pt x="1313" y="1138"/>
                </a:lnTo>
                <a:lnTo>
                  <a:pt x="1261" y="1170"/>
                </a:lnTo>
                <a:lnTo>
                  <a:pt x="1216" y="1203"/>
                </a:lnTo>
                <a:lnTo>
                  <a:pt x="1173" y="1239"/>
                </a:lnTo>
                <a:lnTo>
                  <a:pt x="1125" y="1277"/>
                </a:lnTo>
                <a:lnTo>
                  <a:pt x="1086" y="1314"/>
                </a:lnTo>
                <a:lnTo>
                  <a:pt x="1046" y="1352"/>
                </a:lnTo>
                <a:lnTo>
                  <a:pt x="1012" y="1386"/>
                </a:lnTo>
                <a:lnTo>
                  <a:pt x="975" y="1431"/>
                </a:lnTo>
                <a:lnTo>
                  <a:pt x="940" y="1473"/>
                </a:lnTo>
                <a:lnTo>
                  <a:pt x="922" y="1505"/>
                </a:lnTo>
                <a:lnTo>
                  <a:pt x="898" y="1537"/>
                </a:lnTo>
                <a:lnTo>
                  <a:pt x="0" y="1217"/>
                </a:lnTo>
              </a:path>
            </a:pathLst>
          </a:custGeom>
          <a:gradFill rotWithShape="0">
            <a:gsLst>
              <a:gs pos="0">
                <a:srgbClr val="00FFFF"/>
              </a:gs>
              <a:gs pos="100000">
                <a:srgbClr val="007676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76" name="Freeform 12"/>
          <p:cNvSpPr>
            <a:spLocks/>
          </p:cNvSpPr>
          <p:nvPr/>
        </p:nvSpPr>
        <p:spPr bwMode="auto">
          <a:xfrm>
            <a:off x="41275" y="1895475"/>
            <a:ext cx="2878138" cy="2716213"/>
          </a:xfrm>
          <a:custGeom>
            <a:avLst/>
            <a:gdLst>
              <a:gd name="T0" fmla="*/ 2876551 w 1813"/>
              <a:gd name="T1" fmla="*/ 1122363 h 1711"/>
              <a:gd name="T2" fmla="*/ 2144713 w 1813"/>
              <a:gd name="T3" fmla="*/ 900113 h 1711"/>
              <a:gd name="T4" fmla="*/ 2116138 w 1813"/>
              <a:gd name="T5" fmla="*/ 949325 h 1711"/>
              <a:gd name="T6" fmla="*/ 2098676 w 1813"/>
              <a:gd name="T7" fmla="*/ 1000125 h 1711"/>
              <a:gd name="T8" fmla="*/ 2078038 w 1813"/>
              <a:gd name="T9" fmla="*/ 1054100 h 1711"/>
              <a:gd name="T10" fmla="*/ 2060576 w 1813"/>
              <a:gd name="T11" fmla="*/ 1109663 h 1711"/>
              <a:gd name="T12" fmla="*/ 2039938 w 1813"/>
              <a:gd name="T13" fmla="*/ 1182688 h 1711"/>
              <a:gd name="T14" fmla="*/ 2027238 w 1813"/>
              <a:gd name="T15" fmla="*/ 1243013 h 1711"/>
              <a:gd name="T16" fmla="*/ 2014538 w 1813"/>
              <a:gd name="T17" fmla="*/ 1308100 h 1711"/>
              <a:gd name="T18" fmla="*/ 2006601 w 1813"/>
              <a:gd name="T19" fmla="*/ 1381125 h 1711"/>
              <a:gd name="T20" fmla="*/ 1997076 w 1813"/>
              <a:gd name="T21" fmla="*/ 1455738 h 1711"/>
              <a:gd name="T22" fmla="*/ 1997076 w 1813"/>
              <a:gd name="T23" fmla="*/ 1592263 h 1711"/>
              <a:gd name="T24" fmla="*/ 2001838 w 1813"/>
              <a:gd name="T25" fmla="*/ 1660526 h 1711"/>
              <a:gd name="T26" fmla="*/ 2006601 w 1813"/>
              <a:gd name="T27" fmla="*/ 1727201 h 1711"/>
              <a:gd name="T28" fmla="*/ 2019301 w 1813"/>
              <a:gd name="T29" fmla="*/ 1793876 h 1711"/>
              <a:gd name="T30" fmla="*/ 2035176 w 1813"/>
              <a:gd name="T31" fmla="*/ 1858963 h 1711"/>
              <a:gd name="T32" fmla="*/ 2052638 w 1813"/>
              <a:gd name="T33" fmla="*/ 1922463 h 1711"/>
              <a:gd name="T34" fmla="*/ 2073276 w 1813"/>
              <a:gd name="T35" fmla="*/ 1997076 h 1711"/>
              <a:gd name="T36" fmla="*/ 2103438 w 1813"/>
              <a:gd name="T37" fmla="*/ 2066926 h 1711"/>
              <a:gd name="T38" fmla="*/ 728663 w 1813"/>
              <a:gd name="T39" fmla="*/ 2714626 h 1711"/>
              <a:gd name="T40" fmla="*/ 698500 w 1813"/>
              <a:gd name="T41" fmla="*/ 2649538 h 1711"/>
              <a:gd name="T42" fmla="*/ 669925 w 1813"/>
              <a:gd name="T43" fmla="*/ 2592388 h 1711"/>
              <a:gd name="T44" fmla="*/ 644525 w 1813"/>
              <a:gd name="T45" fmla="*/ 2538413 h 1711"/>
              <a:gd name="T46" fmla="*/ 619125 w 1813"/>
              <a:gd name="T47" fmla="*/ 2479676 h 1711"/>
              <a:gd name="T48" fmla="*/ 598488 w 1813"/>
              <a:gd name="T49" fmla="*/ 2428876 h 1711"/>
              <a:gd name="T50" fmla="*/ 573088 w 1813"/>
              <a:gd name="T51" fmla="*/ 2371726 h 1711"/>
              <a:gd name="T52" fmla="*/ 555625 w 1813"/>
              <a:gd name="T53" fmla="*/ 2319338 h 1711"/>
              <a:gd name="T54" fmla="*/ 538163 w 1813"/>
              <a:gd name="T55" fmla="*/ 2268538 h 1711"/>
              <a:gd name="T56" fmla="*/ 522288 w 1813"/>
              <a:gd name="T57" fmla="*/ 2214563 h 1711"/>
              <a:gd name="T58" fmla="*/ 501650 w 1813"/>
              <a:gd name="T59" fmla="*/ 2152651 h 1711"/>
              <a:gd name="T60" fmla="*/ 488950 w 1813"/>
              <a:gd name="T61" fmla="*/ 2085976 h 1711"/>
              <a:gd name="T62" fmla="*/ 471488 w 1813"/>
              <a:gd name="T63" fmla="*/ 2025651 h 1711"/>
              <a:gd name="T64" fmla="*/ 454025 w 1813"/>
              <a:gd name="T65" fmla="*/ 1966913 h 1711"/>
              <a:gd name="T66" fmla="*/ 446088 w 1813"/>
              <a:gd name="T67" fmla="*/ 1897063 h 1711"/>
              <a:gd name="T68" fmla="*/ 438150 w 1813"/>
              <a:gd name="T69" fmla="*/ 1830388 h 1711"/>
              <a:gd name="T70" fmla="*/ 430213 w 1813"/>
              <a:gd name="T71" fmla="*/ 1755776 h 1711"/>
              <a:gd name="T72" fmla="*/ 420688 w 1813"/>
              <a:gd name="T73" fmla="*/ 1682751 h 1711"/>
              <a:gd name="T74" fmla="*/ 420688 w 1813"/>
              <a:gd name="T75" fmla="*/ 1611313 h 1711"/>
              <a:gd name="T76" fmla="*/ 420688 w 1813"/>
              <a:gd name="T77" fmla="*/ 1535113 h 1711"/>
              <a:gd name="T78" fmla="*/ 420688 w 1813"/>
              <a:gd name="T79" fmla="*/ 1441450 h 1711"/>
              <a:gd name="T80" fmla="*/ 425450 w 1813"/>
              <a:gd name="T81" fmla="*/ 1355725 h 1711"/>
              <a:gd name="T82" fmla="*/ 430213 w 1813"/>
              <a:gd name="T83" fmla="*/ 1298575 h 1711"/>
              <a:gd name="T84" fmla="*/ 438150 w 1813"/>
              <a:gd name="T85" fmla="*/ 1230313 h 1711"/>
              <a:gd name="T86" fmla="*/ 446088 w 1813"/>
              <a:gd name="T87" fmla="*/ 1163638 h 1711"/>
              <a:gd name="T88" fmla="*/ 458788 w 1813"/>
              <a:gd name="T89" fmla="*/ 1084263 h 1711"/>
              <a:gd name="T90" fmla="*/ 476250 w 1813"/>
              <a:gd name="T91" fmla="*/ 1016000 h 1711"/>
              <a:gd name="T92" fmla="*/ 492125 w 1813"/>
              <a:gd name="T93" fmla="*/ 952500 h 1711"/>
              <a:gd name="T94" fmla="*/ 514350 w 1813"/>
              <a:gd name="T95" fmla="*/ 874713 h 1711"/>
              <a:gd name="T96" fmla="*/ 534988 w 1813"/>
              <a:gd name="T97" fmla="*/ 811213 h 1711"/>
              <a:gd name="T98" fmla="*/ 555625 w 1813"/>
              <a:gd name="T99" fmla="*/ 735013 h 1711"/>
              <a:gd name="T100" fmla="*/ 581025 w 1813"/>
              <a:gd name="T101" fmla="*/ 673100 h 1711"/>
              <a:gd name="T102" fmla="*/ 609600 w 1813"/>
              <a:gd name="T103" fmla="*/ 603250 h 1711"/>
              <a:gd name="T104" fmla="*/ 639763 w 1813"/>
              <a:gd name="T105" fmla="*/ 534988 h 1711"/>
              <a:gd name="T106" fmla="*/ 682625 w 1813"/>
              <a:gd name="T107" fmla="*/ 449263 h 1711"/>
              <a:gd name="T108" fmla="*/ 0 w 1813"/>
              <a:gd name="T109" fmla="*/ 234950 h 1711"/>
              <a:gd name="T110" fmla="*/ 1792288 w 1813"/>
              <a:gd name="T111" fmla="*/ 0 h 1711"/>
              <a:gd name="T112" fmla="*/ 2876551 w 1813"/>
              <a:gd name="T113" fmla="*/ 1122363 h 17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813"/>
              <a:gd name="T172" fmla="*/ 0 h 1711"/>
              <a:gd name="T173" fmla="*/ 1813 w 1813"/>
              <a:gd name="T174" fmla="*/ 1711 h 17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813" h="1711">
                <a:moveTo>
                  <a:pt x="1812" y="707"/>
                </a:moveTo>
                <a:lnTo>
                  <a:pt x="1351" y="567"/>
                </a:lnTo>
                <a:lnTo>
                  <a:pt x="1333" y="598"/>
                </a:lnTo>
                <a:lnTo>
                  <a:pt x="1322" y="630"/>
                </a:lnTo>
                <a:lnTo>
                  <a:pt x="1309" y="664"/>
                </a:lnTo>
                <a:lnTo>
                  <a:pt x="1298" y="699"/>
                </a:lnTo>
                <a:lnTo>
                  <a:pt x="1285" y="745"/>
                </a:lnTo>
                <a:lnTo>
                  <a:pt x="1277" y="783"/>
                </a:lnTo>
                <a:lnTo>
                  <a:pt x="1269" y="824"/>
                </a:lnTo>
                <a:lnTo>
                  <a:pt x="1264" y="870"/>
                </a:lnTo>
                <a:lnTo>
                  <a:pt x="1258" y="917"/>
                </a:lnTo>
                <a:lnTo>
                  <a:pt x="1258" y="1003"/>
                </a:lnTo>
                <a:lnTo>
                  <a:pt x="1261" y="1046"/>
                </a:lnTo>
                <a:lnTo>
                  <a:pt x="1264" y="1088"/>
                </a:lnTo>
                <a:lnTo>
                  <a:pt x="1272" y="1130"/>
                </a:lnTo>
                <a:lnTo>
                  <a:pt x="1282" y="1171"/>
                </a:lnTo>
                <a:lnTo>
                  <a:pt x="1293" y="1211"/>
                </a:lnTo>
                <a:lnTo>
                  <a:pt x="1306" y="1258"/>
                </a:lnTo>
                <a:lnTo>
                  <a:pt x="1325" y="1302"/>
                </a:lnTo>
                <a:lnTo>
                  <a:pt x="459" y="1710"/>
                </a:lnTo>
                <a:lnTo>
                  <a:pt x="440" y="1669"/>
                </a:lnTo>
                <a:lnTo>
                  <a:pt x="422" y="1633"/>
                </a:lnTo>
                <a:lnTo>
                  <a:pt x="406" y="1599"/>
                </a:lnTo>
                <a:lnTo>
                  <a:pt x="390" y="1562"/>
                </a:lnTo>
                <a:lnTo>
                  <a:pt x="377" y="1530"/>
                </a:lnTo>
                <a:lnTo>
                  <a:pt x="361" y="1494"/>
                </a:lnTo>
                <a:lnTo>
                  <a:pt x="350" y="1461"/>
                </a:lnTo>
                <a:lnTo>
                  <a:pt x="339" y="1429"/>
                </a:lnTo>
                <a:lnTo>
                  <a:pt x="329" y="1395"/>
                </a:lnTo>
                <a:lnTo>
                  <a:pt x="316" y="1356"/>
                </a:lnTo>
                <a:lnTo>
                  <a:pt x="308" y="1314"/>
                </a:lnTo>
                <a:lnTo>
                  <a:pt x="297" y="1276"/>
                </a:lnTo>
                <a:lnTo>
                  <a:pt x="286" y="1239"/>
                </a:lnTo>
                <a:lnTo>
                  <a:pt x="281" y="1195"/>
                </a:lnTo>
                <a:lnTo>
                  <a:pt x="276" y="1153"/>
                </a:lnTo>
                <a:lnTo>
                  <a:pt x="271" y="1106"/>
                </a:lnTo>
                <a:lnTo>
                  <a:pt x="265" y="1060"/>
                </a:lnTo>
                <a:lnTo>
                  <a:pt x="265" y="1015"/>
                </a:lnTo>
                <a:lnTo>
                  <a:pt x="265" y="967"/>
                </a:lnTo>
                <a:lnTo>
                  <a:pt x="265" y="908"/>
                </a:lnTo>
                <a:lnTo>
                  <a:pt x="268" y="854"/>
                </a:lnTo>
                <a:lnTo>
                  <a:pt x="271" y="818"/>
                </a:lnTo>
                <a:lnTo>
                  <a:pt x="276" y="775"/>
                </a:lnTo>
                <a:lnTo>
                  <a:pt x="281" y="733"/>
                </a:lnTo>
                <a:lnTo>
                  <a:pt x="289" y="683"/>
                </a:lnTo>
                <a:lnTo>
                  <a:pt x="300" y="640"/>
                </a:lnTo>
                <a:lnTo>
                  <a:pt x="310" y="600"/>
                </a:lnTo>
                <a:lnTo>
                  <a:pt x="324" y="551"/>
                </a:lnTo>
                <a:lnTo>
                  <a:pt x="337" y="511"/>
                </a:lnTo>
                <a:lnTo>
                  <a:pt x="350" y="463"/>
                </a:lnTo>
                <a:lnTo>
                  <a:pt x="366" y="424"/>
                </a:lnTo>
                <a:lnTo>
                  <a:pt x="384" y="380"/>
                </a:lnTo>
                <a:lnTo>
                  <a:pt x="403" y="337"/>
                </a:lnTo>
                <a:lnTo>
                  <a:pt x="430" y="283"/>
                </a:lnTo>
                <a:lnTo>
                  <a:pt x="0" y="148"/>
                </a:lnTo>
                <a:lnTo>
                  <a:pt x="1129" y="0"/>
                </a:lnTo>
                <a:lnTo>
                  <a:pt x="1812" y="707"/>
                </a:lnTo>
              </a:path>
            </a:pathLst>
          </a:cu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77" name="Freeform 13"/>
          <p:cNvSpPr>
            <a:spLocks/>
          </p:cNvSpPr>
          <p:nvPr/>
        </p:nvSpPr>
        <p:spPr bwMode="auto">
          <a:xfrm>
            <a:off x="173038" y="3859213"/>
            <a:ext cx="3267075" cy="2327275"/>
          </a:xfrm>
          <a:custGeom>
            <a:avLst/>
            <a:gdLst>
              <a:gd name="T0" fmla="*/ 2593975 w 2058"/>
              <a:gd name="T1" fmla="*/ 2325688 h 1466"/>
              <a:gd name="T2" fmla="*/ 2525712 w 2058"/>
              <a:gd name="T3" fmla="*/ 2300288 h 1466"/>
              <a:gd name="T4" fmla="*/ 2471737 w 2058"/>
              <a:gd name="T5" fmla="*/ 2278063 h 1466"/>
              <a:gd name="T6" fmla="*/ 2413000 w 2058"/>
              <a:gd name="T7" fmla="*/ 2255838 h 1466"/>
              <a:gd name="T8" fmla="*/ 2357437 w 2058"/>
              <a:gd name="T9" fmla="*/ 2233613 h 1466"/>
              <a:gd name="T10" fmla="*/ 2298700 w 2058"/>
              <a:gd name="T11" fmla="*/ 2208213 h 1466"/>
              <a:gd name="T12" fmla="*/ 2239962 w 2058"/>
              <a:gd name="T13" fmla="*/ 2184400 h 1466"/>
              <a:gd name="T14" fmla="*/ 2185987 w 2058"/>
              <a:gd name="T15" fmla="*/ 2155825 h 1466"/>
              <a:gd name="T16" fmla="*/ 2127250 w 2058"/>
              <a:gd name="T17" fmla="*/ 2130425 h 1466"/>
              <a:gd name="T18" fmla="*/ 2063750 w 2058"/>
              <a:gd name="T19" fmla="*/ 2095500 h 1466"/>
              <a:gd name="T20" fmla="*/ 1992312 w 2058"/>
              <a:gd name="T21" fmla="*/ 2060575 h 1466"/>
              <a:gd name="T22" fmla="*/ 1936750 w 2058"/>
              <a:gd name="T23" fmla="*/ 2028825 h 1466"/>
              <a:gd name="T24" fmla="*/ 1882775 w 2058"/>
              <a:gd name="T25" fmla="*/ 1995488 h 1466"/>
              <a:gd name="T26" fmla="*/ 1819275 w 2058"/>
              <a:gd name="T27" fmla="*/ 1960563 h 1466"/>
              <a:gd name="T28" fmla="*/ 1752600 w 2058"/>
              <a:gd name="T29" fmla="*/ 1922463 h 1466"/>
              <a:gd name="T30" fmla="*/ 1693862 w 2058"/>
              <a:gd name="T31" fmla="*/ 1884363 h 1466"/>
              <a:gd name="T32" fmla="*/ 1630363 w 2058"/>
              <a:gd name="T33" fmla="*/ 1843088 h 1466"/>
              <a:gd name="T34" fmla="*/ 1579562 w 2058"/>
              <a:gd name="T35" fmla="*/ 1809750 h 1466"/>
              <a:gd name="T36" fmla="*/ 1508125 w 2058"/>
              <a:gd name="T37" fmla="*/ 1758950 h 1466"/>
              <a:gd name="T38" fmla="*/ 1449387 w 2058"/>
              <a:gd name="T39" fmla="*/ 1717675 h 1466"/>
              <a:gd name="T40" fmla="*/ 1398587 w 2058"/>
              <a:gd name="T41" fmla="*/ 1676400 h 1466"/>
              <a:gd name="T42" fmla="*/ 1339850 w 2058"/>
              <a:gd name="T43" fmla="*/ 1630363 h 1466"/>
              <a:gd name="T44" fmla="*/ 1298575 w 2058"/>
              <a:gd name="T45" fmla="*/ 1595437 h 1466"/>
              <a:gd name="T46" fmla="*/ 1247775 w 2058"/>
              <a:gd name="T47" fmla="*/ 1550987 h 1466"/>
              <a:gd name="T48" fmla="*/ 1196975 w 2058"/>
              <a:gd name="T49" fmla="*/ 1506537 h 1466"/>
              <a:gd name="T50" fmla="*/ 1143000 w 2058"/>
              <a:gd name="T51" fmla="*/ 1454150 h 1466"/>
              <a:gd name="T52" fmla="*/ 1092200 w 2058"/>
              <a:gd name="T53" fmla="*/ 1409700 h 1466"/>
              <a:gd name="T54" fmla="*/ 1041400 w 2058"/>
              <a:gd name="T55" fmla="*/ 1358900 h 1466"/>
              <a:gd name="T56" fmla="*/ 982662 w 2058"/>
              <a:gd name="T57" fmla="*/ 1298575 h 1466"/>
              <a:gd name="T58" fmla="*/ 931862 w 2058"/>
              <a:gd name="T59" fmla="*/ 1246187 h 1466"/>
              <a:gd name="T60" fmla="*/ 877887 w 2058"/>
              <a:gd name="T61" fmla="*/ 1185862 h 1466"/>
              <a:gd name="T62" fmla="*/ 827087 w 2058"/>
              <a:gd name="T63" fmla="*/ 1125538 h 1466"/>
              <a:gd name="T64" fmla="*/ 781050 w 2058"/>
              <a:gd name="T65" fmla="*/ 1063625 h 1466"/>
              <a:gd name="T66" fmla="*/ 730250 w 2058"/>
              <a:gd name="T67" fmla="*/ 996950 h 1466"/>
              <a:gd name="T68" fmla="*/ 696912 w 2058"/>
              <a:gd name="T69" fmla="*/ 939800 h 1466"/>
              <a:gd name="T70" fmla="*/ 655637 w 2058"/>
              <a:gd name="T71" fmla="*/ 887413 h 1466"/>
              <a:gd name="T72" fmla="*/ 622300 w 2058"/>
              <a:gd name="T73" fmla="*/ 827088 h 1466"/>
              <a:gd name="T74" fmla="*/ 0 w 2058"/>
              <a:gd name="T75" fmla="*/ 1047750 h 1466"/>
              <a:gd name="T76" fmla="*/ 1025525 w 2058"/>
              <a:gd name="T77" fmla="*/ 0 h 1466"/>
              <a:gd name="T78" fmla="*/ 2760662 w 2058"/>
              <a:gd name="T79" fmla="*/ 112713 h 1466"/>
              <a:gd name="T80" fmla="*/ 2063750 w 2058"/>
              <a:gd name="T81" fmla="*/ 346075 h 1466"/>
              <a:gd name="T82" fmla="*/ 2105025 w 2058"/>
              <a:gd name="T83" fmla="*/ 411163 h 1466"/>
              <a:gd name="T84" fmla="*/ 2155825 w 2058"/>
              <a:gd name="T85" fmla="*/ 481013 h 1466"/>
              <a:gd name="T86" fmla="*/ 2219325 w 2058"/>
              <a:gd name="T87" fmla="*/ 557213 h 1466"/>
              <a:gd name="T88" fmla="*/ 2290762 w 2058"/>
              <a:gd name="T89" fmla="*/ 638175 h 1466"/>
              <a:gd name="T90" fmla="*/ 2354262 w 2058"/>
              <a:gd name="T91" fmla="*/ 701675 h 1466"/>
              <a:gd name="T92" fmla="*/ 2425700 w 2058"/>
              <a:gd name="T93" fmla="*/ 763587 h 1466"/>
              <a:gd name="T94" fmla="*/ 2492375 w 2058"/>
              <a:gd name="T95" fmla="*/ 827088 h 1466"/>
              <a:gd name="T96" fmla="*/ 2563812 w 2058"/>
              <a:gd name="T97" fmla="*/ 881063 h 1466"/>
              <a:gd name="T98" fmla="*/ 2640012 w 2058"/>
              <a:gd name="T99" fmla="*/ 930275 h 1466"/>
              <a:gd name="T100" fmla="*/ 2719387 w 2058"/>
              <a:gd name="T101" fmla="*/ 987425 h 1466"/>
              <a:gd name="T102" fmla="*/ 2798762 w 2058"/>
              <a:gd name="T103" fmla="*/ 1035050 h 1466"/>
              <a:gd name="T104" fmla="*/ 2874962 w 2058"/>
              <a:gd name="T105" fmla="*/ 1082675 h 1466"/>
              <a:gd name="T106" fmla="*/ 2951162 w 2058"/>
              <a:gd name="T107" fmla="*/ 1122363 h 1466"/>
              <a:gd name="T108" fmla="*/ 3043237 w 2058"/>
              <a:gd name="T109" fmla="*/ 1166812 h 1466"/>
              <a:gd name="T110" fmla="*/ 3135312 w 2058"/>
              <a:gd name="T111" fmla="*/ 1208087 h 1466"/>
              <a:gd name="T112" fmla="*/ 3203574 w 2058"/>
              <a:gd name="T113" fmla="*/ 1230312 h 1466"/>
              <a:gd name="T114" fmla="*/ 3265488 w 2058"/>
              <a:gd name="T115" fmla="*/ 1255712 h 1466"/>
              <a:gd name="T116" fmla="*/ 2593975 w 2058"/>
              <a:gd name="T117" fmla="*/ 2325688 h 146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58"/>
              <a:gd name="T178" fmla="*/ 0 h 1466"/>
              <a:gd name="T179" fmla="*/ 2058 w 2058"/>
              <a:gd name="T180" fmla="*/ 1466 h 146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58" h="1466">
                <a:moveTo>
                  <a:pt x="1634" y="1465"/>
                </a:moveTo>
                <a:lnTo>
                  <a:pt x="1591" y="1449"/>
                </a:lnTo>
                <a:lnTo>
                  <a:pt x="1557" y="1435"/>
                </a:lnTo>
                <a:lnTo>
                  <a:pt x="1520" y="1421"/>
                </a:lnTo>
                <a:lnTo>
                  <a:pt x="1485" y="1407"/>
                </a:lnTo>
                <a:lnTo>
                  <a:pt x="1448" y="1391"/>
                </a:lnTo>
                <a:lnTo>
                  <a:pt x="1411" y="1376"/>
                </a:lnTo>
                <a:lnTo>
                  <a:pt x="1377" y="1358"/>
                </a:lnTo>
                <a:lnTo>
                  <a:pt x="1340" y="1342"/>
                </a:lnTo>
                <a:lnTo>
                  <a:pt x="1300" y="1320"/>
                </a:lnTo>
                <a:lnTo>
                  <a:pt x="1255" y="1298"/>
                </a:lnTo>
                <a:lnTo>
                  <a:pt x="1220" y="1278"/>
                </a:lnTo>
                <a:lnTo>
                  <a:pt x="1186" y="1257"/>
                </a:lnTo>
                <a:lnTo>
                  <a:pt x="1146" y="1235"/>
                </a:lnTo>
                <a:lnTo>
                  <a:pt x="1104" y="1211"/>
                </a:lnTo>
                <a:lnTo>
                  <a:pt x="1067" y="1187"/>
                </a:lnTo>
                <a:lnTo>
                  <a:pt x="1027" y="1161"/>
                </a:lnTo>
                <a:lnTo>
                  <a:pt x="995" y="1140"/>
                </a:lnTo>
                <a:lnTo>
                  <a:pt x="950" y="1108"/>
                </a:lnTo>
                <a:lnTo>
                  <a:pt x="913" y="1082"/>
                </a:lnTo>
                <a:lnTo>
                  <a:pt x="881" y="1056"/>
                </a:lnTo>
                <a:lnTo>
                  <a:pt x="844" y="1027"/>
                </a:lnTo>
                <a:lnTo>
                  <a:pt x="818" y="1005"/>
                </a:lnTo>
                <a:lnTo>
                  <a:pt x="786" y="977"/>
                </a:lnTo>
                <a:lnTo>
                  <a:pt x="754" y="949"/>
                </a:lnTo>
                <a:lnTo>
                  <a:pt x="720" y="916"/>
                </a:lnTo>
                <a:lnTo>
                  <a:pt x="688" y="888"/>
                </a:lnTo>
                <a:lnTo>
                  <a:pt x="656" y="856"/>
                </a:lnTo>
                <a:lnTo>
                  <a:pt x="619" y="818"/>
                </a:lnTo>
                <a:lnTo>
                  <a:pt x="587" y="785"/>
                </a:lnTo>
                <a:lnTo>
                  <a:pt x="553" y="747"/>
                </a:lnTo>
                <a:lnTo>
                  <a:pt x="521" y="709"/>
                </a:lnTo>
                <a:lnTo>
                  <a:pt x="492" y="670"/>
                </a:lnTo>
                <a:lnTo>
                  <a:pt x="460" y="628"/>
                </a:lnTo>
                <a:lnTo>
                  <a:pt x="439" y="592"/>
                </a:lnTo>
                <a:lnTo>
                  <a:pt x="413" y="559"/>
                </a:lnTo>
                <a:lnTo>
                  <a:pt x="392" y="521"/>
                </a:lnTo>
                <a:lnTo>
                  <a:pt x="0" y="660"/>
                </a:lnTo>
                <a:lnTo>
                  <a:pt x="646" y="0"/>
                </a:lnTo>
                <a:lnTo>
                  <a:pt x="1739" y="71"/>
                </a:lnTo>
                <a:lnTo>
                  <a:pt x="1300" y="218"/>
                </a:lnTo>
                <a:lnTo>
                  <a:pt x="1326" y="259"/>
                </a:lnTo>
                <a:lnTo>
                  <a:pt x="1358" y="303"/>
                </a:lnTo>
                <a:lnTo>
                  <a:pt x="1398" y="351"/>
                </a:lnTo>
                <a:lnTo>
                  <a:pt x="1443" y="402"/>
                </a:lnTo>
                <a:lnTo>
                  <a:pt x="1483" y="442"/>
                </a:lnTo>
                <a:lnTo>
                  <a:pt x="1528" y="481"/>
                </a:lnTo>
                <a:lnTo>
                  <a:pt x="1570" y="521"/>
                </a:lnTo>
                <a:lnTo>
                  <a:pt x="1615" y="555"/>
                </a:lnTo>
                <a:lnTo>
                  <a:pt x="1663" y="586"/>
                </a:lnTo>
                <a:lnTo>
                  <a:pt x="1713" y="622"/>
                </a:lnTo>
                <a:lnTo>
                  <a:pt x="1763" y="652"/>
                </a:lnTo>
                <a:lnTo>
                  <a:pt x="1811" y="682"/>
                </a:lnTo>
                <a:lnTo>
                  <a:pt x="1859" y="707"/>
                </a:lnTo>
                <a:lnTo>
                  <a:pt x="1917" y="735"/>
                </a:lnTo>
                <a:lnTo>
                  <a:pt x="1975" y="761"/>
                </a:lnTo>
                <a:lnTo>
                  <a:pt x="2018" y="775"/>
                </a:lnTo>
                <a:lnTo>
                  <a:pt x="2057" y="791"/>
                </a:lnTo>
                <a:lnTo>
                  <a:pt x="1634" y="1465"/>
                </a:lnTo>
              </a:path>
            </a:pathLst>
          </a:custGeom>
          <a:gradFill rotWithShape="0">
            <a:gsLst>
              <a:gs pos="0">
                <a:srgbClr val="FF00FF"/>
              </a:gs>
              <a:gs pos="100000">
                <a:srgbClr val="760076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78" name="Freeform 14"/>
          <p:cNvSpPr>
            <a:spLocks/>
          </p:cNvSpPr>
          <p:nvPr/>
        </p:nvSpPr>
        <p:spPr bwMode="auto">
          <a:xfrm>
            <a:off x="2632075" y="4670425"/>
            <a:ext cx="3549650" cy="2125663"/>
          </a:xfrm>
          <a:custGeom>
            <a:avLst/>
            <a:gdLst>
              <a:gd name="T0" fmla="*/ 1420812 w 2236"/>
              <a:gd name="T1" fmla="*/ 0 h 1339"/>
              <a:gd name="T2" fmla="*/ 1127125 w 2236"/>
              <a:gd name="T3" fmla="*/ 547688 h 1339"/>
              <a:gd name="T4" fmla="*/ 1193800 w 2236"/>
              <a:gd name="T5" fmla="*/ 569913 h 1339"/>
              <a:gd name="T6" fmla="*/ 1257300 w 2236"/>
              <a:gd name="T7" fmla="*/ 582613 h 1339"/>
              <a:gd name="T8" fmla="*/ 1328737 w 2236"/>
              <a:gd name="T9" fmla="*/ 598488 h 1339"/>
              <a:gd name="T10" fmla="*/ 1408112 w 2236"/>
              <a:gd name="T11" fmla="*/ 614363 h 1339"/>
              <a:gd name="T12" fmla="*/ 1500187 w 2236"/>
              <a:gd name="T13" fmla="*/ 627063 h 1339"/>
              <a:gd name="T14" fmla="*/ 1584325 w 2236"/>
              <a:gd name="T15" fmla="*/ 636588 h 1339"/>
              <a:gd name="T16" fmla="*/ 1668463 w 2236"/>
              <a:gd name="T17" fmla="*/ 646113 h 1339"/>
              <a:gd name="T18" fmla="*/ 1765300 w 2236"/>
              <a:gd name="T19" fmla="*/ 654050 h 1339"/>
              <a:gd name="T20" fmla="*/ 1866900 w 2236"/>
              <a:gd name="T21" fmla="*/ 660400 h 1339"/>
              <a:gd name="T22" fmla="*/ 2047875 w 2236"/>
              <a:gd name="T23" fmla="*/ 660400 h 1339"/>
              <a:gd name="T24" fmla="*/ 2143125 w 2236"/>
              <a:gd name="T25" fmla="*/ 657225 h 1339"/>
              <a:gd name="T26" fmla="*/ 2227262 w 2236"/>
              <a:gd name="T27" fmla="*/ 652463 h 1339"/>
              <a:gd name="T28" fmla="*/ 2316162 w 2236"/>
              <a:gd name="T29" fmla="*/ 642938 h 1339"/>
              <a:gd name="T30" fmla="*/ 2408237 w 2236"/>
              <a:gd name="T31" fmla="*/ 630238 h 1339"/>
              <a:gd name="T32" fmla="*/ 2489200 w 2236"/>
              <a:gd name="T33" fmla="*/ 620713 h 1339"/>
              <a:gd name="T34" fmla="*/ 2589212 w 2236"/>
              <a:gd name="T35" fmla="*/ 601663 h 1339"/>
              <a:gd name="T36" fmla="*/ 2681287 w 2236"/>
              <a:gd name="T37" fmla="*/ 579438 h 1339"/>
              <a:gd name="T38" fmla="*/ 3548063 w 2236"/>
              <a:gd name="T39" fmla="*/ 1604963 h 1339"/>
              <a:gd name="T40" fmla="*/ 3463925 w 2236"/>
              <a:gd name="T41" fmla="*/ 1630363 h 1339"/>
              <a:gd name="T42" fmla="*/ 3384550 w 2236"/>
              <a:gd name="T43" fmla="*/ 1652588 h 1339"/>
              <a:gd name="T44" fmla="*/ 3313113 w 2236"/>
              <a:gd name="T45" fmla="*/ 1671638 h 1339"/>
              <a:gd name="T46" fmla="*/ 3236912 w 2236"/>
              <a:gd name="T47" fmla="*/ 1690688 h 1339"/>
              <a:gd name="T48" fmla="*/ 3165474 w 2236"/>
              <a:gd name="T49" fmla="*/ 1706563 h 1339"/>
              <a:gd name="T50" fmla="*/ 3089274 w 2236"/>
              <a:gd name="T51" fmla="*/ 1725613 h 1339"/>
              <a:gd name="T52" fmla="*/ 3022599 w 2236"/>
              <a:gd name="T53" fmla="*/ 1736726 h 1339"/>
              <a:gd name="T54" fmla="*/ 2951162 w 2236"/>
              <a:gd name="T55" fmla="*/ 1749426 h 1339"/>
              <a:gd name="T56" fmla="*/ 2879725 w 2236"/>
              <a:gd name="T57" fmla="*/ 1762126 h 1339"/>
              <a:gd name="T58" fmla="*/ 2800350 w 2236"/>
              <a:gd name="T59" fmla="*/ 1778001 h 1339"/>
              <a:gd name="T60" fmla="*/ 2706687 w 2236"/>
              <a:gd name="T61" fmla="*/ 1787526 h 1339"/>
              <a:gd name="T62" fmla="*/ 2632075 w 2236"/>
              <a:gd name="T63" fmla="*/ 1800226 h 1339"/>
              <a:gd name="T64" fmla="*/ 2547937 w 2236"/>
              <a:gd name="T65" fmla="*/ 1812926 h 1339"/>
              <a:gd name="T66" fmla="*/ 2459037 w 2236"/>
              <a:gd name="T67" fmla="*/ 1822451 h 1339"/>
              <a:gd name="T68" fmla="*/ 2366962 w 2236"/>
              <a:gd name="T69" fmla="*/ 1828801 h 1339"/>
              <a:gd name="T70" fmla="*/ 2265362 w 2236"/>
              <a:gd name="T71" fmla="*/ 1831976 h 1339"/>
              <a:gd name="T72" fmla="*/ 2168525 w 2236"/>
              <a:gd name="T73" fmla="*/ 1838326 h 1339"/>
              <a:gd name="T74" fmla="*/ 2076450 w 2236"/>
              <a:gd name="T75" fmla="*/ 1838326 h 1339"/>
              <a:gd name="T76" fmla="*/ 1976437 w 2236"/>
              <a:gd name="T77" fmla="*/ 1838326 h 1339"/>
              <a:gd name="T78" fmla="*/ 1849437 w 2236"/>
              <a:gd name="T79" fmla="*/ 1838326 h 1339"/>
              <a:gd name="T80" fmla="*/ 1736725 w 2236"/>
              <a:gd name="T81" fmla="*/ 1835151 h 1339"/>
              <a:gd name="T82" fmla="*/ 1655763 w 2236"/>
              <a:gd name="T83" fmla="*/ 1831976 h 1339"/>
              <a:gd name="T84" fmla="*/ 1568450 w 2236"/>
              <a:gd name="T85" fmla="*/ 1828801 h 1339"/>
              <a:gd name="T86" fmla="*/ 1474787 w 2236"/>
              <a:gd name="T87" fmla="*/ 1822451 h 1339"/>
              <a:gd name="T88" fmla="*/ 1370012 w 2236"/>
              <a:gd name="T89" fmla="*/ 1809751 h 1339"/>
              <a:gd name="T90" fmla="*/ 1282700 w 2236"/>
              <a:gd name="T91" fmla="*/ 1797051 h 1339"/>
              <a:gd name="T92" fmla="*/ 1193800 w 2236"/>
              <a:gd name="T93" fmla="*/ 1787526 h 1339"/>
              <a:gd name="T94" fmla="*/ 1089025 w 2236"/>
              <a:gd name="T95" fmla="*/ 1768476 h 1339"/>
              <a:gd name="T96" fmla="*/ 1008062 w 2236"/>
              <a:gd name="T97" fmla="*/ 1752601 h 1339"/>
              <a:gd name="T98" fmla="*/ 908050 w 2236"/>
              <a:gd name="T99" fmla="*/ 1736726 h 1339"/>
              <a:gd name="T100" fmla="*/ 819150 w 2236"/>
              <a:gd name="T101" fmla="*/ 1719263 h 1339"/>
              <a:gd name="T102" fmla="*/ 731837 w 2236"/>
              <a:gd name="T103" fmla="*/ 1700213 h 1339"/>
              <a:gd name="T104" fmla="*/ 638175 w 2236"/>
              <a:gd name="T105" fmla="*/ 1674813 h 1339"/>
              <a:gd name="T106" fmla="*/ 525462 w 2236"/>
              <a:gd name="T107" fmla="*/ 1643063 h 1339"/>
              <a:gd name="T108" fmla="*/ 255587 w 2236"/>
              <a:gd name="T109" fmla="*/ 2124076 h 1339"/>
              <a:gd name="T110" fmla="*/ 0 w 2236"/>
              <a:gd name="T111" fmla="*/ 762000 h 1339"/>
              <a:gd name="T112" fmla="*/ 1420812 w 2236"/>
              <a:gd name="T113" fmla="*/ 0 h 133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236"/>
              <a:gd name="T172" fmla="*/ 0 h 1339"/>
              <a:gd name="T173" fmla="*/ 2236 w 2236"/>
              <a:gd name="T174" fmla="*/ 1339 h 133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236" h="1339">
                <a:moveTo>
                  <a:pt x="895" y="0"/>
                </a:moveTo>
                <a:lnTo>
                  <a:pt x="710" y="345"/>
                </a:lnTo>
                <a:lnTo>
                  <a:pt x="752" y="359"/>
                </a:lnTo>
                <a:lnTo>
                  <a:pt x="792" y="367"/>
                </a:lnTo>
                <a:lnTo>
                  <a:pt x="837" y="377"/>
                </a:lnTo>
                <a:lnTo>
                  <a:pt x="887" y="387"/>
                </a:lnTo>
                <a:lnTo>
                  <a:pt x="945" y="395"/>
                </a:lnTo>
                <a:lnTo>
                  <a:pt x="998" y="401"/>
                </a:lnTo>
                <a:lnTo>
                  <a:pt x="1051" y="407"/>
                </a:lnTo>
                <a:lnTo>
                  <a:pt x="1112" y="412"/>
                </a:lnTo>
                <a:lnTo>
                  <a:pt x="1176" y="416"/>
                </a:lnTo>
                <a:lnTo>
                  <a:pt x="1290" y="416"/>
                </a:lnTo>
                <a:lnTo>
                  <a:pt x="1350" y="414"/>
                </a:lnTo>
                <a:lnTo>
                  <a:pt x="1403" y="411"/>
                </a:lnTo>
                <a:lnTo>
                  <a:pt x="1459" y="405"/>
                </a:lnTo>
                <a:lnTo>
                  <a:pt x="1517" y="397"/>
                </a:lnTo>
                <a:lnTo>
                  <a:pt x="1568" y="391"/>
                </a:lnTo>
                <a:lnTo>
                  <a:pt x="1631" y="379"/>
                </a:lnTo>
                <a:lnTo>
                  <a:pt x="1689" y="365"/>
                </a:lnTo>
                <a:lnTo>
                  <a:pt x="2235" y="1011"/>
                </a:lnTo>
                <a:lnTo>
                  <a:pt x="2182" y="1027"/>
                </a:lnTo>
                <a:lnTo>
                  <a:pt x="2132" y="1041"/>
                </a:lnTo>
                <a:lnTo>
                  <a:pt x="2087" y="1053"/>
                </a:lnTo>
                <a:lnTo>
                  <a:pt x="2039" y="1065"/>
                </a:lnTo>
                <a:lnTo>
                  <a:pt x="1994" y="1075"/>
                </a:lnTo>
                <a:lnTo>
                  <a:pt x="1946" y="1087"/>
                </a:lnTo>
                <a:lnTo>
                  <a:pt x="1904" y="1094"/>
                </a:lnTo>
                <a:lnTo>
                  <a:pt x="1859" y="1102"/>
                </a:lnTo>
                <a:lnTo>
                  <a:pt x="1814" y="1110"/>
                </a:lnTo>
                <a:lnTo>
                  <a:pt x="1764" y="1120"/>
                </a:lnTo>
                <a:lnTo>
                  <a:pt x="1705" y="1126"/>
                </a:lnTo>
                <a:lnTo>
                  <a:pt x="1658" y="1134"/>
                </a:lnTo>
                <a:lnTo>
                  <a:pt x="1605" y="1142"/>
                </a:lnTo>
                <a:lnTo>
                  <a:pt x="1549" y="1148"/>
                </a:lnTo>
                <a:lnTo>
                  <a:pt x="1491" y="1152"/>
                </a:lnTo>
                <a:lnTo>
                  <a:pt x="1427" y="1154"/>
                </a:lnTo>
                <a:lnTo>
                  <a:pt x="1366" y="1158"/>
                </a:lnTo>
                <a:lnTo>
                  <a:pt x="1308" y="1158"/>
                </a:lnTo>
                <a:lnTo>
                  <a:pt x="1245" y="1158"/>
                </a:lnTo>
                <a:lnTo>
                  <a:pt x="1165" y="1158"/>
                </a:lnTo>
                <a:lnTo>
                  <a:pt x="1094" y="1156"/>
                </a:lnTo>
                <a:lnTo>
                  <a:pt x="1043" y="1154"/>
                </a:lnTo>
                <a:lnTo>
                  <a:pt x="988" y="1152"/>
                </a:lnTo>
                <a:lnTo>
                  <a:pt x="929" y="1148"/>
                </a:lnTo>
                <a:lnTo>
                  <a:pt x="863" y="1140"/>
                </a:lnTo>
                <a:lnTo>
                  <a:pt x="808" y="1132"/>
                </a:lnTo>
                <a:lnTo>
                  <a:pt x="752" y="1126"/>
                </a:lnTo>
                <a:lnTo>
                  <a:pt x="686" y="1114"/>
                </a:lnTo>
                <a:lnTo>
                  <a:pt x="635" y="1104"/>
                </a:lnTo>
                <a:lnTo>
                  <a:pt x="572" y="1094"/>
                </a:lnTo>
                <a:lnTo>
                  <a:pt x="516" y="1083"/>
                </a:lnTo>
                <a:lnTo>
                  <a:pt x="461" y="1071"/>
                </a:lnTo>
                <a:lnTo>
                  <a:pt x="402" y="1055"/>
                </a:lnTo>
                <a:lnTo>
                  <a:pt x="331" y="1035"/>
                </a:lnTo>
                <a:lnTo>
                  <a:pt x="161" y="1338"/>
                </a:lnTo>
                <a:lnTo>
                  <a:pt x="0" y="480"/>
                </a:lnTo>
                <a:lnTo>
                  <a:pt x="895" y="0"/>
                </a:lnTo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7676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79" name="Freeform 15"/>
          <p:cNvSpPr>
            <a:spLocks/>
          </p:cNvSpPr>
          <p:nvPr/>
        </p:nvSpPr>
        <p:spPr bwMode="auto">
          <a:xfrm>
            <a:off x="5192713" y="4254500"/>
            <a:ext cx="3082925" cy="2309813"/>
          </a:xfrm>
          <a:custGeom>
            <a:avLst/>
            <a:gdLst>
              <a:gd name="T0" fmla="*/ 3081338 w 1942"/>
              <a:gd name="T1" fmla="*/ 508000 h 1455"/>
              <a:gd name="T2" fmla="*/ 3043238 w 1942"/>
              <a:gd name="T3" fmla="*/ 557213 h 1455"/>
              <a:gd name="T4" fmla="*/ 3017838 w 1942"/>
              <a:gd name="T5" fmla="*/ 598488 h 1455"/>
              <a:gd name="T6" fmla="*/ 2984500 w 1942"/>
              <a:gd name="T7" fmla="*/ 642938 h 1455"/>
              <a:gd name="T8" fmla="*/ 2959100 w 1942"/>
              <a:gd name="T9" fmla="*/ 684213 h 1455"/>
              <a:gd name="T10" fmla="*/ 2925763 w 1942"/>
              <a:gd name="T11" fmla="*/ 727075 h 1455"/>
              <a:gd name="T12" fmla="*/ 2887663 w 1942"/>
              <a:gd name="T13" fmla="*/ 771525 h 1455"/>
              <a:gd name="T14" fmla="*/ 2854325 w 1942"/>
              <a:gd name="T15" fmla="*/ 812800 h 1455"/>
              <a:gd name="T16" fmla="*/ 2816225 w 1942"/>
              <a:gd name="T17" fmla="*/ 857250 h 1455"/>
              <a:gd name="T18" fmla="*/ 2770188 w 1942"/>
              <a:gd name="T19" fmla="*/ 903288 h 1455"/>
              <a:gd name="T20" fmla="*/ 2724150 w 1942"/>
              <a:gd name="T21" fmla="*/ 954088 h 1455"/>
              <a:gd name="T22" fmla="*/ 2686050 w 1942"/>
              <a:gd name="T23" fmla="*/ 995363 h 1455"/>
              <a:gd name="T24" fmla="*/ 2640013 w 1942"/>
              <a:gd name="T25" fmla="*/ 1036638 h 1455"/>
              <a:gd name="T26" fmla="*/ 2589213 w 1942"/>
              <a:gd name="T27" fmla="*/ 1085850 h 1455"/>
              <a:gd name="T28" fmla="*/ 2538413 w 1942"/>
              <a:gd name="T29" fmla="*/ 1136650 h 1455"/>
              <a:gd name="T30" fmla="*/ 2487613 w 1942"/>
              <a:gd name="T31" fmla="*/ 1181100 h 1455"/>
              <a:gd name="T32" fmla="*/ 2433638 w 1942"/>
              <a:gd name="T33" fmla="*/ 1228725 h 1455"/>
              <a:gd name="T34" fmla="*/ 2387600 w 1942"/>
              <a:gd name="T35" fmla="*/ 1265238 h 1455"/>
              <a:gd name="T36" fmla="*/ 2319338 w 1942"/>
              <a:gd name="T37" fmla="*/ 1319213 h 1455"/>
              <a:gd name="T38" fmla="*/ 2265363 w 1942"/>
              <a:gd name="T39" fmla="*/ 1363663 h 1455"/>
              <a:gd name="T40" fmla="*/ 2211388 w 1942"/>
              <a:gd name="T41" fmla="*/ 1401763 h 1455"/>
              <a:gd name="T42" fmla="*/ 2147888 w 1942"/>
              <a:gd name="T43" fmla="*/ 1444625 h 1455"/>
              <a:gd name="T44" fmla="*/ 2101850 w 1942"/>
              <a:gd name="T45" fmla="*/ 1476375 h 1455"/>
              <a:gd name="T46" fmla="*/ 2043113 w 1942"/>
              <a:gd name="T47" fmla="*/ 1514475 h 1455"/>
              <a:gd name="T48" fmla="*/ 1984375 w 1942"/>
              <a:gd name="T49" fmla="*/ 1552575 h 1455"/>
              <a:gd name="T50" fmla="*/ 1916113 w 1942"/>
              <a:gd name="T51" fmla="*/ 1593850 h 1455"/>
              <a:gd name="T52" fmla="*/ 1857375 w 1942"/>
              <a:gd name="T53" fmla="*/ 1627188 h 1455"/>
              <a:gd name="T54" fmla="*/ 1790700 w 1942"/>
              <a:gd name="T55" fmla="*/ 1665288 h 1455"/>
              <a:gd name="T56" fmla="*/ 1706563 w 1942"/>
              <a:gd name="T57" fmla="*/ 1709738 h 1455"/>
              <a:gd name="T58" fmla="*/ 1635125 w 1942"/>
              <a:gd name="T59" fmla="*/ 1747838 h 1455"/>
              <a:gd name="T60" fmla="*/ 1558925 w 1942"/>
              <a:gd name="T61" fmla="*/ 1789113 h 1455"/>
              <a:gd name="T62" fmla="*/ 1479550 w 1942"/>
              <a:gd name="T63" fmla="*/ 1828801 h 1455"/>
              <a:gd name="T64" fmla="*/ 1395413 w 1942"/>
              <a:gd name="T65" fmla="*/ 1863726 h 1455"/>
              <a:gd name="T66" fmla="*/ 1819275 w 1942"/>
              <a:gd name="T67" fmla="*/ 2308226 h 1455"/>
              <a:gd name="T68" fmla="*/ 125413 w 1942"/>
              <a:gd name="T69" fmla="*/ 1738313 h 1455"/>
              <a:gd name="T70" fmla="*/ 0 w 1942"/>
              <a:gd name="T71" fmla="*/ 611188 h 1455"/>
              <a:gd name="T72" fmla="*/ 352425 w 1942"/>
              <a:gd name="T73" fmla="*/ 928688 h 1455"/>
              <a:gd name="T74" fmla="*/ 431800 w 1942"/>
              <a:gd name="T75" fmla="*/ 900113 h 1455"/>
              <a:gd name="T76" fmla="*/ 512763 w 1942"/>
              <a:gd name="T77" fmla="*/ 869950 h 1455"/>
              <a:gd name="T78" fmla="*/ 617538 w 1942"/>
              <a:gd name="T79" fmla="*/ 831850 h 1455"/>
              <a:gd name="T80" fmla="*/ 717550 w 1942"/>
              <a:gd name="T81" fmla="*/ 787400 h 1455"/>
              <a:gd name="T82" fmla="*/ 823913 w 1942"/>
              <a:gd name="T83" fmla="*/ 733425 h 1455"/>
              <a:gd name="T84" fmla="*/ 911225 w 1942"/>
              <a:gd name="T85" fmla="*/ 687388 h 1455"/>
              <a:gd name="T86" fmla="*/ 995363 w 1942"/>
              <a:gd name="T87" fmla="*/ 633413 h 1455"/>
              <a:gd name="T88" fmla="*/ 1079500 w 1942"/>
              <a:gd name="T89" fmla="*/ 579438 h 1455"/>
              <a:gd name="T90" fmla="*/ 1147763 w 1942"/>
              <a:gd name="T91" fmla="*/ 528638 h 1455"/>
              <a:gd name="T92" fmla="*/ 1219200 w 1942"/>
              <a:gd name="T93" fmla="*/ 473075 h 1455"/>
              <a:gd name="T94" fmla="*/ 1293813 w 1942"/>
              <a:gd name="T95" fmla="*/ 409575 h 1455"/>
              <a:gd name="T96" fmla="*/ 1357313 w 1942"/>
              <a:gd name="T97" fmla="*/ 352425 h 1455"/>
              <a:gd name="T98" fmla="*/ 1420813 w 1942"/>
              <a:gd name="T99" fmla="*/ 293688 h 1455"/>
              <a:gd name="T100" fmla="*/ 1474788 w 1942"/>
              <a:gd name="T101" fmla="*/ 239713 h 1455"/>
              <a:gd name="T102" fmla="*/ 1533525 w 1942"/>
              <a:gd name="T103" fmla="*/ 166688 h 1455"/>
              <a:gd name="T104" fmla="*/ 1589087 w 1942"/>
              <a:gd name="T105" fmla="*/ 101600 h 1455"/>
              <a:gd name="T106" fmla="*/ 1617662 w 1942"/>
              <a:gd name="T107" fmla="*/ 50800 h 1455"/>
              <a:gd name="T108" fmla="*/ 1647825 w 1942"/>
              <a:gd name="T109" fmla="*/ 0 h 1455"/>
              <a:gd name="T110" fmla="*/ 3081338 w 1942"/>
              <a:gd name="T111" fmla="*/ 508000 h 14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942"/>
              <a:gd name="T169" fmla="*/ 0 h 1455"/>
              <a:gd name="T170" fmla="*/ 1942 w 1942"/>
              <a:gd name="T171" fmla="*/ 1455 h 145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942" h="1455">
                <a:moveTo>
                  <a:pt x="1941" y="320"/>
                </a:moveTo>
                <a:lnTo>
                  <a:pt x="1917" y="351"/>
                </a:lnTo>
                <a:lnTo>
                  <a:pt x="1901" y="377"/>
                </a:lnTo>
                <a:lnTo>
                  <a:pt x="1880" y="405"/>
                </a:lnTo>
                <a:lnTo>
                  <a:pt x="1864" y="431"/>
                </a:lnTo>
                <a:lnTo>
                  <a:pt x="1843" y="458"/>
                </a:lnTo>
                <a:lnTo>
                  <a:pt x="1819" y="486"/>
                </a:lnTo>
                <a:lnTo>
                  <a:pt x="1798" y="512"/>
                </a:lnTo>
                <a:lnTo>
                  <a:pt x="1774" y="540"/>
                </a:lnTo>
                <a:lnTo>
                  <a:pt x="1745" y="569"/>
                </a:lnTo>
                <a:lnTo>
                  <a:pt x="1716" y="601"/>
                </a:lnTo>
                <a:lnTo>
                  <a:pt x="1692" y="627"/>
                </a:lnTo>
                <a:lnTo>
                  <a:pt x="1663" y="653"/>
                </a:lnTo>
                <a:lnTo>
                  <a:pt x="1631" y="684"/>
                </a:lnTo>
                <a:lnTo>
                  <a:pt x="1599" y="716"/>
                </a:lnTo>
                <a:lnTo>
                  <a:pt x="1567" y="744"/>
                </a:lnTo>
                <a:lnTo>
                  <a:pt x="1533" y="774"/>
                </a:lnTo>
                <a:lnTo>
                  <a:pt x="1504" y="797"/>
                </a:lnTo>
                <a:lnTo>
                  <a:pt x="1461" y="831"/>
                </a:lnTo>
                <a:lnTo>
                  <a:pt x="1427" y="859"/>
                </a:lnTo>
                <a:lnTo>
                  <a:pt x="1393" y="883"/>
                </a:lnTo>
                <a:lnTo>
                  <a:pt x="1353" y="910"/>
                </a:lnTo>
                <a:lnTo>
                  <a:pt x="1324" y="930"/>
                </a:lnTo>
                <a:lnTo>
                  <a:pt x="1287" y="954"/>
                </a:lnTo>
                <a:lnTo>
                  <a:pt x="1250" y="978"/>
                </a:lnTo>
                <a:lnTo>
                  <a:pt x="1207" y="1004"/>
                </a:lnTo>
                <a:lnTo>
                  <a:pt x="1170" y="1025"/>
                </a:lnTo>
                <a:lnTo>
                  <a:pt x="1128" y="1049"/>
                </a:lnTo>
                <a:lnTo>
                  <a:pt x="1075" y="1077"/>
                </a:lnTo>
                <a:lnTo>
                  <a:pt x="1030" y="1101"/>
                </a:lnTo>
                <a:lnTo>
                  <a:pt x="982" y="1127"/>
                </a:lnTo>
                <a:lnTo>
                  <a:pt x="932" y="1152"/>
                </a:lnTo>
                <a:lnTo>
                  <a:pt x="879" y="1174"/>
                </a:lnTo>
                <a:lnTo>
                  <a:pt x="1146" y="1454"/>
                </a:lnTo>
                <a:lnTo>
                  <a:pt x="79" y="1095"/>
                </a:lnTo>
                <a:lnTo>
                  <a:pt x="0" y="385"/>
                </a:lnTo>
                <a:lnTo>
                  <a:pt x="222" y="585"/>
                </a:lnTo>
                <a:lnTo>
                  <a:pt x="272" y="567"/>
                </a:lnTo>
                <a:lnTo>
                  <a:pt x="323" y="548"/>
                </a:lnTo>
                <a:lnTo>
                  <a:pt x="389" y="524"/>
                </a:lnTo>
                <a:lnTo>
                  <a:pt x="452" y="496"/>
                </a:lnTo>
                <a:lnTo>
                  <a:pt x="519" y="462"/>
                </a:lnTo>
                <a:lnTo>
                  <a:pt x="574" y="433"/>
                </a:lnTo>
                <a:lnTo>
                  <a:pt x="627" y="399"/>
                </a:lnTo>
                <a:lnTo>
                  <a:pt x="680" y="365"/>
                </a:lnTo>
                <a:lnTo>
                  <a:pt x="723" y="333"/>
                </a:lnTo>
                <a:lnTo>
                  <a:pt x="768" y="298"/>
                </a:lnTo>
                <a:lnTo>
                  <a:pt x="815" y="258"/>
                </a:lnTo>
                <a:lnTo>
                  <a:pt x="855" y="222"/>
                </a:lnTo>
                <a:lnTo>
                  <a:pt x="895" y="185"/>
                </a:lnTo>
                <a:lnTo>
                  <a:pt x="929" y="151"/>
                </a:lnTo>
                <a:lnTo>
                  <a:pt x="966" y="105"/>
                </a:lnTo>
                <a:lnTo>
                  <a:pt x="1001" y="64"/>
                </a:lnTo>
                <a:lnTo>
                  <a:pt x="1019" y="32"/>
                </a:lnTo>
                <a:lnTo>
                  <a:pt x="1038" y="0"/>
                </a:lnTo>
                <a:lnTo>
                  <a:pt x="1941" y="320"/>
                </a:lnTo>
              </a:path>
            </a:pathLst>
          </a:custGeom>
          <a:gradFill rotWithShape="0">
            <a:gsLst>
              <a:gs pos="0">
                <a:srgbClr val="008080"/>
              </a:gs>
              <a:gs pos="100000">
                <a:srgbClr val="003B3B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80" name="Freeform 16"/>
          <p:cNvSpPr>
            <a:spLocks/>
          </p:cNvSpPr>
          <p:nvPr/>
        </p:nvSpPr>
        <p:spPr bwMode="auto">
          <a:xfrm>
            <a:off x="6221413" y="2193925"/>
            <a:ext cx="2844800" cy="2686050"/>
          </a:xfrm>
          <a:custGeom>
            <a:avLst/>
            <a:gdLst>
              <a:gd name="T0" fmla="*/ 0 w 1792"/>
              <a:gd name="T1" fmla="*/ 1704975 h 1692"/>
              <a:gd name="T2" fmla="*/ 706438 w 1792"/>
              <a:gd name="T3" fmla="*/ 1903413 h 1692"/>
              <a:gd name="T4" fmla="*/ 744537 w 1792"/>
              <a:gd name="T5" fmla="*/ 1838325 h 1692"/>
              <a:gd name="T6" fmla="*/ 774700 w 1792"/>
              <a:gd name="T7" fmla="*/ 1774825 h 1692"/>
              <a:gd name="T8" fmla="*/ 795337 w 1792"/>
              <a:gd name="T9" fmla="*/ 1714500 h 1692"/>
              <a:gd name="T10" fmla="*/ 815975 w 1792"/>
              <a:gd name="T11" fmla="*/ 1662113 h 1692"/>
              <a:gd name="T12" fmla="*/ 836613 w 1792"/>
              <a:gd name="T13" fmla="*/ 1601787 h 1692"/>
              <a:gd name="T14" fmla="*/ 854075 w 1792"/>
              <a:gd name="T15" fmla="*/ 1531937 h 1692"/>
              <a:gd name="T16" fmla="*/ 866775 w 1792"/>
              <a:gd name="T17" fmla="*/ 1470025 h 1692"/>
              <a:gd name="T18" fmla="*/ 879475 w 1792"/>
              <a:gd name="T19" fmla="*/ 1406525 h 1692"/>
              <a:gd name="T20" fmla="*/ 892175 w 1792"/>
              <a:gd name="T21" fmla="*/ 1333500 h 1692"/>
              <a:gd name="T22" fmla="*/ 896938 w 1792"/>
              <a:gd name="T23" fmla="*/ 1258888 h 1692"/>
              <a:gd name="T24" fmla="*/ 896938 w 1792"/>
              <a:gd name="T25" fmla="*/ 1123950 h 1692"/>
              <a:gd name="T26" fmla="*/ 892175 w 1792"/>
              <a:gd name="T27" fmla="*/ 1050925 h 1692"/>
              <a:gd name="T28" fmla="*/ 887413 w 1792"/>
              <a:gd name="T29" fmla="*/ 987425 h 1692"/>
              <a:gd name="T30" fmla="*/ 874713 w 1792"/>
              <a:gd name="T31" fmla="*/ 922338 h 1692"/>
              <a:gd name="T32" fmla="*/ 858838 w 1792"/>
              <a:gd name="T33" fmla="*/ 852488 h 1692"/>
              <a:gd name="T34" fmla="*/ 841375 w 1792"/>
              <a:gd name="T35" fmla="*/ 792162 h 1692"/>
              <a:gd name="T36" fmla="*/ 820738 w 1792"/>
              <a:gd name="T37" fmla="*/ 717550 h 1692"/>
              <a:gd name="T38" fmla="*/ 790575 w 1792"/>
              <a:gd name="T39" fmla="*/ 644525 h 1692"/>
              <a:gd name="T40" fmla="*/ 2162175 w 1792"/>
              <a:gd name="T41" fmla="*/ 0 h 1692"/>
              <a:gd name="T42" fmla="*/ 2195513 w 1792"/>
              <a:gd name="T43" fmla="*/ 61913 h 1692"/>
              <a:gd name="T44" fmla="*/ 2224088 w 1792"/>
              <a:gd name="T45" fmla="*/ 122238 h 1692"/>
              <a:gd name="T46" fmla="*/ 2249488 w 1792"/>
              <a:gd name="T47" fmla="*/ 176212 h 1692"/>
              <a:gd name="T48" fmla="*/ 2274888 w 1792"/>
              <a:gd name="T49" fmla="*/ 233363 h 1692"/>
              <a:gd name="T50" fmla="*/ 2295525 w 1792"/>
              <a:gd name="T51" fmla="*/ 285750 h 1692"/>
              <a:gd name="T52" fmla="*/ 2320925 w 1792"/>
              <a:gd name="T53" fmla="*/ 342900 h 1692"/>
              <a:gd name="T54" fmla="*/ 2338388 w 1792"/>
              <a:gd name="T55" fmla="*/ 393700 h 1692"/>
              <a:gd name="T56" fmla="*/ 2354263 w 1792"/>
              <a:gd name="T57" fmla="*/ 446088 h 1692"/>
              <a:gd name="T58" fmla="*/ 2371725 w 1792"/>
              <a:gd name="T59" fmla="*/ 500063 h 1692"/>
              <a:gd name="T60" fmla="*/ 2392363 w 1792"/>
              <a:gd name="T61" fmla="*/ 560388 h 1692"/>
              <a:gd name="T62" fmla="*/ 2405063 w 1792"/>
              <a:gd name="T63" fmla="*/ 628650 h 1692"/>
              <a:gd name="T64" fmla="*/ 2422525 w 1792"/>
              <a:gd name="T65" fmla="*/ 685800 h 1692"/>
              <a:gd name="T66" fmla="*/ 2438400 w 1792"/>
              <a:gd name="T67" fmla="*/ 749300 h 1692"/>
              <a:gd name="T68" fmla="*/ 2451100 w 1792"/>
              <a:gd name="T69" fmla="*/ 814388 h 1692"/>
              <a:gd name="T70" fmla="*/ 2455863 w 1792"/>
              <a:gd name="T71" fmla="*/ 884238 h 1692"/>
              <a:gd name="T72" fmla="*/ 2463800 w 1792"/>
              <a:gd name="T73" fmla="*/ 960438 h 1692"/>
              <a:gd name="T74" fmla="*/ 2473325 w 1792"/>
              <a:gd name="T75" fmla="*/ 1031875 h 1692"/>
              <a:gd name="T76" fmla="*/ 2473325 w 1792"/>
              <a:gd name="T77" fmla="*/ 1101725 h 1692"/>
              <a:gd name="T78" fmla="*/ 2473325 w 1792"/>
              <a:gd name="T79" fmla="*/ 1176338 h 1692"/>
              <a:gd name="T80" fmla="*/ 2473325 w 1792"/>
              <a:gd name="T81" fmla="*/ 1271588 h 1692"/>
              <a:gd name="T82" fmla="*/ 2468563 w 1792"/>
              <a:gd name="T83" fmla="*/ 1355725 h 1692"/>
              <a:gd name="T84" fmla="*/ 2463800 w 1792"/>
              <a:gd name="T85" fmla="*/ 1416050 h 1692"/>
              <a:gd name="T86" fmla="*/ 2455863 w 1792"/>
              <a:gd name="T87" fmla="*/ 1482725 h 1692"/>
              <a:gd name="T88" fmla="*/ 2451100 w 1792"/>
              <a:gd name="T89" fmla="*/ 1550987 h 1692"/>
              <a:gd name="T90" fmla="*/ 2435225 w 1792"/>
              <a:gd name="T91" fmla="*/ 1630363 h 1692"/>
              <a:gd name="T92" fmla="*/ 2417763 w 1792"/>
              <a:gd name="T93" fmla="*/ 1695450 h 1692"/>
              <a:gd name="T94" fmla="*/ 2401888 w 1792"/>
              <a:gd name="T95" fmla="*/ 1762125 h 1692"/>
              <a:gd name="T96" fmla="*/ 2379663 w 1792"/>
              <a:gd name="T97" fmla="*/ 1841500 h 1692"/>
              <a:gd name="T98" fmla="*/ 2359025 w 1792"/>
              <a:gd name="T99" fmla="*/ 1900238 h 1692"/>
              <a:gd name="T100" fmla="*/ 2338388 w 1792"/>
              <a:gd name="T101" fmla="*/ 1976438 h 1692"/>
              <a:gd name="T102" fmla="*/ 2312988 w 1792"/>
              <a:gd name="T103" fmla="*/ 2043113 h 1692"/>
              <a:gd name="T104" fmla="*/ 2282825 w 1792"/>
              <a:gd name="T105" fmla="*/ 2108200 h 1692"/>
              <a:gd name="T106" fmla="*/ 2254250 w 1792"/>
              <a:gd name="T107" fmla="*/ 2178050 h 1692"/>
              <a:gd name="T108" fmla="*/ 2216150 w 1792"/>
              <a:gd name="T109" fmla="*/ 2262188 h 1692"/>
              <a:gd name="T110" fmla="*/ 2174875 w 1792"/>
              <a:gd name="T111" fmla="*/ 2347913 h 1692"/>
              <a:gd name="T112" fmla="*/ 2843213 w 1792"/>
              <a:gd name="T113" fmla="*/ 2552700 h 1692"/>
              <a:gd name="T114" fmla="*/ 1165225 w 1792"/>
              <a:gd name="T115" fmla="*/ 2684463 h 1692"/>
              <a:gd name="T116" fmla="*/ 0 w 1792"/>
              <a:gd name="T117" fmla="*/ 1704975 h 169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92"/>
              <a:gd name="T178" fmla="*/ 0 h 1692"/>
              <a:gd name="T179" fmla="*/ 1792 w 1792"/>
              <a:gd name="T180" fmla="*/ 1692 h 169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92" h="1692">
                <a:moveTo>
                  <a:pt x="0" y="1074"/>
                </a:moveTo>
                <a:lnTo>
                  <a:pt x="445" y="1199"/>
                </a:lnTo>
                <a:lnTo>
                  <a:pt x="469" y="1158"/>
                </a:lnTo>
                <a:lnTo>
                  <a:pt x="488" y="1118"/>
                </a:lnTo>
                <a:lnTo>
                  <a:pt x="501" y="1080"/>
                </a:lnTo>
                <a:lnTo>
                  <a:pt x="514" y="1047"/>
                </a:lnTo>
                <a:lnTo>
                  <a:pt x="527" y="1009"/>
                </a:lnTo>
                <a:lnTo>
                  <a:pt x="538" y="965"/>
                </a:lnTo>
                <a:lnTo>
                  <a:pt x="546" y="926"/>
                </a:lnTo>
                <a:lnTo>
                  <a:pt x="554" y="886"/>
                </a:lnTo>
                <a:lnTo>
                  <a:pt x="562" y="840"/>
                </a:lnTo>
                <a:lnTo>
                  <a:pt x="565" y="793"/>
                </a:lnTo>
                <a:lnTo>
                  <a:pt x="565" y="708"/>
                </a:lnTo>
                <a:lnTo>
                  <a:pt x="562" y="662"/>
                </a:lnTo>
                <a:lnTo>
                  <a:pt x="559" y="622"/>
                </a:lnTo>
                <a:lnTo>
                  <a:pt x="551" y="581"/>
                </a:lnTo>
                <a:lnTo>
                  <a:pt x="541" y="537"/>
                </a:lnTo>
                <a:lnTo>
                  <a:pt x="530" y="499"/>
                </a:lnTo>
                <a:lnTo>
                  <a:pt x="517" y="452"/>
                </a:lnTo>
                <a:lnTo>
                  <a:pt x="498" y="406"/>
                </a:lnTo>
                <a:lnTo>
                  <a:pt x="1362" y="0"/>
                </a:lnTo>
                <a:lnTo>
                  <a:pt x="1383" y="39"/>
                </a:lnTo>
                <a:lnTo>
                  <a:pt x="1401" y="77"/>
                </a:lnTo>
                <a:lnTo>
                  <a:pt x="1417" y="111"/>
                </a:lnTo>
                <a:lnTo>
                  <a:pt x="1433" y="147"/>
                </a:lnTo>
                <a:lnTo>
                  <a:pt x="1446" y="180"/>
                </a:lnTo>
                <a:lnTo>
                  <a:pt x="1462" y="216"/>
                </a:lnTo>
                <a:lnTo>
                  <a:pt x="1473" y="248"/>
                </a:lnTo>
                <a:lnTo>
                  <a:pt x="1483" y="281"/>
                </a:lnTo>
                <a:lnTo>
                  <a:pt x="1494" y="315"/>
                </a:lnTo>
                <a:lnTo>
                  <a:pt x="1507" y="353"/>
                </a:lnTo>
                <a:lnTo>
                  <a:pt x="1515" y="396"/>
                </a:lnTo>
                <a:lnTo>
                  <a:pt x="1526" y="432"/>
                </a:lnTo>
                <a:lnTo>
                  <a:pt x="1536" y="472"/>
                </a:lnTo>
                <a:lnTo>
                  <a:pt x="1544" y="513"/>
                </a:lnTo>
                <a:lnTo>
                  <a:pt x="1547" y="557"/>
                </a:lnTo>
                <a:lnTo>
                  <a:pt x="1552" y="605"/>
                </a:lnTo>
                <a:lnTo>
                  <a:pt x="1558" y="650"/>
                </a:lnTo>
                <a:lnTo>
                  <a:pt x="1558" y="694"/>
                </a:lnTo>
                <a:lnTo>
                  <a:pt x="1558" y="741"/>
                </a:lnTo>
                <a:lnTo>
                  <a:pt x="1558" y="801"/>
                </a:lnTo>
                <a:lnTo>
                  <a:pt x="1555" y="854"/>
                </a:lnTo>
                <a:lnTo>
                  <a:pt x="1552" y="892"/>
                </a:lnTo>
                <a:lnTo>
                  <a:pt x="1547" y="934"/>
                </a:lnTo>
                <a:lnTo>
                  <a:pt x="1544" y="977"/>
                </a:lnTo>
                <a:lnTo>
                  <a:pt x="1534" y="1027"/>
                </a:lnTo>
                <a:lnTo>
                  <a:pt x="1523" y="1068"/>
                </a:lnTo>
                <a:lnTo>
                  <a:pt x="1513" y="1110"/>
                </a:lnTo>
                <a:lnTo>
                  <a:pt x="1499" y="1160"/>
                </a:lnTo>
                <a:lnTo>
                  <a:pt x="1486" y="1197"/>
                </a:lnTo>
                <a:lnTo>
                  <a:pt x="1473" y="1245"/>
                </a:lnTo>
                <a:lnTo>
                  <a:pt x="1457" y="1287"/>
                </a:lnTo>
                <a:lnTo>
                  <a:pt x="1438" y="1328"/>
                </a:lnTo>
                <a:lnTo>
                  <a:pt x="1420" y="1372"/>
                </a:lnTo>
                <a:lnTo>
                  <a:pt x="1396" y="1425"/>
                </a:lnTo>
                <a:lnTo>
                  <a:pt x="1370" y="1479"/>
                </a:lnTo>
                <a:lnTo>
                  <a:pt x="1791" y="1608"/>
                </a:lnTo>
                <a:lnTo>
                  <a:pt x="734" y="1691"/>
                </a:lnTo>
                <a:lnTo>
                  <a:pt x="0" y="1074"/>
                </a:lnTo>
              </a:path>
            </a:pathLst>
          </a:cu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81" name="Freeform 17"/>
          <p:cNvSpPr>
            <a:spLocks/>
          </p:cNvSpPr>
          <p:nvPr/>
        </p:nvSpPr>
        <p:spPr bwMode="auto">
          <a:xfrm>
            <a:off x="5700713" y="635000"/>
            <a:ext cx="3327400" cy="2371725"/>
          </a:xfrm>
          <a:custGeom>
            <a:avLst/>
            <a:gdLst/>
            <a:ahLst/>
            <a:cxnLst>
              <a:cxn ang="0">
                <a:pos x="426" y="0"/>
              </a:cxn>
              <a:cxn ang="0">
                <a:pos x="469" y="16"/>
              </a:cxn>
              <a:cxn ang="0">
                <a:pos x="503" y="30"/>
              </a:cxn>
              <a:cxn ang="0">
                <a:pos x="540" y="44"/>
              </a:cxn>
              <a:cxn ang="0">
                <a:pos x="575" y="58"/>
              </a:cxn>
              <a:cxn ang="0">
                <a:pos x="612" y="74"/>
              </a:cxn>
              <a:cxn ang="0">
                <a:pos x="646" y="92"/>
              </a:cxn>
              <a:cxn ang="0">
                <a:pos x="681" y="108"/>
              </a:cxn>
              <a:cxn ang="0">
                <a:pos x="715" y="123"/>
              </a:cxn>
              <a:cxn ang="0">
                <a:pos x="757" y="145"/>
              </a:cxn>
              <a:cxn ang="0">
                <a:pos x="802" y="169"/>
              </a:cxn>
              <a:cxn ang="0">
                <a:pos x="837" y="187"/>
              </a:cxn>
              <a:cxn ang="0">
                <a:pos x="871" y="209"/>
              </a:cxn>
              <a:cxn ang="0">
                <a:pos x="914" y="230"/>
              </a:cxn>
              <a:cxn ang="0">
                <a:pos x="956" y="254"/>
              </a:cxn>
              <a:cxn ang="0">
                <a:pos x="993" y="278"/>
              </a:cxn>
              <a:cxn ang="0">
                <a:pos x="1030" y="304"/>
              </a:cxn>
              <a:cxn ang="0">
                <a:pos x="1065" y="328"/>
              </a:cxn>
              <a:cxn ang="0">
                <a:pos x="1107" y="357"/>
              </a:cxn>
              <a:cxn ang="0">
                <a:pos x="1144" y="383"/>
              </a:cxn>
              <a:cxn ang="0">
                <a:pos x="1176" y="409"/>
              </a:cxn>
              <a:cxn ang="0">
                <a:pos x="1213" y="439"/>
              </a:cxn>
              <a:cxn ang="0">
                <a:pos x="1242" y="460"/>
              </a:cxn>
              <a:cxn ang="0">
                <a:pos x="1274" y="488"/>
              </a:cxn>
              <a:cxn ang="0">
                <a:pos x="1306" y="516"/>
              </a:cxn>
              <a:cxn ang="0">
                <a:pos x="1340" y="550"/>
              </a:cxn>
              <a:cxn ang="0">
                <a:pos x="1369" y="577"/>
              </a:cxn>
              <a:cxn ang="0">
                <a:pos x="1401" y="609"/>
              </a:cxn>
              <a:cxn ang="0">
                <a:pos x="1438" y="647"/>
              </a:cxn>
              <a:cxn ang="0">
                <a:pos x="1470" y="680"/>
              </a:cxn>
              <a:cxn ang="0">
                <a:pos x="1504" y="718"/>
              </a:cxn>
              <a:cxn ang="0">
                <a:pos x="1536" y="756"/>
              </a:cxn>
              <a:cxn ang="0">
                <a:pos x="1565" y="795"/>
              </a:cxn>
              <a:cxn ang="0">
                <a:pos x="1597" y="837"/>
              </a:cxn>
              <a:cxn ang="0">
                <a:pos x="1621" y="873"/>
              </a:cxn>
              <a:cxn ang="0">
                <a:pos x="1645" y="907"/>
              </a:cxn>
              <a:cxn ang="0">
                <a:pos x="1666" y="946"/>
              </a:cxn>
              <a:cxn ang="0">
                <a:pos x="1679" y="974"/>
              </a:cxn>
              <a:cxn ang="0">
                <a:pos x="2095" y="851"/>
              </a:cxn>
              <a:cxn ang="0">
                <a:pos x="1449" y="1493"/>
              </a:cxn>
              <a:cxn ang="0">
                <a:pos x="305" y="1388"/>
              </a:cxn>
              <a:cxn ang="0">
                <a:pos x="757" y="1251"/>
              </a:cxn>
              <a:cxn ang="0">
                <a:pos x="728" y="1206"/>
              </a:cxn>
              <a:cxn ang="0">
                <a:pos x="699" y="1162"/>
              </a:cxn>
              <a:cxn ang="0">
                <a:pos x="659" y="1115"/>
              </a:cxn>
              <a:cxn ang="0">
                <a:pos x="614" y="1065"/>
              </a:cxn>
              <a:cxn ang="0">
                <a:pos x="575" y="1023"/>
              </a:cxn>
              <a:cxn ang="0">
                <a:pos x="532" y="984"/>
              </a:cxn>
              <a:cxn ang="0">
                <a:pos x="487" y="944"/>
              </a:cxn>
              <a:cxn ang="0">
                <a:pos x="442" y="910"/>
              </a:cxn>
              <a:cxn ang="0">
                <a:pos x="397" y="879"/>
              </a:cxn>
              <a:cxn ang="0">
                <a:pos x="344" y="843"/>
              </a:cxn>
              <a:cxn ang="0">
                <a:pos x="294" y="813"/>
              </a:cxn>
              <a:cxn ang="0">
                <a:pos x="246" y="784"/>
              </a:cxn>
              <a:cxn ang="0">
                <a:pos x="199" y="758"/>
              </a:cxn>
              <a:cxn ang="0">
                <a:pos x="140" y="730"/>
              </a:cxn>
              <a:cxn ang="0">
                <a:pos x="82" y="704"/>
              </a:cxn>
              <a:cxn ang="0">
                <a:pos x="42" y="690"/>
              </a:cxn>
              <a:cxn ang="0">
                <a:pos x="0" y="673"/>
              </a:cxn>
              <a:cxn ang="0">
                <a:pos x="426" y="0"/>
              </a:cxn>
            </a:cxnLst>
            <a:rect l="0" t="0" r="r" b="b"/>
            <a:pathLst>
              <a:path w="2096" h="1494">
                <a:moveTo>
                  <a:pt x="426" y="0"/>
                </a:moveTo>
                <a:lnTo>
                  <a:pt x="469" y="16"/>
                </a:lnTo>
                <a:lnTo>
                  <a:pt x="503" y="30"/>
                </a:lnTo>
                <a:lnTo>
                  <a:pt x="540" y="44"/>
                </a:lnTo>
                <a:lnTo>
                  <a:pt x="575" y="58"/>
                </a:lnTo>
                <a:lnTo>
                  <a:pt x="612" y="74"/>
                </a:lnTo>
                <a:lnTo>
                  <a:pt x="646" y="92"/>
                </a:lnTo>
                <a:lnTo>
                  <a:pt x="681" y="108"/>
                </a:lnTo>
                <a:lnTo>
                  <a:pt x="715" y="123"/>
                </a:lnTo>
                <a:lnTo>
                  <a:pt x="757" y="145"/>
                </a:lnTo>
                <a:lnTo>
                  <a:pt x="802" y="169"/>
                </a:lnTo>
                <a:lnTo>
                  <a:pt x="837" y="187"/>
                </a:lnTo>
                <a:lnTo>
                  <a:pt x="871" y="209"/>
                </a:lnTo>
                <a:lnTo>
                  <a:pt x="914" y="230"/>
                </a:lnTo>
                <a:lnTo>
                  <a:pt x="956" y="254"/>
                </a:lnTo>
                <a:lnTo>
                  <a:pt x="993" y="278"/>
                </a:lnTo>
                <a:lnTo>
                  <a:pt x="1030" y="304"/>
                </a:lnTo>
                <a:lnTo>
                  <a:pt x="1065" y="328"/>
                </a:lnTo>
                <a:lnTo>
                  <a:pt x="1107" y="357"/>
                </a:lnTo>
                <a:lnTo>
                  <a:pt x="1144" y="383"/>
                </a:lnTo>
                <a:lnTo>
                  <a:pt x="1176" y="409"/>
                </a:lnTo>
                <a:lnTo>
                  <a:pt x="1213" y="439"/>
                </a:lnTo>
                <a:lnTo>
                  <a:pt x="1242" y="460"/>
                </a:lnTo>
                <a:lnTo>
                  <a:pt x="1274" y="488"/>
                </a:lnTo>
                <a:lnTo>
                  <a:pt x="1306" y="516"/>
                </a:lnTo>
                <a:lnTo>
                  <a:pt x="1340" y="550"/>
                </a:lnTo>
                <a:lnTo>
                  <a:pt x="1369" y="577"/>
                </a:lnTo>
                <a:lnTo>
                  <a:pt x="1401" y="609"/>
                </a:lnTo>
                <a:lnTo>
                  <a:pt x="1438" y="647"/>
                </a:lnTo>
                <a:lnTo>
                  <a:pt x="1470" y="680"/>
                </a:lnTo>
                <a:lnTo>
                  <a:pt x="1504" y="718"/>
                </a:lnTo>
                <a:lnTo>
                  <a:pt x="1536" y="756"/>
                </a:lnTo>
                <a:lnTo>
                  <a:pt x="1565" y="795"/>
                </a:lnTo>
                <a:lnTo>
                  <a:pt x="1597" y="837"/>
                </a:lnTo>
                <a:lnTo>
                  <a:pt x="1621" y="873"/>
                </a:lnTo>
                <a:lnTo>
                  <a:pt x="1645" y="907"/>
                </a:lnTo>
                <a:lnTo>
                  <a:pt x="1666" y="946"/>
                </a:lnTo>
                <a:lnTo>
                  <a:pt x="1679" y="974"/>
                </a:lnTo>
                <a:lnTo>
                  <a:pt x="2095" y="851"/>
                </a:lnTo>
                <a:lnTo>
                  <a:pt x="1449" y="1493"/>
                </a:lnTo>
                <a:lnTo>
                  <a:pt x="305" y="1388"/>
                </a:lnTo>
                <a:lnTo>
                  <a:pt x="757" y="1251"/>
                </a:lnTo>
                <a:lnTo>
                  <a:pt x="728" y="1206"/>
                </a:lnTo>
                <a:lnTo>
                  <a:pt x="699" y="1162"/>
                </a:lnTo>
                <a:lnTo>
                  <a:pt x="659" y="1115"/>
                </a:lnTo>
                <a:lnTo>
                  <a:pt x="614" y="1065"/>
                </a:lnTo>
                <a:lnTo>
                  <a:pt x="575" y="1023"/>
                </a:lnTo>
                <a:lnTo>
                  <a:pt x="532" y="984"/>
                </a:lnTo>
                <a:lnTo>
                  <a:pt x="487" y="944"/>
                </a:lnTo>
                <a:lnTo>
                  <a:pt x="442" y="910"/>
                </a:lnTo>
                <a:lnTo>
                  <a:pt x="397" y="879"/>
                </a:lnTo>
                <a:lnTo>
                  <a:pt x="344" y="843"/>
                </a:lnTo>
                <a:lnTo>
                  <a:pt x="294" y="813"/>
                </a:lnTo>
                <a:lnTo>
                  <a:pt x="246" y="784"/>
                </a:lnTo>
                <a:lnTo>
                  <a:pt x="199" y="758"/>
                </a:lnTo>
                <a:lnTo>
                  <a:pt x="140" y="730"/>
                </a:lnTo>
                <a:lnTo>
                  <a:pt x="82" y="704"/>
                </a:lnTo>
                <a:lnTo>
                  <a:pt x="42" y="690"/>
                </a:lnTo>
                <a:lnTo>
                  <a:pt x="0" y="673"/>
                </a:lnTo>
                <a:lnTo>
                  <a:pt x="426" y="0"/>
                </a:lnTo>
              </a:path>
            </a:pathLst>
          </a:cu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rtl="1">
              <a:defRPr/>
            </a:pPr>
            <a:endParaRPr lang="en-US"/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>
            <a:off x="3371850" y="31750"/>
            <a:ext cx="3217863" cy="1943100"/>
          </a:xfrm>
          <a:custGeom>
            <a:avLst/>
            <a:gdLst>
              <a:gd name="T0" fmla="*/ 1714501 w 2027"/>
              <a:gd name="T1" fmla="*/ 1941513 h 1224"/>
              <a:gd name="T2" fmla="*/ 1925638 w 2027"/>
              <a:gd name="T3" fmla="*/ 1563687 h 1224"/>
              <a:gd name="T4" fmla="*/ 1857376 w 2027"/>
              <a:gd name="T5" fmla="*/ 1547812 h 1224"/>
              <a:gd name="T6" fmla="*/ 1782763 w 2027"/>
              <a:gd name="T7" fmla="*/ 1535112 h 1224"/>
              <a:gd name="T8" fmla="*/ 1685926 w 2027"/>
              <a:gd name="T9" fmla="*/ 1519237 h 1224"/>
              <a:gd name="T10" fmla="*/ 1606550 w 2027"/>
              <a:gd name="T11" fmla="*/ 1509712 h 1224"/>
              <a:gd name="T12" fmla="*/ 1517650 w 2027"/>
              <a:gd name="T13" fmla="*/ 1501775 h 1224"/>
              <a:gd name="T14" fmla="*/ 1420813 w 2027"/>
              <a:gd name="T15" fmla="*/ 1495425 h 1224"/>
              <a:gd name="T16" fmla="*/ 1319213 w 2027"/>
              <a:gd name="T17" fmla="*/ 1489075 h 1224"/>
              <a:gd name="T18" fmla="*/ 1139825 w 2027"/>
              <a:gd name="T19" fmla="*/ 1489075 h 1224"/>
              <a:gd name="T20" fmla="*/ 1046163 w 2027"/>
              <a:gd name="T21" fmla="*/ 1492250 h 1224"/>
              <a:gd name="T22" fmla="*/ 958850 w 2027"/>
              <a:gd name="T23" fmla="*/ 1498600 h 1224"/>
              <a:gd name="T24" fmla="*/ 869950 w 2027"/>
              <a:gd name="T25" fmla="*/ 1503362 h 1224"/>
              <a:gd name="T26" fmla="*/ 781050 w 2027"/>
              <a:gd name="T27" fmla="*/ 1516062 h 1224"/>
              <a:gd name="T28" fmla="*/ 698500 w 2027"/>
              <a:gd name="T29" fmla="*/ 1528762 h 1224"/>
              <a:gd name="T30" fmla="*/ 596900 w 2027"/>
              <a:gd name="T31" fmla="*/ 1544637 h 1224"/>
              <a:gd name="T32" fmla="*/ 508000 w 2027"/>
              <a:gd name="T33" fmla="*/ 1566862 h 1224"/>
              <a:gd name="T34" fmla="*/ 739775 w 2027"/>
              <a:gd name="T35" fmla="*/ 768350 h 1224"/>
              <a:gd name="T36" fmla="*/ 0 w 2027"/>
              <a:gd name="T37" fmla="*/ 449263 h 1224"/>
              <a:gd name="T38" fmla="*/ 38100 w 2027"/>
              <a:gd name="T39" fmla="*/ 439738 h 1224"/>
              <a:gd name="T40" fmla="*/ 112713 w 2027"/>
              <a:gd name="T41" fmla="*/ 420688 h 1224"/>
              <a:gd name="T42" fmla="*/ 171450 w 2027"/>
              <a:gd name="T43" fmla="*/ 409575 h 1224"/>
              <a:gd name="T44" fmla="*/ 239713 w 2027"/>
              <a:gd name="T45" fmla="*/ 393700 h 1224"/>
              <a:gd name="T46" fmla="*/ 319088 w 2027"/>
              <a:gd name="T47" fmla="*/ 381000 h 1224"/>
              <a:gd name="T48" fmla="*/ 387350 w 2027"/>
              <a:gd name="T49" fmla="*/ 368300 h 1224"/>
              <a:gd name="T50" fmla="*/ 474663 w 2027"/>
              <a:gd name="T51" fmla="*/ 352425 h 1224"/>
              <a:gd name="T52" fmla="*/ 550863 w 2027"/>
              <a:gd name="T53" fmla="*/ 342900 h 1224"/>
              <a:gd name="T54" fmla="*/ 638175 w 2027"/>
              <a:gd name="T55" fmla="*/ 333375 h 1224"/>
              <a:gd name="T56" fmla="*/ 731838 w 2027"/>
              <a:gd name="T57" fmla="*/ 323850 h 1224"/>
              <a:gd name="T58" fmla="*/ 819150 w 2027"/>
              <a:gd name="T59" fmla="*/ 317500 h 1224"/>
              <a:gd name="T60" fmla="*/ 920750 w 2027"/>
              <a:gd name="T61" fmla="*/ 314325 h 1224"/>
              <a:gd name="T62" fmla="*/ 1017588 w 2027"/>
              <a:gd name="T63" fmla="*/ 307975 h 1224"/>
              <a:gd name="T64" fmla="*/ 1114425 w 2027"/>
              <a:gd name="T65" fmla="*/ 307975 h 1224"/>
              <a:gd name="T66" fmla="*/ 1214438 w 2027"/>
              <a:gd name="T67" fmla="*/ 307975 h 1224"/>
              <a:gd name="T68" fmla="*/ 1341438 w 2027"/>
              <a:gd name="T69" fmla="*/ 307975 h 1224"/>
              <a:gd name="T70" fmla="*/ 1454150 w 2027"/>
              <a:gd name="T71" fmla="*/ 311150 h 1224"/>
              <a:gd name="T72" fmla="*/ 1530350 w 2027"/>
              <a:gd name="T73" fmla="*/ 314325 h 1224"/>
              <a:gd name="T74" fmla="*/ 1622425 w 2027"/>
              <a:gd name="T75" fmla="*/ 320675 h 1224"/>
              <a:gd name="T76" fmla="*/ 1711326 w 2027"/>
              <a:gd name="T77" fmla="*/ 327025 h 1224"/>
              <a:gd name="T78" fmla="*/ 1816101 w 2027"/>
              <a:gd name="T79" fmla="*/ 336550 h 1224"/>
              <a:gd name="T80" fmla="*/ 1905001 w 2027"/>
              <a:gd name="T81" fmla="*/ 349250 h 1224"/>
              <a:gd name="T82" fmla="*/ 1989138 w 2027"/>
              <a:gd name="T83" fmla="*/ 361950 h 1224"/>
              <a:gd name="T84" fmla="*/ 2097088 w 2027"/>
              <a:gd name="T85" fmla="*/ 377825 h 1224"/>
              <a:gd name="T86" fmla="*/ 2181226 w 2027"/>
              <a:gd name="T87" fmla="*/ 393700 h 1224"/>
              <a:gd name="T88" fmla="*/ 2282826 w 2027"/>
              <a:gd name="T89" fmla="*/ 412750 h 1224"/>
              <a:gd name="T90" fmla="*/ 2366963 w 2027"/>
              <a:gd name="T91" fmla="*/ 427038 h 1224"/>
              <a:gd name="T92" fmla="*/ 2459038 w 2027"/>
              <a:gd name="T93" fmla="*/ 449263 h 1224"/>
              <a:gd name="T94" fmla="*/ 2551113 w 2027"/>
              <a:gd name="T95" fmla="*/ 471488 h 1224"/>
              <a:gd name="T96" fmla="*/ 2825751 w 2027"/>
              <a:gd name="T97" fmla="*/ 0 h 1224"/>
              <a:gd name="T98" fmla="*/ 3216276 w 2027"/>
              <a:gd name="T99" fmla="*/ 1316037 h 1224"/>
              <a:gd name="T100" fmla="*/ 1714501 w 2027"/>
              <a:gd name="T101" fmla="*/ 1941513 h 122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27"/>
              <a:gd name="T154" fmla="*/ 0 h 1224"/>
              <a:gd name="T155" fmla="*/ 2027 w 2027"/>
              <a:gd name="T156" fmla="*/ 1224 h 122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27" h="1224">
                <a:moveTo>
                  <a:pt x="1080" y="1223"/>
                </a:moveTo>
                <a:lnTo>
                  <a:pt x="1213" y="985"/>
                </a:lnTo>
                <a:lnTo>
                  <a:pt x="1170" y="975"/>
                </a:lnTo>
                <a:lnTo>
                  <a:pt x="1123" y="967"/>
                </a:lnTo>
                <a:lnTo>
                  <a:pt x="1062" y="957"/>
                </a:lnTo>
                <a:lnTo>
                  <a:pt x="1012" y="951"/>
                </a:lnTo>
                <a:lnTo>
                  <a:pt x="956" y="946"/>
                </a:lnTo>
                <a:lnTo>
                  <a:pt x="895" y="942"/>
                </a:lnTo>
                <a:lnTo>
                  <a:pt x="831" y="938"/>
                </a:lnTo>
                <a:lnTo>
                  <a:pt x="718" y="938"/>
                </a:lnTo>
                <a:lnTo>
                  <a:pt x="659" y="940"/>
                </a:lnTo>
                <a:lnTo>
                  <a:pt x="604" y="944"/>
                </a:lnTo>
                <a:lnTo>
                  <a:pt x="548" y="947"/>
                </a:lnTo>
                <a:lnTo>
                  <a:pt x="492" y="955"/>
                </a:lnTo>
                <a:lnTo>
                  <a:pt x="440" y="963"/>
                </a:lnTo>
                <a:lnTo>
                  <a:pt x="376" y="973"/>
                </a:lnTo>
                <a:lnTo>
                  <a:pt x="320" y="987"/>
                </a:lnTo>
                <a:lnTo>
                  <a:pt x="466" y="484"/>
                </a:lnTo>
                <a:lnTo>
                  <a:pt x="0" y="283"/>
                </a:lnTo>
                <a:lnTo>
                  <a:pt x="24" y="277"/>
                </a:lnTo>
                <a:lnTo>
                  <a:pt x="71" y="265"/>
                </a:lnTo>
                <a:lnTo>
                  <a:pt x="108" y="258"/>
                </a:lnTo>
                <a:lnTo>
                  <a:pt x="151" y="248"/>
                </a:lnTo>
                <a:lnTo>
                  <a:pt x="201" y="240"/>
                </a:lnTo>
                <a:lnTo>
                  <a:pt x="244" y="232"/>
                </a:lnTo>
                <a:lnTo>
                  <a:pt x="299" y="222"/>
                </a:lnTo>
                <a:lnTo>
                  <a:pt x="347" y="216"/>
                </a:lnTo>
                <a:lnTo>
                  <a:pt x="402" y="210"/>
                </a:lnTo>
                <a:lnTo>
                  <a:pt x="461" y="204"/>
                </a:lnTo>
                <a:lnTo>
                  <a:pt x="516" y="200"/>
                </a:lnTo>
                <a:lnTo>
                  <a:pt x="580" y="198"/>
                </a:lnTo>
                <a:lnTo>
                  <a:pt x="641" y="194"/>
                </a:lnTo>
                <a:lnTo>
                  <a:pt x="702" y="194"/>
                </a:lnTo>
                <a:lnTo>
                  <a:pt x="765" y="194"/>
                </a:lnTo>
                <a:lnTo>
                  <a:pt x="845" y="194"/>
                </a:lnTo>
                <a:lnTo>
                  <a:pt x="916" y="196"/>
                </a:lnTo>
                <a:lnTo>
                  <a:pt x="964" y="198"/>
                </a:lnTo>
                <a:lnTo>
                  <a:pt x="1022" y="202"/>
                </a:lnTo>
                <a:lnTo>
                  <a:pt x="1078" y="206"/>
                </a:lnTo>
                <a:lnTo>
                  <a:pt x="1144" y="212"/>
                </a:lnTo>
                <a:lnTo>
                  <a:pt x="1200" y="220"/>
                </a:lnTo>
                <a:lnTo>
                  <a:pt x="1253" y="228"/>
                </a:lnTo>
                <a:lnTo>
                  <a:pt x="1321" y="238"/>
                </a:lnTo>
                <a:lnTo>
                  <a:pt x="1374" y="248"/>
                </a:lnTo>
                <a:lnTo>
                  <a:pt x="1438" y="260"/>
                </a:lnTo>
                <a:lnTo>
                  <a:pt x="1491" y="269"/>
                </a:lnTo>
                <a:lnTo>
                  <a:pt x="1549" y="283"/>
                </a:lnTo>
                <a:lnTo>
                  <a:pt x="1607" y="297"/>
                </a:lnTo>
                <a:lnTo>
                  <a:pt x="1780" y="0"/>
                </a:lnTo>
                <a:lnTo>
                  <a:pt x="2026" y="829"/>
                </a:lnTo>
                <a:lnTo>
                  <a:pt x="1080" y="1223"/>
                </a:lnTo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2987675" y="2276475"/>
            <a:ext cx="30289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ar-EG" sz="7400">
                <a:ea typeface="FS_Modern1"/>
                <a:cs typeface="FS_Modern1"/>
              </a:rPr>
              <a:t>دورة البيع</a:t>
            </a:r>
            <a:endParaRPr lang="en-US" sz="7400">
              <a:ea typeface="FS_Modern1"/>
              <a:cs typeface="FS_Modern1"/>
            </a:endParaRPr>
          </a:p>
        </p:txBody>
      </p:sp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2947988" y="3698875"/>
            <a:ext cx="32940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rtl="1">
              <a:defRPr/>
            </a:pPr>
            <a:r>
              <a:rPr lang="en-US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Sales Cycle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 animBg="1"/>
      <p:bldP spid="11276" grpId="0" animBg="1"/>
      <p:bldP spid="11277" grpId="0" animBg="1"/>
      <p:bldP spid="11278" grpId="0" animBg="1"/>
      <p:bldP spid="11279" grpId="0" animBg="1"/>
      <p:bldP spid="11280" grpId="0" animBg="1"/>
      <p:bldP spid="11282" grpId="0" animBg="1"/>
      <p:bldP spid="11283" grpId="0"/>
      <p:bldP spid="1128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067175" y="3716338"/>
            <a:ext cx="4716463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 rtl="1" eaLnBrk="0" hangingPunct="0">
              <a:lnSpc>
                <a:spcPct val="90000"/>
              </a:lnSpc>
              <a:defRPr/>
            </a:pPr>
            <a:r>
              <a:rPr lang="ar-SA" sz="8000" b="1">
                <a:solidFill>
                  <a:srgbClr val="F52913"/>
                </a:solidFill>
                <a:latin typeface="Mcs Swer Al_Quran 2" pitchFamily="2" charset="0"/>
              </a:rPr>
              <a:t>تحديد</a:t>
            </a:r>
            <a:r>
              <a:rPr lang="en-US" sz="8000" b="1">
                <a:solidFill>
                  <a:srgbClr val="F52913"/>
                </a:solidFill>
                <a:latin typeface="Mcs Swer Al_Quran 2" pitchFamily="2" charset="0"/>
              </a:rPr>
              <a:t> </a:t>
            </a:r>
            <a:r>
              <a:rPr lang="ar-SA" sz="8000" b="1">
                <a:solidFill>
                  <a:srgbClr val="F52913"/>
                </a:solidFill>
                <a:latin typeface="Mcs Swer Al_Quran 2" pitchFamily="2" charset="0"/>
              </a:rPr>
              <a:t>الهدف</a:t>
            </a:r>
            <a:endParaRPr lang="en-US" sz="8000" b="1">
              <a:solidFill>
                <a:srgbClr val="F52913"/>
              </a:solidFill>
              <a:latin typeface="Mcs Swer Al_Quran 2" pitchFamily="2" charset="0"/>
            </a:endParaRPr>
          </a:p>
        </p:txBody>
      </p:sp>
      <p:pic>
        <p:nvPicPr>
          <p:cNvPr id="2054" name="Picture 6" descr="dv4851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2257425"/>
            <a:ext cx="2493962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1" name="Freeform 13"/>
          <p:cNvSpPr>
            <a:spLocks/>
          </p:cNvSpPr>
          <p:nvPr/>
        </p:nvSpPr>
        <p:spPr bwMode="auto">
          <a:xfrm>
            <a:off x="5219700" y="188913"/>
            <a:ext cx="3217863" cy="1943100"/>
          </a:xfrm>
          <a:custGeom>
            <a:avLst/>
            <a:gdLst>
              <a:gd name="T0" fmla="*/ 1714501 w 2027"/>
              <a:gd name="T1" fmla="*/ 1941513 h 1224"/>
              <a:gd name="T2" fmla="*/ 1925638 w 2027"/>
              <a:gd name="T3" fmla="*/ 1563687 h 1224"/>
              <a:gd name="T4" fmla="*/ 1857376 w 2027"/>
              <a:gd name="T5" fmla="*/ 1547812 h 1224"/>
              <a:gd name="T6" fmla="*/ 1782763 w 2027"/>
              <a:gd name="T7" fmla="*/ 1535112 h 1224"/>
              <a:gd name="T8" fmla="*/ 1685926 w 2027"/>
              <a:gd name="T9" fmla="*/ 1519237 h 1224"/>
              <a:gd name="T10" fmla="*/ 1606550 w 2027"/>
              <a:gd name="T11" fmla="*/ 1509712 h 1224"/>
              <a:gd name="T12" fmla="*/ 1517650 w 2027"/>
              <a:gd name="T13" fmla="*/ 1501775 h 1224"/>
              <a:gd name="T14" fmla="*/ 1420813 w 2027"/>
              <a:gd name="T15" fmla="*/ 1495425 h 1224"/>
              <a:gd name="T16" fmla="*/ 1319213 w 2027"/>
              <a:gd name="T17" fmla="*/ 1489075 h 1224"/>
              <a:gd name="T18" fmla="*/ 1139825 w 2027"/>
              <a:gd name="T19" fmla="*/ 1489075 h 1224"/>
              <a:gd name="T20" fmla="*/ 1046163 w 2027"/>
              <a:gd name="T21" fmla="*/ 1492250 h 1224"/>
              <a:gd name="T22" fmla="*/ 958850 w 2027"/>
              <a:gd name="T23" fmla="*/ 1498600 h 1224"/>
              <a:gd name="T24" fmla="*/ 869950 w 2027"/>
              <a:gd name="T25" fmla="*/ 1503362 h 1224"/>
              <a:gd name="T26" fmla="*/ 781050 w 2027"/>
              <a:gd name="T27" fmla="*/ 1516062 h 1224"/>
              <a:gd name="T28" fmla="*/ 698500 w 2027"/>
              <a:gd name="T29" fmla="*/ 1528762 h 1224"/>
              <a:gd name="T30" fmla="*/ 596900 w 2027"/>
              <a:gd name="T31" fmla="*/ 1544637 h 1224"/>
              <a:gd name="T32" fmla="*/ 508000 w 2027"/>
              <a:gd name="T33" fmla="*/ 1566862 h 1224"/>
              <a:gd name="T34" fmla="*/ 739775 w 2027"/>
              <a:gd name="T35" fmla="*/ 768350 h 1224"/>
              <a:gd name="T36" fmla="*/ 0 w 2027"/>
              <a:gd name="T37" fmla="*/ 449263 h 1224"/>
              <a:gd name="T38" fmla="*/ 38100 w 2027"/>
              <a:gd name="T39" fmla="*/ 439738 h 1224"/>
              <a:gd name="T40" fmla="*/ 112713 w 2027"/>
              <a:gd name="T41" fmla="*/ 420688 h 1224"/>
              <a:gd name="T42" fmla="*/ 171450 w 2027"/>
              <a:gd name="T43" fmla="*/ 409575 h 1224"/>
              <a:gd name="T44" fmla="*/ 239713 w 2027"/>
              <a:gd name="T45" fmla="*/ 393700 h 1224"/>
              <a:gd name="T46" fmla="*/ 319088 w 2027"/>
              <a:gd name="T47" fmla="*/ 381000 h 1224"/>
              <a:gd name="T48" fmla="*/ 387350 w 2027"/>
              <a:gd name="T49" fmla="*/ 368300 h 1224"/>
              <a:gd name="T50" fmla="*/ 474663 w 2027"/>
              <a:gd name="T51" fmla="*/ 352425 h 1224"/>
              <a:gd name="T52" fmla="*/ 550863 w 2027"/>
              <a:gd name="T53" fmla="*/ 342900 h 1224"/>
              <a:gd name="T54" fmla="*/ 638175 w 2027"/>
              <a:gd name="T55" fmla="*/ 333375 h 1224"/>
              <a:gd name="T56" fmla="*/ 731838 w 2027"/>
              <a:gd name="T57" fmla="*/ 323850 h 1224"/>
              <a:gd name="T58" fmla="*/ 819150 w 2027"/>
              <a:gd name="T59" fmla="*/ 317500 h 1224"/>
              <a:gd name="T60" fmla="*/ 920750 w 2027"/>
              <a:gd name="T61" fmla="*/ 314325 h 1224"/>
              <a:gd name="T62" fmla="*/ 1017588 w 2027"/>
              <a:gd name="T63" fmla="*/ 307975 h 1224"/>
              <a:gd name="T64" fmla="*/ 1114425 w 2027"/>
              <a:gd name="T65" fmla="*/ 307975 h 1224"/>
              <a:gd name="T66" fmla="*/ 1214438 w 2027"/>
              <a:gd name="T67" fmla="*/ 307975 h 1224"/>
              <a:gd name="T68" fmla="*/ 1341438 w 2027"/>
              <a:gd name="T69" fmla="*/ 307975 h 1224"/>
              <a:gd name="T70" fmla="*/ 1454150 w 2027"/>
              <a:gd name="T71" fmla="*/ 311150 h 1224"/>
              <a:gd name="T72" fmla="*/ 1530350 w 2027"/>
              <a:gd name="T73" fmla="*/ 314325 h 1224"/>
              <a:gd name="T74" fmla="*/ 1622425 w 2027"/>
              <a:gd name="T75" fmla="*/ 320675 h 1224"/>
              <a:gd name="T76" fmla="*/ 1711326 w 2027"/>
              <a:gd name="T77" fmla="*/ 327025 h 1224"/>
              <a:gd name="T78" fmla="*/ 1816101 w 2027"/>
              <a:gd name="T79" fmla="*/ 336550 h 1224"/>
              <a:gd name="T80" fmla="*/ 1905001 w 2027"/>
              <a:gd name="T81" fmla="*/ 349250 h 1224"/>
              <a:gd name="T82" fmla="*/ 1989138 w 2027"/>
              <a:gd name="T83" fmla="*/ 361950 h 1224"/>
              <a:gd name="T84" fmla="*/ 2097088 w 2027"/>
              <a:gd name="T85" fmla="*/ 377825 h 1224"/>
              <a:gd name="T86" fmla="*/ 2181226 w 2027"/>
              <a:gd name="T87" fmla="*/ 393700 h 1224"/>
              <a:gd name="T88" fmla="*/ 2282826 w 2027"/>
              <a:gd name="T89" fmla="*/ 412750 h 1224"/>
              <a:gd name="T90" fmla="*/ 2366963 w 2027"/>
              <a:gd name="T91" fmla="*/ 427038 h 1224"/>
              <a:gd name="T92" fmla="*/ 2459038 w 2027"/>
              <a:gd name="T93" fmla="*/ 449263 h 1224"/>
              <a:gd name="T94" fmla="*/ 2551113 w 2027"/>
              <a:gd name="T95" fmla="*/ 471488 h 1224"/>
              <a:gd name="T96" fmla="*/ 2825751 w 2027"/>
              <a:gd name="T97" fmla="*/ 0 h 1224"/>
              <a:gd name="T98" fmla="*/ 3216276 w 2027"/>
              <a:gd name="T99" fmla="*/ 1316037 h 1224"/>
              <a:gd name="T100" fmla="*/ 1714501 w 2027"/>
              <a:gd name="T101" fmla="*/ 1941513 h 122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27"/>
              <a:gd name="T154" fmla="*/ 0 h 1224"/>
              <a:gd name="T155" fmla="*/ 2027 w 2027"/>
              <a:gd name="T156" fmla="*/ 1224 h 122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27" h="1224">
                <a:moveTo>
                  <a:pt x="1080" y="1223"/>
                </a:moveTo>
                <a:lnTo>
                  <a:pt x="1213" y="985"/>
                </a:lnTo>
                <a:lnTo>
                  <a:pt x="1170" y="975"/>
                </a:lnTo>
                <a:lnTo>
                  <a:pt x="1123" y="967"/>
                </a:lnTo>
                <a:lnTo>
                  <a:pt x="1062" y="957"/>
                </a:lnTo>
                <a:lnTo>
                  <a:pt x="1012" y="951"/>
                </a:lnTo>
                <a:lnTo>
                  <a:pt x="956" y="946"/>
                </a:lnTo>
                <a:lnTo>
                  <a:pt x="895" y="942"/>
                </a:lnTo>
                <a:lnTo>
                  <a:pt x="831" y="938"/>
                </a:lnTo>
                <a:lnTo>
                  <a:pt x="718" y="938"/>
                </a:lnTo>
                <a:lnTo>
                  <a:pt x="659" y="940"/>
                </a:lnTo>
                <a:lnTo>
                  <a:pt x="604" y="944"/>
                </a:lnTo>
                <a:lnTo>
                  <a:pt x="548" y="947"/>
                </a:lnTo>
                <a:lnTo>
                  <a:pt x="492" y="955"/>
                </a:lnTo>
                <a:lnTo>
                  <a:pt x="440" y="963"/>
                </a:lnTo>
                <a:lnTo>
                  <a:pt x="376" y="973"/>
                </a:lnTo>
                <a:lnTo>
                  <a:pt x="320" y="987"/>
                </a:lnTo>
                <a:lnTo>
                  <a:pt x="466" y="484"/>
                </a:lnTo>
                <a:lnTo>
                  <a:pt x="0" y="283"/>
                </a:lnTo>
                <a:lnTo>
                  <a:pt x="24" y="277"/>
                </a:lnTo>
                <a:lnTo>
                  <a:pt x="71" y="265"/>
                </a:lnTo>
                <a:lnTo>
                  <a:pt x="108" y="258"/>
                </a:lnTo>
                <a:lnTo>
                  <a:pt x="151" y="248"/>
                </a:lnTo>
                <a:lnTo>
                  <a:pt x="201" y="240"/>
                </a:lnTo>
                <a:lnTo>
                  <a:pt x="244" y="232"/>
                </a:lnTo>
                <a:lnTo>
                  <a:pt x="299" y="222"/>
                </a:lnTo>
                <a:lnTo>
                  <a:pt x="347" y="216"/>
                </a:lnTo>
                <a:lnTo>
                  <a:pt x="402" y="210"/>
                </a:lnTo>
                <a:lnTo>
                  <a:pt x="461" y="204"/>
                </a:lnTo>
                <a:lnTo>
                  <a:pt x="516" y="200"/>
                </a:lnTo>
                <a:lnTo>
                  <a:pt x="580" y="198"/>
                </a:lnTo>
                <a:lnTo>
                  <a:pt x="641" y="194"/>
                </a:lnTo>
                <a:lnTo>
                  <a:pt x="702" y="194"/>
                </a:lnTo>
                <a:lnTo>
                  <a:pt x="765" y="194"/>
                </a:lnTo>
                <a:lnTo>
                  <a:pt x="845" y="194"/>
                </a:lnTo>
                <a:lnTo>
                  <a:pt x="916" y="196"/>
                </a:lnTo>
                <a:lnTo>
                  <a:pt x="964" y="198"/>
                </a:lnTo>
                <a:lnTo>
                  <a:pt x="1022" y="202"/>
                </a:lnTo>
                <a:lnTo>
                  <a:pt x="1078" y="206"/>
                </a:lnTo>
                <a:lnTo>
                  <a:pt x="1144" y="212"/>
                </a:lnTo>
                <a:lnTo>
                  <a:pt x="1200" y="220"/>
                </a:lnTo>
                <a:lnTo>
                  <a:pt x="1253" y="228"/>
                </a:lnTo>
                <a:lnTo>
                  <a:pt x="1321" y="238"/>
                </a:lnTo>
                <a:lnTo>
                  <a:pt x="1374" y="248"/>
                </a:lnTo>
                <a:lnTo>
                  <a:pt x="1438" y="260"/>
                </a:lnTo>
                <a:lnTo>
                  <a:pt x="1491" y="269"/>
                </a:lnTo>
                <a:lnTo>
                  <a:pt x="1549" y="283"/>
                </a:lnTo>
                <a:lnTo>
                  <a:pt x="1607" y="297"/>
                </a:lnTo>
                <a:lnTo>
                  <a:pt x="1780" y="0"/>
                </a:lnTo>
                <a:lnTo>
                  <a:pt x="2026" y="829"/>
                </a:lnTo>
                <a:lnTo>
                  <a:pt x="1080" y="1223"/>
                </a:lnTo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6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635375" y="2924175"/>
            <a:ext cx="517525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>
              <a:lnSpc>
                <a:spcPct val="200000"/>
              </a:lnSpc>
              <a:buFont typeface="Wingdings" pitchFamily="2" charset="2"/>
              <a:buChar char="¬"/>
            </a:pPr>
            <a:r>
              <a:rPr lang="ar-EG" sz="3200" b="1">
                <a:cs typeface="Arial" pitchFamily="34" charset="0"/>
              </a:rPr>
              <a:t> ما هو الهدف الأكبر؟</a:t>
            </a:r>
          </a:p>
          <a:p>
            <a:pPr rtl="1">
              <a:lnSpc>
                <a:spcPct val="200000"/>
              </a:lnSpc>
              <a:buFont typeface="Wingdings" pitchFamily="2" charset="2"/>
              <a:buChar char="¬"/>
            </a:pPr>
            <a:r>
              <a:rPr lang="ar-EG" sz="3200" b="1">
                <a:cs typeface="Arial" pitchFamily="34" charset="0"/>
              </a:rPr>
              <a:t> ما هو الهدف من الزيارة أو اللقاء؟</a:t>
            </a:r>
            <a:endParaRPr lang="en-US" sz="3200" b="1">
              <a:cs typeface="Arial" pitchFamily="34" charset="0"/>
            </a:endParaRPr>
          </a:p>
        </p:txBody>
      </p:sp>
      <p:pic>
        <p:nvPicPr>
          <p:cNvPr id="3079" name="Picture 7" descr="200291432-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276475"/>
            <a:ext cx="3013075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755650" y="620713"/>
            <a:ext cx="4710113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 rtl="1" eaLnBrk="0" hangingPunct="0">
              <a:lnSpc>
                <a:spcPct val="90000"/>
              </a:lnSpc>
              <a:defRPr/>
            </a:pPr>
            <a:r>
              <a:rPr lang="ar-SA" sz="6600" b="1">
                <a:solidFill>
                  <a:srgbClr val="F52913"/>
                </a:solidFill>
              </a:rPr>
              <a:t>تحديد</a:t>
            </a:r>
            <a:r>
              <a:rPr lang="en-US" sz="6600" b="1">
                <a:solidFill>
                  <a:srgbClr val="F52913"/>
                </a:solidFill>
              </a:rPr>
              <a:t> </a:t>
            </a:r>
            <a:r>
              <a:rPr lang="ar-SA" sz="6600" b="1">
                <a:solidFill>
                  <a:srgbClr val="F52913"/>
                </a:solidFill>
              </a:rPr>
              <a:t>الهدف</a:t>
            </a:r>
            <a:endParaRPr lang="en-US" sz="3600" b="1">
              <a:solidFill>
                <a:srgbClr val="FFFF00"/>
              </a:solidFill>
            </a:endParaRPr>
          </a:p>
        </p:txBody>
      </p:sp>
      <p:sp>
        <p:nvSpPr>
          <p:cNvPr id="3081" name="Freeform 9"/>
          <p:cNvSpPr>
            <a:spLocks/>
          </p:cNvSpPr>
          <p:nvPr/>
        </p:nvSpPr>
        <p:spPr bwMode="auto">
          <a:xfrm>
            <a:off x="5219700" y="188913"/>
            <a:ext cx="3217863" cy="1943100"/>
          </a:xfrm>
          <a:custGeom>
            <a:avLst/>
            <a:gdLst>
              <a:gd name="T0" fmla="*/ 1714501 w 2027"/>
              <a:gd name="T1" fmla="*/ 1941513 h 1224"/>
              <a:gd name="T2" fmla="*/ 1925638 w 2027"/>
              <a:gd name="T3" fmla="*/ 1563687 h 1224"/>
              <a:gd name="T4" fmla="*/ 1857376 w 2027"/>
              <a:gd name="T5" fmla="*/ 1547812 h 1224"/>
              <a:gd name="T6" fmla="*/ 1782763 w 2027"/>
              <a:gd name="T7" fmla="*/ 1535112 h 1224"/>
              <a:gd name="T8" fmla="*/ 1685926 w 2027"/>
              <a:gd name="T9" fmla="*/ 1519237 h 1224"/>
              <a:gd name="T10" fmla="*/ 1606550 w 2027"/>
              <a:gd name="T11" fmla="*/ 1509712 h 1224"/>
              <a:gd name="T12" fmla="*/ 1517650 w 2027"/>
              <a:gd name="T13" fmla="*/ 1501775 h 1224"/>
              <a:gd name="T14" fmla="*/ 1420813 w 2027"/>
              <a:gd name="T15" fmla="*/ 1495425 h 1224"/>
              <a:gd name="T16" fmla="*/ 1319213 w 2027"/>
              <a:gd name="T17" fmla="*/ 1489075 h 1224"/>
              <a:gd name="T18" fmla="*/ 1139825 w 2027"/>
              <a:gd name="T19" fmla="*/ 1489075 h 1224"/>
              <a:gd name="T20" fmla="*/ 1046163 w 2027"/>
              <a:gd name="T21" fmla="*/ 1492250 h 1224"/>
              <a:gd name="T22" fmla="*/ 958850 w 2027"/>
              <a:gd name="T23" fmla="*/ 1498600 h 1224"/>
              <a:gd name="T24" fmla="*/ 869950 w 2027"/>
              <a:gd name="T25" fmla="*/ 1503362 h 1224"/>
              <a:gd name="T26" fmla="*/ 781050 w 2027"/>
              <a:gd name="T27" fmla="*/ 1516062 h 1224"/>
              <a:gd name="T28" fmla="*/ 698500 w 2027"/>
              <a:gd name="T29" fmla="*/ 1528762 h 1224"/>
              <a:gd name="T30" fmla="*/ 596900 w 2027"/>
              <a:gd name="T31" fmla="*/ 1544637 h 1224"/>
              <a:gd name="T32" fmla="*/ 508000 w 2027"/>
              <a:gd name="T33" fmla="*/ 1566862 h 1224"/>
              <a:gd name="T34" fmla="*/ 739775 w 2027"/>
              <a:gd name="T35" fmla="*/ 768350 h 1224"/>
              <a:gd name="T36" fmla="*/ 0 w 2027"/>
              <a:gd name="T37" fmla="*/ 449263 h 1224"/>
              <a:gd name="T38" fmla="*/ 38100 w 2027"/>
              <a:gd name="T39" fmla="*/ 439738 h 1224"/>
              <a:gd name="T40" fmla="*/ 112713 w 2027"/>
              <a:gd name="T41" fmla="*/ 420688 h 1224"/>
              <a:gd name="T42" fmla="*/ 171450 w 2027"/>
              <a:gd name="T43" fmla="*/ 409575 h 1224"/>
              <a:gd name="T44" fmla="*/ 239713 w 2027"/>
              <a:gd name="T45" fmla="*/ 393700 h 1224"/>
              <a:gd name="T46" fmla="*/ 319088 w 2027"/>
              <a:gd name="T47" fmla="*/ 381000 h 1224"/>
              <a:gd name="T48" fmla="*/ 387350 w 2027"/>
              <a:gd name="T49" fmla="*/ 368300 h 1224"/>
              <a:gd name="T50" fmla="*/ 474663 w 2027"/>
              <a:gd name="T51" fmla="*/ 352425 h 1224"/>
              <a:gd name="T52" fmla="*/ 550863 w 2027"/>
              <a:gd name="T53" fmla="*/ 342900 h 1224"/>
              <a:gd name="T54" fmla="*/ 638175 w 2027"/>
              <a:gd name="T55" fmla="*/ 333375 h 1224"/>
              <a:gd name="T56" fmla="*/ 731838 w 2027"/>
              <a:gd name="T57" fmla="*/ 323850 h 1224"/>
              <a:gd name="T58" fmla="*/ 819150 w 2027"/>
              <a:gd name="T59" fmla="*/ 317500 h 1224"/>
              <a:gd name="T60" fmla="*/ 920750 w 2027"/>
              <a:gd name="T61" fmla="*/ 314325 h 1224"/>
              <a:gd name="T62" fmla="*/ 1017588 w 2027"/>
              <a:gd name="T63" fmla="*/ 307975 h 1224"/>
              <a:gd name="T64" fmla="*/ 1114425 w 2027"/>
              <a:gd name="T65" fmla="*/ 307975 h 1224"/>
              <a:gd name="T66" fmla="*/ 1214438 w 2027"/>
              <a:gd name="T67" fmla="*/ 307975 h 1224"/>
              <a:gd name="T68" fmla="*/ 1341438 w 2027"/>
              <a:gd name="T69" fmla="*/ 307975 h 1224"/>
              <a:gd name="T70" fmla="*/ 1454150 w 2027"/>
              <a:gd name="T71" fmla="*/ 311150 h 1224"/>
              <a:gd name="T72" fmla="*/ 1530350 w 2027"/>
              <a:gd name="T73" fmla="*/ 314325 h 1224"/>
              <a:gd name="T74" fmla="*/ 1622425 w 2027"/>
              <a:gd name="T75" fmla="*/ 320675 h 1224"/>
              <a:gd name="T76" fmla="*/ 1711326 w 2027"/>
              <a:gd name="T77" fmla="*/ 327025 h 1224"/>
              <a:gd name="T78" fmla="*/ 1816101 w 2027"/>
              <a:gd name="T79" fmla="*/ 336550 h 1224"/>
              <a:gd name="T80" fmla="*/ 1905001 w 2027"/>
              <a:gd name="T81" fmla="*/ 349250 h 1224"/>
              <a:gd name="T82" fmla="*/ 1989138 w 2027"/>
              <a:gd name="T83" fmla="*/ 361950 h 1224"/>
              <a:gd name="T84" fmla="*/ 2097088 w 2027"/>
              <a:gd name="T85" fmla="*/ 377825 h 1224"/>
              <a:gd name="T86" fmla="*/ 2181226 w 2027"/>
              <a:gd name="T87" fmla="*/ 393700 h 1224"/>
              <a:gd name="T88" fmla="*/ 2282826 w 2027"/>
              <a:gd name="T89" fmla="*/ 412750 h 1224"/>
              <a:gd name="T90" fmla="*/ 2366963 w 2027"/>
              <a:gd name="T91" fmla="*/ 427038 h 1224"/>
              <a:gd name="T92" fmla="*/ 2459038 w 2027"/>
              <a:gd name="T93" fmla="*/ 449263 h 1224"/>
              <a:gd name="T94" fmla="*/ 2551113 w 2027"/>
              <a:gd name="T95" fmla="*/ 471488 h 1224"/>
              <a:gd name="T96" fmla="*/ 2825751 w 2027"/>
              <a:gd name="T97" fmla="*/ 0 h 1224"/>
              <a:gd name="T98" fmla="*/ 3216276 w 2027"/>
              <a:gd name="T99" fmla="*/ 1316037 h 1224"/>
              <a:gd name="T100" fmla="*/ 1714501 w 2027"/>
              <a:gd name="T101" fmla="*/ 1941513 h 122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27"/>
              <a:gd name="T154" fmla="*/ 0 h 1224"/>
              <a:gd name="T155" fmla="*/ 2027 w 2027"/>
              <a:gd name="T156" fmla="*/ 1224 h 122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27" h="1224">
                <a:moveTo>
                  <a:pt x="1080" y="1223"/>
                </a:moveTo>
                <a:lnTo>
                  <a:pt x="1213" y="985"/>
                </a:lnTo>
                <a:lnTo>
                  <a:pt x="1170" y="975"/>
                </a:lnTo>
                <a:lnTo>
                  <a:pt x="1123" y="967"/>
                </a:lnTo>
                <a:lnTo>
                  <a:pt x="1062" y="957"/>
                </a:lnTo>
                <a:lnTo>
                  <a:pt x="1012" y="951"/>
                </a:lnTo>
                <a:lnTo>
                  <a:pt x="956" y="946"/>
                </a:lnTo>
                <a:lnTo>
                  <a:pt x="895" y="942"/>
                </a:lnTo>
                <a:lnTo>
                  <a:pt x="831" y="938"/>
                </a:lnTo>
                <a:lnTo>
                  <a:pt x="718" y="938"/>
                </a:lnTo>
                <a:lnTo>
                  <a:pt x="659" y="940"/>
                </a:lnTo>
                <a:lnTo>
                  <a:pt x="604" y="944"/>
                </a:lnTo>
                <a:lnTo>
                  <a:pt x="548" y="947"/>
                </a:lnTo>
                <a:lnTo>
                  <a:pt x="492" y="955"/>
                </a:lnTo>
                <a:lnTo>
                  <a:pt x="440" y="963"/>
                </a:lnTo>
                <a:lnTo>
                  <a:pt x="376" y="973"/>
                </a:lnTo>
                <a:lnTo>
                  <a:pt x="320" y="987"/>
                </a:lnTo>
                <a:lnTo>
                  <a:pt x="466" y="484"/>
                </a:lnTo>
                <a:lnTo>
                  <a:pt x="0" y="283"/>
                </a:lnTo>
                <a:lnTo>
                  <a:pt x="24" y="277"/>
                </a:lnTo>
                <a:lnTo>
                  <a:pt x="71" y="265"/>
                </a:lnTo>
                <a:lnTo>
                  <a:pt x="108" y="258"/>
                </a:lnTo>
                <a:lnTo>
                  <a:pt x="151" y="248"/>
                </a:lnTo>
                <a:lnTo>
                  <a:pt x="201" y="240"/>
                </a:lnTo>
                <a:lnTo>
                  <a:pt x="244" y="232"/>
                </a:lnTo>
                <a:lnTo>
                  <a:pt x="299" y="222"/>
                </a:lnTo>
                <a:lnTo>
                  <a:pt x="347" y="216"/>
                </a:lnTo>
                <a:lnTo>
                  <a:pt x="402" y="210"/>
                </a:lnTo>
                <a:lnTo>
                  <a:pt x="461" y="204"/>
                </a:lnTo>
                <a:lnTo>
                  <a:pt x="516" y="200"/>
                </a:lnTo>
                <a:lnTo>
                  <a:pt x="580" y="198"/>
                </a:lnTo>
                <a:lnTo>
                  <a:pt x="641" y="194"/>
                </a:lnTo>
                <a:lnTo>
                  <a:pt x="702" y="194"/>
                </a:lnTo>
                <a:lnTo>
                  <a:pt x="765" y="194"/>
                </a:lnTo>
                <a:lnTo>
                  <a:pt x="845" y="194"/>
                </a:lnTo>
                <a:lnTo>
                  <a:pt x="916" y="196"/>
                </a:lnTo>
                <a:lnTo>
                  <a:pt x="964" y="198"/>
                </a:lnTo>
                <a:lnTo>
                  <a:pt x="1022" y="202"/>
                </a:lnTo>
                <a:lnTo>
                  <a:pt x="1078" y="206"/>
                </a:lnTo>
                <a:lnTo>
                  <a:pt x="1144" y="212"/>
                </a:lnTo>
                <a:lnTo>
                  <a:pt x="1200" y="220"/>
                </a:lnTo>
                <a:lnTo>
                  <a:pt x="1253" y="228"/>
                </a:lnTo>
                <a:lnTo>
                  <a:pt x="1321" y="238"/>
                </a:lnTo>
                <a:lnTo>
                  <a:pt x="1374" y="248"/>
                </a:lnTo>
                <a:lnTo>
                  <a:pt x="1438" y="260"/>
                </a:lnTo>
                <a:lnTo>
                  <a:pt x="1491" y="269"/>
                </a:lnTo>
                <a:lnTo>
                  <a:pt x="1549" y="283"/>
                </a:lnTo>
                <a:lnTo>
                  <a:pt x="1607" y="297"/>
                </a:lnTo>
                <a:lnTo>
                  <a:pt x="1780" y="0"/>
                </a:lnTo>
                <a:lnTo>
                  <a:pt x="2026" y="829"/>
                </a:lnTo>
                <a:lnTo>
                  <a:pt x="1080" y="1223"/>
                </a:lnTo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/>
      <p:bldP spid="308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24300" y="3573463"/>
            <a:ext cx="4824413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 rtl="1" eaLnBrk="0" hangingPunct="0">
              <a:lnSpc>
                <a:spcPct val="90000"/>
              </a:lnSpc>
              <a:defRPr/>
            </a:pPr>
            <a:r>
              <a:rPr lang="ar-SA" sz="8800" b="1"/>
              <a:t>الحصول</a:t>
            </a:r>
            <a:r>
              <a:rPr lang="en-US" sz="8800" b="1"/>
              <a:t> </a:t>
            </a:r>
            <a:r>
              <a:rPr lang="ar-SA" sz="8800" b="1"/>
              <a:t>على</a:t>
            </a:r>
            <a:r>
              <a:rPr lang="en-US" sz="8800" b="1"/>
              <a:t> </a:t>
            </a:r>
            <a:r>
              <a:rPr lang="ar-SA" sz="8800" b="1"/>
              <a:t>العميل</a:t>
            </a:r>
            <a:endParaRPr lang="en-US" sz="8800" b="1"/>
          </a:p>
        </p:txBody>
      </p:sp>
      <p:pic>
        <p:nvPicPr>
          <p:cNvPr id="5128" name="Picture 8" descr="200300526-002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844675"/>
            <a:ext cx="3043238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4" name="Freeform 14"/>
          <p:cNvSpPr>
            <a:spLocks/>
          </p:cNvSpPr>
          <p:nvPr/>
        </p:nvSpPr>
        <p:spPr bwMode="auto">
          <a:xfrm>
            <a:off x="5676900" y="798513"/>
            <a:ext cx="3327400" cy="2371725"/>
          </a:xfrm>
          <a:custGeom>
            <a:avLst/>
            <a:gdLst/>
            <a:ahLst/>
            <a:cxnLst>
              <a:cxn ang="0">
                <a:pos x="426" y="0"/>
              </a:cxn>
              <a:cxn ang="0">
                <a:pos x="469" y="16"/>
              </a:cxn>
              <a:cxn ang="0">
                <a:pos x="503" y="30"/>
              </a:cxn>
              <a:cxn ang="0">
                <a:pos x="540" y="44"/>
              </a:cxn>
              <a:cxn ang="0">
                <a:pos x="575" y="58"/>
              </a:cxn>
              <a:cxn ang="0">
                <a:pos x="612" y="74"/>
              </a:cxn>
              <a:cxn ang="0">
                <a:pos x="646" y="92"/>
              </a:cxn>
              <a:cxn ang="0">
                <a:pos x="681" y="108"/>
              </a:cxn>
              <a:cxn ang="0">
                <a:pos x="715" y="123"/>
              </a:cxn>
              <a:cxn ang="0">
                <a:pos x="757" y="145"/>
              </a:cxn>
              <a:cxn ang="0">
                <a:pos x="802" y="169"/>
              </a:cxn>
              <a:cxn ang="0">
                <a:pos x="837" y="187"/>
              </a:cxn>
              <a:cxn ang="0">
                <a:pos x="871" y="209"/>
              </a:cxn>
              <a:cxn ang="0">
                <a:pos x="914" y="230"/>
              </a:cxn>
              <a:cxn ang="0">
                <a:pos x="956" y="254"/>
              </a:cxn>
              <a:cxn ang="0">
                <a:pos x="993" y="278"/>
              </a:cxn>
              <a:cxn ang="0">
                <a:pos x="1030" y="304"/>
              </a:cxn>
              <a:cxn ang="0">
                <a:pos x="1065" y="328"/>
              </a:cxn>
              <a:cxn ang="0">
                <a:pos x="1107" y="357"/>
              </a:cxn>
              <a:cxn ang="0">
                <a:pos x="1144" y="383"/>
              </a:cxn>
              <a:cxn ang="0">
                <a:pos x="1176" y="409"/>
              </a:cxn>
              <a:cxn ang="0">
                <a:pos x="1213" y="439"/>
              </a:cxn>
              <a:cxn ang="0">
                <a:pos x="1242" y="460"/>
              </a:cxn>
              <a:cxn ang="0">
                <a:pos x="1274" y="488"/>
              </a:cxn>
              <a:cxn ang="0">
                <a:pos x="1306" y="516"/>
              </a:cxn>
              <a:cxn ang="0">
                <a:pos x="1340" y="550"/>
              </a:cxn>
              <a:cxn ang="0">
                <a:pos x="1369" y="577"/>
              </a:cxn>
              <a:cxn ang="0">
                <a:pos x="1401" y="609"/>
              </a:cxn>
              <a:cxn ang="0">
                <a:pos x="1438" y="647"/>
              </a:cxn>
              <a:cxn ang="0">
                <a:pos x="1470" y="680"/>
              </a:cxn>
              <a:cxn ang="0">
                <a:pos x="1504" y="718"/>
              </a:cxn>
              <a:cxn ang="0">
                <a:pos x="1536" y="756"/>
              </a:cxn>
              <a:cxn ang="0">
                <a:pos x="1565" y="795"/>
              </a:cxn>
              <a:cxn ang="0">
                <a:pos x="1597" y="837"/>
              </a:cxn>
              <a:cxn ang="0">
                <a:pos x="1621" y="873"/>
              </a:cxn>
              <a:cxn ang="0">
                <a:pos x="1645" y="907"/>
              </a:cxn>
              <a:cxn ang="0">
                <a:pos x="1666" y="946"/>
              </a:cxn>
              <a:cxn ang="0">
                <a:pos x="1679" y="974"/>
              </a:cxn>
              <a:cxn ang="0">
                <a:pos x="2095" y="851"/>
              </a:cxn>
              <a:cxn ang="0">
                <a:pos x="1449" y="1493"/>
              </a:cxn>
              <a:cxn ang="0">
                <a:pos x="305" y="1388"/>
              </a:cxn>
              <a:cxn ang="0">
                <a:pos x="757" y="1251"/>
              </a:cxn>
              <a:cxn ang="0">
                <a:pos x="728" y="1206"/>
              </a:cxn>
              <a:cxn ang="0">
                <a:pos x="699" y="1162"/>
              </a:cxn>
              <a:cxn ang="0">
                <a:pos x="659" y="1115"/>
              </a:cxn>
              <a:cxn ang="0">
                <a:pos x="614" y="1065"/>
              </a:cxn>
              <a:cxn ang="0">
                <a:pos x="575" y="1023"/>
              </a:cxn>
              <a:cxn ang="0">
                <a:pos x="532" y="984"/>
              </a:cxn>
              <a:cxn ang="0">
                <a:pos x="487" y="944"/>
              </a:cxn>
              <a:cxn ang="0">
                <a:pos x="442" y="910"/>
              </a:cxn>
              <a:cxn ang="0">
                <a:pos x="397" y="879"/>
              </a:cxn>
              <a:cxn ang="0">
                <a:pos x="344" y="843"/>
              </a:cxn>
              <a:cxn ang="0">
                <a:pos x="294" y="813"/>
              </a:cxn>
              <a:cxn ang="0">
                <a:pos x="246" y="784"/>
              </a:cxn>
              <a:cxn ang="0">
                <a:pos x="199" y="758"/>
              </a:cxn>
              <a:cxn ang="0">
                <a:pos x="140" y="730"/>
              </a:cxn>
              <a:cxn ang="0">
                <a:pos x="82" y="704"/>
              </a:cxn>
              <a:cxn ang="0">
                <a:pos x="42" y="690"/>
              </a:cxn>
              <a:cxn ang="0">
                <a:pos x="0" y="673"/>
              </a:cxn>
              <a:cxn ang="0">
                <a:pos x="426" y="0"/>
              </a:cxn>
            </a:cxnLst>
            <a:rect l="0" t="0" r="r" b="b"/>
            <a:pathLst>
              <a:path w="2096" h="1494">
                <a:moveTo>
                  <a:pt x="426" y="0"/>
                </a:moveTo>
                <a:lnTo>
                  <a:pt x="469" y="16"/>
                </a:lnTo>
                <a:lnTo>
                  <a:pt x="503" y="30"/>
                </a:lnTo>
                <a:lnTo>
                  <a:pt x="540" y="44"/>
                </a:lnTo>
                <a:lnTo>
                  <a:pt x="575" y="58"/>
                </a:lnTo>
                <a:lnTo>
                  <a:pt x="612" y="74"/>
                </a:lnTo>
                <a:lnTo>
                  <a:pt x="646" y="92"/>
                </a:lnTo>
                <a:lnTo>
                  <a:pt x="681" y="108"/>
                </a:lnTo>
                <a:lnTo>
                  <a:pt x="715" y="123"/>
                </a:lnTo>
                <a:lnTo>
                  <a:pt x="757" y="145"/>
                </a:lnTo>
                <a:lnTo>
                  <a:pt x="802" y="169"/>
                </a:lnTo>
                <a:lnTo>
                  <a:pt x="837" y="187"/>
                </a:lnTo>
                <a:lnTo>
                  <a:pt x="871" y="209"/>
                </a:lnTo>
                <a:lnTo>
                  <a:pt x="914" y="230"/>
                </a:lnTo>
                <a:lnTo>
                  <a:pt x="956" y="254"/>
                </a:lnTo>
                <a:lnTo>
                  <a:pt x="993" y="278"/>
                </a:lnTo>
                <a:lnTo>
                  <a:pt x="1030" y="304"/>
                </a:lnTo>
                <a:lnTo>
                  <a:pt x="1065" y="328"/>
                </a:lnTo>
                <a:lnTo>
                  <a:pt x="1107" y="357"/>
                </a:lnTo>
                <a:lnTo>
                  <a:pt x="1144" y="383"/>
                </a:lnTo>
                <a:lnTo>
                  <a:pt x="1176" y="409"/>
                </a:lnTo>
                <a:lnTo>
                  <a:pt x="1213" y="439"/>
                </a:lnTo>
                <a:lnTo>
                  <a:pt x="1242" y="460"/>
                </a:lnTo>
                <a:lnTo>
                  <a:pt x="1274" y="488"/>
                </a:lnTo>
                <a:lnTo>
                  <a:pt x="1306" y="516"/>
                </a:lnTo>
                <a:lnTo>
                  <a:pt x="1340" y="550"/>
                </a:lnTo>
                <a:lnTo>
                  <a:pt x="1369" y="577"/>
                </a:lnTo>
                <a:lnTo>
                  <a:pt x="1401" y="609"/>
                </a:lnTo>
                <a:lnTo>
                  <a:pt x="1438" y="647"/>
                </a:lnTo>
                <a:lnTo>
                  <a:pt x="1470" y="680"/>
                </a:lnTo>
                <a:lnTo>
                  <a:pt x="1504" y="718"/>
                </a:lnTo>
                <a:lnTo>
                  <a:pt x="1536" y="756"/>
                </a:lnTo>
                <a:lnTo>
                  <a:pt x="1565" y="795"/>
                </a:lnTo>
                <a:lnTo>
                  <a:pt x="1597" y="837"/>
                </a:lnTo>
                <a:lnTo>
                  <a:pt x="1621" y="873"/>
                </a:lnTo>
                <a:lnTo>
                  <a:pt x="1645" y="907"/>
                </a:lnTo>
                <a:lnTo>
                  <a:pt x="1666" y="946"/>
                </a:lnTo>
                <a:lnTo>
                  <a:pt x="1679" y="974"/>
                </a:lnTo>
                <a:lnTo>
                  <a:pt x="2095" y="851"/>
                </a:lnTo>
                <a:lnTo>
                  <a:pt x="1449" y="1493"/>
                </a:lnTo>
                <a:lnTo>
                  <a:pt x="305" y="1388"/>
                </a:lnTo>
                <a:lnTo>
                  <a:pt x="757" y="1251"/>
                </a:lnTo>
                <a:lnTo>
                  <a:pt x="728" y="1206"/>
                </a:lnTo>
                <a:lnTo>
                  <a:pt x="699" y="1162"/>
                </a:lnTo>
                <a:lnTo>
                  <a:pt x="659" y="1115"/>
                </a:lnTo>
                <a:lnTo>
                  <a:pt x="614" y="1065"/>
                </a:lnTo>
                <a:lnTo>
                  <a:pt x="575" y="1023"/>
                </a:lnTo>
                <a:lnTo>
                  <a:pt x="532" y="984"/>
                </a:lnTo>
                <a:lnTo>
                  <a:pt x="487" y="944"/>
                </a:lnTo>
                <a:lnTo>
                  <a:pt x="442" y="910"/>
                </a:lnTo>
                <a:lnTo>
                  <a:pt x="397" y="879"/>
                </a:lnTo>
                <a:lnTo>
                  <a:pt x="344" y="843"/>
                </a:lnTo>
                <a:lnTo>
                  <a:pt x="294" y="813"/>
                </a:lnTo>
                <a:lnTo>
                  <a:pt x="246" y="784"/>
                </a:lnTo>
                <a:lnTo>
                  <a:pt x="199" y="758"/>
                </a:lnTo>
                <a:lnTo>
                  <a:pt x="140" y="730"/>
                </a:lnTo>
                <a:lnTo>
                  <a:pt x="82" y="704"/>
                </a:lnTo>
                <a:lnTo>
                  <a:pt x="42" y="690"/>
                </a:lnTo>
                <a:lnTo>
                  <a:pt x="0" y="673"/>
                </a:lnTo>
                <a:lnTo>
                  <a:pt x="426" y="0"/>
                </a:lnTo>
              </a:path>
            </a:pathLst>
          </a:cu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rtl="1">
              <a:defRPr/>
            </a:pPr>
            <a:endParaRPr lang="en-US"/>
          </a:p>
        </p:txBody>
      </p:sp>
      <p:sp>
        <p:nvSpPr>
          <p:cNvPr id="5135" name="Freeform 15"/>
          <p:cNvSpPr>
            <a:spLocks/>
          </p:cNvSpPr>
          <p:nvPr/>
        </p:nvSpPr>
        <p:spPr bwMode="auto">
          <a:xfrm>
            <a:off x="3348038" y="195263"/>
            <a:ext cx="3217862" cy="1943100"/>
          </a:xfrm>
          <a:custGeom>
            <a:avLst/>
            <a:gdLst>
              <a:gd name="T0" fmla="*/ 1714500 w 2027"/>
              <a:gd name="T1" fmla="*/ 1941513 h 1224"/>
              <a:gd name="T2" fmla="*/ 1925638 w 2027"/>
              <a:gd name="T3" fmla="*/ 1563687 h 1224"/>
              <a:gd name="T4" fmla="*/ 1857375 w 2027"/>
              <a:gd name="T5" fmla="*/ 1547812 h 1224"/>
              <a:gd name="T6" fmla="*/ 1782763 w 2027"/>
              <a:gd name="T7" fmla="*/ 1535112 h 1224"/>
              <a:gd name="T8" fmla="*/ 1685925 w 2027"/>
              <a:gd name="T9" fmla="*/ 1519237 h 1224"/>
              <a:gd name="T10" fmla="*/ 1606550 w 2027"/>
              <a:gd name="T11" fmla="*/ 1509712 h 1224"/>
              <a:gd name="T12" fmla="*/ 1517650 w 2027"/>
              <a:gd name="T13" fmla="*/ 1501775 h 1224"/>
              <a:gd name="T14" fmla="*/ 1420812 w 2027"/>
              <a:gd name="T15" fmla="*/ 1495425 h 1224"/>
              <a:gd name="T16" fmla="*/ 1319212 w 2027"/>
              <a:gd name="T17" fmla="*/ 1489075 h 1224"/>
              <a:gd name="T18" fmla="*/ 1139825 w 2027"/>
              <a:gd name="T19" fmla="*/ 1489075 h 1224"/>
              <a:gd name="T20" fmla="*/ 1046162 w 2027"/>
              <a:gd name="T21" fmla="*/ 1492250 h 1224"/>
              <a:gd name="T22" fmla="*/ 958850 w 2027"/>
              <a:gd name="T23" fmla="*/ 1498600 h 1224"/>
              <a:gd name="T24" fmla="*/ 869950 w 2027"/>
              <a:gd name="T25" fmla="*/ 1503362 h 1224"/>
              <a:gd name="T26" fmla="*/ 781050 w 2027"/>
              <a:gd name="T27" fmla="*/ 1516062 h 1224"/>
              <a:gd name="T28" fmla="*/ 698500 w 2027"/>
              <a:gd name="T29" fmla="*/ 1528762 h 1224"/>
              <a:gd name="T30" fmla="*/ 596900 w 2027"/>
              <a:gd name="T31" fmla="*/ 1544637 h 1224"/>
              <a:gd name="T32" fmla="*/ 508000 w 2027"/>
              <a:gd name="T33" fmla="*/ 1566862 h 1224"/>
              <a:gd name="T34" fmla="*/ 739775 w 2027"/>
              <a:gd name="T35" fmla="*/ 768350 h 1224"/>
              <a:gd name="T36" fmla="*/ 0 w 2027"/>
              <a:gd name="T37" fmla="*/ 449263 h 1224"/>
              <a:gd name="T38" fmla="*/ 38100 w 2027"/>
              <a:gd name="T39" fmla="*/ 439738 h 1224"/>
              <a:gd name="T40" fmla="*/ 112713 w 2027"/>
              <a:gd name="T41" fmla="*/ 420688 h 1224"/>
              <a:gd name="T42" fmla="*/ 171450 w 2027"/>
              <a:gd name="T43" fmla="*/ 409575 h 1224"/>
              <a:gd name="T44" fmla="*/ 239713 w 2027"/>
              <a:gd name="T45" fmla="*/ 393700 h 1224"/>
              <a:gd name="T46" fmla="*/ 319087 w 2027"/>
              <a:gd name="T47" fmla="*/ 381000 h 1224"/>
              <a:gd name="T48" fmla="*/ 387350 w 2027"/>
              <a:gd name="T49" fmla="*/ 368300 h 1224"/>
              <a:gd name="T50" fmla="*/ 474663 w 2027"/>
              <a:gd name="T51" fmla="*/ 352425 h 1224"/>
              <a:gd name="T52" fmla="*/ 550862 w 2027"/>
              <a:gd name="T53" fmla="*/ 342900 h 1224"/>
              <a:gd name="T54" fmla="*/ 638175 w 2027"/>
              <a:gd name="T55" fmla="*/ 333375 h 1224"/>
              <a:gd name="T56" fmla="*/ 731837 w 2027"/>
              <a:gd name="T57" fmla="*/ 323850 h 1224"/>
              <a:gd name="T58" fmla="*/ 819150 w 2027"/>
              <a:gd name="T59" fmla="*/ 317500 h 1224"/>
              <a:gd name="T60" fmla="*/ 920750 w 2027"/>
              <a:gd name="T61" fmla="*/ 314325 h 1224"/>
              <a:gd name="T62" fmla="*/ 1017587 w 2027"/>
              <a:gd name="T63" fmla="*/ 307975 h 1224"/>
              <a:gd name="T64" fmla="*/ 1114425 w 2027"/>
              <a:gd name="T65" fmla="*/ 307975 h 1224"/>
              <a:gd name="T66" fmla="*/ 1214437 w 2027"/>
              <a:gd name="T67" fmla="*/ 307975 h 1224"/>
              <a:gd name="T68" fmla="*/ 1341437 w 2027"/>
              <a:gd name="T69" fmla="*/ 307975 h 1224"/>
              <a:gd name="T70" fmla="*/ 1454150 w 2027"/>
              <a:gd name="T71" fmla="*/ 311150 h 1224"/>
              <a:gd name="T72" fmla="*/ 1530350 w 2027"/>
              <a:gd name="T73" fmla="*/ 314325 h 1224"/>
              <a:gd name="T74" fmla="*/ 1622425 w 2027"/>
              <a:gd name="T75" fmla="*/ 320675 h 1224"/>
              <a:gd name="T76" fmla="*/ 1711325 w 2027"/>
              <a:gd name="T77" fmla="*/ 327025 h 1224"/>
              <a:gd name="T78" fmla="*/ 1816100 w 2027"/>
              <a:gd name="T79" fmla="*/ 336550 h 1224"/>
              <a:gd name="T80" fmla="*/ 1905000 w 2027"/>
              <a:gd name="T81" fmla="*/ 349250 h 1224"/>
              <a:gd name="T82" fmla="*/ 1989137 w 2027"/>
              <a:gd name="T83" fmla="*/ 361950 h 1224"/>
              <a:gd name="T84" fmla="*/ 2097087 w 2027"/>
              <a:gd name="T85" fmla="*/ 377825 h 1224"/>
              <a:gd name="T86" fmla="*/ 2181225 w 2027"/>
              <a:gd name="T87" fmla="*/ 393700 h 1224"/>
              <a:gd name="T88" fmla="*/ 2282825 w 2027"/>
              <a:gd name="T89" fmla="*/ 412750 h 1224"/>
              <a:gd name="T90" fmla="*/ 2366962 w 2027"/>
              <a:gd name="T91" fmla="*/ 427038 h 1224"/>
              <a:gd name="T92" fmla="*/ 2459037 w 2027"/>
              <a:gd name="T93" fmla="*/ 449263 h 1224"/>
              <a:gd name="T94" fmla="*/ 2551112 w 2027"/>
              <a:gd name="T95" fmla="*/ 471488 h 1224"/>
              <a:gd name="T96" fmla="*/ 2825750 w 2027"/>
              <a:gd name="T97" fmla="*/ 0 h 1224"/>
              <a:gd name="T98" fmla="*/ 3216275 w 2027"/>
              <a:gd name="T99" fmla="*/ 1316037 h 1224"/>
              <a:gd name="T100" fmla="*/ 1714500 w 2027"/>
              <a:gd name="T101" fmla="*/ 1941513 h 122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27"/>
              <a:gd name="T154" fmla="*/ 0 h 1224"/>
              <a:gd name="T155" fmla="*/ 2027 w 2027"/>
              <a:gd name="T156" fmla="*/ 1224 h 122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27" h="1224">
                <a:moveTo>
                  <a:pt x="1080" y="1223"/>
                </a:moveTo>
                <a:lnTo>
                  <a:pt x="1213" y="985"/>
                </a:lnTo>
                <a:lnTo>
                  <a:pt x="1170" y="975"/>
                </a:lnTo>
                <a:lnTo>
                  <a:pt x="1123" y="967"/>
                </a:lnTo>
                <a:lnTo>
                  <a:pt x="1062" y="957"/>
                </a:lnTo>
                <a:lnTo>
                  <a:pt x="1012" y="951"/>
                </a:lnTo>
                <a:lnTo>
                  <a:pt x="956" y="946"/>
                </a:lnTo>
                <a:lnTo>
                  <a:pt x="895" y="942"/>
                </a:lnTo>
                <a:lnTo>
                  <a:pt x="831" y="938"/>
                </a:lnTo>
                <a:lnTo>
                  <a:pt x="718" y="938"/>
                </a:lnTo>
                <a:lnTo>
                  <a:pt x="659" y="940"/>
                </a:lnTo>
                <a:lnTo>
                  <a:pt x="604" y="944"/>
                </a:lnTo>
                <a:lnTo>
                  <a:pt x="548" y="947"/>
                </a:lnTo>
                <a:lnTo>
                  <a:pt x="492" y="955"/>
                </a:lnTo>
                <a:lnTo>
                  <a:pt x="440" y="963"/>
                </a:lnTo>
                <a:lnTo>
                  <a:pt x="376" y="973"/>
                </a:lnTo>
                <a:lnTo>
                  <a:pt x="320" y="987"/>
                </a:lnTo>
                <a:lnTo>
                  <a:pt x="466" y="484"/>
                </a:lnTo>
                <a:lnTo>
                  <a:pt x="0" y="283"/>
                </a:lnTo>
                <a:lnTo>
                  <a:pt x="24" y="277"/>
                </a:lnTo>
                <a:lnTo>
                  <a:pt x="71" y="265"/>
                </a:lnTo>
                <a:lnTo>
                  <a:pt x="108" y="258"/>
                </a:lnTo>
                <a:lnTo>
                  <a:pt x="151" y="248"/>
                </a:lnTo>
                <a:lnTo>
                  <a:pt x="201" y="240"/>
                </a:lnTo>
                <a:lnTo>
                  <a:pt x="244" y="232"/>
                </a:lnTo>
                <a:lnTo>
                  <a:pt x="299" y="222"/>
                </a:lnTo>
                <a:lnTo>
                  <a:pt x="347" y="216"/>
                </a:lnTo>
                <a:lnTo>
                  <a:pt x="402" y="210"/>
                </a:lnTo>
                <a:lnTo>
                  <a:pt x="461" y="204"/>
                </a:lnTo>
                <a:lnTo>
                  <a:pt x="516" y="200"/>
                </a:lnTo>
                <a:lnTo>
                  <a:pt x="580" y="198"/>
                </a:lnTo>
                <a:lnTo>
                  <a:pt x="641" y="194"/>
                </a:lnTo>
                <a:lnTo>
                  <a:pt x="702" y="194"/>
                </a:lnTo>
                <a:lnTo>
                  <a:pt x="765" y="194"/>
                </a:lnTo>
                <a:lnTo>
                  <a:pt x="845" y="194"/>
                </a:lnTo>
                <a:lnTo>
                  <a:pt x="916" y="196"/>
                </a:lnTo>
                <a:lnTo>
                  <a:pt x="964" y="198"/>
                </a:lnTo>
                <a:lnTo>
                  <a:pt x="1022" y="202"/>
                </a:lnTo>
                <a:lnTo>
                  <a:pt x="1078" y="206"/>
                </a:lnTo>
                <a:lnTo>
                  <a:pt x="1144" y="212"/>
                </a:lnTo>
                <a:lnTo>
                  <a:pt x="1200" y="220"/>
                </a:lnTo>
                <a:lnTo>
                  <a:pt x="1253" y="228"/>
                </a:lnTo>
                <a:lnTo>
                  <a:pt x="1321" y="238"/>
                </a:lnTo>
                <a:lnTo>
                  <a:pt x="1374" y="248"/>
                </a:lnTo>
                <a:lnTo>
                  <a:pt x="1438" y="260"/>
                </a:lnTo>
                <a:lnTo>
                  <a:pt x="1491" y="269"/>
                </a:lnTo>
                <a:lnTo>
                  <a:pt x="1549" y="283"/>
                </a:lnTo>
                <a:lnTo>
                  <a:pt x="1607" y="297"/>
                </a:lnTo>
                <a:lnTo>
                  <a:pt x="1780" y="0"/>
                </a:lnTo>
                <a:lnTo>
                  <a:pt x="2026" y="829"/>
                </a:lnTo>
                <a:lnTo>
                  <a:pt x="1080" y="1223"/>
                </a:lnTo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513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4933950" y="3143250"/>
            <a:ext cx="377983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lnSpc>
                <a:spcPct val="120000"/>
              </a:lnSpc>
              <a:buFont typeface="Wingdings" pitchFamily="2" charset="2"/>
              <a:buChar char="×"/>
            </a:pPr>
            <a:r>
              <a:rPr lang="ar-EG" sz="3200" b="1">
                <a:cs typeface="Arial" pitchFamily="34" charset="0"/>
              </a:rPr>
              <a:t> شبكة العلاقات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Char char="×"/>
            </a:pPr>
            <a:r>
              <a:rPr lang="ar-EG" sz="3200" b="1">
                <a:cs typeface="Arial" pitchFamily="34" charset="0"/>
              </a:rPr>
              <a:t> العملاء السابقون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Char char="×"/>
            </a:pPr>
            <a:r>
              <a:rPr lang="ar-EG" sz="3200" b="1">
                <a:cs typeface="Arial" pitchFamily="34" charset="0"/>
              </a:rPr>
              <a:t> الشركاء الاستراتيجيون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Char char="×"/>
            </a:pPr>
            <a:r>
              <a:rPr lang="ar-EG" sz="3200" b="1">
                <a:cs typeface="Arial" pitchFamily="34" charset="0"/>
              </a:rPr>
              <a:t> الندوات والمعارض</a:t>
            </a:r>
            <a:endParaRPr lang="en-US" sz="3200" b="1">
              <a:cs typeface="Arial" pitchFamily="34" charset="0"/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79613" y="549275"/>
            <a:ext cx="381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rtl="1">
              <a:defRPr/>
            </a:pPr>
            <a:r>
              <a:rPr lang="ar-SA" sz="44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الحصول</a:t>
            </a:r>
            <a:r>
              <a:rPr lang="en-US" sz="44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ar-SA" sz="44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على</a:t>
            </a:r>
            <a:r>
              <a:rPr lang="en-US" sz="44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ar-SA" sz="44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العميل</a:t>
            </a:r>
            <a:endParaRPr lang="en-US" sz="4400" b="1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468313" y="3214688"/>
            <a:ext cx="388778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120000"/>
              </a:lnSpc>
            </a:pPr>
            <a:r>
              <a:rPr lang="en-US" sz="3200" b="1">
                <a:solidFill>
                  <a:srgbClr val="CC3300"/>
                </a:solidFill>
                <a:cs typeface="Arial" pitchFamily="34" charset="0"/>
              </a:rPr>
              <a:t>Networking</a:t>
            </a:r>
          </a:p>
          <a:p>
            <a:pPr rtl="1">
              <a:lnSpc>
                <a:spcPct val="120000"/>
              </a:lnSpc>
            </a:pPr>
            <a:r>
              <a:rPr lang="en-US" sz="3200" b="1">
                <a:solidFill>
                  <a:srgbClr val="CC3300"/>
                </a:solidFill>
                <a:cs typeface="Arial" pitchFamily="34" charset="0"/>
              </a:rPr>
              <a:t>Referrals</a:t>
            </a:r>
          </a:p>
          <a:p>
            <a:pPr rtl="1">
              <a:lnSpc>
                <a:spcPct val="120000"/>
              </a:lnSpc>
            </a:pPr>
            <a:r>
              <a:rPr lang="en-US" sz="3200" b="1">
                <a:solidFill>
                  <a:srgbClr val="CC3300"/>
                </a:solidFill>
                <a:cs typeface="Arial" pitchFamily="34" charset="0"/>
              </a:rPr>
              <a:t>Strategic Alliances</a:t>
            </a:r>
          </a:p>
          <a:p>
            <a:pPr rtl="1">
              <a:lnSpc>
                <a:spcPct val="120000"/>
              </a:lnSpc>
            </a:pPr>
            <a:r>
              <a:rPr lang="en-US" sz="3200" b="1">
                <a:solidFill>
                  <a:srgbClr val="CC3300"/>
                </a:solidFill>
                <a:cs typeface="Arial" pitchFamily="34" charset="0"/>
              </a:rPr>
              <a:t>Speech / Exhibits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1331913" y="2060575"/>
            <a:ext cx="57467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ar-EG" sz="4000">
                <a:solidFill>
                  <a:srgbClr val="CC3300"/>
                </a:solidFill>
                <a:cs typeface="Arial" pitchFamily="34" charset="0"/>
              </a:rPr>
              <a:t> </a:t>
            </a:r>
            <a:r>
              <a:rPr lang="ar-EG" sz="4000" b="1">
                <a:solidFill>
                  <a:srgbClr val="CC3300"/>
                </a:solidFill>
                <a:cs typeface="Arial" pitchFamily="34" charset="0"/>
              </a:rPr>
              <a:t>كيف يمكن الحصول علي العميل ؟</a:t>
            </a:r>
            <a:endParaRPr lang="en-US" sz="4000" b="1">
              <a:solidFill>
                <a:srgbClr val="CC3300"/>
              </a:solidFill>
              <a:cs typeface="Arial" pitchFamily="34" charset="0"/>
            </a:endParaRPr>
          </a:p>
        </p:txBody>
      </p:sp>
      <p:sp>
        <p:nvSpPr>
          <p:cNvPr id="10252" name="Freeform 12"/>
          <p:cNvSpPr>
            <a:spLocks/>
          </p:cNvSpPr>
          <p:nvPr/>
        </p:nvSpPr>
        <p:spPr bwMode="auto">
          <a:xfrm>
            <a:off x="6804025" y="404813"/>
            <a:ext cx="2160588" cy="1584325"/>
          </a:xfrm>
          <a:custGeom>
            <a:avLst/>
            <a:gdLst/>
            <a:ahLst/>
            <a:cxnLst>
              <a:cxn ang="0">
                <a:pos x="426" y="0"/>
              </a:cxn>
              <a:cxn ang="0">
                <a:pos x="469" y="16"/>
              </a:cxn>
              <a:cxn ang="0">
                <a:pos x="503" y="30"/>
              </a:cxn>
              <a:cxn ang="0">
                <a:pos x="540" y="44"/>
              </a:cxn>
              <a:cxn ang="0">
                <a:pos x="575" y="58"/>
              </a:cxn>
              <a:cxn ang="0">
                <a:pos x="612" y="74"/>
              </a:cxn>
              <a:cxn ang="0">
                <a:pos x="646" y="92"/>
              </a:cxn>
              <a:cxn ang="0">
                <a:pos x="681" y="108"/>
              </a:cxn>
              <a:cxn ang="0">
                <a:pos x="715" y="123"/>
              </a:cxn>
              <a:cxn ang="0">
                <a:pos x="757" y="145"/>
              </a:cxn>
              <a:cxn ang="0">
                <a:pos x="802" y="169"/>
              </a:cxn>
              <a:cxn ang="0">
                <a:pos x="837" y="187"/>
              </a:cxn>
              <a:cxn ang="0">
                <a:pos x="871" y="209"/>
              </a:cxn>
              <a:cxn ang="0">
                <a:pos x="914" y="230"/>
              </a:cxn>
              <a:cxn ang="0">
                <a:pos x="956" y="254"/>
              </a:cxn>
              <a:cxn ang="0">
                <a:pos x="993" y="278"/>
              </a:cxn>
              <a:cxn ang="0">
                <a:pos x="1030" y="304"/>
              </a:cxn>
              <a:cxn ang="0">
                <a:pos x="1065" y="328"/>
              </a:cxn>
              <a:cxn ang="0">
                <a:pos x="1107" y="357"/>
              </a:cxn>
              <a:cxn ang="0">
                <a:pos x="1144" y="383"/>
              </a:cxn>
              <a:cxn ang="0">
                <a:pos x="1176" y="409"/>
              </a:cxn>
              <a:cxn ang="0">
                <a:pos x="1213" y="439"/>
              </a:cxn>
              <a:cxn ang="0">
                <a:pos x="1242" y="460"/>
              </a:cxn>
              <a:cxn ang="0">
                <a:pos x="1274" y="488"/>
              </a:cxn>
              <a:cxn ang="0">
                <a:pos x="1306" y="516"/>
              </a:cxn>
              <a:cxn ang="0">
                <a:pos x="1340" y="550"/>
              </a:cxn>
              <a:cxn ang="0">
                <a:pos x="1369" y="577"/>
              </a:cxn>
              <a:cxn ang="0">
                <a:pos x="1401" y="609"/>
              </a:cxn>
              <a:cxn ang="0">
                <a:pos x="1438" y="647"/>
              </a:cxn>
              <a:cxn ang="0">
                <a:pos x="1470" y="680"/>
              </a:cxn>
              <a:cxn ang="0">
                <a:pos x="1504" y="718"/>
              </a:cxn>
              <a:cxn ang="0">
                <a:pos x="1536" y="756"/>
              </a:cxn>
              <a:cxn ang="0">
                <a:pos x="1565" y="795"/>
              </a:cxn>
              <a:cxn ang="0">
                <a:pos x="1597" y="837"/>
              </a:cxn>
              <a:cxn ang="0">
                <a:pos x="1621" y="873"/>
              </a:cxn>
              <a:cxn ang="0">
                <a:pos x="1645" y="907"/>
              </a:cxn>
              <a:cxn ang="0">
                <a:pos x="1666" y="946"/>
              </a:cxn>
              <a:cxn ang="0">
                <a:pos x="1679" y="974"/>
              </a:cxn>
              <a:cxn ang="0">
                <a:pos x="2095" y="851"/>
              </a:cxn>
              <a:cxn ang="0">
                <a:pos x="1449" y="1493"/>
              </a:cxn>
              <a:cxn ang="0">
                <a:pos x="305" y="1388"/>
              </a:cxn>
              <a:cxn ang="0">
                <a:pos x="757" y="1251"/>
              </a:cxn>
              <a:cxn ang="0">
                <a:pos x="728" y="1206"/>
              </a:cxn>
              <a:cxn ang="0">
                <a:pos x="699" y="1162"/>
              </a:cxn>
              <a:cxn ang="0">
                <a:pos x="659" y="1115"/>
              </a:cxn>
              <a:cxn ang="0">
                <a:pos x="614" y="1065"/>
              </a:cxn>
              <a:cxn ang="0">
                <a:pos x="575" y="1023"/>
              </a:cxn>
              <a:cxn ang="0">
                <a:pos x="532" y="984"/>
              </a:cxn>
              <a:cxn ang="0">
                <a:pos x="487" y="944"/>
              </a:cxn>
              <a:cxn ang="0">
                <a:pos x="442" y="910"/>
              </a:cxn>
              <a:cxn ang="0">
                <a:pos x="397" y="879"/>
              </a:cxn>
              <a:cxn ang="0">
                <a:pos x="344" y="843"/>
              </a:cxn>
              <a:cxn ang="0">
                <a:pos x="294" y="813"/>
              </a:cxn>
              <a:cxn ang="0">
                <a:pos x="246" y="784"/>
              </a:cxn>
              <a:cxn ang="0">
                <a:pos x="199" y="758"/>
              </a:cxn>
              <a:cxn ang="0">
                <a:pos x="140" y="730"/>
              </a:cxn>
              <a:cxn ang="0">
                <a:pos x="82" y="704"/>
              </a:cxn>
              <a:cxn ang="0">
                <a:pos x="42" y="690"/>
              </a:cxn>
              <a:cxn ang="0">
                <a:pos x="0" y="673"/>
              </a:cxn>
              <a:cxn ang="0">
                <a:pos x="426" y="0"/>
              </a:cxn>
            </a:cxnLst>
            <a:rect l="0" t="0" r="r" b="b"/>
            <a:pathLst>
              <a:path w="2096" h="1494">
                <a:moveTo>
                  <a:pt x="426" y="0"/>
                </a:moveTo>
                <a:lnTo>
                  <a:pt x="469" y="16"/>
                </a:lnTo>
                <a:lnTo>
                  <a:pt x="503" y="30"/>
                </a:lnTo>
                <a:lnTo>
                  <a:pt x="540" y="44"/>
                </a:lnTo>
                <a:lnTo>
                  <a:pt x="575" y="58"/>
                </a:lnTo>
                <a:lnTo>
                  <a:pt x="612" y="74"/>
                </a:lnTo>
                <a:lnTo>
                  <a:pt x="646" y="92"/>
                </a:lnTo>
                <a:lnTo>
                  <a:pt x="681" y="108"/>
                </a:lnTo>
                <a:lnTo>
                  <a:pt x="715" y="123"/>
                </a:lnTo>
                <a:lnTo>
                  <a:pt x="757" y="145"/>
                </a:lnTo>
                <a:lnTo>
                  <a:pt x="802" y="169"/>
                </a:lnTo>
                <a:lnTo>
                  <a:pt x="837" y="187"/>
                </a:lnTo>
                <a:lnTo>
                  <a:pt x="871" y="209"/>
                </a:lnTo>
                <a:lnTo>
                  <a:pt x="914" y="230"/>
                </a:lnTo>
                <a:lnTo>
                  <a:pt x="956" y="254"/>
                </a:lnTo>
                <a:lnTo>
                  <a:pt x="993" y="278"/>
                </a:lnTo>
                <a:lnTo>
                  <a:pt x="1030" y="304"/>
                </a:lnTo>
                <a:lnTo>
                  <a:pt x="1065" y="328"/>
                </a:lnTo>
                <a:lnTo>
                  <a:pt x="1107" y="357"/>
                </a:lnTo>
                <a:lnTo>
                  <a:pt x="1144" y="383"/>
                </a:lnTo>
                <a:lnTo>
                  <a:pt x="1176" y="409"/>
                </a:lnTo>
                <a:lnTo>
                  <a:pt x="1213" y="439"/>
                </a:lnTo>
                <a:lnTo>
                  <a:pt x="1242" y="460"/>
                </a:lnTo>
                <a:lnTo>
                  <a:pt x="1274" y="488"/>
                </a:lnTo>
                <a:lnTo>
                  <a:pt x="1306" y="516"/>
                </a:lnTo>
                <a:lnTo>
                  <a:pt x="1340" y="550"/>
                </a:lnTo>
                <a:lnTo>
                  <a:pt x="1369" y="577"/>
                </a:lnTo>
                <a:lnTo>
                  <a:pt x="1401" y="609"/>
                </a:lnTo>
                <a:lnTo>
                  <a:pt x="1438" y="647"/>
                </a:lnTo>
                <a:lnTo>
                  <a:pt x="1470" y="680"/>
                </a:lnTo>
                <a:lnTo>
                  <a:pt x="1504" y="718"/>
                </a:lnTo>
                <a:lnTo>
                  <a:pt x="1536" y="756"/>
                </a:lnTo>
                <a:lnTo>
                  <a:pt x="1565" y="795"/>
                </a:lnTo>
                <a:lnTo>
                  <a:pt x="1597" y="837"/>
                </a:lnTo>
                <a:lnTo>
                  <a:pt x="1621" y="873"/>
                </a:lnTo>
                <a:lnTo>
                  <a:pt x="1645" y="907"/>
                </a:lnTo>
                <a:lnTo>
                  <a:pt x="1666" y="946"/>
                </a:lnTo>
                <a:lnTo>
                  <a:pt x="1679" y="974"/>
                </a:lnTo>
                <a:lnTo>
                  <a:pt x="2095" y="851"/>
                </a:lnTo>
                <a:lnTo>
                  <a:pt x="1449" y="1493"/>
                </a:lnTo>
                <a:lnTo>
                  <a:pt x="305" y="1388"/>
                </a:lnTo>
                <a:lnTo>
                  <a:pt x="757" y="1251"/>
                </a:lnTo>
                <a:lnTo>
                  <a:pt x="728" y="1206"/>
                </a:lnTo>
                <a:lnTo>
                  <a:pt x="699" y="1162"/>
                </a:lnTo>
                <a:lnTo>
                  <a:pt x="659" y="1115"/>
                </a:lnTo>
                <a:lnTo>
                  <a:pt x="614" y="1065"/>
                </a:lnTo>
                <a:lnTo>
                  <a:pt x="575" y="1023"/>
                </a:lnTo>
                <a:lnTo>
                  <a:pt x="532" y="984"/>
                </a:lnTo>
                <a:lnTo>
                  <a:pt x="487" y="944"/>
                </a:lnTo>
                <a:lnTo>
                  <a:pt x="442" y="910"/>
                </a:lnTo>
                <a:lnTo>
                  <a:pt x="397" y="879"/>
                </a:lnTo>
                <a:lnTo>
                  <a:pt x="344" y="843"/>
                </a:lnTo>
                <a:lnTo>
                  <a:pt x="294" y="813"/>
                </a:lnTo>
                <a:lnTo>
                  <a:pt x="246" y="784"/>
                </a:lnTo>
                <a:lnTo>
                  <a:pt x="199" y="758"/>
                </a:lnTo>
                <a:lnTo>
                  <a:pt x="140" y="730"/>
                </a:lnTo>
                <a:lnTo>
                  <a:pt x="82" y="704"/>
                </a:lnTo>
                <a:lnTo>
                  <a:pt x="42" y="690"/>
                </a:lnTo>
                <a:lnTo>
                  <a:pt x="0" y="673"/>
                </a:lnTo>
                <a:lnTo>
                  <a:pt x="426" y="0"/>
                </a:lnTo>
              </a:path>
            </a:pathLst>
          </a:cu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rtl="1">
              <a:defRPr/>
            </a:pPr>
            <a:endParaRPr lang="en-US"/>
          </a:p>
        </p:txBody>
      </p:sp>
      <p:sp>
        <p:nvSpPr>
          <p:cNvPr id="10253" name="Freeform 13"/>
          <p:cNvSpPr>
            <a:spLocks/>
          </p:cNvSpPr>
          <p:nvPr/>
        </p:nvSpPr>
        <p:spPr bwMode="auto">
          <a:xfrm>
            <a:off x="5940425" y="44450"/>
            <a:ext cx="1752600" cy="1600200"/>
          </a:xfrm>
          <a:custGeom>
            <a:avLst/>
            <a:gdLst>
              <a:gd name="T0" fmla="*/ 933798 w 2027"/>
              <a:gd name="T1" fmla="*/ 1598893 h 1224"/>
              <a:gd name="T2" fmla="*/ 1048793 w 2027"/>
              <a:gd name="T3" fmla="*/ 1287742 h 1224"/>
              <a:gd name="T4" fmla="*/ 1011614 w 2027"/>
              <a:gd name="T5" fmla="*/ 1274669 h 1224"/>
              <a:gd name="T6" fmla="*/ 970977 w 2027"/>
              <a:gd name="T7" fmla="*/ 1264210 h 1224"/>
              <a:gd name="T8" fmla="*/ 918235 w 2027"/>
              <a:gd name="T9" fmla="*/ 1251137 h 1224"/>
              <a:gd name="T10" fmla="*/ 875003 w 2027"/>
              <a:gd name="T11" fmla="*/ 1243292 h 1224"/>
              <a:gd name="T12" fmla="*/ 826584 w 2027"/>
              <a:gd name="T13" fmla="*/ 1236756 h 1224"/>
              <a:gd name="T14" fmla="*/ 773842 w 2027"/>
              <a:gd name="T15" fmla="*/ 1231526 h 1224"/>
              <a:gd name="T16" fmla="*/ 718506 w 2027"/>
              <a:gd name="T17" fmla="*/ 1226297 h 1224"/>
              <a:gd name="T18" fmla="*/ 620803 w 2027"/>
              <a:gd name="T19" fmla="*/ 1226297 h 1224"/>
              <a:gd name="T20" fmla="*/ 569790 w 2027"/>
              <a:gd name="T21" fmla="*/ 1228912 h 1224"/>
              <a:gd name="T22" fmla="*/ 522235 w 2027"/>
              <a:gd name="T23" fmla="*/ 1234141 h 1224"/>
              <a:gd name="T24" fmla="*/ 473816 w 2027"/>
              <a:gd name="T25" fmla="*/ 1238063 h 1224"/>
              <a:gd name="T26" fmla="*/ 425397 w 2027"/>
              <a:gd name="T27" fmla="*/ 1248522 h 1224"/>
              <a:gd name="T28" fmla="*/ 380436 w 2027"/>
              <a:gd name="T29" fmla="*/ 1258981 h 1224"/>
              <a:gd name="T30" fmla="*/ 325100 w 2027"/>
              <a:gd name="T31" fmla="*/ 1272054 h 1224"/>
              <a:gd name="T32" fmla="*/ 276681 w 2027"/>
              <a:gd name="T33" fmla="*/ 1290357 h 1224"/>
              <a:gd name="T34" fmla="*/ 402916 w 2027"/>
              <a:gd name="T35" fmla="*/ 632759 h 1224"/>
              <a:gd name="T36" fmla="*/ 0 w 2027"/>
              <a:gd name="T37" fmla="*/ 369981 h 1224"/>
              <a:gd name="T38" fmla="*/ 20751 w 2027"/>
              <a:gd name="T39" fmla="*/ 362137 h 1224"/>
              <a:gd name="T40" fmla="*/ 61389 w 2027"/>
              <a:gd name="T41" fmla="*/ 346449 h 1224"/>
              <a:gd name="T42" fmla="*/ 93380 w 2027"/>
              <a:gd name="T43" fmla="*/ 337297 h 1224"/>
              <a:gd name="T44" fmla="*/ 130559 w 2027"/>
              <a:gd name="T45" fmla="*/ 324223 h 1224"/>
              <a:gd name="T46" fmla="*/ 173790 w 2027"/>
              <a:gd name="T47" fmla="*/ 313765 h 1224"/>
              <a:gd name="T48" fmla="*/ 210969 w 2027"/>
              <a:gd name="T49" fmla="*/ 303306 h 1224"/>
              <a:gd name="T50" fmla="*/ 258524 w 2027"/>
              <a:gd name="T51" fmla="*/ 290232 h 1224"/>
              <a:gd name="T52" fmla="*/ 300026 w 2027"/>
              <a:gd name="T53" fmla="*/ 282388 h 1224"/>
              <a:gd name="T54" fmla="*/ 347580 w 2027"/>
              <a:gd name="T55" fmla="*/ 274544 h 1224"/>
              <a:gd name="T56" fmla="*/ 398593 w 2027"/>
              <a:gd name="T57" fmla="*/ 266700 h 1224"/>
              <a:gd name="T58" fmla="*/ 446148 w 2027"/>
              <a:gd name="T59" fmla="*/ 261471 h 1224"/>
              <a:gd name="T60" fmla="*/ 501484 w 2027"/>
              <a:gd name="T61" fmla="*/ 258856 h 1224"/>
              <a:gd name="T62" fmla="*/ 554226 w 2027"/>
              <a:gd name="T63" fmla="*/ 253626 h 1224"/>
              <a:gd name="T64" fmla="*/ 606969 w 2027"/>
              <a:gd name="T65" fmla="*/ 253626 h 1224"/>
              <a:gd name="T66" fmla="*/ 661440 w 2027"/>
              <a:gd name="T67" fmla="*/ 253626 h 1224"/>
              <a:gd name="T68" fmla="*/ 730610 w 2027"/>
              <a:gd name="T69" fmla="*/ 253626 h 1224"/>
              <a:gd name="T70" fmla="*/ 791999 w 2027"/>
              <a:gd name="T71" fmla="*/ 256241 h 1224"/>
              <a:gd name="T72" fmla="*/ 833501 w 2027"/>
              <a:gd name="T73" fmla="*/ 258856 h 1224"/>
              <a:gd name="T74" fmla="*/ 883649 w 2027"/>
              <a:gd name="T75" fmla="*/ 264085 h 1224"/>
              <a:gd name="T76" fmla="*/ 932069 w 2027"/>
              <a:gd name="T77" fmla="*/ 269315 h 1224"/>
              <a:gd name="T78" fmla="*/ 989134 w 2027"/>
              <a:gd name="T79" fmla="*/ 277159 h 1224"/>
              <a:gd name="T80" fmla="*/ 1037553 w 2027"/>
              <a:gd name="T81" fmla="*/ 287618 h 1224"/>
              <a:gd name="T82" fmla="*/ 1083378 w 2027"/>
              <a:gd name="T83" fmla="*/ 298076 h 1224"/>
              <a:gd name="T84" fmla="*/ 1142173 w 2027"/>
              <a:gd name="T85" fmla="*/ 311150 h 1224"/>
              <a:gd name="T86" fmla="*/ 1187998 w 2027"/>
              <a:gd name="T87" fmla="*/ 324223 h 1224"/>
              <a:gd name="T88" fmla="*/ 1243335 w 2027"/>
              <a:gd name="T89" fmla="*/ 339912 h 1224"/>
              <a:gd name="T90" fmla="*/ 1289160 w 2027"/>
              <a:gd name="T91" fmla="*/ 351678 h 1224"/>
              <a:gd name="T92" fmla="*/ 1339308 w 2027"/>
              <a:gd name="T93" fmla="*/ 369981 h 1224"/>
              <a:gd name="T94" fmla="*/ 1389457 w 2027"/>
              <a:gd name="T95" fmla="*/ 388284 h 1224"/>
              <a:gd name="T96" fmla="*/ 1539037 w 2027"/>
              <a:gd name="T97" fmla="*/ 0 h 1224"/>
              <a:gd name="T98" fmla="*/ 1751735 w 2027"/>
              <a:gd name="T99" fmla="*/ 1083795 h 1224"/>
              <a:gd name="T100" fmla="*/ 933798 w 2027"/>
              <a:gd name="T101" fmla="*/ 1598893 h 122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27"/>
              <a:gd name="T154" fmla="*/ 0 h 1224"/>
              <a:gd name="T155" fmla="*/ 2027 w 2027"/>
              <a:gd name="T156" fmla="*/ 1224 h 122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27" h="1224">
                <a:moveTo>
                  <a:pt x="1080" y="1223"/>
                </a:moveTo>
                <a:lnTo>
                  <a:pt x="1213" y="985"/>
                </a:lnTo>
                <a:lnTo>
                  <a:pt x="1170" y="975"/>
                </a:lnTo>
                <a:lnTo>
                  <a:pt x="1123" y="967"/>
                </a:lnTo>
                <a:lnTo>
                  <a:pt x="1062" y="957"/>
                </a:lnTo>
                <a:lnTo>
                  <a:pt x="1012" y="951"/>
                </a:lnTo>
                <a:lnTo>
                  <a:pt x="956" y="946"/>
                </a:lnTo>
                <a:lnTo>
                  <a:pt x="895" y="942"/>
                </a:lnTo>
                <a:lnTo>
                  <a:pt x="831" y="938"/>
                </a:lnTo>
                <a:lnTo>
                  <a:pt x="718" y="938"/>
                </a:lnTo>
                <a:lnTo>
                  <a:pt x="659" y="940"/>
                </a:lnTo>
                <a:lnTo>
                  <a:pt x="604" y="944"/>
                </a:lnTo>
                <a:lnTo>
                  <a:pt x="548" y="947"/>
                </a:lnTo>
                <a:lnTo>
                  <a:pt x="492" y="955"/>
                </a:lnTo>
                <a:lnTo>
                  <a:pt x="440" y="963"/>
                </a:lnTo>
                <a:lnTo>
                  <a:pt x="376" y="973"/>
                </a:lnTo>
                <a:lnTo>
                  <a:pt x="320" y="987"/>
                </a:lnTo>
                <a:lnTo>
                  <a:pt x="466" y="484"/>
                </a:lnTo>
                <a:lnTo>
                  <a:pt x="0" y="283"/>
                </a:lnTo>
                <a:lnTo>
                  <a:pt x="24" y="277"/>
                </a:lnTo>
                <a:lnTo>
                  <a:pt x="71" y="265"/>
                </a:lnTo>
                <a:lnTo>
                  <a:pt x="108" y="258"/>
                </a:lnTo>
                <a:lnTo>
                  <a:pt x="151" y="248"/>
                </a:lnTo>
                <a:lnTo>
                  <a:pt x="201" y="240"/>
                </a:lnTo>
                <a:lnTo>
                  <a:pt x="244" y="232"/>
                </a:lnTo>
                <a:lnTo>
                  <a:pt x="299" y="222"/>
                </a:lnTo>
                <a:lnTo>
                  <a:pt x="347" y="216"/>
                </a:lnTo>
                <a:lnTo>
                  <a:pt x="402" y="210"/>
                </a:lnTo>
                <a:lnTo>
                  <a:pt x="461" y="204"/>
                </a:lnTo>
                <a:lnTo>
                  <a:pt x="516" y="200"/>
                </a:lnTo>
                <a:lnTo>
                  <a:pt x="580" y="198"/>
                </a:lnTo>
                <a:lnTo>
                  <a:pt x="641" y="194"/>
                </a:lnTo>
                <a:lnTo>
                  <a:pt x="702" y="194"/>
                </a:lnTo>
                <a:lnTo>
                  <a:pt x="765" y="194"/>
                </a:lnTo>
                <a:lnTo>
                  <a:pt x="845" y="194"/>
                </a:lnTo>
                <a:lnTo>
                  <a:pt x="916" y="196"/>
                </a:lnTo>
                <a:lnTo>
                  <a:pt x="964" y="198"/>
                </a:lnTo>
                <a:lnTo>
                  <a:pt x="1022" y="202"/>
                </a:lnTo>
                <a:lnTo>
                  <a:pt x="1078" y="206"/>
                </a:lnTo>
                <a:lnTo>
                  <a:pt x="1144" y="212"/>
                </a:lnTo>
                <a:lnTo>
                  <a:pt x="1200" y="220"/>
                </a:lnTo>
                <a:lnTo>
                  <a:pt x="1253" y="228"/>
                </a:lnTo>
                <a:lnTo>
                  <a:pt x="1321" y="238"/>
                </a:lnTo>
                <a:lnTo>
                  <a:pt x="1374" y="248"/>
                </a:lnTo>
                <a:lnTo>
                  <a:pt x="1438" y="260"/>
                </a:lnTo>
                <a:lnTo>
                  <a:pt x="1491" y="269"/>
                </a:lnTo>
                <a:lnTo>
                  <a:pt x="1549" y="283"/>
                </a:lnTo>
                <a:lnTo>
                  <a:pt x="1607" y="297"/>
                </a:lnTo>
                <a:lnTo>
                  <a:pt x="1780" y="0"/>
                </a:lnTo>
                <a:lnTo>
                  <a:pt x="2026" y="829"/>
                </a:lnTo>
                <a:lnTo>
                  <a:pt x="1080" y="1223"/>
                </a:lnTo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  <p:bldP spid="10251" grpId="0"/>
      <p:bldP spid="1025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3786188" y="2852738"/>
            <a:ext cx="5040312" cy="37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lnSpc>
                <a:spcPct val="120000"/>
              </a:lnSpc>
              <a:buFont typeface="Wingdings" pitchFamily="2" charset="2"/>
              <a:buChar char="¬"/>
            </a:pPr>
            <a:r>
              <a:rPr lang="ar-EG" sz="4000" b="1">
                <a:cs typeface="Arial" pitchFamily="34" charset="0"/>
              </a:rPr>
              <a:t> دليل الهاتف 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Char char="¬"/>
            </a:pPr>
            <a:r>
              <a:rPr lang="ar-EG" sz="4000" b="1">
                <a:cs typeface="Arial" pitchFamily="34" charset="0"/>
              </a:rPr>
              <a:t> الانترنت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Char char="¬"/>
            </a:pPr>
            <a:r>
              <a:rPr lang="ar-EG" sz="4000" b="1">
                <a:cs typeface="Arial" pitchFamily="34" charset="0"/>
              </a:rPr>
              <a:t> أدلة الصناعات والمناطق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Char char="¬"/>
            </a:pPr>
            <a:r>
              <a:rPr lang="ar-EG" sz="4000" b="1">
                <a:cs typeface="Arial" pitchFamily="34" charset="0"/>
              </a:rPr>
              <a:t> </a:t>
            </a:r>
            <a:r>
              <a:rPr lang="en-US" sz="4000" b="1">
                <a:cs typeface="Arial" pitchFamily="34" charset="0"/>
              </a:rPr>
              <a:t>Yellow Pages</a:t>
            </a:r>
            <a:endParaRPr lang="ar-EG" sz="4000" b="1">
              <a:cs typeface="Arial" pitchFamily="34" charset="0"/>
            </a:endParaRPr>
          </a:p>
          <a:p>
            <a:pPr algn="r" rtl="1">
              <a:lnSpc>
                <a:spcPct val="120000"/>
              </a:lnSpc>
              <a:buFont typeface="Wingdings" pitchFamily="2" charset="2"/>
              <a:buChar char="¬"/>
            </a:pPr>
            <a:r>
              <a:rPr lang="ar-EG" sz="4000" b="1">
                <a:cs typeface="Arial" pitchFamily="34" charset="0"/>
              </a:rPr>
              <a:t> غيرها .......</a:t>
            </a:r>
            <a:endParaRPr lang="en-US" sz="4000" b="1">
              <a:cs typeface="Arial" pitchFamily="34" charset="0"/>
            </a:endParaRPr>
          </a:p>
        </p:txBody>
      </p:sp>
      <p:pic>
        <p:nvPicPr>
          <p:cNvPr id="16400" name="Picture 16" descr="we_ttb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3788" y="2852738"/>
            <a:ext cx="1223962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2749550" y="1412875"/>
            <a:ext cx="31908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9600" b="1">
                <a:solidFill>
                  <a:srgbClr val="CC3300"/>
                </a:solidFill>
                <a:cs typeface="Arial" pitchFamily="34" charset="0"/>
              </a:rPr>
              <a:t>أين ؟</a:t>
            </a:r>
            <a:endParaRPr lang="en-US" sz="4800" b="1">
              <a:solidFill>
                <a:srgbClr val="CC3300"/>
              </a:solidFill>
            </a:endParaRPr>
          </a:p>
        </p:txBody>
      </p:sp>
      <p:pic>
        <p:nvPicPr>
          <p:cNvPr id="16396" name="Picture 12" descr="boo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3925" y="5229225"/>
            <a:ext cx="1150938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13" descr="net0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750" y="3552825"/>
            <a:ext cx="1223963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15" descr="bsw_d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49463" y="4437063"/>
            <a:ext cx="61118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1979613" y="549275"/>
            <a:ext cx="381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rtl="1">
              <a:defRPr/>
            </a:pPr>
            <a:r>
              <a:rPr lang="ar-SA" sz="44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الحصول</a:t>
            </a:r>
            <a:r>
              <a:rPr lang="en-US" sz="44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ar-SA" sz="44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على</a:t>
            </a:r>
            <a:r>
              <a:rPr lang="en-US" sz="44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ar-SA" sz="44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العميل</a:t>
            </a:r>
            <a:endParaRPr lang="en-US" sz="4400" b="1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16405" name="Freeform 21"/>
          <p:cNvSpPr>
            <a:spLocks/>
          </p:cNvSpPr>
          <p:nvPr/>
        </p:nvSpPr>
        <p:spPr bwMode="auto">
          <a:xfrm>
            <a:off x="6804025" y="404813"/>
            <a:ext cx="2160588" cy="1584325"/>
          </a:xfrm>
          <a:custGeom>
            <a:avLst/>
            <a:gdLst/>
            <a:ahLst/>
            <a:cxnLst>
              <a:cxn ang="0">
                <a:pos x="426" y="0"/>
              </a:cxn>
              <a:cxn ang="0">
                <a:pos x="469" y="16"/>
              </a:cxn>
              <a:cxn ang="0">
                <a:pos x="503" y="30"/>
              </a:cxn>
              <a:cxn ang="0">
                <a:pos x="540" y="44"/>
              </a:cxn>
              <a:cxn ang="0">
                <a:pos x="575" y="58"/>
              </a:cxn>
              <a:cxn ang="0">
                <a:pos x="612" y="74"/>
              </a:cxn>
              <a:cxn ang="0">
                <a:pos x="646" y="92"/>
              </a:cxn>
              <a:cxn ang="0">
                <a:pos x="681" y="108"/>
              </a:cxn>
              <a:cxn ang="0">
                <a:pos x="715" y="123"/>
              </a:cxn>
              <a:cxn ang="0">
                <a:pos x="757" y="145"/>
              </a:cxn>
              <a:cxn ang="0">
                <a:pos x="802" y="169"/>
              </a:cxn>
              <a:cxn ang="0">
                <a:pos x="837" y="187"/>
              </a:cxn>
              <a:cxn ang="0">
                <a:pos x="871" y="209"/>
              </a:cxn>
              <a:cxn ang="0">
                <a:pos x="914" y="230"/>
              </a:cxn>
              <a:cxn ang="0">
                <a:pos x="956" y="254"/>
              </a:cxn>
              <a:cxn ang="0">
                <a:pos x="993" y="278"/>
              </a:cxn>
              <a:cxn ang="0">
                <a:pos x="1030" y="304"/>
              </a:cxn>
              <a:cxn ang="0">
                <a:pos x="1065" y="328"/>
              </a:cxn>
              <a:cxn ang="0">
                <a:pos x="1107" y="357"/>
              </a:cxn>
              <a:cxn ang="0">
                <a:pos x="1144" y="383"/>
              </a:cxn>
              <a:cxn ang="0">
                <a:pos x="1176" y="409"/>
              </a:cxn>
              <a:cxn ang="0">
                <a:pos x="1213" y="439"/>
              </a:cxn>
              <a:cxn ang="0">
                <a:pos x="1242" y="460"/>
              </a:cxn>
              <a:cxn ang="0">
                <a:pos x="1274" y="488"/>
              </a:cxn>
              <a:cxn ang="0">
                <a:pos x="1306" y="516"/>
              </a:cxn>
              <a:cxn ang="0">
                <a:pos x="1340" y="550"/>
              </a:cxn>
              <a:cxn ang="0">
                <a:pos x="1369" y="577"/>
              </a:cxn>
              <a:cxn ang="0">
                <a:pos x="1401" y="609"/>
              </a:cxn>
              <a:cxn ang="0">
                <a:pos x="1438" y="647"/>
              </a:cxn>
              <a:cxn ang="0">
                <a:pos x="1470" y="680"/>
              </a:cxn>
              <a:cxn ang="0">
                <a:pos x="1504" y="718"/>
              </a:cxn>
              <a:cxn ang="0">
                <a:pos x="1536" y="756"/>
              </a:cxn>
              <a:cxn ang="0">
                <a:pos x="1565" y="795"/>
              </a:cxn>
              <a:cxn ang="0">
                <a:pos x="1597" y="837"/>
              </a:cxn>
              <a:cxn ang="0">
                <a:pos x="1621" y="873"/>
              </a:cxn>
              <a:cxn ang="0">
                <a:pos x="1645" y="907"/>
              </a:cxn>
              <a:cxn ang="0">
                <a:pos x="1666" y="946"/>
              </a:cxn>
              <a:cxn ang="0">
                <a:pos x="1679" y="974"/>
              </a:cxn>
              <a:cxn ang="0">
                <a:pos x="2095" y="851"/>
              </a:cxn>
              <a:cxn ang="0">
                <a:pos x="1449" y="1493"/>
              </a:cxn>
              <a:cxn ang="0">
                <a:pos x="305" y="1388"/>
              </a:cxn>
              <a:cxn ang="0">
                <a:pos x="757" y="1251"/>
              </a:cxn>
              <a:cxn ang="0">
                <a:pos x="728" y="1206"/>
              </a:cxn>
              <a:cxn ang="0">
                <a:pos x="699" y="1162"/>
              </a:cxn>
              <a:cxn ang="0">
                <a:pos x="659" y="1115"/>
              </a:cxn>
              <a:cxn ang="0">
                <a:pos x="614" y="1065"/>
              </a:cxn>
              <a:cxn ang="0">
                <a:pos x="575" y="1023"/>
              </a:cxn>
              <a:cxn ang="0">
                <a:pos x="532" y="984"/>
              </a:cxn>
              <a:cxn ang="0">
                <a:pos x="487" y="944"/>
              </a:cxn>
              <a:cxn ang="0">
                <a:pos x="442" y="910"/>
              </a:cxn>
              <a:cxn ang="0">
                <a:pos x="397" y="879"/>
              </a:cxn>
              <a:cxn ang="0">
                <a:pos x="344" y="843"/>
              </a:cxn>
              <a:cxn ang="0">
                <a:pos x="294" y="813"/>
              </a:cxn>
              <a:cxn ang="0">
                <a:pos x="246" y="784"/>
              </a:cxn>
              <a:cxn ang="0">
                <a:pos x="199" y="758"/>
              </a:cxn>
              <a:cxn ang="0">
                <a:pos x="140" y="730"/>
              </a:cxn>
              <a:cxn ang="0">
                <a:pos x="82" y="704"/>
              </a:cxn>
              <a:cxn ang="0">
                <a:pos x="42" y="690"/>
              </a:cxn>
              <a:cxn ang="0">
                <a:pos x="0" y="673"/>
              </a:cxn>
              <a:cxn ang="0">
                <a:pos x="426" y="0"/>
              </a:cxn>
            </a:cxnLst>
            <a:rect l="0" t="0" r="r" b="b"/>
            <a:pathLst>
              <a:path w="2096" h="1494">
                <a:moveTo>
                  <a:pt x="426" y="0"/>
                </a:moveTo>
                <a:lnTo>
                  <a:pt x="469" y="16"/>
                </a:lnTo>
                <a:lnTo>
                  <a:pt x="503" y="30"/>
                </a:lnTo>
                <a:lnTo>
                  <a:pt x="540" y="44"/>
                </a:lnTo>
                <a:lnTo>
                  <a:pt x="575" y="58"/>
                </a:lnTo>
                <a:lnTo>
                  <a:pt x="612" y="74"/>
                </a:lnTo>
                <a:lnTo>
                  <a:pt x="646" y="92"/>
                </a:lnTo>
                <a:lnTo>
                  <a:pt x="681" y="108"/>
                </a:lnTo>
                <a:lnTo>
                  <a:pt x="715" y="123"/>
                </a:lnTo>
                <a:lnTo>
                  <a:pt x="757" y="145"/>
                </a:lnTo>
                <a:lnTo>
                  <a:pt x="802" y="169"/>
                </a:lnTo>
                <a:lnTo>
                  <a:pt x="837" y="187"/>
                </a:lnTo>
                <a:lnTo>
                  <a:pt x="871" y="209"/>
                </a:lnTo>
                <a:lnTo>
                  <a:pt x="914" y="230"/>
                </a:lnTo>
                <a:lnTo>
                  <a:pt x="956" y="254"/>
                </a:lnTo>
                <a:lnTo>
                  <a:pt x="993" y="278"/>
                </a:lnTo>
                <a:lnTo>
                  <a:pt x="1030" y="304"/>
                </a:lnTo>
                <a:lnTo>
                  <a:pt x="1065" y="328"/>
                </a:lnTo>
                <a:lnTo>
                  <a:pt x="1107" y="357"/>
                </a:lnTo>
                <a:lnTo>
                  <a:pt x="1144" y="383"/>
                </a:lnTo>
                <a:lnTo>
                  <a:pt x="1176" y="409"/>
                </a:lnTo>
                <a:lnTo>
                  <a:pt x="1213" y="439"/>
                </a:lnTo>
                <a:lnTo>
                  <a:pt x="1242" y="460"/>
                </a:lnTo>
                <a:lnTo>
                  <a:pt x="1274" y="488"/>
                </a:lnTo>
                <a:lnTo>
                  <a:pt x="1306" y="516"/>
                </a:lnTo>
                <a:lnTo>
                  <a:pt x="1340" y="550"/>
                </a:lnTo>
                <a:lnTo>
                  <a:pt x="1369" y="577"/>
                </a:lnTo>
                <a:lnTo>
                  <a:pt x="1401" y="609"/>
                </a:lnTo>
                <a:lnTo>
                  <a:pt x="1438" y="647"/>
                </a:lnTo>
                <a:lnTo>
                  <a:pt x="1470" y="680"/>
                </a:lnTo>
                <a:lnTo>
                  <a:pt x="1504" y="718"/>
                </a:lnTo>
                <a:lnTo>
                  <a:pt x="1536" y="756"/>
                </a:lnTo>
                <a:lnTo>
                  <a:pt x="1565" y="795"/>
                </a:lnTo>
                <a:lnTo>
                  <a:pt x="1597" y="837"/>
                </a:lnTo>
                <a:lnTo>
                  <a:pt x="1621" y="873"/>
                </a:lnTo>
                <a:lnTo>
                  <a:pt x="1645" y="907"/>
                </a:lnTo>
                <a:lnTo>
                  <a:pt x="1666" y="946"/>
                </a:lnTo>
                <a:lnTo>
                  <a:pt x="1679" y="974"/>
                </a:lnTo>
                <a:lnTo>
                  <a:pt x="2095" y="851"/>
                </a:lnTo>
                <a:lnTo>
                  <a:pt x="1449" y="1493"/>
                </a:lnTo>
                <a:lnTo>
                  <a:pt x="305" y="1388"/>
                </a:lnTo>
                <a:lnTo>
                  <a:pt x="757" y="1251"/>
                </a:lnTo>
                <a:lnTo>
                  <a:pt x="728" y="1206"/>
                </a:lnTo>
                <a:lnTo>
                  <a:pt x="699" y="1162"/>
                </a:lnTo>
                <a:lnTo>
                  <a:pt x="659" y="1115"/>
                </a:lnTo>
                <a:lnTo>
                  <a:pt x="614" y="1065"/>
                </a:lnTo>
                <a:lnTo>
                  <a:pt x="575" y="1023"/>
                </a:lnTo>
                <a:lnTo>
                  <a:pt x="532" y="984"/>
                </a:lnTo>
                <a:lnTo>
                  <a:pt x="487" y="944"/>
                </a:lnTo>
                <a:lnTo>
                  <a:pt x="442" y="910"/>
                </a:lnTo>
                <a:lnTo>
                  <a:pt x="397" y="879"/>
                </a:lnTo>
                <a:lnTo>
                  <a:pt x="344" y="843"/>
                </a:lnTo>
                <a:lnTo>
                  <a:pt x="294" y="813"/>
                </a:lnTo>
                <a:lnTo>
                  <a:pt x="246" y="784"/>
                </a:lnTo>
                <a:lnTo>
                  <a:pt x="199" y="758"/>
                </a:lnTo>
                <a:lnTo>
                  <a:pt x="140" y="730"/>
                </a:lnTo>
                <a:lnTo>
                  <a:pt x="82" y="704"/>
                </a:lnTo>
                <a:lnTo>
                  <a:pt x="42" y="690"/>
                </a:lnTo>
                <a:lnTo>
                  <a:pt x="0" y="673"/>
                </a:lnTo>
                <a:lnTo>
                  <a:pt x="426" y="0"/>
                </a:lnTo>
              </a:path>
            </a:pathLst>
          </a:cu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rtl="1">
              <a:defRPr/>
            </a:pPr>
            <a:endParaRPr lang="en-US"/>
          </a:p>
        </p:txBody>
      </p:sp>
      <p:sp>
        <p:nvSpPr>
          <p:cNvPr id="16406" name="Freeform 22"/>
          <p:cNvSpPr>
            <a:spLocks/>
          </p:cNvSpPr>
          <p:nvPr/>
        </p:nvSpPr>
        <p:spPr bwMode="auto">
          <a:xfrm>
            <a:off x="5940425" y="44450"/>
            <a:ext cx="1752600" cy="1600200"/>
          </a:xfrm>
          <a:custGeom>
            <a:avLst/>
            <a:gdLst>
              <a:gd name="T0" fmla="*/ 933798 w 2027"/>
              <a:gd name="T1" fmla="*/ 1598893 h 1224"/>
              <a:gd name="T2" fmla="*/ 1048793 w 2027"/>
              <a:gd name="T3" fmla="*/ 1287742 h 1224"/>
              <a:gd name="T4" fmla="*/ 1011614 w 2027"/>
              <a:gd name="T5" fmla="*/ 1274669 h 1224"/>
              <a:gd name="T6" fmla="*/ 970977 w 2027"/>
              <a:gd name="T7" fmla="*/ 1264210 h 1224"/>
              <a:gd name="T8" fmla="*/ 918235 w 2027"/>
              <a:gd name="T9" fmla="*/ 1251137 h 1224"/>
              <a:gd name="T10" fmla="*/ 875003 w 2027"/>
              <a:gd name="T11" fmla="*/ 1243292 h 1224"/>
              <a:gd name="T12" fmla="*/ 826584 w 2027"/>
              <a:gd name="T13" fmla="*/ 1236756 h 1224"/>
              <a:gd name="T14" fmla="*/ 773842 w 2027"/>
              <a:gd name="T15" fmla="*/ 1231526 h 1224"/>
              <a:gd name="T16" fmla="*/ 718506 w 2027"/>
              <a:gd name="T17" fmla="*/ 1226297 h 1224"/>
              <a:gd name="T18" fmla="*/ 620803 w 2027"/>
              <a:gd name="T19" fmla="*/ 1226297 h 1224"/>
              <a:gd name="T20" fmla="*/ 569790 w 2027"/>
              <a:gd name="T21" fmla="*/ 1228912 h 1224"/>
              <a:gd name="T22" fmla="*/ 522235 w 2027"/>
              <a:gd name="T23" fmla="*/ 1234141 h 1224"/>
              <a:gd name="T24" fmla="*/ 473816 w 2027"/>
              <a:gd name="T25" fmla="*/ 1238063 h 1224"/>
              <a:gd name="T26" fmla="*/ 425397 w 2027"/>
              <a:gd name="T27" fmla="*/ 1248522 h 1224"/>
              <a:gd name="T28" fmla="*/ 380436 w 2027"/>
              <a:gd name="T29" fmla="*/ 1258981 h 1224"/>
              <a:gd name="T30" fmla="*/ 325100 w 2027"/>
              <a:gd name="T31" fmla="*/ 1272054 h 1224"/>
              <a:gd name="T32" fmla="*/ 276681 w 2027"/>
              <a:gd name="T33" fmla="*/ 1290357 h 1224"/>
              <a:gd name="T34" fmla="*/ 402916 w 2027"/>
              <a:gd name="T35" fmla="*/ 632759 h 1224"/>
              <a:gd name="T36" fmla="*/ 0 w 2027"/>
              <a:gd name="T37" fmla="*/ 369981 h 1224"/>
              <a:gd name="T38" fmla="*/ 20751 w 2027"/>
              <a:gd name="T39" fmla="*/ 362137 h 1224"/>
              <a:gd name="T40" fmla="*/ 61389 w 2027"/>
              <a:gd name="T41" fmla="*/ 346449 h 1224"/>
              <a:gd name="T42" fmla="*/ 93380 w 2027"/>
              <a:gd name="T43" fmla="*/ 337297 h 1224"/>
              <a:gd name="T44" fmla="*/ 130559 w 2027"/>
              <a:gd name="T45" fmla="*/ 324223 h 1224"/>
              <a:gd name="T46" fmla="*/ 173790 w 2027"/>
              <a:gd name="T47" fmla="*/ 313765 h 1224"/>
              <a:gd name="T48" fmla="*/ 210969 w 2027"/>
              <a:gd name="T49" fmla="*/ 303306 h 1224"/>
              <a:gd name="T50" fmla="*/ 258524 w 2027"/>
              <a:gd name="T51" fmla="*/ 290232 h 1224"/>
              <a:gd name="T52" fmla="*/ 300026 w 2027"/>
              <a:gd name="T53" fmla="*/ 282388 h 1224"/>
              <a:gd name="T54" fmla="*/ 347580 w 2027"/>
              <a:gd name="T55" fmla="*/ 274544 h 1224"/>
              <a:gd name="T56" fmla="*/ 398593 w 2027"/>
              <a:gd name="T57" fmla="*/ 266700 h 1224"/>
              <a:gd name="T58" fmla="*/ 446148 w 2027"/>
              <a:gd name="T59" fmla="*/ 261471 h 1224"/>
              <a:gd name="T60" fmla="*/ 501484 w 2027"/>
              <a:gd name="T61" fmla="*/ 258856 h 1224"/>
              <a:gd name="T62" fmla="*/ 554226 w 2027"/>
              <a:gd name="T63" fmla="*/ 253626 h 1224"/>
              <a:gd name="T64" fmla="*/ 606969 w 2027"/>
              <a:gd name="T65" fmla="*/ 253626 h 1224"/>
              <a:gd name="T66" fmla="*/ 661440 w 2027"/>
              <a:gd name="T67" fmla="*/ 253626 h 1224"/>
              <a:gd name="T68" fmla="*/ 730610 w 2027"/>
              <a:gd name="T69" fmla="*/ 253626 h 1224"/>
              <a:gd name="T70" fmla="*/ 791999 w 2027"/>
              <a:gd name="T71" fmla="*/ 256241 h 1224"/>
              <a:gd name="T72" fmla="*/ 833501 w 2027"/>
              <a:gd name="T73" fmla="*/ 258856 h 1224"/>
              <a:gd name="T74" fmla="*/ 883649 w 2027"/>
              <a:gd name="T75" fmla="*/ 264085 h 1224"/>
              <a:gd name="T76" fmla="*/ 932069 w 2027"/>
              <a:gd name="T77" fmla="*/ 269315 h 1224"/>
              <a:gd name="T78" fmla="*/ 989134 w 2027"/>
              <a:gd name="T79" fmla="*/ 277159 h 1224"/>
              <a:gd name="T80" fmla="*/ 1037553 w 2027"/>
              <a:gd name="T81" fmla="*/ 287618 h 1224"/>
              <a:gd name="T82" fmla="*/ 1083378 w 2027"/>
              <a:gd name="T83" fmla="*/ 298076 h 1224"/>
              <a:gd name="T84" fmla="*/ 1142173 w 2027"/>
              <a:gd name="T85" fmla="*/ 311150 h 1224"/>
              <a:gd name="T86" fmla="*/ 1187998 w 2027"/>
              <a:gd name="T87" fmla="*/ 324223 h 1224"/>
              <a:gd name="T88" fmla="*/ 1243335 w 2027"/>
              <a:gd name="T89" fmla="*/ 339912 h 1224"/>
              <a:gd name="T90" fmla="*/ 1289160 w 2027"/>
              <a:gd name="T91" fmla="*/ 351678 h 1224"/>
              <a:gd name="T92" fmla="*/ 1339308 w 2027"/>
              <a:gd name="T93" fmla="*/ 369981 h 1224"/>
              <a:gd name="T94" fmla="*/ 1389457 w 2027"/>
              <a:gd name="T95" fmla="*/ 388284 h 1224"/>
              <a:gd name="T96" fmla="*/ 1539037 w 2027"/>
              <a:gd name="T97" fmla="*/ 0 h 1224"/>
              <a:gd name="T98" fmla="*/ 1751735 w 2027"/>
              <a:gd name="T99" fmla="*/ 1083795 h 1224"/>
              <a:gd name="T100" fmla="*/ 933798 w 2027"/>
              <a:gd name="T101" fmla="*/ 1598893 h 122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27"/>
              <a:gd name="T154" fmla="*/ 0 h 1224"/>
              <a:gd name="T155" fmla="*/ 2027 w 2027"/>
              <a:gd name="T156" fmla="*/ 1224 h 122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27" h="1224">
                <a:moveTo>
                  <a:pt x="1080" y="1223"/>
                </a:moveTo>
                <a:lnTo>
                  <a:pt x="1213" y="985"/>
                </a:lnTo>
                <a:lnTo>
                  <a:pt x="1170" y="975"/>
                </a:lnTo>
                <a:lnTo>
                  <a:pt x="1123" y="967"/>
                </a:lnTo>
                <a:lnTo>
                  <a:pt x="1062" y="957"/>
                </a:lnTo>
                <a:lnTo>
                  <a:pt x="1012" y="951"/>
                </a:lnTo>
                <a:lnTo>
                  <a:pt x="956" y="946"/>
                </a:lnTo>
                <a:lnTo>
                  <a:pt x="895" y="942"/>
                </a:lnTo>
                <a:lnTo>
                  <a:pt x="831" y="938"/>
                </a:lnTo>
                <a:lnTo>
                  <a:pt x="718" y="938"/>
                </a:lnTo>
                <a:lnTo>
                  <a:pt x="659" y="940"/>
                </a:lnTo>
                <a:lnTo>
                  <a:pt x="604" y="944"/>
                </a:lnTo>
                <a:lnTo>
                  <a:pt x="548" y="947"/>
                </a:lnTo>
                <a:lnTo>
                  <a:pt x="492" y="955"/>
                </a:lnTo>
                <a:lnTo>
                  <a:pt x="440" y="963"/>
                </a:lnTo>
                <a:lnTo>
                  <a:pt x="376" y="973"/>
                </a:lnTo>
                <a:lnTo>
                  <a:pt x="320" y="987"/>
                </a:lnTo>
                <a:lnTo>
                  <a:pt x="466" y="484"/>
                </a:lnTo>
                <a:lnTo>
                  <a:pt x="0" y="283"/>
                </a:lnTo>
                <a:lnTo>
                  <a:pt x="24" y="277"/>
                </a:lnTo>
                <a:lnTo>
                  <a:pt x="71" y="265"/>
                </a:lnTo>
                <a:lnTo>
                  <a:pt x="108" y="258"/>
                </a:lnTo>
                <a:lnTo>
                  <a:pt x="151" y="248"/>
                </a:lnTo>
                <a:lnTo>
                  <a:pt x="201" y="240"/>
                </a:lnTo>
                <a:lnTo>
                  <a:pt x="244" y="232"/>
                </a:lnTo>
                <a:lnTo>
                  <a:pt x="299" y="222"/>
                </a:lnTo>
                <a:lnTo>
                  <a:pt x="347" y="216"/>
                </a:lnTo>
                <a:lnTo>
                  <a:pt x="402" y="210"/>
                </a:lnTo>
                <a:lnTo>
                  <a:pt x="461" y="204"/>
                </a:lnTo>
                <a:lnTo>
                  <a:pt x="516" y="200"/>
                </a:lnTo>
                <a:lnTo>
                  <a:pt x="580" y="198"/>
                </a:lnTo>
                <a:lnTo>
                  <a:pt x="641" y="194"/>
                </a:lnTo>
                <a:lnTo>
                  <a:pt x="702" y="194"/>
                </a:lnTo>
                <a:lnTo>
                  <a:pt x="765" y="194"/>
                </a:lnTo>
                <a:lnTo>
                  <a:pt x="845" y="194"/>
                </a:lnTo>
                <a:lnTo>
                  <a:pt x="916" y="196"/>
                </a:lnTo>
                <a:lnTo>
                  <a:pt x="964" y="198"/>
                </a:lnTo>
                <a:lnTo>
                  <a:pt x="1022" y="202"/>
                </a:lnTo>
                <a:lnTo>
                  <a:pt x="1078" y="206"/>
                </a:lnTo>
                <a:lnTo>
                  <a:pt x="1144" y="212"/>
                </a:lnTo>
                <a:lnTo>
                  <a:pt x="1200" y="220"/>
                </a:lnTo>
                <a:lnTo>
                  <a:pt x="1253" y="228"/>
                </a:lnTo>
                <a:lnTo>
                  <a:pt x="1321" y="238"/>
                </a:lnTo>
                <a:lnTo>
                  <a:pt x="1374" y="248"/>
                </a:lnTo>
                <a:lnTo>
                  <a:pt x="1438" y="260"/>
                </a:lnTo>
                <a:lnTo>
                  <a:pt x="1491" y="269"/>
                </a:lnTo>
                <a:lnTo>
                  <a:pt x="1549" y="283"/>
                </a:lnTo>
                <a:lnTo>
                  <a:pt x="1607" y="297"/>
                </a:lnTo>
                <a:lnTo>
                  <a:pt x="1780" y="0"/>
                </a:lnTo>
                <a:lnTo>
                  <a:pt x="2026" y="829"/>
                </a:lnTo>
                <a:lnTo>
                  <a:pt x="1080" y="1223"/>
                </a:lnTo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  <p:bldP spid="16404" grpId="0"/>
      <p:bldP spid="1640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2032000" y="2389188"/>
            <a:ext cx="3738563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rtl="1">
              <a:defRPr/>
            </a:pPr>
            <a:r>
              <a:rPr lang="ar-SA" sz="6800" b="1">
                <a:effectLst>
                  <a:outerShdw blurRad="38100" dist="38100" dir="2700000" algn="tl">
                    <a:srgbClr val="C0C0C0"/>
                  </a:outerShdw>
                </a:effectLst>
                <a:cs typeface="Traditional Arabic" pitchFamily="2" charset="-78"/>
              </a:rPr>
              <a:t>كسب الاهتمام</a:t>
            </a:r>
            <a:endParaRPr lang="en-US" sz="6800" b="1">
              <a:effectLst>
                <a:outerShdw blurRad="38100" dist="38100" dir="2700000" algn="tl">
                  <a:srgbClr val="C0C0C0"/>
                </a:outerShdw>
              </a:effectLst>
              <a:cs typeface="Traditional Arabic" pitchFamily="2" charset="-78"/>
            </a:endParaRPr>
          </a:p>
        </p:txBody>
      </p:sp>
      <p:pic>
        <p:nvPicPr>
          <p:cNvPr id="18449" name="Picture 17" descr="200299338-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3500438"/>
            <a:ext cx="2801937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0" name="Freeform 18"/>
          <p:cNvSpPr>
            <a:spLocks/>
          </p:cNvSpPr>
          <p:nvPr/>
        </p:nvSpPr>
        <p:spPr bwMode="auto">
          <a:xfrm>
            <a:off x="6221413" y="2193925"/>
            <a:ext cx="2844800" cy="2686050"/>
          </a:xfrm>
          <a:custGeom>
            <a:avLst/>
            <a:gdLst>
              <a:gd name="T0" fmla="*/ 0 w 1792"/>
              <a:gd name="T1" fmla="*/ 1704975 h 1692"/>
              <a:gd name="T2" fmla="*/ 706438 w 1792"/>
              <a:gd name="T3" fmla="*/ 1903413 h 1692"/>
              <a:gd name="T4" fmla="*/ 744537 w 1792"/>
              <a:gd name="T5" fmla="*/ 1838325 h 1692"/>
              <a:gd name="T6" fmla="*/ 774700 w 1792"/>
              <a:gd name="T7" fmla="*/ 1774825 h 1692"/>
              <a:gd name="T8" fmla="*/ 795337 w 1792"/>
              <a:gd name="T9" fmla="*/ 1714500 h 1692"/>
              <a:gd name="T10" fmla="*/ 815975 w 1792"/>
              <a:gd name="T11" fmla="*/ 1662113 h 1692"/>
              <a:gd name="T12" fmla="*/ 836613 w 1792"/>
              <a:gd name="T13" fmla="*/ 1601787 h 1692"/>
              <a:gd name="T14" fmla="*/ 854075 w 1792"/>
              <a:gd name="T15" fmla="*/ 1531937 h 1692"/>
              <a:gd name="T16" fmla="*/ 866775 w 1792"/>
              <a:gd name="T17" fmla="*/ 1470025 h 1692"/>
              <a:gd name="T18" fmla="*/ 879475 w 1792"/>
              <a:gd name="T19" fmla="*/ 1406525 h 1692"/>
              <a:gd name="T20" fmla="*/ 892175 w 1792"/>
              <a:gd name="T21" fmla="*/ 1333500 h 1692"/>
              <a:gd name="T22" fmla="*/ 896938 w 1792"/>
              <a:gd name="T23" fmla="*/ 1258888 h 1692"/>
              <a:gd name="T24" fmla="*/ 896938 w 1792"/>
              <a:gd name="T25" fmla="*/ 1123950 h 1692"/>
              <a:gd name="T26" fmla="*/ 892175 w 1792"/>
              <a:gd name="T27" fmla="*/ 1050925 h 1692"/>
              <a:gd name="T28" fmla="*/ 887413 w 1792"/>
              <a:gd name="T29" fmla="*/ 987425 h 1692"/>
              <a:gd name="T30" fmla="*/ 874713 w 1792"/>
              <a:gd name="T31" fmla="*/ 922338 h 1692"/>
              <a:gd name="T32" fmla="*/ 858838 w 1792"/>
              <a:gd name="T33" fmla="*/ 852488 h 1692"/>
              <a:gd name="T34" fmla="*/ 841375 w 1792"/>
              <a:gd name="T35" fmla="*/ 792162 h 1692"/>
              <a:gd name="T36" fmla="*/ 820738 w 1792"/>
              <a:gd name="T37" fmla="*/ 717550 h 1692"/>
              <a:gd name="T38" fmla="*/ 790575 w 1792"/>
              <a:gd name="T39" fmla="*/ 644525 h 1692"/>
              <a:gd name="T40" fmla="*/ 2162175 w 1792"/>
              <a:gd name="T41" fmla="*/ 0 h 1692"/>
              <a:gd name="T42" fmla="*/ 2195513 w 1792"/>
              <a:gd name="T43" fmla="*/ 61913 h 1692"/>
              <a:gd name="T44" fmla="*/ 2224088 w 1792"/>
              <a:gd name="T45" fmla="*/ 122238 h 1692"/>
              <a:gd name="T46" fmla="*/ 2249488 w 1792"/>
              <a:gd name="T47" fmla="*/ 176212 h 1692"/>
              <a:gd name="T48" fmla="*/ 2274888 w 1792"/>
              <a:gd name="T49" fmla="*/ 233363 h 1692"/>
              <a:gd name="T50" fmla="*/ 2295525 w 1792"/>
              <a:gd name="T51" fmla="*/ 285750 h 1692"/>
              <a:gd name="T52" fmla="*/ 2320925 w 1792"/>
              <a:gd name="T53" fmla="*/ 342900 h 1692"/>
              <a:gd name="T54" fmla="*/ 2338388 w 1792"/>
              <a:gd name="T55" fmla="*/ 393700 h 1692"/>
              <a:gd name="T56" fmla="*/ 2354263 w 1792"/>
              <a:gd name="T57" fmla="*/ 446088 h 1692"/>
              <a:gd name="T58" fmla="*/ 2371725 w 1792"/>
              <a:gd name="T59" fmla="*/ 500063 h 1692"/>
              <a:gd name="T60" fmla="*/ 2392363 w 1792"/>
              <a:gd name="T61" fmla="*/ 560388 h 1692"/>
              <a:gd name="T62" fmla="*/ 2405063 w 1792"/>
              <a:gd name="T63" fmla="*/ 628650 h 1692"/>
              <a:gd name="T64" fmla="*/ 2422525 w 1792"/>
              <a:gd name="T65" fmla="*/ 685800 h 1692"/>
              <a:gd name="T66" fmla="*/ 2438400 w 1792"/>
              <a:gd name="T67" fmla="*/ 749300 h 1692"/>
              <a:gd name="T68" fmla="*/ 2451100 w 1792"/>
              <a:gd name="T69" fmla="*/ 814388 h 1692"/>
              <a:gd name="T70" fmla="*/ 2455863 w 1792"/>
              <a:gd name="T71" fmla="*/ 884238 h 1692"/>
              <a:gd name="T72" fmla="*/ 2463800 w 1792"/>
              <a:gd name="T73" fmla="*/ 960438 h 1692"/>
              <a:gd name="T74" fmla="*/ 2473325 w 1792"/>
              <a:gd name="T75" fmla="*/ 1031875 h 1692"/>
              <a:gd name="T76" fmla="*/ 2473325 w 1792"/>
              <a:gd name="T77" fmla="*/ 1101725 h 1692"/>
              <a:gd name="T78" fmla="*/ 2473325 w 1792"/>
              <a:gd name="T79" fmla="*/ 1176338 h 1692"/>
              <a:gd name="T80" fmla="*/ 2473325 w 1792"/>
              <a:gd name="T81" fmla="*/ 1271588 h 1692"/>
              <a:gd name="T82" fmla="*/ 2468563 w 1792"/>
              <a:gd name="T83" fmla="*/ 1355725 h 1692"/>
              <a:gd name="T84" fmla="*/ 2463800 w 1792"/>
              <a:gd name="T85" fmla="*/ 1416050 h 1692"/>
              <a:gd name="T86" fmla="*/ 2455863 w 1792"/>
              <a:gd name="T87" fmla="*/ 1482725 h 1692"/>
              <a:gd name="T88" fmla="*/ 2451100 w 1792"/>
              <a:gd name="T89" fmla="*/ 1550987 h 1692"/>
              <a:gd name="T90" fmla="*/ 2435225 w 1792"/>
              <a:gd name="T91" fmla="*/ 1630363 h 1692"/>
              <a:gd name="T92" fmla="*/ 2417763 w 1792"/>
              <a:gd name="T93" fmla="*/ 1695450 h 1692"/>
              <a:gd name="T94" fmla="*/ 2401888 w 1792"/>
              <a:gd name="T95" fmla="*/ 1762125 h 1692"/>
              <a:gd name="T96" fmla="*/ 2379663 w 1792"/>
              <a:gd name="T97" fmla="*/ 1841500 h 1692"/>
              <a:gd name="T98" fmla="*/ 2359025 w 1792"/>
              <a:gd name="T99" fmla="*/ 1900238 h 1692"/>
              <a:gd name="T100" fmla="*/ 2338388 w 1792"/>
              <a:gd name="T101" fmla="*/ 1976438 h 1692"/>
              <a:gd name="T102" fmla="*/ 2312988 w 1792"/>
              <a:gd name="T103" fmla="*/ 2043113 h 1692"/>
              <a:gd name="T104" fmla="*/ 2282825 w 1792"/>
              <a:gd name="T105" fmla="*/ 2108200 h 1692"/>
              <a:gd name="T106" fmla="*/ 2254250 w 1792"/>
              <a:gd name="T107" fmla="*/ 2178050 h 1692"/>
              <a:gd name="T108" fmla="*/ 2216150 w 1792"/>
              <a:gd name="T109" fmla="*/ 2262188 h 1692"/>
              <a:gd name="T110" fmla="*/ 2174875 w 1792"/>
              <a:gd name="T111" fmla="*/ 2347913 h 1692"/>
              <a:gd name="T112" fmla="*/ 2843213 w 1792"/>
              <a:gd name="T113" fmla="*/ 2552700 h 1692"/>
              <a:gd name="T114" fmla="*/ 1165225 w 1792"/>
              <a:gd name="T115" fmla="*/ 2684463 h 1692"/>
              <a:gd name="T116" fmla="*/ 0 w 1792"/>
              <a:gd name="T117" fmla="*/ 1704975 h 169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92"/>
              <a:gd name="T178" fmla="*/ 0 h 1692"/>
              <a:gd name="T179" fmla="*/ 1792 w 1792"/>
              <a:gd name="T180" fmla="*/ 1692 h 169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92" h="1692">
                <a:moveTo>
                  <a:pt x="0" y="1074"/>
                </a:moveTo>
                <a:lnTo>
                  <a:pt x="445" y="1199"/>
                </a:lnTo>
                <a:lnTo>
                  <a:pt x="469" y="1158"/>
                </a:lnTo>
                <a:lnTo>
                  <a:pt x="488" y="1118"/>
                </a:lnTo>
                <a:lnTo>
                  <a:pt x="501" y="1080"/>
                </a:lnTo>
                <a:lnTo>
                  <a:pt x="514" y="1047"/>
                </a:lnTo>
                <a:lnTo>
                  <a:pt x="527" y="1009"/>
                </a:lnTo>
                <a:lnTo>
                  <a:pt x="538" y="965"/>
                </a:lnTo>
                <a:lnTo>
                  <a:pt x="546" y="926"/>
                </a:lnTo>
                <a:lnTo>
                  <a:pt x="554" y="886"/>
                </a:lnTo>
                <a:lnTo>
                  <a:pt x="562" y="840"/>
                </a:lnTo>
                <a:lnTo>
                  <a:pt x="565" y="793"/>
                </a:lnTo>
                <a:lnTo>
                  <a:pt x="565" y="708"/>
                </a:lnTo>
                <a:lnTo>
                  <a:pt x="562" y="662"/>
                </a:lnTo>
                <a:lnTo>
                  <a:pt x="559" y="622"/>
                </a:lnTo>
                <a:lnTo>
                  <a:pt x="551" y="581"/>
                </a:lnTo>
                <a:lnTo>
                  <a:pt x="541" y="537"/>
                </a:lnTo>
                <a:lnTo>
                  <a:pt x="530" y="499"/>
                </a:lnTo>
                <a:lnTo>
                  <a:pt x="517" y="452"/>
                </a:lnTo>
                <a:lnTo>
                  <a:pt x="498" y="406"/>
                </a:lnTo>
                <a:lnTo>
                  <a:pt x="1362" y="0"/>
                </a:lnTo>
                <a:lnTo>
                  <a:pt x="1383" y="39"/>
                </a:lnTo>
                <a:lnTo>
                  <a:pt x="1401" y="77"/>
                </a:lnTo>
                <a:lnTo>
                  <a:pt x="1417" y="111"/>
                </a:lnTo>
                <a:lnTo>
                  <a:pt x="1433" y="147"/>
                </a:lnTo>
                <a:lnTo>
                  <a:pt x="1446" y="180"/>
                </a:lnTo>
                <a:lnTo>
                  <a:pt x="1462" y="216"/>
                </a:lnTo>
                <a:lnTo>
                  <a:pt x="1473" y="248"/>
                </a:lnTo>
                <a:lnTo>
                  <a:pt x="1483" y="281"/>
                </a:lnTo>
                <a:lnTo>
                  <a:pt x="1494" y="315"/>
                </a:lnTo>
                <a:lnTo>
                  <a:pt x="1507" y="353"/>
                </a:lnTo>
                <a:lnTo>
                  <a:pt x="1515" y="396"/>
                </a:lnTo>
                <a:lnTo>
                  <a:pt x="1526" y="432"/>
                </a:lnTo>
                <a:lnTo>
                  <a:pt x="1536" y="472"/>
                </a:lnTo>
                <a:lnTo>
                  <a:pt x="1544" y="513"/>
                </a:lnTo>
                <a:lnTo>
                  <a:pt x="1547" y="557"/>
                </a:lnTo>
                <a:lnTo>
                  <a:pt x="1552" y="605"/>
                </a:lnTo>
                <a:lnTo>
                  <a:pt x="1558" y="650"/>
                </a:lnTo>
                <a:lnTo>
                  <a:pt x="1558" y="694"/>
                </a:lnTo>
                <a:lnTo>
                  <a:pt x="1558" y="741"/>
                </a:lnTo>
                <a:lnTo>
                  <a:pt x="1558" y="801"/>
                </a:lnTo>
                <a:lnTo>
                  <a:pt x="1555" y="854"/>
                </a:lnTo>
                <a:lnTo>
                  <a:pt x="1552" y="892"/>
                </a:lnTo>
                <a:lnTo>
                  <a:pt x="1547" y="934"/>
                </a:lnTo>
                <a:lnTo>
                  <a:pt x="1544" y="977"/>
                </a:lnTo>
                <a:lnTo>
                  <a:pt x="1534" y="1027"/>
                </a:lnTo>
                <a:lnTo>
                  <a:pt x="1523" y="1068"/>
                </a:lnTo>
                <a:lnTo>
                  <a:pt x="1513" y="1110"/>
                </a:lnTo>
                <a:lnTo>
                  <a:pt x="1499" y="1160"/>
                </a:lnTo>
                <a:lnTo>
                  <a:pt x="1486" y="1197"/>
                </a:lnTo>
                <a:lnTo>
                  <a:pt x="1473" y="1245"/>
                </a:lnTo>
                <a:lnTo>
                  <a:pt x="1457" y="1287"/>
                </a:lnTo>
                <a:lnTo>
                  <a:pt x="1438" y="1328"/>
                </a:lnTo>
                <a:lnTo>
                  <a:pt x="1420" y="1372"/>
                </a:lnTo>
                <a:lnTo>
                  <a:pt x="1396" y="1425"/>
                </a:lnTo>
                <a:lnTo>
                  <a:pt x="1370" y="1479"/>
                </a:lnTo>
                <a:lnTo>
                  <a:pt x="1791" y="1608"/>
                </a:lnTo>
                <a:lnTo>
                  <a:pt x="734" y="1691"/>
                </a:lnTo>
                <a:lnTo>
                  <a:pt x="0" y="1074"/>
                </a:lnTo>
              </a:path>
            </a:pathLst>
          </a:cu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5700713" y="635000"/>
            <a:ext cx="3327400" cy="2371725"/>
          </a:xfrm>
          <a:custGeom>
            <a:avLst/>
            <a:gdLst/>
            <a:ahLst/>
            <a:cxnLst>
              <a:cxn ang="0">
                <a:pos x="426" y="0"/>
              </a:cxn>
              <a:cxn ang="0">
                <a:pos x="469" y="16"/>
              </a:cxn>
              <a:cxn ang="0">
                <a:pos x="503" y="30"/>
              </a:cxn>
              <a:cxn ang="0">
                <a:pos x="540" y="44"/>
              </a:cxn>
              <a:cxn ang="0">
                <a:pos x="575" y="58"/>
              </a:cxn>
              <a:cxn ang="0">
                <a:pos x="612" y="74"/>
              </a:cxn>
              <a:cxn ang="0">
                <a:pos x="646" y="92"/>
              </a:cxn>
              <a:cxn ang="0">
                <a:pos x="681" y="108"/>
              </a:cxn>
              <a:cxn ang="0">
                <a:pos x="715" y="123"/>
              </a:cxn>
              <a:cxn ang="0">
                <a:pos x="757" y="145"/>
              </a:cxn>
              <a:cxn ang="0">
                <a:pos x="802" y="169"/>
              </a:cxn>
              <a:cxn ang="0">
                <a:pos x="837" y="187"/>
              </a:cxn>
              <a:cxn ang="0">
                <a:pos x="871" y="209"/>
              </a:cxn>
              <a:cxn ang="0">
                <a:pos x="914" y="230"/>
              </a:cxn>
              <a:cxn ang="0">
                <a:pos x="956" y="254"/>
              </a:cxn>
              <a:cxn ang="0">
                <a:pos x="993" y="278"/>
              </a:cxn>
              <a:cxn ang="0">
                <a:pos x="1030" y="304"/>
              </a:cxn>
              <a:cxn ang="0">
                <a:pos x="1065" y="328"/>
              </a:cxn>
              <a:cxn ang="0">
                <a:pos x="1107" y="357"/>
              </a:cxn>
              <a:cxn ang="0">
                <a:pos x="1144" y="383"/>
              </a:cxn>
              <a:cxn ang="0">
                <a:pos x="1176" y="409"/>
              </a:cxn>
              <a:cxn ang="0">
                <a:pos x="1213" y="439"/>
              </a:cxn>
              <a:cxn ang="0">
                <a:pos x="1242" y="460"/>
              </a:cxn>
              <a:cxn ang="0">
                <a:pos x="1274" y="488"/>
              </a:cxn>
              <a:cxn ang="0">
                <a:pos x="1306" y="516"/>
              </a:cxn>
              <a:cxn ang="0">
                <a:pos x="1340" y="550"/>
              </a:cxn>
              <a:cxn ang="0">
                <a:pos x="1369" y="577"/>
              </a:cxn>
              <a:cxn ang="0">
                <a:pos x="1401" y="609"/>
              </a:cxn>
              <a:cxn ang="0">
                <a:pos x="1438" y="647"/>
              </a:cxn>
              <a:cxn ang="0">
                <a:pos x="1470" y="680"/>
              </a:cxn>
              <a:cxn ang="0">
                <a:pos x="1504" y="718"/>
              </a:cxn>
              <a:cxn ang="0">
                <a:pos x="1536" y="756"/>
              </a:cxn>
              <a:cxn ang="0">
                <a:pos x="1565" y="795"/>
              </a:cxn>
              <a:cxn ang="0">
                <a:pos x="1597" y="837"/>
              </a:cxn>
              <a:cxn ang="0">
                <a:pos x="1621" y="873"/>
              </a:cxn>
              <a:cxn ang="0">
                <a:pos x="1645" y="907"/>
              </a:cxn>
              <a:cxn ang="0">
                <a:pos x="1666" y="946"/>
              </a:cxn>
              <a:cxn ang="0">
                <a:pos x="1679" y="974"/>
              </a:cxn>
              <a:cxn ang="0">
                <a:pos x="2095" y="851"/>
              </a:cxn>
              <a:cxn ang="0">
                <a:pos x="1449" y="1493"/>
              </a:cxn>
              <a:cxn ang="0">
                <a:pos x="305" y="1388"/>
              </a:cxn>
              <a:cxn ang="0">
                <a:pos x="757" y="1251"/>
              </a:cxn>
              <a:cxn ang="0">
                <a:pos x="728" y="1206"/>
              </a:cxn>
              <a:cxn ang="0">
                <a:pos x="699" y="1162"/>
              </a:cxn>
              <a:cxn ang="0">
                <a:pos x="659" y="1115"/>
              </a:cxn>
              <a:cxn ang="0">
                <a:pos x="614" y="1065"/>
              </a:cxn>
              <a:cxn ang="0">
                <a:pos x="575" y="1023"/>
              </a:cxn>
              <a:cxn ang="0">
                <a:pos x="532" y="984"/>
              </a:cxn>
              <a:cxn ang="0">
                <a:pos x="487" y="944"/>
              </a:cxn>
              <a:cxn ang="0">
                <a:pos x="442" y="910"/>
              </a:cxn>
              <a:cxn ang="0">
                <a:pos x="397" y="879"/>
              </a:cxn>
              <a:cxn ang="0">
                <a:pos x="344" y="843"/>
              </a:cxn>
              <a:cxn ang="0">
                <a:pos x="294" y="813"/>
              </a:cxn>
              <a:cxn ang="0">
                <a:pos x="246" y="784"/>
              </a:cxn>
              <a:cxn ang="0">
                <a:pos x="199" y="758"/>
              </a:cxn>
              <a:cxn ang="0">
                <a:pos x="140" y="730"/>
              </a:cxn>
              <a:cxn ang="0">
                <a:pos x="82" y="704"/>
              </a:cxn>
              <a:cxn ang="0">
                <a:pos x="42" y="690"/>
              </a:cxn>
              <a:cxn ang="0">
                <a:pos x="0" y="673"/>
              </a:cxn>
              <a:cxn ang="0">
                <a:pos x="426" y="0"/>
              </a:cxn>
            </a:cxnLst>
            <a:rect l="0" t="0" r="r" b="b"/>
            <a:pathLst>
              <a:path w="2096" h="1494">
                <a:moveTo>
                  <a:pt x="426" y="0"/>
                </a:moveTo>
                <a:lnTo>
                  <a:pt x="469" y="16"/>
                </a:lnTo>
                <a:lnTo>
                  <a:pt x="503" y="30"/>
                </a:lnTo>
                <a:lnTo>
                  <a:pt x="540" y="44"/>
                </a:lnTo>
                <a:lnTo>
                  <a:pt x="575" y="58"/>
                </a:lnTo>
                <a:lnTo>
                  <a:pt x="612" y="74"/>
                </a:lnTo>
                <a:lnTo>
                  <a:pt x="646" y="92"/>
                </a:lnTo>
                <a:lnTo>
                  <a:pt x="681" y="108"/>
                </a:lnTo>
                <a:lnTo>
                  <a:pt x="715" y="123"/>
                </a:lnTo>
                <a:lnTo>
                  <a:pt x="757" y="145"/>
                </a:lnTo>
                <a:lnTo>
                  <a:pt x="802" y="169"/>
                </a:lnTo>
                <a:lnTo>
                  <a:pt x="837" y="187"/>
                </a:lnTo>
                <a:lnTo>
                  <a:pt x="871" y="209"/>
                </a:lnTo>
                <a:lnTo>
                  <a:pt x="914" y="230"/>
                </a:lnTo>
                <a:lnTo>
                  <a:pt x="956" y="254"/>
                </a:lnTo>
                <a:lnTo>
                  <a:pt x="993" y="278"/>
                </a:lnTo>
                <a:lnTo>
                  <a:pt x="1030" y="304"/>
                </a:lnTo>
                <a:lnTo>
                  <a:pt x="1065" y="328"/>
                </a:lnTo>
                <a:lnTo>
                  <a:pt x="1107" y="357"/>
                </a:lnTo>
                <a:lnTo>
                  <a:pt x="1144" y="383"/>
                </a:lnTo>
                <a:lnTo>
                  <a:pt x="1176" y="409"/>
                </a:lnTo>
                <a:lnTo>
                  <a:pt x="1213" y="439"/>
                </a:lnTo>
                <a:lnTo>
                  <a:pt x="1242" y="460"/>
                </a:lnTo>
                <a:lnTo>
                  <a:pt x="1274" y="488"/>
                </a:lnTo>
                <a:lnTo>
                  <a:pt x="1306" y="516"/>
                </a:lnTo>
                <a:lnTo>
                  <a:pt x="1340" y="550"/>
                </a:lnTo>
                <a:lnTo>
                  <a:pt x="1369" y="577"/>
                </a:lnTo>
                <a:lnTo>
                  <a:pt x="1401" y="609"/>
                </a:lnTo>
                <a:lnTo>
                  <a:pt x="1438" y="647"/>
                </a:lnTo>
                <a:lnTo>
                  <a:pt x="1470" y="680"/>
                </a:lnTo>
                <a:lnTo>
                  <a:pt x="1504" y="718"/>
                </a:lnTo>
                <a:lnTo>
                  <a:pt x="1536" y="756"/>
                </a:lnTo>
                <a:lnTo>
                  <a:pt x="1565" y="795"/>
                </a:lnTo>
                <a:lnTo>
                  <a:pt x="1597" y="837"/>
                </a:lnTo>
                <a:lnTo>
                  <a:pt x="1621" y="873"/>
                </a:lnTo>
                <a:lnTo>
                  <a:pt x="1645" y="907"/>
                </a:lnTo>
                <a:lnTo>
                  <a:pt x="1666" y="946"/>
                </a:lnTo>
                <a:lnTo>
                  <a:pt x="1679" y="974"/>
                </a:lnTo>
                <a:lnTo>
                  <a:pt x="2095" y="851"/>
                </a:lnTo>
                <a:lnTo>
                  <a:pt x="1449" y="1493"/>
                </a:lnTo>
                <a:lnTo>
                  <a:pt x="305" y="1388"/>
                </a:lnTo>
                <a:lnTo>
                  <a:pt x="757" y="1251"/>
                </a:lnTo>
                <a:lnTo>
                  <a:pt x="728" y="1206"/>
                </a:lnTo>
                <a:lnTo>
                  <a:pt x="699" y="1162"/>
                </a:lnTo>
                <a:lnTo>
                  <a:pt x="659" y="1115"/>
                </a:lnTo>
                <a:lnTo>
                  <a:pt x="614" y="1065"/>
                </a:lnTo>
                <a:lnTo>
                  <a:pt x="575" y="1023"/>
                </a:lnTo>
                <a:lnTo>
                  <a:pt x="532" y="984"/>
                </a:lnTo>
                <a:lnTo>
                  <a:pt x="487" y="944"/>
                </a:lnTo>
                <a:lnTo>
                  <a:pt x="442" y="910"/>
                </a:lnTo>
                <a:lnTo>
                  <a:pt x="397" y="879"/>
                </a:lnTo>
                <a:lnTo>
                  <a:pt x="344" y="843"/>
                </a:lnTo>
                <a:lnTo>
                  <a:pt x="294" y="813"/>
                </a:lnTo>
                <a:lnTo>
                  <a:pt x="246" y="784"/>
                </a:lnTo>
                <a:lnTo>
                  <a:pt x="199" y="758"/>
                </a:lnTo>
                <a:lnTo>
                  <a:pt x="140" y="730"/>
                </a:lnTo>
                <a:lnTo>
                  <a:pt x="82" y="704"/>
                </a:lnTo>
                <a:lnTo>
                  <a:pt x="42" y="690"/>
                </a:lnTo>
                <a:lnTo>
                  <a:pt x="0" y="673"/>
                </a:lnTo>
                <a:lnTo>
                  <a:pt x="426" y="0"/>
                </a:lnTo>
              </a:path>
            </a:pathLst>
          </a:cu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rtl="1">
              <a:defRPr/>
            </a:pPr>
            <a:endParaRPr lang="en-US"/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371850" y="31750"/>
            <a:ext cx="3217863" cy="1943100"/>
          </a:xfrm>
          <a:custGeom>
            <a:avLst/>
            <a:gdLst>
              <a:gd name="T0" fmla="*/ 1714501 w 2027"/>
              <a:gd name="T1" fmla="*/ 1941513 h 1224"/>
              <a:gd name="T2" fmla="*/ 1925638 w 2027"/>
              <a:gd name="T3" fmla="*/ 1563687 h 1224"/>
              <a:gd name="T4" fmla="*/ 1857376 w 2027"/>
              <a:gd name="T5" fmla="*/ 1547812 h 1224"/>
              <a:gd name="T6" fmla="*/ 1782763 w 2027"/>
              <a:gd name="T7" fmla="*/ 1535112 h 1224"/>
              <a:gd name="T8" fmla="*/ 1685926 w 2027"/>
              <a:gd name="T9" fmla="*/ 1519237 h 1224"/>
              <a:gd name="T10" fmla="*/ 1606550 w 2027"/>
              <a:gd name="T11" fmla="*/ 1509712 h 1224"/>
              <a:gd name="T12" fmla="*/ 1517650 w 2027"/>
              <a:gd name="T13" fmla="*/ 1501775 h 1224"/>
              <a:gd name="T14" fmla="*/ 1420813 w 2027"/>
              <a:gd name="T15" fmla="*/ 1495425 h 1224"/>
              <a:gd name="T16" fmla="*/ 1319213 w 2027"/>
              <a:gd name="T17" fmla="*/ 1489075 h 1224"/>
              <a:gd name="T18" fmla="*/ 1139825 w 2027"/>
              <a:gd name="T19" fmla="*/ 1489075 h 1224"/>
              <a:gd name="T20" fmla="*/ 1046163 w 2027"/>
              <a:gd name="T21" fmla="*/ 1492250 h 1224"/>
              <a:gd name="T22" fmla="*/ 958850 w 2027"/>
              <a:gd name="T23" fmla="*/ 1498600 h 1224"/>
              <a:gd name="T24" fmla="*/ 869950 w 2027"/>
              <a:gd name="T25" fmla="*/ 1503362 h 1224"/>
              <a:gd name="T26" fmla="*/ 781050 w 2027"/>
              <a:gd name="T27" fmla="*/ 1516062 h 1224"/>
              <a:gd name="T28" fmla="*/ 698500 w 2027"/>
              <a:gd name="T29" fmla="*/ 1528762 h 1224"/>
              <a:gd name="T30" fmla="*/ 596900 w 2027"/>
              <a:gd name="T31" fmla="*/ 1544637 h 1224"/>
              <a:gd name="T32" fmla="*/ 508000 w 2027"/>
              <a:gd name="T33" fmla="*/ 1566862 h 1224"/>
              <a:gd name="T34" fmla="*/ 739775 w 2027"/>
              <a:gd name="T35" fmla="*/ 768350 h 1224"/>
              <a:gd name="T36" fmla="*/ 0 w 2027"/>
              <a:gd name="T37" fmla="*/ 449263 h 1224"/>
              <a:gd name="T38" fmla="*/ 38100 w 2027"/>
              <a:gd name="T39" fmla="*/ 439738 h 1224"/>
              <a:gd name="T40" fmla="*/ 112713 w 2027"/>
              <a:gd name="T41" fmla="*/ 420688 h 1224"/>
              <a:gd name="T42" fmla="*/ 171450 w 2027"/>
              <a:gd name="T43" fmla="*/ 409575 h 1224"/>
              <a:gd name="T44" fmla="*/ 239713 w 2027"/>
              <a:gd name="T45" fmla="*/ 393700 h 1224"/>
              <a:gd name="T46" fmla="*/ 319088 w 2027"/>
              <a:gd name="T47" fmla="*/ 381000 h 1224"/>
              <a:gd name="T48" fmla="*/ 387350 w 2027"/>
              <a:gd name="T49" fmla="*/ 368300 h 1224"/>
              <a:gd name="T50" fmla="*/ 474663 w 2027"/>
              <a:gd name="T51" fmla="*/ 352425 h 1224"/>
              <a:gd name="T52" fmla="*/ 550863 w 2027"/>
              <a:gd name="T53" fmla="*/ 342900 h 1224"/>
              <a:gd name="T54" fmla="*/ 638175 w 2027"/>
              <a:gd name="T55" fmla="*/ 333375 h 1224"/>
              <a:gd name="T56" fmla="*/ 731838 w 2027"/>
              <a:gd name="T57" fmla="*/ 323850 h 1224"/>
              <a:gd name="T58" fmla="*/ 819150 w 2027"/>
              <a:gd name="T59" fmla="*/ 317500 h 1224"/>
              <a:gd name="T60" fmla="*/ 920750 w 2027"/>
              <a:gd name="T61" fmla="*/ 314325 h 1224"/>
              <a:gd name="T62" fmla="*/ 1017588 w 2027"/>
              <a:gd name="T63" fmla="*/ 307975 h 1224"/>
              <a:gd name="T64" fmla="*/ 1114425 w 2027"/>
              <a:gd name="T65" fmla="*/ 307975 h 1224"/>
              <a:gd name="T66" fmla="*/ 1214438 w 2027"/>
              <a:gd name="T67" fmla="*/ 307975 h 1224"/>
              <a:gd name="T68" fmla="*/ 1341438 w 2027"/>
              <a:gd name="T69" fmla="*/ 307975 h 1224"/>
              <a:gd name="T70" fmla="*/ 1454150 w 2027"/>
              <a:gd name="T71" fmla="*/ 311150 h 1224"/>
              <a:gd name="T72" fmla="*/ 1530350 w 2027"/>
              <a:gd name="T73" fmla="*/ 314325 h 1224"/>
              <a:gd name="T74" fmla="*/ 1622425 w 2027"/>
              <a:gd name="T75" fmla="*/ 320675 h 1224"/>
              <a:gd name="T76" fmla="*/ 1711326 w 2027"/>
              <a:gd name="T77" fmla="*/ 327025 h 1224"/>
              <a:gd name="T78" fmla="*/ 1816101 w 2027"/>
              <a:gd name="T79" fmla="*/ 336550 h 1224"/>
              <a:gd name="T80" fmla="*/ 1905001 w 2027"/>
              <a:gd name="T81" fmla="*/ 349250 h 1224"/>
              <a:gd name="T82" fmla="*/ 1989138 w 2027"/>
              <a:gd name="T83" fmla="*/ 361950 h 1224"/>
              <a:gd name="T84" fmla="*/ 2097088 w 2027"/>
              <a:gd name="T85" fmla="*/ 377825 h 1224"/>
              <a:gd name="T86" fmla="*/ 2181226 w 2027"/>
              <a:gd name="T87" fmla="*/ 393700 h 1224"/>
              <a:gd name="T88" fmla="*/ 2282826 w 2027"/>
              <a:gd name="T89" fmla="*/ 412750 h 1224"/>
              <a:gd name="T90" fmla="*/ 2366963 w 2027"/>
              <a:gd name="T91" fmla="*/ 427038 h 1224"/>
              <a:gd name="T92" fmla="*/ 2459038 w 2027"/>
              <a:gd name="T93" fmla="*/ 449263 h 1224"/>
              <a:gd name="T94" fmla="*/ 2551113 w 2027"/>
              <a:gd name="T95" fmla="*/ 471488 h 1224"/>
              <a:gd name="T96" fmla="*/ 2825751 w 2027"/>
              <a:gd name="T97" fmla="*/ 0 h 1224"/>
              <a:gd name="T98" fmla="*/ 3216276 w 2027"/>
              <a:gd name="T99" fmla="*/ 1316037 h 1224"/>
              <a:gd name="T100" fmla="*/ 1714501 w 2027"/>
              <a:gd name="T101" fmla="*/ 1941513 h 122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27"/>
              <a:gd name="T154" fmla="*/ 0 h 1224"/>
              <a:gd name="T155" fmla="*/ 2027 w 2027"/>
              <a:gd name="T156" fmla="*/ 1224 h 122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27" h="1224">
                <a:moveTo>
                  <a:pt x="1080" y="1223"/>
                </a:moveTo>
                <a:lnTo>
                  <a:pt x="1213" y="985"/>
                </a:lnTo>
                <a:lnTo>
                  <a:pt x="1170" y="975"/>
                </a:lnTo>
                <a:lnTo>
                  <a:pt x="1123" y="967"/>
                </a:lnTo>
                <a:lnTo>
                  <a:pt x="1062" y="957"/>
                </a:lnTo>
                <a:lnTo>
                  <a:pt x="1012" y="951"/>
                </a:lnTo>
                <a:lnTo>
                  <a:pt x="956" y="946"/>
                </a:lnTo>
                <a:lnTo>
                  <a:pt x="895" y="942"/>
                </a:lnTo>
                <a:lnTo>
                  <a:pt x="831" y="938"/>
                </a:lnTo>
                <a:lnTo>
                  <a:pt x="718" y="938"/>
                </a:lnTo>
                <a:lnTo>
                  <a:pt x="659" y="940"/>
                </a:lnTo>
                <a:lnTo>
                  <a:pt x="604" y="944"/>
                </a:lnTo>
                <a:lnTo>
                  <a:pt x="548" y="947"/>
                </a:lnTo>
                <a:lnTo>
                  <a:pt x="492" y="955"/>
                </a:lnTo>
                <a:lnTo>
                  <a:pt x="440" y="963"/>
                </a:lnTo>
                <a:lnTo>
                  <a:pt x="376" y="973"/>
                </a:lnTo>
                <a:lnTo>
                  <a:pt x="320" y="987"/>
                </a:lnTo>
                <a:lnTo>
                  <a:pt x="466" y="484"/>
                </a:lnTo>
                <a:lnTo>
                  <a:pt x="0" y="283"/>
                </a:lnTo>
                <a:lnTo>
                  <a:pt x="24" y="277"/>
                </a:lnTo>
                <a:lnTo>
                  <a:pt x="71" y="265"/>
                </a:lnTo>
                <a:lnTo>
                  <a:pt x="108" y="258"/>
                </a:lnTo>
                <a:lnTo>
                  <a:pt x="151" y="248"/>
                </a:lnTo>
                <a:lnTo>
                  <a:pt x="201" y="240"/>
                </a:lnTo>
                <a:lnTo>
                  <a:pt x="244" y="232"/>
                </a:lnTo>
                <a:lnTo>
                  <a:pt x="299" y="222"/>
                </a:lnTo>
                <a:lnTo>
                  <a:pt x="347" y="216"/>
                </a:lnTo>
                <a:lnTo>
                  <a:pt x="402" y="210"/>
                </a:lnTo>
                <a:lnTo>
                  <a:pt x="461" y="204"/>
                </a:lnTo>
                <a:lnTo>
                  <a:pt x="516" y="200"/>
                </a:lnTo>
                <a:lnTo>
                  <a:pt x="580" y="198"/>
                </a:lnTo>
                <a:lnTo>
                  <a:pt x="641" y="194"/>
                </a:lnTo>
                <a:lnTo>
                  <a:pt x="702" y="194"/>
                </a:lnTo>
                <a:lnTo>
                  <a:pt x="765" y="194"/>
                </a:lnTo>
                <a:lnTo>
                  <a:pt x="845" y="194"/>
                </a:lnTo>
                <a:lnTo>
                  <a:pt x="916" y="196"/>
                </a:lnTo>
                <a:lnTo>
                  <a:pt x="964" y="198"/>
                </a:lnTo>
                <a:lnTo>
                  <a:pt x="1022" y="202"/>
                </a:lnTo>
                <a:lnTo>
                  <a:pt x="1078" y="206"/>
                </a:lnTo>
                <a:lnTo>
                  <a:pt x="1144" y="212"/>
                </a:lnTo>
                <a:lnTo>
                  <a:pt x="1200" y="220"/>
                </a:lnTo>
                <a:lnTo>
                  <a:pt x="1253" y="228"/>
                </a:lnTo>
                <a:lnTo>
                  <a:pt x="1321" y="238"/>
                </a:lnTo>
                <a:lnTo>
                  <a:pt x="1374" y="248"/>
                </a:lnTo>
                <a:lnTo>
                  <a:pt x="1438" y="260"/>
                </a:lnTo>
                <a:lnTo>
                  <a:pt x="1491" y="269"/>
                </a:lnTo>
                <a:lnTo>
                  <a:pt x="1549" y="283"/>
                </a:lnTo>
                <a:lnTo>
                  <a:pt x="1607" y="297"/>
                </a:lnTo>
                <a:lnTo>
                  <a:pt x="1780" y="0"/>
                </a:lnTo>
                <a:lnTo>
                  <a:pt x="2026" y="829"/>
                </a:lnTo>
                <a:lnTo>
                  <a:pt x="1080" y="1223"/>
                </a:lnTo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5" grpId="0"/>
      <p:bldP spid="18450" grpId="0" animBg="1"/>
      <p:bldP spid="1845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1042988" y="2276475"/>
            <a:ext cx="514985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rtl="1">
              <a:defRPr/>
            </a:pPr>
            <a:r>
              <a:rPr lang="ar-SA" sz="6200" b="1">
                <a:effectLst>
                  <a:outerShdw blurRad="38100" dist="38100" dir="2700000" algn="tl">
                    <a:srgbClr val="C0C0C0"/>
                  </a:outerShdw>
                </a:effectLst>
                <a:cs typeface="Traditional Arabic" pitchFamily="2" charset="-78"/>
              </a:rPr>
              <a:t>تعرف على الاحتياجات</a:t>
            </a:r>
            <a:endParaRPr lang="en-US" sz="6200" b="1">
              <a:effectLst>
                <a:outerShdw blurRad="38100" dist="38100" dir="2700000" algn="tl">
                  <a:srgbClr val="C0C0C0"/>
                </a:outerShdw>
              </a:effectLst>
              <a:cs typeface="Traditional Arabic" pitchFamily="2" charset="-78"/>
            </a:endParaRPr>
          </a:p>
        </p:txBody>
      </p:sp>
      <p:pic>
        <p:nvPicPr>
          <p:cNvPr id="19467" name="Picture 11" descr="200290231-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3357563"/>
            <a:ext cx="4105275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Freeform 12"/>
          <p:cNvSpPr>
            <a:spLocks/>
          </p:cNvSpPr>
          <p:nvPr/>
        </p:nvSpPr>
        <p:spPr bwMode="auto">
          <a:xfrm>
            <a:off x="5192713" y="4254500"/>
            <a:ext cx="3082925" cy="2309813"/>
          </a:xfrm>
          <a:custGeom>
            <a:avLst/>
            <a:gdLst>
              <a:gd name="T0" fmla="*/ 3081338 w 1942"/>
              <a:gd name="T1" fmla="*/ 508000 h 1455"/>
              <a:gd name="T2" fmla="*/ 3043238 w 1942"/>
              <a:gd name="T3" fmla="*/ 557213 h 1455"/>
              <a:gd name="T4" fmla="*/ 3017838 w 1942"/>
              <a:gd name="T5" fmla="*/ 598488 h 1455"/>
              <a:gd name="T6" fmla="*/ 2984500 w 1942"/>
              <a:gd name="T7" fmla="*/ 642938 h 1455"/>
              <a:gd name="T8" fmla="*/ 2959100 w 1942"/>
              <a:gd name="T9" fmla="*/ 684213 h 1455"/>
              <a:gd name="T10" fmla="*/ 2925763 w 1942"/>
              <a:gd name="T11" fmla="*/ 727075 h 1455"/>
              <a:gd name="T12" fmla="*/ 2887663 w 1942"/>
              <a:gd name="T13" fmla="*/ 771525 h 1455"/>
              <a:gd name="T14" fmla="*/ 2854325 w 1942"/>
              <a:gd name="T15" fmla="*/ 812800 h 1455"/>
              <a:gd name="T16" fmla="*/ 2816225 w 1942"/>
              <a:gd name="T17" fmla="*/ 857250 h 1455"/>
              <a:gd name="T18" fmla="*/ 2770188 w 1942"/>
              <a:gd name="T19" fmla="*/ 903288 h 1455"/>
              <a:gd name="T20" fmla="*/ 2724150 w 1942"/>
              <a:gd name="T21" fmla="*/ 954088 h 1455"/>
              <a:gd name="T22" fmla="*/ 2686050 w 1942"/>
              <a:gd name="T23" fmla="*/ 995363 h 1455"/>
              <a:gd name="T24" fmla="*/ 2640013 w 1942"/>
              <a:gd name="T25" fmla="*/ 1036638 h 1455"/>
              <a:gd name="T26" fmla="*/ 2589213 w 1942"/>
              <a:gd name="T27" fmla="*/ 1085850 h 1455"/>
              <a:gd name="T28" fmla="*/ 2538413 w 1942"/>
              <a:gd name="T29" fmla="*/ 1136650 h 1455"/>
              <a:gd name="T30" fmla="*/ 2487613 w 1942"/>
              <a:gd name="T31" fmla="*/ 1181100 h 1455"/>
              <a:gd name="T32" fmla="*/ 2433638 w 1942"/>
              <a:gd name="T33" fmla="*/ 1228725 h 1455"/>
              <a:gd name="T34" fmla="*/ 2387600 w 1942"/>
              <a:gd name="T35" fmla="*/ 1265238 h 1455"/>
              <a:gd name="T36" fmla="*/ 2319338 w 1942"/>
              <a:gd name="T37" fmla="*/ 1319213 h 1455"/>
              <a:gd name="T38" fmla="*/ 2265363 w 1942"/>
              <a:gd name="T39" fmla="*/ 1363663 h 1455"/>
              <a:gd name="T40" fmla="*/ 2211388 w 1942"/>
              <a:gd name="T41" fmla="*/ 1401763 h 1455"/>
              <a:gd name="T42" fmla="*/ 2147888 w 1942"/>
              <a:gd name="T43" fmla="*/ 1444625 h 1455"/>
              <a:gd name="T44" fmla="*/ 2101850 w 1942"/>
              <a:gd name="T45" fmla="*/ 1476375 h 1455"/>
              <a:gd name="T46" fmla="*/ 2043113 w 1942"/>
              <a:gd name="T47" fmla="*/ 1514475 h 1455"/>
              <a:gd name="T48" fmla="*/ 1984375 w 1942"/>
              <a:gd name="T49" fmla="*/ 1552575 h 1455"/>
              <a:gd name="T50" fmla="*/ 1916113 w 1942"/>
              <a:gd name="T51" fmla="*/ 1593850 h 1455"/>
              <a:gd name="T52" fmla="*/ 1857375 w 1942"/>
              <a:gd name="T53" fmla="*/ 1627188 h 1455"/>
              <a:gd name="T54" fmla="*/ 1790700 w 1942"/>
              <a:gd name="T55" fmla="*/ 1665288 h 1455"/>
              <a:gd name="T56" fmla="*/ 1706563 w 1942"/>
              <a:gd name="T57" fmla="*/ 1709738 h 1455"/>
              <a:gd name="T58" fmla="*/ 1635125 w 1942"/>
              <a:gd name="T59" fmla="*/ 1747838 h 1455"/>
              <a:gd name="T60" fmla="*/ 1558925 w 1942"/>
              <a:gd name="T61" fmla="*/ 1789113 h 1455"/>
              <a:gd name="T62" fmla="*/ 1479550 w 1942"/>
              <a:gd name="T63" fmla="*/ 1828801 h 1455"/>
              <a:gd name="T64" fmla="*/ 1395413 w 1942"/>
              <a:gd name="T65" fmla="*/ 1863726 h 1455"/>
              <a:gd name="T66" fmla="*/ 1819275 w 1942"/>
              <a:gd name="T67" fmla="*/ 2308226 h 1455"/>
              <a:gd name="T68" fmla="*/ 125413 w 1942"/>
              <a:gd name="T69" fmla="*/ 1738313 h 1455"/>
              <a:gd name="T70" fmla="*/ 0 w 1942"/>
              <a:gd name="T71" fmla="*/ 611188 h 1455"/>
              <a:gd name="T72" fmla="*/ 352425 w 1942"/>
              <a:gd name="T73" fmla="*/ 928688 h 1455"/>
              <a:gd name="T74" fmla="*/ 431800 w 1942"/>
              <a:gd name="T75" fmla="*/ 900113 h 1455"/>
              <a:gd name="T76" fmla="*/ 512763 w 1942"/>
              <a:gd name="T77" fmla="*/ 869950 h 1455"/>
              <a:gd name="T78" fmla="*/ 617538 w 1942"/>
              <a:gd name="T79" fmla="*/ 831850 h 1455"/>
              <a:gd name="T80" fmla="*/ 717550 w 1942"/>
              <a:gd name="T81" fmla="*/ 787400 h 1455"/>
              <a:gd name="T82" fmla="*/ 823913 w 1942"/>
              <a:gd name="T83" fmla="*/ 733425 h 1455"/>
              <a:gd name="T84" fmla="*/ 911225 w 1942"/>
              <a:gd name="T85" fmla="*/ 687388 h 1455"/>
              <a:gd name="T86" fmla="*/ 995363 w 1942"/>
              <a:gd name="T87" fmla="*/ 633413 h 1455"/>
              <a:gd name="T88" fmla="*/ 1079500 w 1942"/>
              <a:gd name="T89" fmla="*/ 579438 h 1455"/>
              <a:gd name="T90" fmla="*/ 1147763 w 1942"/>
              <a:gd name="T91" fmla="*/ 528638 h 1455"/>
              <a:gd name="T92" fmla="*/ 1219200 w 1942"/>
              <a:gd name="T93" fmla="*/ 473075 h 1455"/>
              <a:gd name="T94" fmla="*/ 1293813 w 1942"/>
              <a:gd name="T95" fmla="*/ 409575 h 1455"/>
              <a:gd name="T96" fmla="*/ 1357313 w 1942"/>
              <a:gd name="T97" fmla="*/ 352425 h 1455"/>
              <a:gd name="T98" fmla="*/ 1420813 w 1942"/>
              <a:gd name="T99" fmla="*/ 293688 h 1455"/>
              <a:gd name="T100" fmla="*/ 1474788 w 1942"/>
              <a:gd name="T101" fmla="*/ 239713 h 1455"/>
              <a:gd name="T102" fmla="*/ 1533525 w 1942"/>
              <a:gd name="T103" fmla="*/ 166688 h 1455"/>
              <a:gd name="T104" fmla="*/ 1589087 w 1942"/>
              <a:gd name="T105" fmla="*/ 101600 h 1455"/>
              <a:gd name="T106" fmla="*/ 1617662 w 1942"/>
              <a:gd name="T107" fmla="*/ 50800 h 1455"/>
              <a:gd name="T108" fmla="*/ 1647825 w 1942"/>
              <a:gd name="T109" fmla="*/ 0 h 1455"/>
              <a:gd name="T110" fmla="*/ 3081338 w 1942"/>
              <a:gd name="T111" fmla="*/ 508000 h 14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942"/>
              <a:gd name="T169" fmla="*/ 0 h 1455"/>
              <a:gd name="T170" fmla="*/ 1942 w 1942"/>
              <a:gd name="T171" fmla="*/ 1455 h 145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942" h="1455">
                <a:moveTo>
                  <a:pt x="1941" y="320"/>
                </a:moveTo>
                <a:lnTo>
                  <a:pt x="1917" y="351"/>
                </a:lnTo>
                <a:lnTo>
                  <a:pt x="1901" y="377"/>
                </a:lnTo>
                <a:lnTo>
                  <a:pt x="1880" y="405"/>
                </a:lnTo>
                <a:lnTo>
                  <a:pt x="1864" y="431"/>
                </a:lnTo>
                <a:lnTo>
                  <a:pt x="1843" y="458"/>
                </a:lnTo>
                <a:lnTo>
                  <a:pt x="1819" y="486"/>
                </a:lnTo>
                <a:lnTo>
                  <a:pt x="1798" y="512"/>
                </a:lnTo>
                <a:lnTo>
                  <a:pt x="1774" y="540"/>
                </a:lnTo>
                <a:lnTo>
                  <a:pt x="1745" y="569"/>
                </a:lnTo>
                <a:lnTo>
                  <a:pt x="1716" y="601"/>
                </a:lnTo>
                <a:lnTo>
                  <a:pt x="1692" y="627"/>
                </a:lnTo>
                <a:lnTo>
                  <a:pt x="1663" y="653"/>
                </a:lnTo>
                <a:lnTo>
                  <a:pt x="1631" y="684"/>
                </a:lnTo>
                <a:lnTo>
                  <a:pt x="1599" y="716"/>
                </a:lnTo>
                <a:lnTo>
                  <a:pt x="1567" y="744"/>
                </a:lnTo>
                <a:lnTo>
                  <a:pt x="1533" y="774"/>
                </a:lnTo>
                <a:lnTo>
                  <a:pt x="1504" y="797"/>
                </a:lnTo>
                <a:lnTo>
                  <a:pt x="1461" y="831"/>
                </a:lnTo>
                <a:lnTo>
                  <a:pt x="1427" y="859"/>
                </a:lnTo>
                <a:lnTo>
                  <a:pt x="1393" y="883"/>
                </a:lnTo>
                <a:lnTo>
                  <a:pt x="1353" y="910"/>
                </a:lnTo>
                <a:lnTo>
                  <a:pt x="1324" y="930"/>
                </a:lnTo>
                <a:lnTo>
                  <a:pt x="1287" y="954"/>
                </a:lnTo>
                <a:lnTo>
                  <a:pt x="1250" y="978"/>
                </a:lnTo>
                <a:lnTo>
                  <a:pt x="1207" y="1004"/>
                </a:lnTo>
                <a:lnTo>
                  <a:pt x="1170" y="1025"/>
                </a:lnTo>
                <a:lnTo>
                  <a:pt x="1128" y="1049"/>
                </a:lnTo>
                <a:lnTo>
                  <a:pt x="1075" y="1077"/>
                </a:lnTo>
                <a:lnTo>
                  <a:pt x="1030" y="1101"/>
                </a:lnTo>
                <a:lnTo>
                  <a:pt x="982" y="1127"/>
                </a:lnTo>
                <a:lnTo>
                  <a:pt x="932" y="1152"/>
                </a:lnTo>
                <a:lnTo>
                  <a:pt x="879" y="1174"/>
                </a:lnTo>
                <a:lnTo>
                  <a:pt x="1146" y="1454"/>
                </a:lnTo>
                <a:lnTo>
                  <a:pt x="79" y="1095"/>
                </a:lnTo>
                <a:lnTo>
                  <a:pt x="0" y="385"/>
                </a:lnTo>
                <a:lnTo>
                  <a:pt x="222" y="585"/>
                </a:lnTo>
                <a:lnTo>
                  <a:pt x="272" y="567"/>
                </a:lnTo>
                <a:lnTo>
                  <a:pt x="323" y="548"/>
                </a:lnTo>
                <a:lnTo>
                  <a:pt x="389" y="524"/>
                </a:lnTo>
                <a:lnTo>
                  <a:pt x="452" y="496"/>
                </a:lnTo>
                <a:lnTo>
                  <a:pt x="519" y="462"/>
                </a:lnTo>
                <a:lnTo>
                  <a:pt x="574" y="433"/>
                </a:lnTo>
                <a:lnTo>
                  <a:pt x="627" y="399"/>
                </a:lnTo>
                <a:lnTo>
                  <a:pt x="680" y="365"/>
                </a:lnTo>
                <a:lnTo>
                  <a:pt x="723" y="333"/>
                </a:lnTo>
                <a:lnTo>
                  <a:pt x="768" y="298"/>
                </a:lnTo>
                <a:lnTo>
                  <a:pt x="815" y="258"/>
                </a:lnTo>
                <a:lnTo>
                  <a:pt x="855" y="222"/>
                </a:lnTo>
                <a:lnTo>
                  <a:pt x="895" y="185"/>
                </a:lnTo>
                <a:lnTo>
                  <a:pt x="929" y="151"/>
                </a:lnTo>
                <a:lnTo>
                  <a:pt x="966" y="105"/>
                </a:lnTo>
                <a:lnTo>
                  <a:pt x="1001" y="64"/>
                </a:lnTo>
                <a:lnTo>
                  <a:pt x="1019" y="32"/>
                </a:lnTo>
                <a:lnTo>
                  <a:pt x="1038" y="0"/>
                </a:lnTo>
                <a:lnTo>
                  <a:pt x="1941" y="320"/>
                </a:lnTo>
              </a:path>
            </a:pathLst>
          </a:custGeom>
          <a:gradFill rotWithShape="0">
            <a:gsLst>
              <a:gs pos="0">
                <a:srgbClr val="008080"/>
              </a:gs>
              <a:gs pos="100000">
                <a:srgbClr val="003B3B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Freeform 13"/>
          <p:cNvSpPr>
            <a:spLocks/>
          </p:cNvSpPr>
          <p:nvPr/>
        </p:nvSpPr>
        <p:spPr bwMode="auto">
          <a:xfrm>
            <a:off x="6221413" y="2193925"/>
            <a:ext cx="2844800" cy="2686050"/>
          </a:xfrm>
          <a:custGeom>
            <a:avLst/>
            <a:gdLst>
              <a:gd name="T0" fmla="*/ 0 w 1792"/>
              <a:gd name="T1" fmla="*/ 1704975 h 1692"/>
              <a:gd name="T2" fmla="*/ 706438 w 1792"/>
              <a:gd name="T3" fmla="*/ 1903413 h 1692"/>
              <a:gd name="T4" fmla="*/ 744537 w 1792"/>
              <a:gd name="T5" fmla="*/ 1838325 h 1692"/>
              <a:gd name="T6" fmla="*/ 774700 w 1792"/>
              <a:gd name="T7" fmla="*/ 1774825 h 1692"/>
              <a:gd name="T8" fmla="*/ 795337 w 1792"/>
              <a:gd name="T9" fmla="*/ 1714500 h 1692"/>
              <a:gd name="T10" fmla="*/ 815975 w 1792"/>
              <a:gd name="T11" fmla="*/ 1662113 h 1692"/>
              <a:gd name="T12" fmla="*/ 836613 w 1792"/>
              <a:gd name="T13" fmla="*/ 1601787 h 1692"/>
              <a:gd name="T14" fmla="*/ 854075 w 1792"/>
              <a:gd name="T15" fmla="*/ 1531937 h 1692"/>
              <a:gd name="T16" fmla="*/ 866775 w 1792"/>
              <a:gd name="T17" fmla="*/ 1470025 h 1692"/>
              <a:gd name="T18" fmla="*/ 879475 w 1792"/>
              <a:gd name="T19" fmla="*/ 1406525 h 1692"/>
              <a:gd name="T20" fmla="*/ 892175 w 1792"/>
              <a:gd name="T21" fmla="*/ 1333500 h 1692"/>
              <a:gd name="T22" fmla="*/ 896938 w 1792"/>
              <a:gd name="T23" fmla="*/ 1258888 h 1692"/>
              <a:gd name="T24" fmla="*/ 896938 w 1792"/>
              <a:gd name="T25" fmla="*/ 1123950 h 1692"/>
              <a:gd name="T26" fmla="*/ 892175 w 1792"/>
              <a:gd name="T27" fmla="*/ 1050925 h 1692"/>
              <a:gd name="T28" fmla="*/ 887413 w 1792"/>
              <a:gd name="T29" fmla="*/ 987425 h 1692"/>
              <a:gd name="T30" fmla="*/ 874713 w 1792"/>
              <a:gd name="T31" fmla="*/ 922338 h 1692"/>
              <a:gd name="T32" fmla="*/ 858838 w 1792"/>
              <a:gd name="T33" fmla="*/ 852488 h 1692"/>
              <a:gd name="T34" fmla="*/ 841375 w 1792"/>
              <a:gd name="T35" fmla="*/ 792162 h 1692"/>
              <a:gd name="T36" fmla="*/ 820738 w 1792"/>
              <a:gd name="T37" fmla="*/ 717550 h 1692"/>
              <a:gd name="T38" fmla="*/ 790575 w 1792"/>
              <a:gd name="T39" fmla="*/ 644525 h 1692"/>
              <a:gd name="T40" fmla="*/ 2162175 w 1792"/>
              <a:gd name="T41" fmla="*/ 0 h 1692"/>
              <a:gd name="T42" fmla="*/ 2195513 w 1792"/>
              <a:gd name="T43" fmla="*/ 61913 h 1692"/>
              <a:gd name="T44" fmla="*/ 2224088 w 1792"/>
              <a:gd name="T45" fmla="*/ 122238 h 1692"/>
              <a:gd name="T46" fmla="*/ 2249488 w 1792"/>
              <a:gd name="T47" fmla="*/ 176212 h 1692"/>
              <a:gd name="T48" fmla="*/ 2274888 w 1792"/>
              <a:gd name="T49" fmla="*/ 233363 h 1692"/>
              <a:gd name="T50" fmla="*/ 2295525 w 1792"/>
              <a:gd name="T51" fmla="*/ 285750 h 1692"/>
              <a:gd name="T52" fmla="*/ 2320925 w 1792"/>
              <a:gd name="T53" fmla="*/ 342900 h 1692"/>
              <a:gd name="T54" fmla="*/ 2338388 w 1792"/>
              <a:gd name="T55" fmla="*/ 393700 h 1692"/>
              <a:gd name="T56" fmla="*/ 2354263 w 1792"/>
              <a:gd name="T57" fmla="*/ 446088 h 1692"/>
              <a:gd name="T58" fmla="*/ 2371725 w 1792"/>
              <a:gd name="T59" fmla="*/ 500063 h 1692"/>
              <a:gd name="T60" fmla="*/ 2392363 w 1792"/>
              <a:gd name="T61" fmla="*/ 560388 h 1692"/>
              <a:gd name="T62" fmla="*/ 2405063 w 1792"/>
              <a:gd name="T63" fmla="*/ 628650 h 1692"/>
              <a:gd name="T64" fmla="*/ 2422525 w 1792"/>
              <a:gd name="T65" fmla="*/ 685800 h 1692"/>
              <a:gd name="T66" fmla="*/ 2438400 w 1792"/>
              <a:gd name="T67" fmla="*/ 749300 h 1692"/>
              <a:gd name="T68" fmla="*/ 2451100 w 1792"/>
              <a:gd name="T69" fmla="*/ 814388 h 1692"/>
              <a:gd name="T70" fmla="*/ 2455863 w 1792"/>
              <a:gd name="T71" fmla="*/ 884238 h 1692"/>
              <a:gd name="T72" fmla="*/ 2463800 w 1792"/>
              <a:gd name="T73" fmla="*/ 960438 h 1692"/>
              <a:gd name="T74" fmla="*/ 2473325 w 1792"/>
              <a:gd name="T75" fmla="*/ 1031875 h 1692"/>
              <a:gd name="T76" fmla="*/ 2473325 w 1792"/>
              <a:gd name="T77" fmla="*/ 1101725 h 1692"/>
              <a:gd name="T78" fmla="*/ 2473325 w 1792"/>
              <a:gd name="T79" fmla="*/ 1176338 h 1692"/>
              <a:gd name="T80" fmla="*/ 2473325 w 1792"/>
              <a:gd name="T81" fmla="*/ 1271588 h 1692"/>
              <a:gd name="T82" fmla="*/ 2468563 w 1792"/>
              <a:gd name="T83" fmla="*/ 1355725 h 1692"/>
              <a:gd name="T84" fmla="*/ 2463800 w 1792"/>
              <a:gd name="T85" fmla="*/ 1416050 h 1692"/>
              <a:gd name="T86" fmla="*/ 2455863 w 1792"/>
              <a:gd name="T87" fmla="*/ 1482725 h 1692"/>
              <a:gd name="T88" fmla="*/ 2451100 w 1792"/>
              <a:gd name="T89" fmla="*/ 1550987 h 1692"/>
              <a:gd name="T90" fmla="*/ 2435225 w 1792"/>
              <a:gd name="T91" fmla="*/ 1630363 h 1692"/>
              <a:gd name="T92" fmla="*/ 2417763 w 1792"/>
              <a:gd name="T93" fmla="*/ 1695450 h 1692"/>
              <a:gd name="T94" fmla="*/ 2401888 w 1792"/>
              <a:gd name="T95" fmla="*/ 1762125 h 1692"/>
              <a:gd name="T96" fmla="*/ 2379663 w 1792"/>
              <a:gd name="T97" fmla="*/ 1841500 h 1692"/>
              <a:gd name="T98" fmla="*/ 2359025 w 1792"/>
              <a:gd name="T99" fmla="*/ 1900238 h 1692"/>
              <a:gd name="T100" fmla="*/ 2338388 w 1792"/>
              <a:gd name="T101" fmla="*/ 1976438 h 1692"/>
              <a:gd name="T102" fmla="*/ 2312988 w 1792"/>
              <a:gd name="T103" fmla="*/ 2043113 h 1692"/>
              <a:gd name="T104" fmla="*/ 2282825 w 1792"/>
              <a:gd name="T105" fmla="*/ 2108200 h 1692"/>
              <a:gd name="T106" fmla="*/ 2254250 w 1792"/>
              <a:gd name="T107" fmla="*/ 2178050 h 1692"/>
              <a:gd name="T108" fmla="*/ 2216150 w 1792"/>
              <a:gd name="T109" fmla="*/ 2262188 h 1692"/>
              <a:gd name="T110" fmla="*/ 2174875 w 1792"/>
              <a:gd name="T111" fmla="*/ 2347913 h 1692"/>
              <a:gd name="T112" fmla="*/ 2843213 w 1792"/>
              <a:gd name="T113" fmla="*/ 2552700 h 1692"/>
              <a:gd name="T114" fmla="*/ 1165225 w 1792"/>
              <a:gd name="T115" fmla="*/ 2684463 h 1692"/>
              <a:gd name="T116" fmla="*/ 0 w 1792"/>
              <a:gd name="T117" fmla="*/ 1704975 h 169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92"/>
              <a:gd name="T178" fmla="*/ 0 h 1692"/>
              <a:gd name="T179" fmla="*/ 1792 w 1792"/>
              <a:gd name="T180" fmla="*/ 1692 h 169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92" h="1692">
                <a:moveTo>
                  <a:pt x="0" y="1074"/>
                </a:moveTo>
                <a:lnTo>
                  <a:pt x="445" y="1199"/>
                </a:lnTo>
                <a:lnTo>
                  <a:pt x="469" y="1158"/>
                </a:lnTo>
                <a:lnTo>
                  <a:pt x="488" y="1118"/>
                </a:lnTo>
                <a:lnTo>
                  <a:pt x="501" y="1080"/>
                </a:lnTo>
                <a:lnTo>
                  <a:pt x="514" y="1047"/>
                </a:lnTo>
                <a:lnTo>
                  <a:pt x="527" y="1009"/>
                </a:lnTo>
                <a:lnTo>
                  <a:pt x="538" y="965"/>
                </a:lnTo>
                <a:lnTo>
                  <a:pt x="546" y="926"/>
                </a:lnTo>
                <a:lnTo>
                  <a:pt x="554" y="886"/>
                </a:lnTo>
                <a:lnTo>
                  <a:pt x="562" y="840"/>
                </a:lnTo>
                <a:lnTo>
                  <a:pt x="565" y="793"/>
                </a:lnTo>
                <a:lnTo>
                  <a:pt x="565" y="708"/>
                </a:lnTo>
                <a:lnTo>
                  <a:pt x="562" y="662"/>
                </a:lnTo>
                <a:lnTo>
                  <a:pt x="559" y="622"/>
                </a:lnTo>
                <a:lnTo>
                  <a:pt x="551" y="581"/>
                </a:lnTo>
                <a:lnTo>
                  <a:pt x="541" y="537"/>
                </a:lnTo>
                <a:lnTo>
                  <a:pt x="530" y="499"/>
                </a:lnTo>
                <a:lnTo>
                  <a:pt x="517" y="452"/>
                </a:lnTo>
                <a:lnTo>
                  <a:pt x="498" y="406"/>
                </a:lnTo>
                <a:lnTo>
                  <a:pt x="1362" y="0"/>
                </a:lnTo>
                <a:lnTo>
                  <a:pt x="1383" y="39"/>
                </a:lnTo>
                <a:lnTo>
                  <a:pt x="1401" y="77"/>
                </a:lnTo>
                <a:lnTo>
                  <a:pt x="1417" y="111"/>
                </a:lnTo>
                <a:lnTo>
                  <a:pt x="1433" y="147"/>
                </a:lnTo>
                <a:lnTo>
                  <a:pt x="1446" y="180"/>
                </a:lnTo>
                <a:lnTo>
                  <a:pt x="1462" y="216"/>
                </a:lnTo>
                <a:lnTo>
                  <a:pt x="1473" y="248"/>
                </a:lnTo>
                <a:lnTo>
                  <a:pt x="1483" y="281"/>
                </a:lnTo>
                <a:lnTo>
                  <a:pt x="1494" y="315"/>
                </a:lnTo>
                <a:lnTo>
                  <a:pt x="1507" y="353"/>
                </a:lnTo>
                <a:lnTo>
                  <a:pt x="1515" y="396"/>
                </a:lnTo>
                <a:lnTo>
                  <a:pt x="1526" y="432"/>
                </a:lnTo>
                <a:lnTo>
                  <a:pt x="1536" y="472"/>
                </a:lnTo>
                <a:lnTo>
                  <a:pt x="1544" y="513"/>
                </a:lnTo>
                <a:lnTo>
                  <a:pt x="1547" y="557"/>
                </a:lnTo>
                <a:lnTo>
                  <a:pt x="1552" y="605"/>
                </a:lnTo>
                <a:lnTo>
                  <a:pt x="1558" y="650"/>
                </a:lnTo>
                <a:lnTo>
                  <a:pt x="1558" y="694"/>
                </a:lnTo>
                <a:lnTo>
                  <a:pt x="1558" y="741"/>
                </a:lnTo>
                <a:lnTo>
                  <a:pt x="1558" y="801"/>
                </a:lnTo>
                <a:lnTo>
                  <a:pt x="1555" y="854"/>
                </a:lnTo>
                <a:lnTo>
                  <a:pt x="1552" y="892"/>
                </a:lnTo>
                <a:lnTo>
                  <a:pt x="1547" y="934"/>
                </a:lnTo>
                <a:lnTo>
                  <a:pt x="1544" y="977"/>
                </a:lnTo>
                <a:lnTo>
                  <a:pt x="1534" y="1027"/>
                </a:lnTo>
                <a:lnTo>
                  <a:pt x="1523" y="1068"/>
                </a:lnTo>
                <a:lnTo>
                  <a:pt x="1513" y="1110"/>
                </a:lnTo>
                <a:lnTo>
                  <a:pt x="1499" y="1160"/>
                </a:lnTo>
                <a:lnTo>
                  <a:pt x="1486" y="1197"/>
                </a:lnTo>
                <a:lnTo>
                  <a:pt x="1473" y="1245"/>
                </a:lnTo>
                <a:lnTo>
                  <a:pt x="1457" y="1287"/>
                </a:lnTo>
                <a:lnTo>
                  <a:pt x="1438" y="1328"/>
                </a:lnTo>
                <a:lnTo>
                  <a:pt x="1420" y="1372"/>
                </a:lnTo>
                <a:lnTo>
                  <a:pt x="1396" y="1425"/>
                </a:lnTo>
                <a:lnTo>
                  <a:pt x="1370" y="1479"/>
                </a:lnTo>
                <a:lnTo>
                  <a:pt x="1791" y="1608"/>
                </a:lnTo>
                <a:lnTo>
                  <a:pt x="734" y="1691"/>
                </a:lnTo>
                <a:lnTo>
                  <a:pt x="0" y="1074"/>
                </a:lnTo>
              </a:path>
            </a:pathLst>
          </a:cu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470" name="Freeform 14"/>
          <p:cNvSpPr>
            <a:spLocks/>
          </p:cNvSpPr>
          <p:nvPr/>
        </p:nvSpPr>
        <p:spPr bwMode="auto">
          <a:xfrm>
            <a:off x="5700713" y="635000"/>
            <a:ext cx="3327400" cy="2371725"/>
          </a:xfrm>
          <a:custGeom>
            <a:avLst/>
            <a:gdLst/>
            <a:ahLst/>
            <a:cxnLst>
              <a:cxn ang="0">
                <a:pos x="426" y="0"/>
              </a:cxn>
              <a:cxn ang="0">
                <a:pos x="469" y="16"/>
              </a:cxn>
              <a:cxn ang="0">
                <a:pos x="503" y="30"/>
              </a:cxn>
              <a:cxn ang="0">
                <a:pos x="540" y="44"/>
              </a:cxn>
              <a:cxn ang="0">
                <a:pos x="575" y="58"/>
              </a:cxn>
              <a:cxn ang="0">
                <a:pos x="612" y="74"/>
              </a:cxn>
              <a:cxn ang="0">
                <a:pos x="646" y="92"/>
              </a:cxn>
              <a:cxn ang="0">
                <a:pos x="681" y="108"/>
              </a:cxn>
              <a:cxn ang="0">
                <a:pos x="715" y="123"/>
              </a:cxn>
              <a:cxn ang="0">
                <a:pos x="757" y="145"/>
              </a:cxn>
              <a:cxn ang="0">
                <a:pos x="802" y="169"/>
              </a:cxn>
              <a:cxn ang="0">
                <a:pos x="837" y="187"/>
              </a:cxn>
              <a:cxn ang="0">
                <a:pos x="871" y="209"/>
              </a:cxn>
              <a:cxn ang="0">
                <a:pos x="914" y="230"/>
              </a:cxn>
              <a:cxn ang="0">
                <a:pos x="956" y="254"/>
              </a:cxn>
              <a:cxn ang="0">
                <a:pos x="993" y="278"/>
              </a:cxn>
              <a:cxn ang="0">
                <a:pos x="1030" y="304"/>
              </a:cxn>
              <a:cxn ang="0">
                <a:pos x="1065" y="328"/>
              </a:cxn>
              <a:cxn ang="0">
                <a:pos x="1107" y="357"/>
              </a:cxn>
              <a:cxn ang="0">
                <a:pos x="1144" y="383"/>
              </a:cxn>
              <a:cxn ang="0">
                <a:pos x="1176" y="409"/>
              </a:cxn>
              <a:cxn ang="0">
                <a:pos x="1213" y="439"/>
              </a:cxn>
              <a:cxn ang="0">
                <a:pos x="1242" y="460"/>
              </a:cxn>
              <a:cxn ang="0">
                <a:pos x="1274" y="488"/>
              </a:cxn>
              <a:cxn ang="0">
                <a:pos x="1306" y="516"/>
              </a:cxn>
              <a:cxn ang="0">
                <a:pos x="1340" y="550"/>
              </a:cxn>
              <a:cxn ang="0">
                <a:pos x="1369" y="577"/>
              </a:cxn>
              <a:cxn ang="0">
                <a:pos x="1401" y="609"/>
              </a:cxn>
              <a:cxn ang="0">
                <a:pos x="1438" y="647"/>
              </a:cxn>
              <a:cxn ang="0">
                <a:pos x="1470" y="680"/>
              </a:cxn>
              <a:cxn ang="0">
                <a:pos x="1504" y="718"/>
              </a:cxn>
              <a:cxn ang="0">
                <a:pos x="1536" y="756"/>
              </a:cxn>
              <a:cxn ang="0">
                <a:pos x="1565" y="795"/>
              </a:cxn>
              <a:cxn ang="0">
                <a:pos x="1597" y="837"/>
              </a:cxn>
              <a:cxn ang="0">
                <a:pos x="1621" y="873"/>
              </a:cxn>
              <a:cxn ang="0">
                <a:pos x="1645" y="907"/>
              </a:cxn>
              <a:cxn ang="0">
                <a:pos x="1666" y="946"/>
              </a:cxn>
              <a:cxn ang="0">
                <a:pos x="1679" y="974"/>
              </a:cxn>
              <a:cxn ang="0">
                <a:pos x="2095" y="851"/>
              </a:cxn>
              <a:cxn ang="0">
                <a:pos x="1449" y="1493"/>
              </a:cxn>
              <a:cxn ang="0">
                <a:pos x="305" y="1388"/>
              </a:cxn>
              <a:cxn ang="0">
                <a:pos x="757" y="1251"/>
              </a:cxn>
              <a:cxn ang="0">
                <a:pos x="728" y="1206"/>
              </a:cxn>
              <a:cxn ang="0">
                <a:pos x="699" y="1162"/>
              </a:cxn>
              <a:cxn ang="0">
                <a:pos x="659" y="1115"/>
              </a:cxn>
              <a:cxn ang="0">
                <a:pos x="614" y="1065"/>
              </a:cxn>
              <a:cxn ang="0">
                <a:pos x="575" y="1023"/>
              </a:cxn>
              <a:cxn ang="0">
                <a:pos x="532" y="984"/>
              </a:cxn>
              <a:cxn ang="0">
                <a:pos x="487" y="944"/>
              </a:cxn>
              <a:cxn ang="0">
                <a:pos x="442" y="910"/>
              </a:cxn>
              <a:cxn ang="0">
                <a:pos x="397" y="879"/>
              </a:cxn>
              <a:cxn ang="0">
                <a:pos x="344" y="843"/>
              </a:cxn>
              <a:cxn ang="0">
                <a:pos x="294" y="813"/>
              </a:cxn>
              <a:cxn ang="0">
                <a:pos x="246" y="784"/>
              </a:cxn>
              <a:cxn ang="0">
                <a:pos x="199" y="758"/>
              </a:cxn>
              <a:cxn ang="0">
                <a:pos x="140" y="730"/>
              </a:cxn>
              <a:cxn ang="0">
                <a:pos x="82" y="704"/>
              </a:cxn>
              <a:cxn ang="0">
                <a:pos x="42" y="690"/>
              </a:cxn>
              <a:cxn ang="0">
                <a:pos x="0" y="673"/>
              </a:cxn>
              <a:cxn ang="0">
                <a:pos x="426" y="0"/>
              </a:cxn>
            </a:cxnLst>
            <a:rect l="0" t="0" r="r" b="b"/>
            <a:pathLst>
              <a:path w="2096" h="1494">
                <a:moveTo>
                  <a:pt x="426" y="0"/>
                </a:moveTo>
                <a:lnTo>
                  <a:pt x="469" y="16"/>
                </a:lnTo>
                <a:lnTo>
                  <a:pt x="503" y="30"/>
                </a:lnTo>
                <a:lnTo>
                  <a:pt x="540" y="44"/>
                </a:lnTo>
                <a:lnTo>
                  <a:pt x="575" y="58"/>
                </a:lnTo>
                <a:lnTo>
                  <a:pt x="612" y="74"/>
                </a:lnTo>
                <a:lnTo>
                  <a:pt x="646" y="92"/>
                </a:lnTo>
                <a:lnTo>
                  <a:pt x="681" y="108"/>
                </a:lnTo>
                <a:lnTo>
                  <a:pt x="715" y="123"/>
                </a:lnTo>
                <a:lnTo>
                  <a:pt x="757" y="145"/>
                </a:lnTo>
                <a:lnTo>
                  <a:pt x="802" y="169"/>
                </a:lnTo>
                <a:lnTo>
                  <a:pt x="837" y="187"/>
                </a:lnTo>
                <a:lnTo>
                  <a:pt x="871" y="209"/>
                </a:lnTo>
                <a:lnTo>
                  <a:pt x="914" y="230"/>
                </a:lnTo>
                <a:lnTo>
                  <a:pt x="956" y="254"/>
                </a:lnTo>
                <a:lnTo>
                  <a:pt x="993" y="278"/>
                </a:lnTo>
                <a:lnTo>
                  <a:pt x="1030" y="304"/>
                </a:lnTo>
                <a:lnTo>
                  <a:pt x="1065" y="328"/>
                </a:lnTo>
                <a:lnTo>
                  <a:pt x="1107" y="357"/>
                </a:lnTo>
                <a:lnTo>
                  <a:pt x="1144" y="383"/>
                </a:lnTo>
                <a:lnTo>
                  <a:pt x="1176" y="409"/>
                </a:lnTo>
                <a:lnTo>
                  <a:pt x="1213" y="439"/>
                </a:lnTo>
                <a:lnTo>
                  <a:pt x="1242" y="460"/>
                </a:lnTo>
                <a:lnTo>
                  <a:pt x="1274" y="488"/>
                </a:lnTo>
                <a:lnTo>
                  <a:pt x="1306" y="516"/>
                </a:lnTo>
                <a:lnTo>
                  <a:pt x="1340" y="550"/>
                </a:lnTo>
                <a:lnTo>
                  <a:pt x="1369" y="577"/>
                </a:lnTo>
                <a:lnTo>
                  <a:pt x="1401" y="609"/>
                </a:lnTo>
                <a:lnTo>
                  <a:pt x="1438" y="647"/>
                </a:lnTo>
                <a:lnTo>
                  <a:pt x="1470" y="680"/>
                </a:lnTo>
                <a:lnTo>
                  <a:pt x="1504" y="718"/>
                </a:lnTo>
                <a:lnTo>
                  <a:pt x="1536" y="756"/>
                </a:lnTo>
                <a:lnTo>
                  <a:pt x="1565" y="795"/>
                </a:lnTo>
                <a:lnTo>
                  <a:pt x="1597" y="837"/>
                </a:lnTo>
                <a:lnTo>
                  <a:pt x="1621" y="873"/>
                </a:lnTo>
                <a:lnTo>
                  <a:pt x="1645" y="907"/>
                </a:lnTo>
                <a:lnTo>
                  <a:pt x="1666" y="946"/>
                </a:lnTo>
                <a:lnTo>
                  <a:pt x="1679" y="974"/>
                </a:lnTo>
                <a:lnTo>
                  <a:pt x="2095" y="851"/>
                </a:lnTo>
                <a:lnTo>
                  <a:pt x="1449" y="1493"/>
                </a:lnTo>
                <a:lnTo>
                  <a:pt x="305" y="1388"/>
                </a:lnTo>
                <a:lnTo>
                  <a:pt x="757" y="1251"/>
                </a:lnTo>
                <a:lnTo>
                  <a:pt x="728" y="1206"/>
                </a:lnTo>
                <a:lnTo>
                  <a:pt x="699" y="1162"/>
                </a:lnTo>
                <a:lnTo>
                  <a:pt x="659" y="1115"/>
                </a:lnTo>
                <a:lnTo>
                  <a:pt x="614" y="1065"/>
                </a:lnTo>
                <a:lnTo>
                  <a:pt x="575" y="1023"/>
                </a:lnTo>
                <a:lnTo>
                  <a:pt x="532" y="984"/>
                </a:lnTo>
                <a:lnTo>
                  <a:pt x="487" y="944"/>
                </a:lnTo>
                <a:lnTo>
                  <a:pt x="442" y="910"/>
                </a:lnTo>
                <a:lnTo>
                  <a:pt x="397" y="879"/>
                </a:lnTo>
                <a:lnTo>
                  <a:pt x="344" y="843"/>
                </a:lnTo>
                <a:lnTo>
                  <a:pt x="294" y="813"/>
                </a:lnTo>
                <a:lnTo>
                  <a:pt x="246" y="784"/>
                </a:lnTo>
                <a:lnTo>
                  <a:pt x="199" y="758"/>
                </a:lnTo>
                <a:lnTo>
                  <a:pt x="140" y="730"/>
                </a:lnTo>
                <a:lnTo>
                  <a:pt x="82" y="704"/>
                </a:lnTo>
                <a:lnTo>
                  <a:pt x="42" y="690"/>
                </a:lnTo>
                <a:lnTo>
                  <a:pt x="0" y="673"/>
                </a:lnTo>
                <a:lnTo>
                  <a:pt x="426" y="0"/>
                </a:lnTo>
              </a:path>
            </a:pathLst>
          </a:cu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rtl="1">
              <a:defRPr/>
            </a:pPr>
            <a:endParaRPr lang="en-US"/>
          </a:p>
        </p:txBody>
      </p:sp>
      <p:sp>
        <p:nvSpPr>
          <p:cNvPr id="19471" name="Freeform 15"/>
          <p:cNvSpPr>
            <a:spLocks/>
          </p:cNvSpPr>
          <p:nvPr/>
        </p:nvSpPr>
        <p:spPr bwMode="auto">
          <a:xfrm>
            <a:off x="3371850" y="31750"/>
            <a:ext cx="3217863" cy="1943100"/>
          </a:xfrm>
          <a:custGeom>
            <a:avLst/>
            <a:gdLst>
              <a:gd name="T0" fmla="*/ 1714501 w 2027"/>
              <a:gd name="T1" fmla="*/ 1941513 h 1224"/>
              <a:gd name="T2" fmla="*/ 1925638 w 2027"/>
              <a:gd name="T3" fmla="*/ 1563687 h 1224"/>
              <a:gd name="T4" fmla="*/ 1857376 w 2027"/>
              <a:gd name="T5" fmla="*/ 1547812 h 1224"/>
              <a:gd name="T6" fmla="*/ 1782763 w 2027"/>
              <a:gd name="T7" fmla="*/ 1535112 h 1224"/>
              <a:gd name="T8" fmla="*/ 1685926 w 2027"/>
              <a:gd name="T9" fmla="*/ 1519237 h 1224"/>
              <a:gd name="T10" fmla="*/ 1606550 w 2027"/>
              <a:gd name="T11" fmla="*/ 1509712 h 1224"/>
              <a:gd name="T12" fmla="*/ 1517650 w 2027"/>
              <a:gd name="T13" fmla="*/ 1501775 h 1224"/>
              <a:gd name="T14" fmla="*/ 1420813 w 2027"/>
              <a:gd name="T15" fmla="*/ 1495425 h 1224"/>
              <a:gd name="T16" fmla="*/ 1319213 w 2027"/>
              <a:gd name="T17" fmla="*/ 1489075 h 1224"/>
              <a:gd name="T18" fmla="*/ 1139825 w 2027"/>
              <a:gd name="T19" fmla="*/ 1489075 h 1224"/>
              <a:gd name="T20" fmla="*/ 1046163 w 2027"/>
              <a:gd name="T21" fmla="*/ 1492250 h 1224"/>
              <a:gd name="T22" fmla="*/ 958850 w 2027"/>
              <a:gd name="T23" fmla="*/ 1498600 h 1224"/>
              <a:gd name="T24" fmla="*/ 869950 w 2027"/>
              <a:gd name="T25" fmla="*/ 1503362 h 1224"/>
              <a:gd name="T26" fmla="*/ 781050 w 2027"/>
              <a:gd name="T27" fmla="*/ 1516062 h 1224"/>
              <a:gd name="T28" fmla="*/ 698500 w 2027"/>
              <a:gd name="T29" fmla="*/ 1528762 h 1224"/>
              <a:gd name="T30" fmla="*/ 596900 w 2027"/>
              <a:gd name="T31" fmla="*/ 1544637 h 1224"/>
              <a:gd name="T32" fmla="*/ 508000 w 2027"/>
              <a:gd name="T33" fmla="*/ 1566862 h 1224"/>
              <a:gd name="T34" fmla="*/ 739775 w 2027"/>
              <a:gd name="T35" fmla="*/ 768350 h 1224"/>
              <a:gd name="T36" fmla="*/ 0 w 2027"/>
              <a:gd name="T37" fmla="*/ 449263 h 1224"/>
              <a:gd name="T38" fmla="*/ 38100 w 2027"/>
              <a:gd name="T39" fmla="*/ 439738 h 1224"/>
              <a:gd name="T40" fmla="*/ 112713 w 2027"/>
              <a:gd name="T41" fmla="*/ 420688 h 1224"/>
              <a:gd name="T42" fmla="*/ 171450 w 2027"/>
              <a:gd name="T43" fmla="*/ 409575 h 1224"/>
              <a:gd name="T44" fmla="*/ 239713 w 2027"/>
              <a:gd name="T45" fmla="*/ 393700 h 1224"/>
              <a:gd name="T46" fmla="*/ 319088 w 2027"/>
              <a:gd name="T47" fmla="*/ 381000 h 1224"/>
              <a:gd name="T48" fmla="*/ 387350 w 2027"/>
              <a:gd name="T49" fmla="*/ 368300 h 1224"/>
              <a:gd name="T50" fmla="*/ 474663 w 2027"/>
              <a:gd name="T51" fmla="*/ 352425 h 1224"/>
              <a:gd name="T52" fmla="*/ 550863 w 2027"/>
              <a:gd name="T53" fmla="*/ 342900 h 1224"/>
              <a:gd name="T54" fmla="*/ 638175 w 2027"/>
              <a:gd name="T55" fmla="*/ 333375 h 1224"/>
              <a:gd name="T56" fmla="*/ 731838 w 2027"/>
              <a:gd name="T57" fmla="*/ 323850 h 1224"/>
              <a:gd name="T58" fmla="*/ 819150 w 2027"/>
              <a:gd name="T59" fmla="*/ 317500 h 1224"/>
              <a:gd name="T60" fmla="*/ 920750 w 2027"/>
              <a:gd name="T61" fmla="*/ 314325 h 1224"/>
              <a:gd name="T62" fmla="*/ 1017588 w 2027"/>
              <a:gd name="T63" fmla="*/ 307975 h 1224"/>
              <a:gd name="T64" fmla="*/ 1114425 w 2027"/>
              <a:gd name="T65" fmla="*/ 307975 h 1224"/>
              <a:gd name="T66" fmla="*/ 1214438 w 2027"/>
              <a:gd name="T67" fmla="*/ 307975 h 1224"/>
              <a:gd name="T68" fmla="*/ 1341438 w 2027"/>
              <a:gd name="T69" fmla="*/ 307975 h 1224"/>
              <a:gd name="T70" fmla="*/ 1454150 w 2027"/>
              <a:gd name="T71" fmla="*/ 311150 h 1224"/>
              <a:gd name="T72" fmla="*/ 1530350 w 2027"/>
              <a:gd name="T73" fmla="*/ 314325 h 1224"/>
              <a:gd name="T74" fmla="*/ 1622425 w 2027"/>
              <a:gd name="T75" fmla="*/ 320675 h 1224"/>
              <a:gd name="T76" fmla="*/ 1711326 w 2027"/>
              <a:gd name="T77" fmla="*/ 327025 h 1224"/>
              <a:gd name="T78" fmla="*/ 1816101 w 2027"/>
              <a:gd name="T79" fmla="*/ 336550 h 1224"/>
              <a:gd name="T80" fmla="*/ 1905001 w 2027"/>
              <a:gd name="T81" fmla="*/ 349250 h 1224"/>
              <a:gd name="T82" fmla="*/ 1989138 w 2027"/>
              <a:gd name="T83" fmla="*/ 361950 h 1224"/>
              <a:gd name="T84" fmla="*/ 2097088 w 2027"/>
              <a:gd name="T85" fmla="*/ 377825 h 1224"/>
              <a:gd name="T86" fmla="*/ 2181226 w 2027"/>
              <a:gd name="T87" fmla="*/ 393700 h 1224"/>
              <a:gd name="T88" fmla="*/ 2282826 w 2027"/>
              <a:gd name="T89" fmla="*/ 412750 h 1224"/>
              <a:gd name="T90" fmla="*/ 2366963 w 2027"/>
              <a:gd name="T91" fmla="*/ 427038 h 1224"/>
              <a:gd name="T92" fmla="*/ 2459038 w 2027"/>
              <a:gd name="T93" fmla="*/ 449263 h 1224"/>
              <a:gd name="T94" fmla="*/ 2551113 w 2027"/>
              <a:gd name="T95" fmla="*/ 471488 h 1224"/>
              <a:gd name="T96" fmla="*/ 2825751 w 2027"/>
              <a:gd name="T97" fmla="*/ 0 h 1224"/>
              <a:gd name="T98" fmla="*/ 3216276 w 2027"/>
              <a:gd name="T99" fmla="*/ 1316037 h 1224"/>
              <a:gd name="T100" fmla="*/ 1714501 w 2027"/>
              <a:gd name="T101" fmla="*/ 1941513 h 122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27"/>
              <a:gd name="T154" fmla="*/ 0 h 1224"/>
              <a:gd name="T155" fmla="*/ 2027 w 2027"/>
              <a:gd name="T156" fmla="*/ 1224 h 122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27" h="1224">
                <a:moveTo>
                  <a:pt x="1080" y="1223"/>
                </a:moveTo>
                <a:lnTo>
                  <a:pt x="1213" y="985"/>
                </a:lnTo>
                <a:lnTo>
                  <a:pt x="1170" y="975"/>
                </a:lnTo>
                <a:lnTo>
                  <a:pt x="1123" y="967"/>
                </a:lnTo>
                <a:lnTo>
                  <a:pt x="1062" y="957"/>
                </a:lnTo>
                <a:lnTo>
                  <a:pt x="1012" y="951"/>
                </a:lnTo>
                <a:lnTo>
                  <a:pt x="956" y="946"/>
                </a:lnTo>
                <a:lnTo>
                  <a:pt x="895" y="942"/>
                </a:lnTo>
                <a:lnTo>
                  <a:pt x="831" y="938"/>
                </a:lnTo>
                <a:lnTo>
                  <a:pt x="718" y="938"/>
                </a:lnTo>
                <a:lnTo>
                  <a:pt x="659" y="940"/>
                </a:lnTo>
                <a:lnTo>
                  <a:pt x="604" y="944"/>
                </a:lnTo>
                <a:lnTo>
                  <a:pt x="548" y="947"/>
                </a:lnTo>
                <a:lnTo>
                  <a:pt x="492" y="955"/>
                </a:lnTo>
                <a:lnTo>
                  <a:pt x="440" y="963"/>
                </a:lnTo>
                <a:lnTo>
                  <a:pt x="376" y="973"/>
                </a:lnTo>
                <a:lnTo>
                  <a:pt x="320" y="987"/>
                </a:lnTo>
                <a:lnTo>
                  <a:pt x="466" y="484"/>
                </a:lnTo>
                <a:lnTo>
                  <a:pt x="0" y="283"/>
                </a:lnTo>
                <a:lnTo>
                  <a:pt x="24" y="277"/>
                </a:lnTo>
                <a:lnTo>
                  <a:pt x="71" y="265"/>
                </a:lnTo>
                <a:lnTo>
                  <a:pt x="108" y="258"/>
                </a:lnTo>
                <a:lnTo>
                  <a:pt x="151" y="248"/>
                </a:lnTo>
                <a:lnTo>
                  <a:pt x="201" y="240"/>
                </a:lnTo>
                <a:lnTo>
                  <a:pt x="244" y="232"/>
                </a:lnTo>
                <a:lnTo>
                  <a:pt x="299" y="222"/>
                </a:lnTo>
                <a:lnTo>
                  <a:pt x="347" y="216"/>
                </a:lnTo>
                <a:lnTo>
                  <a:pt x="402" y="210"/>
                </a:lnTo>
                <a:lnTo>
                  <a:pt x="461" y="204"/>
                </a:lnTo>
                <a:lnTo>
                  <a:pt x="516" y="200"/>
                </a:lnTo>
                <a:lnTo>
                  <a:pt x="580" y="198"/>
                </a:lnTo>
                <a:lnTo>
                  <a:pt x="641" y="194"/>
                </a:lnTo>
                <a:lnTo>
                  <a:pt x="702" y="194"/>
                </a:lnTo>
                <a:lnTo>
                  <a:pt x="765" y="194"/>
                </a:lnTo>
                <a:lnTo>
                  <a:pt x="845" y="194"/>
                </a:lnTo>
                <a:lnTo>
                  <a:pt x="916" y="196"/>
                </a:lnTo>
                <a:lnTo>
                  <a:pt x="964" y="198"/>
                </a:lnTo>
                <a:lnTo>
                  <a:pt x="1022" y="202"/>
                </a:lnTo>
                <a:lnTo>
                  <a:pt x="1078" y="206"/>
                </a:lnTo>
                <a:lnTo>
                  <a:pt x="1144" y="212"/>
                </a:lnTo>
                <a:lnTo>
                  <a:pt x="1200" y="220"/>
                </a:lnTo>
                <a:lnTo>
                  <a:pt x="1253" y="228"/>
                </a:lnTo>
                <a:lnTo>
                  <a:pt x="1321" y="238"/>
                </a:lnTo>
                <a:lnTo>
                  <a:pt x="1374" y="248"/>
                </a:lnTo>
                <a:lnTo>
                  <a:pt x="1438" y="260"/>
                </a:lnTo>
                <a:lnTo>
                  <a:pt x="1491" y="269"/>
                </a:lnTo>
                <a:lnTo>
                  <a:pt x="1549" y="283"/>
                </a:lnTo>
                <a:lnTo>
                  <a:pt x="1607" y="297"/>
                </a:lnTo>
                <a:lnTo>
                  <a:pt x="1780" y="0"/>
                </a:lnTo>
                <a:lnTo>
                  <a:pt x="2026" y="829"/>
                </a:lnTo>
                <a:lnTo>
                  <a:pt x="1080" y="1223"/>
                </a:lnTo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  <p:bldP spid="19468" grpId="0" animBg="1"/>
      <p:bldP spid="19469" grpId="0" animBg="1"/>
      <p:bldP spid="194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785813" y="214313"/>
            <a:ext cx="6357937" cy="1000125"/>
          </a:xfrm>
        </p:spPr>
        <p:txBody>
          <a:bodyPr/>
          <a:lstStyle/>
          <a:p>
            <a:r>
              <a:rPr lang="ar-EG" sz="3200" smtClean="0"/>
              <a:t>في رايك انت لماذا يشتري العملاء؟</a:t>
            </a:r>
            <a:endParaRPr lang="en-US" sz="3200" smtClean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178175" y="2357438"/>
            <a:ext cx="278765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09600" indent="-609600" algn="ctr" rtl="1" eaLnBrk="0" hangingPunct="0">
              <a:spcBef>
                <a:spcPct val="20000"/>
              </a:spcBef>
              <a:defRPr/>
            </a:pPr>
            <a:r>
              <a:rPr lang="ar-EG" sz="2800" b="1" kern="0" dirty="0">
                <a:cs typeface="+mn-cs"/>
              </a:rPr>
              <a:t>تمرين صفحة 6</a:t>
            </a:r>
            <a:endParaRPr lang="en-US" sz="2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84138" y="765175"/>
            <a:ext cx="376713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rtl="1">
              <a:defRPr/>
            </a:pPr>
            <a:r>
              <a:rPr lang="ar-SA" b="1">
                <a:effectLst>
                  <a:outerShdw blurRad="38100" dist="38100" dir="2700000" algn="tl">
                    <a:srgbClr val="C0C0C0"/>
                  </a:outerShdw>
                </a:effectLst>
                <a:cs typeface="Traditional Arabic" pitchFamily="2" charset="-78"/>
              </a:rPr>
              <a:t>تطوير الاحتياجات</a:t>
            </a:r>
            <a:endParaRPr lang="en-US" b="1">
              <a:effectLst>
                <a:outerShdw blurRad="38100" dist="38100" dir="2700000" algn="tl">
                  <a:srgbClr val="C0C0C0"/>
                </a:outerShdw>
              </a:effectLst>
              <a:cs typeface="Traditional Arabic" pitchFamily="2" charset="-78"/>
            </a:endParaRPr>
          </a:p>
        </p:txBody>
      </p:sp>
      <p:pic>
        <p:nvPicPr>
          <p:cNvPr id="20490" name="Picture 10" descr="200184658-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2349500"/>
            <a:ext cx="3311525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1" name="Freeform 11"/>
          <p:cNvSpPr>
            <a:spLocks/>
          </p:cNvSpPr>
          <p:nvPr/>
        </p:nvSpPr>
        <p:spPr bwMode="auto">
          <a:xfrm>
            <a:off x="2632075" y="4670425"/>
            <a:ext cx="3549650" cy="2125663"/>
          </a:xfrm>
          <a:custGeom>
            <a:avLst/>
            <a:gdLst>
              <a:gd name="T0" fmla="*/ 1420812 w 2236"/>
              <a:gd name="T1" fmla="*/ 0 h 1339"/>
              <a:gd name="T2" fmla="*/ 1127125 w 2236"/>
              <a:gd name="T3" fmla="*/ 547688 h 1339"/>
              <a:gd name="T4" fmla="*/ 1193800 w 2236"/>
              <a:gd name="T5" fmla="*/ 569913 h 1339"/>
              <a:gd name="T6" fmla="*/ 1257300 w 2236"/>
              <a:gd name="T7" fmla="*/ 582613 h 1339"/>
              <a:gd name="T8" fmla="*/ 1328737 w 2236"/>
              <a:gd name="T9" fmla="*/ 598488 h 1339"/>
              <a:gd name="T10" fmla="*/ 1408112 w 2236"/>
              <a:gd name="T11" fmla="*/ 614363 h 1339"/>
              <a:gd name="T12" fmla="*/ 1500187 w 2236"/>
              <a:gd name="T13" fmla="*/ 627063 h 1339"/>
              <a:gd name="T14" fmla="*/ 1584325 w 2236"/>
              <a:gd name="T15" fmla="*/ 636588 h 1339"/>
              <a:gd name="T16" fmla="*/ 1668463 w 2236"/>
              <a:gd name="T17" fmla="*/ 646113 h 1339"/>
              <a:gd name="T18" fmla="*/ 1765300 w 2236"/>
              <a:gd name="T19" fmla="*/ 654050 h 1339"/>
              <a:gd name="T20" fmla="*/ 1866900 w 2236"/>
              <a:gd name="T21" fmla="*/ 660400 h 1339"/>
              <a:gd name="T22" fmla="*/ 2047875 w 2236"/>
              <a:gd name="T23" fmla="*/ 660400 h 1339"/>
              <a:gd name="T24" fmla="*/ 2143125 w 2236"/>
              <a:gd name="T25" fmla="*/ 657225 h 1339"/>
              <a:gd name="T26" fmla="*/ 2227262 w 2236"/>
              <a:gd name="T27" fmla="*/ 652463 h 1339"/>
              <a:gd name="T28" fmla="*/ 2316162 w 2236"/>
              <a:gd name="T29" fmla="*/ 642938 h 1339"/>
              <a:gd name="T30" fmla="*/ 2408237 w 2236"/>
              <a:gd name="T31" fmla="*/ 630238 h 1339"/>
              <a:gd name="T32" fmla="*/ 2489200 w 2236"/>
              <a:gd name="T33" fmla="*/ 620713 h 1339"/>
              <a:gd name="T34" fmla="*/ 2589212 w 2236"/>
              <a:gd name="T35" fmla="*/ 601663 h 1339"/>
              <a:gd name="T36" fmla="*/ 2681287 w 2236"/>
              <a:gd name="T37" fmla="*/ 579438 h 1339"/>
              <a:gd name="T38" fmla="*/ 3548063 w 2236"/>
              <a:gd name="T39" fmla="*/ 1604963 h 1339"/>
              <a:gd name="T40" fmla="*/ 3463925 w 2236"/>
              <a:gd name="T41" fmla="*/ 1630363 h 1339"/>
              <a:gd name="T42" fmla="*/ 3384550 w 2236"/>
              <a:gd name="T43" fmla="*/ 1652588 h 1339"/>
              <a:gd name="T44" fmla="*/ 3313113 w 2236"/>
              <a:gd name="T45" fmla="*/ 1671638 h 1339"/>
              <a:gd name="T46" fmla="*/ 3236912 w 2236"/>
              <a:gd name="T47" fmla="*/ 1690688 h 1339"/>
              <a:gd name="T48" fmla="*/ 3165474 w 2236"/>
              <a:gd name="T49" fmla="*/ 1706563 h 1339"/>
              <a:gd name="T50" fmla="*/ 3089274 w 2236"/>
              <a:gd name="T51" fmla="*/ 1725613 h 1339"/>
              <a:gd name="T52" fmla="*/ 3022599 w 2236"/>
              <a:gd name="T53" fmla="*/ 1736726 h 1339"/>
              <a:gd name="T54" fmla="*/ 2951162 w 2236"/>
              <a:gd name="T55" fmla="*/ 1749426 h 1339"/>
              <a:gd name="T56" fmla="*/ 2879725 w 2236"/>
              <a:gd name="T57" fmla="*/ 1762126 h 1339"/>
              <a:gd name="T58" fmla="*/ 2800350 w 2236"/>
              <a:gd name="T59" fmla="*/ 1778001 h 1339"/>
              <a:gd name="T60" fmla="*/ 2706687 w 2236"/>
              <a:gd name="T61" fmla="*/ 1787526 h 1339"/>
              <a:gd name="T62" fmla="*/ 2632075 w 2236"/>
              <a:gd name="T63" fmla="*/ 1800226 h 1339"/>
              <a:gd name="T64" fmla="*/ 2547937 w 2236"/>
              <a:gd name="T65" fmla="*/ 1812926 h 1339"/>
              <a:gd name="T66" fmla="*/ 2459037 w 2236"/>
              <a:gd name="T67" fmla="*/ 1822451 h 1339"/>
              <a:gd name="T68" fmla="*/ 2366962 w 2236"/>
              <a:gd name="T69" fmla="*/ 1828801 h 1339"/>
              <a:gd name="T70" fmla="*/ 2265362 w 2236"/>
              <a:gd name="T71" fmla="*/ 1831976 h 1339"/>
              <a:gd name="T72" fmla="*/ 2168525 w 2236"/>
              <a:gd name="T73" fmla="*/ 1838326 h 1339"/>
              <a:gd name="T74" fmla="*/ 2076450 w 2236"/>
              <a:gd name="T75" fmla="*/ 1838326 h 1339"/>
              <a:gd name="T76" fmla="*/ 1976437 w 2236"/>
              <a:gd name="T77" fmla="*/ 1838326 h 1339"/>
              <a:gd name="T78" fmla="*/ 1849437 w 2236"/>
              <a:gd name="T79" fmla="*/ 1838326 h 1339"/>
              <a:gd name="T80" fmla="*/ 1736725 w 2236"/>
              <a:gd name="T81" fmla="*/ 1835151 h 1339"/>
              <a:gd name="T82" fmla="*/ 1655763 w 2236"/>
              <a:gd name="T83" fmla="*/ 1831976 h 1339"/>
              <a:gd name="T84" fmla="*/ 1568450 w 2236"/>
              <a:gd name="T85" fmla="*/ 1828801 h 1339"/>
              <a:gd name="T86" fmla="*/ 1474787 w 2236"/>
              <a:gd name="T87" fmla="*/ 1822451 h 1339"/>
              <a:gd name="T88" fmla="*/ 1370012 w 2236"/>
              <a:gd name="T89" fmla="*/ 1809751 h 1339"/>
              <a:gd name="T90" fmla="*/ 1282700 w 2236"/>
              <a:gd name="T91" fmla="*/ 1797051 h 1339"/>
              <a:gd name="T92" fmla="*/ 1193800 w 2236"/>
              <a:gd name="T93" fmla="*/ 1787526 h 1339"/>
              <a:gd name="T94" fmla="*/ 1089025 w 2236"/>
              <a:gd name="T95" fmla="*/ 1768476 h 1339"/>
              <a:gd name="T96" fmla="*/ 1008062 w 2236"/>
              <a:gd name="T97" fmla="*/ 1752601 h 1339"/>
              <a:gd name="T98" fmla="*/ 908050 w 2236"/>
              <a:gd name="T99" fmla="*/ 1736726 h 1339"/>
              <a:gd name="T100" fmla="*/ 819150 w 2236"/>
              <a:gd name="T101" fmla="*/ 1719263 h 1339"/>
              <a:gd name="T102" fmla="*/ 731837 w 2236"/>
              <a:gd name="T103" fmla="*/ 1700213 h 1339"/>
              <a:gd name="T104" fmla="*/ 638175 w 2236"/>
              <a:gd name="T105" fmla="*/ 1674813 h 1339"/>
              <a:gd name="T106" fmla="*/ 525462 w 2236"/>
              <a:gd name="T107" fmla="*/ 1643063 h 1339"/>
              <a:gd name="T108" fmla="*/ 255587 w 2236"/>
              <a:gd name="T109" fmla="*/ 2124076 h 1339"/>
              <a:gd name="T110" fmla="*/ 0 w 2236"/>
              <a:gd name="T111" fmla="*/ 762000 h 1339"/>
              <a:gd name="T112" fmla="*/ 1420812 w 2236"/>
              <a:gd name="T113" fmla="*/ 0 h 133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236"/>
              <a:gd name="T172" fmla="*/ 0 h 1339"/>
              <a:gd name="T173" fmla="*/ 2236 w 2236"/>
              <a:gd name="T174" fmla="*/ 1339 h 133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236" h="1339">
                <a:moveTo>
                  <a:pt x="895" y="0"/>
                </a:moveTo>
                <a:lnTo>
                  <a:pt x="710" y="345"/>
                </a:lnTo>
                <a:lnTo>
                  <a:pt x="752" y="359"/>
                </a:lnTo>
                <a:lnTo>
                  <a:pt x="792" y="367"/>
                </a:lnTo>
                <a:lnTo>
                  <a:pt x="837" y="377"/>
                </a:lnTo>
                <a:lnTo>
                  <a:pt x="887" y="387"/>
                </a:lnTo>
                <a:lnTo>
                  <a:pt x="945" y="395"/>
                </a:lnTo>
                <a:lnTo>
                  <a:pt x="998" y="401"/>
                </a:lnTo>
                <a:lnTo>
                  <a:pt x="1051" y="407"/>
                </a:lnTo>
                <a:lnTo>
                  <a:pt x="1112" y="412"/>
                </a:lnTo>
                <a:lnTo>
                  <a:pt x="1176" y="416"/>
                </a:lnTo>
                <a:lnTo>
                  <a:pt x="1290" y="416"/>
                </a:lnTo>
                <a:lnTo>
                  <a:pt x="1350" y="414"/>
                </a:lnTo>
                <a:lnTo>
                  <a:pt x="1403" y="411"/>
                </a:lnTo>
                <a:lnTo>
                  <a:pt x="1459" y="405"/>
                </a:lnTo>
                <a:lnTo>
                  <a:pt x="1517" y="397"/>
                </a:lnTo>
                <a:lnTo>
                  <a:pt x="1568" y="391"/>
                </a:lnTo>
                <a:lnTo>
                  <a:pt x="1631" y="379"/>
                </a:lnTo>
                <a:lnTo>
                  <a:pt x="1689" y="365"/>
                </a:lnTo>
                <a:lnTo>
                  <a:pt x="2235" y="1011"/>
                </a:lnTo>
                <a:lnTo>
                  <a:pt x="2182" y="1027"/>
                </a:lnTo>
                <a:lnTo>
                  <a:pt x="2132" y="1041"/>
                </a:lnTo>
                <a:lnTo>
                  <a:pt x="2087" y="1053"/>
                </a:lnTo>
                <a:lnTo>
                  <a:pt x="2039" y="1065"/>
                </a:lnTo>
                <a:lnTo>
                  <a:pt x="1994" y="1075"/>
                </a:lnTo>
                <a:lnTo>
                  <a:pt x="1946" y="1087"/>
                </a:lnTo>
                <a:lnTo>
                  <a:pt x="1904" y="1094"/>
                </a:lnTo>
                <a:lnTo>
                  <a:pt x="1859" y="1102"/>
                </a:lnTo>
                <a:lnTo>
                  <a:pt x="1814" y="1110"/>
                </a:lnTo>
                <a:lnTo>
                  <a:pt x="1764" y="1120"/>
                </a:lnTo>
                <a:lnTo>
                  <a:pt x="1705" y="1126"/>
                </a:lnTo>
                <a:lnTo>
                  <a:pt x="1658" y="1134"/>
                </a:lnTo>
                <a:lnTo>
                  <a:pt x="1605" y="1142"/>
                </a:lnTo>
                <a:lnTo>
                  <a:pt x="1549" y="1148"/>
                </a:lnTo>
                <a:lnTo>
                  <a:pt x="1491" y="1152"/>
                </a:lnTo>
                <a:lnTo>
                  <a:pt x="1427" y="1154"/>
                </a:lnTo>
                <a:lnTo>
                  <a:pt x="1366" y="1158"/>
                </a:lnTo>
                <a:lnTo>
                  <a:pt x="1308" y="1158"/>
                </a:lnTo>
                <a:lnTo>
                  <a:pt x="1245" y="1158"/>
                </a:lnTo>
                <a:lnTo>
                  <a:pt x="1165" y="1158"/>
                </a:lnTo>
                <a:lnTo>
                  <a:pt x="1094" y="1156"/>
                </a:lnTo>
                <a:lnTo>
                  <a:pt x="1043" y="1154"/>
                </a:lnTo>
                <a:lnTo>
                  <a:pt x="988" y="1152"/>
                </a:lnTo>
                <a:lnTo>
                  <a:pt x="929" y="1148"/>
                </a:lnTo>
                <a:lnTo>
                  <a:pt x="863" y="1140"/>
                </a:lnTo>
                <a:lnTo>
                  <a:pt x="808" y="1132"/>
                </a:lnTo>
                <a:lnTo>
                  <a:pt x="752" y="1126"/>
                </a:lnTo>
                <a:lnTo>
                  <a:pt x="686" y="1114"/>
                </a:lnTo>
                <a:lnTo>
                  <a:pt x="635" y="1104"/>
                </a:lnTo>
                <a:lnTo>
                  <a:pt x="572" y="1094"/>
                </a:lnTo>
                <a:lnTo>
                  <a:pt x="516" y="1083"/>
                </a:lnTo>
                <a:lnTo>
                  <a:pt x="461" y="1071"/>
                </a:lnTo>
                <a:lnTo>
                  <a:pt x="402" y="1055"/>
                </a:lnTo>
                <a:lnTo>
                  <a:pt x="331" y="1035"/>
                </a:lnTo>
                <a:lnTo>
                  <a:pt x="161" y="1338"/>
                </a:lnTo>
                <a:lnTo>
                  <a:pt x="0" y="480"/>
                </a:lnTo>
                <a:lnTo>
                  <a:pt x="895" y="0"/>
                </a:lnTo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7676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492" name="Freeform 12"/>
          <p:cNvSpPr>
            <a:spLocks/>
          </p:cNvSpPr>
          <p:nvPr/>
        </p:nvSpPr>
        <p:spPr bwMode="auto">
          <a:xfrm>
            <a:off x="5192713" y="4254500"/>
            <a:ext cx="3082925" cy="2309813"/>
          </a:xfrm>
          <a:custGeom>
            <a:avLst/>
            <a:gdLst>
              <a:gd name="T0" fmla="*/ 3081338 w 1942"/>
              <a:gd name="T1" fmla="*/ 508000 h 1455"/>
              <a:gd name="T2" fmla="*/ 3043238 w 1942"/>
              <a:gd name="T3" fmla="*/ 557213 h 1455"/>
              <a:gd name="T4" fmla="*/ 3017838 w 1942"/>
              <a:gd name="T5" fmla="*/ 598488 h 1455"/>
              <a:gd name="T6" fmla="*/ 2984500 w 1942"/>
              <a:gd name="T7" fmla="*/ 642938 h 1455"/>
              <a:gd name="T8" fmla="*/ 2959100 w 1942"/>
              <a:gd name="T9" fmla="*/ 684213 h 1455"/>
              <a:gd name="T10" fmla="*/ 2925763 w 1942"/>
              <a:gd name="T11" fmla="*/ 727075 h 1455"/>
              <a:gd name="T12" fmla="*/ 2887663 w 1942"/>
              <a:gd name="T13" fmla="*/ 771525 h 1455"/>
              <a:gd name="T14" fmla="*/ 2854325 w 1942"/>
              <a:gd name="T15" fmla="*/ 812800 h 1455"/>
              <a:gd name="T16" fmla="*/ 2816225 w 1942"/>
              <a:gd name="T17" fmla="*/ 857250 h 1455"/>
              <a:gd name="T18" fmla="*/ 2770188 w 1942"/>
              <a:gd name="T19" fmla="*/ 903288 h 1455"/>
              <a:gd name="T20" fmla="*/ 2724150 w 1942"/>
              <a:gd name="T21" fmla="*/ 954088 h 1455"/>
              <a:gd name="T22" fmla="*/ 2686050 w 1942"/>
              <a:gd name="T23" fmla="*/ 995363 h 1455"/>
              <a:gd name="T24" fmla="*/ 2640013 w 1942"/>
              <a:gd name="T25" fmla="*/ 1036638 h 1455"/>
              <a:gd name="T26" fmla="*/ 2589213 w 1942"/>
              <a:gd name="T27" fmla="*/ 1085850 h 1455"/>
              <a:gd name="T28" fmla="*/ 2538413 w 1942"/>
              <a:gd name="T29" fmla="*/ 1136650 h 1455"/>
              <a:gd name="T30" fmla="*/ 2487613 w 1942"/>
              <a:gd name="T31" fmla="*/ 1181100 h 1455"/>
              <a:gd name="T32" fmla="*/ 2433638 w 1942"/>
              <a:gd name="T33" fmla="*/ 1228725 h 1455"/>
              <a:gd name="T34" fmla="*/ 2387600 w 1942"/>
              <a:gd name="T35" fmla="*/ 1265238 h 1455"/>
              <a:gd name="T36" fmla="*/ 2319338 w 1942"/>
              <a:gd name="T37" fmla="*/ 1319213 h 1455"/>
              <a:gd name="T38" fmla="*/ 2265363 w 1942"/>
              <a:gd name="T39" fmla="*/ 1363663 h 1455"/>
              <a:gd name="T40" fmla="*/ 2211388 w 1942"/>
              <a:gd name="T41" fmla="*/ 1401763 h 1455"/>
              <a:gd name="T42" fmla="*/ 2147888 w 1942"/>
              <a:gd name="T43" fmla="*/ 1444625 h 1455"/>
              <a:gd name="T44" fmla="*/ 2101850 w 1942"/>
              <a:gd name="T45" fmla="*/ 1476375 h 1455"/>
              <a:gd name="T46" fmla="*/ 2043113 w 1942"/>
              <a:gd name="T47" fmla="*/ 1514475 h 1455"/>
              <a:gd name="T48" fmla="*/ 1984375 w 1942"/>
              <a:gd name="T49" fmla="*/ 1552575 h 1455"/>
              <a:gd name="T50" fmla="*/ 1916113 w 1942"/>
              <a:gd name="T51" fmla="*/ 1593850 h 1455"/>
              <a:gd name="T52" fmla="*/ 1857375 w 1942"/>
              <a:gd name="T53" fmla="*/ 1627188 h 1455"/>
              <a:gd name="T54" fmla="*/ 1790700 w 1942"/>
              <a:gd name="T55" fmla="*/ 1665288 h 1455"/>
              <a:gd name="T56" fmla="*/ 1706563 w 1942"/>
              <a:gd name="T57" fmla="*/ 1709738 h 1455"/>
              <a:gd name="T58" fmla="*/ 1635125 w 1942"/>
              <a:gd name="T59" fmla="*/ 1747838 h 1455"/>
              <a:gd name="T60" fmla="*/ 1558925 w 1942"/>
              <a:gd name="T61" fmla="*/ 1789113 h 1455"/>
              <a:gd name="T62" fmla="*/ 1479550 w 1942"/>
              <a:gd name="T63" fmla="*/ 1828801 h 1455"/>
              <a:gd name="T64" fmla="*/ 1395413 w 1942"/>
              <a:gd name="T65" fmla="*/ 1863726 h 1455"/>
              <a:gd name="T66" fmla="*/ 1819275 w 1942"/>
              <a:gd name="T67" fmla="*/ 2308226 h 1455"/>
              <a:gd name="T68" fmla="*/ 125413 w 1942"/>
              <a:gd name="T69" fmla="*/ 1738313 h 1455"/>
              <a:gd name="T70" fmla="*/ 0 w 1942"/>
              <a:gd name="T71" fmla="*/ 611188 h 1455"/>
              <a:gd name="T72" fmla="*/ 352425 w 1942"/>
              <a:gd name="T73" fmla="*/ 928688 h 1455"/>
              <a:gd name="T74" fmla="*/ 431800 w 1942"/>
              <a:gd name="T75" fmla="*/ 900113 h 1455"/>
              <a:gd name="T76" fmla="*/ 512763 w 1942"/>
              <a:gd name="T77" fmla="*/ 869950 h 1455"/>
              <a:gd name="T78" fmla="*/ 617538 w 1942"/>
              <a:gd name="T79" fmla="*/ 831850 h 1455"/>
              <a:gd name="T80" fmla="*/ 717550 w 1942"/>
              <a:gd name="T81" fmla="*/ 787400 h 1455"/>
              <a:gd name="T82" fmla="*/ 823913 w 1942"/>
              <a:gd name="T83" fmla="*/ 733425 h 1455"/>
              <a:gd name="T84" fmla="*/ 911225 w 1942"/>
              <a:gd name="T85" fmla="*/ 687388 h 1455"/>
              <a:gd name="T86" fmla="*/ 995363 w 1942"/>
              <a:gd name="T87" fmla="*/ 633413 h 1455"/>
              <a:gd name="T88" fmla="*/ 1079500 w 1942"/>
              <a:gd name="T89" fmla="*/ 579438 h 1455"/>
              <a:gd name="T90" fmla="*/ 1147763 w 1942"/>
              <a:gd name="T91" fmla="*/ 528638 h 1455"/>
              <a:gd name="T92" fmla="*/ 1219200 w 1942"/>
              <a:gd name="T93" fmla="*/ 473075 h 1455"/>
              <a:gd name="T94" fmla="*/ 1293813 w 1942"/>
              <a:gd name="T95" fmla="*/ 409575 h 1455"/>
              <a:gd name="T96" fmla="*/ 1357313 w 1942"/>
              <a:gd name="T97" fmla="*/ 352425 h 1455"/>
              <a:gd name="T98" fmla="*/ 1420813 w 1942"/>
              <a:gd name="T99" fmla="*/ 293688 h 1455"/>
              <a:gd name="T100" fmla="*/ 1474788 w 1942"/>
              <a:gd name="T101" fmla="*/ 239713 h 1455"/>
              <a:gd name="T102" fmla="*/ 1533525 w 1942"/>
              <a:gd name="T103" fmla="*/ 166688 h 1455"/>
              <a:gd name="T104" fmla="*/ 1589087 w 1942"/>
              <a:gd name="T105" fmla="*/ 101600 h 1455"/>
              <a:gd name="T106" fmla="*/ 1617662 w 1942"/>
              <a:gd name="T107" fmla="*/ 50800 h 1455"/>
              <a:gd name="T108" fmla="*/ 1647825 w 1942"/>
              <a:gd name="T109" fmla="*/ 0 h 1455"/>
              <a:gd name="T110" fmla="*/ 3081338 w 1942"/>
              <a:gd name="T111" fmla="*/ 508000 h 14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942"/>
              <a:gd name="T169" fmla="*/ 0 h 1455"/>
              <a:gd name="T170" fmla="*/ 1942 w 1942"/>
              <a:gd name="T171" fmla="*/ 1455 h 145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942" h="1455">
                <a:moveTo>
                  <a:pt x="1941" y="320"/>
                </a:moveTo>
                <a:lnTo>
                  <a:pt x="1917" y="351"/>
                </a:lnTo>
                <a:lnTo>
                  <a:pt x="1901" y="377"/>
                </a:lnTo>
                <a:lnTo>
                  <a:pt x="1880" y="405"/>
                </a:lnTo>
                <a:lnTo>
                  <a:pt x="1864" y="431"/>
                </a:lnTo>
                <a:lnTo>
                  <a:pt x="1843" y="458"/>
                </a:lnTo>
                <a:lnTo>
                  <a:pt x="1819" y="486"/>
                </a:lnTo>
                <a:lnTo>
                  <a:pt x="1798" y="512"/>
                </a:lnTo>
                <a:lnTo>
                  <a:pt x="1774" y="540"/>
                </a:lnTo>
                <a:lnTo>
                  <a:pt x="1745" y="569"/>
                </a:lnTo>
                <a:lnTo>
                  <a:pt x="1716" y="601"/>
                </a:lnTo>
                <a:lnTo>
                  <a:pt x="1692" y="627"/>
                </a:lnTo>
                <a:lnTo>
                  <a:pt x="1663" y="653"/>
                </a:lnTo>
                <a:lnTo>
                  <a:pt x="1631" y="684"/>
                </a:lnTo>
                <a:lnTo>
                  <a:pt x="1599" y="716"/>
                </a:lnTo>
                <a:lnTo>
                  <a:pt x="1567" y="744"/>
                </a:lnTo>
                <a:lnTo>
                  <a:pt x="1533" y="774"/>
                </a:lnTo>
                <a:lnTo>
                  <a:pt x="1504" y="797"/>
                </a:lnTo>
                <a:lnTo>
                  <a:pt x="1461" y="831"/>
                </a:lnTo>
                <a:lnTo>
                  <a:pt x="1427" y="859"/>
                </a:lnTo>
                <a:lnTo>
                  <a:pt x="1393" y="883"/>
                </a:lnTo>
                <a:lnTo>
                  <a:pt x="1353" y="910"/>
                </a:lnTo>
                <a:lnTo>
                  <a:pt x="1324" y="930"/>
                </a:lnTo>
                <a:lnTo>
                  <a:pt x="1287" y="954"/>
                </a:lnTo>
                <a:lnTo>
                  <a:pt x="1250" y="978"/>
                </a:lnTo>
                <a:lnTo>
                  <a:pt x="1207" y="1004"/>
                </a:lnTo>
                <a:lnTo>
                  <a:pt x="1170" y="1025"/>
                </a:lnTo>
                <a:lnTo>
                  <a:pt x="1128" y="1049"/>
                </a:lnTo>
                <a:lnTo>
                  <a:pt x="1075" y="1077"/>
                </a:lnTo>
                <a:lnTo>
                  <a:pt x="1030" y="1101"/>
                </a:lnTo>
                <a:lnTo>
                  <a:pt x="982" y="1127"/>
                </a:lnTo>
                <a:lnTo>
                  <a:pt x="932" y="1152"/>
                </a:lnTo>
                <a:lnTo>
                  <a:pt x="879" y="1174"/>
                </a:lnTo>
                <a:lnTo>
                  <a:pt x="1146" y="1454"/>
                </a:lnTo>
                <a:lnTo>
                  <a:pt x="79" y="1095"/>
                </a:lnTo>
                <a:lnTo>
                  <a:pt x="0" y="385"/>
                </a:lnTo>
                <a:lnTo>
                  <a:pt x="222" y="585"/>
                </a:lnTo>
                <a:lnTo>
                  <a:pt x="272" y="567"/>
                </a:lnTo>
                <a:lnTo>
                  <a:pt x="323" y="548"/>
                </a:lnTo>
                <a:lnTo>
                  <a:pt x="389" y="524"/>
                </a:lnTo>
                <a:lnTo>
                  <a:pt x="452" y="496"/>
                </a:lnTo>
                <a:lnTo>
                  <a:pt x="519" y="462"/>
                </a:lnTo>
                <a:lnTo>
                  <a:pt x="574" y="433"/>
                </a:lnTo>
                <a:lnTo>
                  <a:pt x="627" y="399"/>
                </a:lnTo>
                <a:lnTo>
                  <a:pt x="680" y="365"/>
                </a:lnTo>
                <a:lnTo>
                  <a:pt x="723" y="333"/>
                </a:lnTo>
                <a:lnTo>
                  <a:pt x="768" y="298"/>
                </a:lnTo>
                <a:lnTo>
                  <a:pt x="815" y="258"/>
                </a:lnTo>
                <a:lnTo>
                  <a:pt x="855" y="222"/>
                </a:lnTo>
                <a:lnTo>
                  <a:pt x="895" y="185"/>
                </a:lnTo>
                <a:lnTo>
                  <a:pt x="929" y="151"/>
                </a:lnTo>
                <a:lnTo>
                  <a:pt x="966" y="105"/>
                </a:lnTo>
                <a:lnTo>
                  <a:pt x="1001" y="64"/>
                </a:lnTo>
                <a:lnTo>
                  <a:pt x="1019" y="32"/>
                </a:lnTo>
                <a:lnTo>
                  <a:pt x="1038" y="0"/>
                </a:lnTo>
                <a:lnTo>
                  <a:pt x="1941" y="320"/>
                </a:lnTo>
              </a:path>
            </a:pathLst>
          </a:custGeom>
          <a:gradFill rotWithShape="0">
            <a:gsLst>
              <a:gs pos="0">
                <a:srgbClr val="008080"/>
              </a:gs>
              <a:gs pos="100000">
                <a:srgbClr val="003B3B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493" name="Freeform 13"/>
          <p:cNvSpPr>
            <a:spLocks/>
          </p:cNvSpPr>
          <p:nvPr/>
        </p:nvSpPr>
        <p:spPr bwMode="auto">
          <a:xfrm>
            <a:off x="6221413" y="2193925"/>
            <a:ext cx="2844800" cy="2686050"/>
          </a:xfrm>
          <a:custGeom>
            <a:avLst/>
            <a:gdLst>
              <a:gd name="T0" fmla="*/ 0 w 1792"/>
              <a:gd name="T1" fmla="*/ 1704975 h 1692"/>
              <a:gd name="T2" fmla="*/ 706438 w 1792"/>
              <a:gd name="T3" fmla="*/ 1903413 h 1692"/>
              <a:gd name="T4" fmla="*/ 744537 w 1792"/>
              <a:gd name="T5" fmla="*/ 1838325 h 1692"/>
              <a:gd name="T6" fmla="*/ 774700 w 1792"/>
              <a:gd name="T7" fmla="*/ 1774825 h 1692"/>
              <a:gd name="T8" fmla="*/ 795337 w 1792"/>
              <a:gd name="T9" fmla="*/ 1714500 h 1692"/>
              <a:gd name="T10" fmla="*/ 815975 w 1792"/>
              <a:gd name="T11" fmla="*/ 1662113 h 1692"/>
              <a:gd name="T12" fmla="*/ 836613 w 1792"/>
              <a:gd name="T13" fmla="*/ 1601787 h 1692"/>
              <a:gd name="T14" fmla="*/ 854075 w 1792"/>
              <a:gd name="T15" fmla="*/ 1531937 h 1692"/>
              <a:gd name="T16" fmla="*/ 866775 w 1792"/>
              <a:gd name="T17" fmla="*/ 1470025 h 1692"/>
              <a:gd name="T18" fmla="*/ 879475 w 1792"/>
              <a:gd name="T19" fmla="*/ 1406525 h 1692"/>
              <a:gd name="T20" fmla="*/ 892175 w 1792"/>
              <a:gd name="T21" fmla="*/ 1333500 h 1692"/>
              <a:gd name="T22" fmla="*/ 896938 w 1792"/>
              <a:gd name="T23" fmla="*/ 1258888 h 1692"/>
              <a:gd name="T24" fmla="*/ 896938 w 1792"/>
              <a:gd name="T25" fmla="*/ 1123950 h 1692"/>
              <a:gd name="T26" fmla="*/ 892175 w 1792"/>
              <a:gd name="T27" fmla="*/ 1050925 h 1692"/>
              <a:gd name="T28" fmla="*/ 887413 w 1792"/>
              <a:gd name="T29" fmla="*/ 987425 h 1692"/>
              <a:gd name="T30" fmla="*/ 874713 w 1792"/>
              <a:gd name="T31" fmla="*/ 922338 h 1692"/>
              <a:gd name="T32" fmla="*/ 858838 w 1792"/>
              <a:gd name="T33" fmla="*/ 852488 h 1692"/>
              <a:gd name="T34" fmla="*/ 841375 w 1792"/>
              <a:gd name="T35" fmla="*/ 792162 h 1692"/>
              <a:gd name="T36" fmla="*/ 820738 w 1792"/>
              <a:gd name="T37" fmla="*/ 717550 h 1692"/>
              <a:gd name="T38" fmla="*/ 790575 w 1792"/>
              <a:gd name="T39" fmla="*/ 644525 h 1692"/>
              <a:gd name="T40" fmla="*/ 2162175 w 1792"/>
              <a:gd name="T41" fmla="*/ 0 h 1692"/>
              <a:gd name="T42" fmla="*/ 2195513 w 1792"/>
              <a:gd name="T43" fmla="*/ 61913 h 1692"/>
              <a:gd name="T44" fmla="*/ 2224088 w 1792"/>
              <a:gd name="T45" fmla="*/ 122238 h 1692"/>
              <a:gd name="T46" fmla="*/ 2249488 w 1792"/>
              <a:gd name="T47" fmla="*/ 176212 h 1692"/>
              <a:gd name="T48" fmla="*/ 2274888 w 1792"/>
              <a:gd name="T49" fmla="*/ 233363 h 1692"/>
              <a:gd name="T50" fmla="*/ 2295525 w 1792"/>
              <a:gd name="T51" fmla="*/ 285750 h 1692"/>
              <a:gd name="T52" fmla="*/ 2320925 w 1792"/>
              <a:gd name="T53" fmla="*/ 342900 h 1692"/>
              <a:gd name="T54" fmla="*/ 2338388 w 1792"/>
              <a:gd name="T55" fmla="*/ 393700 h 1692"/>
              <a:gd name="T56" fmla="*/ 2354263 w 1792"/>
              <a:gd name="T57" fmla="*/ 446088 h 1692"/>
              <a:gd name="T58" fmla="*/ 2371725 w 1792"/>
              <a:gd name="T59" fmla="*/ 500063 h 1692"/>
              <a:gd name="T60" fmla="*/ 2392363 w 1792"/>
              <a:gd name="T61" fmla="*/ 560388 h 1692"/>
              <a:gd name="T62" fmla="*/ 2405063 w 1792"/>
              <a:gd name="T63" fmla="*/ 628650 h 1692"/>
              <a:gd name="T64" fmla="*/ 2422525 w 1792"/>
              <a:gd name="T65" fmla="*/ 685800 h 1692"/>
              <a:gd name="T66" fmla="*/ 2438400 w 1792"/>
              <a:gd name="T67" fmla="*/ 749300 h 1692"/>
              <a:gd name="T68" fmla="*/ 2451100 w 1792"/>
              <a:gd name="T69" fmla="*/ 814388 h 1692"/>
              <a:gd name="T70" fmla="*/ 2455863 w 1792"/>
              <a:gd name="T71" fmla="*/ 884238 h 1692"/>
              <a:gd name="T72" fmla="*/ 2463800 w 1792"/>
              <a:gd name="T73" fmla="*/ 960438 h 1692"/>
              <a:gd name="T74" fmla="*/ 2473325 w 1792"/>
              <a:gd name="T75" fmla="*/ 1031875 h 1692"/>
              <a:gd name="T76" fmla="*/ 2473325 w 1792"/>
              <a:gd name="T77" fmla="*/ 1101725 h 1692"/>
              <a:gd name="T78" fmla="*/ 2473325 w 1792"/>
              <a:gd name="T79" fmla="*/ 1176338 h 1692"/>
              <a:gd name="T80" fmla="*/ 2473325 w 1792"/>
              <a:gd name="T81" fmla="*/ 1271588 h 1692"/>
              <a:gd name="T82" fmla="*/ 2468563 w 1792"/>
              <a:gd name="T83" fmla="*/ 1355725 h 1692"/>
              <a:gd name="T84" fmla="*/ 2463800 w 1792"/>
              <a:gd name="T85" fmla="*/ 1416050 h 1692"/>
              <a:gd name="T86" fmla="*/ 2455863 w 1792"/>
              <a:gd name="T87" fmla="*/ 1482725 h 1692"/>
              <a:gd name="T88" fmla="*/ 2451100 w 1792"/>
              <a:gd name="T89" fmla="*/ 1550987 h 1692"/>
              <a:gd name="T90" fmla="*/ 2435225 w 1792"/>
              <a:gd name="T91" fmla="*/ 1630363 h 1692"/>
              <a:gd name="T92" fmla="*/ 2417763 w 1792"/>
              <a:gd name="T93" fmla="*/ 1695450 h 1692"/>
              <a:gd name="T94" fmla="*/ 2401888 w 1792"/>
              <a:gd name="T95" fmla="*/ 1762125 h 1692"/>
              <a:gd name="T96" fmla="*/ 2379663 w 1792"/>
              <a:gd name="T97" fmla="*/ 1841500 h 1692"/>
              <a:gd name="T98" fmla="*/ 2359025 w 1792"/>
              <a:gd name="T99" fmla="*/ 1900238 h 1692"/>
              <a:gd name="T100" fmla="*/ 2338388 w 1792"/>
              <a:gd name="T101" fmla="*/ 1976438 h 1692"/>
              <a:gd name="T102" fmla="*/ 2312988 w 1792"/>
              <a:gd name="T103" fmla="*/ 2043113 h 1692"/>
              <a:gd name="T104" fmla="*/ 2282825 w 1792"/>
              <a:gd name="T105" fmla="*/ 2108200 h 1692"/>
              <a:gd name="T106" fmla="*/ 2254250 w 1792"/>
              <a:gd name="T107" fmla="*/ 2178050 h 1692"/>
              <a:gd name="T108" fmla="*/ 2216150 w 1792"/>
              <a:gd name="T109" fmla="*/ 2262188 h 1692"/>
              <a:gd name="T110" fmla="*/ 2174875 w 1792"/>
              <a:gd name="T111" fmla="*/ 2347913 h 1692"/>
              <a:gd name="T112" fmla="*/ 2843213 w 1792"/>
              <a:gd name="T113" fmla="*/ 2552700 h 1692"/>
              <a:gd name="T114" fmla="*/ 1165225 w 1792"/>
              <a:gd name="T115" fmla="*/ 2684463 h 1692"/>
              <a:gd name="T116" fmla="*/ 0 w 1792"/>
              <a:gd name="T117" fmla="*/ 1704975 h 169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92"/>
              <a:gd name="T178" fmla="*/ 0 h 1692"/>
              <a:gd name="T179" fmla="*/ 1792 w 1792"/>
              <a:gd name="T180" fmla="*/ 1692 h 169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92" h="1692">
                <a:moveTo>
                  <a:pt x="0" y="1074"/>
                </a:moveTo>
                <a:lnTo>
                  <a:pt x="445" y="1199"/>
                </a:lnTo>
                <a:lnTo>
                  <a:pt x="469" y="1158"/>
                </a:lnTo>
                <a:lnTo>
                  <a:pt x="488" y="1118"/>
                </a:lnTo>
                <a:lnTo>
                  <a:pt x="501" y="1080"/>
                </a:lnTo>
                <a:lnTo>
                  <a:pt x="514" y="1047"/>
                </a:lnTo>
                <a:lnTo>
                  <a:pt x="527" y="1009"/>
                </a:lnTo>
                <a:lnTo>
                  <a:pt x="538" y="965"/>
                </a:lnTo>
                <a:lnTo>
                  <a:pt x="546" y="926"/>
                </a:lnTo>
                <a:lnTo>
                  <a:pt x="554" y="886"/>
                </a:lnTo>
                <a:lnTo>
                  <a:pt x="562" y="840"/>
                </a:lnTo>
                <a:lnTo>
                  <a:pt x="565" y="793"/>
                </a:lnTo>
                <a:lnTo>
                  <a:pt x="565" y="708"/>
                </a:lnTo>
                <a:lnTo>
                  <a:pt x="562" y="662"/>
                </a:lnTo>
                <a:lnTo>
                  <a:pt x="559" y="622"/>
                </a:lnTo>
                <a:lnTo>
                  <a:pt x="551" y="581"/>
                </a:lnTo>
                <a:lnTo>
                  <a:pt x="541" y="537"/>
                </a:lnTo>
                <a:lnTo>
                  <a:pt x="530" y="499"/>
                </a:lnTo>
                <a:lnTo>
                  <a:pt x="517" y="452"/>
                </a:lnTo>
                <a:lnTo>
                  <a:pt x="498" y="406"/>
                </a:lnTo>
                <a:lnTo>
                  <a:pt x="1362" y="0"/>
                </a:lnTo>
                <a:lnTo>
                  <a:pt x="1383" y="39"/>
                </a:lnTo>
                <a:lnTo>
                  <a:pt x="1401" y="77"/>
                </a:lnTo>
                <a:lnTo>
                  <a:pt x="1417" y="111"/>
                </a:lnTo>
                <a:lnTo>
                  <a:pt x="1433" y="147"/>
                </a:lnTo>
                <a:lnTo>
                  <a:pt x="1446" y="180"/>
                </a:lnTo>
                <a:lnTo>
                  <a:pt x="1462" y="216"/>
                </a:lnTo>
                <a:lnTo>
                  <a:pt x="1473" y="248"/>
                </a:lnTo>
                <a:lnTo>
                  <a:pt x="1483" y="281"/>
                </a:lnTo>
                <a:lnTo>
                  <a:pt x="1494" y="315"/>
                </a:lnTo>
                <a:lnTo>
                  <a:pt x="1507" y="353"/>
                </a:lnTo>
                <a:lnTo>
                  <a:pt x="1515" y="396"/>
                </a:lnTo>
                <a:lnTo>
                  <a:pt x="1526" y="432"/>
                </a:lnTo>
                <a:lnTo>
                  <a:pt x="1536" y="472"/>
                </a:lnTo>
                <a:lnTo>
                  <a:pt x="1544" y="513"/>
                </a:lnTo>
                <a:lnTo>
                  <a:pt x="1547" y="557"/>
                </a:lnTo>
                <a:lnTo>
                  <a:pt x="1552" y="605"/>
                </a:lnTo>
                <a:lnTo>
                  <a:pt x="1558" y="650"/>
                </a:lnTo>
                <a:lnTo>
                  <a:pt x="1558" y="694"/>
                </a:lnTo>
                <a:lnTo>
                  <a:pt x="1558" y="741"/>
                </a:lnTo>
                <a:lnTo>
                  <a:pt x="1558" y="801"/>
                </a:lnTo>
                <a:lnTo>
                  <a:pt x="1555" y="854"/>
                </a:lnTo>
                <a:lnTo>
                  <a:pt x="1552" y="892"/>
                </a:lnTo>
                <a:lnTo>
                  <a:pt x="1547" y="934"/>
                </a:lnTo>
                <a:lnTo>
                  <a:pt x="1544" y="977"/>
                </a:lnTo>
                <a:lnTo>
                  <a:pt x="1534" y="1027"/>
                </a:lnTo>
                <a:lnTo>
                  <a:pt x="1523" y="1068"/>
                </a:lnTo>
                <a:lnTo>
                  <a:pt x="1513" y="1110"/>
                </a:lnTo>
                <a:lnTo>
                  <a:pt x="1499" y="1160"/>
                </a:lnTo>
                <a:lnTo>
                  <a:pt x="1486" y="1197"/>
                </a:lnTo>
                <a:lnTo>
                  <a:pt x="1473" y="1245"/>
                </a:lnTo>
                <a:lnTo>
                  <a:pt x="1457" y="1287"/>
                </a:lnTo>
                <a:lnTo>
                  <a:pt x="1438" y="1328"/>
                </a:lnTo>
                <a:lnTo>
                  <a:pt x="1420" y="1372"/>
                </a:lnTo>
                <a:lnTo>
                  <a:pt x="1396" y="1425"/>
                </a:lnTo>
                <a:lnTo>
                  <a:pt x="1370" y="1479"/>
                </a:lnTo>
                <a:lnTo>
                  <a:pt x="1791" y="1608"/>
                </a:lnTo>
                <a:lnTo>
                  <a:pt x="734" y="1691"/>
                </a:lnTo>
                <a:lnTo>
                  <a:pt x="0" y="1074"/>
                </a:lnTo>
              </a:path>
            </a:pathLst>
          </a:cu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494" name="Freeform 14"/>
          <p:cNvSpPr>
            <a:spLocks/>
          </p:cNvSpPr>
          <p:nvPr/>
        </p:nvSpPr>
        <p:spPr bwMode="auto">
          <a:xfrm>
            <a:off x="5700713" y="635000"/>
            <a:ext cx="3327400" cy="2371725"/>
          </a:xfrm>
          <a:custGeom>
            <a:avLst/>
            <a:gdLst/>
            <a:ahLst/>
            <a:cxnLst>
              <a:cxn ang="0">
                <a:pos x="426" y="0"/>
              </a:cxn>
              <a:cxn ang="0">
                <a:pos x="469" y="16"/>
              </a:cxn>
              <a:cxn ang="0">
                <a:pos x="503" y="30"/>
              </a:cxn>
              <a:cxn ang="0">
                <a:pos x="540" y="44"/>
              </a:cxn>
              <a:cxn ang="0">
                <a:pos x="575" y="58"/>
              </a:cxn>
              <a:cxn ang="0">
                <a:pos x="612" y="74"/>
              </a:cxn>
              <a:cxn ang="0">
                <a:pos x="646" y="92"/>
              </a:cxn>
              <a:cxn ang="0">
                <a:pos x="681" y="108"/>
              </a:cxn>
              <a:cxn ang="0">
                <a:pos x="715" y="123"/>
              </a:cxn>
              <a:cxn ang="0">
                <a:pos x="757" y="145"/>
              </a:cxn>
              <a:cxn ang="0">
                <a:pos x="802" y="169"/>
              </a:cxn>
              <a:cxn ang="0">
                <a:pos x="837" y="187"/>
              </a:cxn>
              <a:cxn ang="0">
                <a:pos x="871" y="209"/>
              </a:cxn>
              <a:cxn ang="0">
                <a:pos x="914" y="230"/>
              </a:cxn>
              <a:cxn ang="0">
                <a:pos x="956" y="254"/>
              </a:cxn>
              <a:cxn ang="0">
                <a:pos x="993" y="278"/>
              </a:cxn>
              <a:cxn ang="0">
                <a:pos x="1030" y="304"/>
              </a:cxn>
              <a:cxn ang="0">
                <a:pos x="1065" y="328"/>
              </a:cxn>
              <a:cxn ang="0">
                <a:pos x="1107" y="357"/>
              </a:cxn>
              <a:cxn ang="0">
                <a:pos x="1144" y="383"/>
              </a:cxn>
              <a:cxn ang="0">
                <a:pos x="1176" y="409"/>
              </a:cxn>
              <a:cxn ang="0">
                <a:pos x="1213" y="439"/>
              </a:cxn>
              <a:cxn ang="0">
                <a:pos x="1242" y="460"/>
              </a:cxn>
              <a:cxn ang="0">
                <a:pos x="1274" y="488"/>
              </a:cxn>
              <a:cxn ang="0">
                <a:pos x="1306" y="516"/>
              </a:cxn>
              <a:cxn ang="0">
                <a:pos x="1340" y="550"/>
              </a:cxn>
              <a:cxn ang="0">
                <a:pos x="1369" y="577"/>
              </a:cxn>
              <a:cxn ang="0">
                <a:pos x="1401" y="609"/>
              </a:cxn>
              <a:cxn ang="0">
                <a:pos x="1438" y="647"/>
              </a:cxn>
              <a:cxn ang="0">
                <a:pos x="1470" y="680"/>
              </a:cxn>
              <a:cxn ang="0">
                <a:pos x="1504" y="718"/>
              </a:cxn>
              <a:cxn ang="0">
                <a:pos x="1536" y="756"/>
              </a:cxn>
              <a:cxn ang="0">
                <a:pos x="1565" y="795"/>
              </a:cxn>
              <a:cxn ang="0">
                <a:pos x="1597" y="837"/>
              </a:cxn>
              <a:cxn ang="0">
                <a:pos x="1621" y="873"/>
              </a:cxn>
              <a:cxn ang="0">
                <a:pos x="1645" y="907"/>
              </a:cxn>
              <a:cxn ang="0">
                <a:pos x="1666" y="946"/>
              </a:cxn>
              <a:cxn ang="0">
                <a:pos x="1679" y="974"/>
              </a:cxn>
              <a:cxn ang="0">
                <a:pos x="2095" y="851"/>
              </a:cxn>
              <a:cxn ang="0">
                <a:pos x="1449" y="1493"/>
              </a:cxn>
              <a:cxn ang="0">
                <a:pos x="305" y="1388"/>
              </a:cxn>
              <a:cxn ang="0">
                <a:pos x="757" y="1251"/>
              </a:cxn>
              <a:cxn ang="0">
                <a:pos x="728" y="1206"/>
              </a:cxn>
              <a:cxn ang="0">
                <a:pos x="699" y="1162"/>
              </a:cxn>
              <a:cxn ang="0">
                <a:pos x="659" y="1115"/>
              </a:cxn>
              <a:cxn ang="0">
                <a:pos x="614" y="1065"/>
              </a:cxn>
              <a:cxn ang="0">
                <a:pos x="575" y="1023"/>
              </a:cxn>
              <a:cxn ang="0">
                <a:pos x="532" y="984"/>
              </a:cxn>
              <a:cxn ang="0">
                <a:pos x="487" y="944"/>
              </a:cxn>
              <a:cxn ang="0">
                <a:pos x="442" y="910"/>
              </a:cxn>
              <a:cxn ang="0">
                <a:pos x="397" y="879"/>
              </a:cxn>
              <a:cxn ang="0">
                <a:pos x="344" y="843"/>
              </a:cxn>
              <a:cxn ang="0">
                <a:pos x="294" y="813"/>
              </a:cxn>
              <a:cxn ang="0">
                <a:pos x="246" y="784"/>
              </a:cxn>
              <a:cxn ang="0">
                <a:pos x="199" y="758"/>
              </a:cxn>
              <a:cxn ang="0">
                <a:pos x="140" y="730"/>
              </a:cxn>
              <a:cxn ang="0">
                <a:pos x="82" y="704"/>
              </a:cxn>
              <a:cxn ang="0">
                <a:pos x="42" y="690"/>
              </a:cxn>
              <a:cxn ang="0">
                <a:pos x="0" y="673"/>
              </a:cxn>
              <a:cxn ang="0">
                <a:pos x="426" y="0"/>
              </a:cxn>
            </a:cxnLst>
            <a:rect l="0" t="0" r="r" b="b"/>
            <a:pathLst>
              <a:path w="2096" h="1494">
                <a:moveTo>
                  <a:pt x="426" y="0"/>
                </a:moveTo>
                <a:lnTo>
                  <a:pt x="469" y="16"/>
                </a:lnTo>
                <a:lnTo>
                  <a:pt x="503" y="30"/>
                </a:lnTo>
                <a:lnTo>
                  <a:pt x="540" y="44"/>
                </a:lnTo>
                <a:lnTo>
                  <a:pt x="575" y="58"/>
                </a:lnTo>
                <a:lnTo>
                  <a:pt x="612" y="74"/>
                </a:lnTo>
                <a:lnTo>
                  <a:pt x="646" y="92"/>
                </a:lnTo>
                <a:lnTo>
                  <a:pt x="681" y="108"/>
                </a:lnTo>
                <a:lnTo>
                  <a:pt x="715" y="123"/>
                </a:lnTo>
                <a:lnTo>
                  <a:pt x="757" y="145"/>
                </a:lnTo>
                <a:lnTo>
                  <a:pt x="802" y="169"/>
                </a:lnTo>
                <a:lnTo>
                  <a:pt x="837" y="187"/>
                </a:lnTo>
                <a:lnTo>
                  <a:pt x="871" y="209"/>
                </a:lnTo>
                <a:lnTo>
                  <a:pt x="914" y="230"/>
                </a:lnTo>
                <a:lnTo>
                  <a:pt x="956" y="254"/>
                </a:lnTo>
                <a:lnTo>
                  <a:pt x="993" y="278"/>
                </a:lnTo>
                <a:lnTo>
                  <a:pt x="1030" y="304"/>
                </a:lnTo>
                <a:lnTo>
                  <a:pt x="1065" y="328"/>
                </a:lnTo>
                <a:lnTo>
                  <a:pt x="1107" y="357"/>
                </a:lnTo>
                <a:lnTo>
                  <a:pt x="1144" y="383"/>
                </a:lnTo>
                <a:lnTo>
                  <a:pt x="1176" y="409"/>
                </a:lnTo>
                <a:lnTo>
                  <a:pt x="1213" y="439"/>
                </a:lnTo>
                <a:lnTo>
                  <a:pt x="1242" y="460"/>
                </a:lnTo>
                <a:lnTo>
                  <a:pt x="1274" y="488"/>
                </a:lnTo>
                <a:lnTo>
                  <a:pt x="1306" y="516"/>
                </a:lnTo>
                <a:lnTo>
                  <a:pt x="1340" y="550"/>
                </a:lnTo>
                <a:lnTo>
                  <a:pt x="1369" y="577"/>
                </a:lnTo>
                <a:lnTo>
                  <a:pt x="1401" y="609"/>
                </a:lnTo>
                <a:lnTo>
                  <a:pt x="1438" y="647"/>
                </a:lnTo>
                <a:lnTo>
                  <a:pt x="1470" y="680"/>
                </a:lnTo>
                <a:lnTo>
                  <a:pt x="1504" y="718"/>
                </a:lnTo>
                <a:lnTo>
                  <a:pt x="1536" y="756"/>
                </a:lnTo>
                <a:lnTo>
                  <a:pt x="1565" y="795"/>
                </a:lnTo>
                <a:lnTo>
                  <a:pt x="1597" y="837"/>
                </a:lnTo>
                <a:lnTo>
                  <a:pt x="1621" y="873"/>
                </a:lnTo>
                <a:lnTo>
                  <a:pt x="1645" y="907"/>
                </a:lnTo>
                <a:lnTo>
                  <a:pt x="1666" y="946"/>
                </a:lnTo>
                <a:lnTo>
                  <a:pt x="1679" y="974"/>
                </a:lnTo>
                <a:lnTo>
                  <a:pt x="2095" y="851"/>
                </a:lnTo>
                <a:lnTo>
                  <a:pt x="1449" y="1493"/>
                </a:lnTo>
                <a:lnTo>
                  <a:pt x="305" y="1388"/>
                </a:lnTo>
                <a:lnTo>
                  <a:pt x="757" y="1251"/>
                </a:lnTo>
                <a:lnTo>
                  <a:pt x="728" y="1206"/>
                </a:lnTo>
                <a:lnTo>
                  <a:pt x="699" y="1162"/>
                </a:lnTo>
                <a:lnTo>
                  <a:pt x="659" y="1115"/>
                </a:lnTo>
                <a:lnTo>
                  <a:pt x="614" y="1065"/>
                </a:lnTo>
                <a:lnTo>
                  <a:pt x="575" y="1023"/>
                </a:lnTo>
                <a:lnTo>
                  <a:pt x="532" y="984"/>
                </a:lnTo>
                <a:lnTo>
                  <a:pt x="487" y="944"/>
                </a:lnTo>
                <a:lnTo>
                  <a:pt x="442" y="910"/>
                </a:lnTo>
                <a:lnTo>
                  <a:pt x="397" y="879"/>
                </a:lnTo>
                <a:lnTo>
                  <a:pt x="344" y="843"/>
                </a:lnTo>
                <a:lnTo>
                  <a:pt x="294" y="813"/>
                </a:lnTo>
                <a:lnTo>
                  <a:pt x="246" y="784"/>
                </a:lnTo>
                <a:lnTo>
                  <a:pt x="199" y="758"/>
                </a:lnTo>
                <a:lnTo>
                  <a:pt x="140" y="730"/>
                </a:lnTo>
                <a:lnTo>
                  <a:pt x="82" y="704"/>
                </a:lnTo>
                <a:lnTo>
                  <a:pt x="42" y="690"/>
                </a:lnTo>
                <a:lnTo>
                  <a:pt x="0" y="673"/>
                </a:lnTo>
                <a:lnTo>
                  <a:pt x="426" y="0"/>
                </a:lnTo>
              </a:path>
            </a:pathLst>
          </a:cu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rtl="1">
              <a:defRPr/>
            </a:pPr>
            <a:endParaRPr lang="en-US"/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3371850" y="31750"/>
            <a:ext cx="3217863" cy="1943100"/>
          </a:xfrm>
          <a:custGeom>
            <a:avLst/>
            <a:gdLst>
              <a:gd name="T0" fmla="*/ 1714501 w 2027"/>
              <a:gd name="T1" fmla="*/ 1941513 h 1224"/>
              <a:gd name="T2" fmla="*/ 1925638 w 2027"/>
              <a:gd name="T3" fmla="*/ 1563687 h 1224"/>
              <a:gd name="T4" fmla="*/ 1857376 w 2027"/>
              <a:gd name="T5" fmla="*/ 1547812 h 1224"/>
              <a:gd name="T6" fmla="*/ 1782763 w 2027"/>
              <a:gd name="T7" fmla="*/ 1535112 h 1224"/>
              <a:gd name="T8" fmla="*/ 1685926 w 2027"/>
              <a:gd name="T9" fmla="*/ 1519237 h 1224"/>
              <a:gd name="T10" fmla="*/ 1606550 w 2027"/>
              <a:gd name="T11" fmla="*/ 1509712 h 1224"/>
              <a:gd name="T12" fmla="*/ 1517650 w 2027"/>
              <a:gd name="T13" fmla="*/ 1501775 h 1224"/>
              <a:gd name="T14" fmla="*/ 1420813 w 2027"/>
              <a:gd name="T15" fmla="*/ 1495425 h 1224"/>
              <a:gd name="T16" fmla="*/ 1319213 w 2027"/>
              <a:gd name="T17" fmla="*/ 1489075 h 1224"/>
              <a:gd name="T18" fmla="*/ 1139825 w 2027"/>
              <a:gd name="T19" fmla="*/ 1489075 h 1224"/>
              <a:gd name="T20" fmla="*/ 1046163 w 2027"/>
              <a:gd name="T21" fmla="*/ 1492250 h 1224"/>
              <a:gd name="T22" fmla="*/ 958850 w 2027"/>
              <a:gd name="T23" fmla="*/ 1498600 h 1224"/>
              <a:gd name="T24" fmla="*/ 869950 w 2027"/>
              <a:gd name="T25" fmla="*/ 1503362 h 1224"/>
              <a:gd name="T26" fmla="*/ 781050 w 2027"/>
              <a:gd name="T27" fmla="*/ 1516062 h 1224"/>
              <a:gd name="T28" fmla="*/ 698500 w 2027"/>
              <a:gd name="T29" fmla="*/ 1528762 h 1224"/>
              <a:gd name="T30" fmla="*/ 596900 w 2027"/>
              <a:gd name="T31" fmla="*/ 1544637 h 1224"/>
              <a:gd name="T32" fmla="*/ 508000 w 2027"/>
              <a:gd name="T33" fmla="*/ 1566862 h 1224"/>
              <a:gd name="T34" fmla="*/ 739775 w 2027"/>
              <a:gd name="T35" fmla="*/ 768350 h 1224"/>
              <a:gd name="T36" fmla="*/ 0 w 2027"/>
              <a:gd name="T37" fmla="*/ 449263 h 1224"/>
              <a:gd name="T38" fmla="*/ 38100 w 2027"/>
              <a:gd name="T39" fmla="*/ 439738 h 1224"/>
              <a:gd name="T40" fmla="*/ 112713 w 2027"/>
              <a:gd name="T41" fmla="*/ 420688 h 1224"/>
              <a:gd name="T42" fmla="*/ 171450 w 2027"/>
              <a:gd name="T43" fmla="*/ 409575 h 1224"/>
              <a:gd name="T44" fmla="*/ 239713 w 2027"/>
              <a:gd name="T45" fmla="*/ 393700 h 1224"/>
              <a:gd name="T46" fmla="*/ 319088 w 2027"/>
              <a:gd name="T47" fmla="*/ 381000 h 1224"/>
              <a:gd name="T48" fmla="*/ 387350 w 2027"/>
              <a:gd name="T49" fmla="*/ 368300 h 1224"/>
              <a:gd name="T50" fmla="*/ 474663 w 2027"/>
              <a:gd name="T51" fmla="*/ 352425 h 1224"/>
              <a:gd name="T52" fmla="*/ 550863 w 2027"/>
              <a:gd name="T53" fmla="*/ 342900 h 1224"/>
              <a:gd name="T54" fmla="*/ 638175 w 2027"/>
              <a:gd name="T55" fmla="*/ 333375 h 1224"/>
              <a:gd name="T56" fmla="*/ 731838 w 2027"/>
              <a:gd name="T57" fmla="*/ 323850 h 1224"/>
              <a:gd name="T58" fmla="*/ 819150 w 2027"/>
              <a:gd name="T59" fmla="*/ 317500 h 1224"/>
              <a:gd name="T60" fmla="*/ 920750 w 2027"/>
              <a:gd name="T61" fmla="*/ 314325 h 1224"/>
              <a:gd name="T62" fmla="*/ 1017588 w 2027"/>
              <a:gd name="T63" fmla="*/ 307975 h 1224"/>
              <a:gd name="T64" fmla="*/ 1114425 w 2027"/>
              <a:gd name="T65" fmla="*/ 307975 h 1224"/>
              <a:gd name="T66" fmla="*/ 1214438 w 2027"/>
              <a:gd name="T67" fmla="*/ 307975 h 1224"/>
              <a:gd name="T68" fmla="*/ 1341438 w 2027"/>
              <a:gd name="T69" fmla="*/ 307975 h 1224"/>
              <a:gd name="T70" fmla="*/ 1454150 w 2027"/>
              <a:gd name="T71" fmla="*/ 311150 h 1224"/>
              <a:gd name="T72" fmla="*/ 1530350 w 2027"/>
              <a:gd name="T73" fmla="*/ 314325 h 1224"/>
              <a:gd name="T74" fmla="*/ 1622425 w 2027"/>
              <a:gd name="T75" fmla="*/ 320675 h 1224"/>
              <a:gd name="T76" fmla="*/ 1711326 w 2027"/>
              <a:gd name="T77" fmla="*/ 327025 h 1224"/>
              <a:gd name="T78" fmla="*/ 1816101 w 2027"/>
              <a:gd name="T79" fmla="*/ 336550 h 1224"/>
              <a:gd name="T80" fmla="*/ 1905001 w 2027"/>
              <a:gd name="T81" fmla="*/ 349250 h 1224"/>
              <a:gd name="T82" fmla="*/ 1989138 w 2027"/>
              <a:gd name="T83" fmla="*/ 361950 h 1224"/>
              <a:gd name="T84" fmla="*/ 2097088 w 2027"/>
              <a:gd name="T85" fmla="*/ 377825 h 1224"/>
              <a:gd name="T86" fmla="*/ 2181226 w 2027"/>
              <a:gd name="T87" fmla="*/ 393700 h 1224"/>
              <a:gd name="T88" fmla="*/ 2282826 w 2027"/>
              <a:gd name="T89" fmla="*/ 412750 h 1224"/>
              <a:gd name="T90" fmla="*/ 2366963 w 2027"/>
              <a:gd name="T91" fmla="*/ 427038 h 1224"/>
              <a:gd name="T92" fmla="*/ 2459038 w 2027"/>
              <a:gd name="T93" fmla="*/ 449263 h 1224"/>
              <a:gd name="T94" fmla="*/ 2551113 w 2027"/>
              <a:gd name="T95" fmla="*/ 471488 h 1224"/>
              <a:gd name="T96" fmla="*/ 2825751 w 2027"/>
              <a:gd name="T97" fmla="*/ 0 h 1224"/>
              <a:gd name="T98" fmla="*/ 3216276 w 2027"/>
              <a:gd name="T99" fmla="*/ 1316037 h 1224"/>
              <a:gd name="T100" fmla="*/ 1714501 w 2027"/>
              <a:gd name="T101" fmla="*/ 1941513 h 122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27"/>
              <a:gd name="T154" fmla="*/ 0 h 1224"/>
              <a:gd name="T155" fmla="*/ 2027 w 2027"/>
              <a:gd name="T156" fmla="*/ 1224 h 122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27" h="1224">
                <a:moveTo>
                  <a:pt x="1080" y="1223"/>
                </a:moveTo>
                <a:lnTo>
                  <a:pt x="1213" y="985"/>
                </a:lnTo>
                <a:lnTo>
                  <a:pt x="1170" y="975"/>
                </a:lnTo>
                <a:lnTo>
                  <a:pt x="1123" y="967"/>
                </a:lnTo>
                <a:lnTo>
                  <a:pt x="1062" y="957"/>
                </a:lnTo>
                <a:lnTo>
                  <a:pt x="1012" y="951"/>
                </a:lnTo>
                <a:lnTo>
                  <a:pt x="956" y="946"/>
                </a:lnTo>
                <a:lnTo>
                  <a:pt x="895" y="942"/>
                </a:lnTo>
                <a:lnTo>
                  <a:pt x="831" y="938"/>
                </a:lnTo>
                <a:lnTo>
                  <a:pt x="718" y="938"/>
                </a:lnTo>
                <a:lnTo>
                  <a:pt x="659" y="940"/>
                </a:lnTo>
                <a:lnTo>
                  <a:pt x="604" y="944"/>
                </a:lnTo>
                <a:lnTo>
                  <a:pt x="548" y="947"/>
                </a:lnTo>
                <a:lnTo>
                  <a:pt x="492" y="955"/>
                </a:lnTo>
                <a:lnTo>
                  <a:pt x="440" y="963"/>
                </a:lnTo>
                <a:lnTo>
                  <a:pt x="376" y="973"/>
                </a:lnTo>
                <a:lnTo>
                  <a:pt x="320" y="987"/>
                </a:lnTo>
                <a:lnTo>
                  <a:pt x="466" y="484"/>
                </a:lnTo>
                <a:lnTo>
                  <a:pt x="0" y="283"/>
                </a:lnTo>
                <a:lnTo>
                  <a:pt x="24" y="277"/>
                </a:lnTo>
                <a:lnTo>
                  <a:pt x="71" y="265"/>
                </a:lnTo>
                <a:lnTo>
                  <a:pt x="108" y="258"/>
                </a:lnTo>
                <a:lnTo>
                  <a:pt x="151" y="248"/>
                </a:lnTo>
                <a:lnTo>
                  <a:pt x="201" y="240"/>
                </a:lnTo>
                <a:lnTo>
                  <a:pt x="244" y="232"/>
                </a:lnTo>
                <a:lnTo>
                  <a:pt x="299" y="222"/>
                </a:lnTo>
                <a:lnTo>
                  <a:pt x="347" y="216"/>
                </a:lnTo>
                <a:lnTo>
                  <a:pt x="402" y="210"/>
                </a:lnTo>
                <a:lnTo>
                  <a:pt x="461" y="204"/>
                </a:lnTo>
                <a:lnTo>
                  <a:pt x="516" y="200"/>
                </a:lnTo>
                <a:lnTo>
                  <a:pt x="580" y="198"/>
                </a:lnTo>
                <a:lnTo>
                  <a:pt x="641" y="194"/>
                </a:lnTo>
                <a:lnTo>
                  <a:pt x="702" y="194"/>
                </a:lnTo>
                <a:lnTo>
                  <a:pt x="765" y="194"/>
                </a:lnTo>
                <a:lnTo>
                  <a:pt x="845" y="194"/>
                </a:lnTo>
                <a:lnTo>
                  <a:pt x="916" y="196"/>
                </a:lnTo>
                <a:lnTo>
                  <a:pt x="964" y="198"/>
                </a:lnTo>
                <a:lnTo>
                  <a:pt x="1022" y="202"/>
                </a:lnTo>
                <a:lnTo>
                  <a:pt x="1078" y="206"/>
                </a:lnTo>
                <a:lnTo>
                  <a:pt x="1144" y="212"/>
                </a:lnTo>
                <a:lnTo>
                  <a:pt x="1200" y="220"/>
                </a:lnTo>
                <a:lnTo>
                  <a:pt x="1253" y="228"/>
                </a:lnTo>
                <a:lnTo>
                  <a:pt x="1321" y="238"/>
                </a:lnTo>
                <a:lnTo>
                  <a:pt x="1374" y="248"/>
                </a:lnTo>
                <a:lnTo>
                  <a:pt x="1438" y="260"/>
                </a:lnTo>
                <a:lnTo>
                  <a:pt x="1491" y="269"/>
                </a:lnTo>
                <a:lnTo>
                  <a:pt x="1549" y="283"/>
                </a:lnTo>
                <a:lnTo>
                  <a:pt x="1607" y="297"/>
                </a:lnTo>
                <a:lnTo>
                  <a:pt x="1780" y="0"/>
                </a:lnTo>
                <a:lnTo>
                  <a:pt x="2026" y="829"/>
                </a:lnTo>
                <a:lnTo>
                  <a:pt x="1080" y="1223"/>
                </a:lnTo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/>
      <p:bldP spid="20491" grpId="0" animBg="1"/>
      <p:bldP spid="20492" grpId="0" animBg="1"/>
      <p:bldP spid="20493" grpId="0" animBg="1"/>
      <p:bldP spid="2049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755650" y="908050"/>
            <a:ext cx="2659063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rtl="1">
              <a:defRPr/>
            </a:pPr>
            <a:r>
              <a:rPr lang="ar-SA" sz="6200" b="1">
                <a:effectLst>
                  <a:outerShdw blurRad="38100" dist="38100" dir="2700000" algn="tl">
                    <a:srgbClr val="C0C0C0"/>
                  </a:outerShdw>
                </a:effectLst>
                <a:cs typeface="Traditional Arabic" pitchFamily="2" charset="-78"/>
              </a:rPr>
              <a:t>اقتراح الحل</a:t>
            </a:r>
            <a:endParaRPr lang="en-US" sz="6200" b="1">
              <a:effectLst>
                <a:outerShdw blurRad="38100" dist="38100" dir="2700000" algn="tl">
                  <a:srgbClr val="C0C0C0"/>
                </a:outerShdw>
              </a:effectLst>
              <a:cs typeface="Traditional Arabic" pitchFamily="2" charset="-78"/>
            </a:endParaRPr>
          </a:p>
        </p:txBody>
      </p:sp>
      <p:pic>
        <p:nvPicPr>
          <p:cNvPr id="21516" name="Picture 12" descr="200156521-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2276475"/>
            <a:ext cx="266382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7" name="Freeform 13"/>
          <p:cNvSpPr>
            <a:spLocks/>
          </p:cNvSpPr>
          <p:nvPr/>
        </p:nvSpPr>
        <p:spPr bwMode="auto">
          <a:xfrm>
            <a:off x="173038" y="3859213"/>
            <a:ext cx="3267075" cy="2327275"/>
          </a:xfrm>
          <a:custGeom>
            <a:avLst/>
            <a:gdLst>
              <a:gd name="T0" fmla="*/ 2593975 w 2058"/>
              <a:gd name="T1" fmla="*/ 2325688 h 1466"/>
              <a:gd name="T2" fmla="*/ 2525712 w 2058"/>
              <a:gd name="T3" fmla="*/ 2300288 h 1466"/>
              <a:gd name="T4" fmla="*/ 2471737 w 2058"/>
              <a:gd name="T5" fmla="*/ 2278063 h 1466"/>
              <a:gd name="T6" fmla="*/ 2413000 w 2058"/>
              <a:gd name="T7" fmla="*/ 2255838 h 1466"/>
              <a:gd name="T8" fmla="*/ 2357437 w 2058"/>
              <a:gd name="T9" fmla="*/ 2233613 h 1466"/>
              <a:gd name="T10" fmla="*/ 2298700 w 2058"/>
              <a:gd name="T11" fmla="*/ 2208213 h 1466"/>
              <a:gd name="T12" fmla="*/ 2239962 w 2058"/>
              <a:gd name="T13" fmla="*/ 2184400 h 1466"/>
              <a:gd name="T14" fmla="*/ 2185987 w 2058"/>
              <a:gd name="T15" fmla="*/ 2155825 h 1466"/>
              <a:gd name="T16" fmla="*/ 2127250 w 2058"/>
              <a:gd name="T17" fmla="*/ 2130425 h 1466"/>
              <a:gd name="T18" fmla="*/ 2063750 w 2058"/>
              <a:gd name="T19" fmla="*/ 2095500 h 1466"/>
              <a:gd name="T20" fmla="*/ 1992312 w 2058"/>
              <a:gd name="T21" fmla="*/ 2060575 h 1466"/>
              <a:gd name="T22" fmla="*/ 1936750 w 2058"/>
              <a:gd name="T23" fmla="*/ 2028825 h 1466"/>
              <a:gd name="T24" fmla="*/ 1882775 w 2058"/>
              <a:gd name="T25" fmla="*/ 1995488 h 1466"/>
              <a:gd name="T26" fmla="*/ 1819275 w 2058"/>
              <a:gd name="T27" fmla="*/ 1960563 h 1466"/>
              <a:gd name="T28" fmla="*/ 1752600 w 2058"/>
              <a:gd name="T29" fmla="*/ 1922463 h 1466"/>
              <a:gd name="T30" fmla="*/ 1693862 w 2058"/>
              <a:gd name="T31" fmla="*/ 1884363 h 1466"/>
              <a:gd name="T32" fmla="*/ 1630363 w 2058"/>
              <a:gd name="T33" fmla="*/ 1843088 h 1466"/>
              <a:gd name="T34" fmla="*/ 1579562 w 2058"/>
              <a:gd name="T35" fmla="*/ 1809750 h 1466"/>
              <a:gd name="T36" fmla="*/ 1508125 w 2058"/>
              <a:gd name="T37" fmla="*/ 1758950 h 1466"/>
              <a:gd name="T38" fmla="*/ 1449387 w 2058"/>
              <a:gd name="T39" fmla="*/ 1717675 h 1466"/>
              <a:gd name="T40" fmla="*/ 1398587 w 2058"/>
              <a:gd name="T41" fmla="*/ 1676400 h 1466"/>
              <a:gd name="T42" fmla="*/ 1339850 w 2058"/>
              <a:gd name="T43" fmla="*/ 1630363 h 1466"/>
              <a:gd name="T44" fmla="*/ 1298575 w 2058"/>
              <a:gd name="T45" fmla="*/ 1595437 h 1466"/>
              <a:gd name="T46" fmla="*/ 1247775 w 2058"/>
              <a:gd name="T47" fmla="*/ 1550987 h 1466"/>
              <a:gd name="T48" fmla="*/ 1196975 w 2058"/>
              <a:gd name="T49" fmla="*/ 1506537 h 1466"/>
              <a:gd name="T50" fmla="*/ 1143000 w 2058"/>
              <a:gd name="T51" fmla="*/ 1454150 h 1466"/>
              <a:gd name="T52" fmla="*/ 1092200 w 2058"/>
              <a:gd name="T53" fmla="*/ 1409700 h 1466"/>
              <a:gd name="T54" fmla="*/ 1041400 w 2058"/>
              <a:gd name="T55" fmla="*/ 1358900 h 1466"/>
              <a:gd name="T56" fmla="*/ 982662 w 2058"/>
              <a:gd name="T57" fmla="*/ 1298575 h 1466"/>
              <a:gd name="T58" fmla="*/ 931862 w 2058"/>
              <a:gd name="T59" fmla="*/ 1246187 h 1466"/>
              <a:gd name="T60" fmla="*/ 877887 w 2058"/>
              <a:gd name="T61" fmla="*/ 1185862 h 1466"/>
              <a:gd name="T62" fmla="*/ 827087 w 2058"/>
              <a:gd name="T63" fmla="*/ 1125538 h 1466"/>
              <a:gd name="T64" fmla="*/ 781050 w 2058"/>
              <a:gd name="T65" fmla="*/ 1063625 h 1466"/>
              <a:gd name="T66" fmla="*/ 730250 w 2058"/>
              <a:gd name="T67" fmla="*/ 996950 h 1466"/>
              <a:gd name="T68" fmla="*/ 696912 w 2058"/>
              <a:gd name="T69" fmla="*/ 939800 h 1466"/>
              <a:gd name="T70" fmla="*/ 655637 w 2058"/>
              <a:gd name="T71" fmla="*/ 887413 h 1466"/>
              <a:gd name="T72" fmla="*/ 622300 w 2058"/>
              <a:gd name="T73" fmla="*/ 827088 h 1466"/>
              <a:gd name="T74" fmla="*/ 0 w 2058"/>
              <a:gd name="T75" fmla="*/ 1047750 h 1466"/>
              <a:gd name="T76" fmla="*/ 1025525 w 2058"/>
              <a:gd name="T77" fmla="*/ 0 h 1466"/>
              <a:gd name="T78" fmla="*/ 2760662 w 2058"/>
              <a:gd name="T79" fmla="*/ 112713 h 1466"/>
              <a:gd name="T80" fmla="*/ 2063750 w 2058"/>
              <a:gd name="T81" fmla="*/ 346075 h 1466"/>
              <a:gd name="T82" fmla="*/ 2105025 w 2058"/>
              <a:gd name="T83" fmla="*/ 411163 h 1466"/>
              <a:gd name="T84" fmla="*/ 2155825 w 2058"/>
              <a:gd name="T85" fmla="*/ 481013 h 1466"/>
              <a:gd name="T86" fmla="*/ 2219325 w 2058"/>
              <a:gd name="T87" fmla="*/ 557213 h 1466"/>
              <a:gd name="T88" fmla="*/ 2290762 w 2058"/>
              <a:gd name="T89" fmla="*/ 638175 h 1466"/>
              <a:gd name="T90" fmla="*/ 2354262 w 2058"/>
              <a:gd name="T91" fmla="*/ 701675 h 1466"/>
              <a:gd name="T92" fmla="*/ 2425700 w 2058"/>
              <a:gd name="T93" fmla="*/ 763587 h 1466"/>
              <a:gd name="T94" fmla="*/ 2492375 w 2058"/>
              <a:gd name="T95" fmla="*/ 827088 h 1466"/>
              <a:gd name="T96" fmla="*/ 2563812 w 2058"/>
              <a:gd name="T97" fmla="*/ 881063 h 1466"/>
              <a:gd name="T98" fmla="*/ 2640012 w 2058"/>
              <a:gd name="T99" fmla="*/ 930275 h 1466"/>
              <a:gd name="T100" fmla="*/ 2719387 w 2058"/>
              <a:gd name="T101" fmla="*/ 987425 h 1466"/>
              <a:gd name="T102" fmla="*/ 2798762 w 2058"/>
              <a:gd name="T103" fmla="*/ 1035050 h 1466"/>
              <a:gd name="T104" fmla="*/ 2874962 w 2058"/>
              <a:gd name="T105" fmla="*/ 1082675 h 1466"/>
              <a:gd name="T106" fmla="*/ 2951162 w 2058"/>
              <a:gd name="T107" fmla="*/ 1122363 h 1466"/>
              <a:gd name="T108" fmla="*/ 3043237 w 2058"/>
              <a:gd name="T109" fmla="*/ 1166812 h 1466"/>
              <a:gd name="T110" fmla="*/ 3135312 w 2058"/>
              <a:gd name="T111" fmla="*/ 1208087 h 1466"/>
              <a:gd name="T112" fmla="*/ 3203574 w 2058"/>
              <a:gd name="T113" fmla="*/ 1230312 h 1466"/>
              <a:gd name="T114" fmla="*/ 3265488 w 2058"/>
              <a:gd name="T115" fmla="*/ 1255712 h 1466"/>
              <a:gd name="T116" fmla="*/ 2593975 w 2058"/>
              <a:gd name="T117" fmla="*/ 2325688 h 146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58"/>
              <a:gd name="T178" fmla="*/ 0 h 1466"/>
              <a:gd name="T179" fmla="*/ 2058 w 2058"/>
              <a:gd name="T180" fmla="*/ 1466 h 146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58" h="1466">
                <a:moveTo>
                  <a:pt x="1634" y="1465"/>
                </a:moveTo>
                <a:lnTo>
                  <a:pt x="1591" y="1449"/>
                </a:lnTo>
                <a:lnTo>
                  <a:pt x="1557" y="1435"/>
                </a:lnTo>
                <a:lnTo>
                  <a:pt x="1520" y="1421"/>
                </a:lnTo>
                <a:lnTo>
                  <a:pt x="1485" y="1407"/>
                </a:lnTo>
                <a:lnTo>
                  <a:pt x="1448" y="1391"/>
                </a:lnTo>
                <a:lnTo>
                  <a:pt x="1411" y="1376"/>
                </a:lnTo>
                <a:lnTo>
                  <a:pt x="1377" y="1358"/>
                </a:lnTo>
                <a:lnTo>
                  <a:pt x="1340" y="1342"/>
                </a:lnTo>
                <a:lnTo>
                  <a:pt x="1300" y="1320"/>
                </a:lnTo>
                <a:lnTo>
                  <a:pt x="1255" y="1298"/>
                </a:lnTo>
                <a:lnTo>
                  <a:pt x="1220" y="1278"/>
                </a:lnTo>
                <a:lnTo>
                  <a:pt x="1186" y="1257"/>
                </a:lnTo>
                <a:lnTo>
                  <a:pt x="1146" y="1235"/>
                </a:lnTo>
                <a:lnTo>
                  <a:pt x="1104" y="1211"/>
                </a:lnTo>
                <a:lnTo>
                  <a:pt x="1067" y="1187"/>
                </a:lnTo>
                <a:lnTo>
                  <a:pt x="1027" y="1161"/>
                </a:lnTo>
                <a:lnTo>
                  <a:pt x="995" y="1140"/>
                </a:lnTo>
                <a:lnTo>
                  <a:pt x="950" y="1108"/>
                </a:lnTo>
                <a:lnTo>
                  <a:pt x="913" y="1082"/>
                </a:lnTo>
                <a:lnTo>
                  <a:pt x="881" y="1056"/>
                </a:lnTo>
                <a:lnTo>
                  <a:pt x="844" y="1027"/>
                </a:lnTo>
                <a:lnTo>
                  <a:pt x="818" y="1005"/>
                </a:lnTo>
                <a:lnTo>
                  <a:pt x="786" y="977"/>
                </a:lnTo>
                <a:lnTo>
                  <a:pt x="754" y="949"/>
                </a:lnTo>
                <a:lnTo>
                  <a:pt x="720" y="916"/>
                </a:lnTo>
                <a:lnTo>
                  <a:pt x="688" y="888"/>
                </a:lnTo>
                <a:lnTo>
                  <a:pt x="656" y="856"/>
                </a:lnTo>
                <a:lnTo>
                  <a:pt x="619" y="818"/>
                </a:lnTo>
                <a:lnTo>
                  <a:pt x="587" y="785"/>
                </a:lnTo>
                <a:lnTo>
                  <a:pt x="553" y="747"/>
                </a:lnTo>
                <a:lnTo>
                  <a:pt x="521" y="709"/>
                </a:lnTo>
                <a:lnTo>
                  <a:pt x="492" y="670"/>
                </a:lnTo>
                <a:lnTo>
                  <a:pt x="460" y="628"/>
                </a:lnTo>
                <a:lnTo>
                  <a:pt x="439" y="592"/>
                </a:lnTo>
                <a:lnTo>
                  <a:pt x="413" y="559"/>
                </a:lnTo>
                <a:lnTo>
                  <a:pt x="392" y="521"/>
                </a:lnTo>
                <a:lnTo>
                  <a:pt x="0" y="660"/>
                </a:lnTo>
                <a:lnTo>
                  <a:pt x="646" y="0"/>
                </a:lnTo>
                <a:lnTo>
                  <a:pt x="1739" y="71"/>
                </a:lnTo>
                <a:lnTo>
                  <a:pt x="1300" y="218"/>
                </a:lnTo>
                <a:lnTo>
                  <a:pt x="1326" y="259"/>
                </a:lnTo>
                <a:lnTo>
                  <a:pt x="1358" y="303"/>
                </a:lnTo>
                <a:lnTo>
                  <a:pt x="1398" y="351"/>
                </a:lnTo>
                <a:lnTo>
                  <a:pt x="1443" y="402"/>
                </a:lnTo>
                <a:lnTo>
                  <a:pt x="1483" y="442"/>
                </a:lnTo>
                <a:lnTo>
                  <a:pt x="1528" y="481"/>
                </a:lnTo>
                <a:lnTo>
                  <a:pt x="1570" y="521"/>
                </a:lnTo>
                <a:lnTo>
                  <a:pt x="1615" y="555"/>
                </a:lnTo>
                <a:lnTo>
                  <a:pt x="1663" y="586"/>
                </a:lnTo>
                <a:lnTo>
                  <a:pt x="1713" y="622"/>
                </a:lnTo>
                <a:lnTo>
                  <a:pt x="1763" y="652"/>
                </a:lnTo>
                <a:lnTo>
                  <a:pt x="1811" y="682"/>
                </a:lnTo>
                <a:lnTo>
                  <a:pt x="1859" y="707"/>
                </a:lnTo>
                <a:lnTo>
                  <a:pt x="1917" y="735"/>
                </a:lnTo>
                <a:lnTo>
                  <a:pt x="1975" y="761"/>
                </a:lnTo>
                <a:lnTo>
                  <a:pt x="2018" y="775"/>
                </a:lnTo>
                <a:lnTo>
                  <a:pt x="2057" y="791"/>
                </a:lnTo>
                <a:lnTo>
                  <a:pt x="1634" y="1465"/>
                </a:lnTo>
              </a:path>
            </a:pathLst>
          </a:custGeom>
          <a:gradFill rotWithShape="0">
            <a:gsLst>
              <a:gs pos="0">
                <a:srgbClr val="FF00FF"/>
              </a:gs>
              <a:gs pos="100000">
                <a:srgbClr val="760076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518" name="Freeform 14"/>
          <p:cNvSpPr>
            <a:spLocks/>
          </p:cNvSpPr>
          <p:nvPr/>
        </p:nvSpPr>
        <p:spPr bwMode="auto">
          <a:xfrm>
            <a:off x="2632075" y="4670425"/>
            <a:ext cx="3549650" cy="2125663"/>
          </a:xfrm>
          <a:custGeom>
            <a:avLst/>
            <a:gdLst>
              <a:gd name="T0" fmla="*/ 1420812 w 2236"/>
              <a:gd name="T1" fmla="*/ 0 h 1339"/>
              <a:gd name="T2" fmla="*/ 1127125 w 2236"/>
              <a:gd name="T3" fmla="*/ 547688 h 1339"/>
              <a:gd name="T4" fmla="*/ 1193800 w 2236"/>
              <a:gd name="T5" fmla="*/ 569913 h 1339"/>
              <a:gd name="T6" fmla="*/ 1257300 w 2236"/>
              <a:gd name="T7" fmla="*/ 582613 h 1339"/>
              <a:gd name="T8" fmla="*/ 1328737 w 2236"/>
              <a:gd name="T9" fmla="*/ 598488 h 1339"/>
              <a:gd name="T10" fmla="*/ 1408112 w 2236"/>
              <a:gd name="T11" fmla="*/ 614363 h 1339"/>
              <a:gd name="T12" fmla="*/ 1500187 w 2236"/>
              <a:gd name="T13" fmla="*/ 627063 h 1339"/>
              <a:gd name="T14" fmla="*/ 1584325 w 2236"/>
              <a:gd name="T15" fmla="*/ 636588 h 1339"/>
              <a:gd name="T16" fmla="*/ 1668463 w 2236"/>
              <a:gd name="T17" fmla="*/ 646113 h 1339"/>
              <a:gd name="T18" fmla="*/ 1765300 w 2236"/>
              <a:gd name="T19" fmla="*/ 654050 h 1339"/>
              <a:gd name="T20" fmla="*/ 1866900 w 2236"/>
              <a:gd name="T21" fmla="*/ 660400 h 1339"/>
              <a:gd name="T22" fmla="*/ 2047875 w 2236"/>
              <a:gd name="T23" fmla="*/ 660400 h 1339"/>
              <a:gd name="T24" fmla="*/ 2143125 w 2236"/>
              <a:gd name="T25" fmla="*/ 657225 h 1339"/>
              <a:gd name="T26" fmla="*/ 2227262 w 2236"/>
              <a:gd name="T27" fmla="*/ 652463 h 1339"/>
              <a:gd name="T28" fmla="*/ 2316162 w 2236"/>
              <a:gd name="T29" fmla="*/ 642938 h 1339"/>
              <a:gd name="T30" fmla="*/ 2408237 w 2236"/>
              <a:gd name="T31" fmla="*/ 630238 h 1339"/>
              <a:gd name="T32" fmla="*/ 2489200 w 2236"/>
              <a:gd name="T33" fmla="*/ 620713 h 1339"/>
              <a:gd name="T34" fmla="*/ 2589212 w 2236"/>
              <a:gd name="T35" fmla="*/ 601663 h 1339"/>
              <a:gd name="T36" fmla="*/ 2681287 w 2236"/>
              <a:gd name="T37" fmla="*/ 579438 h 1339"/>
              <a:gd name="T38" fmla="*/ 3548063 w 2236"/>
              <a:gd name="T39" fmla="*/ 1604963 h 1339"/>
              <a:gd name="T40" fmla="*/ 3463925 w 2236"/>
              <a:gd name="T41" fmla="*/ 1630363 h 1339"/>
              <a:gd name="T42" fmla="*/ 3384550 w 2236"/>
              <a:gd name="T43" fmla="*/ 1652588 h 1339"/>
              <a:gd name="T44" fmla="*/ 3313113 w 2236"/>
              <a:gd name="T45" fmla="*/ 1671638 h 1339"/>
              <a:gd name="T46" fmla="*/ 3236912 w 2236"/>
              <a:gd name="T47" fmla="*/ 1690688 h 1339"/>
              <a:gd name="T48" fmla="*/ 3165474 w 2236"/>
              <a:gd name="T49" fmla="*/ 1706563 h 1339"/>
              <a:gd name="T50" fmla="*/ 3089274 w 2236"/>
              <a:gd name="T51" fmla="*/ 1725613 h 1339"/>
              <a:gd name="T52" fmla="*/ 3022599 w 2236"/>
              <a:gd name="T53" fmla="*/ 1736726 h 1339"/>
              <a:gd name="T54" fmla="*/ 2951162 w 2236"/>
              <a:gd name="T55" fmla="*/ 1749426 h 1339"/>
              <a:gd name="T56" fmla="*/ 2879725 w 2236"/>
              <a:gd name="T57" fmla="*/ 1762126 h 1339"/>
              <a:gd name="T58" fmla="*/ 2800350 w 2236"/>
              <a:gd name="T59" fmla="*/ 1778001 h 1339"/>
              <a:gd name="T60" fmla="*/ 2706687 w 2236"/>
              <a:gd name="T61" fmla="*/ 1787526 h 1339"/>
              <a:gd name="T62" fmla="*/ 2632075 w 2236"/>
              <a:gd name="T63" fmla="*/ 1800226 h 1339"/>
              <a:gd name="T64" fmla="*/ 2547937 w 2236"/>
              <a:gd name="T65" fmla="*/ 1812926 h 1339"/>
              <a:gd name="T66" fmla="*/ 2459037 w 2236"/>
              <a:gd name="T67" fmla="*/ 1822451 h 1339"/>
              <a:gd name="T68" fmla="*/ 2366962 w 2236"/>
              <a:gd name="T69" fmla="*/ 1828801 h 1339"/>
              <a:gd name="T70" fmla="*/ 2265362 w 2236"/>
              <a:gd name="T71" fmla="*/ 1831976 h 1339"/>
              <a:gd name="T72" fmla="*/ 2168525 w 2236"/>
              <a:gd name="T73" fmla="*/ 1838326 h 1339"/>
              <a:gd name="T74" fmla="*/ 2076450 w 2236"/>
              <a:gd name="T75" fmla="*/ 1838326 h 1339"/>
              <a:gd name="T76" fmla="*/ 1976437 w 2236"/>
              <a:gd name="T77" fmla="*/ 1838326 h 1339"/>
              <a:gd name="T78" fmla="*/ 1849437 w 2236"/>
              <a:gd name="T79" fmla="*/ 1838326 h 1339"/>
              <a:gd name="T80" fmla="*/ 1736725 w 2236"/>
              <a:gd name="T81" fmla="*/ 1835151 h 1339"/>
              <a:gd name="T82" fmla="*/ 1655763 w 2236"/>
              <a:gd name="T83" fmla="*/ 1831976 h 1339"/>
              <a:gd name="T84" fmla="*/ 1568450 w 2236"/>
              <a:gd name="T85" fmla="*/ 1828801 h 1339"/>
              <a:gd name="T86" fmla="*/ 1474787 w 2236"/>
              <a:gd name="T87" fmla="*/ 1822451 h 1339"/>
              <a:gd name="T88" fmla="*/ 1370012 w 2236"/>
              <a:gd name="T89" fmla="*/ 1809751 h 1339"/>
              <a:gd name="T90" fmla="*/ 1282700 w 2236"/>
              <a:gd name="T91" fmla="*/ 1797051 h 1339"/>
              <a:gd name="T92" fmla="*/ 1193800 w 2236"/>
              <a:gd name="T93" fmla="*/ 1787526 h 1339"/>
              <a:gd name="T94" fmla="*/ 1089025 w 2236"/>
              <a:gd name="T95" fmla="*/ 1768476 h 1339"/>
              <a:gd name="T96" fmla="*/ 1008062 w 2236"/>
              <a:gd name="T97" fmla="*/ 1752601 h 1339"/>
              <a:gd name="T98" fmla="*/ 908050 w 2236"/>
              <a:gd name="T99" fmla="*/ 1736726 h 1339"/>
              <a:gd name="T100" fmla="*/ 819150 w 2236"/>
              <a:gd name="T101" fmla="*/ 1719263 h 1339"/>
              <a:gd name="T102" fmla="*/ 731837 w 2236"/>
              <a:gd name="T103" fmla="*/ 1700213 h 1339"/>
              <a:gd name="T104" fmla="*/ 638175 w 2236"/>
              <a:gd name="T105" fmla="*/ 1674813 h 1339"/>
              <a:gd name="T106" fmla="*/ 525462 w 2236"/>
              <a:gd name="T107" fmla="*/ 1643063 h 1339"/>
              <a:gd name="T108" fmla="*/ 255587 w 2236"/>
              <a:gd name="T109" fmla="*/ 2124076 h 1339"/>
              <a:gd name="T110" fmla="*/ 0 w 2236"/>
              <a:gd name="T111" fmla="*/ 762000 h 1339"/>
              <a:gd name="T112" fmla="*/ 1420812 w 2236"/>
              <a:gd name="T113" fmla="*/ 0 h 133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236"/>
              <a:gd name="T172" fmla="*/ 0 h 1339"/>
              <a:gd name="T173" fmla="*/ 2236 w 2236"/>
              <a:gd name="T174" fmla="*/ 1339 h 133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236" h="1339">
                <a:moveTo>
                  <a:pt x="895" y="0"/>
                </a:moveTo>
                <a:lnTo>
                  <a:pt x="710" y="345"/>
                </a:lnTo>
                <a:lnTo>
                  <a:pt x="752" y="359"/>
                </a:lnTo>
                <a:lnTo>
                  <a:pt x="792" y="367"/>
                </a:lnTo>
                <a:lnTo>
                  <a:pt x="837" y="377"/>
                </a:lnTo>
                <a:lnTo>
                  <a:pt x="887" y="387"/>
                </a:lnTo>
                <a:lnTo>
                  <a:pt x="945" y="395"/>
                </a:lnTo>
                <a:lnTo>
                  <a:pt x="998" y="401"/>
                </a:lnTo>
                <a:lnTo>
                  <a:pt x="1051" y="407"/>
                </a:lnTo>
                <a:lnTo>
                  <a:pt x="1112" y="412"/>
                </a:lnTo>
                <a:lnTo>
                  <a:pt x="1176" y="416"/>
                </a:lnTo>
                <a:lnTo>
                  <a:pt x="1290" y="416"/>
                </a:lnTo>
                <a:lnTo>
                  <a:pt x="1350" y="414"/>
                </a:lnTo>
                <a:lnTo>
                  <a:pt x="1403" y="411"/>
                </a:lnTo>
                <a:lnTo>
                  <a:pt x="1459" y="405"/>
                </a:lnTo>
                <a:lnTo>
                  <a:pt x="1517" y="397"/>
                </a:lnTo>
                <a:lnTo>
                  <a:pt x="1568" y="391"/>
                </a:lnTo>
                <a:lnTo>
                  <a:pt x="1631" y="379"/>
                </a:lnTo>
                <a:lnTo>
                  <a:pt x="1689" y="365"/>
                </a:lnTo>
                <a:lnTo>
                  <a:pt x="2235" y="1011"/>
                </a:lnTo>
                <a:lnTo>
                  <a:pt x="2182" y="1027"/>
                </a:lnTo>
                <a:lnTo>
                  <a:pt x="2132" y="1041"/>
                </a:lnTo>
                <a:lnTo>
                  <a:pt x="2087" y="1053"/>
                </a:lnTo>
                <a:lnTo>
                  <a:pt x="2039" y="1065"/>
                </a:lnTo>
                <a:lnTo>
                  <a:pt x="1994" y="1075"/>
                </a:lnTo>
                <a:lnTo>
                  <a:pt x="1946" y="1087"/>
                </a:lnTo>
                <a:lnTo>
                  <a:pt x="1904" y="1094"/>
                </a:lnTo>
                <a:lnTo>
                  <a:pt x="1859" y="1102"/>
                </a:lnTo>
                <a:lnTo>
                  <a:pt x="1814" y="1110"/>
                </a:lnTo>
                <a:lnTo>
                  <a:pt x="1764" y="1120"/>
                </a:lnTo>
                <a:lnTo>
                  <a:pt x="1705" y="1126"/>
                </a:lnTo>
                <a:lnTo>
                  <a:pt x="1658" y="1134"/>
                </a:lnTo>
                <a:lnTo>
                  <a:pt x="1605" y="1142"/>
                </a:lnTo>
                <a:lnTo>
                  <a:pt x="1549" y="1148"/>
                </a:lnTo>
                <a:lnTo>
                  <a:pt x="1491" y="1152"/>
                </a:lnTo>
                <a:lnTo>
                  <a:pt x="1427" y="1154"/>
                </a:lnTo>
                <a:lnTo>
                  <a:pt x="1366" y="1158"/>
                </a:lnTo>
                <a:lnTo>
                  <a:pt x="1308" y="1158"/>
                </a:lnTo>
                <a:lnTo>
                  <a:pt x="1245" y="1158"/>
                </a:lnTo>
                <a:lnTo>
                  <a:pt x="1165" y="1158"/>
                </a:lnTo>
                <a:lnTo>
                  <a:pt x="1094" y="1156"/>
                </a:lnTo>
                <a:lnTo>
                  <a:pt x="1043" y="1154"/>
                </a:lnTo>
                <a:lnTo>
                  <a:pt x="988" y="1152"/>
                </a:lnTo>
                <a:lnTo>
                  <a:pt x="929" y="1148"/>
                </a:lnTo>
                <a:lnTo>
                  <a:pt x="863" y="1140"/>
                </a:lnTo>
                <a:lnTo>
                  <a:pt x="808" y="1132"/>
                </a:lnTo>
                <a:lnTo>
                  <a:pt x="752" y="1126"/>
                </a:lnTo>
                <a:lnTo>
                  <a:pt x="686" y="1114"/>
                </a:lnTo>
                <a:lnTo>
                  <a:pt x="635" y="1104"/>
                </a:lnTo>
                <a:lnTo>
                  <a:pt x="572" y="1094"/>
                </a:lnTo>
                <a:lnTo>
                  <a:pt x="516" y="1083"/>
                </a:lnTo>
                <a:lnTo>
                  <a:pt x="461" y="1071"/>
                </a:lnTo>
                <a:lnTo>
                  <a:pt x="402" y="1055"/>
                </a:lnTo>
                <a:lnTo>
                  <a:pt x="331" y="1035"/>
                </a:lnTo>
                <a:lnTo>
                  <a:pt x="161" y="1338"/>
                </a:lnTo>
                <a:lnTo>
                  <a:pt x="0" y="480"/>
                </a:lnTo>
                <a:lnTo>
                  <a:pt x="895" y="0"/>
                </a:lnTo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7676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519" name="Freeform 15"/>
          <p:cNvSpPr>
            <a:spLocks/>
          </p:cNvSpPr>
          <p:nvPr/>
        </p:nvSpPr>
        <p:spPr bwMode="auto">
          <a:xfrm>
            <a:off x="5192713" y="4254500"/>
            <a:ext cx="3082925" cy="2309813"/>
          </a:xfrm>
          <a:custGeom>
            <a:avLst/>
            <a:gdLst>
              <a:gd name="T0" fmla="*/ 3081338 w 1942"/>
              <a:gd name="T1" fmla="*/ 508000 h 1455"/>
              <a:gd name="T2" fmla="*/ 3043238 w 1942"/>
              <a:gd name="T3" fmla="*/ 557213 h 1455"/>
              <a:gd name="T4" fmla="*/ 3017838 w 1942"/>
              <a:gd name="T5" fmla="*/ 598488 h 1455"/>
              <a:gd name="T6" fmla="*/ 2984500 w 1942"/>
              <a:gd name="T7" fmla="*/ 642938 h 1455"/>
              <a:gd name="T8" fmla="*/ 2959100 w 1942"/>
              <a:gd name="T9" fmla="*/ 684213 h 1455"/>
              <a:gd name="T10" fmla="*/ 2925763 w 1942"/>
              <a:gd name="T11" fmla="*/ 727075 h 1455"/>
              <a:gd name="T12" fmla="*/ 2887663 w 1942"/>
              <a:gd name="T13" fmla="*/ 771525 h 1455"/>
              <a:gd name="T14" fmla="*/ 2854325 w 1942"/>
              <a:gd name="T15" fmla="*/ 812800 h 1455"/>
              <a:gd name="T16" fmla="*/ 2816225 w 1942"/>
              <a:gd name="T17" fmla="*/ 857250 h 1455"/>
              <a:gd name="T18" fmla="*/ 2770188 w 1942"/>
              <a:gd name="T19" fmla="*/ 903288 h 1455"/>
              <a:gd name="T20" fmla="*/ 2724150 w 1942"/>
              <a:gd name="T21" fmla="*/ 954088 h 1455"/>
              <a:gd name="T22" fmla="*/ 2686050 w 1942"/>
              <a:gd name="T23" fmla="*/ 995363 h 1455"/>
              <a:gd name="T24" fmla="*/ 2640013 w 1942"/>
              <a:gd name="T25" fmla="*/ 1036638 h 1455"/>
              <a:gd name="T26" fmla="*/ 2589213 w 1942"/>
              <a:gd name="T27" fmla="*/ 1085850 h 1455"/>
              <a:gd name="T28" fmla="*/ 2538413 w 1942"/>
              <a:gd name="T29" fmla="*/ 1136650 h 1455"/>
              <a:gd name="T30" fmla="*/ 2487613 w 1942"/>
              <a:gd name="T31" fmla="*/ 1181100 h 1455"/>
              <a:gd name="T32" fmla="*/ 2433638 w 1942"/>
              <a:gd name="T33" fmla="*/ 1228725 h 1455"/>
              <a:gd name="T34" fmla="*/ 2387600 w 1942"/>
              <a:gd name="T35" fmla="*/ 1265238 h 1455"/>
              <a:gd name="T36" fmla="*/ 2319338 w 1942"/>
              <a:gd name="T37" fmla="*/ 1319213 h 1455"/>
              <a:gd name="T38" fmla="*/ 2265363 w 1942"/>
              <a:gd name="T39" fmla="*/ 1363663 h 1455"/>
              <a:gd name="T40" fmla="*/ 2211388 w 1942"/>
              <a:gd name="T41" fmla="*/ 1401763 h 1455"/>
              <a:gd name="T42" fmla="*/ 2147888 w 1942"/>
              <a:gd name="T43" fmla="*/ 1444625 h 1455"/>
              <a:gd name="T44" fmla="*/ 2101850 w 1942"/>
              <a:gd name="T45" fmla="*/ 1476375 h 1455"/>
              <a:gd name="T46" fmla="*/ 2043113 w 1942"/>
              <a:gd name="T47" fmla="*/ 1514475 h 1455"/>
              <a:gd name="T48" fmla="*/ 1984375 w 1942"/>
              <a:gd name="T49" fmla="*/ 1552575 h 1455"/>
              <a:gd name="T50" fmla="*/ 1916113 w 1942"/>
              <a:gd name="T51" fmla="*/ 1593850 h 1455"/>
              <a:gd name="T52" fmla="*/ 1857375 w 1942"/>
              <a:gd name="T53" fmla="*/ 1627188 h 1455"/>
              <a:gd name="T54" fmla="*/ 1790700 w 1942"/>
              <a:gd name="T55" fmla="*/ 1665288 h 1455"/>
              <a:gd name="T56" fmla="*/ 1706563 w 1942"/>
              <a:gd name="T57" fmla="*/ 1709738 h 1455"/>
              <a:gd name="T58" fmla="*/ 1635125 w 1942"/>
              <a:gd name="T59" fmla="*/ 1747838 h 1455"/>
              <a:gd name="T60" fmla="*/ 1558925 w 1942"/>
              <a:gd name="T61" fmla="*/ 1789113 h 1455"/>
              <a:gd name="T62" fmla="*/ 1479550 w 1942"/>
              <a:gd name="T63" fmla="*/ 1828801 h 1455"/>
              <a:gd name="T64" fmla="*/ 1395413 w 1942"/>
              <a:gd name="T65" fmla="*/ 1863726 h 1455"/>
              <a:gd name="T66" fmla="*/ 1819275 w 1942"/>
              <a:gd name="T67" fmla="*/ 2308226 h 1455"/>
              <a:gd name="T68" fmla="*/ 125413 w 1942"/>
              <a:gd name="T69" fmla="*/ 1738313 h 1455"/>
              <a:gd name="T70" fmla="*/ 0 w 1942"/>
              <a:gd name="T71" fmla="*/ 611188 h 1455"/>
              <a:gd name="T72" fmla="*/ 352425 w 1942"/>
              <a:gd name="T73" fmla="*/ 928688 h 1455"/>
              <a:gd name="T74" fmla="*/ 431800 w 1942"/>
              <a:gd name="T75" fmla="*/ 900113 h 1455"/>
              <a:gd name="T76" fmla="*/ 512763 w 1942"/>
              <a:gd name="T77" fmla="*/ 869950 h 1455"/>
              <a:gd name="T78" fmla="*/ 617538 w 1942"/>
              <a:gd name="T79" fmla="*/ 831850 h 1455"/>
              <a:gd name="T80" fmla="*/ 717550 w 1942"/>
              <a:gd name="T81" fmla="*/ 787400 h 1455"/>
              <a:gd name="T82" fmla="*/ 823913 w 1942"/>
              <a:gd name="T83" fmla="*/ 733425 h 1455"/>
              <a:gd name="T84" fmla="*/ 911225 w 1942"/>
              <a:gd name="T85" fmla="*/ 687388 h 1455"/>
              <a:gd name="T86" fmla="*/ 995363 w 1942"/>
              <a:gd name="T87" fmla="*/ 633413 h 1455"/>
              <a:gd name="T88" fmla="*/ 1079500 w 1942"/>
              <a:gd name="T89" fmla="*/ 579438 h 1455"/>
              <a:gd name="T90" fmla="*/ 1147763 w 1942"/>
              <a:gd name="T91" fmla="*/ 528638 h 1455"/>
              <a:gd name="T92" fmla="*/ 1219200 w 1942"/>
              <a:gd name="T93" fmla="*/ 473075 h 1455"/>
              <a:gd name="T94" fmla="*/ 1293813 w 1942"/>
              <a:gd name="T95" fmla="*/ 409575 h 1455"/>
              <a:gd name="T96" fmla="*/ 1357313 w 1942"/>
              <a:gd name="T97" fmla="*/ 352425 h 1455"/>
              <a:gd name="T98" fmla="*/ 1420813 w 1942"/>
              <a:gd name="T99" fmla="*/ 293688 h 1455"/>
              <a:gd name="T100" fmla="*/ 1474788 w 1942"/>
              <a:gd name="T101" fmla="*/ 239713 h 1455"/>
              <a:gd name="T102" fmla="*/ 1533525 w 1942"/>
              <a:gd name="T103" fmla="*/ 166688 h 1455"/>
              <a:gd name="T104" fmla="*/ 1589087 w 1942"/>
              <a:gd name="T105" fmla="*/ 101600 h 1455"/>
              <a:gd name="T106" fmla="*/ 1617662 w 1942"/>
              <a:gd name="T107" fmla="*/ 50800 h 1455"/>
              <a:gd name="T108" fmla="*/ 1647825 w 1942"/>
              <a:gd name="T109" fmla="*/ 0 h 1455"/>
              <a:gd name="T110" fmla="*/ 3081338 w 1942"/>
              <a:gd name="T111" fmla="*/ 508000 h 14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942"/>
              <a:gd name="T169" fmla="*/ 0 h 1455"/>
              <a:gd name="T170" fmla="*/ 1942 w 1942"/>
              <a:gd name="T171" fmla="*/ 1455 h 145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942" h="1455">
                <a:moveTo>
                  <a:pt x="1941" y="320"/>
                </a:moveTo>
                <a:lnTo>
                  <a:pt x="1917" y="351"/>
                </a:lnTo>
                <a:lnTo>
                  <a:pt x="1901" y="377"/>
                </a:lnTo>
                <a:lnTo>
                  <a:pt x="1880" y="405"/>
                </a:lnTo>
                <a:lnTo>
                  <a:pt x="1864" y="431"/>
                </a:lnTo>
                <a:lnTo>
                  <a:pt x="1843" y="458"/>
                </a:lnTo>
                <a:lnTo>
                  <a:pt x="1819" y="486"/>
                </a:lnTo>
                <a:lnTo>
                  <a:pt x="1798" y="512"/>
                </a:lnTo>
                <a:lnTo>
                  <a:pt x="1774" y="540"/>
                </a:lnTo>
                <a:lnTo>
                  <a:pt x="1745" y="569"/>
                </a:lnTo>
                <a:lnTo>
                  <a:pt x="1716" y="601"/>
                </a:lnTo>
                <a:lnTo>
                  <a:pt x="1692" y="627"/>
                </a:lnTo>
                <a:lnTo>
                  <a:pt x="1663" y="653"/>
                </a:lnTo>
                <a:lnTo>
                  <a:pt x="1631" y="684"/>
                </a:lnTo>
                <a:lnTo>
                  <a:pt x="1599" y="716"/>
                </a:lnTo>
                <a:lnTo>
                  <a:pt x="1567" y="744"/>
                </a:lnTo>
                <a:lnTo>
                  <a:pt x="1533" y="774"/>
                </a:lnTo>
                <a:lnTo>
                  <a:pt x="1504" y="797"/>
                </a:lnTo>
                <a:lnTo>
                  <a:pt x="1461" y="831"/>
                </a:lnTo>
                <a:lnTo>
                  <a:pt x="1427" y="859"/>
                </a:lnTo>
                <a:lnTo>
                  <a:pt x="1393" y="883"/>
                </a:lnTo>
                <a:lnTo>
                  <a:pt x="1353" y="910"/>
                </a:lnTo>
                <a:lnTo>
                  <a:pt x="1324" y="930"/>
                </a:lnTo>
                <a:lnTo>
                  <a:pt x="1287" y="954"/>
                </a:lnTo>
                <a:lnTo>
                  <a:pt x="1250" y="978"/>
                </a:lnTo>
                <a:lnTo>
                  <a:pt x="1207" y="1004"/>
                </a:lnTo>
                <a:lnTo>
                  <a:pt x="1170" y="1025"/>
                </a:lnTo>
                <a:lnTo>
                  <a:pt x="1128" y="1049"/>
                </a:lnTo>
                <a:lnTo>
                  <a:pt x="1075" y="1077"/>
                </a:lnTo>
                <a:lnTo>
                  <a:pt x="1030" y="1101"/>
                </a:lnTo>
                <a:lnTo>
                  <a:pt x="982" y="1127"/>
                </a:lnTo>
                <a:lnTo>
                  <a:pt x="932" y="1152"/>
                </a:lnTo>
                <a:lnTo>
                  <a:pt x="879" y="1174"/>
                </a:lnTo>
                <a:lnTo>
                  <a:pt x="1146" y="1454"/>
                </a:lnTo>
                <a:lnTo>
                  <a:pt x="79" y="1095"/>
                </a:lnTo>
                <a:lnTo>
                  <a:pt x="0" y="385"/>
                </a:lnTo>
                <a:lnTo>
                  <a:pt x="222" y="585"/>
                </a:lnTo>
                <a:lnTo>
                  <a:pt x="272" y="567"/>
                </a:lnTo>
                <a:lnTo>
                  <a:pt x="323" y="548"/>
                </a:lnTo>
                <a:lnTo>
                  <a:pt x="389" y="524"/>
                </a:lnTo>
                <a:lnTo>
                  <a:pt x="452" y="496"/>
                </a:lnTo>
                <a:lnTo>
                  <a:pt x="519" y="462"/>
                </a:lnTo>
                <a:lnTo>
                  <a:pt x="574" y="433"/>
                </a:lnTo>
                <a:lnTo>
                  <a:pt x="627" y="399"/>
                </a:lnTo>
                <a:lnTo>
                  <a:pt x="680" y="365"/>
                </a:lnTo>
                <a:lnTo>
                  <a:pt x="723" y="333"/>
                </a:lnTo>
                <a:lnTo>
                  <a:pt x="768" y="298"/>
                </a:lnTo>
                <a:lnTo>
                  <a:pt x="815" y="258"/>
                </a:lnTo>
                <a:lnTo>
                  <a:pt x="855" y="222"/>
                </a:lnTo>
                <a:lnTo>
                  <a:pt x="895" y="185"/>
                </a:lnTo>
                <a:lnTo>
                  <a:pt x="929" y="151"/>
                </a:lnTo>
                <a:lnTo>
                  <a:pt x="966" y="105"/>
                </a:lnTo>
                <a:lnTo>
                  <a:pt x="1001" y="64"/>
                </a:lnTo>
                <a:lnTo>
                  <a:pt x="1019" y="32"/>
                </a:lnTo>
                <a:lnTo>
                  <a:pt x="1038" y="0"/>
                </a:lnTo>
                <a:lnTo>
                  <a:pt x="1941" y="320"/>
                </a:lnTo>
              </a:path>
            </a:pathLst>
          </a:custGeom>
          <a:gradFill rotWithShape="0">
            <a:gsLst>
              <a:gs pos="0">
                <a:srgbClr val="008080"/>
              </a:gs>
              <a:gs pos="100000">
                <a:srgbClr val="003B3B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6221413" y="2193925"/>
            <a:ext cx="2844800" cy="2686050"/>
          </a:xfrm>
          <a:custGeom>
            <a:avLst/>
            <a:gdLst>
              <a:gd name="T0" fmla="*/ 0 w 1792"/>
              <a:gd name="T1" fmla="*/ 1704975 h 1692"/>
              <a:gd name="T2" fmla="*/ 706438 w 1792"/>
              <a:gd name="T3" fmla="*/ 1903413 h 1692"/>
              <a:gd name="T4" fmla="*/ 744537 w 1792"/>
              <a:gd name="T5" fmla="*/ 1838325 h 1692"/>
              <a:gd name="T6" fmla="*/ 774700 w 1792"/>
              <a:gd name="T7" fmla="*/ 1774825 h 1692"/>
              <a:gd name="T8" fmla="*/ 795337 w 1792"/>
              <a:gd name="T9" fmla="*/ 1714500 h 1692"/>
              <a:gd name="T10" fmla="*/ 815975 w 1792"/>
              <a:gd name="T11" fmla="*/ 1662113 h 1692"/>
              <a:gd name="T12" fmla="*/ 836613 w 1792"/>
              <a:gd name="T13" fmla="*/ 1601787 h 1692"/>
              <a:gd name="T14" fmla="*/ 854075 w 1792"/>
              <a:gd name="T15" fmla="*/ 1531937 h 1692"/>
              <a:gd name="T16" fmla="*/ 866775 w 1792"/>
              <a:gd name="T17" fmla="*/ 1470025 h 1692"/>
              <a:gd name="T18" fmla="*/ 879475 w 1792"/>
              <a:gd name="T19" fmla="*/ 1406525 h 1692"/>
              <a:gd name="T20" fmla="*/ 892175 w 1792"/>
              <a:gd name="T21" fmla="*/ 1333500 h 1692"/>
              <a:gd name="T22" fmla="*/ 896938 w 1792"/>
              <a:gd name="T23" fmla="*/ 1258888 h 1692"/>
              <a:gd name="T24" fmla="*/ 896938 w 1792"/>
              <a:gd name="T25" fmla="*/ 1123950 h 1692"/>
              <a:gd name="T26" fmla="*/ 892175 w 1792"/>
              <a:gd name="T27" fmla="*/ 1050925 h 1692"/>
              <a:gd name="T28" fmla="*/ 887413 w 1792"/>
              <a:gd name="T29" fmla="*/ 987425 h 1692"/>
              <a:gd name="T30" fmla="*/ 874713 w 1792"/>
              <a:gd name="T31" fmla="*/ 922338 h 1692"/>
              <a:gd name="T32" fmla="*/ 858838 w 1792"/>
              <a:gd name="T33" fmla="*/ 852488 h 1692"/>
              <a:gd name="T34" fmla="*/ 841375 w 1792"/>
              <a:gd name="T35" fmla="*/ 792162 h 1692"/>
              <a:gd name="T36" fmla="*/ 820738 w 1792"/>
              <a:gd name="T37" fmla="*/ 717550 h 1692"/>
              <a:gd name="T38" fmla="*/ 790575 w 1792"/>
              <a:gd name="T39" fmla="*/ 644525 h 1692"/>
              <a:gd name="T40" fmla="*/ 2162175 w 1792"/>
              <a:gd name="T41" fmla="*/ 0 h 1692"/>
              <a:gd name="T42" fmla="*/ 2195513 w 1792"/>
              <a:gd name="T43" fmla="*/ 61913 h 1692"/>
              <a:gd name="T44" fmla="*/ 2224088 w 1792"/>
              <a:gd name="T45" fmla="*/ 122238 h 1692"/>
              <a:gd name="T46" fmla="*/ 2249488 w 1792"/>
              <a:gd name="T47" fmla="*/ 176212 h 1692"/>
              <a:gd name="T48" fmla="*/ 2274888 w 1792"/>
              <a:gd name="T49" fmla="*/ 233363 h 1692"/>
              <a:gd name="T50" fmla="*/ 2295525 w 1792"/>
              <a:gd name="T51" fmla="*/ 285750 h 1692"/>
              <a:gd name="T52" fmla="*/ 2320925 w 1792"/>
              <a:gd name="T53" fmla="*/ 342900 h 1692"/>
              <a:gd name="T54" fmla="*/ 2338388 w 1792"/>
              <a:gd name="T55" fmla="*/ 393700 h 1692"/>
              <a:gd name="T56" fmla="*/ 2354263 w 1792"/>
              <a:gd name="T57" fmla="*/ 446088 h 1692"/>
              <a:gd name="T58" fmla="*/ 2371725 w 1792"/>
              <a:gd name="T59" fmla="*/ 500063 h 1692"/>
              <a:gd name="T60" fmla="*/ 2392363 w 1792"/>
              <a:gd name="T61" fmla="*/ 560388 h 1692"/>
              <a:gd name="T62" fmla="*/ 2405063 w 1792"/>
              <a:gd name="T63" fmla="*/ 628650 h 1692"/>
              <a:gd name="T64" fmla="*/ 2422525 w 1792"/>
              <a:gd name="T65" fmla="*/ 685800 h 1692"/>
              <a:gd name="T66" fmla="*/ 2438400 w 1792"/>
              <a:gd name="T67" fmla="*/ 749300 h 1692"/>
              <a:gd name="T68" fmla="*/ 2451100 w 1792"/>
              <a:gd name="T69" fmla="*/ 814388 h 1692"/>
              <a:gd name="T70" fmla="*/ 2455863 w 1792"/>
              <a:gd name="T71" fmla="*/ 884238 h 1692"/>
              <a:gd name="T72" fmla="*/ 2463800 w 1792"/>
              <a:gd name="T73" fmla="*/ 960438 h 1692"/>
              <a:gd name="T74" fmla="*/ 2473325 w 1792"/>
              <a:gd name="T75" fmla="*/ 1031875 h 1692"/>
              <a:gd name="T76" fmla="*/ 2473325 w 1792"/>
              <a:gd name="T77" fmla="*/ 1101725 h 1692"/>
              <a:gd name="T78" fmla="*/ 2473325 w 1792"/>
              <a:gd name="T79" fmla="*/ 1176338 h 1692"/>
              <a:gd name="T80" fmla="*/ 2473325 w 1792"/>
              <a:gd name="T81" fmla="*/ 1271588 h 1692"/>
              <a:gd name="T82" fmla="*/ 2468563 w 1792"/>
              <a:gd name="T83" fmla="*/ 1355725 h 1692"/>
              <a:gd name="T84" fmla="*/ 2463800 w 1792"/>
              <a:gd name="T85" fmla="*/ 1416050 h 1692"/>
              <a:gd name="T86" fmla="*/ 2455863 w 1792"/>
              <a:gd name="T87" fmla="*/ 1482725 h 1692"/>
              <a:gd name="T88" fmla="*/ 2451100 w 1792"/>
              <a:gd name="T89" fmla="*/ 1550987 h 1692"/>
              <a:gd name="T90" fmla="*/ 2435225 w 1792"/>
              <a:gd name="T91" fmla="*/ 1630363 h 1692"/>
              <a:gd name="T92" fmla="*/ 2417763 w 1792"/>
              <a:gd name="T93" fmla="*/ 1695450 h 1692"/>
              <a:gd name="T94" fmla="*/ 2401888 w 1792"/>
              <a:gd name="T95" fmla="*/ 1762125 h 1692"/>
              <a:gd name="T96" fmla="*/ 2379663 w 1792"/>
              <a:gd name="T97" fmla="*/ 1841500 h 1692"/>
              <a:gd name="T98" fmla="*/ 2359025 w 1792"/>
              <a:gd name="T99" fmla="*/ 1900238 h 1692"/>
              <a:gd name="T100" fmla="*/ 2338388 w 1792"/>
              <a:gd name="T101" fmla="*/ 1976438 h 1692"/>
              <a:gd name="T102" fmla="*/ 2312988 w 1792"/>
              <a:gd name="T103" fmla="*/ 2043113 h 1692"/>
              <a:gd name="T104" fmla="*/ 2282825 w 1792"/>
              <a:gd name="T105" fmla="*/ 2108200 h 1692"/>
              <a:gd name="T106" fmla="*/ 2254250 w 1792"/>
              <a:gd name="T107" fmla="*/ 2178050 h 1692"/>
              <a:gd name="T108" fmla="*/ 2216150 w 1792"/>
              <a:gd name="T109" fmla="*/ 2262188 h 1692"/>
              <a:gd name="T110" fmla="*/ 2174875 w 1792"/>
              <a:gd name="T111" fmla="*/ 2347913 h 1692"/>
              <a:gd name="T112" fmla="*/ 2843213 w 1792"/>
              <a:gd name="T113" fmla="*/ 2552700 h 1692"/>
              <a:gd name="T114" fmla="*/ 1165225 w 1792"/>
              <a:gd name="T115" fmla="*/ 2684463 h 1692"/>
              <a:gd name="T116" fmla="*/ 0 w 1792"/>
              <a:gd name="T117" fmla="*/ 1704975 h 169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92"/>
              <a:gd name="T178" fmla="*/ 0 h 1692"/>
              <a:gd name="T179" fmla="*/ 1792 w 1792"/>
              <a:gd name="T180" fmla="*/ 1692 h 169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92" h="1692">
                <a:moveTo>
                  <a:pt x="0" y="1074"/>
                </a:moveTo>
                <a:lnTo>
                  <a:pt x="445" y="1199"/>
                </a:lnTo>
                <a:lnTo>
                  <a:pt x="469" y="1158"/>
                </a:lnTo>
                <a:lnTo>
                  <a:pt x="488" y="1118"/>
                </a:lnTo>
                <a:lnTo>
                  <a:pt x="501" y="1080"/>
                </a:lnTo>
                <a:lnTo>
                  <a:pt x="514" y="1047"/>
                </a:lnTo>
                <a:lnTo>
                  <a:pt x="527" y="1009"/>
                </a:lnTo>
                <a:lnTo>
                  <a:pt x="538" y="965"/>
                </a:lnTo>
                <a:lnTo>
                  <a:pt x="546" y="926"/>
                </a:lnTo>
                <a:lnTo>
                  <a:pt x="554" y="886"/>
                </a:lnTo>
                <a:lnTo>
                  <a:pt x="562" y="840"/>
                </a:lnTo>
                <a:lnTo>
                  <a:pt x="565" y="793"/>
                </a:lnTo>
                <a:lnTo>
                  <a:pt x="565" y="708"/>
                </a:lnTo>
                <a:lnTo>
                  <a:pt x="562" y="662"/>
                </a:lnTo>
                <a:lnTo>
                  <a:pt x="559" y="622"/>
                </a:lnTo>
                <a:lnTo>
                  <a:pt x="551" y="581"/>
                </a:lnTo>
                <a:lnTo>
                  <a:pt x="541" y="537"/>
                </a:lnTo>
                <a:lnTo>
                  <a:pt x="530" y="499"/>
                </a:lnTo>
                <a:lnTo>
                  <a:pt x="517" y="452"/>
                </a:lnTo>
                <a:lnTo>
                  <a:pt x="498" y="406"/>
                </a:lnTo>
                <a:lnTo>
                  <a:pt x="1362" y="0"/>
                </a:lnTo>
                <a:lnTo>
                  <a:pt x="1383" y="39"/>
                </a:lnTo>
                <a:lnTo>
                  <a:pt x="1401" y="77"/>
                </a:lnTo>
                <a:lnTo>
                  <a:pt x="1417" y="111"/>
                </a:lnTo>
                <a:lnTo>
                  <a:pt x="1433" y="147"/>
                </a:lnTo>
                <a:lnTo>
                  <a:pt x="1446" y="180"/>
                </a:lnTo>
                <a:lnTo>
                  <a:pt x="1462" y="216"/>
                </a:lnTo>
                <a:lnTo>
                  <a:pt x="1473" y="248"/>
                </a:lnTo>
                <a:lnTo>
                  <a:pt x="1483" y="281"/>
                </a:lnTo>
                <a:lnTo>
                  <a:pt x="1494" y="315"/>
                </a:lnTo>
                <a:lnTo>
                  <a:pt x="1507" y="353"/>
                </a:lnTo>
                <a:lnTo>
                  <a:pt x="1515" y="396"/>
                </a:lnTo>
                <a:lnTo>
                  <a:pt x="1526" y="432"/>
                </a:lnTo>
                <a:lnTo>
                  <a:pt x="1536" y="472"/>
                </a:lnTo>
                <a:lnTo>
                  <a:pt x="1544" y="513"/>
                </a:lnTo>
                <a:lnTo>
                  <a:pt x="1547" y="557"/>
                </a:lnTo>
                <a:lnTo>
                  <a:pt x="1552" y="605"/>
                </a:lnTo>
                <a:lnTo>
                  <a:pt x="1558" y="650"/>
                </a:lnTo>
                <a:lnTo>
                  <a:pt x="1558" y="694"/>
                </a:lnTo>
                <a:lnTo>
                  <a:pt x="1558" y="741"/>
                </a:lnTo>
                <a:lnTo>
                  <a:pt x="1558" y="801"/>
                </a:lnTo>
                <a:lnTo>
                  <a:pt x="1555" y="854"/>
                </a:lnTo>
                <a:lnTo>
                  <a:pt x="1552" y="892"/>
                </a:lnTo>
                <a:lnTo>
                  <a:pt x="1547" y="934"/>
                </a:lnTo>
                <a:lnTo>
                  <a:pt x="1544" y="977"/>
                </a:lnTo>
                <a:lnTo>
                  <a:pt x="1534" y="1027"/>
                </a:lnTo>
                <a:lnTo>
                  <a:pt x="1523" y="1068"/>
                </a:lnTo>
                <a:lnTo>
                  <a:pt x="1513" y="1110"/>
                </a:lnTo>
                <a:lnTo>
                  <a:pt x="1499" y="1160"/>
                </a:lnTo>
                <a:lnTo>
                  <a:pt x="1486" y="1197"/>
                </a:lnTo>
                <a:lnTo>
                  <a:pt x="1473" y="1245"/>
                </a:lnTo>
                <a:lnTo>
                  <a:pt x="1457" y="1287"/>
                </a:lnTo>
                <a:lnTo>
                  <a:pt x="1438" y="1328"/>
                </a:lnTo>
                <a:lnTo>
                  <a:pt x="1420" y="1372"/>
                </a:lnTo>
                <a:lnTo>
                  <a:pt x="1396" y="1425"/>
                </a:lnTo>
                <a:lnTo>
                  <a:pt x="1370" y="1479"/>
                </a:lnTo>
                <a:lnTo>
                  <a:pt x="1791" y="1608"/>
                </a:lnTo>
                <a:lnTo>
                  <a:pt x="734" y="1691"/>
                </a:lnTo>
                <a:lnTo>
                  <a:pt x="0" y="1074"/>
                </a:lnTo>
              </a:path>
            </a:pathLst>
          </a:cu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521" name="Freeform 17"/>
          <p:cNvSpPr>
            <a:spLocks/>
          </p:cNvSpPr>
          <p:nvPr/>
        </p:nvSpPr>
        <p:spPr bwMode="auto">
          <a:xfrm>
            <a:off x="5700713" y="635000"/>
            <a:ext cx="3327400" cy="2371725"/>
          </a:xfrm>
          <a:custGeom>
            <a:avLst/>
            <a:gdLst/>
            <a:ahLst/>
            <a:cxnLst>
              <a:cxn ang="0">
                <a:pos x="426" y="0"/>
              </a:cxn>
              <a:cxn ang="0">
                <a:pos x="469" y="16"/>
              </a:cxn>
              <a:cxn ang="0">
                <a:pos x="503" y="30"/>
              </a:cxn>
              <a:cxn ang="0">
                <a:pos x="540" y="44"/>
              </a:cxn>
              <a:cxn ang="0">
                <a:pos x="575" y="58"/>
              </a:cxn>
              <a:cxn ang="0">
                <a:pos x="612" y="74"/>
              </a:cxn>
              <a:cxn ang="0">
                <a:pos x="646" y="92"/>
              </a:cxn>
              <a:cxn ang="0">
                <a:pos x="681" y="108"/>
              </a:cxn>
              <a:cxn ang="0">
                <a:pos x="715" y="123"/>
              </a:cxn>
              <a:cxn ang="0">
                <a:pos x="757" y="145"/>
              </a:cxn>
              <a:cxn ang="0">
                <a:pos x="802" y="169"/>
              </a:cxn>
              <a:cxn ang="0">
                <a:pos x="837" y="187"/>
              </a:cxn>
              <a:cxn ang="0">
                <a:pos x="871" y="209"/>
              </a:cxn>
              <a:cxn ang="0">
                <a:pos x="914" y="230"/>
              </a:cxn>
              <a:cxn ang="0">
                <a:pos x="956" y="254"/>
              </a:cxn>
              <a:cxn ang="0">
                <a:pos x="993" y="278"/>
              </a:cxn>
              <a:cxn ang="0">
                <a:pos x="1030" y="304"/>
              </a:cxn>
              <a:cxn ang="0">
                <a:pos x="1065" y="328"/>
              </a:cxn>
              <a:cxn ang="0">
                <a:pos x="1107" y="357"/>
              </a:cxn>
              <a:cxn ang="0">
                <a:pos x="1144" y="383"/>
              </a:cxn>
              <a:cxn ang="0">
                <a:pos x="1176" y="409"/>
              </a:cxn>
              <a:cxn ang="0">
                <a:pos x="1213" y="439"/>
              </a:cxn>
              <a:cxn ang="0">
                <a:pos x="1242" y="460"/>
              </a:cxn>
              <a:cxn ang="0">
                <a:pos x="1274" y="488"/>
              </a:cxn>
              <a:cxn ang="0">
                <a:pos x="1306" y="516"/>
              </a:cxn>
              <a:cxn ang="0">
                <a:pos x="1340" y="550"/>
              </a:cxn>
              <a:cxn ang="0">
                <a:pos x="1369" y="577"/>
              </a:cxn>
              <a:cxn ang="0">
                <a:pos x="1401" y="609"/>
              </a:cxn>
              <a:cxn ang="0">
                <a:pos x="1438" y="647"/>
              </a:cxn>
              <a:cxn ang="0">
                <a:pos x="1470" y="680"/>
              </a:cxn>
              <a:cxn ang="0">
                <a:pos x="1504" y="718"/>
              </a:cxn>
              <a:cxn ang="0">
                <a:pos x="1536" y="756"/>
              </a:cxn>
              <a:cxn ang="0">
                <a:pos x="1565" y="795"/>
              </a:cxn>
              <a:cxn ang="0">
                <a:pos x="1597" y="837"/>
              </a:cxn>
              <a:cxn ang="0">
                <a:pos x="1621" y="873"/>
              </a:cxn>
              <a:cxn ang="0">
                <a:pos x="1645" y="907"/>
              </a:cxn>
              <a:cxn ang="0">
                <a:pos x="1666" y="946"/>
              </a:cxn>
              <a:cxn ang="0">
                <a:pos x="1679" y="974"/>
              </a:cxn>
              <a:cxn ang="0">
                <a:pos x="2095" y="851"/>
              </a:cxn>
              <a:cxn ang="0">
                <a:pos x="1449" y="1493"/>
              </a:cxn>
              <a:cxn ang="0">
                <a:pos x="305" y="1388"/>
              </a:cxn>
              <a:cxn ang="0">
                <a:pos x="757" y="1251"/>
              </a:cxn>
              <a:cxn ang="0">
                <a:pos x="728" y="1206"/>
              </a:cxn>
              <a:cxn ang="0">
                <a:pos x="699" y="1162"/>
              </a:cxn>
              <a:cxn ang="0">
                <a:pos x="659" y="1115"/>
              </a:cxn>
              <a:cxn ang="0">
                <a:pos x="614" y="1065"/>
              </a:cxn>
              <a:cxn ang="0">
                <a:pos x="575" y="1023"/>
              </a:cxn>
              <a:cxn ang="0">
                <a:pos x="532" y="984"/>
              </a:cxn>
              <a:cxn ang="0">
                <a:pos x="487" y="944"/>
              </a:cxn>
              <a:cxn ang="0">
                <a:pos x="442" y="910"/>
              </a:cxn>
              <a:cxn ang="0">
                <a:pos x="397" y="879"/>
              </a:cxn>
              <a:cxn ang="0">
                <a:pos x="344" y="843"/>
              </a:cxn>
              <a:cxn ang="0">
                <a:pos x="294" y="813"/>
              </a:cxn>
              <a:cxn ang="0">
                <a:pos x="246" y="784"/>
              </a:cxn>
              <a:cxn ang="0">
                <a:pos x="199" y="758"/>
              </a:cxn>
              <a:cxn ang="0">
                <a:pos x="140" y="730"/>
              </a:cxn>
              <a:cxn ang="0">
                <a:pos x="82" y="704"/>
              </a:cxn>
              <a:cxn ang="0">
                <a:pos x="42" y="690"/>
              </a:cxn>
              <a:cxn ang="0">
                <a:pos x="0" y="673"/>
              </a:cxn>
              <a:cxn ang="0">
                <a:pos x="426" y="0"/>
              </a:cxn>
            </a:cxnLst>
            <a:rect l="0" t="0" r="r" b="b"/>
            <a:pathLst>
              <a:path w="2096" h="1494">
                <a:moveTo>
                  <a:pt x="426" y="0"/>
                </a:moveTo>
                <a:lnTo>
                  <a:pt x="469" y="16"/>
                </a:lnTo>
                <a:lnTo>
                  <a:pt x="503" y="30"/>
                </a:lnTo>
                <a:lnTo>
                  <a:pt x="540" y="44"/>
                </a:lnTo>
                <a:lnTo>
                  <a:pt x="575" y="58"/>
                </a:lnTo>
                <a:lnTo>
                  <a:pt x="612" y="74"/>
                </a:lnTo>
                <a:lnTo>
                  <a:pt x="646" y="92"/>
                </a:lnTo>
                <a:lnTo>
                  <a:pt x="681" y="108"/>
                </a:lnTo>
                <a:lnTo>
                  <a:pt x="715" y="123"/>
                </a:lnTo>
                <a:lnTo>
                  <a:pt x="757" y="145"/>
                </a:lnTo>
                <a:lnTo>
                  <a:pt x="802" y="169"/>
                </a:lnTo>
                <a:lnTo>
                  <a:pt x="837" y="187"/>
                </a:lnTo>
                <a:lnTo>
                  <a:pt x="871" y="209"/>
                </a:lnTo>
                <a:lnTo>
                  <a:pt x="914" y="230"/>
                </a:lnTo>
                <a:lnTo>
                  <a:pt x="956" y="254"/>
                </a:lnTo>
                <a:lnTo>
                  <a:pt x="993" y="278"/>
                </a:lnTo>
                <a:lnTo>
                  <a:pt x="1030" y="304"/>
                </a:lnTo>
                <a:lnTo>
                  <a:pt x="1065" y="328"/>
                </a:lnTo>
                <a:lnTo>
                  <a:pt x="1107" y="357"/>
                </a:lnTo>
                <a:lnTo>
                  <a:pt x="1144" y="383"/>
                </a:lnTo>
                <a:lnTo>
                  <a:pt x="1176" y="409"/>
                </a:lnTo>
                <a:lnTo>
                  <a:pt x="1213" y="439"/>
                </a:lnTo>
                <a:lnTo>
                  <a:pt x="1242" y="460"/>
                </a:lnTo>
                <a:lnTo>
                  <a:pt x="1274" y="488"/>
                </a:lnTo>
                <a:lnTo>
                  <a:pt x="1306" y="516"/>
                </a:lnTo>
                <a:lnTo>
                  <a:pt x="1340" y="550"/>
                </a:lnTo>
                <a:lnTo>
                  <a:pt x="1369" y="577"/>
                </a:lnTo>
                <a:lnTo>
                  <a:pt x="1401" y="609"/>
                </a:lnTo>
                <a:lnTo>
                  <a:pt x="1438" y="647"/>
                </a:lnTo>
                <a:lnTo>
                  <a:pt x="1470" y="680"/>
                </a:lnTo>
                <a:lnTo>
                  <a:pt x="1504" y="718"/>
                </a:lnTo>
                <a:lnTo>
                  <a:pt x="1536" y="756"/>
                </a:lnTo>
                <a:lnTo>
                  <a:pt x="1565" y="795"/>
                </a:lnTo>
                <a:lnTo>
                  <a:pt x="1597" y="837"/>
                </a:lnTo>
                <a:lnTo>
                  <a:pt x="1621" y="873"/>
                </a:lnTo>
                <a:lnTo>
                  <a:pt x="1645" y="907"/>
                </a:lnTo>
                <a:lnTo>
                  <a:pt x="1666" y="946"/>
                </a:lnTo>
                <a:lnTo>
                  <a:pt x="1679" y="974"/>
                </a:lnTo>
                <a:lnTo>
                  <a:pt x="2095" y="851"/>
                </a:lnTo>
                <a:lnTo>
                  <a:pt x="1449" y="1493"/>
                </a:lnTo>
                <a:lnTo>
                  <a:pt x="305" y="1388"/>
                </a:lnTo>
                <a:lnTo>
                  <a:pt x="757" y="1251"/>
                </a:lnTo>
                <a:lnTo>
                  <a:pt x="728" y="1206"/>
                </a:lnTo>
                <a:lnTo>
                  <a:pt x="699" y="1162"/>
                </a:lnTo>
                <a:lnTo>
                  <a:pt x="659" y="1115"/>
                </a:lnTo>
                <a:lnTo>
                  <a:pt x="614" y="1065"/>
                </a:lnTo>
                <a:lnTo>
                  <a:pt x="575" y="1023"/>
                </a:lnTo>
                <a:lnTo>
                  <a:pt x="532" y="984"/>
                </a:lnTo>
                <a:lnTo>
                  <a:pt x="487" y="944"/>
                </a:lnTo>
                <a:lnTo>
                  <a:pt x="442" y="910"/>
                </a:lnTo>
                <a:lnTo>
                  <a:pt x="397" y="879"/>
                </a:lnTo>
                <a:lnTo>
                  <a:pt x="344" y="843"/>
                </a:lnTo>
                <a:lnTo>
                  <a:pt x="294" y="813"/>
                </a:lnTo>
                <a:lnTo>
                  <a:pt x="246" y="784"/>
                </a:lnTo>
                <a:lnTo>
                  <a:pt x="199" y="758"/>
                </a:lnTo>
                <a:lnTo>
                  <a:pt x="140" y="730"/>
                </a:lnTo>
                <a:lnTo>
                  <a:pt x="82" y="704"/>
                </a:lnTo>
                <a:lnTo>
                  <a:pt x="42" y="690"/>
                </a:lnTo>
                <a:lnTo>
                  <a:pt x="0" y="673"/>
                </a:lnTo>
                <a:lnTo>
                  <a:pt x="426" y="0"/>
                </a:lnTo>
              </a:path>
            </a:pathLst>
          </a:cu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rtl="1">
              <a:defRPr/>
            </a:pPr>
            <a:endParaRPr lang="en-US"/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371850" y="31750"/>
            <a:ext cx="3217863" cy="1943100"/>
          </a:xfrm>
          <a:custGeom>
            <a:avLst/>
            <a:gdLst>
              <a:gd name="T0" fmla="*/ 1714501 w 2027"/>
              <a:gd name="T1" fmla="*/ 1941513 h 1224"/>
              <a:gd name="T2" fmla="*/ 1925638 w 2027"/>
              <a:gd name="T3" fmla="*/ 1563687 h 1224"/>
              <a:gd name="T4" fmla="*/ 1857376 w 2027"/>
              <a:gd name="T5" fmla="*/ 1547812 h 1224"/>
              <a:gd name="T6" fmla="*/ 1782763 w 2027"/>
              <a:gd name="T7" fmla="*/ 1535112 h 1224"/>
              <a:gd name="T8" fmla="*/ 1685926 w 2027"/>
              <a:gd name="T9" fmla="*/ 1519237 h 1224"/>
              <a:gd name="T10" fmla="*/ 1606550 w 2027"/>
              <a:gd name="T11" fmla="*/ 1509712 h 1224"/>
              <a:gd name="T12" fmla="*/ 1517650 w 2027"/>
              <a:gd name="T13" fmla="*/ 1501775 h 1224"/>
              <a:gd name="T14" fmla="*/ 1420813 w 2027"/>
              <a:gd name="T15" fmla="*/ 1495425 h 1224"/>
              <a:gd name="T16" fmla="*/ 1319213 w 2027"/>
              <a:gd name="T17" fmla="*/ 1489075 h 1224"/>
              <a:gd name="T18" fmla="*/ 1139825 w 2027"/>
              <a:gd name="T19" fmla="*/ 1489075 h 1224"/>
              <a:gd name="T20" fmla="*/ 1046163 w 2027"/>
              <a:gd name="T21" fmla="*/ 1492250 h 1224"/>
              <a:gd name="T22" fmla="*/ 958850 w 2027"/>
              <a:gd name="T23" fmla="*/ 1498600 h 1224"/>
              <a:gd name="T24" fmla="*/ 869950 w 2027"/>
              <a:gd name="T25" fmla="*/ 1503362 h 1224"/>
              <a:gd name="T26" fmla="*/ 781050 w 2027"/>
              <a:gd name="T27" fmla="*/ 1516062 h 1224"/>
              <a:gd name="T28" fmla="*/ 698500 w 2027"/>
              <a:gd name="T29" fmla="*/ 1528762 h 1224"/>
              <a:gd name="T30" fmla="*/ 596900 w 2027"/>
              <a:gd name="T31" fmla="*/ 1544637 h 1224"/>
              <a:gd name="T32" fmla="*/ 508000 w 2027"/>
              <a:gd name="T33" fmla="*/ 1566862 h 1224"/>
              <a:gd name="T34" fmla="*/ 739775 w 2027"/>
              <a:gd name="T35" fmla="*/ 768350 h 1224"/>
              <a:gd name="T36" fmla="*/ 0 w 2027"/>
              <a:gd name="T37" fmla="*/ 449263 h 1224"/>
              <a:gd name="T38" fmla="*/ 38100 w 2027"/>
              <a:gd name="T39" fmla="*/ 439738 h 1224"/>
              <a:gd name="T40" fmla="*/ 112713 w 2027"/>
              <a:gd name="T41" fmla="*/ 420688 h 1224"/>
              <a:gd name="T42" fmla="*/ 171450 w 2027"/>
              <a:gd name="T43" fmla="*/ 409575 h 1224"/>
              <a:gd name="T44" fmla="*/ 239713 w 2027"/>
              <a:gd name="T45" fmla="*/ 393700 h 1224"/>
              <a:gd name="T46" fmla="*/ 319088 w 2027"/>
              <a:gd name="T47" fmla="*/ 381000 h 1224"/>
              <a:gd name="T48" fmla="*/ 387350 w 2027"/>
              <a:gd name="T49" fmla="*/ 368300 h 1224"/>
              <a:gd name="T50" fmla="*/ 474663 w 2027"/>
              <a:gd name="T51" fmla="*/ 352425 h 1224"/>
              <a:gd name="T52" fmla="*/ 550863 w 2027"/>
              <a:gd name="T53" fmla="*/ 342900 h 1224"/>
              <a:gd name="T54" fmla="*/ 638175 w 2027"/>
              <a:gd name="T55" fmla="*/ 333375 h 1224"/>
              <a:gd name="T56" fmla="*/ 731838 w 2027"/>
              <a:gd name="T57" fmla="*/ 323850 h 1224"/>
              <a:gd name="T58" fmla="*/ 819150 w 2027"/>
              <a:gd name="T59" fmla="*/ 317500 h 1224"/>
              <a:gd name="T60" fmla="*/ 920750 w 2027"/>
              <a:gd name="T61" fmla="*/ 314325 h 1224"/>
              <a:gd name="T62" fmla="*/ 1017588 w 2027"/>
              <a:gd name="T63" fmla="*/ 307975 h 1224"/>
              <a:gd name="T64" fmla="*/ 1114425 w 2027"/>
              <a:gd name="T65" fmla="*/ 307975 h 1224"/>
              <a:gd name="T66" fmla="*/ 1214438 w 2027"/>
              <a:gd name="T67" fmla="*/ 307975 h 1224"/>
              <a:gd name="T68" fmla="*/ 1341438 w 2027"/>
              <a:gd name="T69" fmla="*/ 307975 h 1224"/>
              <a:gd name="T70" fmla="*/ 1454150 w 2027"/>
              <a:gd name="T71" fmla="*/ 311150 h 1224"/>
              <a:gd name="T72" fmla="*/ 1530350 w 2027"/>
              <a:gd name="T73" fmla="*/ 314325 h 1224"/>
              <a:gd name="T74" fmla="*/ 1622425 w 2027"/>
              <a:gd name="T75" fmla="*/ 320675 h 1224"/>
              <a:gd name="T76" fmla="*/ 1711326 w 2027"/>
              <a:gd name="T77" fmla="*/ 327025 h 1224"/>
              <a:gd name="T78" fmla="*/ 1816101 w 2027"/>
              <a:gd name="T79" fmla="*/ 336550 h 1224"/>
              <a:gd name="T80" fmla="*/ 1905001 w 2027"/>
              <a:gd name="T81" fmla="*/ 349250 h 1224"/>
              <a:gd name="T82" fmla="*/ 1989138 w 2027"/>
              <a:gd name="T83" fmla="*/ 361950 h 1224"/>
              <a:gd name="T84" fmla="*/ 2097088 w 2027"/>
              <a:gd name="T85" fmla="*/ 377825 h 1224"/>
              <a:gd name="T86" fmla="*/ 2181226 w 2027"/>
              <a:gd name="T87" fmla="*/ 393700 h 1224"/>
              <a:gd name="T88" fmla="*/ 2282826 w 2027"/>
              <a:gd name="T89" fmla="*/ 412750 h 1224"/>
              <a:gd name="T90" fmla="*/ 2366963 w 2027"/>
              <a:gd name="T91" fmla="*/ 427038 h 1224"/>
              <a:gd name="T92" fmla="*/ 2459038 w 2027"/>
              <a:gd name="T93" fmla="*/ 449263 h 1224"/>
              <a:gd name="T94" fmla="*/ 2551113 w 2027"/>
              <a:gd name="T95" fmla="*/ 471488 h 1224"/>
              <a:gd name="T96" fmla="*/ 2825751 w 2027"/>
              <a:gd name="T97" fmla="*/ 0 h 1224"/>
              <a:gd name="T98" fmla="*/ 3216276 w 2027"/>
              <a:gd name="T99" fmla="*/ 1316037 h 1224"/>
              <a:gd name="T100" fmla="*/ 1714501 w 2027"/>
              <a:gd name="T101" fmla="*/ 1941513 h 122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27"/>
              <a:gd name="T154" fmla="*/ 0 h 1224"/>
              <a:gd name="T155" fmla="*/ 2027 w 2027"/>
              <a:gd name="T156" fmla="*/ 1224 h 122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27" h="1224">
                <a:moveTo>
                  <a:pt x="1080" y="1223"/>
                </a:moveTo>
                <a:lnTo>
                  <a:pt x="1213" y="985"/>
                </a:lnTo>
                <a:lnTo>
                  <a:pt x="1170" y="975"/>
                </a:lnTo>
                <a:lnTo>
                  <a:pt x="1123" y="967"/>
                </a:lnTo>
                <a:lnTo>
                  <a:pt x="1062" y="957"/>
                </a:lnTo>
                <a:lnTo>
                  <a:pt x="1012" y="951"/>
                </a:lnTo>
                <a:lnTo>
                  <a:pt x="956" y="946"/>
                </a:lnTo>
                <a:lnTo>
                  <a:pt x="895" y="942"/>
                </a:lnTo>
                <a:lnTo>
                  <a:pt x="831" y="938"/>
                </a:lnTo>
                <a:lnTo>
                  <a:pt x="718" y="938"/>
                </a:lnTo>
                <a:lnTo>
                  <a:pt x="659" y="940"/>
                </a:lnTo>
                <a:lnTo>
                  <a:pt x="604" y="944"/>
                </a:lnTo>
                <a:lnTo>
                  <a:pt x="548" y="947"/>
                </a:lnTo>
                <a:lnTo>
                  <a:pt x="492" y="955"/>
                </a:lnTo>
                <a:lnTo>
                  <a:pt x="440" y="963"/>
                </a:lnTo>
                <a:lnTo>
                  <a:pt x="376" y="973"/>
                </a:lnTo>
                <a:lnTo>
                  <a:pt x="320" y="987"/>
                </a:lnTo>
                <a:lnTo>
                  <a:pt x="466" y="484"/>
                </a:lnTo>
                <a:lnTo>
                  <a:pt x="0" y="283"/>
                </a:lnTo>
                <a:lnTo>
                  <a:pt x="24" y="277"/>
                </a:lnTo>
                <a:lnTo>
                  <a:pt x="71" y="265"/>
                </a:lnTo>
                <a:lnTo>
                  <a:pt x="108" y="258"/>
                </a:lnTo>
                <a:lnTo>
                  <a:pt x="151" y="248"/>
                </a:lnTo>
                <a:lnTo>
                  <a:pt x="201" y="240"/>
                </a:lnTo>
                <a:lnTo>
                  <a:pt x="244" y="232"/>
                </a:lnTo>
                <a:lnTo>
                  <a:pt x="299" y="222"/>
                </a:lnTo>
                <a:lnTo>
                  <a:pt x="347" y="216"/>
                </a:lnTo>
                <a:lnTo>
                  <a:pt x="402" y="210"/>
                </a:lnTo>
                <a:lnTo>
                  <a:pt x="461" y="204"/>
                </a:lnTo>
                <a:lnTo>
                  <a:pt x="516" y="200"/>
                </a:lnTo>
                <a:lnTo>
                  <a:pt x="580" y="198"/>
                </a:lnTo>
                <a:lnTo>
                  <a:pt x="641" y="194"/>
                </a:lnTo>
                <a:lnTo>
                  <a:pt x="702" y="194"/>
                </a:lnTo>
                <a:lnTo>
                  <a:pt x="765" y="194"/>
                </a:lnTo>
                <a:lnTo>
                  <a:pt x="845" y="194"/>
                </a:lnTo>
                <a:lnTo>
                  <a:pt x="916" y="196"/>
                </a:lnTo>
                <a:lnTo>
                  <a:pt x="964" y="198"/>
                </a:lnTo>
                <a:lnTo>
                  <a:pt x="1022" y="202"/>
                </a:lnTo>
                <a:lnTo>
                  <a:pt x="1078" y="206"/>
                </a:lnTo>
                <a:lnTo>
                  <a:pt x="1144" y="212"/>
                </a:lnTo>
                <a:lnTo>
                  <a:pt x="1200" y="220"/>
                </a:lnTo>
                <a:lnTo>
                  <a:pt x="1253" y="228"/>
                </a:lnTo>
                <a:lnTo>
                  <a:pt x="1321" y="238"/>
                </a:lnTo>
                <a:lnTo>
                  <a:pt x="1374" y="248"/>
                </a:lnTo>
                <a:lnTo>
                  <a:pt x="1438" y="260"/>
                </a:lnTo>
                <a:lnTo>
                  <a:pt x="1491" y="269"/>
                </a:lnTo>
                <a:lnTo>
                  <a:pt x="1549" y="283"/>
                </a:lnTo>
                <a:lnTo>
                  <a:pt x="1607" y="297"/>
                </a:lnTo>
                <a:lnTo>
                  <a:pt x="1780" y="0"/>
                </a:lnTo>
                <a:lnTo>
                  <a:pt x="2026" y="829"/>
                </a:lnTo>
                <a:lnTo>
                  <a:pt x="1080" y="1223"/>
                </a:lnTo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5" grpId="0"/>
      <p:bldP spid="21517" grpId="0" animBg="1"/>
      <p:bldP spid="21518" grpId="0" animBg="1"/>
      <p:bldP spid="21519" grpId="0" animBg="1"/>
      <p:bldP spid="21520" grpId="0" animBg="1"/>
      <p:bldP spid="2152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2771775" y="3068638"/>
            <a:ext cx="38544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rtl="1">
              <a:defRPr/>
            </a:pPr>
            <a:r>
              <a:rPr lang="ar-SA" sz="4600" b="1">
                <a:effectLst>
                  <a:outerShdw blurRad="38100" dist="38100" dir="2700000" algn="tl">
                    <a:srgbClr val="C0C0C0"/>
                  </a:outerShdw>
                </a:effectLst>
                <a:cs typeface="Traditional Arabic" pitchFamily="2" charset="-78"/>
              </a:rPr>
              <a:t>معالجة الاعتراضات</a:t>
            </a:r>
            <a:endParaRPr lang="en-US" sz="4600" b="1">
              <a:effectLst>
                <a:outerShdw blurRad="38100" dist="38100" dir="2700000" algn="tl">
                  <a:srgbClr val="C0C0C0"/>
                </a:outerShdw>
              </a:effectLst>
              <a:cs typeface="Traditional Arabic" pitchFamily="2" charset="-78"/>
            </a:endParaRPr>
          </a:p>
        </p:txBody>
      </p:sp>
      <p:sp>
        <p:nvSpPr>
          <p:cNvPr id="22543" name="Freeform 15"/>
          <p:cNvSpPr>
            <a:spLocks/>
          </p:cNvSpPr>
          <p:nvPr/>
        </p:nvSpPr>
        <p:spPr bwMode="auto">
          <a:xfrm>
            <a:off x="41275" y="1895475"/>
            <a:ext cx="2878138" cy="2716213"/>
          </a:xfrm>
          <a:custGeom>
            <a:avLst/>
            <a:gdLst>
              <a:gd name="T0" fmla="*/ 2876551 w 1813"/>
              <a:gd name="T1" fmla="*/ 1122363 h 1711"/>
              <a:gd name="T2" fmla="*/ 2144713 w 1813"/>
              <a:gd name="T3" fmla="*/ 900113 h 1711"/>
              <a:gd name="T4" fmla="*/ 2116138 w 1813"/>
              <a:gd name="T5" fmla="*/ 949325 h 1711"/>
              <a:gd name="T6" fmla="*/ 2098676 w 1813"/>
              <a:gd name="T7" fmla="*/ 1000125 h 1711"/>
              <a:gd name="T8" fmla="*/ 2078038 w 1813"/>
              <a:gd name="T9" fmla="*/ 1054100 h 1711"/>
              <a:gd name="T10" fmla="*/ 2060576 w 1813"/>
              <a:gd name="T11" fmla="*/ 1109663 h 1711"/>
              <a:gd name="T12" fmla="*/ 2039938 w 1813"/>
              <a:gd name="T13" fmla="*/ 1182688 h 1711"/>
              <a:gd name="T14" fmla="*/ 2027238 w 1813"/>
              <a:gd name="T15" fmla="*/ 1243013 h 1711"/>
              <a:gd name="T16" fmla="*/ 2014538 w 1813"/>
              <a:gd name="T17" fmla="*/ 1308100 h 1711"/>
              <a:gd name="T18" fmla="*/ 2006601 w 1813"/>
              <a:gd name="T19" fmla="*/ 1381125 h 1711"/>
              <a:gd name="T20" fmla="*/ 1997076 w 1813"/>
              <a:gd name="T21" fmla="*/ 1455738 h 1711"/>
              <a:gd name="T22" fmla="*/ 1997076 w 1813"/>
              <a:gd name="T23" fmla="*/ 1592263 h 1711"/>
              <a:gd name="T24" fmla="*/ 2001838 w 1813"/>
              <a:gd name="T25" fmla="*/ 1660526 h 1711"/>
              <a:gd name="T26" fmla="*/ 2006601 w 1813"/>
              <a:gd name="T27" fmla="*/ 1727201 h 1711"/>
              <a:gd name="T28" fmla="*/ 2019301 w 1813"/>
              <a:gd name="T29" fmla="*/ 1793876 h 1711"/>
              <a:gd name="T30" fmla="*/ 2035176 w 1813"/>
              <a:gd name="T31" fmla="*/ 1858963 h 1711"/>
              <a:gd name="T32" fmla="*/ 2052638 w 1813"/>
              <a:gd name="T33" fmla="*/ 1922463 h 1711"/>
              <a:gd name="T34" fmla="*/ 2073276 w 1813"/>
              <a:gd name="T35" fmla="*/ 1997076 h 1711"/>
              <a:gd name="T36" fmla="*/ 2103438 w 1813"/>
              <a:gd name="T37" fmla="*/ 2066926 h 1711"/>
              <a:gd name="T38" fmla="*/ 728663 w 1813"/>
              <a:gd name="T39" fmla="*/ 2714626 h 1711"/>
              <a:gd name="T40" fmla="*/ 698500 w 1813"/>
              <a:gd name="T41" fmla="*/ 2649538 h 1711"/>
              <a:gd name="T42" fmla="*/ 669925 w 1813"/>
              <a:gd name="T43" fmla="*/ 2592388 h 1711"/>
              <a:gd name="T44" fmla="*/ 644525 w 1813"/>
              <a:gd name="T45" fmla="*/ 2538413 h 1711"/>
              <a:gd name="T46" fmla="*/ 619125 w 1813"/>
              <a:gd name="T47" fmla="*/ 2479676 h 1711"/>
              <a:gd name="T48" fmla="*/ 598488 w 1813"/>
              <a:gd name="T49" fmla="*/ 2428876 h 1711"/>
              <a:gd name="T50" fmla="*/ 573088 w 1813"/>
              <a:gd name="T51" fmla="*/ 2371726 h 1711"/>
              <a:gd name="T52" fmla="*/ 555625 w 1813"/>
              <a:gd name="T53" fmla="*/ 2319338 h 1711"/>
              <a:gd name="T54" fmla="*/ 538163 w 1813"/>
              <a:gd name="T55" fmla="*/ 2268538 h 1711"/>
              <a:gd name="T56" fmla="*/ 522288 w 1813"/>
              <a:gd name="T57" fmla="*/ 2214563 h 1711"/>
              <a:gd name="T58" fmla="*/ 501650 w 1813"/>
              <a:gd name="T59" fmla="*/ 2152651 h 1711"/>
              <a:gd name="T60" fmla="*/ 488950 w 1813"/>
              <a:gd name="T61" fmla="*/ 2085976 h 1711"/>
              <a:gd name="T62" fmla="*/ 471488 w 1813"/>
              <a:gd name="T63" fmla="*/ 2025651 h 1711"/>
              <a:gd name="T64" fmla="*/ 454025 w 1813"/>
              <a:gd name="T65" fmla="*/ 1966913 h 1711"/>
              <a:gd name="T66" fmla="*/ 446088 w 1813"/>
              <a:gd name="T67" fmla="*/ 1897063 h 1711"/>
              <a:gd name="T68" fmla="*/ 438150 w 1813"/>
              <a:gd name="T69" fmla="*/ 1830388 h 1711"/>
              <a:gd name="T70" fmla="*/ 430213 w 1813"/>
              <a:gd name="T71" fmla="*/ 1755776 h 1711"/>
              <a:gd name="T72" fmla="*/ 420688 w 1813"/>
              <a:gd name="T73" fmla="*/ 1682751 h 1711"/>
              <a:gd name="T74" fmla="*/ 420688 w 1813"/>
              <a:gd name="T75" fmla="*/ 1611313 h 1711"/>
              <a:gd name="T76" fmla="*/ 420688 w 1813"/>
              <a:gd name="T77" fmla="*/ 1535113 h 1711"/>
              <a:gd name="T78" fmla="*/ 420688 w 1813"/>
              <a:gd name="T79" fmla="*/ 1441450 h 1711"/>
              <a:gd name="T80" fmla="*/ 425450 w 1813"/>
              <a:gd name="T81" fmla="*/ 1355725 h 1711"/>
              <a:gd name="T82" fmla="*/ 430213 w 1813"/>
              <a:gd name="T83" fmla="*/ 1298575 h 1711"/>
              <a:gd name="T84" fmla="*/ 438150 w 1813"/>
              <a:gd name="T85" fmla="*/ 1230313 h 1711"/>
              <a:gd name="T86" fmla="*/ 446088 w 1813"/>
              <a:gd name="T87" fmla="*/ 1163638 h 1711"/>
              <a:gd name="T88" fmla="*/ 458788 w 1813"/>
              <a:gd name="T89" fmla="*/ 1084263 h 1711"/>
              <a:gd name="T90" fmla="*/ 476250 w 1813"/>
              <a:gd name="T91" fmla="*/ 1016000 h 1711"/>
              <a:gd name="T92" fmla="*/ 492125 w 1813"/>
              <a:gd name="T93" fmla="*/ 952500 h 1711"/>
              <a:gd name="T94" fmla="*/ 514350 w 1813"/>
              <a:gd name="T95" fmla="*/ 874713 h 1711"/>
              <a:gd name="T96" fmla="*/ 534988 w 1813"/>
              <a:gd name="T97" fmla="*/ 811213 h 1711"/>
              <a:gd name="T98" fmla="*/ 555625 w 1813"/>
              <a:gd name="T99" fmla="*/ 735013 h 1711"/>
              <a:gd name="T100" fmla="*/ 581025 w 1813"/>
              <a:gd name="T101" fmla="*/ 673100 h 1711"/>
              <a:gd name="T102" fmla="*/ 609600 w 1813"/>
              <a:gd name="T103" fmla="*/ 603250 h 1711"/>
              <a:gd name="T104" fmla="*/ 639763 w 1813"/>
              <a:gd name="T105" fmla="*/ 534988 h 1711"/>
              <a:gd name="T106" fmla="*/ 682625 w 1813"/>
              <a:gd name="T107" fmla="*/ 449263 h 1711"/>
              <a:gd name="T108" fmla="*/ 0 w 1813"/>
              <a:gd name="T109" fmla="*/ 234950 h 1711"/>
              <a:gd name="T110" fmla="*/ 1792288 w 1813"/>
              <a:gd name="T111" fmla="*/ 0 h 1711"/>
              <a:gd name="T112" fmla="*/ 2876551 w 1813"/>
              <a:gd name="T113" fmla="*/ 1122363 h 17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813"/>
              <a:gd name="T172" fmla="*/ 0 h 1711"/>
              <a:gd name="T173" fmla="*/ 1813 w 1813"/>
              <a:gd name="T174" fmla="*/ 1711 h 17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813" h="1711">
                <a:moveTo>
                  <a:pt x="1812" y="707"/>
                </a:moveTo>
                <a:lnTo>
                  <a:pt x="1351" y="567"/>
                </a:lnTo>
                <a:lnTo>
                  <a:pt x="1333" y="598"/>
                </a:lnTo>
                <a:lnTo>
                  <a:pt x="1322" y="630"/>
                </a:lnTo>
                <a:lnTo>
                  <a:pt x="1309" y="664"/>
                </a:lnTo>
                <a:lnTo>
                  <a:pt x="1298" y="699"/>
                </a:lnTo>
                <a:lnTo>
                  <a:pt x="1285" y="745"/>
                </a:lnTo>
                <a:lnTo>
                  <a:pt x="1277" y="783"/>
                </a:lnTo>
                <a:lnTo>
                  <a:pt x="1269" y="824"/>
                </a:lnTo>
                <a:lnTo>
                  <a:pt x="1264" y="870"/>
                </a:lnTo>
                <a:lnTo>
                  <a:pt x="1258" y="917"/>
                </a:lnTo>
                <a:lnTo>
                  <a:pt x="1258" y="1003"/>
                </a:lnTo>
                <a:lnTo>
                  <a:pt x="1261" y="1046"/>
                </a:lnTo>
                <a:lnTo>
                  <a:pt x="1264" y="1088"/>
                </a:lnTo>
                <a:lnTo>
                  <a:pt x="1272" y="1130"/>
                </a:lnTo>
                <a:lnTo>
                  <a:pt x="1282" y="1171"/>
                </a:lnTo>
                <a:lnTo>
                  <a:pt x="1293" y="1211"/>
                </a:lnTo>
                <a:lnTo>
                  <a:pt x="1306" y="1258"/>
                </a:lnTo>
                <a:lnTo>
                  <a:pt x="1325" y="1302"/>
                </a:lnTo>
                <a:lnTo>
                  <a:pt x="459" y="1710"/>
                </a:lnTo>
                <a:lnTo>
                  <a:pt x="440" y="1669"/>
                </a:lnTo>
                <a:lnTo>
                  <a:pt x="422" y="1633"/>
                </a:lnTo>
                <a:lnTo>
                  <a:pt x="406" y="1599"/>
                </a:lnTo>
                <a:lnTo>
                  <a:pt x="390" y="1562"/>
                </a:lnTo>
                <a:lnTo>
                  <a:pt x="377" y="1530"/>
                </a:lnTo>
                <a:lnTo>
                  <a:pt x="361" y="1494"/>
                </a:lnTo>
                <a:lnTo>
                  <a:pt x="350" y="1461"/>
                </a:lnTo>
                <a:lnTo>
                  <a:pt x="339" y="1429"/>
                </a:lnTo>
                <a:lnTo>
                  <a:pt x="329" y="1395"/>
                </a:lnTo>
                <a:lnTo>
                  <a:pt x="316" y="1356"/>
                </a:lnTo>
                <a:lnTo>
                  <a:pt x="308" y="1314"/>
                </a:lnTo>
                <a:lnTo>
                  <a:pt x="297" y="1276"/>
                </a:lnTo>
                <a:lnTo>
                  <a:pt x="286" y="1239"/>
                </a:lnTo>
                <a:lnTo>
                  <a:pt x="281" y="1195"/>
                </a:lnTo>
                <a:lnTo>
                  <a:pt x="276" y="1153"/>
                </a:lnTo>
                <a:lnTo>
                  <a:pt x="271" y="1106"/>
                </a:lnTo>
                <a:lnTo>
                  <a:pt x="265" y="1060"/>
                </a:lnTo>
                <a:lnTo>
                  <a:pt x="265" y="1015"/>
                </a:lnTo>
                <a:lnTo>
                  <a:pt x="265" y="967"/>
                </a:lnTo>
                <a:lnTo>
                  <a:pt x="265" y="908"/>
                </a:lnTo>
                <a:lnTo>
                  <a:pt x="268" y="854"/>
                </a:lnTo>
                <a:lnTo>
                  <a:pt x="271" y="818"/>
                </a:lnTo>
                <a:lnTo>
                  <a:pt x="276" y="775"/>
                </a:lnTo>
                <a:lnTo>
                  <a:pt x="281" y="733"/>
                </a:lnTo>
                <a:lnTo>
                  <a:pt x="289" y="683"/>
                </a:lnTo>
                <a:lnTo>
                  <a:pt x="300" y="640"/>
                </a:lnTo>
                <a:lnTo>
                  <a:pt x="310" y="600"/>
                </a:lnTo>
                <a:lnTo>
                  <a:pt x="324" y="551"/>
                </a:lnTo>
                <a:lnTo>
                  <a:pt x="337" y="511"/>
                </a:lnTo>
                <a:lnTo>
                  <a:pt x="350" y="463"/>
                </a:lnTo>
                <a:lnTo>
                  <a:pt x="366" y="424"/>
                </a:lnTo>
                <a:lnTo>
                  <a:pt x="384" y="380"/>
                </a:lnTo>
                <a:lnTo>
                  <a:pt x="403" y="337"/>
                </a:lnTo>
                <a:lnTo>
                  <a:pt x="430" y="283"/>
                </a:lnTo>
                <a:lnTo>
                  <a:pt x="0" y="148"/>
                </a:lnTo>
                <a:lnTo>
                  <a:pt x="1129" y="0"/>
                </a:lnTo>
                <a:lnTo>
                  <a:pt x="1812" y="707"/>
                </a:lnTo>
              </a:path>
            </a:pathLst>
          </a:cu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173038" y="3859213"/>
            <a:ext cx="3267075" cy="2327275"/>
          </a:xfrm>
          <a:custGeom>
            <a:avLst/>
            <a:gdLst>
              <a:gd name="T0" fmla="*/ 2593975 w 2058"/>
              <a:gd name="T1" fmla="*/ 2325688 h 1466"/>
              <a:gd name="T2" fmla="*/ 2525712 w 2058"/>
              <a:gd name="T3" fmla="*/ 2300288 h 1466"/>
              <a:gd name="T4" fmla="*/ 2471737 w 2058"/>
              <a:gd name="T5" fmla="*/ 2278063 h 1466"/>
              <a:gd name="T6" fmla="*/ 2413000 w 2058"/>
              <a:gd name="T7" fmla="*/ 2255838 h 1466"/>
              <a:gd name="T8" fmla="*/ 2357437 w 2058"/>
              <a:gd name="T9" fmla="*/ 2233613 h 1466"/>
              <a:gd name="T10" fmla="*/ 2298700 w 2058"/>
              <a:gd name="T11" fmla="*/ 2208213 h 1466"/>
              <a:gd name="T12" fmla="*/ 2239962 w 2058"/>
              <a:gd name="T13" fmla="*/ 2184400 h 1466"/>
              <a:gd name="T14" fmla="*/ 2185987 w 2058"/>
              <a:gd name="T15" fmla="*/ 2155825 h 1466"/>
              <a:gd name="T16" fmla="*/ 2127250 w 2058"/>
              <a:gd name="T17" fmla="*/ 2130425 h 1466"/>
              <a:gd name="T18" fmla="*/ 2063750 w 2058"/>
              <a:gd name="T19" fmla="*/ 2095500 h 1466"/>
              <a:gd name="T20" fmla="*/ 1992312 w 2058"/>
              <a:gd name="T21" fmla="*/ 2060575 h 1466"/>
              <a:gd name="T22" fmla="*/ 1936750 w 2058"/>
              <a:gd name="T23" fmla="*/ 2028825 h 1466"/>
              <a:gd name="T24" fmla="*/ 1882775 w 2058"/>
              <a:gd name="T25" fmla="*/ 1995488 h 1466"/>
              <a:gd name="T26" fmla="*/ 1819275 w 2058"/>
              <a:gd name="T27" fmla="*/ 1960563 h 1466"/>
              <a:gd name="T28" fmla="*/ 1752600 w 2058"/>
              <a:gd name="T29" fmla="*/ 1922463 h 1466"/>
              <a:gd name="T30" fmla="*/ 1693862 w 2058"/>
              <a:gd name="T31" fmla="*/ 1884363 h 1466"/>
              <a:gd name="T32" fmla="*/ 1630363 w 2058"/>
              <a:gd name="T33" fmla="*/ 1843088 h 1466"/>
              <a:gd name="T34" fmla="*/ 1579562 w 2058"/>
              <a:gd name="T35" fmla="*/ 1809750 h 1466"/>
              <a:gd name="T36" fmla="*/ 1508125 w 2058"/>
              <a:gd name="T37" fmla="*/ 1758950 h 1466"/>
              <a:gd name="T38" fmla="*/ 1449387 w 2058"/>
              <a:gd name="T39" fmla="*/ 1717675 h 1466"/>
              <a:gd name="T40" fmla="*/ 1398587 w 2058"/>
              <a:gd name="T41" fmla="*/ 1676400 h 1466"/>
              <a:gd name="T42" fmla="*/ 1339850 w 2058"/>
              <a:gd name="T43" fmla="*/ 1630363 h 1466"/>
              <a:gd name="T44" fmla="*/ 1298575 w 2058"/>
              <a:gd name="T45" fmla="*/ 1595437 h 1466"/>
              <a:gd name="T46" fmla="*/ 1247775 w 2058"/>
              <a:gd name="T47" fmla="*/ 1550987 h 1466"/>
              <a:gd name="T48" fmla="*/ 1196975 w 2058"/>
              <a:gd name="T49" fmla="*/ 1506537 h 1466"/>
              <a:gd name="T50" fmla="*/ 1143000 w 2058"/>
              <a:gd name="T51" fmla="*/ 1454150 h 1466"/>
              <a:gd name="T52" fmla="*/ 1092200 w 2058"/>
              <a:gd name="T53" fmla="*/ 1409700 h 1466"/>
              <a:gd name="T54" fmla="*/ 1041400 w 2058"/>
              <a:gd name="T55" fmla="*/ 1358900 h 1466"/>
              <a:gd name="T56" fmla="*/ 982662 w 2058"/>
              <a:gd name="T57" fmla="*/ 1298575 h 1466"/>
              <a:gd name="T58" fmla="*/ 931862 w 2058"/>
              <a:gd name="T59" fmla="*/ 1246187 h 1466"/>
              <a:gd name="T60" fmla="*/ 877887 w 2058"/>
              <a:gd name="T61" fmla="*/ 1185862 h 1466"/>
              <a:gd name="T62" fmla="*/ 827087 w 2058"/>
              <a:gd name="T63" fmla="*/ 1125538 h 1466"/>
              <a:gd name="T64" fmla="*/ 781050 w 2058"/>
              <a:gd name="T65" fmla="*/ 1063625 h 1466"/>
              <a:gd name="T66" fmla="*/ 730250 w 2058"/>
              <a:gd name="T67" fmla="*/ 996950 h 1466"/>
              <a:gd name="T68" fmla="*/ 696912 w 2058"/>
              <a:gd name="T69" fmla="*/ 939800 h 1466"/>
              <a:gd name="T70" fmla="*/ 655637 w 2058"/>
              <a:gd name="T71" fmla="*/ 887413 h 1466"/>
              <a:gd name="T72" fmla="*/ 622300 w 2058"/>
              <a:gd name="T73" fmla="*/ 827088 h 1466"/>
              <a:gd name="T74" fmla="*/ 0 w 2058"/>
              <a:gd name="T75" fmla="*/ 1047750 h 1466"/>
              <a:gd name="T76" fmla="*/ 1025525 w 2058"/>
              <a:gd name="T77" fmla="*/ 0 h 1466"/>
              <a:gd name="T78" fmla="*/ 2760662 w 2058"/>
              <a:gd name="T79" fmla="*/ 112713 h 1466"/>
              <a:gd name="T80" fmla="*/ 2063750 w 2058"/>
              <a:gd name="T81" fmla="*/ 346075 h 1466"/>
              <a:gd name="T82" fmla="*/ 2105025 w 2058"/>
              <a:gd name="T83" fmla="*/ 411163 h 1466"/>
              <a:gd name="T84" fmla="*/ 2155825 w 2058"/>
              <a:gd name="T85" fmla="*/ 481013 h 1466"/>
              <a:gd name="T86" fmla="*/ 2219325 w 2058"/>
              <a:gd name="T87" fmla="*/ 557213 h 1466"/>
              <a:gd name="T88" fmla="*/ 2290762 w 2058"/>
              <a:gd name="T89" fmla="*/ 638175 h 1466"/>
              <a:gd name="T90" fmla="*/ 2354262 w 2058"/>
              <a:gd name="T91" fmla="*/ 701675 h 1466"/>
              <a:gd name="T92" fmla="*/ 2425700 w 2058"/>
              <a:gd name="T93" fmla="*/ 763587 h 1466"/>
              <a:gd name="T94" fmla="*/ 2492375 w 2058"/>
              <a:gd name="T95" fmla="*/ 827088 h 1466"/>
              <a:gd name="T96" fmla="*/ 2563812 w 2058"/>
              <a:gd name="T97" fmla="*/ 881063 h 1466"/>
              <a:gd name="T98" fmla="*/ 2640012 w 2058"/>
              <a:gd name="T99" fmla="*/ 930275 h 1466"/>
              <a:gd name="T100" fmla="*/ 2719387 w 2058"/>
              <a:gd name="T101" fmla="*/ 987425 h 1466"/>
              <a:gd name="T102" fmla="*/ 2798762 w 2058"/>
              <a:gd name="T103" fmla="*/ 1035050 h 1466"/>
              <a:gd name="T104" fmla="*/ 2874962 w 2058"/>
              <a:gd name="T105" fmla="*/ 1082675 h 1466"/>
              <a:gd name="T106" fmla="*/ 2951162 w 2058"/>
              <a:gd name="T107" fmla="*/ 1122363 h 1466"/>
              <a:gd name="T108" fmla="*/ 3043237 w 2058"/>
              <a:gd name="T109" fmla="*/ 1166812 h 1466"/>
              <a:gd name="T110" fmla="*/ 3135312 w 2058"/>
              <a:gd name="T111" fmla="*/ 1208087 h 1466"/>
              <a:gd name="T112" fmla="*/ 3203574 w 2058"/>
              <a:gd name="T113" fmla="*/ 1230312 h 1466"/>
              <a:gd name="T114" fmla="*/ 3265488 w 2058"/>
              <a:gd name="T115" fmla="*/ 1255712 h 1466"/>
              <a:gd name="T116" fmla="*/ 2593975 w 2058"/>
              <a:gd name="T117" fmla="*/ 2325688 h 146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58"/>
              <a:gd name="T178" fmla="*/ 0 h 1466"/>
              <a:gd name="T179" fmla="*/ 2058 w 2058"/>
              <a:gd name="T180" fmla="*/ 1466 h 146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58" h="1466">
                <a:moveTo>
                  <a:pt x="1634" y="1465"/>
                </a:moveTo>
                <a:lnTo>
                  <a:pt x="1591" y="1449"/>
                </a:lnTo>
                <a:lnTo>
                  <a:pt x="1557" y="1435"/>
                </a:lnTo>
                <a:lnTo>
                  <a:pt x="1520" y="1421"/>
                </a:lnTo>
                <a:lnTo>
                  <a:pt x="1485" y="1407"/>
                </a:lnTo>
                <a:lnTo>
                  <a:pt x="1448" y="1391"/>
                </a:lnTo>
                <a:lnTo>
                  <a:pt x="1411" y="1376"/>
                </a:lnTo>
                <a:lnTo>
                  <a:pt x="1377" y="1358"/>
                </a:lnTo>
                <a:lnTo>
                  <a:pt x="1340" y="1342"/>
                </a:lnTo>
                <a:lnTo>
                  <a:pt x="1300" y="1320"/>
                </a:lnTo>
                <a:lnTo>
                  <a:pt x="1255" y="1298"/>
                </a:lnTo>
                <a:lnTo>
                  <a:pt x="1220" y="1278"/>
                </a:lnTo>
                <a:lnTo>
                  <a:pt x="1186" y="1257"/>
                </a:lnTo>
                <a:lnTo>
                  <a:pt x="1146" y="1235"/>
                </a:lnTo>
                <a:lnTo>
                  <a:pt x="1104" y="1211"/>
                </a:lnTo>
                <a:lnTo>
                  <a:pt x="1067" y="1187"/>
                </a:lnTo>
                <a:lnTo>
                  <a:pt x="1027" y="1161"/>
                </a:lnTo>
                <a:lnTo>
                  <a:pt x="995" y="1140"/>
                </a:lnTo>
                <a:lnTo>
                  <a:pt x="950" y="1108"/>
                </a:lnTo>
                <a:lnTo>
                  <a:pt x="913" y="1082"/>
                </a:lnTo>
                <a:lnTo>
                  <a:pt x="881" y="1056"/>
                </a:lnTo>
                <a:lnTo>
                  <a:pt x="844" y="1027"/>
                </a:lnTo>
                <a:lnTo>
                  <a:pt x="818" y="1005"/>
                </a:lnTo>
                <a:lnTo>
                  <a:pt x="786" y="977"/>
                </a:lnTo>
                <a:lnTo>
                  <a:pt x="754" y="949"/>
                </a:lnTo>
                <a:lnTo>
                  <a:pt x="720" y="916"/>
                </a:lnTo>
                <a:lnTo>
                  <a:pt x="688" y="888"/>
                </a:lnTo>
                <a:lnTo>
                  <a:pt x="656" y="856"/>
                </a:lnTo>
                <a:lnTo>
                  <a:pt x="619" y="818"/>
                </a:lnTo>
                <a:lnTo>
                  <a:pt x="587" y="785"/>
                </a:lnTo>
                <a:lnTo>
                  <a:pt x="553" y="747"/>
                </a:lnTo>
                <a:lnTo>
                  <a:pt x="521" y="709"/>
                </a:lnTo>
                <a:lnTo>
                  <a:pt x="492" y="670"/>
                </a:lnTo>
                <a:lnTo>
                  <a:pt x="460" y="628"/>
                </a:lnTo>
                <a:lnTo>
                  <a:pt x="439" y="592"/>
                </a:lnTo>
                <a:lnTo>
                  <a:pt x="413" y="559"/>
                </a:lnTo>
                <a:lnTo>
                  <a:pt x="392" y="521"/>
                </a:lnTo>
                <a:lnTo>
                  <a:pt x="0" y="660"/>
                </a:lnTo>
                <a:lnTo>
                  <a:pt x="646" y="0"/>
                </a:lnTo>
                <a:lnTo>
                  <a:pt x="1739" y="71"/>
                </a:lnTo>
                <a:lnTo>
                  <a:pt x="1300" y="218"/>
                </a:lnTo>
                <a:lnTo>
                  <a:pt x="1326" y="259"/>
                </a:lnTo>
                <a:lnTo>
                  <a:pt x="1358" y="303"/>
                </a:lnTo>
                <a:lnTo>
                  <a:pt x="1398" y="351"/>
                </a:lnTo>
                <a:lnTo>
                  <a:pt x="1443" y="402"/>
                </a:lnTo>
                <a:lnTo>
                  <a:pt x="1483" y="442"/>
                </a:lnTo>
                <a:lnTo>
                  <a:pt x="1528" y="481"/>
                </a:lnTo>
                <a:lnTo>
                  <a:pt x="1570" y="521"/>
                </a:lnTo>
                <a:lnTo>
                  <a:pt x="1615" y="555"/>
                </a:lnTo>
                <a:lnTo>
                  <a:pt x="1663" y="586"/>
                </a:lnTo>
                <a:lnTo>
                  <a:pt x="1713" y="622"/>
                </a:lnTo>
                <a:lnTo>
                  <a:pt x="1763" y="652"/>
                </a:lnTo>
                <a:lnTo>
                  <a:pt x="1811" y="682"/>
                </a:lnTo>
                <a:lnTo>
                  <a:pt x="1859" y="707"/>
                </a:lnTo>
                <a:lnTo>
                  <a:pt x="1917" y="735"/>
                </a:lnTo>
                <a:lnTo>
                  <a:pt x="1975" y="761"/>
                </a:lnTo>
                <a:lnTo>
                  <a:pt x="2018" y="775"/>
                </a:lnTo>
                <a:lnTo>
                  <a:pt x="2057" y="791"/>
                </a:lnTo>
                <a:lnTo>
                  <a:pt x="1634" y="1465"/>
                </a:lnTo>
              </a:path>
            </a:pathLst>
          </a:custGeom>
          <a:gradFill rotWithShape="0">
            <a:gsLst>
              <a:gs pos="0">
                <a:srgbClr val="FF00FF"/>
              </a:gs>
              <a:gs pos="100000">
                <a:srgbClr val="760076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45" name="Freeform 17"/>
          <p:cNvSpPr>
            <a:spLocks/>
          </p:cNvSpPr>
          <p:nvPr/>
        </p:nvSpPr>
        <p:spPr bwMode="auto">
          <a:xfrm>
            <a:off x="2632075" y="4670425"/>
            <a:ext cx="3549650" cy="2125663"/>
          </a:xfrm>
          <a:custGeom>
            <a:avLst/>
            <a:gdLst>
              <a:gd name="T0" fmla="*/ 1420812 w 2236"/>
              <a:gd name="T1" fmla="*/ 0 h 1339"/>
              <a:gd name="T2" fmla="*/ 1127125 w 2236"/>
              <a:gd name="T3" fmla="*/ 547688 h 1339"/>
              <a:gd name="T4" fmla="*/ 1193800 w 2236"/>
              <a:gd name="T5" fmla="*/ 569913 h 1339"/>
              <a:gd name="T6" fmla="*/ 1257300 w 2236"/>
              <a:gd name="T7" fmla="*/ 582613 h 1339"/>
              <a:gd name="T8" fmla="*/ 1328737 w 2236"/>
              <a:gd name="T9" fmla="*/ 598488 h 1339"/>
              <a:gd name="T10" fmla="*/ 1408112 w 2236"/>
              <a:gd name="T11" fmla="*/ 614363 h 1339"/>
              <a:gd name="T12" fmla="*/ 1500187 w 2236"/>
              <a:gd name="T13" fmla="*/ 627063 h 1339"/>
              <a:gd name="T14" fmla="*/ 1584325 w 2236"/>
              <a:gd name="T15" fmla="*/ 636588 h 1339"/>
              <a:gd name="T16" fmla="*/ 1668463 w 2236"/>
              <a:gd name="T17" fmla="*/ 646113 h 1339"/>
              <a:gd name="T18" fmla="*/ 1765300 w 2236"/>
              <a:gd name="T19" fmla="*/ 654050 h 1339"/>
              <a:gd name="T20" fmla="*/ 1866900 w 2236"/>
              <a:gd name="T21" fmla="*/ 660400 h 1339"/>
              <a:gd name="T22" fmla="*/ 2047875 w 2236"/>
              <a:gd name="T23" fmla="*/ 660400 h 1339"/>
              <a:gd name="T24" fmla="*/ 2143125 w 2236"/>
              <a:gd name="T25" fmla="*/ 657225 h 1339"/>
              <a:gd name="T26" fmla="*/ 2227262 w 2236"/>
              <a:gd name="T27" fmla="*/ 652463 h 1339"/>
              <a:gd name="T28" fmla="*/ 2316162 w 2236"/>
              <a:gd name="T29" fmla="*/ 642938 h 1339"/>
              <a:gd name="T30" fmla="*/ 2408237 w 2236"/>
              <a:gd name="T31" fmla="*/ 630238 h 1339"/>
              <a:gd name="T32" fmla="*/ 2489200 w 2236"/>
              <a:gd name="T33" fmla="*/ 620713 h 1339"/>
              <a:gd name="T34" fmla="*/ 2589212 w 2236"/>
              <a:gd name="T35" fmla="*/ 601663 h 1339"/>
              <a:gd name="T36" fmla="*/ 2681287 w 2236"/>
              <a:gd name="T37" fmla="*/ 579438 h 1339"/>
              <a:gd name="T38" fmla="*/ 3548063 w 2236"/>
              <a:gd name="T39" fmla="*/ 1604963 h 1339"/>
              <a:gd name="T40" fmla="*/ 3463925 w 2236"/>
              <a:gd name="T41" fmla="*/ 1630363 h 1339"/>
              <a:gd name="T42" fmla="*/ 3384550 w 2236"/>
              <a:gd name="T43" fmla="*/ 1652588 h 1339"/>
              <a:gd name="T44" fmla="*/ 3313113 w 2236"/>
              <a:gd name="T45" fmla="*/ 1671638 h 1339"/>
              <a:gd name="T46" fmla="*/ 3236912 w 2236"/>
              <a:gd name="T47" fmla="*/ 1690688 h 1339"/>
              <a:gd name="T48" fmla="*/ 3165474 w 2236"/>
              <a:gd name="T49" fmla="*/ 1706563 h 1339"/>
              <a:gd name="T50" fmla="*/ 3089274 w 2236"/>
              <a:gd name="T51" fmla="*/ 1725613 h 1339"/>
              <a:gd name="T52" fmla="*/ 3022599 w 2236"/>
              <a:gd name="T53" fmla="*/ 1736726 h 1339"/>
              <a:gd name="T54" fmla="*/ 2951162 w 2236"/>
              <a:gd name="T55" fmla="*/ 1749426 h 1339"/>
              <a:gd name="T56" fmla="*/ 2879725 w 2236"/>
              <a:gd name="T57" fmla="*/ 1762126 h 1339"/>
              <a:gd name="T58" fmla="*/ 2800350 w 2236"/>
              <a:gd name="T59" fmla="*/ 1778001 h 1339"/>
              <a:gd name="T60" fmla="*/ 2706687 w 2236"/>
              <a:gd name="T61" fmla="*/ 1787526 h 1339"/>
              <a:gd name="T62" fmla="*/ 2632075 w 2236"/>
              <a:gd name="T63" fmla="*/ 1800226 h 1339"/>
              <a:gd name="T64" fmla="*/ 2547937 w 2236"/>
              <a:gd name="T65" fmla="*/ 1812926 h 1339"/>
              <a:gd name="T66" fmla="*/ 2459037 w 2236"/>
              <a:gd name="T67" fmla="*/ 1822451 h 1339"/>
              <a:gd name="T68" fmla="*/ 2366962 w 2236"/>
              <a:gd name="T69" fmla="*/ 1828801 h 1339"/>
              <a:gd name="T70" fmla="*/ 2265362 w 2236"/>
              <a:gd name="T71" fmla="*/ 1831976 h 1339"/>
              <a:gd name="T72" fmla="*/ 2168525 w 2236"/>
              <a:gd name="T73" fmla="*/ 1838326 h 1339"/>
              <a:gd name="T74" fmla="*/ 2076450 w 2236"/>
              <a:gd name="T75" fmla="*/ 1838326 h 1339"/>
              <a:gd name="T76" fmla="*/ 1976437 w 2236"/>
              <a:gd name="T77" fmla="*/ 1838326 h 1339"/>
              <a:gd name="T78" fmla="*/ 1849437 w 2236"/>
              <a:gd name="T79" fmla="*/ 1838326 h 1339"/>
              <a:gd name="T80" fmla="*/ 1736725 w 2236"/>
              <a:gd name="T81" fmla="*/ 1835151 h 1339"/>
              <a:gd name="T82" fmla="*/ 1655763 w 2236"/>
              <a:gd name="T83" fmla="*/ 1831976 h 1339"/>
              <a:gd name="T84" fmla="*/ 1568450 w 2236"/>
              <a:gd name="T85" fmla="*/ 1828801 h 1339"/>
              <a:gd name="T86" fmla="*/ 1474787 w 2236"/>
              <a:gd name="T87" fmla="*/ 1822451 h 1339"/>
              <a:gd name="T88" fmla="*/ 1370012 w 2236"/>
              <a:gd name="T89" fmla="*/ 1809751 h 1339"/>
              <a:gd name="T90" fmla="*/ 1282700 w 2236"/>
              <a:gd name="T91" fmla="*/ 1797051 h 1339"/>
              <a:gd name="T92" fmla="*/ 1193800 w 2236"/>
              <a:gd name="T93" fmla="*/ 1787526 h 1339"/>
              <a:gd name="T94" fmla="*/ 1089025 w 2236"/>
              <a:gd name="T95" fmla="*/ 1768476 h 1339"/>
              <a:gd name="T96" fmla="*/ 1008062 w 2236"/>
              <a:gd name="T97" fmla="*/ 1752601 h 1339"/>
              <a:gd name="T98" fmla="*/ 908050 w 2236"/>
              <a:gd name="T99" fmla="*/ 1736726 h 1339"/>
              <a:gd name="T100" fmla="*/ 819150 w 2236"/>
              <a:gd name="T101" fmla="*/ 1719263 h 1339"/>
              <a:gd name="T102" fmla="*/ 731837 w 2236"/>
              <a:gd name="T103" fmla="*/ 1700213 h 1339"/>
              <a:gd name="T104" fmla="*/ 638175 w 2236"/>
              <a:gd name="T105" fmla="*/ 1674813 h 1339"/>
              <a:gd name="T106" fmla="*/ 525462 w 2236"/>
              <a:gd name="T107" fmla="*/ 1643063 h 1339"/>
              <a:gd name="T108" fmla="*/ 255587 w 2236"/>
              <a:gd name="T109" fmla="*/ 2124076 h 1339"/>
              <a:gd name="T110" fmla="*/ 0 w 2236"/>
              <a:gd name="T111" fmla="*/ 762000 h 1339"/>
              <a:gd name="T112" fmla="*/ 1420812 w 2236"/>
              <a:gd name="T113" fmla="*/ 0 h 133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236"/>
              <a:gd name="T172" fmla="*/ 0 h 1339"/>
              <a:gd name="T173" fmla="*/ 2236 w 2236"/>
              <a:gd name="T174" fmla="*/ 1339 h 133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236" h="1339">
                <a:moveTo>
                  <a:pt x="895" y="0"/>
                </a:moveTo>
                <a:lnTo>
                  <a:pt x="710" y="345"/>
                </a:lnTo>
                <a:lnTo>
                  <a:pt x="752" y="359"/>
                </a:lnTo>
                <a:lnTo>
                  <a:pt x="792" y="367"/>
                </a:lnTo>
                <a:lnTo>
                  <a:pt x="837" y="377"/>
                </a:lnTo>
                <a:lnTo>
                  <a:pt x="887" y="387"/>
                </a:lnTo>
                <a:lnTo>
                  <a:pt x="945" y="395"/>
                </a:lnTo>
                <a:lnTo>
                  <a:pt x="998" y="401"/>
                </a:lnTo>
                <a:lnTo>
                  <a:pt x="1051" y="407"/>
                </a:lnTo>
                <a:lnTo>
                  <a:pt x="1112" y="412"/>
                </a:lnTo>
                <a:lnTo>
                  <a:pt x="1176" y="416"/>
                </a:lnTo>
                <a:lnTo>
                  <a:pt x="1290" y="416"/>
                </a:lnTo>
                <a:lnTo>
                  <a:pt x="1350" y="414"/>
                </a:lnTo>
                <a:lnTo>
                  <a:pt x="1403" y="411"/>
                </a:lnTo>
                <a:lnTo>
                  <a:pt x="1459" y="405"/>
                </a:lnTo>
                <a:lnTo>
                  <a:pt x="1517" y="397"/>
                </a:lnTo>
                <a:lnTo>
                  <a:pt x="1568" y="391"/>
                </a:lnTo>
                <a:lnTo>
                  <a:pt x="1631" y="379"/>
                </a:lnTo>
                <a:lnTo>
                  <a:pt x="1689" y="365"/>
                </a:lnTo>
                <a:lnTo>
                  <a:pt x="2235" y="1011"/>
                </a:lnTo>
                <a:lnTo>
                  <a:pt x="2182" y="1027"/>
                </a:lnTo>
                <a:lnTo>
                  <a:pt x="2132" y="1041"/>
                </a:lnTo>
                <a:lnTo>
                  <a:pt x="2087" y="1053"/>
                </a:lnTo>
                <a:lnTo>
                  <a:pt x="2039" y="1065"/>
                </a:lnTo>
                <a:lnTo>
                  <a:pt x="1994" y="1075"/>
                </a:lnTo>
                <a:lnTo>
                  <a:pt x="1946" y="1087"/>
                </a:lnTo>
                <a:lnTo>
                  <a:pt x="1904" y="1094"/>
                </a:lnTo>
                <a:lnTo>
                  <a:pt x="1859" y="1102"/>
                </a:lnTo>
                <a:lnTo>
                  <a:pt x="1814" y="1110"/>
                </a:lnTo>
                <a:lnTo>
                  <a:pt x="1764" y="1120"/>
                </a:lnTo>
                <a:lnTo>
                  <a:pt x="1705" y="1126"/>
                </a:lnTo>
                <a:lnTo>
                  <a:pt x="1658" y="1134"/>
                </a:lnTo>
                <a:lnTo>
                  <a:pt x="1605" y="1142"/>
                </a:lnTo>
                <a:lnTo>
                  <a:pt x="1549" y="1148"/>
                </a:lnTo>
                <a:lnTo>
                  <a:pt x="1491" y="1152"/>
                </a:lnTo>
                <a:lnTo>
                  <a:pt x="1427" y="1154"/>
                </a:lnTo>
                <a:lnTo>
                  <a:pt x="1366" y="1158"/>
                </a:lnTo>
                <a:lnTo>
                  <a:pt x="1308" y="1158"/>
                </a:lnTo>
                <a:lnTo>
                  <a:pt x="1245" y="1158"/>
                </a:lnTo>
                <a:lnTo>
                  <a:pt x="1165" y="1158"/>
                </a:lnTo>
                <a:lnTo>
                  <a:pt x="1094" y="1156"/>
                </a:lnTo>
                <a:lnTo>
                  <a:pt x="1043" y="1154"/>
                </a:lnTo>
                <a:lnTo>
                  <a:pt x="988" y="1152"/>
                </a:lnTo>
                <a:lnTo>
                  <a:pt x="929" y="1148"/>
                </a:lnTo>
                <a:lnTo>
                  <a:pt x="863" y="1140"/>
                </a:lnTo>
                <a:lnTo>
                  <a:pt x="808" y="1132"/>
                </a:lnTo>
                <a:lnTo>
                  <a:pt x="752" y="1126"/>
                </a:lnTo>
                <a:lnTo>
                  <a:pt x="686" y="1114"/>
                </a:lnTo>
                <a:lnTo>
                  <a:pt x="635" y="1104"/>
                </a:lnTo>
                <a:lnTo>
                  <a:pt x="572" y="1094"/>
                </a:lnTo>
                <a:lnTo>
                  <a:pt x="516" y="1083"/>
                </a:lnTo>
                <a:lnTo>
                  <a:pt x="461" y="1071"/>
                </a:lnTo>
                <a:lnTo>
                  <a:pt x="402" y="1055"/>
                </a:lnTo>
                <a:lnTo>
                  <a:pt x="331" y="1035"/>
                </a:lnTo>
                <a:lnTo>
                  <a:pt x="161" y="1338"/>
                </a:lnTo>
                <a:lnTo>
                  <a:pt x="0" y="480"/>
                </a:lnTo>
                <a:lnTo>
                  <a:pt x="895" y="0"/>
                </a:lnTo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7676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5192713" y="4254500"/>
            <a:ext cx="3082925" cy="2309813"/>
          </a:xfrm>
          <a:custGeom>
            <a:avLst/>
            <a:gdLst>
              <a:gd name="T0" fmla="*/ 3081338 w 1942"/>
              <a:gd name="T1" fmla="*/ 508000 h 1455"/>
              <a:gd name="T2" fmla="*/ 3043238 w 1942"/>
              <a:gd name="T3" fmla="*/ 557213 h 1455"/>
              <a:gd name="T4" fmla="*/ 3017838 w 1942"/>
              <a:gd name="T5" fmla="*/ 598488 h 1455"/>
              <a:gd name="T6" fmla="*/ 2984500 w 1942"/>
              <a:gd name="T7" fmla="*/ 642938 h 1455"/>
              <a:gd name="T8" fmla="*/ 2959100 w 1942"/>
              <a:gd name="T9" fmla="*/ 684213 h 1455"/>
              <a:gd name="T10" fmla="*/ 2925763 w 1942"/>
              <a:gd name="T11" fmla="*/ 727075 h 1455"/>
              <a:gd name="T12" fmla="*/ 2887663 w 1942"/>
              <a:gd name="T13" fmla="*/ 771525 h 1455"/>
              <a:gd name="T14" fmla="*/ 2854325 w 1942"/>
              <a:gd name="T15" fmla="*/ 812800 h 1455"/>
              <a:gd name="T16" fmla="*/ 2816225 w 1942"/>
              <a:gd name="T17" fmla="*/ 857250 h 1455"/>
              <a:gd name="T18" fmla="*/ 2770188 w 1942"/>
              <a:gd name="T19" fmla="*/ 903288 h 1455"/>
              <a:gd name="T20" fmla="*/ 2724150 w 1942"/>
              <a:gd name="T21" fmla="*/ 954088 h 1455"/>
              <a:gd name="T22" fmla="*/ 2686050 w 1942"/>
              <a:gd name="T23" fmla="*/ 995363 h 1455"/>
              <a:gd name="T24" fmla="*/ 2640013 w 1942"/>
              <a:gd name="T25" fmla="*/ 1036638 h 1455"/>
              <a:gd name="T26" fmla="*/ 2589213 w 1942"/>
              <a:gd name="T27" fmla="*/ 1085850 h 1455"/>
              <a:gd name="T28" fmla="*/ 2538413 w 1942"/>
              <a:gd name="T29" fmla="*/ 1136650 h 1455"/>
              <a:gd name="T30" fmla="*/ 2487613 w 1942"/>
              <a:gd name="T31" fmla="*/ 1181100 h 1455"/>
              <a:gd name="T32" fmla="*/ 2433638 w 1942"/>
              <a:gd name="T33" fmla="*/ 1228725 h 1455"/>
              <a:gd name="T34" fmla="*/ 2387600 w 1942"/>
              <a:gd name="T35" fmla="*/ 1265238 h 1455"/>
              <a:gd name="T36" fmla="*/ 2319338 w 1942"/>
              <a:gd name="T37" fmla="*/ 1319213 h 1455"/>
              <a:gd name="T38" fmla="*/ 2265363 w 1942"/>
              <a:gd name="T39" fmla="*/ 1363663 h 1455"/>
              <a:gd name="T40" fmla="*/ 2211388 w 1942"/>
              <a:gd name="T41" fmla="*/ 1401763 h 1455"/>
              <a:gd name="T42" fmla="*/ 2147888 w 1942"/>
              <a:gd name="T43" fmla="*/ 1444625 h 1455"/>
              <a:gd name="T44" fmla="*/ 2101850 w 1942"/>
              <a:gd name="T45" fmla="*/ 1476375 h 1455"/>
              <a:gd name="T46" fmla="*/ 2043113 w 1942"/>
              <a:gd name="T47" fmla="*/ 1514475 h 1455"/>
              <a:gd name="T48" fmla="*/ 1984375 w 1942"/>
              <a:gd name="T49" fmla="*/ 1552575 h 1455"/>
              <a:gd name="T50" fmla="*/ 1916113 w 1942"/>
              <a:gd name="T51" fmla="*/ 1593850 h 1455"/>
              <a:gd name="T52" fmla="*/ 1857375 w 1942"/>
              <a:gd name="T53" fmla="*/ 1627188 h 1455"/>
              <a:gd name="T54" fmla="*/ 1790700 w 1942"/>
              <a:gd name="T55" fmla="*/ 1665288 h 1455"/>
              <a:gd name="T56" fmla="*/ 1706563 w 1942"/>
              <a:gd name="T57" fmla="*/ 1709738 h 1455"/>
              <a:gd name="T58" fmla="*/ 1635125 w 1942"/>
              <a:gd name="T59" fmla="*/ 1747838 h 1455"/>
              <a:gd name="T60" fmla="*/ 1558925 w 1942"/>
              <a:gd name="T61" fmla="*/ 1789113 h 1455"/>
              <a:gd name="T62" fmla="*/ 1479550 w 1942"/>
              <a:gd name="T63" fmla="*/ 1828801 h 1455"/>
              <a:gd name="T64" fmla="*/ 1395413 w 1942"/>
              <a:gd name="T65" fmla="*/ 1863726 h 1455"/>
              <a:gd name="T66" fmla="*/ 1819275 w 1942"/>
              <a:gd name="T67" fmla="*/ 2308226 h 1455"/>
              <a:gd name="T68" fmla="*/ 125413 w 1942"/>
              <a:gd name="T69" fmla="*/ 1738313 h 1455"/>
              <a:gd name="T70" fmla="*/ 0 w 1942"/>
              <a:gd name="T71" fmla="*/ 611188 h 1455"/>
              <a:gd name="T72" fmla="*/ 352425 w 1942"/>
              <a:gd name="T73" fmla="*/ 928688 h 1455"/>
              <a:gd name="T74" fmla="*/ 431800 w 1942"/>
              <a:gd name="T75" fmla="*/ 900113 h 1455"/>
              <a:gd name="T76" fmla="*/ 512763 w 1942"/>
              <a:gd name="T77" fmla="*/ 869950 h 1455"/>
              <a:gd name="T78" fmla="*/ 617538 w 1942"/>
              <a:gd name="T79" fmla="*/ 831850 h 1455"/>
              <a:gd name="T80" fmla="*/ 717550 w 1942"/>
              <a:gd name="T81" fmla="*/ 787400 h 1455"/>
              <a:gd name="T82" fmla="*/ 823913 w 1942"/>
              <a:gd name="T83" fmla="*/ 733425 h 1455"/>
              <a:gd name="T84" fmla="*/ 911225 w 1942"/>
              <a:gd name="T85" fmla="*/ 687388 h 1455"/>
              <a:gd name="T86" fmla="*/ 995363 w 1942"/>
              <a:gd name="T87" fmla="*/ 633413 h 1455"/>
              <a:gd name="T88" fmla="*/ 1079500 w 1942"/>
              <a:gd name="T89" fmla="*/ 579438 h 1455"/>
              <a:gd name="T90" fmla="*/ 1147763 w 1942"/>
              <a:gd name="T91" fmla="*/ 528638 h 1455"/>
              <a:gd name="T92" fmla="*/ 1219200 w 1942"/>
              <a:gd name="T93" fmla="*/ 473075 h 1455"/>
              <a:gd name="T94" fmla="*/ 1293813 w 1942"/>
              <a:gd name="T95" fmla="*/ 409575 h 1455"/>
              <a:gd name="T96" fmla="*/ 1357313 w 1942"/>
              <a:gd name="T97" fmla="*/ 352425 h 1455"/>
              <a:gd name="T98" fmla="*/ 1420813 w 1942"/>
              <a:gd name="T99" fmla="*/ 293688 h 1455"/>
              <a:gd name="T100" fmla="*/ 1474788 w 1942"/>
              <a:gd name="T101" fmla="*/ 239713 h 1455"/>
              <a:gd name="T102" fmla="*/ 1533525 w 1942"/>
              <a:gd name="T103" fmla="*/ 166688 h 1455"/>
              <a:gd name="T104" fmla="*/ 1589087 w 1942"/>
              <a:gd name="T105" fmla="*/ 101600 h 1455"/>
              <a:gd name="T106" fmla="*/ 1617662 w 1942"/>
              <a:gd name="T107" fmla="*/ 50800 h 1455"/>
              <a:gd name="T108" fmla="*/ 1647825 w 1942"/>
              <a:gd name="T109" fmla="*/ 0 h 1455"/>
              <a:gd name="T110" fmla="*/ 3081338 w 1942"/>
              <a:gd name="T111" fmla="*/ 508000 h 14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942"/>
              <a:gd name="T169" fmla="*/ 0 h 1455"/>
              <a:gd name="T170" fmla="*/ 1942 w 1942"/>
              <a:gd name="T171" fmla="*/ 1455 h 145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942" h="1455">
                <a:moveTo>
                  <a:pt x="1941" y="320"/>
                </a:moveTo>
                <a:lnTo>
                  <a:pt x="1917" y="351"/>
                </a:lnTo>
                <a:lnTo>
                  <a:pt x="1901" y="377"/>
                </a:lnTo>
                <a:lnTo>
                  <a:pt x="1880" y="405"/>
                </a:lnTo>
                <a:lnTo>
                  <a:pt x="1864" y="431"/>
                </a:lnTo>
                <a:lnTo>
                  <a:pt x="1843" y="458"/>
                </a:lnTo>
                <a:lnTo>
                  <a:pt x="1819" y="486"/>
                </a:lnTo>
                <a:lnTo>
                  <a:pt x="1798" y="512"/>
                </a:lnTo>
                <a:lnTo>
                  <a:pt x="1774" y="540"/>
                </a:lnTo>
                <a:lnTo>
                  <a:pt x="1745" y="569"/>
                </a:lnTo>
                <a:lnTo>
                  <a:pt x="1716" y="601"/>
                </a:lnTo>
                <a:lnTo>
                  <a:pt x="1692" y="627"/>
                </a:lnTo>
                <a:lnTo>
                  <a:pt x="1663" y="653"/>
                </a:lnTo>
                <a:lnTo>
                  <a:pt x="1631" y="684"/>
                </a:lnTo>
                <a:lnTo>
                  <a:pt x="1599" y="716"/>
                </a:lnTo>
                <a:lnTo>
                  <a:pt x="1567" y="744"/>
                </a:lnTo>
                <a:lnTo>
                  <a:pt x="1533" y="774"/>
                </a:lnTo>
                <a:lnTo>
                  <a:pt x="1504" y="797"/>
                </a:lnTo>
                <a:lnTo>
                  <a:pt x="1461" y="831"/>
                </a:lnTo>
                <a:lnTo>
                  <a:pt x="1427" y="859"/>
                </a:lnTo>
                <a:lnTo>
                  <a:pt x="1393" y="883"/>
                </a:lnTo>
                <a:lnTo>
                  <a:pt x="1353" y="910"/>
                </a:lnTo>
                <a:lnTo>
                  <a:pt x="1324" y="930"/>
                </a:lnTo>
                <a:lnTo>
                  <a:pt x="1287" y="954"/>
                </a:lnTo>
                <a:lnTo>
                  <a:pt x="1250" y="978"/>
                </a:lnTo>
                <a:lnTo>
                  <a:pt x="1207" y="1004"/>
                </a:lnTo>
                <a:lnTo>
                  <a:pt x="1170" y="1025"/>
                </a:lnTo>
                <a:lnTo>
                  <a:pt x="1128" y="1049"/>
                </a:lnTo>
                <a:lnTo>
                  <a:pt x="1075" y="1077"/>
                </a:lnTo>
                <a:lnTo>
                  <a:pt x="1030" y="1101"/>
                </a:lnTo>
                <a:lnTo>
                  <a:pt x="982" y="1127"/>
                </a:lnTo>
                <a:lnTo>
                  <a:pt x="932" y="1152"/>
                </a:lnTo>
                <a:lnTo>
                  <a:pt x="879" y="1174"/>
                </a:lnTo>
                <a:lnTo>
                  <a:pt x="1146" y="1454"/>
                </a:lnTo>
                <a:lnTo>
                  <a:pt x="79" y="1095"/>
                </a:lnTo>
                <a:lnTo>
                  <a:pt x="0" y="385"/>
                </a:lnTo>
                <a:lnTo>
                  <a:pt x="222" y="585"/>
                </a:lnTo>
                <a:lnTo>
                  <a:pt x="272" y="567"/>
                </a:lnTo>
                <a:lnTo>
                  <a:pt x="323" y="548"/>
                </a:lnTo>
                <a:lnTo>
                  <a:pt x="389" y="524"/>
                </a:lnTo>
                <a:lnTo>
                  <a:pt x="452" y="496"/>
                </a:lnTo>
                <a:lnTo>
                  <a:pt x="519" y="462"/>
                </a:lnTo>
                <a:lnTo>
                  <a:pt x="574" y="433"/>
                </a:lnTo>
                <a:lnTo>
                  <a:pt x="627" y="399"/>
                </a:lnTo>
                <a:lnTo>
                  <a:pt x="680" y="365"/>
                </a:lnTo>
                <a:lnTo>
                  <a:pt x="723" y="333"/>
                </a:lnTo>
                <a:lnTo>
                  <a:pt x="768" y="298"/>
                </a:lnTo>
                <a:lnTo>
                  <a:pt x="815" y="258"/>
                </a:lnTo>
                <a:lnTo>
                  <a:pt x="855" y="222"/>
                </a:lnTo>
                <a:lnTo>
                  <a:pt x="895" y="185"/>
                </a:lnTo>
                <a:lnTo>
                  <a:pt x="929" y="151"/>
                </a:lnTo>
                <a:lnTo>
                  <a:pt x="966" y="105"/>
                </a:lnTo>
                <a:lnTo>
                  <a:pt x="1001" y="64"/>
                </a:lnTo>
                <a:lnTo>
                  <a:pt x="1019" y="32"/>
                </a:lnTo>
                <a:lnTo>
                  <a:pt x="1038" y="0"/>
                </a:lnTo>
                <a:lnTo>
                  <a:pt x="1941" y="320"/>
                </a:lnTo>
              </a:path>
            </a:pathLst>
          </a:custGeom>
          <a:gradFill rotWithShape="0">
            <a:gsLst>
              <a:gs pos="0">
                <a:srgbClr val="008080"/>
              </a:gs>
              <a:gs pos="100000">
                <a:srgbClr val="003B3B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6221413" y="2193925"/>
            <a:ext cx="2844800" cy="2686050"/>
          </a:xfrm>
          <a:custGeom>
            <a:avLst/>
            <a:gdLst>
              <a:gd name="T0" fmla="*/ 0 w 1792"/>
              <a:gd name="T1" fmla="*/ 1704975 h 1692"/>
              <a:gd name="T2" fmla="*/ 706438 w 1792"/>
              <a:gd name="T3" fmla="*/ 1903413 h 1692"/>
              <a:gd name="T4" fmla="*/ 744537 w 1792"/>
              <a:gd name="T5" fmla="*/ 1838325 h 1692"/>
              <a:gd name="T6" fmla="*/ 774700 w 1792"/>
              <a:gd name="T7" fmla="*/ 1774825 h 1692"/>
              <a:gd name="T8" fmla="*/ 795337 w 1792"/>
              <a:gd name="T9" fmla="*/ 1714500 h 1692"/>
              <a:gd name="T10" fmla="*/ 815975 w 1792"/>
              <a:gd name="T11" fmla="*/ 1662113 h 1692"/>
              <a:gd name="T12" fmla="*/ 836613 w 1792"/>
              <a:gd name="T13" fmla="*/ 1601787 h 1692"/>
              <a:gd name="T14" fmla="*/ 854075 w 1792"/>
              <a:gd name="T15" fmla="*/ 1531937 h 1692"/>
              <a:gd name="T16" fmla="*/ 866775 w 1792"/>
              <a:gd name="T17" fmla="*/ 1470025 h 1692"/>
              <a:gd name="T18" fmla="*/ 879475 w 1792"/>
              <a:gd name="T19" fmla="*/ 1406525 h 1692"/>
              <a:gd name="T20" fmla="*/ 892175 w 1792"/>
              <a:gd name="T21" fmla="*/ 1333500 h 1692"/>
              <a:gd name="T22" fmla="*/ 896938 w 1792"/>
              <a:gd name="T23" fmla="*/ 1258888 h 1692"/>
              <a:gd name="T24" fmla="*/ 896938 w 1792"/>
              <a:gd name="T25" fmla="*/ 1123950 h 1692"/>
              <a:gd name="T26" fmla="*/ 892175 w 1792"/>
              <a:gd name="T27" fmla="*/ 1050925 h 1692"/>
              <a:gd name="T28" fmla="*/ 887413 w 1792"/>
              <a:gd name="T29" fmla="*/ 987425 h 1692"/>
              <a:gd name="T30" fmla="*/ 874713 w 1792"/>
              <a:gd name="T31" fmla="*/ 922338 h 1692"/>
              <a:gd name="T32" fmla="*/ 858838 w 1792"/>
              <a:gd name="T33" fmla="*/ 852488 h 1692"/>
              <a:gd name="T34" fmla="*/ 841375 w 1792"/>
              <a:gd name="T35" fmla="*/ 792162 h 1692"/>
              <a:gd name="T36" fmla="*/ 820738 w 1792"/>
              <a:gd name="T37" fmla="*/ 717550 h 1692"/>
              <a:gd name="T38" fmla="*/ 790575 w 1792"/>
              <a:gd name="T39" fmla="*/ 644525 h 1692"/>
              <a:gd name="T40" fmla="*/ 2162175 w 1792"/>
              <a:gd name="T41" fmla="*/ 0 h 1692"/>
              <a:gd name="T42" fmla="*/ 2195513 w 1792"/>
              <a:gd name="T43" fmla="*/ 61913 h 1692"/>
              <a:gd name="T44" fmla="*/ 2224088 w 1792"/>
              <a:gd name="T45" fmla="*/ 122238 h 1692"/>
              <a:gd name="T46" fmla="*/ 2249488 w 1792"/>
              <a:gd name="T47" fmla="*/ 176212 h 1692"/>
              <a:gd name="T48" fmla="*/ 2274888 w 1792"/>
              <a:gd name="T49" fmla="*/ 233363 h 1692"/>
              <a:gd name="T50" fmla="*/ 2295525 w 1792"/>
              <a:gd name="T51" fmla="*/ 285750 h 1692"/>
              <a:gd name="T52" fmla="*/ 2320925 w 1792"/>
              <a:gd name="T53" fmla="*/ 342900 h 1692"/>
              <a:gd name="T54" fmla="*/ 2338388 w 1792"/>
              <a:gd name="T55" fmla="*/ 393700 h 1692"/>
              <a:gd name="T56" fmla="*/ 2354263 w 1792"/>
              <a:gd name="T57" fmla="*/ 446088 h 1692"/>
              <a:gd name="T58" fmla="*/ 2371725 w 1792"/>
              <a:gd name="T59" fmla="*/ 500063 h 1692"/>
              <a:gd name="T60" fmla="*/ 2392363 w 1792"/>
              <a:gd name="T61" fmla="*/ 560388 h 1692"/>
              <a:gd name="T62" fmla="*/ 2405063 w 1792"/>
              <a:gd name="T63" fmla="*/ 628650 h 1692"/>
              <a:gd name="T64" fmla="*/ 2422525 w 1792"/>
              <a:gd name="T65" fmla="*/ 685800 h 1692"/>
              <a:gd name="T66" fmla="*/ 2438400 w 1792"/>
              <a:gd name="T67" fmla="*/ 749300 h 1692"/>
              <a:gd name="T68" fmla="*/ 2451100 w 1792"/>
              <a:gd name="T69" fmla="*/ 814388 h 1692"/>
              <a:gd name="T70" fmla="*/ 2455863 w 1792"/>
              <a:gd name="T71" fmla="*/ 884238 h 1692"/>
              <a:gd name="T72" fmla="*/ 2463800 w 1792"/>
              <a:gd name="T73" fmla="*/ 960438 h 1692"/>
              <a:gd name="T74" fmla="*/ 2473325 w 1792"/>
              <a:gd name="T75" fmla="*/ 1031875 h 1692"/>
              <a:gd name="T76" fmla="*/ 2473325 w 1792"/>
              <a:gd name="T77" fmla="*/ 1101725 h 1692"/>
              <a:gd name="T78" fmla="*/ 2473325 w 1792"/>
              <a:gd name="T79" fmla="*/ 1176338 h 1692"/>
              <a:gd name="T80" fmla="*/ 2473325 w 1792"/>
              <a:gd name="T81" fmla="*/ 1271588 h 1692"/>
              <a:gd name="T82" fmla="*/ 2468563 w 1792"/>
              <a:gd name="T83" fmla="*/ 1355725 h 1692"/>
              <a:gd name="T84" fmla="*/ 2463800 w 1792"/>
              <a:gd name="T85" fmla="*/ 1416050 h 1692"/>
              <a:gd name="T86" fmla="*/ 2455863 w 1792"/>
              <a:gd name="T87" fmla="*/ 1482725 h 1692"/>
              <a:gd name="T88" fmla="*/ 2451100 w 1792"/>
              <a:gd name="T89" fmla="*/ 1550987 h 1692"/>
              <a:gd name="T90" fmla="*/ 2435225 w 1792"/>
              <a:gd name="T91" fmla="*/ 1630363 h 1692"/>
              <a:gd name="T92" fmla="*/ 2417763 w 1792"/>
              <a:gd name="T93" fmla="*/ 1695450 h 1692"/>
              <a:gd name="T94" fmla="*/ 2401888 w 1792"/>
              <a:gd name="T95" fmla="*/ 1762125 h 1692"/>
              <a:gd name="T96" fmla="*/ 2379663 w 1792"/>
              <a:gd name="T97" fmla="*/ 1841500 h 1692"/>
              <a:gd name="T98" fmla="*/ 2359025 w 1792"/>
              <a:gd name="T99" fmla="*/ 1900238 h 1692"/>
              <a:gd name="T100" fmla="*/ 2338388 w 1792"/>
              <a:gd name="T101" fmla="*/ 1976438 h 1692"/>
              <a:gd name="T102" fmla="*/ 2312988 w 1792"/>
              <a:gd name="T103" fmla="*/ 2043113 h 1692"/>
              <a:gd name="T104" fmla="*/ 2282825 w 1792"/>
              <a:gd name="T105" fmla="*/ 2108200 h 1692"/>
              <a:gd name="T106" fmla="*/ 2254250 w 1792"/>
              <a:gd name="T107" fmla="*/ 2178050 h 1692"/>
              <a:gd name="T108" fmla="*/ 2216150 w 1792"/>
              <a:gd name="T109" fmla="*/ 2262188 h 1692"/>
              <a:gd name="T110" fmla="*/ 2174875 w 1792"/>
              <a:gd name="T111" fmla="*/ 2347913 h 1692"/>
              <a:gd name="T112" fmla="*/ 2843213 w 1792"/>
              <a:gd name="T113" fmla="*/ 2552700 h 1692"/>
              <a:gd name="T114" fmla="*/ 1165225 w 1792"/>
              <a:gd name="T115" fmla="*/ 2684463 h 1692"/>
              <a:gd name="T116" fmla="*/ 0 w 1792"/>
              <a:gd name="T117" fmla="*/ 1704975 h 169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92"/>
              <a:gd name="T178" fmla="*/ 0 h 1692"/>
              <a:gd name="T179" fmla="*/ 1792 w 1792"/>
              <a:gd name="T180" fmla="*/ 1692 h 169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92" h="1692">
                <a:moveTo>
                  <a:pt x="0" y="1074"/>
                </a:moveTo>
                <a:lnTo>
                  <a:pt x="445" y="1199"/>
                </a:lnTo>
                <a:lnTo>
                  <a:pt x="469" y="1158"/>
                </a:lnTo>
                <a:lnTo>
                  <a:pt x="488" y="1118"/>
                </a:lnTo>
                <a:lnTo>
                  <a:pt x="501" y="1080"/>
                </a:lnTo>
                <a:lnTo>
                  <a:pt x="514" y="1047"/>
                </a:lnTo>
                <a:lnTo>
                  <a:pt x="527" y="1009"/>
                </a:lnTo>
                <a:lnTo>
                  <a:pt x="538" y="965"/>
                </a:lnTo>
                <a:lnTo>
                  <a:pt x="546" y="926"/>
                </a:lnTo>
                <a:lnTo>
                  <a:pt x="554" y="886"/>
                </a:lnTo>
                <a:lnTo>
                  <a:pt x="562" y="840"/>
                </a:lnTo>
                <a:lnTo>
                  <a:pt x="565" y="793"/>
                </a:lnTo>
                <a:lnTo>
                  <a:pt x="565" y="708"/>
                </a:lnTo>
                <a:lnTo>
                  <a:pt x="562" y="662"/>
                </a:lnTo>
                <a:lnTo>
                  <a:pt x="559" y="622"/>
                </a:lnTo>
                <a:lnTo>
                  <a:pt x="551" y="581"/>
                </a:lnTo>
                <a:lnTo>
                  <a:pt x="541" y="537"/>
                </a:lnTo>
                <a:lnTo>
                  <a:pt x="530" y="499"/>
                </a:lnTo>
                <a:lnTo>
                  <a:pt x="517" y="452"/>
                </a:lnTo>
                <a:lnTo>
                  <a:pt x="498" y="406"/>
                </a:lnTo>
                <a:lnTo>
                  <a:pt x="1362" y="0"/>
                </a:lnTo>
                <a:lnTo>
                  <a:pt x="1383" y="39"/>
                </a:lnTo>
                <a:lnTo>
                  <a:pt x="1401" y="77"/>
                </a:lnTo>
                <a:lnTo>
                  <a:pt x="1417" y="111"/>
                </a:lnTo>
                <a:lnTo>
                  <a:pt x="1433" y="147"/>
                </a:lnTo>
                <a:lnTo>
                  <a:pt x="1446" y="180"/>
                </a:lnTo>
                <a:lnTo>
                  <a:pt x="1462" y="216"/>
                </a:lnTo>
                <a:lnTo>
                  <a:pt x="1473" y="248"/>
                </a:lnTo>
                <a:lnTo>
                  <a:pt x="1483" y="281"/>
                </a:lnTo>
                <a:lnTo>
                  <a:pt x="1494" y="315"/>
                </a:lnTo>
                <a:lnTo>
                  <a:pt x="1507" y="353"/>
                </a:lnTo>
                <a:lnTo>
                  <a:pt x="1515" y="396"/>
                </a:lnTo>
                <a:lnTo>
                  <a:pt x="1526" y="432"/>
                </a:lnTo>
                <a:lnTo>
                  <a:pt x="1536" y="472"/>
                </a:lnTo>
                <a:lnTo>
                  <a:pt x="1544" y="513"/>
                </a:lnTo>
                <a:lnTo>
                  <a:pt x="1547" y="557"/>
                </a:lnTo>
                <a:lnTo>
                  <a:pt x="1552" y="605"/>
                </a:lnTo>
                <a:lnTo>
                  <a:pt x="1558" y="650"/>
                </a:lnTo>
                <a:lnTo>
                  <a:pt x="1558" y="694"/>
                </a:lnTo>
                <a:lnTo>
                  <a:pt x="1558" y="741"/>
                </a:lnTo>
                <a:lnTo>
                  <a:pt x="1558" y="801"/>
                </a:lnTo>
                <a:lnTo>
                  <a:pt x="1555" y="854"/>
                </a:lnTo>
                <a:lnTo>
                  <a:pt x="1552" y="892"/>
                </a:lnTo>
                <a:lnTo>
                  <a:pt x="1547" y="934"/>
                </a:lnTo>
                <a:lnTo>
                  <a:pt x="1544" y="977"/>
                </a:lnTo>
                <a:lnTo>
                  <a:pt x="1534" y="1027"/>
                </a:lnTo>
                <a:lnTo>
                  <a:pt x="1523" y="1068"/>
                </a:lnTo>
                <a:lnTo>
                  <a:pt x="1513" y="1110"/>
                </a:lnTo>
                <a:lnTo>
                  <a:pt x="1499" y="1160"/>
                </a:lnTo>
                <a:lnTo>
                  <a:pt x="1486" y="1197"/>
                </a:lnTo>
                <a:lnTo>
                  <a:pt x="1473" y="1245"/>
                </a:lnTo>
                <a:lnTo>
                  <a:pt x="1457" y="1287"/>
                </a:lnTo>
                <a:lnTo>
                  <a:pt x="1438" y="1328"/>
                </a:lnTo>
                <a:lnTo>
                  <a:pt x="1420" y="1372"/>
                </a:lnTo>
                <a:lnTo>
                  <a:pt x="1396" y="1425"/>
                </a:lnTo>
                <a:lnTo>
                  <a:pt x="1370" y="1479"/>
                </a:lnTo>
                <a:lnTo>
                  <a:pt x="1791" y="1608"/>
                </a:lnTo>
                <a:lnTo>
                  <a:pt x="734" y="1691"/>
                </a:lnTo>
                <a:lnTo>
                  <a:pt x="0" y="1074"/>
                </a:lnTo>
              </a:path>
            </a:pathLst>
          </a:cu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5700713" y="635000"/>
            <a:ext cx="3327400" cy="2371725"/>
          </a:xfrm>
          <a:custGeom>
            <a:avLst/>
            <a:gdLst/>
            <a:ahLst/>
            <a:cxnLst>
              <a:cxn ang="0">
                <a:pos x="426" y="0"/>
              </a:cxn>
              <a:cxn ang="0">
                <a:pos x="469" y="16"/>
              </a:cxn>
              <a:cxn ang="0">
                <a:pos x="503" y="30"/>
              </a:cxn>
              <a:cxn ang="0">
                <a:pos x="540" y="44"/>
              </a:cxn>
              <a:cxn ang="0">
                <a:pos x="575" y="58"/>
              </a:cxn>
              <a:cxn ang="0">
                <a:pos x="612" y="74"/>
              </a:cxn>
              <a:cxn ang="0">
                <a:pos x="646" y="92"/>
              </a:cxn>
              <a:cxn ang="0">
                <a:pos x="681" y="108"/>
              </a:cxn>
              <a:cxn ang="0">
                <a:pos x="715" y="123"/>
              </a:cxn>
              <a:cxn ang="0">
                <a:pos x="757" y="145"/>
              </a:cxn>
              <a:cxn ang="0">
                <a:pos x="802" y="169"/>
              </a:cxn>
              <a:cxn ang="0">
                <a:pos x="837" y="187"/>
              </a:cxn>
              <a:cxn ang="0">
                <a:pos x="871" y="209"/>
              </a:cxn>
              <a:cxn ang="0">
                <a:pos x="914" y="230"/>
              </a:cxn>
              <a:cxn ang="0">
                <a:pos x="956" y="254"/>
              </a:cxn>
              <a:cxn ang="0">
                <a:pos x="993" y="278"/>
              </a:cxn>
              <a:cxn ang="0">
                <a:pos x="1030" y="304"/>
              </a:cxn>
              <a:cxn ang="0">
                <a:pos x="1065" y="328"/>
              </a:cxn>
              <a:cxn ang="0">
                <a:pos x="1107" y="357"/>
              </a:cxn>
              <a:cxn ang="0">
                <a:pos x="1144" y="383"/>
              </a:cxn>
              <a:cxn ang="0">
                <a:pos x="1176" y="409"/>
              </a:cxn>
              <a:cxn ang="0">
                <a:pos x="1213" y="439"/>
              </a:cxn>
              <a:cxn ang="0">
                <a:pos x="1242" y="460"/>
              </a:cxn>
              <a:cxn ang="0">
                <a:pos x="1274" y="488"/>
              </a:cxn>
              <a:cxn ang="0">
                <a:pos x="1306" y="516"/>
              </a:cxn>
              <a:cxn ang="0">
                <a:pos x="1340" y="550"/>
              </a:cxn>
              <a:cxn ang="0">
                <a:pos x="1369" y="577"/>
              </a:cxn>
              <a:cxn ang="0">
                <a:pos x="1401" y="609"/>
              </a:cxn>
              <a:cxn ang="0">
                <a:pos x="1438" y="647"/>
              </a:cxn>
              <a:cxn ang="0">
                <a:pos x="1470" y="680"/>
              </a:cxn>
              <a:cxn ang="0">
                <a:pos x="1504" y="718"/>
              </a:cxn>
              <a:cxn ang="0">
                <a:pos x="1536" y="756"/>
              </a:cxn>
              <a:cxn ang="0">
                <a:pos x="1565" y="795"/>
              </a:cxn>
              <a:cxn ang="0">
                <a:pos x="1597" y="837"/>
              </a:cxn>
              <a:cxn ang="0">
                <a:pos x="1621" y="873"/>
              </a:cxn>
              <a:cxn ang="0">
                <a:pos x="1645" y="907"/>
              </a:cxn>
              <a:cxn ang="0">
                <a:pos x="1666" y="946"/>
              </a:cxn>
              <a:cxn ang="0">
                <a:pos x="1679" y="974"/>
              </a:cxn>
              <a:cxn ang="0">
                <a:pos x="2095" y="851"/>
              </a:cxn>
              <a:cxn ang="0">
                <a:pos x="1449" y="1493"/>
              </a:cxn>
              <a:cxn ang="0">
                <a:pos x="305" y="1388"/>
              </a:cxn>
              <a:cxn ang="0">
                <a:pos x="757" y="1251"/>
              </a:cxn>
              <a:cxn ang="0">
                <a:pos x="728" y="1206"/>
              </a:cxn>
              <a:cxn ang="0">
                <a:pos x="699" y="1162"/>
              </a:cxn>
              <a:cxn ang="0">
                <a:pos x="659" y="1115"/>
              </a:cxn>
              <a:cxn ang="0">
                <a:pos x="614" y="1065"/>
              </a:cxn>
              <a:cxn ang="0">
                <a:pos x="575" y="1023"/>
              </a:cxn>
              <a:cxn ang="0">
                <a:pos x="532" y="984"/>
              </a:cxn>
              <a:cxn ang="0">
                <a:pos x="487" y="944"/>
              </a:cxn>
              <a:cxn ang="0">
                <a:pos x="442" y="910"/>
              </a:cxn>
              <a:cxn ang="0">
                <a:pos x="397" y="879"/>
              </a:cxn>
              <a:cxn ang="0">
                <a:pos x="344" y="843"/>
              </a:cxn>
              <a:cxn ang="0">
                <a:pos x="294" y="813"/>
              </a:cxn>
              <a:cxn ang="0">
                <a:pos x="246" y="784"/>
              </a:cxn>
              <a:cxn ang="0">
                <a:pos x="199" y="758"/>
              </a:cxn>
              <a:cxn ang="0">
                <a:pos x="140" y="730"/>
              </a:cxn>
              <a:cxn ang="0">
                <a:pos x="82" y="704"/>
              </a:cxn>
              <a:cxn ang="0">
                <a:pos x="42" y="690"/>
              </a:cxn>
              <a:cxn ang="0">
                <a:pos x="0" y="673"/>
              </a:cxn>
              <a:cxn ang="0">
                <a:pos x="426" y="0"/>
              </a:cxn>
            </a:cxnLst>
            <a:rect l="0" t="0" r="r" b="b"/>
            <a:pathLst>
              <a:path w="2096" h="1494">
                <a:moveTo>
                  <a:pt x="426" y="0"/>
                </a:moveTo>
                <a:lnTo>
                  <a:pt x="469" y="16"/>
                </a:lnTo>
                <a:lnTo>
                  <a:pt x="503" y="30"/>
                </a:lnTo>
                <a:lnTo>
                  <a:pt x="540" y="44"/>
                </a:lnTo>
                <a:lnTo>
                  <a:pt x="575" y="58"/>
                </a:lnTo>
                <a:lnTo>
                  <a:pt x="612" y="74"/>
                </a:lnTo>
                <a:lnTo>
                  <a:pt x="646" y="92"/>
                </a:lnTo>
                <a:lnTo>
                  <a:pt x="681" y="108"/>
                </a:lnTo>
                <a:lnTo>
                  <a:pt x="715" y="123"/>
                </a:lnTo>
                <a:lnTo>
                  <a:pt x="757" y="145"/>
                </a:lnTo>
                <a:lnTo>
                  <a:pt x="802" y="169"/>
                </a:lnTo>
                <a:lnTo>
                  <a:pt x="837" y="187"/>
                </a:lnTo>
                <a:lnTo>
                  <a:pt x="871" y="209"/>
                </a:lnTo>
                <a:lnTo>
                  <a:pt x="914" y="230"/>
                </a:lnTo>
                <a:lnTo>
                  <a:pt x="956" y="254"/>
                </a:lnTo>
                <a:lnTo>
                  <a:pt x="993" y="278"/>
                </a:lnTo>
                <a:lnTo>
                  <a:pt x="1030" y="304"/>
                </a:lnTo>
                <a:lnTo>
                  <a:pt x="1065" y="328"/>
                </a:lnTo>
                <a:lnTo>
                  <a:pt x="1107" y="357"/>
                </a:lnTo>
                <a:lnTo>
                  <a:pt x="1144" y="383"/>
                </a:lnTo>
                <a:lnTo>
                  <a:pt x="1176" y="409"/>
                </a:lnTo>
                <a:lnTo>
                  <a:pt x="1213" y="439"/>
                </a:lnTo>
                <a:lnTo>
                  <a:pt x="1242" y="460"/>
                </a:lnTo>
                <a:lnTo>
                  <a:pt x="1274" y="488"/>
                </a:lnTo>
                <a:lnTo>
                  <a:pt x="1306" y="516"/>
                </a:lnTo>
                <a:lnTo>
                  <a:pt x="1340" y="550"/>
                </a:lnTo>
                <a:lnTo>
                  <a:pt x="1369" y="577"/>
                </a:lnTo>
                <a:lnTo>
                  <a:pt x="1401" y="609"/>
                </a:lnTo>
                <a:lnTo>
                  <a:pt x="1438" y="647"/>
                </a:lnTo>
                <a:lnTo>
                  <a:pt x="1470" y="680"/>
                </a:lnTo>
                <a:lnTo>
                  <a:pt x="1504" y="718"/>
                </a:lnTo>
                <a:lnTo>
                  <a:pt x="1536" y="756"/>
                </a:lnTo>
                <a:lnTo>
                  <a:pt x="1565" y="795"/>
                </a:lnTo>
                <a:lnTo>
                  <a:pt x="1597" y="837"/>
                </a:lnTo>
                <a:lnTo>
                  <a:pt x="1621" y="873"/>
                </a:lnTo>
                <a:lnTo>
                  <a:pt x="1645" y="907"/>
                </a:lnTo>
                <a:lnTo>
                  <a:pt x="1666" y="946"/>
                </a:lnTo>
                <a:lnTo>
                  <a:pt x="1679" y="974"/>
                </a:lnTo>
                <a:lnTo>
                  <a:pt x="2095" y="851"/>
                </a:lnTo>
                <a:lnTo>
                  <a:pt x="1449" y="1493"/>
                </a:lnTo>
                <a:lnTo>
                  <a:pt x="305" y="1388"/>
                </a:lnTo>
                <a:lnTo>
                  <a:pt x="757" y="1251"/>
                </a:lnTo>
                <a:lnTo>
                  <a:pt x="728" y="1206"/>
                </a:lnTo>
                <a:lnTo>
                  <a:pt x="699" y="1162"/>
                </a:lnTo>
                <a:lnTo>
                  <a:pt x="659" y="1115"/>
                </a:lnTo>
                <a:lnTo>
                  <a:pt x="614" y="1065"/>
                </a:lnTo>
                <a:lnTo>
                  <a:pt x="575" y="1023"/>
                </a:lnTo>
                <a:lnTo>
                  <a:pt x="532" y="984"/>
                </a:lnTo>
                <a:lnTo>
                  <a:pt x="487" y="944"/>
                </a:lnTo>
                <a:lnTo>
                  <a:pt x="442" y="910"/>
                </a:lnTo>
                <a:lnTo>
                  <a:pt x="397" y="879"/>
                </a:lnTo>
                <a:lnTo>
                  <a:pt x="344" y="843"/>
                </a:lnTo>
                <a:lnTo>
                  <a:pt x="294" y="813"/>
                </a:lnTo>
                <a:lnTo>
                  <a:pt x="246" y="784"/>
                </a:lnTo>
                <a:lnTo>
                  <a:pt x="199" y="758"/>
                </a:lnTo>
                <a:lnTo>
                  <a:pt x="140" y="730"/>
                </a:lnTo>
                <a:lnTo>
                  <a:pt x="82" y="704"/>
                </a:lnTo>
                <a:lnTo>
                  <a:pt x="42" y="690"/>
                </a:lnTo>
                <a:lnTo>
                  <a:pt x="0" y="673"/>
                </a:lnTo>
                <a:lnTo>
                  <a:pt x="426" y="0"/>
                </a:lnTo>
              </a:path>
            </a:pathLst>
          </a:cu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rtl="1">
              <a:defRPr/>
            </a:pPr>
            <a:endParaRPr lang="en-US"/>
          </a:p>
        </p:txBody>
      </p:sp>
      <p:sp>
        <p:nvSpPr>
          <p:cNvPr id="22549" name="Freeform 21"/>
          <p:cNvSpPr>
            <a:spLocks/>
          </p:cNvSpPr>
          <p:nvPr/>
        </p:nvSpPr>
        <p:spPr bwMode="auto">
          <a:xfrm>
            <a:off x="3371850" y="31750"/>
            <a:ext cx="3217863" cy="1943100"/>
          </a:xfrm>
          <a:custGeom>
            <a:avLst/>
            <a:gdLst>
              <a:gd name="T0" fmla="*/ 1714501 w 2027"/>
              <a:gd name="T1" fmla="*/ 1941513 h 1224"/>
              <a:gd name="T2" fmla="*/ 1925638 w 2027"/>
              <a:gd name="T3" fmla="*/ 1563687 h 1224"/>
              <a:gd name="T4" fmla="*/ 1857376 w 2027"/>
              <a:gd name="T5" fmla="*/ 1547812 h 1224"/>
              <a:gd name="T6" fmla="*/ 1782763 w 2027"/>
              <a:gd name="T7" fmla="*/ 1535112 h 1224"/>
              <a:gd name="T8" fmla="*/ 1685926 w 2027"/>
              <a:gd name="T9" fmla="*/ 1519237 h 1224"/>
              <a:gd name="T10" fmla="*/ 1606550 w 2027"/>
              <a:gd name="T11" fmla="*/ 1509712 h 1224"/>
              <a:gd name="T12" fmla="*/ 1517650 w 2027"/>
              <a:gd name="T13" fmla="*/ 1501775 h 1224"/>
              <a:gd name="T14" fmla="*/ 1420813 w 2027"/>
              <a:gd name="T15" fmla="*/ 1495425 h 1224"/>
              <a:gd name="T16" fmla="*/ 1319213 w 2027"/>
              <a:gd name="T17" fmla="*/ 1489075 h 1224"/>
              <a:gd name="T18" fmla="*/ 1139825 w 2027"/>
              <a:gd name="T19" fmla="*/ 1489075 h 1224"/>
              <a:gd name="T20" fmla="*/ 1046163 w 2027"/>
              <a:gd name="T21" fmla="*/ 1492250 h 1224"/>
              <a:gd name="T22" fmla="*/ 958850 w 2027"/>
              <a:gd name="T23" fmla="*/ 1498600 h 1224"/>
              <a:gd name="T24" fmla="*/ 869950 w 2027"/>
              <a:gd name="T25" fmla="*/ 1503362 h 1224"/>
              <a:gd name="T26" fmla="*/ 781050 w 2027"/>
              <a:gd name="T27" fmla="*/ 1516062 h 1224"/>
              <a:gd name="T28" fmla="*/ 698500 w 2027"/>
              <a:gd name="T29" fmla="*/ 1528762 h 1224"/>
              <a:gd name="T30" fmla="*/ 596900 w 2027"/>
              <a:gd name="T31" fmla="*/ 1544637 h 1224"/>
              <a:gd name="T32" fmla="*/ 508000 w 2027"/>
              <a:gd name="T33" fmla="*/ 1566862 h 1224"/>
              <a:gd name="T34" fmla="*/ 739775 w 2027"/>
              <a:gd name="T35" fmla="*/ 768350 h 1224"/>
              <a:gd name="T36" fmla="*/ 0 w 2027"/>
              <a:gd name="T37" fmla="*/ 449263 h 1224"/>
              <a:gd name="T38" fmla="*/ 38100 w 2027"/>
              <a:gd name="T39" fmla="*/ 439738 h 1224"/>
              <a:gd name="T40" fmla="*/ 112713 w 2027"/>
              <a:gd name="T41" fmla="*/ 420688 h 1224"/>
              <a:gd name="T42" fmla="*/ 171450 w 2027"/>
              <a:gd name="T43" fmla="*/ 409575 h 1224"/>
              <a:gd name="T44" fmla="*/ 239713 w 2027"/>
              <a:gd name="T45" fmla="*/ 393700 h 1224"/>
              <a:gd name="T46" fmla="*/ 319088 w 2027"/>
              <a:gd name="T47" fmla="*/ 381000 h 1224"/>
              <a:gd name="T48" fmla="*/ 387350 w 2027"/>
              <a:gd name="T49" fmla="*/ 368300 h 1224"/>
              <a:gd name="T50" fmla="*/ 474663 w 2027"/>
              <a:gd name="T51" fmla="*/ 352425 h 1224"/>
              <a:gd name="T52" fmla="*/ 550863 w 2027"/>
              <a:gd name="T53" fmla="*/ 342900 h 1224"/>
              <a:gd name="T54" fmla="*/ 638175 w 2027"/>
              <a:gd name="T55" fmla="*/ 333375 h 1224"/>
              <a:gd name="T56" fmla="*/ 731838 w 2027"/>
              <a:gd name="T57" fmla="*/ 323850 h 1224"/>
              <a:gd name="T58" fmla="*/ 819150 w 2027"/>
              <a:gd name="T59" fmla="*/ 317500 h 1224"/>
              <a:gd name="T60" fmla="*/ 920750 w 2027"/>
              <a:gd name="T61" fmla="*/ 314325 h 1224"/>
              <a:gd name="T62" fmla="*/ 1017588 w 2027"/>
              <a:gd name="T63" fmla="*/ 307975 h 1224"/>
              <a:gd name="T64" fmla="*/ 1114425 w 2027"/>
              <a:gd name="T65" fmla="*/ 307975 h 1224"/>
              <a:gd name="T66" fmla="*/ 1214438 w 2027"/>
              <a:gd name="T67" fmla="*/ 307975 h 1224"/>
              <a:gd name="T68" fmla="*/ 1341438 w 2027"/>
              <a:gd name="T69" fmla="*/ 307975 h 1224"/>
              <a:gd name="T70" fmla="*/ 1454150 w 2027"/>
              <a:gd name="T71" fmla="*/ 311150 h 1224"/>
              <a:gd name="T72" fmla="*/ 1530350 w 2027"/>
              <a:gd name="T73" fmla="*/ 314325 h 1224"/>
              <a:gd name="T74" fmla="*/ 1622425 w 2027"/>
              <a:gd name="T75" fmla="*/ 320675 h 1224"/>
              <a:gd name="T76" fmla="*/ 1711326 w 2027"/>
              <a:gd name="T77" fmla="*/ 327025 h 1224"/>
              <a:gd name="T78" fmla="*/ 1816101 w 2027"/>
              <a:gd name="T79" fmla="*/ 336550 h 1224"/>
              <a:gd name="T80" fmla="*/ 1905001 w 2027"/>
              <a:gd name="T81" fmla="*/ 349250 h 1224"/>
              <a:gd name="T82" fmla="*/ 1989138 w 2027"/>
              <a:gd name="T83" fmla="*/ 361950 h 1224"/>
              <a:gd name="T84" fmla="*/ 2097088 w 2027"/>
              <a:gd name="T85" fmla="*/ 377825 h 1224"/>
              <a:gd name="T86" fmla="*/ 2181226 w 2027"/>
              <a:gd name="T87" fmla="*/ 393700 h 1224"/>
              <a:gd name="T88" fmla="*/ 2282826 w 2027"/>
              <a:gd name="T89" fmla="*/ 412750 h 1224"/>
              <a:gd name="T90" fmla="*/ 2366963 w 2027"/>
              <a:gd name="T91" fmla="*/ 427038 h 1224"/>
              <a:gd name="T92" fmla="*/ 2459038 w 2027"/>
              <a:gd name="T93" fmla="*/ 449263 h 1224"/>
              <a:gd name="T94" fmla="*/ 2551113 w 2027"/>
              <a:gd name="T95" fmla="*/ 471488 h 1224"/>
              <a:gd name="T96" fmla="*/ 2825751 w 2027"/>
              <a:gd name="T97" fmla="*/ 0 h 1224"/>
              <a:gd name="T98" fmla="*/ 3216276 w 2027"/>
              <a:gd name="T99" fmla="*/ 1316037 h 1224"/>
              <a:gd name="T100" fmla="*/ 1714501 w 2027"/>
              <a:gd name="T101" fmla="*/ 1941513 h 122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27"/>
              <a:gd name="T154" fmla="*/ 0 h 1224"/>
              <a:gd name="T155" fmla="*/ 2027 w 2027"/>
              <a:gd name="T156" fmla="*/ 1224 h 122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27" h="1224">
                <a:moveTo>
                  <a:pt x="1080" y="1223"/>
                </a:moveTo>
                <a:lnTo>
                  <a:pt x="1213" y="985"/>
                </a:lnTo>
                <a:lnTo>
                  <a:pt x="1170" y="975"/>
                </a:lnTo>
                <a:lnTo>
                  <a:pt x="1123" y="967"/>
                </a:lnTo>
                <a:lnTo>
                  <a:pt x="1062" y="957"/>
                </a:lnTo>
                <a:lnTo>
                  <a:pt x="1012" y="951"/>
                </a:lnTo>
                <a:lnTo>
                  <a:pt x="956" y="946"/>
                </a:lnTo>
                <a:lnTo>
                  <a:pt x="895" y="942"/>
                </a:lnTo>
                <a:lnTo>
                  <a:pt x="831" y="938"/>
                </a:lnTo>
                <a:lnTo>
                  <a:pt x="718" y="938"/>
                </a:lnTo>
                <a:lnTo>
                  <a:pt x="659" y="940"/>
                </a:lnTo>
                <a:lnTo>
                  <a:pt x="604" y="944"/>
                </a:lnTo>
                <a:lnTo>
                  <a:pt x="548" y="947"/>
                </a:lnTo>
                <a:lnTo>
                  <a:pt x="492" y="955"/>
                </a:lnTo>
                <a:lnTo>
                  <a:pt x="440" y="963"/>
                </a:lnTo>
                <a:lnTo>
                  <a:pt x="376" y="973"/>
                </a:lnTo>
                <a:lnTo>
                  <a:pt x="320" y="987"/>
                </a:lnTo>
                <a:lnTo>
                  <a:pt x="466" y="484"/>
                </a:lnTo>
                <a:lnTo>
                  <a:pt x="0" y="283"/>
                </a:lnTo>
                <a:lnTo>
                  <a:pt x="24" y="277"/>
                </a:lnTo>
                <a:lnTo>
                  <a:pt x="71" y="265"/>
                </a:lnTo>
                <a:lnTo>
                  <a:pt x="108" y="258"/>
                </a:lnTo>
                <a:lnTo>
                  <a:pt x="151" y="248"/>
                </a:lnTo>
                <a:lnTo>
                  <a:pt x="201" y="240"/>
                </a:lnTo>
                <a:lnTo>
                  <a:pt x="244" y="232"/>
                </a:lnTo>
                <a:lnTo>
                  <a:pt x="299" y="222"/>
                </a:lnTo>
                <a:lnTo>
                  <a:pt x="347" y="216"/>
                </a:lnTo>
                <a:lnTo>
                  <a:pt x="402" y="210"/>
                </a:lnTo>
                <a:lnTo>
                  <a:pt x="461" y="204"/>
                </a:lnTo>
                <a:lnTo>
                  <a:pt x="516" y="200"/>
                </a:lnTo>
                <a:lnTo>
                  <a:pt x="580" y="198"/>
                </a:lnTo>
                <a:lnTo>
                  <a:pt x="641" y="194"/>
                </a:lnTo>
                <a:lnTo>
                  <a:pt x="702" y="194"/>
                </a:lnTo>
                <a:lnTo>
                  <a:pt x="765" y="194"/>
                </a:lnTo>
                <a:lnTo>
                  <a:pt x="845" y="194"/>
                </a:lnTo>
                <a:lnTo>
                  <a:pt x="916" y="196"/>
                </a:lnTo>
                <a:lnTo>
                  <a:pt x="964" y="198"/>
                </a:lnTo>
                <a:lnTo>
                  <a:pt x="1022" y="202"/>
                </a:lnTo>
                <a:lnTo>
                  <a:pt x="1078" y="206"/>
                </a:lnTo>
                <a:lnTo>
                  <a:pt x="1144" y="212"/>
                </a:lnTo>
                <a:lnTo>
                  <a:pt x="1200" y="220"/>
                </a:lnTo>
                <a:lnTo>
                  <a:pt x="1253" y="228"/>
                </a:lnTo>
                <a:lnTo>
                  <a:pt x="1321" y="238"/>
                </a:lnTo>
                <a:lnTo>
                  <a:pt x="1374" y="248"/>
                </a:lnTo>
                <a:lnTo>
                  <a:pt x="1438" y="260"/>
                </a:lnTo>
                <a:lnTo>
                  <a:pt x="1491" y="269"/>
                </a:lnTo>
                <a:lnTo>
                  <a:pt x="1549" y="283"/>
                </a:lnTo>
                <a:lnTo>
                  <a:pt x="1607" y="297"/>
                </a:lnTo>
                <a:lnTo>
                  <a:pt x="1780" y="0"/>
                </a:lnTo>
                <a:lnTo>
                  <a:pt x="2026" y="829"/>
                </a:lnTo>
                <a:lnTo>
                  <a:pt x="1080" y="1223"/>
                </a:lnTo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2" grpId="0"/>
      <p:bldP spid="22543" grpId="0" animBg="1"/>
      <p:bldP spid="22544" grpId="0" animBg="1"/>
      <p:bldP spid="22545" grpId="0" animBg="1"/>
      <p:bldP spid="22546" grpId="0" animBg="1"/>
      <p:bldP spid="22547" grpId="0" animBg="1"/>
      <p:bldP spid="2254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020888" y="254000"/>
            <a:ext cx="4783137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rtl="1">
              <a:defRPr/>
            </a:pPr>
            <a:r>
              <a:rPr lang="ar-SA" sz="7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raditional Arabic" pitchFamily="2" charset="-78"/>
              </a:rPr>
              <a:t>معالجة الاعتراضات</a:t>
            </a:r>
            <a:endParaRPr lang="en-US" sz="70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raditional Arabic" pitchFamily="2" charset="-78"/>
            </a:endParaRPr>
          </a:p>
        </p:txBody>
      </p:sp>
      <p:pic>
        <p:nvPicPr>
          <p:cNvPr id="10" name="Conflict - Objection.AVI">
            <a:hlinkClick r:id="" action="ppaction://media"/>
          </p:cNvPr>
          <p:cNvPicPr>
            <a:picLocks noGrp="1" noRot="1" noChangeAspect="1"/>
          </p:cNvPicPr>
          <p:nvPr>
            <p:ph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8763" y="1571625"/>
            <a:ext cx="5614987" cy="42116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867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268538" y="115888"/>
            <a:ext cx="5116512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rtl="1">
              <a:defRPr/>
            </a:pPr>
            <a:r>
              <a:rPr lang="ar-SA" sz="62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raditional Arabic" pitchFamily="2" charset="-78"/>
              </a:rPr>
              <a:t>لماذا يعترض العميل ؟؟؟</a:t>
            </a:r>
            <a:endParaRPr lang="en-US" sz="6200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raditional Arabic" pitchFamily="2" charset="-78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2952750" y="1196975"/>
            <a:ext cx="6011863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lnSpc>
                <a:spcPct val="140000"/>
              </a:lnSpc>
              <a:buFont typeface="Wingdings" pitchFamily="2" charset="2"/>
              <a:buChar char="¶"/>
            </a:pPr>
            <a:r>
              <a:rPr lang="ar-SA" sz="2400" b="1"/>
              <a:t> مهارات البائع ضعيفة</a:t>
            </a:r>
            <a:endParaRPr lang="en-US" sz="2400" b="1"/>
          </a:p>
          <a:p>
            <a:pPr algn="r" rtl="1">
              <a:lnSpc>
                <a:spcPct val="140000"/>
              </a:lnSpc>
              <a:buFont typeface="Wingdings" pitchFamily="2" charset="2"/>
              <a:buChar char="¶"/>
            </a:pPr>
            <a:r>
              <a:rPr lang="ar-SA" sz="2400" b="1"/>
              <a:t> سوء الفهم</a:t>
            </a:r>
            <a:endParaRPr lang="en-US" sz="2400" b="1"/>
          </a:p>
          <a:p>
            <a:pPr algn="r" rtl="1">
              <a:lnSpc>
                <a:spcPct val="140000"/>
              </a:lnSpc>
              <a:buFont typeface="Wingdings" pitchFamily="2" charset="2"/>
              <a:buChar char="¶"/>
            </a:pPr>
            <a:r>
              <a:rPr lang="ar-SA" sz="2400" b="1"/>
              <a:t> نقص معلومات العميل</a:t>
            </a:r>
            <a:endParaRPr lang="en-US" sz="2400" b="1"/>
          </a:p>
          <a:p>
            <a:pPr algn="r" rtl="1">
              <a:lnSpc>
                <a:spcPct val="140000"/>
              </a:lnSpc>
              <a:buFont typeface="Wingdings" pitchFamily="2" charset="2"/>
              <a:buChar char="¶"/>
            </a:pPr>
            <a:r>
              <a:rPr lang="ar-SA" sz="2400" b="1"/>
              <a:t> كبر حجم المخاطرة</a:t>
            </a:r>
            <a:endParaRPr lang="en-US" sz="2400" b="1"/>
          </a:p>
          <a:p>
            <a:pPr algn="r" rtl="1">
              <a:lnSpc>
                <a:spcPct val="140000"/>
              </a:lnSpc>
              <a:buFont typeface="Wingdings" pitchFamily="2" charset="2"/>
              <a:buChar char="¶"/>
            </a:pPr>
            <a:r>
              <a:rPr lang="ar-SA" sz="2400" b="1"/>
              <a:t> عدم تخصص العميل</a:t>
            </a:r>
            <a:endParaRPr lang="en-US" sz="2400" b="1"/>
          </a:p>
          <a:p>
            <a:pPr algn="r" rtl="1">
              <a:lnSpc>
                <a:spcPct val="140000"/>
              </a:lnSpc>
              <a:buFont typeface="Wingdings" pitchFamily="2" charset="2"/>
              <a:buChar char="¶"/>
            </a:pPr>
            <a:r>
              <a:rPr lang="ar-SA" sz="2400" b="1"/>
              <a:t> الحاجة لضمان أكثر</a:t>
            </a:r>
            <a:endParaRPr lang="en-US" sz="2400" b="1"/>
          </a:p>
          <a:p>
            <a:pPr algn="r" rtl="1">
              <a:lnSpc>
                <a:spcPct val="140000"/>
              </a:lnSpc>
              <a:buFont typeface="Wingdings" pitchFamily="2" charset="2"/>
              <a:buChar char="¶"/>
            </a:pPr>
            <a:r>
              <a:rPr lang="ar-SA" sz="2400" b="1"/>
              <a:t> الرغبة البشرية فى المساومة</a:t>
            </a:r>
            <a:endParaRPr lang="en-US" sz="2400" b="1"/>
          </a:p>
          <a:p>
            <a:pPr algn="r" rtl="1">
              <a:lnSpc>
                <a:spcPct val="140000"/>
              </a:lnSpc>
              <a:buFont typeface="Wingdings" pitchFamily="2" charset="2"/>
              <a:buChar char="¶"/>
            </a:pPr>
            <a:r>
              <a:rPr lang="ar-SA" sz="2400" b="1"/>
              <a:t> رغبة العميل فى الحصول على أعلى فائدة</a:t>
            </a:r>
            <a:endParaRPr lang="en-US" sz="2400" b="1"/>
          </a:p>
          <a:p>
            <a:pPr algn="r" rtl="1">
              <a:lnSpc>
                <a:spcPct val="140000"/>
              </a:lnSpc>
              <a:buFont typeface="Wingdings" pitchFamily="2" charset="2"/>
              <a:buChar char="¶"/>
            </a:pPr>
            <a:r>
              <a:rPr lang="ar-SA" sz="2400" b="1"/>
              <a:t> رغبة العميل فى إفساد تخطيط البائع</a:t>
            </a:r>
            <a:endParaRPr lang="en-US" sz="2400" b="1"/>
          </a:p>
          <a:p>
            <a:pPr algn="r" rtl="1">
              <a:lnSpc>
                <a:spcPct val="140000"/>
              </a:lnSpc>
              <a:buFont typeface="Wingdings" pitchFamily="2" charset="2"/>
              <a:buChar char="¶"/>
            </a:pPr>
            <a:r>
              <a:rPr lang="ar-SA" sz="2400" b="1"/>
              <a:t> تعقد البدائل المتاحة  لعميل</a:t>
            </a:r>
            <a:endParaRPr lang="en-US" sz="2400" b="1"/>
          </a:p>
        </p:txBody>
      </p:sp>
      <p:pic>
        <p:nvPicPr>
          <p:cNvPr id="24584" name="Picture 8" descr="dv763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268413"/>
            <a:ext cx="43434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5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5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5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5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71438"/>
            <a:ext cx="3581400" cy="12239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الإعـتراضـات</a:t>
            </a:r>
          </a:p>
        </p:txBody>
      </p:sp>
      <p:pic>
        <p:nvPicPr>
          <p:cNvPr id="4" name="Picture 4" descr="object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05200" y="2590800"/>
            <a:ext cx="2128838" cy="2133600"/>
          </a:xfr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867400" y="2590800"/>
            <a:ext cx="2819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1325" indent="-441325" algn="ctr" rtl="1">
              <a:spcBef>
                <a:spcPct val="20000"/>
              </a:spcBef>
              <a:defRPr/>
            </a:pPr>
            <a:r>
              <a:rPr lang="ar-EG" sz="1800" b="1" kern="0" dirty="0">
                <a:solidFill>
                  <a:srgbClr val="C00000"/>
                </a:solidFill>
                <a:cs typeface="+mn-cs"/>
              </a:rPr>
              <a:t>الإعتراض </a:t>
            </a:r>
            <a:r>
              <a:rPr lang="ar-EG" sz="1800" b="1" kern="0" dirty="0">
                <a:solidFill>
                  <a:srgbClr val="C00000"/>
                </a:solidFill>
                <a:cs typeface="+mn-cs"/>
              </a:rPr>
              <a:t>الحقيقي</a:t>
            </a:r>
            <a:endParaRPr lang="en-US" sz="1800" b="1" kern="0" dirty="0">
              <a:solidFill>
                <a:srgbClr val="C00000"/>
              </a:solidFill>
              <a:cs typeface="+mn-cs"/>
            </a:endParaRPr>
          </a:p>
          <a:p>
            <a:pPr marL="92075" indent="15875" algn="justLow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(ظرف </a:t>
            </a:r>
            <a:r>
              <a:rPr lang="ar-EG" sz="1800" b="1" kern="0" dirty="0">
                <a:cs typeface="+mn-cs"/>
              </a:rPr>
              <a:t>معين): </a:t>
            </a:r>
            <a:r>
              <a:rPr lang="ar-EG" sz="1800" b="1" kern="0" dirty="0">
                <a:cs typeface="+mn-cs"/>
              </a:rPr>
              <a:t>حيث يكون عند العميل ظرف أو موقف معين دفعه </a:t>
            </a:r>
            <a:r>
              <a:rPr lang="ar-EG" sz="1800" b="1" kern="0" dirty="0">
                <a:cs typeface="+mn-cs"/>
              </a:rPr>
              <a:t>للإعتراض</a:t>
            </a:r>
            <a:endParaRPr lang="en-US" sz="1800" b="1" kern="0" dirty="0"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19400" y="14478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ctr" rtl="1">
              <a:spcBef>
                <a:spcPct val="20000"/>
              </a:spcBef>
              <a:defRPr/>
            </a:pPr>
            <a:r>
              <a:rPr lang="ar-EG" sz="2800" b="1" kern="0" dirty="0">
                <a:cs typeface="+mn-cs"/>
              </a:rPr>
              <a:t>أنـواع الإعتراضـات</a:t>
            </a:r>
            <a:endParaRPr lang="en-US" sz="2800" b="1" kern="0" dirty="0"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2590800"/>
            <a:ext cx="3200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1325" indent="-441325" algn="ctr" rtl="1">
              <a:spcBef>
                <a:spcPct val="20000"/>
              </a:spcBef>
              <a:defRPr/>
            </a:pPr>
            <a:r>
              <a:rPr lang="ar-EG" sz="1800" b="1" kern="0" dirty="0">
                <a:solidFill>
                  <a:srgbClr val="C00000"/>
                </a:solidFill>
                <a:cs typeface="+mn-cs"/>
              </a:rPr>
              <a:t>الاعتراض الوهمي</a:t>
            </a:r>
            <a:endParaRPr lang="ar-EG" sz="1800" b="1" kern="0" dirty="0">
              <a:solidFill>
                <a:srgbClr val="C00000"/>
              </a:solidFill>
              <a:cs typeface="+mn-cs"/>
            </a:endParaRPr>
          </a:p>
          <a:p>
            <a:pPr marL="92075" indent="15875" algn="justLow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(الهروب): يكون بمثابة إعتراض لدفع رجل البيع على إنهاء المكالمة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75" y="214313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الإعـتراضـات</a:t>
            </a:r>
          </a:p>
        </p:txBody>
      </p:sp>
      <p:pic>
        <p:nvPicPr>
          <p:cNvPr id="4" name="Picture 4" descr="699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438400"/>
            <a:ext cx="321786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2438400"/>
            <a:ext cx="4191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r" rtl="1"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لماذا يرفض الناس القيام بعملية الشراء؟</a:t>
            </a:r>
            <a:endParaRPr lang="en-US" sz="1800" b="1" kern="0" dirty="0">
              <a:cs typeface="+mn-cs"/>
            </a:endParaRPr>
          </a:p>
          <a:p>
            <a:pPr marL="533400" indent="-517525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ar-EG" sz="1800" b="1" kern="0" dirty="0">
                <a:cs typeface="+mn-cs"/>
              </a:rPr>
              <a:t>عدم توفر المال الازم</a:t>
            </a:r>
          </a:p>
          <a:p>
            <a:pPr marL="533400" indent="-517525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ar-EG" sz="1800" b="1" kern="0" dirty="0">
                <a:cs typeface="+mn-cs"/>
              </a:rPr>
              <a:t>عدم توفر الوقت</a:t>
            </a:r>
            <a:endParaRPr lang="en-US" sz="1800" b="1" kern="0" dirty="0">
              <a:cs typeface="+mn-cs"/>
            </a:endParaRPr>
          </a:p>
          <a:p>
            <a:pPr marL="533400" indent="-517525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ar-EG" sz="1800" b="1" kern="0" dirty="0">
                <a:cs typeface="+mn-cs"/>
              </a:rPr>
              <a:t>عدم الحاجة للمنتج أو الخدمة</a:t>
            </a:r>
            <a:endParaRPr lang="en-US" sz="1800" b="1" kern="0" dirty="0">
              <a:cs typeface="+mn-cs"/>
            </a:endParaRPr>
          </a:p>
          <a:p>
            <a:pPr marL="533400" indent="-517525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ar-EG" sz="1800" b="1" kern="0" dirty="0">
                <a:cs typeface="+mn-cs"/>
              </a:rPr>
              <a:t>عدم وجود ثقة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75" y="214313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الإعـتراضـات</a:t>
            </a:r>
          </a:p>
        </p:txBody>
      </p:sp>
      <p:pic>
        <p:nvPicPr>
          <p:cNvPr id="4" name="Picture 4" descr="32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514600"/>
            <a:ext cx="29718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62400" y="2438400"/>
            <a:ext cx="4724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r" rtl="1">
              <a:spcBef>
                <a:spcPct val="20000"/>
              </a:spcBef>
              <a:defRPr/>
            </a:pPr>
            <a:r>
              <a:rPr lang="ar-EG" sz="1800" b="1" u="sng" kern="0" dirty="0">
                <a:cs typeface="+mn-cs"/>
              </a:rPr>
              <a:t>أمثلة</a:t>
            </a:r>
            <a:r>
              <a:rPr lang="ar-EG" sz="1800" b="1" kern="0" dirty="0">
                <a:cs typeface="+mn-cs"/>
              </a:rPr>
              <a:t> </a:t>
            </a:r>
            <a:r>
              <a:rPr lang="ar-EG" sz="1800" b="1" u="sng" kern="0" dirty="0">
                <a:solidFill>
                  <a:srgbClr val="C00000"/>
                </a:solidFill>
                <a:cs typeface="+mn-cs"/>
              </a:rPr>
              <a:t>على الإعتراضات التى يصدرها العميل</a:t>
            </a:r>
            <a:endParaRPr lang="en-US" sz="1800" b="1" u="sng" kern="0" dirty="0">
              <a:solidFill>
                <a:srgbClr val="C00000"/>
              </a:solidFill>
              <a:cs typeface="+mn-cs"/>
            </a:endParaRPr>
          </a:p>
          <a:p>
            <a:pPr marL="365125" indent="-334963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إننى أتعامل مع مورد أخر منذ عشر سنين ولا أود التعامل مع غيره</a:t>
            </a:r>
            <a:endParaRPr lang="en-US" sz="1800" b="1" kern="0" dirty="0">
              <a:cs typeface="+mn-cs"/>
            </a:endParaRPr>
          </a:p>
          <a:p>
            <a:pPr marL="365125" indent="-334963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إننى لاأحب رجل البيع</a:t>
            </a:r>
          </a:p>
          <a:p>
            <a:pPr marL="365125" indent="-334963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إطلعنى فقط على السعر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75" y="214313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الإعـتراضـات</a:t>
            </a:r>
          </a:p>
        </p:txBody>
      </p:sp>
      <p:pic>
        <p:nvPicPr>
          <p:cNvPr id="4" name="Picture 4" descr="8415151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514600"/>
            <a:ext cx="2819400" cy="1982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62400" y="2286000"/>
            <a:ext cx="4800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4638" indent="-258763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cs typeface="+mn-cs"/>
              </a:rPr>
              <a:t>للحصول </a:t>
            </a:r>
            <a:r>
              <a:rPr lang="ar-EG" sz="1800" b="1" kern="0" dirty="0">
                <a:cs typeface="+mn-cs"/>
              </a:rPr>
              <a:t>على معلومات أكثر</a:t>
            </a:r>
            <a:endParaRPr lang="en-US" sz="1800" b="1" kern="0" dirty="0">
              <a:cs typeface="+mn-cs"/>
            </a:endParaRPr>
          </a:p>
          <a:p>
            <a:pPr marL="274638" indent="-258763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cs typeface="+mn-cs"/>
              </a:rPr>
              <a:t>لملئ وقت فراغهم</a:t>
            </a:r>
          </a:p>
          <a:p>
            <a:pPr marL="274638" indent="-258763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cs typeface="+mn-cs"/>
              </a:rPr>
              <a:t>الرغبة فى الحصول على معلومات </a:t>
            </a:r>
            <a:r>
              <a:rPr lang="ar-EG" sz="1800" b="1" kern="0" dirty="0">
                <a:cs typeface="+mn-cs"/>
              </a:rPr>
              <a:t>إضافية</a:t>
            </a:r>
          </a:p>
          <a:p>
            <a:pPr marL="274638" indent="-258763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cs typeface="+mn-cs"/>
              </a:rPr>
              <a:t>للتعرف على المنتج بشكل أكثر</a:t>
            </a:r>
            <a:endParaRPr lang="en-US" sz="1800" b="1" kern="0" dirty="0">
              <a:cs typeface="+mn-cs"/>
            </a:endParaRPr>
          </a:p>
          <a:p>
            <a:pPr marL="274638" indent="-258763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cs typeface="+mn-cs"/>
              </a:rPr>
              <a:t>لمناقشة ذلك مع أحد أفراد أسرته أو أصحابه </a:t>
            </a:r>
            <a:endParaRPr lang="en-US" sz="1800" b="1" kern="0" dirty="0">
              <a:cs typeface="+mn-cs"/>
            </a:endParaRPr>
          </a:p>
          <a:p>
            <a:pPr marL="274638" indent="-258763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ar-EG" sz="1800" b="1" kern="0" dirty="0">
                <a:cs typeface="+mn-cs"/>
              </a:rPr>
              <a:t>سعر المنتج أو الخدمة وتكاليف التشغيل</a:t>
            </a:r>
            <a:endParaRPr lang="en-US" sz="1800" b="1" kern="0" dirty="0"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19200" y="1219200"/>
            <a:ext cx="6172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ctr" rtl="1">
              <a:spcBef>
                <a:spcPct val="20000"/>
              </a:spcBef>
              <a:defRPr/>
            </a:pPr>
            <a:r>
              <a:rPr lang="ar-EG" sz="2400" b="1" kern="0" dirty="0">
                <a:cs typeface="+mn-cs"/>
              </a:rPr>
              <a:t>لماذا يعترض الناس على الشراء</a:t>
            </a:r>
            <a:r>
              <a:rPr lang="ar-EG" sz="2400" b="1" kern="0" dirty="0">
                <a:cs typeface="+mn-cs"/>
              </a:rPr>
              <a:t>؟</a:t>
            </a:r>
            <a:endParaRPr lang="en-US" sz="24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>
          <a:xfrm>
            <a:off x="1219200" y="142875"/>
            <a:ext cx="5715000" cy="1071563"/>
          </a:xfrm>
        </p:spPr>
        <p:txBody>
          <a:bodyPr/>
          <a:lstStyle/>
          <a:p>
            <a:r>
              <a:rPr lang="ar-EG" smtClean="0">
                <a:latin typeface="Times New Roman" pitchFamily="18" charset="0"/>
              </a:rPr>
              <a:t>دورة</a:t>
            </a:r>
            <a:r>
              <a:rPr lang="ar-EG" sz="5400" smtClean="0">
                <a:ea typeface="Zokrofi"/>
                <a:cs typeface="Zokrofi"/>
              </a:rPr>
              <a:t> </a:t>
            </a:r>
            <a:r>
              <a:rPr lang="ar-EG" smtClean="0">
                <a:latin typeface="Times New Roman" pitchFamily="18" charset="0"/>
              </a:rPr>
              <a:t>الإعتراض</a:t>
            </a:r>
            <a:endParaRPr lang="en-US" smtClean="0">
              <a:latin typeface="Times New Roman" pitchFamily="18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762000" y="1219200"/>
          <a:ext cx="73152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886200" y="3200400"/>
            <a:ext cx="11430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 sz="1600" b="1" kern="0" dirty="0">
              <a:latin typeface="Times New Roman" pitchFamily="18" charset="0"/>
            </a:endParaRPr>
          </a:p>
          <a:p>
            <a:pPr algn="ctr" rtl="1">
              <a:defRPr/>
            </a:pPr>
            <a:endParaRPr lang="ar-EG" sz="1600" b="1" kern="0" dirty="0">
              <a:latin typeface="Times New Roman" pitchFamily="18" charset="0"/>
            </a:endParaRPr>
          </a:p>
          <a:p>
            <a:pPr algn="ctr" rtl="1">
              <a:defRPr/>
            </a:pPr>
            <a:endParaRPr lang="ar-EG" sz="1600" b="1" kern="0" dirty="0">
              <a:latin typeface="Times New Roman" pitchFamily="18" charset="0"/>
            </a:endParaRPr>
          </a:p>
          <a:p>
            <a:pPr algn="ctr" rtl="1">
              <a:defRPr/>
            </a:pPr>
            <a:r>
              <a:rPr lang="ar-EG" sz="1600" b="1" kern="0" dirty="0">
                <a:latin typeface="Times New Roman" pitchFamily="18" charset="0"/>
              </a:rPr>
              <a:t>دورة</a:t>
            </a:r>
            <a:r>
              <a:rPr lang="ar-EG" sz="1600" b="1" dirty="0">
                <a:effectLst>
                  <a:outerShdw blurRad="38100" dist="38100" dir="2700000" algn="tl">
                    <a:srgbClr val="C0C0C0"/>
                  </a:outerShdw>
                </a:effectLst>
                <a:cs typeface="Zokrofi" pitchFamily="2" charset="-78"/>
              </a:rPr>
              <a:t> </a:t>
            </a:r>
            <a:r>
              <a:rPr lang="ar-EG" sz="1600" b="1" kern="0" dirty="0">
                <a:latin typeface="Times New Roman" pitchFamily="18" charset="0"/>
              </a:rPr>
              <a:t>الإعتراض</a:t>
            </a:r>
            <a:endParaRPr lang="en-US" sz="1600" b="1" kern="0" dirty="0">
              <a:latin typeface="Times New Roman" pitchFamily="18" charset="0"/>
            </a:endParaRPr>
          </a:p>
          <a:p>
            <a:pPr algn="ctr" rtl="1">
              <a:defRPr/>
            </a:pPr>
            <a:endParaRPr lang="ar-E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785813" y="214313"/>
            <a:ext cx="6357937" cy="1000125"/>
          </a:xfrm>
        </p:spPr>
        <p:txBody>
          <a:bodyPr/>
          <a:lstStyle/>
          <a:p>
            <a:r>
              <a:rPr lang="ar-EG" sz="3200" smtClean="0"/>
              <a:t>لماذا يشترى الناس؟ </a:t>
            </a:r>
            <a:endParaRPr lang="en-US" sz="3200" smtClean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643063" y="1928813"/>
            <a:ext cx="6858000" cy="2586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lnSpc>
                <a:spcPct val="150000"/>
              </a:lnSpc>
              <a:defRPr/>
            </a:pPr>
            <a:r>
              <a:rPr lang="ar-EG" sz="1800" b="1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أن لديهم حاجات أو رغبات لا بد من إشباعها مثل :</a:t>
            </a:r>
            <a:endParaRPr lang="en-US" sz="1800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ar-EG" sz="1800" b="1" dirty="0">
                <a:cs typeface="+mn-cs"/>
              </a:rPr>
              <a:t>الحاجات الأساسية</a:t>
            </a:r>
            <a:endParaRPr lang="en-US" sz="1800" dirty="0">
              <a:cs typeface="+mn-cs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ar-EG" sz="1800" b="1" dirty="0">
                <a:cs typeface="+mn-cs"/>
              </a:rPr>
              <a:t>الأمان</a:t>
            </a:r>
            <a:endParaRPr lang="en-US" sz="1800" dirty="0">
              <a:cs typeface="+mn-cs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ar-EG" sz="1800" b="1" dirty="0">
                <a:cs typeface="+mn-cs"/>
              </a:rPr>
              <a:t>الحاجات الاجتماعية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ar-EG" sz="1800" b="1" dirty="0">
                <a:cs typeface="+mn-cs"/>
              </a:rPr>
              <a:t>الإحترام والتقدير </a:t>
            </a:r>
            <a:endParaRPr lang="en-US" sz="1800" dirty="0">
              <a:cs typeface="+mn-cs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ar-EG" sz="1800" b="1" dirty="0">
                <a:cs typeface="+mn-cs"/>
              </a:rPr>
              <a:t>إثبات الذات</a:t>
            </a:r>
            <a:endParaRPr lang="en-US" sz="1800" dirty="0">
              <a:cs typeface="+mn-cs"/>
            </a:endParaRPr>
          </a:p>
        </p:txBody>
      </p:sp>
      <p:pic>
        <p:nvPicPr>
          <p:cNvPr id="73732" name="Picture 2" descr="C:\Documents and Settings\fawzeya\Desktop\ahases_Ob64IH7h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50" y="2143125"/>
            <a:ext cx="4068763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214313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معالجة الإعتراضات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90600" y="1752600"/>
            <a:ext cx="609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0488" indent="1588" algn="ctr" rtl="1">
              <a:lnSpc>
                <a:spcPct val="110000"/>
              </a:lnSpc>
              <a:spcBef>
                <a:spcPct val="20000"/>
              </a:spcBef>
              <a:defRPr/>
            </a:pPr>
            <a:r>
              <a:rPr lang="ar-EG" sz="2400" b="1" kern="0" dirty="0">
                <a:cs typeface="+mn-cs"/>
              </a:rPr>
              <a:t>من الطبيعى </a:t>
            </a:r>
            <a:r>
              <a:rPr lang="ar-EG" sz="2400" b="1" kern="0" dirty="0">
                <a:cs typeface="+mn-cs"/>
              </a:rPr>
              <a:t>إثارة العميل </a:t>
            </a:r>
            <a:r>
              <a:rPr lang="ar-EG" sz="2400" b="1" kern="0" dirty="0">
                <a:solidFill>
                  <a:prstClr val="black"/>
                </a:solidFill>
                <a:cs typeface="Arial"/>
              </a:rPr>
              <a:t>لأى إعتراض</a:t>
            </a:r>
            <a:r>
              <a:rPr lang="ar-EG" sz="2400" b="1" kern="0" dirty="0">
                <a:cs typeface="+mn-cs"/>
              </a:rPr>
              <a:t> لان </a:t>
            </a:r>
            <a:r>
              <a:rPr lang="ar-EG" sz="2400" b="1" kern="0" dirty="0">
                <a:cs typeface="+mn-cs"/>
              </a:rPr>
              <a:t>ذلك يدل على عدم فهمه لشئ معين</a:t>
            </a:r>
            <a:endParaRPr lang="en-US" sz="2400" b="1" kern="0" dirty="0">
              <a:cs typeface="+mn-cs"/>
            </a:endParaRPr>
          </a:p>
        </p:txBody>
      </p:sp>
      <p:pic>
        <p:nvPicPr>
          <p:cNvPr id="5" name="Picture 4" descr="fjrjrj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048000"/>
            <a:ext cx="26670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0" y="142875"/>
            <a:ext cx="5257800" cy="1071563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معالجـة الإعـتراضات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410200" y="2590800"/>
            <a:ext cx="2819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350838" algn="justLow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تمكنهم من </a:t>
            </a:r>
            <a:r>
              <a:rPr lang="ar-EG" sz="1800" b="1" kern="0" dirty="0">
                <a:cs typeface="+mn-cs"/>
              </a:rPr>
              <a:t>الملاحظة</a:t>
            </a:r>
          </a:p>
          <a:p>
            <a:pPr marL="365125" indent="-350838" algn="justLow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تفكيرهم </a:t>
            </a:r>
            <a:r>
              <a:rPr lang="ar-EG" sz="1800" b="1" kern="0" dirty="0">
                <a:cs typeface="+mn-cs"/>
              </a:rPr>
              <a:t>فيما قيل</a:t>
            </a:r>
            <a:endParaRPr lang="en-US" sz="1800" b="1" kern="0" dirty="0">
              <a:cs typeface="+mn-cs"/>
            </a:endParaRPr>
          </a:p>
          <a:p>
            <a:pPr marL="365125" indent="-350838" algn="justLow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التعبير عن </a:t>
            </a:r>
            <a:r>
              <a:rPr lang="ar-EG" sz="1800" b="1" kern="0" dirty="0">
                <a:cs typeface="+mn-cs"/>
              </a:rPr>
              <a:t>رأيهم </a:t>
            </a:r>
            <a:r>
              <a:rPr lang="ar-EG" sz="1800" b="1" kern="0" dirty="0">
                <a:cs typeface="+mn-cs"/>
              </a:rPr>
              <a:t>أووجهة نظرهم</a:t>
            </a:r>
            <a:endParaRPr lang="en-US" sz="1800" b="1" kern="0" dirty="0"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25908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350838" algn="justLow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معرفتك </a:t>
            </a:r>
            <a:r>
              <a:rPr lang="ar-EG" sz="1800" b="1" kern="0" dirty="0">
                <a:cs typeface="+mn-cs"/>
              </a:rPr>
              <a:t>بأولوياتهم وإهتماماتهم</a:t>
            </a:r>
            <a:endParaRPr lang="en-US" sz="1800" b="1" kern="0" dirty="0">
              <a:cs typeface="+mn-cs"/>
            </a:endParaRPr>
          </a:p>
          <a:p>
            <a:pPr marL="365125" indent="-350838" algn="justLow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ظهور مؤشراُ لعملية الشراء</a:t>
            </a:r>
            <a:endParaRPr lang="en-US" sz="1800" b="1" kern="0" dirty="0">
              <a:cs typeface="+mn-cs"/>
            </a:endParaRPr>
          </a:p>
          <a:p>
            <a:pPr marL="365125" indent="-350838" algn="justLow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يمكن أن تكون محاولة متعمدة لوضعك تحت ضغط</a:t>
            </a:r>
          </a:p>
          <a:p>
            <a:pPr marL="342900" indent="-342900" algn="r" rtl="1">
              <a:spcBef>
                <a:spcPct val="20000"/>
              </a:spcBef>
              <a:defRPr/>
            </a:pPr>
            <a:endParaRPr lang="en-US" sz="1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19400" y="1676400"/>
            <a:ext cx="3581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r" rtl="1">
              <a:lnSpc>
                <a:spcPct val="7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فهو أمر إيجابي و يدل على:</a:t>
            </a:r>
          </a:p>
          <a:p>
            <a:pPr marL="342900" indent="-342900" algn="r" rtl="1">
              <a:spcBef>
                <a:spcPct val="20000"/>
              </a:spcBef>
              <a:defRPr/>
            </a:pPr>
            <a:endParaRPr lang="en-US" sz="1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214313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معالجة الإعتراضات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00400" y="2286000"/>
            <a:ext cx="5486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17525" algn="justLow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EG" sz="1800" b="1" kern="0" dirty="0">
                <a:solidFill>
                  <a:srgbClr val="C00000"/>
                </a:solidFill>
              </a:rPr>
              <a:t>خطوات معالجة الإعتراضات:</a:t>
            </a:r>
            <a:endParaRPr lang="ar-EG" sz="1800" b="1" kern="0" dirty="0">
              <a:solidFill>
                <a:srgbClr val="C00000"/>
              </a:solidFill>
              <a:cs typeface="+mn-cs"/>
            </a:endParaRPr>
          </a:p>
          <a:p>
            <a:pPr marL="533400" indent="-517525" algn="justLow" rtl="1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ar-EG" sz="1800" b="1" kern="0" dirty="0">
                <a:cs typeface="+mn-cs"/>
              </a:rPr>
              <a:t>إستمع </a:t>
            </a:r>
            <a:r>
              <a:rPr lang="ar-EG" sz="1800" b="1" kern="0" dirty="0">
                <a:cs typeface="+mn-cs"/>
              </a:rPr>
              <a:t>جيداً للتأكد من قيامك بمعالجة الإعتراض الصحيح</a:t>
            </a:r>
            <a:endParaRPr lang="en-US" sz="1800" b="1" kern="0" dirty="0">
              <a:cs typeface="+mn-cs"/>
            </a:endParaRPr>
          </a:p>
          <a:p>
            <a:pPr marL="533400" indent="-517525" algn="justLow" rtl="1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ar-EG" sz="1800" b="1" kern="0" dirty="0">
                <a:cs typeface="+mn-cs"/>
              </a:rPr>
              <a:t>تأكد من الإعتراض الذى سمعته من العميل</a:t>
            </a:r>
            <a:endParaRPr lang="en-US" sz="1800" b="1" kern="0" dirty="0">
              <a:cs typeface="+mn-cs"/>
            </a:endParaRPr>
          </a:p>
          <a:p>
            <a:pPr marL="533400" indent="-517525" algn="justLow" rtl="1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ar-EG" sz="1800" b="1" kern="0" dirty="0">
                <a:cs typeface="+mn-cs"/>
              </a:rPr>
              <a:t>ترجم الإعتراضات إلى أسئلة</a:t>
            </a:r>
            <a:endParaRPr lang="en-US" sz="1800" b="1" kern="0" dirty="0">
              <a:cs typeface="+mn-cs"/>
            </a:endParaRPr>
          </a:p>
          <a:p>
            <a:pPr marL="533400" indent="-517525" algn="justLow" rtl="1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ar-EG" sz="1800" b="1" kern="0" dirty="0">
                <a:cs typeface="+mn-cs"/>
              </a:rPr>
              <a:t>الرد على إعتراض العميل بعد الإستماع له</a:t>
            </a:r>
            <a:endParaRPr lang="en-US" sz="1800" b="1" kern="0" dirty="0">
              <a:cs typeface="+mn-cs"/>
            </a:endParaRPr>
          </a:p>
          <a:p>
            <a:pPr marL="533400" indent="-517525" algn="justLow" rtl="1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ar-EG" sz="1800" b="1" kern="0" dirty="0">
                <a:cs typeface="+mn-cs"/>
              </a:rPr>
              <a:t>أنهى دائماً بطرح سؤال</a:t>
            </a:r>
            <a:endParaRPr lang="en-US" sz="1800" b="1" kern="0" dirty="0"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81200" y="1447800"/>
            <a:ext cx="3505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ctr" rtl="1">
              <a:lnSpc>
                <a:spcPct val="70000"/>
              </a:lnSpc>
              <a:spcBef>
                <a:spcPct val="20000"/>
              </a:spcBef>
              <a:defRPr/>
            </a:pPr>
            <a:endParaRPr lang="en-US" sz="2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214313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معالجة الإعتراضات</a:t>
            </a:r>
          </a:p>
        </p:txBody>
      </p:sp>
      <p:pic>
        <p:nvPicPr>
          <p:cNvPr id="4" name="Picture 4" descr="54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209800"/>
            <a:ext cx="2971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600200" y="1676400"/>
            <a:ext cx="5029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15875" algn="ctr" rtl="1">
              <a:lnSpc>
                <a:spcPct val="110000"/>
              </a:lnSpc>
              <a:spcBef>
                <a:spcPct val="20000"/>
              </a:spcBef>
              <a:defRPr/>
            </a:pPr>
            <a:r>
              <a:rPr lang="ar-EG" sz="2400" kern="0" dirty="0">
                <a:cs typeface="+mn-cs"/>
              </a:rPr>
              <a:t>كل ما عليك القيام به هو تحقيق رضا العميل دون الإختلاف أوالتعارض معه</a:t>
            </a:r>
            <a:endParaRPr lang="en-US" sz="2400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214313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sz="3200" dirty="0" smtClean="0">
                <a:cs typeface="+mn-cs"/>
              </a:rPr>
              <a:t>معالجة الإعتراضات</a:t>
            </a:r>
          </a:p>
        </p:txBody>
      </p:sp>
      <p:pic>
        <p:nvPicPr>
          <p:cNvPr id="4" name="Picture 4" descr="20020387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2428875"/>
            <a:ext cx="2543175" cy="153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90888" y="2109788"/>
            <a:ext cx="56388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334963" algn="r" rtl="1">
              <a:spcBef>
                <a:spcPct val="20000"/>
              </a:spcBef>
              <a:buFont typeface="Arial" pitchFamily="34" charset="0"/>
              <a:buChar char="•"/>
            </a:pPr>
            <a:r>
              <a:rPr lang="ar-EG" sz="1800" b="1">
                <a:cs typeface="Arial" pitchFamily="34" charset="0"/>
              </a:rPr>
              <a:t>الترحيب بإعتراض العميل</a:t>
            </a:r>
            <a:endParaRPr lang="en-US" sz="1800" b="1">
              <a:cs typeface="Arial" pitchFamily="34" charset="0"/>
            </a:endParaRPr>
          </a:p>
          <a:p>
            <a:pPr marL="365125" indent="-334963" algn="r" rtl="1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b="1">
                <a:cs typeface="Arial" pitchFamily="34" charset="0"/>
              </a:rPr>
              <a:t>“</a:t>
            </a:r>
            <a:r>
              <a:rPr lang="ar-EG" sz="1800" b="1">
                <a:cs typeface="Arial" pitchFamily="34" charset="0"/>
              </a:rPr>
              <a:t>إننى سعيد جدا بقولك......“</a:t>
            </a:r>
            <a:endParaRPr lang="en-US" sz="1800" b="1">
              <a:cs typeface="Arial" pitchFamily="34" charset="0"/>
            </a:endParaRPr>
          </a:p>
          <a:p>
            <a:pPr marL="365125" indent="-334963" algn="r" rtl="1">
              <a:spcBef>
                <a:spcPct val="20000"/>
              </a:spcBef>
              <a:buFont typeface="Arial" pitchFamily="34" charset="0"/>
              <a:buChar char="•"/>
            </a:pPr>
            <a:r>
              <a:rPr lang="ar-EG" sz="1800" b="1">
                <a:cs typeface="Arial" pitchFamily="34" charset="0"/>
              </a:rPr>
              <a:t>الإتفاق مع العميل بأنه أثار نقطة فعالة</a:t>
            </a:r>
            <a:endParaRPr lang="en-US" sz="1800" b="1">
              <a:cs typeface="Arial" pitchFamily="34" charset="0"/>
            </a:endParaRPr>
          </a:p>
          <a:p>
            <a:pPr marL="365125" indent="-334963" algn="r" rtl="1">
              <a:spcBef>
                <a:spcPct val="20000"/>
              </a:spcBef>
              <a:buFont typeface="Wingdings" pitchFamily="2" charset="2"/>
              <a:buChar char="ü"/>
            </a:pPr>
            <a:r>
              <a:rPr lang="ar-EG" sz="1800" b="1">
                <a:cs typeface="Arial" pitchFamily="34" charset="0"/>
              </a:rPr>
              <a:t>”إننى أدرك سبب قولك ل.......“</a:t>
            </a:r>
            <a:endParaRPr lang="en-US" sz="1800" b="1">
              <a:cs typeface="Arial" pitchFamily="34" charset="0"/>
            </a:endParaRPr>
          </a:p>
          <a:p>
            <a:pPr marL="365125" indent="-334963" algn="r" rtl="1">
              <a:spcBef>
                <a:spcPct val="20000"/>
              </a:spcBef>
              <a:buFont typeface="Arial" pitchFamily="34" charset="0"/>
              <a:buChar char="•"/>
            </a:pPr>
            <a:r>
              <a:rPr lang="ar-EG" sz="1800" b="1">
                <a:cs typeface="Arial" pitchFamily="34" charset="0"/>
              </a:rPr>
              <a:t>الرد على إعتراض العميل</a:t>
            </a:r>
            <a:endParaRPr lang="en-US" sz="1800" b="1">
              <a:cs typeface="Arial" pitchFamily="34" charset="0"/>
            </a:endParaRPr>
          </a:p>
          <a:p>
            <a:pPr marL="365125" indent="-334963" algn="r" rtl="1">
              <a:spcBef>
                <a:spcPct val="20000"/>
              </a:spcBef>
              <a:buFont typeface="Wingdings" pitchFamily="2" charset="2"/>
              <a:buChar char="ü"/>
            </a:pPr>
            <a:r>
              <a:rPr lang="ar-EG" sz="1800" b="1">
                <a:cs typeface="Arial" pitchFamily="34" charset="0"/>
              </a:rPr>
              <a:t>الرد على الإعتراض بالشكل الذى يحقق الرضا الكامل للعميل</a:t>
            </a:r>
            <a:endParaRPr lang="en-US" sz="1800" b="1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482725" y="1412875"/>
            <a:ext cx="7410450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>
              <a:lnSpc>
                <a:spcPct val="130000"/>
              </a:lnSpc>
              <a:buFont typeface="Wingdings" pitchFamily="2" charset="2"/>
              <a:buChar char="¬"/>
            </a:pPr>
            <a:r>
              <a:rPr lang="ar-SA" sz="3200"/>
              <a:t> أنصت باهتمام للاعتراض حتى لو كنت تعرفه من قبل</a:t>
            </a:r>
            <a:endParaRPr lang="en-US" sz="3200"/>
          </a:p>
          <a:p>
            <a:pPr algn="r" rtl="1">
              <a:lnSpc>
                <a:spcPct val="130000"/>
              </a:lnSpc>
              <a:buFont typeface="Wingdings" pitchFamily="2" charset="2"/>
              <a:buChar char="¬"/>
            </a:pPr>
            <a:r>
              <a:rPr lang="ar-SA" sz="3200"/>
              <a:t> احتفظ بهدوئك مهما كان الاعتراض</a:t>
            </a:r>
            <a:endParaRPr lang="en-US" sz="3200"/>
          </a:p>
          <a:p>
            <a:pPr algn="r" rtl="1">
              <a:lnSpc>
                <a:spcPct val="130000"/>
              </a:lnSpc>
              <a:buFont typeface="Wingdings" pitchFamily="2" charset="2"/>
              <a:buChar char="¬"/>
            </a:pPr>
            <a:r>
              <a:rPr lang="ar-SA" sz="3200"/>
              <a:t> قرر متى تقوم بالرد على الاعتراض</a:t>
            </a:r>
            <a:endParaRPr lang="en-US" sz="3200"/>
          </a:p>
          <a:p>
            <a:pPr algn="r" rtl="1">
              <a:lnSpc>
                <a:spcPct val="130000"/>
              </a:lnSpc>
              <a:buFont typeface="Wingdings" pitchFamily="2" charset="2"/>
              <a:buChar char="¬"/>
            </a:pPr>
            <a:r>
              <a:rPr lang="ar-SA" sz="3200"/>
              <a:t> لا</a:t>
            </a:r>
            <a:r>
              <a:rPr lang="en-US" sz="3200"/>
              <a:t> </a:t>
            </a:r>
            <a:r>
              <a:rPr lang="ar-EG" sz="3200"/>
              <a:t>ت</a:t>
            </a:r>
            <a:r>
              <a:rPr lang="ar-SA" sz="3200"/>
              <a:t>قاطع العميل ..ودعه يكمل</a:t>
            </a:r>
            <a:endParaRPr lang="en-US" sz="3200"/>
          </a:p>
          <a:p>
            <a:pPr algn="r" rtl="1">
              <a:lnSpc>
                <a:spcPct val="130000"/>
              </a:lnSpc>
              <a:buFont typeface="Wingdings" pitchFamily="2" charset="2"/>
              <a:buChar char="¬"/>
            </a:pPr>
            <a:r>
              <a:rPr lang="ar-SA" sz="3200"/>
              <a:t> لا ترد فورا على الاعتراض حتى ولو كان الرد جاهزا</a:t>
            </a:r>
            <a:endParaRPr lang="en-US" sz="3200"/>
          </a:p>
          <a:p>
            <a:pPr algn="r" rtl="1">
              <a:lnSpc>
                <a:spcPct val="130000"/>
              </a:lnSpc>
              <a:buFont typeface="Wingdings" pitchFamily="2" charset="2"/>
              <a:buChar char="¬"/>
            </a:pPr>
            <a:r>
              <a:rPr lang="en-US" sz="3200"/>
              <a:t> </a:t>
            </a:r>
            <a:r>
              <a:rPr lang="ar-SA" sz="3200"/>
              <a:t>إشعر عميلك بالتفكير والاهتمام</a:t>
            </a:r>
            <a:endParaRPr lang="en-US" sz="3200"/>
          </a:p>
          <a:p>
            <a:pPr algn="r" rtl="1">
              <a:lnSpc>
                <a:spcPct val="130000"/>
              </a:lnSpc>
              <a:buFont typeface="Wingdings" pitchFamily="2" charset="2"/>
              <a:buChar char="¬"/>
            </a:pPr>
            <a:r>
              <a:rPr lang="en-US" sz="3200"/>
              <a:t> </a:t>
            </a:r>
            <a:r>
              <a:rPr lang="ar-SA" sz="3200"/>
              <a:t>لا تكن عدوانيا ولا تبدى أى ضجر</a:t>
            </a:r>
            <a:endParaRPr lang="en-US" sz="3200"/>
          </a:p>
          <a:p>
            <a:pPr algn="r" rtl="1">
              <a:lnSpc>
                <a:spcPct val="130000"/>
              </a:lnSpc>
              <a:buFont typeface="Wingdings" pitchFamily="2" charset="2"/>
              <a:buChar char="¬"/>
            </a:pPr>
            <a:r>
              <a:rPr lang="en-US" sz="3200"/>
              <a:t> </a:t>
            </a:r>
            <a:r>
              <a:rPr lang="ar-SA" sz="3200"/>
              <a:t>ابدأ دائما بموافقة العميل على ما يقول</a:t>
            </a:r>
            <a:endParaRPr lang="en-US" sz="3200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042988" y="115888"/>
            <a:ext cx="7777162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rtl="1">
              <a:defRPr/>
            </a:pPr>
            <a:r>
              <a:rPr lang="ar-SA" sz="62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raditional Arabic" pitchFamily="2" charset="-78"/>
              </a:rPr>
              <a:t>كيف تواجه اعتراضات العميل ؟؟؟</a:t>
            </a:r>
            <a:endParaRPr lang="en-US" sz="6200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raditional Arabic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6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3748088" y="1700213"/>
            <a:ext cx="1427162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ar-EG">
                <a:ea typeface="FS_Modern1"/>
                <a:cs typeface="FS_Modern1"/>
              </a:rPr>
              <a:t>الإقفال</a:t>
            </a:r>
            <a:endParaRPr lang="en-US">
              <a:ea typeface="FS_Modern1"/>
              <a:cs typeface="FS_Modern1"/>
            </a:endParaRPr>
          </a:p>
        </p:txBody>
      </p:sp>
      <p:pic>
        <p:nvPicPr>
          <p:cNvPr id="26637" name="Picture 13" descr="200183771-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565400"/>
            <a:ext cx="2376488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8" name="Freeform 14"/>
          <p:cNvSpPr>
            <a:spLocks/>
          </p:cNvSpPr>
          <p:nvPr/>
        </p:nvSpPr>
        <p:spPr bwMode="auto">
          <a:xfrm>
            <a:off x="849313" y="176213"/>
            <a:ext cx="3268662" cy="2441575"/>
          </a:xfrm>
          <a:custGeom>
            <a:avLst/>
            <a:gdLst>
              <a:gd name="T0" fmla="*/ 0 w 2059"/>
              <a:gd name="T1" fmla="*/ 1931988 h 1538"/>
              <a:gd name="T2" fmla="*/ 33337 w 2059"/>
              <a:gd name="T3" fmla="*/ 1882775 h 1538"/>
              <a:gd name="T4" fmla="*/ 63500 w 2059"/>
              <a:gd name="T5" fmla="*/ 1841500 h 1538"/>
              <a:gd name="T6" fmla="*/ 92075 w 2059"/>
              <a:gd name="T7" fmla="*/ 1797050 h 1538"/>
              <a:gd name="T8" fmla="*/ 122237 w 2059"/>
              <a:gd name="T9" fmla="*/ 1755775 h 1538"/>
              <a:gd name="T10" fmla="*/ 155575 w 2059"/>
              <a:gd name="T11" fmla="*/ 1712913 h 1538"/>
              <a:gd name="T12" fmla="*/ 193675 w 2059"/>
              <a:gd name="T13" fmla="*/ 1668463 h 1538"/>
              <a:gd name="T14" fmla="*/ 227012 w 2059"/>
              <a:gd name="T15" fmla="*/ 1627188 h 1538"/>
              <a:gd name="T16" fmla="*/ 260350 w 2059"/>
              <a:gd name="T17" fmla="*/ 1582737 h 1538"/>
              <a:gd name="T18" fmla="*/ 306387 w 2059"/>
              <a:gd name="T19" fmla="*/ 1533525 h 1538"/>
              <a:gd name="T20" fmla="*/ 357187 w 2059"/>
              <a:gd name="T21" fmla="*/ 1482725 h 1538"/>
              <a:gd name="T22" fmla="*/ 395287 w 2059"/>
              <a:gd name="T23" fmla="*/ 1441450 h 1538"/>
              <a:gd name="T24" fmla="*/ 441325 w 2059"/>
              <a:gd name="T25" fmla="*/ 1400175 h 1538"/>
              <a:gd name="T26" fmla="*/ 487362 w 2059"/>
              <a:gd name="T27" fmla="*/ 1354137 h 1538"/>
              <a:gd name="T28" fmla="*/ 538162 w 2059"/>
              <a:gd name="T29" fmla="*/ 1303337 h 1538"/>
              <a:gd name="T30" fmla="*/ 588962 w 2059"/>
              <a:gd name="T31" fmla="*/ 1258887 h 1538"/>
              <a:gd name="T32" fmla="*/ 642937 w 2059"/>
              <a:gd name="T33" fmla="*/ 1211263 h 1538"/>
              <a:gd name="T34" fmla="*/ 693737 w 2059"/>
              <a:gd name="T35" fmla="*/ 1174750 h 1538"/>
              <a:gd name="T36" fmla="*/ 757237 w 2059"/>
              <a:gd name="T37" fmla="*/ 1120775 h 1538"/>
              <a:gd name="T38" fmla="*/ 811212 w 2059"/>
              <a:gd name="T39" fmla="*/ 1076325 h 1538"/>
              <a:gd name="T40" fmla="*/ 865187 w 2059"/>
              <a:gd name="T41" fmla="*/ 1038225 h 1538"/>
              <a:gd name="T42" fmla="*/ 928687 w 2059"/>
              <a:gd name="T43" fmla="*/ 995363 h 1538"/>
              <a:gd name="T44" fmla="*/ 974725 w 2059"/>
              <a:gd name="T45" fmla="*/ 963613 h 1538"/>
              <a:gd name="T46" fmla="*/ 1033462 w 2059"/>
              <a:gd name="T47" fmla="*/ 925513 h 1538"/>
              <a:gd name="T48" fmla="*/ 1093787 w 2059"/>
              <a:gd name="T49" fmla="*/ 887413 h 1538"/>
              <a:gd name="T50" fmla="*/ 1165225 w 2059"/>
              <a:gd name="T51" fmla="*/ 846138 h 1538"/>
              <a:gd name="T52" fmla="*/ 1223962 w 2059"/>
              <a:gd name="T53" fmla="*/ 812800 h 1538"/>
              <a:gd name="T54" fmla="*/ 1290637 w 2059"/>
              <a:gd name="T55" fmla="*/ 771525 h 1538"/>
              <a:gd name="T56" fmla="*/ 1370012 w 2059"/>
              <a:gd name="T57" fmla="*/ 730250 h 1538"/>
              <a:gd name="T58" fmla="*/ 1441449 w 2059"/>
              <a:gd name="T59" fmla="*/ 688975 h 1538"/>
              <a:gd name="T60" fmla="*/ 1522412 w 2059"/>
              <a:gd name="T61" fmla="*/ 647700 h 1538"/>
              <a:gd name="T62" fmla="*/ 1601787 w 2059"/>
              <a:gd name="T63" fmla="*/ 611187 h 1538"/>
              <a:gd name="T64" fmla="*/ 1685925 w 2059"/>
              <a:gd name="T65" fmla="*/ 576263 h 1538"/>
              <a:gd name="T66" fmla="*/ 1774825 w 2059"/>
              <a:gd name="T67" fmla="*/ 538163 h 1538"/>
              <a:gd name="T68" fmla="*/ 1849437 w 2059"/>
              <a:gd name="T69" fmla="*/ 512763 h 1538"/>
              <a:gd name="T70" fmla="*/ 1920875 w 2059"/>
              <a:gd name="T71" fmla="*/ 481013 h 1538"/>
              <a:gd name="T72" fmla="*/ 2005012 w 2059"/>
              <a:gd name="T73" fmla="*/ 455613 h 1538"/>
              <a:gd name="T74" fmla="*/ 2063749 w 2059"/>
              <a:gd name="T75" fmla="*/ 438150 h 1538"/>
              <a:gd name="T76" fmla="*/ 1811337 w 2059"/>
              <a:gd name="T77" fmla="*/ 0 h 1538"/>
              <a:gd name="T78" fmla="*/ 3267075 w 2059"/>
              <a:gd name="T79" fmla="*/ 623887 h 1538"/>
              <a:gd name="T80" fmla="*/ 2887661 w 2059"/>
              <a:gd name="T81" fmla="*/ 1916113 h 1538"/>
              <a:gd name="T82" fmla="*/ 2652712 w 2059"/>
              <a:gd name="T83" fmla="*/ 1533525 h 1538"/>
              <a:gd name="T84" fmla="*/ 2555874 w 2059"/>
              <a:gd name="T85" fmla="*/ 1566862 h 1538"/>
              <a:gd name="T86" fmla="*/ 2463799 w 2059"/>
              <a:gd name="T87" fmla="*/ 1604962 h 1538"/>
              <a:gd name="T88" fmla="*/ 2362199 w 2059"/>
              <a:gd name="T89" fmla="*/ 1652588 h 1538"/>
              <a:gd name="T90" fmla="*/ 2252662 w 2059"/>
              <a:gd name="T91" fmla="*/ 1706563 h 1538"/>
              <a:gd name="T92" fmla="*/ 2168524 w 2059"/>
              <a:gd name="T93" fmla="*/ 1752600 h 1538"/>
              <a:gd name="T94" fmla="*/ 2084387 w 2059"/>
              <a:gd name="T95" fmla="*/ 1806575 h 1538"/>
              <a:gd name="T96" fmla="*/ 2001837 w 2059"/>
              <a:gd name="T97" fmla="*/ 1857375 h 1538"/>
              <a:gd name="T98" fmla="*/ 1930400 w 2059"/>
              <a:gd name="T99" fmla="*/ 1909763 h 1538"/>
              <a:gd name="T100" fmla="*/ 1862137 w 2059"/>
              <a:gd name="T101" fmla="*/ 1966913 h 1538"/>
              <a:gd name="T102" fmla="*/ 1785937 w 2059"/>
              <a:gd name="T103" fmla="*/ 2027238 h 1538"/>
              <a:gd name="T104" fmla="*/ 1724025 w 2059"/>
              <a:gd name="T105" fmla="*/ 2085975 h 1538"/>
              <a:gd name="T106" fmla="*/ 1660525 w 2059"/>
              <a:gd name="T107" fmla="*/ 2146300 h 1538"/>
              <a:gd name="T108" fmla="*/ 1606549 w 2059"/>
              <a:gd name="T109" fmla="*/ 2200275 h 1538"/>
              <a:gd name="T110" fmla="*/ 1547812 w 2059"/>
              <a:gd name="T111" fmla="*/ 2271713 h 1538"/>
              <a:gd name="T112" fmla="*/ 1492249 w 2059"/>
              <a:gd name="T113" fmla="*/ 2338388 h 1538"/>
              <a:gd name="T114" fmla="*/ 1463674 w 2059"/>
              <a:gd name="T115" fmla="*/ 2389188 h 1538"/>
              <a:gd name="T116" fmla="*/ 1425574 w 2059"/>
              <a:gd name="T117" fmla="*/ 2439988 h 1538"/>
              <a:gd name="T118" fmla="*/ 0 w 2059"/>
              <a:gd name="T119" fmla="*/ 1931988 h 153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059"/>
              <a:gd name="T181" fmla="*/ 0 h 1538"/>
              <a:gd name="T182" fmla="*/ 2059 w 2059"/>
              <a:gd name="T183" fmla="*/ 1538 h 153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059" h="1538">
                <a:moveTo>
                  <a:pt x="0" y="1217"/>
                </a:moveTo>
                <a:lnTo>
                  <a:pt x="21" y="1186"/>
                </a:lnTo>
                <a:lnTo>
                  <a:pt x="40" y="1160"/>
                </a:lnTo>
                <a:lnTo>
                  <a:pt x="58" y="1132"/>
                </a:lnTo>
                <a:lnTo>
                  <a:pt x="77" y="1106"/>
                </a:lnTo>
                <a:lnTo>
                  <a:pt x="98" y="1079"/>
                </a:lnTo>
                <a:lnTo>
                  <a:pt x="122" y="1051"/>
                </a:lnTo>
                <a:lnTo>
                  <a:pt x="143" y="1025"/>
                </a:lnTo>
                <a:lnTo>
                  <a:pt x="164" y="997"/>
                </a:lnTo>
                <a:lnTo>
                  <a:pt x="193" y="966"/>
                </a:lnTo>
                <a:lnTo>
                  <a:pt x="225" y="934"/>
                </a:lnTo>
                <a:lnTo>
                  <a:pt x="249" y="908"/>
                </a:lnTo>
                <a:lnTo>
                  <a:pt x="278" y="882"/>
                </a:lnTo>
                <a:lnTo>
                  <a:pt x="307" y="853"/>
                </a:lnTo>
                <a:lnTo>
                  <a:pt x="339" y="821"/>
                </a:lnTo>
                <a:lnTo>
                  <a:pt x="371" y="793"/>
                </a:lnTo>
                <a:lnTo>
                  <a:pt x="405" y="763"/>
                </a:lnTo>
                <a:lnTo>
                  <a:pt x="437" y="740"/>
                </a:lnTo>
                <a:lnTo>
                  <a:pt x="477" y="706"/>
                </a:lnTo>
                <a:lnTo>
                  <a:pt x="511" y="678"/>
                </a:lnTo>
                <a:lnTo>
                  <a:pt x="545" y="654"/>
                </a:lnTo>
                <a:lnTo>
                  <a:pt x="585" y="627"/>
                </a:lnTo>
                <a:lnTo>
                  <a:pt x="614" y="607"/>
                </a:lnTo>
                <a:lnTo>
                  <a:pt x="651" y="583"/>
                </a:lnTo>
                <a:lnTo>
                  <a:pt x="689" y="559"/>
                </a:lnTo>
                <a:lnTo>
                  <a:pt x="734" y="533"/>
                </a:lnTo>
                <a:lnTo>
                  <a:pt x="771" y="512"/>
                </a:lnTo>
                <a:lnTo>
                  <a:pt x="813" y="486"/>
                </a:lnTo>
                <a:lnTo>
                  <a:pt x="863" y="460"/>
                </a:lnTo>
                <a:lnTo>
                  <a:pt x="908" y="434"/>
                </a:lnTo>
                <a:lnTo>
                  <a:pt x="959" y="408"/>
                </a:lnTo>
                <a:lnTo>
                  <a:pt x="1009" y="385"/>
                </a:lnTo>
                <a:lnTo>
                  <a:pt x="1062" y="363"/>
                </a:lnTo>
                <a:lnTo>
                  <a:pt x="1118" y="339"/>
                </a:lnTo>
                <a:lnTo>
                  <a:pt x="1165" y="323"/>
                </a:lnTo>
                <a:lnTo>
                  <a:pt x="1210" y="303"/>
                </a:lnTo>
                <a:lnTo>
                  <a:pt x="1263" y="287"/>
                </a:lnTo>
                <a:lnTo>
                  <a:pt x="1300" y="276"/>
                </a:lnTo>
                <a:lnTo>
                  <a:pt x="1141" y="0"/>
                </a:lnTo>
                <a:lnTo>
                  <a:pt x="2058" y="393"/>
                </a:lnTo>
                <a:lnTo>
                  <a:pt x="1819" y="1207"/>
                </a:lnTo>
                <a:lnTo>
                  <a:pt x="1671" y="966"/>
                </a:lnTo>
                <a:lnTo>
                  <a:pt x="1610" y="987"/>
                </a:lnTo>
                <a:lnTo>
                  <a:pt x="1552" y="1011"/>
                </a:lnTo>
                <a:lnTo>
                  <a:pt x="1488" y="1041"/>
                </a:lnTo>
                <a:lnTo>
                  <a:pt x="1419" y="1075"/>
                </a:lnTo>
                <a:lnTo>
                  <a:pt x="1366" y="1104"/>
                </a:lnTo>
                <a:lnTo>
                  <a:pt x="1313" y="1138"/>
                </a:lnTo>
                <a:lnTo>
                  <a:pt x="1261" y="1170"/>
                </a:lnTo>
                <a:lnTo>
                  <a:pt x="1216" y="1203"/>
                </a:lnTo>
                <a:lnTo>
                  <a:pt x="1173" y="1239"/>
                </a:lnTo>
                <a:lnTo>
                  <a:pt x="1125" y="1277"/>
                </a:lnTo>
                <a:lnTo>
                  <a:pt x="1086" y="1314"/>
                </a:lnTo>
                <a:lnTo>
                  <a:pt x="1046" y="1352"/>
                </a:lnTo>
                <a:lnTo>
                  <a:pt x="1012" y="1386"/>
                </a:lnTo>
                <a:lnTo>
                  <a:pt x="975" y="1431"/>
                </a:lnTo>
                <a:lnTo>
                  <a:pt x="940" y="1473"/>
                </a:lnTo>
                <a:lnTo>
                  <a:pt x="922" y="1505"/>
                </a:lnTo>
                <a:lnTo>
                  <a:pt x="898" y="1537"/>
                </a:lnTo>
                <a:lnTo>
                  <a:pt x="0" y="1217"/>
                </a:lnTo>
              </a:path>
            </a:pathLst>
          </a:custGeom>
          <a:gradFill rotWithShape="0">
            <a:gsLst>
              <a:gs pos="0">
                <a:srgbClr val="00FFFF"/>
              </a:gs>
              <a:gs pos="100000">
                <a:srgbClr val="007676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639" name="Freeform 15"/>
          <p:cNvSpPr>
            <a:spLocks/>
          </p:cNvSpPr>
          <p:nvPr/>
        </p:nvSpPr>
        <p:spPr bwMode="auto">
          <a:xfrm>
            <a:off x="41275" y="1895475"/>
            <a:ext cx="2878138" cy="2716213"/>
          </a:xfrm>
          <a:custGeom>
            <a:avLst/>
            <a:gdLst>
              <a:gd name="T0" fmla="*/ 2876551 w 1813"/>
              <a:gd name="T1" fmla="*/ 1122363 h 1711"/>
              <a:gd name="T2" fmla="*/ 2144713 w 1813"/>
              <a:gd name="T3" fmla="*/ 900113 h 1711"/>
              <a:gd name="T4" fmla="*/ 2116138 w 1813"/>
              <a:gd name="T5" fmla="*/ 949325 h 1711"/>
              <a:gd name="T6" fmla="*/ 2098676 w 1813"/>
              <a:gd name="T7" fmla="*/ 1000125 h 1711"/>
              <a:gd name="T8" fmla="*/ 2078038 w 1813"/>
              <a:gd name="T9" fmla="*/ 1054100 h 1711"/>
              <a:gd name="T10" fmla="*/ 2060576 w 1813"/>
              <a:gd name="T11" fmla="*/ 1109663 h 1711"/>
              <a:gd name="T12" fmla="*/ 2039938 w 1813"/>
              <a:gd name="T13" fmla="*/ 1182688 h 1711"/>
              <a:gd name="T14" fmla="*/ 2027238 w 1813"/>
              <a:gd name="T15" fmla="*/ 1243013 h 1711"/>
              <a:gd name="T16" fmla="*/ 2014538 w 1813"/>
              <a:gd name="T17" fmla="*/ 1308100 h 1711"/>
              <a:gd name="T18" fmla="*/ 2006601 w 1813"/>
              <a:gd name="T19" fmla="*/ 1381125 h 1711"/>
              <a:gd name="T20" fmla="*/ 1997076 w 1813"/>
              <a:gd name="T21" fmla="*/ 1455738 h 1711"/>
              <a:gd name="T22" fmla="*/ 1997076 w 1813"/>
              <a:gd name="T23" fmla="*/ 1592263 h 1711"/>
              <a:gd name="T24" fmla="*/ 2001838 w 1813"/>
              <a:gd name="T25" fmla="*/ 1660526 h 1711"/>
              <a:gd name="T26" fmla="*/ 2006601 w 1813"/>
              <a:gd name="T27" fmla="*/ 1727201 h 1711"/>
              <a:gd name="T28" fmla="*/ 2019301 w 1813"/>
              <a:gd name="T29" fmla="*/ 1793876 h 1711"/>
              <a:gd name="T30" fmla="*/ 2035176 w 1813"/>
              <a:gd name="T31" fmla="*/ 1858963 h 1711"/>
              <a:gd name="T32" fmla="*/ 2052638 w 1813"/>
              <a:gd name="T33" fmla="*/ 1922463 h 1711"/>
              <a:gd name="T34" fmla="*/ 2073276 w 1813"/>
              <a:gd name="T35" fmla="*/ 1997076 h 1711"/>
              <a:gd name="T36" fmla="*/ 2103438 w 1813"/>
              <a:gd name="T37" fmla="*/ 2066926 h 1711"/>
              <a:gd name="T38" fmla="*/ 728663 w 1813"/>
              <a:gd name="T39" fmla="*/ 2714626 h 1711"/>
              <a:gd name="T40" fmla="*/ 698500 w 1813"/>
              <a:gd name="T41" fmla="*/ 2649538 h 1711"/>
              <a:gd name="T42" fmla="*/ 669925 w 1813"/>
              <a:gd name="T43" fmla="*/ 2592388 h 1711"/>
              <a:gd name="T44" fmla="*/ 644525 w 1813"/>
              <a:gd name="T45" fmla="*/ 2538413 h 1711"/>
              <a:gd name="T46" fmla="*/ 619125 w 1813"/>
              <a:gd name="T47" fmla="*/ 2479676 h 1711"/>
              <a:gd name="T48" fmla="*/ 598488 w 1813"/>
              <a:gd name="T49" fmla="*/ 2428876 h 1711"/>
              <a:gd name="T50" fmla="*/ 573088 w 1813"/>
              <a:gd name="T51" fmla="*/ 2371726 h 1711"/>
              <a:gd name="T52" fmla="*/ 555625 w 1813"/>
              <a:gd name="T53" fmla="*/ 2319338 h 1711"/>
              <a:gd name="T54" fmla="*/ 538163 w 1813"/>
              <a:gd name="T55" fmla="*/ 2268538 h 1711"/>
              <a:gd name="T56" fmla="*/ 522288 w 1813"/>
              <a:gd name="T57" fmla="*/ 2214563 h 1711"/>
              <a:gd name="T58" fmla="*/ 501650 w 1813"/>
              <a:gd name="T59" fmla="*/ 2152651 h 1711"/>
              <a:gd name="T60" fmla="*/ 488950 w 1813"/>
              <a:gd name="T61" fmla="*/ 2085976 h 1711"/>
              <a:gd name="T62" fmla="*/ 471488 w 1813"/>
              <a:gd name="T63" fmla="*/ 2025651 h 1711"/>
              <a:gd name="T64" fmla="*/ 454025 w 1813"/>
              <a:gd name="T65" fmla="*/ 1966913 h 1711"/>
              <a:gd name="T66" fmla="*/ 446088 w 1813"/>
              <a:gd name="T67" fmla="*/ 1897063 h 1711"/>
              <a:gd name="T68" fmla="*/ 438150 w 1813"/>
              <a:gd name="T69" fmla="*/ 1830388 h 1711"/>
              <a:gd name="T70" fmla="*/ 430213 w 1813"/>
              <a:gd name="T71" fmla="*/ 1755776 h 1711"/>
              <a:gd name="T72" fmla="*/ 420688 w 1813"/>
              <a:gd name="T73" fmla="*/ 1682751 h 1711"/>
              <a:gd name="T74" fmla="*/ 420688 w 1813"/>
              <a:gd name="T75" fmla="*/ 1611313 h 1711"/>
              <a:gd name="T76" fmla="*/ 420688 w 1813"/>
              <a:gd name="T77" fmla="*/ 1535113 h 1711"/>
              <a:gd name="T78" fmla="*/ 420688 w 1813"/>
              <a:gd name="T79" fmla="*/ 1441450 h 1711"/>
              <a:gd name="T80" fmla="*/ 425450 w 1813"/>
              <a:gd name="T81" fmla="*/ 1355725 h 1711"/>
              <a:gd name="T82" fmla="*/ 430213 w 1813"/>
              <a:gd name="T83" fmla="*/ 1298575 h 1711"/>
              <a:gd name="T84" fmla="*/ 438150 w 1813"/>
              <a:gd name="T85" fmla="*/ 1230313 h 1711"/>
              <a:gd name="T86" fmla="*/ 446088 w 1813"/>
              <a:gd name="T87" fmla="*/ 1163638 h 1711"/>
              <a:gd name="T88" fmla="*/ 458788 w 1813"/>
              <a:gd name="T89" fmla="*/ 1084263 h 1711"/>
              <a:gd name="T90" fmla="*/ 476250 w 1813"/>
              <a:gd name="T91" fmla="*/ 1016000 h 1711"/>
              <a:gd name="T92" fmla="*/ 492125 w 1813"/>
              <a:gd name="T93" fmla="*/ 952500 h 1711"/>
              <a:gd name="T94" fmla="*/ 514350 w 1813"/>
              <a:gd name="T95" fmla="*/ 874713 h 1711"/>
              <a:gd name="T96" fmla="*/ 534988 w 1813"/>
              <a:gd name="T97" fmla="*/ 811213 h 1711"/>
              <a:gd name="T98" fmla="*/ 555625 w 1813"/>
              <a:gd name="T99" fmla="*/ 735013 h 1711"/>
              <a:gd name="T100" fmla="*/ 581025 w 1813"/>
              <a:gd name="T101" fmla="*/ 673100 h 1711"/>
              <a:gd name="T102" fmla="*/ 609600 w 1813"/>
              <a:gd name="T103" fmla="*/ 603250 h 1711"/>
              <a:gd name="T104" fmla="*/ 639763 w 1813"/>
              <a:gd name="T105" fmla="*/ 534988 h 1711"/>
              <a:gd name="T106" fmla="*/ 682625 w 1813"/>
              <a:gd name="T107" fmla="*/ 449263 h 1711"/>
              <a:gd name="T108" fmla="*/ 0 w 1813"/>
              <a:gd name="T109" fmla="*/ 234950 h 1711"/>
              <a:gd name="T110" fmla="*/ 1792288 w 1813"/>
              <a:gd name="T111" fmla="*/ 0 h 1711"/>
              <a:gd name="T112" fmla="*/ 2876551 w 1813"/>
              <a:gd name="T113" fmla="*/ 1122363 h 17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813"/>
              <a:gd name="T172" fmla="*/ 0 h 1711"/>
              <a:gd name="T173" fmla="*/ 1813 w 1813"/>
              <a:gd name="T174" fmla="*/ 1711 h 17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813" h="1711">
                <a:moveTo>
                  <a:pt x="1812" y="707"/>
                </a:moveTo>
                <a:lnTo>
                  <a:pt x="1351" y="567"/>
                </a:lnTo>
                <a:lnTo>
                  <a:pt x="1333" y="598"/>
                </a:lnTo>
                <a:lnTo>
                  <a:pt x="1322" y="630"/>
                </a:lnTo>
                <a:lnTo>
                  <a:pt x="1309" y="664"/>
                </a:lnTo>
                <a:lnTo>
                  <a:pt x="1298" y="699"/>
                </a:lnTo>
                <a:lnTo>
                  <a:pt x="1285" y="745"/>
                </a:lnTo>
                <a:lnTo>
                  <a:pt x="1277" y="783"/>
                </a:lnTo>
                <a:lnTo>
                  <a:pt x="1269" y="824"/>
                </a:lnTo>
                <a:lnTo>
                  <a:pt x="1264" y="870"/>
                </a:lnTo>
                <a:lnTo>
                  <a:pt x="1258" y="917"/>
                </a:lnTo>
                <a:lnTo>
                  <a:pt x="1258" y="1003"/>
                </a:lnTo>
                <a:lnTo>
                  <a:pt x="1261" y="1046"/>
                </a:lnTo>
                <a:lnTo>
                  <a:pt x="1264" y="1088"/>
                </a:lnTo>
                <a:lnTo>
                  <a:pt x="1272" y="1130"/>
                </a:lnTo>
                <a:lnTo>
                  <a:pt x="1282" y="1171"/>
                </a:lnTo>
                <a:lnTo>
                  <a:pt x="1293" y="1211"/>
                </a:lnTo>
                <a:lnTo>
                  <a:pt x="1306" y="1258"/>
                </a:lnTo>
                <a:lnTo>
                  <a:pt x="1325" y="1302"/>
                </a:lnTo>
                <a:lnTo>
                  <a:pt x="459" y="1710"/>
                </a:lnTo>
                <a:lnTo>
                  <a:pt x="440" y="1669"/>
                </a:lnTo>
                <a:lnTo>
                  <a:pt x="422" y="1633"/>
                </a:lnTo>
                <a:lnTo>
                  <a:pt x="406" y="1599"/>
                </a:lnTo>
                <a:lnTo>
                  <a:pt x="390" y="1562"/>
                </a:lnTo>
                <a:lnTo>
                  <a:pt x="377" y="1530"/>
                </a:lnTo>
                <a:lnTo>
                  <a:pt x="361" y="1494"/>
                </a:lnTo>
                <a:lnTo>
                  <a:pt x="350" y="1461"/>
                </a:lnTo>
                <a:lnTo>
                  <a:pt x="339" y="1429"/>
                </a:lnTo>
                <a:lnTo>
                  <a:pt x="329" y="1395"/>
                </a:lnTo>
                <a:lnTo>
                  <a:pt x="316" y="1356"/>
                </a:lnTo>
                <a:lnTo>
                  <a:pt x="308" y="1314"/>
                </a:lnTo>
                <a:lnTo>
                  <a:pt x="297" y="1276"/>
                </a:lnTo>
                <a:lnTo>
                  <a:pt x="286" y="1239"/>
                </a:lnTo>
                <a:lnTo>
                  <a:pt x="281" y="1195"/>
                </a:lnTo>
                <a:lnTo>
                  <a:pt x="276" y="1153"/>
                </a:lnTo>
                <a:lnTo>
                  <a:pt x="271" y="1106"/>
                </a:lnTo>
                <a:lnTo>
                  <a:pt x="265" y="1060"/>
                </a:lnTo>
                <a:lnTo>
                  <a:pt x="265" y="1015"/>
                </a:lnTo>
                <a:lnTo>
                  <a:pt x="265" y="967"/>
                </a:lnTo>
                <a:lnTo>
                  <a:pt x="265" y="908"/>
                </a:lnTo>
                <a:lnTo>
                  <a:pt x="268" y="854"/>
                </a:lnTo>
                <a:lnTo>
                  <a:pt x="271" y="818"/>
                </a:lnTo>
                <a:lnTo>
                  <a:pt x="276" y="775"/>
                </a:lnTo>
                <a:lnTo>
                  <a:pt x="281" y="733"/>
                </a:lnTo>
                <a:lnTo>
                  <a:pt x="289" y="683"/>
                </a:lnTo>
                <a:lnTo>
                  <a:pt x="300" y="640"/>
                </a:lnTo>
                <a:lnTo>
                  <a:pt x="310" y="600"/>
                </a:lnTo>
                <a:lnTo>
                  <a:pt x="324" y="551"/>
                </a:lnTo>
                <a:lnTo>
                  <a:pt x="337" y="511"/>
                </a:lnTo>
                <a:lnTo>
                  <a:pt x="350" y="463"/>
                </a:lnTo>
                <a:lnTo>
                  <a:pt x="366" y="424"/>
                </a:lnTo>
                <a:lnTo>
                  <a:pt x="384" y="380"/>
                </a:lnTo>
                <a:lnTo>
                  <a:pt x="403" y="337"/>
                </a:lnTo>
                <a:lnTo>
                  <a:pt x="430" y="283"/>
                </a:lnTo>
                <a:lnTo>
                  <a:pt x="0" y="148"/>
                </a:lnTo>
                <a:lnTo>
                  <a:pt x="1129" y="0"/>
                </a:lnTo>
                <a:lnTo>
                  <a:pt x="1812" y="707"/>
                </a:lnTo>
              </a:path>
            </a:pathLst>
          </a:cu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640" name="Freeform 16"/>
          <p:cNvSpPr>
            <a:spLocks/>
          </p:cNvSpPr>
          <p:nvPr/>
        </p:nvSpPr>
        <p:spPr bwMode="auto">
          <a:xfrm>
            <a:off x="173038" y="3859213"/>
            <a:ext cx="3267075" cy="2327275"/>
          </a:xfrm>
          <a:custGeom>
            <a:avLst/>
            <a:gdLst>
              <a:gd name="T0" fmla="*/ 2593975 w 2058"/>
              <a:gd name="T1" fmla="*/ 2325688 h 1466"/>
              <a:gd name="T2" fmla="*/ 2525712 w 2058"/>
              <a:gd name="T3" fmla="*/ 2300288 h 1466"/>
              <a:gd name="T4" fmla="*/ 2471737 w 2058"/>
              <a:gd name="T5" fmla="*/ 2278063 h 1466"/>
              <a:gd name="T6" fmla="*/ 2413000 w 2058"/>
              <a:gd name="T7" fmla="*/ 2255838 h 1466"/>
              <a:gd name="T8" fmla="*/ 2357437 w 2058"/>
              <a:gd name="T9" fmla="*/ 2233613 h 1466"/>
              <a:gd name="T10" fmla="*/ 2298700 w 2058"/>
              <a:gd name="T11" fmla="*/ 2208213 h 1466"/>
              <a:gd name="T12" fmla="*/ 2239962 w 2058"/>
              <a:gd name="T13" fmla="*/ 2184400 h 1466"/>
              <a:gd name="T14" fmla="*/ 2185987 w 2058"/>
              <a:gd name="T15" fmla="*/ 2155825 h 1466"/>
              <a:gd name="T16" fmla="*/ 2127250 w 2058"/>
              <a:gd name="T17" fmla="*/ 2130425 h 1466"/>
              <a:gd name="T18" fmla="*/ 2063750 w 2058"/>
              <a:gd name="T19" fmla="*/ 2095500 h 1466"/>
              <a:gd name="T20" fmla="*/ 1992312 w 2058"/>
              <a:gd name="T21" fmla="*/ 2060575 h 1466"/>
              <a:gd name="T22" fmla="*/ 1936750 w 2058"/>
              <a:gd name="T23" fmla="*/ 2028825 h 1466"/>
              <a:gd name="T24" fmla="*/ 1882775 w 2058"/>
              <a:gd name="T25" fmla="*/ 1995488 h 1466"/>
              <a:gd name="T26" fmla="*/ 1819275 w 2058"/>
              <a:gd name="T27" fmla="*/ 1960563 h 1466"/>
              <a:gd name="T28" fmla="*/ 1752600 w 2058"/>
              <a:gd name="T29" fmla="*/ 1922463 h 1466"/>
              <a:gd name="T30" fmla="*/ 1693862 w 2058"/>
              <a:gd name="T31" fmla="*/ 1884363 h 1466"/>
              <a:gd name="T32" fmla="*/ 1630363 w 2058"/>
              <a:gd name="T33" fmla="*/ 1843088 h 1466"/>
              <a:gd name="T34" fmla="*/ 1579562 w 2058"/>
              <a:gd name="T35" fmla="*/ 1809750 h 1466"/>
              <a:gd name="T36" fmla="*/ 1508125 w 2058"/>
              <a:gd name="T37" fmla="*/ 1758950 h 1466"/>
              <a:gd name="T38" fmla="*/ 1449387 w 2058"/>
              <a:gd name="T39" fmla="*/ 1717675 h 1466"/>
              <a:gd name="T40" fmla="*/ 1398587 w 2058"/>
              <a:gd name="T41" fmla="*/ 1676400 h 1466"/>
              <a:gd name="T42" fmla="*/ 1339850 w 2058"/>
              <a:gd name="T43" fmla="*/ 1630363 h 1466"/>
              <a:gd name="T44" fmla="*/ 1298575 w 2058"/>
              <a:gd name="T45" fmla="*/ 1595437 h 1466"/>
              <a:gd name="T46" fmla="*/ 1247775 w 2058"/>
              <a:gd name="T47" fmla="*/ 1550987 h 1466"/>
              <a:gd name="T48" fmla="*/ 1196975 w 2058"/>
              <a:gd name="T49" fmla="*/ 1506537 h 1466"/>
              <a:gd name="T50" fmla="*/ 1143000 w 2058"/>
              <a:gd name="T51" fmla="*/ 1454150 h 1466"/>
              <a:gd name="T52" fmla="*/ 1092200 w 2058"/>
              <a:gd name="T53" fmla="*/ 1409700 h 1466"/>
              <a:gd name="T54" fmla="*/ 1041400 w 2058"/>
              <a:gd name="T55" fmla="*/ 1358900 h 1466"/>
              <a:gd name="T56" fmla="*/ 982662 w 2058"/>
              <a:gd name="T57" fmla="*/ 1298575 h 1466"/>
              <a:gd name="T58" fmla="*/ 931862 w 2058"/>
              <a:gd name="T59" fmla="*/ 1246187 h 1466"/>
              <a:gd name="T60" fmla="*/ 877887 w 2058"/>
              <a:gd name="T61" fmla="*/ 1185862 h 1466"/>
              <a:gd name="T62" fmla="*/ 827087 w 2058"/>
              <a:gd name="T63" fmla="*/ 1125538 h 1466"/>
              <a:gd name="T64" fmla="*/ 781050 w 2058"/>
              <a:gd name="T65" fmla="*/ 1063625 h 1466"/>
              <a:gd name="T66" fmla="*/ 730250 w 2058"/>
              <a:gd name="T67" fmla="*/ 996950 h 1466"/>
              <a:gd name="T68" fmla="*/ 696912 w 2058"/>
              <a:gd name="T69" fmla="*/ 939800 h 1466"/>
              <a:gd name="T70" fmla="*/ 655637 w 2058"/>
              <a:gd name="T71" fmla="*/ 887413 h 1466"/>
              <a:gd name="T72" fmla="*/ 622300 w 2058"/>
              <a:gd name="T73" fmla="*/ 827088 h 1466"/>
              <a:gd name="T74" fmla="*/ 0 w 2058"/>
              <a:gd name="T75" fmla="*/ 1047750 h 1466"/>
              <a:gd name="T76" fmla="*/ 1025525 w 2058"/>
              <a:gd name="T77" fmla="*/ 0 h 1466"/>
              <a:gd name="T78" fmla="*/ 2760662 w 2058"/>
              <a:gd name="T79" fmla="*/ 112713 h 1466"/>
              <a:gd name="T80" fmla="*/ 2063750 w 2058"/>
              <a:gd name="T81" fmla="*/ 346075 h 1466"/>
              <a:gd name="T82" fmla="*/ 2105025 w 2058"/>
              <a:gd name="T83" fmla="*/ 411163 h 1466"/>
              <a:gd name="T84" fmla="*/ 2155825 w 2058"/>
              <a:gd name="T85" fmla="*/ 481013 h 1466"/>
              <a:gd name="T86" fmla="*/ 2219325 w 2058"/>
              <a:gd name="T87" fmla="*/ 557213 h 1466"/>
              <a:gd name="T88" fmla="*/ 2290762 w 2058"/>
              <a:gd name="T89" fmla="*/ 638175 h 1466"/>
              <a:gd name="T90" fmla="*/ 2354262 w 2058"/>
              <a:gd name="T91" fmla="*/ 701675 h 1466"/>
              <a:gd name="T92" fmla="*/ 2425700 w 2058"/>
              <a:gd name="T93" fmla="*/ 763587 h 1466"/>
              <a:gd name="T94" fmla="*/ 2492375 w 2058"/>
              <a:gd name="T95" fmla="*/ 827088 h 1466"/>
              <a:gd name="T96" fmla="*/ 2563812 w 2058"/>
              <a:gd name="T97" fmla="*/ 881063 h 1466"/>
              <a:gd name="T98" fmla="*/ 2640012 w 2058"/>
              <a:gd name="T99" fmla="*/ 930275 h 1466"/>
              <a:gd name="T100" fmla="*/ 2719387 w 2058"/>
              <a:gd name="T101" fmla="*/ 987425 h 1466"/>
              <a:gd name="T102" fmla="*/ 2798762 w 2058"/>
              <a:gd name="T103" fmla="*/ 1035050 h 1466"/>
              <a:gd name="T104" fmla="*/ 2874962 w 2058"/>
              <a:gd name="T105" fmla="*/ 1082675 h 1466"/>
              <a:gd name="T106" fmla="*/ 2951162 w 2058"/>
              <a:gd name="T107" fmla="*/ 1122363 h 1466"/>
              <a:gd name="T108" fmla="*/ 3043237 w 2058"/>
              <a:gd name="T109" fmla="*/ 1166812 h 1466"/>
              <a:gd name="T110" fmla="*/ 3135312 w 2058"/>
              <a:gd name="T111" fmla="*/ 1208087 h 1466"/>
              <a:gd name="T112" fmla="*/ 3203574 w 2058"/>
              <a:gd name="T113" fmla="*/ 1230312 h 1466"/>
              <a:gd name="T114" fmla="*/ 3265488 w 2058"/>
              <a:gd name="T115" fmla="*/ 1255712 h 1466"/>
              <a:gd name="T116" fmla="*/ 2593975 w 2058"/>
              <a:gd name="T117" fmla="*/ 2325688 h 146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58"/>
              <a:gd name="T178" fmla="*/ 0 h 1466"/>
              <a:gd name="T179" fmla="*/ 2058 w 2058"/>
              <a:gd name="T180" fmla="*/ 1466 h 146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58" h="1466">
                <a:moveTo>
                  <a:pt x="1634" y="1465"/>
                </a:moveTo>
                <a:lnTo>
                  <a:pt x="1591" y="1449"/>
                </a:lnTo>
                <a:lnTo>
                  <a:pt x="1557" y="1435"/>
                </a:lnTo>
                <a:lnTo>
                  <a:pt x="1520" y="1421"/>
                </a:lnTo>
                <a:lnTo>
                  <a:pt x="1485" y="1407"/>
                </a:lnTo>
                <a:lnTo>
                  <a:pt x="1448" y="1391"/>
                </a:lnTo>
                <a:lnTo>
                  <a:pt x="1411" y="1376"/>
                </a:lnTo>
                <a:lnTo>
                  <a:pt x="1377" y="1358"/>
                </a:lnTo>
                <a:lnTo>
                  <a:pt x="1340" y="1342"/>
                </a:lnTo>
                <a:lnTo>
                  <a:pt x="1300" y="1320"/>
                </a:lnTo>
                <a:lnTo>
                  <a:pt x="1255" y="1298"/>
                </a:lnTo>
                <a:lnTo>
                  <a:pt x="1220" y="1278"/>
                </a:lnTo>
                <a:lnTo>
                  <a:pt x="1186" y="1257"/>
                </a:lnTo>
                <a:lnTo>
                  <a:pt x="1146" y="1235"/>
                </a:lnTo>
                <a:lnTo>
                  <a:pt x="1104" y="1211"/>
                </a:lnTo>
                <a:lnTo>
                  <a:pt x="1067" y="1187"/>
                </a:lnTo>
                <a:lnTo>
                  <a:pt x="1027" y="1161"/>
                </a:lnTo>
                <a:lnTo>
                  <a:pt x="995" y="1140"/>
                </a:lnTo>
                <a:lnTo>
                  <a:pt x="950" y="1108"/>
                </a:lnTo>
                <a:lnTo>
                  <a:pt x="913" y="1082"/>
                </a:lnTo>
                <a:lnTo>
                  <a:pt x="881" y="1056"/>
                </a:lnTo>
                <a:lnTo>
                  <a:pt x="844" y="1027"/>
                </a:lnTo>
                <a:lnTo>
                  <a:pt x="818" y="1005"/>
                </a:lnTo>
                <a:lnTo>
                  <a:pt x="786" y="977"/>
                </a:lnTo>
                <a:lnTo>
                  <a:pt x="754" y="949"/>
                </a:lnTo>
                <a:lnTo>
                  <a:pt x="720" y="916"/>
                </a:lnTo>
                <a:lnTo>
                  <a:pt x="688" y="888"/>
                </a:lnTo>
                <a:lnTo>
                  <a:pt x="656" y="856"/>
                </a:lnTo>
                <a:lnTo>
                  <a:pt x="619" y="818"/>
                </a:lnTo>
                <a:lnTo>
                  <a:pt x="587" y="785"/>
                </a:lnTo>
                <a:lnTo>
                  <a:pt x="553" y="747"/>
                </a:lnTo>
                <a:lnTo>
                  <a:pt x="521" y="709"/>
                </a:lnTo>
                <a:lnTo>
                  <a:pt x="492" y="670"/>
                </a:lnTo>
                <a:lnTo>
                  <a:pt x="460" y="628"/>
                </a:lnTo>
                <a:lnTo>
                  <a:pt x="439" y="592"/>
                </a:lnTo>
                <a:lnTo>
                  <a:pt x="413" y="559"/>
                </a:lnTo>
                <a:lnTo>
                  <a:pt x="392" y="521"/>
                </a:lnTo>
                <a:lnTo>
                  <a:pt x="0" y="660"/>
                </a:lnTo>
                <a:lnTo>
                  <a:pt x="646" y="0"/>
                </a:lnTo>
                <a:lnTo>
                  <a:pt x="1739" y="71"/>
                </a:lnTo>
                <a:lnTo>
                  <a:pt x="1300" y="218"/>
                </a:lnTo>
                <a:lnTo>
                  <a:pt x="1326" y="259"/>
                </a:lnTo>
                <a:lnTo>
                  <a:pt x="1358" y="303"/>
                </a:lnTo>
                <a:lnTo>
                  <a:pt x="1398" y="351"/>
                </a:lnTo>
                <a:lnTo>
                  <a:pt x="1443" y="402"/>
                </a:lnTo>
                <a:lnTo>
                  <a:pt x="1483" y="442"/>
                </a:lnTo>
                <a:lnTo>
                  <a:pt x="1528" y="481"/>
                </a:lnTo>
                <a:lnTo>
                  <a:pt x="1570" y="521"/>
                </a:lnTo>
                <a:lnTo>
                  <a:pt x="1615" y="555"/>
                </a:lnTo>
                <a:lnTo>
                  <a:pt x="1663" y="586"/>
                </a:lnTo>
                <a:lnTo>
                  <a:pt x="1713" y="622"/>
                </a:lnTo>
                <a:lnTo>
                  <a:pt x="1763" y="652"/>
                </a:lnTo>
                <a:lnTo>
                  <a:pt x="1811" y="682"/>
                </a:lnTo>
                <a:lnTo>
                  <a:pt x="1859" y="707"/>
                </a:lnTo>
                <a:lnTo>
                  <a:pt x="1917" y="735"/>
                </a:lnTo>
                <a:lnTo>
                  <a:pt x="1975" y="761"/>
                </a:lnTo>
                <a:lnTo>
                  <a:pt x="2018" y="775"/>
                </a:lnTo>
                <a:lnTo>
                  <a:pt x="2057" y="791"/>
                </a:lnTo>
                <a:lnTo>
                  <a:pt x="1634" y="1465"/>
                </a:lnTo>
              </a:path>
            </a:pathLst>
          </a:custGeom>
          <a:gradFill rotWithShape="0">
            <a:gsLst>
              <a:gs pos="0">
                <a:srgbClr val="FF00FF"/>
              </a:gs>
              <a:gs pos="100000">
                <a:srgbClr val="760076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641" name="Freeform 17"/>
          <p:cNvSpPr>
            <a:spLocks/>
          </p:cNvSpPr>
          <p:nvPr/>
        </p:nvSpPr>
        <p:spPr bwMode="auto">
          <a:xfrm>
            <a:off x="2632075" y="4670425"/>
            <a:ext cx="3549650" cy="2125663"/>
          </a:xfrm>
          <a:custGeom>
            <a:avLst/>
            <a:gdLst>
              <a:gd name="T0" fmla="*/ 1420812 w 2236"/>
              <a:gd name="T1" fmla="*/ 0 h 1339"/>
              <a:gd name="T2" fmla="*/ 1127125 w 2236"/>
              <a:gd name="T3" fmla="*/ 547688 h 1339"/>
              <a:gd name="T4" fmla="*/ 1193800 w 2236"/>
              <a:gd name="T5" fmla="*/ 569913 h 1339"/>
              <a:gd name="T6" fmla="*/ 1257300 w 2236"/>
              <a:gd name="T7" fmla="*/ 582613 h 1339"/>
              <a:gd name="T8" fmla="*/ 1328737 w 2236"/>
              <a:gd name="T9" fmla="*/ 598488 h 1339"/>
              <a:gd name="T10" fmla="*/ 1408112 w 2236"/>
              <a:gd name="T11" fmla="*/ 614363 h 1339"/>
              <a:gd name="T12" fmla="*/ 1500187 w 2236"/>
              <a:gd name="T13" fmla="*/ 627063 h 1339"/>
              <a:gd name="T14" fmla="*/ 1584325 w 2236"/>
              <a:gd name="T15" fmla="*/ 636588 h 1339"/>
              <a:gd name="T16" fmla="*/ 1668463 w 2236"/>
              <a:gd name="T17" fmla="*/ 646113 h 1339"/>
              <a:gd name="T18" fmla="*/ 1765300 w 2236"/>
              <a:gd name="T19" fmla="*/ 654050 h 1339"/>
              <a:gd name="T20" fmla="*/ 1866900 w 2236"/>
              <a:gd name="T21" fmla="*/ 660400 h 1339"/>
              <a:gd name="T22" fmla="*/ 2047875 w 2236"/>
              <a:gd name="T23" fmla="*/ 660400 h 1339"/>
              <a:gd name="T24" fmla="*/ 2143125 w 2236"/>
              <a:gd name="T25" fmla="*/ 657225 h 1339"/>
              <a:gd name="T26" fmla="*/ 2227262 w 2236"/>
              <a:gd name="T27" fmla="*/ 652463 h 1339"/>
              <a:gd name="T28" fmla="*/ 2316162 w 2236"/>
              <a:gd name="T29" fmla="*/ 642938 h 1339"/>
              <a:gd name="T30" fmla="*/ 2408237 w 2236"/>
              <a:gd name="T31" fmla="*/ 630238 h 1339"/>
              <a:gd name="T32" fmla="*/ 2489200 w 2236"/>
              <a:gd name="T33" fmla="*/ 620713 h 1339"/>
              <a:gd name="T34" fmla="*/ 2589212 w 2236"/>
              <a:gd name="T35" fmla="*/ 601663 h 1339"/>
              <a:gd name="T36" fmla="*/ 2681287 w 2236"/>
              <a:gd name="T37" fmla="*/ 579438 h 1339"/>
              <a:gd name="T38" fmla="*/ 3548063 w 2236"/>
              <a:gd name="T39" fmla="*/ 1604963 h 1339"/>
              <a:gd name="T40" fmla="*/ 3463925 w 2236"/>
              <a:gd name="T41" fmla="*/ 1630363 h 1339"/>
              <a:gd name="T42" fmla="*/ 3384550 w 2236"/>
              <a:gd name="T43" fmla="*/ 1652588 h 1339"/>
              <a:gd name="T44" fmla="*/ 3313113 w 2236"/>
              <a:gd name="T45" fmla="*/ 1671638 h 1339"/>
              <a:gd name="T46" fmla="*/ 3236912 w 2236"/>
              <a:gd name="T47" fmla="*/ 1690688 h 1339"/>
              <a:gd name="T48" fmla="*/ 3165474 w 2236"/>
              <a:gd name="T49" fmla="*/ 1706563 h 1339"/>
              <a:gd name="T50" fmla="*/ 3089274 w 2236"/>
              <a:gd name="T51" fmla="*/ 1725613 h 1339"/>
              <a:gd name="T52" fmla="*/ 3022599 w 2236"/>
              <a:gd name="T53" fmla="*/ 1736726 h 1339"/>
              <a:gd name="T54" fmla="*/ 2951162 w 2236"/>
              <a:gd name="T55" fmla="*/ 1749426 h 1339"/>
              <a:gd name="T56" fmla="*/ 2879725 w 2236"/>
              <a:gd name="T57" fmla="*/ 1762126 h 1339"/>
              <a:gd name="T58" fmla="*/ 2800350 w 2236"/>
              <a:gd name="T59" fmla="*/ 1778001 h 1339"/>
              <a:gd name="T60" fmla="*/ 2706687 w 2236"/>
              <a:gd name="T61" fmla="*/ 1787526 h 1339"/>
              <a:gd name="T62" fmla="*/ 2632075 w 2236"/>
              <a:gd name="T63" fmla="*/ 1800226 h 1339"/>
              <a:gd name="T64" fmla="*/ 2547937 w 2236"/>
              <a:gd name="T65" fmla="*/ 1812926 h 1339"/>
              <a:gd name="T66" fmla="*/ 2459037 w 2236"/>
              <a:gd name="T67" fmla="*/ 1822451 h 1339"/>
              <a:gd name="T68" fmla="*/ 2366962 w 2236"/>
              <a:gd name="T69" fmla="*/ 1828801 h 1339"/>
              <a:gd name="T70" fmla="*/ 2265362 w 2236"/>
              <a:gd name="T71" fmla="*/ 1831976 h 1339"/>
              <a:gd name="T72" fmla="*/ 2168525 w 2236"/>
              <a:gd name="T73" fmla="*/ 1838326 h 1339"/>
              <a:gd name="T74" fmla="*/ 2076450 w 2236"/>
              <a:gd name="T75" fmla="*/ 1838326 h 1339"/>
              <a:gd name="T76" fmla="*/ 1976437 w 2236"/>
              <a:gd name="T77" fmla="*/ 1838326 h 1339"/>
              <a:gd name="T78" fmla="*/ 1849437 w 2236"/>
              <a:gd name="T79" fmla="*/ 1838326 h 1339"/>
              <a:gd name="T80" fmla="*/ 1736725 w 2236"/>
              <a:gd name="T81" fmla="*/ 1835151 h 1339"/>
              <a:gd name="T82" fmla="*/ 1655763 w 2236"/>
              <a:gd name="T83" fmla="*/ 1831976 h 1339"/>
              <a:gd name="T84" fmla="*/ 1568450 w 2236"/>
              <a:gd name="T85" fmla="*/ 1828801 h 1339"/>
              <a:gd name="T86" fmla="*/ 1474787 w 2236"/>
              <a:gd name="T87" fmla="*/ 1822451 h 1339"/>
              <a:gd name="T88" fmla="*/ 1370012 w 2236"/>
              <a:gd name="T89" fmla="*/ 1809751 h 1339"/>
              <a:gd name="T90" fmla="*/ 1282700 w 2236"/>
              <a:gd name="T91" fmla="*/ 1797051 h 1339"/>
              <a:gd name="T92" fmla="*/ 1193800 w 2236"/>
              <a:gd name="T93" fmla="*/ 1787526 h 1339"/>
              <a:gd name="T94" fmla="*/ 1089025 w 2236"/>
              <a:gd name="T95" fmla="*/ 1768476 h 1339"/>
              <a:gd name="T96" fmla="*/ 1008062 w 2236"/>
              <a:gd name="T97" fmla="*/ 1752601 h 1339"/>
              <a:gd name="T98" fmla="*/ 908050 w 2236"/>
              <a:gd name="T99" fmla="*/ 1736726 h 1339"/>
              <a:gd name="T100" fmla="*/ 819150 w 2236"/>
              <a:gd name="T101" fmla="*/ 1719263 h 1339"/>
              <a:gd name="T102" fmla="*/ 731837 w 2236"/>
              <a:gd name="T103" fmla="*/ 1700213 h 1339"/>
              <a:gd name="T104" fmla="*/ 638175 w 2236"/>
              <a:gd name="T105" fmla="*/ 1674813 h 1339"/>
              <a:gd name="T106" fmla="*/ 525462 w 2236"/>
              <a:gd name="T107" fmla="*/ 1643063 h 1339"/>
              <a:gd name="T108" fmla="*/ 255587 w 2236"/>
              <a:gd name="T109" fmla="*/ 2124076 h 1339"/>
              <a:gd name="T110" fmla="*/ 0 w 2236"/>
              <a:gd name="T111" fmla="*/ 762000 h 1339"/>
              <a:gd name="T112" fmla="*/ 1420812 w 2236"/>
              <a:gd name="T113" fmla="*/ 0 h 133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236"/>
              <a:gd name="T172" fmla="*/ 0 h 1339"/>
              <a:gd name="T173" fmla="*/ 2236 w 2236"/>
              <a:gd name="T174" fmla="*/ 1339 h 133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236" h="1339">
                <a:moveTo>
                  <a:pt x="895" y="0"/>
                </a:moveTo>
                <a:lnTo>
                  <a:pt x="710" y="345"/>
                </a:lnTo>
                <a:lnTo>
                  <a:pt x="752" y="359"/>
                </a:lnTo>
                <a:lnTo>
                  <a:pt x="792" y="367"/>
                </a:lnTo>
                <a:lnTo>
                  <a:pt x="837" y="377"/>
                </a:lnTo>
                <a:lnTo>
                  <a:pt x="887" y="387"/>
                </a:lnTo>
                <a:lnTo>
                  <a:pt x="945" y="395"/>
                </a:lnTo>
                <a:lnTo>
                  <a:pt x="998" y="401"/>
                </a:lnTo>
                <a:lnTo>
                  <a:pt x="1051" y="407"/>
                </a:lnTo>
                <a:lnTo>
                  <a:pt x="1112" y="412"/>
                </a:lnTo>
                <a:lnTo>
                  <a:pt x="1176" y="416"/>
                </a:lnTo>
                <a:lnTo>
                  <a:pt x="1290" y="416"/>
                </a:lnTo>
                <a:lnTo>
                  <a:pt x="1350" y="414"/>
                </a:lnTo>
                <a:lnTo>
                  <a:pt x="1403" y="411"/>
                </a:lnTo>
                <a:lnTo>
                  <a:pt x="1459" y="405"/>
                </a:lnTo>
                <a:lnTo>
                  <a:pt x="1517" y="397"/>
                </a:lnTo>
                <a:lnTo>
                  <a:pt x="1568" y="391"/>
                </a:lnTo>
                <a:lnTo>
                  <a:pt x="1631" y="379"/>
                </a:lnTo>
                <a:lnTo>
                  <a:pt x="1689" y="365"/>
                </a:lnTo>
                <a:lnTo>
                  <a:pt x="2235" y="1011"/>
                </a:lnTo>
                <a:lnTo>
                  <a:pt x="2182" y="1027"/>
                </a:lnTo>
                <a:lnTo>
                  <a:pt x="2132" y="1041"/>
                </a:lnTo>
                <a:lnTo>
                  <a:pt x="2087" y="1053"/>
                </a:lnTo>
                <a:lnTo>
                  <a:pt x="2039" y="1065"/>
                </a:lnTo>
                <a:lnTo>
                  <a:pt x="1994" y="1075"/>
                </a:lnTo>
                <a:lnTo>
                  <a:pt x="1946" y="1087"/>
                </a:lnTo>
                <a:lnTo>
                  <a:pt x="1904" y="1094"/>
                </a:lnTo>
                <a:lnTo>
                  <a:pt x="1859" y="1102"/>
                </a:lnTo>
                <a:lnTo>
                  <a:pt x="1814" y="1110"/>
                </a:lnTo>
                <a:lnTo>
                  <a:pt x="1764" y="1120"/>
                </a:lnTo>
                <a:lnTo>
                  <a:pt x="1705" y="1126"/>
                </a:lnTo>
                <a:lnTo>
                  <a:pt x="1658" y="1134"/>
                </a:lnTo>
                <a:lnTo>
                  <a:pt x="1605" y="1142"/>
                </a:lnTo>
                <a:lnTo>
                  <a:pt x="1549" y="1148"/>
                </a:lnTo>
                <a:lnTo>
                  <a:pt x="1491" y="1152"/>
                </a:lnTo>
                <a:lnTo>
                  <a:pt x="1427" y="1154"/>
                </a:lnTo>
                <a:lnTo>
                  <a:pt x="1366" y="1158"/>
                </a:lnTo>
                <a:lnTo>
                  <a:pt x="1308" y="1158"/>
                </a:lnTo>
                <a:lnTo>
                  <a:pt x="1245" y="1158"/>
                </a:lnTo>
                <a:lnTo>
                  <a:pt x="1165" y="1158"/>
                </a:lnTo>
                <a:lnTo>
                  <a:pt x="1094" y="1156"/>
                </a:lnTo>
                <a:lnTo>
                  <a:pt x="1043" y="1154"/>
                </a:lnTo>
                <a:lnTo>
                  <a:pt x="988" y="1152"/>
                </a:lnTo>
                <a:lnTo>
                  <a:pt x="929" y="1148"/>
                </a:lnTo>
                <a:lnTo>
                  <a:pt x="863" y="1140"/>
                </a:lnTo>
                <a:lnTo>
                  <a:pt x="808" y="1132"/>
                </a:lnTo>
                <a:lnTo>
                  <a:pt x="752" y="1126"/>
                </a:lnTo>
                <a:lnTo>
                  <a:pt x="686" y="1114"/>
                </a:lnTo>
                <a:lnTo>
                  <a:pt x="635" y="1104"/>
                </a:lnTo>
                <a:lnTo>
                  <a:pt x="572" y="1094"/>
                </a:lnTo>
                <a:lnTo>
                  <a:pt x="516" y="1083"/>
                </a:lnTo>
                <a:lnTo>
                  <a:pt x="461" y="1071"/>
                </a:lnTo>
                <a:lnTo>
                  <a:pt x="402" y="1055"/>
                </a:lnTo>
                <a:lnTo>
                  <a:pt x="331" y="1035"/>
                </a:lnTo>
                <a:lnTo>
                  <a:pt x="161" y="1338"/>
                </a:lnTo>
                <a:lnTo>
                  <a:pt x="0" y="480"/>
                </a:lnTo>
                <a:lnTo>
                  <a:pt x="895" y="0"/>
                </a:lnTo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7676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642" name="Freeform 18"/>
          <p:cNvSpPr>
            <a:spLocks/>
          </p:cNvSpPr>
          <p:nvPr/>
        </p:nvSpPr>
        <p:spPr bwMode="auto">
          <a:xfrm>
            <a:off x="5192713" y="4254500"/>
            <a:ext cx="3082925" cy="2309813"/>
          </a:xfrm>
          <a:custGeom>
            <a:avLst/>
            <a:gdLst>
              <a:gd name="T0" fmla="*/ 3081338 w 1942"/>
              <a:gd name="T1" fmla="*/ 508000 h 1455"/>
              <a:gd name="T2" fmla="*/ 3043238 w 1942"/>
              <a:gd name="T3" fmla="*/ 557213 h 1455"/>
              <a:gd name="T4" fmla="*/ 3017838 w 1942"/>
              <a:gd name="T5" fmla="*/ 598488 h 1455"/>
              <a:gd name="T6" fmla="*/ 2984500 w 1942"/>
              <a:gd name="T7" fmla="*/ 642938 h 1455"/>
              <a:gd name="T8" fmla="*/ 2959100 w 1942"/>
              <a:gd name="T9" fmla="*/ 684213 h 1455"/>
              <a:gd name="T10" fmla="*/ 2925763 w 1942"/>
              <a:gd name="T11" fmla="*/ 727075 h 1455"/>
              <a:gd name="T12" fmla="*/ 2887663 w 1942"/>
              <a:gd name="T13" fmla="*/ 771525 h 1455"/>
              <a:gd name="T14" fmla="*/ 2854325 w 1942"/>
              <a:gd name="T15" fmla="*/ 812800 h 1455"/>
              <a:gd name="T16" fmla="*/ 2816225 w 1942"/>
              <a:gd name="T17" fmla="*/ 857250 h 1455"/>
              <a:gd name="T18" fmla="*/ 2770188 w 1942"/>
              <a:gd name="T19" fmla="*/ 903288 h 1455"/>
              <a:gd name="T20" fmla="*/ 2724150 w 1942"/>
              <a:gd name="T21" fmla="*/ 954088 h 1455"/>
              <a:gd name="T22" fmla="*/ 2686050 w 1942"/>
              <a:gd name="T23" fmla="*/ 995363 h 1455"/>
              <a:gd name="T24" fmla="*/ 2640013 w 1942"/>
              <a:gd name="T25" fmla="*/ 1036638 h 1455"/>
              <a:gd name="T26" fmla="*/ 2589213 w 1942"/>
              <a:gd name="T27" fmla="*/ 1085850 h 1455"/>
              <a:gd name="T28" fmla="*/ 2538413 w 1942"/>
              <a:gd name="T29" fmla="*/ 1136650 h 1455"/>
              <a:gd name="T30" fmla="*/ 2487613 w 1942"/>
              <a:gd name="T31" fmla="*/ 1181100 h 1455"/>
              <a:gd name="T32" fmla="*/ 2433638 w 1942"/>
              <a:gd name="T33" fmla="*/ 1228725 h 1455"/>
              <a:gd name="T34" fmla="*/ 2387600 w 1942"/>
              <a:gd name="T35" fmla="*/ 1265238 h 1455"/>
              <a:gd name="T36" fmla="*/ 2319338 w 1942"/>
              <a:gd name="T37" fmla="*/ 1319213 h 1455"/>
              <a:gd name="T38" fmla="*/ 2265363 w 1942"/>
              <a:gd name="T39" fmla="*/ 1363663 h 1455"/>
              <a:gd name="T40" fmla="*/ 2211388 w 1942"/>
              <a:gd name="T41" fmla="*/ 1401763 h 1455"/>
              <a:gd name="T42" fmla="*/ 2147888 w 1942"/>
              <a:gd name="T43" fmla="*/ 1444625 h 1455"/>
              <a:gd name="T44" fmla="*/ 2101850 w 1942"/>
              <a:gd name="T45" fmla="*/ 1476375 h 1455"/>
              <a:gd name="T46" fmla="*/ 2043113 w 1942"/>
              <a:gd name="T47" fmla="*/ 1514475 h 1455"/>
              <a:gd name="T48" fmla="*/ 1984375 w 1942"/>
              <a:gd name="T49" fmla="*/ 1552575 h 1455"/>
              <a:gd name="T50" fmla="*/ 1916113 w 1942"/>
              <a:gd name="T51" fmla="*/ 1593850 h 1455"/>
              <a:gd name="T52" fmla="*/ 1857375 w 1942"/>
              <a:gd name="T53" fmla="*/ 1627188 h 1455"/>
              <a:gd name="T54" fmla="*/ 1790700 w 1942"/>
              <a:gd name="T55" fmla="*/ 1665288 h 1455"/>
              <a:gd name="T56" fmla="*/ 1706563 w 1942"/>
              <a:gd name="T57" fmla="*/ 1709738 h 1455"/>
              <a:gd name="T58" fmla="*/ 1635125 w 1942"/>
              <a:gd name="T59" fmla="*/ 1747838 h 1455"/>
              <a:gd name="T60" fmla="*/ 1558925 w 1942"/>
              <a:gd name="T61" fmla="*/ 1789113 h 1455"/>
              <a:gd name="T62" fmla="*/ 1479550 w 1942"/>
              <a:gd name="T63" fmla="*/ 1828801 h 1455"/>
              <a:gd name="T64" fmla="*/ 1395413 w 1942"/>
              <a:gd name="T65" fmla="*/ 1863726 h 1455"/>
              <a:gd name="T66" fmla="*/ 1819275 w 1942"/>
              <a:gd name="T67" fmla="*/ 2308226 h 1455"/>
              <a:gd name="T68" fmla="*/ 125413 w 1942"/>
              <a:gd name="T69" fmla="*/ 1738313 h 1455"/>
              <a:gd name="T70" fmla="*/ 0 w 1942"/>
              <a:gd name="T71" fmla="*/ 611188 h 1455"/>
              <a:gd name="T72" fmla="*/ 352425 w 1942"/>
              <a:gd name="T73" fmla="*/ 928688 h 1455"/>
              <a:gd name="T74" fmla="*/ 431800 w 1942"/>
              <a:gd name="T75" fmla="*/ 900113 h 1455"/>
              <a:gd name="T76" fmla="*/ 512763 w 1942"/>
              <a:gd name="T77" fmla="*/ 869950 h 1455"/>
              <a:gd name="T78" fmla="*/ 617538 w 1942"/>
              <a:gd name="T79" fmla="*/ 831850 h 1455"/>
              <a:gd name="T80" fmla="*/ 717550 w 1942"/>
              <a:gd name="T81" fmla="*/ 787400 h 1455"/>
              <a:gd name="T82" fmla="*/ 823913 w 1942"/>
              <a:gd name="T83" fmla="*/ 733425 h 1455"/>
              <a:gd name="T84" fmla="*/ 911225 w 1942"/>
              <a:gd name="T85" fmla="*/ 687388 h 1455"/>
              <a:gd name="T86" fmla="*/ 995363 w 1942"/>
              <a:gd name="T87" fmla="*/ 633413 h 1455"/>
              <a:gd name="T88" fmla="*/ 1079500 w 1942"/>
              <a:gd name="T89" fmla="*/ 579438 h 1455"/>
              <a:gd name="T90" fmla="*/ 1147763 w 1942"/>
              <a:gd name="T91" fmla="*/ 528638 h 1455"/>
              <a:gd name="T92" fmla="*/ 1219200 w 1942"/>
              <a:gd name="T93" fmla="*/ 473075 h 1455"/>
              <a:gd name="T94" fmla="*/ 1293813 w 1942"/>
              <a:gd name="T95" fmla="*/ 409575 h 1455"/>
              <a:gd name="T96" fmla="*/ 1357313 w 1942"/>
              <a:gd name="T97" fmla="*/ 352425 h 1455"/>
              <a:gd name="T98" fmla="*/ 1420813 w 1942"/>
              <a:gd name="T99" fmla="*/ 293688 h 1455"/>
              <a:gd name="T100" fmla="*/ 1474788 w 1942"/>
              <a:gd name="T101" fmla="*/ 239713 h 1455"/>
              <a:gd name="T102" fmla="*/ 1533525 w 1942"/>
              <a:gd name="T103" fmla="*/ 166688 h 1455"/>
              <a:gd name="T104" fmla="*/ 1589087 w 1942"/>
              <a:gd name="T105" fmla="*/ 101600 h 1455"/>
              <a:gd name="T106" fmla="*/ 1617662 w 1942"/>
              <a:gd name="T107" fmla="*/ 50800 h 1455"/>
              <a:gd name="T108" fmla="*/ 1647825 w 1942"/>
              <a:gd name="T109" fmla="*/ 0 h 1455"/>
              <a:gd name="T110" fmla="*/ 3081338 w 1942"/>
              <a:gd name="T111" fmla="*/ 508000 h 14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942"/>
              <a:gd name="T169" fmla="*/ 0 h 1455"/>
              <a:gd name="T170" fmla="*/ 1942 w 1942"/>
              <a:gd name="T171" fmla="*/ 1455 h 145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942" h="1455">
                <a:moveTo>
                  <a:pt x="1941" y="320"/>
                </a:moveTo>
                <a:lnTo>
                  <a:pt x="1917" y="351"/>
                </a:lnTo>
                <a:lnTo>
                  <a:pt x="1901" y="377"/>
                </a:lnTo>
                <a:lnTo>
                  <a:pt x="1880" y="405"/>
                </a:lnTo>
                <a:lnTo>
                  <a:pt x="1864" y="431"/>
                </a:lnTo>
                <a:lnTo>
                  <a:pt x="1843" y="458"/>
                </a:lnTo>
                <a:lnTo>
                  <a:pt x="1819" y="486"/>
                </a:lnTo>
                <a:lnTo>
                  <a:pt x="1798" y="512"/>
                </a:lnTo>
                <a:lnTo>
                  <a:pt x="1774" y="540"/>
                </a:lnTo>
                <a:lnTo>
                  <a:pt x="1745" y="569"/>
                </a:lnTo>
                <a:lnTo>
                  <a:pt x="1716" y="601"/>
                </a:lnTo>
                <a:lnTo>
                  <a:pt x="1692" y="627"/>
                </a:lnTo>
                <a:lnTo>
                  <a:pt x="1663" y="653"/>
                </a:lnTo>
                <a:lnTo>
                  <a:pt x="1631" y="684"/>
                </a:lnTo>
                <a:lnTo>
                  <a:pt x="1599" y="716"/>
                </a:lnTo>
                <a:lnTo>
                  <a:pt x="1567" y="744"/>
                </a:lnTo>
                <a:lnTo>
                  <a:pt x="1533" y="774"/>
                </a:lnTo>
                <a:lnTo>
                  <a:pt x="1504" y="797"/>
                </a:lnTo>
                <a:lnTo>
                  <a:pt x="1461" y="831"/>
                </a:lnTo>
                <a:lnTo>
                  <a:pt x="1427" y="859"/>
                </a:lnTo>
                <a:lnTo>
                  <a:pt x="1393" y="883"/>
                </a:lnTo>
                <a:lnTo>
                  <a:pt x="1353" y="910"/>
                </a:lnTo>
                <a:lnTo>
                  <a:pt x="1324" y="930"/>
                </a:lnTo>
                <a:lnTo>
                  <a:pt x="1287" y="954"/>
                </a:lnTo>
                <a:lnTo>
                  <a:pt x="1250" y="978"/>
                </a:lnTo>
                <a:lnTo>
                  <a:pt x="1207" y="1004"/>
                </a:lnTo>
                <a:lnTo>
                  <a:pt x="1170" y="1025"/>
                </a:lnTo>
                <a:lnTo>
                  <a:pt x="1128" y="1049"/>
                </a:lnTo>
                <a:lnTo>
                  <a:pt x="1075" y="1077"/>
                </a:lnTo>
                <a:lnTo>
                  <a:pt x="1030" y="1101"/>
                </a:lnTo>
                <a:lnTo>
                  <a:pt x="982" y="1127"/>
                </a:lnTo>
                <a:lnTo>
                  <a:pt x="932" y="1152"/>
                </a:lnTo>
                <a:lnTo>
                  <a:pt x="879" y="1174"/>
                </a:lnTo>
                <a:lnTo>
                  <a:pt x="1146" y="1454"/>
                </a:lnTo>
                <a:lnTo>
                  <a:pt x="79" y="1095"/>
                </a:lnTo>
                <a:lnTo>
                  <a:pt x="0" y="385"/>
                </a:lnTo>
                <a:lnTo>
                  <a:pt x="222" y="585"/>
                </a:lnTo>
                <a:lnTo>
                  <a:pt x="272" y="567"/>
                </a:lnTo>
                <a:lnTo>
                  <a:pt x="323" y="548"/>
                </a:lnTo>
                <a:lnTo>
                  <a:pt x="389" y="524"/>
                </a:lnTo>
                <a:lnTo>
                  <a:pt x="452" y="496"/>
                </a:lnTo>
                <a:lnTo>
                  <a:pt x="519" y="462"/>
                </a:lnTo>
                <a:lnTo>
                  <a:pt x="574" y="433"/>
                </a:lnTo>
                <a:lnTo>
                  <a:pt x="627" y="399"/>
                </a:lnTo>
                <a:lnTo>
                  <a:pt x="680" y="365"/>
                </a:lnTo>
                <a:lnTo>
                  <a:pt x="723" y="333"/>
                </a:lnTo>
                <a:lnTo>
                  <a:pt x="768" y="298"/>
                </a:lnTo>
                <a:lnTo>
                  <a:pt x="815" y="258"/>
                </a:lnTo>
                <a:lnTo>
                  <a:pt x="855" y="222"/>
                </a:lnTo>
                <a:lnTo>
                  <a:pt x="895" y="185"/>
                </a:lnTo>
                <a:lnTo>
                  <a:pt x="929" y="151"/>
                </a:lnTo>
                <a:lnTo>
                  <a:pt x="966" y="105"/>
                </a:lnTo>
                <a:lnTo>
                  <a:pt x="1001" y="64"/>
                </a:lnTo>
                <a:lnTo>
                  <a:pt x="1019" y="32"/>
                </a:lnTo>
                <a:lnTo>
                  <a:pt x="1038" y="0"/>
                </a:lnTo>
                <a:lnTo>
                  <a:pt x="1941" y="320"/>
                </a:lnTo>
              </a:path>
            </a:pathLst>
          </a:custGeom>
          <a:gradFill rotWithShape="0">
            <a:gsLst>
              <a:gs pos="0">
                <a:srgbClr val="008080"/>
              </a:gs>
              <a:gs pos="100000">
                <a:srgbClr val="003B3B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643" name="Freeform 19"/>
          <p:cNvSpPr>
            <a:spLocks/>
          </p:cNvSpPr>
          <p:nvPr/>
        </p:nvSpPr>
        <p:spPr bwMode="auto">
          <a:xfrm>
            <a:off x="6221413" y="2193925"/>
            <a:ext cx="2844800" cy="2686050"/>
          </a:xfrm>
          <a:custGeom>
            <a:avLst/>
            <a:gdLst>
              <a:gd name="T0" fmla="*/ 0 w 1792"/>
              <a:gd name="T1" fmla="*/ 1704975 h 1692"/>
              <a:gd name="T2" fmla="*/ 706438 w 1792"/>
              <a:gd name="T3" fmla="*/ 1903413 h 1692"/>
              <a:gd name="T4" fmla="*/ 744537 w 1792"/>
              <a:gd name="T5" fmla="*/ 1838325 h 1692"/>
              <a:gd name="T6" fmla="*/ 774700 w 1792"/>
              <a:gd name="T7" fmla="*/ 1774825 h 1692"/>
              <a:gd name="T8" fmla="*/ 795337 w 1792"/>
              <a:gd name="T9" fmla="*/ 1714500 h 1692"/>
              <a:gd name="T10" fmla="*/ 815975 w 1792"/>
              <a:gd name="T11" fmla="*/ 1662113 h 1692"/>
              <a:gd name="T12" fmla="*/ 836613 w 1792"/>
              <a:gd name="T13" fmla="*/ 1601787 h 1692"/>
              <a:gd name="T14" fmla="*/ 854075 w 1792"/>
              <a:gd name="T15" fmla="*/ 1531937 h 1692"/>
              <a:gd name="T16" fmla="*/ 866775 w 1792"/>
              <a:gd name="T17" fmla="*/ 1470025 h 1692"/>
              <a:gd name="T18" fmla="*/ 879475 w 1792"/>
              <a:gd name="T19" fmla="*/ 1406525 h 1692"/>
              <a:gd name="T20" fmla="*/ 892175 w 1792"/>
              <a:gd name="T21" fmla="*/ 1333500 h 1692"/>
              <a:gd name="T22" fmla="*/ 896938 w 1792"/>
              <a:gd name="T23" fmla="*/ 1258888 h 1692"/>
              <a:gd name="T24" fmla="*/ 896938 w 1792"/>
              <a:gd name="T25" fmla="*/ 1123950 h 1692"/>
              <a:gd name="T26" fmla="*/ 892175 w 1792"/>
              <a:gd name="T27" fmla="*/ 1050925 h 1692"/>
              <a:gd name="T28" fmla="*/ 887413 w 1792"/>
              <a:gd name="T29" fmla="*/ 987425 h 1692"/>
              <a:gd name="T30" fmla="*/ 874713 w 1792"/>
              <a:gd name="T31" fmla="*/ 922338 h 1692"/>
              <a:gd name="T32" fmla="*/ 858838 w 1792"/>
              <a:gd name="T33" fmla="*/ 852488 h 1692"/>
              <a:gd name="T34" fmla="*/ 841375 w 1792"/>
              <a:gd name="T35" fmla="*/ 792162 h 1692"/>
              <a:gd name="T36" fmla="*/ 820738 w 1792"/>
              <a:gd name="T37" fmla="*/ 717550 h 1692"/>
              <a:gd name="T38" fmla="*/ 790575 w 1792"/>
              <a:gd name="T39" fmla="*/ 644525 h 1692"/>
              <a:gd name="T40" fmla="*/ 2162175 w 1792"/>
              <a:gd name="T41" fmla="*/ 0 h 1692"/>
              <a:gd name="T42" fmla="*/ 2195513 w 1792"/>
              <a:gd name="T43" fmla="*/ 61913 h 1692"/>
              <a:gd name="T44" fmla="*/ 2224088 w 1792"/>
              <a:gd name="T45" fmla="*/ 122238 h 1692"/>
              <a:gd name="T46" fmla="*/ 2249488 w 1792"/>
              <a:gd name="T47" fmla="*/ 176212 h 1692"/>
              <a:gd name="T48" fmla="*/ 2274888 w 1792"/>
              <a:gd name="T49" fmla="*/ 233363 h 1692"/>
              <a:gd name="T50" fmla="*/ 2295525 w 1792"/>
              <a:gd name="T51" fmla="*/ 285750 h 1692"/>
              <a:gd name="T52" fmla="*/ 2320925 w 1792"/>
              <a:gd name="T53" fmla="*/ 342900 h 1692"/>
              <a:gd name="T54" fmla="*/ 2338388 w 1792"/>
              <a:gd name="T55" fmla="*/ 393700 h 1692"/>
              <a:gd name="T56" fmla="*/ 2354263 w 1792"/>
              <a:gd name="T57" fmla="*/ 446088 h 1692"/>
              <a:gd name="T58" fmla="*/ 2371725 w 1792"/>
              <a:gd name="T59" fmla="*/ 500063 h 1692"/>
              <a:gd name="T60" fmla="*/ 2392363 w 1792"/>
              <a:gd name="T61" fmla="*/ 560388 h 1692"/>
              <a:gd name="T62" fmla="*/ 2405063 w 1792"/>
              <a:gd name="T63" fmla="*/ 628650 h 1692"/>
              <a:gd name="T64" fmla="*/ 2422525 w 1792"/>
              <a:gd name="T65" fmla="*/ 685800 h 1692"/>
              <a:gd name="T66" fmla="*/ 2438400 w 1792"/>
              <a:gd name="T67" fmla="*/ 749300 h 1692"/>
              <a:gd name="T68" fmla="*/ 2451100 w 1792"/>
              <a:gd name="T69" fmla="*/ 814388 h 1692"/>
              <a:gd name="T70" fmla="*/ 2455863 w 1792"/>
              <a:gd name="T71" fmla="*/ 884238 h 1692"/>
              <a:gd name="T72" fmla="*/ 2463800 w 1792"/>
              <a:gd name="T73" fmla="*/ 960438 h 1692"/>
              <a:gd name="T74" fmla="*/ 2473325 w 1792"/>
              <a:gd name="T75" fmla="*/ 1031875 h 1692"/>
              <a:gd name="T76" fmla="*/ 2473325 w 1792"/>
              <a:gd name="T77" fmla="*/ 1101725 h 1692"/>
              <a:gd name="T78" fmla="*/ 2473325 w 1792"/>
              <a:gd name="T79" fmla="*/ 1176338 h 1692"/>
              <a:gd name="T80" fmla="*/ 2473325 w 1792"/>
              <a:gd name="T81" fmla="*/ 1271588 h 1692"/>
              <a:gd name="T82" fmla="*/ 2468563 w 1792"/>
              <a:gd name="T83" fmla="*/ 1355725 h 1692"/>
              <a:gd name="T84" fmla="*/ 2463800 w 1792"/>
              <a:gd name="T85" fmla="*/ 1416050 h 1692"/>
              <a:gd name="T86" fmla="*/ 2455863 w 1792"/>
              <a:gd name="T87" fmla="*/ 1482725 h 1692"/>
              <a:gd name="T88" fmla="*/ 2451100 w 1792"/>
              <a:gd name="T89" fmla="*/ 1550987 h 1692"/>
              <a:gd name="T90" fmla="*/ 2435225 w 1792"/>
              <a:gd name="T91" fmla="*/ 1630363 h 1692"/>
              <a:gd name="T92" fmla="*/ 2417763 w 1792"/>
              <a:gd name="T93" fmla="*/ 1695450 h 1692"/>
              <a:gd name="T94" fmla="*/ 2401888 w 1792"/>
              <a:gd name="T95" fmla="*/ 1762125 h 1692"/>
              <a:gd name="T96" fmla="*/ 2379663 w 1792"/>
              <a:gd name="T97" fmla="*/ 1841500 h 1692"/>
              <a:gd name="T98" fmla="*/ 2359025 w 1792"/>
              <a:gd name="T99" fmla="*/ 1900238 h 1692"/>
              <a:gd name="T100" fmla="*/ 2338388 w 1792"/>
              <a:gd name="T101" fmla="*/ 1976438 h 1692"/>
              <a:gd name="T102" fmla="*/ 2312988 w 1792"/>
              <a:gd name="T103" fmla="*/ 2043113 h 1692"/>
              <a:gd name="T104" fmla="*/ 2282825 w 1792"/>
              <a:gd name="T105" fmla="*/ 2108200 h 1692"/>
              <a:gd name="T106" fmla="*/ 2254250 w 1792"/>
              <a:gd name="T107" fmla="*/ 2178050 h 1692"/>
              <a:gd name="T108" fmla="*/ 2216150 w 1792"/>
              <a:gd name="T109" fmla="*/ 2262188 h 1692"/>
              <a:gd name="T110" fmla="*/ 2174875 w 1792"/>
              <a:gd name="T111" fmla="*/ 2347913 h 1692"/>
              <a:gd name="T112" fmla="*/ 2843213 w 1792"/>
              <a:gd name="T113" fmla="*/ 2552700 h 1692"/>
              <a:gd name="T114" fmla="*/ 1165225 w 1792"/>
              <a:gd name="T115" fmla="*/ 2684463 h 1692"/>
              <a:gd name="T116" fmla="*/ 0 w 1792"/>
              <a:gd name="T117" fmla="*/ 1704975 h 169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92"/>
              <a:gd name="T178" fmla="*/ 0 h 1692"/>
              <a:gd name="T179" fmla="*/ 1792 w 1792"/>
              <a:gd name="T180" fmla="*/ 1692 h 169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92" h="1692">
                <a:moveTo>
                  <a:pt x="0" y="1074"/>
                </a:moveTo>
                <a:lnTo>
                  <a:pt x="445" y="1199"/>
                </a:lnTo>
                <a:lnTo>
                  <a:pt x="469" y="1158"/>
                </a:lnTo>
                <a:lnTo>
                  <a:pt x="488" y="1118"/>
                </a:lnTo>
                <a:lnTo>
                  <a:pt x="501" y="1080"/>
                </a:lnTo>
                <a:lnTo>
                  <a:pt x="514" y="1047"/>
                </a:lnTo>
                <a:lnTo>
                  <a:pt x="527" y="1009"/>
                </a:lnTo>
                <a:lnTo>
                  <a:pt x="538" y="965"/>
                </a:lnTo>
                <a:lnTo>
                  <a:pt x="546" y="926"/>
                </a:lnTo>
                <a:lnTo>
                  <a:pt x="554" y="886"/>
                </a:lnTo>
                <a:lnTo>
                  <a:pt x="562" y="840"/>
                </a:lnTo>
                <a:lnTo>
                  <a:pt x="565" y="793"/>
                </a:lnTo>
                <a:lnTo>
                  <a:pt x="565" y="708"/>
                </a:lnTo>
                <a:lnTo>
                  <a:pt x="562" y="662"/>
                </a:lnTo>
                <a:lnTo>
                  <a:pt x="559" y="622"/>
                </a:lnTo>
                <a:lnTo>
                  <a:pt x="551" y="581"/>
                </a:lnTo>
                <a:lnTo>
                  <a:pt x="541" y="537"/>
                </a:lnTo>
                <a:lnTo>
                  <a:pt x="530" y="499"/>
                </a:lnTo>
                <a:lnTo>
                  <a:pt x="517" y="452"/>
                </a:lnTo>
                <a:lnTo>
                  <a:pt x="498" y="406"/>
                </a:lnTo>
                <a:lnTo>
                  <a:pt x="1362" y="0"/>
                </a:lnTo>
                <a:lnTo>
                  <a:pt x="1383" y="39"/>
                </a:lnTo>
                <a:lnTo>
                  <a:pt x="1401" y="77"/>
                </a:lnTo>
                <a:lnTo>
                  <a:pt x="1417" y="111"/>
                </a:lnTo>
                <a:lnTo>
                  <a:pt x="1433" y="147"/>
                </a:lnTo>
                <a:lnTo>
                  <a:pt x="1446" y="180"/>
                </a:lnTo>
                <a:lnTo>
                  <a:pt x="1462" y="216"/>
                </a:lnTo>
                <a:lnTo>
                  <a:pt x="1473" y="248"/>
                </a:lnTo>
                <a:lnTo>
                  <a:pt x="1483" y="281"/>
                </a:lnTo>
                <a:lnTo>
                  <a:pt x="1494" y="315"/>
                </a:lnTo>
                <a:lnTo>
                  <a:pt x="1507" y="353"/>
                </a:lnTo>
                <a:lnTo>
                  <a:pt x="1515" y="396"/>
                </a:lnTo>
                <a:lnTo>
                  <a:pt x="1526" y="432"/>
                </a:lnTo>
                <a:lnTo>
                  <a:pt x="1536" y="472"/>
                </a:lnTo>
                <a:lnTo>
                  <a:pt x="1544" y="513"/>
                </a:lnTo>
                <a:lnTo>
                  <a:pt x="1547" y="557"/>
                </a:lnTo>
                <a:lnTo>
                  <a:pt x="1552" y="605"/>
                </a:lnTo>
                <a:lnTo>
                  <a:pt x="1558" y="650"/>
                </a:lnTo>
                <a:lnTo>
                  <a:pt x="1558" y="694"/>
                </a:lnTo>
                <a:lnTo>
                  <a:pt x="1558" y="741"/>
                </a:lnTo>
                <a:lnTo>
                  <a:pt x="1558" y="801"/>
                </a:lnTo>
                <a:lnTo>
                  <a:pt x="1555" y="854"/>
                </a:lnTo>
                <a:lnTo>
                  <a:pt x="1552" y="892"/>
                </a:lnTo>
                <a:lnTo>
                  <a:pt x="1547" y="934"/>
                </a:lnTo>
                <a:lnTo>
                  <a:pt x="1544" y="977"/>
                </a:lnTo>
                <a:lnTo>
                  <a:pt x="1534" y="1027"/>
                </a:lnTo>
                <a:lnTo>
                  <a:pt x="1523" y="1068"/>
                </a:lnTo>
                <a:lnTo>
                  <a:pt x="1513" y="1110"/>
                </a:lnTo>
                <a:lnTo>
                  <a:pt x="1499" y="1160"/>
                </a:lnTo>
                <a:lnTo>
                  <a:pt x="1486" y="1197"/>
                </a:lnTo>
                <a:lnTo>
                  <a:pt x="1473" y="1245"/>
                </a:lnTo>
                <a:lnTo>
                  <a:pt x="1457" y="1287"/>
                </a:lnTo>
                <a:lnTo>
                  <a:pt x="1438" y="1328"/>
                </a:lnTo>
                <a:lnTo>
                  <a:pt x="1420" y="1372"/>
                </a:lnTo>
                <a:lnTo>
                  <a:pt x="1396" y="1425"/>
                </a:lnTo>
                <a:lnTo>
                  <a:pt x="1370" y="1479"/>
                </a:lnTo>
                <a:lnTo>
                  <a:pt x="1791" y="1608"/>
                </a:lnTo>
                <a:lnTo>
                  <a:pt x="734" y="1691"/>
                </a:lnTo>
                <a:lnTo>
                  <a:pt x="0" y="1074"/>
                </a:lnTo>
              </a:path>
            </a:pathLst>
          </a:cu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644" name="Freeform 20"/>
          <p:cNvSpPr>
            <a:spLocks/>
          </p:cNvSpPr>
          <p:nvPr/>
        </p:nvSpPr>
        <p:spPr bwMode="auto">
          <a:xfrm>
            <a:off x="5700713" y="635000"/>
            <a:ext cx="3327400" cy="2371725"/>
          </a:xfrm>
          <a:custGeom>
            <a:avLst/>
            <a:gdLst/>
            <a:ahLst/>
            <a:cxnLst>
              <a:cxn ang="0">
                <a:pos x="426" y="0"/>
              </a:cxn>
              <a:cxn ang="0">
                <a:pos x="469" y="16"/>
              </a:cxn>
              <a:cxn ang="0">
                <a:pos x="503" y="30"/>
              </a:cxn>
              <a:cxn ang="0">
                <a:pos x="540" y="44"/>
              </a:cxn>
              <a:cxn ang="0">
                <a:pos x="575" y="58"/>
              </a:cxn>
              <a:cxn ang="0">
                <a:pos x="612" y="74"/>
              </a:cxn>
              <a:cxn ang="0">
                <a:pos x="646" y="92"/>
              </a:cxn>
              <a:cxn ang="0">
                <a:pos x="681" y="108"/>
              </a:cxn>
              <a:cxn ang="0">
                <a:pos x="715" y="123"/>
              </a:cxn>
              <a:cxn ang="0">
                <a:pos x="757" y="145"/>
              </a:cxn>
              <a:cxn ang="0">
                <a:pos x="802" y="169"/>
              </a:cxn>
              <a:cxn ang="0">
                <a:pos x="837" y="187"/>
              </a:cxn>
              <a:cxn ang="0">
                <a:pos x="871" y="209"/>
              </a:cxn>
              <a:cxn ang="0">
                <a:pos x="914" y="230"/>
              </a:cxn>
              <a:cxn ang="0">
                <a:pos x="956" y="254"/>
              </a:cxn>
              <a:cxn ang="0">
                <a:pos x="993" y="278"/>
              </a:cxn>
              <a:cxn ang="0">
                <a:pos x="1030" y="304"/>
              </a:cxn>
              <a:cxn ang="0">
                <a:pos x="1065" y="328"/>
              </a:cxn>
              <a:cxn ang="0">
                <a:pos x="1107" y="357"/>
              </a:cxn>
              <a:cxn ang="0">
                <a:pos x="1144" y="383"/>
              </a:cxn>
              <a:cxn ang="0">
                <a:pos x="1176" y="409"/>
              </a:cxn>
              <a:cxn ang="0">
                <a:pos x="1213" y="439"/>
              </a:cxn>
              <a:cxn ang="0">
                <a:pos x="1242" y="460"/>
              </a:cxn>
              <a:cxn ang="0">
                <a:pos x="1274" y="488"/>
              </a:cxn>
              <a:cxn ang="0">
                <a:pos x="1306" y="516"/>
              </a:cxn>
              <a:cxn ang="0">
                <a:pos x="1340" y="550"/>
              </a:cxn>
              <a:cxn ang="0">
                <a:pos x="1369" y="577"/>
              </a:cxn>
              <a:cxn ang="0">
                <a:pos x="1401" y="609"/>
              </a:cxn>
              <a:cxn ang="0">
                <a:pos x="1438" y="647"/>
              </a:cxn>
              <a:cxn ang="0">
                <a:pos x="1470" y="680"/>
              </a:cxn>
              <a:cxn ang="0">
                <a:pos x="1504" y="718"/>
              </a:cxn>
              <a:cxn ang="0">
                <a:pos x="1536" y="756"/>
              </a:cxn>
              <a:cxn ang="0">
                <a:pos x="1565" y="795"/>
              </a:cxn>
              <a:cxn ang="0">
                <a:pos x="1597" y="837"/>
              </a:cxn>
              <a:cxn ang="0">
                <a:pos x="1621" y="873"/>
              </a:cxn>
              <a:cxn ang="0">
                <a:pos x="1645" y="907"/>
              </a:cxn>
              <a:cxn ang="0">
                <a:pos x="1666" y="946"/>
              </a:cxn>
              <a:cxn ang="0">
                <a:pos x="1679" y="974"/>
              </a:cxn>
              <a:cxn ang="0">
                <a:pos x="2095" y="851"/>
              </a:cxn>
              <a:cxn ang="0">
                <a:pos x="1449" y="1493"/>
              </a:cxn>
              <a:cxn ang="0">
                <a:pos x="305" y="1388"/>
              </a:cxn>
              <a:cxn ang="0">
                <a:pos x="757" y="1251"/>
              </a:cxn>
              <a:cxn ang="0">
                <a:pos x="728" y="1206"/>
              </a:cxn>
              <a:cxn ang="0">
                <a:pos x="699" y="1162"/>
              </a:cxn>
              <a:cxn ang="0">
                <a:pos x="659" y="1115"/>
              </a:cxn>
              <a:cxn ang="0">
                <a:pos x="614" y="1065"/>
              </a:cxn>
              <a:cxn ang="0">
                <a:pos x="575" y="1023"/>
              </a:cxn>
              <a:cxn ang="0">
                <a:pos x="532" y="984"/>
              </a:cxn>
              <a:cxn ang="0">
                <a:pos x="487" y="944"/>
              </a:cxn>
              <a:cxn ang="0">
                <a:pos x="442" y="910"/>
              </a:cxn>
              <a:cxn ang="0">
                <a:pos x="397" y="879"/>
              </a:cxn>
              <a:cxn ang="0">
                <a:pos x="344" y="843"/>
              </a:cxn>
              <a:cxn ang="0">
                <a:pos x="294" y="813"/>
              </a:cxn>
              <a:cxn ang="0">
                <a:pos x="246" y="784"/>
              </a:cxn>
              <a:cxn ang="0">
                <a:pos x="199" y="758"/>
              </a:cxn>
              <a:cxn ang="0">
                <a:pos x="140" y="730"/>
              </a:cxn>
              <a:cxn ang="0">
                <a:pos x="82" y="704"/>
              </a:cxn>
              <a:cxn ang="0">
                <a:pos x="42" y="690"/>
              </a:cxn>
              <a:cxn ang="0">
                <a:pos x="0" y="673"/>
              </a:cxn>
              <a:cxn ang="0">
                <a:pos x="426" y="0"/>
              </a:cxn>
            </a:cxnLst>
            <a:rect l="0" t="0" r="r" b="b"/>
            <a:pathLst>
              <a:path w="2096" h="1494">
                <a:moveTo>
                  <a:pt x="426" y="0"/>
                </a:moveTo>
                <a:lnTo>
                  <a:pt x="469" y="16"/>
                </a:lnTo>
                <a:lnTo>
                  <a:pt x="503" y="30"/>
                </a:lnTo>
                <a:lnTo>
                  <a:pt x="540" y="44"/>
                </a:lnTo>
                <a:lnTo>
                  <a:pt x="575" y="58"/>
                </a:lnTo>
                <a:lnTo>
                  <a:pt x="612" y="74"/>
                </a:lnTo>
                <a:lnTo>
                  <a:pt x="646" y="92"/>
                </a:lnTo>
                <a:lnTo>
                  <a:pt x="681" y="108"/>
                </a:lnTo>
                <a:lnTo>
                  <a:pt x="715" y="123"/>
                </a:lnTo>
                <a:lnTo>
                  <a:pt x="757" y="145"/>
                </a:lnTo>
                <a:lnTo>
                  <a:pt x="802" y="169"/>
                </a:lnTo>
                <a:lnTo>
                  <a:pt x="837" y="187"/>
                </a:lnTo>
                <a:lnTo>
                  <a:pt x="871" y="209"/>
                </a:lnTo>
                <a:lnTo>
                  <a:pt x="914" y="230"/>
                </a:lnTo>
                <a:lnTo>
                  <a:pt x="956" y="254"/>
                </a:lnTo>
                <a:lnTo>
                  <a:pt x="993" y="278"/>
                </a:lnTo>
                <a:lnTo>
                  <a:pt x="1030" y="304"/>
                </a:lnTo>
                <a:lnTo>
                  <a:pt x="1065" y="328"/>
                </a:lnTo>
                <a:lnTo>
                  <a:pt x="1107" y="357"/>
                </a:lnTo>
                <a:lnTo>
                  <a:pt x="1144" y="383"/>
                </a:lnTo>
                <a:lnTo>
                  <a:pt x="1176" y="409"/>
                </a:lnTo>
                <a:lnTo>
                  <a:pt x="1213" y="439"/>
                </a:lnTo>
                <a:lnTo>
                  <a:pt x="1242" y="460"/>
                </a:lnTo>
                <a:lnTo>
                  <a:pt x="1274" y="488"/>
                </a:lnTo>
                <a:lnTo>
                  <a:pt x="1306" y="516"/>
                </a:lnTo>
                <a:lnTo>
                  <a:pt x="1340" y="550"/>
                </a:lnTo>
                <a:lnTo>
                  <a:pt x="1369" y="577"/>
                </a:lnTo>
                <a:lnTo>
                  <a:pt x="1401" y="609"/>
                </a:lnTo>
                <a:lnTo>
                  <a:pt x="1438" y="647"/>
                </a:lnTo>
                <a:lnTo>
                  <a:pt x="1470" y="680"/>
                </a:lnTo>
                <a:lnTo>
                  <a:pt x="1504" y="718"/>
                </a:lnTo>
                <a:lnTo>
                  <a:pt x="1536" y="756"/>
                </a:lnTo>
                <a:lnTo>
                  <a:pt x="1565" y="795"/>
                </a:lnTo>
                <a:lnTo>
                  <a:pt x="1597" y="837"/>
                </a:lnTo>
                <a:lnTo>
                  <a:pt x="1621" y="873"/>
                </a:lnTo>
                <a:lnTo>
                  <a:pt x="1645" y="907"/>
                </a:lnTo>
                <a:lnTo>
                  <a:pt x="1666" y="946"/>
                </a:lnTo>
                <a:lnTo>
                  <a:pt x="1679" y="974"/>
                </a:lnTo>
                <a:lnTo>
                  <a:pt x="2095" y="851"/>
                </a:lnTo>
                <a:lnTo>
                  <a:pt x="1449" y="1493"/>
                </a:lnTo>
                <a:lnTo>
                  <a:pt x="305" y="1388"/>
                </a:lnTo>
                <a:lnTo>
                  <a:pt x="757" y="1251"/>
                </a:lnTo>
                <a:lnTo>
                  <a:pt x="728" y="1206"/>
                </a:lnTo>
                <a:lnTo>
                  <a:pt x="699" y="1162"/>
                </a:lnTo>
                <a:lnTo>
                  <a:pt x="659" y="1115"/>
                </a:lnTo>
                <a:lnTo>
                  <a:pt x="614" y="1065"/>
                </a:lnTo>
                <a:lnTo>
                  <a:pt x="575" y="1023"/>
                </a:lnTo>
                <a:lnTo>
                  <a:pt x="532" y="984"/>
                </a:lnTo>
                <a:lnTo>
                  <a:pt x="487" y="944"/>
                </a:lnTo>
                <a:lnTo>
                  <a:pt x="442" y="910"/>
                </a:lnTo>
                <a:lnTo>
                  <a:pt x="397" y="879"/>
                </a:lnTo>
                <a:lnTo>
                  <a:pt x="344" y="843"/>
                </a:lnTo>
                <a:lnTo>
                  <a:pt x="294" y="813"/>
                </a:lnTo>
                <a:lnTo>
                  <a:pt x="246" y="784"/>
                </a:lnTo>
                <a:lnTo>
                  <a:pt x="199" y="758"/>
                </a:lnTo>
                <a:lnTo>
                  <a:pt x="140" y="730"/>
                </a:lnTo>
                <a:lnTo>
                  <a:pt x="82" y="704"/>
                </a:lnTo>
                <a:lnTo>
                  <a:pt x="42" y="690"/>
                </a:lnTo>
                <a:lnTo>
                  <a:pt x="0" y="673"/>
                </a:lnTo>
                <a:lnTo>
                  <a:pt x="426" y="0"/>
                </a:lnTo>
              </a:path>
            </a:pathLst>
          </a:cu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rtl="1">
              <a:defRPr/>
            </a:pPr>
            <a:endParaRPr lang="en-US"/>
          </a:p>
        </p:txBody>
      </p:sp>
      <p:sp>
        <p:nvSpPr>
          <p:cNvPr id="26645" name="Freeform 21"/>
          <p:cNvSpPr>
            <a:spLocks/>
          </p:cNvSpPr>
          <p:nvPr/>
        </p:nvSpPr>
        <p:spPr bwMode="auto">
          <a:xfrm>
            <a:off x="3371850" y="31750"/>
            <a:ext cx="3217863" cy="1943100"/>
          </a:xfrm>
          <a:custGeom>
            <a:avLst/>
            <a:gdLst>
              <a:gd name="T0" fmla="*/ 1714501 w 2027"/>
              <a:gd name="T1" fmla="*/ 1941513 h 1224"/>
              <a:gd name="T2" fmla="*/ 1925638 w 2027"/>
              <a:gd name="T3" fmla="*/ 1563687 h 1224"/>
              <a:gd name="T4" fmla="*/ 1857376 w 2027"/>
              <a:gd name="T5" fmla="*/ 1547812 h 1224"/>
              <a:gd name="T6" fmla="*/ 1782763 w 2027"/>
              <a:gd name="T7" fmla="*/ 1535112 h 1224"/>
              <a:gd name="T8" fmla="*/ 1685926 w 2027"/>
              <a:gd name="T9" fmla="*/ 1519237 h 1224"/>
              <a:gd name="T10" fmla="*/ 1606550 w 2027"/>
              <a:gd name="T11" fmla="*/ 1509712 h 1224"/>
              <a:gd name="T12" fmla="*/ 1517650 w 2027"/>
              <a:gd name="T13" fmla="*/ 1501775 h 1224"/>
              <a:gd name="T14" fmla="*/ 1420813 w 2027"/>
              <a:gd name="T15" fmla="*/ 1495425 h 1224"/>
              <a:gd name="T16" fmla="*/ 1319213 w 2027"/>
              <a:gd name="T17" fmla="*/ 1489075 h 1224"/>
              <a:gd name="T18" fmla="*/ 1139825 w 2027"/>
              <a:gd name="T19" fmla="*/ 1489075 h 1224"/>
              <a:gd name="T20" fmla="*/ 1046163 w 2027"/>
              <a:gd name="T21" fmla="*/ 1492250 h 1224"/>
              <a:gd name="T22" fmla="*/ 958850 w 2027"/>
              <a:gd name="T23" fmla="*/ 1498600 h 1224"/>
              <a:gd name="T24" fmla="*/ 869950 w 2027"/>
              <a:gd name="T25" fmla="*/ 1503362 h 1224"/>
              <a:gd name="T26" fmla="*/ 781050 w 2027"/>
              <a:gd name="T27" fmla="*/ 1516062 h 1224"/>
              <a:gd name="T28" fmla="*/ 698500 w 2027"/>
              <a:gd name="T29" fmla="*/ 1528762 h 1224"/>
              <a:gd name="T30" fmla="*/ 596900 w 2027"/>
              <a:gd name="T31" fmla="*/ 1544637 h 1224"/>
              <a:gd name="T32" fmla="*/ 508000 w 2027"/>
              <a:gd name="T33" fmla="*/ 1566862 h 1224"/>
              <a:gd name="T34" fmla="*/ 739775 w 2027"/>
              <a:gd name="T35" fmla="*/ 768350 h 1224"/>
              <a:gd name="T36" fmla="*/ 0 w 2027"/>
              <a:gd name="T37" fmla="*/ 449263 h 1224"/>
              <a:gd name="T38" fmla="*/ 38100 w 2027"/>
              <a:gd name="T39" fmla="*/ 439738 h 1224"/>
              <a:gd name="T40" fmla="*/ 112713 w 2027"/>
              <a:gd name="T41" fmla="*/ 420688 h 1224"/>
              <a:gd name="T42" fmla="*/ 171450 w 2027"/>
              <a:gd name="T43" fmla="*/ 409575 h 1224"/>
              <a:gd name="T44" fmla="*/ 239713 w 2027"/>
              <a:gd name="T45" fmla="*/ 393700 h 1224"/>
              <a:gd name="T46" fmla="*/ 319088 w 2027"/>
              <a:gd name="T47" fmla="*/ 381000 h 1224"/>
              <a:gd name="T48" fmla="*/ 387350 w 2027"/>
              <a:gd name="T49" fmla="*/ 368300 h 1224"/>
              <a:gd name="T50" fmla="*/ 474663 w 2027"/>
              <a:gd name="T51" fmla="*/ 352425 h 1224"/>
              <a:gd name="T52" fmla="*/ 550863 w 2027"/>
              <a:gd name="T53" fmla="*/ 342900 h 1224"/>
              <a:gd name="T54" fmla="*/ 638175 w 2027"/>
              <a:gd name="T55" fmla="*/ 333375 h 1224"/>
              <a:gd name="T56" fmla="*/ 731838 w 2027"/>
              <a:gd name="T57" fmla="*/ 323850 h 1224"/>
              <a:gd name="T58" fmla="*/ 819150 w 2027"/>
              <a:gd name="T59" fmla="*/ 317500 h 1224"/>
              <a:gd name="T60" fmla="*/ 920750 w 2027"/>
              <a:gd name="T61" fmla="*/ 314325 h 1224"/>
              <a:gd name="T62" fmla="*/ 1017588 w 2027"/>
              <a:gd name="T63" fmla="*/ 307975 h 1224"/>
              <a:gd name="T64" fmla="*/ 1114425 w 2027"/>
              <a:gd name="T65" fmla="*/ 307975 h 1224"/>
              <a:gd name="T66" fmla="*/ 1214438 w 2027"/>
              <a:gd name="T67" fmla="*/ 307975 h 1224"/>
              <a:gd name="T68" fmla="*/ 1341438 w 2027"/>
              <a:gd name="T69" fmla="*/ 307975 h 1224"/>
              <a:gd name="T70" fmla="*/ 1454150 w 2027"/>
              <a:gd name="T71" fmla="*/ 311150 h 1224"/>
              <a:gd name="T72" fmla="*/ 1530350 w 2027"/>
              <a:gd name="T73" fmla="*/ 314325 h 1224"/>
              <a:gd name="T74" fmla="*/ 1622425 w 2027"/>
              <a:gd name="T75" fmla="*/ 320675 h 1224"/>
              <a:gd name="T76" fmla="*/ 1711326 w 2027"/>
              <a:gd name="T77" fmla="*/ 327025 h 1224"/>
              <a:gd name="T78" fmla="*/ 1816101 w 2027"/>
              <a:gd name="T79" fmla="*/ 336550 h 1224"/>
              <a:gd name="T80" fmla="*/ 1905001 w 2027"/>
              <a:gd name="T81" fmla="*/ 349250 h 1224"/>
              <a:gd name="T82" fmla="*/ 1989138 w 2027"/>
              <a:gd name="T83" fmla="*/ 361950 h 1224"/>
              <a:gd name="T84" fmla="*/ 2097088 w 2027"/>
              <a:gd name="T85" fmla="*/ 377825 h 1224"/>
              <a:gd name="T86" fmla="*/ 2181226 w 2027"/>
              <a:gd name="T87" fmla="*/ 393700 h 1224"/>
              <a:gd name="T88" fmla="*/ 2282826 w 2027"/>
              <a:gd name="T89" fmla="*/ 412750 h 1224"/>
              <a:gd name="T90" fmla="*/ 2366963 w 2027"/>
              <a:gd name="T91" fmla="*/ 427038 h 1224"/>
              <a:gd name="T92" fmla="*/ 2459038 w 2027"/>
              <a:gd name="T93" fmla="*/ 449263 h 1224"/>
              <a:gd name="T94" fmla="*/ 2551113 w 2027"/>
              <a:gd name="T95" fmla="*/ 471488 h 1224"/>
              <a:gd name="T96" fmla="*/ 2825751 w 2027"/>
              <a:gd name="T97" fmla="*/ 0 h 1224"/>
              <a:gd name="T98" fmla="*/ 3216276 w 2027"/>
              <a:gd name="T99" fmla="*/ 1316037 h 1224"/>
              <a:gd name="T100" fmla="*/ 1714501 w 2027"/>
              <a:gd name="T101" fmla="*/ 1941513 h 122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27"/>
              <a:gd name="T154" fmla="*/ 0 h 1224"/>
              <a:gd name="T155" fmla="*/ 2027 w 2027"/>
              <a:gd name="T156" fmla="*/ 1224 h 122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27" h="1224">
                <a:moveTo>
                  <a:pt x="1080" y="1223"/>
                </a:moveTo>
                <a:lnTo>
                  <a:pt x="1213" y="985"/>
                </a:lnTo>
                <a:lnTo>
                  <a:pt x="1170" y="975"/>
                </a:lnTo>
                <a:lnTo>
                  <a:pt x="1123" y="967"/>
                </a:lnTo>
                <a:lnTo>
                  <a:pt x="1062" y="957"/>
                </a:lnTo>
                <a:lnTo>
                  <a:pt x="1012" y="951"/>
                </a:lnTo>
                <a:lnTo>
                  <a:pt x="956" y="946"/>
                </a:lnTo>
                <a:lnTo>
                  <a:pt x="895" y="942"/>
                </a:lnTo>
                <a:lnTo>
                  <a:pt x="831" y="938"/>
                </a:lnTo>
                <a:lnTo>
                  <a:pt x="718" y="938"/>
                </a:lnTo>
                <a:lnTo>
                  <a:pt x="659" y="940"/>
                </a:lnTo>
                <a:lnTo>
                  <a:pt x="604" y="944"/>
                </a:lnTo>
                <a:lnTo>
                  <a:pt x="548" y="947"/>
                </a:lnTo>
                <a:lnTo>
                  <a:pt x="492" y="955"/>
                </a:lnTo>
                <a:lnTo>
                  <a:pt x="440" y="963"/>
                </a:lnTo>
                <a:lnTo>
                  <a:pt x="376" y="973"/>
                </a:lnTo>
                <a:lnTo>
                  <a:pt x="320" y="987"/>
                </a:lnTo>
                <a:lnTo>
                  <a:pt x="466" y="484"/>
                </a:lnTo>
                <a:lnTo>
                  <a:pt x="0" y="283"/>
                </a:lnTo>
                <a:lnTo>
                  <a:pt x="24" y="277"/>
                </a:lnTo>
                <a:lnTo>
                  <a:pt x="71" y="265"/>
                </a:lnTo>
                <a:lnTo>
                  <a:pt x="108" y="258"/>
                </a:lnTo>
                <a:lnTo>
                  <a:pt x="151" y="248"/>
                </a:lnTo>
                <a:lnTo>
                  <a:pt x="201" y="240"/>
                </a:lnTo>
                <a:lnTo>
                  <a:pt x="244" y="232"/>
                </a:lnTo>
                <a:lnTo>
                  <a:pt x="299" y="222"/>
                </a:lnTo>
                <a:lnTo>
                  <a:pt x="347" y="216"/>
                </a:lnTo>
                <a:lnTo>
                  <a:pt x="402" y="210"/>
                </a:lnTo>
                <a:lnTo>
                  <a:pt x="461" y="204"/>
                </a:lnTo>
                <a:lnTo>
                  <a:pt x="516" y="200"/>
                </a:lnTo>
                <a:lnTo>
                  <a:pt x="580" y="198"/>
                </a:lnTo>
                <a:lnTo>
                  <a:pt x="641" y="194"/>
                </a:lnTo>
                <a:lnTo>
                  <a:pt x="702" y="194"/>
                </a:lnTo>
                <a:lnTo>
                  <a:pt x="765" y="194"/>
                </a:lnTo>
                <a:lnTo>
                  <a:pt x="845" y="194"/>
                </a:lnTo>
                <a:lnTo>
                  <a:pt x="916" y="196"/>
                </a:lnTo>
                <a:lnTo>
                  <a:pt x="964" y="198"/>
                </a:lnTo>
                <a:lnTo>
                  <a:pt x="1022" y="202"/>
                </a:lnTo>
                <a:lnTo>
                  <a:pt x="1078" y="206"/>
                </a:lnTo>
                <a:lnTo>
                  <a:pt x="1144" y="212"/>
                </a:lnTo>
                <a:lnTo>
                  <a:pt x="1200" y="220"/>
                </a:lnTo>
                <a:lnTo>
                  <a:pt x="1253" y="228"/>
                </a:lnTo>
                <a:lnTo>
                  <a:pt x="1321" y="238"/>
                </a:lnTo>
                <a:lnTo>
                  <a:pt x="1374" y="248"/>
                </a:lnTo>
                <a:lnTo>
                  <a:pt x="1438" y="260"/>
                </a:lnTo>
                <a:lnTo>
                  <a:pt x="1491" y="269"/>
                </a:lnTo>
                <a:lnTo>
                  <a:pt x="1549" y="283"/>
                </a:lnTo>
                <a:lnTo>
                  <a:pt x="1607" y="297"/>
                </a:lnTo>
                <a:lnTo>
                  <a:pt x="1780" y="0"/>
                </a:lnTo>
                <a:lnTo>
                  <a:pt x="2026" y="829"/>
                </a:lnTo>
                <a:lnTo>
                  <a:pt x="1080" y="1223"/>
                </a:lnTo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6" grpId="0"/>
      <p:bldP spid="26638" grpId="0" animBg="1"/>
      <p:bldP spid="26639" grpId="0" animBg="1"/>
      <p:bldP spid="26640" grpId="0" animBg="1"/>
      <p:bldP spid="26641" grpId="0" animBg="1"/>
      <p:bldP spid="26642" grpId="0" animBg="1"/>
      <p:bldP spid="26643" grpId="0" animBg="1"/>
      <p:bldP spid="2664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6" name="Freeform 58"/>
          <p:cNvSpPr>
            <a:spLocks/>
          </p:cNvSpPr>
          <p:nvPr/>
        </p:nvSpPr>
        <p:spPr bwMode="auto">
          <a:xfrm>
            <a:off x="849313" y="176213"/>
            <a:ext cx="3268662" cy="2441575"/>
          </a:xfrm>
          <a:custGeom>
            <a:avLst/>
            <a:gdLst>
              <a:gd name="T0" fmla="*/ 0 w 2059"/>
              <a:gd name="T1" fmla="*/ 1931988 h 1538"/>
              <a:gd name="T2" fmla="*/ 33337 w 2059"/>
              <a:gd name="T3" fmla="*/ 1882775 h 1538"/>
              <a:gd name="T4" fmla="*/ 63500 w 2059"/>
              <a:gd name="T5" fmla="*/ 1841500 h 1538"/>
              <a:gd name="T6" fmla="*/ 92075 w 2059"/>
              <a:gd name="T7" fmla="*/ 1797050 h 1538"/>
              <a:gd name="T8" fmla="*/ 122237 w 2059"/>
              <a:gd name="T9" fmla="*/ 1755775 h 1538"/>
              <a:gd name="T10" fmla="*/ 155575 w 2059"/>
              <a:gd name="T11" fmla="*/ 1712913 h 1538"/>
              <a:gd name="T12" fmla="*/ 193675 w 2059"/>
              <a:gd name="T13" fmla="*/ 1668463 h 1538"/>
              <a:gd name="T14" fmla="*/ 227012 w 2059"/>
              <a:gd name="T15" fmla="*/ 1627188 h 1538"/>
              <a:gd name="T16" fmla="*/ 260350 w 2059"/>
              <a:gd name="T17" fmla="*/ 1582737 h 1538"/>
              <a:gd name="T18" fmla="*/ 306387 w 2059"/>
              <a:gd name="T19" fmla="*/ 1533525 h 1538"/>
              <a:gd name="T20" fmla="*/ 357187 w 2059"/>
              <a:gd name="T21" fmla="*/ 1482725 h 1538"/>
              <a:gd name="T22" fmla="*/ 395287 w 2059"/>
              <a:gd name="T23" fmla="*/ 1441450 h 1538"/>
              <a:gd name="T24" fmla="*/ 441325 w 2059"/>
              <a:gd name="T25" fmla="*/ 1400175 h 1538"/>
              <a:gd name="T26" fmla="*/ 487362 w 2059"/>
              <a:gd name="T27" fmla="*/ 1354137 h 1538"/>
              <a:gd name="T28" fmla="*/ 538162 w 2059"/>
              <a:gd name="T29" fmla="*/ 1303337 h 1538"/>
              <a:gd name="T30" fmla="*/ 588962 w 2059"/>
              <a:gd name="T31" fmla="*/ 1258887 h 1538"/>
              <a:gd name="T32" fmla="*/ 642937 w 2059"/>
              <a:gd name="T33" fmla="*/ 1211263 h 1538"/>
              <a:gd name="T34" fmla="*/ 693737 w 2059"/>
              <a:gd name="T35" fmla="*/ 1174750 h 1538"/>
              <a:gd name="T36" fmla="*/ 757237 w 2059"/>
              <a:gd name="T37" fmla="*/ 1120775 h 1538"/>
              <a:gd name="T38" fmla="*/ 811212 w 2059"/>
              <a:gd name="T39" fmla="*/ 1076325 h 1538"/>
              <a:gd name="T40" fmla="*/ 865187 w 2059"/>
              <a:gd name="T41" fmla="*/ 1038225 h 1538"/>
              <a:gd name="T42" fmla="*/ 928687 w 2059"/>
              <a:gd name="T43" fmla="*/ 995363 h 1538"/>
              <a:gd name="T44" fmla="*/ 974725 w 2059"/>
              <a:gd name="T45" fmla="*/ 963613 h 1538"/>
              <a:gd name="T46" fmla="*/ 1033462 w 2059"/>
              <a:gd name="T47" fmla="*/ 925513 h 1538"/>
              <a:gd name="T48" fmla="*/ 1093787 w 2059"/>
              <a:gd name="T49" fmla="*/ 887413 h 1538"/>
              <a:gd name="T50" fmla="*/ 1165225 w 2059"/>
              <a:gd name="T51" fmla="*/ 846138 h 1538"/>
              <a:gd name="T52" fmla="*/ 1223962 w 2059"/>
              <a:gd name="T53" fmla="*/ 812800 h 1538"/>
              <a:gd name="T54" fmla="*/ 1290637 w 2059"/>
              <a:gd name="T55" fmla="*/ 771525 h 1538"/>
              <a:gd name="T56" fmla="*/ 1370012 w 2059"/>
              <a:gd name="T57" fmla="*/ 730250 h 1538"/>
              <a:gd name="T58" fmla="*/ 1441449 w 2059"/>
              <a:gd name="T59" fmla="*/ 688975 h 1538"/>
              <a:gd name="T60" fmla="*/ 1522412 w 2059"/>
              <a:gd name="T61" fmla="*/ 647700 h 1538"/>
              <a:gd name="T62" fmla="*/ 1601787 w 2059"/>
              <a:gd name="T63" fmla="*/ 611187 h 1538"/>
              <a:gd name="T64" fmla="*/ 1685925 w 2059"/>
              <a:gd name="T65" fmla="*/ 576263 h 1538"/>
              <a:gd name="T66" fmla="*/ 1774825 w 2059"/>
              <a:gd name="T67" fmla="*/ 538163 h 1538"/>
              <a:gd name="T68" fmla="*/ 1849437 w 2059"/>
              <a:gd name="T69" fmla="*/ 512763 h 1538"/>
              <a:gd name="T70" fmla="*/ 1920875 w 2059"/>
              <a:gd name="T71" fmla="*/ 481013 h 1538"/>
              <a:gd name="T72" fmla="*/ 2005012 w 2059"/>
              <a:gd name="T73" fmla="*/ 455613 h 1538"/>
              <a:gd name="T74" fmla="*/ 2063749 w 2059"/>
              <a:gd name="T75" fmla="*/ 438150 h 1538"/>
              <a:gd name="T76" fmla="*/ 1811337 w 2059"/>
              <a:gd name="T77" fmla="*/ 0 h 1538"/>
              <a:gd name="T78" fmla="*/ 3267075 w 2059"/>
              <a:gd name="T79" fmla="*/ 623887 h 1538"/>
              <a:gd name="T80" fmla="*/ 2887661 w 2059"/>
              <a:gd name="T81" fmla="*/ 1916113 h 1538"/>
              <a:gd name="T82" fmla="*/ 2652712 w 2059"/>
              <a:gd name="T83" fmla="*/ 1533525 h 1538"/>
              <a:gd name="T84" fmla="*/ 2555874 w 2059"/>
              <a:gd name="T85" fmla="*/ 1566862 h 1538"/>
              <a:gd name="T86" fmla="*/ 2463799 w 2059"/>
              <a:gd name="T87" fmla="*/ 1604962 h 1538"/>
              <a:gd name="T88" fmla="*/ 2362199 w 2059"/>
              <a:gd name="T89" fmla="*/ 1652588 h 1538"/>
              <a:gd name="T90" fmla="*/ 2252662 w 2059"/>
              <a:gd name="T91" fmla="*/ 1706563 h 1538"/>
              <a:gd name="T92" fmla="*/ 2168524 w 2059"/>
              <a:gd name="T93" fmla="*/ 1752600 h 1538"/>
              <a:gd name="T94" fmla="*/ 2084387 w 2059"/>
              <a:gd name="T95" fmla="*/ 1806575 h 1538"/>
              <a:gd name="T96" fmla="*/ 2001837 w 2059"/>
              <a:gd name="T97" fmla="*/ 1857375 h 1538"/>
              <a:gd name="T98" fmla="*/ 1930400 w 2059"/>
              <a:gd name="T99" fmla="*/ 1909763 h 1538"/>
              <a:gd name="T100" fmla="*/ 1862137 w 2059"/>
              <a:gd name="T101" fmla="*/ 1966913 h 1538"/>
              <a:gd name="T102" fmla="*/ 1785937 w 2059"/>
              <a:gd name="T103" fmla="*/ 2027238 h 1538"/>
              <a:gd name="T104" fmla="*/ 1724025 w 2059"/>
              <a:gd name="T105" fmla="*/ 2085975 h 1538"/>
              <a:gd name="T106" fmla="*/ 1660525 w 2059"/>
              <a:gd name="T107" fmla="*/ 2146300 h 1538"/>
              <a:gd name="T108" fmla="*/ 1606549 w 2059"/>
              <a:gd name="T109" fmla="*/ 2200275 h 1538"/>
              <a:gd name="T110" fmla="*/ 1547812 w 2059"/>
              <a:gd name="T111" fmla="*/ 2271713 h 1538"/>
              <a:gd name="T112" fmla="*/ 1492249 w 2059"/>
              <a:gd name="T113" fmla="*/ 2338388 h 1538"/>
              <a:gd name="T114" fmla="*/ 1463674 w 2059"/>
              <a:gd name="T115" fmla="*/ 2389188 h 1538"/>
              <a:gd name="T116" fmla="*/ 1425574 w 2059"/>
              <a:gd name="T117" fmla="*/ 2439988 h 1538"/>
              <a:gd name="T118" fmla="*/ 0 w 2059"/>
              <a:gd name="T119" fmla="*/ 1931988 h 153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059"/>
              <a:gd name="T181" fmla="*/ 0 h 1538"/>
              <a:gd name="T182" fmla="*/ 2059 w 2059"/>
              <a:gd name="T183" fmla="*/ 1538 h 153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059" h="1538">
                <a:moveTo>
                  <a:pt x="0" y="1217"/>
                </a:moveTo>
                <a:lnTo>
                  <a:pt x="21" y="1186"/>
                </a:lnTo>
                <a:lnTo>
                  <a:pt x="40" y="1160"/>
                </a:lnTo>
                <a:lnTo>
                  <a:pt x="58" y="1132"/>
                </a:lnTo>
                <a:lnTo>
                  <a:pt x="77" y="1106"/>
                </a:lnTo>
                <a:lnTo>
                  <a:pt x="98" y="1079"/>
                </a:lnTo>
                <a:lnTo>
                  <a:pt x="122" y="1051"/>
                </a:lnTo>
                <a:lnTo>
                  <a:pt x="143" y="1025"/>
                </a:lnTo>
                <a:lnTo>
                  <a:pt x="164" y="997"/>
                </a:lnTo>
                <a:lnTo>
                  <a:pt x="193" y="966"/>
                </a:lnTo>
                <a:lnTo>
                  <a:pt x="225" y="934"/>
                </a:lnTo>
                <a:lnTo>
                  <a:pt x="249" y="908"/>
                </a:lnTo>
                <a:lnTo>
                  <a:pt x="278" y="882"/>
                </a:lnTo>
                <a:lnTo>
                  <a:pt x="307" y="853"/>
                </a:lnTo>
                <a:lnTo>
                  <a:pt x="339" y="821"/>
                </a:lnTo>
                <a:lnTo>
                  <a:pt x="371" y="793"/>
                </a:lnTo>
                <a:lnTo>
                  <a:pt x="405" y="763"/>
                </a:lnTo>
                <a:lnTo>
                  <a:pt x="437" y="740"/>
                </a:lnTo>
                <a:lnTo>
                  <a:pt x="477" y="706"/>
                </a:lnTo>
                <a:lnTo>
                  <a:pt x="511" y="678"/>
                </a:lnTo>
                <a:lnTo>
                  <a:pt x="545" y="654"/>
                </a:lnTo>
                <a:lnTo>
                  <a:pt x="585" y="627"/>
                </a:lnTo>
                <a:lnTo>
                  <a:pt x="614" y="607"/>
                </a:lnTo>
                <a:lnTo>
                  <a:pt x="651" y="583"/>
                </a:lnTo>
                <a:lnTo>
                  <a:pt x="689" y="559"/>
                </a:lnTo>
                <a:lnTo>
                  <a:pt x="734" y="533"/>
                </a:lnTo>
                <a:lnTo>
                  <a:pt x="771" y="512"/>
                </a:lnTo>
                <a:lnTo>
                  <a:pt x="813" y="486"/>
                </a:lnTo>
                <a:lnTo>
                  <a:pt x="863" y="460"/>
                </a:lnTo>
                <a:lnTo>
                  <a:pt x="908" y="434"/>
                </a:lnTo>
                <a:lnTo>
                  <a:pt x="959" y="408"/>
                </a:lnTo>
                <a:lnTo>
                  <a:pt x="1009" y="385"/>
                </a:lnTo>
                <a:lnTo>
                  <a:pt x="1062" y="363"/>
                </a:lnTo>
                <a:lnTo>
                  <a:pt x="1118" y="339"/>
                </a:lnTo>
                <a:lnTo>
                  <a:pt x="1165" y="323"/>
                </a:lnTo>
                <a:lnTo>
                  <a:pt x="1210" y="303"/>
                </a:lnTo>
                <a:lnTo>
                  <a:pt x="1263" y="287"/>
                </a:lnTo>
                <a:lnTo>
                  <a:pt x="1300" y="276"/>
                </a:lnTo>
                <a:lnTo>
                  <a:pt x="1141" y="0"/>
                </a:lnTo>
                <a:lnTo>
                  <a:pt x="2058" y="393"/>
                </a:lnTo>
                <a:lnTo>
                  <a:pt x="1819" y="1207"/>
                </a:lnTo>
                <a:lnTo>
                  <a:pt x="1671" y="966"/>
                </a:lnTo>
                <a:lnTo>
                  <a:pt x="1610" y="987"/>
                </a:lnTo>
                <a:lnTo>
                  <a:pt x="1552" y="1011"/>
                </a:lnTo>
                <a:lnTo>
                  <a:pt x="1488" y="1041"/>
                </a:lnTo>
                <a:lnTo>
                  <a:pt x="1419" y="1075"/>
                </a:lnTo>
                <a:lnTo>
                  <a:pt x="1366" y="1104"/>
                </a:lnTo>
                <a:lnTo>
                  <a:pt x="1313" y="1138"/>
                </a:lnTo>
                <a:lnTo>
                  <a:pt x="1261" y="1170"/>
                </a:lnTo>
                <a:lnTo>
                  <a:pt x="1216" y="1203"/>
                </a:lnTo>
                <a:lnTo>
                  <a:pt x="1173" y="1239"/>
                </a:lnTo>
                <a:lnTo>
                  <a:pt x="1125" y="1277"/>
                </a:lnTo>
                <a:lnTo>
                  <a:pt x="1086" y="1314"/>
                </a:lnTo>
                <a:lnTo>
                  <a:pt x="1046" y="1352"/>
                </a:lnTo>
                <a:lnTo>
                  <a:pt x="1012" y="1386"/>
                </a:lnTo>
                <a:lnTo>
                  <a:pt x="975" y="1431"/>
                </a:lnTo>
                <a:lnTo>
                  <a:pt x="940" y="1473"/>
                </a:lnTo>
                <a:lnTo>
                  <a:pt x="922" y="1505"/>
                </a:lnTo>
                <a:lnTo>
                  <a:pt x="898" y="1537"/>
                </a:lnTo>
                <a:lnTo>
                  <a:pt x="0" y="1217"/>
                </a:lnTo>
              </a:path>
            </a:pathLst>
          </a:custGeom>
          <a:gradFill rotWithShape="0">
            <a:gsLst>
              <a:gs pos="0">
                <a:srgbClr val="00FFFF"/>
              </a:gs>
              <a:gs pos="100000">
                <a:srgbClr val="007676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467" name="Freeform 59"/>
          <p:cNvSpPr>
            <a:spLocks/>
          </p:cNvSpPr>
          <p:nvPr/>
        </p:nvSpPr>
        <p:spPr bwMode="auto">
          <a:xfrm>
            <a:off x="41275" y="1895475"/>
            <a:ext cx="2878138" cy="2716213"/>
          </a:xfrm>
          <a:custGeom>
            <a:avLst/>
            <a:gdLst>
              <a:gd name="T0" fmla="*/ 2876551 w 1813"/>
              <a:gd name="T1" fmla="*/ 1122363 h 1711"/>
              <a:gd name="T2" fmla="*/ 2144713 w 1813"/>
              <a:gd name="T3" fmla="*/ 900113 h 1711"/>
              <a:gd name="T4" fmla="*/ 2116138 w 1813"/>
              <a:gd name="T5" fmla="*/ 949325 h 1711"/>
              <a:gd name="T6" fmla="*/ 2098676 w 1813"/>
              <a:gd name="T7" fmla="*/ 1000125 h 1711"/>
              <a:gd name="T8" fmla="*/ 2078038 w 1813"/>
              <a:gd name="T9" fmla="*/ 1054100 h 1711"/>
              <a:gd name="T10" fmla="*/ 2060576 w 1813"/>
              <a:gd name="T11" fmla="*/ 1109663 h 1711"/>
              <a:gd name="T12" fmla="*/ 2039938 w 1813"/>
              <a:gd name="T13" fmla="*/ 1182688 h 1711"/>
              <a:gd name="T14" fmla="*/ 2027238 w 1813"/>
              <a:gd name="T15" fmla="*/ 1243013 h 1711"/>
              <a:gd name="T16" fmla="*/ 2014538 w 1813"/>
              <a:gd name="T17" fmla="*/ 1308100 h 1711"/>
              <a:gd name="T18" fmla="*/ 2006601 w 1813"/>
              <a:gd name="T19" fmla="*/ 1381125 h 1711"/>
              <a:gd name="T20" fmla="*/ 1997076 w 1813"/>
              <a:gd name="T21" fmla="*/ 1455738 h 1711"/>
              <a:gd name="T22" fmla="*/ 1997076 w 1813"/>
              <a:gd name="T23" fmla="*/ 1592263 h 1711"/>
              <a:gd name="T24" fmla="*/ 2001838 w 1813"/>
              <a:gd name="T25" fmla="*/ 1660526 h 1711"/>
              <a:gd name="T26" fmla="*/ 2006601 w 1813"/>
              <a:gd name="T27" fmla="*/ 1727201 h 1711"/>
              <a:gd name="T28" fmla="*/ 2019301 w 1813"/>
              <a:gd name="T29" fmla="*/ 1793876 h 1711"/>
              <a:gd name="T30" fmla="*/ 2035176 w 1813"/>
              <a:gd name="T31" fmla="*/ 1858963 h 1711"/>
              <a:gd name="T32" fmla="*/ 2052638 w 1813"/>
              <a:gd name="T33" fmla="*/ 1922463 h 1711"/>
              <a:gd name="T34" fmla="*/ 2073276 w 1813"/>
              <a:gd name="T35" fmla="*/ 1997076 h 1711"/>
              <a:gd name="T36" fmla="*/ 2103438 w 1813"/>
              <a:gd name="T37" fmla="*/ 2066926 h 1711"/>
              <a:gd name="T38" fmla="*/ 728663 w 1813"/>
              <a:gd name="T39" fmla="*/ 2714626 h 1711"/>
              <a:gd name="T40" fmla="*/ 698500 w 1813"/>
              <a:gd name="T41" fmla="*/ 2649538 h 1711"/>
              <a:gd name="T42" fmla="*/ 669925 w 1813"/>
              <a:gd name="T43" fmla="*/ 2592388 h 1711"/>
              <a:gd name="T44" fmla="*/ 644525 w 1813"/>
              <a:gd name="T45" fmla="*/ 2538413 h 1711"/>
              <a:gd name="T46" fmla="*/ 619125 w 1813"/>
              <a:gd name="T47" fmla="*/ 2479676 h 1711"/>
              <a:gd name="T48" fmla="*/ 598488 w 1813"/>
              <a:gd name="T49" fmla="*/ 2428876 h 1711"/>
              <a:gd name="T50" fmla="*/ 573088 w 1813"/>
              <a:gd name="T51" fmla="*/ 2371726 h 1711"/>
              <a:gd name="T52" fmla="*/ 555625 w 1813"/>
              <a:gd name="T53" fmla="*/ 2319338 h 1711"/>
              <a:gd name="T54" fmla="*/ 538163 w 1813"/>
              <a:gd name="T55" fmla="*/ 2268538 h 1711"/>
              <a:gd name="T56" fmla="*/ 522288 w 1813"/>
              <a:gd name="T57" fmla="*/ 2214563 h 1711"/>
              <a:gd name="T58" fmla="*/ 501650 w 1813"/>
              <a:gd name="T59" fmla="*/ 2152651 h 1711"/>
              <a:gd name="T60" fmla="*/ 488950 w 1813"/>
              <a:gd name="T61" fmla="*/ 2085976 h 1711"/>
              <a:gd name="T62" fmla="*/ 471488 w 1813"/>
              <a:gd name="T63" fmla="*/ 2025651 h 1711"/>
              <a:gd name="T64" fmla="*/ 454025 w 1813"/>
              <a:gd name="T65" fmla="*/ 1966913 h 1711"/>
              <a:gd name="T66" fmla="*/ 446088 w 1813"/>
              <a:gd name="T67" fmla="*/ 1897063 h 1711"/>
              <a:gd name="T68" fmla="*/ 438150 w 1813"/>
              <a:gd name="T69" fmla="*/ 1830388 h 1711"/>
              <a:gd name="T70" fmla="*/ 430213 w 1813"/>
              <a:gd name="T71" fmla="*/ 1755776 h 1711"/>
              <a:gd name="T72" fmla="*/ 420688 w 1813"/>
              <a:gd name="T73" fmla="*/ 1682751 h 1711"/>
              <a:gd name="T74" fmla="*/ 420688 w 1813"/>
              <a:gd name="T75" fmla="*/ 1611313 h 1711"/>
              <a:gd name="T76" fmla="*/ 420688 w 1813"/>
              <a:gd name="T77" fmla="*/ 1535113 h 1711"/>
              <a:gd name="T78" fmla="*/ 420688 w 1813"/>
              <a:gd name="T79" fmla="*/ 1441450 h 1711"/>
              <a:gd name="T80" fmla="*/ 425450 w 1813"/>
              <a:gd name="T81" fmla="*/ 1355725 h 1711"/>
              <a:gd name="T82" fmla="*/ 430213 w 1813"/>
              <a:gd name="T83" fmla="*/ 1298575 h 1711"/>
              <a:gd name="T84" fmla="*/ 438150 w 1813"/>
              <a:gd name="T85" fmla="*/ 1230313 h 1711"/>
              <a:gd name="T86" fmla="*/ 446088 w 1813"/>
              <a:gd name="T87" fmla="*/ 1163638 h 1711"/>
              <a:gd name="T88" fmla="*/ 458788 w 1813"/>
              <a:gd name="T89" fmla="*/ 1084263 h 1711"/>
              <a:gd name="T90" fmla="*/ 476250 w 1813"/>
              <a:gd name="T91" fmla="*/ 1016000 h 1711"/>
              <a:gd name="T92" fmla="*/ 492125 w 1813"/>
              <a:gd name="T93" fmla="*/ 952500 h 1711"/>
              <a:gd name="T94" fmla="*/ 514350 w 1813"/>
              <a:gd name="T95" fmla="*/ 874713 h 1711"/>
              <a:gd name="T96" fmla="*/ 534988 w 1813"/>
              <a:gd name="T97" fmla="*/ 811213 h 1711"/>
              <a:gd name="T98" fmla="*/ 555625 w 1813"/>
              <a:gd name="T99" fmla="*/ 735013 h 1711"/>
              <a:gd name="T100" fmla="*/ 581025 w 1813"/>
              <a:gd name="T101" fmla="*/ 673100 h 1711"/>
              <a:gd name="T102" fmla="*/ 609600 w 1813"/>
              <a:gd name="T103" fmla="*/ 603250 h 1711"/>
              <a:gd name="T104" fmla="*/ 639763 w 1813"/>
              <a:gd name="T105" fmla="*/ 534988 h 1711"/>
              <a:gd name="T106" fmla="*/ 682625 w 1813"/>
              <a:gd name="T107" fmla="*/ 449263 h 1711"/>
              <a:gd name="T108" fmla="*/ 0 w 1813"/>
              <a:gd name="T109" fmla="*/ 234950 h 1711"/>
              <a:gd name="T110" fmla="*/ 1792288 w 1813"/>
              <a:gd name="T111" fmla="*/ 0 h 1711"/>
              <a:gd name="T112" fmla="*/ 2876551 w 1813"/>
              <a:gd name="T113" fmla="*/ 1122363 h 17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813"/>
              <a:gd name="T172" fmla="*/ 0 h 1711"/>
              <a:gd name="T173" fmla="*/ 1813 w 1813"/>
              <a:gd name="T174" fmla="*/ 1711 h 17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813" h="1711">
                <a:moveTo>
                  <a:pt x="1812" y="707"/>
                </a:moveTo>
                <a:lnTo>
                  <a:pt x="1351" y="567"/>
                </a:lnTo>
                <a:lnTo>
                  <a:pt x="1333" y="598"/>
                </a:lnTo>
                <a:lnTo>
                  <a:pt x="1322" y="630"/>
                </a:lnTo>
                <a:lnTo>
                  <a:pt x="1309" y="664"/>
                </a:lnTo>
                <a:lnTo>
                  <a:pt x="1298" y="699"/>
                </a:lnTo>
                <a:lnTo>
                  <a:pt x="1285" y="745"/>
                </a:lnTo>
                <a:lnTo>
                  <a:pt x="1277" y="783"/>
                </a:lnTo>
                <a:lnTo>
                  <a:pt x="1269" y="824"/>
                </a:lnTo>
                <a:lnTo>
                  <a:pt x="1264" y="870"/>
                </a:lnTo>
                <a:lnTo>
                  <a:pt x="1258" y="917"/>
                </a:lnTo>
                <a:lnTo>
                  <a:pt x="1258" y="1003"/>
                </a:lnTo>
                <a:lnTo>
                  <a:pt x="1261" y="1046"/>
                </a:lnTo>
                <a:lnTo>
                  <a:pt x="1264" y="1088"/>
                </a:lnTo>
                <a:lnTo>
                  <a:pt x="1272" y="1130"/>
                </a:lnTo>
                <a:lnTo>
                  <a:pt x="1282" y="1171"/>
                </a:lnTo>
                <a:lnTo>
                  <a:pt x="1293" y="1211"/>
                </a:lnTo>
                <a:lnTo>
                  <a:pt x="1306" y="1258"/>
                </a:lnTo>
                <a:lnTo>
                  <a:pt x="1325" y="1302"/>
                </a:lnTo>
                <a:lnTo>
                  <a:pt x="459" y="1710"/>
                </a:lnTo>
                <a:lnTo>
                  <a:pt x="440" y="1669"/>
                </a:lnTo>
                <a:lnTo>
                  <a:pt x="422" y="1633"/>
                </a:lnTo>
                <a:lnTo>
                  <a:pt x="406" y="1599"/>
                </a:lnTo>
                <a:lnTo>
                  <a:pt x="390" y="1562"/>
                </a:lnTo>
                <a:lnTo>
                  <a:pt x="377" y="1530"/>
                </a:lnTo>
                <a:lnTo>
                  <a:pt x="361" y="1494"/>
                </a:lnTo>
                <a:lnTo>
                  <a:pt x="350" y="1461"/>
                </a:lnTo>
                <a:lnTo>
                  <a:pt x="339" y="1429"/>
                </a:lnTo>
                <a:lnTo>
                  <a:pt x="329" y="1395"/>
                </a:lnTo>
                <a:lnTo>
                  <a:pt x="316" y="1356"/>
                </a:lnTo>
                <a:lnTo>
                  <a:pt x="308" y="1314"/>
                </a:lnTo>
                <a:lnTo>
                  <a:pt x="297" y="1276"/>
                </a:lnTo>
                <a:lnTo>
                  <a:pt x="286" y="1239"/>
                </a:lnTo>
                <a:lnTo>
                  <a:pt x="281" y="1195"/>
                </a:lnTo>
                <a:lnTo>
                  <a:pt x="276" y="1153"/>
                </a:lnTo>
                <a:lnTo>
                  <a:pt x="271" y="1106"/>
                </a:lnTo>
                <a:lnTo>
                  <a:pt x="265" y="1060"/>
                </a:lnTo>
                <a:lnTo>
                  <a:pt x="265" y="1015"/>
                </a:lnTo>
                <a:lnTo>
                  <a:pt x="265" y="967"/>
                </a:lnTo>
                <a:lnTo>
                  <a:pt x="265" y="908"/>
                </a:lnTo>
                <a:lnTo>
                  <a:pt x="268" y="854"/>
                </a:lnTo>
                <a:lnTo>
                  <a:pt x="271" y="818"/>
                </a:lnTo>
                <a:lnTo>
                  <a:pt x="276" y="775"/>
                </a:lnTo>
                <a:lnTo>
                  <a:pt x="281" y="733"/>
                </a:lnTo>
                <a:lnTo>
                  <a:pt x="289" y="683"/>
                </a:lnTo>
                <a:lnTo>
                  <a:pt x="300" y="640"/>
                </a:lnTo>
                <a:lnTo>
                  <a:pt x="310" y="600"/>
                </a:lnTo>
                <a:lnTo>
                  <a:pt x="324" y="551"/>
                </a:lnTo>
                <a:lnTo>
                  <a:pt x="337" y="511"/>
                </a:lnTo>
                <a:lnTo>
                  <a:pt x="350" y="463"/>
                </a:lnTo>
                <a:lnTo>
                  <a:pt x="366" y="424"/>
                </a:lnTo>
                <a:lnTo>
                  <a:pt x="384" y="380"/>
                </a:lnTo>
                <a:lnTo>
                  <a:pt x="403" y="337"/>
                </a:lnTo>
                <a:lnTo>
                  <a:pt x="430" y="283"/>
                </a:lnTo>
                <a:lnTo>
                  <a:pt x="0" y="148"/>
                </a:lnTo>
                <a:lnTo>
                  <a:pt x="1129" y="0"/>
                </a:lnTo>
                <a:lnTo>
                  <a:pt x="1812" y="707"/>
                </a:lnTo>
              </a:path>
            </a:pathLst>
          </a:cu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468" name="Freeform 60"/>
          <p:cNvSpPr>
            <a:spLocks/>
          </p:cNvSpPr>
          <p:nvPr/>
        </p:nvSpPr>
        <p:spPr bwMode="auto">
          <a:xfrm>
            <a:off x="173038" y="3859213"/>
            <a:ext cx="3267075" cy="2327275"/>
          </a:xfrm>
          <a:custGeom>
            <a:avLst/>
            <a:gdLst>
              <a:gd name="T0" fmla="*/ 2593975 w 2058"/>
              <a:gd name="T1" fmla="*/ 2325688 h 1466"/>
              <a:gd name="T2" fmla="*/ 2525712 w 2058"/>
              <a:gd name="T3" fmla="*/ 2300288 h 1466"/>
              <a:gd name="T4" fmla="*/ 2471737 w 2058"/>
              <a:gd name="T5" fmla="*/ 2278063 h 1466"/>
              <a:gd name="T6" fmla="*/ 2413000 w 2058"/>
              <a:gd name="T7" fmla="*/ 2255838 h 1466"/>
              <a:gd name="T8" fmla="*/ 2357437 w 2058"/>
              <a:gd name="T9" fmla="*/ 2233613 h 1466"/>
              <a:gd name="T10" fmla="*/ 2298700 w 2058"/>
              <a:gd name="T11" fmla="*/ 2208213 h 1466"/>
              <a:gd name="T12" fmla="*/ 2239962 w 2058"/>
              <a:gd name="T13" fmla="*/ 2184400 h 1466"/>
              <a:gd name="T14" fmla="*/ 2185987 w 2058"/>
              <a:gd name="T15" fmla="*/ 2155825 h 1466"/>
              <a:gd name="T16" fmla="*/ 2127250 w 2058"/>
              <a:gd name="T17" fmla="*/ 2130425 h 1466"/>
              <a:gd name="T18" fmla="*/ 2063750 w 2058"/>
              <a:gd name="T19" fmla="*/ 2095500 h 1466"/>
              <a:gd name="T20" fmla="*/ 1992312 w 2058"/>
              <a:gd name="T21" fmla="*/ 2060575 h 1466"/>
              <a:gd name="T22" fmla="*/ 1936750 w 2058"/>
              <a:gd name="T23" fmla="*/ 2028825 h 1466"/>
              <a:gd name="T24" fmla="*/ 1882775 w 2058"/>
              <a:gd name="T25" fmla="*/ 1995488 h 1466"/>
              <a:gd name="T26" fmla="*/ 1819275 w 2058"/>
              <a:gd name="T27" fmla="*/ 1960563 h 1466"/>
              <a:gd name="T28" fmla="*/ 1752600 w 2058"/>
              <a:gd name="T29" fmla="*/ 1922463 h 1466"/>
              <a:gd name="T30" fmla="*/ 1693862 w 2058"/>
              <a:gd name="T31" fmla="*/ 1884363 h 1466"/>
              <a:gd name="T32" fmla="*/ 1630363 w 2058"/>
              <a:gd name="T33" fmla="*/ 1843088 h 1466"/>
              <a:gd name="T34" fmla="*/ 1579562 w 2058"/>
              <a:gd name="T35" fmla="*/ 1809750 h 1466"/>
              <a:gd name="T36" fmla="*/ 1508125 w 2058"/>
              <a:gd name="T37" fmla="*/ 1758950 h 1466"/>
              <a:gd name="T38" fmla="*/ 1449387 w 2058"/>
              <a:gd name="T39" fmla="*/ 1717675 h 1466"/>
              <a:gd name="T40" fmla="*/ 1398587 w 2058"/>
              <a:gd name="T41" fmla="*/ 1676400 h 1466"/>
              <a:gd name="T42" fmla="*/ 1339850 w 2058"/>
              <a:gd name="T43" fmla="*/ 1630363 h 1466"/>
              <a:gd name="T44" fmla="*/ 1298575 w 2058"/>
              <a:gd name="T45" fmla="*/ 1595437 h 1466"/>
              <a:gd name="T46" fmla="*/ 1247775 w 2058"/>
              <a:gd name="T47" fmla="*/ 1550987 h 1466"/>
              <a:gd name="T48" fmla="*/ 1196975 w 2058"/>
              <a:gd name="T49" fmla="*/ 1506537 h 1466"/>
              <a:gd name="T50" fmla="*/ 1143000 w 2058"/>
              <a:gd name="T51" fmla="*/ 1454150 h 1466"/>
              <a:gd name="T52" fmla="*/ 1092200 w 2058"/>
              <a:gd name="T53" fmla="*/ 1409700 h 1466"/>
              <a:gd name="T54" fmla="*/ 1041400 w 2058"/>
              <a:gd name="T55" fmla="*/ 1358900 h 1466"/>
              <a:gd name="T56" fmla="*/ 982662 w 2058"/>
              <a:gd name="T57" fmla="*/ 1298575 h 1466"/>
              <a:gd name="T58" fmla="*/ 931862 w 2058"/>
              <a:gd name="T59" fmla="*/ 1246187 h 1466"/>
              <a:gd name="T60" fmla="*/ 877887 w 2058"/>
              <a:gd name="T61" fmla="*/ 1185862 h 1466"/>
              <a:gd name="T62" fmla="*/ 827087 w 2058"/>
              <a:gd name="T63" fmla="*/ 1125538 h 1466"/>
              <a:gd name="T64" fmla="*/ 781050 w 2058"/>
              <a:gd name="T65" fmla="*/ 1063625 h 1466"/>
              <a:gd name="T66" fmla="*/ 730250 w 2058"/>
              <a:gd name="T67" fmla="*/ 996950 h 1466"/>
              <a:gd name="T68" fmla="*/ 696912 w 2058"/>
              <a:gd name="T69" fmla="*/ 939800 h 1466"/>
              <a:gd name="T70" fmla="*/ 655637 w 2058"/>
              <a:gd name="T71" fmla="*/ 887413 h 1466"/>
              <a:gd name="T72" fmla="*/ 622300 w 2058"/>
              <a:gd name="T73" fmla="*/ 827088 h 1466"/>
              <a:gd name="T74" fmla="*/ 0 w 2058"/>
              <a:gd name="T75" fmla="*/ 1047750 h 1466"/>
              <a:gd name="T76" fmla="*/ 1025525 w 2058"/>
              <a:gd name="T77" fmla="*/ 0 h 1466"/>
              <a:gd name="T78" fmla="*/ 2760662 w 2058"/>
              <a:gd name="T79" fmla="*/ 112713 h 1466"/>
              <a:gd name="T80" fmla="*/ 2063750 w 2058"/>
              <a:gd name="T81" fmla="*/ 346075 h 1466"/>
              <a:gd name="T82" fmla="*/ 2105025 w 2058"/>
              <a:gd name="T83" fmla="*/ 411163 h 1466"/>
              <a:gd name="T84" fmla="*/ 2155825 w 2058"/>
              <a:gd name="T85" fmla="*/ 481013 h 1466"/>
              <a:gd name="T86" fmla="*/ 2219325 w 2058"/>
              <a:gd name="T87" fmla="*/ 557213 h 1466"/>
              <a:gd name="T88" fmla="*/ 2290762 w 2058"/>
              <a:gd name="T89" fmla="*/ 638175 h 1466"/>
              <a:gd name="T90" fmla="*/ 2354262 w 2058"/>
              <a:gd name="T91" fmla="*/ 701675 h 1466"/>
              <a:gd name="T92" fmla="*/ 2425700 w 2058"/>
              <a:gd name="T93" fmla="*/ 763587 h 1466"/>
              <a:gd name="T94" fmla="*/ 2492375 w 2058"/>
              <a:gd name="T95" fmla="*/ 827088 h 1466"/>
              <a:gd name="T96" fmla="*/ 2563812 w 2058"/>
              <a:gd name="T97" fmla="*/ 881063 h 1466"/>
              <a:gd name="T98" fmla="*/ 2640012 w 2058"/>
              <a:gd name="T99" fmla="*/ 930275 h 1466"/>
              <a:gd name="T100" fmla="*/ 2719387 w 2058"/>
              <a:gd name="T101" fmla="*/ 987425 h 1466"/>
              <a:gd name="T102" fmla="*/ 2798762 w 2058"/>
              <a:gd name="T103" fmla="*/ 1035050 h 1466"/>
              <a:gd name="T104" fmla="*/ 2874962 w 2058"/>
              <a:gd name="T105" fmla="*/ 1082675 h 1466"/>
              <a:gd name="T106" fmla="*/ 2951162 w 2058"/>
              <a:gd name="T107" fmla="*/ 1122363 h 1466"/>
              <a:gd name="T108" fmla="*/ 3043237 w 2058"/>
              <a:gd name="T109" fmla="*/ 1166812 h 1466"/>
              <a:gd name="T110" fmla="*/ 3135312 w 2058"/>
              <a:gd name="T111" fmla="*/ 1208087 h 1466"/>
              <a:gd name="T112" fmla="*/ 3203574 w 2058"/>
              <a:gd name="T113" fmla="*/ 1230312 h 1466"/>
              <a:gd name="T114" fmla="*/ 3265488 w 2058"/>
              <a:gd name="T115" fmla="*/ 1255712 h 1466"/>
              <a:gd name="T116" fmla="*/ 2593975 w 2058"/>
              <a:gd name="T117" fmla="*/ 2325688 h 146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58"/>
              <a:gd name="T178" fmla="*/ 0 h 1466"/>
              <a:gd name="T179" fmla="*/ 2058 w 2058"/>
              <a:gd name="T180" fmla="*/ 1466 h 146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58" h="1466">
                <a:moveTo>
                  <a:pt x="1634" y="1465"/>
                </a:moveTo>
                <a:lnTo>
                  <a:pt x="1591" y="1449"/>
                </a:lnTo>
                <a:lnTo>
                  <a:pt x="1557" y="1435"/>
                </a:lnTo>
                <a:lnTo>
                  <a:pt x="1520" y="1421"/>
                </a:lnTo>
                <a:lnTo>
                  <a:pt x="1485" y="1407"/>
                </a:lnTo>
                <a:lnTo>
                  <a:pt x="1448" y="1391"/>
                </a:lnTo>
                <a:lnTo>
                  <a:pt x="1411" y="1376"/>
                </a:lnTo>
                <a:lnTo>
                  <a:pt x="1377" y="1358"/>
                </a:lnTo>
                <a:lnTo>
                  <a:pt x="1340" y="1342"/>
                </a:lnTo>
                <a:lnTo>
                  <a:pt x="1300" y="1320"/>
                </a:lnTo>
                <a:lnTo>
                  <a:pt x="1255" y="1298"/>
                </a:lnTo>
                <a:lnTo>
                  <a:pt x="1220" y="1278"/>
                </a:lnTo>
                <a:lnTo>
                  <a:pt x="1186" y="1257"/>
                </a:lnTo>
                <a:lnTo>
                  <a:pt x="1146" y="1235"/>
                </a:lnTo>
                <a:lnTo>
                  <a:pt x="1104" y="1211"/>
                </a:lnTo>
                <a:lnTo>
                  <a:pt x="1067" y="1187"/>
                </a:lnTo>
                <a:lnTo>
                  <a:pt x="1027" y="1161"/>
                </a:lnTo>
                <a:lnTo>
                  <a:pt x="995" y="1140"/>
                </a:lnTo>
                <a:lnTo>
                  <a:pt x="950" y="1108"/>
                </a:lnTo>
                <a:lnTo>
                  <a:pt x="913" y="1082"/>
                </a:lnTo>
                <a:lnTo>
                  <a:pt x="881" y="1056"/>
                </a:lnTo>
                <a:lnTo>
                  <a:pt x="844" y="1027"/>
                </a:lnTo>
                <a:lnTo>
                  <a:pt x="818" y="1005"/>
                </a:lnTo>
                <a:lnTo>
                  <a:pt x="786" y="977"/>
                </a:lnTo>
                <a:lnTo>
                  <a:pt x="754" y="949"/>
                </a:lnTo>
                <a:lnTo>
                  <a:pt x="720" y="916"/>
                </a:lnTo>
                <a:lnTo>
                  <a:pt x="688" y="888"/>
                </a:lnTo>
                <a:lnTo>
                  <a:pt x="656" y="856"/>
                </a:lnTo>
                <a:lnTo>
                  <a:pt x="619" y="818"/>
                </a:lnTo>
                <a:lnTo>
                  <a:pt x="587" y="785"/>
                </a:lnTo>
                <a:lnTo>
                  <a:pt x="553" y="747"/>
                </a:lnTo>
                <a:lnTo>
                  <a:pt x="521" y="709"/>
                </a:lnTo>
                <a:lnTo>
                  <a:pt x="492" y="670"/>
                </a:lnTo>
                <a:lnTo>
                  <a:pt x="460" y="628"/>
                </a:lnTo>
                <a:lnTo>
                  <a:pt x="439" y="592"/>
                </a:lnTo>
                <a:lnTo>
                  <a:pt x="413" y="559"/>
                </a:lnTo>
                <a:lnTo>
                  <a:pt x="392" y="521"/>
                </a:lnTo>
                <a:lnTo>
                  <a:pt x="0" y="660"/>
                </a:lnTo>
                <a:lnTo>
                  <a:pt x="646" y="0"/>
                </a:lnTo>
                <a:lnTo>
                  <a:pt x="1739" y="71"/>
                </a:lnTo>
                <a:lnTo>
                  <a:pt x="1300" y="218"/>
                </a:lnTo>
                <a:lnTo>
                  <a:pt x="1326" y="259"/>
                </a:lnTo>
                <a:lnTo>
                  <a:pt x="1358" y="303"/>
                </a:lnTo>
                <a:lnTo>
                  <a:pt x="1398" y="351"/>
                </a:lnTo>
                <a:lnTo>
                  <a:pt x="1443" y="402"/>
                </a:lnTo>
                <a:lnTo>
                  <a:pt x="1483" y="442"/>
                </a:lnTo>
                <a:lnTo>
                  <a:pt x="1528" y="481"/>
                </a:lnTo>
                <a:lnTo>
                  <a:pt x="1570" y="521"/>
                </a:lnTo>
                <a:lnTo>
                  <a:pt x="1615" y="555"/>
                </a:lnTo>
                <a:lnTo>
                  <a:pt x="1663" y="586"/>
                </a:lnTo>
                <a:lnTo>
                  <a:pt x="1713" y="622"/>
                </a:lnTo>
                <a:lnTo>
                  <a:pt x="1763" y="652"/>
                </a:lnTo>
                <a:lnTo>
                  <a:pt x="1811" y="682"/>
                </a:lnTo>
                <a:lnTo>
                  <a:pt x="1859" y="707"/>
                </a:lnTo>
                <a:lnTo>
                  <a:pt x="1917" y="735"/>
                </a:lnTo>
                <a:lnTo>
                  <a:pt x="1975" y="761"/>
                </a:lnTo>
                <a:lnTo>
                  <a:pt x="2018" y="775"/>
                </a:lnTo>
                <a:lnTo>
                  <a:pt x="2057" y="791"/>
                </a:lnTo>
                <a:lnTo>
                  <a:pt x="1634" y="1465"/>
                </a:lnTo>
              </a:path>
            </a:pathLst>
          </a:custGeom>
          <a:gradFill rotWithShape="0">
            <a:gsLst>
              <a:gs pos="0">
                <a:srgbClr val="FF00FF"/>
              </a:gs>
              <a:gs pos="100000">
                <a:srgbClr val="760076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469" name="Freeform 61"/>
          <p:cNvSpPr>
            <a:spLocks/>
          </p:cNvSpPr>
          <p:nvPr/>
        </p:nvSpPr>
        <p:spPr bwMode="auto">
          <a:xfrm>
            <a:off x="2632075" y="4670425"/>
            <a:ext cx="3549650" cy="2125663"/>
          </a:xfrm>
          <a:custGeom>
            <a:avLst/>
            <a:gdLst>
              <a:gd name="T0" fmla="*/ 1420812 w 2236"/>
              <a:gd name="T1" fmla="*/ 0 h 1339"/>
              <a:gd name="T2" fmla="*/ 1127125 w 2236"/>
              <a:gd name="T3" fmla="*/ 547688 h 1339"/>
              <a:gd name="T4" fmla="*/ 1193800 w 2236"/>
              <a:gd name="T5" fmla="*/ 569913 h 1339"/>
              <a:gd name="T6" fmla="*/ 1257300 w 2236"/>
              <a:gd name="T7" fmla="*/ 582613 h 1339"/>
              <a:gd name="T8" fmla="*/ 1328737 w 2236"/>
              <a:gd name="T9" fmla="*/ 598488 h 1339"/>
              <a:gd name="T10" fmla="*/ 1408112 w 2236"/>
              <a:gd name="T11" fmla="*/ 614363 h 1339"/>
              <a:gd name="T12" fmla="*/ 1500187 w 2236"/>
              <a:gd name="T13" fmla="*/ 627063 h 1339"/>
              <a:gd name="T14" fmla="*/ 1584325 w 2236"/>
              <a:gd name="T15" fmla="*/ 636588 h 1339"/>
              <a:gd name="T16" fmla="*/ 1668463 w 2236"/>
              <a:gd name="T17" fmla="*/ 646113 h 1339"/>
              <a:gd name="T18" fmla="*/ 1765300 w 2236"/>
              <a:gd name="T19" fmla="*/ 654050 h 1339"/>
              <a:gd name="T20" fmla="*/ 1866900 w 2236"/>
              <a:gd name="T21" fmla="*/ 660400 h 1339"/>
              <a:gd name="T22" fmla="*/ 2047875 w 2236"/>
              <a:gd name="T23" fmla="*/ 660400 h 1339"/>
              <a:gd name="T24" fmla="*/ 2143125 w 2236"/>
              <a:gd name="T25" fmla="*/ 657225 h 1339"/>
              <a:gd name="T26" fmla="*/ 2227262 w 2236"/>
              <a:gd name="T27" fmla="*/ 652463 h 1339"/>
              <a:gd name="T28" fmla="*/ 2316162 w 2236"/>
              <a:gd name="T29" fmla="*/ 642938 h 1339"/>
              <a:gd name="T30" fmla="*/ 2408237 w 2236"/>
              <a:gd name="T31" fmla="*/ 630238 h 1339"/>
              <a:gd name="T32" fmla="*/ 2489200 w 2236"/>
              <a:gd name="T33" fmla="*/ 620713 h 1339"/>
              <a:gd name="T34" fmla="*/ 2589212 w 2236"/>
              <a:gd name="T35" fmla="*/ 601663 h 1339"/>
              <a:gd name="T36" fmla="*/ 2681287 w 2236"/>
              <a:gd name="T37" fmla="*/ 579438 h 1339"/>
              <a:gd name="T38" fmla="*/ 3548063 w 2236"/>
              <a:gd name="T39" fmla="*/ 1604963 h 1339"/>
              <a:gd name="T40" fmla="*/ 3463925 w 2236"/>
              <a:gd name="T41" fmla="*/ 1630363 h 1339"/>
              <a:gd name="T42" fmla="*/ 3384550 w 2236"/>
              <a:gd name="T43" fmla="*/ 1652588 h 1339"/>
              <a:gd name="T44" fmla="*/ 3313113 w 2236"/>
              <a:gd name="T45" fmla="*/ 1671638 h 1339"/>
              <a:gd name="T46" fmla="*/ 3236912 w 2236"/>
              <a:gd name="T47" fmla="*/ 1690688 h 1339"/>
              <a:gd name="T48" fmla="*/ 3165474 w 2236"/>
              <a:gd name="T49" fmla="*/ 1706563 h 1339"/>
              <a:gd name="T50" fmla="*/ 3089274 w 2236"/>
              <a:gd name="T51" fmla="*/ 1725613 h 1339"/>
              <a:gd name="T52" fmla="*/ 3022599 w 2236"/>
              <a:gd name="T53" fmla="*/ 1736726 h 1339"/>
              <a:gd name="T54" fmla="*/ 2951162 w 2236"/>
              <a:gd name="T55" fmla="*/ 1749426 h 1339"/>
              <a:gd name="T56" fmla="*/ 2879725 w 2236"/>
              <a:gd name="T57" fmla="*/ 1762126 h 1339"/>
              <a:gd name="T58" fmla="*/ 2800350 w 2236"/>
              <a:gd name="T59" fmla="*/ 1778001 h 1339"/>
              <a:gd name="T60" fmla="*/ 2706687 w 2236"/>
              <a:gd name="T61" fmla="*/ 1787526 h 1339"/>
              <a:gd name="T62" fmla="*/ 2632075 w 2236"/>
              <a:gd name="T63" fmla="*/ 1800226 h 1339"/>
              <a:gd name="T64" fmla="*/ 2547937 w 2236"/>
              <a:gd name="T65" fmla="*/ 1812926 h 1339"/>
              <a:gd name="T66" fmla="*/ 2459037 w 2236"/>
              <a:gd name="T67" fmla="*/ 1822451 h 1339"/>
              <a:gd name="T68" fmla="*/ 2366962 w 2236"/>
              <a:gd name="T69" fmla="*/ 1828801 h 1339"/>
              <a:gd name="T70" fmla="*/ 2265362 w 2236"/>
              <a:gd name="T71" fmla="*/ 1831976 h 1339"/>
              <a:gd name="T72" fmla="*/ 2168525 w 2236"/>
              <a:gd name="T73" fmla="*/ 1838326 h 1339"/>
              <a:gd name="T74" fmla="*/ 2076450 w 2236"/>
              <a:gd name="T75" fmla="*/ 1838326 h 1339"/>
              <a:gd name="T76" fmla="*/ 1976437 w 2236"/>
              <a:gd name="T77" fmla="*/ 1838326 h 1339"/>
              <a:gd name="T78" fmla="*/ 1849437 w 2236"/>
              <a:gd name="T79" fmla="*/ 1838326 h 1339"/>
              <a:gd name="T80" fmla="*/ 1736725 w 2236"/>
              <a:gd name="T81" fmla="*/ 1835151 h 1339"/>
              <a:gd name="T82" fmla="*/ 1655763 w 2236"/>
              <a:gd name="T83" fmla="*/ 1831976 h 1339"/>
              <a:gd name="T84" fmla="*/ 1568450 w 2236"/>
              <a:gd name="T85" fmla="*/ 1828801 h 1339"/>
              <a:gd name="T86" fmla="*/ 1474787 w 2236"/>
              <a:gd name="T87" fmla="*/ 1822451 h 1339"/>
              <a:gd name="T88" fmla="*/ 1370012 w 2236"/>
              <a:gd name="T89" fmla="*/ 1809751 h 1339"/>
              <a:gd name="T90" fmla="*/ 1282700 w 2236"/>
              <a:gd name="T91" fmla="*/ 1797051 h 1339"/>
              <a:gd name="T92" fmla="*/ 1193800 w 2236"/>
              <a:gd name="T93" fmla="*/ 1787526 h 1339"/>
              <a:gd name="T94" fmla="*/ 1089025 w 2236"/>
              <a:gd name="T95" fmla="*/ 1768476 h 1339"/>
              <a:gd name="T96" fmla="*/ 1008062 w 2236"/>
              <a:gd name="T97" fmla="*/ 1752601 h 1339"/>
              <a:gd name="T98" fmla="*/ 908050 w 2236"/>
              <a:gd name="T99" fmla="*/ 1736726 h 1339"/>
              <a:gd name="T100" fmla="*/ 819150 w 2236"/>
              <a:gd name="T101" fmla="*/ 1719263 h 1339"/>
              <a:gd name="T102" fmla="*/ 731837 w 2236"/>
              <a:gd name="T103" fmla="*/ 1700213 h 1339"/>
              <a:gd name="T104" fmla="*/ 638175 w 2236"/>
              <a:gd name="T105" fmla="*/ 1674813 h 1339"/>
              <a:gd name="T106" fmla="*/ 525462 w 2236"/>
              <a:gd name="T107" fmla="*/ 1643063 h 1339"/>
              <a:gd name="T108" fmla="*/ 255587 w 2236"/>
              <a:gd name="T109" fmla="*/ 2124076 h 1339"/>
              <a:gd name="T110" fmla="*/ 0 w 2236"/>
              <a:gd name="T111" fmla="*/ 762000 h 1339"/>
              <a:gd name="T112" fmla="*/ 1420812 w 2236"/>
              <a:gd name="T113" fmla="*/ 0 h 133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236"/>
              <a:gd name="T172" fmla="*/ 0 h 1339"/>
              <a:gd name="T173" fmla="*/ 2236 w 2236"/>
              <a:gd name="T174" fmla="*/ 1339 h 133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236" h="1339">
                <a:moveTo>
                  <a:pt x="895" y="0"/>
                </a:moveTo>
                <a:lnTo>
                  <a:pt x="710" y="345"/>
                </a:lnTo>
                <a:lnTo>
                  <a:pt x="752" y="359"/>
                </a:lnTo>
                <a:lnTo>
                  <a:pt x="792" y="367"/>
                </a:lnTo>
                <a:lnTo>
                  <a:pt x="837" y="377"/>
                </a:lnTo>
                <a:lnTo>
                  <a:pt x="887" y="387"/>
                </a:lnTo>
                <a:lnTo>
                  <a:pt x="945" y="395"/>
                </a:lnTo>
                <a:lnTo>
                  <a:pt x="998" y="401"/>
                </a:lnTo>
                <a:lnTo>
                  <a:pt x="1051" y="407"/>
                </a:lnTo>
                <a:lnTo>
                  <a:pt x="1112" y="412"/>
                </a:lnTo>
                <a:lnTo>
                  <a:pt x="1176" y="416"/>
                </a:lnTo>
                <a:lnTo>
                  <a:pt x="1290" y="416"/>
                </a:lnTo>
                <a:lnTo>
                  <a:pt x="1350" y="414"/>
                </a:lnTo>
                <a:lnTo>
                  <a:pt x="1403" y="411"/>
                </a:lnTo>
                <a:lnTo>
                  <a:pt x="1459" y="405"/>
                </a:lnTo>
                <a:lnTo>
                  <a:pt x="1517" y="397"/>
                </a:lnTo>
                <a:lnTo>
                  <a:pt x="1568" y="391"/>
                </a:lnTo>
                <a:lnTo>
                  <a:pt x="1631" y="379"/>
                </a:lnTo>
                <a:lnTo>
                  <a:pt x="1689" y="365"/>
                </a:lnTo>
                <a:lnTo>
                  <a:pt x="2235" y="1011"/>
                </a:lnTo>
                <a:lnTo>
                  <a:pt x="2182" y="1027"/>
                </a:lnTo>
                <a:lnTo>
                  <a:pt x="2132" y="1041"/>
                </a:lnTo>
                <a:lnTo>
                  <a:pt x="2087" y="1053"/>
                </a:lnTo>
                <a:lnTo>
                  <a:pt x="2039" y="1065"/>
                </a:lnTo>
                <a:lnTo>
                  <a:pt x="1994" y="1075"/>
                </a:lnTo>
                <a:lnTo>
                  <a:pt x="1946" y="1087"/>
                </a:lnTo>
                <a:lnTo>
                  <a:pt x="1904" y="1094"/>
                </a:lnTo>
                <a:lnTo>
                  <a:pt x="1859" y="1102"/>
                </a:lnTo>
                <a:lnTo>
                  <a:pt x="1814" y="1110"/>
                </a:lnTo>
                <a:lnTo>
                  <a:pt x="1764" y="1120"/>
                </a:lnTo>
                <a:lnTo>
                  <a:pt x="1705" y="1126"/>
                </a:lnTo>
                <a:lnTo>
                  <a:pt x="1658" y="1134"/>
                </a:lnTo>
                <a:lnTo>
                  <a:pt x="1605" y="1142"/>
                </a:lnTo>
                <a:lnTo>
                  <a:pt x="1549" y="1148"/>
                </a:lnTo>
                <a:lnTo>
                  <a:pt x="1491" y="1152"/>
                </a:lnTo>
                <a:lnTo>
                  <a:pt x="1427" y="1154"/>
                </a:lnTo>
                <a:lnTo>
                  <a:pt x="1366" y="1158"/>
                </a:lnTo>
                <a:lnTo>
                  <a:pt x="1308" y="1158"/>
                </a:lnTo>
                <a:lnTo>
                  <a:pt x="1245" y="1158"/>
                </a:lnTo>
                <a:lnTo>
                  <a:pt x="1165" y="1158"/>
                </a:lnTo>
                <a:lnTo>
                  <a:pt x="1094" y="1156"/>
                </a:lnTo>
                <a:lnTo>
                  <a:pt x="1043" y="1154"/>
                </a:lnTo>
                <a:lnTo>
                  <a:pt x="988" y="1152"/>
                </a:lnTo>
                <a:lnTo>
                  <a:pt x="929" y="1148"/>
                </a:lnTo>
                <a:lnTo>
                  <a:pt x="863" y="1140"/>
                </a:lnTo>
                <a:lnTo>
                  <a:pt x="808" y="1132"/>
                </a:lnTo>
                <a:lnTo>
                  <a:pt x="752" y="1126"/>
                </a:lnTo>
                <a:lnTo>
                  <a:pt x="686" y="1114"/>
                </a:lnTo>
                <a:lnTo>
                  <a:pt x="635" y="1104"/>
                </a:lnTo>
                <a:lnTo>
                  <a:pt x="572" y="1094"/>
                </a:lnTo>
                <a:lnTo>
                  <a:pt x="516" y="1083"/>
                </a:lnTo>
                <a:lnTo>
                  <a:pt x="461" y="1071"/>
                </a:lnTo>
                <a:lnTo>
                  <a:pt x="402" y="1055"/>
                </a:lnTo>
                <a:lnTo>
                  <a:pt x="331" y="1035"/>
                </a:lnTo>
                <a:lnTo>
                  <a:pt x="161" y="1338"/>
                </a:lnTo>
                <a:lnTo>
                  <a:pt x="0" y="480"/>
                </a:lnTo>
                <a:lnTo>
                  <a:pt x="895" y="0"/>
                </a:lnTo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7676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470" name="Freeform 62"/>
          <p:cNvSpPr>
            <a:spLocks/>
          </p:cNvSpPr>
          <p:nvPr/>
        </p:nvSpPr>
        <p:spPr bwMode="auto">
          <a:xfrm>
            <a:off x="5192713" y="4254500"/>
            <a:ext cx="3082925" cy="2309813"/>
          </a:xfrm>
          <a:custGeom>
            <a:avLst/>
            <a:gdLst>
              <a:gd name="T0" fmla="*/ 3081338 w 1942"/>
              <a:gd name="T1" fmla="*/ 508000 h 1455"/>
              <a:gd name="T2" fmla="*/ 3043238 w 1942"/>
              <a:gd name="T3" fmla="*/ 557213 h 1455"/>
              <a:gd name="T4" fmla="*/ 3017838 w 1942"/>
              <a:gd name="T5" fmla="*/ 598488 h 1455"/>
              <a:gd name="T6" fmla="*/ 2984500 w 1942"/>
              <a:gd name="T7" fmla="*/ 642938 h 1455"/>
              <a:gd name="T8" fmla="*/ 2959100 w 1942"/>
              <a:gd name="T9" fmla="*/ 684213 h 1455"/>
              <a:gd name="T10" fmla="*/ 2925763 w 1942"/>
              <a:gd name="T11" fmla="*/ 727075 h 1455"/>
              <a:gd name="T12" fmla="*/ 2887663 w 1942"/>
              <a:gd name="T13" fmla="*/ 771525 h 1455"/>
              <a:gd name="T14" fmla="*/ 2854325 w 1942"/>
              <a:gd name="T15" fmla="*/ 812800 h 1455"/>
              <a:gd name="T16" fmla="*/ 2816225 w 1942"/>
              <a:gd name="T17" fmla="*/ 857250 h 1455"/>
              <a:gd name="T18" fmla="*/ 2770188 w 1942"/>
              <a:gd name="T19" fmla="*/ 903288 h 1455"/>
              <a:gd name="T20" fmla="*/ 2724150 w 1942"/>
              <a:gd name="T21" fmla="*/ 954088 h 1455"/>
              <a:gd name="T22" fmla="*/ 2686050 w 1942"/>
              <a:gd name="T23" fmla="*/ 995363 h 1455"/>
              <a:gd name="T24" fmla="*/ 2640013 w 1942"/>
              <a:gd name="T25" fmla="*/ 1036638 h 1455"/>
              <a:gd name="T26" fmla="*/ 2589213 w 1942"/>
              <a:gd name="T27" fmla="*/ 1085850 h 1455"/>
              <a:gd name="T28" fmla="*/ 2538413 w 1942"/>
              <a:gd name="T29" fmla="*/ 1136650 h 1455"/>
              <a:gd name="T30" fmla="*/ 2487613 w 1942"/>
              <a:gd name="T31" fmla="*/ 1181100 h 1455"/>
              <a:gd name="T32" fmla="*/ 2433638 w 1942"/>
              <a:gd name="T33" fmla="*/ 1228725 h 1455"/>
              <a:gd name="T34" fmla="*/ 2387600 w 1942"/>
              <a:gd name="T35" fmla="*/ 1265238 h 1455"/>
              <a:gd name="T36" fmla="*/ 2319338 w 1942"/>
              <a:gd name="T37" fmla="*/ 1319213 h 1455"/>
              <a:gd name="T38" fmla="*/ 2265363 w 1942"/>
              <a:gd name="T39" fmla="*/ 1363663 h 1455"/>
              <a:gd name="T40" fmla="*/ 2211388 w 1942"/>
              <a:gd name="T41" fmla="*/ 1401763 h 1455"/>
              <a:gd name="T42" fmla="*/ 2147888 w 1942"/>
              <a:gd name="T43" fmla="*/ 1444625 h 1455"/>
              <a:gd name="T44" fmla="*/ 2101850 w 1942"/>
              <a:gd name="T45" fmla="*/ 1476375 h 1455"/>
              <a:gd name="T46" fmla="*/ 2043113 w 1942"/>
              <a:gd name="T47" fmla="*/ 1514475 h 1455"/>
              <a:gd name="T48" fmla="*/ 1984375 w 1942"/>
              <a:gd name="T49" fmla="*/ 1552575 h 1455"/>
              <a:gd name="T50" fmla="*/ 1916113 w 1942"/>
              <a:gd name="T51" fmla="*/ 1593850 h 1455"/>
              <a:gd name="T52" fmla="*/ 1857375 w 1942"/>
              <a:gd name="T53" fmla="*/ 1627188 h 1455"/>
              <a:gd name="T54" fmla="*/ 1790700 w 1942"/>
              <a:gd name="T55" fmla="*/ 1665288 h 1455"/>
              <a:gd name="T56" fmla="*/ 1706563 w 1942"/>
              <a:gd name="T57" fmla="*/ 1709738 h 1455"/>
              <a:gd name="T58" fmla="*/ 1635125 w 1942"/>
              <a:gd name="T59" fmla="*/ 1747838 h 1455"/>
              <a:gd name="T60" fmla="*/ 1558925 w 1942"/>
              <a:gd name="T61" fmla="*/ 1789113 h 1455"/>
              <a:gd name="T62" fmla="*/ 1479550 w 1942"/>
              <a:gd name="T63" fmla="*/ 1828801 h 1455"/>
              <a:gd name="T64" fmla="*/ 1395413 w 1942"/>
              <a:gd name="T65" fmla="*/ 1863726 h 1455"/>
              <a:gd name="T66" fmla="*/ 1819275 w 1942"/>
              <a:gd name="T67" fmla="*/ 2308226 h 1455"/>
              <a:gd name="T68" fmla="*/ 125413 w 1942"/>
              <a:gd name="T69" fmla="*/ 1738313 h 1455"/>
              <a:gd name="T70" fmla="*/ 0 w 1942"/>
              <a:gd name="T71" fmla="*/ 611188 h 1455"/>
              <a:gd name="T72" fmla="*/ 352425 w 1942"/>
              <a:gd name="T73" fmla="*/ 928688 h 1455"/>
              <a:gd name="T74" fmla="*/ 431800 w 1942"/>
              <a:gd name="T75" fmla="*/ 900113 h 1455"/>
              <a:gd name="T76" fmla="*/ 512763 w 1942"/>
              <a:gd name="T77" fmla="*/ 869950 h 1455"/>
              <a:gd name="T78" fmla="*/ 617538 w 1942"/>
              <a:gd name="T79" fmla="*/ 831850 h 1455"/>
              <a:gd name="T80" fmla="*/ 717550 w 1942"/>
              <a:gd name="T81" fmla="*/ 787400 h 1455"/>
              <a:gd name="T82" fmla="*/ 823913 w 1942"/>
              <a:gd name="T83" fmla="*/ 733425 h 1455"/>
              <a:gd name="T84" fmla="*/ 911225 w 1942"/>
              <a:gd name="T85" fmla="*/ 687388 h 1455"/>
              <a:gd name="T86" fmla="*/ 995363 w 1942"/>
              <a:gd name="T87" fmla="*/ 633413 h 1455"/>
              <a:gd name="T88" fmla="*/ 1079500 w 1942"/>
              <a:gd name="T89" fmla="*/ 579438 h 1455"/>
              <a:gd name="T90" fmla="*/ 1147763 w 1942"/>
              <a:gd name="T91" fmla="*/ 528638 h 1455"/>
              <a:gd name="T92" fmla="*/ 1219200 w 1942"/>
              <a:gd name="T93" fmla="*/ 473075 h 1455"/>
              <a:gd name="T94" fmla="*/ 1293813 w 1942"/>
              <a:gd name="T95" fmla="*/ 409575 h 1455"/>
              <a:gd name="T96" fmla="*/ 1357313 w 1942"/>
              <a:gd name="T97" fmla="*/ 352425 h 1455"/>
              <a:gd name="T98" fmla="*/ 1420813 w 1942"/>
              <a:gd name="T99" fmla="*/ 293688 h 1455"/>
              <a:gd name="T100" fmla="*/ 1474788 w 1942"/>
              <a:gd name="T101" fmla="*/ 239713 h 1455"/>
              <a:gd name="T102" fmla="*/ 1533525 w 1942"/>
              <a:gd name="T103" fmla="*/ 166688 h 1455"/>
              <a:gd name="T104" fmla="*/ 1589087 w 1942"/>
              <a:gd name="T105" fmla="*/ 101600 h 1455"/>
              <a:gd name="T106" fmla="*/ 1617662 w 1942"/>
              <a:gd name="T107" fmla="*/ 50800 h 1455"/>
              <a:gd name="T108" fmla="*/ 1647825 w 1942"/>
              <a:gd name="T109" fmla="*/ 0 h 1455"/>
              <a:gd name="T110" fmla="*/ 3081338 w 1942"/>
              <a:gd name="T111" fmla="*/ 508000 h 14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942"/>
              <a:gd name="T169" fmla="*/ 0 h 1455"/>
              <a:gd name="T170" fmla="*/ 1942 w 1942"/>
              <a:gd name="T171" fmla="*/ 1455 h 145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942" h="1455">
                <a:moveTo>
                  <a:pt x="1941" y="320"/>
                </a:moveTo>
                <a:lnTo>
                  <a:pt x="1917" y="351"/>
                </a:lnTo>
                <a:lnTo>
                  <a:pt x="1901" y="377"/>
                </a:lnTo>
                <a:lnTo>
                  <a:pt x="1880" y="405"/>
                </a:lnTo>
                <a:lnTo>
                  <a:pt x="1864" y="431"/>
                </a:lnTo>
                <a:lnTo>
                  <a:pt x="1843" y="458"/>
                </a:lnTo>
                <a:lnTo>
                  <a:pt x="1819" y="486"/>
                </a:lnTo>
                <a:lnTo>
                  <a:pt x="1798" y="512"/>
                </a:lnTo>
                <a:lnTo>
                  <a:pt x="1774" y="540"/>
                </a:lnTo>
                <a:lnTo>
                  <a:pt x="1745" y="569"/>
                </a:lnTo>
                <a:lnTo>
                  <a:pt x="1716" y="601"/>
                </a:lnTo>
                <a:lnTo>
                  <a:pt x="1692" y="627"/>
                </a:lnTo>
                <a:lnTo>
                  <a:pt x="1663" y="653"/>
                </a:lnTo>
                <a:lnTo>
                  <a:pt x="1631" y="684"/>
                </a:lnTo>
                <a:lnTo>
                  <a:pt x="1599" y="716"/>
                </a:lnTo>
                <a:lnTo>
                  <a:pt x="1567" y="744"/>
                </a:lnTo>
                <a:lnTo>
                  <a:pt x="1533" y="774"/>
                </a:lnTo>
                <a:lnTo>
                  <a:pt x="1504" y="797"/>
                </a:lnTo>
                <a:lnTo>
                  <a:pt x="1461" y="831"/>
                </a:lnTo>
                <a:lnTo>
                  <a:pt x="1427" y="859"/>
                </a:lnTo>
                <a:lnTo>
                  <a:pt x="1393" y="883"/>
                </a:lnTo>
                <a:lnTo>
                  <a:pt x="1353" y="910"/>
                </a:lnTo>
                <a:lnTo>
                  <a:pt x="1324" y="930"/>
                </a:lnTo>
                <a:lnTo>
                  <a:pt x="1287" y="954"/>
                </a:lnTo>
                <a:lnTo>
                  <a:pt x="1250" y="978"/>
                </a:lnTo>
                <a:lnTo>
                  <a:pt x="1207" y="1004"/>
                </a:lnTo>
                <a:lnTo>
                  <a:pt x="1170" y="1025"/>
                </a:lnTo>
                <a:lnTo>
                  <a:pt x="1128" y="1049"/>
                </a:lnTo>
                <a:lnTo>
                  <a:pt x="1075" y="1077"/>
                </a:lnTo>
                <a:lnTo>
                  <a:pt x="1030" y="1101"/>
                </a:lnTo>
                <a:lnTo>
                  <a:pt x="982" y="1127"/>
                </a:lnTo>
                <a:lnTo>
                  <a:pt x="932" y="1152"/>
                </a:lnTo>
                <a:lnTo>
                  <a:pt x="879" y="1174"/>
                </a:lnTo>
                <a:lnTo>
                  <a:pt x="1146" y="1454"/>
                </a:lnTo>
                <a:lnTo>
                  <a:pt x="79" y="1095"/>
                </a:lnTo>
                <a:lnTo>
                  <a:pt x="0" y="385"/>
                </a:lnTo>
                <a:lnTo>
                  <a:pt x="222" y="585"/>
                </a:lnTo>
                <a:lnTo>
                  <a:pt x="272" y="567"/>
                </a:lnTo>
                <a:lnTo>
                  <a:pt x="323" y="548"/>
                </a:lnTo>
                <a:lnTo>
                  <a:pt x="389" y="524"/>
                </a:lnTo>
                <a:lnTo>
                  <a:pt x="452" y="496"/>
                </a:lnTo>
                <a:lnTo>
                  <a:pt x="519" y="462"/>
                </a:lnTo>
                <a:lnTo>
                  <a:pt x="574" y="433"/>
                </a:lnTo>
                <a:lnTo>
                  <a:pt x="627" y="399"/>
                </a:lnTo>
                <a:lnTo>
                  <a:pt x="680" y="365"/>
                </a:lnTo>
                <a:lnTo>
                  <a:pt x="723" y="333"/>
                </a:lnTo>
                <a:lnTo>
                  <a:pt x="768" y="298"/>
                </a:lnTo>
                <a:lnTo>
                  <a:pt x="815" y="258"/>
                </a:lnTo>
                <a:lnTo>
                  <a:pt x="855" y="222"/>
                </a:lnTo>
                <a:lnTo>
                  <a:pt x="895" y="185"/>
                </a:lnTo>
                <a:lnTo>
                  <a:pt x="929" y="151"/>
                </a:lnTo>
                <a:lnTo>
                  <a:pt x="966" y="105"/>
                </a:lnTo>
                <a:lnTo>
                  <a:pt x="1001" y="64"/>
                </a:lnTo>
                <a:lnTo>
                  <a:pt x="1019" y="32"/>
                </a:lnTo>
                <a:lnTo>
                  <a:pt x="1038" y="0"/>
                </a:lnTo>
                <a:lnTo>
                  <a:pt x="1941" y="320"/>
                </a:lnTo>
              </a:path>
            </a:pathLst>
          </a:custGeom>
          <a:gradFill rotWithShape="0">
            <a:gsLst>
              <a:gs pos="0">
                <a:srgbClr val="008080"/>
              </a:gs>
              <a:gs pos="100000">
                <a:srgbClr val="003B3B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471" name="Freeform 63"/>
          <p:cNvSpPr>
            <a:spLocks/>
          </p:cNvSpPr>
          <p:nvPr/>
        </p:nvSpPr>
        <p:spPr bwMode="auto">
          <a:xfrm>
            <a:off x="6221413" y="2193925"/>
            <a:ext cx="2844800" cy="2686050"/>
          </a:xfrm>
          <a:custGeom>
            <a:avLst/>
            <a:gdLst>
              <a:gd name="T0" fmla="*/ 0 w 1792"/>
              <a:gd name="T1" fmla="*/ 1704975 h 1692"/>
              <a:gd name="T2" fmla="*/ 706438 w 1792"/>
              <a:gd name="T3" fmla="*/ 1903413 h 1692"/>
              <a:gd name="T4" fmla="*/ 744537 w 1792"/>
              <a:gd name="T5" fmla="*/ 1838325 h 1692"/>
              <a:gd name="T6" fmla="*/ 774700 w 1792"/>
              <a:gd name="T7" fmla="*/ 1774825 h 1692"/>
              <a:gd name="T8" fmla="*/ 795337 w 1792"/>
              <a:gd name="T9" fmla="*/ 1714500 h 1692"/>
              <a:gd name="T10" fmla="*/ 815975 w 1792"/>
              <a:gd name="T11" fmla="*/ 1662113 h 1692"/>
              <a:gd name="T12" fmla="*/ 836613 w 1792"/>
              <a:gd name="T13" fmla="*/ 1601787 h 1692"/>
              <a:gd name="T14" fmla="*/ 854075 w 1792"/>
              <a:gd name="T15" fmla="*/ 1531937 h 1692"/>
              <a:gd name="T16" fmla="*/ 866775 w 1792"/>
              <a:gd name="T17" fmla="*/ 1470025 h 1692"/>
              <a:gd name="T18" fmla="*/ 879475 w 1792"/>
              <a:gd name="T19" fmla="*/ 1406525 h 1692"/>
              <a:gd name="T20" fmla="*/ 892175 w 1792"/>
              <a:gd name="T21" fmla="*/ 1333500 h 1692"/>
              <a:gd name="T22" fmla="*/ 896938 w 1792"/>
              <a:gd name="T23" fmla="*/ 1258888 h 1692"/>
              <a:gd name="T24" fmla="*/ 896938 w 1792"/>
              <a:gd name="T25" fmla="*/ 1123950 h 1692"/>
              <a:gd name="T26" fmla="*/ 892175 w 1792"/>
              <a:gd name="T27" fmla="*/ 1050925 h 1692"/>
              <a:gd name="T28" fmla="*/ 887413 w 1792"/>
              <a:gd name="T29" fmla="*/ 987425 h 1692"/>
              <a:gd name="T30" fmla="*/ 874713 w 1792"/>
              <a:gd name="T31" fmla="*/ 922338 h 1692"/>
              <a:gd name="T32" fmla="*/ 858838 w 1792"/>
              <a:gd name="T33" fmla="*/ 852488 h 1692"/>
              <a:gd name="T34" fmla="*/ 841375 w 1792"/>
              <a:gd name="T35" fmla="*/ 792162 h 1692"/>
              <a:gd name="T36" fmla="*/ 820738 w 1792"/>
              <a:gd name="T37" fmla="*/ 717550 h 1692"/>
              <a:gd name="T38" fmla="*/ 790575 w 1792"/>
              <a:gd name="T39" fmla="*/ 644525 h 1692"/>
              <a:gd name="T40" fmla="*/ 2162175 w 1792"/>
              <a:gd name="T41" fmla="*/ 0 h 1692"/>
              <a:gd name="T42" fmla="*/ 2195513 w 1792"/>
              <a:gd name="T43" fmla="*/ 61913 h 1692"/>
              <a:gd name="T44" fmla="*/ 2224088 w 1792"/>
              <a:gd name="T45" fmla="*/ 122238 h 1692"/>
              <a:gd name="T46" fmla="*/ 2249488 w 1792"/>
              <a:gd name="T47" fmla="*/ 176212 h 1692"/>
              <a:gd name="T48" fmla="*/ 2274888 w 1792"/>
              <a:gd name="T49" fmla="*/ 233363 h 1692"/>
              <a:gd name="T50" fmla="*/ 2295525 w 1792"/>
              <a:gd name="T51" fmla="*/ 285750 h 1692"/>
              <a:gd name="T52" fmla="*/ 2320925 w 1792"/>
              <a:gd name="T53" fmla="*/ 342900 h 1692"/>
              <a:gd name="T54" fmla="*/ 2338388 w 1792"/>
              <a:gd name="T55" fmla="*/ 393700 h 1692"/>
              <a:gd name="T56" fmla="*/ 2354263 w 1792"/>
              <a:gd name="T57" fmla="*/ 446088 h 1692"/>
              <a:gd name="T58" fmla="*/ 2371725 w 1792"/>
              <a:gd name="T59" fmla="*/ 500063 h 1692"/>
              <a:gd name="T60" fmla="*/ 2392363 w 1792"/>
              <a:gd name="T61" fmla="*/ 560388 h 1692"/>
              <a:gd name="T62" fmla="*/ 2405063 w 1792"/>
              <a:gd name="T63" fmla="*/ 628650 h 1692"/>
              <a:gd name="T64" fmla="*/ 2422525 w 1792"/>
              <a:gd name="T65" fmla="*/ 685800 h 1692"/>
              <a:gd name="T66" fmla="*/ 2438400 w 1792"/>
              <a:gd name="T67" fmla="*/ 749300 h 1692"/>
              <a:gd name="T68" fmla="*/ 2451100 w 1792"/>
              <a:gd name="T69" fmla="*/ 814388 h 1692"/>
              <a:gd name="T70" fmla="*/ 2455863 w 1792"/>
              <a:gd name="T71" fmla="*/ 884238 h 1692"/>
              <a:gd name="T72" fmla="*/ 2463800 w 1792"/>
              <a:gd name="T73" fmla="*/ 960438 h 1692"/>
              <a:gd name="T74" fmla="*/ 2473325 w 1792"/>
              <a:gd name="T75" fmla="*/ 1031875 h 1692"/>
              <a:gd name="T76" fmla="*/ 2473325 w 1792"/>
              <a:gd name="T77" fmla="*/ 1101725 h 1692"/>
              <a:gd name="T78" fmla="*/ 2473325 w 1792"/>
              <a:gd name="T79" fmla="*/ 1176338 h 1692"/>
              <a:gd name="T80" fmla="*/ 2473325 w 1792"/>
              <a:gd name="T81" fmla="*/ 1271588 h 1692"/>
              <a:gd name="T82" fmla="*/ 2468563 w 1792"/>
              <a:gd name="T83" fmla="*/ 1355725 h 1692"/>
              <a:gd name="T84" fmla="*/ 2463800 w 1792"/>
              <a:gd name="T85" fmla="*/ 1416050 h 1692"/>
              <a:gd name="T86" fmla="*/ 2455863 w 1792"/>
              <a:gd name="T87" fmla="*/ 1482725 h 1692"/>
              <a:gd name="T88" fmla="*/ 2451100 w 1792"/>
              <a:gd name="T89" fmla="*/ 1550987 h 1692"/>
              <a:gd name="T90" fmla="*/ 2435225 w 1792"/>
              <a:gd name="T91" fmla="*/ 1630363 h 1692"/>
              <a:gd name="T92" fmla="*/ 2417763 w 1792"/>
              <a:gd name="T93" fmla="*/ 1695450 h 1692"/>
              <a:gd name="T94" fmla="*/ 2401888 w 1792"/>
              <a:gd name="T95" fmla="*/ 1762125 h 1692"/>
              <a:gd name="T96" fmla="*/ 2379663 w 1792"/>
              <a:gd name="T97" fmla="*/ 1841500 h 1692"/>
              <a:gd name="T98" fmla="*/ 2359025 w 1792"/>
              <a:gd name="T99" fmla="*/ 1900238 h 1692"/>
              <a:gd name="T100" fmla="*/ 2338388 w 1792"/>
              <a:gd name="T101" fmla="*/ 1976438 h 1692"/>
              <a:gd name="T102" fmla="*/ 2312988 w 1792"/>
              <a:gd name="T103" fmla="*/ 2043113 h 1692"/>
              <a:gd name="T104" fmla="*/ 2282825 w 1792"/>
              <a:gd name="T105" fmla="*/ 2108200 h 1692"/>
              <a:gd name="T106" fmla="*/ 2254250 w 1792"/>
              <a:gd name="T107" fmla="*/ 2178050 h 1692"/>
              <a:gd name="T108" fmla="*/ 2216150 w 1792"/>
              <a:gd name="T109" fmla="*/ 2262188 h 1692"/>
              <a:gd name="T110" fmla="*/ 2174875 w 1792"/>
              <a:gd name="T111" fmla="*/ 2347913 h 1692"/>
              <a:gd name="T112" fmla="*/ 2843213 w 1792"/>
              <a:gd name="T113" fmla="*/ 2552700 h 1692"/>
              <a:gd name="T114" fmla="*/ 1165225 w 1792"/>
              <a:gd name="T115" fmla="*/ 2684463 h 1692"/>
              <a:gd name="T116" fmla="*/ 0 w 1792"/>
              <a:gd name="T117" fmla="*/ 1704975 h 169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92"/>
              <a:gd name="T178" fmla="*/ 0 h 1692"/>
              <a:gd name="T179" fmla="*/ 1792 w 1792"/>
              <a:gd name="T180" fmla="*/ 1692 h 169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92" h="1692">
                <a:moveTo>
                  <a:pt x="0" y="1074"/>
                </a:moveTo>
                <a:lnTo>
                  <a:pt x="445" y="1199"/>
                </a:lnTo>
                <a:lnTo>
                  <a:pt x="469" y="1158"/>
                </a:lnTo>
                <a:lnTo>
                  <a:pt x="488" y="1118"/>
                </a:lnTo>
                <a:lnTo>
                  <a:pt x="501" y="1080"/>
                </a:lnTo>
                <a:lnTo>
                  <a:pt x="514" y="1047"/>
                </a:lnTo>
                <a:lnTo>
                  <a:pt x="527" y="1009"/>
                </a:lnTo>
                <a:lnTo>
                  <a:pt x="538" y="965"/>
                </a:lnTo>
                <a:lnTo>
                  <a:pt x="546" y="926"/>
                </a:lnTo>
                <a:lnTo>
                  <a:pt x="554" y="886"/>
                </a:lnTo>
                <a:lnTo>
                  <a:pt x="562" y="840"/>
                </a:lnTo>
                <a:lnTo>
                  <a:pt x="565" y="793"/>
                </a:lnTo>
                <a:lnTo>
                  <a:pt x="565" y="708"/>
                </a:lnTo>
                <a:lnTo>
                  <a:pt x="562" y="662"/>
                </a:lnTo>
                <a:lnTo>
                  <a:pt x="559" y="622"/>
                </a:lnTo>
                <a:lnTo>
                  <a:pt x="551" y="581"/>
                </a:lnTo>
                <a:lnTo>
                  <a:pt x="541" y="537"/>
                </a:lnTo>
                <a:lnTo>
                  <a:pt x="530" y="499"/>
                </a:lnTo>
                <a:lnTo>
                  <a:pt x="517" y="452"/>
                </a:lnTo>
                <a:lnTo>
                  <a:pt x="498" y="406"/>
                </a:lnTo>
                <a:lnTo>
                  <a:pt x="1362" y="0"/>
                </a:lnTo>
                <a:lnTo>
                  <a:pt x="1383" y="39"/>
                </a:lnTo>
                <a:lnTo>
                  <a:pt x="1401" y="77"/>
                </a:lnTo>
                <a:lnTo>
                  <a:pt x="1417" y="111"/>
                </a:lnTo>
                <a:lnTo>
                  <a:pt x="1433" y="147"/>
                </a:lnTo>
                <a:lnTo>
                  <a:pt x="1446" y="180"/>
                </a:lnTo>
                <a:lnTo>
                  <a:pt x="1462" y="216"/>
                </a:lnTo>
                <a:lnTo>
                  <a:pt x="1473" y="248"/>
                </a:lnTo>
                <a:lnTo>
                  <a:pt x="1483" y="281"/>
                </a:lnTo>
                <a:lnTo>
                  <a:pt x="1494" y="315"/>
                </a:lnTo>
                <a:lnTo>
                  <a:pt x="1507" y="353"/>
                </a:lnTo>
                <a:lnTo>
                  <a:pt x="1515" y="396"/>
                </a:lnTo>
                <a:lnTo>
                  <a:pt x="1526" y="432"/>
                </a:lnTo>
                <a:lnTo>
                  <a:pt x="1536" y="472"/>
                </a:lnTo>
                <a:lnTo>
                  <a:pt x="1544" y="513"/>
                </a:lnTo>
                <a:lnTo>
                  <a:pt x="1547" y="557"/>
                </a:lnTo>
                <a:lnTo>
                  <a:pt x="1552" y="605"/>
                </a:lnTo>
                <a:lnTo>
                  <a:pt x="1558" y="650"/>
                </a:lnTo>
                <a:lnTo>
                  <a:pt x="1558" y="694"/>
                </a:lnTo>
                <a:lnTo>
                  <a:pt x="1558" y="741"/>
                </a:lnTo>
                <a:lnTo>
                  <a:pt x="1558" y="801"/>
                </a:lnTo>
                <a:lnTo>
                  <a:pt x="1555" y="854"/>
                </a:lnTo>
                <a:lnTo>
                  <a:pt x="1552" y="892"/>
                </a:lnTo>
                <a:lnTo>
                  <a:pt x="1547" y="934"/>
                </a:lnTo>
                <a:lnTo>
                  <a:pt x="1544" y="977"/>
                </a:lnTo>
                <a:lnTo>
                  <a:pt x="1534" y="1027"/>
                </a:lnTo>
                <a:lnTo>
                  <a:pt x="1523" y="1068"/>
                </a:lnTo>
                <a:lnTo>
                  <a:pt x="1513" y="1110"/>
                </a:lnTo>
                <a:lnTo>
                  <a:pt x="1499" y="1160"/>
                </a:lnTo>
                <a:lnTo>
                  <a:pt x="1486" y="1197"/>
                </a:lnTo>
                <a:lnTo>
                  <a:pt x="1473" y="1245"/>
                </a:lnTo>
                <a:lnTo>
                  <a:pt x="1457" y="1287"/>
                </a:lnTo>
                <a:lnTo>
                  <a:pt x="1438" y="1328"/>
                </a:lnTo>
                <a:lnTo>
                  <a:pt x="1420" y="1372"/>
                </a:lnTo>
                <a:lnTo>
                  <a:pt x="1396" y="1425"/>
                </a:lnTo>
                <a:lnTo>
                  <a:pt x="1370" y="1479"/>
                </a:lnTo>
                <a:lnTo>
                  <a:pt x="1791" y="1608"/>
                </a:lnTo>
                <a:lnTo>
                  <a:pt x="734" y="1691"/>
                </a:lnTo>
                <a:lnTo>
                  <a:pt x="0" y="1074"/>
                </a:lnTo>
              </a:path>
            </a:pathLst>
          </a:cu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472" name="Freeform 64"/>
          <p:cNvSpPr>
            <a:spLocks/>
          </p:cNvSpPr>
          <p:nvPr/>
        </p:nvSpPr>
        <p:spPr bwMode="auto">
          <a:xfrm>
            <a:off x="5700713" y="635000"/>
            <a:ext cx="3327400" cy="2371725"/>
          </a:xfrm>
          <a:custGeom>
            <a:avLst/>
            <a:gdLst/>
            <a:ahLst/>
            <a:cxnLst>
              <a:cxn ang="0">
                <a:pos x="426" y="0"/>
              </a:cxn>
              <a:cxn ang="0">
                <a:pos x="469" y="16"/>
              </a:cxn>
              <a:cxn ang="0">
                <a:pos x="503" y="30"/>
              </a:cxn>
              <a:cxn ang="0">
                <a:pos x="540" y="44"/>
              </a:cxn>
              <a:cxn ang="0">
                <a:pos x="575" y="58"/>
              </a:cxn>
              <a:cxn ang="0">
                <a:pos x="612" y="74"/>
              </a:cxn>
              <a:cxn ang="0">
                <a:pos x="646" y="92"/>
              </a:cxn>
              <a:cxn ang="0">
                <a:pos x="681" y="108"/>
              </a:cxn>
              <a:cxn ang="0">
                <a:pos x="715" y="123"/>
              </a:cxn>
              <a:cxn ang="0">
                <a:pos x="757" y="145"/>
              </a:cxn>
              <a:cxn ang="0">
                <a:pos x="802" y="169"/>
              </a:cxn>
              <a:cxn ang="0">
                <a:pos x="837" y="187"/>
              </a:cxn>
              <a:cxn ang="0">
                <a:pos x="871" y="209"/>
              </a:cxn>
              <a:cxn ang="0">
                <a:pos x="914" y="230"/>
              </a:cxn>
              <a:cxn ang="0">
                <a:pos x="956" y="254"/>
              </a:cxn>
              <a:cxn ang="0">
                <a:pos x="993" y="278"/>
              </a:cxn>
              <a:cxn ang="0">
                <a:pos x="1030" y="304"/>
              </a:cxn>
              <a:cxn ang="0">
                <a:pos x="1065" y="328"/>
              </a:cxn>
              <a:cxn ang="0">
                <a:pos x="1107" y="357"/>
              </a:cxn>
              <a:cxn ang="0">
                <a:pos x="1144" y="383"/>
              </a:cxn>
              <a:cxn ang="0">
                <a:pos x="1176" y="409"/>
              </a:cxn>
              <a:cxn ang="0">
                <a:pos x="1213" y="439"/>
              </a:cxn>
              <a:cxn ang="0">
                <a:pos x="1242" y="460"/>
              </a:cxn>
              <a:cxn ang="0">
                <a:pos x="1274" y="488"/>
              </a:cxn>
              <a:cxn ang="0">
                <a:pos x="1306" y="516"/>
              </a:cxn>
              <a:cxn ang="0">
                <a:pos x="1340" y="550"/>
              </a:cxn>
              <a:cxn ang="0">
                <a:pos x="1369" y="577"/>
              </a:cxn>
              <a:cxn ang="0">
                <a:pos x="1401" y="609"/>
              </a:cxn>
              <a:cxn ang="0">
                <a:pos x="1438" y="647"/>
              </a:cxn>
              <a:cxn ang="0">
                <a:pos x="1470" y="680"/>
              </a:cxn>
              <a:cxn ang="0">
                <a:pos x="1504" y="718"/>
              </a:cxn>
              <a:cxn ang="0">
                <a:pos x="1536" y="756"/>
              </a:cxn>
              <a:cxn ang="0">
                <a:pos x="1565" y="795"/>
              </a:cxn>
              <a:cxn ang="0">
                <a:pos x="1597" y="837"/>
              </a:cxn>
              <a:cxn ang="0">
                <a:pos x="1621" y="873"/>
              </a:cxn>
              <a:cxn ang="0">
                <a:pos x="1645" y="907"/>
              </a:cxn>
              <a:cxn ang="0">
                <a:pos x="1666" y="946"/>
              </a:cxn>
              <a:cxn ang="0">
                <a:pos x="1679" y="974"/>
              </a:cxn>
              <a:cxn ang="0">
                <a:pos x="2095" y="851"/>
              </a:cxn>
              <a:cxn ang="0">
                <a:pos x="1449" y="1493"/>
              </a:cxn>
              <a:cxn ang="0">
                <a:pos x="305" y="1388"/>
              </a:cxn>
              <a:cxn ang="0">
                <a:pos x="757" y="1251"/>
              </a:cxn>
              <a:cxn ang="0">
                <a:pos x="728" y="1206"/>
              </a:cxn>
              <a:cxn ang="0">
                <a:pos x="699" y="1162"/>
              </a:cxn>
              <a:cxn ang="0">
                <a:pos x="659" y="1115"/>
              </a:cxn>
              <a:cxn ang="0">
                <a:pos x="614" y="1065"/>
              </a:cxn>
              <a:cxn ang="0">
                <a:pos x="575" y="1023"/>
              </a:cxn>
              <a:cxn ang="0">
                <a:pos x="532" y="984"/>
              </a:cxn>
              <a:cxn ang="0">
                <a:pos x="487" y="944"/>
              </a:cxn>
              <a:cxn ang="0">
                <a:pos x="442" y="910"/>
              </a:cxn>
              <a:cxn ang="0">
                <a:pos x="397" y="879"/>
              </a:cxn>
              <a:cxn ang="0">
                <a:pos x="344" y="843"/>
              </a:cxn>
              <a:cxn ang="0">
                <a:pos x="294" y="813"/>
              </a:cxn>
              <a:cxn ang="0">
                <a:pos x="246" y="784"/>
              </a:cxn>
              <a:cxn ang="0">
                <a:pos x="199" y="758"/>
              </a:cxn>
              <a:cxn ang="0">
                <a:pos x="140" y="730"/>
              </a:cxn>
              <a:cxn ang="0">
                <a:pos x="82" y="704"/>
              </a:cxn>
              <a:cxn ang="0">
                <a:pos x="42" y="690"/>
              </a:cxn>
              <a:cxn ang="0">
                <a:pos x="0" y="673"/>
              </a:cxn>
              <a:cxn ang="0">
                <a:pos x="426" y="0"/>
              </a:cxn>
            </a:cxnLst>
            <a:rect l="0" t="0" r="r" b="b"/>
            <a:pathLst>
              <a:path w="2096" h="1494">
                <a:moveTo>
                  <a:pt x="426" y="0"/>
                </a:moveTo>
                <a:lnTo>
                  <a:pt x="469" y="16"/>
                </a:lnTo>
                <a:lnTo>
                  <a:pt x="503" y="30"/>
                </a:lnTo>
                <a:lnTo>
                  <a:pt x="540" y="44"/>
                </a:lnTo>
                <a:lnTo>
                  <a:pt x="575" y="58"/>
                </a:lnTo>
                <a:lnTo>
                  <a:pt x="612" y="74"/>
                </a:lnTo>
                <a:lnTo>
                  <a:pt x="646" y="92"/>
                </a:lnTo>
                <a:lnTo>
                  <a:pt x="681" y="108"/>
                </a:lnTo>
                <a:lnTo>
                  <a:pt x="715" y="123"/>
                </a:lnTo>
                <a:lnTo>
                  <a:pt x="757" y="145"/>
                </a:lnTo>
                <a:lnTo>
                  <a:pt x="802" y="169"/>
                </a:lnTo>
                <a:lnTo>
                  <a:pt x="837" y="187"/>
                </a:lnTo>
                <a:lnTo>
                  <a:pt x="871" y="209"/>
                </a:lnTo>
                <a:lnTo>
                  <a:pt x="914" y="230"/>
                </a:lnTo>
                <a:lnTo>
                  <a:pt x="956" y="254"/>
                </a:lnTo>
                <a:lnTo>
                  <a:pt x="993" y="278"/>
                </a:lnTo>
                <a:lnTo>
                  <a:pt x="1030" y="304"/>
                </a:lnTo>
                <a:lnTo>
                  <a:pt x="1065" y="328"/>
                </a:lnTo>
                <a:lnTo>
                  <a:pt x="1107" y="357"/>
                </a:lnTo>
                <a:lnTo>
                  <a:pt x="1144" y="383"/>
                </a:lnTo>
                <a:lnTo>
                  <a:pt x="1176" y="409"/>
                </a:lnTo>
                <a:lnTo>
                  <a:pt x="1213" y="439"/>
                </a:lnTo>
                <a:lnTo>
                  <a:pt x="1242" y="460"/>
                </a:lnTo>
                <a:lnTo>
                  <a:pt x="1274" y="488"/>
                </a:lnTo>
                <a:lnTo>
                  <a:pt x="1306" y="516"/>
                </a:lnTo>
                <a:lnTo>
                  <a:pt x="1340" y="550"/>
                </a:lnTo>
                <a:lnTo>
                  <a:pt x="1369" y="577"/>
                </a:lnTo>
                <a:lnTo>
                  <a:pt x="1401" y="609"/>
                </a:lnTo>
                <a:lnTo>
                  <a:pt x="1438" y="647"/>
                </a:lnTo>
                <a:lnTo>
                  <a:pt x="1470" y="680"/>
                </a:lnTo>
                <a:lnTo>
                  <a:pt x="1504" y="718"/>
                </a:lnTo>
                <a:lnTo>
                  <a:pt x="1536" y="756"/>
                </a:lnTo>
                <a:lnTo>
                  <a:pt x="1565" y="795"/>
                </a:lnTo>
                <a:lnTo>
                  <a:pt x="1597" y="837"/>
                </a:lnTo>
                <a:lnTo>
                  <a:pt x="1621" y="873"/>
                </a:lnTo>
                <a:lnTo>
                  <a:pt x="1645" y="907"/>
                </a:lnTo>
                <a:lnTo>
                  <a:pt x="1666" y="946"/>
                </a:lnTo>
                <a:lnTo>
                  <a:pt x="1679" y="974"/>
                </a:lnTo>
                <a:lnTo>
                  <a:pt x="2095" y="851"/>
                </a:lnTo>
                <a:lnTo>
                  <a:pt x="1449" y="1493"/>
                </a:lnTo>
                <a:lnTo>
                  <a:pt x="305" y="1388"/>
                </a:lnTo>
                <a:lnTo>
                  <a:pt x="757" y="1251"/>
                </a:lnTo>
                <a:lnTo>
                  <a:pt x="728" y="1206"/>
                </a:lnTo>
                <a:lnTo>
                  <a:pt x="699" y="1162"/>
                </a:lnTo>
                <a:lnTo>
                  <a:pt x="659" y="1115"/>
                </a:lnTo>
                <a:lnTo>
                  <a:pt x="614" y="1065"/>
                </a:lnTo>
                <a:lnTo>
                  <a:pt x="575" y="1023"/>
                </a:lnTo>
                <a:lnTo>
                  <a:pt x="532" y="984"/>
                </a:lnTo>
                <a:lnTo>
                  <a:pt x="487" y="944"/>
                </a:lnTo>
                <a:lnTo>
                  <a:pt x="442" y="910"/>
                </a:lnTo>
                <a:lnTo>
                  <a:pt x="397" y="879"/>
                </a:lnTo>
                <a:lnTo>
                  <a:pt x="344" y="843"/>
                </a:lnTo>
                <a:lnTo>
                  <a:pt x="294" y="813"/>
                </a:lnTo>
                <a:lnTo>
                  <a:pt x="246" y="784"/>
                </a:lnTo>
                <a:lnTo>
                  <a:pt x="199" y="758"/>
                </a:lnTo>
                <a:lnTo>
                  <a:pt x="140" y="730"/>
                </a:lnTo>
                <a:lnTo>
                  <a:pt x="82" y="704"/>
                </a:lnTo>
                <a:lnTo>
                  <a:pt x="42" y="690"/>
                </a:lnTo>
                <a:lnTo>
                  <a:pt x="0" y="673"/>
                </a:lnTo>
                <a:lnTo>
                  <a:pt x="426" y="0"/>
                </a:lnTo>
              </a:path>
            </a:pathLst>
          </a:cu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rtl="1">
              <a:defRPr/>
            </a:pPr>
            <a:endParaRPr lang="en-US"/>
          </a:p>
        </p:txBody>
      </p:sp>
      <p:sp>
        <p:nvSpPr>
          <p:cNvPr id="17473" name="Freeform 65"/>
          <p:cNvSpPr>
            <a:spLocks/>
          </p:cNvSpPr>
          <p:nvPr/>
        </p:nvSpPr>
        <p:spPr bwMode="auto">
          <a:xfrm>
            <a:off x="3371850" y="31750"/>
            <a:ext cx="3217863" cy="1943100"/>
          </a:xfrm>
          <a:custGeom>
            <a:avLst/>
            <a:gdLst>
              <a:gd name="T0" fmla="*/ 1714501 w 2027"/>
              <a:gd name="T1" fmla="*/ 1941513 h 1224"/>
              <a:gd name="T2" fmla="*/ 1925638 w 2027"/>
              <a:gd name="T3" fmla="*/ 1563687 h 1224"/>
              <a:gd name="T4" fmla="*/ 1857376 w 2027"/>
              <a:gd name="T5" fmla="*/ 1547812 h 1224"/>
              <a:gd name="T6" fmla="*/ 1782763 w 2027"/>
              <a:gd name="T7" fmla="*/ 1535112 h 1224"/>
              <a:gd name="T8" fmla="*/ 1685926 w 2027"/>
              <a:gd name="T9" fmla="*/ 1519237 h 1224"/>
              <a:gd name="T10" fmla="*/ 1606550 w 2027"/>
              <a:gd name="T11" fmla="*/ 1509712 h 1224"/>
              <a:gd name="T12" fmla="*/ 1517650 w 2027"/>
              <a:gd name="T13" fmla="*/ 1501775 h 1224"/>
              <a:gd name="T14" fmla="*/ 1420813 w 2027"/>
              <a:gd name="T15" fmla="*/ 1495425 h 1224"/>
              <a:gd name="T16" fmla="*/ 1319213 w 2027"/>
              <a:gd name="T17" fmla="*/ 1489075 h 1224"/>
              <a:gd name="T18" fmla="*/ 1139825 w 2027"/>
              <a:gd name="T19" fmla="*/ 1489075 h 1224"/>
              <a:gd name="T20" fmla="*/ 1046163 w 2027"/>
              <a:gd name="T21" fmla="*/ 1492250 h 1224"/>
              <a:gd name="T22" fmla="*/ 958850 w 2027"/>
              <a:gd name="T23" fmla="*/ 1498600 h 1224"/>
              <a:gd name="T24" fmla="*/ 869950 w 2027"/>
              <a:gd name="T25" fmla="*/ 1503362 h 1224"/>
              <a:gd name="T26" fmla="*/ 781050 w 2027"/>
              <a:gd name="T27" fmla="*/ 1516062 h 1224"/>
              <a:gd name="T28" fmla="*/ 698500 w 2027"/>
              <a:gd name="T29" fmla="*/ 1528762 h 1224"/>
              <a:gd name="T30" fmla="*/ 596900 w 2027"/>
              <a:gd name="T31" fmla="*/ 1544637 h 1224"/>
              <a:gd name="T32" fmla="*/ 508000 w 2027"/>
              <a:gd name="T33" fmla="*/ 1566862 h 1224"/>
              <a:gd name="T34" fmla="*/ 739775 w 2027"/>
              <a:gd name="T35" fmla="*/ 768350 h 1224"/>
              <a:gd name="T36" fmla="*/ 0 w 2027"/>
              <a:gd name="T37" fmla="*/ 449263 h 1224"/>
              <a:gd name="T38" fmla="*/ 38100 w 2027"/>
              <a:gd name="T39" fmla="*/ 439738 h 1224"/>
              <a:gd name="T40" fmla="*/ 112713 w 2027"/>
              <a:gd name="T41" fmla="*/ 420688 h 1224"/>
              <a:gd name="T42" fmla="*/ 171450 w 2027"/>
              <a:gd name="T43" fmla="*/ 409575 h 1224"/>
              <a:gd name="T44" fmla="*/ 239713 w 2027"/>
              <a:gd name="T45" fmla="*/ 393700 h 1224"/>
              <a:gd name="T46" fmla="*/ 319088 w 2027"/>
              <a:gd name="T47" fmla="*/ 381000 h 1224"/>
              <a:gd name="T48" fmla="*/ 387350 w 2027"/>
              <a:gd name="T49" fmla="*/ 368300 h 1224"/>
              <a:gd name="T50" fmla="*/ 474663 w 2027"/>
              <a:gd name="T51" fmla="*/ 352425 h 1224"/>
              <a:gd name="T52" fmla="*/ 550863 w 2027"/>
              <a:gd name="T53" fmla="*/ 342900 h 1224"/>
              <a:gd name="T54" fmla="*/ 638175 w 2027"/>
              <a:gd name="T55" fmla="*/ 333375 h 1224"/>
              <a:gd name="T56" fmla="*/ 731838 w 2027"/>
              <a:gd name="T57" fmla="*/ 323850 h 1224"/>
              <a:gd name="T58" fmla="*/ 819150 w 2027"/>
              <a:gd name="T59" fmla="*/ 317500 h 1224"/>
              <a:gd name="T60" fmla="*/ 920750 w 2027"/>
              <a:gd name="T61" fmla="*/ 314325 h 1224"/>
              <a:gd name="T62" fmla="*/ 1017588 w 2027"/>
              <a:gd name="T63" fmla="*/ 307975 h 1224"/>
              <a:gd name="T64" fmla="*/ 1114425 w 2027"/>
              <a:gd name="T65" fmla="*/ 307975 h 1224"/>
              <a:gd name="T66" fmla="*/ 1214438 w 2027"/>
              <a:gd name="T67" fmla="*/ 307975 h 1224"/>
              <a:gd name="T68" fmla="*/ 1341438 w 2027"/>
              <a:gd name="T69" fmla="*/ 307975 h 1224"/>
              <a:gd name="T70" fmla="*/ 1454150 w 2027"/>
              <a:gd name="T71" fmla="*/ 311150 h 1224"/>
              <a:gd name="T72" fmla="*/ 1530350 w 2027"/>
              <a:gd name="T73" fmla="*/ 314325 h 1224"/>
              <a:gd name="T74" fmla="*/ 1622425 w 2027"/>
              <a:gd name="T75" fmla="*/ 320675 h 1224"/>
              <a:gd name="T76" fmla="*/ 1711326 w 2027"/>
              <a:gd name="T77" fmla="*/ 327025 h 1224"/>
              <a:gd name="T78" fmla="*/ 1816101 w 2027"/>
              <a:gd name="T79" fmla="*/ 336550 h 1224"/>
              <a:gd name="T80" fmla="*/ 1905001 w 2027"/>
              <a:gd name="T81" fmla="*/ 349250 h 1224"/>
              <a:gd name="T82" fmla="*/ 1989138 w 2027"/>
              <a:gd name="T83" fmla="*/ 361950 h 1224"/>
              <a:gd name="T84" fmla="*/ 2097088 w 2027"/>
              <a:gd name="T85" fmla="*/ 377825 h 1224"/>
              <a:gd name="T86" fmla="*/ 2181226 w 2027"/>
              <a:gd name="T87" fmla="*/ 393700 h 1224"/>
              <a:gd name="T88" fmla="*/ 2282826 w 2027"/>
              <a:gd name="T89" fmla="*/ 412750 h 1224"/>
              <a:gd name="T90" fmla="*/ 2366963 w 2027"/>
              <a:gd name="T91" fmla="*/ 427038 h 1224"/>
              <a:gd name="T92" fmla="*/ 2459038 w 2027"/>
              <a:gd name="T93" fmla="*/ 449263 h 1224"/>
              <a:gd name="T94" fmla="*/ 2551113 w 2027"/>
              <a:gd name="T95" fmla="*/ 471488 h 1224"/>
              <a:gd name="T96" fmla="*/ 2825751 w 2027"/>
              <a:gd name="T97" fmla="*/ 0 h 1224"/>
              <a:gd name="T98" fmla="*/ 3216276 w 2027"/>
              <a:gd name="T99" fmla="*/ 1316037 h 1224"/>
              <a:gd name="T100" fmla="*/ 1714501 w 2027"/>
              <a:gd name="T101" fmla="*/ 1941513 h 122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27"/>
              <a:gd name="T154" fmla="*/ 0 h 1224"/>
              <a:gd name="T155" fmla="*/ 2027 w 2027"/>
              <a:gd name="T156" fmla="*/ 1224 h 122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27" h="1224">
                <a:moveTo>
                  <a:pt x="1080" y="1223"/>
                </a:moveTo>
                <a:lnTo>
                  <a:pt x="1213" y="985"/>
                </a:lnTo>
                <a:lnTo>
                  <a:pt x="1170" y="975"/>
                </a:lnTo>
                <a:lnTo>
                  <a:pt x="1123" y="967"/>
                </a:lnTo>
                <a:lnTo>
                  <a:pt x="1062" y="957"/>
                </a:lnTo>
                <a:lnTo>
                  <a:pt x="1012" y="951"/>
                </a:lnTo>
                <a:lnTo>
                  <a:pt x="956" y="946"/>
                </a:lnTo>
                <a:lnTo>
                  <a:pt x="895" y="942"/>
                </a:lnTo>
                <a:lnTo>
                  <a:pt x="831" y="938"/>
                </a:lnTo>
                <a:lnTo>
                  <a:pt x="718" y="938"/>
                </a:lnTo>
                <a:lnTo>
                  <a:pt x="659" y="940"/>
                </a:lnTo>
                <a:lnTo>
                  <a:pt x="604" y="944"/>
                </a:lnTo>
                <a:lnTo>
                  <a:pt x="548" y="947"/>
                </a:lnTo>
                <a:lnTo>
                  <a:pt x="492" y="955"/>
                </a:lnTo>
                <a:lnTo>
                  <a:pt x="440" y="963"/>
                </a:lnTo>
                <a:lnTo>
                  <a:pt x="376" y="973"/>
                </a:lnTo>
                <a:lnTo>
                  <a:pt x="320" y="987"/>
                </a:lnTo>
                <a:lnTo>
                  <a:pt x="466" y="484"/>
                </a:lnTo>
                <a:lnTo>
                  <a:pt x="0" y="283"/>
                </a:lnTo>
                <a:lnTo>
                  <a:pt x="24" y="277"/>
                </a:lnTo>
                <a:lnTo>
                  <a:pt x="71" y="265"/>
                </a:lnTo>
                <a:lnTo>
                  <a:pt x="108" y="258"/>
                </a:lnTo>
                <a:lnTo>
                  <a:pt x="151" y="248"/>
                </a:lnTo>
                <a:lnTo>
                  <a:pt x="201" y="240"/>
                </a:lnTo>
                <a:lnTo>
                  <a:pt x="244" y="232"/>
                </a:lnTo>
                <a:lnTo>
                  <a:pt x="299" y="222"/>
                </a:lnTo>
                <a:lnTo>
                  <a:pt x="347" y="216"/>
                </a:lnTo>
                <a:lnTo>
                  <a:pt x="402" y="210"/>
                </a:lnTo>
                <a:lnTo>
                  <a:pt x="461" y="204"/>
                </a:lnTo>
                <a:lnTo>
                  <a:pt x="516" y="200"/>
                </a:lnTo>
                <a:lnTo>
                  <a:pt x="580" y="198"/>
                </a:lnTo>
                <a:lnTo>
                  <a:pt x="641" y="194"/>
                </a:lnTo>
                <a:lnTo>
                  <a:pt x="702" y="194"/>
                </a:lnTo>
                <a:lnTo>
                  <a:pt x="765" y="194"/>
                </a:lnTo>
                <a:lnTo>
                  <a:pt x="845" y="194"/>
                </a:lnTo>
                <a:lnTo>
                  <a:pt x="916" y="196"/>
                </a:lnTo>
                <a:lnTo>
                  <a:pt x="964" y="198"/>
                </a:lnTo>
                <a:lnTo>
                  <a:pt x="1022" y="202"/>
                </a:lnTo>
                <a:lnTo>
                  <a:pt x="1078" y="206"/>
                </a:lnTo>
                <a:lnTo>
                  <a:pt x="1144" y="212"/>
                </a:lnTo>
                <a:lnTo>
                  <a:pt x="1200" y="220"/>
                </a:lnTo>
                <a:lnTo>
                  <a:pt x="1253" y="228"/>
                </a:lnTo>
                <a:lnTo>
                  <a:pt x="1321" y="238"/>
                </a:lnTo>
                <a:lnTo>
                  <a:pt x="1374" y="248"/>
                </a:lnTo>
                <a:lnTo>
                  <a:pt x="1438" y="260"/>
                </a:lnTo>
                <a:lnTo>
                  <a:pt x="1491" y="269"/>
                </a:lnTo>
                <a:lnTo>
                  <a:pt x="1549" y="283"/>
                </a:lnTo>
                <a:lnTo>
                  <a:pt x="1607" y="297"/>
                </a:lnTo>
                <a:lnTo>
                  <a:pt x="1780" y="0"/>
                </a:lnTo>
                <a:lnTo>
                  <a:pt x="2026" y="829"/>
                </a:lnTo>
                <a:lnTo>
                  <a:pt x="1080" y="1223"/>
                </a:lnTo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474" name="Text Box 66"/>
          <p:cNvSpPr txBox="1">
            <a:spLocks noChangeArrowheads="1"/>
          </p:cNvSpPr>
          <p:nvPr/>
        </p:nvSpPr>
        <p:spPr bwMode="auto">
          <a:xfrm>
            <a:off x="2987675" y="2276475"/>
            <a:ext cx="30289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ar-EG" sz="7400">
                <a:ea typeface="FS_Modern1"/>
                <a:cs typeface="FS_Modern1"/>
              </a:rPr>
              <a:t>دورة البيع</a:t>
            </a:r>
            <a:endParaRPr lang="en-US" sz="7400">
              <a:ea typeface="FS_Modern1"/>
              <a:cs typeface="FS_Modern1"/>
            </a:endParaRPr>
          </a:p>
        </p:txBody>
      </p:sp>
      <p:sp>
        <p:nvSpPr>
          <p:cNvPr id="17475" name="Rectangle 67"/>
          <p:cNvSpPr>
            <a:spLocks noChangeArrowheads="1"/>
          </p:cNvSpPr>
          <p:nvPr/>
        </p:nvSpPr>
        <p:spPr bwMode="auto">
          <a:xfrm>
            <a:off x="2947988" y="3698875"/>
            <a:ext cx="32940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rtl="1">
              <a:defRPr/>
            </a:pPr>
            <a:r>
              <a:rPr lang="en-US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Sales Cycle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66" grpId="0" animBg="1"/>
      <p:bldP spid="17467" grpId="0" animBg="1"/>
      <p:bldP spid="17468" grpId="0" animBg="1"/>
      <p:bldP spid="17469" grpId="0" animBg="1"/>
      <p:bldP spid="17470" grpId="0" animBg="1"/>
      <p:bldP spid="17471" grpId="0" animBg="1"/>
      <p:bldP spid="17473" grpId="0" animBg="1"/>
      <p:bldP spid="17474" grpId="0"/>
      <p:bldP spid="1747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>
          <a:xfrm>
            <a:off x="838200" y="71438"/>
            <a:ext cx="6096000" cy="1223962"/>
          </a:xfrm>
        </p:spPr>
        <p:txBody>
          <a:bodyPr/>
          <a:lstStyle/>
          <a:p>
            <a:r>
              <a:rPr lang="ar-EG" smtClean="0"/>
              <a:t>فن الاتصال</a:t>
            </a:r>
            <a:endParaRPr lang="en-US" smtClean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2357438" y="2000250"/>
            <a:ext cx="6357937" cy="3286125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  <a:defRPr/>
            </a:pPr>
            <a:r>
              <a:rPr lang="ar-EG" b="1" dirty="0" smtClean="0">
                <a:solidFill>
                  <a:srgbClr val="C00000"/>
                </a:solidFill>
              </a:rPr>
              <a:t>عملية نقل رسائل</a:t>
            </a:r>
            <a:endParaRPr lang="en-US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ar-EG" b="1" u="sng" dirty="0" smtClean="0"/>
              <a:t>عناصر عملية الاتصال:</a:t>
            </a:r>
            <a:endParaRPr lang="en-US" dirty="0" smtClean="0"/>
          </a:p>
          <a:p>
            <a:pPr marL="273050" indent="-273050">
              <a:lnSpc>
                <a:spcPct val="150000"/>
              </a:lnSpc>
              <a:defRPr/>
            </a:pPr>
            <a:r>
              <a:rPr lang="ar-EG" b="1" dirty="0" smtClean="0"/>
              <a:t>المرسل </a:t>
            </a:r>
          </a:p>
          <a:p>
            <a:pPr marL="273050" indent="-273050">
              <a:lnSpc>
                <a:spcPct val="150000"/>
              </a:lnSpc>
              <a:defRPr/>
            </a:pPr>
            <a:r>
              <a:rPr lang="ar-EG" b="1" dirty="0" smtClean="0"/>
              <a:t> المستقبل </a:t>
            </a:r>
          </a:p>
          <a:p>
            <a:pPr marL="273050" indent="-273050">
              <a:lnSpc>
                <a:spcPct val="150000"/>
              </a:lnSpc>
              <a:defRPr/>
            </a:pPr>
            <a:r>
              <a:rPr lang="ar-EG" b="1" dirty="0" smtClean="0"/>
              <a:t> وسيلة الاتصال </a:t>
            </a:r>
          </a:p>
          <a:p>
            <a:pPr marL="273050" indent="-273050">
              <a:lnSpc>
                <a:spcPct val="150000"/>
              </a:lnSpc>
              <a:defRPr/>
            </a:pPr>
            <a:r>
              <a:rPr lang="ar-EG" b="1" dirty="0" smtClean="0"/>
              <a:t> الرسالة </a:t>
            </a:r>
          </a:p>
          <a:p>
            <a:pPr marL="273050" indent="-273050">
              <a:lnSpc>
                <a:spcPct val="150000"/>
              </a:lnSpc>
              <a:defRPr/>
            </a:pPr>
            <a:r>
              <a:rPr lang="ar-EG" b="1" dirty="0" smtClean="0"/>
              <a:t>الجو المحيط</a:t>
            </a:r>
            <a:endParaRPr lang="en-US" dirty="0"/>
          </a:p>
        </p:txBody>
      </p:sp>
      <p:pic>
        <p:nvPicPr>
          <p:cNvPr id="146436" name="Picture 2" descr="C:\Documents and Settings\fawzeya\Desktop\em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2500313"/>
            <a:ext cx="23844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438"/>
            <a:ext cx="6096000" cy="12239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اللغة الجسدية</a:t>
            </a:r>
          </a:p>
        </p:txBody>
      </p:sp>
      <p:sp>
        <p:nvSpPr>
          <p:cNvPr id="147459" name="Content Placeholder 2"/>
          <p:cNvSpPr>
            <a:spLocks noGrp="1"/>
          </p:cNvSpPr>
          <p:nvPr>
            <p:ph idx="1"/>
          </p:nvPr>
        </p:nvSpPr>
        <p:spPr>
          <a:xfrm>
            <a:off x="4357688" y="1785938"/>
            <a:ext cx="4643437" cy="3500437"/>
          </a:xfrm>
        </p:spPr>
        <p:txBody>
          <a:bodyPr/>
          <a:lstStyle/>
          <a:p>
            <a:pPr marL="92075" indent="11113">
              <a:lnSpc>
                <a:spcPct val="150000"/>
              </a:lnSpc>
            </a:pPr>
            <a:r>
              <a:rPr lang="ar-EG" sz="2400" b="1" smtClean="0">
                <a:latin typeface="Times New Roman" pitchFamily="18" charset="0"/>
              </a:rPr>
              <a:t> اللغة الجسدية هى حركات وإيماءات تستخدم لتوصيل الفكرة إلى للطرف الأخر دون النطق بها فهى تعتبر وسيلة من وسائل الإتصال بين الأشخاص</a:t>
            </a:r>
          </a:p>
          <a:p>
            <a:pPr marL="92075" indent="11113">
              <a:lnSpc>
                <a:spcPct val="150000"/>
              </a:lnSpc>
            </a:pPr>
            <a:r>
              <a:rPr lang="ar-EG" sz="2400" b="1" smtClean="0">
                <a:latin typeface="Times New Roman" pitchFamily="18" charset="0"/>
              </a:rPr>
              <a:t> وهى تؤثر على نبرة صوتك أثناء الحديث عبر الهاتف وتعتبر أداة تحفيزية</a:t>
            </a:r>
            <a:endParaRPr lang="ar-EG" sz="2400" smtClean="0"/>
          </a:p>
        </p:txBody>
      </p:sp>
      <p:pic>
        <p:nvPicPr>
          <p:cNvPr id="5" name="Picture 4" descr="484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214438"/>
            <a:ext cx="3887787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214313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sz="3200" dirty="0" smtClean="0">
                <a:cs typeface="+mn-cs"/>
              </a:rPr>
              <a:t> لماذا يقوم الناس بعملية الشراء؟</a:t>
            </a:r>
          </a:p>
        </p:txBody>
      </p:sp>
      <p:pic>
        <p:nvPicPr>
          <p:cNvPr id="4" name="Picture 4" descr="O-029-08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143116"/>
            <a:ext cx="2000264" cy="2418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500688" y="2143125"/>
            <a:ext cx="32639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4638" indent="-247650" algn="justLow" rtl="1">
              <a:lnSpc>
                <a:spcPct val="200000"/>
              </a:lnSpc>
              <a:spcBef>
                <a:spcPct val="20000"/>
              </a:spcBef>
              <a:buFont typeface="Wingdings" pitchFamily="2" charset="2"/>
              <a:buAutoNum type="arabicParenR"/>
              <a:defRPr/>
            </a:pPr>
            <a:r>
              <a:rPr lang="ar-EG" sz="1800" b="1" kern="0" dirty="0">
                <a:cs typeface="+mn-cs"/>
              </a:rPr>
              <a:t>الرغبة فى الحصول على الأشياء</a:t>
            </a:r>
          </a:p>
          <a:p>
            <a:pPr marL="274638" indent="-247650" algn="justLow" rtl="1">
              <a:lnSpc>
                <a:spcPct val="200000"/>
              </a:lnSpc>
              <a:spcBef>
                <a:spcPct val="20000"/>
              </a:spcBef>
              <a:buFont typeface="Wingdings" pitchFamily="2" charset="2"/>
              <a:buAutoNum type="arabicParenR"/>
              <a:defRPr/>
            </a:pPr>
            <a:r>
              <a:rPr lang="ar-EG" sz="1800" b="1" kern="0" dirty="0">
                <a:cs typeface="+mn-cs"/>
              </a:rPr>
              <a:t>الخوف من إفتقاد الشئ</a:t>
            </a:r>
            <a:endParaRPr lang="en-US" sz="1800" b="1" kern="0" dirty="0">
              <a:cs typeface="+mn-cs"/>
            </a:endParaRPr>
          </a:p>
          <a:p>
            <a:pPr marL="274638" indent="-247650" algn="justLow" rtl="1">
              <a:lnSpc>
                <a:spcPct val="200000"/>
              </a:lnSpc>
              <a:spcBef>
                <a:spcPct val="20000"/>
              </a:spcBef>
              <a:buFont typeface="Wingdings" pitchFamily="2" charset="2"/>
              <a:buAutoNum type="arabicParenR"/>
              <a:defRPr/>
            </a:pPr>
            <a:r>
              <a:rPr lang="ar-EG" sz="1800" b="1" kern="0" dirty="0">
                <a:cs typeface="+mn-cs"/>
              </a:rPr>
              <a:t>الحصول على وسائل الراحة والرفاهية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08350" y="1571625"/>
            <a:ext cx="20494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1">
              <a:spcBef>
                <a:spcPct val="20000"/>
              </a:spcBef>
              <a:defRPr/>
            </a:pPr>
            <a:r>
              <a:rPr lang="ar-EG" sz="2000" b="1" kern="0" dirty="0">
                <a:cs typeface="+mn-cs"/>
              </a:rPr>
              <a:t>دوافع الشراء</a:t>
            </a:r>
            <a:endParaRPr lang="en-US" sz="2000" b="1" kern="0" dirty="0"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00063" y="2143125"/>
            <a:ext cx="254952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Low" rtl="1">
              <a:lnSpc>
                <a:spcPct val="200000"/>
              </a:lnSpc>
              <a:spcBef>
                <a:spcPct val="20000"/>
              </a:spcBef>
              <a:buFont typeface="+mj-lt"/>
              <a:buAutoNum type="arabicParenR" startAt="4"/>
              <a:defRPr/>
            </a:pPr>
            <a:r>
              <a:rPr lang="ar-EG" sz="1800" b="1" kern="0" dirty="0">
                <a:cs typeface="+mn-cs"/>
              </a:rPr>
              <a:t>الأمن والحماية</a:t>
            </a:r>
            <a:endParaRPr lang="en-US" sz="1800" b="1" kern="0" dirty="0">
              <a:cs typeface="+mn-cs"/>
            </a:endParaRPr>
          </a:p>
          <a:p>
            <a:pPr marL="342900" indent="-342900" algn="justLow" rtl="1">
              <a:lnSpc>
                <a:spcPct val="200000"/>
              </a:lnSpc>
              <a:spcBef>
                <a:spcPct val="20000"/>
              </a:spcBef>
              <a:buFont typeface="+mj-lt"/>
              <a:buAutoNum type="arabicParenR" startAt="4"/>
              <a:defRPr/>
            </a:pPr>
            <a:r>
              <a:rPr lang="ar-EG" sz="1800" b="1" kern="0" dirty="0">
                <a:cs typeface="+mn-cs"/>
              </a:rPr>
              <a:t>حب إمتلاك الشئ</a:t>
            </a:r>
            <a:endParaRPr lang="en-US" sz="1800" b="1" kern="0" dirty="0">
              <a:cs typeface="+mn-cs"/>
            </a:endParaRPr>
          </a:p>
          <a:p>
            <a:pPr marL="342900" indent="-342900" algn="justLow" rtl="1">
              <a:lnSpc>
                <a:spcPct val="200000"/>
              </a:lnSpc>
              <a:spcBef>
                <a:spcPct val="20000"/>
              </a:spcBef>
              <a:buFont typeface="+mj-lt"/>
              <a:buAutoNum type="arabicParenR" startAt="4"/>
              <a:defRPr/>
            </a:pPr>
            <a:r>
              <a:rPr lang="ar-EG" sz="1800" b="1" kern="0" dirty="0">
                <a:cs typeface="+mn-cs"/>
              </a:rPr>
              <a:t>الرضا النفسى والعاطفى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133600"/>
            <a:ext cx="6096000" cy="1223963"/>
          </a:xfrm>
        </p:spPr>
        <p:txBody>
          <a:bodyPr/>
          <a:lstStyle/>
          <a:p>
            <a:pPr>
              <a:defRPr/>
            </a:pPr>
            <a:r>
              <a:rPr lang="ar-EG" b="1" dirty="0" smtClean="0">
                <a:cs typeface="+mn-cs"/>
              </a:rPr>
              <a:t>ورشة عمل فن الاتصال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438"/>
            <a:ext cx="6096000" cy="12239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الصوت </a:t>
            </a:r>
          </a:p>
        </p:txBody>
      </p:sp>
      <p:sp>
        <p:nvSpPr>
          <p:cNvPr id="149507" name="Content Placeholder 2"/>
          <p:cNvSpPr>
            <a:spLocks noGrp="1"/>
          </p:cNvSpPr>
          <p:nvPr>
            <p:ph idx="1"/>
          </p:nvPr>
        </p:nvSpPr>
        <p:spPr>
          <a:xfrm>
            <a:off x="1428750" y="2214563"/>
            <a:ext cx="6000750" cy="2571750"/>
          </a:xfrm>
        </p:spPr>
        <p:txBody>
          <a:bodyPr/>
          <a:lstStyle/>
          <a:p>
            <a:pPr marL="520700" indent="0">
              <a:buFontTx/>
              <a:buNone/>
            </a:pPr>
            <a:r>
              <a:rPr lang="ar-EG" b="1" smtClean="0">
                <a:solidFill>
                  <a:srgbClr val="C00000"/>
                </a:solidFill>
                <a:latin typeface="Times New Roman" pitchFamily="18" charset="0"/>
              </a:rPr>
              <a:t>الصوت</a:t>
            </a:r>
            <a:r>
              <a:rPr lang="ar-EG" b="1" smtClean="0">
                <a:latin typeface="Times New Roman" pitchFamily="18" charset="0"/>
              </a:rPr>
              <a:t> هو العنصر الرئيسى الذى تتم عملية البيع عبر الهاتف من خلاله:</a:t>
            </a:r>
          </a:p>
          <a:p>
            <a:pPr marL="520700" indent="0">
              <a:lnSpc>
                <a:spcPct val="150000"/>
              </a:lnSpc>
              <a:buFontTx/>
              <a:buNone/>
            </a:pPr>
            <a:r>
              <a:rPr lang="ar-EG" b="1" smtClean="0">
                <a:solidFill>
                  <a:srgbClr val="C00000"/>
                </a:solidFill>
                <a:latin typeface="Times New Roman" pitchFamily="18" charset="0"/>
              </a:rPr>
              <a:t>مستوى الصوت</a:t>
            </a:r>
            <a:r>
              <a:rPr lang="ar-EG" b="1" smtClean="0">
                <a:latin typeface="Times New Roman" pitchFamily="18" charset="0"/>
              </a:rPr>
              <a:t>: مرتفع أم منخفض</a:t>
            </a:r>
          </a:p>
          <a:p>
            <a:pPr marL="520700" indent="0">
              <a:lnSpc>
                <a:spcPct val="150000"/>
              </a:lnSpc>
              <a:buFontTx/>
              <a:buNone/>
            </a:pPr>
            <a:r>
              <a:rPr lang="ar-EG" b="1" smtClean="0">
                <a:solidFill>
                  <a:srgbClr val="C00000"/>
                </a:solidFill>
                <a:latin typeface="Times New Roman" pitchFamily="18" charset="0"/>
              </a:rPr>
              <a:t>سرعة الكلام</a:t>
            </a:r>
            <a:r>
              <a:rPr lang="ar-EG" b="1" smtClean="0">
                <a:latin typeface="Times New Roman" pitchFamily="18" charset="0"/>
              </a:rPr>
              <a:t>: سريع أم بطئ</a:t>
            </a:r>
          </a:p>
          <a:p>
            <a:pPr marL="520700" indent="0">
              <a:lnSpc>
                <a:spcPct val="150000"/>
              </a:lnSpc>
              <a:buFontTx/>
              <a:buNone/>
            </a:pPr>
            <a:r>
              <a:rPr lang="ar-EG" b="1" smtClean="0">
                <a:solidFill>
                  <a:srgbClr val="C00000"/>
                </a:solidFill>
                <a:latin typeface="Times New Roman" pitchFamily="18" charset="0"/>
              </a:rPr>
              <a:t>نبرة الصوت</a:t>
            </a:r>
            <a:r>
              <a:rPr lang="ar-EG" b="1" smtClean="0">
                <a:latin typeface="Times New Roman" pitchFamily="18" charset="0"/>
              </a:rPr>
              <a:t>: مرتفعة أم منخفضة</a:t>
            </a:r>
          </a:p>
          <a:p>
            <a:pPr marL="520700" indent="0">
              <a:lnSpc>
                <a:spcPct val="150000"/>
              </a:lnSpc>
              <a:buFontTx/>
              <a:buNone/>
            </a:pPr>
            <a:r>
              <a:rPr lang="ar-EG" b="1" smtClean="0">
                <a:solidFill>
                  <a:srgbClr val="C00000"/>
                </a:solidFill>
                <a:latin typeface="Times New Roman" pitchFamily="18" charset="0"/>
              </a:rPr>
              <a:t>وضوح الصوت</a:t>
            </a:r>
            <a:r>
              <a:rPr lang="ar-EG" b="1" smtClean="0">
                <a:latin typeface="Times New Roman" pitchFamily="18" charset="0"/>
              </a:rPr>
              <a:t>: واضح أم غير واضح</a:t>
            </a:r>
            <a:endParaRPr lang="ar-EG" smtClean="0"/>
          </a:p>
          <a:p>
            <a:pPr marL="520700" indent="0">
              <a:buFontTx/>
              <a:buNone/>
            </a:pPr>
            <a:endParaRPr lang="ar-EG" smtClean="0"/>
          </a:p>
        </p:txBody>
      </p:sp>
      <p:pic>
        <p:nvPicPr>
          <p:cNvPr id="4" name="Picture 4" descr="microphone-7552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2641608"/>
            <a:ext cx="2001838" cy="2001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5" descr="5698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38" y="2286000"/>
            <a:ext cx="178911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438"/>
            <a:ext cx="6096000" cy="12239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الصوت </a:t>
            </a:r>
          </a:p>
        </p:txBody>
      </p:sp>
      <p:sp>
        <p:nvSpPr>
          <p:cNvPr id="150531" name="Content Placeholder 2"/>
          <p:cNvSpPr>
            <a:spLocks noGrp="1"/>
          </p:cNvSpPr>
          <p:nvPr>
            <p:ph idx="1"/>
          </p:nvPr>
        </p:nvSpPr>
        <p:spPr>
          <a:xfrm>
            <a:off x="3524250" y="2000250"/>
            <a:ext cx="5262563" cy="2000250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ar-EG" b="1" u="sng" smtClean="0">
                <a:latin typeface="Times New Roman" pitchFamily="18" charset="0"/>
              </a:rPr>
              <a:t>نبرة الصوت</a:t>
            </a:r>
            <a:r>
              <a:rPr lang="ar-EG" b="1" smtClean="0">
                <a:latin typeface="Times New Roman" pitchFamily="18" charset="0"/>
              </a:rPr>
              <a:t>: تعبر عن الشعور والإنفعال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ar-EG" b="1" u="sng" smtClean="0">
                <a:latin typeface="Times New Roman" pitchFamily="18" charset="0"/>
              </a:rPr>
              <a:t>السرعة</a:t>
            </a:r>
            <a:r>
              <a:rPr lang="ar-EG" b="1" smtClean="0">
                <a:latin typeface="Times New Roman" pitchFamily="18" charset="0"/>
              </a:rPr>
              <a:t>: مامدى السرعة التى تتحدث بها؟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ar-EG" b="1" u="sng" smtClean="0">
                <a:latin typeface="Times New Roman" pitchFamily="18" charset="0"/>
              </a:rPr>
              <a:t>مستوى الصوت</a:t>
            </a:r>
            <a:r>
              <a:rPr lang="ar-EG" b="1" smtClean="0">
                <a:latin typeface="Times New Roman" pitchFamily="18" charset="0"/>
              </a:rPr>
              <a:t>: ما مدى إرتفاع أو إنخفاض مستوى صوتك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ar-EG" b="1" u="sng" smtClean="0">
                <a:latin typeface="Times New Roman" pitchFamily="18" charset="0"/>
              </a:rPr>
              <a:t>الوضوح</a:t>
            </a:r>
            <a:r>
              <a:rPr lang="ar-EG" b="1" smtClean="0">
                <a:latin typeface="Times New Roman" pitchFamily="18" charset="0"/>
              </a:rPr>
              <a:t>: مامدى وضوح صوتك ومخارج الحروف؟</a:t>
            </a:r>
            <a:endParaRPr lang="ar-EG" smtClean="0"/>
          </a:p>
          <a:p>
            <a:pPr>
              <a:buFontTx/>
              <a:buNone/>
            </a:pPr>
            <a:endParaRPr lang="ar-EG" smtClean="0"/>
          </a:p>
          <a:p>
            <a:pPr>
              <a:buFontTx/>
              <a:buNone/>
            </a:pPr>
            <a:endParaRPr lang="ar-EG" smtClean="0"/>
          </a:p>
          <a:p>
            <a:pPr>
              <a:buFontTx/>
              <a:buNone/>
            </a:pPr>
            <a:r>
              <a:rPr lang="ar-EG" smtClean="0"/>
              <a:t> </a:t>
            </a:r>
          </a:p>
          <a:p>
            <a:pPr>
              <a:buFontTx/>
              <a:buNone/>
            </a:pPr>
            <a:endParaRPr lang="ar-EG" smtClean="0"/>
          </a:p>
        </p:txBody>
      </p:sp>
      <p:pic>
        <p:nvPicPr>
          <p:cNvPr id="6" name="Picture 10" descr="O-029-0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071678"/>
            <a:ext cx="1928826" cy="26238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438"/>
            <a:ext cx="6096000" cy="12239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الصوت 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3214688" y="2000250"/>
            <a:ext cx="5691187" cy="2428875"/>
          </a:xfrm>
        </p:spPr>
        <p:txBody>
          <a:bodyPr/>
          <a:lstStyle/>
          <a:p>
            <a:pPr marL="273050" indent="-273050">
              <a:lnSpc>
                <a:spcPct val="150000"/>
              </a:lnSpc>
              <a:defRPr/>
            </a:pPr>
            <a:r>
              <a:rPr lang="ar-EG" b="1" dirty="0" smtClean="0">
                <a:latin typeface="Times New Roman" pitchFamily="18" charset="0"/>
              </a:rPr>
              <a:t>لاتستخدم كلمات أثناء الحديث مثل ” اااااااه أو أممممممم“</a:t>
            </a:r>
          </a:p>
          <a:p>
            <a:pPr marL="273050" indent="-273050">
              <a:lnSpc>
                <a:spcPct val="150000"/>
              </a:lnSpc>
              <a:defRPr/>
            </a:pPr>
            <a:r>
              <a:rPr lang="ar-EG" b="1" dirty="0" smtClean="0">
                <a:latin typeface="Times New Roman" pitchFamily="18" charset="0"/>
              </a:rPr>
              <a:t>من الأفضل أن تتوقف عن الكلام وتلتزم الصمت</a:t>
            </a:r>
          </a:p>
          <a:p>
            <a:pPr marL="273050" indent="-273050">
              <a:lnSpc>
                <a:spcPct val="150000"/>
              </a:lnSpc>
              <a:defRPr/>
            </a:pPr>
            <a:r>
              <a:rPr lang="ar-EG" b="1" dirty="0" smtClean="0">
                <a:latin typeface="Times New Roman" pitchFamily="18" charset="0"/>
              </a:rPr>
              <a:t>الصمت يعطى إنطباعاً بالثقة</a:t>
            </a:r>
          </a:p>
          <a:p>
            <a:pPr marL="273050" indent="-273050">
              <a:lnSpc>
                <a:spcPct val="150000"/>
              </a:lnSpc>
              <a:defRPr/>
            </a:pPr>
            <a:r>
              <a:rPr lang="ar-EG" b="1" dirty="0" smtClean="0">
                <a:latin typeface="Times New Roman" pitchFamily="18" charset="0"/>
              </a:rPr>
              <a:t>نوع من نبرات صوتك أثناء حديثك لكى تجعل الحديث شيقاً</a:t>
            </a:r>
          </a:p>
          <a:p>
            <a:pPr marL="273050" indent="-273050">
              <a:lnSpc>
                <a:spcPct val="150000"/>
              </a:lnSpc>
              <a:defRPr/>
            </a:pPr>
            <a:r>
              <a:rPr lang="ar-EG" b="1" dirty="0" smtClean="0">
                <a:latin typeface="Times New Roman" pitchFamily="18" charset="0"/>
              </a:rPr>
              <a:t>كما أن طريقة وقوفك أو جلوسك تؤثر على احساس العميل بصوتك</a:t>
            </a:r>
            <a:endParaRPr lang="ar-EG" dirty="0" smtClean="0"/>
          </a:p>
          <a:p>
            <a:pPr>
              <a:buFont typeface="Arial" pitchFamily="34" charset="0"/>
              <a:buNone/>
              <a:defRPr/>
            </a:pPr>
            <a:endParaRPr lang="ar-EG" dirty="0" smtClean="0"/>
          </a:p>
        </p:txBody>
      </p:sp>
      <p:sp>
        <p:nvSpPr>
          <p:cNvPr id="5" name="AutoShape 4" descr="46497"/>
          <p:cNvSpPr>
            <a:spLocks noChangeArrowheads="1"/>
          </p:cNvSpPr>
          <p:nvPr/>
        </p:nvSpPr>
        <p:spPr bwMode="auto">
          <a:xfrm>
            <a:off x="285750" y="2571750"/>
            <a:ext cx="3000375" cy="1928813"/>
          </a:xfrm>
          <a:prstGeom prst="roundRect">
            <a:avLst>
              <a:gd name="adj" fmla="val 16667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438"/>
            <a:ext cx="6096000" cy="12239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الإنصات الفعال</a:t>
            </a:r>
          </a:p>
        </p:txBody>
      </p:sp>
      <p:sp>
        <p:nvSpPr>
          <p:cNvPr id="152579" name="Content Placeholder 2"/>
          <p:cNvSpPr>
            <a:spLocks noGrp="1"/>
          </p:cNvSpPr>
          <p:nvPr>
            <p:ph idx="1"/>
          </p:nvPr>
        </p:nvSpPr>
        <p:spPr>
          <a:xfrm>
            <a:off x="6429375" y="2143125"/>
            <a:ext cx="2143125" cy="2714625"/>
          </a:xfrm>
        </p:spPr>
        <p:txBody>
          <a:bodyPr/>
          <a:lstStyle/>
          <a:p>
            <a:pPr>
              <a:buFontTx/>
              <a:buNone/>
            </a:pPr>
            <a:r>
              <a:rPr lang="ar-EG" b="1" smtClean="0">
                <a:solidFill>
                  <a:srgbClr val="C00000"/>
                </a:solidFill>
                <a:latin typeface="Times New Roman" pitchFamily="18" charset="0"/>
              </a:rPr>
              <a:t>الخطوات:</a:t>
            </a:r>
          </a:p>
          <a:p>
            <a:pPr>
              <a:lnSpc>
                <a:spcPct val="150000"/>
              </a:lnSpc>
            </a:pPr>
            <a:r>
              <a:rPr lang="ar-EG" b="1" smtClean="0">
                <a:latin typeface="Times New Roman" pitchFamily="18" charset="0"/>
              </a:rPr>
              <a:t>الإستماع</a:t>
            </a:r>
          </a:p>
          <a:p>
            <a:pPr>
              <a:lnSpc>
                <a:spcPct val="150000"/>
              </a:lnSpc>
            </a:pPr>
            <a:r>
              <a:rPr lang="ar-EG" b="1" smtClean="0">
                <a:latin typeface="Times New Roman" pitchFamily="18" charset="0"/>
              </a:rPr>
              <a:t>التوضيح</a:t>
            </a:r>
          </a:p>
          <a:p>
            <a:pPr>
              <a:lnSpc>
                <a:spcPct val="150000"/>
              </a:lnSpc>
            </a:pPr>
            <a:r>
              <a:rPr lang="ar-EG" b="1" smtClean="0">
                <a:latin typeface="Times New Roman" pitchFamily="18" charset="0"/>
              </a:rPr>
              <a:t>التقييم</a:t>
            </a:r>
          </a:p>
          <a:p>
            <a:pPr>
              <a:lnSpc>
                <a:spcPct val="150000"/>
              </a:lnSpc>
            </a:pPr>
            <a:r>
              <a:rPr lang="ar-EG" b="1" smtClean="0">
                <a:latin typeface="Times New Roman" pitchFamily="18" charset="0"/>
              </a:rPr>
              <a:t>الرد</a:t>
            </a:r>
            <a:endParaRPr lang="ar-EG" smtClean="0"/>
          </a:p>
          <a:p>
            <a:pPr>
              <a:buFontTx/>
              <a:buNone/>
            </a:pPr>
            <a:r>
              <a:rPr lang="ar-EG" smtClean="0"/>
              <a:t> </a:t>
            </a:r>
          </a:p>
          <a:p>
            <a:pPr>
              <a:buFontTx/>
              <a:buNone/>
            </a:pPr>
            <a:endParaRPr lang="ar-EG" smtClean="0"/>
          </a:p>
        </p:txBody>
      </p:sp>
      <p:pic>
        <p:nvPicPr>
          <p:cNvPr id="6" name="Picture 5" descr="42-160711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857620" y="2071678"/>
            <a:ext cx="2106612" cy="2663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42938" y="2071688"/>
            <a:ext cx="2286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rtl="1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EG" sz="1800" b="1" kern="0" dirty="0">
                <a:solidFill>
                  <a:srgbClr val="C00000"/>
                </a:solidFill>
                <a:cs typeface="+mn-cs"/>
              </a:rPr>
              <a:t>كيف تكون مستمع جيد؟</a:t>
            </a:r>
          </a:p>
          <a:p>
            <a:pPr marL="342900" indent="-342900" algn="r" rtl="1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الصبر</a:t>
            </a:r>
          </a:p>
          <a:p>
            <a:pPr marL="342900" indent="-342900" algn="r" rtl="1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التركيز</a:t>
            </a:r>
          </a:p>
          <a:p>
            <a:pPr marL="342900" indent="-342900" algn="r" rtl="1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التفتح الذهنى</a:t>
            </a:r>
          </a:p>
          <a:p>
            <a:pPr marL="342900" indent="-342900" algn="r" rtl="1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الفهم</a:t>
            </a:r>
          </a:p>
          <a:p>
            <a:pPr marL="342900" indent="-342900" algn="r" rtl="1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النظام</a:t>
            </a:r>
          </a:p>
          <a:p>
            <a:pPr marL="342900" indent="-342900" algn="r" rtl="1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ar-EG" sz="1800" b="1" kern="0" dirty="0">
                <a:cs typeface="+mn-cs"/>
              </a:rPr>
              <a:t>الإهتمام</a:t>
            </a:r>
          </a:p>
          <a:p>
            <a:pPr marL="342900" indent="-342900" algn="r" rtl="1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ar-EG" sz="1800" dirty="0">
              <a:solidFill>
                <a:srgbClr val="232C6F"/>
              </a:solidFill>
              <a:latin typeface="Century Gothic" pitchFamily="34" charset="0"/>
              <a:cs typeface="+mn-cs"/>
            </a:endParaRPr>
          </a:p>
          <a:p>
            <a:pPr marL="342900" indent="-342900" algn="r" rtl="1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EG" sz="1800" dirty="0">
                <a:solidFill>
                  <a:srgbClr val="232C6F"/>
                </a:solidFill>
                <a:latin typeface="Century Gothic" pitchFamily="34" charset="0"/>
                <a:cs typeface="+mn-cs"/>
              </a:rPr>
              <a:t> </a:t>
            </a:r>
          </a:p>
          <a:p>
            <a:pPr marL="342900" indent="-342900" algn="r" rtl="1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ar-EG" sz="1800" dirty="0">
              <a:solidFill>
                <a:srgbClr val="232C6F"/>
              </a:solidFill>
              <a:latin typeface="Century Gothic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438"/>
            <a:ext cx="6096000" cy="12239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الإنصات الفعال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1595438" y="2143125"/>
            <a:ext cx="7262812" cy="1857375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ar-EG" b="1" dirty="0" smtClean="0">
                <a:solidFill>
                  <a:srgbClr val="C00000"/>
                </a:solidFill>
                <a:latin typeface="Times New Roman" pitchFamily="18" charset="0"/>
              </a:rPr>
              <a:t>قواعد الإستماع الجيد:</a:t>
            </a:r>
          </a:p>
          <a:p>
            <a:pPr marL="177800" indent="-1778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ar-EG" b="1" dirty="0" smtClean="0">
                <a:latin typeface="Times New Roman" pitchFamily="18" charset="0"/>
              </a:rPr>
              <a:t>لاتقاطع العميل أثناء حديثه</a:t>
            </a:r>
          </a:p>
          <a:p>
            <a:pPr marL="177800" indent="-1778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ar-EG" b="1" dirty="0" smtClean="0">
                <a:latin typeface="Times New Roman" pitchFamily="18" charset="0"/>
              </a:rPr>
              <a:t>توقف عن الكلام بشكل منتظم بين فترة وأخرى</a:t>
            </a:r>
          </a:p>
          <a:p>
            <a:pPr marL="177800" indent="-1778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ar-EG" b="1" dirty="0" smtClean="0">
                <a:latin typeface="Times New Roman" pitchFamily="18" charset="0"/>
              </a:rPr>
              <a:t>عند مواصلة الحديث لابد أن يكون الكلام الذى ستقوله مرتبط بالكلام الذى سبق وقلته</a:t>
            </a:r>
            <a:endParaRPr lang="ar-EG" dirty="0" smtClean="0"/>
          </a:p>
          <a:p>
            <a:pPr>
              <a:buFont typeface="Arial" pitchFamily="34" charset="0"/>
              <a:buNone/>
              <a:defRPr/>
            </a:pPr>
            <a:endParaRPr lang="ar-EG" dirty="0" smtClean="0"/>
          </a:p>
        </p:txBody>
      </p:sp>
      <p:pic>
        <p:nvPicPr>
          <p:cNvPr id="5" name="Picture 4" descr="1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4563"/>
            <a:ext cx="4032250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438"/>
            <a:ext cx="6096000" cy="12239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الإنصات الفعال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928688" y="2071688"/>
            <a:ext cx="7834312" cy="2071687"/>
          </a:xfrm>
        </p:spPr>
        <p:txBody>
          <a:bodyPr/>
          <a:lstStyle/>
          <a:p>
            <a:pPr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ar-EG" b="1" dirty="0" smtClean="0">
                <a:solidFill>
                  <a:srgbClr val="C00000"/>
                </a:solidFill>
                <a:latin typeface="Times New Roman" pitchFamily="18" charset="0"/>
              </a:rPr>
              <a:t>التأكيد:</a:t>
            </a:r>
          </a:p>
          <a:p>
            <a:pPr marL="177800" indent="-177800" algn="justLow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ar-EG" b="1" dirty="0" smtClean="0">
                <a:latin typeface="Times New Roman" pitchFamily="18" charset="0"/>
              </a:rPr>
              <a:t>فعندما ترى أنك قد تفهمت إحتياجات العميل فلابد أن تتأكد من فهمك </a:t>
            </a:r>
          </a:p>
          <a:p>
            <a:pPr marL="177800" indent="-177800" algn="justLow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ar-EG" b="1" dirty="0" smtClean="0">
                <a:latin typeface="Times New Roman" pitchFamily="18" charset="0"/>
              </a:rPr>
              <a:t>فالتأكيد يمثل أهمية كبيرة</a:t>
            </a:r>
          </a:p>
          <a:p>
            <a:pPr marL="177800" indent="-177800" algn="justLow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ar-EG" b="1" dirty="0" smtClean="0">
                <a:latin typeface="Times New Roman" pitchFamily="18" charset="0"/>
              </a:rPr>
              <a:t>فإن لم تفهم نقطة معينة أو إذا حدث سوء فهم فيمكنك أن تعتذر للعميل وتطلب منه التكرار مرة أخرى</a:t>
            </a:r>
            <a:endParaRPr lang="ar-EG" dirty="0" smtClean="0"/>
          </a:p>
          <a:p>
            <a:pPr>
              <a:lnSpc>
                <a:spcPct val="150000"/>
              </a:lnSpc>
              <a:buFont typeface="Arial" pitchFamily="34" charset="0"/>
              <a:buNone/>
              <a:defRPr/>
            </a:pPr>
            <a:endParaRPr lang="ar-EG" dirty="0" smtClean="0"/>
          </a:p>
        </p:txBody>
      </p:sp>
      <p:pic>
        <p:nvPicPr>
          <p:cNvPr id="154628" name="Picture 3" descr="C:\Documents and Settings\fawzeya\Desktop\33-YesClassicBlue_jpg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2000250"/>
            <a:ext cx="2500312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438"/>
            <a:ext cx="6096000" cy="12239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الإنصات الفعال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1666875" y="2071688"/>
            <a:ext cx="7191375" cy="1857375"/>
          </a:xfrm>
        </p:spPr>
        <p:txBody>
          <a:bodyPr/>
          <a:lstStyle/>
          <a:p>
            <a:pPr marL="177800" indent="-177800" algn="justLow">
              <a:lnSpc>
                <a:spcPct val="150000"/>
              </a:lnSpc>
              <a:defRPr/>
            </a:pPr>
            <a:r>
              <a:rPr lang="ar-EG" b="1" dirty="0" smtClean="0">
                <a:latin typeface="Times New Roman" pitchFamily="18" charset="0"/>
              </a:rPr>
              <a:t>عندما يتحدث البشر فإنهم يشعرون بنوع من التحكم والسيطرة فهم يتخذون قرارات فعالة ويتحكمون فى مستقبلهم</a:t>
            </a:r>
          </a:p>
          <a:p>
            <a:pPr marL="177800" indent="-177800" algn="justLow">
              <a:lnSpc>
                <a:spcPct val="150000"/>
              </a:lnSpc>
              <a:defRPr/>
            </a:pPr>
            <a:r>
              <a:rPr lang="ar-EG" b="1" dirty="0" smtClean="0">
                <a:latin typeface="Times New Roman" pitchFamily="18" charset="0"/>
              </a:rPr>
              <a:t>ويزداد هذا الشعور عندما يكون المستمع ينصت بإهتمام</a:t>
            </a:r>
          </a:p>
          <a:p>
            <a:pPr marL="177800" indent="-177800" algn="justLow">
              <a:lnSpc>
                <a:spcPct val="150000"/>
              </a:lnSpc>
              <a:defRPr/>
            </a:pPr>
            <a:r>
              <a:rPr lang="ar-EG" b="1" dirty="0" smtClean="0">
                <a:latin typeface="Times New Roman" pitchFamily="18" charset="0"/>
              </a:rPr>
              <a:t>فى أى عملية بيعية لابد أن ينصت رجل البيع بدقة وإهتمام للعميل</a:t>
            </a:r>
            <a:endParaRPr lang="ar-EG" dirty="0" smtClean="0"/>
          </a:p>
          <a:p>
            <a:pPr>
              <a:buFont typeface="Arial" pitchFamily="34" charset="0"/>
              <a:buNone/>
              <a:defRPr/>
            </a:pPr>
            <a:endParaRPr lang="ar-EG" dirty="0" smtClean="0"/>
          </a:p>
        </p:txBody>
      </p:sp>
      <p:pic>
        <p:nvPicPr>
          <p:cNvPr id="155652" name="Picture 3" descr="C:\Documents and Settings\fawzeya\Desktop\MDA_Mod_03_image_04_48936_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2857500"/>
            <a:ext cx="21336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438"/>
            <a:ext cx="6096000" cy="1223962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الصمت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3429000" y="2143125"/>
            <a:ext cx="5476875" cy="1500188"/>
          </a:xfrm>
        </p:spPr>
        <p:txBody>
          <a:bodyPr/>
          <a:lstStyle/>
          <a:p>
            <a:pPr marL="177800" indent="-177800">
              <a:lnSpc>
                <a:spcPct val="150000"/>
              </a:lnSpc>
              <a:defRPr/>
            </a:pPr>
            <a:r>
              <a:rPr lang="ar-EG" b="1" dirty="0" smtClean="0">
                <a:latin typeface="Times New Roman" pitchFamily="18" charset="0"/>
              </a:rPr>
              <a:t>عادة مايتم إستخدام الصمت كوسيلة قوية أثناء الحديث</a:t>
            </a:r>
            <a:endParaRPr lang="en-US" b="1" dirty="0" smtClean="0">
              <a:latin typeface="Times New Roman" pitchFamily="18" charset="0"/>
            </a:endParaRPr>
          </a:p>
          <a:p>
            <a:pPr marL="177800" indent="-177800">
              <a:lnSpc>
                <a:spcPct val="150000"/>
              </a:lnSpc>
              <a:defRPr/>
            </a:pPr>
            <a:r>
              <a:rPr lang="ar-EG" b="1" dirty="0" smtClean="0">
                <a:latin typeface="Times New Roman" pitchFamily="18" charset="0"/>
              </a:rPr>
              <a:t>إلتزم الصمت بعد إلقاء السؤال على العميل</a:t>
            </a:r>
            <a:endParaRPr lang="ar-EG" dirty="0" smtClean="0"/>
          </a:p>
          <a:p>
            <a:pPr>
              <a:buFont typeface="Arial" pitchFamily="34" charset="0"/>
              <a:buNone/>
              <a:defRPr/>
            </a:pPr>
            <a:endParaRPr lang="ar-EG" dirty="0" smtClean="0"/>
          </a:p>
          <a:p>
            <a:pPr>
              <a:buFont typeface="Arial" pitchFamily="34" charset="0"/>
              <a:buNone/>
              <a:defRPr/>
            </a:pPr>
            <a:endParaRPr lang="ar-EG" dirty="0" smtClean="0"/>
          </a:p>
          <a:p>
            <a:pPr>
              <a:buFont typeface="Arial" pitchFamily="34" charset="0"/>
              <a:buNone/>
              <a:defRPr/>
            </a:pPr>
            <a:r>
              <a:rPr lang="ar-EG" dirty="0" smtClean="0"/>
              <a:t> </a:t>
            </a:r>
          </a:p>
          <a:p>
            <a:pPr>
              <a:buFont typeface="Arial" pitchFamily="34" charset="0"/>
              <a:buNone/>
              <a:defRPr/>
            </a:pPr>
            <a:endParaRPr lang="ar-EG" dirty="0" smtClean="0"/>
          </a:p>
        </p:txBody>
      </p:sp>
      <p:pic>
        <p:nvPicPr>
          <p:cNvPr id="4" name="Picture 4" descr="4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2000250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rrr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1285875"/>
            <a:ext cx="1500187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2500313" y="142875"/>
            <a:ext cx="3357562" cy="1143000"/>
          </a:xfrm>
        </p:spPr>
        <p:txBody>
          <a:bodyPr/>
          <a:lstStyle/>
          <a:p>
            <a:pPr>
              <a:defRPr/>
            </a:pPr>
            <a:r>
              <a:rPr lang="ar-EG" sz="3200" dirty="0" smtClean="0">
                <a:cs typeface="+mn-cs"/>
              </a:rPr>
              <a:t>أنواع المشترون</a:t>
            </a:r>
            <a:endParaRPr lang="en-US" sz="3200" dirty="0" smtClean="0">
              <a:cs typeface="+mn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284538" y="2286000"/>
            <a:ext cx="53594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/>
            <a:r>
              <a:rPr lang="ar-SA" sz="2000"/>
              <a:t>الشخصية الأولى: العميل الواثق فيك و في منتجاتك </a:t>
            </a:r>
            <a:endParaRPr lang="en-US" sz="2000"/>
          </a:p>
        </p:txBody>
      </p:sp>
      <p:sp>
        <p:nvSpPr>
          <p:cNvPr id="157701" name="Rectangle 1"/>
          <p:cNvSpPr>
            <a:spLocks noChangeArrowheads="1"/>
          </p:cNvSpPr>
          <p:nvPr/>
        </p:nvSpPr>
        <p:spPr bwMode="auto">
          <a:xfrm>
            <a:off x="4714875" y="3814763"/>
            <a:ext cx="4000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rtl="1"/>
            <a:r>
              <a:rPr lang="ar-SA" sz="2000"/>
              <a:t>الشخصية الثانية : المحب للتحكم </a:t>
            </a:r>
          </a:p>
        </p:txBody>
      </p:sp>
      <p:pic>
        <p:nvPicPr>
          <p:cNvPr id="214018" name="Picture 2" descr="L:\Rawafid Work  2009\courses 2009\Emotional Intelligence &amp; Interpersonal Skills\Photo\j0422116-main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565223"/>
            <a:ext cx="2285996" cy="1649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214313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sz="3200" dirty="0" smtClean="0">
                <a:cs typeface="+mn-cs"/>
              </a:rPr>
              <a:t> لماذا يقوم الناس بعملية الشراء؟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4313" y="2071688"/>
            <a:ext cx="87153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>
              <a:defRPr/>
            </a:pPr>
            <a:r>
              <a:rPr lang="ar-EG" sz="2000" b="1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ar-EG" sz="2000" b="1" u="sng" dirty="0">
                <a:solidFill>
                  <a:schemeClr val="accent1">
                    <a:lumMod val="50000"/>
                  </a:schemeClr>
                </a:solidFill>
              </a:rPr>
              <a:t>تقديم المنتج</a:t>
            </a:r>
          </a:p>
          <a:p>
            <a:pPr algn="ctr" rtl="1">
              <a:defRPr/>
            </a:pPr>
            <a:r>
              <a:rPr lang="ar-EG" sz="2800" dirty="0"/>
              <a:t>  دائما اسأل نفسك .... ماذا تعنى هذه الميزة للعميل؟</a:t>
            </a:r>
          </a:p>
          <a:p>
            <a:pPr algn="ctr" rtl="1">
              <a:defRPr/>
            </a:pPr>
            <a:endParaRPr lang="ar-EG" sz="2800" dirty="0"/>
          </a:p>
          <a:p>
            <a:pPr algn="ctr" rtl="1">
              <a:defRPr/>
            </a:pPr>
            <a:r>
              <a:rPr lang="ar-EG" sz="2800" dirty="0"/>
              <a:t> و هل ستساعده في حل المشاكل التي تقابله؟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2500313" y="142875"/>
            <a:ext cx="3357562" cy="1143000"/>
          </a:xfrm>
        </p:spPr>
        <p:txBody>
          <a:bodyPr/>
          <a:lstStyle/>
          <a:p>
            <a:pPr>
              <a:defRPr/>
            </a:pPr>
            <a:r>
              <a:rPr lang="ar-EG" sz="3200" dirty="0" smtClean="0">
                <a:cs typeface="+mn-cs"/>
              </a:rPr>
              <a:t>أنواع المشترون</a:t>
            </a:r>
            <a:endParaRPr lang="en-US" sz="3200" dirty="0" smtClean="0">
              <a:cs typeface="+mn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284538" y="2286000"/>
            <a:ext cx="53594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/>
            <a:r>
              <a:rPr lang="ar-SA" sz="2000"/>
              <a:t>الشخصية الثالثة : المشتري العملي </a:t>
            </a:r>
            <a:endParaRPr lang="en-US" sz="2000"/>
          </a:p>
        </p:txBody>
      </p:sp>
      <p:sp>
        <p:nvSpPr>
          <p:cNvPr id="158724" name="Rectangle 1"/>
          <p:cNvSpPr>
            <a:spLocks noChangeArrowheads="1"/>
          </p:cNvSpPr>
          <p:nvPr/>
        </p:nvSpPr>
        <p:spPr bwMode="auto">
          <a:xfrm>
            <a:off x="5857875" y="3814763"/>
            <a:ext cx="2857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rtl="1"/>
            <a:r>
              <a:rPr lang="ar-SA" sz="2000">
                <a:solidFill>
                  <a:srgbClr val="00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الشخصية الرابعة : المراوغ</a:t>
            </a:r>
            <a:r>
              <a:rPr lang="ar-SA" sz="200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ar-SA" sz="200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9" name="Picture 5" descr="42-170445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00174"/>
            <a:ext cx="1785950" cy="1534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9922" name="Picture 2" descr="L:\Rawafid Work  2009\All Courses\Done\Personal effeciency development\Emotional Intelligence &amp; Interpersonal Skills\Photo\2343116823_e87c8730c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500438"/>
            <a:ext cx="1980743" cy="1457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2500313" y="142875"/>
            <a:ext cx="3357562" cy="1143000"/>
          </a:xfrm>
        </p:spPr>
        <p:txBody>
          <a:bodyPr/>
          <a:lstStyle/>
          <a:p>
            <a:pPr>
              <a:defRPr/>
            </a:pPr>
            <a:r>
              <a:rPr lang="ar-EG" sz="3200" dirty="0" smtClean="0">
                <a:cs typeface="+mn-cs"/>
              </a:rPr>
              <a:t>أنواع المشترون</a:t>
            </a:r>
            <a:endParaRPr lang="en-US" sz="3200" dirty="0" smtClean="0">
              <a:cs typeface="+mn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284538" y="2286000"/>
            <a:ext cx="53594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/>
            <a:r>
              <a:rPr lang="ar-SA" sz="2000"/>
              <a:t>الشخصية الخامسة : الغاضب دائما</a:t>
            </a:r>
            <a:r>
              <a:rPr lang="ar-EG" sz="2000"/>
              <a:t>ً</a:t>
            </a:r>
            <a:r>
              <a:rPr lang="ar-SA" sz="2000"/>
              <a:t> ( المتذمر)</a:t>
            </a:r>
            <a:endParaRPr lang="en-US" sz="2000"/>
          </a:p>
        </p:txBody>
      </p:sp>
      <p:sp>
        <p:nvSpPr>
          <p:cNvPr id="159748" name="Rectangle 1"/>
          <p:cNvSpPr>
            <a:spLocks noChangeArrowheads="1"/>
          </p:cNvSpPr>
          <p:nvPr/>
        </p:nvSpPr>
        <p:spPr bwMode="auto">
          <a:xfrm>
            <a:off x="4000500" y="3814763"/>
            <a:ext cx="4786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rtl="1"/>
            <a:r>
              <a:rPr lang="ar-SA" sz="2000"/>
              <a:t>الشخصية السادسة : المدقق المؤرخ للأحداث عاما</a:t>
            </a:r>
            <a:r>
              <a:rPr lang="ar-EG" sz="2000"/>
              <a:t>ً</a:t>
            </a:r>
            <a:r>
              <a:rPr lang="ar-SA" sz="2000"/>
              <a:t> فعاما</a:t>
            </a:r>
            <a:r>
              <a:rPr lang="ar-EG" sz="2000"/>
              <a:t>ً</a:t>
            </a:r>
            <a:endParaRPr lang="en-US" sz="2000"/>
          </a:p>
        </p:txBody>
      </p:sp>
      <p:pic>
        <p:nvPicPr>
          <p:cNvPr id="239617" name="Picture 1" descr="L:\Rawafid Work  2009\All Courses\Done\Personal effeciency development\Emotional Intelligence &amp; Interpersonal Skills\Photo\body_langu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428736"/>
            <a:ext cx="1285884" cy="1853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9750" name="Picture 2" descr="L:\Rawafid Work  2009\All Courses\Done\Personal effeciency development\Emotional Intelligence &amp; Interpersonal Skills\Photo\body-language-ch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3500438"/>
            <a:ext cx="21590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2500313" y="142875"/>
            <a:ext cx="3357562" cy="1143000"/>
          </a:xfrm>
        </p:spPr>
        <p:txBody>
          <a:bodyPr/>
          <a:lstStyle/>
          <a:p>
            <a:pPr>
              <a:defRPr/>
            </a:pPr>
            <a:r>
              <a:rPr lang="ar-EG" sz="3200" dirty="0" smtClean="0">
                <a:cs typeface="+mn-cs"/>
              </a:rPr>
              <a:t>أنواع المشترون</a:t>
            </a:r>
            <a:endParaRPr lang="en-US" sz="3200" dirty="0" smtClean="0">
              <a:cs typeface="+mn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5856288" y="2286000"/>
            <a:ext cx="271621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/>
            <a:r>
              <a:rPr lang="ar-SA" sz="2000"/>
              <a:t>الشخصية السابعة : المستبد </a:t>
            </a:r>
            <a:endParaRPr lang="en-US" sz="2000"/>
          </a:p>
        </p:txBody>
      </p:sp>
      <p:sp>
        <p:nvSpPr>
          <p:cNvPr id="160772" name="Rectangle 1"/>
          <p:cNvSpPr>
            <a:spLocks noChangeArrowheads="1"/>
          </p:cNvSpPr>
          <p:nvPr/>
        </p:nvSpPr>
        <p:spPr bwMode="auto">
          <a:xfrm>
            <a:off x="3929063" y="3814763"/>
            <a:ext cx="4786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rtl="1"/>
            <a:r>
              <a:rPr lang="ar-SA" sz="2000"/>
              <a:t>الشخصية الثامنة : غير المهذب </a:t>
            </a:r>
            <a:endParaRPr lang="en-US" sz="2000"/>
          </a:p>
        </p:txBody>
      </p:sp>
      <p:sp>
        <p:nvSpPr>
          <p:cNvPr id="160773" name="Rectangle 1"/>
          <p:cNvSpPr>
            <a:spLocks noChangeArrowheads="1"/>
          </p:cNvSpPr>
          <p:nvPr/>
        </p:nvSpPr>
        <p:spPr bwMode="auto">
          <a:xfrm>
            <a:off x="5857875" y="4957763"/>
            <a:ext cx="2786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rtl="1"/>
            <a:r>
              <a:rPr lang="ar-SA" sz="2000">
                <a:solidFill>
                  <a:srgbClr val="00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الشخصية التاسعة</a:t>
            </a:r>
            <a:r>
              <a:rPr lang="en-US" sz="2000">
                <a:solidFill>
                  <a:srgbClr val="00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: </a:t>
            </a:r>
            <a:r>
              <a:rPr lang="ar-SA" sz="2000">
                <a:solidFill>
                  <a:srgbClr val="00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الساخر</a:t>
            </a:r>
            <a:r>
              <a:rPr lang="ar-SA" sz="200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ar-SA" sz="2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0774" name="Picture 2" descr="L:\Rawafid Work  2009\All Courses\Done\Personal effeciency development\Emotional Intelligence &amp; Interpersonal Skills\Photo\disagr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2928938"/>
            <a:ext cx="1643062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5" name="Picture 3" descr="L:\Rawafid Work  2009\All Courses\Done\Personal effeciency development\Emotional Intelligence &amp; Interpersonal Skills\Photo\Angry-Boss-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0" y="1500188"/>
            <a:ext cx="1809750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6" name="Picture 4" descr="L:\Rawafid Work  2009\All Courses\Done\Middle Management &amp; Supervisory Skills\Conflict Management\photo\negotiating-new-york-city-real-esta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88" y="4286250"/>
            <a:ext cx="15001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500813" y="2143125"/>
            <a:ext cx="24384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742950" lvl="1" indent="-285750" algn="ctr" rtl="1">
              <a:spcBef>
                <a:spcPct val="20000"/>
              </a:spcBef>
              <a:defRPr/>
            </a:pPr>
            <a:r>
              <a:rPr lang="ar-EG" sz="2000" b="1" kern="0" dirty="0">
                <a:cs typeface="+mn-cs"/>
              </a:rPr>
              <a:t>جالب طلبات المبيعات</a:t>
            </a:r>
          </a:p>
          <a:p>
            <a:pPr marL="285750" indent="-285750" algn="ctr">
              <a:spcBef>
                <a:spcPct val="20000"/>
              </a:spcBef>
              <a:defRPr/>
            </a:pPr>
            <a:r>
              <a:rPr lang="ar-EG" sz="2000" kern="0" dirty="0">
                <a:cs typeface="+mn-cs"/>
              </a:rPr>
              <a:t>العملاء الحاليين</a:t>
            </a:r>
            <a:endParaRPr lang="en-US" sz="2000" kern="0" dirty="0">
              <a:cs typeface="+mn-cs"/>
            </a:endParaRPr>
          </a:p>
          <a:p>
            <a:pPr marL="285750" indent="-285750" algn="ctr" rtl="1">
              <a:spcBef>
                <a:spcPct val="20000"/>
              </a:spcBef>
              <a:defRPr/>
            </a:pPr>
            <a:r>
              <a:rPr lang="ar-EG" sz="2000" kern="0" dirty="0">
                <a:cs typeface="+mn-cs"/>
              </a:rPr>
              <a:t>عملاء جدد</a:t>
            </a:r>
            <a:endParaRPr lang="en-US" sz="2000" kern="0" dirty="0"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133725" y="2143125"/>
            <a:ext cx="3000375" cy="2143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742950" lvl="1" indent="-285750" algn="ctr" eaLnBrk="0" hangingPunct="0">
              <a:spcBef>
                <a:spcPct val="20000"/>
              </a:spcBef>
              <a:defRPr/>
            </a:pPr>
            <a:r>
              <a:rPr lang="ar-EG" sz="2000" b="1" kern="0" dirty="0">
                <a:cs typeface="+mn-cs"/>
              </a:rPr>
              <a:t>متلقى طلبات المبيعات</a:t>
            </a:r>
            <a:endParaRPr lang="en-US" sz="2000" b="1" kern="0" dirty="0">
              <a:cs typeface="+mn-cs"/>
            </a:endParaRPr>
          </a:p>
          <a:p>
            <a:pPr marL="742950" lvl="1" indent="-285750" algn="ctr" eaLnBrk="0" hangingPunct="0">
              <a:spcBef>
                <a:spcPct val="20000"/>
              </a:spcBef>
              <a:defRPr/>
            </a:pPr>
            <a:r>
              <a:rPr lang="en-US" sz="2000" kern="0" dirty="0">
                <a:cs typeface="+mn-cs"/>
              </a:rPr>
              <a:t>Inside Order </a:t>
            </a:r>
            <a:r>
              <a:rPr lang="en-US" sz="2000" kern="0" dirty="0">
                <a:cs typeface="+mn-cs"/>
              </a:rPr>
              <a:t>Takers</a:t>
            </a:r>
          </a:p>
          <a:p>
            <a:pPr marL="742950" lvl="1" indent="-285750" algn="r" rtl="1" eaLnBrk="0" hangingPunct="0">
              <a:spcBef>
                <a:spcPct val="20000"/>
              </a:spcBef>
              <a:defRPr/>
            </a:pPr>
            <a:r>
              <a:rPr lang="en-US" sz="2000" kern="0" dirty="0">
                <a:cs typeface="+mn-cs"/>
              </a:rPr>
              <a:t> </a:t>
            </a:r>
            <a:r>
              <a:rPr lang="ar-EG" sz="2000" kern="0" dirty="0">
                <a:cs typeface="+mn-cs"/>
              </a:rPr>
              <a:t>(عبر الهاتف، البريد الإلكترونى، الإنترنت)</a:t>
            </a:r>
            <a:endParaRPr lang="en-US" sz="2000" kern="0" dirty="0">
              <a:cs typeface="+mn-cs"/>
            </a:endParaRPr>
          </a:p>
          <a:p>
            <a:pPr marL="742950" lvl="1" indent="-285750" algn="ctr" eaLnBrk="0" hangingPunct="0">
              <a:spcBef>
                <a:spcPct val="20000"/>
              </a:spcBef>
              <a:defRPr/>
            </a:pPr>
            <a:r>
              <a:rPr lang="ar-EG" sz="2000" kern="0" dirty="0">
                <a:cs typeface="+mn-cs"/>
              </a:rPr>
              <a:t>خارج البيع الميدانى</a:t>
            </a:r>
            <a:endParaRPr lang="en-US" sz="2000" kern="0" dirty="0">
              <a:cs typeface="+mn-cs"/>
            </a:endParaRPr>
          </a:p>
          <a:p>
            <a:pPr marL="742950" lvl="1" indent="-285750" algn="ctr" eaLnBrk="0" hangingPunct="0">
              <a:spcBef>
                <a:spcPct val="20000"/>
              </a:spcBef>
              <a:defRPr/>
            </a:pPr>
            <a:endParaRPr lang="en-US" sz="2400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61975" y="2143125"/>
            <a:ext cx="2214563" cy="2571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19050" lvl="1" indent="-19050" algn="ctr" rtl="1" eaLnBrk="0" hangingPunct="0">
              <a:spcBef>
                <a:spcPct val="20000"/>
              </a:spcBef>
              <a:defRPr/>
            </a:pPr>
            <a:r>
              <a:rPr lang="ar-EG" sz="2000" b="1" kern="0" dirty="0">
                <a:cs typeface="+mn-cs"/>
              </a:rPr>
              <a:t>المدعم</a:t>
            </a:r>
            <a:endParaRPr lang="en-US" sz="2000" b="1" kern="0" dirty="0">
              <a:cs typeface="+mn-cs"/>
            </a:endParaRPr>
          </a:p>
          <a:p>
            <a:pPr marL="742950" lvl="1" indent="-285750" algn="ctr" rtl="1" eaLnBrk="0" hangingPunct="0">
              <a:spcBef>
                <a:spcPct val="20000"/>
              </a:spcBef>
              <a:defRPr/>
            </a:pPr>
            <a:r>
              <a:rPr lang="en-US" sz="2000" kern="0" dirty="0">
                <a:cs typeface="+mn-cs"/>
              </a:rPr>
              <a:t>Missionary</a:t>
            </a:r>
          </a:p>
          <a:p>
            <a:pPr marL="742950" lvl="1" indent="-285750" algn="ctr" rtl="1" eaLnBrk="0" hangingPunct="0">
              <a:spcBef>
                <a:spcPct val="20000"/>
              </a:spcBef>
              <a:defRPr/>
            </a:pPr>
            <a:r>
              <a:rPr lang="en-US" sz="2000" kern="0" dirty="0">
                <a:cs typeface="+mn-cs"/>
              </a:rPr>
              <a:t>Salespersons</a:t>
            </a:r>
          </a:p>
          <a:p>
            <a:pPr marL="742950" lvl="1" indent="-285750" algn="ctr" rtl="1" eaLnBrk="0" hangingPunct="0">
              <a:spcBef>
                <a:spcPct val="20000"/>
              </a:spcBef>
              <a:defRPr/>
            </a:pPr>
            <a:r>
              <a:rPr lang="ar-EG" sz="2000" kern="0" dirty="0">
                <a:cs typeface="+mn-cs"/>
              </a:rPr>
              <a:t>رجال البيع التجاريين</a:t>
            </a:r>
            <a:endParaRPr lang="en-US" sz="2400" dirty="0"/>
          </a:p>
          <a:p>
            <a:pPr marL="742950" lvl="1" indent="-285750" algn="ctr" rtl="1" eaLnBrk="0" hangingPunct="0">
              <a:spcBef>
                <a:spcPct val="20000"/>
              </a:spcBef>
              <a:defRPr/>
            </a:pPr>
            <a:r>
              <a:rPr lang="ar-EG" sz="2000" kern="0" dirty="0">
                <a:cs typeface="+mn-cs"/>
              </a:rPr>
              <a:t>رجال البيع الفنيين</a:t>
            </a:r>
            <a:endParaRPr lang="en-US" sz="2000" kern="0" dirty="0"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2071688" y="187325"/>
            <a:ext cx="4071937" cy="1098550"/>
          </a:xfrm>
        </p:spPr>
        <p:txBody>
          <a:bodyPr lIns="90488" tIns="44450" rIns="90488" bIns="44450"/>
          <a:lstStyle/>
          <a:p>
            <a:pPr defTabSz="612775">
              <a:defRPr/>
            </a:pPr>
            <a:r>
              <a:rPr lang="ar-EG" sz="3200" dirty="0" smtClean="0">
                <a:cs typeface="+mn-cs"/>
              </a:rPr>
              <a:t>أنواع رجال البيع</a:t>
            </a:r>
            <a:endParaRPr lang="en-US" sz="3200" dirty="0" smtClean="0">
              <a:cs typeface="+mn-cs"/>
            </a:endParaRPr>
          </a:p>
        </p:txBody>
      </p:sp>
      <p:pic>
        <p:nvPicPr>
          <p:cNvPr id="8" name="Picture 9" descr="710865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13" y="4286250"/>
            <a:ext cx="2270125" cy="1662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63" y="285750"/>
            <a:ext cx="5699125" cy="785813"/>
          </a:xfrm>
        </p:spPr>
        <p:txBody>
          <a:bodyPr/>
          <a:lstStyle/>
          <a:p>
            <a:pPr defTabSz="612775">
              <a:spcBef>
                <a:spcPct val="50000"/>
              </a:spcBef>
              <a:defRPr/>
            </a:pPr>
            <a:r>
              <a:rPr lang="ar-EG" sz="3200" dirty="0" smtClean="0">
                <a:cs typeface="+mn-cs"/>
              </a:rPr>
              <a:t>صفات رجال البيع</a:t>
            </a:r>
            <a:endParaRPr lang="en-US" sz="3200" dirty="0" smtClean="0"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288" y="1484313"/>
            <a:ext cx="417671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ar-EG" sz="2000" kern="0" dirty="0">
                <a:cs typeface="+mn-cs"/>
              </a:rPr>
              <a:t>الصديق</a:t>
            </a:r>
            <a:endParaRPr lang="en-US" sz="2000" kern="0" dirty="0">
              <a:cs typeface="+mn-cs"/>
            </a:endParaRP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ar-EG" sz="2000" kern="0" dirty="0">
                <a:cs typeface="+mn-cs"/>
              </a:rPr>
              <a:t>الإدراك والفهم</a:t>
            </a:r>
            <a:endParaRPr lang="en-US" sz="2000" kern="0" dirty="0">
              <a:cs typeface="+mn-cs"/>
            </a:endParaRP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ar-EG" sz="2000" kern="0" dirty="0">
                <a:cs typeface="+mn-cs"/>
              </a:rPr>
              <a:t>المساعد أو المتعاون</a:t>
            </a:r>
            <a:endParaRPr lang="en-US" sz="2000" kern="0" dirty="0">
              <a:cs typeface="+mn-cs"/>
            </a:endParaRP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ar-EG" sz="2000" kern="0" dirty="0">
                <a:cs typeface="+mn-cs"/>
              </a:rPr>
              <a:t>الصبر</a:t>
            </a:r>
            <a:endParaRPr lang="en-US" sz="2000" kern="0" dirty="0">
              <a:cs typeface="+mn-cs"/>
            </a:endParaRP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ar-EG" sz="2000" kern="0" dirty="0">
                <a:cs typeface="+mn-cs"/>
              </a:rPr>
              <a:t>الإهتمام</a:t>
            </a:r>
            <a:endParaRPr lang="en-US" sz="2000" kern="0" dirty="0">
              <a:cs typeface="+mn-cs"/>
            </a:endParaRP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ar-EG" sz="2000" kern="0" dirty="0">
                <a:cs typeface="+mn-cs"/>
              </a:rPr>
              <a:t>الذكاء</a:t>
            </a:r>
            <a:endParaRPr lang="en-US" sz="2000" kern="0" dirty="0">
              <a:cs typeface="+mn-cs"/>
            </a:endParaRP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ar-EG" sz="2000" kern="0" dirty="0">
                <a:cs typeface="+mn-cs"/>
              </a:rPr>
              <a:t>المفهوم الذاتى</a:t>
            </a:r>
            <a:endParaRPr lang="en-US" sz="2000" kern="0" dirty="0">
              <a:cs typeface="+mn-cs"/>
            </a:endParaRPr>
          </a:p>
          <a:p>
            <a:pPr marL="342900" indent="-342900" algn="r" rtl="1">
              <a:lnSpc>
                <a:spcPct val="15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ar-EG" sz="2000" kern="0" dirty="0">
                <a:cs typeface="+mn-cs"/>
              </a:rPr>
              <a:t>قوة الملاحظة</a:t>
            </a:r>
            <a:endParaRPr lang="en-US" sz="2000" kern="0" dirty="0">
              <a:cs typeface="+mn-cs"/>
            </a:endParaRPr>
          </a:p>
        </p:txBody>
      </p:sp>
      <p:pic>
        <p:nvPicPr>
          <p:cNvPr id="6" name="Picture 6" descr="business%20m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9300" y="1557338"/>
            <a:ext cx="212725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28688" y="2562225"/>
            <a:ext cx="65532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>
              <a:defRPr/>
            </a:pPr>
            <a:r>
              <a:rPr lang="ar-EG" sz="54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اليوم الرابع</a:t>
            </a:r>
            <a:endParaRPr lang="en-US" b="1" kern="0" dirty="0">
              <a:solidFill>
                <a:srgbClr val="FF0000"/>
              </a:solidFill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88" y="142875"/>
            <a:ext cx="5000625" cy="1071563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المناقشة والحوار مع العملاء</a:t>
            </a:r>
            <a:endParaRPr lang="en-US" dirty="0"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000500" y="2071688"/>
            <a:ext cx="484028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justLow" rtl="1"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أهميتها:</a:t>
            </a:r>
            <a:endParaRPr lang="en-US" sz="1800" b="1" kern="0" dirty="0">
              <a:cs typeface="+mn-cs"/>
            </a:endParaRPr>
          </a:p>
          <a:p>
            <a:pPr marL="355600" indent="-355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توجيه أفكار العميل المحتمل نحو إتجاه معين</a:t>
            </a:r>
            <a:endParaRPr lang="en-US" sz="1800" b="1" kern="0" dirty="0">
              <a:cs typeface="+mn-cs"/>
            </a:endParaRPr>
          </a:p>
          <a:p>
            <a:pPr marL="355600" indent="-355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التعرف على الحقائق الضرورية</a:t>
            </a:r>
            <a:endParaRPr lang="en-US" sz="1800" b="1" kern="0" dirty="0">
              <a:cs typeface="+mn-cs"/>
            </a:endParaRPr>
          </a:p>
          <a:p>
            <a:pPr marL="355600" indent="-355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التعرف على إنفعالاته وردود أفعاله</a:t>
            </a:r>
            <a:endParaRPr lang="en-US" sz="1800" b="1" kern="0" dirty="0">
              <a:cs typeface="+mn-cs"/>
            </a:endParaRPr>
          </a:p>
          <a:p>
            <a:pPr marL="609600" indent="-609600" algn="r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endParaRPr lang="en-US" sz="1800" b="1" kern="0" dirty="0">
              <a:cs typeface="+mn-cs"/>
            </a:endParaRPr>
          </a:p>
        </p:txBody>
      </p:sp>
      <p:pic>
        <p:nvPicPr>
          <p:cNvPr id="10" name="Picture 6" descr="fffs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928813"/>
            <a:ext cx="19145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ghgf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1785938"/>
            <a:ext cx="2032000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938" y="142875"/>
            <a:ext cx="4429125" cy="1143000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المناقشة والحوار مع العملاء</a:t>
            </a:r>
            <a:endParaRPr lang="en-US" dirty="0" smtClean="0">
              <a:cs typeface="+mn-cs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5572125" y="2232025"/>
            <a:ext cx="3357563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334963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زيادة مصداقيتك فى نظر العميل المحتمل</a:t>
            </a:r>
            <a:endParaRPr lang="en-US" sz="1800" b="1" kern="0" dirty="0">
              <a:cs typeface="+mn-cs"/>
            </a:endParaRPr>
          </a:p>
          <a:p>
            <a:pPr marL="365125" indent="-334963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التحكم فى سير المناقشة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5750" y="2232025"/>
            <a:ext cx="3071813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1325" indent="-441325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إستمرارية المناقشة</a:t>
            </a:r>
          </a:p>
          <a:p>
            <a:pPr marL="441325" indent="-441325" algn="justLow" rtl="1">
              <a:lnSpc>
                <a:spcPct val="150000"/>
              </a:lnSpc>
              <a:spcBef>
                <a:spcPct val="20000"/>
              </a:spcBef>
              <a:defRPr/>
            </a:pPr>
            <a:endParaRPr lang="en-US" sz="1800" b="1" kern="0" dirty="0">
              <a:cs typeface="+mn-cs"/>
            </a:endParaRPr>
          </a:p>
          <a:p>
            <a:pPr marL="441325" indent="-441325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إتاحة الوقت لك للتفكير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build="p"/>
      <p:bldP spid="5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214313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المناقشة والحوار مع العملاء</a:t>
            </a:r>
            <a:endParaRPr lang="ar-EG" dirty="0">
              <a:cs typeface="+mn-cs"/>
            </a:endParaRPr>
          </a:p>
        </p:txBody>
      </p:sp>
      <p:pic>
        <p:nvPicPr>
          <p:cNvPr id="7" name="Picture 8" descr="med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0" y="2357438"/>
            <a:ext cx="217805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00063" y="2286000"/>
            <a:ext cx="5357812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justLow" rtl="1">
              <a:lnSpc>
                <a:spcPct val="80000"/>
              </a:lnSpc>
              <a:spcBef>
                <a:spcPct val="20000"/>
              </a:spcBef>
              <a:defRPr/>
            </a:pPr>
            <a:r>
              <a:rPr lang="ar-EG" sz="1800" b="1" kern="0" dirty="0">
                <a:cs typeface="+mn-cs"/>
              </a:rPr>
              <a:t>ملاحظات:</a:t>
            </a:r>
            <a:endParaRPr lang="en-US" sz="1800" b="1" dirty="0">
              <a:solidFill>
                <a:srgbClr val="446888"/>
              </a:solidFill>
            </a:endParaRPr>
          </a:p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أطرح الأسئلة بشكل ودى</a:t>
            </a:r>
            <a:endParaRPr lang="en-US" sz="1800" b="1" kern="0" dirty="0">
              <a:cs typeface="+mn-cs"/>
            </a:endParaRPr>
          </a:p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لاتجعل المناقشة تبدو كأنها تحقيقاً أو إستجواباً</a:t>
            </a:r>
            <a:endParaRPr lang="en-US" sz="1800" b="1" kern="0" dirty="0">
              <a:cs typeface="+mn-cs"/>
            </a:endParaRPr>
          </a:p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عندما تطرح سؤالأ فإنك تحقق نجاحاً</a:t>
            </a:r>
            <a:endParaRPr lang="en-US" sz="1800" b="1" kern="0" dirty="0">
              <a:cs typeface="+mn-cs"/>
            </a:endParaRPr>
          </a:p>
          <a:p>
            <a:pPr marL="609600" indent="-609600" algn="justLow" rtl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الصمت هو وسيلة تحفيزية لأحد الطرفين لبدء السؤال</a:t>
            </a:r>
            <a:endParaRPr lang="en-US" sz="1800" b="1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142875"/>
            <a:ext cx="4429125" cy="1000125"/>
          </a:xfrm>
        </p:spPr>
        <p:txBody>
          <a:bodyPr/>
          <a:lstStyle/>
          <a:p>
            <a:pPr>
              <a:defRPr/>
            </a:pPr>
            <a:r>
              <a:rPr lang="ar-EG" dirty="0" smtClean="0">
                <a:cs typeface="+mn-cs"/>
              </a:rPr>
              <a:t>المناقشة والحوار مع العملاء</a:t>
            </a:r>
            <a:endParaRPr lang="ar-EG" dirty="0">
              <a:cs typeface="+mn-cs"/>
            </a:endParaRPr>
          </a:p>
        </p:txBody>
      </p:sp>
      <p:pic>
        <p:nvPicPr>
          <p:cNvPr id="4" name="Picture 10" descr="gd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688" y="1928813"/>
            <a:ext cx="152558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14375" y="2214563"/>
            <a:ext cx="4921250" cy="1857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algn="justLow" rtl="1">
              <a:lnSpc>
                <a:spcPct val="20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أطرح الأسئلة بثقة عالية</a:t>
            </a:r>
            <a:endParaRPr lang="en-US" sz="1800" b="1" kern="0" dirty="0">
              <a:cs typeface="+mn-cs"/>
            </a:endParaRPr>
          </a:p>
          <a:p>
            <a:pPr marL="609600" indent="-609600" algn="justLow" rtl="1">
              <a:lnSpc>
                <a:spcPct val="20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r>
              <a:rPr lang="ar-EG" sz="1800" b="1" kern="0" dirty="0">
                <a:cs typeface="+mn-cs"/>
              </a:rPr>
              <a:t>أعلم دائماً ماذا ستفعل بعد إجابة العميل على سؤالك أياً كانت الإجابة</a:t>
            </a:r>
            <a:endParaRPr lang="en-US" sz="1800" b="1" kern="0" dirty="0">
              <a:cs typeface="+mn-cs"/>
            </a:endParaRPr>
          </a:p>
          <a:p>
            <a:pPr marL="342900" indent="-342900" algn="r" rtl="1">
              <a:lnSpc>
                <a:spcPct val="170000"/>
              </a:lnSpc>
              <a:spcBef>
                <a:spcPct val="20000"/>
              </a:spcBef>
              <a:buFont typeface="Wingdings" pitchFamily="2" charset="2"/>
              <a:buChar char="²"/>
              <a:defRPr/>
            </a:pPr>
            <a:endParaRPr lang="en-US" sz="1800" dirty="0">
              <a:solidFill>
                <a:srgbClr val="446888"/>
              </a:solidFill>
              <a:latin typeface="Century Gothic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5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5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4766</TotalTime>
  <Words>3246</Words>
  <Application>Microsoft Office PowerPoint</Application>
  <PresentationFormat>On-screen Show (4:3)</PresentationFormat>
  <Paragraphs>700</Paragraphs>
  <Slides>138</Slides>
  <Notes>9</Notes>
  <HiddenSlides>6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49" baseType="lpstr">
      <vt:lpstr>Times New Roman</vt:lpstr>
      <vt:lpstr>Arial</vt:lpstr>
      <vt:lpstr>Times Roman Bold</vt:lpstr>
      <vt:lpstr>Wingdings</vt:lpstr>
      <vt:lpstr>Century Gothic</vt:lpstr>
      <vt:lpstr>FS_Modern1</vt:lpstr>
      <vt:lpstr>Mcs Swer Al_Quran 2</vt:lpstr>
      <vt:lpstr>Traditional Arabic</vt:lpstr>
      <vt:lpstr>Zokrofi</vt:lpstr>
      <vt:lpstr>Tunga</vt:lpstr>
      <vt:lpstr>Custom Design</vt:lpstr>
      <vt:lpstr>Slide 1</vt:lpstr>
      <vt:lpstr>ما هي المميزات التي تراها  للعمل في مجال المبيعات؟</vt:lpstr>
      <vt:lpstr>ما الذي يمكن أن يباع أو يُشترى؟</vt:lpstr>
      <vt:lpstr>ما يمكن أن يباع؟</vt:lpstr>
      <vt:lpstr>ما يمكن أن يباع؟</vt:lpstr>
      <vt:lpstr>في رايك انت لماذا يشتري العملاء؟</vt:lpstr>
      <vt:lpstr>لماذا يشترى الناس؟ </vt:lpstr>
      <vt:lpstr> لماذا يقوم الناس بعملية الشراء؟</vt:lpstr>
      <vt:lpstr> لماذا يقوم الناس بعملية الشراء؟</vt:lpstr>
      <vt:lpstr>Slide 10</vt:lpstr>
      <vt:lpstr>الخواص والفوائد</vt:lpstr>
      <vt:lpstr>Slide 12</vt:lpstr>
      <vt:lpstr>Slide 13</vt:lpstr>
      <vt:lpstr>Slide 14</vt:lpstr>
      <vt:lpstr>Slide 15</vt:lpstr>
      <vt:lpstr>الخواص والفوائد</vt:lpstr>
      <vt:lpstr>الخواص والفوائد</vt:lpstr>
      <vt:lpstr>الخواص والفوائد</vt:lpstr>
      <vt:lpstr>الخواص والفوائد</vt:lpstr>
      <vt:lpstr>Slide 20</vt:lpstr>
      <vt:lpstr>Slide 21</vt:lpstr>
      <vt:lpstr>تدريب المواصفات والفوائد والمميزات</vt:lpstr>
      <vt:lpstr>Slide 23</vt:lpstr>
      <vt:lpstr>التخطيط للمكالمات الهاتفيه</vt:lpstr>
      <vt:lpstr>نص المكالمة</vt:lpstr>
      <vt:lpstr>التخطيط للمكالمة</vt:lpstr>
      <vt:lpstr>التقديم </vt:lpstr>
      <vt:lpstr> كيفية التعامل مع السكرتارية قبل الوصول لمتخذ القرار</vt:lpstr>
      <vt:lpstr> كيفية التعامل مع السكرتارية قبل الوصول لمتخذ القرار</vt:lpstr>
      <vt:lpstr>المقدمة / البداية</vt:lpstr>
      <vt:lpstr>بناء الألفة</vt:lpstr>
      <vt:lpstr>بناء الألفة</vt:lpstr>
      <vt:lpstr>بناء وتنمية الثقة</vt:lpstr>
      <vt:lpstr>بناء وتنمية الثقة</vt:lpstr>
      <vt:lpstr>تحليل إحتياجات المشترى</vt:lpstr>
      <vt:lpstr>تحليل إحتياجات المشترى</vt:lpstr>
      <vt:lpstr>تقديم الحل المناسب</vt:lpstr>
      <vt:lpstr>Slide 38</vt:lpstr>
      <vt:lpstr>Slide 39</vt:lpstr>
      <vt:lpstr>Slide 40</vt:lpstr>
      <vt:lpstr>معادلة البيع</vt:lpstr>
      <vt:lpstr>العناصر البيعية</vt:lpstr>
      <vt:lpstr>Slide 43</vt:lpstr>
      <vt:lpstr>Slide 44</vt:lpstr>
      <vt:lpstr>Slide 45</vt:lpstr>
      <vt:lpstr>Slide 46</vt:lpstr>
      <vt:lpstr>مواقف بيعية  </vt:lpstr>
      <vt:lpstr>أنواع البيع</vt:lpstr>
      <vt:lpstr>أنواع البيع</vt:lpstr>
      <vt:lpstr>أمثلة على البيع الشخصى</vt:lpstr>
      <vt:lpstr>تدريب المزايا والعيوب للبيع المباشر وغير المباشر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الإعـتراضـات</vt:lpstr>
      <vt:lpstr>الإعـتراضـات</vt:lpstr>
      <vt:lpstr>الإعـتراضـات</vt:lpstr>
      <vt:lpstr>الإعـتراضـات</vt:lpstr>
      <vt:lpstr>دورة الإعتراض</vt:lpstr>
      <vt:lpstr>معالجة الإعتراضات</vt:lpstr>
      <vt:lpstr>معالجـة الإعـتراضات</vt:lpstr>
      <vt:lpstr>معالجة الإعتراضات</vt:lpstr>
      <vt:lpstr>معالجة الإعتراضات</vt:lpstr>
      <vt:lpstr>معالجة الإعتراضات</vt:lpstr>
      <vt:lpstr>Slide 75</vt:lpstr>
      <vt:lpstr>Slide 76</vt:lpstr>
      <vt:lpstr>Slide 77</vt:lpstr>
      <vt:lpstr>فن الاتصال</vt:lpstr>
      <vt:lpstr>اللغة الجسدية</vt:lpstr>
      <vt:lpstr>ورشة عمل فن الاتصال </vt:lpstr>
      <vt:lpstr>الصوت </vt:lpstr>
      <vt:lpstr>الصوت </vt:lpstr>
      <vt:lpstr>الصوت </vt:lpstr>
      <vt:lpstr>الإنصات الفعال</vt:lpstr>
      <vt:lpstr>الإنصات الفعال</vt:lpstr>
      <vt:lpstr>الإنصات الفعال</vt:lpstr>
      <vt:lpstr>الإنصات الفعال</vt:lpstr>
      <vt:lpstr>الصمت</vt:lpstr>
      <vt:lpstr>أنواع المشترون</vt:lpstr>
      <vt:lpstr>أنواع المشترون</vt:lpstr>
      <vt:lpstr>أنواع المشترون</vt:lpstr>
      <vt:lpstr>أنواع المشترون</vt:lpstr>
      <vt:lpstr>أنواع رجال البيع</vt:lpstr>
      <vt:lpstr>صفات رجال البيع</vt:lpstr>
      <vt:lpstr>Slide 95</vt:lpstr>
      <vt:lpstr>المناقشة والحوار مع العملاء</vt:lpstr>
      <vt:lpstr>المناقشة والحوار مع العملاء</vt:lpstr>
      <vt:lpstr>المناقشة والحوار مع العملاء</vt:lpstr>
      <vt:lpstr>المناقشة والحوار مع العملاء</vt:lpstr>
      <vt:lpstr>المناقشة والحوار مع العملاء</vt:lpstr>
      <vt:lpstr>المناقشة والحوار مع العملاء</vt:lpstr>
      <vt:lpstr>المناقشة والحوار مع العملاء</vt:lpstr>
      <vt:lpstr>المناقشة والحوار مع العملاء</vt:lpstr>
      <vt:lpstr>المناقشة والحوار مع العملاء</vt:lpstr>
      <vt:lpstr>المناقشة والحوار مع العملاء</vt:lpstr>
      <vt:lpstr>المناقشة والحوار مع العملاء</vt:lpstr>
      <vt:lpstr>المناقشة والحوار مع العملاء</vt:lpstr>
      <vt:lpstr>المرحلة الإنتقالية</vt:lpstr>
      <vt:lpstr>العبارات المستخدمة فى المرحلة الإنتقالية</vt:lpstr>
      <vt:lpstr>التسعير</vt:lpstr>
      <vt:lpstr>التسعير</vt:lpstr>
      <vt:lpstr>مؤشرات الشراء</vt:lpstr>
      <vt:lpstr>الصورة التخيلية</vt:lpstr>
      <vt:lpstr>الصورة التخيلية</vt:lpstr>
      <vt:lpstr>عملية الإغلاق</vt:lpstr>
      <vt:lpstr>عملية الإغلاق</vt:lpstr>
      <vt:lpstr>عملية الإغلاق</vt:lpstr>
      <vt:lpstr>عملية الإغلاق</vt:lpstr>
      <vt:lpstr>عملية الإغلاق</vt:lpstr>
      <vt:lpstr>عملية الإغلاق</vt:lpstr>
      <vt:lpstr>عملية الإغلاق</vt:lpstr>
      <vt:lpstr>عملية الإغلاق</vt:lpstr>
      <vt:lpstr>عملية الإغلاق</vt:lpstr>
      <vt:lpstr>طريقة المجاملة</vt:lpstr>
      <vt:lpstr>Slide 125</vt:lpstr>
      <vt:lpstr>زيادة المبيعات Up Selling</vt:lpstr>
      <vt:lpstr>البيع المتعدد  Cross Selling</vt:lpstr>
      <vt:lpstr>البيع المتعدد</vt:lpstr>
      <vt:lpstr>المـتـابـعـة</vt:lpstr>
      <vt:lpstr>المـتـابـعـة</vt:lpstr>
      <vt:lpstr>المـتـابـعـة</vt:lpstr>
      <vt:lpstr>المـتـابـعـة</vt:lpstr>
      <vt:lpstr>المـتـابـعـة</vt:lpstr>
      <vt:lpstr>المـتـابـعـة</vt:lpstr>
      <vt:lpstr>الـمـتـابـعـــة</vt:lpstr>
      <vt:lpstr>الـمـتـابـعـــة</vt:lpstr>
      <vt:lpstr>الـمـتـابـعـــة</vt:lpstr>
      <vt:lpstr>Slide 138</vt:lpstr>
    </vt:vector>
  </TitlesOfParts>
  <Company>rawafd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Mohammed</dc:creator>
  <cp:lastModifiedBy>browe</cp:lastModifiedBy>
  <cp:revision>456</cp:revision>
  <dcterms:created xsi:type="dcterms:W3CDTF">2006-08-24T13:29:39Z</dcterms:created>
  <dcterms:modified xsi:type="dcterms:W3CDTF">2011-03-10T18:58:18Z</dcterms:modified>
</cp:coreProperties>
</file>