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5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iro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iro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iro.com" TargetMode="External"/><Relationship Id="rId3" Type="http://schemas.openxmlformats.org/officeDocument/2006/relationships/hyperlink" Target="http://invisionapp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1.jpeg"/><Relationship Id="rId6" Type="http://schemas.openxmlformats.org/officeDocument/2006/relationships/image" Target="../media/image2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visionapp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1.jpeg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780080" y="2915566"/>
            <a:ext cx="10631838" cy="1308298"/>
          </a:xfrm>
          <a:prstGeom prst="rect">
            <a:avLst/>
          </a:prstGeom>
        </p:spPr>
        <p:txBody>
          <a:bodyPr/>
          <a:lstStyle/>
          <a:p>
            <a:pPr defTabSz="585398">
              <a:defRPr b="1" sz="396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Fintech Catalyst Program </a:t>
            </a:r>
            <a:br/>
            <a:r>
              <a:rPr sz="2376"/>
              <a:t>Coaching session 1 &amp; 2 </a:t>
            </a:r>
            <a:br>
              <a:rPr sz="2376"/>
            </a:br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57962" y="275934"/>
            <a:ext cx="1502536" cy="854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59755" y="258339"/>
            <a:ext cx="2169288" cy="889965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362958" y="221357"/>
            <a:ext cx="4771122" cy="995897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Image 2" descr="Imag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44130" y="5835632"/>
            <a:ext cx="2703738" cy="9201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ntent Placeholder 2"/>
          <p:cNvSpPr txBox="1"/>
          <p:nvPr>
            <p:ph type="body" sz="half" idx="1"/>
          </p:nvPr>
        </p:nvSpPr>
        <p:spPr>
          <a:xfrm>
            <a:off x="2316235" y="2191126"/>
            <a:ext cx="7559528" cy="3249863"/>
          </a:xfrm>
          <a:prstGeom prst="rect">
            <a:avLst/>
          </a:prstGeom>
        </p:spPr>
        <p:txBody>
          <a:bodyPr/>
          <a:lstStyle/>
          <a:p>
            <a:pPr marL="0" indent="0" algn="ctr" defTabSz="832103">
              <a:lnSpc>
                <a:spcPct val="150000"/>
              </a:lnSpc>
              <a:spcBef>
                <a:spcPts val="900"/>
              </a:spcBef>
              <a:buSzTx/>
              <a:buNone/>
              <a:defRPr strike="sngStrike" sz="47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Communiqué RP</a:t>
            </a:r>
          </a:p>
          <a:p>
            <a:pPr marL="0" indent="0" algn="ctr" defTabSz="832103">
              <a:lnSpc>
                <a:spcPct val="150000"/>
              </a:lnSpc>
              <a:spcBef>
                <a:spcPts val="900"/>
              </a:spcBef>
              <a:buSzTx/>
              <a:buNone/>
              <a:defRPr sz="47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POC et Solution</a:t>
            </a:r>
          </a:p>
        </p:txBody>
      </p:sp>
      <p:pic>
        <p:nvPicPr>
          <p:cNvPr id="155" name="mvp.png" descr="mv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1068" y="3858616"/>
            <a:ext cx="3249863" cy="324986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MMMMMMM"/>
          <p:cNvSpPr txBox="1"/>
          <p:nvPr/>
        </p:nvSpPr>
        <p:spPr>
          <a:xfrm>
            <a:off x="2829681" y="4862829"/>
            <a:ext cx="1955065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>
                <a:solidFill>
                  <a:srgbClr val="66C3D8"/>
                </a:solidFill>
                <a:latin typeface="San Francisco Display Bold"/>
                <a:ea typeface="San Francisco Display Bold"/>
                <a:cs typeface="San Francisco Display Bold"/>
                <a:sym typeface="San Francisco Display Bold"/>
              </a:defRPr>
            </a:lvl1pPr>
          </a:lstStyle>
          <a:p>
            <a:pPr/>
            <a:r>
              <a:t>MMMMMMM</a:t>
            </a:r>
          </a:p>
        </p:txBody>
      </p:sp>
      <p:sp>
        <p:nvSpPr>
          <p:cNvPr id="157" name="Finalité"/>
          <p:cNvSpPr txBox="1"/>
          <p:nvPr/>
        </p:nvSpPr>
        <p:spPr>
          <a:xfrm>
            <a:off x="2463158" y="1549466"/>
            <a:ext cx="1437825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Finalité</a:t>
            </a:r>
          </a:p>
        </p:txBody>
      </p:sp>
      <p:pic>
        <p:nvPicPr>
          <p:cNvPr id="158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ontent Placeholder 2"/>
          <p:cNvSpPr txBox="1"/>
          <p:nvPr>
            <p:ph type="body" idx="1"/>
          </p:nvPr>
        </p:nvSpPr>
        <p:spPr>
          <a:xfrm>
            <a:off x="838200" y="1441827"/>
            <a:ext cx="10515600" cy="4351338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Méthodologie</a:t>
            </a:r>
          </a:p>
        </p:txBody>
      </p:sp>
      <p:pic>
        <p:nvPicPr>
          <p:cNvPr id="16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ontent Placeholder 2"/>
          <p:cNvSpPr txBox="1"/>
          <p:nvPr>
            <p:ph type="body" idx="1"/>
          </p:nvPr>
        </p:nvSpPr>
        <p:spPr>
          <a:xfrm>
            <a:off x="-685800" y="476627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t>Session 1:</a:t>
            </a:r>
          </a:p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t>Vision &amp; Plan d’action</a:t>
            </a:r>
          </a:p>
        </p:txBody>
      </p:sp>
      <p:pic>
        <p:nvPicPr>
          <p:cNvPr id="168" name="document.png" descr="documen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64759" y="3346448"/>
            <a:ext cx="2755901" cy="2755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ontent Placeholder 2"/>
          <p:cNvSpPr txBox="1"/>
          <p:nvPr>
            <p:ph type="body" idx="1"/>
          </p:nvPr>
        </p:nvSpPr>
        <p:spPr>
          <a:xfrm>
            <a:off x="714790" y="2034116"/>
            <a:ext cx="10341137" cy="4351338"/>
          </a:xfrm>
          <a:prstGeom prst="rect">
            <a:avLst/>
          </a:prstGeom>
          <a:solidFill>
            <a:schemeClr val="accent2">
              <a:lumOff val="21960"/>
            </a:schemeClr>
          </a:solidFill>
        </p:spPr>
        <p:txBody>
          <a:bodyPr/>
          <a:lstStyle/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Partie engagé et ses responsabilités : Attijariwafa bank</a:t>
            </a:r>
          </a:p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Objectif:</a:t>
            </a:r>
          </a:p>
          <a:p>
            <a:pPr marL="457200" indent="-457200">
              <a:buFontTx/>
              <a:buAutoNum type="arabicPeriod" startAt="1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Partager la vision et besoin.</a:t>
            </a:r>
          </a:p>
          <a:p>
            <a:pPr marL="457200" indent="-457200">
              <a:buFontTx/>
              <a:buAutoNum type="arabicPeriod" startAt="1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457200" indent="-457200">
              <a:buFontTx/>
              <a:buAutoNum type="arabicPeriod" startAt="2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Définir le marché et utilisateurs cibles.</a:t>
            </a:r>
          </a:p>
          <a:p>
            <a:pPr marL="457200" indent="-457200">
              <a:buFontTx/>
              <a:buAutoNum type="arabicPeriod" startAt="2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457200" indent="-457200">
              <a:buFontTx/>
              <a:buAutoNum type="arabicPeriod" startAt="3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Identifier les canaux de distribution de la solution.</a:t>
            </a:r>
          </a:p>
        </p:txBody>
      </p:sp>
      <p:sp>
        <p:nvSpPr>
          <p:cNvPr id="174" name="Vision &amp; Plan d’action"/>
          <p:cNvSpPr txBox="1"/>
          <p:nvPr/>
        </p:nvSpPr>
        <p:spPr>
          <a:xfrm>
            <a:off x="3993823" y="1197565"/>
            <a:ext cx="420435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Vision &amp; Plan d’action</a:t>
            </a:r>
          </a:p>
        </p:txBody>
      </p:sp>
      <p:pic>
        <p:nvPicPr>
          <p:cNvPr id="17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9DC3E6"/>
          </a:solidFill>
        </p:spPr>
        <p:txBody>
          <a:bodyPr/>
          <a:lstStyle/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Partie engagé et ses responsabilités : Fintech Catalyst Startup </a:t>
            </a:r>
          </a:p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Objectif:</a:t>
            </a:r>
          </a:p>
          <a:p>
            <a:pPr marL="457200" indent="-457200">
              <a:buFontTx/>
              <a:buAutoNum type="arabicPeriod" startAt="1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Présenter les fonctionnalités existantes.</a:t>
            </a:r>
          </a:p>
          <a:p>
            <a:pPr marL="0" indent="0">
              <a:buSzTx/>
              <a:buNone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0" indent="0">
              <a:buSzTx/>
              <a:buNone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2.   Partager la vision pour répondre au besoin.</a:t>
            </a:r>
          </a:p>
        </p:txBody>
      </p:sp>
      <p:sp>
        <p:nvSpPr>
          <p:cNvPr id="180" name="Vision &amp; Plan d’action"/>
          <p:cNvSpPr txBox="1"/>
          <p:nvPr/>
        </p:nvSpPr>
        <p:spPr>
          <a:xfrm>
            <a:off x="3993823" y="1197565"/>
            <a:ext cx="420435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Vision &amp; Plan d’action</a:t>
            </a:r>
          </a:p>
        </p:txBody>
      </p:sp>
      <p:pic>
        <p:nvPicPr>
          <p:cNvPr id="18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Partie engagé et ses responsabilités : CEED Morocco</a:t>
            </a:r>
          </a:p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Facilitateur: 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Modérer l’échange entre la startup et AWB.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Organiser les idées sur le whiteboard collaboratif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miro.com</a:t>
            </a:r>
            <a:r>
              <a:t>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Rédiger le compte rendu de la session.</a:t>
            </a:r>
          </a:p>
        </p:txBody>
      </p:sp>
      <p:sp>
        <p:nvSpPr>
          <p:cNvPr id="186" name="Vision &amp; Plan d’action"/>
          <p:cNvSpPr txBox="1"/>
          <p:nvPr/>
        </p:nvSpPr>
        <p:spPr>
          <a:xfrm>
            <a:off x="3993823" y="1197565"/>
            <a:ext cx="420435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Vision &amp; Plan d’action</a:t>
            </a:r>
          </a:p>
        </p:txBody>
      </p:sp>
      <p:pic>
        <p:nvPicPr>
          <p:cNvPr id="18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 algn="ctr">
              <a:buSzTx/>
              <a:buFont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Modérer l’échange entre la startup et AWB.</a:t>
            </a:r>
          </a:p>
          <a:p>
            <a:pPr marL="0" indent="0" algn="ctr">
              <a:buSzTx/>
              <a:buFont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Assister AWB dans l’expression de ses besoins.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Organiser la discussion en milestones.</a:t>
            </a:r>
          </a:p>
        </p:txBody>
      </p:sp>
      <p:sp>
        <p:nvSpPr>
          <p:cNvPr id="192" name="Vision &amp; Plan d’action"/>
          <p:cNvSpPr txBox="1"/>
          <p:nvPr/>
        </p:nvSpPr>
        <p:spPr>
          <a:xfrm>
            <a:off x="3993823" y="1197565"/>
            <a:ext cx="420435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Vision &amp; Plan d’action</a:t>
            </a:r>
          </a:p>
        </p:txBody>
      </p:sp>
      <p:pic>
        <p:nvPicPr>
          <p:cNvPr id="19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Organiser les idées sur le whiteboard collaboratif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miro.com</a:t>
            </a:r>
          </a:p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Tous les participants ajoutent à tour de rôle les besoins par ordre de priorité.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Vote des besoins les plus urgents.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Proposition des solutions.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Vote des solutions et definition de la roadmap.</a:t>
            </a:r>
          </a:p>
        </p:txBody>
      </p:sp>
      <p:sp>
        <p:nvSpPr>
          <p:cNvPr id="198" name="Vision &amp; Plan d’action"/>
          <p:cNvSpPr txBox="1"/>
          <p:nvPr/>
        </p:nvSpPr>
        <p:spPr>
          <a:xfrm>
            <a:off x="3993823" y="1197565"/>
            <a:ext cx="420435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Vision &amp; Plan d’action</a:t>
            </a:r>
          </a:p>
        </p:txBody>
      </p:sp>
      <p:pic>
        <p:nvPicPr>
          <p:cNvPr id="199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1015" y="1419223"/>
            <a:ext cx="9124085" cy="4907755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Vision &amp; Plan d’action"/>
          <p:cNvSpPr txBox="1"/>
          <p:nvPr/>
        </p:nvSpPr>
        <p:spPr>
          <a:xfrm>
            <a:off x="2592699" y="664165"/>
            <a:ext cx="7006602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Aperçu de la plateforme collaborative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Compte rendu de la session</a:t>
            </a:r>
          </a:p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Rédaction du compte rendu de la session.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Rédaction du cahier de charges du MVP.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Envoi de ces éléments ainsi que le PDF du whiteboard à tous les participants.</a:t>
            </a:r>
          </a:p>
        </p:txBody>
      </p:sp>
      <p:sp>
        <p:nvSpPr>
          <p:cNvPr id="207" name="Vision &amp; Plan d’action"/>
          <p:cNvSpPr txBox="1"/>
          <p:nvPr/>
        </p:nvSpPr>
        <p:spPr>
          <a:xfrm>
            <a:off x="3993823" y="1197565"/>
            <a:ext cx="420435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Vision &amp; Plan d’action</a:t>
            </a:r>
          </a:p>
        </p:txBody>
      </p:sp>
      <p:pic>
        <p:nvPicPr>
          <p:cNvPr id="20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ontent Placeholder 2"/>
          <p:cNvSpPr txBox="1"/>
          <p:nvPr>
            <p:ph type="body" idx="1"/>
          </p:nvPr>
        </p:nvSpPr>
        <p:spPr>
          <a:xfrm>
            <a:off x="-362784" y="-1"/>
            <a:ext cx="10515601" cy="5768504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5200">
                <a:solidFill>
                  <a:schemeClr val="accent2"/>
                </a:solidFill>
              </a:defRPr>
            </a:pPr>
          </a:p>
          <a:p>
            <a:pPr marL="0" indent="0" algn="ctr">
              <a:buSzTx/>
              <a:buNone/>
              <a:defRPr sz="5200">
                <a:solidFill>
                  <a:schemeClr val="accent2"/>
                </a:solidFill>
              </a:defRPr>
            </a:pPr>
          </a:p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t>Pourquoi faire appel à </a:t>
            </a:r>
          </a:p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t>une startup ?</a:t>
            </a:r>
          </a:p>
        </p:txBody>
      </p:sp>
      <p:pic>
        <p:nvPicPr>
          <p:cNvPr id="101" name="rocket.png" descr="rocke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35999" y="3179811"/>
            <a:ext cx="3153322" cy="31533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ontent Placeholder 2"/>
          <p:cNvSpPr txBox="1"/>
          <p:nvPr>
            <p:ph type="body" sz="half" idx="1"/>
          </p:nvPr>
        </p:nvSpPr>
        <p:spPr>
          <a:xfrm>
            <a:off x="3456682" y="2393787"/>
            <a:ext cx="5278636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t>Livrables</a:t>
            </a:r>
          </a:p>
          <a:p>
            <a:pPr marL="300789" indent="-300789">
              <a:buFontTx/>
              <a:defRPr sz="30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00789" indent="-300789">
              <a:buFontTx/>
              <a:defRPr sz="30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Cahier de charges du POC.</a:t>
            </a:r>
          </a:p>
          <a:p>
            <a:pPr marL="300789" indent="-300789">
              <a:buFontTx/>
              <a:defRPr sz="30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00789" indent="-300789">
              <a:buFontTx/>
              <a:defRPr sz="30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Roadmap de conception.</a:t>
            </a:r>
          </a:p>
        </p:txBody>
      </p:sp>
      <p:sp>
        <p:nvSpPr>
          <p:cNvPr id="213" name="Vision &amp; Plan d’action"/>
          <p:cNvSpPr txBox="1"/>
          <p:nvPr/>
        </p:nvSpPr>
        <p:spPr>
          <a:xfrm>
            <a:off x="3934388" y="1652147"/>
            <a:ext cx="4098500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Vision &amp; Plan d’action</a:t>
            </a:r>
          </a:p>
        </p:txBody>
      </p:sp>
      <p:pic>
        <p:nvPicPr>
          <p:cNvPr id="214" name="test.png" descr="tes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72709" y="3589644"/>
            <a:ext cx="2540001" cy="2540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ontent Placeholder 2"/>
          <p:cNvSpPr txBox="1"/>
          <p:nvPr>
            <p:ph type="body" idx="1"/>
          </p:nvPr>
        </p:nvSpPr>
        <p:spPr>
          <a:xfrm>
            <a:off x="-685800" y="476627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t>Session 2:</a:t>
            </a:r>
          </a:p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Design &amp; Maquettage</a:t>
            </a:r>
          </a:p>
        </p:txBody>
      </p:sp>
      <p:pic>
        <p:nvPicPr>
          <p:cNvPr id="220" name="computer.png" descr="compute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3806" y="3346450"/>
            <a:ext cx="2755902" cy="275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ontent Placeholder 2"/>
          <p:cNvSpPr txBox="1"/>
          <p:nvPr>
            <p:ph type="body" idx="1"/>
          </p:nvPr>
        </p:nvSpPr>
        <p:spPr>
          <a:xfrm>
            <a:off x="714790" y="2034116"/>
            <a:ext cx="10341137" cy="4351338"/>
          </a:xfrm>
          <a:prstGeom prst="rect">
            <a:avLst/>
          </a:prstGeom>
          <a:solidFill>
            <a:schemeClr val="accent2">
              <a:lumOff val="21960"/>
            </a:schemeClr>
          </a:solidFill>
        </p:spPr>
        <p:txBody>
          <a:bodyPr/>
          <a:lstStyle/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Partie engagé et ses responsabilités : Attijariwafa bank</a:t>
            </a:r>
          </a:p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Objectif:</a:t>
            </a:r>
          </a:p>
          <a:p>
            <a:pPr marL="457200" indent="-457200">
              <a:buFontTx/>
              <a:buAutoNum type="arabicPeriod" startAt="1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Spécifier l’expérience utilisateur souhaitée.</a:t>
            </a:r>
          </a:p>
          <a:p>
            <a:pPr marL="0" indent="0">
              <a:buSzTx/>
              <a:buNone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457200" indent="-457200">
              <a:buFontTx/>
              <a:buAutoNum type="arabicPeriod" startAt="1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Identifier les différentes étapes de l’UX.</a:t>
            </a:r>
          </a:p>
        </p:txBody>
      </p:sp>
      <p:sp>
        <p:nvSpPr>
          <p:cNvPr id="226" name="Vision &amp; Plan d’action"/>
          <p:cNvSpPr txBox="1"/>
          <p:nvPr/>
        </p:nvSpPr>
        <p:spPr>
          <a:xfrm>
            <a:off x="4043309" y="1197565"/>
            <a:ext cx="4105383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2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9DC3E6"/>
          </a:solidFill>
        </p:spPr>
        <p:txBody>
          <a:bodyPr/>
          <a:lstStyle/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Partie engagé et ses responsabilités : Fintech Catalyst Startup </a:t>
            </a:r>
          </a:p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Objectif:</a:t>
            </a:r>
          </a:p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457200" indent="-457200">
              <a:buFontTx/>
              <a:buAutoNum type="arabicPeriod" startAt="1"/>
              <a:defRPr sz="25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Proposer une première maquette du prototype de la solution.</a:t>
            </a:r>
          </a:p>
        </p:txBody>
      </p:sp>
      <p:sp>
        <p:nvSpPr>
          <p:cNvPr id="232" name="Vision &amp; Plan d’action"/>
          <p:cNvSpPr txBox="1"/>
          <p:nvPr/>
        </p:nvSpPr>
        <p:spPr>
          <a:xfrm>
            <a:off x="4043309" y="1197565"/>
            <a:ext cx="4105383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3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Partie engagé et ses responsabilités : CEED Morocco</a:t>
            </a:r>
          </a:p>
          <a:p>
            <a:pPr marL="0" indent="0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Facilitateur &amp; designer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Modérer l’échange entre la startup et AWB.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Conceptualiser l’experience client sur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miro.com</a:t>
            </a:r>
            <a:r>
              <a:t>. 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Designer le mock up du MVP.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Générer le prototype du MVP sur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invisionapp.com</a:t>
            </a:r>
            <a:r>
              <a:t>  </a:t>
            </a:r>
          </a:p>
        </p:txBody>
      </p:sp>
      <p:sp>
        <p:nvSpPr>
          <p:cNvPr id="238" name="Vision &amp; Plan d’action"/>
          <p:cNvSpPr txBox="1"/>
          <p:nvPr/>
        </p:nvSpPr>
        <p:spPr>
          <a:xfrm>
            <a:off x="4043309" y="1197565"/>
            <a:ext cx="4105383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39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icture 7" descr="Picture 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 algn="ctr">
              <a:buSzTx/>
              <a:buFont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Modérer l’échange entre la startup et AWB.</a:t>
            </a:r>
          </a:p>
          <a:p>
            <a:pPr marL="0" indent="0" algn="ctr">
              <a:buSzTx/>
              <a:buFont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Definition de l’experience utilisateur optimale.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Design des mock-ups du prototype de la solution.</a:t>
            </a:r>
          </a:p>
        </p:txBody>
      </p:sp>
      <p:sp>
        <p:nvSpPr>
          <p:cNvPr id="244" name="Vision &amp; Plan d’action"/>
          <p:cNvSpPr txBox="1"/>
          <p:nvPr/>
        </p:nvSpPr>
        <p:spPr>
          <a:xfrm>
            <a:off x="4043308" y="1197565"/>
            <a:ext cx="410538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4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Conceptualiser l’experience client </a:t>
            </a:r>
          </a:p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Design de l’experience utilisateur sur miro.com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Definition des points de contact de chaque étape de l’experience.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Brainstorm pour optimiser l’experience utilisateur.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Vote des solutions.</a:t>
            </a:r>
          </a:p>
        </p:txBody>
      </p:sp>
      <p:sp>
        <p:nvSpPr>
          <p:cNvPr id="250" name="Vision &amp; Plan d’action"/>
          <p:cNvSpPr txBox="1"/>
          <p:nvPr/>
        </p:nvSpPr>
        <p:spPr>
          <a:xfrm>
            <a:off x="4043308" y="1197565"/>
            <a:ext cx="410538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5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 algn="ctr">
              <a:buSzTx/>
              <a:buFont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Designer le mock up du MVP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Definition des différentes interfaces auxquelles fera face l’utilisateur lors de son expérience.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Vote pour chaque écran des fonctionnalités prioritaires.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Design du mock-up.</a:t>
            </a:r>
          </a:p>
        </p:txBody>
      </p:sp>
      <p:sp>
        <p:nvSpPr>
          <p:cNvPr id="256" name="Vision &amp; Plan d’action"/>
          <p:cNvSpPr txBox="1"/>
          <p:nvPr/>
        </p:nvSpPr>
        <p:spPr>
          <a:xfrm>
            <a:off x="4043308" y="1197565"/>
            <a:ext cx="410538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5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Prototype du MVP</a:t>
            </a:r>
          </a:p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Générer le prototype du MVP sur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invisionapp.com</a:t>
            </a:r>
            <a:r>
              <a:t>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Tester l’experience et enumeration des critiques.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Designer le mock up du MVP.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Arrêter le mock up qui sera de base pour le MVP.</a:t>
            </a:r>
          </a:p>
        </p:txBody>
      </p:sp>
      <p:sp>
        <p:nvSpPr>
          <p:cNvPr id="262" name="Vision &amp; Plan d’action"/>
          <p:cNvSpPr txBox="1"/>
          <p:nvPr/>
        </p:nvSpPr>
        <p:spPr>
          <a:xfrm>
            <a:off x="4043308" y="1197565"/>
            <a:ext cx="410538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6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ontent Placeholder 2"/>
          <p:cNvSpPr txBox="1"/>
          <p:nvPr>
            <p:ph type="body" idx="1"/>
          </p:nvPr>
        </p:nvSpPr>
        <p:spPr>
          <a:xfrm>
            <a:off x="714790" y="2034115"/>
            <a:ext cx="10341137" cy="3826359"/>
          </a:xfrm>
          <a:prstGeom prst="rect">
            <a:avLst/>
          </a:prstGeom>
          <a:solidFill>
            <a:srgbClr val="A9D18E"/>
          </a:solidFill>
        </p:spPr>
        <p:txBody>
          <a:bodyPr/>
          <a:lstStyle/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Compte rendu de la session</a:t>
            </a:r>
          </a:p>
          <a:p>
            <a:pPr marL="0" indent="0" algn="ctr">
              <a:buSzTx/>
              <a:buNone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Rédaction du compte rendu de la session.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Generation du prototype.</a:t>
            </a:r>
          </a:p>
          <a:p>
            <a:pPr marL="347578" indent="-347578">
              <a:buFontTx/>
              <a:buAutoNum type="arabicPeriod" startAt="1"/>
              <a:defRPr sz="2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Envoi de ces éléments ainsi que le PDF du whiteboard à tous les participants.</a:t>
            </a:r>
          </a:p>
        </p:txBody>
      </p:sp>
      <p:sp>
        <p:nvSpPr>
          <p:cNvPr id="268" name="Vision &amp; Plan d’action"/>
          <p:cNvSpPr txBox="1"/>
          <p:nvPr/>
        </p:nvSpPr>
        <p:spPr>
          <a:xfrm>
            <a:off x="4043308" y="1197565"/>
            <a:ext cx="4105384" cy="108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6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ntent Placeholder 2"/>
          <p:cNvSpPr txBox="1"/>
          <p:nvPr>
            <p:ph type="body" sz="half" idx="1"/>
          </p:nvPr>
        </p:nvSpPr>
        <p:spPr>
          <a:xfrm>
            <a:off x="2124925" y="2582339"/>
            <a:ext cx="7559528" cy="4351339"/>
          </a:xfrm>
          <a:prstGeom prst="rect">
            <a:avLst/>
          </a:prstGeom>
        </p:spPr>
        <p:txBody>
          <a:bodyPr/>
          <a:lstStyle>
            <a:lvl1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Métier</a:t>
            </a:r>
          </a:p>
        </p:txBody>
      </p:sp>
      <p:pic>
        <p:nvPicPr>
          <p:cNvPr id="107" name="code.png" descr="cod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05413" y="2056945"/>
            <a:ext cx="3705302" cy="3705302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Qualités d’une startup"/>
          <p:cNvSpPr txBox="1"/>
          <p:nvPr/>
        </p:nvSpPr>
        <p:spPr>
          <a:xfrm>
            <a:off x="1250242" y="1771001"/>
            <a:ext cx="4126406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Qualités d’une startup</a:t>
            </a:r>
          </a:p>
        </p:txBody>
      </p:sp>
      <p:pic>
        <p:nvPicPr>
          <p:cNvPr id="109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ontent Placeholder 2"/>
          <p:cNvSpPr txBox="1"/>
          <p:nvPr>
            <p:ph type="body" sz="half" idx="1"/>
          </p:nvPr>
        </p:nvSpPr>
        <p:spPr>
          <a:xfrm>
            <a:off x="2545752" y="2282458"/>
            <a:ext cx="6529438" cy="4351339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t>Livrables</a:t>
            </a:r>
          </a:p>
          <a:p>
            <a:pPr marL="300789" indent="-300789">
              <a:buFontTx/>
              <a:defRPr sz="3000">
                <a:latin typeface="Bahnschrift"/>
                <a:ea typeface="Bahnschrift"/>
                <a:cs typeface="Bahnschrift"/>
                <a:sym typeface="Bahnschrift"/>
              </a:defRPr>
            </a:pPr>
          </a:p>
          <a:p>
            <a:pPr marL="300789" indent="-300789">
              <a:buFontTx/>
              <a:defRPr sz="30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Maquette interactive du POC qui retranscrit l’expérience utilisateur définie par AWB et la startup.</a:t>
            </a:r>
          </a:p>
        </p:txBody>
      </p:sp>
      <p:sp>
        <p:nvSpPr>
          <p:cNvPr id="274" name="Design &amp; Maquettage"/>
          <p:cNvSpPr txBox="1"/>
          <p:nvPr/>
        </p:nvSpPr>
        <p:spPr>
          <a:xfrm>
            <a:off x="3993674" y="1612869"/>
            <a:ext cx="3978135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Design &amp; Maquettage</a:t>
            </a:r>
          </a:p>
        </p:txBody>
      </p:sp>
      <p:pic>
        <p:nvPicPr>
          <p:cNvPr id="275" name="prototype.png" descr="prototyp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75190" y="3850878"/>
            <a:ext cx="2535041" cy="253504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ontent Placeholder 2"/>
          <p:cNvSpPr txBox="1"/>
          <p:nvPr>
            <p:ph type="body" sz="half" idx="1"/>
          </p:nvPr>
        </p:nvSpPr>
        <p:spPr>
          <a:xfrm>
            <a:off x="687012" y="2380376"/>
            <a:ext cx="8225236" cy="21150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b="1" sz="52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Merci pour votre attention</a:t>
            </a:r>
          </a:p>
        </p:txBody>
      </p:sp>
      <p:pic>
        <p:nvPicPr>
          <p:cNvPr id="281" name="rocket.png" descr="rocke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31389" y="2317598"/>
            <a:ext cx="4355556" cy="4355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ontent Placeholder 2"/>
          <p:cNvSpPr txBox="1"/>
          <p:nvPr>
            <p:ph type="body" sz="half" idx="1"/>
          </p:nvPr>
        </p:nvSpPr>
        <p:spPr>
          <a:xfrm>
            <a:off x="2024004" y="2506661"/>
            <a:ext cx="7559528" cy="4351339"/>
          </a:xfrm>
          <a:prstGeom prst="rect">
            <a:avLst/>
          </a:prstGeom>
        </p:spPr>
        <p:txBody>
          <a:bodyPr/>
          <a:lstStyle/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Métier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Rentabilité</a:t>
            </a:r>
          </a:p>
        </p:txBody>
      </p:sp>
      <p:pic>
        <p:nvPicPr>
          <p:cNvPr id="114" name="money.png" descr="mon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2758" y="2068214"/>
            <a:ext cx="3230614" cy="3230614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Qualités d’une startup"/>
          <p:cNvSpPr txBox="1"/>
          <p:nvPr/>
        </p:nvSpPr>
        <p:spPr>
          <a:xfrm>
            <a:off x="1216548" y="1464476"/>
            <a:ext cx="4126406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Qualités d’une startup</a:t>
            </a:r>
          </a:p>
        </p:txBody>
      </p:sp>
      <p:pic>
        <p:nvPicPr>
          <p:cNvPr id="116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jigsaw.png" descr="jigsaw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3427" y="2056945"/>
            <a:ext cx="3705301" cy="3705302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Content Placeholder 2"/>
          <p:cNvSpPr txBox="1"/>
          <p:nvPr>
            <p:ph type="body" sz="half" idx="1"/>
          </p:nvPr>
        </p:nvSpPr>
        <p:spPr>
          <a:xfrm>
            <a:off x="2024004" y="2836863"/>
            <a:ext cx="7559528" cy="4351339"/>
          </a:xfrm>
          <a:prstGeom prst="rect">
            <a:avLst/>
          </a:prstGeom>
        </p:spPr>
        <p:txBody>
          <a:bodyPr/>
          <a:lstStyle/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Métier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Rentabilité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Amour du problème</a:t>
            </a:r>
          </a:p>
        </p:txBody>
      </p:sp>
      <p:sp>
        <p:nvSpPr>
          <p:cNvPr id="122" name="Qualités d’une startup"/>
          <p:cNvSpPr txBox="1"/>
          <p:nvPr/>
        </p:nvSpPr>
        <p:spPr>
          <a:xfrm>
            <a:off x="1216548" y="1508305"/>
            <a:ext cx="4126406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Qualités d’une startup</a:t>
            </a:r>
          </a:p>
        </p:txBody>
      </p:sp>
      <p:pic>
        <p:nvPicPr>
          <p:cNvPr id="12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60418"/>
            <a:ext cx="118661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76873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41537"/>
            <a:ext cx="1935208" cy="793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ontent Placeholder 2"/>
          <p:cNvSpPr txBox="1"/>
          <p:nvPr>
            <p:ph type="body" sz="half" idx="1"/>
          </p:nvPr>
        </p:nvSpPr>
        <p:spPr>
          <a:xfrm>
            <a:off x="2316235" y="2188455"/>
            <a:ext cx="7559528" cy="4351338"/>
          </a:xfrm>
          <a:prstGeom prst="rect">
            <a:avLst/>
          </a:prstGeom>
        </p:spPr>
        <p:txBody>
          <a:bodyPr/>
          <a:lstStyle/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Métier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Rentabilité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Amour du problème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Agilité</a:t>
            </a:r>
          </a:p>
        </p:txBody>
      </p:sp>
      <p:pic>
        <p:nvPicPr>
          <p:cNvPr id="128" name="superhero.png" descr="superher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2455" y="2048444"/>
            <a:ext cx="3294511" cy="3294512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Qualités d’une startup"/>
          <p:cNvSpPr txBox="1"/>
          <p:nvPr/>
        </p:nvSpPr>
        <p:spPr>
          <a:xfrm>
            <a:off x="1363365" y="1375460"/>
            <a:ext cx="4126405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Qualités d’une startup</a:t>
            </a:r>
          </a:p>
        </p:txBody>
      </p:sp>
      <p:pic>
        <p:nvPicPr>
          <p:cNvPr id="130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/>
          <p:cNvSpPr txBox="1"/>
          <p:nvPr>
            <p:ph type="body" sz="half" idx="1"/>
          </p:nvPr>
        </p:nvSpPr>
        <p:spPr>
          <a:xfrm>
            <a:off x="2146553" y="1875919"/>
            <a:ext cx="7559528" cy="4351338"/>
          </a:xfrm>
          <a:prstGeom prst="rect">
            <a:avLst/>
          </a:prstGeom>
        </p:spPr>
        <p:txBody>
          <a:bodyPr/>
          <a:lstStyle/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Métier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Rentabilité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Amour du problème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Agilité</a:t>
            </a:r>
          </a:p>
          <a:p>
            <a:pPr marL="695156" indent="-695156">
              <a:buFontTx/>
              <a:buAutoNum type="arabicPeriod" startAt="1"/>
              <a:defRPr sz="5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Agilité</a:t>
            </a:r>
          </a:p>
        </p:txBody>
      </p:sp>
      <p:pic>
        <p:nvPicPr>
          <p:cNvPr id="135" name="superhero.png" descr="superher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2455" y="2048444"/>
            <a:ext cx="3294511" cy="3294512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Qualités d’une startup"/>
          <p:cNvSpPr txBox="1"/>
          <p:nvPr/>
        </p:nvSpPr>
        <p:spPr>
          <a:xfrm>
            <a:off x="1448205" y="1327278"/>
            <a:ext cx="4126406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Qualités d’une startup</a:t>
            </a:r>
          </a:p>
        </p:txBody>
      </p:sp>
      <p:pic>
        <p:nvPicPr>
          <p:cNvPr id="13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60418"/>
            <a:ext cx="118661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76873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41537"/>
            <a:ext cx="1935208" cy="793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ontent Placeholder 2"/>
          <p:cNvSpPr txBox="1"/>
          <p:nvPr>
            <p:ph type="body" sz="half" idx="1"/>
          </p:nvPr>
        </p:nvSpPr>
        <p:spPr>
          <a:xfrm>
            <a:off x="2238414" y="2265896"/>
            <a:ext cx="7559528" cy="4351338"/>
          </a:xfrm>
          <a:prstGeom prst="rect">
            <a:avLst/>
          </a:prstGeom>
        </p:spPr>
        <p:txBody>
          <a:bodyPr/>
          <a:lstStyle/>
          <a:p>
            <a:pPr marL="563077" indent="-563077" defTabSz="740662">
              <a:spcBef>
                <a:spcPts val="800"/>
              </a:spcBef>
              <a:buFontTx/>
              <a:buAutoNum type="arabicPeriod" startAt="1"/>
              <a:defRPr sz="4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Métier</a:t>
            </a:r>
          </a:p>
          <a:p>
            <a:pPr marL="563077" indent="-563077" defTabSz="740662">
              <a:spcBef>
                <a:spcPts val="800"/>
              </a:spcBef>
              <a:buFontTx/>
              <a:buAutoNum type="arabicPeriod" startAt="1"/>
              <a:defRPr sz="4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Rentabilité</a:t>
            </a:r>
          </a:p>
          <a:p>
            <a:pPr marL="563077" indent="-563077" defTabSz="740662">
              <a:spcBef>
                <a:spcPts val="800"/>
              </a:spcBef>
              <a:buFontTx/>
              <a:buAutoNum type="arabicPeriod" startAt="1"/>
              <a:defRPr sz="4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Amour du problème</a:t>
            </a:r>
          </a:p>
          <a:p>
            <a:pPr marL="563077" indent="-563077" defTabSz="740662">
              <a:spcBef>
                <a:spcPts val="800"/>
              </a:spcBef>
              <a:buFontTx/>
              <a:buAutoNum type="arabicPeriod" startAt="1"/>
              <a:defRPr sz="4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Agilité</a:t>
            </a:r>
          </a:p>
          <a:p>
            <a:pPr marL="563077" indent="-563077" defTabSz="740662">
              <a:spcBef>
                <a:spcPts val="800"/>
              </a:spcBef>
              <a:buFontTx/>
              <a:buAutoNum type="arabicPeriod" startAt="1"/>
              <a:defRPr sz="42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Agilité</a:t>
            </a:r>
          </a:p>
          <a:p>
            <a:pPr marL="563077" indent="-563077" defTabSz="740662">
              <a:spcBef>
                <a:spcPts val="800"/>
              </a:spcBef>
              <a:buFontTx/>
              <a:buAutoNum type="arabicPeriod" startAt="1"/>
              <a:defRPr sz="5800">
                <a:latin typeface="Bahnschrift"/>
                <a:ea typeface="Bahnschrift"/>
                <a:cs typeface="Bahnschrift"/>
                <a:sym typeface="Bahnschrift"/>
              </a:defRPr>
            </a:pPr>
            <a:r>
              <a:t>Agilité</a:t>
            </a:r>
          </a:p>
        </p:txBody>
      </p:sp>
      <p:pic>
        <p:nvPicPr>
          <p:cNvPr id="142" name="superhero.png" descr="superher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88410" y="1404719"/>
            <a:ext cx="4654156" cy="4654154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Qualités d’une startup"/>
          <p:cNvSpPr txBox="1"/>
          <p:nvPr/>
        </p:nvSpPr>
        <p:spPr>
          <a:xfrm>
            <a:off x="1381214" y="1669696"/>
            <a:ext cx="4126405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b="1" sz="3000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Qualités d’une startup</a:t>
            </a:r>
          </a:p>
        </p:txBody>
      </p:sp>
      <p:pic>
        <p:nvPicPr>
          <p:cNvPr id="144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2"/>
          <p:cNvSpPr txBox="1"/>
          <p:nvPr>
            <p:ph type="body" idx="1"/>
          </p:nvPr>
        </p:nvSpPr>
        <p:spPr>
          <a:xfrm>
            <a:off x="-1761708" y="453231"/>
            <a:ext cx="10515601" cy="4351338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None/>
              <a:defRPr b="1" sz="5200">
                <a:solidFill>
                  <a:schemeClr val="accent2"/>
                </a:solidFill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pPr/>
            <a:r>
              <a:t>Finalité</a:t>
            </a:r>
          </a:p>
        </p:txBody>
      </p:sp>
      <p:pic>
        <p:nvPicPr>
          <p:cNvPr id="149" name="85022575-stock-vector-group-of-people-targeting-goal-.jpg" descr="85022575-stock-vector-group-of-people-targeting-goal-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2446" y="2536080"/>
            <a:ext cx="5715003" cy="4356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12101" y="350991"/>
            <a:ext cx="1186610" cy="675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172" t="27193" r="0" b="27526"/>
          <a:stretch>
            <a:fillRect/>
          </a:stretch>
        </p:blipFill>
        <p:spPr>
          <a:xfrm>
            <a:off x="447800" y="367447"/>
            <a:ext cx="3234020" cy="675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7" descr="Pictur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95433" y="232110"/>
            <a:ext cx="1935208" cy="793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