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1" r:id="rId5"/>
    <p:sldId id="264" r:id="rId6"/>
    <p:sldId id="267" r:id="rId7"/>
    <p:sldId id="258" r:id="rId8"/>
    <p:sldId id="265" r:id="rId9"/>
    <p:sldId id="268" r:id="rId10"/>
    <p:sldId id="260" r:id="rId11"/>
    <p:sldId id="269" r:id="rId12"/>
    <p:sldId id="270" r:id="rId13"/>
    <p:sldId id="261" r:id="rId14"/>
    <p:sldId id="262" r:id="rId15"/>
    <p:sldId id="266" r:id="rId16"/>
    <p:sldId id="272" r:id="rId17"/>
    <p:sldId id="263" r:id="rId18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2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92900" y="3548791"/>
            <a:ext cx="12502198" cy="14566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00" b="1" i="0">
                <a:solidFill>
                  <a:srgbClr val="2366B0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8069" y="5504429"/>
            <a:ext cx="17731861" cy="1786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E4090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4600AC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4600AC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4600AC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1781" y="4023266"/>
            <a:ext cx="4964437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4600AC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0" y="4030830"/>
            <a:ext cx="13118465" cy="372153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20"/>
              </a:spcBef>
            </a:pPr>
            <a:r>
              <a:rPr sz="8000" b="1" spc="5" dirty="0">
                <a:solidFill>
                  <a:srgbClr val="4600AC"/>
                </a:solidFill>
                <a:latin typeface="Courier New"/>
                <a:cs typeface="Courier New"/>
              </a:rPr>
              <a:t>How </a:t>
            </a:r>
            <a:r>
              <a:rPr sz="8000" b="1" spc="10" dirty="0">
                <a:solidFill>
                  <a:srgbClr val="4600AC"/>
                </a:solidFill>
                <a:latin typeface="Courier New"/>
                <a:cs typeface="Courier New"/>
              </a:rPr>
              <a:t>to</a:t>
            </a:r>
            <a:r>
              <a:rPr sz="8000" b="1" spc="-45" dirty="0">
                <a:solidFill>
                  <a:srgbClr val="4600AC"/>
                </a:solidFill>
                <a:latin typeface="Courier New"/>
                <a:cs typeface="Courier New"/>
              </a:rPr>
              <a:t> </a:t>
            </a:r>
            <a:r>
              <a:rPr sz="8000" b="1" spc="5" dirty="0">
                <a:solidFill>
                  <a:srgbClr val="4600AC"/>
                </a:solidFill>
                <a:latin typeface="Courier New"/>
                <a:cs typeface="Courier New"/>
              </a:rPr>
              <a:t>improve  your Product Market</a:t>
            </a:r>
            <a:r>
              <a:rPr sz="8000" b="1" spc="-5" dirty="0">
                <a:solidFill>
                  <a:srgbClr val="4600AC"/>
                </a:solidFill>
                <a:latin typeface="Courier New"/>
                <a:cs typeface="Courier New"/>
              </a:rPr>
              <a:t> </a:t>
            </a:r>
            <a:r>
              <a:rPr sz="8000" b="1" spc="5" dirty="0">
                <a:solidFill>
                  <a:srgbClr val="4600AC"/>
                </a:solidFill>
                <a:latin typeface="Courier New"/>
                <a:cs typeface="Courier New"/>
              </a:rPr>
              <a:t>Fit</a:t>
            </a:r>
            <a:endParaRPr lang="fr-MA" sz="8000" b="1" spc="5" dirty="0">
              <a:solidFill>
                <a:srgbClr val="4600AC"/>
              </a:solidFill>
              <a:latin typeface="Courier New"/>
              <a:cs typeface="Courier New"/>
            </a:endParaRPr>
          </a:p>
          <a:p>
            <a:pPr marL="12700" marR="5080" algn="ctr">
              <a:lnSpc>
                <a:spcPct val="100000"/>
              </a:lnSpc>
              <a:spcBef>
                <a:spcPts val="120"/>
              </a:spcBef>
            </a:pPr>
            <a:r>
              <a:rPr lang="fr-MA" sz="8000" b="1" spc="5" dirty="0">
                <a:solidFill>
                  <a:srgbClr val="4600AC"/>
                </a:solidFill>
                <a:latin typeface="Courier New"/>
                <a:cs typeface="Courier New"/>
              </a:rPr>
              <a:t>B2B-B2C</a:t>
            </a:r>
            <a:endParaRPr sz="8000" dirty="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9450" y="153908"/>
            <a:ext cx="6077221" cy="1348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28700" y="0"/>
            <a:ext cx="17263110" cy="9787890"/>
            <a:chOff x="1028700" y="0"/>
            <a:chExt cx="17263110" cy="9787890"/>
          </a:xfrm>
        </p:grpSpPr>
        <p:sp>
          <p:nvSpPr>
            <p:cNvPr id="5" name="object 5"/>
            <p:cNvSpPr/>
            <p:nvPr/>
          </p:nvSpPr>
          <p:spPr>
            <a:xfrm>
              <a:off x="11114013" y="0"/>
              <a:ext cx="7177711" cy="97878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028700" y="1902408"/>
              <a:ext cx="16230600" cy="76200"/>
            </a:xfrm>
            <a:custGeom>
              <a:avLst/>
              <a:gdLst/>
              <a:ahLst/>
              <a:cxnLst/>
              <a:rect l="l" t="t" r="r" b="b"/>
              <a:pathLst>
                <a:path w="16230600" h="76200">
                  <a:moveTo>
                    <a:pt x="16230600" y="76200"/>
                  </a:moveTo>
                  <a:lnTo>
                    <a:pt x="0" y="76200"/>
                  </a:lnTo>
                  <a:lnTo>
                    <a:pt x="0" y="0"/>
                  </a:lnTo>
                  <a:lnTo>
                    <a:pt x="16230600" y="0"/>
                  </a:lnTo>
                  <a:lnTo>
                    <a:pt x="16230600" y="76200"/>
                  </a:lnTo>
                  <a:close/>
                </a:path>
              </a:pathLst>
            </a:custGeom>
            <a:solidFill>
              <a:srgbClr val="E61C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855617" y="120499"/>
              <a:ext cx="2438399" cy="13811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56"/>
            <a:ext cx="8377410" cy="83439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275083" y="47627"/>
            <a:ext cx="1981199" cy="113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3022" y="5419398"/>
            <a:ext cx="5194935" cy="104775"/>
          </a:xfrm>
          <a:custGeom>
            <a:avLst/>
            <a:gdLst/>
            <a:ahLst/>
            <a:cxnLst/>
            <a:rect l="l" t="t" r="r" b="b"/>
            <a:pathLst>
              <a:path w="5194934" h="104775">
                <a:moveTo>
                  <a:pt x="5194614" y="104258"/>
                </a:moveTo>
                <a:lnTo>
                  <a:pt x="0" y="104258"/>
                </a:lnTo>
                <a:lnTo>
                  <a:pt x="0" y="0"/>
                </a:lnTo>
                <a:lnTo>
                  <a:pt x="5194614" y="0"/>
                </a:lnTo>
                <a:lnTo>
                  <a:pt x="5194614" y="104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62004" y="5419398"/>
            <a:ext cx="3964940" cy="104775"/>
          </a:xfrm>
          <a:custGeom>
            <a:avLst/>
            <a:gdLst/>
            <a:ahLst/>
            <a:cxnLst/>
            <a:rect l="l" t="t" r="r" b="b"/>
            <a:pathLst>
              <a:path w="3964940" h="104775">
                <a:moveTo>
                  <a:pt x="3964914" y="104258"/>
                </a:moveTo>
                <a:lnTo>
                  <a:pt x="0" y="104258"/>
                </a:lnTo>
                <a:lnTo>
                  <a:pt x="0" y="0"/>
                </a:lnTo>
                <a:lnTo>
                  <a:pt x="3964914" y="0"/>
                </a:lnTo>
                <a:lnTo>
                  <a:pt x="3964914" y="104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90322" y="4231243"/>
            <a:ext cx="977201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spc="-135" dirty="0">
                <a:latin typeface="Courier New"/>
                <a:cs typeface="Courier New"/>
              </a:rPr>
              <a:t>Doha</a:t>
            </a:r>
            <a:r>
              <a:rPr sz="8800" spc="-425" dirty="0">
                <a:latin typeface="Courier New"/>
                <a:cs typeface="Courier New"/>
              </a:rPr>
              <a:t> </a:t>
            </a:r>
            <a:r>
              <a:rPr sz="8800" spc="-165" dirty="0">
                <a:latin typeface="Courier New"/>
                <a:cs typeface="Courier New"/>
              </a:rPr>
              <a:t>Benjelloun</a:t>
            </a:r>
            <a:endParaRPr sz="8800" dirty="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0002" y="5868161"/>
            <a:ext cx="10311130" cy="178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z="5000" b="1" spc="-5" dirty="0">
                <a:solidFill>
                  <a:srgbClr val="E40901"/>
                </a:solidFill>
                <a:latin typeface="Courier New"/>
                <a:cs typeface="Courier New"/>
              </a:rPr>
              <a:t>Digital Learning expert </a:t>
            </a:r>
            <a:r>
              <a:rPr sz="5000" b="1" dirty="0">
                <a:solidFill>
                  <a:srgbClr val="E40901"/>
                </a:solidFill>
                <a:latin typeface="Courier New"/>
                <a:cs typeface="Courier New"/>
              </a:rPr>
              <a:t>&amp;  </a:t>
            </a:r>
            <a:r>
              <a:rPr sz="5000" b="1" spc="-5" dirty="0">
                <a:solidFill>
                  <a:srgbClr val="E40901"/>
                </a:solidFill>
                <a:latin typeface="Courier New"/>
                <a:cs typeface="Courier New"/>
              </a:rPr>
              <a:t>General Manager at</a:t>
            </a:r>
            <a:r>
              <a:rPr sz="5000" b="1" spc="-85" dirty="0">
                <a:solidFill>
                  <a:srgbClr val="E40901"/>
                </a:solidFill>
                <a:latin typeface="Courier New"/>
                <a:cs typeface="Courier New"/>
              </a:rPr>
              <a:t> </a:t>
            </a:r>
            <a:r>
              <a:rPr sz="5000" b="1" spc="-5" dirty="0">
                <a:solidFill>
                  <a:srgbClr val="E40901"/>
                </a:solidFill>
                <a:latin typeface="Courier New"/>
                <a:cs typeface="Courier New"/>
              </a:rPr>
              <a:t>Proatech</a:t>
            </a:r>
            <a:endParaRPr sz="5000" dirty="0">
              <a:latin typeface="Courier New"/>
              <a:cs typeface="Courier Ne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3450" y="98256"/>
            <a:ext cx="5305440" cy="1181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1"/>
          <p:cNvSpPr/>
          <p:nvPr/>
        </p:nvSpPr>
        <p:spPr>
          <a:xfrm>
            <a:off x="933450" y="98253"/>
            <a:ext cx="5305440" cy="118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15275083" y="13561"/>
            <a:ext cx="1981199" cy="113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00200" y="1750457"/>
            <a:ext cx="13087350" cy="615553"/>
          </a:xfrm>
        </p:spPr>
        <p:txBody>
          <a:bodyPr/>
          <a:lstStyle/>
          <a:p>
            <a:r>
              <a:rPr lang="en-GB" sz="4000" dirty="0" smtClean="0"/>
              <a:t>Customer Adoption Curve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408" y="2366010"/>
            <a:ext cx="15454573" cy="765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8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2697480"/>
            <a:ext cx="10972800" cy="7612380"/>
          </a:xfrm>
          <a:prstGeom prst="rect">
            <a:avLst/>
          </a:prstGeom>
        </p:spPr>
      </p:pic>
      <p:sp>
        <p:nvSpPr>
          <p:cNvPr id="6" name="object 11"/>
          <p:cNvSpPr/>
          <p:nvPr/>
        </p:nvSpPr>
        <p:spPr>
          <a:xfrm>
            <a:off x="933450" y="98253"/>
            <a:ext cx="5305440" cy="118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15275083" y="13561"/>
            <a:ext cx="1981199" cy="113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43200" y="4229100"/>
            <a:ext cx="13944600" cy="2462213"/>
          </a:xfrm>
        </p:spPr>
        <p:txBody>
          <a:bodyPr/>
          <a:lstStyle/>
          <a:p>
            <a:pPr algn="ctr"/>
            <a:r>
              <a:rPr lang="en-GB" sz="60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Impact of Covid-19 on the market</a:t>
            </a:r>
          </a:p>
          <a:p>
            <a:pPr algn="ctr"/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1473901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05919" y="609"/>
            <a:ext cx="15382240" cy="10288905"/>
            <a:chOff x="2905919" y="609"/>
            <a:chExt cx="15382240" cy="10288905"/>
          </a:xfrm>
        </p:grpSpPr>
        <p:sp>
          <p:nvSpPr>
            <p:cNvPr id="3" name="object 3"/>
            <p:cNvSpPr/>
            <p:nvPr/>
          </p:nvSpPr>
          <p:spPr>
            <a:xfrm>
              <a:off x="13554098" y="609"/>
              <a:ext cx="4733881" cy="102885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05919" y="4815050"/>
              <a:ext cx="12452350" cy="109855"/>
            </a:xfrm>
            <a:custGeom>
              <a:avLst/>
              <a:gdLst/>
              <a:ahLst/>
              <a:cxnLst/>
              <a:rect l="l" t="t" r="r" b="b"/>
              <a:pathLst>
                <a:path w="12452350" h="109854">
                  <a:moveTo>
                    <a:pt x="12451973" y="109693"/>
                  </a:moveTo>
                  <a:lnTo>
                    <a:pt x="0" y="109693"/>
                  </a:lnTo>
                  <a:lnTo>
                    <a:pt x="0" y="0"/>
                  </a:lnTo>
                  <a:lnTo>
                    <a:pt x="12451973" y="0"/>
                  </a:lnTo>
                  <a:lnTo>
                    <a:pt x="12451973" y="109693"/>
                  </a:lnTo>
                  <a:close/>
                </a:path>
              </a:pathLst>
            </a:custGeom>
            <a:solidFill>
              <a:srgbClr val="2366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70" dirty="0"/>
              <a:t>Product </a:t>
            </a:r>
            <a:r>
              <a:rPr spc="-165" dirty="0"/>
              <a:t>Market</a:t>
            </a:r>
            <a:r>
              <a:rPr spc="-675" dirty="0"/>
              <a:t> </a:t>
            </a:r>
            <a:r>
              <a:rPr spc="-135" dirty="0"/>
              <a:t>Fit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45453" y="5768359"/>
            <a:ext cx="13970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latin typeface="Courier New"/>
                <a:cs typeface="Courier New"/>
              </a:rPr>
              <a:t>B2</a:t>
            </a:r>
            <a:r>
              <a:rPr sz="6000" dirty="0">
                <a:latin typeface="Courier New"/>
                <a:cs typeface="Courier New"/>
              </a:rPr>
              <a:t>C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72085" y="47624"/>
            <a:ext cx="16456025" cy="1191895"/>
            <a:chOff x="772085" y="47624"/>
            <a:chExt cx="16456025" cy="1191895"/>
          </a:xfrm>
        </p:grpSpPr>
        <p:sp>
          <p:nvSpPr>
            <p:cNvPr id="8" name="object 8"/>
            <p:cNvSpPr/>
            <p:nvPr/>
          </p:nvSpPr>
          <p:spPr>
            <a:xfrm>
              <a:off x="772085" y="113935"/>
              <a:ext cx="5107849" cy="11249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246522" y="47624"/>
              <a:ext cx="1981199" cy="11334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033" y="0"/>
            <a:ext cx="6481445" cy="9935845"/>
            <a:chOff x="-4033" y="0"/>
            <a:chExt cx="6481445" cy="9935845"/>
          </a:xfrm>
        </p:grpSpPr>
        <p:sp>
          <p:nvSpPr>
            <p:cNvPr id="3" name="object 3"/>
            <p:cNvSpPr/>
            <p:nvPr/>
          </p:nvSpPr>
          <p:spPr>
            <a:xfrm>
              <a:off x="-4033" y="0"/>
              <a:ext cx="6481325" cy="99353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3449" y="98256"/>
              <a:ext cx="5305440" cy="11810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5275083" y="47624"/>
            <a:ext cx="1981199" cy="113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30500" y="4976554"/>
            <a:ext cx="8427720" cy="104775"/>
          </a:xfrm>
          <a:custGeom>
            <a:avLst/>
            <a:gdLst/>
            <a:ahLst/>
            <a:cxnLst/>
            <a:rect l="l" t="t" r="r" b="b"/>
            <a:pathLst>
              <a:path w="8427719" h="104775">
                <a:moveTo>
                  <a:pt x="8427363" y="104258"/>
                </a:moveTo>
                <a:lnTo>
                  <a:pt x="0" y="104258"/>
                </a:lnTo>
                <a:lnTo>
                  <a:pt x="0" y="0"/>
                </a:lnTo>
                <a:lnTo>
                  <a:pt x="8427363" y="0"/>
                </a:lnTo>
                <a:lnTo>
                  <a:pt x="8427363" y="104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17800" y="3788399"/>
            <a:ext cx="847534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spc="-155" dirty="0">
                <a:latin typeface="Courier New"/>
                <a:cs typeface="Courier New"/>
              </a:rPr>
              <a:t>Nicolas</a:t>
            </a:r>
            <a:r>
              <a:rPr sz="8800" spc="-445" dirty="0">
                <a:latin typeface="Courier New"/>
                <a:cs typeface="Courier New"/>
              </a:rPr>
              <a:t> </a:t>
            </a:r>
            <a:r>
              <a:rPr sz="8800" spc="-145" dirty="0">
                <a:latin typeface="Courier New"/>
                <a:cs typeface="Courier New"/>
              </a:rPr>
              <a:t>Neveu</a:t>
            </a:r>
            <a:endParaRPr sz="8800" dirty="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52309" marR="5080">
              <a:lnSpc>
                <a:spcPct val="115500"/>
              </a:lnSpc>
              <a:spcBef>
                <a:spcPts val="100"/>
              </a:spcBef>
            </a:pPr>
            <a:r>
              <a:rPr spc="-5" dirty="0"/>
              <a:t>Chief Executive Officer </a:t>
            </a:r>
            <a:r>
              <a:rPr lang="en-GB" spc="-5" dirty="0"/>
              <a:t>at</a:t>
            </a:r>
            <a:r>
              <a:rPr spc="-5" dirty="0"/>
              <a:t>  Dreamline</a:t>
            </a:r>
            <a:r>
              <a:rPr spc="-15" dirty="0"/>
              <a:t> </a:t>
            </a:r>
            <a:r>
              <a:rPr spc="-5" dirty="0"/>
              <a:t>Studio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477" t="1640" r="1043" b="1468"/>
          <a:stretch/>
        </p:blipFill>
        <p:spPr>
          <a:xfrm>
            <a:off x="1486192" y="3390900"/>
            <a:ext cx="5029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5" t="1903" r="17014" b="-86"/>
          <a:stretch/>
        </p:blipFill>
        <p:spPr>
          <a:xfrm rot="10800000">
            <a:off x="-1" y="2830604"/>
            <a:ext cx="9029701" cy="7474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4917" t="3263" r="5826" b="2744"/>
          <a:stretch/>
        </p:blipFill>
        <p:spPr>
          <a:xfrm>
            <a:off x="5943600" y="2857500"/>
            <a:ext cx="7594202" cy="67935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143" y="1916175"/>
            <a:ext cx="13953889" cy="1661993"/>
          </a:xfrm>
        </p:spPr>
        <p:txBody>
          <a:bodyPr/>
          <a:lstStyle/>
          <a:p>
            <a:r>
              <a:rPr lang="en-GB" sz="54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How to obtain Product Market Fit?</a:t>
            </a:r>
          </a:p>
        </p:txBody>
      </p:sp>
      <p:sp>
        <p:nvSpPr>
          <p:cNvPr id="5" name="object 11"/>
          <p:cNvSpPr/>
          <p:nvPr/>
        </p:nvSpPr>
        <p:spPr>
          <a:xfrm>
            <a:off x="933450" y="98253"/>
            <a:ext cx="5305440" cy="1181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15275083" y="13561"/>
            <a:ext cx="1981199" cy="1133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90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5" t="1903" r="13542" b="-86"/>
          <a:stretch/>
        </p:blipFill>
        <p:spPr>
          <a:xfrm rot="10800000">
            <a:off x="0" y="2830605"/>
            <a:ext cx="9410700" cy="74741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698288"/>
            <a:ext cx="15392400" cy="5112212"/>
          </a:xfrm>
        </p:spPr>
        <p:txBody>
          <a:bodyPr/>
          <a:lstStyle/>
          <a:p>
            <a:r>
              <a:rPr lang="en-GB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 Get Product Market Fit</a:t>
            </a:r>
          </a:p>
          <a:p>
            <a:endParaRPr lang="en-GB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Find a sizeable Market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Identify a problem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Develop an MVP to solve 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Find a business model to support 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Test, Measure, Learn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Repeat !</a:t>
            </a:r>
            <a:endParaRPr lang="en-GB" sz="4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933450" y="98253"/>
            <a:ext cx="5305440" cy="118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15275083" y="13561"/>
            <a:ext cx="1981199" cy="113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970" y="3162300"/>
            <a:ext cx="2438400" cy="5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584" y="4000500"/>
            <a:ext cx="11830050" cy="6474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963" y="0"/>
            <a:ext cx="7674037" cy="56769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5993" y="4305300"/>
            <a:ext cx="4964437" cy="1122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THANK</a:t>
            </a:r>
            <a:r>
              <a:rPr spc="-95" dirty="0"/>
              <a:t> </a:t>
            </a:r>
            <a:r>
              <a:rPr spc="-5" dirty="0"/>
              <a:t>YOU</a:t>
            </a:r>
          </a:p>
        </p:txBody>
      </p:sp>
      <p:sp>
        <p:nvSpPr>
          <p:cNvPr id="3" name="object 3"/>
          <p:cNvSpPr/>
          <p:nvPr/>
        </p:nvSpPr>
        <p:spPr>
          <a:xfrm>
            <a:off x="933450" y="462378"/>
            <a:ext cx="5305440" cy="1181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396" y="634908"/>
            <a:ext cx="14671040" cy="9652635"/>
            <a:chOff x="-4396" y="634908"/>
            <a:chExt cx="14671040" cy="9652635"/>
          </a:xfrm>
        </p:grpSpPr>
        <p:sp>
          <p:nvSpPr>
            <p:cNvPr id="3" name="object 3"/>
            <p:cNvSpPr/>
            <p:nvPr/>
          </p:nvSpPr>
          <p:spPr>
            <a:xfrm>
              <a:off x="-4396" y="634908"/>
              <a:ext cx="5697766" cy="96520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97789" y="4427283"/>
              <a:ext cx="11068685" cy="109855"/>
            </a:xfrm>
            <a:custGeom>
              <a:avLst/>
              <a:gdLst/>
              <a:ahLst/>
              <a:cxnLst/>
              <a:rect l="l" t="t" r="r" b="b"/>
              <a:pathLst>
                <a:path w="11068685" h="109854">
                  <a:moveTo>
                    <a:pt x="11068427" y="109693"/>
                  </a:moveTo>
                  <a:lnTo>
                    <a:pt x="0" y="109693"/>
                  </a:lnTo>
                  <a:lnTo>
                    <a:pt x="0" y="0"/>
                  </a:lnTo>
                  <a:lnTo>
                    <a:pt x="11068427" y="0"/>
                  </a:lnTo>
                  <a:lnTo>
                    <a:pt x="11068427" y="109693"/>
                  </a:lnTo>
                  <a:close/>
                </a:path>
              </a:pathLst>
            </a:custGeom>
            <a:solidFill>
              <a:srgbClr val="2366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85089" y="3161025"/>
            <a:ext cx="11118215" cy="14566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400" b="1" spc="-185" dirty="0">
                <a:solidFill>
                  <a:srgbClr val="2366B0"/>
                </a:solidFill>
                <a:latin typeface="Courier New"/>
                <a:cs typeface="Courier New"/>
              </a:rPr>
              <a:t>Product/Software</a:t>
            </a:r>
            <a:endParaRPr sz="9400" dirty="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73028" y="5731423"/>
            <a:ext cx="6918325" cy="109855"/>
          </a:xfrm>
          <a:custGeom>
            <a:avLst/>
            <a:gdLst/>
            <a:ahLst/>
            <a:cxnLst/>
            <a:rect l="l" t="t" r="r" b="b"/>
            <a:pathLst>
              <a:path w="6918325" h="109854">
                <a:moveTo>
                  <a:pt x="6917765" y="109693"/>
                </a:moveTo>
                <a:lnTo>
                  <a:pt x="0" y="109693"/>
                </a:lnTo>
                <a:lnTo>
                  <a:pt x="0" y="0"/>
                </a:lnTo>
                <a:lnTo>
                  <a:pt x="6917765" y="0"/>
                </a:lnTo>
                <a:lnTo>
                  <a:pt x="6917765" y="109693"/>
                </a:lnTo>
                <a:close/>
              </a:path>
            </a:pathLst>
          </a:custGeom>
          <a:solidFill>
            <a:srgbClr val="236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60328" y="4465164"/>
            <a:ext cx="6967220" cy="14566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400" b="1" spc="-165" dirty="0">
                <a:solidFill>
                  <a:srgbClr val="2366B0"/>
                </a:solidFill>
                <a:latin typeface="Courier New"/>
                <a:cs typeface="Courier New"/>
              </a:rPr>
              <a:t>Market</a:t>
            </a:r>
            <a:r>
              <a:rPr sz="9400" b="1" spc="-470" dirty="0">
                <a:solidFill>
                  <a:srgbClr val="2366B0"/>
                </a:solidFill>
                <a:latin typeface="Courier New"/>
                <a:cs typeface="Courier New"/>
              </a:rPr>
              <a:t> </a:t>
            </a:r>
            <a:r>
              <a:rPr sz="9400" b="1" spc="-135" dirty="0">
                <a:solidFill>
                  <a:srgbClr val="2366B0"/>
                </a:solidFill>
                <a:latin typeface="Courier New"/>
                <a:cs typeface="Courier New"/>
              </a:rPr>
              <a:t>Fit</a:t>
            </a:r>
            <a:endParaRPr sz="9400" dirty="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5453" y="6688063"/>
            <a:ext cx="13970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latin typeface="Courier New"/>
                <a:cs typeface="Courier New"/>
              </a:rPr>
              <a:t>B2</a:t>
            </a:r>
            <a:r>
              <a:rPr sz="6000" dirty="0">
                <a:latin typeface="Courier New"/>
                <a:cs typeface="Courier New"/>
              </a:rPr>
              <a:t>B</a:t>
            </a:r>
          </a:p>
        </p:txBody>
      </p:sp>
      <p:sp>
        <p:nvSpPr>
          <p:cNvPr id="9" name="object 9"/>
          <p:cNvSpPr/>
          <p:nvPr/>
        </p:nvSpPr>
        <p:spPr>
          <a:xfrm>
            <a:off x="15275083" y="47625"/>
            <a:ext cx="1981199" cy="113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3450" y="98255"/>
            <a:ext cx="5305440" cy="1181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120" y="-30480"/>
            <a:ext cx="10972800" cy="761238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91850" y="2773536"/>
            <a:ext cx="5167961" cy="5128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3633" y="270296"/>
            <a:ext cx="4790938" cy="1051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75083" y="13561"/>
            <a:ext cx="1981199" cy="1133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13545" y="4361313"/>
            <a:ext cx="4537710" cy="102870"/>
          </a:xfrm>
          <a:custGeom>
            <a:avLst/>
            <a:gdLst/>
            <a:ahLst/>
            <a:cxnLst/>
            <a:rect l="l" t="t" r="r" b="b"/>
            <a:pathLst>
              <a:path w="4537709" h="102870">
                <a:moveTo>
                  <a:pt x="4537411" y="102786"/>
                </a:moveTo>
                <a:lnTo>
                  <a:pt x="0" y="102786"/>
                </a:lnTo>
                <a:lnTo>
                  <a:pt x="0" y="0"/>
                </a:lnTo>
                <a:lnTo>
                  <a:pt x="4537411" y="0"/>
                </a:lnTo>
                <a:lnTo>
                  <a:pt x="4537411" y="102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00845" y="3173994"/>
            <a:ext cx="458597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800" u="sng" spc="-150" dirty="0">
                <a:latin typeface="Courier New"/>
                <a:cs typeface="Courier New"/>
              </a:rPr>
              <a:t>Mohamed</a:t>
            </a:r>
          </a:p>
        </p:txBody>
      </p:sp>
      <p:sp>
        <p:nvSpPr>
          <p:cNvPr id="8" name="object 8"/>
          <p:cNvSpPr/>
          <p:nvPr/>
        </p:nvSpPr>
        <p:spPr>
          <a:xfrm>
            <a:off x="6513545" y="5583328"/>
            <a:ext cx="6482715" cy="102870"/>
          </a:xfrm>
          <a:custGeom>
            <a:avLst/>
            <a:gdLst/>
            <a:ahLst/>
            <a:cxnLst/>
            <a:rect l="l" t="t" r="r" b="b"/>
            <a:pathLst>
              <a:path w="6482715" h="102870">
                <a:moveTo>
                  <a:pt x="6482139" y="102786"/>
                </a:moveTo>
                <a:lnTo>
                  <a:pt x="0" y="102786"/>
                </a:lnTo>
                <a:lnTo>
                  <a:pt x="0" y="0"/>
                </a:lnTo>
                <a:lnTo>
                  <a:pt x="6482139" y="0"/>
                </a:lnTo>
                <a:lnTo>
                  <a:pt x="6482139" y="102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00845" y="4396009"/>
            <a:ext cx="653034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spc="-150" dirty="0">
                <a:latin typeface="Courier New"/>
                <a:cs typeface="Courier New"/>
              </a:rPr>
              <a:t>Benboubker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00845" y="6117735"/>
            <a:ext cx="8408035" cy="178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5000" b="1" spc="-5" dirty="0">
                <a:solidFill>
                  <a:srgbClr val="E40901"/>
                </a:solidFill>
                <a:latin typeface="Courier New"/>
                <a:cs typeface="Courier New"/>
              </a:rPr>
              <a:t>Co-founder </a:t>
            </a:r>
            <a:r>
              <a:rPr sz="5000" b="1" dirty="0">
                <a:solidFill>
                  <a:srgbClr val="E40901"/>
                </a:solidFill>
                <a:latin typeface="Courier New"/>
                <a:cs typeface="Courier New"/>
              </a:rPr>
              <a:t>&amp; </a:t>
            </a:r>
            <a:r>
              <a:rPr sz="5000" b="1" spc="-5" dirty="0">
                <a:solidFill>
                  <a:srgbClr val="E40901"/>
                </a:solidFill>
                <a:latin typeface="Courier New"/>
                <a:cs typeface="Courier New"/>
              </a:rPr>
              <a:t>Co-CEO</a:t>
            </a:r>
            <a:r>
              <a:rPr sz="5000" b="1" spc="-95" dirty="0">
                <a:solidFill>
                  <a:srgbClr val="E40901"/>
                </a:solidFill>
                <a:latin typeface="Courier New"/>
                <a:cs typeface="Courier New"/>
              </a:rPr>
              <a:t> </a:t>
            </a:r>
            <a:r>
              <a:rPr sz="5000" b="1" spc="-5" dirty="0">
                <a:solidFill>
                  <a:srgbClr val="E40901"/>
                </a:solidFill>
                <a:latin typeface="Courier New"/>
                <a:cs typeface="Courier New"/>
              </a:rPr>
              <a:t>of  Mobiblanc</a:t>
            </a:r>
            <a:endParaRPr sz="5000" dirty="0">
              <a:latin typeface="Courier New"/>
              <a:cs typeface="Courier Ne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3450" y="98253"/>
            <a:ext cx="5305440" cy="1181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2002" r="695"/>
          <a:stretch/>
        </p:blipFill>
        <p:spPr>
          <a:xfrm>
            <a:off x="7391400" y="38100"/>
            <a:ext cx="10896600" cy="745998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53633" y="270296"/>
            <a:ext cx="4790938" cy="1051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75083" y="13561"/>
            <a:ext cx="1981199" cy="113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76400" y="3086100"/>
            <a:ext cx="11658600" cy="5429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8800" u="sng" spc="-150" dirty="0" smtClean="0">
                <a:latin typeface="Courier New"/>
                <a:cs typeface="Courier New"/>
              </a:rPr>
              <a:t>How to achieve the notion of Product Market Fit?</a:t>
            </a:r>
            <a:endParaRPr sz="8800" u="sng" spc="-150" dirty="0">
              <a:latin typeface="Courier New"/>
              <a:cs typeface="Courier Ne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3450" y="98253"/>
            <a:ext cx="5305440" cy="1181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07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38" b="2294"/>
          <a:stretch/>
        </p:blipFill>
        <p:spPr>
          <a:xfrm>
            <a:off x="1219200" y="1409700"/>
            <a:ext cx="16383000" cy="8803076"/>
          </a:xfrm>
          <a:prstGeom prst="rect">
            <a:avLst/>
          </a:prstGeom>
        </p:spPr>
      </p:pic>
      <p:sp>
        <p:nvSpPr>
          <p:cNvPr id="6" name="object 11"/>
          <p:cNvSpPr/>
          <p:nvPr/>
        </p:nvSpPr>
        <p:spPr>
          <a:xfrm>
            <a:off x="933450" y="98253"/>
            <a:ext cx="5305440" cy="118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15275083" y="13561"/>
            <a:ext cx="1981199" cy="113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26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bject 11"/>
          <p:cNvSpPr/>
          <p:nvPr/>
        </p:nvSpPr>
        <p:spPr>
          <a:xfrm>
            <a:off x="933450" y="98253"/>
            <a:ext cx="5305440" cy="118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15275083" y="13561"/>
            <a:ext cx="1981199" cy="113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7970"/>
          <a:stretch/>
        </p:blipFill>
        <p:spPr>
          <a:xfrm>
            <a:off x="1519440" y="1502963"/>
            <a:ext cx="14711160" cy="87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4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8" y="-1"/>
            <a:ext cx="12313352" cy="804472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522199" y="4259672"/>
            <a:ext cx="912241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u="sng" spc="-150" dirty="0">
                <a:latin typeface="Courier New"/>
                <a:cs typeface="Courier New"/>
              </a:rPr>
              <a:t>Yassir</a:t>
            </a:r>
            <a:r>
              <a:rPr sz="8800" u="sng" spc="-450" dirty="0">
                <a:latin typeface="Courier New"/>
                <a:cs typeface="Courier New"/>
              </a:rPr>
              <a:t> </a:t>
            </a:r>
            <a:r>
              <a:rPr sz="8800" u="sng" spc="-155" dirty="0">
                <a:latin typeface="Courier New"/>
                <a:cs typeface="Courier New"/>
              </a:rPr>
              <a:t>Houmane</a:t>
            </a:r>
            <a:endParaRPr sz="8800" u="sng" dirty="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22199" y="6097051"/>
            <a:ext cx="8425815" cy="789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00" b="1" dirty="0">
                <a:solidFill>
                  <a:srgbClr val="E40901"/>
                </a:solidFill>
                <a:latin typeface="Courier New"/>
                <a:cs typeface="Courier New"/>
              </a:rPr>
              <a:t>Co-Founder of</a:t>
            </a:r>
            <a:r>
              <a:rPr sz="5000" b="1" spc="-50" dirty="0">
                <a:solidFill>
                  <a:srgbClr val="E40901"/>
                </a:solidFill>
                <a:latin typeface="Courier New"/>
                <a:cs typeface="Courier New"/>
              </a:rPr>
              <a:t> </a:t>
            </a:r>
            <a:r>
              <a:rPr sz="5000" b="1" dirty="0">
                <a:solidFill>
                  <a:srgbClr val="E40901"/>
                </a:solidFill>
                <a:latin typeface="Courier New"/>
                <a:cs typeface="Courier New"/>
              </a:rPr>
              <a:t>Caciopee</a:t>
            </a:r>
            <a:endParaRPr sz="5000" dirty="0">
              <a:latin typeface="Courier New"/>
              <a:cs typeface="Courier Ne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3400" y="0"/>
            <a:ext cx="16370935" cy="1231900"/>
            <a:chOff x="885825" y="47626"/>
            <a:chExt cx="16370935" cy="1231900"/>
          </a:xfrm>
        </p:grpSpPr>
        <p:sp>
          <p:nvSpPr>
            <p:cNvPr id="9" name="object 9"/>
            <p:cNvSpPr/>
            <p:nvPr/>
          </p:nvSpPr>
          <p:spPr>
            <a:xfrm>
              <a:off x="15275083" y="47626"/>
              <a:ext cx="1981199" cy="113347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5825" y="98256"/>
              <a:ext cx="5305440" cy="11810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521477"/>
            <a:ext cx="16059150" cy="8272196"/>
          </a:xfrm>
          <a:prstGeom prst="rect">
            <a:avLst/>
          </a:prstGeom>
        </p:spPr>
      </p:pic>
      <p:sp>
        <p:nvSpPr>
          <p:cNvPr id="6" name="object 11"/>
          <p:cNvSpPr/>
          <p:nvPr/>
        </p:nvSpPr>
        <p:spPr>
          <a:xfrm>
            <a:off x="933450" y="98253"/>
            <a:ext cx="5305440" cy="118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15275083" y="13561"/>
            <a:ext cx="1981199" cy="113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22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2697480"/>
            <a:ext cx="10972800" cy="76123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779351"/>
            <a:ext cx="15621000" cy="5816977"/>
          </a:xfrm>
        </p:spPr>
        <p:txBody>
          <a:bodyPr/>
          <a:lstStyle/>
          <a:p>
            <a:r>
              <a:rPr lang="en-GB" sz="7200" dirty="0" smtClean="0"/>
              <a:t>Experiment…. Learn &amp; Fail</a:t>
            </a:r>
          </a:p>
          <a:p>
            <a:r>
              <a:rPr lang="en-GB" sz="7200" dirty="0" smtClean="0"/>
              <a:t>	Experiment</a:t>
            </a:r>
            <a:r>
              <a:rPr lang="en-GB" sz="7200" dirty="0"/>
              <a:t>…. Learn &amp; Fail</a:t>
            </a:r>
          </a:p>
          <a:p>
            <a:r>
              <a:rPr lang="en-GB" sz="7200" dirty="0" smtClean="0"/>
              <a:t>		Experiment</a:t>
            </a:r>
            <a:r>
              <a:rPr lang="en-GB" sz="7200" dirty="0"/>
              <a:t>…. Learn &amp; Fail</a:t>
            </a:r>
          </a:p>
          <a:p>
            <a:r>
              <a:rPr lang="en-GB" sz="7200" dirty="0" smtClean="0"/>
              <a:t>			Experiment</a:t>
            </a:r>
            <a:r>
              <a:rPr lang="en-GB" sz="7200" dirty="0"/>
              <a:t>…. </a:t>
            </a:r>
            <a:r>
              <a:rPr lang="en-GB" sz="7200" dirty="0" smtClean="0"/>
              <a:t>Succeed &amp; Learn</a:t>
            </a:r>
          </a:p>
          <a:p>
            <a:endParaRPr lang="en-GB" sz="7200" dirty="0"/>
          </a:p>
          <a:p>
            <a:endParaRPr lang="en-GB" dirty="0"/>
          </a:p>
        </p:txBody>
      </p:sp>
      <p:sp>
        <p:nvSpPr>
          <p:cNvPr id="6" name="object 11"/>
          <p:cNvSpPr/>
          <p:nvPr/>
        </p:nvSpPr>
        <p:spPr>
          <a:xfrm>
            <a:off x="933450" y="98253"/>
            <a:ext cx="5305440" cy="118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15275083" y="13561"/>
            <a:ext cx="1981199" cy="113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00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79</Words>
  <Application>Microsoft Office PowerPoint</Application>
  <PresentationFormat>Custom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 Market Fit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improve your product market fit - Webinar</dc:title>
  <dc:creator>zahia zoro</dc:creator>
  <cp:keywords>DAD-UOlJWfc,BAC1qqoHhbM</cp:keywords>
  <cp:lastModifiedBy>HiPi</cp:lastModifiedBy>
  <cp:revision>13</cp:revision>
  <dcterms:created xsi:type="dcterms:W3CDTF">2020-06-10T09:01:41Z</dcterms:created>
  <dcterms:modified xsi:type="dcterms:W3CDTF">2020-06-14T23:17:07Z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2020-06-09T00:00:00Z</vt:filetime>
  </property>
  <property fmtid="{D5CDD505-2E9C-101B-9397-08002B2CF9AE}" pid="3" name="Creator">
    <vt:lpwstr>Canva</vt:lpwstr>
  </property>
  <property fmtid="{D5CDD505-2E9C-101B-9397-08002B2CF9AE}" pid="4" name="LastSaved">
    <vt:filetime>2020-06-10T00:00:00Z</vt:filetime>
  </property>
</Properties>
</file>