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465" r:id="rId2"/>
    <p:sldId id="467" r:id="rId3"/>
    <p:sldId id="468" r:id="rId4"/>
    <p:sldId id="469" r:id="rId5"/>
    <p:sldId id="458" r:id="rId6"/>
    <p:sldId id="470" r:id="rId7"/>
    <p:sldId id="476" r:id="rId8"/>
    <p:sldId id="479" r:id="rId9"/>
    <p:sldId id="477" r:id="rId10"/>
    <p:sldId id="472" r:id="rId11"/>
    <p:sldId id="482" r:id="rId12"/>
    <p:sldId id="478" r:id="rId13"/>
    <p:sldId id="473" r:id="rId14"/>
    <p:sldId id="483" r:id="rId15"/>
    <p:sldId id="474" r:id="rId16"/>
    <p:sldId id="481" r:id="rId17"/>
    <p:sldId id="486" r:id="rId18"/>
    <p:sldId id="484" r:id="rId19"/>
    <p:sldId id="485" r:id="rId20"/>
    <p:sldId id="487" r:id="rId21"/>
    <p:sldId id="418" r:id="rId22"/>
    <p:sldId id="488" r:id="rId23"/>
    <p:sldId id="489" r:id="rId24"/>
  </p:sldIdLst>
  <p:sldSz cx="9144000" cy="6858000" type="screen4x3"/>
  <p:notesSz cx="7102475" cy="10229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DCD4"/>
    <a:srgbClr val="33CC33"/>
    <a:srgbClr val="9DE357"/>
    <a:srgbClr val="9999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1" autoAdjust="0"/>
    <p:restoredTop sz="87034" autoAdjust="0"/>
  </p:normalViewPr>
  <p:slideViewPr>
    <p:cSldViewPr>
      <p:cViewPr>
        <p:scale>
          <a:sx n="100" d="100"/>
          <a:sy n="100" d="100"/>
        </p:scale>
        <p:origin x="-50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35A353-6AA7-4136-A95B-68344E1E8540}"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n-US"/>
        </a:p>
      </dgm:t>
    </dgm:pt>
    <dgm:pt modelId="{16A77EED-60E3-4ACC-B791-3EE80E58EE78}">
      <dgm:prSet phldrT="[Text]" custT="1"/>
      <dgm:spPr/>
      <dgm:t>
        <a:bodyPr/>
        <a:lstStyle/>
        <a:p>
          <a:pPr algn="ctr"/>
          <a:r>
            <a:rPr lang="ar-LB" sz="2800" dirty="0" smtClean="0"/>
            <a:t>تنظيم</a:t>
          </a:r>
          <a:endParaRPr lang="en-US" sz="2800" dirty="0"/>
        </a:p>
      </dgm:t>
    </dgm:pt>
    <dgm:pt modelId="{5AFBA41D-326E-4D93-982C-0AD249805BBF}" type="parTrans" cxnId="{F6218F8A-0629-4D41-B2E5-23B41AA247A4}">
      <dgm:prSet/>
      <dgm:spPr/>
      <dgm:t>
        <a:bodyPr/>
        <a:lstStyle/>
        <a:p>
          <a:endParaRPr lang="en-US"/>
        </a:p>
      </dgm:t>
    </dgm:pt>
    <dgm:pt modelId="{B1EB766D-702A-4B3D-9323-8FB8766DC790}" type="sibTrans" cxnId="{F6218F8A-0629-4D41-B2E5-23B41AA247A4}">
      <dgm:prSet/>
      <dgm:spPr/>
      <dgm:t>
        <a:bodyPr/>
        <a:lstStyle/>
        <a:p>
          <a:endParaRPr lang="en-US"/>
        </a:p>
      </dgm:t>
    </dgm:pt>
    <dgm:pt modelId="{70A36058-3F41-4FC6-B4A8-24E11476D3A3}">
      <dgm:prSet phldrT="[Text]" custT="1"/>
      <dgm:spPr/>
      <dgm:t>
        <a:bodyPr/>
        <a:lstStyle/>
        <a:p>
          <a:pPr algn="ctr"/>
          <a:r>
            <a:rPr lang="ar-LB" sz="2800" dirty="0" smtClean="0"/>
            <a:t>إنشاء</a:t>
          </a:r>
          <a:endParaRPr lang="en-US" sz="2800" dirty="0"/>
        </a:p>
      </dgm:t>
    </dgm:pt>
    <dgm:pt modelId="{8CDC519E-4C59-45E0-A50F-8A70A11994FC}" type="parTrans" cxnId="{D3A8DC90-067B-4058-B1D3-5AA621E6EBE0}">
      <dgm:prSet/>
      <dgm:spPr/>
      <dgm:t>
        <a:bodyPr/>
        <a:lstStyle/>
        <a:p>
          <a:endParaRPr lang="en-US"/>
        </a:p>
      </dgm:t>
    </dgm:pt>
    <dgm:pt modelId="{418CD36C-A808-4DA5-923B-C6D38E4F5ACB}" type="sibTrans" cxnId="{D3A8DC90-067B-4058-B1D3-5AA621E6EBE0}">
      <dgm:prSet/>
      <dgm:spPr/>
      <dgm:t>
        <a:bodyPr/>
        <a:lstStyle/>
        <a:p>
          <a:endParaRPr lang="en-US"/>
        </a:p>
      </dgm:t>
    </dgm:pt>
    <dgm:pt modelId="{45041C59-74E6-4663-A951-9B157171787C}">
      <dgm:prSet phldrT="[Text]" custT="1"/>
      <dgm:spPr/>
      <dgm:t>
        <a:bodyPr/>
        <a:lstStyle/>
        <a:p>
          <a:pPr algn="ctr"/>
          <a:r>
            <a:rPr lang="ar-LB" sz="2800" dirty="0" smtClean="0"/>
            <a:t>إعادة توظيف</a:t>
          </a:r>
          <a:endParaRPr lang="en-US" sz="2800" dirty="0"/>
        </a:p>
      </dgm:t>
    </dgm:pt>
    <dgm:pt modelId="{BAA6E914-CA58-4442-8081-9E5F75043C25}" type="parTrans" cxnId="{E2968A85-6DB6-45EC-A321-2903A6F48CB2}">
      <dgm:prSet/>
      <dgm:spPr/>
      <dgm:t>
        <a:bodyPr/>
        <a:lstStyle/>
        <a:p>
          <a:endParaRPr lang="en-US"/>
        </a:p>
      </dgm:t>
    </dgm:pt>
    <dgm:pt modelId="{7DA2A435-9FD9-43BB-9CD8-AD192A0329AA}" type="sibTrans" cxnId="{E2968A85-6DB6-45EC-A321-2903A6F48CB2}">
      <dgm:prSet/>
      <dgm:spPr/>
      <dgm:t>
        <a:bodyPr/>
        <a:lstStyle/>
        <a:p>
          <a:endParaRPr lang="en-US"/>
        </a:p>
      </dgm:t>
    </dgm:pt>
    <dgm:pt modelId="{F884E927-B4DA-414A-B1B2-933FD3C06214}" type="pres">
      <dgm:prSet presAssocID="{1435A353-6AA7-4136-A95B-68344E1E8540}" presName="rootnode" presStyleCnt="0">
        <dgm:presLayoutVars>
          <dgm:chMax/>
          <dgm:chPref/>
          <dgm:dir/>
          <dgm:animLvl val="lvl"/>
        </dgm:presLayoutVars>
      </dgm:prSet>
      <dgm:spPr/>
      <dgm:t>
        <a:bodyPr/>
        <a:lstStyle/>
        <a:p>
          <a:endParaRPr lang="en-US"/>
        </a:p>
      </dgm:t>
    </dgm:pt>
    <dgm:pt modelId="{3EB36641-AD0D-4C59-B745-A6AA77F59FC0}" type="pres">
      <dgm:prSet presAssocID="{16A77EED-60E3-4ACC-B791-3EE80E58EE78}" presName="composite" presStyleCnt="0"/>
      <dgm:spPr/>
    </dgm:pt>
    <dgm:pt modelId="{C278E9EB-7BEB-41E9-A04E-51119A8234F5}" type="pres">
      <dgm:prSet presAssocID="{16A77EED-60E3-4ACC-B791-3EE80E58EE78}" presName="LShape" presStyleLbl="alignNode1" presStyleIdx="0" presStyleCnt="5"/>
      <dgm:spPr/>
    </dgm:pt>
    <dgm:pt modelId="{206562CB-E7F8-4AB5-B564-FE618E13DAE7}" type="pres">
      <dgm:prSet presAssocID="{16A77EED-60E3-4ACC-B791-3EE80E58EE78}" presName="ParentText" presStyleLbl="revTx" presStyleIdx="0" presStyleCnt="3">
        <dgm:presLayoutVars>
          <dgm:chMax val="0"/>
          <dgm:chPref val="0"/>
          <dgm:bulletEnabled val="1"/>
        </dgm:presLayoutVars>
      </dgm:prSet>
      <dgm:spPr/>
      <dgm:t>
        <a:bodyPr/>
        <a:lstStyle/>
        <a:p>
          <a:endParaRPr lang="en-US"/>
        </a:p>
      </dgm:t>
    </dgm:pt>
    <dgm:pt modelId="{FB33F295-2553-4116-AD42-8785CD785BA7}" type="pres">
      <dgm:prSet presAssocID="{16A77EED-60E3-4ACC-B791-3EE80E58EE78}" presName="Triangle" presStyleLbl="alignNode1" presStyleIdx="1" presStyleCnt="5"/>
      <dgm:spPr/>
    </dgm:pt>
    <dgm:pt modelId="{A5FB5ACE-F999-4ABD-A045-51711361FA2B}" type="pres">
      <dgm:prSet presAssocID="{B1EB766D-702A-4B3D-9323-8FB8766DC790}" presName="sibTrans" presStyleCnt="0"/>
      <dgm:spPr/>
    </dgm:pt>
    <dgm:pt modelId="{921DBAB2-4F7D-4370-B32A-49EEE9F875CF}" type="pres">
      <dgm:prSet presAssocID="{B1EB766D-702A-4B3D-9323-8FB8766DC790}" presName="space" presStyleCnt="0"/>
      <dgm:spPr/>
    </dgm:pt>
    <dgm:pt modelId="{FF6F7DA5-1CF3-4A1C-97FB-D283CA944D66}" type="pres">
      <dgm:prSet presAssocID="{70A36058-3F41-4FC6-B4A8-24E11476D3A3}" presName="composite" presStyleCnt="0"/>
      <dgm:spPr/>
    </dgm:pt>
    <dgm:pt modelId="{CAE4D805-20DD-41FC-910D-AA4D75A43F7E}" type="pres">
      <dgm:prSet presAssocID="{70A36058-3F41-4FC6-B4A8-24E11476D3A3}" presName="LShape" presStyleLbl="alignNode1" presStyleIdx="2" presStyleCnt="5"/>
      <dgm:spPr/>
    </dgm:pt>
    <dgm:pt modelId="{BC15E6F9-A590-4983-B0D2-8FCC069488A1}" type="pres">
      <dgm:prSet presAssocID="{70A36058-3F41-4FC6-B4A8-24E11476D3A3}" presName="ParentText" presStyleLbl="revTx" presStyleIdx="1" presStyleCnt="3">
        <dgm:presLayoutVars>
          <dgm:chMax val="0"/>
          <dgm:chPref val="0"/>
          <dgm:bulletEnabled val="1"/>
        </dgm:presLayoutVars>
      </dgm:prSet>
      <dgm:spPr/>
      <dgm:t>
        <a:bodyPr/>
        <a:lstStyle/>
        <a:p>
          <a:endParaRPr lang="en-US"/>
        </a:p>
      </dgm:t>
    </dgm:pt>
    <dgm:pt modelId="{C06A3124-4262-4545-A18D-E0B9EC6F9551}" type="pres">
      <dgm:prSet presAssocID="{70A36058-3F41-4FC6-B4A8-24E11476D3A3}" presName="Triangle" presStyleLbl="alignNode1" presStyleIdx="3" presStyleCnt="5"/>
      <dgm:spPr/>
    </dgm:pt>
    <dgm:pt modelId="{B482FC3C-21E3-41DC-8E3A-E2A6B3D740E3}" type="pres">
      <dgm:prSet presAssocID="{418CD36C-A808-4DA5-923B-C6D38E4F5ACB}" presName="sibTrans" presStyleCnt="0"/>
      <dgm:spPr/>
    </dgm:pt>
    <dgm:pt modelId="{52604A86-6DB4-439B-B38C-4D6269E641C8}" type="pres">
      <dgm:prSet presAssocID="{418CD36C-A808-4DA5-923B-C6D38E4F5ACB}" presName="space" presStyleCnt="0"/>
      <dgm:spPr/>
    </dgm:pt>
    <dgm:pt modelId="{4A3463E3-6A33-408F-9398-79DB5328CC01}" type="pres">
      <dgm:prSet presAssocID="{45041C59-74E6-4663-A951-9B157171787C}" presName="composite" presStyleCnt="0"/>
      <dgm:spPr/>
    </dgm:pt>
    <dgm:pt modelId="{B97A9DA0-54F9-4356-8166-A415B69B4D59}" type="pres">
      <dgm:prSet presAssocID="{45041C59-74E6-4663-A951-9B157171787C}" presName="LShape" presStyleLbl="alignNode1" presStyleIdx="4" presStyleCnt="5"/>
      <dgm:spPr/>
    </dgm:pt>
    <dgm:pt modelId="{31353191-763A-42B6-AB43-A58D2930AF49}" type="pres">
      <dgm:prSet presAssocID="{45041C59-74E6-4663-A951-9B157171787C}" presName="ParentText" presStyleLbl="revTx" presStyleIdx="2" presStyleCnt="3">
        <dgm:presLayoutVars>
          <dgm:chMax val="0"/>
          <dgm:chPref val="0"/>
          <dgm:bulletEnabled val="1"/>
        </dgm:presLayoutVars>
      </dgm:prSet>
      <dgm:spPr/>
      <dgm:t>
        <a:bodyPr/>
        <a:lstStyle/>
        <a:p>
          <a:endParaRPr lang="en-US"/>
        </a:p>
      </dgm:t>
    </dgm:pt>
  </dgm:ptLst>
  <dgm:cxnLst>
    <dgm:cxn modelId="{138B1370-9D87-40DD-94A3-82A5D25CF2C1}" type="presOf" srcId="{45041C59-74E6-4663-A951-9B157171787C}" destId="{31353191-763A-42B6-AB43-A58D2930AF49}" srcOrd="0" destOrd="0" presId="urn:microsoft.com/office/officeart/2009/3/layout/StepUpProcess"/>
    <dgm:cxn modelId="{56776C87-BA04-41C7-A8FA-73208B9C1D15}" type="presOf" srcId="{1435A353-6AA7-4136-A95B-68344E1E8540}" destId="{F884E927-B4DA-414A-B1B2-933FD3C06214}" srcOrd="0" destOrd="0" presId="urn:microsoft.com/office/officeart/2009/3/layout/StepUpProcess"/>
    <dgm:cxn modelId="{43A4BE37-D1B8-4694-8C04-6CF58816B73E}" type="presOf" srcId="{16A77EED-60E3-4ACC-B791-3EE80E58EE78}" destId="{206562CB-E7F8-4AB5-B564-FE618E13DAE7}" srcOrd="0" destOrd="0" presId="urn:microsoft.com/office/officeart/2009/3/layout/StepUpProcess"/>
    <dgm:cxn modelId="{D3A8DC90-067B-4058-B1D3-5AA621E6EBE0}" srcId="{1435A353-6AA7-4136-A95B-68344E1E8540}" destId="{70A36058-3F41-4FC6-B4A8-24E11476D3A3}" srcOrd="1" destOrd="0" parTransId="{8CDC519E-4C59-45E0-A50F-8A70A11994FC}" sibTransId="{418CD36C-A808-4DA5-923B-C6D38E4F5ACB}"/>
    <dgm:cxn modelId="{E2968A85-6DB6-45EC-A321-2903A6F48CB2}" srcId="{1435A353-6AA7-4136-A95B-68344E1E8540}" destId="{45041C59-74E6-4663-A951-9B157171787C}" srcOrd="2" destOrd="0" parTransId="{BAA6E914-CA58-4442-8081-9E5F75043C25}" sibTransId="{7DA2A435-9FD9-43BB-9CD8-AD192A0329AA}"/>
    <dgm:cxn modelId="{BAE073D4-9443-44AA-A074-0C5C50B40284}" type="presOf" srcId="{70A36058-3F41-4FC6-B4A8-24E11476D3A3}" destId="{BC15E6F9-A590-4983-B0D2-8FCC069488A1}" srcOrd="0" destOrd="0" presId="urn:microsoft.com/office/officeart/2009/3/layout/StepUpProcess"/>
    <dgm:cxn modelId="{F6218F8A-0629-4D41-B2E5-23B41AA247A4}" srcId="{1435A353-6AA7-4136-A95B-68344E1E8540}" destId="{16A77EED-60E3-4ACC-B791-3EE80E58EE78}" srcOrd="0" destOrd="0" parTransId="{5AFBA41D-326E-4D93-982C-0AD249805BBF}" sibTransId="{B1EB766D-702A-4B3D-9323-8FB8766DC790}"/>
    <dgm:cxn modelId="{53BC9511-FB94-4947-8B50-7AD56A04CB51}" type="presParOf" srcId="{F884E927-B4DA-414A-B1B2-933FD3C06214}" destId="{3EB36641-AD0D-4C59-B745-A6AA77F59FC0}" srcOrd="0" destOrd="0" presId="urn:microsoft.com/office/officeart/2009/3/layout/StepUpProcess"/>
    <dgm:cxn modelId="{B6782E09-431F-46EE-8D42-2C895A494C01}" type="presParOf" srcId="{3EB36641-AD0D-4C59-B745-A6AA77F59FC0}" destId="{C278E9EB-7BEB-41E9-A04E-51119A8234F5}" srcOrd="0" destOrd="0" presId="urn:microsoft.com/office/officeart/2009/3/layout/StepUpProcess"/>
    <dgm:cxn modelId="{BAF58D56-C440-4A2D-8998-291AFDDCE4E2}" type="presParOf" srcId="{3EB36641-AD0D-4C59-B745-A6AA77F59FC0}" destId="{206562CB-E7F8-4AB5-B564-FE618E13DAE7}" srcOrd="1" destOrd="0" presId="urn:microsoft.com/office/officeart/2009/3/layout/StepUpProcess"/>
    <dgm:cxn modelId="{3D028301-0880-4F3F-969E-11173E82A724}" type="presParOf" srcId="{3EB36641-AD0D-4C59-B745-A6AA77F59FC0}" destId="{FB33F295-2553-4116-AD42-8785CD785BA7}" srcOrd="2" destOrd="0" presId="urn:microsoft.com/office/officeart/2009/3/layout/StepUpProcess"/>
    <dgm:cxn modelId="{9F7D085B-A793-44A3-BDF7-55C8F9DC845C}" type="presParOf" srcId="{F884E927-B4DA-414A-B1B2-933FD3C06214}" destId="{A5FB5ACE-F999-4ABD-A045-51711361FA2B}" srcOrd="1" destOrd="0" presId="urn:microsoft.com/office/officeart/2009/3/layout/StepUpProcess"/>
    <dgm:cxn modelId="{557DE483-7FCC-4E5C-8A5E-44E3315E983B}" type="presParOf" srcId="{A5FB5ACE-F999-4ABD-A045-51711361FA2B}" destId="{921DBAB2-4F7D-4370-B32A-49EEE9F875CF}" srcOrd="0" destOrd="0" presId="urn:microsoft.com/office/officeart/2009/3/layout/StepUpProcess"/>
    <dgm:cxn modelId="{0FC52B39-BDE7-4D26-936E-3314041C3BF9}" type="presParOf" srcId="{F884E927-B4DA-414A-B1B2-933FD3C06214}" destId="{FF6F7DA5-1CF3-4A1C-97FB-D283CA944D66}" srcOrd="2" destOrd="0" presId="urn:microsoft.com/office/officeart/2009/3/layout/StepUpProcess"/>
    <dgm:cxn modelId="{E12476D1-859C-46E4-B3BC-DE15E3B9CAD6}" type="presParOf" srcId="{FF6F7DA5-1CF3-4A1C-97FB-D283CA944D66}" destId="{CAE4D805-20DD-41FC-910D-AA4D75A43F7E}" srcOrd="0" destOrd="0" presId="urn:microsoft.com/office/officeart/2009/3/layout/StepUpProcess"/>
    <dgm:cxn modelId="{C0FE2274-BD16-45DF-A008-339DB864D08F}" type="presParOf" srcId="{FF6F7DA5-1CF3-4A1C-97FB-D283CA944D66}" destId="{BC15E6F9-A590-4983-B0D2-8FCC069488A1}" srcOrd="1" destOrd="0" presId="urn:microsoft.com/office/officeart/2009/3/layout/StepUpProcess"/>
    <dgm:cxn modelId="{A231D1F4-3EA5-44A6-814C-38A25CA47035}" type="presParOf" srcId="{FF6F7DA5-1CF3-4A1C-97FB-D283CA944D66}" destId="{C06A3124-4262-4545-A18D-E0B9EC6F9551}" srcOrd="2" destOrd="0" presId="urn:microsoft.com/office/officeart/2009/3/layout/StepUpProcess"/>
    <dgm:cxn modelId="{DF31D21F-6513-4852-9DC1-C1C4BB804952}" type="presParOf" srcId="{F884E927-B4DA-414A-B1B2-933FD3C06214}" destId="{B482FC3C-21E3-41DC-8E3A-E2A6B3D740E3}" srcOrd="3" destOrd="0" presId="urn:microsoft.com/office/officeart/2009/3/layout/StepUpProcess"/>
    <dgm:cxn modelId="{9E4D529B-FF43-4604-91EE-BE2D13353170}" type="presParOf" srcId="{B482FC3C-21E3-41DC-8E3A-E2A6B3D740E3}" destId="{52604A86-6DB4-439B-B38C-4D6269E641C8}" srcOrd="0" destOrd="0" presId="urn:microsoft.com/office/officeart/2009/3/layout/StepUpProcess"/>
    <dgm:cxn modelId="{BB2FBA94-B9D0-4527-ADE7-FA576471659A}" type="presParOf" srcId="{F884E927-B4DA-414A-B1B2-933FD3C06214}" destId="{4A3463E3-6A33-408F-9398-79DB5328CC01}" srcOrd="4" destOrd="0" presId="urn:microsoft.com/office/officeart/2009/3/layout/StepUpProcess"/>
    <dgm:cxn modelId="{AFDA8F97-E0ED-477C-A3E0-7970C2E0747F}" type="presParOf" srcId="{4A3463E3-6A33-408F-9398-79DB5328CC01}" destId="{B97A9DA0-54F9-4356-8166-A415B69B4D59}" srcOrd="0" destOrd="0" presId="urn:microsoft.com/office/officeart/2009/3/layout/StepUpProcess"/>
    <dgm:cxn modelId="{758CFA82-F537-46B7-A119-751B142114F7}" type="presParOf" srcId="{4A3463E3-6A33-408F-9398-79DB5328CC01}" destId="{31353191-763A-42B6-AB43-A58D2930AF49}"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8E9EB-7BEB-41E9-A04E-51119A8234F5}">
      <dsp:nvSpPr>
        <dsp:cNvPr id="0" name=""/>
        <dsp:cNvSpPr/>
      </dsp:nvSpPr>
      <dsp:spPr>
        <a:xfrm rot="5400000">
          <a:off x="380755" y="1327890"/>
          <a:ext cx="1139501" cy="1896104"/>
        </a:xfrm>
        <a:prstGeom prst="corner">
          <a:avLst>
            <a:gd name="adj1" fmla="val 16120"/>
            <a:gd name="adj2" fmla="val 161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6562CB-E7F8-4AB5-B564-FE618E13DAE7}">
      <dsp:nvSpPr>
        <dsp:cNvPr id="0" name=""/>
        <dsp:cNvSpPr/>
      </dsp:nvSpPr>
      <dsp:spPr>
        <a:xfrm>
          <a:off x="190544" y="1894416"/>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ar-LB" sz="2800" kern="1200" dirty="0" smtClean="0"/>
            <a:t>تنظيم</a:t>
          </a:r>
          <a:endParaRPr lang="en-US" sz="2800" kern="1200" dirty="0"/>
        </a:p>
      </dsp:txBody>
      <dsp:txXfrm>
        <a:off x="190544" y="1894416"/>
        <a:ext cx="1711813" cy="1500505"/>
      </dsp:txXfrm>
    </dsp:sp>
    <dsp:sp modelId="{FB33F295-2553-4116-AD42-8785CD785BA7}">
      <dsp:nvSpPr>
        <dsp:cNvPr id="0" name=""/>
        <dsp:cNvSpPr/>
      </dsp:nvSpPr>
      <dsp:spPr>
        <a:xfrm>
          <a:off x="1579374" y="1188296"/>
          <a:ext cx="322983" cy="322983"/>
        </a:xfrm>
        <a:prstGeom prst="triangle">
          <a:avLst>
            <a:gd name="adj" fmla="val 100000"/>
          </a:avLst>
        </a:prstGeom>
        <a:solidFill>
          <a:schemeClr val="accent5">
            <a:hueOff val="-2483469"/>
            <a:satOff val="9953"/>
            <a:lumOff val="2157"/>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E4D805-20DD-41FC-910D-AA4D75A43F7E}">
      <dsp:nvSpPr>
        <dsp:cNvPr id="0" name=""/>
        <dsp:cNvSpPr/>
      </dsp:nvSpPr>
      <dsp:spPr>
        <a:xfrm rot="5400000">
          <a:off x="2476349" y="809333"/>
          <a:ext cx="1139501" cy="1896104"/>
        </a:xfrm>
        <a:prstGeom prst="corner">
          <a:avLst>
            <a:gd name="adj1" fmla="val 16120"/>
            <a:gd name="adj2" fmla="val 16110"/>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15E6F9-A590-4983-B0D2-8FCC069488A1}">
      <dsp:nvSpPr>
        <dsp:cNvPr id="0" name=""/>
        <dsp:cNvSpPr/>
      </dsp:nvSpPr>
      <dsp:spPr>
        <a:xfrm>
          <a:off x="2286138" y="1375860"/>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ar-LB" sz="2800" kern="1200" dirty="0" smtClean="0"/>
            <a:t>إنشاء</a:t>
          </a:r>
          <a:endParaRPr lang="en-US" sz="2800" kern="1200" dirty="0"/>
        </a:p>
      </dsp:txBody>
      <dsp:txXfrm>
        <a:off x="2286138" y="1375860"/>
        <a:ext cx="1711813" cy="1500505"/>
      </dsp:txXfrm>
    </dsp:sp>
    <dsp:sp modelId="{C06A3124-4262-4545-A18D-E0B9EC6F9551}">
      <dsp:nvSpPr>
        <dsp:cNvPr id="0" name=""/>
        <dsp:cNvSpPr/>
      </dsp:nvSpPr>
      <dsp:spPr>
        <a:xfrm>
          <a:off x="3674968" y="669740"/>
          <a:ext cx="322983" cy="322983"/>
        </a:xfrm>
        <a:prstGeom prst="triangle">
          <a:avLst>
            <a:gd name="adj" fmla="val 100000"/>
          </a:avLst>
        </a:prstGeom>
        <a:solidFill>
          <a:schemeClr val="accent5">
            <a:hueOff val="-7450407"/>
            <a:satOff val="29858"/>
            <a:lumOff val="6471"/>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7A9DA0-54F9-4356-8166-A415B69B4D59}">
      <dsp:nvSpPr>
        <dsp:cNvPr id="0" name=""/>
        <dsp:cNvSpPr/>
      </dsp:nvSpPr>
      <dsp:spPr>
        <a:xfrm rot="5400000">
          <a:off x="4571943" y="290776"/>
          <a:ext cx="1139501" cy="1896104"/>
        </a:xfrm>
        <a:prstGeom prst="corner">
          <a:avLst>
            <a:gd name="adj1" fmla="val 16120"/>
            <a:gd name="adj2" fmla="val 16110"/>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353191-763A-42B6-AB43-A58D2930AF49}">
      <dsp:nvSpPr>
        <dsp:cNvPr id="0" name=""/>
        <dsp:cNvSpPr/>
      </dsp:nvSpPr>
      <dsp:spPr>
        <a:xfrm>
          <a:off x="4381732" y="857303"/>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r>
            <a:rPr lang="ar-LB" sz="2800" kern="1200" dirty="0" smtClean="0"/>
            <a:t>إعادة توظيف</a:t>
          </a:r>
          <a:endParaRPr lang="en-US" sz="2800" kern="1200" dirty="0"/>
        </a:p>
      </dsp:txBody>
      <dsp:txXfrm>
        <a:off x="4381732" y="857303"/>
        <a:ext cx="1711813" cy="1500505"/>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511175"/>
          </a:xfrm>
          <a:prstGeom prst="rect">
            <a:avLst/>
          </a:prstGeom>
        </p:spPr>
        <p:txBody>
          <a:bodyPr vert="horz" lIns="91440" tIns="45720" rIns="91440" bIns="45720" rtlCol="0"/>
          <a:lstStyle>
            <a:lvl1pPr algn="r">
              <a:defRPr sz="1200"/>
            </a:lvl1pPr>
          </a:lstStyle>
          <a:p>
            <a:fld id="{84B57AF9-0640-48FC-874B-3810180B6027}" type="datetimeFigureOut">
              <a:rPr lang="en-US" smtClean="0"/>
              <a:pPr/>
              <a:t>3/4/2012</a:t>
            </a:fld>
            <a:endParaRPr lang="en-US"/>
          </a:p>
        </p:txBody>
      </p:sp>
      <p:sp>
        <p:nvSpPr>
          <p:cNvPr id="4" name="Footer Placeholder 3"/>
          <p:cNvSpPr>
            <a:spLocks noGrp="1"/>
          </p:cNvSpPr>
          <p:nvPr>
            <p:ph type="ftr" sz="quarter" idx="2"/>
          </p:nvPr>
        </p:nvSpPr>
        <p:spPr>
          <a:xfrm>
            <a:off x="0" y="9717088"/>
            <a:ext cx="3078163" cy="511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9717088"/>
            <a:ext cx="3078163" cy="511175"/>
          </a:xfrm>
          <a:prstGeom prst="rect">
            <a:avLst/>
          </a:prstGeom>
        </p:spPr>
        <p:txBody>
          <a:bodyPr vert="horz" lIns="91440" tIns="45720" rIns="91440" bIns="45720" rtlCol="0" anchor="b"/>
          <a:lstStyle>
            <a:lvl1pPr algn="r">
              <a:defRPr sz="1200"/>
            </a:lvl1pPr>
          </a:lstStyle>
          <a:p>
            <a:fld id="{FE056F35-D174-40D3-BA2C-2D88474F381C}" type="slidenum">
              <a:rPr lang="en-US" smtClean="0"/>
              <a:pPr/>
              <a:t>‹#›</a:t>
            </a:fld>
            <a:endParaRPr lang="en-US"/>
          </a:p>
        </p:txBody>
      </p:sp>
    </p:spTree>
    <p:extLst>
      <p:ext uri="{BB962C8B-B14F-4D97-AF65-F5344CB8AC3E}">
        <p14:creationId xmlns:p14="http://schemas.microsoft.com/office/powerpoint/2010/main" val="469292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493"/>
          </a:xfrm>
          <a:prstGeom prst="rect">
            <a:avLst/>
          </a:prstGeom>
        </p:spPr>
        <p:txBody>
          <a:bodyPr vert="horz" lIns="99039" tIns="49519" rIns="99039" bIns="49519" rtlCol="0"/>
          <a:lstStyle>
            <a:lvl1pPr algn="l">
              <a:defRPr sz="1300"/>
            </a:lvl1pPr>
          </a:lstStyle>
          <a:p>
            <a:endParaRPr lang="en-US"/>
          </a:p>
        </p:txBody>
      </p:sp>
      <p:sp>
        <p:nvSpPr>
          <p:cNvPr id="3" name="Date Placeholder 2"/>
          <p:cNvSpPr>
            <a:spLocks noGrp="1"/>
          </p:cNvSpPr>
          <p:nvPr>
            <p:ph type="dt" idx="1"/>
          </p:nvPr>
        </p:nvSpPr>
        <p:spPr>
          <a:xfrm>
            <a:off x="4023092" y="0"/>
            <a:ext cx="3077739" cy="511493"/>
          </a:xfrm>
          <a:prstGeom prst="rect">
            <a:avLst/>
          </a:prstGeom>
        </p:spPr>
        <p:txBody>
          <a:bodyPr vert="horz" lIns="99039" tIns="49519" rIns="99039" bIns="49519" rtlCol="0"/>
          <a:lstStyle>
            <a:lvl1pPr algn="r">
              <a:defRPr sz="1300"/>
            </a:lvl1pPr>
          </a:lstStyle>
          <a:p>
            <a:fld id="{846106A5-0370-46B4-B19D-F8E0891379A5}" type="datetimeFigureOut">
              <a:rPr lang="en-US" smtClean="0"/>
              <a:pPr/>
              <a:t>3/4/2012</a:t>
            </a:fld>
            <a:endParaRPr lang="en-US"/>
          </a:p>
        </p:txBody>
      </p:sp>
      <p:sp>
        <p:nvSpPr>
          <p:cNvPr id="4" name="Slide Image Placeholder 3"/>
          <p:cNvSpPr>
            <a:spLocks noGrp="1" noRot="1" noChangeAspect="1"/>
          </p:cNvSpPr>
          <p:nvPr>
            <p:ph type="sldImg" idx="2"/>
          </p:nvPr>
        </p:nvSpPr>
        <p:spPr>
          <a:xfrm>
            <a:off x="993775" y="766763"/>
            <a:ext cx="5114925" cy="3836987"/>
          </a:xfrm>
          <a:prstGeom prst="rect">
            <a:avLst/>
          </a:prstGeom>
          <a:noFill/>
          <a:ln w="12700">
            <a:solidFill>
              <a:prstClr val="black"/>
            </a:solidFill>
          </a:ln>
        </p:spPr>
        <p:txBody>
          <a:bodyPr vert="horz" lIns="99039" tIns="49519" rIns="99039" bIns="49519" rtlCol="0" anchor="ctr"/>
          <a:lstStyle/>
          <a:p>
            <a:endParaRPr lang="en-US"/>
          </a:p>
        </p:txBody>
      </p:sp>
      <p:sp>
        <p:nvSpPr>
          <p:cNvPr id="5" name="Notes Placeholder 4"/>
          <p:cNvSpPr>
            <a:spLocks noGrp="1"/>
          </p:cNvSpPr>
          <p:nvPr>
            <p:ph type="body" sz="quarter" idx="3"/>
          </p:nvPr>
        </p:nvSpPr>
        <p:spPr>
          <a:xfrm>
            <a:off x="710248" y="4859179"/>
            <a:ext cx="5681980" cy="4603433"/>
          </a:xfrm>
          <a:prstGeom prst="rect">
            <a:avLst/>
          </a:prstGeom>
        </p:spPr>
        <p:txBody>
          <a:bodyPr vert="horz" lIns="99039" tIns="49519" rIns="99039" bIns="495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16582"/>
            <a:ext cx="3077739" cy="511493"/>
          </a:xfrm>
          <a:prstGeom prst="rect">
            <a:avLst/>
          </a:prstGeom>
        </p:spPr>
        <p:txBody>
          <a:bodyPr vert="horz" lIns="99039" tIns="49519" rIns="99039" bIns="49519"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9716582"/>
            <a:ext cx="3077739" cy="511493"/>
          </a:xfrm>
          <a:prstGeom prst="rect">
            <a:avLst/>
          </a:prstGeom>
        </p:spPr>
        <p:txBody>
          <a:bodyPr vert="horz" lIns="99039" tIns="49519" rIns="99039" bIns="49519" rtlCol="0" anchor="b"/>
          <a:lstStyle>
            <a:lvl1pPr algn="r">
              <a:defRPr sz="1300"/>
            </a:lvl1pPr>
          </a:lstStyle>
          <a:p>
            <a:fld id="{25BCBDAB-5312-4514-BDCE-B88950303CB4}" type="slidenum">
              <a:rPr lang="en-US" smtClean="0"/>
              <a:pPr/>
              <a:t>‹#›</a:t>
            </a:fld>
            <a:endParaRPr lang="en-US"/>
          </a:p>
        </p:txBody>
      </p:sp>
    </p:spTree>
    <p:extLst>
      <p:ext uri="{BB962C8B-B14F-4D97-AF65-F5344CB8AC3E}">
        <p14:creationId xmlns:p14="http://schemas.microsoft.com/office/powerpoint/2010/main" val="115217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flickr.com/photos/drydens/2349707107/sizes/l/in/photostrea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flickr.com/photos/peejeebee/4042966090/sizes/o/in/photostrea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flickr.com/photos/thelotuscarroll/sets/72157603809711727/with/2339070093/"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quickhoney.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ontentmarketinginstitute.com/2011/09/food-pyramid-for-content-marketin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flickr.com/photos/oberazzi/974939987/in/photostrea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flickr.com/photos/peejeebee/4042966090/sizes/o/in/photostrea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LB" sz="1300" dirty="0" smtClean="0"/>
              <a:t>يعلن معهد التعليم الدولي انه ممول من قبل مبادرة الشراكة الشرق أوسطية في وزارة الخارجية الأمريكية.</a:t>
            </a:r>
            <a:endParaRPr lang="en-US" sz="1300" dirty="0" smtClean="0"/>
          </a:p>
          <a:p>
            <a:pPr algn="r" rtl="1"/>
            <a:endParaRPr lang="ar-LB" sz="1300" dirty="0" smtClean="0"/>
          </a:p>
          <a:p>
            <a:pPr algn="r" rtl="1"/>
            <a:r>
              <a:rPr lang="ar-LB" sz="1300" b="1" dirty="0" smtClean="0"/>
              <a:t>إستراتيجية تكامل المحتوى:  8:15 -  9:15 صباحا</a:t>
            </a:r>
            <a:endParaRPr lang="ar-LB" sz="1300" b="1" dirty="0" smtClean="0"/>
          </a:p>
        </p:txBody>
      </p:sp>
      <p:sp>
        <p:nvSpPr>
          <p:cNvPr id="4" name="Slide Number Placeholder 3"/>
          <p:cNvSpPr>
            <a:spLocks noGrp="1"/>
          </p:cNvSpPr>
          <p:nvPr>
            <p:ph type="sldNum" sz="quarter" idx="10"/>
          </p:nvPr>
        </p:nvSpPr>
        <p:spPr/>
        <p:txBody>
          <a:bodyPr/>
          <a:lstStyle/>
          <a:p>
            <a:fld id="{25BCBDAB-5312-4514-BDCE-B88950303C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dirty="0" smtClean="0">
                <a:hlinkClick r:id="rId3"/>
              </a:rPr>
              <a:t>http://www.flickr.com/photos/drydens/2349707107/sizes/l/in/photostream/</a:t>
            </a:r>
            <a:endParaRPr lang="en-US" dirty="0" smtClean="0"/>
          </a:p>
          <a:p>
            <a:endParaRPr lang="en-US" baseline="0" dirty="0" smtClean="0"/>
          </a:p>
          <a:p>
            <a:pPr algn="r" rtl="1"/>
            <a:r>
              <a:rPr lang="ar-LB" baseline="0" dirty="0" smtClean="0"/>
              <a:t>يجب أن تنظم أفكارك بطريقة تجعل من السهل فرزها وحفظها وصيانتها أو إنشاء محتوى</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5BCBDAB-5312-4514-BDCE-B88950303CB4}" type="slidenum">
              <a:rPr lang="en-US" smtClean="0"/>
              <a:pPr/>
              <a:t>10</a:t>
            </a:fld>
            <a:endParaRPr lang="en-US"/>
          </a:p>
        </p:txBody>
      </p:sp>
    </p:spTree>
    <p:extLst>
      <p:ext uri="{BB962C8B-B14F-4D97-AF65-F5344CB8AC3E}">
        <p14:creationId xmlns:p14="http://schemas.microsoft.com/office/powerpoint/2010/main" val="1334380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LB" dirty="0" smtClean="0"/>
              <a:t>هذا مثال بسيط لما يمكن أن تبدو عليه أجندة المحرر. يمكنك استخدام جداول البيانات، أو وثيقة "ورد" (</a:t>
            </a:r>
            <a:r>
              <a:rPr lang="en-US" dirty="0" smtClean="0"/>
              <a:t>word document)، </a:t>
            </a:r>
            <a:r>
              <a:rPr lang="ar-LB" dirty="0" smtClean="0"/>
              <a:t>أو الاحتفاظ بها على الانترنت بحيث يمكن للعديد من الناس المساعدة.</a:t>
            </a:r>
          </a:p>
          <a:p>
            <a:pPr algn="r" rtl="1"/>
            <a:endParaRPr lang="ar-LB" dirty="0" smtClean="0"/>
          </a:p>
          <a:p>
            <a:pPr algn="r" rtl="1"/>
            <a:r>
              <a:rPr lang="ar-LB" dirty="0" smtClean="0"/>
              <a:t>السر وراء أجندة المحرر هي الطريقة التي تسمح للناشر إنشاء المحتوى الذي هو في تناغم مع توقعات القراء، وما يحدث في حياتهم الخاصة، وبالتالي في الإطار الصحيح لما يريدون أن يسمعوه.</a:t>
            </a:r>
          </a:p>
          <a:p>
            <a:pPr algn="r" rtl="1"/>
            <a:endParaRPr lang="ar-LB" dirty="0" smtClean="0"/>
          </a:p>
          <a:p>
            <a:pPr algn="r" rtl="1"/>
            <a:r>
              <a:rPr lang="ar-LB" dirty="0" smtClean="0"/>
              <a:t>تحتاج إلى تخطيط المحتوى الخاص بك. من الناحية المثالية، الأفضل أن يخطط المحتوى على أساس شهري.</a:t>
            </a:r>
          </a:p>
          <a:p>
            <a:pPr algn="r" rtl="1"/>
            <a:r>
              <a:rPr lang="ar-LB" dirty="0" smtClean="0"/>
              <a:t>منظمات غير حكومية كثيرة تستخدم أجندة المحرر الذي هو جدول بسيط يسرد:</a:t>
            </a:r>
          </a:p>
          <a:p>
            <a:pPr algn="r" rtl="1"/>
            <a:endParaRPr lang="ar-LB" dirty="0" smtClean="0"/>
          </a:p>
          <a:p>
            <a:pPr algn="r" rtl="1"/>
            <a:r>
              <a:rPr lang="ar-LB" dirty="0" smtClean="0"/>
              <a:t>-التاريخ</a:t>
            </a:r>
          </a:p>
          <a:p>
            <a:pPr algn="r" rtl="1"/>
            <a:r>
              <a:rPr lang="ar-LB" dirty="0" smtClean="0"/>
              <a:t>-القناة</a:t>
            </a:r>
          </a:p>
          <a:p>
            <a:pPr algn="r" rtl="1"/>
            <a:r>
              <a:rPr lang="ar-LB" dirty="0" smtClean="0"/>
              <a:t>-التردد</a:t>
            </a:r>
          </a:p>
          <a:p>
            <a:pPr algn="r" rtl="1"/>
            <a:r>
              <a:rPr lang="ar-LB" dirty="0" smtClean="0"/>
              <a:t>-فكرة المحتوى</a:t>
            </a:r>
          </a:p>
          <a:p>
            <a:pPr algn="r" rtl="1"/>
            <a:endParaRPr lang="ar-LB" dirty="0" smtClean="0"/>
          </a:p>
          <a:p>
            <a:pPr algn="r" rtl="1"/>
            <a:r>
              <a:rPr lang="ar-LB" dirty="0" smtClean="0"/>
              <a:t>يمكن فرز وحفظ وصيانة المحتوى أو إنشاؤه، ولكن يجب أن يكون كما يريده جمهورك للوصول إلى أهدافك.</a:t>
            </a:r>
          </a:p>
          <a:p>
            <a:pPr algn="r" rtl="1"/>
            <a:endParaRPr lang="ar-LB" dirty="0" smtClean="0"/>
          </a:p>
          <a:p>
            <a:pPr algn="r" rtl="1"/>
            <a:r>
              <a:rPr lang="ar-LB" dirty="0" smtClean="0"/>
              <a:t>يمكنك تعديل الجدول - لأنه يرتكز على أيام العطل في الولايات المتحدة الأميركية.</a:t>
            </a:r>
          </a:p>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t>https://docs.google.com/spreadsheet/ccc?key=0AjOK16EGb79NdHYtcFhqODhUT1A0UTl0bUZDaWM2eWc&amp;hl=en_US#gid=0</a:t>
            </a:r>
            <a:endParaRPr lang="en-US" baseline="0" dirty="0" smtClean="0"/>
          </a:p>
          <a:p>
            <a:pPr algn="r" rtl="1"/>
            <a:endParaRPr lang="ar-LB" dirty="0" smtClean="0"/>
          </a:p>
          <a:p>
            <a:endParaRPr lang="ar-LB" dirty="0" smtClean="0"/>
          </a:p>
          <a:p>
            <a:endParaRPr lang="ar-LB"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smtClean="0">
              <a:hlinkClick r:id="rId3"/>
            </a:endParaRPr>
          </a:p>
          <a:p>
            <a:endParaRPr lang="en-US" dirty="0" smtClean="0">
              <a:hlinkClick r:id="rId3"/>
            </a:endParaRP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5BCBDAB-5312-4514-BDCE-B88950303CB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LB" baseline="0" dirty="0" smtClean="0"/>
              <a:t>الخطوة التالية هي إنشاء المحتوى الخاص بك:</a:t>
            </a:r>
          </a:p>
          <a:p>
            <a:pPr algn="r" rtl="1"/>
            <a:endParaRPr lang="ar-LB" baseline="0" dirty="0" smtClean="0"/>
          </a:p>
          <a:p>
            <a:pPr algn="r" rtl="1"/>
            <a:r>
              <a:rPr lang="ar-LB" baseline="0" dirty="0" smtClean="0"/>
              <a:t>صور أشرطة الفيديو</a:t>
            </a:r>
          </a:p>
          <a:p>
            <a:pPr algn="r" rtl="1"/>
            <a:r>
              <a:rPr lang="ar-LB" baseline="0" dirty="0" smtClean="0"/>
              <a:t>التقط الصور</a:t>
            </a:r>
          </a:p>
          <a:p>
            <a:pPr algn="r" rtl="1"/>
            <a:r>
              <a:rPr lang="ar-LB" baseline="0" dirty="0" smtClean="0"/>
              <a:t>اكتب مدونات</a:t>
            </a:r>
          </a:p>
          <a:p>
            <a:pPr algn="r" rtl="1"/>
            <a:r>
              <a:rPr lang="ar-LB" baseline="0" dirty="0" smtClean="0"/>
              <a:t>اكتب مقالات</a:t>
            </a:r>
          </a:p>
          <a:p>
            <a:pPr algn="r" rtl="1"/>
            <a:r>
              <a:rPr lang="ar-LB" baseline="0" dirty="0" smtClean="0"/>
              <a:t>اكتب بيانات صحفية</a:t>
            </a:r>
          </a:p>
          <a:p>
            <a:pPr algn="r" rtl="1"/>
            <a:r>
              <a:rPr lang="ar-LB" baseline="0" dirty="0" smtClean="0"/>
              <a:t>قم بإجراء مقابلات</a:t>
            </a:r>
          </a:p>
          <a:p>
            <a:pPr algn="r" rtl="1"/>
            <a:r>
              <a:rPr lang="ar-LB" baseline="0" dirty="0" smtClean="0"/>
              <a:t>ابحث عن محتوى لفرزه وحفظه وصيانته</a:t>
            </a:r>
          </a:p>
          <a:p>
            <a:pPr algn="r" rtl="1"/>
            <a:r>
              <a:rPr lang="ar-LB" baseline="0" dirty="0" smtClean="0"/>
              <a:t>قم بإنشاء قائمة من الروابط</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5BCBDAB-5312-4514-BDCE-B88950303CB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baseline="0" dirty="0" smtClean="0"/>
              <a:t>من المهم التفكير في المحتوى الخاص بك من حيث ما يمكن أن تخططه للمستقبل وما تحتاجه لتكون جاهزا عندما يكون هناك خبر عاجل ..</a:t>
            </a:r>
          </a:p>
          <a:p>
            <a:pPr algn="r" rtl="1"/>
            <a:endParaRPr lang="ar-LB" baseline="0" dirty="0" smtClean="0"/>
          </a:p>
          <a:p>
            <a:pPr algn="r" rtl="1"/>
            <a:r>
              <a:rPr lang="ar-LB" baseline="0" dirty="0" smtClean="0"/>
              <a:t>الأخبار العاجلة – يجب أن تنشر في خلال مهلة قصيرة - ولكن ليس من الضروري أن تكون أول من ينشرها. فالجودة تأتي في المقام الأول. هذه تقنية تدعى "اصطياد الأخبار".</a:t>
            </a:r>
          </a:p>
          <a:p>
            <a:pPr algn="r" rtl="1"/>
            <a:endParaRPr lang="ar-LB" baseline="0" dirty="0" smtClean="0"/>
          </a:p>
          <a:p>
            <a:pPr algn="r" rtl="1"/>
            <a:r>
              <a:rPr lang="ar-LB" baseline="0" dirty="0" smtClean="0"/>
              <a:t>اصطياد الأخبار هو حمل ثقيل بالنسبة للأخبار التي يجب أن تذاع في أوقات محددة أو كما يشير ميرمان </a:t>
            </a:r>
            <a:r>
              <a:rPr lang="en-US" baseline="0" dirty="0" err="1" smtClean="0"/>
              <a:t>Meerman</a:t>
            </a:r>
            <a:r>
              <a:rPr lang="en-US" baseline="0" dirty="0" smtClean="0"/>
              <a:t> </a:t>
            </a:r>
            <a:r>
              <a:rPr lang="ar-LB" baseline="0" dirty="0" smtClean="0"/>
              <a:t> "الفقرة الثانية عند قراءة الخبر" ويتم ذلك من خلال إنشاء محتوى أصلي يستفيد من الأحداث التي تحصل على اهتمام وسائل الإعلام في الوقت المناسب، ويقدم رأي منظمتك أو تتقاسم الموضوع مع جمهورك، بما في ذلك الصحفيين.</a:t>
            </a:r>
          </a:p>
          <a:p>
            <a:pPr algn="r" rtl="1"/>
            <a:endParaRPr lang="ar-LB" baseline="0" dirty="0" smtClean="0"/>
          </a:p>
          <a:p>
            <a:pPr algn="r" rtl="1"/>
            <a:r>
              <a:rPr lang="ar-LB" baseline="0" dirty="0" smtClean="0"/>
              <a:t>في الوقت المناسب - عطلات، برامج، أحداث، معالم عادية "مثل أيام الجمعة على الفايسبوك " –كل ذلك يجب أن يكون في أجندة المحرر الخاصة بك. </a:t>
            </a:r>
          </a:p>
          <a:p>
            <a:pPr algn="r" rtl="1"/>
            <a:endParaRPr lang="ar-LB" baseline="0" dirty="0" smtClean="0"/>
          </a:p>
          <a:p>
            <a:pPr algn="r" rtl="1"/>
            <a:r>
              <a:rPr lang="ar-LB" baseline="0" dirty="0" smtClean="0"/>
              <a:t>في أي وقت - هذه محتويات لها علاقة بمهمة منظمتك، يمكن أن تكون حول منظمتك أو حول موضوعك - ولكنها ترتبط بحدث معين. يمكنك إنشاء هذا خلال أوقات الفراغ أو تقوم بإنشائها ووضعها بالتصرف وتكون متاحة وجاهزة للمشاركة في المحتوى الخاص بك.</a:t>
            </a:r>
          </a:p>
          <a:p>
            <a:pPr algn="r" rtl="1"/>
            <a:endParaRPr lang="ar-LB" baseline="0" dirty="0" smtClean="0"/>
          </a:p>
          <a:p>
            <a:pPr algn="r" rtl="1"/>
            <a:r>
              <a:rPr lang="ar-LB" baseline="0" dirty="0" smtClean="0"/>
              <a:t>حملات - محتوى يستعمل لدعم حملة تنظيمية معينة.</a:t>
            </a:r>
          </a:p>
          <a:p>
            <a:pPr algn="r" rtl="1"/>
            <a:endParaRPr lang="ar-LB" baseline="0" dirty="0" smtClean="0"/>
          </a:p>
          <a:p>
            <a:pPr algn="r" rtl="1"/>
            <a:endParaRPr lang="ar-LB" baseline="0" dirty="0" smtClean="0"/>
          </a:p>
          <a:p>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25BCBDAB-5312-4514-BDCE-B88950303CB4}" type="slidenum">
              <a:rPr lang="en-US" smtClean="0"/>
              <a:pPr/>
              <a:t>13</a:t>
            </a:fld>
            <a:endParaRPr lang="en-US"/>
          </a:p>
        </p:txBody>
      </p:sp>
    </p:spTree>
    <p:extLst>
      <p:ext uri="{BB962C8B-B14F-4D97-AF65-F5344CB8AC3E}">
        <p14:creationId xmlns:p14="http://schemas.microsoft.com/office/powerpoint/2010/main" val="711046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14</a:t>
            </a:fld>
            <a:endParaRPr lang="en-US"/>
          </a:p>
        </p:txBody>
      </p:sp>
    </p:spTree>
    <p:extLst>
      <p:ext uri="{BB962C8B-B14F-4D97-AF65-F5344CB8AC3E}">
        <p14:creationId xmlns:p14="http://schemas.microsoft.com/office/powerpoint/2010/main" val="711046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احصل على أفكار ومدخلات من آخرين، لست مضطرا للقيام بذلك وحدك!</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15</a:t>
            </a:fld>
            <a:endParaRPr lang="en-US"/>
          </a:p>
        </p:txBody>
      </p:sp>
    </p:spTree>
    <p:extLst>
      <p:ext uri="{BB962C8B-B14F-4D97-AF65-F5344CB8AC3E}">
        <p14:creationId xmlns:p14="http://schemas.microsoft.com/office/powerpoint/2010/main" val="1033975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يمكنك مزج المحتوى. لست مضطرا لإنشاء محتوى جديد لكل قناة!</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16</a:t>
            </a:fld>
            <a:endParaRPr lang="en-US"/>
          </a:p>
        </p:txBody>
      </p:sp>
    </p:spTree>
    <p:extLst>
      <p:ext uri="{BB962C8B-B14F-4D97-AF65-F5344CB8AC3E}">
        <p14:creationId xmlns:p14="http://schemas.microsoft.com/office/powerpoint/2010/main" val="1033975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يمكنك مزج المحتوى. لست مضطرا لإنشاء محتوى جديد لكل قناة!</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17</a:t>
            </a:fld>
            <a:endParaRPr lang="en-US"/>
          </a:p>
        </p:txBody>
      </p:sp>
    </p:spTree>
    <p:extLst>
      <p:ext uri="{BB962C8B-B14F-4D97-AF65-F5344CB8AC3E}">
        <p14:creationId xmlns:p14="http://schemas.microsoft.com/office/powerpoint/2010/main" val="1033975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يمكنك مزج المحتوى. لست مضطرا لإنشاء محتوى جديد لكل قناة!</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18</a:t>
            </a:fld>
            <a:endParaRPr lang="en-US"/>
          </a:p>
        </p:txBody>
      </p:sp>
    </p:spTree>
    <p:extLst>
      <p:ext uri="{BB962C8B-B14F-4D97-AF65-F5344CB8AC3E}">
        <p14:creationId xmlns:p14="http://schemas.microsoft.com/office/powerpoint/2010/main" val="1033975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يمكنك مزج المحتوى. لست مضطرا لإنشاء محتوى جديد لكل قناة!</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19</a:t>
            </a:fld>
            <a:endParaRPr lang="en-US"/>
          </a:p>
        </p:txBody>
      </p:sp>
    </p:spTree>
    <p:extLst>
      <p:ext uri="{BB962C8B-B14F-4D97-AF65-F5344CB8AC3E}">
        <p14:creationId xmlns:p14="http://schemas.microsoft.com/office/powerpoint/2010/main" val="1033975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F46EACF-D571-457B-9C6F-7BF5D01BCEE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baseline="0" dirty="0" smtClean="0"/>
          </a:p>
          <a:p>
            <a:pPr algn="r" rtl="1"/>
            <a:r>
              <a:rPr lang="en-US" dirty="0" smtClean="0">
                <a:hlinkClick r:id="rId3"/>
              </a:rPr>
              <a:t>http://www.flickr.com/photos/thelotuscarroll/sets/72157603809711727/with/2339070093/</a:t>
            </a:r>
            <a:endParaRPr lang="en-US" dirty="0" smtClean="0"/>
          </a:p>
          <a:p>
            <a:pPr algn="r" rtl="1"/>
            <a:endParaRPr lang="en-US" dirty="0" smtClean="0"/>
          </a:p>
          <a:p>
            <a:pPr algn="r" rtl="1"/>
            <a:endParaRPr lang="en-US" dirty="0" smtClean="0"/>
          </a:p>
          <a:p>
            <a:pPr algn="r" rtl="1"/>
            <a:r>
              <a:rPr lang="ar-LB" dirty="0" smtClean="0"/>
              <a:t>كن متسقا- لا تشارك بباقة من المحتوى في يوم واحد أو في أسبوع واحد ومن ثم تتوقف لعدة أسابيع.</a:t>
            </a:r>
            <a:endParaRPr lang="en-US" baseline="0" dirty="0" smtClean="0"/>
          </a:p>
        </p:txBody>
      </p:sp>
      <p:sp>
        <p:nvSpPr>
          <p:cNvPr id="4" name="Slide Number Placeholder 3"/>
          <p:cNvSpPr>
            <a:spLocks noGrp="1"/>
          </p:cNvSpPr>
          <p:nvPr>
            <p:ph type="sldNum" sz="quarter" idx="10"/>
          </p:nvPr>
        </p:nvSpPr>
        <p:spPr/>
        <p:txBody>
          <a:bodyPr/>
          <a:lstStyle/>
          <a:p>
            <a:fld id="{25BCBDAB-5312-4514-BDCE-B88950303CB4}" type="slidenum">
              <a:rPr lang="en-US" smtClean="0"/>
              <a:pPr/>
              <a:t>20</a:t>
            </a:fld>
            <a:endParaRPr lang="en-US"/>
          </a:p>
        </p:txBody>
      </p:sp>
    </p:spTree>
    <p:extLst>
      <p:ext uri="{BB962C8B-B14F-4D97-AF65-F5344CB8AC3E}">
        <p14:creationId xmlns:p14="http://schemas.microsoft.com/office/powerpoint/2010/main" val="1033975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BCBDAB-5312-4514-BDCE-B88950303CB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r" rtl="1"/>
            <a:r>
              <a:rPr lang="ar-LB" sz="1200" kern="1200" dirty="0" smtClean="0">
                <a:solidFill>
                  <a:schemeClr val="tx1"/>
                </a:solidFill>
                <a:effectLst/>
                <a:latin typeface="+mn-lt"/>
                <a:ea typeface="+mn-ea"/>
                <a:cs typeface="+mn-cs"/>
              </a:rPr>
              <a:t>مجالات التركيز:</a:t>
            </a:r>
          </a:p>
          <a:p>
            <a:pPr algn="r" rtl="1"/>
            <a:endParaRPr lang="ar-LB" sz="1200" kern="1200" dirty="0" smtClean="0">
              <a:solidFill>
                <a:schemeClr val="tx1"/>
              </a:solidFill>
              <a:effectLst/>
              <a:latin typeface="+mn-lt"/>
              <a:ea typeface="+mn-ea"/>
              <a:cs typeface="+mn-cs"/>
            </a:endParaRPr>
          </a:p>
          <a:p>
            <a:pPr algn="r" rtl="1"/>
            <a:r>
              <a:rPr lang="ar-LB" sz="1200" kern="1200" dirty="0" smtClean="0">
                <a:solidFill>
                  <a:schemeClr val="tx1"/>
                </a:solidFill>
                <a:effectLst/>
                <a:latin typeface="+mn-lt"/>
                <a:ea typeface="+mn-ea"/>
                <a:cs typeface="+mn-cs"/>
              </a:rPr>
              <a:t>الشباب</a:t>
            </a:r>
          </a:p>
          <a:p>
            <a:pPr algn="r" rtl="1"/>
            <a:r>
              <a:rPr lang="ar-LB" sz="1200" kern="1200" dirty="0" smtClean="0">
                <a:solidFill>
                  <a:schemeClr val="tx1"/>
                </a:solidFill>
                <a:effectLst/>
                <a:latin typeface="+mn-lt"/>
                <a:ea typeface="+mn-ea"/>
                <a:cs typeface="+mn-cs"/>
              </a:rPr>
              <a:t>قضايا المرأة</a:t>
            </a:r>
          </a:p>
          <a:p>
            <a:pPr algn="r" rtl="1"/>
            <a:r>
              <a:rPr lang="ar-LB" sz="1200" kern="1200" dirty="0" smtClean="0">
                <a:solidFill>
                  <a:schemeClr val="tx1"/>
                </a:solidFill>
                <a:effectLst/>
                <a:latin typeface="+mn-lt"/>
                <a:ea typeface="+mn-ea"/>
                <a:cs typeface="+mn-cs"/>
              </a:rPr>
              <a:t>التعليم</a:t>
            </a:r>
          </a:p>
          <a:p>
            <a:pPr algn="r" rtl="1"/>
            <a:r>
              <a:rPr lang="ar-LB" sz="1200" kern="1200" dirty="0" smtClean="0">
                <a:solidFill>
                  <a:schemeClr val="tx1"/>
                </a:solidFill>
                <a:effectLst/>
                <a:latin typeface="+mn-lt"/>
                <a:ea typeface="+mn-ea"/>
                <a:cs typeface="+mn-cs"/>
              </a:rPr>
              <a:t>الحد من الفقر</a:t>
            </a:r>
          </a:p>
          <a:p>
            <a:pPr algn="r" rtl="1"/>
            <a:r>
              <a:rPr lang="ar-LB" sz="1200" kern="1200" dirty="0" smtClean="0">
                <a:solidFill>
                  <a:schemeClr val="tx1"/>
                </a:solidFill>
                <a:effectLst/>
                <a:latin typeface="+mn-lt"/>
                <a:ea typeface="+mn-ea"/>
                <a:cs typeface="+mn-cs"/>
              </a:rPr>
              <a:t>المجتمع المدني</a:t>
            </a:r>
          </a:p>
          <a:p>
            <a:pPr algn="r" rtl="1"/>
            <a:r>
              <a:rPr lang="ar-LB" sz="1200" kern="1200" dirty="0" smtClean="0">
                <a:solidFill>
                  <a:schemeClr val="tx1"/>
                </a:solidFill>
                <a:effectLst/>
                <a:latin typeface="+mn-lt"/>
                <a:ea typeface="+mn-ea"/>
                <a:cs typeface="+mn-cs"/>
              </a:rPr>
              <a:t>جميع الأمور الأخرى</a:t>
            </a:r>
          </a:p>
          <a:p>
            <a:pPr algn="r" rtl="1"/>
            <a:endParaRPr lang="ar-LB" sz="1200" kern="1200" dirty="0" smtClean="0">
              <a:solidFill>
                <a:schemeClr val="tx1"/>
              </a:solidFill>
              <a:effectLst/>
              <a:latin typeface="+mn-lt"/>
              <a:ea typeface="+mn-ea"/>
              <a:cs typeface="+mn-cs"/>
            </a:endParaRPr>
          </a:p>
          <a:p>
            <a:pPr algn="r" rtl="1"/>
            <a:r>
              <a:rPr lang="ar-LB" sz="1200" kern="1200" dirty="0" smtClean="0">
                <a:solidFill>
                  <a:schemeClr val="tx1"/>
                </a:solidFill>
                <a:effectLst/>
                <a:latin typeface="+mn-lt"/>
                <a:ea typeface="+mn-ea"/>
                <a:cs typeface="+mn-cs"/>
              </a:rPr>
              <a:t>مصادر إضافية على الإنترنت (هذه المصادر مكتوبة باللغة الانجليزية ولكن يمكنك استخدام ترجمة غوغل)</a:t>
            </a:r>
          </a:p>
          <a:p>
            <a:endParaRPr lang="ar-L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300" baseline="0" dirty="0" smtClean="0"/>
          </a:p>
        </p:txBody>
      </p:sp>
      <p:sp>
        <p:nvSpPr>
          <p:cNvPr id="4" name="Slide Number Placeholder 3"/>
          <p:cNvSpPr>
            <a:spLocks noGrp="1"/>
          </p:cNvSpPr>
          <p:nvPr>
            <p:ph type="sldNum" sz="quarter" idx="10"/>
          </p:nvPr>
        </p:nvSpPr>
        <p:spPr/>
        <p:txBody>
          <a:bodyPr/>
          <a:lstStyle/>
          <a:p>
            <a:fld id="{25BCBDAB-5312-4514-BDCE-B88950303CB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t>23</a:t>
            </a:fld>
            <a:endParaRPr lang="en-US"/>
          </a:p>
        </p:txBody>
      </p:sp>
    </p:spTree>
    <p:extLst>
      <p:ext uri="{BB962C8B-B14F-4D97-AF65-F5344CB8AC3E}">
        <p14:creationId xmlns:p14="http://schemas.microsoft.com/office/powerpoint/2010/main" val="2246740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F46EACF-D571-457B-9C6F-7BF5D01BCEE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هذه هي أهداف التعلم لهذا اليوم.</a:t>
            </a:r>
          </a:p>
          <a:p>
            <a:pPr algn="r" rtl="1"/>
            <a:endParaRPr lang="ar-LB" dirty="0" smtClean="0"/>
          </a:p>
          <a:p>
            <a:pPr algn="r" rtl="1"/>
            <a:r>
              <a:rPr lang="ar-LB" dirty="0" smtClean="0"/>
              <a:t>اليوم، سوف نتشارك في الكثير من المحتوى - حول إنشاء المحتوى.</a:t>
            </a:r>
          </a:p>
          <a:p>
            <a:pPr algn="r" rtl="1"/>
            <a:endParaRPr lang="ar-LB" dirty="0" smtClean="0"/>
          </a:p>
        </p:txBody>
      </p:sp>
      <p:sp>
        <p:nvSpPr>
          <p:cNvPr id="4" name="Slide Number Placeholder 3"/>
          <p:cNvSpPr>
            <a:spLocks noGrp="1"/>
          </p:cNvSpPr>
          <p:nvPr>
            <p:ph type="sldNum" sz="quarter" idx="10"/>
          </p:nvPr>
        </p:nvSpPr>
        <p:spPr/>
        <p:txBody>
          <a:bodyPr/>
          <a:lstStyle/>
          <a:p>
            <a:fld id="{25BCBDAB-5312-4514-BDCE-B88950303CB4}" type="slidenum">
              <a:rPr lang="en-US" smtClean="0"/>
              <a:pPr/>
              <a:t>4</a:t>
            </a:fld>
            <a:endParaRPr lang="en-US"/>
          </a:p>
        </p:txBody>
      </p:sp>
    </p:spTree>
    <p:extLst>
      <p:ext uri="{BB962C8B-B14F-4D97-AF65-F5344CB8AC3E}">
        <p14:creationId xmlns:p14="http://schemas.microsoft.com/office/powerpoint/2010/main" val="661779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en-US" dirty="0" smtClean="0">
              <a:hlinkClick r:id="rId3"/>
            </a:endParaRPr>
          </a:p>
          <a:p>
            <a:pPr algn="r" rtl="1"/>
            <a:r>
              <a:rPr lang="en-US" dirty="0" smtClean="0">
                <a:hlinkClick r:id="rId3"/>
              </a:rPr>
              <a:t>http://quickhoney.com/#vector/icons/PCmag-content-icons</a:t>
            </a:r>
            <a:endParaRPr lang="en-US" dirty="0" smtClean="0"/>
          </a:p>
          <a:p>
            <a:pPr algn="r" rtl="1"/>
            <a:endParaRPr lang="en-US" baseline="0" dirty="0" smtClean="0"/>
          </a:p>
          <a:p>
            <a:pPr algn="r" rtl="1"/>
            <a:r>
              <a:rPr lang="ar-LB" baseline="0" dirty="0" smtClean="0"/>
              <a:t>مصدر الصورة: كويك هني </a:t>
            </a:r>
            <a:r>
              <a:rPr lang="en-US" baseline="0" dirty="0" smtClean="0"/>
              <a:t>Quick Honey</a:t>
            </a:r>
            <a:endParaRPr lang="ar-LB" baseline="0" dirty="0" smtClean="0"/>
          </a:p>
          <a:p>
            <a:pPr algn="r" rtl="1"/>
            <a:endParaRPr lang="en-US" baseline="0" dirty="0" smtClean="0"/>
          </a:p>
          <a:p>
            <a:pPr algn="r" rtl="1"/>
            <a:r>
              <a:rPr lang="ar-LB" b="1" baseline="0" dirty="0" smtClean="0"/>
              <a:t>المحتوى: </a:t>
            </a:r>
            <a:r>
              <a:rPr lang="ar-LB" baseline="0" dirty="0" smtClean="0"/>
              <a:t>معلومات فرزتها وحفظتها وقامت بصيانتها منظمة لا تبغي الربح من اجل مشاركتها مع جمهورها. ويشمل ذلك صفحات الويب، والنشرات الإخبارية، والمقالات الإخبارية، ورسائل البريد الإلكتروني، والفيديو، والصور الرقمية، وأوراق بيضاء، وندوات عبر الإنترنت (ويبينار) ، والملصقات، والنشرات، والتقرير السنوي، والكتيب، والموسيقى، وبودكاست، والتحديث على تويتر، وتحديثات الفايسبوك ، وموقع المدونات، والتقارير، الخ.</a:t>
            </a:r>
          </a:p>
          <a:p>
            <a:pPr algn="r" rtl="1"/>
            <a:endParaRPr lang="en-US" baseline="0" dirty="0" smtClean="0"/>
          </a:p>
          <a:p>
            <a:pPr algn="r" rtl="1"/>
            <a:endParaRPr lang="en-US" baseline="0" dirty="0" smtClean="0"/>
          </a:p>
          <a:p>
            <a:pPr algn="r" rtl="1"/>
            <a:endParaRPr lang="en-US" baseline="0" dirty="0" smtClean="0"/>
          </a:p>
          <a:p>
            <a:pPr algn="r" rtl="1"/>
            <a:endParaRPr lang="en-US" dirty="0" smtClean="0"/>
          </a:p>
          <a:p>
            <a:pPr algn="r" rtl="1"/>
            <a:endParaRPr lang="en-US" dirty="0"/>
          </a:p>
        </p:txBody>
      </p:sp>
      <p:sp>
        <p:nvSpPr>
          <p:cNvPr id="4" name="Slide Number Placeholder 3"/>
          <p:cNvSpPr>
            <a:spLocks noGrp="1"/>
          </p:cNvSpPr>
          <p:nvPr>
            <p:ph type="sldNum" sz="quarter" idx="10"/>
          </p:nvPr>
        </p:nvSpPr>
        <p:spPr/>
        <p:txBody>
          <a:bodyPr/>
          <a:lstStyle/>
          <a:p>
            <a:fld id="{5716052E-090A-41D6-844E-B1020D3717E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dirty="0" smtClean="0">
                <a:hlinkClick r:id="rId3"/>
              </a:rPr>
              <a:t>http://www.contentmarketinginstitute.com/2011/09/food-pyramid-for-content-marketing/</a:t>
            </a:r>
            <a:endParaRPr lang="en-US" dirty="0" smtClean="0"/>
          </a:p>
          <a:p>
            <a:pPr algn="r" rtl="1"/>
            <a:r>
              <a:rPr lang="en-US" dirty="0" smtClean="0">
                <a:hlinkClick r:id="rId4"/>
              </a:rPr>
              <a:t>http://www.flickr.com/photos/oberazzi/974939987/in/photostream/</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algn="r" rtl="1"/>
            <a:r>
              <a:rPr lang="en-US" baseline="0" dirty="0" smtClean="0"/>
              <a:t>       </a:t>
            </a:r>
          </a:p>
          <a:p>
            <a:pPr algn="r" rtl="1"/>
            <a:r>
              <a:rPr lang="ar-LB" baseline="0" dirty="0" smtClean="0"/>
              <a:t>استراتيجية المحتوى هي عملية توزيع المحتويات التي تم إنشاؤها وحفظها وصيانتها من خلال قنوات مختلفة للوصول إلى جمهورك، وحثهم على العمل للوصول إلى أهدافك.</a:t>
            </a:r>
          </a:p>
          <a:p>
            <a:pPr algn="r" rtl="1"/>
            <a:endParaRPr lang="ar-LB" baseline="0" dirty="0" smtClean="0"/>
          </a:p>
          <a:p>
            <a:pPr algn="r" rtl="1"/>
            <a:r>
              <a:rPr lang="ar-LB" baseline="0" dirty="0" smtClean="0"/>
              <a:t>التنسيق، والإبداع، والفرز والحفظ والصيانة.</a:t>
            </a:r>
          </a:p>
          <a:p>
            <a:endParaRPr lang="en-US" baseline="0" dirty="0" smtClean="0"/>
          </a:p>
          <a:p>
            <a:pPr marL="0" indent="0">
              <a:buFont typeface="Arial" pitchFamily="34" charset="0"/>
              <a:buNone/>
            </a:pPr>
            <a:endParaRPr lang="en-US" baseline="0" dirty="0" smtClean="0"/>
          </a:p>
          <a:p>
            <a:pPr marL="0" indent="0">
              <a:buFont typeface="Arial" pitchFamily="34" charset="0"/>
              <a:buNone/>
            </a:pPr>
            <a:endParaRPr lang="en-US" baseline="0" dirty="0" smtClean="0"/>
          </a:p>
          <a:p>
            <a:pPr marL="0" indent="0">
              <a:buFont typeface="Arial" pitchFamily="34" charset="0"/>
              <a:buNone/>
            </a:pPr>
            <a:endParaRPr lang="en-US" baseline="0" dirty="0" smtClean="0"/>
          </a:p>
          <a:p>
            <a:pPr marL="171450" indent="-171450">
              <a:buFont typeface="Arial" pitchFamily="34" charset="0"/>
              <a:buChar char="•"/>
            </a:pPr>
            <a:endParaRPr lang="en-US" baseline="0" dirty="0" smtClean="0"/>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050EF5FA-505E-48E0-A9D8-CC313C700088}" type="slidenum">
              <a:rPr lang="en-US" smtClean="0"/>
              <a:pPr/>
              <a:t>6</a:t>
            </a:fld>
            <a:endParaRPr lang="en-US"/>
          </a:p>
        </p:txBody>
      </p:sp>
    </p:spTree>
    <p:extLst>
      <p:ext uri="{BB962C8B-B14F-4D97-AF65-F5344CB8AC3E}">
        <p14:creationId xmlns:p14="http://schemas.microsoft.com/office/powerpoint/2010/main" val="2564023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LB" dirty="0" smtClean="0"/>
              <a:t>إعطاء مقدمة موجزة</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يمكنك المزج. لا داعي لإنشاء محتوى جديد لكل قناة!</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8</a:t>
            </a:fld>
            <a:endParaRPr lang="en-US"/>
          </a:p>
        </p:txBody>
      </p:sp>
    </p:spTree>
    <p:extLst>
      <p:ext uri="{BB962C8B-B14F-4D97-AF65-F5344CB8AC3E}">
        <p14:creationId xmlns:p14="http://schemas.microsoft.com/office/powerpoint/2010/main" val="1033975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LB" baseline="0" dirty="0" smtClean="0"/>
              <a:t>تحتاج إلى تخطيط المحتوى الخاص بك مسبقا والأفضل على أساس شهري.</a:t>
            </a:r>
          </a:p>
          <a:p>
            <a:pPr algn="r" rtl="1"/>
            <a:r>
              <a:rPr lang="ar-LB" baseline="0" dirty="0" smtClean="0"/>
              <a:t>منظمات غير حكومية كثيرة تستخدم أجندة المحرر الذي هو جدول أعمال بسيط يسرد:</a:t>
            </a:r>
          </a:p>
          <a:p>
            <a:pPr algn="r" rtl="1"/>
            <a:endParaRPr lang="ar-LB" baseline="0" dirty="0" smtClean="0"/>
          </a:p>
          <a:p>
            <a:pPr algn="r" rtl="1"/>
            <a:r>
              <a:rPr lang="ar-LB" baseline="0" dirty="0" smtClean="0"/>
              <a:t>-التاريخ</a:t>
            </a:r>
          </a:p>
          <a:p>
            <a:pPr algn="r" rtl="1"/>
            <a:r>
              <a:rPr lang="ar-LB" baseline="0" dirty="0" smtClean="0"/>
              <a:t>-القناة</a:t>
            </a:r>
          </a:p>
          <a:p>
            <a:pPr algn="r" rtl="1"/>
            <a:r>
              <a:rPr lang="ar-LB" baseline="0" dirty="0" smtClean="0"/>
              <a:t>-التردد</a:t>
            </a:r>
          </a:p>
          <a:p>
            <a:pPr algn="r" rtl="1"/>
            <a:r>
              <a:rPr lang="ar-LB" baseline="0" dirty="0" smtClean="0"/>
              <a:t>-فكرة المحتوى </a:t>
            </a:r>
          </a:p>
          <a:p>
            <a:pPr algn="r" rtl="1"/>
            <a:endParaRPr lang="ar-LB" baseline="0" dirty="0" smtClean="0"/>
          </a:p>
          <a:p>
            <a:pPr algn="r" rtl="1"/>
            <a:r>
              <a:rPr lang="ar-LB" baseline="0" dirty="0" smtClean="0"/>
              <a:t>يمكن إنشاء المحتوى أو فرزه وحفظه وصيانته  ولكن يجب أن يكون محفزا لجمهورك لكي يستجيب حتى تصل إلى أهدافك.</a:t>
            </a:r>
          </a:p>
          <a:p>
            <a:pPr algn="r" rtl="1"/>
            <a:endParaRPr lang="ar-LB" baseline="0" dirty="0" smtClean="0"/>
          </a:p>
          <a:p>
            <a:pPr algn="r" rtl="1"/>
            <a:r>
              <a:rPr lang="ar-LB" baseline="0" dirty="0" smtClean="0"/>
              <a:t>مصدر الصورة:</a:t>
            </a:r>
          </a:p>
          <a:p>
            <a:pPr algn="r" rtl="1"/>
            <a:r>
              <a:rPr lang="en-US" dirty="0" smtClean="0">
                <a:hlinkClick r:id="rId3"/>
              </a:rPr>
              <a:t>http://www.flickr.com/photos/peejeebee/4042966090/sizes/o/in/photostream/</a:t>
            </a:r>
            <a:endParaRPr lang="en-US" dirty="0" smtClean="0"/>
          </a:p>
          <a:p>
            <a:endParaRPr lang="en-US" dirty="0" smtClean="0">
              <a:hlinkClick r:id="rId3"/>
            </a:endParaRPr>
          </a:p>
          <a:p>
            <a:pPr algn="r" rtl="1"/>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5BCBDAB-5312-4514-BDCE-B88950303CB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486EDE-F7B1-4DDD-8E1C-96C9C7BB0AFF}" type="datetimeFigureOut">
              <a:rPr lang="en-US" smtClean="0"/>
              <a:pPr/>
              <a:t>3/4/2012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86EDE-F7B1-4DDD-8E1C-96C9C7BB0AFF}" type="datetimeFigureOut">
              <a:rPr lang="en-US" smtClean="0"/>
              <a:pPr/>
              <a:t>3/4/2012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86EDE-F7B1-4DDD-8E1C-96C9C7BB0AFF}" type="datetimeFigureOut">
              <a:rPr lang="en-US" smtClean="0"/>
              <a:pPr/>
              <a:t>3/4/2012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86EDE-F7B1-4DDD-8E1C-96C9C7BB0AFF}" type="datetimeFigureOut">
              <a:rPr lang="en-US" smtClean="0"/>
              <a:pPr/>
              <a:t>3/4/2012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486EDE-F7B1-4DDD-8E1C-96C9C7BB0AFF}" type="datetimeFigureOut">
              <a:rPr lang="en-US" smtClean="0"/>
              <a:pPr/>
              <a:t>3/4/2012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486EDE-F7B1-4DDD-8E1C-96C9C7BB0AFF}" type="datetimeFigureOut">
              <a:rPr lang="en-US" smtClean="0"/>
              <a:pPr/>
              <a:t>3/4/2012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486EDE-F7B1-4DDD-8E1C-96C9C7BB0AFF}" type="datetimeFigureOut">
              <a:rPr lang="en-US" smtClean="0"/>
              <a:pPr/>
              <a:t>3/4/2012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486EDE-F7B1-4DDD-8E1C-96C9C7BB0AFF}" type="datetimeFigureOut">
              <a:rPr lang="en-US" smtClean="0"/>
              <a:pPr/>
              <a:t>3/4/2012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86EDE-F7B1-4DDD-8E1C-96C9C7BB0AFF}" type="datetimeFigureOut">
              <a:rPr lang="en-US" smtClean="0"/>
              <a:pPr/>
              <a:t>3/4/2012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486EDE-F7B1-4DDD-8E1C-96C9C7BB0AFF}" type="datetimeFigureOut">
              <a:rPr lang="en-US" smtClean="0"/>
              <a:pPr/>
              <a:t>3/4/2012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486EDE-F7B1-4DDD-8E1C-96C9C7BB0AFF}" type="datetimeFigureOut">
              <a:rPr lang="en-US" smtClean="0"/>
              <a:pPr/>
              <a:t>3/4/2012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86EDE-F7B1-4DDD-8E1C-96C9C7BB0AFF}" type="datetimeFigureOut">
              <a:rPr lang="en-US" smtClean="0"/>
              <a:pPr/>
              <a:t>3/4/2012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4779A-D291-4C2B-ADBC-85AD0830B7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eg"/><Relationship Id="rId4" Type="http://schemas.openxmlformats.org/officeDocument/2006/relationships/image" Target="../media/image30.jp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bethkanter.org/connect-inspire-engage/"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hyperlink" Target="http://socialmedia-for-trainers.wikispaces.com/Facilitation+Tips+and+Resources" TargetMode="External"/><Relationship Id="rId4" Type="http://schemas.openxmlformats.org/officeDocument/2006/relationships/hyperlink" Target="https://docs.google.com/spreadsheet/ccc?key=0AjOK16EGb79NdHYtcFhqODhUT1A0UTl0bUZDaWM2eWc&amp;hl=en_US#gid=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6.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jpe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_template-cover.jpg                                         0037E422Macintosh HD                   C3619BF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 y="0"/>
            <a:ext cx="9145588" cy="73167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971800"/>
            <a:ext cx="9144000" cy="523220"/>
          </a:xfrm>
          <a:prstGeom prst="rect">
            <a:avLst/>
          </a:prstGeom>
          <a:solidFill>
            <a:schemeClr val="accent5">
              <a:lumMod val="40000"/>
              <a:lumOff val="60000"/>
            </a:schemeClr>
          </a:solidFill>
        </p:spPr>
        <p:txBody>
          <a:bodyPr wrap="square" rtlCol="0">
            <a:spAutoFit/>
          </a:bodyPr>
          <a:lstStyle/>
          <a:p>
            <a:pPr algn="ctr" rtl="1"/>
            <a:r>
              <a:rPr lang="ar-LB" sz="2800" b="1" dirty="0">
                <a:latin typeface="Arial" pitchFamily="34" charset="0"/>
                <a:cs typeface="Arial" pitchFamily="34" charset="0"/>
              </a:rPr>
              <a:t>وسائل الإعلام الجديدة لشبكات المنظمات غير الحكومية</a:t>
            </a:r>
            <a:endParaRPr lang="en-US" sz="2800" b="1" dirty="0">
              <a:latin typeface="Arial" pitchFamily="34" charset="0"/>
              <a:cs typeface="Arial" pitchFamily="34" charset="0"/>
            </a:endParaRPr>
          </a:p>
        </p:txBody>
      </p:sp>
      <p:sp>
        <p:nvSpPr>
          <p:cNvPr id="9" name="TextBox 8"/>
          <p:cNvSpPr txBox="1"/>
          <p:nvPr/>
        </p:nvSpPr>
        <p:spPr>
          <a:xfrm>
            <a:off x="0" y="4201180"/>
            <a:ext cx="9144000" cy="646331"/>
          </a:xfrm>
          <a:prstGeom prst="rect">
            <a:avLst/>
          </a:prstGeom>
          <a:solidFill>
            <a:srgbClr val="9DE357">
              <a:alpha val="57000"/>
            </a:srgbClr>
          </a:solidFill>
        </p:spPr>
        <p:txBody>
          <a:bodyPr wrap="square" rtlCol="0">
            <a:spAutoFit/>
          </a:bodyPr>
          <a:lstStyle/>
          <a:p>
            <a:pPr algn="ctr"/>
            <a:r>
              <a:rPr lang="ar-LB" b="1" dirty="0">
                <a:latin typeface="Arial" pitchFamily="34" charset="0"/>
                <a:cs typeface="Arial" pitchFamily="34" charset="0"/>
              </a:rPr>
              <a:t>إستراتيجية تكامل المحتوى</a:t>
            </a:r>
          </a:p>
          <a:p>
            <a:pPr algn="ctr" rtl="1"/>
            <a:r>
              <a:rPr lang="ar-LB" b="1" dirty="0">
                <a:latin typeface="Arial" pitchFamily="34" charset="0"/>
                <a:cs typeface="Arial" pitchFamily="34" charset="0"/>
              </a:rPr>
              <a:t>المقدمة: بيث كانتر</a:t>
            </a:r>
          </a:p>
        </p:txBody>
      </p:sp>
      <p:sp>
        <p:nvSpPr>
          <p:cNvPr id="7" name="TextBox 6"/>
          <p:cNvSpPr txBox="1"/>
          <p:nvPr/>
        </p:nvSpPr>
        <p:spPr>
          <a:xfrm>
            <a:off x="0" y="6355973"/>
            <a:ext cx="9144000" cy="523220"/>
          </a:xfrm>
          <a:prstGeom prst="rect">
            <a:avLst/>
          </a:prstGeom>
          <a:noFill/>
        </p:spPr>
        <p:txBody>
          <a:bodyPr wrap="square" rtlCol="0">
            <a:spAutoFit/>
          </a:bodyPr>
          <a:lstStyle/>
          <a:p>
            <a:pPr algn="ctr"/>
            <a:r>
              <a:rPr lang="ar-LB" sz="1400" dirty="0">
                <a:latin typeface="Arial" pitchFamily="34" charset="0"/>
                <a:cs typeface="Arial" pitchFamily="34" charset="0"/>
              </a:rPr>
              <a:t>برنامج إيميديات ممول من قبل مبادرة الشراكة الشرق أوسطية في </a:t>
            </a:r>
            <a:r>
              <a:rPr lang="ar-LB" sz="1400" dirty="0" smtClean="0">
                <a:latin typeface="Arial" pitchFamily="34" charset="0"/>
                <a:cs typeface="Arial" pitchFamily="34" charset="0"/>
              </a:rPr>
              <a:t>وزارة </a:t>
            </a:r>
            <a:r>
              <a:rPr lang="ar-LB" sz="1400" dirty="0">
                <a:latin typeface="Arial" pitchFamily="34" charset="0"/>
                <a:cs typeface="Arial" pitchFamily="34" charset="0"/>
              </a:rPr>
              <a:t>خارجية الولايات المتحدة بدعم من شركة مايكروسوفت وصندوق كريغسليست الخيري ، ويشرف عليه معهد التعليم الدولي.</a:t>
            </a:r>
            <a:endParaRPr lang="en-US" sz="14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077218"/>
          </a:xfrm>
          <a:prstGeom prst="rect">
            <a:avLst/>
          </a:prstGeom>
          <a:solidFill>
            <a:srgbClr val="ABDCD4"/>
          </a:solidFill>
        </p:spPr>
        <p:txBody>
          <a:bodyPr>
            <a:spAutoFit/>
          </a:bodyPr>
          <a:lstStyle/>
          <a:p>
            <a:pPr fontAlgn="auto">
              <a:spcBef>
                <a:spcPts val="0"/>
              </a:spcBef>
              <a:spcAft>
                <a:spcPts val="0"/>
              </a:spcAft>
              <a:defRPr/>
            </a:pPr>
            <a:endParaRPr lang="en-US" sz="2800" b="1" dirty="0" smtClean="0">
              <a:latin typeface="Arial" pitchFamily="34" charset="0"/>
              <a:cs typeface="Arial" pitchFamily="34" charset="0"/>
            </a:endParaRPr>
          </a:p>
          <a:p>
            <a:pPr algn="ctr" fontAlgn="auto">
              <a:spcBef>
                <a:spcPts val="0"/>
              </a:spcBef>
              <a:spcAft>
                <a:spcPts val="0"/>
              </a:spcAft>
              <a:defRPr/>
            </a:pPr>
            <a:r>
              <a:rPr lang="ar-LB" sz="3600" b="1" dirty="0">
                <a:latin typeface="Arial" pitchFamily="34" charset="0"/>
                <a:cs typeface="Arial" pitchFamily="34" charset="0"/>
              </a:rPr>
              <a:t>إستراتيجية المحتوى: </a:t>
            </a:r>
            <a:r>
              <a:rPr lang="ar-LB" sz="3600" b="1" dirty="0" smtClean="0">
                <a:latin typeface="Arial" pitchFamily="34" charset="0"/>
                <a:cs typeface="Arial" pitchFamily="34" charset="0"/>
              </a:rPr>
              <a:t>خطة</a:t>
            </a:r>
            <a:endParaRPr lang="en-US" sz="3600" b="1" dirty="0">
              <a:latin typeface="Arial" pitchFamily="34" charset="0"/>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266" y="1466917"/>
            <a:ext cx="5305742" cy="3979306"/>
          </a:xfrm>
          <a:prstGeom prst="rect">
            <a:avLst/>
          </a:prstGeom>
        </p:spPr>
      </p:pic>
      <p:sp>
        <p:nvSpPr>
          <p:cNvPr id="7" name="TextBox 6"/>
          <p:cNvSpPr txBox="1"/>
          <p:nvPr/>
        </p:nvSpPr>
        <p:spPr>
          <a:xfrm>
            <a:off x="435266" y="5486400"/>
            <a:ext cx="5379058" cy="646331"/>
          </a:xfrm>
          <a:prstGeom prst="rect">
            <a:avLst/>
          </a:prstGeom>
          <a:noFill/>
        </p:spPr>
        <p:txBody>
          <a:bodyPr wrap="square" rtlCol="0">
            <a:spAutoFit/>
          </a:bodyPr>
          <a:lstStyle/>
          <a:p>
            <a:pPr algn="r" rtl="1"/>
            <a:r>
              <a:rPr lang="ar-LB" sz="3600" dirty="0">
                <a:latin typeface="Arial" pitchFamily="34" charset="0"/>
                <a:cs typeface="Arial" pitchFamily="34" charset="0"/>
              </a:rPr>
              <a:t>يجب أن تكون منظما!</a:t>
            </a:r>
            <a:endParaRPr lang="en-US" sz="3600" dirty="0">
              <a:latin typeface="Arial" pitchFamily="34" charset="0"/>
              <a:cs typeface="Arial"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0817" y="3893648"/>
            <a:ext cx="1833563" cy="152343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2042" y="2514600"/>
            <a:ext cx="1305558" cy="123165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67648" y="2603258"/>
            <a:ext cx="1033463" cy="110490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96200" y="1344206"/>
            <a:ext cx="1069200" cy="106920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36477" y="1214437"/>
            <a:ext cx="1328738" cy="1328738"/>
          </a:xfrm>
          <a:prstGeom prst="rect">
            <a:avLst/>
          </a:prstGeom>
        </p:spPr>
      </p:pic>
      <p:sp>
        <p:nvSpPr>
          <p:cNvPr id="13" name="TextBox 12"/>
          <p:cNvSpPr txBox="1"/>
          <p:nvPr/>
        </p:nvSpPr>
        <p:spPr>
          <a:xfrm>
            <a:off x="6562744" y="5624899"/>
            <a:ext cx="2202656" cy="461665"/>
          </a:xfrm>
          <a:prstGeom prst="rect">
            <a:avLst/>
          </a:prstGeom>
          <a:noFill/>
        </p:spPr>
        <p:txBody>
          <a:bodyPr wrap="square" rtlCol="0">
            <a:spAutoFit/>
          </a:bodyPr>
          <a:lstStyle/>
          <a:p>
            <a:pPr algn="r" rtl="1"/>
            <a:r>
              <a:rPr lang="ar-LB" sz="2400" dirty="0">
                <a:latin typeface="Arial" pitchFamily="34" charset="0"/>
                <a:cs typeface="Arial" pitchFamily="34" charset="0"/>
              </a:rPr>
              <a:t>عدد قليل من الأدوات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692994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9144000" cy="1077218"/>
          </a:xfrm>
          <a:prstGeom prst="rect">
            <a:avLst/>
          </a:prstGeom>
          <a:solidFill>
            <a:srgbClr val="ABDCD4"/>
          </a:solidFill>
        </p:spPr>
        <p:txBody>
          <a:bodyPr>
            <a:spAutoFit/>
          </a:bodyPr>
          <a:lstStyle/>
          <a:p>
            <a:pPr fontAlgn="auto">
              <a:spcBef>
                <a:spcPts val="0"/>
              </a:spcBef>
              <a:spcAft>
                <a:spcPts val="0"/>
              </a:spcAft>
              <a:defRPr/>
            </a:pPr>
            <a:endParaRPr lang="en-US" sz="2800" b="1" dirty="0" smtClean="0">
              <a:latin typeface="Arial" pitchFamily="34" charset="0"/>
              <a:cs typeface="Arial" pitchFamily="34" charset="0"/>
            </a:endParaRPr>
          </a:p>
          <a:p>
            <a:pPr algn="ctr" fontAlgn="auto">
              <a:spcBef>
                <a:spcPts val="0"/>
              </a:spcBef>
              <a:spcAft>
                <a:spcPts val="0"/>
              </a:spcAft>
              <a:defRPr/>
            </a:pPr>
            <a:r>
              <a:rPr lang="ar-LB" sz="3600" b="1" dirty="0">
                <a:latin typeface="Arial" pitchFamily="34" charset="0"/>
                <a:cs typeface="Arial" pitchFamily="34" charset="0"/>
              </a:rPr>
              <a:t>إستراتيجية المحتوى: </a:t>
            </a:r>
            <a:r>
              <a:rPr lang="ar-LB" sz="3600" b="1" dirty="0" smtClean="0">
                <a:latin typeface="Arial" pitchFamily="34" charset="0"/>
                <a:cs typeface="Arial" pitchFamily="34" charset="0"/>
              </a:rPr>
              <a:t>تنظيم</a:t>
            </a:r>
            <a:endParaRPr lang="en-US" sz="3600" b="1" dirty="0">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40" y="1524000"/>
            <a:ext cx="8847620" cy="4733334"/>
          </a:xfrm>
          <a:prstGeom prst="rect">
            <a:avLst/>
          </a:prstGeom>
        </p:spPr>
      </p:pic>
    </p:spTree>
    <p:extLst>
      <p:ext uri="{BB962C8B-B14F-4D97-AF65-F5344CB8AC3E}">
        <p14:creationId xmlns:p14="http://schemas.microsoft.com/office/powerpoint/2010/main" val="3109459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9144000" cy="1077218"/>
          </a:xfrm>
          <a:prstGeom prst="rect">
            <a:avLst/>
          </a:prstGeom>
          <a:solidFill>
            <a:srgbClr val="ABDCD4"/>
          </a:solidFill>
        </p:spPr>
        <p:txBody>
          <a:bodyPr>
            <a:spAutoFit/>
          </a:bodyPr>
          <a:lstStyle/>
          <a:p>
            <a:pPr fontAlgn="auto">
              <a:spcBef>
                <a:spcPts val="0"/>
              </a:spcBef>
              <a:spcAft>
                <a:spcPts val="0"/>
              </a:spcAft>
              <a:defRPr/>
            </a:pPr>
            <a:endParaRPr lang="en-US" sz="2800" b="1" dirty="0" smtClean="0">
              <a:latin typeface="Arial" pitchFamily="34" charset="0"/>
              <a:cs typeface="Arial" pitchFamily="34" charset="0"/>
            </a:endParaRPr>
          </a:p>
          <a:p>
            <a:pPr algn="ctr" fontAlgn="auto">
              <a:spcBef>
                <a:spcPts val="0"/>
              </a:spcBef>
              <a:spcAft>
                <a:spcPts val="0"/>
              </a:spcAft>
              <a:defRPr/>
            </a:pPr>
            <a:r>
              <a:rPr lang="ar-LB" sz="3600" b="1" dirty="0">
                <a:latin typeface="Arial" pitchFamily="34" charset="0"/>
                <a:cs typeface="Arial" pitchFamily="34" charset="0"/>
              </a:rPr>
              <a:t>إستراتيجية المحتوى: </a:t>
            </a:r>
            <a:r>
              <a:rPr lang="ar-LB" sz="3600" b="1" dirty="0" smtClean="0">
                <a:latin typeface="Arial" pitchFamily="34" charset="0"/>
                <a:cs typeface="Arial" pitchFamily="34" charset="0"/>
              </a:rPr>
              <a:t>إنشاء</a:t>
            </a:r>
            <a:endParaRPr lang="en-US" sz="3600" b="1" dirty="0">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24" y="1371600"/>
            <a:ext cx="6273951" cy="4191000"/>
          </a:xfrm>
          <a:prstGeom prst="rect">
            <a:avLst/>
          </a:prstGeom>
        </p:spPr>
      </p:pic>
      <p:sp>
        <p:nvSpPr>
          <p:cNvPr id="5" name="TextBox 4"/>
          <p:cNvSpPr txBox="1"/>
          <p:nvPr/>
        </p:nvSpPr>
        <p:spPr>
          <a:xfrm>
            <a:off x="1435024" y="5638800"/>
            <a:ext cx="6273951" cy="523220"/>
          </a:xfrm>
          <a:prstGeom prst="rect">
            <a:avLst/>
          </a:prstGeom>
          <a:noFill/>
        </p:spPr>
        <p:txBody>
          <a:bodyPr wrap="square" rtlCol="0">
            <a:spAutoFit/>
          </a:bodyPr>
          <a:lstStyle/>
          <a:p>
            <a:pPr algn="r" rtl="1"/>
            <a:r>
              <a:rPr lang="ar-LB" sz="2800" b="1" dirty="0">
                <a:latin typeface="Arial" pitchFamily="34" charset="0"/>
                <a:cs typeface="Arial" pitchFamily="34" charset="0"/>
              </a:rPr>
              <a:t>قم بفرز وحفظ وصيانة وإنشاء محتوى  خاص بك!</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2280136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00329"/>
          </a:xfrm>
          <a:prstGeom prst="rect">
            <a:avLst/>
          </a:prstGeom>
          <a:solidFill>
            <a:srgbClr val="ABDCD4"/>
          </a:solidFill>
        </p:spPr>
        <p:txBody>
          <a:bodyPr>
            <a:spAutoFit/>
          </a:bodyPr>
          <a:lstStyle/>
          <a:p>
            <a:pP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ar-LB" sz="3600" b="1" dirty="0">
                <a:latin typeface="Arial" pitchFamily="34" charset="0"/>
                <a:cs typeface="Arial" pitchFamily="34" charset="0"/>
              </a:rPr>
              <a:t>إستراتيجية المحتوى: أفكار </a:t>
            </a:r>
            <a:r>
              <a:rPr lang="ar-LB" sz="3600" b="1" dirty="0" smtClean="0">
                <a:latin typeface="Arial" pitchFamily="34" charset="0"/>
                <a:cs typeface="Arial" pitchFamily="34" charset="0"/>
              </a:rPr>
              <a:t>للموضوع</a:t>
            </a:r>
            <a:endParaRPr lang="en-US" sz="3600" b="1" dirty="0">
              <a:latin typeface="Arial" pitchFamily="34" charset="0"/>
              <a:cs typeface="Arial" pitchFamily="34" charset="0"/>
            </a:endParaRPr>
          </a:p>
        </p:txBody>
      </p:sp>
      <p:sp>
        <p:nvSpPr>
          <p:cNvPr id="9" name="TextBox 8"/>
          <p:cNvSpPr txBox="1"/>
          <p:nvPr/>
        </p:nvSpPr>
        <p:spPr>
          <a:xfrm>
            <a:off x="1828799" y="2144910"/>
            <a:ext cx="2733675" cy="1785104"/>
          </a:xfrm>
          <a:prstGeom prst="rect">
            <a:avLst/>
          </a:prstGeom>
          <a:solidFill>
            <a:schemeClr val="accent5">
              <a:lumMod val="50000"/>
            </a:schemeClr>
          </a:solidFill>
        </p:spPr>
        <p:txBody>
          <a:bodyPr wrap="square" rtlCol="0">
            <a:spAutoFit/>
          </a:bodyPr>
          <a:lstStyle/>
          <a:p>
            <a:pPr algn="r" rtl="1"/>
            <a:r>
              <a:rPr lang="ar-LB" sz="2200" b="1" dirty="0">
                <a:solidFill>
                  <a:schemeClr val="bg1"/>
                </a:solidFill>
              </a:rPr>
              <a:t>أخبار عاجلة</a:t>
            </a:r>
          </a:p>
          <a:p>
            <a:pPr algn="r" rtl="1"/>
            <a:r>
              <a:rPr lang="ar-LB" sz="2200" b="1" dirty="0">
                <a:solidFill>
                  <a:schemeClr val="bg1"/>
                </a:solidFill>
              </a:rPr>
              <a:t>أخبار منظمات غير الحكومية </a:t>
            </a:r>
          </a:p>
          <a:p>
            <a:pPr algn="r" rtl="1"/>
            <a:r>
              <a:rPr lang="ar-LB" sz="2200" b="1" dirty="0">
                <a:solidFill>
                  <a:schemeClr val="bg1"/>
                </a:solidFill>
              </a:rPr>
              <a:t>بيانات</a:t>
            </a:r>
          </a:p>
          <a:p>
            <a:pPr algn="r" rtl="1"/>
            <a:r>
              <a:rPr lang="ar-LB" sz="2200" b="1" dirty="0">
                <a:solidFill>
                  <a:schemeClr val="bg1"/>
                </a:solidFill>
              </a:rPr>
              <a:t>تقارير</a:t>
            </a:r>
          </a:p>
        </p:txBody>
      </p:sp>
      <p:sp>
        <p:nvSpPr>
          <p:cNvPr id="10" name="TextBox 9"/>
          <p:cNvSpPr txBox="1"/>
          <p:nvPr/>
        </p:nvSpPr>
        <p:spPr>
          <a:xfrm>
            <a:off x="4600577" y="2133600"/>
            <a:ext cx="2590800" cy="1785104"/>
          </a:xfrm>
          <a:prstGeom prst="rect">
            <a:avLst/>
          </a:prstGeom>
          <a:solidFill>
            <a:schemeClr val="accent5">
              <a:lumMod val="75000"/>
            </a:schemeClr>
          </a:solidFill>
        </p:spPr>
        <p:txBody>
          <a:bodyPr wrap="square" rtlCol="0">
            <a:spAutoFit/>
          </a:bodyPr>
          <a:lstStyle/>
          <a:p>
            <a:pPr algn="r" rtl="1"/>
            <a:r>
              <a:rPr lang="ar-LB" sz="2200" b="1" dirty="0">
                <a:solidFill>
                  <a:schemeClr val="bg1"/>
                </a:solidFill>
              </a:rPr>
              <a:t>إبراز المواضيع الهامة</a:t>
            </a:r>
          </a:p>
          <a:p>
            <a:pPr algn="r" rtl="1"/>
            <a:r>
              <a:rPr lang="ar-LB" sz="2200" b="1" dirty="0">
                <a:solidFill>
                  <a:schemeClr val="bg1"/>
                </a:solidFill>
              </a:rPr>
              <a:t>مراجعات</a:t>
            </a:r>
          </a:p>
          <a:p>
            <a:pPr algn="r" rtl="1"/>
            <a:r>
              <a:rPr lang="ar-LB" sz="2200" b="1" dirty="0">
                <a:solidFill>
                  <a:schemeClr val="bg1"/>
                </a:solidFill>
              </a:rPr>
              <a:t>قصص</a:t>
            </a:r>
          </a:p>
          <a:p>
            <a:pPr algn="r" rtl="1"/>
            <a:r>
              <a:rPr lang="ar-LB" sz="2200" b="1" dirty="0">
                <a:solidFill>
                  <a:schemeClr val="bg1"/>
                </a:solidFill>
              </a:rPr>
              <a:t>دراسة </a:t>
            </a:r>
            <a:r>
              <a:rPr lang="ar-LB" sz="2200" b="1" dirty="0" smtClean="0">
                <a:solidFill>
                  <a:schemeClr val="bg1"/>
                </a:solidFill>
              </a:rPr>
              <a:t>حالات</a:t>
            </a:r>
          </a:p>
          <a:p>
            <a:pPr algn="r" rtl="1"/>
            <a:endParaRPr lang="ar-LB" sz="2200" b="1" dirty="0">
              <a:solidFill>
                <a:schemeClr val="bg1"/>
              </a:solidFill>
            </a:endParaRPr>
          </a:p>
        </p:txBody>
      </p:sp>
      <p:sp>
        <p:nvSpPr>
          <p:cNvPr id="11" name="TextBox 10"/>
          <p:cNvSpPr txBox="1"/>
          <p:nvPr/>
        </p:nvSpPr>
        <p:spPr>
          <a:xfrm>
            <a:off x="1857378" y="4690080"/>
            <a:ext cx="2743200" cy="1569660"/>
          </a:xfrm>
          <a:prstGeom prst="rect">
            <a:avLst/>
          </a:prstGeom>
          <a:solidFill>
            <a:schemeClr val="accent5">
              <a:lumMod val="40000"/>
              <a:lumOff val="60000"/>
            </a:schemeClr>
          </a:solidFill>
        </p:spPr>
        <p:txBody>
          <a:bodyPr wrap="square" rtlCol="0">
            <a:spAutoFit/>
          </a:bodyPr>
          <a:lstStyle/>
          <a:p>
            <a:pPr algn="r" rtl="1"/>
            <a:r>
              <a:rPr lang="ar-LB" sz="2400" b="1" dirty="0">
                <a:solidFill>
                  <a:schemeClr val="bg1"/>
                </a:solidFill>
              </a:rPr>
              <a:t>أفكار</a:t>
            </a:r>
          </a:p>
          <a:p>
            <a:pPr algn="r" rtl="1"/>
            <a:r>
              <a:rPr lang="ar-LB" sz="2400" b="1" dirty="0">
                <a:solidFill>
                  <a:schemeClr val="bg1"/>
                </a:solidFill>
              </a:rPr>
              <a:t>مقابلات</a:t>
            </a:r>
          </a:p>
          <a:p>
            <a:pPr algn="r" rtl="1"/>
            <a:r>
              <a:rPr lang="ar-LB" sz="2400" b="1" dirty="0" smtClean="0">
                <a:solidFill>
                  <a:schemeClr val="bg1"/>
                </a:solidFill>
              </a:rPr>
              <a:t>رأي</a:t>
            </a:r>
          </a:p>
          <a:p>
            <a:pPr algn="r" rtl="1"/>
            <a:endParaRPr lang="ar-LB" sz="2400" b="1" dirty="0">
              <a:solidFill>
                <a:schemeClr val="bg1"/>
              </a:solidFill>
            </a:endParaRPr>
          </a:p>
        </p:txBody>
      </p:sp>
      <p:sp>
        <p:nvSpPr>
          <p:cNvPr id="12" name="TextBox 11"/>
          <p:cNvSpPr txBox="1"/>
          <p:nvPr/>
        </p:nvSpPr>
        <p:spPr>
          <a:xfrm>
            <a:off x="4724400" y="4648200"/>
            <a:ext cx="2447926" cy="1569660"/>
          </a:xfrm>
          <a:prstGeom prst="rect">
            <a:avLst/>
          </a:prstGeom>
          <a:solidFill>
            <a:schemeClr val="accent5">
              <a:lumMod val="60000"/>
              <a:lumOff val="40000"/>
            </a:schemeClr>
          </a:solidFill>
        </p:spPr>
        <p:txBody>
          <a:bodyPr wrap="square" rtlCol="0">
            <a:spAutoFit/>
          </a:bodyPr>
          <a:lstStyle/>
          <a:p>
            <a:pPr algn="r" rtl="1"/>
            <a:r>
              <a:rPr lang="ar-LB" sz="2400" b="1" dirty="0">
                <a:solidFill>
                  <a:schemeClr val="bg1"/>
                </a:solidFill>
              </a:rPr>
              <a:t>نصائح</a:t>
            </a:r>
          </a:p>
          <a:p>
            <a:pPr algn="r" rtl="1"/>
            <a:r>
              <a:rPr lang="ar-LB" sz="2400" b="1" dirty="0">
                <a:solidFill>
                  <a:schemeClr val="bg1"/>
                </a:solidFill>
              </a:rPr>
              <a:t>دروس</a:t>
            </a:r>
          </a:p>
          <a:p>
            <a:pPr algn="r" rtl="1"/>
            <a:r>
              <a:rPr lang="ar-LB" sz="2400" b="1" dirty="0">
                <a:solidFill>
                  <a:schemeClr val="bg1"/>
                </a:solidFill>
              </a:rPr>
              <a:t>قوائم</a:t>
            </a:r>
          </a:p>
          <a:p>
            <a:pPr algn="r" rtl="1"/>
            <a:r>
              <a:rPr lang="ar-LB" sz="2400" b="1" dirty="0">
                <a:solidFill>
                  <a:schemeClr val="bg1"/>
                </a:solidFill>
              </a:rPr>
              <a:t>مصادر</a:t>
            </a:r>
          </a:p>
        </p:txBody>
      </p:sp>
      <p:sp>
        <p:nvSpPr>
          <p:cNvPr id="13" name="TextBox 12"/>
          <p:cNvSpPr txBox="1"/>
          <p:nvPr/>
        </p:nvSpPr>
        <p:spPr>
          <a:xfrm>
            <a:off x="1857378" y="1443750"/>
            <a:ext cx="2714624" cy="584775"/>
          </a:xfrm>
          <a:prstGeom prst="rect">
            <a:avLst/>
          </a:prstGeom>
          <a:noFill/>
          <a:ln>
            <a:solidFill>
              <a:schemeClr val="tx1"/>
            </a:solidFill>
          </a:ln>
        </p:spPr>
        <p:txBody>
          <a:bodyPr wrap="square" rtlCol="0">
            <a:spAutoFit/>
          </a:bodyPr>
          <a:lstStyle/>
          <a:p>
            <a:pPr algn="r" rtl="1"/>
            <a:r>
              <a:rPr lang="ar-LB" sz="3200" dirty="0"/>
              <a:t>أخبار</a:t>
            </a:r>
            <a:endParaRPr lang="en-US" sz="3200" dirty="0"/>
          </a:p>
        </p:txBody>
      </p:sp>
      <p:sp>
        <p:nvSpPr>
          <p:cNvPr id="14" name="TextBox 13"/>
          <p:cNvSpPr txBox="1"/>
          <p:nvPr/>
        </p:nvSpPr>
        <p:spPr>
          <a:xfrm>
            <a:off x="4562474" y="1436250"/>
            <a:ext cx="2581274" cy="584775"/>
          </a:xfrm>
          <a:prstGeom prst="rect">
            <a:avLst/>
          </a:prstGeom>
          <a:noFill/>
          <a:ln>
            <a:solidFill>
              <a:schemeClr val="tx1"/>
            </a:solidFill>
          </a:ln>
        </p:spPr>
        <p:txBody>
          <a:bodyPr wrap="square" rtlCol="0">
            <a:spAutoFit/>
          </a:bodyPr>
          <a:lstStyle/>
          <a:p>
            <a:pPr algn="r" rtl="1"/>
            <a:r>
              <a:rPr lang="en-US" sz="3200" dirty="0" err="1"/>
              <a:t>ملامح</a:t>
            </a:r>
            <a:endParaRPr lang="en-US" sz="3200" dirty="0"/>
          </a:p>
        </p:txBody>
      </p:sp>
      <p:sp>
        <p:nvSpPr>
          <p:cNvPr id="15" name="TextBox 14"/>
          <p:cNvSpPr txBox="1"/>
          <p:nvPr/>
        </p:nvSpPr>
        <p:spPr>
          <a:xfrm>
            <a:off x="1857376" y="3962400"/>
            <a:ext cx="2743201" cy="584775"/>
          </a:xfrm>
          <a:prstGeom prst="rect">
            <a:avLst/>
          </a:prstGeom>
          <a:noFill/>
          <a:ln>
            <a:solidFill>
              <a:schemeClr val="tx1"/>
            </a:solidFill>
          </a:ln>
        </p:spPr>
        <p:txBody>
          <a:bodyPr wrap="square" rtlCol="0">
            <a:spAutoFit/>
          </a:bodyPr>
          <a:lstStyle/>
          <a:p>
            <a:pPr algn="r" rtl="1"/>
            <a:r>
              <a:rPr lang="ar-LB" sz="3200" dirty="0"/>
              <a:t>رأي</a:t>
            </a:r>
            <a:endParaRPr lang="en-US" sz="3200" dirty="0"/>
          </a:p>
        </p:txBody>
      </p:sp>
      <p:sp>
        <p:nvSpPr>
          <p:cNvPr id="16" name="TextBox 15"/>
          <p:cNvSpPr txBox="1"/>
          <p:nvPr/>
        </p:nvSpPr>
        <p:spPr>
          <a:xfrm>
            <a:off x="4600577" y="3962400"/>
            <a:ext cx="2571749" cy="584775"/>
          </a:xfrm>
          <a:prstGeom prst="rect">
            <a:avLst/>
          </a:prstGeom>
          <a:noFill/>
          <a:ln>
            <a:solidFill>
              <a:schemeClr val="tx1"/>
            </a:solidFill>
          </a:ln>
        </p:spPr>
        <p:txBody>
          <a:bodyPr wrap="square" rtlCol="0">
            <a:spAutoFit/>
          </a:bodyPr>
          <a:lstStyle/>
          <a:p>
            <a:pPr algn="r" rtl="1"/>
            <a:r>
              <a:rPr lang="ar-LB" sz="3200" dirty="0"/>
              <a:t>كيفية</a:t>
            </a:r>
            <a:endParaRPr lang="en-US" sz="3200" dirty="0"/>
          </a:p>
        </p:txBody>
      </p:sp>
    </p:spTree>
    <p:extLst>
      <p:ext uri="{BB962C8B-B14F-4D97-AF65-F5344CB8AC3E}">
        <p14:creationId xmlns:p14="http://schemas.microsoft.com/office/powerpoint/2010/main" val="3991462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54107"/>
          </a:xfrm>
          <a:prstGeom prst="rect">
            <a:avLst/>
          </a:prstGeom>
          <a:solidFill>
            <a:srgbClr val="ABDCD4"/>
          </a:solidFill>
        </p:spPr>
        <p:txBody>
          <a:bodyPr>
            <a:spAutoFit/>
          </a:bodyPr>
          <a:lstStyle/>
          <a:p>
            <a:pPr fontAlgn="auto">
              <a:spcBef>
                <a:spcPts val="0"/>
              </a:spcBef>
              <a:spcAft>
                <a:spcPts val="0"/>
              </a:spcAft>
              <a:defRPr/>
            </a:pPr>
            <a:endParaRPr lang="en-US" sz="2000" b="1" dirty="0" smtClean="0">
              <a:latin typeface="Arial" pitchFamily="34" charset="0"/>
              <a:cs typeface="Arial" pitchFamily="34" charset="0"/>
            </a:endParaRPr>
          </a:p>
          <a:p>
            <a:pPr algn="ctr" rtl="1" fontAlgn="auto">
              <a:spcBef>
                <a:spcPts val="0"/>
              </a:spcBef>
              <a:spcAft>
                <a:spcPts val="0"/>
              </a:spcAft>
              <a:defRPr/>
            </a:pPr>
            <a:r>
              <a:rPr lang="ar-LB" sz="3600" b="1" dirty="0">
                <a:latin typeface="Arial" pitchFamily="34" charset="0"/>
                <a:cs typeface="Arial" pitchFamily="34" charset="0"/>
              </a:rPr>
              <a:t>إستراتيجية المحتوى: </a:t>
            </a:r>
            <a:r>
              <a:rPr lang="ar-LB" sz="3600" b="1" dirty="0" smtClean="0">
                <a:latin typeface="Arial" pitchFamily="34" charset="0"/>
                <a:cs typeface="Arial" pitchFamily="34" charset="0"/>
              </a:rPr>
              <a:t>تنسيق</a:t>
            </a:r>
            <a:endParaRPr lang="en-US" sz="3600" b="1"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57354158"/>
              </p:ext>
            </p:extLst>
          </p:nvPr>
        </p:nvGraphicFramePr>
        <p:xfrm>
          <a:off x="1447800" y="1005840"/>
          <a:ext cx="6858000" cy="5780721"/>
        </p:xfrm>
        <a:graphic>
          <a:graphicData uri="http://schemas.openxmlformats.org/drawingml/2006/table">
            <a:tbl>
              <a:tblPr firstRow="1" bandRow="1">
                <a:tableStyleId>{5940675A-B579-460E-94D1-54222C63F5DA}</a:tableStyleId>
              </a:tblPr>
              <a:tblGrid>
                <a:gridCol w="5257800"/>
                <a:gridCol w="1600200"/>
              </a:tblGrid>
              <a:tr h="360998">
                <a:tc>
                  <a:txBody>
                    <a:bodyPr/>
                    <a:lstStyle/>
                    <a:p>
                      <a:pPr algn="r" rtl="1"/>
                      <a:r>
                        <a:rPr lang="ar-LB" b="1" dirty="0" smtClean="0"/>
                        <a:t>الأفكار</a:t>
                      </a:r>
                      <a:endParaRPr lang="en-US" b="1" dirty="0"/>
                    </a:p>
                  </a:txBody>
                  <a:tcPr>
                    <a:solidFill>
                      <a:schemeClr val="tx2">
                        <a:lumMod val="40000"/>
                        <a:lumOff val="60000"/>
                      </a:schemeClr>
                    </a:solidFill>
                  </a:tcPr>
                </a:tc>
                <a:tc>
                  <a:txBody>
                    <a:bodyPr/>
                    <a:lstStyle/>
                    <a:p>
                      <a:pPr algn="r" rtl="1"/>
                      <a:r>
                        <a:rPr lang="ar-LB" b="1" dirty="0" smtClean="0"/>
                        <a:t>النوع </a:t>
                      </a:r>
                      <a:endParaRPr lang="en-US" b="1" dirty="0"/>
                    </a:p>
                  </a:txBody>
                  <a:tcPr>
                    <a:solidFill>
                      <a:schemeClr val="tx2">
                        <a:lumMod val="40000"/>
                        <a:lumOff val="60000"/>
                      </a:schemeClr>
                    </a:solidFill>
                  </a:tcPr>
                </a:tc>
              </a:tr>
              <a:tr h="1774904">
                <a:tc>
                  <a:txBody>
                    <a:bodyPr/>
                    <a:lstStyle/>
                    <a:p>
                      <a:pPr algn="r" rtl="1"/>
                      <a:r>
                        <a:rPr lang="ar-LB" sz="1400" dirty="0" smtClean="0"/>
                        <a:t>• تقارير أطول</a:t>
                      </a:r>
                    </a:p>
                    <a:p>
                      <a:pPr lvl="0" algn="r" rtl="1"/>
                      <a:r>
                        <a:rPr lang="ar-LB" sz="1400" dirty="0" smtClean="0"/>
                        <a:t>• بيانات إخبارية</a:t>
                      </a:r>
                    </a:p>
                    <a:p>
                      <a:pPr lvl="0" algn="r" rtl="1"/>
                      <a:r>
                        <a:rPr lang="ar-LB" sz="1400" dirty="0" smtClean="0"/>
                        <a:t>• نشرة إخبارية</a:t>
                      </a:r>
                    </a:p>
                    <a:p>
                      <a:pPr lvl="0" algn="r" rtl="1"/>
                      <a:r>
                        <a:rPr lang="ar-LB" sz="1400" dirty="0" smtClean="0"/>
                        <a:t>• إعلانات رسمية</a:t>
                      </a:r>
                    </a:p>
                    <a:p>
                      <a:pPr lvl="0" algn="r" rtl="1"/>
                      <a:r>
                        <a:rPr lang="ar-LB" sz="1400" dirty="0" smtClean="0"/>
                        <a:t>• أوصاف</a:t>
                      </a:r>
                    </a:p>
                    <a:p>
                      <a:pPr lvl="0" algn="r" rtl="1"/>
                      <a:r>
                        <a:rPr lang="ar-LB" sz="1400" dirty="0" smtClean="0"/>
                        <a:t>• صور / فيديو</a:t>
                      </a:r>
                    </a:p>
                    <a:p>
                      <a:endParaRPr lang="en-US" sz="1400" dirty="0"/>
                    </a:p>
                  </a:txBody>
                  <a:tcPr/>
                </a:tc>
                <a:tc>
                  <a:txBody>
                    <a:bodyPr/>
                    <a:lstStyle/>
                    <a:p>
                      <a:pPr marL="0" indent="0" algn="r" rtl="1">
                        <a:buFont typeface="Arial" pitchFamily="34" charset="0"/>
                        <a:buNone/>
                      </a:pPr>
                      <a:r>
                        <a:rPr lang="ar-LB" sz="1400" dirty="0" smtClean="0"/>
                        <a:t>موقع الكتروني وبريد الكتروني </a:t>
                      </a:r>
                      <a:endParaRPr lang="en-US" sz="1400" dirty="0"/>
                    </a:p>
                  </a:txBody>
                  <a:tcPr/>
                </a:tc>
              </a:tr>
              <a:tr h="1534239">
                <a:tc>
                  <a:txBody>
                    <a:bodyPr/>
                    <a:lstStyle/>
                    <a:p>
                      <a:pPr algn="r" rtl="1"/>
                      <a:r>
                        <a:rPr lang="ar-LB" sz="1400" dirty="0" smtClean="0"/>
                        <a:t>• مشاركات أقصر تأتي في الوقت المناسب</a:t>
                      </a:r>
                    </a:p>
                    <a:p>
                      <a:pPr algn="r" rtl="1"/>
                      <a:r>
                        <a:rPr lang="ar-LB" sz="1400" dirty="0" smtClean="0"/>
                        <a:t>المشاركات قائمة بذاتها</a:t>
                      </a:r>
                    </a:p>
                    <a:p>
                      <a:pPr algn="r" rtl="1"/>
                      <a:r>
                        <a:rPr lang="ar-LB" sz="1400" dirty="0" smtClean="0"/>
                        <a:t>• سلسلة من المشاركات</a:t>
                      </a:r>
                    </a:p>
                    <a:p>
                      <a:pPr algn="r" rtl="1"/>
                      <a:r>
                        <a:rPr lang="ar-LB" sz="1400" dirty="0" smtClean="0"/>
                        <a:t>دمج الفيديو والصور</a:t>
                      </a:r>
                    </a:p>
                    <a:p>
                      <a:pPr algn="r" rtl="1"/>
                      <a:r>
                        <a:rPr lang="ar-LB" sz="1400" dirty="0" smtClean="0"/>
                        <a:t>• فرز وحفظ وصيانة قوائم المصادر</a:t>
                      </a:r>
                    </a:p>
                    <a:p>
                      <a:endParaRPr lang="en-US" sz="1400" dirty="0"/>
                    </a:p>
                  </a:txBody>
                  <a:tcPr/>
                </a:tc>
                <a:tc>
                  <a:txBody>
                    <a:bodyPr/>
                    <a:lstStyle/>
                    <a:p>
                      <a:pPr marL="0" indent="0" algn="r" rtl="1">
                        <a:buFont typeface="Arial" pitchFamily="34" charset="0"/>
                        <a:buNone/>
                      </a:pPr>
                      <a:r>
                        <a:rPr lang="ar-LB" sz="1400" dirty="0" smtClean="0"/>
                        <a:t>مدونة </a:t>
                      </a:r>
                      <a:endParaRPr lang="en-US" sz="1400" dirty="0"/>
                    </a:p>
                  </a:txBody>
                  <a:tcPr/>
                </a:tc>
              </a:tr>
              <a:tr h="1052909">
                <a:tc>
                  <a:txBody>
                    <a:bodyPr/>
                    <a:lstStyle/>
                    <a:p>
                      <a:pPr algn="r" rtl="1"/>
                      <a:r>
                        <a:rPr lang="ar-LB" sz="1400" dirty="0" smtClean="0"/>
                        <a:t>• صور / لقطات فيديو قائمة بذاتها</a:t>
                      </a:r>
                    </a:p>
                    <a:p>
                      <a:pPr algn="r" rtl="1"/>
                      <a:r>
                        <a:rPr lang="ar-LB" sz="1400" dirty="0" smtClean="0"/>
                        <a:t>• مجموعات من الصور / لقطات فيديو (إنشاء / فرز وحفظ وصيانة)</a:t>
                      </a:r>
                    </a:p>
                    <a:p>
                      <a:pPr algn="r" rtl="1"/>
                      <a:r>
                        <a:rPr lang="ar-LB" sz="1400" dirty="0" smtClean="0"/>
                        <a:t>• معلومات بيانية </a:t>
                      </a:r>
                    </a:p>
                    <a:p>
                      <a:pPr algn="r" rtl="1"/>
                      <a:endParaRPr lang="en-US" sz="1400" dirty="0"/>
                    </a:p>
                  </a:txBody>
                  <a:tcPr/>
                </a:tc>
                <a:tc>
                  <a:txBody>
                    <a:bodyPr/>
                    <a:lstStyle/>
                    <a:p>
                      <a:pPr marL="0" indent="0" algn="r" rtl="1">
                        <a:buFont typeface="Arial" pitchFamily="34" charset="0"/>
                        <a:buNone/>
                      </a:pPr>
                      <a:r>
                        <a:rPr lang="ar-LB" sz="1400" dirty="0" smtClean="0"/>
                        <a:t>مرئيات </a:t>
                      </a:r>
                      <a:endParaRPr lang="en-US" sz="1400" dirty="0"/>
                    </a:p>
                  </a:txBody>
                  <a:tcPr/>
                </a:tc>
              </a:tr>
              <a:tr h="1052909">
                <a:tc>
                  <a:txBody>
                    <a:bodyPr/>
                    <a:lstStyle/>
                    <a:p>
                      <a:pPr algn="r" rtl="1"/>
                      <a:r>
                        <a:rPr lang="ar-LB" sz="1400" dirty="0" smtClean="0"/>
                        <a:t>• تحديثات الحالة</a:t>
                      </a:r>
                    </a:p>
                    <a:p>
                      <a:pPr algn="r" rtl="1"/>
                      <a:r>
                        <a:rPr lang="ar-LB" sz="1400" dirty="0" smtClean="0"/>
                        <a:t>• التحديث على تويتر</a:t>
                      </a:r>
                    </a:p>
                    <a:p>
                      <a:pPr algn="r" rtl="1"/>
                      <a:r>
                        <a:rPr lang="ar-LB" sz="1400" dirty="0" smtClean="0"/>
                        <a:t>• أسئلة</a:t>
                      </a:r>
                    </a:p>
                    <a:p>
                      <a:pPr algn="r" rtl="1"/>
                      <a:r>
                        <a:rPr lang="ar-LB" sz="1400" dirty="0" smtClean="0"/>
                        <a:t>• التعليق على الروابط</a:t>
                      </a:r>
                      <a:endParaRPr lang="ar-LB" sz="1400" dirty="0" smtClean="0"/>
                    </a:p>
                  </a:txBody>
                  <a:tcPr/>
                </a:tc>
                <a:tc>
                  <a:txBody>
                    <a:bodyPr/>
                    <a:lstStyle/>
                    <a:p>
                      <a:pPr marL="0" indent="0" algn="r" rtl="1">
                        <a:buFont typeface="Arial" pitchFamily="34" charset="0"/>
                        <a:buNone/>
                      </a:pPr>
                      <a:r>
                        <a:rPr lang="ar-LB" sz="1400" dirty="0" smtClean="0"/>
                        <a:t>محتوى مصغر</a:t>
                      </a:r>
                      <a:endParaRPr lang="en-US" sz="1400" dirty="0"/>
                    </a:p>
                  </a:txBody>
                  <a:tcPr/>
                </a:tc>
              </a:tr>
            </a:tbl>
          </a:graphicData>
        </a:graphic>
      </p:graphicFrame>
    </p:spTree>
    <p:extLst>
      <p:ext uri="{BB962C8B-B14F-4D97-AF65-F5344CB8AC3E}">
        <p14:creationId xmlns:p14="http://schemas.microsoft.com/office/powerpoint/2010/main" val="3068208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77218"/>
          </a:xfrm>
          <a:prstGeom prst="rect">
            <a:avLst/>
          </a:prstGeom>
          <a:solidFill>
            <a:srgbClr val="ABDCD4"/>
          </a:solidFill>
        </p:spPr>
        <p:txBody>
          <a:bodyPr>
            <a:spAutoFit/>
          </a:bodyPr>
          <a:lstStyle/>
          <a:p>
            <a:pPr fontAlgn="auto">
              <a:spcBef>
                <a:spcPts val="0"/>
              </a:spcBef>
              <a:spcAft>
                <a:spcPts val="0"/>
              </a:spcAft>
              <a:defRPr/>
            </a:pPr>
            <a:endParaRPr lang="en-US" sz="2800" b="1" dirty="0" smtClean="0">
              <a:latin typeface="Arial" pitchFamily="34" charset="0"/>
              <a:cs typeface="Arial" pitchFamily="34" charset="0"/>
            </a:endParaRPr>
          </a:p>
          <a:p>
            <a:pPr algn="ctr" rtl="1" fontAlgn="auto">
              <a:spcBef>
                <a:spcPts val="0"/>
              </a:spcBef>
              <a:spcAft>
                <a:spcPts val="0"/>
              </a:spcAft>
              <a:defRPr/>
            </a:pPr>
            <a:r>
              <a:rPr lang="ar-LB" sz="3600" b="1" dirty="0">
                <a:latin typeface="Arial" pitchFamily="34" charset="0"/>
                <a:cs typeface="Arial" pitchFamily="34" charset="0"/>
              </a:rPr>
              <a:t>استراتيجية المحتوى: احصل على أفكار من </a:t>
            </a:r>
            <a:r>
              <a:rPr lang="ar-LB" sz="3600" b="1" dirty="0" smtClean="0">
                <a:latin typeface="Arial" pitchFamily="34" charset="0"/>
                <a:cs typeface="Arial" pitchFamily="34" charset="0"/>
              </a:rPr>
              <a:t>الآخرين</a:t>
            </a:r>
            <a:endParaRPr lang="en-US" sz="3600" b="1" dirty="0">
              <a:latin typeface="Arial" pitchFamily="34" charset="0"/>
              <a:cs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324" y="1524000"/>
            <a:ext cx="6834639" cy="4572000"/>
          </a:xfrm>
          <a:prstGeom prst="rect">
            <a:avLst/>
          </a:prstGeom>
        </p:spPr>
      </p:pic>
    </p:spTree>
    <p:extLst>
      <p:ext uri="{BB962C8B-B14F-4D97-AF65-F5344CB8AC3E}">
        <p14:creationId xmlns:p14="http://schemas.microsoft.com/office/powerpoint/2010/main" val="3830954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77218"/>
          </a:xfrm>
          <a:prstGeom prst="rect">
            <a:avLst/>
          </a:prstGeom>
          <a:solidFill>
            <a:srgbClr val="ABDCD4"/>
          </a:solidFill>
        </p:spPr>
        <p:txBody>
          <a:bodyPr>
            <a:spAutoFit/>
          </a:bodyPr>
          <a:lstStyle/>
          <a:p>
            <a:pPr fontAlgn="auto">
              <a:spcBef>
                <a:spcPts val="0"/>
              </a:spcBef>
              <a:spcAft>
                <a:spcPts val="0"/>
              </a:spcAft>
              <a:defRPr/>
            </a:pPr>
            <a:endParaRPr lang="en-US" sz="2800" b="1" dirty="0" smtClean="0">
              <a:latin typeface="Arial" pitchFamily="34" charset="0"/>
              <a:cs typeface="Arial" pitchFamily="34" charset="0"/>
            </a:endParaRPr>
          </a:p>
          <a:p>
            <a:pPr algn="ctr" fontAlgn="auto">
              <a:spcBef>
                <a:spcPts val="0"/>
              </a:spcBef>
              <a:spcAft>
                <a:spcPts val="0"/>
              </a:spcAft>
              <a:defRPr/>
            </a:pPr>
            <a:r>
              <a:rPr lang="ar-LB" sz="3600" b="1" dirty="0">
                <a:latin typeface="Arial" pitchFamily="34" charset="0"/>
                <a:cs typeface="Arial" pitchFamily="34" charset="0"/>
              </a:rPr>
              <a:t>إستراتيجية المحتوى: إعادة </a:t>
            </a:r>
            <a:r>
              <a:rPr lang="ar-LB" sz="3600" b="1" dirty="0" smtClean="0">
                <a:latin typeface="Arial" pitchFamily="34" charset="0"/>
                <a:cs typeface="Arial" pitchFamily="34" charset="0"/>
              </a:rPr>
              <a:t>توظيفها</a:t>
            </a:r>
            <a:endParaRPr lang="en-US" sz="3600" b="1" dirty="0">
              <a:latin typeface="Arial" pitchFamily="34" charset="0"/>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802" y="1261552"/>
            <a:ext cx="5343278" cy="5303520"/>
          </a:xfrm>
          <a:prstGeom prst="rect">
            <a:avLst/>
          </a:prstGeom>
        </p:spPr>
      </p:pic>
    </p:spTree>
    <p:extLst>
      <p:ext uri="{BB962C8B-B14F-4D97-AF65-F5344CB8AC3E}">
        <p14:creationId xmlns:p14="http://schemas.microsoft.com/office/powerpoint/2010/main" val="192347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77218"/>
          </a:xfrm>
          <a:prstGeom prst="rect">
            <a:avLst/>
          </a:prstGeom>
          <a:solidFill>
            <a:srgbClr val="ABDCD4"/>
          </a:solidFill>
        </p:spPr>
        <p:txBody>
          <a:bodyPr>
            <a:spAutoFit/>
          </a:bodyPr>
          <a:lstStyle/>
          <a:p>
            <a:pPr fontAlgn="auto">
              <a:spcBef>
                <a:spcPts val="0"/>
              </a:spcBef>
              <a:spcAft>
                <a:spcPts val="0"/>
              </a:spcAft>
              <a:defRPr/>
            </a:pPr>
            <a:endParaRPr lang="en-US" sz="2800" b="1" dirty="0" smtClean="0">
              <a:latin typeface="Arial" pitchFamily="34" charset="0"/>
              <a:cs typeface="Arial" pitchFamily="34" charset="0"/>
            </a:endParaRPr>
          </a:p>
          <a:p>
            <a:pPr algn="ctr" fontAlgn="auto">
              <a:spcBef>
                <a:spcPts val="0"/>
              </a:spcBef>
              <a:spcAft>
                <a:spcPts val="0"/>
              </a:spcAft>
              <a:defRPr/>
            </a:pPr>
            <a:r>
              <a:rPr lang="ar-LB" sz="3600" b="1" dirty="0">
                <a:latin typeface="Arial" pitchFamily="34" charset="0"/>
                <a:cs typeface="Arial" pitchFamily="34" charset="0"/>
              </a:rPr>
              <a:t>إستراتيجية المحتوى: إعادة </a:t>
            </a:r>
            <a:r>
              <a:rPr lang="ar-LB" sz="3600" b="1" dirty="0" smtClean="0">
                <a:latin typeface="Arial" pitchFamily="34" charset="0"/>
                <a:cs typeface="Arial" pitchFamily="34" charset="0"/>
              </a:rPr>
              <a:t>توظيفها</a:t>
            </a:r>
            <a:endParaRPr lang="en-US" sz="3600" b="1" dirty="0">
              <a:latin typeface="Arial" pitchFamily="34" charset="0"/>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371600"/>
            <a:ext cx="6704762" cy="5152381"/>
          </a:xfrm>
          <a:prstGeom prst="rect">
            <a:avLst/>
          </a:prstGeom>
        </p:spPr>
      </p:pic>
    </p:spTree>
    <p:extLst>
      <p:ext uri="{BB962C8B-B14F-4D97-AF65-F5344CB8AC3E}">
        <p14:creationId xmlns:p14="http://schemas.microsoft.com/office/powerpoint/2010/main" val="2743145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77218"/>
          </a:xfrm>
          <a:prstGeom prst="rect">
            <a:avLst/>
          </a:prstGeom>
          <a:solidFill>
            <a:srgbClr val="ABDCD4"/>
          </a:solidFill>
        </p:spPr>
        <p:txBody>
          <a:bodyPr>
            <a:spAutoFit/>
          </a:bodyPr>
          <a:lstStyle/>
          <a:p>
            <a:pPr fontAlgn="auto">
              <a:spcBef>
                <a:spcPts val="0"/>
              </a:spcBef>
              <a:spcAft>
                <a:spcPts val="0"/>
              </a:spcAft>
              <a:defRPr/>
            </a:pPr>
            <a:endParaRPr lang="en-US" sz="2800" b="1" dirty="0" smtClean="0">
              <a:latin typeface="Arial" pitchFamily="34" charset="0"/>
              <a:cs typeface="Arial" pitchFamily="34" charset="0"/>
            </a:endParaRPr>
          </a:p>
          <a:p>
            <a:pPr algn="ctr" fontAlgn="auto">
              <a:spcBef>
                <a:spcPts val="0"/>
              </a:spcBef>
              <a:spcAft>
                <a:spcPts val="0"/>
              </a:spcAft>
              <a:defRPr/>
            </a:pPr>
            <a:r>
              <a:rPr lang="ar-LB" sz="3600" b="1" dirty="0">
                <a:latin typeface="Arial" pitchFamily="34" charset="0"/>
                <a:cs typeface="Arial" pitchFamily="34" charset="0"/>
              </a:rPr>
              <a:t>إستراتيجية المحتوى: قم بخلطها ومن ثم إعادة </a:t>
            </a:r>
            <a:r>
              <a:rPr lang="ar-LB" sz="3600" b="1" dirty="0" smtClean="0">
                <a:latin typeface="Arial" pitchFamily="34" charset="0"/>
                <a:cs typeface="Arial" pitchFamily="34" charset="0"/>
              </a:rPr>
              <a:t>مزجها</a:t>
            </a:r>
            <a:endParaRPr lang="en-US" sz="3600" b="1" dirty="0">
              <a:latin typeface="Arial"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95400"/>
            <a:ext cx="5123810" cy="89523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275" y="2362200"/>
            <a:ext cx="3662003" cy="401361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3733799"/>
            <a:ext cx="2925714" cy="295596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8300" y="1480893"/>
            <a:ext cx="3395238" cy="2085714"/>
          </a:xfrm>
          <a:prstGeom prst="rect">
            <a:avLst/>
          </a:prstGeom>
        </p:spPr>
      </p:pic>
    </p:spTree>
    <p:extLst>
      <p:ext uri="{BB962C8B-B14F-4D97-AF65-F5344CB8AC3E}">
        <p14:creationId xmlns:p14="http://schemas.microsoft.com/office/powerpoint/2010/main" val="1414669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rgbClr val="ABDCD4"/>
          </a:solidFill>
        </p:spPr>
        <p:txBody>
          <a:bodyPr>
            <a:spAutoFit/>
          </a:bodyPr>
          <a:lstStyle/>
          <a:p>
            <a:pPr algn="ctr" rtl="1" fontAlgn="auto">
              <a:spcBef>
                <a:spcPts val="0"/>
              </a:spcBef>
              <a:spcAft>
                <a:spcPts val="0"/>
              </a:spcAft>
              <a:defRPr/>
            </a:pPr>
            <a:r>
              <a:rPr lang="ar-LB" sz="3600" b="1" dirty="0" smtClean="0">
                <a:latin typeface="Arial" pitchFamily="34" charset="0"/>
                <a:cs typeface="Arial" pitchFamily="34" charset="0"/>
              </a:rPr>
              <a:t>إستراتيجية </a:t>
            </a:r>
            <a:r>
              <a:rPr lang="ar-LB" sz="3600" b="1" dirty="0">
                <a:latin typeface="Arial" pitchFamily="34" charset="0"/>
                <a:cs typeface="Arial" pitchFamily="34" charset="0"/>
              </a:rPr>
              <a:t>المحتوى: الجودة والجودة </a:t>
            </a:r>
            <a:r>
              <a:rPr lang="ar-LB" sz="3600" b="1" dirty="0" smtClean="0">
                <a:latin typeface="Arial" pitchFamily="34" charset="0"/>
                <a:cs typeface="Arial" pitchFamily="34" charset="0"/>
              </a:rPr>
              <a:t>والجودة</a:t>
            </a:r>
            <a:endParaRPr lang="en-US" sz="3600" b="1" dirty="0">
              <a:latin typeface="Arial" pitchFamily="34" charset="0"/>
              <a:cs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199" y="1828800"/>
            <a:ext cx="6315680" cy="4206240"/>
          </a:xfrm>
          <a:prstGeom prst="rect">
            <a:avLst/>
          </a:prstGeom>
        </p:spPr>
      </p:pic>
      <p:sp>
        <p:nvSpPr>
          <p:cNvPr id="4" name="TextBox 3"/>
          <p:cNvSpPr txBox="1"/>
          <p:nvPr/>
        </p:nvSpPr>
        <p:spPr>
          <a:xfrm>
            <a:off x="1219199" y="6143625"/>
            <a:ext cx="6315680" cy="461665"/>
          </a:xfrm>
          <a:prstGeom prst="rect">
            <a:avLst/>
          </a:prstGeom>
          <a:noFill/>
        </p:spPr>
        <p:txBody>
          <a:bodyPr wrap="square" rtlCol="0">
            <a:spAutoFit/>
          </a:bodyPr>
          <a:lstStyle/>
          <a:p>
            <a:pPr algn="r" rtl="1"/>
            <a:r>
              <a:rPr lang="ar-LB" sz="2400" dirty="0">
                <a:latin typeface="Arial" pitchFamily="34" charset="0"/>
                <a:cs typeface="Arial" pitchFamily="34" charset="0"/>
              </a:rPr>
              <a:t>الكمية والسرعة لا تهم .....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61552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0" y="-1"/>
            <a:ext cx="9144000" cy="1097280"/>
          </a:xfrm>
          <a:prstGeom prst="rect">
            <a:avLst/>
          </a:prstGeom>
          <a:solidFill>
            <a:srgbClr val="ABDCD4"/>
          </a:solidFill>
        </p:spPr>
        <p:txBody>
          <a:bodyPr wrap="square" rtlCol="0">
            <a:spAutoFit/>
          </a:bodyPr>
          <a:lstStyle/>
          <a:p>
            <a:endParaRPr lang="en-US" sz="3200" b="1" dirty="0" smtClean="0">
              <a:solidFill>
                <a:schemeClr val="tx1">
                  <a:lumMod val="65000"/>
                  <a:lumOff val="35000"/>
                </a:schemeClr>
              </a:solidFill>
              <a:latin typeface="Arial" pitchFamily="34" charset="0"/>
              <a:cs typeface="Arial" pitchFamily="34" charset="0"/>
            </a:endParaRPr>
          </a:p>
        </p:txBody>
      </p:sp>
      <p:sp>
        <p:nvSpPr>
          <p:cNvPr id="3118" name="Rectangle 46"/>
          <p:cNvSpPr>
            <a:spLocks noGrp="1" noChangeArrowheads="1"/>
          </p:cNvSpPr>
          <p:nvPr>
            <p:ph type="title"/>
          </p:nvPr>
        </p:nvSpPr>
        <p:spPr bwMode="auto">
          <a:xfrm>
            <a:off x="257175" y="381000"/>
            <a:ext cx="8610600" cy="381000"/>
          </a:xfrm>
          <a:noFill/>
          <a:ln>
            <a:miter lim="800000"/>
            <a:headEnd/>
            <a:tailEnd/>
          </a:ln>
        </p:spPr>
        <p:txBody>
          <a:bodyPr vert="horz" wrap="square" lIns="91440" tIns="45720" rIns="91440" bIns="45720" numCol="1" anchor="ctr" anchorCtr="0" compatLnSpc="1">
            <a:prstTxWarp prst="textNoShape">
              <a:avLst/>
            </a:prstTxWarp>
            <a:noAutofit/>
          </a:bodyPr>
          <a:lstStyle/>
          <a:p>
            <a:r>
              <a:rPr lang="ar-LB" sz="3600" b="1" dirty="0">
                <a:latin typeface="Arial" pitchFamily="34" charset="0"/>
                <a:cs typeface="Arial" pitchFamily="34" charset="0"/>
              </a:rPr>
              <a:t>اليوم الثاني: إستراتيجية تكامل المحتوى</a:t>
            </a:r>
            <a:r>
              <a:rPr lang="ar-LB" sz="3600" b="1" dirty="0" smtClean="0">
                <a:latin typeface="Arial" pitchFamily="34" charset="0"/>
                <a:cs typeface="Arial" pitchFamily="34" charset="0"/>
              </a:rPr>
              <a:t>،</a:t>
            </a: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ar-LB" sz="3600" b="1" dirty="0" smtClean="0">
                <a:latin typeface="Arial" pitchFamily="34" charset="0"/>
                <a:cs typeface="Arial" pitchFamily="34" charset="0"/>
              </a:rPr>
              <a:t> </a:t>
            </a:r>
            <a:r>
              <a:rPr lang="ar-LB" sz="3600" b="1" dirty="0">
                <a:latin typeface="Arial" pitchFamily="34" charset="0"/>
                <a:cs typeface="Arial" pitchFamily="34" charset="0"/>
              </a:rPr>
              <a:t>البحر الميت، الأردن</a:t>
            </a:r>
            <a:endParaRPr lang="en-US" sz="3600" b="1" dirty="0">
              <a:latin typeface="Arial" pitchFamily="34" charset="0"/>
              <a:cs typeface="Arial" pitchFamily="34" charset="0"/>
            </a:endParaRPr>
          </a:p>
        </p:txBody>
      </p:sp>
      <p:sp>
        <p:nvSpPr>
          <p:cNvPr id="3261" name="Text Box 189"/>
          <p:cNvSpPr txBox="1">
            <a:spLocks noChangeArrowheads="1"/>
          </p:cNvSpPr>
          <p:nvPr/>
        </p:nvSpPr>
        <p:spPr bwMode="auto">
          <a:xfrm>
            <a:off x="7086600" y="1665288"/>
            <a:ext cx="1752600" cy="276999"/>
          </a:xfrm>
          <a:prstGeom prst="rect">
            <a:avLst/>
          </a:prstGeom>
          <a:noFill/>
          <a:ln w="9525">
            <a:noFill/>
            <a:miter lim="800000"/>
            <a:headEnd/>
            <a:tailEnd/>
          </a:ln>
          <a:effectLst/>
        </p:spPr>
        <p:txBody>
          <a:bodyPr>
            <a:spAutoFit/>
          </a:bodyPr>
          <a:lstStyle/>
          <a:p>
            <a:pPr marL="168275" indent="-168275" defTabSz="168275">
              <a:spcBef>
                <a:spcPct val="50000"/>
              </a:spcBef>
              <a:buFontTx/>
              <a:buChar char="•"/>
            </a:pPr>
            <a:endParaRPr lang="en-US" sz="1200" dirty="0">
              <a:latin typeface="Arial" pitchFamily="34" charset="0"/>
            </a:endParaRPr>
          </a:p>
        </p:txBody>
      </p:sp>
      <p:grpSp>
        <p:nvGrpSpPr>
          <p:cNvPr id="4" name="Group 3"/>
          <p:cNvGrpSpPr/>
          <p:nvPr/>
        </p:nvGrpSpPr>
        <p:grpSpPr>
          <a:xfrm>
            <a:off x="187325" y="1352996"/>
            <a:ext cx="8985250" cy="5291792"/>
            <a:chOff x="187325" y="1352996"/>
            <a:chExt cx="8985250" cy="5291792"/>
          </a:xfrm>
        </p:grpSpPr>
        <p:pic>
          <p:nvPicPr>
            <p:cNvPr id="3244" name="Picture 172" descr="MeetRoomWalls"/>
            <p:cNvPicPr>
              <a:picLocks noChangeAspect="1" noChangeArrowheads="1"/>
            </p:cNvPicPr>
            <p:nvPr/>
          </p:nvPicPr>
          <p:blipFill>
            <a:blip r:embed="rId3" cstate="print"/>
            <a:srcRect/>
            <a:stretch>
              <a:fillRect/>
            </a:stretch>
          </p:blipFill>
          <p:spPr bwMode="auto">
            <a:xfrm>
              <a:off x="2720975" y="1352996"/>
              <a:ext cx="6451600" cy="4826000"/>
            </a:xfrm>
            <a:prstGeom prst="rect">
              <a:avLst/>
            </a:prstGeom>
            <a:noFill/>
          </p:spPr>
        </p:pic>
        <p:pic>
          <p:nvPicPr>
            <p:cNvPr id="3245" name="Picture 173" descr="MeetRoomAgenda"/>
            <p:cNvPicPr>
              <a:picLocks noChangeAspect="1" noChangeArrowheads="1"/>
            </p:cNvPicPr>
            <p:nvPr/>
          </p:nvPicPr>
          <p:blipFill>
            <a:blip r:embed="rId4" cstate="print"/>
            <a:srcRect/>
            <a:stretch>
              <a:fillRect/>
            </a:stretch>
          </p:blipFill>
          <p:spPr bwMode="auto">
            <a:xfrm>
              <a:off x="187325" y="1484144"/>
              <a:ext cx="3060700" cy="5029200"/>
            </a:xfrm>
            <a:prstGeom prst="rect">
              <a:avLst/>
            </a:prstGeom>
            <a:noFill/>
          </p:spPr>
        </p:pic>
        <p:sp>
          <p:nvSpPr>
            <p:cNvPr id="3264" name="Text Box 192"/>
            <p:cNvSpPr txBox="1">
              <a:spLocks noChangeArrowheads="1"/>
            </p:cNvSpPr>
            <p:nvPr/>
          </p:nvSpPr>
          <p:spPr bwMode="auto">
            <a:xfrm>
              <a:off x="1118793" y="1887717"/>
              <a:ext cx="1197764" cy="369332"/>
            </a:xfrm>
            <a:prstGeom prst="rect">
              <a:avLst/>
            </a:prstGeom>
            <a:noFill/>
            <a:ln w="9525">
              <a:noFill/>
              <a:miter lim="800000"/>
              <a:headEnd/>
              <a:tailEnd/>
            </a:ln>
            <a:effectLst/>
          </p:spPr>
          <p:txBody>
            <a:bodyPr wrap="none">
              <a:spAutoFit/>
            </a:bodyPr>
            <a:lstStyle/>
            <a:p>
              <a:r>
                <a:rPr lang="ar-LB" b="1" i="1" dirty="0">
                  <a:latin typeface="Arial" pitchFamily="34" charset="0"/>
                </a:rPr>
                <a:t>جدول الأعمال</a:t>
              </a:r>
              <a:endParaRPr lang="en-US" dirty="0">
                <a:latin typeface="Arial" pitchFamily="34" charset="0"/>
              </a:endParaRPr>
            </a:p>
          </p:txBody>
        </p:sp>
        <p:sp>
          <p:nvSpPr>
            <p:cNvPr id="3265" name="Oval 193"/>
            <p:cNvSpPr>
              <a:spLocks noChangeArrowheads="1"/>
            </p:cNvSpPr>
            <p:nvPr/>
          </p:nvSpPr>
          <p:spPr bwMode="auto">
            <a:xfrm>
              <a:off x="2514600" y="1999358"/>
              <a:ext cx="146050" cy="146050"/>
            </a:xfrm>
            <a:prstGeom prst="ellipse">
              <a:avLst/>
            </a:prstGeom>
            <a:solidFill>
              <a:srgbClr val="F00000"/>
            </a:solidFill>
            <a:ln w="14224">
              <a:solidFill>
                <a:schemeClr val="tx1"/>
              </a:solidFill>
              <a:round/>
              <a:headEnd/>
              <a:tailEnd/>
            </a:ln>
            <a:effectLst/>
          </p:spPr>
          <p:txBody>
            <a:bodyPr wrap="none" anchor="ctr"/>
            <a:lstStyle/>
            <a:p>
              <a:endParaRPr lang="en-US"/>
            </a:p>
          </p:txBody>
        </p:sp>
        <p:sp>
          <p:nvSpPr>
            <p:cNvPr id="3270" name="Text Box 198"/>
            <p:cNvSpPr txBox="1">
              <a:spLocks noChangeArrowheads="1"/>
            </p:cNvSpPr>
            <p:nvPr/>
          </p:nvSpPr>
          <p:spPr bwMode="auto">
            <a:xfrm>
              <a:off x="7564157" y="1852959"/>
              <a:ext cx="659155" cy="369332"/>
            </a:xfrm>
            <a:prstGeom prst="rect">
              <a:avLst/>
            </a:prstGeom>
            <a:noFill/>
            <a:ln w="9525">
              <a:noFill/>
              <a:miter lim="800000"/>
              <a:headEnd/>
              <a:tailEnd/>
            </a:ln>
            <a:effectLst/>
          </p:spPr>
          <p:txBody>
            <a:bodyPr wrap="none">
              <a:spAutoFit/>
            </a:bodyPr>
            <a:lstStyle/>
            <a:p>
              <a:r>
                <a:rPr lang="ar-LB" b="1" i="1" dirty="0">
                  <a:latin typeface="Arial" pitchFamily="34" charset="0"/>
                </a:rPr>
                <a:t>النتائج</a:t>
              </a:r>
              <a:endParaRPr lang="en-US" sz="1800" dirty="0">
                <a:latin typeface="Arial" pitchFamily="34" charset="0"/>
              </a:endParaRPr>
            </a:p>
          </p:txBody>
        </p:sp>
        <p:sp>
          <p:nvSpPr>
            <p:cNvPr id="3271" name="Oval 199"/>
            <p:cNvSpPr>
              <a:spLocks noChangeArrowheads="1"/>
            </p:cNvSpPr>
            <p:nvPr/>
          </p:nvSpPr>
          <p:spPr bwMode="auto">
            <a:xfrm>
              <a:off x="8305800" y="1941395"/>
              <a:ext cx="146050" cy="146050"/>
            </a:xfrm>
            <a:prstGeom prst="ellipse">
              <a:avLst/>
            </a:prstGeom>
            <a:solidFill>
              <a:srgbClr val="F00000"/>
            </a:solidFill>
            <a:ln w="14224">
              <a:solidFill>
                <a:schemeClr val="tx1"/>
              </a:solidFill>
              <a:round/>
              <a:headEnd/>
              <a:tailEnd/>
            </a:ln>
            <a:effectLst/>
          </p:spPr>
          <p:txBody>
            <a:bodyPr wrap="none" anchor="ctr"/>
            <a:lstStyle/>
            <a:p>
              <a:endParaRPr lang="en-US"/>
            </a:p>
          </p:txBody>
        </p:sp>
        <p:pic>
          <p:nvPicPr>
            <p:cNvPr id="3246" name="Picture 174" descr="MeetRoomTable"/>
            <p:cNvPicPr>
              <a:picLocks noChangeAspect="1" noChangeArrowheads="1"/>
            </p:cNvPicPr>
            <p:nvPr/>
          </p:nvPicPr>
          <p:blipFill>
            <a:blip r:embed="rId5" cstate="print"/>
            <a:srcRect/>
            <a:stretch>
              <a:fillRect/>
            </a:stretch>
          </p:blipFill>
          <p:spPr bwMode="auto">
            <a:xfrm>
              <a:off x="3267075" y="3784431"/>
              <a:ext cx="4914900" cy="2520950"/>
            </a:xfrm>
            <a:prstGeom prst="rect">
              <a:avLst/>
            </a:prstGeom>
            <a:noFill/>
          </p:spPr>
        </p:pic>
        <p:sp>
          <p:nvSpPr>
            <p:cNvPr id="3276" name="Text Box 204"/>
            <p:cNvSpPr txBox="1">
              <a:spLocks noChangeArrowheads="1"/>
            </p:cNvSpPr>
            <p:nvPr/>
          </p:nvSpPr>
          <p:spPr bwMode="auto">
            <a:xfrm>
              <a:off x="3990974" y="4705796"/>
              <a:ext cx="2832101" cy="1938992"/>
            </a:xfrm>
            <a:prstGeom prst="rect">
              <a:avLst/>
            </a:prstGeom>
            <a:noFill/>
            <a:ln w="9525">
              <a:noFill/>
              <a:miter lim="800000"/>
              <a:headEnd/>
              <a:tailEnd/>
            </a:ln>
            <a:effectLst/>
          </p:spPr>
          <p:txBody>
            <a:bodyPr wrap="square">
              <a:spAutoFit/>
            </a:bodyPr>
            <a:lstStyle/>
            <a:p>
              <a:pPr marL="168275" indent="-168275" algn="r" defTabSz="168275" rtl="1">
                <a:spcBef>
                  <a:spcPct val="50000"/>
                </a:spcBef>
                <a:buFontTx/>
                <a:buChar char="•"/>
              </a:pPr>
              <a:r>
                <a:rPr lang="ar-LB" sz="1600" dirty="0" smtClean="0"/>
                <a:t>التوازن </a:t>
              </a:r>
              <a:r>
                <a:rPr lang="ar-LB" sz="1600" dirty="0"/>
                <a:t>بين التعلم بين الأقران وتبادل الخبراء</a:t>
              </a:r>
            </a:p>
            <a:p>
              <a:pPr marL="168275" indent="-168275" algn="r" defTabSz="168275" rtl="1">
                <a:spcBef>
                  <a:spcPct val="50000"/>
                </a:spcBef>
                <a:buFontTx/>
                <a:buChar char="•"/>
              </a:pPr>
              <a:r>
                <a:rPr lang="ar-LB" sz="1600" dirty="0" smtClean="0"/>
                <a:t>فرز وحفظ وصيانة المحتوى</a:t>
              </a:r>
              <a:endParaRPr lang="ar-LB" sz="1600" dirty="0"/>
            </a:p>
            <a:p>
              <a:pPr marL="168275" indent="-168275" algn="r" defTabSz="168275" rtl="1">
                <a:spcBef>
                  <a:spcPct val="50000"/>
                </a:spcBef>
                <a:buFontTx/>
                <a:buChar char="•"/>
              </a:pPr>
              <a:r>
                <a:rPr lang="ar-LB" sz="1600" dirty="0" smtClean="0"/>
                <a:t>طرح </a:t>
              </a:r>
              <a:r>
                <a:rPr lang="ar-LB" sz="1600" dirty="0"/>
                <a:t>أسئلة، واستخدام الملاحظات الملصقة</a:t>
              </a:r>
            </a:p>
            <a:p>
              <a:pPr marL="168275" indent="-168275" algn="r" defTabSz="168275" rtl="1">
                <a:spcBef>
                  <a:spcPct val="50000"/>
                </a:spcBef>
                <a:buFontTx/>
                <a:buChar char="•"/>
              </a:pPr>
              <a:r>
                <a:rPr lang="ar-LB" sz="1600" dirty="0" smtClean="0"/>
                <a:t>امرح</a:t>
              </a:r>
              <a:r>
                <a:rPr lang="ar-LB" sz="1600" dirty="0"/>
                <a:t>! لا تخجل!</a:t>
              </a:r>
            </a:p>
          </p:txBody>
        </p:sp>
        <p:sp>
          <p:nvSpPr>
            <p:cNvPr id="3277" name="Text Box 205"/>
            <p:cNvSpPr txBox="1">
              <a:spLocks noChangeArrowheads="1"/>
            </p:cNvSpPr>
            <p:nvPr/>
          </p:nvSpPr>
          <p:spPr bwMode="auto">
            <a:xfrm>
              <a:off x="4925078" y="4356992"/>
              <a:ext cx="1087157" cy="369332"/>
            </a:xfrm>
            <a:prstGeom prst="rect">
              <a:avLst/>
            </a:prstGeom>
            <a:noFill/>
            <a:ln w="9525">
              <a:noFill/>
              <a:miter lim="800000"/>
              <a:headEnd/>
              <a:tailEnd/>
            </a:ln>
            <a:effectLst/>
          </p:spPr>
          <p:txBody>
            <a:bodyPr wrap="none">
              <a:spAutoFit/>
            </a:bodyPr>
            <a:lstStyle/>
            <a:p>
              <a:r>
                <a:rPr lang="ar-LB" b="1" i="1" dirty="0">
                  <a:latin typeface="Arial" pitchFamily="34" charset="0"/>
                </a:rPr>
                <a:t>تحديد الإطار</a:t>
              </a:r>
              <a:endParaRPr lang="en-US" sz="1800" b="1" i="1" dirty="0">
                <a:latin typeface="Arial" pitchFamily="34" charset="0"/>
              </a:endParaRPr>
            </a:p>
          </p:txBody>
        </p:sp>
        <p:sp>
          <p:nvSpPr>
            <p:cNvPr id="3278" name="Oval 206"/>
            <p:cNvSpPr>
              <a:spLocks noChangeArrowheads="1"/>
            </p:cNvSpPr>
            <p:nvPr/>
          </p:nvSpPr>
          <p:spPr bwMode="auto">
            <a:xfrm>
              <a:off x="6096000" y="4450209"/>
              <a:ext cx="146050" cy="146050"/>
            </a:xfrm>
            <a:prstGeom prst="ellipse">
              <a:avLst/>
            </a:prstGeom>
            <a:solidFill>
              <a:srgbClr val="F00000"/>
            </a:solidFill>
            <a:ln w="14224">
              <a:solidFill>
                <a:schemeClr val="tx1"/>
              </a:solidFill>
              <a:round/>
              <a:headEnd/>
              <a:tailEnd/>
            </a:ln>
            <a:effectLst/>
          </p:spPr>
          <p:txBody>
            <a:bodyPr wrap="none" anchor="ctr"/>
            <a:lstStyle/>
            <a:p>
              <a:endParaRPr lang="en-US"/>
            </a:p>
          </p:txBody>
        </p:sp>
        <p:sp>
          <p:nvSpPr>
            <p:cNvPr id="24" name="TextBox 23"/>
            <p:cNvSpPr txBox="1"/>
            <p:nvPr/>
          </p:nvSpPr>
          <p:spPr>
            <a:xfrm>
              <a:off x="6629400" y="2145408"/>
              <a:ext cx="2057400" cy="2462213"/>
            </a:xfrm>
            <a:prstGeom prst="rect">
              <a:avLst/>
            </a:prstGeom>
            <a:noFill/>
          </p:spPr>
          <p:txBody>
            <a:bodyPr wrap="square" rtlCol="0">
              <a:spAutoFit/>
            </a:bodyPr>
            <a:lstStyle/>
            <a:p>
              <a:pPr algn="ctr"/>
              <a:r>
                <a:rPr lang="ar-LB" sz="1400" dirty="0"/>
                <a:t>قم بإجراء اتصالات مع الأشخاص الذين يمكن أن يساعدوك على التقدم إلى الأمام  في  وسائل الإعلام الاجتماعية الخاصة بك.</a:t>
              </a:r>
            </a:p>
            <a:p>
              <a:pPr algn="ctr"/>
              <a:endParaRPr lang="ar-LB" sz="1400" dirty="0"/>
            </a:p>
            <a:p>
              <a:pPr algn="ctr"/>
              <a:r>
                <a:rPr lang="ar-LB" sz="1400" dirty="0"/>
                <a:t>كن على استعداد لتطبيق ما لا يقل عن واحد أو اثنين من الأمور التي تعلمتها لجعل  وسائل الإعلام الاجتماعية الخاصة بك أكثر فعالية.</a:t>
              </a:r>
            </a:p>
          </p:txBody>
        </p:sp>
        <p:pic>
          <p:nvPicPr>
            <p:cNvPr id="19" name="Picture 18" descr="logo.png"/>
            <p:cNvPicPr>
              <a:picLocks noChangeAspect="1"/>
            </p:cNvPicPr>
            <p:nvPr/>
          </p:nvPicPr>
          <p:blipFill>
            <a:blip r:embed="rId6" cstate="print"/>
            <a:stretch>
              <a:fillRect/>
            </a:stretch>
          </p:blipFill>
          <p:spPr>
            <a:xfrm>
              <a:off x="3533775" y="1733996"/>
              <a:ext cx="1853503" cy="1447800"/>
            </a:xfrm>
            <a:prstGeom prst="rect">
              <a:avLst/>
            </a:prstGeom>
          </p:spPr>
        </p:pic>
      </p:grpSp>
      <p:sp>
        <p:nvSpPr>
          <p:cNvPr id="21" name="TextBox 20"/>
          <p:cNvSpPr txBox="1"/>
          <p:nvPr/>
        </p:nvSpPr>
        <p:spPr>
          <a:xfrm>
            <a:off x="422275" y="2393344"/>
            <a:ext cx="2590800" cy="3293209"/>
          </a:xfrm>
          <a:prstGeom prst="rect">
            <a:avLst/>
          </a:prstGeom>
          <a:noFill/>
        </p:spPr>
        <p:txBody>
          <a:bodyPr wrap="square" rtlCol="0">
            <a:spAutoFit/>
          </a:bodyPr>
          <a:lstStyle/>
          <a:p>
            <a:pPr algn="r" rtl="1"/>
            <a:r>
              <a:rPr lang="ar-LB" sz="1600" dirty="0"/>
              <a:t>مقدمة ونظرة </a:t>
            </a:r>
            <a:r>
              <a:rPr lang="ar-LB" sz="1600" dirty="0" smtClean="0"/>
              <a:t>عامة</a:t>
            </a:r>
            <a:endParaRPr lang="en-US" sz="1600" dirty="0" smtClean="0"/>
          </a:p>
          <a:p>
            <a:pPr algn="r" rtl="1"/>
            <a:endParaRPr lang="ar-LB" sz="1600" dirty="0"/>
          </a:p>
          <a:p>
            <a:pPr algn="r" rtl="1"/>
            <a:r>
              <a:rPr lang="ar-LB" sz="1600" dirty="0"/>
              <a:t>استراتيجية تكامل </a:t>
            </a:r>
            <a:r>
              <a:rPr lang="ar-LB" sz="1600" dirty="0" smtClean="0"/>
              <a:t>المحتوى</a:t>
            </a:r>
            <a:endParaRPr lang="en-US" sz="1600" dirty="0" smtClean="0"/>
          </a:p>
          <a:p>
            <a:pPr algn="r" rtl="1"/>
            <a:endParaRPr lang="ar-LB" sz="1600" dirty="0"/>
          </a:p>
          <a:p>
            <a:pPr algn="r" rtl="1"/>
            <a:r>
              <a:rPr lang="ar-LB" sz="1600" dirty="0"/>
              <a:t>إنشاء محتوى رائع  </a:t>
            </a:r>
            <a:r>
              <a:rPr lang="ar-LB" sz="1600" dirty="0" smtClean="0"/>
              <a:t>للمدونات</a:t>
            </a:r>
            <a:endParaRPr lang="en-US" sz="1600" dirty="0" smtClean="0"/>
          </a:p>
          <a:p>
            <a:pPr algn="r" rtl="1"/>
            <a:endParaRPr lang="ar-LB" sz="1600" dirty="0"/>
          </a:p>
          <a:p>
            <a:pPr algn="r" rtl="1"/>
            <a:r>
              <a:rPr lang="ar-LB" sz="1600" dirty="0"/>
              <a:t>محتوى وقياس </a:t>
            </a:r>
            <a:r>
              <a:rPr lang="ar-LB" sz="1600" dirty="0" smtClean="0"/>
              <a:t>الفايسبوك</a:t>
            </a:r>
            <a:endParaRPr lang="en-US" sz="1600" dirty="0" smtClean="0"/>
          </a:p>
          <a:p>
            <a:pPr algn="r" rtl="1"/>
            <a:endParaRPr lang="ar-LB" sz="1600" dirty="0"/>
          </a:p>
          <a:p>
            <a:pPr algn="r" rtl="1"/>
            <a:r>
              <a:rPr lang="ar-LB" sz="1600" dirty="0"/>
              <a:t>مقهى عالمي </a:t>
            </a:r>
            <a:r>
              <a:rPr lang="ar-LB" sz="1600" dirty="0" smtClean="0"/>
              <a:t>مصغر</a:t>
            </a:r>
            <a:endParaRPr lang="en-US" sz="1600" dirty="0" smtClean="0"/>
          </a:p>
          <a:p>
            <a:pPr algn="r" rtl="1"/>
            <a:r>
              <a:rPr lang="ar-LB" sz="1600" dirty="0" smtClean="0"/>
              <a:t> </a:t>
            </a:r>
            <a:endParaRPr lang="ar-LB" sz="1600" dirty="0"/>
          </a:p>
          <a:p>
            <a:pPr algn="r" rtl="1"/>
            <a:r>
              <a:rPr lang="ar-LB" sz="1600" dirty="0"/>
              <a:t>إغلاق الدائرة </a:t>
            </a:r>
            <a:r>
              <a:rPr lang="ar-LB" sz="1600" dirty="0" smtClean="0"/>
              <a:t>والتأمل</a:t>
            </a:r>
            <a:endParaRPr lang="en-US" sz="1600" dirty="0" smtClean="0"/>
          </a:p>
          <a:p>
            <a:pPr algn="r" rtl="1"/>
            <a:endParaRPr lang="ar-LB" sz="1600" dirty="0"/>
          </a:p>
          <a:p>
            <a:pPr algn="r" rtl="1"/>
            <a:r>
              <a:rPr lang="ar-LB" sz="1600" dirty="0"/>
              <a:t>الغداء والمغادرة</a:t>
            </a:r>
            <a:endParaRPr lang="ar-LB" sz="1600" dirty="0"/>
          </a:p>
        </p:txBody>
      </p:sp>
    </p:spTree>
    <p:extLst>
      <p:ext uri="{BB962C8B-B14F-4D97-AF65-F5344CB8AC3E}">
        <p14:creationId xmlns:p14="http://schemas.microsoft.com/office/powerpoint/2010/main" val="2931351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77218"/>
          </a:xfrm>
          <a:prstGeom prst="rect">
            <a:avLst/>
          </a:prstGeom>
          <a:solidFill>
            <a:srgbClr val="ABDCD4"/>
          </a:solidFill>
        </p:spPr>
        <p:txBody>
          <a:bodyPr>
            <a:spAutoFit/>
          </a:bodyPr>
          <a:lstStyle/>
          <a:p>
            <a:pPr fontAlgn="auto">
              <a:spcBef>
                <a:spcPts val="0"/>
              </a:spcBef>
              <a:spcAft>
                <a:spcPts val="0"/>
              </a:spcAft>
              <a:defRPr/>
            </a:pPr>
            <a:endParaRPr lang="en-US" sz="2800" b="1" dirty="0" smtClean="0">
              <a:latin typeface="Arial" pitchFamily="34" charset="0"/>
              <a:cs typeface="Arial" pitchFamily="34" charset="0"/>
            </a:endParaRPr>
          </a:p>
          <a:p>
            <a:pPr algn="ctr" fontAlgn="auto">
              <a:spcBef>
                <a:spcPts val="0"/>
              </a:spcBef>
              <a:spcAft>
                <a:spcPts val="0"/>
              </a:spcAft>
              <a:defRPr/>
            </a:pPr>
            <a:r>
              <a:rPr lang="ar-LB" sz="3600" b="1" dirty="0">
                <a:latin typeface="Arial" pitchFamily="34" charset="0"/>
                <a:cs typeface="Arial" pitchFamily="34" charset="0"/>
              </a:rPr>
              <a:t>إستراتيجية المحتوى: </a:t>
            </a:r>
            <a:r>
              <a:rPr lang="ar-LB" sz="3600" b="1" dirty="0" smtClean="0">
                <a:latin typeface="Arial" pitchFamily="34" charset="0"/>
                <a:cs typeface="Arial" pitchFamily="34" charset="0"/>
              </a:rPr>
              <a:t>التناسق</a:t>
            </a:r>
            <a:endParaRPr lang="en-US" sz="3600" b="1" dirty="0">
              <a:latin typeface="Arial" pitchFamily="34" charset="0"/>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447800"/>
            <a:ext cx="5841536" cy="5120640"/>
          </a:xfrm>
          <a:prstGeom prst="rect">
            <a:avLst/>
          </a:prstGeom>
        </p:spPr>
      </p:pic>
    </p:spTree>
    <p:extLst>
      <p:ext uri="{BB962C8B-B14F-4D97-AF65-F5344CB8AC3E}">
        <p14:creationId xmlns:p14="http://schemas.microsoft.com/office/powerpoint/2010/main" val="4018025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
            <a:ext cx="9144000" cy="1200329"/>
          </a:xfrm>
          <a:prstGeom prst="rect">
            <a:avLst/>
          </a:prstGeom>
          <a:solidFill>
            <a:srgbClr val="ABDCD4"/>
          </a:solidFill>
        </p:spPr>
        <p:txBody>
          <a:bodyPr wrap="square" rtlCol="0">
            <a:spAutoFit/>
          </a:bodyPr>
          <a:lstStyle/>
          <a:p>
            <a:pPr algn="ctr" rtl="1"/>
            <a:r>
              <a:rPr lang="ar-LB" sz="3600" b="1" dirty="0">
                <a:latin typeface="Arial" pitchFamily="34" charset="0"/>
                <a:cs typeface="Arial" pitchFamily="34" charset="0"/>
              </a:rPr>
              <a:t>تمرين لمجموعة صغيرة:</a:t>
            </a:r>
          </a:p>
          <a:p>
            <a:pPr algn="ctr" rtl="1"/>
            <a:r>
              <a:rPr lang="ar-LB" sz="3600" b="1" dirty="0">
                <a:latin typeface="Arial" pitchFamily="34" charset="0"/>
                <a:cs typeface="Arial" pitchFamily="34" charset="0"/>
              </a:rPr>
              <a:t>أجندة المحرر لشهر نيسان، 2012</a:t>
            </a:r>
          </a:p>
        </p:txBody>
      </p:sp>
      <p:sp>
        <p:nvSpPr>
          <p:cNvPr id="3" name="TextBox 2"/>
          <p:cNvSpPr txBox="1"/>
          <p:nvPr/>
        </p:nvSpPr>
        <p:spPr>
          <a:xfrm>
            <a:off x="600075" y="1219200"/>
            <a:ext cx="7924800" cy="3693319"/>
          </a:xfrm>
          <a:prstGeom prst="rect">
            <a:avLst/>
          </a:prstGeom>
          <a:noFill/>
        </p:spPr>
        <p:txBody>
          <a:bodyPr wrap="square" rtlCol="0">
            <a:spAutoFit/>
          </a:bodyPr>
          <a:lstStyle/>
          <a:p>
            <a:pPr algn="r" rtl="1"/>
            <a:r>
              <a:rPr lang="ar-LB" sz="2400" dirty="0" smtClean="0">
                <a:latin typeface="Arial" pitchFamily="34" charset="0"/>
                <a:cs typeface="Arial" pitchFamily="34" charset="0"/>
              </a:rPr>
              <a:t>1. تبحث كل طاولة مجال </a:t>
            </a:r>
            <a:r>
              <a:rPr lang="ar-LB" sz="2400" dirty="0">
                <a:latin typeface="Arial" pitchFamily="34" charset="0"/>
                <a:cs typeface="Arial" pitchFamily="34" charset="0"/>
              </a:rPr>
              <a:t>تركيز مختلف - اجلس على طاولة يطابق مجال تركيزها مجال التركيز الخاص </a:t>
            </a:r>
            <a:r>
              <a:rPr lang="ar-LB" sz="2400" dirty="0" smtClean="0">
                <a:latin typeface="Arial" pitchFamily="34" charset="0"/>
                <a:cs typeface="Arial" pitchFamily="34" charset="0"/>
              </a:rPr>
              <a:t>بالمنظمة </a:t>
            </a:r>
            <a:r>
              <a:rPr lang="ar-LB" sz="2400" dirty="0">
                <a:latin typeface="Arial" pitchFamily="34" charset="0"/>
                <a:cs typeface="Arial" pitchFamily="34" charset="0"/>
              </a:rPr>
              <a:t>غير الحكومية الخاصة بك.</a:t>
            </a:r>
          </a:p>
          <a:p>
            <a:pPr algn="r" rtl="1"/>
            <a:r>
              <a:rPr lang="ar-LB" sz="2400" dirty="0">
                <a:latin typeface="Arial" pitchFamily="34" charset="0"/>
                <a:cs typeface="Arial" pitchFamily="34" charset="0"/>
              </a:rPr>
              <a:t>2. استخدم قالب جدول التحرير لتبادل الأفكار الخاصة بالمحتوى</a:t>
            </a:r>
          </a:p>
          <a:p>
            <a:pPr algn="r" rtl="1"/>
            <a:r>
              <a:rPr lang="ar-LB" sz="2400" dirty="0">
                <a:latin typeface="Arial" pitchFamily="34" charset="0"/>
                <a:cs typeface="Arial" pitchFamily="34" charset="0"/>
              </a:rPr>
              <a:t>3. الخطوة الأولى هي تحديد أيام العطل في نيسان، 2012</a:t>
            </a:r>
          </a:p>
          <a:p>
            <a:pPr algn="r" rtl="1"/>
            <a:r>
              <a:rPr lang="ar-LB" sz="2400" dirty="0">
                <a:latin typeface="Arial" pitchFamily="34" charset="0"/>
                <a:cs typeface="Arial" pitchFamily="34" charset="0"/>
              </a:rPr>
              <a:t>4. شارك في الحملات،  والأحداث، وغيرها من الأنشطة التي قامت منظمتك بالتخطيط لها لشهر نيسان، 2012</a:t>
            </a:r>
          </a:p>
          <a:p>
            <a:pPr algn="r" rtl="1"/>
            <a:r>
              <a:rPr lang="ar-LB" sz="2400" dirty="0">
                <a:latin typeface="Arial" pitchFamily="34" charset="0"/>
                <a:cs typeface="Arial" pitchFamily="34" charset="0"/>
              </a:rPr>
              <a:t>5. قم بطرح بعض الأفكار لمحتوى الموقع الالكتروني ، والمدونة، والفايسبوك  واليوتيوب، والمرئيات، وغيرها من القنوات</a:t>
            </a:r>
          </a:p>
          <a:p>
            <a:endParaRPr lang="en-US" sz="2400" dirty="0" smtClean="0"/>
          </a:p>
          <a:p>
            <a:endParaRPr lang="en-US" dirty="0" smtClean="0"/>
          </a:p>
        </p:txBody>
      </p:sp>
      <p:sp>
        <p:nvSpPr>
          <p:cNvPr id="5" name="TextBox 4"/>
          <p:cNvSpPr txBox="1"/>
          <p:nvPr/>
        </p:nvSpPr>
        <p:spPr>
          <a:xfrm>
            <a:off x="304800" y="4419600"/>
            <a:ext cx="4724400" cy="369332"/>
          </a:xfrm>
          <a:prstGeom prst="rect">
            <a:avLst/>
          </a:prstGeom>
          <a:noFill/>
        </p:spPr>
        <p:txBody>
          <a:bodyPr wrap="square" rtlCol="0">
            <a:spAutoFit/>
          </a:bodyPr>
          <a:lstStyle/>
          <a:p>
            <a:endParaRPr lang="en-US" dirty="0"/>
          </a:p>
        </p:txBody>
      </p:sp>
      <p:sp>
        <p:nvSpPr>
          <p:cNvPr id="7" name="TextBox 6"/>
          <p:cNvSpPr txBox="1"/>
          <p:nvPr/>
        </p:nvSpPr>
        <p:spPr>
          <a:xfrm>
            <a:off x="3657600" y="4495800"/>
            <a:ext cx="4800600" cy="1785104"/>
          </a:xfrm>
          <a:prstGeom prst="rect">
            <a:avLst/>
          </a:prstGeom>
          <a:noFill/>
        </p:spPr>
        <p:txBody>
          <a:bodyPr wrap="square" rtlCol="0">
            <a:spAutoFit/>
          </a:bodyPr>
          <a:lstStyle/>
          <a:p>
            <a:pPr algn="r" rtl="1"/>
            <a:r>
              <a:rPr lang="ar-LB" sz="2000" b="1" dirty="0"/>
              <a:t>مجالات التركيز</a:t>
            </a:r>
            <a:r>
              <a:rPr lang="ar-LB" sz="2000" b="1" dirty="0" smtClean="0"/>
              <a:t>:</a:t>
            </a:r>
          </a:p>
          <a:p>
            <a:pPr algn="r" rtl="1"/>
            <a:endParaRPr lang="ar-LB" dirty="0" smtClean="0"/>
          </a:p>
          <a:p>
            <a:pPr algn="r" rtl="1"/>
            <a:r>
              <a:rPr lang="ar-LB" dirty="0"/>
              <a:t>• قضايا المرأة              </a:t>
            </a:r>
            <a:r>
              <a:rPr lang="ar-LB" dirty="0" smtClean="0"/>
              <a:t> • </a:t>
            </a:r>
            <a:r>
              <a:rPr lang="ar-LB" dirty="0"/>
              <a:t>المجتمع المدني</a:t>
            </a:r>
          </a:p>
          <a:p>
            <a:pPr algn="r" rtl="1"/>
            <a:r>
              <a:rPr lang="ar-LB" dirty="0"/>
              <a:t>• </a:t>
            </a:r>
            <a:r>
              <a:rPr lang="ar-LB" dirty="0" smtClean="0"/>
              <a:t>الشباب                     • </a:t>
            </a:r>
            <a:r>
              <a:rPr lang="ar-LB" dirty="0"/>
              <a:t>المشاركة المدنية</a:t>
            </a:r>
          </a:p>
          <a:p>
            <a:pPr algn="r" rtl="1"/>
            <a:r>
              <a:rPr lang="ar-LB" dirty="0"/>
              <a:t>• الحد من </a:t>
            </a:r>
            <a:r>
              <a:rPr lang="ar-LB" dirty="0" smtClean="0"/>
              <a:t>الفقر              • </a:t>
            </a:r>
            <a:r>
              <a:rPr lang="ar-LB" dirty="0"/>
              <a:t>جميع الأمور الأخرى</a:t>
            </a:r>
          </a:p>
          <a:p>
            <a:pPr algn="r" rtl="1"/>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
            <a:ext cx="9144000" cy="646331"/>
          </a:xfrm>
          <a:prstGeom prst="rect">
            <a:avLst/>
          </a:prstGeom>
          <a:solidFill>
            <a:srgbClr val="ABDCD4"/>
          </a:solidFill>
        </p:spPr>
        <p:txBody>
          <a:bodyPr wrap="square" rtlCol="0">
            <a:spAutoFit/>
          </a:bodyPr>
          <a:lstStyle/>
          <a:p>
            <a:pPr algn="ctr"/>
            <a:r>
              <a:rPr lang="ar-LB" sz="3600" b="1" dirty="0">
                <a:solidFill>
                  <a:schemeClr val="tx1">
                    <a:lumMod val="75000"/>
                    <a:lumOff val="25000"/>
                  </a:schemeClr>
                </a:solidFill>
                <a:latin typeface="Arial" pitchFamily="34" charset="0"/>
                <a:cs typeface="Arial" pitchFamily="34" charset="0"/>
              </a:rPr>
              <a:t>تأمل: فكر </a:t>
            </a:r>
            <a:r>
              <a:rPr lang="ar-LB" sz="3600" b="1" dirty="0" smtClean="0">
                <a:solidFill>
                  <a:schemeClr val="tx1">
                    <a:lumMod val="75000"/>
                    <a:lumOff val="25000"/>
                  </a:schemeClr>
                </a:solidFill>
                <a:latin typeface="Arial" pitchFamily="34" charset="0"/>
                <a:cs typeface="Arial" pitchFamily="34" charset="0"/>
              </a:rPr>
              <a:t>واكتب</a:t>
            </a:r>
            <a:endParaRPr lang="en-US" sz="3600" b="1" dirty="0">
              <a:solidFill>
                <a:schemeClr val="tx1">
                  <a:lumMod val="75000"/>
                  <a:lumOff val="25000"/>
                </a:schemeClr>
              </a:solidFill>
              <a:latin typeface="Arial" pitchFamily="34" charset="0"/>
              <a:cs typeface="Arial" pitchFamily="34" charset="0"/>
            </a:endParaRPr>
          </a:p>
        </p:txBody>
      </p:sp>
      <p:sp>
        <p:nvSpPr>
          <p:cNvPr id="3" name="TextBox 2"/>
          <p:cNvSpPr txBox="1"/>
          <p:nvPr/>
        </p:nvSpPr>
        <p:spPr>
          <a:xfrm>
            <a:off x="838200" y="1676400"/>
            <a:ext cx="7924800" cy="2246769"/>
          </a:xfrm>
          <a:prstGeom prst="rect">
            <a:avLst/>
          </a:prstGeom>
          <a:noFill/>
        </p:spPr>
        <p:txBody>
          <a:bodyPr wrap="square" rtlCol="0">
            <a:spAutoFit/>
          </a:bodyPr>
          <a:lstStyle/>
          <a:p>
            <a:pPr marL="342900" indent="-342900" algn="r" rtl="1">
              <a:buFont typeface="Arial" pitchFamily="34" charset="0"/>
              <a:buChar char="•"/>
            </a:pPr>
            <a:r>
              <a:rPr lang="ar-LB" sz="2800" dirty="0" smtClean="0">
                <a:latin typeface="Arial" pitchFamily="34" charset="0"/>
                <a:cs typeface="Arial" pitchFamily="34" charset="0"/>
              </a:rPr>
              <a:t>اذكر </a:t>
            </a:r>
            <a:r>
              <a:rPr lang="ar-LB" sz="2800" dirty="0">
                <a:latin typeface="Arial" pitchFamily="34" charset="0"/>
                <a:cs typeface="Arial" pitchFamily="34" charset="0"/>
              </a:rPr>
              <a:t>خطوة واحدة يمكنك القيام بها لبدء استخدام أجندة المحرر لمساعدتك على تنظيم إستراتيجية المحتوى الخاصة بك</a:t>
            </a:r>
            <a:r>
              <a:rPr lang="ar-LB" sz="2800" dirty="0" smtClean="0">
                <a:latin typeface="Arial" pitchFamily="34" charset="0"/>
                <a:cs typeface="Arial" pitchFamily="34" charset="0"/>
              </a:rPr>
              <a:t>؟</a:t>
            </a:r>
          </a:p>
          <a:p>
            <a:pPr marL="342900" indent="-342900" algn="r" rtl="1">
              <a:buFont typeface="Arial" pitchFamily="34" charset="0"/>
              <a:buChar char="•"/>
            </a:pPr>
            <a:endParaRPr lang="ar-LB" sz="2800" dirty="0">
              <a:latin typeface="Arial" pitchFamily="34" charset="0"/>
              <a:cs typeface="Arial" pitchFamily="34" charset="0"/>
            </a:endParaRPr>
          </a:p>
          <a:p>
            <a:pPr marL="342900" indent="-342900" algn="r" rtl="1">
              <a:buFont typeface="Arial" pitchFamily="34" charset="0"/>
              <a:buChar char="•"/>
            </a:pPr>
            <a:r>
              <a:rPr lang="ar-LB" sz="2800" dirty="0" smtClean="0">
                <a:latin typeface="Arial" pitchFamily="34" charset="0"/>
                <a:cs typeface="Arial" pitchFamily="34" charset="0"/>
              </a:rPr>
              <a:t>اذكر </a:t>
            </a:r>
            <a:r>
              <a:rPr lang="ar-LB" sz="2800" dirty="0">
                <a:latin typeface="Arial" pitchFamily="34" charset="0"/>
                <a:cs typeface="Arial" pitchFamily="34" charset="0"/>
              </a:rPr>
              <a:t>فكرة واحدة عن المحتوى يمكن أن تنفذها عندما تصل إلى وطنك؟</a:t>
            </a:r>
          </a:p>
        </p:txBody>
      </p:sp>
    </p:spTree>
    <p:extLst>
      <p:ext uri="{BB962C8B-B14F-4D97-AF65-F5344CB8AC3E}">
        <p14:creationId xmlns:p14="http://schemas.microsoft.com/office/powerpoint/2010/main" val="2416348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ar-LB" sz="3600" b="1" dirty="0" smtClean="0">
                <a:latin typeface="Arial" pitchFamily="34" charset="0"/>
                <a:cs typeface="Arial" pitchFamily="34" charset="0"/>
              </a:rPr>
              <a:t>المصادر</a:t>
            </a:r>
            <a:endParaRPr lang="en-US" sz="3600" b="1" dirty="0">
              <a:latin typeface="Arial" pitchFamily="34" charset="0"/>
              <a:cs typeface="Arial" pitchFamily="34" charset="0"/>
            </a:endParaRPr>
          </a:p>
        </p:txBody>
      </p:sp>
      <p:sp>
        <p:nvSpPr>
          <p:cNvPr id="5" name="Rectangle 4"/>
          <p:cNvSpPr/>
          <p:nvPr/>
        </p:nvSpPr>
        <p:spPr>
          <a:xfrm>
            <a:off x="209550" y="1524000"/>
            <a:ext cx="8610599" cy="3046988"/>
          </a:xfrm>
          <a:prstGeom prst="rect">
            <a:avLst/>
          </a:prstGeom>
        </p:spPr>
        <p:txBody>
          <a:bodyPr wrap="square">
            <a:spAutoFit/>
          </a:bodyPr>
          <a:lstStyle/>
          <a:p>
            <a:r>
              <a:rPr lang="ar-LB" sz="2400" b="1" dirty="0">
                <a:latin typeface="Arial" pitchFamily="34" charset="0"/>
                <a:cs typeface="Arial" pitchFamily="34" charset="0"/>
              </a:rPr>
              <a:t>جدول يمكنك تعديله – الجدول معد على أساس العطل في الولايات المتحدة الأميركية</a:t>
            </a:r>
            <a:r>
              <a:rPr lang="ar-LB" sz="2400" b="1" dirty="0" smtClean="0">
                <a:latin typeface="Arial" pitchFamily="34" charset="0"/>
                <a:cs typeface="Arial" pitchFamily="34" charset="0"/>
              </a:rPr>
              <a:t>:</a:t>
            </a:r>
          </a:p>
          <a:p>
            <a:endParaRPr lang="en-US" sz="2400" u="sng" dirty="0" smtClean="0">
              <a:latin typeface="Arial" pitchFamily="34" charset="0"/>
              <a:cs typeface="Arial" pitchFamily="34" charset="0"/>
              <a:hlinkClick r:id="rId3"/>
            </a:endParaRPr>
          </a:p>
          <a:p>
            <a:pPr algn="r" rtl="1"/>
            <a:r>
              <a:rPr lang="en-US" sz="2400" dirty="0" smtClean="0">
                <a:latin typeface="Arial" pitchFamily="34" charset="0"/>
                <a:cs typeface="Arial" pitchFamily="34" charset="0"/>
                <a:hlinkClick r:id="rId4"/>
              </a:rPr>
              <a:t>https</a:t>
            </a:r>
            <a:r>
              <a:rPr lang="en-US" sz="2400" dirty="0">
                <a:latin typeface="Arial" pitchFamily="34" charset="0"/>
                <a:cs typeface="Arial" pitchFamily="34" charset="0"/>
                <a:hlinkClick r:id="rId4"/>
              </a:rPr>
              <a:t>://</a:t>
            </a:r>
            <a:r>
              <a:rPr lang="en-US" sz="2400" dirty="0" smtClean="0">
                <a:latin typeface="Arial" pitchFamily="34" charset="0"/>
                <a:cs typeface="Arial" pitchFamily="34" charset="0"/>
                <a:hlinkClick r:id="rId4"/>
              </a:rPr>
              <a:t>docs.google.com/spreadsheet/ccc?key=0AjOK16EGb79NdHYtcFhqODhUT1A0UTl0bUZDaWM2eWc&amp;hl=en_US#gid=0</a:t>
            </a:r>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a:p>
            <a:endParaRPr lang="en-US" sz="2400" u="sng" dirty="0" smtClean="0">
              <a:latin typeface="Arial" pitchFamily="34" charset="0"/>
              <a:cs typeface="Arial" pitchFamily="34" charset="0"/>
              <a:hlinkClick r:id="rId5"/>
            </a:endParaRPr>
          </a:p>
          <a:p>
            <a:r>
              <a:rPr lang="en-US" sz="2400" b="1" dirty="0">
                <a:latin typeface="Arial" pitchFamily="34" charset="0"/>
                <a:cs typeface="Arial" pitchFamily="34" charset="0"/>
              </a:rPr>
              <a:t> </a:t>
            </a:r>
          </a:p>
        </p:txBody>
      </p:sp>
    </p:spTree>
    <p:extLst>
      <p:ext uri="{BB962C8B-B14F-4D97-AF65-F5344CB8AC3E}">
        <p14:creationId xmlns:p14="http://schemas.microsoft.com/office/powerpoint/2010/main" val="3156104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0" y="-1"/>
            <a:ext cx="9144000" cy="1097280"/>
          </a:xfrm>
          <a:prstGeom prst="rect">
            <a:avLst/>
          </a:prstGeom>
          <a:solidFill>
            <a:srgbClr val="ABDCD4"/>
          </a:solidFill>
        </p:spPr>
        <p:txBody>
          <a:bodyPr wrap="square" rtlCol="0">
            <a:spAutoFit/>
          </a:bodyPr>
          <a:lstStyle/>
          <a:p>
            <a:endParaRPr lang="en-US" sz="3200" b="1" dirty="0" smtClean="0">
              <a:solidFill>
                <a:schemeClr val="tx1">
                  <a:lumMod val="65000"/>
                  <a:lumOff val="35000"/>
                </a:schemeClr>
              </a:solidFill>
              <a:latin typeface="Arial" pitchFamily="34" charset="0"/>
              <a:cs typeface="Arial" pitchFamily="34" charset="0"/>
            </a:endParaRPr>
          </a:p>
        </p:txBody>
      </p:sp>
      <p:sp>
        <p:nvSpPr>
          <p:cNvPr id="3261" name="Text Box 189"/>
          <p:cNvSpPr txBox="1">
            <a:spLocks noChangeArrowheads="1"/>
          </p:cNvSpPr>
          <p:nvPr/>
        </p:nvSpPr>
        <p:spPr bwMode="auto">
          <a:xfrm>
            <a:off x="7086600" y="1665288"/>
            <a:ext cx="1752600" cy="276999"/>
          </a:xfrm>
          <a:prstGeom prst="rect">
            <a:avLst/>
          </a:prstGeom>
          <a:noFill/>
          <a:ln w="9525">
            <a:noFill/>
            <a:miter lim="800000"/>
            <a:headEnd/>
            <a:tailEnd/>
          </a:ln>
          <a:effectLst/>
        </p:spPr>
        <p:txBody>
          <a:bodyPr>
            <a:spAutoFit/>
          </a:bodyPr>
          <a:lstStyle/>
          <a:p>
            <a:pPr marL="168275" indent="-168275" defTabSz="168275">
              <a:spcBef>
                <a:spcPct val="50000"/>
              </a:spcBef>
              <a:buFontTx/>
              <a:buChar char="•"/>
            </a:pPr>
            <a:endParaRPr lang="en-US" sz="1200" dirty="0">
              <a:latin typeface="Arial" pitchFamily="34" charset="0"/>
            </a:endParaRPr>
          </a:p>
        </p:txBody>
      </p:sp>
      <p:grpSp>
        <p:nvGrpSpPr>
          <p:cNvPr id="4" name="Group 3"/>
          <p:cNvGrpSpPr/>
          <p:nvPr/>
        </p:nvGrpSpPr>
        <p:grpSpPr>
          <a:xfrm>
            <a:off x="187325" y="1352996"/>
            <a:ext cx="8985250" cy="5160348"/>
            <a:chOff x="187325" y="1352996"/>
            <a:chExt cx="8985250" cy="5160348"/>
          </a:xfrm>
        </p:grpSpPr>
        <p:pic>
          <p:nvPicPr>
            <p:cNvPr id="3244" name="Picture 172" descr="MeetRoomWalls"/>
            <p:cNvPicPr>
              <a:picLocks noChangeAspect="1" noChangeArrowheads="1"/>
            </p:cNvPicPr>
            <p:nvPr/>
          </p:nvPicPr>
          <p:blipFill>
            <a:blip r:embed="rId3" cstate="print"/>
            <a:srcRect/>
            <a:stretch>
              <a:fillRect/>
            </a:stretch>
          </p:blipFill>
          <p:spPr bwMode="auto">
            <a:xfrm>
              <a:off x="2720975" y="1352996"/>
              <a:ext cx="6451600" cy="4826000"/>
            </a:xfrm>
            <a:prstGeom prst="rect">
              <a:avLst/>
            </a:prstGeom>
            <a:noFill/>
          </p:spPr>
        </p:pic>
        <p:pic>
          <p:nvPicPr>
            <p:cNvPr id="3245" name="Picture 173" descr="MeetRoomAgenda"/>
            <p:cNvPicPr>
              <a:picLocks noChangeAspect="1" noChangeArrowheads="1"/>
            </p:cNvPicPr>
            <p:nvPr/>
          </p:nvPicPr>
          <p:blipFill>
            <a:blip r:embed="rId4" cstate="print"/>
            <a:srcRect/>
            <a:stretch>
              <a:fillRect/>
            </a:stretch>
          </p:blipFill>
          <p:spPr bwMode="auto">
            <a:xfrm>
              <a:off x="187325" y="1484144"/>
              <a:ext cx="3060700" cy="5029200"/>
            </a:xfrm>
            <a:prstGeom prst="rect">
              <a:avLst/>
            </a:prstGeom>
            <a:noFill/>
          </p:spPr>
        </p:pic>
        <p:sp>
          <p:nvSpPr>
            <p:cNvPr id="3264" name="Text Box 192"/>
            <p:cNvSpPr txBox="1">
              <a:spLocks noChangeArrowheads="1"/>
            </p:cNvSpPr>
            <p:nvPr/>
          </p:nvSpPr>
          <p:spPr bwMode="auto">
            <a:xfrm>
              <a:off x="1542261" y="1890266"/>
              <a:ext cx="1197764" cy="369332"/>
            </a:xfrm>
            <a:prstGeom prst="rect">
              <a:avLst/>
            </a:prstGeom>
            <a:noFill/>
            <a:ln w="9525">
              <a:noFill/>
              <a:miter lim="800000"/>
              <a:headEnd/>
              <a:tailEnd/>
            </a:ln>
            <a:effectLst/>
          </p:spPr>
          <p:txBody>
            <a:bodyPr wrap="none">
              <a:spAutoFit/>
            </a:bodyPr>
            <a:lstStyle/>
            <a:p>
              <a:r>
                <a:rPr lang="ar-LB" b="1" i="1" dirty="0">
                  <a:latin typeface="Arial" pitchFamily="34" charset="0"/>
                </a:rPr>
                <a:t>جدول الأعمال</a:t>
              </a:r>
              <a:endParaRPr lang="en-US" dirty="0">
                <a:latin typeface="Arial" pitchFamily="34" charset="0"/>
              </a:endParaRPr>
            </a:p>
          </p:txBody>
        </p:sp>
        <p:sp>
          <p:nvSpPr>
            <p:cNvPr id="3265" name="Oval 193"/>
            <p:cNvSpPr>
              <a:spLocks noChangeArrowheads="1"/>
            </p:cNvSpPr>
            <p:nvPr/>
          </p:nvSpPr>
          <p:spPr bwMode="auto">
            <a:xfrm>
              <a:off x="2765425" y="2013625"/>
              <a:ext cx="146050" cy="146050"/>
            </a:xfrm>
            <a:prstGeom prst="ellipse">
              <a:avLst/>
            </a:prstGeom>
            <a:solidFill>
              <a:srgbClr val="F00000"/>
            </a:solidFill>
            <a:ln w="14224">
              <a:solidFill>
                <a:schemeClr val="tx1"/>
              </a:solidFill>
              <a:round/>
              <a:headEnd/>
              <a:tailEnd/>
            </a:ln>
            <a:effectLst/>
          </p:spPr>
          <p:txBody>
            <a:bodyPr wrap="none" anchor="ctr"/>
            <a:lstStyle/>
            <a:p>
              <a:endParaRPr lang="en-US"/>
            </a:p>
          </p:txBody>
        </p:sp>
        <p:sp>
          <p:nvSpPr>
            <p:cNvPr id="3270" name="Text Box 198"/>
            <p:cNvSpPr txBox="1">
              <a:spLocks noChangeArrowheads="1"/>
            </p:cNvSpPr>
            <p:nvPr/>
          </p:nvSpPr>
          <p:spPr bwMode="auto">
            <a:xfrm>
              <a:off x="7391400" y="1814840"/>
              <a:ext cx="659155" cy="369332"/>
            </a:xfrm>
            <a:prstGeom prst="rect">
              <a:avLst/>
            </a:prstGeom>
            <a:noFill/>
            <a:ln w="9525">
              <a:noFill/>
              <a:miter lim="800000"/>
              <a:headEnd/>
              <a:tailEnd/>
            </a:ln>
            <a:effectLst/>
          </p:spPr>
          <p:txBody>
            <a:bodyPr wrap="none">
              <a:spAutoFit/>
            </a:bodyPr>
            <a:lstStyle/>
            <a:p>
              <a:r>
                <a:rPr lang="ar-LB" b="1" i="1" dirty="0">
                  <a:latin typeface="Arial" pitchFamily="34" charset="0"/>
                </a:rPr>
                <a:t>النتائج</a:t>
              </a:r>
              <a:endParaRPr lang="en-US" dirty="0">
                <a:latin typeface="Arial" pitchFamily="34" charset="0"/>
              </a:endParaRPr>
            </a:p>
          </p:txBody>
        </p:sp>
        <p:sp>
          <p:nvSpPr>
            <p:cNvPr id="3271" name="Oval 199"/>
            <p:cNvSpPr>
              <a:spLocks noChangeArrowheads="1"/>
            </p:cNvSpPr>
            <p:nvPr/>
          </p:nvSpPr>
          <p:spPr bwMode="auto">
            <a:xfrm>
              <a:off x="8181975" y="1886179"/>
              <a:ext cx="146050" cy="146050"/>
            </a:xfrm>
            <a:prstGeom prst="ellipse">
              <a:avLst/>
            </a:prstGeom>
            <a:solidFill>
              <a:srgbClr val="F00000"/>
            </a:solidFill>
            <a:ln w="14224">
              <a:solidFill>
                <a:schemeClr val="tx1"/>
              </a:solidFill>
              <a:round/>
              <a:headEnd/>
              <a:tailEnd/>
            </a:ln>
            <a:effectLst/>
          </p:spPr>
          <p:txBody>
            <a:bodyPr wrap="none" anchor="ctr"/>
            <a:lstStyle/>
            <a:p>
              <a:endParaRPr lang="en-US"/>
            </a:p>
          </p:txBody>
        </p:sp>
        <p:pic>
          <p:nvPicPr>
            <p:cNvPr id="3246" name="Picture 174" descr="MeetRoomTable"/>
            <p:cNvPicPr>
              <a:picLocks noChangeAspect="1" noChangeArrowheads="1"/>
            </p:cNvPicPr>
            <p:nvPr/>
          </p:nvPicPr>
          <p:blipFill>
            <a:blip r:embed="rId5" cstate="print"/>
            <a:srcRect/>
            <a:stretch>
              <a:fillRect/>
            </a:stretch>
          </p:blipFill>
          <p:spPr bwMode="auto">
            <a:xfrm>
              <a:off x="3267075" y="3784431"/>
              <a:ext cx="4914900" cy="2520950"/>
            </a:xfrm>
            <a:prstGeom prst="rect">
              <a:avLst/>
            </a:prstGeom>
            <a:noFill/>
          </p:spPr>
        </p:pic>
        <p:sp>
          <p:nvSpPr>
            <p:cNvPr id="3276" name="Text Box 204"/>
            <p:cNvSpPr txBox="1">
              <a:spLocks noChangeArrowheads="1"/>
            </p:cNvSpPr>
            <p:nvPr/>
          </p:nvSpPr>
          <p:spPr bwMode="auto">
            <a:xfrm>
              <a:off x="3741737" y="4719528"/>
              <a:ext cx="3095625" cy="1692771"/>
            </a:xfrm>
            <a:prstGeom prst="rect">
              <a:avLst/>
            </a:prstGeom>
            <a:noFill/>
            <a:ln w="9525">
              <a:noFill/>
              <a:miter lim="800000"/>
              <a:headEnd/>
              <a:tailEnd/>
            </a:ln>
            <a:effectLst/>
          </p:spPr>
          <p:txBody>
            <a:bodyPr wrap="square">
              <a:spAutoFit/>
            </a:bodyPr>
            <a:lstStyle/>
            <a:p>
              <a:pPr marL="168275" indent="-168275" algn="r" defTabSz="168275" rtl="1">
                <a:spcBef>
                  <a:spcPct val="50000"/>
                </a:spcBef>
                <a:buFontTx/>
                <a:buChar char="•"/>
              </a:pPr>
              <a:r>
                <a:rPr lang="ar-LB" sz="1600" dirty="0"/>
                <a:t>التوازن بين التعلم بين الأقران وتبادل الخبراء</a:t>
              </a:r>
            </a:p>
            <a:p>
              <a:pPr marL="168275" indent="-168275" algn="r" defTabSz="168275" rtl="1">
                <a:spcBef>
                  <a:spcPct val="50000"/>
                </a:spcBef>
                <a:buFontTx/>
                <a:buChar char="•"/>
              </a:pPr>
              <a:r>
                <a:rPr lang="ar-LB" sz="1600" dirty="0"/>
                <a:t>فرز وحفظ وصيانة المحتوى</a:t>
              </a:r>
            </a:p>
            <a:p>
              <a:pPr marL="168275" indent="-168275" algn="r" defTabSz="168275" rtl="1">
                <a:spcBef>
                  <a:spcPct val="50000"/>
                </a:spcBef>
                <a:buFontTx/>
                <a:buChar char="•"/>
              </a:pPr>
              <a:r>
                <a:rPr lang="ar-LB" sz="1600" dirty="0" smtClean="0"/>
                <a:t>طرح </a:t>
              </a:r>
              <a:r>
                <a:rPr lang="ar-LB" sz="1600" dirty="0"/>
                <a:t>أسئلة، واستخدام الملاحظات الملصقة</a:t>
              </a:r>
            </a:p>
            <a:p>
              <a:pPr marL="168275" indent="-168275" algn="r" defTabSz="168275" rtl="1">
                <a:spcBef>
                  <a:spcPct val="50000"/>
                </a:spcBef>
                <a:buFontTx/>
                <a:buChar char="•"/>
              </a:pPr>
              <a:r>
                <a:rPr lang="ar-LB" sz="1600" dirty="0"/>
                <a:t>امرح! لا تخجل!</a:t>
              </a:r>
              <a:endParaRPr lang="ar-LB" sz="1600" dirty="0"/>
            </a:p>
          </p:txBody>
        </p:sp>
        <p:sp>
          <p:nvSpPr>
            <p:cNvPr id="3277" name="Text Box 205"/>
            <p:cNvSpPr txBox="1">
              <a:spLocks noChangeArrowheads="1"/>
            </p:cNvSpPr>
            <p:nvPr/>
          </p:nvSpPr>
          <p:spPr bwMode="auto">
            <a:xfrm>
              <a:off x="4995207" y="4350196"/>
              <a:ext cx="1087157" cy="369332"/>
            </a:xfrm>
            <a:prstGeom prst="rect">
              <a:avLst/>
            </a:prstGeom>
            <a:noFill/>
            <a:ln w="9525">
              <a:noFill/>
              <a:miter lim="800000"/>
              <a:headEnd/>
              <a:tailEnd/>
            </a:ln>
            <a:effectLst/>
          </p:spPr>
          <p:txBody>
            <a:bodyPr wrap="none">
              <a:spAutoFit/>
            </a:bodyPr>
            <a:lstStyle/>
            <a:p>
              <a:r>
                <a:rPr lang="ar-LB" b="1" i="1" dirty="0">
                  <a:latin typeface="Arial" pitchFamily="34" charset="0"/>
                </a:rPr>
                <a:t>تحديد الإطار</a:t>
              </a:r>
              <a:endParaRPr lang="en-US" b="1" i="1" dirty="0">
                <a:latin typeface="Arial" pitchFamily="34" charset="0"/>
              </a:endParaRPr>
            </a:p>
          </p:txBody>
        </p:sp>
        <p:sp>
          <p:nvSpPr>
            <p:cNvPr id="3278" name="Oval 206"/>
            <p:cNvSpPr>
              <a:spLocks noChangeArrowheads="1"/>
            </p:cNvSpPr>
            <p:nvPr/>
          </p:nvSpPr>
          <p:spPr bwMode="auto">
            <a:xfrm>
              <a:off x="6172200" y="4461837"/>
              <a:ext cx="146050" cy="146050"/>
            </a:xfrm>
            <a:prstGeom prst="ellipse">
              <a:avLst/>
            </a:prstGeom>
            <a:solidFill>
              <a:srgbClr val="F00000"/>
            </a:solidFill>
            <a:ln w="14224">
              <a:solidFill>
                <a:schemeClr val="tx1"/>
              </a:solidFill>
              <a:round/>
              <a:headEnd/>
              <a:tailEnd/>
            </a:ln>
            <a:effectLst/>
          </p:spPr>
          <p:txBody>
            <a:bodyPr wrap="none" anchor="ctr"/>
            <a:lstStyle/>
            <a:p>
              <a:endParaRPr lang="en-US"/>
            </a:p>
          </p:txBody>
        </p:sp>
        <p:sp>
          <p:nvSpPr>
            <p:cNvPr id="24" name="TextBox 23"/>
            <p:cNvSpPr txBox="1"/>
            <p:nvPr/>
          </p:nvSpPr>
          <p:spPr>
            <a:xfrm>
              <a:off x="6610350" y="2103427"/>
              <a:ext cx="2057400" cy="2462213"/>
            </a:xfrm>
            <a:prstGeom prst="rect">
              <a:avLst/>
            </a:prstGeom>
            <a:noFill/>
          </p:spPr>
          <p:txBody>
            <a:bodyPr wrap="square" rtlCol="0">
              <a:spAutoFit/>
            </a:bodyPr>
            <a:lstStyle/>
            <a:p>
              <a:pPr algn="ctr"/>
              <a:r>
                <a:rPr lang="ar-LB" sz="1400" dirty="0"/>
                <a:t>قم بإجراء اتصالات مع الأشخاص الذين يمكن أن يساعدوك على التقدم إلى الأمام  في  وسائل الإعلام الاجتماعية الخاصة بك.</a:t>
              </a:r>
            </a:p>
            <a:p>
              <a:pPr algn="ctr"/>
              <a:endParaRPr lang="ar-LB" sz="1400" dirty="0"/>
            </a:p>
            <a:p>
              <a:pPr algn="ctr"/>
              <a:r>
                <a:rPr lang="ar-LB" sz="1400" dirty="0"/>
                <a:t>كن على استعداد لتطبيق ما لا يقل عن واحد أو اثنين من الأمور التي تعلمتها لجعل  وسائل الإعلام الاجتماعية الخاصة بك أكثر فعالية.</a:t>
              </a:r>
              <a:endParaRPr lang="ar-LB" sz="1400" dirty="0"/>
            </a:p>
          </p:txBody>
        </p:sp>
        <p:pic>
          <p:nvPicPr>
            <p:cNvPr id="19" name="Picture 18" descr="logo.png"/>
            <p:cNvPicPr>
              <a:picLocks noChangeAspect="1"/>
            </p:cNvPicPr>
            <p:nvPr/>
          </p:nvPicPr>
          <p:blipFill>
            <a:blip r:embed="rId6" cstate="print"/>
            <a:stretch>
              <a:fillRect/>
            </a:stretch>
          </p:blipFill>
          <p:spPr>
            <a:xfrm>
              <a:off x="3533775" y="1733996"/>
              <a:ext cx="1853503" cy="1447800"/>
            </a:xfrm>
            <a:prstGeom prst="rect">
              <a:avLst/>
            </a:prstGeom>
          </p:spPr>
        </p:pic>
      </p:grpSp>
      <p:sp>
        <p:nvSpPr>
          <p:cNvPr id="21" name="TextBox 20"/>
          <p:cNvSpPr txBox="1"/>
          <p:nvPr/>
        </p:nvSpPr>
        <p:spPr>
          <a:xfrm>
            <a:off x="422275" y="2393344"/>
            <a:ext cx="2590800" cy="3539430"/>
          </a:xfrm>
          <a:prstGeom prst="rect">
            <a:avLst/>
          </a:prstGeom>
          <a:noFill/>
        </p:spPr>
        <p:txBody>
          <a:bodyPr wrap="square" rtlCol="0">
            <a:spAutoFit/>
          </a:bodyPr>
          <a:lstStyle/>
          <a:p>
            <a:pPr algn="r" rtl="1"/>
            <a:r>
              <a:rPr lang="ar-LB" sz="1600" dirty="0"/>
              <a:t>مقدمة ونظرة عامة</a:t>
            </a:r>
            <a:endParaRPr lang="en-US" sz="1600" dirty="0"/>
          </a:p>
          <a:p>
            <a:pPr algn="r" rtl="1"/>
            <a:endParaRPr lang="ar-LB" sz="1600" dirty="0"/>
          </a:p>
          <a:p>
            <a:pPr algn="r" rtl="1"/>
            <a:r>
              <a:rPr lang="ar-LB" sz="1600" dirty="0"/>
              <a:t>استراتيجية تكامل المحتوى</a:t>
            </a:r>
            <a:endParaRPr lang="en-US" sz="1600" dirty="0"/>
          </a:p>
          <a:p>
            <a:pPr algn="r" rtl="1"/>
            <a:endParaRPr lang="ar-LB" sz="1600" dirty="0"/>
          </a:p>
          <a:p>
            <a:pPr algn="r" rtl="1"/>
            <a:r>
              <a:rPr lang="ar-LB" sz="1600" dirty="0"/>
              <a:t>إنشاء محتوى رائع  للمدونات</a:t>
            </a:r>
            <a:endParaRPr lang="en-US" sz="1600" dirty="0"/>
          </a:p>
          <a:p>
            <a:pPr algn="r" rtl="1"/>
            <a:endParaRPr lang="ar-LB" sz="1600" dirty="0"/>
          </a:p>
          <a:p>
            <a:pPr algn="r" rtl="1"/>
            <a:r>
              <a:rPr lang="ar-LB" sz="1600" dirty="0"/>
              <a:t>محتوى وقياس الفايسبوك</a:t>
            </a:r>
            <a:endParaRPr lang="en-US" sz="1600" dirty="0"/>
          </a:p>
          <a:p>
            <a:pPr algn="r" rtl="1"/>
            <a:endParaRPr lang="ar-LB" sz="1600" dirty="0"/>
          </a:p>
          <a:p>
            <a:pPr algn="r" rtl="1"/>
            <a:r>
              <a:rPr lang="ar-LB" sz="1600" dirty="0"/>
              <a:t>مقهى عالمي مصغر</a:t>
            </a:r>
            <a:endParaRPr lang="en-US" sz="1600" dirty="0"/>
          </a:p>
          <a:p>
            <a:pPr algn="r" rtl="1"/>
            <a:r>
              <a:rPr lang="ar-LB" sz="1600" dirty="0"/>
              <a:t> </a:t>
            </a:r>
          </a:p>
          <a:p>
            <a:pPr algn="r" rtl="1"/>
            <a:r>
              <a:rPr lang="ar-LB" sz="1600" dirty="0"/>
              <a:t>إغلاق الدائرة والتأمل</a:t>
            </a:r>
            <a:endParaRPr lang="en-US" sz="1600" dirty="0"/>
          </a:p>
          <a:p>
            <a:pPr algn="r" rtl="1"/>
            <a:endParaRPr lang="ar-LB" sz="1600" dirty="0"/>
          </a:p>
          <a:p>
            <a:pPr algn="r" rtl="1"/>
            <a:r>
              <a:rPr lang="ar-LB" sz="1600" dirty="0"/>
              <a:t>الغداء والمغادرة</a:t>
            </a:r>
          </a:p>
          <a:p>
            <a:endParaRPr lang="en-US" sz="1600" dirty="0"/>
          </a:p>
        </p:txBody>
      </p:sp>
      <p:sp>
        <p:nvSpPr>
          <p:cNvPr id="22" name="Rectangle 46"/>
          <p:cNvSpPr>
            <a:spLocks noGrp="1" noChangeArrowheads="1"/>
          </p:cNvSpPr>
          <p:nvPr>
            <p:ph type="title"/>
          </p:nvPr>
        </p:nvSpPr>
        <p:spPr bwMode="auto">
          <a:xfrm>
            <a:off x="187326" y="28575"/>
            <a:ext cx="8651874" cy="1143000"/>
          </a:xfrm>
          <a:noFill/>
          <a:ln>
            <a:miter lim="800000"/>
            <a:headEnd/>
            <a:tailEnd/>
          </a:ln>
        </p:spPr>
        <p:txBody>
          <a:bodyPr vert="horz" wrap="square" lIns="91440" tIns="45720" rIns="91440" bIns="45720" numCol="1" anchor="ctr" anchorCtr="0" compatLnSpc="1">
            <a:prstTxWarp prst="textNoShape">
              <a:avLst/>
            </a:prstTxWarp>
            <a:noAutofit/>
          </a:bodyPr>
          <a:lstStyle/>
          <a:p>
            <a:r>
              <a:rPr lang="ar-LB" sz="3600" b="1" dirty="0">
                <a:latin typeface="Arial" pitchFamily="34" charset="0"/>
                <a:cs typeface="Arial" pitchFamily="34" charset="0"/>
              </a:rPr>
              <a:t>اليوم الثاني: إستراتيجية تكامل </a:t>
            </a:r>
            <a:r>
              <a:rPr lang="ar-LB" sz="3600" b="1" dirty="0" smtClean="0">
                <a:latin typeface="Arial" pitchFamily="34" charset="0"/>
                <a:cs typeface="Arial" pitchFamily="34" charset="0"/>
              </a:rPr>
              <a:t>المحتوى،</a:t>
            </a: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ar-LB" sz="3600" b="1" dirty="0" smtClean="0">
                <a:latin typeface="Arial" pitchFamily="34" charset="0"/>
                <a:cs typeface="Arial" pitchFamily="34" charset="0"/>
              </a:rPr>
              <a:t>فاس</a:t>
            </a:r>
            <a:r>
              <a:rPr lang="ar-LB" sz="3600" b="1" dirty="0">
                <a:latin typeface="Arial" pitchFamily="34" charset="0"/>
                <a:cs typeface="Arial" pitchFamily="34" charset="0"/>
              </a:rPr>
              <a:t>، المغرب</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val="1703344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752600"/>
            <a:ext cx="7924800" cy="954107"/>
          </a:xfrm>
          <a:prstGeom prst="rect">
            <a:avLst/>
          </a:prstGeom>
          <a:noFill/>
        </p:spPr>
        <p:txBody>
          <a:bodyPr wrap="square" rtlCol="0">
            <a:spAutoFit/>
          </a:bodyPr>
          <a:lstStyle/>
          <a:p>
            <a:r>
              <a:rPr lang="en-US" sz="2800" dirty="0" smtClean="0">
                <a:latin typeface="Arial" pitchFamily="34" charset="0"/>
                <a:cs typeface="Arial" pitchFamily="34" charset="0"/>
              </a:rPr>
              <a:t/>
            </a:r>
            <a:br>
              <a:rPr lang="en-US" sz="2800" dirty="0" smtClean="0">
                <a:latin typeface="Arial" pitchFamily="34" charset="0"/>
                <a:cs typeface="Arial" pitchFamily="34" charset="0"/>
              </a:rPr>
            </a:br>
            <a:endParaRPr lang="en-US" sz="2800" dirty="0">
              <a:latin typeface="Arial" pitchFamily="34" charset="0"/>
              <a:cs typeface="Arial" pitchFamily="34" charset="0"/>
            </a:endParaRPr>
          </a:p>
        </p:txBody>
      </p:sp>
      <p:sp>
        <p:nvSpPr>
          <p:cNvPr id="5" name="TextBox 4"/>
          <p:cNvSpPr txBox="1"/>
          <p:nvPr/>
        </p:nvSpPr>
        <p:spPr>
          <a:xfrm>
            <a:off x="771525" y="1524000"/>
            <a:ext cx="7467600" cy="3046988"/>
          </a:xfrm>
          <a:prstGeom prst="rect">
            <a:avLst/>
          </a:prstGeom>
          <a:noFill/>
        </p:spPr>
        <p:txBody>
          <a:bodyPr wrap="square" rtlCol="0">
            <a:spAutoFit/>
          </a:bodyPr>
          <a:lstStyle/>
          <a:p>
            <a:pPr marL="285750" lvl="0" indent="-285750" algn="r" rtl="1">
              <a:buFont typeface="Arial" pitchFamily="34" charset="0"/>
              <a:buChar char="•"/>
            </a:pPr>
            <a:r>
              <a:rPr lang="ar-LB" sz="2400" dirty="0" smtClean="0">
                <a:latin typeface="Arial" pitchFamily="34" charset="0"/>
                <a:cs typeface="Arial" pitchFamily="34" charset="0"/>
              </a:rPr>
              <a:t>إتاحة </a:t>
            </a:r>
            <a:r>
              <a:rPr lang="ar-LB" sz="2400" dirty="0">
                <a:latin typeface="Arial" pitchFamily="34" charset="0"/>
                <a:cs typeface="Arial" pitchFamily="34" charset="0"/>
              </a:rPr>
              <a:t>الفرصة للمنظمات غير الحكومية من بلدان مختلفة للتواصل مع بعضها البعض، وحثهم على مواصلة التواصل بعد </a:t>
            </a:r>
            <a:r>
              <a:rPr lang="ar-LB" sz="2400" dirty="0" smtClean="0">
                <a:latin typeface="Arial" pitchFamily="34" charset="0"/>
                <a:cs typeface="Arial" pitchFamily="34" charset="0"/>
              </a:rPr>
              <a:t>المؤتمر</a:t>
            </a:r>
          </a:p>
          <a:p>
            <a:pPr marL="285750" lvl="0" indent="-285750" algn="r" rtl="1">
              <a:buFont typeface="Arial" pitchFamily="34" charset="0"/>
              <a:buChar char="•"/>
            </a:pPr>
            <a:endParaRPr lang="ar-LB" sz="2400" dirty="0">
              <a:latin typeface="Arial" pitchFamily="34" charset="0"/>
              <a:cs typeface="Arial" pitchFamily="34" charset="0"/>
            </a:endParaRPr>
          </a:p>
          <a:p>
            <a:pPr marL="285750" lvl="0" indent="-285750" algn="r" rtl="1">
              <a:buFont typeface="Arial" pitchFamily="34" charset="0"/>
              <a:buChar char="•"/>
            </a:pPr>
            <a:r>
              <a:rPr lang="ar-LB" sz="2400" dirty="0" smtClean="0">
                <a:latin typeface="Arial" pitchFamily="34" charset="0"/>
                <a:cs typeface="Arial" pitchFamily="34" charset="0"/>
              </a:rPr>
              <a:t>فهم </a:t>
            </a:r>
            <a:r>
              <a:rPr lang="ar-LB" sz="2400" dirty="0">
                <a:latin typeface="Arial" pitchFamily="34" charset="0"/>
                <a:cs typeface="Arial" pitchFamily="34" charset="0"/>
              </a:rPr>
              <a:t>كيفية إنشاء وتنظيم وإعادة توظيف محتوى جذاب يتكامل عبر قنوات وسائل الإعلام </a:t>
            </a:r>
            <a:r>
              <a:rPr lang="ar-LB" sz="2400" dirty="0" smtClean="0">
                <a:latin typeface="Arial" pitchFamily="34" charset="0"/>
                <a:cs typeface="Arial" pitchFamily="34" charset="0"/>
              </a:rPr>
              <a:t>الاجتماعية</a:t>
            </a:r>
          </a:p>
          <a:p>
            <a:pPr marL="285750" lvl="0" indent="-285750" algn="r" rtl="1">
              <a:buFont typeface="Arial" pitchFamily="34" charset="0"/>
              <a:buChar char="•"/>
            </a:pPr>
            <a:endParaRPr lang="ar-LB" sz="2400" dirty="0">
              <a:latin typeface="Arial" pitchFamily="34" charset="0"/>
              <a:cs typeface="Arial" pitchFamily="34" charset="0"/>
            </a:endParaRPr>
          </a:p>
          <a:p>
            <a:pPr marL="285750" lvl="0" indent="-285750" algn="r" rtl="1">
              <a:buFont typeface="Arial" pitchFamily="34" charset="0"/>
              <a:buChar char="•"/>
            </a:pPr>
            <a:r>
              <a:rPr lang="ar-LB" sz="2400" dirty="0" smtClean="0">
                <a:latin typeface="Arial" pitchFamily="34" charset="0"/>
                <a:cs typeface="Arial" pitchFamily="34" charset="0"/>
              </a:rPr>
              <a:t>نصائح </a:t>
            </a:r>
            <a:r>
              <a:rPr lang="ar-LB" sz="2400" dirty="0">
                <a:latin typeface="Arial" pitchFamily="34" charset="0"/>
                <a:cs typeface="Arial" pitchFamily="34" charset="0"/>
              </a:rPr>
              <a:t>محددة لمحتوى الفايسبوك  والمدونات</a:t>
            </a:r>
          </a:p>
          <a:p>
            <a:pPr marL="285750" lvl="0" indent="-285750" algn="r" rtl="1">
              <a:buFont typeface="Arial" pitchFamily="34" charset="0"/>
              <a:buChar char="•"/>
            </a:pPr>
            <a:endParaRPr lang="ar-LB" sz="2400" dirty="0">
              <a:latin typeface="Arial" pitchFamily="34" charset="0"/>
              <a:cs typeface="Arial" pitchFamily="34" charset="0"/>
            </a:endParaRPr>
          </a:p>
        </p:txBody>
      </p:sp>
      <p:sp>
        <p:nvSpPr>
          <p:cNvPr id="6" name="TextBox 5"/>
          <p:cNvSpPr txBox="1"/>
          <p:nvPr/>
        </p:nvSpPr>
        <p:spPr>
          <a:xfrm>
            <a:off x="0" y="0"/>
            <a:ext cx="9144000" cy="1097280"/>
          </a:xfrm>
          <a:prstGeom prst="rect">
            <a:avLst/>
          </a:prstGeom>
          <a:solidFill>
            <a:srgbClr val="ABDCD4"/>
          </a:solidFill>
        </p:spPr>
        <p:txBody>
          <a:bodyPr wrap="square" rtlCol="0">
            <a:spAutoFit/>
          </a:bodyPr>
          <a:lstStyle/>
          <a:p>
            <a:endParaRPr lang="en-US" sz="3200" b="1" dirty="0" smtClean="0">
              <a:solidFill>
                <a:schemeClr val="tx1">
                  <a:lumMod val="65000"/>
                  <a:lumOff val="35000"/>
                </a:schemeClr>
              </a:solidFill>
              <a:latin typeface="Arial" pitchFamily="34" charset="0"/>
              <a:cs typeface="Arial" pitchFamily="34" charset="0"/>
            </a:endParaRPr>
          </a:p>
        </p:txBody>
      </p:sp>
      <p:sp>
        <p:nvSpPr>
          <p:cNvPr id="7" name="Rectangle 46"/>
          <p:cNvSpPr txBox="1">
            <a:spLocks noChangeArrowheads="1"/>
          </p:cNvSpPr>
          <p:nvPr/>
        </p:nvSpPr>
        <p:spPr bwMode="auto">
          <a:xfrm>
            <a:off x="257175" y="539116"/>
            <a:ext cx="8610600" cy="381000"/>
          </a:xfrm>
          <a:prstGeom prst="rect">
            <a:avLst/>
          </a:prstGeom>
          <a:noFill/>
          <a:ln>
            <a:miter lim="800000"/>
            <a:headEnd/>
            <a:tailEnd/>
          </a:ln>
        </p:spPr>
        <p:txBody>
          <a:bodyPr vert="horz" wrap="square" lIns="91440" tIns="45720" rIns="91440" bIns="45720" numCol="1"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LB" sz="3600" b="1" dirty="0">
                <a:latin typeface="Arial" pitchFamily="34" charset="0"/>
                <a:cs typeface="Arial" pitchFamily="34" charset="0"/>
              </a:rPr>
              <a:t>اليوم الأول: أهداف </a:t>
            </a:r>
            <a:r>
              <a:rPr lang="ar-LB" sz="3600" b="1" dirty="0" smtClean="0">
                <a:latin typeface="Arial" pitchFamily="34" charset="0"/>
                <a:cs typeface="Arial" pitchFamily="34" charset="0"/>
              </a:rPr>
              <a:t>التعلم</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5845314"/>
            <a:ext cx="5486400" cy="707886"/>
          </a:xfrm>
          <a:prstGeom prst="rect">
            <a:avLst/>
          </a:prstGeom>
          <a:noFill/>
        </p:spPr>
        <p:txBody>
          <a:bodyPr wrap="square" rtlCol="0">
            <a:spAutoFit/>
          </a:bodyPr>
          <a:lstStyle/>
          <a:p>
            <a:r>
              <a:rPr lang="en-US" sz="4000" b="1" dirty="0" smtClean="0">
                <a:solidFill>
                  <a:schemeClr val="bg1"/>
                </a:solidFill>
              </a:rPr>
              <a:t>Spreadsheet  Aerobics</a:t>
            </a:r>
            <a:endParaRPr lang="en-US" sz="4000" b="1" dirty="0">
              <a:solidFill>
                <a:schemeClr val="bg1"/>
              </a:solidFill>
            </a:endParaRPr>
          </a:p>
        </p:txBody>
      </p:sp>
      <p:sp>
        <p:nvSpPr>
          <p:cNvPr id="7" name="TextBox 6"/>
          <p:cNvSpPr txBox="1"/>
          <p:nvPr/>
        </p:nvSpPr>
        <p:spPr>
          <a:xfrm>
            <a:off x="-9525" y="0"/>
            <a:ext cx="9144000" cy="987552"/>
          </a:xfrm>
          <a:prstGeom prst="rect">
            <a:avLst/>
          </a:prstGeom>
          <a:solidFill>
            <a:srgbClr val="ABDCD4"/>
          </a:solidFill>
        </p:spPr>
        <p:txBody>
          <a:bodyPr wrap="square" rtlCol="0">
            <a:spAutoFit/>
          </a:bodyPr>
          <a:lstStyle/>
          <a:p>
            <a:pPr algn="ctr"/>
            <a:endParaRPr lang="en-US" sz="2200" dirty="0">
              <a:solidFill>
                <a:schemeClr val="tx1">
                  <a:lumMod val="75000"/>
                  <a:lumOff val="25000"/>
                </a:schemeClr>
              </a:solidFill>
              <a:latin typeface="Arial" pitchFamily="34" charset="0"/>
              <a:cs typeface="Arial" pitchFamily="34" charset="0"/>
            </a:endParaRPr>
          </a:p>
        </p:txBody>
      </p:sp>
      <p:sp>
        <p:nvSpPr>
          <p:cNvPr id="3" name="TextBox 2"/>
          <p:cNvSpPr txBox="1"/>
          <p:nvPr/>
        </p:nvSpPr>
        <p:spPr>
          <a:xfrm>
            <a:off x="304800" y="350746"/>
            <a:ext cx="8534400" cy="646331"/>
          </a:xfrm>
          <a:prstGeom prst="rect">
            <a:avLst/>
          </a:prstGeom>
          <a:noFill/>
        </p:spPr>
        <p:txBody>
          <a:bodyPr wrap="square" rtlCol="0">
            <a:spAutoFit/>
          </a:bodyPr>
          <a:lstStyle/>
          <a:p>
            <a:pPr algn="ctr"/>
            <a:r>
              <a:rPr lang="ar-LB" sz="3600" b="1" dirty="0">
                <a:latin typeface="Arial" pitchFamily="34" charset="0"/>
                <a:cs typeface="Arial" pitchFamily="34" charset="0"/>
              </a:rPr>
              <a:t>ما هو المحتوى</a:t>
            </a:r>
            <a:r>
              <a:rPr lang="ar-LB" sz="3600" b="1" dirty="0" smtClean="0">
                <a:latin typeface="Arial" pitchFamily="34" charset="0"/>
                <a:cs typeface="Arial" pitchFamily="34" charset="0"/>
              </a:rPr>
              <a:t>؟</a:t>
            </a:r>
            <a:endParaRPr lang="en-US" sz="3600" b="1" dirty="0">
              <a:latin typeface="Arial" pitchFamily="34" charset="0"/>
              <a:cs typeface="Arial" pitchFamily="34"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962" y="1394327"/>
            <a:ext cx="2257038" cy="2236204"/>
          </a:xfrm>
          <a:prstGeom prst="rect">
            <a:avLst/>
          </a:prstGeom>
        </p:spPr>
      </p:pic>
      <p:grpSp>
        <p:nvGrpSpPr>
          <p:cNvPr id="6" name="Group 5"/>
          <p:cNvGrpSpPr/>
          <p:nvPr/>
        </p:nvGrpSpPr>
        <p:grpSpPr>
          <a:xfrm>
            <a:off x="2286000" y="1371600"/>
            <a:ext cx="4672206" cy="4548608"/>
            <a:chOff x="1495425" y="1371600"/>
            <a:chExt cx="4672206" cy="4548608"/>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425" y="3684004"/>
              <a:ext cx="2257038" cy="2236204"/>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3443" y="1371600"/>
              <a:ext cx="2257038" cy="2236204"/>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93" y="3684004"/>
              <a:ext cx="2257038" cy="2236204"/>
            </a:xfrm>
            <a:prstGeom prst="rect">
              <a:avLst/>
            </a:prstGeom>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9144000" cy="1200329"/>
          </a:xfrm>
          <a:prstGeom prst="rect">
            <a:avLst/>
          </a:prstGeom>
          <a:solidFill>
            <a:srgbClr val="ABDCD4"/>
          </a:solidFill>
        </p:spPr>
        <p:txBody>
          <a:bodyPr>
            <a:spAutoFit/>
          </a:bodyPr>
          <a:lstStyle/>
          <a:p>
            <a:pP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ar-LB" sz="3600" b="1" dirty="0">
                <a:latin typeface="Arial" pitchFamily="34" charset="0"/>
                <a:cs typeface="Arial" pitchFamily="34" charset="0"/>
              </a:rPr>
              <a:t>إستراتيجية تكامل </a:t>
            </a:r>
            <a:r>
              <a:rPr lang="ar-LB" sz="3600" b="1" dirty="0" smtClean="0">
                <a:latin typeface="Arial" pitchFamily="34" charset="0"/>
                <a:cs typeface="Arial" pitchFamily="34" charset="0"/>
              </a:rPr>
              <a:t>المحتوى</a:t>
            </a:r>
            <a:endParaRPr lang="en-US" sz="3600" b="1" dirty="0">
              <a:latin typeface="Arial" pitchFamily="34" charset="0"/>
              <a:cs typeface="Arial" pitchFamily="34" charset="0"/>
            </a:endParaRPr>
          </a:p>
        </p:txBody>
      </p:sp>
      <p:grpSp>
        <p:nvGrpSpPr>
          <p:cNvPr id="65" name="Group 64"/>
          <p:cNvGrpSpPr/>
          <p:nvPr/>
        </p:nvGrpSpPr>
        <p:grpSpPr>
          <a:xfrm>
            <a:off x="931268" y="3650160"/>
            <a:ext cx="903330" cy="1852633"/>
            <a:chOff x="7047174" y="2425647"/>
            <a:chExt cx="1871565" cy="3190409"/>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780629">
              <a:off x="7760165" y="2731856"/>
              <a:ext cx="380679" cy="366666"/>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99550">
              <a:off x="7584714" y="2425647"/>
              <a:ext cx="378572" cy="366667"/>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517276">
              <a:off x="7048337" y="4513203"/>
              <a:ext cx="373809" cy="392857"/>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1936" y="4387428"/>
              <a:ext cx="392857" cy="385714"/>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92574" y="3627905"/>
              <a:ext cx="380679" cy="366666"/>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177881">
              <a:off x="7369408" y="3773770"/>
              <a:ext cx="378572" cy="366667"/>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445409">
              <a:off x="8045187" y="4828399"/>
              <a:ext cx="392857" cy="385714"/>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02057" y="3179453"/>
              <a:ext cx="380679" cy="366666"/>
            </a:xfrm>
            <a:prstGeom prst="rect">
              <a:avLst/>
            </a:prstGeom>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447926">
              <a:off x="7624504" y="4173161"/>
              <a:ext cx="378572" cy="366667"/>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2929">
              <a:off x="7382852" y="4773142"/>
              <a:ext cx="373809" cy="392857"/>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01000" y="3671157"/>
              <a:ext cx="380679" cy="366666"/>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785994">
              <a:off x="8484144" y="2715564"/>
              <a:ext cx="378572" cy="366667"/>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32984" y="5230342"/>
              <a:ext cx="392857" cy="385714"/>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891347">
              <a:off x="8441490" y="3233493"/>
              <a:ext cx="380679" cy="366666"/>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738716">
              <a:off x="8178290" y="2659134"/>
              <a:ext cx="378572" cy="366667"/>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59352" y="3885423"/>
              <a:ext cx="373809" cy="392857"/>
            </a:xfrm>
            <a:prstGeom prst="rect">
              <a:avLst/>
            </a:prstGeom>
          </p:spPr>
        </p:pic>
        <p:pic>
          <p:nvPicPr>
            <p:cNvPr id="39" name="Pictur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6101389">
              <a:off x="7636555" y="4644652"/>
              <a:ext cx="392857" cy="385714"/>
            </a:xfrm>
            <a:prstGeom prst="rect">
              <a:avLst/>
            </a:prstGeom>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8895" y="3143737"/>
              <a:ext cx="373809" cy="392857"/>
            </a:xfrm>
            <a:prstGeom prst="rect">
              <a:avLst/>
            </a:prstGeom>
          </p:spPr>
        </p:pic>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2228" y="4343400"/>
              <a:ext cx="392857" cy="385714"/>
            </a:xfrm>
            <a:prstGeom prst="rect">
              <a:avLst/>
            </a:prstGeom>
          </p:spPr>
        </p:pic>
        <p:pic>
          <p:nvPicPr>
            <p:cNvPr id="45" name="Picture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309992">
              <a:off x="7047174" y="5116346"/>
              <a:ext cx="373809" cy="392857"/>
            </a:xfrm>
            <a:prstGeom prst="rect">
              <a:avLst/>
            </a:prstGeom>
          </p:spPr>
        </p:pic>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38060" y="3590634"/>
              <a:ext cx="380679" cy="366666"/>
            </a:xfrm>
            <a:prstGeom prst="rect">
              <a:avLst/>
            </a:prstGeom>
          </p:spPr>
        </p:pic>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2738" y="5226925"/>
              <a:ext cx="378572" cy="366667"/>
            </a:xfrm>
            <a:prstGeom prst="rect">
              <a:avLst/>
            </a:prstGeom>
          </p:spPr>
        </p:pic>
      </p:grpSp>
      <p:grpSp>
        <p:nvGrpSpPr>
          <p:cNvPr id="64" name="Group 63"/>
          <p:cNvGrpSpPr/>
          <p:nvPr/>
        </p:nvGrpSpPr>
        <p:grpSpPr>
          <a:xfrm>
            <a:off x="488732" y="2482484"/>
            <a:ext cx="2189850" cy="575385"/>
            <a:chOff x="5072132" y="914400"/>
            <a:chExt cx="2189850" cy="575385"/>
          </a:xfrm>
        </p:grpSpPr>
        <p:pic>
          <p:nvPicPr>
            <p:cNvPr id="54" name="Picture 5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14392" y="946879"/>
              <a:ext cx="547590" cy="527433"/>
            </a:xfrm>
            <a:prstGeom prst="rect">
              <a:avLst/>
            </a:prstGeom>
          </p:spPr>
        </p:pic>
        <p:pic>
          <p:nvPicPr>
            <p:cNvPr id="55" name="Picture 5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71735" y="946879"/>
              <a:ext cx="526143" cy="509598"/>
            </a:xfrm>
            <a:prstGeom prst="rect">
              <a:avLst/>
            </a:prstGeom>
          </p:spPr>
        </p:pic>
        <p:pic>
          <p:nvPicPr>
            <p:cNvPr id="56" name="Picture 5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24248" y="914400"/>
              <a:ext cx="547487" cy="575385"/>
            </a:xfrm>
            <a:prstGeom prst="rect">
              <a:avLst/>
            </a:prstGeom>
          </p:spPr>
        </p:pic>
        <p:pic>
          <p:nvPicPr>
            <p:cNvPr id="57" name="Picture 5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72132" y="914400"/>
              <a:ext cx="552116" cy="542077"/>
            </a:xfrm>
            <a:prstGeom prst="rect">
              <a:avLst/>
            </a:prstGeom>
          </p:spPr>
        </p:pic>
      </p:grpSp>
      <p:grpSp>
        <p:nvGrpSpPr>
          <p:cNvPr id="63" name="Group 62"/>
          <p:cNvGrpSpPr/>
          <p:nvPr/>
        </p:nvGrpSpPr>
        <p:grpSpPr>
          <a:xfrm>
            <a:off x="2526472" y="3586975"/>
            <a:ext cx="1071230" cy="1045884"/>
            <a:chOff x="914400" y="838200"/>
            <a:chExt cx="1071230" cy="1045884"/>
          </a:xfrm>
        </p:grpSpPr>
        <p:pic>
          <p:nvPicPr>
            <p:cNvPr id="59" name="Picture 5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14400" y="846266"/>
              <a:ext cx="523743" cy="518909"/>
            </a:xfrm>
            <a:prstGeom prst="rect">
              <a:avLst/>
            </a:prstGeom>
          </p:spPr>
        </p:pic>
        <p:pic>
          <p:nvPicPr>
            <p:cNvPr id="60" name="Picture 5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14400" y="1365175"/>
              <a:ext cx="523743" cy="518909"/>
            </a:xfrm>
            <a:prstGeom prst="rect">
              <a:avLst/>
            </a:prstGeom>
          </p:spPr>
        </p:pic>
        <p:pic>
          <p:nvPicPr>
            <p:cNvPr id="61" name="Picture 6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57193" y="1355881"/>
              <a:ext cx="523743" cy="518909"/>
            </a:xfrm>
            <a:prstGeom prst="rect">
              <a:avLst/>
            </a:prstGeom>
          </p:spPr>
        </p:pic>
        <p:pic>
          <p:nvPicPr>
            <p:cNvPr id="62" name="Picture 6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61887" y="838200"/>
              <a:ext cx="523743" cy="518909"/>
            </a:xfrm>
            <a:prstGeom prst="rect">
              <a:avLst/>
            </a:prstGeom>
          </p:spPr>
        </p:pic>
      </p:grpSp>
      <p:sp>
        <p:nvSpPr>
          <p:cNvPr id="70" name="TextBox 69"/>
          <p:cNvSpPr txBox="1"/>
          <p:nvPr/>
        </p:nvSpPr>
        <p:spPr>
          <a:xfrm>
            <a:off x="488733" y="1247954"/>
            <a:ext cx="8274268" cy="707886"/>
          </a:xfrm>
          <a:prstGeom prst="rect">
            <a:avLst/>
          </a:prstGeom>
          <a:noFill/>
        </p:spPr>
        <p:txBody>
          <a:bodyPr wrap="square" rtlCol="0">
            <a:spAutoFit/>
          </a:bodyPr>
          <a:lstStyle/>
          <a:p>
            <a:pPr algn="r" rtl="1"/>
            <a:r>
              <a:rPr lang="ar-LB" sz="2000" b="1" i="1" dirty="0">
                <a:latin typeface="Arial" pitchFamily="34" charset="0"/>
                <a:cs typeface="Arial" pitchFamily="34" charset="0"/>
              </a:rPr>
              <a:t>إستراتيجية تكامل المحتوى: </a:t>
            </a:r>
            <a:r>
              <a:rPr lang="ar-LB" sz="2000" i="1" dirty="0">
                <a:latin typeface="Arial" pitchFamily="34" charset="0"/>
                <a:cs typeface="Arial" pitchFamily="34" charset="0"/>
              </a:rPr>
              <a:t>هي عملية منسقة لتوزيع المحتويات التي تم إنشاؤها وحفظها وصيانتها من خلال قنوات مختلفة للوصول إلى جمهورك، وحثهم على الانتقال إلى العمل للوصول إلى أهدافك</a:t>
            </a:r>
            <a:endParaRPr lang="en-US" sz="2000" dirty="0">
              <a:latin typeface="Arial" pitchFamily="34" charset="0"/>
              <a:cs typeface="Arial" pitchFamily="34" charset="0"/>
            </a:endParaRPr>
          </a:p>
        </p:txBody>
      </p:sp>
      <p:sp>
        <p:nvSpPr>
          <p:cNvPr id="72" name="TextBox 71"/>
          <p:cNvSpPr txBox="1"/>
          <p:nvPr/>
        </p:nvSpPr>
        <p:spPr>
          <a:xfrm>
            <a:off x="609600" y="5791200"/>
            <a:ext cx="1692956" cy="369332"/>
          </a:xfrm>
          <a:prstGeom prst="rect">
            <a:avLst/>
          </a:prstGeom>
          <a:noFill/>
        </p:spPr>
        <p:txBody>
          <a:bodyPr wrap="square" rtlCol="0">
            <a:spAutoFit/>
          </a:bodyPr>
          <a:lstStyle/>
          <a:p>
            <a:pPr algn="ctr"/>
            <a:r>
              <a:rPr lang="ar-LB" dirty="0"/>
              <a:t>فرز وحفظ وصيانة</a:t>
            </a:r>
            <a:endParaRPr lang="en-US" dirty="0"/>
          </a:p>
        </p:txBody>
      </p:sp>
      <p:sp>
        <p:nvSpPr>
          <p:cNvPr id="73" name="TextBox 72"/>
          <p:cNvSpPr txBox="1"/>
          <p:nvPr/>
        </p:nvSpPr>
        <p:spPr>
          <a:xfrm>
            <a:off x="783766" y="3174552"/>
            <a:ext cx="1659844" cy="369332"/>
          </a:xfrm>
          <a:prstGeom prst="rect">
            <a:avLst/>
          </a:prstGeom>
          <a:noFill/>
        </p:spPr>
        <p:txBody>
          <a:bodyPr wrap="square" rtlCol="0">
            <a:spAutoFit/>
          </a:bodyPr>
          <a:lstStyle/>
          <a:p>
            <a:pPr algn="ctr"/>
            <a:r>
              <a:rPr lang="ar-LB" dirty="0"/>
              <a:t>إنشاء</a:t>
            </a:r>
            <a:endParaRPr lang="en-US" dirty="0"/>
          </a:p>
        </p:txBody>
      </p:sp>
      <p:sp>
        <p:nvSpPr>
          <p:cNvPr id="74" name="TextBox 73"/>
          <p:cNvSpPr txBox="1"/>
          <p:nvPr/>
        </p:nvSpPr>
        <p:spPr>
          <a:xfrm>
            <a:off x="2302556" y="4775773"/>
            <a:ext cx="1659844" cy="369332"/>
          </a:xfrm>
          <a:prstGeom prst="rect">
            <a:avLst/>
          </a:prstGeom>
          <a:noFill/>
        </p:spPr>
        <p:txBody>
          <a:bodyPr wrap="square" rtlCol="0">
            <a:spAutoFit/>
          </a:bodyPr>
          <a:lstStyle/>
          <a:p>
            <a:pPr algn="ctr"/>
            <a:r>
              <a:rPr lang="ar-LB" dirty="0"/>
              <a:t>تنسيق</a:t>
            </a:r>
            <a:endParaRPr lang="en-US" dirty="0"/>
          </a:p>
        </p:txBody>
      </p:sp>
      <p:cxnSp>
        <p:nvCxnSpPr>
          <p:cNvPr id="89" name="Straight Arrow Connector 88"/>
          <p:cNvCxnSpPr/>
          <p:nvPr/>
        </p:nvCxnSpPr>
        <p:spPr>
          <a:xfrm flipV="1">
            <a:off x="3962400" y="3376389"/>
            <a:ext cx="3352800" cy="164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135550" y="3518066"/>
            <a:ext cx="1275300" cy="369332"/>
          </a:xfrm>
          <a:prstGeom prst="rect">
            <a:avLst/>
          </a:prstGeom>
          <a:noFill/>
        </p:spPr>
        <p:txBody>
          <a:bodyPr wrap="square" rtlCol="0">
            <a:spAutoFit/>
          </a:bodyPr>
          <a:lstStyle/>
          <a:p>
            <a:pPr algn="ctr"/>
            <a:r>
              <a:rPr lang="ar-LB" dirty="0"/>
              <a:t>قنوات</a:t>
            </a:r>
            <a:endParaRPr lang="en-US" dirty="0"/>
          </a:p>
        </p:txBody>
      </p:sp>
      <p:pic>
        <p:nvPicPr>
          <p:cNvPr id="126" name="Picture 1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09310" y="2947152"/>
            <a:ext cx="336567" cy="336567"/>
          </a:xfrm>
          <a:prstGeom prst="rect">
            <a:avLst/>
          </a:prstGeom>
        </p:spPr>
      </p:pic>
      <p:pic>
        <p:nvPicPr>
          <p:cNvPr id="128" name="Picture 1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742527" y="3586975"/>
            <a:ext cx="390556" cy="390556"/>
          </a:xfrm>
          <a:prstGeom prst="rect">
            <a:avLst/>
          </a:prstGeom>
        </p:spPr>
      </p:pic>
      <p:pic>
        <p:nvPicPr>
          <p:cNvPr id="131" name="Picture 13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38800" y="3988077"/>
            <a:ext cx="321831" cy="334114"/>
          </a:xfrm>
          <a:prstGeom prst="rect">
            <a:avLst/>
          </a:prstGeom>
        </p:spPr>
      </p:pic>
      <p:pic>
        <p:nvPicPr>
          <p:cNvPr id="132" name="Picture 13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976731" y="2947152"/>
            <a:ext cx="395926" cy="399019"/>
          </a:xfrm>
          <a:prstGeom prst="rect">
            <a:avLst/>
          </a:prstGeom>
        </p:spPr>
      </p:pic>
      <p:pic>
        <p:nvPicPr>
          <p:cNvPr id="133" name="Picture 13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542476" y="2789741"/>
            <a:ext cx="379947" cy="356920"/>
          </a:xfrm>
          <a:prstGeom prst="rect">
            <a:avLst/>
          </a:prstGeom>
        </p:spPr>
      </p:pic>
      <p:pic>
        <p:nvPicPr>
          <p:cNvPr id="134" name="Picture 13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133083" y="3954750"/>
            <a:ext cx="442832" cy="442832"/>
          </a:xfrm>
          <a:prstGeom prst="rect">
            <a:avLst/>
          </a:prstGeom>
        </p:spPr>
      </p:pic>
      <p:pic>
        <p:nvPicPr>
          <p:cNvPr id="135" name="Picture 13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115239" y="4027442"/>
            <a:ext cx="324710" cy="324710"/>
          </a:xfrm>
          <a:prstGeom prst="rect">
            <a:avLst/>
          </a:prstGeom>
        </p:spPr>
      </p:pic>
      <p:pic>
        <p:nvPicPr>
          <p:cNvPr id="136" name="Picture 13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277594" y="3526390"/>
            <a:ext cx="352683" cy="352683"/>
          </a:xfrm>
          <a:prstGeom prst="rect">
            <a:avLst/>
          </a:prstGeom>
        </p:spPr>
      </p:pic>
      <p:pic>
        <p:nvPicPr>
          <p:cNvPr id="137" name="Picture 136"/>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534981" y="2657583"/>
            <a:ext cx="1377175" cy="1377175"/>
          </a:xfrm>
          <a:prstGeom prst="rect">
            <a:avLst/>
          </a:prstGeom>
        </p:spPr>
      </p:pic>
      <p:sp>
        <p:nvSpPr>
          <p:cNvPr id="138" name="TextBox 137"/>
          <p:cNvSpPr txBox="1"/>
          <p:nvPr/>
        </p:nvSpPr>
        <p:spPr>
          <a:xfrm>
            <a:off x="7534981" y="4094536"/>
            <a:ext cx="1304219" cy="369332"/>
          </a:xfrm>
          <a:prstGeom prst="rect">
            <a:avLst/>
          </a:prstGeom>
          <a:noFill/>
        </p:spPr>
        <p:txBody>
          <a:bodyPr wrap="square" rtlCol="0">
            <a:spAutoFit/>
          </a:bodyPr>
          <a:lstStyle/>
          <a:p>
            <a:pPr algn="ctr"/>
            <a:r>
              <a:rPr lang="ar-LB" dirty="0"/>
              <a:t>جمهور</a:t>
            </a:r>
            <a:endParaRPr lang="en-US" dirty="0"/>
          </a:p>
        </p:txBody>
      </p:sp>
    </p:spTree>
    <p:extLst>
      <p:ext uri="{BB962C8B-B14F-4D97-AF65-F5344CB8AC3E}">
        <p14:creationId xmlns:p14="http://schemas.microsoft.com/office/powerpoint/2010/main" val="48347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752600"/>
            <a:ext cx="7924800" cy="954107"/>
          </a:xfrm>
          <a:prstGeom prst="rect">
            <a:avLst/>
          </a:prstGeom>
          <a:noFill/>
        </p:spPr>
        <p:txBody>
          <a:bodyPr wrap="square" rtlCol="0">
            <a:spAutoFit/>
          </a:bodyPr>
          <a:lstStyle/>
          <a:p>
            <a:r>
              <a:rPr lang="en-US" sz="2800" dirty="0" smtClean="0">
                <a:latin typeface="Arial" pitchFamily="34" charset="0"/>
                <a:cs typeface="Arial" pitchFamily="34" charset="0"/>
              </a:rPr>
              <a:t/>
            </a:r>
            <a:br>
              <a:rPr lang="en-US" sz="2800" dirty="0" smtClean="0">
                <a:latin typeface="Arial" pitchFamily="34" charset="0"/>
                <a:cs typeface="Arial" pitchFamily="34" charset="0"/>
              </a:rPr>
            </a:br>
            <a:endParaRPr lang="en-US" sz="2800" dirty="0">
              <a:latin typeface="Arial" pitchFamily="34" charset="0"/>
              <a:cs typeface="Arial" pitchFamily="34" charset="0"/>
            </a:endParaRPr>
          </a:p>
        </p:txBody>
      </p:sp>
      <p:sp>
        <p:nvSpPr>
          <p:cNvPr id="11" name="TextBox 10"/>
          <p:cNvSpPr txBox="1"/>
          <p:nvPr/>
        </p:nvSpPr>
        <p:spPr>
          <a:xfrm>
            <a:off x="0" y="0"/>
            <a:ext cx="9144000" cy="1077218"/>
          </a:xfrm>
          <a:prstGeom prst="rect">
            <a:avLst/>
          </a:prstGeom>
          <a:solidFill>
            <a:srgbClr val="ABDCD4"/>
          </a:solidFill>
        </p:spPr>
        <p:txBody>
          <a:bodyPr>
            <a:spAutoFit/>
          </a:bodyPr>
          <a:lstStyle/>
          <a:p>
            <a:pPr algn="r" rtl="1" fontAlgn="auto">
              <a:spcBef>
                <a:spcPts val="0"/>
              </a:spcBef>
              <a:spcAft>
                <a:spcPts val="0"/>
              </a:spcAft>
              <a:defRPr/>
            </a:pPr>
            <a:endParaRPr lang="en-US" sz="2800" b="1" dirty="0" smtClean="0">
              <a:latin typeface="Arial" pitchFamily="34" charset="0"/>
              <a:cs typeface="Arial" pitchFamily="34" charset="0"/>
            </a:endParaRPr>
          </a:p>
          <a:p>
            <a:pPr algn="ctr" rtl="1" fontAlgn="auto">
              <a:spcBef>
                <a:spcPts val="0"/>
              </a:spcBef>
              <a:spcAft>
                <a:spcPts val="0"/>
              </a:spcAft>
              <a:defRPr/>
            </a:pPr>
            <a:r>
              <a:rPr lang="ar-LB" sz="3600" b="1" dirty="0">
                <a:latin typeface="Arial" pitchFamily="34" charset="0"/>
                <a:cs typeface="Arial" pitchFamily="34" charset="0"/>
              </a:rPr>
              <a:t>إستراتيجية المحتوى: 3 خطوات </a:t>
            </a:r>
            <a:r>
              <a:rPr lang="ar-LB" sz="3600" b="1" dirty="0" smtClean="0">
                <a:latin typeface="Arial" pitchFamily="34" charset="0"/>
                <a:cs typeface="Arial" pitchFamily="34" charset="0"/>
              </a:rPr>
              <a:t>بسيطة</a:t>
            </a:r>
            <a:endParaRPr lang="en-US" sz="3600" b="1" dirty="0">
              <a:latin typeface="Arial" pitchFamily="34" charset="0"/>
              <a:cs typeface="Arial" pitchFamily="34" charset="0"/>
            </a:endParaRPr>
          </a:p>
        </p:txBody>
      </p:sp>
      <p:graphicFrame>
        <p:nvGraphicFramePr>
          <p:cNvPr id="3" name="Diagram 2"/>
          <p:cNvGraphicFramePr/>
          <p:nvPr>
            <p:extLst>
              <p:ext uri="{D42A27DB-BD31-4B8C-83A1-F6EECF244321}">
                <p14:modId xmlns:p14="http://schemas.microsoft.com/office/powerpoint/2010/main" val="2120494830"/>
              </p:ext>
            </p:extLst>
          </p:nvPr>
        </p:nvGraphicFramePr>
        <p:xfrm>
          <a:off x="1143000" y="213806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1524000" y="2438400"/>
            <a:ext cx="762000" cy="1200329"/>
          </a:xfrm>
          <a:prstGeom prst="rect">
            <a:avLst/>
          </a:prstGeom>
          <a:noFill/>
        </p:spPr>
        <p:txBody>
          <a:bodyPr wrap="square" rtlCol="0">
            <a:spAutoFit/>
          </a:bodyPr>
          <a:lstStyle/>
          <a:p>
            <a:r>
              <a:rPr lang="en-US" sz="7200" dirty="0"/>
              <a:t>1</a:t>
            </a:r>
          </a:p>
        </p:txBody>
      </p:sp>
      <p:sp>
        <p:nvSpPr>
          <p:cNvPr id="14" name="TextBox 13"/>
          <p:cNvSpPr txBox="1"/>
          <p:nvPr/>
        </p:nvSpPr>
        <p:spPr>
          <a:xfrm>
            <a:off x="3695700" y="1905000"/>
            <a:ext cx="762000" cy="1200329"/>
          </a:xfrm>
          <a:prstGeom prst="rect">
            <a:avLst/>
          </a:prstGeom>
          <a:noFill/>
        </p:spPr>
        <p:txBody>
          <a:bodyPr wrap="square" rtlCol="0">
            <a:spAutoFit/>
          </a:bodyPr>
          <a:lstStyle/>
          <a:p>
            <a:r>
              <a:rPr lang="en-US" sz="7200" dirty="0" smtClean="0"/>
              <a:t>2</a:t>
            </a:r>
            <a:endParaRPr lang="en-US" sz="7200" dirty="0"/>
          </a:p>
        </p:txBody>
      </p:sp>
      <p:sp>
        <p:nvSpPr>
          <p:cNvPr id="15" name="TextBox 14"/>
          <p:cNvSpPr txBox="1"/>
          <p:nvPr/>
        </p:nvSpPr>
        <p:spPr>
          <a:xfrm>
            <a:off x="5867400" y="1317125"/>
            <a:ext cx="762000" cy="1200329"/>
          </a:xfrm>
          <a:prstGeom prst="rect">
            <a:avLst/>
          </a:prstGeom>
          <a:noFill/>
        </p:spPr>
        <p:txBody>
          <a:bodyPr wrap="square" rtlCol="0">
            <a:spAutoFit/>
          </a:bodyPr>
          <a:lstStyle/>
          <a:p>
            <a:r>
              <a:rPr lang="en-US" sz="7200" dirty="0" smtClean="0"/>
              <a:t>3</a:t>
            </a:r>
            <a:endParaRPr lang="en-US" sz="7200" dirty="0"/>
          </a:p>
        </p:txBody>
      </p:sp>
    </p:spTree>
    <p:extLst>
      <p:ext uri="{BB962C8B-B14F-4D97-AF65-F5344CB8AC3E}">
        <p14:creationId xmlns:p14="http://schemas.microsoft.com/office/powerpoint/2010/main" val="2232396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77218"/>
          </a:xfrm>
          <a:prstGeom prst="rect">
            <a:avLst/>
          </a:prstGeom>
          <a:solidFill>
            <a:srgbClr val="ABDCD4"/>
          </a:solidFill>
        </p:spPr>
        <p:txBody>
          <a:bodyPr>
            <a:spAutoFit/>
          </a:bodyPr>
          <a:lstStyle/>
          <a:p>
            <a:pPr fontAlgn="auto">
              <a:spcBef>
                <a:spcPts val="0"/>
              </a:spcBef>
              <a:spcAft>
                <a:spcPts val="0"/>
              </a:spcAft>
              <a:defRPr/>
            </a:pPr>
            <a:endParaRPr lang="en-US" sz="2800" b="1" dirty="0" smtClean="0">
              <a:latin typeface="Arial" pitchFamily="34" charset="0"/>
              <a:cs typeface="Arial" pitchFamily="34" charset="0"/>
            </a:endParaRPr>
          </a:p>
          <a:p>
            <a:pPr algn="ctr" fontAlgn="auto">
              <a:spcBef>
                <a:spcPts val="0"/>
              </a:spcBef>
              <a:spcAft>
                <a:spcPts val="0"/>
              </a:spcAft>
              <a:defRPr/>
            </a:pPr>
            <a:r>
              <a:rPr lang="ar-LB" sz="3600" b="1" dirty="0">
                <a:latin typeface="Arial" pitchFamily="34" charset="0"/>
                <a:cs typeface="Arial" pitchFamily="34" charset="0"/>
              </a:rPr>
              <a:t>إستراتيجية المحتوى: المشاركة مع </a:t>
            </a:r>
            <a:r>
              <a:rPr lang="ar-LB" sz="3600" b="1" dirty="0" smtClean="0">
                <a:latin typeface="Arial" pitchFamily="34" charset="0"/>
                <a:cs typeface="Arial" pitchFamily="34" charset="0"/>
              </a:rPr>
              <a:t>زميل</a:t>
            </a:r>
            <a:endParaRPr lang="en-US" sz="3600" b="1" dirty="0">
              <a:latin typeface="Arial" pitchFamily="34" charset="0"/>
              <a:cs typeface="Arial" pitchFamily="34" charset="0"/>
            </a:endParaRPr>
          </a:p>
        </p:txBody>
      </p:sp>
      <p:sp>
        <p:nvSpPr>
          <p:cNvPr id="3" name="TextBox 2"/>
          <p:cNvSpPr txBox="1"/>
          <p:nvPr/>
        </p:nvSpPr>
        <p:spPr>
          <a:xfrm>
            <a:off x="914400" y="1676400"/>
            <a:ext cx="6781800" cy="1569660"/>
          </a:xfrm>
          <a:prstGeom prst="rect">
            <a:avLst/>
          </a:prstGeom>
          <a:noFill/>
        </p:spPr>
        <p:txBody>
          <a:bodyPr wrap="square" rtlCol="0">
            <a:spAutoFit/>
          </a:bodyPr>
          <a:lstStyle/>
          <a:p>
            <a:pPr marL="457200" indent="-457200" algn="r" rtl="1">
              <a:buFont typeface="Arial" pitchFamily="34" charset="0"/>
              <a:buChar char="•"/>
            </a:pPr>
            <a:r>
              <a:rPr lang="ar-LB" sz="3200" dirty="0" smtClean="0"/>
              <a:t>بنظرك</a:t>
            </a:r>
            <a:r>
              <a:rPr lang="ar-LB" sz="3200" dirty="0"/>
              <a:t>، ما هي الخطوة الأكثر تحديا</a:t>
            </a:r>
            <a:r>
              <a:rPr lang="ar-LB" sz="3200" dirty="0" smtClean="0"/>
              <a:t>؟</a:t>
            </a:r>
          </a:p>
          <a:p>
            <a:pPr marL="457200" indent="-457200" algn="r" rtl="1">
              <a:buFont typeface="Arial" pitchFamily="34" charset="0"/>
              <a:buChar char="•"/>
            </a:pPr>
            <a:endParaRPr lang="ar-LB" sz="3200" dirty="0" smtClean="0"/>
          </a:p>
          <a:p>
            <a:pPr marL="457200" indent="-457200" algn="r" rtl="1">
              <a:buFont typeface="Arial" pitchFamily="34" charset="0"/>
              <a:buChar char="•"/>
            </a:pPr>
            <a:r>
              <a:rPr lang="ar-LB" sz="3200" dirty="0" smtClean="0"/>
              <a:t>بنظرك</a:t>
            </a:r>
            <a:r>
              <a:rPr lang="ar-LB" sz="3200" dirty="0"/>
              <a:t>، ما هي الخطوة الأقل تحديا؟</a:t>
            </a:r>
          </a:p>
        </p:txBody>
      </p:sp>
    </p:spTree>
    <p:extLst>
      <p:ext uri="{BB962C8B-B14F-4D97-AF65-F5344CB8AC3E}">
        <p14:creationId xmlns:p14="http://schemas.microsoft.com/office/powerpoint/2010/main" val="1290823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9144000" cy="1077218"/>
          </a:xfrm>
          <a:prstGeom prst="rect">
            <a:avLst/>
          </a:prstGeom>
          <a:solidFill>
            <a:srgbClr val="ABDCD4"/>
          </a:solidFill>
        </p:spPr>
        <p:txBody>
          <a:bodyPr>
            <a:spAutoFit/>
          </a:bodyPr>
          <a:lstStyle/>
          <a:p>
            <a:pPr fontAlgn="auto">
              <a:spcBef>
                <a:spcPts val="0"/>
              </a:spcBef>
              <a:spcAft>
                <a:spcPts val="0"/>
              </a:spcAft>
              <a:defRPr/>
            </a:pPr>
            <a:endParaRPr lang="en-US" sz="2800" b="1" dirty="0" smtClean="0">
              <a:latin typeface="Arial" pitchFamily="34" charset="0"/>
              <a:cs typeface="Arial" pitchFamily="34" charset="0"/>
            </a:endParaRPr>
          </a:p>
          <a:p>
            <a:pPr algn="ctr" fontAlgn="auto">
              <a:spcBef>
                <a:spcPts val="0"/>
              </a:spcBef>
              <a:spcAft>
                <a:spcPts val="0"/>
              </a:spcAft>
              <a:defRPr/>
            </a:pPr>
            <a:r>
              <a:rPr lang="ar-LB" sz="3600" b="1" dirty="0">
                <a:latin typeface="Arial" pitchFamily="34" charset="0"/>
                <a:cs typeface="Arial" pitchFamily="34" charset="0"/>
              </a:rPr>
              <a:t>إستراتيجية المحتوى: </a:t>
            </a:r>
            <a:r>
              <a:rPr lang="ar-LB" sz="3600" b="1" dirty="0" smtClean="0">
                <a:latin typeface="Arial" pitchFamily="34" charset="0"/>
                <a:cs typeface="Arial" pitchFamily="34" charset="0"/>
              </a:rPr>
              <a:t>تنظيم</a:t>
            </a:r>
            <a:endParaRPr lang="en-US" sz="3600" b="1" dirty="0">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537216"/>
            <a:ext cx="4368800" cy="3276600"/>
          </a:xfrm>
          <a:prstGeom prst="rect">
            <a:avLst/>
          </a:prstGeom>
        </p:spPr>
      </p:pic>
      <p:sp>
        <p:nvSpPr>
          <p:cNvPr id="5" name="TextBox 4"/>
          <p:cNvSpPr txBox="1"/>
          <p:nvPr/>
        </p:nvSpPr>
        <p:spPr>
          <a:xfrm>
            <a:off x="5334000" y="1828800"/>
            <a:ext cx="3352800" cy="1754326"/>
          </a:xfrm>
          <a:prstGeom prst="rect">
            <a:avLst/>
          </a:prstGeom>
          <a:noFill/>
        </p:spPr>
        <p:txBody>
          <a:bodyPr wrap="square" rtlCol="0">
            <a:spAutoFit/>
          </a:bodyPr>
          <a:lstStyle/>
          <a:p>
            <a:pPr marL="285750" indent="-285750" algn="r" rtl="1">
              <a:buFont typeface="Arial" pitchFamily="34" charset="0"/>
              <a:buChar char="•"/>
            </a:pPr>
            <a:r>
              <a:rPr lang="ar-LB" sz="3600" dirty="0" smtClean="0"/>
              <a:t>الجمهور</a:t>
            </a:r>
            <a:endParaRPr lang="ar-LB" sz="3600" dirty="0"/>
          </a:p>
          <a:p>
            <a:pPr marL="285750" indent="-285750" algn="r" rtl="1">
              <a:buFont typeface="Arial" pitchFamily="34" charset="0"/>
              <a:buChar char="•"/>
            </a:pPr>
            <a:r>
              <a:rPr lang="ar-LB" sz="3600" dirty="0" smtClean="0"/>
              <a:t>القناة</a:t>
            </a:r>
            <a:endParaRPr lang="ar-LB" sz="3600" dirty="0"/>
          </a:p>
          <a:p>
            <a:pPr marL="285750" indent="-285750" algn="r" rtl="1">
              <a:buFont typeface="Arial" pitchFamily="34" charset="0"/>
              <a:buChar char="•"/>
            </a:pPr>
            <a:r>
              <a:rPr lang="ar-LB" sz="3600" dirty="0" smtClean="0"/>
              <a:t>التردد</a:t>
            </a:r>
            <a:endParaRPr lang="ar-LB" sz="3600" dirty="0"/>
          </a:p>
        </p:txBody>
      </p:sp>
      <p:sp>
        <p:nvSpPr>
          <p:cNvPr id="6" name="TextBox 5"/>
          <p:cNvSpPr txBox="1"/>
          <p:nvPr/>
        </p:nvSpPr>
        <p:spPr>
          <a:xfrm>
            <a:off x="533400" y="4964668"/>
            <a:ext cx="3581399" cy="461665"/>
          </a:xfrm>
          <a:prstGeom prst="rect">
            <a:avLst/>
          </a:prstGeom>
          <a:noFill/>
        </p:spPr>
        <p:txBody>
          <a:bodyPr wrap="square" rtlCol="0">
            <a:spAutoFit/>
          </a:bodyPr>
          <a:lstStyle/>
          <a:p>
            <a:pPr algn="r" rtl="1"/>
            <a:r>
              <a:rPr lang="ar-LB" sz="2400" b="1" dirty="0">
                <a:latin typeface="Arial" pitchFamily="34" charset="0"/>
                <a:cs typeface="Arial" pitchFamily="34" charset="0"/>
              </a:rPr>
              <a:t>الأداة: أجندة المحرر </a:t>
            </a:r>
            <a:endParaRPr lang="en-US" sz="2400" dirty="0">
              <a:latin typeface="Arial" pitchFamily="34" charset="0"/>
              <a:cs typeface="Arial"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0425" y="3915677"/>
            <a:ext cx="1377175" cy="1377175"/>
          </a:xfrm>
          <a:prstGeom prst="rect">
            <a:avLst/>
          </a:prstGeom>
        </p:spPr>
      </p:pic>
      <p:sp>
        <p:nvSpPr>
          <p:cNvPr id="12" name="TextBox 11"/>
          <p:cNvSpPr txBox="1"/>
          <p:nvPr/>
        </p:nvSpPr>
        <p:spPr>
          <a:xfrm>
            <a:off x="4114800" y="5486400"/>
            <a:ext cx="4648200" cy="830997"/>
          </a:xfrm>
          <a:prstGeom prst="rect">
            <a:avLst/>
          </a:prstGeom>
          <a:noFill/>
        </p:spPr>
        <p:txBody>
          <a:bodyPr wrap="square" rtlCol="0">
            <a:spAutoFit/>
          </a:bodyPr>
          <a:lstStyle/>
          <a:p>
            <a:pPr algn="r" rtl="1"/>
            <a:r>
              <a:rPr lang="ar-LB" sz="2400" dirty="0">
                <a:latin typeface="Arial" pitchFamily="34" charset="0"/>
                <a:cs typeface="Arial" pitchFamily="34" charset="0"/>
              </a:rPr>
              <a:t>ماذا ستقول؟</a:t>
            </a:r>
          </a:p>
          <a:p>
            <a:pPr algn="r" rtl="1"/>
            <a:r>
              <a:rPr lang="ar-LB" sz="2400" dirty="0">
                <a:latin typeface="Arial" pitchFamily="34" charset="0"/>
                <a:cs typeface="Arial" pitchFamily="34" charset="0"/>
              </a:rPr>
              <a:t>ماذا يريد جمهورك؟</a:t>
            </a:r>
          </a:p>
        </p:txBody>
      </p:sp>
    </p:spTree>
    <p:extLst>
      <p:ext uri="{BB962C8B-B14F-4D97-AF65-F5344CB8AC3E}">
        <p14:creationId xmlns:p14="http://schemas.microsoft.com/office/powerpoint/2010/main" val="1275210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3443</TotalTime>
  <Words>1542</Words>
  <Application>Microsoft Office PowerPoint</Application>
  <PresentationFormat>On-screen Show (4:3)</PresentationFormat>
  <Paragraphs>325</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اليوم الثاني: إستراتيجية تكامل المحتوى،  البحر الميت، الأردن</vt:lpstr>
      <vt:lpstr>اليوم الثاني: إستراتيجية تكامل المحتوى، فاس، المغرب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Beth Kanter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Kanter</dc:creator>
  <cp:lastModifiedBy>Tohme</cp:lastModifiedBy>
  <cp:revision>441</cp:revision>
  <dcterms:created xsi:type="dcterms:W3CDTF">2011-01-07T00:57:53Z</dcterms:created>
  <dcterms:modified xsi:type="dcterms:W3CDTF">2012-03-04T17:45:12Z</dcterms:modified>
</cp:coreProperties>
</file>