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65" r:id="rId2"/>
    <p:sldId id="467" r:id="rId3"/>
    <p:sldId id="468" r:id="rId4"/>
    <p:sldId id="469" r:id="rId5"/>
    <p:sldId id="458" r:id="rId6"/>
    <p:sldId id="470" r:id="rId7"/>
    <p:sldId id="476" r:id="rId8"/>
    <p:sldId id="479" r:id="rId9"/>
    <p:sldId id="477" r:id="rId10"/>
    <p:sldId id="472" r:id="rId11"/>
    <p:sldId id="482" r:id="rId12"/>
    <p:sldId id="478" r:id="rId13"/>
    <p:sldId id="473" r:id="rId14"/>
    <p:sldId id="483" r:id="rId15"/>
    <p:sldId id="474" r:id="rId16"/>
    <p:sldId id="481" r:id="rId17"/>
    <p:sldId id="486" r:id="rId18"/>
    <p:sldId id="484" r:id="rId19"/>
    <p:sldId id="485" r:id="rId20"/>
    <p:sldId id="487" r:id="rId21"/>
    <p:sldId id="418" r:id="rId22"/>
    <p:sldId id="488" r:id="rId23"/>
    <p:sldId id="489" r:id="rId24"/>
  </p:sldIdLst>
  <p:sldSz cx="9144000" cy="6858000" type="screen4x3"/>
  <p:notesSz cx="7102475"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CD4"/>
    <a:srgbClr val="33CC33"/>
    <a:srgbClr val="9DE357"/>
    <a:srgbClr val="99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1" autoAdjust="0"/>
    <p:restoredTop sz="75434" autoAdjust="0"/>
  </p:normalViewPr>
  <p:slideViewPr>
    <p:cSldViewPr>
      <p:cViewPr>
        <p:scale>
          <a:sx n="100" d="100"/>
          <a:sy n="100" d="100"/>
        </p:scale>
        <p:origin x="-19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5A353-6AA7-4136-A95B-68344E1E8540}"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16A77EED-60E3-4ACC-B791-3EE80E58EE78}">
      <dgm:prSet phldrT="[Text]"/>
      <dgm:spPr/>
      <dgm:t>
        <a:bodyPr/>
        <a:lstStyle/>
        <a:p>
          <a:r>
            <a:rPr lang="en-US" dirty="0" smtClean="0"/>
            <a:t>Organize</a:t>
          </a:r>
          <a:endParaRPr lang="en-US" dirty="0"/>
        </a:p>
      </dgm:t>
    </dgm:pt>
    <dgm:pt modelId="{5AFBA41D-326E-4D93-982C-0AD249805BBF}" type="parTrans" cxnId="{F6218F8A-0629-4D41-B2E5-23B41AA247A4}">
      <dgm:prSet/>
      <dgm:spPr/>
      <dgm:t>
        <a:bodyPr/>
        <a:lstStyle/>
        <a:p>
          <a:endParaRPr lang="en-US"/>
        </a:p>
      </dgm:t>
    </dgm:pt>
    <dgm:pt modelId="{B1EB766D-702A-4B3D-9323-8FB8766DC790}" type="sibTrans" cxnId="{F6218F8A-0629-4D41-B2E5-23B41AA247A4}">
      <dgm:prSet/>
      <dgm:spPr/>
      <dgm:t>
        <a:bodyPr/>
        <a:lstStyle/>
        <a:p>
          <a:endParaRPr lang="en-US"/>
        </a:p>
      </dgm:t>
    </dgm:pt>
    <dgm:pt modelId="{70A36058-3F41-4FC6-B4A8-24E11476D3A3}">
      <dgm:prSet phldrT="[Text]"/>
      <dgm:spPr/>
      <dgm:t>
        <a:bodyPr/>
        <a:lstStyle/>
        <a:p>
          <a:r>
            <a:rPr lang="en-US" dirty="0" smtClean="0"/>
            <a:t>Create</a:t>
          </a:r>
          <a:endParaRPr lang="en-US" dirty="0"/>
        </a:p>
      </dgm:t>
    </dgm:pt>
    <dgm:pt modelId="{8CDC519E-4C59-45E0-A50F-8A70A11994FC}" type="parTrans" cxnId="{D3A8DC90-067B-4058-B1D3-5AA621E6EBE0}">
      <dgm:prSet/>
      <dgm:spPr/>
      <dgm:t>
        <a:bodyPr/>
        <a:lstStyle/>
        <a:p>
          <a:endParaRPr lang="en-US"/>
        </a:p>
      </dgm:t>
    </dgm:pt>
    <dgm:pt modelId="{418CD36C-A808-4DA5-923B-C6D38E4F5ACB}" type="sibTrans" cxnId="{D3A8DC90-067B-4058-B1D3-5AA621E6EBE0}">
      <dgm:prSet/>
      <dgm:spPr/>
      <dgm:t>
        <a:bodyPr/>
        <a:lstStyle/>
        <a:p>
          <a:endParaRPr lang="en-US"/>
        </a:p>
      </dgm:t>
    </dgm:pt>
    <dgm:pt modelId="{45041C59-74E6-4663-A951-9B157171787C}">
      <dgm:prSet phldrT="[Text]"/>
      <dgm:spPr/>
      <dgm:t>
        <a:bodyPr/>
        <a:lstStyle/>
        <a:p>
          <a:r>
            <a:rPr lang="en-US" dirty="0" smtClean="0"/>
            <a:t>Repurpose</a:t>
          </a:r>
          <a:endParaRPr lang="en-US" dirty="0"/>
        </a:p>
      </dgm:t>
    </dgm:pt>
    <dgm:pt modelId="{BAA6E914-CA58-4442-8081-9E5F75043C25}" type="parTrans" cxnId="{E2968A85-6DB6-45EC-A321-2903A6F48CB2}">
      <dgm:prSet/>
      <dgm:spPr/>
      <dgm:t>
        <a:bodyPr/>
        <a:lstStyle/>
        <a:p>
          <a:endParaRPr lang="en-US"/>
        </a:p>
      </dgm:t>
    </dgm:pt>
    <dgm:pt modelId="{7DA2A435-9FD9-43BB-9CD8-AD192A0329AA}" type="sibTrans" cxnId="{E2968A85-6DB6-45EC-A321-2903A6F48CB2}">
      <dgm:prSet/>
      <dgm:spPr/>
      <dgm:t>
        <a:bodyPr/>
        <a:lstStyle/>
        <a:p>
          <a:endParaRPr lang="en-US"/>
        </a:p>
      </dgm:t>
    </dgm:pt>
    <dgm:pt modelId="{F884E927-B4DA-414A-B1B2-933FD3C06214}" type="pres">
      <dgm:prSet presAssocID="{1435A353-6AA7-4136-A95B-68344E1E8540}" presName="rootnode" presStyleCnt="0">
        <dgm:presLayoutVars>
          <dgm:chMax/>
          <dgm:chPref/>
          <dgm:dir/>
          <dgm:animLvl val="lvl"/>
        </dgm:presLayoutVars>
      </dgm:prSet>
      <dgm:spPr/>
      <dgm:t>
        <a:bodyPr/>
        <a:lstStyle/>
        <a:p>
          <a:endParaRPr lang="en-US"/>
        </a:p>
      </dgm:t>
    </dgm:pt>
    <dgm:pt modelId="{3EB36641-AD0D-4C59-B745-A6AA77F59FC0}" type="pres">
      <dgm:prSet presAssocID="{16A77EED-60E3-4ACC-B791-3EE80E58EE78}" presName="composite" presStyleCnt="0"/>
      <dgm:spPr/>
    </dgm:pt>
    <dgm:pt modelId="{C278E9EB-7BEB-41E9-A04E-51119A8234F5}" type="pres">
      <dgm:prSet presAssocID="{16A77EED-60E3-4ACC-B791-3EE80E58EE78}" presName="LShape" presStyleLbl="alignNode1" presStyleIdx="0" presStyleCnt="5"/>
      <dgm:spPr/>
    </dgm:pt>
    <dgm:pt modelId="{206562CB-E7F8-4AB5-B564-FE618E13DAE7}" type="pres">
      <dgm:prSet presAssocID="{16A77EED-60E3-4ACC-B791-3EE80E58EE78}" presName="ParentText" presStyleLbl="revTx" presStyleIdx="0" presStyleCnt="3">
        <dgm:presLayoutVars>
          <dgm:chMax val="0"/>
          <dgm:chPref val="0"/>
          <dgm:bulletEnabled val="1"/>
        </dgm:presLayoutVars>
      </dgm:prSet>
      <dgm:spPr/>
      <dgm:t>
        <a:bodyPr/>
        <a:lstStyle/>
        <a:p>
          <a:endParaRPr lang="en-US"/>
        </a:p>
      </dgm:t>
    </dgm:pt>
    <dgm:pt modelId="{FB33F295-2553-4116-AD42-8785CD785BA7}" type="pres">
      <dgm:prSet presAssocID="{16A77EED-60E3-4ACC-B791-3EE80E58EE78}" presName="Triangle" presStyleLbl="alignNode1" presStyleIdx="1" presStyleCnt="5"/>
      <dgm:spPr/>
    </dgm:pt>
    <dgm:pt modelId="{A5FB5ACE-F999-4ABD-A045-51711361FA2B}" type="pres">
      <dgm:prSet presAssocID="{B1EB766D-702A-4B3D-9323-8FB8766DC790}" presName="sibTrans" presStyleCnt="0"/>
      <dgm:spPr/>
    </dgm:pt>
    <dgm:pt modelId="{921DBAB2-4F7D-4370-B32A-49EEE9F875CF}" type="pres">
      <dgm:prSet presAssocID="{B1EB766D-702A-4B3D-9323-8FB8766DC790}" presName="space" presStyleCnt="0"/>
      <dgm:spPr/>
    </dgm:pt>
    <dgm:pt modelId="{FF6F7DA5-1CF3-4A1C-97FB-D283CA944D66}" type="pres">
      <dgm:prSet presAssocID="{70A36058-3F41-4FC6-B4A8-24E11476D3A3}" presName="composite" presStyleCnt="0"/>
      <dgm:spPr/>
    </dgm:pt>
    <dgm:pt modelId="{CAE4D805-20DD-41FC-910D-AA4D75A43F7E}" type="pres">
      <dgm:prSet presAssocID="{70A36058-3F41-4FC6-B4A8-24E11476D3A3}" presName="LShape" presStyleLbl="alignNode1" presStyleIdx="2" presStyleCnt="5"/>
      <dgm:spPr/>
    </dgm:pt>
    <dgm:pt modelId="{BC15E6F9-A590-4983-B0D2-8FCC069488A1}" type="pres">
      <dgm:prSet presAssocID="{70A36058-3F41-4FC6-B4A8-24E11476D3A3}" presName="ParentText" presStyleLbl="revTx" presStyleIdx="1" presStyleCnt="3">
        <dgm:presLayoutVars>
          <dgm:chMax val="0"/>
          <dgm:chPref val="0"/>
          <dgm:bulletEnabled val="1"/>
        </dgm:presLayoutVars>
      </dgm:prSet>
      <dgm:spPr/>
      <dgm:t>
        <a:bodyPr/>
        <a:lstStyle/>
        <a:p>
          <a:endParaRPr lang="en-US"/>
        </a:p>
      </dgm:t>
    </dgm:pt>
    <dgm:pt modelId="{C06A3124-4262-4545-A18D-E0B9EC6F9551}" type="pres">
      <dgm:prSet presAssocID="{70A36058-3F41-4FC6-B4A8-24E11476D3A3}" presName="Triangle" presStyleLbl="alignNode1" presStyleIdx="3" presStyleCnt="5"/>
      <dgm:spPr/>
    </dgm:pt>
    <dgm:pt modelId="{B482FC3C-21E3-41DC-8E3A-E2A6B3D740E3}" type="pres">
      <dgm:prSet presAssocID="{418CD36C-A808-4DA5-923B-C6D38E4F5ACB}" presName="sibTrans" presStyleCnt="0"/>
      <dgm:spPr/>
    </dgm:pt>
    <dgm:pt modelId="{52604A86-6DB4-439B-B38C-4D6269E641C8}" type="pres">
      <dgm:prSet presAssocID="{418CD36C-A808-4DA5-923B-C6D38E4F5ACB}" presName="space" presStyleCnt="0"/>
      <dgm:spPr/>
    </dgm:pt>
    <dgm:pt modelId="{4A3463E3-6A33-408F-9398-79DB5328CC01}" type="pres">
      <dgm:prSet presAssocID="{45041C59-74E6-4663-A951-9B157171787C}" presName="composite" presStyleCnt="0"/>
      <dgm:spPr/>
    </dgm:pt>
    <dgm:pt modelId="{B97A9DA0-54F9-4356-8166-A415B69B4D59}" type="pres">
      <dgm:prSet presAssocID="{45041C59-74E6-4663-A951-9B157171787C}" presName="LShape" presStyleLbl="alignNode1" presStyleIdx="4" presStyleCnt="5"/>
      <dgm:spPr/>
    </dgm:pt>
    <dgm:pt modelId="{31353191-763A-42B6-AB43-A58D2930AF49}" type="pres">
      <dgm:prSet presAssocID="{45041C59-74E6-4663-A951-9B157171787C}" presName="ParentText" presStyleLbl="revTx" presStyleIdx="2" presStyleCnt="3">
        <dgm:presLayoutVars>
          <dgm:chMax val="0"/>
          <dgm:chPref val="0"/>
          <dgm:bulletEnabled val="1"/>
        </dgm:presLayoutVars>
      </dgm:prSet>
      <dgm:spPr/>
      <dgm:t>
        <a:bodyPr/>
        <a:lstStyle/>
        <a:p>
          <a:endParaRPr lang="en-US"/>
        </a:p>
      </dgm:t>
    </dgm:pt>
  </dgm:ptLst>
  <dgm:cxnLst>
    <dgm:cxn modelId="{138B1370-9D87-40DD-94A3-82A5D25CF2C1}" type="presOf" srcId="{45041C59-74E6-4663-A951-9B157171787C}" destId="{31353191-763A-42B6-AB43-A58D2930AF49}" srcOrd="0" destOrd="0" presId="urn:microsoft.com/office/officeart/2009/3/layout/StepUpProcess"/>
    <dgm:cxn modelId="{56776C87-BA04-41C7-A8FA-73208B9C1D15}" type="presOf" srcId="{1435A353-6AA7-4136-A95B-68344E1E8540}" destId="{F884E927-B4DA-414A-B1B2-933FD3C06214}" srcOrd="0" destOrd="0" presId="urn:microsoft.com/office/officeart/2009/3/layout/StepUpProcess"/>
    <dgm:cxn modelId="{43A4BE37-D1B8-4694-8C04-6CF58816B73E}" type="presOf" srcId="{16A77EED-60E3-4ACC-B791-3EE80E58EE78}" destId="{206562CB-E7F8-4AB5-B564-FE618E13DAE7}" srcOrd="0" destOrd="0" presId="urn:microsoft.com/office/officeart/2009/3/layout/StepUpProcess"/>
    <dgm:cxn modelId="{D3A8DC90-067B-4058-B1D3-5AA621E6EBE0}" srcId="{1435A353-6AA7-4136-A95B-68344E1E8540}" destId="{70A36058-3F41-4FC6-B4A8-24E11476D3A3}" srcOrd="1" destOrd="0" parTransId="{8CDC519E-4C59-45E0-A50F-8A70A11994FC}" sibTransId="{418CD36C-A808-4DA5-923B-C6D38E4F5ACB}"/>
    <dgm:cxn modelId="{E2968A85-6DB6-45EC-A321-2903A6F48CB2}" srcId="{1435A353-6AA7-4136-A95B-68344E1E8540}" destId="{45041C59-74E6-4663-A951-9B157171787C}" srcOrd="2" destOrd="0" parTransId="{BAA6E914-CA58-4442-8081-9E5F75043C25}" sibTransId="{7DA2A435-9FD9-43BB-9CD8-AD192A0329AA}"/>
    <dgm:cxn modelId="{BAE073D4-9443-44AA-A074-0C5C50B40284}" type="presOf" srcId="{70A36058-3F41-4FC6-B4A8-24E11476D3A3}" destId="{BC15E6F9-A590-4983-B0D2-8FCC069488A1}" srcOrd="0" destOrd="0" presId="urn:microsoft.com/office/officeart/2009/3/layout/StepUpProcess"/>
    <dgm:cxn modelId="{F6218F8A-0629-4D41-B2E5-23B41AA247A4}" srcId="{1435A353-6AA7-4136-A95B-68344E1E8540}" destId="{16A77EED-60E3-4ACC-B791-3EE80E58EE78}" srcOrd="0" destOrd="0" parTransId="{5AFBA41D-326E-4D93-982C-0AD249805BBF}" sibTransId="{B1EB766D-702A-4B3D-9323-8FB8766DC790}"/>
    <dgm:cxn modelId="{53BC9511-FB94-4947-8B50-7AD56A04CB51}" type="presParOf" srcId="{F884E927-B4DA-414A-B1B2-933FD3C06214}" destId="{3EB36641-AD0D-4C59-B745-A6AA77F59FC0}" srcOrd="0" destOrd="0" presId="urn:microsoft.com/office/officeart/2009/3/layout/StepUpProcess"/>
    <dgm:cxn modelId="{B6782E09-431F-46EE-8D42-2C895A494C01}" type="presParOf" srcId="{3EB36641-AD0D-4C59-B745-A6AA77F59FC0}" destId="{C278E9EB-7BEB-41E9-A04E-51119A8234F5}" srcOrd="0" destOrd="0" presId="urn:microsoft.com/office/officeart/2009/3/layout/StepUpProcess"/>
    <dgm:cxn modelId="{BAF58D56-C440-4A2D-8998-291AFDDCE4E2}" type="presParOf" srcId="{3EB36641-AD0D-4C59-B745-A6AA77F59FC0}" destId="{206562CB-E7F8-4AB5-B564-FE618E13DAE7}" srcOrd="1" destOrd="0" presId="urn:microsoft.com/office/officeart/2009/3/layout/StepUpProcess"/>
    <dgm:cxn modelId="{3D028301-0880-4F3F-969E-11173E82A724}" type="presParOf" srcId="{3EB36641-AD0D-4C59-B745-A6AA77F59FC0}" destId="{FB33F295-2553-4116-AD42-8785CD785BA7}" srcOrd="2" destOrd="0" presId="urn:microsoft.com/office/officeart/2009/3/layout/StepUpProcess"/>
    <dgm:cxn modelId="{9F7D085B-A793-44A3-BDF7-55C8F9DC845C}" type="presParOf" srcId="{F884E927-B4DA-414A-B1B2-933FD3C06214}" destId="{A5FB5ACE-F999-4ABD-A045-51711361FA2B}" srcOrd="1" destOrd="0" presId="urn:microsoft.com/office/officeart/2009/3/layout/StepUpProcess"/>
    <dgm:cxn modelId="{557DE483-7FCC-4E5C-8A5E-44E3315E983B}" type="presParOf" srcId="{A5FB5ACE-F999-4ABD-A045-51711361FA2B}" destId="{921DBAB2-4F7D-4370-B32A-49EEE9F875CF}" srcOrd="0" destOrd="0" presId="urn:microsoft.com/office/officeart/2009/3/layout/StepUpProcess"/>
    <dgm:cxn modelId="{0FC52B39-BDE7-4D26-936E-3314041C3BF9}" type="presParOf" srcId="{F884E927-B4DA-414A-B1B2-933FD3C06214}" destId="{FF6F7DA5-1CF3-4A1C-97FB-D283CA944D66}" srcOrd="2" destOrd="0" presId="urn:microsoft.com/office/officeart/2009/3/layout/StepUpProcess"/>
    <dgm:cxn modelId="{E12476D1-859C-46E4-B3BC-DE15E3B9CAD6}" type="presParOf" srcId="{FF6F7DA5-1CF3-4A1C-97FB-D283CA944D66}" destId="{CAE4D805-20DD-41FC-910D-AA4D75A43F7E}" srcOrd="0" destOrd="0" presId="urn:microsoft.com/office/officeart/2009/3/layout/StepUpProcess"/>
    <dgm:cxn modelId="{C0FE2274-BD16-45DF-A008-339DB864D08F}" type="presParOf" srcId="{FF6F7DA5-1CF3-4A1C-97FB-D283CA944D66}" destId="{BC15E6F9-A590-4983-B0D2-8FCC069488A1}" srcOrd="1" destOrd="0" presId="urn:microsoft.com/office/officeart/2009/3/layout/StepUpProcess"/>
    <dgm:cxn modelId="{A231D1F4-3EA5-44A6-814C-38A25CA47035}" type="presParOf" srcId="{FF6F7DA5-1CF3-4A1C-97FB-D283CA944D66}" destId="{C06A3124-4262-4545-A18D-E0B9EC6F9551}" srcOrd="2" destOrd="0" presId="urn:microsoft.com/office/officeart/2009/3/layout/StepUpProcess"/>
    <dgm:cxn modelId="{DF31D21F-6513-4852-9DC1-C1C4BB804952}" type="presParOf" srcId="{F884E927-B4DA-414A-B1B2-933FD3C06214}" destId="{B482FC3C-21E3-41DC-8E3A-E2A6B3D740E3}" srcOrd="3" destOrd="0" presId="urn:microsoft.com/office/officeart/2009/3/layout/StepUpProcess"/>
    <dgm:cxn modelId="{9E4D529B-FF43-4604-91EE-BE2D13353170}" type="presParOf" srcId="{B482FC3C-21E3-41DC-8E3A-E2A6B3D740E3}" destId="{52604A86-6DB4-439B-B38C-4D6269E641C8}" srcOrd="0" destOrd="0" presId="urn:microsoft.com/office/officeart/2009/3/layout/StepUpProcess"/>
    <dgm:cxn modelId="{BB2FBA94-B9D0-4527-ADE7-FA576471659A}" type="presParOf" srcId="{F884E927-B4DA-414A-B1B2-933FD3C06214}" destId="{4A3463E3-6A33-408F-9398-79DB5328CC01}" srcOrd="4" destOrd="0" presId="urn:microsoft.com/office/officeart/2009/3/layout/StepUpProcess"/>
    <dgm:cxn modelId="{AFDA8F97-E0ED-477C-A3E0-7970C2E0747F}" type="presParOf" srcId="{4A3463E3-6A33-408F-9398-79DB5328CC01}" destId="{B97A9DA0-54F9-4356-8166-A415B69B4D59}" srcOrd="0" destOrd="0" presId="urn:microsoft.com/office/officeart/2009/3/layout/StepUpProcess"/>
    <dgm:cxn modelId="{758CFA82-F537-46B7-A119-751B142114F7}" type="presParOf" srcId="{4A3463E3-6A33-408F-9398-79DB5328CC01}" destId="{31353191-763A-42B6-AB43-A58D2930AF4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E9EB-7BEB-41E9-A04E-51119A8234F5}">
      <dsp:nvSpPr>
        <dsp:cNvPr id="0" name=""/>
        <dsp:cNvSpPr/>
      </dsp:nvSpPr>
      <dsp:spPr>
        <a:xfrm rot="5400000">
          <a:off x="380755" y="1327890"/>
          <a:ext cx="1139501" cy="1896104"/>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562CB-E7F8-4AB5-B564-FE618E13DAE7}">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Organize</a:t>
          </a:r>
          <a:endParaRPr lang="en-US" sz="2700" kern="1200" dirty="0"/>
        </a:p>
      </dsp:txBody>
      <dsp:txXfrm>
        <a:off x="190544" y="1894416"/>
        <a:ext cx="1711813" cy="1500505"/>
      </dsp:txXfrm>
    </dsp:sp>
    <dsp:sp modelId="{FB33F295-2553-4116-AD42-8785CD785BA7}">
      <dsp:nvSpPr>
        <dsp:cNvPr id="0" name=""/>
        <dsp:cNvSpPr/>
      </dsp:nvSpPr>
      <dsp:spPr>
        <a:xfrm>
          <a:off x="1579374" y="1188296"/>
          <a:ext cx="322983" cy="322983"/>
        </a:xfrm>
        <a:prstGeom prst="triangle">
          <a:avLst>
            <a:gd name="adj" fmla="val 10000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4D805-20DD-41FC-910D-AA4D75A43F7E}">
      <dsp:nvSpPr>
        <dsp:cNvPr id="0" name=""/>
        <dsp:cNvSpPr/>
      </dsp:nvSpPr>
      <dsp:spPr>
        <a:xfrm rot="5400000">
          <a:off x="2476349" y="809333"/>
          <a:ext cx="1139501" cy="1896104"/>
        </a:xfrm>
        <a:prstGeom prst="corner">
          <a:avLst>
            <a:gd name="adj1" fmla="val 16120"/>
            <a:gd name="adj2" fmla="val 161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5E6F9-A590-4983-B0D2-8FCC069488A1}">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Create</a:t>
          </a:r>
          <a:endParaRPr lang="en-US" sz="2700" kern="1200" dirty="0"/>
        </a:p>
      </dsp:txBody>
      <dsp:txXfrm>
        <a:off x="2286138" y="1375860"/>
        <a:ext cx="1711813" cy="1500505"/>
      </dsp:txXfrm>
    </dsp:sp>
    <dsp:sp modelId="{C06A3124-4262-4545-A18D-E0B9EC6F9551}">
      <dsp:nvSpPr>
        <dsp:cNvPr id="0" name=""/>
        <dsp:cNvSpPr/>
      </dsp:nvSpPr>
      <dsp:spPr>
        <a:xfrm>
          <a:off x="3674968" y="669740"/>
          <a:ext cx="322983" cy="322983"/>
        </a:xfrm>
        <a:prstGeom prst="triangle">
          <a:avLst>
            <a:gd name="adj" fmla="val 10000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A9DA0-54F9-4356-8166-A415B69B4D59}">
      <dsp:nvSpPr>
        <dsp:cNvPr id="0" name=""/>
        <dsp:cNvSpPr/>
      </dsp:nvSpPr>
      <dsp:spPr>
        <a:xfrm rot="5400000">
          <a:off x="4571943" y="290776"/>
          <a:ext cx="1139501" cy="1896104"/>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53191-763A-42B6-AB43-A58D2930AF49}">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Repurpose</a:t>
          </a:r>
          <a:endParaRPr lang="en-US" sz="2700" kern="1200" dirty="0"/>
        </a:p>
      </dsp:txBody>
      <dsp:txXfrm>
        <a:off x="4381732" y="857303"/>
        <a:ext cx="1711813" cy="150050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84B57AF9-0640-48FC-874B-3810180B6027}" type="datetimeFigureOut">
              <a:rPr lang="en-US" smtClean="0"/>
              <a:pPr/>
              <a:t>2/21/2012</a:t>
            </a:fld>
            <a:endParaRPr lang="en-US"/>
          </a:p>
        </p:txBody>
      </p:sp>
      <p:sp>
        <p:nvSpPr>
          <p:cNvPr id="4" name="Footer Placeholder 3"/>
          <p:cNvSpPr>
            <a:spLocks noGrp="1"/>
          </p:cNvSpPr>
          <p:nvPr>
            <p:ph type="ftr" sz="quarter" idx="2"/>
          </p:nvPr>
        </p:nvSpPr>
        <p:spPr>
          <a:xfrm>
            <a:off x="0" y="9717088"/>
            <a:ext cx="3078163"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9717088"/>
            <a:ext cx="3078163" cy="511175"/>
          </a:xfrm>
          <a:prstGeom prst="rect">
            <a:avLst/>
          </a:prstGeom>
        </p:spPr>
        <p:txBody>
          <a:bodyPr vert="horz" lIns="91440" tIns="45720" rIns="91440" bIns="45720" rtlCol="0" anchor="b"/>
          <a:lstStyle>
            <a:lvl1pPr algn="r">
              <a:defRPr sz="1200"/>
            </a:lvl1pPr>
          </a:lstStyle>
          <a:p>
            <a:fld id="{FE056F35-D174-40D3-BA2C-2D88474F381C}" type="slidenum">
              <a:rPr lang="en-US" smtClean="0"/>
              <a:pPr/>
              <a:t>‹#›</a:t>
            </a:fld>
            <a:endParaRPr lang="en-US"/>
          </a:p>
        </p:txBody>
      </p:sp>
    </p:spTree>
    <p:extLst>
      <p:ext uri="{BB962C8B-B14F-4D97-AF65-F5344CB8AC3E}">
        <p14:creationId xmlns:p14="http://schemas.microsoft.com/office/powerpoint/2010/main" val="46929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493"/>
          </a:xfrm>
          <a:prstGeom prst="rect">
            <a:avLst/>
          </a:prstGeom>
        </p:spPr>
        <p:txBody>
          <a:bodyPr vert="horz" lIns="99039" tIns="49519" rIns="99039" bIns="49519" rtlCol="0"/>
          <a:lstStyle>
            <a:lvl1pPr algn="l">
              <a:defRPr sz="1300"/>
            </a:lvl1pPr>
          </a:lstStyle>
          <a:p>
            <a:endParaRPr lang="en-US"/>
          </a:p>
        </p:txBody>
      </p:sp>
      <p:sp>
        <p:nvSpPr>
          <p:cNvPr id="3" name="Date Placeholder 2"/>
          <p:cNvSpPr>
            <a:spLocks noGrp="1"/>
          </p:cNvSpPr>
          <p:nvPr>
            <p:ph type="dt" idx="1"/>
          </p:nvPr>
        </p:nvSpPr>
        <p:spPr>
          <a:xfrm>
            <a:off x="4023092" y="0"/>
            <a:ext cx="3077739" cy="511493"/>
          </a:xfrm>
          <a:prstGeom prst="rect">
            <a:avLst/>
          </a:prstGeom>
        </p:spPr>
        <p:txBody>
          <a:bodyPr vert="horz" lIns="99039" tIns="49519" rIns="99039" bIns="49519" rtlCol="0"/>
          <a:lstStyle>
            <a:lvl1pPr algn="r">
              <a:defRPr sz="1300"/>
            </a:lvl1pPr>
          </a:lstStyle>
          <a:p>
            <a:fld id="{846106A5-0370-46B4-B19D-F8E0891379A5}" type="datetimeFigureOut">
              <a:rPr lang="en-US" smtClean="0"/>
              <a:pPr/>
              <a:t>2/21/2012</a:t>
            </a:fld>
            <a:endParaRPr lang="en-US"/>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39" tIns="49519" rIns="99039" bIns="49519" rtlCol="0" anchor="ctr"/>
          <a:lstStyle/>
          <a:p>
            <a:endParaRPr lang="en-US"/>
          </a:p>
        </p:txBody>
      </p:sp>
      <p:sp>
        <p:nvSpPr>
          <p:cNvPr id="5" name="Notes Placeholder 4"/>
          <p:cNvSpPr>
            <a:spLocks noGrp="1"/>
          </p:cNvSpPr>
          <p:nvPr>
            <p:ph type="body" sz="quarter" idx="3"/>
          </p:nvPr>
        </p:nvSpPr>
        <p:spPr>
          <a:xfrm>
            <a:off x="710248" y="4859179"/>
            <a:ext cx="5681980" cy="4603433"/>
          </a:xfrm>
          <a:prstGeom prst="rect">
            <a:avLst/>
          </a:prstGeom>
        </p:spPr>
        <p:txBody>
          <a:bodyPr vert="horz" lIns="99039" tIns="49519" rIns="99039"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6582"/>
            <a:ext cx="3077739" cy="511493"/>
          </a:xfrm>
          <a:prstGeom prst="rect">
            <a:avLst/>
          </a:prstGeom>
        </p:spPr>
        <p:txBody>
          <a:bodyPr vert="horz" lIns="99039" tIns="49519" rIns="99039"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6582"/>
            <a:ext cx="3077739" cy="511493"/>
          </a:xfrm>
          <a:prstGeom prst="rect">
            <a:avLst/>
          </a:prstGeom>
        </p:spPr>
        <p:txBody>
          <a:bodyPr vert="horz" lIns="99039" tIns="49519" rIns="99039" bIns="49519" rtlCol="0" anchor="b"/>
          <a:lstStyle>
            <a:lvl1pPr algn="r">
              <a:defRPr sz="1300"/>
            </a:lvl1pPr>
          </a:lstStyle>
          <a:p>
            <a:fld id="{25BCBDAB-5312-4514-BDCE-B88950303CB4}" type="slidenum">
              <a:rPr lang="en-US" smtClean="0"/>
              <a:pPr/>
              <a:t>‹#›</a:t>
            </a:fld>
            <a:endParaRPr lang="en-US"/>
          </a:p>
        </p:txBody>
      </p:sp>
    </p:spTree>
    <p:extLst>
      <p:ext uri="{BB962C8B-B14F-4D97-AF65-F5344CB8AC3E}">
        <p14:creationId xmlns:p14="http://schemas.microsoft.com/office/powerpoint/2010/main" val="11521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lickr.com/photos/drydens/2349707107/sizes/l/in/photostrea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lickr.com/photos/peejeebee/4042966090/sizes/o/in/photostre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lickr.com/photos/thelotuscarroll/sets/72157603809711727/with/233907009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quickhoney.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ontentmarketinginstitute.com/2011/09/food-pyramid-for-content-market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flickr.com/photos/oberazzi/974939987/in/photostrea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lickr.com/photos/peejeebee/4042966090/sizes/o/in/photostrea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IIE </a:t>
            </a:r>
            <a:r>
              <a:rPr lang="en-US" sz="1300" dirty="0" smtClean="0"/>
              <a:t>and </a:t>
            </a:r>
            <a:r>
              <a:rPr lang="en-US" sz="1300" dirty="0" smtClean="0"/>
              <a:t>publicly acknowledge funding by the U.S. Department of State Middle East Partnership Initiative (MEPI</a:t>
            </a:r>
            <a:r>
              <a:rPr lang="en-US" sz="1300" dirty="0" smtClean="0"/>
              <a:t>). </a:t>
            </a:r>
          </a:p>
          <a:p>
            <a:endParaRPr lang="en-US" sz="1300" dirty="0" smtClean="0"/>
          </a:p>
          <a:p>
            <a:r>
              <a:rPr lang="en-US" sz="1300" b="1" dirty="0" smtClean="0"/>
              <a:t>Integrated Content Strategy: 8:15 – 9:15 a.m.</a:t>
            </a:r>
            <a:endParaRPr lang="en-US" sz="1300" b="1"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http://www.flickr.com/photos/drydens/2349707107/sizes/l/in/photostream/</a:t>
            </a:r>
            <a:endParaRPr lang="en-US" dirty="0" smtClean="0"/>
          </a:p>
          <a:p>
            <a:endParaRPr lang="en-US" baseline="0" dirty="0" smtClean="0"/>
          </a:p>
          <a:p>
            <a:r>
              <a:rPr lang="en-US" baseline="0" dirty="0" smtClean="0"/>
              <a:t>You have to organize your ideas in a way that makes it easy to curate or create content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10</a:t>
            </a:fld>
            <a:endParaRPr lang="en-US"/>
          </a:p>
        </p:txBody>
      </p:sp>
    </p:spTree>
    <p:extLst>
      <p:ext uri="{BB962C8B-B14F-4D97-AF65-F5344CB8AC3E}">
        <p14:creationId xmlns:p14="http://schemas.microsoft.com/office/powerpoint/2010/main" val="133438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 simple example of</a:t>
            </a:r>
            <a:r>
              <a:rPr lang="en-US" baseline="0" dirty="0" smtClean="0"/>
              <a:t> what an editorial calendar may look at. You can use a spreadsheet, word document, or keep it online so several people can help.</a:t>
            </a:r>
          </a:p>
          <a:p>
            <a:endParaRPr lang="en-US" dirty="0" smtClean="0"/>
          </a:p>
          <a:p>
            <a:r>
              <a:rPr lang="en-US" dirty="0" smtClean="0"/>
              <a:t>The secret behind an editorial calendar is the way in which it allows a publisher to create content that’s in tune with readers' expectations—what’s happening in their own lives and, therefore, what they’re in the right frame of mind to hear.</a:t>
            </a:r>
          </a:p>
          <a:p>
            <a:endParaRPr lang="en-US" dirty="0" smtClean="0"/>
          </a:p>
          <a:p>
            <a:r>
              <a:rPr lang="en-US" dirty="0" smtClean="0"/>
              <a:t>You</a:t>
            </a:r>
            <a:r>
              <a:rPr lang="en-US" baseline="0" dirty="0" smtClean="0"/>
              <a:t> need to plan out your content, ideally on a monthly basis.</a:t>
            </a:r>
          </a:p>
          <a:p>
            <a:r>
              <a:rPr lang="en-US" baseline="0" dirty="0" smtClean="0"/>
              <a:t>Many NGOs use an editorial calendar that is a simple spreadsheet that lists:</a:t>
            </a:r>
          </a:p>
          <a:p>
            <a:endParaRPr lang="en-US" baseline="0" dirty="0" smtClean="0"/>
          </a:p>
          <a:p>
            <a:r>
              <a:rPr lang="en-US" baseline="0" dirty="0" smtClean="0"/>
              <a:t>-Date</a:t>
            </a:r>
            <a:br>
              <a:rPr lang="en-US" baseline="0" dirty="0" smtClean="0"/>
            </a:br>
            <a:r>
              <a:rPr lang="en-US" baseline="0" dirty="0" smtClean="0"/>
              <a:t>-Channel</a:t>
            </a:r>
          </a:p>
          <a:p>
            <a:r>
              <a:rPr lang="en-US" baseline="0" dirty="0" smtClean="0"/>
              <a:t>-Frequency</a:t>
            </a:r>
          </a:p>
          <a:p>
            <a:r>
              <a:rPr lang="en-US" baseline="0" dirty="0" smtClean="0"/>
              <a:t>-Content Idea</a:t>
            </a:r>
          </a:p>
          <a:p>
            <a:endParaRPr lang="en-US" baseline="0" dirty="0" smtClean="0"/>
          </a:p>
          <a:p>
            <a:r>
              <a:rPr lang="en-US" baseline="0" dirty="0" smtClean="0"/>
              <a:t>The can be curated or created, but it has to be what your audience will respond to meet your objectives.</a:t>
            </a:r>
          </a:p>
          <a:p>
            <a:endParaRPr lang="en-US" baseline="0" dirty="0" smtClean="0"/>
          </a:p>
          <a:p>
            <a:r>
              <a:rPr lang="en-US" baseline="0" dirty="0" smtClean="0"/>
              <a:t>Spreadsheet you can modify – it is based on US holidays</a:t>
            </a:r>
          </a:p>
          <a:p>
            <a:r>
              <a:rPr lang="en-US" dirty="0" smtClean="0"/>
              <a:t>https://docs.google.com/spreadsheet/ccc?key=0AjOK16EGb79NdHYtcFhqODhUT1A0UTl0bUZDaWM2eWc&amp;hl=en_US#gid=0</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hlinkClick r:id="rId3"/>
            </a:endParaRPr>
          </a:p>
          <a:p>
            <a:endParaRPr lang="en-US" dirty="0" smtClean="0">
              <a:hlinkClick r:id="rId3"/>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step is to create your content:</a:t>
            </a:r>
          </a:p>
          <a:p>
            <a:endParaRPr lang="en-US" baseline="0" dirty="0" smtClean="0"/>
          </a:p>
          <a:p>
            <a:r>
              <a:rPr lang="en-US" baseline="0" dirty="0" smtClean="0"/>
              <a:t>Make videos</a:t>
            </a:r>
          </a:p>
          <a:p>
            <a:r>
              <a:rPr lang="en-US" baseline="0" dirty="0" smtClean="0"/>
              <a:t>Take Photos</a:t>
            </a:r>
          </a:p>
          <a:p>
            <a:r>
              <a:rPr lang="en-US" baseline="0" dirty="0" smtClean="0"/>
              <a:t>Write blog posts</a:t>
            </a:r>
          </a:p>
          <a:p>
            <a:r>
              <a:rPr lang="en-US" baseline="0" dirty="0" smtClean="0"/>
              <a:t>Write articles</a:t>
            </a:r>
          </a:p>
          <a:p>
            <a:r>
              <a:rPr lang="en-US" baseline="0" dirty="0" smtClean="0"/>
              <a:t>Write press releases</a:t>
            </a:r>
          </a:p>
          <a:p>
            <a:r>
              <a:rPr lang="en-US" baseline="0" dirty="0" smtClean="0"/>
              <a:t>Do interviews</a:t>
            </a:r>
          </a:p>
          <a:p>
            <a:r>
              <a:rPr lang="en-US" baseline="0" dirty="0" smtClean="0"/>
              <a:t>Look for content to curate</a:t>
            </a:r>
          </a:p>
          <a:p>
            <a:r>
              <a:rPr lang="en-US" baseline="0" dirty="0" smtClean="0"/>
              <a:t>Create a list of links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important think about your content in terms of what you can plan ahead and what you need to be ready for when there is breaking news ..</a:t>
            </a:r>
          </a:p>
          <a:p>
            <a:endParaRPr lang="en-US" baseline="0" dirty="0" smtClean="0"/>
          </a:p>
          <a:p>
            <a:r>
              <a:rPr lang="en-US" baseline="0" dirty="0" smtClean="0"/>
              <a:t>Breaking news – have to publish with short lead time – but you don’t have to be first.  Quality comes first.   There is a technique called “news-jacking”</a:t>
            </a:r>
          </a:p>
          <a:p>
            <a:r>
              <a:rPr lang="en-US" sz="1200" b="0" i="0" kern="1200" dirty="0" err="1" smtClean="0">
                <a:solidFill>
                  <a:schemeClr val="tx1"/>
                </a:solidFill>
                <a:effectLst/>
                <a:latin typeface="+mn-lt"/>
                <a:ea typeface="+mn-ea"/>
                <a:cs typeface="+mn-cs"/>
              </a:rPr>
              <a:t>Newsjacking</a:t>
            </a:r>
            <a:r>
              <a:rPr lang="en-US" sz="1200" b="0" i="0" kern="1200" dirty="0" smtClean="0">
                <a:solidFill>
                  <a:schemeClr val="tx1"/>
                </a:solidFill>
                <a:effectLst/>
                <a:latin typeface="+mn-lt"/>
                <a:ea typeface="+mn-ea"/>
                <a:cs typeface="+mn-cs"/>
              </a:rPr>
              <a:t> is piggy-backing on timely news or </a:t>
            </a:r>
            <a:r>
              <a:rPr lang="en-US" sz="1200" b="0" i="0" kern="1200" dirty="0" err="1" smtClean="0">
                <a:solidFill>
                  <a:schemeClr val="tx1"/>
                </a:solidFill>
                <a:effectLst/>
                <a:latin typeface="+mn-lt"/>
                <a:ea typeface="+mn-ea"/>
                <a:cs typeface="+mn-cs"/>
              </a:rPr>
              <a:t>Meerman</a:t>
            </a:r>
            <a:r>
              <a:rPr lang="en-US" sz="1200" b="0" i="0" kern="1200" dirty="0" smtClean="0">
                <a:solidFill>
                  <a:schemeClr val="tx1"/>
                </a:solidFill>
                <a:effectLst/>
                <a:latin typeface="+mn-lt"/>
                <a:ea typeface="+mn-ea"/>
                <a:cs typeface="+mn-cs"/>
              </a:rPr>
              <a:t> points out “the second paragraph of a news story.”    It is done by creating original content that takes advantage of timely events that are getting mainstream media attention and providing your organization’s view or take on the topic and sharing it with your audience, including journalists.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Timely – Holidays, programs, events,</a:t>
            </a:r>
            <a:r>
              <a:rPr lang="en-US" sz="1200" b="0" i="0" kern="1200" baseline="0" dirty="0" smtClean="0">
                <a:solidFill>
                  <a:schemeClr val="tx1"/>
                </a:solidFill>
                <a:effectLst/>
                <a:latin typeface="+mn-lt"/>
                <a:ea typeface="+mn-ea"/>
                <a:cs typeface="+mn-cs"/>
              </a:rPr>
              <a:t> and regular features “Facebook Fridays” – These should be in your editorial calendar</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Anytime – This is content related to your organization’s mission, can be about your organization or your topic area – but linked to a specific event.   You can create this during slow times or have it on hand so it is efficient to share your content.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Campaigns – This is content to support a specific organizational campaign.</a:t>
            </a:r>
          </a:p>
          <a:p>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13</a:t>
            </a:fld>
            <a:endParaRPr lang="en-US"/>
          </a:p>
        </p:txBody>
      </p:sp>
    </p:spTree>
    <p:extLst>
      <p:ext uri="{BB962C8B-B14F-4D97-AF65-F5344CB8AC3E}">
        <p14:creationId xmlns:p14="http://schemas.microsoft.com/office/powerpoint/2010/main" val="71104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a:p>
        </p:txBody>
      </p:sp>
    </p:spTree>
    <p:extLst>
      <p:ext uri="{BB962C8B-B14F-4D97-AF65-F5344CB8AC3E}">
        <p14:creationId xmlns:p14="http://schemas.microsoft.com/office/powerpoint/2010/main" val="71104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ideas and input from others, you don’t have to do it alone!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15</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mix it up.  You don’t have create new content for every channel!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16</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mix it up.  You don’t have create new content for every channel!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17</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mix it up.  You don’t have create new content for every channel!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18</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mix it up.  You don’t have create new content for every channel!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19</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46EACF-D571-457B-9C6F-7BF5D01BCEE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hlinkClick r:id="rId3"/>
              </a:rPr>
              <a:t>http://www.flickr.com/photos/thelotuscarroll/sets/72157603809711727/with/2339070093/</a:t>
            </a:r>
            <a:endParaRPr lang="en-US" dirty="0" smtClean="0"/>
          </a:p>
          <a:p>
            <a:endParaRPr lang="en-US" dirty="0" smtClean="0"/>
          </a:p>
          <a:p>
            <a:endParaRPr lang="en-US" dirty="0" smtClean="0"/>
          </a:p>
          <a:p>
            <a:r>
              <a:rPr lang="en-US" dirty="0" smtClean="0"/>
              <a:t>Be consistent – don’t share</a:t>
            </a:r>
            <a:r>
              <a:rPr lang="en-US" baseline="0" dirty="0" smtClean="0"/>
              <a:t> a bunch of content one day or one week and then stop for several weeks.</a:t>
            </a:r>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20</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Focus Areas: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Youth</a:t>
            </a:r>
          </a:p>
          <a:p>
            <a:pPr lvl="0"/>
            <a:r>
              <a:rPr lang="en-US" sz="1200" kern="1200" dirty="0" smtClean="0">
                <a:solidFill>
                  <a:schemeClr val="tx1"/>
                </a:solidFill>
                <a:effectLst/>
                <a:latin typeface="+mn-lt"/>
                <a:ea typeface="+mn-ea"/>
                <a:cs typeface="+mn-cs"/>
              </a:rPr>
              <a:t>Women’s Issues</a:t>
            </a:r>
          </a:p>
          <a:p>
            <a:pPr lvl="0"/>
            <a:r>
              <a:rPr lang="en-US" sz="1200" kern="1200" dirty="0" smtClean="0">
                <a:solidFill>
                  <a:schemeClr val="tx1"/>
                </a:solidFill>
                <a:effectLst/>
                <a:latin typeface="+mn-lt"/>
                <a:ea typeface="+mn-ea"/>
                <a:cs typeface="+mn-cs"/>
              </a:rPr>
              <a:t>Education</a:t>
            </a:r>
          </a:p>
          <a:p>
            <a:pPr lvl="0"/>
            <a:r>
              <a:rPr lang="en-US" sz="1200" kern="1200" dirty="0" smtClean="0">
                <a:solidFill>
                  <a:schemeClr val="tx1"/>
                </a:solidFill>
                <a:effectLst/>
                <a:latin typeface="+mn-lt"/>
                <a:ea typeface="+mn-ea"/>
                <a:cs typeface="+mn-cs"/>
              </a:rPr>
              <a:t>Poverty Reduction</a:t>
            </a:r>
          </a:p>
          <a:p>
            <a:pPr lvl="0"/>
            <a:r>
              <a:rPr lang="en-US" sz="1200" kern="1200" dirty="0" smtClean="0">
                <a:solidFill>
                  <a:schemeClr val="tx1"/>
                </a:solidFill>
                <a:effectLst/>
                <a:latin typeface="+mn-lt"/>
                <a:ea typeface="+mn-ea"/>
                <a:cs typeface="+mn-cs"/>
              </a:rPr>
              <a:t>Civil Society</a:t>
            </a:r>
          </a:p>
          <a:p>
            <a:pPr lvl="0"/>
            <a:r>
              <a:rPr lang="en-US" sz="1200" kern="1200" dirty="0" smtClean="0">
                <a:solidFill>
                  <a:schemeClr val="tx1"/>
                </a:solidFill>
                <a:effectLst/>
                <a:latin typeface="+mn-lt"/>
                <a:ea typeface="+mn-ea"/>
                <a:cs typeface="+mn-cs"/>
              </a:rPr>
              <a:t>All Other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 Resources Online</a:t>
            </a:r>
            <a:r>
              <a:rPr lang="en-US" sz="1200" kern="1200" baseline="0" dirty="0" smtClean="0">
                <a:solidFill>
                  <a:schemeClr val="tx1"/>
                </a:solidFill>
                <a:effectLst/>
                <a:latin typeface="+mn-lt"/>
                <a:ea typeface="+mn-ea"/>
                <a:cs typeface="+mn-cs"/>
              </a:rPr>
              <a:t> (these are written in English but you can use Google translate)</a:t>
            </a:r>
          </a:p>
          <a:p>
            <a:endParaRPr lang="en-US" sz="1200" kern="1200" dirty="0" smtClean="0">
              <a:solidFill>
                <a:schemeClr val="tx1"/>
              </a:solidFill>
              <a:effectLst/>
              <a:latin typeface="+mn-lt"/>
              <a:ea typeface="+mn-ea"/>
              <a:cs typeface="+mn-cs"/>
            </a:endParaRPr>
          </a:p>
          <a:p>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23</a:t>
            </a:fld>
            <a:endParaRPr lang="en-US"/>
          </a:p>
        </p:txBody>
      </p:sp>
    </p:spTree>
    <p:extLst>
      <p:ext uri="{BB962C8B-B14F-4D97-AF65-F5344CB8AC3E}">
        <p14:creationId xmlns:p14="http://schemas.microsoft.com/office/powerpoint/2010/main" val="224674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46EACF-D571-457B-9C6F-7BF5D01BCEE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are the learning objectives for today. </a:t>
            </a:r>
          </a:p>
          <a:p>
            <a:endParaRPr lang="en-US" dirty="0" smtClean="0"/>
          </a:p>
          <a:p>
            <a:r>
              <a:rPr lang="en-US" dirty="0" smtClean="0"/>
              <a:t>Today,</a:t>
            </a:r>
            <a:r>
              <a:rPr lang="en-US" baseline="0" dirty="0" smtClean="0"/>
              <a:t> we will be sharing a lot more content – about content creation.</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4</a:t>
            </a:fld>
            <a:endParaRPr lang="en-US"/>
          </a:p>
        </p:txBody>
      </p:sp>
    </p:spTree>
    <p:extLst>
      <p:ext uri="{BB962C8B-B14F-4D97-AF65-F5344CB8AC3E}">
        <p14:creationId xmlns:p14="http://schemas.microsoft.com/office/powerpoint/2010/main" val="66177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hlinkClick r:id="rId3"/>
            </a:endParaRPr>
          </a:p>
          <a:p>
            <a:r>
              <a:rPr lang="en-US" dirty="0" smtClean="0">
                <a:hlinkClick r:id="rId3"/>
              </a:rPr>
              <a:t>http://quickhoney.com/#vector/icons/PCmag-content-icons</a:t>
            </a:r>
            <a:endParaRPr lang="en-US" dirty="0" smtClean="0"/>
          </a:p>
          <a:p>
            <a:endParaRPr lang="en-US" dirty="0" smtClean="0"/>
          </a:p>
          <a:p>
            <a:r>
              <a:rPr lang="en-US" dirty="0" smtClean="0"/>
              <a:t>Image Source: Quick</a:t>
            </a:r>
            <a:r>
              <a:rPr lang="en-US" baseline="0" dirty="0" smtClean="0"/>
              <a:t> Honey</a:t>
            </a:r>
          </a:p>
          <a:p>
            <a:endParaRPr lang="en-US" baseline="0" dirty="0" smtClean="0"/>
          </a:p>
          <a:p>
            <a:r>
              <a:rPr lang="en-US" b="1" baseline="0" dirty="0" smtClean="0"/>
              <a:t>Content:</a:t>
            </a:r>
            <a:r>
              <a:rPr lang="en-US" baseline="0" dirty="0" smtClean="0"/>
              <a:t>   Information that a nonprofit curates or creates to share with their audience.  This includes web pages, news releases, newsletter articles, emails, videos, digital photos, white papers, webinars, posters, flyers, annual report, brochure, music, podcasts, tweets, Facebook status updates,  blog posts, reports, etc.</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16052E-090A-41D6-844E-B1020D3717E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http://www.contentmarketinginstitute.com/2011/09/food-pyramid-for-content-marketing/</a:t>
            </a:r>
            <a:endParaRPr lang="en-US" dirty="0" smtClean="0"/>
          </a:p>
          <a:p>
            <a:r>
              <a:rPr lang="en-US" dirty="0" smtClean="0">
                <a:hlinkClick r:id="rId4"/>
              </a:rPr>
              <a:t>http://www.flickr.com/photos/oberazzi/974939987/in/photostream/</a:t>
            </a:r>
            <a:endParaRPr lang="en-US" dirty="0" smtClean="0"/>
          </a:p>
          <a:p>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content strategy is the process of distributing created and curated content through different channels to reach your audience and move them to action to reach your goals.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coordination, creativity, and </a:t>
            </a:r>
            <a:r>
              <a:rPr lang="en-US" baseline="0" dirty="0" err="1" smtClean="0"/>
              <a:t>curation</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       </a:t>
            </a:r>
          </a:p>
          <a:p>
            <a:endParaRPr lang="en-US" baseline="0" dirty="0" smtClean="0"/>
          </a:p>
          <a:p>
            <a:pPr marL="0" indent="0">
              <a:buFont typeface="Arial" pitchFamily="34" charset="0"/>
              <a:buNone/>
            </a:pPr>
            <a:endParaRPr lang="en-US" baseline="0" dirty="0" smtClean="0"/>
          </a:p>
          <a:p>
            <a:pPr marL="0" indent="0">
              <a:buFont typeface="Arial" pitchFamily="34" charset="0"/>
              <a:buNone/>
            </a:pPr>
            <a:endParaRPr lang="en-US" baseline="0" dirty="0" smtClean="0"/>
          </a:p>
          <a:p>
            <a:pPr marL="0" indent="0">
              <a:buFont typeface="Arial" pitchFamily="34" charset="0"/>
              <a:buNone/>
            </a:pPr>
            <a:endParaRPr lang="en-US" baseline="0" dirty="0" smtClean="0"/>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50EF5FA-505E-48E0-A9D8-CC313C700088}" type="slidenum">
              <a:rPr lang="en-US" smtClean="0"/>
              <a:pPr/>
              <a:t>6</a:t>
            </a:fld>
            <a:endParaRPr lang="en-US"/>
          </a:p>
        </p:txBody>
      </p:sp>
    </p:spTree>
    <p:extLst>
      <p:ext uri="{BB962C8B-B14F-4D97-AF65-F5344CB8AC3E}">
        <p14:creationId xmlns:p14="http://schemas.microsoft.com/office/powerpoint/2010/main" val="256402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a brief introduction</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mix it up.  You don’t have to create new content for every channel!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8</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need to plan out your content, ideally on a monthly basis.</a:t>
            </a:r>
          </a:p>
          <a:p>
            <a:r>
              <a:rPr lang="en-US" baseline="0" dirty="0" smtClean="0"/>
              <a:t>Many NGOs use an editorial calendar that is a simple spreadsheet that lists:</a:t>
            </a:r>
          </a:p>
          <a:p>
            <a:endParaRPr lang="en-US" baseline="0" dirty="0" smtClean="0"/>
          </a:p>
          <a:p>
            <a:r>
              <a:rPr lang="en-US" baseline="0" dirty="0" smtClean="0"/>
              <a:t>-Date</a:t>
            </a:r>
            <a:br>
              <a:rPr lang="en-US" baseline="0" dirty="0" smtClean="0"/>
            </a:br>
            <a:r>
              <a:rPr lang="en-US" baseline="0" dirty="0" smtClean="0"/>
              <a:t>-Channel</a:t>
            </a:r>
          </a:p>
          <a:p>
            <a:r>
              <a:rPr lang="en-US" baseline="0" dirty="0" smtClean="0"/>
              <a:t>-Frequency</a:t>
            </a:r>
          </a:p>
          <a:p>
            <a:r>
              <a:rPr lang="en-US" baseline="0" dirty="0" smtClean="0"/>
              <a:t>-Content Idea</a:t>
            </a:r>
          </a:p>
          <a:p>
            <a:endParaRPr lang="en-US" baseline="0" dirty="0" smtClean="0"/>
          </a:p>
          <a:p>
            <a:r>
              <a:rPr lang="en-US" baseline="0" dirty="0" smtClean="0"/>
              <a:t>The can be curated or created, but it has to be what your audience will respond to meet your objectives.</a:t>
            </a:r>
          </a:p>
          <a:p>
            <a:endParaRPr lang="en-US" baseline="0" dirty="0" smtClean="0"/>
          </a:p>
          <a:p>
            <a:r>
              <a:rPr lang="en-US" baseline="0" dirty="0" smtClean="0"/>
              <a:t>Photo Source: </a:t>
            </a:r>
            <a:endParaRPr lang="en-US" dirty="0" smtClean="0">
              <a:hlinkClick r:id="rId3"/>
            </a:endParaRPr>
          </a:p>
          <a:p>
            <a:r>
              <a:rPr lang="en-US" dirty="0" smtClean="0">
                <a:hlinkClick r:id="rId3"/>
              </a:rPr>
              <a:t>http://www.flickr.com/photos/peejeebee/4042966090/sizes/o/in/photostream/</a:t>
            </a:r>
            <a:endParaRPr lang="en-US" dirty="0" smtClean="0"/>
          </a:p>
          <a:p>
            <a:endParaRPr lang="en-US" dirty="0" smtClean="0">
              <a:hlinkClick r:id="rId3"/>
            </a:endParaRPr>
          </a:p>
          <a:p>
            <a:endParaRPr lang="en-US" dirty="0" smtClean="0">
              <a:hlinkClick r:id="rId3"/>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86EDE-F7B1-4DDD-8E1C-96C9C7BB0AFF}"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86EDE-F7B1-4DDD-8E1C-96C9C7BB0AFF}"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86EDE-F7B1-4DDD-8E1C-96C9C7BB0AFF}" type="datetimeFigureOut">
              <a:rPr lang="en-US" smtClean="0"/>
              <a:pPr/>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86EDE-F7B1-4DDD-8E1C-96C9C7BB0AFF}" type="datetimeFigureOut">
              <a:rPr lang="en-US" smtClean="0"/>
              <a:pPr/>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86EDE-F7B1-4DDD-8E1C-96C9C7BB0AFF}" type="datetimeFigureOut">
              <a:rPr lang="en-US" smtClean="0"/>
              <a:pPr/>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6EDE-F7B1-4DDD-8E1C-96C9C7BB0AFF}" type="datetimeFigureOut">
              <a:rPr lang="en-US" smtClean="0"/>
              <a:pPr/>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779A-D291-4C2B-ADBC-85AD0830B7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bethkanter.org/connect-inspire-engag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ocialmedia-for-trainers.wikispaces.com/Facilitation+Tips+and+Resources" TargetMode="External"/><Relationship Id="rId4" Type="http://schemas.openxmlformats.org/officeDocument/2006/relationships/hyperlink" Target="https://docs.google.com/spreadsheet/ccc?key=0AjOK16EGb79NdHYtcFhqODhUT1A0UTl0bUZDaWM2eWc&amp;hl=en_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23220"/>
          </a:xfrm>
          <a:prstGeom prst="rect">
            <a:avLst/>
          </a:prstGeom>
          <a:solidFill>
            <a:schemeClr val="accent5">
              <a:lumMod val="40000"/>
              <a:lumOff val="60000"/>
            </a:schemeClr>
          </a:solidFill>
        </p:spPr>
        <p:txBody>
          <a:bodyPr wrap="square" rtlCol="0">
            <a:spAutoFit/>
          </a:bodyPr>
          <a:lstStyle/>
          <a:p>
            <a:pPr algn="ctr"/>
            <a:r>
              <a:rPr lang="en-US" sz="2800" b="1" dirty="0">
                <a:latin typeface="Arial" pitchFamily="34" charset="0"/>
                <a:cs typeface="Arial" pitchFamily="34" charset="0"/>
              </a:rPr>
              <a:t>New Media for the Networked NGO</a:t>
            </a:r>
          </a:p>
        </p:txBody>
      </p:sp>
      <p:sp>
        <p:nvSpPr>
          <p:cNvPr id="9" name="TextBox 8"/>
          <p:cNvSpPr txBox="1"/>
          <p:nvPr/>
        </p:nvSpPr>
        <p:spPr>
          <a:xfrm>
            <a:off x="0" y="4201180"/>
            <a:ext cx="9144000" cy="646331"/>
          </a:xfrm>
          <a:prstGeom prst="rect">
            <a:avLst/>
          </a:prstGeom>
          <a:solidFill>
            <a:srgbClr val="9DE357">
              <a:alpha val="57000"/>
            </a:srgbClr>
          </a:solidFill>
        </p:spPr>
        <p:txBody>
          <a:bodyPr wrap="square" rtlCol="0">
            <a:spAutoFit/>
          </a:bodyPr>
          <a:lstStyle/>
          <a:p>
            <a:pPr algn="ctr"/>
            <a:r>
              <a:rPr lang="en-US" b="1" dirty="0" smtClean="0">
                <a:latin typeface="Arial" pitchFamily="34" charset="0"/>
                <a:cs typeface="Arial" pitchFamily="34" charset="0"/>
              </a:rPr>
              <a:t>Integrated Content Strategy</a:t>
            </a:r>
          </a:p>
          <a:p>
            <a:pPr algn="ctr"/>
            <a:r>
              <a:rPr lang="en-US" b="1" dirty="0" smtClean="0">
                <a:latin typeface="Arial" pitchFamily="34" charset="0"/>
                <a:cs typeface="Arial" pitchFamily="34" charset="0"/>
              </a:rPr>
              <a:t>Presenter: Beth </a:t>
            </a:r>
            <a:r>
              <a:rPr lang="en-US" b="1" dirty="0" err="1" smtClean="0">
                <a:latin typeface="Arial" pitchFamily="34" charset="0"/>
                <a:cs typeface="Arial" pitchFamily="34" charset="0"/>
              </a:rPr>
              <a:t>Kanter</a:t>
            </a:r>
            <a:endParaRPr lang="en-US" b="1" dirty="0">
              <a:latin typeface="Arial" pitchFamily="34" charset="0"/>
              <a:cs typeface="Arial" pitchFamily="34" charset="0"/>
            </a:endParaRPr>
          </a:p>
        </p:txBody>
      </p:sp>
      <p:sp>
        <p:nvSpPr>
          <p:cNvPr id="7" name="TextBox 6"/>
          <p:cNvSpPr txBox="1"/>
          <p:nvPr/>
        </p:nvSpPr>
        <p:spPr>
          <a:xfrm>
            <a:off x="-5105" y="6488668"/>
            <a:ext cx="9144000" cy="738664"/>
          </a:xfrm>
          <a:prstGeom prst="rect">
            <a:avLst/>
          </a:prstGeom>
          <a:noFill/>
        </p:spPr>
        <p:txBody>
          <a:bodyPr wrap="square" rtlCol="0">
            <a:spAutoFit/>
          </a:bodyPr>
          <a:lstStyle/>
          <a:p>
            <a:pPr algn="ctr"/>
            <a:r>
              <a:rPr lang="en-US" sz="1400" dirty="0">
                <a:latin typeface="Arial" pitchFamily="34" charset="0"/>
                <a:cs typeface="Arial" pitchFamily="34" charset="0"/>
              </a:rPr>
              <a:t>E-Mediat is funded by the Middle East Partnership Initiative of the United States Department of State with support from Microsoft Corporation and craigslist Charitable Fund and administrated by the Institute of International </a:t>
            </a:r>
            <a:r>
              <a:rPr lang="en-US" sz="1400" dirty="0">
                <a:solidFill>
                  <a:schemeClr val="tx1">
                    <a:lumMod val="75000"/>
                    <a:lumOff val="25000"/>
                  </a:schemeClr>
                </a:solidFill>
                <a:latin typeface="Arial" pitchFamily="34" charset="0"/>
                <a:cs typeface="Arial" pitchFamily="34" charset="0"/>
              </a:rPr>
              <a:t>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Plan</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66" y="1466917"/>
            <a:ext cx="5305742" cy="3979306"/>
          </a:xfrm>
          <a:prstGeom prst="rect">
            <a:avLst/>
          </a:prstGeom>
        </p:spPr>
      </p:pic>
      <p:sp>
        <p:nvSpPr>
          <p:cNvPr id="7" name="TextBox 6"/>
          <p:cNvSpPr txBox="1"/>
          <p:nvPr/>
        </p:nvSpPr>
        <p:spPr>
          <a:xfrm>
            <a:off x="435266" y="5486400"/>
            <a:ext cx="5379058" cy="646331"/>
          </a:xfrm>
          <a:prstGeom prst="rect">
            <a:avLst/>
          </a:prstGeom>
          <a:noFill/>
        </p:spPr>
        <p:txBody>
          <a:bodyPr wrap="square" rtlCol="0">
            <a:spAutoFit/>
          </a:bodyPr>
          <a:lstStyle/>
          <a:p>
            <a:r>
              <a:rPr lang="en-US" sz="3600" dirty="0" smtClean="0">
                <a:latin typeface="Arial" pitchFamily="34" charset="0"/>
                <a:cs typeface="Arial" pitchFamily="34" charset="0"/>
              </a:rPr>
              <a:t>You must be organized! </a:t>
            </a:r>
            <a:endParaRPr lang="en-US" sz="3600" dirty="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817" y="3893648"/>
            <a:ext cx="1833563" cy="152343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2042" y="2514600"/>
            <a:ext cx="1305558" cy="123165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7648" y="2603258"/>
            <a:ext cx="1033463" cy="11049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200" y="1344206"/>
            <a:ext cx="1069200" cy="10692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6477" y="1214437"/>
            <a:ext cx="1328738" cy="1328738"/>
          </a:xfrm>
          <a:prstGeom prst="rect">
            <a:avLst/>
          </a:prstGeom>
        </p:spPr>
      </p:pic>
      <p:sp>
        <p:nvSpPr>
          <p:cNvPr id="13" name="TextBox 12"/>
          <p:cNvSpPr txBox="1"/>
          <p:nvPr/>
        </p:nvSpPr>
        <p:spPr>
          <a:xfrm>
            <a:off x="6562744" y="5624899"/>
            <a:ext cx="2202656" cy="461665"/>
          </a:xfrm>
          <a:prstGeom prst="rect">
            <a:avLst/>
          </a:prstGeom>
          <a:noFill/>
        </p:spPr>
        <p:txBody>
          <a:bodyPr wrap="square" rtlCol="0">
            <a:spAutoFit/>
          </a:bodyPr>
          <a:lstStyle/>
          <a:p>
            <a:r>
              <a:rPr lang="en-US" sz="2400" dirty="0" smtClean="0">
                <a:latin typeface="Arial" pitchFamily="34" charset="0"/>
                <a:cs typeface="Arial" pitchFamily="34" charset="0"/>
              </a:rPr>
              <a:t>A few tools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692994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Organize</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40" y="1524000"/>
            <a:ext cx="8847620" cy="4733334"/>
          </a:xfrm>
          <a:prstGeom prst="rect">
            <a:avLst/>
          </a:prstGeom>
        </p:spPr>
      </p:pic>
    </p:spTree>
    <p:extLst>
      <p:ext uri="{BB962C8B-B14F-4D97-AF65-F5344CB8AC3E}">
        <p14:creationId xmlns:p14="http://schemas.microsoft.com/office/powerpoint/2010/main" val="3109459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Create</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24" y="1371600"/>
            <a:ext cx="6273951" cy="4191000"/>
          </a:xfrm>
          <a:prstGeom prst="rect">
            <a:avLst/>
          </a:prstGeom>
        </p:spPr>
      </p:pic>
      <p:sp>
        <p:nvSpPr>
          <p:cNvPr id="5" name="TextBox 4"/>
          <p:cNvSpPr txBox="1"/>
          <p:nvPr/>
        </p:nvSpPr>
        <p:spPr>
          <a:xfrm>
            <a:off x="1435024" y="5638800"/>
            <a:ext cx="7467600" cy="523220"/>
          </a:xfrm>
          <a:prstGeom prst="rect">
            <a:avLst/>
          </a:prstGeom>
          <a:noFill/>
        </p:spPr>
        <p:txBody>
          <a:bodyPr wrap="square" rtlCol="0">
            <a:spAutoFit/>
          </a:bodyPr>
          <a:lstStyle/>
          <a:p>
            <a:r>
              <a:rPr lang="en-US" sz="2800" b="1" dirty="0" smtClean="0">
                <a:latin typeface="Arial" pitchFamily="34" charset="0"/>
                <a:cs typeface="Arial" pitchFamily="34" charset="0"/>
              </a:rPr>
              <a:t>Curate and create your content! </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2280136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Topic Ideas</a:t>
            </a:r>
            <a:endParaRPr lang="en-US" sz="3600" b="1" dirty="0">
              <a:latin typeface="Arial" pitchFamily="34" charset="0"/>
              <a:cs typeface="Arial" pitchFamily="34" charset="0"/>
            </a:endParaRPr>
          </a:p>
        </p:txBody>
      </p:sp>
      <p:sp>
        <p:nvSpPr>
          <p:cNvPr id="9" name="TextBox 8"/>
          <p:cNvSpPr txBox="1"/>
          <p:nvPr/>
        </p:nvSpPr>
        <p:spPr>
          <a:xfrm>
            <a:off x="1828799" y="2144910"/>
            <a:ext cx="2733675" cy="1569660"/>
          </a:xfrm>
          <a:prstGeom prst="rect">
            <a:avLst/>
          </a:prstGeom>
          <a:solidFill>
            <a:schemeClr val="accent5">
              <a:lumMod val="50000"/>
            </a:schemeClr>
          </a:solidFill>
        </p:spPr>
        <p:txBody>
          <a:bodyPr wrap="square" rtlCol="0">
            <a:spAutoFit/>
          </a:bodyPr>
          <a:lstStyle/>
          <a:p>
            <a:r>
              <a:rPr lang="en-US" sz="2400" b="1" dirty="0" smtClean="0">
                <a:solidFill>
                  <a:schemeClr val="bg1"/>
                </a:solidFill>
              </a:rPr>
              <a:t>Highlights</a:t>
            </a:r>
            <a:br>
              <a:rPr lang="en-US" sz="2400" b="1" dirty="0" smtClean="0">
                <a:solidFill>
                  <a:schemeClr val="bg1"/>
                </a:solidFill>
              </a:rPr>
            </a:br>
            <a:r>
              <a:rPr lang="en-US" sz="2400" b="1" dirty="0" smtClean="0">
                <a:solidFill>
                  <a:schemeClr val="bg1"/>
                </a:solidFill>
              </a:rPr>
              <a:t>Reviews</a:t>
            </a:r>
          </a:p>
          <a:p>
            <a:r>
              <a:rPr lang="en-US" sz="2400" b="1" dirty="0" smtClean="0">
                <a:solidFill>
                  <a:schemeClr val="bg1"/>
                </a:solidFill>
              </a:rPr>
              <a:t>Stories</a:t>
            </a:r>
          </a:p>
          <a:p>
            <a:r>
              <a:rPr lang="en-US" sz="2400" b="1" dirty="0" smtClean="0">
                <a:solidFill>
                  <a:schemeClr val="bg1"/>
                </a:solidFill>
              </a:rPr>
              <a:t>Case Studies</a:t>
            </a:r>
            <a:endParaRPr lang="en-US" sz="2400" b="1" dirty="0">
              <a:solidFill>
                <a:schemeClr val="bg1"/>
              </a:solidFill>
            </a:endParaRPr>
          </a:p>
        </p:txBody>
      </p:sp>
      <p:sp>
        <p:nvSpPr>
          <p:cNvPr id="10" name="TextBox 9"/>
          <p:cNvSpPr txBox="1"/>
          <p:nvPr/>
        </p:nvSpPr>
        <p:spPr>
          <a:xfrm>
            <a:off x="4600577" y="2133600"/>
            <a:ext cx="2590800" cy="1569660"/>
          </a:xfrm>
          <a:prstGeom prst="rect">
            <a:avLst/>
          </a:prstGeom>
          <a:solidFill>
            <a:schemeClr val="accent5">
              <a:lumMod val="75000"/>
            </a:schemeClr>
          </a:solidFill>
        </p:spPr>
        <p:txBody>
          <a:bodyPr wrap="square" rtlCol="0">
            <a:spAutoFit/>
          </a:bodyPr>
          <a:lstStyle/>
          <a:p>
            <a:r>
              <a:rPr lang="en-US" sz="2400" b="1" dirty="0" smtClean="0">
                <a:solidFill>
                  <a:schemeClr val="bg1"/>
                </a:solidFill>
              </a:rPr>
              <a:t>Breaking  News</a:t>
            </a:r>
          </a:p>
          <a:p>
            <a:r>
              <a:rPr lang="en-US" sz="2400" b="1" dirty="0" smtClean="0">
                <a:solidFill>
                  <a:schemeClr val="bg1"/>
                </a:solidFill>
              </a:rPr>
              <a:t>NGO News</a:t>
            </a:r>
          </a:p>
          <a:p>
            <a:r>
              <a:rPr lang="en-US" sz="2400" b="1" dirty="0" smtClean="0">
                <a:solidFill>
                  <a:schemeClr val="bg1"/>
                </a:solidFill>
              </a:rPr>
              <a:t>Data</a:t>
            </a:r>
          </a:p>
          <a:p>
            <a:r>
              <a:rPr lang="en-US" sz="2400" b="1" dirty="0" smtClean="0">
                <a:solidFill>
                  <a:schemeClr val="bg1"/>
                </a:solidFill>
              </a:rPr>
              <a:t>Reports</a:t>
            </a:r>
            <a:endParaRPr lang="en-US" sz="2400" b="1" dirty="0">
              <a:solidFill>
                <a:schemeClr val="bg1"/>
              </a:solidFill>
            </a:endParaRPr>
          </a:p>
        </p:txBody>
      </p:sp>
      <p:sp>
        <p:nvSpPr>
          <p:cNvPr id="11" name="TextBox 10"/>
          <p:cNvSpPr txBox="1"/>
          <p:nvPr/>
        </p:nvSpPr>
        <p:spPr>
          <a:xfrm>
            <a:off x="1857377" y="4676775"/>
            <a:ext cx="2743200" cy="1569660"/>
          </a:xfrm>
          <a:prstGeom prst="rect">
            <a:avLst/>
          </a:prstGeom>
          <a:solidFill>
            <a:schemeClr val="accent5">
              <a:lumMod val="40000"/>
              <a:lumOff val="60000"/>
            </a:schemeClr>
          </a:solidFill>
        </p:spPr>
        <p:txBody>
          <a:bodyPr wrap="square" rtlCol="0">
            <a:spAutoFit/>
          </a:bodyPr>
          <a:lstStyle/>
          <a:p>
            <a:r>
              <a:rPr lang="en-US" sz="2400" b="1" dirty="0" smtClean="0">
                <a:solidFill>
                  <a:schemeClr val="bg1"/>
                </a:solidFill>
              </a:rPr>
              <a:t>Tips</a:t>
            </a:r>
          </a:p>
          <a:p>
            <a:r>
              <a:rPr lang="en-US" sz="2400" b="1" dirty="0" smtClean="0">
                <a:solidFill>
                  <a:schemeClr val="bg1"/>
                </a:solidFill>
              </a:rPr>
              <a:t>Tutorials</a:t>
            </a:r>
          </a:p>
          <a:p>
            <a:r>
              <a:rPr lang="en-US" sz="2400" b="1" dirty="0" smtClean="0">
                <a:solidFill>
                  <a:schemeClr val="bg1"/>
                </a:solidFill>
              </a:rPr>
              <a:t>Lists</a:t>
            </a:r>
          </a:p>
          <a:p>
            <a:r>
              <a:rPr lang="en-US" sz="2400" b="1" dirty="0" smtClean="0">
                <a:solidFill>
                  <a:schemeClr val="bg1"/>
                </a:solidFill>
              </a:rPr>
              <a:t>Resources</a:t>
            </a:r>
            <a:endParaRPr lang="en-US" sz="2400" b="1" dirty="0">
              <a:solidFill>
                <a:schemeClr val="bg1"/>
              </a:solidFill>
            </a:endParaRPr>
          </a:p>
        </p:txBody>
      </p:sp>
      <p:sp>
        <p:nvSpPr>
          <p:cNvPr id="12" name="TextBox 11"/>
          <p:cNvSpPr txBox="1"/>
          <p:nvPr/>
        </p:nvSpPr>
        <p:spPr>
          <a:xfrm>
            <a:off x="4724400" y="4648200"/>
            <a:ext cx="2571750" cy="1569660"/>
          </a:xfrm>
          <a:prstGeom prst="rect">
            <a:avLst/>
          </a:prstGeom>
          <a:solidFill>
            <a:schemeClr val="accent5">
              <a:lumMod val="60000"/>
              <a:lumOff val="40000"/>
            </a:schemeClr>
          </a:solidFill>
        </p:spPr>
        <p:txBody>
          <a:bodyPr wrap="square" rtlCol="0">
            <a:spAutoFit/>
          </a:bodyPr>
          <a:lstStyle/>
          <a:p>
            <a:r>
              <a:rPr lang="en-US" sz="2400" b="1" dirty="0" smtClean="0">
                <a:solidFill>
                  <a:schemeClr val="bg1"/>
                </a:solidFill>
              </a:rPr>
              <a:t>Idea Pieces</a:t>
            </a:r>
          </a:p>
          <a:p>
            <a:r>
              <a:rPr lang="en-US" sz="2400" b="1" dirty="0" smtClean="0">
                <a:solidFill>
                  <a:schemeClr val="bg1"/>
                </a:solidFill>
              </a:rPr>
              <a:t>Interviews</a:t>
            </a:r>
          </a:p>
          <a:p>
            <a:r>
              <a:rPr lang="en-US" sz="2400" b="1" dirty="0" smtClean="0">
                <a:solidFill>
                  <a:schemeClr val="bg1"/>
                </a:solidFill>
              </a:rPr>
              <a:t>Opinion</a:t>
            </a:r>
          </a:p>
          <a:p>
            <a:endParaRPr lang="en-US" sz="2400" b="1" dirty="0" smtClean="0">
              <a:solidFill>
                <a:schemeClr val="bg1"/>
              </a:solidFill>
            </a:endParaRPr>
          </a:p>
        </p:txBody>
      </p:sp>
      <p:sp>
        <p:nvSpPr>
          <p:cNvPr id="13" name="TextBox 12"/>
          <p:cNvSpPr txBox="1"/>
          <p:nvPr/>
        </p:nvSpPr>
        <p:spPr>
          <a:xfrm>
            <a:off x="1857378" y="1443750"/>
            <a:ext cx="2714624" cy="584775"/>
          </a:xfrm>
          <a:prstGeom prst="rect">
            <a:avLst/>
          </a:prstGeom>
          <a:noFill/>
          <a:ln>
            <a:solidFill>
              <a:schemeClr val="tx1"/>
            </a:solidFill>
          </a:ln>
        </p:spPr>
        <p:txBody>
          <a:bodyPr wrap="square" rtlCol="0">
            <a:spAutoFit/>
          </a:bodyPr>
          <a:lstStyle/>
          <a:p>
            <a:r>
              <a:rPr lang="en-US" sz="3200" dirty="0" smtClean="0"/>
              <a:t>Features</a:t>
            </a:r>
            <a:endParaRPr lang="en-US" sz="3200" dirty="0"/>
          </a:p>
        </p:txBody>
      </p:sp>
      <p:sp>
        <p:nvSpPr>
          <p:cNvPr id="14" name="TextBox 13"/>
          <p:cNvSpPr txBox="1"/>
          <p:nvPr/>
        </p:nvSpPr>
        <p:spPr>
          <a:xfrm>
            <a:off x="4562474" y="1436250"/>
            <a:ext cx="2581274" cy="584775"/>
          </a:xfrm>
          <a:prstGeom prst="rect">
            <a:avLst/>
          </a:prstGeom>
          <a:noFill/>
          <a:ln>
            <a:solidFill>
              <a:schemeClr val="tx1"/>
            </a:solidFill>
          </a:ln>
        </p:spPr>
        <p:txBody>
          <a:bodyPr wrap="square" rtlCol="0">
            <a:spAutoFit/>
          </a:bodyPr>
          <a:lstStyle/>
          <a:p>
            <a:r>
              <a:rPr lang="en-US" sz="3200" dirty="0" smtClean="0"/>
              <a:t>News</a:t>
            </a:r>
            <a:endParaRPr lang="en-US" sz="3200" dirty="0"/>
          </a:p>
        </p:txBody>
      </p:sp>
      <p:sp>
        <p:nvSpPr>
          <p:cNvPr id="15" name="TextBox 14"/>
          <p:cNvSpPr txBox="1"/>
          <p:nvPr/>
        </p:nvSpPr>
        <p:spPr>
          <a:xfrm>
            <a:off x="1857376" y="3962400"/>
            <a:ext cx="2743201" cy="584775"/>
          </a:xfrm>
          <a:prstGeom prst="rect">
            <a:avLst/>
          </a:prstGeom>
          <a:noFill/>
          <a:ln>
            <a:solidFill>
              <a:schemeClr val="tx1"/>
            </a:solidFill>
          </a:ln>
        </p:spPr>
        <p:txBody>
          <a:bodyPr wrap="square" rtlCol="0">
            <a:spAutoFit/>
          </a:bodyPr>
          <a:lstStyle/>
          <a:p>
            <a:r>
              <a:rPr lang="en-US" sz="3200" dirty="0" smtClean="0"/>
              <a:t>How To</a:t>
            </a:r>
            <a:endParaRPr lang="en-US" sz="3200" dirty="0"/>
          </a:p>
        </p:txBody>
      </p:sp>
      <p:sp>
        <p:nvSpPr>
          <p:cNvPr id="16" name="TextBox 15"/>
          <p:cNvSpPr txBox="1"/>
          <p:nvPr/>
        </p:nvSpPr>
        <p:spPr>
          <a:xfrm>
            <a:off x="4600577" y="3962400"/>
            <a:ext cx="2571749" cy="584775"/>
          </a:xfrm>
          <a:prstGeom prst="rect">
            <a:avLst/>
          </a:prstGeom>
          <a:noFill/>
          <a:ln>
            <a:solidFill>
              <a:schemeClr val="tx1"/>
            </a:solidFill>
          </a:ln>
        </p:spPr>
        <p:txBody>
          <a:bodyPr wrap="square" rtlCol="0">
            <a:spAutoFit/>
          </a:bodyPr>
          <a:lstStyle/>
          <a:p>
            <a:r>
              <a:rPr lang="en-US" sz="3200" dirty="0" smtClean="0"/>
              <a:t>Opinion</a:t>
            </a:r>
            <a:endParaRPr lang="en-US" sz="3200" dirty="0"/>
          </a:p>
        </p:txBody>
      </p:sp>
    </p:spTree>
    <p:extLst>
      <p:ext uri="{BB962C8B-B14F-4D97-AF65-F5344CB8AC3E}">
        <p14:creationId xmlns:p14="http://schemas.microsoft.com/office/powerpoint/2010/main" val="3991462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solidFill>
            <a:srgbClr val="ABDCD4"/>
          </a:solidFill>
        </p:spPr>
        <p:txBody>
          <a:bodyPr>
            <a:spAutoFit/>
          </a:bodyPr>
          <a:lstStyle/>
          <a:p>
            <a:pPr fontAlgn="auto">
              <a:spcBef>
                <a:spcPts val="0"/>
              </a:spcBef>
              <a:spcAft>
                <a:spcPts val="0"/>
              </a:spcAft>
              <a:defRPr/>
            </a:pPr>
            <a:endParaRPr lang="en-US" sz="20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Formats</a:t>
            </a:r>
            <a:endParaRPr lang="en-US" sz="3600" b="1"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44057215"/>
              </p:ext>
            </p:extLst>
          </p:nvPr>
        </p:nvGraphicFramePr>
        <p:xfrm>
          <a:off x="1447800" y="1066800"/>
          <a:ext cx="6858000" cy="5669280"/>
        </p:xfrm>
        <a:graphic>
          <a:graphicData uri="http://schemas.openxmlformats.org/drawingml/2006/table">
            <a:tbl>
              <a:tblPr firstRow="1" bandRow="1">
                <a:tableStyleId>{5940675A-B579-460E-94D1-54222C63F5DA}</a:tableStyleId>
              </a:tblPr>
              <a:tblGrid>
                <a:gridCol w="1642056"/>
                <a:gridCol w="5215944"/>
              </a:tblGrid>
              <a:tr h="364305">
                <a:tc>
                  <a:txBody>
                    <a:bodyPr/>
                    <a:lstStyle/>
                    <a:p>
                      <a:r>
                        <a:rPr lang="en-US" b="1" dirty="0" smtClean="0"/>
                        <a:t>Type</a:t>
                      </a:r>
                      <a:endParaRPr lang="en-US" b="1" dirty="0"/>
                    </a:p>
                  </a:txBody>
                  <a:tcPr>
                    <a:solidFill>
                      <a:schemeClr val="tx2">
                        <a:lumMod val="40000"/>
                        <a:lumOff val="60000"/>
                      </a:schemeClr>
                    </a:solidFill>
                  </a:tcPr>
                </a:tc>
                <a:tc>
                  <a:txBody>
                    <a:bodyPr/>
                    <a:lstStyle/>
                    <a:p>
                      <a:r>
                        <a:rPr lang="en-US" b="1" dirty="0" smtClean="0"/>
                        <a:t>Ideas</a:t>
                      </a:r>
                      <a:endParaRPr lang="en-US" b="1" dirty="0"/>
                    </a:p>
                  </a:txBody>
                  <a:tcPr>
                    <a:solidFill>
                      <a:schemeClr val="tx2">
                        <a:lumMod val="40000"/>
                        <a:lumOff val="60000"/>
                      </a:schemeClr>
                    </a:solidFill>
                  </a:tcPr>
                </a:tc>
              </a:tr>
              <a:tr h="1601688">
                <a:tc>
                  <a:txBody>
                    <a:bodyPr/>
                    <a:lstStyle/>
                    <a:p>
                      <a:r>
                        <a:rPr lang="en-US" dirty="0" smtClean="0"/>
                        <a:t>Web Site and email</a:t>
                      </a:r>
                      <a:endParaRPr lang="en-US" dirty="0"/>
                    </a:p>
                  </a:txBody>
                  <a:tcPr/>
                </a:tc>
                <a:tc>
                  <a:txBody>
                    <a:bodyPr/>
                    <a:lstStyle/>
                    <a:p>
                      <a:pPr marL="285750" indent="-285750">
                        <a:buFont typeface="Arial" pitchFamily="34" charset="0"/>
                        <a:buChar char="•"/>
                      </a:pPr>
                      <a:r>
                        <a:rPr lang="en-US" dirty="0" smtClean="0"/>
                        <a:t>Longer</a:t>
                      </a:r>
                      <a:r>
                        <a:rPr lang="en-US" baseline="0" dirty="0" smtClean="0"/>
                        <a:t> reports</a:t>
                      </a:r>
                    </a:p>
                    <a:p>
                      <a:pPr marL="285750" indent="-285750">
                        <a:buFont typeface="Arial" pitchFamily="34" charset="0"/>
                        <a:buChar char="•"/>
                      </a:pPr>
                      <a:r>
                        <a:rPr lang="en-US" baseline="0" dirty="0" smtClean="0"/>
                        <a:t>News releases</a:t>
                      </a:r>
                    </a:p>
                    <a:p>
                      <a:pPr marL="285750" indent="-285750">
                        <a:buFont typeface="Arial" pitchFamily="34" charset="0"/>
                        <a:buChar char="•"/>
                      </a:pPr>
                      <a:r>
                        <a:rPr lang="en-US" baseline="0" dirty="0" smtClean="0"/>
                        <a:t>Newsletter</a:t>
                      </a:r>
                    </a:p>
                    <a:p>
                      <a:pPr marL="285750" indent="-285750">
                        <a:buFont typeface="Arial" pitchFamily="34" charset="0"/>
                        <a:buChar char="•"/>
                      </a:pPr>
                      <a:r>
                        <a:rPr lang="en-US" baseline="0" dirty="0" smtClean="0"/>
                        <a:t>Formal announcements</a:t>
                      </a:r>
                    </a:p>
                    <a:p>
                      <a:pPr marL="285750" indent="-285750">
                        <a:buFont typeface="Arial" pitchFamily="34" charset="0"/>
                        <a:buChar char="•"/>
                      </a:pPr>
                      <a:r>
                        <a:rPr lang="en-US" baseline="0" dirty="0" smtClean="0"/>
                        <a:t>Descriptions</a:t>
                      </a:r>
                    </a:p>
                    <a:p>
                      <a:pPr marL="285750" indent="-285750">
                        <a:buFont typeface="Arial" pitchFamily="34" charset="0"/>
                        <a:buChar char="•"/>
                      </a:pPr>
                      <a:r>
                        <a:rPr lang="en-US" baseline="0" dirty="0" smtClean="0"/>
                        <a:t>Photos/Videos</a:t>
                      </a:r>
                      <a:endParaRPr lang="en-US" dirty="0"/>
                    </a:p>
                  </a:txBody>
                  <a:tcPr/>
                </a:tc>
              </a:tr>
              <a:tr h="1457222">
                <a:tc>
                  <a:txBody>
                    <a:bodyPr/>
                    <a:lstStyle/>
                    <a:p>
                      <a:r>
                        <a:rPr lang="en-US" dirty="0" smtClean="0"/>
                        <a:t>Blog</a:t>
                      </a:r>
                      <a:endParaRPr lang="en-US" dirty="0"/>
                    </a:p>
                  </a:txBody>
                  <a:tcPr/>
                </a:tc>
                <a:tc>
                  <a:txBody>
                    <a:bodyPr/>
                    <a:lstStyle/>
                    <a:p>
                      <a:pPr marL="285750" indent="-285750">
                        <a:buFont typeface="Arial" pitchFamily="34" charset="0"/>
                        <a:buChar char="•"/>
                      </a:pPr>
                      <a:r>
                        <a:rPr lang="en-US" dirty="0" smtClean="0"/>
                        <a:t>Shorter,</a:t>
                      </a:r>
                      <a:r>
                        <a:rPr lang="en-US" baseline="0" dirty="0" smtClean="0"/>
                        <a:t> timely posts</a:t>
                      </a:r>
                      <a:br>
                        <a:rPr lang="en-US" baseline="0" dirty="0" smtClean="0"/>
                      </a:br>
                      <a:r>
                        <a:rPr lang="en-US" baseline="0" dirty="0" smtClean="0"/>
                        <a:t>Stand alone posts</a:t>
                      </a:r>
                    </a:p>
                    <a:p>
                      <a:pPr marL="285750" indent="-285750">
                        <a:buFont typeface="Arial" pitchFamily="34" charset="0"/>
                        <a:buChar char="•"/>
                      </a:pPr>
                      <a:r>
                        <a:rPr lang="en-US" baseline="0" dirty="0" smtClean="0"/>
                        <a:t>Series of posts</a:t>
                      </a:r>
                      <a:br>
                        <a:rPr lang="en-US" baseline="0" dirty="0" smtClean="0"/>
                      </a:br>
                      <a:r>
                        <a:rPr lang="en-US" baseline="0" dirty="0" smtClean="0"/>
                        <a:t>Incorporate videos and photos</a:t>
                      </a:r>
                    </a:p>
                    <a:p>
                      <a:pPr marL="285750" indent="-285750">
                        <a:buFont typeface="Arial" pitchFamily="34" charset="0"/>
                        <a:buChar char="•"/>
                      </a:pPr>
                      <a:r>
                        <a:rPr lang="en-US" baseline="0" dirty="0" smtClean="0"/>
                        <a:t>Curated resources lists</a:t>
                      </a:r>
                      <a:endParaRPr lang="en-US" dirty="0"/>
                    </a:p>
                  </a:txBody>
                  <a:tcPr/>
                </a:tc>
              </a:tr>
              <a:tr h="912911">
                <a:tc>
                  <a:txBody>
                    <a:bodyPr/>
                    <a:lstStyle/>
                    <a:p>
                      <a:r>
                        <a:rPr lang="en-US" dirty="0" smtClean="0"/>
                        <a:t>Visuals </a:t>
                      </a:r>
                      <a:endParaRPr lang="en-US" dirty="0"/>
                    </a:p>
                  </a:txBody>
                  <a:tcPr/>
                </a:tc>
                <a:tc>
                  <a:txBody>
                    <a:bodyPr/>
                    <a:lstStyle/>
                    <a:p>
                      <a:pPr marL="285750" indent="-285750">
                        <a:buFont typeface="Arial" pitchFamily="34" charset="0"/>
                        <a:buChar char="•"/>
                      </a:pPr>
                      <a:r>
                        <a:rPr lang="en-US" dirty="0" smtClean="0"/>
                        <a:t>Stand alone photos/videos</a:t>
                      </a:r>
                    </a:p>
                    <a:p>
                      <a:pPr marL="285750" indent="-285750">
                        <a:buFont typeface="Arial" pitchFamily="34" charset="0"/>
                        <a:buChar char="•"/>
                      </a:pPr>
                      <a:r>
                        <a:rPr lang="en-US" dirty="0" smtClean="0"/>
                        <a:t>Collections of photos/videos (Created/curated)</a:t>
                      </a:r>
                    </a:p>
                    <a:p>
                      <a:pPr marL="285750" indent="-285750">
                        <a:buFont typeface="Arial" pitchFamily="34" charset="0"/>
                        <a:buChar char="•"/>
                      </a:pPr>
                      <a:r>
                        <a:rPr lang="en-US" dirty="0" err="1" smtClean="0"/>
                        <a:t>Infographics</a:t>
                      </a:r>
                      <a:r>
                        <a:rPr lang="en-US" dirty="0" smtClean="0"/>
                        <a:t> </a:t>
                      </a:r>
                      <a:endParaRPr lang="en-US" dirty="0"/>
                    </a:p>
                  </a:txBody>
                  <a:tcPr/>
                </a:tc>
              </a:tr>
              <a:tr h="1183993">
                <a:tc>
                  <a:txBody>
                    <a:bodyPr/>
                    <a:lstStyle/>
                    <a:p>
                      <a:r>
                        <a:rPr lang="en-US" dirty="0" smtClean="0"/>
                        <a:t>Micro-</a:t>
                      </a:r>
                      <a:r>
                        <a:rPr lang="en-US" baseline="0" dirty="0" smtClean="0"/>
                        <a:t/>
                      </a:r>
                      <a:br>
                        <a:rPr lang="en-US" baseline="0" dirty="0" smtClean="0"/>
                      </a:br>
                      <a:r>
                        <a:rPr lang="en-US" baseline="0" dirty="0" smtClean="0"/>
                        <a:t>Content</a:t>
                      </a:r>
                      <a:endParaRPr lang="en-US" dirty="0"/>
                    </a:p>
                  </a:txBody>
                  <a:tcPr/>
                </a:tc>
                <a:tc>
                  <a:txBody>
                    <a:bodyPr/>
                    <a:lstStyle/>
                    <a:p>
                      <a:pPr marL="285750" indent="-285750">
                        <a:buFont typeface="Arial" pitchFamily="34" charset="0"/>
                        <a:buChar char="•"/>
                      </a:pPr>
                      <a:r>
                        <a:rPr lang="en-US" dirty="0" smtClean="0"/>
                        <a:t>Status Updates</a:t>
                      </a:r>
                    </a:p>
                    <a:p>
                      <a:pPr marL="285750" indent="-285750">
                        <a:buFont typeface="Arial" pitchFamily="34" charset="0"/>
                        <a:buChar char="•"/>
                      </a:pPr>
                      <a:r>
                        <a:rPr lang="en-US" dirty="0" smtClean="0"/>
                        <a:t>Tweets</a:t>
                      </a:r>
                    </a:p>
                    <a:p>
                      <a:pPr marL="285750" indent="-285750">
                        <a:buFont typeface="Arial" pitchFamily="34" charset="0"/>
                        <a:buChar char="•"/>
                      </a:pPr>
                      <a:r>
                        <a:rPr lang="en-US" dirty="0" smtClean="0"/>
                        <a:t>Questions</a:t>
                      </a:r>
                    </a:p>
                    <a:p>
                      <a:pPr marL="285750" indent="-285750">
                        <a:buFont typeface="Arial" pitchFamily="34" charset="0"/>
                        <a:buChar char="•"/>
                      </a:pPr>
                      <a:r>
                        <a:rPr lang="en-US" dirty="0" smtClean="0"/>
                        <a:t>Annotated</a:t>
                      </a:r>
                      <a:r>
                        <a:rPr lang="en-US" baseline="0" dirty="0" smtClean="0"/>
                        <a:t> Links</a:t>
                      </a:r>
                      <a:endParaRPr lang="en-US" dirty="0"/>
                    </a:p>
                  </a:txBody>
                  <a:tcPr/>
                </a:tc>
              </a:tr>
            </a:tbl>
          </a:graphicData>
        </a:graphic>
      </p:graphicFrame>
    </p:spTree>
    <p:extLst>
      <p:ext uri="{BB962C8B-B14F-4D97-AF65-F5344CB8AC3E}">
        <p14:creationId xmlns:p14="http://schemas.microsoft.com/office/powerpoint/2010/main" val="3068208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Get Ideas from Others</a:t>
            </a:r>
            <a:endParaRPr lang="en-US" sz="3600" b="1"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4" y="1524000"/>
            <a:ext cx="6834639" cy="4572000"/>
          </a:xfrm>
          <a:prstGeom prst="rect">
            <a:avLst/>
          </a:prstGeom>
        </p:spPr>
      </p:pic>
    </p:spTree>
    <p:extLst>
      <p:ext uri="{BB962C8B-B14F-4D97-AF65-F5344CB8AC3E}">
        <p14:creationId xmlns:p14="http://schemas.microsoft.com/office/powerpoint/2010/main" val="3830954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Repurpose</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802" y="1261552"/>
            <a:ext cx="5343278" cy="5303520"/>
          </a:xfrm>
          <a:prstGeom prst="rect">
            <a:avLst/>
          </a:prstGeom>
        </p:spPr>
      </p:pic>
    </p:spTree>
    <p:extLst>
      <p:ext uri="{BB962C8B-B14F-4D97-AF65-F5344CB8AC3E}">
        <p14:creationId xmlns:p14="http://schemas.microsoft.com/office/powerpoint/2010/main" val="192347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Repurpose</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371600"/>
            <a:ext cx="6704762" cy="5152381"/>
          </a:xfrm>
          <a:prstGeom prst="rect">
            <a:avLst/>
          </a:prstGeom>
        </p:spPr>
      </p:pic>
    </p:spTree>
    <p:extLst>
      <p:ext uri="{BB962C8B-B14F-4D97-AF65-F5344CB8AC3E}">
        <p14:creationId xmlns:p14="http://schemas.microsoft.com/office/powerpoint/2010/main" val="2743145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Remix It and Mix it Up</a:t>
            </a:r>
            <a:endParaRPr lang="en-US" sz="36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5123810" cy="89523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75" y="2362200"/>
            <a:ext cx="3662003" cy="40136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733799"/>
            <a:ext cx="2925714" cy="295596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300" y="1480893"/>
            <a:ext cx="3395238" cy="2085714"/>
          </a:xfrm>
          <a:prstGeom prst="rect">
            <a:avLst/>
          </a:prstGeom>
        </p:spPr>
      </p:pic>
    </p:spTree>
    <p:extLst>
      <p:ext uri="{BB962C8B-B14F-4D97-AF65-F5344CB8AC3E}">
        <p14:creationId xmlns:p14="http://schemas.microsoft.com/office/powerpoint/2010/main" val="1414669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Content Strategy: Quality, Quality, Quality</a:t>
            </a:r>
            <a:endParaRPr lang="en-US" sz="3600" b="1"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828800"/>
            <a:ext cx="6315680" cy="4206240"/>
          </a:xfrm>
          <a:prstGeom prst="rect">
            <a:avLst/>
          </a:prstGeom>
        </p:spPr>
      </p:pic>
      <p:sp>
        <p:nvSpPr>
          <p:cNvPr id="4" name="TextBox 3"/>
          <p:cNvSpPr txBox="1"/>
          <p:nvPr/>
        </p:nvSpPr>
        <p:spPr>
          <a:xfrm>
            <a:off x="647700" y="6143625"/>
            <a:ext cx="8534400" cy="461665"/>
          </a:xfrm>
          <a:prstGeom prst="rect">
            <a:avLst/>
          </a:prstGeom>
          <a:noFill/>
        </p:spPr>
        <p:txBody>
          <a:bodyPr wrap="square" rtlCol="0">
            <a:spAutoFit/>
          </a:bodyPr>
          <a:lstStyle/>
          <a:p>
            <a:r>
              <a:rPr lang="en-US" sz="2400" dirty="0" smtClean="0">
                <a:latin typeface="Arial" pitchFamily="34" charset="0"/>
                <a:cs typeface="Arial" pitchFamily="34" charset="0"/>
              </a:rPr>
              <a:t>The quantity and speed does not matter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155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1"/>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sp>
        <p:nvSpPr>
          <p:cNvPr id="3118" name="Rectangle 46"/>
          <p:cNvSpPr>
            <a:spLocks noGrp="1" noChangeArrowheads="1"/>
          </p:cNvSpPr>
          <p:nvPr>
            <p:ph type="title"/>
          </p:nvPr>
        </p:nvSpPr>
        <p:spPr bwMode="auto">
          <a:xfrm>
            <a:off x="257175" y="381000"/>
            <a:ext cx="8610600" cy="381000"/>
          </a:xfrm>
          <a:noFill/>
          <a:ln>
            <a:miter lim="800000"/>
            <a:headEnd/>
            <a:tailEnd/>
          </a:ln>
        </p:spPr>
        <p:txBody>
          <a:bodyPr vert="horz" wrap="square" lIns="91440" tIns="45720" rIns="91440" bIns="45720" numCol="1" anchor="ctr" anchorCtr="0" compatLnSpc="1">
            <a:prstTxWarp prst="textNoShape">
              <a:avLst/>
            </a:prstTxWarp>
            <a:noAutofit/>
          </a:bodyPr>
          <a:lstStyle/>
          <a:p>
            <a:r>
              <a:rPr lang="en-US" sz="3600" b="1" dirty="0" smtClean="0">
                <a:latin typeface="Arial" pitchFamily="34" charset="0"/>
                <a:cs typeface="Arial" pitchFamily="34" charset="0"/>
              </a:rPr>
              <a:t>Day Two:  Integrated Content Strategy Jordan Dead Sea</a:t>
            </a:r>
            <a:endParaRPr lang="en-US" sz="3600" b="1" dirty="0">
              <a:latin typeface="Arial" pitchFamily="34" charset="0"/>
              <a:cs typeface="Arial" pitchFamily="34" charset="0"/>
            </a:endParaRPr>
          </a:p>
        </p:txBody>
      </p:sp>
      <p:sp>
        <p:nvSpPr>
          <p:cNvPr id="3261" name="Text Box 189"/>
          <p:cNvSpPr txBox="1">
            <a:spLocks noChangeArrowheads="1"/>
          </p:cNvSpPr>
          <p:nvPr/>
        </p:nvSpPr>
        <p:spPr bwMode="auto">
          <a:xfrm>
            <a:off x="7086600" y="1665288"/>
            <a:ext cx="1752600" cy="276999"/>
          </a:xfrm>
          <a:prstGeom prst="rect">
            <a:avLst/>
          </a:prstGeom>
          <a:noFill/>
          <a:ln w="9525">
            <a:noFill/>
            <a:miter lim="800000"/>
            <a:headEnd/>
            <a:tailEnd/>
          </a:ln>
          <a:effectLst/>
        </p:spPr>
        <p:txBody>
          <a:bodyPr>
            <a:spAutoFit/>
          </a:bodyPr>
          <a:lstStyle/>
          <a:p>
            <a:pPr marL="168275" indent="-168275" defTabSz="168275">
              <a:spcBef>
                <a:spcPct val="50000"/>
              </a:spcBef>
              <a:buFontTx/>
              <a:buChar char="•"/>
            </a:pPr>
            <a:endParaRPr lang="en-US" sz="1200" dirty="0">
              <a:latin typeface="Arial" pitchFamily="34" charset="0"/>
            </a:endParaRPr>
          </a:p>
        </p:txBody>
      </p:sp>
      <p:grpSp>
        <p:nvGrpSpPr>
          <p:cNvPr id="4" name="Group 3"/>
          <p:cNvGrpSpPr/>
          <p:nvPr/>
        </p:nvGrpSpPr>
        <p:grpSpPr>
          <a:xfrm>
            <a:off x="187325" y="1352996"/>
            <a:ext cx="8985250" cy="5291792"/>
            <a:chOff x="187325" y="1352996"/>
            <a:chExt cx="8985250" cy="5291792"/>
          </a:xfrm>
        </p:grpSpPr>
        <p:pic>
          <p:nvPicPr>
            <p:cNvPr id="3244" name="Picture 172" descr="MeetRoomWalls"/>
            <p:cNvPicPr>
              <a:picLocks noChangeAspect="1" noChangeArrowheads="1"/>
            </p:cNvPicPr>
            <p:nvPr/>
          </p:nvPicPr>
          <p:blipFill>
            <a:blip r:embed="rId3" cstate="print"/>
            <a:srcRect/>
            <a:stretch>
              <a:fillRect/>
            </a:stretch>
          </p:blipFill>
          <p:spPr bwMode="auto">
            <a:xfrm>
              <a:off x="2720975" y="1352996"/>
              <a:ext cx="6451600" cy="4826000"/>
            </a:xfrm>
            <a:prstGeom prst="rect">
              <a:avLst/>
            </a:prstGeom>
            <a:noFill/>
          </p:spPr>
        </p:pic>
        <p:pic>
          <p:nvPicPr>
            <p:cNvPr id="3245" name="Picture 173" descr="MeetRoomAgenda"/>
            <p:cNvPicPr>
              <a:picLocks noChangeAspect="1" noChangeArrowheads="1"/>
            </p:cNvPicPr>
            <p:nvPr/>
          </p:nvPicPr>
          <p:blipFill>
            <a:blip r:embed="rId4" cstate="print"/>
            <a:srcRect/>
            <a:stretch>
              <a:fillRect/>
            </a:stretch>
          </p:blipFill>
          <p:spPr bwMode="auto">
            <a:xfrm>
              <a:off x="187325" y="1484144"/>
              <a:ext cx="3060700" cy="5029200"/>
            </a:xfrm>
            <a:prstGeom prst="rect">
              <a:avLst/>
            </a:prstGeom>
            <a:noFill/>
          </p:spPr>
        </p:pic>
        <p:sp>
          <p:nvSpPr>
            <p:cNvPr id="3264" name="Text Box 192"/>
            <p:cNvSpPr txBox="1">
              <a:spLocks noChangeArrowheads="1"/>
            </p:cNvSpPr>
            <p:nvPr/>
          </p:nvSpPr>
          <p:spPr bwMode="auto">
            <a:xfrm>
              <a:off x="733425" y="1890266"/>
              <a:ext cx="1174750" cy="366713"/>
            </a:xfrm>
            <a:prstGeom prst="rect">
              <a:avLst/>
            </a:prstGeom>
            <a:noFill/>
            <a:ln w="9525">
              <a:noFill/>
              <a:miter lim="800000"/>
              <a:headEnd/>
              <a:tailEnd/>
            </a:ln>
            <a:effectLst/>
          </p:spPr>
          <p:txBody>
            <a:bodyPr wrap="none">
              <a:spAutoFit/>
            </a:bodyPr>
            <a:lstStyle/>
            <a:p>
              <a:r>
                <a:rPr lang="en-US" sz="1800" b="1" i="1" dirty="0">
                  <a:latin typeface="Arial" pitchFamily="34" charset="0"/>
                </a:rPr>
                <a:t>AGENDA</a:t>
              </a:r>
              <a:endParaRPr lang="en-US" sz="1800" dirty="0">
                <a:latin typeface="Arial" pitchFamily="34" charset="0"/>
              </a:endParaRPr>
            </a:p>
          </p:txBody>
        </p:sp>
        <p:sp>
          <p:nvSpPr>
            <p:cNvPr id="3265" name="Oval 193"/>
            <p:cNvSpPr>
              <a:spLocks noChangeArrowheads="1"/>
            </p:cNvSpPr>
            <p:nvPr/>
          </p:nvSpPr>
          <p:spPr bwMode="auto">
            <a:xfrm>
              <a:off x="600075" y="1990279"/>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sp>
          <p:nvSpPr>
            <p:cNvPr id="3270" name="Text Box 198"/>
            <p:cNvSpPr txBox="1">
              <a:spLocks noChangeArrowheads="1"/>
            </p:cNvSpPr>
            <p:nvPr/>
          </p:nvSpPr>
          <p:spPr bwMode="auto">
            <a:xfrm>
              <a:off x="6969125" y="1852959"/>
              <a:ext cx="1504950" cy="366713"/>
            </a:xfrm>
            <a:prstGeom prst="rect">
              <a:avLst/>
            </a:prstGeom>
            <a:noFill/>
            <a:ln w="9525">
              <a:noFill/>
              <a:miter lim="800000"/>
              <a:headEnd/>
              <a:tailEnd/>
            </a:ln>
            <a:effectLst/>
          </p:spPr>
          <p:txBody>
            <a:bodyPr wrap="none">
              <a:spAutoFit/>
            </a:bodyPr>
            <a:lstStyle/>
            <a:p>
              <a:r>
                <a:rPr lang="en-US" sz="1800" b="1" i="1" dirty="0">
                  <a:latin typeface="Arial" pitchFamily="34" charset="0"/>
                </a:rPr>
                <a:t>OUTCOMES</a:t>
              </a:r>
              <a:endParaRPr lang="en-US" sz="1800" dirty="0">
                <a:latin typeface="Arial" pitchFamily="34" charset="0"/>
              </a:endParaRPr>
            </a:p>
          </p:txBody>
        </p:sp>
        <p:sp>
          <p:nvSpPr>
            <p:cNvPr id="3271" name="Oval 199"/>
            <p:cNvSpPr>
              <a:spLocks noChangeArrowheads="1"/>
            </p:cNvSpPr>
            <p:nvPr/>
          </p:nvSpPr>
          <p:spPr bwMode="auto">
            <a:xfrm>
              <a:off x="6823075" y="1963290"/>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pic>
          <p:nvPicPr>
            <p:cNvPr id="3246" name="Picture 174" descr="MeetRoomTable"/>
            <p:cNvPicPr>
              <a:picLocks noChangeAspect="1" noChangeArrowheads="1"/>
            </p:cNvPicPr>
            <p:nvPr/>
          </p:nvPicPr>
          <p:blipFill>
            <a:blip r:embed="rId5" cstate="print"/>
            <a:srcRect/>
            <a:stretch>
              <a:fillRect/>
            </a:stretch>
          </p:blipFill>
          <p:spPr bwMode="auto">
            <a:xfrm>
              <a:off x="3267075" y="3784431"/>
              <a:ext cx="4914900" cy="2520950"/>
            </a:xfrm>
            <a:prstGeom prst="rect">
              <a:avLst/>
            </a:prstGeom>
            <a:noFill/>
          </p:spPr>
        </p:pic>
        <p:sp>
          <p:nvSpPr>
            <p:cNvPr id="3276" name="Text Box 204"/>
            <p:cNvSpPr txBox="1">
              <a:spLocks noChangeArrowheads="1"/>
            </p:cNvSpPr>
            <p:nvPr/>
          </p:nvSpPr>
          <p:spPr bwMode="auto">
            <a:xfrm>
              <a:off x="3990974" y="4705796"/>
              <a:ext cx="3095625" cy="1938992"/>
            </a:xfrm>
            <a:prstGeom prst="rect">
              <a:avLst/>
            </a:prstGeom>
            <a:noFill/>
            <a:ln w="9525">
              <a:noFill/>
              <a:miter lim="800000"/>
              <a:headEnd/>
              <a:tailEnd/>
            </a:ln>
            <a:effectLst/>
          </p:spPr>
          <p:txBody>
            <a:bodyPr wrap="square">
              <a:spAutoFit/>
            </a:bodyPr>
            <a:lstStyle/>
            <a:p>
              <a:pPr marL="168275" indent="-168275" defTabSz="168275">
                <a:spcBef>
                  <a:spcPct val="50000"/>
                </a:spcBef>
                <a:buFontTx/>
                <a:buChar char="•"/>
              </a:pPr>
              <a:r>
                <a:rPr lang="en-US" sz="1600" dirty="0" smtClean="0"/>
                <a:t>Balance of peer learning &amp; expert sharing</a:t>
              </a:r>
            </a:p>
            <a:p>
              <a:pPr marL="168275" indent="-168275" defTabSz="168275">
                <a:spcBef>
                  <a:spcPct val="50000"/>
                </a:spcBef>
                <a:buFontTx/>
                <a:buChar char="•"/>
              </a:pPr>
              <a:r>
                <a:rPr lang="en-US" sz="1600" dirty="0" smtClean="0"/>
                <a:t>Content Creation and Coordination</a:t>
              </a:r>
            </a:p>
            <a:p>
              <a:pPr marL="168275" indent="-168275" defTabSz="168275">
                <a:spcBef>
                  <a:spcPct val="50000"/>
                </a:spcBef>
                <a:buFontTx/>
                <a:buChar char="•"/>
              </a:pPr>
              <a:r>
                <a:rPr lang="en-US" sz="1600" dirty="0" smtClean="0"/>
                <a:t>Ask Questions, Use Sticky Notes</a:t>
              </a:r>
            </a:p>
            <a:p>
              <a:pPr marL="168275" indent="-168275" defTabSz="168275">
                <a:spcBef>
                  <a:spcPct val="50000"/>
                </a:spcBef>
                <a:buFontTx/>
                <a:buChar char="•"/>
              </a:pPr>
              <a:r>
                <a:rPr lang="en-US" sz="1600" dirty="0" smtClean="0"/>
                <a:t>Have Fun!  Don’t Be Shy! </a:t>
              </a:r>
            </a:p>
          </p:txBody>
        </p:sp>
        <p:sp>
          <p:nvSpPr>
            <p:cNvPr id="3277" name="Text Box 205"/>
            <p:cNvSpPr txBox="1">
              <a:spLocks noChangeArrowheads="1"/>
            </p:cNvSpPr>
            <p:nvPr/>
          </p:nvSpPr>
          <p:spPr bwMode="auto">
            <a:xfrm>
              <a:off x="4371975" y="4350196"/>
              <a:ext cx="1261884" cy="369332"/>
            </a:xfrm>
            <a:prstGeom prst="rect">
              <a:avLst/>
            </a:prstGeom>
            <a:noFill/>
            <a:ln w="9525">
              <a:noFill/>
              <a:miter lim="800000"/>
              <a:headEnd/>
              <a:tailEnd/>
            </a:ln>
            <a:effectLst/>
          </p:spPr>
          <p:txBody>
            <a:bodyPr wrap="none">
              <a:spAutoFit/>
            </a:bodyPr>
            <a:lstStyle/>
            <a:p>
              <a:r>
                <a:rPr lang="en-US" sz="1800" b="1" i="1" dirty="0" smtClean="0">
                  <a:latin typeface="Arial" pitchFamily="34" charset="0"/>
                </a:rPr>
                <a:t>FRAMING</a:t>
              </a:r>
              <a:endParaRPr lang="en-US" sz="1800" b="1" i="1" dirty="0">
                <a:latin typeface="Arial" pitchFamily="34" charset="0"/>
              </a:endParaRPr>
            </a:p>
          </p:txBody>
        </p:sp>
        <p:sp>
          <p:nvSpPr>
            <p:cNvPr id="3278" name="Oval 206"/>
            <p:cNvSpPr>
              <a:spLocks noChangeArrowheads="1"/>
            </p:cNvSpPr>
            <p:nvPr/>
          </p:nvSpPr>
          <p:spPr bwMode="auto">
            <a:xfrm>
              <a:off x="4235450" y="4450209"/>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sp>
          <p:nvSpPr>
            <p:cNvPr id="24" name="TextBox 23"/>
            <p:cNvSpPr txBox="1"/>
            <p:nvPr/>
          </p:nvSpPr>
          <p:spPr>
            <a:xfrm>
              <a:off x="6629400" y="2145408"/>
              <a:ext cx="2057400" cy="2246769"/>
            </a:xfrm>
            <a:prstGeom prst="rect">
              <a:avLst/>
            </a:prstGeom>
            <a:noFill/>
          </p:spPr>
          <p:txBody>
            <a:bodyPr wrap="square" rtlCol="0">
              <a:spAutoFit/>
            </a:bodyPr>
            <a:lstStyle/>
            <a:p>
              <a:pPr algn="ctr"/>
              <a:r>
                <a:rPr lang="en-US" sz="1400" dirty="0" smtClean="0"/>
                <a:t>Make connections to people who can help you move your social media work forward</a:t>
              </a:r>
            </a:p>
            <a:p>
              <a:pPr algn="ctr"/>
              <a:r>
                <a:rPr lang="en-US" sz="1400" dirty="0" smtClean="0"/>
                <a:t/>
              </a:r>
              <a:br>
                <a:rPr lang="en-US" sz="1400" dirty="0" smtClean="0"/>
              </a:br>
              <a:r>
                <a:rPr lang="en-US" sz="1400" dirty="0" smtClean="0"/>
                <a:t>Be ready to apply at least one or two things you learned to you make your social media more effective</a:t>
              </a:r>
              <a:endParaRPr lang="en-US" sz="1400" dirty="0"/>
            </a:p>
          </p:txBody>
        </p:sp>
        <p:pic>
          <p:nvPicPr>
            <p:cNvPr id="19" name="Picture 18" descr="logo.png"/>
            <p:cNvPicPr>
              <a:picLocks noChangeAspect="1"/>
            </p:cNvPicPr>
            <p:nvPr/>
          </p:nvPicPr>
          <p:blipFill>
            <a:blip r:embed="rId6" cstate="print"/>
            <a:stretch>
              <a:fillRect/>
            </a:stretch>
          </p:blipFill>
          <p:spPr>
            <a:xfrm>
              <a:off x="3533775" y="1733996"/>
              <a:ext cx="1853503" cy="1447800"/>
            </a:xfrm>
            <a:prstGeom prst="rect">
              <a:avLst/>
            </a:prstGeom>
          </p:spPr>
        </p:pic>
      </p:grpSp>
      <p:sp>
        <p:nvSpPr>
          <p:cNvPr id="21" name="TextBox 20"/>
          <p:cNvSpPr txBox="1"/>
          <p:nvPr/>
        </p:nvSpPr>
        <p:spPr>
          <a:xfrm>
            <a:off x="422275" y="2393344"/>
            <a:ext cx="2590800" cy="3785652"/>
          </a:xfrm>
          <a:prstGeom prst="rect">
            <a:avLst/>
          </a:prstGeom>
          <a:noFill/>
        </p:spPr>
        <p:txBody>
          <a:bodyPr wrap="square" rtlCol="0">
            <a:spAutoFit/>
          </a:bodyPr>
          <a:lstStyle/>
          <a:p>
            <a:r>
              <a:rPr lang="en-US" sz="1600" dirty="0"/>
              <a:t>Introduction and Overview</a:t>
            </a:r>
          </a:p>
          <a:p>
            <a:endParaRPr lang="en-US" sz="1600" dirty="0" smtClean="0"/>
          </a:p>
          <a:p>
            <a:r>
              <a:rPr lang="en-US" sz="1600" dirty="0" smtClean="0"/>
              <a:t>Integrated </a:t>
            </a:r>
            <a:r>
              <a:rPr lang="en-US" sz="1600" dirty="0"/>
              <a:t>Content Strategy</a:t>
            </a:r>
          </a:p>
          <a:p>
            <a:endParaRPr lang="en-US" sz="1600" dirty="0" smtClean="0"/>
          </a:p>
          <a:p>
            <a:r>
              <a:rPr lang="en-US" sz="1600" dirty="0" smtClean="0"/>
              <a:t>Creating </a:t>
            </a:r>
            <a:r>
              <a:rPr lang="en-US" sz="1600" dirty="0"/>
              <a:t>Great Content for Blogs</a:t>
            </a:r>
          </a:p>
          <a:p>
            <a:endParaRPr lang="en-US" sz="1600" dirty="0" smtClean="0"/>
          </a:p>
          <a:p>
            <a:r>
              <a:rPr lang="en-US" sz="1600" dirty="0" smtClean="0"/>
              <a:t>Content </a:t>
            </a:r>
            <a:r>
              <a:rPr lang="en-US" sz="1600" dirty="0"/>
              <a:t>and Measurement for Facebook</a:t>
            </a:r>
          </a:p>
          <a:p>
            <a:endParaRPr lang="en-US" sz="1600" dirty="0" smtClean="0"/>
          </a:p>
          <a:p>
            <a:r>
              <a:rPr lang="en-US" sz="1600" dirty="0" smtClean="0"/>
              <a:t>Mini-World </a:t>
            </a:r>
            <a:r>
              <a:rPr lang="en-US" sz="1600" dirty="0"/>
              <a:t>Cafe</a:t>
            </a:r>
          </a:p>
          <a:p>
            <a:endParaRPr lang="en-US" sz="1600" dirty="0" smtClean="0"/>
          </a:p>
          <a:p>
            <a:r>
              <a:rPr lang="en-US" sz="1600" dirty="0" smtClean="0"/>
              <a:t>Closing </a:t>
            </a:r>
            <a:r>
              <a:rPr lang="en-US" sz="1600" dirty="0"/>
              <a:t>Circle and Reflection</a:t>
            </a:r>
          </a:p>
          <a:p>
            <a:endParaRPr lang="en-US" sz="1600" dirty="0" smtClean="0"/>
          </a:p>
          <a:p>
            <a:r>
              <a:rPr lang="en-US" sz="1600" dirty="0" smtClean="0"/>
              <a:t>Lunch </a:t>
            </a:r>
            <a:r>
              <a:rPr lang="en-US" sz="1600" dirty="0"/>
              <a:t>and Departure</a:t>
            </a:r>
          </a:p>
        </p:txBody>
      </p:sp>
    </p:spTree>
    <p:extLst>
      <p:ext uri="{BB962C8B-B14F-4D97-AF65-F5344CB8AC3E}">
        <p14:creationId xmlns:p14="http://schemas.microsoft.com/office/powerpoint/2010/main" val="2931351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Consistency</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5841536" cy="5120640"/>
          </a:xfrm>
          <a:prstGeom prst="rect">
            <a:avLst/>
          </a:prstGeom>
        </p:spPr>
      </p:pic>
    </p:spTree>
    <p:extLst>
      <p:ext uri="{BB962C8B-B14F-4D97-AF65-F5344CB8AC3E}">
        <p14:creationId xmlns:p14="http://schemas.microsoft.com/office/powerpoint/2010/main" val="4018025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a:r>
              <a:rPr lang="en-US" sz="3600" b="1" dirty="0" smtClean="0">
                <a:latin typeface="Arial" pitchFamily="34" charset="0"/>
                <a:cs typeface="Arial" pitchFamily="34" charset="0"/>
              </a:rPr>
              <a:t>Small </a:t>
            </a:r>
            <a:r>
              <a:rPr lang="en-US" sz="3600" b="1" dirty="0">
                <a:latin typeface="Arial" pitchFamily="34" charset="0"/>
                <a:cs typeface="Arial" pitchFamily="34" charset="0"/>
              </a:rPr>
              <a:t>Group Exercise:   </a:t>
            </a: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Editorial </a:t>
            </a:r>
            <a:r>
              <a:rPr lang="en-US" sz="3600" b="1" dirty="0">
                <a:latin typeface="Arial" pitchFamily="34" charset="0"/>
                <a:cs typeface="Arial" pitchFamily="34" charset="0"/>
              </a:rPr>
              <a:t>Calendar for April, 2012</a:t>
            </a:r>
          </a:p>
        </p:txBody>
      </p:sp>
      <p:sp>
        <p:nvSpPr>
          <p:cNvPr id="3" name="TextBox 2"/>
          <p:cNvSpPr txBox="1"/>
          <p:nvPr/>
        </p:nvSpPr>
        <p:spPr>
          <a:xfrm>
            <a:off x="600075" y="1219200"/>
            <a:ext cx="7924800" cy="4616648"/>
          </a:xfrm>
          <a:prstGeom prst="rect">
            <a:avLst/>
          </a:prstGeom>
          <a:noFill/>
        </p:spPr>
        <p:txBody>
          <a:bodyPr wrap="square" rtlCol="0">
            <a:spAutoFit/>
          </a:bodyPr>
          <a:lstStyle/>
          <a:p>
            <a:r>
              <a:rPr lang="en-US" sz="2400" dirty="0" smtClean="0">
                <a:latin typeface="Arial" pitchFamily="34" charset="0"/>
                <a:cs typeface="Arial" pitchFamily="34" charset="0"/>
              </a:rPr>
              <a:t>1. Each table has a different focus area – go sit at a table that matches your NGO’s focus area</a:t>
            </a:r>
          </a:p>
          <a:p>
            <a:endParaRPr lang="en-US" sz="900" dirty="0" smtClean="0">
              <a:latin typeface="Arial" pitchFamily="34" charset="0"/>
              <a:cs typeface="Arial" pitchFamily="34" charset="0"/>
            </a:endParaRPr>
          </a:p>
          <a:p>
            <a:r>
              <a:rPr lang="en-US" sz="2400" dirty="0" smtClean="0">
                <a:latin typeface="Arial" pitchFamily="34" charset="0"/>
                <a:cs typeface="Arial" pitchFamily="34" charset="0"/>
              </a:rPr>
              <a:t>2. Use the editorial calendar template to brainstorm ideas for content</a:t>
            </a:r>
          </a:p>
          <a:p>
            <a:endParaRPr lang="en-US" sz="900" dirty="0" smtClean="0">
              <a:latin typeface="Arial" pitchFamily="34" charset="0"/>
              <a:cs typeface="Arial" pitchFamily="34" charset="0"/>
            </a:endParaRPr>
          </a:p>
          <a:p>
            <a:r>
              <a:rPr lang="en-US" sz="2400" dirty="0" smtClean="0">
                <a:latin typeface="Arial" pitchFamily="34" charset="0"/>
                <a:cs typeface="Arial" pitchFamily="34" charset="0"/>
              </a:rPr>
              <a:t>3. First step is to identify holidays in April, 2012</a:t>
            </a:r>
          </a:p>
          <a:p>
            <a:endParaRPr lang="en-US" sz="900" dirty="0" smtClean="0">
              <a:latin typeface="Arial" pitchFamily="34" charset="0"/>
              <a:cs typeface="Arial" pitchFamily="34" charset="0"/>
            </a:endParaRPr>
          </a:p>
          <a:p>
            <a:r>
              <a:rPr lang="en-US" sz="2400" dirty="0" smtClean="0">
                <a:latin typeface="Arial" pitchFamily="34" charset="0"/>
                <a:cs typeface="Arial" pitchFamily="34" charset="0"/>
              </a:rPr>
              <a:t>4. Share campaigns, events, and other activities that your organization has planned for April, 2012</a:t>
            </a:r>
          </a:p>
          <a:p>
            <a:endParaRPr lang="en-US" sz="900" dirty="0" smtClean="0">
              <a:latin typeface="Arial" pitchFamily="34" charset="0"/>
              <a:cs typeface="Arial" pitchFamily="34" charset="0"/>
            </a:endParaRPr>
          </a:p>
          <a:p>
            <a:r>
              <a:rPr lang="en-US" sz="2400" dirty="0" smtClean="0">
                <a:latin typeface="Arial" pitchFamily="34" charset="0"/>
                <a:cs typeface="Arial" pitchFamily="34" charset="0"/>
              </a:rPr>
              <a:t>5. Brainstorm some content ideas for web site, blog, Facebook, YouTube, visuals, and other channels</a:t>
            </a:r>
          </a:p>
          <a:p>
            <a:endParaRPr lang="en-US" sz="2400" dirty="0" smtClean="0"/>
          </a:p>
          <a:p>
            <a:endParaRPr lang="en-US" dirty="0" smtClean="0"/>
          </a:p>
        </p:txBody>
      </p:sp>
      <p:sp>
        <p:nvSpPr>
          <p:cNvPr id="4" name="TextBox 3"/>
          <p:cNvSpPr txBox="1"/>
          <p:nvPr/>
        </p:nvSpPr>
        <p:spPr>
          <a:xfrm>
            <a:off x="819149" y="5257800"/>
            <a:ext cx="7096126" cy="1477328"/>
          </a:xfrm>
          <a:prstGeom prst="rect">
            <a:avLst/>
          </a:prstGeom>
          <a:noFill/>
        </p:spPr>
        <p:txBody>
          <a:bodyPr wrap="square" numCol="3" rtlCol="0">
            <a:spAutoFit/>
          </a:bodyPr>
          <a:lstStyle/>
          <a:p>
            <a:pPr lvl="0"/>
            <a:r>
              <a:rPr lang="en-US" b="1" dirty="0" smtClean="0">
                <a:latin typeface="Arial" pitchFamily="34" charset="0"/>
                <a:cs typeface="Arial" pitchFamily="34" charset="0"/>
              </a:rPr>
              <a:t>FOCUS AREAS:</a:t>
            </a:r>
          </a:p>
          <a:p>
            <a:pPr marL="285750" lvl="0" indent="-285750">
              <a:buFont typeface="Arial" pitchFamily="34" charset="0"/>
              <a:buChar char="•"/>
            </a:pPr>
            <a:r>
              <a:rPr lang="en-US" dirty="0" smtClean="0"/>
              <a:t>Women’s Issues</a:t>
            </a:r>
            <a:r>
              <a:rPr lang="en-US" dirty="0"/>
              <a:t> </a:t>
            </a:r>
            <a:endParaRPr lang="en-US" dirty="0" smtClean="0"/>
          </a:p>
          <a:p>
            <a:pPr marL="285750" lvl="0" indent="-285750">
              <a:buFont typeface="Arial" pitchFamily="34" charset="0"/>
              <a:buChar char="•"/>
            </a:pPr>
            <a:r>
              <a:rPr lang="en-US" dirty="0" smtClean="0"/>
              <a:t>Youth		</a:t>
            </a:r>
          </a:p>
          <a:p>
            <a:pPr marL="285750" lvl="0" indent="-285750">
              <a:buFont typeface="Arial" pitchFamily="34" charset="0"/>
              <a:buChar char="•"/>
            </a:pPr>
            <a:r>
              <a:rPr lang="en-US" dirty="0" smtClean="0"/>
              <a:t>Poverty Reduction	</a:t>
            </a:r>
          </a:p>
          <a:p>
            <a:pPr marL="285750" lvl="0" indent="-285750">
              <a:buFont typeface="Arial" pitchFamily="34" charset="0"/>
              <a:buChar char="•"/>
            </a:pPr>
            <a:endParaRPr lang="en-US" dirty="0" smtClean="0"/>
          </a:p>
          <a:p>
            <a:pPr marL="285750" lvl="0" indent="-285750">
              <a:buFont typeface="Arial" pitchFamily="34" charset="0"/>
              <a:buChar char="•"/>
            </a:pPr>
            <a:r>
              <a:rPr lang="en-US" dirty="0" smtClean="0"/>
              <a:t>Civil Society</a:t>
            </a:r>
          </a:p>
          <a:p>
            <a:pPr marL="285750" lvl="0" indent="-285750">
              <a:buFont typeface="Arial" pitchFamily="34" charset="0"/>
              <a:buChar char="•"/>
            </a:pPr>
            <a:r>
              <a:rPr lang="en-US" dirty="0" smtClean="0"/>
              <a:t>Civic Participation</a:t>
            </a:r>
            <a:endParaRPr lang="en-US" dirty="0"/>
          </a:p>
          <a:p>
            <a:pPr marL="285750" lvl="0" indent="-285750">
              <a:buFont typeface="Arial" pitchFamily="34" charset="0"/>
              <a:buChar char="•"/>
            </a:pPr>
            <a:r>
              <a:rPr lang="en-US" dirty="0" smtClean="0"/>
              <a:t>All Others</a:t>
            </a:r>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646331"/>
          </a:xfrm>
          <a:prstGeom prst="rect">
            <a:avLst/>
          </a:prstGeom>
          <a:solidFill>
            <a:srgbClr val="ABDCD4"/>
          </a:solidFill>
        </p:spPr>
        <p:txBody>
          <a:bodyPr wrap="square" rtlCol="0">
            <a:spAutoFit/>
          </a:bodyPr>
          <a:lstStyle/>
          <a:p>
            <a:pPr algn="ctr"/>
            <a:r>
              <a:rPr lang="en-US" sz="3600" b="1" dirty="0" smtClean="0">
                <a:solidFill>
                  <a:schemeClr val="tx1">
                    <a:lumMod val="75000"/>
                    <a:lumOff val="25000"/>
                  </a:schemeClr>
                </a:solidFill>
                <a:latin typeface="Arial" pitchFamily="34" charset="0"/>
                <a:cs typeface="Arial" pitchFamily="34" charset="0"/>
              </a:rPr>
              <a:t>Reflection: Think and Write</a:t>
            </a:r>
            <a:endParaRPr lang="en-US" sz="3600" b="1" dirty="0">
              <a:solidFill>
                <a:schemeClr val="tx1">
                  <a:lumMod val="75000"/>
                  <a:lumOff val="25000"/>
                </a:schemeClr>
              </a:solidFill>
              <a:latin typeface="Arial" pitchFamily="34" charset="0"/>
              <a:cs typeface="Arial" pitchFamily="34" charset="0"/>
            </a:endParaRPr>
          </a:p>
        </p:txBody>
      </p:sp>
      <p:sp>
        <p:nvSpPr>
          <p:cNvPr id="3" name="TextBox 2"/>
          <p:cNvSpPr txBox="1"/>
          <p:nvPr/>
        </p:nvSpPr>
        <p:spPr>
          <a:xfrm>
            <a:off x="838200" y="1676400"/>
            <a:ext cx="7924800" cy="2954655"/>
          </a:xfrm>
          <a:prstGeom prst="rect">
            <a:avLst/>
          </a:prstGeom>
          <a:noFill/>
        </p:spPr>
        <p:txBody>
          <a:bodyPr wrap="square" rtlCol="0">
            <a:spAutoFit/>
          </a:bodyPr>
          <a:lstStyle/>
          <a:p>
            <a:pPr marL="342900" indent="-342900">
              <a:buFont typeface="Arial" pitchFamily="34" charset="0"/>
              <a:buChar char="•"/>
            </a:pPr>
            <a:r>
              <a:rPr lang="en-US" sz="2800" dirty="0" smtClean="0">
                <a:latin typeface="Arial" pitchFamily="34" charset="0"/>
                <a:cs typeface="Arial" pitchFamily="34" charset="0"/>
              </a:rPr>
              <a:t>What is one step you can take to start using an editorial calendar to help you organize your content strategy?</a:t>
            </a:r>
          </a:p>
          <a:p>
            <a:endParaRPr lang="en-US" sz="2800" dirty="0" smtClean="0">
              <a:latin typeface="Arial" pitchFamily="34" charset="0"/>
              <a:cs typeface="Arial" pitchFamily="34" charset="0"/>
            </a:endParaRPr>
          </a:p>
          <a:p>
            <a:pPr marL="342900" indent="-342900">
              <a:buFont typeface="Arial" pitchFamily="34" charset="0"/>
              <a:buChar char="•"/>
            </a:pPr>
            <a:r>
              <a:rPr lang="en-US" sz="2800" dirty="0" smtClean="0">
                <a:latin typeface="Arial" pitchFamily="34" charset="0"/>
                <a:cs typeface="Arial" pitchFamily="34" charset="0"/>
              </a:rPr>
              <a:t>What is one idea for content that you can implement when you get home?</a:t>
            </a:r>
          </a:p>
          <a:p>
            <a:endParaRPr lang="en-US" dirty="0" smtClean="0"/>
          </a:p>
        </p:txBody>
      </p:sp>
    </p:spTree>
    <p:extLst>
      <p:ext uri="{BB962C8B-B14F-4D97-AF65-F5344CB8AC3E}">
        <p14:creationId xmlns:p14="http://schemas.microsoft.com/office/powerpoint/2010/main" val="2416348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Resources</a:t>
            </a:r>
            <a:endParaRPr lang="en-US" sz="3600" b="1" dirty="0">
              <a:latin typeface="Arial" pitchFamily="34" charset="0"/>
              <a:cs typeface="Arial" pitchFamily="34" charset="0"/>
            </a:endParaRPr>
          </a:p>
        </p:txBody>
      </p:sp>
      <p:sp>
        <p:nvSpPr>
          <p:cNvPr id="5" name="Rectangle 4"/>
          <p:cNvSpPr/>
          <p:nvPr/>
        </p:nvSpPr>
        <p:spPr>
          <a:xfrm>
            <a:off x="209550" y="1524000"/>
            <a:ext cx="8610599" cy="3046988"/>
          </a:xfrm>
          <a:prstGeom prst="rect">
            <a:avLst/>
          </a:prstGeom>
        </p:spPr>
        <p:txBody>
          <a:bodyPr wrap="square">
            <a:spAutoFit/>
          </a:bodyPr>
          <a:lstStyle/>
          <a:p>
            <a:r>
              <a:rPr lang="en-US" sz="2400" b="1" dirty="0" smtClean="0">
                <a:latin typeface="Arial" pitchFamily="34" charset="0"/>
                <a:cs typeface="Arial" pitchFamily="34" charset="0"/>
              </a:rPr>
              <a:t>Spreadsheet you can modify – based on U.S. Holidays:</a:t>
            </a:r>
          </a:p>
          <a:p>
            <a:endParaRPr lang="en-US" sz="2400" u="sng" dirty="0" smtClean="0">
              <a:latin typeface="Arial" pitchFamily="34" charset="0"/>
              <a:cs typeface="Arial" pitchFamily="34" charset="0"/>
              <a:hlinkClick r:id="rId3"/>
            </a:endParaRPr>
          </a:p>
          <a:p>
            <a:r>
              <a:rPr lang="en-US" sz="2400" dirty="0" smtClean="0">
                <a:latin typeface="Arial" pitchFamily="34" charset="0"/>
                <a:cs typeface="Arial" pitchFamily="34" charset="0"/>
                <a:hlinkClick r:id="rId4"/>
              </a:rPr>
              <a:t>https</a:t>
            </a:r>
            <a:r>
              <a:rPr lang="en-US" sz="2400" dirty="0">
                <a:latin typeface="Arial" pitchFamily="34" charset="0"/>
                <a:cs typeface="Arial" pitchFamily="34" charset="0"/>
                <a:hlinkClick r:id="rId4"/>
              </a:rPr>
              <a:t>://</a:t>
            </a:r>
            <a:r>
              <a:rPr lang="en-US" sz="2400" dirty="0" smtClean="0">
                <a:latin typeface="Arial" pitchFamily="34" charset="0"/>
                <a:cs typeface="Arial" pitchFamily="34" charset="0"/>
                <a:hlinkClick r:id="rId4"/>
              </a:rPr>
              <a:t>docs.google.com/spreadsheet/ccc?key=0AjOK16EGb79NdHYtcFhqODhUT1A0UTl0bUZDaWM2eWc&amp;hl=en_US#gid=0</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endParaRPr lang="en-US" sz="2400" u="sng" dirty="0" smtClean="0">
              <a:latin typeface="Arial" pitchFamily="34" charset="0"/>
              <a:cs typeface="Arial" pitchFamily="34" charset="0"/>
              <a:hlinkClick r:id="rId5"/>
            </a:endParaRPr>
          </a:p>
          <a:p>
            <a:r>
              <a:rPr lang="en-US" sz="2400" b="1" dirty="0">
                <a:latin typeface="Arial" pitchFamily="34" charset="0"/>
                <a:cs typeface="Arial" pitchFamily="34" charset="0"/>
              </a:rPr>
              <a:t> </a:t>
            </a:r>
          </a:p>
        </p:txBody>
      </p:sp>
    </p:spTree>
    <p:extLst>
      <p:ext uri="{BB962C8B-B14F-4D97-AF65-F5344CB8AC3E}">
        <p14:creationId xmlns:p14="http://schemas.microsoft.com/office/powerpoint/2010/main" val="315610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1"/>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sp>
        <p:nvSpPr>
          <p:cNvPr id="3261" name="Text Box 189"/>
          <p:cNvSpPr txBox="1">
            <a:spLocks noChangeArrowheads="1"/>
          </p:cNvSpPr>
          <p:nvPr/>
        </p:nvSpPr>
        <p:spPr bwMode="auto">
          <a:xfrm>
            <a:off x="7086600" y="1665288"/>
            <a:ext cx="1752600" cy="276999"/>
          </a:xfrm>
          <a:prstGeom prst="rect">
            <a:avLst/>
          </a:prstGeom>
          <a:noFill/>
          <a:ln w="9525">
            <a:noFill/>
            <a:miter lim="800000"/>
            <a:headEnd/>
            <a:tailEnd/>
          </a:ln>
          <a:effectLst/>
        </p:spPr>
        <p:txBody>
          <a:bodyPr>
            <a:spAutoFit/>
          </a:bodyPr>
          <a:lstStyle/>
          <a:p>
            <a:pPr marL="168275" indent="-168275" defTabSz="168275">
              <a:spcBef>
                <a:spcPct val="50000"/>
              </a:spcBef>
              <a:buFontTx/>
              <a:buChar char="•"/>
            </a:pPr>
            <a:endParaRPr lang="en-US" sz="1200" dirty="0">
              <a:latin typeface="Arial" pitchFamily="34" charset="0"/>
            </a:endParaRPr>
          </a:p>
        </p:txBody>
      </p:sp>
      <p:grpSp>
        <p:nvGrpSpPr>
          <p:cNvPr id="4" name="Group 3"/>
          <p:cNvGrpSpPr/>
          <p:nvPr/>
        </p:nvGrpSpPr>
        <p:grpSpPr>
          <a:xfrm>
            <a:off x="187325" y="1352996"/>
            <a:ext cx="8985250" cy="5160348"/>
            <a:chOff x="187325" y="1352996"/>
            <a:chExt cx="8985250" cy="5160348"/>
          </a:xfrm>
        </p:grpSpPr>
        <p:pic>
          <p:nvPicPr>
            <p:cNvPr id="3244" name="Picture 172" descr="MeetRoomWalls"/>
            <p:cNvPicPr>
              <a:picLocks noChangeAspect="1" noChangeArrowheads="1"/>
            </p:cNvPicPr>
            <p:nvPr/>
          </p:nvPicPr>
          <p:blipFill>
            <a:blip r:embed="rId3" cstate="print"/>
            <a:srcRect/>
            <a:stretch>
              <a:fillRect/>
            </a:stretch>
          </p:blipFill>
          <p:spPr bwMode="auto">
            <a:xfrm>
              <a:off x="2720975" y="1352996"/>
              <a:ext cx="6451600" cy="4826000"/>
            </a:xfrm>
            <a:prstGeom prst="rect">
              <a:avLst/>
            </a:prstGeom>
            <a:noFill/>
          </p:spPr>
        </p:pic>
        <p:pic>
          <p:nvPicPr>
            <p:cNvPr id="3245" name="Picture 173" descr="MeetRoomAgenda"/>
            <p:cNvPicPr>
              <a:picLocks noChangeAspect="1" noChangeArrowheads="1"/>
            </p:cNvPicPr>
            <p:nvPr/>
          </p:nvPicPr>
          <p:blipFill>
            <a:blip r:embed="rId4" cstate="print"/>
            <a:srcRect/>
            <a:stretch>
              <a:fillRect/>
            </a:stretch>
          </p:blipFill>
          <p:spPr bwMode="auto">
            <a:xfrm>
              <a:off x="187325" y="1484144"/>
              <a:ext cx="3060700" cy="5029200"/>
            </a:xfrm>
            <a:prstGeom prst="rect">
              <a:avLst/>
            </a:prstGeom>
            <a:noFill/>
          </p:spPr>
        </p:pic>
        <p:sp>
          <p:nvSpPr>
            <p:cNvPr id="3264" name="Text Box 192"/>
            <p:cNvSpPr txBox="1">
              <a:spLocks noChangeArrowheads="1"/>
            </p:cNvSpPr>
            <p:nvPr/>
          </p:nvSpPr>
          <p:spPr bwMode="auto">
            <a:xfrm>
              <a:off x="733425" y="1890266"/>
              <a:ext cx="1174750" cy="366713"/>
            </a:xfrm>
            <a:prstGeom prst="rect">
              <a:avLst/>
            </a:prstGeom>
            <a:noFill/>
            <a:ln w="9525">
              <a:noFill/>
              <a:miter lim="800000"/>
              <a:headEnd/>
              <a:tailEnd/>
            </a:ln>
            <a:effectLst/>
          </p:spPr>
          <p:txBody>
            <a:bodyPr wrap="none">
              <a:spAutoFit/>
            </a:bodyPr>
            <a:lstStyle/>
            <a:p>
              <a:r>
                <a:rPr lang="en-US" sz="1800" b="1" i="1" dirty="0">
                  <a:latin typeface="Arial" pitchFamily="34" charset="0"/>
                </a:rPr>
                <a:t>AGENDA</a:t>
              </a:r>
              <a:endParaRPr lang="en-US" sz="1800" dirty="0">
                <a:latin typeface="Arial" pitchFamily="34" charset="0"/>
              </a:endParaRPr>
            </a:p>
          </p:txBody>
        </p:sp>
        <p:sp>
          <p:nvSpPr>
            <p:cNvPr id="3265" name="Oval 193"/>
            <p:cNvSpPr>
              <a:spLocks noChangeArrowheads="1"/>
            </p:cNvSpPr>
            <p:nvPr/>
          </p:nvSpPr>
          <p:spPr bwMode="auto">
            <a:xfrm>
              <a:off x="600075" y="1990279"/>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sp>
          <p:nvSpPr>
            <p:cNvPr id="3270" name="Text Box 198"/>
            <p:cNvSpPr txBox="1">
              <a:spLocks noChangeArrowheads="1"/>
            </p:cNvSpPr>
            <p:nvPr/>
          </p:nvSpPr>
          <p:spPr bwMode="auto">
            <a:xfrm>
              <a:off x="6983412" y="1814840"/>
              <a:ext cx="1504950" cy="366713"/>
            </a:xfrm>
            <a:prstGeom prst="rect">
              <a:avLst/>
            </a:prstGeom>
            <a:noFill/>
            <a:ln w="9525">
              <a:noFill/>
              <a:miter lim="800000"/>
              <a:headEnd/>
              <a:tailEnd/>
            </a:ln>
            <a:effectLst/>
          </p:spPr>
          <p:txBody>
            <a:bodyPr wrap="none">
              <a:spAutoFit/>
            </a:bodyPr>
            <a:lstStyle/>
            <a:p>
              <a:r>
                <a:rPr lang="en-US" sz="1800" b="1" i="1" dirty="0">
                  <a:latin typeface="Arial" pitchFamily="34" charset="0"/>
                </a:rPr>
                <a:t>OUTCOMES</a:t>
              </a:r>
              <a:endParaRPr lang="en-US" sz="1800" dirty="0">
                <a:latin typeface="Arial" pitchFamily="34" charset="0"/>
              </a:endParaRPr>
            </a:p>
          </p:txBody>
        </p:sp>
        <p:sp>
          <p:nvSpPr>
            <p:cNvPr id="3271" name="Oval 199"/>
            <p:cNvSpPr>
              <a:spLocks noChangeArrowheads="1"/>
            </p:cNvSpPr>
            <p:nvPr/>
          </p:nvSpPr>
          <p:spPr bwMode="auto">
            <a:xfrm>
              <a:off x="6837362" y="1917254"/>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pic>
          <p:nvPicPr>
            <p:cNvPr id="3246" name="Picture 174" descr="MeetRoomTable"/>
            <p:cNvPicPr>
              <a:picLocks noChangeAspect="1" noChangeArrowheads="1"/>
            </p:cNvPicPr>
            <p:nvPr/>
          </p:nvPicPr>
          <p:blipFill>
            <a:blip r:embed="rId5" cstate="print"/>
            <a:srcRect/>
            <a:stretch>
              <a:fillRect/>
            </a:stretch>
          </p:blipFill>
          <p:spPr bwMode="auto">
            <a:xfrm>
              <a:off x="3267075" y="3784431"/>
              <a:ext cx="4914900" cy="2520950"/>
            </a:xfrm>
            <a:prstGeom prst="rect">
              <a:avLst/>
            </a:prstGeom>
            <a:noFill/>
          </p:spPr>
        </p:pic>
        <p:sp>
          <p:nvSpPr>
            <p:cNvPr id="3276" name="Text Box 204"/>
            <p:cNvSpPr txBox="1">
              <a:spLocks noChangeArrowheads="1"/>
            </p:cNvSpPr>
            <p:nvPr/>
          </p:nvSpPr>
          <p:spPr bwMode="auto">
            <a:xfrm>
              <a:off x="3990974" y="4705796"/>
              <a:ext cx="3095625" cy="1692771"/>
            </a:xfrm>
            <a:prstGeom prst="rect">
              <a:avLst/>
            </a:prstGeom>
            <a:noFill/>
            <a:ln w="9525">
              <a:noFill/>
              <a:miter lim="800000"/>
              <a:headEnd/>
              <a:tailEnd/>
            </a:ln>
            <a:effectLst/>
          </p:spPr>
          <p:txBody>
            <a:bodyPr wrap="square">
              <a:spAutoFit/>
            </a:bodyPr>
            <a:lstStyle/>
            <a:p>
              <a:pPr marL="168275" indent="-168275" defTabSz="168275">
                <a:spcBef>
                  <a:spcPct val="50000"/>
                </a:spcBef>
                <a:buFontTx/>
                <a:buChar char="•"/>
              </a:pPr>
              <a:r>
                <a:rPr lang="en-US" sz="1600" dirty="0" smtClean="0"/>
                <a:t>Balance of peer learning &amp; expert sharing</a:t>
              </a:r>
            </a:p>
            <a:p>
              <a:pPr marL="168275" indent="-168275" defTabSz="168275">
                <a:spcBef>
                  <a:spcPct val="50000"/>
                </a:spcBef>
                <a:buFontTx/>
                <a:buChar char="•"/>
              </a:pPr>
              <a:r>
                <a:rPr lang="en-US" sz="1600" dirty="0"/>
                <a:t> </a:t>
              </a:r>
              <a:r>
                <a:rPr lang="en-US" sz="1600" dirty="0" smtClean="0"/>
                <a:t>Content </a:t>
              </a:r>
              <a:r>
                <a:rPr lang="en-US" sz="1600" dirty="0" err="1" smtClean="0"/>
                <a:t>Curation</a:t>
              </a:r>
              <a:endParaRPr lang="en-US" sz="1600" dirty="0" smtClean="0"/>
            </a:p>
            <a:p>
              <a:pPr marL="168275" indent="-168275" defTabSz="168275">
                <a:spcBef>
                  <a:spcPct val="50000"/>
                </a:spcBef>
                <a:buFontTx/>
                <a:buChar char="•"/>
              </a:pPr>
              <a:r>
                <a:rPr lang="en-US" sz="1600" dirty="0"/>
                <a:t> </a:t>
              </a:r>
              <a:r>
                <a:rPr lang="en-US" sz="1600" dirty="0" smtClean="0"/>
                <a:t>Ask Questions, Use Sticky Notes</a:t>
              </a:r>
            </a:p>
            <a:p>
              <a:pPr marL="168275" indent="-168275" defTabSz="168275">
                <a:spcBef>
                  <a:spcPct val="50000"/>
                </a:spcBef>
                <a:buFontTx/>
                <a:buChar char="•"/>
              </a:pPr>
              <a:r>
                <a:rPr lang="en-US" sz="1600" dirty="0"/>
                <a:t> </a:t>
              </a:r>
              <a:r>
                <a:rPr lang="en-US" sz="1600" dirty="0" smtClean="0"/>
                <a:t>Have Fun!  Don’t Be Shy! </a:t>
              </a:r>
            </a:p>
          </p:txBody>
        </p:sp>
        <p:sp>
          <p:nvSpPr>
            <p:cNvPr id="3277" name="Text Box 205"/>
            <p:cNvSpPr txBox="1">
              <a:spLocks noChangeArrowheads="1"/>
            </p:cNvSpPr>
            <p:nvPr/>
          </p:nvSpPr>
          <p:spPr bwMode="auto">
            <a:xfrm>
              <a:off x="4371975" y="4350196"/>
              <a:ext cx="1261884" cy="369332"/>
            </a:xfrm>
            <a:prstGeom prst="rect">
              <a:avLst/>
            </a:prstGeom>
            <a:noFill/>
            <a:ln w="9525">
              <a:noFill/>
              <a:miter lim="800000"/>
              <a:headEnd/>
              <a:tailEnd/>
            </a:ln>
            <a:effectLst/>
          </p:spPr>
          <p:txBody>
            <a:bodyPr wrap="none">
              <a:spAutoFit/>
            </a:bodyPr>
            <a:lstStyle/>
            <a:p>
              <a:r>
                <a:rPr lang="en-US" sz="1800" b="1" i="1" dirty="0" smtClean="0">
                  <a:latin typeface="Arial" pitchFamily="34" charset="0"/>
                </a:rPr>
                <a:t>FRAMING</a:t>
              </a:r>
              <a:endParaRPr lang="en-US" sz="1800" b="1" i="1" dirty="0">
                <a:latin typeface="Arial" pitchFamily="34" charset="0"/>
              </a:endParaRPr>
            </a:p>
          </p:txBody>
        </p:sp>
        <p:sp>
          <p:nvSpPr>
            <p:cNvPr id="3278" name="Oval 206"/>
            <p:cNvSpPr>
              <a:spLocks noChangeArrowheads="1"/>
            </p:cNvSpPr>
            <p:nvPr/>
          </p:nvSpPr>
          <p:spPr bwMode="auto">
            <a:xfrm>
              <a:off x="4235450" y="4450209"/>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sp>
          <p:nvSpPr>
            <p:cNvPr id="24" name="TextBox 23"/>
            <p:cNvSpPr txBox="1"/>
            <p:nvPr/>
          </p:nvSpPr>
          <p:spPr>
            <a:xfrm>
              <a:off x="6610350" y="2103427"/>
              <a:ext cx="2057400" cy="2246769"/>
            </a:xfrm>
            <a:prstGeom prst="rect">
              <a:avLst/>
            </a:prstGeom>
            <a:noFill/>
          </p:spPr>
          <p:txBody>
            <a:bodyPr wrap="square" rtlCol="0">
              <a:spAutoFit/>
            </a:bodyPr>
            <a:lstStyle/>
            <a:p>
              <a:pPr algn="ctr"/>
              <a:r>
                <a:rPr lang="en-US" sz="1400" dirty="0" smtClean="0"/>
                <a:t>Make connections to people that can help you move your social media work forward</a:t>
              </a:r>
            </a:p>
            <a:p>
              <a:pPr algn="ctr"/>
              <a:r>
                <a:rPr lang="en-US" sz="1400" dirty="0" smtClean="0"/>
                <a:t/>
              </a:r>
              <a:br>
                <a:rPr lang="en-US" sz="1400" dirty="0" smtClean="0"/>
              </a:br>
              <a:r>
                <a:rPr lang="en-US" sz="1400" dirty="0" smtClean="0"/>
                <a:t>Be ready to apply at least one or two things you learned to you make your social media more effective</a:t>
              </a:r>
              <a:endParaRPr lang="en-US" sz="1400" dirty="0"/>
            </a:p>
          </p:txBody>
        </p:sp>
        <p:pic>
          <p:nvPicPr>
            <p:cNvPr id="19" name="Picture 18" descr="logo.png"/>
            <p:cNvPicPr>
              <a:picLocks noChangeAspect="1"/>
            </p:cNvPicPr>
            <p:nvPr/>
          </p:nvPicPr>
          <p:blipFill>
            <a:blip r:embed="rId6" cstate="print"/>
            <a:stretch>
              <a:fillRect/>
            </a:stretch>
          </p:blipFill>
          <p:spPr>
            <a:xfrm>
              <a:off x="3533775" y="1733996"/>
              <a:ext cx="1853503" cy="1447800"/>
            </a:xfrm>
            <a:prstGeom prst="rect">
              <a:avLst/>
            </a:prstGeom>
          </p:spPr>
        </p:pic>
      </p:grpSp>
      <p:sp>
        <p:nvSpPr>
          <p:cNvPr id="21" name="TextBox 20"/>
          <p:cNvSpPr txBox="1"/>
          <p:nvPr/>
        </p:nvSpPr>
        <p:spPr>
          <a:xfrm>
            <a:off x="422275" y="2393344"/>
            <a:ext cx="2590800" cy="3785652"/>
          </a:xfrm>
          <a:prstGeom prst="rect">
            <a:avLst/>
          </a:prstGeom>
          <a:noFill/>
        </p:spPr>
        <p:txBody>
          <a:bodyPr wrap="square" rtlCol="0">
            <a:spAutoFit/>
          </a:bodyPr>
          <a:lstStyle/>
          <a:p>
            <a:r>
              <a:rPr lang="en-US" sz="1600" dirty="0"/>
              <a:t>Introduction and Overview</a:t>
            </a:r>
          </a:p>
          <a:p>
            <a:endParaRPr lang="en-US" sz="1600" dirty="0" smtClean="0"/>
          </a:p>
          <a:p>
            <a:r>
              <a:rPr lang="en-US" sz="1600" dirty="0" smtClean="0"/>
              <a:t>Integrated </a:t>
            </a:r>
            <a:r>
              <a:rPr lang="en-US" sz="1600" dirty="0"/>
              <a:t>Content Strategy</a:t>
            </a:r>
          </a:p>
          <a:p>
            <a:endParaRPr lang="en-US" sz="1600" dirty="0" smtClean="0"/>
          </a:p>
          <a:p>
            <a:r>
              <a:rPr lang="en-US" sz="1600" dirty="0" smtClean="0"/>
              <a:t>Creating </a:t>
            </a:r>
            <a:r>
              <a:rPr lang="en-US" sz="1600" dirty="0"/>
              <a:t>Great Content for Blogs</a:t>
            </a:r>
          </a:p>
          <a:p>
            <a:endParaRPr lang="en-US" sz="1600" dirty="0" smtClean="0"/>
          </a:p>
          <a:p>
            <a:r>
              <a:rPr lang="en-US" sz="1600" dirty="0" smtClean="0"/>
              <a:t>Content </a:t>
            </a:r>
            <a:r>
              <a:rPr lang="en-US" sz="1600" dirty="0"/>
              <a:t>and Measurement for Facebook</a:t>
            </a:r>
          </a:p>
          <a:p>
            <a:endParaRPr lang="en-US" sz="1600" dirty="0" smtClean="0"/>
          </a:p>
          <a:p>
            <a:r>
              <a:rPr lang="en-US" sz="1600" dirty="0" smtClean="0"/>
              <a:t>Mini-World </a:t>
            </a:r>
            <a:r>
              <a:rPr lang="en-US" sz="1600" dirty="0"/>
              <a:t>Cafe</a:t>
            </a:r>
          </a:p>
          <a:p>
            <a:endParaRPr lang="en-US" sz="1600" dirty="0" smtClean="0"/>
          </a:p>
          <a:p>
            <a:r>
              <a:rPr lang="en-US" sz="1600" dirty="0" smtClean="0"/>
              <a:t>Closing </a:t>
            </a:r>
            <a:r>
              <a:rPr lang="en-US" sz="1600" dirty="0"/>
              <a:t>Circle and Reflection</a:t>
            </a:r>
          </a:p>
          <a:p>
            <a:endParaRPr lang="en-US" sz="1600" dirty="0" smtClean="0"/>
          </a:p>
          <a:p>
            <a:r>
              <a:rPr lang="en-US" sz="1600" dirty="0" smtClean="0"/>
              <a:t>Lunch </a:t>
            </a:r>
            <a:r>
              <a:rPr lang="en-US" sz="1600" dirty="0"/>
              <a:t>and Departure</a:t>
            </a:r>
          </a:p>
        </p:txBody>
      </p:sp>
      <p:sp>
        <p:nvSpPr>
          <p:cNvPr id="22" name="Rectangle 46"/>
          <p:cNvSpPr>
            <a:spLocks noGrp="1" noChangeArrowheads="1"/>
          </p:cNvSpPr>
          <p:nvPr>
            <p:ph type="title"/>
          </p:nvPr>
        </p:nvSpPr>
        <p:spPr bwMode="auto">
          <a:xfrm>
            <a:off x="187326" y="28575"/>
            <a:ext cx="8651874" cy="1143000"/>
          </a:xfrm>
          <a:noFill/>
          <a:ln>
            <a:miter lim="800000"/>
            <a:headEnd/>
            <a:tailEnd/>
          </a:ln>
        </p:spPr>
        <p:txBody>
          <a:bodyPr vert="horz" wrap="square" lIns="91440" tIns="45720" rIns="91440" bIns="45720" numCol="1" anchor="ctr" anchorCtr="0" compatLnSpc="1">
            <a:prstTxWarp prst="textNoShape">
              <a:avLst/>
            </a:prstTxWarp>
            <a:noAutofit/>
          </a:bodyPr>
          <a:lstStyle/>
          <a:p>
            <a:r>
              <a:rPr lang="en-US" sz="3600" b="1" dirty="0" smtClean="0">
                <a:latin typeface="Arial" pitchFamily="34" charset="0"/>
                <a:cs typeface="Arial" pitchFamily="34" charset="0"/>
              </a:rPr>
              <a:t>Day Two:  Integrated Content Strategy Fez, Morocco</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170334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7924800" cy="954107"/>
          </a:xfrm>
          <a:prstGeom prst="rect">
            <a:avLst/>
          </a:prstGeom>
          <a:noFill/>
        </p:spPr>
        <p:txBody>
          <a:bodyPr wrap="square" rtlCol="0">
            <a:sp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5" name="TextBox 4"/>
          <p:cNvSpPr txBox="1"/>
          <p:nvPr/>
        </p:nvSpPr>
        <p:spPr>
          <a:xfrm>
            <a:off x="771525" y="1524000"/>
            <a:ext cx="7467600" cy="4062651"/>
          </a:xfrm>
          <a:prstGeom prst="rect">
            <a:avLst/>
          </a:prstGeom>
          <a:noFill/>
        </p:spPr>
        <p:txBody>
          <a:bodyPr wrap="square" rtlCol="0">
            <a:spAutoFit/>
          </a:bodyPr>
          <a:lstStyle/>
          <a:p>
            <a:pPr marL="285750" lvl="0" indent="-285750">
              <a:buFont typeface="Arial" pitchFamily="34" charset="0"/>
              <a:buChar char="•"/>
            </a:pPr>
            <a:r>
              <a:rPr lang="en-US" sz="2400" dirty="0">
                <a:latin typeface="Arial" pitchFamily="34" charset="0"/>
                <a:cs typeface="Arial" pitchFamily="34" charset="0"/>
              </a:rPr>
              <a:t>To provide an opportunity for NGOs from different countries to network with each other and inspire them to continue networking after the </a:t>
            </a:r>
            <a:r>
              <a:rPr lang="en-US" sz="2400" dirty="0" smtClean="0">
                <a:latin typeface="Arial" pitchFamily="34" charset="0"/>
                <a:cs typeface="Arial" pitchFamily="34" charset="0"/>
              </a:rPr>
              <a:t>conference</a:t>
            </a:r>
            <a:br>
              <a:rPr lang="en-US" sz="2400" dirty="0" smtClean="0">
                <a:latin typeface="Arial" pitchFamily="34" charset="0"/>
                <a:cs typeface="Arial" pitchFamily="34" charset="0"/>
              </a:rPr>
            </a:br>
            <a:endParaRPr lang="en-US" sz="2400" dirty="0">
              <a:latin typeface="Arial" pitchFamily="34" charset="0"/>
              <a:cs typeface="Arial" pitchFamily="34" charset="0"/>
            </a:endParaRPr>
          </a:p>
          <a:p>
            <a:pPr marL="285750" lvl="0" indent="-285750">
              <a:buFont typeface="Arial" pitchFamily="34" charset="0"/>
              <a:buChar char="•"/>
            </a:pPr>
            <a:r>
              <a:rPr lang="en-US" sz="2400" dirty="0">
                <a:latin typeface="Arial" pitchFamily="34" charset="0"/>
                <a:cs typeface="Arial" pitchFamily="34" charset="0"/>
              </a:rPr>
              <a:t>To understand </a:t>
            </a:r>
            <a:r>
              <a:rPr lang="en-US" sz="2400" dirty="0" smtClean="0">
                <a:latin typeface="Arial" pitchFamily="34" charset="0"/>
                <a:cs typeface="Arial" pitchFamily="34" charset="0"/>
              </a:rPr>
              <a:t>how </a:t>
            </a:r>
            <a:r>
              <a:rPr lang="en-US" sz="2400" dirty="0">
                <a:latin typeface="Arial" pitchFamily="34" charset="0"/>
                <a:cs typeface="Arial" pitchFamily="34" charset="0"/>
              </a:rPr>
              <a:t>to </a:t>
            </a:r>
            <a:r>
              <a:rPr lang="en-US" sz="2400" dirty="0" smtClean="0">
                <a:latin typeface="Arial" pitchFamily="34" charset="0"/>
                <a:cs typeface="Arial" pitchFamily="34" charset="0"/>
              </a:rPr>
              <a:t>create, organize, and repurpose </a:t>
            </a:r>
            <a:r>
              <a:rPr lang="en-US" sz="2400" dirty="0">
                <a:latin typeface="Arial" pitchFamily="34" charset="0"/>
                <a:cs typeface="Arial" pitchFamily="34" charset="0"/>
              </a:rPr>
              <a:t>engaging content  to integrate across </a:t>
            </a:r>
            <a:r>
              <a:rPr lang="en-US" sz="2400" dirty="0" smtClean="0">
                <a:latin typeface="Arial" pitchFamily="34" charset="0"/>
                <a:cs typeface="Arial" pitchFamily="34" charset="0"/>
              </a:rPr>
              <a:t>social media channels</a:t>
            </a:r>
          </a:p>
          <a:p>
            <a:pPr lvl="0"/>
            <a:endParaRPr lang="en-US" sz="2400" dirty="0" smtClean="0">
              <a:latin typeface="Arial" pitchFamily="34" charset="0"/>
              <a:cs typeface="Arial" pitchFamily="34" charset="0"/>
            </a:endParaRPr>
          </a:p>
          <a:p>
            <a:pPr marL="285750" lvl="0" indent="-285750">
              <a:buFont typeface="Arial" pitchFamily="34" charset="0"/>
              <a:buChar char="•"/>
            </a:pPr>
            <a:r>
              <a:rPr lang="en-US" sz="2400" dirty="0" smtClean="0">
                <a:latin typeface="Arial" pitchFamily="34" charset="0"/>
                <a:cs typeface="Arial" pitchFamily="34" charset="0"/>
              </a:rPr>
              <a:t> Specific content tips </a:t>
            </a:r>
            <a:r>
              <a:rPr lang="en-US" sz="2400" dirty="0">
                <a:latin typeface="Arial" pitchFamily="34" charset="0"/>
                <a:cs typeface="Arial" pitchFamily="34" charset="0"/>
              </a:rPr>
              <a:t>for </a:t>
            </a:r>
            <a:r>
              <a:rPr lang="en-US" sz="2400" dirty="0" smtClean="0">
                <a:latin typeface="Arial" pitchFamily="34" charset="0"/>
                <a:cs typeface="Arial" pitchFamily="34" charset="0"/>
              </a:rPr>
              <a:t>Facebook and </a:t>
            </a:r>
            <a:r>
              <a:rPr lang="en-US" sz="2400" dirty="0">
                <a:latin typeface="Arial" pitchFamily="34" charset="0"/>
                <a:cs typeface="Arial" pitchFamily="34" charset="0"/>
              </a:rPr>
              <a:t>Blogging</a:t>
            </a:r>
          </a:p>
          <a:p>
            <a:endParaRPr lang="en-US" sz="2400" dirty="0" smtClean="0">
              <a:latin typeface="Arial" pitchFamily="34" charset="0"/>
              <a:cs typeface="Arial" pitchFamily="34" charset="0"/>
            </a:endParaRPr>
          </a:p>
          <a:p>
            <a:endParaRPr lang="en-US" dirty="0"/>
          </a:p>
        </p:txBody>
      </p:sp>
      <p:sp>
        <p:nvSpPr>
          <p:cNvPr id="6" name="TextBox 5"/>
          <p:cNvSpPr txBox="1"/>
          <p:nvPr/>
        </p:nvSpPr>
        <p:spPr>
          <a:xfrm>
            <a:off x="0" y="0"/>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sp>
        <p:nvSpPr>
          <p:cNvPr id="7" name="Rectangle 46"/>
          <p:cNvSpPr txBox="1">
            <a:spLocks noChangeArrowheads="1"/>
          </p:cNvSpPr>
          <p:nvPr/>
        </p:nvSpPr>
        <p:spPr bwMode="auto">
          <a:xfrm>
            <a:off x="257175" y="539116"/>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itchFamily="34" charset="0"/>
                <a:cs typeface="Arial" pitchFamily="34" charset="0"/>
              </a:rPr>
              <a:t>Day One: Learning Objectives</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845314"/>
            <a:ext cx="5486400" cy="707886"/>
          </a:xfrm>
          <a:prstGeom prst="rect">
            <a:avLst/>
          </a:prstGeom>
          <a:noFill/>
        </p:spPr>
        <p:txBody>
          <a:bodyPr wrap="square" rtlCol="0">
            <a:spAutoFit/>
          </a:bodyPr>
          <a:lstStyle/>
          <a:p>
            <a:r>
              <a:rPr lang="en-US" sz="4000" b="1" dirty="0" smtClean="0">
                <a:solidFill>
                  <a:schemeClr val="bg1"/>
                </a:solidFill>
              </a:rPr>
              <a:t>Spreadsheet  Aerobics</a:t>
            </a:r>
            <a:endParaRPr lang="en-US" sz="4000" b="1" dirty="0">
              <a:solidFill>
                <a:schemeClr val="bg1"/>
              </a:solidFill>
            </a:endParaRPr>
          </a:p>
        </p:txBody>
      </p:sp>
      <p:sp>
        <p:nvSpPr>
          <p:cNvPr id="7" name="TextBox 6"/>
          <p:cNvSpPr txBox="1"/>
          <p:nvPr/>
        </p:nvSpPr>
        <p:spPr>
          <a:xfrm>
            <a:off x="-9525" y="0"/>
            <a:ext cx="9144000" cy="987552"/>
          </a:xfrm>
          <a:prstGeom prst="rect">
            <a:avLst/>
          </a:prstGeom>
          <a:solidFill>
            <a:srgbClr val="ABDCD4"/>
          </a:solidFill>
        </p:spPr>
        <p:txBody>
          <a:bodyPr wrap="square" rtlCol="0">
            <a:spAutoFit/>
          </a:bodyPr>
          <a:lstStyle/>
          <a:p>
            <a:pPr algn="ctr"/>
            <a:endParaRPr lang="en-US" sz="2200" dirty="0">
              <a:solidFill>
                <a:schemeClr val="tx1">
                  <a:lumMod val="75000"/>
                  <a:lumOff val="25000"/>
                </a:schemeClr>
              </a:solidFill>
              <a:latin typeface="Arial" pitchFamily="34" charset="0"/>
              <a:cs typeface="Arial" pitchFamily="34" charset="0"/>
            </a:endParaRPr>
          </a:p>
        </p:txBody>
      </p:sp>
      <p:sp>
        <p:nvSpPr>
          <p:cNvPr id="3" name="TextBox 2"/>
          <p:cNvSpPr txBox="1"/>
          <p:nvPr/>
        </p:nvSpPr>
        <p:spPr>
          <a:xfrm>
            <a:off x="304800" y="350746"/>
            <a:ext cx="85344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What is Content? </a:t>
            </a:r>
            <a:endParaRPr lang="en-US" sz="3600" b="1" dirty="0">
              <a:latin typeface="Arial" pitchFamily="34" charset="0"/>
              <a:cs typeface="Arial"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962" y="1394327"/>
            <a:ext cx="2257038" cy="2236204"/>
          </a:xfrm>
          <a:prstGeom prst="rect">
            <a:avLst/>
          </a:prstGeom>
        </p:spPr>
      </p:pic>
      <p:grpSp>
        <p:nvGrpSpPr>
          <p:cNvPr id="6" name="Group 5"/>
          <p:cNvGrpSpPr/>
          <p:nvPr/>
        </p:nvGrpSpPr>
        <p:grpSpPr>
          <a:xfrm>
            <a:off x="2286000" y="1371600"/>
            <a:ext cx="4672206" cy="4548608"/>
            <a:chOff x="1495425" y="1371600"/>
            <a:chExt cx="4672206" cy="4548608"/>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425" y="3684004"/>
              <a:ext cx="2257038" cy="2236204"/>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443" y="1371600"/>
              <a:ext cx="2257038" cy="223620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93" y="3684004"/>
              <a:ext cx="2257038" cy="2236204"/>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Integrated Content Strategy</a:t>
            </a:r>
            <a:endParaRPr lang="en-US" sz="3600" b="1" dirty="0">
              <a:latin typeface="Arial" pitchFamily="34" charset="0"/>
              <a:cs typeface="Arial" pitchFamily="34" charset="0"/>
            </a:endParaRPr>
          </a:p>
        </p:txBody>
      </p:sp>
      <p:grpSp>
        <p:nvGrpSpPr>
          <p:cNvPr id="65" name="Group 64"/>
          <p:cNvGrpSpPr/>
          <p:nvPr/>
        </p:nvGrpSpPr>
        <p:grpSpPr>
          <a:xfrm>
            <a:off x="931268" y="3650160"/>
            <a:ext cx="903330" cy="1852633"/>
            <a:chOff x="7047174" y="2425647"/>
            <a:chExt cx="1871565" cy="3190409"/>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80629">
              <a:off x="7760165" y="2731856"/>
              <a:ext cx="380679" cy="36666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99550">
              <a:off x="7584714" y="2425647"/>
              <a:ext cx="378572" cy="36666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17276">
              <a:off x="7048337" y="4513203"/>
              <a:ext cx="373809" cy="39285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1936" y="4387428"/>
              <a:ext cx="392857" cy="385714"/>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2574" y="3627905"/>
              <a:ext cx="380679" cy="36666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77881">
              <a:off x="7369408" y="3773770"/>
              <a:ext cx="378572" cy="366667"/>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445409">
              <a:off x="8045187" y="4828399"/>
              <a:ext cx="392857" cy="385714"/>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2057" y="3179453"/>
              <a:ext cx="380679" cy="366666"/>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47926">
              <a:off x="7624504" y="4173161"/>
              <a:ext cx="378572" cy="366667"/>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2929">
              <a:off x="7382852" y="4773142"/>
              <a:ext cx="373809" cy="392857"/>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1000" y="3671157"/>
              <a:ext cx="380679" cy="366666"/>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85994">
              <a:off x="8484144" y="2715564"/>
              <a:ext cx="378572" cy="366667"/>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2984" y="5230342"/>
              <a:ext cx="392857" cy="385714"/>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91347">
              <a:off x="8441490" y="3233493"/>
              <a:ext cx="380679" cy="36666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38716">
              <a:off x="8178290" y="2659134"/>
              <a:ext cx="378572" cy="366667"/>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9352" y="3885423"/>
              <a:ext cx="373809" cy="392857"/>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101389">
              <a:off x="7636555" y="4644652"/>
              <a:ext cx="392857" cy="38571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8895" y="3143737"/>
              <a:ext cx="373809" cy="392857"/>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2228" y="4343400"/>
              <a:ext cx="392857" cy="385714"/>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09992">
              <a:off x="7047174" y="5116346"/>
              <a:ext cx="373809" cy="392857"/>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8060" y="3590634"/>
              <a:ext cx="380679" cy="366666"/>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2738" y="5226925"/>
              <a:ext cx="378572" cy="366667"/>
            </a:xfrm>
            <a:prstGeom prst="rect">
              <a:avLst/>
            </a:prstGeom>
          </p:spPr>
        </p:pic>
      </p:grpSp>
      <p:grpSp>
        <p:nvGrpSpPr>
          <p:cNvPr id="64" name="Group 63"/>
          <p:cNvGrpSpPr/>
          <p:nvPr/>
        </p:nvGrpSpPr>
        <p:grpSpPr>
          <a:xfrm>
            <a:off x="488732" y="2482484"/>
            <a:ext cx="2189850" cy="575385"/>
            <a:chOff x="5072132" y="914400"/>
            <a:chExt cx="2189850" cy="575385"/>
          </a:xfrm>
        </p:grpSpPr>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14392" y="946879"/>
              <a:ext cx="547590" cy="527433"/>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71735" y="946879"/>
              <a:ext cx="526143" cy="509598"/>
            </a:xfrm>
            <a:prstGeom prst="rect">
              <a:avLst/>
            </a:prstGeom>
          </p:spPr>
        </p:pic>
        <p:pic>
          <p:nvPicPr>
            <p:cNvPr id="56" name="Picture 5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4248" y="914400"/>
              <a:ext cx="547487" cy="575385"/>
            </a:xfrm>
            <a:prstGeom prst="rect">
              <a:avLst/>
            </a:prstGeom>
          </p:spPr>
        </p:pic>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2132" y="914400"/>
              <a:ext cx="552116" cy="542077"/>
            </a:xfrm>
            <a:prstGeom prst="rect">
              <a:avLst/>
            </a:prstGeom>
          </p:spPr>
        </p:pic>
      </p:grpSp>
      <p:grpSp>
        <p:nvGrpSpPr>
          <p:cNvPr id="63" name="Group 62"/>
          <p:cNvGrpSpPr/>
          <p:nvPr/>
        </p:nvGrpSpPr>
        <p:grpSpPr>
          <a:xfrm>
            <a:off x="2526472" y="3586975"/>
            <a:ext cx="1071230" cy="1045884"/>
            <a:chOff x="914400" y="838200"/>
            <a:chExt cx="1071230" cy="1045884"/>
          </a:xfrm>
        </p:grpSpPr>
        <p:pic>
          <p:nvPicPr>
            <p:cNvPr id="59" name="Picture 5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4400" y="846266"/>
              <a:ext cx="523743" cy="518909"/>
            </a:xfrm>
            <a:prstGeom prst="rect">
              <a:avLst/>
            </a:prstGeom>
          </p:spPr>
        </p:pic>
        <p:pic>
          <p:nvPicPr>
            <p:cNvPr id="60" name="Picture 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4400" y="1365175"/>
              <a:ext cx="523743" cy="518909"/>
            </a:xfrm>
            <a:prstGeom prst="rect">
              <a:avLst/>
            </a:prstGeom>
          </p:spPr>
        </p:pic>
        <p:pic>
          <p:nvPicPr>
            <p:cNvPr id="61" name="Picture 6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57193" y="1355881"/>
              <a:ext cx="523743" cy="518909"/>
            </a:xfrm>
            <a:prstGeom prst="rect">
              <a:avLst/>
            </a:prstGeom>
          </p:spPr>
        </p:pic>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61887" y="838200"/>
              <a:ext cx="523743" cy="518909"/>
            </a:xfrm>
            <a:prstGeom prst="rect">
              <a:avLst/>
            </a:prstGeom>
          </p:spPr>
        </p:pic>
      </p:grpSp>
      <p:sp>
        <p:nvSpPr>
          <p:cNvPr id="70" name="TextBox 69"/>
          <p:cNvSpPr txBox="1"/>
          <p:nvPr/>
        </p:nvSpPr>
        <p:spPr>
          <a:xfrm>
            <a:off x="488733" y="1247954"/>
            <a:ext cx="8274268" cy="1015663"/>
          </a:xfrm>
          <a:prstGeom prst="rect">
            <a:avLst/>
          </a:prstGeom>
          <a:noFill/>
        </p:spPr>
        <p:txBody>
          <a:bodyPr wrap="square" rtlCol="0">
            <a:spAutoFit/>
          </a:bodyPr>
          <a:lstStyle/>
          <a:p>
            <a:r>
              <a:rPr lang="en-US" sz="2000" b="1" i="1" dirty="0" smtClean="0">
                <a:latin typeface="Arial" pitchFamily="34" charset="0"/>
                <a:cs typeface="Arial" pitchFamily="34" charset="0"/>
              </a:rPr>
              <a:t>Integrated Content Strategy:  </a:t>
            </a:r>
            <a:r>
              <a:rPr lang="en-US" sz="2000" dirty="0" smtClean="0">
                <a:latin typeface="Arial" pitchFamily="34" charset="0"/>
                <a:cs typeface="Arial" pitchFamily="34" charset="0"/>
              </a:rPr>
              <a:t>The coordinated process of distributing created and curated content through different channels to reach your audience, and move them to action to reach your goals</a:t>
            </a:r>
            <a:endParaRPr lang="en-US" sz="2000" dirty="0">
              <a:latin typeface="Arial" pitchFamily="34" charset="0"/>
              <a:cs typeface="Arial" pitchFamily="34" charset="0"/>
            </a:endParaRPr>
          </a:p>
        </p:txBody>
      </p:sp>
      <p:sp>
        <p:nvSpPr>
          <p:cNvPr id="72" name="TextBox 71"/>
          <p:cNvSpPr txBox="1"/>
          <p:nvPr/>
        </p:nvSpPr>
        <p:spPr>
          <a:xfrm>
            <a:off x="894288" y="5791200"/>
            <a:ext cx="1082326" cy="369332"/>
          </a:xfrm>
          <a:prstGeom prst="rect">
            <a:avLst/>
          </a:prstGeom>
          <a:noFill/>
        </p:spPr>
        <p:txBody>
          <a:bodyPr wrap="square" rtlCol="0">
            <a:spAutoFit/>
          </a:bodyPr>
          <a:lstStyle/>
          <a:p>
            <a:r>
              <a:rPr lang="en-US" dirty="0" err="1" smtClean="0"/>
              <a:t>Curation</a:t>
            </a:r>
            <a:endParaRPr lang="en-US" dirty="0"/>
          </a:p>
        </p:txBody>
      </p:sp>
      <p:sp>
        <p:nvSpPr>
          <p:cNvPr id="73" name="TextBox 72"/>
          <p:cNvSpPr txBox="1"/>
          <p:nvPr/>
        </p:nvSpPr>
        <p:spPr>
          <a:xfrm>
            <a:off x="783766" y="3174552"/>
            <a:ext cx="1659844" cy="369332"/>
          </a:xfrm>
          <a:prstGeom prst="rect">
            <a:avLst/>
          </a:prstGeom>
          <a:noFill/>
        </p:spPr>
        <p:txBody>
          <a:bodyPr wrap="square" rtlCol="0">
            <a:spAutoFit/>
          </a:bodyPr>
          <a:lstStyle/>
          <a:p>
            <a:r>
              <a:rPr lang="en-US" dirty="0" smtClean="0"/>
              <a:t>Creation</a:t>
            </a:r>
            <a:endParaRPr lang="en-US" dirty="0"/>
          </a:p>
        </p:txBody>
      </p:sp>
      <p:sp>
        <p:nvSpPr>
          <p:cNvPr id="74" name="TextBox 73"/>
          <p:cNvSpPr txBox="1"/>
          <p:nvPr/>
        </p:nvSpPr>
        <p:spPr>
          <a:xfrm>
            <a:off x="2302556" y="4775773"/>
            <a:ext cx="1659844" cy="369332"/>
          </a:xfrm>
          <a:prstGeom prst="rect">
            <a:avLst/>
          </a:prstGeom>
          <a:noFill/>
        </p:spPr>
        <p:txBody>
          <a:bodyPr wrap="square" rtlCol="0">
            <a:spAutoFit/>
          </a:bodyPr>
          <a:lstStyle/>
          <a:p>
            <a:r>
              <a:rPr lang="en-US" dirty="0" smtClean="0"/>
              <a:t>Coordination</a:t>
            </a:r>
            <a:endParaRPr lang="en-US" dirty="0"/>
          </a:p>
        </p:txBody>
      </p:sp>
      <p:cxnSp>
        <p:nvCxnSpPr>
          <p:cNvPr id="89" name="Straight Arrow Connector 88"/>
          <p:cNvCxnSpPr/>
          <p:nvPr/>
        </p:nvCxnSpPr>
        <p:spPr>
          <a:xfrm flipV="1">
            <a:off x="3962400" y="3376389"/>
            <a:ext cx="3352800" cy="164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135550" y="3518066"/>
            <a:ext cx="1275300" cy="369332"/>
          </a:xfrm>
          <a:prstGeom prst="rect">
            <a:avLst/>
          </a:prstGeom>
          <a:noFill/>
        </p:spPr>
        <p:txBody>
          <a:bodyPr wrap="square" rtlCol="0">
            <a:spAutoFit/>
          </a:bodyPr>
          <a:lstStyle/>
          <a:p>
            <a:r>
              <a:rPr lang="en-US" dirty="0" smtClean="0"/>
              <a:t>Channels</a:t>
            </a:r>
            <a:endParaRPr lang="en-US" dirty="0"/>
          </a:p>
        </p:txBody>
      </p:sp>
      <p:pic>
        <p:nvPicPr>
          <p:cNvPr id="126" name="Picture 1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9310" y="2947152"/>
            <a:ext cx="336567" cy="336567"/>
          </a:xfrm>
          <a:prstGeom prst="rect">
            <a:avLst/>
          </a:prstGeom>
        </p:spPr>
      </p:pic>
      <p:pic>
        <p:nvPicPr>
          <p:cNvPr id="128" name="Picture 1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42527" y="3586975"/>
            <a:ext cx="390556" cy="390556"/>
          </a:xfrm>
          <a:prstGeom prst="rect">
            <a:avLst/>
          </a:prstGeom>
        </p:spPr>
      </p:pic>
      <p:pic>
        <p:nvPicPr>
          <p:cNvPr id="131" name="Picture 1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8800" y="3988077"/>
            <a:ext cx="321831" cy="334114"/>
          </a:xfrm>
          <a:prstGeom prst="rect">
            <a:avLst/>
          </a:prstGeom>
        </p:spPr>
      </p:pic>
      <p:pic>
        <p:nvPicPr>
          <p:cNvPr id="132" name="Picture 1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76731" y="2947152"/>
            <a:ext cx="395926" cy="399019"/>
          </a:xfrm>
          <a:prstGeom prst="rect">
            <a:avLst/>
          </a:prstGeom>
        </p:spPr>
      </p:pic>
      <p:pic>
        <p:nvPicPr>
          <p:cNvPr id="133" name="Picture 13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42476" y="2789741"/>
            <a:ext cx="379947" cy="356920"/>
          </a:xfrm>
          <a:prstGeom prst="rect">
            <a:avLst/>
          </a:prstGeom>
        </p:spPr>
      </p:pic>
      <p:pic>
        <p:nvPicPr>
          <p:cNvPr id="134" name="Picture 1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33083" y="3954750"/>
            <a:ext cx="442832" cy="442832"/>
          </a:xfrm>
          <a:prstGeom prst="rect">
            <a:avLst/>
          </a:prstGeom>
        </p:spPr>
      </p:pic>
      <p:pic>
        <p:nvPicPr>
          <p:cNvPr id="135" name="Picture 1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15239" y="4027442"/>
            <a:ext cx="324710" cy="324710"/>
          </a:xfrm>
          <a:prstGeom prst="rect">
            <a:avLst/>
          </a:prstGeom>
        </p:spPr>
      </p:pic>
      <p:pic>
        <p:nvPicPr>
          <p:cNvPr id="136" name="Picture 13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77594" y="3526390"/>
            <a:ext cx="352683" cy="352683"/>
          </a:xfrm>
          <a:prstGeom prst="rect">
            <a:avLst/>
          </a:prstGeom>
        </p:spPr>
      </p:pic>
      <p:pic>
        <p:nvPicPr>
          <p:cNvPr id="137" name="Picture 13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534981" y="2657583"/>
            <a:ext cx="1377175" cy="1377175"/>
          </a:xfrm>
          <a:prstGeom prst="rect">
            <a:avLst/>
          </a:prstGeom>
        </p:spPr>
      </p:pic>
      <p:sp>
        <p:nvSpPr>
          <p:cNvPr id="138" name="TextBox 137"/>
          <p:cNvSpPr txBox="1"/>
          <p:nvPr/>
        </p:nvSpPr>
        <p:spPr>
          <a:xfrm>
            <a:off x="7534981" y="4094536"/>
            <a:ext cx="1304219" cy="369332"/>
          </a:xfrm>
          <a:prstGeom prst="rect">
            <a:avLst/>
          </a:prstGeom>
          <a:noFill/>
        </p:spPr>
        <p:txBody>
          <a:bodyPr wrap="square" rtlCol="0">
            <a:spAutoFit/>
          </a:bodyPr>
          <a:lstStyle/>
          <a:p>
            <a:r>
              <a:rPr lang="en-US" dirty="0" smtClean="0"/>
              <a:t>Audience</a:t>
            </a:r>
            <a:endParaRPr lang="en-US" dirty="0"/>
          </a:p>
        </p:txBody>
      </p:sp>
    </p:spTree>
    <p:extLst>
      <p:ext uri="{BB962C8B-B14F-4D97-AF65-F5344CB8AC3E}">
        <p14:creationId xmlns:p14="http://schemas.microsoft.com/office/powerpoint/2010/main" val="48347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7924800" cy="954107"/>
          </a:xfrm>
          <a:prstGeom prst="rect">
            <a:avLst/>
          </a:prstGeom>
          <a:noFill/>
        </p:spPr>
        <p:txBody>
          <a:bodyPr wrap="square" rtlCol="0">
            <a:sp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11" name="TextBox 10"/>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3 Simple Steps</a:t>
            </a:r>
            <a:endParaRPr lang="en-US" sz="3600" b="1" dirty="0">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1960933741"/>
              </p:ext>
            </p:extLst>
          </p:nvPr>
        </p:nvGraphicFramePr>
        <p:xfrm>
          <a:off x="1143000" y="21380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524000" y="2438400"/>
            <a:ext cx="762000" cy="1200329"/>
          </a:xfrm>
          <a:prstGeom prst="rect">
            <a:avLst/>
          </a:prstGeom>
          <a:noFill/>
        </p:spPr>
        <p:txBody>
          <a:bodyPr wrap="square" rtlCol="0">
            <a:spAutoFit/>
          </a:bodyPr>
          <a:lstStyle/>
          <a:p>
            <a:r>
              <a:rPr lang="en-US" sz="7200" dirty="0"/>
              <a:t>1</a:t>
            </a:r>
          </a:p>
        </p:txBody>
      </p:sp>
      <p:sp>
        <p:nvSpPr>
          <p:cNvPr id="14" name="TextBox 13"/>
          <p:cNvSpPr txBox="1"/>
          <p:nvPr/>
        </p:nvSpPr>
        <p:spPr>
          <a:xfrm>
            <a:off x="3695700" y="1905000"/>
            <a:ext cx="762000" cy="1200329"/>
          </a:xfrm>
          <a:prstGeom prst="rect">
            <a:avLst/>
          </a:prstGeom>
          <a:noFill/>
        </p:spPr>
        <p:txBody>
          <a:bodyPr wrap="square" rtlCol="0">
            <a:spAutoFit/>
          </a:bodyPr>
          <a:lstStyle/>
          <a:p>
            <a:r>
              <a:rPr lang="en-US" sz="7200" dirty="0" smtClean="0"/>
              <a:t>2</a:t>
            </a:r>
            <a:endParaRPr lang="en-US" sz="7200" dirty="0"/>
          </a:p>
        </p:txBody>
      </p:sp>
      <p:sp>
        <p:nvSpPr>
          <p:cNvPr id="15" name="TextBox 14"/>
          <p:cNvSpPr txBox="1"/>
          <p:nvPr/>
        </p:nvSpPr>
        <p:spPr>
          <a:xfrm>
            <a:off x="5867400" y="1317125"/>
            <a:ext cx="762000" cy="1200329"/>
          </a:xfrm>
          <a:prstGeom prst="rect">
            <a:avLst/>
          </a:prstGeom>
          <a:noFill/>
        </p:spPr>
        <p:txBody>
          <a:bodyPr wrap="square" rtlCol="0">
            <a:spAutoFit/>
          </a:bodyPr>
          <a:lstStyle/>
          <a:p>
            <a:r>
              <a:rPr lang="en-US" sz="7200" dirty="0" smtClean="0"/>
              <a:t>3</a:t>
            </a:r>
            <a:endParaRPr lang="en-US" sz="7200" dirty="0"/>
          </a:p>
        </p:txBody>
      </p:sp>
    </p:spTree>
    <p:extLst>
      <p:ext uri="{BB962C8B-B14F-4D97-AF65-F5344CB8AC3E}">
        <p14:creationId xmlns:p14="http://schemas.microsoft.com/office/powerpoint/2010/main" val="223239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Share Pair</a:t>
            </a:r>
            <a:endParaRPr lang="en-US" sz="3600" b="1" dirty="0">
              <a:latin typeface="Arial" pitchFamily="34" charset="0"/>
              <a:cs typeface="Arial" pitchFamily="34" charset="0"/>
            </a:endParaRPr>
          </a:p>
        </p:txBody>
      </p:sp>
      <p:sp>
        <p:nvSpPr>
          <p:cNvPr id="3" name="TextBox 2"/>
          <p:cNvSpPr txBox="1"/>
          <p:nvPr/>
        </p:nvSpPr>
        <p:spPr>
          <a:xfrm>
            <a:off x="914400" y="1676400"/>
            <a:ext cx="6781800" cy="2554545"/>
          </a:xfrm>
          <a:prstGeom prst="rect">
            <a:avLst/>
          </a:prstGeom>
          <a:noFill/>
        </p:spPr>
        <p:txBody>
          <a:bodyPr wrap="square" rtlCol="0">
            <a:spAutoFit/>
          </a:bodyPr>
          <a:lstStyle/>
          <a:p>
            <a:pPr marL="457200" indent="-457200">
              <a:buFont typeface="Arial" pitchFamily="34" charset="0"/>
              <a:buChar char="•"/>
            </a:pPr>
            <a:r>
              <a:rPr lang="en-US" sz="3200" dirty="0" smtClean="0"/>
              <a:t>What step do you find the most challenging?  </a:t>
            </a:r>
          </a:p>
          <a:p>
            <a:endParaRPr lang="en-US" sz="3200" dirty="0" smtClean="0"/>
          </a:p>
          <a:p>
            <a:pPr marL="457200" indent="-457200">
              <a:buFont typeface="Arial" pitchFamily="34" charset="0"/>
              <a:buChar char="•"/>
            </a:pPr>
            <a:r>
              <a:rPr lang="en-US" sz="3200" dirty="0" smtClean="0"/>
              <a:t>What step to you find the least challenging?</a:t>
            </a:r>
            <a:endParaRPr lang="en-US" sz="3200" dirty="0"/>
          </a:p>
        </p:txBody>
      </p:sp>
    </p:spTree>
    <p:extLst>
      <p:ext uri="{BB962C8B-B14F-4D97-AF65-F5344CB8AC3E}">
        <p14:creationId xmlns:p14="http://schemas.microsoft.com/office/powerpoint/2010/main" val="1290823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Content Strategy: Organize</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37216"/>
            <a:ext cx="4368800" cy="3276600"/>
          </a:xfrm>
          <a:prstGeom prst="rect">
            <a:avLst/>
          </a:prstGeom>
        </p:spPr>
      </p:pic>
      <p:sp>
        <p:nvSpPr>
          <p:cNvPr id="5" name="TextBox 4"/>
          <p:cNvSpPr txBox="1"/>
          <p:nvPr/>
        </p:nvSpPr>
        <p:spPr>
          <a:xfrm>
            <a:off x="5334000" y="1828800"/>
            <a:ext cx="4267200" cy="1754326"/>
          </a:xfrm>
          <a:prstGeom prst="rect">
            <a:avLst/>
          </a:prstGeom>
          <a:noFill/>
        </p:spPr>
        <p:txBody>
          <a:bodyPr wrap="square" rtlCol="0">
            <a:spAutoFit/>
          </a:bodyPr>
          <a:lstStyle/>
          <a:p>
            <a:pPr marL="285750" indent="-285750">
              <a:buFont typeface="Arial" pitchFamily="34" charset="0"/>
              <a:buChar char="•"/>
            </a:pPr>
            <a:r>
              <a:rPr lang="en-US" sz="3600" dirty="0" smtClean="0"/>
              <a:t>Audience</a:t>
            </a:r>
          </a:p>
          <a:p>
            <a:pPr marL="285750" indent="-285750">
              <a:buFont typeface="Arial" pitchFamily="34" charset="0"/>
              <a:buChar char="•"/>
            </a:pPr>
            <a:r>
              <a:rPr lang="en-US" sz="3600" dirty="0" smtClean="0"/>
              <a:t>Channel</a:t>
            </a:r>
          </a:p>
          <a:p>
            <a:pPr marL="285750" indent="-285750">
              <a:buFont typeface="Arial" pitchFamily="34" charset="0"/>
              <a:buChar char="•"/>
            </a:pPr>
            <a:r>
              <a:rPr lang="en-US" sz="3600" dirty="0" smtClean="0"/>
              <a:t>Frequency</a:t>
            </a:r>
          </a:p>
        </p:txBody>
      </p:sp>
      <p:sp>
        <p:nvSpPr>
          <p:cNvPr id="6" name="TextBox 5"/>
          <p:cNvSpPr txBox="1"/>
          <p:nvPr/>
        </p:nvSpPr>
        <p:spPr>
          <a:xfrm>
            <a:off x="533400" y="4964668"/>
            <a:ext cx="3581399" cy="461665"/>
          </a:xfrm>
          <a:prstGeom prst="rect">
            <a:avLst/>
          </a:prstGeom>
          <a:noFill/>
        </p:spPr>
        <p:txBody>
          <a:bodyPr wrap="square" rtlCol="0">
            <a:spAutoFit/>
          </a:bodyPr>
          <a:lstStyle/>
          <a:p>
            <a:r>
              <a:rPr lang="en-US" sz="2400" b="1" dirty="0" smtClean="0">
                <a:latin typeface="Arial" pitchFamily="34" charset="0"/>
                <a:cs typeface="Arial" pitchFamily="34" charset="0"/>
              </a:rPr>
              <a:t>Tool:</a:t>
            </a:r>
            <a:r>
              <a:rPr lang="en-US" sz="2400" dirty="0" smtClean="0">
                <a:latin typeface="Arial" pitchFamily="34" charset="0"/>
                <a:cs typeface="Arial" pitchFamily="34" charset="0"/>
              </a:rPr>
              <a:t>  Editorial Calendar</a:t>
            </a:r>
            <a:endParaRPr lang="en-US" sz="2400" dirty="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425" y="3915677"/>
            <a:ext cx="1377175" cy="1377175"/>
          </a:xfrm>
          <a:prstGeom prst="rect">
            <a:avLst/>
          </a:prstGeom>
        </p:spPr>
      </p:pic>
      <p:sp>
        <p:nvSpPr>
          <p:cNvPr id="12" name="TextBox 11"/>
          <p:cNvSpPr txBox="1"/>
          <p:nvPr/>
        </p:nvSpPr>
        <p:spPr>
          <a:xfrm>
            <a:off x="4114800" y="5486400"/>
            <a:ext cx="4724400" cy="830997"/>
          </a:xfrm>
          <a:prstGeom prst="rect">
            <a:avLst/>
          </a:prstGeom>
          <a:noFill/>
        </p:spPr>
        <p:txBody>
          <a:bodyPr wrap="square" rtlCol="0">
            <a:spAutoFit/>
          </a:bodyPr>
          <a:lstStyle/>
          <a:p>
            <a:r>
              <a:rPr lang="en-US" sz="2400" dirty="0" smtClean="0">
                <a:latin typeface="Arial" pitchFamily="34" charset="0"/>
                <a:cs typeface="Arial" pitchFamily="34" charset="0"/>
              </a:rPr>
              <a:t>What will you say?</a:t>
            </a:r>
          </a:p>
          <a:p>
            <a:r>
              <a:rPr lang="en-US" sz="2400" dirty="0" smtClean="0">
                <a:latin typeface="Arial" pitchFamily="34" charset="0"/>
                <a:cs typeface="Arial" pitchFamily="34" charset="0"/>
              </a:rPr>
              <a:t>What does your audience want? </a:t>
            </a:r>
          </a:p>
        </p:txBody>
      </p:sp>
    </p:spTree>
    <p:extLst>
      <p:ext uri="{BB962C8B-B14F-4D97-AF65-F5344CB8AC3E}">
        <p14:creationId xmlns:p14="http://schemas.microsoft.com/office/powerpoint/2010/main" val="1275210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3373</TotalTime>
  <Words>1212</Words>
  <Application>Microsoft Office PowerPoint</Application>
  <PresentationFormat>On-screen Show (4:3)</PresentationFormat>
  <Paragraphs>327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Day Two:  Integrated Content Strategy Jordan Dead Sea</vt:lpstr>
      <vt:lpstr>Day Two:  Integrated Content Strategy Fez, Morocco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Beth Kanter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Kanter</dc:creator>
  <cp:lastModifiedBy>Bhasin, Madhavi</cp:lastModifiedBy>
  <cp:revision>427</cp:revision>
  <dcterms:created xsi:type="dcterms:W3CDTF">2011-01-07T00:57:53Z</dcterms:created>
  <dcterms:modified xsi:type="dcterms:W3CDTF">2012-02-21T18:39:02Z</dcterms:modified>
</cp:coreProperties>
</file>