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62" r:id="rId3"/>
    <p:sldId id="275" r:id="rId4"/>
    <p:sldId id="273" r:id="rId5"/>
    <p:sldId id="276" r:id="rId6"/>
    <p:sldId id="278" r:id="rId7"/>
    <p:sldId id="277" r:id="rId8"/>
    <p:sldId id="265" r:id="rId9"/>
    <p:sldId id="280" r:id="rId10"/>
    <p:sldId id="279" r:id="rId11"/>
    <p:sldId id="286" r:id="rId12"/>
    <p:sldId id="281" r:id="rId13"/>
    <p:sldId id="287" r:id="rId14"/>
    <p:sldId id="282" r:id="rId15"/>
    <p:sldId id="267" r:id="rId16"/>
    <p:sldId id="268" r:id="rId17"/>
    <p:sldId id="257" r:id="rId18"/>
    <p:sldId id="271" r:id="rId19"/>
    <p:sldId id="270" r:id="rId20"/>
    <p:sldId id="269" r:id="rId21"/>
    <p:sldId id="285" r:id="rId22"/>
    <p:sldId id="284" r:id="rId23"/>
    <p:sldId id="266" r:id="rId24"/>
    <p:sldId id="272" r:id="rId25"/>
    <p:sldId id="259" r:id="rId26"/>
    <p:sldId id="258" r:id="rId27"/>
    <p:sldId id="260" r:id="rId28"/>
    <p:sldId id="261" r:id="rId29"/>
    <p:sldId id="289" r:id="rId30"/>
    <p:sldId id="288" r:id="rId31"/>
  </p:sldIdLst>
  <p:sldSz cx="9144000" cy="6858000" type="screen4x3"/>
  <p:notesSz cx="7102475" cy="1022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ABDCD4"/>
    <a:srgbClr val="33CC33"/>
    <a:srgbClr val="9DE357"/>
    <a:srgbClr val="99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9" autoAdjust="0"/>
    <p:restoredTop sz="73201" autoAdjust="0"/>
  </p:normalViewPr>
  <p:slideViewPr>
    <p:cSldViewPr>
      <p:cViewPr>
        <p:scale>
          <a:sx n="75" d="100"/>
          <a:sy n="75" d="100"/>
        </p:scale>
        <p:origin x="-2664"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25F7D-2046-4F7B-A166-F86D3CFB579C}"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n-US"/>
        </a:p>
      </dgm:t>
    </dgm:pt>
    <dgm:pt modelId="{3856D94E-AFAA-4ACF-9E62-EE6DE8884B77}">
      <dgm:prSet phldrT="[Text]"/>
      <dgm:spPr/>
      <dgm:t>
        <a:bodyPr/>
        <a:lstStyle/>
        <a:p>
          <a:endParaRPr lang="en-US" dirty="0"/>
        </a:p>
      </dgm:t>
    </dgm:pt>
    <dgm:pt modelId="{8437E1D4-039F-48A6-BA31-D6719E5FAE1F}" type="parTrans" cxnId="{D87620E6-1D47-4395-AFB3-271632474A5B}">
      <dgm:prSet/>
      <dgm:spPr/>
      <dgm:t>
        <a:bodyPr/>
        <a:lstStyle/>
        <a:p>
          <a:endParaRPr lang="en-US"/>
        </a:p>
      </dgm:t>
    </dgm:pt>
    <dgm:pt modelId="{2CB6C4F0-1678-418C-8501-EF0A23055E15}" type="sibTrans" cxnId="{D87620E6-1D47-4395-AFB3-271632474A5B}">
      <dgm:prSet/>
      <dgm:spPr/>
      <dgm:t>
        <a:bodyPr/>
        <a:lstStyle/>
        <a:p>
          <a:endParaRPr lang="en-US"/>
        </a:p>
      </dgm:t>
    </dgm:pt>
    <dgm:pt modelId="{447EB1B3-42DA-44F6-B822-BF2617680B3D}">
      <dgm:prSet phldrT="[Text]"/>
      <dgm:spPr/>
      <dgm:t>
        <a:bodyPr/>
        <a:lstStyle/>
        <a:p>
          <a:r>
            <a:rPr lang="en-US" dirty="0" smtClean="0"/>
            <a:t>60 minutes</a:t>
          </a:r>
          <a:endParaRPr lang="en-US" dirty="0"/>
        </a:p>
      </dgm:t>
    </dgm:pt>
    <dgm:pt modelId="{B68B1402-EB08-440B-8458-897031D32F3F}" type="parTrans" cxnId="{E4EFEBDF-BDC3-471B-A025-234CB9ED5820}">
      <dgm:prSet/>
      <dgm:spPr/>
      <dgm:t>
        <a:bodyPr/>
        <a:lstStyle/>
        <a:p>
          <a:endParaRPr lang="en-US"/>
        </a:p>
      </dgm:t>
    </dgm:pt>
    <dgm:pt modelId="{7A6EBE46-BAF7-4A6E-A3B7-DA0551973E11}" type="sibTrans" cxnId="{E4EFEBDF-BDC3-471B-A025-234CB9ED5820}">
      <dgm:prSet/>
      <dgm:spPr/>
      <dgm:t>
        <a:bodyPr/>
        <a:lstStyle/>
        <a:p>
          <a:endParaRPr lang="en-US"/>
        </a:p>
      </dgm:t>
    </dgm:pt>
    <dgm:pt modelId="{0FDD20AC-5A7C-487E-B753-0057DF366D5C}">
      <dgm:prSet phldrT="[Text]"/>
      <dgm:spPr/>
      <dgm:t>
        <a:bodyPr/>
        <a:lstStyle/>
        <a:p>
          <a:r>
            <a:rPr lang="en-US" dirty="0" smtClean="0"/>
            <a:t>45 minutes</a:t>
          </a:r>
          <a:endParaRPr lang="en-US" dirty="0"/>
        </a:p>
      </dgm:t>
    </dgm:pt>
    <dgm:pt modelId="{4B22B702-6F27-4B49-9EC1-8672003F7475}" type="parTrans" cxnId="{A7C84A49-D4E2-4DCC-B034-327B90A2B1A9}">
      <dgm:prSet/>
      <dgm:spPr/>
      <dgm:t>
        <a:bodyPr/>
        <a:lstStyle/>
        <a:p>
          <a:endParaRPr lang="en-US"/>
        </a:p>
      </dgm:t>
    </dgm:pt>
    <dgm:pt modelId="{39C14AF6-D7A5-4C25-92F3-47F11798F177}" type="sibTrans" cxnId="{A7C84A49-D4E2-4DCC-B034-327B90A2B1A9}">
      <dgm:prSet/>
      <dgm:spPr/>
      <dgm:t>
        <a:bodyPr/>
        <a:lstStyle/>
        <a:p>
          <a:endParaRPr lang="en-US"/>
        </a:p>
      </dgm:t>
    </dgm:pt>
    <dgm:pt modelId="{FE734DC0-D10D-4153-AB0B-3539E1BF034D}">
      <dgm:prSet phldrT="[Text]"/>
      <dgm:spPr/>
      <dgm:t>
        <a:bodyPr/>
        <a:lstStyle/>
        <a:p>
          <a:r>
            <a:rPr lang="en-US" dirty="0" smtClean="0"/>
            <a:t>30 minutes</a:t>
          </a:r>
          <a:endParaRPr lang="en-US" dirty="0"/>
        </a:p>
      </dgm:t>
    </dgm:pt>
    <dgm:pt modelId="{88539D35-5A49-49B9-A31F-AF7051820013}" type="parTrans" cxnId="{17D3F4B4-42B8-4FD6-8A4A-58C8DF9EAE9D}">
      <dgm:prSet/>
      <dgm:spPr/>
      <dgm:t>
        <a:bodyPr/>
        <a:lstStyle/>
        <a:p>
          <a:endParaRPr lang="en-US"/>
        </a:p>
      </dgm:t>
    </dgm:pt>
    <dgm:pt modelId="{7D2307F2-0FF3-41DB-A0FC-4FA47957C0DA}" type="sibTrans" cxnId="{17D3F4B4-42B8-4FD6-8A4A-58C8DF9EAE9D}">
      <dgm:prSet/>
      <dgm:spPr/>
      <dgm:t>
        <a:bodyPr/>
        <a:lstStyle/>
        <a:p>
          <a:endParaRPr lang="en-US"/>
        </a:p>
      </dgm:t>
    </dgm:pt>
    <dgm:pt modelId="{6DE37875-EC2E-4602-9C13-EDE276714232}">
      <dgm:prSet phldrT="[Text]"/>
      <dgm:spPr/>
      <dgm:t>
        <a:bodyPr/>
        <a:lstStyle/>
        <a:p>
          <a:r>
            <a:rPr lang="en-US" dirty="0" smtClean="0"/>
            <a:t>15 minutes</a:t>
          </a:r>
          <a:endParaRPr lang="en-US" dirty="0"/>
        </a:p>
      </dgm:t>
    </dgm:pt>
    <dgm:pt modelId="{F42ECAAD-AED5-436A-8879-A275C6CA74AE}" type="parTrans" cxnId="{E3C4A80E-2603-4426-8F75-4C2D4EC4C699}">
      <dgm:prSet/>
      <dgm:spPr/>
      <dgm:t>
        <a:bodyPr/>
        <a:lstStyle/>
        <a:p>
          <a:endParaRPr lang="en-US"/>
        </a:p>
      </dgm:t>
    </dgm:pt>
    <dgm:pt modelId="{81898D6A-DB37-4F19-88DC-76286020ACBA}" type="sibTrans" cxnId="{E3C4A80E-2603-4426-8F75-4C2D4EC4C699}">
      <dgm:prSet/>
      <dgm:spPr/>
      <dgm:t>
        <a:bodyPr/>
        <a:lstStyle/>
        <a:p>
          <a:endParaRPr lang="en-US"/>
        </a:p>
      </dgm:t>
    </dgm:pt>
    <dgm:pt modelId="{B4384EED-DC06-44F2-BF7E-41E6A32C2860}" type="pres">
      <dgm:prSet presAssocID="{2D825F7D-2046-4F7B-A166-F86D3CFB579C}" presName="diagram" presStyleCnt="0">
        <dgm:presLayoutVars>
          <dgm:chMax val="1"/>
          <dgm:dir/>
          <dgm:animLvl val="ctr"/>
          <dgm:resizeHandles val="exact"/>
        </dgm:presLayoutVars>
      </dgm:prSet>
      <dgm:spPr/>
      <dgm:t>
        <a:bodyPr/>
        <a:lstStyle/>
        <a:p>
          <a:endParaRPr lang="en-US"/>
        </a:p>
      </dgm:t>
    </dgm:pt>
    <dgm:pt modelId="{91E402B8-DF2F-439A-96D8-F090114AC498}" type="pres">
      <dgm:prSet presAssocID="{2D825F7D-2046-4F7B-A166-F86D3CFB579C}" presName="matrix" presStyleCnt="0"/>
      <dgm:spPr/>
    </dgm:pt>
    <dgm:pt modelId="{B775F68C-13AA-42D0-8106-502A5661A113}" type="pres">
      <dgm:prSet presAssocID="{2D825F7D-2046-4F7B-A166-F86D3CFB579C}" presName="tile1" presStyleLbl="node1" presStyleIdx="0" presStyleCnt="4"/>
      <dgm:spPr/>
      <dgm:t>
        <a:bodyPr/>
        <a:lstStyle/>
        <a:p>
          <a:endParaRPr lang="en-US"/>
        </a:p>
      </dgm:t>
    </dgm:pt>
    <dgm:pt modelId="{A9888BC4-F533-45B5-8BC8-53CA4D8FE2C4}" type="pres">
      <dgm:prSet presAssocID="{2D825F7D-2046-4F7B-A166-F86D3CFB579C}" presName="tile1text" presStyleLbl="node1" presStyleIdx="0" presStyleCnt="4">
        <dgm:presLayoutVars>
          <dgm:chMax val="0"/>
          <dgm:chPref val="0"/>
          <dgm:bulletEnabled val="1"/>
        </dgm:presLayoutVars>
      </dgm:prSet>
      <dgm:spPr/>
      <dgm:t>
        <a:bodyPr/>
        <a:lstStyle/>
        <a:p>
          <a:endParaRPr lang="en-US"/>
        </a:p>
      </dgm:t>
    </dgm:pt>
    <dgm:pt modelId="{5720E9AB-3FD5-46AF-A7DB-482A094CD293}" type="pres">
      <dgm:prSet presAssocID="{2D825F7D-2046-4F7B-A166-F86D3CFB579C}" presName="tile2" presStyleLbl="node1" presStyleIdx="1" presStyleCnt="4"/>
      <dgm:spPr/>
      <dgm:t>
        <a:bodyPr/>
        <a:lstStyle/>
        <a:p>
          <a:endParaRPr lang="en-US"/>
        </a:p>
      </dgm:t>
    </dgm:pt>
    <dgm:pt modelId="{6A108AAC-DB12-491B-AE73-27EC6BBEDC28}" type="pres">
      <dgm:prSet presAssocID="{2D825F7D-2046-4F7B-A166-F86D3CFB579C}" presName="tile2text" presStyleLbl="node1" presStyleIdx="1" presStyleCnt="4">
        <dgm:presLayoutVars>
          <dgm:chMax val="0"/>
          <dgm:chPref val="0"/>
          <dgm:bulletEnabled val="1"/>
        </dgm:presLayoutVars>
      </dgm:prSet>
      <dgm:spPr/>
      <dgm:t>
        <a:bodyPr/>
        <a:lstStyle/>
        <a:p>
          <a:endParaRPr lang="en-US"/>
        </a:p>
      </dgm:t>
    </dgm:pt>
    <dgm:pt modelId="{C93ED4EF-37AB-4310-9713-F51E63C9A34F}" type="pres">
      <dgm:prSet presAssocID="{2D825F7D-2046-4F7B-A166-F86D3CFB579C}" presName="tile3" presStyleLbl="node1" presStyleIdx="2" presStyleCnt="4"/>
      <dgm:spPr/>
      <dgm:t>
        <a:bodyPr/>
        <a:lstStyle/>
        <a:p>
          <a:endParaRPr lang="en-US"/>
        </a:p>
      </dgm:t>
    </dgm:pt>
    <dgm:pt modelId="{8EA139C0-E1E0-4F83-9691-DE76C79D077A}" type="pres">
      <dgm:prSet presAssocID="{2D825F7D-2046-4F7B-A166-F86D3CFB579C}" presName="tile3text" presStyleLbl="node1" presStyleIdx="2" presStyleCnt="4">
        <dgm:presLayoutVars>
          <dgm:chMax val="0"/>
          <dgm:chPref val="0"/>
          <dgm:bulletEnabled val="1"/>
        </dgm:presLayoutVars>
      </dgm:prSet>
      <dgm:spPr/>
      <dgm:t>
        <a:bodyPr/>
        <a:lstStyle/>
        <a:p>
          <a:endParaRPr lang="en-US"/>
        </a:p>
      </dgm:t>
    </dgm:pt>
    <dgm:pt modelId="{46AECFE6-8907-418A-A30D-F2963EEB1D5D}" type="pres">
      <dgm:prSet presAssocID="{2D825F7D-2046-4F7B-A166-F86D3CFB579C}" presName="tile4" presStyleLbl="node1" presStyleIdx="3" presStyleCnt="4"/>
      <dgm:spPr/>
      <dgm:t>
        <a:bodyPr/>
        <a:lstStyle/>
        <a:p>
          <a:endParaRPr lang="en-US"/>
        </a:p>
      </dgm:t>
    </dgm:pt>
    <dgm:pt modelId="{B90C80C8-B3E9-4096-9B69-558AC100A764}" type="pres">
      <dgm:prSet presAssocID="{2D825F7D-2046-4F7B-A166-F86D3CFB579C}" presName="tile4text" presStyleLbl="node1" presStyleIdx="3" presStyleCnt="4">
        <dgm:presLayoutVars>
          <dgm:chMax val="0"/>
          <dgm:chPref val="0"/>
          <dgm:bulletEnabled val="1"/>
        </dgm:presLayoutVars>
      </dgm:prSet>
      <dgm:spPr/>
      <dgm:t>
        <a:bodyPr/>
        <a:lstStyle/>
        <a:p>
          <a:endParaRPr lang="en-US"/>
        </a:p>
      </dgm:t>
    </dgm:pt>
    <dgm:pt modelId="{7807AD31-AC07-463F-9508-14CAC05CB7A8}" type="pres">
      <dgm:prSet presAssocID="{2D825F7D-2046-4F7B-A166-F86D3CFB579C}" presName="centerTile" presStyleLbl="fgShp" presStyleIdx="0" presStyleCnt="1">
        <dgm:presLayoutVars>
          <dgm:chMax val="0"/>
          <dgm:chPref val="0"/>
        </dgm:presLayoutVars>
      </dgm:prSet>
      <dgm:spPr/>
      <dgm:t>
        <a:bodyPr/>
        <a:lstStyle/>
        <a:p>
          <a:endParaRPr lang="en-US"/>
        </a:p>
      </dgm:t>
    </dgm:pt>
  </dgm:ptLst>
  <dgm:cxnLst>
    <dgm:cxn modelId="{3A19A053-508D-4D2A-9D1C-BDDDA1132656}" type="presOf" srcId="{FE734DC0-D10D-4153-AB0B-3539E1BF034D}" destId="{8EA139C0-E1E0-4F83-9691-DE76C79D077A}" srcOrd="1" destOrd="0" presId="urn:microsoft.com/office/officeart/2005/8/layout/matrix1"/>
    <dgm:cxn modelId="{E4EFEBDF-BDC3-471B-A025-234CB9ED5820}" srcId="{3856D94E-AFAA-4ACF-9E62-EE6DE8884B77}" destId="{447EB1B3-42DA-44F6-B822-BF2617680B3D}" srcOrd="0" destOrd="0" parTransId="{B68B1402-EB08-440B-8458-897031D32F3F}" sibTransId="{7A6EBE46-BAF7-4A6E-A3B7-DA0551973E11}"/>
    <dgm:cxn modelId="{8E4D0EAC-66FC-4E8A-953E-657F5E3F5BDE}" type="presOf" srcId="{3856D94E-AFAA-4ACF-9E62-EE6DE8884B77}" destId="{7807AD31-AC07-463F-9508-14CAC05CB7A8}" srcOrd="0" destOrd="0" presId="urn:microsoft.com/office/officeart/2005/8/layout/matrix1"/>
    <dgm:cxn modelId="{6829FFC5-783F-4FA3-AC92-775979939571}" type="presOf" srcId="{0FDD20AC-5A7C-487E-B753-0057DF366D5C}" destId="{5720E9AB-3FD5-46AF-A7DB-482A094CD293}" srcOrd="0" destOrd="0" presId="urn:microsoft.com/office/officeart/2005/8/layout/matrix1"/>
    <dgm:cxn modelId="{17D3F4B4-42B8-4FD6-8A4A-58C8DF9EAE9D}" srcId="{3856D94E-AFAA-4ACF-9E62-EE6DE8884B77}" destId="{FE734DC0-D10D-4153-AB0B-3539E1BF034D}" srcOrd="2" destOrd="0" parTransId="{88539D35-5A49-49B9-A31F-AF7051820013}" sibTransId="{7D2307F2-0FF3-41DB-A0FC-4FA47957C0DA}"/>
    <dgm:cxn modelId="{B3CC9468-A2F6-479F-BC79-40BFA4F4F864}" type="presOf" srcId="{0FDD20AC-5A7C-487E-B753-0057DF366D5C}" destId="{6A108AAC-DB12-491B-AE73-27EC6BBEDC28}" srcOrd="1" destOrd="0" presId="urn:microsoft.com/office/officeart/2005/8/layout/matrix1"/>
    <dgm:cxn modelId="{7A2D3BC9-9BCB-4AA9-8B7A-8DED5B7597DC}" type="presOf" srcId="{6DE37875-EC2E-4602-9C13-EDE276714232}" destId="{46AECFE6-8907-418A-A30D-F2963EEB1D5D}" srcOrd="0" destOrd="0" presId="urn:microsoft.com/office/officeart/2005/8/layout/matrix1"/>
    <dgm:cxn modelId="{DAFA4554-A7A1-459C-9DCB-81C9E42E4590}" type="presOf" srcId="{2D825F7D-2046-4F7B-A166-F86D3CFB579C}" destId="{B4384EED-DC06-44F2-BF7E-41E6A32C2860}" srcOrd="0" destOrd="0" presId="urn:microsoft.com/office/officeart/2005/8/layout/matrix1"/>
    <dgm:cxn modelId="{E3C4A80E-2603-4426-8F75-4C2D4EC4C699}" srcId="{3856D94E-AFAA-4ACF-9E62-EE6DE8884B77}" destId="{6DE37875-EC2E-4602-9C13-EDE276714232}" srcOrd="3" destOrd="0" parTransId="{F42ECAAD-AED5-436A-8879-A275C6CA74AE}" sibTransId="{81898D6A-DB37-4F19-88DC-76286020ACBA}"/>
    <dgm:cxn modelId="{6DBDF677-0D76-4A3F-BCBC-B402379245BC}" type="presOf" srcId="{6DE37875-EC2E-4602-9C13-EDE276714232}" destId="{B90C80C8-B3E9-4096-9B69-558AC100A764}" srcOrd="1" destOrd="0" presId="urn:microsoft.com/office/officeart/2005/8/layout/matrix1"/>
    <dgm:cxn modelId="{D87620E6-1D47-4395-AFB3-271632474A5B}" srcId="{2D825F7D-2046-4F7B-A166-F86D3CFB579C}" destId="{3856D94E-AFAA-4ACF-9E62-EE6DE8884B77}" srcOrd="0" destOrd="0" parTransId="{8437E1D4-039F-48A6-BA31-D6719E5FAE1F}" sibTransId="{2CB6C4F0-1678-418C-8501-EF0A23055E15}"/>
    <dgm:cxn modelId="{1226ED9B-246A-45F0-A3F1-5FC9E4947374}" type="presOf" srcId="{FE734DC0-D10D-4153-AB0B-3539E1BF034D}" destId="{C93ED4EF-37AB-4310-9713-F51E63C9A34F}" srcOrd="0" destOrd="0" presId="urn:microsoft.com/office/officeart/2005/8/layout/matrix1"/>
    <dgm:cxn modelId="{A7C84A49-D4E2-4DCC-B034-327B90A2B1A9}" srcId="{3856D94E-AFAA-4ACF-9E62-EE6DE8884B77}" destId="{0FDD20AC-5A7C-487E-B753-0057DF366D5C}" srcOrd="1" destOrd="0" parTransId="{4B22B702-6F27-4B49-9EC1-8672003F7475}" sibTransId="{39C14AF6-D7A5-4C25-92F3-47F11798F177}"/>
    <dgm:cxn modelId="{152B6EFC-0B0B-473B-B711-8E5AE547F16A}" type="presOf" srcId="{447EB1B3-42DA-44F6-B822-BF2617680B3D}" destId="{B775F68C-13AA-42D0-8106-502A5661A113}" srcOrd="0" destOrd="0" presId="urn:microsoft.com/office/officeart/2005/8/layout/matrix1"/>
    <dgm:cxn modelId="{85B06885-356C-4453-95B7-33B5315D7E31}" type="presOf" srcId="{447EB1B3-42DA-44F6-B822-BF2617680B3D}" destId="{A9888BC4-F533-45B5-8BC8-53CA4D8FE2C4}" srcOrd="1" destOrd="0" presId="urn:microsoft.com/office/officeart/2005/8/layout/matrix1"/>
    <dgm:cxn modelId="{CC4F0836-BB61-4084-B116-3B5C4B3F9BF3}" type="presParOf" srcId="{B4384EED-DC06-44F2-BF7E-41E6A32C2860}" destId="{91E402B8-DF2F-439A-96D8-F090114AC498}" srcOrd="0" destOrd="0" presId="urn:microsoft.com/office/officeart/2005/8/layout/matrix1"/>
    <dgm:cxn modelId="{909C5DB1-8253-44E2-9D98-026EC0D3F7A8}" type="presParOf" srcId="{91E402B8-DF2F-439A-96D8-F090114AC498}" destId="{B775F68C-13AA-42D0-8106-502A5661A113}" srcOrd="0" destOrd="0" presId="urn:microsoft.com/office/officeart/2005/8/layout/matrix1"/>
    <dgm:cxn modelId="{A2CAAB5E-BBE2-4352-9289-66822146E999}" type="presParOf" srcId="{91E402B8-DF2F-439A-96D8-F090114AC498}" destId="{A9888BC4-F533-45B5-8BC8-53CA4D8FE2C4}" srcOrd="1" destOrd="0" presId="urn:microsoft.com/office/officeart/2005/8/layout/matrix1"/>
    <dgm:cxn modelId="{9686F28D-9DF6-44E1-B0B6-32DB45861D50}" type="presParOf" srcId="{91E402B8-DF2F-439A-96D8-F090114AC498}" destId="{5720E9AB-3FD5-46AF-A7DB-482A094CD293}" srcOrd="2" destOrd="0" presId="urn:microsoft.com/office/officeart/2005/8/layout/matrix1"/>
    <dgm:cxn modelId="{8044FFCF-31A2-4017-84A1-6EDE7E9BE235}" type="presParOf" srcId="{91E402B8-DF2F-439A-96D8-F090114AC498}" destId="{6A108AAC-DB12-491B-AE73-27EC6BBEDC28}" srcOrd="3" destOrd="0" presId="urn:microsoft.com/office/officeart/2005/8/layout/matrix1"/>
    <dgm:cxn modelId="{D264A257-15DC-4936-87CF-82AFA07DF16A}" type="presParOf" srcId="{91E402B8-DF2F-439A-96D8-F090114AC498}" destId="{C93ED4EF-37AB-4310-9713-F51E63C9A34F}" srcOrd="4" destOrd="0" presId="urn:microsoft.com/office/officeart/2005/8/layout/matrix1"/>
    <dgm:cxn modelId="{1BBA2DAD-96DF-45A1-B758-EA551C2BAC9E}" type="presParOf" srcId="{91E402B8-DF2F-439A-96D8-F090114AC498}" destId="{8EA139C0-E1E0-4F83-9691-DE76C79D077A}" srcOrd="5" destOrd="0" presId="urn:microsoft.com/office/officeart/2005/8/layout/matrix1"/>
    <dgm:cxn modelId="{3CA46E43-4A60-4317-97DD-A70A8A871530}" type="presParOf" srcId="{91E402B8-DF2F-439A-96D8-F090114AC498}" destId="{46AECFE6-8907-418A-A30D-F2963EEB1D5D}" srcOrd="6" destOrd="0" presId="urn:microsoft.com/office/officeart/2005/8/layout/matrix1"/>
    <dgm:cxn modelId="{AB8A0043-888C-4DBE-8513-EA83FDF91796}" type="presParOf" srcId="{91E402B8-DF2F-439A-96D8-F090114AC498}" destId="{B90C80C8-B3E9-4096-9B69-558AC100A764}" srcOrd="7" destOrd="0" presId="urn:microsoft.com/office/officeart/2005/8/layout/matrix1"/>
    <dgm:cxn modelId="{828BD964-15E1-41F3-B532-7C5D5B406984}" type="presParOf" srcId="{B4384EED-DC06-44F2-BF7E-41E6A32C2860}" destId="{7807AD31-AC07-463F-9508-14CAC05CB7A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5F68C-13AA-42D0-8106-502A5661A113}">
      <dsp:nvSpPr>
        <dsp:cNvPr id="0" name=""/>
        <dsp:cNvSpPr/>
      </dsp:nvSpPr>
      <dsp:spPr>
        <a:xfrm rot="16200000">
          <a:off x="525390" y="-525390"/>
          <a:ext cx="1997218" cy="30480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kern="1200" dirty="0" smtClean="0"/>
            <a:t>60 minutes</a:t>
          </a:r>
          <a:endParaRPr lang="en-US" sz="4200" kern="1200" dirty="0"/>
        </a:p>
      </dsp:txBody>
      <dsp:txXfrm rot="5400000">
        <a:off x="0" y="0"/>
        <a:ext cx="3048000" cy="1497913"/>
      </dsp:txXfrm>
    </dsp:sp>
    <dsp:sp modelId="{5720E9AB-3FD5-46AF-A7DB-482A094CD293}">
      <dsp:nvSpPr>
        <dsp:cNvPr id="0" name=""/>
        <dsp:cNvSpPr/>
      </dsp:nvSpPr>
      <dsp:spPr>
        <a:xfrm>
          <a:off x="3048000" y="0"/>
          <a:ext cx="3048000" cy="1997218"/>
        </a:xfrm>
        <a:prstGeom prst="round1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kern="1200" dirty="0" smtClean="0"/>
            <a:t>45 minutes</a:t>
          </a:r>
          <a:endParaRPr lang="en-US" sz="4200" kern="1200" dirty="0"/>
        </a:p>
      </dsp:txBody>
      <dsp:txXfrm>
        <a:off x="3048000" y="0"/>
        <a:ext cx="3048000" cy="1497913"/>
      </dsp:txXfrm>
    </dsp:sp>
    <dsp:sp modelId="{C93ED4EF-37AB-4310-9713-F51E63C9A34F}">
      <dsp:nvSpPr>
        <dsp:cNvPr id="0" name=""/>
        <dsp:cNvSpPr/>
      </dsp:nvSpPr>
      <dsp:spPr>
        <a:xfrm rot="10800000">
          <a:off x="0" y="1997218"/>
          <a:ext cx="3048000" cy="1997218"/>
        </a:xfrm>
        <a:prstGeom prst="round1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kern="1200" dirty="0" smtClean="0"/>
            <a:t>30 minutes</a:t>
          </a:r>
          <a:endParaRPr lang="en-US" sz="4200" kern="1200" dirty="0"/>
        </a:p>
      </dsp:txBody>
      <dsp:txXfrm rot="10800000">
        <a:off x="0" y="2496523"/>
        <a:ext cx="3048000" cy="1497913"/>
      </dsp:txXfrm>
    </dsp:sp>
    <dsp:sp modelId="{46AECFE6-8907-418A-A30D-F2963EEB1D5D}">
      <dsp:nvSpPr>
        <dsp:cNvPr id="0" name=""/>
        <dsp:cNvSpPr/>
      </dsp:nvSpPr>
      <dsp:spPr>
        <a:xfrm rot="5400000">
          <a:off x="3573390" y="1471827"/>
          <a:ext cx="1997218" cy="3048000"/>
        </a:xfrm>
        <a:prstGeom prst="round1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kern="1200" dirty="0" smtClean="0"/>
            <a:t>15 minutes</a:t>
          </a:r>
          <a:endParaRPr lang="en-US" sz="4200" kern="1200" dirty="0"/>
        </a:p>
      </dsp:txBody>
      <dsp:txXfrm rot="-5400000">
        <a:off x="3048000" y="2496523"/>
        <a:ext cx="3048000" cy="1497913"/>
      </dsp:txXfrm>
    </dsp:sp>
    <dsp:sp modelId="{7807AD31-AC07-463F-9508-14CAC05CB7A8}">
      <dsp:nvSpPr>
        <dsp:cNvPr id="0" name=""/>
        <dsp:cNvSpPr/>
      </dsp:nvSpPr>
      <dsp:spPr>
        <a:xfrm>
          <a:off x="2133600" y="1497913"/>
          <a:ext cx="1828800" cy="998609"/>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n-US" sz="4100" kern="1200" dirty="0"/>
        </a:p>
      </dsp:txBody>
      <dsp:txXfrm>
        <a:off x="2182348" y="1546661"/>
        <a:ext cx="1731304" cy="90111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511175"/>
          </a:xfrm>
          <a:prstGeom prst="rect">
            <a:avLst/>
          </a:prstGeom>
        </p:spPr>
        <p:txBody>
          <a:bodyPr vert="horz" lIns="91440" tIns="45720" rIns="91440" bIns="45720" rtlCol="0"/>
          <a:lstStyle>
            <a:lvl1pPr algn="r">
              <a:defRPr sz="1200"/>
            </a:lvl1pPr>
          </a:lstStyle>
          <a:p>
            <a:fld id="{84B57AF9-0640-48FC-874B-3810180B6027}" type="datetimeFigureOut">
              <a:rPr lang="en-US" smtClean="0"/>
              <a:pPr/>
              <a:t>2/21/2012</a:t>
            </a:fld>
            <a:endParaRPr lang="en-US"/>
          </a:p>
        </p:txBody>
      </p:sp>
      <p:sp>
        <p:nvSpPr>
          <p:cNvPr id="4" name="Footer Placeholder 3"/>
          <p:cNvSpPr>
            <a:spLocks noGrp="1"/>
          </p:cNvSpPr>
          <p:nvPr>
            <p:ph type="ftr" sz="quarter" idx="2"/>
          </p:nvPr>
        </p:nvSpPr>
        <p:spPr>
          <a:xfrm>
            <a:off x="0" y="9717088"/>
            <a:ext cx="3078163"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9717088"/>
            <a:ext cx="3078163" cy="511175"/>
          </a:xfrm>
          <a:prstGeom prst="rect">
            <a:avLst/>
          </a:prstGeom>
        </p:spPr>
        <p:txBody>
          <a:bodyPr vert="horz" lIns="91440" tIns="45720" rIns="91440" bIns="45720" rtlCol="0" anchor="b"/>
          <a:lstStyle>
            <a:lvl1pPr algn="r">
              <a:defRPr sz="1200"/>
            </a:lvl1pPr>
          </a:lstStyle>
          <a:p>
            <a:fld id="{FE056F35-D174-40D3-BA2C-2D88474F381C}" type="slidenum">
              <a:rPr lang="en-US" smtClean="0"/>
              <a:pPr/>
              <a:t>‹#›</a:t>
            </a:fld>
            <a:endParaRPr lang="en-US"/>
          </a:p>
        </p:txBody>
      </p:sp>
    </p:spTree>
    <p:extLst>
      <p:ext uri="{BB962C8B-B14F-4D97-AF65-F5344CB8AC3E}">
        <p14:creationId xmlns:p14="http://schemas.microsoft.com/office/powerpoint/2010/main" val="46929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493"/>
          </a:xfrm>
          <a:prstGeom prst="rect">
            <a:avLst/>
          </a:prstGeom>
        </p:spPr>
        <p:txBody>
          <a:bodyPr vert="horz" lIns="99039" tIns="49519" rIns="99039" bIns="49519" rtlCol="0"/>
          <a:lstStyle>
            <a:lvl1pPr algn="l">
              <a:defRPr sz="1300"/>
            </a:lvl1pPr>
          </a:lstStyle>
          <a:p>
            <a:endParaRPr lang="en-US"/>
          </a:p>
        </p:txBody>
      </p:sp>
      <p:sp>
        <p:nvSpPr>
          <p:cNvPr id="3" name="Date Placeholder 2"/>
          <p:cNvSpPr>
            <a:spLocks noGrp="1"/>
          </p:cNvSpPr>
          <p:nvPr>
            <p:ph type="dt" idx="1"/>
          </p:nvPr>
        </p:nvSpPr>
        <p:spPr>
          <a:xfrm>
            <a:off x="4023092" y="0"/>
            <a:ext cx="3077739" cy="511493"/>
          </a:xfrm>
          <a:prstGeom prst="rect">
            <a:avLst/>
          </a:prstGeom>
        </p:spPr>
        <p:txBody>
          <a:bodyPr vert="horz" lIns="99039" tIns="49519" rIns="99039" bIns="49519" rtlCol="0"/>
          <a:lstStyle>
            <a:lvl1pPr algn="r">
              <a:defRPr sz="1300"/>
            </a:lvl1pPr>
          </a:lstStyle>
          <a:p>
            <a:fld id="{846106A5-0370-46B4-B19D-F8E0891379A5}" type="datetimeFigureOut">
              <a:rPr lang="en-US" smtClean="0"/>
              <a:pPr/>
              <a:t>2/21/2012</a:t>
            </a:fld>
            <a:endParaRPr lang="en-US"/>
          </a:p>
        </p:txBody>
      </p:sp>
      <p:sp>
        <p:nvSpPr>
          <p:cNvPr id="4" name="Slide Image Placeholder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39" tIns="49519" rIns="99039" bIns="49519" rtlCol="0" anchor="ctr"/>
          <a:lstStyle/>
          <a:p>
            <a:endParaRPr lang="en-US"/>
          </a:p>
        </p:txBody>
      </p:sp>
      <p:sp>
        <p:nvSpPr>
          <p:cNvPr id="5" name="Notes Placeholder 4"/>
          <p:cNvSpPr>
            <a:spLocks noGrp="1"/>
          </p:cNvSpPr>
          <p:nvPr>
            <p:ph type="body" sz="quarter" idx="3"/>
          </p:nvPr>
        </p:nvSpPr>
        <p:spPr>
          <a:xfrm>
            <a:off x="710248" y="4859179"/>
            <a:ext cx="5681980" cy="4603433"/>
          </a:xfrm>
          <a:prstGeom prst="rect">
            <a:avLst/>
          </a:prstGeom>
        </p:spPr>
        <p:txBody>
          <a:bodyPr vert="horz" lIns="99039" tIns="49519" rIns="99039" bIns="495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6582"/>
            <a:ext cx="3077739" cy="511493"/>
          </a:xfrm>
          <a:prstGeom prst="rect">
            <a:avLst/>
          </a:prstGeom>
        </p:spPr>
        <p:txBody>
          <a:bodyPr vert="horz" lIns="99039" tIns="49519" rIns="99039" bIns="49519"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6582"/>
            <a:ext cx="3077739" cy="511493"/>
          </a:xfrm>
          <a:prstGeom prst="rect">
            <a:avLst/>
          </a:prstGeom>
        </p:spPr>
        <p:txBody>
          <a:bodyPr vert="horz" lIns="99039" tIns="49519" rIns="99039" bIns="49519" rtlCol="0" anchor="b"/>
          <a:lstStyle>
            <a:lvl1pPr algn="r">
              <a:defRPr sz="1300"/>
            </a:lvl1pPr>
          </a:lstStyle>
          <a:p>
            <a:fld id="{25BCBDAB-5312-4514-BDCE-B88950303CB4}" type="slidenum">
              <a:rPr lang="en-US" smtClean="0"/>
              <a:pPr/>
              <a:t>‹#›</a:t>
            </a:fld>
            <a:endParaRPr lang="en-US"/>
          </a:p>
        </p:txBody>
      </p:sp>
    </p:spTree>
    <p:extLst>
      <p:ext uri="{BB962C8B-B14F-4D97-AF65-F5344CB8AC3E}">
        <p14:creationId xmlns:p14="http://schemas.microsoft.com/office/powerpoint/2010/main" val="115217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ethkanter.org/connect-inspire-engage/"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ocialmedia-for-trainers.wikispaces.com/Facilitation+Tips+and+Resourc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psych.ucsb.edu/people/faculty/mayer/research/research.php"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amazon.com/gp/product/0521547512/ref=as_li_qf_sp_asin_tl?ie=UTF8&amp;tag=bethkanterorg-20&amp;linkCode=as2&amp;camp=1789&amp;creative=9325&amp;creativeASIN=0521547512"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everevenues.co.uk/locations/the-studio-manchester/business/layouts-and-dimensions/main/01/sampleImgBinary/sample-room-layout.gi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kstoolkit.org/Human+Spectrogra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IIE and publicly acknowledge funding by the U.S. Department of State Middle East Partnership Initiative (MEPI).</a:t>
            </a:r>
          </a:p>
          <a:p>
            <a:endParaRPr lang="en-US" sz="1300" dirty="0" smtClean="0"/>
          </a:p>
          <a:p>
            <a:r>
              <a:rPr lang="en-US" sz="1300" b="1" dirty="0" smtClean="0"/>
              <a:t>Making Trainings Interactive: 3:15 – 5:00</a:t>
            </a:r>
            <a:endParaRPr lang="en-US" sz="1300" b="1" dirty="0" smtClean="0"/>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Description:   </a:t>
            </a:r>
            <a:r>
              <a:rPr lang="en-US" sz="1200" kern="1200" dirty="0" smtClean="0">
                <a:solidFill>
                  <a:schemeClr val="tx1"/>
                </a:solidFill>
                <a:effectLst/>
                <a:latin typeface="+mn-lt"/>
                <a:ea typeface="+mn-ea"/>
                <a:cs typeface="+mn-cs"/>
              </a:rPr>
              <a:t>This session will share and demo techniques on how to make training session more interactive and give participants a chance to practice and get peer help on training they are working on.  The session will debrief on some of the techniques used during Day 1 and share others.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Why active learning is more effective </a:t>
            </a:r>
          </a:p>
          <a:p>
            <a:pPr lvl="0"/>
            <a:r>
              <a:rPr lang="en-US" sz="1200" kern="1200" dirty="0" smtClean="0">
                <a:solidFill>
                  <a:schemeClr val="tx1"/>
                </a:solidFill>
                <a:effectLst/>
                <a:latin typeface="+mn-lt"/>
                <a:ea typeface="+mn-ea"/>
                <a:cs typeface="+mn-cs"/>
              </a:rPr>
              <a:t>Icebreakers:   Use for participants to get to know each other or for you to get to know the group’s level of experience and attitudes – Networking exercises, </a:t>
            </a:r>
            <a:r>
              <a:rPr lang="en-US" sz="1200" kern="1200" dirty="0" err="1" smtClean="0">
                <a:solidFill>
                  <a:schemeClr val="tx1"/>
                </a:solidFill>
                <a:effectLst/>
                <a:latin typeface="+mn-lt"/>
                <a:ea typeface="+mn-ea"/>
                <a:cs typeface="+mn-cs"/>
              </a:rPr>
              <a:t>Spectragrams</a:t>
            </a:r>
            <a:r>
              <a:rPr lang="en-US" sz="1200" kern="1200" dirty="0" smtClean="0">
                <a:solidFill>
                  <a:schemeClr val="tx1"/>
                </a:solidFill>
                <a:effectLst/>
                <a:latin typeface="+mn-lt"/>
                <a:ea typeface="+mn-ea"/>
                <a:cs typeface="+mn-cs"/>
              </a:rPr>
              <a:t>, and more</a:t>
            </a:r>
          </a:p>
          <a:p>
            <a:pPr lvl="0"/>
            <a:r>
              <a:rPr lang="en-US" sz="1200" kern="1200" dirty="0" smtClean="0">
                <a:solidFill>
                  <a:schemeClr val="tx1"/>
                </a:solidFill>
                <a:effectLst/>
                <a:latin typeface="+mn-lt"/>
                <a:ea typeface="+mn-ea"/>
                <a:cs typeface="+mn-cs"/>
              </a:rPr>
              <a:t>The Interactive Presentation or Lecture</a:t>
            </a:r>
          </a:p>
          <a:p>
            <a:pPr lvl="0"/>
            <a:r>
              <a:rPr lang="en-US" sz="1200" kern="1200" dirty="0" smtClean="0">
                <a:solidFill>
                  <a:schemeClr val="tx1"/>
                </a:solidFill>
                <a:effectLst/>
                <a:latin typeface="+mn-lt"/>
                <a:ea typeface="+mn-ea"/>
                <a:cs typeface="+mn-cs"/>
              </a:rPr>
              <a:t>Facilitating Small Group Exercises</a:t>
            </a:r>
          </a:p>
          <a:p>
            <a:pPr lvl="0"/>
            <a:r>
              <a:rPr lang="en-US" sz="1200" kern="1200" dirty="0" smtClean="0">
                <a:solidFill>
                  <a:schemeClr val="tx1"/>
                </a:solidFill>
                <a:effectLst/>
                <a:latin typeface="+mn-lt"/>
                <a:ea typeface="+mn-ea"/>
                <a:cs typeface="+mn-cs"/>
              </a:rPr>
              <a:t>Great endings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Preparation:   </a:t>
            </a:r>
            <a:r>
              <a:rPr lang="en-US" sz="1200" kern="1200" dirty="0" smtClean="0">
                <a:solidFill>
                  <a:schemeClr val="tx1"/>
                </a:solidFill>
                <a:effectLst/>
                <a:latin typeface="+mn-lt"/>
                <a:ea typeface="+mn-ea"/>
                <a:cs typeface="+mn-cs"/>
              </a:rPr>
              <a:t>Participants should come prepared with a session they are designing and want to make it more interactive or bring an interactive exercise they’ve designed and used for a training to share with the group.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Materials:  </a:t>
            </a:r>
            <a:r>
              <a:rPr lang="en-US" sz="1200" kern="1200" dirty="0" smtClean="0">
                <a:solidFill>
                  <a:schemeClr val="tx1"/>
                </a:solidFill>
                <a:effectLst/>
                <a:latin typeface="+mn-lt"/>
                <a:ea typeface="+mn-ea"/>
                <a:cs typeface="+mn-cs"/>
              </a:rPr>
              <a:t>Brief handout – 3-5 pages with instructions on how to use different techniques and links for additional resources from: </a:t>
            </a:r>
            <a:r>
              <a:rPr lang="en-US" sz="1200" u="sng" kern="1200" dirty="0" smtClean="0">
                <a:solidFill>
                  <a:schemeClr val="tx1"/>
                </a:solidFill>
                <a:effectLst/>
                <a:latin typeface="+mn-lt"/>
                <a:ea typeface="+mn-ea"/>
                <a:cs typeface="+mn-cs"/>
                <a:hlinkClick r:id="rId3"/>
              </a:rPr>
              <a:t>http://www.bethkanter.org/connect-inspire-engage/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Plus resource here:</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4"/>
              </a:rPr>
              <a:t>http://socialmedia-for-trainers.wikispaces.com/Facilitation+Tips+and+Resources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300" dirty="0" smtClean="0"/>
              <a:t>briefly acknowledge funding by the U.S. Department of State Middle East Partnership Initiative (MEPI).</a:t>
            </a:r>
          </a:p>
        </p:txBody>
      </p:sp>
      <p:sp>
        <p:nvSpPr>
          <p:cNvPr id="4" name="Slide Number Placeholder 3"/>
          <p:cNvSpPr>
            <a:spLocks noGrp="1"/>
          </p:cNvSpPr>
          <p:nvPr>
            <p:ph type="sldNum" sz="quarter" idx="10"/>
          </p:nvPr>
        </p:nvSpPr>
        <p:spPr/>
        <p:txBody>
          <a:bodyPr/>
          <a:lstStyle/>
          <a:p>
            <a:fld id="{25BCBDAB-5312-4514-BDCE-B88950303C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Who would like to do practice leading</a:t>
            </a:r>
            <a:r>
              <a:rPr lang="en-US" sz="1200" baseline="0" dirty="0" smtClean="0"/>
              <a:t> a </a:t>
            </a:r>
            <a:r>
              <a:rPr lang="en-US" sz="1200" baseline="0" dirty="0" err="1" smtClean="0"/>
              <a:t>spectragram</a:t>
            </a:r>
            <a:r>
              <a:rPr lang="en-US" sz="1200" baseline="0" dirty="0" smtClean="0"/>
              <a:t>?</a:t>
            </a:r>
            <a:endParaRPr lang="en-US" sz="1200" dirty="0" smtClean="0"/>
          </a:p>
        </p:txBody>
      </p:sp>
      <p:sp>
        <p:nvSpPr>
          <p:cNvPr id="4" name="Slide Number Placeholder 3"/>
          <p:cNvSpPr>
            <a:spLocks noGrp="1"/>
          </p:cNvSpPr>
          <p:nvPr>
            <p:ph type="sldNum" sz="quarter" idx="10"/>
          </p:nvPr>
        </p:nvSpPr>
        <p:spPr/>
        <p:txBody>
          <a:bodyPr/>
          <a:lstStyle/>
          <a:p>
            <a:fld id="{F53A5B5D-F975-4108-B0CB-CF46678638C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None/>
            </a:pPr>
            <a:r>
              <a:rPr lang="en-US" baseline="0" dirty="0" smtClean="0"/>
              <a:t>If you do a survey in advance of the session, you should include some questions to cover the participants attitudes about the topic.    For example,  with social media,  I want to know if people are skeptical or open to learning and ask some questions like, “What is your organization’s biggest point of skepticism about social media?”   </a:t>
            </a:r>
          </a:p>
          <a:p>
            <a:pPr marL="0" indent="0">
              <a:spcBef>
                <a:spcPct val="0"/>
              </a:spcBef>
              <a:buNone/>
            </a:pPr>
            <a:endParaRPr lang="en-US" baseline="0" dirty="0" smtClean="0"/>
          </a:p>
          <a:p>
            <a:pPr marL="0" indent="0">
              <a:spcBef>
                <a:spcPct val="0"/>
              </a:spcBef>
              <a:buNone/>
            </a:pPr>
            <a:r>
              <a:rPr lang="en-US" baseline="0" dirty="0" smtClean="0"/>
              <a:t>If you have different views and attitudes related to your topic,  you can use this exercise to allow people to share their opinions.   Once they’ve expressed their point of view, it won’t slow down your delivery of the training later on. </a:t>
            </a:r>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None/>
            </a:pPr>
            <a:endParaRPr lang="en-US" baseline="0"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None/>
            </a:pPr>
            <a:endParaRPr lang="en-US" baseline="0"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 first doing training,  I only focused on myself.   I was at the front of the room, I had to be the expert.  I had to learn the content and deliver it perfectly.   I would research content, put together slides, and practice my presentations for hours and hours.  </a:t>
            </a:r>
            <a:r>
              <a:rPr lang="en-US" baseline="0" dirty="0" smtClean="0"/>
              <a:t>Then </a:t>
            </a:r>
            <a:r>
              <a:rPr lang="en-US" baseline="0" dirty="0" smtClean="0"/>
              <a:t>I would get to the training, and most of the day I would be the one doing all the talking.  If my participants talked, it was to ask me questions and I’d give them long answers.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14</a:t>
            </a:fld>
            <a:endParaRPr lang="en-US"/>
          </a:p>
        </p:txBody>
      </p:sp>
    </p:spTree>
    <p:extLst>
      <p:ext uri="{BB962C8B-B14F-4D97-AF65-F5344CB8AC3E}">
        <p14:creationId xmlns:p14="http://schemas.microsoft.com/office/powerpoint/2010/main" val="77715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asked for feedback on surveys, here’s what I learned.</a:t>
            </a:r>
          </a:p>
          <a:p>
            <a:endParaRPr lang="en-US" dirty="0" smtClean="0"/>
          </a:p>
          <a:p>
            <a:r>
              <a:rPr lang="en-US" dirty="0" smtClean="0"/>
              <a:t>I was</a:t>
            </a:r>
            <a:r>
              <a:rPr lang="en-US" baseline="0" dirty="0" smtClean="0"/>
              <a:t> shocked! </a:t>
            </a:r>
          </a:p>
          <a:p>
            <a:endParaRPr lang="en-US" baseline="0" dirty="0" smtClean="0"/>
          </a:p>
          <a:p>
            <a:r>
              <a:rPr lang="en-US" baseline="0" dirty="0" smtClean="0"/>
              <a:t>I knew I needed to do something different.   So, I started thinking about how I could deliver what my participants wanted most:  interaction and connection! </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15</a:t>
            </a:fld>
            <a:endParaRPr lang="en-US"/>
          </a:p>
        </p:txBody>
      </p:sp>
    </p:spTree>
    <p:extLst>
      <p:ext uri="{BB962C8B-B14F-4D97-AF65-F5344CB8AC3E}">
        <p14:creationId xmlns:p14="http://schemas.microsoft.com/office/powerpoint/2010/main" val="3523882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 still didn’t believe</a:t>
            </a:r>
            <a:r>
              <a:rPr lang="en-US" sz="1200" kern="1200" baseline="0" dirty="0" smtClean="0">
                <a:solidFill>
                  <a:schemeClr val="tx1"/>
                </a:solidFill>
                <a:effectLst/>
                <a:latin typeface="+mn-lt"/>
                <a:ea typeface="+mn-ea"/>
                <a:cs typeface="+mn-cs"/>
              </a:rPr>
              <a:t> what I saw from my participant evaluations and I started to research teaching techniques and retention rates.  </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This is what I learned – that straight lecture or presentation is the least effective!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a:t>
            </a:r>
            <a:r>
              <a:rPr lang="en-US" sz="1200" kern="1200" baseline="0" dirty="0" smtClean="0">
                <a:solidFill>
                  <a:schemeClr val="tx1"/>
                </a:solidFill>
                <a:effectLst/>
                <a:latin typeface="+mn-lt"/>
                <a:ea typeface="+mn-ea"/>
                <a:cs typeface="+mn-cs"/>
              </a:rPr>
              <a:t> many participants are </a:t>
            </a:r>
            <a:r>
              <a:rPr lang="en-US" sz="1200" kern="1200" dirty="0" smtClean="0">
                <a:solidFill>
                  <a:schemeClr val="tx1"/>
                </a:solidFill>
                <a:effectLst/>
                <a:latin typeface="+mn-lt"/>
                <a:ea typeface="+mn-ea"/>
                <a:cs typeface="+mn-cs"/>
              </a:rPr>
              <a:t> comfortable with the method because, no doubt, they have sat through countless lectures and presentations from  school through to the workplace.  On the negative side, lectures and presentations can be totally ineffective and downright boring if it one-way conversation.</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16</a:t>
            </a:fld>
            <a:endParaRPr lang="en-US"/>
          </a:p>
        </p:txBody>
      </p:sp>
    </p:spTree>
    <p:extLst>
      <p:ext uri="{BB962C8B-B14F-4D97-AF65-F5344CB8AC3E}">
        <p14:creationId xmlns:p14="http://schemas.microsoft.com/office/powerpoint/2010/main" val="2978463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a:p>
            <a:r>
              <a:rPr lang="en-US" sz="1200" dirty="0" smtClean="0"/>
              <a:t>Four Corners:  This is an activity</a:t>
            </a:r>
            <a:r>
              <a:rPr lang="en-US" sz="1200" baseline="0" dirty="0" smtClean="0"/>
              <a:t> to get people to review key content by walking to a place in the room and standing by answers.     If you have four possible answers, tape those up on the wall in the four corners.    Then ask the question and have participants go to the location of their choice and discuss the answer.</a:t>
            </a:r>
          </a:p>
          <a:p>
            <a:endParaRPr lang="en-US" sz="1200" baseline="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F53A5B5D-F975-4108-B0CB-CF46678638C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3"/>
              </a:rPr>
              <a:t>Richard Mayer</a:t>
            </a:r>
            <a:r>
              <a:rPr lang="en-US" sz="1200" b="0" i="0" kern="1200" dirty="0" smtClean="0">
                <a:solidFill>
                  <a:schemeClr val="tx1"/>
                </a:solidFill>
                <a:effectLst/>
                <a:latin typeface="+mn-lt"/>
                <a:ea typeface="+mn-ea"/>
                <a:cs typeface="+mn-cs"/>
              </a:rPr>
              <a:t>‘s educational research in his book, </a:t>
            </a:r>
            <a:r>
              <a:rPr lang="en-US" sz="1200" b="0" i="0" kern="1200" dirty="0" smtClean="0">
                <a:solidFill>
                  <a:schemeClr val="tx1"/>
                </a:solidFill>
                <a:effectLst/>
                <a:latin typeface="+mn-lt"/>
                <a:ea typeface="+mn-ea"/>
                <a:cs typeface="+mn-cs"/>
                <a:hlinkClick r:id="rId4"/>
              </a:rPr>
              <a:t>The Handbook of Multi-Media Learning</a:t>
            </a:r>
            <a:r>
              <a:rPr lang="en-US" sz="1200" b="0" i="0" kern="1200" dirty="0" smtClean="0">
                <a:solidFill>
                  <a:schemeClr val="tx1"/>
                </a:solidFill>
                <a:effectLst/>
                <a:latin typeface="+mn-lt"/>
                <a:ea typeface="+mn-ea"/>
                <a:cs typeface="+mn-cs"/>
              </a:rPr>
              <a:t>  did a study of medical school lectures. They gave the students tests based on content and scored them. The questions were keyed to when the content was explained. And the resulting graph is the analysis of 1200 students.  It shows that attention is the sharpest during the first 10 minutes of the lectures, then plummets, and then gradually goes back up but not to the same level.    That means talking non-stop for more than 10 minutes, people start to tune out.  If your true goal is inspire people to learn, then  you need to incorporate techniques so people can process the information every ten minutes. </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18</a:t>
            </a:fld>
            <a:endParaRPr lang="en-US"/>
          </a:p>
        </p:txBody>
      </p:sp>
    </p:spTree>
    <p:extLst>
      <p:ext uri="{BB962C8B-B14F-4D97-AF65-F5344CB8AC3E}">
        <p14:creationId xmlns:p14="http://schemas.microsoft.com/office/powerpoint/2010/main" val="212898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that mean for me as a trainer?   I had to rethink my role.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Learners are not "empty vessels" waiting to be filled with content pushed into it by a trainer.   As trainers, we cannot take information as if it were a liquid and pour it into someone’s head as if the head were a receptacle.    </a:t>
            </a:r>
            <a:r>
              <a:rPr lang="en-US" sz="1200" kern="1200" baseline="0" dirty="0" smtClean="0">
                <a:solidFill>
                  <a:schemeClr val="tx1"/>
                </a:solidFill>
                <a:effectLst/>
                <a:latin typeface="+mn-lt"/>
                <a:ea typeface="+mn-ea"/>
                <a:cs typeface="+mn-cs"/>
              </a:rPr>
              <a:t> </a:t>
            </a:r>
            <a:r>
              <a:rPr lang="en-US" baseline="0" dirty="0" smtClean="0"/>
              <a:t>My job was not to fill my participants’  heads with knowledge, but to be a co-learner – and allow them to teach 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embraced a new teaching philosophy: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lvl="0" indent="-171450">
              <a:buFont typeface="Arial" pitchFamily="34" charset="0"/>
              <a:buChar char="•"/>
            </a:pPr>
            <a:r>
              <a:rPr lang="en-US" sz="1200" kern="1200" dirty="0" smtClean="0">
                <a:solidFill>
                  <a:schemeClr val="tx1"/>
                </a:solidFill>
                <a:effectLst/>
                <a:latin typeface="+mn-lt"/>
                <a:ea typeface="+mn-ea"/>
                <a:cs typeface="+mn-cs"/>
              </a:rPr>
              <a:t>Cover the content</a:t>
            </a:r>
          </a:p>
          <a:p>
            <a:pPr marL="171450" lvl="0" indent="-171450">
              <a:buFont typeface="Arial" pitchFamily="34" charset="0"/>
              <a:buChar char="•"/>
            </a:pPr>
            <a:r>
              <a:rPr lang="en-US" sz="1200" kern="1200" dirty="0" smtClean="0">
                <a:solidFill>
                  <a:schemeClr val="tx1"/>
                </a:solidFill>
                <a:effectLst/>
                <a:latin typeface="+mn-lt"/>
                <a:ea typeface="+mn-ea"/>
                <a:cs typeface="+mn-cs"/>
              </a:rPr>
              <a:t>Engage the participants in a co-learning exercises</a:t>
            </a:r>
          </a:p>
          <a:p>
            <a:pPr marL="171450" lvl="0" indent="-171450">
              <a:buFont typeface="Arial" pitchFamily="34" charset="0"/>
              <a:buChar char="•"/>
            </a:pPr>
            <a:r>
              <a:rPr lang="en-US" sz="1200" kern="1200" dirty="0" smtClean="0">
                <a:solidFill>
                  <a:schemeClr val="tx1"/>
                </a:solidFill>
                <a:effectLst/>
                <a:latin typeface="+mn-lt"/>
                <a:ea typeface="+mn-ea"/>
                <a:cs typeface="+mn-cs"/>
              </a:rPr>
              <a:t>Reflect on content and exercise experience</a:t>
            </a:r>
          </a:p>
          <a:p>
            <a:pPr marL="171450" lvl="0" indent="-171450">
              <a:buFont typeface="Arial" pitchFamily="34" charset="0"/>
              <a:buChar char="•"/>
            </a:pPr>
            <a:r>
              <a:rPr lang="en-US" sz="1200" kern="1200" dirty="0" smtClean="0">
                <a:solidFill>
                  <a:schemeClr val="tx1"/>
                </a:solidFill>
                <a:effectLst/>
                <a:latin typeface="+mn-lt"/>
                <a:ea typeface="+mn-ea"/>
                <a:cs typeface="+mn-cs"/>
              </a:rPr>
              <a:t>Send them off ready to apply what they just learned or use the skills they have just acquired.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Training became less about me as the expert, and more about making sure that participants are ready to put the skills and knowledge into</a:t>
            </a:r>
            <a:r>
              <a:rPr lang="en-US" sz="1200" kern="1200" baseline="0" dirty="0" smtClean="0">
                <a:solidFill>
                  <a:schemeClr val="tx1"/>
                </a:solidFill>
                <a:effectLst/>
                <a:latin typeface="+mn-lt"/>
                <a:ea typeface="+mn-ea"/>
                <a:cs typeface="+mn-cs"/>
              </a:rPr>
              <a:t> practice.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now look at every training workshop as a good </a:t>
            </a:r>
            <a:r>
              <a:rPr lang="en-US" sz="1200" kern="1200" dirty="0" smtClean="0">
                <a:solidFill>
                  <a:schemeClr val="tx1"/>
                </a:solidFill>
                <a:effectLst/>
                <a:latin typeface="+mn-lt"/>
                <a:ea typeface="+mn-ea"/>
                <a:cs typeface="+mn-cs"/>
              </a:rPr>
              <a:t>opportunity to have a conversation with others about something we both</a:t>
            </a:r>
            <a:r>
              <a:rPr lang="en-US" sz="1200" kern="1200" baseline="0" dirty="0" smtClean="0">
                <a:solidFill>
                  <a:schemeClr val="tx1"/>
                </a:solidFill>
                <a:effectLst/>
                <a:latin typeface="+mn-lt"/>
                <a:ea typeface="+mn-ea"/>
                <a:cs typeface="+mn-cs"/>
              </a:rPr>
              <a:t> care </a:t>
            </a:r>
            <a:r>
              <a:rPr lang="en-US" sz="1200" kern="1200" dirty="0" smtClean="0">
                <a:solidFill>
                  <a:schemeClr val="tx1"/>
                </a:solidFill>
                <a:effectLst/>
                <a:latin typeface="+mn-lt"/>
                <a:ea typeface="+mn-ea"/>
                <a:cs typeface="+mn-cs"/>
              </a:rPr>
              <a:t>about – the topic</a:t>
            </a:r>
            <a:r>
              <a:rPr lang="en-US" sz="1200" kern="1200" baseline="0" dirty="0" smtClean="0">
                <a:solidFill>
                  <a:schemeClr val="tx1"/>
                </a:solidFill>
                <a:effectLst/>
                <a:latin typeface="+mn-lt"/>
                <a:ea typeface="+mn-ea"/>
                <a:cs typeface="+mn-cs"/>
              </a:rPr>
              <a:t> of the training!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19</a:t>
            </a:fld>
            <a:endParaRPr lang="en-US"/>
          </a:p>
        </p:txBody>
      </p:sp>
    </p:spTree>
    <p:extLst>
      <p:ext uri="{BB962C8B-B14F-4D97-AF65-F5344CB8AC3E}">
        <p14:creationId xmlns:p14="http://schemas.microsoft.com/office/powerpoint/2010/main" val="158046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Learning doesn't happen at an even pace. Brains--or especially parts of brains--get tired and lose focus. By varying the pace--and type--of learning content, you give a user's brain the chance to let one part rest while the other part takes over. For example, follow a big-picture example/story with a step-by-step technical procedure that covers the same topic. This helps the learner's memory in two different ways--the redundancy means two different chances to save the information, and the fact that you gave one part of the brain a break while shifting to a different part keeps their brain working longer without fatigue.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want someone to remember something, you must give them a chance to process that memory. Relentlessly presenting new, tough information (like tons of code and complex concepts) without also including chances to reflect, process, think, apply, review, etc. virtually guarantees that much of the learning will be forgotten.  That’s why it is essential to vary your delivery approach, incorporate ways for your learners to digest information – small groups, share pairs, Q&amp;A, self-assessments, role playing, etc.</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far more important 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given the key concepts than be exposed to everything.   Be brutal in what you leave out.  Knowing what NOT to include is more important in learning design than knowing what TO include. </a:t>
            </a:r>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20</a:t>
            </a:fld>
            <a:endParaRPr lang="en-US"/>
          </a:p>
        </p:txBody>
      </p:sp>
    </p:spTree>
    <p:extLst>
      <p:ext uri="{BB962C8B-B14F-4D97-AF65-F5344CB8AC3E}">
        <p14:creationId xmlns:p14="http://schemas.microsoft.com/office/powerpoint/2010/main" val="3589597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Source:  Michelle Martin - http://michelemmartin.wikispaces.com/Reflective+Practice+for+TAFE</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21</a:t>
            </a:fld>
            <a:endParaRPr lang="en-US"/>
          </a:p>
        </p:txBody>
      </p:sp>
    </p:spTree>
    <p:extLst>
      <p:ext uri="{BB962C8B-B14F-4D97-AF65-F5344CB8AC3E}">
        <p14:creationId xmlns:p14="http://schemas.microsoft.com/office/powerpoint/2010/main" val="3030971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learn in different ways.  It is called learning styles.    Here’s summary of five different types and interactive activities that lend themselves to that style of learning.</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22</a:t>
            </a:fld>
            <a:endParaRPr lang="en-US"/>
          </a:p>
        </p:txBody>
      </p:sp>
    </p:spTree>
    <p:extLst>
      <p:ext uri="{BB962C8B-B14F-4D97-AF65-F5344CB8AC3E}">
        <p14:creationId xmlns:p14="http://schemas.microsoft.com/office/powerpoint/2010/main" val="1417549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a:t>
            </a:r>
            <a:r>
              <a:rPr lang="en-US" baseline="0" dirty="0" smtClean="0"/>
              <a:t> the last sections, I modeled icebreakers and the interactive lecture.  I shared some research on why interactive trainings are more effective.  I gave you some tips and methods to think about how to design an interactive lecture.   If you want your training to stick, you need to also give them time to work on applying the ideas and concepts.</a:t>
            </a:r>
          </a:p>
          <a:p>
            <a:pPr>
              <a:spcBef>
                <a:spcPct val="0"/>
              </a:spcBef>
            </a:pPr>
            <a:endParaRPr lang="en-US" baseline="0" dirty="0" smtClean="0"/>
          </a:p>
          <a:p>
            <a:pPr>
              <a:spcBef>
                <a:spcPct val="0"/>
              </a:spcBef>
            </a:pPr>
            <a:r>
              <a:rPr lang="en-US" baseline="0" dirty="0" smtClean="0"/>
              <a:t>Designing activities:</a:t>
            </a:r>
          </a:p>
          <a:p>
            <a:pPr>
              <a:spcBef>
                <a:spcPct val="0"/>
              </a:spcBef>
            </a:pPr>
            <a:r>
              <a:rPr lang="en-US" baseline="0" dirty="0" smtClean="0"/>
              <a:t>Activity should help the participant gain knowledge, practice or learn a skill, or change an attitude</a:t>
            </a:r>
          </a:p>
          <a:p>
            <a:pPr>
              <a:spcBef>
                <a:spcPct val="0"/>
              </a:spcBef>
            </a:pPr>
            <a:r>
              <a:rPr lang="en-US" baseline="0" dirty="0" smtClean="0"/>
              <a:t>Reinforce your lecture content</a:t>
            </a:r>
          </a:p>
          <a:p>
            <a:pPr>
              <a:spcBef>
                <a:spcPct val="0"/>
              </a:spcBef>
            </a:pPr>
            <a:r>
              <a:rPr lang="en-US" baseline="0" dirty="0" smtClean="0"/>
              <a:t>Participants should have the minimum skills to contribute and learn from the experience </a:t>
            </a:r>
          </a:p>
          <a:p>
            <a:pPr>
              <a:spcBef>
                <a:spcPct val="0"/>
              </a:spcBef>
            </a:pPr>
            <a:endParaRPr lang="en-US" baseline="0" dirty="0" smtClean="0"/>
          </a:p>
          <a:p>
            <a:pPr>
              <a:spcBef>
                <a:spcPct val="0"/>
              </a:spcBef>
            </a:pPr>
            <a:r>
              <a:rPr lang="en-US" baseline="0" dirty="0" smtClean="0"/>
              <a:t>Methods:</a:t>
            </a:r>
          </a:p>
          <a:p>
            <a:pPr>
              <a:spcBef>
                <a:spcPct val="0"/>
              </a:spcBef>
            </a:pPr>
            <a:r>
              <a:rPr lang="en-US" baseline="0" dirty="0" smtClean="0"/>
              <a:t>Mini-Plan:  Participants use the lecture content and a planning worksheet and apply to something they’re working on or will be working on</a:t>
            </a:r>
          </a:p>
          <a:p>
            <a:pPr>
              <a:spcBef>
                <a:spcPct val="0"/>
              </a:spcBef>
            </a:pPr>
            <a:r>
              <a:rPr lang="en-US" baseline="0" dirty="0" smtClean="0"/>
              <a:t>Scenarios or Case Studies:   Participants use a case study or scenario and apply the lecture content to that</a:t>
            </a:r>
          </a:p>
          <a:p>
            <a:pPr>
              <a:spcBef>
                <a:spcPct val="0"/>
              </a:spcBef>
            </a:pPr>
            <a:r>
              <a:rPr lang="en-US" baseline="0" dirty="0" smtClean="0"/>
              <a:t>Role Playing:  Participants experiment with immediately applying what they learned</a:t>
            </a:r>
            <a:br>
              <a:rPr lang="en-US" baseline="0" dirty="0" smtClean="0"/>
            </a:br>
            <a:r>
              <a:rPr lang="en-US" baseline="0" dirty="0" smtClean="0"/>
              <a:t>Cross-Training:  Participants teach other</a:t>
            </a:r>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Step 1:</a:t>
            </a:r>
          </a:p>
          <a:p>
            <a:pPr>
              <a:spcBef>
                <a:spcPct val="0"/>
              </a:spcBef>
            </a:pPr>
            <a:r>
              <a:rPr lang="en-US" dirty="0" smtClean="0"/>
              <a:t>The questions should help</a:t>
            </a:r>
            <a:r>
              <a:rPr lang="en-US" baseline="0" dirty="0" smtClean="0"/>
              <a:t> participants share from their own experience</a:t>
            </a:r>
          </a:p>
          <a:p>
            <a:pPr>
              <a:spcBef>
                <a:spcPct val="0"/>
              </a:spcBef>
            </a:pPr>
            <a:endParaRPr lang="en-US" baseline="0" dirty="0" smtClean="0"/>
          </a:p>
          <a:p>
            <a:pPr>
              <a:spcBef>
                <a:spcPct val="0"/>
              </a:spcBef>
            </a:pPr>
            <a:r>
              <a:rPr lang="en-US" baseline="0" dirty="0" smtClean="0"/>
              <a:t>Step 2:</a:t>
            </a:r>
          </a:p>
          <a:p>
            <a:pPr>
              <a:spcBef>
                <a:spcPct val="0"/>
              </a:spcBef>
            </a:pPr>
            <a:r>
              <a:rPr lang="en-US" baseline="0" dirty="0" smtClean="0"/>
              <a:t>Create a worksheet with simple planning questions that participants can use to create their mini-plans.   You can have the table work on one person’s plan or each do their own.   Another variation is to provide a case study or scenario that participants can use.   For example,  a lecture in the form slides and participants would have to make the lecture more interactive.   </a:t>
            </a:r>
          </a:p>
          <a:p>
            <a:pPr>
              <a:spcBef>
                <a:spcPct val="0"/>
              </a:spcBef>
            </a:pPr>
            <a:r>
              <a:rPr lang="en-US" baseline="0" dirty="0" smtClean="0"/>
              <a:t>As the facilitator, you have to make sure that the participants don’t get stuck trying to pick something to work on.   Give them 20-30 minutes to work on the task.</a:t>
            </a:r>
          </a:p>
          <a:p>
            <a:pPr>
              <a:spcBef>
                <a:spcPct val="0"/>
              </a:spcBef>
            </a:pPr>
            <a:endParaRPr lang="en-US" baseline="0" dirty="0" smtClean="0"/>
          </a:p>
          <a:p>
            <a:pPr>
              <a:spcBef>
                <a:spcPct val="0"/>
              </a:spcBef>
            </a:pPr>
            <a:r>
              <a:rPr lang="en-US" baseline="0" dirty="0" smtClean="0"/>
              <a:t>Step 3:</a:t>
            </a:r>
          </a:p>
          <a:p>
            <a:pPr>
              <a:spcBef>
                <a:spcPct val="0"/>
              </a:spcBef>
            </a:pPr>
            <a:r>
              <a:rPr lang="en-US" baseline="0" dirty="0" smtClean="0"/>
              <a:t>Full group report out.</a:t>
            </a:r>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Discuss</a:t>
            </a:r>
            <a:r>
              <a:rPr lang="en-US" baseline="0" dirty="0" smtClean="0"/>
              <a:t> at your table for 15 minutes</a:t>
            </a:r>
          </a:p>
          <a:p>
            <a:pPr>
              <a:spcBef>
                <a:spcPct val="0"/>
              </a:spcBef>
            </a:pPr>
            <a:r>
              <a:rPr lang="en-US" baseline="0" dirty="0" smtClean="0"/>
              <a:t>Share with group</a:t>
            </a:r>
          </a:p>
          <a:p>
            <a:pPr>
              <a:spcBef>
                <a:spcPct val="0"/>
              </a:spcBef>
            </a:pPr>
            <a:r>
              <a:rPr lang="en-US" baseline="0" dirty="0" smtClean="0"/>
              <a:t>Use worksheet</a:t>
            </a: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To close out this segment and the day we’re going to do an easy closing exercise.</a:t>
            </a:r>
          </a:p>
          <a:p>
            <a:pPr>
              <a:spcBef>
                <a:spcPct val="0"/>
              </a:spcBef>
            </a:pPr>
            <a:endParaRPr lang="en-US" baseline="0" dirty="0" smtClean="0"/>
          </a:p>
          <a:p>
            <a:pPr>
              <a:spcBef>
                <a:spcPct val="0"/>
              </a:spcBef>
            </a:pPr>
            <a:r>
              <a:rPr lang="en-US" baseline="0" dirty="0" smtClean="0"/>
              <a:t>We’re going to do some share pairs – but I want you pay attention to me because when I raise my hand, I want you to raise your hand and be quiet.</a:t>
            </a:r>
          </a:p>
          <a:p>
            <a:pPr>
              <a:spcBef>
                <a:spcPct val="0"/>
              </a:spcBef>
            </a:pPr>
            <a:endParaRPr lang="en-US" dirty="0" smtClean="0"/>
          </a:p>
          <a:p>
            <a:pPr>
              <a:spcBef>
                <a:spcPct val="0"/>
              </a:spcBef>
            </a:pPr>
            <a:r>
              <a:rPr lang="en-US" dirty="0" smtClean="0"/>
              <a:t>1. </a:t>
            </a:r>
            <a:r>
              <a:rPr lang="en-US" baseline="0" dirty="0" smtClean="0"/>
              <a:t> Pair Share #1:   Find someone you have not talked to today and discuss:</a:t>
            </a:r>
          </a:p>
          <a:p>
            <a:pPr lvl="0"/>
            <a:r>
              <a:rPr lang="en-US" sz="1200" kern="1200" dirty="0" smtClean="0">
                <a:solidFill>
                  <a:schemeClr val="tx1"/>
                </a:solidFill>
                <a:effectLst/>
                <a:latin typeface="+mn-lt"/>
                <a:ea typeface="+mn-ea"/>
                <a:cs typeface="+mn-cs"/>
              </a:rPr>
              <a:t>What did you learn</a:t>
            </a:r>
            <a:r>
              <a:rPr lang="en-US" sz="1200" kern="1200" baseline="0" dirty="0" smtClean="0">
                <a:solidFill>
                  <a:schemeClr val="tx1"/>
                </a:solidFill>
                <a:effectLst/>
                <a:latin typeface="+mn-lt"/>
                <a:ea typeface="+mn-ea"/>
                <a:cs typeface="+mn-cs"/>
              </a:rPr>
              <a:t> about making training interactive?   What was your big takeaway?</a:t>
            </a:r>
          </a:p>
          <a:p>
            <a:pPr lvl="0"/>
            <a:endParaRPr lang="en-US" sz="1200" kern="1200" baseline="0" dirty="0" smtClean="0">
              <a:solidFill>
                <a:schemeClr val="tx1"/>
              </a:solidFill>
              <a:effectLst/>
              <a:latin typeface="+mn-lt"/>
              <a:ea typeface="+mn-ea"/>
              <a:cs typeface="+mn-cs"/>
            </a:endParaRPr>
          </a:p>
          <a:p>
            <a:pPr marL="228600" lvl="0" indent="-228600">
              <a:buAutoNum type="arabicPeriod" startAt="2"/>
            </a:pPr>
            <a:r>
              <a:rPr lang="en-US" sz="1200" kern="1200" baseline="0" dirty="0" smtClean="0">
                <a:solidFill>
                  <a:schemeClr val="tx1"/>
                </a:solidFill>
                <a:effectLst/>
                <a:latin typeface="+mn-lt"/>
                <a:ea typeface="+mn-ea"/>
                <a:cs typeface="+mn-cs"/>
              </a:rPr>
              <a:t>Pair Share #2:    Find a different partner and share again</a:t>
            </a:r>
          </a:p>
          <a:p>
            <a:pPr marL="0" lvl="0" indent="0">
              <a:buNone/>
            </a:pPr>
            <a:r>
              <a:rPr lang="en-US" sz="1200" kern="1200" baseline="0" dirty="0" smtClean="0">
                <a:solidFill>
                  <a:schemeClr val="tx1"/>
                </a:solidFill>
                <a:effectLst/>
                <a:latin typeface="+mn-lt"/>
                <a:ea typeface="+mn-ea"/>
                <a:cs typeface="+mn-cs"/>
              </a:rPr>
              <a:t>What did you learn about social media, content </a:t>
            </a:r>
            <a:r>
              <a:rPr lang="en-US" sz="1200" kern="1200" baseline="0" dirty="0" err="1" smtClean="0">
                <a:solidFill>
                  <a:schemeClr val="tx1"/>
                </a:solidFill>
                <a:effectLst/>
                <a:latin typeface="+mn-lt"/>
                <a:ea typeface="+mn-ea"/>
                <a:cs typeface="+mn-cs"/>
              </a:rPr>
              <a:t>curation</a:t>
            </a:r>
            <a:r>
              <a:rPr lang="en-US" sz="1200" kern="1200" baseline="0" dirty="0" smtClean="0">
                <a:solidFill>
                  <a:schemeClr val="tx1"/>
                </a:solidFill>
                <a:effectLst/>
                <a:latin typeface="+mn-lt"/>
                <a:ea typeface="+mn-ea"/>
                <a:cs typeface="+mn-cs"/>
              </a:rPr>
              <a:t>, or </a:t>
            </a:r>
            <a:r>
              <a:rPr lang="en-US" sz="1200" kern="1200" baseline="0" dirty="0" err="1" smtClean="0">
                <a:solidFill>
                  <a:schemeClr val="tx1"/>
                </a:solidFill>
                <a:effectLst/>
                <a:latin typeface="+mn-lt"/>
                <a:ea typeface="+mn-ea"/>
                <a:cs typeface="+mn-cs"/>
              </a:rPr>
              <a:t>wikipedia</a:t>
            </a:r>
            <a:r>
              <a:rPr lang="en-US" sz="1200" kern="1200" baseline="0" dirty="0" smtClean="0">
                <a:solidFill>
                  <a:schemeClr val="tx1"/>
                </a:solidFill>
                <a:effectLst/>
                <a:latin typeface="+mn-lt"/>
                <a:ea typeface="+mn-ea"/>
                <a:cs typeface="+mn-cs"/>
              </a:rPr>
              <a:t>?   What was your big takeaway?</a:t>
            </a:r>
          </a:p>
          <a:p>
            <a:pPr marL="0" lvl="0" indent="0">
              <a:buNone/>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Popcorn and Twinkle:     This is a technique to get people to share a few themes that emerged and not take up too much time.   You ask people to share briefly what they heard and if other people agree they can “Twinkle” with their fingers.  This avoid redundancy.</a:t>
            </a:r>
          </a:p>
          <a:p>
            <a:pPr marL="0" lvl="0" indent="0">
              <a:buNone/>
            </a:pPr>
            <a:endParaRPr lang="en-US" sz="1200" kern="1200" baseline="0" dirty="0" smtClean="0">
              <a:solidFill>
                <a:schemeClr val="tx1"/>
              </a:solidFill>
              <a:effectLst/>
              <a:latin typeface="+mn-lt"/>
              <a:ea typeface="+mn-ea"/>
              <a:cs typeface="+mn-cs"/>
            </a:endParaRPr>
          </a:p>
          <a:p>
            <a:pPr marL="228600" lvl="0" indent="-228600">
              <a:buAutoNum type="arabicPeriod" startAt="3"/>
            </a:pPr>
            <a:r>
              <a:rPr lang="en-US" sz="1200" kern="1200" baseline="0" dirty="0" smtClean="0">
                <a:solidFill>
                  <a:schemeClr val="tx1"/>
                </a:solidFill>
                <a:effectLst/>
                <a:latin typeface="+mn-lt"/>
                <a:ea typeface="+mn-ea"/>
                <a:cs typeface="+mn-cs"/>
              </a:rPr>
              <a:t>Pair Share #3:   What is one thing you can do when you get back home to make your trainings more interactive?  </a:t>
            </a:r>
          </a:p>
          <a:p>
            <a:pPr marL="0" lvl="0" indent="0">
              <a:buNone/>
            </a:pPr>
            <a:endParaRPr lang="en-US" sz="1200" kern="1200" baseline="0" dirty="0" smtClean="0">
              <a:solidFill>
                <a:schemeClr val="tx1"/>
              </a:solidFill>
              <a:effectLst/>
              <a:latin typeface="+mn-lt"/>
              <a:ea typeface="+mn-ea"/>
              <a:cs typeface="+mn-cs"/>
            </a:endParaRPr>
          </a:p>
          <a:p>
            <a:pPr marL="0" lvl="0" indent="0">
              <a:buNone/>
            </a:pPr>
            <a:r>
              <a:rPr lang="en-US" sz="1200" kern="1200" baseline="0" dirty="0" smtClean="0">
                <a:solidFill>
                  <a:schemeClr val="tx1"/>
                </a:solidFill>
                <a:effectLst/>
                <a:latin typeface="+mn-lt"/>
                <a:ea typeface="+mn-ea"/>
                <a:cs typeface="+mn-cs"/>
              </a:rPr>
              <a:t>It is also good to end with some celebration and acknowledge from the trainer.  I will model that.    </a:t>
            </a:r>
          </a:p>
          <a:p>
            <a:pPr marL="0" lvl="0" indent="0">
              <a:buNone/>
            </a:pPr>
            <a:endParaRPr lang="en-US" sz="1200" kern="1200" baseline="0" dirty="0" smtClean="0">
              <a:solidFill>
                <a:schemeClr val="tx1"/>
              </a:solidFill>
              <a:effectLst/>
              <a:latin typeface="+mn-lt"/>
              <a:ea typeface="+mn-ea"/>
              <a:cs typeface="+mn-cs"/>
            </a:endParaRPr>
          </a:p>
          <a:p>
            <a:pPr marL="0" lvl="0" indent="0">
              <a:buNone/>
            </a:pPr>
            <a:r>
              <a:rPr lang="en-US" sz="1200" kern="1200" baseline="0" dirty="0" smtClean="0">
                <a:solidFill>
                  <a:schemeClr val="tx1"/>
                </a:solidFill>
                <a:effectLst/>
                <a:latin typeface="+mn-lt"/>
                <a:ea typeface="+mn-ea"/>
                <a:cs typeface="+mn-cs"/>
              </a:rPr>
              <a:t>We will pick the winner for networking game raffle and take a group photo and formally end the session.</a:t>
            </a:r>
          </a:p>
          <a:p>
            <a:pPr marL="228600" lvl="0" indent="-228600">
              <a:buAutoNum type="arabicPeriod" startAt="3"/>
            </a:pPr>
            <a:endParaRPr lang="en-US" sz="1200" kern="1200" baseline="0" dirty="0" smtClean="0">
              <a:solidFill>
                <a:schemeClr val="tx1"/>
              </a:solidFill>
              <a:effectLst/>
              <a:latin typeface="+mn-lt"/>
              <a:ea typeface="+mn-ea"/>
              <a:cs typeface="+mn-cs"/>
            </a:endParaRPr>
          </a:p>
          <a:p>
            <a:pPr marL="0" lvl="0" indent="0">
              <a:buNone/>
            </a:pPr>
            <a:endParaRPr lang="en-US" sz="1200" kern="1200" dirty="0" smtClean="0">
              <a:solidFill>
                <a:schemeClr val="tx1"/>
              </a:solidFill>
              <a:effectLst/>
              <a:latin typeface="+mn-lt"/>
              <a:ea typeface="+mn-ea"/>
              <a:cs typeface="+mn-cs"/>
            </a:endParaRPr>
          </a:p>
          <a:p>
            <a:pPr>
              <a:spcBef>
                <a:spcPct val="0"/>
              </a:spcBef>
            </a:pP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When</a:t>
            </a:r>
            <a:r>
              <a:rPr lang="en-US" baseline="0" dirty="0" smtClean="0"/>
              <a:t> you begin a training, you want create energy from the moment people walk in the door.</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r>
              <a:rPr lang="en-US" baseline="0" dirty="0" smtClean="0"/>
              <a:t>This exercise works like this:</a:t>
            </a:r>
          </a:p>
          <a:p>
            <a:pPr>
              <a:spcBef>
                <a:spcPct val="0"/>
              </a:spcBef>
            </a:pPr>
            <a:endParaRPr lang="en-US" baseline="0" dirty="0" smtClean="0"/>
          </a:p>
          <a:p>
            <a:pPr marL="228600" indent="-228600">
              <a:spcBef>
                <a:spcPct val="0"/>
              </a:spcBef>
              <a:buAutoNum type="arabicPeriod"/>
            </a:pPr>
            <a:r>
              <a:rPr lang="en-US" baseline="0" dirty="0" smtClean="0"/>
              <a:t>Participants think about this question.  They write down on four index cards the elements or strategies that made the learning experience a good one for them. </a:t>
            </a:r>
          </a:p>
          <a:p>
            <a:pPr marL="228600" indent="-228600">
              <a:spcBef>
                <a:spcPct val="0"/>
              </a:spcBef>
              <a:buAutoNum type="arabicPeriod"/>
            </a:pPr>
            <a:r>
              <a:rPr lang="en-US" baseline="0" dirty="0" smtClean="0"/>
              <a:t>Facilitator collects the index cards and randomly distributes them</a:t>
            </a:r>
          </a:p>
          <a:p>
            <a:pPr marL="228600" indent="-228600">
              <a:spcBef>
                <a:spcPct val="0"/>
              </a:spcBef>
              <a:buAutoNum type="arabicPeriod"/>
            </a:pPr>
            <a:r>
              <a:rPr lang="en-US" baseline="0" dirty="0" smtClean="0"/>
              <a:t>Participants are asked to circulate and trade cards with other participants until they end up with at least two cards that matches what they need to be able to learn in a technology workshop</a:t>
            </a:r>
          </a:p>
          <a:p>
            <a:pPr marL="228600" indent="-228600">
              <a:spcBef>
                <a:spcPct val="0"/>
              </a:spcBef>
              <a:buAutoNum type="arabicPeriod"/>
            </a:pPr>
            <a:r>
              <a:rPr lang="en-US" baseline="0" dirty="0" smtClean="0"/>
              <a:t>Facilitator asks for themes</a:t>
            </a:r>
          </a:p>
          <a:p>
            <a:pPr marL="228600" indent="-228600">
              <a:spcBef>
                <a:spcPct val="0"/>
              </a:spcBef>
              <a:buAutoNum type="arabicPeriod"/>
            </a:pPr>
            <a:endParaRPr lang="en-US" baseline="0" dirty="0" smtClean="0"/>
          </a:p>
          <a:p>
            <a:pPr marL="228600" indent="-228600">
              <a:spcBef>
                <a:spcPct val="0"/>
              </a:spcBef>
              <a:buAutoNum type="arabicPeriod"/>
            </a:pPr>
            <a:endParaRPr lang="en-US" baseline="0" dirty="0" smtClean="0"/>
          </a:p>
          <a:p>
            <a:pPr marL="0" indent="0">
              <a:spcBef>
                <a:spcPct val="0"/>
              </a:spcBef>
              <a:buNone/>
            </a:pPr>
            <a:r>
              <a:rPr lang="en-US" baseline="0" dirty="0" smtClean="0"/>
              <a:t>This can be done with Sticky notes.  </a:t>
            </a:r>
          </a:p>
          <a:p>
            <a:pPr marL="0" indent="0">
              <a:spcBef>
                <a:spcPct val="0"/>
              </a:spcBef>
              <a:buNone/>
            </a:pPr>
            <a:endParaRPr lang="en-US" baseline="0"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30</a:t>
            </a:fld>
            <a:endParaRPr lang="en-US"/>
          </a:p>
        </p:txBody>
      </p:sp>
    </p:spTree>
    <p:extLst>
      <p:ext uri="{BB962C8B-B14F-4D97-AF65-F5344CB8AC3E}">
        <p14:creationId xmlns:p14="http://schemas.microsoft.com/office/powerpoint/2010/main" val="224674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None/>
            </a:pPr>
            <a:endParaRPr lang="en-US" baseline="0" dirty="0" smtClean="0"/>
          </a:p>
          <a:p>
            <a:pPr marL="0" indent="0">
              <a:spcBef>
                <a:spcPct val="0"/>
              </a:spcBef>
              <a:buNone/>
            </a:pPr>
            <a:endParaRPr lang="en-US" baseline="0"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None/>
            </a:pPr>
            <a:endParaRPr lang="en-US" baseline="0" dirty="0" smtClean="0"/>
          </a:p>
          <a:p>
            <a:pPr marL="0" indent="0">
              <a:spcBef>
                <a:spcPct val="0"/>
              </a:spcBef>
              <a:buNone/>
            </a:pPr>
            <a:endParaRPr lang="en-US" baseline="0"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When</a:t>
            </a:r>
            <a:r>
              <a:rPr lang="en-US" baseline="0" dirty="0" smtClean="0"/>
              <a:t> you begin a training, you want create energy from the moment people walk in the door.</a:t>
            </a:r>
          </a:p>
          <a:p>
            <a:pPr>
              <a:spcBef>
                <a:spcPct val="0"/>
              </a:spcBef>
            </a:pPr>
            <a:endParaRPr lang="en-US" baseline="0" dirty="0" smtClean="0"/>
          </a:p>
          <a:p>
            <a:pPr>
              <a:spcBef>
                <a:spcPct val="0"/>
              </a:spcBef>
            </a:pPr>
            <a:r>
              <a:rPr lang="en-US" baseline="0" dirty="0" smtClean="0"/>
              <a:t>Things to think about before people arrive:</a:t>
            </a:r>
          </a:p>
          <a:p>
            <a:pPr>
              <a:spcBef>
                <a:spcPct val="0"/>
              </a:spcBef>
            </a:pPr>
            <a:endParaRPr lang="en-US" baseline="0" dirty="0" smtClean="0"/>
          </a:p>
          <a:p>
            <a:pPr marL="171450" indent="-171450">
              <a:spcBef>
                <a:spcPct val="0"/>
              </a:spcBef>
              <a:buFont typeface="Arial" pitchFamily="34" charset="0"/>
              <a:buChar char="•"/>
            </a:pPr>
            <a:r>
              <a:rPr lang="en-US" baseline="0" dirty="0" smtClean="0"/>
              <a:t>Room layout:  Should not be fixed seating or desks in rows.   The ideal set up is small round tables.</a:t>
            </a:r>
          </a:p>
          <a:p>
            <a:pPr marL="171450" indent="-171450">
              <a:spcBef>
                <a:spcPct val="0"/>
              </a:spcBef>
              <a:buFont typeface="Arial" pitchFamily="34" charset="0"/>
              <a:buChar char="•"/>
            </a:pPr>
            <a:r>
              <a:rPr lang="en-US" baseline="0" dirty="0" smtClean="0"/>
              <a:t>Space:   There should be enough room to move around and walls should be accessible for posting notes, sticky notes, posters, and other learning products</a:t>
            </a:r>
          </a:p>
          <a:p>
            <a:pPr marL="171450" indent="-171450">
              <a:spcBef>
                <a:spcPct val="0"/>
              </a:spcBef>
              <a:buFont typeface="Arial" pitchFamily="34" charset="0"/>
              <a:buChar char="•"/>
            </a:pPr>
            <a:r>
              <a:rPr lang="en-US" baseline="0" dirty="0" smtClean="0"/>
              <a:t>Participant Assessment:   This may not always be possible, but you want to do a survey to learn as much as you can about your participants related to your learning goals.   What is their experience and level with the topics being taught?  What are their attitudes and expectations?    What do they want to learn?     If you are using the “Living Case Study” method described later, you will need to survey to learn of good case studies to share. </a:t>
            </a:r>
          </a:p>
          <a:p>
            <a:pPr marL="171450" indent="-171450">
              <a:spcBef>
                <a:spcPct val="0"/>
              </a:spcBef>
              <a:buFont typeface="Arial" pitchFamily="34" charset="0"/>
              <a:buChar char="•"/>
            </a:pPr>
            <a:r>
              <a:rPr lang="en-US" baseline="0" dirty="0" smtClean="0"/>
              <a:t>Reflection Questions:    Depending on the participants and the topics you are training,  you share some reflection questions in advance of the session before they arrive.    This can also be done as the first learning activity like we are doing here.   The idea is for participants to make a connection to what they already know about the topic. </a:t>
            </a:r>
          </a:p>
          <a:p>
            <a:pPr>
              <a:spcBef>
                <a:spcPct val="0"/>
              </a:spcBef>
            </a:pPr>
            <a:endParaRPr lang="en-US" baseline="0" dirty="0" smtClean="0"/>
          </a:p>
          <a:p>
            <a:pPr>
              <a:spcBef>
                <a:spcPct val="0"/>
              </a:spcBef>
            </a:pPr>
            <a:r>
              <a:rPr lang="en-US" baseline="0" dirty="0" smtClean="0"/>
              <a:t>Image Source</a:t>
            </a:r>
          </a:p>
          <a:p>
            <a:pPr marL="0" indent="0">
              <a:spcBef>
                <a:spcPct val="0"/>
              </a:spcBef>
              <a:buNone/>
            </a:pPr>
            <a:r>
              <a:rPr lang="en-US" baseline="0" dirty="0" smtClean="0"/>
              <a:t>Source: </a:t>
            </a:r>
            <a:r>
              <a:rPr lang="en-US" dirty="0" smtClean="0">
                <a:hlinkClick r:id="rId3"/>
              </a:rPr>
              <a:t>http://www.deverevenues.co.uk/locations/the-studio-manchester/business/layouts-and-dimensions/main/01/sampleImgBinary/sample-room-layout.gif</a:t>
            </a:r>
            <a:endParaRPr lang="en-US" baseline="0"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None/>
            </a:pPr>
            <a:r>
              <a:rPr lang="en-US" baseline="0" dirty="0" smtClean="0"/>
              <a:t>If you do a survey in advance of the session, you should include some questions to cover the participants attitudes about the topic.    For example,  with social media,  I want to know if people are skeptical or open to learning and ask some questions like, “What is your organization’s biggest point of skepticism about social media?”   </a:t>
            </a:r>
          </a:p>
          <a:p>
            <a:pPr marL="0" indent="0">
              <a:spcBef>
                <a:spcPct val="0"/>
              </a:spcBef>
              <a:buNone/>
            </a:pPr>
            <a:endParaRPr lang="en-US" baseline="0" dirty="0" smtClean="0"/>
          </a:p>
          <a:p>
            <a:pPr marL="0" indent="0">
              <a:spcBef>
                <a:spcPct val="0"/>
              </a:spcBef>
              <a:buNone/>
            </a:pPr>
            <a:r>
              <a:rPr lang="en-US" baseline="0" dirty="0" smtClean="0"/>
              <a:t>If you have different views and attitudes related to your topic,  you can use this exercise to allow people to share their opinions.   Once they’ve expressed their point of view, it won’t slow down your delivery of the training later on. </a:t>
            </a:r>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http://www.flickr.com/photos/nep/2284817865/</a:t>
            </a:r>
          </a:p>
          <a:p>
            <a:r>
              <a:rPr lang="en-US" sz="1200" dirty="0" smtClean="0"/>
              <a:t>http://www.flickr.com/photos/nep/2284817865/</a:t>
            </a:r>
          </a:p>
          <a:p>
            <a:endParaRPr lang="en-US" sz="1200" dirty="0" smtClean="0"/>
          </a:p>
          <a:p>
            <a:r>
              <a:rPr lang="en-US" sz="1200" b="1" dirty="0" smtClean="0"/>
              <a:t>Human </a:t>
            </a:r>
            <a:r>
              <a:rPr lang="en-US" sz="1200" b="1" dirty="0" err="1" smtClean="0"/>
              <a:t>Spectragram</a:t>
            </a:r>
            <a:r>
              <a:rPr lang="en-US" sz="1200" b="1" dirty="0" smtClean="0"/>
              <a:t>:</a:t>
            </a:r>
            <a:r>
              <a:rPr lang="en-US" sz="1200" dirty="0" smtClean="0"/>
              <a:t>  This is a group face to face exercise to help surface similarities and differences in a group, help people to get to know each other and to do something together that is active.</a:t>
            </a:r>
          </a:p>
          <a:p>
            <a:endParaRPr lang="en-US" sz="1200" dirty="0" smtClean="0"/>
          </a:p>
          <a:p>
            <a:pPr lvl="0"/>
            <a:r>
              <a:rPr lang="en-US" sz="1200" dirty="0" smtClean="0"/>
              <a:t>In a large open space put a long piece of tape on the floor. It should be long enough for the full group present to spread itself out over.  Alternately, use a long piece of rope or ribbon.</a:t>
            </a:r>
          </a:p>
          <a:p>
            <a:pPr lvl="0"/>
            <a:r>
              <a:rPr lang="en-US" sz="1200" dirty="0" smtClean="0"/>
              <a:t>Ask everyone to stand up and gather around the tape. Explain that the tape is a continuum between two answers to questions they will be asked. Then kick off with a simple, fun question to demonstrate the method. </a:t>
            </a:r>
          </a:p>
          <a:p>
            <a:pPr lvl="0"/>
            <a:r>
              <a:rPr lang="en-US" sz="1200" dirty="0" smtClean="0"/>
              <a:t>Walk up and down the tape and take a sampling response from people as to why they positioned themselves on the tape the way they did. Usually it is good to sample from both ends and somewhere in the middle. If, upon hearing other people's responses, people want to move, encourage them to do so. This is about meaning making, not about an absolute measure of peoples' opinions.</a:t>
            </a:r>
          </a:p>
          <a:p>
            <a:pPr lvl="0"/>
            <a:endParaRPr lang="en-US" sz="1200" dirty="0" smtClean="0"/>
          </a:p>
          <a:p>
            <a:pPr lvl="0"/>
            <a:r>
              <a:rPr lang="en-US" sz="1200" dirty="0" smtClean="0"/>
              <a:t>Then move on to "serious" questions. </a:t>
            </a:r>
          </a:p>
          <a:p>
            <a:pPr lvl="0"/>
            <a:r>
              <a:rPr lang="en-US" sz="1200" dirty="0" smtClean="0"/>
              <a:t>As you ask questions, encourage people to notice who is where on the line - this helps people find people in common or who have different views that could be useful discussion starters.</a:t>
            </a:r>
          </a:p>
          <a:p>
            <a:pPr lvl="0"/>
            <a:r>
              <a:rPr lang="en-US" sz="1200" dirty="0" smtClean="0"/>
              <a:t>Depending on time, use between 2- 5 questions. You can tell it is time to quit when people stop moving and are talking to each other more than participating. This means either they are bored, or they have become deeply engaged with each other. And the latter is a good thing!</a:t>
            </a:r>
          </a:p>
          <a:p>
            <a:r>
              <a:rPr lang="en-US" sz="1200" dirty="0" smtClean="0"/>
              <a:t/>
            </a:r>
            <a:br>
              <a:rPr lang="en-US" sz="1200" dirty="0" smtClean="0"/>
            </a:br>
            <a:r>
              <a:rPr lang="en-US" sz="1200" b="1" dirty="0" smtClean="0"/>
              <a:t>Human </a:t>
            </a:r>
            <a:r>
              <a:rPr lang="en-US" sz="1200" b="1" dirty="0" err="1" smtClean="0"/>
              <a:t>Spectragram</a:t>
            </a:r>
            <a:r>
              <a:rPr lang="en-US" sz="1200" b="1" dirty="0" smtClean="0"/>
              <a:t/>
            </a:r>
            <a:br>
              <a:rPr lang="en-US" sz="1200" b="1" dirty="0" smtClean="0"/>
            </a:br>
            <a:r>
              <a:rPr lang="en-US" sz="1200" u="sng" dirty="0" smtClean="0">
                <a:hlinkClick r:id="rId3"/>
              </a:rPr>
              <a:t>http://www.kstoolkit.org/Human+Spectrogram</a:t>
            </a:r>
            <a:endParaRPr lang="en-US" dirty="0" smtClean="0"/>
          </a:p>
          <a:p>
            <a:endParaRPr lang="en-US" sz="1200" dirty="0" smtClean="0"/>
          </a:p>
        </p:txBody>
      </p:sp>
      <p:sp>
        <p:nvSpPr>
          <p:cNvPr id="4" name="Slide Number Placeholder 3"/>
          <p:cNvSpPr>
            <a:spLocks noGrp="1"/>
          </p:cNvSpPr>
          <p:nvPr>
            <p:ph type="sldNum" sz="quarter" idx="10"/>
          </p:nvPr>
        </p:nvSpPr>
        <p:spPr/>
        <p:txBody>
          <a:bodyPr/>
          <a:lstStyle/>
          <a:p>
            <a:fld id="{F53A5B5D-F975-4108-B0CB-CF46678638C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F53A5B5D-F975-4108-B0CB-CF46678638C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FE5876A-F127-4E77-BF07-3D604CE225DB}" type="slidenum">
              <a:rPr lang="en-US"/>
              <a:pPr/>
              <a:t>‹#›</a:t>
            </a:fld>
            <a:endParaRPr lang="en-US"/>
          </a:p>
        </p:txBody>
      </p:sp>
    </p:spTree>
    <p:extLst>
      <p:ext uri="{BB962C8B-B14F-4D97-AF65-F5344CB8AC3E}">
        <p14:creationId xmlns:p14="http://schemas.microsoft.com/office/powerpoint/2010/main" val="180096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486EDE-F7B1-4DDD-8E1C-96C9C7BB0AFF}"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486EDE-F7B1-4DDD-8E1C-96C9C7BB0AFF}" type="datetimeFigureOut">
              <a:rPr lang="en-US" smtClean="0"/>
              <a:pPr/>
              <a:t>2/21/2012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486EDE-F7B1-4DDD-8E1C-96C9C7BB0AFF}" type="datetimeFigureOut">
              <a:rPr lang="en-US" smtClean="0"/>
              <a:pPr/>
              <a:t>2/21/2012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86EDE-F7B1-4DDD-8E1C-96C9C7BB0AFF}" type="datetimeFigureOut">
              <a:rPr lang="en-US" smtClean="0"/>
              <a:pPr/>
              <a:t>2/21/2012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86EDE-F7B1-4DDD-8E1C-96C9C7BB0AFF}" type="datetimeFigureOut">
              <a:rPr lang="en-US" smtClean="0"/>
              <a:pPr/>
              <a:t>2/21/2012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4779A-D291-4C2B-ADBC-85AD0830B7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bethkanter.org/connect-inspire-engage/"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www.kstoolkit.org/Human+Spectrogram" TargetMode="External"/><Relationship Id="rId4" Type="http://schemas.openxmlformats.org/officeDocument/2006/relationships/hyperlink" Target="http://socialmedia-for-trainers.wikispaces.com/Facilitation+Tips+and+Resourc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_template-cover.jpg                                         0037E422Macintosh HD                   C3619B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 y="0"/>
            <a:ext cx="9145588" cy="7316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971800"/>
            <a:ext cx="9144000" cy="523220"/>
          </a:xfrm>
          <a:prstGeom prst="rect">
            <a:avLst/>
          </a:prstGeom>
          <a:solidFill>
            <a:schemeClr val="accent5">
              <a:lumMod val="40000"/>
              <a:lumOff val="60000"/>
            </a:schemeClr>
          </a:solidFill>
        </p:spPr>
        <p:txBody>
          <a:bodyPr wrap="square" rtlCol="0">
            <a:spAutoFit/>
          </a:bodyPr>
          <a:lstStyle/>
          <a:p>
            <a:pPr algn="ctr"/>
            <a:r>
              <a:rPr lang="en-US" sz="2800" b="1" dirty="0">
                <a:latin typeface="Arial" pitchFamily="34" charset="0"/>
                <a:cs typeface="Arial" pitchFamily="34" charset="0"/>
              </a:rPr>
              <a:t>New Media for the Networked NGO</a:t>
            </a:r>
          </a:p>
        </p:txBody>
      </p:sp>
      <p:sp>
        <p:nvSpPr>
          <p:cNvPr id="9" name="TextBox 8"/>
          <p:cNvSpPr txBox="1"/>
          <p:nvPr/>
        </p:nvSpPr>
        <p:spPr>
          <a:xfrm>
            <a:off x="0" y="4201180"/>
            <a:ext cx="9144000" cy="646331"/>
          </a:xfrm>
          <a:prstGeom prst="rect">
            <a:avLst/>
          </a:prstGeom>
          <a:solidFill>
            <a:srgbClr val="9DE357">
              <a:alpha val="57000"/>
            </a:srgbClr>
          </a:solidFill>
        </p:spPr>
        <p:txBody>
          <a:bodyPr wrap="square" rtlCol="0">
            <a:spAutoFit/>
          </a:bodyPr>
          <a:lstStyle/>
          <a:p>
            <a:pPr algn="ctr"/>
            <a:r>
              <a:rPr lang="en-US" b="1" dirty="0" smtClean="0">
                <a:latin typeface="Arial" pitchFamily="34" charset="0"/>
                <a:cs typeface="Arial" pitchFamily="34" charset="0"/>
              </a:rPr>
              <a:t>Making Trainings Interactive</a:t>
            </a:r>
          </a:p>
          <a:p>
            <a:pPr algn="ctr"/>
            <a:r>
              <a:rPr lang="en-US" b="1" dirty="0">
                <a:latin typeface="Arial" pitchFamily="34" charset="0"/>
                <a:cs typeface="Arial" pitchFamily="34" charset="0"/>
              </a:rPr>
              <a:t>Presenter: Beth </a:t>
            </a:r>
            <a:r>
              <a:rPr lang="en-US" b="1" dirty="0" err="1" smtClean="0">
                <a:latin typeface="Arial" pitchFamily="34" charset="0"/>
                <a:cs typeface="Arial" pitchFamily="34" charset="0"/>
              </a:rPr>
              <a:t>Kanter</a:t>
            </a:r>
            <a:endParaRPr lang="en-US" dirty="0">
              <a:latin typeface="Arial" pitchFamily="34" charset="0"/>
              <a:cs typeface="Arial" pitchFamily="34" charset="0"/>
            </a:endParaRPr>
          </a:p>
        </p:txBody>
      </p:sp>
      <p:sp>
        <p:nvSpPr>
          <p:cNvPr id="7" name="TextBox 6"/>
          <p:cNvSpPr txBox="1"/>
          <p:nvPr/>
        </p:nvSpPr>
        <p:spPr>
          <a:xfrm>
            <a:off x="-5105" y="6488668"/>
            <a:ext cx="9144000" cy="738664"/>
          </a:xfrm>
          <a:prstGeom prst="rect">
            <a:avLst/>
          </a:prstGeom>
          <a:noFill/>
        </p:spPr>
        <p:txBody>
          <a:bodyPr wrap="square" rtlCol="0">
            <a:spAutoFit/>
          </a:bodyPr>
          <a:lstStyle/>
          <a:p>
            <a:pPr algn="ctr"/>
            <a:r>
              <a:rPr lang="en-US" sz="1400" dirty="0">
                <a:latin typeface="Arial" pitchFamily="34" charset="0"/>
                <a:cs typeface="Arial" pitchFamily="34" charset="0"/>
              </a:rPr>
              <a:t>E-Mediat is funded by the Middle East Partnership Initiative of the United States Department of State with support from Microsoft Corporation and craigslist Charitable Fund and administrated by the Institute of International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685800" y="1905000"/>
            <a:ext cx="7924800" cy="584775"/>
          </a:xfrm>
          <a:prstGeom prst="rect">
            <a:avLst/>
          </a:prstGeom>
          <a:solidFill>
            <a:schemeClr val="bg1"/>
          </a:solidFill>
          <a:ln w="60325">
            <a:noFill/>
            <a:miter lim="800000"/>
            <a:headEnd/>
            <a:tailEnd/>
          </a:ln>
        </p:spPr>
        <p:txBody>
          <a:bodyPr wrap="square">
            <a:spAutoFit/>
          </a:bodyPr>
          <a:lstStyle/>
          <a:p>
            <a:endParaRPr lang="en-US" sz="3200" dirty="0">
              <a:cs typeface="Arial" pitchFamily="34" charset="0"/>
            </a:endParaRPr>
          </a:p>
        </p:txBody>
      </p:sp>
      <p:sp>
        <p:nvSpPr>
          <p:cNvPr id="7" name="TextBox 6"/>
          <p:cNvSpPr txBox="1"/>
          <p:nvPr/>
        </p:nvSpPr>
        <p:spPr>
          <a:xfrm>
            <a:off x="0" y="-3"/>
            <a:ext cx="9144000" cy="1569660"/>
          </a:xfrm>
          <a:prstGeom prst="rect">
            <a:avLst/>
          </a:prstGeom>
          <a:solidFill>
            <a:srgbClr val="ABDCD4"/>
          </a:solidFill>
        </p:spPr>
        <p:txBody>
          <a:bodyPr wrap="square" rtlCol="0">
            <a:spAutoFit/>
          </a:bodyPr>
          <a:lstStyle/>
          <a:p>
            <a:pPr algn="ctr"/>
            <a:r>
              <a:rPr lang="en-US" sz="3200" b="1" dirty="0" smtClean="0">
                <a:latin typeface="Arial" pitchFamily="34" charset="0"/>
                <a:cs typeface="Arial" pitchFamily="34" charset="0"/>
              </a:rPr>
              <a:t>When training is interactive, participants are more likely to apply what they’ve learned after the training</a:t>
            </a:r>
            <a:endParaRPr lang="en-US" sz="3200" b="1" dirty="0">
              <a:latin typeface="Arial" pitchFamily="34" charset="0"/>
              <a:cs typeface="Arial" pitchFamily="34" charset="0"/>
            </a:endParaRPr>
          </a:p>
        </p:txBody>
      </p:sp>
      <p:pic>
        <p:nvPicPr>
          <p:cNvPr id="9" name="Picture 8" descr="2284817865_55bc672bb1_b.jpg"/>
          <p:cNvPicPr>
            <a:picLocks noChangeAspect="1"/>
          </p:cNvPicPr>
          <p:nvPr/>
        </p:nvPicPr>
        <p:blipFill>
          <a:blip r:embed="rId3" cstate="print"/>
          <a:stretch>
            <a:fillRect/>
          </a:stretch>
        </p:blipFill>
        <p:spPr>
          <a:xfrm>
            <a:off x="1562100" y="1587119"/>
            <a:ext cx="6477000" cy="4242181"/>
          </a:xfrm>
          <a:prstGeom prst="rect">
            <a:avLst/>
          </a:prstGeom>
        </p:spPr>
      </p:pic>
      <p:grpSp>
        <p:nvGrpSpPr>
          <p:cNvPr id="13" name="Group 18"/>
          <p:cNvGrpSpPr/>
          <p:nvPr/>
        </p:nvGrpSpPr>
        <p:grpSpPr>
          <a:xfrm>
            <a:off x="304800" y="5638800"/>
            <a:ext cx="8305800" cy="381000"/>
            <a:chOff x="533400" y="838200"/>
            <a:chExt cx="8305800" cy="381000"/>
          </a:xfrm>
        </p:grpSpPr>
        <p:sp>
          <p:nvSpPr>
            <p:cNvPr id="14" name="TextBox 13"/>
            <p:cNvSpPr txBox="1"/>
            <p:nvPr/>
          </p:nvSpPr>
          <p:spPr>
            <a:xfrm>
              <a:off x="533400" y="838200"/>
              <a:ext cx="8305800" cy="381000"/>
            </a:xfrm>
            <a:prstGeom prst="rect">
              <a:avLst/>
            </a:prstGeom>
            <a:solidFill>
              <a:schemeClr val="bg1"/>
            </a:solidFill>
          </p:spPr>
          <p:txBody>
            <a:bodyPr wrap="square" rtlCol="0">
              <a:spAutoFit/>
            </a:bodyPr>
            <a:lstStyle/>
            <a:p>
              <a:endParaRPr lang="en-US" dirty="0"/>
            </a:p>
          </p:txBody>
        </p:sp>
        <p:cxnSp>
          <p:nvCxnSpPr>
            <p:cNvPr id="15" name="Straight Arrow Connector 14"/>
            <p:cNvCxnSpPr/>
            <p:nvPr/>
          </p:nvCxnSpPr>
          <p:spPr>
            <a:xfrm>
              <a:off x="609600" y="990600"/>
              <a:ext cx="8077200" cy="1588"/>
            </a:xfrm>
            <a:prstGeom prst="straightConnector1">
              <a:avLst/>
            </a:prstGeom>
            <a:ln w="53975" cmpd="sng">
              <a:solidFill>
                <a:srgbClr val="C00000"/>
              </a:solidFill>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134225" y="5924550"/>
            <a:ext cx="1447800" cy="830997"/>
          </a:xfrm>
          <a:prstGeom prst="rect">
            <a:avLst/>
          </a:prstGeom>
          <a:solidFill>
            <a:schemeClr val="bg1"/>
          </a:solidFill>
        </p:spPr>
        <p:txBody>
          <a:bodyPr wrap="square" rtlCol="0">
            <a:spAutoFit/>
          </a:bodyPr>
          <a:lstStyle/>
          <a:p>
            <a:r>
              <a:rPr lang="en-US" dirty="0" smtClean="0"/>
              <a:t> </a:t>
            </a:r>
            <a:r>
              <a:rPr lang="en-US" sz="2400" dirty="0" smtClean="0"/>
              <a:t>Strongly Disagree</a:t>
            </a:r>
            <a:endParaRPr lang="en-US" sz="2400" dirty="0"/>
          </a:p>
        </p:txBody>
      </p:sp>
      <p:sp>
        <p:nvSpPr>
          <p:cNvPr id="17" name="TextBox 16"/>
          <p:cNvSpPr txBox="1"/>
          <p:nvPr/>
        </p:nvSpPr>
        <p:spPr>
          <a:xfrm>
            <a:off x="457200" y="5943600"/>
            <a:ext cx="1447800" cy="830997"/>
          </a:xfrm>
          <a:prstGeom prst="rect">
            <a:avLst/>
          </a:prstGeom>
          <a:solidFill>
            <a:schemeClr val="bg1"/>
          </a:solidFill>
        </p:spPr>
        <p:txBody>
          <a:bodyPr wrap="square" rtlCol="0">
            <a:spAutoFit/>
          </a:bodyPr>
          <a:lstStyle/>
          <a:p>
            <a:r>
              <a:rPr lang="en-US" sz="2400" dirty="0" smtClean="0"/>
              <a:t>Strongly Agree</a:t>
            </a:r>
            <a:endParaRPr lang="en-US" sz="2400" dirty="0"/>
          </a:p>
        </p:txBody>
      </p:sp>
    </p:spTree>
    <p:extLst>
      <p:ext uri="{BB962C8B-B14F-4D97-AF65-F5344CB8AC3E}">
        <p14:creationId xmlns:p14="http://schemas.microsoft.com/office/powerpoint/2010/main" val="1889773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Human </a:t>
            </a:r>
            <a:r>
              <a:rPr lang="en-US" sz="3600" b="1" dirty="0" err="1" smtClean="0">
                <a:latin typeface="Arial" pitchFamily="34" charset="0"/>
                <a:cs typeface="Arial" pitchFamily="34" charset="0"/>
              </a:rPr>
              <a:t>Spectragram</a:t>
            </a:r>
            <a:r>
              <a:rPr lang="en-US" sz="3600" b="1" smtClean="0">
                <a:latin typeface="Arial" pitchFamily="34" charset="0"/>
                <a:cs typeface="Arial" pitchFamily="34" charset="0"/>
              </a:rPr>
              <a:t>: </a:t>
            </a:r>
            <a:r>
              <a:rPr lang="en-US" sz="3600" b="1" smtClean="0">
                <a:latin typeface="Arial" pitchFamily="34" charset="0"/>
                <a:cs typeface="Arial" pitchFamily="34" charset="0"/>
              </a:rPr>
              <a:t>Debrief</a:t>
            </a:r>
            <a:endParaRPr lang="en-US" sz="3600" b="1" dirty="0">
              <a:latin typeface="Arial" pitchFamily="34" charset="0"/>
              <a:cs typeface="Arial" pitchFamily="34" charset="0"/>
            </a:endParaRPr>
          </a:p>
        </p:txBody>
      </p:sp>
      <p:sp>
        <p:nvSpPr>
          <p:cNvPr id="4" name="TextBox 3"/>
          <p:cNvSpPr txBox="1"/>
          <p:nvPr/>
        </p:nvSpPr>
        <p:spPr>
          <a:xfrm>
            <a:off x="952500" y="2133600"/>
            <a:ext cx="7086600" cy="1569660"/>
          </a:xfrm>
          <a:prstGeom prst="rect">
            <a:avLst/>
          </a:prstGeom>
          <a:noFill/>
        </p:spPr>
        <p:txBody>
          <a:bodyPr wrap="square" rtlCol="0">
            <a:spAutoFit/>
          </a:bodyPr>
          <a:lstStyle/>
          <a:p>
            <a:pPr marL="742950" lvl="1" indent="-285750">
              <a:buFont typeface="Arial" pitchFamily="34" charset="0"/>
              <a:buChar char="•"/>
            </a:pPr>
            <a:r>
              <a:rPr lang="en-US" sz="2800" dirty="0" smtClean="0"/>
              <a:t> </a:t>
            </a:r>
            <a:r>
              <a:rPr lang="en-US" sz="3200" b="1" dirty="0" smtClean="0"/>
              <a:t>Debrief Technique</a:t>
            </a:r>
          </a:p>
          <a:p>
            <a:pPr lvl="1"/>
            <a:endParaRPr lang="en-US" sz="3200" b="1" dirty="0" smtClean="0"/>
          </a:p>
          <a:p>
            <a:pPr marL="742950" lvl="1" indent="-285750">
              <a:buFont typeface="Arial" pitchFamily="34" charset="0"/>
              <a:buChar char="•"/>
            </a:pPr>
            <a:r>
              <a:rPr lang="en-US" sz="3200" b="1" dirty="0"/>
              <a:t> </a:t>
            </a:r>
            <a:r>
              <a:rPr lang="en-US" sz="3200" b="1" dirty="0" smtClean="0"/>
              <a:t>Why would this be useful?</a:t>
            </a:r>
          </a:p>
        </p:txBody>
      </p:sp>
    </p:spTree>
    <p:extLst>
      <p:ext uri="{BB962C8B-B14F-4D97-AF65-F5344CB8AC3E}">
        <p14:creationId xmlns:p14="http://schemas.microsoft.com/office/powerpoint/2010/main" val="3907725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The Interactive Lecture</a:t>
            </a:r>
            <a:endParaRPr lang="en-US" sz="3600" b="1" dirty="0">
              <a:latin typeface="Arial" pitchFamily="34" charset="0"/>
              <a:cs typeface="Arial" pitchFamily="34" charset="0"/>
            </a:endParaRPr>
          </a:p>
        </p:txBody>
      </p:sp>
      <p:sp>
        <p:nvSpPr>
          <p:cNvPr id="2" name="TextBox 1"/>
          <p:cNvSpPr txBox="1"/>
          <p:nvPr/>
        </p:nvSpPr>
        <p:spPr>
          <a:xfrm>
            <a:off x="609600" y="1524000"/>
            <a:ext cx="8305800" cy="4832092"/>
          </a:xfrm>
          <a:prstGeom prst="rect">
            <a:avLst/>
          </a:prstGeom>
          <a:noFill/>
        </p:spPr>
        <p:txBody>
          <a:bodyPr wrap="square" rtlCol="0">
            <a:spAutoFit/>
          </a:bodyPr>
          <a:lstStyle/>
          <a:p>
            <a:pPr algn="ctr"/>
            <a:r>
              <a:rPr lang="en-US" sz="2400" b="1" dirty="0" smtClean="0"/>
              <a:t>The interactive lecture delivers the key points, principles, frameworks, and stories</a:t>
            </a:r>
          </a:p>
          <a:p>
            <a:endParaRPr lang="en-US" sz="800" dirty="0"/>
          </a:p>
          <a:p>
            <a:pPr marL="285750" indent="-285750">
              <a:buFont typeface="Arial" pitchFamily="34" charset="0"/>
              <a:buChar char="•"/>
            </a:pPr>
            <a:r>
              <a:rPr lang="en-US" sz="2400" dirty="0" smtClean="0"/>
              <a:t>Instructor does not talk the entire time</a:t>
            </a:r>
          </a:p>
          <a:p>
            <a:endParaRPr lang="en-US" sz="1000" dirty="0" smtClean="0"/>
          </a:p>
          <a:p>
            <a:pPr marL="285750" indent="-285750">
              <a:buFont typeface="Arial" pitchFamily="34" charset="0"/>
              <a:buChar char="•"/>
            </a:pPr>
            <a:r>
              <a:rPr lang="en-US" sz="2400" dirty="0" smtClean="0"/>
              <a:t>Orient:   Key points up front</a:t>
            </a:r>
          </a:p>
          <a:p>
            <a:endParaRPr lang="en-US" sz="1000" dirty="0" smtClean="0"/>
          </a:p>
          <a:p>
            <a:pPr marL="285750" indent="-285750">
              <a:buFont typeface="Arial" pitchFamily="34" charset="0"/>
              <a:buChar char="•"/>
            </a:pPr>
            <a:r>
              <a:rPr lang="en-US" sz="2400" dirty="0" smtClean="0"/>
              <a:t>Handouts:  Have a place for people to take notes</a:t>
            </a:r>
          </a:p>
          <a:p>
            <a:endParaRPr lang="en-US" sz="1000" dirty="0" smtClean="0"/>
          </a:p>
          <a:p>
            <a:pPr marL="285750" indent="-285750">
              <a:buFont typeface="Arial" pitchFamily="34" charset="0"/>
              <a:buChar char="•"/>
            </a:pPr>
            <a:r>
              <a:rPr lang="en-US" sz="2400" dirty="0" smtClean="0"/>
              <a:t>Variety:  Visuals, different questions, different activities</a:t>
            </a:r>
          </a:p>
          <a:p>
            <a:endParaRPr lang="en-US" sz="1000" dirty="0" smtClean="0"/>
          </a:p>
          <a:p>
            <a:pPr marL="285750" indent="-285750">
              <a:buFont typeface="Arial" pitchFamily="34" charset="0"/>
              <a:buChar char="•"/>
            </a:pPr>
            <a:r>
              <a:rPr lang="en-US" sz="2400" dirty="0" smtClean="0"/>
              <a:t>Pacing:   Opportunities for participants to digest the information</a:t>
            </a:r>
          </a:p>
          <a:p>
            <a:endParaRPr lang="en-US" sz="1000" dirty="0" smtClean="0"/>
          </a:p>
          <a:p>
            <a:pPr marL="285750" indent="-285750">
              <a:buFont typeface="Arial" pitchFamily="34" charset="0"/>
              <a:buChar char="•"/>
            </a:pPr>
            <a:r>
              <a:rPr lang="en-US" sz="2400" dirty="0" smtClean="0"/>
              <a:t>Modeling:  Clear demonstrations of what you are talking about</a:t>
            </a:r>
          </a:p>
          <a:p>
            <a:endParaRPr lang="en-US" sz="1000" dirty="0" smtClean="0"/>
          </a:p>
          <a:p>
            <a:pPr marL="285750" indent="-285750">
              <a:buFont typeface="Arial" pitchFamily="34" charset="0"/>
              <a:buChar char="•"/>
            </a:pPr>
            <a:r>
              <a:rPr lang="en-US" sz="2400" dirty="0" smtClean="0"/>
              <a:t>Summary</a:t>
            </a:r>
            <a:endParaRPr lang="en-US" sz="2400" dirty="0"/>
          </a:p>
        </p:txBody>
      </p:sp>
    </p:spTree>
    <p:extLst>
      <p:ext uri="{BB962C8B-B14F-4D97-AF65-F5344CB8AC3E}">
        <p14:creationId xmlns:p14="http://schemas.microsoft.com/office/powerpoint/2010/main" val="2481524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The Interactive Lecture</a:t>
            </a:r>
            <a:endParaRPr lang="en-US" sz="3600" b="1" dirty="0">
              <a:latin typeface="Arial" pitchFamily="34" charset="0"/>
              <a:cs typeface="Arial" pitchFamily="34" charset="0"/>
            </a:endParaRPr>
          </a:p>
        </p:txBody>
      </p:sp>
      <p:sp>
        <p:nvSpPr>
          <p:cNvPr id="5" name="TextBox 4"/>
          <p:cNvSpPr txBox="1"/>
          <p:nvPr/>
        </p:nvSpPr>
        <p:spPr>
          <a:xfrm>
            <a:off x="698500" y="1676400"/>
            <a:ext cx="7912100" cy="3724096"/>
          </a:xfrm>
          <a:prstGeom prst="rect">
            <a:avLst/>
          </a:prstGeom>
          <a:noFill/>
        </p:spPr>
        <p:txBody>
          <a:bodyPr wrap="square" rtlCol="0">
            <a:spAutoFit/>
          </a:bodyPr>
          <a:lstStyle/>
          <a:p>
            <a:r>
              <a:rPr lang="en-US" sz="3200" b="1" dirty="0" smtClean="0"/>
              <a:t>Share Pair:  </a:t>
            </a:r>
          </a:p>
          <a:p>
            <a:endParaRPr lang="en-US" sz="1000" b="1" dirty="0" smtClean="0"/>
          </a:p>
          <a:p>
            <a:r>
              <a:rPr lang="en-US" sz="3200" dirty="0" smtClean="0"/>
              <a:t>Think about the Principles of Social Media presentation I gave this morning.   </a:t>
            </a:r>
          </a:p>
          <a:p>
            <a:endParaRPr lang="en-US" sz="3200" dirty="0"/>
          </a:p>
          <a:p>
            <a:pPr algn="ctr"/>
            <a:r>
              <a:rPr lang="en-US" sz="3200" b="1" dirty="0" smtClean="0"/>
              <a:t>What techniques did I use to make it interactive?  What worked well for you?  What didn’t? </a:t>
            </a:r>
            <a:endParaRPr lang="en-US" sz="3200" b="1" dirty="0"/>
          </a:p>
        </p:txBody>
      </p:sp>
    </p:spTree>
    <p:extLst>
      <p:ext uri="{BB962C8B-B14F-4D97-AF65-F5344CB8AC3E}">
        <p14:creationId xmlns:p14="http://schemas.microsoft.com/office/powerpoint/2010/main" val="513221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le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00329"/>
            <a:ext cx="9144000" cy="5070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Modeling The Interactive Lecture:  </a:t>
            </a:r>
          </a:p>
          <a:p>
            <a:pPr algn="ctr" fontAlgn="auto">
              <a:spcBef>
                <a:spcPts val="0"/>
              </a:spcBef>
              <a:spcAft>
                <a:spcPts val="0"/>
              </a:spcAft>
              <a:defRPr/>
            </a:pPr>
            <a:r>
              <a:rPr lang="en-US" sz="3600" b="1" dirty="0" smtClean="0">
                <a:latin typeface="Arial" pitchFamily="34" charset="0"/>
                <a:cs typeface="Arial" pitchFamily="34" charset="0"/>
              </a:rPr>
              <a:t>Why Interactivity Is Important</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20" name="Group 32"/>
          <p:cNvGraphicFramePr>
            <a:graphicFrameLocks noGrp="1"/>
          </p:cNvGraphicFramePr>
          <p:nvPr>
            <p:ph/>
            <p:extLst>
              <p:ext uri="{D42A27DB-BD31-4B8C-83A1-F6EECF244321}">
                <p14:modId xmlns:p14="http://schemas.microsoft.com/office/powerpoint/2010/main" val="1575173292"/>
              </p:ext>
            </p:extLst>
          </p:nvPr>
        </p:nvGraphicFramePr>
        <p:xfrm>
          <a:off x="457200" y="1447800"/>
          <a:ext cx="8229600" cy="3681413"/>
        </p:xfrm>
        <a:graphic>
          <a:graphicData uri="http://schemas.openxmlformats.org/drawingml/2006/table">
            <a:tbl>
              <a:tblPr/>
              <a:tblGrid>
                <a:gridCol w="4114800"/>
                <a:gridCol w="4114800"/>
              </a:tblGrid>
              <a:tr h="920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Hate Most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Want Most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20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Too much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Clarity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919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Lack of interaction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Interaction &amp; Connection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920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Lifeless presenter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Enthusiasm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
        <p:nvSpPr>
          <p:cNvPr id="4" name="TextBox 3"/>
          <p:cNvSpPr txBox="1"/>
          <p:nvPr/>
        </p:nvSpPr>
        <p:spPr>
          <a:xfrm>
            <a:off x="0" y="-3"/>
            <a:ext cx="9144000" cy="1200329"/>
          </a:xfrm>
          <a:prstGeom prst="rect">
            <a:avLst/>
          </a:prstGeom>
          <a:solidFill>
            <a:srgbClr val="ABDCD4"/>
          </a:solidFill>
        </p:spPr>
        <p:txBody>
          <a:bodyPr wrap="square" rtlCol="0">
            <a:spAutoFit/>
          </a:bodyPr>
          <a:lstStyle/>
          <a:p>
            <a:pPr algn="ctr"/>
            <a:r>
              <a:rPr lang="en-US" sz="3600" b="1" dirty="0" smtClean="0">
                <a:latin typeface="Arial" pitchFamily="34" charset="0"/>
                <a:cs typeface="Arial" pitchFamily="34" charset="0"/>
              </a:rPr>
              <a:t>What do learners want most from a training?</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ret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524000"/>
            <a:ext cx="6629400" cy="46402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Straight Lecture Is Least Effective</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Four Corners of the Room</a:t>
            </a:r>
            <a:endParaRPr lang="en-US" sz="3600" b="1" dirty="0">
              <a:latin typeface="Arial" pitchFamily="34" charset="0"/>
              <a:cs typeface="Arial" pitchFamily="34" charset="0"/>
            </a:endParaRPr>
          </a:p>
        </p:txBody>
      </p:sp>
      <p:sp>
        <p:nvSpPr>
          <p:cNvPr id="4" name="TextBox 3"/>
          <p:cNvSpPr txBox="1"/>
          <p:nvPr/>
        </p:nvSpPr>
        <p:spPr>
          <a:xfrm>
            <a:off x="279400" y="1200326"/>
            <a:ext cx="8153400" cy="984885"/>
          </a:xfrm>
          <a:prstGeom prst="rect">
            <a:avLst/>
          </a:prstGeom>
          <a:noFill/>
        </p:spPr>
        <p:txBody>
          <a:bodyPr wrap="square" rtlCol="0">
            <a:spAutoFit/>
          </a:bodyPr>
          <a:lstStyle/>
          <a:p>
            <a:pPr algn="ctr"/>
            <a:endParaRPr lang="en-US" sz="1000" dirty="0" smtClean="0">
              <a:latin typeface="Arial" pitchFamily="34" charset="0"/>
              <a:cs typeface="Arial" pitchFamily="34" charset="0"/>
            </a:endParaRPr>
          </a:p>
          <a:p>
            <a:pPr algn="ctr"/>
            <a:r>
              <a:rPr lang="en-US" sz="2400" dirty="0" smtClean="0">
                <a:latin typeface="Arial" pitchFamily="34" charset="0"/>
                <a:cs typeface="Arial" pitchFamily="34" charset="0"/>
              </a:rPr>
              <a:t>If </a:t>
            </a:r>
            <a:r>
              <a:rPr lang="en-US" sz="2400" dirty="0">
                <a:latin typeface="Arial" pitchFamily="34" charset="0"/>
                <a:cs typeface="Arial" pitchFamily="34" charset="0"/>
              </a:rPr>
              <a:t>you were listening to a 60 minute lecture, how many minutes would go by before your mind starts to wander</a:t>
            </a:r>
            <a:r>
              <a:rPr lang="en-US" sz="2400" dirty="0" smtClean="0">
                <a:latin typeface="Arial" pitchFamily="34" charset="0"/>
                <a:cs typeface="Arial" pitchFamily="34" charset="0"/>
              </a:rPr>
              <a:t>?</a:t>
            </a:r>
          </a:p>
        </p:txBody>
      </p:sp>
      <p:graphicFrame>
        <p:nvGraphicFramePr>
          <p:cNvPr id="22" name="Diagram 21"/>
          <p:cNvGraphicFramePr/>
          <p:nvPr>
            <p:extLst>
              <p:ext uri="{D42A27DB-BD31-4B8C-83A1-F6EECF244321}">
                <p14:modId xmlns:p14="http://schemas.microsoft.com/office/powerpoint/2010/main" val="3761142095"/>
              </p:ext>
            </p:extLst>
          </p:nvPr>
        </p:nvGraphicFramePr>
        <p:xfrm>
          <a:off x="1524000" y="2362200"/>
          <a:ext cx="6096000" cy="399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14" descr="bra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9726" y="3505200"/>
            <a:ext cx="1944547"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6" name="Line 12"/>
          <p:cNvSpPr>
            <a:spLocks noChangeShapeType="1"/>
          </p:cNvSpPr>
          <p:nvPr/>
        </p:nvSpPr>
        <p:spPr bwMode="auto">
          <a:xfrm>
            <a:off x="1143000" y="1371600"/>
            <a:ext cx="0" cy="4648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7" name="Line 13"/>
          <p:cNvSpPr>
            <a:spLocks noChangeShapeType="1"/>
          </p:cNvSpPr>
          <p:nvPr/>
        </p:nvSpPr>
        <p:spPr bwMode="auto">
          <a:xfrm flipV="1">
            <a:off x="1143000" y="6019800"/>
            <a:ext cx="6400800" cy="0"/>
          </a:xfrm>
          <a:prstGeom prst="line">
            <a:avLst/>
          </a:prstGeom>
          <a:noFill/>
          <a:ln w="762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44398" name="Picture 14" descr="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2133600" cy="1504950"/>
          </a:xfrm>
          <a:prstGeom prst="rect">
            <a:avLst/>
          </a:prstGeom>
          <a:noFill/>
          <a:extLst>
            <a:ext uri="{909E8E84-426E-40DD-AFC4-6F175D3DCCD1}">
              <a14:hiddenFill xmlns:a14="http://schemas.microsoft.com/office/drawing/2010/main">
                <a:solidFill>
                  <a:srgbClr val="FFFFFF"/>
                </a:solidFill>
              </a14:hiddenFill>
            </a:ext>
          </a:extLst>
        </p:spPr>
      </p:pic>
      <p:sp>
        <p:nvSpPr>
          <p:cNvPr id="144399" name="Text Box 15"/>
          <p:cNvSpPr txBox="1">
            <a:spLocks noChangeArrowheads="1"/>
          </p:cNvSpPr>
          <p:nvPr/>
        </p:nvSpPr>
        <p:spPr bwMode="auto">
          <a:xfrm>
            <a:off x="2362200" y="685800"/>
            <a:ext cx="5791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dirty="0">
                <a:latin typeface="Arial" pitchFamily="34" charset="0"/>
                <a:cs typeface="Arial" pitchFamily="34" charset="0"/>
              </a:rPr>
              <a:t>Attention Span Study</a:t>
            </a:r>
          </a:p>
        </p:txBody>
      </p:sp>
      <p:sp>
        <p:nvSpPr>
          <p:cNvPr id="144400" name="Text Box 16"/>
          <p:cNvSpPr txBox="1">
            <a:spLocks noChangeArrowheads="1"/>
          </p:cNvSpPr>
          <p:nvPr/>
        </p:nvSpPr>
        <p:spPr bwMode="auto">
          <a:xfrm>
            <a:off x="1219200" y="6172200"/>
            <a:ext cx="15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4401" name="Text Box 17"/>
          <p:cNvSpPr txBox="1">
            <a:spLocks noChangeArrowheads="1"/>
          </p:cNvSpPr>
          <p:nvPr/>
        </p:nvSpPr>
        <p:spPr bwMode="auto">
          <a:xfrm>
            <a:off x="7467600" y="5791200"/>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latin typeface="Arial" pitchFamily="34" charset="0"/>
                <a:cs typeface="Arial" pitchFamily="34" charset="0"/>
              </a:rPr>
              <a:t>Length</a:t>
            </a:r>
          </a:p>
        </p:txBody>
      </p:sp>
      <p:sp>
        <p:nvSpPr>
          <p:cNvPr id="144402" name="Text Box 18"/>
          <p:cNvSpPr txBox="1">
            <a:spLocks noChangeArrowheads="1"/>
          </p:cNvSpPr>
          <p:nvPr/>
        </p:nvSpPr>
        <p:spPr bwMode="auto">
          <a:xfrm>
            <a:off x="1143000" y="6248400"/>
            <a:ext cx="571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4403" name="Text Box 19"/>
          <p:cNvSpPr txBox="1">
            <a:spLocks noChangeArrowheads="1"/>
          </p:cNvSpPr>
          <p:nvPr/>
        </p:nvSpPr>
        <p:spPr bwMode="auto">
          <a:xfrm>
            <a:off x="1143000" y="61722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0    5    10    15    20    25     30    35    40    45    50   55    60</a:t>
            </a:r>
          </a:p>
        </p:txBody>
      </p:sp>
      <p:sp>
        <p:nvSpPr>
          <p:cNvPr id="144404" name="Freeform 20"/>
          <p:cNvSpPr>
            <a:spLocks/>
          </p:cNvSpPr>
          <p:nvPr/>
        </p:nvSpPr>
        <p:spPr bwMode="auto">
          <a:xfrm>
            <a:off x="1219200" y="1219200"/>
            <a:ext cx="5980113" cy="4648200"/>
          </a:xfrm>
          <a:custGeom>
            <a:avLst/>
            <a:gdLst>
              <a:gd name="T0" fmla="*/ 0 w 3767"/>
              <a:gd name="T1" fmla="*/ 1426 h 1469"/>
              <a:gd name="T2" fmla="*/ 100 w 3767"/>
              <a:gd name="T3" fmla="*/ 1362 h 1469"/>
              <a:gd name="T4" fmla="*/ 164 w 3767"/>
              <a:gd name="T5" fmla="*/ 1307 h 1469"/>
              <a:gd name="T6" fmla="*/ 283 w 3767"/>
              <a:gd name="T7" fmla="*/ 1161 h 1469"/>
              <a:gd name="T8" fmla="*/ 347 w 3767"/>
              <a:gd name="T9" fmla="*/ 1097 h 1469"/>
              <a:gd name="T10" fmla="*/ 366 w 3767"/>
              <a:gd name="T11" fmla="*/ 1079 h 1469"/>
              <a:gd name="T12" fmla="*/ 430 w 3767"/>
              <a:gd name="T13" fmla="*/ 978 h 1469"/>
              <a:gd name="T14" fmla="*/ 439 w 3767"/>
              <a:gd name="T15" fmla="*/ 951 h 1469"/>
              <a:gd name="T16" fmla="*/ 457 w 3767"/>
              <a:gd name="T17" fmla="*/ 923 h 1469"/>
              <a:gd name="T18" fmla="*/ 494 w 3767"/>
              <a:gd name="T19" fmla="*/ 841 h 1469"/>
              <a:gd name="T20" fmla="*/ 594 w 3767"/>
              <a:gd name="T21" fmla="*/ 695 h 1469"/>
              <a:gd name="T22" fmla="*/ 658 w 3767"/>
              <a:gd name="T23" fmla="*/ 603 h 1469"/>
              <a:gd name="T24" fmla="*/ 740 w 3767"/>
              <a:gd name="T25" fmla="*/ 338 h 1469"/>
              <a:gd name="T26" fmla="*/ 795 w 3767"/>
              <a:gd name="T27" fmla="*/ 210 h 1469"/>
              <a:gd name="T28" fmla="*/ 859 w 3767"/>
              <a:gd name="T29" fmla="*/ 91 h 1469"/>
              <a:gd name="T30" fmla="*/ 896 w 3767"/>
              <a:gd name="T31" fmla="*/ 0 h 1469"/>
              <a:gd name="T32" fmla="*/ 932 w 3767"/>
              <a:gd name="T33" fmla="*/ 283 h 1469"/>
              <a:gd name="T34" fmla="*/ 978 w 3767"/>
              <a:gd name="T35" fmla="*/ 475 h 1469"/>
              <a:gd name="T36" fmla="*/ 1024 w 3767"/>
              <a:gd name="T37" fmla="*/ 558 h 1469"/>
              <a:gd name="T38" fmla="*/ 1088 w 3767"/>
              <a:gd name="T39" fmla="*/ 686 h 1469"/>
              <a:gd name="T40" fmla="*/ 1134 w 3767"/>
              <a:gd name="T41" fmla="*/ 768 h 1469"/>
              <a:gd name="T42" fmla="*/ 1179 w 3767"/>
              <a:gd name="T43" fmla="*/ 814 h 1469"/>
              <a:gd name="T44" fmla="*/ 1234 w 3767"/>
              <a:gd name="T45" fmla="*/ 951 h 1469"/>
              <a:gd name="T46" fmla="*/ 1252 w 3767"/>
              <a:gd name="T47" fmla="*/ 1015 h 1469"/>
              <a:gd name="T48" fmla="*/ 1371 w 3767"/>
              <a:gd name="T49" fmla="*/ 1152 h 1469"/>
              <a:gd name="T50" fmla="*/ 1444 w 3767"/>
              <a:gd name="T51" fmla="*/ 1179 h 1469"/>
              <a:gd name="T52" fmla="*/ 1463 w 3767"/>
              <a:gd name="T53" fmla="*/ 1198 h 1469"/>
              <a:gd name="T54" fmla="*/ 1591 w 3767"/>
              <a:gd name="T55" fmla="*/ 1280 h 1469"/>
              <a:gd name="T56" fmla="*/ 1700 w 3767"/>
              <a:gd name="T57" fmla="*/ 1289 h 1469"/>
              <a:gd name="T58" fmla="*/ 1838 w 3767"/>
              <a:gd name="T59" fmla="*/ 1326 h 1469"/>
              <a:gd name="T60" fmla="*/ 1947 w 3767"/>
              <a:gd name="T61" fmla="*/ 1408 h 1469"/>
              <a:gd name="T62" fmla="*/ 2158 w 3767"/>
              <a:gd name="T63" fmla="*/ 1417 h 1469"/>
              <a:gd name="T64" fmla="*/ 2432 w 3767"/>
              <a:gd name="T65" fmla="*/ 1371 h 1469"/>
              <a:gd name="T66" fmla="*/ 2487 w 3767"/>
              <a:gd name="T67" fmla="*/ 1344 h 1469"/>
              <a:gd name="T68" fmla="*/ 2514 w 3767"/>
              <a:gd name="T69" fmla="*/ 1316 h 1469"/>
              <a:gd name="T70" fmla="*/ 2898 w 3767"/>
              <a:gd name="T71" fmla="*/ 1280 h 1469"/>
              <a:gd name="T72" fmla="*/ 3063 w 3767"/>
              <a:gd name="T73" fmla="*/ 1271 h 1469"/>
              <a:gd name="T74" fmla="*/ 3081 w 3767"/>
              <a:gd name="T75" fmla="*/ 1252 h 1469"/>
              <a:gd name="T76" fmla="*/ 3136 w 3767"/>
              <a:gd name="T77" fmla="*/ 1216 h 1469"/>
              <a:gd name="T78" fmla="*/ 3191 w 3767"/>
              <a:gd name="T79" fmla="*/ 1170 h 1469"/>
              <a:gd name="T80" fmla="*/ 3227 w 3767"/>
              <a:gd name="T81" fmla="*/ 1124 h 1469"/>
              <a:gd name="T82" fmla="*/ 3255 w 3767"/>
              <a:gd name="T83" fmla="*/ 1079 h 1469"/>
              <a:gd name="T84" fmla="*/ 3319 w 3767"/>
              <a:gd name="T85" fmla="*/ 1188 h 1469"/>
              <a:gd name="T86" fmla="*/ 3602 w 3767"/>
              <a:gd name="T87" fmla="*/ 1225 h 1469"/>
              <a:gd name="T88" fmla="*/ 3639 w 3767"/>
              <a:gd name="T89" fmla="*/ 1280 h 1469"/>
              <a:gd name="T90" fmla="*/ 3748 w 3767"/>
              <a:gd name="T91" fmla="*/ 1307 h 1469"/>
              <a:gd name="T92" fmla="*/ 3767 w 3767"/>
              <a:gd name="T93" fmla="*/ 135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67" h="1469">
                <a:moveTo>
                  <a:pt x="0" y="1426"/>
                </a:moveTo>
                <a:cubicBezTo>
                  <a:pt x="30" y="1407"/>
                  <a:pt x="66" y="1373"/>
                  <a:pt x="100" y="1362"/>
                </a:cubicBezTo>
                <a:cubicBezTo>
                  <a:pt x="121" y="1343"/>
                  <a:pt x="147" y="1330"/>
                  <a:pt x="164" y="1307"/>
                </a:cubicBezTo>
                <a:cubicBezTo>
                  <a:pt x="207" y="1249"/>
                  <a:pt x="232" y="1212"/>
                  <a:pt x="283" y="1161"/>
                </a:cubicBezTo>
                <a:cubicBezTo>
                  <a:pt x="304" y="1140"/>
                  <a:pt x="326" y="1118"/>
                  <a:pt x="347" y="1097"/>
                </a:cubicBezTo>
                <a:cubicBezTo>
                  <a:pt x="353" y="1091"/>
                  <a:pt x="366" y="1079"/>
                  <a:pt x="366" y="1079"/>
                </a:cubicBezTo>
                <a:cubicBezTo>
                  <a:pt x="379" y="1039"/>
                  <a:pt x="400" y="1007"/>
                  <a:pt x="430" y="978"/>
                </a:cubicBezTo>
                <a:cubicBezTo>
                  <a:pt x="433" y="969"/>
                  <a:pt x="435" y="960"/>
                  <a:pt x="439" y="951"/>
                </a:cubicBezTo>
                <a:cubicBezTo>
                  <a:pt x="444" y="941"/>
                  <a:pt x="453" y="933"/>
                  <a:pt x="457" y="923"/>
                </a:cubicBezTo>
                <a:cubicBezTo>
                  <a:pt x="472" y="888"/>
                  <a:pt x="465" y="868"/>
                  <a:pt x="494" y="841"/>
                </a:cubicBezTo>
                <a:cubicBezTo>
                  <a:pt x="510" y="792"/>
                  <a:pt x="562" y="738"/>
                  <a:pt x="594" y="695"/>
                </a:cubicBezTo>
                <a:cubicBezTo>
                  <a:pt x="605" y="660"/>
                  <a:pt x="632" y="630"/>
                  <a:pt x="658" y="603"/>
                </a:cubicBezTo>
                <a:cubicBezTo>
                  <a:pt x="676" y="513"/>
                  <a:pt x="712" y="426"/>
                  <a:pt x="740" y="338"/>
                </a:cubicBezTo>
                <a:cubicBezTo>
                  <a:pt x="757" y="284"/>
                  <a:pt x="746" y="243"/>
                  <a:pt x="795" y="210"/>
                </a:cubicBezTo>
                <a:cubicBezTo>
                  <a:pt x="811" y="179"/>
                  <a:pt x="833" y="119"/>
                  <a:pt x="859" y="91"/>
                </a:cubicBezTo>
                <a:cubicBezTo>
                  <a:pt x="870" y="58"/>
                  <a:pt x="876" y="29"/>
                  <a:pt x="896" y="0"/>
                </a:cubicBezTo>
                <a:cubicBezTo>
                  <a:pt x="944" y="97"/>
                  <a:pt x="922" y="154"/>
                  <a:pt x="932" y="283"/>
                </a:cubicBezTo>
                <a:cubicBezTo>
                  <a:pt x="936" y="340"/>
                  <a:pt x="952" y="422"/>
                  <a:pt x="978" y="475"/>
                </a:cubicBezTo>
                <a:cubicBezTo>
                  <a:pt x="992" y="503"/>
                  <a:pt x="1012" y="530"/>
                  <a:pt x="1024" y="558"/>
                </a:cubicBezTo>
                <a:cubicBezTo>
                  <a:pt x="1048" y="613"/>
                  <a:pt x="1047" y="643"/>
                  <a:pt x="1088" y="686"/>
                </a:cubicBezTo>
                <a:cubicBezTo>
                  <a:pt x="1104" y="734"/>
                  <a:pt x="1092" y="705"/>
                  <a:pt x="1134" y="768"/>
                </a:cubicBezTo>
                <a:cubicBezTo>
                  <a:pt x="1146" y="786"/>
                  <a:pt x="1179" y="814"/>
                  <a:pt x="1179" y="814"/>
                </a:cubicBezTo>
                <a:cubicBezTo>
                  <a:pt x="1196" y="862"/>
                  <a:pt x="1212" y="906"/>
                  <a:pt x="1234" y="951"/>
                </a:cubicBezTo>
                <a:cubicBezTo>
                  <a:pt x="1242" y="968"/>
                  <a:pt x="1247" y="998"/>
                  <a:pt x="1252" y="1015"/>
                </a:cubicBezTo>
                <a:cubicBezTo>
                  <a:pt x="1269" y="1072"/>
                  <a:pt x="1314" y="1133"/>
                  <a:pt x="1371" y="1152"/>
                </a:cubicBezTo>
                <a:cubicBezTo>
                  <a:pt x="1415" y="1193"/>
                  <a:pt x="1357" y="1146"/>
                  <a:pt x="1444" y="1179"/>
                </a:cubicBezTo>
                <a:cubicBezTo>
                  <a:pt x="1452" y="1182"/>
                  <a:pt x="1456" y="1193"/>
                  <a:pt x="1463" y="1198"/>
                </a:cubicBezTo>
                <a:cubicBezTo>
                  <a:pt x="1473" y="1206"/>
                  <a:pt x="1570" y="1277"/>
                  <a:pt x="1591" y="1280"/>
                </a:cubicBezTo>
                <a:cubicBezTo>
                  <a:pt x="1627" y="1285"/>
                  <a:pt x="1664" y="1286"/>
                  <a:pt x="1700" y="1289"/>
                </a:cubicBezTo>
                <a:cubicBezTo>
                  <a:pt x="1746" y="1304"/>
                  <a:pt x="1790" y="1316"/>
                  <a:pt x="1838" y="1326"/>
                </a:cubicBezTo>
                <a:cubicBezTo>
                  <a:pt x="1878" y="1353"/>
                  <a:pt x="1901" y="1393"/>
                  <a:pt x="1947" y="1408"/>
                </a:cubicBezTo>
                <a:cubicBezTo>
                  <a:pt x="2012" y="1469"/>
                  <a:pt x="1963" y="1432"/>
                  <a:pt x="2158" y="1417"/>
                </a:cubicBezTo>
                <a:cubicBezTo>
                  <a:pt x="2249" y="1410"/>
                  <a:pt x="2341" y="1382"/>
                  <a:pt x="2432" y="1371"/>
                </a:cubicBezTo>
                <a:cubicBezTo>
                  <a:pt x="2449" y="1360"/>
                  <a:pt x="2470" y="1355"/>
                  <a:pt x="2487" y="1344"/>
                </a:cubicBezTo>
                <a:cubicBezTo>
                  <a:pt x="2498" y="1337"/>
                  <a:pt x="2503" y="1322"/>
                  <a:pt x="2514" y="1316"/>
                </a:cubicBezTo>
                <a:cubicBezTo>
                  <a:pt x="2606" y="1263"/>
                  <a:pt x="2863" y="1281"/>
                  <a:pt x="2898" y="1280"/>
                </a:cubicBezTo>
                <a:cubicBezTo>
                  <a:pt x="2953" y="1278"/>
                  <a:pt x="3008" y="1274"/>
                  <a:pt x="3063" y="1271"/>
                </a:cubicBezTo>
                <a:cubicBezTo>
                  <a:pt x="3069" y="1265"/>
                  <a:pt x="3074" y="1257"/>
                  <a:pt x="3081" y="1252"/>
                </a:cubicBezTo>
                <a:cubicBezTo>
                  <a:pt x="3099" y="1239"/>
                  <a:pt x="3121" y="1232"/>
                  <a:pt x="3136" y="1216"/>
                </a:cubicBezTo>
                <a:cubicBezTo>
                  <a:pt x="3171" y="1180"/>
                  <a:pt x="3152" y="1195"/>
                  <a:pt x="3191" y="1170"/>
                </a:cubicBezTo>
                <a:cubicBezTo>
                  <a:pt x="3202" y="1154"/>
                  <a:pt x="3217" y="1141"/>
                  <a:pt x="3227" y="1124"/>
                </a:cubicBezTo>
                <a:cubicBezTo>
                  <a:pt x="3259" y="1070"/>
                  <a:pt x="3211" y="1121"/>
                  <a:pt x="3255" y="1079"/>
                </a:cubicBezTo>
                <a:cubicBezTo>
                  <a:pt x="3264" y="1093"/>
                  <a:pt x="3302" y="1175"/>
                  <a:pt x="3319" y="1188"/>
                </a:cubicBezTo>
                <a:cubicBezTo>
                  <a:pt x="3367" y="1227"/>
                  <a:pt x="3582" y="1224"/>
                  <a:pt x="3602" y="1225"/>
                </a:cubicBezTo>
                <a:cubicBezTo>
                  <a:pt x="3614" y="1243"/>
                  <a:pt x="3618" y="1273"/>
                  <a:pt x="3639" y="1280"/>
                </a:cubicBezTo>
                <a:cubicBezTo>
                  <a:pt x="3711" y="1304"/>
                  <a:pt x="3675" y="1295"/>
                  <a:pt x="3748" y="1307"/>
                </a:cubicBezTo>
                <a:cubicBezTo>
                  <a:pt x="3760" y="1341"/>
                  <a:pt x="3754" y="1326"/>
                  <a:pt x="3767" y="1353"/>
                </a:cubicBezTo>
              </a:path>
            </a:pathLst>
          </a:custGeom>
          <a:noFill/>
          <a:ln w="79375" cap="flat">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learnedcente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1524000"/>
            <a:ext cx="4728158"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Rethink my role as a trainer to </a:t>
            </a:r>
          </a:p>
          <a:p>
            <a:pPr algn="ctr" fontAlgn="auto">
              <a:spcBef>
                <a:spcPts val="0"/>
              </a:spcBef>
              <a:spcAft>
                <a:spcPts val="0"/>
              </a:spcAft>
              <a:defRPr/>
            </a:pPr>
            <a:r>
              <a:rPr lang="en-US" sz="3600" b="1" dirty="0" smtClean="0">
                <a:latin typeface="Arial" pitchFamily="34" charset="0"/>
                <a:cs typeface="Arial" pitchFamily="34" charset="0"/>
              </a:rPr>
              <a:t>“co-learner”</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00329"/>
          </a:xfrm>
          <a:prstGeom prst="rect">
            <a:avLst/>
          </a:prstGeom>
          <a:solidFill>
            <a:srgbClr val="ABDCD4"/>
          </a:solidFill>
        </p:spPr>
        <p:txBody>
          <a:bodyPr>
            <a:spAutoFit/>
          </a:bodyPr>
          <a:lstStyle/>
          <a:p>
            <a:pP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Learning Objectives</a:t>
            </a:r>
            <a:endParaRPr lang="en-US" sz="3600" b="1" dirty="0">
              <a:latin typeface="Arial" pitchFamily="34" charset="0"/>
              <a:cs typeface="Arial" pitchFamily="34" charset="0"/>
            </a:endParaRPr>
          </a:p>
        </p:txBody>
      </p:sp>
      <p:sp>
        <p:nvSpPr>
          <p:cNvPr id="10246" name="TextBox 11"/>
          <p:cNvSpPr txBox="1">
            <a:spLocks noChangeArrowheads="1"/>
          </p:cNvSpPr>
          <p:nvPr/>
        </p:nvSpPr>
        <p:spPr bwMode="auto">
          <a:xfrm>
            <a:off x="876300" y="1600200"/>
            <a:ext cx="7721600" cy="3600986"/>
          </a:xfrm>
          <a:prstGeom prst="rect">
            <a:avLst/>
          </a:prstGeom>
          <a:noFill/>
          <a:ln w="9525">
            <a:noFill/>
            <a:miter lim="800000"/>
            <a:headEnd/>
            <a:tailEnd/>
          </a:ln>
        </p:spPr>
        <p:txBody>
          <a:bodyPr>
            <a:spAutoFit/>
          </a:bodyPr>
          <a:lstStyle/>
          <a:p>
            <a:pPr marL="457200" indent="-457200">
              <a:buFont typeface="Arial" pitchFamily="34" charset="0"/>
              <a:buChar char="•"/>
            </a:pPr>
            <a:r>
              <a:rPr lang="en-US" sz="3200" dirty="0" smtClean="0">
                <a:latin typeface="Arial" charset="0"/>
              </a:rPr>
              <a:t>To understand why interactive training is more effective</a:t>
            </a:r>
          </a:p>
          <a:p>
            <a:endParaRPr lang="en-US" dirty="0" smtClean="0">
              <a:latin typeface="Arial" charset="0"/>
            </a:endParaRPr>
          </a:p>
          <a:p>
            <a:pPr marL="457200" indent="-457200">
              <a:buFont typeface="Arial" pitchFamily="34" charset="0"/>
              <a:buChar char="•"/>
            </a:pPr>
            <a:r>
              <a:rPr lang="en-US" sz="3200" dirty="0" smtClean="0">
                <a:latin typeface="Arial" charset="0"/>
              </a:rPr>
              <a:t>To </a:t>
            </a:r>
            <a:r>
              <a:rPr lang="en-US" sz="3200" b="1" dirty="0" smtClean="0">
                <a:solidFill>
                  <a:srgbClr val="0070C0"/>
                </a:solidFill>
                <a:latin typeface="Arial" charset="0"/>
              </a:rPr>
              <a:t>model</a:t>
            </a:r>
            <a:r>
              <a:rPr lang="en-US" sz="3200" dirty="0" smtClean="0">
                <a:latin typeface="Arial" charset="0"/>
              </a:rPr>
              <a:t> and </a:t>
            </a:r>
            <a:r>
              <a:rPr lang="en-US" sz="3200" b="1" dirty="0" smtClean="0">
                <a:solidFill>
                  <a:srgbClr val="0070C0"/>
                </a:solidFill>
                <a:latin typeface="Arial" charset="0"/>
              </a:rPr>
              <a:t>debrief</a:t>
            </a:r>
            <a:r>
              <a:rPr lang="en-US" sz="3200" dirty="0" smtClean="0">
                <a:latin typeface="Arial" charset="0"/>
              </a:rPr>
              <a:t> on different interactive techniques</a:t>
            </a:r>
          </a:p>
          <a:p>
            <a:endParaRPr lang="en-US" dirty="0" smtClean="0">
              <a:latin typeface="Arial" charset="0"/>
            </a:endParaRPr>
          </a:p>
          <a:p>
            <a:pPr marL="457200" indent="-457200">
              <a:buFont typeface="Arial" pitchFamily="34" charset="0"/>
              <a:buChar char="•"/>
            </a:pPr>
            <a:r>
              <a:rPr lang="en-US" sz="3200" dirty="0" smtClean="0">
                <a:latin typeface="Arial" charset="0"/>
              </a:rPr>
              <a:t>To discover ways to apply interactive techniques to your own training</a:t>
            </a:r>
            <a:endParaRPr lang="en-US" sz="3200" dirty="0">
              <a:latin typeface="Arial" charset="0"/>
            </a:endParaRPr>
          </a:p>
        </p:txBody>
      </p:sp>
    </p:spTree>
    <p:extLst>
      <p:ext uri="{BB962C8B-B14F-4D97-AF65-F5344CB8AC3E}">
        <p14:creationId xmlns:p14="http://schemas.microsoft.com/office/powerpoint/2010/main" val="3651538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timingandp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828800"/>
            <a:ext cx="4267200" cy="32427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1200329"/>
          </a:xfrm>
          <a:prstGeom prst="rect">
            <a:avLst/>
          </a:prstGeom>
          <a:solidFill>
            <a:srgbClr val="ABDCD4"/>
          </a:solidFill>
        </p:spPr>
        <p:txBody>
          <a:bodyPr>
            <a:spAutoFit/>
          </a:bodyPr>
          <a:lstStyle/>
          <a:p>
            <a:pPr fontAlgn="auto">
              <a:spcBef>
                <a:spcPts val="0"/>
              </a:spcBef>
              <a:spcAft>
                <a:spcPts val="0"/>
              </a:spcAft>
              <a:defRPr/>
            </a:pPr>
            <a:endParaRPr lang="en-US" sz="3600" b="1" dirty="0" smtClean="0">
              <a:latin typeface="Arial" pitchFamily="34" charset="0"/>
              <a:cs typeface="Arial" pitchFamily="34" charset="0"/>
            </a:endParaRPr>
          </a:p>
          <a:p>
            <a:pPr fontAlgn="auto">
              <a:spcBef>
                <a:spcPts val="0"/>
              </a:spcBef>
              <a:spcAft>
                <a:spcPts val="0"/>
              </a:spcAft>
              <a:defRPr/>
            </a:pPr>
            <a:r>
              <a:rPr lang="en-US" sz="3600" b="1" dirty="0" smtClean="0">
                <a:latin typeface="Arial" pitchFamily="34" charset="0"/>
                <a:cs typeface="Arial" pitchFamily="34" charset="0"/>
              </a:rPr>
              <a:t>Interactive Lecture: </a:t>
            </a:r>
            <a:r>
              <a:rPr lang="en-US" sz="3600" b="1" dirty="0" smtClean="0">
                <a:latin typeface="Arial" pitchFamily="34" charset="0"/>
                <a:cs typeface="Arial" pitchFamily="34" charset="0"/>
              </a:rPr>
              <a:t>Pacing </a:t>
            </a:r>
            <a:r>
              <a:rPr lang="en-US" sz="3600" b="1" dirty="0" smtClean="0">
                <a:latin typeface="Arial" pitchFamily="34" charset="0"/>
                <a:cs typeface="Arial" pitchFamily="34" charset="0"/>
              </a:rPr>
              <a:t>Is Important</a:t>
            </a:r>
            <a:endParaRPr lang="en-US" sz="3600" b="1" dirty="0">
              <a:latin typeface="Arial" pitchFamily="34" charset="0"/>
              <a:cs typeface="Arial" pitchFamily="34" charset="0"/>
            </a:endParaRPr>
          </a:p>
        </p:txBody>
      </p:sp>
      <p:graphicFrame>
        <p:nvGraphicFramePr>
          <p:cNvPr id="6" name="Group 41"/>
          <p:cNvGraphicFramePr>
            <a:graphicFrameLocks noGrp="1"/>
          </p:cNvGraphicFramePr>
          <p:nvPr>
            <p:ph idx="1"/>
            <p:extLst>
              <p:ext uri="{D42A27DB-BD31-4B8C-83A1-F6EECF244321}">
                <p14:modId xmlns:p14="http://schemas.microsoft.com/office/powerpoint/2010/main" val="2342585023"/>
              </p:ext>
            </p:extLst>
          </p:nvPr>
        </p:nvGraphicFramePr>
        <p:xfrm>
          <a:off x="4724400" y="1371600"/>
          <a:ext cx="4114800" cy="5044123"/>
        </p:xfrm>
        <a:graphic>
          <a:graphicData uri="http://schemas.openxmlformats.org/drawingml/2006/table">
            <a:tbl>
              <a:tblPr/>
              <a:tblGrid>
                <a:gridCol w="4114800"/>
              </a:tblGrid>
              <a:tr h="5018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Introduction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Content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Interaction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Content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Interaction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Content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Interaction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Summary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Interactive Lecture: </a:t>
            </a:r>
          </a:p>
          <a:p>
            <a:pPr algn="ctr" fontAlgn="auto">
              <a:spcBef>
                <a:spcPts val="0"/>
              </a:spcBef>
              <a:spcAft>
                <a:spcPts val="0"/>
              </a:spcAft>
              <a:defRPr/>
            </a:pPr>
            <a:r>
              <a:rPr lang="en-US" sz="3600" b="1" dirty="0" smtClean="0">
                <a:latin typeface="Arial" pitchFamily="34" charset="0"/>
                <a:cs typeface="Arial" pitchFamily="34" charset="0"/>
              </a:rPr>
              <a:t>Ask Powerful Questions</a:t>
            </a:r>
            <a:endParaRPr lang="en-US" sz="3600" b="1" dirty="0">
              <a:latin typeface="Arial" pitchFamily="34" charset="0"/>
              <a:cs typeface="Arial" pitchFamily="34" charset="0"/>
            </a:endParaRPr>
          </a:p>
        </p:txBody>
      </p:sp>
      <p:pic>
        <p:nvPicPr>
          <p:cNvPr id="3" name="Picture 3" descr="Picture 2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524000"/>
            <a:ext cx="78613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22300" y="3429000"/>
            <a:ext cx="7683500" cy="2062103"/>
          </a:xfrm>
          <a:prstGeom prst="rect">
            <a:avLst/>
          </a:prstGeom>
          <a:noFill/>
        </p:spPr>
        <p:txBody>
          <a:bodyPr wrap="square" rtlCol="0">
            <a:spAutoFit/>
          </a:bodyPr>
          <a:lstStyle/>
          <a:p>
            <a:pPr algn="ctr"/>
            <a:r>
              <a:rPr lang="en-US" sz="3200" dirty="0" smtClean="0">
                <a:latin typeface="Arial" pitchFamily="34" charset="0"/>
                <a:cs typeface="Arial" pitchFamily="34" charset="0"/>
              </a:rPr>
              <a:t>Think and Write:  What are some powerful questions that you can ask related to the content you are training on?</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839083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0"/>
          <p:cNvGraphicFramePr>
            <a:graphicFrameLocks/>
          </p:cNvGraphicFramePr>
          <p:nvPr>
            <p:extLst>
              <p:ext uri="{D42A27DB-BD31-4B8C-83A1-F6EECF244321}">
                <p14:modId xmlns:p14="http://schemas.microsoft.com/office/powerpoint/2010/main" val="323629962"/>
              </p:ext>
            </p:extLst>
          </p:nvPr>
        </p:nvGraphicFramePr>
        <p:xfrm>
          <a:off x="304800" y="1447800"/>
          <a:ext cx="8229600" cy="5279708"/>
        </p:xfrm>
        <a:graphic>
          <a:graphicData uri="http://schemas.openxmlformats.org/drawingml/2006/table">
            <a:tbl>
              <a:tblPr/>
              <a:tblGrid>
                <a:gridCol w="2743200"/>
                <a:gridCol w="5486400"/>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Learning Style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Learner Interaction With Content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611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Word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Arial" charset="0"/>
                        </a:rPr>
                        <a:t>Handouts with written bullet points with space to take notes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Visual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Arial" charset="0"/>
                        </a:rPr>
                        <a:t>Use the diagram or pictures in your slides to reinforce points</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Arial" charset="0"/>
                        </a:rPr>
                        <a:t>Use Sticky Notes for brainstorming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Analyze video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88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Movement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Arial" charset="0"/>
                        </a:rPr>
                        <a:t>Stand Up, Sit Down</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err="1" smtClean="0">
                          <a:ln>
                            <a:noFill/>
                          </a:ln>
                          <a:solidFill>
                            <a:schemeClr val="tx1"/>
                          </a:solidFill>
                          <a:effectLst/>
                          <a:latin typeface="Arial" charset="0"/>
                        </a:rPr>
                        <a:t>SpectraGram</a:t>
                      </a: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Four Corners of the Room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Game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Self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Reflective questions: Think and Write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Assessments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People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Share Pairs or Table Shares to discuss reflective questions related to content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Full Group discussion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TextBox 2"/>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Interactive Lecture: </a:t>
            </a:r>
          </a:p>
          <a:p>
            <a:pPr algn="ctr" fontAlgn="auto">
              <a:spcBef>
                <a:spcPts val="0"/>
              </a:spcBef>
              <a:spcAft>
                <a:spcPts val="0"/>
              </a:spcAft>
              <a:defRPr/>
            </a:pPr>
            <a:r>
              <a:rPr lang="en-US" sz="3600" b="1" dirty="0" smtClean="0">
                <a:latin typeface="Arial" pitchFamily="34" charset="0"/>
                <a:cs typeface="Arial" pitchFamily="34" charset="0"/>
              </a:rPr>
              <a:t>Different Learning Styles</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2150115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1"/>
            <a:ext cx="9144000" cy="1200329"/>
          </a:xfrm>
          <a:prstGeom prst="rect">
            <a:avLst/>
          </a:prstGeom>
          <a:solidFill>
            <a:srgbClr val="ABDCD4"/>
          </a:solidFill>
        </p:spPr>
        <p:txBody>
          <a:bodyPr>
            <a:spAutoFit/>
          </a:bodyPr>
          <a:lstStyle/>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Summary</a:t>
            </a:r>
            <a:r>
              <a:rPr lang="en-US" sz="3600" b="1" dirty="0">
                <a:latin typeface="Arial" pitchFamily="34" charset="0"/>
                <a:cs typeface="Arial" pitchFamily="34" charset="0"/>
              </a:rPr>
              <a:t>: Why Interactivity Is Important </a:t>
            </a:r>
          </a:p>
        </p:txBody>
      </p:sp>
      <p:sp>
        <p:nvSpPr>
          <p:cNvPr id="3" name="TextBox 2"/>
          <p:cNvSpPr txBox="1"/>
          <p:nvPr/>
        </p:nvSpPr>
        <p:spPr>
          <a:xfrm>
            <a:off x="736600" y="1371600"/>
            <a:ext cx="6629400" cy="4585871"/>
          </a:xfrm>
          <a:prstGeom prst="rect">
            <a:avLst/>
          </a:prstGeom>
          <a:noFill/>
        </p:spPr>
        <p:txBody>
          <a:bodyPr wrap="square" rtlCol="0">
            <a:spAutoFit/>
          </a:bodyPr>
          <a:lstStyle/>
          <a:p>
            <a:pPr marL="342900" indent="-342900">
              <a:buFont typeface="Arial" pitchFamily="34" charset="0"/>
              <a:buChar char="•"/>
            </a:pPr>
            <a:r>
              <a:rPr lang="en-US" sz="2800" dirty="0" smtClean="0">
                <a:latin typeface="Arial" pitchFamily="34" charset="0"/>
                <a:cs typeface="Arial" pitchFamily="34" charset="0"/>
              </a:rPr>
              <a:t>Improves effectiveness of training</a:t>
            </a:r>
          </a:p>
          <a:p>
            <a:endParaRPr lang="en-US" sz="1000" dirty="0" smtClean="0">
              <a:latin typeface="Arial" pitchFamily="34" charset="0"/>
              <a:cs typeface="Arial" pitchFamily="34" charset="0"/>
            </a:endParaRPr>
          </a:p>
          <a:p>
            <a:pPr marL="342900" indent="-342900">
              <a:buFont typeface="Arial" pitchFamily="34" charset="0"/>
              <a:buChar char="•"/>
            </a:pPr>
            <a:r>
              <a:rPr lang="en-US" sz="2800" dirty="0" smtClean="0">
                <a:latin typeface="Arial" pitchFamily="34" charset="0"/>
                <a:cs typeface="Arial" pitchFamily="34" charset="0"/>
              </a:rPr>
              <a:t>People will pay more attention</a:t>
            </a:r>
          </a:p>
          <a:p>
            <a:endParaRPr lang="en-US" sz="1000" dirty="0" smtClean="0">
              <a:latin typeface="Arial" pitchFamily="34" charset="0"/>
              <a:cs typeface="Arial" pitchFamily="34" charset="0"/>
            </a:endParaRPr>
          </a:p>
          <a:p>
            <a:pPr marL="342900" indent="-342900">
              <a:buFont typeface="Arial" pitchFamily="34" charset="0"/>
              <a:buChar char="•"/>
            </a:pPr>
            <a:r>
              <a:rPr lang="en-US" sz="2800" dirty="0" smtClean="0">
                <a:latin typeface="Arial" pitchFamily="34" charset="0"/>
                <a:cs typeface="Arial" pitchFamily="34" charset="0"/>
              </a:rPr>
              <a:t>Pacing is important</a:t>
            </a:r>
          </a:p>
          <a:p>
            <a:endParaRPr lang="en-US" sz="1000" dirty="0" smtClean="0">
              <a:latin typeface="Arial" pitchFamily="34" charset="0"/>
              <a:cs typeface="Arial" pitchFamily="34" charset="0"/>
            </a:endParaRPr>
          </a:p>
          <a:p>
            <a:pPr marL="342900" indent="-342900">
              <a:buFont typeface="Arial" pitchFamily="34" charset="0"/>
              <a:buChar char="•"/>
            </a:pPr>
            <a:r>
              <a:rPr lang="en-US" sz="2800" dirty="0" smtClean="0">
                <a:latin typeface="Arial" pitchFamily="34" charset="0"/>
                <a:cs typeface="Arial" pitchFamily="34" charset="0"/>
              </a:rPr>
              <a:t>Use different techniques to help participants apply and digest information every 10-15 minutes</a:t>
            </a:r>
          </a:p>
          <a:p>
            <a:endParaRPr lang="en-US" sz="1000" dirty="0" smtClean="0">
              <a:latin typeface="Arial" pitchFamily="34" charset="0"/>
              <a:cs typeface="Arial" pitchFamily="34" charset="0"/>
            </a:endParaRPr>
          </a:p>
          <a:p>
            <a:pPr marL="342900" indent="-342900">
              <a:buFont typeface="Arial" pitchFamily="34" charset="0"/>
              <a:buChar char="•"/>
            </a:pPr>
            <a:r>
              <a:rPr lang="en-US" sz="2800" dirty="0" smtClean="0">
                <a:latin typeface="Arial" pitchFamily="34" charset="0"/>
                <a:cs typeface="Arial" pitchFamily="34" charset="0"/>
              </a:rPr>
              <a:t>May require you to rethink the way you teach and prepare in a different way </a:t>
            </a:r>
          </a:p>
        </p:txBody>
      </p:sp>
    </p:spTree>
    <p:extLst>
      <p:ext uri="{BB962C8B-B14F-4D97-AF65-F5344CB8AC3E}">
        <p14:creationId xmlns:p14="http://schemas.microsoft.com/office/powerpoint/2010/main" val="40462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Learning Activities to Apply to the </a:t>
            </a:r>
          </a:p>
          <a:p>
            <a:pPr algn="ctr" fontAlgn="auto">
              <a:spcBef>
                <a:spcPts val="0"/>
              </a:spcBef>
              <a:spcAft>
                <a:spcPts val="0"/>
              </a:spcAft>
              <a:defRPr/>
            </a:pPr>
            <a:r>
              <a:rPr lang="en-US" sz="3600" b="1" dirty="0" smtClean="0">
                <a:latin typeface="Arial" pitchFamily="34" charset="0"/>
                <a:cs typeface="Arial" pitchFamily="34" charset="0"/>
              </a:rPr>
              <a:t>Real World</a:t>
            </a:r>
            <a:endParaRPr lang="en-US" sz="3600" b="1" dirty="0">
              <a:latin typeface="Arial" pitchFamily="34" charset="0"/>
              <a:cs typeface="Arial" pitchFamily="34" charset="0"/>
            </a:endParaRPr>
          </a:p>
        </p:txBody>
      </p:sp>
      <p:sp>
        <p:nvSpPr>
          <p:cNvPr id="10246" name="TextBox 11"/>
          <p:cNvSpPr txBox="1">
            <a:spLocks noChangeArrowheads="1"/>
          </p:cNvSpPr>
          <p:nvPr/>
        </p:nvSpPr>
        <p:spPr bwMode="auto">
          <a:xfrm>
            <a:off x="990600" y="1477238"/>
            <a:ext cx="7721600" cy="4047262"/>
          </a:xfrm>
          <a:prstGeom prst="rect">
            <a:avLst/>
          </a:prstGeom>
          <a:noFill/>
          <a:ln w="9525">
            <a:noFill/>
            <a:miter lim="800000"/>
            <a:headEnd/>
            <a:tailEnd/>
          </a:ln>
        </p:spPr>
        <p:txBody>
          <a:bodyPr>
            <a:spAutoFit/>
          </a:bodyPr>
          <a:lstStyle/>
          <a:p>
            <a:r>
              <a:rPr lang="en-US" sz="2800" dirty="0" smtClean="0">
                <a:latin typeface="Arial" charset="0"/>
              </a:rPr>
              <a:t>The heart of your training will be an exercise that allows your participants time to apply the information to the real world.</a:t>
            </a:r>
          </a:p>
          <a:p>
            <a:endParaRPr lang="en-US" sz="2800" dirty="0">
              <a:latin typeface="Arial" charset="0"/>
            </a:endParaRPr>
          </a:p>
          <a:p>
            <a:pPr marL="457200" indent="-457200">
              <a:buFont typeface="Arial" pitchFamily="34" charset="0"/>
              <a:buChar char="•"/>
            </a:pPr>
            <a:r>
              <a:rPr lang="en-US" sz="2800" dirty="0" smtClean="0">
                <a:latin typeface="Arial" charset="0"/>
              </a:rPr>
              <a:t>Mini-Plan</a:t>
            </a:r>
          </a:p>
          <a:p>
            <a:endParaRPr lang="en-US" sz="1100" dirty="0" smtClean="0">
              <a:latin typeface="Arial" charset="0"/>
            </a:endParaRPr>
          </a:p>
          <a:p>
            <a:pPr marL="457200" indent="-457200">
              <a:buFont typeface="Arial" pitchFamily="34" charset="0"/>
              <a:buChar char="•"/>
            </a:pPr>
            <a:r>
              <a:rPr lang="en-US" sz="2800" dirty="0" smtClean="0">
                <a:latin typeface="Arial" charset="0"/>
              </a:rPr>
              <a:t>Scenarios/Case Studies</a:t>
            </a:r>
          </a:p>
          <a:p>
            <a:endParaRPr lang="en-US" sz="1100" dirty="0" smtClean="0">
              <a:latin typeface="Arial" charset="0"/>
            </a:endParaRPr>
          </a:p>
          <a:p>
            <a:pPr marL="457200" indent="-457200">
              <a:buFont typeface="Arial" pitchFamily="34" charset="0"/>
              <a:buChar char="•"/>
            </a:pPr>
            <a:r>
              <a:rPr lang="en-US" sz="2800" dirty="0" smtClean="0">
                <a:latin typeface="Arial" charset="0"/>
              </a:rPr>
              <a:t>Role Playing</a:t>
            </a:r>
          </a:p>
          <a:p>
            <a:endParaRPr lang="en-US" sz="1100" dirty="0" smtClean="0">
              <a:latin typeface="Arial" charset="0"/>
            </a:endParaRPr>
          </a:p>
          <a:p>
            <a:pPr marL="457200" indent="-457200">
              <a:buFont typeface="Arial" pitchFamily="34" charset="0"/>
              <a:buChar char="•"/>
            </a:pPr>
            <a:r>
              <a:rPr lang="en-US" sz="2800" dirty="0" smtClean="0">
                <a:latin typeface="Arial" charset="0"/>
              </a:rPr>
              <a:t>Cross-Training</a:t>
            </a:r>
            <a:endParaRPr lang="en-US" sz="2800" dirty="0">
              <a:latin typeface="Arial" charset="0"/>
            </a:endParaRPr>
          </a:p>
        </p:txBody>
      </p:sp>
    </p:spTree>
    <p:extLst>
      <p:ext uri="{BB962C8B-B14F-4D97-AF65-F5344CB8AC3E}">
        <p14:creationId xmlns:p14="http://schemas.microsoft.com/office/powerpoint/2010/main" val="727159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Learning </a:t>
            </a:r>
            <a:r>
              <a:rPr lang="en-US" sz="3600" b="1" dirty="0" smtClean="0">
                <a:latin typeface="Arial" pitchFamily="34" charset="0"/>
                <a:cs typeface="Arial" pitchFamily="34" charset="0"/>
              </a:rPr>
              <a:t>Activity: Mini-Plan</a:t>
            </a:r>
            <a:endParaRPr lang="en-US" sz="3600" b="1" dirty="0">
              <a:latin typeface="Arial" pitchFamily="34" charset="0"/>
              <a:cs typeface="Arial" pitchFamily="34" charset="0"/>
            </a:endParaRPr>
          </a:p>
        </p:txBody>
      </p:sp>
      <p:sp>
        <p:nvSpPr>
          <p:cNvPr id="2" name="TextBox 1"/>
          <p:cNvSpPr txBox="1"/>
          <p:nvPr/>
        </p:nvSpPr>
        <p:spPr>
          <a:xfrm>
            <a:off x="850900" y="1371600"/>
            <a:ext cx="6858000" cy="4308872"/>
          </a:xfrm>
          <a:prstGeom prst="rect">
            <a:avLst/>
          </a:prstGeom>
          <a:noFill/>
        </p:spPr>
        <p:txBody>
          <a:bodyPr wrap="square" rtlCol="0">
            <a:spAutoFit/>
          </a:bodyPr>
          <a:lstStyle/>
          <a:p>
            <a:pPr marL="342900" indent="-342900">
              <a:buAutoNum type="arabicPeriod"/>
            </a:pPr>
            <a:r>
              <a:rPr lang="en-US" sz="3200" dirty="0" smtClean="0"/>
              <a:t>Identify discussion questions  for group to discuss</a:t>
            </a:r>
            <a:br>
              <a:rPr lang="en-US" sz="3200" dirty="0" smtClean="0"/>
            </a:br>
            <a:endParaRPr lang="en-US" sz="3200" dirty="0" smtClean="0"/>
          </a:p>
          <a:p>
            <a:pPr marL="342900" indent="-342900">
              <a:buAutoNum type="arabicPeriod"/>
            </a:pPr>
            <a:r>
              <a:rPr lang="en-US" sz="3200" dirty="0" smtClean="0"/>
              <a:t> Using a worksheet, each participant works with a partner or themselves to create a mini-plan </a:t>
            </a:r>
            <a:br>
              <a:rPr lang="en-US" sz="3200" dirty="0" smtClean="0"/>
            </a:br>
            <a:endParaRPr lang="en-US" sz="3200" dirty="0" smtClean="0"/>
          </a:p>
          <a:p>
            <a:pPr marL="342900" indent="-342900">
              <a:buAutoNum type="arabicPeriod"/>
            </a:pPr>
            <a:r>
              <a:rPr lang="en-US" sz="3200" dirty="0" smtClean="0"/>
              <a:t>Full group report out</a:t>
            </a:r>
          </a:p>
          <a:p>
            <a:pPr marL="342900" indent="-342900">
              <a:buAutoNum type="arabicPeriod"/>
            </a:pPr>
            <a:endParaRPr lang="en-US" dirty="0" smtClean="0"/>
          </a:p>
        </p:txBody>
      </p:sp>
    </p:spTree>
    <p:extLst>
      <p:ext uri="{BB962C8B-B14F-4D97-AF65-F5344CB8AC3E}">
        <p14:creationId xmlns:p14="http://schemas.microsoft.com/office/powerpoint/2010/main" val="444547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533400" y="1143000"/>
            <a:ext cx="7924800" cy="584775"/>
          </a:xfrm>
          <a:prstGeom prst="rect">
            <a:avLst/>
          </a:prstGeom>
          <a:solidFill>
            <a:schemeClr val="bg1"/>
          </a:solidFill>
          <a:ln w="60325">
            <a:noFill/>
            <a:miter lim="800000"/>
            <a:headEnd/>
            <a:tailEnd/>
          </a:ln>
        </p:spPr>
        <p:txBody>
          <a:bodyPr>
            <a:spAutoFit/>
          </a:bodyPr>
          <a:lstStyle/>
          <a:p>
            <a:endParaRPr lang="en-US" sz="3200" dirty="0"/>
          </a:p>
        </p:txBody>
      </p:sp>
      <p:sp>
        <p:nvSpPr>
          <p:cNvPr id="7" name="TextBox 6"/>
          <p:cNvSpPr txBox="1"/>
          <p:nvPr/>
        </p:nvSpPr>
        <p:spPr>
          <a:xfrm>
            <a:off x="0" y="0"/>
            <a:ext cx="9144000" cy="1200329"/>
          </a:xfrm>
          <a:prstGeom prst="rect">
            <a:avLst/>
          </a:prstGeom>
          <a:solidFill>
            <a:srgbClr val="ABDCD4"/>
          </a:solidFill>
        </p:spPr>
        <p:txBody>
          <a:bodyPr>
            <a:spAutoFit/>
          </a:bodyPr>
          <a:lstStyle/>
          <a:p>
            <a:pPr fontAlgn="auto">
              <a:spcBef>
                <a:spcPts val="0"/>
              </a:spcBef>
              <a:spcAft>
                <a:spcPts val="0"/>
              </a:spcAft>
              <a:defRPr/>
            </a:pPr>
            <a:endParaRPr lang="en-US" sz="3600" b="1" dirty="0" smtClean="0">
              <a:latin typeface="Arial" pitchFamily="34" charset="0"/>
              <a:cs typeface="Arial" pitchFamily="34" charset="0"/>
            </a:endParaRPr>
          </a:p>
          <a:p>
            <a:pPr fontAlgn="auto">
              <a:spcBef>
                <a:spcPts val="0"/>
              </a:spcBef>
              <a:spcAft>
                <a:spcPts val="0"/>
              </a:spcAft>
              <a:defRPr/>
            </a:pPr>
            <a:r>
              <a:rPr lang="en-US" sz="3600" b="1" dirty="0" smtClean="0">
                <a:latin typeface="Arial" pitchFamily="34" charset="0"/>
                <a:cs typeface="Arial" pitchFamily="34" charset="0"/>
              </a:rPr>
              <a:t>Mini-Plan: </a:t>
            </a:r>
            <a:r>
              <a:rPr lang="en-US" sz="3600" b="1" dirty="0" smtClean="0">
                <a:latin typeface="Arial" pitchFamily="34" charset="0"/>
                <a:cs typeface="Arial" pitchFamily="34" charset="0"/>
              </a:rPr>
              <a:t>Design </a:t>
            </a:r>
            <a:r>
              <a:rPr lang="en-US" sz="3600" b="1" dirty="0" smtClean="0">
                <a:latin typeface="Arial" pitchFamily="34" charset="0"/>
                <a:cs typeface="Arial" pitchFamily="34" charset="0"/>
              </a:rPr>
              <a:t>An Interactive Lecture</a:t>
            </a:r>
            <a:endParaRPr lang="en-US" sz="3600" b="1" dirty="0">
              <a:latin typeface="Arial" pitchFamily="34" charset="0"/>
              <a:cs typeface="Arial" pitchFamily="34" charset="0"/>
            </a:endParaRPr>
          </a:p>
        </p:txBody>
      </p:sp>
      <p:sp>
        <p:nvSpPr>
          <p:cNvPr id="2" name="TextBox 1"/>
          <p:cNvSpPr txBox="1"/>
          <p:nvPr/>
        </p:nvSpPr>
        <p:spPr>
          <a:xfrm>
            <a:off x="685800" y="1329927"/>
            <a:ext cx="8001000" cy="4493538"/>
          </a:xfrm>
          <a:prstGeom prst="rect">
            <a:avLst/>
          </a:prstGeom>
          <a:noFill/>
        </p:spPr>
        <p:txBody>
          <a:bodyPr wrap="square" rtlCol="0">
            <a:spAutoFit/>
          </a:bodyPr>
          <a:lstStyle/>
          <a:p>
            <a:r>
              <a:rPr lang="en-US" sz="2400" b="1" dirty="0" smtClean="0">
                <a:latin typeface="Arial" pitchFamily="34" charset="0"/>
                <a:cs typeface="Arial" pitchFamily="34" charset="0"/>
              </a:rPr>
              <a:t>Table Share:    </a:t>
            </a:r>
            <a:r>
              <a:rPr lang="en-US" sz="2400" dirty="0" smtClean="0">
                <a:latin typeface="Arial" pitchFamily="34" charset="0"/>
                <a:cs typeface="Arial" pitchFamily="34" charset="0"/>
              </a:rPr>
              <a:t>Identify a lecture or presentation that you are working on or have recently delivered at a training</a:t>
            </a:r>
          </a:p>
          <a:p>
            <a:endParaRPr lang="en-US" sz="1000" dirty="0" smtClean="0">
              <a:latin typeface="Arial" pitchFamily="34" charset="0"/>
              <a:cs typeface="Arial" pitchFamily="34" charset="0"/>
            </a:endParaRPr>
          </a:p>
          <a:p>
            <a:endParaRPr lang="en-US" sz="1000" dirty="0">
              <a:latin typeface="Arial" pitchFamily="34" charset="0"/>
              <a:cs typeface="Arial" pitchFamily="34" charset="0"/>
            </a:endParaRPr>
          </a:p>
          <a:p>
            <a:endParaRPr lang="en-US" sz="1000" dirty="0">
              <a:latin typeface="Arial" pitchFamily="34" charset="0"/>
              <a:cs typeface="Arial" pitchFamily="34" charset="0"/>
            </a:endParaRPr>
          </a:p>
          <a:p>
            <a:pPr marL="285750" indent="-285750">
              <a:buFont typeface="Arial" pitchFamily="34" charset="0"/>
              <a:buChar char="•"/>
            </a:pPr>
            <a:r>
              <a:rPr lang="en-US" sz="2400" dirty="0" smtClean="0">
                <a:latin typeface="Arial" pitchFamily="34" charset="0"/>
                <a:cs typeface="Arial" pitchFamily="34" charset="0"/>
              </a:rPr>
              <a:t>What techniques did you use to make it interactive?</a:t>
            </a:r>
          </a:p>
          <a:p>
            <a:pPr marL="285750" indent="-285750">
              <a:buFont typeface="Arial" pitchFamily="34" charset="0"/>
              <a:buChar char="•"/>
            </a:pPr>
            <a:endParaRPr lang="en-US" sz="1000" dirty="0" smtClean="0">
              <a:latin typeface="Arial" pitchFamily="34" charset="0"/>
              <a:cs typeface="Arial" pitchFamily="34" charset="0"/>
            </a:endParaRPr>
          </a:p>
          <a:p>
            <a:pPr marL="285750" indent="-285750">
              <a:buFont typeface="Arial" pitchFamily="34" charset="0"/>
              <a:buChar char="•"/>
            </a:pPr>
            <a:r>
              <a:rPr lang="en-US" sz="2400" dirty="0" smtClean="0">
                <a:latin typeface="Arial" pitchFamily="34" charset="0"/>
                <a:cs typeface="Arial" pitchFamily="34" charset="0"/>
              </a:rPr>
              <a:t>What techniques might you use to make it more interactive? </a:t>
            </a:r>
          </a:p>
          <a:p>
            <a:endParaRPr lang="en-US" sz="1000" dirty="0" smtClean="0">
              <a:latin typeface="Arial" pitchFamily="34" charset="0"/>
              <a:cs typeface="Arial" pitchFamily="34" charset="0"/>
            </a:endParaRPr>
          </a:p>
          <a:p>
            <a:pPr marL="285750" indent="-285750">
              <a:buFont typeface="Arial" pitchFamily="34" charset="0"/>
              <a:buChar char="•"/>
            </a:pPr>
            <a:r>
              <a:rPr lang="en-US" sz="2400" dirty="0" smtClean="0">
                <a:latin typeface="Arial" pitchFamily="34" charset="0"/>
                <a:cs typeface="Arial" pitchFamily="34" charset="0"/>
              </a:rPr>
              <a:t>Share your powerful questions </a:t>
            </a:r>
          </a:p>
          <a:p>
            <a:endParaRPr lang="en-US" sz="1000" dirty="0" smtClean="0">
              <a:latin typeface="Arial" pitchFamily="34" charset="0"/>
              <a:cs typeface="Arial" pitchFamily="34" charset="0"/>
            </a:endParaRPr>
          </a:p>
          <a:p>
            <a:pPr marL="285750" indent="-285750">
              <a:buFont typeface="Arial" pitchFamily="34" charset="0"/>
              <a:buChar char="•"/>
            </a:pPr>
            <a:r>
              <a:rPr lang="en-US" sz="2400" dirty="0" smtClean="0">
                <a:latin typeface="Arial" pitchFamily="34" charset="0"/>
                <a:cs typeface="Arial" pitchFamily="34" charset="0"/>
              </a:rPr>
              <a:t>Use the worksheet to think through how you can make your lectures more interactive </a:t>
            </a:r>
          </a:p>
          <a:p>
            <a:endParaRPr lang="en-US" sz="1000" dirty="0" smtClean="0">
              <a:latin typeface="Arial" pitchFamily="34" charset="0"/>
              <a:cs typeface="Arial" pitchFamily="34" charset="0"/>
            </a:endParaRPr>
          </a:p>
          <a:p>
            <a:pPr marL="285750" indent="-285750">
              <a:buFont typeface="Arial" pitchFamily="34" charset="0"/>
              <a:buChar char="•"/>
            </a:pPr>
            <a:r>
              <a:rPr lang="en-US" sz="2400" dirty="0" smtClean="0">
                <a:latin typeface="Arial" pitchFamily="34" charset="0"/>
                <a:cs typeface="Arial" pitchFamily="34" charset="0"/>
              </a:rPr>
              <a:t>Full group report out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427138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Debrief: </a:t>
            </a:r>
            <a:r>
              <a:rPr lang="en-US" sz="3600" b="1" dirty="0" smtClean="0">
                <a:latin typeface="Arial" pitchFamily="34" charset="0"/>
                <a:cs typeface="Arial" pitchFamily="34" charset="0"/>
              </a:rPr>
              <a:t>Learning </a:t>
            </a:r>
            <a:r>
              <a:rPr lang="en-US" sz="3600" b="1" dirty="0" smtClean="0">
                <a:latin typeface="Arial" pitchFamily="34" charset="0"/>
                <a:cs typeface="Arial" pitchFamily="34" charset="0"/>
              </a:rPr>
              <a:t>Activity</a:t>
            </a:r>
            <a:endParaRPr lang="en-US" sz="3600" b="1" dirty="0">
              <a:latin typeface="Arial" pitchFamily="34" charset="0"/>
              <a:cs typeface="Arial" pitchFamily="34" charset="0"/>
            </a:endParaRPr>
          </a:p>
        </p:txBody>
      </p:sp>
      <p:sp>
        <p:nvSpPr>
          <p:cNvPr id="10246" name="TextBox 11"/>
          <p:cNvSpPr txBox="1">
            <a:spLocks noChangeArrowheads="1"/>
          </p:cNvSpPr>
          <p:nvPr/>
        </p:nvSpPr>
        <p:spPr bwMode="auto">
          <a:xfrm>
            <a:off x="508000" y="1371600"/>
            <a:ext cx="7721600" cy="4832092"/>
          </a:xfrm>
          <a:prstGeom prst="rect">
            <a:avLst/>
          </a:prstGeom>
          <a:noFill/>
          <a:ln w="9525">
            <a:noFill/>
            <a:miter lim="800000"/>
            <a:headEnd/>
            <a:tailEnd/>
          </a:ln>
        </p:spPr>
        <p:txBody>
          <a:bodyPr>
            <a:spAutoFit/>
          </a:bodyPr>
          <a:lstStyle/>
          <a:p>
            <a:r>
              <a:rPr lang="en-US" sz="2800" dirty="0" smtClean="0">
                <a:latin typeface="Arial" charset="0"/>
              </a:rPr>
              <a:t>Reflection: </a:t>
            </a:r>
          </a:p>
          <a:p>
            <a:endParaRPr lang="en-US" sz="2800" dirty="0">
              <a:latin typeface="Arial" charset="0"/>
            </a:endParaRPr>
          </a:p>
          <a:p>
            <a:pPr marL="457200" indent="-457200">
              <a:buFont typeface="Arial" pitchFamily="34" charset="0"/>
              <a:buChar char="•"/>
            </a:pPr>
            <a:r>
              <a:rPr lang="en-US" sz="2800" dirty="0" smtClean="0">
                <a:latin typeface="Arial" charset="0"/>
              </a:rPr>
              <a:t>This exercise was modeling a learning activity to apply the skill of designing an interactive lecture to the real world.  How would you improve it?</a:t>
            </a:r>
          </a:p>
          <a:p>
            <a:pPr marL="457200" indent="-457200">
              <a:buFont typeface="Arial" pitchFamily="34" charset="0"/>
              <a:buChar char="•"/>
            </a:pPr>
            <a:endParaRPr lang="en-US" sz="2800" dirty="0" smtClean="0">
              <a:latin typeface="Arial" charset="0"/>
            </a:endParaRPr>
          </a:p>
          <a:p>
            <a:pPr marL="457200" indent="-457200">
              <a:buFont typeface="Arial" pitchFamily="34" charset="0"/>
              <a:buChar char="•"/>
            </a:pPr>
            <a:r>
              <a:rPr lang="en-US" sz="2800" dirty="0" smtClean="0">
                <a:latin typeface="Arial" charset="0"/>
              </a:rPr>
              <a:t>If you were designing a longer training – a full day or over several days – what other activities would you incorporate to deepen the learning of the audience?</a:t>
            </a:r>
            <a:endParaRPr lang="en-US" sz="2800" dirty="0">
              <a:latin typeface="Arial" charset="0"/>
            </a:endParaRPr>
          </a:p>
        </p:txBody>
      </p:sp>
    </p:spTree>
    <p:extLst>
      <p:ext uri="{BB962C8B-B14F-4D97-AF65-F5344CB8AC3E}">
        <p14:creationId xmlns:p14="http://schemas.microsoft.com/office/powerpoint/2010/main" val="4113966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Great Closers</a:t>
            </a:r>
            <a:endParaRPr lang="en-US" sz="3600" b="1" dirty="0">
              <a:latin typeface="Arial" pitchFamily="34" charset="0"/>
              <a:cs typeface="Arial" pitchFamily="34" charset="0"/>
            </a:endParaRPr>
          </a:p>
        </p:txBody>
      </p:sp>
      <p:sp>
        <p:nvSpPr>
          <p:cNvPr id="10246" name="TextBox 11"/>
          <p:cNvSpPr txBox="1">
            <a:spLocks noChangeArrowheads="1"/>
          </p:cNvSpPr>
          <p:nvPr/>
        </p:nvSpPr>
        <p:spPr bwMode="auto">
          <a:xfrm>
            <a:off x="911860" y="1905000"/>
            <a:ext cx="7721600" cy="2246769"/>
          </a:xfrm>
          <a:prstGeom prst="rect">
            <a:avLst/>
          </a:prstGeom>
          <a:noFill/>
          <a:ln w="9525">
            <a:noFill/>
            <a:miter lim="800000"/>
            <a:headEnd/>
            <a:tailEnd/>
          </a:ln>
        </p:spPr>
        <p:txBody>
          <a:bodyPr>
            <a:spAutoFit/>
          </a:bodyPr>
          <a:lstStyle/>
          <a:p>
            <a:pPr algn="ctr"/>
            <a:r>
              <a:rPr lang="en-US" sz="2800" dirty="0" smtClean="0">
                <a:latin typeface="Arial" charset="0"/>
              </a:rPr>
              <a:t>A closer is an exercise that lets participants sum up their learning or takeaways, commit to putting ideas or skills into action, and to say good bye to one another and express appreciation.</a:t>
            </a:r>
            <a:endParaRPr lang="en-US" sz="2800" dirty="0">
              <a:latin typeface="Arial" charset="0"/>
            </a:endParaRPr>
          </a:p>
        </p:txBody>
      </p:sp>
    </p:spTree>
    <p:extLst>
      <p:ext uri="{BB962C8B-B14F-4D97-AF65-F5344CB8AC3E}">
        <p14:creationId xmlns:p14="http://schemas.microsoft.com/office/powerpoint/2010/main" val="856818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Evaluations</a:t>
            </a:r>
          </a:p>
        </p:txBody>
      </p:sp>
      <p:sp>
        <p:nvSpPr>
          <p:cNvPr id="2" name="TextBox 1"/>
          <p:cNvSpPr txBox="1"/>
          <p:nvPr/>
        </p:nvSpPr>
        <p:spPr>
          <a:xfrm>
            <a:off x="685800" y="1225729"/>
            <a:ext cx="7162800" cy="5486400"/>
          </a:xfrm>
          <a:prstGeom prst="rect">
            <a:avLst/>
          </a:prstGeom>
          <a:noFill/>
        </p:spPr>
        <p:txBody>
          <a:bodyPr wrap="square" rtlCol="0">
            <a:spAutoFit/>
          </a:bodyPr>
          <a:lstStyle/>
          <a:p>
            <a:r>
              <a:rPr lang="en-US" sz="2000" b="1" dirty="0" smtClean="0">
                <a:latin typeface="Arial" pitchFamily="34" charset="0"/>
                <a:cs typeface="Arial" pitchFamily="34" charset="0"/>
              </a:rPr>
              <a:t>Formal Survey</a:t>
            </a:r>
          </a:p>
          <a:p>
            <a:pPr marL="742950" lvl="1" indent="-285750">
              <a:buFont typeface="Arial" pitchFamily="34" charset="0"/>
              <a:buChar char="•"/>
            </a:pPr>
            <a:r>
              <a:rPr lang="en-US" sz="2000" dirty="0" smtClean="0">
                <a:latin typeface="Arial" pitchFamily="34" charset="0"/>
                <a:cs typeface="Arial" pitchFamily="34" charset="0"/>
              </a:rPr>
              <a:t>Ask questions to determine how well you met your learning objectives</a:t>
            </a:r>
          </a:p>
          <a:p>
            <a:pPr lvl="1"/>
            <a:endParaRPr lang="en-US" sz="2000" dirty="0" smtClean="0">
              <a:latin typeface="Arial" pitchFamily="34" charset="0"/>
              <a:cs typeface="Arial" pitchFamily="34" charset="0"/>
            </a:endParaRPr>
          </a:p>
          <a:p>
            <a:pPr marL="742950" lvl="1" indent="-285750">
              <a:buFont typeface="Arial" pitchFamily="34" charset="0"/>
              <a:buChar char="•"/>
            </a:pPr>
            <a:r>
              <a:rPr lang="en-US" sz="2000" dirty="0" smtClean="0">
                <a:latin typeface="Arial" pitchFamily="34" charset="0"/>
                <a:cs typeface="Arial" pitchFamily="34" charset="0"/>
              </a:rPr>
              <a:t>Ask questions to find out what people liked most and what could be improved: content, materials, pacing, environment, room, food, etc.</a:t>
            </a:r>
          </a:p>
          <a:p>
            <a:pPr lvl="1"/>
            <a:endParaRPr lang="en-US" sz="2000" dirty="0" smtClean="0">
              <a:latin typeface="Arial" pitchFamily="34" charset="0"/>
              <a:cs typeface="Arial" pitchFamily="34" charset="0"/>
            </a:endParaRPr>
          </a:p>
          <a:p>
            <a:pPr marL="742950" lvl="1" indent="-285750">
              <a:buFont typeface="Arial" pitchFamily="34" charset="0"/>
              <a:buChar char="•"/>
            </a:pPr>
            <a:r>
              <a:rPr lang="en-US" sz="2000" dirty="0" smtClean="0">
                <a:latin typeface="Arial" pitchFamily="34" charset="0"/>
                <a:cs typeface="Arial" pitchFamily="34" charset="0"/>
              </a:rPr>
              <a:t>Ask questions to get feedback about you: teaching style, facilitation skills, responsiveness to group, content knowledge</a:t>
            </a:r>
          </a:p>
          <a:p>
            <a:endParaRPr lang="en-US" sz="2000" dirty="0" smtClean="0">
              <a:latin typeface="Arial" pitchFamily="34" charset="0"/>
              <a:cs typeface="Arial" pitchFamily="34" charset="0"/>
            </a:endParaRPr>
          </a:p>
          <a:p>
            <a:r>
              <a:rPr lang="en-US" sz="2000" b="1" dirty="0" smtClean="0">
                <a:latin typeface="Arial" pitchFamily="34" charset="0"/>
                <a:cs typeface="Arial" pitchFamily="34" charset="0"/>
              </a:rPr>
              <a:t>Informal Verbal Debrief</a:t>
            </a:r>
          </a:p>
          <a:p>
            <a:pPr marL="742950" lvl="1" indent="-285750">
              <a:buFont typeface="Arial" pitchFamily="34" charset="0"/>
              <a:buChar char="•"/>
            </a:pPr>
            <a:r>
              <a:rPr lang="en-US" sz="2000" dirty="0" smtClean="0">
                <a:latin typeface="Arial" pitchFamily="34" charset="0"/>
                <a:cs typeface="Arial" pitchFamily="34" charset="0"/>
              </a:rPr>
              <a:t>Ask for:  keep, change, delete</a:t>
            </a:r>
          </a:p>
          <a:p>
            <a:pPr lvl="1"/>
            <a:endParaRPr lang="en-US" sz="2000" dirty="0">
              <a:latin typeface="Arial" pitchFamily="34" charset="0"/>
              <a:cs typeface="Arial" pitchFamily="34" charset="0"/>
            </a:endParaRPr>
          </a:p>
          <a:p>
            <a:pPr marL="742950" lvl="1" indent="-285750">
              <a:buFont typeface="Arial" pitchFamily="34" charset="0"/>
              <a:buChar char="•"/>
            </a:pPr>
            <a:r>
              <a:rPr lang="en-US" sz="2000" dirty="0" smtClean="0">
                <a:latin typeface="Arial" pitchFamily="34" charset="0"/>
                <a:cs typeface="Arial" pitchFamily="34" charset="0"/>
              </a:rPr>
              <a:t>3x5 card – write down what they will implement</a:t>
            </a:r>
          </a:p>
          <a:p>
            <a:pPr lvl="1"/>
            <a:endParaRPr lang="en-US" sz="2000" dirty="0" smtClean="0"/>
          </a:p>
          <a:p>
            <a:pPr lvl="1"/>
            <a:endParaRPr lang="en-US" sz="2000" dirty="0" smtClean="0"/>
          </a:p>
          <a:p>
            <a:pPr marL="742950" lvl="1" indent="-285750">
              <a:buFont typeface="Arial" pitchFamily="34" charset="0"/>
              <a:buChar char="•"/>
            </a:pPr>
            <a:endParaRPr lang="en-US" sz="2000" dirty="0" smtClean="0"/>
          </a:p>
        </p:txBody>
      </p:sp>
    </p:spTree>
    <p:extLst>
      <p:ext uri="{BB962C8B-B14F-4D97-AF65-F5344CB8AC3E}">
        <p14:creationId xmlns:p14="http://schemas.microsoft.com/office/powerpoint/2010/main" val="2828136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Energize From the Start:  </a:t>
            </a:r>
          </a:p>
          <a:p>
            <a:pPr algn="ctr" fontAlgn="auto">
              <a:spcBef>
                <a:spcPts val="0"/>
              </a:spcBef>
              <a:spcAft>
                <a:spcPts val="0"/>
              </a:spcAft>
              <a:defRPr/>
            </a:pPr>
            <a:r>
              <a:rPr lang="en-US" sz="3600" b="1" dirty="0" smtClean="0">
                <a:latin typeface="Arial" pitchFamily="34" charset="0"/>
                <a:cs typeface="Arial" pitchFamily="34" charset="0"/>
              </a:rPr>
              <a:t>Share Pairs and Networking Activities</a:t>
            </a:r>
            <a:endParaRPr lang="en-US" sz="3600" b="1" dirty="0">
              <a:latin typeface="Arial" pitchFamily="34" charset="0"/>
              <a:cs typeface="Arial" pitchFamily="34" charset="0"/>
            </a:endParaRPr>
          </a:p>
        </p:txBody>
      </p:sp>
      <p:sp>
        <p:nvSpPr>
          <p:cNvPr id="6" name="TextBox 5"/>
          <p:cNvSpPr txBox="1"/>
          <p:nvPr/>
        </p:nvSpPr>
        <p:spPr>
          <a:xfrm>
            <a:off x="685800" y="1447800"/>
            <a:ext cx="7467600" cy="1569660"/>
          </a:xfrm>
          <a:prstGeom prst="rect">
            <a:avLst/>
          </a:prstGeom>
          <a:noFill/>
        </p:spPr>
        <p:txBody>
          <a:bodyPr wrap="square" rtlCol="0">
            <a:spAutoFit/>
          </a:bodyPr>
          <a:lstStyle/>
          <a:p>
            <a:r>
              <a:rPr lang="en-US" sz="2400" b="1" dirty="0" smtClean="0"/>
              <a:t>Write on Index Cards or Sticky Notes</a:t>
            </a:r>
            <a:r>
              <a:rPr lang="en-US" sz="2400" dirty="0" smtClean="0"/>
              <a:t>:   </a:t>
            </a:r>
          </a:p>
          <a:p>
            <a:r>
              <a:rPr lang="en-US" sz="2400" dirty="0" smtClean="0"/>
              <a:t>What was the best learning experience you ever had in a training that inspired you to put the knowledge or skills into practice?</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3200400"/>
            <a:ext cx="4206240" cy="3431407"/>
          </a:xfrm>
          <a:prstGeom prst="rect">
            <a:avLst/>
          </a:prstGeom>
        </p:spPr>
      </p:pic>
    </p:spTree>
    <p:extLst>
      <p:ext uri="{BB962C8B-B14F-4D97-AF65-F5344CB8AC3E}">
        <p14:creationId xmlns:p14="http://schemas.microsoft.com/office/powerpoint/2010/main" val="1431902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Resources</a:t>
            </a:r>
            <a:endParaRPr lang="en-US" sz="3600" b="1" dirty="0">
              <a:latin typeface="Arial" pitchFamily="34" charset="0"/>
              <a:cs typeface="Arial" pitchFamily="34" charset="0"/>
            </a:endParaRPr>
          </a:p>
        </p:txBody>
      </p:sp>
      <p:sp>
        <p:nvSpPr>
          <p:cNvPr id="5" name="Rectangle 4"/>
          <p:cNvSpPr/>
          <p:nvPr/>
        </p:nvSpPr>
        <p:spPr>
          <a:xfrm>
            <a:off x="228600" y="1371600"/>
            <a:ext cx="8610599" cy="3477875"/>
          </a:xfrm>
          <a:prstGeom prst="rect">
            <a:avLst/>
          </a:prstGeom>
        </p:spPr>
        <p:txBody>
          <a:bodyPr wrap="square">
            <a:spAutoFit/>
          </a:bodyPr>
          <a:lstStyle/>
          <a:p>
            <a:r>
              <a:rPr lang="en-US" b="1" dirty="0" smtClean="0">
                <a:latin typeface="Arial" pitchFamily="34" charset="0"/>
                <a:cs typeface="Arial" pitchFamily="34" charset="0"/>
              </a:rPr>
              <a:t>Additional </a:t>
            </a:r>
            <a:r>
              <a:rPr lang="en-US" b="1" dirty="0">
                <a:latin typeface="Arial" pitchFamily="34" charset="0"/>
                <a:cs typeface="Arial" pitchFamily="34" charset="0"/>
              </a:rPr>
              <a:t>resources </a:t>
            </a:r>
            <a:endParaRPr lang="en-US" b="1" dirty="0" smtClean="0">
              <a:latin typeface="Arial" pitchFamily="34" charset="0"/>
              <a:cs typeface="Arial" pitchFamily="34" charset="0"/>
            </a:endParaRPr>
          </a:p>
          <a:p>
            <a:endParaRPr lang="en-US" u="sng" dirty="0" smtClean="0">
              <a:latin typeface="Arial" pitchFamily="34" charset="0"/>
              <a:cs typeface="Arial" pitchFamily="34" charset="0"/>
              <a:hlinkClick r:id="rId3"/>
            </a:endParaRPr>
          </a:p>
          <a:p>
            <a:r>
              <a:rPr lang="en-US" u="sng" dirty="0" smtClean="0">
                <a:latin typeface="Arial" pitchFamily="34" charset="0"/>
                <a:cs typeface="Arial" pitchFamily="34" charset="0"/>
                <a:hlinkClick r:id="rId3"/>
              </a:rPr>
              <a:t>http</a:t>
            </a:r>
            <a:r>
              <a:rPr lang="en-US" u="sng" dirty="0">
                <a:latin typeface="Arial" pitchFamily="34" charset="0"/>
                <a:cs typeface="Arial" pitchFamily="34" charset="0"/>
                <a:hlinkClick r:id="rId3"/>
              </a:rPr>
              <a:t>://www.bethkanter.org/connect-inspire-engage/</a:t>
            </a:r>
            <a:endParaRPr lang="en-US" dirty="0">
              <a:latin typeface="Arial" pitchFamily="34" charset="0"/>
              <a:cs typeface="Arial" pitchFamily="34" charset="0"/>
            </a:endParaRPr>
          </a:p>
          <a:p>
            <a:endParaRPr lang="en-US" u="sng" dirty="0" smtClean="0">
              <a:latin typeface="Arial" pitchFamily="34" charset="0"/>
              <a:cs typeface="Arial" pitchFamily="34" charset="0"/>
              <a:hlinkClick r:id="rId4"/>
            </a:endParaRPr>
          </a:p>
          <a:p>
            <a:r>
              <a:rPr lang="en-US" u="sng" dirty="0" smtClean="0">
                <a:latin typeface="Arial" pitchFamily="34" charset="0"/>
                <a:cs typeface="Arial" pitchFamily="34" charset="0"/>
                <a:hlinkClick r:id="rId4"/>
              </a:rPr>
              <a:t>http</a:t>
            </a:r>
            <a:r>
              <a:rPr lang="en-US" u="sng" dirty="0">
                <a:latin typeface="Arial" pitchFamily="34" charset="0"/>
                <a:cs typeface="Arial" pitchFamily="34" charset="0"/>
                <a:hlinkClick r:id="rId4"/>
              </a:rPr>
              <a:t>://</a:t>
            </a:r>
            <a:r>
              <a:rPr lang="en-US" u="sng" dirty="0" smtClean="0">
                <a:latin typeface="Arial" pitchFamily="34" charset="0"/>
                <a:cs typeface="Arial" pitchFamily="34" charset="0"/>
                <a:hlinkClick r:id="rId4"/>
              </a:rPr>
              <a:t>socialmedia-for-trainers.wikispaces.com/Facilitation+Tips+and+Resources</a:t>
            </a:r>
            <a:endParaRPr lang="en-US" b="1" dirty="0" smtClean="0">
              <a:latin typeface="Arial" pitchFamily="34" charset="0"/>
              <a:cs typeface="Arial" pitchFamily="34" charset="0"/>
            </a:endParaRPr>
          </a:p>
          <a:p>
            <a:endParaRPr lang="en-US" sz="2000" b="1" dirty="0" smtClean="0">
              <a:latin typeface="Arial" pitchFamily="34" charset="0"/>
              <a:cs typeface="Arial" pitchFamily="34" charset="0"/>
            </a:endParaRPr>
          </a:p>
          <a:p>
            <a:r>
              <a:rPr lang="en-US" b="1" dirty="0" smtClean="0">
                <a:latin typeface="Arial" pitchFamily="34" charset="0"/>
                <a:cs typeface="Arial" pitchFamily="34" charset="0"/>
              </a:rPr>
              <a:t>Human </a:t>
            </a:r>
            <a:r>
              <a:rPr lang="en-US" b="1" dirty="0" err="1" smtClean="0">
                <a:latin typeface="Arial" pitchFamily="34" charset="0"/>
                <a:cs typeface="Arial" pitchFamily="34" charset="0"/>
              </a:rPr>
              <a:t>Spectragram</a:t>
            </a:r>
            <a:endParaRPr lang="en-US" b="1" dirty="0" smtClean="0">
              <a:latin typeface="Arial" pitchFamily="34" charset="0"/>
              <a:cs typeface="Arial" pitchFamily="34" charset="0"/>
            </a:endParaRPr>
          </a:p>
          <a:p>
            <a:r>
              <a:rPr lang="en-US" u="sng" dirty="0">
                <a:latin typeface="Arial" pitchFamily="34" charset="0"/>
                <a:cs typeface="Arial" pitchFamily="34" charset="0"/>
                <a:hlinkClick r:id="rId5"/>
              </a:rPr>
              <a:t>http://</a:t>
            </a:r>
            <a:r>
              <a:rPr lang="en-US" u="sng" dirty="0" smtClean="0">
                <a:latin typeface="Arial" pitchFamily="34" charset="0"/>
                <a:cs typeface="Arial" pitchFamily="34" charset="0"/>
                <a:hlinkClick r:id="rId5"/>
              </a:rPr>
              <a:t>www.kstoolkit.org/Human+Spectrogram</a:t>
            </a:r>
            <a:endParaRPr lang="en-US" dirty="0">
              <a:latin typeface="Arial" pitchFamily="34" charset="0"/>
              <a:cs typeface="Arial" pitchFamily="34" charset="0"/>
            </a:endParaRPr>
          </a:p>
          <a:p>
            <a:endParaRPr lang="en-US" sz="2000" b="1" dirty="0" smtClean="0">
              <a:latin typeface="Arial" pitchFamily="34" charset="0"/>
              <a:cs typeface="Arial" pitchFamily="34" charset="0"/>
            </a:endParaRPr>
          </a:p>
          <a:p>
            <a:r>
              <a:rPr lang="en-US" b="1" dirty="0" smtClean="0">
                <a:latin typeface="Arial" pitchFamily="34" charset="0"/>
                <a:cs typeface="Arial" pitchFamily="34" charset="0"/>
              </a:rPr>
              <a:t>Additional Ice Breakers</a:t>
            </a:r>
            <a:endParaRPr lang="en-US" b="1" dirty="0">
              <a:latin typeface="Arial" pitchFamily="34" charset="0"/>
              <a:cs typeface="Arial" pitchFamily="34" charset="0"/>
            </a:endParaRPr>
          </a:p>
          <a:p>
            <a:r>
              <a:rPr lang="en-US" u="sng" dirty="0">
                <a:latin typeface="Arial" pitchFamily="34" charset="0"/>
                <a:cs typeface="Arial" pitchFamily="34" charset="0"/>
                <a:hlinkClick r:id="rId5"/>
              </a:rPr>
              <a:t>http://www.kstoolkit.org</a:t>
            </a:r>
            <a:r>
              <a:rPr lang="en-US" dirty="0">
                <a:latin typeface="Arial" pitchFamily="34" charset="0"/>
                <a:cs typeface="Arial" pitchFamily="34" charset="0"/>
              </a:rPr>
              <a:t> </a:t>
            </a:r>
          </a:p>
          <a:p>
            <a:r>
              <a:rPr lang="en-US" b="1" dirty="0">
                <a:latin typeface="Arial" pitchFamily="34" charset="0"/>
                <a:cs typeface="Arial" pitchFamily="34" charset="0"/>
              </a:rPr>
              <a:t> </a:t>
            </a:r>
          </a:p>
        </p:txBody>
      </p:sp>
    </p:spTree>
    <p:extLst>
      <p:ext uri="{BB962C8B-B14F-4D97-AF65-F5344CB8AC3E}">
        <p14:creationId xmlns:p14="http://schemas.microsoft.com/office/powerpoint/2010/main" val="2904119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Energize From the Start: </a:t>
            </a:r>
          </a:p>
          <a:p>
            <a:pPr algn="ctr" fontAlgn="auto">
              <a:spcBef>
                <a:spcPts val="0"/>
              </a:spcBef>
              <a:spcAft>
                <a:spcPts val="0"/>
              </a:spcAft>
              <a:defRPr/>
            </a:pPr>
            <a:r>
              <a:rPr lang="en-US" sz="3600" b="1" dirty="0" smtClean="0">
                <a:latin typeface="Arial" pitchFamily="34" charset="0"/>
                <a:cs typeface="Arial" pitchFamily="34" charset="0"/>
              </a:rPr>
              <a:t>Reflection on Activity</a:t>
            </a:r>
            <a:endParaRPr lang="en-US" sz="3600" b="1" dirty="0">
              <a:latin typeface="Arial" pitchFamily="34" charset="0"/>
              <a:cs typeface="Arial" pitchFamily="34" charset="0"/>
            </a:endParaRPr>
          </a:p>
        </p:txBody>
      </p:sp>
      <p:sp>
        <p:nvSpPr>
          <p:cNvPr id="6" name="TextBox 5"/>
          <p:cNvSpPr txBox="1"/>
          <p:nvPr/>
        </p:nvSpPr>
        <p:spPr>
          <a:xfrm>
            <a:off x="609600" y="1447800"/>
            <a:ext cx="7467600" cy="5029200"/>
          </a:xfrm>
          <a:prstGeom prst="rect">
            <a:avLst/>
          </a:prstGeom>
          <a:noFill/>
        </p:spPr>
        <p:txBody>
          <a:bodyPr wrap="square" rtlCol="0">
            <a:spAutoFit/>
          </a:bodyPr>
          <a:lstStyle/>
          <a:p>
            <a:endParaRPr lang="en-US" sz="2800" dirty="0"/>
          </a:p>
          <a:p>
            <a:pPr marL="457200" indent="-457200">
              <a:buFont typeface="Arial" pitchFamily="34" charset="0"/>
              <a:buChar char="•"/>
            </a:pPr>
            <a:r>
              <a:rPr lang="en-US" sz="2800" dirty="0" smtClean="0"/>
              <a:t>The goal of the exercise was to get participants to interact with each other about the topic</a:t>
            </a:r>
          </a:p>
          <a:p>
            <a:endParaRPr lang="en-US" sz="2800" dirty="0" smtClean="0"/>
          </a:p>
          <a:p>
            <a:pPr marL="457200" indent="-457200">
              <a:buFont typeface="Arial" pitchFamily="34" charset="0"/>
              <a:buChar char="•"/>
            </a:pPr>
            <a:r>
              <a:rPr lang="en-US" sz="2800" dirty="0" smtClean="0"/>
              <a:t>To connect and discover similarities and differences</a:t>
            </a:r>
            <a:br>
              <a:rPr lang="en-US" sz="2800" dirty="0" smtClean="0"/>
            </a:br>
            <a:endParaRPr lang="en-US" sz="2800" dirty="0" smtClean="0"/>
          </a:p>
          <a:p>
            <a:pPr marL="457200" indent="-457200">
              <a:buFont typeface="Arial" pitchFamily="34" charset="0"/>
              <a:buChar char="•"/>
            </a:pPr>
            <a:r>
              <a:rPr lang="en-US" sz="2800" dirty="0" smtClean="0"/>
              <a:t>To draw on their own knowledge before the content is presented</a:t>
            </a:r>
          </a:p>
          <a:p>
            <a:endParaRPr lang="en-US" sz="2800" dirty="0"/>
          </a:p>
          <a:p>
            <a:endParaRPr lang="en-US" sz="2800" dirty="0" smtClean="0"/>
          </a:p>
          <a:p>
            <a:endParaRPr lang="en-US" sz="2800" dirty="0"/>
          </a:p>
          <a:p>
            <a:endParaRPr lang="en-US" sz="2800" dirty="0" smtClean="0"/>
          </a:p>
        </p:txBody>
      </p:sp>
    </p:spTree>
    <p:extLst>
      <p:ext uri="{BB962C8B-B14F-4D97-AF65-F5344CB8AC3E}">
        <p14:creationId xmlns:p14="http://schemas.microsoft.com/office/powerpoint/2010/main" val="102311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Energize From the Start: </a:t>
            </a:r>
          </a:p>
          <a:p>
            <a:pPr algn="ctr" fontAlgn="auto">
              <a:spcBef>
                <a:spcPts val="0"/>
              </a:spcBef>
              <a:spcAft>
                <a:spcPts val="0"/>
              </a:spcAft>
              <a:defRPr/>
            </a:pPr>
            <a:r>
              <a:rPr lang="en-US" sz="3600" b="1" dirty="0" smtClean="0">
                <a:latin typeface="Arial" pitchFamily="34" charset="0"/>
                <a:cs typeface="Arial" pitchFamily="34" charset="0"/>
              </a:rPr>
              <a:t>Reflection on Activity</a:t>
            </a:r>
            <a:endParaRPr lang="en-US" sz="3600" b="1" dirty="0">
              <a:latin typeface="Arial" pitchFamily="34" charset="0"/>
              <a:cs typeface="Arial" pitchFamily="34" charset="0"/>
            </a:endParaRPr>
          </a:p>
        </p:txBody>
      </p:sp>
      <p:sp>
        <p:nvSpPr>
          <p:cNvPr id="6" name="TextBox 5"/>
          <p:cNvSpPr txBox="1"/>
          <p:nvPr/>
        </p:nvSpPr>
        <p:spPr>
          <a:xfrm>
            <a:off x="609600" y="1295400"/>
            <a:ext cx="7467600" cy="5212080"/>
          </a:xfrm>
          <a:prstGeom prst="rect">
            <a:avLst/>
          </a:prstGeom>
          <a:noFill/>
        </p:spPr>
        <p:txBody>
          <a:bodyPr wrap="square" rtlCol="0">
            <a:spAutoFit/>
          </a:bodyPr>
          <a:lstStyle/>
          <a:p>
            <a:endParaRPr lang="en-US" sz="1600" dirty="0"/>
          </a:p>
          <a:p>
            <a:pPr marL="457200" indent="-457200">
              <a:buFont typeface="Arial" pitchFamily="34" charset="0"/>
              <a:buChar char="•"/>
            </a:pPr>
            <a:r>
              <a:rPr lang="en-US" sz="2800" dirty="0" smtClean="0"/>
              <a:t>How did the exercise make you feel about learning about the topic? </a:t>
            </a:r>
          </a:p>
          <a:p>
            <a:endParaRPr lang="en-US" sz="1600" dirty="0" smtClean="0"/>
          </a:p>
          <a:p>
            <a:pPr marL="457200" indent="-457200">
              <a:buFont typeface="Arial" pitchFamily="34" charset="0"/>
              <a:buChar char="•"/>
            </a:pPr>
            <a:r>
              <a:rPr lang="en-US" sz="2800" dirty="0" smtClean="0"/>
              <a:t>Are you ready to learn about interactive training techniques?  </a:t>
            </a:r>
          </a:p>
          <a:p>
            <a:endParaRPr lang="en-US" sz="1600" dirty="0" smtClean="0"/>
          </a:p>
          <a:p>
            <a:pPr marL="457200" indent="-457200">
              <a:buFont typeface="Arial" pitchFamily="34" charset="0"/>
              <a:buChar char="•"/>
            </a:pPr>
            <a:r>
              <a:rPr lang="en-US" sz="2800" dirty="0" smtClean="0"/>
              <a:t>Did it help you think about questions or some of your own experiences to share?  </a:t>
            </a:r>
          </a:p>
          <a:p>
            <a:endParaRPr lang="en-US" sz="1600" dirty="0" smtClean="0"/>
          </a:p>
          <a:p>
            <a:pPr marL="457200" indent="-457200">
              <a:buFont typeface="Arial" pitchFamily="34" charset="0"/>
              <a:buChar char="•"/>
            </a:pPr>
            <a:r>
              <a:rPr lang="en-US" sz="2800" dirty="0" smtClean="0"/>
              <a:t>Would the experience have been different if I had started with a lecture/presentation?</a:t>
            </a:r>
          </a:p>
          <a:p>
            <a:endParaRPr lang="en-US" sz="2800" dirty="0" smtClean="0"/>
          </a:p>
          <a:p>
            <a:endParaRPr lang="en-US" sz="2800" dirty="0"/>
          </a:p>
          <a:p>
            <a:endParaRPr lang="en-US" sz="2800" dirty="0" smtClean="0"/>
          </a:p>
        </p:txBody>
      </p:sp>
    </p:spTree>
    <p:extLst>
      <p:ext uri="{BB962C8B-B14F-4D97-AF65-F5344CB8AC3E}">
        <p14:creationId xmlns:p14="http://schemas.microsoft.com/office/powerpoint/2010/main" val="4147133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Energize From the Start:  </a:t>
            </a:r>
          </a:p>
          <a:p>
            <a:pPr algn="ctr" fontAlgn="auto">
              <a:spcBef>
                <a:spcPts val="0"/>
              </a:spcBef>
              <a:spcAft>
                <a:spcPts val="0"/>
              </a:spcAft>
              <a:defRPr/>
            </a:pPr>
            <a:r>
              <a:rPr lang="en-US" sz="3600" b="1" dirty="0" smtClean="0">
                <a:latin typeface="Arial" pitchFamily="34" charset="0"/>
                <a:cs typeface="Arial" pitchFamily="34" charset="0"/>
              </a:rPr>
              <a:t>Planning for Interactivity</a:t>
            </a:r>
            <a:endParaRPr lang="en-US" sz="3600" b="1" dirty="0">
              <a:latin typeface="Arial" pitchFamily="34" charset="0"/>
              <a:cs typeface="Arial" pitchFamily="34" charset="0"/>
            </a:endParaRPr>
          </a:p>
        </p:txBody>
      </p:sp>
      <p:sp>
        <p:nvSpPr>
          <p:cNvPr id="6" name="TextBox 5"/>
          <p:cNvSpPr txBox="1"/>
          <p:nvPr/>
        </p:nvSpPr>
        <p:spPr>
          <a:xfrm>
            <a:off x="228600" y="1790700"/>
            <a:ext cx="2971800" cy="3785652"/>
          </a:xfrm>
          <a:prstGeom prst="rect">
            <a:avLst/>
          </a:prstGeom>
          <a:noFill/>
        </p:spPr>
        <p:txBody>
          <a:bodyPr wrap="square" rtlCol="0">
            <a:spAutoFit/>
          </a:bodyPr>
          <a:lstStyle/>
          <a:p>
            <a:pPr>
              <a:spcBef>
                <a:spcPct val="0"/>
              </a:spcBef>
            </a:pPr>
            <a:r>
              <a:rPr lang="en-US" sz="2400" b="1" dirty="0"/>
              <a:t>Things to think about before people arrive</a:t>
            </a:r>
            <a:r>
              <a:rPr lang="en-US" sz="2400" b="1" dirty="0" smtClean="0"/>
              <a:t>:</a:t>
            </a:r>
          </a:p>
          <a:p>
            <a:pPr>
              <a:spcBef>
                <a:spcPct val="0"/>
              </a:spcBef>
            </a:pPr>
            <a:endParaRPr lang="en-US" sz="1600" b="1" dirty="0"/>
          </a:p>
          <a:p>
            <a:pPr marL="171450" indent="-171450">
              <a:spcBef>
                <a:spcPct val="0"/>
              </a:spcBef>
              <a:buFont typeface="Arial" pitchFamily="34" charset="0"/>
              <a:buChar char="•"/>
            </a:pPr>
            <a:r>
              <a:rPr lang="en-US" sz="2400" dirty="0" smtClean="0"/>
              <a:t>Room layout </a:t>
            </a:r>
          </a:p>
          <a:p>
            <a:pPr>
              <a:spcBef>
                <a:spcPct val="0"/>
              </a:spcBef>
            </a:pPr>
            <a:endParaRPr lang="en-US" sz="1600" dirty="0" smtClean="0"/>
          </a:p>
          <a:p>
            <a:pPr marL="171450" indent="-171450">
              <a:spcBef>
                <a:spcPct val="0"/>
              </a:spcBef>
              <a:buFont typeface="Arial" pitchFamily="34" charset="0"/>
              <a:buChar char="•"/>
            </a:pPr>
            <a:r>
              <a:rPr lang="en-US" sz="2400" dirty="0" smtClean="0"/>
              <a:t>Physical Space </a:t>
            </a:r>
          </a:p>
          <a:p>
            <a:pPr>
              <a:spcBef>
                <a:spcPct val="0"/>
              </a:spcBef>
            </a:pPr>
            <a:endParaRPr lang="en-US" sz="1600" dirty="0" smtClean="0"/>
          </a:p>
          <a:p>
            <a:pPr marL="171450" indent="-171450">
              <a:spcBef>
                <a:spcPct val="0"/>
              </a:spcBef>
              <a:buFont typeface="Arial" pitchFamily="34" charset="0"/>
              <a:buChar char="•"/>
            </a:pPr>
            <a:r>
              <a:rPr lang="en-US" sz="2400" dirty="0" smtClean="0"/>
              <a:t>Participant Assessment</a:t>
            </a:r>
          </a:p>
          <a:p>
            <a:pPr>
              <a:spcBef>
                <a:spcPct val="0"/>
              </a:spcBef>
            </a:pPr>
            <a:endParaRPr lang="en-US" sz="1600" dirty="0"/>
          </a:p>
          <a:p>
            <a:pPr marL="171450" indent="-171450">
              <a:spcBef>
                <a:spcPct val="0"/>
              </a:spcBef>
              <a:buFont typeface="Arial" pitchFamily="34" charset="0"/>
              <a:buChar char="•"/>
            </a:pPr>
            <a:r>
              <a:rPr lang="en-US" sz="2400" dirty="0"/>
              <a:t>Reflection </a:t>
            </a:r>
            <a:r>
              <a:rPr lang="en-US" sz="2400" dirty="0" smtClean="0"/>
              <a:t>Questions</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259954"/>
            <a:ext cx="5200650" cy="3648075"/>
          </a:xfrm>
          <a:prstGeom prst="rect">
            <a:avLst/>
          </a:prstGeom>
        </p:spPr>
      </p:pic>
      <p:sp>
        <p:nvSpPr>
          <p:cNvPr id="4" name="Oval 3"/>
          <p:cNvSpPr/>
          <p:nvPr/>
        </p:nvSpPr>
        <p:spPr>
          <a:xfrm>
            <a:off x="5257800" y="2259954"/>
            <a:ext cx="3733800" cy="26168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363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Participant Assessment  As Icebreaker: Human </a:t>
            </a:r>
            <a:r>
              <a:rPr lang="en-US" sz="3600" b="1" dirty="0" err="1" smtClean="0">
                <a:latin typeface="Arial" pitchFamily="34" charset="0"/>
                <a:cs typeface="Arial" pitchFamily="34" charset="0"/>
              </a:rPr>
              <a:t>Spectragram</a:t>
            </a:r>
            <a:endParaRPr lang="en-US" sz="3600" b="1" dirty="0">
              <a:latin typeface="Arial" pitchFamily="34" charset="0"/>
              <a:cs typeface="Arial" pitchFamily="34" charset="0"/>
            </a:endParaRPr>
          </a:p>
        </p:txBody>
      </p:sp>
      <p:sp>
        <p:nvSpPr>
          <p:cNvPr id="4" name="TextBox 3"/>
          <p:cNvSpPr txBox="1"/>
          <p:nvPr/>
        </p:nvSpPr>
        <p:spPr>
          <a:xfrm>
            <a:off x="914400" y="1981200"/>
            <a:ext cx="7086600" cy="3046988"/>
          </a:xfrm>
          <a:prstGeom prst="rect">
            <a:avLst/>
          </a:prstGeom>
          <a:noFill/>
        </p:spPr>
        <p:txBody>
          <a:bodyPr wrap="square" rtlCol="0">
            <a:spAutoFit/>
          </a:bodyPr>
          <a:lstStyle/>
          <a:p>
            <a:pPr marL="742950" lvl="1" indent="-285750">
              <a:buFont typeface="Arial" pitchFamily="34" charset="0"/>
              <a:buChar char="•"/>
            </a:pPr>
            <a:r>
              <a:rPr lang="en-US" sz="3200" dirty="0" smtClean="0"/>
              <a:t>Interactive activity or “Icebreaker”  that allows you to understand participant attitudes about what you will be training on</a:t>
            </a:r>
          </a:p>
          <a:p>
            <a:pPr lvl="1"/>
            <a:endParaRPr lang="en-US" sz="3200" dirty="0" smtClean="0"/>
          </a:p>
          <a:p>
            <a:pPr marL="742950" lvl="1" indent="-285750">
              <a:buFont typeface="Arial" pitchFamily="34" charset="0"/>
              <a:buChar char="•"/>
            </a:pPr>
            <a:r>
              <a:rPr lang="en-US" sz="3200" dirty="0" smtClean="0"/>
              <a:t>Let’s do the exercise</a:t>
            </a:r>
          </a:p>
        </p:txBody>
      </p:sp>
    </p:spTree>
    <p:extLst>
      <p:ext uri="{BB962C8B-B14F-4D97-AF65-F5344CB8AC3E}">
        <p14:creationId xmlns:p14="http://schemas.microsoft.com/office/powerpoint/2010/main" val="2022378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I love lemonade!</a:t>
            </a:r>
            <a:endParaRPr lang="en-US" sz="3600" b="1" dirty="0">
              <a:latin typeface="Arial" pitchFamily="34" charset="0"/>
              <a:cs typeface="Arial" pitchFamily="34" charset="0"/>
            </a:endParaRPr>
          </a:p>
        </p:txBody>
      </p:sp>
      <p:pic>
        <p:nvPicPr>
          <p:cNvPr id="9" name="Picture 8" descr="2284817865_55bc672bb1_b.jpg"/>
          <p:cNvPicPr>
            <a:picLocks noChangeAspect="1"/>
          </p:cNvPicPr>
          <p:nvPr/>
        </p:nvPicPr>
        <p:blipFill>
          <a:blip r:embed="rId3" cstate="print"/>
          <a:stretch>
            <a:fillRect/>
          </a:stretch>
        </p:blipFill>
        <p:spPr>
          <a:xfrm>
            <a:off x="1409700" y="1363169"/>
            <a:ext cx="6477000" cy="4282157"/>
          </a:xfrm>
          <a:prstGeom prst="rect">
            <a:avLst/>
          </a:prstGeom>
        </p:spPr>
      </p:pic>
      <p:grpSp>
        <p:nvGrpSpPr>
          <p:cNvPr id="13" name="Group 18"/>
          <p:cNvGrpSpPr/>
          <p:nvPr/>
        </p:nvGrpSpPr>
        <p:grpSpPr>
          <a:xfrm>
            <a:off x="304800" y="5638800"/>
            <a:ext cx="8305800" cy="381000"/>
            <a:chOff x="533400" y="838200"/>
            <a:chExt cx="8305800" cy="381000"/>
          </a:xfrm>
        </p:grpSpPr>
        <p:sp>
          <p:nvSpPr>
            <p:cNvPr id="14" name="TextBox 13"/>
            <p:cNvSpPr txBox="1"/>
            <p:nvPr/>
          </p:nvSpPr>
          <p:spPr>
            <a:xfrm>
              <a:off x="533400" y="838200"/>
              <a:ext cx="8305800" cy="381000"/>
            </a:xfrm>
            <a:prstGeom prst="rect">
              <a:avLst/>
            </a:prstGeom>
            <a:solidFill>
              <a:schemeClr val="bg1"/>
            </a:solidFill>
          </p:spPr>
          <p:txBody>
            <a:bodyPr wrap="square" rtlCol="0">
              <a:spAutoFit/>
            </a:bodyPr>
            <a:lstStyle/>
            <a:p>
              <a:endParaRPr lang="en-US" dirty="0"/>
            </a:p>
          </p:txBody>
        </p:sp>
        <p:cxnSp>
          <p:nvCxnSpPr>
            <p:cNvPr id="15" name="Straight Arrow Connector 14"/>
            <p:cNvCxnSpPr/>
            <p:nvPr/>
          </p:nvCxnSpPr>
          <p:spPr>
            <a:xfrm>
              <a:off x="609600" y="990600"/>
              <a:ext cx="8077200" cy="1588"/>
            </a:xfrm>
            <a:prstGeom prst="straightConnector1">
              <a:avLst/>
            </a:prstGeom>
            <a:ln w="53975" cmpd="sng">
              <a:solidFill>
                <a:srgbClr val="C00000"/>
              </a:solidFill>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191375" y="5943600"/>
            <a:ext cx="1447800" cy="830997"/>
          </a:xfrm>
          <a:prstGeom prst="rect">
            <a:avLst/>
          </a:prstGeom>
          <a:solidFill>
            <a:schemeClr val="bg1"/>
          </a:solidFill>
        </p:spPr>
        <p:txBody>
          <a:bodyPr wrap="square" rtlCol="0">
            <a:spAutoFit/>
          </a:bodyPr>
          <a:lstStyle/>
          <a:p>
            <a:r>
              <a:rPr lang="en-US" dirty="0" smtClean="0"/>
              <a:t> </a:t>
            </a:r>
            <a:r>
              <a:rPr lang="en-US" sz="2400" dirty="0" smtClean="0"/>
              <a:t>Strongly Disagree</a:t>
            </a:r>
            <a:endParaRPr lang="en-US" sz="2400" dirty="0"/>
          </a:p>
        </p:txBody>
      </p:sp>
      <p:sp>
        <p:nvSpPr>
          <p:cNvPr id="17" name="TextBox 16"/>
          <p:cNvSpPr txBox="1"/>
          <p:nvPr/>
        </p:nvSpPr>
        <p:spPr>
          <a:xfrm>
            <a:off x="381000" y="5937766"/>
            <a:ext cx="1447800" cy="830997"/>
          </a:xfrm>
          <a:prstGeom prst="rect">
            <a:avLst/>
          </a:prstGeom>
          <a:solidFill>
            <a:schemeClr val="bg1"/>
          </a:solidFill>
        </p:spPr>
        <p:txBody>
          <a:bodyPr wrap="square" rtlCol="0">
            <a:spAutoFit/>
          </a:bodyPr>
          <a:lstStyle/>
          <a:p>
            <a:r>
              <a:rPr lang="en-US" sz="2400" dirty="0" smtClean="0"/>
              <a:t>Strongly Agree</a:t>
            </a:r>
            <a:endParaRPr lang="en-US" sz="2400" dirty="0"/>
          </a:p>
        </p:txBody>
      </p:sp>
    </p:spTree>
    <p:extLst>
      <p:ext uri="{BB962C8B-B14F-4D97-AF65-F5344CB8AC3E}">
        <p14:creationId xmlns:p14="http://schemas.microsoft.com/office/powerpoint/2010/main" val="3583021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685800" y="1905000"/>
            <a:ext cx="7924800" cy="584775"/>
          </a:xfrm>
          <a:prstGeom prst="rect">
            <a:avLst/>
          </a:prstGeom>
          <a:solidFill>
            <a:schemeClr val="bg1"/>
          </a:solidFill>
          <a:ln w="60325">
            <a:noFill/>
            <a:miter lim="800000"/>
            <a:headEnd/>
            <a:tailEnd/>
          </a:ln>
        </p:spPr>
        <p:txBody>
          <a:bodyPr wrap="square">
            <a:spAutoFit/>
          </a:bodyPr>
          <a:lstStyle/>
          <a:p>
            <a:endParaRPr lang="en-US" sz="3200" dirty="0">
              <a:cs typeface="Arial" pitchFamily="34" charset="0"/>
            </a:endParaRPr>
          </a:p>
        </p:txBody>
      </p:sp>
      <p:sp>
        <p:nvSpPr>
          <p:cNvPr id="7" name="TextBox 6"/>
          <p:cNvSpPr txBox="1"/>
          <p:nvPr/>
        </p:nvSpPr>
        <p:spPr>
          <a:xfrm>
            <a:off x="0" y="-3"/>
            <a:ext cx="9144000" cy="1077218"/>
          </a:xfrm>
          <a:prstGeom prst="rect">
            <a:avLst/>
          </a:prstGeom>
          <a:solidFill>
            <a:srgbClr val="ABDCD4"/>
          </a:solidFill>
        </p:spPr>
        <p:txBody>
          <a:bodyPr wrap="square" rtlCol="0">
            <a:spAutoFit/>
          </a:bodyPr>
          <a:lstStyle/>
          <a:p>
            <a:pPr algn="ctr"/>
            <a:r>
              <a:rPr lang="en-US" sz="3200" b="1" dirty="0" smtClean="0">
                <a:latin typeface="Arial" pitchFamily="34" charset="0"/>
                <a:cs typeface="Arial" pitchFamily="34" charset="0"/>
              </a:rPr>
              <a:t>When training is interactive, participants pay better attention to the what is being taught</a:t>
            </a:r>
            <a:endParaRPr lang="en-US" sz="3200" b="1" dirty="0">
              <a:latin typeface="Arial" pitchFamily="34" charset="0"/>
              <a:cs typeface="Arial" pitchFamily="34" charset="0"/>
            </a:endParaRPr>
          </a:p>
        </p:txBody>
      </p:sp>
      <p:pic>
        <p:nvPicPr>
          <p:cNvPr id="9" name="Picture 8" descr="2284817865_55bc672bb1_b.jpg"/>
          <p:cNvPicPr>
            <a:picLocks noChangeAspect="1"/>
          </p:cNvPicPr>
          <p:nvPr/>
        </p:nvPicPr>
        <p:blipFill>
          <a:blip r:embed="rId3" cstate="print"/>
          <a:stretch>
            <a:fillRect/>
          </a:stretch>
        </p:blipFill>
        <p:spPr>
          <a:xfrm>
            <a:off x="1409700" y="1447800"/>
            <a:ext cx="6477000" cy="4410075"/>
          </a:xfrm>
          <a:prstGeom prst="rect">
            <a:avLst/>
          </a:prstGeom>
        </p:spPr>
      </p:pic>
      <p:grpSp>
        <p:nvGrpSpPr>
          <p:cNvPr id="13" name="Group 18"/>
          <p:cNvGrpSpPr/>
          <p:nvPr/>
        </p:nvGrpSpPr>
        <p:grpSpPr>
          <a:xfrm>
            <a:off x="304800" y="5638800"/>
            <a:ext cx="8305800" cy="381000"/>
            <a:chOff x="533400" y="838200"/>
            <a:chExt cx="8305800" cy="381000"/>
          </a:xfrm>
        </p:grpSpPr>
        <p:sp>
          <p:nvSpPr>
            <p:cNvPr id="14" name="TextBox 13"/>
            <p:cNvSpPr txBox="1"/>
            <p:nvPr/>
          </p:nvSpPr>
          <p:spPr>
            <a:xfrm>
              <a:off x="533400" y="838200"/>
              <a:ext cx="8305800" cy="381000"/>
            </a:xfrm>
            <a:prstGeom prst="rect">
              <a:avLst/>
            </a:prstGeom>
            <a:solidFill>
              <a:schemeClr val="bg1"/>
            </a:solidFill>
          </p:spPr>
          <p:txBody>
            <a:bodyPr wrap="square" rtlCol="0">
              <a:spAutoFit/>
            </a:bodyPr>
            <a:lstStyle/>
            <a:p>
              <a:endParaRPr lang="en-US" dirty="0"/>
            </a:p>
          </p:txBody>
        </p:sp>
        <p:cxnSp>
          <p:nvCxnSpPr>
            <p:cNvPr id="15" name="Straight Arrow Connector 14"/>
            <p:cNvCxnSpPr/>
            <p:nvPr/>
          </p:nvCxnSpPr>
          <p:spPr>
            <a:xfrm>
              <a:off x="609600" y="990600"/>
              <a:ext cx="8077200" cy="1588"/>
            </a:xfrm>
            <a:prstGeom prst="straightConnector1">
              <a:avLst/>
            </a:prstGeom>
            <a:ln w="53975" cmpd="sng">
              <a:solidFill>
                <a:srgbClr val="C00000"/>
              </a:solidFill>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315200" y="6000750"/>
            <a:ext cx="1447800" cy="646331"/>
          </a:xfrm>
          <a:prstGeom prst="rect">
            <a:avLst/>
          </a:prstGeom>
          <a:solidFill>
            <a:schemeClr val="bg1"/>
          </a:solidFill>
        </p:spPr>
        <p:txBody>
          <a:bodyPr wrap="square" rtlCol="0">
            <a:spAutoFit/>
          </a:bodyPr>
          <a:lstStyle/>
          <a:p>
            <a:r>
              <a:rPr lang="en-US" dirty="0" smtClean="0"/>
              <a:t> Strongly Disagree</a:t>
            </a:r>
            <a:endParaRPr lang="en-US" dirty="0"/>
          </a:p>
        </p:txBody>
      </p:sp>
      <p:sp>
        <p:nvSpPr>
          <p:cNvPr id="17" name="TextBox 16"/>
          <p:cNvSpPr txBox="1"/>
          <p:nvPr/>
        </p:nvSpPr>
        <p:spPr>
          <a:xfrm>
            <a:off x="381000" y="6004441"/>
            <a:ext cx="1447800" cy="646331"/>
          </a:xfrm>
          <a:prstGeom prst="rect">
            <a:avLst/>
          </a:prstGeom>
          <a:solidFill>
            <a:schemeClr val="bg1"/>
          </a:solidFill>
        </p:spPr>
        <p:txBody>
          <a:bodyPr wrap="square" rtlCol="0">
            <a:spAutoFit/>
          </a:bodyPr>
          <a:lstStyle/>
          <a:p>
            <a:r>
              <a:rPr lang="en-US" dirty="0" smtClean="0"/>
              <a:t>Strongly Agree</a:t>
            </a:r>
            <a:endParaRPr lang="en-US" dirty="0"/>
          </a:p>
        </p:txBody>
      </p:sp>
    </p:spTree>
    <p:extLst>
      <p:ext uri="{BB962C8B-B14F-4D97-AF65-F5344CB8AC3E}">
        <p14:creationId xmlns:p14="http://schemas.microsoft.com/office/powerpoint/2010/main" val="886516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3320</TotalTime>
  <Words>3121</Words>
  <Application>Microsoft Office PowerPoint</Application>
  <PresentationFormat>On-screen Show (4:3)</PresentationFormat>
  <Paragraphs>401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Beth Kanter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Kanter</dc:creator>
  <cp:lastModifiedBy>Bhasin, Madhavi</cp:lastModifiedBy>
  <cp:revision>463</cp:revision>
  <dcterms:created xsi:type="dcterms:W3CDTF">2011-01-07T00:57:53Z</dcterms:created>
  <dcterms:modified xsi:type="dcterms:W3CDTF">2012-02-21T18:59:54Z</dcterms:modified>
</cp:coreProperties>
</file>