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tags/tag16.xml" ContentType="application/vnd.openxmlformats-officedocument.presentationml.tags+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diagrams/drawing3.xml" ContentType="application/vnd.ms-office.drawingml.diagramDrawing+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tags/tag5.xml" ContentType="application/vnd.openxmlformats-officedocument.presentationml.tags+xml"/>
  <Override PartName="/ppt/notesSlides/notesSlide102.xml" ContentType="application/vnd.openxmlformats-officedocument.presentationml.notesSlide+xml"/>
  <Override PartName="/ppt/diagrams/quickStyle3.xml" ContentType="application/vnd.openxmlformats-officedocument.drawingml.diagramStyl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tags/tag13.xml" ContentType="application/vnd.openxmlformats-officedocument.presentationml.tags+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notesSlides/notesSlide87.xml" ContentType="application/vnd.openxmlformats-officedocument.presentationml.notesSlide+xml"/>
  <Override PartName="/ppt/diagrams/colors1.xml" ContentType="application/vnd.openxmlformats-officedocument.drawingml.diagramColors+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tags/tag2.xml" ContentType="application/vnd.openxmlformats-officedocument.presentationml.tags+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tags/tag14.xml" ContentType="application/vnd.openxmlformats-officedocument.presentationml.tags+xml"/>
  <Override PartName="/ppt/diagrams/layout3.xml" ContentType="application/vnd.openxmlformats-officedocument.drawingml.diagramLayout+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tags/tag7.xml" ContentType="application/vnd.openxmlformats-officedocument.presentationml.tags+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diagrams/colors2.xml" ContentType="application/vnd.openxmlformats-officedocument.drawingml.diagramColors+xml"/>
  <Override PartName="/ppt/notesSlides/notesSlide115.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diagrams/drawing1.xml" ContentType="application/vnd.ms-office.drawingml.diagramDrawing+xml"/>
  <Override PartName="/ppt/notesSlides/notesSlide95.xml" ContentType="application/vnd.openxmlformats-officedocument.presentationml.notesSlide+xml"/>
  <Override PartName="/ppt/notesSlides/notesSlide122.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tags/tag3.xml" ContentType="application/vnd.openxmlformats-officedocument.presentationml.tags+xml"/>
  <Override PartName="/ppt/notesSlides/notesSlide84.xml" ContentType="application/vnd.openxmlformats-officedocument.presentationml.notesSlide+xml"/>
  <Override PartName="/ppt/diagrams/quickStyle1.xml" ContentType="application/vnd.openxmlformats-officedocument.drawingml.diagramStyl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tags/tag15.xml" ContentType="application/vnd.openxmlformats-officedocument.presentationml.tags+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tags/tag11.xml" ContentType="application/vnd.openxmlformats-officedocument.presentationml.tags+xml"/>
  <Override PartName="/ppt/notesSlides/notesSlide89.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tags/tag4.xml" ContentType="application/vnd.openxmlformats-officedocument.presentationml.tags+xml"/>
  <Override PartName="/ppt/diagrams/quickStyle2.xml" ContentType="application/vnd.openxmlformats-officedocument.drawingml.diagramStyl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tags/tag12.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layout2.xml" ContentType="application/vnd.openxmlformats-officedocument.drawingml.diagramLayout+xml"/>
  <Override PartName="/ppt/slides/slide89.xml" ContentType="application/vnd.openxmlformats-officedocument.presentationml.slide+xml"/>
  <Override PartName="/ppt/slides/slide126.xml" ContentType="application/vnd.openxmlformats-officedocument.presentationml.slide+xml"/>
  <Override PartName="/ppt/diagrams/data3.xml" ContentType="application/vnd.openxmlformats-officedocument.drawingml.diagramData+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8"/>
  </p:notesMasterIdLst>
  <p:handoutMasterIdLst>
    <p:handoutMasterId r:id="rId139"/>
  </p:handoutMasterIdLst>
  <p:sldIdLst>
    <p:sldId id="256" r:id="rId2"/>
    <p:sldId id="313" r:id="rId3"/>
    <p:sldId id="258" r:id="rId4"/>
    <p:sldId id="315" r:id="rId5"/>
    <p:sldId id="316" r:id="rId6"/>
    <p:sldId id="266" r:id="rId7"/>
    <p:sldId id="267" r:id="rId8"/>
    <p:sldId id="268" r:id="rId9"/>
    <p:sldId id="269" r:id="rId10"/>
    <p:sldId id="270" r:id="rId11"/>
    <p:sldId id="271" r:id="rId12"/>
    <p:sldId id="319" r:id="rId13"/>
    <p:sldId id="320" r:id="rId14"/>
    <p:sldId id="321" r:id="rId15"/>
    <p:sldId id="322" r:id="rId16"/>
    <p:sldId id="323" r:id="rId17"/>
    <p:sldId id="334" r:id="rId18"/>
    <p:sldId id="324" r:id="rId19"/>
    <p:sldId id="325" r:id="rId20"/>
    <p:sldId id="326" r:id="rId21"/>
    <p:sldId id="327" r:id="rId22"/>
    <p:sldId id="328" r:id="rId23"/>
    <p:sldId id="330" r:id="rId24"/>
    <p:sldId id="331" r:id="rId25"/>
    <p:sldId id="318" r:id="rId26"/>
    <p:sldId id="317" r:id="rId27"/>
    <p:sldId id="332" r:id="rId28"/>
    <p:sldId id="333" r:id="rId29"/>
    <p:sldId id="345" r:id="rId30"/>
    <p:sldId id="346" r:id="rId31"/>
    <p:sldId id="347" r:id="rId32"/>
    <p:sldId id="282" r:id="rId33"/>
    <p:sldId id="336" r:id="rId34"/>
    <p:sldId id="337" r:id="rId35"/>
    <p:sldId id="338" r:id="rId36"/>
    <p:sldId id="340" r:id="rId37"/>
    <p:sldId id="339" r:id="rId38"/>
    <p:sldId id="342" r:id="rId39"/>
    <p:sldId id="335" r:id="rId40"/>
    <p:sldId id="343" r:id="rId41"/>
    <p:sldId id="344" r:id="rId42"/>
    <p:sldId id="365" r:id="rId43"/>
    <p:sldId id="367" r:id="rId44"/>
    <p:sldId id="341" r:id="rId45"/>
    <p:sldId id="348" r:id="rId46"/>
    <p:sldId id="349" r:id="rId47"/>
    <p:sldId id="351" r:id="rId48"/>
    <p:sldId id="352" r:id="rId49"/>
    <p:sldId id="353" r:id="rId50"/>
    <p:sldId id="354" r:id="rId51"/>
    <p:sldId id="355" r:id="rId52"/>
    <p:sldId id="356" r:id="rId53"/>
    <p:sldId id="372" r:id="rId54"/>
    <p:sldId id="357" r:id="rId55"/>
    <p:sldId id="416" r:id="rId56"/>
    <p:sldId id="415" r:id="rId57"/>
    <p:sldId id="373" r:id="rId58"/>
    <p:sldId id="375" r:id="rId59"/>
    <p:sldId id="368" r:id="rId60"/>
    <p:sldId id="369" r:id="rId61"/>
    <p:sldId id="370" r:id="rId62"/>
    <p:sldId id="371" r:id="rId63"/>
    <p:sldId id="376" r:id="rId64"/>
    <p:sldId id="362" r:id="rId65"/>
    <p:sldId id="361" r:id="rId66"/>
    <p:sldId id="377" r:id="rId67"/>
    <p:sldId id="329" r:id="rId68"/>
    <p:sldId id="378" r:id="rId69"/>
    <p:sldId id="379" r:id="rId70"/>
    <p:sldId id="381" r:id="rId71"/>
    <p:sldId id="382" r:id="rId72"/>
    <p:sldId id="383" r:id="rId73"/>
    <p:sldId id="384" r:id="rId74"/>
    <p:sldId id="386" r:id="rId75"/>
    <p:sldId id="387" r:id="rId76"/>
    <p:sldId id="390" r:id="rId77"/>
    <p:sldId id="391" r:id="rId78"/>
    <p:sldId id="392" r:id="rId79"/>
    <p:sldId id="393" r:id="rId80"/>
    <p:sldId id="418" r:id="rId81"/>
    <p:sldId id="461" r:id="rId82"/>
    <p:sldId id="462" r:id="rId83"/>
    <p:sldId id="396" r:id="rId84"/>
    <p:sldId id="397" r:id="rId85"/>
    <p:sldId id="420" r:id="rId86"/>
    <p:sldId id="421" r:id="rId87"/>
    <p:sldId id="422" r:id="rId88"/>
    <p:sldId id="398" r:id="rId89"/>
    <p:sldId id="400" r:id="rId90"/>
    <p:sldId id="401" r:id="rId91"/>
    <p:sldId id="402" r:id="rId92"/>
    <p:sldId id="403" r:id="rId93"/>
    <p:sldId id="404" r:id="rId94"/>
    <p:sldId id="423" r:id="rId95"/>
    <p:sldId id="424" r:id="rId96"/>
    <p:sldId id="426" r:id="rId97"/>
    <p:sldId id="427" r:id="rId98"/>
    <p:sldId id="429" r:id="rId99"/>
    <p:sldId id="430" r:id="rId100"/>
    <p:sldId id="431" r:id="rId101"/>
    <p:sldId id="425" r:id="rId102"/>
    <p:sldId id="432" r:id="rId103"/>
    <p:sldId id="433" r:id="rId104"/>
    <p:sldId id="434" r:id="rId105"/>
    <p:sldId id="405" r:id="rId106"/>
    <p:sldId id="406" r:id="rId107"/>
    <p:sldId id="435" r:id="rId108"/>
    <p:sldId id="436" r:id="rId109"/>
    <p:sldId id="409" r:id="rId110"/>
    <p:sldId id="410" r:id="rId111"/>
    <p:sldId id="411" r:id="rId112"/>
    <p:sldId id="412" r:id="rId113"/>
    <p:sldId id="437" r:id="rId114"/>
    <p:sldId id="414" r:id="rId115"/>
    <p:sldId id="438" r:id="rId116"/>
    <p:sldId id="439" r:id="rId117"/>
    <p:sldId id="440" r:id="rId118"/>
    <p:sldId id="463" r:id="rId119"/>
    <p:sldId id="443" r:id="rId120"/>
    <p:sldId id="442" r:id="rId121"/>
    <p:sldId id="453" r:id="rId122"/>
    <p:sldId id="445" r:id="rId123"/>
    <p:sldId id="455" r:id="rId124"/>
    <p:sldId id="456" r:id="rId125"/>
    <p:sldId id="454" r:id="rId126"/>
    <p:sldId id="446" r:id="rId127"/>
    <p:sldId id="447" r:id="rId128"/>
    <p:sldId id="449" r:id="rId129"/>
    <p:sldId id="450" r:id="rId130"/>
    <p:sldId id="452" r:id="rId131"/>
    <p:sldId id="457" r:id="rId132"/>
    <p:sldId id="459" r:id="rId133"/>
    <p:sldId id="458" r:id="rId134"/>
    <p:sldId id="464" r:id="rId135"/>
    <p:sldId id="465" r:id="rId136"/>
    <p:sldId id="260" r:id="rId137"/>
  </p:sldIdLst>
  <p:sldSz cx="9144000" cy="6858000" type="screen4x3"/>
  <p:notesSz cx="7102475" cy="10229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ABDCD4"/>
    <a:srgbClr val="33CC33"/>
    <a:srgbClr val="9DE357"/>
    <a:srgbClr val="9999FF"/>
    <a:srgbClr val="FF33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19" autoAdjust="0"/>
    <p:restoredTop sz="57371" autoAdjust="0"/>
  </p:normalViewPr>
  <p:slideViewPr>
    <p:cSldViewPr>
      <p:cViewPr>
        <p:scale>
          <a:sx n="100" d="100"/>
          <a:sy n="100" d="100"/>
        </p:scale>
        <p:origin x="-180" y="165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5294"/>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8FE354-3D18-4017-8AF7-DB9EEB91C8F9}" type="doc">
      <dgm:prSet loTypeId="urn:microsoft.com/office/officeart/2005/8/layout/radial1" loCatId="cycle" qsTypeId="urn:microsoft.com/office/officeart/2005/8/quickstyle/simple1" qsCatId="simple" csTypeId="urn:microsoft.com/office/officeart/2005/8/colors/colorful5" csCatId="colorful" phldr="1"/>
      <dgm:spPr/>
      <dgm:t>
        <a:bodyPr/>
        <a:lstStyle/>
        <a:p>
          <a:endParaRPr lang="en-US"/>
        </a:p>
      </dgm:t>
    </dgm:pt>
    <dgm:pt modelId="{B3D60A25-6B3C-4BB0-9E45-7BE852CE4430}">
      <dgm:prSet phldrT="[Text]"/>
      <dgm:spPr>
        <a:solidFill>
          <a:srgbClr val="FFFF00"/>
        </a:solidFill>
      </dgm:spPr>
      <dgm:t>
        <a:bodyPr/>
        <a:lstStyle/>
        <a:p>
          <a:r>
            <a:rPr lang="en-US" b="1" dirty="0" smtClean="0">
              <a:solidFill>
                <a:schemeClr val="tx1"/>
              </a:solidFill>
            </a:rPr>
            <a:t>Audience</a:t>
          </a:r>
          <a:endParaRPr lang="en-US" b="1" dirty="0">
            <a:solidFill>
              <a:schemeClr val="tx1"/>
            </a:solidFill>
          </a:endParaRPr>
        </a:p>
      </dgm:t>
    </dgm:pt>
    <dgm:pt modelId="{4CFB2B77-7E19-4324-8F04-7A0CB670052C}" type="parTrans" cxnId="{B83CB10A-1A29-4B50-B9D0-70C4533CD91D}">
      <dgm:prSet/>
      <dgm:spPr/>
      <dgm:t>
        <a:bodyPr/>
        <a:lstStyle/>
        <a:p>
          <a:endParaRPr lang="en-US"/>
        </a:p>
      </dgm:t>
    </dgm:pt>
    <dgm:pt modelId="{154C6180-8BCD-4AB3-8C45-D63ECFE20A01}" type="sibTrans" cxnId="{B83CB10A-1A29-4B50-B9D0-70C4533CD91D}">
      <dgm:prSet/>
      <dgm:spPr/>
      <dgm:t>
        <a:bodyPr/>
        <a:lstStyle/>
        <a:p>
          <a:endParaRPr lang="en-US"/>
        </a:p>
      </dgm:t>
    </dgm:pt>
    <dgm:pt modelId="{2DD7EDF0-A580-48AE-91C6-8CF607E2B77C}">
      <dgm:prSet phldrT="[Text]" custT="1"/>
      <dgm:spPr/>
      <dgm:t>
        <a:bodyPr/>
        <a:lstStyle/>
        <a:p>
          <a:r>
            <a:rPr lang="en-US" sz="2800" b="1" dirty="0" smtClean="0">
              <a:solidFill>
                <a:schemeClr val="tx1"/>
              </a:solidFill>
            </a:rPr>
            <a:t>Journalists</a:t>
          </a:r>
          <a:endParaRPr lang="en-US" sz="2800" b="1" dirty="0">
            <a:solidFill>
              <a:schemeClr val="tx1"/>
            </a:solidFill>
          </a:endParaRPr>
        </a:p>
      </dgm:t>
    </dgm:pt>
    <dgm:pt modelId="{CD93B05E-B188-437A-A4B3-5A2783ACEF87}" type="parTrans" cxnId="{F90C3963-0FF6-4298-8A05-87ABEE90AE69}">
      <dgm:prSet/>
      <dgm:spPr/>
      <dgm:t>
        <a:bodyPr/>
        <a:lstStyle/>
        <a:p>
          <a:endParaRPr lang="en-US"/>
        </a:p>
      </dgm:t>
    </dgm:pt>
    <dgm:pt modelId="{153B1DBD-797F-45C4-BA1D-4A24CB4FC78D}" type="sibTrans" cxnId="{F90C3963-0FF6-4298-8A05-87ABEE90AE69}">
      <dgm:prSet/>
      <dgm:spPr/>
      <dgm:t>
        <a:bodyPr/>
        <a:lstStyle/>
        <a:p>
          <a:endParaRPr lang="en-US"/>
        </a:p>
      </dgm:t>
    </dgm:pt>
    <dgm:pt modelId="{D7477360-78AB-48A0-A91B-92B7B9ED9D22}">
      <dgm:prSet phldrT="[Text]" custT="1"/>
      <dgm:spPr/>
      <dgm:t>
        <a:bodyPr/>
        <a:lstStyle/>
        <a:p>
          <a:r>
            <a:rPr lang="en-US" sz="2400" b="1" dirty="0" smtClean="0">
              <a:solidFill>
                <a:schemeClr val="tx1"/>
              </a:solidFill>
            </a:rPr>
            <a:t>Government</a:t>
          </a:r>
          <a:endParaRPr lang="en-US" sz="2400" b="1" dirty="0">
            <a:solidFill>
              <a:schemeClr val="tx1"/>
            </a:solidFill>
          </a:endParaRPr>
        </a:p>
      </dgm:t>
    </dgm:pt>
    <dgm:pt modelId="{2F32B64C-2898-49F9-A37F-9BFCB28E7B0F}" type="parTrans" cxnId="{38604F5D-FC9C-4A04-B30D-077BF27FB6FB}">
      <dgm:prSet/>
      <dgm:spPr/>
      <dgm:t>
        <a:bodyPr/>
        <a:lstStyle/>
        <a:p>
          <a:endParaRPr lang="en-US"/>
        </a:p>
      </dgm:t>
    </dgm:pt>
    <dgm:pt modelId="{53B6C49E-CD7C-4E1D-B39F-7BEC89F238A6}" type="sibTrans" cxnId="{38604F5D-FC9C-4A04-B30D-077BF27FB6FB}">
      <dgm:prSet/>
      <dgm:spPr/>
      <dgm:t>
        <a:bodyPr/>
        <a:lstStyle/>
        <a:p>
          <a:endParaRPr lang="en-US"/>
        </a:p>
      </dgm:t>
    </dgm:pt>
    <dgm:pt modelId="{512B014E-9A72-46BF-BC2F-D67CA5F48E30}">
      <dgm:prSet phldrT="[Text]" custT="1"/>
      <dgm:spPr>
        <a:solidFill>
          <a:srgbClr val="FF3399"/>
        </a:solidFill>
      </dgm:spPr>
      <dgm:t>
        <a:bodyPr/>
        <a:lstStyle/>
        <a:p>
          <a:r>
            <a:rPr lang="en-US" sz="2800" dirty="0" smtClean="0">
              <a:solidFill>
                <a:schemeClr val="tx1"/>
              </a:solidFill>
            </a:rPr>
            <a:t>Donors</a:t>
          </a:r>
          <a:endParaRPr lang="en-US" sz="2800" dirty="0">
            <a:solidFill>
              <a:schemeClr val="tx1"/>
            </a:solidFill>
          </a:endParaRPr>
        </a:p>
      </dgm:t>
    </dgm:pt>
    <dgm:pt modelId="{ED41C63B-26C4-4F39-A8C3-03F9913DD475}" type="parTrans" cxnId="{36C3363A-C696-4E55-837D-F68BC4C226EB}">
      <dgm:prSet/>
      <dgm:spPr/>
      <dgm:t>
        <a:bodyPr/>
        <a:lstStyle/>
        <a:p>
          <a:endParaRPr lang="en-US"/>
        </a:p>
      </dgm:t>
    </dgm:pt>
    <dgm:pt modelId="{7ED85C9E-C7A0-44DF-A689-E381A6FD6C5C}" type="sibTrans" cxnId="{36C3363A-C696-4E55-837D-F68BC4C226EB}">
      <dgm:prSet/>
      <dgm:spPr/>
      <dgm:t>
        <a:bodyPr/>
        <a:lstStyle/>
        <a:p>
          <a:endParaRPr lang="en-US"/>
        </a:p>
      </dgm:t>
    </dgm:pt>
    <dgm:pt modelId="{19E50A53-7580-444D-AE18-BE331907A24C}">
      <dgm:prSet phldrT="[Text]" custT="1"/>
      <dgm:spPr>
        <a:solidFill>
          <a:srgbClr val="9999FF"/>
        </a:solidFill>
      </dgm:spPr>
      <dgm:t>
        <a:bodyPr/>
        <a:lstStyle/>
        <a:p>
          <a:r>
            <a:rPr lang="en-US" sz="2800" dirty="0" smtClean="0">
              <a:solidFill>
                <a:schemeClr val="tx1"/>
              </a:solidFill>
            </a:rPr>
            <a:t>Students</a:t>
          </a:r>
          <a:endParaRPr lang="en-US" sz="2800" dirty="0">
            <a:solidFill>
              <a:schemeClr val="tx1"/>
            </a:solidFill>
          </a:endParaRPr>
        </a:p>
      </dgm:t>
    </dgm:pt>
    <dgm:pt modelId="{2F179EFE-F57B-4A9D-917C-81A77545D488}" type="parTrans" cxnId="{D5C3D8D0-87EA-4C43-85A8-B4B75B55D5CB}">
      <dgm:prSet/>
      <dgm:spPr/>
      <dgm:t>
        <a:bodyPr/>
        <a:lstStyle/>
        <a:p>
          <a:endParaRPr lang="en-US"/>
        </a:p>
      </dgm:t>
    </dgm:pt>
    <dgm:pt modelId="{320DDB29-A2B9-45C9-8E8A-B90C90CF6D07}" type="sibTrans" cxnId="{D5C3D8D0-87EA-4C43-85A8-B4B75B55D5CB}">
      <dgm:prSet/>
      <dgm:spPr/>
      <dgm:t>
        <a:bodyPr/>
        <a:lstStyle/>
        <a:p>
          <a:endParaRPr lang="en-US"/>
        </a:p>
      </dgm:t>
    </dgm:pt>
    <dgm:pt modelId="{994E9A06-2EDE-49F0-A517-F3D4D51525BE}">
      <dgm:prSet phldrT="[Text]" custT="1"/>
      <dgm:spPr/>
      <dgm:t>
        <a:bodyPr/>
        <a:lstStyle/>
        <a:p>
          <a:r>
            <a:rPr lang="en-US" sz="2800" dirty="0" smtClean="0">
              <a:solidFill>
                <a:schemeClr val="tx1"/>
              </a:solidFill>
            </a:rPr>
            <a:t>NGOS</a:t>
          </a:r>
          <a:endParaRPr lang="en-US" sz="2800" dirty="0">
            <a:solidFill>
              <a:schemeClr val="tx1"/>
            </a:solidFill>
          </a:endParaRPr>
        </a:p>
      </dgm:t>
    </dgm:pt>
    <dgm:pt modelId="{F7BD57B8-FFF8-48F9-8615-F8A0E6B0B8E3}" type="parTrans" cxnId="{DF36E389-2AB6-462E-B76C-A5F92C7DF927}">
      <dgm:prSet/>
      <dgm:spPr/>
      <dgm:t>
        <a:bodyPr/>
        <a:lstStyle/>
        <a:p>
          <a:endParaRPr lang="en-US"/>
        </a:p>
      </dgm:t>
    </dgm:pt>
    <dgm:pt modelId="{F33E30FB-5F79-4466-9EAA-0854035EE245}" type="sibTrans" cxnId="{DF36E389-2AB6-462E-B76C-A5F92C7DF927}">
      <dgm:prSet/>
      <dgm:spPr/>
      <dgm:t>
        <a:bodyPr/>
        <a:lstStyle/>
        <a:p>
          <a:endParaRPr lang="en-US"/>
        </a:p>
      </dgm:t>
    </dgm:pt>
    <dgm:pt modelId="{517BD36B-F8EB-4C9C-A97A-BC5DC25B9C9C}">
      <dgm:prSet phldrT="[Text]" custT="1"/>
      <dgm:spPr/>
      <dgm:t>
        <a:bodyPr/>
        <a:lstStyle/>
        <a:p>
          <a:r>
            <a:rPr lang="en-US" sz="2800" b="1" dirty="0" smtClean="0">
              <a:solidFill>
                <a:schemeClr val="tx1"/>
              </a:solidFill>
            </a:rPr>
            <a:t>Youth</a:t>
          </a:r>
          <a:endParaRPr lang="en-US" sz="2800" b="1" dirty="0">
            <a:solidFill>
              <a:schemeClr val="tx1"/>
            </a:solidFill>
          </a:endParaRPr>
        </a:p>
      </dgm:t>
    </dgm:pt>
    <dgm:pt modelId="{4C98CD75-41F8-4D0D-BCA4-AD20994059D8}" type="parTrans" cxnId="{2025780B-DEE0-4382-B66B-DFFDD8E6DC65}">
      <dgm:prSet/>
      <dgm:spPr/>
      <dgm:t>
        <a:bodyPr/>
        <a:lstStyle/>
        <a:p>
          <a:endParaRPr lang="en-US"/>
        </a:p>
      </dgm:t>
    </dgm:pt>
    <dgm:pt modelId="{0C3D2A7B-6193-45C7-8435-D89256596215}" type="sibTrans" cxnId="{2025780B-DEE0-4382-B66B-DFFDD8E6DC65}">
      <dgm:prSet/>
      <dgm:spPr/>
      <dgm:t>
        <a:bodyPr/>
        <a:lstStyle/>
        <a:p>
          <a:endParaRPr lang="en-US"/>
        </a:p>
      </dgm:t>
    </dgm:pt>
    <dgm:pt modelId="{C59BC6CF-7ACB-4BB4-B7CF-A51D883454C8}" type="pres">
      <dgm:prSet presAssocID="{CB8FE354-3D18-4017-8AF7-DB9EEB91C8F9}" presName="cycle" presStyleCnt="0">
        <dgm:presLayoutVars>
          <dgm:chMax val="1"/>
          <dgm:dir/>
          <dgm:animLvl val="ctr"/>
          <dgm:resizeHandles val="exact"/>
        </dgm:presLayoutVars>
      </dgm:prSet>
      <dgm:spPr/>
      <dgm:t>
        <a:bodyPr/>
        <a:lstStyle/>
        <a:p>
          <a:endParaRPr lang="en-US"/>
        </a:p>
      </dgm:t>
    </dgm:pt>
    <dgm:pt modelId="{DE96CD09-17D1-4367-8A0A-44B0C80F9E75}" type="pres">
      <dgm:prSet presAssocID="{B3D60A25-6B3C-4BB0-9E45-7BE852CE4430}" presName="centerShape" presStyleLbl="node0" presStyleIdx="0" presStyleCnt="1" custScaleX="148198" custScaleY="143417"/>
      <dgm:spPr/>
      <dgm:t>
        <a:bodyPr/>
        <a:lstStyle/>
        <a:p>
          <a:endParaRPr lang="en-US"/>
        </a:p>
      </dgm:t>
    </dgm:pt>
    <dgm:pt modelId="{8581120E-A8A4-4D4F-81BB-CB72147D5281}" type="pres">
      <dgm:prSet presAssocID="{CD93B05E-B188-437A-A4B3-5A2783ACEF87}" presName="Name9" presStyleLbl="parChTrans1D2" presStyleIdx="0" presStyleCnt="6"/>
      <dgm:spPr/>
      <dgm:t>
        <a:bodyPr/>
        <a:lstStyle/>
        <a:p>
          <a:endParaRPr lang="en-US"/>
        </a:p>
      </dgm:t>
    </dgm:pt>
    <dgm:pt modelId="{C0B2EE8A-B6B5-4E97-881C-58127CA2DF65}" type="pres">
      <dgm:prSet presAssocID="{CD93B05E-B188-437A-A4B3-5A2783ACEF87}" presName="connTx" presStyleLbl="parChTrans1D2" presStyleIdx="0" presStyleCnt="6"/>
      <dgm:spPr/>
      <dgm:t>
        <a:bodyPr/>
        <a:lstStyle/>
        <a:p>
          <a:endParaRPr lang="en-US"/>
        </a:p>
      </dgm:t>
    </dgm:pt>
    <dgm:pt modelId="{D1DB01B6-1123-4917-8C5E-DDC6EC9A111B}" type="pres">
      <dgm:prSet presAssocID="{2DD7EDF0-A580-48AE-91C6-8CF607E2B77C}" presName="node" presStyleLbl="node1" presStyleIdx="0" presStyleCnt="6" custScaleX="147462" custScaleY="91113">
        <dgm:presLayoutVars>
          <dgm:bulletEnabled val="1"/>
        </dgm:presLayoutVars>
      </dgm:prSet>
      <dgm:spPr/>
      <dgm:t>
        <a:bodyPr/>
        <a:lstStyle/>
        <a:p>
          <a:endParaRPr lang="en-US"/>
        </a:p>
      </dgm:t>
    </dgm:pt>
    <dgm:pt modelId="{6D2E05D6-02C3-4FC1-9651-A4E4FA28CEF1}" type="pres">
      <dgm:prSet presAssocID="{2F32B64C-2898-49F9-A37F-9BFCB28E7B0F}" presName="Name9" presStyleLbl="parChTrans1D2" presStyleIdx="1" presStyleCnt="6"/>
      <dgm:spPr/>
      <dgm:t>
        <a:bodyPr/>
        <a:lstStyle/>
        <a:p>
          <a:endParaRPr lang="en-US"/>
        </a:p>
      </dgm:t>
    </dgm:pt>
    <dgm:pt modelId="{6BE5F5FF-B592-4035-84A5-339432EA6DF9}" type="pres">
      <dgm:prSet presAssocID="{2F32B64C-2898-49F9-A37F-9BFCB28E7B0F}" presName="connTx" presStyleLbl="parChTrans1D2" presStyleIdx="1" presStyleCnt="6"/>
      <dgm:spPr/>
      <dgm:t>
        <a:bodyPr/>
        <a:lstStyle/>
        <a:p>
          <a:endParaRPr lang="en-US"/>
        </a:p>
      </dgm:t>
    </dgm:pt>
    <dgm:pt modelId="{67BA61A1-25FA-4AF4-9952-370976BA879C}" type="pres">
      <dgm:prSet presAssocID="{D7477360-78AB-48A0-A91B-92B7B9ED9D22}" presName="node" presStyleLbl="node1" presStyleIdx="1" presStyleCnt="6" custScaleX="149704" custScaleY="107815" custRadScaleRad="136609" custRadScaleInc="22322">
        <dgm:presLayoutVars>
          <dgm:bulletEnabled val="1"/>
        </dgm:presLayoutVars>
      </dgm:prSet>
      <dgm:spPr/>
      <dgm:t>
        <a:bodyPr/>
        <a:lstStyle/>
        <a:p>
          <a:endParaRPr lang="en-US"/>
        </a:p>
      </dgm:t>
    </dgm:pt>
    <dgm:pt modelId="{12349828-F4E7-41AB-AF7C-441F240BB483}" type="pres">
      <dgm:prSet presAssocID="{ED41C63B-26C4-4F39-A8C3-03F9913DD475}" presName="Name9" presStyleLbl="parChTrans1D2" presStyleIdx="2" presStyleCnt="6"/>
      <dgm:spPr/>
      <dgm:t>
        <a:bodyPr/>
        <a:lstStyle/>
        <a:p>
          <a:endParaRPr lang="en-US"/>
        </a:p>
      </dgm:t>
    </dgm:pt>
    <dgm:pt modelId="{6576413D-C31B-4F76-9E42-C4DD4BC37065}" type="pres">
      <dgm:prSet presAssocID="{ED41C63B-26C4-4F39-A8C3-03F9913DD475}" presName="connTx" presStyleLbl="parChTrans1D2" presStyleIdx="2" presStyleCnt="6"/>
      <dgm:spPr/>
      <dgm:t>
        <a:bodyPr/>
        <a:lstStyle/>
        <a:p>
          <a:endParaRPr lang="en-US"/>
        </a:p>
      </dgm:t>
    </dgm:pt>
    <dgm:pt modelId="{62017105-C457-4E4A-B943-E3E970C3D956}" type="pres">
      <dgm:prSet presAssocID="{512B014E-9A72-46BF-BC2F-D67CA5F48E30}" presName="node" presStyleLbl="node1" presStyleIdx="2" presStyleCnt="6" custScaleX="122091" custScaleY="101407" custRadScaleRad="141422" custRadScaleInc="-9322">
        <dgm:presLayoutVars>
          <dgm:bulletEnabled val="1"/>
        </dgm:presLayoutVars>
      </dgm:prSet>
      <dgm:spPr/>
      <dgm:t>
        <a:bodyPr/>
        <a:lstStyle/>
        <a:p>
          <a:endParaRPr lang="en-US"/>
        </a:p>
      </dgm:t>
    </dgm:pt>
    <dgm:pt modelId="{632E4EFF-A58D-4F04-8811-E9735CA3CF29}" type="pres">
      <dgm:prSet presAssocID="{2F179EFE-F57B-4A9D-917C-81A77545D488}" presName="Name9" presStyleLbl="parChTrans1D2" presStyleIdx="3" presStyleCnt="6"/>
      <dgm:spPr/>
      <dgm:t>
        <a:bodyPr/>
        <a:lstStyle/>
        <a:p>
          <a:endParaRPr lang="en-US"/>
        </a:p>
      </dgm:t>
    </dgm:pt>
    <dgm:pt modelId="{F473922C-B5F1-49BE-B123-15A659E67E2C}" type="pres">
      <dgm:prSet presAssocID="{2F179EFE-F57B-4A9D-917C-81A77545D488}" presName="connTx" presStyleLbl="parChTrans1D2" presStyleIdx="3" presStyleCnt="6"/>
      <dgm:spPr/>
      <dgm:t>
        <a:bodyPr/>
        <a:lstStyle/>
        <a:p>
          <a:endParaRPr lang="en-US"/>
        </a:p>
      </dgm:t>
    </dgm:pt>
    <dgm:pt modelId="{38792F55-CF0C-4B85-8122-C2DF74BFD31A}" type="pres">
      <dgm:prSet presAssocID="{19E50A53-7580-444D-AE18-BE331907A24C}" presName="node" presStyleLbl="node1" presStyleIdx="3" presStyleCnt="6" custScaleX="143477" custScaleY="110302" custRadScaleRad="126871" custRadScaleInc="-13810">
        <dgm:presLayoutVars>
          <dgm:bulletEnabled val="1"/>
        </dgm:presLayoutVars>
      </dgm:prSet>
      <dgm:spPr/>
      <dgm:t>
        <a:bodyPr/>
        <a:lstStyle/>
        <a:p>
          <a:endParaRPr lang="en-US"/>
        </a:p>
      </dgm:t>
    </dgm:pt>
    <dgm:pt modelId="{F5AC412E-E01B-46CB-957E-7B2068547C4D}" type="pres">
      <dgm:prSet presAssocID="{F7BD57B8-FFF8-48F9-8615-F8A0E6B0B8E3}" presName="Name9" presStyleLbl="parChTrans1D2" presStyleIdx="4" presStyleCnt="6"/>
      <dgm:spPr/>
      <dgm:t>
        <a:bodyPr/>
        <a:lstStyle/>
        <a:p>
          <a:endParaRPr lang="en-US"/>
        </a:p>
      </dgm:t>
    </dgm:pt>
    <dgm:pt modelId="{8F0F5FEE-6567-4E0C-A7A6-3DB8D59CE2B1}" type="pres">
      <dgm:prSet presAssocID="{F7BD57B8-FFF8-48F9-8615-F8A0E6B0B8E3}" presName="connTx" presStyleLbl="parChTrans1D2" presStyleIdx="4" presStyleCnt="6"/>
      <dgm:spPr/>
      <dgm:t>
        <a:bodyPr/>
        <a:lstStyle/>
        <a:p>
          <a:endParaRPr lang="en-US"/>
        </a:p>
      </dgm:t>
    </dgm:pt>
    <dgm:pt modelId="{3FF81BB2-7D6F-4973-AEB2-30AB09EB3C47}" type="pres">
      <dgm:prSet presAssocID="{994E9A06-2EDE-49F0-A517-F3D4D51525BE}" presName="node" presStyleLbl="node1" presStyleIdx="4" presStyleCnt="6" custScaleX="145982" custScaleY="115822" custRadScaleRad="138941" custRadScaleInc="15979">
        <dgm:presLayoutVars>
          <dgm:bulletEnabled val="1"/>
        </dgm:presLayoutVars>
      </dgm:prSet>
      <dgm:spPr/>
      <dgm:t>
        <a:bodyPr/>
        <a:lstStyle/>
        <a:p>
          <a:endParaRPr lang="en-US"/>
        </a:p>
      </dgm:t>
    </dgm:pt>
    <dgm:pt modelId="{49E8111A-426C-430F-B239-87E8C3330FE8}" type="pres">
      <dgm:prSet presAssocID="{4C98CD75-41F8-4D0D-BCA4-AD20994059D8}" presName="Name9" presStyleLbl="parChTrans1D2" presStyleIdx="5" presStyleCnt="6"/>
      <dgm:spPr/>
      <dgm:t>
        <a:bodyPr/>
        <a:lstStyle/>
        <a:p>
          <a:endParaRPr lang="en-US"/>
        </a:p>
      </dgm:t>
    </dgm:pt>
    <dgm:pt modelId="{54993491-F689-4056-9947-0E36BB5C8BB2}" type="pres">
      <dgm:prSet presAssocID="{4C98CD75-41F8-4D0D-BCA4-AD20994059D8}" presName="connTx" presStyleLbl="parChTrans1D2" presStyleIdx="5" presStyleCnt="6"/>
      <dgm:spPr/>
      <dgm:t>
        <a:bodyPr/>
        <a:lstStyle/>
        <a:p>
          <a:endParaRPr lang="en-US"/>
        </a:p>
      </dgm:t>
    </dgm:pt>
    <dgm:pt modelId="{22F708E9-DD97-47B9-82D2-DB8E38FD7831}" type="pres">
      <dgm:prSet presAssocID="{517BD36B-F8EB-4C9C-A97A-BC5DC25B9C9C}" presName="node" presStyleLbl="node1" presStyleIdx="5" presStyleCnt="6" custScaleX="150141" custScaleY="111124" custRadScaleRad="118484" custRadScaleInc="-24848">
        <dgm:presLayoutVars>
          <dgm:bulletEnabled val="1"/>
        </dgm:presLayoutVars>
      </dgm:prSet>
      <dgm:spPr/>
      <dgm:t>
        <a:bodyPr/>
        <a:lstStyle/>
        <a:p>
          <a:endParaRPr lang="en-US"/>
        </a:p>
      </dgm:t>
    </dgm:pt>
  </dgm:ptLst>
  <dgm:cxnLst>
    <dgm:cxn modelId="{EC4B18C8-5E98-42B0-A945-A07CE3BF5C9F}" type="presOf" srcId="{994E9A06-2EDE-49F0-A517-F3D4D51525BE}" destId="{3FF81BB2-7D6F-4973-AEB2-30AB09EB3C47}" srcOrd="0" destOrd="0" presId="urn:microsoft.com/office/officeart/2005/8/layout/radial1"/>
    <dgm:cxn modelId="{16131666-384D-4A2F-BBC3-3EC1160BDD40}" type="presOf" srcId="{4C98CD75-41F8-4D0D-BCA4-AD20994059D8}" destId="{49E8111A-426C-430F-B239-87E8C3330FE8}" srcOrd="0" destOrd="0" presId="urn:microsoft.com/office/officeart/2005/8/layout/radial1"/>
    <dgm:cxn modelId="{F90C3963-0FF6-4298-8A05-87ABEE90AE69}" srcId="{B3D60A25-6B3C-4BB0-9E45-7BE852CE4430}" destId="{2DD7EDF0-A580-48AE-91C6-8CF607E2B77C}" srcOrd="0" destOrd="0" parTransId="{CD93B05E-B188-437A-A4B3-5A2783ACEF87}" sibTransId="{153B1DBD-797F-45C4-BA1D-4A24CB4FC78D}"/>
    <dgm:cxn modelId="{EE908383-6E4D-40FA-8EE3-3E203EB1C192}" type="presOf" srcId="{ED41C63B-26C4-4F39-A8C3-03F9913DD475}" destId="{6576413D-C31B-4F76-9E42-C4DD4BC37065}" srcOrd="1" destOrd="0" presId="urn:microsoft.com/office/officeart/2005/8/layout/radial1"/>
    <dgm:cxn modelId="{B83CB10A-1A29-4B50-B9D0-70C4533CD91D}" srcId="{CB8FE354-3D18-4017-8AF7-DB9EEB91C8F9}" destId="{B3D60A25-6B3C-4BB0-9E45-7BE852CE4430}" srcOrd="0" destOrd="0" parTransId="{4CFB2B77-7E19-4324-8F04-7A0CB670052C}" sibTransId="{154C6180-8BCD-4AB3-8C45-D63ECFE20A01}"/>
    <dgm:cxn modelId="{D5C3D8D0-87EA-4C43-85A8-B4B75B55D5CB}" srcId="{B3D60A25-6B3C-4BB0-9E45-7BE852CE4430}" destId="{19E50A53-7580-444D-AE18-BE331907A24C}" srcOrd="3" destOrd="0" parTransId="{2F179EFE-F57B-4A9D-917C-81A77545D488}" sibTransId="{320DDB29-A2B9-45C9-8E8A-B90C90CF6D07}"/>
    <dgm:cxn modelId="{7DA2DBCC-582B-463A-9B2D-AE50A2135E35}" type="presOf" srcId="{D7477360-78AB-48A0-A91B-92B7B9ED9D22}" destId="{67BA61A1-25FA-4AF4-9952-370976BA879C}" srcOrd="0" destOrd="0" presId="urn:microsoft.com/office/officeart/2005/8/layout/radial1"/>
    <dgm:cxn modelId="{9C6D7F99-315B-4162-8D87-1BA6A9EFB636}" type="presOf" srcId="{F7BD57B8-FFF8-48F9-8615-F8A0E6B0B8E3}" destId="{F5AC412E-E01B-46CB-957E-7B2068547C4D}" srcOrd="0" destOrd="0" presId="urn:microsoft.com/office/officeart/2005/8/layout/radial1"/>
    <dgm:cxn modelId="{4039E9E4-4C53-4B9B-AE88-359B2A3F6CDD}" type="presOf" srcId="{2DD7EDF0-A580-48AE-91C6-8CF607E2B77C}" destId="{D1DB01B6-1123-4917-8C5E-DDC6EC9A111B}" srcOrd="0" destOrd="0" presId="urn:microsoft.com/office/officeart/2005/8/layout/radial1"/>
    <dgm:cxn modelId="{F841BBF0-868B-4EAF-95CD-8AD6497DB779}" type="presOf" srcId="{2F179EFE-F57B-4A9D-917C-81A77545D488}" destId="{F473922C-B5F1-49BE-B123-15A659E67E2C}" srcOrd="1" destOrd="0" presId="urn:microsoft.com/office/officeart/2005/8/layout/radial1"/>
    <dgm:cxn modelId="{F382027B-A9FF-44E2-B63E-E3079A058B51}" type="presOf" srcId="{CD93B05E-B188-437A-A4B3-5A2783ACEF87}" destId="{8581120E-A8A4-4D4F-81BB-CB72147D5281}" srcOrd="0" destOrd="0" presId="urn:microsoft.com/office/officeart/2005/8/layout/radial1"/>
    <dgm:cxn modelId="{AABA3DDD-1B85-407E-82DB-06D8BACC2272}" type="presOf" srcId="{2F32B64C-2898-49F9-A37F-9BFCB28E7B0F}" destId="{6BE5F5FF-B592-4035-84A5-339432EA6DF9}" srcOrd="1" destOrd="0" presId="urn:microsoft.com/office/officeart/2005/8/layout/radial1"/>
    <dgm:cxn modelId="{71DFEEDB-70BA-4CC3-8EBD-05857FBD025B}" type="presOf" srcId="{512B014E-9A72-46BF-BC2F-D67CA5F48E30}" destId="{62017105-C457-4E4A-B943-E3E970C3D956}" srcOrd="0" destOrd="0" presId="urn:microsoft.com/office/officeart/2005/8/layout/radial1"/>
    <dgm:cxn modelId="{36C3363A-C696-4E55-837D-F68BC4C226EB}" srcId="{B3D60A25-6B3C-4BB0-9E45-7BE852CE4430}" destId="{512B014E-9A72-46BF-BC2F-D67CA5F48E30}" srcOrd="2" destOrd="0" parTransId="{ED41C63B-26C4-4F39-A8C3-03F9913DD475}" sibTransId="{7ED85C9E-C7A0-44DF-A689-E381A6FD6C5C}"/>
    <dgm:cxn modelId="{07264549-F651-4A24-9CE3-43A9FBC50BFC}" type="presOf" srcId="{F7BD57B8-FFF8-48F9-8615-F8A0E6B0B8E3}" destId="{8F0F5FEE-6567-4E0C-A7A6-3DB8D59CE2B1}" srcOrd="1" destOrd="0" presId="urn:microsoft.com/office/officeart/2005/8/layout/radial1"/>
    <dgm:cxn modelId="{C66EFDCA-CAFF-4F32-829B-E5BC1A92737D}" type="presOf" srcId="{CD93B05E-B188-437A-A4B3-5A2783ACEF87}" destId="{C0B2EE8A-B6B5-4E97-881C-58127CA2DF65}" srcOrd="1" destOrd="0" presId="urn:microsoft.com/office/officeart/2005/8/layout/radial1"/>
    <dgm:cxn modelId="{38604F5D-FC9C-4A04-B30D-077BF27FB6FB}" srcId="{B3D60A25-6B3C-4BB0-9E45-7BE852CE4430}" destId="{D7477360-78AB-48A0-A91B-92B7B9ED9D22}" srcOrd="1" destOrd="0" parTransId="{2F32B64C-2898-49F9-A37F-9BFCB28E7B0F}" sibTransId="{53B6C49E-CD7C-4E1D-B39F-7BEC89F238A6}"/>
    <dgm:cxn modelId="{AF7CAD55-0926-44F8-94BE-1EA5E5233F9A}" type="presOf" srcId="{4C98CD75-41F8-4D0D-BCA4-AD20994059D8}" destId="{54993491-F689-4056-9947-0E36BB5C8BB2}" srcOrd="1" destOrd="0" presId="urn:microsoft.com/office/officeart/2005/8/layout/radial1"/>
    <dgm:cxn modelId="{7A0F51F2-E3E3-446B-82A0-E0ED6FED9185}" type="presOf" srcId="{19E50A53-7580-444D-AE18-BE331907A24C}" destId="{38792F55-CF0C-4B85-8122-C2DF74BFD31A}" srcOrd="0" destOrd="0" presId="urn:microsoft.com/office/officeart/2005/8/layout/radial1"/>
    <dgm:cxn modelId="{2AAE3A8E-C665-4C7F-ACE5-66303261615A}" type="presOf" srcId="{ED41C63B-26C4-4F39-A8C3-03F9913DD475}" destId="{12349828-F4E7-41AB-AF7C-441F240BB483}" srcOrd="0" destOrd="0" presId="urn:microsoft.com/office/officeart/2005/8/layout/radial1"/>
    <dgm:cxn modelId="{DF36E389-2AB6-462E-B76C-A5F92C7DF927}" srcId="{B3D60A25-6B3C-4BB0-9E45-7BE852CE4430}" destId="{994E9A06-2EDE-49F0-A517-F3D4D51525BE}" srcOrd="4" destOrd="0" parTransId="{F7BD57B8-FFF8-48F9-8615-F8A0E6B0B8E3}" sibTransId="{F33E30FB-5F79-4466-9EAA-0854035EE245}"/>
    <dgm:cxn modelId="{2025780B-DEE0-4382-B66B-DFFDD8E6DC65}" srcId="{B3D60A25-6B3C-4BB0-9E45-7BE852CE4430}" destId="{517BD36B-F8EB-4C9C-A97A-BC5DC25B9C9C}" srcOrd="5" destOrd="0" parTransId="{4C98CD75-41F8-4D0D-BCA4-AD20994059D8}" sibTransId="{0C3D2A7B-6193-45C7-8435-D89256596215}"/>
    <dgm:cxn modelId="{6D012403-35F1-48B1-94A1-F10257D74351}" type="presOf" srcId="{2F179EFE-F57B-4A9D-917C-81A77545D488}" destId="{632E4EFF-A58D-4F04-8811-E9735CA3CF29}" srcOrd="0" destOrd="0" presId="urn:microsoft.com/office/officeart/2005/8/layout/radial1"/>
    <dgm:cxn modelId="{D9D052EE-5A91-4B8D-8B08-2DBD0780B960}" type="presOf" srcId="{2F32B64C-2898-49F9-A37F-9BFCB28E7B0F}" destId="{6D2E05D6-02C3-4FC1-9651-A4E4FA28CEF1}" srcOrd="0" destOrd="0" presId="urn:microsoft.com/office/officeart/2005/8/layout/radial1"/>
    <dgm:cxn modelId="{B9C91281-923C-4109-B647-2FE04D99F09F}" type="presOf" srcId="{517BD36B-F8EB-4C9C-A97A-BC5DC25B9C9C}" destId="{22F708E9-DD97-47B9-82D2-DB8E38FD7831}" srcOrd="0" destOrd="0" presId="urn:microsoft.com/office/officeart/2005/8/layout/radial1"/>
    <dgm:cxn modelId="{D6DC7DB2-4A61-4EC4-871F-B1CBB7398783}" type="presOf" srcId="{B3D60A25-6B3C-4BB0-9E45-7BE852CE4430}" destId="{DE96CD09-17D1-4367-8A0A-44B0C80F9E75}" srcOrd="0" destOrd="0" presId="urn:microsoft.com/office/officeart/2005/8/layout/radial1"/>
    <dgm:cxn modelId="{D769CA77-81AE-47C9-A49C-0E122CB72763}" type="presOf" srcId="{CB8FE354-3D18-4017-8AF7-DB9EEB91C8F9}" destId="{C59BC6CF-7ACB-4BB4-B7CF-A51D883454C8}" srcOrd="0" destOrd="0" presId="urn:microsoft.com/office/officeart/2005/8/layout/radial1"/>
    <dgm:cxn modelId="{899522BE-7B30-4552-9638-590D557B6924}" type="presParOf" srcId="{C59BC6CF-7ACB-4BB4-B7CF-A51D883454C8}" destId="{DE96CD09-17D1-4367-8A0A-44B0C80F9E75}" srcOrd="0" destOrd="0" presId="urn:microsoft.com/office/officeart/2005/8/layout/radial1"/>
    <dgm:cxn modelId="{EB535D93-A188-4D4D-A5FD-4E10838C73D3}" type="presParOf" srcId="{C59BC6CF-7ACB-4BB4-B7CF-A51D883454C8}" destId="{8581120E-A8A4-4D4F-81BB-CB72147D5281}" srcOrd="1" destOrd="0" presId="urn:microsoft.com/office/officeart/2005/8/layout/radial1"/>
    <dgm:cxn modelId="{0B23F6B8-F362-435E-93D6-EAD1949F40B3}" type="presParOf" srcId="{8581120E-A8A4-4D4F-81BB-CB72147D5281}" destId="{C0B2EE8A-B6B5-4E97-881C-58127CA2DF65}" srcOrd="0" destOrd="0" presId="urn:microsoft.com/office/officeart/2005/8/layout/radial1"/>
    <dgm:cxn modelId="{E40D941C-D53E-4B39-9445-1386CBC9F30F}" type="presParOf" srcId="{C59BC6CF-7ACB-4BB4-B7CF-A51D883454C8}" destId="{D1DB01B6-1123-4917-8C5E-DDC6EC9A111B}" srcOrd="2" destOrd="0" presId="urn:microsoft.com/office/officeart/2005/8/layout/radial1"/>
    <dgm:cxn modelId="{27FA425F-F873-44EA-B10C-1B7E06CAB424}" type="presParOf" srcId="{C59BC6CF-7ACB-4BB4-B7CF-A51D883454C8}" destId="{6D2E05D6-02C3-4FC1-9651-A4E4FA28CEF1}" srcOrd="3" destOrd="0" presId="urn:microsoft.com/office/officeart/2005/8/layout/radial1"/>
    <dgm:cxn modelId="{23CA01A9-B4C0-42B2-B012-536C7366E7F6}" type="presParOf" srcId="{6D2E05D6-02C3-4FC1-9651-A4E4FA28CEF1}" destId="{6BE5F5FF-B592-4035-84A5-339432EA6DF9}" srcOrd="0" destOrd="0" presId="urn:microsoft.com/office/officeart/2005/8/layout/radial1"/>
    <dgm:cxn modelId="{65B9D8DF-F3AB-4E37-8484-3EFD55F86B2D}" type="presParOf" srcId="{C59BC6CF-7ACB-4BB4-B7CF-A51D883454C8}" destId="{67BA61A1-25FA-4AF4-9952-370976BA879C}" srcOrd="4" destOrd="0" presId="urn:microsoft.com/office/officeart/2005/8/layout/radial1"/>
    <dgm:cxn modelId="{17149D7B-329C-4297-BE2B-7A638490F6A1}" type="presParOf" srcId="{C59BC6CF-7ACB-4BB4-B7CF-A51D883454C8}" destId="{12349828-F4E7-41AB-AF7C-441F240BB483}" srcOrd="5" destOrd="0" presId="urn:microsoft.com/office/officeart/2005/8/layout/radial1"/>
    <dgm:cxn modelId="{6B377054-5104-4A7B-90A0-DA6DCEC17350}" type="presParOf" srcId="{12349828-F4E7-41AB-AF7C-441F240BB483}" destId="{6576413D-C31B-4F76-9E42-C4DD4BC37065}" srcOrd="0" destOrd="0" presId="urn:microsoft.com/office/officeart/2005/8/layout/radial1"/>
    <dgm:cxn modelId="{E78DEF17-F353-4E88-A3E7-87D56DA506A3}" type="presParOf" srcId="{C59BC6CF-7ACB-4BB4-B7CF-A51D883454C8}" destId="{62017105-C457-4E4A-B943-E3E970C3D956}" srcOrd="6" destOrd="0" presId="urn:microsoft.com/office/officeart/2005/8/layout/radial1"/>
    <dgm:cxn modelId="{9E1A40AC-7C33-4749-BF66-34CFA881BC33}" type="presParOf" srcId="{C59BC6CF-7ACB-4BB4-B7CF-A51D883454C8}" destId="{632E4EFF-A58D-4F04-8811-E9735CA3CF29}" srcOrd="7" destOrd="0" presId="urn:microsoft.com/office/officeart/2005/8/layout/radial1"/>
    <dgm:cxn modelId="{C53D09A2-1F45-4396-BF5C-1F5AE59B1D38}" type="presParOf" srcId="{632E4EFF-A58D-4F04-8811-E9735CA3CF29}" destId="{F473922C-B5F1-49BE-B123-15A659E67E2C}" srcOrd="0" destOrd="0" presId="urn:microsoft.com/office/officeart/2005/8/layout/radial1"/>
    <dgm:cxn modelId="{C1173D85-1524-4EC8-A287-85B755DCB67A}" type="presParOf" srcId="{C59BC6CF-7ACB-4BB4-B7CF-A51D883454C8}" destId="{38792F55-CF0C-4B85-8122-C2DF74BFD31A}" srcOrd="8" destOrd="0" presId="urn:microsoft.com/office/officeart/2005/8/layout/radial1"/>
    <dgm:cxn modelId="{3A68F775-9141-4F53-9738-E246A28CFEB6}" type="presParOf" srcId="{C59BC6CF-7ACB-4BB4-B7CF-A51D883454C8}" destId="{F5AC412E-E01B-46CB-957E-7B2068547C4D}" srcOrd="9" destOrd="0" presId="urn:microsoft.com/office/officeart/2005/8/layout/radial1"/>
    <dgm:cxn modelId="{5E3F0FEF-CBCC-4832-982C-30E630E59790}" type="presParOf" srcId="{F5AC412E-E01B-46CB-957E-7B2068547C4D}" destId="{8F0F5FEE-6567-4E0C-A7A6-3DB8D59CE2B1}" srcOrd="0" destOrd="0" presId="urn:microsoft.com/office/officeart/2005/8/layout/radial1"/>
    <dgm:cxn modelId="{7D91F96F-6A9D-419C-B166-A88BCEB3FB47}" type="presParOf" srcId="{C59BC6CF-7ACB-4BB4-B7CF-A51D883454C8}" destId="{3FF81BB2-7D6F-4973-AEB2-30AB09EB3C47}" srcOrd="10" destOrd="0" presId="urn:microsoft.com/office/officeart/2005/8/layout/radial1"/>
    <dgm:cxn modelId="{6DC037F2-595B-4D45-B414-08A483A04712}" type="presParOf" srcId="{C59BC6CF-7ACB-4BB4-B7CF-A51D883454C8}" destId="{49E8111A-426C-430F-B239-87E8C3330FE8}" srcOrd="11" destOrd="0" presId="urn:microsoft.com/office/officeart/2005/8/layout/radial1"/>
    <dgm:cxn modelId="{43001D6F-523C-4AD6-A80E-0044D416BAC5}" type="presParOf" srcId="{49E8111A-426C-430F-B239-87E8C3330FE8}" destId="{54993491-F689-4056-9947-0E36BB5C8BB2}" srcOrd="0" destOrd="0" presId="urn:microsoft.com/office/officeart/2005/8/layout/radial1"/>
    <dgm:cxn modelId="{1841F2EB-9536-4523-A7AE-24449AC937AA}" type="presParOf" srcId="{C59BC6CF-7ACB-4BB4-B7CF-A51D883454C8}" destId="{22F708E9-DD97-47B9-82D2-DB8E38FD7831}" srcOrd="12" destOrd="0" presId="urn:microsoft.com/office/officeart/2005/8/layout/radial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A8E9E0-962B-4CAD-87D9-E61A5201F1FE}"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EBC861D8-915B-4443-B839-78B434F48BC7}">
      <dgm:prSet phldrT="[Text]"/>
      <dgm:spPr>
        <a:solidFill>
          <a:schemeClr val="accent5">
            <a:lumMod val="75000"/>
          </a:schemeClr>
        </a:solidFill>
      </dgm:spPr>
      <dgm:t>
        <a:bodyPr/>
        <a:lstStyle/>
        <a:p>
          <a:r>
            <a:rPr lang="en-US" b="1" dirty="0" smtClean="0"/>
            <a:t>Free</a:t>
          </a:r>
          <a:endParaRPr lang="en-US" b="1" dirty="0"/>
        </a:p>
      </dgm:t>
    </dgm:pt>
    <dgm:pt modelId="{05D96475-C527-4460-B723-4C363E7ED861}" type="parTrans" cxnId="{E9504144-663E-46C5-92EC-1BD11E435773}">
      <dgm:prSet/>
      <dgm:spPr/>
      <dgm:t>
        <a:bodyPr/>
        <a:lstStyle/>
        <a:p>
          <a:endParaRPr lang="en-US"/>
        </a:p>
      </dgm:t>
    </dgm:pt>
    <dgm:pt modelId="{690A098D-FCCC-4D62-9967-7C47041CECB9}" type="sibTrans" cxnId="{E9504144-663E-46C5-92EC-1BD11E435773}">
      <dgm:prSet/>
      <dgm:spPr/>
      <dgm:t>
        <a:bodyPr/>
        <a:lstStyle/>
        <a:p>
          <a:endParaRPr lang="en-US"/>
        </a:p>
      </dgm:t>
    </dgm:pt>
    <dgm:pt modelId="{C901C8C8-D24A-44A7-99E6-48D544291C2C}">
      <dgm:prSet phldrT="[Text]"/>
      <dgm:spPr>
        <a:solidFill>
          <a:schemeClr val="accent5">
            <a:lumMod val="75000"/>
          </a:schemeClr>
        </a:solidFill>
      </dgm:spPr>
      <dgm:t>
        <a:bodyPr/>
        <a:lstStyle/>
        <a:p>
          <a:r>
            <a:rPr lang="en-US" dirty="0" smtClean="0"/>
            <a:t> Intern</a:t>
          </a:r>
          <a:endParaRPr lang="en-US" dirty="0"/>
        </a:p>
      </dgm:t>
    </dgm:pt>
    <dgm:pt modelId="{9689D6DE-B3FE-49DC-9E83-0CC3AB2B327D}" type="parTrans" cxnId="{46711748-F945-4DE5-82B3-21C5F69FACFE}">
      <dgm:prSet/>
      <dgm:spPr/>
      <dgm:t>
        <a:bodyPr/>
        <a:lstStyle/>
        <a:p>
          <a:endParaRPr lang="en-US"/>
        </a:p>
      </dgm:t>
    </dgm:pt>
    <dgm:pt modelId="{6407480F-413A-44BA-96D5-7442B54D9932}" type="sibTrans" cxnId="{46711748-F945-4DE5-82B3-21C5F69FACFE}">
      <dgm:prSet/>
      <dgm:spPr/>
      <dgm:t>
        <a:bodyPr/>
        <a:lstStyle/>
        <a:p>
          <a:endParaRPr lang="en-US"/>
        </a:p>
      </dgm:t>
    </dgm:pt>
    <dgm:pt modelId="{ABF86171-7397-46A3-ACDC-87F6A902CA43}">
      <dgm:prSet phldrT="[Text]"/>
      <dgm:spPr>
        <a:solidFill>
          <a:schemeClr val="accent5">
            <a:lumMod val="75000"/>
          </a:schemeClr>
        </a:solidFill>
      </dgm:spPr>
      <dgm:t>
        <a:bodyPr/>
        <a:lstStyle/>
        <a:p>
          <a:r>
            <a:rPr lang="en-US" dirty="0" smtClean="0"/>
            <a:t> Volunteer</a:t>
          </a:r>
          <a:endParaRPr lang="en-US" dirty="0"/>
        </a:p>
      </dgm:t>
    </dgm:pt>
    <dgm:pt modelId="{2681BFA5-952A-4AB9-9B1B-B0BF0B64002F}" type="parTrans" cxnId="{7B714E3F-B031-4EF3-A853-334963D3283A}">
      <dgm:prSet/>
      <dgm:spPr/>
      <dgm:t>
        <a:bodyPr/>
        <a:lstStyle/>
        <a:p>
          <a:endParaRPr lang="en-US"/>
        </a:p>
      </dgm:t>
    </dgm:pt>
    <dgm:pt modelId="{5FC80FE9-F693-40D8-ADC5-669CA8EFEB61}" type="sibTrans" cxnId="{7B714E3F-B031-4EF3-A853-334963D3283A}">
      <dgm:prSet/>
      <dgm:spPr/>
      <dgm:t>
        <a:bodyPr/>
        <a:lstStyle/>
        <a:p>
          <a:endParaRPr lang="en-US"/>
        </a:p>
      </dgm:t>
    </dgm:pt>
    <dgm:pt modelId="{D6458B48-0DEC-4CD8-AD95-385288EF8AF7}">
      <dgm:prSet phldrT="[Text]"/>
      <dgm:spPr>
        <a:solidFill>
          <a:schemeClr val="accent5">
            <a:lumMod val="75000"/>
          </a:schemeClr>
        </a:solidFill>
      </dgm:spPr>
      <dgm:t>
        <a:bodyPr/>
        <a:lstStyle/>
        <a:p>
          <a:r>
            <a:rPr lang="en-US" b="1" dirty="0" smtClean="0"/>
            <a:t>Integrated</a:t>
          </a:r>
          <a:endParaRPr lang="en-US" b="1" dirty="0"/>
        </a:p>
      </dgm:t>
    </dgm:pt>
    <dgm:pt modelId="{98280D9F-45C2-4AA6-B727-2D6404AC194A}" type="parTrans" cxnId="{D3839D81-17FB-43A0-959C-742AD683C390}">
      <dgm:prSet/>
      <dgm:spPr/>
      <dgm:t>
        <a:bodyPr/>
        <a:lstStyle/>
        <a:p>
          <a:endParaRPr lang="en-US"/>
        </a:p>
      </dgm:t>
    </dgm:pt>
    <dgm:pt modelId="{60B316F6-7692-4C19-B107-1F8BD237492C}" type="sibTrans" cxnId="{D3839D81-17FB-43A0-959C-742AD683C390}">
      <dgm:prSet/>
      <dgm:spPr/>
      <dgm:t>
        <a:bodyPr/>
        <a:lstStyle/>
        <a:p>
          <a:endParaRPr lang="en-US"/>
        </a:p>
      </dgm:t>
    </dgm:pt>
    <dgm:pt modelId="{F5FB8B45-F0F2-4164-A840-BB37FE51E73C}">
      <dgm:prSet phldrT="[Text]"/>
      <dgm:spPr>
        <a:solidFill>
          <a:schemeClr val="accent5">
            <a:lumMod val="75000"/>
          </a:schemeClr>
        </a:solidFill>
      </dgm:spPr>
      <dgm:t>
        <a:bodyPr/>
        <a:lstStyle/>
        <a:p>
          <a:r>
            <a:rPr lang="en-US" dirty="0" smtClean="0"/>
            <a:t> Tasks in Job</a:t>
          </a:r>
          <a:endParaRPr lang="en-US" dirty="0"/>
        </a:p>
      </dgm:t>
    </dgm:pt>
    <dgm:pt modelId="{FA429C9D-5E13-4BA8-A991-F2D9F6284FC4}" type="parTrans" cxnId="{2ED610DE-137D-49A7-A6F9-50E09FB9B2E4}">
      <dgm:prSet/>
      <dgm:spPr/>
      <dgm:t>
        <a:bodyPr/>
        <a:lstStyle/>
        <a:p>
          <a:endParaRPr lang="en-US"/>
        </a:p>
      </dgm:t>
    </dgm:pt>
    <dgm:pt modelId="{78461B45-F99F-4BB0-9724-2DD6ACBAA7EE}" type="sibTrans" cxnId="{2ED610DE-137D-49A7-A6F9-50E09FB9B2E4}">
      <dgm:prSet/>
      <dgm:spPr/>
      <dgm:t>
        <a:bodyPr/>
        <a:lstStyle/>
        <a:p>
          <a:endParaRPr lang="en-US"/>
        </a:p>
      </dgm:t>
    </dgm:pt>
    <dgm:pt modelId="{9D201DF6-F044-487D-8221-8980CC42DB3B}">
      <dgm:prSet phldrT="[Text]"/>
      <dgm:spPr>
        <a:solidFill>
          <a:schemeClr val="accent5">
            <a:lumMod val="75000"/>
          </a:schemeClr>
        </a:solidFill>
      </dgm:spPr>
      <dgm:t>
        <a:bodyPr/>
        <a:lstStyle/>
        <a:p>
          <a:r>
            <a:rPr lang="en-US" b="1" dirty="0" smtClean="0"/>
            <a:t>Staff</a:t>
          </a:r>
          <a:endParaRPr lang="en-US" b="1" dirty="0"/>
        </a:p>
      </dgm:t>
    </dgm:pt>
    <dgm:pt modelId="{13FCB41D-A214-4EA9-AFC4-A42A16044CD9}" type="parTrans" cxnId="{31F5CA96-A700-4F6C-8771-82BAD13553AA}">
      <dgm:prSet/>
      <dgm:spPr/>
      <dgm:t>
        <a:bodyPr/>
        <a:lstStyle/>
        <a:p>
          <a:endParaRPr lang="en-US"/>
        </a:p>
      </dgm:t>
    </dgm:pt>
    <dgm:pt modelId="{50573864-9C9E-4868-8924-FED42768A2D2}" type="sibTrans" cxnId="{31F5CA96-A700-4F6C-8771-82BAD13553AA}">
      <dgm:prSet/>
      <dgm:spPr/>
      <dgm:t>
        <a:bodyPr/>
        <a:lstStyle/>
        <a:p>
          <a:endParaRPr lang="en-US"/>
        </a:p>
      </dgm:t>
    </dgm:pt>
    <dgm:pt modelId="{0D6BE2DC-376B-4BAA-9825-0528F1ECFB72}">
      <dgm:prSet phldrT="[Text]"/>
      <dgm:spPr>
        <a:solidFill>
          <a:schemeClr val="accent5">
            <a:lumMod val="75000"/>
          </a:schemeClr>
        </a:solidFill>
      </dgm:spPr>
      <dgm:t>
        <a:bodyPr/>
        <a:lstStyle/>
        <a:p>
          <a:r>
            <a:rPr lang="en-US" dirty="0" smtClean="0"/>
            <a:t> Full-Time</a:t>
          </a:r>
          <a:endParaRPr lang="en-US" dirty="0"/>
        </a:p>
      </dgm:t>
    </dgm:pt>
    <dgm:pt modelId="{047B79C8-C3B6-445F-BABF-EFA8BE48FAD0}" type="parTrans" cxnId="{3960BFFB-C205-4714-9EC7-2F8DA8A8F347}">
      <dgm:prSet/>
      <dgm:spPr/>
      <dgm:t>
        <a:bodyPr/>
        <a:lstStyle/>
        <a:p>
          <a:endParaRPr lang="en-US"/>
        </a:p>
      </dgm:t>
    </dgm:pt>
    <dgm:pt modelId="{6A594407-712C-40B5-9CA1-86E6419E9E62}" type="sibTrans" cxnId="{3960BFFB-C205-4714-9EC7-2F8DA8A8F347}">
      <dgm:prSet/>
      <dgm:spPr/>
      <dgm:t>
        <a:bodyPr/>
        <a:lstStyle/>
        <a:p>
          <a:endParaRPr lang="en-US"/>
        </a:p>
      </dgm:t>
    </dgm:pt>
    <dgm:pt modelId="{537B6015-CC44-4A2A-A644-CB25E8A84B22}">
      <dgm:prSet phldrT="[Text]"/>
      <dgm:spPr>
        <a:solidFill>
          <a:schemeClr val="accent5">
            <a:lumMod val="75000"/>
          </a:schemeClr>
        </a:solidFill>
      </dgm:spPr>
      <dgm:t>
        <a:bodyPr/>
        <a:lstStyle/>
        <a:p>
          <a:r>
            <a:rPr lang="en-US" dirty="0" smtClean="0"/>
            <a:t> Part-Time</a:t>
          </a:r>
          <a:endParaRPr lang="en-US" dirty="0"/>
        </a:p>
      </dgm:t>
    </dgm:pt>
    <dgm:pt modelId="{9C23DD62-41C6-4B7A-8321-E49DF1C09486}" type="parTrans" cxnId="{A6160E0B-C209-4A88-8BCC-7D3178513058}">
      <dgm:prSet/>
      <dgm:spPr/>
      <dgm:t>
        <a:bodyPr/>
        <a:lstStyle/>
        <a:p>
          <a:endParaRPr lang="en-US"/>
        </a:p>
      </dgm:t>
    </dgm:pt>
    <dgm:pt modelId="{5B2B4D2F-D5A5-4CED-9CB8-5214D05337DE}" type="sibTrans" cxnId="{A6160E0B-C209-4A88-8BCC-7D3178513058}">
      <dgm:prSet/>
      <dgm:spPr/>
      <dgm:t>
        <a:bodyPr/>
        <a:lstStyle/>
        <a:p>
          <a:endParaRPr lang="en-US"/>
        </a:p>
      </dgm:t>
    </dgm:pt>
    <dgm:pt modelId="{97A9C450-9045-4556-9EC7-55C02B39786D}">
      <dgm:prSet phldrT="[Text]"/>
      <dgm:spPr>
        <a:solidFill>
          <a:schemeClr val="accent5">
            <a:lumMod val="75000"/>
          </a:schemeClr>
        </a:solidFill>
      </dgm:spPr>
      <dgm:t>
        <a:bodyPr/>
        <a:lstStyle/>
        <a:p>
          <a:r>
            <a:rPr lang="en-US" dirty="0" smtClean="0"/>
            <a:t>  Fans</a:t>
          </a:r>
          <a:endParaRPr lang="en-US" dirty="0"/>
        </a:p>
      </dgm:t>
    </dgm:pt>
    <dgm:pt modelId="{06B2F081-91C8-43B9-AC12-163DB90A30B9}" type="parTrans" cxnId="{7C8E2DB3-9857-49C1-B6FA-A08D9F5577AD}">
      <dgm:prSet/>
      <dgm:spPr/>
      <dgm:t>
        <a:bodyPr/>
        <a:lstStyle/>
        <a:p>
          <a:endParaRPr lang="en-US"/>
        </a:p>
      </dgm:t>
    </dgm:pt>
    <dgm:pt modelId="{122F51D3-6D2A-4375-87CF-096071CB3D8E}" type="sibTrans" cxnId="{7C8E2DB3-9857-49C1-B6FA-A08D9F5577AD}">
      <dgm:prSet/>
      <dgm:spPr/>
      <dgm:t>
        <a:bodyPr/>
        <a:lstStyle/>
        <a:p>
          <a:endParaRPr lang="en-US"/>
        </a:p>
      </dgm:t>
    </dgm:pt>
    <dgm:pt modelId="{525DC622-75FA-4AC8-A712-D711ED3486B4}" type="pres">
      <dgm:prSet presAssocID="{C8A8E9E0-962B-4CAD-87D9-E61A5201F1FE}" presName="Name0" presStyleCnt="0">
        <dgm:presLayoutVars>
          <dgm:dir/>
          <dgm:resizeHandles val="exact"/>
        </dgm:presLayoutVars>
      </dgm:prSet>
      <dgm:spPr/>
      <dgm:t>
        <a:bodyPr/>
        <a:lstStyle/>
        <a:p>
          <a:endParaRPr lang="en-US"/>
        </a:p>
      </dgm:t>
    </dgm:pt>
    <dgm:pt modelId="{470DCB36-C156-4B27-942B-EE6754DE7C06}" type="pres">
      <dgm:prSet presAssocID="{EBC861D8-915B-4443-B839-78B434F48BC7}" presName="node" presStyleLbl="node1" presStyleIdx="0" presStyleCnt="3" custScaleX="134017">
        <dgm:presLayoutVars>
          <dgm:bulletEnabled val="1"/>
        </dgm:presLayoutVars>
      </dgm:prSet>
      <dgm:spPr/>
      <dgm:t>
        <a:bodyPr/>
        <a:lstStyle/>
        <a:p>
          <a:endParaRPr lang="en-US"/>
        </a:p>
      </dgm:t>
    </dgm:pt>
    <dgm:pt modelId="{69422A91-C32C-445E-BFC2-589F74D02C19}" type="pres">
      <dgm:prSet presAssocID="{690A098D-FCCC-4D62-9967-7C47041CECB9}" presName="sibTrans" presStyleCnt="0"/>
      <dgm:spPr/>
    </dgm:pt>
    <dgm:pt modelId="{CFCC0D0D-C29C-499D-8FC3-03326B1A2851}" type="pres">
      <dgm:prSet presAssocID="{D6458B48-0DEC-4CD8-AD95-385288EF8AF7}" presName="node" presStyleLbl="node1" presStyleIdx="1" presStyleCnt="3" custScaleX="108136" custLinFactNeighborY="1250">
        <dgm:presLayoutVars>
          <dgm:bulletEnabled val="1"/>
        </dgm:presLayoutVars>
      </dgm:prSet>
      <dgm:spPr/>
      <dgm:t>
        <a:bodyPr/>
        <a:lstStyle/>
        <a:p>
          <a:endParaRPr lang="en-US"/>
        </a:p>
      </dgm:t>
    </dgm:pt>
    <dgm:pt modelId="{A57E5417-EAAA-4CE7-8FA2-F5C60F664244}" type="pres">
      <dgm:prSet presAssocID="{60B316F6-7692-4C19-B107-1F8BD237492C}" presName="sibTrans" presStyleCnt="0"/>
      <dgm:spPr/>
    </dgm:pt>
    <dgm:pt modelId="{E2CEDB28-B2DE-4E2E-9920-86D16EE98169}" type="pres">
      <dgm:prSet presAssocID="{9D201DF6-F044-487D-8221-8980CC42DB3B}" presName="node" presStyleLbl="node1" presStyleIdx="2" presStyleCnt="3" custLinFactNeighborY="1250">
        <dgm:presLayoutVars>
          <dgm:bulletEnabled val="1"/>
        </dgm:presLayoutVars>
      </dgm:prSet>
      <dgm:spPr/>
      <dgm:t>
        <a:bodyPr/>
        <a:lstStyle/>
        <a:p>
          <a:endParaRPr lang="en-US"/>
        </a:p>
      </dgm:t>
    </dgm:pt>
  </dgm:ptLst>
  <dgm:cxnLst>
    <dgm:cxn modelId="{D3839D81-17FB-43A0-959C-742AD683C390}" srcId="{C8A8E9E0-962B-4CAD-87D9-E61A5201F1FE}" destId="{D6458B48-0DEC-4CD8-AD95-385288EF8AF7}" srcOrd="1" destOrd="0" parTransId="{98280D9F-45C2-4AA6-B727-2D6404AC194A}" sibTransId="{60B316F6-7692-4C19-B107-1F8BD237492C}"/>
    <dgm:cxn modelId="{F5B738B0-0645-447C-B14C-D625109A7052}" type="presOf" srcId="{537B6015-CC44-4A2A-A644-CB25E8A84B22}" destId="{E2CEDB28-B2DE-4E2E-9920-86D16EE98169}" srcOrd="0" destOrd="2" presId="urn:microsoft.com/office/officeart/2005/8/layout/hList6"/>
    <dgm:cxn modelId="{E9504144-663E-46C5-92EC-1BD11E435773}" srcId="{C8A8E9E0-962B-4CAD-87D9-E61A5201F1FE}" destId="{EBC861D8-915B-4443-B839-78B434F48BC7}" srcOrd="0" destOrd="0" parTransId="{05D96475-C527-4460-B723-4C363E7ED861}" sibTransId="{690A098D-FCCC-4D62-9967-7C47041CECB9}"/>
    <dgm:cxn modelId="{31F5CA96-A700-4F6C-8771-82BAD13553AA}" srcId="{C8A8E9E0-962B-4CAD-87D9-E61A5201F1FE}" destId="{9D201DF6-F044-487D-8221-8980CC42DB3B}" srcOrd="2" destOrd="0" parTransId="{13FCB41D-A214-4EA9-AFC4-A42A16044CD9}" sibTransId="{50573864-9C9E-4868-8924-FED42768A2D2}"/>
    <dgm:cxn modelId="{3960BFFB-C205-4714-9EC7-2F8DA8A8F347}" srcId="{9D201DF6-F044-487D-8221-8980CC42DB3B}" destId="{0D6BE2DC-376B-4BAA-9825-0528F1ECFB72}" srcOrd="0" destOrd="0" parTransId="{047B79C8-C3B6-445F-BABF-EFA8BE48FAD0}" sibTransId="{6A594407-712C-40B5-9CA1-86E6419E9E62}"/>
    <dgm:cxn modelId="{F2D89E05-2BAC-49A2-A312-E64B4F2A182E}" type="presOf" srcId="{0D6BE2DC-376B-4BAA-9825-0528F1ECFB72}" destId="{E2CEDB28-B2DE-4E2E-9920-86D16EE98169}" srcOrd="0" destOrd="1" presId="urn:microsoft.com/office/officeart/2005/8/layout/hList6"/>
    <dgm:cxn modelId="{2ED610DE-137D-49A7-A6F9-50E09FB9B2E4}" srcId="{D6458B48-0DEC-4CD8-AD95-385288EF8AF7}" destId="{F5FB8B45-F0F2-4164-A840-BB37FE51E73C}" srcOrd="0" destOrd="0" parTransId="{FA429C9D-5E13-4BA8-A991-F2D9F6284FC4}" sibTransId="{78461B45-F99F-4BB0-9724-2DD6ACBAA7EE}"/>
    <dgm:cxn modelId="{46711748-F945-4DE5-82B3-21C5F69FACFE}" srcId="{EBC861D8-915B-4443-B839-78B434F48BC7}" destId="{C901C8C8-D24A-44A7-99E6-48D544291C2C}" srcOrd="0" destOrd="0" parTransId="{9689D6DE-B3FE-49DC-9E83-0CC3AB2B327D}" sibTransId="{6407480F-413A-44BA-96D5-7442B54D9932}"/>
    <dgm:cxn modelId="{7B714E3F-B031-4EF3-A853-334963D3283A}" srcId="{EBC861D8-915B-4443-B839-78B434F48BC7}" destId="{ABF86171-7397-46A3-ACDC-87F6A902CA43}" srcOrd="1" destOrd="0" parTransId="{2681BFA5-952A-4AB9-9B1B-B0BF0B64002F}" sibTransId="{5FC80FE9-F693-40D8-ADC5-669CA8EFEB61}"/>
    <dgm:cxn modelId="{20CCF2C7-8CFE-498D-A516-A26C6278B5E4}" type="presOf" srcId="{F5FB8B45-F0F2-4164-A840-BB37FE51E73C}" destId="{CFCC0D0D-C29C-499D-8FC3-03326B1A2851}" srcOrd="0" destOrd="1" presId="urn:microsoft.com/office/officeart/2005/8/layout/hList6"/>
    <dgm:cxn modelId="{11D30EA7-6EC3-4066-B665-1C3742697892}" type="presOf" srcId="{ABF86171-7397-46A3-ACDC-87F6A902CA43}" destId="{470DCB36-C156-4B27-942B-EE6754DE7C06}" srcOrd="0" destOrd="2" presId="urn:microsoft.com/office/officeart/2005/8/layout/hList6"/>
    <dgm:cxn modelId="{35B1D43B-554F-4C25-8C3F-A2F069A32AF3}" type="presOf" srcId="{C8A8E9E0-962B-4CAD-87D9-E61A5201F1FE}" destId="{525DC622-75FA-4AC8-A712-D711ED3486B4}" srcOrd="0" destOrd="0" presId="urn:microsoft.com/office/officeart/2005/8/layout/hList6"/>
    <dgm:cxn modelId="{9F9149F9-5CBD-4584-B820-22C57CF699D6}" type="presOf" srcId="{D6458B48-0DEC-4CD8-AD95-385288EF8AF7}" destId="{CFCC0D0D-C29C-499D-8FC3-03326B1A2851}" srcOrd="0" destOrd="0" presId="urn:microsoft.com/office/officeart/2005/8/layout/hList6"/>
    <dgm:cxn modelId="{5AB74A86-C2C8-4710-9A9B-3489DB5876DA}" type="presOf" srcId="{EBC861D8-915B-4443-B839-78B434F48BC7}" destId="{470DCB36-C156-4B27-942B-EE6754DE7C06}" srcOrd="0" destOrd="0" presId="urn:microsoft.com/office/officeart/2005/8/layout/hList6"/>
    <dgm:cxn modelId="{7C8E2DB3-9857-49C1-B6FA-A08D9F5577AD}" srcId="{EBC861D8-915B-4443-B839-78B434F48BC7}" destId="{97A9C450-9045-4556-9EC7-55C02B39786D}" srcOrd="2" destOrd="0" parTransId="{06B2F081-91C8-43B9-AC12-163DB90A30B9}" sibTransId="{122F51D3-6D2A-4375-87CF-096071CB3D8E}"/>
    <dgm:cxn modelId="{A6160E0B-C209-4A88-8BCC-7D3178513058}" srcId="{9D201DF6-F044-487D-8221-8980CC42DB3B}" destId="{537B6015-CC44-4A2A-A644-CB25E8A84B22}" srcOrd="1" destOrd="0" parTransId="{9C23DD62-41C6-4B7A-8321-E49DF1C09486}" sibTransId="{5B2B4D2F-D5A5-4CED-9CB8-5214D05337DE}"/>
    <dgm:cxn modelId="{A3EBFCDE-9D21-433A-A321-BD93F0D168D0}" type="presOf" srcId="{C901C8C8-D24A-44A7-99E6-48D544291C2C}" destId="{470DCB36-C156-4B27-942B-EE6754DE7C06}" srcOrd="0" destOrd="1" presId="urn:microsoft.com/office/officeart/2005/8/layout/hList6"/>
    <dgm:cxn modelId="{ECE5E211-575E-4D7F-885C-1E522B65AC6F}" type="presOf" srcId="{9D201DF6-F044-487D-8221-8980CC42DB3B}" destId="{E2CEDB28-B2DE-4E2E-9920-86D16EE98169}" srcOrd="0" destOrd="0" presId="urn:microsoft.com/office/officeart/2005/8/layout/hList6"/>
    <dgm:cxn modelId="{CC23BE5B-9AC6-40F9-B285-E5786878C6D3}" type="presOf" srcId="{97A9C450-9045-4556-9EC7-55C02B39786D}" destId="{470DCB36-C156-4B27-942B-EE6754DE7C06}" srcOrd="0" destOrd="3" presId="urn:microsoft.com/office/officeart/2005/8/layout/hList6"/>
    <dgm:cxn modelId="{B8F5E137-2061-4F81-9F3B-28DE4DF09E12}" type="presParOf" srcId="{525DC622-75FA-4AC8-A712-D711ED3486B4}" destId="{470DCB36-C156-4B27-942B-EE6754DE7C06}" srcOrd="0" destOrd="0" presId="urn:microsoft.com/office/officeart/2005/8/layout/hList6"/>
    <dgm:cxn modelId="{7A493802-D895-4ABA-BE1E-775CB682953D}" type="presParOf" srcId="{525DC622-75FA-4AC8-A712-D711ED3486B4}" destId="{69422A91-C32C-445E-BFC2-589F74D02C19}" srcOrd="1" destOrd="0" presId="urn:microsoft.com/office/officeart/2005/8/layout/hList6"/>
    <dgm:cxn modelId="{EB092283-FFC0-4593-9667-1E096E7B87F2}" type="presParOf" srcId="{525DC622-75FA-4AC8-A712-D711ED3486B4}" destId="{CFCC0D0D-C29C-499D-8FC3-03326B1A2851}" srcOrd="2" destOrd="0" presId="urn:microsoft.com/office/officeart/2005/8/layout/hList6"/>
    <dgm:cxn modelId="{C1DB2DD3-DACA-4858-8793-FA7628AD0B9D}" type="presParOf" srcId="{525DC622-75FA-4AC8-A712-D711ED3486B4}" destId="{A57E5417-EAAA-4CE7-8FA2-F5C60F664244}" srcOrd="3" destOrd="0" presId="urn:microsoft.com/office/officeart/2005/8/layout/hList6"/>
    <dgm:cxn modelId="{F689B3E5-122A-4C8E-9DC1-AF98BA7E4531}" type="presParOf" srcId="{525DC622-75FA-4AC8-A712-D711ED3486B4}" destId="{E2CEDB28-B2DE-4E2E-9920-86D16EE98169}" srcOrd="4" destOrd="0" presId="urn:microsoft.com/office/officeart/2005/8/layout/hList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2176FA-D75C-A64F-A170-8F864D431AB8}" type="doc">
      <dgm:prSet loTypeId="urn:microsoft.com/office/officeart/2005/8/layout/vList5" loCatId="list" qsTypeId="urn:microsoft.com/office/officeart/2005/8/quickstyle/simple4" qsCatId="simple" csTypeId="urn:microsoft.com/office/officeart/2005/8/colors/accent1_2#2" csCatId="accent1" phldr="1"/>
      <dgm:spPr/>
      <dgm:t>
        <a:bodyPr/>
        <a:lstStyle/>
        <a:p>
          <a:endParaRPr lang="en-US"/>
        </a:p>
      </dgm:t>
    </dgm:pt>
    <dgm:pt modelId="{78608B8C-CA10-7D43-86A1-BEAACAD95C09}">
      <dgm:prSet phldrT="[Text]"/>
      <dgm:spPr/>
      <dgm:t>
        <a:bodyPr/>
        <a:lstStyle/>
        <a:p>
          <a:r>
            <a:rPr lang="en-US" dirty="0" smtClean="0"/>
            <a:t>9:00</a:t>
          </a:r>
          <a:endParaRPr lang="en-US" dirty="0"/>
        </a:p>
      </dgm:t>
    </dgm:pt>
    <dgm:pt modelId="{308B8DC6-4FE3-CA44-BB58-DB409B19016A}" type="parTrans" cxnId="{ED372CE5-5B14-FA45-8E0E-78026D005E70}">
      <dgm:prSet/>
      <dgm:spPr/>
      <dgm:t>
        <a:bodyPr/>
        <a:lstStyle/>
        <a:p>
          <a:endParaRPr lang="en-US"/>
        </a:p>
      </dgm:t>
    </dgm:pt>
    <dgm:pt modelId="{46DD770F-3E06-F741-B043-8B9DAB016BA1}" type="sibTrans" cxnId="{ED372CE5-5B14-FA45-8E0E-78026D005E70}">
      <dgm:prSet/>
      <dgm:spPr/>
      <dgm:t>
        <a:bodyPr/>
        <a:lstStyle/>
        <a:p>
          <a:endParaRPr lang="en-US"/>
        </a:p>
      </dgm:t>
    </dgm:pt>
    <dgm:pt modelId="{357A57CA-A3CD-6E45-B5EE-962D2A7D8B75}">
      <dgm:prSet phldrT="[Text]"/>
      <dgm:spPr/>
      <dgm:t>
        <a:bodyPr/>
        <a:lstStyle/>
        <a:p>
          <a:r>
            <a:rPr lang="en-US" baseline="0" dirty="0" smtClean="0"/>
            <a:t> Read Blogs</a:t>
          </a:r>
          <a:endParaRPr lang="en-US" dirty="0"/>
        </a:p>
      </dgm:t>
    </dgm:pt>
    <dgm:pt modelId="{093CFE5D-8DA4-3E45-882C-FFD4159B8A59}" type="parTrans" cxnId="{746DEE6D-91D5-A447-B109-A536EA47B121}">
      <dgm:prSet/>
      <dgm:spPr/>
      <dgm:t>
        <a:bodyPr/>
        <a:lstStyle/>
        <a:p>
          <a:endParaRPr lang="en-US"/>
        </a:p>
      </dgm:t>
    </dgm:pt>
    <dgm:pt modelId="{9EAE2CD0-16D5-9B4C-A135-D39C97D1BFA1}" type="sibTrans" cxnId="{746DEE6D-91D5-A447-B109-A536EA47B121}">
      <dgm:prSet/>
      <dgm:spPr/>
      <dgm:t>
        <a:bodyPr/>
        <a:lstStyle/>
        <a:p>
          <a:endParaRPr lang="en-US"/>
        </a:p>
      </dgm:t>
    </dgm:pt>
    <dgm:pt modelId="{4BBC25E5-3E4E-FD49-88FE-4499BDBAB76A}">
      <dgm:prSet phldrT="[Text]"/>
      <dgm:spPr/>
      <dgm:t>
        <a:bodyPr/>
        <a:lstStyle/>
        <a:p>
          <a:r>
            <a:rPr lang="en-US" dirty="0" smtClean="0"/>
            <a:t>9:30</a:t>
          </a:r>
          <a:endParaRPr lang="en-US" dirty="0"/>
        </a:p>
      </dgm:t>
    </dgm:pt>
    <dgm:pt modelId="{8E0EA6B6-0302-D94A-8B04-308D30C9C74A}" type="parTrans" cxnId="{499DD94F-9308-984F-BEBA-5D9DD8F9F9AD}">
      <dgm:prSet/>
      <dgm:spPr/>
      <dgm:t>
        <a:bodyPr/>
        <a:lstStyle/>
        <a:p>
          <a:endParaRPr lang="en-US"/>
        </a:p>
      </dgm:t>
    </dgm:pt>
    <dgm:pt modelId="{EFF3C3E9-898F-0048-BFC2-B197BC941224}" type="sibTrans" cxnId="{499DD94F-9308-984F-BEBA-5D9DD8F9F9AD}">
      <dgm:prSet/>
      <dgm:spPr/>
      <dgm:t>
        <a:bodyPr/>
        <a:lstStyle/>
        <a:p>
          <a:endParaRPr lang="en-US"/>
        </a:p>
      </dgm:t>
    </dgm:pt>
    <dgm:pt modelId="{773E913D-275D-D946-997D-4B9103FFD89D}">
      <dgm:prSet phldrT="[Text]"/>
      <dgm:spPr/>
      <dgm:t>
        <a:bodyPr/>
        <a:lstStyle/>
        <a:p>
          <a:r>
            <a:rPr lang="en-US" dirty="0" smtClean="0"/>
            <a:t> Post on Facebook</a:t>
          </a:r>
          <a:endParaRPr lang="en-US" dirty="0"/>
        </a:p>
      </dgm:t>
    </dgm:pt>
    <dgm:pt modelId="{5D2B0049-C27C-D64E-9685-FDEF907BB5AE}" type="parTrans" cxnId="{76DFB47D-A610-2449-A43E-2C324EE85B62}">
      <dgm:prSet/>
      <dgm:spPr/>
      <dgm:t>
        <a:bodyPr/>
        <a:lstStyle/>
        <a:p>
          <a:endParaRPr lang="en-US"/>
        </a:p>
      </dgm:t>
    </dgm:pt>
    <dgm:pt modelId="{13250177-35BF-C746-A7AC-C4F8AF91B7AF}" type="sibTrans" cxnId="{76DFB47D-A610-2449-A43E-2C324EE85B62}">
      <dgm:prSet/>
      <dgm:spPr/>
      <dgm:t>
        <a:bodyPr/>
        <a:lstStyle/>
        <a:p>
          <a:endParaRPr lang="en-US"/>
        </a:p>
      </dgm:t>
    </dgm:pt>
    <dgm:pt modelId="{A2401E35-E8D0-B246-BE30-CDAACCCBA40D}">
      <dgm:prSet phldrT="[Text]"/>
      <dgm:spPr/>
      <dgm:t>
        <a:bodyPr/>
        <a:lstStyle/>
        <a:p>
          <a:r>
            <a:rPr lang="en-US" dirty="0" smtClean="0"/>
            <a:t>9:45</a:t>
          </a:r>
          <a:endParaRPr lang="en-US" dirty="0"/>
        </a:p>
      </dgm:t>
    </dgm:pt>
    <dgm:pt modelId="{82A66A56-A2C2-4C4D-BC0C-57EE38AE8678}" type="parTrans" cxnId="{598C8E88-16FE-804C-8144-0B2D52F972E8}">
      <dgm:prSet/>
      <dgm:spPr/>
      <dgm:t>
        <a:bodyPr/>
        <a:lstStyle/>
        <a:p>
          <a:endParaRPr lang="en-US"/>
        </a:p>
      </dgm:t>
    </dgm:pt>
    <dgm:pt modelId="{7407ADD5-4D23-1544-9F73-D041E8773797}" type="sibTrans" cxnId="{598C8E88-16FE-804C-8144-0B2D52F972E8}">
      <dgm:prSet/>
      <dgm:spPr/>
      <dgm:t>
        <a:bodyPr/>
        <a:lstStyle/>
        <a:p>
          <a:endParaRPr lang="en-US"/>
        </a:p>
      </dgm:t>
    </dgm:pt>
    <dgm:pt modelId="{E21091C7-0BB2-D347-98E7-E74168B30139}">
      <dgm:prSet phldrT="[Text]"/>
      <dgm:spPr/>
      <dgm:t>
        <a:bodyPr/>
        <a:lstStyle/>
        <a:p>
          <a:r>
            <a:rPr lang="en-US" dirty="0" smtClean="0"/>
            <a:t> Twitter Office Minutes</a:t>
          </a:r>
          <a:endParaRPr lang="en-US" dirty="0"/>
        </a:p>
      </dgm:t>
    </dgm:pt>
    <dgm:pt modelId="{62FB450D-20CA-E84B-B2A4-6BC41998B184}" type="parTrans" cxnId="{4048B5F7-1028-BF48-AD96-FF362B6F016B}">
      <dgm:prSet/>
      <dgm:spPr/>
      <dgm:t>
        <a:bodyPr/>
        <a:lstStyle/>
        <a:p>
          <a:endParaRPr lang="en-US"/>
        </a:p>
      </dgm:t>
    </dgm:pt>
    <dgm:pt modelId="{D811D33B-33E4-2041-932D-66E62608265F}" type="sibTrans" cxnId="{4048B5F7-1028-BF48-AD96-FF362B6F016B}">
      <dgm:prSet/>
      <dgm:spPr/>
      <dgm:t>
        <a:bodyPr/>
        <a:lstStyle/>
        <a:p>
          <a:endParaRPr lang="en-US"/>
        </a:p>
      </dgm:t>
    </dgm:pt>
    <dgm:pt modelId="{13FB6CF3-A068-1449-AE43-3DA5146FAC14}">
      <dgm:prSet/>
      <dgm:spPr/>
      <dgm:t>
        <a:bodyPr/>
        <a:lstStyle/>
        <a:p>
          <a:r>
            <a:rPr lang="en-US" dirty="0" smtClean="0"/>
            <a:t>10:00</a:t>
          </a:r>
          <a:endParaRPr lang="en-US" dirty="0"/>
        </a:p>
      </dgm:t>
    </dgm:pt>
    <dgm:pt modelId="{7E4C0E04-E4E6-BD44-A27D-A83EAF1624A2}" type="parTrans" cxnId="{49BEB5B6-FEBB-334C-90BE-85FBA9D9ACDF}">
      <dgm:prSet/>
      <dgm:spPr/>
      <dgm:t>
        <a:bodyPr/>
        <a:lstStyle/>
        <a:p>
          <a:endParaRPr lang="en-US"/>
        </a:p>
      </dgm:t>
    </dgm:pt>
    <dgm:pt modelId="{68E951A1-7F59-2A4D-A525-2A4070ABA914}" type="sibTrans" cxnId="{49BEB5B6-FEBB-334C-90BE-85FBA9D9ACDF}">
      <dgm:prSet/>
      <dgm:spPr/>
      <dgm:t>
        <a:bodyPr/>
        <a:lstStyle/>
        <a:p>
          <a:endParaRPr lang="en-US"/>
        </a:p>
      </dgm:t>
    </dgm:pt>
    <dgm:pt modelId="{AA3C43A0-5E4B-5F45-B383-151C20D77763}">
      <dgm:prSet/>
      <dgm:spPr/>
      <dgm:t>
        <a:bodyPr/>
        <a:lstStyle/>
        <a:p>
          <a:r>
            <a:rPr lang="en-US" dirty="0" smtClean="0"/>
            <a:t> Write Blog Post</a:t>
          </a:r>
          <a:endParaRPr lang="en-US" dirty="0"/>
        </a:p>
      </dgm:t>
    </dgm:pt>
    <dgm:pt modelId="{6D30D660-2B9A-3A48-B2CA-8D13191E57E0}" type="parTrans" cxnId="{78A98EBC-E6A1-F44A-9458-3669A4992ADC}">
      <dgm:prSet/>
      <dgm:spPr/>
      <dgm:t>
        <a:bodyPr/>
        <a:lstStyle/>
        <a:p>
          <a:endParaRPr lang="en-US"/>
        </a:p>
      </dgm:t>
    </dgm:pt>
    <dgm:pt modelId="{647464C6-7AD9-DF42-B04D-42B0FDF4ED28}" type="sibTrans" cxnId="{78A98EBC-E6A1-F44A-9458-3669A4992ADC}">
      <dgm:prSet/>
      <dgm:spPr/>
      <dgm:t>
        <a:bodyPr/>
        <a:lstStyle/>
        <a:p>
          <a:endParaRPr lang="en-US"/>
        </a:p>
      </dgm:t>
    </dgm:pt>
    <dgm:pt modelId="{CA4C0BCE-3A3A-1C49-8E5D-F8085FFB367D}" type="pres">
      <dgm:prSet presAssocID="{802176FA-D75C-A64F-A170-8F864D431AB8}" presName="Name0" presStyleCnt="0">
        <dgm:presLayoutVars>
          <dgm:dir/>
          <dgm:animLvl val="lvl"/>
          <dgm:resizeHandles val="exact"/>
        </dgm:presLayoutVars>
      </dgm:prSet>
      <dgm:spPr/>
      <dgm:t>
        <a:bodyPr/>
        <a:lstStyle/>
        <a:p>
          <a:endParaRPr lang="en-US"/>
        </a:p>
      </dgm:t>
    </dgm:pt>
    <dgm:pt modelId="{E6F35A83-3103-9A4E-A81F-F9FF671FC5C1}" type="pres">
      <dgm:prSet presAssocID="{78608B8C-CA10-7D43-86A1-BEAACAD95C09}" presName="linNode" presStyleCnt="0"/>
      <dgm:spPr/>
    </dgm:pt>
    <dgm:pt modelId="{FD77AA29-4680-DC49-9D08-EEE375D10819}" type="pres">
      <dgm:prSet presAssocID="{78608B8C-CA10-7D43-86A1-BEAACAD95C09}" presName="parentText" presStyleLbl="node1" presStyleIdx="0" presStyleCnt="4">
        <dgm:presLayoutVars>
          <dgm:chMax val="1"/>
          <dgm:bulletEnabled val="1"/>
        </dgm:presLayoutVars>
      </dgm:prSet>
      <dgm:spPr/>
      <dgm:t>
        <a:bodyPr/>
        <a:lstStyle/>
        <a:p>
          <a:endParaRPr lang="en-US"/>
        </a:p>
      </dgm:t>
    </dgm:pt>
    <dgm:pt modelId="{4F2D92B5-2116-194A-BF2B-C5084A1AC7E6}" type="pres">
      <dgm:prSet presAssocID="{78608B8C-CA10-7D43-86A1-BEAACAD95C09}" presName="descendantText" presStyleLbl="alignAccFollowNode1" presStyleIdx="0" presStyleCnt="4" custLinFactNeighborX="20484" custLinFactNeighborY="2973">
        <dgm:presLayoutVars>
          <dgm:bulletEnabled val="1"/>
        </dgm:presLayoutVars>
      </dgm:prSet>
      <dgm:spPr/>
      <dgm:t>
        <a:bodyPr/>
        <a:lstStyle/>
        <a:p>
          <a:endParaRPr lang="en-US"/>
        </a:p>
      </dgm:t>
    </dgm:pt>
    <dgm:pt modelId="{B97A7656-2E9F-1E4E-BD77-7F316CD1D806}" type="pres">
      <dgm:prSet presAssocID="{46DD770F-3E06-F741-B043-8B9DAB016BA1}" presName="sp" presStyleCnt="0"/>
      <dgm:spPr/>
    </dgm:pt>
    <dgm:pt modelId="{9EB72927-840B-224A-9ABD-6D267E1CA6F3}" type="pres">
      <dgm:prSet presAssocID="{4BBC25E5-3E4E-FD49-88FE-4499BDBAB76A}" presName="linNode" presStyleCnt="0"/>
      <dgm:spPr/>
    </dgm:pt>
    <dgm:pt modelId="{C95B2494-8428-5C49-A0BE-002F1A60C0DD}" type="pres">
      <dgm:prSet presAssocID="{4BBC25E5-3E4E-FD49-88FE-4499BDBAB76A}" presName="parentText" presStyleLbl="node1" presStyleIdx="1" presStyleCnt="4">
        <dgm:presLayoutVars>
          <dgm:chMax val="1"/>
          <dgm:bulletEnabled val="1"/>
        </dgm:presLayoutVars>
      </dgm:prSet>
      <dgm:spPr/>
      <dgm:t>
        <a:bodyPr/>
        <a:lstStyle/>
        <a:p>
          <a:endParaRPr lang="en-US"/>
        </a:p>
      </dgm:t>
    </dgm:pt>
    <dgm:pt modelId="{47A21274-7469-3F43-B2EF-65C4BB6446AD}" type="pres">
      <dgm:prSet presAssocID="{4BBC25E5-3E4E-FD49-88FE-4499BDBAB76A}" presName="descendantText" presStyleLbl="alignAccFollowNode1" presStyleIdx="1" presStyleCnt="4" custLinFactNeighborX="-216" custLinFactNeighborY="-8857">
        <dgm:presLayoutVars>
          <dgm:bulletEnabled val="1"/>
        </dgm:presLayoutVars>
      </dgm:prSet>
      <dgm:spPr/>
      <dgm:t>
        <a:bodyPr/>
        <a:lstStyle/>
        <a:p>
          <a:endParaRPr lang="en-US"/>
        </a:p>
      </dgm:t>
    </dgm:pt>
    <dgm:pt modelId="{595BF093-0FE2-1444-BB7E-AC7B68415E56}" type="pres">
      <dgm:prSet presAssocID="{EFF3C3E9-898F-0048-BFC2-B197BC941224}" presName="sp" presStyleCnt="0"/>
      <dgm:spPr/>
    </dgm:pt>
    <dgm:pt modelId="{D5C91EA8-6656-6142-B490-13CE4FE3459A}" type="pres">
      <dgm:prSet presAssocID="{A2401E35-E8D0-B246-BE30-CDAACCCBA40D}" presName="linNode" presStyleCnt="0"/>
      <dgm:spPr/>
    </dgm:pt>
    <dgm:pt modelId="{544A2E06-63A0-6240-9DC8-FE381A4A0AB5}" type="pres">
      <dgm:prSet presAssocID="{A2401E35-E8D0-B246-BE30-CDAACCCBA40D}" presName="parentText" presStyleLbl="node1" presStyleIdx="2" presStyleCnt="4">
        <dgm:presLayoutVars>
          <dgm:chMax val="1"/>
          <dgm:bulletEnabled val="1"/>
        </dgm:presLayoutVars>
      </dgm:prSet>
      <dgm:spPr/>
      <dgm:t>
        <a:bodyPr/>
        <a:lstStyle/>
        <a:p>
          <a:endParaRPr lang="en-US"/>
        </a:p>
      </dgm:t>
    </dgm:pt>
    <dgm:pt modelId="{159A01ED-C917-A84C-84C9-3A2E3A1836F6}" type="pres">
      <dgm:prSet presAssocID="{A2401E35-E8D0-B246-BE30-CDAACCCBA40D}" presName="descendantText" presStyleLbl="alignAccFollowNode1" presStyleIdx="2" presStyleCnt="4">
        <dgm:presLayoutVars>
          <dgm:bulletEnabled val="1"/>
        </dgm:presLayoutVars>
      </dgm:prSet>
      <dgm:spPr/>
      <dgm:t>
        <a:bodyPr/>
        <a:lstStyle/>
        <a:p>
          <a:endParaRPr lang="en-US"/>
        </a:p>
      </dgm:t>
    </dgm:pt>
    <dgm:pt modelId="{88B0CBCB-48D7-CB4D-8EA0-C15FB3C2697E}" type="pres">
      <dgm:prSet presAssocID="{7407ADD5-4D23-1544-9F73-D041E8773797}" presName="sp" presStyleCnt="0"/>
      <dgm:spPr/>
    </dgm:pt>
    <dgm:pt modelId="{6A79A7C1-F98F-A04B-8125-DB3B6CE6BD34}" type="pres">
      <dgm:prSet presAssocID="{13FB6CF3-A068-1449-AE43-3DA5146FAC14}" presName="linNode" presStyleCnt="0"/>
      <dgm:spPr/>
    </dgm:pt>
    <dgm:pt modelId="{C0562006-42E7-2142-8441-F89FCBBAF3B6}" type="pres">
      <dgm:prSet presAssocID="{13FB6CF3-A068-1449-AE43-3DA5146FAC14}" presName="parentText" presStyleLbl="node1" presStyleIdx="3" presStyleCnt="4" custLinFactNeighborX="0" custLinFactNeighborY="208">
        <dgm:presLayoutVars>
          <dgm:chMax val="1"/>
          <dgm:bulletEnabled val="1"/>
        </dgm:presLayoutVars>
      </dgm:prSet>
      <dgm:spPr/>
      <dgm:t>
        <a:bodyPr/>
        <a:lstStyle/>
        <a:p>
          <a:endParaRPr lang="en-US"/>
        </a:p>
      </dgm:t>
    </dgm:pt>
    <dgm:pt modelId="{A8B78D86-B831-7446-BBA1-1F5E8168A964}" type="pres">
      <dgm:prSet presAssocID="{13FB6CF3-A068-1449-AE43-3DA5146FAC14}" presName="descendantText" presStyleLbl="alignAccFollowNode1" presStyleIdx="3" presStyleCnt="4">
        <dgm:presLayoutVars>
          <dgm:bulletEnabled val="1"/>
        </dgm:presLayoutVars>
      </dgm:prSet>
      <dgm:spPr/>
      <dgm:t>
        <a:bodyPr/>
        <a:lstStyle/>
        <a:p>
          <a:endParaRPr lang="en-US"/>
        </a:p>
      </dgm:t>
    </dgm:pt>
  </dgm:ptLst>
  <dgm:cxnLst>
    <dgm:cxn modelId="{E198CA0A-04A3-4CFB-90F1-980A2638B2F6}" type="presOf" srcId="{A2401E35-E8D0-B246-BE30-CDAACCCBA40D}" destId="{544A2E06-63A0-6240-9DC8-FE381A4A0AB5}" srcOrd="0" destOrd="0" presId="urn:microsoft.com/office/officeart/2005/8/layout/vList5"/>
    <dgm:cxn modelId="{B1DBC8A7-63D3-4463-80DB-3E11E3CD329F}" type="presOf" srcId="{78608B8C-CA10-7D43-86A1-BEAACAD95C09}" destId="{FD77AA29-4680-DC49-9D08-EEE375D10819}" srcOrd="0" destOrd="0" presId="urn:microsoft.com/office/officeart/2005/8/layout/vList5"/>
    <dgm:cxn modelId="{D61698C8-7C4F-4711-B5CF-36362988E18D}" type="presOf" srcId="{4BBC25E5-3E4E-FD49-88FE-4499BDBAB76A}" destId="{C95B2494-8428-5C49-A0BE-002F1A60C0DD}" srcOrd="0" destOrd="0" presId="urn:microsoft.com/office/officeart/2005/8/layout/vList5"/>
    <dgm:cxn modelId="{598C8E88-16FE-804C-8144-0B2D52F972E8}" srcId="{802176FA-D75C-A64F-A170-8F864D431AB8}" destId="{A2401E35-E8D0-B246-BE30-CDAACCCBA40D}" srcOrd="2" destOrd="0" parTransId="{82A66A56-A2C2-4C4D-BC0C-57EE38AE8678}" sibTransId="{7407ADD5-4D23-1544-9F73-D041E8773797}"/>
    <dgm:cxn modelId="{78A98EBC-E6A1-F44A-9458-3669A4992ADC}" srcId="{13FB6CF3-A068-1449-AE43-3DA5146FAC14}" destId="{AA3C43A0-5E4B-5F45-B383-151C20D77763}" srcOrd="0" destOrd="0" parTransId="{6D30D660-2B9A-3A48-B2CA-8D13191E57E0}" sibTransId="{647464C6-7AD9-DF42-B04D-42B0FDF4ED28}"/>
    <dgm:cxn modelId="{499DD94F-9308-984F-BEBA-5D9DD8F9F9AD}" srcId="{802176FA-D75C-A64F-A170-8F864D431AB8}" destId="{4BBC25E5-3E4E-FD49-88FE-4499BDBAB76A}" srcOrd="1" destOrd="0" parTransId="{8E0EA6B6-0302-D94A-8B04-308D30C9C74A}" sibTransId="{EFF3C3E9-898F-0048-BFC2-B197BC941224}"/>
    <dgm:cxn modelId="{860F9D84-EEC4-47C8-9DBF-56A849FA8178}" type="presOf" srcId="{773E913D-275D-D946-997D-4B9103FFD89D}" destId="{47A21274-7469-3F43-B2EF-65C4BB6446AD}" srcOrd="0" destOrd="0" presId="urn:microsoft.com/office/officeart/2005/8/layout/vList5"/>
    <dgm:cxn modelId="{6ECE2A75-6BA3-4522-B60C-339565188D3F}" type="presOf" srcId="{357A57CA-A3CD-6E45-B5EE-962D2A7D8B75}" destId="{4F2D92B5-2116-194A-BF2B-C5084A1AC7E6}" srcOrd="0" destOrd="0" presId="urn:microsoft.com/office/officeart/2005/8/layout/vList5"/>
    <dgm:cxn modelId="{49BEB5B6-FEBB-334C-90BE-85FBA9D9ACDF}" srcId="{802176FA-D75C-A64F-A170-8F864D431AB8}" destId="{13FB6CF3-A068-1449-AE43-3DA5146FAC14}" srcOrd="3" destOrd="0" parTransId="{7E4C0E04-E4E6-BD44-A27D-A83EAF1624A2}" sibTransId="{68E951A1-7F59-2A4D-A525-2A4070ABA914}"/>
    <dgm:cxn modelId="{FAC06D30-C7D9-4BB7-AF8F-803F89AF81A5}" type="presOf" srcId="{E21091C7-0BB2-D347-98E7-E74168B30139}" destId="{159A01ED-C917-A84C-84C9-3A2E3A1836F6}" srcOrd="0" destOrd="0" presId="urn:microsoft.com/office/officeart/2005/8/layout/vList5"/>
    <dgm:cxn modelId="{2DBE38F9-B31E-474F-9785-45E60659F931}" type="presOf" srcId="{802176FA-D75C-A64F-A170-8F864D431AB8}" destId="{CA4C0BCE-3A3A-1C49-8E5D-F8085FFB367D}" srcOrd="0" destOrd="0" presId="urn:microsoft.com/office/officeart/2005/8/layout/vList5"/>
    <dgm:cxn modelId="{4048B5F7-1028-BF48-AD96-FF362B6F016B}" srcId="{A2401E35-E8D0-B246-BE30-CDAACCCBA40D}" destId="{E21091C7-0BB2-D347-98E7-E74168B30139}" srcOrd="0" destOrd="0" parTransId="{62FB450D-20CA-E84B-B2A4-6BC41998B184}" sibTransId="{D811D33B-33E4-2041-932D-66E62608265F}"/>
    <dgm:cxn modelId="{6873A5E0-E5D8-4E99-9823-AAEF8D56D470}" type="presOf" srcId="{13FB6CF3-A068-1449-AE43-3DA5146FAC14}" destId="{C0562006-42E7-2142-8441-F89FCBBAF3B6}" srcOrd="0" destOrd="0" presId="urn:microsoft.com/office/officeart/2005/8/layout/vList5"/>
    <dgm:cxn modelId="{746DEE6D-91D5-A447-B109-A536EA47B121}" srcId="{78608B8C-CA10-7D43-86A1-BEAACAD95C09}" destId="{357A57CA-A3CD-6E45-B5EE-962D2A7D8B75}" srcOrd="0" destOrd="0" parTransId="{093CFE5D-8DA4-3E45-882C-FFD4159B8A59}" sibTransId="{9EAE2CD0-16D5-9B4C-A135-D39C97D1BFA1}"/>
    <dgm:cxn modelId="{E957E808-24A8-4A28-94C5-5AB8A67C94B5}" type="presOf" srcId="{AA3C43A0-5E4B-5F45-B383-151C20D77763}" destId="{A8B78D86-B831-7446-BBA1-1F5E8168A964}" srcOrd="0" destOrd="0" presId="urn:microsoft.com/office/officeart/2005/8/layout/vList5"/>
    <dgm:cxn modelId="{76DFB47D-A610-2449-A43E-2C324EE85B62}" srcId="{4BBC25E5-3E4E-FD49-88FE-4499BDBAB76A}" destId="{773E913D-275D-D946-997D-4B9103FFD89D}" srcOrd="0" destOrd="0" parTransId="{5D2B0049-C27C-D64E-9685-FDEF907BB5AE}" sibTransId="{13250177-35BF-C746-A7AC-C4F8AF91B7AF}"/>
    <dgm:cxn modelId="{ED372CE5-5B14-FA45-8E0E-78026D005E70}" srcId="{802176FA-D75C-A64F-A170-8F864D431AB8}" destId="{78608B8C-CA10-7D43-86A1-BEAACAD95C09}" srcOrd="0" destOrd="0" parTransId="{308B8DC6-4FE3-CA44-BB58-DB409B19016A}" sibTransId="{46DD770F-3E06-F741-B043-8B9DAB016BA1}"/>
    <dgm:cxn modelId="{C09BC29B-4C7F-4117-BF58-17593506998D}" type="presParOf" srcId="{CA4C0BCE-3A3A-1C49-8E5D-F8085FFB367D}" destId="{E6F35A83-3103-9A4E-A81F-F9FF671FC5C1}" srcOrd="0" destOrd="0" presId="urn:microsoft.com/office/officeart/2005/8/layout/vList5"/>
    <dgm:cxn modelId="{25A929B4-206A-4CD7-BE63-4BB3FC8B56F7}" type="presParOf" srcId="{E6F35A83-3103-9A4E-A81F-F9FF671FC5C1}" destId="{FD77AA29-4680-DC49-9D08-EEE375D10819}" srcOrd="0" destOrd="0" presId="urn:microsoft.com/office/officeart/2005/8/layout/vList5"/>
    <dgm:cxn modelId="{85AD7D20-4206-4930-AB9B-CADB4BD16027}" type="presParOf" srcId="{E6F35A83-3103-9A4E-A81F-F9FF671FC5C1}" destId="{4F2D92B5-2116-194A-BF2B-C5084A1AC7E6}" srcOrd="1" destOrd="0" presId="urn:microsoft.com/office/officeart/2005/8/layout/vList5"/>
    <dgm:cxn modelId="{D6D8C0F5-B5E7-4FED-B603-E00CADAA9D24}" type="presParOf" srcId="{CA4C0BCE-3A3A-1C49-8E5D-F8085FFB367D}" destId="{B97A7656-2E9F-1E4E-BD77-7F316CD1D806}" srcOrd="1" destOrd="0" presId="urn:microsoft.com/office/officeart/2005/8/layout/vList5"/>
    <dgm:cxn modelId="{0123F4B0-DDB5-4FE5-82BB-1314A07BA937}" type="presParOf" srcId="{CA4C0BCE-3A3A-1C49-8E5D-F8085FFB367D}" destId="{9EB72927-840B-224A-9ABD-6D267E1CA6F3}" srcOrd="2" destOrd="0" presId="urn:microsoft.com/office/officeart/2005/8/layout/vList5"/>
    <dgm:cxn modelId="{100CAB9B-3258-4B77-8EAF-2B3CF092DA0A}" type="presParOf" srcId="{9EB72927-840B-224A-9ABD-6D267E1CA6F3}" destId="{C95B2494-8428-5C49-A0BE-002F1A60C0DD}" srcOrd="0" destOrd="0" presId="urn:microsoft.com/office/officeart/2005/8/layout/vList5"/>
    <dgm:cxn modelId="{60C607CD-B5AA-453D-A33E-30536EBC772B}" type="presParOf" srcId="{9EB72927-840B-224A-9ABD-6D267E1CA6F3}" destId="{47A21274-7469-3F43-B2EF-65C4BB6446AD}" srcOrd="1" destOrd="0" presId="urn:microsoft.com/office/officeart/2005/8/layout/vList5"/>
    <dgm:cxn modelId="{98EA3826-0D20-4A2D-AC79-6803756DFF33}" type="presParOf" srcId="{CA4C0BCE-3A3A-1C49-8E5D-F8085FFB367D}" destId="{595BF093-0FE2-1444-BB7E-AC7B68415E56}" srcOrd="3" destOrd="0" presId="urn:microsoft.com/office/officeart/2005/8/layout/vList5"/>
    <dgm:cxn modelId="{9D61EE5F-D711-4203-A6CE-B692B22221FF}" type="presParOf" srcId="{CA4C0BCE-3A3A-1C49-8E5D-F8085FFB367D}" destId="{D5C91EA8-6656-6142-B490-13CE4FE3459A}" srcOrd="4" destOrd="0" presId="urn:microsoft.com/office/officeart/2005/8/layout/vList5"/>
    <dgm:cxn modelId="{A706FDD0-AF11-4F20-BFBE-9988EC3EC5A3}" type="presParOf" srcId="{D5C91EA8-6656-6142-B490-13CE4FE3459A}" destId="{544A2E06-63A0-6240-9DC8-FE381A4A0AB5}" srcOrd="0" destOrd="0" presId="urn:microsoft.com/office/officeart/2005/8/layout/vList5"/>
    <dgm:cxn modelId="{00D82857-7157-4979-9E2A-243E86F3FB46}" type="presParOf" srcId="{D5C91EA8-6656-6142-B490-13CE4FE3459A}" destId="{159A01ED-C917-A84C-84C9-3A2E3A1836F6}" srcOrd="1" destOrd="0" presId="urn:microsoft.com/office/officeart/2005/8/layout/vList5"/>
    <dgm:cxn modelId="{85B82D7C-C9E7-44D5-AE35-D32DA8D71682}" type="presParOf" srcId="{CA4C0BCE-3A3A-1C49-8E5D-F8085FFB367D}" destId="{88B0CBCB-48D7-CB4D-8EA0-C15FB3C2697E}" srcOrd="5" destOrd="0" presId="urn:microsoft.com/office/officeart/2005/8/layout/vList5"/>
    <dgm:cxn modelId="{1F44F176-8003-4EB0-8D04-D740D363CBF1}" type="presParOf" srcId="{CA4C0BCE-3A3A-1C49-8E5D-F8085FFB367D}" destId="{6A79A7C1-F98F-A04B-8125-DB3B6CE6BD34}" srcOrd="6" destOrd="0" presId="urn:microsoft.com/office/officeart/2005/8/layout/vList5"/>
    <dgm:cxn modelId="{D4B15011-D1F9-4669-852B-BBA61300012D}" type="presParOf" srcId="{6A79A7C1-F98F-A04B-8125-DB3B6CE6BD34}" destId="{C0562006-42E7-2142-8441-F89FCBBAF3B6}" srcOrd="0" destOrd="0" presId="urn:microsoft.com/office/officeart/2005/8/layout/vList5"/>
    <dgm:cxn modelId="{FE062F8B-834C-47A3-A6FC-CC1A8D3A02E3}" type="presParOf" srcId="{6A79A7C1-F98F-A04B-8125-DB3B6CE6BD34}" destId="{A8B78D86-B831-7446-BBA1-1F5E8168A964}" srcOrd="1"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11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22725" y="0"/>
            <a:ext cx="3078163" cy="511175"/>
          </a:xfrm>
          <a:prstGeom prst="rect">
            <a:avLst/>
          </a:prstGeom>
        </p:spPr>
        <p:txBody>
          <a:bodyPr vert="horz" lIns="91440" tIns="45720" rIns="91440" bIns="45720" rtlCol="0"/>
          <a:lstStyle>
            <a:lvl1pPr algn="r">
              <a:defRPr sz="1200"/>
            </a:lvl1pPr>
          </a:lstStyle>
          <a:p>
            <a:fld id="{84B57AF9-0640-48FC-874B-3810180B6027}" type="datetimeFigureOut">
              <a:rPr lang="en-US" smtClean="0"/>
              <a:pPr/>
              <a:t>10/5/2011</a:t>
            </a:fld>
            <a:endParaRPr lang="en-US"/>
          </a:p>
        </p:txBody>
      </p:sp>
      <p:sp>
        <p:nvSpPr>
          <p:cNvPr id="4" name="Footer Placeholder 3"/>
          <p:cNvSpPr>
            <a:spLocks noGrp="1"/>
          </p:cNvSpPr>
          <p:nvPr>
            <p:ph type="ftr" sz="quarter" idx="2"/>
          </p:nvPr>
        </p:nvSpPr>
        <p:spPr>
          <a:xfrm>
            <a:off x="0" y="9717088"/>
            <a:ext cx="3078163" cy="5111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22725" y="9717088"/>
            <a:ext cx="3078163" cy="511175"/>
          </a:xfrm>
          <a:prstGeom prst="rect">
            <a:avLst/>
          </a:prstGeom>
        </p:spPr>
        <p:txBody>
          <a:bodyPr vert="horz" lIns="91440" tIns="45720" rIns="91440" bIns="45720" rtlCol="0" anchor="b"/>
          <a:lstStyle>
            <a:lvl1pPr algn="r">
              <a:defRPr sz="1200"/>
            </a:lvl1pPr>
          </a:lstStyle>
          <a:p>
            <a:fld id="{FE056F35-D174-40D3-BA2C-2D88474F381C}" type="slidenum">
              <a:rPr lang="en-US" smtClean="0"/>
              <a:pPr/>
              <a:t>‹#›</a:t>
            </a:fld>
            <a:endParaRPr lang="en-US"/>
          </a:p>
        </p:txBody>
      </p:sp>
    </p:spTree>
    <p:extLst>
      <p:ext uri="{BB962C8B-B14F-4D97-AF65-F5344CB8AC3E}">
        <p14:creationId xmlns:p14="http://schemas.microsoft.com/office/powerpoint/2010/main" xmlns="" val="4692927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511493"/>
          </a:xfrm>
          <a:prstGeom prst="rect">
            <a:avLst/>
          </a:prstGeom>
        </p:spPr>
        <p:txBody>
          <a:bodyPr vert="horz" lIns="99039" tIns="49519" rIns="99039" bIns="49519" rtlCol="0"/>
          <a:lstStyle>
            <a:lvl1pPr algn="l">
              <a:defRPr sz="1300"/>
            </a:lvl1pPr>
          </a:lstStyle>
          <a:p>
            <a:endParaRPr lang="en-US"/>
          </a:p>
        </p:txBody>
      </p:sp>
      <p:sp>
        <p:nvSpPr>
          <p:cNvPr id="3" name="Date Placeholder 2"/>
          <p:cNvSpPr>
            <a:spLocks noGrp="1"/>
          </p:cNvSpPr>
          <p:nvPr>
            <p:ph type="dt" idx="1"/>
          </p:nvPr>
        </p:nvSpPr>
        <p:spPr>
          <a:xfrm>
            <a:off x="4023092" y="0"/>
            <a:ext cx="3077739" cy="511493"/>
          </a:xfrm>
          <a:prstGeom prst="rect">
            <a:avLst/>
          </a:prstGeom>
        </p:spPr>
        <p:txBody>
          <a:bodyPr vert="horz" lIns="99039" tIns="49519" rIns="99039" bIns="49519" rtlCol="0"/>
          <a:lstStyle>
            <a:lvl1pPr algn="r">
              <a:defRPr sz="1300"/>
            </a:lvl1pPr>
          </a:lstStyle>
          <a:p>
            <a:fld id="{846106A5-0370-46B4-B19D-F8E0891379A5}" type="datetimeFigureOut">
              <a:rPr lang="en-US" smtClean="0"/>
              <a:pPr/>
              <a:t>10/5/2011</a:t>
            </a:fld>
            <a:endParaRPr lang="en-US"/>
          </a:p>
        </p:txBody>
      </p:sp>
      <p:sp>
        <p:nvSpPr>
          <p:cNvPr id="4" name="Slide Image Placeholder 3"/>
          <p:cNvSpPr>
            <a:spLocks noGrp="1" noRot="1" noChangeAspect="1"/>
          </p:cNvSpPr>
          <p:nvPr>
            <p:ph type="sldImg" idx="2"/>
          </p:nvPr>
        </p:nvSpPr>
        <p:spPr>
          <a:xfrm>
            <a:off x="993775" y="766763"/>
            <a:ext cx="5114925" cy="3836987"/>
          </a:xfrm>
          <a:prstGeom prst="rect">
            <a:avLst/>
          </a:prstGeom>
          <a:noFill/>
          <a:ln w="12700">
            <a:solidFill>
              <a:prstClr val="black"/>
            </a:solidFill>
          </a:ln>
        </p:spPr>
        <p:txBody>
          <a:bodyPr vert="horz" lIns="99039" tIns="49519" rIns="99039" bIns="49519" rtlCol="0" anchor="ctr"/>
          <a:lstStyle/>
          <a:p>
            <a:endParaRPr lang="en-US"/>
          </a:p>
        </p:txBody>
      </p:sp>
      <p:sp>
        <p:nvSpPr>
          <p:cNvPr id="5" name="Notes Placeholder 4"/>
          <p:cNvSpPr>
            <a:spLocks noGrp="1"/>
          </p:cNvSpPr>
          <p:nvPr>
            <p:ph type="body" sz="quarter" idx="3"/>
          </p:nvPr>
        </p:nvSpPr>
        <p:spPr>
          <a:xfrm>
            <a:off x="710248" y="4859179"/>
            <a:ext cx="5681980" cy="4603433"/>
          </a:xfrm>
          <a:prstGeom prst="rect">
            <a:avLst/>
          </a:prstGeom>
        </p:spPr>
        <p:txBody>
          <a:bodyPr vert="horz" lIns="99039" tIns="49519" rIns="99039" bIns="495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716582"/>
            <a:ext cx="3077739" cy="511493"/>
          </a:xfrm>
          <a:prstGeom prst="rect">
            <a:avLst/>
          </a:prstGeom>
        </p:spPr>
        <p:txBody>
          <a:bodyPr vert="horz" lIns="99039" tIns="49519" rIns="99039" bIns="49519" rtlCol="0" anchor="b"/>
          <a:lstStyle>
            <a:lvl1pPr algn="l">
              <a:defRPr sz="1300"/>
            </a:lvl1pPr>
          </a:lstStyle>
          <a:p>
            <a:endParaRPr lang="en-US"/>
          </a:p>
        </p:txBody>
      </p:sp>
      <p:sp>
        <p:nvSpPr>
          <p:cNvPr id="7" name="Slide Number Placeholder 6"/>
          <p:cNvSpPr>
            <a:spLocks noGrp="1"/>
          </p:cNvSpPr>
          <p:nvPr>
            <p:ph type="sldNum" sz="quarter" idx="5"/>
          </p:nvPr>
        </p:nvSpPr>
        <p:spPr>
          <a:xfrm>
            <a:off x="4023092" y="9716582"/>
            <a:ext cx="3077739" cy="511493"/>
          </a:xfrm>
          <a:prstGeom prst="rect">
            <a:avLst/>
          </a:prstGeom>
        </p:spPr>
        <p:txBody>
          <a:bodyPr vert="horz" lIns="99039" tIns="49519" rIns="99039" bIns="49519" rtlCol="0" anchor="b"/>
          <a:lstStyle>
            <a:lvl1pPr algn="r">
              <a:defRPr sz="1300"/>
            </a:lvl1pPr>
          </a:lstStyle>
          <a:p>
            <a:fld id="{25BCBDAB-5312-4514-BDCE-B88950303CB4}" type="slidenum">
              <a:rPr lang="en-US" smtClean="0"/>
              <a:pPr/>
              <a:t>‹#›</a:t>
            </a:fld>
            <a:endParaRPr lang="en-US"/>
          </a:p>
        </p:txBody>
      </p:sp>
    </p:spTree>
    <p:extLst>
      <p:ext uri="{BB962C8B-B14F-4D97-AF65-F5344CB8AC3E}">
        <p14:creationId xmlns:p14="http://schemas.microsoft.com/office/powerpoint/2010/main" xmlns="" val="115217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kstoolkit.org/Human+Spectrogra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3" Type="http://schemas.openxmlformats.org/officeDocument/2006/relationships/hyperlink" Target="http://www.momsrising.org/" TargetMode="External"/><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www.youtube.com/watch?v=gLBE5QAYXp8" TargetMode="External"/><Relationship Id="rId3" Type="http://schemas.openxmlformats.org/officeDocument/2006/relationships/hyperlink" Target="http://dotsub.com/view/402243dc-62ee-494a-b385-861863c16871" TargetMode="External"/><Relationship Id="rId7" Type="http://schemas.openxmlformats.org/officeDocument/2006/relationships/hyperlink" Target="http://www.storyofstuff.org/about.php"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www.web-video-downloader.com/" TargetMode="External"/><Relationship Id="rId11" Type="http://schemas.openxmlformats.org/officeDocument/2006/relationships/hyperlink" Target="http://blogs.technet.com/b/microsoftupblog/archive/2011/02/15/annie-leonard-on-the-story-of-stuff-and-decentralized-ownership.aspx" TargetMode="External"/><Relationship Id="rId5" Type="http://schemas.openxmlformats.org/officeDocument/2006/relationships/hyperlink" Target="http://keepvid.com/" TargetMode="External"/><Relationship Id="rId10" Type="http://schemas.openxmlformats.org/officeDocument/2006/relationships/hyperlink" Target="http://www.storyofstuff.com/about.php" TargetMode="External"/><Relationship Id="rId4" Type="http://schemas.openxmlformats.org/officeDocument/2006/relationships/hyperlink" Target="http://beth.typepad.com/beths_blog/2010/03/embedding-a-youtube-video-in-power-point.html" TargetMode="External"/><Relationship Id="rId9" Type="http://schemas.openxmlformats.org/officeDocument/2006/relationships/hyperlink" Target="http://tsg-summit.wikispaces.com/The+Power+of+Networks"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blogs.technet.com/b/microsoftupblog/archive/2011/02/15/annie-leonard-on-the-story-of-stuff-and-decentralized-ownership.aspx"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blogs.technet.com/b/microsoftupblog/archive/2011/02/15/annie-leonard-on-the-story-of-stuff-and-decentralized-ownership.aspx"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surfrider.org/chapters.asp"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slideshare.net/alkarmi/shabakat-partnership-infopack-0609"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e-mediat-jordan.blogspot.com/p/three-things-about-e-mediat-jordan-team.html"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slideshare.net/alkarmi/shabakat-partnership-infopack-0609"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e-mediat-jordan.blogspot.com/p/three-things-about-e-mediat-jordan-team.html"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america.gov/st/democracyhr-english/2010/January/20100126140433mlenuhret0.8288081.html"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www.centerforsocialmedia.org/future-public-media/documents/white-papers/public-media-20-dynamic-engaged-publics" TargetMode="External"/><Relationship Id="rId4" Type="http://schemas.openxmlformats.org/officeDocument/2006/relationships/hyperlink" Target="http://www.socialmediamarketingcompanyusa.com/resources/why-is-social-media-important-to-civil-society.html"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beth.typepad.com/beths_blog/2010/03/embedding-a-youtube-video-in-power-point.html"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www.web-video-downloader.com/" TargetMode="External"/><Relationship Id="rId4" Type="http://schemas.openxmlformats.org/officeDocument/2006/relationships/hyperlink" Target="http://keepvid.com/"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www.tudiabetes.org/profiles/blogs/big-blue-test-2010-the-numbers" TargetMode="External"/><Relationship Id="rId2" Type="http://schemas.openxmlformats.org/officeDocument/2006/relationships/slide" Target="../slides/slide68.xml"/><Relationship Id="rId1" Type="http://schemas.openxmlformats.org/officeDocument/2006/relationships/notesMaster" Target="../notesMasters/notesMaster1.xml"/><Relationship Id="rId6" Type="http://schemas.openxmlformats.org/officeDocument/2006/relationships/hyperlink" Target="http://www.lifeforachild.org/" TargetMode="External"/><Relationship Id="rId5" Type="http://schemas.openxmlformats.org/officeDocument/2006/relationships/hyperlink" Target="http://www.insulinforlife.org/" TargetMode="External"/><Relationship Id="rId4" Type="http://schemas.openxmlformats.org/officeDocument/2006/relationships/hyperlink" Target="http://www.johnhaydon.com/2010/11/social-medi-case-study-big-blue-test/" TargetMode="Externa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www.flickr.com/photos/cambodia4kidsorg/4002466674/" TargetMode="External"/><Relationship Id="rId2" Type="http://schemas.openxmlformats.org/officeDocument/2006/relationships/slide" Target="../slides/slide74.xml"/><Relationship Id="rId1" Type="http://schemas.openxmlformats.org/officeDocument/2006/relationships/notesMaster" Target="../notesMasters/notesMaster1.xml"/><Relationship Id="rId5" Type="http://schemas.openxmlformats.org/officeDocument/2006/relationships/hyperlink" Target="http://www.flickr.com/search/?s=rec&amp;w=58428285@N00&amp;q=twitter+map&amp;m=text" TargetMode="External"/><Relationship Id="rId4" Type="http://schemas.openxmlformats.org/officeDocument/2006/relationships/hyperlink" Target="http://twitpic.com/3p4b4y"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m3nasotak.com/" TargetMode="External"/><Relationship Id="rId2" Type="http://schemas.openxmlformats.org/officeDocument/2006/relationships/slide" Target="../slides/slide99.xml"/><Relationship Id="rId1" Type="http://schemas.openxmlformats.org/officeDocument/2006/relationships/notesMaster" Target="../notesMasters/notesMaster1.xml"/><Relationship Id="rId4" Type="http://schemas.openxmlformats.org/officeDocument/2006/relationships/hyperlink" Target="http://www.facebook.com/album.php?aid=41760&amp;id=107275642660006" TargetMode="Externa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www.facebook.com/nasawiya" TargetMode="External"/><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smtClean="0"/>
              <a:t>IIE and publicly acknowledge funding by the U.S. Department of State Middle East Partnership Initiative (MEPI).</a:t>
            </a:r>
          </a:p>
          <a:p>
            <a:r>
              <a:rPr lang="en-US" sz="1200" b="1" kern="1200" dirty="0" smtClean="0">
                <a:solidFill>
                  <a:schemeClr val="tx1"/>
                </a:solidFill>
                <a:latin typeface="+mn-lt"/>
                <a:ea typeface="+mn-ea"/>
                <a:cs typeface="+mn-cs"/>
              </a:rPr>
              <a:t>Workshop 1: Social Media and Networked NGOs Overview and Strategic Planning * </a:t>
            </a:r>
            <a:br>
              <a:rPr lang="en-US" sz="1200" b="1"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Day 1:  Introduction to Social Media for Civil Society and Networked NGOs:  Principles of Best Practices in Social Media</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Day 2:  Creating Your Social Media Strategy Plan</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Day 3:  Coaching in small groups and one-on-one for NGOs and CSOs, Training on How To Use OLC</a:t>
            </a:r>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300" dirty="0" smtClean="0"/>
              <a:t>http://www.flickr.com/photos/nep/2284817865/</a:t>
            </a:r>
          </a:p>
          <a:p>
            <a:pPr lvl="1"/>
            <a:endParaRPr lang="en-US" sz="1300" kern="1200" dirty="0" smtClean="0">
              <a:solidFill>
                <a:schemeClr val="tx1"/>
              </a:solidFill>
              <a:latin typeface="+mn-lt"/>
              <a:ea typeface="+mn-ea"/>
              <a:cs typeface="+mn-cs"/>
            </a:endParaRPr>
          </a:p>
          <a:p>
            <a:pPr lvl="1"/>
            <a:r>
              <a:rPr lang="en-US" sz="1200" kern="1200" dirty="0" smtClean="0">
                <a:solidFill>
                  <a:schemeClr val="tx1"/>
                </a:solidFill>
                <a:latin typeface="+mn-lt"/>
                <a:ea typeface="+mn-ea"/>
                <a:cs typeface="+mn-cs"/>
              </a:rPr>
              <a:t>How comfortable are you personally social media?  Very/Not at All</a:t>
            </a:r>
          </a:p>
          <a:p>
            <a:pPr lvl="1"/>
            <a:r>
              <a:rPr lang="en-US" sz="1200" kern="1200" dirty="0" smtClean="0">
                <a:solidFill>
                  <a:schemeClr val="tx1"/>
                </a:solidFill>
                <a:latin typeface="+mn-lt"/>
                <a:ea typeface="+mn-ea"/>
                <a:cs typeface="+mn-cs"/>
              </a:rPr>
              <a:t>Social media can help us achieve results that support civil society goals</a:t>
            </a:r>
          </a:p>
          <a:p>
            <a:r>
              <a:rPr lang="en-US" sz="1200" kern="1200" dirty="0" smtClean="0">
                <a:solidFill>
                  <a:schemeClr val="tx1"/>
                </a:solidFill>
                <a:latin typeface="+mn-lt"/>
                <a:ea typeface="+mn-ea"/>
                <a:cs typeface="+mn-cs"/>
              </a:rPr>
              <a:t>Social media can help us reach our audiences</a:t>
            </a:r>
            <a:endParaRPr lang="en-US" sz="1600" dirty="0" smtClean="0"/>
          </a:p>
          <a:p>
            <a:endParaRPr lang="en-US" sz="1300" dirty="0" smtClean="0"/>
          </a:p>
          <a:p>
            <a:endParaRPr lang="en-US" sz="1300" dirty="0" smtClean="0"/>
          </a:p>
          <a:p>
            <a:r>
              <a:rPr lang="en-US" sz="1300" b="1" dirty="0" smtClean="0"/>
              <a:t>Human </a:t>
            </a:r>
            <a:r>
              <a:rPr lang="en-US" sz="1300" b="1" dirty="0" err="1" smtClean="0"/>
              <a:t>Spectragram</a:t>
            </a:r>
            <a:r>
              <a:rPr lang="en-US" sz="1300" b="1" dirty="0" smtClean="0"/>
              <a:t>:</a:t>
            </a:r>
            <a:r>
              <a:rPr lang="en-US" sz="1300" dirty="0" smtClean="0"/>
              <a:t>  This is a group face to face exercise to help surface similarities and differences in a group, help people to get to know each other and to do something together that is active.</a:t>
            </a:r>
          </a:p>
          <a:p>
            <a:pPr lvl="0"/>
            <a:r>
              <a:rPr lang="en-US" sz="1300" dirty="0" smtClean="0"/>
              <a:t>In a large open space put a long piece of tape on the floor. It should be long enough for the full group present to spread itself out over.  Alternately, use a long piece of rope or ribbon.</a:t>
            </a:r>
          </a:p>
          <a:p>
            <a:pPr lvl="0"/>
            <a:r>
              <a:rPr lang="en-US" sz="1300" dirty="0" smtClean="0"/>
              <a:t>Ask everyone to stand up and gather around the tape. Explain that the tape is a continuum between two answers to questions they will be asked. Then kick off with a simple, fun question to demonstrate the method. </a:t>
            </a:r>
          </a:p>
          <a:p>
            <a:pPr lvl="0"/>
            <a:r>
              <a:rPr lang="en-US" sz="1300" dirty="0" smtClean="0"/>
              <a:t>Walk up and down the tape and take a sampling response from people as to why they positioned themselves on the tape the way they did. Usually it is good to sample from both ends and somewhere in the middle. If, upon hearing other people's responses, people want to move, encourage them to do so. This is about meaning making, not about an absolute measure of peoples' opinions.</a:t>
            </a:r>
          </a:p>
          <a:p>
            <a:pPr lvl="0"/>
            <a:r>
              <a:rPr lang="en-US" sz="1300" dirty="0" smtClean="0"/>
              <a:t>Then move on to "serious" questions. </a:t>
            </a:r>
          </a:p>
          <a:p>
            <a:pPr lvl="0"/>
            <a:r>
              <a:rPr lang="en-US" sz="1300" dirty="0" smtClean="0"/>
              <a:t>As you ask questions, encourage people to notice who is where on the line - this helps people find people in common or who have different views that could be useful discussion starters.</a:t>
            </a:r>
          </a:p>
          <a:p>
            <a:pPr lvl="0"/>
            <a:r>
              <a:rPr lang="en-US" sz="1300" dirty="0" smtClean="0"/>
              <a:t>Depending on time, use between 3- 7 questions. You can tell it is time to quit when people stop moving and are talking to each other more than participating. This means either they are bored, or they have become deeply engaged with each other. And the latter is a good thing!</a:t>
            </a:r>
          </a:p>
          <a:p>
            <a:r>
              <a:rPr lang="en-US" sz="1300" dirty="0" smtClean="0"/>
              <a:t>Questions</a:t>
            </a:r>
            <a:br>
              <a:rPr lang="en-US" sz="1300" dirty="0" smtClean="0"/>
            </a:br>
            <a:r>
              <a:rPr lang="en-US" sz="1300" dirty="0" smtClean="0"/>
              <a:t/>
            </a:r>
            <a:br>
              <a:rPr lang="en-US" sz="1300" dirty="0" smtClean="0"/>
            </a:br>
            <a:r>
              <a:rPr lang="en-US" sz="1300" dirty="0" smtClean="0"/>
              <a:t>How many time zones did you travel to get to Beirut? (None/more than 10)</a:t>
            </a:r>
            <a:br>
              <a:rPr lang="en-US" sz="1300" dirty="0" smtClean="0"/>
            </a:br>
            <a:r>
              <a:rPr lang="en-US" sz="1300" dirty="0" smtClean="0"/>
              <a:t>How comfortable are you personally using social media?  (very/not at all)</a:t>
            </a:r>
            <a:br>
              <a:rPr lang="en-US" sz="1300" dirty="0" smtClean="0"/>
            </a:br>
            <a:r>
              <a:rPr lang="en-US" sz="1300" dirty="0" smtClean="0"/>
              <a:t>How much experience do you have training or coaching NGOs or civil society organizations that have a campaign or cause? (a lot/not at all)  (Raise hands if the campaign used social media)</a:t>
            </a:r>
            <a:br>
              <a:rPr lang="en-US" sz="1300" dirty="0" smtClean="0"/>
            </a:br>
            <a:r>
              <a:rPr lang="en-US" sz="1300" dirty="0" smtClean="0"/>
              <a:t>How much experience do you have delivering social media trainings?  (no experience/a lot of experience)</a:t>
            </a:r>
            <a:br>
              <a:rPr lang="en-US" sz="1300" dirty="0" smtClean="0"/>
            </a:br>
            <a:r>
              <a:rPr lang="en-US" sz="1300" dirty="0" smtClean="0"/>
              <a:t>How much experience do you have creating training materials?  (no experience (only use as is)/a lot (create my own from scratch)</a:t>
            </a:r>
            <a:br>
              <a:rPr lang="en-US" sz="1300" dirty="0" smtClean="0"/>
            </a:br>
            <a:r>
              <a:rPr lang="en-US" sz="1300" dirty="0" smtClean="0"/>
              <a:t>The Networked Nonprofit concept is relevant to NGOs in my country (agree/disagree)</a:t>
            </a:r>
            <a:br>
              <a:rPr lang="en-US" sz="1300" dirty="0" smtClean="0"/>
            </a:br>
            <a:r>
              <a:rPr lang="en-US" sz="1300" dirty="0" smtClean="0"/>
              <a:t>Digital activism campaigns need both strategy and tactics (agree/disagree)</a:t>
            </a:r>
            <a:br>
              <a:rPr lang="en-US" sz="1300" dirty="0" smtClean="0"/>
            </a:br>
            <a:r>
              <a:rPr lang="en-US" sz="1300" dirty="0" smtClean="0"/>
              <a:t/>
            </a:r>
            <a:br>
              <a:rPr lang="en-US" sz="1300" dirty="0" smtClean="0"/>
            </a:br>
            <a:r>
              <a:rPr lang="en-US" sz="1300" b="1" dirty="0" smtClean="0"/>
              <a:t>Human </a:t>
            </a:r>
            <a:r>
              <a:rPr lang="en-US" sz="1300" b="1" dirty="0" err="1" smtClean="0"/>
              <a:t>Spectragram</a:t>
            </a:r>
            <a:r>
              <a:rPr lang="en-US" sz="1300" b="1" dirty="0" smtClean="0"/>
              <a:t/>
            </a:r>
            <a:br>
              <a:rPr lang="en-US" sz="1300" b="1" dirty="0" smtClean="0"/>
            </a:br>
            <a:r>
              <a:rPr lang="en-US" sz="1300" u="sng" dirty="0" smtClean="0">
                <a:hlinkClick r:id="rId3"/>
              </a:rPr>
              <a:t>http://www.kstoolkit.org/Human+Spectrogram</a:t>
            </a:r>
            <a:endParaRPr lang="en-US" sz="1300" dirty="0" smtClean="0"/>
          </a:p>
          <a:p>
            <a:endParaRPr lang="en-US" dirty="0"/>
          </a:p>
        </p:txBody>
      </p:sp>
      <p:sp>
        <p:nvSpPr>
          <p:cNvPr id="4" name="Slide Number Placeholder 3"/>
          <p:cNvSpPr>
            <a:spLocks noGrp="1"/>
          </p:cNvSpPr>
          <p:nvPr>
            <p:ph type="sldNum" sz="quarter" idx="10"/>
          </p:nvPr>
        </p:nvSpPr>
        <p:spPr/>
        <p:txBody>
          <a:bodyPr/>
          <a:lstStyle/>
          <a:p>
            <a:pPr>
              <a:defRPr/>
            </a:pPr>
            <a:fld id="{83624649-170C-45B4-A56E-8667761073E1}" type="slidenum">
              <a:rPr lang="en-US" smtClean="0"/>
              <a:pPr>
                <a:defRPr/>
              </a:pPr>
              <a:t>11</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A11BCD44-12A3-4037-9955-476BAF52CA68}" type="slidenum">
              <a:rPr lang="en-US" smtClean="0"/>
              <a:pPr/>
              <a:t>111</a:t>
            </a:fld>
            <a:endParaRPr 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r>
              <a:rPr lang="en-US" smtClean="0"/>
              <a:t>http://www.flickr.com/photos/paulgi/280789933/</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5C942AC5-01C6-4FB3-ACF3-FE1A7B2D05CF}" type="slidenum">
              <a:rPr lang="en-US" smtClean="0"/>
              <a:pPr/>
              <a:t>112</a:t>
            </a:fld>
            <a:endParaRPr lang="en-US"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Have them work in pairs</a:t>
            </a:r>
            <a:r>
              <a:rPr lang="en-US" baseline="0" dirty="0" smtClean="0"/>
              <a:t> for 10-15 minutes on identifying a SMART objective.  Use the handout “SMART Social Media Objective Worksheet”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113</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Have them work in pairs</a:t>
            </a:r>
            <a:r>
              <a:rPr lang="en-US" baseline="0" dirty="0" smtClean="0"/>
              <a:t> for 10-15 minutes on identifying a SMART objective.  Use the handout “SMART Social Media Objective Worksheet”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117</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http://www.flickr.com/photos/littlelakes/54251489/</a:t>
            </a:r>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118</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txBox="1">
            <a:spLocks noGrp="1" noChangeArrowheads="1"/>
          </p:cNvSpPr>
          <p:nvPr/>
        </p:nvSpPr>
        <p:spPr bwMode="auto">
          <a:xfrm>
            <a:off x="4023092" y="9716582"/>
            <a:ext cx="3077739" cy="511493"/>
          </a:xfrm>
          <a:prstGeom prst="rect">
            <a:avLst/>
          </a:prstGeom>
          <a:noFill/>
          <a:ln w="9525">
            <a:noFill/>
            <a:miter lim="800000"/>
            <a:headEnd/>
            <a:tailEnd/>
          </a:ln>
        </p:spPr>
        <p:txBody>
          <a:bodyPr lIns="99028" tIns="49513" rIns="99028" bIns="49513" anchor="b"/>
          <a:lstStyle/>
          <a:p>
            <a:pPr algn="r"/>
            <a:fld id="{0AD883A3-5A53-4363-B1AE-28D9DCC4007E}" type="slidenum">
              <a:rPr lang="en-US" sz="1300"/>
              <a:pPr algn="r"/>
              <a:t>119</a:t>
            </a:fld>
            <a:endParaRPr lang="en-US" sz="1300" dirty="0"/>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p:spPr>
        <p:txBody>
          <a:bodyPr lIns="99028" tIns="49513" rIns="99028" bIns="49513"/>
          <a:lstStyle/>
          <a:p>
            <a:pPr eaLnBrk="1" hangingPunct="1"/>
            <a:endParaRPr lang="en-US" dirty="0"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http://emediat.wikispaces.com/file/view/Social-Media-Cards-Basic1-no-text.jpg</a:t>
            </a:r>
          </a:p>
          <a:p>
            <a:r>
              <a:rPr lang="en-US" dirty="0" smtClean="0"/>
              <a:t>http://emediat.wikispaces.com/file/view/Social-Media-Cards-Basic2-no-text.jpg</a:t>
            </a:r>
          </a:p>
          <a:p>
            <a:endParaRPr lang="en-US" dirty="0" smtClean="0"/>
          </a:p>
          <a:p>
            <a:pPr marL="171450" indent="-171450">
              <a:buFont typeface="Arial" pitchFamily="34" charset="0"/>
              <a:buChar char="•"/>
            </a:pPr>
            <a:r>
              <a:rPr lang="en-US" dirty="0" smtClean="0"/>
              <a:t>Add the Arabic Words for the tools, add points</a:t>
            </a:r>
          </a:p>
          <a:p>
            <a:pPr marL="171450" indent="-171450">
              <a:buFont typeface="Arial" pitchFamily="34" charset="0"/>
              <a:buChar char="•"/>
            </a:pPr>
            <a:r>
              <a:rPr lang="en-US" dirty="0" smtClean="0"/>
              <a:t>You can give prizes for the best</a:t>
            </a:r>
            <a:r>
              <a:rPr lang="en-US" baseline="0" dirty="0" smtClean="0"/>
              <a:t> strategy – have someone serve as the judge</a:t>
            </a:r>
          </a:p>
          <a:p>
            <a:pPr marL="171450" indent="-171450">
              <a:buFont typeface="Arial" pitchFamily="34" charset="0"/>
              <a:buChar char="•"/>
            </a:pPr>
            <a:r>
              <a:rPr lang="en-US" baseline="0" dirty="0" smtClean="0"/>
              <a:t>You’ll need to explain https or not use the card</a:t>
            </a:r>
          </a:p>
          <a:p>
            <a:pPr marL="171450" indent="-171450">
              <a:buFont typeface="Arial" pitchFamily="34" charset="0"/>
              <a:buChar char="•"/>
            </a:pPr>
            <a:endParaRPr lang="en-US" baseline="0" dirty="0" smtClean="0"/>
          </a:p>
          <a:p>
            <a:pPr marL="171450" indent="-171450">
              <a:buFont typeface="Arial" pitchFamily="34" charset="0"/>
              <a:buChar char="•"/>
            </a:pPr>
            <a:endParaRPr lang="en-US" baseline="0"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120</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http://www.bethkanter.org/category/capacity/</a:t>
            </a:r>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121</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How</a:t>
            </a:r>
            <a:r>
              <a:rPr lang="en-US" baseline="0" dirty="0" smtClean="0"/>
              <a:t> much time will participants spend doing the work once they learn the skills?</a:t>
            </a:r>
          </a:p>
          <a:p>
            <a:pPr>
              <a:spcBef>
                <a:spcPct val="0"/>
              </a:spcBef>
            </a:pPr>
            <a:endParaRPr lang="en-US" dirty="0" smtClean="0"/>
          </a:p>
          <a:p>
            <a:pPr>
              <a:spcBef>
                <a:spcPct val="0"/>
              </a:spcBef>
            </a:pPr>
            <a:r>
              <a:rPr lang="en-US" dirty="0" smtClean="0"/>
              <a:t>http://www.bethkanter.org/category/capacity/</a:t>
            </a:r>
          </a:p>
        </p:txBody>
      </p:sp>
      <p:sp>
        <p:nvSpPr>
          <p:cNvPr id="64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610C91E-DAD5-4845-AC59-B620DA0CF9E6}" type="slidenum">
              <a:rPr lang="en-US"/>
              <a:pPr fontAlgn="base">
                <a:spcBef>
                  <a:spcPct val="0"/>
                </a:spcBef>
                <a:spcAft>
                  <a:spcPct val="0"/>
                </a:spcAft>
              </a:pPr>
              <a:t>122</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12</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http://disruptology.com/10-social-media-tasks-for-summer-interns/</a:t>
            </a:r>
            <a:endParaRPr lang="en-US" dirty="0"/>
          </a:p>
        </p:txBody>
      </p:sp>
      <p:sp>
        <p:nvSpPr>
          <p:cNvPr id="4" name="Slide Number Placeholder 3"/>
          <p:cNvSpPr>
            <a:spLocks noGrp="1"/>
          </p:cNvSpPr>
          <p:nvPr>
            <p:ph type="sldNum" sz="quarter" idx="10"/>
          </p:nvPr>
        </p:nvSpPr>
        <p:spPr/>
        <p:txBody>
          <a:bodyPr/>
          <a:lstStyle/>
          <a:p>
            <a:fld id="{5716052E-090A-41D6-844E-B1020D3717EC}" type="slidenum">
              <a:rPr lang="en-US" smtClean="0"/>
              <a:pPr/>
              <a:t>123</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pPr algn="r" rtl="0" fontAlgn="base">
              <a:spcBef>
                <a:spcPct val="0"/>
              </a:spcBef>
              <a:spcAft>
                <a:spcPct val="0"/>
              </a:spcAft>
            </a:pPr>
            <a:fld id="{B217B4F9-4D03-4E8E-996E-000E7C14608B}" type="slidenum">
              <a:rPr lang="en-US">
                <a:solidFill>
                  <a:prstClr val="black"/>
                </a:solidFill>
                <a:latin typeface="Arial" pitchFamily="34" charset="0"/>
              </a:rPr>
              <a:pPr algn="r" rtl="0" fontAlgn="base">
                <a:spcBef>
                  <a:spcPct val="0"/>
                </a:spcBef>
                <a:spcAft>
                  <a:spcPct val="0"/>
                </a:spcAft>
              </a:pPr>
              <a:t>124</a:t>
            </a:fld>
            <a:endParaRPr lang="en-US" dirty="0">
              <a:solidFill>
                <a:prstClr val="black"/>
              </a:solidFill>
              <a:latin typeface="Arial" pitchFamily="34" charset="0"/>
            </a:endParaRPr>
          </a:p>
        </p:txBody>
      </p:sp>
      <p:sp>
        <p:nvSpPr>
          <p:cNvPr id="93187" name="Rectangle 7"/>
          <p:cNvSpPr txBox="1">
            <a:spLocks noGrp="1" noChangeArrowheads="1"/>
          </p:cNvSpPr>
          <p:nvPr/>
        </p:nvSpPr>
        <p:spPr bwMode="auto">
          <a:xfrm>
            <a:off x="4023093" y="9716583"/>
            <a:ext cx="3077739" cy="511492"/>
          </a:xfrm>
          <a:prstGeom prst="rect">
            <a:avLst/>
          </a:prstGeom>
          <a:noFill/>
          <a:ln w="9525">
            <a:noFill/>
            <a:miter lim="800000"/>
            <a:headEnd/>
            <a:tailEnd/>
          </a:ln>
        </p:spPr>
        <p:txBody>
          <a:bodyPr lIns="99043" tIns="49522" rIns="99043" bIns="49522" anchor="b"/>
          <a:lstStyle/>
          <a:p>
            <a:pPr algn="r" defTabSz="937207" fontAlgn="base">
              <a:spcBef>
                <a:spcPct val="0"/>
              </a:spcBef>
              <a:spcAft>
                <a:spcPct val="0"/>
              </a:spcAft>
            </a:pPr>
            <a:fld id="{3D975187-45D8-4C7A-A3E3-8A16533BC9B6}" type="slidenum">
              <a:rPr lang="en-US" sz="1300">
                <a:solidFill>
                  <a:prstClr val="black"/>
                </a:solidFill>
                <a:latin typeface="Calibri" pitchFamily="34" charset="0"/>
                <a:cs typeface="Arial" pitchFamily="34" charset="0"/>
              </a:rPr>
              <a:pPr algn="r" defTabSz="937207" fontAlgn="base">
                <a:spcBef>
                  <a:spcPct val="0"/>
                </a:spcBef>
                <a:spcAft>
                  <a:spcPct val="0"/>
                </a:spcAft>
              </a:pPr>
              <a:t>124</a:t>
            </a:fld>
            <a:endParaRPr lang="en-US" sz="1300" dirty="0">
              <a:solidFill>
                <a:prstClr val="black"/>
              </a:solidFill>
              <a:latin typeface="Calibri" pitchFamily="34" charset="0"/>
              <a:cs typeface="Arial" pitchFamily="34" charset="0"/>
            </a:endParaRPr>
          </a:p>
        </p:txBody>
      </p:sp>
      <p:sp>
        <p:nvSpPr>
          <p:cNvPr id="93188" name="Rectangle 2"/>
          <p:cNvSpPr>
            <a:spLocks noGrp="1" noRot="1" noChangeAspect="1" noChangeArrowheads="1" noTextEdit="1"/>
          </p:cNvSpPr>
          <p:nvPr>
            <p:ph type="sldImg"/>
          </p:nvPr>
        </p:nvSpPr>
        <p:spPr>
          <a:xfrm>
            <a:off x="995363" y="766763"/>
            <a:ext cx="5114925" cy="3836987"/>
          </a:xfrm>
          <a:ln/>
        </p:spPr>
      </p:sp>
      <p:sp>
        <p:nvSpPr>
          <p:cNvPr id="93189" name="Rectangle 3"/>
          <p:cNvSpPr>
            <a:spLocks noGrp="1" noChangeArrowheads="1"/>
          </p:cNvSpPr>
          <p:nvPr>
            <p:ph type="body" idx="1"/>
          </p:nvPr>
        </p:nvSpPr>
        <p:spPr>
          <a:noFill/>
          <a:ln/>
        </p:spPr>
        <p:txBody>
          <a:bodyPr lIns="99043" tIns="49522" rIns="99043" bIns="49522"/>
          <a:lstStyle/>
          <a:p>
            <a:pPr eaLnBrk="1" hangingPunct="1">
              <a:spcBef>
                <a:spcPct val="0"/>
              </a:spcBef>
            </a:pPr>
            <a:r>
              <a:rPr lang="en-US" dirty="0" smtClean="0"/>
              <a:t>http://www.bethkanter.org/time-manage-tip/</a:t>
            </a:r>
          </a:p>
          <a:p>
            <a:pPr eaLnBrk="1" hangingPunct="1">
              <a:spcBef>
                <a:spcPct val="0"/>
              </a:spcBef>
            </a:pPr>
            <a:endParaRPr lang="en-US" dirty="0"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http://www.bethkanter.org/trust-control/</a:t>
            </a:r>
          </a:p>
        </p:txBody>
      </p:sp>
      <p:sp>
        <p:nvSpPr>
          <p:cNvPr id="64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610C91E-DAD5-4845-AC59-B620DA0CF9E6}" type="slidenum">
              <a:rPr lang="en-US"/>
              <a:pPr fontAlgn="base">
                <a:spcBef>
                  <a:spcPct val="0"/>
                </a:spcBef>
                <a:spcAft>
                  <a:spcPct val="0"/>
                </a:spcAft>
              </a:pPr>
              <a:t>126</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66315"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latin typeface="+mn-lt"/>
                <a:ea typeface="+mn-ea"/>
                <a:cs typeface="+mn-cs"/>
              </a:rPr>
              <a:t>http://www.bethkanter.org/wallow-in-fear/</a:t>
            </a:r>
          </a:p>
          <a:p>
            <a:pPr defTabSz="966315">
              <a:spcBef>
                <a:spcPct val="0"/>
              </a:spcBef>
            </a:pPr>
            <a:endParaRPr lang="en-US" dirty="0" smtClean="0"/>
          </a:p>
          <a:p>
            <a:pPr defTabSz="966315">
              <a:spcBef>
                <a:spcPct val="0"/>
              </a:spcBef>
            </a:pPr>
            <a:r>
              <a:rPr lang="en-US" dirty="0" smtClean="0"/>
              <a:t>Fujairah bullfighting is a bloodless event where weight classed farmer bulls come together in a sumo-wrestling style clash every Friday by the </a:t>
            </a:r>
            <a:r>
              <a:rPr lang="en-US" dirty="0" err="1" smtClean="0"/>
              <a:t>Fujeirah</a:t>
            </a:r>
            <a:r>
              <a:rPr lang="en-US" dirty="0" smtClean="0"/>
              <a:t> </a:t>
            </a:r>
            <a:r>
              <a:rPr lang="en-US" dirty="0" err="1" smtClean="0"/>
              <a:t>corniche</a:t>
            </a:r>
            <a:r>
              <a:rPr lang="en-US" dirty="0" smtClean="0"/>
              <a:t>.</a:t>
            </a:r>
          </a:p>
          <a:p>
            <a:pPr defTabSz="966315">
              <a:spcBef>
                <a:spcPct val="0"/>
              </a:spcBef>
            </a:pPr>
            <a:r>
              <a:rPr lang="en-US" dirty="0" smtClean="0"/>
              <a:t>http://www.flickr.com/photos/sashdc/5277171909/</a:t>
            </a:r>
          </a:p>
        </p:txBody>
      </p:sp>
      <p:sp>
        <p:nvSpPr>
          <p:cNvPr id="65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D8A1ACC-2093-43F2-891D-B9E809C193CE}" type="slidenum">
              <a:rPr lang="en-US">
                <a:solidFill>
                  <a:srgbClr val="000000"/>
                </a:solidFill>
              </a:rPr>
              <a:pPr fontAlgn="base">
                <a:spcBef>
                  <a:spcPct val="0"/>
                </a:spcBef>
                <a:spcAft>
                  <a:spcPct val="0"/>
                </a:spcAft>
              </a:pPr>
              <a:t>127</a:t>
            </a:fld>
            <a:endParaRPr lang="en-US">
              <a:solidFill>
                <a:srgbClr val="000000"/>
              </a:solidFil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http://www.bethkanter.org/trust-control/</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http://www.bethkanter.org/wallow-in-fear/</a:t>
            </a:r>
          </a:p>
          <a:p>
            <a:endParaRPr lang="en-US" dirty="0" smtClean="0"/>
          </a:p>
        </p:txBody>
      </p:sp>
      <p:sp>
        <p:nvSpPr>
          <p:cNvPr id="4" name="Slide Number Placeholder 3"/>
          <p:cNvSpPr>
            <a:spLocks noGrp="1"/>
          </p:cNvSpPr>
          <p:nvPr>
            <p:ph type="sldNum" sz="quarter" idx="10"/>
          </p:nvPr>
        </p:nvSpPr>
        <p:spPr/>
        <p:txBody>
          <a:bodyPr/>
          <a:lstStyle/>
          <a:p>
            <a:fld id="{25BCBDAB-5312-4514-BDCE-B88950303CB4}" type="slidenum">
              <a:rPr lang="en-US" smtClean="0"/>
              <a:pPr/>
              <a:t>128</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25BCBDAB-5312-4514-BDCE-B88950303CB4}" type="slidenum">
              <a:rPr lang="en-US" smtClean="0"/>
              <a:pPr/>
              <a:t>129</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p:cNvSpPr>
          <p:nvPr>
            <p:ph type="sldImg"/>
          </p:nvPr>
        </p:nvSpPr>
        <p:spPr>
          <a:ln/>
        </p:spPr>
      </p:sp>
      <p:sp>
        <p:nvSpPr>
          <p:cNvPr id="110594" name="Notes Placeholder 2"/>
          <p:cNvSpPr>
            <a:spLocks noGrp="1"/>
          </p:cNvSpPr>
          <p:nvPr>
            <p:ph type="body" idx="1"/>
          </p:nvPr>
        </p:nvSpPr>
        <p:spPr>
          <a:noFill/>
          <a:ln/>
        </p:spPr>
        <p:txBody>
          <a:bodyPr/>
          <a:lstStyle/>
          <a:p>
            <a:pPr eaLnBrk="1" hangingPunct="1"/>
            <a:r>
              <a:rPr lang="en-US" dirty="0" smtClean="0"/>
              <a:t>http://www.bethkanter.org/trust-control/</a:t>
            </a:r>
          </a:p>
        </p:txBody>
      </p:sp>
      <p:sp>
        <p:nvSpPr>
          <p:cNvPr id="110595" name="Slide Number Placeholder 3"/>
          <p:cNvSpPr>
            <a:spLocks noGrp="1"/>
          </p:cNvSpPr>
          <p:nvPr>
            <p:ph type="sldNum" sz="quarter" idx="5"/>
          </p:nvPr>
        </p:nvSpPr>
        <p:spPr>
          <a:noFill/>
        </p:spPr>
        <p:txBody>
          <a:bodyPr/>
          <a:lstStyle/>
          <a:p>
            <a:fld id="{E240A7AF-1ECF-4F32-9E22-A57823E9B17C}" type="slidenum">
              <a:rPr lang="en-US" smtClean="0">
                <a:solidFill>
                  <a:prstClr val="black"/>
                </a:solidFill>
              </a:rPr>
              <a:pPr/>
              <a:t>130</a:t>
            </a:fld>
            <a:endParaRPr lang="en-US" smtClean="0">
              <a:solidFill>
                <a:prstClr val="black"/>
              </a:solidFil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http://www.bethkanter.org/get-your-social-media-strategy-in-shape-with-spreadsheet-aerobics/</a:t>
            </a:r>
          </a:p>
          <a:p>
            <a:endParaRPr lang="en-US" dirty="0" smtClean="0"/>
          </a:p>
        </p:txBody>
      </p:sp>
      <p:sp>
        <p:nvSpPr>
          <p:cNvPr id="4" name="Slide Number Placeholder 3"/>
          <p:cNvSpPr>
            <a:spLocks noGrp="1"/>
          </p:cNvSpPr>
          <p:nvPr>
            <p:ph type="sldNum" sz="quarter" idx="10"/>
          </p:nvPr>
        </p:nvSpPr>
        <p:spPr/>
        <p:txBody>
          <a:bodyPr/>
          <a:lstStyle/>
          <a:p>
            <a:fld id="{25BCBDAB-5312-4514-BDCE-B88950303CB4}" type="slidenum">
              <a:rPr lang="en-US" smtClean="0"/>
              <a:pPr/>
              <a:t>131</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Joyful Funerals: This is </a:t>
            </a:r>
            <a:r>
              <a:rPr lang="en-US" dirty="0" smtClean="0"/>
              <a:t>a term I first heard from </a:t>
            </a:r>
            <a:r>
              <a:rPr lang="en-US" dirty="0" err="1" smtClean="0">
                <a:hlinkClick r:id="rId3"/>
              </a:rPr>
              <a:t>MomsRising</a:t>
            </a:r>
            <a:r>
              <a:rPr lang="en-US" dirty="0" smtClean="0"/>
              <a:t> about how they give themselves permission to fail and stop doing something that doesn’t work with social media. And</a:t>
            </a:r>
            <a:r>
              <a:rPr lang="en-US" baseline="0" dirty="0" smtClean="0"/>
              <a:t> </a:t>
            </a:r>
            <a:r>
              <a:rPr lang="en-US" dirty="0" smtClean="0"/>
              <a:t>that through this comes learning and insight.</a:t>
            </a:r>
          </a:p>
          <a:p>
            <a:endParaRPr lang="en-US" dirty="0" smtClean="0"/>
          </a:p>
          <a:p>
            <a:r>
              <a:rPr lang="en-US" dirty="0" smtClean="0"/>
              <a:t>http://www.youtube.com/watch?v=-Vo4M4u5Boc&amp;feature=player_embedded</a:t>
            </a:r>
          </a:p>
        </p:txBody>
      </p:sp>
      <p:sp>
        <p:nvSpPr>
          <p:cNvPr id="4" name="Slide Number Placeholder 3"/>
          <p:cNvSpPr>
            <a:spLocks noGrp="1"/>
          </p:cNvSpPr>
          <p:nvPr>
            <p:ph type="sldNum" sz="quarter" idx="10"/>
          </p:nvPr>
        </p:nvSpPr>
        <p:spPr/>
        <p:txBody>
          <a:bodyPr/>
          <a:lstStyle/>
          <a:p>
            <a:fld id="{25BCBDAB-5312-4514-BDCE-B88950303CB4}" type="slidenum">
              <a:rPr lang="en-US" smtClean="0"/>
              <a:pPr/>
              <a:t>132</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716052E-090A-41D6-844E-B1020D3717EC}" type="slidenum">
              <a:rPr lang="en-US" smtClean="0"/>
              <a:pPr/>
              <a:t>133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Photo:   http://www.flickr.com/photos/future15/2036935569/</a:t>
            </a:r>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E1D99B9-93E8-4534-9783-C3D585D1A816}" type="slidenum">
              <a:rPr lang="en-US"/>
              <a:pPr fontAlgn="base">
                <a:spcBef>
                  <a:spcPct val="0"/>
                </a:spcBef>
                <a:spcAft>
                  <a:spcPct val="0"/>
                </a:spcAft>
              </a:pPr>
              <a:t>13</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300" dirty="0" smtClean="0"/>
              <a:t>Do</a:t>
            </a:r>
            <a:r>
              <a:rPr lang="en-US" sz="1300" baseline="0" dirty="0" smtClean="0"/>
              <a:t> a series of “Share Pairs” where people ask and answer these questions:</a:t>
            </a:r>
          </a:p>
          <a:p>
            <a:endParaRPr lang="en-US" sz="1300" baseline="0" dirty="0" smtClean="0"/>
          </a:p>
          <a:p>
            <a:pPr marL="285750" indent="-285750">
              <a:buFont typeface="Arial" pitchFamily="34" charset="0"/>
              <a:buChar char="•"/>
            </a:pPr>
            <a:r>
              <a:rPr lang="en-US" sz="1300" baseline="0" dirty="0" smtClean="0"/>
              <a:t>What did you learn today?</a:t>
            </a:r>
          </a:p>
          <a:p>
            <a:pPr marL="285750" indent="-285750">
              <a:buFont typeface="Arial" pitchFamily="34" charset="0"/>
              <a:buChar char="•"/>
            </a:pPr>
            <a:r>
              <a:rPr lang="en-US" sz="1300" baseline="0" dirty="0" smtClean="0"/>
              <a:t>What is still isn’t clear?</a:t>
            </a:r>
          </a:p>
          <a:p>
            <a:pPr marL="285750" indent="-285750">
              <a:buFont typeface="Arial" pitchFamily="34" charset="0"/>
              <a:buChar char="•"/>
            </a:pPr>
            <a:r>
              <a:rPr lang="en-US" sz="1300" baseline="0" dirty="0" smtClean="0"/>
              <a:t>What do you need to move forward?</a:t>
            </a:r>
          </a:p>
          <a:p>
            <a:pPr marL="285750" indent="-285750">
              <a:buFont typeface="Arial" pitchFamily="34" charset="0"/>
              <a:buChar char="•"/>
            </a:pPr>
            <a:r>
              <a:rPr lang="en-US" sz="1300" baseline="0" dirty="0" smtClean="0"/>
              <a:t>What is the most important thing you want to learn tomorrow?</a:t>
            </a:r>
          </a:p>
          <a:p>
            <a:endParaRPr lang="en-US" sz="1300" baseline="0" dirty="0" smtClean="0"/>
          </a:p>
          <a:p>
            <a:r>
              <a:rPr lang="en-US" sz="1300" baseline="0" dirty="0" smtClean="0"/>
              <a:t>Then gather in a circle, and have everyone share one word about they are feeling and why.</a:t>
            </a:r>
          </a:p>
        </p:txBody>
      </p:sp>
      <p:sp>
        <p:nvSpPr>
          <p:cNvPr id="4" name="Slide Number Placeholder 3"/>
          <p:cNvSpPr>
            <a:spLocks noGrp="1"/>
          </p:cNvSpPr>
          <p:nvPr>
            <p:ph type="sldNum" sz="quarter" idx="10"/>
          </p:nvPr>
        </p:nvSpPr>
        <p:spPr/>
        <p:txBody>
          <a:bodyPr/>
          <a:lstStyle/>
          <a:p>
            <a:fld id="{25BCBDAB-5312-4514-BDCE-B88950303CB4}" type="slidenum">
              <a:rPr lang="en-US" smtClean="0"/>
              <a:pPr/>
              <a:t>134</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135</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5BCBDAB-5312-4514-BDCE-B88950303CB4}" type="slidenum">
              <a:rPr lang="en-US" smtClean="0"/>
              <a:pPr/>
              <a:t>136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57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47E0BED-CA91-4441-BB21-8F0AF00B2638}" type="slidenum">
              <a:rPr lang="en-US"/>
              <a:pPr fontAlgn="base">
                <a:spcBef>
                  <a:spcPct val="0"/>
                </a:spcBef>
                <a:spcAft>
                  <a:spcPct val="0"/>
                </a:spcAft>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pPr defTabSz="988668">
              <a:spcBef>
                <a:spcPct val="0"/>
              </a:spcBef>
            </a:pPr>
            <a:r>
              <a:rPr lang="en-US" dirty="0" smtClean="0"/>
              <a:t>The transition from working like this to this – doesn’t happen over night, can’t flip a switch</a:t>
            </a:r>
          </a:p>
          <a:p>
            <a:pPr defTabSz="988668">
              <a:spcBef>
                <a:spcPct val="0"/>
              </a:spcBef>
            </a:pPr>
            <a:endParaRPr lang="en-US" dirty="0" smtClean="0"/>
          </a:p>
          <a:p>
            <a:pPr defTabSz="988668">
              <a:spcBef>
                <a:spcPct val="0"/>
              </a:spcBef>
            </a:pPr>
            <a:endParaRPr lang="en-US" dirty="0" smtClean="0"/>
          </a:p>
        </p:txBody>
      </p:sp>
      <p:sp>
        <p:nvSpPr>
          <p:cNvPr id="58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BBF5F5C-191D-4811-9103-F8708347F373}" type="slidenum">
              <a:rPr lang="en-US"/>
              <a:pPr fontAlgn="base">
                <a:spcBef>
                  <a:spcPct val="0"/>
                </a:spcBef>
                <a:spcAft>
                  <a:spcPct val="0"/>
                </a:spcAft>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http://www.flickr.com/photos/33945754@N07/3297244979/\</a:t>
            </a:r>
          </a:p>
          <a:p>
            <a:pPr>
              <a:spcBef>
                <a:spcPct val="0"/>
              </a:spcBef>
            </a:pPr>
            <a:r>
              <a:rPr lang="en-US" dirty="0" smtClean="0"/>
              <a:t>http://www.flickr.com/photos/33945754@N07/</a:t>
            </a:r>
          </a:p>
          <a:p>
            <a:pPr>
              <a:spcBef>
                <a:spcPct val="0"/>
              </a:spcBef>
            </a:pPr>
            <a:r>
              <a:rPr lang="en-US" dirty="0" err="1" smtClean="0"/>
              <a:t>maartanF</a:t>
            </a:r>
            <a:endParaRPr lang="en-US" dirty="0" smtClean="0"/>
          </a:p>
          <a:p>
            <a:pPr>
              <a:spcBef>
                <a:spcPct val="0"/>
              </a:spcBef>
            </a:pPr>
            <a:endParaRPr lang="en-US" dirty="0" smtClean="0"/>
          </a:p>
          <a:p>
            <a:pPr>
              <a:spcBef>
                <a:spcPct val="0"/>
              </a:spcBef>
            </a:pPr>
            <a:endParaRPr lang="en-US" dirty="0" smtClean="0"/>
          </a:p>
        </p:txBody>
      </p:sp>
      <p:sp>
        <p:nvSpPr>
          <p:cNvPr id="59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67668F2-0490-4E8A-8667-5CF492A29B71}" type="slidenum">
              <a:rPr lang="en-US"/>
              <a:pPr fontAlgn="base">
                <a:spcBef>
                  <a:spcPct val="0"/>
                </a:spcBef>
                <a:spcAft>
                  <a:spcPct val="0"/>
                </a:spcAft>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endParaRPr lang="en-US" dirty="0" smtClean="0">
              <a:hlinkClick r:id="rId3"/>
            </a:endParaRPr>
          </a:p>
          <a:p>
            <a:endParaRPr lang="en-US" dirty="0" smtClean="0"/>
          </a:p>
          <a:p>
            <a:endParaRPr lang="en-US" dirty="0" smtClean="0"/>
          </a:p>
          <a:p>
            <a:r>
              <a:rPr lang="en-US" dirty="0" smtClean="0"/>
              <a:t>-----------</a:t>
            </a:r>
          </a:p>
          <a:p>
            <a:r>
              <a:rPr lang="en-US" dirty="0" smtClean="0"/>
              <a:t>If you are on a</a:t>
            </a:r>
            <a:r>
              <a:rPr lang="en-US" baseline="0" dirty="0" smtClean="0"/>
              <a:t> good Internet connection, clicking the link will take you to the YouTube Video, but make sure you play it before you present so you don’t have to wait for it.</a:t>
            </a:r>
          </a:p>
          <a:p>
            <a:r>
              <a:rPr lang="en-US" baseline="0" dirty="0" smtClean="0"/>
              <a:t/>
            </a:r>
            <a:br>
              <a:rPr lang="en-US" baseline="0" dirty="0" smtClean="0"/>
            </a:br>
            <a:r>
              <a:rPr lang="en-US" baseline="0" dirty="0" smtClean="0"/>
              <a:t>Another option is to embed the video in the slide, but you must have an Internet connection – </a:t>
            </a:r>
          </a:p>
          <a:p>
            <a:endParaRPr lang="en-US" baseline="0" dirty="0" smtClean="0"/>
          </a:p>
          <a:p>
            <a:r>
              <a:rPr lang="en-US" baseline="0" dirty="0" smtClean="0"/>
              <a:t>Instructions</a:t>
            </a:r>
            <a:endParaRPr lang="en-US" dirty="0" smtClean="0">
              <a:hlinkClick r:id="rId4"/>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4"/>
              </a:rPr>
              <a:t>http://beth.typepad.com/beths_blog/2010/03/embedding-a-youtube-video-in-power-point.html</a:t>
            </a:r>
            <a:r>
              <a:rPr lang="en-US" dirty="0" smtClean="0"/>
              <a:t>)</a:t>
            </a:r>
            <a:br>
              <a:rPr lang="en-US" dirty="0" smtClean="0"/>
            </a:br>
            <a:r>
              <a:rPr lang="en-US" dirty="0" smtClean="0"/>
              <a:t/>
            </a:r>
            <a:br>
              <a:rPr lang="en-US" dirty="0" smtClean="0"/>
            </a:br>
            <a:r>
              <a:rPr lang="en-US" dirty="0" smtClean="0"/>
              <a:t>No Internet connection?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 can download YouTube Videos and play them offline using one of these programs:</a:t>
            </a:r>
            <a:br>
              <a:rPr lang="en-US" dirty="0" smtClean="0"/>
            </a:br>
            <a:r>
              <a:rPr lang="en-US" dirty="0" smtClean="0">
                <a:hlinkClick r:id="rId5"/>
              </a:rPr>
              <a:t>http://keepvid.com/</a:t>
            </a:r>
            <a:r>
              <a:rPr lang="en-US" dirty="0" smtClean="0"/>
              <a:t> </a:t>
            </a:r>
            <a:br>
              <a:rPr lang="en-US" dirty="0" smtClean="0"/>
            </a:br>
            <a:r>
              <a:rPr lang="en-US" dirty="0" smtClean="0"/>
              <a:t/>
            </a:r>
            <a:br>
              <a:rPr lang="en-US" dirty="0" smtClean="0"/>
            </a:br>
            <a:r>
              <a:rPr lang="en-US" dirty="0" err="1" smtClean="0"/>
              <a:t>FireFox</a:t>
            </a:r>
            <a:r>
              <a:rPr lang="en-US" dirty="0" smtClean="0"/>
              <a:t> </a:t>
            </a:r>
            <a:r>
              <a:rPr lang="en-US" dirty="0" err="1" smtClean="0"/>
              <a:t>Plugin</a:t>
            </a:r>
            <a:r>
              <a:rPr lang="en-US" dirty="0" smtClean="0"/>
              <a:t>: </a:t>
            </a:r>
            <a:r>
              <a:rPr lang="en-US" dirty="0" smtClean="0">
                <a:hlinkClick r:id="rId6"/>
              </a:rPr>
              <a:t>http://www.web-video-downloader.com/</a:t>
            </a:r>
            <a:r>
              <a:rPr lang="en-US" dirty="0" smtClean="0"/>
              <a:t/>
            </a:r>
            <a:br>
              <a:rPr lang="en-US" dirty="0" smtClean="0"/>
            </a:br>
            <a:r>
              <a:rPr lang="en-US" dirty="0" smtClean="0"/>
              <a:t/>
            </a:r>
            <a:br>
              <a:rPr lang="en-US" dirty="0" smtClean="0"/>
            </a:br>
            <a:r>
              <a:rPr lang="en-US" dirty="0" smtClean="0"/>
              <a:t>Bear in mind, that </a:t>
            </a:r>
            <a:r>
              <a:rPr lang="en-US" dirty="0" err="1" smtClean="0"/>
              <a:t>KeepVid</a:t>
            </a:r>
            <a:r>
              <a:rPr lang="en-US" dirty="0" smtClean="0"/>
              <a:t> uses a Java applet that you have to allow to run, there's a possibility it doesn't work well in some browsers but on Chrome it's fine.  </a:t>
            </a:r>
            <a:br>
              <a:rPr lang="en-US" dirty="0" smtClean="0"/>
            </a:br>
            <a:r>
              <a:rPr lang="en-US" dirty="0" smtClean="0"/>
              <a:t/>
            </a:r>
            <a:br>
              <a:rPr lang="en-US" dirty="0" smtClean="0"/>
            </a:br>
            <a:r>
              <a:rPr lang="en-US" dirty="0" smtClean="0"/>
              <a:t>You can save the file in mp4 (and link to it from your </a:t>
            </a:r>
            <a:r>
              <a:rPr lang="en-US" dirty="0" err="1" smtClean="0"/>
              <a:t>ppt</a:t>
            </a:r>
            <a:r>
              <a:rPr lang="en-US" dirty="0" smtClean="0"/>
              <a:t>) or save as a .</a:t>
            </a:r>
            <a:r>
              <a:rPr lang="en-US" dirty="0" err="1" smtClean="0"/>
              <a:t>flv</a:t>
            </a:r>
            <a:r>
              <a:rPr lang="en-US" dirty="0" smtClean="0"/>
              <a:t> and open it in your browser (as long as you have the right </a:t>
            </a:r>
            <a:r>
              <a:rPr lang="en-US" dirty="0" err="1" smtClean="0"/>
              <a:t>plugin</a:t>
            </a:r>
            <a:r>
              <a:rPr lang="en-US" dirty="0" smtClean="0"/>
              <a:t>/player - on my computer I'm using Real Player and QuickTime.</a:t>
            </a:r>
            <a:r>
              <a:rPr lang="en-US" baseline="0" dirty="0" smtClean="0"/>
              <a:t>   I put a link “Play Video Offline” and link to the video file on the hard drive in the same folder as the ppt.   Then you click it and it will ask you confirm the player and it will play. </a:t>
            </a:r>
            <a:r>
              <a:rPr lang="en-US" dirty="0" smtClean="0"/>
              <a:t/>
            </a:r>
            <a:br>
              <a:rPr lang="en-US" dirty="0" smtClean="0"/>
            </a:br>
            <a:r>
              <a:rPr lang="en-US" dirty="0" smtClean="0"/>
              <a:t> </a:t>
            </a:r>
          </a:p>
          <a:p>
            <a:endParaRPr lang="en-US" dirty="0" smtClean="0">
              <a:hlinkClick r:id="rId3"/>
            </a:endParaRPr>
          </a:p>
          <a:p>
            <a:endParaRPr lang="en-US" dirty="0" smtClean="0">
              <a:hlinkClick r:id="rId3"/>
            </a:endParaRPr>
          </a:p>
          <a:p>
            <a:endParaRPr lang="en-US" dirty="0" smtClean="0">
              <a:hlinkClick r:id="rId3"/>
            </a:endParaRPr>
          </a:p>
          <a:p>
            <a:r>
              <a:rPr lang="en-US" dirty="0" smtClean="0">
                <a:hlinkClick r:id="rId3"/>
              </a:rPr>
              <a:t>Story of Electronics</a:t>
            </a:r>
            <a:r>
              <a:rPr lang="en-US" dirty="0" smtClean="0"/>
              <a:t>, an environmental-themed short film, as a case study and jumping off point for a workshop exercise to create a digital campaign.  The Story of Electronics is part of a series of short films created and released by the </a:t>
            </a:r>
            <a:r>
              <a:rPr lang="en-US" dirty="0" smtClean="0">
                <a:hlinkClick r:id="rId7"/>
              </a:rPr>
              <a:t>Story of Stuff </a:t>
            </a:r>
            <a:r>
              <a:rPr lang="en-US" dirty="0" smtClean="0"/>
              <a:t>project since 2007.  The first film, </a:t>
            </a:r>
            <a:r>
              <a:rPr lang="en-US" dirty="0" smtClean="0">
                <a:hlinkClick r:id="rId8"/>
              </a:rPr>
              <a:t>The Story of Stuff</a:t>
            </a:r>
            <a:r>
              <a:rPr lang="en-US" dirty="0" smtClean="0"/>
              <a:t>, shows the devastating consequences of our (American) consumerism in the environment, developing countries, personal health and happiness.     The Story of Stuff site was created to leverage and extend the film’s impact by creating a network of people who are discussing the issue and hope to build a more sustainable and just world.   Their online network includes over 250,000 activists and they partner with hundreds of environmental and social justice organizations around the world to create and distribute the film, curricula, and other content.</a:t>
            </a:r>
          </a:p>
          <a:p>
            <a:endParaRPr lang="en-US" dirty="0" smtClean="0"/>
          </a:p>
          <a:p>
            <a:r>
              <a:rPr lang="en-US" dirty="0" smtClean="0"/>
              <a:t>Last week at the </a:t>
            </a:r>
            <a:r>
              <a:rPr lang="en-US" dirty="0" err="1" smtClean="0">
                <a:hlinkClick r:id="rId9"/>
              </a:rPr>
              <a:t>TechSoup</a:t>
            </a:r>
            <a:r>
              <a:rPr lang="en-US" dirty="0" smtClean="0">
                <a:hlinkClick r:id="rId9"/>
              </a:rPr>
              <a:t> Global Summit</a:t>
            </a:r>
            <a:r>
              <a:rPr lang="en-US" dirty="0" smtClean="0"/>
              <a:t>, I had an opportunity to meet Annie Leonard and do a quick interview about their lessons learned working as a networked.  As I listened to her speak about their experience,   I knew this would be a terrific case study to share in Beirut as an example of working in a networked way.    Annie was kind enough to give me her notes so I could write this case study and hopefully, I’ve captured it correctly.</a:t>
            </a:r>
          </a:p>
          <a:p>
            <a:endParaRPr lang="en-US" dirty="0" smtClean="0"/>
          </a:p>
          <a:p>
            <a:r>
              <a:rPr lang="en-US" dirty="0" smtClean="0"/>
              <a:t>The first thing to point out is that Story of Stuff project is not an independent nonprofit (as far as I could tell) and is </a:t>
            </a:r>
            <a:r>
              <a:rPr lang="en-US" dirty="0" smtClean="0">
                <a:hlinkClick r:id="rId10"/>
              </a:rPr>
              <a:t>fiscally-sponsored by the Tides Center</a:t>
            </a:r>
            <a:r>
              <a:rPr lang="en-US" dirty="0" smtClean="0"/>
              <a:t>.  This organization is one that was born as networked nonprofit, in part, because of the experience and vision of its leader, Annie Leonard.</a:t>
            </a:r>
          </a:p>
          <a:p>
            <a:endParaRPr lang="en-US" dirty="0" smtClean="0"/>
          </a:p>
          <a:p>
            <a:r>
              <a:rPr lang="en-US" dirty="0" smtClean="0"/>
              <a:t>Here’s some basic points she made about working effectively in a networked way compared to working in a traditional organization.</a:t>
            </a:r>
          </a:p>
          <a:p>
            <a:r>
              <a:rPr lang="en-US" dirty="0" smtClean="0"/>
              <a:t>Source: Leadership for a New Era</a:t>
            </a:r>
          </a:p>
          <a:p>
            <a:endParaRPr lang="en-US" b="1" dirty="0" smtClean="0"/>
          </a:p>
          <a:p>
            <a:r>
              <a:rPr lang="en-US" b="1" dirty="0" smtClean="0"/>
              <a:t>To Be Successful You Need both A Network Mindset and Networking Tools</a:t>
            </a:r>
            <a:br>
              <a:rPr lang="en-US" b="1" dirty="0" smtClean="0"/>
            </a:br>
            <a:endParaRPr lang="en-US" dirty="0" smtClean="0"/>
          </a:p>
          <a:p>
            <a:r>
              <a:rPr lang="en-US" dirty="0" smtClean="0"/>
              <a:t>A Networked organization is more than just the electronic infrastructure and tools that facilitate communication.   It isn’t a matter of a </a:t>
            </a:r>
            <a:r>
              <a:rPr lang="en-US" dirty="0" err="1" smtClean="0"/>
              <a:t>Facebook</a:t>
            </a:r>
            <a:r>
              <a:rPr lang="en-US" dirty="0" smtClean="0"/>
              <a:t> profile or using Twitter.   It is a collaborative way of working.   It is about  sharing.   When you have a group of people working together in a network-culture and are facile with the tools, it can be unstoppable.</a:t>
            </a:r>
          </a:p>
          <a:p>
            <a:endParaRPr lang="en-US" dirty="0" smtClean="0"/>
          </a:p>
          <a:p>
            <a:r>
              <a:rPr lang="en-US" dirty="0" smtClean="0"/>
              <a:t>She described the networked mindset as different from working in a conventional nonprofit institution.      These conventional nonprofits, what we label “Fortresses” in our book, The Networked Nonprofit,  are all about command and top down control.   Annie pointed out that these organizations have many rigid rules.   It means that no one on staff or the outside can do anything without permission and had to be done a prescribed way.  For example, everyone had to use the same font.</a:t>
            </a:r>
          </a:p>
          <a:p>
            <a:endParaRPr lang="en-US" dirty="0" smtClean="0"/>
          </a:p>
          <a:p>
            <a:r>
              <a:rPr lang="en-US" dirty="0" smtClean="0"/>
              <a:t>What’s more she described how difficult this way of working is and makes it almost impossible to collaborate with other organizations working on similar issues.     In traditional organizations,  they approach activism as   “It is our issue.”   These traditional organizations feel that power comes for their expertise and their institution.</a:t>
            </a:r>
          </a:p>
          <a:p>
            <a:endParaRPr lang="en-US" dirty="0" smtClean="0"/>
          </a:p>
          <a:p>
            <a:r>
              <a:rPr lang="en-US" b="1" dirty="0" smtClean="0"/>
              <a:t>In Networks, Information and Connections Flow in Many Directions</a:t>
            </a:r>
          </a:p>
          <a:p>
            <a:endParaRPr lang="en-US" dirty="0" smtClean="0"/>
          </a:p>
          <a:p>
            <a:r>
              <a:rPr lang="en-US" dirty="0" smtClean="0"/>
              <a:t>Annie talked about how networks focus on collaboration and action, rather than institution building.   She noted,  “In networks, the goal isn’t a big staff, but inspiring lots of people to do the good work through making connections and taking action.”    She also observed that in networks, power and decision-making propagates outwards – rather than being consolidated in the center.</a:t>
            </a:r>
          </a:p>
          <a:p>
            <a:endParaRPr lang="en-US" dirty="0" smtClean="0"/>
          </a:p>
          <a:p>
            <a:r>
              <a:rPr lang="en-US" b="1" dirty="0" smtClean="0"/>
              <a:t>How and Why The Story of Stuff  Is Successful As A Network</a:t>
            </a:r>
            <a:endParaRPr lang="en-US" dirty="0" smtClean="0"/>
          </a:p>
          <a:p>
            <a:r>
              <a:rPr lang="en-US" dirty="0" smtClean="0"/>
              <a:t>Annie credits the above ways of working as the secret to their success.    She made the film because she was frustrated that the mainstream media and culture had ignored the underside of the American consumer economy.     When she posted the short film online in 2007, it exploded.   It turned up the volume on this important conversation.</a:t>
            </a:r>
          </a:p>
          <a:p>
            <a:endParaRPr lang="en-US" dirty="0" smtClean="0"/>
          </a:p>
          <a:p>
            <a:r>
              <a:rPr lang="en-US" dirty="0" smtClean="0"/>
              <a:t>In the three years since the film has been out there, there are still 10K views a day and 12 million views online.  There are more than 220 countries have viewed the film in an unknown number of group settings.  It’s been translated into dozens of languages, inspired curriculum for high school, inspired a ballet in Boston, a puppet show in Palestine, floats in parades and the list goes on.  People have spray painted the URL on bus stops.</a:t>
            </a:r>
          </a:p>
          <a:p>
            <a:r>
              <a:rPr lang="en-US" b="1" dirty="0" smtClean="0"/>
              <a:t>Building Relationships</a:t>
            </a:r>
            <a:endParaRPr lang="en-US" dirty="0" smtClean="0"/>
          </a:p>
          <a:p>
            <a:r>
              <a:rPr lang="en-US" dirty="0" smtClean="0"/>
              <a:t>Annie suggests that </a:t>
            </a:r>
            <a:r>
              <a:rPr lang="en-US" dirty="0" smtClean="0">
                <a:hlinkClick r:id="rId11"/>
              </a:rPr>
              <a:t>one reason they were successful</a:t>
            </a:r>
            <a:r>
              <a:rPr lang="en-US" dirty="0" smtClean="0"/>
              <a:t> is that the film wasn’t just hers.  It was conceived and created in a network context.      Instead of doing everything herself, she engaged other people.   She spent an entire decade building relationships with groups all over the world and building a network of organizations to address the issues in the film.  She also got lots of feedback about the film while it was being created.</a:t>
            </a:r>
          </a:p>
          <a:p>
            <a:r>
              <a:rPr lang="en-US" dirty="0" smtClean="0"/>
              <a:t>When the film launched, it was already on the web site of hundreds of groups all over the world.    Hundreds of advocates and allies helped create it and had a stake in it.     She says it was “network-held” resource.</a:t>
            </a:r>
          </a:p>
          <a:p>
            <a:r>
              <a:rPr lang="en-US" b="1" dirty="0" smtClean="0"/>
              <a:t>Inspiring Others To Take Action: Credit Free Zone</a:t>
            </a:r>
            <a:endParaRPr lang="en-US" dirty="0" smtClean="0"/>
          </a:p>
          <a:p>
            <a:r>
              <a:rPr lang="en-US" dirty="0" smtClean="0"/>
              <a:t>Annie also mentioned that their focus was to inspire new thinking and conversations, rather than getting credit or making money.    They used a creative commons license – allowing anyone to use their films, put them on their sites, and do anything they wanted except sell it.</a:t>
            </a:r>
          </a:p>
          <a:p>
            <a:r>
              <a:rPr lang="en-US" dirty="0" smtClean="0"/>
              <a:t>While Annie isn’t suggesting that we bury the old-school, centralized,  command and control model of organizing, she feels that different times demand evolving models.       Annie says working as network offers these advantages:</a:t>
            </a:r>
          </a:p>
          <a:p>
            <a:r>
              <a:rPr lang="en-US" dirty="0" smtClean="0"/>
              <a:t>(1)  Networks are more resilient and flexible and can bigger risks because they don’t have to worry about the longevity of a big institution.</a:t>
            </a:r>
          </a:p>
          <a:p>
            <a:r>
              <a:rPr lang="en-US" dirty="0" smtClean="0"/>
              <a:t>(2)  Networks are participatory.  They can get millions of people to help, not just paid staff.</a:t>
            </a:r>
          </a:p>
          <a:p>
            <a:r>
              <a:rPr lang="en-US" dirty="0" smtClean="0"/>
              <a:t>(3)  Networks offer many different ways to get involved.   It’s a buffet of ways to engage people that fits them.   Networks value people on whatever terms they want to participate.</a:t>
            </a:r>
          </a:p>
          <a:p>
            <a:r>
              <a:rPr lang="en-US" dirty="0" smtClean="0"/>
              <a:t>(4)  Networks are a reflection of where the world is going.    There’s a big paradigm shift in everything from our relationship to material goods to organizational models.   We’re moving from a “mine” to “ours” environment.</a:t>
            </a:r>
          </a:p>
          <a:p>
            <a:r>
              <a:rPr lang="en-US" dirty="0" smtClean="0"/>
              <a:t>(5) Networks make us all smarter.   By sharing information freely and welcoming input and feedback, learning is accelerated.    Networks evolve faster because of this.</a:t>
            </a:r>
          </a:p>
          <a:p>
            <a:r>
              <a:rPr lang="en-US" dirty="0" smtClean="0"/>
              <a:t>(6)  Networks are more fun.     Annie said that she had spent many years trying to get people to talk about the issues that she cared about, thinking her experience and expertise were enough.   It wasn’t until she learned to let go of control and shift from lecturing people to inviting them in that conversation exploded.</a:t>
            </a:r>
          </a:p>
          <a:p>
            <a:r>
              <a:rPr lang="en-US" dirty="0" smtClean="0"/>
              <a:t>As Annie said in her closing remarks,   the Story of Stuff is about building a better world.    In the story, the network is the hero.</a:t>
            </a:r>
          </a:p>
          <a:p>
            <a:endParaRPr lang="en-US" dirty="0"/>
          </a:p>
        </p:txBody>
      </p:sp>
      <p:sp>
        <p:nvSpPr>
          <p:cNvPr id="4" name="Slide Number Placeholder 3"/>
          <p:cNvSpPr>
            <a:spLocks noGrp="1"/>
          </p:cNvSpPr>
          <p:nvPr>
            <p:ph type="sldNum" sz="quarter" idx="10"/>
          </p:nvPr>
        </p:nvSpPr>
        <p:spPr/>
        <p:txBody>
          <a:bodyPr/>
          <a:lstStyle/>
          <a:p>
            <a:pPr>
              <a:defRPr/>
            </a:pPr>
            <a:fld id="{D716F52E-7302-4139-A25A-EE3D5244EAD7}" type="slidenum">
              <a:rPr lang="en-US" smtClean="0"/>
              <a:pPr>
                <a:defRPr/>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endParaRPr lang="en-US" b="1" dirty="0" smtClean="0"/>
          </a:p>
          <a:p>
            <a:r>
              <a:rPr lang="en-US" b="1" dirty="0" smtClean="0"/>
              <a:t>To Be Successful You Need both A Network Mindset and Networking Tools</a:t>
            </a:r>
            <a:br>
              <a:rPr lang="en-US" b="1" dirty="0" smtClean="0"/>
            </a:br>
            <a:endParaRPr lang="en-US" dirty="0" smtClean="0"/>
          </a:p>
          <a:p>
            <a:r>
              <a:rPr lang="en-US" dirty="0" smtClean="0"/>
              <a:t>A Networked organization is more than just the electronic infrastructure and tools that facilitate communication.   It isn’t a matter of a </a:t>
            </a:r>
            <a:r>
              <a:rPr lang="en-US" dirty="0" err="1" smtClean="0"/>
              <a:t>Facebook</a:t>
            </a:r>
            <a:r>
              <a:rPr lang="en-US" dirty="0" smtClean="0"/>
              <a:t> profile or using Twitter.   It is a collaborative way of working.   It is about  sharing.   When you have a group of people working together in a network-culture and are facile with the tools, it can be unstoppable.</a:t>
            </a:r>
          </a:p>
          <a:p>
            <a:endParaRPr lang="en-US" dirty="0" smtClean="0"/>
          </a:p>
          <a:p>
            <a:r>
              <a:rPr lang="en-US" dirty="0" smtClean="0"/>
              <a:t>She described the networked mindset as different from working in a conventional nonprofit institution.      These conventional nonprofits, what we label “Fortresses” in our book, The Networked Nonprofit,  are all about command and top down control.   Annie pointed out that these organizations have many rigid rules.   It means that no one on staff or the outside can do anything without permission and had to be done a prescribed way.  For example, everyone had to use the same font.</a:t>
            </a:r>
          </a:p>
          <a:p>
            <a:endParaRPr lang="en-US" dirty="0" smtClean="0"/>
          </a:p>
          <a:p>
            <a:r>
              <a:rPr lang="en-US" dirty="0" smtClean="0"/>
              <a:t>What’s more she described how difficult this way of working is and makes it almost impossible to collaborate with other organizations working on similar issues.     In traditional organizations,  they approach activism as   “It is our issue.”   These traditional organizations feel that power comes for their expertise and their institution.</a:t>
            </a:r>
          </a:p>
          <a:p>
            <a:endParaRPr lang="en-US" dirty="0" smtClean="0"/>
          </a:p>
          <a:p>
            <a:r>
              <a:rPr lang="en-US" b="1" dirty="0" smtClean="0"/>
              <a:t>In Networks, Information and Connections Flow in Many Directions</a:t>
            </a:r>
          </a:p>
          <a:p>
            <a:endParaRPr lang="en-US" dirty="0" smtClean="0"/>
          </a:p>
          <a:p>
            <a:r>
              <a:rPr lang="en-US" dirty="0" smtClean="0"/>
              <a:t>Annie talked about how networks focus on collaboration and action, rather than institution building.   She noted,  “In networks, the goal isn’t a big staff, but inspiring lots of people to do the good work through making connections and taking action.”    She also observed that in networks, power and decision-making propagates outwards – rather than being consolidated in the center.</a:t>
            </a:r>
          </a:p>
          <a:p>
            <a:endParaRPr lang="en-US" dirty="0" smtClean="0"/>
          </a:p>
          <a:p>
            <a:r>
              <a:rPr lang="en-US" b="1" dirty="0" smtClean="0"/>
              <a:t>How and Why The Story of Stuff  Is Successful As A Network</a:t>
            </a:r>
            <a:endParaRPr lang="en-US" dirty="0" smtClean="0"/>
          </a:p>
          <a:p>
            <a:r>
              <a:rPr lang="en-US" dirty="0" smtClean="0"/>
              <a:t>Annie credits the above ways of working as the secret to their success.    She made the film because she was frustrated that the mainstream media and culture had ignored the underside of the American consumer economy.     When she posted the short film online in 2007, it exploded.   It turned up the volume on this important conversation.</a:t>
            </a:r>
          </a:p>
          <a:p>
            <a:endParaRPr lang="en-US" dirty="0" smtClean="0"/>
          </a:p>
          <a:p>
            <a:r>
              <a:rPr lang="en-US" dirty="0" smtClean="0"/>
              <a:t>In the three years since the film has been out there, there are still 10K views a day and 12 million views online.  There are more than 220 countries have viewed the film in an unknown number of group settings.  It’s been translated into dozens of languages, inspired curriculum for high school, inspired a ballet in Boston, a puppet show in Palestine, floats in parades and the list goes on.  People have spray painted the URL on bus stops.</a:t>
            </a:r>
          </a:p>
          <a:p>
            <a:endParaRPr lang="en-US" b="1" dirty="0" smtClean="0"/>
          </a:p>
          <a:p>
            <a:r>
              <a:rPr lang="en-US" b="1" dirty="0" smtClean="0"/>
              <a:t>Building Relationships</a:t>
            </a:r>
            <a:endParaRPr lang="en-US" dirty="0" smtClean="0"/>
          </a:p>
          <a:p>
            <a:r>
              <a:rPr lang="en-US" dirty="0" smtClean="0"/>
              <a:t>Annie suggests that </a:t>
            </a:r>
            <a:r>
              <a:rPr lang="en-US" dirty="0" smtClean="0">
                <a:hlinkClick r:id="rId3"/>
              </a:rPr>
              <a:t>one reason they were successful</a:t>
            </a:r>
            <a:r>
              <a:rPr lang="en-US" dirty="0" smtClean="0"/>
              <a:t> is that the film wasn’t just hers.  It was conceived and created in a network context.      Instead of doing everything herself, she engaged other people.   She spent an entire decade building relationships with groups all over the world and building a network of organizations to address the issues in the film.  She also got lots of feedback about the film while it was being created.</a:t>
            </a:r>
          </a:p>
          <a:p>
            <a:r>
              <a:rPr lang="en-US" dirty="0" smtClean="0"/>
              <a:t>When the film launched, it was already on the web site of hundreds of groups all over the world.    Hundreds of advocates and allies helped create it and had a stake in it.     She says it was “network-held” resource.</a:t>
            </a:r>
          </a:p>
          <a:p>
            <a:endParaRPr lang="en-US" b="1" dirty="0" smtClean="0"/>
          </a:p>
          <a:p>
            <a:r>
              <a:rPr lang="en-US" b="1" dirty="0" smtClean="0"/>
              <a:t>Inspiring Others To Take Action: Credit Free Zone</a:t>
            </a:r>
            <a:endParaRPr lang="en-US" dirty="0" smtClean="0"/>
          </a:p>
          <a:p>
            <a:r>
              <a:rPr lang="en-US" dirty="0" smtClean="0"/>
              <a:t>Annie also mentioned that their focus was to inspire new thinking and conversations, rather than getting credit or making money.    They used a creative commons license – allowing anyone to use their films, put them on their sites, and do anything they wanted except sell it.</a:t>
            </a:r>
          </a:p>
          <a:p>
            <a:r>
              <a:rPr lang="en-US" dirty="0" smtClean="0"/>
              <a:t>While Annie isn’t suggesting that we bury the old-school, centralized,  command and control model of organizing, she feels that different times demand evolving models.       </a:t>
            </a:r>
          </a:p>
          <a:p>
            <a:endParaRPr lang="en-US" dirty="0" smtClean="0"/>
          </a:p>
          <a:p>
            <a:endParaRPr lang="en-US" dirty="0" smtClean="0"/>
          </a:p>
          <a:p>
            <a:r>
              <a:rPr lang="en-US" dirty="0" smtClean="0"/>
              <a:t>Annie says working as network offers these advantages:</a:t>
            </a:r>
          </a:p>
          <a:p>
            <a:r>
              <a:rPr lang="en-US" dirty="0" smtClean="0"/>
              <a:t>(1)  Networks are more resilient and flexible and can bigger risks because they don’t have to worry about the longevity of a big institution.</a:t>
            </a:r>
          </a:p>
          <a:p>
            <a:r>
              <a:rPr lang="en-US" dirty="0" smtClean="0"/>
              <a:t>(2)  Networks are participatory.  They can get millions of people to help, not just paid staff.</a:t>
            </a:r>
          </a:p>
          <a:p>
            <a:r>
              <a:rPr lang="en-US" dirty="0" smtClean="0"/>
              <a:t>(3)  Networks offer many different ways to get involved.   It’s a buffet of ways to engage people that fits them.   Networks value people on whatever terms they want to participate.</a:t>
            </a:r>
          </a:p>
          <a:p>
            <a:r>
              <a:rPr lang="en-US" dirty="0" smtClean="0"/>
              <a:t>(4)  Networks are a reflection of where the world is going.    There’s a big paradigm shift in everything from our relationship to material goods to organizational models.   We’re moving from a “mine” to “ours” environment.</a:t>
            </a:r>
          </a:p>
          <a:p>
            <a:r>
              <a:rPr lang="en-US" dirty="0" smtClean="0"/>
              <a:t>(5) Networks make us all smarter.   By sharing information freely and welcoming input and feedback, learning is accelerated.    Networks evolve faster because of this.</a:t>
            </a:r>
          </a:p>
          <a:p>
            <a:r>
              <a:rPr lang="en-US" dirty="0" smtClean="0"/>
              <a:t>(6)  Networks are more fun.     Annie said that she had spent many years trying to get people to talk about the issues that she cared about, thinking her experience and expertise were enough.   It wasn’t until she learned to let go of control and shift from lecturing people to inviting them in that conversation exploded.</a:t>
            </a:r>
          </a:p>
          <a:p>
            <a:r>
              <a:rPr lang="en-US" dirty="0" smtClean="0"/>
              <a:t>As Annie said in her closing remarks,   the Story of Stuff is about building a better world.    In the story, the network is the hero.</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D716F52E-7302-4139-A25A-EE3D5244EAD7}" type="slidenum">
              <a:rPr lang="en-US" smtClean="0"/>
              <a:pPr>
                <a:defRPr/>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b="1" dirty="0" smtClean="0"/>
              <a:t>To Be Successful You Need both A Network Mindset and Networking Tools</a:t>
            </a:r>
            <a:br>
              <a:rPr lang="en-US" b="1" dirty="0" smtClean="0"/>
            </a:br>
            <a:endParaRPr lang="en-US" dirty="0" smtClean="0"/>
          </a:p>
          <a:p>
            <a:r>
              <a:rPr lang="en-US" dirty="0" smtClean="0"/>
              <a:t>A Networked organization is more than just the electronic infrastructure and tools that facilitate communication.   It isn’t a matter of a </a:t>
            </a:r>
            <a:r>
              <a:rPr lang="en-US" dirty="0" err="1" smtClean="0"/>
              <a:t>Facebook</a:t>
            </a:r>
            <a:r>
              <a:rPr lang="en-US" dirty="0" smtClean="0"/>
              <a:t> profile or using Twitter.   It is a collaborative way of working.   It is about  sharing.   When you have a group of people working together in a network-culture and are facile with the tools, it can be unstoppable.</a:t>
            </a:r>
          </a:p>
          <a:p>
            <a:endParaRPr lang="en-US" dirty="0" smtClean="0"/>
          </a:p>
          <a:p>
            <a:r>
              <a:rPr lang="en-US" dirty="0" smtClean="0"/>
              <a:t>She described the networked mindset as different from working in a conventional nonprofit institution.      These conventional nonprofits, what we label “Fortresses” in our book, The Networked Nonprofit,  are all about command and top down control.   Annie pointed out that these organizations have many rigid rules.   It means that no one on staff or the outside can do anything without permission and had to be done a prescribed way.  For example, everyone had to use the same font.</a:t>
            </a:r>
          </a:p>
          <a:p>
            <a:endParaRPr lang="en-US" dirty="0" smtClean="0"/>
          </a:p>
          <a:p>
            <a:r>
              <a:rPr lang="en-US" dirty="0" smtClean="0"/>
              <a:t>What’s more she described how difficult this way of working is and makes it almost impossible to collaborate with other organizations working on similar issues.     In traditional organizations,  they approach activism as   “It is our issue.”   These traditional organizations feel that power comes for their expertise and their institution.</a:t>
            </a:r>
          </a:p>
          <a:p>
            <a:endParaRPr lang="en-US" dirty="0" smtClean="0"/>
          </a:p>
          <a:p>
            <a:r>
              <a:rPr lang="en-US" b="1" dirty="0" smtClean="0"/>
              <a:t>In Networks, Information and Connections Flow in Many Directions</a:t>
            </a:r>
          </a:p>
          <a:p>
            <a:endParaRPr lang="en-US" dirty="0" smtClean="0"/>
          </a:p>
          <a:p>
            <a:r>
              <a:rPr lang="en-US" dirty="0" smtClean="0"/>
              <a:t>Annie talked about how networks focus on collaboration and action, rather than institution building.   She noted,  “In networks, the goal isn’t a big staff, but inspiring lots of people to do the good work through making connections and taking action.”    She also observed that in networks, power and decision-making propagates outwards – rather than being consolidated in the center.</a:t>
            </a:r>
          </a:p>
          <a:p>
            <a:endParaRPr lang="en-US" dirty="0" smtClean="0"/>
          </a:p>
          <a:p>
            <a:r>
              <a:rPr lang="en-US" b="1" dirty="0" smtClean="0"/>
              <a:t>How and Why The Story of Stuff  Is Successful As A Network</a:t>
            </a:r>
            <a:endParaRPr lang="en-US" dirty="0" smtClean="0"/>
          </a:p>
          <a:p>
            <a:r>
              <a:rPr lang="en-US" dirty="0" smtClean="0"/>
              <a:t>Annie credits the above ways of working as the secret to their success.    She made the film because she was frustrated that the mainstream media and culture had ignored the underside of the American consumer economy.     When she posted the short film online in 2007, it exploded.   It turned up the volume on this important conversation.</a:t>
            </a:r>
          </a:p>
          <a:p>
            <a:endParaRPr lang="en-US" dirty="0" smtClean="0"/>
          </a:p>
          <a:p>
            <a:r>
              <a:rPr lang="en-US" dirty="0" smtClean="0"/>
              <a:t>In the three years since the film has been out there, there are still 10K views a day and 12 million views online.  There are more than 220 countries have viewed the film in an unknown number of group settings.  It’s been translated into dozens of languages, inspired curriculum for high school, inspired a ballet in Boston, a puppet show in Palestine, floats in parades and the list goes on.  People have spray painted the URL on bus stops.</a:t>
            </a:r>
          </a:p>
          <a:p>
            <a:endParaRPr lang="en-US" b="1" dirty="0" smtClean="0"/>
          </a:p>
          <a:p>
            <a:r>
              <a:rPr lang="en-US" b="1" dirty="0" smtClean="0"/>
              <a:t>Building Relationships</a:t>
            </a:r>
            <a:endParaRPr lang="en-US" dirty="0" smtClean="0"/>
          </a:p>
          <a:p>
            <a:r>
              <a:rPr lang="en-US" dirty="0" smtClean="0"/>
              <a:t>Annie suggests that </a:t>
            </a:r>
            <a:r>
              <a:rPr lang="en-US" dirty="0" smtClean="0">
                <a:hlinkClick r:id="rId3"/>
              </a:rPr>
              <a:t>one reason they were successful</a:t>
            </a:r>
            <a:r>
              <a:rPr lang="en-US" dirty="0" smtClean="0"/>
              <a:t> is that the film wasn’t just hers.  It was conceived and created in a network context.      Instead of doing everything herself, she engaged other people.   She spent an entire decade building relationships with groups all over the world and building a network of organizations to address the issues in the film.  She also got lots of feedback about the film while it was being created.</a:t>
            </a:r>
          </a:p>
          <a:p>
            <a:r>
              <a:rPr lang="en-US" dirty="0" smtClean="0"/>
              <a:t>When the film launched, it was already on the web site of hundreds of groups all over the world.    Hundreds of advocates and allies helped create it and had a stake in it.     She says it was “network-held” resource.</a:t>
            </a:r>
          </a:p>
          <a:p>
            <a:endParaRPr lang="en-US" b="1" dirty="0" smtClean="0"/>
          </a:p>
          <a:p>
            <a:r>
              <a:rPr lang="en-US" b="1" dirty="0" smtClean="0"/>
              <a:t>Inspiring Others To Take Action: Credit Free Zone</a:t>
            </a:r>
            <a:endParaRPr lang="en-US" dirty="0" smtClean="0"/>
          </a:p>
          <a:p>
            <a:r>
              <a:rPr lang="en-US" dirty="0" smtClean="0"/>
              <a:t>Annie also mentioned that their focus was to inspire new thinking and conversations, rather than getting credit or making money.    They used a creative commons license – allowing anyone to use their films, put them on their sites, and do anything they wanted except sell it.</a:t>
            </a:r>
          </a:p>
          <a:p>
            <a:r>
              <a:rPr lang="en-US" dirty="0" smtClean="0"/>
              <a:t>While Annie isn’t suggesting that we bury the old-school, centralized,  command and control model of organizing, she feels that different times demand evolving models.       </a:t>
            </a:r>
          </a:p>
          <a:p>
            <a:endParaRPr lang="en-US" dirty="0" smtClean="0"/>
          </a:p>
          <a:p>
            <a:endParaRPr lang="en-US" dirty="0" smtClean="0"/>
          </a:p>
          <a:p>
            <a:r>
              <a:rPr lang="en-US" dirty="0" smtClean="0"/>
              <a:t>Annie says working as network offers these advantages:</a:t>
            </a:r>
          </a:p>
          <a:p>
            <a:r>
              <a:rPr lang="en-US" dirty="0" smtClean="0"/>
              <a:t>(1)  Networks are more resilient and flexible and can bigger risks because they don’t have to worry about the longevity of a big institution.</a:t>
            </a:r>
          </a:p>
          <a:p>
            <a:r>
              <a:rPr lang="en-US" dirty="0" smtClean="0"/>
              <a:t>(2)  Networks are participatory.  They can get millions of people to help, not just paid staff.</a:t>
            </a:r>
          </a:p>
          <a:p>
            <a:r>
              <a:rPr lang="en-US" dirty="0" smtClean="0"/>
              <a:t>(3)  Networks offer many different ways to get involved.   It’s a buffet of ways to engage people that fits them.   Networks value people on whatever terms they want to participate.</a:t>
            </a:r>
          </a:p>
          <a:p>
            <a:r>
              <a:rPr lang="en-US" dirty="0" smtClean="0"/>
              <a:t>(4)  Networks are a reflection of where the world is going.    There’s a big paradigm shift in everything from our relationship to material goods to organizational models.   We’re moving from a “mine” to “ours” environment.</a:t>
            </a:r>
          </a:p>
          <a:p>
            <a:r>
              <a:rPr lang="en-US" dirty="0" smtClean="0"/>
              <a:t>(5) Networks make us all smarter.   By sharing information freely and welcoming input and feedback, learning is accelerated.    Networks evolve faster because of this.</a:t>
            </a:r>
          </a:p>
          <a:p>
            <a:r>
              <a:rPr lang="en-US" dirty="0" smtClean="0"/>
              <a:t>(6)  Networks are more fun.     Annie said that she had spent many years trying to get people to talk about the issues that she cared about, thinking her experience and expertise were enough.   It wasn’t until she learned to let go of control and shift from lecturing people to inviting them in that conversation exploded.</a:t>
            </a:r>
          </a:p>
          <a:p>
            <a:r>
              <a:rPr lang="en-US" dirty="0" smtClean="0"/>
              <a:t>As Annie said in her closing remarks,   the Story of Stuff is about building a better world.    In the story, the network is the hero.</a:t>
            </a:r>
          </a:p>
          <a:p>
            <a:endParaRPr lang="en-US" dirty="0"/>
          </a:p>
        </p:txBody>
      </p:sp>
      <p:sp>
        <p:nvSpPr>
          <p:cNvPr id="4" name="Slide Number Placeholder 3"/>
          <p:cNvSpPr>
            <a:spLocks noGrp="1"/>
          </p:cNvSpPr>
          <p:nvPr>
            <p:ph type="sldNum" sz="quarter" idx="10"/>
          </p:nvPr>
        </p:nvSpPr>
        <p:spPr/>
        <p:txBody>
          <a:bodyPr/>
          <a:lstStyle/>
          <a:p>
            <a:pPr>
              <a:defRPr/>
            </a:pPr>
            <a:fld id="{D716F52E-7302-4139-A25A-EE3D5244EAD7}" type="slidenum">
              <a:rPr lang="en-US" smtClean="0"/>
              <a:pPr>
                <a:defRPr/>
              </a:pPr>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http://www.flickr.com/photos/localsurfer/21448206/sizes/l/in/photostream/</a:t>
            </a:r>
          </a:p>
          <a:p>
            <a:endParaRPr lang="en-US" dirty="0" smtClean="0"/>
          </a:p>
          <a:p>
            <a:r>
              <a:rPr lang="en-US" dirty="0" smtClean="0"/>
              <a:t>The </a:t>
            </a:r>
            <a:r>
              <a:rPr lang="en-US" dirty="0" err="1" smtClean="0"/>
              <a:t>Surfrider</a:t>
            </a:r>
            <a:r>
              <a:rPr lang="en-US" dirty="0" smtClean="0"/>
              <a:t> Foundation is a non-profit grassroots organization dedicated to the protection and enjoyment of our world’s oceans, waves and beaches. Founded in 1984 by a handful of visionary surfers in Malibu, California, the </a:t>
            </a:r>
            <a:r>
              <a:rPr lang="en-US" dirty="0" err="1" smtClean="0"/>
              <a:t>Surfrider</a:t>
            </a:r>
            <a:r>
              <a:rPr lang="en-US" dirty="0" smtClean="0"/>
              <a:t> Foundation now maintains over 50,000 members and 90 </a:t>
            </a:r>
            <a:r>
              <a:rPr lang="en-US" dirty="0" smtClean="0">
                <a:hlinkClick r:id="rId3"/>
              </a:rPr>
              <a:t>chapters</a:t>
            </a:r>
            <a:r>
              <a:rPr lang="en-US" dirty="0" smtClean="0"/>
              <a:t> worldwide</a:t>
            </a:r>
          </a:p>
          <a:p>
            <a:endParaRPr lang="en-US" dirty="0" smtClean="0"/>
          </a:p>
          <a:p>
            <a:r>
              <a:rPr lang="en-US" dirty="0" smtClean="0"/>
              <a:t>They have</a:t>
            </a:r>
            <a:r>
              <a:rPr lang="en-US" baseline="0" dirty="0" smtClean="0"/>
              <a:t> members and chapters around the world – and they use social media to mobilize people online to have impact offline – for “beach victories”   For example, they get their members to show up a local hearings to block projects that might destroy</a:t>
            </a:r>
            <a:r>
              <a:rPr lang="en-US" dirty="0" smtClean="0"/>
              <a:t> wetlands as well as miles of sandy coast.</a:t>
            </a:r>
          </a:p>
          <a:p>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D716F52E-7302-4139-A25A-EE3D5244EAD7}" type="slidenum">
              <a:rPr lang="en-US" smtClean="0"/>
              <a:pPr>
                <a:defRPr/>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46EACF-D571-457B-9C6F-7BF5D01BCEE0}"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10AFA66-2F5D-4AA0-A73A-B808EFFA2D9F}" type="slidenum">
              <a:rPr lang="en-US">
                <a:latin typeface="Arial" pitchFamily="34" charset="0"/>
              </a:rPr>
              <a:pPr fontAlgn="base">
                <a:spcBef>
                  <a:spcPct val="0"/>
                </a:spcBef>
                <a:spcAft>
                  <a:spcPct val="0"/>
                </a:spcAft>
              </a:pPr>
              <a:t>22</a:t>
            </a:fld>
            <a:endParaRPr lang="en-US">
              <a:latin typeface="Arial" pitchFamily="34"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04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SHABAKAT youth integrate information and communication technologies in the day-to-day lives of their communities to positively transform our families, education, businesses, environment and community. </a:t>
            </a:r>
            <a:r>
              <a:rPr lang="en-US" dirty="0" err="1" smtClean="0"/>
              <a:t>Rami</a:t>
            </a:r>
            <a:r>
              <a:rPr lang="en-US" dirty="0" smtClean="0"/>
              <a:t> Al-</a:t>
            </a:r>
            <a:r>
              <a:rPr lang="en-US" dirty="0" err="1" smtClean="0"/>
              <a:t>Karmi</a:t>
            </a:r>
            <a:r>
              <a:rPr lang="en-US" dirty="0" smtClean="0"/>
              <a:t> will share a few words.</a:t>
            </a:r>
          </a:p>
          <a:p>
            <a:endParaRPr lang="en-US" dirty="0" smtClean="0"/>
          </a:p>
          <a:p>
            <a:endParaRPr lang="en-US" dirty="0" smtClean="0"/>
          </a:p>
          <a:p>
            <a:r>
              <a:rPr lang="en-US" dirty="0" smtClean="0"/>
              <a:t>Founder and CEO of </a:t>
            </a:r>
            <a:r>
              <a:rPr lang="en-US" dirty="0" err="1" smtClean="0">
                <a:hlinkClick r:id="rId3"/>
              </a:rPr>
              <a:t>Shabakat</a:t>
            </a:r>
            <a:r>
              <a:rPr lang="en-US" dirty="0" smtClean="0"/>
              <a:t>, Al </a:t>
            </a:r>
            <a:r>
              <a:rPr lang="en-US" dirty="0" err="1" smtClean="0"/>
              <a:t>Ordon</a:t>
            </a:r>
            <a:r>
              <a:rPr lang="en-US" dirty="0" smtClean="0"/>
              <a:t> (</a:t>
            </a:r>
            <a:r>
              <a:rPr lang="en-US" dirty="0" err="1" smtClean="0"/>
              <a:t>JordanNet</a:t>
            </a:r>
            <a:r>
              <a:rPr lang="en-US" dirty="0" smtClean="0"/>
              <a:t>) and is serving as the E-</a:t>
            </a:r>
            <a:r>
              <a:rPr lang="en-US" dirty="0" err="1" smtClean="0"/>
              <a:t>Mediat</a:t>
            </a:r>
            <a:r>
              <a:rPr lang="en-US" dirty="0" smtClean="0"/>
              <a:t> Strategic Adviser for the </a:t>
            </a:r>
            <a:r>
              <a:rPr lang="en-US" dirty="0" smtClean="0">
                <a:hlinkClick r:id="rId4"/>
              </a:rPr>
              <a:t>Jordan In-Country Team</a:t>
            </a:r>
            <a:r>
              <a:rPr lang="en-US" dirty="0" smtClean="0"/>
              <a:t> shared some lessons about working as networked </a:t>
            </a:r>
            <a:r>
              <a:rPr lang="en-US" dirty="0" err="1" smtClean="0"/>
              <a:t>ngo</a:t>
            </a:r>
            <a:r>
              <a:rPr lang="en-US" dirty="0" smtClean="0"/>
              <a:t>. His organization’s name, </a:t>
            </a:r>
            <a:r>
              <a:rPr lang="en-US" dirty="0" err="1" smtClean="0">
                <a:hlinkClick r:id="rId3"/>
              </a:rPr>
              <a:t>Shabakat</a:t>
            </a:r>
            <a:r>
              <a:rPr lang="en-US" dirty="0" smtClean="0"/>
              <a:t>, translates into the word “network.”</a:t>
            </a:r>
          </a:p>
          <a:p>
            <a:r>
              <a:rPr lang="en-US" dirty="0" err="1" smtClean="0"/>
              <a:t>Shabakat</a:t>
            </a:r>
            <a:r>
              <a:rPr lang="en-US" dirty="0" smtClean="0"/>
              <a:t> Al </a:t>
            </a:r>
            <a:r>
              <a:rPr lang="en-US" dirty="0" err="1" smtClean="0"/>
              <a:t>Ordon</a:t>
            </a:r>
            <a:r>
              <a:rPr lang="en-US" dirty="0" smtClean="0"/>
              <a:t> trains young people in technical, professional and facilitation skills who then go out and create programs to train people in their communities. </a:t>
            </a:r>
            <a:r>
              <a:rPr lang="en-US" dirty="0" err="1" smtClean="0"/>
              <a:t>Rami</a:t>
            </a:r>
            <a:r>
              <a:rPr lang="en-US" dirty="0" smtClean="0"/>
              <a:t> shared how his organization works in a transparent way, open sourcing its program materials and processes. They also work many different partners to spread the program so that his organization isn’t doing everything. They’ve simplified and focused on what they do best.</a:t>
            </a:r>
          </a:p>
          <a:p>
            <a:endParaRPr lang="en-US" dirty="0"/>
          </a:p>
        </p:txBody>
      </p:sp>
      <p:sp>
        <p:nvSpPr>
          <p:cNvPr id="4" name="Slide Number Placeholder 3"/>
          <p:cNvSpPr>
            <a:spLocks noGrp="1"/>
          </p:cNvSpPr>
          <p:nvPr>
            <p:ph type="sldNum" sz="quarter" idx="10"/>
          </p:nvPr>
        </p:nvSpPr>
        <p:spPr/>
        <p:txBody>
          <a:bodyPr/>
          <a:lstStyle/>
          <a:p>
            <a:pPr>
              <a:defRPr/>
            </a:pPr>
            <a:fld id="{D716F52E-7302-4139-A25A-EE3D5244EAD7}" type="slidenum">
              <a:rPr lang="en-US" smtClean="0"/>
              <a:pPr>
                <a:defRPr/>
              </a:pPr>
              <a:t>23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http://www.bethkanter.org/emediat-day2/</a:t>
            </a:r>
          </a:p>
          <a:p>
            <a:r>
              <a:rPr lang="en-US" dirty="0" smtClean="0"/>
              <a:t>Founder and CEO of </a:t>
            </a:r>
            <a:r>
              <a:rPr lang="en-US" dirty="0" err="1" smtClean="0">
                <a:hlinkClick r:id="rId3"/>
              </a:rPr>
              <a:t>Shabakat</a:t>
            </a:r>
            <a:r>
              <a:rPr lang="en-US" dirty="0" smtClean="0"/>
              <a:t>, Al </a:t>
            </a:r>
            <a:r>
              <a:rPr lang="en-US" dirty="0" err="1" smtClean="0"/>
              <a:t>Ordon</a:t>
            </a:r>
            <a:r>
              <a:rPr lang="en-US" dirty="0" smtClean="0"/>
              <a:t> (</a:t>
            </a:r>
            <a:r>
              <a:rPr lang="en-US" dirty="0" err="1" smtClean="0"/>
              <a:t>JordanNet</a:t>
            </a:r>
            <a:r>
              <a:rPr lang="en-US" dirty="0" smtClean="0"/>
              <a:t>) and is serving as the E-Mediat Strategic Adviser for the </a:t>
            </a:r>
            <a:r>
              <a:rPr lang="en-US" dirty="0" smtClean="0">
                <a:hlinkClick r:id="rId4"/>
              </a:rPr>
              <a:t>Jordan In-Country Team</a:t>
            </a:r>
            <a:r>
              <a:rPr lang="en-US" dirty="0" smtClean="0"/>
              <a:t> shared some lessons about working as networked NGO. His organization’s name, </a:t>
            </a:r>
            <a:r>
              <a:rPr lang="en-US" dirty="0" err="1" smtClean="0">
                <a:hlinkClick r:id="rId3"/>
              </a:rPr>
              <a:t>Shabakat</a:t>
            </a:r>
            <a:r>
              <a:rPr lang="en-US" dirty="0" smtClean="0"/>
              <a:t>, translates into the word “network.”</a:t>
            </a:r>
          </a:p>
          <a:p>
            <a:r>
              <a:rPr lang="en-US" dirty="0" err="1" smtClean="0"/>
              <a:t>Shabakat</a:t>
            </a:r>
            <a:r>
              <a:rPr lang="en-US" dirty="0" smtClean="0"/>
              <a:t> Al </a:t>
            </a:r>
            <a:r>
              <a:rPr lang="en-US" dirty="0" err="1" smtClean="0"/>
              <a:t>Ordon</a:t>
            </a:r>
            <a:r>
              <a:rPr lang="en-US" dirty="0" smtClean="0"/>
              <a:t> trains young people in technical, professional and facilitation skills who then go out and create programs to train people in their communities. </a:t>
            </a:r>
            <a:r>
              <a:rPr lang="en-US" dirty="0" err="1" smtClean="0"/>
              <a:t>Rami</a:t>
            </a:r>
            <a:r>
              <a:rPr lang="en-US" dirty="0" smtClean="0"/>
              <a:t> shared how his organization works in a transparent way, open sourcing its program materials and processes. They also work many different partners to spread the program so that his organization isn’t doing everything. They’ve simplified and focused on what they do best.</a:t>
            </a:r>
          </a:p>
          <a:p>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24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970212B-AB6F-4A95-B0AE-13C746081ADC}" type="slidenum">
              <a:rPr lang="en-US"/>
              <a:pPr fontAlgn="base">
                <a:spcBef>
                  <a:spcPct val="0"/>
                </a:spcBef>
                <a:spcAft>
                  <a:spcPct val="0"/>
                </a:spcAft>
              </a:pPr>
              <a:t>25</a:t>
            </a:fld>
            <a:endParaRPr lang="en-US"/>
          </a:p>
        </p:txBody>
      </p:sp>
      <p:sp>
        <p:nvSpPr>
          <p:cNvPr id="317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7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Networked</a:t>
            </a:r>
            <a:r>
              <a:rPr lang="en-US" baseline="0" dirty="0" smtClean="0"/>
              <a:t> Nonprofits </a:t>
            </a:r>
            <a:r>
              <a:rPr lang="en-US" dirty="0" smtClean="0"/>
              <a:t>understand the difference and nuances between traditional media and social media are the ones that being the most effective</a:t>
            </a:r>
          </a:p>
          <a:p>
            <a:pPr>
              <a:spcBef>
                <a:spcPct val="0"/>
              </a:spcBef>
            </a:pPr>
            <a:endParaRPr lang="en-US" dirty="0" smtClean="0"/>
          </a:p>
          <a:p>
            <a:pPr>
              <a:spcBef>
                <a:spcPct val="0"/>
              </a:spcBef>
            </a:pPr>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Civil society is often defined as the self-generating and self-supporting community of people who share core values and voluntarily organize political, economic, or cultural activities independent of the state.  Civil society groups come in many sizes, with different goals, and exist both online/offline around the world.    Civil</a:t>
            </a:r>
            <a:r>
              <a:rPr lang="en-US" baseline="0" dirty="0" smtClean="0"/>
              <a:t> Society </a:t>
            </a:r>
            <a:r>
              <a:rPr lang="en-US" dirty="0" smtClean="0"/>
              <a:t>groups</a:t>
            </a:r>
            <a:r>
              <a:rPr lang="en-US" baseline="0" dirty="0" smtClean="0"/>
              <a:t> represent a breath of expressed </a:t>
            </a:r>
            <a:r>
              <a:rPr lang="en-US" dirty="0" smtClean="0"/>
              <a:t>views and</a:t>
            </a:r>
            <a:r>
              <a:rPr lang="en-US" baseline="0" dirty="0" smtClean="0"/>
              <a:t> </a:t>
            </a:r>
            <a:r>
              <a:rPr lang="en-US" dirty="0" smtClean="0"/>
              <a:t>contributes to the defining of national goals and the shaping of policies. </a:t>
            </a:r>
          </a:p>
          <a:p>
            <a:endParaRPr lang="en-US" dirty="0" smtClean="0"/>
          </a:p>
          <a:p>
            <a:r>
              <a:rPr lang="en-US" dirty="0" smtClean="0"/>
              <a:t>The role of social technology in civil society.  People have been congregating in online social spaces, such as Twitter, </a:t>
            </a:r>
            <a:r>
              <a:rPr lang="en-US" dirty="0" err="1" smtClean="0"/>
              <a:t>Facebook</a:t>
            </a:r>
            <a:r>
              <a:rPr lang="en-US" dirty="0" smtClean="0"/>
              <a:t>, YouTube and </a:t>
            </a:r>
            <a:r>
              <a:rPr lang="en-US" dirty="0" err="1" smtClean="0"/>
              <a:t>Flickr</a:t>
            </a:r>
            <a:r>
              <a:rPr lang="en-US" dirty="0" smtClean="0"/>
              <a:t> for years. But these tools are not just being used for day-to-day socializing and content sharing, they are also being used as news filters, platforms for collaboration, and opportunities</a:t>
            </a:r>
            <a:r>
              <a:rPr lang="en-US" baseline="0" dirty="0" smtClean="0"/>
              <a:t> for NGOs to make the world a better place</a:t>
            </a:r>
            <a:r>
              <a:rPr lang="en-US" dirty="0" smtClean="0"/>
              <a:t>. Information and requests for action can ripple quickly through such networks as people forward on interesting or important messages to their peers. </a:t>
            </a:r>
          </a:p>
          <a:p>
            <a:endParaRPr lang="en-US" dirty="0" smtClean="0"/>
          </a:p>
          <a:p>
            <a:r>
              <a:rPr lang="en-US" dirty="0" smtClean="0"/>
              <a:t>Civil society associations, by using social tools, can extend the reach of their web presence and the strength of their network, and form direct relationships with the individuals in their constituency. Social tools can also provide website visitors with something immediate to do, even if it is a small action. Establishing these one-to-one relationships and facilitating immediate action both increase engagement, which in turn increases the likelihood that the member/supporter will become a more active and valuable participant in the community.</a:t>
            </a:r>
          </a:p>
          <a:p>
            <a:endParaRPr lang="en-US" dirty="0" smtClean="0"/>
          </a:p>
          <a:p>
            <a:r>
              <a:rPr lang="en-US" dirty="0" smtClean="0"/>
              <a:t>Increasingly, people want direct involvement in civil society, rather than action by proxy, and social tools can help them experience that direct involvement. That may mean that they want to be a part of an active community, rather than a passive individual isolated from their fellow supporters. Civil society associations can use social tools to provide an environment for conversation, whether that’s on a blog or a social network or on Twitter, which will then allow a vibrant community to grow. </a:t>
            </a:r>
          </a:p>
          <a:p>
            <a:endParaRPr lang="en-US" dirty="0" smtClean="0"/>
          </a:p>
          <a:p>
            <a:r>
              <a:rPr lang="en-US" dirty="0" smtClean="0"/>
              <a:t>Social media allows individuals to easily come together to discuss and solve shared problems. Associations can either tap into that, facilitating self-</a:t>
            </a:r>
            <a:r>
              <a:rPr lang="en-US" dirty="0" err="1" smtClean="0"/>
              <a:t>organisation</a:t>
            </a:r>
            <a:r>
              <a:rPr lang="en-US" dirty="0" smtClean="0"/>
              <a:t> that benefits the association, or can ignore it. But if they do ignore the opportunity provided by the internet to engender collective action, they risk sidelining themselves as individuals bypass existing organizations and structures to achieve their goals. </a:t>
            </a:r>
          </a:p>
          <a:p>
            <a:endParaRPr lang="en-US" dirty="0" smtClean="0"/>
          </a:p>
          <a:p>
            <a:endParaRPr lang="en-US" dirty="0" smtClean="0"/>
          </a:p>
          <a:p>
            <a:r>
              <a:rPr lang="en-US" sz="1200" kern="1200" dirty="0" smtClean="0">
                <a:solidFill>
                  <a:schemeClr val="tx1"/>
                </a:solidFill>
                <a:latin typeface="+mn-lt"/>
                <a:ea typeface="+mn-ea"/>
                <a:cs typeface="+mn-cs"/>
              </a:rPr>
              <a:t>Civil Society and Social Media</a:t>
            </a:r>
            <a:br>
              <a:rPr lang="en-US" sz="1200" kern="1200" dirty="0" smtClean="0">
                <a:solidFill>
                  <a:schemeClr val="tx1"/>
                </a:solidFill>
                <a:latin typeface="+mn-lt"/>
                <a:ea typeface="+mn-ea"/>
                <a:cs typeface="+mn-cs"/>
              </a:rPr>
            </a:br>
            <a:r>
              <a:rPr lang="en-US" sz="1200" u="sng" kern="1200" dirty="0" smtClean="0">
                <a:solidFill>
                  <a:schemeClr val="tx1"/>
                </a:solidFill>
                <a:latin typeface="+mn-lt"/>
                <a:ea typeface="+mn-ea"/>
                <a:cs typeface="+mn-cs"/>
                <a:hlinkClick r:id="rId3"/>
              </a:rPr>
              <a:t>http://www.america.gov/st/democracyhr-english/2010/January/20100126140433mlenuhret0.8288081.html</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Why Is Social Media Important In Civil Society</a:t>
            </a:r>
            <a:br>
              <a:rPr lang="en-US" sz="1200" kern="1200" dirty="0" smtClean="0">
                <a:solidFill>
                  <a:schemeClr val="tx1"/>
                </a:solidFill>
                <a:latin typeface="+mn-lt"/>
                <a:ea typeface="+mn-ea"/>
                <a:cs typeface="+mn-cs"/>
              </a:rPr>
            </a:br>
            <a:r>
              <a:rPr lang="en-US" sz="1200" u="sng" kern="1200" dirty="0" smtClean="0">
                <a:solidFill>
                  <a:schemeClr val="tx1"/>
                </a:solidFill>
                <a:latin typeface="+mn-lt"/>
                <a:ea typeface="+mn-ea"/>
                <a:cs typeface="+mn-cs"/>
                <a:hlinkClick r:id="rId4"/>
              </a:rPr>
              <a:t>http://www.socialmediamarketingcompanyusa.com/resources/why-is-social-media-important-to-civil-society.html</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Public Media 2.0</a:t>
            </a:r>
            <a:br>
              <a:rPr lang="en-US" sz="1200" kern="1200" dirty="0" smtClean="0">
                <a:solidFill>
                  <a:schemeClr val="tx1"/>
                </a:solidFill>
                <a:latin typeface="+mn-lt"/>
                <a:ea typeface="+mn-ea"/>
                <a:cs typeface="+mn-cs"/>
              </a:rPr>
            </a:br>
            <a:r>
              <a:rPr lang="en-US" sz="1200" u="sng" kern="1200" dirty="0" smtClean="0">
                <a:solidFill>
                  <a:schemeClr val="tx1"/>
                </a:solidFill>
                <a:latin typeface="+mn-lt"/>
                <a:ea typeface="+mn-ea"/>
                <a:cs typeface="+mn-cs"/>
                <a:hlinkClick r:id="rId5"/>
              </a:rPr>
              <a:t>http://www.centerforsocialmedia.org/future-public-media/documents/white-papers/public-media-20-dynamic-engaged-publics</a:t>
            </a:r>
            <a:endParaRPr lang="en-US" sz="1200" kern="1200" dirty="0" smtClean="0">
              <a:solidFill>
                <a:schemeClr val="tx1"/>
              </a:solidFill>
              <a:latin typeface="+mn-lt"/>
              <a:ea typeface="+mn-ea"/>
              <a:cs typeface="+mn-cs"/>
            </a:endParaRPr>
          </a:p>
          <a:p>
            <a:endParaRPr lang="en-US" dirty="0" smtClean="0"/>
          </a:p>
          <a:p>
            <a:endParaRPr lang="en-US" dirty="0" smtClean="0"/>
          </a:p>
          <a:p>
            <a:endParaRPr lang="en-US" dirty="0" smtClean="0"/>
          </a:p>
          <a:p>
            <a:endParaRPr lang="en-US" dirty="0" smtClean="0"/>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26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a:t>
            </a:r>
            <a:r>
              <a:rPr lang="en-US" dirty="0" smtClean="0"/>
              <a:t>Global Initiative for Breast Cancer Awareness</a:t>
            </a:r>
            <a:r>
              <a:rPr lang="en-US" baseline="0" dirty="0" smtClean="0"/>
              <a:t> has allowed IIE to </a:t>
            </a:r>
            <a:r>
              <a:rPr lang="en-US" dirty="0" smtClean="0"/>
              <a:t> share videos and has been a powerful way to communicate impact of our work, as well as share ideas among participants/teams in the ten countries for how to raise awareness. </a:t>
            </a:r>
            <a:endParaRPr lang="en-US" dirty="0"/>
          </a:p>
        </p:txBody>
      </p:sp>
      <p:sp>
        <p:nvSpPr>
          <p:cNvPr id="4" name="Slide Number Placeholder 3"/>
          <p:cNvSpPr>
            <a:spLocks noGrp="1"/>
          </p:cNvSpPr>
          <p:nvPr>
            <p:ph type="sldNum" sz="quarter" idx="10"/>
          </p:nvPr>
        </p:nvSpPr>
        <p:spPr/>
        <p:txBody>
          <a:bodyPr/>
          <a:lstStyle/>
          <a:p>
            <a:fld id="{5716052E-090A-41D6-844E-B1020D3717EC}" type="slidenum">
              <a:rPr lang="en-US" smtClean="0"/>
              <a:pPr/>
              <a:t>27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http://www.youtube.com/watch?v=fJ9l6uFpo84</a:t>
            </a:r>
          </a:p>
          <a:p>
            <a:endParaRPr lang="en-US" dirty="0" smtClean="0"/>
          </a:p>
          <a:p>
            <a:r>
              <a:rPr lang="en-US" dirty="0" smtClean="0"/>
              <a:t>If you are on a</a:t>
            </a:r>
            <a:r>
              <a:rPr lang="en-US" baseline="0" dirty="0" smtClean="0"/>
              <a:t> good Internet connection, clicking the link will take you to the YouTube Video, but make sure you play it before you present so you don’t have to wait for it.</a:t>
            </a:r>
          </a:p>
          <a:p>
            <a:r>
              <a:rPr lang="en-US" baseline="0" dirty="0" smtClean="0"/>
              <a:t/>
            </a:r>
            <a:br>
              <a:rPr lang="en-US" baseline="0" dirty="0" smtClean="0"/>
            </a:br>
            <a:r>
              <a:rPr lang="en-US" baseline="0" dirty="0" smtClean="0"/>
              <a:t>Another option is to embed the video in the slide, but you must have an Internet connection – </a:t>
            </a:r>
          </a:p>
          <a:p>
            <a:endParaRPr lang="en-US" baseline="0" dirty="0" smtClean="0"/>
          </a:p>
          <a:p>
            <a:r>
              <a:rPr lang="en-US" baseline="0" dirty="0" smtClean="0"/>
              <a:t>Instructions</a:t>
            </a:r>
            <a:endParaRPr lang="en-US" dirty="0" smtClean="0">
              <a:hlinkClick r:id="rId3"/>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http://beth.typepad.com/beths_blog/2010/03/embedding-a-youtube-video-in-power-point.html</a:t>
            </a:r>
            <a:r>
              <a:rPr lang="en-US" dirty="0" smtClean="0"/>
              <a:t>)</a:t>
            </a:r>
            <a:br>
              <a:rPr lang="en-US" dirty="0" smtClean="0"/>
            </a:br>
            <a:r>
              <a:rPr lang="en-US" dirty="0" smtClean="0"/>
              <a:t/>
            </a:r>
            <a:br>
              <a:rPr lang="en-US" dirty="0" smtClean="0"/>
            </a:br>
            <a:r>
              <a:rPr lang="en-US" dirty="0" smtClean="0"/>
              <a:t>No Internet connection?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 can download YouTube Videos and play them offline using one of these programs:</a:t>
            </a:r>
            <a:br>
              <a:rPr lang="en-US" dirty="0" smtClean="0"/>
            </a:br>
            <a:r>
              <a:rPr lang="en-US" dirty="0" smtClean="0">
                <a:hlinkClick r:id="rId4"/>
              </a:rPr>
              <a:t>http://keepvid.com/</a:t>
            </a:r>
            <a:r>
              <a:rPr lang="en-US" dirty="0" smtClean="0"/>
              <a:t> </a:t>
            </a:r>
            <a:br>
              <a:rPr lang="en-US" dirty="0" smtClean="0"/>
            </a:br>
            <a:r>
              <a:rPr lang="en-US" dirty="0" smtClean="0"/>
              <a:t/>
            </a:r>
            <a:br>
              <a:rPr lang="en-US" dirty="0" smtClean="0"/>
            </a:br>
            <a:r>
              <a:rPr lang="en-US" dirty="0" err="1" smtClean="0"/>
              <a:t>FireFox</a:t>
            </a:r>
            <a:r>
              <a:rPr lang="en-US" dirty="0" smtClean="0"/>
              <a:t> </a:t>
            </a:r>
            <a:r>
              <a:rPr lang="en-US" dirty="0" err="1" smtClean="0"/>
              <a:t>Plugin</a:t>
            </a:r>
            <a:r>
              <a:rPr lang="en-US" dirty="0" smtClean="0"/>
              <a:t>: </a:t>
            </a:r>
            <a:r>
              <a:rPr lang="en-US" dirty="0" smtClean="0">
                <a:hlinkClick r:id="rId5"/>
              </a:rPr>
              <a:t>http://www.web-video-downloader.com/</a:t>
            </a:r>
            <a:r>
              <a:rPr lang="en-US" dirty="0" smtClean="0"/>
              <a:t/>
            </a:r>
            <a:br>
              <a:rPr lang="en-US" dirty="0" smtClean="0"/>
            </a:br>
            <a:r>
              <a:rPr lang="en-US" dirty="0" smtClean="0"/>
              <a:t/>
            </a:r>
            <a:br>
              <a:rPr lang="en-US" dirty="0" smtClean="0"/>
            </a:br>
            <a:r>
              <a:rPr lang="en-US" dirty="0" smtClean="0"/>
              <a:t>Bear in mind, that </a:t>
            </a:r>
            <a:r>
              <a:rPr lang="en-US" dirty="0" err="1" smtClean="0"/>
              <a:t>KeepVid</a:t>
            </a:r>
            <a:r>
              <a:rPr lang="en-US" dirty="0" smtClean="0"/>
              <a:t> uses a Java applet that you have to allow to run, there's a possibility it doesn't work well in some browsers but on Chrome it's fine.  </a:t>
            </a:r>
            <a:br>
              <a:rPr lang="en-US" dirty="0" smtClean="0"/>
            </a:br>
            <a:r>
              <a:rPr lang="en-US" dirty="0" smtClean="0"/>
              <a:t/>
            </a:r>
            <a:br>
              <a:rPr lang="en-US" dirty="0" smtClean="0"/>
            </a:br>
            <a:r>
              <a:rPr lang="en-US" dirty="0" smtClean="0"/>
              <a:t>You can save the file in mp4 (and link to it from your </a:t>
            </a:r>
            <a:r>
              <a:rPr lang="en-US" dirty="0" err="1" smtClean="0"/>
              <a:t>ppt</a:t>
            </a:r>
            <a:r>
              <a:rPr lang="en-US" dirty="0" smtClean="0"/>
              <a:t>) or save as a .</a:t>
            </a:r>
            <a:r>
              <a:rPr lang="en-US" dirty="0" err="1" smtClean="0"/>
              <a:t>flv</a:t>
            </a:r>
            <a:r>
              <a:rPr lang="en-US" dirty="0" smtClean="0"/>
              <a:t> and open it in your browser (as long as you have the right </a:t>
            </a:r>
            <a:r>
              <a:rPr lang="en-US" dirty="0" err="1" smtClean="0"/>
              <a:t>plugin</a:t>
            </a:r>
            <a:r>
              <a:rPr lang="en-US" dirty="0" smtClean="0"/>
              <a:t>/player - on my computer I'm using Real Player and QuickTime.</a:t>
            </a:r>
            <a:r>
              <a:rPr lang="en-US" baseline="0" dirty="0" smtClean="0"/>
              <a:t>   I put a link “Play Video Offline” and link to the video file on the hard drive in the same folder as the ppt.   Then you click it and it will ask you confirm the player and it will play. </a:t>
            </a:r>
            <a:r>
              <a:rPr lang="en-US" dirty="0" smtClean="0"/>
              <a:t/>
            </a:r>
            <a:br>
              <a:rPr lang="en-US" dirty="0" smtClean="0"/>
            </a:br>
            <a:r>
              <a:rPr lang="en-US" dirty="0" smtClean="0"/>
              <a:t> </a:t>
            </a:r>
          </a:p>
          <a:p>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28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3584B83-D3FF-4B06-AD3E-2F8FF52174F3}" type="slidenum">
              <a:rPr lang="en-US"/>
              <a:pPr fontAlgn="base">
                <a:spcBef>
                  <a:spcPct val="0"/>
                </a:spcBef>
                <a:spcAft>
                  <a:spcPct val="0"/>
                </a:spcAft>
              </a:pPr>
              <a:t>29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63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4F7E494-9D08-49A8-970D-5C84350480DC}" type="slidenum">
              <a:rPr lang="en-US"/>
              <a:pPr fontAlgn="base">
                <a:spcBef>
                  <a:spcPct val="0"/>
                </a:spcBef>
                <a:spcAft>
                  <a:spcPct val="0"/>
                </a:spcAft>
              </a:pPr>
              <a:t>30</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31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Give</a:t>
            </a:r>
            <a:r>
              <a:rPr lang="en-US" baseline="0" dirty="0" smtClean="0"/>
              <a:t> a verbal overview of the program</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http://www.emediat.org/main/program-overview/</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sz="1200" kern="1200" dirty="0" smtClean="0">
                <a:solidFill>
                  <a:schemeClr val="tx1"/>
                </a:solidFill>
                <a:latin typeface="+mn-lt"/>
                <a:ea typeface="+mn-ea"/>
                <a:cs typeface="+mn-cs"/>
              </a:rPr>
              <a:t>The program outcomes are: </a:t>
            </a:r>
          </a:p>
          <a:p>
            <a:pPr lvl="0"/>
            <a:r>
              <a:rPr lang="en-US" sz="1200" kern="1200" dirty="0" smtClean="0">
                <a:solidFill>
                  <a:schemeClr val="tx1"/>
                </a:solidFill>
                <a:latin typeface="+mn-lt"/>
                <a:ea typeface="+mn-ea"/>
                <a:cs typeface="+mn-cs"/>
              </a:rPr>
              <a:t>Increase CSO/NGO knowledge, access and skills to use new media effectively to advance their unique missions and strengthen their organizations</a:t>
            </a:r>
            <a:br>
              <a:rPr lang="en-US" sz="1200" kern="1200" dirty="0" smtClean="0">
                <a:solidFill>
                  <a:schemeClr val="tx1"/>
                </a:solidFill>
                <a:latin typeface="+mn-lt"/>
                <a:ea typeface="+mn-ea"/>
                <a:cs typeface="+mn-cs"/>
              </a:rPr>
            </a:br>
            <a:endParaRPr lang="en-US"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Improve communication between CSO/NGO leaders and key stakeholders and between CSO/NGOs and their communities of peers around the world</a:t>
            </a:r>
            <a:br>
              <a:rPr lang="en-US" sz="1200" kern="1200" dirty="0" smtClean="0">
                <a:solidFill>
                  <a:schemeClr val="tx1"/>
                </a:solidFill>
                <a:latin typeface="+mn-lt"/>
                <a:ea typeface="+mn-ea"/>
                <a:cs typeface="+mn-cs"/>
              </a:rPr>
            </a:br>
            <a:endParaRPr lang="en-US"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Improve communication between CSO/NGOs and governments in the MENA region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five-workshop agenda is an intense schedule and a lot to cover and implement in a very short time frame.     While you will be exposed</a:t>
            </a:r>
            <a:r>
              <a:rPr lang="en-US" sz="1200" kern="1200" baseline="0" dirty="0" smtClean="0">
                <a:solidFill>
                  <a:schemeClr val="tx1"/>
                </a:solidFill>
                <a:latin typeface="+mn-lt"/>
                <a:ea typeface="+mn-ea"/>
                <a:cs typeface="+mn-cs"/>
              </a:rPr>
              <a:t> to many </a:t>
            </a:r>
            <a:r>
              <a:rPr lang="en-US" sz="1200" kern="1200" dirty="0" smtClean="0">
                <a:solidFill>
                  <a:schemeClr val="tx1"/>
                </a:solidFill>
                <a:latin typeface="+mn-lt"/>
                <a:ea typeface="+mn-ea"/>
                <a:cs typeface="+mn-cs"/>
              </a:rPr>
              <a:t>tools, and techniques,  it is not an expectation that every organization will implement all tools presented in the workshops at the deepest level to reach the above outcomes.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http://www.flickr.com/photos/littlelakes/54251489/</a:t>
            </a:r>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32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186110B2-4BB8-4E27-84CD-831209204809}" type="slidenum">
              <a:rPr lang="en-US" smtClean="0">
                <a:solidFill>
                  <a:prstClr val="black"/>
                </a:solidFill>
              </a:rPr>
              <a:pPr/>
              <a:t>33</a:t>
            </a:fld>
            <a:endParaRPr lang="en-US" dirty="0" smtClean="0">
              <a:solidFill>
                <a:prstClr val="black"/>
              </a:solidFill>
            </a:endParaRPr>
          </a:p>
        </p:txBody>
      </p:sp>
      <p:sp>
        <p:nvSpPr>
          <p:cNvPr id="56323"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xfrm>
            <a:off x="711893" y="4859179"/>
            <a:ext cx="5678692" cy="4603432"/>
          </a:xfrm>
        </p:spPr>
        <p:txBody>
          <a:bodyPr/>
          <a:lstStyle/>
          <a:p>
            <a:r>
              <a:rPr lang="en-US" sz="1200" kern="1200" dirty="0" smtClean="0">
                <a:solidFill>
                  <a:schemeClr val="tx1"/>
                </a:solidFill>
                <a:latin typeface="+mn-lt"/>
                <a:ea typeface="+mn-ea"/>
                <a:cs typeface="+mn-cs"/>
              </a:rPr>
              <a:t>Effective social media strategy isn’t about using as many tools as possible. What does it take to succeed is the ability to improve practice in small steps. </a:t>
            </a:r>
            <a:r>
              <a:rPr lang="en-US" sz="1200" i="1" kern="1200" dirty="0" smtClean="0">
                <a:solidFill>
                  <a:schemeClr val="tx1"/>
                </a:solidFill>
                <a:latin typeface="+mn-lt"/>
                <a:ea typeface="+mn-ea"/>
                <a:cs typeface="+mn-cs"/>
              </a:rPr>
              <a:t>Crawl, Walk, Run, and Fly</a:t>
            </a:r>
            <a:r>
              <a:rPr lang="en-US" sz="1200" kern="1200" dirty="0" smtClean="0">
                <a:solidFill>
                  <a:schemeClr val="tx1"/>
                </a:solidFill>
                <a:latin typeface="+mn-lt"/>
                <a:ea typeface="+mn-ea"/>
                <a:cs typeface="+mn-cs"/>
              </a:rPr>
              <a:t> is a maturity of practice model that can help NGOs get to the next level and improve how they’re using social media to reach civil society goals.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Many NGOs in other parts of the world are not successful using social media because:</a:t>
            </a:r>
          </a:p>
          <a:p>
            <a:pPr lvl="0"/>
            <a:endParaRPr lang="en-US" sz="1200" kern="1200" dirty="0" smtClean="0">
              <a:solidFill>
                <a:schemeClr val="tx1"/>
              </a:solidFill>
              <a:latin typeface="+mn-lt"/>
              <a:ea typeface="+mn-ea"/>
              <a:cs typeface="+mn-cs"/>
            </a:endParaRPr>
          </a:p>
          <a:p>
            <a:pPr marL="171450" lvl="0" indent="-171450">
              <a:buFont typeface="Arial" pitchFamily="34" charset="0"/>
              <a:buChar char="•"/>
            </a:pPr>
            <a:r>
              <a:rPr lang="en-US" sz="1200" kern="1200" dirty="0" smtClean="0">
                <a:solidFill>
                  <a:schemeClr val="tx1"/>
                </a:solidFill>
                <a:latin typeface="+mn-lt"/>
                <a:ea typeface="+mn-ea"/>
                <a:cs typeface="+mn-cs"/>
              </a:rPr>
              <a:t>They don’t have a methodical, well-thought out communications plan that links to their social media strategy</a:t>
            </a:r>
          </a:p>
          <a:p>
            <a:pPr marL="171450" lvl="0" indent="-171450">
              <a:buFont typeface="Arial" pitchFamily="34" charset="0"/>
              <a:buChar char="•"/>
            </a:pPr>
            <a:r>
              <a:rPr lang="en-US" sz="1200" kern="1200" dirty="0" smtClean="0">
                <a:solidFill>
                  <a:schemeClr val="tx1"/>
                </a:solidFill>
                <a:latin typeface="+mn-lt"/>
                <a:ea typeface="+mn-ea"/>
                <a:cs typeface="+mn-cs"/>
              </a:rPr>
              <a:t>They try to be on too many different social media sites without the capacity or strategy to support it</a:t>
            </a:r>
          </a:p>
          <a:p>
            <a:pPr marL="171450" lvl="0" indent="-171450">
              <a:buFont typeface="Arial" pitchFamily="34" charset="0"/>
              <a:buChar char="•"/>
            </a:pPr>
            <a:r>
              <a:rPr lang="en-US" sz="1200" kern="1200" dirty="0" smtClean="0">
                <a:solidFill>
                  <a:schemeClr val="tx1"/>
                </a:solidFill>
                <a:latin typeface="+mn-lt"/>
                <a:ea typeface="+mn-ea"/>
                <a:cs typeface="+mn-cs"/>
              </a:rPr>
              <a:t>Staff do not have the time or skills to implement a social media plan on an ongoing basis</a:t>
            </a:r>
          </a:p>
          <a:p>
            <a:pPr marL="171450" lvl="0" indent="-171450">
              <a:buFont typeface="Arial" pitchFamily="34" charset="0"/>
              <a:buChar char="•"/>
            </a:pPr>
            <a:r>
              <a:rPr lang="en-US" sz="1200" kern="1200" dirty="0" smtClean="0">
                <a:solidFill>
                  <a:schemeClr val="tx1"/>
                </a:solidFill>
                <a:latin typeface="+mn-lt"/>
                <a:ea typeface="+mn-ea"/>
                <a:cs typeface="+mn-cs"/>
              </a:rPr>
              <a:t>People in the organization do not see the value of using social media or have the desire to want to learn a different way of </a:t>
            </a:r>
          </a:p>
          <a:p>
            <a:pPr marL="171450" lvl="0" indent="-171450">
              <a:buFont typeface="Arial" pitchFamily="34" charset="0"/>
              <a:buChar char="•"/>
            </a:pPr>
            <a:r>
              <a:rPr lang="en-US" sz="1200" kern="1200" dirty="0" smtClean="0">
                <a:solidFill>
                  <a:schemeClr val="tx1"/>
                </a:solidFill>
                <a:latin typeface="+mn-lt"/>
                <a:ea typeface="+mn-ea"/>
                <a:cs typeface="+mn-cs"/>
              </a:rPr>
              <a:t>working</a:t>
            </a:r>
          </a:p>
          <a:p>
            <a:pPr marL="171450" lvl="0" indent="-171450">
              <a:buFont typeface="Arial" pitchFamily="34" charset="0"/>
              <a:buChar char="•"/>
            </a:pPr>
            <a:r>
              <a:rPr lang="en-US" sz="1200" kern="1200" dirty="0" smtClean="0">
                <a:solidFill>
                  <a:schemeClr val="tx1"/>
                </a:solidFill>
                <a:latin typeface="+mn-lt"/>
                <a:ea typeface="+mn-ea"/>
                <a:cs typeface="+mn-cs"/>
              </a:rPr>
              <a:t>Social media requires sharing control of your organization’s branding, having conversations with stakeholders online, and other ways of working that are new and may be uncomfortable</a:t>
            </a:r>
          </a:p>
          <a:p>
            <a:pPr marL="171450" lvl="0" indent="-171450">
              <a:buFont typeface="Arial" pitchFamily="34" charset="0"/>
              <a:buChar char="•"/>
            </a:pPr>
            <a:r>
              <a:rPr lang="en-US" sz="1200" kern="1200" dirty="0" smtClean="0">
                <a:solidFill>
                  <a:schemeClr val="tx1"/>
                </a:solidFill>
                <a:latin typeface="+mn-lt"/>
                <a:ea typeface="+mn-ea"/>
                <a:cs typeface="+mn-cs"/>
              </a:rPr>
              <a:t>They lack a way to measure their social media strategy success, document results, and reflect on how to improve upon what they’re doing </a:t>
            </a:r>
          </a:p>
          <a:p>
            <a:pPr marL="171450" lvl="0" indent="-171450">
              <a:buFont typeface="Arial" pitchFamily="34" charset="0"/>
              <a:buChar char="•"/>
            </a:pPr>
            <a:r>
              <a:rPr lang="en-US" sz="1200" kern="1200" dirty="0" smtClean="0">
                <a:solidFill>
                  <a:schemeClr val="tx1"/>
                </a:solidFill>
                <a:latin typeface="+mn-lt"/>
                <a:ea typeface="+mn-ea"/>
                <a:cs typeface="+mn-cs"/>
              </a:rPr>
              <a:t>At the Train the Trainers workshop, we discovered that many of the challenges are true for NGOs in the Arab World  (http://www.bethkanter.org/emediat-day2/)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That’s why this curriculum is based on the idea that NGOs can be successful in using social media if they take small, incremental and strategic steps. As a social media trainer, you need to identify what stage of practice the participants are in and help them get to the next level. In this model, there are four different levels of social media practice. These are classified as “Crawl, Walk, Run, and Fly.” One level is not better than another, it is just where the organization is at in its social media usage.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Be aware, that it takes months if not years to reach the highest level of practice. Not every nonprofit will go through the levels at the same pace due to organizational culture, capacity, or communications objectives and target audiences. The goal of training and technical assistance is to help NGOs improve by getting to the next level. If they can’t fly, then run. If they can’t run, then walk. If they can’t walk, then crawl. The idea is to keep improving.</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Also as with all frameworks, when you apply the model,</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you see that the reality is messy. It might hard to categorize NGOs. And, it is a very subjective placement. The framework is a way to structure your thinking about delivering social media capacity building and training.</a:t>
            </a:r>
          </a:p>
          <a:p>
            <a:endParaRPr lang="en-US" sz="1200" kern="1200" dirty="0" smtClean="0">
              <a:solidFill>
                <a:schemeClr val="tx1"/>
              </a:solidFill>
              <a:latin typeface="+mn-lt"/>
              <a:ea typeface="+mn-ea"/>
              <a:cs typeface="+mn-cs"/>
            </a:endParaRPr>
          </a:p>
          <a:p>
            <a:pPr>
              <a:defRPr/>
            </a:pPr>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NGO is not using social media or is not using it consistently. They lack a strategic communications plan and may not have a website or a website that has kept updated with content. They need to see inspiring stories of other NGOs from their context and in other places of the world. The first step is to develop a basic communications strategy, particularly identifying a SMART objective, audience, messaging, web presence, tactics, and implementation. The first social media step should be listening and setting up a web presence. In some cases, the NGO may need to develop a basic communications plan.</a:t>
            </a:r>
          </a:p>
          <a:p>
            <a:endParaRPr lang="en-US" dirty="0"/>
          </a:p>
        </p:txBody>
      </p:sp>
      <p:sp>
        <p:nvSpPr>
          <p:cNvPr id="4" name="Slide Number Placeholder 3"/>
          <p:cNvSpPr>
            <a:spLocks noGrp="1"/>
          </p:cNvSpPr>
          <p:nvPr>
            <p:ph type="sldNum" sz="quarter" idx="10"/>
          </p:nvPr>
        </p:nvSpPr>
        <p:spPr/>
        <p:txBody>
          <a:bodyPr/>
          <a:lstStyle/>
          <a:p>
            <a:fld id="{5716052E-090A-41D6-844E-B1020D3717EC}" type="slidenum">
              <a:rPr lang="en-US" smtClean="0"/>
              <a:pPr/>
              <a:t>34</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sz="1200" kern="1200" dirty="0" smtClean="0">
                <a:solidFill>
                  <a:schemeClr val="tx1"/>
                </a:solidFill>
                <a:latin typeface="+mn-lt"/>
                <a:ea typeface="+mn-ea"/>
                <a:cs typeface="+mn-cs"/>
              </a:rPr>
              <a:t>The NGO is using one or more social media tools consistently, but it is not strategic and they’re not using best practices or techniques for the tools.  </a:t>
            </a:r>
          </a:p>
          <a:p>
            <a:pPr marL="171450" indent="-171450">
              <a:buFont typeface="Arial" pitchFamily="34" charset="0"/>
              <a:buChar char="•"/>
            </a:pPr>
            <a:r>
              <a:rPr lang="en-US" sz="1200" kern="1200" dirty="0" smtClean="0">
                <a:solidFill>
                  <a:schemeClr val="tx1"/>
                </a:solidFill>
                <a:latin typeface="+mn-lt"/>
                <a:ea typeface="+mn-ea"/>
                <a:cs typeface="+mn-cs"/>
              </a:rPr>
              <a:t>They have a basic web presence that represents their communications goals and is up to date. </a:t>
            </a:r>
          </a:p>
          <a:p>
            <a:pPr marL="171450" indent="-171450">
              <a:buFont typeface="Arial" pitchFamily="34" charset="0"/>
              <a:buChar char="•"/>
            </a:pPr>
            <a:r>
              <a:rPr lang="en-US" sz="1200" kern="1200" dirty="0" smtClean="0">
                <a:solidFill>
                  <a:schemeClr val="tx1"/>
                </a:solidFill>
                <a:latin typeface="+mn-lt"/>
                <a:ea typeface="+mn-ea"/>
                <a:cs typeface="+mn-cs"/>
              </a:rPr>
              <a:t>Their social media presence isn’t linked to a campaign, communications objective, or civil society outcome. </a:t>
            </a:r>
          </a:p>
          <a:p>
            <a:pPr marL="171450" indent="-171450">
              <a:buFont typeface="Arial" pitchFamily="34" charset="0"/>
              <a:buChar char="•"/>
            </a:pPr>
            <a:r>
              <a:rPr lang="en-US" sz="1200" kern="1200" dirty="0" smtClean="0">
                <a:solidFill>
                  <a:schemeClr val="tx1"/>
                </a:solidFill>
                <a:latin typeface="+mn-lt"/>
                <a:ea typeface="+mn-ea"/>
                <a:cs typeface="+mn-cs"/>
              </a:rPr>
              <a:t>They need assistance developing a social media strategy to support short and long-term “SMART” objectives. They will need to focus on listening, engagement, and content best practices. </a:t>
            </a:r>
          </a:p>
          <a:p>
            <a:pPr marL="171450" indent="-171450">
              <a:buFont typeface="Arial" pitchFamily="34" charset="0"/>
              <a:buChar char="•"/>
            </a:pPr>
            <a:r>
              <a:rPr lang="en-US" sz="1200" kern="1200" dirty="0" smtClean="0">
                <a:solidFill>
                  <a:schemeClr val="tx1"/>
                </a:solidFill>
                <a:latin typeface="+mn-lt"/>
                <a:ea typeface="+mn-ea"/>
                <a:cs typeface="+mn-cs"/>
              </a:rPr>
              <a:t>The NGO’s leadership may not understand social media or be open to its use. There may not be a designated person(s) responsible for social media implementation. </a:t>
            </a:r>
          </a:p>
          <a:p>
            <a:pPr marL="171450" indent="-171450">
              <a:buFont typeface="Arial" pitchFamily="34" charset="0"/>
              <a:buChar char="•"/>
            </a:pPr>
            <a:r>
              <a:rPr lang="en-US" sz="1200" kern="1200" dirty="0" smtClean="0">
                <a:solidFill>
                  <a:schemeClr val="tx1"/>
                </a:solidFill>
                <a:latin typeface="+mn-lt"/>
                <a:ea typeface="+mn-ea"/>
                <a:cs typeface="+mn-cs"/>
              </a:rPr>
              <a:t>The NGO needs to focus on one or two social media tools and improve practice and avoid doing too much on too many tools.  </a:t>
            </a:r>
          </a:p>
          <a:p>
            <a:pPr marL="171450" indent="-171450">
              <a:buFont typeface="Arial" pitchFamily="34" charset="0"/>
              <a:buChar char="•"/>
            </a:pPr>
            <a:r>
              <a:rPr lang="en-US" sz="1200" kern="1200" dirty="0" smtClean="0">
                <a:solidFill>
                  <a:schemeClr val="tx1"/>
                </a:solidFill>
                <a:latin typeface="+mn-lt"/>
                <a:ea typeface="+mn-ea"/>
                <a:cs typeface="+mn-cs"/>
              </a:rPr>
              <a:t>The NGO needs to incorporate ways to build capacity.  For example, staff members may need to evaluate their current job tasks and identify tasks that can be deleted in order to make time to do social media. Or, the organization may need to consider how to reach out volunteers, interns, or others who can assist. In some cases, it may mean hiring an additional staff person. </a:t>
            </a:r>
          </a:p>
          <a:p>
            <a:pPr marL="171450" indent="-171450">
              <a:buFont typeface="Arial" pitchFamily="34" charset="0"/>
              <a:buChar char="•"/>
            </a:pPr>
            <a:r>
              <a:rPr lang="en-US" sz="1200" kern="1200" dirty="0" smtClean="0">
                <a:solidFill>
                  <a:schemeClr val="tx1"/>
                </a:solidFill>
                <a:latin typeface="+mn-lt"/>
                <a:ea typeface="+mn-ea"/>
                <a:cs typeface="+mn-cs"/>
              </a:rPr>
              <a:t>The NGO may also need to develop a social media policy, in part, as an opportunity for people in the organization to understand the value and vision for social media use. </a:t>
            </a:r>
          </a:p>
          <a:p>
            <a:pPr marL="171450" indent="-171450">
              <a:buFont typeface="Arial" pitchFamily="34" charset="0"/>
              <a:buChar char="•"/>
            </a:pPr>
            <a:r>
              <a:rPr lang="en-US" sz="1200" kern="1200" dirty="0" smtClean="0">
                <a:solidFill>
                  <a:schemeClr val="tx1"/>
                </a:solidFill>
                <a:latin typeface="+mn-lt"/>
                <a:ea typeface="+mn-ea"/>
                <a:cs typeface="+mn-cs"/>
              </a:rPr>
              <a:t>The other skill that is important is for the NGO to learn and use simple measurement techniques to improve practice and document results. </a:t>
            </a:r>
          </a:p>
          <a:p>
            <a:endParaRPr lang="en-US" dirty="0"/>
          </a:p>
        </p:txBody>
      </p:sp>
      <p:sp>
        <p:nvSpPr>
          <p:cNvPr id="4" name="Slide Number Placeholder 3"/>
          <p:cNvSpPr>
            <a:spLocks noGrp="1"/>
          </p:cNvSpPr>
          <p:nvPr>
            <p:ph type="sldNum" sz="quarter" idx="10"/>
          </p:nvPr>
        </p:nvSpPr>
        <p:spPr/>
        <p:txBody>
          <a:bodyPr/>
          <a:lstStyle/>
          <a:p>
            <a:fld id="{5716052E-090A-41D6-844E-B1020D3717EC}" type="slidenum">
              <a:rPr lang="en-US" smtClean="0"/>
              <a:pPr/>
              <a:t>35</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Uses one or more social media tools, is strategic but techniques could be improved or networked nonprofit concepts integrated.</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Organizations in this category also need to focus on using measurement techniques.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Assist with how to identify and use best practices with social media tools against metrics and campaign or other SMART objectives.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Introduce concepts of networked approaches and strategies.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Share stories of similar organizations successes.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Identify ways to expand capacity through the network or staffing. </a:t>
            </a:r>
          </a:p>
          <a:p>
            <a:endParaRPr lang="en-US" dirty="0"/>
          </a:p>
        </p:txBody>
      </p:sp>
      <p:sp>
        <p:nvSpPr>
          <p:cNvPr id="4" name="Slide Number Placeholder 3"/>
          <p:cNvSpPr>
            <a:spLocks noGrp="1"/>
          </p:cNvSpPr>
          <p:nvPr>
            <p:ph type="sldNum" sz="quarter" idx="10"/>
          </p:nvPr>
        </p:nvSpPr>
        <p:spPr/>
        <p:txBody>
          <a:bodyPr/>
          <a:lstStyle/>
          <a:p>
            <a:fld id="{5716052E-090A-41D6-844E-B1020D3717EC}" type="slidenum">
              <a:rPr lang="en-US" smtClean="0"/>
              <a:pPr/>
              <a:t>36</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itchFamily="34" charset="0"/>
              <a:buNone/>
            </a:pPr>
            <a:r>
              <a:rPr lang="en-US" sz="1200" kern="1200" dirty="0" smtClean="0">
                <a:solidFill>
                  <a:schemeClr val="tx1"/>
                </a:solidFill>
                <a:latin typeface="+mn-lt"/>
                <a:ea typeface="+mn-ea"/>
                <a:cs typeface="+mn-cs"/>
              </a:rPr>
              <a:t>NGO uses two or more social media tools strategically, applies network concepts, and regularly uses best practices, measurement, and improvement</a:t>
            </a:r>
            <a:r>
              <a:rPr lang="en-US" sz="1200" kern="1200" baseline="0" dirty="0" smtClean="0">
                <a:solidFill>
                  <a:schemeClr val="tx1"/>
                </a:solidFill>
                <a:latin typeface="+mn-lt"/>
                <a:ea typeface="+mn-ea"/>
                <a:cs typeface="+mn-cs"/>
              </a:rPr>
              <a:t> strategies</a:t>
            </a:r>
            <a:r>
              <a:rPr lang="en-US" sz="1200" kern="1200" dirty="0" smtClean="0">
                <a:solidFill>
                  <a:schemeClr val="tx1"/>
                </a:solidFill>
                <a:latin typeface="+mn-lt"/>
                <a:ea typeface="+mn-ea"/>
                <a:cs typeface="+mn-cs"/>
              </a:rPr>
              <a:t>. These NGOs will be good case studies and mentors to others in the group.   They will need assistance with reflection techniques and improvement.  They can learn advanced techniques for social media best practices and should work closely with social media strategy advisor.   </a:t>
            </a:r>
          </a:p>
          <a:p>
            <a:endParaRPr lang="en-US" dirty="0"/>
          </a:p>
        </p:txBody>
      </p:sp>
      <p:sp>
        <p:nvSpPr>
          <p:cNvPr id="4" name="Slide Number Placeholder 3"/>
          <p:cNvSpPr>
            <a:spLocks noGrp="1"/>
          </p:cNvSpPr>
          <p:nvPr>
            <p:ph type="sldNum" sz="quarter" idx="10"/>
          </p:nvPr>
        </p:nvSpPr>
        <p:spPr/>
        <p:txBody>
          <a:bodyPr/>
          <a:lstStyle/>
          <a:p>
            <a:fld id="{5716052E-090A-41D6-844E-B1020D3717EC}" type="slidenum">
              <a:rPr lang="en-US" smtClean="0"/>
              <a:pPr/>
              <a:t>37</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are different levels of nonprofit social media practice –</a:t>
            </a:r>
            <a:r>
              <a:rPr lang="en-US" baseline="0" dirty="0" smtClean="0"/>
              <a:t> t</a:t>
            </a:r>
            <a:r>
              <a:rPr lang="en-US" dirty="0" smtClean="0"/>
              <a:t>hey go from beginner to advanced</a:t>
            </a:r>
          </a:p>
          <a:p>
            <a:endParaRPr lang="en-US" dirty="0" smtClean="0"/>
          </a:p>
          <a:p>
            <a:r>
              <a:rPr lang="en-US" dirty="0" smtClean="0"/>
              <a:t>As</a:t>
            </a:r>
            <a:r>
              <a:rPr lang="en-US" baseline="0" dirty="0" smtClean="0"/>
              <a:t> you move to the right through different levels, the NGO will need to invest more time, but they will yield greater returns as a result.</a:t>
            </a:r>
          </a:p>
          <a:p>
            <a:endParaRPr lang="en-US" baseline="0" dirty="0" smtClean="0"/>
          </a:p>
          <a:p>
            <a:r>
              <a:rPr lang="en-US" baseline="0" dirty="0" smtClean="0"/>
              <a:t>The idea is that the NGO is always moving forward and improving capacity.</a:t>
            </a:r>
            <a:endParaRPr lang="en-US" dirty="0"/>
          </a:p>
        </p:txBody>
      </p:sp>
      <p:sp>
        <p:nvSpPr>
          <p:cNvPr id="4" name="Slide Number Placeholder 3"/>
          <p:cNvSpPr>
            <a:spLocks noGrp="1"/>
          </p:cNvSpPr>
          <p:nvPr>
            <p:ph type="sldNum" sz="quarter" idx="10"/>
          </p:nvPr>
        </p:nvSpPr>
        <p:spPr/>
        <p:txBody>
          <a:bodyPr/>
          <a:lstStyle/>
          <a:p>
            <a:fld id="{5716052E-090A-41D6-844E-B1020D3717EC}" type="slidenum">
              <a:rPr lang="en-US" smtClean="0"/>
              <a:pPr/>
              <a:t>38</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latin typeface="+mn-lt"/>
                <a:ea typeface="+mn-ea"/>
                <a:cs typeface="+mn-cs"/>
              </a:rPr>
              <a:t>If you are crawling, what does it look like?  What do you need to get to the next level?</a:t>
            </a:r>
          </a:p>
          <a:p>
            <a:pPr lvl="0"/>
            <a:r>
              <a:rPr lang="en-US" sz="1200" kern="1200" dirty="0" smtClean="0">
                <a:solidFill>
                  <a:schemeClr val="tx1"/>
                </a:solidFill>
                <a:latin typeface="+mn-lt"/>
                <a:ea typeface="+mn-ea"/>
                <a:cs typeface="+mn-cs"/>
              </a:rPr>
              <a:t>If you are walking, what does it look like?  What do you need to get to the next level?</a:t>
            </a:r>
          </a:p>
          <a:p>
            <a:pPr lvl="0"/>
            <a:r>
              <a:rPr lang="en-US" sz="1200" kern="1200" dirty="0" smtClean="0">
                <a:solidFill>
                  <a:schemeClr val="tx1"/>
                </a:solidFill>
                <a:latin typeface="+mn-lt"/>
                <a:ea typeface="+mn-ea"/>
                <a:cs typeface="+mn-cs"/>
              </a:rPr>
              <a:t>If you are running, what does it look like?  What do you need to get to the next level?</a:t>
            </a:r>
          </a:p>
          <a:p>
            <a:pPr lvl="0"/>
            <a:r>
              <a:rPr lang="en-US" sz="1200" kern="1200" dirty="0" smtClean="0">
                <a:solidFill>
                  <a:schemeClr val="tx1"/>
                </a:solidFill>
                <a:latin typeface="+mn-lt"/>
                <a:ea typeface="+mn-ea"/>
                <a:cs typeface="+mn-cs"/>
              </a:rPr>
              <a:t>If you are flying, what does it look like?  How can you keep flying?</a:t>
            </a:r>
          </a:p>
          <a:p>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39</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http://www.youtube.com/watch?v=L_0e933eSpA</a:t>
            </a:r>
          </a:p>
          <a:p>
            <a:endParaRPr lang="en-US" dirty="0" smtClean="0"/>
          </a:p>
          <a:p>
            <a:endParaRPr lang="en-US" dirty="0" smtClean="0"/>
          </a:p>
          <a:p>
            <a:r>
              <a:rPr lang="en-US" dirty="0" smtClean="0"/>
              <a:t>Ask</a:t>
            </a:r>
            <a:r>
              <a:rPr lang="en-US" baseline="0" dirty="0" smtClean="0"/>
              <a:t> if anyone has done Karaoke – tell them you’re going to play a game of “PowerPoint and Social Media </a:t>
            </a:r>
            <a:r>
              <a:rPr lang="en-US" baseline="0" dirty="0" err="1" smtClean="0"/>
              <a:t>Karoke</a:t>
            </a:r>
            <a:r>
              <a:rPr lang="en-US" baseline="0" dirty="0" smtClean="0"/>
              <a:t>”- that you’ve looked at everyone’s website (if they have one) and social media use. Let them know that you will be sharing screen captures with some notes and that you will invite them up with you and answer some questions about what they do. Remember, participants are not obligated to come up in front of the group and can decline. </a:t>
            </a:r>
          </a:p>
          <a:p>
            <a:endParaRPr lang="en-US" baseline="0"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716052E-090A-41D6-844E-B1020D3717EC}" type="slidenum">
              <a:rPr lang="en-US" smtClean="0"/>
              <a:pPr/>
              <a:t>40</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slide decks will provide examples from the US, but you can also include examples from your countries.  The Workshop Day 1 will use the “living case studies” method as part of the assessment process.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Here’s how it works.</a:t>
            </a:r>
            <a:endParaRPr lang="en-US" sz="1100" kern="1200" dirty="0" smtClean="0">
              <a:solidFill>
                <a:schemeClr val="tx1"/>
              </a:solidFill>
              <a:latin typeface="+mn-lt"/>
              <a:ea typeface="+mn-ea"/>
              <a:cs typeface="+mn-cs"/>
            </a:endParaRPr>
          </a:p>
          <a:p>
            <a:pPr marL="171450" lvl="0" indent="-171450">
              <a:buFont typeface="Arial" pitchFamily="34" charset="0"/>
              <a:buChar char="•"/>
            </a:pPr>
            <a:r>
              <a:rPr lang="en-US" sz="1200" kern="1200" dirty="0" smtClean="0">
                <a:solidFill>
                  <a:schemeClr val="tx1"/>
                </a:solidFill>
                <a:latin typeface="+mn-lt"/>
                <a:ea typeface="+mn-ea"/>
                <a:cs typeface="+mn-cs"/>
              </a:rPr>
              <a:t>Identify one example from each category or pick out 2 or 3 of the NGOs that are at the highest level</a:t>
            </a:r>
            <a:endParaRPr lang="en-US" sz="1100" kern="1200" dirty="0" smtClean="0">
              <a:solidFill>
                <a:schemeClr val="tx1"/>
              </a:solidFill>
              <a:latin typeface="+mn-lt"/>
              <a:ea typeface="+mn-ea"/>
              <a:cs typeface="+mn-cs"/>
            </a:endParaRPr>
          </a:p>
          <a:p>
            <a:pPr marL="171450" lvl="0" indent="-171450">
              <a:buFont typeface="Arial" pitchFamily="34" charset="0"/>
              <a:buChar char="•"/>
            </a:pPr>
            <a:r>
              <a:rPr lang="en-US" sz="1200" kern="1200" dirty="0" smtClean="0">
                <a:solidFill>
                  <a:schemeClr val="tx1"/>
                </a:solidFill>
                <a:latin typeface="+mn-lt"/>
                <a:ea typeface="+mn-ea"/>
                <a:cs typeface="+mn-cs"/>
              </a:rPr>
              <a:t>Take a screen capture of their website and social media channels</a:t>
            </a:r>
            <a:endParaRPr lang="en-US" sz="1100" kern="1200" dirty="0" smtClean="0">
              <a:solidFill>
                <a:schemeClr val="tx1"/>
              </a:solidFill>
              <a:latin typeface="+mn-lt"/>
              <a:ea typeface="+mn-ea"/>
              <a:cs typeface="+mn-cs"/>
            </a:endParaRPr>
          </a:p>
          <a:p>
            <a:pPr marL="171450" lvl="0" indent="-171450">
              <a:buFont typeface="Arial" pitchFamily="34" charset="0"/>
              <a:buChar char="•"/>
            </a:pPr>
            <a:r>
              <a:rPr lang="en-US" sz="1200" kern="1200" dirty="0" smtClean="0">
                <a:solidFill>
                  <a:schemeClr val="tx1"/>
                </a:solidFill>
                <a:latin typeface="+mn-lt"/>
                <a:ea typeface="+mn-ea"/>
                <a:cs typeface="+mn-cs"/>
              </a:rPr>
              <a:t>Include a brief description from the application of their communications objective and target audience</a:t>
            </a:r>
          </a:p>
          <a:p>
            <a:pPr marL="171450" lvl="0" indent="-171450">
              <a:buFont typeface="Arial" pitchFamily="34" charset="0"/>
              <a:buChar char="•"/>
            </a:pPr>
            <a:r>
              <a:rPr lang="en-US" sz="1200" kern="1200" dirty="0" smtClean="0">
                <a:solidFill>
                  <a:schemeClr val="tx1"/>
                </a:solidFill>
                <a:latin typeface="+mn-lt"/>
                <a:ea typeface="+mn-ea"/>
                <a:cs typeface="+mn-cs"/>
              </a:rPr>
              <a:t>Invite them to the front of the room and do an interview:</a:t>
            </a:r>
          </a:p>
          <a:p>
            <a:pPr marL="628650" lvl="1" indent="-171450">
              <a:buFont typeface="Arial" pitchFamily="34" charset="0"/>
              <a:buChar char="•"/>
            </a:pPr>
            <a:r>
              <a:rPr lang="en-US" sz="1200" kern="1200" dirty="0" smtClean="0">
                <a:solidFill>
                  <a:schemeClr val="tx1"/>
                </a:solidFill>
                <a:latin typeface="+mn-lt"/>
                <a:ea typeface="+mn-ea"/>
                <a:cs typeface="+mn-cs"/>
              </a:rPr>
              <a:t>What is your organization’s purpose?</a:t>
            </a:r>
          </a:p>
          <a:p>
            <a:pPr marL="628650" lvl="1" indent="-171450">
              <a:buFont typeface="Arial" pitchFamily="34" charset="0"/>
              <a:buChar char="•"/>
            </a:pPr>
            <a:r>
              <a:rPr lang="en-US" sz="1200" kern="1200" dirty="0" smtClean="0">
                <a:solidFill>
                  <a:schemeClr val="tx1"/>
                </a:solidFill>
                <a:latin typeface="+mn-lt"/>
                <a:ea typeface="+mn-ea"/>
                <a:cs typeface="+mn-cs"/>
              </a:rPr>
              <a:t>Who is the audience?</a:t>
            </a:r>
          </a:p>
          <a:p>
            <a:pPr marL="628650" lvl="1" indent="-171450">
              <a:buFont typeface="Arial" pitchFamily="34" charset="0"/>
              <a:buChar char="•"/>
            </a:pPr>
            <a:r>
              <a:rPr lang="en-US" sz="1200" kern="1200" dirty="0" smtClean="0">
                <a:solidFill>
                  <a:schemeClr val="tx1"/>
                </a:solidFill>
                <a:latin typeface="+mn-lt"/>
                <a:ea typeface="+mn-ea"/>
                <a:cs typeface="+mn-cs"/>
              </a:rPr>
              <a:t>How are you using social media – tell us a success story?  </a:t>
            </a:r>
          </a:p>
          <a:p>
            <a:pPr marL="628650" lvl="1" indent="-171450">
              <a:buFont typeface="Arial" pitchFamily="34" charset="0"/>
              <a:buChar char="•"/>
            </a:pPr>
            <a:r>
              <a:rPr lang="en-US" sz="1200" kern="1200" dirty="0" smtClean="0">
                <a:solidFill>
                  <a:schemeClr val="tx1"/>
                </a:solidFill>
                <a:latin typeface="+mn-lt"/>
                <a:ea typeface="+mn-ea"/>
                <a:cs typeface="+mn-cs"/>
              </a:rPr>
              <a:t>What are your challenges?</a:t>
            </a:r>
          </a:p>
          <a:p>
            <a:pPr marL="628650" lvl="1" indent="-171450">
              <a:buFont typeface="Arial" pitchFamily="34" charset="0"/>
              <a:buChar char="•"/>
            </a:pPr>
            <a:r>
              <a:rPr lang="en-US" sz="1200" kern="1200" dirty="0" smtClean="0">
                <a:solidFill>
                  <a:schemeClr val="tx1"/>
                </a:solidFill>
                <a:latin typeface="+mn-lt"/>
                <a:ea typeface="+mn-ea"/>
                <a:cs typeface="+mn-cs"/>
              </a:rPr>
              <a:t>What advice would you give to others?</a:t>
            </a:r>
            <a:endParaRPr lang="en-US" sz="11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41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Give a brief introduction</a:t>
            </a:r>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08E2A9-328C-4D2F-8DD5-C834E00E91BA}" type="slidenum">
              <a:rPr lang="en-US"/>
              <a:pPr/>
              <a:t>42</a:t>
            </a:fld>
            <a:endParaRPr lang="en-US"/>
          </a:p>
        </p:txBody>
      </p:sp>
      <p:sp>
        <p:nvSpPr>
          <p:cNvPr id="354306" name="Rectangle 2"/>
          <p:cNvSpPr>
            <a:spLocks noGrp="1" noRot="1" noChangeAspect="1" noChangeArrowheads="1" noTextEdit="1"/>
          </p:cNvSpPr>
          <p:nvPr>
            <p:ph type="sldImg"/>
          </p:nvPr>
        </p:nvSpPr>
        <p:spPr>
          <a:ln/>
        </p:spPr>
      </p:sp>
      <p:sp>
        <p:nvSpPr>
          <p:cNvPr id="3543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endParaRPr lang="en-US" dirty="0"/>
          </a:p>
        </p:txBody>
      </p:sp>
      <p:sp>
        <p:nvSpPr>
          <p:cNvPr id="4" name="Slide Number Placeholder 3"/>
          <p:cNvSpPr>
            <a:spLocks noGrp="1"/>
          </p:cNvSpPr>
          <p:nvPr>
            <p:ph type="sldNum" sz="quarter" idx="10"/>
          </p:nvPr>
        </p:nvSpPr>
        <p:spPr/>
        <p:txBody>
          <a:bodyPr/>
          <a:lstStyle/>
          <a:p>
            <a:fld id="{5716052E-090A-41D6-844E-B1020D3717EC}" type="slidenum">
              <a:rPr lang="en-US" smtClean="0"/>
              <a:pPr/>
              <a:t>43</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look at the model in terms of tools that you might use at each level. This is a high</a:t>
            </a:r>
            <a:r>
              <a:rPr lang="en-US" baseline="0" dirty="0" smtClean="0"/>
              <a:t> level overview of these tools. We will be spending a lot of time in the coming workshops on how to use the tools strategically – so what we’re sharing now is just an introduction and a few examples.</a:t>
            </a:r>
          </a:p>
          <a:p>
            <a:endParaRPr lang="en-US" baseline="0" dirty="0" smtClean="0"/>
          </a:p>
          <a:p>
            <a:r>
              <a:rPr lang="en-US" baseline="0" dirty="0" smtClean="0"/>
              <a:t>I know these next slides are bound to bring up lots of questions. As such, I’m going to ask you to jot down questions as we go and put them on 3 x 5 index cards or sticky notes.</a:t>
            </a:r>
          </a:p>
          <a:p>
            <a:endParaRPr lang="en-US" baseline="0" dirty="0" smtClean="0"/>
          </a:p>
          <a:p>
            <a:r>
              <a:rPr lang="en-US" baseline="0" dirty="0" smtClean="0"/>
              <a:t>(Alternatively, you use a poster sheet as a “Parking Lot” – and say you’ll take the questions into consideration to make sure they are addressed in the appropriate workshop)</a:t>
            </a:r>
            <a:endParaRPr lang="en-US" dirty="0" smtClean="0"/>
          </a:p>
        </p:txBody>
      </p:sp>
      <p:sp>
        <p:nvSpPr>
          <p:cNvPr id="4" name="Slide Number Placeholder 3"/>
          <p:cNvSpPr>
            <a:spLocks noGrp="1"/>
          </p:cNvSpPr>
          <p:nvPr>
            <p:ph type="sldNum" sz="quarter" idx="10"/>
          </p:nvPr>
        </p:nvSpPr>
        <p:spPr/>
        <p:txBody>
          <a:bodyPr/>
          <a:lstStyle/>
          <a:p>
            <a:fld id="{5716052E-090A-41D6-844E-B1020D3717EC}" type="slidenum">
              <a:rPr lang="en-US" smtClean="0"/>
              <a:pPr/>
              <a:t>44</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90387">
              <a:defRPr/>
            </a:pPr>
            <a:r>
              <a:rPr lang="en-US" dirty="0" smtClean="0"/>
              <a:t>http://www.flickr.com/photos/poritsky/2349613851/sizes/l/</a:t>
            </a:r>
          </a:p>
          <a:p>
            <a:endParaRPr lang="en-US" dirty="0"/>
          </a:p>
        </p:txBody>
      </p:sp>
      <p:sp>
        <p:nvSpPr>
          <p:cNvPr id="4" name="Slide Number Placeholder 3"/>
          <p:cNvSpPr>
            <a:spLocks noGrp="1"/>
          </p:cNvSpPr>
          <p:nvPr>
            <p:ph type="sldNum" sz="quarter" idx="10"/>
          </p:nvPr>
        </p:nvSpPr>
        <p:spPr/>
        <p:txBody>
          <a:bodyPr/>
          <a:lstStyle/>
          <a:p>
            <a:fld id="{F53A5B5D-F975-4108-B0CB-CF46678638CB}" type="slidenum">
              <a:rPr lang="en-US" smtClean="0"/>
              <a:pPr/>
              <a:t>45</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first step is knowing what key words you need to scan on</a:t>
            </a:r>
            <a:r>
              <a:rPr lang="en-US" baseline="0" dirty="0" smtClean="0"/>
              <a:t> your topic.</a:t>
            </a:r>
            <a:endParaRPr lang="en-US" dirty="0" smtClean="0"/>
          </a:p>
          <a:p>
            <a:endParaRPr lang="en-US" dirty="0" smtClean="0"/>
          </a:p>
          <a:p>
            <a:r>
              <a:rPr lang="en-US" dirty="0" smtClean="0"/>
              <a:t>http://beth.typepad.com/beths_blog/2009/01/listening-literacy-skills-keywords-are-king-what-keywords-or-phrases-have-brought-you-some-insights.html</a:t>
            </a:r>
          </a:p>
          <a:p>
            <a:endParaRPr lang="en-US" dirty="0" smtClean="0"/>
          </a:p>
          <a:p>
            <a:r>
              <a:rPr lang="en-US" dirty="0" smtClean="0"/>
              <a:t>We’ll be spending</a:t>
            </a:r>
            <a:r>
              <a:rPr lang="en-US" baseline="0" dirty="0" smtClean="0"/>
              <a:t> more time on the how-</a:t>
            </a:r>
            <a:r>
              <a:rPr lang="en-US" baseline="0" dirty="0" err="1" smtClean="0"/>
              <a:t>tos</a:t>
            </a:r>
            <a:r>
              <a:rPr lang="en-US" baseline="0" dirty="0" smtClean="0"/>
              <a:t> in Workshop 2.  For planning, you will need to think about your keywords.</a:t>
            </a:r>
          </a:p>
          <a:p>
            <a:endParaRPr lang="en-US" baseline="0" dirty="0" smtClean="0"/>
          </a:p>
          <a:p>
            <a:r>
              <a:rPr lang="en-US" baseline="0" dirty="0" smtClean="0"/>
              <a:t>Ask if anyone is already using these tools and how they are using them.</a:t>
            </a:r>
            <a:endParaRPr lang="en-US" dirty="0"/>
          </a:p>
        </p:txBody>
      </p:sp>
      <p:sp>
        <p:nvSpPr>
          <p:cNvPr id="4" name="Slide Number Placeholder 3"/>
          <p:cNvSpPr>
            <a:spLocks noGrp="1"/>
          </p:cNvSpPr>
          <p:nvPr>
            <p:ph type="sldNum" sz="quarter" idx="10"/>
          </p:nvPr>
        </p:nvSpPr>
        <p:spPr/>
        <p:txBody>
          <a:bodyPr/>
          <a:lstStyle/>
          <a:p>
            <a:fld id="{F53A5B5D-F975-4108-B0CB-CF46678638CB}" type="slidenum">
              <a:rPr lang="en-US" smtClean="0"/>
              <a:pPr/>
              <a:t>46</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90387">
              <a:defRPr/>
            </a:pPr>
            <a:r>
              <a:rPr lang="en-US" dirty="0" smtClean="0"/>
              <a:t>http://www.flickr.com/photos/poritsky/2349613851/sizes/l/</a:t>
            </a:r>
          </a:p>
          <a:p>
            <a:pPr defTabSz="990387">
              <a:defRPr/>
            </a:pPr>
            <a:endParaRPr lang="en-US" dirty="0" smtClean="0"/>
          </a:p>
          <a:p>
            <a:pPr defTabSz="990387">
              <a:defRPr/>
            </a:pPr>
            <a:r>
              <a:rPr lang="en-US" dirty="0" smtClean="0"/>
              <a:t>Ask if anyone is already using social media. If they are, ask them to share information</a:t>
            </a:r>
            <a:r>
              <a:rPr lang="en-US" baseline="0" dirty="0" smtClean="0"/>
              <a:t> about their programs.</a:t>
            </a:r>
            <a:endParaRPr lang="en-US" dirty="0" smtClean="0"/>
          </a:p>
          <a:p>
            <a:endParaRPr lang="en-US" dirty="0"/>
          </a:p>
        </p:txBody>
      </p:sp>
      <p:sp>
        <p:nvSpPr>
          <p:cNvPr id="4" name="Slide Number Placeholder 3"/>
          <p:cNvSpPr>
            <a:spLocks noGrp="1"/>
          </p:cNvSpPr>
          <p:nvPr>
            <p:ph type="sldNum" sz="quarter" idx="10"/>
          </p:nvPr>
        </p:nvSpPr>
        <p:spPr/>
        <p:txBody>
          <a:bodyPr/>
          <a:lstStyle/>
          <a:p>
            <a:fld id="{F53A5B5D-F975-4108-B0CB-CF46678638CB}" type="slidenum">
              <a:rPr lang="en-US" smtClean="0"/>
              <a:pPr/>
              <a:t>47</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an example of a group in Lebanon sharing information about their program on Twitter-http://twitter.com/#!/nasawiya/status/55732329200615424</a:t>
            </a:r>
          </a:p>
          <a:p>
            <a:endParaRPr lang="en-US" dirty="0" smtClean="0"/>
          </a:p>
          <a:p>
            <a:r>
              <a:rPr lang="en-US" dirty="0" smtClean="0"/>
              <a:t>If you have internet</a:t>
            </a:r>
            <a:r>
              <a:rPr lang="en-US" baseline="0" dirty="0" smtClean="0"/>
              <a:t> access or if participants have their laptops and internet access, you can pull up the list of Tweets from people in the E-Mediat program (http://twitter.com/#!/list/kanter/emediat) and look for examples of people sharing information about their programs.</a:t>
            </a:r>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48</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“Share This” button provides</a:t>
            </a:r>
            <a:r>
              <a:rPr lang="en-US" baseline="0" dirty="0" smtClean="0"/>
              <a:t> code that can be added to blogs or websites and makes it easy for your organization’s audience to share content with their friends.</a:t>
            </a:r>
            <a:endParaRPr lang="en-US" dirty="0" smtClean="0"/>
          </a:p>
          <a:p>
            <a:endParaRPr lang="en-US" dirty="0" smtClean="0"/>
          </a:p>
          <a:p>
            <a:r>
              <a:rPr lang="en-US" dirty="0" smtClean="0"/>
              <a:t>When people share, they make digital stuff worth reading, worth reacting to, worth knowing. According to research, consumers trust recommendations from friends more than any other form of marketing, such as TV ads, emails or even editorial articles. It’s this trust that makes sharing the core of the social web.</a:t>
            </a:r>
          </a:p>
          <a:p>
            <a:endParaRPr lang="en-US" dirty="0" smtClean="0"/>
          </a:p>
          <a:p>
            <a:r>
              <a:rPr lang="en-US" dirty="0" smtClean="0"/>
              <a:t>We’ll talk more about</a:t>
            </a:r>
            <a:r>
              <a:rPr lang="en-US" baseline="0" dirty="0" smtClean="0"/>
              <a:t> how to do this in Workshop 2 when do blogs/websites.</a:t>
            </a:r>
            <a:endParaRPr lang="en-US" dirty="0" smtClean="0"/>
          </a:p>
          <a:p>
            <a:endParaRPr lang="en-US" dirty="0" smtClean="0"/>
          </a:p>
          <a:p>
            <a:r>
              <a:rPr lang="en-US" dirty="0" smtClean="0"/>
              <a:t>http://sharethis.com/publishers/get-sharing-button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49</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an example</a:t>
            </a:r>
            <a:r>
              <a:rPr lang="en-US" baseline="0" dirty="0" smtClean="0"/>
              <a:t> of the “Share This” button – it is the top one     </a:t>
            </a:r>
          </a:p>
          <a:p>
            <a:endParaRPr lang="en-US" baseline="0" dirty="0" smtClean="0"/>
          </a:p>
          <a:p>
            <a:r>
              <a:rPr lang="en-US" baseline="0" dirty="0" smtClean="0"/>
              <a:t>When someone reads this post, they can click the “Share This” button and share with their friends on many different social networks. The nice thing is that you don’t need to know technical code, it is cut and paste into your blog.</a:t>
            </a:r>
          </a:p>
          <a:p>
            <a:endParaRPr lang="en-US" baseline="0" dirty="0" smtClean="0"/>
          </a:p>
          <a:p>
            <a:r>
              <a:rPr lang="en-US" baseline="0" dirty="0" smtClean="0"/>
              <a:t>These two next buttons show that 42 people have tweeted this link to their friends and 23 people have shared the link on their Facebook profiles. This gets your message out to more people through a network approach.</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50</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90387">
              <a:defRPr/>
            </a:pPr>
            <a:r>
              <a:rPr lang="en-US" dirty="0" smtClean="0"/>
              <a:t>http://www.flickr.com/photos/poritsky/2349613851/sizes/l/</a:t>
            </a:r>
          </a:p>
          <a:p>
            <a:endParaRPr lang="en-US" dirty="0"/>
          </a:p>
        </p:txBody>
      </p:sp>
      <p:sp>
        <p:nvSpPr>
          <p:cNvPr id="4" name="Slide Number Placeholder 3"/>
          <p:cNvSpPr>
            <a:spLocks noGrp="1"/>
          </p:cNvSpPr>
          <p:nvPr>
            <p:ph type="sldNum" sz="quarter" idx="10"/>
          </p:nvPr>
        </p:nvSpPr>
        <p:spPr/>
        <p:txBody>
          <a:bodyPr/>
          <a:lstStyle/>
          <a:p>
            <a:fld id="{F53A5B5D-F975-4108-B0CB-CF46678638CB}" type="slidenum">
              <a:rPr lang="en-US" smtClean="0"/>
              <a:pPr/>
              <a:t>51</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lvl="0"/>
            <a:r>
              <a:rPr lang="en-US" sz="1300" dirty="0" smtClean="0"/>
              <a:t>If you want to cover more content, you can replace with an icebreaker that takes less time and move some</a:t>
            </a:r>
            <a:r>
              <a:rPr lang="en-US" sz="1300" baseline="0" dirty="0" smtClean="0"/>
              <a:t> of the afternoon content into the morning.</a:t>
            </a:r>
            <a:endParaRPr lang="en-US" sz="1300" dirty="0" smtClean="0"/>
          </a:p>
          <a:p>
            <a:pPr lvl="0"/>
            <a:endParaRPr lang="en-US" sz="1300" dirty="0" smtClean="0"/>
          </a:p>
          <a:p>
            <a:pPr lvl="0"/>
            <a:r>
              <a:rPr lang="en-US" sz="1300" dirty="0" smtClean="0"/>
              <a:t>Adjust the</a:t>
            </a:r>
            <a:r>
              <a:rPr lang="en-US" sz="1300" baseline="0" dirty="0" smtClean="0"/>
              <a:t> number of words you want people to share based on the total number of participants and the amount of time you have available. </a:t>
            </a:r>
          </a:p>
          <a:p>
            <a:pPr lvl="0"/>
            <a:endParaRPr lang="en-US" sz="1300" baseline="0" dirty="0" smtClean="0"/>
          </a:p>
          <a:p>
            <a:r>
              <a:rPr lang="en-US" sz="1200" b="1" kern="1200" dirty="0" smtClean="0">
                <a:solidFill>
                  <a:schemeClr val="tx1"/>
                </a:solidFill>
                <a:latin typeface="+mn-lt"/>
                <a:ea typeface="+mn-ea"/>
                <a:cs typeface="+mn-cs"/>
              </a:rPr>
              <a:t>From Me To We:   Creating A Social Network Based On Our Individual Knowledge</a:t>
            </a:r>
            <a:br>
              <a:rPr lang="en-US" sz="1200" b="1" kern="1200" dirty="0" smtClean="0">
                <a:solidFill>
                  <a:schemeClr val="tx1"/>
                </a:solidFill>
                <a:latin typeface="+mn-lt"/>
                <a:ea typeface="+mn-ea"/>
                <a:cs typeface="+mn-cs"/>
              </a:rPr>
            </a:b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Concept:</a:t>
            </a:r>
            <a:r>
              <a:rPr lang="en-US" sz="1200" kern="1200" dirty="0" smtClean="0">
                <a:solidFill>
                  <a:schemeClr val="tx1"/>
                </a:solidFill>
                <a:latin typeface="+mn-lt"/>
                <a:ea typeface="+mn-ea"/>
                <a:cs typeface="+mn-cs"/>
              </a:rPr>
              <a:t>   We are going to be talking about Networked NGOs.   Networked NGOs understand how to use social networks to reach their goals using social media.   Social networks are collections of people and organizations who are connected to each other in different ways through common interests or affiliations.  Social networks have different patterns and structures to them and the glue that holds networks together and makes them effective is relationships    If NGOs understand and apply the basic building blocks of social networks, their social media plans will get more impactful results.   </a:t>
            </a:r>
          </a:p>
          <a:p>
            <a:r>
              <a:rPr lang="en-US" sz="1200" b="1" kern="1200" dirty="0" smtClean="0">
                <a:solidFill>
                  <a:schemeClr val="tx1"/>
                </a:solidFill>
                <a:latin typeface="+mn-lt"/>
                <a:ea typeface="+mn-ea"/>
                <a:cs typeface="+mn-cs"/>
              </a:rPr>
              <a:t/>
            </a:r>
            <a:br>
              <a:rPr lang="en-US" sz="1200" b="1" kern="1200" dirty="0" smtClean="0">
                <a:solidFill>
                  <a:schemeClr val="tx1"/>
                </a:solidFill>
                <a:latin typeface="+mn-lt"/>
                <a:ea typeface="+mn-ea"/>
                <a:cs typeface="+mn-cs"/>
              </a:rPr>
            </a:br>
            <a:r>
              <a:rPr lang="en-US" sz="1200" b="1" kern="1200" dirty="0" smtClean="0">
                <a:solidFill>
                  <a:schemeClr val="tx1"/>
                </a:solidFill>
                <a:latin typeface="+mn-lt"/>
                <a:ea typeface="+mn-ea"/>
                <a:cs typeface="+mn-cs"/>
              </a:rPr>
              <a:t>Three Things About Me:    </a:t>
            </a:r>
            <a:r>
              <a:rPr lang="en-US" sz="1200" kern="1200" dirty="0" smtClean="0">
                <a:solidFill>
                  <a:schemeClr val="tx1"/>
                </a:solidFill>
                <a:latin typeface="+mn-lt"/>
                <a:ea typeface="+mn-ea"/>
                <a:cs typeface="+mn-cs"/>
              </a:rPr>
              <a:t>It allows individuals to introduce themselves and share something about their experience, expertise, or knowledge related to the project.   The exercise will help learn what knowledge we can share with other.   We will have created a social network on the wall that allows us to visualize our shared points of connection and reciprocity.   The trainers will document the activity to post to their blogs.        </a:t>
            </a:r>
          </a:p>
          <a:p>
            <a:pPr lvl="0"/>
            <a:endParaRPr lang="en-US" sz="1300" dirty="0" smtClean="0"/>
          </a:p>
        </p:txBody>
      </p:sp>
      <p:sp>
        <p:nvSpPr>
          <p:cNvPr id="4" name="Slide Number Placeholder 3"/>
          <p:cNvSpPr>
            <a:spLocks noGrp="1"/>
          </p:cNvSpPr>
          <p:nvPr>
            <p:ph type="sldNum" sz="quarter" idx="10"/>
          </p:nvPr>
        </p:nvSpPr>
        <p:spPr/>
        <p:txBody>
          <a:bodyPr/>
          <a:lstStyle/>
          <a:p>
            <a:fld id="{25BCBDAB-5312-4514-BDCE-B88950303CB4}" type="slidenum">
              <a:rPr lang="en-US" smtClean="0"/>
              <a:pPr/>
              <a:t>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15F6D7FF-65A9-4988-B021-A8DC964C024B}" type="slidenum">
              <a:rPr lang="en-US"/>
              <a:pPr/>
              <a:t>52</a:t>
            </a:fld>
            <a:endParaRPr lang="en-US"/>
          </a:p>
        </p:txBody>
      </p:sp>
      <p:sp>
        <p:nvSpPr>
          <p:cNvPr id="34819" name="Rectangle 2"/>
          <p:cNvSpPr>
            <a:spLocks noGrp="1" noRot="1" noChangeAspect="1" noChangeArrowheads="1" noTextEdit="1"/>
          </p:cNvSpPr>
          <p:nvPr>
            <p:ph type="sldImg"/>
          </p:nvPr>
        </p:nvSpPr>
        <p:spPr>
          <a:solidFill>
            <a:srgbClr val="FFFFFF"/>
          </a:solidFill>
          <a:ln/>
        </p:spPr>
      </p:sp>
      <p:sp>
        <p:nvSpPr>
          <p:cNvPr id="348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Here</a:t>
            </a:r>
            <a:r>
              <a:rPr lang="en-US" baseline="0" dirty="0" smtClean="0"/>
              <a:t> is an example from a U.S. health organization (The American Heart Association)</a:t>
            </a:r>
          </a:p>
          <a:p>
            <a:pPr eaLnBrk="1" hangingPunct="1"/>
            <a:endParaRPr lang="en-US" baseline="0" dirty="0" smtClean="0"/>
          </a:p>
          <a:p>
            <a:pPr eaLnBrk="1" hangingPunct="1"/>
            <a:r>
              <a:rPr lang="en-US" dirty="0" smtClean="0"/>
              <a:t>@krash63 works for the American Heart Association and uses Twitter Search to scan for people using the word “stroke” in their tweets. When it’s appropriate she responds quickly with useful information -- which in this case could save a life.</a:t>
            </a:r>
          </a:p>
          <a:p>
            <a:pPr eaLnBrk="1" hangingPunct="1"/>
            <a:endParaRPr lang="en-US" dirty="0" smtClean="0"/>
          </a:p>
          <a:p>
            <a:pPr eaLnBrk="1" hangingPunct="1"/>
            <a:r>
              <a:rPr lang="en-US" dirty="0" smtClean="0"/>
              <a:t>Twitter can be a great way to find and connect with people who are interested in a particular topic, and to have conversations with them.</a:t>
            </a:r>
          </a:p>
          <a:p>
            <a:pPr eaLnBrk="1" hangingPunct="1"/>
            <a:endParaRPr 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3A5B5D-F975-4108-B0CB-CF46678638CB}" type="slidenum">
              <a:rPr lang="en-US" smtClean="0"/>
              <a:pPr/>
              <a:t>54</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example for the E-Mediat program, each of the country teams is using a blog to let</a:t>
            </a:r>
            <a:r>
              <a:rPr lang="en-US" baseline="0" dirty="0" smtClean="0"/>
              <a:t> people know about the program.</a:t>
            </a:r>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55</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We’re</a:t>
            </a:r>
            <a:r>
              <a:rPr lang="en-US" baseline="0" dirty="0" smtClean="0"/>
              <a:t> using blogs because the program did not have an existing website, and it is easy for us to keep it updated.</a:t>
            </a:r>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56</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a:t>
            </a:r>
            <a:r>
              <a:rPr lang="en-US" baseline="0" dirty="0" smtClean="0"/>
              <a:t> NGOs already have a website as their home base, but they also use social media. They can link the content or storytelling by using the same material.</a:t>
            </a:r>
          </a:p>
          <a:p>
            <a:endParaRPr lang="en-US" baseline="0" dirty="0" smtClean="0"/>
          </a:p>
          <a:p>
            <a:r>
              <a:rPr lang="en-US" baseline="0" dirty="0" smtClean="0"/>
              <a:t>For example, </a:t>
            </a:r>
            <a:r>
              <a:rPr lang="en-US" dirty="0" smtClean="0"/>
              <a:t>The SFSPCA uses it’s site to share information about animals available for adoption (programs),</a:t>
            </a:r>
            <a:r>
              <a:rPr lang="en-US" baseline="0" dirty="0" smtClean="0"/>
              <a:t> fundraising, and other uses. They have lots of stories about cute cats or dogs available for adoption.  </a:t>
            </a:r>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57</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a:ln/>
        </p:spPr>
      </p:sp>
      <p:sp>
        <p:nvSpPr>
          <p:cNvPr id="37890" name="Notes Placeholder 2"/>
          <p:cNvSpPr>
            <a:spLocks noGrp="1"/>
          </p:cNvSpPr>
          <p:nvPr>
            <p:ph type="body" idx="1"/>
          </p:nvPr>
        </p:nvSpPr>
        <p:spPr>
          <a:noFill/>
          <a:ln/>
        </p:spPr>
        <p:txBody>
          <a:bodyPr/>
          <a:lstStyle/>
          <a:p>
            <a:pPr eaLnBrk="1" hangingPunct="1"/>
            <a:r>
              <a:rPr lang="en-US" dirty="0" smtClean="0"/>
              <a:t>They have a blog called “Litter Did You Know” that is all about how</a:t>
            </a:r>
            <a:r>
              <a:rPr lang="en-US" baseline="0" dirty="0" smtClean="0"/>
              <a:t> to adopt cats from the shelter.</a:t>
            </a:r>
            <a:endParaRPr lang="en-US" dirty="0" smtClean="0"/>
          </a:p>
          <a:p>
            <a:pPr eaLnBrk="1" hangingPunct="1"/>
            <a:endParaRPr lang="en-US" dirty="0" smtClean="0"/>
          </a:p>
          <a:p>
            <a:pPr eaLnBrk="1" hangingPunct="1"/>
            <a:r>
              <a:rPr lang="en-US" dirty="0" smtClean="0"/>
              <a:t>(</a:t>
            </a:r>
            <a:r>
              <a:rPr lang="en-US" baseline="0" dirty="0" smtClean="0"/>
              <a:t>Litter sounds like Little… get it?)</a:t>
            </a:r>
            <a:endParaRPr lang="en-US" dirty="0" smtClean="0"/>
          </a:p>
        </p:txBody>
      </p:sp>
      <p:sp>
        <p:nvSpPr>
          <p:cNvPr id="37891" name="Slide Number Placeholder 3"/>
          <p:cNvSpPr>
            <a:spLocks noGrp="1"/>
          </p:cNvSpPr>
          <p:nvPr>
            <p:ph type="sldNum" sz="quarter" idx="5"/>
          </p:nvPr>
        </p:nvSpPr>
        <p:spPr>
          <a:noFill/>
        </p:spPr>
        <p:txBody>
          <a:bodyPr/>
          <a:lstStyle/>
          <a:p>
            <a:fld id="{057B449E-DF5D-41E2-AF62-ECA43CC8C2A4}" type="slidenum">
              <a:rPr lang="en-US" smtClean="0"/>
              <a:pPr/>
              <a:t>58</a:t>
            </a:fld>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They also</a:t>
            </a:r>
            <a:r>
              <a:rPr lang="en-US" baseline="0" dirty="0" smtClean="0"/>
              <a:t> use their </a:t>
            </a:r>
            <a:r>
              <a:rPr lang="en-US" dirty="0" smtClean="0"/>
              <a:t>YouTube</a:t>
            </a:r>
            <a:r>
              <a:rPr lang="en-US" baseline="0" dirty="0" smtClean="0"/>
              <a:t> channel. This particular video was created by volunteers of the organization who happen to like cats.</a:t>
            </a:r>
          </a:p>
          <a:p>
            <a:endParaRPr lang="en-US" baseline="0" dirty="0" smtClean="0"/>
          </a:p>
          <a:p>
            <a:r>
              <a:rPr lang="en-US" dirty="0" smtClean="0"/>
              <a:t>http://www.youtube.com/watch?v=9hfHphaT9mw</a:t>
            </a:r>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59</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Fight Colorectal Cancer advocates for finding a cure for this type of cancer,</a:t>
            </a:r>
            <a:r>
              <a:rPr lang="en-US" baseline="0" dirty="0" smtClean="0"/>
              <a:t> funds research, and provides information to people with the disease. Their social media use is at a “Run” level because they are using many channels and sharing content between the channels.  </a:t>
            </a:r>
          </a:p>
          <a:p>
            <a:endParaRPr lang="en-US" baseline="0" dirty="0" smtClean="0"/>
          </a:p>
          <a:p>
            <a:r>
              <a:rPr lang="en-US" baseline="0" dirty="0" smtClean="0"/>
              <a:t>They use a blog to easily update the content on their site. They link to their social media channels from the site, but more importantly, the are able to link across channels.  </a:t>
            </a:r>
          </a:p>
          <a:p>
            <a:r>
              <a:rPr lang="en-US" baseline="0" dirty="0" smtClean="0"/>
              <a:t>http://fightcolorectalcancer.org/c3_news/2011/04/scuba_for_a_cause</a:t>
            </a:r>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60</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They have a YouTube Channel and their videos have been created with a simple FLIP Camera (show the FLIP camera). We’ll be learning how to use these cameras in Workshop 4.  What’s nice is that you have the videos automatically posted onto Facebook.</a:t>
            </a:r>
          </a:p>
          <a:p>
            <a:endParaRPr lang="en-US" baseline="0" dirty="0" smtClean="0"/>
          </a:p>
          <a:p>
            <a:r>
              <a:rPr lang="en-US" baseline="0" dirty="0" smtClean="0"/>
              <a:t>http://www.facebook.com/FightCRC#!/FightCRC/posts/111954275550513</a:t>
            </a:r>
          </a:p>
          <a:p>
            <a:r>
              <a:rPr lang="en-US" dirty="0" smtClean="0"/>
              <a:t>http://www.youtube.com/watch?v=hqH-MsehoKs&amp;feature=related</a:t>
            </a:r>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61</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blog also makes it easier to share content</a:t>
            </a:r>
            <a:r>
              <a:rPr lang="en-US" baseline="0" dirty="0" smtClean="0"/>
              <a:t> from other organizations that have a similar mission. The YouTube Video is from another cancer organization. Once they have an editorial calendar and have lined up content that they want to post on different channels, it is easy for them to use Twitter to share their content with others.</a:t>
            </a:r>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62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You can use the color coding if</a:t>
            </a:r>
            <a:r>
              <a:rPr lang="en-US" baseline="0" dirty="0" smtClean="0"/>
              <a:t> you want to distinguish between different types of NGOs or budget size or not</a:t>
            </a:r>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7</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National Wildlife Federation has its website as their </a:t>
            </a:r>
            <a:r>
              <a:rPr lang="en-US" dirty="0" err="1" smtClean="0"/>
              <a:t>homebase</a:t>
            </a:r>
            <a:r>
              <a:rPr lang="en-US" dirty="0" smtClean="0"/>
              <a:t>, but they use</a:t>
            </a:r>
            <a:r>
              <a:rPr lang="en-US" baseline="0" dirty="0" smtClean="0"/>
              <a:t> social media for a program “Kids Outside” that encourages kids to play outside. They encourage their audience to share photos of kids playing outside on Facebook and Flickr – and then use that as content on their blog. This is a large organization with a full-time staff person working on it.</a:t>
            </a:r>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63</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http://www.youtube.com/watch?v=frMZwxhyKaA</a:t>
            </a:r>
          </a:p>
          <a:p>
            <a:endParaRPr lang="en-US" dirty="0" smtClean="0"/>
          </a:p>
          <a:p>
            <a:r>
              <a:rPr lang="en-US" dirty="0" smtClean="0"/>
              <a:t>This video from the San Francisco Museum of Modern Art was used to promote an event in March, 2010 on YouTube.</a:t>
            </a:r>
            <a:endParaRPr lang="en-US" dirty="0"/>
          </a:p>
        </p:txBody>
      </p:sp>
      <p:sp>
        <p:nvSpPr>
          <p:cNvPr id="4" name="Slide Number Placeholder 3"/>
          <p:cNvSpPr>
            <a:spLocks noGrp="1"/>
          </p:cNvSpPr>
          <p:nvPr>
            <p:ph type="sldNum" sz="quarter" idx="10"/>
          </p:nvPr>
        </p:nvSpPr>
        <p:spPr/>
        <p:txBody>
          <a:bodyPr/>
          <a:lstStyle/>
          <a:p>
            <a:fld id="{5716052E-090A-41D6-844E-B1020D3717EC}" type="slidenum">
              <a:rPr lang="en-US" smtClean="0"/>
              <a:pPr/>
              <a:t>64</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http://www.youtube.com/watch?v=frMZwxhyKaA</a:t>
            </a:r>
          </a:p>
          <a:p>
            <a:endParaRPr lang="en-US" dirty="0" smtClean="0"/>
          </a:p>
          <a:p>
            <a:r>
              <a:rPr lang="en-US" dirty="0" smtClean="0"/>
              <a:t>They creatively recycled the video as part of their </a:t>
            </a:r>
            <a:r>
              <a:rPr lang="en-US" dirty="0" err="1" smtClean="0"/>
              <a:t>Facebook</a:t>
            </a:r>
            <a:r>
              <a:rPr lang="en-US" dirty="0" smtClean="0"/>
              <a:t> Page content</a:t>
            </a:r>
            <a:endParaRPr lang="en-US" dirty="0"/>
          </a:p>
        </p:txBody>
      </p:sp>
      <p:sp>
        <p:nvSpPr>
          <p:cNvPr id="4" name="Slide Number Placeholder 3"/>
          <p:cNvSpPr>
            <a:spLocks noGrp="1"/>
          </p:cNvSpPr>
          <p:nvPr>
            <p:ph type="sldNum" sz="quarter" idx="10"/>
          </p:nvPr>
        </p:nvSpPr>
        <p:spPr/>
        <p:txBody>
          <a:bodyPr/>
          <a:lstStyle/>
          <a:p>
            <a:fld id="{5716052E-090A-41D6-844E-B1020D3717EC}" type="slidenum">
              <a:rPr lang="en-US" smtClean="0"/>
              <a:pPr/>
              <a:t>65</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90387">
              <a:defRPr/>
            </a:pPr>
            <a:r>
              <a:rPr lang="en-US" dirty="0" smtClean="0"/>
              <a:t>http://www.flickr.com/photos/poritsky/2349613851/sizes/l/</a:t>
            </a:r>
          </a:p>
          <a:p>
            <a:endParaRPr lang="en-US" dirty="0"/>
          </a:p>
        </p:txBody>
      </p:sp>
      <p:sp>
        <p:nvSpPr>
          <p:cNvPr id="4" name="Slide Number Placeholder 3"/>
          <p:cNvSpPr>
            <a:spLocks noGrp="1"/>
          </p:cNvSpPr>
          <p:nvPr>
            <p:ph type="sldNum" sz="quarter" idx="10"/>
          </p:nvPr>
        </p:nvSpPr>
        <p:spPr/>
        <p:txBody>
          <a:bodyPr/>
          <a:lstStyle/>
          <a:p>
            <a:fld id="{F53A5B5D-F975-4108-B0CB-CF46678638CB}" type="slidenum">
              <a:rPr lang="en-US" smtClean="0"/>
              <a:pPr/>
              <a:t>66</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err="1" smtClean="0">
                <a:solidFill>
                  <a:schemeClr val="tx1"/>
                </a:solidFill>
                <a:latin typeface="+mn-lt"/>
                <a:ea typeface="+mn-ea"/>
                <a:cs typeface="+mn-cs"/>
              </a:rPr>
              <a:t>Pratham</a:t>
            </a:r>
            <a:r>
              <a:rPr lang="en-US" sz="1200" kern="1200" dirty="0" smtClean="0">
                <a:solidFill>
                  <a:schemeClr val="tx1"/>
                </a:solidFill>
                <a:latin typeface="+mn-lt"/>
                <a:ea typeface="+mn-ea"/>
                <a:cs typeface="+mn-cs"/>
              </a:rPr>
              <a:t> Books is a small civil society NGO in India. Its mission is to get high quality children’s books to rural villages. They publish their books and materials under a creative commons license. Everyone in the organization uses social media to spread their mission and serve as a bridge between the bottom of the pyramid and others. Recently, they wrote a blog post about a newspaper article on how some teenagers collected books and took them to a rural village. Someone left a comment and offered to purchase more books for the kids to take to the village. But, the newspaper did not know how to get in touch with them. So everyone at </a:t>
            </a:r>
            <a:r>
              <a:rPr lang="en-US" sz="1200" kern="1200" dirty="0" err="1" smtClean="0">
                <a:solidFill>
                  <a:schemeClr val="tx1"/>
                </a:solidFill>
                <a:latin typeface="+mn-lt"/>
                <a:ea typeface="+mn-ea"/>
                <a:cs typeface="+mn-cs"/>
              </a:rPr>
              <a:t>Pratham</a:t>
            </a:r>
            <a:r>
              <a:rPr lang="en-US" sz="1200" kern="1200" dirty="0" smtClean="0">
                <a:solidFill>
                  <a:schemeClr val="tx1"/>
                </a:solidFill>
                <a:latin typeface="+mn-lt"/>
                <a:ea typeface="+mn-ea"/>
                <a:cs typeface="+mn-cs"/>
              </a:rPr>
              <a:t> Books used Twitter and within a few hours they had the cell phone number.</a:t>
            </a:r>
          </a:p>
          <a:p>
            <a:pPr>
              <a:spcBef>
                <a:spcPct val="0"/>
              </a:spcBef>
            </a:pPr>
            <a:endParaRPr lang="en-US" dirty="0" smtClean="0"/>
          </a:p>
        </p:txBody>
      </p:sp>
      <p:sp>
        <p:nvSpPr>
          <p:cNvPr id="61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2383DB3-0C69-49C1-A8DA-31C4105A619A}" type="slidenum">
              <a:rPr lang="en-US"/>
              <a:pPr fontAlgn="base">
                <a:spcBef>
                  <a:spcPct val="0"/>
                </a:spcBef>
                <a:spcAft>
                  <a:spcPct val="0"/>
                </a:spcAft>
              </a:pPr>
              <a:t>67</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u="sng" kern="1200" dirty="0" smtClean="0">
                <a:solidFill>
                  <a:schemeClr val="tx1"/>
                </a:solidFill>
                <a:latin typeface="+mn-lt"/>
                <a:ea typeface="+mn-ea"/>
                <a:cs typeface="+mn-cs"/>
                <a:hlinkClick r:id="rId3"/>
              </a:rPr>
              <a:t>http://www.tudiabetes.org/profiles/blogs/big-blue-test-2010-the-numbers</a:t>
            </a:r>
            <a:endParaRPr lang="en-US" sz="1200" kern="1200" dirty="0" smtClean="0">
              <a:solidFill>
                <a:schemeClr val="tx1"/>
              </a:solidFill>
              <a:latin typeface="+mn-lt"/>
              <a:ea typeface="+mn-ea"/>
              <a:cs typeface="+mn-cs"/>
            </a:endParaRPr>
          </a:p>
          <a:p>
            <a:r>
              <a:rPr lang="en-US" sz="1200" u="sng" kern="1200" dirty="0" smtClean="0">
                <a:solidFill>
                  <a:schemeClr val="tx1"/>
                </a:solidFill>
                <a:latin typeface="+mn-lt"/>
                <a:ea typeface="+mn-ea"/>
                <a:cs typeface="+mn-cs"/>
                <a:hlinkClick r:id="rId4"/>
              </a:rPr>
              <a:t>http://www.johnhaydon.com/2010/11/social-medi-case-study-big-blue-test/</a:t>
            </a:r>
            <a:endParaRPr lang="en-US" sz="1200" kern="1200" dirty="0" smtClean="0">
              <a:solidFill>
                <a:schemeClr val="tx1"/>
              </a:solidFill>
              <a:latin typeface="+mn-lt"/>
              <a:ea typeface="+mn-ea"/>
              <a:cs typeface="+mn-cs"/>
            </a:endParaRPr>
          </a:p>
          <a:p>
            <a:endParaRPr lang="en-US" dirty="0" smtClean="0"/>
          </a:p>
          <a:p>
            <a:r>
              <a:rPr lang="en-US" dirty="0" smtClean="0"/>
              <a:t>The Diabetes Hands Foundation did an event on Diabetes</a:t>
            </a:r>
            <a:r>
              <a:rPr lang="en-US" baseline="0" dirty="0" smtClean="0"/>
              <a:t> Awareness Day. A donor was willing to donate $1 per view on the video up to 75,000 views. The got 123,000 views in a 24 hour period. They also got almost 1200 people to test their blood sugar on the day and tweet the scores. </a:t>
            </a:r>
            <a:endParaRPr lang="en-US" dirty="0" smtClean="0"/>
          </a:p>
          <a:p>
            <a:endParaRPr lang="en-US" dirty="0" smtClean="0"/>
          </a:p>
          <a:p>
            <a:r>
              <a:rPr lang="en-US" dirty="0" smtClean="0"/>
              <a:t>The money raised was for two organizations:</a:t>
            </a:r>
          </a:p>
          <a:p>
            <a:endParaRPr lang="en-US" dirty="0" smtClean="0"/>
          </a:p>
          <a:p>
            <a:pPr marL="171450" indent="-171450">
              <a:buFont typeface="Arial" pitchFamily="34" charset="0"/>
              <a:buChar char="•"/>
            </a:pPr>
            <a:r>
              <a:rPr lang="en-US" dirty="0" smtClean="0"/>
              <a:t>Half will go to </a:t>
            </a:r>
            <a:r>
              <a:rPr lang="en-US" dirty="0" smtClean="0">
                <a:hlinkClick r:id="rId5"/>
              </a:rPr>
              <a:t>Insulin For Life</a:t>
            </a:r>
            <a:r>
              <a:rPr lang="en-US" dirty="0" smtClean="0"/>
              <a:t>.</a:t>
            </a:r>
          </a:p>
          <a:p>
            <a:pPr marL="171450" indent="-171450">
              <a:buFont typeface="Arial" pitchFamily="34" charset="0"/>
              <a:buChar char="•"/>
            </a:pPr>
            <a:r>
              <a:rPr lang="en-US" dirty="0" smtClean="0"/>
              <a:t>The other half, to International Diabetes Federation, earmarked for their </a:t>
            </a:r>
            <a:r>
              <a:rPr lang="en-US" dirty="0" smtClean="0">
                <a:hlinkClick r:id="rId6"/>
              </a:rPr>
              <a:t>Life for a Child</a:t>
            </a:r>
            <a:r>
              <a:rPr lang="en-US" dirty="0" smtClean="0"/>
              <a:t> program.</a:t>
            </a:r>
          </a:p>
          <a:p>
            <a:r>
              <a:rPr lang="en-US" dirty="0" smtClean="0"/>
              <a:t/>
            </a:r>
            <a:br>
              <a:rPr lang="en-US" dirty="0" smtClean="0"/>
            </a:br>
            <a:r>
              <a:rPr lang="en-US" dirty="0" smtClean="0"/>
              <a:t>Both are humanitarian programs that assist children with diabetes in need in third world countries (at times, Insulin For Life works with Life For a Child to source particular needs). Based on their past record track and their past financial reports, we estimated that roughly each of the first 100,000 views (the ones that counted towards the donation) translated into approximately one week's worth of insulin given to a child in need.</a:t>
            </a:r>
          </a:p>
          <a:p>
            <a:endParaRPr lang="en-US" dirty="0"/>
          </a:p>
        </p:txBody>
      </p:sp>
      <p:sp>
        <p:nvSpPr>
          <p:cNvPr id="4" name="Slide Number Placeholder 3"/>
          <p:cNvSpPr>
            <a:spLocks noGrp="1"/>
          </p:cNvSpPr>
          <p:nvPr>
            <p:ph type="sldNum" sz="quarter" idx="10"/>
          </p:nvPr>
        </p:nvSpPr>
        <p:spPr/>
        <p:txBody>
          <a:bodyPr/>
          <a:lstStyle/>
          <a:p>
            <a:fld id="{AF46EACF-D571-457B-9C6F-7BF5D01BCEE0}" type="slidenum">
              <a:rPr lang="en-US" smtClean="0"/>
              <a:pPr/>
              <a:t>68</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They</a:t>
            </a:r>
            <a:r>
              <a:rPr lang="en-US" baseline="0" dirty="0" smtClean="0"/>
              <a:t> partnered with many other diabetes organizations around the world who engaged their networks in this campaign.</a:t>
            </a:r>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70</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b="0" dirty="0" smtClean="0"/>
              <a:t>Now </a:t>
            </a:r>
            <a:r>
              <a:rPr lang="en-US" sz="1300" dirty="0" smtClean="0"/>
              <a:t>that we have created a social network based on interests between in-country teams, we can build on this and create a network of our professional networks. This session will introduce the basic vocabulary of networks and how to visualize a network using low-tech tools and use it to achieve project goals. The networking exercise is also of value to nonprofits who are becoming networked nonprofits (Day 2) or plan and implement a networked campaign (Day 3). </a:t>
            </a:r>
          </a:p>
          <a:p>
            <a:endParaRPr lang="en-US" sz="1300" dirty="0" smtClean="0"/>
          </a:p>
        </p:txBody>
      </p:sp>
      <p:sp>
        <p:nvSpPr>
          <p:cNvPr id="4" name="Slide Number Placeholder 3"/>
          <p:cNvSpPr>
            <a:spLocks noGrp="1"/>
          </p:cNvSpPr>
          <p:nvPr>
            <p:ph type="sldNum" sz="quarter" idx="10"/>
          </p:nvPr>
        </p:nvSpPr>
        <p:spPr/>
        <p:txBody>
          <a:bodyPr/>
          <a:lstStyle/>
          <a:p>
            <a:fld id="{25BCBDAB-5312-4514-BDCE-B88950303CB4}" type="slidenum">
              <a:rPr lang="en-US" smtClean="0"/>
              <a:pPr/>
              <a:t>71</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300" dirty="0" smtClean="0"/>
          </a:p>
        </p:txBody>
      </p:sp>
      <p:sp>
        <p:nvSpPr>
          <p:cNvPr id="4" name="Slide Number Placeholder 3"/>
          <p:cNvSpPr>
            <a:spLocks noGrp="1"/>
          </p:cNvSpPr>
          <p:nvPr>
            <p:ph type="sldNum" sz="quarter" idx="10"/>
          </p:nvPr>
        </p:nvSpPr>
        <p:spPr/>
        <p:txBody>
          <a:bodyPr/>
          <a:lstStyle/>
          <a:p>
            <a:fld id="{25BCBDAB-5312-4514-BDCE-B88950303CB4}" type="slidenum">
              <a:rPr lang="en-US" smtClean="0"/>
              <a:pPr/>
              <a:t>72</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smtClean="0"/>
              <a:t>Now that we have created a social network based on interests between in-country teams, we can build on this and create a network of our professional networks.  This session will introduce the basic vocabulary of networks and how to visualize a network using low-tech tools and use it to achieve project goals. The networking exercise is also of value to nonprofits who are becoming networked nonprofits (Day 2) or plan and implement a networked campaign (Day 3). </a:t>
            </a:r>
          </a:p>
          <a:p>
            <a:endParaRPr lang="en-US" sz="1300" dirty="0" smtClean="0"/>
          </a:p>
        </p:txBody>
      </p:sp>
      <p:sp>
        <p:nvSpPr>
          <p:cNvPr id="4" name="Slide Number Placeholder 3"/>
          <p:cNvSpPr>
            <a:spLocks noGrp="1"/>
          </p:cNvSpPr>
          <p:nvPr>
            <p:ph type="sldNum" sz="quarter" idx="10"/>
          </p:nvPr>
        </p:nvSpPr>
        <p:spPr/>
        <p:txBody>
          <a:bodyPr/>
          <a:lstStyle/>
          <a:p>
            <a:fld id="{25BCBDAB-5312-4514-BDCE-B88950303CB4}" type="slidenum">
              <a:rPr lang="en-US" smtClean="0"/>
              <a:pPr/>
              <a:t>73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8</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b="1" dirty="0" smtClean="0"/>
              <a:t>Mapping Networks</a:t>
            </a:r>
            <a:endParaRPr lang="en-US" sz="1300" dirty="0" smtClean="0"/>
          </a:p>
          <a:p>
            <a:r>
              <a:rPr lang="en-US" sz="1300" dirty="0" smtClean="0"/>
              <a:t>Social network mapping tools help you visual your network. Use to draw your network because it helps you see the connections and identify strategy. There is a range from simple to complex, free to expensive, and low-tech to high-tech.   </a:t>
            </a:r>
          </a:p>
          <a:p>
            <a:endParaRPr lang="en-US" sz="1300" dirty="0" smtClean="0"/>
          </a:p>
          <a:p>
            <a:r>
              <a:rPr lang="en-US" sz="1300" dirty="0" smtClean="0"/>
              <a:t>Example:    Draw Network:  </a:t>
            </a:r>
            <a:r>
              <a:rPr lang="en-US" sz="1300" u="sng" dirty="0" smtClean="0">
                <a:hlinkClick r:id="rId3"/>
              </a:rPr>
              <a:t>http://www.flickr.com/photos/cambodia4kidsorg/4002466674/</a:t>
            </a:r>
            <a:endParaRPr lang="en-US" sz="1300" dirty="0" smtClean="0"/>
          </a:p>
          <a:p>
            <a:r>
              <a:rPr lang="en-US" sz="1300" dirty="0" smtClean="0"/>
              <a:t>Example:    National Wildlife Federation:  Low Tech and High Tech - Twitter Network Map</a:t>
            </a:r>
            <a:br>
              <a:rPr lang="en-US" sz="1300" dirty="0" smtClean="0"/>
            </a:br>
            <a:r>
              <a:rPr lang="en-US" sz="1300" dirty="0" smtClean="0"/>
              <a:t/>
            </a:r>
            <a:br>
              <a:rPr lang="en-US" sz="1300" dirty="0" smtClean="0"/>
            </a:br>
            <a:r>
              <a:rPr lang="en-US" sz="1300" dirty="0" smtClean="0"/>
              <a:t>How Networked Nonprofits Visualize Their Networks</a:t>
            </a:r>
            <a:br>
              <a:rPr lang="en-US" sz="1300" dirty="0" smtClean="0"/>
            </a:br>
            <a:r>
              <a:rPr lang="en-US" sz="1300" dirty="0" smtClean="0"/>
              <a:t>http://www.bethkanter.org/network-mapping/</a:t>
            </a:r>
          </a:p>
          <a:p>
            <a:r>
              <a:rPr lang="en-US" sz="1300" u="sng" dirty="0" smtClean="0">
                <a:hlinkClick r:id="rId4"/>
              </a:rPr>
              <a:t>http://twitpic.com/3p4b4y</a:t>
            </a:r>
            <a:endParaRPr lang="en-US" sz="1300" dirty="0" smtClean="0"/>
          </a:p>
          <a:p>
            <a:r>
              <a:rPr lang="en-US" sz="1300" u="sng" dirty="0" smtClean="0">
                <a:hlinkClick r:id="rId5"/>
              </a:rPr>
              <a:t>http://www.flickr.com/search/?s=rec&amp;w=58428285%40N00&amp;q=twitter+map&amp;m=text</a:t>
            </a:r>
            <a:endParaRPr lang="en-US" sz="1300" dirty="0" smtClean="0"/>
          </a:p>
          <a:p>
            <a:endParaRPr lang="en-US" sz="1300" dirty="0" smtClean="0"/>
          </a:p>
        </p:txBody>
      </p:sp>
      <p:sp>
        <p:nvSpPr>
          <p:cNvPr id="4" name="Slide Number Placeholder 3"/>
          <p:cNvSpPr>
            <a:spLocks noGrp="1"/>
          </p:cNvSpPr>
          <p:nvPr>
            <p:ph type="sldNum" sz="quarter" idx="10"/>
          </p:nvPr>
        </p:nvSpPr>
        <p:spPr/>
        <p:txBody>
          <a:bodyPr/>
          <a:lstStyle/>
          <a:p>
            <a:fld id="{25BCBDAB-5312-4514-BDCE-B88950303CB4}" type="slidenum">
              <a:rPr lang="en-US" smtClean="0"/>
              <a:pPr/>
              <a:t>74</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300" dirty="0" smtClean="0"/>
          </a:p>
          <a:p>
            <a:endParaRPr lang="en-US" sz="1300" dirty="0" smtClean="0"/>
          </a:p>
        </p:txBody>
      </p:sp>
      <p:sp>
        <p:nvSpPr>
          <p:cNvPr id="4" name="Slide Number Placeholder 3"/>
          <p:cNvSpPr>
            <a:spLocks noGrp="1"/>
          </p:cNvSpPr>
          <p:nvPr>
            <p:ph type="sldNum" sz="quarter" idx="10"/>
          </p:nvPr>
        </p:nvSpPr>
        <p:spPr/>
        <p:txBody>
          <a:bodyPr/>
          <a:lstStyle/>
          <a:p>
            <a:fld id="{25BCBDAB-5312-4514-BDCE-B88950303CB4}" type="slidenum">
              <a:rPr lang="en-US" smtClean="0"/>
              <a:pPr/>
              <a:t>75</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300" dirty="0" smtClean="0"/>
          </a:p>
          <a:p>
            <a:r>
              <a:rPr lang="en-US" sz="1300" dirty="0" smtClean="0"/>
              <a:t>Social capital makes relationships meaningful and resilient. Trust and reciprocity. Social media can help build social capital because:</a:t>
            </a:r>
          </a:p>
          <a:p>
            <a:pPr marL="285750" lvl="0" indent="-285750">
              <a:buFont typeface="Arial" pitchFamily="34" charset="0"/>
              <a:buChar char="•"/>
            </a:pPr>
            <a:r>
              <a:rPr lang="en-US" sz="1300" dirty="0" smtClean="0"/>
              <a:t>Social networks make it easy to find people online </a:t>
            </a:r>
          </a:p>
          <a:p>
            <a:pPr marL="285750" lvl="0" indent="-285750">
              <a:buFont typeface="Arial" pitchFamily="34" charset="0"/>
              <a:buChar char="•"/>
            </a:pPr>
            <a:r>
              <a:rPr lang="en-US" sz="1300" dirty="0" smtClean="0"/>
              <a:t>Serendipity is enhanced by social networking sites where people connect based on their interests or friends</a:t>
            </a:r>
          </a:p>
          <a:p>
            <a:pPr marL="285750" lvl="0" indent="-285750">
              <a:buFont typeface="Arial" pitchFamily="34" charset="0"/>
              <a:buChar char="•"/>
            </a:pPr>
            <a:r>
              <a:rPr lang="en-US" sz="1300" dirty="0" smtClean="0"/>
              <a:t>Reciprocity is easy </a:t>
            </a:r>
          </a:p>
          <a:p>
            <a:pPr marL="285750" indent="-285750">
              <a:buFont typeface="Arial" pitchFamily="34" charset="0"/>
              <a:buChar char="•"/>
            </a:pPr>
            <a:endParaRPr lang="en-US" sz="1300" dirty="0" smtClean="0"/>
          </a:p>
        </p:txBody>
      </p:sp>
      <p:sp>
        <p:nvSpPr>
          <p:cNvPr id="4" name="Slide Number Placeholder 3"/>
          <p:cNvSpPr>
            <a:spLocks noGrp="1"/>
          </p:cNvSpPr>
          <p:nvPr>
            <p:ph type="sldNum" sz="quarter" idx="10"/>
          </p:nvPr>
        </p:nvSpPr>
        <p:spPr/>
        <p:txBody>
          <a:bodyPr/>
          <a:lstStyle/>
          <a:p>
            <a:fld id="{25BCBDAB-5312-4514-BDCE-B88950303CB4}" type="slidenum">
              <a:rPr lang="en-US" smtClean="0"/>
              <a:pPr/>
              <a:t>76</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an example</a:t>
            </a:r>
            <a:r>
              <a:rPr lang="en-US" baseline="0" dirty="0" smtClean="0"/>
              <a:t> using online tools for network weaving. We hope to do a lot of network weaving with our online community site.     </a:t>
            </a:r>
          </a:p>
          <a:p>
            <a:endParaRPr lang="en-US" baseline="0" dirty="0" smtClean="0"/>
          </a:p>
          <a:p>
            <a:r>
              <a:rPr lang="en-US" baseline="0" dirty="0" smtClean="0"/>
              <a:t>(If you’re going to use Day 3 to get people set up with Facebook or Twitter, this might be a good way for you to communicate between sessions.)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5BCBDAB-5312-4514-BDCE-B88950303CB4}" type="slidenum">
              <a:rPr lang="en-US" smtClean="0"/>
              <a:pPr/>
              <a:t>77</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300" b="1" dirty="0" smtClean="0"/>
              <a:t>Mapping Your Network Exercise</a:t>
            </a:r>
            <a:endParaRPr lang="en-US" sz="1300" dirty="0" smtClean="0"/>
          </a:p>
          <a:p>
            <a:endParaRPr lang="en-US" sz="1300" dirty="0" smtClean="0"/>
          </a:p>
          <a:p>
            <a:r>
              <a:rPr lang="en-US" sz="1300" b="1" dirty="0" smtClean="0"/>
              <a:t>Steps:</a:t>
            </a:r>
          </a:p>
          <a:p>
            <a:pPr marL="342900" indent="-342900">
              <a:buAutoNum type="arabicPeriod"/>
            </a:pPr>
            <a:r>
              <a:rPr lang="en-US" sz="1300" dirty="0" smtClean="0"/>
              <a:t>Put the NGOs</a:t>
            </a:r>
            <a:r>
              <a:rPr lang="en-US" sz="1300" baseline="0" dirty="0" smtClean="0"/>
              <a:t> into small groups with similar programs or areas</a:t>
            </a:r>
            <a:endParaRPr lang="en-US" sz="1300" dirty="0" smtClean="0"/>
          </a:p>
          <a:p>
            <a:pPr marL="342900" indent="-342900">
              <a:buAutoNum type="arabicPeriod"/>
            </a:pPr>
            <a:r>
              <a:rPr lang="en-US" sz="1300" dirty="0" smtClean="0"/>
              <a:t>Use</a:t>
            </a:r>
            <a:r>
              <a:rPr lang="en-US" sz="1300" baseline="0" dirty="0" smtClean="0"/>
              <a:t> sticky notes and paper tapped to the wall or markers and paper –  they can map their network in the local area, their topic area, or each do their own maps. Whatever works</a:t>
            </a:r>
          </a:p>
          <a:p>
            <a:pPr marL="342900" indent="-342900">
              <a:buAutoNum type="arabicPeriod"/>
            </a:pPr>
            <a:r>
              <a:rPr lang="en-US" sz="1300" dirty="0" smtClean="0"/>
              <a:t>Each person on the team is part of the “core” and will be working together in a “networked way” to</a:t>
            </a:r>
            <a:r>
              <a:rPr lang="en-US" sz="1300" baseline="0" dirty="0" smtClean="0"/>
              <a:t> reach organizations or people that are connected to their program area</a:t>
            </a:r>
            <a:endParaRPr lang="en-US" sz="1300" dirty="0" smtClean="0"/>
          </a:p>
          <a:p>
            <a:pPr marL="342900" indent="-342900">
              <a:buAutoNum type="arabicPeriod"/>
            </a:pPr>
            <a:r>
              <a:rPr lang="en-US" sz="1300" dirty="0" smtClean="0"/>
              <a:t>Have each person add the “go to” people, organizations, </a:t>
            </a:r>
            <a:r>
              <a:rPr lang="en-US" sz="1300" baseline="0" dirty="0" smtClean="0"/>
              <a:t>and others in the topic area</a:t>
            </a:r>
          </a:p>
          <a:p>
            <a:pPr marL="342900" indent="-342900">
              <a:buAutoNum type="arabicPeriod"/>
            </a:pPr>
            <a:r>
              <a:rPr lang="en-US" sz="1300" dirty="0" smtClean="0"/>
              <a:t>Have each person identify influencers that they may or not know to help them reach their objective</a:t>
            </a:r>
          </a:p>
          <a:p>
            <a:pPr marL="342900" indent="-342900">
              <a:buAutoNum type="arabicPeriod"/>
            </a:pPr>
            <a:r>
              <a:rPr lang="en-US" sz="1300" dirty="0" smtClean="0"/>
              <a:t>Identify and discuss specific ties between the core and the nodes – identify overlaps</a:t>
            </a:r>
          </a:p>
          <a:p>
            <a:pPr marL="342900" indent="-342900">
              <a:buAutoNum type="arabicPeriod"/>
            </a:pPr>
            <a:r>
              <a:rPr lang="en-US" sz="1300" dirty="0" smtClean="0"/>
              <a:t>Using the reflection questions below, look for different patterns or clusters – do you know the same or different people?</a:t>
            </a:r>
          </a:p>
          <a:p>
            <a:pPr marL="342900" indent="-342900">
              <a:buAutoNum type="arabicPeriod"/>
            </a:pPr>
            <a:r>
              <a:rPr lang="en-US" sz="1300" dirty="0" smtClean="0"/>
              <a:t>Who do you need to build relationships with? Who can you introduce in your network? </a:t>
            </a:r>
          </a:p>
          <a:p>
            <a:pPr marL="342900" indent="-342900">
              <a:buAutoNum type="arabicPeriod"/>
            </a:pPr>
            <a:endParaRPr lang="en-US" sz="1300" dirty="0" smtClean="0"/>
          </a:p>
          <a:p>
            <a:pPr marL="0" indent="0">
              <a:buNone/>
            </a:pPr>
            <a:r>
              <a:rPr lang="en-US" sz="1300" b="1" dirty="0" smtClean="0"/>
              <a:t>Some reflection questions to generate insights. You’ll need to revise this so they specifically support your objective.</a:t>
            </a:r>
          </a:p>
          <a:p>
            <a:pPr marL="285750" indent="-285750">
              <a:buFont typeface="Arial" pitchFamily="34" charset="0"/>
              <a:buChar char="•"/>
            </a:pPr>
            <a:r>
              <a:rPr lang="en-US" sz="1300" dirty="0" smtClean="0"/>
              <a:t>What people, resources, and organizations are in your ecosystem?</a:t>
            </a:r>
          </a:p>
          <a:p>
            <a:pPr marL="285750" indent="-285750">
              <a:buFont typeface="Arial" pitchFamily="34" charset="0"/>
              <a:buChar char="•"/>
            </a:pPr>
            <a:r>
              <a:rPr lang="en-US" sz="1300" dirty="0" smtClean="0"/>
              <a:t>What are the different roles?</a:t>
            </a:r>
          </a:p>
          <a:p>
            <a:pPr marL="285750" indent="-285750">
              <a:buFont typeface="Arial" pitchFamily="34" charset="0"/>
              <a:buChar char="•"/>
            </a:pPr>
            <a:r>
              <a:rPr lang="en-US" sz="1300" dirty="0" smtClean="0"/>
              <a:t>Are you connected or not connected?</a:t>
            </a:r>
          </a:p>
          <a:p>
            <a:pPr marL="285750" indent="-285750">
              <a:buFont typeface="Arial" pitchFamily="34" charset="0"/>
              <a:buChar char="•"/>
            </a:pPr>
            <a:r>
              <a:rPr lang="en-US" sz="1300" dirty="0" smtClean="0"/>
              <a:t>If connected, how are you connected?</a:t>
            </a:r>
          </a:p>
          <a:p>
            <a:pPr marL="285750" indent="-285750">
              <a:buFont typeface="Arial" pitchFamily="34" charset="0"/>
              <a:buChar char="•"/>
            </a:pPr>
            <a:r>
              <a:rPr lang="en-US" sz="1300" dirty="0" smtClean="0"/>
              <a:t>Think about the touch points in your network? How do you appreciate, thank, and celebrate important people in your network?</a:t>
            </a:r>
          </a:p>
          <a:p>
            <a:pPr marL="285750" indent="-285750">
              <a:buFont typeface="Arial" pitchFamily="34" charset="0"/>
              <a:buChar char="•"/>
            </a:pPr>
            <a:r>
              <a:rPr lang="en-US" sz="1300" dirty="0" smtClean="0"/>
              <a:t>Think about reciprocity: What have you given people in your network before they have asked?</a:t>
            </a:r>
          </a:p>
          <a:p>
            <a:pPr marL="0" indent="0">
              <a:buFont typeface="Arial" pitchFamily="34" charset="0"/>
              <a:buNone/>
            </a:pPr>
            <a:endParaRPr lang="en-US" sz="1300" dirty="0" smtClean="0"/>
          </a:p>
          <a:p>
            <a:pPr marL="0" indent="0">
              <a:buFont typeface="Arial" pitchFamily="34" charset="0"/>
              <a:buNone/>
            </a:pPr>
            <a:r>
              <a:rPr lang="en-US" sz="1300" b="1" dirty="0" smtClean="0"/>
              <a:t>Debrief: Gather everyone together as a full group standing. Walk as a group to the first map, and ask: </a:t>
            </a:r>
          </a:p>
          <a:p>
            <a:pPr marL="285750" lvl="0" indent="-285750">
              <a:buFont typeface="Arial" pitchFamily="34" charset="0"/>
              <a:buChar char="•"/>
            </a:pPr>
            <a:r>
              <a:rPr lang="en-US" sz="1300" dirty="0" smtClean="0"/>
              <a:t>How does this idea translate?  </a:t>
            </a:r>
          </a:p>
          <a:p>
            <a:pPr marL="285750" lvl="0" indent="-285750">
              <a:buFont typeface="Arial" pitchFamily="34" charset="0"/>
              <a:buChar char="•"/>
            </a:pPr>
            <a:r>
              <a:rPr lang="en-US" sz="1300" dirty="0" smtClean="0"/>
              <a:t>How can you use your professional network to support your work on this project?</a:t>
            </a:r>
          </a:p>
          <a:p>
            <a:pPr marL="285750" indent="-285750">
              <a:buFont typeface="Arial" pitchFamily="34" charset="0"/>
              <a:buChar char="•"/>
            </a:pPr>
            <a:endParaRPr lang="en-US" sz="1300" dirty="0" smtClean="0"/>
          </a:p>
        </p:txBody>
      </p:sp>
      <p:sp>
        <p:nvSpPr>
          <p:cNvPr id="4" name="Slide Number Placeholder 3"/>
          <p:cNvSpPr>
            <a:spLocks noGrp="1"/>
          </p:cNvSpPr>
          <p:nvPr>
            <p:ph type="sldNum" sz="quarter" idx="10"/>
          </p:nvPr>
        </p:nvSpPr>
        <p:spPr/>
        <p:txBody>
          <a:bodyPr/>
          <a:lstStyle/>
          <a:p>
            <a:fld id="{25BCBDAB-5312-4514-BDCE-B88950303CB4}" type="slidenum">
              <a:rPr lang="en-US" smtClean="0"/>
              <a:pPr/>
              <a:t>78</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sz="1300" dirty="0" smtClean="0"/>
          </a:p>
        </p:txBody>
      </p:sp>
      <p:sp>
        <p:nvSpPr>
          <p:cNvPr id="4" name="Slide Number Placeholder 3"/>
          <p:cNvSpPr>
            <a:spLocks noGrp="1"/>
          </p:cNvSpPr>
          <p:nvPr>
            <p:ph type="sldNum" sz="quarter" idx="10"/>
          </p:nvPr>
        </p:nvSpPr>
        <p:spPr/>
        <p:txBody>
          <a:bodyPr/>
          <a:lstStyle/>
          <a:p>
            <a:fld id="{25BCBDAB-5312-4514-BDCE-B88950303CB4}" type="slidenum">
              <a:rPr lang="en-US" smtClean="0"/>
              <a:pPr/>
              <a:t>79</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300" dirty="0" smtClean="0"/>
              <a:t>Do</a:t>
            </a:r>
            <a:r>
              <a:rPr lang="en-US" sz="1300" baseline="0" dirty="0" smtClean="0"/>
              <a:t> a series of “Share Pairs” where people ask and answer these questions:</a:t>
            </a:r>
          </a:p>
          <a:p>
            <a:endParaRPr lang="en-US" sz="1300" baseline="0" dirty="0" smtClean="0"/>
          </a:p>
          <a:p>
            <a:pPr marL="285750" indent="-285750">
              <a:buFont typeface="Arial" pitchFamily="34" charset="0"/>
              <a:buChar char="•"/>
            </a:pPr>
            <a:r>
              <a:rPr lang="en-US" sz="1300" baseline="0" dirty="0" smtClean="0"/>
              <a:t>What did you learn today?</a:t>
            </a:r>
          </a:p>
          <a:p>
            <a:pPr marL="285750" indent="-285750">
              <a:buFont typeface="Arial" pitchFamily="34" charset="0"/>
              <a:buChar char="•"/>
            </a:pPr>
            <a:r>
              <a:rPr lang="en-US" sz="1300" baseline="0" dirty="0" smtClean="0"/>
              <a:t>What is still isn’t clear?</a:t>
            </a:r>
          </a:p>
          <a:p>
            <a:pPr marL="285750" indent="-285750">
              <a:buFont typeface="Arial" pitchFamily="34" charset="0"/>
              <a:buChar char="•"/>
            </a:pPr>
            <a:r>
              <a:rPr lang="en-US" sz="1300" baseline="0" dirty="0" smtClean="0"/>
              <a:t>What do you need to move forward?</a:t>
            </a:r>
          </a:p>
          <a:p>
            <a:pPr marL="285750" indent="-285750">
              <a:buFont typeface="Arial" pitchFamily="34" charset="0"/>
              <a:buChar char="•"/>
            </a:pPr>
            <a:r>
              <a:rPr lang="en-US" sz="1300" baseline="0" dirty="0" smtClean="0"/>
              <a:t>What is the most important thing you want to learn tomorrow?</a:t>
            </a:r>
          </a:p>
          <a:p>
            <a:endParaRPr lang="en-US" sz="1300" baseline="0" dirty="0" smtClean="0"/>
          </a:p>
          <a:p>
            <a:r>
              <a:rPr lang="en-US" sz="1300" baseline="0" dirty="0" smtClean="0"/>
              <a:t>Then gather in a circle, and have everyone share one word about they are feeling and why.</a:t>
            </a:r>
          </a:p>
        </p:txBody>
      </p:sp>
      <p:sp>
        <p:nvSpPr>
          <p:cNvPr id="4" name="Slide Number Placeholder 3"/>
          <p:cNvSpPr>
            <a:spLocks noGrp="1"/>
          </p:cNvSpPr>
          <p:nvPr>
            <p:ph type="sldNum" sz="quarter" idx="10"/>
          </p:nvPr>
        </p:nvSpPr>
        <p:spPr/>
        <p:txBody>
          <a:bodyPr/>
          <a:lstStyle/>
          <a:p>
            <a:fld id="{25BCBDAB-5312-4514-BDCE-B88950303CB4}" type="slidenum">
              <a:rPr lang="en-US" smtClean="0"/>
              <a:pPr/>
              <a:t>80</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81</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46EACF-D571-457B-9C6F-7BF5D01BCEE0}" type="slidenum">
              <a:rPr lang="en-US" smtClean="0"/>
              <a:pPr/>
              <a:t>82</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a:t>
            </a:r>
            <a:r>
              <a:rPr lang="en-US" baseline="0" dirty="0" smtClean="0"/>
              <a:t> by: http://www.flickr.com/photos/ninjawil/2205949982/</a:t>
            </a:r>
          </a:p>
        </p:txBody>
      </p:sp>
      <p:sp>
        <p:nvSpPr>
          <p:cNvPr id="4" name="Slide Number Placeholder 3"/>
          <p:cNvSpPr>
            <a:spLocks noGrp="1"/>
          </p:cNvSpPr>
          <p:nvPr>
            <p:ph type="sldNum" sz="quarter" idx="10"/>
          </p:nvPr>
        </p:nvSpPr>
        <p:spPr/>
        <p:txBody>
          <a:bodyPr/>
          <a:lstStyle/>
          <a:p>
            <a:fld id="{25BCBDAB-5312-4514-BDCE-B88950303CB4}" type="slidenum">
              <a:rPr lang="en-US" smtClean="0"/>
              <a:pPr/>
              <a:t>84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r>
              <a:rPr lang="en-US" sz="1200" b="1" dirty="0" smtClean="0">
                <a:latin typeface="Arial" pitchFamily="34" charset="0"/>
                <a:cs typeface="Arial" pitchFamily="34" charset="0"/>
              </a:rPr>
              <a:t>Reflection</a:t>
            </a:r>
          </a:p>
          <a:p>
            <a:pPr marL="342900" indent="-342900"/>
            <a:endParaRPr lang="en-US" sz="1200" b="1" dirty="0" smtClean="0">
              <a:latin typeface="Arial" pitchFamily="34" charset="0"/>
              <a:cs typeface="Arial" pitchFamily="34" charset="0"/>
            </a:endParaRPr>
          </a:p>
          <a:p>
            <a:pPr marL="342900" indent="-342900">
              <a:buFont typeface="Arial" pitchFamily="34" charset="0"/>
              <a:buChar char="•"/>
            </a:pPr>
            <a:r>
              <a:rPr lang="en-US" sz="1200" b="1" dirty="0" smtClean="0">
                <a:latin typeface="Arial" pitchFamily="34" charset="0"/>
                <a:cs typeface="Arial" pitchFamily="34" charset="0"/>
              </a:rPr>
              <a:t> What points of connection or common interests did you hear or see?</a:t>
            </a:r>
          </a:p>
          <a:p>
            <a:pPr marL="342900" indent="-342900">
              <a:buFont typeface="Arial" pitchFamily="34" charset="0"/>
              <a:buChar char="•"/>
            </a:pPr>
            <a:r>
              <a:rPr lang="en-US" sz="1200" b="1" dirty="0" smtClean="0">
                <a:latin typeface="Arial" pitchFamily="34" charset="0"/>
                <a:cs typeface="Arial" pitchFamily="34" charset="0"/>
              </a:rPr>
              <a:t> What opportunities for reciprocity?</a:t>
            </a:r>
          </a:p>
          <a:p>
            <a:pPr marL="342900" indent="-342900">
              <a:buFont typeface="Arial" pitchFamily="34" charset="0"/>
              <a:buChar char="•"/>
            </a:pPr>
            <a:r>
              <a:rPr lang="en-US" sz="1200" b="1" dirty="0" smtClean="0">
                <a:latin typeface="Arial" pitchFamily="34" charset="0"/>
                <a:cs typeface="Arial" pitchFamily="34" charset="0"/>
              </a:rPr>
              <a:t> How can we mutually</a:t>
            </a:r>
            <a:r>
              <a:rPr lang="en-US" sz="1200" b="1" baseline="0" dirty="0" smtClean="0">
                <a:latin typeface="Arial" pitchFamily="34" charset="0"/>
                <a:cs typeface="Arial" pitchFamily="34" charset="0"/>
              </a:rPr>
              <a:t> support one another in our social media learning journey</a:t>
            </a:r>
            <a:r>
              <a:rPr lang="en-US" sz="1200" b="1" dirty="0" smtClean="0">
                <a:latin typeface="Arial" pitchFamily="34" charset="0"/>
                <a:cs typeface="Arial" pitchFamily="34" charset="0"/>
              </a:rPr>
              <a:t>? </a:t>
            </a:r>
          </a:p>
          <a:p>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9</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Have a hard copy available to participants.</a:t>
            </a:r>
            <a:r>
              <a:rPr lang="en-US" baseline="0" dirty="0" smtClean="0"/>
              <a:t> </a:t>
            </a:r>
          </a:p>
          <a:p>
            <a:endParaRPr lang="en-US" baseline="0" dirty="0" smtClean="0"/>
          </a:p>
          <a:p>
            <a:r>
              <a:rPr lang="en-US" baseline="0" dirty="0" smtClean="0"/>
              <a:t>This is the strategy template we’ll be using to help you create your social media plan.</a:t>
            </a:r>
          </a:p>
          <a:p>
            <a:r>
              <a:rPr lang="en-US" baseline="0" dirty="0" smtClean="0"/>
              <a:t/>
            </a:r>
            <a:br>
              <a:rPr lang="en-US" baseline="0" dirty="0" smtClean="0"/>
            </a:br>
            <a:r>
              <a:rPr lang="en-US" baseline="0" dirty="0" smtClean="0"/>
              <a:t>Today, during the workshop,  we will explain a lot of the sections in detail and you will be given time to work on your plan today and tomorrow. </a:t>
            </a:r>
          </a:p>
          <a:p>
            <a:endParaRPr lang="en-US" baseline="0" dirty="0" smtClean="0"/>
          </a:p>
          <a:p>
            <a:r>
              <a:rPr lang="en-US" baseline="0" dirty="0" smtClean="0"/>
              <a:t>Plus, you will have time over the next six months to revise and enhance your plan.</a:t>
            </a:r>
          </a:p>
        </p:txBody>
      </p:sp>
      <p:sp>
        <p:nvSpPr>
          <p:cNvPr id="4" name="Slide Number Placeholder 3"/>
          <p:cNvSpPr>
            <a:spLocks noGrp="1"/>
          </p:cNvSpPr>
          <p:nvPr>
            <p:ph type="sldNum" sz="quarter" idx="10"/>
          </p:nvPr>
        </p:nvSpPr>
        <p:spPr/>
        <p:txBody>
          <a:bodyPr/>
          <a:lstStyle/>
          <a:p>
            <a:fld id="{25BCBDAB-5312-4514-BDCE-B88950303CB4}" type="slidenum">
              <a:rPr lang="en-US" smtClean="0"/>
              <a:pPr/>
              <a:t>85</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88</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4C7E5A-099F-4146-BFF0-8C0570B41F0C}" type="slidenum">
              <a:rPr lang="en-US"/>
              <a:pPr/>
              <a:t>89</a:t>
            </a:fld>
            <a:endParaRPr lang="en-US"/>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p:txBody>
          <a:bodyPr/>
          <a:lstStyle/>
          <a:p>
            <a:r>
              <a:rPr lang="en-US" dirty="0" err="1" smtClean="0"/>
              <a:t>MomsRising</a:t>
            </a:r>
            <a:r>
              <a:rPr lang="en-US" dirty="0" smtClean="0"/>
              <a:t> is an organization of activists who are mothers and want to encourage better working conditions for mothers and benefits for their children. In the U.S., they</a:t>
            </a:r>
            <a:r>
              <a:rPr lang="en-US" baseline="0" dirty="0" smtClean="0"/>
              <a:t> used social media to implement a campaign to demonstrate that there was a groundswell of support for healthcare reform. The campaign had a social media component – where they had people put a pin on their Facebook Page.   </a:t>
            </a:r>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EFEBF7-AA7C-4D81-9255-365A68408D4C}" type="slidenum">
              <a:rPr lang="en-US" smtClean="0"/>
              <a:pPr/>
              <a:t>90</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6B0A29-6604-4588-8512-3345F81A8910}" type="slidenum">
              <a:rPr lang="en-US"/>
              <a:pPr/>
              <a:t>91</a:t>
            </a:fld>
            <a:endParaRPr lang="en-US"/>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r>
              <a:rPr lang="en-US" dirty="0" err="1" smtClean="0"/>
              <a:t>Qwitter</a:t>
            </a:r>
            <a:r>
              <a:rPr lang="en-US" dirty="0" smtClean="0"/>
              <a:t> is a support group on Twitter that helps people stop smoking. If you are</a:t>
            </a:r>
            <a:r>
              <a:rPr lang="en-US" baseline="0" dirty="0" smtClean="0"/>
              <a:t> about to light up a cigarette, you can tweet on your phone and the support group will encourage you to not.  </a:t>
            </a:r>
          </a:p>
          <a:p>
            <a:endParaRPr lang="en-US" baseline="0" dirty="0" smtClean="0"/>
          </a:p>
          <a:p>
            <a:r>
              <a:rPr lang="en-US" baseline="0" dirty="0" smtClean="0"/>
              <a:t>You can replace this example with a localized example.  </a:t>
            </a:r>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Exercise: Let’s create</a:t>
            </a:r>
            <a:r>
              <a:rPr lang="en-US" baseline="0" dirty="0" smtClean="0"/>
              <a:t> a SMART objective as a group for </a:t>
            </a:r>
            <a:r>
              <a:rPr lang="en-US" baseline="0" dirty="0" err="1" smtClean="0"/>
              <a:t>Qwitter</a:t>
            </a:r>
            <a:r>
              <a:rPr lang="en-US" baseline="0" dirty="0" smtClean="0"/>
              <a:t>.</a:t>
            </a:r>
          </a:p>
          <a:p>
            <a:endParaRPr lang="en-US" baseline="0" dirty="0" smtClean="0"/>
          </a:p>
          <a:p>
            <a:r>
              <a:rPr lang="en-US" baseline="0" dirty="0" smtClean="0"/>
              <a:t>Break them into five small groups on each of these areas – have a group work on “Specific,”  another one work on “Measurable” etc.  Then have each group help you fill in the section for that word.  </a:t>
            </a:r>
          </a:p>
          <a:p>
            <a:endParaRPr lang="en-US" baseline="0" dirty="0" smtClean="0"/>
          </a:p>
          <a:p>
            <a:r>
              <a:rPr lang="en-US" baseline="0" dirty="0" smtClean="0"/>
              <a:t>Alternatively, you may do the entire exercise as a full group.</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25BCBDAB-5312-4514-BDCE-B88950303CB4}" type="slidenum">
              <a:rPr lang="en-US" smtClean="0"/>
              <a:pPr/>
              <a:t>92</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93</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Have them work in pairs</a:t>
            </a:r>
            <a:r>
              <a:rPr lang="en-US" baseline="0" dirty="0" smtClean="0"/>
              <a:t> for 10-15 minutes on identifying a SMART objective. Use the handout “SMART Social Media Objective Worksheet”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94</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95</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96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Image</a:t>
            </a:r>
            <a:r>
              <a:rPr lang="en-US" baseline="0" dirty="0" smtClean="0"/>
              <a:t> </a:t>
            </a:r>
            <a:r>
              <a:rPr lang="en-US" dirty="0" smtClean="0"/>
              <a:t>Source: Wikipedia/Map of Six Degrees Theory of Social Connectivity</a:t>
            </a:r>
          </a:p>
          <a:p>
            <a:r>
              <a:rPr lang="en-US" dirty="0" smtClean="0"/>
              <a:t>http://commons.wikimedia.org/wiki/File:Six_degrees_of_separation.png</a:t>
            </a:r>
            <a:br>
              <a:rPr lang="en-US" dirty="0" smtClean="0"/>
            </a:br>
            <a:r>
              <a:rPr lang="en-US" dirty="0" smtClean="0"/>
              <a:t>Text:  Chapter 2: Understanding Networks – The Networked Nonprofit by Beth Kanter and Allison Fine</a:t>
            </a:r>
          </a:p>
          <a:p>
            <a:endParaRPr lang="en-US" dirty="0" smtClean="0"/>
          </a:p>
        </p:txBody>
      </p:sp>
      <p:sp>
        <p:nvSpPr>
          <p:cNvPr id="4" name="Slide Number Placeholder 3"/>
          <p:cNvSpPr>
            <a:spLocks noGrp="1"/>
          </p:cNvSpPr>
          <p:nvPr>
            <p:ph type="sldNum" sz="quarter" idx="10"/>
          </p:nvPr>
        </p:nvSpPr>
        <p:spPr/>
        <p:txBody>
          <a:bodyPr/>
          <a:lstStyle/>
          <a:p>
            <a:fld id="{25BCBDAB-5312-4514-BDCE-B88950303CB4}" type="slidenum">
              <a:rPr lang="en-US" smtClean="0"/>
              <a:pPr/>
              <a:t>10</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6B0A29-6604-4588-8512-3345F81A8910}" type="slidenum">
              <a:rPr lang="en-US"/>
              <a:pPr/>
              <a:t>97</a:t>
            </a:fld>
            <a:endParaRPr lang="en-US"/>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r>
              <a:rPr lang="en-US" dirty="0" smtClean="0"/>
              <a:t>Who</a:t>
            </a:r>
            <a:r>
              <a:rPr lang="en-US" baseline="0" dirty="0" smtClean="0"/>
              <a:t> is the audience?</a:t>
            </a:r>
          </a:p>
          <a:p>
            <a:endParaRPr lang="en-US" baseline="0" dirty="0" smtClean="0"/>
          </a:p>
          <a:p>
            <a:r>
              <a:rPr lang="en-US" baseline="0" dirty="0" smtClean="0"/>
              <a:t>People who want to stop smoking and use Twitter on their mobile phones and may already be signed up for a stop smoking program at the hospital.</a:t>
            </a:r>
          </a:p>
          <a:p>
            <a:endParaRPr lang="en-US" baseline="0" dirty="0" smtClean="0"/>
          </a:p>
          <a:p>
            <a:r>
              <a:rPr lang="en-US" baseline="0" dirty="0" smtClean="0"/>
              <a:t>Find a local example.</a:t>
            </a:r>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98</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http://www.theglobeandmail.com/news/world/doug-saunders/arab-social-capital-is-there-its-young-and-connected/article1930770/</a:t>
            </a:r>
          </a:p>
          <a:p>
            <a:endParaRPr lang="en-US" dirty="0" smtClean="0"/>
          </a:p>
          <a:p>
            <a:endParaRPr lang="en-US" dirty="0" smtClean="0"/>
          </a:p>
          <a:p>
            <a:r>
              <a:rPr lang="en-US" dirty="0" smtClean="0"/>
              <a:t>Ask </a:t>
            </a:r>
            <a:r>
              <a:rPr lang="en-US" dirty="0" err="1" smtClean="0"/>
              <a:t>Rami</a:t>
            </a:r>
            <a:r>
              <a:rPr lang="en-US" dirty="0" smtClean="0"/>
              <a:t> to fill in more</a:t>
            </a:r>
          </a:p>
          <a:p>
            <a:endParaRPr lang="en-US" dirty="0" smtClean="0"/>
          </a:p>
          <a:p>
            <a:r>
              <a:rPr lang="en-US" dirty="0" smtClean="0"/>
              <a:t>This is an organization with an Arabic name that translates into “</a:t>
            </a:r>
            <a:r>
              <a:rPr lang="en-US" dirty="0" smtClean="0">
                <a:hlinkClick r:id="rId3"/>
              </a:rPr>
              <a:t>Speak Up</a:t>
            </a:r>
            <a:r>
              <a:rPr lang="en-US" dirty="0" smtClean="0"/>
              <a:t>.”  The organization used social media as part of an outreach strategy to 250,000 to encourage them to register to vote.  They had impressive </a:t>
            </a:r>
            <a:r>
              <a:rPr lang="en-US" dirty="0" smtClean="0">
                <a:hlinkClick r:id="rId4"/>
              </a:rPr>
              <a:t>results</a:t>
            </a:r>
            <a:r>
              <a:rPr lang="en-US" dirty="0" smtClean="0"/>
              <a:t>.</a:t>
            </a:r>
          </a:p>
          <a:p>
            <a:endParaRPr lang="en-US" dirty="0" smtClean="0"/>
          </a:p>
          <a:p>
            <a:r>
              <a:rPr lang="en-US" dirty="0" smtClean="0"/>
              <a:t>http://www.facebook.com/album.php?aid=41760&amp;id=107275642660006</a:t>
            </a:r>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99</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http://emediat.wikispaces.com/Day+5+Session+1+Notes</a:t>
            </a:r>
          </a:p>
          <a:p>
            <a:r>
              <a:rPr lang="en-US" dirty="0" smtClean="0"/>
              <a:t>http://emediat.wikispaces.com/Other+sites</a:t>
            </a:r>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100</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101</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http://www.dsg.ae/NEWSANDEVENTS/UpcomingEvents/ASMRHome.aspx</a:t>
            </a:r>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102</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Have them work in pairs</a:t>
            </a:r>
            <a:r>
              <a:rPr lang="en-US" baseline="0" dirty="0" smtClean="0"/>
              <a:t> for 10-15 minutes on identifying a SMART objective.  Use the handout “SMART Social Media Objective Worksheet”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104</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http://www.flickr.com/photos/yandle/844341197/</a:t>
            </a:r>
          </a:p>
          <a:p>
            <a:endParaRPr lang="en-US" dirty="0" smtClean="0"/>
          </a:p>
          <a:p>
            <a:r>
              <a:rPr lang="en-US" dirty="0" smtClean="0"/>
              <a:t>Lay out</a:t>
            </a:r>
            <a:r>
              <a:rPr lang="en-US" baseline="0" dirty="0" smtClean="0"/>
              <a:t> all planned communication and marketing events and opportunities for the year and determine which ones you want to socialize.</a:t>
            </a:r>
          </a:p>
          <a:p>
            <a:endParaRPr lang="en-US" baseline="0" dirty="0" smtClean="0"/>
          </a:p>
        </p:txBody>
      </p:sp>
      <p:sp>
        <p:nvSpPr>
          <p:cNvPr id="4" name="Slide Number Placeholder 3"/>
          <p:cNvSpPr>
            <a:spLocks noGrp="1"/>
          </p:cNvSpPr>
          <p:nvPr>
            <p:ph type="sldNum" sz="quarter" idx="10"/>
          </p:nvPr>
        </p:nvSpPr>
        <p:spPr/>
        <p:txBody>
          <a:bodyPr/>
          <a:lstStyle/>
          <a:p>
            <a:pPr>
              <a:defRPr/>
            </a:pPr>
            <a:fld id="{81690CA6-2D51-46DD-A41F-61ECD667F01D}" type="slidenum">
              <a:rPr lang="en-US" smtClean="0"/>
              <a:pPr>
                <a:defRPr/>
              </a:pPr>
              <a:t>106</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err="1" smtClean="0">
                <a:hlinkClick r:id="rId3"/>
              </a:rPr>
              <a:t>Nasawiya</a:t>
            </a:r>
            <a:r>
              <a:rPr lang="en-US" b="0" dirty="0" smtClean="0"/>
              <a:t>  has an</a:t>
            </a:r>
            <a:r>
              <a:rPr lang="en-US" b="0" baseline="0" dirty="0" smtClean="0"/>
              <a:t> inventory their upcoming events, programs, and web content – and their social strategy is integrated.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Here’s an example for International Women’s Day.</a:t>
            </a:r>
            <a:endParaRPr lang="en-US" b="0" dirty="0" smtClean="0"/>
          </a:p>
          <a:p>
            <a:r>
              <a:rPr lang="en-US" b="0" dirty="0" smtClean="0"/>
              <a:t> </a:t>
            </a:r>
            <a:endParaRPr lang="en-US" b="0"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107</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Have them work in pairs</a:t>
            </a:r>
            <a:r>
              <a:rPr lang="en-US" baseline="0" dirty="0" smtClean="0"/>
              <a:t> for 10-15 minutes on identifying a SMART objective.  Use the handout “SMART Social Media Objective Worksheet”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pPr/>
              <a:t>108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486EDE-F7B1-4DDD-8E1C-96C9C7BB0AFF}" type="datetimeFigureOut">
              <a:rPr lang="en-US" smtClean="0"/>
              <a:pPr/>
              <a:t>10/5/2011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4779A-D291-4C2B-ADBC-85AD0830B76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486EDE-F7B1-4DDD-8E1C-96C9C7BB0AFF}" type="datetimeFigureOut">
              <a:rPr lang="en-US" smtClean="0"/>
              <a:pPr/>
              <a:t>10/5/2011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4779A-D291-4C2B-ADBC-85AD0830B76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486EDE-F7B1-4DDD-8E1C-96C9C7BB0AFF}" type="datetimeFigureOut">
              <a:rPr lang="en-US" smtClean="0"/>
              <a:pPr/>
              <a:t>10/5/2011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4779A-D291-4C2B-ADBC-85AD0830B76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F06C3903-4284-471A-8AE1-3B98028A0E5E}"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486EDE-F7B1-4DDD-8E1C-96C9C7BB0AFF}" type="datetimeFigureOut">
              <a:rPr lang="en-US" smtClean="0"/>
              <a:pPr/>
              <a:t>10/5/2011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4779A-D291-4C2B-ADBC-85AD0830B76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486EDE-F7B1-4DDD-8E1C-96C9C7BB0AFF}" type="datetimeFigureOut">
              <a:rPr lang="en-US" smtClean="0"/>
              <a:pPr/>
              <a:t>10/5/2011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4779A-D291-4C2B-ADBC-85AD0830B76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486EDE-F7B1-4DDD-8E1C-96C9C7BB0AFF}" type="datetimeFigureOut">
              <a:rPr lang="en-US" smtClean="0"/>
              <a:pPr/>
              <a:t>10/5/2011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4779A-D291-4C2B-ADBC-85AD0830B76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486EDE-F7B1-4DDD-8E1C-96C9C7BB0AFF}" type="datetimeFigureOut">
              <a:rPr lang="en-US" smtClean="0"/>
              <a:pPr/>
              <a:t>10/5/2011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F4779A-D291-4C2B-ADBC-85AD0830B76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486EDE-F7B1-4DDD-8E1C-96C9C7BB0AFF}" type="datetimeFigureOut">
              <a:rPr lang="en-US" smtClean="0"/>
              <a:pPr/>
              <a:t>10/5/2011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F4779A-D291-4C2B-ADBC-85AD0830B76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486EDE-F7B1-4DDD-8E1C-96C9C7BB0AFF}" type="datetimeFigureOut">
              <a:rPr lang="en-US" smtClean="0"/>
              <a:pPr/>
              <a:t>10/5/2011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F4779A-D291-4C2B-ADBC-85AD0830B76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486EDE-F7B1-4DDD-8E1C-96C9C7BB0AFF}" type="datetimeFigureOut">
              <a:rPr lang="en-US" smtClean="0"/>
              <a:pPr/>
              <a:t>10/5/2011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4779A-D291-4C2B-ADBC-85AD0830B76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486EDE-F7B1-4DDD-8E1C-96C9C7BB0AFF}" type="datetimeFigureOut">
              <a:rPr lang="en-US" smtClean="0"/>
              <a:pPr/>
              <a:t>10/5/2011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4779A-D291-4C2B-ADBC-85AD0830B76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486EDE-F7B1-4DDD-8E1C-96C9C7BB0AFF}" type="datetimeFigureOut">
              <a:rPr lang="en-US" smtClean="0"/>
              <a:pPr/>
              <a:t>10/5/2011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F4779A-D291-4C2B-ADBC-85AD0830B76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10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8.xml"/><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8.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2.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jpeg"/><Relationship Id="rId3" Type="http://schemas.openxmlformats.org/officeDocument/2006/relationships/image" Target="../media/image51.jpeg"/><Relationship Id="rId7" Type="http://schemas.openxmlformats.org/officeDocument/2006/relationships/image" Target="../media/image48.jpeg"/><Relationship Id="rId12" Type="http://schemas.openxmlformats.org/officeDocument/2006/relationships/image" Target="../media/image53.jpeg"/><Relationship Id="rId2" Type="http://schemas.openxmlformats.org/officeDocument/2006/relationships/notesSlide" Target="../notesSlides/notesSlide109.xml"/><Relationship Id="rId1" Type="http://schemas.openxmlformats.org/officeDocument/2006/relationships/slideLayout" Target="../slideLayouts/slideLayout1.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0.png"/><Relationship Id="rId4" Type="http://schemas.openxmlformats.org/officeDocument/2006/relationships/image" Target="../media/image131.png"/><Relationship Id="rId9" Type="http://schemas.openxmlformats.org/officeDocument/2006/relationships/image" Target="../media/image132.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1.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17.xml"/><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13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notesSlide" Target="../notesSlides/notesSlide20.xml"/><Relationship Id="rId7"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6.jpe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jpeg"/><Relationship Id="rId4" Type="http://schemas.openxmlformats.org/officeDocument/2006/relationships/image" Target="../media/image24.png"/><Relationship Id="rId9"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hyperlink" Target="http://www.youtube.com/watch?v=fJ9l6uFpo84"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s>
</file>

<file path=ppt/slides/_rels/slide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s>
</file>

<file path=ppt/slides/_rels/slide5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6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hyperlink" Target="http://www.youtube.com/watch?v=frMZwxhyKaA"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notesSlide" Target="../notesSlides/notesSlide69.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slideLayout" Target="../slideLayouts/slideLayout7.xml"/><Relationship Id="rId2" Type="http://schemas.openxmlformats.org/officeDocument/2006/relationships/tags" Target="../tags/tag3.xml"/><Relationship Id="rId16" Type="http://schemas.openxmlformats.org/officeDocument/2006/relationships/tags" Target="../tags/tag17.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tags" Target="../tags/tag16.xml"/><Relationship Id="rId10" Type="http://schemas.openxmlformats.org/officeDocument/2006/relationships/tags" Target="../tags/tag11.xml"/><Relationship Id="rId19" Type="http://schemas.openxmlformats.org/officeDocument/2006/relationships/image" Target="../media/image97.jpe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s/_rels/slide7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7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8.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8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9.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1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pt_template-cover.jpg                                         0037E422Macintosh HD                   C3619BF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88" y="0"/>
            <a:ext cx="9145588" cy="7316788"/>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0" y="2971800"/>
            <a:ext cx="9144000" cy="954107"/>
          </a:xfrm>
          <a:prstGeom prst="rect">
            <a:avLst/>
          </a:prstGeom>
          <a:solidFill>
            <a:schemeClr val="accent5">
              <a:lumMod val="40000"/>
              <a:lumOff val="60000"/>
            </a:schemeClr>
          </a:solidFill>
        </p:spPr>
        <p:txBody>
          <a:bodyPr wrap="square" rtlCol="0">
            <a:spAutoFit/>
          </a:bodyPr>
          <a:lstStyle/>
          <a:p>
            <a:pPr algn="ctr"/>
            <a:r>
              <a:rPr lang="en-US" sz="2800" b="1" dirty="0" smtClean="0">
                <a:solidFill>
                  <a:schemeClr val="tx1">
                    <a:lumMod val="75000"/>
                    <a:lumOff val="25000"/>
                  </a:schemeClr>
                </a:solidFill>
                <a:latin typeface="Arial" pitchFamily="34" charset="0"/>
                <a:cs typeface="Arial" pitchFamily="34" charset="0"/>
              </a:rPr>
              <a:t>Workshop 1:  Social Media and Networked NGOs for Civil Society Overview and Strategic Planning</a:t>
            </a:r>
          </a:p>
        </p:txBody>
      </p:sp>
      <p:sp>
        <p:nvSpPr>
          <p:cNvPr id="9" name="TextBox 8"/>
          <p:cNvSpPr txBox="1"/>
          <p:nvPr/>
        </p:nvSpPr>
        <p:spPr>
          <a:xfrm>
            <a:off x="0" y="4201180"/>
            <a:ext cx="9144000" cy="923330"/>
          </a:xfrm>
          <a:prstGeom prst="rect">
            <a:avLst/>
          </a:prstGeom>
          <a:solidFill>
            <a:srgbClr val="9DE357">
              <a:alpha val="57000"/>
            </a:srgbClr>
          </a:solidFill>
        </p:spPr>
        <p:txBody>
          <a:bodyPr wrap="square" rtlCol="0">
            <a:spAutoFit/>
          </a:bodyPr>
          <a:lstStyle/>
          <a:p>
            <a:pPr algn="ctr"/>
            <a:r>
              <a:rPr lang="en-US" dirty="0" smtClean="0">
                <a:solidFill>
                  <a:schemeClr val="tx1">
                    <a:lumMod val="75000"/>
                    <a:lumOff val="25000"/>
                  </a:schemeClr>
                </a:solidFill>
                <a:latin typeface="Arial" pitchFamily="34" charset="0"/>
                <a:cs typeface="Arial" pitchFamily="34" charset="0"/>
              </a:rPr>
              <a:t>Day 1: Introduction to Social Media</a:t>
            </a:r>
            <a:br>
              <a:rPr lang="en-US" dirty="0" smtClean="0">
                <a:solidFill>
                  <a:schemeClr val="tx1">
                    <a:lumMod val="75000"/>
                    <a:lumOff val="25000"/>
                  </a:schemeClr>
                </a:solidFill>
                <a:latin typeface="Arial" pitchFamily="34" charset="0"/>
                <a:cs typeface="Arial" pitchFamily="34" charset="0"/>
              </a:rPr>
            </a:br>
            <a:r>
              <a:rPr lang="en-US" dirty="0" smtClean="0">
                <a:solidFill>
                  <a:schemeClr val="tx1">
                    <a:lumMod val="75000"/>
                    <a:lumOff val="25000"/>
                  </a:schemeClr>
                </a:solidFill>
                <a:latin typeface="Arial" pitchFamily="34" charset="0"/>
                <a:cs typeface="Arial" pitchFamily="34" charset="0"/>
              </a:rPr>
              <a:t>Day 2: Creating a Social Media Strategy Plan</a:t>
            </a:r>
            <a:br>
              <a:rPr lang="en-US" dirty="0" smtClean="0">
                <a:solidFill>
                  <a:schemeClr val="tx1">
                    <a:lumMod val="75000"/>
                    <a:lumOff val="25000"/>
                  </a:schemeClr>
                </a:solidFill>
                <a:latin typeface="Arial" pitchFamily="34" charset="0"/>
                <a:cs typeface="Arial" pitchFamily="34" charset="0"/>
              </a:rPr>
            </a:br>
            <a:r>
              <a:rPr lang="en-US" dirty="0" smtClean="0">
                <a:solidFill>
                  <a:schemeClr val="tx1">
                    <a:lumMod val="75000"/>
                    <a:lumOff val="25000"/>
                  </a:schemeClr>
                </a:solidFill>
                <a:latin typeface="Arial" pitchFamily="34" charset="0"/>
                <a:cs typeface="Arial" pitchFamily="34" charset="0"/>
              </a:rPr>
              <a:t>Day 3: Coaching and Online Community Site</a:t>
            </a:r>
            <a:endParaRPr lang="en-US" dirty="0">
              <a:solidFill>
                <a:schemeClr val="tx1">
                  <a:lumMod val="75000"/>
                  <a:lumOff val="25000"/>
                </a:schemeClr>
              </a:solidFill>
              <a:latin typeface="Arial" pitchFamily="34" charset="0"/>
              <a:cs typeface="Arial" pitchFamily="34" charset="0"/>
            </a:endParaRPr>
          </a:p>
        </p:txBody>
      </p:sp>
      <p:sp>
        <p:nvSpPr>
          <p:cNvPr id="10" name="TextBox 9"/>
          <p:cNvSpPr txBox="1"/>
          <p:nvPr/>
        </p:nvSpPr>
        <p:spPr>
          <a:xfrm>
            <a:off x="9525" y="6334780"/>
            <a:ext cx="9144000" cy="523220"/>
          </a:xfrm>
          <a:prstGeom prst="rect">
            <a:avLst/>
          </a:prstGeom>
          <a:noFill/>
        </p:spPr>
        <p:txBody>
          <a:bodyPr wrap="square" rtlCol="0">
            <a:spAutoFit/>
          </a:bodyPr>
          <a:lstStyle/>
          <a:p>
            <a:pPr algn="ctr"/>
            <a:r>
              <a:rPr lang="en-US" sz="1400" dirty="0" smtClean="0"/>
              <a:t>This project is managed by Institute for International Institute for Education (IIE)</a:t>
            </a:r>
            <a:br>
              <a:rPr lang="en-US" sz="1400" dirty="0" smtClean="0"/>
            </a:br>
            <a:r>
              <a:rPr lang="en-US" sz="1400" dirty="0" smtClean="0"/>
              <a:t>Sponsored by the U.S. Department of State Middle East Partnership Initiative (MEPI)</a:t>
            </a:r>
            <a:endParaRPr lang="en-US" sz="1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734px-Six_degrees_of_separation_270x220.png"/>
          <p:cNvPicPr>
            <a:picLocks noChangeAspect="1"/>
          </p:cNvPicPr>
          <p:nvPr/>
        </p:nvPicPr>
        <p:blipFill>
          <a:blip r:embed="rId3" cstate="print"/>
          <a:stretch>
            <a:fillRect/>
          </a:stretch>
        </p:blipFill>
        <p:spPr>
          <a:xfrm>
            <a:off x="381000" y="2514600"/>
            <a:ext cx="2362200" cy="1617798"/>
          </a:xfrm>
          <a:prstGeom prst="rect">
            <a:avLst/>
          </a:prstGeom>
        </p:spPr>
      </p:pic>
      <p:sp>
        <p:nvSpPr>
          <p:cNvPr id="10" name="TextBox 9"/>
          <p:cNvSpPr txBox="1"/>
          <p:nvPr/>
        </p:nvSpPr>
        <p:spPr>
          <a:xfrm>
            <a:off x="2895600" y="1676400"/>
            <a:ext cx="5943600" cy="3785652"/>
          </a:xfrm>
          <a:prstGeom prst="rect">
            <a:avLst/>
          </a:prstGeom>
          <a:noFill/>
        </p:spPr>
        <p:txBody>
          <a:bodyPr wrap="square" rtlCol="0">
            <a:spAutoFit/>
          </a:bodyPr>
          <a:lstStyle/>
          <a:p>
            <a:r>
              <a:rPr lang="en-US" sz="2400" dirty="0" smtClean="0">
                <a:latin typeface="Arial" pitchFamily="34" charset="0"/>
                <a:cs typeface="Arial" pitchFamily="34" charset="0"/>
              </a:rPr>
              <a:t>We have now created a social network around our shared interests. This is what happens when we use online social networks like Facebook. The glue that holds them together is relationships: connections and reciprocity. If NGOs understand the basic building blocks of social networks and apply to their work, they can achieve better results within civil society. </a:t>
            </a:r>
            <a:endParaRPr lang="en-US" sz="2400" dirty="0">
              <a:latin typeface="Arial" pitchFamily="34" charset="0"/>
              <a:cs typeface="Arial" pitchFamily="34" charset="0"/>
            </a:endParaRPr>
          </a:p>
        </p:txBody>
      </p:sp>
      <p:sp>
        <p:nvSpPr>
          <p:cNvPr id="8" name="TextBox 7"/>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9"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chemeClr val="tx1">
                    <a:lumMod val="75000"/>
                    <a:lumOff val="25000"/>
                  </a:schemeClr>
                </a:solidFill>
                <a:latin typeface="Arial" pitchFamily="34" charset="0"/>
                <a:cs typeface="Arial" pitchFamily="34" charset="0"/>
              </a:rPr>
              <a:t>The Power of Networks</a:t>
            </a:r>
            <a:endParaRPr lang="en-US" sz="36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2209800"/>
            <a:ext cx="7696200" cy="1754326"/>
          </a:xfrm>
          <a:prstGeom prst="rect">
            <a:avLst/>
          </a:prstGeom>
          <a:noFill/>
        </p:spPr>
        <p:txBody>
          <a:bodyPr wrap="square" rtlCol="0">
            <a:spAutoFit/>
          </a:bodyPr>
          <a:lstStyle/>
          <a:p>
            <a:pPr algn="ctr"/>
            <a:r>
              <a:rPr lang="en-US" sz="3600" dirty="0" smtClean="0">
                <a:latin typeface="Arial" pitchFamily="34" charset="0"/>
                <a:cs typeface="Arial" pitchFamily="34" charset="0"/>
              </a:rPr>
              <a:t>  You can add more examples – some sites discussed at the TOT are included in the notes</a:t>
            </a:r>
            <a:endParaRPr lang="en-US" sz="36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09600" y="685800"/>
            <a:ext cx="7870825" cy="517207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7658" name="Oval 64"/>
          <p:cNvSpPr>
            <a:spLocks noChangeArrowheads="1"/>
          </p:cNvSpPr>
          <p:nvPr/>
        </p:nvSpPr>
        <p:spPr bwMode="auto">
          <a:xfrm>
            <a:off x="914400" y="1447800"/>
            <a:ext cx="3733800" cy="3657600"/>
          </a:xfrm>
          <a:prstGeom prst="ellipse">
            <a:avLst/>
          </a:prstGeom>
          <a:solidFill>
            <a:srgbClr val="9DE357"/>
          </a:solidFill>
          <a:ln w="76200" algn="ctr">
            <a:solidFill>
              <a:srgbClr val="000000"/>
            </a:solidFill>
            <a:round/>
            <a:headEnd/>
            <a:tailEnd/>
          </a:ln>
        </p:spPr>
        <p:txBody>
          <a:bodyPr/>
          <a:lstStyle/>
          <a:p>
            <a:endParaRPr lang="en-US">
              <a:latin typeface="Calibri" pitchFamily="34" charset="0"/>
            </a:endParaRPr>
          </a:p>
        </p:txBody>
      </p:sp>
      <p:sp>
        <p:nvSpPr>
          <p:cNvPr id="27659" name="Oval 70"/>
          <p:cNvSpPr>
            <a:spLocks noChangeArrowheads="1"/>
          </p:cNvSpPr>
          <p:nvPr/>
        </p:nvSpPr>
        <p:spPr bwMode="auto">
          <a:xfrm>
            <a:off x="4191000" y="1371600"/>
            <a:ext cx="3733800" cy="3657600"/>
          </a:xfrm>
          <a:prstGeom prst="ellipse">
            <a:avLst/>
          </a:prstGeom>
          <a:solidFill>
            <a:srgbClr val="33CC33">
              <a:alpha val="67000"/>
            </a:srgbClr>
          </a:solidFill>
          <a:ln w="76200" algn="ctr">
            <a:solidFill>
              <a:srgbClr val="000000"/>
            </a:solidFill>
            <a:round/>
            <a:headEnd/>
            <a:tailEnd/>
          </a:ln>
        </p:spPr>
        <p:txBody>
          <a:bodyPr/>
          <a:lstStyle/>
          <a:p>
            <a:endParaRPr lang="en-US">
              <a:latin typeface="Calibri" pitchFamily="34" charset="0"/>
            </a:endParaRPr>
          </a:p>
        </p:txBody>
      </p:sp>
      <p:sp>
        <p:nvSpPr>
          <p:cNvPr id="27660" name="Rectangle 77"/>
          <p:cNvSpPr>
            <a:spLocks noChangeArrowheads="1"/>
          </p:cNvSpPr>
          <p:nvPr/>
        </p:nvSpPr>
        <p:spPr bwMode="auto">
          <a:xfrm>
            <a:off x="609599" y="5638800"/>
            <a:ext cx="7870825" cy="609600"/>
          </a:xfrm>
          <a:prstGeom prst="rect">
            <a:avLst/>
          </a:prstGeom>
          <a:solidFill>
            <a:schemeClr val="bg1">
              <a:lumMod val="65000"/>
            </a:schemeClr>
          </a:solidFill>
          <a:ln w="76200" algn="ctr">
            <a:solidFill>
              <a:srgbClr val="000000"/>
            </a:solidFill>
            <a:round/>
            <a:headEnd/>
            <a:tailEnd/>
          </a:ln>
        </p:spPr>
        <p:txBody>
          <a:bodyPr/>
          <a:lstStyle/>
          <a:p>
            <a:endParaRPr lang="en-US">
              <a:latin typeface="Calibri" pitchFamily="34" charset="0"/>
            </a:endParaRPr>
          </a:p>
        </p:txBody>
      </p:sp>
      <p:sp>
        <p:nvSpPr>
          <p:cNvPr id="22" name="Rectangle 1"/>
          <p:cNvSpPr txBox="1">
            <a:spLocks noChangeArrowheads="1"/>
          </p:cNvSpPr>
          <p:nvPr/>
        </p:nvSpPr>
        <p:spPr bwMode="auto">
          <a:xfrm>
            <a:off x="762000" y="5562600"/>
            <a:ext cx="7543800" cy="685800"/>
          </a:xfrm>
          <a:prstGeom prst="rect">
            <a:avLst/>
          </a:prstGeom>
          <a:noFill/>
          <a:ln w="9525">
            <a:noFill/>
            <a:round/>
            <a:headEnd/>
            <a:tailEnd/>
          </a:ln>
        </p:spPr>
        <p:txBody>
          <a:bodyPr lIns="0" tIns="0" rIns="0" bIns="0" anchor="ctr"/>
          <a:lstStyle/>
          <a:p>
            <a:pPr algn="ctr" fontAlgn="auto">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3200" b="1" kern="0" dirty="0" smtClean="0">
                <a:solidFill>
                  <a:srgbClr val="000000"/>
                </a:solidFill>
                <a:effectLst>
                  <a:glow rad="139700">
                    <a:schemeClr val="accent3">
                      <a:satMod val="175000"/>
                      <a:alpha val="40000"/>
                    </a:schemeClr>
                  </a:glow>
                </a:effectLst>
                <a:latin typeface="Corbel" pitchFamily="34" charset="0"/>
                <a:ea typeface="+mj-ea"/>
                <a:cs typeface="+mj-cs"/>
              </a:rPr>
              <a:t>What tools to select:  Flyer, Twitter?</a:t>
            </a:r>
            <a:endParaRPr lang="en-GB" sz="3200" b="1" kern="0" dirty="0">
              <a:solidFill>
                <a:srgbClr val="000000"/>
              </a:solidFill>
              <a:effectLst>
                <a:glow rad="139700">
                  <a:schemeClr val="accent3">
                    <a:satMod val="175000"/>
                    <a:alpha val="40000"/>
                  </a:schemeClr>
                </a:glow>
              </a:effectLst>
              <a:latin typeface="Corbel" pitchFamily="34" charset="0"/>
              <a:ea typeface="+mj-ea"/>
              <a:cs typeface="+mj-cs"/>
            </a:endParaRPr>
          </a:p>
        </p:txBody>
      </p:sp>
      <p:cxnSp>
        <p:nvCxnSpPr>
          <p:cNvPr id="27662" name="Straight Arrow Connector 79"/>
          <p:cNvCxnSpPr>
            <a:cxnSpLocks noChangeShapeType="1"/>
          </p:cNvCxnSpPr>
          <p:nvPr/>
        </p:nvCxnSpPr>
        <p:spPr bwMode="auto">
          <a:xfrm flipV="1">
            <a:off x="4419600" y="4419600"/>
            <a:ext cx="1588" cy="990600"/>
          </a:xfrm>
          <a:prstGeom prst="straightConnector1">
            <a:avLst/>
          </a:prstGeom>
          <a:noFill/>
          <a:ln w="76200" cap="rnd" algn="ctr">
            <a:solidFill>
              <a:srgbClr val="000000"/>
            </a:solidFill>
            <a:round/>
            <a:headEnd/>
            <a:tailEnd type="triangle" w="med" len="med"/>
          </a:ln>
        </p:spPr>
      </p:cxnSp>
      <p:sp>
        <p:nvSpPr>
          <p:cNvPr id="19" name="TextBox 18"/>
          <p:cNvSpPr txBox="1"/>
          <p:nvPr/>
        </p:nvSpPr>
        <p:spPr>
          <a:xfrm>
            <a:off x="4648200" y="2743200"/>
            <a:ext cx="2971800" cy="1077218"/>
          </a:xfrm>
          <a:prstGeom prst="rect">
            <a:avLst/>
          </a:prstGeom>
          <a:noFill/>
        </p:spPr>
        <p:txBody>
          <a:bodyPr wrap="square" rtlCol="0">
            <a:spAutoFit/>
          </a:bodyPr>
          <a:lstStyle/>
          <a:p>
            <a:pPr algn="ctr"/>
            <a:r>
              <a:rPr lang="en-US" sz="3200" b="1" dirty="0" smtClean="0"/>
              <a:t>Organization’s Access</a:t>
            </a:r>
            <a:endParaRPr lang="en-US" sz="3200" b="1" dirty="0"/>
          </a:p>
        </p:txBody>
      </p:sp>
      <p:sp>
        <p:nvSpPr>
          <p:cNvPr id="20" name="TextBox 19"/>
          <p:cNvSpPr txBox="1"/>
          <p:nvPr/>
        </p:nvSpPr>
        <p:spPr>
          <a:xfrm>
            <a:off x="1066800" y="2743200"/>
            <a:ext cx="3276600" cy="1077218"/>
          </a:xfrm>
          <a:prstGeom prst="rect">
            <a:avLst/>
          </a:prstGeom>
          <a:noFill/>
        </p:spPr>
        <p:txBody>
          <a:bodyPr wrap="square" rtlCol="0">
            <a:spAutoFit/>
          </a:bodyPr>
          <a:lstStyle/>
          <a:p>
            <a:pPr algn="ctr"/>
            <a:r>
              <a:rPr lang="en-US" sz="3200" b="1" dirty="0" smtClean="0"/>
              <a:t>Audience </a:t>
            </a:r>
          </a:p>
          <a:p>
            <a:pPr algn="ctr"/>
            <a:r>
              <a:rPr lang="en-US" sz="3200" b="1" dirty="0" smtClean="0"/>
              <a:t>Attention</a:t>
            </a:r>
            <a:endParaRPr lang="en-US" sz="3200" b="1" dirty="0"/>
          </a:p>
        </p:txBody>
      </p:sp>
      <p:sp>
        <p:nvSpPr>
          <p:cNvPr id="13" name="TextBox 12"/>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14"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What Social Media Channels is Your </a:t>
            </a:r>
          </a:p>
          <a:p>
            <a:pPr algn="l"/>
            <a:r>
              <a:rPr lang="en-US" sz="2800" dirty="0" smtClean="0">
                <a:solidFill>
                  <a:schemeClr val="tx1">
                    <a:lumMod val="75000"/>
                    <a:lumOff val="25000"/>
                  </a:schemeClr>
                </a:solidFill>
                <a:latin typeface="Arial" pitchFamily="34" charset="0"/>
                <a:cs typeface="Arial" pitchFamily="34" charset="0"/>
              </a:rPr>
              <a:t>Audience Paying Attention To?</a:t>
            </a:r>
          </a:p>
          <a:p>
            <a:pPr algn="l"/>
            <a:endParaRPr lang="en-US" sz="100" dirty="0">
              <a:solidFill>
                <a:schemeClr val="tx1">
                  <a:lumMod val="75000"/>
                  <a:lumOff val="25000"/>
                </a:schemeClr>
              </a:solidFill>
              <a:latin typeface="Arial" pitchFamily="34" charset="0"/>
              <a:cs typeface="Arial" pitchFamily="34" charset="0"/>
            </a:endParaRPr>
          </a:p>
          <a:p>
            <a:pPr algn="l"/>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a:p>
            <a:pPr algn="l"/>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a:p>
            <a:pPr algn="l"/>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a:p>
            <a:pPr algn="l"/>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9-2011 3-21-23 PM.png"/>
          <p:cNvPicPr>
            <a:picLocks noChangeAspect="1"/>
          </p:cNvPicPr>
          <p:nvPr/>
        </p:nvPicPr>
        <p:blipFill>
          <a:blip r:embed="rId3" cstate="print"/>
          <a:stretch>
            <a:fillRect/>
          </a:stretch>
        </p:blipFill>
        <p:spPr>
          <a:xfrm>
            <a:off x="143961" y="1219876"/>
            <a:ext cx="8695239" cy="5409524"/>
          </a:xfrm>
          <a:prstGeom prst="rect">
            <a:avLst/>
          </a:prstGeom>
        </p:spPr>
      </p:pic>
      <p:sp>
        <p:nvSpPr>
          <p:cNvPr id="4" name="TextBox 3"/>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5"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Look at Secondary Research, Survey Your Audience, Listening on Social Channels</a:t>
            </a:r>
          </a:p>
          <a:p>
            <a:pPr algn="l"/>
            <a:endParaRPr lang="en-US" sz="100" dirty="0">
              <a:solidFill>
                <a:schemeClr val="tx1">
                  <a:lumMod val="75000"/>
                  <a:lumOff val="25000"/>
                </a:schemeClr>
              </a:solidFill>
              <a:latin typeface="Arial" pitchFamily="34" charset="0"/>
              <a:cs typeface="Arial" pitchFamily="34" charset="0"/>
            </a:endParaRPr>
          </a:p>
          <a:p>
            <a:pPr algn="l"/>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a:p>
            <a:pPr algn="l"/>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a:p>
            <a:pPr algn="l"/>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a:p>
            <a:pPr algn="l"/>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9-2011 3-28-08 PM.png"/>
          <p:cNvPicPr>
            <a:picLocks noChangeAspect="1"/>
          </p:cNvPicPr>
          <p:nvPr/>
        </p:nvPicPr>
        <p:blipFill>
          <a:blip r:embed="rId2" cstate="print"/>
          <a:stretch>
            <a:fillRect/>
          </a:stretch>
        </p:blipFill>
        <p:spPr>
          <a:xfrm>
            <a:off x="304800" y="1614704"/>
            <a:ext cx="8361291" cy="4328896"/>
          </a:xfrm>
          <a:prstGeom prst="rect">
            <a:avLst/>
          </a:prstGeom>
        </p:spPr>
      </p:pic>
      <p:sp>
        <p:nvSpPr>
          <p:cNvPr id="4" name="TextBox 3"/>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5"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What Social Media Channels is Your </a:t>
            </a:r>
          </a:p>
          <a:p>
            <a:pPr algn="l"/>
            <a:r>
              <a:rPr lang="en-US" sz="2800" dirty="0" smtClean="0">
                <a:solidFill>
                  <a:schemeClr val="tx1">
                    <a:lumMod val="75000"/>
                    <a:lumOff val="25000"/>
                  </a:schemeClr>
                </a:solidFill>
                <a:latin typeface="Arial" pitchFamily="34" charset="0"/>
                <a:cs typeface="Arial" pitchFamily="34" charset="0"/>
              </a:rPr>
              <a:t>Audience Paying Attention To?</a:t>
            </a:r>
          </a:p>
          <a:p>
            <a:pPr algn="l"/>
            <a:endParaRPr lang="en-US" sz="100" dirty="0">
              <a:solidFill>
                <a:schemeClr val="tx1">
                  <a:lumMod val="75000"/>
                  <a:lumOff val="25000"/>
                </a:schemeClr>
              </a:solidFill>
              <a:latin typeface="Arial" pitchFamily="34" charset="0"/>
              <a:cs typeface="Arial" pitchFamily="34" charset="0"/>
            </a:endParaRPr>
          </a:p>
          <a:p>
            <a:pPr algn="l"/>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a:p>
            <a:pPr algn="l"/>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a:p>
            <a:pPr algn="l"/>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a:p>
            <a:pPr algn="l"/>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676400"/>
            <a:ext cx="9144000" cy="2677656"/>
          </a:xfrm>
          <a:prstGeom prst="rect">
            <a:avLst/>
          </a:prstGeom>
          <a:solidFill>
            <a:srgbClr val="ABDCD4"/>
          </a:solidFill>
        </p:spPr>
        <p:txBody>
          <a:bodyPr wrap="square" rtlCol="0">
            <a:spAutoFit/>
          </a:bodyPr>
          <a:lstStyle/>
          <a:p>
            <a:r>
              <a:rPr lang="en-US" sz="4800" dirty="0" smtClean="0">
                <a:latin typeface="Arial" pitchFamily="34" charset="0"/>
                <a:cs typeface="Arial" pitchFamily="34" charset="0"/>
              </a:rPr>
              <a:t>   Your Turn: </a:t>
            </a:r>
          </a:p>
          <a:p>
            <a:r>
              <a:rPr lang="en-US" sz="4800" dirty="0" smtClean="0">
                <a:latin typeface="Arial" pitchFamily="34" charset="0"/>
                <a:cs typeface="Arial" pitchFamily="34" charset="0"/>
              </a:rPr>
              <a:t>   Work in Pairs.   </a:t>
            </a:r>
          </a:p>
          <a:p>
            <a:r>
              <a:rPr lang="en-US" sz="3600" dirty="0" smtClean="0">
                <a:latin typeface="Arial" pitchFamily="34" charset="0"/>
                <a:cs typeface="Arial" pitchFamily="34" charset="0"/>
              </a:rPr>
              <a:t>    Who is the Audience You </a:t>
            </a:r>
          </a:p>
          <a:p>
            <a:r>
              <a:rPr lang="en-US" sz="3600" dirty="0">
                <a:latin typeface="Arial" pitchFamily="34" charset="0"/>
                <a:cs typeface="Arial" pitchFamily="34" charset="0"/>
              </a:rPr>
              <a:t> </a:t>
            </a:r>
            <a:r>
              <a:rPr lang="en-US" sz="3600" dirty="0" smtClean="0">
                <a:latin typeface="Arial" pitchFamily="34" charset="0"/>
                <a:cs typeface="Arial" pitchFamily="34" charset="0"/>
              </a:rPr>
              <a:t>   Want To Reach?</a:t>
            </a:r>
            <a:endParaRPr lang="en-US" sz="36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cintosh HD:Users:mandawong:Projects:IIE:emediat:col:word_template:word_temp-draft.jpg"/>
          <p:cNvPicPr/>
          <p:nvPr/>
        </p:nvPicPr>
        <p:blipFill rotWithShape="1">
          <a:blip r:embed="rId2" cstate="print">
            <a:extLst>
              <a:ext uri="{28A0092B-C50C-407E-A947-70E740481C1C}">
                <a14:useLocalDpi xmlns:a14="http://schemas.microsoft.com/office/drawing/2010/main" xmlns="" val="0"/>
              </a:ext>
            </a:extLst>
          </a:blip>
          <a:srcRect t="52307"/>
          <a:stretch/>
        </p:blipFill>
        <p:spPr bwMode="auto">
          <a:xfrm>
            <a:off x="1383030" y="2066925"/>
            <a:ext cx="7760970" cy="4791075"/>
          </a:xfrm>
          <a:prstGeom prst="rect">
            <a:avLst/>
          </a:prstGeom>
          <a:noFill/>
          <a:ln>
            <a:noFill/>
          </a:ln>
          <a:extLst>
            <a:ext uri="{53640926-AAD7-44D8-BBD7-CCE9431645EC}">
              <a14:shadowObscured xmlns:a14="http://schemas.microsoft.com/office/drawing/2010/main" xmlns=""/>
            </a:ext>
          </a:extLst>
        </p:spPr>
      </p:pic>
      <p:sp>
        <p:nvSpPr>
          <p:cNvPr id="8" name="TextBox 7"/>
          <p:cNvSpPr txBox="1"/>
          <p:nvPr/>
        </p:nvSpPr>
        <p:spPr>
          <a:xfrm>
            <a:off x="762000" y="1752600"/>
            <a:ext cx="7848600" cy="2505301"/>
          </a:xfrm>
          <a:prstGeom prst="rect">
            <a:avLst/>
          </a:prstGeom>
          <a:noFill/>
        </p:spPr>
        <p:txBody>
          <a:bodyPr wrap="square" rtlCol="0">
            <a:spAutoFit/>
          </a:bodyPr>
          <a:lstStyle/>
          <a:p>
            <a:r>
              <a:rPr lang="en-US" dirty="0" smtClean="0">
                <a:solidFill>
                  <a:prstClr val="black"/>
                </a:solidFill>
                <a:latin typeface="Arial" pitchFamily="34" charset="0"/>
                <a:cs typeface="Arial" pitchFamily="34" charset="0"/>
              </a:rPr>
              <a:t>Identify where social media integration can improve or supplement programs, services, or communications:</a:t>
            </a:r>
          </a:p>
          <a:p>
            <a:endParaRPr lang="en-US" dirty="0" smtClean="0">
              <a:solidFill>
                <a:prstClr val="black"/>
              </a:solidFill>
              <a:latin typeface="Arial" pitchFamily="34" charset="0"/>
              <a:cs typeface="Arial" pitchFamily="34" charset="0"/>
            </a:endParaRPr>
          </a:p>
          <a:p>
            <a:pPr marL="342900" indent="-342900">
              <a:spcBef>
                <a:spcPct val="20000"/>
              </a:spcBef>
              <a:buFont typeface="Arial" pitchFamily="34" charset="0"/>
              <a:buChar char="•"/>
              <a:defRPr/>
            </a:pPr>
            <a:r>
              <a:rPr lang="en-US" dirty="0" smtClean="0">
                <a:solidFill>
                  <a:prstClr val="black"/>
                </a:solidFill>
                <a:latin typeface="Arial" pitchFamily="34" charset="0"/>
                <a:cs typeface="Arial" pitchFamily="34" charset="0"/>
              </a:rPr>
              <a:t>Where can social improve or supplement programs, services, or communications?</a:t>
            </a:r>
          </a:p>
          <a:p>
            <a:pPr marL="342900" indent="-342900">
              <a:spcBef>
                <a:spcPct val="20000"/>
              </a:spcBef>
              <a:buFont typeface="Arial" pitchFamily="34" charset="0"/>
              <a:buChar char="•"/>
              <a:defRPr/>
            </a:pPr>
            <a:r>
              <a:rPr lang="en-US" dirty="0" smtClean="0">
                <a:solidFill>
                  <a:prstClr val="black"/>
                </a:solidFill>
                <a:latin typeface="Arial" pitchFamily="34" charset="0"/>
                <a:cs typeface="Arial" pitchFamily="34" charset="0"/>
              </a:rPr>
              <a:t>What is your available budget/timeline?</a:t>
            </a:r>
          </a:p>
          <a:p>
            <a:pPr marL="342900" indent="-342900">
              <a:spcBef>
                <a:spcPct val="20000"/>
              </a:spcBef>
              <a:buFont typeface="Arial" pitchFamily="34" charset="0"/>
              <a:buChar char="•"/>
              <a:defRPr/>
            </a:pPr>
            <a:r>
              <a:rPr lang="en-US" dirty="0" smtClean="0">
                <a:solidFill>
                  <a:prstClr val="black"/>
                </a:solidFill>
                <a:latin typeface="Arial" pitchFamily="34" charset="0"/>
                <a:cs typeface="Arial" pitchFamily="34" charset="0"/>
              </a:rPr>
              <a:t>What opportunities to pilot?</a:t>
            </a:r>
          </a:p>
          <a:p>
            <a:endParaRPr lang="en-US" sz="2000" dirty="0" smtClean="0">
              <a:solidFill>
                <a:prstClr val="black"/>
              </a:solidFill>
            </a:endParaRPr>
          </a:p>
        </p:txBody>
      </p:sp>
      <p:sp>
        <p:nvSpPr>
          <p:cNvPr id="4" name="TextBox 3"/>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5"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Social Media Strategy</a:t>
            </a:r>
            <a:endParaRPr lang="en-US" sz="100" dirty="0">
              <a:solidFill>
                <a:schemeClr val="tx1">
                  <a:lumMod val="75000"/>
                  <a:lumOff val="25000"/>
                </a:schemeClr>
              </a:solidFill>
              <a:latin typeface="Arial" pitchFamily="34" charset="0"/>
              <a:cs typeface="Arial" pitchFamily="34" charset="0"/>
            </a:endParaRPr>
          </a:p>
          <a:p>
            <a:pPr algn="l"/>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5181600"/>
            <a:ext cx="9144000" cy="954107"/>
          </a:xfrm>
          <a:prstGeom prst="rect">
            <a:avLst/>
          </a:prstGeom>
          <a:solidFill>
            <a:schemeClr val="tx1"/>
          </a:solidFill>
        </p:spPr>
        <p:txBody>
          <a:bodyPr wrap="square" rtlCol="0">
            <a:spAutoFit/>
          </a:bodyPr>
          <a:lstStyle/>
          <a:p>
            <a:r>
              <a:rPr lang="en-US" sz="2800" dirty="0" smtClean="0">
                <a:solidFill>
                  <a:schemeClr val="bg1"/>
                </a:solidFill>
                <a:latin typeface="Arial" pitchFamily="34" charset="0"/>
                <a:cs typeface="Arial" pitchFamily="34" charset="0"/>
              </a:rPr>
              <a:t>Charting: What are your planned events, program, content, or opportunities for the year, month or quarter?</a:t>
            </a:r>
            <a:endParaRPr lang="en-US" sz="2800" dirty="0">
              <a:solidFill>
                <a:schemeClr val="bg1"/>
              </a:solidFill>
              <a:latin typeface="Arial" pitchFamily="34" charset="0"/>
              <a:cs typeface="Arial" pitchFamily="34" charset="0"/>
            </a:endParaRPr>
          </a:p>
        </p:txBody>
      </p:sp>
      <p:pic>
        <p:nvPicPr>
          <p:cNvPr id="9" name="Picture 8" descr="web site template 1 charting.png"/>
          <p:cNvPicPr>
            <a:picLocks noChangeAspect="1"/>
          </p:cNvPicPr>
          <p:nvPr/>
        </p:nvPicPr>
        <p:blipFill>
          <a:blip r:embed="rId3" cstate="print"/>
          <a:stretch>
            <a:fillRect/>
          </a:stretch>
        </p:blipFill>
        <p:spPr>
          <a:xfrm>
            <a:off x="0" y="0"/>
            <a:ext cx="9144000" cy="4980214"/>
          </a:xfrm>
          <a:prstGeom prst="rect">
            <a:avLst/>
          </a:prstGeom>
        </p:spPr>
      </p:pic>
      <p:pic>
        <p:nvPicPr>
          <p:cNvPr id="11" name="Picture 10" descr="Excel_2007.png"/>
          <p:cNvPicPr>
            <a:picLocks noChangeAspect="1"/>
          </p:cNvPicPr>
          <p:nvPr/>
        </p:nvPicPr>
        <p:blipFill>
          <a:blip r:embed="rId4" cstate="print"/>
          <a:stretch>
            <a:fillRect/>
          </a:stretch>
        </p:blipFill>
        <p:spPr>
          <a:xfrm>
            <a:off x="6705600" y="2438400"/>
            <a:ext cx="2438400" cy="2438400"/>
          </a:xfrm>
          <a:prstGeom prst="rect">
            <a:avLst/>
          </a:prstGeom>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9-2011 3-38-46 PM.png"/>
          <p:cNvPicPr>
            <a:picLocks noChangeAspect="1"/>
          </p:cNvPicPr>
          <p:nvPr/>
        </p:nvPicPr>
        <p:blipFill>
          <a:blip r:embed="rId3" cstate="print"/>
          <a:stretch>
            <a:fillRect/>
          </a:stretch>
        </p:blipFill>
        <p:spPr>
          <a:xfrm>
            <a:off x="0" y="0"/>
            <a:ext cx="9144000" cy="4976678"/>
          </a:xfrm>
          <a:prstGeom prst="rect">
            <a:avLst/>
          </a:prstGeom>
        </p:spPr>
      </p:pic>
      <p:pic>
        <p:nvPicPr>
          <p:cNvPr id="5" name="Picture 4" descr="4-9-2011 3-40-09 PM.png"/>
          <p:cNvPicPr>
            <a:picLocks noChangeAspect="1"/>
          </p:cNvPicPr>
          <p:nvPr/>
        </p:nvPicPr>
        <p:blipFill>
          <a:blip r:embed="rId4" cstate="print"/>
          <a:stretch>
            <a:fillRect/>
          </a:stretch>
        </p:blipFill>
        <p:spPr>
          <a:xfrm>
            <a:off x="381001" y="1524000"/>
            <a:ext cx="5543504" cy="3505200"/>
          </a:xfrm>
          <a:prstGeom prst="rect">
            <a:avLst/>
          </a:prstGeom>
        </p:spPr>
      </p:pic>
      <p:pic>
        <p:nvPicPr>
          <p:cNvPr id="6" name="Picture 5" descr="4-9-2011 3-39-51 PM.png"/>
          <p:cNvPicPr>
            <a:picLocks noChangeAspect="1"/>
          </p:cNvPicPr>
          <p:nvPr/>
        </p:nvPicPr>
        <p:blipFill>
          <a:blip r:embed="rId5" cstate="print"/>
          <a:stretch>
            <a:fillRect/>
          </a:stretch>
        </p:blipFill>
        <p:spPr>
          <a:xfrm>
            <a:off x="762000" y="4114800"/>
            <a:ext cx="3790581" cy="1864721"/>
          </a:xfrm>
          <a:prstGeom prst="rect">
            <a:avLst/>
          </a:prstGeom>
        </p:spPr>
      </p:pic>
      <p:pic>
        <p:nvPicPr>
          <p:cNvPr id="7" name="Picture 6" descr="4-9-2011 3-42-12 PM.png"/>
          <p:cNvPicPr>
            <a:picLocks noChangeAspect="1"/>
          </p:cNvPicPr>
          <p:nvPr/>
        </p:nvPicPr>
        <p:blipFill>
          <a:blip r:embed="rId6" cstate="print"/>
          <a:stretch>
            <a:fillRect/>
          </a:stretch>
        </p:blipFill>
        <p:spPr>
          <a:xfrm>
            <a:off x="4572000" y="4876800"/>
            <a:ext cx="3721525" cy="1790496"/>
          </a:xfrm>
          <a:prstGeom prst="rect">
            <a:avLst/>
          </a:prstGeom>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13344"/>
            <a:ext cx="9144000" cy="2677656"/>
          </a:xfrm>
          <a:prstGeom prst="rect">
            <a:avLst/>
          </a:prstGeom>
          <a:solidFill>
            <a:srgbClr val="ABDCD4"/>
          </a:solidFill>
        </p:spPr>
        <p:txBody>
          <a:bodyPr wrap="square" rtlCol="0">
            <a:spAutoFit/>
          </a:bodyPr>
          <a:lstStyle/>
          <a:p>
            <a:r>
              <a:rPr lang="en-US" sz="4800" dirty="0" smtClean="0">
                <a:latin typeface="Arial" pitchFamily="34" charset="0"/>
                <a:cs typeface="Arial" pitchFamily="34" charset="0"/>
              </a:rPr>
              <a:t>   Your Turn: </a:t>
            </a:r>
          </a:p>
          <a:p>
            <a:r>
              <a:rPr lang="en-US" sz="4800" dirty="0" smtClean="0">
                <a:latin typeface="Arial" pitchFamily="34" charset="0"/>
                <a:cs typeface="Arial" pitchFamily="34" charset="0"/>
              </a:rPr>
              <a:t>   Work in Pairs.   </a:t>
            </a:r>
          </a:p>
          <a:p>
            <a:r>
              <a:rPr lang="en-US" sz="3600" dirty="0" smtClean="0">
                <a:latin typeface="Arial" pitchFamily="34" charset="0"/>
                <a:cs typeface="Arial" pitchFamily="34" charset="0"/>
              </a:rPr>
              <a:t>    Where Does it Make Sense to Integrate   </a:t>
            </a:r>
          </a:p>
          <a:p>
            <a:r>
              <a:rPr lang="en-US" sz="3600" dirty="0">
                <a:latin typeface="Arial" pitchFamily="34" charset="0"/>
                <a:cs typeface="Arial" pitchFamily="34" charset="0"/>
              </a:rPr>
              <a:t> </a:t>
            </a:r>
            <a:r>
              <a:rPr lang="en-US" sz="3600" dirty="0" smtClean="0">
                <a:latin typeface="Arial" pitchFamily="34" charset="0"/>
                <a:cs typeface="Arial" pitchFamily="34" charset="0"/>
              </a:rPr>
              <a:t>   Social Media in Your Programs?</a:t>
            </a:r>
            <a:endParaRPr lang="en-US" sz="36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cintosh HD:Users:mandawong:Projects:IIE:emediat:col:word_template:word_temp-draft.jpg"/>
          <p:cNvPicPr/>
          <p:nvPr/>
        </p:nvPicPr>
        <p:blipFill rotWithShape="1">
          <a:blip r:embed="rId2" cstate="print">
            <a:extLst>
              <a:ext uri="{28A0092B-C50C-407E-A947-70E740481C1C}">
                <a14:useLocalDpi xmlns:a14="http://schemas.microsoft.com/office/drawing/2010/main" xmlns="" val="0"/>
              </a:ext>
            </a:extLst>
          </a:blip>
          <a:srcRect t="52307"/>
          <a:stretch/>
        </p:blipFill>
        <p:spPr bwMode="auto">
          <a:xfrm>
            <a:off x="1383030" y="2066925"/>
            <a:ext cx="7760970" cy="4791075"/>
          </a:xfrm>
          <a:prstGeom prst="rect">
            <a:avLst/>
          </a:prstGeom>
          <a:noFill/>
          <a:ln>
            <a:noFill/>
          </a:ln>
          <a:extLst>
            <a:ext uri="{53640926-AAD7-44D8-BBD7-CCE9431645EC}">
              <a14:shadowObscured xmlns:a14="http://schemas.microsoft.com/office/drawing/2010/main" xmlns=""/>
            </a:ext>
          </a:extLst>
        </p:spPr>
      </p:pic>
      <p:sp>
        <p:nvSpPr>
          <p:cNvPr id="10" name="TextBox 9"/>
          <p:cNvSpPr txBox="1"/>
          <p:nvPr/>
        </p:nvSpPr>
        <p:spPr>
          <a:xfrm>
            <a:off x="457200" y="1828800"/>
            <a:ext cx="8077200" cy="646331"/>
          </a:xfrm>
          <a:prstGeom prst="rect">
            <a:avLst/>
          </a:prstGeom>
          <a:noFill/>
        </p:spPr>
        <p:txBody>
          <a:bodyPr wrap="square" rtlCol="0">
            <a:spAutoFit/>
          </a:bodyPr>
          <a:lstStyle/>
          <a:p>
            <a:r>
              <a:rPr lang="en-US" dirty="0" smtClean="0">
                <a:latin typeface="Arial" pitchFamily="34" charset="0"/>
                <a:cs typeface="Arial" pitchFamily="34" charset="0"/>
              </a:rPr>
              <a:t>Use actionable listening to understand your target audience </a:t>
            </a:r>
          </a:p>
          <a:p>
            <a:r>
              <a:rPr lang="en-US" dirty="0" smtClean="0">
                <a:latin typeface="Arial" pitchFamily="34" charset="0"/>
                <a:cs typeface="Arial" pitchFamily="34" charset="0"/>
              </a:rPr>
              <a:t>– includes listening on social media channels and other research.</a:t>
            </a:r>
            <a:endParaRPr lang="en-US" dirty="0">
              <a:latin typeface="Arial" pitchFamily="34" charset="0"/>
              <a:cs typeface="Arial" pitchFamily="34" charset="0"/>
            </a:endParaRPr>
          </a:p>
        </p:txBody>
      </p:sp>
      <p:sp>
        <p:nvSpPr>
          <p:cNvPr id="4" name="TextBox 3"/>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5"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Social Media Strategy</a:t>
            </a:r>
            <a:endParaRPr lang="en-US" sz="100" dirty="0">
              <a:solidFill>
                <a:schemeClr val="tx1">
                  <a:lumMod val="75000"/>
                  <a:lumOff val="25000"/>
                </a:schemeClr>
              </a:solidFill>
              <a:latin typeface="Arial" pitchFamily="34" charset="0"/>
              <a:cs typeface="Arial" pitchFamily="34" charset="0"/>
            </a:endParaRPr>
          </a:p>
          <a:p>
            <a:pPr algn="l"/>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2284817865_55bc672bb1_b.jpg"/>
          <p:cNvPicPr>
            <a:picLocks noChangeAspect="1"/>
          </p:cNvPicPr>
          <p:nvPr/>
        </p:nvPicPr>
        <p:blipFill>
          <a:blip r:embed="rId3" cstate="print"/>
          <a:stretch>
            <a:fillRect/>
          </a:stretch>
        </p:blipFill>
        <p:spPr>
          <a:xfrm>
            <a:off x="0" y="0"/>
            <a:ext cx="9144000" cy="6045398"/>
          </a:xfrm>
          <a:prstGeom prst="rect">
            <a:avLst/>
          </a:prstGeom>
        </p:spPr>
      </p:pic>
      <p:sp>
        <p:nvSpPr>
          <p:cNvPr id="7" name="TextBox 6"/>
          <p:cNvSpPr txBox="1"/>
          <p:nvPr/>
        </p:nvSpPr>
        <p:spPr>
          <a:xfrm>
            <a:off x="228600" y="6096000"/>
            <a:ext cx="8382000" cy="523220"/>
          </a:xfrm>
          <a:prstGeom prst="rect">
            <a:avLst/>
          </a:prstGeom>
          <a:solidFill>
            <a:schemeClr val="tx1"/>
          </a:solidFill>
        </p:spPr>
        <p:txBody>
          <a:bodyPr wrap="square" rtlCol="0">
            <a:spAutoFit/>
          </a:bodyPr>
          <a:lstStyle/>
          <a:p>
            <a:r>
              <a:rPr lang="en-US" sz="2800" dirty="0" smtClean="0">
                <a:solidFill>
                  <a:schemeClr val="bg1"/>
                </a:solidFill>
                <a:latin typeface="Verdana" pitchFamily="34" charset="0"/>
                <a:ea typeface="Verdana" pitchFamily="34" charset="0"/>
                <a:cs typeface="Verdana" pitchFamily="34" charset="0"/>
              </a:rPr>
              <a:t>Human Spectrogram</a:t>
            </a:r>
            <a:endParaRPr lang="en-US" sz="2800" dirty="0">
              <a:solidFill>
                <a:schemeClr val="bg1"/>
              </a:solidFill>
              <a:latin typeface="Verdana" pitchFamily="34" charset="0"/>
              <a:ea typeface="Verdana" pitchFamily="34" charset="0"/>
              <a:cs typeface="Verdana" pitchFamily="34" charset="0"/>
            </a:endParaRPr>
          </a:p>
        </p:txBody>
      </p:sp>
      <p:grpSp>
        <p:nvGrpSpPr>
          <p:cNvPr id="3" name="Group 18"/>
          <p:cNvGrpSpPr/>
          <p:nvPr/>
        </p:nvGrpSpPr>
        <p:grpSpPr>
          <a:xfrm>
            <a:off x="457200" y="609600"/>
            <a:ext cx="8305800" cy="381000"/>
            <a:chOff x="533400" y="838200"/>
            <a:chExt cx="8305800" cy="381000"/>
          </a:xfrm>
        </p:grpSpPr>
        <p:sp>
          <p:nvSpPr>
            <p:cNvPr id="20" name="TextBox 19"/>
            <p:cNvSpPr txBox="1"/>
            <p:nvPr/>
          </p:nvSpPr>
          <p:spPr>
            <a:xfrm>
              <a:off x="533400" y="838200"/>
              <a:ext cx="8305800" cy="381000"/>
            </a:xfrm>
            <a:prstGeom prst="rect">
              <a:avLst/>
            </a:prstGeom>
            <a:solidFill>
              <a:schemeClr val="bg1"/>
            </a:solidFill>
          </p:spPr>
          <p:txBody>
            <a:bodyPr wrap="square" rtlCol="0">
              <a:spAutoFit/>
            </a:bodyPr>
            <a:lstStyle/>
            <a:p>
              <a:endParaRPr lang="en-US" dirty="0"/>
            </a:p>
          </p:txBody>
        </p:sp>
        <p:cxnSp>
          <p:nvCxnSpPr>
            <p:cNvPr id="21" name="Straight Arrow Connector 20"/>
            <p:cNvCxnSpPr/>
            <p:nvPr/>
          </p:nvCxnSpPr>
          <p:spPr>
            <a:xfrm>
              <a:off x="609600" y="990600"/>
              <a:ext cx="8077200" cy="1588"/>
            </a:xfrm>
            <a:prstGeom prst="straightConnector1">
              <a:avLst/>
            </a:prstGeom>
            <a:ln w="53975" cmpd="sng">
              <a:solidFill>
                <a:srgbClr val="C00000"/>
              </a:solidFill>
              <a:headEnd type="stealth"/>
              <a:tailEnd type="stealth"/>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457200" y="228600"/>
            <a:ext cx="1600200" cy="369332"/>
          </a:xfrm>
          <a:prstGeom prst="rect">
            <a:avLst/>
          </a:prstGeom>
          <a:solidFill>
            <a:schemeClr val="bg1"/>
          </a:solidFill>
        </p:spPr>
        <p:txBody>
          <a:bodyPr wrap="square" rtlCol="0">
            <a:spAutoFit/>
          </a:bodyPr>
          <a:lstStyle/>
          <a:p>
            <a:r>
              <a:rPr lang="en-US" dirty="0" smtClean="0"/>
              <a:t>None</a:t>
            </a:r>
            <a:endParaRPr lang="en-US" dirty="0"/>
          </a:p>
        </p:txBody>
      </p:sp>
      <p:sp>
        <p:nvSpPr>
          <p:cNvPr id="23" name="TextBox 22"/>
          <p:cNvSpPr txBox="1"/>
          <p:nvPr/>
        </p:nvSpPr>
        <p:spPr>
          <a:xfrm>
            <a:off x="7391400" y="228600"/>
            <a:ext cx="1371600" cy="369332"/>
          </a:xfrm>
          <a:prstGeom prst="rect">
            <a:avLst/>
          </a:prstGeom>
          <a:solidFill>
            <a:schemeClr val="bg1"/>
          </a:solidFill>
        </p:spPr>
        <p:txBody>
          <a:bodyPr wrap="square" rtlCol="0">
            <a:spAutoFit/>
          </a:bodyPr>
          <a:lstStyle/>
          <a:p>
            <a:r>
              <a:rPr lang="en-US" dirty="0" smtClean="0"/>
              <a:t>10 or more</a:t>
            </a:r>
            <a:endParaRPr lang="en-US" dirty="0"/>
          </a:p>
        </p:txBody>
      </p:sp>
      <p:sp>
        <p:nvSpPr>
          <p:cNvPr id="24" name="TextBox 23"/>
          <p:cNvSpPr txBox="1"/>
          <p:nvPr/>
        </p:nvSpPr>
        <p:spPr>
          <a:xfrm>
            <a:off x="1905000" y="228600"/>
            <a:ext cx="5486400" cy="369332"/>
          </a:xfrm>
          <a:prstGeom prst="rect">
            <a:avLst/>
          </a:prstGeom>
          <a:solidFill>
            <a:schemeClr val="bg1"/>
          </a:solidFill>
        </p:spPr>
        <p:txBody>
          <a:bodyPr wrap="square" rtlCol="0">
            <a:spAutoFit/>
          </a:bodyPr>
          <a:lstStyle/>
          <a:p>
            <a:pPr algn="ctr"/>
            <a:r>
              <a:rPr lang="en-US" dirty="0" smtClean="0"/>
              <a:t>How many time zones did you travel to get here?</a:t>
            </a:r>
            <a:endParaRPr lang="en-US" dirty="0"/>
          </a:p>
        </p:txBody>
      </p:sp>
      <p:sp>
        <p:nvSpPr>
          <p:cNvPr id="12" name="TextBox 11"/>
          <p:cNvSpPr txBox="1"/>
          <p:nvPr/>
        </p:nvSpPr>
        <p:spPr>
          <a:xfrm>
            <a:off x="457200" y="1109008"/>
            <a:ext cx="8305800" cy="1938992"/>
          </a:xfrm>
          <a:prstGeom prst="rect">
            <a:avLst/>
          </a:prstGeom>
          <a:solidFill>
            <a:srgbClr val="ABDCD4">
              <a:alpha val="86000"/>
            </a:srgbClr>
          </a:solidFill>
        </p:spPr>
        <p:txBody>
          <a:bodyPr wrap="square" rtlCol="0">
            <a:spAutoFit/>
          </a:bodyPr>
          <a:lstStyle/>
          <a:p>
            <a:r>
              <a:rPr lang="en-US" dirty="0" smtClean="0">
                <a:latin typeface="Arial" pitchFamily="34" charset="0"/>
                <a:cs typeface="Arial" pitchFamily="34" charset="0"/>
              </a:rPr>
              <a:t>How comfortable are you personally using social media?  (very/not at all)</a:t>
            </a:r>
            <a:br>
              <a:rPr lang="en-US" dirty="0" smtClean="0">
                <a:latin typeface="Arial" pitchFamily="34" charset="0"/>
                <a:cs typeface="Arial" pitchFamily="34" charset="0"/>
              </a:rPr>
            </a:br>
            <a:r>
              <a:rPr lang="en-US" sz="1000" dirty="0" smtClean="0">
                <a:latin typeface="Arial" pitchFamily="34" charset="0"/>
                <a:cs typeface="Arial" pitchFamily="34" charset="0"/>
              </a:rPr>
              <a:t/>
            </a:r>
            <a:br>
              <a:rPr lang="en-US" sz="1000" dirty="0" smtClean="0">
                <a:latin typeface="Arial" pitchFamily="34" charset="0"/>
                <a:cs typeface="Arial" pitchFamily="34" charset="0"/>
              </a:rPr>
            </a:br>
            <a:r>
              <a:rPr lang="en-US" dirty="0" smtClean="0">
                <a:latin typeface="Arial" pitchFamily="34" charset="0"/>
                <a:cs typeface="Arial" pitchFamily="34" charset="0"/>
              </a:rPr>
              <a:t>Online social networks can help us achieve results that support civil society goals. (agree/disagree)</a:t>
            </a:r>
          </a:p>
          <a:p>
            <a:endParaRPr lang="en-US" sz="1000" dirty="0" smtClean="0">
              <a:latin typeface="Arial" pitchFamily="34" charset="0"/>
              <a:cs typeface="Arial" pitchFamily="34" charset="0"/>
            </a:endParaRPr>
          </a:p>
          <a:p>
            <a:r>
              <a:rPr lang="en-US" dirty="0" smtClean="0">
                <a:latin typeface="Arial" pitchFamily="34" charset="0"/>
                <a:cs typeface="Arial" pitchFamily="34" charset="0"/>
              </a:rPr>
              <a:t>The Networked Nonprofit concept is relevant to our  NGO’s work. (agree/disagree)</a:t>
            </a:r>
            <a:endParaRPr lang="en-US" sz="2000" b="1" dirty="0"/>
          </a:p>
          <a:p>
            <a:endParaRPr lang="en-US" sz="1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644675405_986cbd925c_o.jpg"/>
          <p:cNvPicPr>
            <a:picLocks noChangeAspect="1"/>
          </p:cNvPicPr>
          <p:nvPr/>
        </p:nvPicPr>
        <p:blipFill rotWithShape="1">
          <a:blip r:embed="rId2" cstate="print"/>
          <a:srcRect b="5278"/>
          <a:stretch/>
        </p:blipFill>
        <p:spPr>
          <a:xfrm>
            <a:off x="-1" y="361950"/>
            <a:ext cx="9144000" cy="6496050"/>
          </a:xfrm>
          <a:prstGeom prst="rect">
            <a:avLst/>
          </a:prstGeom>
        </p:spPr>
      </p:pic>
      <p:sp>
        <p:nvSpPr>
          <p:cNvPr id="4" name="TextBox 3"/>
          <p:cNvSpPr txBox="1"/>
          <p:nvPr/>
        </p:nvSpPr>
        <p:spPr>
          <a:xfrm>
            <a:off x="161924" y="543580"/>
            <a:ext cx="3800475" cy="523220"/>
          </a:xfrm>
          <a:prstGeom prst="rect">
            <a:avLst/>
          </a:prstGeom>
          <a:solidFill>
            <a:schemeClr val="bg1"/>
          </a:solidFill>
        </p:spPr>
        <p:txBody>
          <a:bodyPr wrap="square" rtlCol="0">
            <a:spAutoFit/>
          </a:bodyPr>
          <a:lstStyle/>
          <a:p>
            <a:pPr algn="ctr"/>
            <a:endParaRPr lang="en-US" sz="2800" dirty="0">
              <a:solidFill>
                <a:schemeClr val="bg1"/>
              </a:solidFill>
              <a:latin typeface="Arial" pitchFamily="34" charset="0"/>
              <a:cs typeface="Arial" pitchFamily="34" charset="0"/>
            </a:endParaRPr>
          </a:p>
        </p:txBody>
      </p:sp>
      <p:sp>
        <p:nvSpPr>
          <p:cNvPr id="3" name="TextBox 2"/>
          <p:cNvSpPr txBox="1"/>
          <p:nvPr/>
        </p:nvSpPr>
        <p:spPr>
          <a:xfrm>
            <a:off x="9524" y="228600"/>
            <a:ext cx="3800475" cy="523220"/>
          </a:xfrm>
          <a:prstGeom prst="rect">
            <a:avLst/>
          </a:prstGeom>
          <a:solidFill>
            <a:schemeClr val="tx1"/>
          </a:solidFill>
        </p:spPr>
        <p:txBody>
          <a:bodyPr wrap="square" rtlCol="0">
            <a:spAutoFit/>
          </a:bodyPr>
          <a:lstStyle/>
          <a:p>
            <a:pPr algn="ctr"/>
            <a:r>
              <a:rPr lang="en-US" sz="2800" dirty="0" smtClean="0">
                <a:solidFill>
                  <a:schemeClr val="bg1"/>
                </a:solidFill>
                <a:latin typeface="Arial" pitchFamily="34" charset="0"/>
                <a:cs typeface="Arial" pitchFamily="34" charset="0"/>
              </a:rPr>
              <a:t>Actionable Listening</a:t>
            </a:r>
            <a:endParaRPr lang="en-US" sz="28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280789933_193dc40036_o"/>
          <p:cNvPicPr>
            <a:picLocks noChangeAspect="1" noChangeArrowheads="1"/>
          </p:cNvPicPr>
          <p:nvPr/>
        </p:nvPicPr>
        <p:blipFill>
          <a:blip r:embed="rId3" cstate="print"/>
          <a:srcRect/>
          <a:stretch>
            <a:fillRect/>
          </a:stretch>
        </p:blipFill>
        <p:spPr bwMode="auto">
          <a:xfrm>
            <a:off x="2514600" y="1270000"/>
            <a:ext cx="3811588" cy="2540000"/>
          </a:xfrm>
          <a:prstGeom prst="rect">
            <a:avLst/>
          </a:prstGeom>
          <a:noFill/>
          <a:ln w="9525">
            <a:noFill/>
            <a:miter lim="800000"/>
            <a:headEnd/>
            <a:tailEnd/>
          </a:ln>
        </p:spPr>
      </p:pic>
      <p:graphicFrame>
        <p:nvGraphicFramePr>
          <p:cNvPr id="7" name="Group 20"/>
          <p:cNvGraphicFramePr>
            <a:graphicFrameLocks noGrp="1"/>
          </p:cNvGraphicFramePr>
          <p:nvPr>
            <p:ph/>
            <p:extLst>
              <p:ext uri="{D42A27DB-BD31-4B8C-83A1-F6EECF244321}">
                <p14:modId xmlns:p14="http://schemas.microsoft.com/office/powerpoint/2010/main" xmlns="" val="86349011"/>
              </p:ext>
            </p:extLst>
          </p:nvPr>
        </p:nvGraphicFramePr>
        <p:xfrm>
          <a:off x="533400" y="4023154"/>
          <a:ext cx="8153400" cy="2530046"/>
        </p:xfrm>
        <a:graphic>
          <a:graphicData uri="http://schemas.openxmlformats.org/drawingml/2006/table">
            <a:tbl>
              <a:tblPr/>
              <a:tblGrid>
                <a:gridCol w="4038600"/>
                <a:gridCol w="4114800"/>
              </a:tblGrid>
              <a:tr h="6093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cs typeface="Arial" pitchFamily="34" charset="0"/>
                        </a:rPr>
                        <a:t>Ego Searches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cs typeface="Arial" pitchFamily="34" charset="0"/>
                        </a:rPr>
                        <a:t>Basics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r>
              <a:tr h="6102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cs typeface="Arial" pitchFamily="34" charset="0"/>
                        </a:rPr>
                        <a:t>Persistent Searches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cs typeface="Arial" pitchFamily="34" charset="0"/>
                        </a:rPr>
                        <a:t>Key words/phrases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r>
              <a:tr h="6093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bg1"/>
                          </a:solidFill>
                          <a:effectLst/>
                          <a:latin typeface="Arial" pitchFamily="34" charset="0"/>
                          <a:cs typeface="Arial" pitchFamily="34" charset="0"/>
                        </a:rPr>
                        <a:t>Influencers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bg1"/>
                          </a:solidFill>
                          <a:effectLst/>
                          <a:latin typeface="Arial" pitchFamily="34" charset="0"/>
                          <a:cs typeface="Arial" pitchFamily="34" charset="0"/>
                        </a:rPr>
                        <a:t>Blog Feeds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r>
              <a:tr h="6093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cs typeface="Arial" pitchFamily="34" charset="0"/>
                        </a:rPr>
                        <a:t>Other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cs typeface="Arial" pitchFamily="34" charset="0"/>
                        </a:rPr>
                        <a:t>Where else does your audience hang out?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5" name="TextBox 4"/>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6"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Do It Yourself Listening Dashboard</a:t>
            </a:r>
            <a:endParaRPr lang="en-US" sz="100" dirty="0">
              <a:solidFill>
                <a:schemeClr val="tx1">
                  <a:lumMod val="75000"/>
                  <a:lumOff val="25000"/>
                </a:schemeClr>
              </a:solidFill>
              <a:latin typeface="Arial" pitchFamily="34" charset="0"/>
              <a:cs typeface="Arial" pitchFamily="34" charset="0"/>
            </a:endParaRPr>
          </a:p>
          <a:p>
            <a:pPr algn="l"/>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google alert s"/>
          <p:cNvPicPr>
            <a:picLocks noChangeAspect="1" noChangeArrowheads="1"/>
          </p:cNvPicPr>
          <p:nvPr/>
        </p:nvPicPr>
        <p:blipFill>
          <a:blip r:embed="rId3" cstate="print"/>
          <a:srcRect/>
          <a:stretch>
            <a:fillRect/>
          </a:stretch>
        </p:blipFill>
        <p:spPr bwMode="auto">
          <a:xfrm>
            <a:off x="2590800" y="1447800"/>
            <a:ext cx="1466850" cy="771525"/>
          </a:xfrm>
          <a:prstGeom prst="rect">
            <a:avLst/>
          </a:prstGeom>
          <a:noFill/>
          <a:ln w="9525">
            <a:noFill/>
            <a:miter lim="800000"/>
            <a:headEnd/>
            <a:tailEnd/>
          </a:ln>
        </p:spPr>
      </p:pic>
      <p:pic>
        <p:nvPicPr>
          <p:cNvPr id="5123" name="Picture 7" descr="social mention"/>
          <p:cNvPicPr>
            <a:picLocks noChangeAspect="1" noChangeArrowheads="1"/>
          </p:cNvPicPr>
          <p:nvPr/>
        </p:nvPicPr>
        <p:blipFill>
          <a:blip r:embed="rId4" cstate="print"/>
          <a:srcRect/>
          <a:stretch>
            <a:fillRect/>
          </a:stretch>
        </p:blipFill>
        <p:spPr bwMode="auto">
          <a:xfrm>
            <a:off x="762000" y="2286000"/>
            <a:ext cx="4162425" cy="1020763"/>
          </a:xfrm>
          <a:prstGeom prst="rect">
            <a:avLst/>
          </a:prstGeom>
          <a:noFill/>
          <a:ln w="9525">
            <a:noFill/>
            <a:miter lim="800000"/>
            <a:headEnd/>
            <a:tailEnd/>
          </a:ln>
        </p:spPr>
      </p:pic>
      <p:pic>
        <p:nvPicPr>
          <p:cNvPr id="5124" name="Picture 8" descr="twitter search"/>
          <p:cNvPicPr>
            <a:picLocks noChangeAspect="1" noChangeArrowheads="1"/>
          </p:cNvPicPr>
          <p:nvPr/>
        </p:nvPicPr>
        <p:blipFill>
          <a:blip r:embed="rId5" cstate="print"/>
          <a:srcRect/>
          <a:stretch>
            <a:fillRect/>
          </a:stretch>
        </p:blipFill>
        <p:spPr bwMode="auto">
          <a:xfrm>
            <a:off x="1981200" y="3429000"/>
            <a:ext cx="3090863" cy="1482725"/>
          </a:xfrm>
          <a:prstGeom prst="rect">
            <a:avLst/>
          </a:prstGeom>
          <a:noFill/>
          <a:ln w="9525">
            <a:noFill/>
            <a:miter lim="800000"/>
            <a:headEnd/>
            <a:tailEnd/>
          </a:ln>
        </p:spPr>
      </p:pic>
      <p:sp>
        <p:nvSpPr>
          <p:cNvPr id="5126" name="Text Box 12"/>
          <p:cNvSpPr txBox="1">
            <a:spLocks noChangeArrowheads="1"/>
          </p:cNvSpPr>
          <p:nvPr/>
        </p:nvSpPr>
        <p:spPr bwMode="auto">
          <a:xfrm>
            <a:off x="457200" y="457200"/>
            <a:ext cx="8229600" cy="457200"/>
          </a:xfrm>
          <a:prstGeom prst="rect">
            <a:avLst/>
          </a:prstGeom>
          <a:noFill/>
          <a:ln w="9525">
            <a:noFill/>
            <a:miter lim="800000"/>
            <a:headEnd/>
            <a:tailEnd/>
          </a:ln>
        </p:spPr>
        <p:txBody>
          <a:bodyPr>
            <a:spAutoFit/>
          </a:bodyPr>
          <a:lstStyle/>
          <a:p>
            <a:pPr>
              <a:spcBef>
                <a:spcPct val="50000"/>
              </a:spcBef>
            </a:pPr>
            <a:r>
              <a:rPr lang="en-US" sz="2400" b="1">
                <a:solidFill>
                  <a:schemeClr val="bg1"/>
                </a:solidFill>
                <a:latin typeface="Verdana" pitchFamily="34" charset="0"/>
              </a:rPr>
              <a:t>What’s in Wendy’s Tool Box?</a:t>
            </a:r>
          </a:p>
        </p:txBody>
      </p:sp>
      <p:sp>
        <p:nvSpPr>
          <p:cNvPr id="8" name="TextBox 7"/>
          <p:cNvSpPr txBox="1"/>
          <p:nvPr/>
        </p:nvSpPr>
        <p:spPr>
          <a:xfrm>
            <a:off x="5105400" y="457200"/>
            <a:ext cx="3581400" cy="1200329"/>
          </a:xfrm>
          <a:prstGeom prst="rect">
            <a:avLst/>
          </a:prstGeom>
          <a:solidFill>
            <a:schemeClr val="tx1"/>
          </a:solidFill>
        </p:spPr>
        <p:txBody>
          <a:bodyPr wrap="square" rtlCol="0">
            <a:spAutoFit/>
          </a:bodyPr>
          <a:lstStyle/>
          <a:p>
            <a:r>
              <a:rPr lang="en-US" sz="2400" dirty="0" smtClean="0">
                <a:solidFill>
                  <a:schemeClr val="bg1"/>
                </a:solidFill>
              </a:rPr>
              <a:t>We will learn how to use these tools during Workshop 2.</a:t>
            </a:r>
            <a:endParaRPr lang="en-US" sz="2400" dirty="0">
              <a:solidFill>
                <a:schemeClr val="bg1"/>
              </a:solidFill>
            </a:endParaRPr>
          </a:p>
        </p:txBody>
      </p:sp>
      <p:pic>
        <p:nvPicPr>
          <p:cNvPr id="9" name="Picture 8" descr="4-8-2011 6-10-29 PM.png"/>
          <p:cNvPicPr>
            <a:picLocks noChangeAspect="1"/>
          </p:cNvPicPr>
          <p:nvPr/>
        </p:nvPicPr>
        <p:blipFill>
          <a:blip r:embed="rId6" cstate="print"/>
          <a:stretch>
            <a:fillRect/>
          </a:stretch>
        </p:blipFill>
        <p:spPr>
          <a:xfrm>
            <a:off x="890800" y="5333999"/>
            <a:ext cx="3400000" cy="961905"/>
          </a:xfrm>
          <a:prstGeom prst="rect">
            <a:avLst/>
          </a:prstGeom>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371600"/>
            <a:ext cx="9144000" cy="3785652"/>
          </a:xfrm>
          <a:prstGeom prst="rect">
            <a:avLst/>
          </a:prstGeom>
          <a:solidFill>
            <a:srgbClr val="ABDCD4"/>
          </a:solidFill>
        </p:spPr>
        <p:txBody>
          <a:bodyPr wrap="square" rtlCol="0">
            <a:spAutoFit/>
          </a:bodyPr>
          <a:lstStyle/>
          <a:p>
            <a:r>
              <a:rPr lang="en-US" sz="4800" dirty="0" smtClean="0">
                <a:latin typeface="Arial" pitchFamily="34" charset="0"/>
                <a:cs typeface="Arial" pitchFamily="34" charset="0"/>
              </a:rPr>
              <a:t>   Your Turn: </a:t>
            </a:r>
          </a:p>
          <a:p>
            <a:r>
              <a:rPr lang="en-US" sz="4800" dirty="0" smtClean="0">
                <a:latin typeface="Arial" pitchFamily="34" charset="0"/>
                <a:cs typeface="Arial" pitchFamily="34" charset="0"/>
              </a:rPr>
              <a:t>   Work in Pairs.   </a:t>
            </a:r>
          </a:p>
          <a:p>
            <a:r>
              <a:rPr lang="en-US" sz="3600" dirty="0" smtClean="0">
                <a:latin typeface="Arial" pitchFamily="34" charset="0"/>
                <a:cs typeface="Arial" pitchFamily="34" charset="0"/>
              </a:rPr>
              <a:t>    What Key Words Do You Need To    </a:t>
            </a:r>
          </a:p>
          <a:p>
            <a:r>
              <a:rPr lang="en-US" sz="3600" dirty="0">
                <a:latin typeface="Arial" pitchFamily="34" charset="0"/>
                <a:cs typeface="Arial" pitchFamily="34" charset="0"/>
              </a:rPr>
              <a:t> </a:t>
            </a:r>
            <a:r>
              <a:rPr lang="en-US" sz="3600" dirty="0" smtClean="0">
                <a:latin typeface="Arial" pitchFamily="34" charset="0"/>
                <a:cs typeface="Arial" pitchFamily="34" charset="0"/>
              </a:rPr>
              <a:t>   Search?</a:t>
            </a:r>
          </a:p>
          <a:p>
            <a:r>
              <a:rPr lang="en-US" sz="3600" dirty="0">
                <a:latin typeface="Arial" pitchFamily="34" charset="0"/>
                <a:cs typeface="Arial" pitchFamily="34" charset="0"/>
              </a:rPr>
              <a:t> </a:t>
            </a:r>
            <a:r>
              <a:rPr lang="en-US" sz="3600" dirty="0" smtClean="0">
                <a:latin typeface="Arial" pitchFamily="34" charset="0"/>
                <a:cs typeface="Arial" pitchFamily="34" charset="0"/>
              </a:rPr>
              <a:t>   Where Can You Research Your Audience </a:t>
            </a:r>
          </a:p>
          <a:p>
            <a:r>
              <a:rPr lang="en-US" sz="3600" dirty="0">
                <a:latin typeface="Arial" pitchFamily="34" charset="0"/>
                <a:cs typeface="Arial" pitchFamily="34" charset="0"/>
              </a:rPr>
              <a:t> </a:t>
            </a:r>
            <a:r>
              <a:rPr lang="en-US" sz="3600" dirty="0" smtClean="0">
                <a:latin typeface="Arial" pitchFamily="34" charset="0"/>
                <a:cs typeface="Arial" pitchFamily="34" charset="0"/>
              </a:rPr>
              <a:t>   on Social Channels?</a:t>
            </a:r>
            <a:endParaRPr lang="en-US" sz="36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cintosh HD:Users:mandawong:Projects:IIE:emediat:col:word_template:word_temp-draft.jpg"/>
          <p:cNvPicPr/>
          <p:nvPr/>
        </p:nvPicPr>
        <p:blipFill rotWithShape="1">
          <a:blip r:embed="rId2" cstate="print">
            <a:extLst>
              <a:ext uri="{28A0092B-C50C-407E-A947-70E740481C1C}">
                <a14:useLocalDpi xmlns:a14="http://schemas.microsoft.com/office/drawing/2010/main" xmlns="" val="0"/>
              </a:ext>
            </a:extLst>
          </a:blip>
          <a:srcRect t="52307"/>
          <a:stretch/>
        </p:blipFill>
        <p:spPr bwMode="auto">
          <a:xfrm>
            <a:off x="1383030" y="2066925"/>
            <a:ext cx="7760970" cy="4791075"/>
          </a:xfrm>
          <a:prstGeom prst="rect">
            <a:avLst/>
          </a:prstGeom>
          <a:noFill/>
          <a:ln>
            <a:noFill/>
          </a:ln>
          <a:extLst>
            <a:ext uri="{53640926-AAD7-44D8-BBD7-CCE9431645EC}">
              <a14:shadowObscured xmlns:a14="http://schemas.microsoft.com/office/drawing/2010/main" xmlns=""/>
            </a:ext>
          </a:extLst>
        </p:spPr>
      </p:pic>
      <p:sp>
        <p:nvSpPr>
          <p:cNvPr id="10" name="TextBox 9"/>
          <p:cNvSpPr txBox="1"/>
          <p:nvPr/>
        </p:nvSpPr>
        <p:spPr>
          <a:xfrm>
            <a:off x="533400" y="1676400"/>
            <a:ext cx="8077200" cy="646331"/>
          </a:xfrm>
          <a:prstGeom prst="rect">
            <a:avLst/>
          </a:prstGeom>
          <a:noFill/>
        </p:spPr>
        <p:txBody>
          <a:bodyPr wrap="square" rtlCol="0">
            <a:spAutoFit/>
          </a:bodyPr>
          <a:lstStyle/>
          <a:p>
            <a:r>
              <a:rPr lang="en-US" dirty="0" smtClean="0">
                <a:latin typeface="Arial" pitchFamily="34" charset="0"/>
                <a:cs typeface="Arial" pitchFamily="34" charset="0"/>
              </a:rPr>
              <a:t>Engagement: Translate your messaging and framing into conversation starters based on listening</a:t>
            </a:r>
            <a:endParaRPr lang="en-US" dirty="0">
              <a:latin typeface="Arial" pitchFamily="34" charset="0"/>
              <a:cs typeface="Arial" pitchFamily="34" charset="0"/>
            </a:endParaRPr>
          </a:p>
        </p:txBody>
      </p:sp>
      <p:sp>
        <p:nvSpPr>
          <p:cNvPr id="4" name="TextBox 3"/>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5"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Social Media Strategy</a:t>
            </a:r>
            <a:endParaRPr lang="en-US" sz="100" dirty="0">
              <a:solidFill>
                <a:schemeClr val="tx1">
                  <a:lumMod val="75000"/>
                  <a:lumOff val="25000"/>
                </a:schemeClr>
              </a:solidFill>
              <a:latin typeface="Arial" pitchFamily="34" charset="0"/>
              <a:cs typeface="Arial" pitchFamily="34" charset="0"/>
            </a:endParaRPr>
          </a:p>
          <a:p>
            <a:pPr algn="l"/>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5650" name="Text Box 2"/>
          <p:cNvSpPr txBox="1">
            <a:spLocks noChangeArrowheads="1"/>
          </p:cNvSpPr>
          <p:nvPr/>
        </p:nvSpPr>
        <p:spPr bwMode="auto">
          <a:xfrm>
            <a:off x="-4816475" y="1408113"/>
            <a:ext cx="184150" cy="366712"/>
          </a:xfrm>
          <a:prstGeom prst="rect">
            <a:avLst/>
          </a:prstGeom>
          <a:noFill/>
          <a:ln w="9525">
            <a:noFill/>
            <a:miter lim="800000"/>
            <a:headEnd/>
            <a:tailEnd/>
          </a:ln>
          <a:effectLst/>
        </p:spPr>
        <p:txBody>
          <a:bodyPr wrap="none">
            <a:spAutoFit/>
          </a:bodyPr>
          <a:lstStyle/>
          <a:p>
            <a:endParaRPr lang="en-US"/>
          </a:p>
        </p:txBody>
      </p:sp>
      <p:graphicFrame>
        <p:nvGraphicFramePr>
          <p:cNvPr id="155652" name="Group 4"/>
          <p:cNvGraphicFramePr>
            <a:graphicFrameLocks noGrp="1"/>
          </p:cNvGraphicFramePr>
          <p:nvPr>
            <p:ph/>
            <p:extLst>
              <p:ext uri="{D42A27DB-BD31-4B8C-83A1-F6EECF244321}">
                <p14:modId xmlns:p14="http://schemas.microsoft.com/office/powerpoint/2010/main" xmlns="" val="2534996136"/>
              </p:ext>
            </p:extLst>
          </p:nvPr>
        </p:nvGraphicFramePr>
        <p:xfrm>
          <a:off x="381000" y="1207902"/>
          <a:ext cx="8305801" cy="5562600"/>
        </p:xfrm>
        <a:graphic>
          <a:graphicData uri="http://schemas.openxmlformats.org/drawingml/2006/table">
            <a:tbl>
              <a:tblPr/>
              <a:tblGrid>
                <a:gridCol w="1661467"/>
                <a:gridCol w="1659935"/>
                <a:gridCol w="1662998"/>
                <a:gridCol w="1659935"/>
                <a:gridCol w="1661466"/>
              </a:tblGrid>
              <a:tr h="1267483">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Audience</a:t>
                      </a:r>
                      <a:br>
                        <a:rPr kumimoji="0" lang="en-US" sz="2800" b="0" i="0" u="none" strike="noStrike" cap="none" normalizeH="0" baseline="0" dirty="0" smtClean="0">
                          <a:ln>
                            <a:noFill/>
                          </a:ln>
                          <a:solidFill>
                            <a:schemeClr val="tx1"/>
                          </a:solidFill>
                          <a:effectLst/>
                          <a:latin typeface="Arial" pitchFamily="34" charset="0"/>
                          <a:cs typeface="Arial" pitchFamily="34" charset="0"/>
                        </a:rPr>
                      </a:br>
                      <a:r>
                        <a:rPr kumimoji="0" lang="en-US" sz="2800" b="0" i="0" u="none" strike="noStrike" cap="none" normalizeH="0" baseline="0" dirty="0" smtClean="0">
                          <a:ln>
                            <a:noFill/>
                          </a:ln>
                          <a:solidFill>
                            <a:schemeClr val="tx1"/>
                          </a:solidFill>
                          <a:effectLst/>
                          <a:latin typeface="Arial" pitchFamily="34" charset="0"/>
                          <a:cs typeface="Arial" pitchFamily="34" charset="0"/>
                        </a:rPr>
                        <a:t>Twitter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BDCD4"/>
                    </a:solidFill>
                  </a:tcPr>
                </a:tc>
                <a:tc hMerge="1">
                  <a:txBody>
                    <a:bodyPr/>
                    <a:lstStyle/>
                    <a:p>
                      <a:endParaRPr lang="en-US"/>
                    </a:p>
                  </a:txBody>
                  <a:tcPr/>
                </a:tc>
                <a:tc rowSpan="4">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smtClean="0">
                          <a:ln>
                            <a:noFill/>
                          </a:ln>
                          <a:solidFill>
                            <a:schemeClr val="tx1"/>
                          </a:solidFill>
                          <a:effectLst/>
                          <a:latin typeface="Arial" pitchFamily="34" charset="0"/>
                          <a:cs typeface="Arial" pitchFamily="34" charset="0"/>
                        </a:rPr>
                        <a:t>O</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smtClean="0">
                          <a:ln>
                            <a:noFill/>
                          </a:ln>
                          <a:solidFill>
                            <a:schemeClr val="tx1"/>
                          </a:solidFill>
                          <a:effectLst/>
                          <a:latin typeface="Arial" pitchFamily="34" charset="0"/>
                          <a:cs typeface="Arial" pitchFamily="34" charset="0"/>
                        </a:rPr>
                        <a:t>B</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smtClean="0">
                          <a:ln>
                            <a:noFill/>
                          </a:ln>
                          <a:solidFill>
                            <a:schemeClr val="tx1"/>
                          </a:solidFill>
                          <a:effectLst/>
                          <a:latin typeface="Arial" pitchFamily="34" charset="0"/>
                          <a:cs typeface="Arial" pitchFamily="34" charset="0"/>
                        </a:rPr>
                        <a:t>J</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smtClean="0">
                          <a:ln>
                            <a:noFill/>
                          </a:ln>
                          <a:solidFill>
                            <a:schemeClr val="tx1"/>
                          </a:solidFill>
                          <a:effectLst/>
                          <a:latin typeface="Arial" pitchFamily="34" charset="0"/>
                          <a:cs typeface="Arial" pitchFamily="34" charset="0"/>
                        </a:rPr>
                        <a:t>E</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smtClean="0">
                          <a:ln>
                            <a:noFill/>
                          </a:ln>
                          <a:solidFill>
                            <a:schemeClr val="tx1"/>
                          </a:solidFill>
                          <a:effectLst/>
                          <a:latin typeface="Arial" pitchFamily="34" charset="0"/>
                          <a:cs typeface="Arial" pitchFamily="34" charset="0"/>
                        </a:rPr>
                        <a:t>C</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smtClean="0">
                          <a:ln>
                            <a:noFill/>
                          </a:ln>
                          <a:solidFill>
                            <a:schemeClr val="tx1"/>
                          </a:solidFill>
                          <a:effectLst/>
                          <a:latin typeface="Arial" pitchFamily="34" charset="0"/>
                          <a:cs typeface="Arial" pitchFamily="34" charset="0"/>
                        </a:rPr>
                        <a:t>T</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smtClean="0">
                          <a:ln>
                            <a:noFill/>
                          </a:ln>
                          <a:solidFill>
                            <a:schemeClr val="tx1"/>
                          </a:solidFill>
                          <a:effectLst/>
                          <a:latin typeface="Arial" pitchFamily="34" charset="0"/>
                          <a:cs typeface="Arial" pitchFamily="34" charset="0"/>
                        </a:rPr>
                        <a:t>I</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smtClean="0">
                          <a:ln>
                            <a:noFill/>
                          </a:ln>
                          <a:solidFill>
                            <a:schemeClr val="tx1"/>
                          </a:solidFill>
                          <a:effectLst/>
                          <a:latin typeface="Arial" pitchFamily="34" charset="0"/>
                          <a:cs typeface="Arial" pitchFamily="34" charset="0"/>
                        </a:rPr>
                        <a:t>V</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smtClean="0">
                          <a:ln>
                            <a:noFill/>
                          </a:ln>
                          <a:solidFill>
                            <a:schemeClr val="tx1"/>
                          </a:solidFill>
                          <a:effectLst/>
                          <a:latin typeface="Arial" pitchFamily="34" charset="0"/>
                          <a:cs typeface="Arial" pitchFamily="34"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DE357"/>
                    </a:solidFill>
                  </a:tcPr>
                </a:tc>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Audience</a:t>
                      </a:r>
                      <a:br>
                        <a:rPr kumimoji="0" lang="en-US" sz="2800" b="0" i="0" u="none" strike="noStrike" cap="none" normalizeH="0" baseline="0" dirty="0" smtClean="0">
                          <a:ln>
                            <a:noFill/>
                          </a:ln>
                          <a:solidFill>
                            <a:schemeClr val="tx1"/>
                          </a:solidFill>
                          <a:effectLst/>
                          <a:latin typeface="Arial" pitchFamily="34" charset="0"/>
                          <a:cs typeface="Arial" pitchFamily="34" charset="0"/>
                        </a:rPr>
                      </a:br>
                      <a:r>
                        <a:rPr kumimoji="0" lang="en-US" sz="2800" b="0" i="0" u="none" strike="noStrike" cap="none" normalizeH="0" baseline="0" dirty="0" smtClean="0">
                          <a:ln>
                            <a:noFill/>
                          </a:ln>
                          <a:solidFill>
                            <a:schemeClr val="tx1"/>
                          </a:solidFill>
                          <a:effectLst/>
                          <a:latin typeface="Arial" pitchFamily="34" charset="0"/>
                          <a:cs typeface="Arial" pitchFamily="34" charset="0"/>
                        </a:rPr>
                        <a:t>Facebook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BDCD4"/>
                    </a:solidFill>
                  </a:tcPr>
                </a:tc>
                <a:tc hMerge="1">
                  <a:txBody>
                    <a:bodyPr/>
                    <a:lstStyle/>
                    <a:p>
                      <a:endParaRPr lang="en-US"/>
                    </a:p>
                  </a:txBody>
                  <a:tcPr/>
                </a:tc>
              </a:tr>
              <a:tr h="1763123">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1" u="none" strike="noStrike" cap="none" normalizeH="0" baseline="0" dirty="0" smtClean="0">
                          <a:ln>
                            <a:noFill/>
                          </a:ln>
                          <a:solidFill>
                            <a:schemeClr val="tx1"/>
                          </a:solidFill>
                          <a:effectLst/>
                          <a:latin typeface="Arial" pitchFamily="34" charset="0"/>
                          <a:cs typeface="Arial" pitchFamily="34" charset="0"/>
                        </a:rPr>
                        <a:t>What are they saying that is relevant to/engages?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1" u="none" strike="noStrike" cap="none" normalizeH="0" baseline="0" dirty="0" smtClean="0">
                          <a:ln>
                            <a:noFill/>
                          </a:ln>
                          <a:solidFill>
                            <a:schemeClr val="tx1"/>
                          </a:solidFill>
                          <a:effectLst/>
                          <a:latin typeface="Arial" pitchFamily="34" charset="0"/>
                          <a:cs typeface="Arial" pitchFamily="34" charset="0"/>
                        </a:rPr>
                        <a:t>LISTENING</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1" i="1" u="none" strike="noStrike" cap="none" normalizeH="0" baseline="0" dirty="0" smtClean="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DE357"/>
                    </a:solidFill>
                  </a:tcPr>
                </a:tc>
                <a:tc hMerge="1">
                  <a:txBody>
                    <a:bodyPr/>
                    <a:lstStyle/>
                    <a:p>
                      <a:endParaRPr lang="en-US"/>
                    </a:p>
                  </a:txBody>
                  <a:tcPr/>
                </a:tc>
                <a:tc vMerge="1">
                  <a:txBody>
                    <a:bodyPr/>
                    <a:lstStyle/>
                    <a:p>
                      <a:endParaRPr lang="en-US"/>
                    </a:p>
                  </a:txBody>
                  <a:tcPr/>
                </a:tc>
                <a:tc gridSpan="2">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000" b="1" i="1" u="none" strike="noStrike" cap="none" normalizeH="0" baseline="0" dirty="0" smtClean="0">
                          <a:ln>
                            <a:noFill/>
                          </a:ln>
                          <a:solidFill>
                            <a:schemeClr val="tx1"/>
                          </a:solidFill>
                          <a:effectLst/>
                          <a:latin typeface="Arial" pitchFamily="34" charset="0"/>
                          <a:cs typeface="Arial" pitchFamily="34" charset="0"/>
                        </a:rPr>
                        <a:t>What are they saying that is relevant to/engages?</a:t>
                      </a:r>
                    </a:p>
                    <a:p>
                      <a:pPr marL="0" marR="0" lvl="0" indent="0" algn="r" defTabSz="914400" rtl="0" eaLnBrk="0" fontAlgn="base" latinLnBrk="0" hangingPunct="0">
                        <a:lnSpc>
                          <a:spcPct val="100000"/>
                        </a:lnSpc>
                        <a:spcBef>
                          <a:spcPct val="20000"/>
                        </a:spcBef>
                        <a:spcAft>
                          <a:spcPct val="0"/>
                        </a:spcAft>
                        <a:buClrTx/>
                        <a:buSzTx/>
                        <a:buFontTx/>
                        <a:buNone/>
                        <a:tabLst/>
                      </a:pPr>
                      <a:r>
                        <a:rPr kumimoji="0" lang="en-US" sz="2000" b="1" i="1" u="none" strike="noStrike" cap="none" normalizeH="0" baseline="0" dirty="0" smtClean="0">
                          <a:ln>
                            <a:noFill/>
                          </a:ln>
                          <a:solidFill>
                            <a:schemeClr val="tx1"/>
                          </a:solidFill>
                          <a:effectLst/>
                          <a:latin typeface="Arial" pitchFamily="34" charset="0"/>
                          <a:cs typeface="Arial" pitchFamily="34" charset="0"/>
                        </a:rPr>
                        <a:t>LISTENING</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DE357"/>
                    </a:solidFill>
                  </a:tcPr>
                </a:tc>
                <a:tc hMerge="1">
                  <a:txBody>
                    <a:bodyPr/>
                    <a:lstStyle/>
                    <a:p>
                      <a:endParaRPr lang="en-US"/>
                    </a:p>
                  </a:txBody>
                  <a:tcPr/>
                </a:tc>
              </a:tr>
              <a:tr h="1267483">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cs typeface="Arial" pitchFamily="34" charset="0"/>
                        </a:rPr>
                        <a:t>How can you rework your message as a response or  conversation starter?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hMerge="1">
                  <a:txBody>
                    <a:bodyPr/>
                    <a:lstStyle/>
                    <a:p>
                      <a:endParaRPr lang="en-US"/>
                    </a:p>
                  </a:txBody>
                  <a:tcPr/>
                </a:tc>
                <a:tc vMerge="1">
                  <a:txBody>
                    <a:bodyPr/>
                    <a:lstStyle/>
                    <a:p>
                      <a:endParaRPr lang="en-US"/>
                    </a:p>
                  </a:txBody>
                  <a:tcPr/>
                </a:tc>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cs typeface="Arial" pitchFamily="34" charset="0"/>
                        </a:rPr>
                        <a:t>How can you rework your message as response or conversation starter?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hMerge="1">
                  <a:txBody>
                    <a:bodyPr/>
                    <a:lstStyle/>
                    <a:p>
                      <a:endParaRPr lang="en-US"/>
                    </a:p>
                  </a:txBody>
                  <a:tcPr/>
                </a:tc>
              </a:tr>
              <a:tr h="126451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Follow up points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50000"/>
                        <a:lumOff val="50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Content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50000"/>
                        <a:lumOff val="50000"/>
                      </a:schemeClr>
                    </a:solidFill>
                  </a:tcPr>
                </a:tc>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Follow up points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50000"/>
                        <a:lumOff val="50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Content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50000"/>
                        <a:lumOff val="50000"/>
                      </a:schemeClr>
                    </a:solidFill>
                  </a:tcPr>
                </a:tc>
              </a:tr>
            </a:tbl>
          </a:graphicData>
        </a:graphic>
      </p:graphicFrame>
      <p:sp>
        <p:nvSpPr>
          <p:cNvPr id="155678" name="AutoShape 30"/>
          <p:cNvSpPr>
            <a:spLocks noChangeArrowheads="1"/>
          </p:cNvSpPr>
          <p:nvPr/>
        </p:nvSpPr>
        <p:spPr bwMode="auto">
          <a:xfrm>
            <a:off x="2743200" y="3429000"/>
            <a:ext cx="1143000" cy="381000"/>
          </a:xfrm>
          <a:prstGeom prst="rightArrow">
            <a:avLst>
              <a:gd name="adj1" fmla="val 50000"/>
              <a:gd name="adj2" fmla="val 75000"/>
            </a:avLst>
          </a:prstGeom>
          <a:solidFill>
            <a:schemeClr val="accent1"/>
          </a:solidFill>
          <a:ln w="9525">
            <a:solidFill>
              <a:srgbClr val="ABDCD4"/>
            </a:solidFill>
            <a:miter lim="800000"/>
            <a:headEnd/>
            <a:tailEnd/>
          </a:ln>
          <a:effectLst/>
        </p:spPr>
        <p:txBody>
          <a:bodyPr wrap="none" anchor="ctr"/>
          <a:lstStyle/>
          <a:p>
            <a:endParaRPr lang="en-US"/>
          </a:p>
        </p:txBody>
      </p:sp>
      <p:sp>
        <p:nvSpPr>
          <p:cNvPr id="155679" name="AutoShape 31"/>
          <p:cNvSpPr>
            <a:spLocks noChangeArrowheads="1"/>
          </p:cNvSpPr>
          <p:nvPr/>
        </p:nvSpPr>
        <p:spPr bwMode="auto">
          <a:xfrm>
            <a:off x="5181600" y="3429000"/>
            <a:ext cx="1066800" cy="381000"/>
          </a:xfrm>
          <a:prstGeom prst="leftArrow">
            <a:avLst>
              <a:gd name="adj1" fmla="val 50000"/>
              <a:gd name="adj2" fmla="val 70000"/>
            </a:avLst>
          </a:prstGeom>
          <a:solidFill>
            <a:schemeClr val="accent1"/>
          </a:solidFill>
          <a:ln w="9525">
            <a:solidFill>
              <a:schemeClr val="tx1"/>
            </a:solidFill>
            <a:miter lim="800000"/>
            <a:headEnd/>
            <a:tailEnd/>
          </a:ln>
          <a:effectLst/>
        </p:spPr>
        <p:txBody>
          <a:bodyPr wrap="none" anchor="ctr"/>
          <a:lstStyle/>
          <a:p>
            <a:endParaRPr lang="en-US"/>
          </a:p>
        </p:txBody>
      </p:sp>
      <p:sp>
        <p:nvSpPr>
          <p:cNvPr id="7" name="TextBox 6"/>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8"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Engagement: Conversation Starters</a:t>
            </a:r>
            <a:endParaRPr lang="en-US" sz="100" dirty="0">
              <a:solidFill>
                <a:schemeClr val="tx1">
                  <a:lumMod val="75000"/>
                  <a:lumOff val="25000"/>
                </a:schemeClr>
              </a:solidFill>
              <a:latin typeface="Arial" pitchFamily="34" charset="0"/>
              <a:cs typeface="Arial" pitchFamily="34" charset="0"/>
            </a:endParaRPr>
          </a:p>
          <a:p>
            <a:pPr algn="l"/>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9-2011 3-57-19 PM.png"/>
          <p:cNvPicPr>
            <a:picLocks noChangeAspect="1"/>
          </p:cNvPicPr>
          <p:nvPr/>
        </p:nvPicPr>
        <p:blipFill>
          <a:blip r:embed="rId2" cstate="print"/>
          <a:stretch>
            <a:fillRect/>
          </a:stretch>
        </p:blipFill>
        <p:spPr>
          <a:xfrm>
            <a:off x="1600200" y="1143000"/>
            <a:ext cx="6019800" cy="5169419"/>
          </a:xfrm>
          <a:prstGeom prst="rect">
            <a:avLst/>
          </a:prstGeom>
        </p:spPr>
      </p:pic>
      <p:sp>
        <p:nvSpPr>
          <p:cNvPr id="6" name="TextBox 5"/>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7"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It’s All About Asking Questions!</a:t>
            </a:r>
            <a:endParaRPr lang="en-US" sz="100" dirty="0">
              <a:solidFill>
                <a:schemeClr val="tx1">
                  <a:lumMod val="75000"/>
                  <a:lumOff val="25000"/>
                </a:schemeClr>
              </a:solidFill>
              <a:latin typeface="Arial" pitchFamily="34" charset="0"/>
              <a:cs typeface="Arial" pitchFamily="34" charset="0"/>
            </a:endParaRPr>
          </a:p>
          <a:p>
            <a:pPr algn="l"/>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371600"/>
            <a:ext cx="9144000" cy="3785652"/>
          </a:xfrm>
          <a:prstGeom prst="rect">
            <a:avLst/>
          </a:prstGeom>
          <a:solidFill>
            <a:srgbClr val="ABDCD4"/>
          </a:solidFill>
        </p:spPr>
        <p:txBody>
          <a:bodyPr wrap="square" rtlCol="0">
            <a:spAutoFit/>
          </a:bodyPr>
          <a:lstStyle/>
          <a:p>
            <a:r>
              <a:rPr lang="en-US" sz="4800" dirty="0" smtClean="0">
                <a:latin typeface="Arial" pitchFamily="34" charset="0"/>
                <a:cs typeface="Arial" pitchFamily="34" charset="0"/>
              </a:rPr>
              <a:t>   Your Turn: </a:t>
            </a:r>
          </a:p>
          <a:p>
            <a:r>
              <a:rPr lang="en-US" sz="4800" dirty="0" smtClean="0">
                <a:latin typeface="Arial" pitchFamily="34" charset="0"/>
                <a:cs typeface="Arial" pitchFamily="34" charset="0"/>
              </a:rPr>
              <a:t>   Work in Pairs. </a:t>
            </a:r>
          </a:p>
          <a:p>
            <a:r>
              <a:rPr lang="en-US" sz="3600" dirty="0">
                <a:latin typeface="Arial" pitchFamily="34" charset="0"/>
                <a:cs typeface="Arial" pitchFamily="34" charset="0"/>
              </a:rPr>
              <a:t> </a:t>
            </a:r>
            <a:r>
              <a:rPr lang="en-US" sz="3600" dirty="0" smtClean="0">
                <a:latin typeface="Arial" pitchFamily="34" charset="0"/>
                <a:cs typeface="Arial" pitchFamily="34" charset="0"/>
              </a:rPr>
              <a:t>   Brainstorm </a:t>
            </a:r>
            <a:r>
              <a:rPr lang="en-US" sz="3600" dirty="0">
                <a:latin typeface="Arial" pitchFamily="34" charset="0"/>
                <a:cs typeface="Arial" pitchFamily="34" charset="0"/>
              </a:rPr>
              <a:t>conversation starters </a:t>
            </a:r>
            <a:endParaRPr lang="en-US" sz="3600" dirty="0" smtClean="0">
              <a:latin typeface="Arial" pitchFamily="34" charset="0"/>
              <a:cs typeface="Arial" pitchFamily="34" charset="0"/>
            </a:endParaRPr>
          </a:p>
          <a:p>
            <a:r>
              <a:rPr lang="en-US" sz="3600" dirty="0">
                <a:latin typeface="Arial" pitchFamily="34" charset="0"/>
                <a:cs typeface="Arial" pitchFamily="34" charset="0"/>
              </a:rPr>
              <a:t> </a:t>
            </a:r>
            <a:r>
              <a:rPr lang="en-US" sz="3600" dirty="0" smtClean="0">
                <a:latin typeface="Arial" pitchFamily="34" charset="0"/>
                <a:cs typeface="Arial" pitchFamily="34" charset="0"/>
              </a:rPr>
              <a:t>   related to </a:t>
            </a:r>
            <a:r>
              <a:rPr lang="en-US" sz="3600" dirty="0">
                <a:latin typeface="Arial" pitchFamily="34" charset="0"/>
                <a:cs typeface="Arial" pitchFamily="34" charset="0"/>
              </a:rPr>
              <a:t>the messaging that </a:t>
            </a:r>
            <a:r>
              <a:rPr lang="en-US" sz="3600" dirty="0" smtClean="0">
                <a:latin typeface="Arial" pitchFamily="34" charset="0"/>
                <a:cs typeface="Arial" pitchFamily="34" charset="0"/>
              </a:rPr>
              <a:t>you </a:t>
            </a:r>
          </a:p>
          <a:p>
            <a:r>
              <a:rPr lang="en-US" sz="3600" dirty="0">
                <a:latin typeface="Arial" pitchFamily="34" charset="0"/>
                <a:cs typeface="Arial" pitchFamily="34" charset="0"/>
              </a:rPr>
              <a:t> </a:t>
            </a:r>
            <a:r>
              <a:rPr lang="en-US" sz="3600" dirty="0" smtClean="0">
                <a:latin typeface="Arial" pitchFamily="34" charset="0"/>
                <a:cs typeface="Arial" pitchFamily="34" charset="0"/>
              </a:rPr>
              <a:t>   will </a:t>
            </a:r>
            <a:r>
              <a:rPr lang="en-US" sz="3600" dirty="0">
                <a:latin typeface="Arial" pitchFamily="34" charset="0"/>
                <a:cs typeface="Arial" pitchFamily="34" charset="0"/>
              </a:rPr>
              <a:t>respond </a:t>
            </a:r>
            <a:r>
              <a:rPr lang="en-US" sz="3600" dirty="0" smtClean="0">
                <a:latin typeface="Arial" pitchFamily="34" charset="0"/>
                <a:cs typeface="Arial" pitchFamily="34" charset="0"/>
              </a:rPr>
              <a:t>to</a:t>
            </a:r>
            <a:r>
              <a:rPr lang="en-US" sz="3600" dirty="0">
                <a:latin typeface="Arial" pitchFamily="34" charset="0"/>
                <a:cs typeface="Arial" pitchFamily="34" charset="0"/>
              </a:rPr>
              <a:t>.    </a:t>
            </a:r>
            <a:endParaRPr lang="en-US" sz="3600" dirty="0" smtClean="0">
              <a:latin typeface="Arial" pitchFamily="34" charset="0"/>
              <a:cs typeface="Arial" pitchFamily="34" charset="0"/>
            </a:endParaRPr>
          </a:p>
          <a:p>
            <a:r>
              <a:rPr lang="en-US" sz="3600" dirty="0" smtClean="0">
                <a:latin typeface="Arial" pitchFamily="34" charset="0"/>
                <a:cs typeface="Arial" pitchFamily="34" charset="0"/>
              </a:rPr>
              <a:t>   </a:t>
            </a:r>
            <a:endParaRPr lang="en-US" sz="36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4251489_6e19837177_o.jpg"/>
          <p:cNvPicPr>
            <a:picLocks noChangeAspect="1"/>
          </p:cNvPicPr>
          <p:nvPr/>
        </p:nvPicPr>
        <p:blipFill>
          <a:blip r:embed="rId3" cstate="print"/>
          <a:stretch>
            <a:fillRect/>
          </a:stretch>
        </p:blipFill>
        <p:spPr>
          <a:xfrm>
            <a:off x="0" y="0"/>
            <a:ext cx="9144000" cy="6858000"/>
          </a:xfrm>
          <a:prstGeom prst="rect">
            <a:avLst/>
          </a:prstGeom>
        </p:spPr>
      </p:pic>
      <p:sp>
        <p:nvSpPr>
          <p:cNvPr id="4" name="TextBox 3"/>
          <p:cNvSpPr txBox="1"/>
          <p:nvPr/>
        </p:nvSpPr>
        <p:spPr>
          <a:xfrm>
            <a:off x="4800600" y="5867400"/>
            <a:ext cx="4343400" cy="646331"/>
          </a:xfrm>
          <a:prstGeom prst="rect">
            <a:avLst/>
          </a:prstGeom>
          <a:solidFill>
            <a:schemeClr val="bg1">
              <a:alpha val="59000"/>
            </a:schemeClr>
          </a:solidFill>
        </p:spPr>
        <p:txBody>
          <a:bodyPr wrap="square" rtlCol="0">
            <a:spAutoFit/>
          </a:bodyPr>
          <a:lstStyle/>
          <a:p>
            <a:pPr algn="ctr"/>
            <a:r>
              <a:rPr lang="en-US" sz="3600" b="1" dirty="0" smtClean="0">
                <a:latin typeface="Arial" pitchFamily="34" charset="0"/>
                <a:cs typeface="Arial" pitchFamily="34" charset="0"/>
              </a:rPr>
              <a:t>Lunch </a:t>
            </a:r>
            <a:endParaRPr lang="en-US" sz="3600" b="1" dirty="0">
              <a:latin typeface="Arial" pitchFamily="34" charset="0"/>
              <a:cs typeface="Arial" pitchFamily="34" charset="0"/>
            </a:endParaRPr>
          </a:p>
        </p:txBody>
      </p:sp>
      <p:sp>
        <p:nvSpPr>
          <p:cNvPr id="5" name="TextBox 4"/>
          <p:cNvSpPr txBox="1"/>
          <p:nvPr/>
        </p:nvSpPr>
        <p:spPr>
          <a:xfrm>
            <a:off x="152400" y="6412468"/>
            <a:ext cx="2895600" cy="369332"/>
          </a:xfrm>
          <a:prstGeom prst="rect">
            <a:avLst/>
          </a:prstGeom>
          <a:noFill/>
        </p:spPr>
        <p:txBody>
          <a:bodyPr wrap="square" rtlCol="0">
            <a:spAutoFit/>
          </a:bodyPr>
          <a:lstStyle/>
          <a:p>
            <a:r>
              <a:rPr lang="en-US" dirty="0" err="1" smtClean="0"/>
              <a:t>Flickr</a:t>
            </a:r>
            <a:r>
              <a:rPr lang="en-US" dirty="0" smtClean="0"/>
              <a:t> photo by </a:t>
            </a:r>
            <a:r>
              <a:rPr lang="en-US" dirty="0" err="1" smtClean="0"/>
              <a:t>Littlelakes</a:t>
            </a:r>
            <a:endParaRPr lang="en-US" dirty="0"/>
          </a:p>
        </p:txBody>
      </p:sp>
    </p:spTree>
    <p:extLst>
      <p:ext uri="{BB962C8B-B14F-4D97-AF65-F5344CB8AC3E}">
        <p14:creationId xmlns:p14="http://schemas.microsoft.com/office/powerpoint/2010/main" xmlns="" val="149979545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02" name="Text Box 2"/>
          <p:cNvSpPr txBox="1">
            <a:spLocks noChangeArrowheads="1"/>
          </p:cNvSpPr>
          <p:nvPr/>
        </p:nvSpPr>
        <p:spPr bwMode="auto">
          <a:xfrm>
            <a:off x="1219200" y="1658064"/>
            <a:ext cx="7010400" cy="5047536"/>
          </a:xfrm>
          <a:prstGeom prst="rect">
            <a:avLst/>
          </a:prstGeom>
          <a:noFill/>
          <a:ln w="9525">
            <a:noFill/>
            <a:miter lim="800000"/>
            <a:headEnd/>
            <a:tailEnd/>
          </a:ln>
        </p:spPr>
        <p:txBody>
          <a:bodyPr wrap="square">
            <a:spAutoFit/>
          </a:bodyPr>
          <a:lstStyle/>
          <a:p>
            <a:pPr marL="342900" indent="-342900">
              <a:spcBef>
                <a:spcPct val="50000"/>
              </a:spcBef>
              <a:buFontTx/>
              <a:buAutoNum type="arabicPeriod"/>
            </a:pPr>
            <a:r>
              <a:rPr lang="en-US" sz="2800" dirty="0" smtClean="0">
                <a:solidFill>
                  <a:schemeClr val="bg1"/>
                </a:solidFill>
                <a:latin typeface="Arial" pitchFamily="34" charset="0"/>
                <a:cs typeface="Arial" pitchFamily="34" charset="0"/>
              </a:rPr>
              <a:t> 3 - 5 Volunteers</a:t>
            </a:r>
          </a:p>
          <a:p>
            <a:pPr marL="342900" indent="-342900">
              <a:spcBef>
                <a:spcPct val="50000"/>
              </a:spcBef>
              <a:buFontTx/>
              <a:buAutoNum type="arabicPeriod"/>
            </a:pPr>
            <a:r>
              <a:rPr lang="en-US" sz="2800" dirty="0" smtClean="0">
                <a:solidFill>
                  <a:schemeClr val="bg1"/>
                </a:solidFill>
                <a:latin typeface="Arial" pitchFamily="34" charset="0"/>
                <a:cs typeface="Arial" pitchFamily="34" charset="0"/>
              </a:rPr>
              <a:t> Break into 3-5 small groups</a:t>
            </a:r>
          </a:p>
          <a:p>
            <a:pPr marL="342900" indent="-342900">
              <a:spcBef>
                <a:spcPct val="50000"/>
              </a:spcBef>
              <a:buFontTx/>
              <a:buAutoNum type="arabicPeriod"/>
            </a:pPr>
            <a:r>
              <a:rPr lang="en-US" sz="2800" dirty="0" smtClean="0">
                <a:solidFill>
                  <a:schemeClr val="bg1"/>
                </a:solidFill>
                <a:latin typeface="Arial" pitchFamily="34" charset="0"/>
                <a:cs typeface="Arial" pitchFamily="34" charset="0"/>
              </a:rPr>
              <a:t> Each volunteer shares their objective, audience, integration, and engagement ideas</a:t>
            </a:r>
            <a:endParaRPr lang="en-US" sz="2800" dirty="0">
              <a:solidFill>
                <a:schemeClr val="bg1"/>
              </a:solidFill>
              <a:latin typeface="Arial" pitchFamily="34" charset="0"/>
              <a:cs typeface="Arial" pitchFamily="34" charset="0"/>
            </a:endParaRPr>
          </a:p>
          <a:p>
            <a:pPr marL="342900" indent="-342900">
              <a:spcBef>
                <a:spcPct val="50000"/>
              </a:spcBef>
              <a:buFontTx/>
              <a:buAutoNum type="arabicPeriod"/>
            </a:pPr>
            <a:r>
              <a:rPr lang="en-US" sz="2800" dirty="0">
                <a:solidFill>
                  <a:schemeClr val="bg1"/>
                </a:solidFill>
                <a:latin typeface="Arial" pitchFamily="34" charset="0"/>
                <a:cs typeface="Arial" pitchFamily="34" charset="0"/>
              </a:rPr>
              <a:t> </a:t>
            </a:r>
            <a:r>
              <a:rPr lang="en-US" sz="2800" dirty="0" smtClean="0">
                <a:solidFill>
                  <a:schemeClr val="bg1"/>
                </a:solidFill>
                <a:latin typeface="Arial" pitchFamily="34" charset="0"/>
                <a:cs typeface="Arial" pitchFamily="34" charset="0"/>
              </a:rPr>
              <a:t>Pick Tools – Use the cards to brainstorm     ideas</a:t>
            </a:r>
            <a:endParaRPr lang="en-US" sz="2800" dirty="0">
              <a:solidFill>
                <a:schemeClr val="bg1"/>
              </a:solidFill>
              <a:latin typeface="Arial" pitchFamily="34" charset="0"/>
              <a:cs typeface="Arial" pitchFamily="34" charset="0"/>
            </a:endParaRPr>
          </a:p>
          <a:p>
            <a:pPr marL="342900" indent="-342900">
              <a:spcBef>
                <a:spcPct val="50000"/>
              </a:spcBef>
              <a:buFontTx/>
              <a:buAutoNum type="arabicPeriod"/>
            </a:pPr>
            <a:r>
              <a:rPr lang="en-US" sz="2800" dirty="0" smtClean="0">
                <a:solidFill>
                  <a:schemeClr val="bg1"/>
                </a:solidFill>
                <a:latin typeface="Arial" pitchFamily="34" charset="0"/>
                <a:cs typeface="Arial" pitchFamily="34" charset="0"/>
              </a:rPr>
              <a:t> Report out to full group</a:t>
            </a:r>
            <a:endParaRPr lang="en-US" sz="2800" dirty="0">
              <a:solidFill>
                <a:schemeClr val="bg1"/>
              </a:solidFill>
              <a:latin typeface="Arial" pitchFamily="34" charset="0"/>
              <a:cs typeface="Arial" pitchFamily="34" charset="0"/>
            </a:endParaRPr>
          </a:p>
          <a:p>
            <a:pPr marL="342900" indent="-342900">
              <a:spcBef>
                <a:spcPct val="50000"/>
              </a:spcBef>
            </a:pPr>
            <a:endParaRPr lang="en-US" sz="2800" dirty="0">
              <a:solidFill>
                <a:schemeClr val="bg1"/>
              </a:solidFill>
              <a:latin typeface="Arial" pitchFamily="34" charset="0"/>
              <a:cs typeface="Arial" pitchFamily="34" charset="0"/>
            </a:endParaRPr>
          </a:p>
        </p:txBody>
      </p:sp>
      <p:sp>
        <p:nvSpPr>
          <p:cNvPr id="4" name="TextBox 3"/>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5"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Social Media Card Game</a:t>
            </a:r>
            <a:endParaRPr lang="en-US" sz="100" dirty="0">
              <a:solidFill>
                <a:schemeClr val="tx1">
                  <a:lumMod val="75000"/>
                  <a:lumOff val="25000"/>
                </a:schemeClr>
              </a:solidFill>
              <a:latin typeface="Arial" pitchFamily="34" charset="0"/>
              <a:cs typeface="Arial" pitchFamily="34" charset="0"/>
            </a:endParaRPr>
          </a:p>
          <a:p>
            <a:pPr algn="l"/>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1287482"/>
            <a:ext cx="7924800" cy="3970318"/>
          </a:xfrm>
          <a:prstGeom prst="rect">
            <a:avLst/>
          </a:prstGeom>
          <a:noFill/>
        </p:spPr>
        <p:txBody>
          <a:bodyPr wrap="square" rtlCol="0">
            <a:spAutoFit/>
          </a:bodyPr>
          <a:lstStyle/>
          <a:p>
            <a:r>
              <a:rPr lang="en-US" sz="2800" dirty="0" smtClean="0">
                <a:latin typeface="Arial" pitchFamily="34" charset="0"/>
                <a:cs typeface="Arial" pitchFamily="34" charset="0"/>
              </a:rPr>
              <a:t>Networked Nonprofits are simple, agile, and transparent NGOs. They are experts at using social media tools to make the world a better place. Networked Nonprofits first must </a:t>
            </a:r>
            <a:r>
              <a:rPr lang="en-US" sz="2800" b="1" i="1" dirty="0" smtClean="0">
                <a:latin typeface="Arial" pitchFamily="34" charset="0"/>
                <a:cs typeface="Arial" pitchFamily="34" charset="0"/>
              </a:rPr>
              <a:t>be</a:t>
            </a:r>
            <a:r>
              <a:rPr lang="en-US" sz="2800" dirty="0" smtClean="0">
                <a:latin typeface="Arial" pitchFamily="34" charset="0"/>
                <a:cs typeface="Arial" pitchFamily="34" charset="0"/>
              </a:rPr>
              <a:t> before they can </a:t>
            </a:r>
            <a:r>
              <a:rPr lang="en-US" sz="2800" b="1" i="1" dirty="0" smtClean="0">
                <a:latin typeface="Arial" pitchFamily="34" charset="0"/>
                <a:cs typeface="Arial" pitchFamily="34" charset="0"/>
              </a:rPr>
              <a:t>do</a:t>
            </a:r>
            <a:r>
              <a:rPr lang="en-US" sz="2800" dirty="0" smtClean="0">
                <a:latin typeface="Arial" pitchFamily="34" charset="0"/>
                <a:cs typeface="Arial" pitchFamily="34" charset="0"/>
              </a:rPr>
              <a:t>. For some NGOS, it means changing the way they work. Others naturally work in a networked way so change is not as difficult.</a:t>
            </a:r>
            <a:br>
              <a:rPr lang="en-US" sz="2800" dirty="0" smtClean="0">
                <a:latin typeface="Arial" pitchFamily="34" charset="0"/>
                <a:cs typeface="Arial" pitchFamily="34" charset="0"/>
              </a:rPr>
            </a:br>
            <a:endParaRPr lang="en-US" sz="2800" dirty="0">
              <a:latin typeface="Arial" pitchFamily="34" charset="0"/>
              <a:cs typeface="Arial" pitchFamily="34" charset="0"/>
            </a:endParaRPr>
          </a:p>
        </p:txBody>
      </p:sp>
      <p:pic>
        <p:nvPicPr>
          <p:cNvPr id="5" name="Picture 4" descr="book cover.png"/>
          <p:cNvPicPr>
            <a:picLocks noChangeAspect="1"/>
          </p:cNvPicPr>
          <p:nvPr/>
        </p:nvPicPr>
        <p:blipFill>
          <a:blip r:embed="rId3" cstate="print"/>
          <a:stretch>
            <a:fillRect/>
          </a:stretch>
        </p:blipFill>
        <p:spPr>
          <a:xfrm>
            <a:off x="6477000" y="4572000"/>
            <a:ext cx="1447800" cy="1918477"/>
          </a:xfrm>
          <a:prstGeom prst="rect">
            <a:avLst/>
          </a:prstGeom>
        </p:spPr>
      </p:pic>
      <p:sp>
        <p:nvSpPr>
          <p:cNvPr id="6" name="TextBox 5"/>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7"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chemeClr val="tx1">
                    <a:lumMod val="75000"/>
                    <a:lumOff val="25000"/>
                  </a:schemeClr>
                </a:solidFill>
                <a:latin typeface="Arial" pitchFamily="34" charset="0"/>
                <a:cs typeface="Arial" pitchFamily="34" charset="0"/>
              </a:rPr>
              <a:t>Definition: Networked Nonprofits</a:t>
            </a:r>
            <a:endParaRPr lang="en-US" sz="36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9" name="TextBox 31"/>
          <p:cNvSpPr txBox="1">
            <a:spLocks noChangeArrowheads="1"/>
          </p:cNvSpPr>
          <p:nvPr/>
        </p:nvSpPr>
        <p:spPr bwMode="auto">
          <a:xfrm>
            <a:off x="-2971800" y="381000"/>
            <a:ext cx="6096000" cy="2554545"/>
          </a:xfrm>
          <a:prstGeom prst="rect">
            <a:avLst/>
          </a:prstGeom>
          <a:noFill/>
          <a:ln w="9525">
            <a:noFill/>
            <a:miter lim="800000"/>
            <a:headEnd/>
            <a:tailEnd/>
          </a:ln>
        </p:spPr>
        <p:txBody>
          <a:bodyPr>
            <a:spAutoFit/>
          </a:bodyPr>
          <a:lstStyle/>
          <a:p>
            <a:pPr lvl="1" algn="r">
              <a:defRPr/>
            </a:pPr>
            <a:r>
              <a:rPr lang="en-US" sz="2000" b="1" dirty="0">
                <a:solidFill>
                  <a:schemeClr val="bg1"/>
                </a:solidFill>
                <a:latin typeface="+mn-lt"/>
              </a:rPr>
              <a:t>Digital Media Tools </a:t>
            </a:r>
          </a:p>
          <a:p>
            <a:pPr lvl="1" algn="r">
              <a:defRPr/>
            </a:pPr>
            <a:r>
              <a:rPr lang="en-US" sz="2000" dirty="0">
                <a:solidFill>
                  <a:schemeClr val="bg1"/>
                </a:solidFill>
                <a:latin typeface="+mn-lt"/>
              </a:rPr>
              <a:t>Blog </a:t>
            </a:r>
          </a:p>
          <a:p>
            <a:pPr lvl="1" algn="r">
              <a:defRPr/>
            </a:pPr>
            <a:r>
              <a:rPr lang="en-US" sz="2000" dirty="0">
                <a:solidFill>
                  <a:schemeClr val="bg1"/>
                </a:solidFill>
                <a:latin typeface="+mn-lt"/>
              </a:rPr>
              <a:t>Mobile Social Network</a:t>
            </a:r>
          </a:p>
          <a:p>
            <a:pPr lvl="1" algn="r">
              <a:defRPr/>
            </a:pPr>
            <a:r>
              <a:rPr lang="en-US" sz="2000" dirty="0">
                <a:solidFill>
                  <a:schemeClr val="bg1"/>
                </a:solidFill>
                <a:latin typeface="+mn-lt"/>
              </a:rPr>
              <a:t>Internet Social Network</a:t>
            </a:r>
          </a:p>
          <a:p>
            <a:pPr lvl="1" algn="r">
              <a:defRPr/>
            </a:pPr>
            <a:r>
              <a:rPr lang="en-US" sz="2000" dirty="0">
                <a:solidFill>
                  <a:schemeClr val="bg1"/>
                </a:solidFill>
                <a:latin typeface="+mn-lt"/>
              </a:rPr>
              <a:t>Video</a:t>
            </a:r>
          </a:p>
          <a:p>
            <a:pPr lvl="1" algn="r">
              <a:defRPr/>
            </a:pPr>
            <a:r>
              <a:rPr lang="en-US" sz="2000" dirty="0">
                <a:solidFill>
                  <a:schemeClr val="bg1"/>
                </a:solidFill>
                <a:latin typeface="+mn-lt"/>
              </a:rPr>
              <a:t>Photos </a:t>
            </a:r>
          </a:p>
          <a:p>
            <a:pPr lvl="1" algn="r">
              <a:defRPr/>
            </a:pPr>
            <a:r>
              <a:rPr lang="en-US" sz="2000" dirty="0">
                <a:solidFill>
                  <a:schemeClr val="bg1"/>
                </a:solidFill>
                <a:latin typeface="+mn-lt"/>
              </a:rPr>
              <a:t>Email List </a:t>
            </a:r>
          </a:p>
          <a:p>
            <a:pPr lvl="1" algn="r">
              <a:defRPr/>
            </a:pPr>
            <a:r>
              <a:rPr lang="en-US" sz="2000" dirty="0">
                <a:solidFill>
                  <a:schemeClr val="bg1"/>
                </a:solidFill>
                <a:latin typeface="+mn-lt"/>
              </a:rPr>
              <a:t>Mobile </a:t>
            </a:r>
            <a:r>
              <a:rPr lang="en-US" sz="2000" dirty="0" smtClean="0">
                <a:solidFill>
                  <a:schemeClr val="bg1"/>
                </a:solidFill>
                <a:latin typeface="+mn-lt"/>
              </a:rPr>
              <a:t>Application</a:t>
            </a:r>
            <a:endParaRPr lang="en-US" sz="2000" dirty="0">
              <a:solidFill>
                <a:schemeClr val="bg1"/>
              </a:solidFill>
              <a:latin typeface="+mn-lt"/>
            </a:endParaRPr>
          </a:p>
        </p:txBody>
      </p:sp>
      <p:sp>
        <p:nvSpPr>
          <p:cNvPr id="12" name="TextBox 31"/>
          <p:cNvSpPr txBox="1">
            <a:spLocks noChangeArrowheads="1"/>
          </p:cNvSpPr>
          <p:nvPr/>
        </p:nvSpPr>
        <p:spPr bwMode="auto">
          <a:xfrm>
            <a:off x="2895600" y="381000"/>
            <a:ext cx="3352800" cy="2554545"/>
          </a:xfrm>
          <a:prstGeom prst="rect">
            <a:avLst/>
          </a:prstGeom>
          <a:noFill/>
          <a:ln w="9525">
            <a:noFill/>
            <a:miter lim="800000"/>
            <a:headEnd/>
            <a:tailEnd/>
          </a:ln>
        </p:spPr>
        <p:txBody>
          <a:bodyPr>
            <a:spAutoFit/>
          </a:bodyPr>
          <a:lstStyle/>
          <a:p>
            <a:pPr lvl="1">
              <a:defRPr/>
            </a:pPr>
            <a:r>
              <a:rPr lang="en-US" sz="2000" b="1" dirty="0">
                <a:solidFill>
                  <a:schemeClr val="bg1"/>
                </a:solidFill>
                <a:latin typeface="+mn-lt"/>
              </a:rPr>
              <a:t>Example</a:t>
            </a:r>
          </a:p>
          <a:p>
            <a:pPr lvl="1">
              <a:defRPr/>
            </a:pPr>
            <a:r>
              <a:rPr lang="en-US" sz="2000" dirty="0">
                <a:solidFill>
                  <a:schemeClr val="bg1"/>
                </a:solidFill>
                <a:latin typeface="+mn-lt"/>
              </a:rPr>
              <a:t>Blogger </a:t>
            </a:r>
          </a:p>
          <a:p>
            <a:pPr lvl="1">
              <a:defRPr/>
            </a:pPr>
            <a:r>
              <a:rPr lang="en-US" sz="2000" dirty="0">
                <a:solidFill>
                  <a:schemeClr val="bg1"/>
                </a:solidFill>
                <a:latin typeface="+mn-lt"/>
              </a:rPr>
              <a:t>Twitter</a:t>
            </a:r>
          </a:p>
          <a:p>
            <a:pPr lvl="1">
              <a:defRPr/>
            </a:pPr>
            <a:r>
              <a:rPr lang="en-US" sz="2000" dirty="0" err="1">
                <a:solidFill>
                  <a:schemeClr val="bg1"/>
                </a:solidFill>
                <a:latin typeface="+mn-lt"/>
              </a:rPr>
              <a:t>Facebook</a:t>
            </a:r>
            <a:endParaRPr lang="en-US" sz="2000" dirty="0">
              <a:solidFill>
                <a:schemeClr val="bg1"/>
              </a:solidFill>
              <a:latin typeface="+mn-lt"/>
            </a:endParaRPr>
          </a:p>
          <a:p>
            <a:pPr lvl="1">
              <a:defRPr/>
            </a:pPr>
            <a:r>
              <a:rPr lang="en-US" sz="2000" dirty="0">
                <a:solidFill>
                  <a:schemeClr val="bg1"/>
                </a:solidFill>
                <a:latin typeface="+mn-lt"/>
              </a:rPr>
              <a:t>YouTube</a:t>
            </a:r>
          </a:p>
          <a:p>
            <a:pPr lvl="1">
              <a:defRPr/>
            </a:pPr>
            <a:r>
              <a:rPr lang="en-US" sz="2000" dirty="0" err="1">
                <a:solidFill>
                  <a:schemeClr val="bg1"/>
                </a:solidFill>
                <a:latin typeface="+mn-lt"/>
              </a:rPr>
              <a:t>Flickr</a:t>
            </a:r>
            <a:endParaRPr lang="en-US" sz="2000" dirty="0">
              <a:solidFill>
                <a:schemeClr val="bg1"/>
              </a:solidFill>
              <a:latin typeface="+mn-lt"/>
            </a:endParaRPr>
          </a:p>
          <a:p>
            <a:pPr lvl="1">
              <a:defRPr/>
            </a:pPr>
            <a:r>
              <a:rPr lang="en-US" sz="2000" dirty="0" smtClean="0">
                <a:solidFill>
                  <a:schemeClr val="bg1"/>
                </a:solidFill>
                <a:latin typeface="+mn-lt"/>
              </a:rPr>
              <a:t>Google Groups</a:t>
            </a:r>
            <a:endParaRPr lang="en-US" sz="2000" dirty="0">
              <a:solidFill>
                <a:schemeClr val="bg1"/>
              </a:solidFill>
              <a:latin typeface="+mn-lt"/>
            </a:endParaRPr>
          </a:p>
          <a:p>
            <a:pPr lvl="1">
              <a:defRPr/>
            </a:pPr>
            <a:r>
              <a:rPr lang="en-US" sz="2000" dirty="0" smtClean="0">
                <a:solidFill>
                  <a:schemeClr val="bg1"/>
                </a:solidFill>
              </a:rPr>
              <a:t>SMS</a:t>
            </a:r>
            <a:endParaRPr lang="en-US" sz="2000" dirty="0">
              <a:solidFill>
                <a:schemeClr val="bg1"/>
              </a:solidFill>
              <a:latin typeface="+mn-lt"/>
            </a:endParaRPr>
          </a:p>
        </p:txBody>
      </p:sp>
      <p:pic>
        <p:nvPicPr>
          <p:cNvPr id="17" name="Picture 13"/>
          <p:cNvPicPr>
            <a:picLocks noChangeAspect="1" noChangeArrowheads="1"/>
          </p:cNvPicPr>
          <p:nvPr/>
        </p:nvPicPr>
        <p:blipFill>
          <a:blip r:embed="rId3" cstate="print">
            <a:lum contrast="30000"/>
          </a:blip>
          <a:srcRect/>
          <a:stretch>
            <a:fillRect/>
          </a:stretch>
        </p:blipFill>
        <p:spPr bwMode="auto">
          <a:xfrm>
            <a:off x="3962400" y="3276600"/>
            <a:ext cx="4572000" cy="3047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4"/>
          <p:cNvGraphicFramePr/>
          <p:nvPr>
            <p:extLst>
              <p:ext uri="{D42A27DB-BD31-4B8C-83A1-F6EECF244321}">
                <p14:modId xmlns:p14="http://schemas.microsoft.com/office/powerpoint/2010/main" xmlns="" val="2606463397"/>
              </p:ext>
            </p:extLst>
          </p:nvPr>
        </p:nvGraphicFramePr>
        <p:xfrm>
          <a:off x="381000" y="1651000"/>
          <a:ext cx="83058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8"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Who Will Do The Work?</a:t>
            </a:r>
            <a:endParaRPr lang="en-US" sz="100" dirty="0">
              <a:solidFill>
                <a:schemeClr val="tx1">
                  <a:lumMod val="75000"/>
                  <a:lumOff val="25000"/>
                </a:schemeClr>
              </a:solidFill>
              <a:latin typeface="Arial" pitchFamily="34" charset="0"/>
              <a:cs typeface="Arial" pitchFamily="34" charset="0"/>
            </a:endParaRPr>
          </a:p>
          <a:p>
            <a:pPr algn="l"/>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2"/>
          <p:cNvSpPr txBox="1">
            <a:spLocks noChangeArrowheads="1"/>
          </p:cNvSpPr>
          <p:nvPr/>
        </p:nvSpPr>
        <p:spPr bwMode="auto">
          <a:xfrm>
            <a:off x="2895600" y="533400"/>
            <a:ext cx="3505200" cy="646113"/>
          </a:xfrm>
          <a:prstGeom prst="rect">
            <a:avLst/>
          </a:prstGeom>
          <a:noFill/>
          <a:ln w="9525">
            <a:noFill/>
            <a:miter lim="800000"/>
            <a:headEnd/>
            <a:tailEnd/>
          </a:ln>
        </p:spPr>
        <p:txBody>
          <a:bodyPr>
            <a:spAutoFit/>
          </a:bodyPr>
          <a:lstStyle/>
          <a:p>
            <a:r>
              <a:rPr lang="en-US" sz="3600" b="1">
                <a:solidFill>
                  <a:schemeClr val="bg1"/>
                </a:solidFill>
                <a:latin typeface="Calibri" pitchFamily="34" charset="0"/>
              </a:rPr>
              <a:t>Social Culture</a:t>
            </a:r>
          </a:p>
        </p:txBody>
      </p:sp>
      <p:pic>
        <p:nvPicPr>
          <p:cNvPr id="9" name="Picture 2"/>
          <p:cNvPicPr>
            <a:picLocks noChangeAspect="1" noChangeArrowheads="1"/>
          </p:cNvPicPr>
          <p:nvPr/>
        </p:nvPicPr>
        <p:blipFill>
          <a:blip r:embed="rId3" cstate="print"/>
          <a:srcRect/>
          <a:stretch>
            <a:fillRect/>
          </a:stretch>
        </p:blipFill>
        <p:spPr bwMode="auto">
          <a:xfrm>
            <a:off x="455414" y="2512367"/>
            <a:ext cx="1660922" cy="581546"/>
          </a:xfrm>
          <a:prstGeom prst="rect">
            <a:avLst/>
          </a:prstGeom>
          <a:noFill/>
          <a:ln w="25400">
            <a:noFill/>
            <a:miter lim="800000"/>
            <a:headEnd/>
            <a:tailEnd/>
          </a:ln>
        </p:spPr>
      </p:pic>
      <p:pic>
        <p:nvPicPr>
          <p:cNvPr id="10" name="Picture 3"/>
          <p:cNvPicPr>
            <a:picLocks noChangeAspect="1" noChangeArrowheads="1"/>
          </p:cNvPicPr>
          <p:nvPr/>
        </p:nvPicPr>
        <p:blipFill>
          <a:blip r:embed="rId4" cstate="print"/>
          <a:srcRect/>
          <a:stretch>
            <a:fillRect/>
          </a:stretch>
        </p:blipFill>
        <p:spPr bwMode="auto">
          <a:xfrm>
            <a:off x="4038600" y="3733800"/>
            <a:ext cx="919758" cy="919758"/>
          </a:xfrm>
          <a:prstGeom prst="rect">
            <a:avLst/>
          </a:prstGeom>
          <a:noFill/>
          <a:ln w="25400">
            <a:noFill/>
            <a:miter lim="800000"/>
            <a:headEnd/>
            <a:tailEnd/>
          </a:ln>
        </p:spPr>
      </p:pic>
      <p:pic>
        <p:nvPicPr>
          <p:cNvPr id="11" name="Picture 5"/>
          <p:cNvPicPr>
            <a:picLocks noChangeAspect="1" noChangeArrowheads="1"/>
          </p:cNvPicPr>
          <p:nvPr/>
        </p:nvPicPr>
        <p:blipFill>
          <a:blip r:embed="rId5" cstate="print"/>
          <a:srcRect/>
          <a:stretch>
            <a:fillRect/>
          </a:stretch>
        </p:blipFill>
        <p:spPr bwMode="auto">
          <a:xfrm>
            <a:off x="5536406" y="3925490"/>
            <a:ext cx="1464469" cy="1098352"/>
          </a:xfrm>
          <a:prstGeom prst="rect">
            <a:avLst/>
          </a:prstGeom>
          <a:noFill/>
          <a:ln w="25400">
            <a:noFill/>
            <a:miter lim="800000"/>
            <a:headEnd/>
            <a:tailEnd/>
          </a:ln>
        </p:spPr>
      </p:pic>
      <p:pic>
        <p:nvPicPr>
          <p:cNvPr id="12" name="Picture 7"/>
          <p:cNvPicPr>
            <a:picLocks noChangeAspect="1" noChangeArrowheads="1"/>
          </p:cNvPicPr>
          <p:nvPr/>
        </p:nvPicPr>
        <p:blipFill>
          <a:blip r:embed="rId6" cstate="print"/>
          <a:srcRect/>
          <a:stretch>
            <a:fillRect/>
          </a:stretch>
        </p:blipFill>
        <p:spPr bwMode="auto">
          <a:xfrm>
            <a:off x="5536406" y="3282553"/>
            <a:ext cx="1380753" cy="517922"/>
          </a:xfrm>
          <a:prstGeom prst="rect">
            <a:avLst/>
          </a:prstGeom>
          <a:noFill/>
          <a:ln w="25400">
            <a:noFill/>
            <a:miter lim="800000"/>
            <a:headEnd/>
            <a:tailEnd/>
          </a:ln>
        </p:spPr>
      </p:pic>
      <p:pic>
        <p:nvPicPr>
          <p:cNvPr id="13" name="Picture 8"/>
          <p:cNvPicPr>
            <a:picLocks noChangeAspect="1" noChangeArrowheads="1"/>
          </p:cNvPicPr>
          <p:nvPr/>
        </p:nvPicPr>
        <p:blipFill>
          <a:blip r:embed="rId7" cstate="print"/>
          <a:srcRect/>
          <a:stretch>
            <a:fillRect/>
          </a:stretch>
        </p:blipFill>
        <p:spPr bwMode="auto">
          <a:xfrm>
            <a:off x="5572125" y="2666404"/>
            <a:ext cx="1330523" cy="526852"/>
          </a:xfrm>
          <a:prstGeom prst="rect">
            <a:avLst/>
          </a:prstGeom>
          <a:noFill/>
          <a:ln w="25400">
            <a:noFill/>
            <a:miter lim="800000"/>
            <a:headEnd/>
            <a:tailEnd/>
          </a:ln>
        </p:spPr>
      </p:pic>
      <p:pic>
        <p:nvPicPr>
          <p:cNvPr id="14" name="Picture 10"/>
          <p:cNvPicPr>
            <a:picLocks noChangeAspect="1" noChangeArrowheads="1"/>
          </p:cNvPicPr>
          <p:nvPr/>
        </p:nvPicPr>
        <p:blipFill>
          <a:blip r:embed="rId8" cstate="print"/>
          <a:srcRect/>
          <a:stretch>
            <a:fillRect/>
          </a:stretch>
        </p:blipFill>
        <p:spPr bwMode="auto">
          <a:xfrm>
            <a:off x="7152680" y="2907506"/>
            <a:ext cx="1612925" cy="607219"/>
          </a:xfrm>
          <a:prstGeom prst="rect">
            <a:avLst/>
          </a:prstGeom>
          <a:noFill/>
          <a:ln w="25400">
            <a:noFill/>
            <a:miter lim="800000"/>
            <a:headEnd/>
            <a:tailEnd/>
          </a:ln>
        </p:spPr>
      </p:pic>
      <p:pic>
        <p:nvPicPr>
          <p:cNvPr id="15" name="Picture 11"/>
          <p:cNvPicPr>
            <a:picLocks noChangeAspect="1" noChangeArrowheads="1"/>
          </p:cNvPicPr>
          <p:nvPr/>
        </p:nvPicPr>
        <p:blipFill>
          <a:blip r:embed="rId9" cstate="print"/>
          <a:srcRect/>
          <a:stretch>
            <a:fillRect/>
          </a:stretch>
        </p:blipFill>
        <p:spPr bwMode="auto">
          <a:xfrm>
            <a:off x="7143750" y="3621881"/>
            <a:ext cx="1643063" cy="464344"/>
          </a:xfrm>
          <a:prstGeom prst="rect">
            <a:avLst/>
          </a:prstGeom>
          <a:noFill/>
          <a:ln w="25400">
            <a:noFill/>
            <a:miter lim="800000"/>
            <a:headEnd/>
            <a:tailEnd/>
          </a:ln>
        </p:spPr>
      </p:pic>
      <p:sp>
        <p:nvSpPr>
          <p:cNvPr id="16" name="AutoShape 12"/>
          <p:cNvSpPr>
            <a:spLocks/>
          </p:cNvSpPr>
          <p:nvPr/>
        </p:nvSpPr>
        <p:spPr bwMode="auto">
          <a:xfrm>
            <a:off x="508992" y="1523404"/>
            <a:ext cx="1553766" cy="607219"/>
          </a:xfrm>
          <a:prstGeom prst="roundRect">
            <a:avLst>
              <a:gd name="adj" fmla="val 22056"/>
            </a:avLst>
          </a:prstGeom>
          <a:solidFill>
            <a:srgbClr val="FFFF00"/>
          </a:solidFill>
          <a:ln w="25400">
            <a:solidFill>
              <a:schemeClr val="tx1"/>
            </a:solidFill>
            <a:prstDash val="solid"/>
            <a:round/>
            <a:headEnd type="none" w="med" len="med"/>
            <a:tailEnd type="none" w="med" len="med"/>
          </a:ln>
        </p:spPr>
        <p:txBody>
          <a:bodyPr lIns="0" tIns="0" rIns="28573" bIns="0" anchor="ctr"/>
          <a:lstStyle/>
          <a:p>
            <a:pPr marL="27905"/>
            <a:r>
              <a:rPr lang="en-US" sz="2200" b="1" dirty="0">
                <a:ea typeface="Gill Sans" charset="0"/>
                <a:cs typeface="Arial" pitchFamily="34" charset="0"/>
              </a:rPr>
              <a:t>Listen</a:t>
            </a:r>
          </a:p>
        </p:txBody>
      </p:sp>
      <p:sp>
        <p:nvSpPr>
          <p:cNvPr id="17" name="AutoShape 13"/>
          <p:cNvSpPr>
            <a:spLocks/>
          </p:cNvSpPr>
          <p:nvPr/>
        </p:nvSpPr>
        <p:spPr bwMode="auto">
          <a:xfrm>
            <a:off x="3784600" y="1514475"/>
            <a:ext cx="1597224" cy="607219"/>
          </a:xfrm>
          <a:prstGeom prst="roundRect">
            <a:avLst>
              <a:gd name="adj" fmla="val 22056"/>
            </a:avLst>
          </a:prstGeom>
          <a:solidFill>
            <a:srgbClr val="FD9A00"/>
          </a:solidFill>
          <a:ln w="25400">
            <a:solidFill>
              <a:schemeClr val="tx1"/>
            </a:solidFill>
            <a:prstDash val="solid"/>
            <a:round/>
            <a:headEnd type="none" w="med" len="med"/>
            <a:tailEnd type="none" w="med" len="med"/>
          </a:ln>
        </p:spPr>
        <p:txBody>
          <a:bodyPr lIns="0" tIns="0" rIns="28573" bIns="0" anchor="ctr"/>
          <a:lstStyle/>
          <a:p>
            <a:pPr marL="27905"/>
            <a:r>
              <a:rPr lang="en-US" sz="2200" b="1" dirty="0">
                <a:ea typeface="Gill Sans" charset="0"/>
                <a:cs typeface="Arial" pitchFamily="34" charset="0"/>
              </a:rPr>
              <a:t>Participate</a:t>
            </a:r>
          </a:p>
        </p:txBody>
      </p:sp>
      <p:sp>
        <p:nvSpPr>
          <p:cNvPr id="18" name="AutoShape 14"/>
          <p:cNvSpPr>
            <a:spLocks/>
          </p:cNvSpPr>
          <p:nvPr/>
        </p:nvSpPr>
        <p:spPr bwMode="auto">
          <a:xfrm>
            <a:off x="2160984" y="1523404"/>
            <a:ext cx="1553766" cy="607219"/>
          </a:xfrm>
          <a:prstGeom prst="roundRect">
            <a:avLst>
              <a:gd name="adj" fmla="val 22056"/>
            </a:avLst>
          </a:prstGeom>
          <a:solidFill>
            <a:srgbClr val="FCBD00"/>
          </a:solidFill>
          <a:ln w="25400">
            <a:solidFill>
              <a:schemeClr val="tx1"/>
            </a:solidFill>
            <a:prstDash val="solid"/>
            <a:round/>
            <a:headEnd type="none" w="med" len="med"/>
            <a:tailEnd type="none" w="med" len="med"/>
          </a:ln>
        </p:spPr>
        <p:txBody>
          <a:bodyPr lIns="0" tIns="0" rIns="28573" bIns="0" anchor="ctr"/>
          <a:lstStyle/>
          <a:p>
            <a:pPr marL="27905"/>
            <a:r>
              <a:rPr lang="en-US" sz="2200" b="1" dirty="0">
                <a:ea typeface="Gill Sans" charset="0"/>
                <a:cs typeface="Arial" pitchFamily="34" charset="0"/>
              </a:rPr>
              <a:t>Promote</a:t>
            </a:r>
          </a:p>
        </p:txBody>
      </p:sp>
      <p:sp>
        <p:nvSpPr>
          <p:cNvPr id="19" name="AutoShape 15"/>
          <p:cNvSpPr>
            <a:spLocks/>
          </p:cNvSpPr>
          <p:nvPr/>
        </p:nvSpPr>
        <p:spPr bwMode="auto">
          <a:xfrm>
            <a:off x="5464969" y="1523404"/>
            <a:ext cx="1553766" cy="607219"/>
          </a:xfrm>
          <a:prstGeom prst="roundRect">
            <a:avLst>
              <a:gd name="adj" fmla="val 22056"/>
            </a:avLst>
          </a:prstGeom>
          <a:solidFill>
            <a:srgbClr val="FF5308"/>
          </a:solidFill>
          <a:ln w="25400">
            <a:solidFill>
              <a:schemeClr val="tx1"/>
            </a:solidFill>
            <a:prstDash val="solid"/>
            <a:round/>
            <a:headEnd type="none" w="med" len="med"/>
            <a:tailEnd type="none" w="med" len="med"/>
          </a:ln>
        </p:spPr>
        <p:txBody>
          <a:bodyPr lIns="0" tIns="0" rIns="28573" bIns="0" anchor="ctr"/>
          <a:lstStyle/>
          <a:p>
            <a:pPr marL="27905"/>
            <a:r>
              <a:rPr lang="en-US" sz="2200" b="1" dirty="0">
                <a:ea typeface="Gill Sans" charset="0"/>
                <a:cs typeface="Arial" pitchFamily="34" charset="0"/>
              </a:rPr>
              <a:t>Publish</a:t>
            </a:r>
          </a:p>
        </p:txBody>
      </p:sp>
      <p:sp>
        <p:nvSpPr>
          <p:cNvPr id="20" name="AutoShape 16"/>
          <p:cNvSpPr>
            <a:spLocks/>
          </p:cNvSpPr>
          <p:nvPr/>
        </p:nvSpPr>
        <p:spPr bwMode="auto">
          <a:xfrm>
            <a:off x="7116961" y="1487686"/>
            <a:ext cx="1687711" cy="973336"/>
          </a:xfrm>
          <a:prstGeom prst="roundRect">
            <a:avLst>
              <a:gd name="adj" fmla="val 13759"/>
            </a:avLst>
          </a:prstGeom>
          <a:solidFill>
            <a:srgbClr val="FF2712"/>
          </a:solidFill>
          <a:ln w="25400">
            <a:solidFill>
              <a:schemeClr val="tx1"/>
            </a:solidFill>
            <a:prstDash val="solid"/>
            <a:round/>
            <a:headEnd type="none" w="med" len="med"/>
            <a:tailEnd type="none" w="med" len="med"/>
          </a:ln>
        </p:spPr>
        <p:txBody>
          <a:bodyPr lIns="0" tIns="0" rIns="28573" bIns="0" anchor="ctr"/>
          <a:lstStyle/>
          <a:p>
            <a:pPr marL="27905"/>
            <a:r>
              <a:rPr lang="en-US" sz="2200" b="1" dirty="0">
                <a:ea typeface="Gill Sans" charset="0"/>
                <a:cs typeface="Arial" pitchFamily="34" charset="0"/>
              </a:rPr>
              <a:t>Build Community</a:t>
            </a:r>
          </a:p>
        </p:txBody>
      </p:sp>
      <p:sp>
        <p:nvSpPr>
          <p:cNvPr id="21" name="Rectangle 17"/>
          <p:cNvSpPr>
            <a:spLocks/>
          </p:cNvSpPr>
          <p:nvPr/>
        </p:nvSpPr>
        <p:spPr bwMode="auto">
          <a:xfrm>
            <a:off x="2667000" y="6520934"/>
            <a:ext cx="5170289" cy="184666"/>
          </a:xfrm>
          <a:prstGeom prst="rect">
            <a:avLst/>
          </a:prstGeom>
          <a:noFill/>
          <a:ln w="12700">
            <a:noFill/>
            <a:miter lim="800000"/>
            <a:headEnd type="none" w="med" len="med"/>
            <a:tailEnd type="none" w="med" len="med"/>
          </a:ln>
        </p:spPr>
        <p:txBody>
          <a:bodyPr wrap="square" lIns="0" tIns="0" rIns="28573" bIns="0">
            <a:spAutoFit/>
          </a:bodyPr>
          <a:lstStyle/>
          <a:p>
            <a:pPr marL="27905"/>
            <a:r>
              <a:rPr lang="en-US" sz="1200" i="1" dirty="0">
                <a:latin typeface="Arial" pitchFamily="34" charset="0"/>
                <a:ea typeface="Gill Sans" charset="0"/>
                <a:cs typeface="Arial" pitchFamily="34" charset="0"/>
              </a:rPr>
              <a:t>Original concept by Beth </a:t>
            </a:r>
            <a:r>
              <a:rPr lang="en-US" sz="1200" i="1" dirty="0" smtClean="0">
                <a:latin typeface="Arial" pitchFamily="34" charset="0"/>
                <a:ea typeface="Gill Sans" charset="0"/>
                <a:cs typeface="Arial" pitchFamily="34" charset="0"/>
              </a:rPr>
              <a:t>Kanter, revised by </a:t>
            </a:r>
            <a:r>
              <a:rPr lang="en-US" sz="1200" i="1" dirty="0" err="1" smtClean="0">
                <a:latin typeface="Arial" pitchFamily="34" charset="0"/>
                <a:ea typeface="Gill Sans" charset="0"/>
                <a:cs typeface="Arial" pitchFamily="34" charset="0"/>
              </a:rPr>
              <a:t>Aliza</a:t>
            </a:r>
            <a:r>
              <a:rPr lang="en-US" sz="1200" i="1" dirty="0" smtClean="0">
                <a:latin typeface="Arial" pitchFamily="34" charset="0"/>
                <a:ea typeface="Gill Sans" charset="0"/>
                <a:cs typeface="Arial" pitchFamily="34" charset="0"/>
              </a:rPr>
              <a:t> Sherman</a:t>
            </a:r>
            <a:endParaRPr lang="en-US" sz="1200" i="1" dirty="0">
              <a:latin typeface="Arial" pitchFamily="34" charset="0"/>
              <a:ea typeface="Gill Sans" charset="0"/>
              <a:cs typeface="Arial" pitchFamily="34" charset="0"/>
            </a:endParaRPr>
          </a:p>
        </p:txBody>
      </p:sp>
      <p:pic>
        <p:nvPicPr>
          <p:cNvPr id="22" name="Picture 20"/>
          <p:cNvPicPr>
            <a:picLocks noChangeAspect="1" noChangeArrowheads="1"/>
          </p:cNvPicPr>
          <p:nvPr/>
        </p:nvPicPr>
        <p:blipFill>
          <a:blip r:embed="rId10" cstate="print"/>
          <a:srcRect/>
          <a:stretch>
            <a:fillRect/>
          </a:stretch>
        </p:blipFill>
        <p:spPr bwMode="auto">
          <a:xfrm>
            <a:off x="3962400" y="3276600"/>
            <a:ext cx="1448842" cy="267891"/>
          </a:xfrm>
          <a:prstGeom prst="rect">
            <a:avLst/>
          </a:prstGeom>
          <a:noFill/>
          <a:ln w="25400">
            <a:noFill/>
            <a:miter lim="800000"/>
            <a:headEnd/>
            <a:tailEnd/>
          </a:ln>
        </p:spPr>
      </p:pic>
      <p:pic>
        <p:nvPicPr>
          <p:cNvPr id="23" name="Picture 21"/>
          <p:cNvPicPr>
            <a:picLocks noChangeAspect="1" noChangeArrowheads="1"/>
          </p:cNvPicPr>
          <p:nvPr/>
        </p:nvPicPr>
        <p:blipFill>
          <a:blip r:embed="rId11" cstate="print"/>
          <a:srcRect/>
          <a:stretch>
            <a:fillRect/>
          </a:stretch>
        </p:blipFill>
        <p:spPr bwMode="auto">
          <a:xfrm>
            <a:off x="455414" y="3173165"/>
            <a:ext cx="1651992" cy="270123"/>
          </a:xfrm>
          <a:prstGeom prst="rect">
            <a:avLst/>
          </a:prstGeom>
          <a:noFill/>
          <a:ln w="25400">
            <a:noFill/>
            <a:miter lim="800000"/>
            <a:headEnd/>
            <a:tailEnd/>
          </a:ln>
        </p:spPr>
      </p:pic>
      <p:pic>
        <p:nvPicPr>
          <p:cNvPr id="24" name="Picture 22"/>
          <p:cNvPicPr>
            <a:picLocks noChangeAspect="1" noChangeArrowheads="1"/>
          </p:cNvPicPr>
          <p:nvPr/>
        </p:nvPicPr>
        <p:blipFill>
          <a:blip r:embed="rId10" cstate="print"/>
          <a:srcRect/>
          <a:stretch>
            <a:fillRect/>
          </a:stretch>
        </p:blipFill>
        <p:spPr bwMode="auto">
          <a:xfrm>
            <a:off x="2214562" y="2532459"/>
            <a:ext cx="1447726" cy="267891"/>
          </a:xfrm>
          <a:prstGeom prst="rect">
            <a:avLst/>
          </a:prstGeom>
          <a:noFill/>
          <a:ln w="25400">
            <a:noFill/>
            <a:miter lim="800000"/>
            <a:headEnd/>
            <a:tailEnd/>
          </a:ln>
        </p:spPr>
      </p:pic>
      <p:pic>
        <p:nvPicPr>
          <p:cNvPr id="25" name="Picture 25"/>
          <p:cNvPicPr>
            <a:picLocks noChangeAspect="1" noChangeArrowheads="1"/>
          </p:cNvPicPr>
          <p:nvPr/>
        </p:nvPicPr>
        <p:blipFill>
          <a:blip r:embed="rId10" cstate="print"/>
          <a:srcRect/>
          <a:stretch>
            <a:fillRect/>
          </a:stretch>
        </p:blipFill>
        <p:spPr bwMode="auto">
          <a:xfrm>
            <a:off x="7241977" y="4300537"/>
            <a:ext cx="1447726" cy="267891"/>
          </a:xfrm>
          <a:prstGeom prst="rect">
            <a:avLst/>
          </a:prstGeom>
          <a:noFill/>
          <a:ln w="25400">
            <a:noFill/>
            <a:miter lim="800000"/>
            <a:headEnd/>
            <a:tailEnd/>
          </a:ln>
        </p:spPr>
      </p:pic>
      <p:sp>
        <p:nvSpPr>
          <p:cNvPr id="26" name="AutoShape 26"/>
          <p:cNvSpPr>
            <a:spLocks/>
          </p:cNvSpPr>
          <p:nvPr/>
        </p:nvSpPr>
        <p:spPr bwMode="auto">
          <a:xfrm>
            <a:off x="455414" y="1380529"/>
            <a:ext cx="1651992" cy="4152305"/>
          </a:xfrm>
          <a:prstGeom prst="roundRect">
            <a:avLst>
              <a:gd name="adj" fmla="val 8106"/>
            </a:avLst>
          </a:prstGeom>
          <a:noFill/>
          <a:ln w="25400">
            <a:solidFill>
              <a:schemeClr val="tx1"/>
            </a:solidFill>
            <a:prstDash val="solid"/>
            <a:round/>
            <a:headEnd type="none" w="med" len="med"/>
            <a:tailEnd type="none" w="med" len="med"/>
          </a:ln>
        </p:spPr>
        <p:txBody>
          <a:bodyPr lIns="0" tIns="0" rIns="0" bIns="0"/>
          <a:lstStyle/>
          <a:p>
            <a:endParaRPr lang="en-US"/>
          </a:p>
        </p:txBody>
      </p:sp>
      <p:sp>
        <p:nvSpPr>
          <p:cNvPr id="27" name="AutoShape 27"/>
          <p:cNvSpPr>
            <a:spLocks/>
          </p:cNvSpPr>
          <p:nvPr/>
        </p:nvSpPr>
        <p:spPr bwMode="auto">
          <a:xfrm>
            <a:off x="3759399" y="1371600"/>
            <a:ext cx="1651992" cy="4161234"/>
          </a:xfrm>
          <a:prstGeom prst="roundRect">
            <a:avLst>
              <a:gd name="adj" fmla="val 8106"/>
            </a:avLst>
          </a:prstGeom>
          <a:noFill/>
          <a:ln w="25400">
            <a:solidFill>
              <a:schemeClr val="tx1"/>
            </a:solidFill>
            <a:prstDash val="solid"/>
            <a:round/>
            <a:headEnd type="none" w="med" len="med"/>
            <a:tailEnd type="none" w="med" len="med"/>
          </a:ln>
        </p:spPr>
        <p:txBody>
          <a:bodyPr lIns="0" tIns="0" rIns="0" bIns="0"/>
          <a:lstStyle/>
          <a:p>
            <a:endParaRPr lang="en-US"/>
          </a:p>
        </p:txBody>
      </p:sp>
      <p:sp>
        <p:nvSpPr>
          <p:cNvPr id="28" name="AutoShape 28"/>
          <p:cNvSpPr>
            <a:spLocks/>
          </p:cNvSpPr>
          <p:nvPr/>
        </p:nvSpPr>
        <p:spPr bwMode="auto">
          <a:xfrm>
            <a:off x="2107406" y="1380529"/>
            <a:ext cx="1651992" cy="4152305"/>
          </a:xfrm>
          <a:prstGeom prst="roundRect">
            <a:avLst>
              <a:gd name="adj" fmla="val 8106"/>
            </a:avLst>
          </a:prstGeom>
          <a:noFill/>
          <a:ln w="25400">
            <a:solidFill>
              <a:schemeClr val="tx1"/>
            </a:solidFill>
            <a:prstDash val="solid"/>
            <a:round/>
            <a:headEnd type="none" w="med" len="med"/>
            <a:tailEnd type="none" w="med" len="med"/>
          </a:ln>
        </p:spPr>
        <p:txBody>
          <a:bodyPr lIns="0" tIns="0" rIns="0" bIns="0"/>
          <a:lstStyle/>
          <a:p>
            <a:endParaRPr lang="en-US"/>
          </a:p>
        </p:txBody>
      </p:sp>
      <p:sp>
        <p:nvSpPr>
          <p:cNvPr id="29" name="AutoShape 29"/>
          <p:cNvSpPr>
            <a:spLocks/>
          </p:cNvSpPr>
          <p:nvPr/>
        </p:nvSpPr>
        <p:spPr bwMode="auto">
          <a:xfrm>
            <a:off x="5411391" y="1380529"/>
            <a:ext cx="1651992" cy="4152305"/>
          </a:xfrm>
          <a:prstGeom prst="roundRect">
            <a:avLst>
              <a:gd name="adj" fmla="val 8106"/>
            </a:avLst>
          </a:prstGeom>
          <a:noFill/>
          <a:ln w="25400">
            <a:solidFill>
              <a:schemeClr val="tx1"/>
            </a:solidFill>
            <a:prstDash val="solid"/>
            <a:round/>
            <a:headEnd type="none" w="med" len="med"/>
            <a:tailEnd type="none" w="med" len="med"/>
          </a:ln>
        </p:spPr>
        <p:txBody>
          <a:bodyPr lIns="0" tIns="0" rIns="0" bIns="0"/>
          <a:lstStyle/>
          <a:p>
            <a:endParaRPr lang="en-US"/>
          </a:p>
        </p:txBody>
      </p:sp>
      <p:sp>
        <p:nvSpPr>
          <p:cNvPr id="30" name="AutoShape 30"/>
          <p:cNvSpPr>
            <a:spLocks/>
          </p:cNvSpPr>
          <p:nvPr/>
        </p:nvSpPr>
        <p:spPr bwMode="auto">
          <a:xfrm>
            <a:off x="7063383" y="1371600"/>
            <a:ext cx="1794867" cy="4161234"/>
          </a:xfrm>
          <a:prstGeom prst="roundRect">
            <a:avLst>
              <a:gd name="adj" fmla="val 7458"/>
            </a:avLst>
          </a:prstGeom>
          <a:noFill/>
          <a:ln w="25400">
            <a:solidFill>
              <a:schemeClr val="tx1"/>
            </a:solidFill>
            <a:prstDash val="solid"/>
            <a:round/>
            <a:headEnd type="none" w="med" len="med"/>
            <a:tailEnd type="none" w="med" len="med"/>
          </a:ln>
        </p:spPr>
        <p:txBody>
          <a:bodyPr lIns="0" tIns="0" rIns="0" bIns="0"/>
          <a:lstStyle/>
          <a:p>
            <a:endParaRPr lang="en-US"/>
          </a:p>
        </p:txBody>
      </p:sp>
      <p:sp>
        <p:nvSpPr>
          <p:cNvPr id="31" name="Rectangle 33"/>
          <p:cNvSpPr>
            <a:spLocks/>
          </p:cNvSpPr>
          <p:nvPr/>
        </p:nvSpPr>
        <p:spPr bwMode="auto">
          <a:xfrm>
            <a:off x="844749" y="6029325"/>
            <a:ext cx="1199365" cy="261610"/>
          </a:xfrm>
          <a:prstGeom prst="rect">
            <a:avLst/>
          </a:prstGeom>
          <a:noFill/>
          <a:ln w="12700">
            <a:solidFill>
              <a:schemeClr val="tx1"/>
            </a:solidFill>
            <a:prstDash val="solid"/>
            <a:miter lim="800000"/>
            <a:headEnd type="none" w="med" len="med"/>
            <a:tailEnd type="none" w="med" len="med"/>
          </a:ln>
        </p:spPr>
        <p:txBody>
          <a:bodyPr wrap="none" lIns="0" tIns="0" rIns="28573" bIns="0">
            <a:spAutoFit/>
          </a:bodyPr>
          <a:lstStyle/>
          <a:p>
            <a:pPr marL="27905"/>
            <a:r>
              <a:rPr lang="en-US" sz="1700" b="1" dirty="0">
                <a:ea typeface="Gill Sans" charset="0"/>
                <a:cs typeface="Gill Sans" charset="0"/>
              </a:rPr>
              <a:t>15 min/day</a:t>
            </a:r>
          </a:p>
        </p:txBody>
      </p:sp>
      <p:sp>
        <p:nvSpPr>
          <p:cNvPr id="32" name="Rectangle 34"/>
          <p:cNvSpPr>
            <a:spLocks/>
          </p:cNvSpPr>
          <p:nvPr/>
        </p:nvSpPr>
        <p:spPr bwMode="auto">
          <a:xfrm>
            <a:off x="2496741" y="6029325"/>
            <a:ext cx="1199365" cy="261610"/>
          </a:xfrm>
          <a:prstGeom prst="rect">
            <a:avLst/>
          </a:prstGeom>
          <a:noFill/>
          <a:ln w="12700">
            <a:solidFill>
              <a:schemeClr val="tx1"/>
            </a:solidFill>
            <a:prstDash val="solid"/>
            <a:miter lim="800000"/>
            <a:headEnd type="none" w="med" len="med"/>
            <a:tailEnd type="none" w="med" len="med"/>
          </a:ln>
        </p:spPr>
        <p:txBody>
          <a:bodyPr wrap="none" lIns="0" tIns="0" rIns="28573" bIns="0">
            <a:spAutoFit/>
          </a:bodyPr>
          <a:lstStyle/>
          <a:p>
            <a:pPr marL="27905"/>
            <a:r>
              <a:rPr lang="en-US" sz="1700" b="1" dirty="0">
                <a:ea typeface="Gill Sans" charset="0"/>
                <a:cs typeface="Gill Sans" charset="0"/>
              </a:rPr>
              <a:t>20 min/day</a:t>
            </a:r>
          </a:p>
        </p:txBody>
      </p:sp>
      <p:sp>
        <p:nvSpPr>
          <p:cNvPr id="33" name="Rectangle 35"/>
          <p:cNvSpPr>
            <a:spLocks/>
          </p:cNvSpPr>
          <p:nvPr/>
        </p:nvSpPr>
        <p:spPr bwMode="auto">
          <a:xfrm>
            <a:off x="4147617" y="6029325"/>
            <a:ext cx="1199365" cy="261610"/>
          </a:xfrm>
          <a:prstGeom prst="rect">
            <a:avLst/>
          </a:prstGeom>
          <a:noFill/>
          <a:ln w="12700">
            <a:solidFill>
              <a:schemeClr val="tx1"/>
            </a:solidFill>
            <a:prstDash val="solid"/>
            <a:miter lim="800000"/>
            <a:headEnd type="none" w="med" len="med"/>
            <a:tailEnd type="none" w="med" len="med"/>
          </a:ln>
        </p:spPr>
        <p:txBody>
          <a:bodyPr wrap="none" lIns="0" tIns="0" rIns="28573" bIns="0">
            <a:spAutoFit/>
          </a:bodyPr>
          <a:lstStyle/>
          <a:p>
            <a:pPr marL="27905"/>
            <a:r>
              <a:rPr lang="en-US" sz="1700" b="1" dirty="0">
                <a:ea typeface="Gill Sans" charset="0"/>
                <a:cs typeface="Gill Sans" charset="0"/>
              </a:rPr>
              <a:t>30 min/day</a:t>
            </a:r>
          </a:p>
        </p:txBody>
      </p:sp>
      <p:sp>
        <p:nvSpPr>
          <p:cNvPr id="34" name="Rectangle 36"/>
          <p:cNvSpPr>
            <a:spLocks/>
          </p:cNvSpPr>
          <p:nvPr/>
        </p:nvSpPr>
        <p:spPr bwMode="auto">
          <a:xfrm>
            <a:off x="5800725" y="6029325"/>
            <a:ext cx="1138451" cy="261610"/>
          </a:xfrm>
          <a:prstGeom prst="rect">
            <a:avLst/>
          </a:prstGeom>
          <a:noFill/>
          <a:ln w="12700">
            <a:solidFill>
              <a:schemeClr val="tx1"/>
            </a:solidFill>
            <a:prstDash val="solid"/>
            <a:miter lim="800000"/>
            <a:headEnd type="none" w="med" len="med"/>
            <a:tailEnd type="none" w="med" len="med"/>
          </a:ln>
        </p:spPr>
        <p:txBody>
          <a:bodyPr wrap="none" lIns="0" tIns="0" rIns="28573" bIns="0">
            <a:spAutoFit/>
          </a:bodyPr>
          <a:lstStyle/>
          <a:p>
            <a:pPr marL="27905"/>
            <a:r>
              <a:rPr lang="en-US" sz="1700" b="1" dirty="0">
                <a:ea typeface="Gill Sans" charset="0"/>
                <a:cs typeface="Gill Sans" charset="0"/>
              </a:rPr>
              <a:t>3-5 hrs/wk</a:t>
            </a:r>
          </a:p>
        </p:txBody>
      </p:sp>
      <p:sp>
        <p:nvSpPr>
          <p:cNvPr id="35" name="Rectangle 37"/>
          <p:cNvSpPr>
            <a:spLocks/>
          </p:cNvSpPr>
          <p:nvPr/>
        </p:nvSpPr>
        <p:spPr bwMode="auto">
          <a:xfrm>
            <a:off x="7502721" y="6029325"/>
            <a:ext cx="1260279" cy="261610"/>
          </a:xfrm>
          <a:prstGeom prst="rect">
            <a:avLst/>
          </a:prstGeom>
          <a:noFill/>
          <a:ln w="12700">
            <a:solidFill>
              <a:schemeClr val="tx1"/>
            </a:solidFill>
            <a:prstDash val="solid"/>
            <a:miter lim="800000"/>
            <a:headEnd type="none" w="med" len="med"/>
            <a:tailEnd type="none" w="med" len="med"/>
          </a:ln>
        </p:spPr>
        <p:txBody>
          <a:bodyPr wrap="none" lIns="0" tIns="0" rIns="28573" bIns="0">
            <a:spAutoFit/>
          </a:bodyPr>
          <a:lstStyle/>
          <a:p>
            <a:pPr marL="27905"/>
            <a:r>
              <a:rPr lang="en-US" sz="1700" b="1" dirty="0">
                <a:ea typeface="Gill Sans" charset="0"/>
                <a:cs typeface="Gill Sans" charset="0"/>
              </a:rPr>
              <a:t>5-10 hrs/wk</a:t>
            </a:r>
          </a:p>
        </p:txBody>
      </p:sp>
      <p:pic>
        <p:nvPicPr>
          <p:cNvPr id="36" name="Picture 38"/>
          <p:cNvPicPr>
            <a:picLocks noChangeAspect="1" noChangeArrowheads="1"/>
          </p:cNvPicPr>
          <p:nvPr/>
        </p:nvPicPr>
        <p:blipFill>
          <a:blip r:embed="rId12" cstate="print"/>
          <a:srcRect/>
          <a:stretch>
            <a:fillRect/>
          </a:stretch>
        </p:blipFill>
        <p:spPr bwMode="auto">
          <a:xfrm>
            <a:off x="3768328" y="2494508"/>
            <a:ext cx="1643063" cy="617265"/>
          </a:xfrm>
          <a:prstGeom prst="rect">
            <a:avLst/>
          </a:prstGeom>
          <a:noFill/>
          <a:ln w="25400">
            <a:noFill/>
            <a:miter lim="800000"/>
            <a:headEnd/>
            <a:tailEnd/>
          </a:ln>
        </p:spPr>
      </p:pic>
      <p:sp>
        <p:nvSpPr>
          <p:cNvPr id="38" name="Rectangle 42"/>
          <p:cNvSpPr>
            <a:spLocks/>
          </p:cNvSpPr>
          <p:nvPr/>
        </p:nvSpPr>
        <p:spPr bwMode="auto">
          <a:xfrm>
            <a:off x="3829720" y="2121694"/>
            <a:ext cx="1454242" cy="200055"/>
          </a:xfrm>
          <a:prstGeom prst="rect">
            <a:avLst/>
          </a:prstGeom>
          <a:noFill/>
          <a:ln w="12700">
            <a:solidFill>
              <a:schemeClr val="tx1"/>
            </a:solidFill>
            <a:prstDash val="solid"/>
            <a:miter lim="800000"/>
            <a:headEnd type="none" w="med" len="med"/>
            <a:tailEnd type="none" w="med" len="med"/>
          </a:ln>
        </p:spPr>
        <p:txBody>
          <a:bodyPr wrap="none" lIns="0" tIns="0" rIns="28573" bIns="0">
            <a:spAutoFit/>
          </a:bodyPr>
          <a:lstStyle/>
          <a:p>
            <a:pPr marL="27905"/>
            <a:r>
              <a:rPr lang="en-US" sz="1300" b="1" dirty="0">
                <a:ea typeface="Gill Sans" charset="0"/>
                <a:cs typeface="Gill Sans" charset="0"/>
              </a:rPr>
              <a:t>Low Engagement</a:t>
            </a:r>
          </a:p>
        </p:txBody>
      </p:sp>
      <p:sp>
        <p:nvSpPr>
          <p:cNvPr id="39" name="Rectangle 43"/>
          <p:cNvSpPr>
            <a:spLocks/>
          </p:cNvSpPr>
          <p:nvPr/>
        </p:nvSpPr>
        <p:spPr bwMode="auto">
          <a:xfrm>
            <a:off x="7179469" y="2461022"/>
            <a:ext cx="1491112" cy="200055"/>
          </a:xfrm>
          <a:prstGeom prst="rect">
            <a:avLst/>
          </a:prstGeom>
          <a:noFill/>
          <a:ln w="12700">
            <a:solidFill>
              <a:schemeClr val="tx1"/>
            </a:solidFill>
            <a:prstDash val="solid"/>
            <a:miter lim="800000"/>
            <a:headEnd type="none" w="med" len="med"/>
            <a:tailEnd type="none" w="med" len="med"/>
          </a:ln>
        </p:spPr>
        <p:txBody>
          <a:bodyPr wrap="none" lIns="0" tIns="0" rIns="28573" bIns="0">
            <a:spAutoFit/>
          </a:bodyPr>
          <a:lstStyle/>
          <a:p>
            <a:pPr marL="27905"/>
            <a:r>
              <a:rPr lang="en-US" sz="1300" b="1" dirty="0">
                <a:ea typeface="Gill Sans" charset="0"/>
                <a:cs typeface="Gill Sans" charset="0"/>
              </a:rPr>
              <a:t>High Engagement</a:t>
            </a:r>
          </a:p>
        </p:txBody>
      </p:sp>
      <p:sp>
        <p:nvSpPr>
          <p:cNvPr id="40" name="Rectangle 44"/>
          <p:cNvSpPr>
            <a:spLocks/>
          </p:cNvSpPr>
          <p:nvPr/>
        </p:nvSpPr>
        <p:spPr bwMode="auto">
          <a:xfrm>
            <a:off x="5438180" y="2121694"/>
            <a:ext cx="1475082" cy="200055"/>
          </a:xfrm>
          <a:prstGeom prst="rect">
            <a:avLst/>
          </a:prstGeom>
          <a:noFill/>
          <a:ln w="12700">
            <a:solidFill>
              <a:schemeClr val="tx1"/>
            </a:solidFill>
            <a:prstDash val="solid"/>
            <a:miter lim="800000"/>
            <a:headEnd type="none" w="med" len="med"/>
            <a:tailEnd type="none" w="med" len="med"/>
          </a:ln>
        </p:spPr>
        <p:txBody>
          <a:bodyPr wrap="none" lIns="0" tIns="0" rIns="28573" bIns="0">
            <a:spAutoFit/>
          </a:bodyPr>
          <a:lstStyle/>
          <a:p>
            <a:pPr marL="27905"/>
            <a:r>
              <a:rPr lang="en-US" sz="1300" b="1" dirty="0">
                <a:ea typeface="Gill Sans" charset="0"/>
                <a:cs typeface="Gill Sans" charset="0"/>
              </a:rPr>
              <a:t>Content Intensive</a:t>
            </a:r>
          </a:p>
        </p:txBody>
      </p:sp>
      <p:sp>
        <p:nvSpPr>
          <p:cNvPr id="41" name="Rectangle 45"/>
          <p:cNvSpPr>
            <a:spLocks/>
          </p:cNvSpPr>
          <p:nvPr/>
        </p:nvSpPr>
        <p:spPr bwMode="auto">
          <a:xfrm>
            <a:off x="562571" y="2121694"/>
            <a:ext cx="1342032" cy="200055"/>
          </a:xfrm>
          <a:prstGeom prst="rect">
            <a:avLst/>
          </a:prstGeom>
          <a:noFill/>
          <a:ln w="12700">
            <a:solidFill>
              <a:schemeClr val="tx1"/>
            </a:solidFill>
            <a:prstDash val="solid"/>
            <a:miter lim="800000"/>
            <a:headEnd type="none" w="med" len="med"/>
            <a:tailEnd type="none" w="med" len="med"/>
          </a:ln>
        </p:spPr>
        <p:txBody>
          <a:bodyPr wrap="none" lIns="0" tIns="0" rIns="28573" bIns="0">
            <a:spAutoFit/>
          </a:bodyPr>
          <a:lstStyle/>
          <a:p>
            <a:pPr marL="27905"/>
            <a:r>
              <a:rPr lang="en-US" sz="1300" b="1" dirty="0">
                <a:ea typeface="Gill Sans" charset="0"/>
                <a:cs typeface="Gill Sans" charset="0"/>
              </a:rPr>
              <a:t>No Engagement</a:t>
            </a:r>
          </a:p>
        </p:txBody>
      </p:sp>
      <p:sp>
        <p:nvSpPr>
          <p:cNvPr id="42" name="Rectangle 46"/>
          <p:cNvSpPr>
            <a:spLocks/>
          </p:cNvSpPr>
          <p:nvPr/>
        </p:nvSpPr>
        <p:spPr bwMode="auto">
          <a:xfrm>
            <a:off x="2190006" y="2121694"/>
            <a:ext cx="1396534" cy="200055"/>
          </a:xfrm>
          <a:prstGeom prst="rect">
            <a:avLst/>
          </a:prstGeom>
          <a:noFill/>
          <a:ln w="12700">
            <a:solidFill>
              <a:schemeClr val="tx1"/>
            </a:solidFill>
            <a:prstDash val="solid"/>
            <a:miter lim="800000"/>
            <a:headEnd type="none" w="med" len="med"/>
            <a:tailEnd type="none" w="med" len="med"/>
          </a:ln>
        </p:spPr>
        <p:txBody>
          <a:bodyPr wrap="none" lIns="0" tIns="0" rIns="28573" bIns="0">
            <a:spAutoFit/>
          </a:bodyPr>
          <a:lstStyle/>
          <a:p>
            <a:pPr marL="27905"/>
            <a:r>
              <a:rPr lang="en-US" sz="1300" b="1" dirty="0">
                <a:ea typeface="Gill Sans" charset="0"/>
                <a:cs typeface="Gill Sans" charset="0"/>
              </a:rPr>
              <a:t>Broadcast/Share</a:t>
            </a:r>
          </a:p>
        </p:txBody>
      </p:sp>
      <p:sp>
        <p:nvSpPr>
          <p:cNvPr id="43" name="Rectangle 47"/>
          <p:cNvSpPr>
            <a:spLocks/>
          </p:cNvSpPr>
          <p:nvPr/>
        </p:nvSpPr>
        <p:spPr bwMode="auto">
          <a:xfrm>
            <a:off x="2139553" y="5922169"/>
            <a:ext cx="324126" cy="523220"/>
          </a:xfrm>
          <a:prstGeom prst="rect">
            <a:avLst/>
          </a:prstGeom>
          <a:noFill/>
          <a:ln w="12700">
            <a:noFill/>
            <a:miter lim="800000"/>
            <a:headEnd type="none" w="med" len="med"/>
            <a:tailEnd type="none" w="med" len="med"/>
          </a:ln>
        </p:spPr>
        <p:txBody>
          <a:bodyPr wrap="none" lIns="0" tIns="0" rIns="28573" bIns="0">
            <a:spAutoFit/>
          </a:bodyPr>
          <a:lstStyle/>
          <a:p>
            <a:pPr marL="27905"/>
            <a:r>
              <a:rPr lang="en-US" sz="3400" b="1" dirty="0">
                <a:solidFill>
                  <a:srgbClr val="FCBD00"/>
                </a:solidFill>
                <a:ea typeface="Gill Sans" charset="0"/>
                <a:cs typeface="Gill Sans" charset="0"/>
              </a:rPr>
              <a:t>+</a:t>
            </a:r>
          </a:p>
        </p:txBody>
      </p:sp>
      <p:sp>
        <p:nvSpPr>
          <p:cNvPr id="44" name="Rectangle 48"/>
          <p:cNvSpPr>
            <a:spLocks/>
          </p:cNvSpPr>
          <p:nvPr/>
        </p:nvSpPr>
        <p:spPr bwMode="auto">
          <a:xfrm>
            <a:off x="3791545" y="5922169"/>
            <a:ext cx="324126" cy="523220"/>
          </a:xfrm>
          <a:prstGeom prst="rect">
            <a:avLst/>
          </a:prstGeom>
          <a:noFill/>
          <a:ln w="12700">
            <a:noFill/>
            <a:miter lim="800000"/>
            <a:headEnd type="none" w="med" len="med"/>
            <a:tailEnd type="none" w="med" len="med"/>
          </a:ln>
        </p:spPr>
        <p:txBody>
          <a:bodyPr wrap="none" lIns="0" tIns="0" rIns="28573" bIns="0">
            <a:spAutoFit/>
          </a:bodyPr>
          <a:lstStyle/>
          <a:p>
            <a:pPr marL="27905"/>
            <a:r>
              <a:rPr lang="en-US" sz="3400" b="1" dirty="0">
                <a:solidFill>
                  <a:srgbClr val="FD9A00"/>
                </a:solidFill>
                <a:ea typeface="Gill Sans" charset="0"/>
                <a:cs typeface="Gill Sans" charset="0"/>
              </a:rPr>
              <a:t>+</a:t>
            </a:r>
          </a:p>
        </p:txBody>
      </p:sp>
      <p:sp>
        <p:nvSpPr>
          <p:cNvPr id="45" name="Rectangle 49"/>
          <p:cNvSpPr>
            <a:spLocks/>
          </p:cNvSpPr>
          <p:nvPr/>
        </p:nvSpPr>
        <p:spPr bwMode="auto">
          <a:xfrm>
            <a:off x="5443537" y="5922169"/>
            <a:ext cx="324126" cy="523220"/>
          </a:xfrm>
          <a:prstGeom prst="rect">
            <a:avLst/>
          </a:prstGeom>
          <a:noFill/>
          <a:ln w="12700">
            <a:noFill/>
            <a:miter lim="800000"/>
            <a:headEnd type="none" w="med" len="med"/>
            <a:tailEnd type="none" w="med" len="med"/>
          </a:ln>
        </p:spPr>
        <p:txBody>
          <a:bodyPr wrap="none" lIns="0" tIns="0" rIns="28573" bIns="0">
            <a:spAutoFit/>
          </a:bodyPr>
          <a:lstStyle/>
          <a:p>
            <a:pPr marL="27905"/>
            <a:r>
              <a:rPr lang="en-US" sz="3400" b="1" dirty="0">
                <a:solidFill>
                  <a:srgbClr val="FF5308"/>
                </a:solidFill>
                <a:ea typeface="Gill Sans" charset="0"/>
                <a:cs typeface="Gill Sans" charset="0"/>
              </a:rPr>
              <a:t>+</a:t>
            </a:r>
          </a:p>
        </p:txBody>
      </p:sp>
      <p:sp>
        <p:nvSpPr>
          <p:cNvPr id="46" name="Rectangle 50"/>
          <p:cNvSpPr>
            <a:spLocks/>
          </p:cNvSpPr>
          <p:nvPr/>
        </p:nvSpPr>
        <p:spPr bwMode="auto">
          <a:xfrm>
            <a:off x="7077670" y="5922169"/>
            <a:ext cx="324126" cy="523220"/>
          </a:xfrm>
          <a:prstGeom prst="rect">
            <a:avLst/>
          </a:prstGeom>
          <a:noFill/>
          <a:ln w="12700">
            <a:noFill/>
            <a:miter lim="800000"/>
            <a:headEnd type="none" w="med" len="med"/>
            <a:tailEnd type="none" w="med" len="med"/>
          </a:ln>
        </p:spPr>
        <p:txBody>
          <a:bodyPr wrap="none" lIns="0" tIns="0" rIns="28573" bIns="0">
            <a:spAutoFit/>
          </a:bodyPr>
          <a:lstStyle/>
          <a:p>
            <a:pPr marL="27905"/>
            <a:r>
              <a:rPr lang="en-US" sz="3400" b="1" dirty="0">
                <a:solidFill>
                  <a:srgbClr val="FF2712"/>
                </a:solidFill>
                <a:ea typeface="Gill Sans" charset="0"/>
                <a:cs typeface="Gill Sans" charset="0"/>
              </a:rPr>
              <a:t>+</a:t>
            </a:r>
          </a:p>
        </p:txBody>
      </p:sp>
      <p:pic>
        <p:nvPicPr>
          <p:cNvPr id="48" name="Picture 53"/>
          <p:cNvPicPr>
            <a:picLocks noChangeAspect="1" noChangeArrowheads="1"/>
          </p:cNvPicPr>
          <p:nvPr/>
        </p:nvPicPr>
        <p:blipFill>
          <a:blip r:embed="rId13" cstate="print"/>
          <a:srcRect/>
          <a:stretch>
            <a:fillRect/>
          </a:stretch>
        </p:blipFill>
        <p:spPr bwMode="auto">
          <a:xfrm>
            <a:off x="2133600" y="2895600"/>
            <a:ext cx="1482328" cy="392906"/>
          </a:xfrm>
          <a:prstGeom prst="rect">
            <a:avLst/>
          </a:prstGeom>
          <a:noFill/>
          <a:ln w="25400">
            <a:noFill/>
            <a:miter lim="800000"/>
            <a:headEnd/>
            <a:tailEnd/>
          </a:ln>
        </p:spPr>
      </p:pic>
      <p:sp>
        <p:nvSpPr>
          <p:cNvPr id="47" name="TextBox 46"/>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49"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How Much Time Will You Spend Doing The Work?</a:t>
            </a:r>
            <a:endParaRPr lang="en-US" sz="100" dirty="0">
              <a:solidFill>
                <a:schemeClr val="tx1">
                  <a:lumMod val="75000"/>
                  <a:lumOff val="25000"/>
                </a:schemeClr>
              </a:solidFill>
              <a:latin typeface="Arial" pitchFamily="34" charset="0"/>
              <a:cs typeface="Arial" pitchFamily="34" charset="0"/>
            </a:endParaRPr>
          </a:p>
          <a:p>
            <a:pPr algn="l"/>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1187708"/>
            <a:ext cx="5029200" cy="4832092"/>
          </a:xfrm>
          <a:prstGeom prst="rect">
            <a:avLst/>
          </a:prstGeom>
          <a:solidFill>
            <a:schemeClr val="bg1">
              <a:alpha val="64000"/>
            </a:schemeClr>
          </a:solidFill>
        </p:spPr>
        <p:txBody>
          <a:bodyPr wrap="square" rtlCol="0">
            <a:spAutoFit/>
          </a:bodyPr>
          <a:lstStyle/>
          <a:p>
            <a:endParaRPr lang="en-US" sz="2800" dirty="0" smtClean="0"/>
          </a:p>
          <a:p>
            <a:r>
              <a:rPr lang="en-US" sz="2800" dirty="0" smtClean="0"/>
              <a:t>Account Creation/Customization</a:t>
            </a:r>
          </a:p>
          <a:p>
            <a:r>
              <a:rPr lang="en-US" sz="2800" dirty="0" smtClean="0"/>
              <a:t>Social Media Research</a:t>
            </a:r>
          </a:p>
          <a:p>
            <a:r>
              <a:rPr lang="en-US" sz="2800" dirty="0" smtClean="0"/>
              <a:t>Template Creation</a:t>
            </a:r>
          </a:p>
          <a:p>
            <a:r>
              <a:rPr lang="en-US" sz="2800" dirty="0" smtClean="0"/>
              <a:t>Blog Monitoring</a:t>
            </a:r>
          </a:p>
          <a:p>
            <a:r>
              <a:rPr lang="en-US" sz="2800" dirty="0" smtClean="0"/>
              <a:t>Write Blog Posts</a:t>
            </a:r>
          </a:p>
          <a:p>
            <a:r>
              <a:rPr lang="en-US" sz="2800" dirty="0" smtClean="0"/>
              <a:t>Create Video</a:t>
            </a:r>
            <a:br>
              <a:rPr lang="en-US" sz="2800" dirty="0" smtClean="0"/>
            </a:br>
            <a:r>
              <a:rPr lang="en-US" sz="2800" dirty="0" smtClean="0"/>
              <a:t>Take Photos</a:t>
            </a:r>
          </a:p>
          <a:p>
            <a:r>
              <a:rPr lang="en-US" sz="2800" dirty="0" smtClean="0"/>
              <a:t>Post </a:t>
            </a:r>
            <a:r>
              <a:rPr lang="en-US" sz="2800" dirty="0" err="1" smtClean="0"/>
              <a:t>Facebook</a:t>
            </a:r>
            <a:r>
              <a:rPr lang="en-US" sz="2800" dirty="0" smtClean="0"/>
              <a:t> Content</a:t>
            </a:r>
          </a:p>
          <a:p>
            <a:r>
              <a:rPr lang="en-US" sz="2800" dirty="0" smtClean="0"/>
              <a:t>Answer comments on </a:t>
            </a:r>
            <a:r>
              <a:rPr lang="en-US" sz="2800" dirty="0" err="1" smtClean="0"/>
              <a:t>Facebook</a:t>
            </a:r>
            <a:endParaRPr lang="en-US" sz="2800" dirty="0" smtClean="0"/>
          </a:p>
          <a:p>
            <a:r>
              <a:rPr lang="en-US" sz="2800" dirty="0" smtClean="0"/>
              <a:t>Collect measurement data</a:t>
            </a:r>
            <a:endParaRPr lang="en-US" sz="2800" dirty="0"/>
          </a:p>
        </p:txBody>
      </p:sp>
      <p:sp>
        <p:nvSpPr>
          <p:cNvPr id="3" name="TextBox 2"/>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5"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What Are The Job Tasks?</a:t>
            </a:r>
            <a:endParaRPr lang="en-US" sz="100" dirty="0">
              <a:solidFill>
                <a:schemeClr val="tx1">
                  <a:lumMod val="75000"/>
                  <a:lumOff val="25000"/>
                </a:schemeClr>
              </a:solidFill>
              <a:latin typeface="Arial" pitchFamily="34" charset="0"/>
              <a:cs typeface="Arial" pitchFamily="34" charset="0"/>
            </a:endParaRPr>
          </a:p>
          <a:p>
            <a:pPr algn="l"/>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xmlns="" val="3666185246"/>
              </p:ext>
            </p:extLst>
          </p:nvPr>
        </p:nvGraphicFramePr>
        <p:xfrm>
          <a:off x="1524000" y="1371600"/>
          <a:ext cx="57912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5"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Doing The Work: Schedule Daily Work</a:t>
            </a:r>
            <a:endParaRPr lang="en-US" sz="100" dirty="0">
              <a:solidFill>
                <a:schemeClr val="tx1">
                  <a:lumMod val="75000"/>
                  <a:lumOff val="25000"/>
                </a:schemeClr>
              </a:solidFill>
              <a:latin typeface="Arial" pitchFamily="34" charset="0"/>
              <a:cs typeface="Arial" pitchFamily="34" charset="0"/>
            </a:endParaRPr>
          </a:p>
          <a:p>
            <a:pPr algn="l"/>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ob.png"/>
          <p:cNvPicPr>
            <a:picLocks noChangeAspect="1"/>
          </p:cNvPicPr>
          <p:nvPr/>
        </p:nvPicPr>
        <p:blipFill>
          <a:blip r:embed="rId2" cstate="print"/>
          <a:stretch>
            <a:fillRect/>
          </a:stretch>
        </p:blipFill>
        <p:spPr>
          <a:xfrm>
            <a:off x="304800" y="810181"/>
            <a:ext cx="6372764" cy="3429000"/>
          </a:xfrm>
          <a:prstGeom prst="rect">
            <a:avLst/>
          </a:prstGeom>
        </p:spPr>
      </p:pic>
      <p:pic>
        <p:nvPicPr>
          <p:cNvPr id="6" name="Picture 5" descr="3-29-2011 10-08-08 AM.png"/>
          <p:cNvPicPr>
            <a:picLocks noChangeAspect="1"/>
          </p:cNvPicPr>
          <p:nvPr/>
        </p:nvPicPr>
        <p:blipFill>
          <a:blip r:embed="rId3" cstate="print"/>
          <a:stretch>
            <a:fillRect/>
          </a:stretch>
        </p:blipFill>
        <p:spPr>
          <a:xfrm>
            <a:off x="685800" y="2181781"/>
            <a:ext cx="5428572" cy="4447619"/>
          </a:xfrm>
          <a:prstGeom prst="rect">
            <a:avLst/>
          </a:prstGeom>
        </p:spPr>
      </p:pic>
      <p:sp>
        <p:nvSpPr>
          <p:cNvPr id="7" name="TextBox 6"/>
          <p:cNvSpPr txBox="1"/>
          <p:nvPr/>
        </p:nvSpPr>
        <p:spPr>
          <a:xfrm>
            <a:off x="5572125" y="304800"/>
            <a:ext cx="3581400" cy="830997"/>
          </a:xfrm>
          <a:prstGeom prst="rect">
            <a:avLst/>
          </a:prstGeom>
          <a:solidFill>
            <a:schemeClr val="tx1"/>
          </a:solidFill>
        </p:spPr>
        <p:txBody>
          <a:bodyPr wrap="square" rtlCol="0">
            <a:spAutoFit/>
          </a:bodyPr>
          <a:lstStyle/>
          <a:p>
            <a:r>
              <a:rPr lang="en-US" sz="2400" dirty="0" smtClean="0">
                <a:solidFill>
                  <a:schemeClr val="bg1"/>
                </a:solidFill>
              </a:rPr>
              <a:t>Integrate Into Job Description</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cintosh HD:Users:mandawong:Projects:IIE:emediat:col:word_template:word_temp-draft.jpg"/>
          <p:cNvPicPr/>
          <p:nvPr/>
        </p:nvPicPr>
        <p:blipFill rotWithShape="1">
          <a:blip r:embed="rId3" cstate="print">
            <a:extLst>
              <a:ext uri="{28A0092B-C50C-407E-A947-70E740481C1C}">
                <a14:useLocalDpi xmlns:a14="http://schemas.microsoft.com/office/drawing/2010/main" xmlns="" val="0"/>
              </a:ext>
            </a:extLst>
          </a:blip>
          <a:srcRect t="52307"/>
          <a:stretch/>
        </p:blipFill>
        <p:spPr bwMode="auto">
          <a:xfrm>
            <a:off x="1383030" y="2066925"/>
            <a:ext cx="7760970" cy="4791075"/>
          </a:xfrm>
          <a:prstGeom prst="rect">
            <a:avLst/>
          </a:prstGeom>
          <a:noFill/>
          <a:ln>
            <a:noFill/>
          </a:ln>
          <a:extLst>
            <a:ext uri="{53640926-AAD7-44D8-BBD7-CCE9431645EC}">
              <a14:shadowObscured xmlns:a14="http://schemas.microsoft.com/office/drawing/2010/main" xmlns=""/>
            </a:ext>
          </a:extLst>
        </p:spPr>
      </p:pic>
      <p:sp>
        <p:nvSpPr>
          <p:cNvPr id="19459" name="TextBox 3"/>
          <p:cNvSpPr txBox="1">
            <a:spLocks noChangeArrowheads="1"/>
          </p:cNvSpPr>
          <p:nvPr/>
        </p:nvSpPr>
        <p:spPr bwMode="auto">
          <a:xfrm>
            <a:off x="685800" y="2057400"/>
            <a:ext cx="7924800" cy="1815882"/>
          </a:xfrm>
          <a:prstGeom prst="rect">
            <a:avLst/>
          </a:prstGeom>
          <a:solidFill>
            <a:schemeClr val="bg1">
              <a:alpha val="0"/>
            </a:schemeClr>
          </a:solidFill>
          <a:ln w="60325">
            <a:noFill/>
            <a:miter lim="800000"/>
            <a:headEnd/>
            <a:tailEnd/>
          </a:ln>
        </p:spPr>
        <p:txBody>
          <a:bodyPr wrap="square">
            <a:spAutoFit/>
          </a:bodyPr>
          <a:lstStyle/>
          <a:p>
            <a:r>
              <a:rPr lang="en-US" sz="2800" dirty="0" smtClean="0">
                <a:latin typeface="Arial" pitchFamily="34" charset="0"/>
                <a:cs typeface="Arial" pitchFamily="34" charset="0"/>
              </a:rPr>
              <a:t>Many people in NGOs use </a:t>
            </a:r>
            <a:r>
              <a:rPr lang="en-US" sz="2800" dirty="0">
                <a:latin typeface="Arial" pitchFamily="34" charset="0"/>
                <a:cs typeface="Arial" pitchFamily="34" charset="0"/>
              </a:rPr>
              <a:t>social media to engage people inside and outside the organization to improve programs, services, or reach communications goals</a:t>
            </a:r>
            <a:r>
              <a:rPr lang="en-US" sz="2800" dirty="0" smtClean="0">
                <a:latin typeface="Arial" pitchFamily="34" charset="0"/>
                <a:cs typeface="Arial" pitchFamily="34" charset="0"/>
              </a:rPr>
              <a:t>.   </a:t>
            </a:r>
            <a:endParaRPr lang="en-US" sz="2800" dirty="0">
              <a:latin typeface="Arial" pitchFamily="34" charset="0"/>
              <a:cs typeface="Arial" pitchFamily="34" charset="0"/>
            </a:endParaRPr>
          </a:p>
        </p:txBody>
      </p:sp>
      <p:sp>
        <p:nvSpPr>
          <p:cNvPr id="8" name="TextBox 7"/>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9"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Definition: Social Culture</a:t>
            </a:r>
            <a:endParaRPr lang="en-US" sz="100" dirty="0">
              <a:solidFill>
                <a:schemeClr val="tx1">
                  <a:lumMod val="75000"/>
                  <a:lumOff val="25000"/>
                </a:schemeClr>
              </a:solidFill>
              <a:latin typeface="Arial" pitchFamily="34" charset="0"/>
              <a:cs typeface="Arial" pitchFamily="34" charset="0"/>
            </a:endParaRPr>
          </a:p>
          <a:p>
            <a:pPr algn="l"/>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277171909_f0e9ef1dff_b.jpg"/>
          <p:cNvPicPr>
            <a:picLocks noChangeAspect="1"/>
          </p:cNvPicPr>
          <p:nvPr/>
        </p:nvPicPr>
        <p:blipFill>
          <a:blip r:embed="rId3" cstate="print"/>
          <a:stretch>
            <a:fillRect/>
          </a:stretch>
        </p:blipFill>
        <p:spPr>
          <a:xfrm>
            <a:off x="457200" y="1600200"/>
            <a:ext cx="3711774" cy="4419600"/>
          </a:xfrm>
          <a:prstGeom prst="rect">
            <a:avLst/>
          </a:prstGeom>
        </p:spPr>
      </p:pic>
      <p:sp>
        <p:nvSpPr>
          <p:cNvPr id="6" name="TextBox 3"/>
          <p:cNvSpPr txBox="1">
            <a:spLocks noChangeArrowheads="1"/>
          </p:cNvSpPr>
          <p:nvPr/>
        </p:nvSpPr>
        <p:spPr bwMode="auto">
          <a:xfrm>
            <a:off x="4219575" y="2323439"/>
            <a:ext cx="4800600" cy="2973122"/>
          </a:xfrm>
          <a:prstGeom prst="rect">
            <a:avLst/>
          </a:prstGeom>
          <a:solidFill>
            <a:schemeClr val="bg1">
              <a:alpha val="52156"/>
            </a:schemeClr>
          </a:solidFill>
          <a:ln w="9525">
            <a:noFill/>
            <a:miter lim="800000"/>
            <a:headEnd/>
            <a:tailEnd/>
          </a:ln>
        </p:spPr>
        <p:txBody>
          <a:bodyPr wrap="square">
            <a:spAutoFit/>
          </a:bodyPr>
          <a:lstStyle/>
          <a:p>
            <a:pPr>
              <a:lnSpc>
                <a:spcPct val="80000"/>
              </a:lnSpc>
            </a:pPr>
            <a:r>
              <a:rPr lang="en-US" dirty="0">
                <a:solidFill>
                  <a:srgbClr val="000000"/>
                </a:solidFill>
                <a:latin typeface="Arial" pitchFamily="34" charset="0"/>
                <a:cs typeface="Arial" pitchFamily="34" charset="0"/>
              </a:rPr>
              <a:t>Loss of control over their branding and marketing messages</a:t>
            </a:r>
          </a:p>
          <a:p>
            <a:pPr>
              <a:lnSpc>
                <a:spcPct val="80000"/>
              </a:lnSpc>
            </a:pPr>
            <a:r>
              <a:rPr lang="en-US" dirty="0">
                <a:solidFill>
                  <a:srgbClr val="000000"/>
                </a:solidFill>
                <a:latin typeface="Arial" pitchFamily="34" charset="0"/>
                <a:cs typeface="Arial" pitchFamily="34" charset="0"/>
              </a:rPr>
              <a:t> </a:t>
            </a:r>
          </a:p>
          <a:p>
            <a:pPr>
              <a:lnSpc>
                <a:spcPct val="80000"/>
              </a:lnSpc>
            </a:pPr>
            <a:r>
              <a:rPr lang="en-US" dirty="0">
                <a:solidFill>
                  <a:srgbClr val="000000"/>
                </a:solidFill>
                <a:latin typeface="Arial" pitchFamily="34" charset="0"/>
                <a:cs typeface="Arial" pitchFamily="34" charset="0"/>
              </a:rPr>
              <a:t>Dealing with negative comments</a:t>
            </a:r>
          </a:p>
          <a:p>
            <a:pPr>
              <a:lnSpc>
                <a:spcPct val="80000"/>
              </a:lnSpc>
            </a:pPr>
            <a:r>
              <a:rPr lang="en-US" dirty="0">
                <a:solidFill>
                  <a:srgbClr val="000000"/>
                </a:solidFill>
                <a:latin typeface="Arial" pitchFamily="34" charset="0"/>
                <a:cs typeface="Arial" pitchFamily="34" charset="0"/>
              </a:rPr>
              <a:t> </a:t>
            </a:r>
          </a:p>
          <a:p>
            <a:pPr>
              <a:lnSpc>
                <a:spcPct val="80000"/>
              </a:lnSpc>
            </a:pPr>
            <a:r>
              <a:rPr lang="en-US" dirty="0">
                <a:solidFill>
                  <a:srgbClr val="000000"/>
                </a:solidFill>
                <a:latin typeface="Arial" pitchFamily="34" charset="0"/>
                <a:cs typeface="Arial" pitchFamily="34" charset="0"/>
              </a:rPr>
              <a:t>Addressing personality versus organizational </a:t>
            </a:r>
            <a:r>
              <a:rPr lang="en-US" dirty="0" smtClean="0">
                <a:solidFill>
                  <a:srgbClr val="000000"/>
                </a:solidFill>
                <a:latin typeface="Arial" pitchFamily="34" charset="0"/>
                <a:cs typeface="Arial" pitchFamily="34" charset="0"/>
              </a:rPr>
              <a:t>voice</a:t>
            </a:r>
            <a:endParaRPr lang="en-US" dirty="0">
              <a:solidFill>
                <a:srgbClr val="000000"/>
              </a:solidFill>
              <a:latin typeface="Arial" pitchFamily="34" charset="0"/>
              <a:cs typeface="Arial" pitchFamily="34" charset="0"/>
            </a:endParaRPr>
          </a:p>
          <a:p>
            <a:pPr>
              <a:lnSpc>
                <a:spcPct val="80000"/>
              </a:lnSpc>
            </a:pPr>
            <a:r>
              <a:rPr lang="en-US" dirty="0">
                <a:solidFill>
                  <a:srgbClr val="000000"/>
                </a:solidFill>
                <a:latin typeface="Arial" pitchFamily="34" charset="0"/>
                <a:cs typeface="Arial" pitchFamily="34" charset="0"/>
              </a:rPr>
              <a:t/>
            </a:r>
            <a:br>
              <a:rPr lang="en-US" dirty="0">
                <a:solidFill>
                  <a:srgbClr val="000000"/>
                </a:solidFill>
                <a:latin typeface="Arial" pitchFamily="34" charset="0"/>
                <a:cs typeface="Arial" pitchFamily="34" charset="0"/>
              </a:rPr>
            </a:br>
            <a:r>
              <a:rPr lang="en-US" dirty="0">
                <a:solidFill>
                  <a:srgbClr val="000000"/>
                </a:solidFill>
                <a:latin typeface="Arial" pitchFamily="34" charset="0"/>
                <a:cs typeface="Arial" pitchFamily="34" charset="0"/>
              </a:rPr>
              <a:t>Make mistakes</a:t>
            </a:r>
          </a:p>
          <a:p>
            <a:pPr>
              <a:lnSpc>
                <a:spcPct val="80000"/>
              </a:lnSpc>
            </a:pPr>
            <a:endParaRPr lang="en-US" dirty="0">
              <a:solidFill>
                <a:srgbClr val="000000"/>
              </a:solidFill>
              <a:latin typeface="Arial" pitchFamily="34" charset="0"/>
              <a:cs typeface="Arial" pitchFamily="34" charset="0"/>
            </a:endParaRPr>
          </a:p>
          <a:p>
            <a:pPr>
              <a:lnSpc>
                <a:spcPct val="80000"/>
              </a:lnSpc>
            </a:pPr>
            <a:r>
              <a:rPr lang="en-US" dirty="0" smtClean="0">
                <a:solidFill>
                  <a:srgbClr val="000000"/>
                </a:solidFill>
                <a:latin typeface="Arial" pitchFamily="34" charset="0"/>
                <a:cs typeface="Arial" pitchFamily="34" charset="0"/>
              </a:rPr>
              <a:t>Perception </a:t>
            </a:r>
            <a:r>
              <a:rPr lang="en-US" dirty="0">
                <a:solidFill>
                  <a:srgbClr val="000000"/>
                </a:solidFill>
                <a:latin typeface="Arial" pitchFamily="34" charset="0"/>
                <a:cs typeface="Arial" pitchFamily="34" charset="0"/>
              </a:rPr>
              <a:t>of wasted of time and resources </a:t>
            </a:r>
          </a:p>
          <a:p>
            <a:pPr>
              <a:lnSpc>
                <a:spcPct val="80000"/>
              </a:lnSpc>
            </a:pPr>
            <a:endParaRPr lang="en-US" dirty="0" smtClean="0">
              <a:solidFill>
                <a:srgbClr val="000000"/>
              </a:solidFill>
              <a:latin typeface="Arial" pitchFamily="34" charset="0"/>
              <a:cs typeface="Arial" pitchFamily="34" charset="0"/>
            </a:endParaRPr>
          </a:p>
          <a:p>
            <a:pPr>
              <a:lnSpc>
                <a:spcPct val="80000"/>
              </a:lnSpc>
            </a:pPr>
            <a:r>
              <a:rPr lang="en-US" dirty="0" smtClean="0">
                <a:solidFill>
                  <a:srgbClr val="000000"/>
                </a:solidFill>
                <a:latin typeface="Arial" pitchFamily="34" charset="0"/>
                <a:cs typeface="Arial" pitchFamily="34" charset="0"/>
              </a:rPr>
              <a:t>Safety and security concerns</a:t>
            </a:r>
            <a:endParaRPr lang="en-US" dirty="0">
              <a:solidFill>
                <a:srgbClr val="000000"/>
              </a:solidFill>
              <a:latin typeface="Arial" pitchFamily="34" charset="0"/>
              <a:cs typeface="Arial" pitchFamily="34" charset="0"/>
            </a:endParaRPr>
          </a:p>
        </p:txBody>
      </p:sp>
      <p:sp>
        <p:nvSpPr>
          <p:cNvPr id="7" name="TextBox 6"/>
          <p:cNvSpPr txBox="1"/>
          <p:nvPr/>
        </p:nvSpPr>
        <p:spPr>
          <a:xfrm>
            <a:off x="609600" y="381000"/>
            <a:ext cx="3124200" cy="523220"/>
          </a:xfrm>
          <a:prstGeom prst="rect">
            <a:avLst/>
          </a:prstGeom>
          <a:noFill/>
        </p:spPr>
        <p:txBody>
          <a:bodyPr wrap="square" rtlCol="0">
            <a:spAutoFit/>
          </a:bodyPr>
          <a:lstStyle/>
          <a:p>
            <a:r>
              <a:rPr lang="en-US" sz="2800" b="1" dirty="0" smtClean="0">
                <a:solidFill>
                  <a:schemeClr val="bg1"/>
                </a:solidFill>
              </a:rPr>
              <a:t>Don’t Run Away</a:t>
            </a:r>
            <a:endParaRPr lang="en-US" sz="2800" b="1" dirty="0">
              <a:solidFill>
                <a:schemeClr val="bg1"/>
              </a:solidFill>
            </a:endParaRPr>
          </a:p>
        </p:txBody>
      </p:sp>
      <p:sp>
        <p:nvSpPr>
          <p:cNvPr id="5" name="TextBox 4"/>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8"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Example: Fujairah Bullfighting</a:t>
            </a:r>
            <a:endParaRPr lang="en-US" sz="100" dirty="0">
              <a:solidFill>
                <a:schemeClr val="tx1">
                  <a:lumMod val="75000"/>
                  <a:lumOff val="25000"/>
                </a:schemeClr>
              </a:solidFill>
              <a:latin typeface="Arial" pitchFamily="34" charset="0"/>
              <a:cs typeface="Arial" pitchFamily="34" charset="0"/>
            </a:endParaRPr>
          </a:p>
          <a:p>
            <a:pPr algn="l"/>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cintosh HD:Users:mandawong:Projects:IIE:emediat:col:word_template:word_temp-draft.jpg"/>
          <p:cNvPicPr/>
          <p:nvPr/>
        </p:nvPicPr>
        <p:blipFill rotWithShape="1">
          <a:blip r:embed="rId3" cstate="print">
            <a:extLst>
              <a:ext uri="{28A0092B-C50C-407E-A947-70E740481C1C}">
                <a14:useLocalDpi xmlns:a14="http://schemas.microsoft.com/office/drawing/2010/main" xmlns="" val="0"/>
              </a:ext>
            </a:extLst>
          </a:blip>
          <a:srcRect t="52307"/>
          <a:stretch/>
        </p:blipFill>
        <p:spPr bwMode="auto">
          <a:xfrm>
            <a:off x="1383030" y="2066925"/>
            <a:ext cx="7760970" cy="4791075"/>
          </a:xfrm>
          <a:prstGeom prst="rect">
            <a:avLst/>
          </a:prstGeom>
          <a:noFill/>
          <a:ln>
            <a:noFill/>
          </a:ln>
          <a:extLst>
            <a:ext uri="{53640926-AAD7-44D8-BBD7-CCE9431645EC}">
              <a14:shadowObscured xmlns:a14="http://schemas.microsoft.com/office/drawing/2010/main" xmlns=""/>
            </a:ext>
          </a:extLst>
        </p:spPr>
      </p:pic>
      <p:sp>
        <p:nvSpPr>
          <p:cNvPr id="5" name="TextBox 4"/>
          <p:cNvSpPr txBox="1"/>
          <p:nvPr/>
        </p:nvSpPr>
        <p:spPr>
          <a:xfrm>
            <a:off x="838200" y="1752600"/>
            <a:ext cx="7620000" cy="1651671"/>
          </a:xfrm>
          <a:prstGeom prst="rect">
            <a:avLst/>
          </a:prstGeom>
          <a:noFill/>
        </p:spPr>
        <p:txBody>
          <a:bodyPr wrap="square" rtlCol="0">
            <a:spAutoFit/>
          </a:bodyPr>
          <a:lstStyle/>
          <a:p>
            <a:pPr>
              <a:lnSpc>
                <a:spcPct val="150000"/>
              </a:lnSpc>
              <a:buFont typeface="Arial" pitchFamily="34" charset="0"/>
              <a:buChar char="•"/>
            </a:pPr>
            <a:r>
              <a:rPr lang="en-US" sz="3600" dirty="0" smtClean="0">
                <a:latin typeface="Arial" pitchFamily="34" charset="0"/>
                <a:cs typeface="Arial" pitchFamily="34" charset="0"/>
              </a:rPr>
              <a:t>Talk about the issues</a:t>
            </a:r>
          </a:p>
          <a:p>
            <a:pPr>
              <a:lnSpc>
                <a:spcPct val="150000"/>
              </a:lnSpc>
              <a:buFont typeface="Arial" pitchFamily="34" charset="0"/>
              <a:buChar char="•"/>
            </a:pPr>
            <a:r>
              <a:rPr lang="en-US" sz="3600" dirty="0" smtClean="0">
                <a:latin typeface="Arial" pitchFamily="34" charset="0"/>
                <a:cs typeface="Arial" pitchFamily="34" charset="0"/>
              </a:rPr>
              <a:t>Write down the rules</a:t>
            </a:r>
          </a:p>
        </p:txBody>
      </p:sp>
      <p:sp>
        <p:nvSpPr>
          <p:cNvPr id="6" name="TextBox 5"/>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7"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Ways to Begin Change Inside</a:t>
            </a:r>
            <a:endParaRPr lang="en-US" sz="100" dirty="0">
              <a:solidFill>
                <a:schemeClr val="tx1">
                  <a:lumMod val="75000"/>
                  <a:lumOff val="25000"/>
                </a:schemeClr>
              </a:solidFill>
              <a:latin typeface="Arial" pitchFamily="34" charset="0"/>
              <a:cs typeface="Arial" pitchFamily="34" charset="0"/>
            </a:endParaRPr>
          </a:p>
          <a:p>
            <a:pPr algn="l"/>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2077892948_8642fbcaa0_o.jpg"/>
          <p:cNvPicPr>
            <a:picLocks noChangeAspect="1"/>
          </p:cNvPicPr>
          <p:nvPr/>
        </p:nvPicPr>
        <p:blipFill>
          <a:blip r:embed="rId3" cstate="print"/>
          <a:srcRect/>
          <a:stretch>
            <a:fillRect/>
          </a:stretch>
        </p:blipFill>
        <p:spPr bwMode="auto">
          <a:xfrm>
            <a:off x="2400300" y="1066800"/>
            <a:ext cx="4229100" cy="5638800"/>
          </a:xfrm>
          <a:prstGeom prst="rect">
            <a:avLst/>
          </a:prstGeom>
          <a:noFill/>
          <a:ln w="9525">
            <a:noFill/>
            <a:miter lim="800000"/>
            <a:headEnd/>
            <a:tailEnd/>
          </a:ln>
        </p:spPr>
      </p:pic>
      <p:sp>
        <p:nvSpPr>
          <p:cNvPr id="5" name="TextBox 4"/>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7"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Talk About The Issues</a:t>
            </a:r>
            <a:endParaRPr lang="en-US" sz="100" dirty="0">
              <a:solidFill>
                <a:schemeClr val="tx1">
                  <a:lumMod val="75000"/>
                  <a:lumOff val="25000"/>
                </a:schemeClr>
              </a:solidFill>
              <a:latin typeface="Arial" pitchFamily="34" charset="0"/>
              <a:cs typeface="Arial" pitchFamily="34" charset="0"/>
            </a:endParaRPr>
          </a:p>
          <a:p>
            <a:pPr algn="l"/>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2036935569_08b72ceb8c_b.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1267" name="TextBox 4"/>
          <p:cNvSpPr txBox="1">
            <a:spLocks noChangeArrowheads="1"/>
          </p:cNvSpPr>
          <p:nvPr/>
        </p:nvSpPr>
        <p:spPr bwMode="auto">
          <a:xfrm>
            <a:off x="0" y="4495800"/>
            <a:ext cx="9144000" cy="1463040"/>
          </a:xfrm>
          <a:prstGeom prst="rect">
            <a:avLst/>
          </a:prstGeom>
          <a:solidFill>
            <a:schemeClr val="tx1"/>
          </a:solidFill>
          <a:ln w="9525">
            <a:noFill/>
            <a:miter lim="800000"/>
            <a:headEnd/>
            <a:tailEnd/>
          </a:ln>
        </p:spPr>
        <p:txBody>
          <a:bodyPr wrap="square">
            <a:spAutoFit/>
          </a:bodyPr>
          <a:lstStyle/>
          <a:p>
            <a:endParaRPr lang="en-US" sz="100" dirty="0" smtClean="0">
              <a:solidFill>
                <a:schemeClr val="bg1"/>
              </a:solidFill>
              <a:latin typeface="Arial" pitchFamily="34" charset="0"/>
              <a:cs typeface="Arial" pitchFamily="34" charset="0"/>
            </a:endParaRPr>
          </a:p>
          <a:p>
            <a:endParaRPr lang="en-US" sz="100" dirty="0">
              <a:solidFill>
                <a:schemeClr val="bg1"/>
              </a:solidFill>
              <a:latin typeface="Arial" pitchFamily="34" charset="0"/>
              <a:cs typeface="Arial" pitchFamily="34" charset="0"/>
            </a:endParaRPr>
          </a:p>
          <a:p>
            <a:endParaRPr lang="en-US" sz="100" dirty="0" smtClean="0">
              <a:solidFill>
                <a:schemeClr val="bg1"/>
              </a:solidFill>
              <a:latin typeface="Arial" pitchFamily="34" charset="0"/>
              <a:cs typeface="Arial" pitchFamily="34" charset="0"/>
            </a:endParaRPr>
          </a:p>
          <a:p>
            <a:endParaRPr lang="en-US" sz="100" dirty="0">
              <a:solidFill>
                <a:schemeClr val="bg1"/>
              </a:solidFill>
              <a:latin typeface="Arial" pitchFamily="34" charset="0"/>
              <a:cs typeface="Arial" pitchFamily="34" charset="0"/>
            </a:endParaRPr>
          </a:p>
          <a:p>
            <a:endParaRPr lang="en-US" sz="100" dirty="0" smtClean="0">
              <a:solidFill>
                <a:schemeClr val="bg1"/>
              </a:solidFill>
              <a:latin typeface="Arial" pitchFamily="34" charset="0"/>
              <a:cs typeface="Arial" pitchFamily="34" charset="0"/>
            </a:endParaRPr>
          </a:p>
          <a:p>
            <a:endParaRPr lang="en-US" sz="100" dirty="0">
              <a:solidFill>
                <a:schemeClr val="bg1"/>
              </a:solidFill>
              <a:latin typeface="Arial" pitchFamily="34" charset="0"/>
              <a:cs typeface="Arial" pitchFamily="34" charset="0"/>
            </a:endParaRPr>
          </a:p>
          <a:p>
            <a:endParaRPr lang="en-US" sz="100" dirty="0" smtClean="0">
              <a:solidFill>
                <a:schemeClr val="bg1"/>
              </a:solidFill>
              <a:latin typeface="Arial" pitchFamily="34" charset="0"/>
              <a:cs typeface="Arial" pitchFamily="34" charset="0"/>
            </a:endParaRPr>
          </a:p>
          <a:p>
            <a:endParaRPr lang="en-US" sz="100" dirty="0">
              <a:solidFill>
                <a:schemeClr val="bg1"/>
              </a:solidFill>
              <a:latin typeface="Arial" pitchFamily="34" charset="0"/>
              <a:cs typeface="Arial" pitchFamily="34" charset="0"/>
            </a:endParaRPr>
          </a:p>
          <a:p>
            <a:endParaRPr lang="en-US" sz="100" dirty="0" smtClean="0">
              <a:solidFill>
                <a:schemeClr val="bg1"/>
              </a:solidFill>
              <a:latin typeface="Arial" pitchFamily="34" charset="0"/>
              <a:cs typeface="Arial" pitchFamily="34" charset="0"/>
            </a:endParaRPr>
          </a:p>
          <a:p>
            <a:endParaRPr lang="en-US" sz="100" dirty="0">
              <a:solidFill>
                <a:schemeClr val="bg1"/>
              </a:solidFill>
              <a:latin typeface="Arial" pitchFamily="34" charset="0"/>
              <a:cs typeface="Arial" pitchFamily="34" charset="0"/>
            </a:endParaRPr>
          </a:p>
          <a:p>
            <a:endParaRPr lang="en-US" sz="100" dirty="0" smtClean="0">
              <a:solidFill>
                <a:schemeClr val="bg1"/>
              </a:solidFill>
              <a:latin typeface="Arial" pitchFamily="34" charset="0"/>
              <a:cs typeface="Arial" pitchFamily="34" charset="0"/>
            </a:endParaRPr>
          </a:p>
          <a:p>
            <a:endParaRPr lang="en-US" sz="100" dirty="0">
              <a:solidFill>
                <a:schemeClr val="bg1"/>
              </a:solidFill>
              <a:latin typeface="Arial" pitchFamily="34" charset="0"/>
              <a:cs typeface="Arial" pitchFamily="34" charset="0"/>
            </a:endParaRPr>
          </a:p>
          <a:p>
            <a:r>
              <a:rPr lang="en-US" sz="2800" dirty="0" smtClean="0">
                <a:solidFill>
                  <a:schemeClr val="bg1"/>
                </a:solidFill>
                <a:latin typeface="Arial" pitchFamily="34" charset="0"/>
                <a:cs typeface="Arial" pitchFamily="34" charset="0"/>
              </a:rPr>
              <a:t>Being a </a:t>
            </a:r>
            <a:r>
              <a:rPr lang="en-US" sz="2800" b="1" dirty="0" smtClean="0">
                <a:solidFill>
                  <a:schemeClr val="bg1"/>
                </a:solidFill>
                <a:latin typeface="Arial" pitchFamily="34" charset="0"/>
                <a:cs typeface="Arial" pitchFamily="34" charset="0"/>
              </a:rPr>
              <a:t>Networked Nonprofit </a:t>
            </a:r>
            <a:r>
              <a:rPr lang="en-US" sz="2800" dirty="0" smtClean="0">
                <a:solidFill>
                  <a:schemeClr val="bg1"/>
                </a:solidFill>
                <a:latin typeface="Arial" pitchFamily="34" charset="0"/>
                <a:cs typeface="Arial" pitchFamily="34" charset="0"/>
              </a:rPr>
              <a:t>means</a:t>
            </a:r>
            <a:r>
              <a:rPr lang="en-US" sz="2800" b="1" dirty="0" smtClean="0">
                <a:solidFill>
                  <a:schemeClr val="bg1"/>
                </a:solidFill>
                <a:latin typeface="Arial" pitchFamily="34" charset="0"/>
                <a:cs typeface="Arial" pitchFamily="34" charset="0"/>
              </a:rPr>
              <a:t> </a:t>
            </a:r>
            <a:r>
              <a:rPr lang="en-US" sz="2800" dirty="0" smtClean="0">
                <a:solidFill>
                  <a:schemeClr val="bg1"/>
                </a:solidFill>
                <a:latin typeface="Arial" pitchFamily="34" charset="0"/>
                <a:cs typeface="Arial" pitchFamily="34" charset="0"/>
              </a:rPr>
              <a:t>not just having an internet connection or a Facebook </a:t>
            </a:r>
            <a:r>
              <a:rPr lang="en-US" sz="2800" dirty="0">
                <a:solidFill>
                  <a:schemeClr val="bg1"/>
                </a:solidFill>
                <a:latin typeface="Arial" pitchFamily="34" charset="0"/>
                <a:cs typeface="Arial" pitchFamily="34" charset="0"/>
              </a:rPr>
              <a:t>p</a:t>
            </a:r>
            <a:r>
              <a:rPr lang="en-US" sz="2800" dirty="0" smtClean="0">
                <a:solidFill>
                  <a:schemeClr val="bg1"/>
                </a:solidFill>
                <a:latin typeface="Arial" pitchFamily="34" charset="0"/>
                <a:cs typeface="Arial" pitchFamily="34" charset="0"/>
              </a:rPr>
              <a:t>rofile.</a:t>
            </a:r>
            <a:endParaRPr lang="en-US" sz="28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1600200"/>
            <a:ext cx="3733800" cy="4191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p>
            <a:pPr>
              <a:buFont typeface="Arial" pitchFamily="34" charset="0"/>
              <a:buChar char="•"/>
              <a:defRPr/>
            </a:pPr>
            <a:r>
              <a:rPr lang="en-US" dirty="0">
                <a:solidFill>
                  <a:schemeClr val="tx1"/>
                </a:solidFill>
                <a:latin typeface="Arial" pitchFamily="34" charset="0"/>
                <a:cs typeface="Arial" pitchFamily="34" charset="0"/>
              </a:rPr>
              <a:t> Encouragement and support</a:t>
            </a:r>
          </a:p>
          <a:p>
            <a:pPr>
              <a:defRPr/>
            </a:pPr>
            <a:endParaRPr lang="en-US" dirty="0">
              <a:solidFill>
                <a:schemeClr val="tx1"/>
              </a:solidFill>
              <a:latin typeface="Arial" pitchFamily="34" charset="0"/>
              <a:cs typeface="Arial" pitchFamily="34" charset="0"/>
            </a:endParaRPr>
          </a:p>
          <a:p>
            <a:pPr>
              <a:buFont typeface="Arial" pitchFamily="34" charset="0"/>
              <a:buChar char="•"/>
              <a:defRPr/>
            </a:pPr>
            <a:r>
              <a:rPr lang="en-US" dirty="0">
                <a:solidFill>
                  <a:schemeClr val="tx1"/>
                </a:solidFill>
                <a:latin typeface="Arial" pitchFamily="34" charset="0"/>
                <a:cs typeface="Arial" pitchFamily="34" charset="0"/>
              </a:rPr>
              <a:t> Why policy is needed</a:t>
            </a:r>
          </a:p>
          <a:p>
            <a:pPr lvl="1">
              <a:buFont typeface="Arial" pitchFamily="34" charset="0"/>
              <a:buChar char="•"/>
              <a:defRPr/>
            </a:pPr>
            <a:r>
              <a:rPr lang="en-US" dirty="0">
                <a:solidFill>
                  <a:schemeClr val="tx1"/>
                </a:solidFill>
                <a:latin typeface="Arial" pitchFamily="34" charset="0"/>
                <a:cs typeface="Arial" pitchFamily="34" charset="0"/>
              </a:rPr>
              <a:t> Cases when it will be used, distributed</a:t>
            </a:r>
          </a:p>
          <a:p>
            <a:pPr lvl="1">
              <a:buFont typeface="Arial" pitchFamily="34" charset="0"/>
              <a:buChar char="•"/>
              <a:defRPr/>
            </a:pPr>
            <a:r>
              <a:rPr lang="en-US" dirty="0">
                <a:solidFill>
                  <a:schemeClr val="tx1"/>
                </a:solidFill>
                <a:latin typeface="Arial" pitchFamily="34" charset="0"/>
                <a:cs typeface="Arial" pitchFamily="34" charset="0"/>
              </a:rPr>
              <a:t> Oversight, notifications, and legal implications</a:t>
            </a:r>
          </a:p>
          <a:p>
            <a:pPr lvl="1">
              <a:buFont typeface="Arial" pitchFamily="34" charset="0"/>
              <a:buChar char="•"/>
              <a:defRPr/>
            </a:pPr>
            <a:endParaRPr lang="en-US" dirty="0">
              <a:solidFill>
                <a:schemeClr val="tx1"/>
              </a:solidFill>
              <a:latin typeface="Arial" pitchFamily="34" charset="0"/>
              <a:cs typeface="Arial" pitchFamily="34" charset="0"/>
            </a:endParaRPr>
          </a:p>
          <a:p>
            <a:pPr>
              <a:buFont typeface="Arial" pitchFamily="34" charset="0"/>
              <a:buChar char="•"/>
              <a:defRPr/>
            </a:pPr>
            <a:r>
              <a:rPr lang="en-US" dirty="0">
                <a:solidFill>
                  <a:schemeClr val="tx1"/>
                </a:solidFill>
                <a:latin typeface="Arial" pitchFamily="34" charset="0"/>
                <a:cs typeface="Arial" pitchFamily="34" charset="0"/>
              </a:rPr>
              <a:t> Guidelines</a:t>
            </a:r>
          </a:p>
          <a:p>
            <a:pPr lvl="1">
              <a:buFont typeface="Arial" pitchFamily="34" charset="0"/>
              <a:buChar char="•"/>
              <a:defRPr/>
            </a:pPr>
            <a:r>
              <a:rPr lang="en-US" dirty="0">
                <a:solidFill>
                  <a:schemeClr val="tx1"/>
                </a:solidFill>
                <a:latin typeface="Arial" pitchFamily="34" charset="0"/>
                <a:cs typeface="Arial" pitchFamily="34" charset="0"/>
              </a:rPr>
              <a:t> Identity and transparency</a:t>
            </a:r>
          </a:p>
          <a:p>
            <a:pPr lvl="1">
              <a:buFont typeface="Arial" pitchFamily="34" charset="0"/>
              <a:buChar char="•"/>
              <a:defRPr/>
            </a:pPr>
            <a:r>
              <a:rPr lang="en-US" dirty="0">
                <a:solidFill>
                  <a:schemeClr val="tx1"/>
                </a:solidFill>
                <a:latin typeface="Arial" pitchFamily="34" charset="0"/>
                <a:cs typeface="Arial" pitchFamily="34" charset="0"/>
              </a:rPr>
              <a:t> Responsibility</a:t>
            </a:r>
          </a:p>
          <a:p>
            <a:pPr lvl="1">
              <a:buFont typeface="Arial" pitchFamily="34" charset="0"/>
              <a:buChar char="•"/>
              <a:defRPr/>
            </a:pPr>
            <a:r>
              <a:rPr lang="en-US" dirty="0">
                <a:solidFill>
                  <a:schemeClr val="tx1"/>
                </a:solidFill>
                <a:latin typeface="Arial" pitchFamily="34" charset="0"/>
                <a:cs typeface="Arial" pitchFamily="34" charset="0"/>
              </a:rPr>
              <a:t> Confidentiality </a:t>
            </a:r>
          </a:p>
          <a:p>
            <a:pPr lvl="1">
              <a:buFont typeface="Arial" pitchFamily="34" charset="0"/>
              <a:buChar char="•"/>
              <a:defRPr/>
            </a:pPr>
            <a:r>
              <a:rPr lang="en-US" dirty="0">
                <a:solidFill>
                  <a:schemeClr val="tx1"/>
                </a:solidFill>
                <a:latin typeface="Arial" pitchFamily="34" charset="0"/>
                <a:cs typeface="Arial" pitchFamily="34" charset="0"/>
              </a:rPr>
              <a:t> Judgment and common </a:t>
            </a:r>
            <a:endParaRPr lang="en-US" dirty="0" smtClean="0">
              <a:solidFill>
                <a:schemeClr val="tx1"/>
              </a:solidFill>
              <a:latin typeface="Arial" pitchFamily="34" charset="0"/>
              <a:cs typeface="Arial" pitchFamily="34" charset="0"/>
            </a:endParaRPr>
          </a:p>
          <a:p>
            <a:pPr lvl="1">
              <a:defRPr/>
            </a:pPr>
            <a:r>
              <a:rPr lang="en-US" dirty="0">
                <a:solidFill>
                  <a:schemeClr val="tx1"/>
                </a:solidFill>
                <a:latin typeface="Arial" pitchFamily="34" charset="0"/>
                <a:cs typeface="Arial" pitchFamily="34" charset="0"/>
              </a:rPr>
              <a:t> </a:t>
            </a:r>
            <a:r>
              <a:rPr lang="en-US" dirty="0" smtClean="0">
                <a:solidFill>
                  <a:schemeClr val="tx1"/>
                </a:solidFill>
                <a:latin typeface="Arial" pitchFamily="34" charset="0"/>
                <a:cs typeface="Arial" pitchFamily="34" charset="0"/>
              </a:rPr>
              <a:t> sense</a:t>
            </a:r>
            <a:endParaRPr lang="en-US" dirty="0">
              <a:solidFill>
                <a:schemeClr val="tx1"/>
              </a:solidFill>
              <a:latin typeface="Arial" pitchFamily="34" charset="0"/>
              <a:cs typeface="Arial" pitchFamily="34" charset="0"/>
            </a:endParaRPr>
          </a:p>
          <a:p>
            <a:pPr algn="ctr">
              <a:defRPr/>
            </a:pPr>
            <a:r>
              <a:rPr lang="en-US" dirty="0">
                <a:solidFill>
                  <a:prstClr val="white"/>
                </a:solidFill>
                <a:latin typeface="Arial" pitchFamily="34" charset="0"/>
                <a:cs typeface="Arial" pitchFamily="34" charset="0"/>
              </a:rPr>
              <a:t> </a:t>
            </a:r>
          </a:p>
        </p:txBody>
      </p:sp>
      <p:sp>
        <p:nvSpPr>
          <p:cNvPr id="5" name="Rectangle 4"/>
          <p:cNvSpPr/>
          <p:nvPr/>
        </p:nvSpPr>
        <p:spPr>
          <a:xfrm>
            <a:off x="4648200" y="1600200"/>
            <a:ext cx="3733800" cy="4191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p>
            <a:pPr>
              <a:buFont typeface="Arial" pitchFamily="34" charset="0"/>
              <a:buChar char="•"/>
              <a:defRPr/>
            </a:pPr>
            <a:r>
              <a:rPr lang="en-US" dirty="0">
                <a:solidFill>
                  <a:schemeClr val="tx1"/>
                </a:solidFill>
                <a:latin typeface="Arial" pitchFamily="34" charset="0"/>
                <a:cs typeface="Arial" pitchFamily="34" charset="0"/>
              </a:rPr>
              <a:t> Best practices</a:t>
            </a:r>
          </a:p>
          <a:p>
            <a:pPr lvl="1">
              <a:buFont typeface="Arial" pitchFamily="34" charset="0"/>
              <a:buChar char="•"/>
              <a:defRPr/>
            </a:pPr>
            <a:r>
              <a:rPr lang="en-US" dirty="0">
                <a:solidFill>
                  <a:schemeClr val="tx1"/>
                </a:solidFill>
                <a:latin typeface="Arial" pitchFamily="34" charset="0"/>
                <a:cs typeface="Arial" pitchFamily="34" charset="0"/>
              </a:rPr>
              <a:t> Tone</a:t>
            </a:r>
          </a:p>
          <a:p>
            <a:pPr lvl="1">
              <a:buFont typeface="Arial" pitchFamily="34" charset="0"/>
              <a:buChar char="•"/>
              <a:defRPr/>
            </a:pPr>
            <a:r>
              <a:rPr lang="en-US" dirty="0">
                <a:solidFill>
                  <a:schemeClr val="tx1"/>
                </a:solidFill>
                <a:latin typeface="Arial" pitchFamily="34" charset="0"/>
                <a:cs typeface="Arial" pitchFamily="34" charset="0"/>
              </a:rPr>
              <a:t> Expertise</a:t>
            </a:r>
          </a:p>
          <a:p>
            <a:pPr lvl="1">
              <a:buFont typeface="Arial" pitchFamily="34" charset="0"/>
              <a:buChar char="•"/>
              <a:defRPr/>
            </a:pPr>
            <a:r>
              <a:rPr lang="en-US" dirty="0">
                <a:solidFill>
                  <a:schemeClr val="tx1"/>
                </a:solidFill>
                <a:latin typeface="Arial" pitchFamily="34" charset="0"/>
                <a:cs typeface="Arial" pitchFamily="34" charset="0"/>
              </a:rPr>
              <a:t> Respect</a:t>
            </a:r>
          </a:p>
          <a:p>
            <a:pPr lvl="1">
              <a:buFont typeface="Arial" pitchFamily="34" charset="0"/>
              <a:buChar char="•"/>
              <a:defRPr/>
            </a:pPr>
            <a:r>
              <a:rPr lang="en-US" dirty="0">
                <a:solidFill>
                  <a:schemeClr val="tx1"/>
                </a:solidFill>
                <a:latin typeface="Arial" pitchFamily="34" charset="0"/>
                <a:cs typeface="Arial" pitchFamily="34" charset="0"/>
              </a:rPr>
              <a:t> Quality</a:t>
            </a:r>
          </a:p>
          <a:p>
            <a:pPr lvl="1">
              <a:buFont typeface="Arial" pitchFamily="34" charset="0"/>
              <a:buChar char="•"/>
              <a:defRPr/>
            </a:pPr>
            <a:endParaRPr lang="en-US" dirty="0">
              <a:solidFill>
                <a:schemeClr val="tx1"/>
              </a:solidFill>
              <a:latin typeface="Arial" pitchFamily="34" charset="0"/>
              <a:cs typeface="Arial" pitchFamily="34" charset="0"/>
            </a:endParaRPr>
          </a:p>
          <a:p>
            <a:pPr>
              <a:buFont typeface="Arial" pitchFamily="34" charset="0"/>
              <a:buChar char="•"/>
              <a:defRPr/>
            </a:pPr>
            <a:r>
              <a:rPr lang="en-US" dirty="0">
                <a:solidFill>
                  <a:schemeClr val="tx1"/>
                </a:solidFill>
                <a:latin typeface="Arial" pitchFamily="34" charset="0"/>
                <a:cs typeface="Arial" pitchFamily="34" charset="0"/>
              </a:rPr>
              <a:t> Additional resources</a:t>
            </a:r>
          </a:p>
          <a:p>
            <a:pPr lvl="1">
              <a:buFont typeface="Arial" pitchFamily="34" charset="0"/>
              <a:buChar char="•"/>
              <a:defRPr/>
            </a:pPr>
            <a:r>
              <a:rPr lang="en-US" dirty="0">
                <a:solidFill>
                  <a:schemeClr val="tx1"/>
                </a:solidFill>
                <a:latin typeface="Arial" pitchFamily="34" charset="0"/>
                <a:cs typeface="Arial" pitchFamily="34" charset="0"/>
              </a:rPr>
              <a:t> Training</a:t>
            </a:r>
          </a:p>
          <a:p>
            <a:pPr lvl="1">
              <a:buFont typeface="Arial" pitchFamily="34" charset="0"/>
              <a:buChar char="•"/>
              <a:defRPr/>
            </a:pPr>
            <a:r>
              <a:rPr lang="en-US" dirty="0">
                <a:solidFill>
                  <a:schemeClr val="tx1"/>
                </a:solidFill>
                <a:latin typeface="Arial" pitchFamily="34" charset="0"/>
                <a:cs typeface="Arial" pitchFamily="34" charset="0"/>
              </a:rPr>
              <a:t> Press referrals</a:t>
            </a:r>
          </a:p>
          <a:p>
            <a:pPr lvl="1">
              <a:buFont typeface="Arial" pitchFamily="34" charset="0"/>
              <a:buChar char="•"/>
              <a:defRPr/>
            </a:pPr>
            <a:r>
              <a:rPr lang="en-US" dirty="0">
                <a:solidFill>
                  <a:schemeClr val="tx1"/>
                </a:solidFill>
                <a:latin typeface="Arial" pitchFamily="34" charset="0"/>
                <a:cs typeface="Arial" pitchFamily="34" charset="0"/>
              </a:rPr>
              <a:t> Escalation</a:t>
            </a:r>
          </a:p>
          <a:p>
            <a:pPr lvl="1">
              <a:buFont typeface="Arial" pitchFamily="34" charset="0"/>
              <a:buChar char="•"/>
              <a:defRPr/>
            </a:pPr>
            <a:endParaRPr lang="en-US" dirty="0">
              <a:solidFill>
                <a:schemeClr val="tx1"/>
              </a:solidFill>
              <a:latin typeface="Arial" pitchFamily="34" charset="0"/>
              <a:cs typeface="Arial" pitchFamily="34" charset="0"/>
            </a:endParaRPr>
          </a:p>
          <a:p>
            <a:pPr>
              <a:buFont typeface="Arial" pitchFamily="34" charset="0"/>
              <a:buChar char="•"/>
              <a:defRPr/>
            </a:pPr>
            <a:r>
              <a:rPr lang="en-US" dirty="0">
                <a:solidFill>
                  <a:schemeClr val="tx1"/>
                </a:solidFill>
                <a:latin typeface="Arial" pitchFamily="34" charset="0"/>
                <a:cs typeface="Arial" pitchFamily="34" charset="0"/>
              </a:rPr>
              <a:t> Policy examples available at </a:t>
            </a:r>
            <a:endParaRPr lang="en-US" dirty="0" smtClean="0">
              <a:solidFill>
                <a:schemeClr val="tx1"/>
              </a:solidFill>
              <a:latin typeface="Arial" pitchFamily="34" charset="0"/>
              <a:cs typeface="Arial" pitchFamily="34" charset="0"/>
            </a:endParaRPr>
          </a:p>
          <a:p>
            <a:pPr>
              <a:defRPr/>
            </a:pPr>
            <a:r>
              <a:rPr lang="en-US" dirty="0">
                <a:solidFill>
                  <a:schemeClr val="tx1"/>
                </a:solidFill>
                <a:latin typeface="Arial" pitchFamily="34" charset="0"/>
                <a:cs typeface="Arial" pitchFamily="34" charset="0"/>
              </a:rPr>
              <a:t> </a:t>
            </a:r>
            <a:r>
              <a:rPr lang="en-US" dirty="0" smtClean="0">
                <a:solidFill>
                  <a:schemeClr val="tx1"/>
                </a:solidFill>
                <a:latin typeface="Arial" pitchFamily="34" charset="0"/>
                <a:cs typeface="Arial" pitchFamily="34" charset="0"/>
              </a:rPr>
              <a:t> wiki.altimetergroup.com</a:t>
            </a:r>
            <a:endParaRPr lang="en-US" dirty="0">
              <a:solidFill>
                <a:schemeClr val="tx1"/>
              </a:solidFill>
              <a:latin typeface="Arial" pitchFamily="34" charset="0"/>
              <a:cs typeface="Arial" pitchFamily="34" charset="0"/>
            </a:endParaRPr>
          </a:p>
        </p:txBody>
      </p:sp>
      <p:sp>
        <p:nvSpPr>
          <p:cNvPr id="109573" name="TextBox 5"/>
          <p:cNvSpPr txBox="1">
            <a:spLocks noChangeArrowheads="1"/>
          </p:cNvSpPr>
          <p:nvPr/>
        </p:nvSpPr>
        <p:spPr bwMode="auto">
          <a:xfrm>
            <a:off x="4724400" y="6242446"/>
            <a:ext cx="4800600" cy="307777"/>
          </a:xfrm>
          <a:prstGeom prst="rect">
            <a:avLst/>
          </a:prstGeom>
          <a:noFill/>
          <a:ln w="9525">
            <a:noFill/>
            <a:miter lim="800000"/>
            <a:headEnd/>
            <a:tailEnd/>
          </a:ln>
        </p:spPr>
        <p:txBody>
          <a:bodyPr>
            <a:spAutoFit/>
          </a:bodyPr>
          <a:lstStyle/>
          <a:p>
            <a:r>
              <a:rPr lang="en-US" sz="1400" dirty="0"/>
              <a:t>Source:  Charlene Li, Altimeter Group</a:t>
            </a:r>
          </a:p>
        </p:txBody>
      </p:sp>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10"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Write Down The Rules</a:t>
            </a:r>
            <a:endParaRPr lang="en-US" sz="100" dirty="0">
              <a:solidFill>
                <a:schemeClr val="tx1">
                  <a:lumMod val="75000"/>
                  <a:lumOff val="25000"/>
                </a:schemeClr>
              </a:solidFill>
              <a:latin typeface="Arial" pitchFamily="34" charset="0"/>
              <a:cs typeface="Arial" pitchFamily="34" charset="0"/>
            </a:endParaRPr>
          </a:p>
          <a:p>
            <a:pPr algn="l"/>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4078416459_193ac2d8ed_o.jpg"/>
          <p:cNvPicPr>
            <a:picLocks noChangeAspect="1"/>
          </p:cNvPicPr>
          <p:nvPr/>
        </p:nvPicPr>
        <p:blipFill>
          <a:blip r:embed="rId3" cstate="print"/>
          <a:stretch>
            <a:fillRect/>
          </a:stretch>
        </p:blipFill>
        <p:spPr>
          <a:xfrm>
            <a:off x="2819400" y="1453698"/>
            <a:ext cx="4724400" cy="4718502"/>
          </a:xfrm>
          <a:prstGeom prst="rect">
            <a:avLst/>
          </a:prstGeom>
        </p:spPr>
      </p:pic>
      <p:pic>
        <p:nvPicPr>
          <p:cNvPr id="7" name="Picture 6" descr="Excel_2007.png"/>
          <p:cNvPicPr>
            <a:picLocks noChangeAspect="1"/>
          </p:cNvPicPr>
          <p:nvPr/>
        </p:nvPicPr>
        <p:blipFill>
          <a:blip r:embed="rId4" cstate="print"/>
          <a:stretch>
            <a:fillRect/>
          </a:stretch>
        </p:blipFill>
        <p:spPr>
          <a:xfrm>
            <a:off x="914400" y="4611624"/>
            <a:ext cx="1560576" cy="1560576"/>
          </a:xfrm>
          <a:prstGeom prst="rect">
            <a:avLst/>
          </a:prstGeom>
        </p:spPr>
      </p:pic>
      <p:sp>
        <p:nvSpPr>
          <p:cNvPr id="8" name="TextBox 7"/>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9"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Measurement &amp; Reflection</a:t>
            </a:r>
            <a:endParaRPr lang="en-US" sz="100" dirty="0">
              <a:solidFill>
                <a:schemeClr val="tx1">
                  <a:lumMod val="75000"/>
                  <a:lumOff val="25000"/>
                </a:schemeClr>
              </a:solidFill>
              <a:latin typeface="Arial" pitchFamily="34" charset="0"/>
              <a:cs typeface="Arial" pitchFamily="34" charset="0"/>
            </a:endParaRPr>
          </a:p>
          <a:p>
            <a:pPr algn="l"/>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64559142_d33eadf0bb_o.jpg"/>
          <p:cNvPicPr>
            <a:picLocks noChangeAspect="1"/>
          </p:cNvPicPr>
          <p:nvPr/>
        </p:nvPicPr>
        <p:blipFill>
          <a:blip r:embed="rId3" cstate="print"/>
          <a:stretch>
            <a:fillRect/>
          </a:stretch>
        </p:blipFill>
        <p:spPr>
          <a:xfrm>
            <a:off x="2514600" y="1295400"/>
            <a:ext cx="3810000" cy="5080000"/>
          </a:xfrm>
          <a:prstGeom prst="rect">
            <a:avLst/>
          </a:prstGeom>
        </p:spPr>
      </p:pic>
      <p:sp>
        <p:nvSpPr>
          <p:cNvPr id="5" name="TextBox 4"/>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6"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Measurement &amp; Reflection</a:t>
            </a:r>
            <a:endParaRPr lang="en-US" sz="100" dirty="0">
              <a:solidFill>
                <a:schemeClr val="tx1">
                  <a:lumMod val="75000"/>
                  <a:lumOff val="25000"/>
                </a:schemeClr>
              </a:solidFill>
              <a:latin typeface="Arial" pitchFamily="34" charset="0"/>
              <a:cs typeface="Arial" pitchFamily="34" charset="0"/>
            </a:endParaRPr>
          </a:p>
          <a:p>
            <a:pPr algn="l"/>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cintosh HD:Users:mandawong:Projects:IIE:emediat:col:word_template:word_temp-draft.jpg"/>
          <p:cNvPicPr/>
          <p:nvPr/>
        </p:nvPicPr>
        <p:blipFill rotWithShape="1">
          <a:blip r:embed="rId3" cstate="print">
            <a:extLst>
              <a:ext uri="{28A0092B-C50C-407E-A947-70E740481C1C}">
                <a14:useLocalDpi xmlns:a14="http://schemas.microsoft.com/office/drawing/2010/main" xmlns="" val="0"/>
              </a:ext>
            </a:extLst>
          </a:blip>
          <a:srcRect t="52307"/>
          <a:stretch/>
        </p:blipFill>
        <p:spPr bwMode="auto">
          <a:xfrm>
            <a:off x="1383030" y="2066925"/>
            <a:ext cx="7760970" cy="4791075"/>
          </a:xfrm>
          <a:prstGeom prst="rect">
            <a:avLst/>
          </a:prstGeom>
          <a:noFill/>
          <a:ln>
            <a:noFill/>
          </a:ln>
          <a:extLst>
            <a:ext uri="{53640926-AAD7-44D8-BBD7-CCE9431645EC}">
              <a14:shadowObscured xmlns:a14="http://schemas.microsoft.com/office/drawing/2010/main" xmlns=""/>
            </a:ext>
          </a:extLst>
        </p:spPr>
      </p:pic>
      <p:sp>
        <p:nvSpPr>
          <p:cNvPr id="2" name="TextBox 1"/>
          <p:cNvSpPr txBox="1"/>
          <p:nvPr/>
        </p:nvSpPr>
        <p:spPr>
          <a:xfrm>
            <a:off x="1752600" y="5845314"/>
            <a:ext cx="5486400" cy="707886"/>
          </a:xfrm>
          <a:prstGeom prst="rect">
            <a:avLst/>
          </a:prstGeom>
          <a:noFill/>
        </p:spPr>
        <p:txBody>
          <a:bodyPr wrap="square" rtlCol="0">
            <a:spAutoFit/>
          </a:bodyPr>
          <a:lstStyle/>
          <a:p>
            <a:r>
              <a:rPr lang="en-US" sz="4000" b="1" dirty="0" smtClean="0">
                <a:solidFill>
                  <a:schemeClr val="bg1"/>
                </a:solidFill>
              </a:rPr>
              <a:t>Spreadsheet  Aerobics</a:t>
            </a:r>
            <a:endParaRPr lang="en-US" sz="4000" b="1" dirty="0">
              <a:solidFill>
                <a:schemeClr val="bg1"/>
              </a:solidFill>
            </a:endParaRPr>
          </a:p>
        </p:txBody>
      </p:sp>
      <p:sp>
        <p:nvSpPr>
          <p:cNvPr id="7" name="TextBox 6"/>
          <p:cNvSpPr txBox="1"/>
          <p:nvPr/>
        </p:nvSpPr>
        <p:spPr>
          <a:xfrm>
            <a:off x="-9525" y="1371600"/>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8" name="Rectangle 46"/>
          <p:cNvSpPr txBox="1">
            <a:spLocks noChangeArrowheads="1"/>
          </p:cNvSpPr>
          <p:nvPr/>
        </p:nvSpPr>
        <p:spPr bwMode="auto">
          <a:xfrm>
            <a:off x="609600" y="1674876"/>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Time To Work On Our Strategy Plans!</a:t>
            </a:r>
            <a:endParaRPr lang="en-US" sz="100" dirty="0">
              <a:solidFill>
                <a:schemeClr val="tx1">
                  <a:lumMod val="75000"/>
                  <a:lumOff val="25000"/>
                </a:schemeClr>
              </a:solidFill>
              <a:latin typeface="Arial" pitchFamily="34" charset="0"/>
              <a:cs typeface="Arial" pitchFamily="34" charset="0"/>
            </a:endParaRPr>
          </a:p>
          <a:p>
            <a:pPr algn="l"/>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cintosh HD:Users:mandawong:Projects:IIE:emediat:col:word_template:word_temp-draft.jpg"/>
          <p:cNvPicPr/>
          <p:nvPr/>
        </p:nvPicPr>
        <p:blipFill rotWithShape="1">
          <a:blip r:embed="rId3" cstate="print">
            <a:extLst>
              <a:ext uri="{28A0092B-C50C-407E-A947-70E740481C1C}">
                <a14:useLocalDpi xmlns:a14="http://schemas.microsoft.com/office/drawing/2010/main" xmlns="" val="0"/>
              </a:ext>
            </a:extLst>
          </a:blip>
          <a:srcRect t="52307"/>
          <a:stretch/>
        </p:blipFill>
        <p:spPr bwMode="auto">
          <a:xfrm>
            <a:off x="1383030" y="2066925"/>
            <a:ext cx="7760970" cy="4791075"/>
          </a:xfrm>
          <a:prstGeom prst="rect">
            <a:avLst/>
          </a:prstGeom>
          <a:noFill/>
          <a:ln>
            <a:noFill/>
          </a:ln>
          <a:extLst>
            <a:ext uri="{53640926-AAD7-44D8-BBD7-CCE9431645EC}">
              <a14:shadowObscured xmlns:a14="http://schemas.microsoft.com/office/drawing/2010/main" xmlns=""/>
            </a:ext>
          </a:extLst>
        </p:spPr>
      </p:pic>
      <p:sp>
        <p:nvSpPr>
          <p:cNvPr id="5" name="TextBox 4"/>
          <p:cNvSpPr txBox="1"/>
          <p:nvPr/>
        </p:nvSpPr>
        <p:spPr>
          <a:xfrm>
            <a:off x="1905000" y="2286000"/>
            <a:ext cx="6553200" cy="1200329"/>
          </a:xfrm>
          <a:prstGeom prst="rect">
            <a:avLst/>
          </a:prstGeom>
          <a:noFill/>
        </p:spPr>
        <p:txBody>
          <a:bodyPr wrap="square" rtlCol="0">
            <a:spAutoFit/>
          </a:bodyPr>
          <a:lstStyle/>
          <a:p>
            <a:pPr marL="342900" indent="-342900">
              <a:buAutoNum type="arabicPeriod"/>
            </a:pPr>
            <a:r>
              <a:rPr lang="en-US" sz="3600" dirty="0" smtClean="0">
                <a:latin typeface="Arial" pitchFamily="34" charset="0"/>
                <a:cs typeface="Arial" pitchFamily="34" charset="0"/>
              </a:rPr>
              <a:t>    Share Pairs</a:t>
            </a:r>
          </a:p>
          <a:p>
            <a:pPr marL="342900" indent="-342900">
              <a:buAutoNum type="arabicPeriod"/>
            </a:pPr>
            <a:r>
              <a:rPr lang="en-US" sz="3600" dirty="0" smtClean="0">
                <a:latin typeface="Arial" pitchFamily="34" charset="0"/>
                <a:cs typeface="Arial" pitchFamily="34" charset="0"/>
              </a:rPr>
              <a:t>    Circle Closing</a:t>
            </a:r>
            <a:endParaRPr lang="en-US" sz="3600" dirty="0">
              <a:latin typeface="Arial" pitchFamily="34" charset="0"/>
              <a:cs typeface="Arial" pitchFamily="34" charset="0"/>
            </a:endParaRPr>
          </a:p>
        </p:txBody>
      </p:sp>
      <p:sp>
        <p:nvSpPr>
          <p:cNvPr id="6" name="TextBox 5"/>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8"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Reflection &amp; Closing</a:t>
            </a:r>
            <a:endParaRPr lang="en-US" sz="100"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xmlns="" val="222338401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pt_template-cover.jpg                                         0037E422Macintosh HD                   C3619BF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88" y="0"/>
            <a:ext cx="9145588" cy="7316788"/>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0" y="2971800"/>
            <a:ext cx="9144000" cy="954107"/>
          </a:xfrm>
          <a:prstGeom prst="rect">
            <a:avLst/>
          </a:prstGeom>
          <a:solidFill>
            <a:schemeClr val="accent5">
              <a:lumMod val="40000"/>
              <a:lumOff val="60000"/>
            </a:schemeClr>
          </a:solidFill>
        </p:spPr>
        <p:txBody>
          <a:bodyPr wrap="square" rtlCol="0">
            <a:spAutoFit/>
          </a:bodyPr>
          <a:lstStyle/>
          <a:p>
            <a:pPr algn="ctr"/>
            <a:r>
              <a:rPr lang="en-US" sz="2800" b="1" dirty="0" smtClean="0">
                <a:solidFill>
                  <a:schemeClr val="tx1">
                    <a:lumMod val="75000"/>
                    <a:lumOff val="25000"/>
                  </a:schemeClr>
                </a:solidFill>
                <a:latin typeface="Arial" pitchFamily="34" charset="0"/>
                <a:cs typeface="Arial" pitchFamily="34" charset="0"/>
              </a:rPr>
              <a:t>Workshop 1:  Social Media and Networked NGOs for Civil Society Overview and Strategic Planning</a:t>
            </a:r>
          </a:p>
        </p:txBody>
      </p:sp>
      <p:sp>
        <p:nvSpPr>
          <p:cNvPr id="9" name="TextBox 8"/>
          <p:cNvSpPr txBox="1"/>
          <p:nvPr/>
        </p:nvSpPr>
        <p:spPr>
          <a:xfrm>
            <a:off x="0" y="4201180"/>
            <a:ext cx="9144000" cy="461665"/>
          </a:xfrm>
          <a:prstGeom prst="rect">
            <a:avLst/>
          </a:prstGeom>
          <a:solidFill>
            <a:srgbClr val="9DE357">
              <a:alpha val="57000"/>
            </a:srgbClr>
          </a:solidFill>
        </p:spPr>
        <p:txBody>
          <a:bodyPr wrap="square" rtlCol="0">
            <a:spAutoFit/>
          </a:bodyPr>
          <a:lstStyle/>
          <a:p>
            <a:pPr algn="ctr"/>
            <a:r>
              <a:rPr lang="en-US" sz="2400" dirty="0" smtClean="0">
                <a:solidFill>
                  <a:schemeClr val="tx1">
                    <a:lumMod val="75000"/>
                    <a:lumOff val="25000"/>
                  </a:schemeClr>
                </a:solidFill>
                <a:latin typeface="Arial" pitchFamily="34" charset="0"/>
                <a:cs typeface="Arial" pitchFamily="34" charset="0"/>
              </a:rPr>
              <a:t>Day </a:t>
            </a:r>
            <a:r>
              <a:rPr lang="en-US" sz="2400" dirty="0">
                <a:solidFill>
                  <a:schemeClr val="tx1">
                    <a:lumMod val="75000"/>
                    <a:lumOff val="25000"/>
                  </a:schemeClr>
                </a:solidFill>
                <a:latin typeface="Arial" pitchFamily="34" charset="0"/>
                <a:cs typeface="Arial" pitchFamily="34" charset="0"/>
              </a:rPr>
              <a:t>3</a:t>
            </a:r>
            <a:r>
              <a:rPr lang="en-US" sz="2400" dirty="0" smtClean="0">
                <a:solidFill>
                  <a:schemeClr val="tx1">
                    <a:lumMod val="75000"/>
                    <a:lumOff val="25000"/>
                  </a:schemeClr>
                </a:solidFill>
                <a:latin typeface="Arial" pitchFamily="34" charset="0"/>
                <a:cs typeface="Arial" pitchFamily="34" charset="0"/>
              </a:rPr>
              <a:t>: Coaching &amp; Online Community Site</a:t>
            </a:r>
            <a:endParaRPr lang="en-US" sz="2400" dirty="0">
              <a:solidFill>
                <a:schemeClr val="tx1">
                  <a:lumMod val="75000"/>
                  <a:lumOff val="25000"/>
                </a:schemeClr>
              </a:solidFill>
              <a:latin typeface="Arial" pitchFamily="34" charset="0"/>
              <a:cs typeface="Arial" pitchFamily="34" charset="0"/>
            </a:endParaRPr>
          </a:p>
        </p:txBody>
      </p:sp>
      <p:sp>
        <p:nvSpPr>
          <p:cNvPr id="10" name="TextBox 9"/>
          <p:cNvSpPr txBox="1"/>
          <p:nvPr/>
        </p:nvSpPr>
        <p:spPr>
          <a:xfrm>
            <a:off x="9525" y="6334780"/>
            <a:ext cx="9144000" cy="523220"/>
          </a:xfrm>
          <a:prstGeom prst="rect">
            <a:avLst/>
          </a:prstGeom>
          <a:noFill/>
        </p:spPr>
        <p:txBody>
          <a:bodyPr wrap="square" rtlCol="0">
            <a:spAutoFit/>
          </a:bodyPr>
          <a:lstStyle/>
          <a:p>
            <a:pPr algn="ctr"/>
            <a:r>
              <a:rPr lang="en-US" sz="1400" dirty="0" smtClean="0"/>
              <a:t>This project is managed by Institute for International Institute for Education (IIE)</a:t>
            </a:r>
            <a:br>
              <a:rPr lang="en-US" sz="1400" dirty="0" smtClean="0"/>
            </a:br>
            <a:r>
              <a:rPr lang="en-US" sz="1400" dirty="0" smtClean="0"/>
              <a:t>Sponsored by the U.S. Department of State Middle East Partnership Initiative (MEPI)</a:t>
            </a:r>
            <a:endParaRPr lang="en-US" sz="1400" dirty="0"/>
          </a:p>
        </p:txBody>
      </p:sp>
    </p:spTree>
    <p:extLst>
      <p:ext uri="{BB962C8B-B14F-4D97-AF65-F5344CB8AC3E}">
        <p14:creationId xmlns:p14="http://schemas.microsoft.com/office/powerpoint/2010/main" xmlns="" val="335924919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29-2011 4-53-30 PM.png"/>
          <p:cNvPicPr>
            <a:picLocks noChangeAspect="1"/>
          </p:cNvPicPr>
          <p:nvPr/>
        </p:nvPicPr>
        <p:blipFill>
          <a:blip r:embed="rId3" cstate="print"/>
          <a:stretch>
            <a:fillRect/>
          </a:stretch>
        </p:blipFill>
        <p:spPr>
          <a:xfrm>
            <a:off x="609600" y="1248460"/>
            <a:ext cx="6638029" cy="5105400"/>
          </a:xfrm>
          <a:prstGeom prst="rect">
            <a:avLst/>
          </a:prstGeom>
        </p:spPr>
      </p:pic>
      <p:sp>
        <p:nvSpPr>
          <p:cNvPr id="4" name="TextBox 3"/>
          <p:cNvSpPr txBox="1"/>
          <p:nvPr/>
        </p:nvSpPr>
        <p:spPr>
          <a:xfrm>
            <a:off x="2971800" y="5983069"/>
            <a:ext cx="6172200" cy="646331"/>
          </a:xfrm>
          <a:prstGeom prst="rect">
            <a:avLst/>
          </a:prstGeom>
          <a:solidFill>
            <a:schemeClr val="tx1"/>
          </a:solidFill>
        </p:spPr>
        <p:txBody>
          <a:bodyPr wrap="square" rtlCol="0">
            <a:spAutoFit/>
          </a:bodyPr>
          <a:lstStyle/>
          <a:p>
            <a:r>
              <a:rPr lang="en-US" dirty="0" smtClean="0">
                <a:solidFill>
                  <a:schemeClr val="bg1"/>
                </a:solidFill>
              </a:rPr>
              <a:t>You are free to use this work as long you attribute the author Beth Kanter and include link:  http://www.bethkanter.org</a:t>
            </a:r>
            <a:endParaRPr lang="en-US" dirty="0">
              <a:solidFill>
                <a:schemeClr val="bg1"/>
              </a:solidFill>
            </a:endParaRPr>
          </a:p>
        </p:txBody>
      </p:sp>
      <p:sp>
        <p:nvSpPr>
          <p:cNvPr id="7" name="TextBox 6"/>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8"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Rules For Using This Content</a:t>
            </a:r>
          </a:p>
          <a:p>
            <a:pPr algn="l"/>
            <a:r>
              <a:rPr lang="en-US" sz="2800" dirty="0" smtClean="0">
                <a:solidFill>
                  <a:schemeClr val="tx1">
                    <a:lumMod val="75000"/>
                    <a:lumOff val="25000"/>
                  </a:schemeClr>
                </a:solidFill>
                <a:latin typeface="Arial" pitchFamily="34" charset="0"/>
                <a:cs typeface="Arial" pitchFamily="34" charset="0"/>
              </a:rPr>
              <a:t>Creative Commons Attribution License</a:t>
            </a:r>
            <a:endParaRPr lang="en-US" sz="600" dirty="0" smtClean="0">
              <a:solidFill>
                <a:schemeClr val="tx1">
                  <a:lumMod val="75000"/>
                  <a:lumOff val="25000"/>
                </a:schemeClr>
              </a:solidFill>
              <a:latin typeface="Arial" pitchFamily="34" charset="0"/>
              <a:cs typeface="Arial" pitchFamily="34" charset="0"/>
            </a:endParaRPr>
          </a:p>
          <a:p>
            <a:pPr algn="l"/>
            <a:endParaRPr lang="en-US" sz="600" dirty="0">
              <a:solidFill>
                <a:schemeClr val="tx1">
                  <a:lumMod val="75000"/>
                  <a:lumOff val="25000"/>
                </a:schemeClr>
              </a:solidFill>
              <a:latin typeface="Arial" pitchFamily="34" charset="0"/>
              <a:cs typeface="Arial" pitchFamily="34" charset="0"/>
            </a:endParaRPr>
          </a:p>
          <a:p>
            <a:pPr algn="l"/>
            <a:endParaRPr lang="en-US" sz="6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2"/>
          <p:cNvSpPr txBox="1">
            <a:spLocks noChangeArrowheads="1"/>
          </p:cNvSpPr>
          <p:nvPr/>
        </p:nvSpPr>
        <p:spPr bwMode="auto">
          <a:xfrm>
            <a:off x="990600" y="5562600"/>
            <a:ext cx="5105400" cy="830263"/>
          </a:xfrm>
          <a:prstGeom prst="rect">
            <a:avLst/>
          </a:prstGeom>
          <a:noFill/>
          <a:ln w="9525">
            <a:noFill/>
            <a:miter lim="800000"/>
            <a:headEnd/>
            <a:tailEnd/>
          </a:ln>
        </p:spPr>
        <p:txBody>
          <a:bodyPr>
            <a:spAutoFit/>
          </a:bodyPr>
          <a:lstStyle/>
          <a:p>
            <a:r>
              <a:rPr lang="en-US" sz="1600" dirty="0" smtClean="0">
                <a:latin typeface="Calibri" pitchFamily="34" charset="0"/>
              </a:rPr>
              <a:t>Modified illustration by    </a:t>
            </a:r>
            <a:r>
              <a:rPr lang="en-US" sz="1600" dirty="0">
                <a:latin typeface="Calibri" pitchFamily="34" charset="0"/>
              </a:rPr>
              <a:t>David </a:t>
            </a:r>
            <a:r>
              <a:rPr lang="en-US" sz="1600" dirty="0" err="1">
                <a:latin typeface="Calibri" pitchFamily="34" charset="0"/>
              </a:rPr>
              <a:t>Armano</a:t>
            </a:r>
            <a:r>
              <a:rPr lang="en-US" sz="1600" dirty="0">
                <a:latin typeface="Calibri" pitchFamily="34" charset="0"/>
              </a:rPr>
              <a:t/>
            </a:r>
            <a:br>
              <a:rPr lang="en-US" sz="1600" dirty="0">
                <a:latin typeface="Calibri" pitchFamily="34" charset="0"/>
              </a:rPr>
            </a:br>
            <a:r>
              <a:rPr lang="en-US" sz="1600" b="1" dirty="0">
                <a:latin typeface="Calibri" pitchFamily="34" charset="0"/>
              </a:rPr>
              <a:t> The Micro-Sociology of Networks</a:t>
            </a:r>
          </a:p>
          <a:p>
            <a:endParaRPr lang="en-US" sz="1600" dirty="0">
              <a:latin typeface="Calibri" pitchFamily="34" charset="0"/>
            </a:endParaRPr>
          </a:p>
        </p:txBody>
      </p:sp>
      <p:pic>
        <p:nvPicPr>
          <p:cNvPr id="8" name="Picture 7" descr="4-6-2010 4-48-50 PM.png"/>
          <p:cNvPicPr>
            <a:picLocks noChangeAspect="1"/>
          </p:cNvPicPr>
          <p:nvPr/>
        </p:nvPicPr>
        <p:blipFill>
          <a:blip r:embed="rId3" cstate="print"/>
          <a:stretch>
            <a:fillRect/>
          </a:stretch>
        </p:blipFill>
        <p:spPr>
          <a:xfrm>
            <a:off x="457200" y="1066800"/>
            <a:ext cx="8276191" cy="5247619"/>
          </a:xfrm>
          <a:prstGeom prst="rect">
            <a:avLst/>
          </a:prstGeom>
        </p:spPr>
      </p:pic>
      <p:sp>
        <p:nvSpPr>
          <p:cNvPr id="9" name="TextBox 5"/>
          <p:cNvSpPr txBox="1">
            <a:spLocks noChangeArrowheads="1"/>
          </p:cNvSpPr>
          <p:nvPr/>
        </p:nvSpPr>
        <p:spPr bwMode="auto">
          <a:xfrm>
            <a:off x="381000" y="6211888"/>
            <a:ext cx="6858000" cy="646112"/>
          </a:xfrm>
          <a:prstGeom prst="rect">
            <a:avLst/>
          </a:prstGeom>
          <a:noFill/>
          <a:ln w="9525">
            <a:noFill/>
            <a:miter lim="800000"/>
            <a:headEnd/>
            <a:tailEnd/>
          </a:ln>
        </p:spPr>
        <p:txBody>
          <a:bodyPr>
            <a:spAutoFit/>
          </a:bodyPr>
          <a:lstStyle/>
          <a:p>
            <a:r>
              <a:rPr lang="en-US" sz="1200" dirty="0">
                <a:latin typeface="Calibri" pitchFamily="34" charset="0"/>
              </a:rPr>
              <a:t>With apologies to David </a:t>
            </a:r>
            <a:r>
              <a:rPr lang="en-US" sz="1200" dirty="0" err="1">
                <a:latin typeface="Calibri" pitchFamily="34" charset="0"/>
              </a:rPr>
              <a:t>Armano</a:t>
            </a:r>
            <a:r>
              <a:rPr lang="en-US" sz="1200" dirty="0">
                <a:latin typeface="Calibri" pitchFamily="34" charset="0"/>
              </a:rPr>
              <a:t> for hacking his visual! </a:t>
            </a:r>
            <a:br>
              <a:rPr lang="en-US" sz="1200" dirty="0">
                <a:latin typeface="Calibri" pitchFamily="34" charset="0"/>
              </a:rPr>
            </a:br>
            <a:r>
              <a:rPr lang="en-US" sz="1200" dirty="0">
                <a:latin typeface="Calibri" pitchFamily="34" charset="0"/>
              </a:rPr>
              <a:t>Source: </a:t>
            </a:r>
            <a:r>
              <a:rPr lang="en-US" sz="1200" b="1" dirty="0">
                <a:latin typeface="Calibri" pitchFamily="34" charset="0"/>
              </a:rPr>
              <a:t> The Micro-Sociology of Networks</a:t>
            </a:r>
          </a:p>
          <a:p>
            <a:endParaRPr lang="en-US" sz="1200" dirty="0">
              <a:latin typeface="Calibri" pitchFamily="34" charset="0"/>
            </a:endParaRPr>
          </a:p>
        </p:txBody>
      </p:sp>
      <p:sp>
        <p:nvSpPr>
          <p:cNvPr id="10" name="TextBox 9"/>
          <p:cNvSpPr txBox="1"/>
          <p:nvPr/>
        </p:nvSpPr>
        <p:spPr>
          <a:xfrm>
            <a:off x="3657600" y="5410200"/>
            <a:ext cx="1447800" cy="381000"/>
          </a:xfrm>
          <a:prstGeom prst="rect">
            <a:avLst/>
          </a:prstGeom>
          <a:solidFill>
            <a:schemeClr val="bg1"/>
          </a:solidFill>
        </p:spPr>
        <p:txBody>
          <a:bodyPr wrap="square" rtlCol="0">
            <a:spAutoFit/>
          </a:bodyPr>
          <a:lstStyle/>
          <a:p>
            <a:pPr algn="ctr"/>
            <a:r>
              <a:rPr lang="en-US" b="1" dirty="0" smtClean="0"/>
              <a:t>NGO</a:t>
            </a:r>
            <a:endParaRPr lang="en-US" b="1" dirty="0"/>
          </a:p>
        </p:txBody>
      </p:sp>
      <p:sp>
        <p:nvSpPr>
          <p:cNvPr id="11" name="TextBox 4"/>
          <p:cNvSpPr txBox="1">
            <a:spLocks noChangeArrowheads="1"/>
          </p:cNvSpPr>
          <p:nvPr/>
        </p:nvSpPr>
        <p:spPr bwMode="auto">
          <a:xfrm>
            <a:off x="0" y="0"/>
            <a:ext cx="9144000" cy="914400"/>
          </a:xfrm>
          <a:prstGeom prst="rect">
            <a:avLst/>
          </a:prstGeom>
          <a:solidFill>
            <a:schemeClr val="tx1"/>
          </a:solidFill>
          <a:ln w="9525">
            <a:noFill/>
            <a:miter lim="800000"/>
            <a:headEnd/>
            <a:tailEnd/>
          </a:ln>
        </p:spPr>
        <p:txBody>
          <a:bodyPr wrap="square">
            <a:spAutoFit/>
          </a:bodyPr>
          <a:lstStyle/>
          <a:p>
            <a:endParaRPr lang="en-US" sz="100" dirty="0" smtClean="0">
              <a:solidFill>
                <a:schemeClr val="bg1"/>
              </a:solidFill>
              <a:latin typeface="Arial" pitchFamily="34" charset="0"/>
              <a:cs typeface="Arial" pitchFamily="34" charset="0"/>
            </a:endParaRPr>
          </a:p>
          <a:p>
            <a:endParaRPr lang="en-US" sz="100" dirty="0">
              <a:solidFill>
                <a:schemeClr val="bg1"/>
              </a:solidFill>
              <a:latin typeface="Arial" pitchFamily="34" charset="0"/>
              <a:cs typeface="Arial" pitchFamily="34" charset="0"/>
            </a:endParaRPr>
          </a:p>
          <a:p>
            <a:endParaRPr lang="en-US" sz="100" dirty="0" smtClean="0">
              <a:solidFill>
                <a:schemeClr val="bg1"/>
              </a:solidFill>
              <a:latin typeface="Arial" pitchFamily="34" charset="0"/>
              <a:cs typeface="Arial" pitchFamily="34" charset="0"/>
            </a:endParaRPr>
          </a:p>
          <a:p>
            <a:endParaRPr lang="en-US" sz="100" dirty="0">
              <a:solidFill>
                <a:schemeClr val="bg1"/>
              </a:solidFill>
              <a:latin typeface="Arial" pitchFamily="34" charset="0"/>
              <a:cs typeface="Arial" pitchFamily="34" charset="0"/>
            </a:endParaRPr>
          </a:p>
          <a:p>
            <a:endParaRPr lang="en-US" sz="100" dirty="0" smtClean="0">
              <a:solidFill>
                <a:schemeClr val="bg1"/>
              </a:solidFill>
              <a:latin typeface="Arial" pitchFamily="34" charset="0"/>
              <a:cs typeface="Arial" pitchFamily="34" charset="0"/>
            </a:endParaRPr>
          </a:p>
          <a:p>
            <a:endParaRPr lang="en-US" sz="100" dirty="0">
              <a:solidFill>
                <a:schemeClr val="bg1"/>
              </a:solidFill>
              <a:latin typeface="Arial" pitchFamily="34" charset="0"/>
              <a:cs typeface="Arial" pitchFamily="34" charset="0"/>
            </a:endParaRPr>
          </a:p>
          <a:p>
            <a:endParaRPr lang="en-US" sz="100" dirty="0" smtClean="0">
              <a:solidFill>
                <a:schemeClr val="bg1"/>
              </a:solidFill>
              <a:latin typeface="Arial" pitchFamily="34" charset="0"/>
              <a:cs typeface="Arial" pitchFamily="34" charset="0"/>
            </a:endParaRPr>
          </a:p>
          <a:p>
            <a:endParaRPr lang="en-US" sz="100" dirty="0">
              <a:solidFill>
                <a:schemeClr val="bg1"/>
              </a:solidFill>
              <a:latin typeface="Arial" pitchFamily="34" charset="0"/>
              <a:cs typeface="Arial" pitchFamily="34" charset="0"/>
            </a:endParaRPr>
          </a:p>
          <a:p>
            <a:endParaRPr lang="en-US" sz="100" dirty="0" smtClean="0">
              <a:solidFill>
                <a:schemeClr val="bg1"/>
              </a:solidFill>
              <a:latin typeface="Arial" pitchFamily="34" charset="0"/>
              <a:cs typeface="Arial" pitchFamily="34" charset="0"/>
            </a:endParaRPr>
          </a:p>
          <a:p>
            <a:endParaRPr lang="en-US" sz="100" dirty="0">
              <a:solidFill>
                <a:schemeClr val="bg1"/>
              </a:solidFill>
              <a:latin typeface="Arial" pitchFamily="34" charset="0"/>
              <a:cs typeface="Arial" pitchFamily="34" charset="0"/>
            </a:endParaRPr>
          </a:p>
          <a:p>
            <a:endParaRPr lang="en-US" sz="100" dirty="0" smtClean="0">
              <a:solidFill>
                <a:schemeClr val="bg1"/>
              </a:solidFill>
              <a:latin typeface="Arial" pitchFamily="34" charset="0"/>
              <a:cs typeface="Arial" pitchFamily="34" charset="0"/>
            </a:endParaRPr>
          </a:p>
          <a:p>
            <a:endParaRPr lang="en-US" sz="100" dirty="0">
              <a:solidFill>
                <a:schemeClr val="bg1"/>
              </a:solidFill>
              <a:latin typeface="Arial" pitchFamily="34" charset="0"/>
              <a:cs typeface="Arial" pitchFamily="34" charset="0"/>
            </a:endParaRPr>
          </a:p>
          <a:p>
            <a:r>
              <a:rPr lang="en-US" sz="2800" dirty="0" smtClean="0">
                <a:solidFill>
                  <a:schemeClr val="bg1"/>
                </a:solidFill>
                <a:latin typeface="Arial" pitchFamily="34" charset="0"/>
                <a:cs typeface="Arial" pitchFamily="34" charset="0"/>
              </a:rPr>
              <a:t>Example of a Non-Networked NGO</a:t>
            </a:r>
            <a:endParaRPr lang="en-US" sz="28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Box 5"/>
          <p:cNvSpPr txBox="1">
            <a:spLocks noChangeArrowheads="1"/>
          </p:cNvSpPr>
          <p:nvPr/>
        </p:nvSpPr>
        <p:spPr bwMode="auto">
          <a:xfrm>
            <a:off x="381000" y="6096000"/>
            <a:ext cx="6858000" cy="646112"/>
          </a:xfrm>
          <a:prstGeom prst="rect">
            <a:avLst/>
          </a:prstGeom>
          <a:noFill/>
          <a:ln w="9525">
            <a:noFill/>
            <a:miter lim="800000"/>
            <a:headEnd/>
            <a:tailEnd/>
          </a:ln>
        </p:spPr>
        <p:txBody>
          <a:bodyPr>
            <a:spAutoFit/>
          </a:bodyPr>
          <a:lstStyle/>
          <a:p>
            <a:r>
              <a:rPr lang="en-US" sz="1200" dirty="0">
                <a:latin typeface="Calibri" pitchFamily="34" charset="0"/>
              </a:rPr>
              <a:t>With apologies to David </a:t>
            </a:r>
            <a:r>
              <a:rPr lang="en-US" sz="1200" dirty="0" err="1">
                <a:latin typeface="Calibri" pitchFamily="34" charset="0"/>
              </a:rPr>
              <a:t>Armano</a:t>
            </a:r>
            <a:r>
              <a:rPr lang="en-US" sz="1200" dirty="0">
                <a:latin typeface="Calibri" pitchFamily="34" charset="0"/>
              </a:rPr>
              <a:t> for hacking his visual! </a:t>
            </a:r>
            <a:br>
              <a:rPr lang="en-US" sz="1200" dirty="0">
                <a:latin typeface="Calibri" pitchFamily="34" charset="0"/>
              </a:rPr>
            </a:br>
            <a:r>
              <a:rPr lang="en-US" sz="1200" dirty="0">
                <a:latin typeface="Calibri" pitchFamily="34" charset="0"/>
              </a:rPr>
              <a:t>Source: </a:t>
            </a:r>
            <a:r>
              <a:rPr lang="en-US" sz="1200" b="1" dirty="0">
                <a:latin typeface="Calibri" pitchFamily="34" charset="0"/>
              </a:rPr>
              <a:t> The Micro-Sociology of Networks</a:t>
            </a:r>
          </a:p>
          <a:p>
            <a:endParaRPr lang="en-US" sz="1200" dirty="0">
              <a:latin typeface="Calibri" pitchFamily="34" charset="0"/>
            </a:endParaRPr>
          </a:p>
        </p:txBody>
      </p:sp>
      <p:pic>
        <p:nvPicPr>
          <p:cNvPr id="6" name="Picture 5" descr="final hack inside out.png"/>
          <p:cNvPicPr>
            <a:picLocks noChangeAspect="1"/>
          </p:cNvPicPr>
          <p:nvPr/>
        </p:nvPicPr>
        <p:blipFill>
          <a:blip r:embed="rId3" cstate="print"/>
          <a:stretch>
            <a:fillRect/>
          </a:stretch>
        </p:blipFill>
        <p:spPr>
          <a:xfrm>
            <a:off x="0" y="1676400"/>
            <a:ext cx="9144000" cy="3268133"/>
          </a:xfrm>
          <a:prstGeom prst="rect">
            <a:avLst/>
          </a:prstGeom>
        </p:spPr>
      </p:pic>
      <p:sp>
        <p:nvSpPr>
          <p:cNvPr id="8" name="TextBox 7"/>
          <p:cNvSpPr txBox="1"/>
          <p:nvPr/>
        </p:nvSpPr>
        <p:spPr>
          <a:xfrm>
            <a:off x="2971800" y="4419600"/>
            <a:ext cx="1447800" cy="381000"/>
          </a:xfrm>
          <a:prstGeom prst="rect">
            <a:avLst/>
          </a:prstGeom>
          <a:solidFill>
            <a:schemeClr val="bg1"/>
          </a:solidFill>
        </p:spPr>
        <p:txBody>
          <a:bodyPr wrap="square" rtlCol="0">
            <a:spAutoFit/>
          </a:bodyPr>
          <a:lstStyle/>
          <a:p>
            <a:pPr algn="ctr"/>
            <a:r>
              <a:rPr lang="en-US" b="1" dirty="0" smtClean="0"/>
              <a:t>NGO</a:t>
            </a:r>
            <a:endParaRPr lang="en-US" b="1" dirty="0"/>
          </a:p>
        </p:txBody>
      </p:sp>
      <p:sp>
        <p:nvSpPr>
          <p:cNvPr id="9" name="TextBox 8"/>
          <p:cNvSpPr txBox="1"/>
          <p:nvPr/>
        </p:nvSpPr>
        <p:spPr>
          <a:xfrm>
            <a:off x="1752600" y="4648200"/>
            <a:ext cx="914400" cy="381000"/>
          </a:xfrm>
          <a:prstGeom prst="rect">
            <a:avLst/>
          </a:prstGeom>
          <a:solidFill>
            <a:schemeClr val="bg1"/>
          </a:solidFill>
        </p:spPr>
        <p:txBody>
          <a:bodyPr wrap="square" rtlCol="0">
            <a:spAutoFit/>
          </a:bodyPr>
          <a:lstStyle/>
          <a:p>
            <a:r>
              <a:rPr lang="en-US" dirty="0" smtClean="0"/>
              <a:t>Staff</a:t>
            </a:r>
            <a:endParaRPr lang="en-US" dirty="0"/>
          </a:p>
        </p:txBody>
      </p:sp>
      <p:sp>
        <p:nvSpPr>
          <p:cNvPr id="10" name="TextBox 4"/>
          <p:cNvSpPr txBox="1">
            <a:spLocks noChangeArrowheads="1"/>
          </p:cNvSpPr>
          <p:nvPr/>
        </p:nvSpPr>
        <p:spPr bwMode="auto">
          <a:xfrm>
            <a:off x="0" y="0"/>
            <a:ext cx="9144000" cy="914400"/>
          </a:xfrm>
          <a:prstGeom prst="rect">
            <a:avLst/>
          </a:prstGeom>
          <a:solidFill>
            <a:schemeClr val="tx1"/>
          </a:solidFill>
          <a:ln w="9525">
            <a:noFill/>
            <a:miter lim="800000"/>
            <a:headEnd/>
            <a:tailEnd/>
          </a:ln>
        </p:spPr>
        <p:txBody>
          <a:bodyPr wrap="square">
            <a:spAutoFit/>
          </a:bodyPr>
          <a:lstStyle/>
          <a:p>
            <a:endParaRPr lang="en-US" sz="100" dirty="0" smtClean="0">
              <a:solidFill>
                <a:schemeClr val="bg1"/>
              </a:solidFill>
              <a:latin typeface="Arial" pitchFamily="34" charset="0"/>
              <a:cs typeface="Arial" pitchFamily="34" charset="0"/>
            </a:endParaRPr>
          </a:p>
          <a:p>
            <a:endParaRPr lang="en-US" sz="100" dirty="0">
              <a:solidFill>
                <a:schemeClr val="bg1"/>
              </a:solidFill>
              <a:latin typeface="Arial" pitchFamily="34" charset="0"/>
              <a:cs typeface="Arial" pitchFamily="34" charset="0"/>
            </a:endParaRPr>
          </a:p>
          <a:p>
            <a:endParaRPr lang="en-US" sz="100" dirty="0" smtClean="0">
              <a:solidFill>
                <a:schemeClr val="bg1"/>
              </a:solidFill>
              <a:latin typeface="Arial" pitchFamily="34" charset="0"/>
              <a:cs typeface="Arial" pitchFamily="34" charset="0"/>
            </a:endParaRPr>
          </a:p>
          <a:p>
            <a:endParaRPr lang="en-US" sz="100" dirty="0">
              <a:solidFill>
                <a:schemeClr val="bg1"/>
              </a:solidFill>
              <a:latin typeface="Arial" pitchFamily="34" charset="0"/>
              <a:cs typeface="Arial" pitchFamily="34" charset="0"/>
            </a:endParaRPr>
          </a:p>
          <a:p>
            <a:endParaRPr lang="en-US" sz="100" dirty="0" smtClean="0">
              <a:solidFill>
                <a:schemeClr val="bg1"/>
              </a:solidFill>
              <a:latin typeface="Arial" pitchFamily="34" charset="0"/>
              <a:cs typeface="Arial" pitchFamily="34" charset="0"/>
            </a:endParaRPr>
          </a:p>
          <a:p>
            <a:endParaRPr lang="en-US" sz="100" dirty="0">
              <a:solidFill>
                <a:schemeClr val="bg1"/>
              </a:solidFill>
              <a:latin typeface="Arial" pitchFamily="34" charset="0"/>
              <a:cs typeface="Arial" pitchFamily="34" charset="0"/>
            </a:endParaRPr>
          </a:p>
          <a:p>
            <a:endParaRPr lang="en-US" sz="100" dirty="0" smtClean="0">
              <a:solidFill>
                <a:schemeClr val="bg1"/>
              </a:solidFill>
              <a:latin typeface="Arial" pitchFamily="34" charset="0"/>
              <a:cs typeface="Arial" pitchFamily="34" charset="0"/>
            </a:endParaRPr>
          </a:p>
          <a:p>
            <a:endParaRPr lang="en-US" sz="100" dirty="0">
              <a:solidFill>
                <a:schemeClr val="bg1"/>
              </a:solidFill>
              <a:latin typeface="Arial" pitchFamily="34" charset="0"/>
              <a:cs typeface="Arial" pitchFamily="34" charset="0"/>
            </a:endParaRPr>
          </a:p>
          <a:p>
            <a:endParaRPr lang="en-US" sz="100" dirty="0" smtClean="0">
              <a:solidFill>
                <a:schemeClr val="bg1"/>
              </a:solidFill>
              <a:latin typeface="Arial" pitchFamily="34" charset="0"/>
              <a:cs typeface="Arial" pitchFamily="34" charset="0"/>
            </a:endParaRPr>
          </a:p>
          <a:p>
            <a:endParaRPr lang="en-US" sz="100" dirty="0">
              <a:solidFill>
                <a:schemeClr val="bg1"/>
              </a:solidFill>
              <a:latin typeface="Arial" pitchFamily="34" charset="0"/>
              <a:cs typeface="Arial" pitchFamily="34" charset="0"/>
            </a:endParaRPr>
          </a:p>
          <a:p>
            <a:endParaRPr lang="en-US" sz="100" dirty="0" smtClean="0">
              <a:solidFill>
                <a:schemeClr val="bg1"/>
              </a:solidFill>
              <a:latin typeface="Arial" pitchFamily="34" charset="0"/>
              <a:cs typeface="Arial" pitchFamily="34" charset="0"/>
            </a:endParaRPr>
          </a:p>
          <a:p>
            <a:endParaRPr lang="en-US" sz="100" dirty="0">
              <a:solidFill>
                <a:schemeClr val="bg1"/>
              </a:solidFill>
              <a:latin typeface="Arial" pitchFamily="34" charset="0"/>
              <a:cs typeface="Arial" pitchFamily="34" charset="0"/>
            </a:endParaRPr>
          </a:p>
          <a:p>
            <a:r>
              <a:rPr lang="en-US" sz="2800" dirty="0" smtClean="0">
                <a:solidFill>
                  <a:schemeClr val="bg1"/>
                </a:solidFill>
                <a:latin typeface="Arial" pitchFamily="34" charset="0"/>
                <a:cs typeface="Arial" pitchFamily="34" charset="0"/>
              </a:rPr>
              <a:t>Example of a Networked NGO</a:t>
            </a:r>
            <a:endParaRPr lang="en-US" sz="28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297244979_6c92f16c86_z.jpg"/>
          <p:cNvPicPr>
            <a:picLocks noChangeAspect="1"/>
          </p:cNvPicPr>
          <p:nvPr/>
        </p:nvPicPr>
        <p:blipFill>
          <a:blip r:embed="rId3" cstate="print"/>
          <a:stretch>
            <a:fillRect/>
          </a:stretch>
        </p:blipFill>
        <p:spPr>
          <a:xfrm>
            <a:off x="0" y="0"/>
            <a:ext cx="9144000" cy="7315200"/>
          </a:xfrm>
          <a:prstGeom prst="rect">
            <a:avLst/>
          </a:prstGeom>
        </p:spPr>
      </p:pic>
      <p:sp>
        <p:nvSpPr>
          <p:cNvPr id="6" name="TextBox 5"/>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7"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Global Examples of Networked NGOs</a:t>
            </a:r>
            <a:endParaRPr lang="en-US" sz="28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143000"/>
            <a:ext cx="7086600" cy="3970318"/>
          </a:xfrm>
          <a:prstGeom prst="rect">
            <a:avLst/>
          </a:prstGeom>
          <a:noFill/>
        </p:spPr>
        <p:txBody>
          <a:bodyPr wrap="square" rtlCol="0">
            <a:spAutoFit/>
          </a:bodyPr>
          <a:lstStyle/>
          <a:p>
            <a:r>
              <a:rPr lang="en-US" sz="2800" dirty="0" smtClean="0">
                <a:solidFill>
                  <a:srgbClr val="FF0000"/>
                </a:solidFill>
              </a:rPr>
              <a:t>Remove this slide:</a:t>
            </a:r>
          </a:p>
          <a:p>
            <a:endParaRPr lang="en-US" sz="2800" dirty="0"/>
          </a:p>
          <a:p>
            <a:r>
              <a:rPr lang="en-US" sz="2800" dirty="0" smtClean="0"/>
              <a:t>You will may not have time to cover all of the following examples. Pick and choose the ones that resonate most and feel free to find and add your own.</a:t>
            </a:r>
          </a:p>
          <a:p>
            <a:endParaRPr lang="en-US" sz="2800" dirty="0" smtClean="0"/>
          </a:p>
          <a:p>
            <a:r>
              <a:rPr lang="en-US" sz="2800" dirty="0" smtClean="0"/>
              <a:t>Notes about the case studies are in the notes of each slide as well as links to a story or video.</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3-2011 6-38-18 PM.png"/>
          <p:cNvPicPr>
            <a:picLocks noChangeAspect="1"/>
          </p:cNvPicPr>
          <p:nvPr/>
        </p:nvPicPr>
        <p:blipFill>
          <a:blip r:embed="rId3" cstate="print"/>
          <a:stretch>
            <a:fillRect/>
          </a:stretch>
        </p:blipFill>
        <p:spPr>
          <a:xfrm>
            <a:off x="609600" y="304800"/>
            <a:ext cx="7789896" cy="60960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2-23-2011 6-41-03 PM.png"/>
          <p:cNvPicPr>
            <a:picLocks noChangeAspect="1"/>
          </p:cNvPicPr>
          <p:nvPr/>
        </p:nvPicPr>
        <p:blipFill>
          <a:blip r:embed="rId3" cstate="print"/>
          <a:stretch>
            <a:fillRect/>
          </a:stretch>
        </p:blipFill>
        <p:spPr>
          <a:xfrm>
            <a:off x="6087035" y="4648200"/>
            <a:ext cx="3056965" cy="2209800"/>
          </a:xfrm>
          <a:prstGeom prst="rect">
            <a:avLst/>
          </a:prstGeom>
        </p:spPr>
      </p:pic>
      <p:sp>
        <p:nvSpPr>
          <p:cNvPr id="4" name="TextBox 3"/>
          <p:cNvSpPr txBox="1"/>
          <p:nvPr/>
        </p:nvSpPr>
        <p:spPr>
          <a:xfrm>
            <a:off x="533400" y="381000"/>
            <a:ext cx="7696200" cy="4678204"/>
          </a:xfrm>
          <a:prstGeom prst="rect">
            <a:avLst/>
          </a:prstGeom>
          <a:noFill/>
        </p:spPr>
        <p:txBody>
          <a:bodyPr wrap="square" rtlCol="0">
            <a:spAutoFit/>
          </a:bodyPr>
          <a:lstStyle/>
          <a:p>
            <a:r>
              <a:rPr lang="en-US" sz="2800" dirty="0" smtClean="0">
                <a:solidFill>
                  <a:schemeClr val="bg1"/>
                </a:solidFill>
              </a:rPr>
              <a:t>In the three years since the film has been out there, there are still 10K views a day and 12 million views online. </a:t>
            </a:r>
          </a:p>
          <a:p>
            <a:endParaRPr lang="en-US" sz="2800" dirty="0" smtClean="0">
              <a:solidFill>
                <a:schemeClr val="bg1"/>
              </a:solidFill>
            </a:endParaRPr>
          </a:p>
          <a:p>
            <a:r>
              <a:rPr lang="en-US" sz="2800" dirty="0" smtClean="0">
                <a:solidFill>
                  <a:schemeClr val="bg1"/>
                </a:solidFill>
              </a:rPr>
              <a:t>People in 220 countries have viewed the film in an unknown number of group settings.  </a:t>
            </a:r>
          </a:p>
          <a:p>
            <a:endParaRPr lang="en-US" sz="2800" dirty="0" smtClean="0">
              <a:solidFill>
                <a:schemeClr val="bg1"/>
              </a:solidFill>
            </a:endParaRPr>
          </a:p>
          <a:p>
            <a:r>
              <a:rPr lang="en-US" sz="2800" dirty="0" smtClean="0">
                <a:solidFill>
                  <a:schemeClr val="bg1"/>
                </a:solidFill>
              </a:rPr>
              <a:t>Translated into dozens of languages, inspired curriculum for high school, inspired a ballet in Boston, a puppet show in Palestine.</a:t>
            </a:r>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0" y="-1"/>
            <a:ext cx="9144000" cy="1097280"/>
          </a:xfrm>
          <a:prstGeom prst="rect">
            <a:avLst/>
          </a:prstGeom>
          <a:solidFill>
            <a:srgbClr val="ABDCD4"/>
          </a:solidFill>
        </p:spPr>
        <p:txBody>
          <a:bodyPr wrap="square" rtlCol="0">
            <a:spAutoFit/>
          </a:bodyPr>
          <a:lstStyle/>
          <a:p>
            <a:endParaRPr lang="en-US" sz="3200" b="1" dirty="0" smtClean="0">
              <a:solidFill>
                <a:schemeClr val="tx1">
                  <a:lumMod val="65000"/>
                  <a:lumOff val="35000"/>
                </a:schemeClr>
              </a:solidFill>
              <a:latin typeface="Arial" pitchFamily="34" charset="0"/>
              <a:cs typeface="Arial" pitchFamily="34" charset="0"/>
            </a:endParaRPr>
          </a:p>
        </p:txBody>
      </p:sp>
      <p:sp>
        <p:nvSpPr>
          <p:cNvPr id="3118" name="Rectangle 46"/>
          <p:cNvSpPr>
            <a:spLocks noGrp="1" noChangeArrowheads="1"/>
          </p:cNvSpPr>
          <p:nvPr>
            <p:ph type="title"/>
          </p:nvPr>
        </p:nvSpPr>
        <p:spPr bwMode="auto">
          <a:xfrm>
            <a:off x="257175" y="381000"/>
            <a:ext cx="8610600" cy="381000"/>
          </a:xfrm>
          <a:noFill/>
          <a:ln>
            <a:miter lim="800000"/>
            <a:headEnd/>
            <a:tailEnd/>
          </a:ln>
        </p:spPr>
        <p:txBody>
          <a:bodyPr vert="horz" wrap="square" lIns="91440" tIns="45720" rIns="91440" bIns="45720" numCol="1" anchor="ctr" anchorCtr="0" compatLnSpc="1">
            <a:prstTxWarp prst="textNoShape">
              <a:avLst/>
            </a:prstTxWarp>
            <a:noAutofit/>
          </a:bodyPr>
          <a:lstStyle/>
          <a:p>
            <a:pPr algn="l"/>
            <a:r>
              <a:rPr lang="en-US" sz="3600" dirty="0" smtClean="0">
                <a:solidFill>
                  <a:schemeClr val="tx1">
                    <a:lumMod val="75000"/>
                    <a:lumOff val="25000"/>
                  </a:schemeClr>
                </a:solidFill>
                <a:latin typeface="Arial" pitchFamily="34" charset="0"/>
                <a:cs typeface="Arial" pitchFamily="34" charset="0"/>
              </a:rPr>
              <a:t>Day One</a:t>
            </a:r>
            <a:endParaRPr lang="en-US" sz="3600" dirty="0">
              <a:solidFill>
                <a:schemeClr val="tx1">
                  <a:lumMod val="75000"/>
                  <a:lumOff val="25000"/>
                </a:schemeClr>
              </a:solidFill>
              <a:latin typeface="Arial" pitchFamily="34" charset="0"/>
              <a:cs typeface="Arial" pitchFamily="34" charset="0"/>
            </a:endParaRPr>
          </a:p>
        </p:txBody>
      </p:sp>
      <p:sp>
        <p:nvSpPr>
          <p:cNvPr id="3261" name="Text Box 189"/>
          <p:cNvSpPr txBox="1">
            <a:spLocks noChangeArrowheads="1"/>
          </p:cNvSpPr>
          <p:nvPr/>
        </p:nvSpPr>
        <p:spPr bwMode="auto">
          <a:xfrm>
            <a:off x="7086600" y="1665288"/>
            <a:ext cx="1752600" cy="276999"/>
          </a:xfrm>
          <a:prstGeom prst="rect">
            <a:avLst/>
          </a:prstGeom>
          <a:noFill/>
          <a:ln w="9525">
            <a:noFill/>
            <a:miter lim="800000"/>
            <a:headEnd/>
            <a:tailEnd/>
          </a:ln>
          <a:effectLst/>
        </p:spPr>
        <p:txBody>
          <a:bodyPr>
            <a:spAutoFit/>
          </a:bodyPr>
          <a:lstStyle/>
          <a:p>
            <a:pPr marL="168275" indent="-168275" defTabSz="168275">
              <a:spcBef>
                <a:spcPct val="50000"/>
              </a:spcBef>
              <a:buFontTx/>
              <a:buChar char="•"/>
            </a:pPr>
            <a:endParaRPr lang="en-US" sz="1200" dirty="0">
              <a:latin typeface="Arial" pitchFamily="34" charset="0"/>
            </a:endParaRPr>
          </a:p>
        </p:txBody>
      </p:sp>
      <p:grpSp>
        <p:nvGrpSpPr>
          <p:cNvPr id="4" name="Group 3"/>
          <p:cNvGrpSpPr/>
          <p:nvPr/>
        </p:nvGrpSpPr>
        <p:grpSpPr>
          <a:xfrm>
            <a:off x="187325" y="1352996"/>
            <a:ext cx="8985250" cy="5276404"/>
            <a:chOff x="187325" y="1352996"/>
            <a:chExt cx="8985250" cy="5276404"/>
          </a:xfrm>
        </p:grpSpPr>
        <p:pic>
          <p:nvPicPr>
            <p:cNvPr id="3244" name="Picture 172" descr="MeetRoomWalls"/>
            <p:cNvPicPr>
              <a:picLocks noChangeAspect="1" noChangeArrowheads="1"/>
            </p:cNvPicPr>
            <p:nvPr/>
          </p:nvPicPr>
          <p:blipFill>
            <a:blip r:embed="rId3" cstate="print"/>
            <a:srcRect/>
            <a:stretch>
              <a:fillRect/>
            </a:stretch>
          </p:blipFill>
          <p:spPr bwMode="auto">
            <a:xfrm>
              <a:off x="2720975" y="1352996"/>
              <a:ext cx="6451600" cy="4826000"/>
            </a:xfrm>
            <a:prstGeom prst="rect">
              <a:avLst/>
            </a:prstGeom>
            <a:noFill/>
          </p:spPr>
        </p:pic>
        <p:pic>
          <p:nvPicPr>
            <p:cNvPr id="3245" name="Picture 173" descr="MeetRoomAgenda"/>
            <p:cNvPicPr>
              <a:picLocks noChangeAspect="1" noChangeArrowheads="1"/>
            </p:cNvPicPr>
            <p:nvPr/>
          </p:nvPicPr>
          <p:blipFill>
            <a:blip r:embed="rId4" cstate="print"/>
            <a:srcRect/>
            <a:stretch>
              <a:fillRect/>
            </a:stretch>
          </p:blipFill>
          <p:spPr bwMode="auto">
            <a:xfrm>
              <a:off x="187325" y="1484144"/>
              <a:ext cx="3060700" cy="5029200"/>
            </a:xfrm>
            <a:prstGeom prst="rect">
              <a:avLst/>
            </a:prstGeom>
            <a:noFill/>
          </p:spPr>
        </p:pic>
        <p:sp>
          <p:nvSpPr>
            <p:cNvPr id="3264" name="Text Box 192"/>
            <p:cNvSpPr txBox="1">
              <a:spLocks noChangeArrowheads="1"/>
            </p:cNvSpPr>
            <p:nvPr/>
          </p:nvSpPr>
          <p:spPr bwMode="auto">
            <a:xfrm>
              <a:off x="733425" y="2195066"/>
              <a:ext cx="1174750" cy="366713"/>
            </a:xfrm>
            <a:prstGeom prst="rect">
              <a:avLst/>
            </a:prstGeom>
            <a:noFill/>
            <a:ln w="9525">
              <a:noFill/>
              <a:miter lim="800000"/>
              <a:headEnd/>
              <a:tailEnd/>
            </a:ln>
            <a:effectLst/>
          </p:spPr>
          <p:txBody>
            <a:bodyPr wrap="none">
              <a:spAutoFit/>
            </a:bodyPr>
            <a:lstStyle/>
            <a:p>
              <a:r>
                <a:rPr lang="en-US" sz="1800" b="1" i="1" dirty="0">
                  <a:latin typeface="Arial" pitchFamily="34" charset="0"/>
                </a:rPr>
                <a:t>AGENDA</a:t>
              </a:r>
              <a:endParaRPr lang="en-US" sz="1800" dirty="0">
                <a:latin typeface="Arial" pitchFamily="34" charset="0"/>
              </a:endParaRPr>
            </a:p>
          </p:txBody>
        </p:sp>
        <p:sp>
          <p:nvSpPr>
            <p:cNvPr id="3265" name="Oval 193"/>
            <p:cNvSpPr>
              <a:spLocks noChangeArrowheads="1"/>
            </p:cNvSpPr>
            <p:nvPr/>
          </p:nvSpPr>
          <p:spPr bwMode="auto">
            <a:xfrm>
              <a:off x="600075" y="2295079"/>
              <a:ext cx="146050" cy="146050"/>
            </a:xfrm>
            <a:prstGeom prst="ellipse">
              <a:avLst/>
            </a:prstGeom>
            <a:solidFill>
              <a:srgbClr val="F00000"/>
            </a:solidFill>
            <a:ln w="14224">
              <a:solidFill>
                <a:schemeClr val="tx1"/>
              </a:solidFill>
              <a:round/>
              <a:headEnd/>
              <a:tailEnd/>
            </a:ln>
            <a:effectLst/>
          </p:spPr>
          <p:txBody>
            <a:bodyPr wrap="none" anchor="ctr"/>
            <a:lstStyle/>
            <a:p>
              <a:endParaRPr lang="en-US"/>
            </a:p>
          </p:txBody>
        </p:sp>
        <p:sp>
          <p:nvSpPr>
            <p:cNvPr id="3270" name="Text Box 198"/>
            <p:cNvSpPr txBox="1">
              <a:spLocks noChangeArrowheads="1"/>
            </p:cNvSpPr>
            <p:nvPr/>
          </p:nvSpPr>
          <p:spPr bwMode="auto">
            <a:xfrm>
              <a:off x="6969125" y="1928366"/>
              <a:ext cx="1504950" cy="366713"/>
            </a:xfrm>
            <a:prstGeom prst="rect">
              <a:avLst/>
            </a:prstGeom>
            <a:noFill/>
            <a:ln w="9525">
              <a:noFill/>
              <a:miter lim="800000"/>
              <a:headEnd/>
              <a:tailEnd/>
            </a:ln>
            <a:effectLst/>
          </p:spPr>
          <p:txBody>
            <a:bodyPr wrap="none">
              <a:spAutoFit/>
            </a:bodyPr>
            <a:lstStyle/>
            <a:p>
              <a:r>
                <a:rPr lang="en-US" sz="1800" b="1" i="1" dirty="0">
                  <a:latin typeface="Arial" pitchFamily="34" charset="0"/>
                </a:rPr>
                <a:t>OUTCOMES</a:t>
              </a:r>
              <a:endParaRPr lang="en-US" sz="1800" dirty="0">
                <a:latin typeface="Arial" pitchFamily="34" charset="0"/>
              </a:endParaRPr>
            </a:p>
          </p:txBody>
        </p:sp>
        <p:sp>
          <p:nvSpPr>
            <p:cNvPr id="3271" name="Oval 199"/>
            <p:cNvSpPr>
              <a:spLocks noChangeArrowheads="1"/>
            </p:cNvSpPr>
            <p:nvPr/>
          </p:nvSpPr>
          <p:spPr bwMode="auto">
            <a:xfrm>
              <a:off x="6837362" y="2036316"/>
              <a:ext cx="146050" cy="146050"/>
            </a:xfrm>
            <a:prstGeom prst="ellipse">
              <a:avLst/>
            </a:prstGeom>
            <a:solidFill>
              <a:srgbClr val="F00000"/>
            </a:solidFill>
            <a:ln w="14224">
              <a:solidFill>
                <a:schemeClr val="tx1"/>
              </a:solidFill>
              <a:round/>
              <a:headEnd/>
              <a:tailEnd/>
            </a:ln>
            <a:effectLst/>
          </p:spPr>
          <p:txBody>
            <a:bodyPr wrap="none" anchor="ctr"/>
            <a:lstStyle/>
            <a:p>
              <a:endParaRPr lang="en-US"/>
            </a:p>
          </p:txBody>
        </p:sp>
        <p:pic>
          <p:nvPicPr>
            <p:cNvPr id="3246" name="Picture 174" descr="MeetRoomTable"/>
            <p:cNvPicPr>
              <a:picLocks noChangeAspect="1" noChangeArrowheads="1"/>
            </p:cNvPicPr>
            <p:nvPr/>
          </p:nvPicPr>
          <p:blipFill>
            <a:blip r:embed="rId5" cstate="print"/>
            <a:srcRect/>
            <a:stretch>
              <a:fillRect/>
            </a:stretch>
          </p:blipFill>
          <p:spPr bwMode="auto">
            <a:xfrm>
              <a:off x="3267075" y="3784431"/>
              <a:ext cx="4914900" cy="2520950"/>
            </a:xfrm>
            <a:prstGeom prst="rect">
              <a:avLst/>
            </a:prstGeom>
            <a:noFill/>
          </p:spPr>
        </p:pic>
        <p:sp>
          <p:nvSpPr>
            <p:cNvPr id="3276" name="Text Box 204"/>
            <p:cNvSpPr txBox="1">
              <a:spLocks noChangeArrowheads="1"/>
            </p:cNvSpPr>
            <p:nvPr/>
          </p:nvSpPr>
          <p:spPr bwMode="auto">
            <a:xfrm>
              <a:off x="3990975" y="4705796"/>
              <a:ext cx="2438400" cy="1923604"/>
            </a:xfrm>
            <a:prstGeom prst="rect">
              <a:avLst/>
            </a:prstGeom>
            <a:noFill/>
            <a:ln w="9525">
              <a:noFill/>
              <a:miter lim="800000"/>
              <a:headEnd/>
              <a:tailEnd/>
            </a:ln>
            <a:effectLst/>
          </p:spPr>
          <p:txBody>
            <a:bodyPr wrap="square">
              <a:spAutoFit/>
            </a:bodyPr>
            <a:lstStyle/>
            <a:p>
              <a:pPr marL="168275" indent="-168275" defTabSz="168275">
                <a:spcBef>
                  <a:spcPct val="50000"/>
                </a:spcBef>
                <a:buFontTx/>
                <a:buChar char="•"/>
              </a:pPr>
              <a:r>
                <a:rPr lang="en-US" sz="1400" dirty="0" smtClean="0"/>
                <a:t>Small steps work best</a:t>
              </a:r>
            </a:p>
            <a:p>
              <a:pPr marL="168275" indent="-168275" defTabSz="168275">
                <a:spcBef>
                  <a:spcPct val="50000"/>
                </a:spcBef>
                <a:buFontTx/>
                <a:buChar char="•"/>
              </a:pPr>
              <a:r>
                <a:rPr lang="en-US" sz="1400" dirty="0" smtClean="0"/>
                <a:t>Don’t have to implement all social tools deeply to be successful</a:t>
              </a:r>
            </a:p>
            <a:p>
              <a:pPr marL="168275" indent="-168275" defTabSz="168275">
                <a:spcBef>
                  <a:spcPct val="50000"/>
                </a:spcBef>
                <a:buFontTx/>
                <a:buChar char="•"/>
              </a:pPr>
              <a:r>
                <a:rPr lang="en-US" sz="1400" dirty="0" smtClean="0"/>
                <a:t>Wide range of skills and knowledge in the room</a:t>
              </a:r>
            </a:p>
            <a:p>
              <a:pPr marL="168275" indent="-168275" defTabSz="168275">
                <a:spcBef>
                  <a:spcPct val="50000"/>
                </a:spcBef>
                <a:buFontTx/>
                <a:buChar char="•"/>
              </a:pPr>
              <a:r>
                <a:rPr lang="en-US" sz="1400" dirty="0" smtClean="0"/>
                <a:t>Everyone will participate</a:t>
              </a:r>
            </a:p>
          </p:txBody>
        </p:sp>
        <p:sp>
          <p:nvSpPr>
            <p:cNvPr id="3277" name="Text Box 205"/>
            <p:cNvSpPr txBox="1">
              <a:spLocks noChangeArrowheads="1"/>
            </p:cNvSpPr>
            <p:nvPr/>
          </p:nvSpPr>
          <p:spPr bwMode="auto">
            <a:xfrm>
              <a:off x="4371975" y="4350196"/>
              <a:ext cx="1261884" cy="369332"/>
            </a:xfrm>
            <a:prstGeom prst="rect">
              <a:avLst/>
            </a:prstGeom>
            <a:noFill/>
            <a:ln w="9525">
              <a:noFill/>
              <a:miter lim="800000"/>
              <a:headEnd/>
              <a:tailEnd/>
            </a:ln>
            <a:effectLst/>
          </p:spPr>
          <p:txBody>
            <a:bodyPr wrap="none">
              <a:spAutoFit/>
            </a:bodyPr>
            <a:lstStyle/>
            <a:p>
              <a:r>
                <a:rPr lang="en-US" sz="1800" b="1" i="1" dirty="0" smtClean="0">
                  <a:latin typeface="Arial" pitchFamily="34" charset="0"/>
                </a:rPr>
                <a:t>FRAMING</a:t>
              </a:r>
              <a:endParaRPr lang="en-US" sz="1800" b="1" i="1" dirty="0">
                <a:latin typeface="Arial" pitchFamily="34" charset="0"/>
              </a:endParaRPr>
            </a:p>
          </p:txBody>
        </p:sp>
        <p:sp>
          <p:nvSpPr>
            <p:cNvPr id="3278" name="Oval 206"/>
            <p:cNvSpPr>
              <a:spLocks noChangeArrowheads="1"/>
            </p:cNvSpPr>
            <p:nvPr/>
          </p:nvSpPr>
          <p:spPr bwMode="auto">
            <a:xfrm>
              <a:off x="4235450" y="4450209"/>
              <a:ext cx="146050" cy="146050"/>
            </a:xfrm>
            <a:prstGeom prst="ellipse">
              <a:avLst/>
            </a:prstGeom>
            <a:solidFill>
              <a:srgbClr val="F00000"/>
            </a:solidFill>
            <a:ln w="14224">
              <a:solidFill>
                <a:schemeClr val="tx1"/>
              </a:solidFill>
              <a:round/>
              <a:headEnd/>
              <a:tailEnd/>
            </a:ln>
            <a:effectLst/>
          </p:spPr>
          <p:txBody>
            <a:bodyPr wrap="none" anchor="ctr"/>
            <a:lstStyle/>
            <a:p>
              <a:endParaRPr lang="en-US"/>
            </a:p>
          </p:txBody>
        </p:sp>
        <p:sp>
          <p:nvSpPr>
            <p:cNvPr id="24" name="TextBox 23"/>
            <p:cNvSpPr txBox="1"/>
            <p:nvPr/>
          </p:nvSpPr>
          <p:spPr>
            <a:xfrm>
              <a:off x="6629400" y="2283054"/>
              <a:ext cx="2057400" cy="2031325"/>
            </a:xfrm>
            <a:prstGeom prst="rect">
              <a:avLst/>
            </a:prstGeom>
            <a:noFill/>
          </p:spPr>
          <p:txBody>
            <a:bodyPr wrap="square" rtlCol="0">
              <a:spAutoFit/>
            </a:bodyPr>
            <a:lstStyle/>
            <a:p>
              <a:pPr algn="ctr"/>
              <a:r>
                <a:rPr lang="en-US" sz="1400" dirty="0" smtClean="0"/>
                <a:t>Leave the room with  a basic understanding  of your current level of social media practice and the next step for improvement need to realize civil society goals as Networked NGO</a:t>
              </a:r>
            </a:p>
            <a:p>
              <a:pPr algn="ctr"/>
              <a:endParaRPr lang="en-US" sz="1400" dirty="0"/>
            </a:p>
          </p:txBody>
        </p:sp>
        <p:pic>
          <p:nvPicPr>
            <p:cNvPr id="19" name="Picture 18" descr="logo.png"/>
            <p:cNvPicPr>
              <a:picLocks noChangeAspect="1"/>
            </p:cNvPicPr>
            <p:nvPr/>
          </p:nvPicPr>
          <p:blipFill>
            <a:blip r:embed="rId6" cstate="print"/>
            <a:stretch>
              <a:fillRect/>
            </a:stretch>
          </p:blipFill>
          <p:spPr>
            <a:xfrm>
              <a:off x="3533775" y="1733996"/>
              <a:ext cx="1853503" cy="1447800"/>
            </a:xfrm>
            <a:prstGeom prst="rect">
              <a:avLst/>
            </a:prstGeom>
          </p:spPr>
        </p:pic>
        <p:sp>
          <p:nvSpPr>
            <p:cNvPr id="20" name="TextBox 19"/>
            <p:cNvSpPr txBox="1"/>
            <p:nvPr/>
          </p:nvSpPr>
          <p:spPr>
            <a:xfrm>
              <a:off x="600075" y="2714179"/>
              <a:ext cx="2057400" cy="2677656"/>
            </a:xfrm>
            <a:prstGeom prst="rect">
              <a:avLst/>
            </a:prstGeom>
            <a:noFill/>
          </p:spPr>
          <p:txBody>
            <a:bodyPr wrap="square" rtlCol="0">
              <a:spAutoFit/>
            </a:bodyPr>
            <a:lstStyle/>
            <a:p>
              <a:r>
                <a:rPr lang="en-US" sz="1400" dirty="0" smtClean="0"/>
                <a:t>Introduction, Overview, and Icebreaker</a:t>
              </a:r>
            </a:p>
            <a:p>
              <a:endParaRPr lang="en-US" sz="1400" dirty="0" smtClean="0"/>
            </a:p>
            <a:p>
              <a:r>
                <a:rPr lang="en-US" sz="1400" dirty="0" smtClean="0"/>
                <a:t>Networked NGOs</a:t>
              </a:r>
            </a:p>
            <a:p>
              <a:endParaRPr lang="en-US" sz="1400" dirty="0" smtClean="0"/>
            </a:p>
            <a:p>
              <a:r>
                <a:rPr lang="en-US" sz="1400" dirty="0" smtClean="0"/>
                <a:t>Crawl, Walk, Run, Fly</a:t>
              </a:r>
            </a:p>
            <a:p>
              <a:endParaRPr lang="en-US" sz="1400" dirty="0" smtClean="0"/>
            </a:p>
            <a:p>
              <a:r>
                <a:rPr lang="en-US" sz="1400" dirty="0" smtClean="0"/>
                <a:t>Introduction to the Tools</a:t>
              </a:r>
            </a:p>
            <a:p>
              <a:endParaRPr lang="en-US" sz="1400" dirty="0" smtClean="0"/>
            </a:p>
            <a:p>
              <a:r>
                <a:rPr lang="en-US" sz="1400" dirty="0" smtClean="0"/>
                <a:t>Network Building Primer</a:t>
              </a:r>
              <a:br>
                <a:rPr lang="en-US" sz="1400" dirty="0" smtClean="0"/>
              </a:br>
              <a:endParaRPr lang="en-US" sz="1400" dirty="0" smtClean="0"/>
            </a:p>
            <a:p>
              <a:r>
                <a:rPr lang="en-US" sz="1400" dirty="0" smtClean="0"/>
                <a:t>Reflection</a:t>
              </a: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GW374H178.png"/>
          <p:cNvPicPr>
            <a:picLocks noChangeAspect="1"/>
          </p:cNvPicPr>
          <p:nvPr/>
        </p:nvPicPr>
        <p:blipFill>
          <a:blip r:embed="rId3" cstate="print"/>
          <a:stretch>
            <a:fillRect/>
          </a:stretch>
        </p:blipFill>
        <p:spPr>
          <a:xfrm>
            <a:off x="2207229" y="609600"/>
            <a:ext cx="4803171" cy="2286000"/>
          </a:xfrm>
          <a:prstGeom prst="rect">
            <a:avLst/>
          </a:prstGeom>
        </p:spPr>
      </p:pic>
      <p:sp>
        <p:nvSpPr>
          <p:cNvPr id="4" name="TextBox 3"/>
          <p:cNvSpPr txBox="1"/>
          <p:nvPr/>
        </p:nvSpPr>
        <p:spPr>
          <a:xfrm>
            <a:off x="762000" y="3406676"/>
            <a:ext cx="7772400" cy="2308324"/>
          </a:xfrm>
          <a:prstGeom prst="rect">
            <a:avLst/>
          </a:prstGeom>
          <a:noFill/>
        </p:spPr>
        <p:txBody>
          <a:bodyPr wrap="square" rtlCol="0">
            <a:spAutoFit/>
          </a:bodyPr>
          <a:lstStyle/>
          <a:p>
            <a:pPr algn="ctr"/>
            <a:r>
              <a:rPr lang="en-US" b="1" dirty="0" smtClean="0">
                <a:solidFill>
                  <a:schemeClr val="bg1"/>
                </a:solidFill>
              </a:rPr>
              <a:t>To Be Successful You Need both A Network Mindset and Networking Tools</a:t>
            </a:r>
            <a:br>
              <a:rPr lang="en-US" b="1" dirty="0" smtClean="0">
                <a:solidFill>
                  <a:schemeClr val="bg1"/>
                </a:solidFill>
              </a:rPr>
            </a:br>
            <a:endParaRPr lang="en-US" dirty="0" smtClean="0">
              <a:solidFill>
                <a:schemeClr val="bg1"/>
              </a:solidFill>
            </a:endParaRPr>
          </a:p>
          <a:p>
            <a:pPr algn="ctr"/>
            <a:r>
              <a:rPr lang="en-US" b="1" dirty="0" smtClean="0">
                <a:solidFill>
                  <a:schemeClr val="bg1"/>
                </a:solidFill>
              </a:rPr>
              <a:t>Information and Connections Flow in Many Directions</a:t>
            </a:r>
          </a:p>
          <a:p>
            <a:pPr algn="ctr"/>
            <a:endParaRPr lang="en-US" b="1" dirty="0" smtClean="0">
              <a:solidFill>
                <a:schemeClr val="bg1"/>
              </a:solidFill>
            </a:endParaRPr>
          </a:p>
          <a:p>
            <a:pPr algn="ctr"/>
            <a:r>
              <a:rPr lang="en-US" b="1" dirty="0" smtClean="0">
                <a:solidFill>
                  <a:schemeClr val="bg1"/>
                </a:solidFill>
              </a:rPr>
              <a:t>Building Relationships</a:t>
            </a:r>
            <a:endParaRPr lang="en-US" dirty="0" smtClean="0">
              <a:solidFill>
                <a:schemeClr val="bg1"/>
              </a:solidFill>
            </a:endParaRPr>
          </a:p>
          <a:p>
            <a:pPr algn="ctr"/>
            <a:endParaRPr lang="en-US" b="1" dirty="0" smtClean="0">
              <a:solidFill>
                <a:schemeClr val="bg1"/>
              </a:solidFill>
            </a:endParaRPr>
          </a:p>
          <a:p>
            <a:pPr algn="ctr"/>
            <a:r>
              <a:rPr lang="en-US" b="1" dirty="0" smtClean="0">
                <a:solidFill>
                  <a:schemeClr val="bg1"/>
                </a:solidFill>
              </a:rPr>
              <a:t>Inspiring Others To Take Action: Credit Free Zone</a:t>
            </a:r>
            <a:endParaRPr lang="en-US" dirty="0" smtClean="0">
              <a:solidFill>
                <a:schemeClr val="bg1"/>
              </a:solidFill>
            </a:endParaRPr>
          </a:p>
          <a:p>
            <a:pPr algn="ctr"/>
            <a:r>
              <a:rPr lang="en-US" dirty="0" smtClean="0">
                <a:solidFill>
                  <a:schemeClr val="bg1"/>
                </a:solidFill>
              </a:rPr>
              <a:t>       </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21448206_aeca19f0a7_b.jpg"/>
          <p:cNvPicPr>
            <a:picLocks noChangeAspect="1"/>
          </p:cNvPicPr>
          <p:nvPr/>
        </p:nvPicPr>
        <p:blipFill>
          <a:blip r:embed="rId3" cstate="print"/>
          <a:stretch>
            <a:fillRect/>
          </a:stretch>
        </p:blipFill>
        <p:spPr>
          <a:xfrm>
            <a:off x="0" y="0"/>
            <a:ext cx="9152938" cy="6096000"/>
          </a:xfrm>
          <a:prstGeom prst="rect">
            <a:avLst/>
          </a:prstGeom>
        </p:spPr>
      </p:pic>
      <p:pic>
        <p:nvPicPr>
          <p:cNvPr id="3" name="Picture 2" descr="1-31-2011 4-56-51 PM.png"/>
          <p:cNvPicPr>
            <a:picLocks noChangeAspect="1"/>
          </p:cNvPicPr>
          <p:nvPr/>
        </p:nvPicPr>
        <p:blipFill>
          <a:blip r:embed="rId4" cstate="print"/>
          <a:stretch>
            <a:fillRect/>
          </a:stretch>
        </p:blipFill>
        <p:spPr>
          <a:xfrm>
            <a:off x="4464499" y="0"/>
            <a:ext cx="4679501" cy="3505200"/>
          </a:xfrm>
          <a:prstGeom prst="rect">
            <a:avLst/>
          </a:prstGeom>
        </p:spPr>
      </p:pic>
      <p:sp>
        <p:nvSpPr>
          <p:cNvPr id="4" name="TextBox 3"/>
          <p:cNvSpPr txBox="1"/>
          <p:nvPr/>
        </p:nvSpPr>
        <p:spPr>
          <a:xfrm>
            <a:off x="152400" y="6172200"/>
            <a:ext cx="8686800" cy="523220"/>
          </a:xfrm>
          <a:prstGeom prst="rect">
            <a:avLst/>
          </a:prstGeom>
          <a:noFill/>
        </p:spPr>
        <p:txBody>
          <a:bodyPr wrap="square" rtlCol="0">
            <a:spAutoFit/>
          </a:bodyPr>
          <a:lstStyle/>
          <a:p>
            <a:r>
              <a:rPr lang="en-US" sz="2800" dirty="0" err="1" smtClean="0">
                <a:solidFill>
                  <a:schemeClr val="bg1"/>
                </a:solidFill>
                <a:latin typeface="Arial" pitchFamily="34" charset="0"/>
                <a:cs typeface="Arial" pitchFamily="34" charset="0"/>
              </a:rPr>
              <a:t>Surfrider</a:t>
            </a:r>
            <a:r>
              <a:rPr lang="en-US" sz="2800" dirty="0" smtClean="0">
                <a:solidFill>
                  <a:schemeClr val="bg1"/>
                </a:solidFill>
                <a:latin typeface="Arial" pitchFamily="34" charset="0"/>
                <a:cs typeface="Arial" pitchFamily="34" charset="0"/>
              </a:rPr>
              <a:t> Foundation: Networked Nonprofit</a:t>
            </a:r>
            <a:endParaRPr lang="en-US" sz="28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9" descr="surf the network on facebook"/>
          <p:cNvPicPr>
            <a:picLocks noChangeAspect="1" noChangeArrowheads="1"/>
          </p:cNvPicPr>
          <p:nvPr/>
        </p:nvPicPr>
        <p:blipFill>
          <a:blip r:embed="rId4" cstate="print"/>
          <a:srcRect/>
          <a:stretch>
            <a:fillRect/>
          </a:stretch>
        </p:blipFill>
        <p:spPr bwMode="auto">
          <a:xfrm>
            <a:off x="0" y="0"/>
            <a:ext cx="6249988" cy="6858000"/>
          </a:xfrm>
          <a:prstGeom prst="rect">
            <a:avLst/>
          </a:prstGeom>
          <a:noFill/>
          <a:ln w="9525">
            <a:noFill/>
            <a:miter lim="800000"/>
            <a:headEnd/>
            <a:tailEnd/>
          </a:ln>
        </p:spPr>
      </p:pic>
      <p:pic>
        <p:nvPicPr>
          <p:cNvPr id="15363" name="Picture 10" descr="surf the network"/>
          <p:cNvPicPr>
            <a:picLocks noChangeAspect="1" noChangeArrowheads="1"/>
          </p:cNvPicPr>
          <p:nvPr/>
        </p:nvPicPr>
        <p:blipFill>
          <a:blip r:embed="rId5" cstate="print"/>
          <a:srcRect/>
          <a:stretch>
            <a:fillRect/>
          </a:stretch>
        </p:blipFill>
        <p:spPr bwMode="auto">
          <a:xfrm>
            <a:off x="4114800" y="1524000"/>
            <a:ext cx="1446213" cy="2590800"/>
          </a:xfrm>
          <a:prstGeom prst="rect">
            <a:avLst/>
          </a:prstGeom>
          <a:noFill/>
          <a:ln w="9525">
            <a:noFill/>
            <a:miter lim="800000"/>
            <a:headEnd/>
            <a:tailEnd/>
          </a:ln>
        </p:spPr>
      </p:pic>
      <p:pic>
        <p:nvPicPr>
          <p:cNvPr id="16408" name="Picture 24" descr="dc"/>
          <p:cNvPicPr>
            <a:picLocks noChangeAspect="1" noChangeArrowheads="1"/>
          </p:cNvPicPr>
          <p:nvPr/>
        </p:nvPicPr>
        <p:blipFill>
          <a:blip r:embed="rId6" cstate="print"/>
          <a:srcRect/>
          <a:stretch>
            <a:fillRect/>
          </a:stretch>
        </p:blipFill>
        <p:spPr bwMode="auto">
          <a:xfrm>
            <a:off x="6096000" y="2133600"/>
            <a:ext cx="1457325" cy="1495425"/>
          </a:xfrm>
          <a:prstGeom prst="rect">
            <a:avLst/>
          </a:prstGeom>
          <a:noFill/>
          <a:ln w="9525">
            <a:noFill/>
            <a:miter lim="800000"/>
            <a:headEnd/>
            <a:tailEnd/>
          </a:ln>
        </p:spPr>
      </p:pic>
      <p:pic>
        <p:nvPicPr>
          <p:cNvPr id="16409" name="Picture 25" descr="um"/>
          <p:cNvPicPr>
            <a:picLocks noChangeAspect="1" noChangeArrowheads="1"/>
          </p:cNvPicPr>
          <p:nvPr/>
        </p:nvPicPr>
        <p:blipFill>
          <a:blip r:embed="rId7" cstate="print"/>
          <a:srcRect/>
          <a:stretch>
            <a:fillRect/>
          </a:stretch>
        </p:blipFill>
        <p:spPr bwMode="auto">
          <a:xfrm>
            <a:off x="7467600" y="4800600"/>
            <a:ext cx="1152525" cy="801688"/>
          </a:xfrm>
          <a:prstGeom prst="rect">
            <a:avLst/>
          </a:prstGeom>
          <a:noFill/>
          <a:ln w="9525">
            <a:noFill/>
            <a:miter lim="800000"/>
            <a:headEnd/>
            <a:tailEnd/>
          </a:ln>
        </p:spPr>
      </p:pic>
      <p:pic>
        <p:nvPicPr>
          <p:cNvPr id="16410" name="Picture 26" descr="vancouver"/>
          <p:cNvPicPr>
            <a:picLocks noChangeAspect="1" noChangeArrowheads="1"/>
          </p:cNvPicPr>
          <p:nvPr/>
        </p:nvPicPr>
        <p:blipFill>
          <a:blip r:embed="rId8" cstate="print"/>
          <a:srcRect/>
          <a:stretch>
            <a:fillRect/>
          </a:stretch>
        </p:blipFill>
        <p:spPr bwMode="auto">
          <a:xfrm>
            <a:off x="6324600" y="3810000"/>
            <a:ext cx="1295400" cy="896938"/>
          </a:xfrm>
          <a:prstGeom prst="rect">
            <a:avLst/>
          </a:prstGeom>
          <a:noFill/>
          <a:ln w="9525">
            <a:noFill/>
            <a:miter lim="800000"/>
            <a:headEnd/>
            <a:tailEnd/>
          </a:ln>
        </p:spPr>
      </p:pic>
      <p:pic>
        <p:nvPicPr>
          <p:cNvPr id="16411" name="Picture 27" descr="africa"/>
          <p:cNvPicPr>
            <a:picLocks noChangeAspect="1" noChangeArrowheads="1"/>
          </p:cNvPicPr>
          <p:nvPr/>
        </p:nvPicPr>
        <p:blipFill>
          <a:blip r:embed="rId9" cstate="print"/>
          <a:srcRect/>
          <a:stretch>
            <a:fillRect/>
          </a:stretch>
        </p:blipFill>
        <p:spPr bwMode="auto">
          <a:xfrm>
            <a:off x="3505200" y="2286000"/>
            <a:ext cx="1636713" cy="1828800"/>
          </a:xfrm>
          <a:prstGeom prst="rect">
            <a:avLst/>
          </a:prstGeom>
          <a:noFill/>
          <a:ln w="9525">
            <a:noFill/>
            <a:miter lim="800000"/>
            <a:headEnd/>
            <a:tailEnd/>
          </a:ln>
        </p:spPr>
      </p:pic>
      <p:pic>
        <p:nvPicPr>
          <p:cNvPr id="16412" name="Picture 28" descr="portland"/>
          <p:cNvPicPr>
            <a:picLocks noChangeAspect="1" noChangeArrowheads="1"/>
          </p:cNvPicPr>
          <p:nvPr/>
        </p:nvPicPr>
        <p:blipFill>
          <a:blip r:embed="rId10" cstate="print"/>
          <a:srcRect/>
          <a:stretch>
            <a:fillRect/>
          </a:stretch>
        </p:blipFill>
        <p:spPr bwMode="auto">
          <a:xfrm>
            <a:off x="7543800" y="2362200"/>
            <a:ext cx="1011238" cy="1295400"/>
          </a:xfrm>
          <a:prstGeom prst="rect">
            <a:avLst/>
          </a:prstGeom>
          <a:noFill/>
          <a:ln w="9525">
            <a:noFill/>
            <a:miter lim="800000"/>
            <a:headEnd/>
            <a:tailEnd/>
          </a:ln>
        </p:spPr>
      </p:pic>
      <p:sp>
        <p:nvSpPr>
          <p:cNvPr id="15369" name="TextBox 8"/>
          <p:cNvSpPr txBox="1">
            <a:spLocks noChangeArrowheads="1"/>
          </p:cNvSpPr>
          <p:nvPr/>
        </p:nvSpPr>
        <p:spPr bwMode="auto">
          <a:xfrm flipH="1">
            <a:off x="0" y="5410200"/>
            <a:ext cx="9144000" cy="1031051"/>
          </a:xfrm>
          <a:prstGeom prst="rect">
            <a:avLst/>
          </a:prstGeom>
          <a:solidFill>
            <a:schemeClr val="tx1"/>
          </a:solidFill>
          <a:ln w="9525">
            <a:noFill/>
            <a:miter lim="800000"/>
            <a:headEnd/>
            <a:tailEnd/>
          </a:ln>
        </p:spPr>
        <p:txBody>
          <a:bodyPr wrap="square">
            <a:spAutoFit/>
          </a:bodyPr>
          <a:lstStyle/>
          <a:p>
            <a:endParaRPr lang="en-US" sz="100" dirty="0" smtClean="0">
              <a:solidFill>
                <a:schemeClr val="bg1"/>
              </a:solidFill>
              <a:latin typeface="Arial" pitchFamily="34" charset="0"/>
              <a:cs typeface="Arial" pitchFamily="34" charset="0"/>
            </a:endParaRPr>
          </a:p>
          <a:p>
            <a:endParaRPr lang="en-US" sz="100" dirty="0">
              <a:solidFill>
                <a:schemeClr val="bg1"/>
              </a:solidFill>
              <a:latin typeface="Arial" pitchFamily="34" charset="0"/>
              <a:cs typeface="Arial" pitchFamily="34" charset="0"/>
            </a:endParaRPr>
          </a:p>
          <a:p>
            <a:endParaRPr lang="en-US" sz="100" dirty="0" smtClean="0">
              <a:solidFill>
                <a:schemeClr val="bg1"/>
              </a:solidFill>
              <a:latin typeface="Arial" pitchFamily="34" charset="0"/>
              <a:cs typeface="Arial" pitchFamily="34" charset="0"/>
            </a:endParaRPr>
          </a:p>
          <a:p>
            <a:endParaRPr lang="en-US" sz="100" dirty="0">
              <a:solidFill>
                <a:schemeClr val="bg1"/>
              </a:solidFill>
              <a:latin typeface="Arial" pitchFamily="34" charset="0"/>
              <a:cs typeface="Arial" pitchFamily="34" charset="0"/>
            </a:endParaRPr>
          </a:p>
          <a:p>
            <a:endParaRPr lang="en-US" sz="100" dirty="0" smtClean="0">
              <a:solidFill>
                <a:schemeClr val="bg1"/>
              </a:solidFill>
              <a:latin typeface="Arial" pitchFamily="34" charset="0"/>
              <a:cs typeface="Arial" pitchFamily="34" charset="0"/>
            </a:endParaRPr>
          </a:p>
          <a:p>
            <a:endParaRPr lang="en-US" sz="100" dirty="0">
              <a:solidFill>
                <a:schemeClr val="bg1"/>
              </a:solidFill>
              <a:latin typeface="Arial" pitchFamily="34" charset="0"/>
              <a:cs typeface="Arial" pitchFamily="34" charset="0"/>
            </a:endParaRPr>
          </a:p>
          <a:p>
            <a:endParaRPr lang="en-US" sz="100" dirty="0" smtClean="0">
              <a:solidFill>
                <a:schemeClr val="bg1"/>
              </a:solidFill>
              <a:latin typeface="Arial" pitchFamily="34" charset="0"/>
              <a:cs typeface="Arial" pitchFamily="34" charset="0"/>
            </a:endParaRPr>
          </a:p>
          <a:p>
            <a:endParaRPr lang="en-US" sz="100" dirty="0">
              <a:solidFill>
                <a:schemeClr val="bg1"/>
              </a:solidFill>
              <a:latin typeface="Arial" pitchFamily="34" charset="0"/>
              <a:cs typeface="Arial" pitchFamily="34" charset="0"/>
            </a:endParaRPr>
          </a:p>
          <a:p>
            <a:endParaRPr lang="en-US" sz="100" dirty="0" smtClean="0">
              <a:solidFill>
                <a:schemeClr val="bg1"/>
              </a:solidFill>
              <a:latin typeface="Arial" pitchFamily="34" charset="0"/>
              <a:cs typeface="Arial" pitchFamily="34" charset="0"/>
            </a:endParaRPr>
          </a:p>
          <a:p>
            <a:endParaRPr lang="en-US" sz="100" dirty="0">
              <a:solidFill>
                <a:schemeClr val="bg1"/>
              </a:solidFill>
              <a:latin typeface="Arial" pitchFamily="34" charset="0"/>
              <a:cs typeface="Arial" pitchFamily="34" charset="0"/>
            </a:endParaRPr>
          </a:p>
          <a:p>
            <a:endParaRPr lang="en-US" sz="100" dirty="0" smtClean="0">
              <a:solidFill>
                <a:schemeClr val="bg1"/>
              </a:solidFill>
              <a:latin typeface="Arial" pitchFamily="34" charset="0"/>
              <a:cs typeface="Arial" pitchFamily="34" charset="0"/>
            </a:endParaRPr>
          </a:p>
          <a:p>
            <a:endParaRPr lang="en-US" sz="100" dirty="0">
              <a:solidFill>
                <a:schemeClr val="bg1"/>
              </a:solidFill>
              <a:latin typeface="Arial" pitchFamily="34" charset="0"/>
              <a:cs typeface="Arial" pitchFamily="34" charset="0"/>
            </a:endParaRPr>
          </a:p>
          <a:p>
            <a:endParaRPr lang="en-US" sz="100" dirty="0" smtClean="0">
              <a:solidFill>
                <a:schemeClr val="bg1"/>
              </a:solidFill>
              <a:latin typeface="Arial" pitchFamily="34" charset="0"/>
              <a:cs typeface="Arial" pitchFamily="34" charset="0"/>
            </a:endParaRPr>
          </a:p>
          <a:p>
            <a:endParaRPr lang="en-US" sz="100" dirty="0">
              <a:solidFill>
                <a:schemeClr val="bg1"/>
              </a:solidFill>
              <a:latin typeface="Arial" pitchFamily="34" charset="0"/>
              <a:cs typeface="Arial" pitchFamily="34" charset="0"/>
            </a:endParaRPr>
          </a:p>
          <a:p>
            <a:endParaRPr lang="en-US" sz="100" dirty="0" smtClean="0">
              <a:solidFill>
                <a:schemeClr val="bg1"/>
              </a:solidFill>
              <a:latin typeface="Arial" pitchFamily="34" charset="0"/>
              <a:cs typeface="Arial" pitchFamily="34" charset="0"/>
            </a:endParaRPr>
          </a:p>
          <a:p>
            <a:endParaRPr lang="en-US" sz="100" dirty="0" smtClean="0">
              <a:solidFill>
                <a:schemeClr val="bg1"/>
              </a:solidFill>
              <a:latin typeface="Arial" pitchFamily="34" charset="0"/>
              <a:cs typeface="Arial" pitchFamily="34" charset="0"/>
            </a:endParaRPr>
          </a:p>
          <a:p>
            <a:endParaRPr lang="en-US" sz="100" dirty="0">
              <a:solidFill>
                <a:schemeClr val="bg1"/>
              </a:solidFill>
              <a:latin typeface="Arial" pitchFamily="34" charset="0"/>
              <a:cs typeface="Arial" pitchFamily="34" charset="0"/>
            </a:endParaRPr>
          </a:p>
          <a:p>
            <a:endParaRPr lang="en-US" sz="100" dirty="0" smtClean="0">
              <a:solidFill>
                <a:schemeClr val="bg1"/>
              </a:solidFill>
              <a:latin typeface="Arial" pitchFamily="34" charset="0"/>
              <a:cs typeface="Arial" pitchFamily="34" charset="0"/>
            </a:endParaRPr>
          </a:p>
          <a:p>
            <a:r>
              <a:rPr lang="en-US" sz="2800" dirty="0" smtClean="0">
                <a:solidFill>
                  <a:schemeClr val="bg1"/>
                </a:solidFill>
                <a:latin typeface="Arial" pitchFamily="34" charset="0"/>
                <a:cs typeface="Arial" pitchFamily="34" charset="0"/>
              </a:rPr>
              <a:t>Not </a:t>
            </a:r>
            <a:r>
              <a:rPr lang="en-US" sz="2800" dirty="0">
                <a:solidFill>
                  <a:schemeClr val="bg1"/>
                </a:solidFill>
                <a:latin typeface="Arial" pitchFamily="34" charset="0"/>
                <a:cs typeface="Arial" pitchFamily="34" charset="0"/>
              </a:rPr>
              <a:t>Afraid of Letting </a:t>
            </a:r>
            <a:r>
              <a:rPr lang="en-US" sz="2800" dirty="0" smtClean="0">
                <a:solidFill>
                  <a:schemeClr val="bg1"/>
                </a:solidFill>
                <a:latin typeface="Arial" pitchFamily="34" charset="0"/>
                <a:cs typeface="Arial" pitchFamily="34" charset="0"/>
              </a:rPr>
              <a:t>Control Go</a:t>
            </a:r>
          </a:p>
          <a:p>
            <a:endParaRPr lang="en-US" sz="1400" dirty="0">
              <a:solidFill>
                <a:schemeClr val="bg1"/>
              </a:solidFill>
              <a:latin typeface="Arial" pitchFamily="34" charset="0"/>
              <a:cs typeface="Arial" pitchFamily="34" charset="0"/>
            </a:endParaRPr>
          </a:p>
        </p:txBody>
      </p:sp>
      <p:pic>
        <p:nvPicPr>
          <p:cNvPr id="10" name="Picture 9" descr="8-13-2010 11-09-04 AM.png"/>
          <p:cNvPicPr>
            <a:picLocks noChangeAspect="1"/>
          </p:cNvPicPr>
          <p:nvPr/>
        </p:nvPicPr>
        <p:blipFill>
          <a:blip r:embed="rId11" cstate="print"/>
          <a:srcRect/>
          <a:stretch>
            <a:fillRect/>
          </a:stretch>
        </p:blipFill>
        <p:spPr bwMode="auto">
          <a:xfrm>
            <a:off x="6629400" y="0"/>
            <a:ext cx="1971675" cy="1952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40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4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4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4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4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1-2011 4-44-13 PM.png"/>
          <p:cNvPicPr>
            <a:picLocks noChangeAspect="1"/>
          </p:cNvPicPr>
          <p:nvPr/>
        </p:nvPicPr>
        <p:blipFill>
          <a:blip r:embed="rId3" cstate="print"/>
          <a:stretch>
            <a:fillRect/>
          </a:stretch>
        </p:blipFill>
        <p:spPr>
          <a:xfrm>
            <a:off x="76200" y="304800"/>
            <a:ext cx="8885582" cy="57150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2" name="Picture 1" descr="rami.jpg"/>
          <p:cNvPicPr>
            <a:picLocks noChangeAspect="1"/>
          </p:cNvPicPr>
          <p:nvPr/>
        </p:nvPicPr>
        <p:blipFill>
          <a:blip r:embed="rId3" cstate="print"/>
          <a:stretch>
            <a:fillRect/>
          </a:stretch>
        </p:blipFill>
        <p:spPr>
          <a:xfrm>
            <a:off x="220479" y="304800"/>
            <a:ext cx="8771121" cy="58674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2"/>
          <p:cNvSpPr txBox="1">
            <a:spLocks noChangeArrowheads="1"/>
          </p:cNvSpPr>
          <p:nvPr/>
        </p:nvSpPr>
        <p:spPr bwMode="auto">
          <a:xfrm>
            <a:off x="198438" y="2405063"/>
            <a:ext cx="3690937" cy="2903537"/>
          </a:xfrm>
          <a:prstGeom prst="rect">
            <a:avLst/>
          </a:prstGeom>
          <a:noFill/>
          <a:ln w="9525" algn="ctr">
            <a:noFill/>
            <a:miter lim="800000"/>
            <a:headEnd/>
            <a:tailEnd/>
          </a:ln>
        </p:spPr>
        <p:txBody>
          <a:bodyPr>
            <a:spAutoFit/>
          </a:bodyPr>
          <a:lstStyle/>
          <a:p>
            <a:pPr algn="ctr">
              <a:lnSpc>
                <a:spcPct val="150000"/>
              </a:lnSpc>
              <a:spcBef>
                <a:spcPct val="50000"/>
              </a:spcBef>
            </a:pPr>
            <a:r>
              <a:rPr lang="en-GB" sz="1600" dirty="0">
                <a:latin typeface="Arial" pitchFamily="34" charset="0"/>
                <a:cs typeface="Arial" pitchFamily="34" charset="0"/>
              </a:rPr>
              <a:t>Brand in control</a:t>
            </a:r>
          </a:p>
          <a:p>
            <a:pPr algn="ctr">
              <a:lnSpc>
                <a:spcPct val="150000"/>
              </a:lnSpc>
              <a:spcBef>
                <a:spcPct val="50000"/>
              </a:spcBef>
            </a:pPr>
            <a:r>
              <a:rPr lang="en-GB" sz="1600" dirty="0">
                <a:latin typeface="Arial" pitchFamily="34" charset="0"/>
                <a:cs typeface="Arial" pitchFamily="34" charset="0"/>
              </a:rPr>
              <a:t>One way / Delivering a message</a:t>
            </a:r>
          </a:p>
          <a:p>
            <a:pPr algn="ctr">
              <a:lnSpc>
                <a:spcPct val="150000"/>
              </a:lnSpc>
              <a:spcBef>
                <a:spcPct val="50000"/>
              </a:spcBef>
            </a:pPr>
            <a:r>
              <a:rPr lang="en-GB" sz="1600" dirty="0">
                <a:latin typeface="Arial" pitchFamily="34" charset="0"/>
                <a:cs typeface="Arial" pitchFamily="34" charset="0"/>
              </a:rPr>
              <a:t>Repeating the message</a:t>
            </a:r>
          </a:p>
          <a:p>
            <a:pPr algn="ctr">
              <a:lnSpc>
                <a:spcPct val="150000"/>
              </a:lnSpc>
              <a:spcBef>
                <a:spcPct val="50000"/>
              </a:spcBef>
            </a:pPr>
            <a:r>
              <a:rPr lang="en-GB" sz="1600" dirty="0">
                <a:latin typeface="Arial" pitchFamily="34" charset="0"/>
                <a:cs typeface="Arial" pitchFamily="34" charset="0"/>
              </a:rPr>
              <a:t>Focused on the brand</a:t>
            </a:r>
          </a:p>
          <a:p>
            <a:pPr algn="ctr">
              <a:lnSpc>
                <a:spcPct val="150000"/>
              </a:lnSpc>
              <a:spcBef>
                <a:spcPct val="50000"/>
              </a:spcBef>
            </a:pPr>
            <a:r>
              <a:rPr lang="en-GB" sz="1600" dirty="0">
                <a:latin typeface="Arial" pitchFamily="34" charset="0"/>
                <a:cs typeface="Arial" pitchFamily="34" charset="0"/>
              </a:rPr>
              <a:t>Educating</a:t>
            </a:r>
          </a:p>
          <a:p>
            <a:pPr algn="ctr">
              <a:lnSpc>
                <a:spcPct val="150000"/>
              </a:lnSpc>
              <a:spcBef>
                <a:spcPct val="50000"/>
              </a:spcBef>
            </a:pPr>
            <a:r>
              <a:rPr lang="en-GB" sz="1600" dirty="0">
                <a:latin typeface="Arial" pitchFamily="34" charset="0"/>
                <a:cs typeface="Arial" pitchFamily="34" charset="0"/>
              </a:rPr>
              <a:t>Organization creates content</a:t>
            </a:r>
          </a:p>
        </p:txBody>
      </p:sp>
      <p:sp>
        <p:nvSpPr>
          <p:cNvPr id="30722" name="Text Box 3"/>
          <p:cNvSpPr txBox="1">
            <a:spLocks noChangeArrowheads="1"/>
          </p:cNvSpPr>
          <p:nvPr/>
        </p:nvSpPr>
        <p:spPr bwMode="auto">
          <a:xfrm>
            <a:off x="4924425" y="2405063"/>
            <a:ext cx="4184650" cy="2903537"/>
          </a:xfrm>
          <a:prstGeom prst="rect">
            <a:avLst/>
          </a:prstGeom>
          <a:noFill/>
          <a:ln w="9525" algn="ctr">
            <a:noFill/>
            <a:miter lim="800000"/>
            <a:headEnd/>
            <a:tailEnd/>
          </a:ln>
        </p:spPr>
        <p:txBody>
          <a:bodyPr>
            <a:spAutoFit/>
          </a:bodyPr>
          <a:lstStyle/>
          <a:p>
            <a:pPr algn="ctr">
              <a:lnSpc>
                <a:spcPct val="150000"/>
              </a:lnSpc>
              <a:spcBef>
                <a:spcPct val="50000"/>
              </a:spcBef>
            </a:pPr>
            <a:r>
              <a:rPr lang="en-GB" sz="1600">
                <a:latin typeface="Arial" pitchFamily="34" charset="0"/>
                <a:cs typeface="Arial" pitchFamily="34" charset="0"/>
              </a:rPr>
              <a:t>Audience in control</a:t>
            </a:r>
          </a:p>
          <a:p>
            <a:pPr algn="ctr">
              <a:lnSpc>
                <a:spcPct val="150000"/>
              </a:lnSpc>
              <a:spcBef>
                <a:spcPct val="50000"/>
              </a:spcBef>
            </a:pPr>
            <a:r>
              <a:rPr lang="en-GB" sz="1600">
                <a:latin typeface="Arial" pitchFamily="34" charset="0"/>
                <a:cs typeface="Arial" pitchFamily="34" charset="0"/>
              </a:rPr>
              <a:t>Two way / Being a part of a conversation</a:t>
            </a:r>
          </a:p>
          <a:p>
            <a:pPr algn="ctr">
              <a:lnSpc>
                <a:spcPct val="150000"/>
              </a:lnSpc>
              <a:spcBef>
                <a:spcPct val="50000"/>
              </a:spcBef>
            </a:pPr>
            <a:r>
              <a:rPr lang="en-GB" sz="1600">
                <a:latin typeface="Arial" pitchFamily="34" charset="0"/>
                <a:cs typeface="Arial" pitchFamily="34" charset="0"/>
              </a:rPr>
              <a:t>Adapting the message/ beta</a:t>
            </a:r>
          </a:p>
          <a:p>
            <a:pPr algn="ctr">
              <a:lnSpc>
                <a:spcPct val="150000"/>
              </a:lnSpc>
              <a:spcBef>
                <a:spcPct val="50000"/>
              </a:spcBef>
            </a:pPr>
            <a:r>
              <a:rPr lang="en-GB" sz="1600">
                <a:latin typeface="Arial" pitchFamily="34" charset="0"/>
                <a:cs typeface="Arial" pitchFamily="34" charset="0"/>
              </a:rPr>
              <a:t>Focused on the audience / Adding value</a:t>
            </a:r>
          </a:p>
          <a:p>
            <a:pPr algn="ctr">
              <a:lnSpc>
                <a:spcPct val="150000"/>
              </a:lnSpc>
              <a:spcBef>
                <a:spcPct val="50000"/>
              </a:spcBef>
            </a:pPr>
            <a:r>
              <a:rPr lang="en-GB" sz="1600">
                <a:latin typeface="Arial" pitchFamily="34" charset="0"/>
                <a:cs typeface="Arial" pitchFamily="34" charset="0"/>
              </a:rPr>
              <a:t>Influencing, involving</a:t>
            </a:r>
          </a:p>
          <a:p>
            <a:pPr algn="ctr">
              <a:lnSpc>
                <a:spcPct val="150000"/>
              </a:lnSpc>
              <a:spcBef>
                <a:spcPct val="50000"/>
              </a:spcBef>
            </a:pPr>
            <a:r>
              <a:rPr lang="en-GB" sz="1600">
                <a:latin typeface="Arial" pitchFamily="34" charset="0"/>
                <a:cs typeface="Arial" pitchFamily="34" charset="0"/>
              </a:rPr>
              <a:t>User created content / Co-creation</a:t>
            </a:r>
          </a:p>
        </p:txBody>
      </p:sp>
      <p:sp>
        <p:nvSpPr>
          <p:cNvPr id="30723" name="Text Box 4"/>
          <p:cNvSpPr txBox="1">
            <a:spLocks noChangeArrowheads="1"/>
          </p:cNvSpPr>
          <p:nvPr/>
        </p:nvSpPr>
        <p:spPr bwMode="auto">
          <a:xfrm>
            <a:off x="-228600" y="1676400"/>
            <a:ext cx="4589463" cy="457200"/>
          </a:xfrm>
          <a:prstGeom prst="rect">
            <a:avLst/>
          </a:prstGeom>
          <a:noFill/>
          <a:ln w="9525" algn="ctr">
            <a:noFill/>
            <a:miter lim="800000"/>
            <a:headEnd/>
            <a:tailEnd/>
          </a:ln>
        </p:spPr>
        <p:txBody>
          <a:bodyPr>
            <a:spAutoFit/>
          </a:bodyPr>
          <a:lstStyle/>
          <a:p>
            <a:pPr algn="ctr">
              <a:spcBef>
                <a:spcPct val="50000"/>
              </a:spcBef>
            </a:pPr>
            <a:r>
              <a:rPr lang="en-GB" sz="2400" b="1" dirty="0">
                <a:latin typeface="Arial" pitchFamily="34" charset="0"/>
                <a:cs typeface="Arial" pitchFamily="34" charset="0"/>
              </a:rPr>
              <a:t>Traditional Media </a:t>
            </a:r>
          </a:p>
        </p:txBody>
      </p:sp>
      <p:sp>
        <p:nvSpPr>
          <p:cNvPr id="30724" name="Text Box 5"/>
          <p:cNvSpPr txBox="1">
            <a:spLocks noChangeArrowheads="1"/>
          </p:cNvSpPr>
          <p:nvPr/>
        </p:nvSpPr>
        <p:spPr bwMode="auto">
          <a:xfrm>
            <a:off x="5181600" y="1676400"/>
            <a:ext cx="3465513" cy="457200"/>
          </a:xfrm>
          <a:prstGeom prst="rect">
            <a:avLst/>
          </a:prstGeom>
          <a:noFill/>
          <a:ln w="9525" algn="ctr">
            <a:noFill/>
            <a:miter lim="800000"/>
            <a:headEnd/>
            <a:tailEnd/>
          </a:ln>
        </p:spPr>
        <p:txBody>
          <a:bodyPr>
            <a:spAutoFit/>
          </a:bodyPr>
          <a:lstStyle/>
          <a:p>
            <a:pPr algn="ctr">
              <a:spcBef>
                <a:spcPct val="50000"/>
              </a:spcBef>
            </a:pPr>
            <a:r>
              <a:rPr lang="en-GB" sz="2400" b="1">
                <a:latin typeface="Arial" pitchFamily="34" charset="0"/>
                <a:cs typeface="Arial" pitchFamily="34" charset="0"/>
              </a:rPr>
              <a:t>Social Media</a:t>
            </a:r>
          </a:p>
        </p:txBody>
      </p:sp>
      <p:sp>
        <p:nvSpPr>
          <p:cNvPr id="30725" name="Line 6"/>
          <p:cNvSpPr>
            <a:spLocks noChangeShapeType="1"/>
          </p:cNvSpPr>
          <p:nvPr/>
        </p:nvSpPr>
        <p:spPr bwMode="auto">
          <a:xfrm>
            <a:off x="3933825" y="3665538"/>
            <a:ext cx="900113" cy="0"/>
          </a:xfrm>
          <a:prstGeom prst="line">
            <a:avLst/>
          </a:prstGeom>
          <a:noFill/>
          <a:ln w="28575">
            <a:solidFill>
              <a:srgbClr val="CC0000"/>
            </a:solidFill>
            <a:round/>
            <a:headEnd/>
            <a:tailEnd type="triangle" w="med" len="med"/>
          </a:ln>
        </p:spPr>
        <p:txBody>
          <a:bodyPr/>
          <a:lstStyle/>
          <a:p>
            <a:endParaRPr lang="en-US"/>
          </a:p>
        </p:txBody>
      </p:sp>
      <p:sp>
        <p:nvSpPr>
          <p:cNvPr id="30726" name="Line 7"/>
          <p:cNvSpPr>
            <a:spLocks noChangeShapeType="1"/>
          </p:cNvSpPr>
          <p:nvPr/>
        </p:nvSpPr>
        <p:spPr bwMode="auto">
          <a:xfrm>
            <a:off x="3933825" y="4654550"/>
            <a:ext cx="900113" cy="0"/>
          </a:xfrm>
          <a:prstGeom prst="line">
            <a:avLst/>
          </a:prstGeom>
          <a:noFill/>
          <a:ln w="28575">
            <a:solidFill>
              <a:srgbClr val="CC0000"/>
            </a:solidFill>
            <a:round/>
            <a:headEnd/>
            <a:tailEnd type="triangle" w="med" len="med"/>
          </a:ln>
        </p:spPr>
        <p:txBody>
          <a:bodyPr/>
          <a:lstStyle/>
          <a:p>
            <a:endParaRPr lang="en-US"/>
          </a:p>
        </p:txBody>
      </p:sp>
      <p:sp>
        <p:nvSpPr>
          <p:cNvPr id="30727" name="Line 8"/>
          <p:cNvSpPr>
            <a:spLocks noChangeShapeType="1"/>
          </p:cNvSpPr>
          <p:nvPr/>
        </p:nvSpPr>
        <p:spPr bwMode="auto">
          <a:xfrm>
            <a:off x="3933825" y="3214688"/>
            <a:ext cx="900113" cy="0"/>
          </a:xfrm>
          <a:prstGeom prst="line">
            <a:avLst/>
          </a:prstGeom>
          <a:noFill/>
          <a:ln w="28575">
            <a:solidFill>
              <a:srgbClr val="CC0000"/>
            </a:solidFill>
            <a:round/>
            <a:headEnd/>
            <a:tailEnd type="triangle" w="med" len="med"/>
          </a:ln>
        </p:spPr>
        <p:txBody>
          <a:bodyPr/>
          <a:lstStyle/>
          <a:p>
            <a:endParaRPr lang="en-US"/>
          </a:p>
        </p:txBody>
      </p:sp>
      <p:sp>
        <p:nvSpPr>
          <p:cNvPr id="30728" name="Line 9"/>
          <p:cNvSpPr>
            <a:spLocks noChangeShapeType="1"/>
          </p:cNvSpPr>
          <p:nvPr/>
        </p:nvSpPr>
        <p:spPr bwMode="auto">
          <a:xfrm>
            <a:off x="3933825" y="4160838"/>
            <a:ext cx="900113" cy="0"/>
          </a:xfrm>
          <a:prstGeom prst="line">
            <a:avLst/>
          </a:prstGeom>
          <a:noFill/>
          <a:ln w="28575">
            <a:solidFill>
              <a:srgbClr val="CC0000"/>
            </a:solidFill>
            <a:round/>
            <a:headEnd/>
            <a:tailEnd type="triangle" w="med" len="med"/>
          </a:ln>
        </p:spPr>
        <p:txBody>
          <a:bodyPr/>
          <a:lstStyle/>
          <a:p>
            <a:endParaRPr lang="en-US"/>
          </a:p>
        </p:txBody>
      </p:sp>
      <p:sp>
        <p:nvSpPr>
          <p:cNvPr id="30729" name="Line 10"/>
          <p:cNvSpPr>
            <a:spLocks noChangeShapeType="1"/>
          </p:cNvSpPr>
          <p:nvPr/>
        </p:nvSpPr>
        <p:spPr bwMode="auto">
          <a:xfrm>
            <a:off x="3933825" y="5149850"/>
            <a:ext cx="900113" cy="0"/>
          </a:xfrm>
          <a:prstGeom prst="line">
            <a:avLst/>
          </a:prstGeom>
          <a:noFill/>
          <a:ln w="28575">
            <a:solidFill>
              <a:srgbClr val="CC0000"/>
            </a:solidFill>
            <a:round/>
            <a:headEnd/>
            <a:tailEnd type="triangle" w="med" len="med"/>
          </a:ln>
        </p:spPr>
        <p:txBody>
          <a:bodyPr/>
          <a:lstStyle/>
          <a:p>
            <a:endParaRPr lang="en-US"/>
          </a:p>
        </p:txBody>
      </p:sp>
      <p:sp>
        <p:nvSpPr>
          <p:cNvPr id="30730" name="Line 12"/>
          <p:cNvSpPr>
            <a:spLocks noChangeShapeType="1"/>
          </p:cNvSpPr>
          <p:nvPr/>
        </p:nvSpPr>
        <p:spPr bwMode="auto">
          <a:xfrm>
            <a:off x="3933825" y="2719388"/>
            <a:ext cx="900113" cy="0"/>
          </a:xfrm>
          <a:prstGeom prst="line">
            <a:avLst/>
          </a:prstGeom>
          <a:noFill/>
          <a:ln w="28575">
            <a:solidFill>
              <a:srgbClr val="CC0000"/>
            </a:solidFill>
            <a:round/>
            <a:headEnd/>
            <a:tailEnd type="triangle" w="med" len="med"/>
          </a:ln>
        </p:spPr>
        <p:txBody>
          <a:bodyPr/>
          <a:lstStyle/>
          <a:p>
            <a:endParaRPr lang="en-US"/>
          </a:p>
        </p:txBody>
      </p:sp>
      <p:sp>
        <p:nvSpPr>
          <p:cNvPr id="13" name="TextBox 12"/>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14"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Networked NGOs Understand the Difference</a:t>
            </a:r>
            <a:endParaRPr lang="en-US" sz="28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0" y="228600"/>
            <a:ext cx="9144000" cy="1138773"/>
          </a:xfrm>
          <a:prstGeom prst="rect">
            <a:avLst/>
          </a:prstGeom>
          <a:solidFill>
            <a:srgbClr val="ABDCD4">
              <a:alpha val="86000"/>
            </a:srgbClr>
          </a:solidFill>
        </p:spPr>
        <p:txBody>
          <a:bodyPr wrap="square" rtlCol="0">
            <a:spAutoFit/>
          </a:bodyPr>
          <a:lstStyle/>
          <a:p>
            <a:r>
              <a:rPr lang="en-US" sz="3400" dirty="0" smtClean="0">
                <a:solidFill>
                  <a:schemeClr val="bg1"/>
                </a:solidFill>
                <a:latin typeface="Arial" pitchFamily="34" charset="0"/>
                <a:cs typeface="Arial" pitchFamily="34" charset="0"/>
              </a:rPr>
              <a:t>Networked NGOS understand the role of Social Networks in Civil Society</a:t>
            </a:r>
            <a:endParaRPr lang="en-US" sz="3400" dirty="0">
              <a:solidFill>
                <a:schemeClr val="bg1"/>
              </a:solidFill>
              <a:latin typeface="Arial" pitchFamily="34" charset="0"/>
              <a:cs typeface="Arial" pitchFamily="34" charset="0"/>
            </a:endParaRPr>
          </a:p>
        </p:txBody>
      </p:sp>
      <p:sp>
        <p:nvSpPr>
          <p:cNvPr id="5" name="TextBox 4"/>
          <p:cNvSpPr txBox="1"/>
          <p:nvPr/>
        </p:nvSpPr>
        <p:spPr>
          <a:xfrm>
            <a:off x="304800" y="1897082"/>
            <a:ext cx="8839200" cy="3970318"/>
          </a:xfrm>
          <a:prstGeom prst="rect">
            <a:avLst/>
          </a:prstGeom>
          <a:noFill/>
        </p:spPr>
        <p:txBody>
          <a:bodyPr wrap="square" rtlCol="0">
            <a:spAutoFit/>
          </a:bodyPr>
          <a:lstStyle/>
          <a:p>
            <a:pPr lvl="0"/>
            <a:r>
              <a:rPr lang="en-US" sz="2800" dirty="0" smtClean="0">
                <a:solidFill>
                  <a:schemeClr val="bg1"/>
                </a:solidFill>
                <a:latin typeface="Arial" pitchFamily="34" charset="0"/>
                <a:cs typeface="Arial" pitchFamily="34" charset="0"/>
              </a:rPr>
              <a:t>Social networks allow people to have direct involvement in civil society rather than action by proxy.    Social networks allow people to be part of an active community, rather than a passive individual isolated from their fellow citizens.  </a:t>
            </a:r>
          </a:p>
          <a:p>
            <a:pPr lvl="0"/>
            <a:endParaRPr lang="en-US" sz="2800" dirty="0" smtClean="0">
              <a:solidFill>
                <a:schemeClr val="bg1"/>
              </a:solidFill>
              <a:latin typeface="Arial" pitchFamily="34" charset="0"/>
              <a:cs typeface="Arial" pitchFamily="34" charset="0"/>
            </a:endParaRPr>
          </a:p>
          <a:p>
            <a:pPr lvl="0"/>
            <a:r>
              <a:rPr lang="en-US" sz="2800" dirty="0" smtClean="0">
                <a:solidFill>
                  <a:schemeClr val="bg1"/>
                </a:solidFill>
                <a:latin typeface="Arial" pitchFamily="34" charset="0"/>
                <a:cs typeface="Arial" pitchFamily="34" charset="0"/>
              </a:rPr>
              <a:t>NGOs can use social tools to provide an environment for conversation, it allows individuals to easily come together to discuss and solve shared problems.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28-2011 9-07-54 PM.png"/>
          <p:cNvPicPr>
            <a:picLocks noChangeAspect="1"/>
          </p:cNvPicPr>
          <p:nvPr/>
        </p:nvPicPr>
        <p:blipFill>
          <a:blip r:embed="rId3" cstate="print"/>
          <a:stretch>
            <a:fillRect/>
          </a:stretch>
        </p:blipFill>
        <p:spPr>
          <a:xfrm>
            <a:off x="0" y="152400"/>
            <a:ext cx="9019048" cy="5476191"/>
          </a:xfrm>
          <a:prstGeom prst="rect">
            <a:avLst/>
          </a:prstGeom>
        </p:spPr>
      </p:pic>
      <p:sp>
        <p:nvSpPr>
          <p:cNvPr id="3" name="TextBox 2"/>
          <p:cNvSpPr txBox="1"/>
          <p:nvPr/>
        </p:nvSpPr>
        <p:spPr>
          <a:xfrm>
            <a:off x="0" y="5562600"/>
            <a:ext cx="9144000" cy="914400"/>
          </a:xfrm>
          <a:prstGeom prst="rect">
            <a:avLst/>
          </a:prstGeom>
          <a:solidFill>
            <a:schemeClr val="tx1">
              <a:lumMod val="95000"/>
              <a:lumOff val="5000"/>
            </a:schemeClr>
          </a:solidFill>
        </p:spPr>
        <p:txBody>
          <a:bodyPr wrap="square" rtlCol="0">
            <a:spAutoFit/>
          </a:bodyPr>
          <a:lstStyle/>
          <a:p>
            <a:endParaRPr lang="en-US" sz="1000" dirty="0" smtClean="0">
              <a:solidFill>
                <a:schemeClr val="bg1"/>
              </a:solidFill>
              <a:latin typeface="Arial" pitchFamily="34" charset="0"/>
              <a:cs typeface="Arial" pitchFamily="34" charset="0"/>
            </a:endParaRPr>
          </a:p>
          <a:p>
            <a:r>
              <a:rPr lang="en-US" sz="2800" dirty="0" smtClean="0">
                <a:solidFill>
                  <a:schemeClr val="bg1"/>
                </a:solidFill>
                <a:latin typeface="Arial" pitchFamily="34" charset="0"/>
                <a:cs typeface="Arial" pitchFamily="34" charset="0"/>
              </a:rPr>
              <a:t>Social Networks allow IIE to share videos</a:t>
            </a:r>
            <a:endParaRPr lang="en-US" sz="28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28-2011 9-09-38 PM.png"/>
          <p:cNvPicPr>
            <a:picLocks noChangeAspect="1"/>
          </p:cNvPicPr>
          <p:nvPr/>
        </p:nvPicPr>
        <p:blipFill>
          <a:blip r:embed="rId3" cstate="print"/>
          <a:stretch>
            <a:fillRect/>
          </a:stretch>
        </p:blipFill>
        <p:spPr>
          <a:xfrm>
            <a:off x="0" y="381000"/>
            <a:ext cx="9144000" cy="5079021"/>
          </a:xfrm>
          <a:prstGeom prst="rect">
            <a:avLst/>
          </a:prstGeom>
        </p:spPr>
      </p:pic>
      <p:sp>
        <p:nvSpPr>
          <p:cNvPr id="5" name="TextBox 4"/>
          <p:cNvSpPr txBox="1"/>
          <p:nvPr/>
        </p:nvSpPr>
        <p:spPr>
          <a:xfrm>
            <a:off x="533400" y="5715000"/>
            <a:ext cx="4191000" cy="646331"/>
          </a:xfrm>
          <a:prstGeom prst="rect">
            <a:avLst/>
          </a:prstGeom>
          <a:noFill/>
        </p:spPr>
        <p:txBody>
          <a:bodyPr wrap="square" rtlCol="0">
            <a:spAutoFit/>
          </a:bodyPr>
          <a:lstStyle/>
          <a:p>
            <a:r>
              <a:rPr lang="en-US" sz="3600" dirty="0" smtClean="0">
                <a:latin typeface="Arial" pitchFamily="34" charset="0"/>
                <a:cs typeface="Arial" pitchFamily="34" charset="0"/>
                <a:hlinkClick r:id="rId4"/>
              </a:rPr>
              <a:t>Play Video Online</a:t>
            </a:r>
            <a:endParaRPr lang="en-US" sz="36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685800" y="685800"/>
            <a:ext cx="7848600" cy="2308324"/>
          </a:xfrm>
          <a:prstGeom prst="rect">
            <a:avLst/>
          </a:prstGeom>
          <a:noFill/>
        </p:spPr>
        <p:txBody>
          <a:bodyPr wrap="square" rtlCol="0">
            <a:spAutoFit/>
          </a:bodyPr>
          <a:lstStyle/>
          <a:p>
            <a:r>
              <a:rPr lang="en-US" sz="3600" dirty="0" smtClean="0">
                <a:solidFill>
                  <a:srgbClr val="ABDCD4"/>
                </a:solidFill>
                <a:latin typeface="Arial" pitchFamily="34" charset="0"/>
                <a:cs typeface="Arial" pitchFamily="34" charset="0"/>
              </a:rPr>
              <a:t>Not all NGOs are born as Networked NGOs or can easily transform…</a:t>
            </a:r>
          </a:p>
          <a:p>
            <a:endParaRPr lang="en-US" sz="3600" dirty="0" smtClean="0">
              <a:solidFill>
                <a:srgbClr val="ABDCD4"/>
              </a:solidFill>
              <a:latin typeface="Arial" pitchFamily="34" charset="0"/>
              <a:cs typeface="Arial" pitchFamily="34" charset="0"/>
            </a:endParaRPr>
          </a:p>
          <a:p>
            <a:r>
              <a:rPr lang="en-US" sz="3600" dirty="0" smtClean="0">
                <a:solidFill>
                  <a:schemeClr val="bg1"/>
                </a:solidFill>
                <a:latin typeface="Arial" pitchFamily="34" charset="0"/>
                <a:cs typeface="Arial" pitchFamily="34" charset="0"/>
              </a:rPr>
              <a:t>Some take a longer time…</a:t>
            </a:r>
            <a:endParaRPr lang="en-US" sz="36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752600"/>
            <a:ext cx="7924800" cy="954107"/>
          </a:xfrm>
          <a:prstGeom prst="rect">
            <a:avLst/>
          </a:prstGeom>
          <a:noFill/>
        </p:spPr>
        <p:txBody>
          <a:bodyPr wrap="square" rtlCol="0">
            <a:spAutoFit/>
          </a:bodyPr>
          <a:lstStyle/>
          <a:p>
            <a:r>
              <a:rPr lang="en-US" sz="2800" dirty="0" smtClean="0">
                <a:latin typeface="Arial" pitchFamily="34" charset="0"/>
                <a:cs typeface="Arial" pitchFamily="34" charset="0"/>
              </a:rPr>
              <a:t/>
            </a:r>
            <a:br>
              <a:rPr lang="en-US" sz="2800" dirty="0" smtClean="0">
                <a:latin typeface="Arial" pitchFamily="34" charset="0"/>
                <a:cs typeface="Arial" pitchFamily="34" charset="0"/>
              </a:rPr>
            </a:br>
            <a:endParaRPr lang="en-US" sz="2800" dirty="0">
              <a:latin typeface="Arial" pitchFamily="34" charset="0"/>
              <a:cs typeface="Arial" pitchFamily="34" charset="0"/>
            </a:endParaRPr>
          </a:p>
        </p:txBody>
      </p:sp>
      <p:sp>
        <p:nvSpPr>
          <p:cNvPr id="5" name="TextBox 4"/>
          <p:cNvSpPr txBox="1"/>
          <p:nvPr/>
        </p:nvSpPr>
        <p:spPr>
          <a:xfrm>
            <a:off x="762000" y="1752600"/>
            <a:ext cx="7467600" cy="4744889"/>
          </a:xfrm>
          <a:prstGeom prst="rect">
            <a:avLst/>
          </a:prstGeom>
          <a:noFill/>
        </p:spPr>
        <p:txBody>
          <a:bodyPr wrap="square" rtlCol="0">
            <a:spAutoFit/>
          </a:bodyPr>
          <a:lstStyle/>
          <a:p>
            <a:pPr marL="342900" marR="0" lvl="0" indent="-342900">
              <a:lnSpc>
                <a:spcPct val="115000"/>
              </a:lnSpc>
              <a:spcBef>
                <a:spcPts val="0"/>
              </a:spcBef>
              <a:spcAft>
                <a:spcPts val="0"/>
              </a:spcAft>
              <a:buFont typeface="Symbol"/>
              <a:buChar char=""/>
            </a:pPr>
            <a:r>
              <a:rPr lang="en-US" sz="2400" dirty="0" smtClean="0">
                <a:latin typeface="Arial" pitchFamily="34" charset="0"/>
                <a:ea typeface="Calibri"/>
                <a:cs typeface="Arial" pitchFamily="34" charset="0"/>
              </a:rPr>
              <a:t>To provide an overview of the Networked NGO concept and network building techniques to understand how they can use social media for civil </a:t>
            </a:r>
            <a:r>
              <a:rPr lang="en-US" sz="2400" dirty="0">
                <a:latin typeface="Arial" pitchFamily="34" charset="0"/>
                <a:ea typeface="Calibri"/>
                <a:cs typeface="Arial" pitchFamily="34" charset="0"/>
              </a:rPr>
              <a:t>s</a:t>
            </a:r>
            <a:r>
              <a:rPr lang="en-US" sz="2400" dirty="0" smtClean="0">
                <a:latin typeface="Arial" pitchFamily="34" charset="0"/>
                <a:ea typeface="Calibri"/>
                <a:cs typeface="Arial" pitchFamily="34" charset="0"/>
              </a:rPr>
              <a:t>ociety goals</a:t>
            </a:r>
          </a:p>
          <a:p>
            <a:pPr marL="342900" marR="0" lvl="0" indent="-342900">
              <a:lnSpc>
                <a:spcPct val="115000"/>
              </a:lnSpc>
              <a:spcBef>
                <a:spcPts val="0"/>
              </a:spcBef>
              <a:spcAft>
                <a:spcPts val="0"/>
              </a:spcAft>
              <a:buFont typeface="Symbol"/>
              <a:buChar char=""/>
            </a:pPr>
            <a:r>
              <a:rPr lang="en-US" sz="2400" dirty="0" smtClean="0">
                <a:latin typeface="Arial" pitchFamily="34" charset="0"/>
                <a:ea typeface="Calibri"/>
                <a:cs typeface="Arial" pitchFamily="34" charset="0"/>
              </a:rPr>
              <a:t>To have participants self-assess their current level of social media practice and understand the basic principles for success (</a:t>
            </a:r>
            <a:r>
              <a:rPr lang="en-US" sz="2400" i="1" dirty="0" smtClean="0">
                <a:latin typeface="Arial" pitchFamily="34" charset="0"/>
                <a:ea typeface="Calibri"/>
                <a:cs typeface="Arial" pitchFamily="34" charset="0"/>
              </a:rPr>
              <a:t>Crawl, Walk, Run, Fly</a:t>
            </a:r>
            <a:r>
              <a:rPr lang="en-US" sz="2400" dirty="0" smtClean="0">
                <a:latin typeface="Arial" pitchFamily="34" charset="0"/>
                <a:ea typeface="Calibri"/>
                <a:cs typeface="Arial" pitchFamily="34" charset="0"/>
              </a:rPr>
              <a:t>)</a:t>
            </a:r>
          </a:p>
          <a:p>
            <a:pPr marL="342900" marR="0" lvl="0" indent="-342900">
              <a:lnSpc>
                <a:spcPct val="115000"/>
              </a:lnSpc>
              <a:spcBef>
                <a:spcPts val="0"/>
              </a:spcBef>
              <a:spcAft>
                <a:spcPts val="1000"/>
              </a:spcAft>
              <a:buFont typeface="Symbol"/>
              <a:buChar char=""/>
            </a:pPr>
            <a:r>
              <a:rPr lang="en-US" sz="2400" dirty="0" smtClean="0">
                <a:latin typeface="Arial" pitchFamily="34" charset="0"/>
                <a:ea typeface="Calibri"/>
                <a:cs typeface="Arial" pitchFamily="34" charset="0"/>
              </a:rPr>
              <a:t>To provide an overview of the program and give participants the opportunity to get to know one another</a:t>
            </a:r>
          </a:p>
          <a:p>
            <a:endParaRPr lang="en-US" dirty="0"/>
          </a:p>
        </p:txBody>
      </p:sp>
      <p:sp>
        <p:nvSpPr>
          <p:cNvPr id="6" name="TextBox 5"/>
          <p:cNvSpPr txBox="1"/>
          <p:nvPr/>
        </p:nvSpPr>
        <p:spPr>
          <a:xfrm>
            <a:off x="0" y="0"/>
            <a:ext cx="9144000" cy="1097280"/>
          </a:xfrm>
          <a:prstGeom prst="rect">
            <a:avLst/>
          </a:prstGeom>
          <a:solidFill>
            <a:srgbClr val="ABDCD4"/>
          </a:solidFill>
        </p:spPr>
        <p:txBody>
          <a:bodyPr wrap="square" rtlCol="0">
            <a:spAutoFit/>
          </a:bodyPr>
          <a:lstStyle/>
          <a:p>
            <a:endParaRPr lang="en-US" sz="3200" b="1" dirty="0" smtClean="0">
              <a:solidFill>
                <a:schemeClr val="tx1">
                  <a:lumMod val="65000"/>
                  <a:lumOff val="35000"/>
                </a:schemeClr>
              </a:solidFill>
              <a:latin typeface="Arial" pitchFamily="34" charset="0"/>
              <a:cs typeface="Arial" pitchFamily="34" charset="0"/>
            </a:endParaRPr>
          </a:p>
        </p:txBody>
      </p:sp>
      <p:sp>
        <p:nvSpPr>
          <p:cNvPr id="7"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chemeClr val="tx1">
                    <a:lumMod val="75000"/>
                    <a:lumOff val="25000"/>
                  </a:schemeClr>
                </a:solidFill>
                <a:latin typeface="Arial" pitchFamily="34" charset="0"/>
                <a:cs typeface="Arial" pitchFamily="34" charset="0"/>
              </a:rPr>
              <a:t>Day One: Learning Objectives</a:t>
            </a:r>
            <a:endParaRPr lang="en-US" sz="36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4" name="TextBox 1"/>
          <p:cNvSpPr txBox="1">
            <a:spLocks noChangeArrowheads="1"/>
          </p:cNvSpPr>
          <p:nvPr/>
        </p:nvSpPr>
        <p:spPr bwMode="auto">
          <a:xfrm>
            <a:off x="0" y="381000"/>
            <a:ext cx="9144000" cy="646331"/>
          </a:xfrm>
          <a:prstGeom prst="rect">
            <a:avLst/>
          </a:prstGeom>
          <a:noFill/>
          <a:ln w="9525">
            <a:noFill/>
            <a:miter lim="800000"/>
            <a:headEnd/>
            <a:tailEnd/>
          </a:ln>
        </p:spPr>
        <p:txBody>
          <a:bodyPr wrap="square">
            <a:spAutoFit/>
          </a:bodyPr>
          <a:lstStyle/>
          <a:p>
            <a:pPr algn="ctr"/>
            <a:r>
              <a:rPr lang="en-US" sz="3600" dirty="0">
                <a:solidFill>
                  <a:schemeClr val="bg1"/>
                </a:solidFill>
                <a:latin typeface="Arial" pitchFamily="34" charset="0"/>
                <a:cs typeface="Arial" pitchFamily="34" charset="0"/>
              </a:rPr>
              <a:t>The Networked Nonprofit </a:t>
            </a:r>
          </a:p>
        </p:txBody>
      </p:sp>
      <p:graphicFrame>
        <p:nvGraphicFramePr>
          <p:cNvPr id="5" name="Table 4"/>
          <p:cNvGraphicFramePr>
            <a:graphicFrameLocks noGrp="1"/>
          </p:cNvGraphicFramePr>
          <p:nvPr>
            <p:extLst>
              <p:ext uri="{D42A27DB-BD31-4B8C-83A1-F6EECF244321}">
                <p14:modId xmlns:p14="http://schemas.microsoft.com/office/powerpoint/2010/main" xmlns="" val="208795173"/>
              </p:ext>
            </p:extLst>
          </p:nvPr>
        </p:nvGraphicFramePr>
        <p:xfrm>
          <a:off x="381000" y="1371600"/>
          <a:ext cx="8382000" cy="4709160"/>
        </p:xfrm>
        <a:graphic>
          <a:graphicData uri="http://schemas.openxmlformats.org/drawingml/2006/table">
            <a:tbl>
              <a:tblPr firstRow="1" bandRow="1">
                <a:tableStyleId>{073A0DAA-6AF3-43AB-8588-CEC1D06C72B9}</a:tableStyleId>
              </a:tblPr>
              <a:tblGrid>
                <a:gridCol w="4191000"/>
                <a:gridCol w="4191000"/>
              </a:tblGrid>
              <a:tr h="777240">
                <a:tc>
                  <a:txBody>
                    <a:bodyPr/>
                    <a:lstStyle/>
                    <a:p>
                      <a:pPr algn="ctr"/>
                      <a:r>
                        <a:rPr lang="en-US" sz="3600" baseline="0" dirty="0" smtClean="0">
                          <a:solidFill>
                            <a:srgbClr val="ABDCD4"/>
                          </a:solidFill>
                        </a:rPr>
                        <a:t>BE</a:t>
                      </a:r>
                      <a:endParaRPr lang="en-US" sz="3600" baseline="0" dirty="0">
                        <a:solidFill>
                          <a:srgbClr val="ABDCD4"/>
                        </a:solidFill>
                      </a:endParaRPr>
                    </a:p>
                  </a:txBody>
                  <a:tcPr/>
                </a:tc>
                <a:tc>
                  <a:txBody>
                    <a:bodyPr/>
                    <a:lstStyle/>
                    <a:p>
                      <a:pPr algn="ctr"/>
                      <a:r>
                        <a:rPr lang="en-US" sz="3200" baseline="0" dirty="0" smtClean="0">
                          <a:solidFill>
                            <a:srgbClr val="ABDCD4"/>
                          </a:solidFill>
                        </a:rPr>
                        <a:t>DO</a:t>
                      </a:r>
                      <a:endParaRPr lang="en-US" sz="3200" baseline="0" dirty="0">
                        <a:solidFill>
                          <a:srgbClr val="ABDCD4"/>
                        </a:solidFill>
                      </a:endParaRPr>
                    </a:p>
                  </a:txBody>
                  <a:tcPr/>
                </a:tc>
              </a:tr>
              <a:tr h="777240">
                <a:tc>
                  <a:txBody>
                    <a:bodyPr/>
                    <a:lstStyle/>
                    <a:p>
                      <a:r>
                        <a:rPr lang="en-US" sz="2400" b="1" dirty="0" smtClean="0"/>
                        <a:t>Understand</a:t>
                      </a:r>
                      <a:r>
                        <a:rPr lang="en-US" sz="2400" b="1" baseline="0" dirty="0" smtClean="0"/>
                        <a:t> Networks</a:t>
                      </a:r>
                      <a:endParaRPr lang="en-US" sz="2400" b="1" dirty="0"/>
                    </a:p>
                  </a:txBody>
                  <a:tcPr/>
                </a:tc>
                <a:tc>
                  <a:txBody>
                    <a:bodyPr/>
                    <a:lstStyle/>
                    <a:p>
                      <a:r>
                        <a:rPr lang="en-US" sz="2400" b="1" dirty="0" smtClean="0"/>
                        <a:t>Work</a:t>
                      </a:r>
                      <a:r>
                        <a:rPr lang="en-US" sz="2400" b="1" baseline="0" dirty="0" smtClean="0"/>
                        <a:t> with Free Agents</a:t>
                      </a:r>
                      <a:endParaRPr lang="en-US" sz="2400" b="1" dirty="0"/>
                    </a:p>
                  </a:txBody>
                  <a:tcPr/>
                </a:tc>
              </a:tr>
              <a:tr h="777240">
                <a:tc>
                  <a:txBody>
                    <a:bodyPr/>
                    <a:lstStyle/>
                    <a:p>
                      <a:r>
                        <a:rPr lang="en-US" sz="2400" b="1" dirty="0" smtClean="0"/>
                        <a:t>Create</a:t>
                      </a:r>
                      <a:r>
                        <a:rPr lang="en-US" sz="2400" b="1" baseline="0" dirty="0" smtClean="0"/>
                        <a:t> Social Culture</a:t>
                      </a:r>
                      <a:endParaRPr lang="en-US" sz="2400" b="1" dirty="0"/>
                    </a:p>
                  </a:txBody>
                  <a:tcPr/>
                </a:tc>
                <a:tc>
                  <a:txBody>
                    <a:bodyPr/>
                    <a:lstStyle/>
                    <a:p>
                      <a:r>
                        <a:rPr lang="en-US" sz="2400" b="1" dirty="0" smtClean="0"/>
                        <a:t>Work</a:t>
                      </a:r>
                      <a:r>
                        <a:rPr lang="en-US" sz="2400" b="1" baseline="0" dirty="0" smtClean="0"/>
                        <a:t> with Crowds</a:t>
                      </a:r>
                      <a:endParaRPr lang="en-US" sz="2400" b="1" dirty="0"/>
                    </a:p>
                  </a:txBody>
                  <a:tcPr/>
                </a:tc>
              </a:tr>
              <a:tr h="777240">
                <a:tc>
                  <a:txBody>
                    <a:bodyPr/>
                    <a:lstStyle/>
                    <a:p>
                      <a:r>
                        <a:rPr lang="en-US" sz="2400" b="1" dirty="0" smtClean="0"/>
                        <a:t>Listen,</a:t>
                      </a:r>
                      <a:r>
                        <a:rPr lang="en-US" sz="2400" b="1" baseline="0" dirty="0" smtClean="0"/>
                        <a:t> Engage, and Build Relationships</a:t>
                      </a:r>
                      <a:endParaRPr lang="en-US" sz="2400" b="1" dirty="0"/>
                    </a:p>
                  </a:txBody>
                  <a:tcPr/>
                </a:tc>
                <a:tc>
                  <a:txBody>
                    <a:bodyPr/>
                    <a:lstStyle/>
                    <a:p>
                      <a:r>
                        <a:rPr lang="en-US" sz="2400" b="1" dirty="0" smtClean="0"/>
                        <a:t>Learning</a:t>
                      </a:r>
                      <a:r>
                        <a:rPr lang="en-US" sz="2400" b="1" baseline="0" dirty="0" smtClean="0"/>
                        <a:t> Loops</a:t>
                      </a:r>
                      <a:endParaRPr lang="en-US" sz="2400" b="1" dirty="0"/>
                    </a:p>
                  </a:txBody>
                  <a:tcPr/>
                </a:tc>
              </a:tr>
              <a:tr h="777240">
                <a:tc>
                  <a:txBody>
                    <a:bodyPr/>
                    <a:lstStyle/>
                    <a:p>
                      <a:r>
                        <a:rPr lang="en-US" sz="2400" b="1" dirty="0" smtClean="0"/>
                        <a:t>Trust Through</a:t>
                      </a:r>
                      <a:r>
                        <a:rPr lang="en-US" sz="2400" b="1" baseline="0" dirty="0" smtClean="0"/>
                        <a:t> Transparency</a:t>
                      </a:r>
                      <a:endParaRPr lang="en-US" sz="2400" b="1" dirty="0"/>
                    </a:p>
                  </a:txBody>
                  <a:tcPr/>
                </a:tc>
                <a:tc>
                  <a:txBody>
                    <a:bodyPr/>
                    <a:lstStyle/>
                    <a:p>
                      <a:r>
                        <a:rPr lang="en-US" sz="2400" b="1" dirty="0" err="1" smtClean="0"/>
                        <a:t>Friending</a:t>
                      </a:r>
                      <a:r>
                        <a:rPr lang="en-US" sz="2400" b="1" baseline="0" dirty="0" smtClean="0"/>
                        <a:t> or Funding</a:t>
                      </a:r>
                      <a:endParaRPr lang="en-US" sz="2400" b="1" dirty="0"/>
                    </a:p>
                  </a:txBody>
                  <a:tcPr/>
                </a:tc>
              </a:tr>
              <a:tr h="777240">
                <a:tc>
                  <a:txBody>
                    <a:bodyPr/>
                    <a:lstStyle/>
                    <a:p>
                      <a:r>
                        <a:rPr lang="en-US" sz="2400" b="1" dirty="0" smtClean="0"/>
                        <a:t>Simplicity</a:t>
                      </a:r>
                      <a:endParaRPr lang="en-US" sz="2400" b="1" dirty="0"/>
                    </a:p>
                  </a:txBody>
                  <a:tcPr/>
                </a:tc>
                <a:tc>
                  <a:txBody>
                    <a:bodyPr/>
                    <a:lstStyle/>
                    <a:p>
                      <a:r>
                        <a:rPr lang="en-US" sz="2400" b="1" dirty="0" smtClean="0"/>
                        <a:t>Govern through Networks</a:t>
                      </a:r>
                      <a:endParaRPr lang="en-US" sz="2400" b="1" dirty="0"/>
                    </a:p>
                  </a:txBody>
                  <a:tcPr/>
                </a:tc>
              </a:tr>
            </a:tbl>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914400" y="838200"/>
            <a:ext cx="7086600" cy="1077218"/>
          </a:xfrm>
          <a:prstGeom prst="rect">
            <a:avLst/>
          </a:prstGeom>
          <a:noFill/>
        </p:spPr>
        <p:txBody>
          <a:bodyPr wrap="square" rtlCol="0">
            <a:spAutoFit/>
          </a:bodyPr>
          <a:lstStyle/>
          <a:p>
            <a:r>
              <a:rPr lang="en-US" sz="3200" dirty="0" smtClean="0">
                <a:solidFill>
                  <a:schemeClr val="bg1"/>
                </a:solidFill>
                <a:latin typeface="Arial" pitchFamily="34" charset="0"/>
                <a:cs typeface="Arial" pitchFamily="34" charset="0"/>
              </a:rPr>
              <a:t>Small Group Exercise:  </a:t>
            </a:r>
            <a:br>
              <a:rPr lang="en-US" sz="3200" dirty="0" smtClean="0">
                <a:solidFill>
                  <a:schemeClr val="bg1"/>
                </a:solidFill>
                <a:latin typeface="Arial" pitchFamily="34" charset="0"/>
                <a:cs typeface="Arial" pitchFamily="34" charset="0"/>
              </a:rPr>
            </a:br>
            <a:r>
              <a:rPr lang="en-US" sz="3200" dirty="0" smtClean="0">
                <a:solidFill>
                  <a:schemeClr val="bg1"/>
                </a:solidFill>
                <a:latin typeface="Arial" pitchFamily="34" charset="0"/>
                <a:cs typeface="Arial" pitchFamily="34" charset="0"/>
              </a:rPr>
              <a:t>Networked Nonprofits</a:t>
            </a:r>
          </a:p>
        </p:txBody>
      </p:sp>
      <p:sp>
        <p:nvSpPr>
          <p:cNvPr id="3" name="TextBox 2"/>
          <p:cNvSpPr txBox="1"/>
          <p:nvPr/>
        </p:nvSpPr>
        <p:spPr>
          <a:xfrm>
            <a:off x="1066800" y="2286000"/>
            <a:ext cx="7086600" cy="2677656"/>
          </a:xfrm>
          <a:prstGeom prst="rect">
            <a:avLst/>
          </a:prstGeom>
          <a:solidFill>
            <a:srgbClr val="ABDCD4">
              <a:alpha val="86000"/>
            </a:srgbClr>
          </a:solidFill>
        </p:spPr>
        <p:txBody>
          <a:bodyPr wrap="square" rtlCol="0">
            <a:spAutoFit/>
          </a:bodyPr>
          <a:lstStyle/>
          <a:p>
            <a:endParaRPr lang="en-US" sz="2800" dirty="0" smtClean="0">
              <a:solidFill>
                <a:schemeClr val="bg1"/>
              </a:solidFill>
              <a:latin typeface="Arial" pitchFamily="34" charset="0"/>
              <a:cs typeface="Arial" pitchFamily="34" charset="0"/>
            </a:endParaRPr>
          </a:p>
          <a:p>
            <a:pPr>
              <a:buFont typeface="Arial" pitchFamily="34" charset="0"/>
              <a:buChar char="•"/>
            </a:pPr>
            <a:r>
              <a:rPr lang="en-US" sz="2800" dirty="0" smtClean="0">
                <a:solidFill>
                  <a:schemeClr val="tx1">
                    <a:lumMod val="75000"/>
                    <a:lumOff val="25000"/>
                  </a:schemeClr>
                </a:solidFill>
                <a:latin typeface="Arial" pitchFamily="34" charset="0"/>
                <a:cs typeface="Arial" pitchFamily="34" charset="0"/>
              </a:rPr>
              <a:t> What resonated?</a:t>
            </a:r>
          </a:p>
          <a:p>
            <a:pPr>
              <a:buFont typeface="Arial" pitchFamily="34" charset="0"/>
              <a:buChar char="•"/>
            </a:pPr>
            <a:r>
              <a:rPr lang="en-US" sz="2800" dirty="0" smtClean="0">
                <a:solidFill>
                  <a:schemeClr val="tx1">
                    <a:lumMod val="75000"/>
                    <a:lumOff val="25000"/>
                  </a:schemeClr>
                </a:solidFill>
                <a:latin typeface="Arial" pitchFamily="34" charset="0"/>
                <a:cs typeface="Arial" pitchFamily="34" charset="0"/>
              </a:rPr>
              <a:t> What have you thought about before?</a:t>
            </a:r>
          </a:p>
          <a:p>
            <a:pPr>
              <a:buFont typeface="Arial" pitchFamily="34" charset="0"/>
              <a:buChar char="•"/>
            </a:pPr>
            <a:r>
              <a:rPr lang="en-US" sz="2800" dirty="0" smtClean="0">
                <a:solidFill>
                  <a:schemeClr val="tx1">
                    <a:lumMod val="75000"/>
                    <a:lumOff val="25000"/>
                  </a:schemeClr>
                </a:solidFill>
                <a:latin typeface="Arial" pitchFamily="34" charset="0"/>
                <a:cs typeface="Arial" pitchFamily="34" charset="0"/>
              </a:rPr>
              <a:t> What does your NGO need change in   </a:t>
            </a:r>
          </a:p>
          <a:p>
            <a:r>
              <a:rPr lang="en-US" sz="2800" dirty="0" smtClean="0">
                <a:solidFill>
                  <a:schemeClr val="tx1">
                    <a:lumMod val="75000"/>
                    <a:lumOff val="25000"/>
                  </a:schemeClr>
                </a:solidFill>
                <a:latin typeface="Arial" pitchFamily="34" charset="0"/>
                <a:cs typeface="Arial" pitchFamily="34" charset="0"/>
              </a:rPr>
              <a:t>  order to become more “networked”?</a:t>
            </a:r>
          </a:p>
          <a:p>
            <a:pPr>
              <a:buFont typeface="Arial" pitchFamily="34" charset="0"/>
              <a:buChar char="•"/>
            </a:pPr>
            <a:endParaRPr lang="en-US" sz="2800" dirty="0" smtClean="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4251489_6e19837177_o.jpg"/>
          <p:cNvPicPr>
            <a:picLocks noChangeAspect="1"/>
          </p:cNvPicPr>
          <p:nvPr/>
        </p:nvPicPr>
        <p:blipFill>
          <a:blip r:embed="rId3" cstate="print"/>
          <a:stretch>
            <a:fillRect/>
          </a:stretch>
        </p:blipFill>
        <p:spPr>
          <a:xfrm>
            <a:off x="0" y="0"/>
            <a:ext cx="9144000" cy="6858000"/>
          </a:xfrm>
          <a:prstGeom prst="rect">
            <a:avLst/>
          </a:prstGeom>
        </p:spPr>
      </p:pic>
      <p:sp>
        <p:nvSpPr>
          <p:cNvPr id="4" name="TextBox 3"/>
          <p:cNvSpPr txBox="1"/>
          <p:nvPr/>
        </p:nvSpPr>
        <p:spPr>
          <a:xfrm>
            <a:off x="4800600" y="5867400"/>
            <a:ext cx="4343400" cy="646331"/>
          </a:xfrm>
          <a:prstGeom prst="rect">
            <a:avLst/>
          </a:prstGeom>
          <a:solidFill>
            <a:schemeClr val="bg1">
              <a:alpha val="59000"/>
            </a:schemeClr>
          </a:solidFill>
        </p:spPr>
        <p:txBody>
          <a:bodyPr wrap="square" rtlCol="0">
            <a:spAutoFit/>
          </a:bodyPr>
          <a:lstStyle/>
          <a:p>
            <a:pPr algn="ctr"/>
            <a:r>
              <a:rPr lang="en-US" sz="3600" b="1" dirty="0" smtClean="0">
                <a:latin typeface="Arial" pitchFamily="34" charset="0"/>
                <a:cs typeface="Arial" pitchFamily="34" charset="0"/>
              </a:rPr>
              <a:t>Lunch </a:t>
            </a:r>
            <a:endParaRPr lang="en-US" sz="3600" b="1" dirty="0">
              <a:latin typeface="Arial" pitchFamily="34" charset="0"/>
              <a:cs typeface="Arial" pitchFamily="34" charset="0"/>
            </a:endParaRPr>
          </a:p>
        </p:txBody>
      </p:sp>
      <p:sp>
        <p:nvSpPr>
          <p:cNvPr id="5" name="TextBox 4"/>
          <p:cNvSpPr txBox="1"/>
          <p:nvPr/>
        </p:nvSpPr>
        <p:spPr>
          <a:xfrm>
            <a:off x="152400" y="6412468"/>
            <a:ext cx="2895600" cy="369332"/>
          </a:xfrm>
          <a:prstGeom prst="rect">
            <a:avLst/>
          </a:prstGeom>
          <a:noFill/>
        </p:spPr>
        <p:txBody>
          <a:bodyPr wrap="square" rtlCol="0">
            <a:spAutoFit/>
          </a:bodyPr>
          <a:lstStyle/>
          <a:p>
            <a:r>
              <a:rPr lang="en-US" dirty="0" err="1" smtClean="0"/>
              <a:t>Flickr</a:t>
            </a:r>
            <a:r>
              <a:rPr lang="en-US" dirty="0" smtClean="0"/>
              <a:t> photo by </a:t>
            </a:r>
            <a:r>
              <a:rPr lang="en-US" dirty="0" err="1" smtClean="0"/>
              <a:t>Littlelakes</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9"/>
          <p:cNvGrpSpPr/>
          <p:nvPr/>
        </p:nvGrpSpPr>
        <p:grpSpPr>
          <a:xfrm>
            <a:off x="35123" y="152400"/>
            <a:ext cx="9108877" cy="4114801"/>
            <a:chOff x="0" y="1371600"/>
            <a:chExt cx="9032677" cy="3733801"/>
          </a:xfrm>
        </p:grpSpPr>
        <p:pic>
          <p:nvPicPr>
            <p:cNvPr id="15" name="Picture 14" descr="crawl-gapey.jpg"/>
            <p:cNvPicPr>
              <a:picLocks noChangeAspect="1"/>
            </p:cNvPicPr>
            <p:nvPr/>
          </p:nvPicPr>
          <p:blipFill>
            <a:blip r:embed="rId3" cstate="print"/>
            <a:stretch>
              <a:fillRect/>
            </a:stretch>
          </p:blipFill>
          <p:spPr>
            <a:xfrm>
              <a:off x="0" y="1447800"/>
              <a:ext cx="2686050" cy="3581400"/>
            </a:xfrm>
            <a:prstGeom prst="rect">
              <a:avLst/>
            </a:prstGeom>
          </p:spPr>
        </p:pic>
        <p:pic>
          <p:nvPicPr>
            <p:cNvPr id="17" name="Picture 16" descr="walk-billyliar.jpg"/>
            <p:cNvPicPr>
              <a:picLocks noChangeAspect="1"/>
            </p:cNvPicPr>
            <p:nvPr/>
          </p:nvPicPr>
          <p:blipFill>
            <a:blip r:embed="rId4" cstate="print"/>
            <a:stretch>
              <a:fillRect/>
            </a:stretch>
          </p:blipFill>
          <p:spPr>
            <a:xfrm>
              <a:off x="1992367" y="1447800"/>
              <a:ext cx="4477844" cy="3581400"/>
            </a:xfrm>
            <a:prstGeom prst="rect">
              <a:avLst/>
            </a:prstGeom>
          </p:spPr>
        </p:pic>
        <p:pic>
          <p:nvPicPr>
            <p:cNvPr id="18" name="Picture 17" descr="fly-photo by krismartis.jpg"/>
            <p:cNvPicPr>
              <a:picLocks noChangeAspect="1"/>
            </p:cNvPicPr>
            <p:nvPr/>
          </p:nvPicPr>
          <p:blipFill>
            <a:blip r:embed="rId5" cstate="print"/>
            <a:stretch>
              <a:fillRect/>
            </a:stretch>
          </p:blipFill>
          <p:spPr>
            <a:xfrm>
              <a:off x="6553200" y="1371600"/>
              <a:ext cx="2479477" cy="3733801"/>
            </a:xfrm>
            <a:prstGeom prst="rect">
              <a:avLst/>
            </a:prstGeom>
          </p:spPr>
        </p:pic>
        <p:pic>
          <p:nvPicPr>
            <p:cNvPr id="19" name="Picture 18" descr="run-photo by chuckwaters83.jpg"/>
            <p:cNvPicPr>
              <a:picLocks noChangeAspect="1"/>
            </p:cNvPicPr>
            <p:nvPr/>
          </p:nvPicPr>
          <p:blipFill>
            <a:blip r:embed="rId6" cstate="print"/>
            <a:stretch>
              <a:fillRect/>
            </a:stretch>
          </p:blipFill>
          <p:spPr>
            <a:xfrm>
              <a:off x="4114800" y="1410089"/>
              <a:ext cx="2446213" cy="3656821"/>
            </a:xfrm>
            <a:prstGeom prst="rect">
              <a:avLst/>
            </a:prstGeom>
          </p:spPr>
        </p:pic>
      </p:grpSp>
      <p:graphicFrame>
        <p:nvGraphicFramePr>
          <p:cNvPr id="8" name="Table 7"/>
          <p:cNvGraphicFramePr>
            <a:graphicFrameLocks noGrp="1"/>
          </p:cNvGraphicFramePr>
          <p:nvPr>
            <p:extLst>
              <p:ext uri="{D42A27DB-BD31-4B8C-83A1-F6EECF244321}">
                <p14:modId xmlns:p14="http://schemas.microsoft.com/office/powerpoint/2010/main" xmlns="" val="3595020797"/>
              </p:ext>
            </p:extLst>
          </p:nvPr>
        </p:nvGraphicFramePr>
        <p:xfrm>
          <a:off x="0" y="4191000"/>
          <a:ext cx="9144000" cy="876300"/>
        </p:xfrm>
        <a:graphic>
          <a:graphicData uri="http://schemas.openxmlformats.org/drawingml/2006/table">
            <a:tbl>
              <a:tblPr/>
              <a:tblGrid>
                <a:gridCol w="2049517"/>
                <a:gridCol w="2207172"/>
                <a:gridCol w="2601311"/>
                <a:gridCol w="2286000"/>
              </a:tblGrid>
              <a:tr h="702735">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700" b="1" dirty="0" smtClean="0">
                        <a:solidFill>
                          <a:schemeClr val="tx1">
                            <a:lumMod val="75000"/>
                            <a:lumOff val="25000"/>
                          </a:schemeClr>
                        </a:solidFill>
                        <a:latin typeface="Arial" pitchFamily="34" charset="0"/>
                        <a:ea typeface="Calibri"/>
                        <a:cs typeface="Arial" pitchFamily="34" charset="0"/>
                      </a:endParaRPr>
                    </a:p>
                    <a:p>
                      <a:pPr marL="0" marR="0" algn="ctr">
                        <a:lnSpc>
                          <a:spcPct val="115000"/>
                        </a:lnSpc>
                        <a:spcBef>
                          <a:spcPts val="0"/>
                        </a:spcBef>
                        <a:spcAft>
                          <a:spcPts val="0"/>
                        </a:spcAft>
                      </a:pPr>
                      <a:r>
                        <a:rPr lang="en-US" sz="3200" b="1" dirty="0" smtClean="0">
                          <a:solidFill>
                            <a:schemeClr val="tx1">
                              <a:lumMod val="75000"/>
                              <a:lumOff val="25000"/>
                            </a:schemeClr>
                          </a:solidFill>
                          <a:latin typeface="Arial" pitchFamily="34" charset="0"/>
                          <a:ea typeface="Calibri"/>
                          <a:cs typeface="Arial" pitchFamily="34" charset="0"/>
                        </a:rPr>
                        <a:t>CRAWL</a:t>
                      </a:r>
                      <a:endParaRPr lang="en-US" sz="3200" dirty="0">
                        <a:solidFill>
                          <a:schemeClr val="tx1">
                            <a:lumMod val="75000"/>
                            <a:lumOff val="25000"/>
                          </a:schemeClr>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800" b="1" dirty="0" smtClean="0">
                        <a:solidFill>
                          <a:schemeClr val="tx1">
                            <a:lumMod val="75000"/>
                            <a:lumOff val="25000"/>
                          </a:schemeClr>
                        </a:solidFill>
                        <a:latin typeface="Arial" pitchFamily="34" charset="0"/>
                        <a:ea typeface="Calibri"/>
                        <a:cs typeface="Arial" pitchFamily="34" charset="0"/>
                      </a:endParaRPr>
                    </a:p>
                    <a:p>
                      <a:pPr marL="0" marR="0" algn="ctr">
                        <a:lnSpc>
                          <a:spcPct val="115000"/>
                        </a:lnSpc>
                        <a:spcBef>
                          <a:spcPts val="0"/>
                        </a:spcBef>
                        <a:spcAft>
                          <a:spcPts val="0"/>
                        </a:spcAft>
                      </a:pPr>
                      <a:r>
                        <a:rPr lang="en-US" sz="3200" b="1" dirty="0" smtClean="0">
                          <a:solidFill>
                            <a:schemeClr val="tx1">
                              <a:lumMod val="75000"/>
                              <a:lumOff val="25000"/>
                            </a:schemeClr>
                          </a:solidFill>
                          <a:latin typeface="Arial" pitchFamily="34" charset="0"/>
                          <a:ea typeface="Calibri"/>
                          <a:cs typeface="Arial" pitchFamily="34" charset="0"/>
                        </a:rPr>
                        <a:t>WALK</a:t>
                      </a:r>
                      <a:endParaRPr lang="en-US" sz="3200" dirty="0">
                        <a:solidFill>
                          <a:schemeClr val="tx1">
                            <a:lumMod val="75000"/>
                            <a:lumOff val="25000"/>
                          </a:schemeClr>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800" b="1" dirty="0" smtClean="0">
                        <a:solidFill>
                          <a:schemeClr val="tx1">
                            <a:lumMod val="75000"/>
                            <a:lumOff val="25000"/>
                          </a:schemeClr>
                        </a:solidFill>
                        <a:latin typeface="Arial" pitchFamily="34" charset="0"/>
                        <a:ea typeface="Calibri"/>
                        <a:cs typeface="Arial" pitchFamily="34" charset="0"/>
                      </a:endParaRPr>
                    </a:p>
                    <a:p>
                      <a:pPr marL="0" marR="0" algn="ctr">
                        <a:lnSpc>
                          <a:spcPct val="115000"/>
                        </a:lnSpc>
                        <a:spcBef>
                          <a:spcPts val="0"/>
                        </a:spcBef>
                        <a:spcAft>
                          <a:spcPts val="0"/>
                        </a:spcAft>
                      </a:pPr>
                      <a:r>
                        <a:rPr lang="en-US" sz="3200" b="1" dirty="0" smtClean="0">
                          <a:solidFill>
                            <a:schemeClr val="tx1">
                              <a:lumMod val="75000"/>
                              <a:lumOff val="25000"/>
                            </a:schemeClr>
                          </a:solidFill>
                          <a:latin typeface="Arial" pitchFamily="34" charset="0"/>
                          <a:ea typeface="Calibri"/>
                          <a:cs typeface="Arial" pitchFamily="34" charset="0"/>
                        </a:rPr>
                        <a:t>RUN</a:t>
                      </a:r>
                      <a:endParaRPr lang="en-US" sz="3200" b="1" dirty="0">
                        <a:solidFill>
                          <a:schemeClr val="tx1">
                            <a:lumMod val="75000"/>
                            <a:lumOff val="25000"/>
                          </a:schemeClr>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800" b="1" dirty="0" smtClean="0">
                        <a:solidFill>
                          <a:schemeClr val="tx1">
                            <a:lumMod val="75000"/>
                            <a:lumOff val="25000"/>
                          </a:schemeClr>
                        </a:solidFill>
                        <a:latin typeface="Arial" pitchFamily="34" charset="0"/>
                        <a:ea typeface="Calibri"/>
                        <a:cs typeface="Arial" pitchFamily="34" charset="0"/>
                      </a:endParaRPr>
                    </a:p>
                    <a:p>
                      <a:pPr marL="0" marR="0" algn="ctr">
                        <a:lnSpc>
                          <a:spcPct val="115000"/>
                        </a:lnSpc>
                        <a:spcBef>
                          <a:spcPts val="0"/>
                        </a:spcBef>
                        <a:spcAft>
                          <a:spcPts val="0"/>
                        </a:spcAft>
                      </a:pPr>
                      <a:r>
                        <a:rPr lang="en-US" sz="3200" b="1" dirty="0" smtClean="0">
                          <a:solidFill>
                            <a:schemeClr val="tx1">
                              <a:lumMod val="75000"/>
                              <a:lumOff val="25000"/>
                            </a:schemeClr>
                          </a:solidFill>
                          <a:latin typeface="Arial" pitchFamily="34" charset="0"/>
                          <a:ea typeface="Calibri"/>
                          <a:cs typeface="Arial" pitchFamily="34" charset="0"/>
                        </a:rPr>
                        <a:t>FLY</a:t>
                      </a:r>
                    </a:p>
                    <a:p>
                      <a:pPr marL="0" marR="0" algn="ctr">
                        <a:lnSpc>
                          <a:spcPct val="115000"/>
                        </a:lnSpc>
                        <a:spcBef>
                          <a:spcPts val="0"/>
                        </a:spcBef>
                        <a:spcAft>
                          <a:spcPts val="0"/>
                        </a:spcAft>
                      </a:pPr>
                      <a:endParaRPr lang="en-US" sz="1000" b="1" dirty="0">
                        <a:solidFill>
                          <a:schemeClr val="tx1">
                            <a:lumMod val="75000"/>
                            <a:lumOff val="25000"/>
                          </a:schemeClr>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r>
            </a:tbl>
          </a:graphicData>
        </a:graphic>
      </p:graphicFrame>
      <p:sp>
        <p:nvSpPr>
          <p:cNvPr id="9" name="TextBox 8"/>
          <p:cNvSpPr txBox="1"/>
          <p:nvPr/>
        </p:nvSpPr>
        <p:spPr>
          <a:xfrm>
            <a:off x="0" y="5725180"/>
            <a:ext cx="9144000" cy="523220"/>
          </a:xfrm>
          <a:prstGeom prst="rect">
            <a:avLst/>
          </a:prstGeom>
          <a:noFill/>
        </p:spPr>
        <p:txBody>
          <a:bodyPr wrap="square" rtlCol="0">
            <a:spAutoFit/>
          </a:bodyPr>
          <a:lstStyle/>
          <a:p>
            <a:pPr algn="ctr"/>
            <a:r>
              <a:rPr lang="en-US" sz="2800" dirty="0" smtClean="0">
                <a:solidFill>
                  <a:schemeClr val="bg1"/>
                </a:solidFill>
                <a:latin typeface="Arial" pitchFamily="34" charset="0"/>
                <a:cs typeface="Arial" pitchFamily="34" charset="0"/>
              </a:rPr>
              <a:t>Effective Social Media Practice for NGOs</a:t>
            </a:r>
            <a:endParaRPr lang="en-US" sz="2800" dirty="0">
              <a:solidFill>
                <a:schemeClr val="bg1"/>
              </a:solidFill>
              <a:latin typeface="Arial" pitchFamily="34" charset="0"/>
              <a:cs typeface="Arial" pitchFamily="34" charset="0"/>
            </a:endParaRPr>
          </a:p>
        </p:txBody>
      </p:sp>
    </p:spTree>
  </p:cSld>
  <p:clrMapOvr>
    <a:masterClrMapping/>
  </p:clrMapOvr>
  <p:transition advTm="5026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crawl-gapey.jpg"/>
          <p:cNvPicPr>
            <a:picLocks noChangeAspect="1"/>
          </p:cNvPicPr>
          <p:nvPr/>
        </p:nvPicPr>
        <p:blipFill>
          <a:blip r:embed="rId3" cstate="print"/>
          <a:stretch>
            <a:fillRect/>
          </a:stretch>
        </p:blipFill>
        <p:spPr>
          <a:xfrm>
            <a:off x="533400" y="457200"/>
            <a:ext cx="3927910" cy="5723340"/>
          </a:xfrm>
          <a:prstGeom prst="rect">
            <a:avLst/>
          </a:prstGeom>
        </p:spPr>
      </p:pic>
      <p:sp>
        <p:nvSpPr>
          <p:cNvPr id="26" name="TextBox 25"/>
          <p:cNvSpPr txBox="1"/>
          <p:nvPr/>
        </p:nvSpPr>
        <p:spPr>
          <a:xfrm>
            <a:off x="4953000" y="3048000"/>
            <a:ext cx="3581400" cy="707886"/>
          </a:xfrm>
          <a:prstGeom prst="rect">
            <a:avLst/>
          </a:prstGeom>
          <a:noFill/>
        </p:spPr>
        <p:txBody>
          <a:bodyPr wrap="square" rtlCol="0">
            <a:spAutoFit/>
          </a:bodyPr>
          <a:lstStyle/>
          <a:p>
            <a:pPr algn="ctr"/>
            <a:r>
              <a:rPr lang="en-US" sz="4000" b="1" dirty="0" smtClean="0">
                <a:solidFill>
                  <a:srgbClr val="ABDCD4"/>
                </a:solidFill>
                <a:latin typeface="Arial" pitchFamily="34" charset="0"/>
                <a:cs typeface="Arial" pitchFamily="34" charset="0"/>
              </a:rPr>
              <a:t>Crawl</a:t>
            </a:r>
            <a:endParaRPr lang="en-US" sz="4000" b="1" dirty="0">
              <a:solidFill>
                <a:srgbClr val="ABDCD4"/>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walk-billyliar.jpg"/>
          <p:cNvPicPr>
            <a:picLocks noChangeAspect="1"/>
          </p:cNvPicPr>
          <p:nvPr/>
        </p:nvPicPr>
        <p:blipFill>
          <a:blip r:embed="rId3" cstate="print"/>
          <a:stretch>
            <a:fillRect/>
          </a:stretch>
        </p:blipFill>
        <p:spPr>
          <a:xfrm>
            <a:off x="533400" y="990600"/>
            <a:ext cx="4010325" cy="3505200"/>
          </a:xfrm>
          <a:prstGeom prst="rect">
            <a:avLst/>
          </a:prstGeom>
        </p:spPr>
      </p:pic>
      <p:sp>
        <p:nvSpPr>
          <p:cNvPr id="7" name="TextBox 6"/>
          <p:cNvSpPr txBox="1"/>
          <p:nvPr/>
        </p:nvSpPr>
        <p:spPr>
          <a:xfrm>
            <a:off x="5029200" y="2133600"/>
            <a:ext cx="3581400" cy="707886"/>
          </a:xfrm>
          <a:prstGeom prst="rect">
            <a:avLst/>
          </a:prstGeom>
          <a:noFill/>
        </p:spPr>
        <p:txBody>
          <a:bodyPr wrap="square" rtlCol="0">
            <a:spAutoFit/>
          </a:bodyPr>
          <a:lstStyle/>
          <a:p>
            <a:pPr algn="ctr"/>
            <a:r>
              <a:rPr lang="en-US" sz="4000" b="1" dirty="0" smtClean="0">
                <a:solidFill>
                  <a:srgbClr val="ABDCD4"/>
                </a:solidFill>
                <a:latin typeface="Arial" pitchFamily="34" charset="0"/>
                <a:cs typeface="Arial" pitchFamily="34" charset="0"/>
              </a:rPr>
              <a:t>Walk</a:t>
            </a:r>
            <a:endParaRPr lang="en-US" sz="4000" b="1" dirty="0">
              <a:solidFill>
                <a:srgbClr val="ABDCD4"/>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run-photo by chuckwaters83.jpg"/>
          <p:cNvPicPr>
            <a:picLocks noChangeAspect="1"/>
          </p:cNvPicPr>
          <p:nvPr/>
        </p:nvPicPr>
        <p:blipFill>
          <a:blip r:embed="rId3" cstate="print"/>
          <a:stretch>
            <a:fillRect/>
          </a:stretch>
        </p:blipFill>
        <p:spPr>
          <a:xfrm>
            <a:off x="4953000" y="304800"/>
            <a:ext cx="3810000" cy="6224204"/>
          </a:xfrm>
          <a:prstGeom prst="rect">
            <a:avLst/>
          </a:prstGeom>
        </p:spPr>
      </p:pic>
      <p:sp>
        <p:nvSpPr>
          <p:cNvPr id="7" name="TextBox 6"/>
          <p:cNvSpPr txBox="1"/>
          <p:nvPr/>
        </p:nvSpPr>
        <p:spPr>
          <a:xfrm>
            <a:off x="838200" y="2949714"/>
            <a:ext cx="3581400" cy="707886"/>
          </a:xfrm>
          <a:prstGeom prst="rect">
            <a:avLst/>
          </a:prstGeom>
          <a:noFill/>
        </p:spPr>
        <p:txBody>
          <a:bodyPr wrap="square" rtlCol="0">
            <a:spAutoFit/>
          </a:bodyPr>
          <a:lstStyle/>
          <a:p>
            <a:pPr algn="ctr"/>
            <a:r>
              <a:rPr lang="en-US" sz="4000" b="1" dirty="0" smtClean="0">
                <a:solidFill>
                  <a:srgbClr val="ABDCD4"/>
                </a:solidFill>
                <a:latin typeface="Arial" pitchFamily="34" charset="0"/>
                <a:cs typeface="Arial" pitchFamily="34" charset="0"/>
              </a:rPr>
              <a:t>Run</a:t>
            </a:r>
            <a:endParaRPr lang="en-US" sz="4000" b="1" dirty="0">
              <a:solidFill>
                <a:srgbClr val="ABDCD4"/>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fly-photo by krismartis.jpg"/>
          <p:cNvPicPr>
            <a:picLocks noChangeAspect="1"/>
          </p:cNvPicPr>
          <p:nvPr/>
        </p:nvPicPr>
        <p:blipFill>
          <a:blip r:embed="rId3" cstate="print"/>
          <a:stretch>
            <a:fillRect/>
          </a:stretch>
        </p:blipFill>
        <p:spPr>
          <a:xfrm>
            <a:off x="533400" y="0"/>
            <a:ext cx="4167322" cy="6857999"/>
          </a:xfrm>
          <a:prstGeom prst="rect">
            <a:avLst/>
          </a:prstGeom>
        </p:spPr>
      </p:pic>
      <p:sp>
        <p:nvSpPr>
          <p:cNvPr id="7" name="TextBox 6"/>
          <p:cNvSpPr txBox="1"/>
          <p:nvPr/>
        </p:nvSpPr>
        <p:spPr>
          <a:xfrm>
            <a:off x="5029200" y="2819400"/>
            <a:ext cx="3581400" cy="707886"/>
          </a:xfrm>
          <a:prstGeom prst="rect">
            <a:avLst/>
          </a:prstGeom>
          <a:noFill/>
        </p:spPr>
        <p:txBody>
          <a:bodyPr wrap="square" rtlCol="0">
            <a:spAutoFit/>
          </a:bodyPr>
          <a:lstStyle/>
          <a:p>
            <a:pPr algn="ctr"/>
            <a:r>
              <a:rPr lang="en-US" sz="4000" b="1" dirty="0" smtClean="0">
                <a:solidFill>
                  <a:srgbClr val="ABDCD4"/>
                </a:solidFill>
                <a:latin typeface="Arial" pitchFamily="34" charset="0"/>
                <a:cs typeface="Arial" pitchFamily="34" charset="0"/>
              </a:rPr>
              <a:t>Run</a:t>
            </a:r>
            <a:endParaRPr lang="en-US" sz="4000" b="1" dirty="0">
              <a:solidFill>
                <a:srgbClr val="ABDCD4"/>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p:cNvGrpSpPr/>
          <p:nvPr/>
        </p:nvGrpSpPr>
        <p:grpSpPr>
          <a:xfrm>
            <a:off x="0" y="762000"/>
            <a:ext cx="9108877" cy="4114801"/>
            <a:chOff x="0" y="1371600"/>
            <a:chExt cx="9032677" cy="3733801"/>
          </a:xfrm>
        </p:grpSpPr>
        <p:pic>
          <p:nvPicPr>
            <p:cNvPr id="3" name="Picture 2" descr="crawl-gapey.jpg"/>
            <p:cNvPicPr>
              <a:picLocks noChangeAspect="1"/>
            </p:cNvPicPr>
            <p:nvPr/>
          </p:nvPicPr>
          <p:blipFill>
            <a:blip r:embed="rId3" cstate="print"/>
            <a:stretch>
              <a:fillRect/>
            </a:stretch>
          </p:blipFill>
          <p:spPr>
            <a:xfrm>
              <a:off x="0" y="1447800"/>
              <a:ext cx="2686050" cy="3581400"/>
            </a:xfrm>
            <a:prstGeom prst="rect">
              <a:avLst/>
            </a:prstGeom>
          </p:spPr>
        </p:pic>
        <p:pic>
          <p:nvPicPr>
            <p:cNvPr id="4" name="Picture 3" descr="walk-billyliar.jpg"/>
            <p:cNvPicPr>
              <a:picLocks noChangeAspect="1"/>
            </p:cNvPicPr>
            <p:nvPr/>
          </p:nvPicPr>
          <p:blipFill>
            <a:blip r:embed="rId4" cstate="print"/>
            <a:stretch>
              <a:fillRect/>
            </a:stretch>
          </p:blipFill>
          <p:spPr>
            <a:xfrm>
              <a:off x="1992367" y="1447800"/>
              <a:ext cx="4477844" cy="3581400"/>
            </a:xfrm>
            <a:prstGeom prst="rect">
              <a:avLst/>
            </a:prstGeom>
          </p:spPr>
        </p:pic>
        <p:pic>
          <p:nvPicPr>
            <p:cNvPr id="5" name="Picture 4" descr="fly-photo by krismartis.jpg"/>
            <p:cNvPicPr>
              <a:picLocks noChangeAspect="1"/>
            </p:cNvPicPr>
            <p:nvPr/>
          </p:nvPicPr>
          <p:blipFill>
            <a:blip r:embed="rId5" cstate="print"/>
            <a:stretch>
              <a:fillRect/>
            </a:stretch>
          </p:blipFill>
          <p:spPr>
            <a:xfrm>
              <a:off x="6553200" y="1371600"/>
              <a:ext cx="2479477" cy="3733801"/>
            </a:xfrm>
            <a:prstGeom prst="rect">
              <a:avLst/>
            </a:prstGeom>
          </p:spPr>
        </p:pic>
        <p:pic>
          <p:nvPicPr>
            <p:cNvPr id="6" name="Picture 5" descr="run-photo by chuckwaters83.jpg"/>
            <p:cNvPicPr>
              <a:picLocks noChangeAspect="1"/>
            </p:cNvPicPr>
            <p:nvPr/>
          </p:nvPicPr>
          <p:blipFill>
            <a:blip r:embed="rId6" cstate="print"/>
            <a:stretch>
              <a:fillRect/>
            </a:stretch>
          </p:blipFill>
          <p:spPr>
            <a:xfrm>
              <a:off x="4114800" y="1410089"/>
              <a:ext cx="2446213" cy="3656821"/>
            </a:xfrm>
            <a:prstGeom prst="rect">
              <a:avLst/>
            </a:prstGeom>
          </p:spPr>
        </p:pic>
      </p:grpSp>
      <p:graphicFrame>
        <p:nvGraphicFramePr>
          <p:cNvPr id="7" name="Table 6"/>
          <p:cNvGraphicFramePr>
            <a:graphicFrameLocks noGrp="1"/>
          </p:cNvGraphicFramePr>
          <p:nvPr>
            <p:extLst>
              <p:ext uri="{D42A27DB-BD31-4B8C-83A1-F6EECF244321}">
                <p14:modId xmlns:p14="http://schemas.microsoft.com/office/powerpoint/2010/main" xmlns="" val="3945579575"/>
              </p:ext>
            </p:extLst>
          </p:nvPr>
        </p:nvGraphicFramePr>
        <p:xfrm>
          <a:off x="1" y="457200"/>
          <a:ext cx="9144000" cy="702735"/>
        </p:xfrm>
        <a:graphic>
          <a:graphicData uri="http://schemas.openxmlformats.org/drawingml/2006/table">
            <a:tbl>
              <a:tblPr/>
              <a:tblGrid>
                <a:gridCol w="2049517"/>
                <a:gridCol w="2207172"/>
                <a:gridCol w="2601311"/>
                <a:gridCol w="2286000"/>
              </a:tblGrid>
              <a:tr h="702735">
                <a:tc>
                  <a:txBody>
                    <a:bodyPr/>
                    <a:lstStyle/>
                    <a:p>
                      <a:pPr marL="0" marR="0" algn="ctr">
                        <a:lnSpc>
                          <a:spcPct val="115000"/>
                        </a:lnSpc>
                        <a:spcBef>
                          <a:spcPts val="0"/>
                        </a:spcBef>
                        <a:spcAft>
                          <a:spcPts val="0"/>
                        </a:spcAft>
                      </a:pPr>
                      <a:endParaRPr lang="en-US" sz="600" b="1" dirty="0" smtClean="0">
                        <a:solidFill>
                          <a:schemeClr val="tx1">
                            <a:lumMod val="75000"/>
                            <a:lumOff val="25000"/>
                          </a:schemeClr>
                        </a:solidFill>
                        <a:latin typeface="Arial" pitchFamily="34" charset="0"/>
                        <a:ea typeface="Calibri"/>
                        <a:cs typeface="Arial" pitchFamily="34" charset="0"/>
                      </a:endParaRPr>
                    </a:p>
                    <a:p>
                      <a:pPr marL="0" marR="0" algn="ctr">
                        <a:lnSpc>
                          <a:spcPct val="115000"/>
                        </a:lnSpc>
                        <a:spcBef>
                          <a:spcPts val="0"/>
                        </a:spcBef>
                        <a:spcAft>
                          <a:spcPts val="0"/>
                        </a:spcAft>
                      </a:pPr>
                      <a:r>
                        <a:rPr lang="en-US" sz="2800" b="1" dirty="0" smtClean="0">
                          <a:solidFill>
                            <a:schemeClr val="tx1">
                              <a:lumMod val="75000"/>
                              <a:lumOff val="25000"/>
                            </a:schemeClr>
                          </a:solidFill>
                          <a:latin typeface="Arial" pitchFamily="34" charset="0"/>
                          <a:ea typeface="Calibri"/>
                          <a:cs typeface="Arial" pitchFamily="34" charset="0"/>
                        </a:rPr>
                        <a:t>CRAWL</a:t>
                      </a:r>
                      <a:endParaRPr lang="en-US" sz="2800" dirty="0">
                        <a:solidFill>
                          <a:schemeClr val="tx1">
                            <a:lumMod val="75000"/>
                            <a:lumOff val="25000"/>
                          </a:schemeClr>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gn="ctr">
                        <a:lnSpc>
                          <a:spcPct val="115000"/>
                        </a:lnSpc>
                        <a:spcBef>
                          <a:spcPts val="0"/>
                        </a:spcBef>
                        <a:spcAft>
                          <a:spcPts val="0"/>
                        </a:spcAft>
                      </a:pPr>
                      <a:endParaRPr lang="en-US" sz="600" b="1" dirty="0" smtClean="0">
                        <a:solidFill>
                          <a:schemeClr val="tx1">
                            <a:lumMod val="75000"/>
                            <a:lumOff val="25000"/>
                          </a:schemeClr>
                        </a:solidFill>
                        <a:latin typeface="Arial" pitchFamily="34" charset="0"/>
                        <a:ea typeface="Calibri"/>
                        <a:cs typeface="Arial" pitchFamily="34" charset="0"/>
                      </a:endParaRPr>
                    </a:p>
                    <a:p>
                      <a:pPr marL="0" marR="0" algn="ctr">
                        <a:lnSpc>
                          <a:spcPct val="115000"/>
                        </a:lnSpc>
                        <a:spcBef>
                          <a:spcPts val="0"/>
                        </a:spcBef>
                        <a:spcAft>
                          <a:spcPts val="0"/>
                        </a:spcAft>
                      </a:pPr>
                      <a:r>
                        <a:rPr lang="en-US" sz="2800" b="1" dirty="0" smtClean="0">
                          <a:solidFill>
                            <a:schemeClr val="tx1">
                              <a:lumMod val="75000"/>
                              <a:lumOff val="25000"/>
                            </a:schemeClr>
                          </a:solidFill>
                          <a:latin typeface="Arial" pitchFamily="34" charset="0"/>
                          <a:ea typeface="Calibri"/>
                          <a:cs typeface="Arial" pitchFamily="34" charset="0"/>
                        </a:rPr>
                        <a:t>WALK</a:t>
                      </a:r>
                      <a:endParaRPr lang="en-US" sz="2800" dirty="0">
                        <a:solidFill>
                          <a:schemeClr val="tx1">
                            <a:lumMod val="75000"/>
                            <a:lumOff val="25000"/>
                          </a:schemeClr>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gn="ctr">
                        <a:lnSpc>
                          <a:spcPct val="115000"/>
                        </a:lnSpc>
                        <a:spcBef>
                          <a:spcPts val="0"/>
                        </a:spcBef>
                        <a:spcAft>
                          <a:spcPts val="0"/>
                        </a:spcAft>
                      </a:pPr>
                      <a:endParaRPr lang="en-US" sz="600" b="1" dirty="0" smtClean="0">
                        <a:solidFill>
                          <a:schemeClr val="tx1">
                            <a:lumMod val="75000"/>
                            <a:lumOff val="25000"/>
                          </a:schemeClr>
                        </a:solidFill>
                        <a:latin typeface="Arial" pitchFamily="34" charset="0"/>
                        <a:ea typeface="Calibri"/>
                        <a:cs typeface="Arial" pitchFamily="34" charset="0"/>
                      </a:endParaRPr>
                    </a:p>
                    <a:p>
                      <a:pPr marL="0" marR="0" algn="ctr">
                        <a:lnSpc>
                          <a:spcPct val="115000"/>
                        </a:lnSpc>
                        <a:spcBef>
                          <a:spcPts val="0"/>
                        </a:spcBef>
                        <a:spcAft>
                          <a:spcPts val="0"/>
                        </a:spcAft>
                      </a:pPr>
                      <a:r>
                        <a:rPr lang="en-US" sz="2800" b="1" dirty="0" smtClean="0">
                          <a:solidFill>
                            <a:schemeClr val="tx1">
                              <a:lumMod val="75000"/>
                              <a:lumOff val="25000"/>
                            </a:schemeClr>
                          </a:solidFill>
                          <a:latin typeface="Arial" pitchFamily="34" charset="0"/>
                          <a:ea typeface="Calibri"/>
                          <a:cs typeface="Arial" pitchFamily="34" charset="0"/>
                        </a:rPr>
                        <a:t>RUN</a:t>
                      </a:r>
                      <a:endParaRPr lang="en-US" sz="2800" b="1" dirty="0">
                        <a:solidFill>
                          <a:schemeClr val="tx1">
                            <a:lumMod val="75000"/>
                            <a:lumOff val="25000"/>
                          </a:schemeClr>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gn="ctr">
                        <a:lnSpc>
                          <a:spcPct val="115000"/>
                        </a:lnSpc>
                        <a:spcBef>
                          <a:spcPts val="0"/>
                        </a:spcBef>
                        <a:spcAft>
                          <a:spcPts val="0"/>
                        </a:spcAft>
                      </a:pPr>
                      <a:endParaRPr lang="en-US" sz="600" b="1" dirty="0" smtClean="0">
                        <a:solidFill>
                          <a:schemeClr val="tx1">
                            <a:lumMod val="75000"/>
                            <a:lumOff val="25000"/>
                          </a:schemeClr>
                        </a:solidFill>
                        <a:latin typeface="Arial" pitchFamily="34" charset="0"/>
                        <a:ea typeface="Calibri"/>
                        <a:cs typeface="Arial" pitchFamily="34" charset="0"/>
                      </a:endParaRPr>
                    </a:p>
                    <a:p>
                      <a:pPr marL="0" marR="0" algn="ctr">
                        <a:lnSpc>
                          <a:spcPct val="115000"/>
                        </a:lnSpc>
                        <a:spcBef>
                          <a:spcPts val="0"/>
                        </a:spcBef>
                        <a:spcAft>
                          <a:spcPts val="0"/>
                        </a:spcAft>
                      </a:pPr>
                      <a:r>
                        <a:rPr lang="en-US" sz="2800" b="1" dirty="0" smtClean="0">
                          <a:solidFill>
                            <a:schemeClr val="tx1">
                              <a:lumMod val="75000"/>
                              <a:lumOff val="25000"/>
                            </a:schemeClr>
                          </a:solidFill>
                          <a:latin typeface="Arial" pitchFamily="34" charset="0"/>
                          <a:ea typeface="Calibri"/>
                          <a:cs typeface="Arial" pitchFamily="34" charset="0"/>
                        </a:rPr>
                        <a:t>FLY</a:t>
                      </a:r>
                      <a:endParaRPr lang="en-US" sz="2800" b="1" dirty="0">
                        <a:solidFill>
                          <a:schemeClr val="tx1">
                            <a:lumMod val="75000"/>
                            <a:lumOff val="25000"/>
                          </a:schemeClr>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r>
            </a:tbl>
          </a:graphicData>
        </a:graphic>
      </p:graphicFrame>
      <p:sp>
        <p:nvSpPr>
          <p:cNvPr id="13" name="TextBox 12"/>
          <p:cNvSpPr txBox="1"/>
          <p:nvPr/>
        </p:nvSpPr>
        <p:spPr>
          <a:xfrm>
            <a:off x="304800" y="0"/>
            <a:ext cx="5486400" cy="461665"/>
          </a:xfrm>
          <a:prstGeom prst="rect">
            <a:avLst/>
          </a:prstGeom>
          <a:noFill/>
        </p:spPr>
        <p:txBody>
          <a:bodyPr wrap="square" rtlCol="0">
            <a:spAutoFit/>
          </a:bodyPr>
          <a:lstStyle/>
          <a:p>
            <a:r>
              <a:rPr lang="en-US" sz="2400" b="1" dirty="0" smtClean="0">
                <a:solidFill>
                  <a:srgbClr val="ABDCD4"/>
                </a:solidFill>
                <a:latin typeface="Arial" pitchFamily="34" charset="0"/>
                <a:cs typeface="Arial" pitchFamily="34" charset="0"/>
              </a:rPr>
              <a:t>Where to focus …</a:t>
            </a:r>
            <a:endParaRPr lang="en-US" sz="2400" b="1" dirty="0">
              <a:solidFill>
                <a:srgbClr val="ABDCD4"/>
              </a:solidFill>
              <a:latin typeface="Arial" pitchFamily="34" charset="0"/>
              <a:cs typeface="Arial" pitchFamily="34" charset="0"/>
            </a:endParaRPr>
          </a:p>
        </p:txBody>
      </p:sp>
      <p:sp>
        <p:nvSpPr>
          <p:cNvPr id="23" name="TextBox 22"/>
          <p:cNvSpPr txBox="1"/>
          <p:nvPr/>
        </p:nvSpPr>
        <p:spPr>
          <a:xfrm>
            <a:off x="2209800" y="4989493"/>
            <a:ext cx="1828800" cy="523220"/>
          </a:xfrm>
          <a:prstGeom prst="rect">
            <a:avLst/>
          </a:prstGeom>
          <a:noFill/>
        </p:spPr>
        <p:txBody>
          <a:bodyPr wrap="square" rtlCol="0">
            <a:spAutoFit/>
          </a:bodyPr>
          <a:lstStyle/>
          <a:p>
            <a:r>
              <a:rPr lang="en-US" sz="1400" b="1" dirty="0" smtClean="0">
                <a:solidFill>
                  <a:schemeClr val="bg1"/>
                </a:solidFill>
                <a:latin typeface="Arial" pitchFamily="34" charset="0"/>
                <a:cs typeface="Arial" pitchFamily="34" charset="0"/>
              </a:rPr>
              <a:t>Social Media Strategy Plan</a:t>
            </a:r>
            <a:endParaRPr lang="en-US" sz="1400" b="1" dirty="0">
              <a:solidFill>
                <a:schemeClr val="bg1"/>
              </a:solidFill>
              <a:latin typeface="Arial" pitchFamily="34" charset="0"/>
              <a:cs typeface="Arial" pitchFamily="34" charset="0"/>
            </a:endParaRPr>
          </a:p>
        </p:txBody>
      </p:sp>
      <p:sp>
        <p:nvSpPr>
          <p:cNvPr id="24" name="TextBox 23"/>
          <p:cNvSpPr txBox="1"/>
          <p:nvPr/>
        </p:nvSpPr>
        <p:spPr>
          <a:xfrm>
            <a:off x="4343400" y="4989493"/>
            <a:ext cx="2057400" cy="954107"/>
          </a:xfrm>
          <a:prstGeom prst="rect">
            <a:avLst/>
          </a:prstGeom>
          <a:noFill/>
        </p:spPr>
        <p:txBody>
          <a:bodyPr wrap="square" rtlCol="0">
            <a:spAutoFit/>
          </a:bodyPr>
          <a:lstStyle/>
          <a:p>
            <a:r>
              <a:rPr lang="en-US" sz="1400" b="1" dirty="0" smtClean="0">
                <a:solidFill>
                  <a:schemeClr val="bg1"/>
                </a:solidFill>
                <a:latin typeface="Arial" pitchFamily="34" charset="0"/>
                <a:cs typeface="Arial" pitchFamily="34" charset="0"/>
              </a:rPr>
              <a:t>Engagement</a:t>
            </a:r>
            <a:br>
              <a:rPr lang="en-US" sz="1400" b="1" dirty="0" smtClean="0">
                <a:solidFill>
                  <a:schemeClr val="bg1"/>
                </a:solidFill>
                <a:latin typeface="Arial" pitchFamily="34" charset="0"/>
                <a:cs typeface="Arial" pitchFamily="34" charset="0"/>
              </a:rPr>
            </a:br>
            <a:r>
              <a:rPr lang="en-US" sz="1400" b="1" dirty="0" smtClean="0">
                <a:solidFill>
                  <a:schemeClr val="bg1"/>
                </a:solidFill>
                <a:latin typeface="Arial" pitchFamily="34" charset="0"/>
                <a:cs typeface="Arial" pitchFamily="34" charset="0"/>
              </a:rPr>
              <a:t>Content </a:t>
            </a:r>
          </a:p>
          <a:p>
            <a:r>
              <a:rPr lang="en-US" sz="1400" b="1" dirty="0" smtClean="0">
                <a:solidFill>
                  <a:schemeClr val="bg1"/>
                </a:solidFill>
                <a:latin typeface="Arial" pitchFamily="34" charset="0"/>
                <a:cs typeface="Arial" pitchFamily="34" charset="0"/>
              </a:rPr>
              <a:t>Best Practices</a:t>
            </a:r>
          </a:p>
          <a:p>
            <a:r>
              <a:rPr lang="en-US" sz="1400" b="1" dirty="0" smtClean="0">
                <a:solidFill>
                  <a:schemeClr val="bg1"/>
                </a:solidFill>
                <a:latin typeface="Arial" pitchFamily="34" charset="0"/>
                <a:cs typeface="Arial" pitchFamily="34" charset="0"/>
              </a:rPr>
              <a:t>Basic Measurement</a:t>
            </a:r>
            <a:endParaRPr lang="en-US" sz="1400" b="1" dirty="0">
              <a:solidFill>
                <a:schemeClr val="bg1"/>
              </a:solidFill>
              <a:latin typeface="Arial" pitchFamily="34" charset="0"/>
              <a:cs typeface="Arial" pitchFamily="34" charset="0"/>
            </a:endParaRPr>
          </a:p>
        </p:txBody>
      </p:sp>
      <p:sp>
        <p:nvSpPr>
          <p:cNvPr id="28" name="TextBox 27"/>
          <p:cNvSpPr txBox="1"/>
          <p:nvPr/>
        </p:nvSpPr>
        <p:spPr>
          <a:xfrm>
            <a:off x="76200" y="5002649"/>
            <a:ext cx="1828800" cy="1169551"/>
          </a:xfrm>
          <a:prstGeom prst="rect">
            <a:avLst/>
          </a:prstGeom>
          <a:noFill/>
        </p:spPr>
        <p:txBody>
          <a:bodyPr wrap="square" rtlCol="0">
            <a:spAutoFit/>
          </a:bodyPr>
          <a:lstStyle/>
          <a:p>
            <a:r>
              <a:rPr lang="en-US" sz="1400" b="1" dirty="0" smtClean="0">
                <a:solidFill>
                  <a:schemeClr val="bg1"/>
                </a:solidFill>
                <a:latin typeface="Arial" pitchFamily="34" charset="0"/>
                <a:cs typeface="Arial" pitchFamily="34" charset="0"/>
              </a:rPr>
              <a:t>Internet Presence:  Blog or Website</a:t>
            </a:r>
            <a:br>
              <a:rPr lang="en-US" sz="1400" b="1" dirty="0" smtClean="0">
                <a:solidFill>
                  <a:schemeClr val="bg1"/>
                </a:solidFill>
                <a:latin typeface="Arial" pitchFamily="34" charset="0"/>
                <a:cs typeface="Arial" pitchFamily="34" charset="0"/>
              </a:rPr>
            </a:br>
            <a:endParaRPr lang="en-US" sz="1400" b="1" dirty="0" smtClean="0">
              <a:solidFill>
                <a:schemeClr val="bg1"/>
              </a:solidFill>
              <a:latin typeface="Arial" pitchFamily="34" charset="0"/>
              <a:cs typeface="Arial" pitchFamily="34" charset="0"/>
            </a:endParaRPr>
          </a:p>
          <a:p>
            <a:r>
              <a:rPr lang="en-US" sz="1400" b="1" dirty="0" smtClean="0">
                <a:solidFill>
                  <a:schemeClr val="bg1"/>
                </a:solidFill>
                <a:latin typeface="Arial" pitchFamily="34" charset="0"/>
                <a:cs typeface="Arial" pitchFamily="34" charset="0"/>
              </a:rPr>
              <a:t>Communications Strategy</a:t>
            </a:r>
            <a:endParaRPr lang="en-US" sz="1400" b="1" dirty="0">
              <a:solidFill>
                <a:schemeClr val="bg1"/>
              </a:solidFill>
              <a:latin typeface="Arial" pitchFamily="34" charset="0"/>
              <a:cs typeface="Arial" pitchFamily="34" charset="0"/>
            </a:endParaRPr>
          </a:p>
        </p:txBody>
      </p:sp>
      <p:sp>
        <p:nvSpPr>
          <p:cNvPr id="30" name="TextBox 29"/>
          <p:cNvSpPr txBox="1"/>
          <p:nvPr/>
        </p:nvSpPr>
        <p:spPr>
          <a:xfrm>
            <a:off x="6705600" y="5029200"/>
            <a:ext cx="2590800" cy="523220"/>
          </a:xfrm>
          <a:prstGeom prst="rect">
            <a:avLst/>
          </a:prstGeom>
          <a:noFill/>
        </p:spPr>
        <p:txBody>
          <a:bodyPr wrap="square" rtlCol="0">
            <a:spAutoFit/>
          </a:bodyPr>
          <a:lstStyle/>
          <a:p>
            <a:r>
              <a:rPr lang="en-US" sz="1400" b="1" dirty="0" smtClean="0">
                <a:solidFill>
                  <a:schemeClr val="bg1"/>
                </a:solidFill>
                <a:latin typeface="Arial" pitchFamily="34" charset="0"/>
                <a:cs typeface="Arial" pitchFamily="34" charset="0"/>
              </a:rPr>
              <a:t>Advanced Measurement</a:t>
            </a:r>
          </a:p>
          <a:p>
            <a:r>
              <a:rPr lang="en-US" sz="1400" b="1" dirty="0" smtClean="0">
                <a:solidFill>
                  <a:schemeClr val="bg1"/>
                </a:solidFill>
                <a:latin typeface="Arial" pitchFamily="34" charset="0"/>
                <a:cs typeface="Arial" pitchFamily="34" charset="0"/>
              </a:rPr>
              <a:t>Network Building</a:t>
            </a:r>
            <a:endParaRPr lang="en-US" sz="14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8" grpId="0"/>
      <p:bldP spid="3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457200" y="1600200"/>
            <a:ext cx="8382000" cy="4493538"/>
          </a:xfrm>
          <a:prstGeom prst="rect">
            <a:avLst/>
          </a:prstGeom>
          <a:noFill/>
        </p:spPr>
        <p:txBody>
          <a:bodyPr wrap="square" rtlCol="0">
            <a:spAutoFit/>
          </a:bodyPr>
          <a:lstStyle/>
          <a:p>
            <a:r>
              <a:rPr lang="en-US" sz="3200" dirty="0" smtClean="0">
                <a:solidFill>
                  <a:schemeClr val="bg1"/>
                </a:solidFill>
                <a:latin typeface="Arial" pitchFamily="34" charset="0"/>
                <a:cs typeface="Arial" pitchFamily="34" charset="0"/>
              </a:rPr>
              <a:t>If you are crawling, what does it look like?  What do you need to get to the next level?</a:t>
            </a:r>
          </a:p>
          <a:p>
            <a:endParaRPr lang="en-US" sz="1000" dirty="0" smtClean="0">
              <a:solidFill>
                <a:schemeClr val="bg1"/>
              </a:solidFill>
              <a:latin typeface="Arial" pitchFamily="34" charset="0"/>
              <a:cs typeface="Arial" pitchFamily="34" charset="0"/>
            </a:endParaRPr>
          </a:p>
          <a:p>
            <a:r>
              <a:rPr lang="en-US" sz="3200" dirty="0" smtClean="0">
                <a:solidFill>
                  <a:schemeClr val="bg1"/>
                </a:solidFill>
                <a:latin typeface="Arial" pitchFamily="34" charset="0"/>
                <a:cs typeface="Arial" pitchFamily="34" charset="0"/>
              </a:rPr>
              <a:t>If you are walking, what does it look like?  What do you need to get to the next level?</a:t>
            </a:r>
          </a:p>
          <a:p>
            <a:endParaRPr lang="en-US" sz="1000" dirty="0">
              <a:solidFill>
                <a:schemeClr val="bg1"/>
              </a:solidFill>
              <a:latin typeface="Arial" pitchFamily="34" charset="0"/>
              <a:cs typeface="Arial" pitchFamily="34" charset="0"/>
            </a:endParaRPr>
          </a:p>
          <a:p>
            <a:r>
              <a:rPr lang="en-US" sz="3200" dirty="0" smtClean="0">
                <a:solidFill>
                  <a:schemeClr val="bg1"/>
                </a:solidFill>
                <a:latin typeface="Arial" pitchFamily="34" charset="0"/>
                <a:cs typeface="Arial" pitchFamily="34" charset="0"/>
              </a:rPr>
              <a:t>If you are running, what does it look like?  What do you need to get to the next level?</a:t>
            </a:r>
          </a:p>
          <a:p>
            <a:endParaRPr lang="en-US" sz="1000" dirty="0" smtClean="0">
              <a:solidFill>
                <a:schemeClr val="bg1"/>
              </a:solidFill>
              <a:latin typeface="Arial" pitchFamily="34" charset="0"/>
              <a:cs typeface="Arial" pitchFamily="34" charset="0"/>
            </a:endParaRPr>
          </a:p>
          <a:p>
            <a:r>
              <a:rPr lang="en-US" sz="3200" dirty="0" smtClean="0">
                <a:solidFill>
                  <a:schemeClr val="bg1"/>
                </a:solidFill>
                <a:latin typeface="Arial" pitchFamily="34" charset="0"/>
                <a:cs typeface="Arial" pitchFamily="34" charset="0"/>
              </a:rPr>
              <a:t>If you are flying, what does it look like?  </a:t>
            </a:r>
          </a:p>
          <a:p>
            <a:r>
              <a:rPr lang="en-US" sz="3200" dirty="0" smtClean="0">
                <a:solidFill>
                  <a:schemeClr val="bg1"/>
                </a:solidFill>
                <a:latin typeface="Arial" pitchFamily="34" charset="0"/>
                <a:cs typeface="Arial" pitchFamily="34" charset="0"/>
              </a:rPr>
              <a:t>How can you keep flying?</a:t>
            </a:r>
            <a:endParaRPr lang="en-US" sz="3200" dirty="0">
              <a:solidFill>
                <a:schemeClr val="bg1"/>
              </a:solidFill>
              <a:latin typeface="Arial" pitchFamily="34" charset="0"/>
              <a:cs typeface="Arial" pitchFamily="34" charset="0"/>
            </a:endParaRPr>
          </a:p>
        </p:txBody>
      </p:sp>
      <p:sp>
        <p:nvSpPr>
          <p:cNvPr id="15361"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000" b="0" i="0" u="none" strike="noStrike" cap="none" normalizeH="0" baseline="0" smtClean="0">
                <a:ln>
                  <a:noFill/>
                </a:ln>
                <a:solidFill>
                  <a:schemeClr val="tx1"/>
                </a:solidFill>
                <a:effectLst/>
                <a:latin typeface="Calibri" pitchFamily="34" charset="0"/>
                <a:ea typeface="Times New Roman" pitchFamily="18" charset="0"/>
              </a:rPr>
              <a:t>If you are crawling, what does it look like?  What do you need to get to the next level?</a:t>
            </a:r>
            <a:endParaRPr kumimoji="0" lang="en-US" sz="1200" b="0" i="0" u="none" strike="noStrike" cap="none" normalizeH="0" baseline="0" smtClean="0">
              <a:ln>
                <a:noFill/>
              </a:ln>
              <a:solidFill>
                <a:schemeClr val="tx1"/>
              </a:solidFill>
              <a:effectLst/>
              <a:latin typeface="Arial" pitchFamily="34" charset="0"/>
              <a:ea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smtClean="0">
                <a:ln>
                  <a:noFill/>
                </a:ln>
                <a:solidFill>
                  <a:schemeClr val="tx1"/>
                </a:solidFill>
                <a:effectLst/>
                <a:latin typeface="Calibri" pitchFamily="34" charset="0"/>
                <a:ea typeface="Times New Roman" pitchFamily="18" charset="0"/>
              </a:rPr>
              <a:t>If you are walking, what does it look like?  What do you need to get to the next level?</a:t>
            </a:r>
            <a:endParaRPr kumimoji="0" lang="en-US" sz="1200" b="0" i="0" u="none" strike="noStrike" cap="none" normalizeH="0" baseline="0" smtClean="0">
              <a:ln>
                <a:noFill/>
              </a:ln>
              <a:solidFill>
                <a:schemeClr val="tx1"/>
              </a:solidFill>
              <a:effectLst/>
              <a:latin typeface="Arial" pitchFamily="34" charset="0"/>
              <a:ea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smtClean="0">
                <a:ln>
                  <a:noFill/>
                </a:ln>
                <a:solidFill>
                  <a:schemeClr val="tx1"/>
                </a:solidFill>
                <a:effectLst/>
                <a:latin typeface="Calibri" pitchFamily="34" charset="0"/>
                <a:ea typeface="Times New Roman" pitchFamily="18" charset="0"/>
              </a:rPr>
              <a:t>If you are running, what does it look like?  What do you need to get to the next level?</a:t>
            </a:r>
            <a:endParaRPr kumimoji="0" lang="en-US" sz="1200" b="0" i="0" u="none" strike="noStrike" cap="none" normalizeH="0" baseline="0" smtClean="0">
              <a:ln>
                <a:noFill/>
              </a:ln>
              <a:solidFill>
                <a:schemeClr val="tx1"/>
              </a:solidFill>
              <a:effectLst/>
              <a:latin typeface="Arial" pitchFamily="34" charset="0"/>
              <a:ea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smtClean="0">
                <a:ln>
                  <a:noFill/>
                </a:ln>
                <a:solidFill>
                  <a:schemeClr val="tx1"/>
                </a:solidFill>
                <a:effectLst/>
                <a:latin typeface="Calibri" pitchFamily="34" charset="0"/>
                <a:ea typeface="Times New Roman" pitchFamily="18" charset="0"/>
              </a:rPr>
              <a:t>If you are flying, what does it look like?  How can you keep flying?</a:t>
            </a:r>
            <a:endParaRPr kumimoji="0" lang="en-US" sz="1800" b="0" i="0" u="none" strike="noStrike" cap="none" normalizeH="0" baseline="0" smtClean="0">
              <a:ln>
                <a:noFill/>
              </a:ln>
              <a:solidFill>
                <a:schemeClr val="tx1"/>
              </a:solidFill>
              <a:effectLst/>
              <a:latin typeface="Arial" pitchFamily="34" charset="0"/>
            </a:endParaRPr>
          </a:p>
        </p:txBody>
      </p:sp>
      <p:sp>
        <p:nvSpPr>
          <p:cNvPr id="6" name="TextBox 5"/>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7"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Discussion</a:t>
            </a:r>
            <a:endParaRPr lang="en-US" sz="28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
            <a:ext cx="9144000" cy="1097280"/>
          </a:xfrm>
          <a:prstGeom prst="rect">
            <a:avLst/>
          </a:prstGeom>
          <a:solidFill>
            <a:srgbClr val="ABDCD4"/>
          </a:solidFill>
        </p:spPr>
        <p:txBody>
          <a:bodyPr wrap="square" rtlCol="0">
            <a:spAutoFit/>
          </a:bodyPr>
          <a:lstStyle/>
          <a:p>
            <a:endParaRPr lang="en-US" sz="3200" b="1" dirty="0" smtClean="0">
              <a:solidFill>
                <a:schemeClr val="tx1">
                  <a:lumMod val="65000"/>
                  <a:lumOff val="35000"/>
                </a:schemeClr>
              </a:solidFill>
              <a:latin typeface="Arial" pitchFamily="34" charset="0"/>
              <a:cs typeface="Arial" pitchFamily="34" charset="0"/>
            </a:endParaRPr>
          </a:p>
        </p:txBody>
      </p:sp>
      <p:pic>
        <p:nvPicPr>
          <p:cNvPr id="8" name="Picture 7" descr="logo.png"/>
          <p:cNvPicPr>
            <a:picLocks noChangeAspect="1"/>
          </p:cNvPicPr>
          <p:nvPr/>
        </p:nvPicPr>
        <p:blipFill>
          <a:blip r:embed="rId3" cstate="print"/>
          <a:stretch>
            <a:fillRect/>
          </a:stretch>
        </p:blipFill>
        <p:spPr>
          <a:xfrm>
            <a:off x="0" y="1"/>
            <a:ext cx="1524000" cy="1190420"/>
          </a:xfrm>
          <a:prstGeom prst="rect">
            <a:avLst/>
          </a:prstGeom>
        </p:spPr>
      </p:pic>
      <p:pic>
        <p:nvPicPr>
          <p:cNvPr id="5" name="Picture 4" descr="4-8-2011 10-42-47 AM.png"/>
          <p:cNvPicPr>
            <a:picLocks noChangeAspect="1"/>
          </p:cNvPicPr>
          <p:nvPr/>
        </p:nvPicPr>
        <p:blipFill>
          <a:blip r:embed="rId4" cstate="print"/>
          <a:stretch>
            <a:fillRect/>
          </a:stretch>
        </p:blipFill>
        <p:spPr>
          <a:xfrm>
            <a:off x="0" y="1447800"/>
            <a:ext cx="9144000" cy="5223831"/>
          </a:xfrm>
          <a:prstGeom prst="rect">
            <a:avLst/>
          </a:prstGeom>
        </p:spPr>
      </p:pic>
      <p:sp>
        <p:nvSpPr>
          <p:cNvPr id="9" name="Rectangle 46"/>
          <p:cNvSpPr txBox="1">
            <a:spLocks noChangeArrowheads="1"/>
          </p:cNvSpPr>
          <p:nvPr/>
        </p:nvSpPr>
        <p:spPr bwMode="auto">
          <a:xfrm>
            <a:off x="257175" y="381000"/>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chemeClr val="tx1">
                    <a:lumMod val="75000"/>
                    <a:lumOff val="25000"/>
                  </a:schemeClr>
                </a:solidFill>
                <a:latin typeface="Arial" pitchFamily="34" charset="0"/>
                <a:cs typeface="Arial" pitchFamily="34" charset="0"/>
              </a:rPr>
              <a:t>          Program Overview</a:t>
            </a:r>
            <a:endParaRPr lang="en-US" sz="36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4-9-2011 1-17-51 PM.png"/>
          <p:cNvPicPr>
            <a:picLocks noChangeAspect="1"/>
          </p:cNvPicPr>
          <p:nvPr/>
        </p:nvPicPr>
        <p:blipFill>
          <a:blip r:embed="rId3" cstate="print"/>
          <a:stretch>
            <a:fillRect/>
          </a:stretch>
        </p:blipFill>
        <p:spPr>
          <a:xfrm>
            <a:off x="0" y="0"/>
            <a:ext cx="9144000" cy="5406239"/>
          </a:xfrm>
          <a:prstGeom prst="rect">
            <a:avLst/>
          </a:prstGeom>
        </p:spPr>
      </p:pic>
      <p:pic>
        <p:nvPicPr>
          <p:cNvPr id="7" name="Picture 6" descr="4-9-2011 1-16-49 PM.png"/>
          <p:cNvPicPr>
            <a:picLocks noChangeAspect="1"/>
          </p:cNvPicPr>
          <p:nvPr/>
        </p:nvPicPr>
        <p:blipFill>
          <a:blip r:embed="rId4" cstate="print"/>
          <a:stretch>
            <a:fillRect/>
          </a:stretch>
        </p:blipFill>
        <p:spPr>
          <a:xfrm>
            <a:off x="1447800" y="723900"/>
            <a:ext cx="6609524" cy="5495238"/>
          </a:xfrm>
          <a:prstGeom prst="rect">
            <a:avLst/>
          </a:prstGeom>
        </p:spPr>
      </p:pic>
      <p:pic>
        <p:nvPicPr>
          <p:cNvPr id="9" name="Picture 8" descr="4-9-2011 1-18-40 PM.png"/>
          <p:cNvPicPr>
            <a:picLocks noChangeAspect="1"/>
          </p:cNvPicPr>
          <p:nvPr/>
        </p:nvPicPr>
        <p:blipFill>
          <a:blip r:embed="rId5" cstate="print"/>
          <a:stretch>
            <a:fillRect/>
          </a:stretch>
        </p:blipFill>
        <p:spPr>
          <a:xfrm>
            <a:off x="3276600" y="2095500"/>
            <a:ext cx="2771162" cy="22922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295400"/>
            <a:ext cx="7924800" cy="3539430"/>
          </a:xfrm>
          <a:prstGeom prst="rect">
            <a:avLst/>
          </a:prstGeom>
          <a:noFill/>
        </p:spPr>
        <p:txBody>
          <a:bodyPr wrap="square" rtlCol="0">
            <a:spAutoFit/>
          </a:bodyPr>
          <a:lstStyle/>
          <a:p>
            <a:r>
              <a:rPr lang="en-US" sz="3200" dirty="0" smtClean="0">
                <a:latin typeface="Arial" pitchFamily="34" charset="0"/>
                <a:cs typeface="Arial" pitchFamily="34" charset="0"/>
              </a:rPr>
              <a:t>Insert screen capture of NGO’s website or social media site</a:t>
            </a:r>
            <a:br>
              <a:rPr lang="en-US" sz="3200" dirty="0" smtClean="0">
                <a:latin typeface="Arial" pitchFamily="34" charset="0"/>
                <a:cs typeface="Arial" pitchFamily="34" charset="0"/>
              </a:rPr>
            </a:br>
            <a:r>
              <a:rPr lang="en-US" sz="3200" dirty="0" smtClean="0">
                <a:latin typeface="Arial" pitchFamily="34" charset="0"/>
                <a:cs typeface="Arial" pitchFamily="34" charset="0"/>
              </a:rPr>
              <a:t>Summarize the description</a:t>
            </a:r>
          </a:p>
          <a:p>
            <a:endParaRPr lang="en-US" sz="3200" dirty="0" smtClean="0">
              <a:latin typeface="Arial" pitchFamily="34" charset="0"/>
              <a:cs typeface="Arial" pitchFamily="34" charset="0"/>
            </a:endParaRPr>
          </a:p>
          <a:p>
            <a:r>
              <a:rPr lang="en-US" sz="3200" dirty="0" smtClean="0">
                <a:latin typeface="Arial" pitchFamily="34" charset="0"/>
                <a:cs typeface="Arial" pitchFamily="34" charset="0"/>
              </a:rPr>
              <a:t>Use 2 - 5 examples, depending on what you discover during your work and how much time you have</a:t>
            </a:r>
            <a:endParaRPr lang="en-US" sz="3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3" name="Picture 3" descr="2735401175_fcdcd0da03_b"/>
          <p:cNvPicPr>
            <a:picLocks noChangeAspect="1" noChangeArrowheads="1"/>
          </p:cNvPicPr>
          <p:nvPr/>
        </p:nvPicPr>
        <p:blipFill>
          <a:blip r:embed="rId3" cstate="print"/>
          <a:srcRect/>
          <a:stretch>
            <a:fillRect/>
          </a:stretch>
        </p:blipFill>
        <p:spPr bwMode="auto">
          <a:xfrm>
            <a:off x="1676400" y="1371600"/>
            <a:ext cx="5675548" cy="5309741"/>
          </a:xfrm>
          <a:prstGeom prst="rect">
            <a:avLst/>
          </a:prstGeom>
          <a:noFill/>
        </p:spPr>
      </p:pic>
      <p:sp>
        <p:nvSpPr>
          <p:cNvPr id="5" name="TextBox 4"/>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6"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Introduction to Social Media Tools</a:t>
            </a:r>
            <a:endParaRPr lang="en-US" sz="28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mily barney tools.jpg"/>
          <p:cNvPicPr>
            <a:picLocks noChangeAspect="1"/>
          </p:cNvPicPr>
          <p:nvPr/>
        </p:nvPicPr>
        <p:blipFill>
          <a:blip r:embed="rId3" cstate="print"/>
          <a:stretch>
            <a:fillRect/>
          </a:stretch>
        </p:blipFill>
        <p:spPr>
          <a:xfrm>
            <a:off x="0" y="0"/>
            <a:ext cx="9144000" cy="6858000"/>
          </a:xfrm>
          <a:prstGeom prst="rect">
            <a:avLst/>
          </a:prstGeom>
        </p:spPr>
      </p:pic>
      <p:sp>
        <p:nvSpPr>
          <p:cNvPr id="18" name="TextBox 17"/>
          <p:cNvSpPr txBox="1"/>
          <p:nvPr/>
        </p:nvSpPr>
        <p:spPr>
          <a:xfrm>
            <a:off x="533400" y="457200"/>
            <a:ext cx="8229600" cy="1200329"/>
          </a:xfrm>
          <a:prstGeom prst="rect">
            <a:avLst/>
          </a:prstGeom>
          <a:solidFill>
            <a:srgbClr val="ABDCD4">
              <a:alpha val="85000"/>
            </a:srgbClr>
          </a:solidFill>
        </p:spPr>
        <p:txBody>
          <a:bodyPr wrap="square" rtlCol="0">
            <a:spAutoFit/>
          </a:bodyPr>
          <a:lstStyle/>
          <a:p>
            <a:pPr algn="ctr"/>
            <a:r>
              <a:rPr lang="en-US" sz="2400" dirty="0" smtClean="0">
                <a:latin typeface="Arial" pitchFamily="34" charset="0"/>
                <a:cs typeface="Arial" pitchFamily="34" charset="0"/>
              </a:rPr>
              <a:t>There are many social media tools that you can use, but for E-Mediat, we will be VERY selective!  </a:t>
            </a:r>
          </a:p>
          <a:p>
            <a:pPr algn="ctr"/>
            <a:r>
              <a:rPr lang="en-US" sz="2400" dirty="0" smtClean="0">
                <a:latin typeface="Arial" pitchFamily="34" charset="0"/>
                <a:cs typeface="Arial" pitchFamily="34" charset="0"/>
              </a:rPr>
              <a:t>Remember: Success isn’t about how many tools you use.</a:t>
            </a:r>
            <a:endParaRPr lang="en-US" sz="2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5" name="Picture 5"/>
          <p:cNvPicPr>
            <a:picLocks noChangeAspect="1" noChangeArrowheads="1"/>
          </p:cNvPicPr>
          <p:nvPr/>
        </p:nvPicPr>
        <p:blipFill>
          <a:blip r:embed="rId3" cstate="print"/>
          <a:srcRect/>
          <a:stretch>
            <a:fillRect/>
          </a:stretch>
        </p:blipFill>
        <p:spPr bwMode="auto">
          <a:xfrm>
            <a:off x="5562600" y="3546872"/>
            <a:ext cx="1464469" cy="1098352"/>
          </a:xfrm>
          <a:prstGeom prst="rect">
            <a:avLst/>
          </a:prstGeom>
          <a:noFill/>
          <a:ln w="25400">
            <a:noFill/>
            <a:miter lim="800000"/>
            <a:headEnd/>
            <a:tailEnd/>
          </a:ln>
        </p:spPr>
      </p:pic>
      <p:pic>
        <p:nvPicPr>
          <p:cNvPr id="15367" name="Picture 7"/>
          <p:cNvPicPr>
            <a:picLocks noChangeAspect="1" noChangeArrowheads="1"/>
          </p:cNvPicPr>
          <p:nvPr/>
        </p:nvPicPr>
        <p:blipFill>
          <a:blip r:embed="rId4" cstate="print"/>
          <a:srcRect/>
          <a:stretch>
            <a:fillRect/>
          </a:stretch>
        </p:blipFill>
        <p:spPr bwMode="auto">
          <a:xfrm>
            <a:off x="5562600" y="3165872"/>
            <a:ext cx="1380753" cy="517922"/>
          </a:xfrm>
          <a:prstGeom prst="rect">
            <a:avLst/>
          </a:prstGeom>
          <a:noFill/>
          <a:ln w="25400">
            <a:noFill/>
            <a:miter lim="800000"/>
            <a:headEnd/>
            <a:tailEnd/>
          </a:ln>
        </p:spPr>
      </p:pic>
      <p:pic>
        <p:nvPicPr>
          <p:cNvPr id="15368" name="Picture 8"/>
          <p:cNvPicPr>
            <a:picLocks noChangeAspect="1" noChangeArrowheads="1"/>
          </p:cNvPicPr>
          <p:nvPr/>
        </p:nvPicPr>
        <p:blipFill>
          <a:blip r:embed="rId5" cstate="print"/>
          <a:srcRect/>
          <a:stretch>
            <a:fillRect/>
          </a:stretch>
        </p:blipFill>
        <p:spPr bwMode="auto">
          <a:xfrm>
            <a:off x="5572125" y="2555676"/>
            <a:ext cx="1330523" cy="526852"/>
          </a:xfrm>
          <a:prstGeom prst="rect">
            <a:avLst/>
          </a:prstGeom>
          <a:noFill/>
          <a:ln w="25400">
            <a:noFill/>
            <a:miter lim="800000"/>
            <a:headEnd/>
            <a:tailEnd/>
          </a:ln>
        </p:spPr>
      </p:pic>
      <p:sp>
        <p:nvSpPr>
          <p:cNvPr id="15372" name="AutoShape 12"/>
          <p:cNvSpPr>
            <a:spLocks/>
          </p:cNvSpPr>
          <p:nvPr/>
        </p:nvSpPr>
        <p:spPr bwMode="auto">
          <a:xfrm>
            <a:off x="508992" y="1412676"/>
            <a:ext cx="1553766" cy="607219"/>
          </a:xfrm>
          <a:prstGeom prst="roundRect">
            <a:avLst>
              <a:gd name="adj" fmla="val 22056"/>
            </a:avLst>
          </a:prstGeom>
          <a:solidFill>
            <a:schemeClr val="accent5">
              <a:lumMod val="20000"/>
              <a:lumOff val="80000"/>
            </a:schemeClr>
          </a:solidFill>
          <a:ln w="25400">
            <a:solidFill>
              <a:schemeClr val="tx1"/>
            </a:solidFill>
            <a:prstDash val="solid"/>
            <a:round/>
            <a:headEnd type="none" w="med" len="med"/>
            <a:tailEnd type="none" w="med" len="med"/>
          </a:ln>
        </p:spPr>
        <p:txBody>
          <a:bodyPr lIns="0" tIns="0" rIns="28573" bIns="0" anchor="ctr"/>
          <a:lstStyle/>
          <a:p>
            <a:pPr marL="27905"/>
            <a:r>
              <a:rPr lang="en-US" sz="2500" dirty="0">
                <a:ea typeface="Gill Sans" charset="0"/>
                <a:cs typeface="Gill Sans" charset="0"/>
              </a:rPr>
              <a:t>Listen</a:t>
            </a:r>
          </a:p>
        </p:txBody>
      </p:sp>
      <p:sp>
        <p:nvSpPr>
          <p:cNvPr id="15373" name="AutoShape 13"/>
          <p:cNvSpPr>
            <a:spLocks/>
          </p:cNvSpPr>
          <p:nvPr/>
        </p:nvSpPr>
        <p:spPr bwMode="auto">
          <a:xfrm>
            <a:off x="3812976" y="1403747"/>
            <a:ext cx="1553766" cy="607219"/>
          </a:xfrm>
          <a:prstGeom prst="roundRect">
            <a:avLst>
              <a:gd name="adj" fmla="val 22056"/>
            </a:avLst>
          </a:prstGeom>
          <a:solidFill>
            <a:schemeClr val="accent5">
              <a:lumMod val="60000"/>
              <a:lumOff val="40000"/>
            </a:schemeClr>
          </a:solidFill>
          <a:ln w="25400">
            <a:solidFill>
              <a:schemeClr val="tx1"/>
            </a:solidFill>
            <a:prstDash val="solid"/>
            <a:round/>
            <a:headEnd type="none" w="med" len="med"/>
            <a:tailEnd type="none" w="med" len="med"/>
          </a:ln>
        </p:spPr>
        <p:txBody>
          <a:bodyPr lIns="0" tIns="0" rIns="28573" bIns="0" anchor="ctr"/>
          <a:lstStyle/>
          <a:p>
            <a:pPr marL="27905"/>
            <a:r>
              <a:rPr lang="en-US" sz="2500" dirty="0">
                <a:ea typeface="Gill Sans" charset="0"/>
                <a:cs typeface="Gill Sans" charset="0"/>
              </a:rPr>
              <a:t>Participate</a:t>
            </a:r>
          </a:p>
        </p:txBody>
      </p:sp>
      <p:sp>
        <p:nvSpPr>
          <p:cNvPr id="15374" name="AutoShape 14"/>
          <p:cNvSpPr>
            <a:spLocks/>
          </p:cNvSpPr>
          <p:nvPr/>
        </p:nvSpPr>
        <p:spPr bwMode="auto">
          <a:xfrm>
            <a:off x="2160984" y="1412676"/>
            <a:ext cx="1553766" cy="607219"/>
          </a:xfrm>
          <a:prstGeom prst="roundRect">
            <a:avLst>
              <a:gd name="adj" fmla="val 22056"/>
            </a:avLst>
          </a:prstGeom>
          <a:solidFill>
            <a:schemeClr val="accent5">
              <a:lumMod val="40000"/>
              <a:lumOff val="60000"/>
            </a:schemeClr>
          </a:solidFill>
          <a:ln w="25400">
            <a:solidFill>
              <a:schemeClr val="tx1"/>
            </a:solidFill>
            <a:prstDash val="solid"/>
            <a:round/>
            <a:headEnd type="none" w="med" len="med"/>
            <a:tailEnd type="none" w="med" len="med"/>
          </a:ln>
        </p:spPr>
        <p:txBody>
          <a:bodyPr lIns="0" tIns="0" rIns="28573" bIns="0" anchor="ctr"/>
          <a:lstStyle/>
          <a:p>
            <a:pPr marL="27905"/>
            <a:r>
              <a:rPr lang="en-US" sz="2500" dirty="0" smtClean="0">
                <a:ea typeface="Gill Sans" charset="0"/>
                <a:cs typeface="Gill Sans" charset="0"/>
              </a:rPr>
              <a:t>Share</a:t>
            </a:r>
            <a:endParaRPr lang="en-US" sz="2500" dirty="0">
              <a:ea typeface="Gill Sans" charset="0"/>
              <a:cs typeface="Gill Sans" charset="0"/>
            </a:endParaRPr>
          </a:p>
        </p:txBody>
      </p:sp>
      <p:sp>
        <p:nvSpPr>
          <p:cNvPr id="15375" name="AutoShape 15"/>
          <p:cNvSpPr>
            <a:spLocks/>
          </p:cNvSpPr>
          <p:nvPr/>
        </p:nvSpPr>
        <p:spPr bwMode="auto">
          <a:xfrm>
            <a:off x="5464969" y="1412676"/>
            <a:ext cx="1553766" cy="607219"/>
          </a:xfrm>
          <a:prstGeom prst="roundRect">
            <a:avLst>
              <a:gd name="adj" fmla="val 22056"/>
            </a:avLst>
          </a:prstGeom>
          <a:solidFill>
            <a:schemeClr val="accent5">
              <a:lumMod val="75000"/>
            </a:schemeClr>
          </a:solidFill>
          <a:ln w="25400">
            <a:solidFill>
              <a:schemeClr val="tx1"/>
            </a:solidFill>
            <a:prstDash val="solid"/>
            <a:round/>
            <a:headEnd type="none" w="med" len="med"/>
            <a:tailEnd type="none" w="med" len="med"/>
          </a:ln>
        </p:spPr>
        <p:txBody>
          <a:bodyPr lIns="0" tIns="0" rIns="28573" bIns="0" anchor="ctr"/>
          <a:lstStyle/>
          <a:p>
            <a:pPr marL="27905"/>
            <a:r>
              <a:rPr lang="en-US" sz="2500" dirty="0">
                <a:ea typeface="Gill Sans" charset="0"/>
                <a:cs typeface="Gill Sans" charset="0"/>
              </a:rPr>
              <a:t>Publish</a:t>
            </a:r>
          </a:p>
        </p:txBody>
      </p:sp>
      <p:sp>
        <p:nvSpPr>
          <p:cNvPr id="15376" name="AutoShape 16"/>
          <p:cNvSpPr>
            <a:spLocks/>
          </p:cNvSpPr>
          <p:nvPr/>
        </p:nvSpPr>
        <p:spPr bwMode="auto">
          <a:xfrm>
            <a:off x="7116961" y="1376958"/>
            <a:ext cx="1687711" cy="973336"/>
          </a:xfrm>
          <a:prstGeom prst="roundRect">
            <a:avLst>
              <a:gd name="adj" fmla="val 13759"/>
            </a:avLst>
          </a:prstGeom>
          <a:solidFill>
            <a:schemeClr val="accent5">
              <a:lumMod val="50000"/>
            </a:schemeClr>
          </a:solidFill>
          <a:ln w="25400">
            <a:solidFill>
              <a:schemeClr val="tx1"/>
            </a:solidFill>
            <a:prstDash val="solid"/>
            <a:round/>
            <a:headEnd type="none" w="med" len="med"/>
            <a:tailEnd type="none" w="med" len="med"/>
          </a:ln>
        </p:spPr>
        <p:txBody>
          <a:bodyPr lIns="0" tIns="0" rIns="28573" bIns="0" anchor="ctr"/>
          <a:lstStyle/>
          <a:p>
            <a:pPr marL="27905"/>
            <a:r>
              <a:rPr lang="en-US" sz="2500" dirty="0" smtClean="0">
                <a:solidFill>
                  <a:schemeClr val="bg1"/>
                </a:solidFill>
                <a:ea typeface="Gill Sans" charset="0"/>
                <a:cs typeface="Gill Sans" charset="0"/>
              </a:rPr>
              <a:t>Build</a:t>
            </a:r>
            <a:br>
              <a:rPr lang="en-US" sz="2500" dirty="0" smtClean="0">
                <a:solidFill>
                  <a:schemeClr val="bg1"/>
                </a:solidFill>
                <a:ea typeface="Gill Sans" charset="0"/>
                <a:cs typeface="Gill Sans" charset="0"/>
              </a:rPr>
            </a:br>
            <a:r>
              <a:rPr lang="en-US" sz="2500" dirty="0" smtClean="0">
                <a:solidFill>
                  <a:schemeClr val="bg1"/>
                </a:solidFill>
                <a:ea typeface="Gill Sans" charset="0"/>
                <a:cs typeface="Gill Sans" charset="0"/>
              </a:rPr>
              <a:t>Network</a:t>
            </a:r>
            <a:endParaRPr lang="en-US" sz="2500" dirty="0">
              <a:solidFill>
                <a:schemeClr val="bg1"/>
              </a:solidFill>
              <a:ea typeface="Gill Sans" charset="0"/>
              <a:cs typeface="Gill Sans" charset="0"/>
            </a:endParaRPr>
          </a:p>
        </p:txBody>
      </p:sp>
      <p:pic>
        <p:nvPicPr>
          <p:cNvPr id="15370" name="Picture 10"/>
          <p:cNvPicPr>
            <a:picLocks noChangeAspect="1" noChangeArrowheads="1"/>
          </p:cNvPicPr>
          <p:nvPr/>
        </p:nvPicPr>
        <p:blipFill>
          <a:blip r:embed="rId6" cstate="print"/>
          <a:srcRect/>
          <a:stretch>
            <a:fillRect/>
          </a:stretch>
        </p:blipFill>
        <p:spPr bwMode="auto">
          <a:xfrm>
            <a:off x="7152680" y="2796778"/>
            <a:ext cx="1612925" cy="607219"/>
          </a:xfrm>
          <a:prstGeom prst="rect">
            <a:avLst/>
          </a:prstGeom>
          <a:noFill/>
          <a:ln w="25400">
            <a:noFill/>
            <a:miter lim="800000"/>
            <a:headEnd/>
            <a:tailEnd/>
          </a:ln>
        </p:spPr>
      </p:pic>
      <p:pic>
        <p:nvPicPr>
          <p:cNvPr id="15385" name="Picture 25"/>
          <p:cNvPicPr>
            <a:picLocks noChangeAspect="1" noChangeArrowheads="1"/>
          </p:cNvPicPr>
          <p:nvPr/>
        </p:nvPicPr>
        <p:blipFill>
          <a:blip r:embed="rId7" cstate="print"/>
          <a:srcRect/>
          <a:stretch>
            <a:fillRect/>
          </a:stretch>
        </p:blipFill>
        <p:spPr bwMode="auto">
          <a:xfrm>
            <a:off x="7241977" y="3546872"/>
            <a:ext cx="1447726" cy="267891"/>
          </a:xfrm>
          <a:prstGeom prst="rect">
            <a:avLst/>
          </a:prstGeom>
          <a:noFill/>
          <a:ln w="25400">
            <a:noFill/>
            <a:miter lim="800000"/>
            <a:headEnd/>
            <a:tailEnd/>
          </a:ln>
        </p:spPr>
      </p:pic>
      <p:sp>
        <p:nvSpPr>
          <p:cNvPr id="15386" name="AutoShape 26"/>
          <p:cNvSpPr>
            <a:spLocks/>
          </p:cNvSpPr>
          <p:nvPr/>
        </p:nvSpPr>
        <p:spPr bwMode="auto">
          <a:xfrm>
            <a:off x="467916" y="1151930"/>
            <a:ext cx="1651992" cy="4902398"/>
          </a:xfrm>
          <a:prstGeom prst="roundRect">
            <a:avLst>
              <a:gd name="adj" fmla="val 8106"/>
            </a:avLst>
          </a:prstGeom>
          <a:noFill/>
          <a:ln w="25400">
            <a:solidFill>
              <a:schemeClr val="tx1"/>
            </a:solidFill>
            <a:prstDash val="solid"/>
            <a:round/>
            <a:headEnd type="none" w="med" len="med"/>
            <a:tailEnd type="none" w="med" len="med"/>
          </a:ln>
        </p:spPr>
        <p:txBody>
          <a:bodyPr lIns="0" tIns="0" rIns="0" bIns="0"/>
          <a:lstStyle/>
          <a:p>
            <a:endParaRPr lang="en-US"/>
          </a:p>
        </p:txBody>
      </p:sp>
      <p:sp>
        <p:nvSpPr>
          <p:cNvPr id="15387" name="AutoShape 27"/>
          <p:cNvSpPr>
            <a:spLocks/>
          </p:cNvSpPr>
          <p:nvPr/>
        </p:nvSpPr>
        <p:spPr bwMode="auto">
          <a:xfrm>
            <a:off x="3759399" y="1143000"/>
            <a:ext cx="1651992" cy="4902398"/>
          </a:xfrm>
          <a:prstGeom prst="roundRect">
            <a:avLst>
              <a:gd name="adj" fmla="val 8106"/>
            </a:avLst>
          </a:prstGeom>
          <a:noFill/>
          <a:ln w="25400">
            <a:solidFill>
              <a:schemeClr val="tx1"/>
            </a:solidFill>
            <a:prstDash val="solid"/>
            <a:round/>
            <a:headEnd type="none" w="med" len="med"/>
            <a:tailEnd type="none" w="med" len="med"/>
          </a:ln>
        </p:spPr>
        <p:txBody>
          <a:bodyPr lIns="0" tIns="0" rIns="0" bIns="0"/>
          <a:lstStyle/>
          <a:p>
            <a:endParaRPr lang="en-US"/>
          </a:p>
        </p:txBody>
      </p:sp>
      <p:sp>
        <p:nvSpPr>
          <p:cNvPr id="15388" name="AutoShape 28"/>
          <p:cNvSpPr>
            <a:spLocks/>
          </p:cNvSpPr>
          <p:nvPr/>
        </p:nvSpPr>
        <p:spPr bwMode="auto">
          <a:xfrm>
            <a:off x="2107406" y="1151930"/>
            <a:ext cx="1651992" cy="4902398"/>
          </a:xfrm>
          <a:prstGeom prst="roundRect">
            <a:avLst>
              <a:gd name="adj" fmla="val 8106"/>
            </a:avLst>
          </a:prstGeom>
          <a:noFill/>
          <a:ln w="25400">
            <a:solidFill>
              <a:schemeClr val="tx1"/>
            </a:solidFill>
            <a:prstDash val="solid"/>
            <a:round/>
            <a:headEnd type="none" w="med" len="med"/>
            <a:tailEnd type="none" w="med" len="med"/>
          </a:ln>
        </p:spPr>
        <p:txBody>
          <a:bodyPr lIns="0" tIns="0" rIns="0" bIns="0"/>
          <a:lstStyle/>
          <a:p>
            <a:endParaRPr lang="en-US"/>
          </a:p>
        </p:txBody>
      </p:sp>
      <p:sp>
        <p:nvSpPr>
          <p:cNvPr id="15389" name="AutoShape 29"/>
          <p:cNvSpPr>
            <a:spLocks/>
          </p:cNvSpPr>
          <p:nvPr/>
        </p:nvSpPr>
        <p:spPr bwMode="auto">
          <a:xfrm>
            <a:off x="5411391" y="1151930"/>
            <a:ext cx="1651992" cy="4902398"/>
          </a:xfrm>
          <a:prstGeom prst="roundRect">
            <a:avLst>
              <a:gd name="adj" fmla="val 8106"/>
            </a:avLst>
          </a:prstGeom>
          <a:noFill/>
          <a:ln w="25400">
            <a:solidFill>
              <a:schemeClr val="tx1"/>
            </a:solidFill>
            <a:prstDash val="solid"/>
            <a:round/>
            <a:headEnd type="none" w="med" len="med"/>
            <a:tailEnd type="none" w="med" len="med"/>
          </a:ln>
        </p:spPr>
        <p:txBody>
          <a:bodyPr lIns="0" tIns="0" rIns="0" bIns="0"/>
          <a:lstStyle/>
          <a:p>
            <a:endParaRPr lang="en-US"/>
          </a:p>
        </p:txBody>
      </p:sp>
      <p:sp>
        <p:nvSpPr>
          <p:cNvPr id="15390" name="AutoShape 30"/>
          <p:cNvSpPr>
            <a:spLocks/>
          </p:cNvSpPr>
          <p:nvPr/>
        </p:nvSpPr>
        <p:spPr bwMode="auto">
          <a:xfrm>
            <a:off x="7063383" y="1143000"/>
            <a:ext cx="1794867" cy="4911328"/>
          </a:xfrm>
          <a:prstGeom prst="roundRect">
            <a:avLst>
              <a:gd name="adj" fmla="val 7458"/>
            </a:avLst>
          </a:prstGeom>
          <a:noFill/>
          <a:ln w="25400">
            <a:solidFill>
              <a:schemeClr val="tx1"/>
            </a:solidFill>
            <a:prstDash val="solid"/>
            <a:round/>
            <a:headEnd type="none" w="med" len="med"/>
            <a:tailEnd type="none" w="med" len="med"/>
          </a:ln>
        </p:spPr>
        <p:txBody>
          <a:bodyPr lIns="0" tIns="0" rIns="0" bIns="0"/>
          <a:lstStyle/>
          <a:p>
            <a:endParaRPr lang="en-US"/>
          </a:p>
        </p:txBody>
      </p:sp>
      <p:pic>
        <p:nvPicPr>
          <p:cNvPr id="15362" name="Picture 2"/>
          <p:cNvPicPr>
            <a:picLocks noChangeAspect="1" noChangeArrowheads="1"/>
          </p:cNvPicPr>
          <p:nvPr/>
        </p:nvPicPr>
        <p:blipFill>
          <a:blip r:embed="rId8" cstate="print"/>
          <a:srcRect/>
          <a:stretch>
            <a:fillRect/>
          </a:stretch>
        </p:blipFill>
        <p:spPr bwMode="auto">
          <a:xfrm>
            <a:off x="533400" y="2740967"/>
            <a:ext cx="1529792" cy="535633"/>
          </a:xfrm>
          <a:prstGeom prst="rect">
            <a:avLst/>
          </a:prstGeom>
          <a:noFill/>
          <a:ln w="25400">
            <a:noFill/>
            <a:miter lim="800000"/>
            <a:headEnd/>
            <a:tailEnd/>
          </a:ln>
        </p:spPr>
      </p:pic>
      <p:pic>
        <p:nvPicPr>
          <p:cNvPr id="15381" name="Picture 21"/>
          <p:cNvPicPr>
            <a:picLocks noChangeAspect="1" noChangeArrowheads="1"/>
          </p:cNvPicPr>
          <p:nvPr/>
        </p:nvPicPr>
        <p:blipFill>
          <a:blip r:embed="rId9" cstate="print"/>
          <a:srcRect/>
          <a:stretch>
            <a:fillRect/>
          </a:stretch>
        </p:blipFill>
        <p:spPr bwMode="auto">
          <a:xfrm>
            <a:off x="483394" y="3336488"/>
            <a:ext cx="1497806" cy="244912"/>
          </a:xfrm>
          <a:prstGeom prst="rect">
            <a:avLst/>
          </a:prstGeom>
          <a:noFill/>
          <a:ln w="25400">
            <a:noFill/>
            <a:miter lim="800000"/>
            <a:headEnd/>
            <a:tailEnd/>
          </a:ln>
        </p:spPr>
      </p:pic>
      <p:pic>
        <p:nvPicPr>
          <p:cNvPr id="15380" name="Picture 20"/>
          <p:cNvPicPr>
            <a:picLocks noChangeAspect="1" noChangeArrowheads="1"/>
          </p:cNvPicPr>
          <p:nvPr/>
        </p:nvPicPr>
        <p:blipFill>
          <a:blip r:embed="rId7" cstate="print"/>
          <a:srcRect/>
          <a:stretch>
            <a:fillRect/>
          </a:stretch>
        </p:blipFill>
        <p:spPr bwMode="auto">
          <a:xfrm>
            <a:off x="3886200" y="3465909"/>
            <a:ext cx="1448842" cy="267891"/>
          </a:xfrm>
          <a:prstGeom prst="rect">
            <a:avLst/>
          </a:prstGeom>
          <a:noFill/>
          <a:ln w="25400">
            <a:noFill/>
            <a:miter lim="800000"/>
            <a:headEnd/>
            <a:tailEnd/>
          </a:ln>
        </p:spPr>
      </p:pic>
      <p:pic>
        <p:nvPicPr>
          <p:cNvPr id="15398" name="Picture 38"/>
          <p:cNvPicPr>
            <a:picLocks noChangeAspect="1" noChangeArrowheads="1"/>
          </p:cNvPicPr>
          <p:nvPr/>
        </p:nvPicPr>
        <p:blipFill>
          <a:blip r:embed="rId10" cstate="print"/>
          <a:srcRect/>
          <a:stretch>
            <a:fillRect/>
          </a:stretch>
        </p:blipFill>
        <p:spPr bwMode="auto">
          <a:xfrm>
            <a:off x="3768328" y="2667000"/>
            <a:ext cx="1643063" cy="617265"/>
          </a:xfrm>
          <a:prstGeom prst="rect">
            <a:avLst/>
          </a:prstGeom>
          <a:noFill/>
          <a:ln w="25400">
            <a:noFill/>
            <a:miter lim="800000"/>
            <a:headEnd/>
            <a:tailEnd/>
          </a:ln>
        </p:spPr>
      </p:pic>
      <p:sp>
        <p:nvSpPr>
          <p:cNvPr id="15402" name="Rectangle 42"/>
          <p:cNvSpPr>
            <a:spLocks/>
          </p:cNvSpPr>
          <p:nvPr/>
        </p:nvSpPr>
        <p:spPr bwMode="auto">
          <a:xfrm>
            <a:off x="3829720" y="2010966"/>
            <a:ext cx="1245788" cy="200055"/>
          </a:xfrm>
          <a:prstGeom prst="rect">
            <a:avLst/>
          </a:prstGeom>
          <a:noFill/>
          <a:ln w="12700">
            <a:solidFill>
              <a:schemeClr val="tx1"/>
            </a:solidFill>
            <a:prstDash val="solid"/>
            <a:miter lim="800000"/>
            <a:headEnd type="none" w="med" len="med"/>
            <a:tailEnd type="none" w="med" len="med"/>
          </a:ln>
        </p:spPr>
        <p:txBody>
          <a:bodyPr wrap="none" lIns="0" tIns="0" rIns="28573" bIns="0">
            <a:spAutoFit/>
          </a:bodyPr>
          <a:lstStyle/>
          <a:p>
            <a:pPr marL="27905"/>
            <a:r>
              <a:rPr lang="en-US" sz="1300" b="1" dirty="0">
                <a:ea typeface="Gill Sans" charset="0"/>
                <a:cs typeface="Gill Sans" charset="0"/>
              </a:rPr>
              <a:t>Low Engagement</a:t>
            </a:r>
          </a:p>
        </p:txBody>
      </p:sp>
      <p:sp>
        <p:nvSpPr>
          <p:cNvPr id="15403" name="Rectangle 43"/>
          <p:cNvSpPr>
            <a:spLocks/>
          </p:cNvSpPr>
          <p:nvPr/>
        </p:nvSpPr>
        <p:spPr bwMode="auto">
          <a:xfrm>
            <a:off x="7179469" y="2350294"/>
            <a:ext cx="1278168" cy="200055"/>
          </a:xfrm>
          <a:prstGeom prst="rect">
            <a:avLst/>
          </a:prstGeom>
          <a:noFill/>
          <a:ln w="12700">
            <a:solidFill>
              <a:schemeClr val="tx1"/>
            </a:solidFill>
            <a:prstDash val="solid"/>
            <a:miter lim="800000"/>
            <a:headEnd type="none" w="med" len="med"/>
            <a:tailEnd type="none" w="med" len="med"/>
          </a:ln>
        </p:spPr>
        <p:txBody>
          <a:bodyPr wrap="none" lIns="0" tIns="0" rIns="28573" bIns="0">
            <a:spAutoFit/>
          </a:bodyPr>
          <a:lstStyle/>
          <a:p>
            <a:pPr marL="27905"/>
            <a:r>
              <a:rPr lang="en-US" sz="1300" b="1" dirty="0">
                <a:ea typeface="Gill Sans" charset="0"/>
                <a:cs typeface="Gill Sans" charset="0"/>
              </a:rPr>
              <a:t>High Engagement</a:t>
            </a:r>
          </a:p>
        </p:txBody>
      </p:sp>
      <p:sp>
        <p:nvSpPr>
          <p:cNvPr id="15404" name="Rectangle 44"/>
          <p:cNvSpPr>
            <a:spLocks/>
          </p:cNvSpPr>
          <p:nvPr/>
        </p:nvSpPr>
        <p:spPr bwMode="auto">
          <a:xfrm>
            <a:off x="5438180" y="2010966"/>
            <a:ext cx="1288492" cy="200055"/>
          </a:xfrm>
          <a:prstGeom prst="rect">
            <a:avLst/>
          </a:prstGeom>
          <a:noFill/>
          <a:ln w="12700">
            <a:solidFill>
              <a:schemeClr val="tx1"/>
            </a:solidFill>
            <a:prstDash val="solid"/>
            <a:miter lim="800000"/>
            <a:headEnd type="none" w="med" len="med"/>
            <a:tailEnd type="none" w="med" len="med"/>
          </a:ln>
        </p:spPr>
        <p:txBody>
          <a:bodyPr wrap="none" lIns="0" tIns="0" rIns="28573" bIns="0">
            <a:spAutoFit/>
          </a:bodyPr>
          <a:lstStyle/>
          <a:p>
            <a:pPr marL="27905"/>
            <a:r>
              <a:rPr lang="en-US" sz="1300" b="1" dirty="0">
                <a:ea typeface="Gill Sans" charset="0"/>
                <a:cs typeface="Gill Sans" charset="0"/>
              </a:rPr>
              <a:t>Content Intensive</a:t>
            </a:r>
          </a:p>
        </p:txBody>
      </p:sp>
      <p:sp>
        <p:nvSpPr>
          <p:cNvPr id="15405" name="Rectangle 45"/>
          <p:cNvSpPr>
            <a:spLocks/>
          </p:cNvSpPr>
          <p:nvPr/>
        </p:nvSpPr>
        <p:spPr bwMode="auto">
          <a:xfrm>
            <a:off x="562571" y="2010966"/>
            <a:ext cx="1162752" cy="200055"/>
          </a:xfrm>
          <a:prstGeom prst="rect">
            <a:avLst/>
          </a:prstGeom>
          <a:noFill/>
          <a:ln w="12700">
            <a:solidFill>
              <a:schemeClr val="tx1"/>
            </a:solidFill>
            <a:prstDash val="solid"/>
            <a:miter lim="800000"/>
            <a:headEnd type="none" w="med" len="med"/>
            <a:tailEnd type="none" w="med" len="med"/>
          </a:ln>
        </p:spPr>
        <p:txBody>
          <a:bodyPr wrap="none" lIns="0" tIns="0" rIns="28573" bIns="0">
            <a:spAutoFit/>
          </a:bodyPr>
          <a:lstStyle/>
          <a:p>
            <a:pPr marL="27905"/>
            <a:r>
              <a:rPr lang="en-US" sz="1300" b="1" dirty="0">
                <a:ea typeface="Gill Sans" charset="0"/>
                <a:cs typeface="Gill Sans" charset="0"/>
              </a:rPr>
              <a:t>No Engagement</a:t>
            </a:r>
          </a:p>
        </p:txBody>
      </p:sp>
      <p:sp>
        <p:nvSpPr>
          <p:cNvPr id="15406" name="Rectangle 46"/>
          <p:cNvSpPr>
            <a:spLocks/>
          </p:cNvSpPr>
          <p:nvPr/>
        </p:nvSpPr>
        <p:spPr bwMode="auto">
          <a:xfrm>
            <a:off x="2190006" y="2010966"/>
            <a:ext cx="1415450" cy="200055"/>
          </a:xfrm>
          <a:prstGeom prst="rect">
            <a:avLst/>
          </a:prstGeom>
          <a:noFill/>
          <a:ln w="12700">
            <a:solidFill>
              <a:schemeClr val="tx1"/>
            </a:solidFill>
            <a:prstDash val="solid"/>
            <a:miter lim="800000"/>
            <a:headEnd type="none" w="med" len="med"/>
            <a:tailEnd type="none" w="med" len="med"/>
          </a:ln>
        </p:spPr>
        <p:txBody>
          <a:bodyPr wrap="none" lIns="0" tIns="0" rIns="28573" bIns="0">
            <a:spAutoFit/>
          </a:bodyPr>
          <a:lstStyle/>
          <a:p>
            <a:pPr marL="27905"/>
            <a:r>
              <a:rPr lang="en-US" sz="1300" b="1" dirty="0" smtClean="0">
                <a:ea typeface="Gill Sans" charset="0"/>
                <a:cs typeface="Gill Sans" charset="0"/>
              </a:rPr>
              <a:t>Broadcast/promote</a:t>
            </a:r>
            <a:endParaRPr lang="en-US" sz="1300" b="1" dirty="0">
              <a:ea typeface="Gill Sans" charset="0"/>
              <a:cs typeface="Gill Sans" charset="0"/>
            </a:endParaRPr>
          </a:p>
        </p:txBody>
      </p:sp>
      <p:pic>
        <p:nvPicPr>
          <p:cNvPr id="15382" name="Picture 22"/>
          <p:cNvPicPr>
            <a:picLocks noChangeAspect="1" noChangeArrowheads="1"/>
          </p:cNvPicPr>
          <p:nvPr/>
        </p:nvPicPr>
        <p:blipFill>
          <a:blip r:embed="rId7" cstate="print"/>
          <a:srcRect/>
          <a:stretch>
            <a:fillRect/>
          </a:stretch>
        </p:blipFill>
        <p:spPr bwMode="auto">
          <a:xfrm>
            <a:off x="2209800" y="2895600"/>
            <a:ext cx="1447726" cy="267891"/>
          </a:xfrm>
          <a:prstGeom prst="rect">
            <a:avLst/>
          </a:prstGeom>
          <a:noFill/>
          <a:ln w="25400">
            <a:noFill/>
            <a:miter lim="800000"/>
            <a:headEnd/>
            <a:tailEnd/>
          </a:ln>
        </p:spPr>
      </p:pic>
      <p:pic>
        <p:nvPicPr>
          <p:cNvPr id="15413" name="Picture 53"/>
          <p:cNvPicPr>
            <a:picLocks noChangeAspect="1" noChangeArrowheads="1"/>
          </p:cNvPicPr>
          <p:nvPr/>
        </p:nvPicPr>
        <p:blipFill>
          <a:blip r:embed="rId11" cstate="print"/>
          <a:srcRect/>
          <a:stretch>
            <a:fillRect/>
          </a:stretch>
        </p:blipFill>
        <p:spPr bwMode="auto">
          <a:xfrm>
            <a:off x="2175272" y="3264694"/>
            <a:ext cx="1482328" cy="392906"/>
          </a:xfrm>
          <a:prstGeom prst="rect">
            <a:avLst/>
          </a:prstGeom>
          <a:noFill/>
          <a:ln w="25400">
            <a:noFill/>
            <a:miter lim="800000"/>
            <a:headEnd/>
            <a:tailEnd/>
          </a:ln>
        </p:spPr>
      </p:pic>
      <p:sp>
        <p:nvSpPr>
          <p:cNvPr id="101" name="TextBox 100"/>
          <p:cNvSpPr txBox="1"/>
          <p:nvPr/>
        </p:nvSpPr>
        <p:spPr>
          <a:xfrm>
            <a:off x="1600200" y="6248400"/>
            <a:ext cx="5638800" cy="381000"/>
          </a:xfrm>
          <a:prstGeom prst="rect">
            <a:avLst/>
          </a:prstGeom>
          <a:noFill/>
        </p:spPr>
        <p:txBody>
          <a:bodyPr wrap="square" rtlCol="0">
            <a:spAutoFit/>
          </a:bodyPr>
          <a:lstStyle/>
          <a:p>
            <a:r>
              <a:rPr lang="en-US" i="1" dirty="0" smtClean="0"/>
              <a:t>Original concept by Beth Kanter – remix by </a:t>
            </a:r>
            <a:r>
              <a:rPr lang="en-US" i="1" dirty="0" err="1" smtClean="0"/>
              <a:t>Aliza</a:t>
            </a:r>
            <a:r>
              <a:rPr lang="en-US" i="1" dirty="0" smtClean="0"/>
              <a:t> Sherman</a:t>
            </a:r>
            <a:endParaRPr lang="en-US" i="1" dirty="0"/>
          </a:p>
        </p:txBody>
      </p:sp>
      <p:pic>
        <p:nvPicPr>
          <p:cNvPr id="49" name="Picture 48" descr="4-8-2011 3-12-19 PM.png"/>
          <p:cNvPicPr>
            <a:picLocks noChangeAspect="1"/>
          </p:cNvPicPr>
          <p:nvPr/>
        </p:nvPicPr>
        <p:blipFill>
          <a:blip r:embed="rId12" cstate="print"/>
          <a:stretch>
            <a:fillRect/>
          </a:stretch>
        </p:blipFill>
        <p:spPr>
          <a:xfrm>
            <a:off x="7239000" y="3972819"/>
            <a:ext cx="1295400" cy="420316"/>
          </a:xfrm>
          <a:prstGeom prst="rect">
            <a:avLst/>
          </a:prstGeom>
        </p:spPr>
      </p:pic>
      <p:sp>
        <p:nvSpPr>
          <p:cNvPr id="31" name="TextBox 30"/>
          <p:cNvSpPr txBox="1"/>
          <p:nvPr/>
        </p:nvSpPr>
        <p:spPr>
          <a:xfrm>
            <a:off x="533400" y="4080272"/>
            <a:ext cx="1447800" cy="369332"/>
          </a:xfrm>
          <a:prstGeom prst="rect">
            <a:avLst/>
          </a:prstGeom>
          <a:solidFill>
            <a:schemeClr val="bg1"/>
          </a:solidFill>
        </p:spPr>
        <p:txBody>
          <a:bodyPr wrap="square" rtlCol="0">
            <a:spAutoFit/>
          </a:bodyPr>
          <a:lstStyle/>
          <a:p>
            <a:r>
              <a:rPr lang="en-US" dirty="0" smtClean="0"/>
              <a:t>Workshop 2</a:t>
            </a:r>
            <a:endParaRPr lang="en-US" dirty="0"/>
          </a:p>
        </p:txBody>
      </p:sp>
      <p:sp>
        <p:nvSpPr>
          <p:cNvPr id="32" name="TextBox 31"/>
          <p:cNvSpPr txBox="1"/>
          <p:nvPr/>
        </p:nvSpPr>
        <p:spPr>
          <a:xfrm>
            <a:off x="3886200" y="4080272"/>
            <a:ext cx="1447800" cy="369332"/>
          </a:xfrm>
          <a:prstGeom prst="rect">
            <a:avLst/>
          </a:prstGeom>
          <a:solidFill>
            <a:schemeClr val="bg1"/>
          </a:solidFill>
        </p:spPr>
        <p:txBody>
          <a:bodyPr wrap="square" rtlCol="0">
            <a:spAutoFit/>
          </a:bodyPr>
          <a:lstStyle/>
          <a:p>
            <a:r>
              <a:rPr lang="en-US" dirty="0" smtClean="0"/>
              <a:t>Workshop 3</a:t>
            </a:r>
            <a:endParaRPr lang="en-US" dirty="0"/>
          </a:p>
        </p:txBody>
      </p:sp>
      <p:sp>
        <p:nvSpPr>
          <p:cNvPr id="33" name="TextBox 32"/>
          <p:cNvSpPr txBox="1"/>
          <p:nvPr/>
        </p:nvSpPr>
        <p:spPr>
          <a:xfrm>
            <a:off x="5486400" y="4689872"/>
            <a:ext cx="1447800" cy="369332"/>
          </a:xfrm>
          <a:prstGeom prst="rect">
            <a:avLst/>
          </a:prstGeom>
          <a:solidFill>
            <a:schemeClr val="bg1"/>
          </a:solidFill>
        </p:spPr>
        <p:txBody>
          <a:bodyPr wrap="square" rtlCol="0">
            <a:spAutoFit/>
          </a:bodyPr>
          <a:lstStyle/>
          <a:p>
            <a:r>
              <a:rPr lang="en-US" dirty="0" smtClean="0"/>
              <a:t>Workshop 2</a:t>
            </a:r>
            <a:endParaRPr lang="en-US" dirty="0"/>
          </a:p>
        </p:txBody>
      </p:sp>
      <p:sp>
        <p:nvSpPr>
          <p:cNvPr id="34" name="TextBox 33"/>
          <p:cNvSpPr txBox="1"/>
          <p:nvPr/>
        </p:nvSpPr>
        <p:spPr>
          <a:xfrm>
            <a:off x="5486400" y="5147072"/>
            <a:ext cx="1447800" cy="369332"/>
          </a:xfrm>
          <a:prstGeom prst="rect">
            <a:avLst/>
          </a:prstGeom>
          <a:solidFill>
            <a:schemeClr val="bg1"/>
          </a:solidFill>
        </p:spPr>
        <p:txBody>
          <a:bodyPr wrap="square" rtlCol="0">
            <a:spAutoFit/>
          </a:bodyPr>
          <a:lstStyle/>
          <a:p>
            <a:r>
              <a:rPr lang="en-US" dirty="0" smtClean="0"/>
              <a:t>Workshop 4</a:t>
            </a:r>
            <a:endParaRPr lang="en-US" dirty="0"/>
          </a:p>
        </p:txBody>
      </p:sp>
      <p:sp>
        <p:nvSpPr>
          <p:cNvPr id="35" name="TextBox 34"/>
          <p:cNvSpPr txBox="1"/>
          <p:nvPr/>
        </p:nvSpPr>
        <p:spPr>
          <a:xfrm>
            <a:off x="7239000" y="4658619"/>
            <a:ext cx="1447800" cy="369332"/>
          </a:xfrm>
          <a:prstGeom prst="rect">
            <a:avLst/>
          </a:prstGeom>
          <a:solidFill>
            <a:schemeClr val="bg1"/>
          </a:solidFill>
        </p:spPr>
        <p:txBody>
          <a:bodyPr wrap="square" rtlCol="0">
            <a:spAutoFit/>
          </a:bodyPr>
          <a:lstStyle/>
          <a:p>
            <a:r>
              <a:rPr lang="en-US" dirty="0" smtClean="0"/>
              <a:t>Workshop 3</a:t>
            </a:r>
            <a:endParaRPr lang="en-US" dirty="0"/>
          </a:p>
        </p:txBody>
      </p:sp>
      <p:sp>
        <p:nvSpPr>
          <p:cNvPr id="36" name="TextBox 35"/>
          <p:cNvSpPr txBox="1"/>
          <p:nvPr/>
        </p:nvSpPr>
        <p:spPr>
          <a:xfrm>
            <a:off x="7239000" y="5059444"/>
            <a:ext cx="1447800" cy="369332"/>
          </a:xfrm>
          <a:prstGeom prst="rect">
            <a:avLst/>
          </a:prstGeom>
          <a:solidFill>
            <a:schemeClr val="bg1"/>
          </a:solidFill>
        </p:spPr>
        <p:txBody>
          <a:bodyPr wrap="square" rtlCol="0">
            <a:spAutoFit/>
          </a:bodyPr>
          <a:lstStyle/>
          <a:p>
            <a:r>
              <a:rPr lang="en-US" dirty="0" smtClean="0"/>
              <a:t>Workshop 5</a:t>
            </a:r>
            <a:endParaRPr lang="en-US" dirty="0"/>
          </a:p>
        </p:txBody>
      </p:sp>
      <p:sp>
        <p:nvSpPr>
          <p:cNvPr id="37" name="TextBox 36"/>
          <p:cNvSpPr txBox="1"/>
          <p:nvPr/>
        </p:nvSpPr>
        <p:spPr>
          <a:xfrm>
            <a:off x="2286000" y="4080272"/>
            <a:ext cx="1447800" cy="369332"/>
          </a:xfrm>
          <a:prstGeom prst="rect">
            <a:avLst/>
          </a:prstGeom>
          <a:solidFill>
            <a:schemeClr val="bg1"/>
          </a:solidFill>
        </p:spPr>
        <p:txBody>
          <a:bodyPr wrap="square" rtlCol="0">
            <a:spAutoFit/>
          </a:bodyPr>
          <a:lstStyle/>
          <a:p>
            <a:r>
              <a:rPr lang="en-US" dirty="0" smtClean="0"/>
              <a:t>Workshop 2</a:t>
            </a:r>
            <a:endParaRPr lang="en-US" dirty="0"/>
          </a:p>
        </p:txBody>
      </p:sp>
      <p:sp>
        <p:nvSpPr>
          <p:cNvPr id="40" name="TextBox 39"/>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41"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Introduction to Social Media Tactical Approaches</a:t>
            </a:r>
            <a:endParaRPr lang="en-US" sz="2800" dirty="0">
              <a:solidFill>
                <a:schemeClr val="tx1">
                  <a:lumMod val="75000"/>
                  <a:lumOff val="25000"/>
                </a:schemeClr>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cintosh HD:Users:mandawong:Projects:IIE:emediat:col:word_template:word_temp-draft.jpg"/>
          <p:cNvPicPr/>
          <p:nvPr/>
        </p:nvPicPr>
        <p:blipFill rotWithShape="1">
          <a:blip r:embed="rId3" cstate="print">
            <a:extLst>
              <a:ext uri="{28A0092B-C50C-407E-A947-70E740481C1C}">
                <a14:useLocalDpi xmlns:a14="http://schemas.microsoft.com/office/drawing/2010/main" xmlns="" val="0"/>
              </a:ext>
            </a:extLst>
          </a:blip>
          <a:srcRect t="52307"/>
          <a:stretch/>
        </p:blipFill>
        <p:spPr bwMode="auto">
          <a:xfrm>
            <a:off x="1383030" y="2066925"/>
            <a:ext cx="7760970" cy="4791075"/>
          </a:xfrm>
          <a:prstGeom prst="rect">
            <a:avLst/>
          </a:prstGeom>
          <a:noFill/>
          <a:ln>
            <a:noFill/>
          </a:ln>
          <a:extLst>
            <a:ext uri="{53640926-AAD7-44D8-BBD7-CCE9431645EC}">
              <a14:shadowObscured xmlns:a14="http://schemas.microsoft.com/office/drawing/2010/main" xmlns=""/>
            </a:ext>
          </a:extLst>
        </p:spPr>
      </p:pic>
      <p:sp>
        <p:nvSpPr>
          <p:cNvPr id="8" name="TextBox 3"/>
          <p:cNvSpPr txBox="1">
            <a:spLocks noChangeArrowheads="1"/>
          </p:cNvSpPr>
          <p:nvPr/>
        </p:nvSpPr>
        <p:spPr bwMode="auto">
          <a:xfrm>
            <a:off x="685800" y="1905000"/>
            <a:ext cx="7924800" cy="584775"/>
          </a:xfrm>
          <a:prstGeom prst="rect">
            <a:avLst/>
          </a:prstGeom>
          <a:solidFill>
            <a:schemeClr val="bg1"/>
          </a:solidFill>
          <a:ln w="60325">
            <a:noFill/>
            <a:miter lim="800000"/>
            <a:headEnd/>
            <a:tailEnd/>
          </a:ln>
        </p:spPr>
        <p:txBody>
          <a:bodyPr wrap="square">
            <a:spAutoFit/>
          </a:bodyPr>
          <a:lstStyle/>
          <a:p>
            <a:endParaRPr lang="en-US" sz="3200" dirty="0">
              <a:cs typeface="Arial" pitchFamily="34" charset="0"/>
            </a:endParaRPr>
          </a:p>
        </p:txBody>
      </p:sp>
      <p:sp>
        <p:nvSpPr>
          <p:cNvPr id="9" name="TextBox 8"/>
          <p:cNvSpPr txBox="1"/>
          <p:nvPr/>
        </p:nvSpPr>
        <p:spPr>
          <a:xfrm>
            <a:off x="762000" y="1600200"/>
            <a:ext cx="7467600" cy="4062651"/>
          </a:xfrm>
          <a:prstGeom prst="rect">
            <a:avLst/>
          </a:prstGeom>
          <a:noFill/>
        </p:spPr>
        <p:txBody>
          <a:bodyPr wrap="square" rtlCol="0">
            <a:spAutoFit/>
          </a:bodyPr>
          <a:lstStyle/>
          <a:p>
            <a:r>
              <a:rPr lang="en-US" sz="2400" dirty="0" smtClean="0">
                <a:latin typeface="Arial" pitchFamily="34" charset="0"/>
                <a:cs typeface="Arial" pitchFamily="34" charset="0"/>
              </a:rPr>
              <a:t>Networked NGOS are skilled at listening to people and organizations in their networks. Rather than just talking </a:t>
            </a:r>
            <a:r>
              <a:rPr lang="en-US" sz="2400" i="1" dirty="0" smtClean="0">
                <a:latin typeface="Arial" pitchFamily="34" charset="0"/>
                <a:cs typeface="Arial" pitchFamily="34" charset="0"/>
              </a:rPr>
              <a:t>to</a:t>
            </a:r>
            <a:r>
              <a:rPr lang="en-US" sz="2400" dirty="0" smtClean="0">
                <a:latin typeface="Arial" pitchFamily="34" charset="0"/>
                <a:cs typeface="Arial" pitchFamily="34" charset="0"/>
              </a:rPr>
              <a:t>, or worse, </a:t>
            </a:r>
            <a:r>
              <a:rPr lang="en-US" sz="2400" i="1" dirty="0" smtClean="0">
                <a:latin typeface="Arial" pitchFamily="34" charset="0"/>
                <a:cs typeface="Arial" pitchFamily="34" charset="0"/>
              </a:rPr>
              <a:t>at</a:t>
            </a:r>
            <a:r>
              <a:rPr lang="en-US" sz="2400" dirty="0" smtClean="0">
                <a:latin typeface="Arial" pitchFamily="34" charset="0"/>
                <a:cs typeface="Arial" pitchFamily="34" charset="0"/>
              </a:rPr>
              <a:t> people on social networks, organizations first should listen to what people are talking about, what interests or concerns them, and how they view the organization. Listening is a terrific way for NGOs to orient themselves online once they have mapped their network. It also helps organizations who are nervous or concerned about opening themselves up online to ease their way in.</a:t>
            </a:r>
          </a:p>
          <a:p>
            <a:endParaRPr lang="en-US" dirty="0">
              <a:latin typeface="Arial" pitchFamily="34" charset="0"/>
              <a:cs typeface="Arial" pitchFamily="34" charset="0"/>
            </a:endParaRPr>
          </a:p>
        </p:txBody>
      </p:sp>
      <p:sp>
        <p:nvSpPr>
          <p:cNvPr id="7" name="TextBox 6"/>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10"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Definition: Listening</a:t>
            </a:r>
            <a:endParaRPr lang="en-US" sz="28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p:cNvSpPr txBox="1">
            <a:spLocks noChangeArrowheads="1"/>
          </p:cNvSpPr>
          <p:nvPr/>
        </p:nvSpPr>
        <p:spPr bwMode="auto">
          <a:xfrm>
            <a:off x="381000" y="2438400"/>
            <a:ext cx="4267200" cy="2246769"/>
          </a:xfrm>
          <a:prstGeom prst="rect">
            <a:avLst/>
          </a:prstGeom>
          <a:solidFill>
            <a:schemeClr val="bg1"/>
          </a:solidFill>
          <a:ln w="60325">
            <a:noFill/>
            <a:miter lim="800000"/>
            <a:headEnd/>
            <a:tailEnd/>
          </a:ln>
        </p:spPr>
        <p:txBody>
          <a:bodyPr wrap="square">
            <a:spAutoFit/>
          </a:bodyPr>
          <a:lstStyle/>
          <a:p>
            <a:r>
              <a:rPr lang="en-US" sz="2800" dirty="0" smtClean="0">
                <a:latin typeface="Arial" pitchFamily="34" charset="0"/>
                <a:cs typeface="Arial" pitchFamily="34" charset="0"/>
              </a:rPr>
              <a:t>Most Important is to learn about keywords. These are words or phrases that are important to your NGO. </a:t>
            </a:r>
          </a:p>
        </p:txBody>
      </p:sp>
      <p:pic>
        <p:nvPicPr>
          <p:cNvPr id="12" name="Picture 4" descr="google alert s"/>
          <p:cNvPicPr>
            <a:picLocks noChangeAspect="1" noChangeArrowheads="1"/>
          </p:cNvPicPr>
          <p:nvPr/>
        </p:nvPicPr>
        <p:blipFill>
          <a:blip r:embed="rId3" cstate="print"/>
          <a:srcRect/>
          <a:stretch>
            <a:fillRect/>
          </a:stretch>
        </p:blipFill>
        <p:spPr bwMode="auto">
          <a:xfrm>
            <a:off x="7315200" y="1882140"/>
            <a:ext cx="1466850" cy="771525"/>
          </a:xfrm>
          <a:prstGeom prst="rect">
            <a:avLst/>
          </a:prstGeom>
          <a:noFill/>
          <a:ln w="9525">
            <a:noFill/>
            <a:miter lim="800000"/>
            <a:headEnd/>
            <a:tailEnd/>
          </a:ln>
        </p:spPr>
      </p:pic>
      <p:pic>
        <p:nvPicPr>
          <p:cNvPr id="13" name="Picture 7" descr="social mention"/>
          <p:cNvPicPr>
            <a:picLocks noChangeAspect="1" noChangeArrowheads="1"/>
          </p:cNvPicPr>
          <p:nvPr/>
        </p:nvPicPr>
        <p:blipFill>
          <a:blip r:embed="rId4" cstate="print"/>
          <a:srcRect/>
          <a:stretch>
            <a:fillRect/>
          </a:stretch>
        </p:blipFill>
        <p:spPr bwMode="auto">
          <a:xfrm>
            <a:off x="4981575" y="2590800"/>
            <a:ext cx="4162425" cy="1020763"/>
          </a:xfrm>
          <a:prstGeom prst="rect">
            <a:avLst/>
          </a:prstGeom>
          <a:noFill/>
          <a:ln w="9525">
            <a:noFill/>
            <a:miter lim="800000"/>
            <a:headEnd/>
            <a:tailEnd/>
          </a:ln>
        </p:spPr>
      </p:pic>
      <p:pic>
        <p:nvPicPr>
          <p:cNvPr id="14" name="Picture 8" descr="twitter search"/>
          <p:cNvPicPr>
            <a:picLocks noChangeAspect="1" noChangeArrowheads="1"/>
          </p:cNvPicPr>
          <p:nvPr/>
        </p:nvPicPr>
        <p:blipFill>
          <a:blip r:embed="rId5" cstate="print"/>
          <a:srcRect/>
          <a:stretch>
            <a:fillRect/>
          </a:stretch>
        </p:blipFill>
        <p:spPr bwMode="auto">
          <a:xfrm>
            <a:off x="5715000" y="3581400"/>
            <a:ext cx="3090863" cy="1482725"/>
          </a:xfrm>
          <a:prstGeom prst="rect">
            <a:avLst/>
          </a:prstGeom>
          <a:noFill/>
          <a:ln w="9525">
            <a:noFill/>
            <a:miter lim="800000"/>
            <a:headEnd/>
            <a:tailEnd/>
          </a:ln>
        </p:spPr>
      </p:pic>
      <p:pic>
        <p:nvPicPr>
          <p:cNvPr id="15" name="Picture 14" descr="4-8-2011 6-10-29 PM.png"/>
          <p:cNvPicPr>
            <a:picLocks noChangeAspect="1"/>
          </p:cNvPicPr>
          <p:nvPr/>
        </p:nvPicPr>
        <p:blipFill>
          <a:blip r:embed="rId6" cstate="print"/>
          <a:stretch>
            <a:fillRect/>
          </a:stretch>
        </p:blipFill>
        <p:spPr>
          <a:xfrm>
            <a:off x="5305425" y="5486400"/>
            <a:ext cx="2743200" cy="776088"/>
          </a:xfrm>
          <a:prstGeom prst="rect">
            <a:avLst/>
          </a:prstGeom>
        </p:spPr>
      </p:pic>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10"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Tools for Listening</a:t>
            </a:r>
            <a:endParaRPr lang="en-US" sz="28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cintosh HD:Users:mandawong:Projects:IIE:emediat:col:word_template:word_temp-draft.jpg"/>
          <p:cNvPicPr/>
          <p:nvPr/>
        </p:nvPicPr>
        <p:blipFill rotWithShape="1">
          <a:blip r:embed="rId3" cstate="print">
            <a:extLst>
              <a:ext uri="{28A0092B-C50C-407E-A947-70E740481C1C}">
                <a14:useLocalDpi xmlns:a14="http://schemas.microsoft.com/office/drawing/2010/main" xmlns="" val="0"/>
              </a:ext>
            </a:extLst>
          </a:blip>
          <a:srcRect t="52307"/>
          <a:stretch/>
        </p:blipFill>
        <p:spPr bwMode="auto">
          <a:xfrm>
            <a:off x="1383030" y="2066925"/>
            <a:ext cx="7760970" cy="4791075"/>
          </a:xfrm>
          <a:prstGeom prst="rect">
            <a:avLst/>
          </a:prstGeom>
          <a:noFill/>
          <a:ln>
            <a:noFill/>
          </a:ln>
          <a:extLst>
            <a:ext uri="{53640926-AAD7-44D8-BBD7-CCE9431645EC}">
              <a14:shadowObscured xmlns:a14="http://schemas.microsoft.com/office/drawing/2010/main" xmlns=""/>
            </a:ext>
          </a:extLst>
        </p:spPr>
      </p:pic>
      <p:sp>
        <p:nvSpPr>
          <p:cNvPr id="8" name="TextBox 3"/>
          <p:cNvSpPr txBox="1">
            <a:spLocks noChangeArrowheads="1"/>
          </p:cNvSpPr>
          <p:nvPr/>
        </p:nvSpPr>
        <p:spPr bwMode="auto">
          <a:xfrm>
            <a:off x="609600" y="1905000"/>
            <a:ext cx="7924800" cy="584775"/>
          </a:xfrm>
          <a:prstGeom prst="rect">
            <a:avLst/>
          </a:prstGeom>
          <a:solidFill>
            <a:schemeClr val="bg1"/>
          </a:solidFill>
          <a:ln w="60325">
            <a:noFill/>
            <a:miter lim="800000"/>
            <a:headEnd/>
            <a:tailEnd/>
          </a:ln>
        </p:spPr>
        <p:txBody>
          <a:bodyPr wrap="square">
            <a:spAutoFit/>
          </a:bodyPr>
          <a:lstStyle/>
          <a:p>
            <a:endParaRPr lang="en-US" sz="3200" dirty="0">
              <a:cs typeface="Arial" pitchFamily="34" charset="0"/>
            </a:endParaRPr>
          </a:p>
        </p:txBody>
      </p:sp>
      <p:sp>
        <p:nvSpPr>
          <p:cNvPr id="9" name="TextBox 8"/>
          <p:cNvSpPr txBox="1"/>
          <p:nvPr/>
        </p:nvSpPr>
        <p:spPr>
          <a:xfrm>
            <a:off x="914400" y="1752600"/>
            <a:ext cx="7467600" cy="2677656"/>
          </a:xfrm>
          <a:prstGeom prst="rect">
            <a:avLst/>
          </a:prstGeom>
          <a:noFill/>
        </p:spPr>
        <p:txBody>
          <a:bodyPr wrap="square" rtlCol="0">
            <a:spAutoFit/>
          </a:bodyPr>
          <a:lstStyle/>
          <a:p>
            <a:r>
              <a:rPr lang="en-US" sz="2400" dirty="0" smtClean="0">
                <a:latin typeface="Arial" pitchFamily="34" charset="0"/>
                <a:cs typeface="Arial" pitchFamily="34" charset="0"/>
              </a:rPr>
              <a:t>Sharing is promoting your own messages and tools like Twitter make it easy to do. Your messages and information about your program is shared by you or others through social media channels. It is an easy way to get started, but Networked NGOs understand that to get results, they need more engagement with their audience. </a:t>
            </a:r>
            <a:endParaRPr lang="en-US" sz="2400" dirty="0">
              <a:latin typeface="Arial" pitchFamily="34" charset="0"/>
              <a:cs typeface="Arial" pitchFamily="34" charset="0"/>
            </a:endParaRPr>
          </a:p>
        </p:txBody>
      </p:sp>
      <p:sp>
        <p:nvSpPr>
          <p:cNvPr id="7" name="TextBox 6"/>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10"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Definition: Share</a:t>
            </a:r>
            <a:endParaRPr lang="en-US" sz="28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Picture 1" descr="4-8-2011 2-57-50 PM.png"/>
          <p:cNvPicPr>
            <a:picLocks noChangeAspect="1"/>
          </p:cNvPicPr>
          <p:nvPr/>
        </p:nvPicPr>
        <p:blipFill>
          <a:blip r:embed="rId3" cstate="print"/>
          <a:stretch>
            <a:fillRect/>
          </a:stretch>
        </p:blipFill>
        <p:spPr>
          <a:xfrm>
            <a:off x="0" y="914400"/>
            <a:ext cx="9144000" cy="4544894"/>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4-8-2011 3-02-54 PM.png"/>
          <p:cNvPicPr>
            <a:picLocks noChangeAspect="1"/>
          </p:cNvPicPr>
          <p:nvPr/>
        </p:nvPicPr>
        <p:blipFill>
          <a:blip r:embed="rId3" cstate="print"/>
          <a:stretch>
            <a:fillRect/>
          </a:stretch>
        </p:blipFill>
        <p:spPr>
          <a:xfrm>
            <a:off x="0" y="609600"/>
            <a:ext cx="9144000" cy="5454481"/>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cintosh HD:Users:mandawong:Projects:IIE:emediat:col:word_template:word_temp-draft.jpg"/>
          <p:cNvPicPr/>
          <p:nvPr/>
        </p:nvPicPr>
        <p:blipFill rotWithShape="1">
          <a:blip r:embed="rId3" cstate="print">
            <a:extLst>
              <a:ext uri="{28A0092B-C50C-407E-A947-70E740481C1C}">
                <a14:useLocalDpi xmlns:a14="http://schemas.microsoft.com/office/drawing/2010/main" xmlns="" val="0"/>
              </a:ext>
            </a:extLst>
          </a:blip>
          <a:srcRect t="52307"/>
          <a:stretch/>
        </p:blipFill>
        <p:spPr bwMode="auto">
          <a:xfrm>
            <a:off x="1383030" y="2066925"/>
            <a:ext cx="7760970" cy="4791075"/>
          </a:xfrm>
          <a:prstGeom prst="rect">
            <a:avLst/>
          </a:prstGeom>
          <a:noFill/>
          <a:ln>
            <a:noFill/>
          </a:ln>
          <a:extLst>
            <a:ext uri="{53640926-AAD7-44D8-BBD7-CCE9431645EC}">
              <a14:shadowObscured xmlns:a14="http://schemas.microsoft.com/office/drawing/2010/main" xmlns=""/>
            </a:ext>
          </a:extLst>
        </p:spPr>
      </p:pic>
      <p:sp>
        <p:nvSpPr>
          <p:cNvPr id="2" name="TextBox 1"/>
          <p:cNvSpPr txBox="1"/>
          <p:nvPr/>
        </p:nvSpPr>
        <p:spPr>
          <a:xfrm>
            <a:off x="0" y="0"/>
            <a:ext cx="9144000" cy="1138773"/>
          </a:xfrm>
          <a:prstGeom prst="rect">
            <a:avLst/>
          </a:prstGeom>
          <a:solidFill>
            <a:schemeClr val="accent5">
              <a:lumMod val="40000"/>
              <a:lumOff val="60000"/>
            </a:schemeClr>
          </a:solidFill>
        </p:spPr>
        <p:txBody>
          <a:bodyPr wrap="square" rtlCol="0">
            <a:spAutoFit/>
          </a:bodyPr>
          <a:lstStyle/>
          <a:p>
            <a:pPr algn="ctr"/>
            <a:r>
              <a:rPr lang="en-US" sz="3200" b="1" dirty="0" smtClean="0">
                <a:solidFill>
                  <a:schemeClr val="tx1">
                    <a:lumMod val="65000"/>
                    <a:lumOff val="35000"/>
                  </a:schemeClr>
                </a:solidFill>
                <a:latin typeface="Arial" pitchFamily="34" charset="0"/>
                <a:cs typeface="Arial" pitchFamily="34" charset="0"/>
              </a:rPr>
              <a:t/>
            </a:r>
            <a:br>
              <a:rPr lang="en-US" sz="3200" b="1" dirty="0" smtClean="0">
                <a:solidFill>
                  <a:schemeClr val="tx1">
                    <a:lumMod val="65000"/>
                    <a:lumOff val="35000"/>
                  </a:schemeClr>
                </a:solidFill>
                <a:latin typeface="Arial" pitchFamily="34" charset="0"/>
                <a:cs typeface="Arial" pitchFamily="34" charset="0"/>
              </a:rPr>
            </a:br>
            <a:r>
              <a:rPr lang="en-US" sz="3600" b="1" dirty="0" smtClean="0">
                <a:solidFill>
                  <a:schemeClr val="tx1">
                    <a:lumMod val="65000"/>
                    <a:lumOff val="35000"/>
                  </a:schemeClr>
                </a:solidFill>
                <a:latin typeface="Arial" pitchFamily="34" charset="0"/>
                <a:cs typeface="Arial" pitchFamily="34" charset="0"/>
              </a:rPr>
              <a:t>Day  1: Trainer Introductions</a:t>
            </a:r>
            <a:endParaRPr lang="en-US" sz="3200" b="1" dirty="0" smtClean="0">
              <a:solidFill>
                <a:schemeClr val="tx1">
                  <a:lumMod val="65000"/>
                  <a:lumOff val="35000"/>
                </a:schemeClr>
              </a:solidFill>
              <a:latin typeface="Arial" pitchFamily="34" charset="0"/>
              <a:cs typeface="Arial" pitchFamily="34" charset="0"/>
            </a:endParaRPr>
          </a:p>
        </p:txBody>
      </p:sp>
      <p:sp>
        <p:nvSpPr>
          <p:cNvPr id="4" name="TextBox 3"/>
          <p:cNvSpPr txBox="1"/>
          <p:nvPr/>
        </p:nvSpPr>
        <p:spPr>
          <a:xfrm>
            <a:off x="609600" y="1752600"/>
            <a:ext cx="7924800" cy="954107"/>
          </a:xfrm>
          <a:prstGeom prst="rect">
            <a:avLst/>
          </a:prstGeom>
          <a:noFill/>
        </p:spPr>
        <p:txBody>
          <a:bodyPr wrap="square" rtlCol="0">
            <a:spAutoFit/>
          </a:bodyPr>
          <a:lstStyle/>
          <a:p>
            <a:r>
              <a:rPr lang="en-US" sz="2800" dirty="0" smtClean="0">
                <a:latin typeface="Arial" pitchFamily="34" charset="0"/>
                <a:cs typeface="Arial" pitchFamily="34" charset="0"/>
              </a:rPr>
              <a:t/>
            </a:r>
            <a:br>
              <a:rPr lang="en-US" sz="2800" dirty="0" smtClean="0">
                <a:latin typeface="Arial" pitchFamily="34" charset="0"/>
                <a:cs typeface="Arial" pitchFamily="34" charset="0"/>
              </a:rPr>
            </a:br>
            <a:endParaRPr lang="en-US" sz="2800" dirty="0">
              <a:latin typeface="Arial" pitchFamily="34" charset="0"/>
              <a:cs typeface="Arial" pitchFamily="34" charset="0"/>
            </a:endParaRPr>
          </a:p>
        </p:txBody>
      </p:sp>
      <p:sp>
        <p:nvSpPr>
          <p:cNvPr id="7" name="TextBox 6"/>
          <p:cNvSpPr txBox="1"/>
          <p:nvPr/>
        </p:nvSpPr>
        <p:spPr>
          <a:xfrm>
            <a:off x="990600" y="1905000"/>
            <a:ext cx="7315200" cy="1569660"/>
          </a:xfrm>
          <a:prstGeom prst="rect">
            <a:avLst/>
          </a:prstGeom>
          <a:noFill/>
        </p:spPr>
        <p:txBody>
          <a:bodyPr wrap="square" rtlCol="0">
            <a:spAutoFit/>
          </a:bodyPr>
          <a:lstStyle/>
          <a:p>
            <a:r>
              <a:rPr lang="en-US" sz="4800" dirty="0" smtClean="0">
                <a:latin typeface="Arial" pitchFamily="34" charset="0"/>
                <a:cs typeface="Arial" pitchFamily="34" charset="0"/>
              </a:rPr>
              <a:t>Insert your photos and names here</a:t>
            </a:r>
            <a:endParaRPr lang="en-US" sz="4800" dirty="0">
              <a:latin typeface="Arial" pitchFamily="34" charset="0"/>
              <a:cs typeface="Arial" pitchFamily="34" charset="0"/>
            </a:endParaRPr>
          </a:p>
        </p:txBody>
      </p:sp>
      <p:sp>
        <p:nvSpPr>
          <p:cNvPr id="8" name="TextBox 7"/>
          <p:cNvSpPr txBox="1"/>
          <p:nvPr/>
        </p:nvSpPr>
        <p:spPr>
          <a:xfrm>
            <a:off x="0" y="-1"/>
            <a:ext cx="9144000" cy="1097280"/>
          </a:xfrm>
          <a:prstGeom prst="rect">
            <a:avLst/>
          </a:prstGeom>
          <a:solidFill>
            <a:srgbClr val="ABDCD4"/>
          </a:solidFill>
        </p:spPr>
        <p:txBody>
          <a:bodyPr wrap="square" rtlCol="0">
            <a:spAutoFit/>
          </a:bodyPr>
          <a:lstStyle/>
          <a:p>
            <a:endParaRPr lang="en-US" sz="3200" b="1" dirty="0" smtClean="0">
              <a:solidFill>
                <a:schemeClr val="tx1">
                  <a:lumMod val="65000"/>
                  <a:lumOff val="35000"/>
                </a:schemeClr>
              </a:solidFill>
              <a:latin typeface="Arial" pitchFamily="34" charset="0"/>
              <a:cs typeface="Arial" pitchFamily="34" charset="0"/>
            </a:endParaRPr>
          </a:p>
        </p:txBody>
      </p:sp>
      <p:sp>
        <p:nvSpPr>
          <p:cNvPr id="9" name="Rectangle 46"/>
          <p:cNvSpPr txBox="1">
            <a:spLocks noChangeArrowheads="1"/>
          </p:cNvSpPr>
          <p:nvPr/>
        </p:nvSpPr>
        <p:spPr bwMode="auto">
          <a:xfrm>
            <a:off x="257175" y="381000"/>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chemeClr val="tx1">
                    <a:lumMod val="75000"/>
                    <a:lumOff val="25000"/>
                  </a:schemeClr>
                </a:solidFill>
                <a:latin typeface="Arial" pitchFamily="34" charset="0"/>
                <a:cs typeface="Arial" pitchFamily="34" charset="0"/>
              </a:rPr>
              <a:t>Day One: Trainer Introductions</a:t>
            </a:r>
            <a:endParaRPr lang="en-US" sz="36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8-2011 3-05-04 PM.png"/>
          <p:cNvPicPr>
            <a:picLocks noChangeAspect="1"/>
          </p:cNvPicPr>
          <p:nvPr/>
        </p:nvPicPr>
        <p:blipFill>
          <a:blip r:embed="rId3" cstate="print"/>
          <a:stretch>
            <a:fillRect/>
          </a:stretch>
        </p:blipFill>
        <p:spPr>
          <a:xfrm>
            <a:off x="0" y="995666"/>
            <a:ext cx="9144000" cy="4871734"/>
          </a:xfrm>
          <a:prstGeom prst="rect">
            <a:avLst/>
          </a:prstGeom>
        </p:spPr>
      </p:pic>
      <p:sp>
        <p:nvSpPr>
          <p:cNvPr id="4" name="Oval 3"/>
          <p:cNvSpPr/>
          <p:nvPr/>
        </p:nvSpPr>
        <p:spPr>
          <a:xfrm>
            <a:off x="990600" y="3886200"/>
            <a:ext cx="8382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990600" y="3276600"/>
            <a:ext cx="8382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90600" y="2819400"/>
            <a:ext cx="8382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4-9-2011 1-38-26 PM.png"/>
          <p:cNvPicPr>
            <a:picLocks noChangeAspect="1"/>
          </p:cNvPicPr>
          <p:nvPr/>
        </p:nvPicPr>
        <p:blipFill>
          <a:blip r:embed="rId4" cstate="print"/>
          <a:stretch>
            <a:fillRect/>
          </a:stretch>
        </p:blipFill>
        <p:spPr>
          <a:xfrm>
            <a:off x="3505200" y="3467524"/>
            <a:ext cx="3285715" cy="3390476"/>
          </a:xfrm>
          <a:prstGeom prst="rect">
            <a:avLst/>
          </a:prstGeom>
        </p:spPr>
      </p:pic>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10"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Different Options for </a:t>
            </a:r>
            <a:r>
              <a:rPr lang="en-US" sz="2800" dirty="0">
                <a:solidFill>
                  <a:schemeClr val="tx1">
                    <a:lumMod val="75000"/>
                    <a:lumOff val="25000"/>
                  </a:schemeClr>
                </a:solidFill>
                <a:latin typeface="Arial" pitchFamily="34" charset="0"/>
                <a:cs typeface="Arial" pitchFamily="34" charset="0"/>
              </a:rPr>
              <a:t>A</a:t>
            </a:r>
            <a:r>
              <a:rPr lang="en-US" sz="2800" dirty="0" smtClean="0">
                <a:solidFill>
                  <a:schemeClr val="tx1">
                    <a:lumMod val="75000"/>
                    <a:lumOff val="25000"/>
                  </a:schemeClr>
                </a:solidFill>
                <a:latin typeface="Arial" pitchFamily="34" charset="0"/>
                <a:cs typeface="Arial" pitchFamily="34" charset="0"/>
              </a:rPr>
              <a:t>dding </a:t>
            </a:r>
            <a:r>
              <a:rPr lang="en-US" sz="2800" dirty="0">
                <a:solidFill>
                  <a:schemeClr val="tx1">
                    <a:lumMod val="75000"/>
                    <a:lumOff val="25000"/>
                  </a:schemeClr>
                </a:solidFill>
                <a:latin typeface="Arial" pitchFamily="34" charset="0"/>
                <a:cs typeface="Arial" pitchFamily="34" charset="0"/>
              </a:rPr>
              <a:t>S</a:t>
            </a:r>
            <a:r>
              <a:rPr lang="en-US" sz="2800" dirty="0" smtClean="0">
                <a:solidFill>
                  <a:schemeClr val="tx1">
                    <a:lumMod val="75000"/>
                    <a:lumOff val="25000"/>
                  </a:schemeClr>
                </a:solidFill>
                <a:latin typeface="Arial" pitchFamily="34" charset="0"/>
                <a:cs typeface="Arial" pitchFamily="34" charset="0"/>
              </a:rPr>
              <a:t>haring to Your </a:t>
            </a:r>
            <a:r>
              <a:rPr lang="en-US" sz="2800" dirty="0">
                <a:solidFill>
                  <a:schemeClr val="tx1">
                    <a:lumMod val="75000"/>
                    <a:lumOff val="25000"/>
                  </a:schemeClr>
                </a:solidFill>
                <a:latin typeface="Arial" pitchFamily="34" charset="0"/>
                <a:cs typeface="Arial" pitchFamily="34" charset="0"/>
              </a:rPr>
              <a:t>W</a:t>
            </a:r>
            <a:r>
              <a:rPr lang="en-US" sz="2800" dirty="0" smtClean="0">
                <a:solidFill>
                  <a:schemeClr val="tx1">
                    <a:lumMod val="75000"/>
                    <a:lumOff val="25000"/>
                  </a:schemeClr>
                </a:solidFill>
                <a:latin typeface="Arial" pitchFamily="34" charset="0"/>
                <a:cs typeface="Arial" pitchFamily="34" charset="0"/>
              </a:rPr>
              <a:t>ebsite</a:t>
            </a:r>
            <a:endParaRPr lang="en-US" sz="28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cintosh HD:Users:mandawong:Projects:IIE:emediat:col:word_template:word_temp-draft.jpg"/>
          <p:cNvPicPr/>
          <p:nvPr/>
        </p:nvPicPr>
        <p:blipFill rotWithShape="1">
          <a:blip r:embed="rId3" cstate="print">
            <a:extLst>
              <a:ext uri="{28A0092B-C50C-407E-A947-70E740481C1C}">
                <a14:useLocalDpi xmlns:a14="http://schemas.microsoft.com/office/drawing/2010/main" xmlns="" val="0"/>
              </a:ext>
            </a:extLst>
          </a:blip>
          <a:srcRect t="52307"/>
          <a:stretch/>
        </p:blipFill>
        <p:spPr bwMode="auto">
          <a:xfrm>
            <a:off x="1383030" y="2066925"/>
            <a:ext cx="7760970" cy="4791075"/>
          </a:xfrm>
          <a:prstGeom prst="rect">
            <a:avLst/>
          </a:prstGeom>
          <a:noFill/>
          <a:ln>
            <a:noFill/>
          </a:ln>
          <a:extLst>
            <a:ext uri="{53640926-AAD7-44D8-BBD7-CCE9431645EC}">
              <a14:shadowObscured xmlns:a14="http://schemas.microsoft.com/office/drawing/2010/main" xmlns=""/>
            </a:ext>
          </a:extLst>
        </p:spPr>
      </p:pic>
      <p:sp>
        <p:nvSpPr>
          <p:cNvPr id="8" name="TextBox 3"/>
          <p:cNvSpPr txBox="1">
            <a:spLocks noChangeArrowheads="1"/>
          </p:cNvSpPr>
          <p:nvPr/>
        </p:nvSpPr>
        <p:spPr bwMode="auto">
          <a:xfrm>
            <a:off x="609600" y="1905000"/>
            <a:ext cx="7924800" cy="584775"/>
          </a:xfrm>
          <a:prstGeom prst="rect">
            <a:avLst/>
          </a:prstGeom>
          <a:solidFill>
            <a:schemeClr val="bg1"/>
          </a:solidFill>
          <a:ln w="60325">
            <a:noFill/>
            <a:miter lim="800000"/>
            <a:headEnd/>
            <a:tailEnd/>
          </a:ln>
        </p:spPr>
        <p:txBody>
          <a:bodyPr wrap="square">
            <a:spAutoFit/>
          </a:bodyPr>
          <a:lstStyle/>
          <a:p>
            <a:endParaRPr lang="en-US" sz="3200" dirty="0">
              <a:cs typeface="Arial" pitchFamily="34" charset="0"/>
            </a:endParaRPr>
          </a:p>
        </p:txBody>
      </p:sp>
      <p:sp>
        <p:nvSpPr>
          <p:cNvPr id="9" name="TextBox 8"/>
          <p:cNvSpPr txBox="1"/>
          <p:nvPr/>
        </p:nvSpPr>
        <p:spPr>
          <a:xfrm>
            <a:off x="914400" y="1752600"/>
            <a:ext cx="7315200" cy="3046988"/>
          </a:xfrm>
          <a:prstGeom prst="rect">
            <a:avLst/>
          </a:prstGeom>
          <a:noFill/>
        </p:spPr>
        <p:txBody>
          <a:bodyPr wrap="square" rtlCol="0">
            <a:spAutoFit/>
          </a:bodyPr>
          <a:lstStyle/>
          <a:p>
            <a:r>
              <a:rPr lang="en-US" sz="2400" dirty="0" smtClean="0">
                <a:latin typeface="Arial" pitchFamily="34" charset="0"/>
                <a:cs typeface="Arial" pitchFamily="34" charset="0"/>
              </a:rPr>
              <a:t>Participate is about engaging in conversations online with people who care about your NGO’s program and mission. It includes leaving comments on blogs, “liking” or “commenting” on Facebook, or asking questions on Twitter. Networked NGOs are experts in participating on conversations online about their issue or program areas. They are not left out of the conversation.</a:t>
            </a:r>
            <a:endParaRPr lang="en-US" sz="2400" dirty="0">
              <a:latin typeface="Arial" pitchFamily="34" charset="0"/>
              <a:cs typeface="Arial" pitchFamily="34" charset="0"/>
            </a:endParaRPr>
          </a:p>
        </p:txBody>
      </p:sp>
      <p:sp>
        <p:nvSpPr>
          <p:cNvPr id="7" name="TextBox 6"/>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10"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Definition: Participate</a:t>
            </a:r>
            <a:endParaRPr lang="en-US" sz="28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trokeQ"/>
          <p:cNvPicPr>
            <a:picLocks noChangeAspect="1" noChangeArrowheads="1"/>
          </p:cNvPicPr>
          <p:nvPr/>
        </p:nvPicPr>
        <p:blipFill>
          <a:blip r:embed="rId3" cstate="print"/>
          <a:srcRect/>
          <a:stretch>
            <a:fillRect/>
          </a:stretch>
        </p:blipFill>
        <p:spPr bwMode="auto">
          <a:xfrm>
            <a:off x="0" y="0"/>
            <a:ext cx="6553200" cy="4068763"/>
          </a:xfrm>
          <a:prstGeom prst="rect">
            <a:avLst/>
          </a:prstGeom>
          <a:noFill/>
          <a:ln w="9525">
            <a:noFill/>
            <a:miter lim="800000"/>
            <a:headEnd/>
            <a:tailEnd/>
          </a:ln>
        </p:spPr>
      </p:pic>
      <p:pic>
        <p:nvPicPr>
          <p:cNvPr id="5123" name="Picture 3" descr="strokeA"/>
          <p:cNvPicPr>
            <a:picLocks noChangeAspect="1" noChangeArrowheads="1"/>
          </p:cNvPicPr>
          <p:nvPr/>
        </p:nvPicPr>
        <p:blipFill>
          <a:blip r:embed="rId4" cstate="print"/>
          <a:srcRect/>
          <a:stretch>
            <a:fillRect/>
          </a:stretch>
        </p:blipFill>
        <p:spPr bwMode="auto">
          <a:xfrm>
            <a:off x="2895600" y="3089275"/>
            <a:ext cx="6248400" cy="3768725"/>
          </a:xfrm>
          <a:prstGeom prst="rect">
            <a:avLst/>
          </a:prstGeom>
          <a:noFill/>
          <a:ln w="9525">
            <a:noFill/>
            <a:miter lim="800000"/>
            <a:headEnd/>
            <a:tailEnd/>
          </a:ln>
        </p:spPr>
      </p:pic>
      <p:cxnSp>
        <p:nvCxnSpPr>
          <p:cNvPr id="6" name="Straight Arrow Connector 5"/>
          <p:cNvCxnSpPr/>
          <p:nvPr/>
        </p:nvCxnSpPr>
        <p:spPr>
          <a:xfrm rot="10800000" flipV="1">
            <a:off x="5257800" y="5029200"/>
            <a:ext cx="26670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7" name="Picture 6" descr="3-28-2011 1-00-25 PM.png"/>
          <p:cNvPicPr>
            <a:picLocks noChangeAspect="1"/>
          </p:cNvPicPr>
          <p:nvPr/>
        </p:nvPicPr>
        <p:blipFill>
          <a:blip r:embed="rId5" cstate="print"/>
          <a:stretch>
            <a:fillRect/>
          </a:stretch>
        </p:blipFill>
        <p:spPr>
          <a:xfrm>
            <a:off x="6934200" y="4876800"/>
            <a:ext cx="1647619" cy="723810"/>
          </a:xfrm>
          <a:prstGeom prst="rect">
            <a:avLst/>
          </a:prstGeom>
        </p:spPr>
      </p:pic>
      <p:pic>
        <p:nvPicPr>
          <p:cNvPr id="8" name="Picture 7" descr="3-28-2011 1-01-32 PM.png"/>
          <p:cNvPicPr>
            <a:picLocks noChangeAspect="1"/>
          </p:cNvPicPr>
          <p:nvPr/>
        </p:nvPicPr>
        <p:blipFill>
          <a:blip r:embed="rId6" cstate="print"/>
          <a:stretch>
            <a:fillRect/>
          </a:stretch>
        </p:blipFill>
        <p:spPr>
          <a:xfrm>
            <a:off x="609600" y="5257800"/>
            <a:ext cx="3276600" cy="9504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8-2011 4-13-07 PM.png"/>
          <p:cNvPicPr>
            <a:picLocks noChangeAspect="1"/>
          </p:cNvPicPr>
          <p:nvPr/>
        </p:nvPicPr>
        <p:blipFill>
          <a:blip r:embed="rId2" cstate="print"/>
          <a:stretch>
            <a:fillRect/>
          </a:stretch>
        </p:blipFill>
        <p:spPr>
          <a:xfrm>
            <a:off x="1143000" y="609600"/>
            <a:ext cx="6914286" cy="4885715"/>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p:cNvSpPr txBox="1">
            <a:spLocks noChangeArrowheads="1"/>
          </p:cNvSpPr>
          <p:nvPr/>
        </p:nvSpPr>
        <p:spPr bwMode="auto">
          <a:xfrm>
            <a:off x="609600" y="1981200"/>
            <a:ext cx="7924800" cy="584775"/>
          </a:xfrm>
          <a:prstGeom prst="rect">
            <a:avLst/>
          </a:prstGeom>
          <a:solidFill>
            <a:schemeClr val="bg1"/>
          </a:solidFill>
          <a:ln w="60325">
            <a:noFill/>
            <a:miter lim="800000"/>
            <a:headEnd/>
            <a:tailEnd/>
          </a:ln>
        </p:spPr>
        <p:txBody>
          <a:bodyPr wrap="square">
            <a:spAutoFit/>
          </a:bodyPr>
          <a:lstStyle/>
          <a:p>
            <a:endParaRPr lang="en-US" sz="3200" dirty="0">
              <a:cs typeface="Arial" pitchFamily="34" charset="0"/>
            </a:endParaRPr>
          </a:p>
        </p:txBody>
      </p:sp>
      <p:sp>
        <p:nvSpPr>
          <p:cNvPr id="7" name="TextBox 6"/>
          <p:cNvSpPr txBox="1"/>
          <p:nvPr/>
        </p:nvSpPr>
        <p:spPr>
          <a:xfrm>
            <a:off x="609600" y="1524000"/>
            <a:ext cx="7315200" cy="3785652"/>
          </a:xfrm>
          <a:prstGeom prst="rect">
            <a:avLst/>
          </a:prstGeom>
          <a:noFill/>
        </p:spPr>
        <p:txBody>
          <a:bodyPr wrap="square" rtlCol="0">
            <a:spAutoFit/>
          </a:bodyPr>
          <a:lstStyle/>
          <a:p>
            <a:r>
              <a:rPr lang="en-US" sz="2400" dirty="0" smtClean="0">
                <a:latin typeface="Arial" pitchFamily="34" charset="0"/>
                <a:cs typeface="Arial" pitchFamily="34" charset="0"/>
              </a:rPr>
              <a:t>Social Media lets you share your story with your audiences in words, photos, or videos. The key to success is understanding storytelling concepts and creating small pieces of content known as “micro content.” Creating content for social media needs to be integrated with web, print, and across other social media channels. A social media content strategy  needs an editorial calendar or plan to be efficient, but more importantly must be linked to your communications strategy.</a:t>
            </a:r>
            <a:endParaRPr lang="en-US" sz="2400" dirty="0">
              <a:latin typeface="Arial" pitchFamily="34" charset="0"/>
              <a:cs typeface="Arial" pitchFamily="34" charset="0"/>
            </a:endParaRPr>
          </a:p>
        </p:txBody>
      </p:sp>
      <p:pic>
        <p:nvPicPr>
          <p:cNvPr id="10" name="Picture 37"/>
          <p:cNvPicPr>
            <a:picLocks noChangeAspect="1"/>
          </p:cNvPicPr>
          <p:nvPr/>
        </p:nvPicPr>
        <p:blipFill>
          <a:blip r:embed="rId3" cstate="print"/>
          <a:srcRect t="16055" b="19720"/>
          <a:stretch>
            <a:fillRect/>
          </a:stretch>
        </p:blipFill>
        <p:spPr bwMode="auto">
          <a:xfrm>
            <a:off x="7499350" y="5334000"/>
            <a:ext cx="1339850" cy="609600"/>
          </a:xfrm>
          <a:prstGeom prst="rect">
            <a:avLst/>
          </a:prstGeom>
          <a:noFill/>
          <a:ln w="9525">
            <a:noFill/>
            <a:miter lim="800000"/>
            <a:headEnd/>
            <a:tailEnd/>
          </a:ln>
        </p:spPr>
      </p:pic>
      <p:pic>
        <p:nvPicPr>
          <p:cNvPr id="11" name="Picture 40"/>
          <p:cNvPicPr>
            <a:picLocks noChangeAspect="1"/>
          </p:cNvPicPr>
          <p:nvPr/>
        </p:nvPicPr>
        <p:blipFill>
          <a:blip r:embed="rId4" cstate="print"/>
          <a:srcRect/>
          <a:stretch>
            <a:fillRect/>
          </a:stretch>
        </p:blipFill>
        <p:spPr bwMode="auto">
          <a:xfrm>
            <a:off x="7575550" y="6096000"/>
            <a:ext cx="1219200" cy="606425"/>
          </a:xfrm>
          <a:prstGeom prst="rect">
            <a:avLst/>
          </a:prstGeom>
          <a:noFill/>
          <a:ln w="9525">
            <a:noFill/>
            <a:miter lim="800000"/>
            <a:headEnd/>
            <a:tailEnd/>
          </a:ln>
        </p:spPr>
      </p:pic>
      <p:pic>
        <p:nvPicPr>
          <p:cNvPr id="12" name="Picture 51"/>
          <p:cNvPicPr>
            <a:picLocks noChangeAspect="1"/>
          </p:cNvPicPr>
          <p:nvPr/>
        </p:nvPicPr>
        <p:blipFill>
          <a:blip r:embed="rId5" cstate="print"/>
          <a:srcRect/>
          <a:stretch>
            <a:fillRect/>
          </a:stretch>
        </p:blipFill>
        <p:spPr bwMode="auto">
          <a:xfrm>
            <a:off x="7499350" y="4648200"/>
            <a:ext cx="1339850" cy="538163"/>
          </a:xfrm>
          <a:prstGeom prst="rect">
            <a:avLst/>
          </a:prstGeom>
          <a:noFill/>
          <a:ln w="9525">
            <a:noFill/>
            <a:miter lim="800000"/>
            <a:headEnd/>
            <a:tailEnd/>
          </a:ln>
        </p:spPr>
      </p:pic>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13"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Definition: Publish</a:t>
            </a:r>
            <a:endParaRPr lang="en-US" sz="28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9-2011 1-46-47 PM.png"/>
          <p:cNvPicPr>
            <a:picLocks noChangeAspect="1"/>
          </p:cNvPicPr>
          <p:nvPr/>
        </p:nvPicPr>
        <p:blipFill>
          <a:blip r:embed="rId3" cstate="print"/>
          <a:stretch>
            <a:fillRect/>
          </a:stretch>
        </p:blipFill>
        <p:spPr>
          <a:xfrm>
            <a:off x="1066800" y="0"/>
            <a:ext cx="7345837" cy="6858000"/>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9-2011 1-43-04 PM.png"/>
          <p:cNvPicPr>
            <a:picLocks noChangeAspect="1"/>
          </p:cNvPicPr>
          <p:nvPr/>
        </p:nvPicPr>
        <p:blipFill>
          <a:blip r:embed="rId3" cstate="print"/>
          <a:stretch>
            <a:fillRect/>
          </a:stretch>
        </p:blipFill>
        <p:spPr>
          <a:xfrm>
            <a:off x="1524000" y="0"/>
            <a:ext cx="6011406" cy="6629400"/>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eca.png"/>
          <p:cNvPicPr>
            <a:picLocks noChangeAspect="1"/>
          </p:cNvPicPr>
          <p:nvPr/>
        </p:nvPicPr>
        <p:blipFill>
          <a:blip r:embed="rId3" cstate="print"/>
          <a:stretch>
            <a:fillRect/>
          </a:stretch>
        </p:blipFill>
        <p:spPr>
          <a:xfrm>
            <a:off x="0" y="381000"/>
            <a:ext cx="9144000" cy="5015842"/>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2"/>
          <p:cNvSpPr txBox="1">
            <a:spLocks noChangeArrowheads="1"/>
          </p:cNvSpPr>
          <p:nvPr/>
        </p:nvSpPr>
        <p:spPr bwMode="auto">
          <a:xfrm>
            <a:off x="533400" y="5867400"/>
            <a:ext cx="8610600" cy="946150"/>
          </a:xfrm>
          <a:prstGeom prst="rect">
            <a:avLst/>
          </a:prstGeom>
          <a:noFill/>
          <a:ln w="9525">
            <a:noFill/>
            <a:miter lim="800000"/>
            <a:headEnd/>
            <a:tailEnd/>
          </a:ln>
        </p:spPr>
        <p:txBody>
          <a:bodyPr>
            <a:spAutoFit/>
          </a:bodyPr>
          <a:lstStyle/>
          <a:p>
            <a:r>
              <a:rPr lang="en-US" sz="2800" b="1">
                <a:solidFill>
                  <a:schemeClr val="bg1"/>
                </a:solidFill>
                <a:latin typeface="Verdana" pitchFamily="34" charset="0"/>
              </a:rPr>
              <a:t>A quick scan of your social media ant trails …</a:t>
            </a:r>
          </a:p>
        </p:txBody>
      </p:sp>
      <p:pic>
        <p:nvPicPr>
          <p:cNvPr id="4" name="Picture 3" descr="7-12-2010 10-39-34 PM.png"/>
          <p:cNvPicPr>
            <a:picLocks noChangeAspect="1"/>
          </p:cNvPicPr>
          <p:nvPr/>
        </p:nvPicPr>
        <p:blipFill>
          <a:blip r:embed="rId3" cstate="print"/>
          <a:stretch>
            <a:fillRect/>
          </a:stretch>
        </p:blipFill>
        <p:spPr>
          <a:xfrm>
            <a:off x="0" y="0"/>
            <a:ext cx="9144000" cy="5437168"/>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12-2010 10-40-28 PM.png"/>
          <p:cNvPicPr>
            <a:picLocks noChangeAspect="1"/>
          </p:cNvPicPr>
          <p:nvPr/>
        </p:nvPicPr>
        <p:blipFill>
          <a:blip r:embed="rId3" cstate="print"/>
          <a:stretch>
            <a:fillRect/>
          </a:stretch>
        </p:blipFill>
        <p:spPr>
          <a:xfrm>
            <a:off x="429499" y="0"/>
            <a:ext cx="8285001" cy="68580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6" name="Picture 5" descr="5505454546_b4977c5c02_b.jpg"/>
          <p:cNvPicPr>
            <a:picLocks noChangeAspect="1"/>
          </p:cNvPicPr>
          <p:nvPr/>
        </p:nvPicPr>
        <p:blipFill>
          <a:blip r:embed="rId3" cstate="print"/>
          <a:stretch>
            <a:fillRect/>
          </a:stretch>
        </p:blipFill>
        <p:spPr>
          <a:xfrm>
            <a:off x="1066800" y="1447800"/>
            <a:ext cx="7198175" cy="4815185"/>
          </a:xfrm>
          <a:prstGeom prst="rect">
            <a:avLst/>
          </a:prstGeom>
        </p:spPr>
      </p:pic>
      <p:sp>
        <p:nvSpPr>
          <p:cNvPr id="4" name="TextBox 3"/>
          <p:cNvSpPr txBox="1"/>
          <p:nvPr/>
        </p:nvSpPr>
        <p:spPr>
          <a:xfrm>
            <a:off x="0" y="-1"/>
            <a:ext cx="9144000" cy="1097280"/>
          </a:xfrm>
          <a:prstGeom prst="rect">
            <a:avLst/>
          </a:prstGeom>
          <a:solidFill>
            <a:srgbClr val="ABDCD4"/>
          </a:solidFill>
        </p:spPr>
        <p:txBody>
          <a:bodyPr wrap="square" rtlCol="0">
            <a:spAutoFit/>
          </a:bodyPr>
          <a:lstStyle/>
          <a:p>
            <a:endParaRPr lang="en-US" sz="3200" b="1" dirty="0" smtClean="0">
              <a:solidFill>
                <a:schemeClr val="tx1">
                  <a:lumMod val="65000"/>
                  <a:lumOff val="35000"/>
                </a:schemeClr>
              </a:solidFill>
              <a:latin typeface="Arial" pitchFamily="34" charset="0"/>
              <a:cs typeface="Arial" pitchFamily="34" charset="0"/>
            </a:endParaRPr>
          </a:p>
        </p:txBody>
      </p:sp>
      <p:sp>
        <p:nvSpPr>
          <p:cNvPr id="5" name="Rectangle 46"/>
          <p:cNvSpPr txBox="1">
            <a:spLocks noChangeArrowheads="1"/>
          </p:cNvSpPr>
          <p:nvPr/>
        </p:nvSpPr>
        <p:spPr bwMode="auto">
          <a:xfrm>
            <a:off x="257175" y="381000"/>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solidFill>
                  <a:schemeClr val="tx1">
                    <a:lumMod val="75000"/>
                    <a:lumOff val="25000"/>
                  </a:schemeClr>
                </a:solidFill>
                <a:latin typeface="Arial" pitchFamily="34" charset="0"/>
                <a:cs typeface="Arial" pitchFamily="34" charset="0"/>
              </a:rPr>
              <a:t>Three Things About Me: </a:t>
            </a:r>
            <a:br>
              <a:rPr lang="en-US" sz="3600" dirty="0">
                <a:solidFill>
                  <a:schemeClr val="tx1">
                    <a:lumMod val="75000"/>
                    <a:lumOff val="25000"/>
                  </a:schemeClr>
                </a:solidFill>
                <a:latin typeface="Arial" pitchFamily="34" charset="0"/>
                <a:cs typeface="Arial" pitchFamily="34" charset="0"/>
              </a:rPr>
            </a:br>
            <a:r>
              <a:rPr lang="en-US" sz="2200" dirty="0">
                <a:solidFill>
                  <a:schemeClr val="tx1">
                    <a:lumMod val="75000"/>
                    <a:lumOff val="25000"/>
                  </a:schemeClr>
                </a:solidFill>
                <a:latin typeface="Arial" pitchFamily="34" charset="0"/>
                <a:cs typeface="Arial" pitchFamily="34" charset="0"/>
              </a:rPr>
              <a:t>Creating A Social Network Based on Our Individual Knowledge</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8-2011 4-02-17 PM.png"/>
          <p:cNvPicPr>
            <a:picLocks noChangeAspect="1"/>
          </p:cNvPicPr>
          <p:nvPr/>
        </p:nvPicPr>
        <p:blipFill>
          <a:blip r:embed="rId3" cstate="print"/>
          <a:stretch>
            <a:fillRect/>
          </a:stretch>
        </p:blipFill>
        <p:spPr>
          <a:xfrm>
            <a:off x="0" y="0"/>
            <a:ext cx="9144000" cy="5100734"/>
          </a:xfrm>
          <a:prstGeom prst="rect">
            <a:avLst/>
          </a:prstGeom>
        </p:spPr>
      </p:pic>
      <p:pic>
        <p:nvPicPr>
          <p:cNvPr id="5" name="Picture 4" descr="4-8-2011 4-04-38 PM.png"/>
          <p:cNvPicPr>
            <a:picLocks noChangeAspect="1"/>
          </p:cNvPicPr>
          <p:nvPr/>
        </p:nvPicPr>
        <p:blipFill>
          <a:blip r:embed="rId4" cstate="print"/>
          <a:stretch>
            <a:fillRect/>
          </a:stretch>
        </p:blipFill>
        <p:spPr>
          <a:xfrm>
            <a:off x="4648200" y="4343400"/>
            <a:ext cx="4116114" cy="1981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4-9-2011 1-53-09 PM.png"/>
          <p:cNvPicPr>
            <a:picLocks noChangeAspect="1"/>
          </p:cNvPicPr>
          <p:nvPr/>
        </p:nvPicPr>
        <p:blipFill>
          <a:blip r:embed="rId3" cstate="print"/>
          <a:stretch>
            <a:fillRect/>
          </a:stretch>
        </p:blipFill>
        <p:spPr>
          <a:xfrm>
            <a:off x="0" y="0"/>
            <a:ext cx="6609524" cy="4942857"/>
          </a:xfrm>
          <a:prstGeom prst="rect">
            <a:avLst/>
          </a:prstGeom>
        </p:spPr>
      </p:pic>
      <p:pic>
        <p:nvPicPr>
          <p:cNvPr id="6" name="Picture 5" descr="4-9-2011 1-54-52 PM.png"/>
          <p:cNvPicPr>
            <a:picLocks noChangeAspect="1"/>
          </p:cNvPicPr>
          <p:nvPr/>
        </p:nvPicPr>
        <p:blipFill>
          <a:blip r:embed="rId4" cstate="print"/>
          <a:stretch>
            <a:fillRect/>
          </a:stretch>
        </p:blipFill>
        <p:spPr>
          <a:xfrm>
            <a:off x="4096657" y="3276600"/>
            <a:ext cx="5047343" cy="2901229"/>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8-2011 4-09-45 PM.png"/>
          <p:cNvPicPr>
            <a:picLocks noChangeAspect="1"/>
          </p:cNvPicPr>
          <p:nvPr/>
        </p:nvPicPr>
        <p:blipFill>
          <a:blip r:embed="rId3" cstate="print"/>
          <a:stretch>
            <a:fillRect/>
          </a:stretch>
        </p:blipFill>
        <p:spPr>
          <a:xfrm>
            <a:off x="304800" y="0"/>
            <a:ext cx="8040947" cy="6858000"/>
          </a:xfrm>
          <a:prstGeom prst="rect">
            <a:avLst/>
          </a:prstGeom>
        </p:spPr>
      </p:pic>
      <p:pic>
        <p:nvPicPr>
          <p:cNvPr id="3" name="Picture 2" descr="twiter co.png"/>
          <p:cNvPicPr>
            <a:picLocks noChangeAspect="1"/>
          </p:cNvPicPr>
          <p:nvPr/>
        </p:nvPicPr>
        <p:blipFill>
          <a:blip r:embed="rId4" cstate="print"/>
          <a:stretch>
            <a:fillRect/>
          </a:stretch>
        </p:blipFill>
        <p:spPr>
          <a:xfrm>
            <a:off x="4379808" y="990600"/>
            <a:ext cx="4764192" cy="2590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granded content on nwf.png"/>
          <p:cNvPicPr>
            <a:picLocks noChangeAspect="1"/>
          </p:cNvPicPr>
          <p:nvPr/>
        </p:nvPicPr>
        <p:blipFill>
          <a:blip r:embed="rId3" cstate="print"/>
          <a:srcRect/>
          <a:stretch>
            <a:fillRect/>
          </a:stretch>
        </p:blipFill>
        <p:spPr bwMode="auto">
          <a:xfrm>
            <a:off x="228600" y="0"/>
            <a:ext cx="3229293" cy="3200400"/>
          </a:xfrm>
          <a:prstGeom prst="rect">
            <a:avLst/>
          </a:prstGeom>
          <a:noFill/>
          <a:ln w="9525">
            <a:noFill/>
            <a:miter lim="800000"/>
            <a:headEnd/>
            <a:tailEnd/>
          </a:ln>
        </p:spPr>
      </p:pic>
      <p:pic>
        <p:nvPicPr>
          <p:cNvPr id="5" name="Picture 3" descr="green hour flickr.png"/>
          <p:cNvPicPr>
            <a:picLocks noChangeAspect="1"/>
          </p:cNvPicPr>
          <p:nvPr/>
        </p:nvPicPr>
        <p:blipFill>
          <a:blip r:embed="rId4" cstate="print"/>
          <a:srcRect/>
          <a:stretch>
            <a:fillRect/>
          </a:stretch>
        </p:blipFill>
        <p:spPr bwMode="auto">
          <a:xfrm>
            <a:off x="3581400" y="228600"/>
            <a:ext cx="3623642" cy="3200400"/>
          </a:xfrm>
          <a:prstGeom prst="rect">
            <a:avLst/>
          </a:prstGeom>
          <a:noFill/>
          <a:ln w="9525">
            <a:noFill/>
            <a:miter lim="800000"/>
            <a:headEnd/>
            <a:tailEnd/>
          </a:ln>
        </p:spPr>
      </p:pic>
      <p:pic>
        <p:nvPicPr>
          <p:cNvPr id="7" name="Picture 5" descr="green hour facebook.png"/>
          <p:cNvPicPr>
            <a:picLocks noChangeAspect="1"/>
          </p:cNvPicPr>
          <p:nvPr/>
        </p:nvPicPr>
        <p:blipFill>
          <a:blip r:embed="rId5" cstate="print"/>
          <a:srcRect/>
          <a:stretch>
            <a:fillRect/>
          </a:stretch>
        </p:blipFill>
        <p:spPr bwMode="auto">
          <a:xfrm>
            <a:off x="228600" y="3505200"/>
            <a:ext cx="3829049" cy="2743200"/>
          </a:xfrm>
          <a:prstGeom prst="rect">
            <a:avLst/>
          </a:prstGeom>
          <a:noFill/>
          <a:ln w="9525">
            <a:noFill/>
            <a:miter lim="800000"/>
            <a:headEnd/>
            <a:tailEnd/>
          </a:ln>
        </p:spPr>
      </p:pic>
      <p:pic>
        <p:nvPicPr>
          <p:cNvPr id="8" name="Picture 2" descr="green hour.png"/>
          <p:cNvPicPr>
            <a:picLocks noChangeAspect="1"/>
          </p:cNvPicPr>
          <p:nvPr/>
        </p:nvPicPr>
        <p:blipFill>
          <a:blip r:embed="rId6" cstate="print"/>
          <a:srcRect/>
          <a:stretch>
            <a:fillRect/>
          </a:stretch>
        </p:blipFill>
        <p:spPr bwMode="auto">
          <a:xfrm>
            <a:off x="3962400" y="3353981"/>
            <a:ext cx="3559175" cy="3504019"/>
          </a:xfrm>
          <a:prstGeom prst="rect">
            <a:avLst/>
          </a:prstGeom>
          <a:noFill/>
          <a:ln w="9525">
            <a:noFill/>
            <a:miter lim="800000"/>
            <a:headEnd/>
            <a:tailEnd/>
          </a:ln>
        </p:spPr>
      </p:pic>
      <p:sp>
        <p:nvSpPr>
          <p:cNvPr id="9" name="TextBox 8"/>
          <p:cNvSpPr txBox="1"/>
          <p:nvPr/>
        </p:nvSpPr>
        <p:spPr>
          <a:xfrm>
            <a:off x="3200400" y="1444079"/>
            <a:ext cx="5943600" cy="769441"/>
          </a:xfrm>
          <a:prstGeom prst="rect">
            <a:avLst/>
          </a:prstGeom>
          <a:solidFill>
            <a:schemeClr val="tx1">
              <a:alpha val="85000"/>
            </a:schemeClr>
          </a:solidFill>
        </p:spPr>
        <p:txBody>
          <a:bodyPr wrap="square" rtlCol="0">
            <a:spAutoFit/>
          </a:bodyPr>
          <a:lstStyle/>
          <a:p>
            <a:endParaRPr lang="en-US" sz="100" b="1" dirty="0" smtClean="0">
              <a:latin typeface="Arial" pitchFamily="34" charset="0"/>
              <a:cs typeface="Arial" pitchFamily="34" charset="0"/>
            </a:endParaRPr>
          </a:p>
          <a:p>
            <a:endParaRPr lang="en-US" sz="100" b="1" dirty="0">
              <a:latin typeface="Arial" pitchFamily="34" charset="0"/>
              <a:cs typeface="Arial" pitchFamily="34" charset="0"/>
            </a:endParaRPr>
          </a:p>
          <a:p>
            <a:endParaRPr lang="en-US" sz="100" b="1" dirty="0" smtClean="0">
              <a:latin typeface="Arial" pitchFamily="34" charset="0"/>
              <a:cs typeface="Arial" pitchFamily="34" charset="0"/>
            </a:endParaRPr>
          </a:p>
          <a:p>
            <a:endParaRPr lang="en-US" sz="100" b="1" dirty="0">
              <a:latin typeface="Arial" pitchFamily="34" charset="0"/>
              <a:cs typeface="Arial" pitchFamily="34" charset="0"/>
            </a:endParaRPr>
          </a:p>
          <a:p>
            <a:endParaRPr lang="en-US" sz="100" b="1" dirty="0" smtClean="0">
              <a:latin typeface="Arial" pitchFamily="34" charset="0"/>
              <a:cs typeface="Arial" pitchFamily="34" charset="0"/>
            </a:endParaRPr>
          </a:p>
          <a:p>
            <a:endParaRPr lang="en-US" sz="100" b="1" dirty="0">
              <a:latin typeface="Arial" pitchFamily="34" charset="0"/>
              <a:cs typeface="Arial" pitchFamily="34" charset="0"/>
            </a:endParaRPr>
          </a:p>
          <a:p>
            <a:endParaRPr lang="en-US" sz="100" b="1" dirty="0" smtClean="0">
              <a:latin typeface="Arial" pitchFamily="34" charset="0"/>
              <a:cs typeface="Arial" pitchFamily="34" charset="0"/>
            </a:endParaRPr>
          </a:p>
          <a:p>
            <a:endParaRPr lang="en-US" sz="100" b="1" dirty="0">
              <a:latin typeface="Arial" pitchFamily="34" charset="0"/>
              <a:cs typeface="Arial" pitchFamily="34" charset="0"/>
            </a:endParaRPr>
          </a:p>
          <a:p>
            <a:r>
              <a:rPr lang="en-US" sz="2400" b="1" dirty="0" smtClean="0">
                <a:solidFill>
                  <a:schemeClr val="bg1"/>
                </a:solidFill>
                <a:latin typeface="Arial" pitchFamily="34" charset="0"/>
                <a:cs typeface="Arial" pitchFamily="34" charset="0"/>
              </a:rPr>
              <a:t>Share Across Channels</a:t>
            </a:r>
          </a:p>
          <a:p>
            <a:endParaRPr lang="en-US" sz="12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3-2011 10-38-01 AM.png"/>
          <p:cNvPicPr>
            <a:picLocks noChangeAspect="1"/>
          </p:cNvPicPr>
          <p:nvPr/>
        </p:nvPicPr>
        <p:blipFill>
          <a:blip r:embed="rId3" cstate="print"/>
          <a:stretch>
            <a:fillRect/>
          </a:stretch>
        </p:blipFill>
        <p:spPr>
          <a:xfrm>
            <a:off x="381000" y="962276"/>
            <a:ext cx="6961905" cy="5333334"/>
          </a:xfrm>
          <a:prstGeom prst="rect">
            <a:avLst/>
          </a:prstGeom>
        </p:spPr>
      </p:pic>
      <p:pic>
        <p:nvPicPr>
          <p:cNvPr id="3" name="Picture 2" descr="2-3-2011 10-38-33 AM.png"/>
          <p:cNvPicPr>
            <a:picLocks noChangeAspect="1"/>
          </p:cNvPicPr>
          <p:nvPr/>
        </p:nvPicPr>
        <p:blipFill>
          <a:blip r:embed="rId4" cstate="print"/>
          <a:stretch>
            <a:fillRect/>
          </a:stretch>
        </p:blipFill>
        <p:spPr>
          <a:xfrm>
            <a:off x="2209800" y="4772276"/>
            <a:ext cx="6304762" cy="2009524"/>
          </a:xfrm>
          <a:prstGeom prst="rect">
            <a:avLst/>
          </a:prstGeom>
        </p:spPr>
      </p:pic>
      <p:sp>
        <p:nvSpPr>
          <p:cNvPr id="4" name="Oval 3"/>
          <p:cNvSpPr/>
          <p:nvPr/>
        </p:nvSpPr>
        <p:spPr>
          <a:xfrm>
            <a:off x="4419600" y="5105400"/>
            <a:ext cx="12192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7"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err="1" smtClean="0">
                <a:solidFill>
                  <a:schemeClr val="tx1">
                    <a:lumMod val="75000"/>
                    <a:lumOff val="25000"/>
                  </a:schemeClr>
                </a:solidFill>
                <a:latin typeface="Arial" pitchFamily="34" charset="0"/>
                <a:cs typeface="Arial" pitchFamily="34" charset="0"/>
              </a:rPr>
              <a:t>Microcontent</a:t>
            </a:r>
            <a:r>
              <a:rPr lang="en-US" sz="2800" dirty="0" smtClean="0">
                <a:solidFill>
                  <a:schemeClr val="tx1">
                    <a:lumMod val="75000"/>
                    <a:lumOff val="25000"/>
                  </a:schemeClr>
                </a:solidFill>
                <a:latin typeface="Arial" pitchFamily="34" charset="0"/>
                <a:cs typeface="Arial" pitchFamily="34" charset="0"/>
              </a:rPr>
              <a:t> Does Not </a:t>
            </a:r>
            <a:r>
              <a:rPr lang="en-US" sz="2800" dirty="0">
                <a:solidFill>
                  <a:schemeClr val="tx1">
                    <a:lumMod val="75000"/>
                    <a:lumOff val="25000"/>
                  </a:schemeClr>
                </a:solidFill>
                <a:latin typeface="Arial" pitchFamily="34" charset="0"/>
                <a:cs typeface="Arial" pitchFamily="34" charset="0"/>
              </a:rPr>
              <a:t>H</a:t>
            </a:r>
            <a:r>
              <a:rPr lang="en-US" sz="2800" dirty="0" smtClean="0">
                <a:solidFill>
                  <a:schemeClr val="tx1">
                    <a:lumMod val="75000"/>
                    <a:lumOff val="25000"/>
                  </a:schemeClr>
                </a:solidFill>
                <a:latin typeface="Arial" pitchFamily="34" charset="0"/>
                <a:cs typeface="Arial" pitchFamily="34" charset="0"/>
              </a:rPr>
              <a:t>ave to be New Content</a:t>
            </a:r>
            <a:endParaRPr lang="en-US" sz="28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848600" y="-3"/>
            <a:ext cx="1295400" cy="6863417"/>
          </a:xfrm>
          <a:prstGeom prst="rect">
            <a:avLst/>
          </a:prstGeom>
          <a:solidFill>
            <a:srgbClr val="ABDCD4"/>
          </a:solidFill>
        </p:spPr>
        <p:txBody>
          <a:bodyPr wrap="square" rtlCol="0">
            <a:spAutoFit/>
          </a:bodyPr>
          <a:lstStyle/>
          <a:p>
            <a:pPr algn="ctr"/>
            <a:endParaRPr lang="en-US" sz="2200" dirty="0" smtClean="0">
              <a:solidFill>
                <a:schemeClr val="tx1">
                  <a:lumMod val="75000"/>
                  <a:lumOff val="25000"/>
                </a:schemeClr>
              </a:solidFill>
              <a:latin typeface="Arial" pitchFamily="34" charset="0"/>
              <a:cs typeface="Arial" pitchFamily="34" charset="0"/>
            </a:endParaRPr>
          </a:p>
          <a:p>
            <a:pPr algn="ctr"/>
            <a:endParaRPr lang="en-US" sz="2200" dirty="0">
              <a:solidFill>
                <a:schemeClr val="tx1">
                  <a:lumMod val="75000"/>
                  <a:lumOff val="25000"/>
                </a:schemeClr>
              </a:solidFill>
              <a:latin typeface="Arial" pitchFamily="34" charset="0"/>
              <a:cs typeface="Arial" pitchFamily="34" charset="0"/>
            </a:endParaRPr>
          </a:p>
          <a:p>
            <a:pPr algn="ctr"/>
            <a:endParaRPr lang="en-US" sz="2200" dirty="0" smtClean="0">
              <a:solidFill>
                <a:schemeClr val="tx1">
                  <a:lumMod val="75000"/>
                  <a:lumOff val="25000"/>
                </a:schemeClr>
              </a:solidFill>
              <a:latin typeface="Arial" pitchFamily="34" charset="0"/>
              <a:cs typeface="Arial" pitchFamily="34" charset="0"/>
            </a:endParaRPr>
          </a:p>
          <a:p>
            <a:pPr algn="ctr"/>
            <a:endParaRPr lang="en-US" sz="2200" dirty="0">
              <a:solidFill>
                <a:schemeClr val="tx1">
                  <a:lumMod val="75000"/>
                  <a:lumOff val="25000"/>
                </a:schemeClr>
              </a:solidFill>
              <a:latin typeface="Arial" pitchFamily="34" charset="0"/>
              <a:cs typeface="Arial" pitchFamily="34" charset="0"/>
            </a:endParaRPr>
          </a:p>
          <a:p>
            <a:pPr algn="ctr"/>
            <a:endParaRPr lang="en-US" sz="2200" dirty="0" smtClean="0">
              <a:solidFill>
                <a:schemeClr val="tx1">
                  <a:lumMod val="75000"/>
                  <a:lumOff val="25000"/>
                </a:schemeClr>
              </a:solidFill>
              <a:latin typeface="Arial" pitchFamily="34" charset="0"/>
              <a:cs typeface="Arial" pitchFamily="34" charset="0"/>
            </a:endParaRPr>
          </a:p>
          <a:p>
            <a:pPr algn="ctr"/>
            <a:endParaRPr lang="en-US" sz="2200" dirty="0">
              <a:solidFill>
                <a:schemeClr val="tx1">
                  <a:lumMod val="75000"/>
                  <a:lumOff val="25000"/>
                </a:schemeClr>
              </a:solidFill>
              <a:latin typeface="Arial" pitchFamily="34" charset="0"/>
              <a:cs typeface="Arial" pitchFamily="34" charset="0"/>
            </a:endParaRPr>
          </a:p>
          <a:p>
            <a:pPr algn="ctr"/>
            <a:endParaRPr lang="en-US" sz="2200" dirty="0" smtClean="0">
              <a:solidFill>
                <a:schemeClr val="tx1">
                  <a:lumMod val="75000"/>
                  <a:lumOff val="25000"/>
                </a:schemeClr>
              </a:solidFill>
              <a:latin typeface="Arial" pitchFamily="34" charset="0"/>
              <a:cs typeface="Arial" pitchFamily="34" charset="0"/>
            </a:endParaRPr>
          </a:p>
          <a:p>
            <a:pPr algn="ctr"/>
            <a:endParaRPr lang="en-US" sz="2200" dirty="0">
              <a:solidFill>
                <a:schemeClr val="tx1">
                  <a:lumMod val="75000"/>
                  <a:lumOff val="25000"/>
                </a:schemeClr>
              </a:solidFill>
              <a:latin typeface="Arial" pitchFamily="34" charset="0"/>
              <a:cs typeface="Arial" pitchFamily="34" charset="0"/>
            </a:endParaRPr>
          </a:p>
          <a:p>
            <a:pPr algn="ctr"/>
            <a:endParaRPr lang="en-US" sz="2200" dirty="0" smtClean="0">
              <a:solidFill>
                <a:schemeClr val="tx1">
                  <a:lumMod val="75000"/>
                  <a:lumOff val="25000"/>
                </a:schemeClr>
              </a:solidFill>
              <a:latin typeface="Arial" pitchFamily="34" charset="0"/>
              <a:cs typeface="Arial" pitchFamily="34" charset="0"/>
            </a:endParaRPr>
          </a:p>
          <a:p>
            <a:pPr algn="ctr"/>
            <a:endParaRPr lang="en-US" sz="2200" dirty="0">
              <a:solidFill>
                <a:schemeClr val="tx1">
                  <a:lumMod val="75000"/>
                  <a:lumOff val="25000"/>
                </a:schemeClr>
              </a:solidFill>
              <a:latin typeface="Arial" pitchFamily="34" charset="0"/>
              <a:cs typeface="Arial" pitchFamily="34" charset="0"/>
            </a:endParaRPr>
          </a:p>
          <a:p>
            <a:pPr algn="ctr"/>
            <a:endParaRPr lang="en-US" sz="2200" dirty="0" smtClean="0">
              <a:solidFill>
                <a:schemeClr val="tx1">
                  <a:lumMod val="75000"/>
                  <a:lumOff val="25000"/>
                </a:schemeClr>
              </a:solidFill>
              <a:latin typeface="Arial" pitchFamily="34" charset="0"/>
              <a:cs typeface="Arial" pitchFamily="34" charset="0"/>
            </a:endParaRPr>
          </a:p>
          <a:p>
            <a:pPr algn="ctr"/>
            <a:endParaRPr lang="en-US" sz="2200" dirty="0">
              <a:solidFill>
                <a:schemeClr val="tx1">
                  <a:lumMod val="75000"/>
                  <a:lumOff val="25000"/>
                </a:schemeClr>
              </a:solidFill>
              <a:latin typeface="Arial" pitchFamily="34" charset="0"/>
              <a:cs typeface="Arial" pitchFamily="34" charset="0"/>
            </a:endParaRPr>
          </a:p>
          <a:p>
            <a:pPr algn="ctr"/>
            <a:endParaRPr lang="en-US" sz="2200" dirty="0" smtClean="0">
              <a:solidFill>
                <a:schemeClr val="tx1">
                  <a:lumMod val="75000"/>
                  <a:lumOff val="25000"/>
                </a:schemeClr>
              </a:solidFill>
              <a:latin typeface="Arial" pitchFamily="34" charset="0"/>
              <a:cs typeface="Arial" pitchFamily="34" charset="0"/>
            </a:endParaRPr>
          </a:p>
          <a:p>
            <a:pPr algn="ctr"/>
            <a:endParaRPr lang="en-US" sz="2200" dirty="0">
              <a:solidFill>
                <a:schemeClr val="tx1">
                  <a:lumMod val="75000"/>
                  <a:lumOff val="25000"/>
                </a:schemeClr>
              </a:solidFill>
              <a:latin typeface="Arial" pitchFamily="34" charset="0"/>
              <a:cs typeface="Arial" pitchFamily="34" charset="0"/>
            </a:endParaRPr>
          </a:p>
          <a:p>
            <a:pPr algn="ctr"/>
            <a:endParaRPr lang="en-US" sz="2200" dirty="0" smtClean="0">
              <a:solidFill>
                <a:schemeClr val="tx1">
                  <a:lumMod val="75000"/>
                  <a:lumOff val="25000"/>
                </a:schemeClr>
              </a:solidFill>
              <a:latin typeface="Arial" pitchFamily="34" charset="0"/>
              <a:cs typeface="Arial" pitchFamily="34" charset="0"/>
            </a:endParaRPr>
          </a:p>
          <a:p>
            <a:pPr algn="ctr"/>
            <a:endParaRPr lang="en-US" sz="2200" dirty="0">
              <a:solidFill>
                <a:schemeClr val="tx1">
                  <a:lumMod val="75000"/>
                  <a:lumOff val="25000"/>
                </a:schemeClr>
              </a:solidFill>
              <a:latin typeface="Arial" pitchFamily="34" charset="0"/>
              <a:cs typeface="Arial" pitchFamily="34" charset="0"/>
            </a:endParaRPr>
          </a:p>
          <a:p>
            <a:pPr algn="ctr"/>
            <a:endParaRPr lang="en-US" sz="2200" dirty="0" smtClean="0">
              <a:solidFill>
                <a:schemeClr val="tx1">
                  <a:lumMod val="75000"/>
                  <a:lumOff val="25000"/>
                </a:schemeClr>
              </a:solidFill>
              <a:latin typeface="Arial" pitchFamily="34" charset="0"/>
              <a:cs typeface="Arial" pitchFamily="34" charset="0"/>
            </a:endParaRPr>
          </a:p>
          <a:p>
            <a:pPr algn="ctr"/>
            <a:endParaRPr lang="en-US" sz="2200" dirty="0">
              <a:solidFill>
                <a:schemeClr val="tx1">
                  <a:lumMod val="75000"/>
                  <a:lumOff val="25000"/>
                </a:schemeClr>
              </a:solidFill>
              <a:latin typeface="Arial" pitchFamily="34" charset="0"/>
              <a:cs typeface="Arial" pitchFamily="34" charset="0"/>
            </a:endParaRPr>
          </a:p>
          <a:p>
            <a:pPr algn="ctr"/>
            <a:endParaRPr lang="en-US" sz="2200" dirty="0" smtClean="0">
              <a:solidFill>
                <a:schemeClr val="tx1">
                  <a:lumMod val="75000"/>
                  <a:lumOff val="25000"/>
                </a:schemeClr>
              </a:solidFill>
              <a:latin typeface="Arial" pitchFamily="34" charset="0"/>
              <a:cs typeface="Arial" pitchFamily="34" charset="0"/>
            </a:endParaRPr>
          </a:p>
          <a:p>
            <a:pPr algn="ctr"/>
            <a:endParaRPr lang="en-US" sz="2200" dirty="0">
              <a:solidFill>
                <a:schemeClr val="tx1">
                  <a:lumMod val="75000"/>
                  <a:lumOff val="25000"/>
                </a:schemeClr>
              </a:solidFill>
              <a:latin typeface="Arial" pitchFamily="34" charset="0"/>
              <a:cs typeface="Arial" pitchFamily="34" charset="0"/>
            </a:endParaRPr>
          </a:p>
        </p:txBody>
      </p:sp>
      <p:pic>
        <p:nvPicPr>
          <p:cNvPr id="2" name="Picture 1" descr="deep engagement 2.png"/>
          <p:cNvPicPr>
            <a:picLocks noChangeAspect="1"/>
          </p:cNvPicPr>
          <p:nvPr/>
        </p:nvPicPr>
        <p:blipFill>
          <a:blip r:embed="rId3" cstate="print"/>
          <a:stretch>
            <a:fillRect/>
          </a:stretch>
        </p:blipFill>
        <p:spPr>
          <a:xfrm>
            <a:off x="685800" y="0"/>
            <a:ext cx="4916428" cy="6858000"/>
          </a:xfrm>
          <a:prstGeom prst="rect">
            <a:avLst/>
          </a:prstGeom>
        </p:spPr>
      </p:pic>
      <p:sp>
        <p:nvSpPr>
          <p:cNvPr id="4" name="Oval 3"/>
          <p:cNvSpPr/>
          <p:nvPr/>
        </p:nvSpPr>
        <p:spPr>
          <a:xfrm>
            <a:off x="1219200" y="1143000"/>
            <a:ext cx="22098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333999" y="5943600"/>
            <a:ext cx="1896609" cy="523220"/>
          </a:xfrm>
          <a:prstGeom prst="rect">
            <a:avLst/>
          </a:prstGeom>
          <a:solidFill>
            <a:schemeClr val="bg1"/>
          </a:solidFill>
        </p:spPr>
        <p:txBody>
          <a:bodyPr wrap="none" rtlCol="0">
            <a:spAutoFit/>
          </a:bodyPr>
          <a:lstStyle/>
          <a:p>
            <a:r>
              <a:rPr lang="en-US" sz="2800" dirty="0" smtClean="0">
                <a:latin typeface="Arial" pitchFamily="34" charset="0"/>
                <a:cs typeface="Arial" pitchFamily="34" charset="0"/>
                <a:hlinkClick r:id="rId4"/>
              </a:rPr>
              <a:t>Play Video</a:t>
            </a:r>
            <a:endParaRPr lang="en-US" sz="2800" dirty="0">
              <a:latin typeface="Arial" pitchFamily="34" charset="0"/>
              <a:cs typeface="Arial" pitchFamily="34" charset="0"/>
            </a:endParaRPr>
          </a:p>
        </p:txBody>
      </p:sp>
      <p:sp>
        <p:nvSpPr>
          <p:cNvPr id="8" name="TextBox 7"/>
          <p:cNvSpPr txBox="1"/>
          <p:nvPr/>
        </p:nvSpPr>
        <p:spPr>
          <a:xfrm>
            <a:off x="0" y="-9528"/>
            <a:ext cx="533400" cy="6863417"/>
          </a:xfrm>
          <a:prstGeom prst="rect">
            <a:avLst/>
          </a:prstGeom>
          <a:solidFill>
            <a:srgbClr val="ABDCD4"/>
          </a:solidFill>
        </p:spPr>
        <p:txBody>
          <a:bodyPr wrap="square" rtlCol="0">
            <a:spAutoFit/>
          </a:bodyPr>
          <a:lstStyle/>
          <a:p>
            <a:pPr algn="ctr"/>
            <a:endParaRPr lang="en-US" sz="2200" dirty="0" smtClean="0">
              <a:solidFill>
                <a:schemeClr val="tx1">
                  <a:lumMod val="75000"/>
                  <a:lumOff val="25000"/>
                </a:schemeClr>
              </a:solidFill>
              <a:latin typeface="Arial" pitchFamily="34" charset="0"/>
              <a:cs typeface="Arial" pitchFamily="34" charset="0"/>
            </a:endParaRPr>
          </a:p>
          <a:p>
            <a:pPr algn="ctr"/>
            <a:endParaRPr lang="en-US" sz="2200" dirty="0">
              <a:solidFill>
                <a:schemeClr val="tx1">
                  <a:lumMod val="75000"/>
                  <a:lumOff val="25000"/>
                </a:schemeClr>
              </a:solidFill>
              <a:latin typeface="Arial" pitchFamily="34" charset="0"/>
              <a:cs typeface="Arial" pitchFamily="34" charset="0"/>
            </a:endParaRPr>
          </a:p>
          <a:p>
            <a:pPr algn="ctr"/>
            <a:endParaRPr lang="en-US" sz="2200" dirty="0" smtClean="0">
              <a:solidFill>
                <a:schemeClr val="tx1">
                  <a:lumMod val="75000"/>
                  <a:lumOff val="25000"/>
                </a:schemeClr>
              </a:solidFill>
              <a:latin typeface="Arial" pitchFamily="34" charset="0"/>
              <a:cs typeface="Arial" pitchFamily="34" charset="0"/>
            </a:endParaRPr>
          </a:p>
          <a:p>
            <a:pPr algn="ctr"/>
            <a:endParaRPr lang="en-US" sz="2200" dirty="0">
              <a:solidFill>
                <a:schemeClr val="tx1">
                  <a:lumMod val="75000"/>
                  <a:lumOff val="25000"/>
                </a:schemeClr>
              </a:solidFill>
              <a:latin typeface="Arial" pitchFamily="34" charset="0"/>
              <a:cs typeface="Arial" pitchFamily="34" charset="0"/>
            </a:endParaRPr>
          </a:p>
          <a:p>
            <a:pPr algn="ctr"/>
            <a:endParaRPr lang="en-US" sz="2200" dirty="0" smtClean="0">
              <a:solidFill>
                <a:schemeClr val="tx1">
                  <a:lumMod val="75000"/>
                  <a:lumOff val="25000"/>
                </a:schemeClr>
              </a:solidFill>
              <a:latin typeface="Arial" pitchFamily="34" charset="0"/>
              <a:cs typeface="Arial" pitchFamily="34" charset="0"/>
            </a:endParaRPr>
          </a:p>
          <a:p>
            <a:pPr algn="ctr"/>
            <a:endParaRPr lang="en-US" sz="2200" dirty="0">
              <a:solidFill>
                <a:schemeClr val="tx1">
                  <a:lumMod val="75000"/>
                  <a:lumOff val="25000"/>
                </a:schemeClr>
              </a:solidFill>
              <a:latin typeface="Arial" pitchFamily="34" charset="0"/>
              <a:cs typeface="Arial" pitchFamily="34" charset="0"/>
            </a:endParaRPr>
          </a:p>
          <a:p>
            <a:pPr algn="ctr"/>
            <a:endParaRPr lang="en-US" sz="2200" dirty="0" smtClean="0">
              <a:solidFill>
                <a:schemeClr val="tx1">
                  <a:lumMod val="75000"/>
                  <a:lumOff val="25000"/>
                </a:schemeClr>
              </a:solidFill>
              <a:latin typeface="Arial" pitchFamily="34" charset="0"/>
              <a:cs typeface="Arial" pitchFamily="34" charset="0"/>
            </a:endParaRPr>
          </a:p>
          <a:p>
            <a:pPr algn="ctr"/>
            <a:endParaRPr lang="en-US" sz="2200" dirty="0">
              <a:solidFill>
                <a:schemeClr val="tx1">
                  <a:lumMod val="75000"/>
                  <a:lumOff val="25000"/>
                </a:schemeClr>
              </a:solidFill>
              <a:latin typeface="Arial" pitchFamily="34" charset="0"/>
              <a:cs typeface="Arial" pitchFamily="34" charset="0"/>
            </a:endParaRPr>
          </a:p>
          <a:p>
            <a:pPr algn="ctr"/>
            <a:endParaRPr lang="en-US" sz="2200" dirty="0" smtClean="0">
              <a:solidFill>
                <a:schemeClr val="tx1">
                  <a:lumMod val="75000"/>
                  <a:lumOff val="25000"/>
                </a:schemeClr>
              </a:solidFill>
              <a:latin typeface="Arial" pitchFamily="34" charset="0"/>
              <a:cs typeface="Arial" pitchFamily="34" charset="0"/>
            </a:endParaRPr>
          </a:p>
          <a:p>
            <a:pPr algn="ctr"/>
            <a:endParaRPr lang="en-US" sz="2200" dirty="0">
              <a:solidFill>
                <a:schemeClr val="tx1">
                  <a:lumMod val="75000"/>
                  <a:lumOff val="25000"/>
                </a:schemeClr>
              </a:solidFill>
              <a:latin typeface="Arial" pitchFamily="34" charset="0"/>
              <a:cs typeface="Arial" pitchFamily="34" charset="0"/>
            </a:endParaRPr>
          </a:p>
          <a:p>
            <a:pPr algn="ctr"/>
            <a:endParaRPr lang="en-US" sz="2200" dirty="0" smtClean="0">
              <a:solidFill>
                <a:schemeClr val="tx1">
                  <a:lumMod val="75000"/>
                  <a:lumOff val="25000"/>
                </a:schemeClr>
              </a:solidFill>
              <a:latin typeface="Arial" pitchFamily="34" charset="0"/>
              <a:cs typeface="Arial" pitchFamily="34" charset="0"/>
            </a:endParaRPr>
          </a:p>
          <a:p>
            <a:pPr algn="ctr"/>
            <a:endParaRPr lang="en-US" sz="2200" dirty="0">
              <a:solidFill>
                <a:schemeClr val="tx1">
                  <a:lumMod val="75000"/>
                  <a:lumOff val="25000"/>
                </a:schemeClr>
              </a:solidFill>
              <a:latin typeface="Arial" pitchFamily="34" charset="0"/>
              <a:cs typeface="Arial" pitchFamily="34" charset="0"/>
            </a:endParaRPr>
          </a:p>
          <a:p>
            <a:pPr algn="ctr"/>
            <a:endParaRPr lang="en-US" sz="2200" dirty="0" smtClean="0">
              <a:solidFill>
                <a:schemeClr val="tx1">
                  <a:lumMod val="75000"/>
                  <a:lumOff val="25000"/>
                </a:schemeClr>
              </a:solidFill>
              <a:latin typeface="Arial" pitchFamily="34" charset="0"/>
              <a:cs typeface="Arial" pitchFamily="34" charset="0"/>
            </a:endParaRPr>
          </a:p>
          <a:p>
            <a:pPr algn="ctr"/>
            <a:endParaRPr lang="en-US" sz="2200" dirty="0">
              <a:solidFill>
                <a:schemeClr val="tx1">
                  <a:lumMod val="75000"/>
                  <a:lumOff val="25000"/>
                </a:schemeClr>
              </a:solidFill>
              <a:latin typeface="Arial" pitchFamily="34" charset="0"/>
              <a:cs typeface="Arial" pitchFamily="34" charset="0"/>
            </a:endParaRPr>
          </a:p>
          <a:p>
            <a:pPr algn="ctr"/>
            <a:endParaRPr lang="en-US" sz="2200" dirty="0" smtClean="0">
              <a:solidFill>
                <a:schemeClr val="tx1">
                  <a:lumMod val="75000"/>
                  <a:lumOff val="25000"/>
                </a:schemeClr>
              </a:solidFill>
              <a:latin typeface="Arial" pitchFamily="34" charset="0"/>
              <a:cs typeface="Arial" pitchFamily="34" charset="0"/>
            </a:endParaRPr>
          </a:p>
          <a:p>
            <a:pPr algn="ctr"/>
            <a:endParaRPr lang="en-US" sz="2200" dirty="0">
              <a:solidFill>
                <a:schemeClr val="tx1">
                  <a:lumMod val="75000"/>
                  <a:lumOff val="25000"/>
                </a:schemeClr>
              </a:solidFill>
              <a:latin typeface="Arial" pitchFamily="34" charset="0"/>
              <a:cs typeface="Arial" pitchFamily="34" charset="0"/>
            </a:endParaRPr>
          </a:p>
          <a:p>
            <a:pPr algn="ctr"/>
            <a:endParaRPr lang="en-US" sz="2200" dirty="0" smtClean="0">
              <a:solidFill>
                <a:schemeClr val="tx1">
                  <a:lumMod val="75000"/>
                  <a:lumOff val="25000"/>
                </a:schemeClr>
              </a:solidFill>
              <a:latin typeface="Arial" pitchFamily="34" charset="0"/>
              <a:cs typeface="Arial" pitchFamily="34" charset="0"/>
            </a:endParaRPr>
          </a:p>
          <a:p>
            <a:pPr algn="ctr"/>
            <a:endParaRPr lang="en-US" sz="2200" dirty="0">
              <a:solidFill>
                <a:schemeClr val="tx1">
                  <a:lumMod val="75000"/>
                  <a:lumOff val="25000"/>
                </a:schemeClr>
              </a:solidFill>
              <a:latin typeface="Arial" pitchFamily="34" charset="0"/>
              <a:cs typeface="Arial" pitchFamily="34" charset="0"/>
            </a:endParaRPr>
          </a:p>
          <a:p>
            <a:pPr algn="ctr"/>
            <a:endParaRPr lang="en-US" sz="2200" dirty="0" smtClean="0">
              <a:solidFill>
                <a:schemeClr val="tx1">
                  <a:lumMod val="75000"/>
                  <a:lumOff val="25000"/>
                </a:schemeClr>
              </a:solidFill>
              <a:latin typeface="Arial" pitchFamily="34" charset="0"/>
              <a:cs typeface="Arial" pitchFamily="34" charset="0"/>
            </a:endParaRPr>
          </a:p>
          <a:p>
            <a:pPr algn="ctr"/>
            <a:endParaRPr lang="en-US" sz="22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p:cNvSpPr txBox="1">
            <a:spLocks noChangeArrowheads="1"/>
          </p:cNvSpPr>
          <p:nvPr/>
        </p:nvSpPr>
        <p:spPr bwMode="auto">
          <a:xfrm>
            <a:off x="609600" y="1981200"/>
            <a:ext cx="7924800" cy="584775"/>
          </a:xfrm>
          <a:prstGeom prst="rect">
            <a:avLst/>
          </a:prstGeom>
          <a:solidFill>
            <a:schemeClr val="bg1"/>
          </a:solidFill>
          <a:ln w="60325">
            <a:noFill/>
            <a:miter lim="800000"/>
            <a:headEnd/>
            <a:tailEnd/>
          </a:ln>
        </p:spPr>
        <p:txBody>
          <a:bodyPr wrap="square">
            <a:spAutoFit/>
          </a:bodyPr>
          <a:lstStyle/>
          <a:p>
            <a:endParaRPr lang="en-US" sz="3200" dirty="0">
              <a:cs typeface="Arial" pitchFamily="34" charset="0"/>
            </a:endParaRPr>
          </a:p>
        </p:txBody>
      </p:sp>
      <p:sp>
        <p:nvSpPr>
          <p:cNvPr id="7" name="TextBox 6"/>
          <p:cNvSpPr txBox="1"/>
          <p:nvPr/>
        </p:nvSpPr>
        <p:spPr>
          <a:xfrm>
            <a:off x="762000" y="2057400"/>
            <a:ext cx="7315200" cy="1938992"/>
          </a:xfrm>
          <a:prstGeom prst="rect">
            <a:avLst/>
          </a:prstGeom>
          <a:noFill/>
        </p:spPr>
        <p:txBody>
          <a:bodyPr wrap="square" rtlCol="0">
            <a:spAutoFit/>
          </a:bodyPr>
          <a:lstStyle/>
          <a:p>
            <a:r>
              <a:rPr lang="en-US" sz="2400" dirty="0" smtClean="0">
                <a:latin typeface="Arial" pitchFamily="34" charset="0"/>
                <a:cs typeface="Arial" pitchFamily="34" charset="0"/>
              </a:rPr>
              <a:t>Networked NGOs use social networks to build relationships with stakeholders and leverage a network effect. By investing in relationships, they get people to share their mission and messages with their friends. </a:t>
            </a:r>
            <a:endParaRPr lang="en-US" sz="2400" dirty="0">
              <a:latin typeface="Arial" pitchFamily="34" charset="0"/>
              <a:cs typeface="Arial" pitchFamily="34" charset="0"/>
            </a:endParaRPr>
          </a:p>
        </p:txBody>
      </p:sp>
      <p:sp>
        <p:nvSpPr>
          <p:cNvPr id="10" name="TextBox 9"/>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11"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Definition: Network Building</a:t>
            </a:r>
            <a:endParaRPr lang="en-US" sz="28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descr="pratham boks story one.png"/>
          <p:cNvPicPr>
            <a:picLocks noChangeAspect="1"/>
          </p:cNvPicPr>
          <p:nvPr/>
        </p:nvPicPr>
        <p:blipFill>
          <a:blip r:embed="rId3" cstate="print"/>
          <a:srcRect/>
          <a:stretch>
            <a:fillRect/>
          </a:stretch>
        </p:blipFill>
        <p:spPr bwMode="auto">
          <a:xfrm>
            <a:off x="0" y="0"/>
            <a:ext cx="5195888" cy="5943600"/>
          </a:xfrm>
          <a:prstGeom prst="rect">
            <a:avLst/>
          </a:prstGeom>
          <a:noFill/>
          <a:ln w="9525">
            <a:noFill/>
            <a:miter lim="800000"/>
            <a:headEnd/>
            <a:tailEnd/>
          </a:ln>
        </p:spPr>
      </p:pic>
      <p:pic>
        <p:nvPicPr>
          <p:cNvPr id="7" name="Picture 1" descr="blog post about tweet.png"/>
          <p:cNvPicPr>
            <a:picLocks noChangeAspect="1"/>
          </p:cNvPicPr>
          <p:nvPr/>
        </p:nvPicPr>
        <p:blipFill>
          <a:blip r:embed="rId4" cstate="print"/>
          <a:srcRect/>
          <a:stretch>
            <a:fillRect/>
          </a:stretch>
        </p:blipFill>
        <p:spPr bwMode="auto">
          <a:xfrm>
            <a:off x="1152525" y="457200"/>
            <a:ext cx="7991475" cy="5457825"/>
          </a:xfrm>
          <a:prstGeom prst="rect">
            <a:avLst/>
          </a:prstGeom>
          <a:noFill/>
          <a:ln w="9525">
            <a:noFill/>
            <a:miter lim="800000"/>
            <a:headEnd/>
            <a:tailEnd/>
          </a:ln>
        </p:spPr>
      </p:pic>
      <p:pic>
        <p:nvPicPr>
          <p:cNvPr id="8" name="Picture 1" descr="within half an hour.png"/>
          <p:cNvPicPr>
            <a:picLocks noChangeAspect="1"/>
          </p:cNvPicPr>
          <p:nvPr/>
        </p:nvPicPr>
        <p:blipFill>
          <a:blip r:embed="rId5" cstate="print"/>
          <a:srcRect/>
          <a:stretch>
            <a:fillRect/>
          </a:stretch>
        </p:blipFill>
        <p:spPr bwMode="auto">
          <a:xfrm>
            <a:off x="3200400" y="1524000"/>
            <a:ext cx="5495925" cy="41052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betes.png"/>
          <p:cNvPicPr>
            <a:picLocks noChangeAspect="1"/>
          </p:cNvPicPr>
          <p:nvPr/>
        </p:nvPicPr>
        <p:blipFill>
          <a:blip r:embed="rId3" cstate="print"/>
          <a:stretch>
            <a:fillRect/>
          </a:stretch>
        </p:blipFill>
        <p:spPr>
          <a:xfrm>
            <a:off x="305904" y="381000"/>
            <a:ext cx="8838096" cy="5504762"/>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bets.png"/>
          <p:cNvPicPr>
            <a:picLocks noChangeAspect="1"/>
          </p:cNvPicPr>
          <p:nvPr/>
        </p:nvPicPr>
        <p:blipFill>
          <a:blip r:embed="rId2" cstate="print"/>
          <a:stretch>
            <a:fillRect/>
          </a:stretch>
        </p:blipFill>
        <p:spPr>
          <a:xfrm>
            <a:off x="304800" y="304800"/>
            <a:ext cx="7323810" cy="3409524"/>
          </a:xfrm>
          <a:prstGeom prst="rect">
            <a:avLst/>
          </a:prstGeom>
        </p:spPr>
      </p:pic>
      <p:pic>
        <p:nvPicPr>
          <p:cNvPr id="3" name="Picture 2" descr="3-28-2011 1-13-51 PM.png"/>
          <p:cNvPicPr>
            <a:picLocks noChangeAspect="1"/>
          </p:cNvPicPr>
          <p:nvPr/>
        </p:nvPicPr>
        <p:blipFill>
          <a:blip r:embed="rId3" cstate="print"/>
          <a:stretch>
            <a:fillRect/>
          </a:stretch>
        </p:blipFill>
        <p:spPr>
          <a:xfrm>
            <a:off x="3200400" y="3581400"/>
            <a:ext cx="3738716" cy="29718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50000" b="-50000"/>
          </a:stretch>
        </a:blipFill>
        <a:effectLst/>
      </p:bgPr>
    </p:bg>
    <p:spTree>
      <p:nvGrpSpPr>
        <p:cNvPr id="1" name=""/>
        <p:cNvGrpSpPr/>
        <p:nvPr/>
      </p:nvGrpSpPr>
      <p:grpSpPr>
        <a:xfrm>
          <a:off x="0" y="0"/>
          <a:ext cx="0" cy="0"/>
          <a:chOff x="0" y="0"/>
          <a:chExt cx="0" cy="0"/>
        </a:xfrm>
      </p:grpSpPr>
      <p:sp>
        <p:nvSpPr>
          <p:cNvPr id="3" name="TextBox 2"/>
          <p:cNvSpPr txBox="1"/>
          <p:nvPr/>
        </p:nvSpPr>
        <p:spPr>
          <a:xfrm>
            <a:off x="609600" y="1715631"/>
            <a:ext cx="8077200" cy="2677656"/>
          </a:xfrm>
          <a:prstGeom prst="rect">
            <a:avLst/>
          </a:prstGeom>
          <a:solidFill>
            <a:srgbClr val="ABDCD4">
              <a:alpha val="86000"/>
            </a:srgbClr>
          </a:solidFill>
        </p:spPr>
        <p:txBody>
          <a:bodyPr wrap="square" rtlCol="0">
            <a:spAutoFit/>
          </a:bodyPr>
          <a:lstStyle/>
          <a:p>
            <a:pPr marL="342900" indent="-342900">
              <a:buAutoNum type="arabicPeriod"/>
            </a:pPr>
            <a:r>
              <a:rPr lang="en-US" sz="2800" dirty="0" smtClean="0">
                <a:latin typeface="Arial" pitchFamily="34" charset="0"/>
                <a:cs typeface="Arial" pitchFamily="34" charset="0"/>
              </a:rPr>
              <a:t>Share three (Trainers-you may change this number as needed) things about you that are important for others to know for this project (skills, knowledge, interests)</a:t>
            </a:r>
          </a:p>
          <a:p>
            <a:pPr marL="342900" indent="-342900">
              <a:buAutoNum type="arabicPeriod"/>
            </a:pPr>
            <a:r>
              <a:rPr lang="en-US" sz="2800" dirty="0" smtClean="0">
                <a:latin typeface="Arial" pitchFamily="34" charset="0"/>
                <a:cs typeface="Arial" pitchFamily="34" charset="0"/>
              </a:rPr>
              <a:t>Write one word per sticky note</a:t>
            </a:r>
          </a:p>
          <a:p>
            <a:pPr marL="342900" indent="-342900">
              <a:buAutoNum type="arabicPeriod"/>
            </a:pPr>
            <a:r>
              <a:rPr lang="en-US" sz="2800" dirty="0" smtClean="0">
                <a:latin typeface="Arial" pitchFamily="34" charset="0"/>
                <a:cs typeface="Arial" pitchFamily="34" charset="0"/>
              </a:rPr>
              <a:t>Include your name and organization</a:t>
            </a:r>
          </a:p>
        </p:txBody>
      </p:sp>
      <p:sp>
        <p:nvSpPr>
          <p:cNvPr id="4" name="TextBox 3"/>
          <p:cNvSpPr txBox="1"/>
          <p:nvPr/>
        </p:nvSpPr>
        <p:spPr>
          <a:xfrm>
            <a:off x="0" y="-1"/>
            <a:ext cx="9144000" cy="984885"/>
          </a:xfrm>
          <a:prstGeom prst="rect">
            <a:avLst/>
          </a:prstGeom>
          <a:solidFill>
            <a:srgbClr val="ABDCD4"/>
          </a:solidFill>
        </p:spPr>
        <p:txBody>
          <a:bodyPr wrap="square" rtlCol="0">
            <a:spAutoFit/>
          </a:bodyPr>
          <a:lstStyle/>
          <a:p>
            <a:pPr algn="ctr"/>
            <a:r>
              <a:rPr lang="en-US" sz="3600" dirty="0">
                <a:solidFill>
                  <a:schemeClr val="tx1">
                    <a:lumMod val="75000"/>
                    <a:lumOff val="25000"/>
                  </a:schemeClr>
                </a:solidFill>
                <a:latin typeface="Arial" pitchFamily="34" charset="0"/>
                <a:cs typeface="Arial" pitchFamily="34" charset="0"/>
              </a:rPr>
              <a:t>Three Things About Me: </a:t>
            </a:r>
            <a:r>
              <a:rPr lang="en-US" sz="4400" dirty="0">
                <a:solidFill>
                  <a:schemeClr val="tx1">
                    <a:lumMod val="75000"/>
                    <a:lumOff val="25000"/>
                  </a:schemeClr>
                </a:solidFill>
                <a:latin typeface="Arial" pitchFamily="34" charset="0"/>
                <a:cs typeface="Arial" pitchFamily="34" charset="0"/>
              </a:rPr>
              <a:t/>
            </a:r>
            <a:br>
              <a:rPr lang="en-US" sz="4400" dirty="0">
                <a:solidFill>
                  <a:schemeClr val="tx1">
                    <a:lumMod val="75000"/>
                    <a:lumOff val="25000"/>
                  </a:schemeClr>
                </a:solidFill>
                <a:latin typeface="Arial" pitchFamily="34" charset="0"/>
                <a:cs typeface="Arial" pitchFamily="34" charset="0"/>
              </a:rPr>
            </a:br>
            <a:r>
              <a:rPr lang="en-US" sz="2200" dirty="0" smtClean="0">
                <a:solidFill>
                  <a:schemeClr val="tx1">
                    <a:lumMod val="75000"/>
                    <a:lumOff val="25000"/>
                  </a:schemeClr>
                </a:solidFill>
                <a:latin typeface="Arial" pitchFamily="34" charset="0"/>
                <a:cs typeface="Arial" pitchFamily="34" charset="0"/>
              </a:rPr>
              <a:t>Instructions</a:t>
            </a:r>
            <a:endParaRPr lang="en-US" sz="22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tners.png"/>
          <p:cNvPicPr>
            <a:picLocks noChangeAspect="1"/>
          </p:cNvPicPr>
          <p:nvPr/>
        </p:nvPicPr>
        <p:blipFill>
          <a:blip r:embed="rId3" cstate="print"/>
          <a:stretch>
            <a:fillRect/>
          </a:stretch>
        </p:blipFill>
        <p:spPr>
          <a:xfrm>
            <a:off x="1219200" y="685800"/>
            <a:ext cx="5876191" cy="5276191"/>
          </a:xfrm>
          <a:prstGeom prst="rect">
            <a:avLst/>
          </a:prstGeom>
        </p:spPr>
      </p:pic>
      <p:sp>
        <p:nvSpPr>
          <p:cNvPr id="3" name="TextBox 2"/>
          <p:cNvSpPr txBox="1"/>
          <p:nvPr/>
        </p:nvSpPr>
        <p:spPr>
          <a:xfrm>
            <a:off x="7848600" y="-3"/>
            <a:ext cx="1295400" cy="6863417"/>
          </a:xfrm>
          <a:prstGeom prst="rect">
            <a:avLst/>
          </a:prstGeom>
          <a:solidFill>
            <a:srgbClr val="ABDCD4"/>
          </a:solidFill>
        </p:spPr>
        <p:txBody>
          <a:bodyPr wrap="square" rtlCol="0">
            <a:spAutoFit/>
          </a:bodyPr>
          <a:lstStyle/>
          <a:p>
            <a:pPr algn="ctr"/>
            <a:endParaRPr lang="en-US" sz="2200" dirty="0" smtClean="0">
              <a:solidFill>
                <a:schemeClr val="tx1">
                  <a:lumMod val="75000"/>
                  <a:lumOff val="25000"/>
                </a:schemeClr>
              </a:solidFill>
              <a:latin typeface="Arial" pitchFamily="34" charset="0"/>
              <a:cs typeface="Arial" pitchFamily="34" charset="0"/>
            </a:endParaRPr>
          </a:p>
          <a:p>
            <a:pPr algn="ctr"/>
            <a:endParaRPr lang="en-US" sz="2200" dirty="0">
              <a:solidFill>
                <a:schemeClr val="tx1">
                  <a:lumMod val="75000"/>
                  <a:lumOff val="25000"/>
                </a:schemeClr>
              </a:solidFill>
              <a:latin typeface="Arial" pitchFamily="34" charset="0"/>
              <a:cs typeface="Arial" pitchFamily="34" charset="0"/>
            </a:endParaRPr>
          </a:p>
          <a:p>
            <a:pPr algn="ctr"/>
            <a:endParaRPr lang="en-US" sz="2200" dirty="0" smtClean="0">
              <a:solidFill>
                <a:schemeClr val="tx1">
                  <a:lumMod val="75000"/>
                  <a:lumOff val="25000"/>
                </a:schemeClr>
              </a:solidFill>
              <a:latin typeface="Arial" pitchFamily="34" charset="0"/>
              <a:cs typeface="Arial" pitchFamily="34" charset="0"/>
            </a:endParaRPr>
          </a:p>
          <a:p>
            <a:pPr algn="ctr"/>
            <a:endParaRPr lang="en-US" sz="2200" dirty="0">
              <a:solidFill>
                <a:schemeClr val="tx1">
                  <a:lumMod val="75000"/>
                  <a:lumOff val="25000"/>
                </a:schemeClr>
              </a:solidFill>
              <a:latin typeface="Arial" pitchFamily="34" charset="0"/>
              <a:cs typeface="Arial" pitchFamily="34" charset="0"/>
            </a:endParaRPr>
          </a:p>
          <a:p>
            <a:pPr algn="ctr"/>
            <a:endParaRPr lang="en-US" sz="2200" dirty="0" smtClean="0">
              <a:solidFill>
                <a:schemeClr val="tx1">
                  <a:lumMod val="75000"/>
                  <a:lumOff val="25000"/>
                </a:schemeClr>
              </a:solidFill>
              <a:latin typeface="Arial" pitchFamily="34" charset="0"/>
              <a:cs typeface="Arial" pitchFamily="34" charset="0"/>
            </a:endParaRPr>
          </a:p>
          <a:p>
            <a:pPr algn="ctr"/>
            <a:endParaRPr lang="en-US" sz="2200" dirty="0">
              <a:solidFill>
                <a:schemeClr val="tx1">
                  <a:lumMod val="75000"/>
                  <a:lumOff val="25000"/>
                </a:schemeClr>
              </a:solidFill>
              <a:latin typeface="Arial" pitchFamily="34" charset="0"/>
              <a:cs typeface="Arial" pitchFamily="34" charset="0"/>
            </a:endParaRPr>
          </a:p>
          <a:p>
            <a:pPr algn="ctr"/>
            <a:endParaRPr lang="en-US" sz="2200" dirty="0" smtClean="0">
              <a:solidFill>
                <a:schemeClr val="tx1">
                  <a:lumMod val="75000"/>
                  <a:lumOff val="25000"/>
                </a:schemeClr>
              </a:solidFill>
              <a:latin typeface="Arial" pitchFamily="34" charset="0"/>
              <a:cs typeface="Arial" pitchFamily="34" charset="0"/>
            </a:endParaRPr>
          </a:p>
          <a:p>
            <a:pPr algn="ctr"/>
            <a:endParaRPr lang="en-US" sz="2200" dirty="0">
              <a:solidFill>
                <a:schemeClr val="tx1">
                  <a:lumMod val="75000"/>
                  <a:lumOff val="25000"/>
                </a:schemeClr>
              </a:solidFill>
              <a:latin typeface="Arial" pitchFamily="34" charset="0"/>
              <a:cs typeface="Arial" pitchFamily="34" charset="0"/>
            </a:endParaRPr>
          </a:p>
          <a:p>
            <a:pPr algn="ctr"/>
            <a:endParaRPr lang="en-US" sz="2200" dirty="0" smtClean="0">
              <a:solidFill>
                <a:schemeClr val="tx1">
                  <a:lumMod val="75000"/>
                  <a:lumOff val="25000"/>
                </a:schemeClr>
              </a:solidFill>
              <a:latin typeface="Arial" pitchFamily="34" charset="0"/>
              <a:cs typeface="Arial" pitchFamily="34" charset="0"/>
            </a:endParaRPr>
          </a:p>
          <a:p>
            <a:pPr algn="ctr"/>
            <a:endParaRPr lang="en-US" sz="2200" dirty="0">
              <a:solidFill>
                <a:schemeClr val="tx1">
                  <a:lumMod val="75000"/>
                  <a:lumOff val="25000"/>
                </a:schemeClr>
              </a:solidFill>
              <a:latin typeface="Arial" pitchFamily="34" charset="0"/>
              <a:cs typeface="Arial" pitchFamily="34" charset="0"/>
            </a:endParaRPr>
          </a:p>
          <a:p>
            <a:pPr algn="ctr"/>
            <a:endParaRPr lang="en-US" sz="2200" dirty="0" smtClean="0">
              <a:solidFill>
                <a:schemeClr val="tx1">
                  <a:lumMod val="75000"/>
                  <a:lumOff val="25000"/>
                </a:schemeClr>
              </a:solidFill>
              <a:latin typeface="Arial" pitchFamily="34" charset="0"/>
              <a:cs typeface="Arial" pitchFamily="34" charset="0"/>
            </a:endParaRPr>
          </a:p>
          <a:p>
            <a:pPr algn="ctr"/>
            <a:endParaRPr lang="en-US" sz="2200" dirty="0">
              <a:solidFill>
                <a:schemeClr val="tx1">
                  <a:lumMod val="75000"/>
                  <a:lumOff val="25000"/>
                </a:schemeClr>
              </a:solidFill>
              <a:latin typeface="Arial" pitchFamily="34" charset="0"/>
              <a:cs typeface="Arial" pitchFamily="34" charset="0"/>
            </a:endParaRPr>
          </a:p>
          <a:p>
            <a:pPr algn="ctr"/>
            <a:endParaRPr lang="en-US" sz="2200" dirty="0" smtClean="0">
              <a:solidFill>
                <a:schemeClr val="tx1">
                  <a:lumMod val="75000"/>
                  <a:lumOff val="25000"/>
                </a:schemeClr>
              </a:solidFill>
              <a:latin typeface="Arial" pitchFamily="34" charset="0"/>
              <a:cs typeface="Arial" pitchFamily="34" charset="0"/>
            </a:endParaRPr>
          </a:p>
          <a:p>
            <a:pPr algn="ctr"/>
            <a:endParaRPr lang="en-US" sz="2200" dirty="0">
              <a:solidFill>
                <a:schemeClr val="tx1">
                  <a:lumMod val="75000"/>
                  <a:lumOff val="25000"/>
                </a:schemeClr>
              </a:solidFill>
              <a:latin typeface="Arial" pitchFamily="34" charset="0"/>
              <a:cs typeface="Arial" pitchFamily="34" charset="0"/>
            </a:endParaRPr>
          </a:p>
          <a:p>
            <a:pPr algn="ctr"/>
            <a:endParaRPr lang="en-US" sz="2200" dirty="0" smtClean="0">
              <a:solidFill>
                <a:schemeClr val="tx1">
                  <a:lumMod val="75000"/>
                  <a:lumOff val="25000"/>
                </a:schemeClr>
              </a:solidFill>
              <a:latin typeface="Arial" pitchFamily="34" charset="0"/>
              <a:cs typeface="Arial" pitchFamily="34" charset="0"/>
            </a:endParaRPr>
          </a:p>
          <a:p>
            <a:pPr algn="ctr"/>
            <a:endParaRPr lang="en-US" sz="2200" dirty="0">
              <a:solidFill>
                <a:schemeClr val="tx1">
                  <a:lumMod val="75000"/>
                  <a:lumOff val="25000"/>
                </a:schemeClr>
              </a:solidFill>
              <a:latin typeface="Arial" pitchFamily="34" charset="0"/>
              <a:cs typeface="Arial" pitchFamily="34" charset="0"/>
            </a:endParaRPr>
          </a:p>
          <a:p>
            <a:pPr algn="ctr"/>
            <a:endParaRPr lang="en-US" sz="2200" dirty="0" smtClean="0">
              <a:solidFill>
                <a:schemeClr val="tx1">
                  <a:lumMod val="75000"/>
                  <a:lumOff val="25000"/>
                </a:schemeClr>
              </a:solidFill>
              <a:latin typeface="Arial" pitchFamily="34" charset="0"/>
              <a:cs typeface="Arial" pitchFamily="34" charset="0"/>
            </a:endParaRPr>
          </a:p>
          <a:p>
            <a:pPr algn="ctr"/>
            <a:endParaRPr lang="en-US" sz="2200" dirty="0">
              <a:solidFill>
                <a:schemeClr val="tx1">
                  <a:lumMod val="75000"/>
                  <a:lumOff val="25000"/>
                </a:schemeClr>
              </a:solidFill>
              <a:latin typeface="Arial" pitchFamily="34" charset="0"/>
              <a:cs typeface="Arial" pitchFamily="34" charset="0"/>
            </a:endParaRPr>
          </a:p>
          <a:p>
            <a:pPr algn="ctr"/>
            <a:endParaRPr lang="en-US" sz="2200" dirty="0" smtClean="0">
              <a:solidFill>
                <a:schemeClr val="tx1">
                  <a:lumMod val="75000"/>
                  <a:lumOff val="25000"/>
                </a:schemeClr>
              </a:solidFill>
              <a:latin typeface="Arial" pitchFamily="34" charset="0"/>
              <a:cs typeface="Arial" pitchFamily="34" charset="0"/>
            </a:endParaRPr>
          </a:p>
          <a:p>
            <a:pPr algn="ctr"/>
            <a:endParaRPr lang="en-US" sz="2200" dirty="0">
              <a:solidFill>
                <a:schemeClr val="tx1">
                  <a:lumMod val="75000"/>
                  <a:lumOff val="25000"/>
                </a:schemeClr>
              </a:solidFill>
              <a:latin typeface="Arial" pitchFamily="34" charset="0"/>
              <a:cs typeface="Arial" pitchFamily="34" charset="0"/>
            </a:endParaRPr>
          </a:p>
        </p:txBody>
      </p:sp>
      <p:sp>
        <p:nvSpPr>
          <p:cNvPr id="4" name="TextBox 3"/>
          <p:cNvSpPr txBox="1"/>
          <p:nvPr/>
        </p:nvSpPr>
        <p:spPr>
          <a:xfrm>
            <a:off x="0" y="-9528"/>
            <a:ext cx="533400" cy="6863417"/>
          </a:xfrm>
          <a:prstGeom prst="rect">
            <a:avLst/>
          </a:prstGeom>
          <a:solidFill>
            <a:srgbClr val="ABDCD4"/>
          </a:solidFill>
        </p:spPr>
        <p:txBody>
          <a:bodyPr wrap="square" rtlCol="0">
            <a:spAutoFit/>
          </a:bodyPr>
          <a:lstStyle/>
          <a:p>
            <a:pPr algn="ctr"/>
            <a:endParaRPr lang="en-US" sz="2200" dirty="0" smtClean="0">
              <a:solidFill>
                <a:schemeClr val="tx1">
                  <a:lumMod val="75000"/>
                  <a:lumOff val="25000"/>
                </a:schemeClr>
              </a:solidFill>
              <a:latin typeface="Arial" pitchFamily="34" charset="0"/>
              <a:cs typeface="Arial" pitchFamily="34" charset="0"/>
            </a:endParaRPr>
          </a:p>
          <a:p>
            <a:pPr algn="ctr"/>
            <a:endParaRPr lang="en-US" sz="2200" dirty="0">
              <a:solidFill>
                <a:schemeClr val="tx1">
                  <a:lumMod val="75000"/>
                  <a:lumOff val="25000"/>
                </a:schemeClr>
              </a:solidFill>
              <a:latin typeface="Arial" pitchFamily="34" charset="0"/>
              <a:cs typeface="Arial" pitchFamily="34" charset="0"/>
            </a:endParaRPr>
          </a:p>
          <a:p>
            <a:pPr algn="ctr"/>
            <a:endParaRPr lang="en-US" sz="2200" dirty="0" smtClean="0">
              <a:solidFill>
                <a:schemeClr val="tx1">
                  <a:lumMod val="75000"/>
                  <a:lumOff val="25000"/>
                </a:schemeClr>
              </a:solidFill>
              <a:latin typeface="Arial" pitchFamily="34" charset="0"/>
              <a:cs typeface="Arial" pitchFamily="34" charset="0"/>
            </a:endParaRPr>
          </a:p>
          <a:p>
            <a:pPr algn="ctr"/>
            <a:endParaRPr lang="en-US" sz="2200" dirty="0">
              <a:solidFill>
                <a:schemeClr val="tx1">
                  <a:lumMod val="75000"/>
                  <a:lumOff val="25000"/>
                </a:schemeClr>
              </a:solidFill>
              <a:latin typeface="Arial" pitchFamily="34" charset="0"/>
              <a:cs typeface="Arial" pitchFamily="34" charset="0"/>
            </a:endParaRPr>
          </a:p>
          <a:p>
            <a:pPr algn="ctr"/>
            <a:endParaRPr lang="en-US" sz="2200" dirty="0" smtClean="0">
              <a:solidFill>
                <a:schemeClr val="tx1">
                  <a:lumMod val="75000"/>
                  <a:lumOff val="25000"/>
                </a:schemeClr>
              </a:solidFill>
              <a:latin typeface="Arial" pitchFamily="34" charset="0"/>
              <a:cs typeface="Arial" pitchFamily="34" charset="0"/>
            </a:endParaRPr>
          </a:p>
          <a:p>
            <a:pPr algn="ctr"/>
            <a:endParaRPr lang="en-US" sz="2200" dirty="0">
              <a:solidFill>
                <a:schemeClr val="tx1">
                  <a:lumMod val="75000"/>
                  <a:lumOff val="25000"/>
                </a:schemeClr>
              </a:solidFill>
              <a:latin typeface="Arial" pitchFamily="34" charset="0"/>
              <a:cs typeface="Arial" pitchFamily="34" charset="0"/>
            </a:endParaRPr>
          </a:p>
          <a:p>
            <a:pPr algn="ctr"/>
            <a:endParaRPr lang="en-US" sz="2200" dirty="0" smtClean="0">
              <a:solidFill>
                <a:schemeClr val="tx1">
                  <a:lumMod val="75000"/>
                  <a:lumOff val="25000"/>
                </a:schemeClr>
              </a:solidFill>
              <a:latin typeface="Arial" pitchFamily="34" charset="0"/>
              <a:cs typeface="Arial" pitchFamily="34" charset="0"/>
            </a:endParaRPr>
          </a:p>
          <a:p>
            <a:pPr algn="ctr"/>
            <a:endParaRPr lang="en-US" sz="2200" dirty="0">
              <a:solidFill>
                <a:schemeClr val="tx1">
                  <a:lumMod val="75000"/>
                  <a:lumOff val="25000"/>
                </a:schemeClr>
              </a:solidFill>
              <a:latin typeface="Arial" pitchFamily="34" charset="0"/>
              <a:cs typeface="Arial" pitchFamily="34" charset="0"/>
            </a:endParaRPr>
          </a:p>
          <a:p>
            <a:pPr algn="ctr"/>
            <a:endParaRPr lang="en-US" sz="2200" dirty="0" smtClean="0">
              <a:solidFill>
                <a:schemeClr val="tx1">
                  <a:lumMod val="75000"/>
                  <a:lumOff val="25000"/>
                </a:schemeClr>
              </a:solidFill>
              <a:latin typeface="Arial" pitchFamily="34" charset="0"/>
              <a:cs typeface="Arial" pitchFamily="34" charset="0"/>
            </a:endParaRPr>
          </a:p>
          <a:p>
            <a:pPr algn="ctr"/>
            <a:endParaRPr lang="en-US" sz="2200" dirty="0">
              <a:solidFill>
                <a:schemeClr val="tx1">
                  <a:lumMod val="75000"/>
                  <a:lumOff val="25000"/>
                </a:schemeClr>
              </a:solidFill>
              <a:latin typeface="Arial" pitchFamily="34" charset="0"/>
              <a:cs typeface="Arial" pitchFamily="34" charset="0"/>
            </a:endParaRPr>
          </a:p>
          <a:p>
            <a:pPr algn="ctr"/>
            <a:endParaRPr lang="en-US" sz="2200" dirty="0" smtClean="0">
              <a:solidFill>
                <a:schemeClr val="tx1">
                  <a:lumMod val="75000"/>
                  <a:lumOff val="25000"/>
                </a:schemeClr>
              </a:solidFill>
              <a:latin typeface="Arial" pitchFamily="34" charset="0"/>
              <a:cs typeface="Arial" pitchFamily="34" charset="0"/>
            </a:endParaRPr>
          </a:p>
          <a:p>
            <a:pPr algn="ctr"/>
            <a:endParaRPr lang="en-US" sz="2200" dirty="0">
              <a:solidFill>
                <a:schemeClr val="tx1">
                  <a:lumMod val="75000"/>
                  <a:lumOff val="25000"/>
                </a:schemeClr>
              </a:solidFill>
              <a:latin typeface="Arial" pitchFamily="34" charset="0"/>
              <a:cs typeface="Arial" pitchFamily="34" charset="0"/>
            </a:endParaRPr>
          </a:p>
          <a:p>
            <a:pPr algn="ctr"/>
            <a:endParaRPr lang="en-US" sz="2200" dirty="0" smtClean="0">
              <a:solidFill>
                <a:schemeClr val="tx1">
                  <a:lumMod val="75000"/>
                  <a:lumOff val="25000"/>
                </a:schemeClr>
              </a:solidFill>
              <a:latin typeface="Arial" pitchFamily="34" charset="0"/>
              <a:cs typeface="Arial" pitchFamily="34" charset="0"/>
            </a:endParaRPr>
          </a:p>
          <a:p>
            <a:pPr algn="ctr"/>
            <a:endParaRPr lang="en-US" sz="2200" dirty="0">
              <a:solidFill>
                <a:schemeClr val="tx1">
                  <a:lumMod val="75000"/>
                  <a:lumOff val="25000"/>
                </a:schemeClr>
              </a:solidFill>
              <a:latin typeface="Arial" pitchFamily="34" charset="0"/>
              <a:cs typeface="Arial" pitchFamily="34" charset="0"/>
            </a:endParaRPr>
          </a:p>
          <a:p>
            <a:pPr algn="ctr"/>
            <a:endParaRPr lang="en-US" sz="2200" dirty="0" smtClean="0">
              <a:solidFill>
                <a:schemeClr val="tx1">
                  <a:lumMod val="75000"/>
                  <a:lumOff val="25000"/>
                </a:schemeClr>
              </a:solidFill>
              <a:latin typeface="Arial" pitchFamily="34" charset="0"/>
              <a:cs typeface="Arial" pitchFamily="34" charset="0"/>
            </a:endParaRPr>
          </a:p>
          <a:p>
            <a:pPr algn="ctr"/>
            <a:endParaRPr lang="en-US" sz="2200" dirty="0">
              <a:solidFill>
                <a:schemeClr val="tx1">
                  <a:lumMod val="75000"/>
                  <a:lumOff val="25000"/>
                </a:schemeClr>
              </a:solidFill>
              <a:latin typeface="Arial" pitchFamily="34" charset="0"/>
              <a:cs typeface="Arial" pitchFamily="34" charset="0"/>
            </a:endParaRPr>
          </a:p>
          <a:p>
            <a:pPr algn="ctr"/>
            <a:endParaRPr lang="en-US" sz="2200" dirty="0" smtClean="0">
              <a:solidFill>
                <a:schemeClr val="tx1">
                  <a:lumMod val="75000"/>
                  <a:lumOff val="25000"/>
                </a:schemeClr>
              </a:solidFill>
              <a:latin typeface="Arial" pitchFamily="34" charset="0"/>
              <a:cs typeface="Arial" pitchFamily="34" charset="0"/>
            </a:endParaRPr>
          </a:p>
          <a:p>
            <a:pPr algn="ctr"/>
            <a:endParaRPr lang="en-US" sz="2200" dirty="0">
              <a:solidFill>
                <a:schemeClr val="tx1">
                  <a:lumMod val="75000"/>
                  <a:lumOff val="25000"/>
                </a:schemeClr>
              </a:solidFill>
              <a:latin typeface="Arial" pitchFamily="34" charset="0"/>
              <a:cs typeface="Arial" pitchFamily="34" charset="0"/>
            </a:endParaRPr>
          </a:p>
          <a:p>
            <a:pPr algn="ctr"/>
            <a:endParaRPr lang="en-US" sz="2200" dirty="0" smtClean="0">
              <a:solidFill>
                <a:schemeClr val="tx1">
                  <a:lumMod val="75000"/>
                  <a:lumOff val="25000"/>
                </a:schemeClr>
              </a:solidFill>
              <a:latin typeface="Arial" pitchFamily="34" charset="0"/>
              <a:cs typeface="Arial" pitchFamily="34" charset="0"/>
            </a:endParaRPr>
          </a:p>
          <a:p>
            <a:pPr algn="ctr"/>
            <a:endParaRPr lang="en-US" sz="22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cintosh HD:Users:mandawong:Projects:IIE:emediat:col:word_template:word_temp-draft.jpg"/>
          <p:cNvPicPr/>
          <p:nvPr/>
        </p:nvPicPr>
        <p:blipFill rotWithShape="1">
          <a:blip r:embed="rId3" cstate="print">
            <a:extLst>
              <a:ext uri="{28A0092B-C50C-407E-A947-70E740481C1C}">
                <a14:useLocalDpi xmlns:a14="http://schemas.microsoft.com/office/drawing/2010/main" xmlns="" val="0"/>
              </a:ext>
            </a:extLst>
          </a:blip>
          <a:srcRect t="52307"/>
          <a:stretch/>
        </p:blipFill>
        <p:spPr bwMode="auto">
          <a:xfrm>
            <a:off x="1383030" y="2066925"/>
            <a:ext cx="7760970" cy="4791075"/>
          </a:xfrm>
          <a:prstGeom prst="rect">
            <a:avLst/>
          </a:prstGeom>
          <a:noFill/>
          <a:ln>
            <a:noFill/>
          </a:ln>
          <a:extLst>
            <a:ext uri="{53640926-AAD7-44D8-BBD7-CCE9431645EC}">
              <a14:shadowObscured xmlns:a14="http://schemas.microsoft.com/office/drawing/2010/main" xmlns=""/>
            </a:ext>
          </a:extLst>
        </p:spPr>
      </p:pic>
      <p:sp>
        <p:nvSpPr>
          <p:cNvPr id="8" name="TextBox 7"/>
          <p:cNvSpPr txBox="1"/>
          <p:nvPr/>
        </p:nvSpPr>
        <p:spPr>
          <a:xfrm>
            <a:off x="304800" y="1981200"/>
            <a:ext cx="8839200" cy="1569660"/>
          </a:xfrm>
          <a:prstGeom prst="rect">
            <a:avLst/>
          </a:prstGeom>
          <a:noFill/>
        </p:spPr>
        <p:txBody>
          <a:bodyPr wrap="square" rtlCol="0">
            <a:spAutoFit/>
          </a:bodyPr>
          <a:lstStyle/>
          <a:p>
            <a:r>
              <a:rPr lang="en-US" sz="2400" b="1" dirty="0" smtClean="0">
                <a:latin typeface="Arial" pitchFamily="34" charset="0"/>
                <a:cs typeface="Arial" pitchFamily="34" charset="0"/>
              </a:rPr>
              <a:t>Basic Definitions</a:t>
            </a:r>
          </a:p>
          <a:p>
            <a:r>
              <a:rPr lang="en-US" sz="2400" b="1" dirty="0" smtClean="0">
                <a:latin typeface="Arial" pitchFamily="34" charset="0"/>
                <a:cs typeface="Arial" pitchFamily="34" charset="0"/>
              </a:rPr>
              <a:t>Network Terms</a:t>
            </a:r>
          </a:p>
          <a:p>
            <a:r>
              <a:rPr lang="en-US" sz="2400" b="1" dirty="0" smtClean="0">
                <a:latin typeface="Arial" pitchFamily="34" charset="0"/>
                <a:cs typeface="Arial" pitchFamily="34" charset="0"/>
              </a:rPr>
              <a:t>Methods for Network Mapping</a:t>
            </a:r>
          </a:p>
          <a:p>
            <a:r>
              <a:rPr lang="en-US" sz="2400" b="1" dirty="0" smtClean="0">
                <a:latin typeface="Arial" pitchFamily="34" charset="0"/>
                <a:cs typeface="Arial" pitchFamily="34" charset="0"/>
              </a:rPr>
              <a:t>Techniques to Strengthen Networks: Network Weaving</a:t>
            </a:r>
          </a:p>
        </p:txBody>
      </p:sp>
      <p:sp>
        <p:nvSpPr>
          <p:cNvPr id="5" name="TextBox 4"/>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6"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Network Building Primer</a:t>
            </a:r>
            <a:endParaRPr lang="en-US" sz="28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cintosh HD:Users:mandawong:Projects:IIE:emediat:col:word_template:word_temp-draft.jpg"/>
          <p:cNvPicPr/>
          <p:nvPr/>
        </p:nvPicPr>
        <p:blipFill rotWithShape="1">
          <a:blip r:embed="rId3" cstate="print">
            <a:extLst>
              <a:ext uri="{28A0092B-C50C-407E-A947-70E740481C1C}">
                <a14:useLocalDpi xmlns:a14="http://schemas.microsoft.com/office/drawing/2010/main" xmlns="" val="0"/>
              </a:ext>
            </a:extLst>
          </a:blip>
          <a:srcRect t="52307"/>
          <a:stretch/>
        </p:blipFill>
        <p:spPr bwMode="auto">
          <a:xfrm>
            <a:off x="1383030" y="2066925"/>
            <a:ext cx="7760970" cy="4791075"/>
          </a:xfrm>
          <a:prstGeom prst="rect">
            <a:avLst/>
          </a:prstGeom>
          <a:noFill/>
          <a:ln>
            <a:noFill/>
          </a:ln>
          <a:extLst>
            <a:ext uri="{53640926-AAD7-44D8-BBD7-CCE9431645EC}">
              <a14:shadowObscured xmlns:a14="http://schemas.microsoft.com/office/drawing/2010/main" xmlns=""/>
            </a:ext>
          </a:extLst>
        </p:spPr>
      </p:pic>
      <p:sp>
        <p:nvSpPr>
          <p:cNvPr id="10" name="TextBox 9"/>
          <p:cNvSpPr txBox="1"/>
          <p:nvPr/>
        </p:nvSpPr>
        <p:spPr>
          <a:xfrm>
            <a:off x="457200" y="1676400"/>
            <a:ext cx="8153400" cy="3785652"/>
          </a:xfrm>
          <a:prstGeom prst="rect">
            <a:avLst/>
          </a:prstGeom>
          <a:noFill/>
        </p:spPr>
        <p:txBody>
          <a:bodyPr wrap="square" rtlCol="0">
            <a:spAutoFit/>
          </a:bodyPr>
          <a:lstStyle/>
          <a:p>
            <a:r>
              <a:rPr lang="en-US" sz="2400" b="1" dirty="0" smtClean="0">
                <a:latin typeface="Arial" pitchFamily="34" charset="0"/>
                <a:cs typeface="Arial" pitchFamily="34" charset="0"/>
              </a:rPr>
              <a:t>What:</a:t>
            </a:r>
            <a:r>
              <a:rPr lang="en-US" sz="2400" dirty="0" smtClean="0">
                <a:latin typeface="Arial" pitchFamily="34" charset="0"/>
                <a:cs typeface="Arial" pitchFamily="34" charset="0"/>
              </a:rPr>
              <a:t> Social networks are collections of people and organizations who are connected to each other in different ways through common interests or affiliations. A network map visualizes these connections.  </a:t>
            </a:r>
          </a:p>
          <a:p>
            <a:endParaRPr lang="en-US" sz="2400" dirty="0" smtClean="0">
              <a:latin typeface="Arial" pitchFamily="34" charset="0"/>
              <a:cs typeface="Arial" pitchFamily="34" charset="0"/>
            </a:endParaRPr>
          </a:p>
          <a:p>
            <a:r>
              <a:rPr lang="en-US" sz="2400" b="1" dirty="0" smtClean="0">
                <a:latin typeface="Arial" pitchFamily="34" charset="0"/>
                <a:cs typeface="Arial" pitchFamily="34" charset="0"/>
              </a:rPr>
              <a:t>Why: </a:t>
            </a:r>
            <a:r>
              <a:rPr lang="en-US" sz="2400" dirty="0" smtClean="0">
                <a:latin typeface="Arial" pitchFamily="34" charset="0"/>
                <a:cs typeface="Arial" pitchFamily="34" charset="0"/>
              </a:rPr>
              <a:t>If we understand the basic building blocks of social networks, and visually map them,  we can leverage them for our work and NGOs can leverage them for their campaigns.   We bring in new people and resources and save time.</a:t>
            </a:r>
            <a:endParaRPr lang="en-US" dirty="0"/>
          </a:p>
        </p:txBody>
      </p:sp>
      <p:sp>
        <p:nvSpPr>
          <p:cNvPr id="7" name="TextBox 6"/>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8"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Networks: Definitions</a:t>
            </a:r>
            <a:endParaRPr lang="en-US" sz="28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ll_All_OrgType_NoNames_Strength"/>
          <p:cNvPicPr>
            <a:picLocks noChangeAspect="1" noChangeArrowheads="1"/>
          </p:cNvPicPr>
          <p:nvPr>
            <p:custDataLst>
              <p:tags r:id="rId1"/>
            </p:custDataLst>
          </p:nvPr>
        </p:nvPicPr>
        <p:blipFill>
          <a:blip r:embed="rId19" cstate="print"/>
          <a:srcRect/>
          <a:stretch>
            <a:fillRect/>
          </a:stretch>
        </p:blipFill>
        <p:spPr bwMode="auto">
          <a:xfrm>
            <a:off x="1906588" y="1317625"/>
            <a:ext cx="5164137" cy="5073650"/>
          </a:xfrm>
          <a:prstGeom prst="rect">
            <a:avLst/>
          </a:prstGeom>
          <a:noFill/>
          <a:ln w="9525">
            <a:noFill/>
            <a:miter lim="800000"/>
            <a:headEnd/>
            <a:tailEnd/>
          </a:ln>
        </p:spPr>
      </p:pic>
      <p:sp>
        <p:nvSpPr>
          <p:cNvPr id="6" name="Oval 4"/>
          <p:cNvSpPr>
            <a:spLocks noChangeArrowheads="1"/>
          </p:cNvSpPr>
          <p:nvPr>
            <p:custDataLst>
              <p:tags r:id="rId2"/>
            </p:custDataLst>
          </p:nvPr>
        </p:nvSpPr>
        <p:spPr bwMode="auto">
          <a:xfrm>
            <a:off x="3516313" y="2706688"/>
            <a:ext cx="1804987" cy="1835150"/>
          </a:xfrm>
          <a:prstGeom prst="ellipse">
            <a:avLst/>
          </a:prstGeom>
          <a:solidFill>
            <a:srgbClr val="A88800">
              <a:alpha val="30980"/>
            </a:srgbClr>
          </a:solidFill>
          <a:ln w="9525">
            <a:noFill/>
            <a:round/>
            <a:headEnd/>
            <a:tailEnd/>
          </a:ln>
        </p:spPr>
        <p:txBody>
          <a:bodyPr wrap="none" lIns="45720" rIns="45720" anchor="ctr"/>
          <a:lstStyle/>
          <a:p>
            <a:pPr algn="ctr" eaLnBrk="0" hangingPunct="0">
              <a:spcBef>
                <a:spcPct val="50000"/>
              </a:spcBef>
            </a:pPr>
            <a:r>
              <a:rPr lang="en-US" sz="2400" b="1">
                <a:latin typeface="Calibri" pitchFamily="34" charset="0"/>
              </a:rPr>
              <a:t>Core</a:t>
            </a:r>
          </a:p>
        </p:txBody>
      </p:sp>
      <p:grpSp>
        <p:nvGrpSpPr>
          <p:cNvPr id="3" name="Group 26"/>
          <p:cNvGrpSpPr>
            <a:grpSpLocks/>
          </p:cNvGrpSpPr>
          <p:nvPr/>
        </p:nvGrpSpPr>
        <p:grpSpPr bwMode="auto">
          <a:xfrm>
            <a:off x="2057400" y="5969000"/>
            <a:ext cx="2346325" cy="508000"/>
            <a:chOff x="1296" y="3760"/>
            <a:chExt cx="1478" cy="320"/>
          </a:xfrm>
        </p:grpSpPr>
        <p:sp>
          <p:nvSpPr>
            <p:cNvPr id="8" name="AutoShape 9"/>
            <p:cNvSpPr>
              <a:spLocks noChangeArrowheads="1"/>
            </p:cNvSpPr>
            <p:nvPr>
              <p:custDataLst>
                <p:tags r:id="rId14"/>
              </p:custDataLst>
            </p:nvPr>
          </p:nvSpPr>
          <p:spPr bwMode="auto">
            <a:xfrm rot="-429861">
              <a:off x="2273" y="3851"/>
              <a:ext cx="374" cy="104"/>
            </a:xfrm>
            <a:prstGeom prst="rightArrow">
              <a:avLst>
                <a:gd name="adj1" fmla="val 50000"/>
                <a:gd name="adj2" fmla="val 89904"/>
              </a:avLst>
            </a:prstGeom>
            <a:solidFill>
              <a:srgbClr val="FF0000"/>
            </a:solidFill>
            <a:ln w="9525">
              <a:noFill/>
              <a:miter lim="800000"/>
              <a:headEnd/>
              <a:tailEnd/>
            </a:ln>
          </p:spPr>
          <p:txBody>
            <a:bodyPr wrap="none" lIns="45720" rIns="45720" anchor="ctr"/>
            <a:lstStyle/>
            <a:p>
              <a:endParaRPr lang="en-US">
                <a:latin typeface="Calibri" pitchFamily="34" charset="0"/>
              </a:endParaRPr>
            </a:p>
          </p:txBody>
        </p:sp>
        <p:sp>
          <p:nvSpPr>
            <p:cNvPr id="9" name="Line 12"/>
            <p:cNvSpPr>
              <a:spLocks noChangeShapeType="1"/>
            </p:cNvSpPr>
            <p:nvPr>
              <p:custDataLst>
                <p:tags r:id="rId15"/>
              </p:custDataLst>
            </p:nvPr>
          </p:nvSpPr>
          <p:spPr bwMode="auto">
            <a:xfrm flipV="1">
              <a:off x="2677" y="3760"/>
              <a:ext cx="97" cy="165"/>
            </a:xfrm>
            <a:prstGeom prst="line">
              <a:avLst/>
            </a:prstGeom>
            <a:noFill/>
            <a:ln w="22225">
              <a:solidFill>
                <a:srgbClr val="FF0000"/>
              </a:solidFill>
              <a:round/>
              <a:headEnd/>
              <a:tailEnd/>
            </a:ln>
          </p:spPr>
          <p:txBody>
            <a:bodyPr lIns="45720" rIns="45720" anchor="ctr"/>
            <a:lstStyle/>
            <a:p>
              <a:endParaRPr lang="en-US"/>
            </a:p>
          </p:txBody>
        </p:sp>
        <p:sp>
          <p:nvSpPr>
            <p:cNvPr id="11" name="Text Box 13"/>
            <p:cNvSpPr txBox="1">
              <a:spLocks noChangeArrowheads="1"/>
            </p:cNvSpPr>
            <p:nvPr>
              <p:custDataLst>
                <p:tags r:id="rId16"/>
              </p:custDataLst>
            </p:nvPr>
          </p:nvSpPr>
          <p:spPr bwMode="auto">
            <a:xfrm>
              <a:off x="1296" y="3792"/>
              <a:ext cx="1364" cy="288"/>
            </a:xfrm>
            <a:prstGeom prst="rect">
              <a:avLst/>
            </a:prstGeom>
            <a:noFill/>
            <a:ln w="9525">
              <a:noFill/>
              <a:miter lim="800000"/>
              <a:headEnd/>
              <a:tailEnd/>
            </a:ln>
          </p:spPr>
          <p:txBody>
            <a:bodyPr lIns="45720" rIns="45720">
              <a:spAutoFit/>
            </a:bodyPr>
            <a:lstStyle/>
            <a:p>
              <a:pPr algn="ctr" eaLnBrk="0" hangingPunct="0">
                <a:spcBef>
                  <a:spcPct val="50000"/>
                </a:spcBef>
              </a:pPr>
              <a:r>
                <a:rPr lang="en-US" sz="2400" b="1" dirty="0" smtClean="0">
                  <a:latin typeface="Calibri" pitchFamily="34" charset="0"/>
                </a:rPr>
                <a:t>Ties</a:t>
              </a:r>
              <a:endParaRPr lang="en-US" sz="2400" b="1" dirty="0">
                <a:latin typeface="Calibri" pitchFamily="34" charset="0"/>
              </a:endParaRPr>
            </a:p>
          </p:txBody>
        </p:sp>
      </p:grpSp>
      <p:grpSp>
        <p:nvGrpSpPr>
          <p:cNvPr id="4" name="Group 25"/>
          <p:cNvGrpSpPr>
            <a:grpSpLocks/>
          </p:cNvGrpSpPr>
          <p:nvPr/>
        </p:nvGrpSpPr>
        <p:grpSpPr bwMode="auto">
          <a:xfrm>
            <a:off x="5086350" y="5683250"/>
            <a:ext cx="1987550" cy="793750"/>
            <a:chOff x="3204" y="3580"/>
            <a:chExt cx="1252" cy="500"/>
          </a:xfrm>
        </p:grpSpPr>
        <p:sp>
          <p:nvSpPr>
            <p:cNvPr id="13" name="Oval 10"/>
            <p:cNvSpPr>
              <a:spLocks noChangeArrowheads="1"/>
            </p:cNvSpPr>
            <p:nvPr>
              <p:custDataLst>
                <p:tags r:id="rId11"/>
              </p:custDataLst>
            </p:nvPr>
          </p:nvSpPr>
          <p:spPr bwMode="auto">
            <a:xfrm>
              <a:off x="3204" y="3580"/>
              <a:ext cx="108" cy="108"/>
            </a:xfrm>
            <a:prstGeom prst="ellipse">
              <a:avLst/>
            </a:prstGeom>
            <a:noFill/>
            <a:ln w="22225">
              <a:solidFill>
                <a:srgbClr val="FF0000"/>
              </a:solidFill>
              <a:round/>
              <a:headEnd/>
              <a:tailEnd/>
            </a:ln>
          </p:spPr>
          <p:txBody>
            <a:bodyPr wrap="none" lIns="45720" rIns="45720" anchor="ctr"/>
            <a:lstStyle/>
            <a:p>
              <a:endParaRPr lang="en-US">
                <a:latin typeface="Calibri" pitchFamily="34" charset="0"/>
              </a:endParaRPr>
            </a:p>
          </p:txBody>
        </p:sp>
        <p:sp>
          <p:nvSpPr>
            <p:cNvPr id="14" name="Text Box 11"/>
            <p:cNvSpPr txBox="1">
              <a:spLocks noChangeArrowheads="1"/>
            </p:cNvSpPr>
            <p:nvPr>
              <p:custDataLst>
                <p:tags r:id="rId12"/>
              </p:custDataLst>
            </p:nvPr>
          </p:nvSpPr>
          <p:spPr bwMode="auto">
            <a:xfrm>
              <a:off x="3648" y="3792"/>
              <a:ext cx="808" cy="288"/>
            </a:xfrm>
            <a:prstGeom prst="rect">
              <a:avLst/>
            </a:prstGeom>
            <a:noFill/>
            <a:ln w="9525">
              <a:noFill/>
              <a:miter lim="800000"/>
              <a:headEnd/>
              <a:tailEnd/>
            </a:ln>
          </p:spPr>
          <p:txBody>
            <a:bodyPr lIns="45720" rIns="45720">
              <a:spAutoFit/>
            </a:bodyPr>
            <a:lstStyle/>
            <a:p>
              <a:pPr algn="ctr" eaLnBrk="0" hangingPunct="0">
                <a:spcBef>
                  <a:spcPct val="50000"/>
                </a:spcBef>
              </a:pPr>
              <a:r>
                <a:rPr lang="en-US" sz="2400" b="1">
                  <a:latin typeface="Calibri" pitchFamily="34" charset="0"/>
                </a:rPr>
                <a:t>Node</a:t>
              </a:r>
            </a:p>
          </p:txBody>
        </p:sp>
        <p:sp>
          <p:nvSpPr>
            <p:cNvPr id="15" name="AutoShape 14"/>
            <p:cNvSpPr>
              <a:spLocks noChangeArrowheads="1"/>
            </p:cNvSpPr>
            <p:nvPr>
              <p:custDataLst>
                <p:tags r:id="rId13"/>
              </p:custDataLst>
            </p:nvPr>
          </p:nvSpPr>
          <p:spPr bwMode="auto">
            <a:xfrm rot="-9065976">
              <a:off x="3360" y="3744"/>
              <a:ext cx="374" cy="104"/>
            </a:xfrm>
            <a:prstGeom prst="rightArrow">
              <a:avLst>
                <a:gd name="adj1" fmla="val 50000"/>
                <a:gd name="adj2" fmla="val 89904"/>
              </a:avLst>
            </a:prstGeom>
            <a:solidFill>
              <a:srgbClr val="FF0000"/>
            </a:solidFill>
            <a:ln w="9525">
              <a:noFill/>
              <a:miter lim="800000"/>
              <a:headEnd/>
              <a:tailEnd/>
            </a:ln>
          </p:spPr>
          <p:txBody>
            <a:bodyPr wrap="none" lIns="45720" rIns="45720" anchor="ctr"/>
            <a:lstStyle/>
            <a:p>
              <a:endParaRPr lang="en-US">
                <a:latin typeface="Calibri" pitchFamily="34" charset="0"/>
              </a:endParaRPr>
            </a:p>
          </p:txBody>
        </p:sp>
      </p:grpSp>
      <p:grpSp>
        <p:nvGrpSpPr>
          <p:cNvPr id="7" name="Group 28"/>
          <p:cNvGrpSpPr>
            <a:grpSpLocks/>
          </p:cNvGrpSpPr>
          <p:nvPr/>
        </p:nvGrpSpPr>
        <p:grpSpPr bwMode="auto">
          <a:xfrm>
            <a:off x="381000" y="1752600"/>
            <a:ext cx="4108450" cy="1531938"/>
            <a:chOff x="240" y="1104"/>
            <a:chExt cx="2588" cy="965"/>
          </a:xfrm>
        </p:grpSpPr>
        <p:sp>
          <p:nvSpPr>
            <p:cNvPr id="17" name="AutoShape 6"/>
            <p:cNvSpPr>
              <a:spLocks noChangeArrowheads="1"/>
            </p:cNvSpPr>
            <p:nvPr>
              <p:custDataLst>
                <p:tags r:id="rId8"/>
              </p:custDataLst>
            </p:nvPr>
          </p:nvSpPr>
          <p:spPr bwMode="auto">
            <a:xfrm rot="-9458286">
              <a:off x="2295" y="1727"/>
              <a:ext cx="533" cy="342"/>
            </a:xfrm>
            <a:custGeom>
              <a:avLst/>
              <a:gdLst>
                <a:gd name="T0" fmla="*/ 12 w 21600"/>
                <a:gd name="T1" fmla="*/ 3 h 21600"/>
                <a:gd name="T2" fmla="*/ 7 w 21600"/>
                <a:gd name="T3" fmla="*/ 5 h 21600"/>
                <a:gd name="T4" fmla="*/ 1 w 21600"/>
                <a:gd name="T5" fmla="*/ 3 h 21600"/>
                <a:gd name="T6" fmla="*/ 7 w 21600"/>
                <a:gd name="T7" fmla="*/ 0 h 21600"/>
                <a:gd name="T8" fmla="*/ 0 60000 65536"/>
                <a:gd name="T9" fmla="*/ 0 60000 65536"/>
                <a:gd name="T10" fmla="*/ 0 60000 65536"/>
                <a:gd name="T11" fmla="*/ 0 60000 65536"/>
                <a:gd name="T12" fmla="*/ 3688 w 21600"/>
                <a:gd name="T13" fmla="*/ 3663 h 21600"/>
                <a:gd name="T14" fmla="*/ 17912 w 21600"/>
                <a:gd name="T15" fmla="*/ 17937 h 21600"/>
              </a:gdLst>
              <a:ahLst/>
              <a:cxnLst>
                <a:cxn ang="T8">
                  <a:pos x="T0" y="T1"/>
                </a:cxn>
                <a:cxn ang="T9">
                  <a:pos x="T2" y="T3"/>
                </a:cxn>
                <a:cxn ang="T10">
                  <a:pos x="T4" y="T5"/>
                </a:cxn>
                <a:cxn ang="T11">
                  <a:pos x="T6" y="T7"/>
                </a:cxn>
              </a:cxnLst>
              <a:rect l="T12" t="T13" r="T14" b="T15"/>
              <a:pathLst>
                <a:path w="21600" h="21600">
                  <a:moveTo>
                    <a:pt x="0" y="0"/>
                  </a:moveTo>
                  <a:lnTo>
                    <a:pt x="3735" y="21600"/>
                  </a:lnTo>
                  <a:lnTo>
                    <a:pt x="17865" y="21600"/>
                  </a:lnTo>
                  <a:lnTo>
                    <a:pt x="21600" y="0"/>
                  </a:lnTo>
                  <a:close/>
                </a:path>
              </a:pathLst>
            </a:custGeom>
            <a:noFill/>
            <a:ln w="22225">
              <a:solidFill>
                <a:srgbClr val="FF0000"/>
              </a:solidFill>
              <a:miter lim="800000"/>
              <a:headEnd/>
              <a:tailEnd/>
            </a:ln>
          </p:spPr>
          <p:txBody>
            <a:bodyPr wrap="none" lIns="45720" rIns="45720" anchor="ctr"/>
            <a:lstStyle/>
            <a:p>
              <a:endParaRPr lang="en-US">
                <a:latin typeface="Calibri" pitchFamily="34" charset="0"/>
              </a:endParaRPr>
            </a:p>
          </p:txBody>
        </p:sp>
        <p:sp>
          <p:nvSpPr>
            <p:cNvPr id="18" name="AutoShape 15"/>
            <p:cNvSpPr>
              <a:spLocks noChangeArrowheads="1"/>
            </p:cNvSpPr>
            <p:nvPr>
              <p:custDataLst>
                <p:tags r:id="rId9"/>
              </p:custDataLst>
            </p:nvPr>
          </p:nvSpPr>
          <p:spPr bwMode="auto">
            <a:xfrm rot="1385744">
              <a:off x="1178" y="1507"/>
              <a:ext cx="1216" cy="96"/>
            </a:xfrm>
            <a:prstGeom prst="rightArrow">
              <a:avLst>
                <a:gd name="adj1" fmla="val 41306"/>
                <a:gd name="adj2" fmla="val 160738"/>
              </a:avLst>
            </a:prstGeom>
            <a:solidFill>
              <a:srgbClr val="FF0000"/>
            </a:solidFill>
            <a:ln w="9525">
              <a:noFill/>
              <a:miter lim="800000"/>
              <a:headEnd/>
              <a:tailEnd/>
            </a:ln>
          </p:spPr>
          <p:txBody>
            <a:bodyPr wrap="none" lIns="45720" rIns="45720" anchor="ctr"/>
            <a:lstStyle/>
            <a:p>
              <a:endParaRPr lang="en-US">
                <a:latin typeface="Calibri" pitchFamily="34" charset="0"/>
              </a:endParaRPr>
            </a:p>
          </p:txBody>
        </p:sp>
        <p:sp>
          <p:nvSpPr>
            <p:cNvPr id="19" name="Text Box 16"/>
            <p:cNvSpPr txBox="1">
              <a:spLocks noChangeArrowheads="1"/>
            </p:cNvSpPr>
            <p:nvPr>
              <p:custDataLst>
                <p:tags r:id="rId10"/>
              </p:custDataLst>
            </p:nvPr>
          </p:nvSpPr>
          <p:spPr bwMode="auto">
            <a:xfrm>
              <a:off x="240" y="1104"/>
              <a:ext cx="1208" cy="288"/>
            </a:xfrm>
            <a:prstGeom prst="rect">
              <a:avLst/>
            </a:prstGeom>
            <a:noFill/>
            <a:ln w="9525">
              <a:noFill/>
              <a:miter lim="800000"/>
              <a:headEnd/>
              <a:tailEnd/>
            </a:ln>
          </p:spPr>
          <p:txBody>
            <a:bodyPr lIns="45720" rIns="45720">
              <a:spAutoFit/>
            </a:bodyPr>
            <a:lstStyle/>
            <a:p>
              <a:pPr algn="ctr" eaLnBrk="0" hangingPunct="0">
                <a:spcBef>
                  <a:spcPct val="50000"/>
                </a:spcBef>
              </a:pPr>
              <a:r>
                <a:rPr lang="en-US" sz="2400" b="1" dirty="0">
                  <a:latin typeface="Calibri" pitchFamily="34" charset="0"/>
                </a:rPr>
                <a:t>Cluster</a:t>
              </a:r>
            </a:p>
          </p:txBody>
        </p:sp>
      </p:grpSp>
      <p:grpSp>
        <p:nvGrpSpPr>
          <p:cNvPr id="10" name="Group 29"/>
          <p:cNvGrpSpPr>
            <a:grpSpLocks/>
          </p:cNvGrpSpPr>
          <p:nvPr/>
        </p:nvGrpSpPr>
        <p:grpSpPr bwMode="auto">
          <a:xfrm>
            <a:off x="2057400" y="1371600"/>
            <a:ext cx="4629150" cy="4359275"/>
            <a:chOff x="1296" y="864"/>
            <a:chExt cx="2916" cy="2746"/>
          </a:xfrm>
        </p:grpSpPr>
        <p:sp>
          <p:nvSpPr>
            <p:cNvPr id="21" name="Text Box 5"/>
            <p:cNvSpPr txBox="1">
              <a:spLocks noChangeArrowheads="1"/>
            </p:cNvSpPr>
            <p:nvPr>
              <p:custDataLst>
                <p:tags r:id="rId6"/>
              </p:custDataLst>
            </p:nvPr>
          </p:nvSpPr>
          <p:spPr bwMode="auto">
            <a:xfrm>
              <a:off x="2305" y="1035"/>
              <a:ext cx="944" cy="288"/>
            </a:xfrm>
            <a:prstGeom prst="rect">
              <a:avLst/>
            </a:prstGeom>
            <a:noFill/>
            <a:ln w="9525">
              <a:noFill/>
              <a:miter lim="800000"/>
              <a:headEnd/>
              <a:tailEnd/>
            </a:ln>
          </p:spPr>
          <p:txBody>
            <a:bodyPr wrap="none" lIns="45720" rIns="45720">
              <a:spAutoFit/>
            </a:bodyPr>
            <a:lstStyle/>
            <a:p>
              <a:pPr algn="ctr" eaLnBrk="0" hangingPunct="0">
                <a:spcBef>
                  <a:spcPct val="50000"/>
                </a:spcBef>
              </a:pPr>
              <a:r>
                <a:rPr lang="en-US" sz="2400" b="1">
                  <a:latin typeface="Calibri" pitchFamily="34" charset="0"/>
                </a:rPr>
                <a:t>Periphery</a:t>
              </a:r>
            </a:p>
          </p:txBody>
        </p:sp>
        <p:sp>
          <p:nvSpPr>
            <p:cNvPr id="22" name="AutoShape 17"/>
            <p:cNvSpPr>
              <a:spLocks noChangeArrowheads="1"/>
            </p:cNvSpPr>
            <p:nvPr>
              <p:custDataLst>
                <p:tags r:id="rId7"/>
              </p:custDataLst>
            </p:nvPr>
          </p:nvSpPr>
          <p:spPr bwMode="auto">
            <a:xfrm>
              <a:off x="1296" y="864"/>
              <a:ext cx="2916" cy="2746"/>
            </a:xfrm>
            <a:custGeom>
              <a:avLst/>
              <a:gdLst>
                <a:gd name="T0" fmla="*/ 197 w 21600"/>
                <a:gd name="T1" fmla="*/ 0 h 21600"/>
                <a:gd name="T2" fmla="*/ 58 w 21600"/>
                <a:gd name="T3" fmla="*/ 51 h 21600"/>
                <a:gd name="T4" fmla="*/ 0 w 21600"/>
                <a:gd name="T5" fmla="*/ 175 h 21600"/>
                <a:gd name="T6" fmla="*/ 58 w 21600"/>
                <a:gd name="T7" fmla="*/ 298 h 21600"/>
                <a:gd name="T8" fmla="*/ 197 w 21600"/>
                <a:gd name="T9" fmla="*/ 349 h 21600"/>
                <a:gd name="T10" fmla="*/ 336 w 21600"/>
                <a:gd name="T11" fmla="*/ 298 h 21600"/>
                <a:gd name="T12" fmla="*/ 394 w 21600"/>
                <a:gd name="T13" fmla="*/ 175 h 21600"/>
                <a:gd name="T14" fmla="*/ 336 w 21600"/>
                <a:gd name="T15" fmla="*/ 51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2 h 21600"/>
                <a:gd name="T26" fmla="*/ 18437 w 21600"/>
                <a:gd name="T27" fmla="*/ 1843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4057" y="10800"/>
                  </a:moveTo>
                  <a:cubicBezTo>
                    <a:pt x="4057" y="14524"/>
                    <a:pt x="7076" y="17543"/>
                    <a:pt x="10800" y="17543"/>
                  </a:cubicBezTo>
                  <a:cubicBezTo>
                    <a:pt x="14524" y="17543"/>
                    <a:pt x="17543" y="14524"/>
                    <a:pt x="17543" y="10800"/>
                  </a:cubicBezTo>
                  <a:cubicBezTo>
                    <a:pt x="17543" y="7076"/>
                    <a:pt x="14524" y="4057"/>
                    <a:pt x="10800" y="4057"/>
                  </a:cubicBezTo>
                  <a:cubicBezTo>
                    <a:pt x="7076" y="4057"/>
                    <a:pt x="4057" y="7076"/>
                    <a:pt x="4057" y="10800"/>
                  </a:cubicBezTo>
                  <a:close/>
                </a:path>
              </a:pathLst>
            </a:custGeom>
            <a:solidFill>
              <a:srgbClr val="A88800">
                <a:alpha val="30980"/>
              </a:srgbClr>
            </a:solidFill>
            <a:ln w="9525">
              <a:noFill/>
              <a:round/>
              <a:headEnd/>
              <a:tailEnd/>
            </a:ln>
          </p:spPr>
          <p:txBody>
            <a:bodyPr wrap="none" lIns="45720" rIns="45720" anchor="ctr"/>
            <a:lstStyle/>
            <a:p>
              <a:pPr algn="ctr" eaLnBrk="0" hangingPunct="0">
                <a:spcBef>
                  <a:spcPct val="50000"/>
                </a:spcBef>
              </a:pPr>
              <a:endParaRPr lang="en-US" sz="1200">
                <a:latin typeface="Calibri" pitchFamily="34" charset="0"/>
              </a:endParaRPr>
            </a:p>
          </p:txBody>
        </p:sp>
      </p:grpSp>
      <p:sp>
        <p:nvSpPr>
          <p:cNvPr id="23" name="AutoShape 7"/>
          <p:cNvSpPr>
            <a:spLocks noChangeArrowheads="1"/>
          </p:cNvSpPr>
          <p:nvPr>
            <p:custDataLst>
              <p:tags r:id="rId3"/>
            </p:custDataLst>
          </p:nvPr>
        </p:nvSpPr>
        <p:spPr bwMode="auto">
          <a:xfrm rot="11851534">
            <a:off x="5123130" y="4336658"/>
            <a:ext cx="1806384" cy="196524"/>
          </a:xfrm>
          <a:prstGeom prst="rightArrow">
            <a:avLst>
              <a:gd name="adj1" fmla="val 41306"/>
              <a:gd name="adj2" fmla="val 128234"/>
            </a:avLst>
          </a:prstGeom>
          <a:solidFill>
            <a:srgbClr val="FF0000"/>
          </a:solidFill>
          <a:ln w="9525">
            <a:noFill/>
            <a:miter lim="800000"/>
            <a:headEnd/>
            <a:tailEnd/>
          </a:ln>
        </p:spPr>
        <p:txBody>
          <a:bodyPr wrap="none" lIns="45720" rIns="45720" anchor="ctr"/>
          <a:lstStyle/>
          <a:p>
            <a:endParaRPr lang="en-US">
              <a:latin typeface="Calibri" pitchFamily="34" charset="0"/>
            </a:endParaRPr>
          </a:p>
        </p:txBody>
      </p:sp>
      <p:sp>
        <p:nvSpPr>
          <p:cNvPr id="24" name="Text Box 8"/>
          <p:cNvSpPr txBox="1">
            <a:spLocks noChangeArrowheads="1"/>
          </p:cNvSpPr>
          <p:nvPr>
            <p:custDataLst>
              <p:tags r:id="rId4"/>
            </p:custDataLst>
          </p:nvPr>
        </p:nvSpPr>
        <p:spPr bwMode="auto">
          <a:xfrm>
            <a:off x="6477000" y="4572000"/>
            <a:ext cx="1820863" cy="830997"/>
          </a:xfrm>
          <a:prstGeom prst="rect">
            <a:avLst/>
          </a:prstGeom>
          <a:noFill/>
          <a:ln w="9525">
            <a:noFill/>
            <a:miter lim="800000"/>
            <a:headEnd/>
            <a:tailEnd/>
          </a:ln>
        </p:spPr>
        <p:txBody>
          <a:bodyPr lIns="45720" rIns="45720">
            <a:spAutoFit/>
          </a:bodyPr>
          <a:lstStyle/>
          <a:p>
            <a:pPr algn="ctr" eaLnBrk="0" hangingPunct="0">
              <a:spcBef>
                <a:spcPct val="50000"/>
              </a:spcBef>
            </a:pPr>
            <a:r>
              <a:rPr lang="en-US" sz="2400" b="1" dirty="0" smtClean="0">
                <a:latin typeface="Calibri" pitchFamily="34" charset="0"/>
              </a:rPr>
              <a:t>Hubs or Influencers</a:t>
            </a:r>
            <a:endParaRPr lang="en-US" sz="2400" b="1" dirty="0">
              <a:latin typeface="Calibri" pitchFamily="34" charset="0"/>
            </a:endParaRPr>
          </a:p>
        </p:txBody>
      </p:sp>
      <p:sp>
        <p:nvSpPr>
          <p:cNvPr id="25" name="AutoShape 18"/>
          <p:cNvSpPr>
            <a:spLocks noChangeArrowheads="1"/>
          </p:cNvSpPr>
          <p:nvPr>
            <p:custDataLst>
              <p:tags r:id="rId5"/>
            </p:custDataLst>
          </p:nvPr>
        </p:nvSpPr>
        <p:spPr bwMode="auto">
          <a:xfrm rot="-9458286">
            <a:off x="4343400" y="4191000"/>
            <a:ext cx="795338" cy="466725"/>
          </a:xfrm>
          <a:custGeom>
            <a:avLst/>
            <a:gdLst>
              <a:gd name="T0" fmla="*/ 26752666 w 21600"/>
              <a:gd name="T1" fmla="*/ 5042401 h 21600"/>
              <a:gd name="T2" fmla="*/ 14642651 w 21600"/>
              <a:gd name="T3" fmla="*/ 10084824 h 21600"/>
              <a:gd name="T4" fmla="*/ 2532636 w 21600"/>
              <a:gd name="T5" fmla="*/ 5042401 h 21600"/>
              <a:gd name="T6" fmla="*/ 14642651 w 21600"/>
              <a:gd name="T7" fmla="*/ 0 h 21600"/>
              <a:gd name="T8" fmla="*/ 0 60000 65536"/>
              <a:gd name="T9" fmla="*/ 0 60000 65536"/>
              <a:gd name="T10" fmla="*/ 0 60000 65536"/>
              <a:gd name="T11" fmla="*/ 0 60000 65536"/>
              <a:gd name="T12" fmla="*/ 3668 w 21600"/>
              <a:gd name="T13" fmla="*/ 3668 h 21600"/>
              <a:gd name="T14" fmla="*/ 17932 w 21600"/>
              <a:gd name="T15" fmla="*/ 17932 h 21600"/>
            </a:gdLst>
            <a:ahLst/>
            <a:cxnLst>
              <a:cxn ang="T8">
                <a:pos x="T0" y="T1"/>
              </a:cxn>
              <a:cxn ang="T9">
                <a:pos x="T2" y="T3"/>
              </a:cxn>
              <a:cxn ang="T10">
                <a:pos x="T4" y="T5"/>
              </a:cxn>
              <a:cxn ang="T11">
                <a:pos x="T6" y="T7"/>
              </a:cxn>
            </a:cxnLst>
            <a:rect l="T12" t="T13" r="T14" b="T15"/>
            <a:pathLst>
              <a:path w="21600" h="21600">
                <a:moveTo>
                  <a:pt x="0" y="0"/>
                </a:moveTo>
                <a:lnTo>
                  <a:pt x="3735" y="21600"/>
                </a:lnTo>
                <a:lnTo>
                  <a:pt x="17865" y="21600"/>
                </a:lnTo>
                <a:lnTo>
                  <a:pt x="21600" y="0"/>
                </a:lnTo>
                <a:close/>
              </a:path>
            </a:pathLst>
          </a:custGeom>
          <a:noFill/>
          <a:ln w="22225">
            <a:solidFill>
              <a:srgbClr val="FF0000"/>
            </a:solidFill>
            <a:miter lim="800000"/>
            <a:headEnd/>
            <a:tailEnd/>
          </a:ln>
        </p:spPr>
        <p:txBody>
          <a:bodyPr wrap="none" lIns="45720" rIns="45720" anchor="ctr"/>
          <a:lstStyle/>
          <a:p>
            <a:endParaRPr lang="en-US">
              <a:latin typeface="Calibri" pitchFamily="34" charset="0"/>
            </a:endParaRPr>
          </a:p>
        </p:txBody>
      </p:sp>
      <p:sp>
        <p:nvSpPr>
          <p:cNvPr id="26" name="TextBox 25"/>
          <p:cNvSpPr txBox="1"/>
          <p:nvPr/>
        </p:nvSpPr>
        <p:spPr>
          <a:xfrm>
            <a:off x="76200" y="6336268"/>
            <a:ext cx="2743200" cy="369332"/>
          </a:xfrm>
          <a:prstGeom prst="rect">
            <a:avLst/>
          </a:prstGeom>
          <a:noFill/>
        </p:spPr>
        <p:txBody>
          <a:bodyPr wrap="square" rtlCol="0">
            <a:spAutoFit/>
          </a:bodyPr>
          <a:lstStyle/>
          <a:p>
            <a:r>
              <a:rPr lang="en-US" dirty="0" smtClean="0"/>
              <a:t>Source: Working </a:t>
            </a:r>
            <a:r>
              <a:rPr lang="en-US" dirty="0" err="1" smtClean="0"/>
              <a:t>Wikily</a:t>
            </a:r>
            <a:endParaRPr lang="en-US" dirty="0"/>
          </a:p>
        </p:txBody>
      </p:sp>
      <p:sp>
        <p:nvSpPr>
          <p:cNvPr id="27" name="TextBox 26"/>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28"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Basic Building Blocks of Networks</a:t>
            </a:r>
            <a:endParaRPr lang="en-US" sz="28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5386234254_b38f9d61f1_b.jpg"/>
          <p:cNvPicPr>
            <a:picLocks noChangeAspect="1"/>
          </p:cNvPicPr>
          <p:nvPr/>
        </p:nvPicPr>
        <p:blipFill>
          <a:blip r:embed="rId3" cstate="print"/>
          <a:stretch>
            <a:fillRect/>
          </a:stretch>
        </p:blipFill>
        <p:spPr>
          <a:xfrm>
            <a:off x="257176" y="1482566"/>
            <a:ext cx="3586692" cy="4842034"/>
          </a:xfrm>
          <a:prstGeom prst="rect">
            <a:avLst/>
          </a:prstGeom>
        </p:spPr>
      </p:pic>
      <p:sp>
        <p:nvSpPr>
          <p:cNvPr id="7" name="TextBox 6"/>
          <p:cNvSpPr txBox="1"/>
          <p:nvPr/>
        </p:nvSpPr>
        <p:spPr>
          <a:xfrm>
            <a:off x="3962400" y="1441132"/>
            <a:ext cx="5181600" cy="5262979"/>
          </a:xfrm>
          <a:prstGeom prst="rect">
            <a:avLst/>
          </a:prstGeom>
          <a:noFill/>
        </p:spPr>
        <p:txBody>
          <a:bodyPr wrap="square" rtlCol="0">
            <a:spAutoFit/>
          </a:bodyPr>
          <a:lstStyle/>
          <a:p>
            <a:r>
              <a:rPr lang="en-US" sz="2400" dirty="0" smtClean="0">
                <a:latin typeface="Arial" pitchFamily="34" charset="0"/>
                <a:cs typeface="Arial" pitchFamily="34" charset="0"/>
              </a:rPr>
              <a:t>National Wildlife Federation</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Brought together team that is working on advocacy strategy to support a law that encourages children to play outside. </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Team mapped their 5 “go to people” about this issue.</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Look at connections and strategic value of relationships and gaps</a:t>
            </a:r>
          </a:p>
          <a:p>
            <a:endParaRPr lang="en-US" sz="2400" dirty="0" smtClean="0">
              <a:latin typeface="Arial" pitchFamily="34" charset="0"/>
              <a:cs typeface="Arial" pitchFamily="34" charset="0"/>
            </a:endParaRPr>
          </a:p>
          <a:p>
            <a:endParaRPr lang="en-US" sz="2400" dirty="0">
              <a:latin typeface="Arial" pitchFamily="34" charset="0"/>
              <a:cs typeface="Arial" pitchFamily="34" charset="0"/>
            </a:endParaRPr>
          </a:p>
        </p:txBody>
      </p:sp>
      <p:sp>
        <p:nvSpPr>
          <p:cNvPr id="5" name="TextBox 4"/>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8"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How NGOs Visualize Their Networks: </a:t>
            </a:r>
          </a:p>
          <a:p>
            <a:pPr algn="l"/>
            <a:r>
              <a:rPr lang="en-US" sz="2800" dirty="0" smtClean="0">
                <a:solidFill>
                  <a:schemeClr val="tx1">
                    <a:lumMod val="75000"/>
                    <a:lumOff val="25000"/>
                  </a:schemeClr>
                </a:solidFill>
                <a:latin typeface="Arial" pitchFamily="34" charset="0"/>
                <a:cs typeface="Arial" pitchFamily="34" charset="0"/>
              </a:rPr>
              <a:t>Activism Strategy</a:t>
            </a:r>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a:p>
            <a:pPr algn="l"/>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a:p>
            <a:pPr algn="l"/>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a:p>
            <a:pPr algn="l"/>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a:p>
            <a:pPr algn="l"/>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4002466674_382b2091fb_b.jpg"/>
          <p:cNvPicPr>
            <a:picLocks noChangeAspect="1"/>
          </p:cNvPicPr>
          <p:nvPr/>
        </p:nvPicPr>
        <p:blipFill>
          <a:blip r:embed="rId3" cstate="print"/>
          <a:stretch>
            <a:fillRect/>
          </a:stretch>
        </p:blipFill>
        <p:spPr>
          <a:xfrm>
            <a:off x="1600200" y="1657350"/>
            <a:ext cx="6324600" cy="4743450"/>
          </a:xfrm>
          <a:prstGeom prst="rect">
            <a:avLst/>
          </a:prstGeom>
        </p:spPr>
      </p:pic>
      <p:sp>
        <p:nvSpPr>
          <p:cNvPr id="4" name="TextBox 3"/>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5"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How NGOs Visualize Their Networks: </a:t>
            </a:r>
          </a:p>
          <a:p>
            <a:pPr algn="l"/>
            <a:r>
              <a:rPr lang="en-US" sz="2800" dirty="0" smtClean="0">
                <a:solidFill>
                  <a:schemeClr val="tx1">
                    <a:lumMod val="75000"/>
                    <a:lumOff val="25000"/>
                  </a:schemeClr>
                </a:solidFill>
                <a:latin typeface="Arial" pitchFamily="34" charset="0"/>
                <a:cs typeface="Arial" pitchFamily="34" charset="0"/>
              </a:rPr>
              <a:t>Ecosystem</a:t>
            </a:r>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a:p>
            <a:pPr algn="l"/>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a:p>
            <a:pPr algn="l"/>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a:p>
            <a:pPr algn="l"/>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a:p>
            <a:pPr algn="l"/>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42925" y="1600200"/>
            <a:ext cx="8153400" cy="4616648"/>
          </a:xfrm>
          <a:prstGeom prst="rect">
            <a:avLst/>
          </a:prstGeom>
          <a:noFill/>
        </p:spPr>
        <p:txBody>
          <a:bodyPr wrap="square" rtlCol="0">
            <a:spAutoFit/>
          </a:bodyPr>
          <a:lstStyle/>
          <a:p>
            <a:r>
              <a:rPr lang="en-US" sz="2400" b="1" dirty="0" smtClean="0">
                <a:latin typeface="Arial" pitchFamily="34" charset="0"/>
                <a:cs typeface="Arial" pitchFamily="34" charset="0"/>
              </a:rPr>
              <a:t>Social Capital: </a:t>
            </a:r>
            <a:r>
              <a:rPr lang="en-US" sz="2400" dirty="0" smtClean="0">
                <a:latin typeface="Arial" pitchFamily="34" charset="0"/>
                <a:cs typeface="Arial" pitchFamily="34" charset="0"/>
              </a:rPr>
              <a:t>The benefit from building relationships with people in your network through trust and reciprocity.</a:t>
            </a:r>
          </a:p>
          <a:p>
            <a:r>
              <a:rPr lang="en-US" sz="2400" b="1" dirty="0" smtClean="0">
                <a:latin typeface="Arial" pitchFamily="34" charset="0"/>
                <a:cs typeface="Arial" pitchFamily="34" charset="0"/>
              </a:rPr>
              <a:t/>
            </a:r>
            <a:br>
              <a:rPr lang="en-US" sz="2400" b="1" dirty="0" smtClean="0">
                <a:latin typeface="Arial" pitchFamily="34" charset="0"/>
                <a:cs typeface="Arial" pitchFamily="34" charset="0"/>
              </a:rPr>
            </a:br>
            <a:r>
              <a:rPr lang="en-US" sz="2400" b="1" dirty="0" smtClean="0">
                <a:latin typeface="Arial" pitchFamily="34" charset="0"/>
                <a:cs typeface="Arial" pitchFamily="34" charset="0"/>
              </a:rPr>
              <a:t>Network Weaving: </a:t>
            </a:r>
            <a:r>
              <a:rPr lang="en-US" sz="2400" dirty="0" smtClean="0">
                <a:latin typeface="Arial" pitchFamily="34" charset="0"/>
                <a:cs typeface="Arial" pitchFamily="34" charset="0"/>
              </a:rPr>
              <a:t>A set of skills that help build your network by introducing people together, facilitating conversations, being a bridge, and sharing resources, information, and contacts.</a:t>
            </a:r>
          </a:p>
          <a:p>
            <a:pPr algn="ctr"/>
            <a:endParaRPr lang="en-US" sz="2400" dirty="0" smtClean="0">
              <a:latin typeface="Arial" pitchFamily="34" charset="0"/>
              <a:cs typeface="Arial" pitchFamily="34" charset="0"/>
            </a:endParaRPr>
          </a:p>
          <a:p>
            <a:pPr algn="ctr"/>
            <a:r>
              <a:rPr lang="en-US" sz="2400" dirty="0" smtClean="0">
                <a:latin typeface="Arial" pitchFamily="34" charset="0"/>
                <a:cs typeface="Arial" pitchFamily="34" charset="0"/>
              </a:rPr>
              <a:t/>
            </a:r>
            <a:br>
              <a:rPr lang="en-US" sz="2400" dirty="0" smtClean="0">
                <a:latin typeface="Arial" pitchFamily="34" charset="0"/>
                <a:cs typeface="Arial" pitchFamily="34" charset="0"/>
              </a:rPr>
            </a:br>
            <a:r>
              <a:rPr lang="en-US" sz="2600" b="1" dirty="0" smtClean="0">
                <a:latin typeface="Arial" pitchFamily="34" charset="0"/>
                <a:cs typeface="Arial" pitchFamily="34" charset="0"/>
              </a:rPr>
              <a:t>Social media makes it easy to strengthen networks because it is easy to find or connect with people online.</a:t>
            </a:r>
            <a:endParaRPr lang="en-US" sz="2600" b="1" dirty="0">
              <a:latin typeface="Arial" pitchFamily="34" charset="0"/>
              <a:cs typeface="Arial" pitchFamily="34" charset="0"/>
            </a:endParaRPr>
          </a:p>
        </p:txBody>
      </p:sp>
      <p:sp>
        <p:nvSpPr>
          <p:cNvPr id="4" name="TextBox 3"/>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5"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Strengthening the NGO Network:</a:t>
            </a:r>
          </a:p>
          <a:p>
            <a:pPr algn="l"/>
            <a:r>
              <a:rPr lang="en-US" sz="2800" dirty="0" smtClean="0">
                <a:solidFill>
                  <a:schemeClr val="tx1">
                    <a:lumMod val="75000"/>
                    <a:lumOff val="25000"/>
                  </a:schemeClr>
                </a:solidFill>
                <a:latin typeface="Arial" pitchFamily="34" charset="0"/>
                <a:cs typeface="Arial" pitchFamily="34" charset="0"/>
              </a:rPr>
              <a:t>Social Capital &amp; Network Weaving</a:t>
            </a:r>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a:p>
            <a:pPr algn="l"/>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a:p>
            <a:pPr algn="l"/>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a:p>
            <a:pPr algn="l"/>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a:p>
            <a:pPr algn="l"/>
            <a:endParaRPr lang="en-US" sz="100" dirty="0" smtClean="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315202548_ba4098a237_o.png"/>
          <p:cNvPicPr>
            <a:picLocks noChangeAspect="1"/>
          </p:cNvPicPr>
          <p:nvPr/>
        </p:nvPicPr>
        <p:blipFill>
          <a:blip r:embed="rId3" cstate="print"/>
          <a:stretch>
            <a:fillRect/>
          </a:stretch>
        </p:blipFill>
        <p:spPr>
          <a:xfrm>
            <a:off x="304800" y="1219200"/>
            <a:ext cx="3557922" cy="2133600"/>
          </a:xfrm>
          <a:prstGeom prst="rect">
            <a:avLst/>
          </a:prstGeom>
        </p:spPr>
      </p:pic>
      <p:pic>
        <p:nvPicPr>
          <p:cNvPr id="6" name="Picture 5" descr="4315202508_4e1722d15b_o.png"/>
          <p:cNvPicPr>
            <a:picLocks noChangeAspect="1"/>
          </p:cNvPicPr>
          <p:nvPr/>
        </p:nvPicPr>
        <p:blipFill>
          <a:blip r:embed="rId4" cstate="print"/>
          <a:stretch>
            <a:fillRect/>
          </a:stretch>
        </p:blipFill>
        <p:spPr>
          <a:xfrm>
            <a:off x="1905000" y="2286000"/>
            <a:ext cx="3747714" cy="1840983"/>
          </a:xfrm>
          <a:prstGeom prst="rect">
            <a:avLst/>
          </a:prstGeom>
        </p:spPr>
      </p:pic>
      <p:pic>
        <p:nvPicPr>
          <p:cNvPr id="7" name="Picture 6" descr="4315229946_3abbdf5ab3_o.png"/>
          <p:cNvPicPr>
            <a:picLocks noChangeAspect="1"/>
          </p:cNvPicPr>
          <p:nvPr/>
        </p:nvPicPr>
        <p:blipFill>
          <a:blip r:embed="rId5" cstate="print"/>
          <a:stretch>
            <a:fillRect/>
          </a:stretch>
        </p:blipFill>
        <p:spPr>
          <a:xfrm>
            <a:off x="3200400" y="3429000"/>
            <a:ext cx="4209324" cy="2001154"/>
          </a:xfrm>
          <a:prstGeom prst="rect">
            <a:avLst/>
          </a:prstGeom>
        </p:spPr>
      </p:pic>
      <p:pic>
        <p:nvPicPr>
          <p:cNvPr id="8" name="Picture 7" descr="4315202578_ac87788b63_o.png"/>
          <p:cNvPicPr>
            <a:picLocks noChangeAspect="1"/>
          </p:cNvPicPr>
          <p:nvPr/>
        </p:nvPicPr>
        <p:blipFill>
          <a:blip r:embed="rId6" cstate="print"/>
          <a:stretch>
            <a:fillRect/>
          </a:stretch>
        </p:blipFill>
        <p:spPr>
          <a:xfrm>
            <a:off x="5410200" y="4572000"/>
            <a:ext cx="3359053" cy="1409552"/>
          </a:xfrm>
          <a:prstGeom prst="rect">
            <a:avLst/>
          </a:prstGeom>
        </p:spPr>
      </p:pic>
      <p:pic>
        <p:nvPicPr>
          <p:cNvPr id="9" name="Picture 8" descr="4315202556_2af14c19e8_o.png"/>
          <p:cNvPicPr>
            <a:picLocks noChangeAspect="1"/>
          </p:cNvPicPr>
          <p:nvPr/>
        </p:nvPicPr>
        <p:blipFill>
          <a:blip r:embed="rId7" cstate="print"/>
          <a:stretch>
            <a:fillRect/>
          </a:stretch>
        </p:blipFill>
        <p:spPr>
          <a:xfrm>
            <a:off x="457200" y="5715000"/>
            <a:ext cx="4285715" cy="704762"/>
          </a:xfrm>
          <a:prstGeom prst="rect">
            <a:avLst/>
          </a:prstGeom>
        </p:spPr>
      </p:pic>
      <p:sp>
        <p:nvSpPr>
          <p:cNvPr id="10" name="TextBox 9"/>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11"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Example: Network Weaving Techniques</a:t>
            </a:r>
          </a:p>
          <a:p>
            <a:pPr algn="l"/>
            <a:endParaRPr lang="en-US" sz="100" dirty="0">
              <a:solidFill>
                <a:schemeClr val="tx1">
                  <a:lumMod val="75000"/>
                  <a:lumOff val="25000"/>
                </a:schemeClr>
              </a:solidFill>
              <a:latin typeface="Arial" pitchFamily="34" charset="0"/>
              <a:cs typeface="Arial" pitchFamily="34" charset="0"/>
            </a:endParaRPr>
          </a:p>
          <a:p>
            <a:pPr algn="l"/>
            <a:endParaRPr lang="en-US" sz="1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cintosh HD:Users:mandawong:Projects:IIE:emediat:col:word_template:word_temp-draft.jpg"/>
          <p:cNvPicPr/>
          <p:nvPr/>
        </p:nvPicPr>
        <p:blipFill rotWithShape="1">
          <a:blip r:embed="rId3" cstate="print">
            <a:extLst>
              <a:ext uri="{28A0092B-C50C-407E-A947-70E740481C1C}">
                <a14:useLocalDpi xmlns:a14="http://schemas.microsoft.com/office/drawing/2010/main" xmlns="" val="0"/>
              </a:ext>
            </a:extLst>
          </a:blip>
          <a:srcRect t="52307"/>
          <a:stretch/>
        </p:blipFill>
        <p:spPr bwMode="auto">
          <a:xfrm>
            <a:off x="1383030" y="2066925"/>
            <a:ext cx="7760970" cy="4791075"/>
          </a:xfrm>
          <a:prstGeom prst="rect">
            <a:avLst/>
          </a:prstGeom>
          <a:noFill/>
          <a:ln>
            <a:noFill/>
          </a:ln>
          <a:extLst>
            <a:ext uri="{53640926-AAD7-44D8-BBD7-CCE9431645EC}">
              <a14:shadowObscured xmlns:a14="http://schemas.microsoft.com/office/drawing/2010/main" xmlns=""/>
            </a:ext>
          </a:extLst>
        </p:spPr>
      </p:pic>
      <p:sp>
        <p:nvSpPr>
          <p:cNvPr id="13" name="TextBox 12"/>
          <p:cNvSpPr txBox="1"/>
          <p:nvPr/>
        </p:nvSpPr>
        <p:spPr>
          <a:xfrm>
            <a:off x="990600" y="1447800"/>
            <a:ext cx="6858000" cy="4524315"/>
          </a:xfrm>
          <a:prstGeom prst="rect">
            <a:avLst/>
          </a:prstGeom>
          <a:noFill/>
        </p:spPr>
        <p:txBody>
          <a:bodyPr wrap="square" rtlCol="0">
            <a:spAutoFit/>
          </a:bodyPr>
          <a:lstStyle/>
          <a:p>
            <a:r>
              <a:rPr lang="en-US" sz="2400" b="1" dirty="0" smtClean="0">
                <a:latin typeface="Arial" pitchFamily="34" charset="0"/>
                <a:cs typeface="Arial" pitchFamily="34" charset="0"/>
              </a:rPr>
              <a:t>Goal:</a:t>
            </a:r>
            <a:r>
              <a:rPr lang="en-US" sz="2400" dirty="0" smtClean="0">
                <a:latin typeface="Arial" pitchFamily="34" charset="0"/>
                <a:cs typeface="Arial" pitchFamily="34" charset="0"/>
              </a:rPr>
              <a:t> This exercise will provide an opportunity for participants to map their network to visualize, develop, and weave relationships with others to help support their program or communications goals. </a:t>
            </a:r>
          </a:p>
          <a:p>
            <a:endParaRPr lang="en-US" sz="2400" dirty="0" smtClean="0">
              <a:latin typeface="Arial" pitchFamily="34" charset="0"/>
              <a:cs typeface="Arial" pitchFamily="34" charset="0"/>
            </a:endParaRPr>
          </a:p>
          <a:p>
            <a:r>
              <a:rPr lang="en-US" sz="2400" b="1" dirty="0" smtClean="0">
                <a:latin typeface="Arial" pitchFamily="34" charset="0"/>
                <a:cs typeface="Arial" pitchFamily="34" charset="0"/>
              </a:rPr>
              <a:t>Description: </a:t>
            </a:r>
            <a:r>
              <a:rPr lang="en-US" sz="2400" dirty="0" smtClean="0">
                <a:latin typeface="Arial" pitchFamily="34" charset="0"/>
                <a:cs typeface="Arial" pitchFamily="34" charset="0"/>
              </a:rPr>
              <a:t>We will debrief standing up as group and looking at each team’s map. One person from each team should be prepared to explain the map to the whole group and share insights.  </a:t>
            </a:r>
          </a:p>
          <a:p>
            <a:endParaRPr lang="en-US" sz="2400" dirty="0">
              <a:latin typeface="Arial" pitchFamily="34" charset="0"/>
              <a:cs typeface="Arial" pitchFamily="34" charset="0"/>
            </a:endParaRPr>
          </a:p>
        </p:txBody>
      </p:sp>
      <p:sp>
        <p:nvSpPr>
          <p:cNvPr id="5" name="TextBox 4"/>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6"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Map Your Network</a:t>
            </a:r>
            <a:endParaRPr lang="en-US" sz="1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cintosh HD:Users:mandawong:Projects:IIE:emediat:col:word_template:word_temp-draft.jpg"/>
          <p:cNvPicPr/>
          <p:nvPr/>
        </p:nvPicPr>
        <p:blipFill rotWithShape="1">
          <a:blip r:embed="rId3" cstate="print">
            <a:extLst>
              <a:ext uri="{28A0092B-C50C-407E-A947-70E740481C1C}">
                <a14:useLocalDpi xmlns:a14="http://schemas.microsoft.com/office/drawing/2010/main" xmlns="" val="0"/>
              </a:ext>
            </a:extLst>
          </a:blip>
          <a:srcRect t="52307"/>
          <a:stretch/>
        </p:blipFill>
        <p:spPr bwMode="auto">
          <a:xfrm>
            <a:off x="1383030" y="2066925"/>
            <a:ext cx="7760970" cy="4791075"/>
          </a:xfrm>
          <a:prstGeom prst="rect">
            <a:avLst/>
          </a:prstGeom>
          <a:noFill/>
          <a:ln>
            <a:noFill/>
          </a:ln>
          <a:extLst>
            <a:ext uri="{53640926-AAD7-44D8-BBD7-CCE9431645EC}">
              <a14:shadowObscured xmlns:a14="http://schemas.microsoft.com/office/drawing/2010/main" xmlns=""/>
            </a:ext>
          </a:extLst>
        </p:spPr>
      </p:pic>
      <p:sp>
        <p:nvSpPr>
          <p:cNvPr id="13" name="TextBox 12"/>
          <p:cNvSpPr txBox="1"/>
          <p:nvPr/>
        </p:nvSpPr>
        <p:spPr>
          <a:xfrm>
            <a:off x="685800" y="1447800"/>
            <a:ext cx="7543800" cy="4524315"/>
          </a:xfrm>
          <a:prstGeom prst="rect">
            <a:avLst/>
          </a:prstGeom>
          <a:noFill/>
        </p:spPr>
        <p:txBody>
          <a:bodyPr wrap="square" rtlCol="0">
            <a:spAutoFit/>
          </a:bodyPr>
          <a:lstStyle/>
          <a:p>
            <a:pPr marL="342900" indent="-342900">
              <a:buAutoNum type="arabicPeriod"/>
            </a:pPr>
            <a:r>
              <a:rPr lang="en-US" sz="2400" dirty="0" smtClean="0">
                <a:latin typeface="Arial" pitchFamily="34" charset="0"/>
                <a:cs typeface="Arial" pitchFamily="34" charset="0"/>
              </a:rPr>
              <a:t>Work together with the members of your group.  Use sticky notes or markers and poster paper. Pick a civil society area to map.</a:t>
            </a:r>
          </a:p>
          <a:p>
            <a:pPr marL="342900" indent="-342900">
              <a:buAutoNum type="arabicPeriod"/>
            </a:pPr>
            <a:r>
              <a:rPr lang="en-US" sz="2400" dirty="0" smtClean="0">
                <a:latin typeface="Arial" pitchFamily="34" charset="0"/>
                <a:cs typeface="Arial" pitchFamily="34" charset="0"/>
              </a:rPr>
              <a:t>Brainstorm a list of “go to” people, organizations, and others.</a:t>
            </a:r>
          </a:p>
          <a:p>
            <a:pPr marL="342900" indent="-342900">
              <a:buAutoNum type="arabicPeriod"/>
            </a:pPr>
            <a:r>
              <a:rPr lang="en-US" sz="2400" dirty="0" smtClean="0">
                <a:latin typeface="Arial" pitchFamily="34" charset="0"/>
                <a:cs typeface="Arial" pitchFamily="34" charset="0"/>
              </a:rPr>
              <a:t>Decide on different colors to distinguish between different groups</a:t>
            </a:r>
            <a:r>
              <a:rPr lang="en-US" sz="2400" dirty="0">
                <a:latin typeface="Arial" pitchFamily="34" charset="0"/>
                <a:cs typeface="Arial" pitchFamily="34" charset="0"/>
              </a:rPr>
              <a:t> </a:t>
            </a:r>
            <a:r>
              <a:rPr lang="en-US" sz="2400" dirty="0" smtClean="0">
                <a:latin typeface="Arial" pitchFamily="34" charset="0"/>
                <a:cs typeface="Arial" pitchFamily="34" charset="0"/>
              </a:rPr>
              <a:t>and write the names on the sticky notes.</a:t>
            </a:r>
          </a:p>
          <a:p>
            <a:pPr marL="342900" indent="-342900">
              <a:buAutoNum type="arabicPeriod"/>
            </a:pPr>
            <a:r>
              <a:rPr lang="en-US" sz="2400" dirty="0" smtClean="0">
                <a:latin typeface="Arial" pitchFamily="34" charset="0"/>
                <a:cs typeface="Arial" pitchFamily="34" charset="0"/>
              </a:rPr>
              <a:t>Put them on the poster paper on the wall and as a group, identify influencers and discuss specific ties and connections. Draw the connections.</a:t>
            </a:r>
          </a:p>
          <a:p>
            <a:pPr marL="342900" indent="-342900">
              <a:buAutoNum type="arabicPeriod"/>
            </a:pPr>
            <a:r>
              <a:rPr lang="en-US" sz="2400" dirty="0" smtClean="0">
                <a:latin typeface="Arial" pitchFamily="34" charset="0"/>
                <a:cs typeface="Arial" pitchFamily="34" charset="0"/>
              </a:rPr>
              <a:t> Reflection questions.</a:t>
            </a:r>
          </a:p>
        </p:txBody>
      </p:sp>
      <p:sp>
        <p:nvSpPr>
          <p:cNvPr id="5" name="TextBox 4"/>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6"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Map Your Network: Steps</a:t>
            </a:r>
            <a:endParaRPr lang="en-US" sz="1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 name="Picture 3" descr="5504859585_6e14159c83_b.jpg"/>
          <p:cNvPicPr>
            <a:picLocks noChangeAspect="1"/>
          </p:cNvPicPr>
          <p:nvPr/>
        </p:nvPicPr>
        <p:blipFill>
          <a:blip r:embed="rId3" cstate="print"/>
          <a:stretch>
            <a:fillRect/>
          </a:stretch>
        </p:blipFill>
        <p:spPr>
          <a:xfrm>
            <a:off x="1" y="715678"/>
            <a:ext cx="9182100" cy="6142322"/>
          </a:xfrm>
          <a:prstGeom prst="rect">
            <a:avLst/>
          </a:prstGeom>
        </p:spPr>
      </p:pic>
      <p:sp>
        <p:nvSpPr>
          <p:cNvPr id="5" name="TextBox 4"/>
          <p:cNvSpPr txBox="1"/>
          <p:nvPr/>
        </p:nvSpPr>
        <p:spPr>
          <a:xfrm>
            <a:off x="19051" y="4724400"/>
            <a:ext cx="7696200" cy="1384995"/>
          </a:xfrm>
          <a:prstGeom prst="rect">
            <a:avLst/>
          </a:prstGeom>
          <a:solidFill>
            <a:srgbClr val="ABDCD4">
              <a:alpha val="86000"/>
            </a:srgbClr>
          </a:solidFill>
        </p:spPr>
        <p:txBody>
          <a:bodyPr wrap="square" rtlCol="0">
            <a:spAutoFit/>
          </a:bodyPr>
          <a:lstStyle/>
          <a:p>
            <a:pPr marL="342900" indent="-342900"/>
            <a:r>
              <a:rPr lang="en-US" sz="2800" dirty="0" smtClean="0">
                <a:latin typeface="Arial" pitchFamily="34" charset="0"/>
                <a:cs typeface="Arial" pitchFamily="34" charset="0"/>
              </a:rPr>
              <a:t>	Each </a:t>
            </a:r>
            <a:r>
              <a:rPr lang="en-US" sz="2800" dirty="0">
                <a:latin typeface="Arial" pitchFamily="34" charset="0"/>
                <a:cs typeface="Arial" pitchFamily="34" charset="0"/>
              </a:rPr>
              <a:t>person should introduce themselves to </a:t>
            </a:r>
            <a:r>
              <a:rPr lang="en-US" sz="2800" dirty="0" smtClean="0">
                <a:latin typeface="Arial" pitchFamily="34" charset="0"/>
                <a:cs typeface="Arial" pitchFamily="34" charset="0"/>
              </a:rPr>
              <a:t>the group </a:t>
            </a:r>
            <a:r>
              <a:rPr lang="en-US" sz="2800" dirty="0">
                <a:latin typeface="Arial" pitchFamily="34" charset="0"/>
                <a:cs typeface="Arial" pitchFamily="34" charset="0"/>
              </a:rPr>
              <a:t>and place their sticky notes on the </a:t>
            </a:r>
            <a:r>
              <a:rPr lang="en-US" sz="2800" dirty="0" smtClean="0">
                <a:latin typeface="Arial" pitchFamily="34" charset="0"/>
                <a:cs typeface="Arial" pitchFamily="34" charset="0"/>
              </a:rPr>
              <a:t>wall.</a:t>
            </a:r>
            <a:endParaRPr lang="en-US" sz="2800" dirty="0">
              <a:latin typeface="Arial" pitchFamily="34" charset="0"/>
              <a:cs typeface="Arial" pitchFamily="34" charset="0"/>
            </a:endParaRPr>
          </a:p>
        </p:txBody>
      </p:sp>
      <p:sp>
        <p:nvSpPr>
          <p:cNvPr id="6" name="TextBox 5"/>
          <p:cNvSpPr txBox="1"/>
          <p:nvPr/>
        </p:nvSpPr>
        <p:spPr>
          <a:xfrm>
            <a:off x="0" y="-1"/>
            <a:ext cx="9144000" cy="984885"/>
          </a:xfrm>
          <a:prstGeom prst="rect">
            <a:avLst/>
          </a:prstGeom>
          <a:solidFill>
            <a:srgbClr val="ABDCD4"/>
          </a:solidFill>
        </p:spPr>
        <p:txBody>
          <a:bodyPr wrap="square" rtlCol="0">
            <a:spAutoFit/>
          </a:bodyPr>
          <a:lstStyle/>
          <a:p>
            <a:pPr algn="ctr"/>
            <a:r>
              <a:rPr lang="en-US" sz="3600" dirty="0">
                <a:solidFill>
                  <a:schemeClr val="tx1">
                    <a:lumMod val="75000"/>
                    <a:lumOff val="25000"/>
                  </a:schemeClr>
                </a:solidFill>
                <a:latin typeface="Arial" pitchFamily="34" charset="0"/>
                <a:cs typeface="Arial" pitchFamily="34" charset="0"/>
              </a:rPr>
              <a:t>Three Things About Me: </a:t>
            </a:r>
            <a:r>
              <a:rPr lang="en-US" sz="4400" dirty="0">
                <a:solidFill>
                  <a:schemeClr val="tx1">
                    <a:lumMod val="75000"/>
                    <a:lumOff val="25000"/>
                  </a:schemeClr>
                </a:solidFill>
                <a:latin typeface="Arial" pitchFamily="34" charset="0"/>
                <a:cs typeface="Arial" pitchFamily="34" charset="0"/>
              </a:rPr>
              <a:t/>
            </a:r>
            <a:br>
              <a:rPr lang="en-US" sz="4400" dirty="0">
                <a:solidFill>
                  <a:schemeClr val="tx1">
                    <a:lumMod val="75000"/>
                    <a:lumOff val="25000"/>
                  </a:schemeClr>
                </a:solidFill>
                <a:latin typeface="Arial" pitchFamily="34" charset="0"/>
                <a:cs typeface="Arial" pitchFamily="34" charset="0"/>
              </a:rPr>
            </a:br>
            <a:r>
              <a:rPr lang="en-US" sz="2200" dirty="0" smtClean="0">
                <a:solidFill>
                  <a:schemeClr val="tx1">
                    <a:lumMod val="75000"/>
                    <a:lumOff val="25000"/>
                  </a:schemeClr>
                </a:solidFill>
                <a:latin typeface="Arial" pitchFamily="34" charset="0"/>
                <a:cs typeface="Arial" pitchFamily="34" charset="0"/>
              </a:rPr>
              <a:t>Instructions</a:t>
            </a:r>
            <a:endParaRPr lang="en-US" sz="22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cintosh HD:Users:mandawong:Projects:IIE:emediat:col:word_template:word_temp-draft.jpg"/>
          <p:cNvPicPr/>
          <p:nvPr/>
        </p:nvPicPr>
        <p:blipFill rotWithShape="1">
          <a:blip r:embed="rId3" cstate="print">
            <a:extLst>
              <a:ext uri="{28A0092B-C50C-407E-A947-70E740481C1C}">
                <a14:useLocalDpi xmlns:a14="http://schemas.microsoft.com/office/drawing/2010/main" xmlns="" val="0"/>
              </a:ext>
            </a:extLst>
          </a:blip>
          <a:srcRect t="52307"/>
          <a:stretch/>
        </p:blipFill>
        <p:spPr bwMode="auto">
          <a:xfrm>
            <a:off x="1383030" y="2066925"/>
            <a:ext cx="7760970" cy="4791075"/>
          </a:xfrm>
          <a:prstGeom prst="rect">
            <a:avLst/>
          </a:prstGeom>
          <a:noFill/>
          <a:ln>
            <a:noFill/>
          </a:ln>
          <a:extLst>
            <a:ext uri="{53640926-AAD7-44D8-BBD7-CCE9431645EC}">
              <a14:shadowObscured xmlns:a14="http://schemas.microsoft.com/office/drawing/2010/main" xmlns=""/>
            </a:ext>
          </a:extLst>
        </p:spPr>
      </p:pic>
      <p:sp>
        <p:nvSpPr>
          <p:cNvPr id="5" name="TextBox 4"/>
          <p:cNvSpPr txBox="1"/>
          <p:nvPr/>
        </p:nvSpPr>
        <p:spPr>
          <a:xfrm>
            <a:off x="1905000" y="2286000"/>
            <a:ext cx="6553200" cy="1200329"/>
          </a:xfrm>
          <a:prstGeom prst="rect">
            <a:avLst/>
          </a:prstGeom>
          <a:noFill/>
        </p:spPr>
        <p:txBody>
          <a:bodyPr wrap="square" rtlCol="0">
            <a:spAutoFit/>
          </a:bodyPr>
          <a:lstStyle/>
          <a:p>
            <a:pPr marL="342900" indent="-342900">
              <a:buAutoNum type="arabicPeriod"/>
            </a:pPr>
            <a:r>
              <a:rPr lang="en-US" sz="3600" dirty="0" smtClean="0">
                <a:latin typeface="Arial" pitchFamily="34" charset="0"/>
                <a:cs typeface="Arial" pitchFamily="34" charset="0"/>
              </a:rPr>
              <a:t>    Share Pairs</a:t>
            </a:r>
          </a:p>
          <a:p>
            <a:pPr marL="342900" indent="-342900">
              <a:buAutoNum type="arabicPeriod"/>
            </a:pPr>
            <a:r>
              <a:rPr lang="en-US" sz="3600" dirty="0" smtClean="0">
                <a:latin typeface="Arial" pitchFamily="34" charset="0"/>
                <a:cs typeface="Arial" pitchFamily="34" charset="0"/>
              </a:rPr>
              <a:t>    Circle Closing</a:t>
            </a:r>
            <a:endParaRPr lang="en-US" sz="3600" dirty="0">
              <a:latin typeface="Arial" pitchFamily="34" charset="0"/>
              <a:cs typeface="Arial" pitchFamily="34" charset="0"/>
            </a:endParaRPr>
          </a:p>
        </p:txBody>
      </p:sp>
      <p:sp>
        <p:nvSpPr>
          <p:cNvPr id="6" name="TextBox 5"/>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schemeClr val="tx1">
                  <a:lumMod val="75000"/>
                  <a:lumOff val="25000"/>
                </a:schemeClr>
              </a:solidFill>
              <a:latin typeface="Arial" pitchFamily="34" charset="0"/>
              <a:cs typeface="Arial" pitchFamily="34" charset="0"/>
            </a:endParaRPr>
          </a:p>
        </p:txBody>
      </p:sp>
      <p:sp>
        <p:nvSpPr>
          <p:cNvPr id="8"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tx1">
                    <a:lumMod val="75000"/>
                    <a:lumOff val="25000"/>
                  </a:schemeClr>
                </a:solidFill>
                <a:latin typeface="Arial" pitchFamily="34" charset="0"/>
                <a:cs typeface="Arial" pitchFamily="34" charset="0"/>
              </a:rPr>
              <a:t>Reflection &amp; Closing</a:t>
            </a:r>
            <a:endParaRPr lang="en-US" sz="1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pt_template-cover.jpg                                         0037E422Macintosh HD                   C3619BF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88" y="0"/>
            <a:ext cx="9145588" cy="7316788"/>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0" y="2971800"/>
            <a:ext cx="9144000" cy="954107"/>
          </a:xfrm>
          <a:prstGeom prst="rect">
            <a:avLst/>
          </a:prstGeom>
          <a:solidFill>
            <a:schemeClr val="accent5">
              <a:lumMod val="40000"/>
              <a:lumOff val="60000"/>
            </a:schemeClr>
          </a:solidFill>
        </p:spPr>
        <p:txBody>
          <a:bodyPr wrap="square" rtlCol="0">
            <a:spAutoFit/>
          </a:bodyPr>
          <a:lstStyle/>
          <a:p>
            <a:pPr algn="ctr"/>
            <a:r>
              <a:rPr lang="en-US" sz="2800" b="1" dirty="0" smtClean="0">
                <a:solidFill>
                  <a:schemeClr val="tx1">
                    <a:lumMod val="75000"/>
                    <a:lumOff val="25000"/>
                  </a:schemeClr>
                </a:solidFill>
                <a:latin typeface="Arial" pitchFamily="34" charset="0"/>
                <a:cs typeface="Arial" pitchFamily="34" charset="0"/>
              </a:rPr>
              <a:t>Workshop 1:  Social Media and Networked NGOs for Civil Society Overview and Strategic Planning</a:t>
            </a:r>
          </a:p>
        </p:txBody>
      </p:sp>
      <p:sp>
        <p:nvSpPr>
          <p:cNvPr id="9" name="TextBox 8"/>
          <p:cNvSpPr txBox="1"/>
          <p:nvPr/>
        </p:nvSpPr>
        <p:spPr>
          <a:xfrm>
            <a:off x="0" y="4201180"/>
            <a:ext cx="9144000" cy="461665"/>
          </a:xfrm>
          <a:prstGeom prst="rect">
            <a:avLst/>
          </a:prstGeom>
          <a:solidFill>
            <a:srgbClr val="9DE357">
              <a:alpha val="57000"/>
            </a:srgbClr>
          </a:solidFill>
        </p:spPr>
        <p:txBody>
          <a:bodyPr wrap="square" rtlCol="0">
            <a:spAutoFit/>
          </a:bodyPr>
          <a:lstStyle/>
          <a:p>
            <a:pPr algn="ctr"/>
            <a:r>
              <a:rPr lang="en-US" sz="2400" dirty="0" smtClean="0">
                <a:solidFill>
                  <a:schemeClr val="tx1">
                    <a:lumMod val="75000"/>
                    <a:lumOff val="25000"/>
                  </a:schemeClr>
                </a:solidFill>
                <a:latin typeface="Arial" pitchFamily="34" charset="0"/>
                <a:cs typeface="Arial" pitchFamily="34" charset="0"/>
              </a:rPr>
              <a:t>Day 2: Creating a Social Media Strategy Plan</a:t>
            </a:r>
            <a:endParaRPr lang="en-US" sz="2400" dirty="0">
              <a:solidFill>
                <a:schemeClr val="tx1">
                  <a:lumMod val="75000"/>
                  <a:lumOff val="25000"/>
                </a:schemeClr>
              </a:solidFill>
              <a:latin typeface="Arial" pitchFamily="34" charset="0"/>
              <a:cs typeface="Arial" pitchFamily="34" charset="0"/>
            </a:endParaRPr>
          </a:p>
        </p:txBody>
      </p:sp>
      <p:sp>
        <p:nvSpPr>
          <p:cNvPr id="10" name="TextBox 9"/>
          <p:cNvSpPr txBox="1"/>
          <p:nvPr/>
        </p:nvSpPr>
        <p:spPr>
          <a:xfrm>
            <a:off x="0" y="6344960"/>
            <a:ext cx="9144000" cy="523220"/>
          </a:xfrm>
          <a:prstGeom prst="rect">
            <a:avLst/>
          </a:prstGeom>
          <a:noFill/>
        </p:spPr>
        <p:txBody>
          <a:bodyPr wrap="square" rtlCol="0">
            <a:spAutoFit/>
          </a:bodyPr>
          <a:lstStyle/>
          <a:p>
            <a:pPr algn="ctr"/>
            <a:r>
              <a:rPr lang="en-US" sz="1400" dirty="0" smtClean="0"/>
              <a:t>This project is managed by Institute for International Institute for Education (IIE)</a:t>
            </a:r>
            <a:br>
              <a:rPr lang="en-US" sz="1400" dirty="0" smtClean="0"/>
            </a:br>
            <a:r>
              <a:rPr lang="en-US" sz="1400" dirty="0" smtClean="0"/>
              <a:t>Sponsored by the U.S. Department of State Middle East Partnership Initiative (MEPI)</a:t>
            </a:r>
            <a:endParaRPr lang="en-US" sz="1400" dirty="0"/>
          </a:p>
        </p:txBody>
      </p:sp>
    </p:spTree>
    <p:extLst>
      <p:ext uri="{BB962C8B-B14F-4D97-AF65-F5344CB8AC3E}">
        <p14:creationId xmlns:p14="http://schemas.microsoft.com/office/powerpoint/2010/main" xmlns="" val="249928631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0" y="-1"/>
            <a:ext cx="9144000" cy="1097280"/>
          </a:xfrm>
          <a:prstGeom prst="rect">
            <a:avLst/>
          </a:prstGeom>
          <a:solidFill>
            <a:srgbClr val="ABDCD4"/>
          </a:solidFill>
        </p:spPr>
        <p:txBody>
          <a:bodyPr wrap="square" rtlCol="0">
            <a:spAutoFit/>
          </a:bodyPr>
          <a:lstStyle/>
          <a:p>
            <a:endParaRPr lang="en-US" sz="3200" b="1" dirty="0" smtClean="0">
              <a:solidFill>
                <a:schemeClr val="tx1">
                  <a:lumMod val="65000"/>
                  <a:lumOff val="35000"/>
                </a:schemeClr>
              </a:solidFill>
              <a:latin typeface="Arial" pitchFamily="34" charset="0"/>
              <a:cs typeface="Arial" pitchFamily="34" charset="0"/>
            </a:endParaRPr>
          </a:p>
        </p:txBody>
      </p:sp>
      <p:sp>
        <p:nvSpPr>
          <p:cNvPr id="3118" name="Rectangle 46"/>
          <p:cNvSpPr>
            <a:spLocks noGrp="1" noChangeArrowheads="1"/>
          </p:cNvSpPr>
          <p:nvPr>
            <p:ph type="title"/>
          </p:nvPr>
        </p:nvSpPr>
        <p:spPr bwMode="auto">
          <a:xfrm>
            <a:off x="257175" y="381000"/>
            <a:ext cx="8610600" cy="381000"/>
          </a:xfrm>
          <a:noFill/>
          <a:ln>
            <a:miter lim="800000"/>
            <a:headEnd/>
            <a:tailEnd/>
          </a:ln>
        </p:spPr>
        <p:txBody>
          <a:bodyPr vert="horz" wrap="square" lIns="91440" tIns="45720" rIns="91440" bIns="45720" numCol="1" anchor="ctr" anchorCtr="0" compatLnSpc="1">
            <a:prstTxWarp prst="textNoShape">
              <a:avLst/>
            </a:prstTxWarp>
            <a:noAutofit/>
          </a:bodyPr>
          <a:lstStyle/>
          <a:p>
            <a:pPr algn="l"/>
            <a:r>
              <a:rPr lang="en-US" sz="3600" dirty="0" smtClean="0">
                <a:solidFill>
                  <a:schemeClr val="tx1">
                    <a:lumMod val="75000"/>
                    <a:lumOff val="25000"/>
                  </a:schemeClr>
                </a:solidFill>
                <a:latin typeface="Arial" pitchFamily="34" charset="0"/>
                <a:cs typeface="Arial" pitchFamily="34" charset="0"/>
              </a:rPr>
              <a:t>Day Two</a:t>
            </a:r>
            <a:endParaRPr lang="en-US" sz="3600" dirty="0">
              <a:solidFill>
                <a:schemeClr val="tx1">
                  <a:lumMod val="75000"/>
                  <a:lumOff val="25000"/>
                </a:schemeClr>
              </a:solidFill>
              <a:latin typeface="Arial" pitchFamily="34" charset="0"/>
              <a:cs typeface="Arial" pitchFamily="34" charset="0"/>
            </a:endParaRPr>
          </a:p>
        </p:txBody>
      </p:sp>
      <p:sp>
        <p:nvSpPr>
          <p:cNvPr id="3261" name="Text Box 189"/>
          <p:cNvSpPr txBox="1">
            <a:spLocks noChangeArrowheads="1"/>
          </p:cNvSpPr>
          <p:nvPr/>
        </p:nvSpPr>
        <p:spPr bwMode="auto">
          <a:xfrm>
            <a:off x="7086600" y="1665288"/>
            <a:ext cx="1752600" cy="276999"/>
          </a:xfrm>
          <a:prstGeom prst="rect">
            <a:avLst/>
          </a:prstGeom>
          <a:noFill/>
          <a:ln w="9525">
            <a:noFill/>
            <a:miter lim="800000"/>
            <a:headEnd/>
            <a:tailEnd/>
          </a:ln>
          <a:effectLst/>
        </p:spPr>
        <p:txBody>
          <a:bodyPr>
            <a:spAutoFit/>
          </a:bodyPr>
          <a:lstStyle/>
          <a:p>
            <a:pPr marL="168275" indent="-168275" defTabSz="168275">
              <a:spcBef>
                <a:spcPct val="50000"/>
              </a:spcBef>
              <a:buFontTx/>
              <a:buChar char="•"/>
            </a:pPr>
            <a:endParaRPr lang="en-US" sz="1200" dirty="0">
              <a:latin typeface="Arial" pitchFamily="34" charset="0"/>
            </a:endParaRPr>
          </a:p>
        </p:txBody>
      </p:sp>
      <p:grpSp>
        <p:nvGrpSpPr>
          <p:cNvPr id="4" name="Group 3"/>
          <p:cNvGrpSpPr/>
          <p:nvPr/>
        </p:nvGrpSpPr>
        <p:grpSpPr>
          <a:xfrm>
            <a:off x="187325" y="1352996"/>
            <a:ext cx="8985250" cy="5160348"/>
            <a:chOff x="187325" y="1352996"/>
            <a:chExt cx="8985250" cy="5160348"/>
          </a:xfrm>
        </p:grpSpPr>
        <p:pic>
          <p:nvPicPr>
            <p:cNvPr id="3244" name="Picture 172" descr="MeetRoomWalls"/>
            <p:cNvPicPr>
              <a:picLocks noChangeAspect="1" noChangeArrowheads="1"/>
            </p:cNvPicPr>
            <p:nvPr/>
          </p:nvPicPr>
          <p:blipFill>
            <a:blip r:embed="rId3" cstate="print"/>
            <a:srcRect/>
            <a:stretch>
              <a:fillRect/>
            </a:stretch>
          </p:blipFill>
          <p:spPr bwMode="auto">
            <a:xfrm>
              <a:off x="2720975" y="1352996"/>
              <a:ext cx="6451600" cy="4826000"/>
            </a:xfrm>
            <a:prstGeom prst="rect">
              <a:avLst/>
            </a:prstGeom>
            <a:noFill/>
          </p:spPr>
        </p:pic>
        <p:pic>
          <p:nvPicPr>
            <p:cNvPr id="3245" name="Picture 173" descr="MeetRoomAgenda"/>
            <p:cNvPicPr>
              <a:picLocks noChangeAspect="1" noChangeArrowheads="1"/>
            </p:cNvPicPr>
            <p:nvPr/>
          </p:nvPicPr>
          <p:blipFill>
            <a:blip r:embed="rId4" cstate="print"/>
            <a:srcRect/>
            <a:stretch>
              <a:fillRect/>
            </a:stretch>
          </p:blipFill>
          <p:spPr bwMode="auto">
            <a:xfrm>
              <a:off x="187325" y="1484144"/>
              <a:ext cx="3060700" cy="5029200"/>
            </a:xfrm>
            <a:prstGeom prst="rect">
              <a:avLst/>
            </a:prstGeom>
            <a:noFill/>
          </p:spPr>
        </p:pic>
        <p:sp>
          <p:nvSpPr>
            <p:cNvPr id="3264" name="Text Box 192"/>
            <p:cNvSpPr txBox="1">
              <a:spLocks noChangeArrowheads="1"/>
            </p:cNvSpPr>
            <p:nvPr/>
          </p:nvSpPr>
          <p:spPr bwMode="auto">
            <a:xfrm>
              <a:off x="733425" y="2195066"/>
              <a:ext cx="1174750" cy="366713"/>
            </a:xfrm>
            <a:prstGeom prst="rect">
              <a:avLst/>
            </a:prstGeom>
            <a:noFill/>
            <a:ln w="9525">
              <a:noFill/>
              <a:miter lim="800000"/>
              <a:headEnd/>
              <a:tailEnd/>
            </a:ln>
            <a:effectLst/>
          </p:spPr>
          <p:txBody>
            <a:bodyPr wrap="none">
              <a:spAutoFit/>
            </a:bodyPr>
            <a:lstStyle/>
            <a:p>
              <a:r>
                <a:rPr lang="en-US" sz="1800" b="1" i="1" dirty="0">
                  <a:latin typeface="Arial" pitchFamily="34" charset="0"/>
                </a:rPr>
                <a:t>AGENDA</a:t>
              </a:r>
              <a:endParaRPr lang="en-US" sz="1800" dirty="0">
                <a:latin typeface="Arial" pitchFamily="34" charset="0"/>
              </a:endParaRPr>
            </a:p>
          </p:txBody>
        </p:sp>
        <p:sp>
          <p:nvSpPr>
            <p:cNvPr id="3265" name="Oval 193"/>
            <p:cNvSpPr>
              <a:spLocks noChangeArrowheads="1"/>
            </p:cNvSpPr>
            <p:nvPr/>
          </p:nvSpPr>
          <p:spPr bwMode="auto">
            <a:xfrm>
              <a:off x="600075" y="2295079"/>
              <a:ext cx="146050" cy="146050"/>
            </a:xfrm>
            <a:prstGeom prst="ellipse">
              <a:avLst/>
            </a:prstGeom>
            <a:solidFill>
              <a:srgbClr val="F00000"/>
            </a:solidFill>
            <a:ln w="14224">
              <a:solidFill>
                <a:schemeClr val="tx1"/>
              </a:solidFill>
              <a:round/>
              <a:headEnd/>
              <a:tailEnd/>
            </a:ln>
            <a:effectLst/>
          </p:spPr>
          <p:txBody>
            <a:bodyPr wrap="none" anchor="ctr"/>
            <a:lstStyle/>
            <a:p>
              <a:endParaRPr lang="en-US"/>
            </a:p>
          </p:txBody>
        </p:sp>
        <p:sp>
          <p:nvSpPr>
            <p:cNvPr id="3270" name="Text Box 198"/>
            <p:cNvSpPr txBox="1">
              <a:spLocks noChangeArrowheads="1"/>
            </p:cNvSpPr>
            <p:nvPr/>
          </p:nvSpPr>
          <p:spPr bwMode="auto">
            <a:xfrm>
              <a:off x="6969125" y="1928366"/>
              <a:ext cx="1504950" cy="366713"/>
            </a:xfrm>
            <a:prstGeom prst="rect">
              <a:avLst/>
            </a:prstGeom>
            <a:noFill/>
            <a:ln w="9525">
              <a:noFill/>
              <a:miter lim="800000"/>
              <a:headEnd/>
              <a:tailEnd/>
            </a:ln>
            <a:effectLst/>
          </p:spPr>
          <p:txBody>
            <a:bodyPr wrap="none">
              <a:spAutoFit/>
            </a:bodyPr>
            <a:lstStyle/>
            <a:p>
              <a:r>
                <a:rPr lang="en-US" sz="1800" b="1" i="1" dirty="0">
                  <a:latin typeface="Arial" pitchFamily="34" charset="0"/>
                </a:rPr>
                <a:t>OUTCOMES</a:t>
              </a:r>
              <a:endParaRPr lang="en-US" sz="1800" dirty="0">
                <a:latin typeface="Arial" pitchFamily="34" charset="0"/>
              </a:endParaRPr>
            </a:p>
          </p:txBody>
        </p:sp>
        <p:sp>
          <p:nvSpPr>
            <p:cNvPr id="3271" name="Oval 199"/>
            <p:cNvSpPr>
              <a:spLocks noChangeArrowheads="1"/>
            </p:cNvSpPr>
            <p:nvPr/>
          </p:nvSpPr>
          <p:spPr bwMode="auto">
            <a:xfrm>
              <a:off x="6837362" y="2036316"/>
              <a:ext cx="146050" cy="146050"/>
            </a:xfrm>
            <a:prstGeom prst="ellipse">
              <a:avLst/>
            </a:prstGeom>
            <a:solidFill>
              <a:srgbClr val="F00000"/>
            </a:solidFill>
            <a:ln w="14224">
              <a:solidFill>
                <a:schemeClr val="tx1"/>
              </a:solidFill>
              <a:round/>
              <a:headEnd/>
              <a:tailEnd/>
            </a:ln>
            <a:effectLst/>
          </p:spPr>
          <p:txBody>
            <a:bodyPr wrap="none" anchor="ctr"/>
            <a:lstStyle/>
            <a:p>
              <a:endParaRPr lang="en-US"/>
            </a:p>
          </p:txBody>
        </p:sp>
        <p:pic>
          <p:nvPicPr>
            <p:cNvPr id="3246" name="Picture 174" descr="MeetRoomTable"/>
            <p:cNvPicPr>
              <a:picLocks noChangeAspect="1" noChangeArrowheads="1"/>
            </p:cNvPicPr>
            <p:nvPr/>
          </p:nvPicPr>
          <p:blipFill>
            <a:blip r:embed="rId5" cstate="print"/>
            <a:srcRect/>
            <a:stretch>
              <a:fillRect/>
            </a:stretch>
          </p:blipFill>
          <p:spPr bwMode="auto">
            <a:xfrm>
              <a:off x="3267075" y="3784431"/>
              <a:ext cx="4914900" cy="2520950"/>
            </a:xfrm>
            <a:prstGeom prst="rect">
              <a:avLst/>
            </a:prstGeom>
            <a:noFill/>
          </p:spPr>
        </p:pic>
        <p:sp>
          <p:nvSpPr>
            <p:cNvPr id="3277" name="Text Box 205"/>
            <p:cNvSpPr txBox="1">
              <a:spLocks noChangeArrowheads="1"/>
            </p:cNvSpPr>
            <p:nvPr/>
          </p:nvSpPr>
          <p:spPr bwMode="auto">
            <a:xfrm>
              <a:off x="4371975" y="4350196"/>
              <a:ext cx="1261884" cy="369332"/>
            </a:xfrm>
            <a:prstGeom prst="rect">
              <a:avLst/>
            </a:prstGeom>
            <a:noFill/>
            <a:ln w="9525">
              <a:noFill/>
              <a:miter lim="800000"/>
              <a:headEnd/>
              <a:tailEnd/>
            </a:ln>
            <a:effectLst/>
          </p:spPr>
          <p:txBody>
            <a:bodyPr wrap="none">
              <a:spAutoFit/>
            </a:bodyPr>
            <a:lstStyle/>
            <a:p>
              <a:r>
                <a:rPr lang="en-US" sz="1800" b="1" i="1" dirty="0" smtClean="0">
                  <a:latin typeface="Arial" pitchFamily="34" charset="0"/>
                </a:rPr>
                <a:t>FRAMING</a:t>
              </a:r>
              <a:endParaRPr lang="en-US" sz="1800" b="1" i="1" dirty="0">
                <a:latin typeface="Arial" pitchFamily="34" charset="0"/>
              </a:endParaRPr>
            </a:p>
          </p:txBody>
        </p:sp>
        <p:sp>
          <p:nvSpPr>
            <p:cNvPr id="3278" name="Oval 206"/>
            <p:cNvSpPr>
              <a:spLocks noChangeArrowheads="1"/>
            </p:cNvSpPr>
            <p:nvPr/>
          </p:nvSpPr>
          <p:spPr bwMode="auto">
            <a:xfrm>
              <a:off x="4235450" y="4450209"/>
              <a:ext cx="146050" cy="146050"/>
            </a:xfrm>
            <a:prstGeom prst="ellipse">
              <a:avLst/>
            </a:prstGeom>
            <a:solidFill>
              <a:srgbClr val="F00000"/>
            </a:solidFill>
            <a:ln w="14224">
              <a:solidFill>
                <a:schemeClr val="tx1"/>
              </a:solidFill>
              <a:round/>
              <a:headEnd/>
              <a:tailEnd/>
            </a:ln>
            <a:effectLst/>
          </p:spPr>
          <p:txBody>
            <a:bodyPr wrap="none" anchor="ctr"/>
            <a:lstStyle/>
            <a:p>
              <a:endParaRPr lang="en-US"/>
            </a:p>
          </p:txBody>
        </p:sp>
        <p:pic>
          <p:nvPicPr>
            <p:cNvPr id="19" name="Picture 18" descr="logo.png"/>
            <p:cNvPicPr>
              <a:picLocks noChangeAspect="1"/>
            </p:cNvPicPr>
            <p:nvPr/>
          </p:nvPicPr>
          <p:blipFill>
            <a:blip r:embed="rId6" cstate="print"/>
            <a:stretch>
              <a:fillRect/>
            </a:stretch>
          </p:blipFill>
          <p:spPr>
            <a:xfrm>
              <a:off x="3533775" y="1733996"/>
              <a:ext cx="1853503" cy="1447800"/>
            </a:xfrm>
            <a:prstGeom prst="rect">
              <a:avLst/>
            </a:prstGeom>
          </p:spPr>
        </p:pic>
      </p:grpSp>
      <p:sp>
        <p:nvSpPr>
          <p:cNvPr id="21" name="Text Box 204"/>
          <p:cNvSpPr txBox="1">
            <a:spLocks noChangeArrowheads="1"/>
          </p:cNvSpPr>
          <p:nvPr/>
        </p:nvSpPr>
        <p:spPr bwMode="auto">
          <a:xfrm>
            <a:off x="3962400" y="4724400"/>
            <a:ext cx="2438400" cy="1708160"/>
          </a:xfrm>
          <a:prstGeom prst="rect">
            <a:avLst/>
          </a:prstGeom>
          <a:noFill/>
          <a:ln w="9525">
            <a:noFill/>
            <a:miter lim="800000"/>
            <a:headEnd/>
            <a:tailEnd/>
          </a:ln>
          <a:effectLst/>
        </p:spPr>
        <p:txBody>
          <a:bodyPr wrap="square">
            <a:spAutoFit/>
          </a:bodyPr>
          <a:lstStyle/>
          <a:p>
            <a:pPr marL="168275" indent="-168275" defTabSz="168275">
              <a:spcBef>
                <a:spcPct val="50000"/>
              </a:spcBef>
              <a:buFontTx/>
              <a:buChar char="•"/>
            </a:pPr>
            <a:r>
              <a:rPr lang="en-US" sz="1400" dirty="0" smtClean="0">
                <a:latin typeface="Arial" pitchFamily="34" charset="0"/>
                <a:cs typeface="Arial" pitchFamily="34" charset="0"/>
              </a:rPr>
              <a:t>Small steps work best</a:t>
            </a:r>
          </a:p>
          <a:p>
            <a:pPr marL="168275" indent="-168275" defTabSz="168275">
              <a:spcBef>
                <a:spcPct val="50000"/>
              </a:spcBef>
              <a:buFontTx/>
              <a:buChar char="•"/>
            </a:pPr>
            <a:r>
              <a:rPr lang="en-US" sz="1400" dirty="0" smtClean="0">
                <a:latin typeface="Arial" pitchFamily="34" charset="0"/>
                <a:cs typeface="Arial" pitchFamily="34" charset="0"/>
              </a:rPr>
              <a:t>Tools come and go, strategy sustains</a:t>
            </a:r>
          </a:p>
          <a:p>
            <a:pPr marL="168275" indent="-168275" defTabSz="168275">
              <a:spcBef>
                <a:spcPct val="50000"/>
              </a:spcBef>
              <a:buFontTx/>
              <a:buChar char="•"/>
            </a:pPr>
            <a:r>
              <a:rPr lang="en-US" sz="1400" dirty="0" smtClean="0">
                <a:latin typeface="Arial" pitchFamily="34" charset="0"/>
                <a:cs typeface="Arial" pitchFamily="34" charset="0"/>
              </a:rPr>
              <a:t>Wide range of skills and knowledge in the room</a:t>
            </a:r>
          </a:p>
          <a:p>
            <a:pPr marL="168275" indent="-168275" defTabSz="168275">
              <a:spcBef>
                <a:spcPct val="50000"/>
              </a:spcBef>
            </a:pPr>
            <a:endParaRPr lang="en-US" sz="1400" dirty="0" smtClean="0">
              <a:latin typeface="Arial" pitchFamily="34" charset="0"/>
              <a:cs typeface="Arial" pitchFamily="34" charset="0"/>
            </a:endParaRPr>
          </a:p>
        </p:txBody>
      </p:sp>
      <p:sp>
        <p:nvSpPr>
          <p:cNvPr id="22" name="TextBox 21"/>
          <p:cNvSpPr txBox="1"/>
          <p:nvPr/>
        </p:nvSpPr>
        <p:spPr>
          <a:xfrm>
            <a:off x="6629400" y="2362200"/>
            <a:ext cx="2057400" cy="1384995"/>
          </a:xfrm>
          <a:prstGeom prst="rect">
            <a:avLst/>
          </a:prstGeom>
          <a:noFill/>
        </p:spPr>
        <p:txBody>
          <a:bodyPr wrap="square" rtlCol="0">
            <a:spAutoFit/>
          </a:bodyPr>
          <a:lstStyle/>
          <a:p>
            <a:pPr algn="ctr"/>
            <a:r>
              <a:rPr lang="en-US" sz="1400" dirty="0" smtClean="0">
                <a:latin typeface="Arial" pitchFamily="34" charset="0"/>
                <a:cs typeface="Arial" pitchFamily="34" charset="0"/>
              </a:rPr>
              <a:t>Leave the room with a good understanding of how to complete the “Social Media Strategy Plan” template.</a:t>
            </a:r>
          </a:p>
          <a:p>
            <a:pPr algn="ctr"/>
            <a:endParaRPr lang="en-US" sz="1400" dirty="0">
              <a:latin typeface="Arial" pitchFamily="34" charset="0"/>
              <a:cs typeface="Arial" pitchFamily="34" charset="0"/>
            </a:endParaRPr>
          </a:p>
        </p:txBody>
      </p:sp>
      <p:sp>
        <p:nvSpPr>
          <p:cNvPr id="23" name="TextBox 22"/>
          <p:cNvSpPr txBox="1"/>
          <p:nvPr/>
        </p:nvSpPr>
        <p:spPr>
          <a:xfrm>
            <a:off x="600075" y="2693075"/>
            <a:ext cx="2219325" cy="2031325"/>
          </a:xfrm>
          <a:prstGeom prst="rect">
            <a:avLst/>
          </a:prstGeom>
          <a:noFill/>
        </p:spPr>
        <p:txBody>
          <a:bodyPr wrap="square" rtlCol="0">
            <a:spAutoFit/>
          </a:bodyPr>
          <a:lstStyle/>
          <a:p>
            <a:r>
              <a:rPr lang="en-US" sz="1400" dirty="0" smtClean="0">
                <a:latin typeface="Arial" pitchFamily="34" charset="0"/>
                <a:cs typeface="Arial" pitchFamily="34" charset="0"/>
              </a:rPr>
              <a:t>Principles of Effective Social Media Strategy</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Participants Work on Social Media Plan</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Social Media Game</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Implementation  Steps</a:t>
            </a:r>
            <a:endParaRPr lang="en-US" sz="1400" dirty="0">
              <a:latin typeface="Arial" pitchFamily="34" charset="0"/>
              <a:cs typeface="Arial" pitchFamily="34" charset="0"/>
            </a:endParaRPr>
          </a:p>
        </p:txBody>
      </p:sp>
    </p:spTree>
    <p:extLst>
      <p:ext uri="{BB962C8B-B14F-4D97-AF65-F5344CB8AC3E}">
        <p14:creationId xmlns:p14="http://schemas.microsoft.com/office/powerpoint/2010/main" xmlns="" val="158819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752600"/>
            <a:ext cx="7924800" cy="954107"/>
          </a:xfrm>
          <a:prstGeom prst="rect">
            <a:avLst/>
          </a:prstGeom>
          <a:noFill/>
        </p:spPr>
        <p:txBody>
          <a:bodyPr wrap="square" rtlCol="0">
            <a:spAutoFit/>
          </a:bodyPr>
          <a:lstStyle/>
          <a:p>
            <a:r>
              <a:rPr lang="en-US" sz="2800" dirty="0" smtClean="0">
                <a:latin typeface="Arial" pitchFamily="34" charset="0"/>
                <a:cs typeface="Arial" pitchFamily="34" charset="0"/>
              </a:rPr>
              <a:t/>
            </a:r>
            <a:br>
              <a:rPr lang="en-US" sz="2800" dirty="0" smtClean="0">
                <a:latin typeface="Arial" pitchFamily="34" charset="0"/>
                <a:cs typeface="Arial" pitchFamily="34" charset="0"/>
              </a:rPr>
            </a:br>
            <a:endParaRPr lang="en-US" sz="2800" dirty="0">
              <a:latin typeface="Arial" pitchFamily="34" charset="0"/>
              <a:cs typeface="Arial" pitchFamily="34" charset="0"/>
            </a:endParaRPr>
          </a:p>
        </p:txBody>
      </p:sp>
      <p:sp>
        <p:nvSpPr>
          <p:cNvPr id="5" name="TextBox 4"/>
          <p:cNvSpPr txBox="1"/>
          <p:nvPr/>
        </p:nvSpPr>
        <p:spPr>
          <a:xfrm>
            <a:off x="533400" y="1752600"/>
            <a:ext cx="8001000" cy="4247317"/>
          </a:xfrm>
          <a:prstGeom prst="rect">
            <a:avLst/>
          </a:prstGeom>
          <a:noFill/>
        </p:spPr>
        <p:txBody>
          <a:bodyPr wrap="square" rtlCol="0">
            <a:spAutoFit/>
          </a:bodyPr>
          <a:lstStyle/>
          <a:p>
            <a:pPr lvl="0">
              <a:buFont typeface="Arial" pitchFamily="34" charset="0"/>
              <a:buChar char="•"/>
            </a:pPr>
            <a:r>
              <a:rPr lang="en-US" sz="2800" dirty="0" smtClean="0">
                <a:latin typeface="Arial" pitchFamily="34" charset="0"/>
                <a:cs typeface="Arial" pitchFamily="34" charset="0"/>
              </a:rPr>
              <a:t>To understand and think through the basic steps of creating a social media strategy plan</a:t>
            </a:r>
          </a:p>
          <a:p>
            <a:pPr lvl="0"/>
            <a:endParaRPr lang="en-US" sz="2800" dirty="0" smtClean="0">
              <a:latin typeface="Arial" pitchFamily="34" charset="0"/>
              <a:cs typeface="Arial" pitchFamily="34" charset="0"/>
            </a:endParaRPr>
          </a:p>
          <a:p>
            <a:pPr lvl="0">
              <a:buFont typeface="Arial" pitchFamily="34" charset="0"/>
              <a:buChar char="•"/>
            </a:pPr>
            <a:r>
              <a:rPr lang="en-US" sz="2800" dirty="0" smtClean="0">
                <a:latin typeface="Arial" pitchFamily="34" charset="0"/>
                <a:cs typeface="Arial" pitchFamily="34" charset="0"/>
              </a:rPr>
              <a:t>To connect social media tools to strategy </a:t>
            </a:r>
          </a:p>
          <a:p>
            <a:pPr lvl="0"/>
            <a:r>
              <a:rPr lang="en-US" sz="2800" dirty="0" smtClean="0">
                <a:latin typeface="Arial" pitchFamily="34" charset="0"/>
                <a:cs typeface="Arial" pitchFamily="34" charset="0"/>
              </a:rPr>
              <a:t>(Blogs, YouTube, Facebook, Twitter, and Mobile)</a:t>
            </a:r>
          </a:p>
          <a:p>
            <a:pPr lvl="0"/>
            <a:endParaRPr lang="en-US" sz="2800" dirty="0" smtClean="0">
              <a:latin typeface="Arial" pitchFamily="34" charset="0"/>
              <a:cs typeface="Arial" pitchFamily="34" charset="0"/>
            </a:endParaRPr>
          </a:p>
          <a:p>
            <a:pPr lvl="0">
              <a:buFont typeface="Arial" pitchFamily="34" charset="0"/>
              <a:buChar char="•"/>
            </a:pPr>
            <a:r>
              <a:rPr lang="en-US" sz="2800" dirty="0" smtClean="0">
                <a:latin typeface="Arial" pitchFamily="34" charset="0"/>
                <a:cs typeface="Arial" pitchFamily="34" charset="0"/>
              </a:rPr>
              <a:t>To understand what is needed for culture change, staffing, and measurement to support the implementation of the plan.</a:t>
            </a:r>
          </a:p>
          <a:p>
            <a:endParaRPr lang="en-US" dirty="0"/>
          </a:p>
        </p:txBody>
      </p:sp>
      <p:sp>
        <p:nvSpPr>
          <p:cNvPr id="6" name="TextBox 5"/>
          <p:cNvSpPr txBox="1"/>
          <p:nvPr/>
        </p:nvSpPr>
        <p:spPr>
          <a:xfrm>
            <a:off x="0" y="-1"/>
            <a:ext cx="9144000" cy="1097280"/>
          </a:xfrm>
          <a:prstGeom prst="rect">
            <a:avLst/>
          </a:prstGeom>
          <a:solidFill>
            <a:srgbClr val="ABDCD4"/>
          </a:solidFill>
        </p:spPr>
        <p:txBody>
          <a:bodyPr wrap="square" rtlCol="0">
            <a:spAutoFit/>
          </a:bodyPr>
          <a:lstStyle/>
          <a:p>
            <a:endParaRPr lang="en-US" sz="3200" b="1" dirty="0" smtClean="0">
              <a:solidFill>
                <a:schemeClr val="tx1">
                  <a:lumMod val="65000"/>
                  <a:lumOff val="35000"/>
                </a:schemeClr>
              </a:solidFill>
              <a:latin typeface="Arial" pitchFamily="34" charset="0"/>
              <a:cs typeface="Arial" pitchFamily="34" charset="0"/>
            </a:endParaRPr>
          </a:p>
        </p:txBody>
      </p:sp>
      <p:sp>
        <p:nvSpPr>
          <p:cNvPr id="7" name="Rectangle 46"/>
          <p:cNvSpPr txBox="1">
            <a:spLocks noChangeArrowheads="1"/>
          </p:cNvSpPr>
          <p:nvPr/>
        </p:nvSpPr>
        <p:spPr bwMode="auto">
          <a:xfrm>
            <a:off x="257175" y="381000"/>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chemeClr val="tx1">
                    <a:lumMod val="75000"/>
                    <a:lumOff val="25000"/>
                  </a:schemeClr>
                </a:solidFill>
                <a:latin typeface="Arial" pitchFamily="34" charset="0"/>
                <a:cs typeface="Arial" pitchFamily="34" charset="0"/>
              </a:rPr>
              <a:t>Day Two: Learning Objectives</a:t>
            </a:r>
            <a:endParaRPr lang="en-US" sz="36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2205949982_8b2ed1784a_b.jpg"/>
          <p:cNvPicPr>
            <a:picLocks noChangeAspect="1"/>
          </p:cNvPicPr>
          <p:nvPr/>
        </p:nvPicPr>
        <p:blipFill>
          <a:blip r:embed="rId3" cstate="print"/>
          <a:stretch>
            <a:fillRect/>
          </a:stretch>
        </p:blipFill>
        <p:spPr>
          <a:xfrm>
            <a:off x="0" y="1"/>
            <a:ext cx="9144000" cy="5791200"/>
          </a:xfrm>
          <a:prstGeom prst="rect">
            <a:avLst/>
          </a:prstGeom>
        </p:spPr>
      </p:pic>
      <p:sp>
        <p:nvSpPr>
          <p:cNvPr id="7" name="TextBox 6"/>
          <p:cNvSpPr txBox="1"/>
          <p:nvPr/>
        </p:nvSpPr>
        <p:spPr>
          <a:xfrm>
            <a:off x="381000" y="6029980"/>
            <a:ext cx="7010400" cy="523220"/>
          </a:xfrm>
          <a:prstGeom prst="rect">
            <a:avLst/>
          </a:prstGeom>
          <a:noFill/>
        </p:spPr>
        <p:txBody>
          <a:bodyPr wrap="square" rtlCol="0">
            <a:spAutoFit/>
          </a:bodyPr>
          <a:lstStyle/>
          <a:p>
            <a:r>
              <a:rPr lang="en-US" sz="2800" dirty="0" smtClean="0">
                <a:solidFill>
                  <a:schemeClr val="bg1"/>
                </a:solidFill>
                <a:latin typeface="Arial" pitchFamily="34" charset="0"/>
                <a:cs typeface="Arial" pitchFamily="34" charset="0"/>
              </a:rPr>
              <a:t>Overnight Reflections</a:t>
            </a:r>
            <a:endParaRPr lang="en-US" sz="2800" dirty="0">
              <a:solidFill>
                <a:schemeClr val="bg1"/>
              </a:solidFill>
              <a:latin typeface="Arial" pitchFamily="34" charset="0"/>
              <a:cs typeface="Arial" pitchFamily="34" charset="0"/>
            </a:endParaRPr>
          </a:p>
        </p:txBody>
      </p:sp>
      <p:sp>
        <p:nvSpPr>
          <p:cNvPr id="8" name="TextBox 7"/>
          <p:cNvSpPr txBox="1"/>
          <p:nvPr/>
        </p:nvSpPr>
        <p:spPr>
          <a:xfrm>
            <a:off x="381000" y="381000"/>
            <a:ext cx="8458200" cy="1384995"/>
          </a:xfrm>
          <a:prstGeom prst="rect">
            <a:avLst/>
          </a:prstGeom>
          <a:solidFill>
            <a:srgbClr val="ABDCD4">
              <a:alpha val="85000"/>
            </a:srgbClr>
          </a:solidFill>
        </p:spPr>
        <p:txBody>
          <a:bodyPr wrap="square" rtlCol="0">
            <a:spAutoFit/>
          </a:bodyPr>
          <a:lstStyle/>
          <a:p>
            <a:r>
              <a:rPr lang="en-US" sz="2400" dirty="0" smtClean="0">
                <a:latin typeface="Arial" pitchFamily="34" charset="0"/>
                <a:cs typeface="Arial" pitchFamily="34" charset="0"/>
              </a:rPr>
              <a:t>Write on a sticky note and place on the wall when done:</a:t>
            </a:r>
            <a:br>
              <a:rPr lang="en-US" sz="2400" dirty="0" smtClean="0">
                <a:latin typeface="Arial" pitchFamily="34" charset="0"/>
                <a:cs typeface="Arial" pitchFamily="34" charset="0"/>
              </a:rPr>
            </a:br>
            <a:endParaRPr lang="en-US" sz="600" dirty="0" smtClean="0">
              <a:latin typeface="Arial" pitchFamily="34" charset="0"/>
              <a:cs typeface="Arial" pitchFamily="34" charset="0"/>
            </a:endParaRPr>
          </a:p>
          <a:p>
            <a:r>
              <a:rPr lang="en-US" sz="2400" dirty="0">
                <a:latin typeface="Arial" pitchFamily="34" charset="0"/>
                <a:cs typeface="Arial" pitchFamily="34" charset="0"/>
              </a:rPr>
              <a:t>	</a:t>
            </a:r>
            <a:r>
              <a:rPr lang="en-US" sz="2400" dirty="0" smtClean="0">
                <a:latin typeface="Arial" pitchFamily="34" charset="0"/>
                <a:cs typeface="Arial" pitchFamily="34" charset="0"/>
              </a:rPr>
              <a:t>What was your key reflection yesterday?</a:t>
            </a:r>
          </a:p>
          <a:p>
            <a:r>
              <a:rPr lang="en-US" sz="2400" dirty="0" smtClean="0">
                <a:latin typeface="Arial" pitchFamily="34" charset="0"/>
                <a:cs typeface="Arial" pitchFamily="34" charset="0"/>
              </a:rPr>
              <a:t>	What are you most curious about for today?</a:t>
            </a:r>
            <a:endParaRPr lang="en-US" sz="600" dirty="0" smtClean="0">
              <a:latin typeface="Arial" pitchFamily="34" charset="0"/>
              <a:cs typeface="Arial" pitchFamily="34" charset="0"/>
            </a:endParaRPr>
          </a:p>
          <a:p>
            <a:endParaRPr lang="en-US" sz="6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
            <a:ext cx="9144000" cy="1097280"/>
          </a:xfrm>
          <a:prstGeom prst="rect">
            <a:avLst/>
          </a:prstGeom>
          <a:solidFill>
            <a:srgbClr val="ABDCD4"/>
          </a:solidFill>
        </p:spPr>
        <p:txBody>
          <a:bodyPr wrap="square" rtlCol="0">
            <a:spAutoFit/>
          </a:bodyPr>
          <a:lstStyle/>
          <a:p>
            <a:endParaRPr lang="en-US" sz="3200" b="1" dirty="0" smtClean="0">
              <a:solidFill>
                <a:schemeClr val="tx1">
                  <a:lumMod val="65000"/>
                  <a:lumOff val="35000"/>
                </a:schemeClr>
              </a:solidFill>
              <a:latin typeface="Arial" pitchFamily="34" charset="0"/>
              <a:cs typeface="Arial" pitchFamily="34" charset="0"/>
            </a:endParaRPr>
          </a:p>
        </p:txBody>
      </p:sp>
      <p:sp>
        <p:nvSpPr>
          <p:cNvPr id="5" name="Rectangle 46"/>
          <p:cNvSpPr txBox="1">
            <a:spLocks noChangeArrowheads="1"/>
          </p:cNvSpPr>
          <p:nvPr/>
        </p:nvSpPr>
        <p:spPr bwMode="auto">
          <a:xfrm>
            <a:off x="257175" y="381000"/>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chemeClr val="tx1">
                    <a:lumMod val="75000"/>
                    <a:lumOff val="25000"/>
                  </a:schemeClr>
                </a:solidFill>
                <a:latin typeface="Arial" pitchFamily="34" charset="0"/>
                <a:cs typeface="Arial" pitchFamily="34" charset="0"/>
              </a:rPr>
              <a:t>Social Media Strategy Plan Template</a:t>
            </a:r>
            <a:endParaRPr lang="en-US" sz="3600" dirty="0">
              <a:solidFill>
                <a:schemeClr val="tx1">
                  <a:lumMod val="75000"/>
                  <a:lumOff val="25000"/>
                </a:schemeClr>
              </a:solidFill>
              <a:latin typeface="Arial" pitchFamily="34" charset="0"/>
              <a:cs typeface="Arial" pitchFamily="34" charset="0"/>
            </a:endParaRPr>
          </a:p>
        </p:txBody>
      </p:sp>
      <p:pic>
        <p:nvPicPr>
          <p:cNvPr id="2056" name="Picture 8" descr="N:\326 - IIE San Francisco Shared Data\E-Mediat\Training Curriculum\Workshop 1\Formatted Curriculum\Worksheets\Social Media Strategy Template_Page_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2034" y="1219200"/>
            <a:ext cx="4239491" cy="5486400"/>
          </a:xfrm>
          <a:prstGeom prst="rect">
            <a:avLst/>
          </a:prstGeom>
          <a:noFill/>
          <a:ln>
            <a:solidFill>
              <a:schemeClr val="bg1">
                <a:lumMod val="85000"/>
              </a:schemeClr>
            </a:solidFill>
          </a:ln>
          <a:extLst>
            <a:ext uri="{909E8E84-426E-40DD-AFC4-6F175D3DCCD1}">
              <a14:hiddenFill xmlns:a14="http://schemas.microsoft.com/office/drawing/2010/main" xmlns="">
                <a:solidFill>
                  <a:srgbClr val="FFFFFF"/>
                </a:solidFill>
              </a14:hiddenFill>
            </a:ext>
          </a:extLst>
        </p:spPr>
      </p:pic>
      <p:pic>
        <p:nvPicPr>
          <p:cNvPr id="18" name="Picture 3" descr="N:\326 - IIE San Francisco Shared Data\E-Mediat\Training Curriculum\Workshop 1\Formatted Curriculum\Worksheets\Social Media Strategy Template_Page_2.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48200" y="1219200"/>
            <a:ext cx="4239495" cy="5486400"/>
          </a:xfrm>
          <a:prstGeom prst="rect">
            <a:avLst/>
          </a:prstGeom>
          <a:noFill/>
          <a:ln>
            <a:solidFill>
              <a:schemeClr val="bg1">
                <a:lumMod val="85000"/>
              </a:schemeClr>
            </a:solidFill>
          </a:ln>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326 - IIE San Francisco Shared Data\E-Mediat\Training Curriculum\Workshop 1\Formatted Curriculum\Worksheets\Social Media Strategy Template_Page_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685800"/>
            <a:ext cx="4239495" cy="5486400"/>
          </a:xfrm>
          <a:prstGeom prst="rect">
            <a:avLst/>
          </a:prstGeom>
          <a:noFill/>
          <a:ln>
            <a:solidFill>
              <a:schemeClr val="bg1">
                <a:lumMod val="85000"/>
              </a:schemeClr>
            </a:solidFill>
          </a:ln>
          <a:extLst>
            <a:ext uri="{909E8E84-426E-40DD-AFC4-6F175D3DCCD1}">
              <a14:hiddenFill xmlns:a14="http://schemas.microsoft.com/office/drawing/2010/main" xmlns="">
                <a:solidFill>
                  <a:srgbClr val="FFFFFF"/>
                </a:solidFill>
              </a14:hiddenFill>
            </a:ext>
          </a:extLst>
        </p:spPr>
      </p:pic>
      <p:pic>
        <p:nvPicPr>
          <p:cNvPr id="7" name="Picture 2" descr="N:\326 - IIE San Francisco Shared Data\E-Mediat\Training Curriculum\Workshop 1\Formatted Curriculum\Worksheets\Social Media Strategy Template_Page_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75909" y="685800"/>
            <a:ext cx="4239491" cy="5486400"/>
          </a:xfrm>
          <a:prstGeom prst="rect">
            <a:avLst/>
          </a:prstGeom>
          <a:noFill/>
          <a:ln>
            <a:solidFill>
              <a:schemeClr val="bg1">
                <a:lumMod val="85000"/>
              </a:schemeClr>
            </a:solidFill>
          </a:ln>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N:\326 - IIE San Francisco Shared Data\E-Mediat\Training Curriculum\Workshop 1\Formatted Curriculum\Worksheets\Social Media Strategy Template_Page_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2509" y="914400"/>
            <a:ext cx="4239491" cy="5486400"/>
          </a:xfrm>
          <a:prstGeom prst="rect">
            <a:avLst/>
          </a:prstGeom>
          <a:noFill/>
          <a:ln>
            <a:solidFill>
              <a:schemeClr val="bg1">
                <a:lumMod val="85000"/>
              </a:schemeClr>
            </a:solidFill>
          </a:ln>
          <a:extLst>
            <a:ext uri="{909E8E84-426E-40DD-AFC4-6F175D3DCCD1}">
              <a14:hiddenFill xmlns:a14="http://schemas.microsoft.com/office/drawing/2010/main" xmlns="">
                <a:solidFill>
                  <a:srgbClr val="FFFFFF"/>
                </a:solidFill>
              </a14:hiddenFill>
            </a:ext>
          </a:extLst>
        </p:spPr>
      </p:pic>
      <p:pic>
        <p:nvPicPr>
          <p:cNvPr id="4100" name="Picture 4" descr="N:\326 - IIE San Francisco Shared Data\E-Mediat\Training Curriculum\Workshop 1\Formatted Curriculum\Worksheets\Social Media Strategy Template_Page_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75909" y="914400"/>
            <a:ext cx="4239491" cy="5486400"/>
          </a:xfrm>
          <a:prstGeom prst="rect">
            <a:avLst/>
          </a:prstGeom>
          <a:noFill/>
          <a:ln>
            <a:solidFill>
              <a:schemeClr val="bg1">
                <a:lumMod val="85000"/>
              </a:schemeClr>
            </a:solidFill>
          </a:ln>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cintosh HD:Users:mandawong:Projects:IIE:emediat:col:word_template:word_temp-draft.jpg"/>
          <p:cNvPicPr/>
          <p:nvPr/>
        </p:nvPicPr>
        <p:blipFill rotWithShape="1">
          <a:blip r:embed="rId3" cstate="print">
            <a:extLst>
              <a:ext uri="{28A0092B-C50C-407E-A947-70E740481C1C}">
                <a14:useLocalDpi xmlns:a14="http://schemas.microsoft.com/office/drawing/2010/main" xmlns="" val="0"/>
              </a:ext>
            </a:extLst>
          </a:blip>
          <a:srcRect t="52307"/>
          <a:stretch/>
        </p:blipFill>
        <p:spPr bwMode="auto">
          <a:xfrm>
            <a:off x="1383030" y="2066925"/>
            <a:ext cx="7760970" cy="4791075"/>
          </a:xfrm>
          <a:prstGeom prst="rect">
            <a:avLst/>
          </a:prstGeom>
          <a:noFill/>
          <a:ln>
            <a:noFill/>
          </a:ln>
          <a:extLst>
            <a:ext uri="{53640926-AAD7-44D8-BBD7-CCE9431645EC}">
              <a14:shadowObscured xmlns:a14="http://schemas.microsoft.com/office/drawing/2010/main" xmlns=""/>
            </a:ext>
          </a:extLst>
        </p:spPr>
      </p:pic>
      <p:sp>
        <p:nvSpPr>
          <p:cNvPr id="8" name="TextBox 7"/>
          <p:cNvSpPr txBox="1"/>
          <p:nvPr/>
        </p:nvSpPr>
        <p:spPr>
          <a:xfrm>
            <a:off x="762000" y="1752600"/>
            <a:ext cx="7848600" cy="3539430"/>
          </a:xfrm>
          <a:prstGeom prst="rect">
            <a:avLst/>
          </a:prstGeom>
          <a:noFill/>
        </p:spPr>
        <p:txBody>
          <a:bodyPr wrap="square" rtlCol="0">
            <a:spAutoFit/>
          </a:bodyPr>
          <a:lstStyle/>
          <a:p>
            <a:r>
              <a:rPr lang="en-US" sz="2000" dirty="0" smtClean="0">
                <a:latin typeface="Arial" pitchFamily="34" charset="0"/>
                <a:cs typeface="Arial" pitchFamily="34" charset="0"/>
              </a:rPr>
              <a:t>Integrate your social media channels with your program and communications objectives:</a:t>
            </a:r>
          </a:p>
          <a:p>
            <a:endParaRPr lang="en-US" sz="2000" dirty="0" smtClean="0">
              <a:latin typeface="Arial" pitchFamily="34" charset="0"/>
              <a:cs typeface="Arial" pitchFamily="34" charset="0"/>
            </a:endParaRPr>
          </a:p>
          <a:p>
            <a:pPr marL="342900" lvl="0" indent="-342900">
              <a:spcBef>
                <a:spcPct val="20000"/>
              </a:spcBef>
              <a:buFont typeface="Arial" pitchFamily="34" charset="0"/>
              <a:buChar char="•"/>
              <a:defRPr/>
            </a:pPr>
            <a:r>
              <a:rPr lang="en-US" sz="2000" dirty="0" smtClean="0">
                <a:latin typeface="Arial" pitchFamily="34" charset="0"/>
                <a:cs typeface="Arial" pitchFamily="34" charset="0"/>
              </a:rPr>
              <a:t>Who do you want to reach?</a:t>
            </a:r>
          </a:p>
          <a:p>
            <a:pPr marL="342900" lvl="0" indent="-342900">
              <a:spcBef>
                <a:spcPct val="20000"/>
              </a:spcBef>
              <a:buFont typeface="Arial" pitchFamily="34" charset="0"/>
              <a:buChar char="•"/>
              <a:defRPr/>
            </a:pPr>
            <a:r>
              <a:rPr lang="en-US" sz="2000" dirty="0" smtClean="0">
                <a:latin typeface="Arial" pitchFamily="34" charset="0"/>
                <a:cs typeface="Arial" pitchFamily="34" charset="0"/>
              </a:rPr>
              <a:t>What do you want to accomplish?</a:t>
            </a:r>
          </a:p>
          <a:p>
            <a:pPr marL="342900" lvl="0" indent="-342900">
              <a:spcBef>
                <a:spcPct val="20000"/>
              </a:spcBef>
              <a:buFont typeface="Arial" pitchFamily="34" charset="0"/>
              <a:buChar char="•"/>
              <a:defRPr/>
            </a:pPr>
            <a:r>
              <a:rPr lang="en-US" sz="2000" dirty="0" smtClean="0">
                <a:latin typeface="Arial" pitchFamily="34" charset="0"/>
                <a:cs typeface="Arial" pitchFamily="34" charset="0"/>
              </a:rPr>
              <a:t>Where can social improve or supplement programs, </a:t>
            </a:r>
          </a:p>
          <a:p>
            <a:pPr lvl="0">
              <a:spcBef>
                <a:spcPct val="20000"/>
              </a:spcBef>
              <a:defRPr/>
            </a:pPr>
            <a:r>
              <a:rPr lang="en-US" sz="2000" dirty="0" smtClean="0">
                <a:latin typeface="Arial" pitchFamily="34" charset="0"/>
                <a:cs typeface="Arial" pitchFamily="34" charset="0"/>
              </a:rPr>
              <a:t>     services, or communications?</a:t>
            </a:r>
          </a:p>
          <a:p>
            <a:pPr marL="342900" lvl="0" indent="-342900">
              <a:spcBef>
                <a:spcPct val="20000"/>
              </a:spcBef>
              <a:buFont typeface="Arial" pitchFamily="34" charset="0"/>
              <a:buChar char="•"/>
              <a:defRPr/>
            </a:pPr>
            <a:r>
              <a:rPr lang="en-US" sz="2000" dirty="0" smtClean="0">
                <a:latin typeface="Arial" pitchFamily="34" charset="0"/>
                <a:cs typeface="Arial" pitchFamily="34" charset="0"/>
              </a:rPr>
              <a:t>What is your available budget/timeline?</a:t>
            </a:r>
          </a:p>
          <a:p>
            <a:pPr marL="342900" lvl="0" indent="-342900">
              <a:spcBef>
                <a:spcPct val="20000"/>
              </a:spcBef>
              <a:buFont typeface="Arial" pitchFamily="34" charset="0"/>
              <a:buChar char="•"/>
              <a:defRPr/>
            </a:pPr>
            <a:r>
              <a:rPr lang="en-US" sz="2000" dirty="0" smtClean="0">
                <a:latin typeface="Arial" pitchFamily="34" charset="0"/>
                <a:cs typeface="Arial" pitchFamily="34" charset="0"/>
              </a:rPr>
              <a:t>What opportunities to pilot?</a:t>
            </a:r>
          </a:p>
          <a:p>
            <a:endParaRPr lang="en-US" sz="2000" dirty="0" smtClean="0">
              <a:latin typeface="Arial" pitchFamily="34" charset="0"/>
              <a:cs typeface="Arial" pitchFamily="34" charset="0"/>
            </a:endParaRPr>
          </a:p>
        </p:txBody>
      </p:sp>
      <p:sp>
        <p:nvSpPr>
          <p:cNvPr id="4" name="TextBox 3"/>
          <p:cNvSpPr txBox="1"/>
          <p:nvPr/>
        </p:nvSpPr>
        <p:spPr>
          <a:xfrm>
            <a:off x="0" y="-1"/>
            <a:ext cx="9144000" cy="1097280"/>
          </a:xfrm>
          <a:prstGeom prst="rect">
            <a:avLst/>
          </a:prstGeom>
          <a:solidFill>
            <a:srgbClr val="ABDCD4"/>
          </a:solidFill>
        </p:spPr>
        <p:txBody>
          <a:bodyPr wrap="square" rtlCol="0">
            <a:spAutoFit/>
          </a:bodyPr>
          <a:lstStyle/>
          <a:p>
            <a:endParaRPr lang="en-US" sz="3200" b="1" dirty="0" smtClean="0">
              <a:solidFill>
                <a:schemeClr val="tx1">
                  <a:lumMod val="65000"/>
                  <a:lumOff val="35000"/>
                </a:schemeClr>
              </a:solidFill>
              <a:latin typeface="Arial" pitchFamily="34" charset="0"/>
              <a:cs typeface="Arial" pitchFamily="34" charset="0"/>
            </a:endParaRPr>
          </a:p>
        </p:txBody>
      </p:sp>
      <p:sp>
        <p:nvSpPr>
          <p:cNvPr id="5" name="Rectangle 46"/>
          <p:cNvSpPr txBox="1">
            <a:spLocks noChangeArrowheads="1"/>
          </p:cNvSpPr>
          <p:nvPr/>
        </p:nvSpPr>
        <p:spPr bwMode="auto">
          <a:xfrm>
            <a:off x="257175" y="381000"/>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chemeClr val="tx1">
                    <a:lumMod val="75000"/>
                    <a:lumOff val="25000"/>
                  </a:schemeClr>
                </a:solidFill>
                <a:latin typeface="Arial" pitchFamily="34" charset="0"/>
                <a:cs typeface="Arial" pitchFamily="34" charset="0"/>
              </a:rPr>
              <a:t>Social Media Strategy </a:t>
            </a:r>
            <a:endParaRPr lang="en-US" sz="36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mrising.png"/>
          <p:cNvPicPr>
            <a:picLocks noChangeAspect="1"/>
          </p:cNvPicPr>
          <p:nvPr/>
        </p:nvPicPr>
        <p:blipFill>
          <a:blip r:embed="rId3" cstate="print"/>
          <a:stretch>
            <a:fillRect/>
          </a:stretch>
        </p:blipFill>
        <p:spPr>
          <a:xfrm>
            <a:off x="0" y="0"/>
            <a:ext cx="9144000" cy="4785815"/>
          </a:xfrm>
          <a:prstGeom prst="rect">
            <a:avLst/>
          </a:prstGeom>
        </p:spPr>
      </p:pic>
      <p:pic>
        <p:nvPicPr>
          <p:cNvPr id="6" name="Picture 5" descr="pacifier momsrising.png"/>
          <p:cNvPicPr>
            <a:picLocks noChangeAspect="1"/>
          </p:cNvPicPr>
          <p:nvPr/>
        </p:nvPicPr>
        <p:blipFill>
          <a:blip r:embed="rId4" cstate="print"/>
          <a:stretch>
            <a:fillRect/>
          </a:stretch>
        </p:blipFill>
        <p:spPr>
          <a:xfrm>
            <a:off x="5562600" y="2971800"/>
            <a:ext cx="3581400" cy="2442699"/>
          </a:xfrm>
          <a:prstGeom prst="rect">
            <a:avLst/>
          </a:prstGeom>
        </p:spPr>
      </p:pic>
      <p:pic>
        <p:nvPicPr>
          <p:cNvPr id="7" name="Picture 6" descr="pacifier pin facebook.png"/>
          <p:cNvPicPr>
            <a:picLocks noChangeAspect="1"/>
          </p:cNvPicPr>
          <p:nvPr/>
        </p:nvPicPr>
        <p:blipFill>
          <a:blip r:embed="rId5" cstate="print"/>
          <a:stretch>
            <a:fillRect/>
          </a:stretch>
        </p:blipFill>
        <p:spPr>
          <a:xfrm>
            <a:off x="3048000" y="4501165"/>
            <a:ext cx="3533016" cy="2356835"/>
          </a:xfrm>
          <a:prstGeom prst="rect">
            <a:avLst/>
          </a:prstGeom>
        </p:spPr>
      </p:pic>
      <p:pic>
        <p:nvPicPr>
          <p:cNvPr id="8" name="Picture 7" descr="momrising youtube.png"/>
          <p:cNvPicPr>
            <a:picLocks noChangeAspect="1"/>
          </p:cNvPicPr>
          <p:nvPr/>
        </p:nvPicPr>
        <p:blipFill>
          <a:blip r:embed="rId6" cstate="print"/>
          <a:stretch>
            <a:fillRect/>
          </a:stretch>
        </p:blipFill>
        <p:spPr>
          <a:xfrm>
            <a:off x="0" y="4510390"/>
            <a:ext cx="3076338" cy="2347610"/>
          </a:xfrm>
          <a:prstGeom prst="rect">
            <a:avLst/>
          </a:prstGeom>
        </p:spPr>
      </p:pic>
      <p:pic>
        <p:nvPicPr>
          <p:cNvPr id="9" name="Picture 8" descr="momrising.png"/>
          <p:cNvPicPr>
            <a:picLocks noChangeAspect="1"/>
          </p:cNvPicPr>
          <p:nvPr/>
        </p:nvPicPr>
        <p:blipFill>
          <a:blip r:embed="rId3" cstate="print"/>
          <a:stretch>
            <a:fillRect/>
          </a:stretch>
        </p:blipFill>
        <p:spPr>
          <a:xfrm>
            <a:off x="6400800" y="5410200"/>
            <a:ext cx="2679312" cy="1402307"/>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5504859397_83719a1fa1_b.jpg"/>
          <p:cNvPicPr>
            <a:picLocks noChangeAspect="1"/>
          </p:cNvPicPr>
          <p:nvPr/>
        </p:nvPicPr>
        <p:blipFill>
          <a:blip r:embed="rId3" cstate="print"/>
          <a:stretch>
            <a:fillRect/>
          </a:stretch>
        </p:blipFill>
        <p:spPr>
          <a:xfrm>
            <a:off x="0" y="734169"/>
            <a:ext cx="9154457" cy="6123831"/>
          </a:xfrm>
          <a:prstGeom prst="rect">
            <a:avLst/>
          </a:prstGeom>
        </p:spPr>
      </p:pic>
      <p:sp>
        <p:nvSpPr>
          <p:cNvPr id="4" name="TextBox 3"/>
          <p:cNvSpPr txBox="1"/>
          <p:nvPr/>
        </p:nvSpPr>
        <p:spPr>
          <a:xfrm>
            <a:off x="0" y="-1"/>
            <a:ext cx="9144000" cy="984885"/>
          </a:xfrm>
          <a:prstGeom prst="rect">
            <a:avLst/>
          </a:prstGeom>
          <a:solidFill>
            <a:srgbClr val="ABDCD4"/>
          </a:solidFill>
        </p:spPr>
        <p:txBody>
          <a:bodyPr wrap="square" rtlCol="0">
            <a:spAutoFit/>
          </a:bodyPr>
          <a:lstStyle/>
          <a:p>
            <a:pPr algn="ctr"/>
            <a:r>
              <a:rPr lang="en-US" sz="3600" dirty="0">
                <a:solidFill>
                  <a:schemeClr val="tx1">
                    <a:lumMod val="75000"/>
                    <a:lumOff val="25000"/>
                  </a:schemeClr>
                </a:solidFill>
                <a:latin typeface="Arial" pitchFamily="34" charset="0"/>
                <a:cs typeface="Arial" pitchFamily="34" charset="0"/>
              </a:rPr>
              <a:t>Three Things About Me: </a:t>
            </a:r>
            <a:r>
              <a:rPr lang="en-US" sz="4400" dirty="0">
                <a:solidFill>
                  <a:schemeClr val="tx1">
                    <a:lumMod val="75000"/>
                    <a:lumOff val="25000"/>
                  </a:schemeClr>
                </a:solidFill>
                <a:latin typeface="Arial" pitchFamily="34" charset="0"/>
                <a:cs typeface="Arial" pitchFamily="34" charset="0"/>
              </a:rPr>
              <a:t/>
            </a:r>
            <a:br>
              <a:rPr lang="en-US" sz="4400" dirty="0">
                <a:solidFill>
                  <a:schemeClr val="tx1">
                    <a:lumMod val="75000"/>
                    <a:lumOff val="25000"/>
                  </a:schemeClr>
                </a:solidFill>
                <a:latin typeface="Arial" pitchFamily="34" charset="0"/>
                <a:cs typeface="Arial" pitchFamily="34" charset="0"/>
              </a:rPr>
            </a:br>
            <a:r>
              <a:rPr lang="en-US" sz="2200" dirty="0" smtClean="0">
                <a:solidFill>
                  <a:schemeClr val="tx1">
                    <a:lumMod val="75000"/>
                    <a:lumOff val="25000"/>
                  </a:schemeClr>
                </a:solidFill>
                <a:latin typeface="Arial" pitchFamily="34" charset="0"/>
                <a:cs typeface="Arial" pitchFamily="34" charset="0"/>
              </a:rPr>
              <a:t>Reflection</a:t>
            </a:r>
            <a:endParaRPr lang="en-US" sz="22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3323787590"/>
              </p:ext>
            </p:extLst>
          </p:nvPr>
        </p:nvGraphicFramePr>
        <p:xfrm>
          <a:off x="685800" y="381000"/>
          <a:ext cx="7620000" cy="4953000"/>
        </p:xfrm>
        <a:graphic>
          <a:graphicData uri="http://schemas.openxmlformats.org/drawingml/2006/table">
            <a:tbl>
              <a:tblPr firstRow="1" bandRow="1">
                <a:tableStyleId>{69CF1AB2-1976-4502-BF36-3FF5EA218861}</a:tableStyleId>
              </a:tblPr>
              <a:tblGrid>
                <a:gridCol w="793750"/>
                <a:gridCol w="1984375"/>
                <a:gridCol w="4841875"/>
              </a:tblGrid>
              <a:tr h="990600">
                <a:tc>
                  <a:txBody>
                    <a:bodyPr/>
                    <a:lstStyle/>
                    <a:p>
                      <a:pPr algn="ctr"/>
                      <a:r>
                        <a:rPr lang="en-US" sz="4000" b="1" dirty="0" smtClean="0">
                          <a:latin typeface="Arial" pitchFamily="34" charset="0"/>
                          <a:cs typeface="Arial" pitchFamily="34" charset="0"/>
                        </a:rPr>
                        <a:t>S</a:t>
                      </a:r>
                      <a:endParaRPr lang="en-US" sz="4000" b="1" dirty="0">
                        <a:latin typeface="Arial" pitchFamily="34" charset="0"/>
                        <a:cs typeface="Arial" pitchFamily="34" charset="0"/>
                      </a:endParaRPr>
                    </a:p>
                  </a:txBody>
                  <a:tcPr/>
                </a:tc>
                <a:tc>
                  <a:txBody>
                    <a:bodyPr/>
                    <a:lstStyle/>
                    <a:p>
                      <a:r>
                        <a:rPr lang="en-US" sz="1800" b="1" dirty="0" smtClean="0">
                          <a:latin typeface="Arial" pitchFamily="34" charset="0"/>
                          <a:cs typeface="Arial" pitchFamily="34" charset="0"/>
                        </a:rPr>
                        <a:t>Specific</a:t>
                      </a:r>
                      <a:endParaRPr lang="en-US" sz="1800" b="1" dirty="0">
                        <a:latin typeface="Arial" pitchFamily="34" charset="0"/>
                        <a:cs typeface="Arial" pitchFamily="34" charset="0"/>
                      </a:endParaRPr>
                    </a:p>
                  </a:txBody>
                  <a:tcPr/>
                </a:tc>
                <a:tc>
                  <a:txBody>
                    <a:bodyPr/>
                    <a:lstStyle/>
                    <a:p>
                      <a:r>
                        <a:rPr lang="en-US" sz="1800" b="0" dirty="0" smtClean="0">
                          <a:latin typeface="Arial" pitchFamily="34" charset="0"/>
                          <a:cs typeface="Arial" pitchFamily="34" charset="0"/>
                        </a:rPr>
                        <a:t>Focus</a:t>
                      </a:r>
                      <a:r>
                        <a:rPr lang="en-US" sz="1800" b="0" baseline="0" dirty="0" smtClean="0">
                          <a:latin typeface="Arial" pitchFamily="34" charset="0"/>
                          <a:cs typeface="Arial" pitchFamily="34" charset="0"/>
                        </a:rPr>
                        <a:t> on encouraging the wearing of pacifier pins, both virtual and real, to signal support for healthy kids and families</a:t>
                      </a:r>
                      <a:endParaRPr lang="en-US" sz="1800" b="0" dirty="0">
                        <a:latin typeface="Arial" pitchFamily="34" charset="0"/>
                        <a:cs typeface="Arial" pitchFamily="34" charset="0"/>
                      </a:endParaRPr>
                    </a:p>
                  </a:txBody>
                  <a:tcPr/>
                </a:tc>
              </a:tr>
              <a:tr h="990600">
                <a:tc>
                  <a:txBody>
                    <a:bodyPr/>
                    <a:lstStyle/>
                    <a:p>
                      <a:pPr algn="ctr"/>
                      <a:r>
                        <a:rPr lang="en-US" sz="4000" b="1" dirty="0" smtClean="0">
                          <a:latin typeface="Arial" pitchFamily="34" charset="0"/>
                          <a:cs typeface="Arial" pitchFamily="34" charset="0"/>
                        </a:rPr>
                        <a:t>M</a:t>
                      </a:r>
                      <a:endParaRPr lang="en-US" sz="4000" b="1" dirty="0">
                        <a:latin typeface="Arial" pitchFamily="34" charset="0"/>
                        <a:cs typeface="Arial" pitchFamily="34" charset="0"/>
                      </a:endParaRPr>
                    </a:p>
                  </a:txBody>
                  <a:tcPr/>
                </a:tc>
                <a:tc>
                  <a:txBody>
                    <a:bodyPr/>
                    <a:lstStyle/>
                    <a:p>
                      <a:r>
                        <a:rPr lang="en-US" sz="1800" b="1" dirty="0" smtClean="0">
                          <a:latin typeface="Arial" pitchFamily="34" charset="0"/>
                          <a:cs typeface="Arial" pitchFamily="34" charset="0"/>
                        </a:rPr>
                        <a:t>Measurable</a:t>
                      </a:r>
                      <a:endParaRPr lang="en-US" sz="1800" b="1" dirty="0">
                        <a:latin typeface="Arial" pitchFamily="34" charset="0"/>
                        <a:cs typeface="Arial" pitchFamily="34" charset="0"/>
                      </a:endParaRPr>
                    </a:p>
                  </a:txBody>
                  <a:tcPr/>
                </a:tc>
                <a:tc>
                  <a:txBody>
                    <a:bodyPr/>
                    <a:lstStyle/>
                    <a:p>
                      <a:r>
                        <a:rPr lang="en-US" sz="1800" dirty="0" smtClean="0">
                          <a:latin typeface="Arial" pitchFamily="34" charset="0"/>
                          <a:cs typeface="Arial" pitchFamily="34" charset="0"/>
                        </a:rPr>
                        <a:t>How</a:t>
                      </a:r>
                      <a:r>
                        <a:rPr lang="en-US" sz="1800" baseline="0" dirty="0" smtClean="0">
                          <a:latin typeface="Arial" pitchFamily="34" charset="0"/>
                          <a:cs typeface="Arial" pitchFamily="34" charset="0"/>
                        </a:rPr>
                        <a:t> many pins are distributed to </a:t>
                      </a:r>
                      <a:r>
                        <a:rPr lang="en-US" sz="1800" baseline="0" dirty="0" err="1" smtClean="0">
                          <a:latin typeface="Arial" pitchFamily="34" charset="0"/>
                          <a:cs typeface="Arial" pitchFamily="34" charset="0"/>
                        </a:rPr>
                        <a:t>MomsRising</a:t>
                      </a:r>
                      <a:r>
                        <a:rPr lang="en-US" sz="1800" baseline="0" dirty="0" smtClean="0">
                          <a:latin typeface="Arial" pitchFamily="34" charset="0"/>
                          <a:cs typeface="Arial" pitchFamily="34" charset="0"/>
                        </a:rPr>
                        <a:t> supporters and to policymakers?</a:t>
                      </a:r>
                      <a:endParaRPr lang="en-US" sz="1800" dirty="0">
                        <a:latin typeface="Arial" pitchFamily="34" charset="0"/>
                        <a:cs typeface="Arial" pitchFamily="34" charset="0"/>
                      </a:endParaRPr>
                    </a:p>
                  </a:txBody>
                  <a:tcPr/>
                </a:tc>
              </a:tr>
              <a:tr h="990600">
                <a:tc>
                  <a:txBody>
                    <a:bodyPr/>
                    <a:lstStyle/>
                    <a:p>
                      <a:pPr algn="ctr"/>
                      <a:r>
                        <a:rPr lang="en-US" sz="4000" b="1" dirty="0" smtClean="0">
                          <a:latin typeface="Arial" pitchFamily="34" charset="0"/>
                          <a:cs typeface="Arial" pitchFamily="34" charset="0"/>
                        </a:rPr>
                        <a:t>A</a:t>
                      </a:r>
                      <a:endParaRPr lang="en-US" sz="4000" b="1" dirty="0">
                        <a:latin typeface="Arial" pitchFamily="34" charset="0"/>
                        <a:cs typeface="Arial" pitchFamily="34" charset="0"/>
                      </a:endParaRPr>
                    </a:p>
                  </a:txBody>
                  <a:tcPr/>
                </a:tc>
                <a:tc>
                  <a:txBody>
                    <a:bodyPr/>
                    <a:lstStyle/>
                    <a:p>
                      <a:r>
                        <a:rPr lang="en-US" sz="1800" b="1" dirty="0" smtClean="0">
                          <a:latin typeface="Arial" pitchFamily="34" charset="0"/>
                          <a:cs typeface="Arial" pitchFamily="34" charset="0"/>
                        </a:rPr>
                        <a:t>Attainable</a:t>
                      </a:r>
                      <a:endParaRPr lang="en-US" sz="1800" b="1" dirty="0">
                        <a:latin typeface="Arial" pitchFamily="34" charset="0"/>
                        <a:cs typeface="Arial" pitchFamily="34" charset="0"/>
                      </a:endParaRPr>
                    </a:p>
                  </a:txBody>
                  <a:tcPr/>
                </a:tc>
                <a:tc>
                  <a:txBody>
                    <a:bodyPr/>
                    <a:lstStyle/>
                    <a:p>
                      <a:r>
                        <a:rPr lang="en-US" sz="1800" dirty="0" smtClean="0">
                          <a:latin typeface="Arial" pitchFamily="34" charset="0"/>
                          <a:cs typeface="Arial" pitchFamily="34" charset="0"/>
                        </a:rPr>
                        <a:t>Pins both virtual</a:t>
                      </a:r>
                      <a:r>
                        <a:rPr lang="en-US" sz="1800" baseline="0" dirty="0" smtClean="0">
                          <a:latin typeface="Arial" pitchFamily="34" charset="0"/>
                          <a:cs typeface="Arial" pitchFamily="34" charset="0"/>
                        </a:rPr>
                        <a:t> and real are relatively inexpensive and the ask (wear a pin) is easy.</a:t>
                      </a:r>
                      <a:endParaRPr lang="en-US" sz="1800" dirty="0">
                        <a:latin typeface="Arial" pitchFamily="34" charset="0"/>
                        <a:cs typeface="Arial" pitchFamily="34" charset="0"/>
                      </a:endParaRPr>
                    </a:p>
                  </a:txBody>
                  <a:tcPr/>
                </a:tc>
              </a:tr>
              <a:tr h="990600">
                <a:tc>
                  <a:txBody>
                    <a:bodyPr/>
                    <a:lstStyle/>
                    <a:p>
                      <a:pPr algn="ctr"/>
                      <a:r>
                        <a:rPr lang="en-US" sz="4000" b="1" dirty="0" smtClean="0">
                          <a:latin typeface="Arial" pitchFamily="34" charset="0"/>
                          <a:cs typeface="Arial" pitchFamily="34" charset="0"/>
                        </a:rPr>
                        <a:t>R</a:t>
                      </a:r>
                      <a:endParaRPr lang="en-US" sz="4000" b="1" dirty="0">
                        <a:latin typeface="Arial" pitchFamily="34" charset="0"/>
                        <a:cs typeface="Arial" pitchFamily="34" charset="0"/>
                      </a:endParaRPr>
                    </a:p>
                  </a:txBody>
                  <a:tcPr/>
                </a:tc>
                <a:tc>
                  <a:txBody>
                    <a:bodyPr/>
                    <a:lstStyle/>
                    <a:p>
                      <a:r>
                        <a:rPr lang="en-US" sz="1800" b="1" dirty="0" smtClean="0">
                          <a:latin typeface="Arial" pitchFamily="34" charset="0"/>
                          <a:cs typeface="Arial" pitchFamily="34" charset="0"/>
                        </a:rPr>
                        <a:t>Relevant</a:t>
                      </a:r>
                      <a:endParaRPr lang="en-US" sz="1800" b="1" dirty="0">
                        <a:latin typeface="Arial" pitchFamily="34" charset="0"/>
                        <a:cs typeface="Arial" pitchFamily="34" charset="0"/>
                      </a:endParaRPr>
                    </a:p>
                  </a:txBody>
                  <a:tcPr/>
                </a:tc>
                <a:tc>
                  <a:txBody>
                    <a:bodyPr/>
                    <a:lstStyle/>
                    <a:p>
                      <a:r>
                        <a:rPr lang="en-US" sz="1800" dirty="0" smtClean="0">
                          <a:latin typeface="Arial" pitchFamily="34" charset="0"/>
                          <a:cs typeface="Arial" pitchFamily="34" charset="0"/>
                        </a:rPr>
                        <a:t>The</a:t>
                      </a:r>
                      <a:r>
                        <a:rPr lang="en-US" sz="1800" baseline="0" dirty="0" smtClean="0">
                          <a:latin typeface="Arial" pitchFamily="34" charset="0"/>
                          <a:cs typeface="Arial" pitchFamily="34" charset="0"/>
                        </a:rPr>
                        <a:t> healthcare bill increasingly dominated coverage and was high priority for lawmakers. Pins signaled symbolic support from mothers.</a:t>
                      </a:r>
                      <a:endParaRPr lang="en-US" sz="1800" dirty="0">
                        <a:latin typeface="Arial" pitchFamily="34" charset="0"/>
                        <a:cs typeface="Arial" pitchFamily="34" charset="0"/>
                      </a:endParaRPr>
                    </a:p>
                  </a:txBody>
                  <a:tcPr/>
                </a:tc>
              </a:tr>
              <a:tr h="990600">
                <a:tc>
                  <a:txBody>
                    <a:bodyPr/>
                    <a:lstStyle/>
                    <a:p>
                      <a:pPr algn="ctr"/>
                      <a:r>
                        <a:rPr lang="en-US" sz="4000" b="1" dirty="0" smtClean="0">
                          <a:latin typeface="Arial" pitchFamily="34" charset="0"/>
                          <a:cs typeface="Arial" pitchFamily="34" charset="0"/>
                        </a:rPr>
                        <a:t>T</a:t>
                      </a:r>
                      <a:endParaRPr lang="en-US" sz="4000" b="1" dirty="0">
                        <a:latin typeface="Arial" pitchFamily="34" charset="0"/>
                        <a:cs typeface="Arial" pitchFamily="34" charset="0"/>
                      </a:endParaRPr>
                    </a:p>
                  </a:txBody>
                  <a:tcPr/>
                </a:tc>
                <a:tc>
                  <a:txBody>
                    <a:bodyPr/>
                    <a:lstStyle/>
                    <a:p>
                      <a:r>
                        <a:rPr lang="en-US" sz="1800" b="1" dirty="0" smtClean="0">
                          <a:latin typeface="Arial" pitchFamily="34" charset="0"/>
                          <a:cs typeface="Arial" pitchFamily="34" charset="0"/>
                        </a:rPr>
                        <a:t>Time Bound</a:t>
                      </a:r>
                      <a:endParaRPr lang="en-US" sz="1800" b="1" dirty="0">
                        <a:latin typeface="Arial" pitchFamily="34" charset="0"/>
                        <a:cs typeface="Arial" pitchFamily="34" charset="0"/>
                      </a:endParaRPr>
                    </a:p>
                  </a:txBody>
                  <a:tcPr/>
                </a:tc>
                <a:tc>
                  <a:txBody>
                    <a:bodyPr/>
                    <a:lstStyle/>
                    <a:p>
                      <a:r>
                        <a:rPr lang="en-US" sz="1800" dirty="0" smtClean="0">
                          <a:latin typeface="Arial" pitchFamily="34" charset="0"/>
                          <a:cs typeface="Arial" pitchFamily="34" charset="0"/>
                        </a:rPr>
                        <a:t>The healthcare bill was almost certain to b</a:t>
                      </a:r>
                      <a:r>
                        <a:rPr lang="en-US" sz="1800" baseline="0" dirty="0" smtClean="0">
                          <a:latin typeface="Arial" pitchFamily="34" charset="0"/>
                          <a:cs typeface="Arial" pitchFamily="34" charset="0"/>
                        </a:rPr>
                        <a:t>e passed or die in the first half of 2010</a:t>
                      </a:r>
                      <a:endParaRPr lang="en-US" sz="1800" dirty="0">
                        <a:latin typeface="Arial" pitchFamily="34" charset="0"/>
                        <a:cs typeface="Arial" pitchFamily="34" charset="0"/>
                      </a:endParaRPr>
                    </a:p>
                  </a:txBody>
                  <a:tcPr/>
                </a:tc>
              </a:tr>
            </a:tbl>
          </a:graphicData>
        </a:graphic>
      </p:graphicFrame>
      <p:sp>
        <p:nvSpPr>
          <p:cNvPr id="3" name="TextBox 2"/>
          <p:cNvSpPr txBox="1"/>
          <p:nvPr/>
        </p:nvSpPr>
        <p:spPr>
          <a:xfrm>
            <a:off x="0" y="5722203"/>
            <a:ext cx="9144000" cy="830997"/>
          </a:xfrm>
          <a:prstGeom prst="rect">
            <a:avLst/>
          </a:prstGeom>
          <a:solidFill>
            <a:srgbClr val="ABDCD4">
              <a:alpha val="85000"/>
            </a:srgbClr>
          </a:solidFill>
        </p:spPr>
        <p:txBody>
          <a:bodyPr wrap="square" rtlCol="0">
            <a:spAutoFit/>
          </a:bodyPr>
          <a:lstStyle/>
          <a:p>
            <a:pPr algn="ctr"/>
            <a:r>
              <a:rPr lang="en-US" sz="1600" dirty="0" smtClean="0">
                <a:latin typeface="Arial" pitchFamily="34" charset="0"/>
                <a:cs typeface="Arial" pitchFamily="34" charset="0"/>
              </a:rPr>
              <a:t>To get 15,000 Facebook advocates to put a virtual pin on their profile to signal support for healthy kids and families by January 2010; To document virtual activity and place pins on x number of legislators to signal support for healthy kids and families by January 2010.</a:t>
            </a:r>
            <a:endParaRPr lang="en-US" sz="16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50" name="Picture 2" descr="qwitter"/>
          <p:cNvPicPr>
            <a:picLocks noChangeAspect="1" noChangeArrowheads="1"/>
          </p:cNvPicPr>
          <p:nvPr/>
        </p:nvPicPr>
        <p:blipFill>
          <a:blip r:embed="rId3" cstate="print"/>
          <a:srcRect/>
          <a:stretch>
            <a:fillRect/>
          </a:stretch>
        </p:blipFill>
        <p:spPr bwMode="auto">
          <a:xfrm>
            <a:off x="0" y="1447800"/>
            <a:ext cx="9144000" cy="4935538"/>
          </a:xfrm>
          <a:prstGeom prst="rect">
            <a:avLst/>
          </a:prstGeom>
          <a:noFill/>
        </p:spPr>
      </p:pic>
      <p:sp>
        <p:nvSpPr>
          <p:cNvPr id="4" name="TextBox 3"/>
          <p:cNvSpPr txBox="1"/>
          <p:nvPr/>
        </p:nvSpPr>
        <p:spPr>
          <a:xfrm>
            <a:off x="0" y="-1"/>
            <a:ext cx="9144000" cy="1097280"/>
          </a:xfrm>
          <a:prstGeom prst="rect">
            <a:avLst/>
          </a:prstGeom>
          <a:solidFill>
            <a:srgbClr val="ABDCD4"/>
          </a:solidFill>
        </p:spPr>
        <p:txBody>
          <a:bodyPr wrap="square" rtlCol="0">
            <a:spAutoFit/>
          </a:bodyPr>
          <a:lstStyle/>
          <a:p>
            <a:endParaRPr lang="en-US" sz="3200" b="1" dirty="0" smtClean="0">
              <a:solidFill>
                <a:schemeClr val="tx1">
                  <a:lumMod val="65000"/>
                  <a:lumOff val="35000"/>
                </a:schemeClr>
              </a:solidFill>
              <a:latin typeface="Arial" pitchFamily="34" charset="0"/>
              <a:cs typeface="Arial" pitchFamily="34" charset="0"/>
            </a:endParaRPr>
          </a:p>
        </p:txBody>
      </p:sp>
      <p:sp>
        <p:nvSpPr>
          <p:cNvPr id="5" name="Rectangle 46"/>
          <p:cNvSpPr txBox="1">
            <a:spLocks noChangeArrowheads="1"/>
          </p:cNvSpPr>
          <p:nvPr/>
        </p:nvSpPr>
        <p:spPr bwMode="auto">
          <a:xfrm>
            <a:off x="257175" y="381000"/>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chemeClr val="tx1">
                    <a:lumMod val="75000"/>
                    <a:lumOff val="25000"/>
                  </a:schemeClr>
                </a:solidFill>
                <a:latin typeface="Arial" pitchFamily="34" charset="0"/>
                <a:cs typeface="Arial" pitchFamily="34" charset="0"/>
              </a:rPr>
              <a:t>What is the SMART Objective?</a:t>
            </a:r>
            <a:endParaRPr lang="en-US" sz="36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xmlns="" val="150599370"/>
              </p:ext>
            </p:extLst>
          </p:nvPr>
        </p:nvGraphicFramePr>
        <p:xfrm>
          <a:off x="762000" y="914400"/>
          <a:ext cx="7620000" cy="4953000"/>
        </p:xfrm>
        <a:graphic>
          <a:graphicData uri="http://schemas.openxmlformats.org/drawingml/2006/table">
            <a:tbl>
              <a:tblPr firstRow="1" bandRow="1">
                <a:tableStyleId>{69CF1AB2-1976-4502-BF36-3FF5EA218861}</a:tableStyleId>
              </a:tblPr>
              <a:tblGrid>
                <a:gridCol w="793750"/>
                <a:gridCol w="1984375"/>
                <a:gridCol w="4841875"/>
              </a:tblGrid>
              <a:tr h="990600">
                <a:tc>
                  <a:txBody>
                    <a:bodyPr/>
                    <a:lstStyle/>
                    <a:p>
                      <a:pPr algn="ctr"/>
                      <a:r>
                        <a:rPr lang="en-US" sz="4000" b="1" dirty="0" smtClean="0">
                          <a:latin typeface="Arial" pitchFamily="34" charset="0"/>
                          <a:cs typeface="Arial" pitchFamily="34" charset="0"/>
                        </a:rPr>
                        <a:t>S</a:t>
                      </a:r>
                      <a:endParaRPr lang="en-US" sz="4000" b="1" dirty="0">
                        <a:latin typeface="Arial" pitchFamily="34" charset="0"/>
                        <a:cs typeface="Arial" pitchFamily="34" charset="0"/>
                      </a:endParaRPr>
                    </a:p>
                  </a:txBody>
                  <a:tcPr/>
                </a:tc>
                <a:tc>
                  <a:txBody>
                    <a:bodyPr/>
                    <a:lstStyle/>
                    <a:p>
                      <a:r>
                        <a:rPr lang="en-US" sz="1800" b="1" dirty="0" smtClean="0">
                          <a:latin typeface="Arial" pitchFamily="34" charset="0"/>
                          <a:cs typeface="Arial" pitchFamily="34" charset="0"/>
                        </a:rPr>
                        <a:t>Specific</a:t>
                      </a:r>
                      <a:endParaRPr lang="en-US" sz="1800" b="1" dirty="0">
                        <a:latin typeface="Arial" pitchFamily="34" charset="0"/>
                        <a:cs typeface="Arial" pitchFamily="34" charset="0"/>
                      </a:endParaRPr>
                    </a:p>
                  </a:txBody>
                  <a:tcPr/>
                </a:tc>
                <a:tc>
                  <a:txBody>
                    <a:bodyPr/>
                    <a:lstStyle/>
                    <a:p>
                      <a:endParaRPr lang="en-US" sz="1800" b="0" dirty="0">
                        <a:latin typeface="Arial" pitchFamily="34" charset="0"/>
                        <a:cs typeface="Arial" pitchFamily="34" charset="0"/>
                      </a:endParaRPr>
                    </a:p>
                  </a:txBody>
                  <a:tcPr/>
                </a:tc>
              </a:tr>
              <a:tr h="990600">
                <a:tc>
                  <a:txBody>
                    <a:bodyPr/>
                    <a:lstStyle/>
                    <a:p>
                      <a:pPr algn="ctr"/>
                      <a:r>
                        <a:rPr lang="en-US" sz="4000" b="1" dirty="0" smtClean="0">
                          <a:latin typeface="Arial" pitchFamily="34" charset="0"/>
                          <a:cs typeface="Arial" pitchFamily="34" charset="0"/>
                        </a:rPr>
                        <a:t>M</a:t>
                      </a:r>
                      <a:endParaRPr lang="en-US" sz="4000" b="1" dirty="0">
                        <a:latin typeface="Arial" pitchFamily="34" charset="0"/>
                        <a:cs typeface="Arial" pitchFamily="34" charset="0"/>
                      </a:endParaRPr>
                    </a:p>
                  </a:txBody>
                  <a:tcPr/>
                </a:tc>
                <a:tc>
                  <a:txBody>
                    <a:bodyPr/>
                    <a:lstStyle/>
                    <a:p>
                      <a:r>
                        <a:rPr lang="en-US" sz="1800" b="1" dirty="0" smtClean="0">
                          <a:latin typeface="Arial" pitchFamily="34" charset="0"/>
                          <a:cs typeface="Arial" pitchFamily="34" charset="0"/>
                        </a:rPr>
                        <a:t>Measurable</a:t>
                      </a:r>
                      <a:endParaRPr lang="en-US" sz="1800" b="1" dirty="0">
                        <a:latin typeface="Arial" pitchFamily="34" charset="0"/>
                        <a:cs typeface="Arial" pitchFamily="34" charset="0"/>
                      </a:endParaRPr>
                    </a:p>
                  </a:txBody>
                  <a:tcPr/>
                </a:tc>
                <a:tc>
                  <a:txBody>
                    <a:bodyPr/>
                    <a:lstStyle/>
                    <a:p>
                      <a:endParaRPr lang="en-US" sz="1800" dirty="0">
                        <a:latin typeface="Arial" pitchFamily="34" charset="0"/>
                        <a:cs typeface="Arial" pitchFamily="34" charset="0"/>
                      </a:endParaRPr>
                    </a:p>
                  </a:txBody>
                  <a:tcPr/>
                </a:tc>
              </a:tr>
              <a:tr h="990600">
                <a:tc>
                  <a:txBody>
                    <a:bodyPr/>
                    <a:lstStyle/>
                    <a:p>
                      <a:pPr algn="ctr"/>
                      <a:r>
                        <a:rPr lang="en-US" sz="4000" b="1" dirty="0" smtClean="0">
                          <a:latin typeface="Arial" pitchFamily="34" charset="0"/>
                          <a:cs typeface="Arial" pitchFamily="34" charset="0"/>
                        </a:rPr>
                        <a:t>A</a:t>
                      </a:r>
                      <a:endParaRPr lang="en-US" sz="4000" b="1" dirty="0">
                        <a:latin typeface="Arial" pitchFamily="34" charset="0"/>
                        <a:cs typeface="Arial" pitchFamily="34" charset="0"/>
                      </a:endParaRPr>
                    </a:p>
                  </a:txBody>
                  <a:tcPr/>
                </a:tc>
                <a:tc>
                  <a:txBody>
                    <a:bodyPr/>
                    <a:lstStyle/>
                    <a:p>
                      <a:r>
                        <a:rPr lang="en-US" sz="1800" b="1" dirty="0" smtClean="0">
                          <a:latin typeface="Arial" pitchFamily="34" charset="0"/>
                          <a:cs typeface="Arial" pitchFamily="34" charset="0"/>
                        </a:rPr>
                        <a:t>Attainable</a:t>
                      </a:r>
                      <a:endParaRPr lang="en-US" sz="1800" b="1" dirty="0">
                        <a:latin typeface="Arial" pitchFamily="34" charset="0"/>
                        <a:cs typeface="Arial" pitchFamily="34" charset="0"/>
                      </a:endParaRPr>
                    </a:p>
                  </a:txBody>
                  <a:tcPr/>
                </a:tc>
                <a:tc>
                  <a:txBody>
                    <a:bodyPr/>
                    <a:lstStyle/>
                    <a:p>
                      <a:endParaRPr lang="en-US" sz="1800" dirty="0">
                        <a:latin typeface="Arial" pitchFamily="34" charset="0"/>
                        <a:cs typeface="Arial" pitchFamily="34" charset="0"/>
                      </a:endParaRPr>
                    </a:p>
                  </a:txBody>
                  <a:tcPr/>
                </a:tc>
              </a:tr>
              <a:tr h="990600">
                <a:tc>
                  <a:txBody>
                    <a:bodyPr/>
                    <a:lstStyle/>
                    <a:p>
                      <a:pPr algn="ctr"/>
                      <a:r>
                        <a:rPr lang="en-US" sz="4000" b="1" dirty="0" smtClean="0">
                          <a:latin typeface="Arial" pitchFamily="34" charset="0"/>
                          <a:cs typeface="Arial" pitchFamily="34" charset="0"/>
                        </a:rPr>
                        <a:t>R</a:t>
                      </a:r>
                      <a:endParaRPr lang="en-US" sz="4000" b="1" dirty="0">
                        <a:latin typeface="Arial" pitchFamily="34" charset="0"/>
                        <a:cs typeface="Arial" pitchFamily="34" charset="0"/>
                      </a:endParaRPr>
                    </a:p>
                  </a:txBody>
                  <a:tcPr/>
                </a:tc>
                <a:tc>
                  <a:txBody>
                    <a:bodyPr/>
                    <a:lstStyle/>
                    <a:p>
                      <a:r>
                        <a:rPr lang="en-US" sz="1800" b="1" dirty="0" smtClean="0">
                          <a:latin typeface="Arial" pitchFamily="34" charset="0"/>
                          <a:cs typeface="Arial" pitchFamily="34" charset="0"/>
                        </a:rPr>
                        <a:t>Relevant</a:t>
                      </a:r>
                      <a:endParaRPr lang="en-US" sz="1800" b="1" dirty="0">
                        <a:latin typeface="Arial" pitchFamily="34" charset="0"/>
                        <a:cs typeface="Arial" pitchFamily="34" charset="0"/>
                      </a:endParaRPr>
                    </a:p>
                  </a:txBody>
                  <a:tcPr/>
                </a:tc>
                <a:tc>
                  <a:txBody>
                    <a:bodyPr/>
                    <a:lstStyle/>
                    <a:p>
                      <a:endParaRPr lang="en-US" sz="1800" dirty="0">
                        <a:latin typeface="Arial" pitchFamily="34" charset="0"/>
                        <a:cs typeface="Arial" pitchFamily="34" charset="0"/>
                      </a:endParaRPr>
                    </a:p>
                  </a:txBody>
                  <a:tcPr/>
                </a:tc>
              </a:tr>
              <a:tr h="990600">
                <a:tc>
                  <a:txBody>
                    <a:bodyPr/>
                    <a:lstStyle/>
                    <a:p>
                      <a:pPr algn="ctr"/>
                      <a:r>
                        <a:rPr lang="en-US" sz="4000" b="1" dirty="0" smtClean="0">
                          <a:latin typeface="Arial" pitchFamily="34" charset="0"/>
                          <a:cs typeface="Arial" pitchFamily="34" charset="0"/>
                        </a:rPr>
                        <a:t>T</a:t>
                      </a:r>
                      <a:endParaRPr lang="en-US" sz="4000" b="1" dirty="0">
                        <a:latin typeface="Arial" pitchFamily="34" charset="0"/>
                        <a:cs typeface="Arial" pitchFamily="34" charset="0"/>
                      </a:endParaRPr>
                    </a:p>
                  </a:txBody>
                  <a:tcPr/>
                </a:tc>
                <a:tc>
                  <a:txBody>
                    <a:bodyPr/>
                    <a:lstStyle/>
                    <a:p>
                      <a:r>
                        <a:rPr lang="en-US" sz="1800" b="1" dirty="0" smtClean="0">
                          <a:latin typeface="Arial" pitchFamily="34" charset="0"/>
                          <a:cs typeface="Arial" pitchFamily="34" charset="0"/>
                        </a:rPr>
                        <a:t>Time Bound</a:t>
                      </a:r>
                      <a:endParaRPr lang="en-US" sz="1800" b="1" dirty="0">
                        <a:latin typeface="Arial" pitchFamily="34" charset="0"/>
                        <a:cs typeface="Arial" pitchFamily="34" charset="0"/>
                      </a:endParaRPr>
                    </a:p>
                  </a:txBody>
                  <a:tcPr/>
                </a:tc>
                <a:tc>
                  <a:txBody>
                    <a:bodyPr/>
                    <a:lstStyle/>
                    <a:p>
                      <a:endParaRPr lang="en-US" sz="1800" dirty="0">
                        <a:latin typeface="Arial" pitchFamily="34" charset="0"/>
                        <a:cs typeface="Arial" pitchFamily="34" charset="0"/>
                      </a:endParaRPr>
                    </a:p>
                  </a:txBody>
                  <a:tcPr/>
                </a:tc>
              </a:tr>
            </a:tbl>
          </a:graphicData>
        </a:graphic>
      </p:graphicFrame>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xmlns="" val="575596891"/>
              </p:ext>
            </p:extLst>
          </p:nvPr>
        </p:nvGraphicFramePr>
        <p:xfrm>
          <a:off x="762000" y="762000"/>
          <a:ext cx="7620000" cy="5425440"/>
        </p:xfrm>
        <a:graphic>
          <a:graphicData uri="http://schemas.openxmlformats.org/drawingml/2006/table">
            <a:tbl>
              <a:tblPr firstRow="1" bandRow="1">
                <a:tableStyleId>{69CF1AB2-1976-4502-BF36-3FF5EA218861}</a:tableStyleId>
              </a:tblPr>
              <a:tblGrid>
                <a:gridCol w="793750"/>
                <a:gridCol w="1984375"/>
                <a:gridCol w="4841875"/>
              </a:tblGrid>
              <a:tr h="990600">
                <a:tc>
                  <a:txBody>
                    <a:bodyPr/>
                    <a:lstStyle/>
                    <a:p>
                      <a:pPr algn="ctr"/>
                      <a:r>
                        <a:rPr lang="en-US" sz="4000" b="1" dirty="0" smtClean="0">
                          <a:latin typeface="Arial" pitchFamily="34" charset="0"/>
                          <a:cs typeface="Arial" pitchFamily="34" charset="0"/>
                        </a:rPr>
                        <a:t>S</a:t>
                      </a:r>
                      <a:endParaRPr lang="en-US" sz="4000" b="1" dirty="0">
                        <a:latin typeface="Arial" pitchFamily="34" charset="0"/>
                        <a:cs typeface="Arial" pitchFamily="34" charset="0"/>
                      </a:endParaRPr>
                    </a:p>
                  </a:txBody>
                  <a:tcPr/>
                </a:tc>
                <a:tc>
                  <a:txBody>
                    <a:bodyPr/>
                    <a:lstStyle/>
                    <a:p>
                      <a:r>
                        <a:rPr lang="en-US" sz="1800" b="1" dirty="0" smtClean="0">
                          <a:latin typeface="Arial" pitchFamily="34" charset="0"/>
                          <a:cs typeface="Arial" pitchFamily="34" charset="0"/>
                        </a:rPr>
                        <a:t>Specific</a:t>
                      </a:r>
                      <a:endParaRPr lang="en-US" sz="1800" b="1" dirty="0">
                        <a:latin typeface="Arial" pitchFamily="34" charset="0"/>
                        <a:cs typeface="Arial" pitchFamily="34" charset="0"/>
                      </a:endParaRPr>
                    </a:p>
                  </a:txBody>
                  <a:tcPr/>
                </a:tc>
                <a:tc>
                  <a:txBody>
                    <a:bodyPr/>
                    <a:lstStyle/>
                    <a:p>
                      <a:r>
                        <a:rPr lang="en-US" b="0" dirty="0" smtClean="0">
                          <a:latin typeface="Arial" pitchFamily="34" charset="0"/>
                          <a:cs typeface="Arial" pitchFamily="34" charset="0"/>
                        </a:rPr>
                        <a:t>Focus</a:t>
                      </a:r>
                      <a:r>
                        <a:rPr lang="en-US" b="0" baseline="0" dirty="0" smtClean="0">
                          <a:latin typeface="Arial" pitchFamily="34" charset="0"/>
                          <a:cs typeface="Arial" pitchFamily="34" charset="0"/>
                        </a:rPr>
                        <a:t> on getting target audience to know that </a:t>
                      </a:r>
                      <a:r>
                        <a:rPr lang="en-US" b="0" baseline="0" dirty="0" err="1" smtClean="0">
                          <a:latin typeface="Arial" pitchFamily="34" charset="0"/>
                          <a:cs typeface="Arial" pitchFamily="34" charset="0"/>
                        </a:rPr>
                        <a:t>Qwitter</a:t>
                      </a:r>
                      <a:r>
                        <a:rPr lang="en-US" b="0" baseline="0" dirty="0" smtClean="0">
                          <a:latin typeface="Arial" pitchFamily="34" charset="0"/>
                          <a:cs typeface="Arial" pitchFamily="34" charset="0"/>
                        </a:rPr>
                        <a:t> can help stop smoking and encourage them to sign up</a:t>
                      </a:r>
                      <a:endParaRPr lang="en-US" b="0" dirty="0" smtClean="0">
                        <a:latin typeface="Arial" pitchFamily="34" charset="0"/>
                        <a:cs typeface="Arial" pitchFamily="34" charset="0"/>
                      </a:endParaRPr>
                    </a:p>
                  </a:txBody>
                  <a:tcPr/>
                </a:tc>
              </a:tr>
              <a:tr h="990600">
                <a:tc>
                  <a:txBody>
                    <a:bodyPr/>
                    <a:lstStyle/>
                    <a:p>
                      <a:pPr algn="ctr"/>
                      <a:r>
                        <a:rPr lang="en-US" sz="4000" b="1" dirty="0" smtClean="0">
                          <a:latin typeface="Arial" pitchFamily="34" charset="0"/>
                          <a:cs typeface="Arial" pitchFamily="34" charset="0"/>
                        </a:rPr>
                        <a:t>M</a:t>
                      </a:r>
                      <a:endParaRPr lang="en-US" sz="4000" b="1" dirty="0">
                        <a:latin typeface="Arial" pitchFamily="34" charset="0"/>
                        <a:cs typeface="Arial" pitchFamily="34" charset="0"/>
                      </a:endParaRPr>
                    </a:p>
                  </a:txBody>
                  <a:tcPr/>
                </a:tc>
                <a:tc>
                  <a:txBody>
                    <a:bodyPr/>
                    <a:lstStyle/>
                    <a:p>
                      <a:r>
                        <a:rPr lang="en-US" sz="1800" b="1" dirty="0" smtClean="0">
                          <a:latin typeface="Arial" pitchFamily="34" charset="0"/>
                          <a:cs typeface="Arial" pitchFamily="34" charset="0"/>
                        </a:rPr>
                        <a:t>Measurable</a:t>
                      </a:r>
                      <a:endParaRPr lang="en-US" sz="1800" b="1"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X number of smokers sign up for the service</a:t>
                      </a:r>
                      <a:endParaRPr lang="en-US" dirty="0">
                        <a:latin typeface="Arial" pitchFamily="34" charset="0"/>
                        <a:cs typeface="Arial" pitchFamily="34" charset="0"/>
                      </a:endParaRPr>
                    </a:p>
                  </a:txBody>
                  <a:tcPr/>
                </a:tc>
              </a:tr>
              <a:tr h="990600">
                <a:tc>
                  <a:txBody>
                    <a:bodyPr/>
                    <a:lstStyle/>
                    <a:p>
                      <a:pPr algn="ctr"/>
                      <a:r>
                        <a:rPr lang="en-US" sz="4000" b="1" dirty="0" smtClean="0">
                          <a:latin typeface="Arial" pitchFamily="34" charset="0"/>
                          <a:cs typeface="Arial" pitchFamily="34" charset="0"/>
                        </a:rPr>
                        <a:t>A</a:t>
                      </a:r>
                      <a:endParaRPr lang="en-US" sz="4000" b="1" dirty="0">
                        <a:latin typeface="Arial" pitchFamily="34" charset="0"/>
                        <a:cs typeface="Arial" pitchFamily="34" charset="0"/>
                      </a:endParaRPr>
                    </a:p>
                  </a:txBody>
                  <a:tcPr/>
                </a:tc>
                <a:tc>
                  <a:txBody>
                    <a:bodyPr/>
                    <a:lstStyle/>
                    <a:p>
                      <a:r>
                        <a:rPr lang="en-US" sz="1800" b="1" dirty="0" smtClean="0">
                          <a:latin typeface="Arial" pitchFamily="34" charset="0"/>
                          <a:cs typeface="Arial" pitchFamily="34" charset="0"/>
                        </a:rPr>
                        <a:t>Attainable</a:t>
                      </a:r>
                      <a:endParaRPr lang="en-US" sz="1800" b="1"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X</a:t>
                      </a:r>
                      <a:r>
                        <a:rPr lang="en-US" baseline="0" dirty="0" smtClean="0">
                          <a:latin typeface="Arial" pitchFamily="34" charset="0"/>
                          <a:cs typeface="Arial" pitchFamily="34" charset="0"/>
                        </a:rPr>
                        <a:t> number of smokers stop smoking for 6 months because they use the service</a:t>
                      </a:r>
                      <a:endParaRPr lang="en-US" dirty="0">
                        <a:latin typeface="Arial" pitchFamily="34" charset="0"/>
                        <a:cs typeface="Arial" pitchFamily="34" charset="0"/>
                      </a:endParaRPr>
                    </a:p>
                  </a:txBody>
                  <a:tcPr/>
                </a:tc>
              </a:tr>
              <a:tr h="990600">
                <a:tc>
                  <a:txBody>
                    <a:bodyPr/>
                    <a:lstStyle/>
                    <a:p>
                      <a:pPr algn="ctr"/>
                      <a:r>
                        <a:rPr lang="en-US" sz="4000" b="1" dirty="0" smtClean="0">
                          <a:latin typeface="Arial" pitchFamily="34" charset="0"/>
                          <a:cs typeface="Arial" pitchFamily="34" charset="0"/>
                        </a:rPr>
                        <a:t>R</a:t>
                      </a:r>
                      <a:endParaRPr lang="en-US" sz="4000" b="1" dirty="0">
                        <a:latin typeface="Arial" pitchFamily="34" charset="0"/>
                        <a:cs typeface="Arial" pitchFamily="34" charset="0"/>
                      </a:endParaRPr>
                    </a:p>
                  </a:txBody>
                  <a:tcPr/>
                </a:tc>
                <a:tc>
                  <a:txBody>
                    <a:bodyPr/>
                    <a:lstStyle/>
                    <a:p>
                      <a:r>
                        <a:rPr lang="en-US" sz="1800" b="1" dirty="0" smtClean="0">
                          <a:latin typeface="Arial" pitchFamily="34" charset="0"/>
                          <a:cs typeface="Arial" pitchFamily="34" charset="0"/>
                        </a:rPr>
                        <a:t>Relevant</a:t>
                      </a:r>
                      <a:endParaRPr lang="en-US" sz="1800" b="1"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Trying</a:t>
                      </a:r>
                      <a:r>
                        <a:rPr lang="en-US" baseline="0" dirty="0" smtClean="0">
                          <a:latin typeface="Arial" pitchFamily="34" charset="0"/>
                          <a:cs typeface="Arial" pitchFamily="34" charset="0"/>
                        </a:rPr>
                        <a:t> to stop smoking is difficult to do by yourself and Twitter let’s you get support from other people on your mobile phone.    Outreach should focus on audience that is using Twitter.</a:t>
                      </a:r>
                      <a:endParaRPr lang="en-US" dirty="0">
                        <a:latin typeface="Arial" pitchFamily="34" charset="0"/>
                        <a:cs typeface="Arial" pitchFamily="34" charset="0"/>
                      </a:endParaRPr>
                    </a:p>
                  </a:txBody>
                  <a:tcPr/>
                </a:tc>
              </a:tr>
              <a:tr h="990600">
                <a:tc>
                  <a:txBody>
                    <a:bodyPr/>
                    <a:lstStyle/>
                    <a:p>
                      <a:pPr algn="ctr"/>
                      <a:r>
                        <a:rPr lang="en-US" sz="4000" b="1" dirty="0" smtClean="0">
                          <a:latin typeface="Arial" pitchFamily="34" charset="0"/>
                          <a:cs typeface="Arial" pitchFamily="34" charset="0"/>
                        </a:rPr>
                        <a:t>T</a:t>
                      </a:r>
                      <a:endParaRPr lang="en-US" sz="4000" b="1" dirty="0">
                        <a:latin typeface="Arial" pitchFamily="34" charset="0"/>
                        <a:cs typeface="Arial" pitchFamily="34" charset="0"/>
                      </a:endParaRPr>
                    </a:p>
                  </a:txBody>
                  <a:tcPr/>
                </a:tc>
                <a:tc>
                  <a:txBody>
                    <a:bodyPr/>
                    <a:lstStyle/>
                    <a:p>
                      <a:r>
                        <a:rPr lang="en-US" sz="1800" b="1" dirty="0" smtClean="0">
                          <a:latin typeface="Arial" pitchFamily="34" charset="0"/>
                          <a:cs typeface="Arial" pitchFamily="34" charset="0"/>
                        </a:rPr>
                        <a:t>Time Bound</a:t>
                      </a:r>
                      <a:endParaRPr lang="en-US" sz="1800" b="1"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To</a:t>
                      </a:r>
                      <a:r>
                        <a:rPr lang="en-US" baseline="0" dirty="0" smtClean="0">
                          <a:latin typeface="Arial" pitchFamily="34" charset="0"/>
                          <a:cs typeface="Arial" pitchFamily="34" charset="0"/>
                        </a:rPr>
                        <a:t> get 100 people to stop smoking for six months because they used the service </a:t>
                      </a:r>
                      <a:endParaRPr lang="en-US" dirty="0">
                        <a:latin typeface="Arial" pitchFamily="34" charset="0"/>
                        <a:cs typeface="Arial" pitchFamily="34" charset="0"/>
                      </a:endParaRPr>
                    </a:p>
                  </a:txBody>
                  <a:tcPr/>
                </a:tc>
              </a:tr>
            </a:tbl>
          </a:graphicData>
        </a:graphic>
      </p:graphicFrame>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676400"/>
            <a:ext cx="9144000" cy="2677656"/>
          </a:xfrm>
          <a:prstGeom prst="rect">
            <a:avLst/>
          </a:prstGeom>
          <a:solidFill>
            <a:srgbClr val="ABDCD4"/>
          </a:solidFill>
        </p:spPr>
        <p:txBody>
          <a:bodyPr wrap="square" rtlCol="0">
            <a:spAutoFit/>
          </a:bodyPr>
          <a:lstStyle/>
          <a:p>
            <a:r>
              <a:rPr lang="en-US" sz="4800" dirty="0" smtClean="0">
                <a:latin typeface="Arial" pitchFamily="34" charset="0"/>
                <a:cs typeface="Arial" pitchFamily="34" charset="0"/>
              </a:rPr>
              <a:t>   Your Turn: </a:t>
            </a:r>
          </a:p>
          <a:p>
            <a:r>
              <a:rPr lang="en-US" sz="4800" dirty="0" smtClean="0">
                <a:latin typeface="Arial" pitchFamily="34" charset="0"/>
                <a:cs typeface="Arial" pitchFamily="34" charset="0"/>
              </a:rPr>
              <a:t>   Work in Pairs.   </a:t>
            </a:r>
          </a:p>
          <a:p>
            <a:r>
              <a:rPr lang="en-US" sz="3600" dirty="0" smtClean="0">
                <a:latin typeface="Arial" pitchFamily="34" charset="0"/>
                <a:cs typeface="Arial" pitchFamily="34" charset="0"/>
              </a:rPr>
              <a:t>    What’s your SMART social    </a:t>
            </a:r>
          </a:p>
          <a:p>
            <a:r>
              <a:rPr lang="en-US" sz="3600" dirty="0">
                <a:latin typeface="Arial" pitchFamily="34" charset="0"/>
                <a:cs typeface="Arial" pitchFamily="34" charset="0"/>
              </a:rPr>
              <a:t> </a:t>
            </a:r>
            <a:r>
              <a:rPr lang="en-US" sz="3600" dirty="0" smtClean="0">
                <a:latin typeface="Arial" pitchFamily="34" charset="0"/>
                <a:cs typeface="Arial" pitchFamily="34" charset="0"/>
              </a:rPr>
              <a:t>   media objective? </a:t>
            </a:r>
            <a:endParaRPr lang="en-US" sz="36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cintosh HD:Users:mandawong:Projects:IIE:emediat:col:word_template:word_temp-draft.jpg"/>
          <p:cNvPicPr/>
          <p:nvPr/>
        </p:nvPicPr>
        <p:blipFill rotWithShape="1">
          <a:blip r:embed="rId3" cstate="print">
            <a:extLst>
              <a:ext uri="{28A0092B-C50C-407E-A947-70E740481C1C}">
                <a14:useLocalDpi xmlns:a14="http://schemas.microsoft.com/office/drawing/2010/main" xmlns="" val="0"/>
              </a:ext>
            </a:extLst>
          </a:blip>
          <a:srcRect t="52307"/>
          <a:stretch/>
        </p:blipFill>
        <p:spPr bwMode="auto">
          <a:xfrm>
            <a:off x="1383030" y="2066925"/>
            <a:ext cx="7760970" cy="4791075"/>
          </a:xfrm>
          <a:prstGeom prst="rect">
            <a:avLst/>
          </a:prstGeom>
          <a:noFill/>
          <a:ln>
            <a:noFill/>
          </a:ln>
          <a:extLst>
            <a:ext uri="{53640926-AAD7-44D8-BBD7-CCE9431645EC}">
              <a14:shadowObscured xmlns:a14="http://schemas.microsoft.com/office/drawing/2010/main" xmlns=""/>
            </a:ext>
          </a:extLst>
        </p:spPr>
      </p:pic>
      <p:sp>
        <p:nvSpPr>
          <p:cNvPr id="8" name="TextBox 7"/>
          <p:cNvSpPr txBox="1"/>
          <p:nvPr/>
        </p:nvSpPr>
        <p:spPr>
          <a:xfrm>
            <a:off x="762000" y="1752600"/>
            <a:ext cx="7848600" cy="3539430"/>
          </a:xfrm>
          <a:prstGeom prst="rect">
            <a:avLst/>
          </a:prstGeom>
          <a:noFill/>
        </p:spPr>
        <p:txBody>
          <a:bodyPr wrap="square" rtlCol="0">
            <a:spAutoFit/>
          </a:bodyPr>
          <a:lstStyle/>
          <a:p>
            <a:r>
              <a:rPr lang="en-US" sz="2000" dirty="0" smtClean="0">
                <a:latin typeface="Arial" pitchFamily="34" charset="0"/>
                <a:cs typeface="Arial" pitchFamily="34" charset="0"/>
              </a:rPr>
              <a:t>Identify the audience segments you hope to reach for your social media objective:</a:t>
            </a:r>
          </a:p>
          <a:p>
            <a:endParaRPr lang="en-US" sz="2000" dirty="0" smtClean="0">
              <a:latin typeface="Arial" pitchFamily="34" charset="0"/>
              <a:cs typeface="Arial" pitchFamily="34" charset="0"/>
            </a:endParaRPr>
          </a:p>
          <a:p>
            <a:pPr marL="342900" lvl="0" indent="-342900">
              <a:spcBef>
                <a:spcPct val="20000"/>
              </a:spcBef>
              <a:buFont typeface="Arial" pitchFamily="34" charset="0"/>
              <a:buChar char="•"/>
              <a:defRPr/>
            </a:pPr>
            <a:r>
              <a:rPr lang="en-US" sz="2000" dirty="0" smtClean="0">
                <a:latin typeface="Arial" pitchFamily="34" charset="0"/>
                <a:cs typeface="Arial" pitchFamily="34" charset="0"/>
              </a:rPr>
              <a:t>Who do you want to reach?</a:t>
            </a:r>
          </a:p>
          <a:p>
            <a:pPr marL="342900" lvl="0" indent="-342900">
              <a:spcBef>
                <a:spcPct val="20000"/>
              </a:spcBef>
              <a:buFont typeface="Arial" pitchFamily="34" charset="0"/>
              <a:buChar char="•"/>
              <a:defRPr/>
            </a:pPr>
            <a:r>
              <a:rPr lang="en-US" sz="2000" dirty="0" smtClean="0">
                <a:latin typeface="Arial" pitchFamily="34" charset="0"/>
                <a:cs typeface="Arial" pitchFamily="34" charset="0"/>
              </a:rPr>
              <a:t>What do you know about them?</a:t>
            </a:r>
          </a:p>
          <a:p>
            <a:pPr marL="342900" lvl="0" indent="-342900">
              <a:spcBef>
                <a:spcPct val="20000"/>
              </a:spcBef>
              <a:buFont typeface="Arial" pitchFamily="34" charset="0"/>
              <a:buChar char="•"/>
              <a:defRPr/>
            </a:pPr>
            <a:r>
              <a:rPr lang="en-US" sz="2000" dirty="0" smtClean="0">
                <a:latin typeface="Arial" pitchFamily="34" charset="0"/>
                <a:cs typeface="Arial" pitchFamily="34" charset="0"/>
              </a:rPr>
              <a:t>What messages or information will influence them?</a:t>
            </a:r>
          </a:p>
          <a:p>
            <a:pPr marL="342900" lvl="0" indent="-342900">
              <a:spcBef>
                <a:spcPct val="20000"/>
              </a:spcBef>
              <a:buFont typeface="Arial" pitchFamily="34" charset="0"/>
              <a:buChar char="•"/>
              <a:defRPr/>
            </a:pPr>
            <a:r>
              <a:rPr lang="en-US" sz="2000" dirty="0" smtClean="0">
                <a:latin typeface="Arial" pitchFamily="34" charset="0"/>
                <a:cs typeface="Arial" pitchFamily="34" charset="0"/>
              </a:rPr>
              <a:t>What are they saying about your issue or organization</a:t>
            </a:r>
          </a:p>
          <a:p>
            <a:pPr lvl="0">
              <a:spcBef>
                <a:spcPct val="20000"/>
              </a:spcBef>
              <a:defRPr/>
            </a:pPr>
            <a:r>
              <a:rPr lang="en-US" sz="2000" dirty="0">
                <a:latin typeface="Arial" pitchFamily="34" charset="0"/>
                <a:cs typeface="Arial" pitchFamily="34" charset="0"/>
              </a:rPr>
              <a:t> </a:t>
            </a:r>
            <a:r>
              <a:rPr lang="en-US" sz="2000" dirty="0" smtClean="0">
                <a:latin typeface="Arial" pitchFamily="34" charset="0"/>
                <a:cs typeface="Arial" pitchFamily="34" charset="0"/>
              </a:rPr>
              <a:t>    on social media?</a:t>
            </a:r>
          </a:p>
          <a:p>
            <a:pPr marL="342900" lvl="0" indent="-342900">
              <a:spcBef>
                <a:spcPct val="20000"/>
              </a:spcBef>
              <a:buFont typeface="Arial" pitchFamily="34" charset="0"/>
              <a:buChar char="•"/>
              <a:defRPr/>
            </a:pPr>
            <a:r>
              <a:rPr lang="en-US" sz="2000" dirty="0" smtClean="0">
                <a:latin typeface="Arial" pitchFamily="34" charset="0"/>
                <a:cs typeface="Arial" pitchFamily="34" charset="0"/>
              </a:rPr>
              <a:t>What social media tools do they use?</a:t>
            </a:r>
          </a:p>
          <a:p>
            <a:endParaRPr lang="en-US" sz="2000" dirty="0" smtClean="0">
              <a:latin typeface="Arial" pitchFamily="34" charset="0"/>
              <a:cs typeface="Arial" pitchFamily="34" charset="0"/>
            </a:endParaRPr>
          </a:p>
        </p:txBody>
      </p:sp>
      <p:sp>
        <p:nvSpPr>
          <p:cNvPr id="4" name="TextBox 3"/>
          <p:cNvSpPr txBox="1"/>
          <p:nvPr/>
        </p:nvSpPr>
        <p:spPr>
          <a:xfrm>
            <a:off x="0" y="-1"/>
            <a:ext cx="9144000" cy="1097280"/>
          </a:xfrm>
          <a:prstGeom prst="rect">
            <a:avLst/>
          </a:prstGeom>
          <a:solidFill>
            <a:srgbClr val="ABDCD4"/>
          </a:solidFill>
        </p:spPr>
        <p:txBody>
          <a:bodyPr wrap="square" rtlCol="0">
            <a:spAutoFit/>
          </a:bodyPr>
          <a:lstStyle/>
          <a:p>
            <a:endParaRPr lang="en-US" sz="3200" b="1" dirty="0" smtClean="0">
              <a:solidFill>
                <a:schemeClr val="tx1">
                  <a:lumMod val="65000"/>
                  <a:lumOff val="35000"/>
                </a:schemeClr>
              </a:solidFill>
              <a:latin typeface="Arial" pitchFamily="34" charset="0"/>
              <a:cs typeface="Arial" pitchFamily="34" charset="0"/>
            </a:endParaRPr>
          </a:p>
        </p:txBody>
      </p:sp>
      <p:sp>
        <p:nvSpPr>
          <p:cNvPr id="5" name="Rectangle 46"/>
          <p:cNvSpPr txBox="1">
            <a:spLocks noChangeArrowheads="1"/>
          </p:cNvSpPr>
          <p:nvPr/>
        </p:nvSpPr>
        <p:spPr bwMode="auto">
          <a:xfrm>
            <a:off x="257175" y="381000"/>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chemeClr val="tx1">
                    <a:lumMod val="75000"/>
                    <a:lumOff val="25000"/>
                  </a:schemeClr>
                </a:solidFill>
                <a:latin typeface="Arial" pitchFamily="34" charset="0"/>
                <a:cs typeface="Arial" pitchFamily="34" charset="0"/>
              </a:rPr>
              <a:t>Social Media Strategy</a:t>
            </a:r>
            <a:endParaRPr lang="en-US" sz="36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xmlns="" val="2423067016"/>
              </p:ext>
            </p:extLst>
          </p:nvPr>
        </p:nvGraphicFramePr>
        <p:xfrm>
          <a:off x="381000" y="533400"/>
          <a:ext cx="8229600" cy="617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0" y="381000"/>
            <a:ext cx="2895600" cy="523220"/>
          </a:xfrm>
          <a:prstGeom prst="rect">
            <a:avLst/>
          </a:prstGeom>
          <a:solidFill>
            <a:schemeClr val="tx1"/>
          </a:solidFill>
        </p:spPr>
        <p:txBody>
          <a:bodyPr wrap="square" rtlCol="0">
            <a:spAutoFit/>
          </a:bodyPr>
          <a:lstStyle/>
          <a:p>
            <a:pPr algn="ctr"/>
            <a:r>
              <a:rPr lang="en-US" sz="2800" dirty="0" smtClean="0">
                <a:solidFill>
                  <a:schemeClr val="bg1"/>
                </a:solidFill>
                <a:latin typeface="Arial" pitchFamily="34" charset="0"/>
                <a:cs typeface="Arial" pitchFamily="34" charset="0"/>
              </a:rPr>
              <a:t>Who?</a:t>
            </a:r>
            <a:endParaRPr lang="en-US" sz="28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50" name="Picture 2" descr="qwitter"/>
          <p:cNvPicPr>
            <a:picLocks noChangeAspect="1" noChangeArrowheads="1"/>
          </p:cNvPicPr>
          <p:nvPr/>
        </p:nvPicPr>
        <p:blipFill>
          <a:blip r:embed="rId3" cstate="print"/>
          <a:srcRect/>
          <a:stretch>
            <a:fillRect/>
          </a:stretch>
        </p:blipFill>
        <p:spPr bwMode="auto">
          <a:xfrm>
            <a:off x="0" y="1371600"/>
            <a:ext cx="9144000" cy="4935538"/>
          </a:xfrm>
          <a:prstGeom prst="rect">
            <a:avLst/>
          </a:prstGeom>
          <a:noFill/>
        </p:spPr>
      </p:pic>
      <p:sp>
        <p:nvSpPr>
          <p:cNvPr id="5" name="TextBox 4"/>
          <p:cNvSpPr txBox="1"/>
          <p:nvPr/>
        </p:nvSpPr>
        <p:spPr>
          <a:xfrm>
            <a:off x="0" y="-1"/>
            <a:ext cx="9144000" cy="1097280"/>
          </a:xfrm>
          <a:prstGeom prst="rect">
            <a:avLst/>
          </a:prstGeom>
          <a:solidFill>
            <a:srgbClr val="ABDCD4"/>
          </a:solidFill>
        </p:spPr>
        <p:txBody>
          <a:bodyPr wrap="square" rtlCol="0">
            <a:spAutoFit/>
          </a:bodyPr>
          <a:lstStyle/>
          <a:p>
            <a:endParaRPr lang="en-US" sz="3200" b="1" dirty="0" smtClean="0">
              <a:solidFill>
                <a:schemeClr val="tx1">
                  <a:lumMod val="65000"/>
                  <a:lumOff val="35000"/>
                </a:schemeClr>
              </a:solidFill>
              <a:latin typeface="Arial" pitchFamily="34" charset="0"/>
              <a:cs typeface="Arial" pitchFamily="34" charset="0"/>
            </a:endParaRPr>
          </a:p>
        </p:txBody>
      </p:sp>
      <p:sp>
        <p:nvSpPr>
          <p:cNvPr id="6" name="Rectangle 46"/>
          <p:cNvSpPr txBox="1">
            <a:spLocks noChangeArrowheads="1"/>
          </p:cNvSpPr>
          <p:nvPr/>
        </p:nvSpPr>
        <p:spPr bwMode="auto">
          <a:xfrm>
            <a:off x="257175" y="381000"/>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chemeClr val="tx1">
                    <a:lumMod val="75000"/>
                    <a:lumOff val="25000"/>
                  </a:schemeClr>
                </a:solidFill>
                <a:latin typeface="Arial" pitchFamily="34" charset="0"/>
                <a:cs typeface="Arial" pitchFamily="34" charset="0"/>
              </a:rPr>
              <a:t>Who is the Audience?</a:t>
            </a:r>
            <a:endParaRPr lang="en-US" sz="36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9-2011 1-46-47 PM.png"/>
          <p:cNvPicPr>
            <a:picLocks noChangeAspect="1"/>
          </p:cNvPicPr>
          <p:nvPr/>
        </p:nvPicPr>
        <p:blipFill>
          <a:blip r:embed="rId3" cstate="print"/>
          <a:stretch>
            <a:fillRect/>
          </a:stretch>
        </p:blipFill>
        <p:spPr>
          <a:xfrm>
            <a:off x="1275290" y="1143000"/>
            <a:ext cx="6039910" cy="5638800"/>
          </a:xfrm>
          <a:prstGeom prst="rect">
            <a:avLst/>
          </a:prstGeom>
        </p:spPr>
      </p:pic>
      <p:sp>
        <p:nvSpPr>
          <p:cNvPr id="4" name="TextBox 3"/>
          <p:cNvSpPr txBox="1"/>
          <p:nvPr/>
        </p:nvSpPr>
        <p:spPr>
          <a:xfrm>
            <a:off x="0" y="-1"/>
            <a:ext cx="9144000" cy="1097280"/>
          </a:xfrm>
          <a:prstGeom prst="rect">
            <a:avLst/>
          </a:prstGeom>
          <a:solidFill>
            <a:srgbClr val="ABDCD4"/>
          </a:solidFill>
        </p:spPr>
        <p:txBody>
          <a:bodyPr wrap="square" rtlCol="0">
            <a:spAutoFit/>
          </a:bodyPr>
          <a:lstStyle/>
          <a:p>
            <a:endParaRPr lang="en-US" sz="3200" b="1" dirty="0" smtClean="0">
              <a:solidFill>
                <a:schemeClr val="tx1">
                  <a:lumMod val="65000"/>
                  <a:lumOff val="35000"/>
                </a:schemeClr>
              </a:solidFill>
              <a:latin typeface="Arial" pitchFamily="34" charset="0"/>
              <a:cs typeface="Arial" pitchFamily="34" charset="0"/>
            </a:endParaRPr>
          </a:p>
        </p:txBody>
      </p:sp>
      <p:sp>
        <p:nvSpPr>
          <p:cNvPr id="5" name="Rectangle 46"/>
          <p:cNvSpPr txBox="1">
            <a:spLocks noChangeArrowheads="1"/>
          </p:cNvSpPr>
          <p:nvPr/>
        </p:nvSpPr>
        <p:spPr bwMode="auto">
          <a:xfrm>
            <a:off x="257175" y="381000"/>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chemeClr val="tx1">
                    <a:lumMod val="75000"/>
                    <a:lumOff val="25000"/>
                  </a:schemeClr>
                </a:solidFill>
                <a:latin typeface="Arial" pitchFamily="34" charset="0"/>
                <a:cs typeface="Arial" pitchFamily="34" charset="0"/>
              </a:rPr>
              <a:t>Who is the Audience?</a:t>
            </a:r>
            <a:endParaRPr lang="en-US" sz="36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9-2011 3-11-38 PM.png"/>
          <p:cNvPicPr>
            <a:picLocks noChangeAspect="1"/>
          </p:cNvPicPr>
          <p:nvPr/>
        </p:nvPicPr>
        <p:blipFill>
          <a:blip r:embed="rId3" cstate="print"/>
          <a:stretch>
            <a:fillRect/>
          </a:stretch>
        </p:blipFill>
        <p:spPr>
          <a:xfrm>
            <a:off x="1905000" y="1447800"/>
            <a:ext cx="6553200" cy="3247240"/>
          </a:xfrm>
          <a:prstGeom prst="rect">
            <a:avLst/>
          </a:prstGeom>
        </p:spPr>
      </p:pic>
      <p:pic>
        <p:nvPicPr>
          <p:cNvPr id="4" name="Picture 3" descr="4-9-2011 3-12-56 PM.png"/>
          <p:cNvPicPr>
            <a:picLocks noChangeAspect="1"/>
          </p:cNvPicPr>
          <p:nvPr/>
        </p:nvPicPr>
        <p:blipFill>
          <a:blip r:embed="rId4" cstate="print"/>
          <a:stretch>
            <a:fillRect/>
          </a:stretch>
        </p:blipFill>
        <p:spPr>
          <a:xfrm>
            <a:off x="533400" y="2998696"/>
            <a:ext cx="4648200" cy="3575059"/>
          </a:xfrm>
          <a:prstGeom prst="rect">
            <a:avLst/>
          </a:prstGeom>
        </p:spPr>
      </p:pic>
      <p:sp>
        <p:nvSpPr>
          <p:cNvPr id="5" name="TextBox 4"/>
          <p:cNvSpPr txBox="1"/>
          <p:nvPr/>
        </p:nvSpPr>
        <p:spPr>
          <a:xfrm>
            <a:off x="0" y="-1"/>
            <a:ext cx="9144000" cy="1097280"/>
          </a:xfrm>
          <a:prstGeom prst="rect">
            <a:avLst/>
          </a:prstGeom>
          <a:solidFill>
            <a:srgbClr val="ABDCD4"/>
          </a:solidFill>
        </p:spPr>
        <p:txBody>
          <a:bodyPr wrap="square" rtlCol="0">
            <a:spAutoFit/>
          </a:bodyPr>
          <a:lstStyle/>
          <a:p>
            <a:endParaRPr lang="en-US" sz="3200" b="1" dirty="0" smtClean="0">
              <a:solidFill>
                <a:schemeClr val="tx1">
                  <a:lumMod val="65000"/>
                  <a:lumOff val="35000"/>
                </a:schemeClr>
              </a:solidFill>
              <a:latin typeface="Arial" pitchFamily="34" charset="0"/>
              <a:cs typeface="Arial" pitchFamily="34" charset="0"/>
            </a:endParaRPr>
          </a:p>
        </p:txBody>
      </p:sp>
      <p:sp>
        <p:nvSpPr>
          <p:cNvPr id="6" name="Rectangle 46"/>
          <p:cNvSpPr txBox="1">
            <a:spLocks noChangeArrowheads="1"/>
          </p:cNvSpPr>
          <p:nvPr/>
        </p:nvSpPr>
        <p:spPr bwMode="auto">
          <a:xfrm>
            <a:off x="257175" y="381000"/>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chemeClr val="tx1">
                    <a:lumMod val="75000"/>
                    <a:lumOff val="25000"/>
                  </a:schemeClr>
                </a:solidFill>
                <a:latin typeface="Arial" pitchFamily="34" charset="0"/>
                <a:cs typeface="Arial" pitchFamily="34" charset="0"/>
              </a:rPr>
              <a:t>Who is the Audience?</a:t>
            </a:r>
            <a:endParaRPr lang="en-US" sz="36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4|2.7"/>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f4Uc7j6ih0qi9fwxG2RI1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5SvPCFpg3k.uwuGT9hz5Q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M72.9lCbtUGbGNZKEs_SD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riQ.BCPOwEyIxJoB_nDrO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NtlB82NnEUO0xpzj_htfN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4VeOqwGDvEyy_hmstXfvo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n16S85rsjku2KAgMu45qA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X_MK.lDTyU61OXXKN7aa8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DA7bqSZ03kKTgQEhp_tsh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NEnc11tsTk2VWJd7pzJpn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2H4oTJkR2UiqRrN4aXALt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oVCfS8o2ZEKMuv4Zm2_la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S3yos4d5PUa8wYrx8TXOa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XP76jXYQq0OP9hIwSiW7m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ZofYUq6Ty0aqC0qpyY726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gs0rZWpYMk.3V8rQvTnu0w"/>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2224</TotalTime>
  <Words>9252</Words>
  <Application>Microsoft Office PowerPoint</Application>
  <PresentationFormat>On-screen Show (4:3)</PresentationFormat>
  <Paragraphs>1353</Paragraphs>
  <Slides>136</Slides>
  <Notes>122</Notes>
  <HiddenSlides>0</HiddenSlides>
  <MMClips>0</MMClips>
  <ScaleCrop>false</ScaleCrop>
  <HeadingPairs>
    <vt:vector size="4" baseType="variant">
      <vt:variant>
        <vt:lpstr>Theme</vt:lpstr>
      </vt:variant>
      <vt:variant>
        <vt:i4>1</vt:i4>
      </vt:variant>
      <vt:variant>
        <vt:lpstr>Slide Titles</vt:lpstr>
      </vt:variant>
      <vt:variant>
        <vt:i4>136</vt:i4>
      </vt:variant>
    </vt:vector>
  </HeadingPairs>
  <TitlesOfParts>
    <vt:vector size="137" baseType="lpstr">
      <vt:lpstr>Office Theme</vt:lpstr>
      <vt:lpstr>Slide 1</vt:lpstr>
      <vt:lpstr>Day One</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Day Two</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vector>
  </TitlesOfParts>
  <Company>Beth Kanter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Beth Kanter</dc:creator>
  <cp:lastModifiedBy>Natasha Wanchek</cp:lastModifiedBy>
  <cp:revision>347</cp:revision>
  <dcterms:created xsi:type="dcterms:W3CDTF">2011-01-07T00:57:53Z</dcterms:created>
  <dcterms:modified xsi:type="dcterms:W3CDTF">2011-10-05T16:24:22Z</dcterms:modified>
</cp:coreProperties>
</file>