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5"/>
  </p:notesMasterIdLst>
  <p:sldIdLst>
    <p:sldId id="389" r:id="rId4"/>
    <p:sldId id="423" r:id="rId5"/>
    <p:sldId id="424" r:id="rId6"/>
    <p:sldId id="402" r:id="rId7"/>
    <p:sldId id="385" r:id="rId8"/>
    <p:sldId id="386" r:id="rId9"/>
    <p:sldId id="438" r:id="rId10"/>
    <p:sldId id="425" r:id="rId11"/>
    <p:sldId id="426" r:id="rId12"/>
    <p:sldId id="388" r:id="rId13"/>
    <p:sldId id="437" r:id="rId14"/>
    <p:sldId id="393" r:id="rId15"/>
    <p:sldId id="334" r:id="rId16"/>
    <p:sldId id="327" r:id="rId17"/>
    <p:sldId id="427" r:id="rId18"/>
    <p:sldId id="428" r:id="rId19"/>
    <p:sldId id="344" r:id="rId20"/>
    <p:sldId id="342" r:id="rId21"/>
    <p:sldId id="404" r:id="rId22"/>
    <p:sldId id="429" r:id="rId23"/>
    <p:sldId id="406" r:id="rId24"/>
    <p:sldId id="407" r:id="rId25"/>
    <p:sldId id="430" r:id="rId26"/>
    <p:sldId id="431" r:id="rId27"/>
    <p:sldId id="411" r:id="rId28"/>
    <p:sldId id="362" r:id="rId29"/>
    <p:sldId id="375" r:id="rId30"/>
    <p:sldId id="412" r:id="rId31"/>
    <p:sldId id="432" r:id="rId32"/>
    <p:sldId id="433" r:id="rId33"/>
    <p:sldId id="434" r:id="rId34"/>
    <p:sldId id="349" r:id="rId35"/>
    <p:sldId id="416" r:id="rId36"/>
    <p:sldId id="435" r:id="rId37"/>
    <p:sldId id="345" r:id="rId38"/>
    <p:sldId id="379" r:id="rId39"/>
    <p:sldId id="380" r:id="rId40"/>
    <p:sldId id="436" r:id="rId41"/>
    <p:sldId id="418" r:id="rId42"/>
    <p:sldId id="422" r:id="rId43"/>
    <p:sldId id="41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99" autoAdjust="0"/>
    <p:restoredTop sz="84724" autoAdjust="0"/>
  </p:normalViewPr>
  <p:slideViewPr>
    <p:cSldViewPr>
      <p:cViewPr>
        <p:scale>
          <a:sx n="82" d="100"/>
          <a:sy n="82" d="100"/>
        </p:scale>
        <p:origin x="-2454" y="-4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01C9A3-8306-492A-AA3F-F6843C98048D}"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DB3D208F-1D14-4FCB-885A-64DC0BB52B57}">
      <dgm:prSet phldrT="[Text]" custT="1"/>
      <dgm:spPr/>
      <dgm:t>
        <a:bodyPr/>
        <a:lstStyle/>
        <a:p>
          <a:r>
            <a:rPr lang="en-US" sz="3600" b="1" dirty="0" smtClean="0">
              <a:latin typeface="Arial" pitchFamily="34" charset="0"/>
              <a:cs typeface="Arial" pitchFamily="34" charset="0"/>
            </a:rPr>
            <a:t>Results</a:t>
          </a:r>
          <a:endParaRPr lang="en-US" sz="3600" b="1" dirty="0">
            <a:latin typeface="Arial" pitchFamily="34" charset="0"/>
            <a:cs typeface="Arial" pitchFamily="34" charset="0"/>
          </a:endParaRPr>
        </a:p>
      </dgm:t>
    </dgm:pt>
    <dgm:pt modelId="{FF3645D3-976D-4285-9C9E-4FAE5A156EAD}" type="parTrans" cxnId="{DF19E57C-80F7-4A50-8916-9B6EE2E385A3}">
      <dgm:prSet/>
      <dgm:spPr/>
      <dgm:t>
        <a:bodyPr/>
        <a:lstStyle/>
        <a:p>
          <a:endParaRPr lang="en-US"/>
        </a:p>
      </dgm:t>
    </dgm:pt>
    <dgm:pt modelId="{A99AD2F0-9072-4616-A271-C86258B0F12E}" type="sibTrans" cxnId="{DF19E57C-80F7-4A50-8916-9B6EE2E385A3}">
      <dgm:prSet/>
      <dgm:spPr/>
      <dgm:t>
        <a:bodyPr/>
        <a:lstStyle/>
        <a:p>
          <a:endParaRPr lang="en-US"/>
        </a:p>
      </dgm:t>
    </dgm:pt>
    <dgm:pt modelId="{A044EC13-D7EA-4AA5-8F20-36F6E2479FBF}">
      <dgm:prSet custT="1"/>
      <dgm:spPr/>
      <dgm:t>
        <a:bodyPr/>
        <a:lstStyle/>
        <a:p>
          <a:r>
            <a:rPr lang="en-US" sz="3200" dirty="0" smtClean="0">
              <a:latin typeface="Arial" pitchFamily="34" charset="0"/>
              <a:cs typeface="Arial" pitchFamily="34" charset="0"/>
            </a:rPr>
            <a:t> Awareness</a:t>
          </a:r>
          <a:endParaRPr lang="en-US" sz="3200" dirty="0">
            <a:latin typeface="Arial" pitchFamily="34" charset="0"/>
            <a:cs typeface="Arial" pitchFamily="34" charset="0"/>
          </a:endParaRPr>
        </a:p>
      </dgm:t>
    </dgm:pt>
    <dgm:pt modelId="{12B77088-270B-4ADC-AB05-58EC605E2F93}" type="parTrans" cxnId="{18EE4158-4B0E-4880-941C-2F7869C61A62}">
      <dgm:prSet/>
      <dgm:spPr/>
      <dgm:t>
        <a:bodyPr/>
        <a:lstStyle/>
        <a:p>
          <a:endParaRPr lang="en-US"/>
        </a:p>
      </dgm:t>
    </dgm:pt>
    <dgm:pt modelId="{C1F3ADF1-1207-4F15-9949-95BACB750184}" type="sibTrans" cxnId="{18EE4158-4B0E-4880-941C-2F7869C61A62}">
      <dgm:prSet/>
      <dgm:spPr/>
      <dgm:t>
        <a:bodyPr/>
        <a:lstStyle/>
        <a:p>
          <a:endParaRPr lang="en-US"/>
        </a:p>
      </dgm:t>
    </dgm:pt>
    <dgm:pt modelId="{D05F1A3E-CB1F-472A-B9BD-320DCDAF7865}">
      <dgm:prSet custT="1"/>
      <dgm:spPr/>
      <dgm:t>
        <a:bodyPr/>
        <a:lstStyle/>
        <a:p>
          <a:r>
            <a:rPr lang="en-US" sz="3200" dirty="0" smtClean="0">
              <a:latin typeface="Arial" pitchFamily="34" charset="0"/>
              <a:cs typeface="Arial" pitchFamily="34" charset="0"/>
            </a:rPr>
            <a:t> Engagement</a:t>
          </a:r>
          <a:endParaRPr lang="en-US" sz="3200" dirty="0">
            <a:latin typeface="Arial" pitchFamily="34" charset="0"/>
            <a:cs typeface="Arial" pitchFamily="34" charset="0"/>
          </a:endParaRPr>
        </a:p>
      </dgm:t>
    </dgm:pt>
    <dgm:pt modelId="{C3249E66-1367-40AE-95E7-80B124AF03F1}" type="parTrans" cxnId="{4A2B3F28-33DD-4791-BFEC-3D4EC97676BA}">
      <dgm:prSet/>
      <dgm:spPr/>
      <dgm:t>
        <a:bodyPr/>
        <a:lstStyle/>
        <a:p>
          <a:endParaRPr lang="en-US"/>
        </a:p>
      </dgm:t>
    </dgm:pt>
    <dgm:pt modelId="{08C5B378-2E6F-47E5-943F-99159CC025C0}" type="sibTrans" cxnId="{4A2B3F28-33DD-4791-BFEC-3D4EC97676BA}">
      <dgm:prSet/>
      <dgm:spPr/>
      <dgm:t>
        <a:bodyPr/>
        <a:lstStyle/>
        <a:p>
          <a:endParaRPr lang="en-US"/>
        </a:p>
      </dgm:t>
    </dgm:pt>
    <dgm:pt modelId="{D01038FE-D452-4B37-82E8-BFEEC837C067}">
      <dgm:prSet custT="1"/>
      <dgm:spPr/>
      <dgm:t>
        <a:bodyPr/>
        <a:lstStyle/>
        <a:p>
          <a:r>
            <a:rPr lang="en-US" sz="3200" dirty="0" smtClean="0">
              <a:latin typeface="Arial" pitchFamily="34" charset="0"/>
              <a:cs typeface="Arial" pitchFamily="34" charset="0"/>
            </a:rPr>
            <a:t> Action</a:t>
          </a:r>
          <a:endParaRPr lang="en-US" sz="3200" dirty="0">
            <a:latin typeface="Arial" pitchFamily="34" charset="0"/>
            <a:cs typeface="Arial" pitchFamily="34" charset="0"/>
          </a:endParaRPr>
        </a:p>
      </dgm:t>
    </dgm:pt>
    <dgm:pt modelId="{9962E01E-2D35-4461-9FA0-A5479B00AB04}" type="parTrans" cxnId="{396D5C59-9B10-48C6-AB51-87EE7107B0CE}">
      <dgm:prSet/>
      <dgm:spPr/>
      <dgm:t>
        <a:bodyPr/>
        <a:lstStyle/>
        <a:p>
          <a:endParaRPr lang="en-US"/>
        </a:p>
      </dgm:t>
    </dgm:pt>
    <dgm:pt modelId="{03BC86B6-AFBF-482F-9963-92737307F24D}" type="sibTrans" cxnId="{396D5C59-9B10-48C6-AB51-87EE7107B0CE}">
      <dgm:prSet/>
      <dgm:spPr/>
      <dgm:t>
        <a:bodyPr/>
        <a:lstStyle/>
        <a:p>
          <a:endParaRPr lang="en-US"/>
        </a:p>
      </dgm:t>
    </dgm:pt>
    <dgm:pt modelId="{9729BF07-0612-477D-984F-758908E53F42}">
      <dgm:prSet custT="1"/>
      <dgm:spPr/>
      <dgm:t>
        <a:bodyPr/>
        <a:lstStyle/>
        <a:p>
          <a:r>
            <a:rPr lang="en-US" sz="3200" dirty="0" smtClean="0">
              <a:latin typeface="Arial" pitchFamily="34" charset="0"/>
              <a:cs typeface="Arial" pitchFamily="34" charset="0"/>
            </a:rPr>
            <a:t> Education</a:t>
          </a:r>
          <a:endParaRPr lang="en-US" sz="3200" dirty="0">
            <a:latin typeface="Arial" pitchFamily="34" charset="0"/>
            <a:cs typeface="Arial" pitchFamily="34" charset="0"/>
          </a:endParaRPr>
        </a:p>
      </dgm:t>
    </dgm:pt>
    <dgm:pt modelId="{76B4270B-7527-4F64-9BC9-28CAF11A440E}" type="parTrans" cxnId="{186AE754-258E-4E2E-BC64-C8C5602A5039}">
      <dgm:prSet/>
      <dgm:spPr/>
      <dgm:t>
        <a:bodyPr/>
        <a:lstStyle/>
        <a:p>
          <a:endParaRPr lang="en-US"/>
        </a:p>
      </dgm:t>
    </dgm:pt>
    <dgm:pt modelId="{A40058D2-9858-41C0-8917-19546BF5828E}" type="sibTrans" cxnId="{186AE754-258E-4E2E-BC64-C8C5602A5039}">
      <dgm:prSet/>
      <dgm:spPr/>
      <dgm:t>
        <a:bodyPr/>
        <a:lstStyle/>
        <a:p>
          <a:endParaRPr lang="en-US"/>
        </a:p>
      </dgm:t>
    </dgm:pt>
    <dgm:pt modelId="{2DDEFC0C-15CF-451E-BEAE-AAD60B4682AD}" type="pres">
      <dgm:prSet presAssocID="{C501C9A3-8306-492A-AA3F-F6843C98048D}" presName="linear" presStyleCnt="0">
        <dgm:presLayoutVars>
          <dgm:dir/>
          <dgm:animLvl val="lvl"/>
          <dgm:resizeHandles val="exact"/>
        </dgm:presLayoutVars>
      </dgm:prSet>
      <dgm:spPr/>
      <dgm:t>
        <a:bodyPr/>
        <a:lstStyle/>
        <a:p>
          <a:endParaRPr lang="en-US"/>
        </a:p>
      </dgm:t>
    </dgm:pt>
    <dgm:pt modelId="{AB77739C-B0A2-4A1C-8CF5-658D50A28018}" type="pres">
      <dgm:prSet presAssocID="{DB3D208F-1D14-4FCB-885A-64DC0BB52B57}" presName="parentLin" presStyleCnt="0"/>
      <dgm:spPr/>
    </dgm:pt>
    <dgm:pt modelId="{DA33E683-5D31-4655-A175-EA02121FCE67}" type="pres">
      <dgm:prSet presAssocID="{DB3D208F-1D14-4FCB-885A-64DC0BB52B57}" presName="parentLeftMargin" presStyleLbl="node1" presStyleIdx="0" presStyleCnt="1"/>
      <dgm:spPr/>
      <dgm:t>
        <a:bodyPr/>
        <a:lstStyle/>
        <a:p>
          <a:endParaRPr lang="en-US"/>
        </a:p>
      </dgm:t>
    </dgm:pt>
    <dgm:pt modelId="{90E29FAD-07D9-4F76-A587-D7E697D92054}" type="pres">
      <dgm:prSet presAssocID="{DB3D208F-1D14-4FCB-885A-64DC0BB52B57}" presName="parentText" presStyleLbl="node1" presStyleIdx="0" presStyleCnt="1" custScaleX="106391" custLinFactNeighborX="-7899" custLinFactNeighborY="-3220">
        <dgm:presLayoutVars>
          <dgm:chMax val="0"/>
          <dgm:bulletEnabled val="1"/>
        </dgm:presLayoutVars>
      </dgm:prSet>
      <dgm:spPr/>
      <dgm:t>
        <a:bodyPr/>
        <a:lstStyle/>
        <a:p>
          <a:endParaRPr lang="en-US"/>
        </a:p>
      </dgm:t>
    </dgm:pt>
    <dgm:pt modelId="{BCDCE17C-142D-45C7-A341-9864B8CDBA1A}" type="pres">
      <dgm:prSet presAssocID="{DB3D208F-1D14-4FCB-885A-64DC0BB52B57}" presName="negativeSpace" presStyleCnt="0"/>
      <dgm:spPr/>
    </dgm:pt>
    <dgm:pt modelId="{2A894B4A-37B5-48F9-B86C-2776692A2C28}" type="pres">
      <dgm:prSet presAssocID="{DB3D208F-1D14-4FCB-885A-64DC0BB52B57}" presName="childText" presStyleLbl="conFgAcc1" presStyleIdx="0" presStyleCnt="1">
        <dgm:presLayoutVars>
          <dgm:bulletEnabled val="1"/>
        </dgm:presLayoutVars>
      </dgm:prSet>
      <dgm:spPr/>
      <dgm:t>
        <a:bodyPr/>
        <a:lstStyle/>
        <a:p>
          <a:endParaRPr lang="en-US"/>
        </a:p>
      </dgm:t>
    </dgm:pt>
  </dgm:ptLst>
  <dgm:cxnLst>
    <dgm:cxn modelId="{5D54C733-6C67-42AD-B59D-9B93358F462C}" type="presOf" srcId="{D01038FE-D452-4B37-82E8-BFEEC837C067}" destId="{2A894B4A-37B5-48F9-B86C-2776692A2C28}" srcOrd="0" destOrd="3" presId="urn:microsoft.com/office/officeart/2005/8/layout/list1"/>
    <dgm:cxn modelId="{186AE754-258E-4E2E-BC64-C8C5602A5039}" srcId="{DB3D208F-1D14-4FCB-885A-64DC0BB52B57}" destId="{9729BF07-0612-477D-984F-758908E53F42}" srcOrd="2" destOrd="0" parTransId="{76B4270B-7527-4F64-9BC9-28CAF11A440E}" sibTransId="{A40058D2-9858-41C0-8917-19546BF5828E}"/>
    <dgm:cxn modelId="{DF19E57C-80F7-4A50-8916-9B6EE2E385A3}" srcId="{C501C9A3-8306-492A-AA3F-F6843C98048D}" destId="{DB3D208F-1D14-4FCB-885A-64DC0BB52B57}" srcOrd="0" destOrd="0" parTransId="{FF3645D3-976D-4285-9C9E-4FAE5A156EAD}" sibTransId="{A99AD2F0-9072-4616-A271-C86258B0F12E}"/>
    <dgm:cxn modelId="{9F394EAC-9CBE-42AC-9FBE-70476EF744F3}" type="presOf" srcId="{9729BF07-0612-477D-984F-758908E53F42}" destId="{2A894B4A-37B5-48F9-B86C-2776692A2C28}" srcOrd="0" destOrd="2" presId="urn:microsoft.com/office/officeart/2005/8/layout/list1"/>
    <dgm:cxn modelId="{7C252479-7CB4-41C5-8D43-E24B86072F21}" type="presOf" srcId="{A044EC13-D7EA-4AA5-8F20-36F6E2479FBF}" destId="{2A894B4A-37B5-48F9-B86C-2776692A2C28}" srcOrd="0" destOrd="0" presId="urn:microsoft.com/office/officeart/2005/8/layout/list1"/>
    <dgm:cxn modelId="{CB318DBC-99E9-44F6-9DD6-61578C819977}" type="presOf" srcId="{DB3D208F-1D14-4FCB-885A-64DC0BB52B57}" destId="{90E29FAD-07D9-4F76-A587-D7E697D92054}" srcOrd="1" destOrd="0" presId="urn:microsoft.com/office/officeart/2005/8/layout/list1"/>
    <dgm:cxn modelId="{396D5C59-9B10-48C6-AB51-87EE7107B0CE}" srcId="{DB3D208F-1D14-4FCB-885A-64DC0BB52B57}" destId="{D01038FE-D452-4B37-82E8-BFEEC837C067}" srcOrd="3" destOrd="0" parTransId="{9962E01E-2D35-4461-9FA0-A5479B00AB04}" sibTransId="{03BC86B6-AFBF-482F-9963-92737307F24D}"/>
    <dgm:cxn modelId="{18EE4158-4B0E-4880-941C-2F7869C61A62}" srcId="{DB3D208F-1D14-4FCB-885A-64DC0BB52B57}" destId="{A044EC13-D7EA-4AA5-8F20-36F6E2479FBF}" srcOrd="0" destOrd="0" parTransId="{12B77088-270B-4ADC-AB05-58EC605E2F93}" sibTransId="{C1F3ADF1-1207-4F15-9949-95BACB750184}"/>
    <dgm:cxn modelId="{1B4FD276-3157-4B9F-84BC-4BB12F275D23}" type="presOf" srcId="{D05F1A3E-CB1F-472A-B9BD-320DCDAF7865}" destId="{2A894B4A-37B5-48F9-B86C-2776692A2C28}" srcOrd="0" destOrd="1" presId="urn:microsoft.com/office/officeart/2005/8/layout/list1"/>
    <dgm:cxn modelId="{4A2B3F28-33DD-4791-BFEC-3D4EC97676BA}" srcId="{DB3D208F-1D14-4FCB-885A-64DC0BB52B57}" destId="{D05F1A3E-CB1F-472A-B9BD-320DCDAF7865}" srcOrd="1" destOrd="0" parTransId="{C3249E66-1367-40AE-95E7-80B124AF03F1}" sibTransId="{08C5B378-2E6F-47E5-943F-99159CC025C0}"/>
    <dgm:cxn modelId="{841A8EA5-0BAE-435B-B5AC-B154F965AC81}" type="presOf" srcId="{DB3D208F-1D14-4FCB-885A-64DC0BB52B57}" destId="{DA33E683-5D31-4655-A175-EA02121FCE67}" srcOrd="0" destOrd="0" presId="urn:microsoft.com/office/officeart/2005/8/layout/list1"/>
    <dgm:cxn modelId="{3478C21F-55C4-4895-B13D-6E8A0EA46CA4}" type="presOf" srcId="{C501C9A3-8306-492A-AA3F-F6843C98048D}" destId="{2DDEFC0C-15CF-451E-BEAE-AAD60B4682AD}" srcOrd="0" destOrd="0" presId="urn:microsoft.com/office/officeart/2005/8/layout/list1"/>
    <dgm:cxn modelId="{D070A919-9D74-4830-8BFF-5C1CDAAC66B6}" type="presParOf" srcId="{2DDEFC0C-15CF-451E-BEAE-AAD60B4682AD}" destId="{AB77739C-B0A2-4A1C-8CF5-658D50A28018}" srcOrd="0" destOrd="0" presId="urn:microsoft.com/office/officeart/2005/8/layout/list1"/>
    <dgm:cxn modelId="{F738639F-367C-4146-9DCC-4F62C9868FB5}" type="presParOf" srcId="{AB77739C-B0A2-4A1C-8CF5-658D50A28018}" destId="{DA33E683-5D31-4655-A175-EA02121FCE67}" srcOrd="0" destOrd="0" presId="urn:microsoft.com/office/officeart/2005/8/layout/list1"/>
    <dgm:cxn modelId="{AEF3796F-479F-4C83-80F9-F1C7FD60BEDD}" type="presParOf" srcId="{AB77739C-B0A2-4A1C-8CF5-658D50A28018}" destId="{90E29FAD-07D9-4F76-A587-D7E697D92054}" srcOrd="1" destOrd="0" presId="urn:microsoft.com/office/officeart/2005/8/layout/list1"/>
    <dgm:cxn modelId="{E9DFEA94-E5EE-4E6C-AB2E-CCD30F25E926}" type="presParOf" srcId="{2DDEFC0C-15CF-451E-BEAE-AAD60B4682AD}" destId="{BCDCE17C-142D-45C7-A341-9864B8CDBA1A}" srcOrd="1" destOrd="0" presId="urn:microsoft.com/office/officeart/2005/8/layout/list1"/>
    <dgm:cxn modelId="{867B927E-92D1-437B-A0CB-B21FE1EED660}" type="presParOf" srcId="{2DDEFC0C-15CF-451E-BEAE-AAD60B4682AD}" destId="{2A894B4A-37B5-48F9-B86C-2776692A2C28}"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AE1D23-66F8-4D7F-B18E-838995F1BE19}" type="doc">
      <dgm:prSet loTypeId="urn:microsoft.com/office/officeart/2008/layout/SquareAccentList" loCatId="list" qsTypeId="urn:microsoft.com/office/officeart/2005/8/quickstyle/simple5" qsCatId="simple" csTypeId="urn:microsoft.com/office/officeart/2005/8/colors/colorful5" csCatId="colorful" phldr="1"/>
      <dgm:spPr/>
      <dgm:t>
        <a:bodyPr/>
        <a:lstStyle/>
        <a:p>
          <a:endParaRPr lang="en-US"/>
        </a:p>
      </dgm:t>
    </dgm:pt>
    <dgm:pt modelId="{78063E2F-83E1-41AE-91E5-16A89888045B}">
      <dgm:prSet phldrT="[Text]"/>
      <dgm:spPr/>
      <dgm:t>
        <a:bodyPr/>
        <a:lstStyle/>
        <a:p>
          <a:r>
            <a:rPr lang="en-US" dirty="0" smtClean="0">
              <a:latin typeface="Arial" pitchFamily="34" charset="0"/>
              <a:cs typeface="Arial" pitchFamily="34" charset="0"/>
            </a:rPr>
            <a:t>Concerns</a:t>
          </a:r>
          <a:endParaRPr lang="en-US" dirty="0">
            <a:latin typeface="Arial" pitchFamily="34" charset="0"/>
            <a:cs typeface="Arial" pitchFamily="34" charset="0"/>
          </a:endParaRPr>
        </a:p>
      </dgm:t>
    </dgm:pt>
    <dgm:pt modelId="{7BB21539-96E5-4417-95C5-AA0EB6B4FCCE}" type="parTrans" cxnId="{BB329411-B9FA-45E8-A2E5-9F71ACED0F98}">
      <dgm:prSet/>
      <dgm:spPr/>
      <dgm:t>
        <a:bodyPr/>
        <a:lstStyle/>
        <a:p>
          <a:endParaRPr lang="en-US"/>
        </a:p>
      </dgm:t>
    </dgm:pt>
    <dgm:pt modelId="{1CA81FEF-DEE0-4B61-BDA8-1C757A330341}" type="sibTrans" cxnId="{BB329411-B9FA-45E8-A2E5-9F71ACED0F98}">
      <dgm:prSet/>
      <dgm:spPr/>
      <dgm:t>
        <a:bodyPr/>
        <a:lstStyle/>
        <a:p>
          <a:endParaRPr lang="en-US"/>
        </a:p>
      </dgm:t>
    </dgm:pt>
    <dgm:pt modelId="{16939E2B-CB96-4AF0-93AC-AF1D28403A43}">
      <dgm:prSet phldrT="[Text]"/>
      <dgm:spPr/>
      <dgm:t>
        <a:bodyPr/>
        <a:lstStyle/>
        <a:p>
          <a:r>
            <a:rPr lang="en-US" dirty="0" smtClean="0">
              <a:latin typeface="Arial" pitchFamily="34" charset="0"/>
              <a:cs typeface="Arial" pitchFamily="34" charset="0"/>
            </a:rPr>
            <a:t>Rogue Fan</a:t>
          </a:r>
          <a:endParaRPr lang="en-US" dirty="0">
            <a:latin typeface="Arial" pitchFamily="34" charset="0"/>
            <a:cs typeface="Arial" pitchFamily="34" charset="0"/>
          </a:endParaRPr>
        </a:p>
      </dgm:t>
    </dgm:pt>
    <dgm:pt modelId="{2AC85B6C-D2A4-4AE0-88AE-6C79A44FBB3D}" type="parTrans" cxnId="{3A53B37E-A794-45B6-B7B7-AEFDE7059C6D}">
      <dgm:prSet/>
      <dgm:spPr/>
      <dgm:t>
        <a:bodyPr/>
        <a:lstStyle/>
        <a:p>
          <a:endParaRPr lang="en-US"/>
        </a:p>
      </dgm:t>
    </dgm:pt>
    <dgm:pt modelId="{D91C1322-1F1F-4FC5-87EB-EC4D88447B17}" type="sibTrans" cxnId="{3A53B37E-A794-45B6-B7B7-AEFDE7059C6D}">
      <dgm:prSet/>
      <dgm:spPr/>
      <dgm:t>
        <a:bodyPr/>
        <a:lstStyle/>
        <a:p>
          <a:endParaRPr lang="en-US"/>
        </a:p>
      </dgm:t>
    </dgm:pt>
    <dgm:pt modelId="{8E149241-2E7B-4AFE-A80B-DBC76D94F007}">
      <dgm:prSet phldrT="[Text]"/>
      <dgm:spPr/>
      <dgm:t>
        <a:bodyPr/>
        <a:lstStyle/>
        <a:p>
          <a:r>
            <a:rPr lang="en-US" dirty="0" smtClean="0">
              <a:latin typeface="Arial" pitchFamily="34" charset="0"/>
              <a:cs typeface="Arial" pitchFamily="34" charset="0"/>
            </a:rPr>
            <a:t>May  move on</a:t>
          </a:r>
          <a:endParaRPr lang="en-US" dirty="0">
            <a:latin typeface="Arial" pitchFamily="34" charset="0"/>
            <a:cs typeface="Arial" pitchFamily="34" charset="0"/>
          </a:endParaRPr>
        </a:p>
      </dgm:t>
    </dgm:pt>
    <dgm:pt modelId="{E611699F-CC6F-426C-9B9F-F5EB113E22E6}" type="parTrans" cxnId="{163222F1-4A9C-43DD-A712-05E866B48166}">
      <dgm:prSet/>
      <dgm:spPr/>
      <dgm:t>
        <a:bodyPr/>
        <a:lstStyle/>
        <a:p>
          <a:endParaRPr lang="en-US"/>
        </a:p>
      </dgm:t>
    </dgm:pt>
    <dgm:pt modelId="{F194BF66-DC9A-4837-931F-5EE2AB6A1614}" type="sibTrans" cxnId="{163222F1-4A9C-43DD-A712-05E866B48166}">
      <dgm:prSet/>
      <dgm:spPr/>
      <dgm:t>
        <a:bodyPr/>
        <a:lstStyle/>
        <a:p>
          <a:endParaRPr lang="en-US"/>
        </a:p>
      </dgm:t>
    </dgm:pt>
    <dgm:pt modelId="{35929CAD-AD89-4EDA-8B1D-BF9F5237DE32}">
      <dgm:prSet phldrT="[Text]"/>
      <dgm:spPr/>
      <dgm:t>
        <a:bodyPr/>
        <a:lstStyle/>
        <a:p>
          <a:r>
            <a:rPr lang="en-US" dirty="0" smtClean="0">
              <a:latin typeface="Arial" pitchFamily="34" charset="0"/>
              <a:cs typeface="Arial" pitchFamily="34" charset="0"/>
            </a:rPr>
            <a:t>Control Issues</a:t>
          </a:r>
          <a:endParaRPr lang="en-US" dirty="0">
            <a:latin typeface="Arial" pitchFamily="34" charset="0"/>
            <a:cs typeface="Arial" pitchFamily="34" charset="0"/>
          </a:endParaRPr>
        </a:p>
      </dgm:t>
    </dgm:pt>
    <dgm:pt modelId="{FE5AAC9F-E9F3-4018-A417-6C76B1C679F0}" type="parTrans" cxnId="{AA2F86E6-2474-4744-8A53-9571670728E8}">
      <dgm:prSet/>
      <dgm:spPr/>
      <dgm:t>
        <a:bodyPr/>
        <a:lstStyle/>
        <a:p>
          <a:endParaRPr lang="en-US"/>
        </a:p>
      </dgm:t>
    </dgm:pt>
    <dgm:pt modelId="{23EB9A43-82FE-4884-A2A6-B38314B622EB}" type="sibTrans" cxnId="{AA2F86E6-2474-4744-8A53-9571670728E8}">
      <dgm:prSet/>
      <dgm:spPr/>
      <dgm:t>
        <a:bodyPr/>
        <a:lstStyle/>
        <a:p>
          <a:endParaRPr lang="en-US"/>
        </a:p>
      </dgm:t>
    </dgm:pt>
    <dgm:pt modelId="{BBE065D6-4D4C-450F-A481-EEB979E4FCD1}">
      <dgm:prSet phldrT="[Text]"/>
      <dgm:spPr/>
      <dgm:t>
        <a:bodyPr/>
        <a:lstStyle/>
        <a:p>
          <a:r>
            <a:rPr lang="en-US" dirty="0" smtClean="0">
              <a:latin typeface="Arial" pitchFamily="34" charset="0"/>
              <a:cs typeface="Arial" pitchFamily="34" charset="0"/>
            </a:rPr>
            <a:t>Benefits</a:t>
          </a:r>
          <a:endParaRPr lang="en-US" dirty="0">
            <a:latin typeface="Arial" pitchFamily="34" charset="0"/>
            <a:cs typeface="Arial" pitchFamily="34" charset="0"/>
          </a:endParaRPr>
        </a:p>
      </dgm:t>
    </dgm:pt>
    <dgm:pt modelId="{B3D28B6B-E41B-4097-AADE-0AF92B23556C}" type="parTrans" cxnId="{6520ED8A-0658-4B40-A853-9A5DF91351F1}">
      <dgm:prSet/>
      <dgm:spPr/>
      <dgm:t>
        <a:bodyPr/>
        <a:lstStyle/>
        <a:p>
          <a:endParaRPr lang="en-US"/>
        </a:p>
      </dgm:t>
    </dgm:pt>
    <dgm:pt modelId="{6F5D661D-7CA3-49CD-974E-236FA3A4F35D}" type="sibTrans" cxnId="{6520ED8A-0658-4B40-A853-9A5DF91351F1}">
      <dgm:prSet/>
      <dgm:spPr/>
      <dgm:t>
        <a:bodyPr/>
        <a:lstStyle/>
        <a:p>
          <a:endParaRPr lang="en-US"/>
        </a:p>
      </dgm:t>
    </dgm:pt>
    <dgm:pt modelId="{D837A883-3723-4A7E-B13D-4E89CBF64F8F}">
      <dgm:prSet phldrT="[Text]"/>
      <dgm:spPr/>
      <dgm:t>
        <a:bodyPr/>
        <a:lstStyle/>
        <a:p>
          <a:r>
            <a:rPr lang="en-US" dirty="0" smtClean="0">
              <a:latin typeface="Arial" pitchFamily="34" charset="0"/>
              <a:cs typeface="Arial" pitchFamily="34" charset="0"/>
            </a:rPr>
            <a:t>Testimonials</a:t>
          </a:r>
          <a:endParaRPr lang="en-US" dirty="0">
            <a:latin typeface="Arial" pitchFamily="34" charset="0"/>
            <a:cs typeface="Arial" pitchFamily="34" charset="0"/>
          </a:endParaRPr>
        </a:p>
      </dgm:t>
    </dgm:pt>
    <dgm:pt modelId="{72C48C00-CDCB-4FFB-A3AE-59220EC50131}" type="parTrans" cxnId="{E85A3290-2E0B-4C9D-9A88-0145C4097C4E}">
      <dgm:prSet/>
      <dgm:spPr/>
      <dgm:t>
        <a:bodyPr/>
        <a:lstStyle/>
        <a:p>
          <a:endParaRPr lang="en-US"/>
        </a:p>
      </dgm:t>
    </dgm:pt>
    <dgm:pt modelId="{20869642-DD95-410D-9EDE-41EC770B146D}" type="sibTrans" cxnId="{E85A3290-2E0B-4C9D-9A88-0145C4097C4E}">
      <dgm:prSet/>
      <dgm:spPr/>
      <dgm:t>
        <a:bodyPr/>
        <a:lstStyle/>
        <a:p>
          <a:endParaRPr lang="en-US"/>
        </a:p>
      </dgm:t>
    </dgm:pt>
    <dgm:pt modelId="{E47A00CD-B099-40CB-821D-4B6CBCA63834}">
      <dgm:prSet phldrT="[Text]"/>
      <dgm:spPr/>
      <dgm:t>
        <a:bodyPr/>
        <a:lstStyle/>
        <a:p>
          <a:r>
            <a:rPr lang="en-US" dirty="0" smtClean="0">
              <a:latin typeface="Arial" pitchFamily="34" charset="0"/>
              <a:cs typeface="Arial" pitchFamily="34" charset="0"/>
            </a:rPr>
            <a:t>Open Door</a:t>
          </a:r>
          <a:endParaRPr lang="en-US" dirty="0">
            <a:latin typeface="Arial" pitchFamily="34" charset="0"/>
            <a:cs typeface="Arial" pitchFamily="34" charset="0"/>
          </a:endParaRPr>
        </a:p>
      </dgm:t>
    </dgm:pt>
    <dgm:pt modelId="{11B73E9E-16C1-46AC-B5F0-A58FCCF942B8}" type="parTrans" cxnId="{8B2049DC-920A-470A-862F-AEDE1DED60B1}">
      <dgm:prSet/>
      <dgm:spPr/>
      <dgm:t>
        <a:bodyPr/>
        <a:lstStyle/>
        <a:p>
          <a:endParaRPr lang="en-US"/>
        </a:p>
      </dgm:t>
    </dgm:pt>
    <dgm:pt modelId="{3A553AE1-F89B-47F3-A5B9-149B73C089C3}" type="sibTrans" cxnId="{8B2049DC-920A-470A-862F-AEDE1DED60B1}">
      <dgm:prSet/>
      <dgm:spPr/>
      <dgm:t>
        <a:bodyPr/>
        <a:lstStyle/>
        <a:p>
          <a:endParaRPr lang="en-US"/>
        </a:p>
      </dgm:t>
    </dgm:pt>
    <dgm:pt modelId="{ADE0562A-65BD-44A0-B19A-D02AE1F3C6D1}">
      <dgm:prSet phldrT="[Text]"/>
      <dgm:spPr/>
      <dgm:t>
        <a:bodyPr/>
        <a:lstStyle/>
        <a:p>
          <a:r>
            <a:rPr lang="en-US" dirty="0" smtClean="0">
              <a:latin typeface="Arial" pitchFamily="34" charset="0"/>
              <a:cs typeface="Arial" pitchFamily="34" charset="0"/>
            </a:rPr>
            <a:t>It’s genuine</a:t>
          </a:r>
          <a:endParaRPr lang="en-US" dirty="0">
            <a:latin typeface="Arial" pitchFamily="34" charset="0"/>
            <a:cs typeface="Arial" pitchFamily="34" charset="0"/>
          </a:endParaRPr>
        </a:p>
      </dgm:t>
    </dgm:pt>
    <dgm:pt modelId="{183DE34C-24ED-429D-9DBD-48FE2FDB1197}" type="parTrans" cxnId="{C0427D9F-3ED7-4F80-8527-586CC9B470C6}">
      <dgm:prSet/>
      <dgm:spPr/>
      <dgm:t>
        <a:bodyPr/>
        <a:lstStyle/>
        <a:p>
          <a:endParaRPr lang="en-US"/>
        </a:p>
      </dgm:t>
    </dgm:pt>
    <dgm:pt modelId="{8A7A443D-8D76-403B-8452-56DEA28C0C5A}" type="sibTrans" cxnId="{C0427D9F-3ED7-4F80-8527-586CC9B470C6}">
      <dgm:prSet/>
      <dgm:spPr/>
      <dgm:t>
        <a:bodyPr/>
        <a:lstStyle/>
        <a:p>
          <a:endParaRPr lang="en-US"/>
        </a:p>
      </dgm:t>
    </dgm:pt>
    <dgm:pt modelId="{5F7CD3D2-2E94-477B-9E38-6F564C791DD3}" type="pres">
      <dgm:prSet presAssocID="{6BAE1D23-66F8-4D7F-B18E-838995F1BE19}" presName="layout" presStyleCnt="0">
        <dgm:presLayoutVars>
          <dgm:chMax/>
          <dgm:chPref/>
          <dgm:dir/>
          <dgm:resizeHandles/>
        </dgm:presLayoutVars>
      </dgm:prSet>
      <dgm:spPr/>
      <dgm:t>
        <a:bodyPr/>
        <a:lstStyle/>
        <a:p>
          <a:endParaRPr lang="en-US"/>
        </a:p>
      </dgm:t>
    </dgm:pt>
    <dgm:pt modelId="{715F23E8-23F8-43CE-8131-2D9C2E145DB0}" type="pres">
      <dgm:prSet presAssocID="{78063E2F-83E1-41AE-91E5-16A89888045B}" presName="root" presStyleCnt="0">
        <dgm:presLayoutVars>
          <dgm:chMax/>
          <dgm:chPref/>
        </dgm:presLayoutVars>
      </dgm:prSet>
      <dgm:spPr/>
      <dgm:t>
        <a:bodyPr/>
        <a:lstStyle/>
        <a:p>
          <a:endParaRPr lang="en-US"/>
        </a:p>
      </dgm:t>
    </dgm:pt>
    <dgm:pt modelId="{323B69B1-9033-450D-B873-C88E870F2AA0}" type="pres">
      <dgm:prSet presAssocID="{78063E2F-83E1-41AE-91E5-16A89888045B}" presName="rootComposite" presStyleCnt="0">
        <dgm:presLayoutVars/>
      </dgm:prSet>
      <dgm:spPr/>
      <dgm:t>
        <a:bodyPr/>
        <a:lstStyle/>
        <a:p>
          <a:endParaRPr lang="en-US"/>
        </a:p>
      </dgm:t>
    </dgm:pt>
    <dgm:pt modelId="{FE83036B-CCCA-44E2-8F8A-4788D6CC38D2}" type="pres">
      <dgm:prSet presAssocID="{78063E2F-83E1-41AE-91E5-16A89888045B}" presName="ParentAccent" presStyleLbl="alignNode1" presStyleIdx="0" presStyleCnt="2"/>
      <dgm:spPr/>
      <dgm:t>
        <a:bodyPr/>
        <a:lstStyle/>
        <a:p>
          <a:endParaRPr lang="en-US"/>
        </a:p>
      </dgm:t>
    </dgm:pt>
    <dgm:pt modelId="{77E2B69C-775C-4A16-9EF6-B2A846FBC6AD}" type="pres">
      <dgm:prSet presAssocID="{78063E2F-83E1-41AE-91E5-16A89888045B}" presName="ParentSmallAccent" presStyleLbl="fgAcc1" presStyleIdx="0" presStyleCnt="2"/>
      <dgm:spPr/>
      <dgm:t>
        <a:bodyPr/>
        <a:lstStyle/>
        <a:p>
          <a:endParaRPr lang="en-US"/>
        </a:p>
      </dgm:t>
    </dgm:pt>
    <dgm:pt modelId="{BA31A746-C38C-4E66-AD69-A7E6B27D3E88}" type="pres">
      <dgm:prSet presAssocID="{78063E2F-83E1-41AE-91E5-16A89888045B}" presName="Parent" presStyleLbl="revTx" presStyleIdx="0" presStyleCnt="8">
        <dgm:presLayoutVars>
          <dgm:chMax/>
          <dgm:chPref val="4"/>
          <dgm:bulletEnabled val="1"/>
        </dgm:presLayoutVars>
      </dgm:prSet>
      <dgm:spPr/>
      <dgm:t>
        <a:bodyPr/>
        <a:lstStyle/>
        <a:p>
          <a:endParaRPr lang="en-US"/>
        </a:p>
      </dgm:t>
    </dgm:pt>
    <dgm:pt modelId="{0EF2EA71-2BFE-470F-B274-76074019A79A}" type="pres">
      <dgm:prSet presAssocID="{78063E2F-83E1-41AE-91E5-16A89888045B}" presName="childShape" presStyleCnt="0">
        <dgm:presLayoutVars>
          <dgm:chMax val="0"/>
          <dgm:chPref val="0"/>
        </dgm:presLayoutVars>
      </dgm:prSet>
      <dgm:spPr/>
      <dgm:t>
        <a:bodyPr/>
        <a:lstStyle/>
        <a:p>
          <a:endParaRPr lang="en-US"/>
        </a:p>
      </dgm:t>
    </dgm:pt>
    <dgm:pt modelId="{2D5E36E1-5189-46DD-9B63-9AC2CF7FBE59}" type="pres">
      <dgm:prSet presAssocID="{16939E2B-CB96-4AF0-93AC-AF1D28403A43}" presName="childComposite" presStyleCnt="0">
        <dgm:presLayoutVars>
          <dgm:chMax val="0"/>
          <dgm:chPref val="0"/>
        </dgm:presLayoutVars>
      </dgm:prSet>
      <dgm:spPr/>
      <dgm:t>
        <a:bodyPr/>
        <a:lstStyle/>
        <a:p>
          <a:endParaRPr lang="en-US"/>
        </a:p>
      </dgm:t>
    </dgm:pt>
    <dgm:pt modelId="{E394F410-9D36-4C8C-969B-F83CEFB0C639}" type="pres">
      <dgm:prSet presAssocID="{16939E2B-CB96-4AF0-93AC-AF1D28403A43}" presName="ChildAccent" presStyleLbl="solidFgAcc1" presStyleIdx="0" presStyleCnt="6"/>
      <dgm:spPr/>
      <dgm:t>
        <a:bodyPr/>
        <a:lstStyle/>
        <a:p>
          <a:endParaRPr lang="en-US"/>
        </a:p>
      </dgm:t>
    </dgm:pt>
    <dgm:pt modelId="{F752E198-B50C-4863-B844-CC414E452144}" type="pres">
      <dgm:prSet presAssocID="{16939E2B-CB96-4AF0-93AC-AF1D28403A43}" presName="Child" presStyleLbl="revTx" presStyleIdx="1" presStyleCnt="8">
        <dgm:presLayoutVars>
          <dgm:chMax val="0"/>
          <dgm:chPref val="0"/>
          <dgm:bulletEnabled val="1"/>
        </dgm:presLayoutVars>
      </dgm:prSet>
      <dgm:spPr/>
      <dgm:t>
        <a:bodyPr/>
        <a:lstStyle/>
        <a:p>
          <a:endParaRPr lang="en-US"/>
        </a:p>
      </dgm:t>
    </dgm:pt>
    <dgm:pt modelId="{D33ADE6E-33D0-4D95-8648-27EEFA0B0900}" type="pres">
      <dgm:prSet presAssocID="{8E149241-2E7B-4AFE-A80B-DBC76D94F007}" presName="childComposite" presStyleCnt="0">
        <dgm:presLayoutVars>
          <dgm:chMax val="0"/>
          <dgm:chPref val="0"/>
        </dgm:presLayoutVars>
      </dgm:prSet>
      <dgm:spPr/>
      <dgm:t>
        <a:bodyPr/>
        <a:lstStyle/>
        <a:p>
          <a:endParaRPr lang="en-US"/>
        </a:p>
      </dgm:t>
    </dgm:pt>
    <dgm:pt modelId="{47DF0152-ACB1-4217-8725-1EA1BE346DF9}" type="pres">
      <dgm:prSet presAssocID="{8E149241-2E7B-4AFE-A80B-DBC76D94F007}" presName="ChildAccent" presStyleLbl="solidFgAcc1" presStyleIdx="1" presStyleCnt="6"/>
      <dgm:spPr/>
      <dgm:t>
        <a:bodyPr/>
        <a:lstStyle/>
        <a:p>
          <a:endParaRPr lang="en-US"/>
        </a:p>
      </dgm:t>
    </dgm:pt>
    <dgm:pt modelId="{F814F7B2-9F44-49DB-8155-E2563A7C359A}" type="pres">
      <dgm:prSet presAssocID="{8E149241-2E7B-4AFE-A80B-DBC76D94F007}" presName="Child" presStyleLbl="revTx" presStyleIdx="2" presStyleCnt="8">
        <dgm:presLayoutVars>
          <dgm:chMax val="0"/>
          <dgm:chPref val="0"/>
          <dgm:bulletEnabled val="1"/>
        </dgm:presLayoutVars>
      </dgm:prSet>
      <dgm:spPr/>
      <dgm:t>
        <a:bodyPr/>
        <a:lstStyle/>
        <a:p>
          <a:endParaRPr lang="en-US"/>
        </a:p>
      </dgm:t>
    </dgm:pt>
    <dgm:pt modelId="{ADFD4262-9D61-414A-AE8E-19FE9EBE950B}" type="pres">
      <dgm:prSet presAssocID="{35929CAD-AD89-4EDA-8B1D-BF9F5237DE32}" presName="childComposite" presStyleCnt="0">
        <dgm:presLayoutVars>
          <dgm:chMax val="0"/>
          <dgm:chPref val="0"/>
        </dgm:presLayoutVars>
      </dgm:prSet>
      <dgm:spPr/>
      <dgm:t>
        <a:bodyPr/>
        <a:lstStyle/>
        <a:p>
          <a:endParaRPr lang="en-US"/>
        </a:p>
      </dgm:t>
    </dgm:pt>
    <dgm:pt modelId="{D5046D14-1FC0-478E-A3FE-44DAC35B21FC}" type="pres">
      <dgm:prSet presAssocID="{35929CAD-AD89-4EDA-8B1D-BF9F5237DE32}" presName="ChildAccent" presStyleLbl="solidFgAcc1" presStyleIdx="2" presStyleCnt="6"/>
      <dgm:spPr/>
      <dgm:t>
        <a:bodyPr/>
        <a:lstStyle/>
        <a:p>
          <a:endParaRPr lang="en-US"/>
        </a:p>
      </dgm:t>
    </dgm:pt>
    <dgm:pt modelId="{BEDC9690-1E15-4A8D-9D68-E26DBADC5E19}" type="pres">
      <dgm:prSet presAssocID="{35929CAD-AD89-4EDA-8B1D-BF9F5237DE32}" presName="Child" presStyleLbl="revTx" presStyleIdx="3" presStyleCnt="8">
        <dgm:presLayoutVars>
          <dgm:chMax val="0"/>
          <dgm:chPref val="0"/>
          <dgm:bulletEnabled val="1"/>
        </dgm:presLayoutVars>
      </dgm:prSet>
      <dgm:spPr/>
      <dgm:t>
        <a:bodyPr/>
        <a:lstStyle/>
        <a:p>
          <a:endParaRPr lang="en-US"/>
        </a:p>
      </dgm:t>
    </dgm:pt>
    <dgm:pt modelId="{BF82A904-328C-429E-8357-259B44D76D72}" type="pres">
      <dgm:prSet presAssocID="{BBE065D6-4D4C-450F-A481-EEB979E4FCD1}" presName="root" presStyleCnt="0">
        <dgm:presLayoutVars>
          <dgm:chMax/>
          <dgm:chPref/>
        </dgm:presLayoutVars>
      </dgm:prSet>
      <dgm:spPr/>
      <dgm:t>
        <a:bodyPr/>
        <a:lstStyle/>
        <a:p>
          <a:endParaRPr lang="en-US"/>
        </a:p>
      </dgm:t>
    </dgm:pt>
    <dgm:pt modelId="{D7B29506-0D7B-4ACC-B412-B7006E1619DB}" type="pres">
      <dgm:prSet presAssocID="{BBE065D6-4D4C-450F-A481-EEB979E4FCD1}" presName="rootComposite" presStyleCnt="0">
        <dgm:presLayoutVars/>
      </dgm:prSet>
      <dgm:spPr/>
      <dgm:t>
        <a:bodyPr/>
        <a:lstStyle/>
        <a:p>
          <a:endParaRPr lang="en-US"/>
        </a:p>
      </dgm:t>
    </dgm:pt>
    <dgm:pt modelId="{629563F9-2975-419A-AA4F-6655EA294AFD}" type="pres">
      <dgm:prSet presAssocID="{BBE065D6-4D4C-450F-A481-EEB979E4FCD1}" presName="ParentAccent" presStyleLbl="alignNode1" presStyleIdx="1" presStyleCnt="2"/>
      <dgm:spPr/>
      <dgm:t>
        <a:bodyPr/>
        <a:lstStyle/>
        <a:p>
          <a:endParaRPr lang="en-US"/>
        </a:p>
      </dgm:t>
    </dgm:pt>
    <dgm:pt modelId="{1A07FB6D-238A-4B88-BAF4-322C94139202}" type="pres">
      <dgm:prSet presAssocID="{BBE065D6-4D4C-450F-A481-EEB979E4FCD1}" presName="ParentSmallAccent" presStyleLbl="fgAcc1" presStyleIdx="1" presStyleCnt="2"/>
      <dgm:spPr/>
      <dgm:t>
        <a:bodyPr/>
        <a:lstStyle/>
        <a:p>
          <a:endParaRPr lang="en-US"/>
        </a:p>
      </dgm:t>
    </dgm:pt>
    <dgm:pt modelId="{9754A96E-186E-446B-B72A-FB4494D7EB96}" type="pres">
      <dgm:prSet presAssocID="{BBE065D6-4D4C-450F-A481-EEB979E4FCD1}" presName="Parent" presStyleLbl="revTx" presStyleIdx="4" presStyleCnt="8">
        <dgm:presLayoutVars>
          <dgm:chMax/>
          <dgm:chPref val="4"/>
          <dgm:bulletEnabled val="1"/>
        </dgm:presLayoutVars>
      </dgm:prSet>
      <dgm:spPr/>
      <dgm:t>
        <a:bodyPr/>
        <a:lstStyle/>
        <a:p>
          <a:endParaRPr lang="en-US"/>
        </a:p>
      </dgm:t>
    </dgm:pt>
    <dgm:pt modelId="{71793429-6AC7-4D9C-86AC-1ABE4A77649B}" type="pres">
      <dgm:prSet presAssocID="{BBE065D6-4D4C-450F-A481-EEB979E4FCD1}" presName="childShape" presStyleCnt="0">
        <dgm:presLayoutVars>
          <dgm:chMax val="0"/>
          <dgm:chPref val="0"/>
        </dgm:presLayoutVars>
      </dgm:prSet>
      <dgm:spPr/>
      <dgm:t>
        <a:bodyPr/>
        <a:lstStyle/>
        <a:p>
          <a:endParaRPr lang="en-US"/>
        </a:p>
      </dgm:t>
    </dgm:pt>
    <dgm:pt modelId="{25BE71B0-C8F9-41F8-B819-AAEA4E20428A}" type="pres">
      <dgm:prSet presAssocID="{D837A883-3723-4A7E-B13D-4E89CBF64F8F}" presName="childComposite" presStyleCnt="0">
        <dgm:presLayoutVars>
          <dgm:chMax val="0"/>
          <dgm:chPref val="0"/>
        </dgm:presLayoutVars>
      </dgm:prSet>
      <dgm:spPr/>
      <dgm:t>
        <a:bodyPr/>
        <a:lstStyle/>
        <a:p>
          <a:endParaRPr lang="en-US"/>
        </a:p>
      </dgm:t>
    </dgm:pt>
    <dgm:pt modelId="{41934B3F-77D9-4B32-9323-B7DA66F81BAA}" type="pres">
      <dgm:prSet presAssocID="{D837A883-3723-4A7E-B13D-4E89CBF64F8F}" presName="ChildAccent" presStyleLbl="solidFgAcc1" presStyleIdx="3" presStyleCnt="6"/>
      <dgm:spPr/>
      <dgm:t>
        <a:bodyPr/>
        <a:lstStyle/>
        <a:p>
          <a:endParaRPr lang="en-US"/>
        </a:p>
      </dgm:t>
    </dgm:pt>
    <dgm:pt modelId="{DCE73C37-C6E3-4244-927A-7B53A67CC696}" type="pres">
      <dgm:prSet presAssocID="{D837A883-3723-4A7E-B13D-4E89CBF64F8F}" presName="Child" presStyleLbl="revTx" presStyleIdx="5" presStyleCnt="8">
        <dgm:presLayoutVars>
          <dgm:chMax val="0"/>
          <dgm:chPref val="0"/>
          <dgm:bulletEnabled val="1"/>
        </dgm:presLayoutVars>
      </dgm:prSet>
      <dgm:spPr/>
      <dgm:t>
        <a:bodyPr/>
        <a:lstStyle/>
        <a:p>
          <a:endParaRPr lang="en-US"/>
        </a:p>
      </dgm:t>
    </dgm:pt>
    <dgm:pt modelId="{0FEB7D47-E2E5-48DD-BC32-740575422E7E}" type="pres">
      <dgm:prSet presAssocID="{E47A00CD-B099-40CB-821D-4B6CBCA63834}" presName="childComposite" presStyleCnt="0">
        <dgm:presLayoutVars>
          <dgm:chMax val="0"/>
          <dgm:chPref val="0"/>
        </dgm:presLayoutVars>
      </dgm:prSet>
      <dgm:spPr/>
      <dgm:t>
        <a:bodyPr/>
        <a:lstStyle/>
        <a:p>
          <a:endParaRPr lang="en-US"/>
        </a:p>
      </dgm:t>
    </dgm:pt>
    <dgm:pt modelId="{7B00B443-B8A1-45FD-A96C-69B5B49A258F}" type="pres">
      <dgm:prSet presAssocID="{E47A00CD-B099-40CB-821D-4B6CBCA63834}" presName="ChildAccent" presStyleLbl="solidFgAcc1" presStyleIdx="4" presStyleCnt="6"/>
      <dgm:spPr/>
      <dgm:t>
        <a:bodyPr/>
        <a:lstStyle/>
        <a:p>
          <a:endParaRPr lang="en-US"/>
        </a:p>
      </dgm:t>
    </dgm:pt>
    <dgm:pt modelId="{C922A2D1-D20D-4CDA-8B21-2525AEDDDDD6}" type="pres">
      <dgm:prSet presAssocID="{E47A00CD-B099-40CB-821D-4B6CBCA63834}" presName="Child" presStyleLbl="revTx" presStyleIdx="6" presStyleCnt="8">
        <dgm:presLayoutVars>
          <dgm:chMax val="0"/>
          <dgm:chPref val="0"/>
          <dgm:bulletEnabled val="1"/>
        </dgm:presLayoutVars>
      </dgm:prSet>
      <dgm:spPr/>
      <dgm:t>
        <a:bodyPr/>
        <a:lstStyle/>
        <a:p>
          <a:endParaRPr lang="en-US"/>
        </a:p>
      </dgm:t>
    </dgm:pt>
    <dgm:pt modelId="{3F0C9DBF-57D5-4486-8731-D912E5D0106B}" type="pres">
      <dgm:prSet presAssocID="{ADE0562A-65BD-44A0-B19A-D02AE1F3C6D1}" presName="childComposite" presStyleCnt="0">
        <dgm:presLayoutVars>
          <dgm:chMax val="0"/>
          <dgm:chPref val="0"/>
        </dgm:presLayoutVars>
      </dgm:prSet>
      <dgm:spPr/>
      <dgm:t>
        <a:bodyPr/>
        <a:lstStyle/>
        <a:p>
          <a:endParaRPr lang="en-US"/>
        </a:p>
      </dgm:t>
    </dgm:pt>
    <dgm:pt modelId="{685B8E9C-CEF9-4B45-A911-172FC32BE602}" type="pres">
      <dgm:prSet presAssocID="{ADE0562A-65BD-44A0-B19A-D02AE1F3C6D1}" presName="ChildAccent" presStyleLbl="solidFgAcc1" presStyleIdx="5" presStyleCnt="6"/>
      <dgm:spPr/>
      <dgm:t>
        <a:bodyPr/>
        <a:lstStyle/>
        <a:p>
          <a:endParaRPr lang="en-US"/>
        </a:p>
      </dgm:t>
    </dgm:pt>
    <dgm:pt modelId="{E5C431D7-E991-401E-9750-2952B8AEA929}" type="pres">
      <dgm:prSet presAssocID="{ADE0562A-65BD-44A0-B19A-D02AE1F3C6D1}" presName="Child" presStyleLbl="revTx" presStyleIdx="7" presStyleCnt="8">
        <dgm:presLayoutVars>
          <dgm:chMax val="0"/>
          <dgm:chPref val="0"/>
          <dgm:bulletEnabled val="1"/>
        </dgm:presLayoutVars>
      </dgm:prSet>
      <dgm:spPr/>
      <dgm:t>
        <a:bodyPr/>
        <a:lstStyle/>
        <a:p>
          <a:endParaRPr lang="en-US"/>
        </a:p>
      </dgm:t>
    </dgm:pt>
  </dgm:ptLst>
  <dgm:cxnLst>
    <dgm:cxn modelId="{B799B63F-1DBA-45BF-B190-2E2FA488E813}" type="presOf" srcId="{35929CAD-AD89-4EDA-8B1D-BF9F5237DE32}" destId="{BEDC9690-1E15-4A8D-9D68-E26DBADC5E19}" srcOrd="0" destOrd="0" presId="urn:microsoft.com/office/officeart/2008/layout/SquareAccentList"/>
    <dgm:cxn modelId="{163222F1-4A9C-43DD-A712-05E866B48166}" srcId="{78063E2F-83E1-41AE-91E5-16A89888045B}" destId="{8E149241-2E7B-4AFE-A80B-DBC76D94F007}" srcOrd="1" destOrd="0" parTransId="{E611699F-CC6F-426C-9B9F-F5EB113E22E6}" sibTransId="{F194BF66-DC9A-4837-931F-5EE2AB6A1614}"/>
    <dgm:cxn modelId="{3A53B37E-A794-45B6-B7B7-AEFDE7059C6D}" srcId="{78063E2F-83E1-41AE-91E5-16A89888045B}" destId="{16939E2B-CB96-4AF0-93AC-AF1D28403A43}" srcOrd="0" destOrd="0" parTransId="{2AC85B6C-D2A4-4AE0-88AE-6C79A44FBB3D}" sibTransId="{D91C1322-1F1F-4FC5-87EB-EC4D88447B17}"/>
    <dgm:cxn modelId="{14DA585D-C38C-417D-BE43-A4B1AEE70AE6}" type="presOf" srcId="{BBE065D6-4D4C-450F-A481-EEB979E4FCD1}" destId="{9754A96E-186E-446B-B72A-FB4494D7EB96}" srcOrd="0" destOrd="0" presId="urn:microsoft.com/office/officeart/2008/layout/SquareAccentList"/>
    <dgm:cxn modelId="{8B2049DC-920A-470A-862F-AEDE1DED60B1}" srcId="{BBE065D6-4D4C-450F-A481-EEB979E4FCD1}" destId="{E47A00CD-B099-40CB-821D-4B6CBCA63834}" srcOrd="1" destOrd="0" parTransId="{11B73E9E-16C1-46AC-B5F0-A58FCCF942B8}" sibTransId="{3A553AE1-F89B-47F3-A5B9-149B73C089C3}"/>
    <dgm:cxn modelId="{AA2F86E6-2474-4744-8A53-9571670728E8}" srcId="{78063E2F-83E1-41AE-91E5-16A89888045B}" destId="{35929CAD-AD89-4EDA-8B1D-BF9F5237DE32}" srcOrd="2" destOrd="0" parTransId="{FE5AAC9F-E9F3-4018-A417-6C76B1C679F0}" sibTransId="{23EB9A43-82FE-4884-A2A6-B38314B622EB}"/>
    <dgm:cxn modelId="{82BD4635-7609-4561-A3AA-A5353636A3D5}" type="presOf" srcId="{78063E2F-83E1-41AE-91E5-16A89888045B}" destId="{BA31A746-C38C-4E66-AD69-A7E6B27D3E88}" srcOrd="0" destOrd="0" presId="urn:microsoft.com/office/officeart/2008/layout/SquareAccentList"/>
    <dgm:cxn modelId="{6520ED8A-0658-4B40-A853-9A5DF91351F1}" srcId="{6BAE1D23-66F8-4D7F-B18E-838995F1BE19}" destId="{BBE065D6-4D4C-450F-A481-EEB979E4FCD1}" srcOrd="1" destOrd="0" parTransId="{B3D28B6B-E41B-4097-AADE-0AF92B23556C}" sibTransId="{6F5D661D-7CA3-49CD-974E-236FA3A4F35D}"/>
    <dgm:cxn modelId="{A796BD97-3B6D-41FA-9CFB-05527A6B5198}" type="presOf" srcId="{16939E2B-CB96-4AF0-93AC-AF1D28403A43}" destId="{F752E198-B50C-4863-B844-CC414E452144}" srcOrd="0" destOrd="0" presId="urn:microsoft.com/office/officeart/2008/layout/SquareAccentList"/>
    <dgm:cxn modelId="{D03CBDB0-4C07-4F4D-8916-FCF8FA433FEA}" type="presOf" srcId="{8E149241-2E7B-4AFE-A80B-DBC76D94F007}" destId="{F814F7B2-9F44-49DB-8155-E2563A7C359A}" srcOrd="0" destOrd="0" presId="urn:microsoft.com/office/officeart/2008/layout/SquareAccentList"/>
    <dgm:cxn modelId="{0D786576-B30C-42B7-A005-1AFA25A0A8FD}" type="presOf" srcId="{D837A883-3723-4A7E-B13D-4E89CBF64F8F}" destId="{DCE73C37-C6E3-4244-927A-7B53A67CC696}" srcOrd="0" destOrd="0" presId="urn:microsoft.com/office/officeart/2008/layout/SquareAccentList"/>
    <dgm:cxn modelId="{C0427D9F-3ED7-4F80-8527-586CC9B470C6}" srcId="{BBE065D6-4D4C-450F-A481-EEB979E4FCD1}" destId="{ADE0562A-65BD-44A0-B19A-D02AE1F3C6D1}" srcOrd="2" destOrd="0" parTransId="{183DE34C-24ED-429D-9DBD-48FE2FDB1197}" sibTransId="{8A7A443D-8D76-403B-8452-56DEA28C0C5A}"/>
    <dgm:cxn modelId="{E85A3290-2E0B-4C9D-9A88-0145C4097C4E}" srcId="{BBE065D6-4D4C-450F-A481-EEB979E4FCD1}" destId="{D837A883-3723-4A7E-B13D-4E89CBF64F8F}" srcOrd="0" destOrd="0" parTransId="{72C48C00-CDCB-4FFB-A3AE-59220EC50131}" sibTransId="{20869642-DD95-410D-9EDE-41EC770B146D}"/>
    <dgm:cxn modelId="{172046DC-856F-4375-A6A4-FA728A0B576B}" type="presOf" srcId="{E47A00CD-B099-40CB-821D-4B6CBCA63834}" destId="{C922A2D1-D20D-4CDA-8B21-2525AEDDDDD6}" srcOrd="0" destOrd="0" presId="urn:microsoft.com/office/officeart/2008/layout/SquareAccentList"/>
    <dgm:cxn modelId="{E4C030A1-7413-4B63-A227-E31E83C62AC5}" type="presOf" srcId="{ADE0562A-65BD-44A0-B19A-D02AE1F3C6D1}" destId="{E5C431D7-E991-401E-9750-2952B8AEA929}" srcOrd="0" destOrd="0" presId="urn:microsoft.com/office/officeart/2008/layout/SquareAccentList"/>
    <dgm:cxn modelId="{BB329411-B9FA-45E8-A2E5-9F71ACED0F98}" srcId="{6BAE1D23-66F8-4D7F-B18E-838995F1BE19}" destId="{78063E2F-83E1-41AE-91E5-16A89888045B}" srcOrd="0" destOrd="0" parTransId="{7BB21539-96E5-4417-95C5-AA0EB6B4FCCE}" sibTransId="{1CA81FEF-DEE0-4B61-BDA8-1C757A330341}"/>
    <dgm:cxn modelId="{9A1B6EAB-1FA6-42C7-982A-0A673D48099E}" type="presOf" srcId="{6BAE1D23-66F8-4D7F-B18E-838995F1BE19}" destId="{5F7CD3D2-2E94-477B-9E38-6F564C791DD3}" srcOrd="0" destOrd="0" presId="urn:microsoft.com/office/officeart/2008/layout/SquareAccentList"/>
    <dgm:cxn modelId="{B64519D6-1BA6-4CE8-8078-697EF0A6A831}" type="presParOf" srcId="{5F7CD3D2-2E94-477B-9E38-6F564C791DD3}" destId="{715F23E8-23F8-43CE-8131-2D9C2E145DB0}" srcOrd="0" destOrd="0" presId="urn:microsoft.com/office/officeart/2008/layout/SquareAccentList"/>
    <dgm:cxn modelId="{2E9A3CD5-EEBD-40C5-AE32-290E891DD237}" type="presParOf" srcId="{715F23E8-23F8-43CE-8131-2D9C2E145DB0}" destId="{323B69B1-9033-450D-B873-C88E870F2AA0}" srcOrd="0" destOrd="0" presId="urn:microsoft.com/office/officeart/2008/layout/SquareAccentList"/>
    <dgm:cxn modelId="{0CE58968-EBD5-41A4-BC74-515C88846559}" type="presParOf" srcId="{323B69B1-9033-450D-B873-C88E870F2AA0}" destId="{FE83036B-CCCA-44E2-8F8A-4788D6CC38D2}" srcOrd="0" destOrd="0" presId="urn:microsoft.com/office/officeart/2008/layout/SquareAccentList"/>
    <dgm:cxn modelId="{14FC7B73-4533-4886-BC9F-287F25683EC8}" type="presParOf" srcId="{323B69B1-9033-450D-B873-C88E870F2AA0}" destId="{77E2B69C-775C-4A16-9EF6-B2A846FBC6AD}" srcOrd="1" destOrd="0" presId="urn:microsoft.com/office/officeart/2008/layout/SquareAccentList"/>
    <dgm:cxn modelId="{32CB07DF-BA1A-411D-85D7-DEEA56A6DD18}" type="presParOf" srcId="{323B69B1-9033-450D-B873-C88E870F2AA0}" destId="{BA31A746-C38C-4E66-AD69-A7E6B27D3E88}" srcOrd="2" destOrd="0" presId="urn:microsoft.com/office/officeart/2008/layout/SquareAccentList"/>
    <dgm:cxn modelId="{33F4D325-0491-4763-BEB5-3C4904FB6BF3}" type="presParOf" srcId="{715F23E8-23F8-43CE-8131-2D9C2E145DB0}" destId="{0EF2EA71-2BFE-470F-B274-76074019A79A}" srcOrd="1" destOrd="0" presId="urn:microsoft.com/office/officeart/2008/layout/SquareAccentList"/>
    <dgm:cxn modelId="{947EFC83-C384-48C1-B645-0765FC9EC611}" type="presParOf" srcId="{0EF2EA71-2BFE-470F-B274-76074019A79A}" destId="{2D5E36E1-5189-46DD-9B63-9AC2CF7FBE59}" srcOrd="0" destOrd="0" presId="urn:microsoft.com/office/officeart/2008/layout/SquareAccentList"/>
    <dgm:cxn modelId="{5E689CE5-B07A-4AA3-8F02-EE605DADF664}" type="presParOf" srcId="{2D5E36E1-5189-46DD-9B63-9AC2CF7FBE59}" destId="{E394F410-9D36-4C8C-969B-F83CEFB0C639}" srcOrd="0" destOrd="0" presId="urn:microsoft.com/office/officeart/2008/layout/SquareAccentList"/>
    <dgm:cxn modelId="{4181D331-8C3E-4612-BB98-9C6C54C51B98}" type="presParOf" srcId="{2D5E36E1-5189-46DD-9B63-9AC2CF7FBE59}" destId="{F752E198-B50C-4863-B844-CC414E452144}" srcOrd="1" destOrd="0" presId="urn:microsoft.com/office/officeart/2008/layout/SquareAccentList"/>
    <dgm:cxn modelId="{76609301-30A1-4F3A-A976-1CE344CD437C}" type="presParOf" srcId="{0EF2EA71-2BFE-470F-B274-76074019A79A}" destId="{D33ADE6E-33D0-4D95-8648-27EEFA0B0900}" srcOrd="1" destOrd="0" presId="urn:microsoft.com/office/officeart/2008/layout/SquareAccentList"/>
    <dgm:cxn modelId="{A4FA850A-105D-498D-8CD2-AC8B3EB85BFE}" type="presParOf" srcId="{D33ADE6E-33D0-4D95-8648-27EEFA0B0900}" destId="{47DF0152-ACB1-4217-8725-1EA1BE346DF9}" srcOrd="0" destOrd="0" presId="urn:microsoft.com/office/officeart/2008/layout/SquareAccentList"/>
    <dgm:cxn modelId="{E6A798C4-844F-443B-B282-785B8DB3F576}" type="presParOf" srcId="{D33ADE6E-33D0-4D95-8648-27EEFA0B0900}" destId="{F814F7B2-9F44-49DB-8155-E2563A7C359A}" srcOrd="1" destOrd="0" presId="urn:microsoft.com/office/officeart/2008/layout/SquareAccentList"/>
    <dgm:cxn modelId="{1CB57E75-51C2-45DD-92C6-87AE3DAA5BE8}" type="presParOf" srcId="{0EF2EA71-2BFE-470F-B274-76074019A79A}" destId="{ADFD4262-9D61-414A-AE8E-19FE9EBE950B}" srcOrd="2" destOrd="0" presId="urn:microsoft.com/office/officeart/2008/layout/SquareAccentList"/>
    <dgm:cxn modelId="{4476A129-1ED0-497D-8370-59551C966D8F}" type="presParOf" srcId="{ADFD4262-9D61-414A-AE8E-19FE9EBE950B}" destId="{D5046D14-1FC0-478E-A3FE-44DAC35B21FC}" srcOrd="0" destOrd="0" presId="urn:microsoft.com/office/officeart/2008/layout/SquareAccentList"/>
    <dgm:cxn modelId="{1DBB5CB8-7893-4A9C-B079-0ACC1213B571}" type="presParOf" srcId="{ADFD4262-9D61-414A-AE8E-19FE9EBE950B}" destId="{BEDC9690-1E15-4A8D-9D68-E26DBADC5E19}" srcOrd="1" destOrd="0" presId="urn:microsoft.com/office/officeart/2008/layout/SquareAccentList"/>
    <dgm:cxn modelId="{EB31A3C2-AB93-4726-B5D2-38B43953AA75}" type="presParOf" srcId="{5F7CD3D2-2E94-477B-9E38-6F564C791DD3}" destId="{BF82A904-328C-429E-8357-259B44D76D72}" srcOrd="1" destOrd="0" presId="urn:microsoft.com/office/officeart/2008/layout/SquareAccentList"/>
    <dgm:cxn modelId="{0658DD7B-C5CF-4DC3-81DA-6B961205432F}" type="presParOf" srcId="{BF82A904-328C-429E-8357-259B44D76D72}" destId="{D7B29506-0D7B-4ACC-B412-B7006E1619DB}" srcOrd="0" destOrd="0" presId="urn:microsoft.com/office/officeart/2008/layout/SquareAccentList"/>
    <dgm:cxn modelId="{584DFA85-38FB-4901-8EC4-912DD1E06461}" type="presParOf" srcId="{D7B29506-0D7B-4ACC-B412-B7006E1619DB}" destId="{629563F9-2975-419A-AA4F-6655EA294AFD}" srcOrd="0" destOrd="0" presId="urn:microsoft.com/office/officeart/2008/layout/SquareAccentList"/>
    <dgm:cxn modelId="{8AEB71C3-EC99-4324-A662-0C0F902D1C23}" type="presParOf" srcId="{D7B29506-0D7B-4ACC-B412-B7006E1619DB}" destId="{1A07FB6D-238A-4B88-BAF4-322C94139202}" srcOrd="1" destOrd="0" presId="urn:microsoft.com/office/officeart/2008/layout/SquareAccentList"/>
    <dgm:cxn modelId="{DC7AF070-59A5-4FF0-A828-C45A4A7CE42D}" type="presParOf" srcId="{D7B29506-0D7B-4ACC-B412-B7006E1619DB}" destId="{9754A96E-186E-446B-B72A-FB4494D7EB96}" srcOrd="2" destOrd="0" presId="urn:microsoft.com/office/officeart/2008/layout/SquareAccentList"/>
    <dgm:cxn modelId="{492588C2-467E-4F71-9BD0-1B0A4E77270E}" type="presParOf" srcId="{BF82A904-328C-429E-8357-259B44D76D72}" destId="{71793429-6AC7-4D9C-86AC-1ABE4A77649B}" srcOrd="1" destOrd="0" presId="urn:microsoft.com/office/officeart/2008/layout/SquareAccentList"/>
    <dgm:cxn modelId="{73988910-91A3-4278-8232-65277FD80AF1}" type="presParOf" srcId="{71793429-6AC7-4D9C-86AC-1ABE4A77649B}" destId="{25BE71B0-C8F9-41F8-B819-AAEA4E20428A}" srcOrd="0" destOrd="0" presId="urn:microsoft.com/office/officeart/2008/layout/SquareAccentList"/>
    <dgm:cxn modelId="{C2404A11-6C3F-44EF-8E94-F2039404EDA1}" type="presParOf" srcId="{25BE71B0-C8F9-41F8-B819-AAEA4E20428A}" destId="{41934B3F-77D9-4B32-9323-B7DA66F81BAA}" srcOrd="0" destOrd="0" presId="urn:microsoft.com/office/officeart/2008/layout/SquareAccentList"/>
    <dgm:cxn modelId="{3339502A-AC00-48E6-BE0B-C1782B782284}" type="presParOf" srcId="{25BE71B0-C8F9-41F8-B819-AAEA4E20428A}" destId="{DCE73C37-C6E3-4244-927A-7B53A67CC696}" srcOrd="1" destOrd="0" presId="urn:microsoft.com/office/officeart/2008/layout/SquareAccentList"/>
    <dgm:cxn modelId="{BE8DB9EF-44AE-41D7-A5B5-EEFE4F3FACFB}" type="presParOf" srcId="{71793429-6AC7-4D9C-86AC-1ABE4A77649B}" destId="{0FEB7D47-E2E5-48DD-BC32-740575422E7E}" srcOrd="1" destOrd="0" presId="urn:microsoft.com/office/officeart/2008/layout/SquareAccentList"/>
    <dgm:cxn modelId="{B3A35E9F-5E84-4669-8FF8-9F8E9E017B9B}" type="presParOf" srcId="{0FEB7D47-E2E5-48DD-BC32-740575422E7E}" destId="{7B00B443-B8A1-45FD-A96C-69B5B49A258F}" srcOrd="0" destOrd="0" presId="urn:microsoft.com/office/officeart/2008/layout/SquareAccentList"/>
    <dgm:cxn modelId="{22C7FF5F-B827-43C2-B9B0-E843356F6314}" type="presParOf" srcId="{0FEB7D47-E2E5-48DD-BC32-740575422E7E}" destId="{C922A2D1-D20D-4CDA-8B21-2525AEDDDDD6}" srcOrd="1" destOrd="0" presId="urn:microsoft.com/office/officeart/2008/layout/SquareAccentList"/>
    <dgm:cxn modelId="{28AEC429-3588-4A3E-84FE-945A6ACF4D31}" type="presParOf" srcId="{71793429-6AC7-4D9C-86AC-1ABE4A77649B}" destId="{3F0C9DBF-57D5-4486-8731-D912E5D0106B}" srcOrd="2" destOrd="0" presId="urn:microsoft.com/office/officeart/2008/layout/SquareAccentList"/>
    <dgm:cxn modelId="{888106E6-E7F7-449B-9A4B-9B59C6192440}" type="presParOf" srcId="{3F0C9DBF-57D5-4486-8731-D912E5D0106B}" destId="{685B8E9C-CEF9-4B45-A911-172FC32BE602}" srcOrd="0" destOrd="0" presId="urn:microsoft.com/office/officeart/2008/layout/SquareAccentList"/>
    <dgm:cxn modelId="{440F0132-2848-4E8A-AD40-AFBD08A30C6D}" type="presParOf" srcId="{3F0C9DBF-57D5-4486-8731-D912E5D0106B}" destId="{E5C431D7-E991-401E-9750-2952B8AEA929}"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6743C2-7744-424C-BA0E-D81C516DB345}" type="doc">
      <dgm:prSet loTypeId="urn:microsoft.com/office/officeart/2005/8/layout/arrow2" loCatId="process" qsTypeId="urn:microsoft.com/office/officeart/2005/8/quickstyle/simple1" qsCatId="simple" csTypeId="urn:microsoft.com/office/officeart/2005/8/colors/colorful3" csCatId="colorful" phldr="1"/>
      <dgm:spPr/>
    </dgm:pt>
    <dgm:pt modelId="{3D4208F6-A80A-4E69-A199-51EA74BB505E}">
      <dgm:prSet phldrT="[Text]"/>
      <dgm:spPr/>
      <dgm:t>
        <a:bodyPr/>
        <a:lstStyle/>
        <a:p>
          <a:r>
            <a:rPr lang="en-US" dirty="0" smtClean="0">
              <a:latin typeface="Arial" pitchFamily="34" charset="0"/>
              <a:cs typeface="Arial" pitchFamily="34" charset="0"/>
            </a:rPr>
            <a:t>fun on-ramps</a:t>
          </a:r>
          <a:endParaRPr lang="en-US" dirty="0">
            <a:latin typeface="Arial" pitchFamily="34" charset="0"/>
            <a:cs typeface="Arial" pitchFamily="34" charset="0"/>
          </a:endParaRPr>
        </a:p>
      </dgm:t>
    </dgm:pt>
    <dgm:pt modelId="{D852438F-D12D-4366-A088-FC0E49A2F65D}" type="parTrans" cxnId="{41A72745-42AD-4B94-962F-004718A08915}">
      <dgm:prSet/>
      <dgm:spPr/>
      <dgm:t>
        <a:bodyPr/>
        <a:lstStyle/>
        <a:p>
          <a:endParaRPr lang="en-US"/>
        </a:p>
      </dgm:t>
    </dgm:pt>
    <dgm:pt modelId="{EF72882D-23A6-414E-863E-2F48CAD61EE9}" type="sibTrans" cxnId="{41A72745-42AD-4B94-962F-004718A08915}">
      <dgm:prSet/>
      <dgm:spPr/>
      <dgm:t>
        <a:bodyPr/>
        <a:lstStyle/>
        <a:p>
          <a:endParaRPr lang="en-US"/>
        </a:p>
      </dgm:t>
    </dgm:pt>
    <dgm:pt modelId="{E093DB22-35BE-480B-AD0A-9AA309C87FB6}">
      <dgm:prSet phldrT="[Text]"/>
      <dgm:spPr/>
      <dgm:t>
        <a:bodyPr/>
        <a:lstStyle/>
        <a:p>
          <a:r>
            <a:rPr lang="en-US" dirty="0" smtClean="0">
              <a:latin typeface="Arial" pitchFamily="34" charset="0"/>
              <a:cs typeface="Arial" pitchFamily="34" charset="0"/>
            </a:rPr>
            <a:t>stories of people making change</a:t>
          </a:r>
          <a:endParaRPr lang="en-US" dirty="0">
            <a:latin typeface="Arial" pitchFamily="34" charset="0"/>
            <a:cs typeface="Arial" pitchFamily="34" charset="0"/>
          </a:endParaRPr>
        </a:p>
      </dgm:t>
    </dgm:pt>
    <dgm:pt modelId="{07A81B88-41BE-4C25-8032-A148B889CE19}" type="parTrans" cxnId="{2E163492-B77F-4FC8-B0CC-9D80C801D3F4}">
      <dgm:prSet/>
      <dgm:spPr/>
      <dgm:t>
        <a:bodyPr/>
        <a:lstStyle/>
        <a:p>
          <a:endParaRPr lang="en-US"/>
        </a:p>
      </dgm:t>
    </dgm:pt>
    <dgm:pt modelId="{2FDDAAAD-C987-4E67-88B3-086E667CD91D}" type="sibTrans" cxnId="{2E163492-B77F-4FC8-B0CC-9D80C801D3F4}">
      <dgm:prSet/>
      <dgm:spPr/>
      <dgm:t>
        <a:bodyPr/>
        <a:lstStyle/>
        <a:p>
          <a:endParaRPr lang="en-US"/>
        </a:p>
      </dgm:t>
    </dgm:pt>
    <dgm:pt modelId="{AC86EE28-A02C-48B8-B33E-DA52EE6E8864}">
      <dgm:prSet phldrT="[Text]"/>
      <dgm:spPr/>
      <dgm:t>
        <a:bodyPr/>
        <a:lstStyle/>
        <a:p>
          <a:r>
            <a:rPr lang="en-US" dirty="0" smtClean="0">
              <a:latin typeface="Arial" pitchFamily="34" charset="0"/>
              <a:cs typeface="Arial" pitchFamily="34" charset="0"/>
            </a:rPr>
            <a:t>policy level discussions/calls to action</a:t>
          </a:r>
          <a:endParaRPr lang="en-US" dirty="0">
            <a:latin typeface="Arial" pitchFamily="34" charset="0"/>
            <a:cs typeface="Arial" pitchFamily="34" charset="0"/>
          </a:endParaRPr>
        </a:p>
      </dgm:t>
    </dgm:pt>
    <dgm:pt modelId="{B8809D3D-4AF8-4834-8535-C5CC4562FFF8}" type="parTrans" cxnId="{FAAECF5C-64A8-479A-B454-970951B19343}">
      <dgm:prSet/>
      <dgm:spPr/>
      <dgm:t>
        <a:bodyPr/>
        <a:lstStyle/>
        <a:p>
          <a:endParaRPr lang="en-US"/>
        </a:p>
      </dgm:t>
    </dgm:pt>
    <dgm:pt modelId="{0651075D-2B16-455A-BD87-F8BD26F4AC6C}" type="sibTrans" cxnId="{FAAECF5C-64A8-479A-B454-970951B19343}">
      <dgm:prSet/>
      <dgm:spPr/>
      <dgm:t>
        <a:bodyPr/>
        <a:lstStyle/>
        <a:p>
          <a:endParaRPr lang="en-US"/>
        </a:p>
      </dgm:t>
    </dgm:pt>
    <dgm:pt modelId="{AD2F2508-E12F-434B-AA33-80877AB32EBC}">
      <dgm:prSet phldrT="[Text]"/>
      <dgm:spPr/>
      <dgm:t>
        <a:bodyPr/>
        <a:lstStyle/>
        <a:p>
          <a:r>
            <a:rPr lang="en-US" dirty="0" smtClean="0">
              <a:latin typeface="Arial" pitchFamily="34" charset="0"/>
              <a:cs typeface="Arial" pitchFamily="34" charset="0"/>
            </a:rPr>
            <a:t>personal  calls to action</a:t>
          </a:r>
          <a:endParaRPr lang="en-US" dirty="0">
            <a:latin typeface="Arial" pitchFamily="34" charset="0"/>
            <a:cs typeface="Arial" pitchFamily="34" charset="0"/>
          </a:endParaRPr>
        </a:p>
      </dgm:t>
    </dgm:pt>
    <dgm:pt modelId="{D66790CA-C6A6-4532-9FAD-DD5AC66DA613}" type="parTrans" cxnId="{F12BE0E1-8DB3-4CEF-9563-08AC4E5116AD}">
      <dgm:prSet/>
      <dgm:spPr/>
      <dgm:t>
        <a:bodyPr/>
        <a:lstStyle/>
        <a:p>
          <a:endParaRPr lang="en-US"/>
        </a:p>
      </dgm:t>
    </dgm:pt>
    <dgm:pt modelId="{8E9EFD85-ABA2-46C5-9F36-953CB319BE85}" type="sibTrans" cxnId="{F12BE0E1-8DB3-4CEF-9563-08AC4E5116AD}">
      <dgm:prSet/>
      <dgm:spPr/>
      <dgm:t>
        <a:bodyPr/>
        <a:lstStyle/>
        <a:p>
          <a:endParaRPr lang="en-US"/>
        </a:p>
      </dgm:t>
    </dgm:pt>
    <dgm:pt modelId="{E4A7C6C0-5B73-4ABF-ACFA-7BF6AFE2B582}" type="pres">
      <dgm:prSet presAssocID="{1B6743C2-7744-424C-BA0E-D81C516DB345}" presName="arrowDiagram" presStyleCnt="0">
        <dgm:presLayoutVars>
          <dgm:chMax val="5"/>
          <dgm:dir/>
          <dgm:resizeHandles val="exact"/>
        </dgm:presLayoutVars>
      </dgm:prSet>
      <dgm:spPr/>
    </dgm:pt>
    <dgm:pt modelId="{0094A39C-B417-4978-9D87-1C3526D24E84}" type="pres">
      <dgm:prSet presAssocID="{1B6743C2-7744-424C-BA0E-D81C516DB345}" presName="arrow" presStyleLbl="bgShp" presStyleIdx="0" presStyleCnt="1"/>
      <dgm:spPr/>
    </dgm:pt>
    <dgm:pt modelId="{BD6CE062-9BBC-4F76-8D82-FC77C1F399D4}" type="pres">
      <dgm:prSet presAssocID="{1B6743C2-7744-424C-BA0E-D81C516DB345}" presName="arrowDiagram4" presStyleCnt="0"/>
      <dgm:spPr/>
    </dgm:pt>
    <dgm:pt modelId="{559318CC-3E73-43F9-82F3-3E5B3F393719}" type="pres">
      <dgm:prSet presAssocID="{3D4208F6-A80A-4E69-A199-51EA74BB505E}" presName="bullet4a" presStyleLbl="node1" presStyleIdx="0" presStyleCnt="4"/>
      <dgm:spPr/>
    </dgm:pt>
    <dgm:pt modelId="{AF54CDBE-CF55-4644-A8B6-1278E721F228}" type="pres">
      <dgm:prSet presAssocID="{3D4208F6-A80A-4E69-A199-51EA74BB505E}" presName="textBox4a" presStyleLbl="revTx" presStyleIdx="0" presStyleCnt="4">
        <dgm:presLayoutVars>
          <dgm:bulletEnabled val="1"/>
        </dgm:presLayoutVars>
      </dgm:prSet>
      <dgm:spPr/>
      <dgm:t>
        <a:bodyPr/>
        <a:lstStyle/>
        <a:p>
          <a:endParaRPr lang="en-US"/>
        </a:p>
      </dgm:t>
    </dgm:pt>
    <dgm:pt modelId="{DD53ECC4-33C7-4C7A-A1A7-49A2BED7DE9D}" type="pres">
      <dgm:prSet presAssocID="{E093DB22-35BE-480B-AD0A-9AA309C87FB6}" presName="bullet4b" presStyleLbl="node1" presStyleIdx="1" presStyleCnt="4"/>
      <dgm:spPr/>
    </dgm:pt>
    <dgm:pt modelId="{26F1831B-9114-4625-900A-FE032EBB2E51}" type="pres">
      <dgm:prSet presAssocID="{E093DB22-35BE-480B-AD0A-9AA309C87FB6}" presName="textBox4b" presStyleLbl="revTx" presStyleIdx="1" presStyleCnt="4">
        <dgm:presLayoutVars>
          <dgm:bulletEnabled val="1"/>
        </dgm:presLayoutVars>
      </dgm:prSet>
      <dgm:spPr/>
      <dgm:t>
        <a:bodyPr/>
        <a:lstStyle/>
        <a:p>
          <a:endParaRPr lang="en-US"/>
        </a:p>
      </dgm:t>
    </dgm:pt>
    <dgm:pt modelId="{BEF6309B-69C3-4410-9F8E-2F8B4524AFC6}" type="pres">
      <dgm:prSet presAssocID="{AD2F2508-E12F-434B-AA33-80877AB32EBC}" presName="bullet4c" presStyleLbl="node1" presStyleIdx="2" presStyleCnt="4" custLinFactNeighborX="-1369" custLinFactNeighborY="26880"/>
      <dgm:spPr/>
    </dgm:pt>
    <dgm:pt modelId="{A4375EB5-D8FE-4A0F-A4C7-50FB6D092E4C}" type="pres">
      <dgm:prSet presAssocID="{AD2F2508-E12F-434B-AA33-80877AB32EBC}" presName="textBox4c" presStyleLbl="revTx" presStyleIdx="2" presStyleCnt="4">
        <dgm:presLayoutVars>
          <dgm:bulletEnabled val="1"/>
        </dgm:presLayoutVars>
      </dgm:prSet>
      <dgm:spPr/>
      <dgm:t>
        <a:bodyPr/>
        <a:lstStyle/>
        <a:p>
          <a:endParaRPr lang="en-US"/>
        </a:p>
      </dgm:t>
    </dgm:pt>
    <dgm:pt modelId="{5E8BD614-C109-4B98-8426-734B8F691A01}" type="pres">
      <dgm:prSet presAssocID="{AC86EE28-A02C-48B8-B33E-DA52EE6E8864}" presName="bullet4d" presStyleLbl="node1" presStyleIdx="3" presStyleCnt="4"/>
      <dgm:spPr/>
    </dgm:pt>
    <dgm:pt modelId="{33144C93-8C72-466E-8FD8-35BDE072453B}" type="pres">
      <dgm:prSet presAssocID="{AC86EE28-A02C-48B8-B33E-DA52EE6E8864}" presName="textBox4d" presStyleLbl="revTx" presStyleIdx="3" presStyleCnt="4" custLinFactNeighborX="-1299" custLinFactNeighborY="-165">
        <dgm:presLayoutVars>
          <dgm:bulletEnabled val="1"/>
        </dgm:presLayoutVars>
      </dgm:prSet>
      <dgm:spPr/>
      <dgm:t>
        <a:bodyPr/>
        <a:lstStyle/>
        <a:p>
          <a:endParaRPr lang="en-US"/>
        </a:p>
      </dgm:t>
    </dgm:pt>
  </dgm:ptLst>
  <dgm:cxnLst>
    <dgm:cxn modelId="{3086C47C-2E8A-4D2C-B75D-CA294523B528}" type="presOf" srcId="{1B6743C2-7744-424C-BA0E-D81C516DB345}" destId="{E4A7C6C0-5B73-4ABF-ACFA-7BF6AFE2B582}" srcOrd="0" destOrd="0" presId="urn:microsoft.com/office/officeart/2005/8/layout/arrow2"/>
    <dgm:cxn modelId="{441AEA80-6604-47E2-9708-1E1B0E57D779}" type="presOf" srcId="{AC86EE28-A02C-48B8-B33E-DA52EE6E8864}" destId="{33144C93-8C72-466E-8FD8-35BDE072453B}" srcOrd="0" destOrd="0" presId="urn:microsoft.com/office/officeart/2005/8/layout/arrow2"/>
    <dgm:cxn modelId="{F12BE0E1-8DB3-4CEF-9563-08AC4E5116AD}" srcId="{1B6743C2-7744-424C-BA0E-D81C516DB345}" destId="{AD2F2508-E12F-434B-AA33-80877AB32EBC}" srcOrd="2" destOrd="0" parTransId="{D66790CA-C6A6-4532-9FAD-DD5AC66DA613}" sibTransId="{8E9EFD85-ABA2-46C5-9F36-953CB319BE85}"/>
    <dgm:cxn modelId="{41A72745-42AD-4B94-962F-004718A08915}" srcId="{1B6743C2-7744-424C-BA0E-D81C516DB345}" destId="{3D4208F6-A80A-4E69-A199-51EA74BB505E}" srcOrd="0" destOrd="0" parTransId="{D852438F-D12D-4366-A088-FC0E49A2F65D}" sibTransId="{EF72882D-23A6-414E-863E-2F48CAD61EE9}"/>
    <dgm:cxn modelId="{036989BE-40D9-4A39-AA33-CB4359FEFABA}" type="presOf" srcId="{3D4208F6-A80A-4E69-A199-51EA74BB505E}" destId="{AF54CDBE-CF55-4644-A8B6-1278E721F228}" srcOrd="0" destOrd="0" presId="urn:microsoft.com/office/officeart/2005/8/layout/arrow2"/>
    <dgm:cxn modelId="{9D1FD9B2-084C-4BF5-AEBC-577BA621870A}" type="presOf" srcId="{E093DB22-35BE-480B-AD0A-9AA309C87FB6}" destId="{26F1831B-9114-4625-900A-FE032EBB2E51}" srcOrd="0" destOrd="0" presId="urn:microsoft.com/office/officeart/2005/8/layout/arrow2"/>
    <dgm:cxn modelId="{2E163492-B77F-4FC8-B0CC-9D80C801D3F4}" srcId="{1B6743C2-7744-424C-BA0E-D81C516DB345}" destId="{E093DB22-35BE-480B-AD0A-9AA309C87FB6}" srcOrd="1" destOrd="0" parTransId="{07A81B88-41BE-4C25-8032-A148B889CE19}" sibTransId="{2FDDAAAD-C987-4E67-88B3-086E667CD91D}"/>
    <dgm:cxn modelId="{FAAECF5C-64A8-479A-B454-970951B19343}" srcId="{1B6743C2-7744-424C-BA0E-D81C516DB345}" destId="{AC86EE28-A02C-48B8-B33E-DA52EE6E8864}" srcOrd="3" destOrd="0" parTransId="{B8809D3D-4AF8-4834-8535-C5CC4562FFF8}" sibTransId="{0651075D-2B16-455A-BD87-F8BD26F4AC6C}"/>
    <dgm:cxn modelId="{EC9CA522-A5CF-478F-AA9E-17F9ABF10C94}" type="presOf" srcId="{AD2F2508-E12F-434B-AA33-80877AB32EBC}" destId="{A4375EB5-D8FE-4A0F-A4C7-50FB6D092E4C}" srcOrd="0" destOrd="0" presId="urn:microsoft.com/office/officeart/2005/8/layout/arrow2"/>
    <dgm:cxn modelId="{3F991EB0-6139-46E1-8981-B45893347A6F}" type="presParOf" srcId="{E4A7C6C0-5B73-4ABF-ACFA-7BF6AFE2B582}" destId="{0094A39C-B417-4978-9D87-1C3526D24E84}" srcOrd="0" destOrd="0" presId="urn:microsoft.com/office/officeart/2005/8/layout/arrow2"/>
    <dgm:cxn modelId="{1B669B3B-1EDE-4F02-9D0E-C35E5C84BFB7}" type="presParOf" srcId="{E4A7C6C0-5B73-4ABF-ACFA-7BF6AFE2B582}" destId="{BD6CE062-9BBC-4F76-8D82-FC77C1F399D4}" srcOrd="1" destOrd="0" presId="urn:microsoft.com/office/officeart/2005/8/layout/arrow2"/>
    <dgm:cxn modelId="{B3D41FB6-0DF4-4084-82CA-952340F0962B}" type="presParOf" srcId="{BD6CE062-9BBC-4F76-8D82-FC77C1F399D4}" destId="{559318CC-3E73-43F9-82F3-3E5B3F393719}" srcOrd="0" destOrd="0" presId="urn:microsoft.com/office/officeart/2005/8/layout/arrow2"/>
    <dgm:cxn modelId="{30B4447F-1525-4117-9A39-0BF5E9CBFE55}" type="presParOf" srcId="{BD6CE062-9BBC-4F76-8D82-FC77C1F399D4}" destId="{AF54CDBE-CF55-4644-A8B6-1278E721F228}" srcOrd="1" destOrd="0" presId="urn:microsoft.com/office/officeart/2005/8/layout/arrow2"/>
    <dgm:cxn modelId="{7F0447F0-8E50-4112-8F31-74A0BEB385E8}" type="presParOf" srcId="{BD6CE062-9BBC-4F76-8D82-FC77C1F399D4}" destId="{DD53ECC4-33C7-4C7A-A1A7-49A2BED7DE9D}" srcOrd="2" destOrd="0" presId="urn:microsoft.com/office/officeart/2005/8/layout/arrow2"/>
    <dgm:cxn modelId="{5D6AADFC-2CDB-4FBA-89DD-45043EC9AB83}" type="presParOf" srcId="{BD6CE062-9BBC-4F76-8D82-FC77C1F399D4}" destId="{26F1831B-9114-4625-900A-FE032EBB2E51}" srcOrd="3" destOrd="0" presId="urn:microsoft.com/office/officeart/2005/8/layout/arrow2"/>
    <dgm:cxn modelId="{B58E1C0E-6EFD-4259-87B0-B131B8997A37}" type="presParOf" srcId="{BD6CE062-9BBC-4F76-8D82-FC77C1F399D4}" destId="{BEF6309B-69C3-4410-9F8E-2F8B4524AFC6}" srcOrd="4" destOrd="0" presId="urn:microsoft.com/office/officeart/2005/8/layout/arrow2"/>
    <dgm:cxn modelId="{3E5061EE-4627-4D12-B88B-0A50F15539F3}" type="presParOf" srcId="{BD6CE062-9BBC-4F76-8D82-FC77C1F399D4}" destId="{A4375EB5-D8FE-4A0F-A4C7-50FB6D092E4C}" srcOrd="5" destOrd="0" presId="urn:microsoft.com/office/officeart/2005/8/layout/arrow2"/>
    <dgm:cxn modelId="{11DC24C1-9558-4AAF-8C6E-04EA57E45ABA}" type="presParOf" srcId="{BD6CE062-9BBC-4F76-8D82-FC77C1F399D4}" destId="{5E8BD614-C109-4B98-8426-734B8F691A01}" srcOrd="6" destOrd="0" presId="urn:microsoft.com/office/officeart/2005/8/layout/arrow2"/>
    <dgm:cxn modelId="{F976E9F6-5FFB-4706-B943-C87B91B74B2F}" type="presParOf" srcId="{BD6CE062-9BBC-4F76-8D82-FC77C1F399D4}" destId="{33144C93-8C72-466E-8FD8-35BDE072453B}"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94B4A-37B5-48F9-B86C-2776692A2C28}">
      <dsp:nvSpPr>
        <dsp:cNvPr id="0" name=""/>
        <dsp:cNvSpPr/>
      </dsp:nvSpPr>
      <dsp:spPr>
        <a:xfrm>
          <a:off x="0" y="443969"/>
          <a:ext cx="4434840" cy="27405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4193" tIns="604012" rIns="344193" bIns="227584" numCol="1" spcCol="1270" anchor="t" anchorCtr="0">
          <a:noAutofit/>
        </a:bodyPr>
        <a:lstStyle/>
        <a:p>
          <a:pPr marL="285750" lvl="1" indent="-285750" algn="l" defTabSz="1422400">
            <a:lnSpc>
              <a:spcPct val="90000"/>
            </a:lnSpc>
            <a:spcBef>
              <a:spcPct val="0"/>
            </a:spcBef>
            <a:spcAft>
              <a:spcPct val="15000"/>
            </a:spcAft>
            <a:buChar char="••"/>
          </a:pPr>
          <a:r>
            <a:rPr lang="en-US" sz="3200" kern="1200" dirty="0" smtClean="0">
              <a:latin typeface="Arial" pitchFamily="34" charset="0"/>
              <a:cs typeface="Arial" pitchFamily="34" charset="0"/>
            </a:rPr>
            <a:t> Awareness</a:t>
          </a:r>
          <a:endParaRPr lang="en-US" sz="3200" kern="1200" dirty="0">
            <a:latin typeface="Arial" pitchFamily="34" charset="0"/>
            <a:cs typeface="Arial" pitchFamily="34" charset="0"/>
          </a:endParaRPr>
        </a:p>
        <a:p>
          <a:pPr marL="285750" lvl="1" indent="-285750" algn="l" defTabSz="1422400">
            <a:lnSpc>
              <a:spcPct val="90000"/>
            </a:lnSpc>
            <a:spcBef>
              <a:spcPct val="0"/>
            </a:spcBef>
            <a:spcAft>
              <a:spcPct val="15000"/>
            </a:spcAft>
            <a:buChar char="••"/>
          </a:pPr>
          <a:r>
            <a:rPr lang="en-US" sz="3200" kern="1200" dirty="0" smtClean="0">
              <a:latin typeface="Arial" pitchFamily="34" charset="0"/>
              <a:cs typeface="Arial" pitchFamily="34" charset="0"/>
            </a:rPr>
            <a:t> Engagement</a:t>
          </a:r>
          <a:endParaRPr lang="en-US" sz="3200" kern="1200" dirty="0">
            <a:latin typeface="Arial" pitchFamily="34" charset="0"/>
            <a:cs typeface="Arial" pitchFamily="34" charset="0"/>
          </a:endParaRPr>
        </a:p>
        <a:p>
          <a:pPr marL="285750" lvl="1" indent="-285750" algn="l" defTabSz="1422400">
            <a:lnSpc>
              <a:spcPct val="90000"/>
            </a:lnSpc>
            <a:spcBef>
              <a:spcPct val="0"/>
            </a:spcBef>
            <a:spcAft>
              <a:spcPct val="15000"/>
            </a:spcAft>
            <a:buChar char="••"/>
          </a:pPr>
          <a:r>
            <a:rPr lang="en-US" sz="3200" kern="1200" dirty="0" smtClean="0">
              <a:latin typeface="Arial" pitchFamily="34" charset="0"/>
              <a:cs typeface="Arial" pitchFamily="34" charset="0"/>
            </a:rPr>
            <a:t> Education</a:t>
          </a:r>
          <a:endParaRPr lang="en-US" sz="3200" kern="1200" dirty="0">
            <a:latin typeface="Arial" pitchFamily="34" charset="0"/>
            <a:cs typeface="Arial" pitchFamily="34" charset="0"/>
          </a:endParaRPr>
        </a:p>
        <a:p>
          <a:pPr marL="285750" lvl="1" indent="-285750" algn="l" defTabSz="1422400">
            <a:lnSpc>
              <a:spcPct val="90000"/>
            </a:lnSpc>
            <a:spcBef>
              <a:spcPct val="0"/>
            </a:spcBef>
            <a:spcAft>
              <a:spcPct val="15000"/>
            </a:spcAft>
            <a:buChar char="••"/>
          </a:pPr>
          <a:r>
            <a:rPr lang="en-US" sz="3200" kern="1200" dirty="0" smtClean="0">
              <a:latin typeface="Arial" pitchFamily="34" charset="0"/>
              <a:cs typeface="Arial" pitchFamily="34" charset="0"/>
            </a:rPr>
            <a:t> Action</a:t>
          </a:r>
          <a:endParaRPr lang="en-US" sz="3200" kern="1200" dirty="0">
            <a:latin typeface="Arial" pitchFamily="34" charset="0"/>
            <a:cs typeface="Arial" pitchFamily="34" charset="0"/>
          </a:endParaRPr>
        </a:p>
      </dsp:txBody>
      <dsp:txXfrm>
        <a:off x="0" y="443969"/>
        <a:ext cx="4434840" cy="2740500"/>
      </dsp:txXfrm>
    </dsp:sp>
    <dsp:sp modelId="{90E29FAD-07D9-4F76-A587-D7E697D92054}">
      <dsp:nvSpPr>
        <dsp:cNvPr id="0" name=""/>
        <dsp:cNvSpPr/>
      </dsp:nvSpPr>
      <dsp:spPr>
        <a:xfrm>
          <a:off x="204226" y="0"/>
          <a:ext cx="3302789" cy="8560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38" tIns="0" rIns="117338" bIns="0" numCol="1" spcCol="1270" anchor="ctr" anchorCtr="0">
          <a:noAutofit/>
        </a:bodyPr>
        <a:lstStyle/>
        <a:p>
          <a:pPr lvl="0" algn="l" defTabSz="1600200">
            <a:lnSpc>
              <a:spcPct val="90000"/>
            </a:lnSpc>
            <a:spcBef>
              <a:spcPct val="0"/>
            </a:spcBef>
            <a:spcAft>
              <a:spcPct val="35000"/>
            </a:spcAft>
          </a:pPr>
          <a:r>
            <a:rPr lang="en-US" sz="3600" b="1" kern="1200" dirty="0" smtClean="0">
              <a:latin typeface="Arial" pitchFamily="34" charset="0"/>
              <a:cs typeface="Arial" pitchFamily="34" charset="0"/>
            </a:rPr>
            <a:t>Results</a:t>
          </a:r>
          <a:endParaRPr lang="en-US" sz="3600" b="1" kern="1200" dirty="0">
            <a:latin typeface="Arial" pitchFamily="34" charset="0"/>
            <a:cs typeface="Arial" pitchFamily="34" charset="0"/>
          </a:endParaRPr>
        </a:p>
      </dsp:txBody>
      <dsp:txXfrm>
        <a:off x="246016" y="41790"/>
        <a:ext cx="3219209" cy="77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3036B-CCCA-44E2-8F8A-4788D6CC38D2}">
      <dsp:nvSpPr>
        <dsp:cNvPr id="0" name=""/>
        <dsp:cNvSpPr/>
      </dsp:nvSpPr>
      <dsp:spPr>
        <a:xfrm>
          <a:off x="2124" y="847987"/>
          <a:ext cx="4012366" cy="47204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7E2B69C-775C-4A16-9EF6-B2A846FBC6AD}">
      <dsp:nvSpPr>
        <dsp:cNvPr id="0" name=""/>
        <dsp:cNvSpPr/>
      </dsp:nvSpPr>
      <dsp:spPr>
        <a:xfrm>
          <a:off x="2124" y="1025268"/>
          <a:ext cx="294762" cy="294762"/>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A31A746-C38C-4E66-AD69-A7E6B27D3E88}">
      <dsp:nvSpPr>
        <dsp:cNvPr id="0" name=""/>
        <dsp:cNvSpPr/>
      </dsp:nvSpPr>
      <dsp:spPr>
        <a:xfrm>
          <a:off x="2124" y="0"/>
          <a:ext cx="4012366" cy="847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68580" rIns="102870" bIns="68580" numCol="1" spcCol="1270" anchor="ctr" anchorCtr="0">
          <a:noAutofit/>
        </a:bodyPr>
        <a:lstStyle/>
        <a:p>
          <a:pPr lvl="0" algn="l" defTabSz="2400300">
            <a:lnSpc>
              <a:spcPct val="90000"/>
            </a:lnSpc>
            <a:spcBef>
              <a:spcPct val="0"/>
            </a:spcBef>
            <a:spcAft>
              <a:spcPct val="35000"/>
            </a:spcAft>
          </a:pPr>
          <a:r>
            <a:rPr lang="en-US" sz="5400" kern="1200" dirty="0" smtClean="0">
              <a:latin typeface="Arial" pitchFamily="34" charset="0"/>
              <a:cs typeface="Arial" pitchFamily="34" charset="0"/>
            </a:rPr>
            <a:t>Concerns</a:t>
          </a:r>
          <a:endParaRPr lang="en-US" sz="5400" kern="1200" dirty="0">
            <a:latin typeface="Arial" pitchFamily="34" charset="0"/>
            <a:cs typeface="Arial" pitchFamily="34" charset="0"/>
          </a:endParaRPr>
        </a:p>
      </dsp:txBody>
      <dsp:txXfrm>
        <a:off x="2124" y="0"/>
        <a:ext cx="4012366" cy="847987"/>
      </dsp:txXfrm>
    </dsp:sp>
    <dsp:sp modelId="{E394F410-9D36-4C8C-969B-F83CEFB0C639}">
      <dsp:nvSpPr>
        <dsp:cNvPr id="0" name=""/>
        <dsp:cNvSpPr/>
      </dsp:nvSpPr>
      <dsp:spPr>
        <a:xfrm>
          <a:off x="2124" y="1712351"/>
          <a:ext cx="294755" cy="294755"/>
        </a:xfrm>
        <a:prstGeom prst="rect">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752E198-B50C-4863-B844-CC414E452144}">
      <dsp:nvSpPr>
        <dsp:cNvPr id="0" name=""/>
        <dsp:cNvSpPr/>
      </dsp:nvSpPr>
      <dsp:spPr>
        <a:xfrm>
          <a:off x="282990" y="1516191"/>
          <a:ext cx="3731500" cy="68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l" defTabSz="1111250">
            <a:lnSpc>
              <a:spcPct val="90000"/>
            </a:lnSpc>
            <a:spcBef>
              <a:spcPct val="0"/>
            </a:spcBef>
            <a:spcAft>
              <a:spcPct val="35000"/>
            </a:spcAft>
          </a:pPr>
          <a:r>
            <a:rPr lang="en-US" sz="2500" kern="1200" dirty="0" smtClean="0">
              <a:latin typeface="Arial" pitchFamily="34" charset="0"/>
              <a:cs typeface="Arial" pitchFamily="34" charset="0"/>
            </a:rPr>
            <a:t>Rogue Fan</a:t>
          </a:r>
          <a:endParaRPr lang="en-US" sz="2500" kern="1200" dirty="0">
            <a:latin typeface="Arial" pitchFamily="34" charset="0"/>
            <a:cs typeface="Arial" pitchFamily="34" charset="0"/>
          </a:endParaRPr>
        </a:p>
      </dsp:txBody>
      <dsp:txXfrm>
        <a:off x="282990" y="1516191"/>
        <a:ext cx="3731500" cy="687076"/>
      </dsp:txXfrm>
    </dsp:sp>
    <dsp:sp modelId="{47DF0152-ACB1-4217-8725-1EA1BE346DF9}">
      <dsp:nvSpPr>
        <dsp:cNvPr id="0" name=""/>
        <dsp:cNvSpPr/>
      </dsp:nvSpPr>
      <dsp:spPr>
        <a:xfrm>
          <a:off x="2124" y="2399427"/>
          <a:ext cx="294755" cy="294755"/>
        </a:xfrm>
        <a:prstGeom prst="rect">
          <a:avLst/>
        </a:prstGeom>
        <a:solidFill>
          <a:schemeClr val="lt1">
            <a:hueOff val="0"/>
            <a:satOff val="0"/>
            <a:lumOff val="0"/>
            <a:alphaOff val="0"/>
          </a:schemeClr>
        </a:solidFill>
        <a:ln w="9525" cap="flat" cmpd="sng" algn="ctr">
          <a:solidFill>
            <a:schemeClr val="accent5">
              <a:hueOff val="-1986775"/>
              <a:satOff val="7962"/>
              <a:lumOff val="172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814F7B2-9F44-49DB-8155-E2563A7C359A}">
      <dsp:nvSpPr>
        <dsp:cNvPr id="0" name=""/>
        <dsp:cNvSpPr/>
      </dsp:nvSpPr>
      <dsp:spPr>
        <a:xfrm>
          <a:off x="282990" y="2203267"/>
          <a:ext cx="3731500" cy="68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l" defTabSz="1111250">
            <a:lnSpc>
              <a:spcPct val="90000"/>
            </a:lnSpc>
            <a:spcBef>
              <a:spcPct val="0"/>
            </a:spcBef>
            <a:spcAft>
              <a:spcPct val="35000"/>
            </a:spcAft>
          </a:pPr>
          <a:r>
            <a:rPr lang="en-US" sz="2500" kern="1200" dirty="0" smtClean="0">
              <a:latin typeface="Arial" pitchFamily="34" charset="0"/>
              <a:cs typeface="Arial" pitchFamily="34" charset="0"/>
            </a:rPr>
            <a:t>May  move on</a:t>
          </a:r>
          <a:endParaRPr lang="en-US" sz="2500" kern="1200" dirty="0">
            <a:latin typeface="Arial" pitchFamily="34" charset="0"/>
            <a:cs typeface="Arial" pitchFamily="34" charset="0"/>
          </a:endParaRPr>
        </a:p>
      </dsp:txBody>
      <dsp:txXfrm>
        <a:off x="282990" y="2203267"/>
        <a:ext cx="3731500" cy="687076"/>
      </dsp:txXfrm>
    </dsp:sp>
    <dsp:sp modelId="{D5046D14-1FC0-478E-A3FE-44DAC35B21FC}">
      <dsp:nvSpPr>
        <dsp:cNvPr id="0" name=""/>
        <dsp:cNvSpPr/>
      </dsp:nvSpPr>
      <dsp:spPr>
        <a:xfrm>
          <a:off x="2124" y="3086503"/>
          <a:ext cx="294755" cy="294755"/>
        </a:xfrm>
        <a:prstGeom prst="rect">
          <a:avLst/>
        </a:prstGeom>
        <a:solidFill>
          <a:schemeClr val="lt1">
            <a:hueOff val="0"/>
            <a:satOff val="0"/>
            <a:lumOff val="0"/>
            <a:alphaOff val="0"/>
          </a:schemeClr>
        </a:solidFill>
        <a:ln w="9525" cap="flat" cmpd="sng" algn="ctr">
          <a:solidFill>
            <a:schemeClr val="accent5">
              <a:hueOff val="-3973551"/>
              <a:satOff val="15924"/>
              <a:lumOff val="345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EDC9690-1E15-4A8D-9D68-E26DBADC5E19}">
      <dsp:nvSpPr>
        <dsp:cNvPr id="0" name=""/>
        <dsp:cNvSpPr/>
      </dsp:nvSpPr>
      <dsp:spPr>
        <a:xfrm>
          <a:off x="282990" y="2890343"/>
          <a:ext cx="3731500" cy="68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l" defTabSz="1111250">
            <a:lnSpc>
              <a:spcPct val="90000"/>
            </a:lnSpc>
            <a:spcBef>
              <a:spcPct val="0"/>
            </a:spcBef>
            <a:spcAft>
              <a:spcPct val="35000"/>
            </a:spcAft>
          </a:pPr>
          <a:r>
            <a:rPr lang="en-US" sz="2500" kern="1200" dirty="0" smtClean="0">
              <a:latin typeface="Arial" pitchFamily="34" charset="0"/>
              <a:cs typeface="Arial" pitchFamily="34" charset="0"/>
            </a:rPr>
            <a:t>Control Issues</a:t>
          </a:r>
          <a:endParaRPr lang="en-US" sz="2500" kern="1200" dirty="0">
            <a:latin typeface="Arial" pitchFamily="34" charset="0"/>
            <a:cs typeface="Arial" pitchFamily="34" charset="0"/>
          </a:endParaRPr>
        </a:p>
      </dsp:txBody>
      <dsp:txXfrm>
        <a:off x="282990" y="2890343"/>
        <a:ext cx="3731500" cy="687076"/>
      </dsp:txXfrm>
    </dsp:sp>
    <dsp:sp modelId="{629563F9-2975-419A-AA4F-6655EA294AFD}">
      <dsp:nvSpPr>
        <dsp:cNvPr id="0" name=""/>
        <dsp:cNvSpPr/>
      </dsp:nvSpPr>
      <dsp:spPr>
        <a:xfrm>
          <a:off x="4215109" y="847987"/>
          <a:ext cx="4012366" cy="472043"/>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A07FB6D-238A-4B88-BAF4-322C94139202}">
      <dsp:nvSpPr>
        <dsp:cNvPr id="0" name=""/>
        <dsp:cNvSpPr/>
      </dsp:nvSpPr>
      <dsp:spPr>
        <a:xfrm>
          <a:off x="4215109" y="1025268"/>
          <a:ext cx="294762" cy="294762"/>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754A96E-186E-446B-B72A-FB4494D7EB96}">
      <dsp:nvSpPr>
        <dsp:cNvPr id="0" name=""/>
        <dsp:cNvSpPr/>
      </dsp:nvSpPr>
      <dsp:spPr>
        <a:xfrm>
          <a:off x="4215109" y="0"/>
          <a:ext cx="4012366" cy="847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68580" rIns="102870" bIns="68580" numCol="1" spcCol="1270" anchor="ctr" anchorCtr="0">
          <a:noAutofit/>
        </a:bodyPr>
        <a:lstStyle/>
        <a:p>
          <a:pPr lvl="0" algn="l" defTabSz="2400300">
            <a:lnSpc>
              <a:spcPct val="90000"/>
            </a:lnSpc>
            <a:spcBef>
              <a:spcPct val="0"/>
            </a:spcBef>
            <a:spcAft>
              <a:spcPct val="35000"/>
            </a:spcAft>
          </a:pPr>
          <a:r>
            <a:rPr lang="en-US" sz="5400" kern="1200" dirty="0" smtClean="0">
              <a:latin typeface="Arial" pitchFamily="34" charset="0"/>
              <a:cs typeface="Arial" pitchFamily="34" charset="0"/>
            </a:rPr>
            <a:t>Benefits</a:t>
          </a:r>
          <a:endParaRPr lang="en-US" sz="5400" kern="1200" dirty="0">
            <a:latin typeface="Arial" pitchFamily="34" charset="0"/>
            <a:cs typeface="Arial" pitchFamily="34" charset="0"/>
          </a:endParaRPr>
        </a:p>
      </dsp:txBody>
      <dsp:txXfrm>
        <a:off x="4215109" y="0"/>
        <a:ext cx="4012366" cy="847987"/>
      </dsp:txXfrm>
    </dsp:sp>
    <dsp:sp modelId="{41934B3F-77D9-4B32-9323-B7DA66F81BAA}">
      <dsp:nvSpPr>
        <dsp:cNvPr id="0" name=""/>
        <dsp:cNvSpPr/>
      </dsp:nvSpPr>
      <dsp:spPr>
        <a:xfrm>
          <a:off x="4215109" y="1712351"/>
          <a:ext cx="294755" cy="294755"/>
        </a:xfrm>
        <a:prstGeom prst="rect">
          <a:avLst/>
        </a:prstGeom>
        <a:solidFill>
          <a:schemeClr val="lt1">
            <a:hueOff val="0"/>
            <a:satOff val="0"/>
            <a:lumOff val="0"/>
            <a:alphaOff val="0"/>
          </a:schemeClr>
        </a:solidFill>
        <a:ln w="9525" cap="flat" cmpd="sng" algn="ctr">
          <a:solidFill>
            <a:schemeClr val="accent5">
              <a:hueOff val="-5960326"/>
              <a:satOff val="23887"/>
              <a:lumOff val="517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CE73C37-C6E3-4244-927A-7B53A67CC696}">
      <dsp:nvSpPr>
        <dsp:cNvPr id="0" name=""/>
        <dsp:cNvSpPr/>
      </dsp:nvSpPr>
      <dsp:spPr>
        <a:xfrm>
          <a:off x="4495974" y="1516191"/>
          <a:ext cx="3731500" cy="68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l" defTabSz="1111250">
            <a:lnSpc>
              <a:spcPct val="90000"/>
            </a:lnSpc>
            <a:spcBef>
              <a:spcPct val="0"/>
            </a:spcBef>
            <a:spcAft>
              <a:spcPct val="35000"/>
            </a:spcAft>
          </a:pPr>
          <a:r>
            <a:rPr lang="en-US" sz="2500" kern="1200" dirty="0" smtClean="0">
              <a:latin typeface="Arial" pitchFamily="34" charset="0"/>
              <a:cs typeface="Arial" pitchFamily="34" charset="0"/>
            </a:rPr>
            <a:t>Testimonials</a:t>
          </a:r>
          <a:endParaRPr lang="en-US" sz="2500" kern="1200" dirty="0">
            <a:latin typeface="Arial" pitchFamily="34" charset="0"/>
            <a:cs typeface="Arial" pitchFamily="34" charset="0"/>
          </a:endParaRPr>
        </a:p>
      </dsp:txBody>
      <dsp:txXfrm>
        <a:off x="4495974" y="1516191"/>
        <a:ext cx="3731500" cy="687076"/>
      </dsp:txXfrm>
    </dsp:sp>
    <dsp:sp modelId="{7B00B443-B8A1-45FD-A96C-69B5B49A258F}">
      <dsp:nvSpPr>
        <dsp:cNvPr id="0" name=""/>
        <dsp:cNvSpPr/>
      </dsp:nvSpPr>
      <dsp:spPr>
        <a:xfrm>
          <a:off x="4215109" y="2399427"/>
          <a:ext cx="294755" cy="294755"/>
        </a:xfrm>
        <a:prstGeom prst="rect">
          <a:avLst/>
        </a:prstGeom>
        <a:solidFill>
          <a:schemeClr val="lt1">
            <a:hueOff val="0"/>
            <a:satOff val="0"/>
            <a:lumOff val="0"/>
            <a:alphaOff val="0"/>
          </a:schemeClr>
        </a:solidFill>
        <a:ln w="9525" cap="flat" cmpd="sng" algn="ctr">
          <a:solidFill>
            <a:schemeClr val="accent5">
              <a:hueOff val="-7947101"/>
              <a:satOff val="31849"/>
              <a:lumOff val="690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922A2D1-D20D-4CDA-8B21-2525AEDDDDD6}">
      <dsp:nvSpPr>
        <dsp:cNvPr id="0" name=""/>
        <dsp:cNvSpPr/>
      </dsp:nvSpPr>
      <dsp:spPr>
        <a:xfrm>
          <a:off x="4495974" y="2203267"/>
          <a:ext cx="3731500" cy="68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l" defTabSz="1111250">
            <a:lnSpc>
              <a:spcPct val="90000"/>
            </a:lnSpc>
            <a:spcBef>
              <a:spcPct val="0"/>
            </a:spcBef>
            <a:spcAft>
              <a:spcPct val="35000"/>
            </a:spcAft>
          </a:pPr>
          <a:r>
            <a:rPr lang="en-US" sz="2500" kern="1200" dirty="0" smtClean="0">
              <a:latin typeface="Arial" pitchFamily="34" charset="0"/>
              <a:cs typeface="Arial" pitchFamily="34" charset="0"/>
            </a:rPr>
            <a:t>Open Door</a:t>
          </a:r>
          <a:endParaRPr lang="en-US" sz="2500" kern="1200" dirty="0">
            <a:latin typeface="Arial" pitchFamily="34" charset="0"/>
            <a:cs typeface="Arial" pitchFamily="34" charset="0"/>
          </a:endParaRPr>
        </a:p>
      </dsp:txBody>
      <dsp:txXfrm>
        <a:off x="4495974" y="2203267"/>
        <a:ext cx="3731500" cy="687076"/>
      </dsp:txXfrm>
    </dsp:sp>
    <dsp:sp modelId="{685B8E9C-CEF9-4B45-A911-172FC32BE602}">
      <dsp:nvSpPr>
        <dsp:cNvPr id="0" name=""/>
        <dsp:cNvSpPr/>
      </dsp:nvSpPr>
      <dsp:spPr>
        <a:xfrm>
          <a:off x="4215109" y="3086503"/>
          <a:ext cx="294755" cy="294755"/>
        </a:xfrm>
        <a:prstGeom prst="rect">
          <a:avLst/>
        </a:prstGeom>
        <a:solidFill>
          <a:schemeClr val="lt1">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5C431D7-E991-401E-9750-2952B8AEA929}">
      <dsp:nvSpPr>
        <dsp:cNvPr id="0" name=""/>
        <dsp:cNvSpPr/>
      </dsp:nvSpPr>
      <dsp:spPr>
        <a:xfrm>
          <a:off x="4495974" y="2890343"/>
          <a:ext cx="3731500" cy="687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lvl="0" algn="l" defTabSz="1111250">
            <a:lnSpc>
              <a:spcPct val="90000"/>
            </a:lnSpc>
            <a:spcBef>
              <a:spcPct val="0"/>
            </a:spcBef>
            <a:spcAft>
              <a:spcPct val="35000"/>
            </a:spcAft>
          </a:pPr>
          <a:r>
            <a:rPr lang="en-US" sz="2500" kern="1200" dirty="0" smtClean="0">
              <a:latin typeface="Arial" pitchFamily="34" charset="0"/>
              <a:cs typeface="Arial" pitchFamily="34" charset="0"/>
            </a:rPr>
            <a:t>It’s genuine</a:t>
          </a:r>
          <a:endParaRPr lang="en-US" sz="2500" kern="1200" dirty="0">
            <a:latin typeface="Arial" pitchFamily="34" charset="0"/>
            <a:cs typeface="Arial" pitchFamily="34" charset="0"/>
          </a:endParaRPr>
        </a:p>
      </dsp:txBody>
      <dsp:txXfrm>
        <a:off x="4495974" y="2890343"/>
        <a:ext cx="3731500" cy="6870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4A39C-B417-4978-9D87-1C3526D24E84}">
      <dsp:nvSpPr>
        <dsp:cNvPr id="0" name=""/>
        <dsp:cNvSpPr/>
      </dsp:nvSpPr>
      <dsp:spPr>
        <a:xfrm>
          <a:off x="0" y="190499"/>
          <a:ext cx="6705600" cy="4191000"/>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9318CC-3E73-43F9-82F3-3E5B3F393719}">
      <dsp:nvSpPr>
        <dsp:cNvPr id="0" name=""/>
        <dsp:cNvSpPr/>
      </dsp:nvSpPr>
      <dsp:spPr>
        <a:xfrm>
          <a:off x="660501" y="3306927"/>
          <a:ext cx="154228" cy="15422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54CDBE-CF55-4644-A8B6-1278E721F228}">
      <dsp:nvSpPr>
        <dsp:cNvPr id="0" name=""/>
        <dsp:cNvSpPr/>
      </dsp:nvSpPr>
      <dsp:spPr>
        <a:xfrm>
          <a:off x="737616" y="3384042"/>
          <a:ext cx="1146657" cy="99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723" tIns="0" rIns="0" bIns="0" numCol="1" spcCol="1270" anchor="t" anchorCtr="0">
          <a:noAutofit/>
        </a:bodyPr>
        <a:lstStyle/>
        <a:p>
          <a:pPr lvl="0" algn="l" defTabSz="533400">
            <a:lnSpc>
              <a:spcPct val="90000"/>
            </a:lnSpc>
            <a:spcBef>
              <a:spcPct val="0"/>
            </a:spcBef>
            <a:spcAft>
              <a:spcPct val="35000"/>
            </a:spcAft>
          </a:pPr>
          <a:r>
            <a:rPr lang="en-US" sz="1200" kern="1200" dirty="0" smtClean="0">
              <a:latin typeface="Arial" pitchFamily="34" charset="0"/>
              <a:cs typeface="Arial" pitchFamily="34" charset="0"/>
            </a:rPr>
            <a:t>fun on-ramps</a:t>
          </a:r>
          <a:endParaRPr lang="en-US" sz="1200" kern="1200" dirty="0">
            <a:latin typeface="Arial" pitchFamily="34" charset="0"/>
            <a:cs typeface="Arial" pitchFamily="34" charset="0"/>
          </a:endParaRPr>
        </a:p>
      </dsp:txBody>
      <dsp:txXfrm>
        <a:off x="737616" y="3384042"/>
        <a:ext cx="1146657" cy="997458"/>
      </dsp:txXfrm>
    </dsp:sp>
    <dsp:sp modelId="{DD53ECC4-33C7-4C7A-A1A7-49A2BED7DE9D}">
      <dsp:nvSpPr>
        <dsp:cNvPr id="0" name=""/>
        <dsp:cNvSpPr/>
      </dsp:nvSpPr>
      <dsp:spPr>
        <a:xfrm>
          <a:off x="1750161" y="2332101"/>
          <a:ext cx="268224" cy="268224"/>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F1831B-9114-4625-900A-FE032EBB2E51}">
      <dsp:nvSpPr>
        <dsp:cNvPr id="0" name=""/>
        <dsp:cNvSpPr/>
      </dsp:nvSpPr>
      <dsp:spPr>
        <a:xfrm>
          <a:off x="1884273" y="2466213"/>
          <a:ext cx="1408176" cy="1915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126" tIns="0" rIns="0" bIns="0" numCol="1" spcCol="1270" anchor="t" anchorCtr="0">
          <a:noAutofit/>
        </a:bodyPr>
        <a:lstStyle/>
        <a:p>
          <a:pPr lvl="0" algn="l" defTabSz="533400">
            <a:lnSpc>
              <a:spcPct val="90000"/>
            </a:lnSpc>
            <a:spcBef>
              <a:spcPct val="0"/>
            </a:spcBef>
            <a:spcAft>
              <a:spcPct val="35000"/>
            </a:spcAft>
          </a:pPr>
          <a:r>
            <a:rPr lang="en-US" sz="1200" kern="1200" dirty="0" smtClean="0">
              <a:latin typeface="Arial" pitchFamily="34" charset="0"/>
              <a:cs typeface="Arial" pitchFamily="34" charset="0"/>
            </a:rPr>
            <a:t>stories of people making change</a:t>
          </a:r>
          <a:endParaRPr lang="en-US" sz="1200" kern="1200" dirty="0">
            <a:latin typeface="Arial" pitchFamily="34" charset="0"/>
            <a:cs typeface="Arial" pitchFamily="34" charset="0"/>
          </a:endParaRPr>
        </a:p>
      </dsp:txBody>
      <dsp:txXfrm>
        <a:off x="1884273" y="2466213"/>
        <a:ext cx="1408176" cy="1915287"/>
      </dsp:txXfrm>
    </dsp:sp>
    <dsp:sp modelId="{BEF6309B-69C3-4410-9F8E-2F8B4524AFC6}">
      <dsp:nvSpPr>
        <dsp:cNvPr id="0" name=""/>
        <dsp:cNvSpPr/>
      </dsp:nvSpPr>
      <dsp:spPr>
        <a:xfrm>
          <a:off x="3136708" y="1709294"/>
          <a:ext cx="355396" cy="355396"/>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375EB5-D8FE-4A0F-A4C7-50FB6D092E4C}">
      <dsp:nvSpPr>
        <dsp:cNvPr id="0" name=""/>
        <dsp:cNvSpPr/>
      </dsp:nvSpPr>
      <dsp:spPr>
        <a:xfrm>
          <a:off x="3319272" y="1791462"/>
          <a:ext cx="1408176" cy="2590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317" tIns="0" rIns="0" bIns="0" numCol="1" spcCol="1270" anchor="t" anchorCtr="0">
          <a:noAutofit/>
        </a:bodyPr>
        <a:lstStyle/>
        <a:p>
          <a:pPr lvl="0" algn="l" defTabSz="533400">
            <a:lnSpc>
              <a:spcPct val="90000"/>
            </a:lnSpc>
            <a:spcBef>
              <a:spcPct val="0"/>
            </a:spcBef>
            <a:spcAft>
              <a:spcPct val="35000"/>
            </a:spcAft>
          </a:pPr>
          <a:r>
            <a:rPr lang="en-US" sz="1200" kern="1200" dirty="0" smtClean="0">
              <a:latin typeface="Arial" pitchFamily="34" charset="0"/>
              <a:cs typeface="Arial" pitchFamily="34" charset="0"/>
            </a:rPr>
            <a:t>personal  calls to action</a:t>
          </a:r>
          <a:endParaRPr lang="en-US" sz="1200" kern="1200" dirty="0">
            <a:latin typeface="Arial" pitchFamily="34" charset="0"/>
            <a:cs typeface="Arial" pitchFamily="34" charset="0"/>
          </a:endParaRPr>
        </a:p>
      </dsp:txBody>
      <dsp:txXfrm>
        <a:off x="3319272" y="1791462"/>
        <a:ext cx="1408176" cy="2590038"/>
      </dsp:txXfrm>
    </dsp:sp>
    <dsp:sp modelId="{5E8BD614-C109-4B98-8426-734B8F691A01}">
      <dsp:nvSpPr>
        <dsp:cNvPr id="0" name=""/>
        <dsp:cNvSpPr/>
      </dsp:nvSpPr>
      <dsp:spPr>
        <a:xfrm>
          <a:off x="4657039" y="1138504"/>
          <a:ext cx="476097" cy="476097"/>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144C93-8C72-466E-8FD8-35BDE072453B}">
      <dsp:nvSpPr>
        <dsp:cNvPr id="0" name=""/>
        <dsp:cNvSpPr/>
      </dsp:nvSpPr>
      <dsp:spPr>
        <a:xfrm>
          <a:off x="4876795" y="1371594"/>
          <a:ext cx="1408176" cy="3004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274" tIns="0" rIns="0" bIns="0" numCol="1" spcCol="1270" anchor="t" anchorCtr="0">
          <a:noAutofit/>
        </a:bodyPr>
        <a:lstStyle/>
        <a:p>
          <a:pPr lvl="0" algn="l" defTabSz="533400">
            <a:lnSpc>
              <a:spcPct val="90000"/>
            </a:lnSpc>
            <a:spcBef>
              <a:spcPct val="0"/>
            </a:spcBef>
            <a:spcAft>
              <a:spcPct val="35000"/>
            </a:spcAft>
          </a:pPr>
          <a:r>
            <a:rPr lang="en-US" sz="1200" kern="1200" dirty="0" smtClean="0">
              <a:latin typeface="Arial" pitchFamily="34" charset="0"/>
              <a:cs typeface="Arial" pitchFamily="34" charset="0"/>
            </a:rPr>
            <a:t>policy level discussions/calls to action</a:t>
          </a:r>
          <a:endParaRPr lang="en-US" sz="1200" kern="1200" dirty="0">
            <a:latin typeface="Arial" pitchFamily="34" charset="0"/>
            <a:cs typeface="Arial" pitchFamily="34" charset="0"/>
          </a:endParaRPr>
        </a:p>
      </dsp:txBody>
      <dsp:txXfrm>
        <a:off x="4876795" y="1371594"/>
        <a:ext cx="1408176" cy="300494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0BEAFA-207B-4E70-A357-4A48ABCAE8D0}" type="datetimeFigureOut">
              <a:rPr lang="en-US" smtClean="0"/>
              <a:t>2/21/2012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27391-7F88-4D22-9F44-892FB7C9BC4C}" type="slidenum">
              <a:rPr lang="en-US" smtClean="0"/>
              <a:t>‹#›</a:t>
            </a:fld>
            <a:endParaRPr lang="en-US"/>
          </a:p>
        </p:txBody>
      </p:sp>
    </p:spTree>
    <p:extLst>
      <p:ext uri="{BB962C8B-B14F-4D97-AF65-F5344CB8AC3E}">
        <p14:creationId xmlns:p14="http://schemas.microsoft.com/office/powerpoint/2010/main" val="3922058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photo.php?fbid=10150560215187482&amp;set=a.80376692481.78273.5835757481&amp;type=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photo.php?fbid=10150678680750884&amp;set=a.219639005883.174012.104834210883&amp;type=1"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khaledhosseinifoundation.org/"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twitter.com/tkhf"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socialmediaexaminer.com/3-rewards-and-3-risks-of-making-customers-brand-ambassador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bethkanter.org/tweet-hugger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a:t>State </a:t>
            </a:r>
            <a:r>
              <a:rPr lang="en-US" dirty="0" smtClean="0"/>
              <a:t>that</a:t>
            </a:r>
            <a:r>
              <a:rPr lang="en-US" baseline="0" dirty="0" smtClean="0"/>
              <a:t> </a:t>
            </a:r>
            <a:r>
              <a:rPr lang="en-US" sz="1200" dirty="0" smtClean="0">
                <a:solidFill>
                  <a:schemeClr val="tx1">
                    <a:lumMod val="75000"/>
                    <a:lumOff val="25000"/>
                  </a:schemeClr>
                </a:solidFill>
                <a:latin typeface="Arial" pitchFamily="34" charset="0"/>
                <a:cs typeface="Arial" pitchFamily="34" charset="0"/>
              </a:rPr>
              <a:t>E-Mediat is funded by the Middle East Partnership Initiative of the United States Department of State with support from Microsoft Corporation and craigslist Charitable Fund and administrated by the Institute of International Education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Principles of Successful Networked NGOs: 11:30 a.m. – 12-30 p.m.</a:t>
            </a:r>
          </a:p>
          <a:p>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very small NGO in the US.   The have 3 people on staff.  Each</a:t>
            </a:r>
            <a:r>
              <a:rPr lang="en-US" baseline="0" dirty="0" smtClean="0"/>
              <a:t> staff person is responsible for one area of their social media related to a SMART objective.</a:t>
            </a:r>
          </a:p>
          <a:p>
            <a:endParaRPr lang="en-US" baseline="0" dirty="0" smtClean="0"/>
          </a:p>
          <a:p>
            <a:pPr marL="228600" indent="-228600">
              <a:buAutoNum type="arabicPeriod"/>
            </a:pPr>
            <a:r>
              <a:rPr lang="en-US" baseline="0" dirty="0" smtClean="0"/>
              <a:t>Increase awareness by producing one FLIP camera video per week and posting on YouTube</a:t>
            </a:r>
          </a:p>
          <a:p>
            <a:pPr marL="228600" indent="-228600">
              <a:buAutoNum type="arabicPeriod"/>
            </a:pPr>
            <a:r>
              <a:rPr lang="en-US" baseline="0" dirty="0" smtClean="0"/>
              <a:t>Increase engagement by reaching out to and encouraging bloggers to write about the organization’s programs</a:t>
            </a:r>
          </a:p>
          <a:p>
            <a:pPr marL="228600" indent="-228600">
              <a:buAutoNum type="arabicPeriod"/>
            </a:pPr>
            <a:r>
              <a:rPr lang="en-US" baseline="0" dirty="0" smtClean="0"/>
              <a:t>Increase engagement and conversation about the organization’s program by posting content and engaging with fans on Facebook</a:t>
            </a:r>
          </a:p>
          <a:p>
            <a:pPr marL="228600" indent="-228600">
              <a:buAutoNum type="arabicPeriod"/>
            </a:pPr>
            <a:endParaRPr lang="en-US" baseline="0" dirty="0" smtClean="0"/>
          </a:p>
          <a:p>
            <a:pPr marL="0" indent="0">
              <a:buNone/>
            </a:pPr>
            <a:r>
              <a:rPr lang="en-US" baseline="0" dirty="0" smtClean="0"/>
              <a:t>They have a weekly 20 minute meeting to discuss their plans of what they’re going to do and evaluate how they did last week</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78927391-7F88-4D22-9F44-892FB7C9BC4C}" type="slidenum">
              <a:rPr lang="en-US" smtClean="0"/>
              <a:t>13</a:t>
            </a:fld>
            <a:endParaRPr lang="en-US"/>
          </a:p>
        </p:txBody>
      </p:sp>
    </p:spTree>
    <p:extLst>
      <p:ext uri="{BB962C8B-B14F-4D97-AF65-F5344CB8AC3E}">
        <p14:creationId xmlns:p14="http://schemas.microsoft.com/office/powerpoint/2010/main" val="1135678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normAutofit/>
          </a:bodyPr>
          <a:lstStyle/>
          <a:p>
            <a:r>
              <a:rPr lang="en-US" dirty="0" smtClean="0"/>
              <a:t>If your NGO is larger,  you can develop a social media policy and encourage all staff and volunteers to participate as ambassadors</a:t>
            </a:r>
            <a:r>
              <a:rPr lang="en-US" baseline="0" dirty="0" smtClean="0"/>
              <a:t> of your NGO.   Here’s an </a:t>
            </a:r>
            <a:r>
              <a:rPr lang="en-US" dirty="0" smtClean="0"/>
              <a:t>example from FORD</a:t>
            </a:r>
            <a:r>
              <a:rPr lang="en-US" baseline="0" dirty="0" smtClean="0"/>
              <a:t> for guidelines for individual participation on social networks. This protects your staff and volunteers.   Also, it should be encouraging.  Because if they can participate as individuals and talk about your NGO, that helps your social media strategy scale with less effort.</a:t>
            </a:r>
            <a:endParaRPr lang="en-US" dirty="0" smtClean="0"/>
          </a:p>
          <a:p>
            <a:endParaRPr lang="en-US" dirty="0" smtClean="0"/>
          </a:p>
          <a:p>
            <a:r>
              <a:rPr lang="en-US" dirty="0" smtClean="0"/>
              <a:t>The policy has five principles:</a:t>
            </a:r>
          </a:p>
          <a:p>
            <a:endParaRPr lang="en-US" dirty="0" smtClean="0"/>
          </a:p>
          <a:p>
            <a:pPr marL="228600" indent="-228600">
              <a:buAutoNum type="arabicPeriod"/>
            </a:pPr>
            <a:r>
              <a:rPr lang="en-US" dirty="0" smtClean="0"/>
              <a:t>Honesty about who you are</a:t>
            </a:r>
          </a:p>
          <a:p>
            <a:pPr marL="228600" indent="-228600">
              <a:buAutoNum type="arabicPeriod"/>
            </a:pPr>
            <a:r>
              <a:rPr lang="en-US" dirty="0" smtClean="0"/>
              <a:t>Clarity that your personal</a:t>
            </a:r>
            <a:r>
              <a:rPr lang="en-US" baseline="0" dirty="0" smtClean="0"/>
              <a:t> opinions are your own</a:t>
            </a:r>
          </a:p>
          <a:p>
            <a:pPr marL="228600" indent="-228600">
              <a:buAutoNum type="arabicPeriod"/>
            </a:pPr>
            <a:r>
              <a:rPr lang="en-US" baseline="0" dirty="0" smtClean="0"/>
              <a:t>Respect and humility in all communication</a:t>
            </a:r>
          </a:p>
          <a:p>
            <a:pPr marL="228600" indent="-228600">
              <a:buAutoNum type="arabicPeriod"/>
            </a:pPr>
            <a:r>
              <a:rPr lang="en-US" baseline="0" dirty="0" smtClean="0"/>
              <a:t>Good judgment in sharing only public information</a:t>
            </a:r>
          </a:p>
          <a:p>
            <a:pPr marL="228600" indent="-228600">
              <a:buAutoNum type="arabicPeriod"/>
            </a:pPr>
            <a:r>
              <a:rPr lang="en-US" baseline="0" dirty="0" smtClean="0"/>
              <a:t>Awareness that what you post is permanent </a:t>
            </a:r>
          </a:p>
          <a:p>
            <a:pPr marL="228600" indent="-228600">
              <a:buAutoNum type="arabicPeriod"/>
            </a:pPr>
            <a:endParaRPr lang="en-US" baseline="0" dirty="0" smtClean="0"/>
          </a:p>
          <a:p>
            <a:pPr marL="0" indent="0">
              <a:buNone/>
            </a:pPr>
            <a:endParaRPr lang="en-US" baseline="0" dirty="0" smtClean="0"/>
          </a:p>
          <a:p>
            <a:pPr marL="0" indent="0">
              <a:buNone/>
            </a:pPr>
            <a:r>
              <a:rPr lang="en-US" baseline="0" dirty="0" smtClean="0"/>
              <a:t>Would these principles work for your NGOs social media policy?   Why or why not?   If you have a social media policy, what is in it?   </a:t>
            </a:r>
          </a:p>
          <a:p>
            <a:pPr marL="0" indent="0">
              <a:buNone/>
            </a:pP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6A3A586-ADBE-441C-A0E7-18AA6729E534}"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a:t>
            </a:r>
            <a:r>
              <a:rPr lang="en-US" baseline="0" dirty="0" smtClean="0"/>
              <a:t> workshop  2, you learned how to set up a couple of simple tools to monitor and track what people are saying about you and create a simple dashboard on </a:t>
            </a:r>
            <a:r>
              <a:rPr lang="en-US" baseline="0" dirty="0" err="1" smtClean="0"/>
              <a:t>iGoogle</a:t>
            </a:r>
            <a:r>
              <a:rPr lang="en-US" baseline="0" dirty="0" smtClean="0"/>
              <a:t> or </a:t>
            </a:r>
            <a:r>
              <a:rPr lang="en-US" baseline="0" dirty="0" err="1" smtClean="0"/>
              <a:t>NetVibes</a:t>
            </a:r>
            <a:r>
              <a:rPr lang="en-US" baseline="0" dirty="0" smtClean="0"/>
              <a:t> – like this example for a conference.</a:t>
            </a:r>
          </a:p>
          <a:p>
            <a:endParaRPr lang="en-US" baseline="0" dirty="0" smtClean="0"/>
          </a:p>
          <a:p>
            <a:r>
              <a:rPr lang="en-US" baseline="0" dirty="0" smtClean="0"/>
              <a:t>This was a conference that was using a </a:t>
            </a:r>
            <a:r>
              <a:rPr lang="en-US" baseline="0" dirty="0" err="1" smtClean="0"/>
              <a:t>hashtag</a:t>
            </a:r>
            <a:r>
              <a:rPr lang="en-US" baseline="0" dirty="0" smtClean="0"/>
              <a:t> and they wanted to track who was talking about the conference before, during, and after and to be able to respond.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28EE41C-631C-418E-8C6E-6E99DF8B74C5}"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1393324-6536-4793-AC39-94C03EC65F84}" type="slidenum">
              <a:rPr lang="en-US" smtClean="0"/>
              <a:pPr/>
              <a:t>18</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dirty="0" smtClean="0"/>
              <a:t>http://www.flickr.com/photos/evaekeblad/2389240224/</a:t>
            </a:r>
            <a:r>
              <a:rPr lang="en-US" baseline="0" dirty="0" smtClean="0"/>
              <a:t> </a:t>
            </a:r>
            <a:endParaRPr lang="en-US" b="1" baseline="0" dirty="0" smtClean="0"/>
          </a:p>
          <a:p>
            <a:pPr eaLnBrk="1" hangingPunct="1"/>
            <a:endParaRPr lang="en-US" b="1" baseline="0" dirty="0" smtClean="0"/>
          </a:p>
          <a:p>
            <a:pPr eaLnBrk="1" hangingPunct="1"/>
            <a:r>
              <a:rPr lang="en-US" b="0" baseline="0" dirty="0" smtClean="0"/>
              <a:t>The tools for tracking will not produce results unless you have the right  keywords.   Here is a list of different ideas that you can track for keywords. </a:t>
            </a:r>
          </a:p>
          <a:p>
            <a:pPr eaLnBrk="1" hangingPunct="1"/>
            <a:r>
              <a:rPr lang="en-US" b="0" baseline="0" dirty="0" smtClean="0"/>
              <a:t>Remember it is best to have fewer keywords so you don’t get overwhelmed.</a:t>
            </a:r>
            <a:endParaRPr lang="en-US" b="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latin typeface="Arial" charset="0"/>
              </a:rPr>
              <a:t>Use the sticky notes on the table to brainstorm and share different keywords that your NGO has used to track its brand on social media or would like to use.</a:t>
            </a:r>
          </a:p>
          <a:p>
            <a:pPr>
              <a:spcBef>
                <a:spcPct val="0"/>
              </a:spcBef>
            </a:pPr>
            <a:endParaRPr lang="en-US"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This</a:t>
            </a:r>
            <a:r>
              <a:rPr lang="en-US" baseline="0" dirty="0" smtClean="0"/>
              <a:t> example is from the Monterey Bay Aquarium.  They posted a photo of a bird with a question.   This type of bird is in an exhibit they were doing.  Notice how many people commented and shared the photo on Facebook with their friends?</a:t>
            </a:r>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hlinkClick r:id="rId3"/>
              </a:rPr>
              <a:t>https://www.facebook.com/photo.php?fbid=10150560215187482&amp;set=a.80376692481.78273.5835757481&amp;type=1</a:t>
            </a: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This example comes from the story of stuff.  They showed an photo of a poster they made for one of their films, and ask their fans who was their favorite character?</a:t>
            </a:r>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hlinkClick r:id="rId3"/>
              </a:rPr>
              <a:t>https://www.facebook.com/photo.php?fbid=10150678680750884&amp;set=a.219639005883.174012.104834210883&amp;type=1</a:t>
            </a: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t>23</a:t>
            </a:fld>
            <a:endParaRPr lang="en-US"/>
          </a:p>
        </p:txBody>
      </p:sp>
    </p:spTree>
    <p:extLst>
      <p:ext uri="{BB962C8B-B14F-4D97-AF65-F5344CB8AC3E}">
        <p14:creationId xmlns:p14="http://schemas.microsoft.com/office/powerpoint/2010/main" val="229633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0" i="0" kern="1200" dirty="0" smtClean="0">
                <a:solidFill>
                  <a:schemeClr val="tx1"/>
                </a:solidFill>
                <a:effectLst/>
                <a:latin typeface="+mn-lt"/>
                <a:ea typeface="+mn-ea"/>
                <a:cs typeface="+mn-cs"/>
              </a:rPr>
              <a:t>Brand champions are people who are the</a:t>
            </a:r>
            <a:r>
              <a:rPr lang="en-US" sz="1200" b="0" i="0" kern="1200" baseline="0" dirty="0" smtClean="0">
                <a:solidFill>
                  <a:schemeClr val="tx1"/>
                </a:solidFill>
                <a:effectLst/>
                <a:latin typeface="+mn-lt"/>
                <a:ea typeface="+mn-ea"/>
                <a:cs typeface="+mn-cs"/>
              </a:rPr>
              <a:t> most passionate about your work that you’ve been able to connect with through social media channels or even offline.  Influencers are people who other people listen to and are associated with your topic or field. These can be experts, well-known people, or people who have done a lot of work in this subject matter area.</a:t>
            </a:r>
          </a:p>
          <a:p>
            <a:endParaRPr lang="en-US" dirty="0" smtClean="0"/>
          </a:p>
          <a:p>
            <a:r>
              <a:rPr lang="en-US" dirty="0" smtClean="0"/>
              <a:t>You</a:t>
            </a:r>
            <a:r>
              <a:rPr lang="en-US" baseline="0" dirty="0" smtClean="0"/>
              <a:t> probably already know who your champions are offline and it is fairly easy to identify them online as well.  Who is responding to you on Facebook or your blog?  Do you know them?  Recognize them and then developed a formal way to work with them. </a:t>
            </a:r>
            <a:endParaRPr lang="en-US" dirty="0"/>
          </a:p>
        </p:txBody>
      </p:sp>
      <p:sp>
        <p:nvSpPr>
          <p:cNvPr id="4" name="Slide Number Placeholder 3"/>
          <p:cNvSpPr>
            <a:spLocks noGrp="1"/>
          </p:cNvSpPr>
          <p:nvPr>
            <p:ph type="sldNum" sz="quarter" idx="10"/>
          </p:nvPr>
        </p:nvSpPr>
        <p:spPr/>
        <p:txBody>
          <a:bodyPr/>
          <a:lstStyle/>
          <a:p>
            <a:fld id="{915151C4-6C27-4947-BA8B-D3424509126A}" type="slidenum">
              <a:rPr lang="en-US" smtClean="0"/>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story is about a large</a:t>
            </a:r>
            <a:r>
              <a:rPr lang="en-US" baseline="0" dirty="0" smtClean="0"/>
              <a:t> NGO but your organization doesn’t have to be large to use these techniques.</a:t>
            </a:r>
            <a:endParaRPr lang="en-US" dirty="0" smtClean="0"/>
          </a:p>
          <a:p>
            <a:endParaRPr lang="en-US" dirty="0" smtClean="0"/>
          </a:p>
          <a:p>
            <a:r>
              <a:rPr lang="en-US" dirty="0" smtClean="0"/>
              <a:t>USA for UNHCR  is a 501(c)(3) headquartered in Washington, D.C. They raise funds and awareness in the United States for the lifesaving work that more than 6,000 staffers of Geneva-based UNHCR undertake for refugees around the world, 24/7.   USA for UNHCR created the Blue Key campaign as a way to drive awareness of this global issue in the US. The $5 blue key pin or pendant symbolizes the one thing most of us have and that refugees don’t: a key to their own home.</a:t>
            </a:r>
          </a:p>
          <a:p>
            <a:endParaRPr lang="en-US" dirty="0" smtClean="0"/>
          </a:p>
          <a:p>
            <a:r>
              <a:rPr lang="en-US" dirty="0" smtClean="0"/>
              <a:t>The Blue Key site was only launched in December 2010, and its social/digital aspects were relatively new, so there was not a lot of data to base KPIs on. Overall, when we went into the first phase of the campaign, we had two goals: to secure at least three Blue Key Champions, and  to get 6,000 keys ordered between May 9 and June 20 (World Refugee Day).</a:t>
            </a:r>
          </a:p>
          <a:p>
            <a:endParaRPr lang="en-US" dirty="0" smtClean="0"/>
          </a:p>
          <a:p>
            <a:r>
              <a:rPr lang="en-US" dirty="0" smtClean="0"/>
              <a:t>These goals were important to USA for UNHCR first, because the entire Blue Key campaign revolves around more people purchasing keys, and second, because with a limited budget for traditional outreach, they relied on willing bloggers to help us get the word out.</a:t>
            </a:r>
          </a:p>
          <a:p>
            <a:endParaRPr lang="en-US" dirty="0" smtClean="0"/>
          </a:p>
          <a:p>
            <a:r>
              <a:rPr lang="en-US" dirty="0" smtClean="0"/>
              <a:t>They recruited bloggers who write about this topic.  They set up a private FB group to communicate with them and coordinate the campaign, share content, etc.</a:t>
            </a:r>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t>26</a:t>
            </a:fld>
            <a:endParaRPr lang="en-US"/>
          </a:p>
        </p:txBody>
      </p:sp>
    </p:spTree>
    <p:extLst>
      <p:ext uri="{BB962C8B-B14F-4D97-AF65-F5344CB8AC3E}">
        <p14:creationId xmlns:p14="http://schemas.microsoft.com/office/powerpoint/2010/main" val="2686461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t>2</a:t>
            </a:fld>
            <a:endParaRPr lang="en-US"/>
          </a:p>
        </p:txBody>
      </p:sp>
    </p:spTree>
    <p:extLst>
      <p:ext uri="{BB962C8B-B14F-4D97-AF65-F5344CB8AC3E}">
        <p14:creationId xmlns:p14="http://schemas.microsoft.com/office/powerpoint/2010/main" val="464337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They organized</a:t>
            </a:r>
            <a:r>
              <a:rPr lang="en-US" sz="1200" b="0" i="0" kern="1200" baseline="0" dirty="0" smtClean="0">
                <a:solidFill>
                  <a:schemeClr val="tx1"/>
                </a:solidFill>
                <a:effectLst/>
                <a:latin typeface="+mn-lt"/>
                <a:ea typeface="+mn-ea"/>
                <a:cs typeface="+mn-cs"/>
              </a:rPr>
              <a:t> a “</a:t>
            </a:r>
            <a:r>
              <a:rPr lang="en-US" sz="1200" b="0" i="0" kern="1200" baseline="0" dirty="0" err="1" smtClean="0">
                <a:solidFill>
                  <a:schemeClr val="tx1"/>
                </a:solidFill>
                <a:effectLst/>
                <a:latin typeface="+mn-lt"/>
                <a:ea typeface="+mn-ea"/>
                <a:cs typeface="+mn-cs"/>
              </a:rPr>
              <a:t>Tweetathon</a:t>
            </a:r>
            <a:r>
              <a:rPr lang="en-US" sz="1200" b="0" i="0" kern="1200" baseline="0" dirty="0" smtClean="0">
                <a:solidFill>
                  <a:schemeClr val="tx1"/>
                </a:solidFill>
                <a:effectLst/>
                <a:latin typeface="+mn-lt"/>
                <a:ea typeface="+mn-ea"/>
                <a:cs typeface="+mn-cs"/>
              </a:rPr>
              <a:t>” – an online event on Twitter.  They asked their </a:t>
            </a:r>
            <a:r>
              <a:rPr lang="en-US" sz="1200" b="0" i="0" kern="1200" dirty="0" smtClean="0">
                <a:solidFill>
                  <a:schemeClr val="tx1"/>
                </a:solidFill>
                <a:effectLst/>
                <a:latin typeface="+mn-lt"/>
                <a:ea typeface="+mn-ea"/>
                <a:cs typeface="+mn-cs"/>
              </a:rPr>
              <a:t>Champions signed up to tweet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about the refugee crisis and #</a:t>
            </a:r>
            <a:r>
              <a:rPr lang="en-US" sz="1200" b="0" i="0" kern="1200" dirty="0" err="1" smtClean="0">
                <a:solidFill>
                  <a:schemeClr val="tx1"/>
                </a:solidFill>
                <a:effectLst/>
                <a:latin typeface="+mn-lt"/>
                <a:ea typeface="+mn-ea"/>
                <a:cs typeface="+mn-cs"/>
              </a:rPr>
              <a:t>bluekey</a:t>
            </a:r>
            <a:r>
              <a:rPr lang="en-US" sz="1200" b="0" i="0" kern="1200" dirty="0" smtClean="0">
                <a:solidFill>
                  <a:schemeClr val="tx1"/>
                </a:solidFill>
                <a:effectLst/>
                <a:latin typeface="+mn-lt"/>
                <a:ea typeface="+mn-ea"/>
                <a:cs typeface="+mn-cs"/>
              </a:rPr>
              <a:t> (the campaign </a:t>
            </a:r>
            <a:r>
              <a:rPr lang="en-US" sz="1200" b="0" i="0" kern="1200" dirty="0" err="1" smtClean="0">
                <a:solidFill>
                  <a:schemeClr val="tx1"/>
                </a:solidFill>
                <a:effectLst/>
                <a:latin typeface="+mn-lt"/>
                <a:ea typeface="+mn-ea"/>
                <a:cs typeface="+mn-cs"/>
              </a:rPr>
              <a:t>hashtag</a:t>
            </a:r>
            <a:r>
              <a:rPr lang="en-US" sz="1200" b="0" i="0" kern="1200" dirty="0" smtClean="0">
                <a:solidFill>
                  <a:schemeClr val="tx1"/>
                </a:solidFill>
                <a:effectLst/>
                <a:latin typeface="+mn-lt"/>
                <a:ea typeface="+mn-ea"/>
                <a:cs typeface="+mn-cs"/>
              </a:rPr>
              <a:t>) from 9 a.m. – 9 p.m.</a:t>
            </a:r>
            <a:r>
              <a:rPr lang="en-US" sz="1200" b="0" i="0" kern="1200" baseline="0" dirty="0" smtClean="0">
                <a:solidFill>
                  <a:schemeClr val="tx1"/>
                </a:solidFill>
                <a:effectLst/>
                <a:latin typeface="+mn-lt"/>
                <a:ea typeface="+mn-ea"/>
                <a:cs typeface="+mn-cs"/>
              </a:rPr>
              <a:t> on World Refugee Day </a:t>
            </a:r>
            <a:r>
              <a:rPr lang="en-US" sz="1200" b="0" i="0" kern="1200" dirty="0" smtClean="0">
                <a:solidFill>
                  <a:schemeClr val="tx1"/>
                </a:solidFill>
                <a:effectLst/>
                <a:latin typeface="+mn-lt"/>
                <a:ea typeface="+mn-ea"/>
                <a:cs typeface="+mn-cs"/>
              </a:rPr>
              <a:t>In addition, </a:t>
            </a:r>
            <a:r>
              <a:rPr lang="en-US" sz="1200" b="0" i="0" kern="1200" dirty="0" err="1" smtClean="0">
                <a:solidFill>
                  <a:schemeClr val="tx1"/>
                </a:solidFill>
                <a:effectLst/>
                <a:latin typeface="+mn-lt"/>
                <a:ea typeface="+mn-ea"/>
                <a:cs typeface="+mn-cs"/>
              </a:rPr>
              <a:t>Roya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Hosseini</a:t>
            </a:r>
            <a:r>
              <a:rPr lang="en-US" sz="1200" b="0" i="0" kern="1200" dirty="0" smtClean="0">
                <a:solidFill>
                  <a:schemeClr val="tx1"/>
                </a:solidFill>
                <a:effectLst/>
                <a:latin typeface="+mn-lt"/>
                <a:ea typeface="+mn-ea"/>
                <a:cs typeface="+mn-cs"/>
              </a:rPr>
              <a:t>, who manages the  </a:t>
            </a:r>
            <a:r>
              <a:rPr lang="en-US" sz="1200" b="0" i="0" kern="1200" dirty="0" err="1" smtClean="0">
                <a:solidFill>
                  <a:schemeClr val="tx1"/>
                </a:solidFill>
                <a:effectLst/>
                <a:latin typeface="+mn-lt"/>
                <a:ea typeface="+mn-ea"/>
                <a:cs typeface="+mn-cs"/>
                <a:hlinkClick r:id="rId3"/>
              </a:rPr>
              <a:t>Khaled</a:t>
            </a:r>
            <a:r>
              <a:rPr lang="en-US" sz="1200" b="0" i="0" kern="1200" dirty="0" smtClean="0">
                <a:solidFill>
                  <a:schemeClr val="tx1"/>
                </a:solidFill>
                <a:effectLst/>
                <a:latin typeface="+mn-lt"/>
                <a:ea typeface="+mn-ea"/>
                <a:cs typeface="+mn-cs"/>
                <a:hlinkClick r:id="rId3"/>
              </a:rPr>
              <a:t> </a:t>
            </a:r>
            <a:r>
              <a:rPr lang="en-US" sz="1200" b="0" i="0" kern="1200" dirty="0" err="1" smtClean="0">
                <a:solidFill>
                  <a:schemeClr val="tx1"/>
                </a:solidFill>
                <a:effectLst/>
                <a:latin typeface="+mn-lt"/>
                <a:ea typeface="+mn-ea"/>
                <a:cs typeface="+mn-cs"/>
                <a:hlinkClick r:id="rId3"/>
              </a:rPr>
              <a:t>Hosseini</a:t>
            </a:r>
            <a:r>
              <a:rPr lang="en-US" sz="1200" b="0" i="0" kern="1200" dirty="0" smtClean="0">
                <a:solidFill>
                  <a:schemeClr val="tx1"/>
                </a:solidFill>
                <a:effectLst/>
                <a:latin typeface="+mn-lt"/>
                <a:ea typeface="+mn-ea"/>
                <a:cs typeface="+mn-cs"/>
                <a:hlinkClick r:id="rId3"/>
              </a:rPr>
              <a:t> Foundation</a:t>
            </a:r>
            <a:r>
              <a:rPr lang="en-US" sz="1200" b="0" i="0" kern="1200" dirty="0" smtClean="0">
                <a:solidFill>
                  <a:schemeClr val="tx1"/>
                </a:solidFill>
                <a:effectLst/>
                <a:latin typeface="+mn-lt"/>
                <a:ea typeface="+mn-ea"/>
                <a:cs typeface="+mn-cs"/>
              </a:rPr>
              <a:t>’s </a:t>
            </a:r>
            <a:r>
              <a:rPr lang="en-US" sz="1200" b="0" i="0" kern="1200" dirty="0" smtClean="0">
                <a:solidFill>
                  <a:schemeClr val="tx1"/>
                </a:solidFill>
                <a:effectLst/>
                <a:latin typeface="+mn-lt"/>
                <a:ea typeface="+mn-ea"/>
                <a:cs typeface="+mn-cs"/>
                <a:hlinkClick r:id="rId4"/>
              </a:rPr>
              <a:t>Twitter</a:t>
            </a:r>
            <a:r>
              <a:rPr lang="en-US" sz="1200" b="0" i="0" kern="1200" dirty="0" smtClean="0">
                <a:solidFill>
                  <a:schemeClr val="tx1"/>
                </a:solidFill>
                <a:effectLst/>
                <a:latin typeface="+mn-lt"/>
                <a:ea typeface="+mn-ea"/>
                <a:cs typeface="+mn-cs"/>
              </a:rPr>
              <a:t> account, signed on as a “special guest” between 1 &amp; 2 p.m. (</a:t>
            </a:r>
            <a:r>
              <a:rPr lang="en-US" sz="1200" b="0" i="0" kern="1200" dirty="0" err="1" smtClean="0">
                <a:solidFill>
                  <a:schemeClr val="tx1"/>
                </a:solidFill>
                <a:effectLst/>
                <a:latin typeface="+mn-lt"/>
                <a:ea typeface="+mn-ea"/>
                <a:cs typeface="+mn-cs"/>
              </a:rPr>
              <a:t>Khaled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Hosseini</a:t>
            </a:r>
            <a:r>
              <a:rPr lang="en-US" sz="1200" b="0" i="0" kern="1200" dirty="0" smtClean="0">
                <a:solidFill>
                  <a:schemeClr val="tx1"/>
                </a:solidFill>
                <a:effectLst/>
                <a:latin typeface="+mn-lt"/>
                <a:ea typeface="+mn-ea"/>
                <a:cs typeface="+mn-cs"/>
              </a:rPr>
              <a:t> is the author </a:t>
            </a:r>
            <a:r>
              <a:rPr lang="en-US" sz="1200" b="0" i="0" kern="1200" dirty="0" err="1" smtClean="0">
                <a:solidFill>
                  <a:schemeClr val="tx1"/>
                </a:solidFill>
                <a:effectLst/>
                <a:latin typeface="+mn-lt"/>
                <a:ea typeface="+mn-ea"/>
                <a:cs typeface="+mn-cs"/>
              </a:rPr>
              <a:t>of</a:t>
            </a:r>
            <a:r>
              <a:rPr lang="en-US" sz="1200" b="0" i="1" kern="1200" dirty="0" err="1" smtClean="0">
                <a:solidFill>
                  <a:schemeClr val="tx1"/>
                </a:solidFill>
                <a:effectLst/>
                <a:latin typeface="+mn-lt"/>
                <a:ea typeface="+mn-ea"/>
                <a:cs typeface="+mn-cs"/>
              </a:rPr>
              <a:t>The</a:t>
            </a:r>
            <a:r>
              <a:rPr lang="en-US" sz="1200" b="0" i="1" kern="1200" dirty="0" smtClean="0">
                <a:solidFill>
                  <a:schemeClr val="tx1"/>
                </a:solidFill>
                <a:effectLst/>
                <a:latin typeface="+mn-lt"/>
                <a:ea typeface="+mn-ea"/>
                <a:cs typeface="+mn-cs"/>
              </a:rPr>
              <a:t> Kite Runner</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Each</a:t>
            </a:r>
            <a:r>
              <a:rPr lang="en-US" sz="1200" b="0" i="0" kern="1200" baseline="0" dirty="0" smtClean="0">
                <a:solidFill>
                  <a:schemeClr val="tx1"/>
                </a:solidFill>
                <a:effectLst/>
                <a:latin typeface="+mn-lt"/>
                <a:ea typeface="+mn-ea"/>
                <a:cs typeface="+mn-cs"/>
              </a:rPr>
              <a:t> of their Champions helped get the message about the campaign out to their networks and it was very efficient and effective for the organizations.</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All told, there was a 169% increase in web traffic that day, compared to the previous high point a few weeks prior. We get real time confirmations every time someone orders a key, so we knew it was working. Finally, via campaign URLs in Google Analytics, we saw that Twitter was the main driver of traffic (for May 9 – June 20). This was not the case before the </a:t>
            </a:r>
            <a:r>
              <a:rPr lang="en-US" sz="1200" b="0" i="0" kern="1200" dirty="0" err="1" smtClean="0">
                <a:solidFill>
                  <a:schemeClr val="tx1"/>
                </a:solidFill>
                <a:effectLst/>
                <a:latin typeface="+mn-lt"/>
                <a:ea typeface="+mn-ea"/>
                <a:cs typeface="+mn-cs"/>
              </a:rPr>
              <a:t>tweetathon</a:t>
            </a:r>
            <a:r>
              <a:rPr lang="en-US" sz="1200" b="0" i="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t>27</a:t>
            </a:fld>
            <a:endParaRPr lang="en-US"/>
          </a:p>
        </p:txBody>
      </p:sp>
    </p:spTree>
    <p:extLst>
      <p:ext uri="{BB962C8B-B14F-4D97-AF65-F5344CB8AC3E}">
        <p14:creationId xmlns:p14="http://schemas.microsoft.com/office/powerpoint/2010/main" val="507278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dirty="0" smtClean="0">
              <a:hlinkClick r:id="rId3"/>
            </a:endParaRPr>
          </a:p>
          <a:p>
            <a:endParaRPr lang="en-US" dirty="0" smtClean="0">
              <a:hlinkClick r:id="rId3"/>
            </a:endParaRPr>
          </a:p>
          <a:p>
            <a:r>
              <a:rPr lang="en-US" dirty="0" smtClean="0">
                <a:hlinkClick r:id="rId3"/>
              </a:rPr>
              <a:t>http://www.socialmediaexaminer.com/3-rewards-and-3-risks-of-making-customers-brand-ambassadors/</a:t>
            </a:r>
            <a:endParaRPr lang="en-US" dirty="0" smtClean="0"/>
          </a:p>
          <a:p>
            <a:endParaRPr lang="en-US" dirty="0" smtClean="0"/>
          </a:p>
          <a:p>
            <a:r>
              <a:rPr lang="en-US" dirty="0" smtClean="0"/>
              <a:t>Benefits</a:t>
            </a:r>
          </a:p>
          <a:p>
            <a:endParaRPr lang="en-US" dirty="0" smtClean="0"/>
          </a:p>
          <a:p>
            <a:r>
              <a:rPr lang="en-US" sz="1200" b="1" i="0" kern="1200" dirty="0" smtClean="0">
                <a:solidFill>
                  <a:schemeClr val="tx1"/>
                </a:solidFill>
                <a:effectLst/>
                <a:latin typeface="+mn-lt"/>
                <a:ea typeface="+mn-ea"/>
                <a:cs typeface="+mn-cs"/>
              </a:rPr>
              <a:t>#1: The power of a testimonial will outperform anything a marketer can develop.</a:t>
            </a:r>
          </a:p>
          <a:p>
            <a:r>
              <a:rPr lang="en-US" dirty="0" smtClean="0"/>
              <a:t>Having</a:t>
            </a:r>
            <a:r>
              <a:rPr lang="en-US" baseline="0" dirty="0" smtClean="0"/>
              <a:t> some who supports your organization talk about you is far more effective than you talking about yourself.</a:t>
            </a:r>
            <a:endParaRPr lang="en-US" dirty="0" smtClean="0"/>
          </a:p>
          <a:p>
            <a:endParaRPr lang="en-US" dirty="0" smtClean="0"/>
          </a:p>
          <a:p>
            <a:r>
              <a:rPr lang="en-US" sz="1200" b="1" i="0" kern="1200" dirty="0" smtClean="0">
                <a:solidFill>
                  <a:schemeClr val="tx1"/>
                </a:solidFill>
                <a:effectLst/>
                <a:latin typeface="+mn-lt"/>
                <a:ea typeface="+mn-ea"/>
                <a:cs typeface="+mn-cs"/>
              </a:rPr>
              <a:t>#2: Your</a:t>
            </a:r>
            <a:r>
              <a:rPr lang="en-US" sz="1200" b="1" i="0" kern="1200" baseline="0" dirty="0" smtClean="0">
                <a:solidFill>
                  <a:schemeClr val="tx1"/>
                </a:solidFill>
                <a:effectLst/>
                <a:latin typeface="+mn-lt"/>
                <a:ea typeface="+mn-ea"/>
                <a:cs typeface="+mn-cs"/>
              </a:rPr>
              <a:t> supporters</a:t>
            </a:r>
            <a:r>
              <a:rPr lang="en-US" sz="1200" b="1" i="0" kern="1200" dirty="0" smtClean="0">
                <a:solidFill>
                  <a:schemeClr val="tx1"/>
                </a:solidFill>
                <a:effectLst/>
                <a:latin typeface="+mn-lt"/>
                <a:ea typeface="+mn-ea"/>
                <a:cs typeface="+mn-cs"/>
              </a:rPr>
              <a:t> can open doors faster than you can.</a:t>
            </a:r>
          </a:p>
          <a:p>
            <a:r>
              <a:rPr lang="en-US" sz="1200" b="0" i="0" kern="1200" dirty="0" smtClean="0">
                <a:solidFill>
                  <a:schemeClr val="tx1"/>
                </a:solidFill>
                <a:effectLst/>
                <a:latin typeface="+mn-lt"/>
                <a:ea typeface="+mn-ea"/>
                <a:cs typeface="+mn-cs"/>
              </a:rPr>
              <a:t>If you are approaching bloggers to write about your organization,</a:t>
            </a:r>
            <a:r>
              <a:rPr lang="en-US" sz="1200" b="0" i="0" kern="1200" baseline="0" dirty="0" smtClean="0">
                <a:solidFill>
                  <a:schemeClr val="tx1"/>
                </a:solidFill>
                <a:effectLst/>
                <a:latin typeface="+mn-lt"/>
                <a:ea typeface="+mn-ea"/>
                <a:cs typeface="+mn-cs"/>
              </a:rPr>
              <a:t> they may not immediately be open.  </a:t>
            </a:r>
            <a:r>
              <a:rPr lang="en-US" sz="1200" b="0" i="0" kern="1200" dirty="0" smtClean="0">
                <a:solidFill>
                  <a:schemeClr val="tx1"/>
                </a:solidFill>
                <a:effectLst/>
                <a:latin typeface="+mn-lt"/>
                <a:ea typeface="+mn-ea"/>
                <a:cs typeface="+mn-cs"/>
              </a:rPr>
              <a:t>But when one of your supporters approaches a blogger about the difference you made in their life, it’s different.</a:t>
            </a:r>
            <a:r>
              <a:rPr lang="en-US" sz="1200" b="0" i="0" kern="1200" baseline="0" dirty="0" smtClean="0">
                <a:solidFill>
                  <a:schemeClr val="tx1"/>
                </a:solidFill>
                <a:effectLst/>
                <a:latin typeface="+mn-lt"/>
                <a:ea typeface="+mn-ea"/>
                <a:cs typeface="+mn-cs"/>
              </a:rPr>
              <a:t>  It feels </a:t>
            </a:r>
            <a:r>
              <a:rPr lang="en-US" sz="1200" b="0" i="0" kern="1200" dirty="0" smtClean="0">
                <a:solidFill>
                  <a:schemeClr val="tx1"/>
                </a:solidFill>
                <a:effectLst/>
                <a:latin typeface="+mn-lt"/>
                <a:ea typeface="+mn-ea"/>
                <a:cs typeface="+mn-cs"/>
              </a:rPr>
              <a:t>like a case study that must be shared.</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#3: It’s genuine, it’s real, and it isn’t marketing.</a:t>
            </a:r>
          </a:p>
          <a:p>
            <a:r>
              <a:rPr lang="en-US" sz="1200" b="0" i="0" kern="1200" dirty="0" smtClean="0">
                <a:solidFill>
                  <a:schemeClr val="tx1"/>
                </a:solidFill>
                <a:effectLst/>
                <a:latin typeface="+mn-lt"/>
                <a:ea typeface="+mn-ea"/>
                <a:cs typeface="+mn-cs"/>
              </a:rPr>
              <a:t>It’s such a crowded marketplace that it has become really tough to break through the clutter. And we’re seeing this extend into the social space. By having a group of customers who are your brand ambassadors, you can </a:t>
            </a:r>
            <a:r>
              <a:rPr lang="en-US" sz="1200" b="1" i="0" kern="1200" dirty="0" smtClean="0">
                <a:solidFill>
                  <a:schemeClr val="tx1"/>
                </a:solidFill>
                <a:effectLst/>
                <a:latin typeface="+mn-lt"/>
                <a:ea typeface="+mn-ea"/>
                <a:cs typeface="+mn-cs"/>
              </a:rPr>
              <a:t>easily break through with an authentic voice</a:t>
            </a:r>
            <a:r>
              <a:rPr lang="en-US" sz="1200" b="0" i="0" kern="1200" dirty="0" smtClean="0">
                <a:solidFill>
                  <a:schemeClr val="tx1"/>
                </a:solidFill>
                <a:effectLst/>
                <a:latin typeface="+mn-lt"/>
                <a:ea typeface="+mn-ea"/>
                <a:cs typeface="+mn-cs"/>
              </a:rPr>
              <a:t> because it will sound different—ultimately</a:t>
            </a:r>
            <a:r>
              <a:rPr lang="en-US" sz="1200" b="0" i="0" kern="1200" baseline="0" dirty="0" smtClean="0">
                <a:solidFill>
                  <a:schemeClr val="tx1"/>
                </a:solidFill>
                <a:effectLst/>
                <a:latin typeface="+mn-lt"/>
                <a:ea typeface="+mn-ea"/>
                <a:cs typeface="+mn-cs"/>
              </a:rPr>
              <a:t> its human and real. </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Concerns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#1: Fear of the rogue customer.</a:t>
            </a:r>
          </a:p>
          <a:p>
            <a:r>
              <a:rPr lang="en-US" sz="1200" b="0" i="0" kern="1200" dirty="0" smtClean="0">
                <a:solidFill>
                  <a:schemeClr val="tx1"/>
                </a:solidFill>
                <a:effectLst/>
                <a:latin typeface="+mn-lt"/>
                <a:ea typeface="+mn-ea"/>
                <a:cs typeface="+mn-cs"/>
              </a:rPr>
              <a:t>Giving up brand control is a difficult proposition because organizations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are terrified that their supporter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may turn on them at some point.   </a:t>
            </a:r>
            <a:r>
              <a:rPr lang="en-US" sz="1200" b="0" i="0" kern="1200" baseline="0" dirty="0" smtClean="0">
                <a:solidFill>
                  <a:schemeClr val="tx1"/>
                </a:solidFill>
                <a:effectLst/>
                <a:latin typeface="+mn-lt"/>
                <a:ea typeface="+mn-ea"/>
                <a:cs typeface="+mn-cs"/>
              </a:rPr>
              <a:t> But there is not control.   Anyone could turn on our organization.   If you embrace brand ambassadors or champions, your organization is more likely to have a positive influence – and help if someone does turn on your organization.</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#2: Concern over losing a brand ambassador because they move on.</a:t>
            </a:r>
          </a:p>
          <a:p>
            <a:r>
              <a:rPr lang="en-US" sz="1200" b="0" i="0" kern="1200" dirty="0" smtClean="0">
                <a:solidFill>
                  <a:schemeClr val="tx1"/>
                </a:solidFill>
                <a:effectLst/>
                <a:latin typeface="+mn-lt"/>
                <a:ea typeface="+mn-ea"/>
                <a:cs typeface="+mn-cs"/>
              </a:rPr>
              <a:t>This is a reasonable concern. As you work with customers and they develop their own following, it can be tough to manage a transition if they decide they don’t have time for it anymore. I would recommend that you </a:t>
            </a:r>
            <a:r>
              <a:rPr lang="en-US" sz="1200" b="1" i="0" kern="1200" dirty="0" smtClean="0">
                <a:solidFill>
                  <a:schemeClr val="tx1"/>
                </a:solidFill>
                <a:effectLst/>
                <a:latin typeface="+mn-lt"/>
                <a:ea typeface="+mn-ea"/>
                <a:cs typeface="+mn-cs"/>
              </a:rPr>
              <a:t>structure your brand ambassador channels in a way that allows for multiple customers to participate in a single channe</a:t>
            </a:r>
            <a:r>
              <a:rPr lang="en-US" sz="1200" b="0" i="0" kern="1200" dirty="0" smtClean="0">
                <a:solidFill>
                  <a:schemeClr val="tx1"/>
                </a:solidFill>
                <a:effectLst/>
                <a:latin typeface="+mn-lt"/>
                <a:ea typeface="+mn-ea"/>
                <a:cs typeface="+mn-cs"/>
              </a:rPr>
              <a:t>l so you aren’t too strongly aligned with an individual personality.</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#3:  Brand ambassador may move on to another organization</a:t>
            </a:r>
          </a:p>
          <a:p>
            <a:r>
              <a:rPr lang="en-US" sz="1200" b="0" i="0" kern="1200" dirty="0" smtClean="0">
                <a:solidFill>
                  <a:schemeClr val="tx1"/>
                </a:solidFill>
                <a:effectLst/>
                <a:latin typeface="+mn-lt"/>
                <a:ea typeface="+mn-ea"/>
                <a:cs typeface="+mn-cs"/>
              </a:rPr>
              <a:t>This is why you want to cultivate a small group of people</a:t>
            </a:r>
            <a:r>
              <a:rPr lang="en-US" sz="1200" b="0" i="0" kern="1200" baseline="0" dirty="0" smtClean="0">
                <a:solidFill>
                  <a:schemeClr val="tx1"/>
                </a:solidFill>
                <a:effectLst/>
                <a:latin typeface="+mn-lt"/>
                <a:ea typeface="+mn-ea"/>
                <a:cs typeface="+mn-cs"/>
              </a:rPr>
              <a:t> to help you.</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A0A7292-F7ED-454E-B7C1-A031E1AC64DE}" type="slidenum">
              <a:rPr lang="en-US" smtClean="0"/>
              <a:pPr/>
              <a:t>28</a:t>
            </a:fld>
            <a:endParaRPr lang="en-US"/>
          </a:p>
        </p:txBody>
      </p:sp>
    </p:spTree>
    <p:extLst>
      <p:ext uri="{BB962C8B-B14F-4D97-AF65-F5344CB8AC3E}">
        <p14:creationId xmlns:p14="http://schemas.microsoft.com/office/powerpoint/2010/main" val="1509345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get started with curating on your organization social</a:t>
            </a:r>
            <a:r>
              <a:rPr lang="en-US" baseline="0" dirty="0" smtClean="0"/>
              <a:t> media presences – like Facebook or blogging.   This example is from Twitter.</a:t>
            </a:r>
          </a:p>
          <a:p>
            <a:endParaRPr lang="en-US" baseline="0" dirty="0" smtClean="0"/>
          </a:p>
          <a:p>
            <a:r>
              <a:rPr lang="en-US" dirty="0" smtClean="0"/>
              <a:t>Bruce Lesley is</a:t>
            </a:r>
            <a:r>
              <a:rPr lang="en-US" baseline="0" dirty="0" smtClean="0"/>
              <a:t> the CEO of Children First an child welfare organization.  His curates content on his personal Twitter profile.  </a:t>
            </a:r>
            <a:r>
              <a:rPr lang="en-US" dirty="0" smtClean="0"/>
              <a:t>He uses Twitter to curate information related to his organization’s mission and work as a bipartisan advocacy organization dedicated to making children and families a priority in federal policy and budget decisions. He also uses content </a:t>
            </a:r>
            <a:r>
              <a:rPr lang="en-US" dirty="0" err="1" smtClean="0"/>
              <a:t>curation</a:t>
            </a:r>
            <a:r>
              <a:rPr lang="en-US" dirty="0" smtClean="0"/>
              <a:t> for sources for his guest blogging.  His use of Twitter (and his organization’s use of Twitter and all communications channels for that matter) serve this intent:</a:t>
            </a:r>
          </a:p>
          <a:p>
            <a:endParaRPr lang="en-US" dirty="0" smtClean="0"/>
          </a:p>
          <a:p>
            <a:r>
              <a:rPr lang="en-US" dirty="0" smtClean="0"/>
              <a:t>First Focus is working to change the dialogue around children’s issues by taking a cross-cutting and broad based approach to federal policy making. In all of our work, we seek to raise awareness regarding public policies impacting children and ensure that related programs have the resources necessary to help them grow up in a healthy and nurturing environment.</a:t>
            </a:r>
          </a:p>
          <a:p>
            <a:endParaRPr lang="en-US" dirty="0" smtClean="0"/>
          </a:p>
          <a:p>
            <a:r>
              <a:rPr lang="en-US" dirty="0" smtClean="0"/>
              <a:t>If you take a look at Bruce Lesley’s Twitter stream, you will see that he is curating information on public policies impacting children. Bruce does his own curating, using Google Reader and </a:t>
            </a:r>
            <a:r>
              <a:rPr lang="en-US" dirty="0" err="1" smtClean="0"/>
              <a:t>FlipBoard</a:t>
            </a:r>
            <a:r>
              <a:rPr lang="en-US" dirty="0" smtClean="0"/>
              <a:t>.  Any individual or nonprofit organization can curate information using these tools.  They can make it strategic by linking the information to their mission.  </a:t>
            </a:r>
          </a:p>
          <a:p>
            <a:endParaRPr lang="en-US" dirty="0" smtClean="0"/>
          </a:p>
          <a:p>
            <a:r>
              <a:rPr lang="en-US" dirty="0" smtClean="0"/>
              <a:t>We</a:t>
            </a:r>
            <a:r>
              <a:rPr lang="en-US" baseline="0" dirty="0" smtClean="0"/>
              <a:t> are going to have a session this afternoon that will tell you more about how to do content </a:t>
            </a:r>
            <a:r>
              <a:rPr lang="en-US" baseline="0" dirty="0" err="1" smtClean="0"/>
              <a:t>curation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CD6FDF3-90A8-4845-9A44-DE6307D68346}" type="slidenum">
              <a:rPr lang="en-US" smtClean="0"/>
              <a:t>32</a:t>
            </a:fld>
            <a:endParaRPr lang="en-US"/>
          </a:p>
        </p:txBody>
      </p:sp>
    </p:spTree>
    <p:extLst>
      <p:ext uri="{BB962C8B-B14F-4D97-AF65-F5344CB8AC3E}">
        <p14:creationId xmlns:p14="http://schemas.microsoft.com/office/powerpoint/2010/main" val="2384984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latin typeface="Arial" charset="0"/>
              </a:rPr>
              <a:t>Use the sticky notes on the table to brainstorm and share different</a:t>
            </a:r>
            <a:r>
              <a:rPr lang="en-US" sz="1200" baseline="0" dirty="0" smtClean="0">
                <a:latin typeface="Arial" charset="0"/>
              </a:rPr>
              <a:t> topics for content that your organization would like to curate. We will do more on content </a:t>
            </a:r>
            <a:r>
              <a:rPr lang="en-US" sz="1200" baseline="0" dirty="0" err="1" smtClean="0">
                <a:latin typeface="Arial" charset="0"/>
              </a:rPr>
              <a:t>curation</a:t>
            </a:r>
            <a:r>
              <a:rPr lang="en-US" sz="1200" baseline="0" dirty="0" smtClean="0">
                <a:latin typeface="Arial" charset="0"/>
              </a:rPr>
              <a:t> and content creation in the afternoon and on Day 2.</a:t>
            </a:r>
            <a:endParaRPr lang="en-US"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33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t>34</a:t>
            </a:fld>
            <a:endParaRPr lang="en-US"/>
          </a:p>
        </p:txBody>
      </p:sp>
    </p:spTree>
    <p:extLst>
      <p:ext uri="{BB962C8B-B14F-4D97-AF65-F5344CB8AC3E}">
        <p14:creationId xmlns:p14="http://schemas.microsoft.com/office/powerpoint/2010/main" val="2072723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grist.org</a:t>
            </a:r>
            <a:r>
              <a:rPr lang="en-US" sz="1200" kern="1200" dirty="0" smtClean="0">
                <a:solidFill>
                  <a:schemeClr val="tx1"/>
                </a:solidFill>
                <a:effectLst/>
                <a:latin typeface="+mn-lt"/>
                <a:ea typeface="+mn-ea"/>
                <a:cs typeface="+mn-cs"/>
              </a:rPr>
              <a:t> is a Seattle-based nonprofit that supports a destination news website for environmental news, reports, and opinion with a wry sense of humor. Chip </a:t>
            </a:r>
            <a:r>
              <a:rPr lang="en-US" sz="1200" kern="1200" dirty="0" err="1" smtClean="0">
                <a:solidFill>
                  <a:schemeClr val="tx1"/>
                </a:solidFill>
                <a:effectLst/>
                <a:latin typeface="+mn-lt"/>
                <a:ea typeface="+mn-ea"/>
                <a:cs typeface="+mn-cs"/>
              </a:rPr>
              <a:t>Giller</a:t>
            </a:r>
            <a:r>
              <a:rPr lang="en-US" sz="1200" kern="1200" dirty="0" smtClean="0">
                <a:solidFill>
                  <a:schemeClr val="tx1"/>
                </a:solidFill>
                <a:effectLst/>
                <a:latin typeface="+mn-lt"/>
                <a:ea typeface="+mn-ea"/>
                <a:cs typeface="+mn-cs"/>
              </a:rPr>
              <a:t> launched </a:t>
            </a:r>
            <a:r>
              <a:rPr lang="en-US" sz="1200" i="1" kern="1200" dirty="0" smtClean="0">
                <a:solidFill>
                  <a:schemeClr val="tx1"/>
                </a:solidFill>
                <a:effectLst/>
                <a:latin typeface="+mn-lt"/>
                <a:ea typeface="+mn-ea"/>
                <a:cs typeface="+mn-cs"/>
              </a:rPr>
              <a:t>grist.org</a:t>
            </a:r>
            <a:r>
              <a:rPr lang="en-US" sz="1200" kern="1200" dirty="0" smtClean="0">
                <a:solidFill>
                  <a:schemeClr val="tx1"/>
                </a:solidFill>
                <a:effectLst/>
                <a:latin typeface="+mn-lt"/>
                <a:ea typeface="+mn-ea"/>
                <a:cs typeface="+mn-cs"/>
              </a:rPr>
              <a:t> in 1999 to counter the stereotype that all environmentalists were either dour doomsayers or holier-than-thou tree-huggers. </a:t>
            </a:r>
          </a:p>
          <a:p>
            <a:endParaRPr lang="en-US" sz="1200" i="1" kern="1200" dirty="0" smtClean="0">
              <a:solidFill>
                <a:schemeClr val="tx1"/>
              </a:solidFill>
              <a:effectLst/>
              <a:latin typeface="+mn-lt"/>
              <a:ea typeface="+mn-ea"/>
              <a:cs typeface="+mn-cs"/>
            </a:endParaRPr>
          </a:p>
          <a:p>
            <a:r>
              <a:rPr lang="en-US" sz="1200" i="1" kern="1200" dirty="0" err="1" smtClean="0">
                <a:solidFill>
                  <a:schemeClr val="tx1"/>
                </a:solidFill>
                <a:effectLst/>
                <a:latin typeface="+mn-lt"/>
                <a:ea typeface="+mn-ea"/>
                <a:cs typeface="+mn-cs"/>
              </a:rPr>
              <a:t>grist.org</a:t>
            </a:r>
            <a:r>
              <a:rPr lang="en-US" sz="1200" kern="1200" dirty="0" err="1"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 editorial mission is to publish a new, positive form of green journalism with a comical twist. The vision is to spread independent environmental online content free of charge to a young and growing readership. </a:t>
            </a:r>
            <a:r>
              <a:rPr lang="en-US" sz="1200" i="1" kern="1200" dirty="0" smtClean="0">
                <a:solidFill>
                  <a:schemeClr val="tx1"/>
                </a:solidFill>
                <a:effectLst/>
                <a:latin typeface="+mn-lt"/>
                <a:ea typeface="+mn-ea"/>
                <a:cs typeface="+mn-cs"/>
              </a:rPr>
              <a:t>grist.org</a:t>
            </a:r>
            <a:r>
              <a:rPr lang="en-US" sz="1200" kern="1200" dirty="0" smtClean="0">
                <a:solidFill>
                  <a:schemeClr val="tx1"/>
                </a:solidFill>
                <a:effectLst/>
                <a:latin typeface="+mn-lt"/>
                <a:ea typeface="+mn-ea"/>
                <a:cs typeface="+mn-cs"/>
              </a:rPr>
              <a:t> reports on everything from climate change to the organic food movement, demonstrating how the environment intersects with critical issues like poverty, health care, and economic growth. What started as a quirky website with a hundred readers has grown to a leading news source that engages millions who might otherwise be turned off by the-bummer-of-the-day environmental news.</a:t>
            </a:r>
          </a:p>
          <a:p>
            <a:endParaRPr lang="en-US" sz="1200" b="1" u="sng"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Grist.org Uses Measurement to Learn How to Deepen Relationships</a:t>
            </a:r>
            <a:endParaRPr lang="en-US" sz="1200" b="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grist.org </a:t>
            </a:r>
            <a:r>
              <a:rPr lang="en-US" sz="1200" kern="1200" dirty="0" smtClean="0">
                <a:solidFill>
                  <a:schemeClr val="tx1"/>
                </a:solidFill>
                <a:effectLst/>
                <a:latin typeface="+mn-lt"/>
                <a:ea typeface="+mn-ea"/>
                <a:cs typeface="+mn-cs"/>
              </a:rPr>
              <a:t>has succeeded in connecting with a younger audience that not only reads its content but is also inspired to take action. It has accomplished this by using measurement to learn what it takes to move readers from being passive consumers of content to taking offline action. </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grist.org </a:t>
            </a:r>
            <a:r>
              <a:rPr lang="en-US" sz="1200" kern="1200" dirty="0" smtClean="0">
                <a:solidFill>
                  <a:schemeClr val="tx1"/>
                </a:solidFill>
                <a:effectLst/>
                <a:latin typeface="+mn-lt"/>
                <a:ea typeface="+mn-ea"/>
                <a:cs typeface="+mn-cs"/>
              </a:rPr>
              <a:t>operates on a modest budget but is highly effective at uncovering real meaning behind green stories and connecting big issues like climate change to daily life. While </a:t>
            </a:r>
            <a:r>
              <a:rPr lang="en-US" sz="1200" i="1" kern="1200" dirty="0" smtClean="0">
                <a:solidFill>
                  <a:schemeClr val="tx1"/>
                </a:solidFill>
                <a:effectLst/>
                <a:latin typeface="+mn-lt"/>
                <a:ea typeface="+mn-ea"/>
                <a:cs typeface="+mn-cs"/>
              </a:rPr>
              <a:t>grist.org </a:t>
            </a:r>
            <a:r>
              <a:rPr lang="en-US" sz="1200" kern="1200" dirty="0" smtClean="0">
                <a:solidFill>
                  <a:schemeClr val="tx1"/>
                </a:solidFill>
                <a:effectLst/>
                <a:latin typeface="+mn-lt"/>
                <a:ea typeface="+mn-ea"/>
                <a:cs typeface="+mn-cs"/>
              </a:rPr>
              <a:t>constantly attracts new readers, these are not the passive consumers typical of most media. They engage in the comments, share their own stories, take action, and, more importantly, are changing their personal behavior to benefit the environment and, ultimately, to save the planet. </a:t>
            </a:r>
          </a:p>
          <a:p>
            <a:endParaRPr lang="en-US" sz="1200" b="1" u="sng"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Grist.org Builds Its Own Ladder of Engagement</a:t>
            </a:r>
            <a:endParaRPr lang="en-US" sz="1200" b="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grist.org</a:t>
            </a:r>
            <a:r>
              <a:rPr lang="en-US" sz="1200" kern="1200" dirty="0" smtClean="0">
                <a:solidFill>
                  <a:schemeClr val="tx1"/>
                </a:solidFill>
                <a:effectLst/>
                <a:latin typeface="+mn-lt"/>
                <a:ea typeface="+mn-ea"/>
                <a:cs typeface="+mn-cs"/>
              </a:rPr>
              <a:t> is a data-informed organization that uses a ladder of engagement not only to guide its content and social media integration strategy, but uses measurement at each rung of the ladder to ensure that they are getting results. </a:t>
            </a:r>
          </a:p>
          <a:p>
            <a:endParaRPr lang="en-US" sz="1200" kern="1200" dirty="0" smtClean="0">
              <a:solidFill>
                <a:schemeClr val="tx1"/>
              </a:solidFill>
              <a:effectLst/>
              <a:latin typeface="+mn-lt"/>
              <a:ea typeface="+mn-ea"/>
              <a:cs typeface="+mn-cs"/>
            </a:endParaRPr>
          </a:p>
          <a:p>
            <a:pPr defTabSz="914286">
              <a:defRPr/>
            </a:pPr>
            <a:endParaRPr lang="en-US" baseline="0" dirty="0" smtClean="0"/>
          </a:p>
        </p:txBody>
      </p:sp>
      <p:sp>
        <p:nvSpPr>
          <p:cNvPr id="4" name="Slide Number Placeholder 3"/>
          <p:cNvSpPr>
            <a:spLocks noGrp="1"/>
          </p:cNvSpPr>
          <p:nvPr>
            <p:ph type="sldNum" sz="quarter" idx="10"/>
          </p:nvPr>
        </p:nvSpPr>
        <p:spPr/>
        <p:txBody>
          <a:bodyPr/>
          <a:lstStyle/>
          <a:p>
            <a:fld id="{423048BE-C621-4327-A570-91A6272D9421}" type="slidenum">
              <a:rPr lang="en-US" smtClean="0"/>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grist.org</a:t>
            </a:r>
            <a:r>
              <a:rPr lang="en-US" sz="1200" b="0" kern="1200" dirty="0" err="1" smtClean="0">
                <a:solidFill>
                  <a:schemeClr val="tx1"/>
                </a:solidFill>
                <a:effectLst/>
                <a:latin typeface="+mn-lt"/>
                <a:ea typeface="+mn-ea"/>
                <a:cs typeface="+mn-cs"/>
              </a:rPr>
              <a:t>’s</a:t>
            </a:r>
            <a:r>
              <a:rPr lang="en-US" sz="1200" b="0" kern="1200" dirty="0" smtClean="0">
                <a:solidFill>
                  <a:schemeClr val="tx1"/>
                </a:solidFill>
                <a:effectLst/>
                <a:latin typeface="+mn-lt"/>
                <a:ea typeface="+mn-ea"/>
                <a:cs typeface="+mn-cs"/>
              </a:rPr>
              <a:t> ladder of engagement is elegantly simple and illustrates how their audience makes the journey from passive consumers of information to sustainable living champions, see Figure 6.2. The steps include fun on-ramps, sharing stories of personal behavior change, personal calls to action, and calls to action on policy change. </a:t>
            </a:r>
            <a:r>
              <a:rPr lang="en-US" sz="1200" b="0" i="1" kern="1200" dirty="0" smtClean="0">
                <a:solidFill>
                  <a:schemeClr val="tx1"/>
                </a:solidFill>
                <a:effectLst/>
                <a:latin typeface="+mn-lt"/>
                <a:ea typeface="+mn-ea"/>
                <a:cs typeface="+mn-cs"/>
              </a:rPr>
              <a:t>grist.org </a:t>
            </a:r>
            <a:r>
              <a:rPr lang="en-US" sz="1200" b="0" kern="1200" dirty="0" smtClean="0">
                <a:solidFill>
                  <a:schemeClr val="tx1"/>
                </a:solidFill>
                <a:effectLst/>
                <a:latin typeface="+mn-lt"/>
                <a:ea typeface="+mn-ea"/>
                <a:cs typeface="+mn-cs"/>
              </a:rPr>
              <a:t>does not consider </a:t>
            </a:r>
            <a:r>
              <a:rPr lang="en-US" sz="1200" b="0" kern="1200" dirty="0" err="1" smtClean="0">
                <a:solidFill>
                  <a:schemeClr val="tx1"/>
                </a:solidFill>
                <a:effectLst/>
                <a:latin typeface="+mn-lt"/>
                <a:ea typeface="+mn-ea"/>
                <a:cs typeface="+mn-cs"/>
              </a:rPr>
              <a:t>pageviews</a:t>
            </a:r>
            <a:r>
              <a:rPr lang="en-US" sz="1200" b="0" kern="1200" dirty="0" smtClean="0">
                <a:solidFill>
                  <a:schemeClr val="tx1"/>
                </a:solidFill>
                <a:effectLst/>
                <a:latin typeface="+mn-lt"/>
                <a:ea typeface="+mn-ea"/>
                <a:cs typeface="+mn-cs"/>
              </a:rPr>
              <a:t> or other web traffic stats the end point, but only an indicator of success at the bottom rung of their ladder. Their real goal is higher up the ladder, and that is societal change. If they aren’t successful, the consequences are dire. Or as </a:t>
            </a:r>
            <a:r>
              <a:rPr lang="en-US" sz="1200" b="0" kern="1200" dirty="0" err="1" smtClean="0">
                <a:solidFill>
                  <a:schemeClr val="tx1"/>
                </a:solidFill>
                <a:effectLst/>
                <a:latin typeface="+mn-lt"/>
                <a:ea typeface="+mn-ea"/>
                <a:cs typeface="+mn-cs"/>
              </a:rPr>
              <a:t>Giller</a:t>
            </a:r>
            <a:r>
              <a:rPr lang="en-US" sz="1200" b="0" kern="1200" dirty="0" smtClean="0">
                <a:solidFill>
                  <a:schemeClr val="tx1"/>
                </a:solidFill>
                <a:effectLst/>
                <a:latin typeface="+mn-lt"/>
                <a:ea typeface="+mn-ea"/>
                <a:cs typeface="+mn-cs"/>
              </a:rPr>
              <a:t> says, “The planet will get it.” </a:t>
            </a:r>
          </a:p>
          <a:p>
            <a:r>
              <a:rPr lang="en-US" sz="1200" b="0"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grist.org’s</a:t>
            </a:r>
            <a:r>
              <a:rPr lang="en-US" sz="1200" b="0" kern="1200" dirty="0" smtClean="0">
                <a:solidFill>
                  <a:schemeClr val="tx1"/>
                </a:solidFill>
                <a:effectLst/>
                <a:latin typeface="+mn-lt"/>
                <a:ea typeface="+mn-ea"/>
                <a:cs typeface="+mn-cs"/>
              </a:rPr>
              <a:t> key results are: </a:t>
            </a:r>
          </a:p>
          <a:p>
            <a:r>
              <a:rPr lang="en-US" sz="1200" b="0" kern="1200" dirty="0" smtClean="0">
                <a:solidFill>
                  <a:schemeClr val="tx1"/>
                </a:solidFill>
                <a:effectLst/>
                <a:latin typeface="+mn-lt"/>
                <a:ea typeface="+mn-ea"/>
                <a:cs typeface="+mn-cs"/>
              </a:rPr>
              <a:t> </a:t>
            </a:r>
          </a:p>
          <a:p>
            <a:pPr lvl="0"/>
            <a:r>
              <a:rPr lang="en-US" sz="1200" b="0" kern="1200" dirty="0" smtClean="0">
                <a:solidFill>
                  <a:schemeClr val="tx1"/>
                </a:solidFill>
                <a:effectLst/>
                <a:latin typeface="+mn-lt"/>
                <a:ea typeface="+mn-ea"/>
                <a:cs typeface="+mn-cs"/>
              </a:rPr>
              <a:t>Footprint: The reach of their activ</a:t>
            </a:r>
            <a:r>
              <a:rPr lang="en-US" sz="1200" kern="1200" dirty="0" smtClean="0">
                <a:solidFill>
                  <a:schemeClr val="tx1"/>
                </a:solidFill>
                <a:effectLst/>
                <a:latin typeface="+mn-lt"/>
                <a:ea typeface="+mn-ea"/>
                <a:cs typeface="+mn-cs"/>
              </a:rPr>
              <a:t>ities, both online and offline.</a:t>
            </a:r>
          </a:p>
          <a:p>
            <a:pPr lvl="0"/>
            <a:r>
              <a:rPr lang="en-US" sz="1200" b="1" kern="1200" dirty="0" smtClean="0">
                <a:solidFill>
                  <a:schemeClr val="tx1"/>
                </a:solidFill>
                <a:effectLst/>
                <a:latin typeface="+mn-lt"/>
                <a:ea typeface="+mn-ea"/>
                <a:cs typeface="+mn-cs"/>
              </a:rPr>
              <a:t>Engagement</a:t>
            </a:r>
            <a:r>
              <a:rPr lang="en-US" sz="1200" kern="1200" dirty="0" smtClean="0">
                <a:solidFill>
                  <a:schemeClr val="tx1"/>
                </a:solidFill>
                <a:effectLst/>
                <a:latin typeface="+mn-lt"/>
                <a:ea typeface="+mn-ea"/>
                <a:cs typeface="+mn-cs"/>
              </a:rPr>
              <a:t>: How readers engage with their content by commenting, contributing content, and sharing their content with other people.</a:t>
            </a:r>
          </a:p>
          <a:p>
            <a:pPr lvl="0"/>
            <a:r>
              <a:rPr lang="en-US" sz="1200" b="1" kern="1200" dirty="0" smtClean="0">
                <a:solidFill>
                  <a:schemeClr val="tx1"/>
                </a:solidFill>
                <a:effectLst/>
                <a:latin typeface="+mn-lt"/>
                <a:ea typeface="+mn-ea"/>
                <a:cs typeface="+mn-cs"/>
              </a:rPr>
              <a:t>Individual Behavior Change</a:t>
            </a:r>
            <a:r>
              <a:rPr lang="en-US" sz="1200" kern="1200" dirty="0" smtClean="0">
                <a:solidFill>
                  <a:schemeClr val="tx1"/>
                </a:solidFill>
                <a:effectLst/>
                <a:latin typeface="+mn-lt"/>
                <a:ea typeface="+mn-ea"/>
                <a:cs typeface="+mn-cs"/>
              </a:rPr>
              <a:t>: Impact on users behaviors, including purchase decisions and daily routines that advance sustainable practices.</a:t>
            </a:r>
          </a:p>
          <a:p>
            <a:pPr lvl="0"/>
            <a:r>
              <a:rPr lang="en-US" sz="1200" b="1" kern="1200" dirty="0" smtClean="0">
                <a:solidFill>
                  <a:schemeClr val="tx1"/>
                </a:solidFill>
                <a:effectLst/>
                <a:latin typeface="+mn-lt"/>
                <a:ea typeface="+mn-ea"/>
                <a:cs typeface="+mn-cs"/>
              </a:rPr>
              <a:t>Societal Change</a:t>
            </a:r>
            <a:r>
              <a:rPr lang="en-US" sz="1200" kern="1200" dirty="0" smtClean="0">
                <a:solidFill>
                  <a:schemeClr val="tx1"/>
                </a:solidFill>
                <a:effectLst/>
                <a:latin typeface="+mn-lt"/>
                <a:ea typeface="+mn-ea"/>
                <a:cs typeface="+mn-cs"/>
              </a:rPr>
              <a:t>: Impact on society, policy discussions, and conversations that advance sustainable practices.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u="sng" kern="1200" dirty="0" err="1" smtClean="0">
                <a:solidFill>
                  <a:schemeClr val="tx1"/>
                </a:solidFill>
                <a:effectLst/>
                <a:latin typeface="+mn-lt"/>
                <a:ea typeface="+mn-ea"/>
                <a:cs typeface="+mn-cs"/>
              </a:rPr>
              <a:t>Grist.org’s</a:t>
            </a:r>
            <a:r>
              <a:rPr lang="en-US" sz="1200" b="1" u="sng" kern="1200" dirty="0" smtClean="0">
                <a:solidFill>
                  <a:schemeClr val="tx1"/>
                </a:solidFill>
                <a:effectLst/>
                <a:latin typeface="+mn-lt"/>
                <a:ea typeface="+mn-ea"/>
                <a:cs typeface="+mn-cs"/>
              </a:rPr>
              <a:t> Measurement: Engagement, Indices, Surveys</a:t>
            </a:r>
            <a:endParaRPr lang="en-US" sz="1200" b="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grist.org </a:t>
            </a:r>
            <a:r>
              <a:rPr lang="en-US" sz="1200" kern="1200" dirty="0" smtClean="0">
                <a:solidFill>
                  <a:schemeClr val="tx1"/>
                </a:solidFill>
                <a:effectLst/>
                <a:latin typeface="+mn-lt"/>
                <a:ea typeface="+mn-ea"/>
                <a:cs typeface="+mn-cs"/>
              </a:rPr>
              <a:t>uses a combination of tools to measure along the ladder of engagement, including Google Analytics, surveys, real-time monitoring tools, and collecting anecdotal stories.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t>36</a:t>
            </a:fld>
            <a:endParaRPr lang="en-US"/>
          </a:p>
        </p:txBody>
      </p:sp>
    </p:spTree>
    <p:extLst>
      <p:ext uri="{BB962C8B-B14F-4D97-AF65-F5344CB8AC3E}">
        <p14:creationId xmlns:p14="http://schemas.microsoft.com/office/powerpoint/2010/main" val="25796313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example, in August, 2011, when a freak earthquake hit the east coast, </a:t>
            </a:r>
            <a:r>
              <a:rPr lang="en-US" sz="1200" i="1" kern="1200" dirty="0" smtClean="0">
                <a:solidFill>
                  <a:schemeClr val="tx1"/>
                </a:solidFill>
                <a:effectLst/>
                <a:latin typeface="+mn-lt"/>
                <a:ea typeface="+mn-ea"/>
                <a:cs typeface="+mn-cs"/>
              </a:rPr>
              <a:t>grist.org</a:t>
            </a:r>
            <a:r>
              <a:rPr lang="en-US" sz="1200" kern="1200" dirty="0" smtClean="0">
                <a:solidFill>
                  <a:schemeClr val="tx1"/>
                </a:solidFill>
                <a:effectLst/>
                <a:latin typeface="+mn-lt"/>
                <a:ea typeface="+mn-ea"/>
                <a:cs typeface="+mn-cs"/>
              </a:rPr>
              <a:t> shared photos of some lawn chairs being turned over with the headline, “Earthquake Damage.” Not only did the photo get shared and liked by thousands of people through emails, on Twitter, and Facebook, but it generated mainstream media attention and even got noticed by prominent climate scientists. Because they had this real-time data available, they knew they should quickly follow up with a series of articles highlighting scientific information about how extreme weather instances are tied to climate change.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understand what people are doing with their content, </a:t>
            </a:r>
            <a:r>
              <a:rPr lang="en-US" sz="1200" i="1" kern="1200" dirty="0" smtClean="0">
                <a:solidFill>
                  <a:schemeClr val="tx1"/>
                </a:solidFill>
                <a:effectLst/>
                <a:latin typeface="+mn-lt"/>
                <a:ea typeface="+mn-ea"/>
                <a:cs typeface="+mn-cs"/>
              </a:rPr>
              <a:t>grist.org </a:t>
            </a:r>
            <a:r>
              <a:rPr lang="en-US" sz="1200" kern="1200" dirty="0" smtClean="0">
                <a:solidFill>
                  <a:schemeClr val="tx1"/>
                </a:solidFill>
                <a:effectLst/>
                <a:latin typeface="+mn-lt"/>
                <a:ea typeface="+mn-ea"/>
                <a:cs typeface="+mn-cs"/>
              </a:rPr>
              <a:t>has created an engagement index based on commenting, sharing, and clicks. They use this index to guide decisions about engagement tactics, particularly through social media channels. Perhaps more important is how they measure behavioral change, including taking action as advocates, changing day-to-day behavior, and participating in policy discussions. They have regular surveys on the site as well as an in-depth annual reader survey that includes questions such as, “How has our work impacted your daily life?” To better understand the numbers, they draw insights from anecdotal stories, focus groups, interviews, and comments.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Their survey questions are about their readers’ behavior changes to more sustainable practices: Have they switched from buying bottled water? Are they buying more locally-sourced produce? </a:t>
            </a:r>
            <a:r>
              <a:rPr lang="en-US" sz="1200" i="1" kern="1200" dirty="0" smtClean="0">
                <a:solidFill>
                  <a:schemeClr val="tx1"/>
                </a:solidFill>
                <a:effectLst/>
                <a:latin typeface="+mn-lt"/>
                <a:ea typeface="+mn-ea"/>
                <a:cs typeface="+mn-cs"/>
              </a:rPr>
              <a:t>grist.org</a:t>
            </a:r>
            <a:r>
              <a:rPr lang="en-US" sz="1200" kern="1200" dirty="0" smtClean="0">
                <a:solidFill>
                  <a:schemeClr val="tx1"/>
                </a:solidFill>
                <a:effectLst/>
                <a:latin typeface="+mn-lt"/>
                <a:ea typeface="+mn-ea"/>
                <a:cs typeface="+mn-cs"/>
              </a:rPr>
              <a:t> also asks about whether a story has inspired them to pursue an issue by contacting a company or local official. They know from interviewing the 10% of readers who have not taken an action that those readers consist of people who say, “I’m already so green, I can’t get any greener.”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Giller</a:t>
            </a:r>
            <a:r>
              <a:rPr lang="en-US" sz="1200" kern="1200" dirty="0" smtClean="0">
                <a:solidFill>
                  <a:schemeClr val="tx1"/>
                </a:solidFill>
                <a:effectLst/>
                <a:latin typeface="+mn-lt"/>
                <a:ea typeface="+mn-ea"/>
                <a:cs typeface="+mn-cs"/>
              </a:rPr>
              <a:t> acknowledges the huge challenge of measuring societal impact, noting, “We can’t really prove cause and effect and to be honest, it is mostly based on qualitative data. We look at the company we keep and who is asking to be interviewed. Then we use those insights to help drive the conversation about sustainable practices and climate change to people who are not yet aware of the policy issues.” </a:t>
            </a:r>
          </a:p>
          <a:p>
            <a:r>
              <a:rPr lang="en-US" sz="1200" kern="1200" dirty="0" smtClean="0">
                <a:solidFill>
                  <a:schemeClr val="tx1"/>
                </a:solidFill>
                <a:effectLst/>
                <a:latin typeface="+mn-lt"/>
                <a:ea typeface="+mn-ea"/>
                <a:cs typeface="+mn-cs"/>
              </a:rPr>
              <a:t>Says </a:t>
            </a:r>
            <a:r>
              <a:rPr lang="en-US" sz="1200" kern="1200" dirty="0" err="1" smtClean="0">
                <a:solidFill>
                  <a:schemeClr val="tx1"/>
                </a:solidFill>
                <a:effectLst/>
                <a:latin typeface="+mn-lt"/>
                <a:ea typeface="+mn-ea"/>
                <a:cs typeface="+mn-cs"/>
              </a:rPr>
              <a:t>Giller</a:t>
            </a:r>
            <a:r>
              <a:rPr lang="en-US" sz="1200" kern="1200" dirty="0" smtClean="0">
                <a:solidFill>
                  <a:schemeClr val="tx1"/>
                </a:solidFill>
                <a:effectLst/>
                <a:latin typeface="+mn-lt"/>
                <a:ea typeface="+mn-ea"/>
                <a:cs typeface="+mn-cs"/>
              </a:rPr>
              <a:t>, “We have embraced intelligent decision-making, not excessive data collection. There’s so much data we could collect, but it’s potentially a morass. We pay attention to only a half-dozen key indicators related to our results around footprint, engagement, behavior change, and policy action.”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its approach of measuring along the ladder of engagement,</a:t>
            </a:r>
            <a:r>
              <a:rPr lang="en-US" sz="1200" i="1" kern="1200" dirty="0" smtClean="0">
                <a:solidFill>
                  <a:schemeClr val="tx1"/>
                </a:solidFill>
                <a:effectLst/>
                <a:latin typeface="+mn-lt"/>
                <a:ea typeface="+mn-ea"/>
                <a:cs typeface="+mn-cs"/>
              </a:rPr>
              <a:t> grist.org </a:t>
            </a:r>
            <a:r>
              <a:rPr lang="en-US" sz="1200" kern="1200" dirty="0" smtClean="0">
                <a:solidFill>
                  <a:schemeClr val="tx1"/>
                </a:solidFill>
                <a:effectLst/>
                <a:latin typeface="+mn-lt"/>
                <a:ea typeface="+mn-ea"/>
                <a:cs typeface="+mn-cs"/>
              </a:rPr>
              <a:t>has garnered considerable insight from about what works and what doesn’t. </a:t>
            </a:r>
            <a:r>
              <a:rPr lang="en-US" sz="1200" kern="1200" dirty="0" err="1" smtClean="0">
                <a:solidFill>
                  <a:schemeClr val="tx1"/>
                </a:solidFill>
                <a:effectLst/>
                <a:latin typeface="+mn-lt"/>
                <a:ea typeface="+mn-ea"/>
                <a:cs typeface="+mn-cs"/>
              </a:rPr>
              <a:t>Giller</a:t>
            </a:r>
            <a:r>
              <a:rPr lang="en-US" sz="1200" kern="1200" dirty="0" smtClean="0">
                <a:solidFill>
                  <a:schemeClr val="tx1"/>
                </a:solidFill>
                <a:effectLst/>
                <a:latin typeface="+mn-lt"/>
                <a:ea typeface="+mn-ea"/>
                <a:cs typeface="+mn-cs"/>
              </a:rPr>
              <a:t> shares, “Our content has to meet people where they’re at, so roughly 70% is introductory level. We also know that facts alone do not drive behavior change. It is more important to see those changes modeled in your peer community, whatever that it is. We shine a light on people who do make changes, and that inspires others.”</a:t>
            </a:r>
          </a:p>
          <a:p>
            <a:r>
              <a:rPr lang="en-US" sz="1200" u="sng" kern="1200" dirty="0" smtClean="0">
                <a:solidFill>
                  <a:schemeClr val="tx1"/>
                </a:solidFill>
                <a:effectLst/>
                <a:latin typeface="+mn-lt"/>
                <a:ea typeface="+mn-ea"/>
                <a:cs typeface="+mn-cs"/>
                <a:hlinkClick r:id="rId3"/>
              </a:rPr>
              <a:t>http://www.bethkanter.org/tweet-huggers/</a:t>
            </a:r>
            <a:endParaRPr lang="en-US" sz="1200" u="sng" kern="1200" dirty="0" smtClean="0">
              <a:solidFill>
                <a:schemeClr val="tx1"/>
              </a:solidFill>
              <a:effectLst/>
              <a:latin typeface="+mn-lt"/>
              <a:ea typeface="+mn-ea"/>
              <a:cs typeface="+mn-cs"/>
            </a:endParaRPr>
          </a:p>
          <a:p>
            <a:endParaRPr lang="en-US" sz="1200" u="sng"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t>37</a:t>
            </a:fld>
            <a:endParaRPr lang="en-US"/>
          </a:p>
        </p:txBody>
      </p:sp>
    </p:spTree>
    <p:extLst>
      <p:ext uri="{BB962C8B-B14F-4D97-AF65-F5344CB8AC3E}">
        <p14:creationId xmlns:p14="http://schemas.microsoft.com/office/powerpoint/2010/main" val="2573191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sz="1200" dirty="0" smtClean="0"/>
              <a:t>Aligns social media with their communications strategy and objectives</a:t>
            </a:r>
          </a:p>
          <a:p>
            <a:pPr marL="342900" indent="-342900">
              <a:buAutoNum type="arabicPeriod"/>
            </a:pPr>
            <a:r>
              <a:rPr lang="en-US" sz="1200" dirty="0" smtClean="0"/>
              <a:t>Scales social media by empowering everyone in the organization and integrating social into work flow</a:t>
            </a:r>
          </a:p>
          <a:p>
            <a:pPr marL="342900" indent="-342900">
              <a:buAutoNum type="arabicPeriod"/>
            </a:pPr>
            <a:r>
              <a:rPr lang="en-US" sz="1200" dirty="0" smtClean="0"/>
              <a:t>Monitors, listens,  and researches the people in their network</a:t>
            </a:r>
          </a:p>
          <a:p>
            <a:pPr marL="342900" indent="-342900">
              <a:buAutoNum type="arabicPeriod"/>
            </a:pPr>
            <a:r>
              <a:rPr lang="en-US" sz="1200" dirty="0" smtClean="0"/>
              <a:t>Gets feedback and start conversations about their work</a:t>
            </a:r>
          </a:p>
          <a:p>
            <a:pPr marL="342900" indent="-342900">
              <a:buAutoNum type="arabicPeriod"/>
            </a:pPr>
            <a:r>
              <a:rPr lang="en-US" sz="1200" dirty="0" smtClean="0"/>
              <a:t>Curate content to capture attention  from their network in an age of information overload</a:t>
            </a:r>
          </a:p>
          <a:p>
            <a:pPr marL="342900" indent="-342900">
              <a:buAutoNum type="arabicPeriod"/>
            </a:pPr>
            <a:r>
              <a:rPr lang="en-US" sz="1200" dirty="0" smtClean="0"/>
              <a:t>Work with brand ambassadors to  spread their mission</a:t>
            </a:r>
          </a:p>
          <a:p>
            <a:pPr marL="342900" indent="-342900">
              <a:buAutoNum type="arabicPeriod"/>
            </a:pPr>
            <a:r>
              <a:rPr lang="en-US" sz="1200" dirty="0" smtClean="0"/>
              <a:t>Learn from experience and data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t>38</a:t>
            </a:fld>
            <a:endParaRPr lang="en-US"/>
          </a:p>
        </p:txBody>
      </p:sp>
    </p:spTree>
    <p:extLst>
      <p:ext uri="{BB962C8B-B14F-4D97-AF65-F5344CB8AC3E}">
        <p14:creationId xmlns:p14="http://schemas.microsoft.com/office/powerpoint/2010/main" val="2072723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During</a:t>
            </a:r>
            <a:r>
              <a:rPr lang="en-US" baseline="0" dirty="0" smtClean="0"/>
              <a:t> lunch, think about these principles and how they apply to your work – and jot down a few notes of next actions that you will do following the </a:t>
            </a:r>
            <a:r>
              <a:rPr lang="en-US" baseline="0" dirty="0" err="1" smtClean="0"/>
              <a:t>bootcamp</a:t>
            </a:r>
            <a:r>
              <a:rPr lang="en-US" baseline="0" smtClean="0"/>
              <a:t>.</a:t>
            </a:r>
            <a:endParaRPr lang="en-US"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t>40</a:t>
            </a:fld>
            <a:endParaRPr lang="en-US"/>
          </a:p>
        </p:txBody>
      </p:sp>
    </p:spTree>
    <p:extLst>
      <p:ext uri="{BB962C8B-B14F-4D97-AF65-F5344CB8AC3E}">
        <p14:creationId xmlns:p14="http://schemas.microsoft.com/office/powerpoint/2010/main" val="2246740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http://www.flickr.com/photos/littlelakes/54251489/</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takes a unique person to recognize the correlation between adding personality to Facebook posts and an increase in exhibit attendance, but that is exactly what Lisa Leong, Program Manager at the Kearny Street Workshop (KSW), discovered as she poured over her monthly social media metrics spreadsheet. She regularly analyzed all the comments on KSW’s Facebook page and categorized them by topic. She compared those results to her Facebook Insights metrics to figure out what content resonated with their audience. “Who knew we could inspire all those online conversations about our artists, just by adding a bit of our own personality to our posts?”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KSW’s mission is to produce, present, and promote art that empowers Asian American artists and communities. Founded in 1972 in San Francisco's Chinatown/</a:t>
            </a:r>
            <a:r>
              <a:rPr lang="en-US" sz="1200" kern="1200" dirty="0" err="1" smtClean="0">
                <a:solidFill>
                  <a:schemeClr val="tx1"/>
                </a:solidFill>
                <a:effectLst/>
                <a:latin typeface="+mn-lt"/>
                <a:ea typeface="+mn-ea"/>
                <a:cs typeface="+mn-cs"/>
              </a:rPr>
              <a:t>Manilatown</a:t>
            </a:r>
            <a:r>
              <a:rPr lang="en-US" sz="1200" kern="1200" dirty="0" smtClean="0">
                <a:solidFill>
                  <a:schemeClr val="tx1"/>
                </a:solidFill>
                <a:effectLst/>
                <a:latin typeface="+mn-lt"/>
                <a:ea typeface="+mn-ea"/>
                <a:cs typeface="+mn-cs"/>
              </a:rPr>
              <a:t>, its artistic programs both honor the community’s cultural heritage and nurture emerging artists and contemporary practices. The organization offers educational workshops, performances, and exhibitions that showcase stories of diverse individuals and communities in the Bay Area. It uses its website, email, print, local, and ethnic media channels to promote its programs. It had recently started to experiment with social media.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Like any good measurement maven, Leong started out with clear objectives. “Our goal was to increase awareness, engagement, and participation in our programs both for audiences and artists. But we are a small nonprofit, with a two-person staff,” Lisa explained. “I am the social media manager, but it isn’t 100% of my job. We started with identifying our objectives and metrics that would help us improve our content and engagement strategy.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927391-7F88-4D22-9F44-892FB7C9BC4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84663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prstClr val="black"/>
                </a:solidFill>
              </a:rPr>
              <a:t>Focused on one channel (Facebook) to use best practices to:</a:t>
            </a:r>
          </a:p>
          <a:p>
            <a:endParaRPr lang="en-US" dirty="0" smtClean="0">
              <a:solidFill>
                <a:prstClr val="black"/>
              </a:solidFill>
            </a:endParaRPr>
          </a:p>
          <a:p>
            <a:r>
              <a:rPr lang="en-US" sz="1200" kern="1200" dirty="0" smtClean="0">
                <a:solidFill>
                  <a:schemeClr val="tx1"/>
                </a:solidFill>
                <a:effectLst/>
                <a:latin typeface="+mn-lt"/>
                <a:ea typeface="+mn-ea"/>
                <a:cs typeface="+mn-cs"/>
              </a:rPr>
              <a:t>We tracked results by collecting several metrics from Facebook Insights, tracking participation in our events, and by adding some questions to our event surveys.” </a:t>
            </a:r>
          </a:p>
          <a:p>
            <a:r>
              <a:rPr lang="en-US" sz="1200" kern="1200" dirty="0" smtClean="0">
                <a:solidFill>
                  <a:schemeClr val="tx1"/>
                </a:solidFill>
                <a:effectLst/>
                <a:latin typeface="+mn-lt"/>
                <a:ea typeface="+mn-ea"/>
                <a:cs typeface="+mn-cs"/>
              </a:rPr>
              <a:t>Their goals and metrics were: </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Increase exposure</a:t>
            </a:r>
            <a:r>
              <a:rPr lang="en-US" sz="1200" kern="1200" dirty="0" smtClean="0">
                <a:solidFill>
                  <a:schemeClr val="tx1"/>
                </a:solidFill>
                <a:effectLst/>
                <a:latin typeface="+mn-lt"/>
                <a:ea typeface="+mn-ea"/>
                <a:cs typeface="+mn-cs"/>
              </a:rPr>
              <a:t> as measured by the number of likes on Facebook.</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TOOL: Facebook Insights</a:t>
            </a:r>
          </a:p>
          <a:p>
            <a:r>
              <a:rPr lang="en-US" sz="1200" kern="1200" dirty="0" smtClean="0">
                <a:solidFill>
                  <a:schemeClr val="tx1"/>
                </a:solidFill>
                <a:effectLst/>
                <a:latin typeface="+mn-lt"/>
                <a:ea typeface="+mn-ea"/>
                <a:cs typeface="+mn-cs"/>
              </a:rPr>
              <a:t>RESULT: We increased our fan base by 72% </a:t>
            </a:r>
          </a:p>
          <a:p>
            <a:pPr lvl="0"/>
            <a:r>
              <a:rPr lang="en-US" sz="1200" b="1" kern="1200" dirty="0" smtClean="0">
                <a:solidFill>
                  <a:schemeClr val="tx1"/>
                </a:solidFill>
                <a:effectLst/>
                <a:latin typeface="+mn-lt"/>
                <a:ea typeface="+mn-ea"/>
                <a:cs typeface="+mn-cs"/>
              </a:rPr>
              <a:t>Increase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engagement</a:t>
            </a:r>
            <a:r>
              <a:rPr lang="en-US" sz="1200" kern="1200" dirty="0" smtClean="0">
                <a:solidFill>
                  <a:schemeClr val="tx1"/>
                </a:solidFill>
                <a:effectLst/>
                <a:latin typeface="+mn-lt"/>
                <a:ea typeface="+mn-ea"/>
                <a:cs typeface="+mn-cs"/>
              </a:rPr>
              <a:t> by doubling comments/likes per post.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TOOL: Facebook Insights </a:t>
            </a:r>
          </a:p>
          <a:p>
            <a:r>
              <a:rPr lang="en-US" sz="1200" kern="1200" dirty="0" smtClean="0">
                <a:solidFill>
                  <a:schemeClr val="tx1"/>
                </a:solidFill>
                <a:effectLst/>
                <a:latin typeface="+mn-lt"/>
                <a:ea typeface="+mn-ea"/>
                <a:cs typeface="+mn-cs"/>
              </a:rPr>
              <a:t>RESULT: Our post feedback went up 269%</a:t>
            </a:r>
          </a:p>
          <a:p>
            <a:pPr lvl="0"/>
            <a:r>
              <a:rPr lang="en-US" sz="1200" b="1" kern="1200" dirty="0" smtClean="0">
                <a:solidFill>
                  <a:schemeClr val="tx1"/>
                </a:solidFill>
                <a:effectLst/>
                <a:latin typeface="+mn-lt"/>
                <a:ea typeface="+mn-ea"/>
                <a:cs typeface="+mn-cs"/>
              </a:rPr>
              <a:t>Increase participation</a:t>
            </a:r>
            <a:r>
              <a:rPr lang="en-US" sz="1200" kern="1200" dirty="0" smtClean="0">
                <a:solidFill>
                  <a:schemeClr val="tx1"/>
                </a:solidFill>
                <a:effectLst/>
                <a:latin typeface="+mn-lt"/>
                <a:ea typeface="+mn-ea"/>
                <a:cs typeface="+mn-cs"/>
              </a:rPr>
              <a:t> of new people in classes and events.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TOOL: Event Survey </a:t>
            </a:r>
          </a:p>
          <a:p>
            <a:r>
              <a:rPr lang="en-US" sz="1200" kern="1200" dirty="0" smtClean="0">
                <a:solidFill>
                  <a:schemeClr val="tx1"/>
                </a:solidFill>
                <a:effectLst/>
                <a:latin typeface="+mn-lt"/>
                <a:ea typeface="+mn-ea"/>
                <a:cs typeface="+mn-cs"/>
              </a:rPr>
              <a:t>RESULT: 10% new students /attenders say they heard about us through Facebook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had to think carefully about the workflow,” Lisa adds. “I spend an hour a month planning our editorial calendar with my executive director. It’s a simple spreadsheet that lists the different types of content, topics, and, of course, our success metrics. We look at that data to help us make more effective decisions the next month. In addition, I spend two hours per week on social media. I gather my data weekly so it isn’t overwhelming.”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093615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t>8</a:t>
            </a:fld>
            <a:endParaRPr lang="en-US"/>
          </a:p>
        </p:txBody>
      </p:sp>
    </p:spTree>
    <p:extLst>
      <p:ext uri="{BB962C8B-B14F-4D97-AF65-F5344CB8AC3E}">
        <p14:creationId xmlns:p14="http://schemas.microsoft.com/office/powerpoint/2010/main" val="4122340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t>9</a:t>
            </a:fld>
            <a:endParaRPr lang="en-US"/>
          </a:p>
        </p:txBody>
      </p:sp>
    </p:spTree>
    <p:extLst>
      <p:ext uri="{BB962C8B-B14F-4D97-AF65-F5344CB8AC3E}">
        <p14:creationId xmlns:p14="http://schemas.microsoft.com/office/powerpoint/2010/main" val="368105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715763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1201409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768539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2376392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675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545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224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27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476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114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057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2491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1552926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999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2235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559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144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483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6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782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666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429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542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AD3A38-61C1-4AD7-97E5-C88C4D5C9B87}" type="datetimeFigureOut">
              <a:rPr lang="en-US" smtClean="0"/>
              <a:t>2/21/2012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1212990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37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4213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817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04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AD3A38-61C1-4AD7-97E5-C88C4D5C9B87}" type="datetimeFigureOut">
              <a:rPr lang="en-US" smtClean="0"/>
              <a:t>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371918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AD3A38-61C1-4AD7-97E5-C88C4D5C9B87}" type="datetimeFigureOut">
              <a:rPr lang="en-US" smtClean="0"/>
              <a:t>2/21/2012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724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AD3A38-61C1-4AD7-97E5-C88C4D5C9B87}" type="datetimeFigureOut">
              <a:rPr lang="en-US" smtClean="0"/>
              <a:t>2/21/2012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292109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D3A38-61C1-4AD7-97E5-C88C4D5C9B87}" type="datetimeFigureOut">
              <a:rPr lang="en-US" smtClean="0"/>
              <a:t>2/21/2012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391203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3A38-61C1-4AD7-97E5-C88C4D5C9B87}" type="datetimeFigureOut">
              <a:rPr lang="en-US" smtClean="0"/>
              <a:t>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73952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D3A38-61C1-4AD7-97E5-C88C4D5C9B87}" type="datetimeFigureOut">
              <a:rPr lang="en-US" smtClean="0"/>
              <a:t>2/21/2012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4E971-8D31-40B7-80B5-3B354B8A7A9A}" type="slidenum">
              <a:rPr lang="en-US" smtClean="0"/>
              <a:t>‹#›</a:t>
            </a:fld>
            <a:endParaRPr lang="en-US"/>
          </a:p>
        </p:txBody>
      </p:sp>
    </p:spTree>
    <p:extLst>
      <p:ext uri="{BB962C8B-B14F-4D97-AF65-F5344CB8AC3E}">
        <p14:creationId xmlns:p14="http://schemas.microsoft.com/office/powerpoint/2010/main" val="2632865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D3A38-61C1-4AD7-97E5-C88C4D5C9B87}" type="datetimeFigureOut">
              <a:rPr lang="en-US" smtClean="0"/>
              <a:t>2/21/2012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4E971-8D31-40B7-80B5-3B354B8A7A9A}" type="slidenum">
              <a:rPr lang="en-US" smtClean="0"/>
              <a:t>‹#›</a:t>
            </a:fld>
            <a:endParaRPr lang="en-US"/>
          </a:p>
        </p:txBody>
      </p:sp>
    </p:spTree>
    <p:extLst>
      <p:ext uri="{BB962C8B-B14F-4D97-AF65-F5344CB8AC3E}">
        <p14:creationId xmlns:p14="http://schemas.microsoft.com/office/powerpoint/2010/main" val="794370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463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D3A38-61C1-4AD7-97E5-C88C4D5C9B87}" type="datetimeFigureOut">
              <a:rPr lang="en-US" smtClean="0">
                <a:solidFill>
                  <a:prstClr val="black">
                    <a:tint val="75000"/>
                  </a:prstClr>
                </a:solidFill>
              </a:rPr>
              <a:pPr/>
              <a:t>2/21/2012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4E971-8D31-40B7-80B5-3B354B8A7A9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4016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tiff"/></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g"/><Relationship Id="rId9"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image" Target="../media/image36.png"/><Relationship Id="rId5" Type="http://schemas.openxmlformats.org/officeDocument/2006/relationships/diagramQuickStyle" Target="../diagrams/quickStyle3.xml"/><Relationship Id="rId10" Type="http://schemas.openxmlformats.org/officeDocument/2006/relationships/image" Target="../media/image35.png"/><Relationship Id="rId4" Type="http://schemas.openxmlformats.org/officeDocument/2006/relationships/diagramLayout" Target="../diagrams/layout3.xml"/><Relationship Id="rId9" Type="http://schemas.openxmlformats.org/officeDocument/2006/relationships/image" Target="../media/image34.jpeg"/><Relationship Id="rId14" Type="http://schemas.openxmlformats.org/officeDocument/2006/relationships/image" Target="../media/image3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wmf"/><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40.xml.rels><?xml version="1.0" encoding="UTF-8" standalone="yes"?>
<Relationships xmlns="http://schemas.openxmlformats.org/package/2006/relationships"><Relationship Id="rId8" Type="http://schemas.openxmlformats.org/officeDocument/2006/relationships/hyperlink" Target="http://grist.org/" TargetMode="External"/><Relationship Id="rId3" Type="http://schemas.openxmlformats.org/officeDocument/2006/relationships/hyperlink" Target="http://kearnystreet.org/" TargetMode="External"/><Relationship Id="rId7" Type="http://schemas.openxmlformats.org/officeDocument/2006/relationships/hyperlink" Target="http://www.socialmediaexaminer.com/3-rewards-and-3-risks-of-making-customers-brand-ambassadors/" TargetMode="External"/><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hyperlink" Target="http://khaledhosseinifoundation.org/" TargetMode="External"/><Relationship Id="rId5" Type="http://schemas.openxmlformats.org/officeDocument/2006/relationships/hyperlink" Target="http://bluekeyblog.org/" TargetMode="External"/><Relationship Id="rId4" Type="http://schemas.openxmlformats.org/officeDocument/2006/relationships/hyperlink" Target="http://www.bactheatre.or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_template-cover.jpg                                         0037E422Macintosh HD                   C3619BF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0"/>
            <a:ext cx="9145588" cy="73167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971800"/>
            <a:ext cx="9144000" cy="523220"/>
          </a:xfrm>
          <a:prstGeom prst="rect">
            <a:avLst/>
          </a:prstGeom>
          <a:solidFill>
            <a:schemeClr val="accent5">
              <a:lumMod val="40000"/>
              <a:lumOff val="60000"/>
            </a:schemeClr>
          </a:solidFill>
        </p:spPr>
        <p:txBody>
          <a:bodyPr wrap="square" rtlCol="0">
            <a:spAutoFit/>
          </a:bodyPr>
          <a:lstStyle/>
          <a:p>
            <a:pPr algn="ctr"/>
            <a:r>
              <a:rPr lang="en-US" sz="2800" b="1" dirty="0">
                <a:latin typeface="Arial" pitchFamily="34" charset="0"/>
                <a:cs typeface="Arial" pitchFamily="34" charset="0"/>
              </a:rPr>
              <a:t>New Media for the Networked NGO</a:t>
            </a:r>
          </a:p>
        </p:txBody>
      </p:sp>
      <p:sp>
        <p:nvSpPr>
          <p:cNvPr id="9" name="TextBox 8"/>
          <p:cNvSpPr txBox="1"/>
          <p:nvPr/>
        </p:nvSpPr>
        <p:spPr>
          <a:xfrm>
            <a:off x="0" y="4201180"/>
            <a:ext cx="9144000" cy="646331"/>
          </a:xfrm>
          <a:prstGeom prst="rect">
            <a:avLst/>
          </a:prstGeom>
          <a:solidFill>
            <a:srgbClr val="9DE357">
              <a:alpha val="57000"/>
            </a:srgbClr>
          </a:solidFill>
        </p:spPr>
        <p:txBody>
          <a:bodyPr wrap="square" rtlCol="0">
            <a:spAutoFit/>
          </a:bodyPr>
          <a:lstStyle/>
          <a:p>
            <a:pPr algn="ctr"/>
            <a:r>
              <a:rPr lang="en-US" b="1" dirty="0" smtClean="0">
                <a:latin typeface="Arial" pitchFamily="34" charset="0"/>
                <a:cs typeface="Arial" pitchFamily="34" charset="0"/>
              </a:rPr>
              <a:t>Principles of Successful Networked NGOs</a:t>
            </a:r>
            <a:endParaRPr lang="en-US" dirty="0">
              <a:latin typeface="Arial" pitchFamily="34" charset="0"/>
              <a:cs typeface="Arial" pitchFamily="34" charset="0"/>
            </a:endParaRPr>
          </a:p>
          <a:p>
            <a:pPr algn="ctr"/>
            <a:r>
              <a:rPr lang="en-US" b="1" dirty="0">
                <a:latin typeface="Arial" pitchFamily="34" charset="0"/>
                <a:cs typeface="Arial" pitchFamily="34" charset="0"/>
              </a:rPr>
              <a:t>Presenter: Beth Kanter</a:t>
            </a:r>
            <a:endParaRPr lang="en-US" dirty="0">
              <a:latin typeface="Arial" pitchFamily="34" charset="0"/>
              <a:cs typeface="Arial" pitchFamily="34" charset="0"/>
            </a:endParaRPr>
          </a:p>
        </p:txBody>
      </p:sp>
      <p:sp>
        <p:nvSpPr>
          <p:cNvPr id="10" name="TextBox 9"/>
          <p:cNvSpPr txBox="1"/>
          <p:nvPr/>
        </p:nvSpPr>
        <p:spPr>
          <a:xfrm>
            <a:off x="9525" y="6334780"/>
            <a:ext cx="9144000" cy="738664"/>
          </a:xfrm>
          <a:prstGeom prst="rect">
            <a:avLst/>
          </a:prstGeom>
          <a:noFill/>
        </p:spPr>
        <p:txBody>
          <a:bodyPr wrap="square" rtlCol="0">
            <a:spAutoFit/>
          </a:bodyPr>
          <a:lstStyle/>
          <a:p>
            <a:pPr algn="ctr"/>
            <a:r>
              <a:rPr lang="en-US" sz="1400" dirty="0">
                <a:solidFill>
                  <a:schemeClr val="tx1">
                    <a:lumMod val="75000"/>
                    <a:lumOff val="25000"/>
                  </a:schemeClr>
                </a:solidFill>
                <a:latin typeface="Arial" pitchFamily="34" charset="0"/>
                <a:cs typeface="Arial" pitchFamily="34" charset="0"/>
              </a:rPr>
              <a:t>E-Mediat is funded by the Middle East Partnership Initiative of the United States Department of State with support from Microsoft Corporation and craigslist Charitable Fund and administrated by the Institute of International Education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5417110" cy="4343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816429"/>
            <a:ext cx="4817007" cy="54864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361" y="4555864"/>
            <a:ext cx="3852439" cy="2226094"/>
          </a:xfrm>
          <a:prstGeom prst="rect">
            <a:avLst/>
          </a:prstGeom>
        </p:spPr>
      </p:pic>
    </p:spTree>
    <p:extLst>
      <p:ext uri="{BB962C8B-B14F-4D97-AF65-F5344CB8AC3E}">
        <p14:creationId xmlns:p14="http://schemas.microsoft.com/office/powerpoint/2010/main" val="1249045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lgn="ctr"/>
            <a:r>
              <a:rPr lang="en-US" b="1" dirty="0">
                <a:latin typeface="Arial" pitchFamily="34" charset="0"/>
                <a:cs typeface="Arial" pitchFamily="34" charset="0"/>
              </a:rPr>
              <a:t>Aligning social media with your communications strategy and objectives</a:t>
            </a:r>
          </a:p>
          <a:p>
            <a:pPr marL="457200" indent="-457200">
              <a:defRPr/>
            </a:pPr>
            <a:r>
              <a:rPr lang="en-US" dirty="0">
                <a:solidFill>
                  <a:prstClr val="black"/>
                </a:solidFill>
                <a:latin typeface="Arial" pitchFamily="34" charset="0"/>
                <a:cs typeface="Arial" pitchFamily="34" charset="0"/>
              </a:rPr>
              <a:t>Write down one of your SMART social media objectives</a:t>
            </a:r>
          </a:p>
          <a:p>
            <a:pPr marL="457200" indent="-457200">
              <a:defRPr/>
            </a:pPr>
            <a:r>
              <a:rPr lang="en-US" dirty="0">
                <a:solidFill>
                  <a:prstClr val="black"/>
                </a:solidFill>
                <a:latin typeface="Arial" pitchFamily="34" charset="0"/>
                <a:cs typeface="Arial" pitchFamily="34" charset="0"/>
              </a:rPr>
              <a:t>Share it with the person next to you</a:t>
            </a:r>
          </a:p>
          <a:p>
            <a:pPr marL="457200" indent="-457200">
              <a:defRPr/>
            </a:pPr>
            <a:r>
              <a:rPr lang="en-US" dirty="0">
                <a:solidFill>
                  <a:prstClr val="black"/>
                </a:solidFill>
                <a:latin typeface="Arial" pitchFamily="34" charset="0"/>
                <a:cs typeface="Arial" pitchFamily="34" charset="0"/>
              </a:rPr>
              <a:t>Test to make sure it is SMART</a:t>
            </a:r>
          </a:p>
          <a:p>
            <a:endParaRPr lang="en-US" b="1" dirty="0">
              <a:latin typeface="Arial" charset="0"/>
            </a:endParaRPr>
          </a:p>
          <a:p>
            <a:endParaRPr lang="en-US" dirty="0"/>
          </a:p>
        </p:txBody>
      </p:sp>
      <p:sp>
        <p:nvSpPr>
          <p:cNvPr id="6" name="Title 5"/>
          <p:cNvSpPr txBox="1">
            <a:spLocks noGrp="1"/>
          </p:cNvSpPr>
          <p:nvPr>
            <p:ph type="title"/>
          </p:nvPr>
        </p:nvSpPr>
        <p:spPr>
          <a:xfrm>
            <a:off x="0" y="3517"/>
            <a:ext cx="9144000" cy="1200329"/>
          </a:xfrm>
          <a:prstGeom prst="rect">
            <a:avLst/>
          </a:prstGeom>
          <a:solidFill>
            <a:srgbClr val="ABDCD4"/>
          </a:solidFill>
        </p:spPr>
        <p:txBody>
          <a:bodyPr wrap="square">
            <a:spAutoFit/>
          </a:bodyPr>
          <a:lstStyle/>
          <a:p>
            <a:pPr algn="ctr" fontAlgn="auto">
              <a:spcBef>
                <a:spcPts val="0"/>
              </a:spcBef>
              <a:spcAft>
                <a:spcPts val="0"/>
              </a:spcAft>
              <a:defRPr/>
            </a:pPr>
            <a:r>
              <a:rPr lang="en-US" sz="3600" b="1" dirty="0" smtClean="0">
                <a:latin typeface="Arial" pitchFamily="34" charset="0"/>
                <a:cs typeface="Arial" pitchFamily="34" charset="0"/>
              </a:rPr>
              <a:t>Principle #1:</a:t>
            </a:r>
          </a:p>
          <a:p>
            <a:pPr algn="ctr" fontAlgn="auto">
              <a:spcBef>
                <a:spcPts val="0"/>
              </a:spcBef>
              <a:spcAft>
                <a:spcPts val="0"/>
              </a:spcAft>
              <a:defRPr/>
            </a:pPr>
            <a:r>
              <a:rPr lang="en-US" sz="3600" b="1" dirty="0" smtClean="0">
                <a:latin typeface="Arial" pitchFamily="34" charset="0"/>
                <a:cs typeface="Arial" pitchFamily="34" charset="0"/>
              </a:rPr>
              <a:t>Share Pair</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val="3556934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3"/>
          <p:cNvSpPr txBox="1">
            <a:spLocks noChangeArrowheads="1"/>
          </p:cNvSpPr>
          <p:nvPr/>
        </p:nvSpPr>
        <p:spPr bwMode="auto">
          <a:xfrm>
            <a:off x="685800" y="1905000"/>
            <a:ext cx="7924800" cy="584200"/>
          </a:xfrm>
          <a:prstGeom prst="rect">
            <a:avLst/>
          </a:prstGeom>
          <a:solidFill>
            <a:schemeClr val="bg1"/>
          </a:solidFill>
          <a:ln w="60325">
            <a:noFill/>
            <a:miter lim="800000"/>
            <a:headEnd/>
            <a:tailEnd/>
          </a:ln>
        </p:spPr>
        <p:txBody>
          <a:bodyPr>
            <a:spAutoFit/>
          </a:bodyPr>
          <a:lstStyle/>
          <a:p>
            <a:endParaRPr lang="en-US" sz="3200"/>
          </a:p>
        </p:txBody>
      </p:sp>
      <p:sp>
        <p:nvSpPr>
          <p:cNvPr id="10244" name="TextBox 8"/>
          <p:cNvSpPr txBox="1">
            <a:spLocks noChangeArrowheads="1"/>
          </p:cNvSpPr>
          <p:nvPr/>
        </p:nvSpPr>
        <p:spPr bwMode="auto">
          <a:xfrm>
            <a:off x="762000" y="1600200"/>
            <a:ext cx="7467600" cy="738188"/>
          </a:xfrm>
          <a:prstGeom prst="rect">
            <a:avLst/>
          </a:prstGeom>
          <a:noFill/>
          <a:ln w="9525">
            <a:noFill/>
            <a:miter lim="800000"/>
            <a:headEnd/>
            <a:tailEnd/>
          </a:ln>
        </p:spPr>
        <p:txBody>
          <a:bodyPr>
            <a:spAutoFit/>
          </a:bodyPr>
          <a:lstStyle/>
          <a:p>
            <a:endParaRPr lang="en-US" sz="2400">
              <a:latin typeface="Arial" charset="0"/>
            </a:endParaRPr>
          </a:p>
          <a:p>
            <a:endParaRPr lang="en-US">
              <a:latin typeface="Arial" charset="0"/>
            </a:endParaRPr>
          </a:p>
        </p:txBody>
      </p:sp>
      <p:sp>
        <p:nvSpPr>
          <p:cNvPr id="7" name="TextBox 6"/>
          <p:cNvSpPr txBox="1"/>
          <p:nvPr/>
        </p:nvSpPr>
        <p:spPr>
          <a:xfrm>
            <a:off x="0" y="0"/>
            <a:ext cx="9144000" cy="1261884"/>
          </a:xfrm>
          <a:prstGeom prst="rect">
            <a:avLst/>
          </a:prstGeom>
          <a:solidFill>
            <a:srgbClr val="ABDCD4"/>
          </a:solidFill>
        </p:spPr>
        <p:txBody>
          <a:bodyPr>
            <a:spAutoFit/>
          </a:bodyPr>
          <a:lstStyle/>
          <a:p>
            <a:pPr algn="ctr" fontAlgn="auto">
              <a:spcBef>
                <a:spcPts val="0"/>
              </a:spcBef>
              <a:spcAft>
                <a:spcPts val="0"/>
              </a:spcAft>
              <a:defRPr/>
            </a:pPr>
            <a:endParaRPr lang="en-US" sz="40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Principle #2</a:t>
            </a:r>
            <a:endParaRPr lang="en-US" sz="3600" b="1" dirty="0">
              <a:latin typeface="Arial" pitchFamily="34" charset="0"/>
              <a:cs typeface="Arial" pitchFamily="34" charset="0"/>
            </a:endParaRPr>
          </a:p>
        </p:txBody>
      </p:sp>
      <p:sp>
        <p:nvSpPr>
          <p:cNvPr id="10246" name="TextBox 11"/>
          <p:cNvSpPr txBox="1">
            <a:spLocks noChangeArrowheads="1"/>
          </p:cNvSpPr>
          <p:nvPr/>
        </p:nvSpPr>
        <p:spPr bwMode="auto">
          <a:xfrm>
            <a:off x="868997" y="2511128"/>
            <a:ext cx="7721600" cy="2000548"/>
          </a:xfrm>
          <a:prstGeom prst="rect">
            <a:avLst/>
          </a:prstGeom>
          <a:noFill/>
          <a:ln w="9525">
            <a:noFill/>
            <a:miter lim="800000"/>
            <a:headEnd/>
            <a:tailEnd/>
          </a:ln>
        </p:spPr>
        <p:txBody>
          <a:bodyPr>
            <a:spAutoFit/>
          </a:bodyPr>
          <a:lstStyle/>
          <a:p>
            <a:pPr algn="ctr"/>
            <a:r>
              <a:rPr lang="en-US" sz="3200" dirty="0" smtClean="0">
                <a:latin typeface="Arial" pitchFamily="34" charset="0"/>
                <a:cs typeface="Arial" pitchFamily="34" charset="0"/>
              </a:rPr>
              <a:t>Scales </a:t>
            </a:r>
            <a:r>
              <a:rPr lang="en-US" sz="3200" dirty="0">
                <a:latin typeface="Arial" pitchFamily="34" charset="0"/>
                <a:cs typeface="Arial" pitchFamily="34" charset="0"/>
              </a:rPr>
              <a:t>social media by empowering everyone in the organization and integrating </a:t>
            </a:r>
            <a:r>
              <a:rPr lang="en-US" sz="3200" dirty="0" smtClean="0">
                <a:latin typeface="Arial" pitchFamily="34" charset="0"/>
                <a:cs typeface="Arial" pitchFamily="34" charset="0"/>
              </a:rPr>
              <a:t>social media </a:t>
            </a:r>
            <a:r>
              <a:rPr lang="en-US" sz="3200" dirty="0">
                <a:latin typeface="Arial" pitchFamily="34" charset="0"/>
                <a:cs typeface="Arial" pitchFamily="34" charset="0"/>
              </a:rPr>
              <a:t>into work flow</a:t>
            </a:r>
          </a:p>
          <a:p>
            <a:endParaRPr lang="en-US" sz="2800" b="1" dirty="0">
              <a:latin typeface="Arial" charset="0"/>
            </a:endParaRPr>
          </a:p>
        </p:txBody>
      </p:sp>
    </p:spTree>
    <p:extLst>
      <p:ext uri="{BB962C8B-B14F-4D97-AF65-F5344CB8AC3E}">
        <p14:creationId xmlns:p14="http://schemas.microsoft.com/office/powerpoint/2010/main" val="3427138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38200" y="3306699"/>
            <a:ext cx="3901120" cy="2789301"/>
          </a:xfrm>
          <a:prstGeom prst="rect">
            <a:avLst/>
          </a:prstGeom>
        </p:spPr>
      </p:pic>
      <p:pic>
        <p:nvPicPr>
          <p:cNvPr id="5" name="Picture 4" descr="BACT_Blue.tif"/>
          <p:cNvPicPr>
            <a:picLocks noChangeAspect="1"/>
          </p:cNvPicPr>
          <p:nvPr/>
        </p:nvPicPr>
        <p:blipFill>
          <a:blip r:embed="rId4"/>
          <a:stretch>
            <a:fillRect/>
          </a:stretch>
        </p:blipFill>
        <p:spPr>
          <a:xfrm>
            <a:off x="1219200" y="1820975"/>
            <a:ext cx="2819400" cy="1461911"/>
          </a:xfrm>
          <a:prstGeom prst="rect">
            <a:avLst/>
          </a:prstGeom>
        </p:spPr>
      </p:pic>
      <p:sp>
        <p:nvSpPr>
          <p:cNvPr id="3" name="TextBox 2"/>
          <p:cNvSpPr txBox="1"/>
          <p:nvPr/>
        </p:nvSpPr>
        <p:spPr>
          <a:xfrm>
            <a:off x="5105400" y="1572466"/>
            <a:ext cx="3429000" cy="4708981"/>
          </a:xfrm>
          <a:prstGeom prst="rect">
            <a:avLst/>
          </a:prstGeom>
          <a:noFill/>
        </p:spPr>
        <p:txBody>
          <a:bodyPr wrap="square" rtlCol="0">
            <a:spAutoFit/>
          </a:bodyPr>
          <a:lstStyle/>
          <a:p>
            <a:pPr marL="285750" indent="-285750">
              <a:buFont typeface="Arial" pitchFamily="34" charset="0"/>
              <a:buChar char="•"/>
            </a:pPr>
            <a:r>
              <a:rPr lang="en-US" sz="2000" dirty="0" smtClean="0">
                <a:latin typeface="Arial" pitchFamily="34" charset="0"/>
                <a:cs typeface="Arial" pitchFamily="34" charset="0"/>
              </a:rPr>
              <a:t>3 person staff</a:t>
            </a:r>
          </a:p>
          <a:p>
            <a:pPr marL="285750" indent="-285750">
              <a:buFont typeface="Arial" pitchFamily="34" charset="0"/>
              <a:buChar char="•"/>
            </a:pPr>
            <a:r>
              <a:rPr lang="en-US" sz="2000" dirty="0" smtClean="0">
                <a:latin typeface="Arial" pitchFamily="34" charset="0"/>
                <a:cs typeface="Arial" pitchFamily="34" charset="0"/>
              </a:rPr>
              <a:t>Social media responsibilities in all three job descriptions</a:t>
            </a:r>
          </a:p>
          <a:p>
            <a:pPr marL="285750" indent="-285750">
              <a:buFont typeface="Arial" pitchFamily="34" charset="0"/>
              <a:buChar char="•"/>
            </a:pPr>
            <a:r>
              <a:rPr lang="en-US" sz="2000" dirty="0" smtClean="0">
                <a:latin typeface="Arial" pitchFamily="34" charset="0"/>
                <a:cs typeface="Arial" pitchFamily="34" charset="0"/>
              </a:rPr>
              <a:t>Each person 2-4 hours per week</a:t>
            </a:r>
          </a:p>
          <a:p>
            <a:pPr marL="285750" indent="-285750">
              <a:buFont typeface="Arial" pitchFamily="34" charset="0"/>
              <a:buChar char="•"/>
            </a:pPr>
            <a:r>
              <a:rPr lang="en-US" sz="2000" dirty="0" smtClean="0">
                <a:latin typeface="Arial" pitchFamily="34" charset="0"/>
                <a:cs typeface="Arial" pitchFamily="34" charset="0"/>
              </a:rPr>
              <a:t>Weekly 20 minute meeting to coordinate</a:t>
            </a:r>
            <a:endParaRPr lang="en-US" sz="2000" dirty="0">
              <a:latin typeface="Arial" pitchFamily="34" charset="0"/>
              <a:cs typeface="Arial" pitchFamily="34" charset="0"/>
            </a:endParaRPr>
          </a:p>
          <a:p>
            <a:pPr marL="285750" indent="-285750">
              <a:buFont typeface="Arial" pitchFamily="34" charset="0"/>
              <a:buChar char="•"/>
            </a:pPr>
            <a:r>
              <a:rPr lang="en-US" sz="2000" dirty="0" smtClean="0">
                <a:latin typeface="Arial" pitchFamily="34" charset="0"/>
                <a:cs typeface="Arial" pitchFamily="34" charset="0"/>
              </a:rPr>
              <a:t>Three initiatives to support SMART objectives</a:t>
            </a:r>
          </a:p>
          <a:p>
            <a:pPr marL="742950" lvl="1" indent="-285750">
              <a:buFont typeface="Arial" pitchFamily="34" charset="0"/>
              <a:buChar char="•"/>
            </a:pPr>
            <a:r>
              <a:rPr lang="en-US" sz="2000" dirty="0" smtClean="0">
                <a:latin typeface="Arial" pitchFamily="34" charset="0"/>
                <a:cs typeface="Arial" pitchFamily="34" charset="0"/>
              </a:rPr>
              <a:t>Weekly video w/Flip</a:t>
            </a:r>
          </a:p>
          <a:p>
            <a:pPr marL="742950" lvl="1" indent="-285750">
              <a:buFont typeface="Arial" pitchFamily="34" charset="0"/>
              <a:buChar char="•"/>
            </a:pPr>
            <a:r>
              <a:rPr lang="en-US" sz="2000" dirty="0">
                <a:latin typeface="Arial" pitchFamily="34" charset="0"/>
                <a:cs typeface="Arial" pitchFamily="34" charset="0"/>
              </a:rPr>
              <a:t>B</a:t>
            </a:r>
            <a:r>
              <a:rPr lang="en-US" sz="2000" dirty="0" smtClean="0">
                <a:latin typeface="Arial" pitchFamily="34" charset="0"/>
                <a:cs typeface="Arial" pitchFamily="34" charset="0"/>
              </a:rPr>
              <a:t>logger outreach</a:t>
            </a:r>
          </a:p>
          <a:p>
            <a:pPr marL="742950" lvl="1" indent="-285750">
              <a:buFont typeface="Arial" pitchFamily="34" charset="0"/>
              <a:buChar char="•"/>
            </a:pPr>
            <a:r>
              <a:rPr lang="en-US" sz="2000" dirty="0" smtClean="0">
                <a:latin typeface="Arial" pitchFamily="34" charset="0"/>
                <a:cs typeface="Arial" pitchFamily="34" charset="0"/>
              </a:rPr>
              <a:t>Facebook </a:t>
            </a:r>
          </a:p>
          <a:p>
            <a:pPr marL="285750" indent="-285750">
              <a:buFont typeface="Arial" pitchFamily="34" charset="0"/>
              <a:buChar char="•"/>
            </a:pPr>
            <a:endParaRPr lang="en-US" sz="2000" dirty="0" smtClean="0">
              <a:latin typeface="Arial" pitchFamily="34" charset="0"/>
              <a:cs typeface="Arial" pitchFamily="34" charset="0"/>
            </a:endParaRPr>
          </a:p>
        </p:txBody>
      </p:sp>
      <p:sp>
        <p:nvSpPr>
          <p:cNvPr id="6" name="TextBox 5"/>
          <p:cNvSpPr txBox="1"/>
          <p:nvPr/>
        </p:nvSpPr>
        <p:spPr>
          <a:xfrm>
            <a:off x="0" y="0"/>
            <a:ext cx="9144000" cy="1631216"/>
          </a:xfrm>
          <a:prstGeom prst="rect">
            <a:avLst/>
          </a:prstGeom>
          <a:solidFill>
            <a:srgbClr val="ABDCD4"/>
          </a:solidFill>
        </p:spPr>
        <p:txBody>
          <a:bodyPr>
            <a:spAutoFit/>
          </a:bodyPr>
          <a:lstStyle/>
          <a:p>
            <a:pPr algn="ctr" fontAlgn="auto">
              <a:spcBef>
                <a:spcPts val="0"/>
              </a:spcBef>
              <a:spcAft>
                <a:spcPts val="0"/>
              </a:spcAft>
              <a:defRPr/>
            </a:pPr>
            <a:endParaRPr lang="en-US" sz="2800" b="1" dirty="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Small NGOs share the work load across staff</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3"/>
          <p:cNvSpPr txBox="1">
            <a:spLocks noChangeArrowheads="1"/>
          </p:cNvSpPr>
          <p:nvPr/>
        </p:nvSpPr>
        <p:spPr bwMode="auto">
          <a:xfrm>
            <a:off x="457200" y="228600"/>
            <a:ext cx="8210549" cy="430887"/>
          </a:xfrm>
          <a:prstGeom prst="rect">
            <a:avLst/>
          </a:prstGeom>
          <a:noFill/>
          <a:ln w="9525">
            <a:noFill/>
            <a:miter lim="800000"/>
            <a:headEnd/>
            <a:tailEnd/>
          </a:ln>
        </p:spPr>
        <p:txBody>
          <a:bodyPr wrap="square">
            <a:spAutoFit/>
          </a:bodyPr>
          <a:lstStyle/>
          <a:p>
            <a:r>
              <a:rPr lang="en-US" sz="2200" b="1" dirty="0" smtClean="0">
                <a:solidFill>
                  <a:schemeClr val="bg1"/>
                </a:solidFill>
                <a:latin typeface="Myriad Pro"/>
              </a:rPr>
              <a:t>Participation Guidelines for Everyone</a:t>
            </a:r>
            <a:endParaRPr lang="en-US" sz="2200" b="1" dirty="0">
              <a:solidFill>
                <a:schemeClr val="bg1"/>
              </a:solidFill>
              <a:latin typeface="Myriad Pro"/>
            </a:endParaRPr>
          </a:p>
        </p:txBody>
      </p:sp>
      <p:sp>
        <p:nvSpPr>
          <p:cNvPr id="13" name="TextBox 12"/>
          <p:cNvSpPr txBox="1"/>
          <p:nvPr/>
        </p:nvSpPr>
        <p:spPr>
          <a:xfrm>
            <a:off x="685800" y="6096000"/>
            <a:ext cx="6629400" cy="461665"/>
          </a:xfrm>
          <a:prstGeom prst="rect">
            <a:avLst/>
          </a:prstGeom>
          <a:noFill/>
        </p:spPr>
        <p:txBody>
          <a:bodyPr wrap="square" rtlCol="0">
            <a:spAutoFit/>
          </a:bodyPr>
          <a:lstStyle/>
          <a:p>
            <a:r>
              <a:rPr lang="en-US" sz="2400" dirty="0" smtClean="0">
                <a:solidFill>
                  <a:schemeClr val="bg1"/>
                </a:solidFill>
              </a:rPr>
              <a:t>http://www.bethkanter.org/trust-control/</a:t>
            </a:r>
            <a:endParaRPr lang="en-US" sz="2400" dirty="0">
              <a:solidFill>
                <a:schemeClr val="bg1"/>
              </a:solidFill>
            </a:endParaRPr>
          </a:p>
        </p:txBody>
      </p:sp>
      <p:pic>
        <p:nvPicPr>
          <p:cNvPr id="7" name="Picture 6" descr="8-3-11 1-00-31 PM.png"/>
          <p:cNvPicPr>
            <a:picLocks noChangeAspect="1"/>
          </p:cNvPicPr>
          <p:nvPr/>
        </p:nvPicPr>
        <p:blipFill>
          <a:blip r:embed="rId3" cstate="print"/>
          <a:stretch>
            <a:fillRect/>
          </a:stretch>
        </p:blipFill>
        <p:spPr>
          <a:xfrm>
            <a:off x="1447800" y="1295400"/>
            <a:ext cx="6019800" cy="4800600"/>
          </a:xfrm>
          <a:prstGeom prst="rect">
            <a:avLst/>
          </a:prstGeom>
        </p:spPr>
      </p:pic>
      <p:sp>
        <p:nvSpPr>
          <p:cNvPr id="8" name="Title 7"/>
          <p:cNvSpPr txBox="1">
            <a:spLocks noGrp="1"/>
          </p:cNvSpPr>
          <p:nvPr>
            <p:ph type="title"/>
          </p:nvPr>
        </p:nvSpPr>
        <p:spPr>
          <a:xfrm>
            <a:off x="1" y="0"/>
            <a:ext cx="9143999" cy="1077218"/>
          </a:xfrm>
          <a:prstGeom prst="rect">
            <a:avLst/>
          </a:prstGeom>
          <a:solidFill>
            <a:srgbClr val="ABDCD4"/>
          </a:solidFill>
        </p:spPr>
        <p:txBody>
          <a:bodyPr wrap="square">
            <a:spAutoFit/>
          </a:bodyPr>
          <a:lstStyle/>
          <a:p>
            <a:pPr algn="ctr" fontAlgn="auto">
              <a:spcBef>
                <a:spcPts val="0"/>
              </a:spcBef>
              <a:spcAft>
                <a:spcPts val="0"/>
              </a:spcAft>
              <a:defRPr/>
            </a:pPr>
            <a:endParaRPr lang="en-US" sz="2800" b="1" dirty="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The Rule Book: Social Media Strategy</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457200" indent="-457200"/>
            <a:r>
              <a:rPr lang="en-US" i="1" dirty="0">
                <a:latin typeface="Arial" pitchFamily="34" charset="0"/>
                <a:cs typeface="Arial" pitchFamily="34" charset="0"/>
              </a:rPr>
              <a:t>How can your NGO integrate social media tasks into staff’s work flow?   How would you divide the work?</a:t>
            </a:r>
          </a:p>
          <a:p>
            <a:endParaRPr lang="en-US" i="1" dirty="0">
              <a:latin typeface="Arial" pitchFamily="34" charset="0"/>
              <a:cs typeface="Arial" pitchFamily="34" charset="0"/>
            </a:endParaRPr>
          </a:p>
          <a:p>
            <a:pPr marL="457200" indent="-457200"/>
            <a:r>
              <a:rPr lang="en-US" i="1" dirty="0">
                <a:latin typeface="Arial" pitchFamily="34" charset="0"/>
                <a:cs typeface="Arial" pitchFamily="34" charset="0"/>
              </a:rPr>
              <a:t>What principles would your NGO include in its social media policy for all staff or volunteers? </a:t>
            </a:r>
          </a:p>
          <a:p>
            <a:endParaRPr lang="en-US" dirty="0"/>
          </a:p>
        </p:txBody>
      </p:sp>
      <p:sp>
        <p:nvSpPr>
          <p:cNvPr id="6" name="Title 5"/>
          <p:cNvSpPr txBox="1">
            <a:spLocks noGrp="1"/>
          </p:cNvSpPr>
          <p:nvPr>
            <p:ph type="title"/>
          </p:nvPr>
        </p:nvSpPr>
        <p:spPr>
          <a:xfrm>
            <a:off x="0" y="3517"/>
            <a:ext cx="9144000" cy="1200329"/>
          </a:xfrm>
          <a:prstGeom prst="rect">
            <a:avLst/>
          </a:prstGeom>
          <a:solidFill>
            <a:srgbClr val="ABDCD4"/>
          </a:solidFill>
        </p:spPr>
        <p:txBody>
          <a:bodyPr wrap="square">
            <a:spAutoFit/>
          </a:bodyPr>
          <a:lstStyle/>
          <a:p>
            <a:pPr algn="ctr" fontAlgn="auto">
              <a:spcBef>
                <a:spcPts val="0"/>
              </a:spcBef>
              <a:spcAft>
                <a:spcPts val="0"/>
              </a:spcAft>
              <a:defRPr/>
            </a:pPr>
            <a:r>
              <a:rPr lang="en-US" sz="3600" b="1" dirty="0" smtClean="0">
                <a:latin typeface="Arial" pitchFamily="34" charset="0"/>
                <a:cs typeface="Arial" pitchFamily="34" charset="0"/>
              </a:rPr>
              <a:t>Principle #2:</a:t>
            </a:r>
          </a:p>
          <a:p>
            <a:pPr algn="ctr" fontAlgn="auto">
              <a:spcBef>
                <a:spcPts val="0"/>
              </a:spcBef>
              <a:spcAft>
                <a:spcPts val="0"/>
              </a:spcAft>
              <a:defRPr/>
            </a:pPr>
            <a:r>
              <a:rPr lang="en-US" sz="3600" b="1" dirty="0" smtClean="0">
                <a:latin typeface="Arial" pitchFamily="34" charset="0"/>
                <a:cs typeface="Arial" pitchFamily="34" charset="0"/>
              </a:rPr>
              <a:t>Full Group</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val="3700025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lgn="ctr">
              <a:buNone/>
            </a:pPr>
            <a:endParaRPr lang="en-US" dirty="0" smtClean="0">
              <a:latin typeface="Arial" charset="0"/>
            </a:endParaRPr>
          </a:p>
          <a:p>
            <a:pPr marL="0" indent="0" algn="ctr">
              <a:buNone/>
            </a:pPr>
            <a:endParaRPr lang="en-US" dirty="0">
              <a:latin typeface="Arial" charset="0"/>
            </a:endParaRPr>
          </a:p>
          <a:p>
            <a:pPr marL="0" indent="0" algn="ctr">
              <a:buNone/>
            </a:pPr>
            <a:endParaRPr lang="en-US" dirty="0" smtClean="0">
              <a:latin typeface="Arial" charset="0"/>
            </a:endParaRPr>
          </a:p>
          <a:p>
            <a:pPr marL="0" indent="0" algn="ctr">
              <a:buNone/>
            </a:pPr>
            <a:r>
              <a:rPr lang="en-US" dirty="0" smtClean="0">
                <a:latin typeface="Arial" charset="0"/>
              </a:rPr>
              <a:t>Monitors</a:t>
            </a:r>
            <a:r>
              <a:rPr lang="en-US" dirty="0">
                <a:latin typeface="Arial" charset="0"/>
              </a:rPr>
              <a:t>, listens and researches the people in their network</a:t>
            </a:r>
          </a:p>
          <a:p>
            <a:endParaRPr lang="en-US" dirty="0"/>
          </a:p>
        </p:txBody>
      </p:sp>
      <p:sp>
        <p:nvSpPr>
          <p:cNvPr id="6" name="Title 5"/>
          <p:cNvSpPr txBox="1">
            <a:spLocks noGrp="1"/>
          </p:cNvSpPr>
          <p:nvPr>
            <p:ph type="title"/>
          </p:nvPr>
        </p:nvSpPr>
        <p:spPr>
          <a:xfrm>
            <a:off x="0" y="0"/>
            <a:ext cx="9144000" cy="1200329"/>
          </a:xfrm>
          <a:prstGeom prst="rect">
            <a:avLst/>
          </a:prstGeom>
          <a:solidFill>
            <a:srgbClr val="ABDCD4"/>
          </a:solidFill>
        </p:spPr>
        <p:txBody>
          <a:bodyPr wrap="square">
            <a:spAutoFit/>
          </a:bodyPr>
          <a:lstStyle/>
          <a:p>
            <a:pPr algn="ct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Principle #3</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val="4062815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cial media dashboard.png"/>
          <p:cNvPicPr>
            <a:picLocks noChangeAspect="1"/>
          </p:cNvPicPr>
          <p:nvPr/>
        </p:nvPicPr>
        <p:blipFill>
          <a:blip r:embed="rId3"/>
          <a:stretch>
            <a:fillRect/>
          </a:stretch>
        </p:blipFill>
        <p:spPr>
          <a:xfrm>
            <a:off x="0" y="1371600"/>
            <a:ext cx="9144000" cy="3841863"/>
          </a:xfrm>
          <a:prstGeom prst="rect">
            <a:avLst/>
          </a:prstGeom>
        </p:spPr>
      </p:pic>
      <p:pic>
        <p:nvPicPr>
          <p:cNvPr id="4" name="Picture 3" descr="google alert s"/>
          <p:cNvPicPr>
            <a:picLocks noChangeAspect="1" noChangeArrowheads="1"/>
          </p:cNvPicPr>
          <p:nvPr/>
        </p:nvPicPr>
        <p:blipFill>
          <a:blip r:embed="rId4" cstate="print"/>
          <a:srcRect/>
          <a:stretch>
            <a:fillRect/>
          </a:stretch>
        </p:blipFill>
        <p:spPr bwMode="auto">
          <a:xfrm>
            <a:off x="249868" y="5282186"/>
            <a:ext cx="1466850" cy="771525"/>
          </a:xfrm>
          <a:prstGeom prst="rect">
            <a:avLst/>
          </a:prstGeom>
          <a:noFill/>
          <a:ln w="9525">
            <a:noFill/>
            <a:miter lim="800000"/>
            <a:headEnd/>
            <a:tailEnd/>
          </a:ln>
        </p:spPr>
      </p:pic>
      <p:pic>
        <p:nvPicPr>
          <p:cNvPr id="5" name="Picture 7" descr="social mention"/>
          <p:cNvPicPr>
            <a:picLocks noChangeAspect="1" noChangeArrowheads="1"/>
          </p:cNvPicPr>
          <p:nvPr/>
        </p:nvPicPr>
        <p:blipFill>
          <a:blip r:embed="rId5" cstate="print"/>
          <a:srcRect/>
          <a:stretch>
            <a:fillRect/>
          </a:stretch>
        </p:blipFill>
        <p:spPr bwMode="auto">
          <a:xfrm>
            <a:off x="5131496" y="5247753"/>
            <a:ext cx="2694140" cy="660691"/>
          </a:xfrm>
          <a:prstGeom prst="rect">
            <a:avLst/>
          </a:prstGeom>
          <a:noFill/>
          <a:ln w="9525">
            <a:noFill/>
            <a:miter lim="800000"/>
            <a:headEnd/>
            <a:tailEnd/>
          </a:ln>
        </p:spPr>
      </p:pic>
      <p:pic>
        <p:nvPicPr>
          <p:cNvPr id="6" name="Picture 8" descr="twitter search"/>
          <p:cNvPicPr>
            <a:picLocks noChangeAspect="1" noChangeArrowheads="1"/>
          </p:cNvPicPr>
          <p:nvPr/>
        </p:nvPicPr>
        <p:blipFill>
          <a:blip r:embed="rId6" cstate="print"/>
          <a:srcRect/>
          <a:stretch>
            <a:fillRect/>
          </a:stretch>
        </p:blipFill>
        <p:spPr bwMode="auto">
          <a:xfrm>
            <a:off x="2058378" y="5282186"/>
            <a:ext cx="3090863" cy="1482725"/>
          </a:xfrm>
          <a:prstGeom prst="rect">
            <a:avLst/>
          </a:prstGeom>
          <a:noFill/>
          <a:ln w="9525">
            <a:noFill/>
            <a:miter lim="800000"/>
            <a:headEnd/>
            <a:tailEnd/>
          </a:ln>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29400" y="5983959"/>
            <a:ext cx="1923810" cy="780952"/>
          </a:xfrm>
          <a:prstGeom prst="rect">
            <a:avLst/>
          </a:prstGeom>
        </p:spPr>
      </p:pic>
      <p:sp>
        <p:nvSpPr>
          <p:cNvPr id="9" name="Title 5"/>
          <p:cNvSpPr txBox="1">
            <a:spLocks/>
          </p:cNvSpPr>
          <p:nvPr/>
        </p:nvSpPr>
        <p:spPr>
          <a:xfrm>
            <a:off x="0" y="0"/>
            <a:ext cx="9144000" cy="1200329"/>
          </a:xfrm>
          <a:prstGeom prst="rect">
            <a:avLst/>
          </a:prstGeom>
          <a:solidFill>
            <a:srgbClr val="ABDCD4"/>
          </a:solidFill>
        </p:spPr>
        <p:txBody>
          <a:bodyPr wrap="square">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defRPr/>
            </a:pPr>
            <a:endParaRPr lang="en-US" sz="3600" b="1" dirty="0" smtClean="0">
              <a:latin typeface="Arial" pitchFamily="34" charset="0"/>
              <a:cs typeface="Arial" pitchFamily="34" charset="0"/>
            </a:endParaRPr>
          </a:p>
          <a:p>
            <a:pPr>
              <a:spcBef>
                <a:spcPts val="0"/>
              </a:spcBef>
              <a:defRPr/>
            </a:pPr>
            <a:r>
              <a:rPr lang="en-US" sz="3600" b="1" dirty="0" smtClean="0">
                <a:latin typeface="Arial" pitchFamily="34" charset="0"/>
                <a:cs typeface="Arial" pitchFamily="34" charset="0"/>
              </a:rPr>
              <a:t>DIY – Listening Dashboard</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4267200" y="1366529"/>
            <a:ext cx="4876800" cy="4062651"/>
          </a:xfrm>
          <a:prstGeom prst="rect">
            <a:avLst/>
          </a:prstGeom>
          <a:solidFill>
            <a:schemeClr val="bg1">
              <a:alpha val="70979"/>
            </a:schemeClr>
          </a:solidFill>
          <a:ln w="38100">
            <a:noFill/>
            <a:miter lim="800000"/>
            <a:headEnd/>
            <a:tailEnd/>
          </a:ln>
        </p:spPr>
        <p:txBody>
          <a:bodyPr wrap="square">
            <a:spAutoFit/>
          </a:bodyPr>
          <a:lstStyle/>
          <a:p>
            <a:pPr marL="285750" indent="-285750">
              <a:buFont typeface="Arial" pitchFamily="34" charset="0"/>
              <a:buChar char="•"/>
            </a:pPr>
            <a:r>
              <a:rPr lang="en-US" b="1" dirty="0" smtClean="0">
                <a:latin typeface="Arial" pitchFamily="34" charset="0"/>
                <a:cs typeface="Arial" pitchFamily="34" charset="0"/>
              </a:rPr>
              <a:t>Nonprofit </a:t>
            </a:r>
            <a:r>
              <a:rPr lang="en-US" b="1" dirty="0">
                <a:latin typeface="Arial" pitchFamily="34" charset="0"/>
                <a:cs typeface="Arial" pitchFamily="34" charset="0"/>
              </a:rPr>
              <a:t>Name </a:t>
            </a:r>
          </a:p>
          <a:p>
            <a:pPr marL="285750" indent="-285750">
              <a:buFont typeface="Arial" pitchFamily="34" charset="0"/>
              <a:buChar char="•"/>
            </a:pPr>
            <a:r>
              <a:rPr lang="en-US" b="1" dirty="0" smtClean="0">
                <a:latin typeface="Arial" pitchFamily="34" charset="0"/>
                <a:cs typeface="Arial" pitchFamily="34" charset="0"/>
              </a:rPr>
              <a:t>Other </a:t>
            </a:r>
            <a:r>
              <a:rPr lang="en-US" b="1" dirty="0">
                <a:latin typeface="Arial" pitchFamily="34" charset="0"/>
                <a:cs typeface="Arial" pitchFamily="34" charset="0"/>
              </a:rPr>
              <a:t>nonprofit names in your space </a:t>
            </a:r>
          </a:p>
          <a:p>
            <a:pPr marL="285750" indent="-285750">
              <a:buFont typeface="Arial" pitchFamily="34" charset="0"/>
              <a:buChar char="•"/>
            </a:pPr>
            <a:r>
              <a:rPr lang="en-US" b="1" dirty="0" smtClean="0">
                <a:latin typeface="Arial" pitchFamily="34" charset="0"/>
                <a:cs typeface="Arial" pitchFamily="34" charset="0"/>
              </a:rPr>
              <a:t>Program</a:t>
            </a:r>
            <a:r>
              <a:rPr lang="en-US" b="1" dirty="0">
                <a:latin typeface="Arial" pitchFamily="34" charset="0"/>
                <a:cs typeface="Arial" pitchFamily="34" charset="0"/>
              </a:rPr>
              <a:t>, services, and event names </a:t>
            </a:r>
          </a:p>
          <a:p>
            <a:pPr marL="285750" indent="-285750">
              <a:buFont typeface="Arial" pitchFamily="34" charset="0"/>
              <a:buChar char="•"/>
            </a:pPr>
            <a:r>
              <a:rPr lang="en-US" b="1" dirty="0" smtClean="0">
                <a:latin typeface="Arial" pitchFamily="34" charset="0"/>
                <a:cs typeface="Arial" pitchFamily="34" charset="0"/>
              </a:rPr>
              <a:t>CEO </a:t>
            </a:r>
            <a:r>
              <a:rPr lang="en-US" b="1" dirty="0">
                <a:latin typeface="Arial" pitchFamily="34" charset="0"/>
                <a:cs typeface="Arial" pitchFamily="34" charset="0"/>
              </a:rPr>
              <a:t>or well-known personalities associated with your organization </a:t>
            </a:r>
          </a:p>
          <a:p>
            <a:pPr marL="285750" indent="-285750">
              <a:buFont typeface="Arial" pitchFamily="34" charset="0"/>
              <a:buChar char="•"/>
            </a:pPr>
            <a:r>
              <a:rPr lang="en-US" b="1" dirty="0" smtClean="0">
                <a:latin typeface="Arial" pitchFamily="34" charset="0"/>
                <a:cs typeface="Arial" pitchFamily="34" charset="0"/>
              </a:rPr>
              <a:t>Other </a:t>
            </a:r>
            <a:r>
              <a:rPr lang="en-US" b="1" dirty="0">
                <a:latin typeface="Arial" pitchFamily="34" charset="0"/>
                <a:cs typeface="Arial" pitchFamily="34" charset="0"/>
              </a:rPr>
              <a:t>nonprofits with similar program names </a:t>
            </a:r>
          </a:p>
          <a:p>
            <a:pPr marL="285750" indent="-285750">
              <a:buFont typeface="Arial" pitchFamily="34" charset="0"/>
              <a:buChar char="•"/>
            </a:pPr>
            <a:r>
              <a:rPr lang="en-US" b="1" dirty="0" smtClean="0">
                <a:latin typeface="Arial" pitchFamily="34" charset="0"/>
                <a:cs typeface="Arial" pitchFamily="34" charset="0"/>
              </a:rPr>
              <a:t>Your </a:t>
            </a:r>
            <a:r>
              <a:rPr lang="en-US" b="1" dirty="0">
                <a:latin typeface="Arial" pitchFamily="34" charset="0"/>
                <a:cs typeface="Arial" pitchFamily="34" charset="0"/>
              </a:rPr>
              <a:t>brand or tagline </a:t>
            </a:r>
          </a:p>
          <a:p>
            <a:pPr marL="285750" indent="-285750">
              <a:buFont typeface="Arial" pitchFamily="34" charset="0"/>
              <a:buChar char="•"/>
            </a:pPr>
            <a:r>
              <a:rPr lang="en-US" b="1" dirty="0" smtClean="0">
                <a:latin typeface="Arial" pitchFamily="34" charset="0"/>
                <a:cs typeface="Arial" pitchFamily="34" charset="0"/>
              </a:rPr>
              <a:t>URLs </a:t>
            </a:r>
            <a:r>
              <a:rPr lang="en-US" b="1" dirty="0">
                <a:latin typeface="Arial" pitchFamily="34" charset="0"/>
                <a:cs typeface="Arial" pitchFamily="34" charset="0"/>
              </a:rPr>
              <a:t>for your blog, web site, online community </a:t>
            </a:r>
          </a:p>
          <a:p>
            <a:pPr marL="285750" indent="-285750">
              <a:buFont typeface="Arial" pitchFamily="34" charset="0"/>
              <a:buChar char="•"/>
            </a:pPr>
            <a:r>
              <a:rPr lang="en-US" b="1" dirty="0" smtClean="0">
                <a:latin typeface="Arial" pitchFamily="34" charset="0"/>
                <a:cs typeface="Arial" pitchFamily="34" charset="0"/>
              </a:rPr>
              <a:t>Industry </a:t>
            </a:r>
            <a:r>
              <a:rPr lang="en-US" b="1" dirty="0">
                <a:latin typeface="Arial" pitchFamily="34" charset="0"/>
                <a:cs typeface="Arial" pitchFamily="34" charset="0"/>
              </a:rPr>
              <a:t>terms or other phrases </a:t>
            </a:r>
          </a:p>
          <a:p>
            <a:pPr marL="285750" indent="-285750">
              <a:buFont typeface="Arial" pitchFamily="34" charset="0"/>
              <a:buChar char="•"/>
            </a:pPr>
            <a:r>
              <a:rPr lang="en-US" b="1" dirty="0" smtClean="0">
                <a:latin typeface="Arial" pitchFamily="34" charset="0"/>
                <a:cs typeface="Arial" pitchFamily="34" charset="0"/>
              </a:rPr>
              <a:t>Issue </a:t>
            </a:r>
            <a:r>
              <a:rPr lang="en-US" b="1" dirty="0">
                <a:latin typeface="Arial" pitchFamily="34" charset="0"/>
                <a:cs typeface="Arial" pitchFamily="34" charset="0"/>
              </a:rPr>
              <a:t>area, synonyms, geography</a:t>
            </a:r>
          </a:p>
          <a:p>
            <a:pPr marL="285750" indent="-285750">
              <a:buFont typeface="Arial" pitchFamily="34" charset="0"/>
              <a:buChar char="•"/>
            </a:pPr>
            <a:r>
              <a:rPr lang="en-US" b="1" dirty="0" smtClean="0">
                <a:latin typeface="Arial" pitchFamily="34" charset="0"/>
                <a:cs typeface="Arial" pitchFamily="34" charset="0"/>
              </a:rPr>
              <a:t>Your </a:t>
            </a:r>
            <a:r>
              <a:rPr lang="en-US" b="1" dirty="0">
                <a:latin typeface="Arial" pitchFamily="34" charset="0"/>
                <a:cs typeface="Arial" pitchFamily="34" charset="0"/>
              </a:rPr>
              <a:t>known strengths and weaknesses.</a:t>
            </a:r>
          </a:p>
          <a:p>
            <a:endParaRPr lang="en-US" sz="2400" b="1" dirty="0">
              <a:latin typeface="Arial" pitchFamily="34" charset="0"/>
              <a:cs typeface="Arial" pitchFamily="34" charset="0"/>
            </a:endParaRPr>
          </a:p>
        </p:txBody>
      </p:sp>
      <p:sp>
        <p:nvSpPr>
          <p:cNvPr id="10243" name="Text Box 4"/>
          <p:cNvSpPr txBox="1">
            <a:spLocks noChangeArrowheads="1"/>
          </p:cNvSpPr>
          <p:nvPr/>
        </p:nvSpPr>
        <p:spPr bwMode="auto">
          <a:xfrm>
            <a:off x="1295400" y="258763"/>
            <a:ext cx="7010400" cy="646331"/>
          </a:xfrm>
          <a:prstGeom prst="rect">
            <a:avLst/>
          </a:prstGeom>
          <a:noFill/>
          <a:ln w="9525">
            <a:noFill/>
            <a:miter lim="800000"/>
            <a:headEnd/>
            <a:tailEnd/>
          </a:ln>
        </p:spPr>
        <p:txBody>
          <a:bodyPr>
            <a:spAutoFit/>
          </a:bodyPr>
          <a:lstStyle/>
          <a:p>
            <a:pPr marL="800100" lvl="1" indent="-342900">
              <a:spcBef>
                <a:spcPct val="30000"/>
              </a:spcBef>
            </a:pPr>
            <a:r>
              <a:rPr lang="en-US" sz="3600" b="1" dirty="0" smtClean="0">
                <a:latin typeface="Arial" pitchFamily="34" charset="0"/>
                <a:cs typeface="Arial" pitchFamily="34" charset="0"/>
              </a:rPr>
              <a:t>Brainstorm </a:t>
            </a:r>
            <a:r>
              <a:rPr lang="en-US" sz="3600" b="1" dirty="0">
                <a:latin typeface="Arial" pitchFamily="34" charset="0"/>
                <a:cs typeface="Arial" pitchFamily="34" charset="0"/>
              </a:rPr>
              <a:t>Keywords</a:t>
            </a:r>
          </a:p>
        </p:txBody>
      </p:sp>
      <p:pic>
        <p:nvPicPr>
          <p:cNvPr id="10244" name="Picture 6" descr="2389240224_a3e66c9f8c_o"/>
          <p:cNvPicPr>
            <a:picLocks noChangeAspect="1" noChangeArrowheads="1"/>
          </p:cNvPicPr>
          <p:nvPr/>
        </p:nvPicPr>
        <p:blipFill>
          <a:blip r:embed="rId3" cstate="print"/>
          <a:srcRect/>
          <a:stretch>
            <a:fillRect/>
          </a:stretch>
        </p:blipFill>
        <p:spPr bwMode="auto">
          <a:xfrm>
            <a:off x="609600" y="1447800"/>
            <a:ext cx="2895600" cy="2895600"/>
          </a:xfrm>
          <a:prstGeom prst="rect">
            <a:avLst/>
          </a:prstGeom>
          <a:noFill/>
          <a:ln w="9525">
            <a:noFill/>
            <a:miter lim="800000"/>
            <a:headEnd/>
            <a:tailEnd/>
          </a:ln>
        </p:spPr>
      </p:pic>
      <p:pic>
        <p:nvPicPr>
          <p:cNvPr id="10245" name="Picture 5" descr="3-22-2010 9-19-03 PM.png"/>
          <p:cNvPicPr>
            <a:picLocks noChangeAspect="1"/>
          </p:cNvPicPr>
          <p:nvPr/>
        </p:nvPicPr>
        <p:blipFill>
          <a:blip r:embed="rId4" cstate="print"/>
          <a:srcRect/>
          <a:stretch>
            <a:fillRect/>
          </a:stretch>
        </p:blipFill>
        <p:spPr bwMode="auto">
          <a:xfrm>
            <a:off x="609600" y="5200650"/>
            <a:ext cx="8126413" cy="1657350"/>
          </a:xfrm>
          <a:prstGeom prst="rect">
            <a:avLst/>
          </a:prstGeom>
          <a:noFill/>
          <a:ln w="9525">
            <a:noFill/>
            <a:miter lim="800000"/>
            <a:headEnd/>
            <a:tailEnd/>
          </a:ln>
        </p:spPr>
      </p:pic>
      <p:sp>
        <p:nvSpPr>
          <p:cNvPr id="6" name="TextBox 5"/>
          <p:cNvSpPr txBox="1"/>
          <p:nvPr/>
        </p:nvSpPr>
        <p:spPr>
          <a:xfrm>
            <a:off x="0" y="0"/>
            <a:ext cx="9144000" cy="1366528"/>
          </a:xfrm>
          <a:prstGeom prst="rect">
            <a:avLst/>
          </a:prstGeom>
          <a:solidFill>
            <a:srgbClr val="ABDCD4"/>
          </a:solidFill>
        </p:spPr>
        <p:txBody>
          <a:bodyPr>
            <a:spAutoFit/>
          </a:bodyPr>
          <a:lstStyle/>
          <a:p>
            <a:pPr marL="800100" lvl="1" indent="-342900">
              <a:spcBef>
                <a:spcPct val="30000"/>
              </a:spcBef>
            </a:pPr>
            <a:endParaRPr lang="en-US" sz="3600" b="1" dirty="0" smtClean="0">
              <a:latin typeface="Arial" pitchFamily="34" charset="0"/>
              <a:cs typeface="Arial" pitchFamily="34" charset="0"/>
            </a:endParaRPr>
          </a:p>
          <a:p>
            <a:pPr marL="800100" lvl="1" indent="-342900" algn="ctr">
              <a:spcBef>
                <a:spcPct val="30000"/>
              </a:spcBef>
            </a:pPr>
            <a:r>
              <a:rPr lang="en-US" sz="3600" b="1" dirty="0" smtClean="0">
                <a:latin typeface="Arial" pitchFamily="34" charset="0"/>
                <a:cs typeface="Arial" pitchFamily="34" charset="0"/>
              </a:rPr>
              <a:t>Brainstorm </a:t>
            </a:r>
            <a:r>
              <a:rPr lang="en-US" sz="3600" b="1" dirty="0">
                <a:latin typeface="Arial" pitchFamily="34" charset="0"/>
                <a:cs typeface="Arial" pitchFamily="34" charset="0"/>
              </a:rPr>
              <a:t>Keywords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3"/>
          <p:cNvSpPr txBox="1">
            <a:spLocks noChangeArrowheads="1"/>
          </p:cNvSpPr>
          <p:nvPr/>
        </p:nvSpPr>
        <p:spPr bwMode="auto">
          <a:xfrm>
            <a:off x="685800" y="1905000"/>
            <a:ext cx="7924800" cy="584200"/>
          </a:xfrm>
          <a:prstGeom prst="rect">
            <a:avLst/>
          </a:prstGeom>
          <a:solidFill>
            <a:schemeClr val="bg1"/>
          </a:solidFill>
          <a:ln w="60325">
            <a:noFill/>
            <a:miter lim="800000"/>
            <a:headEnd/>
            <a:tailEnd/>
          </a:ln>
        </p:spPr>
        <p:txBody>
          <a:bodyPr>
            <a:spAutoFit/>
          </a:bodyPr>
          <a:lstStyle/>
          <a:p>
            <a:endParaRPr lang="en-US" sz="3200"/>
          </a:p>
        </p:txBody>
      </p:sp>
      <p:sp>
        <p:nvSpPr>
          <p:cNvPr id="10244" name="TextBox 8"/>
          <p:cNvSpPr txBox="1">
            <a:spLocks noChangeArrowheads="1"/>
          </p:cNvSpPr>
          <p:nvPr/>
        </p:nvSpPr>
        <p:spPr bwMode="auto">
          <a:xfrm>
            <a:off x="762000" y="1600200"/>
            <a:ext cx="7467600" cy="738188"/>
          </a:xfrm>
          <a:prstGeom prst="rect">
            <a:avLst/>
          </a:prstGeom>
          <a:noFill/>
          <a:ln w="9525">
            <a:noFill/>
            <a:miter lim="800000"/>
            <a:headEnd/>
            <a:tailEnd/>
          </a:ln>
        </p:spPr>
        <p:txBody>
          <a:bodyPr>
            <a:spAutoFit/>
          </a:bodyPr>
          <a:lstStyle/>
          <a:p>
            <a:endParaRPr lang="en-US" sz="2400">
              <a:latin typeface="Arial" charset="0"/>
            </a:endParaRPr>
          </a:p>
          <a:p>
            <a:endParaRPr lang="en-US">
              <a:latin typeface="Arial" charset="0"/>
            </a:endParaRPr>
          </a:p>
        </p:txBody>
      </p:sp>
      <p:sp>
        <p:nvSpPr>
          <p:cNvPr id="7" name="TextBox 6"/>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r>
              <a:rPr lang="en-US" sz="3600" b="1" dirty="0" smtClean="0">
                <a:latin typeface="Arial" pitchFamily="34" charset="0"/>
                <a:cs typeface="Arial" pitchFamily="34" charset="0"/>
              </a:rPr>
              <a:t>Principle #3: </a:t>
            </a:r>
          </a:p>
          <a:p>
            <a:pPr algn="ctr" fontAlgn="auto">
              <a:spcBef>
                <a:spcPts val="0"/>
              </a:spcBef>
              <a:spcAft>
                <a:spcPts val="0"/>
              </a:spcAft>
              <a:defRPr/>
            </a:pPr>
            <a:r>
              <a:rPr lang="en-US" sz="3600" b="1" dirty="0" smtClean="0">
                <a:latin typeface="Arial" pitchFamily="34" charset="0"/>
                <a:cs typeface="Arial" pitchFamily="34" charset="0"/>
              </a:rPr>
              <a:t>Sticky Note Brainstorm</a:t>
            </a:r>
            <a:endParaRPr lang="en-US" sz="3600" b="1" dirty="0">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0329"/>
            <a:ext cx="9144000" cy="5664869"/>
          </a:xfrm>
          <a:prstGeom prst="rect">
            <a:avLst/>
          </a:prstGeom>
        </p:spPr>
      </p:pic>
    </p:spTree>
    <p:extLst>
      <p:ext uri="{BB962C8B-B14F-4D97-AF65-F5344CB8AC3E}">
        <p14:creationId xmlns:p14="http://schemas.microsoft.com/office/powerpoint/2010/main" val="1386661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rmAutofit fontScale="25000" lnSpcReduction="20000"/>
          </a:bodyPr>
          <a:lstStyle/>
          <a:p>
            <a:pPr marL="457200" indent="-457200">
              <a:buFont typeface="+mj-lt"/>
              <a:buAutoNum type="arabicPeriod"/>
            </a:pPr>
            <a:r>
              <a:rPr lang="en-US" sz="9600" dirty="0">
                <a:latin typeface="Arial" pitchFamily="34" charset="0"/>
                <a:cs typeface="Arial" pitchFamily="34" charset="0"/>
              </a:rPr>
              <a:t>Aligns social media with their communications strategy and objectives</a:t>
            </a:r>
          </a:p>
          <a:p>
            <a:pPr marL="457200" indent="-457200">
              <a:buFont typeface="+mj-lt"/>
              <a:buAutoNum type="arabicPeriod"/>
            </a:pPr>
            <a:endParaRPr lang="en-US" sz="9600" dirty="0">
              <a:latin typeface="Arial" pitchFamily="34" charset="0"/>
              <a:cs typeface="Arial" pitchFamily="34" charset="0"/>
            </a:endParaRPr>
          </a:p>
          <a:p>
            <a:pPr marL="457200" indent="-457200">
              <a:buFont typeface="+mj-lt"/>
              <a:buAutoNum type="arabicPeriod"/>
            </a:pPr>
            <a:r>
              <a:rPr lang="en-US" sz="9600" dirty="0">
                <a:latin typeface="Arial" pitchFamily="34" charset="0"/>
                <a:cs typeface="Arial" pitchFamily="34" charset="0"/>
              </a:rPr>
              <a:t>Scales social media by empowering everyone in the organization and integrating social into work flow</a:t>
            </a:r>
          </a:p>
          <a:p>
            <a:pPr marL="457200" indent="-457200">
              <a:buFont typeface="+mj-lt"/>
              <a:buAutoNum type="arabicPeriod"/>
            </a:pPr>
            <a:endParaRPr lang="en-US" sz="9600" dirty="0">
              <a:latin typeface="Arial" pitchFamily="34" charset="0"/>
              <a:cs typeface="Arial" pitchFamily="34" charset="0"/>
            </a:endParaRPr>
          </a:p>
          <a:p>
            <a:pPr marL="457200" indent="-457200">
              <a:buFont typeface="+mj-lt"/>
              <a:buAutoNum type="arabicPeriod"/>
            </a:pPr>
            <a:r>
              <a:rPr lang="en-US" sz="9600" dirty="0">
                <a:latin typeface="Arial" pitchFamily="34" charset="0"/>
                <a:cs typeface="Arial" pitchFamily="34" charset="0"/>
              </a:rPr>
              <a:t>Monitors, listens, and researches the people in their network</a:t>
            </a:r>
          </a:p>
          <a:p>
            <a:pPr marL="457200" indent="-457200">
              <a:buFont typeface="+mj-lt"/>
              <a:buAutoNum type="arabicPeriod"/>
            </a:pPr>
            <a:endParaRPr lang="en-US" sz="9600" dirty="0">
              <a:latin typeface="Arial" pitchFamily="34" charset="0"/>
              <a:cs typeface="Arial" pitchFamily="34" charset="0"/>
            </a:endParaRPr>
          </a:p>
          <a:p>
            <a:pPr marL="457200" indent="-457200">
              <a:buFont typeface="+mj-lt"/>
              <a:buAutoNum type="arabicPeriod"/>
            </a:pPr>
            <a:r>
              <a:rPr lang="en-US" sz="9600" dirty="0">
                <a:latin typeface="Arial" pitchFamily="34" charset="0"/>
                <a:cs typeface="Arial" pitchFamily="34" charset="0"/>
              </a:rPr>
              <a:t>Gets feedback and start conversations about their work</a:t>
            </a:r>
          </a:p>
          <a:p>
            <a:pPr marL="457200" indent="-457200">
              <a:buFont typeface="+mj-lt"/>
              <a:buAutoNum type="arabicPeriod"/>
            </a:pPr>
            <a:endParaRPr lang="en-US" sz="9600" dirty="0">
              <a:latin typeface="Arial" pitchFamily="34" charset="0"/>
              <a:cs typeface="Arial" pitchFamily="34" charset="0"/>
            </a:endParaRPr>
          </a:p>
          <a:p>
            <a:pPr marL="457200" indent="-457200">
              <a:buFont typeface="+mj-lt"/>
              <a:buAutoNum type="arabicPeriod"/>
            </a:pPr>
            <a:r>
              <a:rPr lang="en-US" sz="9600" dirty="0" smtClean="0">
                <a:latin typeface="Arial" pitchFamily="34" charset="0"/>
                <a:cs typeface="Arial" pitchFamily="34" charset="0"/>
              </a:rPr>
              <a:t>Work </a:t>
            </a:r>
            <a:r>
              <a:rPr lang="en-US" sz="9600" dirty="0">
                <a:latin typeface="Arial" pitchFamily="34" charset="0"/>
                <a:cs typeface="Arial" pitchFamily="34" charset="0"/>
              </a:rPr>
              <a:t>with brand ambassadors to spread their mission</a:t>
            </a:r>
          </a:p>
          <a:p>
            <a:pPr marL="457200" indent="-457200">
              <a:buFont typeface="+mj-lt"/>
              <a:buAutoNum type="arabicPeriod"/>
            </a:pPr>
            <a:endParaRPr lang="en-US" sz="9600" dirty="0">
              <a:latin typeface="Arial" pitchFamily="34" charset="0"/>
              <a:cs typeface="Arial" pitchFamily="34" charset="0"/>
            </a:endParaRPr>
          </a:p>
          <a:p>
            <a:pPr marL="457200" indent="-457200">
              <a:buFont typeface="+mj-lt"/>
              <a:buAutoNum type="arabicPeriod"/>
            </a:pPr>
            <a:r>
              <a:rPr lang="en-US" sz="9600" dirty="0">
                <a:latin typeface="Arial" pitchFamily="34" charset="0"/>
                <a:cs typeface="Arial" pitchFamily="34" charset="0"/>
              </a:rPr>
              <a:t>Learn from experience and data</a:t>
            </a:r>
          </a:p>
          <a:p>
            <a:endParaRPr lang="en-US" dirty="0"/>
          </a:p>
        </p:txBody>
      </p:sp>
      <p:sp>
        <p:nvSpPr>
          <p:cNvPr id="4" name="Title 3"/>
          <p:cNvSpPr txBox="1">
            <a:spLocks noGrp="1"/>
          </p:cNvSpPr>
          <p:nvPr>
            <p:ph type="title"/>
          </p:nvPr>
        </p:nvSpPr>
        <p:spPr>
          <a:xfrm>
            <a:off x="-5862" y="0"/>
            <a:ext cx="9120554" cy="1292662"/>
          </a:xfrm>
          <a:prstGeom prst="rect">
            <a:avLst/>
          </a:prstGeom>
          <a:solidFill>
            <a:srgbClr val="ABDCD4"/>
          </a:solidFill>
        </p:spPr>
        <p:txBody>
          <a:bodyPr wrap="square" rtlCol="0">
            <a:spAutoFit/>
          </a:bodyPr>
          <a:lstStyle/>
          <a:p>
            <a:pPr algn="ctr"/>
            <a:endParaRPr lang="en-US" sz="500" dirty="0" smtClean="0">
              <a:solidFill>
                <a:schemeClr val="tx1">
                  <a:lumMod val="75000"/>
                  <a:lumOff val="25000"/>
                </a:schemeClr>
              </a:solidFill>
              <a:latin typeface="Arial" pitchFamily="34" charset="0"/>
              <a:cs typeface="Arial" pitchFamily="34" charset="0"/>
            </a:endParaRPr>
          </a:p>
          <a:p>
            <a:pPr algn="ctr"/>
            <a:endParaRPr lang="en-US" sz="500" dirty="0">
              <a:solidFill>
                <a:schemeClr val="tx1">
                  <a:lumMod val="75000"/>
                  <a:lumOff val="25000"/>
                </a:schemeClr>
              </a:solidFill>
              <a:latin typeface="Arial" pitchFamily="34" charset="0"/>
              <a:cs typeface="Arial" pitchFamily="34" charset="0"/>
            </a:endParaRPr>
          </a:p>
          <a:p>
            <a:pPr algn="ctr"/>
            <a:endParaRPr lang="en-US" sz="3200" b="1" dirty="0" smtClean="0">
              <a:solidFill>
                <a:schemeClr val="tx1">
                  <a:lumMod val="75000"/>
                  <a:lumOff val="25000"/>
                </a:schemeClr>
              </a:solidFill>
              <a:latin typeface="Arial" pitchFamily="34" charset="0"/>
              <a:cs typeface="Arial" pitchFamily="34" charset="0"/>
            </a:endParaRPr>
          </a:p>
          <a:p>
            <a:pPr algn="ctr"/>
            <a:r>
              <a:rPr lang="en-US" sz="3600" b="1" dirty="0" smtClean="0">
                <a:latin typeface="Arial" pitchFamily="34" charset="0"/>
                <a:cs typeface="Arial" pitchFamily="34" charset="0"/>
              </a:rPr>
              <a:t>The Principles</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val="4146598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latin typeface="Arial" pitchFamily="34" charset="0"/>
              <a:cs typeface="Arial" pitchFamily="34" charset="0"/>
            </a:endParaRPr>
          </a:p>
          <a:p>
            <a:pPr marL="0" indent="0" algn="ctr">
              <a:buNone/>
            </a:pPr>
            <a:endParaRPr lang="en-US" dirty="0">
              <a:latin typeface="Arial" pitchFamily="34" charset="0"/>
              <a:cs typeface="Arial" pitchFamily="34" charset="0"/>
            </a:endParaRPr>
          </a:p>
          <a:p>
            <a:pPr marL="0" indent="0" algn="ctr">
              <a:buNone/>
            </a:pPr>
            <a:r>
              <a:rPr lang="en-US" dirty="0" smtClean="0">
                <a:latin typeface="Arial" pitchFamily="34" charset="0"/>
                <a:cs typeface="Arial" pitchFamily="34" charset="0"/>
              </a:rPr>
              <a:t>Gets </a:t>
            </a:r>
            <a:r>
              <a:rPr lang="en-US" dirty="0">
                <a:latin typeface="Arial" pitchFamily="34" charset="0"/>
                <a:cs typeface="Arial" pitchFamily="34" charset="0"/>
              </a:rPr>
              <a:t>feedback and start conversations about their work</a:t>
            </a:r>
          </a:p>
          <a:p>
            <a:pPr algn="ctr"/>
            <a:endParaRPr lang="en-US" dirty="0"/>
          </a:p>
        </p:txBody>
      </p:sp>
      <p:sp>
        <p:nvSpPr>
          <p:cNvPr id="4" name="Title 3"/>
          <p:cNvSpPr txBox="1">
            <a:spLocks noGrp="1"/>
          </p:cNvSpPr>
          <p:nvPr>
            <p:ph type="title"/>
          </p:nvPr>
        </p:nvSpPr>
        <p:spPr>
          <a:xfrm>
            <a:off x="0" y="0"/>
            <a:ext cx="9144000" cy="1200329"/>
          </a:xfrm>
          <a:prstGeom prst="rect">
            <a:avLst/>
          </a:prstGeom>
          <a:solidFill>
            <a:srgbClr val="ABDCD4"/>
          </a:solidFill>
        </p:spPr>
        <p:txBody>
          <a:bodyPr wrap="square">
            <a:spAutoFit/>
          </a:bodyPr>
          <a:lstStyle/>
          <a:p>
            <a:pPr algn="ctr" fontAlgn="auto">
              <a:spcBef>
                <a:spcPts val="0"/>
              </a:spcBef>
              <a:spcAft>
                <a:spcPts val="0"/>
              </a:spcAft>
              <a:defRPr/>
            </a:pP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Principle #4</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val="4277260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3"/>
          <p:cNvSpPr txBox="1">
            <a:spLocks noChangeArrowheads="1"/>
          </p:cNvSpPr>
          <p:nvPr/>
        </p:nvSpPr>
        <p:spPr bwMode="auto">
          <a:xfrm>
            <a:off x="685800" y="1905000"/>
            <a:ext cx="7924800" cy="584200"/>
          </a:xfrm>
          <a:prstGeom prst="rect">
            <a:avLst/>
          </a:prstGeom>
          <a:solidFill>
            <a:schemeClr val="bg1"/>
          </a:solidFill>
          <a:ln w="60325">
            <a:noFill/>
            <a:miter lim="800000"/>
            <a:headEnd/>
            <a:tailEnd/>
          </a:ln>
        </p:spPr>
        <p:txBody>
          <a:bodyPr>
            <a:spAutoFit/>
          </a:bodyPr>
          <a:lstStyle/>
          <a:p>
            <a:endParaRPr lang="en-US" sz="3200"/>
          </a:p>
        </p:txBody>
      </p:sp>
      <p:sp>
        <p:nvSpPr>
          <p:cNvPr id="10244" name="TextBox 8"/>
          <p:cNvSpPr txBox="1">
            <a:spLocks noChangeArrowheads="1"/>
          </p:cNvSpPr>
          <p:nvPr/>
        </p:nvSpPr>
        <p:spPr bwMode="auto">
          <a:xfrm>
            <a:off x="762000" y="1600200"/>
            <a:ext cx="7467600" cy="738188"/>
          </a:xfrm>
          <a:prstGeom prst="rect">
            <a:avLst/>
          </a:prstGeom>
          <a:noFill/>
          <a:ln w="9525">
            <a:noFill/>
            <a:miter lim="800000"/>
            <a:headEnd/>
            <a:tailEnd/>
          </a:ln>
        </p:spPr>
        <p:txBody>
          <a:bodyPr>
            <a:spAutoFit/>
          </a:bodyPr>
          <a:lstStyle/>
          <a:p>
            <a:endParaRPr lang="en-US" sz="2400">
              <a:latin typeface="Arial" charset="0"/>
            </a:endParaRPr>
          </a:p>
          <a:p>
            <a:endParaRPr lang="en-US">
              <a:latin typeface="Arial" charset="0"/>
            </a:endParaRPr>
          </a:p>
        </p:txBody>
      </p:sp>
      <p:sp>
        <p:nvSpPr>
          <p:cNvPr id="7" name="TextBox 6"/>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Example</a:t>
            </a:r>
            <a:endParaRPr lang="en-US" sz="3200" b="1" dirty="0">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5" y="1200328"/>
            <a:ext cx="8502960" cy="5657671"/>
          </a:xfrm>
          <a:prstGeom prst="rect">
            <a:avLst/>
          </a:prstGeom>
        </p:spPr>
      </p:pic>
    </p:spTree>
    <p:extLst>
      <p:ext uri="{BB962C8B-B14F-4D97-AF65-F5344CB8AC3E}">
        <p14:creationId xmlns:p14="http://schemas.microsoft.com/office/powerpoint/2010/main" val="2711615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3"/>
          <p:cNvSpPr txBox="1">
            <a:spLocks noChangeArrowheads="1"/>
          </p:cNvSpPr>
          <p:nvPr/>
        </p:nvSpPr>
        <p:spPr bwMode="auto">
          <a:xfrm>
            <a:off x="685800" y="1905000"/>
            <a:ext cx="7924800" cy="584200"/>
          </a:xfrm>
          <a:prstGeom prst="rect">
            <a:avLst/>
          </a:prstGeom>
          <a:solidFill>
            <a:schemeClr val="bg1"/>
          </a:solidFill>
          <a:ln w="60325">
            <a:noFill/>
            <a:miter lim="800000"/>
            <a:headEnd/>
            <a:tailEnd/>
          </a:ln>
        </p:spPr>
        <p:txBody>
          <a:bodyPr>
            <a:spAutoFit/>
          </a:bodyPr>
          <a:lstStyle/>
          <a:p>
            <a:endParaRPr lang="en-US" sz="3200"/>
          </a:p>
        </p:txBody>
      </p:sp>
      <p:sp>
        <p:nvSpPr>
          <p:cNvPr id="10244" name="TextBox 8"/>
          <p:cNvSpPr txBox="1">
            <a:spLocks noChangeArrowheads="1"/>
          </p:cNvSpPr>
          <p:nvPr/>
        </p:nvSpPr>
        <p:spPr bwMode="auto">
          <a:xfrm>
            <a:off x="762000" y="1600200"/>
            <a:ext cx="7467600" cy="738188"/>
          </a:xfrm>
          <a:prstGeom prst="rect">
            <a:avLst/>
          </a:prstGeom>
          <a:noFill/>
          <a:ln w="9525">
            <a:noFill/>
            <a:miter lim="800000"/>
            <a:headEnd/>
            <a:tailEnd/>
          </a:ln>
        </p:spPr>
        <p:txBody>
          <a:bodyPr>
            <a:spAutoFit/>
          </a:bodyPr>
          <a:lstStyle/>
          <a:p>
            <a:endParaRPr lang="en-US" sz="2400">
              <a:latin typeface="Arial" charset="0"/>
            </a:endParaRPr>
          </a:p>
          <a:p>
            <a:endParaRPr lang="en-US">
              <a:latin typeface="Arial" charset="0"/>
            </a:endParaRPr>
          </a:p>
        </p:txBody>
      </p:sp>
      <p:sp>
        <p:nvSpPr>
          <p:cNvPr id="7" name="TextBox 6"/>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Example</a:t>
            </a:r>
            <a:endParaRPr lang="en-US" sz="3200" b="1" dirty="0">
              <a:latin typeface="Arial" pitchFamily="34" charset="0"/>
              <a:cs typeface="Arial"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195623"/>
            <a:ext cx="7239000" cy="5610168"/>
          </a:xfrm>
          <a:prstGeom prst="rect">
            <a:avLst/>
          </a:prstGeom>
        </p:spPr>
      </p:pic>
    </p:spTree>
    <p:extLst>
      <p:ext uri="{BB962C8B-B14F-4D97-AF65-F5344CB8AC3E}">
        <p14:creationId xmlns:p14="http://schemas.microsoft.com/office/powerpoint/2010/main" val="2808606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latin typeface="Arial" pitchFamily="34" charset="0"/>
              <a:cs typeface="Arial" pitchFamily="34" charset="0"/>
            </a:endParaRPr>
          </a:p>
          <a:p>
            <a:pPr marL="0" indent="0" algn="ctr">
              <a:buNone/>
            </a:pPr>
            <a:endParaRPr lang="en-US" dirty="0">
              <a:latin typeface="Arial" pitchFamily="34" charset="0"/>
              <a:cs typeface="Arial" pitchFamily="34" charset="0"/>
            </a:endParaRPr>
          </a:p>
          <a:p>
            <a:pPr algn="ctr"/>
            <a:endParaRPr lang="en-US" dirty="0"/>
          </a:p>
        </p:txBody>
      </p:sp>
      <p:sp>
        <p:nvSpPr>
          <p:cNvPr id="4" name="Title 3"/>
          <p:cNvSpPr txBox="1">
            <a:spLocks noGrp="1"/>
          </p:cNvSpPr>
          <p:nvPr>
            <p:ph type="title"/>
          </p:nvPr>
        </p:nvSpPr>
        <p:spPr>
          <a:xfrm>
            <a:off x="0" y="0"/>
            <a:ext cx="9144000" cy="1200329"/>
          </a:xfrm>
          <a:prstGeom prst="rect">
            <a:avLst/>
          </a:prstGeom>
          <a:solidFill>
            <a:srgbClr val="ABDCD4"/>
          </a:solidFill>
        </p:spPr>
        <p:txBody>
          <a:bodyPr wrap="square">
            <a:spAutoFit/>
          </a:bodyPr>
          <a:lstStyle/>
          <a:p>
            <a:pPr algn="ctr" fontAlgn="auto">
              <a:spcBef>
                <a:spcPts val="0"/>
              </a:spcBef>
              <a:spcAft>
                <a:spcPts val="0"/>
              </a:spcAft>
              <a:defRPr/>
            </a:pPr>
            <a:r>
              <a:rPr lang="en-US" sz="3600" b="1" dirty="0" smtClean="0">
                <a:latin typeface="Arial" pitchFamily="34" charset="0"/>
                <a:cs typeface="Arial" pitchFamily="34" charset="0"/>
              </a:rPr>
              <a:t>Principle #4:</a:t>
            </a:r>
            <a:br>
              <a:rPr lang="en-US" sz="3600" b="1" dirty="0" smtClean="0">
                <a:latin typeface="Arial" pitchFamily="34" charset="0"/>
                <a:cs typeface="Arial" pitchFamily="34" charset="0"/>
              </a:rPr>
            </a:br>
            <a:r>
              <a:rPr lang="en-US" sz="3600" b="1" dirty="0">
                <a:latin typeface="Arial" pitchFamily="34" charset="0"/>
                <a:cs typeface="Arial" pitchFamily="34" charset="0"/>
              </a:rPr>
              <a:t>T</a:t>
            </a:r>
            <a:r>
              <a:rPr lang="en-US" sz="3600" b="1" dirty="0" smtClean="0">
                <a:latin typeface="Arial" pitchFamily="34" charset="0"/>
                <a:cs typeface="Arial" pitchFamily="34" charset="0"/>
              </a:rPr>
              <a:t>hink and Write</a:t>
            </a:r>
            <a:endParaRPr lang="en-US" sz="3600" b="1" dirty="0">
              <a:latin typeface="Arial" pitchFamily="34" charset="0"/>
              <a:cs typeface="Arial" pitchFamily="34" charset="0"/>
            </a:endParaRPr>
          </a:p>
        </p:txBody>
      </p:sp>
      <p:sp>
        <p:nvSpPr>
          <p:cNvPr id="2" name="Rectangle 1"/>
          <p:cNvSpPr/>
          <p:nvPr/>
        </p:nvSpPr>
        <p:spPr>
          <a:xfrm>
            <a:off x="685800" y="1859340"/>
            <a:ext cx="7848600" cy="3416320"/>
          </a:xfrm>
          <a:prstGeom prst="rect">
            <a:avLst/>
          </a:prstGeom>
        </p:spPr>
        <p:txBody>
          <a:bodyPr wrap="square">
            <a:spAutoFit/>
          </a:bodyPr>
          <a:lstStyle/>
          <a:p>
            <a:r>
              <a:rPr lang="en-US" sz="2400" b="1" dirty="0">
                <a:latin typeface="Arial" pitchFamily="34" charset="0"/>
                <a:cs typeface="Arial" pitchFamily="34" charset="0"/>
              </a:rPr>
              <a:t>Think and Write: </a:t>
            </a:r>
            <a:r>
              <a:rPr lang="en-US" sz="2400" dirty="0">
                <a:latin typeface="Arial" pitchFamily="34" charset="0"/>
                <a:cs typeface="Arial" pitchFamily="34" charset="0"/>
              </a:rPr>
              <a:t>   </a:t>
            </a:r>
          </a:p>
          <a:p>
            <a:endParaRPr lang="en-US" sz="2400" i="1" dirty="0">
              <a:latin typeface="Arial" pitchFamily="34" charset="0"/>
              <a:cs typeface="Arial" pitchFamily="34" charset="0"/>
            </a:endParaRPr>
          </a:p>
          <a:p>
            <a:pPr marL="457200" indent="-457200">
              <a:buFont typeface="Arial" pitchFamily="34" charset="0"/>
              <a:buChar char="•"/>
            </a:pPr>
            <a:r>
              <a:rPr lang="en-US" sz="2400" i="1" dirty="0">
                <a:latin typeface="Arial" pitchFamily="34" charset="0"/>
                <a:cs typeface="Arial" pitchFamily="34" charset="0"/>
              </a:rPr>
              <a:t>What content have you shared on social media that inspired conversation about your organization’s work?</a:t>
            </a:r>
          </a:p>
          <a:p>
            <a:endParaRPr lang="en-US" sz="2400" i="1" dirty="0">
              <a:latin typeface="Arial" pitchFamily="34" charset="0"/>
              <a:cs typeface="Arial" pitchFamily="34" charset="0"/>
            </a:endParaRPr>
          </a:p>
          <a:p>
            <a:pPr marL="457200" indent="-457200">
              <a:buFont typeface="Arial" pitchFamily="34" charset="0"/>
              <a:buChar char="•"/>
            </a:pPr>
            <a:r>
              <a:rPr lang="en-US" sz="2400" i="1" dirty="0">
                <a:latin typeface="Arial" pitchFamily="34" charset="0"/>
                <a:cs typeface="Arial" pitchFamily="34" charset="0"/>
              </a:rPr>
              <a:t>What is a good example of a question, link, video, photo, or other visual that might spark conversation about your organization’s programs?</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343569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latin typeface="Arial" pitchFamily="34" charset="0"/>
              <a:cs typeface="Arial" pitchFamily="34" charset="0"/>
            </a:endParaRPr>
          </a:p>
          <a:p>
            <a:pPr marL="0" indent="0" algn="ctr">
              <a:buNone/>
            </a:pPr>
            <a:endParaRPr lang="en-US" dirty="0">
              <a:latin typeface="Arial" pitchFamily="34" charset="0"/>
              <a:cs typeface="Arial" pitchFamily="34" charset="0"/>
            </a:endParaRPr>
          </a:p>
          <a:p>
            <a:pPr marL="0" indent="0" algn="ctr">
              <a:buNone/>
            </a:pPr>
            <a:r>
              <a:rPr lang="en-US" dirty="0" smtClean="0">
                <a:latin typeface="Arial" pitchFamily="34" charset="0"/>
                <a:cs typeface="Arial" pitchFamily="34" charset="0"/>
              </a:rPr>
              <a:t>Works with brand champions and influencers to help implement strategy</a:t>
            </a:r>
            <a:endParaRPr lang="en-US" dirty="0"/>
          </a:p>
        </p:txBody>
      </p:sp>
      <p:sp>
        <p:nvSpPr>
          <p:cNvPr id="4" name="Title 3"/>
          <p:cNvSpPr txBox="1">
            <a:spLocks noGrp="1"/>
          </p:cNvSpPr>
          <p:nvPr>
            <p:ph type="title"/>
          </p:nvPr>
        </p:nvSpPr>
        <p:spPr>
          <a:xfrm>
            <a:off x="0" y="0"/>
            <a:ext cx="9144000" cy="1200329"/>
          </a:xfrm>
          <a:prstGeom prst="rect">
            <a:avLst/>
          </a:prstGeom>
          <a:solidFill>
            <a:srgbClr val="ABDCD4"/>
          </a:solidFill>
        </p:spPr>
        <p:txBody>
          <a:bodyPr wrap="square">
            <a:spAutoFit/>
          </a:bodyPr>
          <a:lstStyle/>
          <a:p>
            <a:pPr algn="ctr" fontAlgn="auto">
              <a:spcBef>
                <a:spcPts val="0"/>
              </a:spcBef>
              <a:spcAft>
                <a:spcPts val="0"/>
              </a:spcAft>
              <a:defRPr/>
            </a:pP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Principle #5</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val="36351753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vangelism.png"/>
          <p:cNvPicPr>
            <a:picLocks noChangeAspect="1"/>
          </p:cNvPicPr>
          <p:nvPr/>
        </p:nvPicPr>
        <p:blipFill>
          <a:blip r:embed="rId3" cstate="print"/>
          <a:stretch>
            <a:fillRect/>
          </a:stretch>
        </p:blipFill>
        <p:spPr>
          <a:xfrm>
            <a:off x="259836" y="1371600"/>
            <a:ext cx="4348919" cy="4184107"/>
          </a:xfrm>
          <a:prstGeom prst="rect">
            <a:avLst/>
          </a:prstGeom>
        </p:spPr>
      </p:pic>
      <p:sp>
        <p:nvSpPr>
          <p:cNvPr id="6" name="TextBox 5"/>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r>
              <a:rPr lang="en-US" sz="3600" b="1" dirty="0" smtClean="0">
                <a:latin typeface="Arial" pitchFamily="34" charset="0"/>
                <a:cs typeface="Arial" pitchFamily="34" charset="0"/>
              </a:rPr>
              <a:t>Principle #5: </a:t>
            </a:r>
          </a:p>
          <a:p>
            <a:pPr algn="ctr" fontAlgn="auto">
              <a:spcBef>
                <a:spcPts val="0"/>
              </a:spcBef>
              <a:spcAft>
                <a:spcPts val="0"/>
              </a:spcAft>
              <a:defRPr/>
            </a:pPr>
            <a:r>
              <a:rPr lang="en-US" sz="3600" b="1" dirty="0" smtClean="0">
                <a:latin typeface="Arial" pitchFamily="34" charset="0"/>
                <a:cs typeface="Arial" pitchFamily="34" charset="0"/>
              </a:rPr>
              <a:t>How To Work With Champions</a:t>
            </a:r>
            <a:endParaRPr lang="en-US" sz="3600" b="1" dirty="0">
              <a:latin typeface="Arial" pitchFamily="34" charset="0"/>
              <a:cs typeface="Arial" pitchFamily="34" charset="0"/>
            </a:endParaRPr>
          </a:p>
        </p:txBody>
      </p:sp>
      <p:sp>
        <p:nvSpPr>
          <p:cNvPr id="7" name="TextBox 6"/>
          <p:cNvSpPr txBox="1"/>
          <p:nvPr/>
        </p:nvSpPr>
        <p:spPr>
          <a:xfrm>
            <a:off x="4705349" y="1371600"/>
            <a:ext cx="3962400" cy="5262979"/>
          </a:xfrm>
          <a:prstGeom prst="rect">
            <a:avLst/>
          </a:prstGeom>
          <a:solidFill>
            <a:schemeClr val="bg1"/>
          </a:solidFill>
        </p:spPr>
        <p:txBody>
          <a:bodyPr wrap="square" rtlCol="0">
            <a:spAutoFit/>
          </a:bodyPr>
          <a:lstStyle/>
          <a:p>
            <a:r>
              <a:rPr lang="en-US" sz="2400" b="1" dirty="0">
                <a:latin typeface="Arial" pitchFamily="34" charset="0"/>
                <a:cs typeface="Arial" pitchFamily="34" charset="0"/>
              </a:rPr>
              <a:t>Track:</a:t>
            </a:r>
            <a:r>
              <a:rPr lang="en-US" sz="2400" dirty="0">
                <a:latin typeface="Arial" pitchFamily="34" charset="0"/>
                <a:cs typeface="Arial" pitchFamily="34" charset="0"/>
              </a:rPr>
              <a:t>   </a:t>
            </a:r>
            <a:br>
              <a:rPr lang="en-US" sz="2400" dirty="0">
                <a:latin typeface="Arial" pitchFamily="34" charset="0"/>
                <a:cs typeface="Arial" pitchFamily="34" charset="0"/>
              </a:rPr>
            </a:br>
            <a:r>
              <a:rPr lang="en-US" sz="2400" dirty="0">
                <a:latin typeface="Arial" pitchFamily="34" charset="0"/>
                <a:cs typeface="Arial" pitchFamily="34" charset="0"/>
              </a:rPr>
              <a:t>Who Are They?</a:t>
            </a:r>
            <a:br>
              <a:rPr lang="en-US" sz="2400" dirty="0">
                <a:latin typeface="Arial" pitchFamily="34" charset="0"/>
                <a:cs typeface="Arial" pitchFamily="34" charset="0"/>
              </a:rPr>
            </a:br>
            <a:endParaRPr lang="en-US" sz="2400" dirty="0">
              <a:latin typeface="Arial" pitchFamily="34" charset="0"/>
              <a:cs typeface="Arial" pitchFamily="34" charset="0"/>
            </a:endParaRPr>
          </a:p>
          <a:p>
            <a:r>
              <a:rPr lang="en-US" sz="2400" b="1" dirty="0">
                <a:latin typeface="Arial" pitchFamily="34" charset="0"/>
                <a:cs typeface="Arial" pitchFamily="34" charset="0"/>
              </a:rPr>
              <a:t>Recognize:  </a:t>
            </a:r>
          </a:p>
          <a:p>
            <a:r>
              <a:rPr lang="en-US" sz="2400" dirty="0">
                <a:latin typeface="Arial" pitchFamily="34" charset="0"/>
                <a:cs typeface="Arial" pitchFamily="34" charset="0"/>
              </a:rPr>
              <a:t>Shout Outs, Tagging</a:t>
            </a:r>
          </a:p>
          <a:p>
            <a:r>
              <a:rPr lang="en-US" sz="2400" dirty="0">
                <a:latin typeface="Arial" pitchFamily="34" charset="0"/>
                <a:cs typeface="Arial" pitchFamily="34" charset="0"/>
              </a:rPr>
              <a:t/>
            </a:r>
            <a:br>
              <a:rPr lang="en-US" sz="2400" dirty="0">
                <a:latin typeface="Arial" pitchFamily="34" charset="0"/>
                <a:cs typeface="Arial" pitchFamily="34" charset="0"/>
              </a:rPr>
            </a:br>
            <a:r>
              <a:rPr lang="en-US" sz="2400" b="1" dirty="0">
                <a:latin typeface="Arial" pitchFamily="34" charset="0"/>
                <a:cs typeface="Arial" pitchFamily="34" charset="0"/>
              </a:rPr>
              <a:t>Cultivate:</a:t>
            </a:r>
            <a:r>
              <a:rPr lang="en-US" sz="2400" dirty="0">
                <a:latin typeface="Arial" pitchFamily="34" charset="0"/>
                <a:cs typeface="Arial" pitchFamily="34" charset="0"/>
              </a:rPr>
              <a:t>   </a:t>
            </a:r>
          </a:p>
          <a:p>
            <a:r>
              <a:rPr lang="en-US" sz="2400" dirty="0">
                <a:latin typeface="Arial" pitchFamily="34" charset="0"/>
                <a:cs typeface="Arial" pitchFamily="34" charset="0"/>
              </a:rPr>
              <a:t>What do they want to do?</a:t>
            </a:r>
            <a:br>
              <a:rPr lang="en-US" sz="2400" dirty="0">
                <a:latin typeface="Arial" pitchFamily="34" charset="0"/>
                <a:cs typeface="Arial" pitchFamily="34" charset="0"/>
              </a:rPr>
            </a:br>
            <a:endParaRPr lang="en-US" sz="2400" dirty="0">
              <a:latin typeface="Arial" pitchFamily="34" charset="0"/>
              <a:cs typeface="Arial" pitchFamily="34" charset="0"/>
            </a:endParaRPr>
          </a:p>
          <a:p>
            <a:r>
              <a:rPr lang="en-US" sz="2400" b="1" dirty="0">
                <a:latin typeface="Arial" pitchFamily="34" charset="0"/>
                <a:cs typeface="Arial" pitchFamily="34" charset="0"/>
              </a:rPr>
              <a:t>Proposal/Tools:  </a:t>
            </a:r>
          </a:p>
          <a:p>
            <a:r>
              <a:rPr lang="en-US" sz="2400" dirty="0">
                <a:latin typeface="Arial" pitchFamily="34" charset="0"/>
                <a:cs typeface="Arial" pitchFamily="34" charset="0"/>
              </a:rPr>
              <a:t>Ways to participate</a:t>
            </a:r>
          </a:p>
          <a:p>
            <a:r>
              <a:rPr lang="en-US" sz="2400" dirty="0">
                <a:latin typeface="Arial" pitchFamily="34" charset="0"/>
                <a:cs typeface="Arial" pitchFamily="34" charset="0"/>
              </a:rPr>
              <a:t/>
            </a:r>
            <a:br>
              <a:rPr lang="en-US" sz="2400" dirty="0">
                <a:latin typeface="Arial" pitchFamily="34" charset="0"/>
                <a:cs typeface="Arial" pitchFamily="34" charset="0"/>
              </a:rPr>
            </a:br>
            <a:r>
              <a:rPr lang="en-US" sz="2400" b="1" dirty="0">
                <a:latin typeface="Arial" pitchFamily="34" charset="0"/>
                <a:cs typeface="Arial" pitchFamily="34" charset="0"/>
              </a:rPr>
              <a:t>Engage and Amplify:  </a:t>
            </a:r>
            <a:br>
              <a:rPr lang="en-US" sz="2400" b="1" dirty="0">
                <a:latin typeface="Arial" pitchFamily="34" charset="0"/>
                <a:cs typeface="Arial" pitchFamily="34" charset="0"/>
              </a:rPr>
            </a:br>
            <a:r>
              <a:rPr lang="en-US" sz="2400" dirty="0" smtClean="0">
                <a:latin typeface="Arial" pitchFamily="34" charset="0"/>
                <a:cs typeface="Arial" pitchFamily="34" charset="0"/>
              </a:rPr>
              <a:t>Make </a:t>
            </a:r>
            <a:r>
              <a:rPr lang="en-US" sz="2400" dirty="0">
                <a:latin typeface="Arial" pitchFamily="34" charset="0"/>
                <a:cs typeface="Arial" pitchFamily="34" charset="0"/>
              </a:rPr>
              <a:t>it fun</a:t>
            </a:r>
          </a:p>
        </p:txBody>
      </p:sp>
    </p:spTree>
    <p:extLst>
      <p:ext uri="{BB962C8B-B14F-4D97-AF65-F5344CB8AC3E}">
        <p14:creationId xmlns:p14="http://schemas.microsoft.com/office/powerpoint/2010/main" val="39878500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7914" y="0"/>
            <a:ext cx="7006246" cy="6858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 y="730727"/>
            <a:ext cx="2133744" cy="2722657"/>
          </a:xfrm>
          <a:prstGeom prst="rect">
            <a:avLst/>
          </a:prstGeom>
        </p:spPr>
      </p:pic>
    </p:spTree>
    <p:extLst>
      <p:ext uri="{BB962C8B-B14F-4D97-AF65-F5344CB8AC3E}">
        <p14:creationId xmlns:p14="http://schemas.microsoft.com/office/powerpoint/2010/main" val="308463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
            <a:ext cx="9144000" cy="6858000"/>
          </a:xfrm>
          <a:prstGeom prst="rect">
            <a:avLst/>
          </a:prstGeom>
        </p:spPr>
      </p:pic>
      <p:sp>
        <p:nvSpPr>
          <p:cNvPr id="3" name="TextBox 2"/>
          <p:cNvSpPr txBox="1"/>
          <p:nvPr/>
        </p:nvSpPr>
        <p:spPr>
          <a:xfrm>
            <a:off x="4577080" y="0"/>
            <a:ext cx="4566920" cy="1477328"/>
          </a:xfrm>
          <a:prstGeom prst="rect">
            <a:avLst/>
          </a:prstGeom>
          <a:noFill/>
        </p:spPr>
        <p:txBody>
          <a:bodyPr wrap="square" rtlCol="0">
            <a:spAutoFit/>
          </a:bodyPr>
          <a:lstStyle/>
          <a:p>
            <a:r>
              <a:rPr lang="en-US" dirty="0" smtClean="0">
                <a:latin typeface="Arial" pitchFamily="34" charset="0"/>
                <a:cs typeface="Arial" pitchFamily="34" charset="0"/>
              </a:rPr>
              <a:t>A </a:t>
            </a:r>
            <a:r>
              <a:rPr lang="en-US" dirty="0" err="1" smtClean="0">
                <a:latin typeface="Arial" pitchFamily="34" charset="0"/>
                <a:cs typeface="Arial" pitchFamily="34" charset="0"/>
              </a:rPr>
              <a:t>Tweetathon</a:t>
            </a:r>
            <a:r>
              <a:rPr lang="en-US" dirty="0" smtClean="0">
                <a:latin typeface="Arial" pitchFamily="34" charset="0"/>
                <a:cs typeface="Arial" pitchFamily="34" charset="0"/>
              </a:rPr>
              <a:t> was held on June 13</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 a </a:t>
            </a:r>
            <a:r>
              <a:rPr lang="en-US" dirty="0">
                <a:latin typeface="Arial" pitchFamily="34" charset="0"/>
                <a:cs typeface="Arial" pitchFamily="34" charset="0"/>
              </a:rPr>
              <a:t>week before World Refugee Day </a:t>
            </a:r>
            <a:r>
              <a:rPr lang="en-US" dirty="0" smtClean="0">
                <a:latin typeface="Arial" pitchFamily="34" charset="0"/>
                <a:cs typeface="Arial" pitchFamily="34" charset="0"/>
              </a:rPr>
              <a:t> on June 20</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  Champions </a:t>
            </a:r>
            <a:r>
              <a:rPr lang="en-US" dirty="0">
                <a:latin typeface="Arial" pitchFamily="34" charset="0"/>
                <a:cs typeface="Arial" pitchFamily="34" charset="0"/>
              </a:rPr>
              <a:t>signed </a:t>
            </a:r>
            <a:r>
              <a:rPr lang="en-US" dirty="0" smtClean="0">
                <a:latin typeface="Arial" pitchFamily="34" charset="0"/>
                <a:cs typeface="Arial" pitchFamily="34" charset="0"/>
              </a:rPr>
              <a:t>up to Tweet about </a:t>
            </a:r>
            <a:r>
              <a:rPr lang="en-US" dirty="0">
                <a:latin typeface="Arial" pitchFamily="34" charset="0"/>
                <a:cs typeface="Arial" pitchFamily="34" charset="0"/>
              </a:rPr>
              <a:t>the refugee crisis and #</a:t>
            </a:r>
            <a:r>
              <a:rPr lang="en-US" dirty="0" err="1" smtClean="0">
                <a:latin typeface="Arial" pitchFamily="34" charset="0"/>
                <a:cs typeface="Arial" pitchFamily="34" charset="0"/>
              </a:rPr>
              <a:t>bluekey</a:t>
            </a:r>
            <a:r>
              <a:rPr lang="en-US" dirty="0" smtClean="0">
                <a:latin typeface="Arial" pitchFamily="34" charset="0"/>
                <a:cs typeface="Arial" pitchFamily="34" charset="0"/>
              </a:rPr>
              <a:t>.  </a:t>
            </a:r>
            <a:r>
              <a:rPr lang="en-US" dirty="0" err="1" smtClean="0">
                <a:latin typeface="Arial" pitchFamily="34" charset="0"/>
                <a:cs typeface="Arial" pitchFamily="34" charset="0"/>
              </a:rPr>
              <a:t>Roya</a:t>
            </a:r>
            <a:r>
              <a:rPr lang="en-US" dirty="0" smtClean="0">
                <a:latin typeface="Arial" pitchFamily="34" charset="0"/>
                <a:cs typeface="Arial" pitchFamily="34" charset="0"/>
              </a:rPr>
              <a:t> </a:t>
            </a:r>
            <a:r>
              <a:rPr lang="en-US" dirty="0" err="1" smtClean="0">
                <a:latin typeface="Arial" pitchFamily="34" charset="0"/>
                <a:cs typeface="Arial" pitchFamily="34" charset="0"/>
              </a:rPr>
              <a:t>Hosseini</a:t>
            </a:r>
            <a:r>
              <a:rPr lang="en-US" dirty="0" smtClean="0">
                <a:latin typeface="Arial" pitchFamily="34" charset="0"/>
                <a:cs typeface="Arial" pitchFamily="34" charset="0"/>
              </a:rPr>
              <a:t> did a Twitter Chat. </a:t>
            </a:r>
            <a:endParaRPr lang="en-US" dirty="0">
              <a:latin typeface="Arial" pitchFamily="34" charset="0"/>
              <a:cs typeface="Arial" pitchFamily="34" charset="0"/>
            </a:endParaRPr>
          </a:p>
        </p:txBody>
      </p:sp>
    </p:spTree>
    <p:extLst>
      <p:ext uri="{BB962C8B-B14F-4D97-AF65-F5344CB8AC3E}">
        <p14:creationId xmlns:p14="http://schemas.microsoft.com/office/powerpoint/2010/main" val="6475864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353800624"/>
              </p:ext>
            </p:extLst>
          </p:nvPr>
        </p:nvGraphicFramePr>
        <p:xfrm>
          <a:off x="457200" y="1200329"/>
          <a:ext cx="8229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r>
              <a:rPr lang="en-US" sz="3600" b="1" dirty="0" smtClean="0">
                <a:latin typeface="Arial" pitchFamily="34" charset="0"/>
                <a:cs typeface="Arial" pitchFamily="34" charset="0"/>
              </a:rPr>
              <a:t>Principle #5:  </a:t>
            </a:r>
          </a:p>
          <a:p>
            <a:pPr algn="ctr" fontAlgn="auto">
              <a:spcBef>
                <a:spcPts val="0"/>
              </a:spcBef>
              <a:spcAft>
                <a:spcPts val="0"/>
              </a:spcAft>
              <a:defRPr/>
            </a:pPr>
            <a:r>
              <a:rPr lang="en-US" sz="3600" b="1" dirty="0" smtClean="0">
                <a:latin typeface="Arial" pitchFamily="34" charset="0"/>
                <a:cs typeface="Arial" pitchFamily="34" charset="0"/>
              </a:rPr>
              <a:t>Consider the Pros and Cons</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val="23272147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latin typeface="Arial" pitchFamily="34" charset="0"/>
              <a:cs typeface="Arial" pitchFamily="34" charset="0"/>
            </a:endParaRPr>
          </a:p>
          <a:p>
            <a:pPr marL="0" indent="0" algn="ctr">
              <a:buNone/>
            </a:pPr>
            <a:endParaRPr lang="en-US" i="1" dirty="0" smtClean="0">
              <a:latin typeface="Arial" charset="0"/>
            </a:endParaRPr>
          </a:p>
          <a:p>
            <a:pPr marL="0" indent="0" algn="ctr">
              <a:buNone/>
            </a:pPr>
            <a:r>
              <a:rPr lang="en-US" i="1" dirty="0" smtClean="0">
                <a:latin typeface="Arial" charset="0"/>
              </a:rPr>
              <a:t>How </a:t>
            </a:r>
            <a:r>
              <a:rPr lang="en-US" i="1" dirty="0">
                <a:latin typeface="Arial" charset="0"/>
              </a:rPr>
              <a:t>might your NGO use champions as part of its strategy? </a:t>
            </a:r>
          </a:p>
          <a:p>
            <a:pPr marL="0" indent="0" algn="ctr">
              <a:buNone/>
            </a:pPr>
            <a:endParaRPr lang="en-US" dirty="0">
              <a:latin typeface="Arial" pitchFamily="34" charset="0"/>
              <a:cs typeface="Arial" pitchFamily="34" charset="0"/>
            </a:endParaRPr>
          </a:p>
        </p:txBody>
      </p:sp>
      <p:sp>
        <p:nvSpPr>
          <p:cNvPr id="4" name="Title 3"/>
          <p:cNvSpPr txBox="1">
            <a:spLocks noGrp="1"/>
          </p:cNvSpPr>
          <p:nvPr>
            <p:ph type="title"/>
          </p:nvPr>
        </p:nvSpPr>
        <p:spPr>
          <a:xfrm>
            <a:off x="0" y="-276998"/>
            <a:ext cx="9144000" cy="1754326"/>
          </a:xfrm>
          <a:prstGeom prst="rect">
            <a:avLst/>
          </a:prstGeom>
          <a:solidFill>
            <a:srgbClr val="ABDCD4"/>
          </a:solidFill>
        </p:spPr>
        <p:txBody>
          <a:bodyPr wrap="square">
            <a:spAutoFit/>
          </a:bodyPr>
          <a:lstStyle/>
          <a:p>
            <a:pPr algn="ctr" fontAlgn="auto">
              <a:spcBef>
                <a:spcPts val="0"/>
              </a:spcBef>
              <a:spcAft>
                <a:spcPts val="0"/>
              </a:spcAft>
              <a:defRPr/>
            </a:pP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Principle #5</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Share Pair</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val="2539058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lgn="ctr">
              <a:buNone/>
            </a:pPr>
            <a:endParaRPr lang="en-US" dirty="0" smtClean="0">
              <a:latin typeface="Arial" pitchFamily="34" charset="0"/>
              <a:cs typeface="Arial" pitchFamily="34" charset="0"/>
            </a:endParaRPr>
          </a:p>
          <a:p>
            <a:pPr marL="0" indent="0" algn="ctr">
              <a:buNone/>
            </a:pPr>
            <a:endParaRPr lang="en-US" dirty="0">
              <a:latin typeface="Arial" pitchFamily="34" charset="0"/>
              <a:cs typeface="Arial" pitchFamily="34" charset="0"/>
            </a:endParaRPr>
          </a:p>
          <a:p>
            <a:pPr marL="0" indent="0" algn="ctr">
              <a:buNone/>
            </a:pPr>
            <a:endParaRPr lang="en-US" dirty="0" smtClean="0">
              <a:latin typeface="Arial" pitchFamily="34" charset="0"/>
              <a:cs typeface="Arial" pitchFamily="34" charset="0"/>
            </a:endParaRPr>
          </a:p>
          <a:p>
            <a:pPr marL="0" indent="0" algn="ctr">
              <a:buNone/>
            </a:pPr>
            <a:r>
              <a:rPr lang="en-US" dirty="0" smtClean="0">
                <a:latin typeface="Arial" pitchFamily="34" charset="0"/>
                <a:cs typeface="Arial" pitchFamily="34" charset="0"/>
              </a:rPr>
              <a:t>Aligns </a:t>
            </a:r>
            <a:r>
              <a:rPr lang="en-US" dirty="0">
                <a:latin typeface="Arial" pitchFamily="34" charset="0"/>
                <a:cs typeface="Arial" pitchFamily="34" charset="0"/>
              </a:rPr>
              <a:t>social media with their communications strategy and objectives</a:t>
            </a:r>
          </a:p>
          <a:p>
            <a:endParaRPr lang="en-US" dirty="0"/>
          </a:p>
        </p:txBody>
      </p:sp>
      <p:sp>
        <p:nvSpPr>
          <p:cNvPr id="6" name="Title 5"/>
          <p:cNvSpPr txBox="1">
            <a:spLocks noGrp="1"/>
          </p:cNvSpPr>
          <p:nvPr>
            <p:ph type="title"/>
          </p:nvPr>
        </p:nvSpPr>
        <p:spPr>
          <a:xfrm>
            <a:off x="0" y="0"/>
            <a:ext cx="9144000" cy="1261884"/>
          </a:xfrm>
          <a:prstGeom prst="rect">
            <a:avLst/>
          </a:prstGeom>
          <a:solidFill>
            <a:srgbClr val="ABDCD4"/>
          </a:solidFill>
        </p:spPr>
        <p:txBody>
          <a:bodyPr wrap="square">
            <a:spAutoFit/>
          </a:bodyPr>
          <a:lstStyle/>
          <a:p>
            <a:pPr algn="ctr" fontAlgn="auto">
              <a:spcBef>
                <a:spcPts val="0"/>
              </a:spcBef>
              <a:spcAft>
                <a:spcPts val="0"/>
              </a:spcAft>
              <a:defRPr/>
            </a:pPr>
            <a:endParaRPr lang="en-US" sz="40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Principle #1</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val="13422671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latin typeface="Arial" pitchFamily="34" charset="0"/>
              <a:cs typeface="Arial" pitchFamily="34" charset="0"/>
            </a:endParaRPr>
          </a:p>
          <a:p>
            <a:pPr marL="0" indent="0" algn="ctr">
              <a:buNone/>
            </a:pPr>
            <a:endParaRPr lang="en-US" i="1" dirty="0" smtClean="0">
              <a:latin typeface="Arial" charset="0"/>
            </a:endParaRPr>
          </a:p>
          <a:p>
            <a:pPr marL="0" indent="0" algn="ctr">
              <a:buNone/>
            </a:pPr>
            <a:r>
              <a:rPr lang="en-US" dirty="0">
                <a:latin typeface="Arial" pitchFamily="34" charset="0"/>
                <a:cs typeface="Arial" pitchFamily="34" charset="0"/>
              </a:rPr>
              <a:t>Curates content to capture attention from people in their network in an age of information overload</a:t>
            </a:r>
          </a:p>
          <a:p>
            <a:pPr marL="0" indent="0" algn="ctr">
              <a:buNone/>
            </a:pPr>
            <a:endParaRPr lang="en-US" dirty="0">
              <a:latin typeface="Arial" pitchFamily="34" charset="0"/>
              <a:cs typeface="Arial" pitchFamily="34" charset="0"/>
            </a:endParaRPr>
          </a:p>
        </p:txBody>
      </p:sp>
      <p:sp>
        <p:nvSpPr>
          <p:cNvPr id="4" name="Title 3"/>
          <p:cNvSpPr txBox="1">
            <a:spLocks noGrp="1"/>
          </p:cNvSpPr>
          <p:nvPr>
            <p:ph type="title"/>
          </p:nvPr>
        </p:nvSpPr>
        <p:spPr>
          <a:xfrm>
            <a:off x="0" y="0"/>
            <a:ext cx="9144000" cy="1200329"/>
          </a:xfrm>
          <a:prstGeom prst="rect">
            <a:avLst/>
          </a:prstGeom>
          <a:solidFill>
            <a:srgbClr val="ABDCD4"/>
          </a:solidFill>
        </p:spPr>
        <p:txBody>
          <a:bodyPr wrap="square">
            <a:spAutoFit/>
          </a:bodyPr>
          <a:lstStyle/>
          <a:p>
            <a:pPr algn="ctr" fontAlgn="auto">
              <a:spcBef>
                <a:spcPts val="0"/>
              </a:spcBef>
              <a:spcAft>
                <a:spcPts val="0"/>
              </a:spcAft>
              <a:defRPr/>
            </a:pP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Principle #6</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val="23014651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latin typeface="Arial" pitchFamily="34" charset="0"/>
              <a:cs typeface="Arial" pitchFamily="34" charset="0"/>
            </a:endParaRPr>
          </a:p>
          <a:p>
            <a:pPr marL="0" indent="0" algn="ctr">
              <a:buNone/>
            </a:pPr>
            <a:endParaRPr lang="en-US" i="1" dirty="0" smtClean="0">
              <a:latin typeface="Arial" charset="0"/>
            </a:endParaRPr>
          </a:p>
          <a:p>
            <a:pPr marL="0" indent="0" algn="ctr">
              <a:buNone/>
            </a:pPr>
            <a:r>
              <a:rPr lang="en-US" dirty="0">
                <a:latin typeface="Arial" pitchFamily="34" charset="0"/>
                <a:cs typeface="Arial" pitchFamily="34" charset="0"/>
              </a:rPr>
              <a:t>Content curation is the organizing, filtering and “making sense of” information on the web and sharing the very best content with your network</a:t>
            </a:r>
          </a:p>
        </p:txBody>
      </p:sp>
      <p:sp>
        <p:nvSpPr>
          <p:cNvPr id="4" name="Title 3"/>
          <p:cNvSpPr txBox="1">
            <a:spLocks noGrp="1"/>
          </p:cNvSpPr>
          <p:nvPr>
            <p:ph type="title"/>
          </p:nvPr>
        </p:nvSpPr>
        <p:spPr>
          <a:xfrm>
            <a:off x="0" y="0"/>
            <a:ext cx="9144000" cy="1200329"/>
          </a:xfrm>
          <a:prstGeom prst="rect">
            <a:avLst/>
          </a:prstGeom>
          <a:solidFill>
            <a:srgbClr val="ABDCD4"/>
          </a:solidFill>
        </p:spPr>
        <p:txBody>
          <a:bodyPr wrap="square">
            <a:spAutoFit/>
          </a:bodyPr>
          <a:lstStyle/>
          <a:p>
            <a:pPr algn="ctr" fontAlgn="auto">
              <a:spcBef>
                <a:spcPts val="0"/>
              </a:spcBef>
              <a:spcAft>
                <a:spcPts val="0"/>
              </a:spcAft>
              <a:defRPr/>
            </a:pP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Definition</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val="23560451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3048"/>
            <a:ext cx="3498999" cy="3673763"/>
          </a:xfrm>
          <a:prstGeom prst="rect">
            <a:avLst/>
          </a:prstGeom>
        </p:spPr>
      </p:pic>
      <p:sp>
        <p:nvSpPr>
          <p:cNvPr id="3" name="Rectangle 2"/>
          <p:cNvSpPr/>
          <p:nvPr/>
        </p:nvSpPr>
        <p:spPr>
          <a:xfrm>
            <a:off x="3840480" y="2895600"/>
            <a:ext cx="4869602" cy="1754326"/>
          </a:xfrm>
          <a:prstGeom prst="rect">
            <a:avLst/>
          </a:prstGeom>
          <a:solidFill>
            <a:schemeClr val="bg1"/>
          </a:solidFill>
        </p:spPr>
        <p:txBody>
          <a:bodyPr wrap="square">
            <a:spAutoFit/>
          </a:bodyPr>
          <a:lstStyle/>
          <a:p>
            <a:r>
              <a:rPr lang="en-US" dirty="0" smtClean="0">
                <a:latin typeface="Arial" pitchFamily="34" charset="0"/>
                <a:cs typeface="Arial" pitchFamily="34" charset="0"/>
              </a:rPr>
              <a:t>He curates content related  to his organization’s </a:t>
            </a:r>
            <a:r>
              <a:rPr lang="en-US" dirty="0">
                <a:latin typeface="Arial" pitchFamily="34" charset="0"/>
                <a:cs typeface="Arial" pitchFamily="34" charset="0"/>
              </a:rPr>
              <a:t>mission </a:t>
            </a:r>
            <a:r>
              <a:rPr lang="en-US" dirty="0" smtClean="0">
                <a:latin typeface="Arial" pitchFamily="34" charset="0"/>
                <a:cs typeface="Arial" pitchFamily="34" charset="0"/>
              </a:rPr>
              <a:t>as an advocacy </a:t>
            </a:r>
            <a:r>
              <a:rPr lang="en-US" dirty="0">
                <a:latin typeface="Arial" pitchFamily="34" charset="0"/>
                <a:cs typeface="Arial" pitchFamily="34" charset="0"/>
              </a:rPr>
              <a:t>organization dedicated to making children and families a priority in federal policy and budget decisions. </a:t>
            </a:r>
            <a:r>
              <a:rPr lang="en-US" dirty="0" smtClean="0">
                <a:latin typeface="Arial" pitchFamily="34" charset="0"/>
                <a:cs typeface="Arial" pitchFamily="34" charset="0"/>
              </a:rPr>
              <a:t>  He writes blog posts using the links he curated.</a:t>
            </a:r>
            <a:endParaRPr lang="en-US" dirty="0">
              <a:latin typeface="Arial" pitchFamily="34" charset="0"/>
              <a:cs typeface="Arial"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504" y="3952964"/>
            <a:ext cx="2466389" cy="250156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4031" y="298704"/>
            <a:ext cx="3383938" cy="5334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0" y="990600"/>
            <a:ext cx="4869602" cy="127265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9000" y="5047520"/>
            <a:ext cx="1188823" cy="312447"/>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05314" y="5791711"/>
            <a:ext cx="990686" cy="304826"/>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8770" y="5384364"/>
            <a:ext cx="1089755" cy="304826"/>
          </a:xfrm>
          <a:prstGeom prst="rect">
            <a:avLst/>
          </a:prstGeom>
        </p:spPr>
      </p:pic>
    </p:spTree>
    <p:extLst>
      <p:ext uri="{BB962C8B-B14F-4D97-AF65-F5344CB8AC3E}">
        <p14:creationId xmlns:p14="http://schemas.microsoft.com/office/powerpoint/2010/main" val="7713861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3"/>
          <p:cNvSpPr txBox="1">
            <a:spLocks noChangeArrowheads="1"/>
          </p:cNvSpPr>
          <p:nvPr/>
        </p:nvSpPr>
        <p:spPr bwMode="auto">
          <a:xfrm>
            <a:off x="685800" y="1905000"/>
            <a:ext cx="7924800" cy="584200"/>
          </a:xfrm>
          <a:prstGeom prst="rect">
            <a:avLst/>
          </a:prstGeom>
          <a:solidFill>
            <a:schemeClr val="bg1"/>
          </a:solidFill>
          <a:ln w="60325">
            <a:noFill/>
            <a:miter lim="800000"/>
            <a:headEnd/>
            <a:tailEnd/>
          </a:ln>
        </p:spPr>
        <p:txBody>
          <a:bodyPr>
            <a:spAutoFit/>
          </a:bodyPr>
          <a:lstStyle/>
          <a:p>
            <a:endParaRPr lang="en-US" sz="3200"/>
          </a:p>
        </p:txBody>
      </p:sp>
      <p:sp>
        <p:nvSpPr>
          <p:cNvPr id="10244" name="TextBox 8"/>
          <p:cNvSpPr txBox="1">
            <a:spLocks noChangeArrowheads="1"/>
          </p:cNvSpPr>
          <p:nvPr/>
        </p:nvSpPr>
        <p:spPr bwMode="auto">
          <a:xfrm>
            <a:off x="762000" y="1600200"/>
            <a:ext cx="7467600" cy="738188"/>
          </a:xfrm>
          <a:prstGeom prst="rect">
            <a:avLst/>
          </a:prstGeom>
          <a:noFill/>
          <a:ln w="9525">
            <a:noFill/>
            <a:miter lim="800000"/>
            <a:headEnd/>
            <a:tailEnd/>
          </a:ln>
        </p:spPr>
        <p:txBody>
          <a:bodyPr>
            <a:spAutoFit/>
          </a:bodyPr>
          <a:lstStyle/>
          <a:p>
            <a:endParaRPr lang="en-US" sz="2400">
              <a:latin typeface="Arial" charset="0"/>
            </a:endParaRPr>
          </a:p>
          <a:p>
            <a:endParaRPr lang="en-US">
              <a:latin typeface="Arial" charset="0"/>
            </a:endParaRPr>
          </a:p>
        </p:txBody>
      </p:sp>
      <p:sp>
        <p:nvSpPr>
          <p:cNvPr id="7" name="TextBox 6"/>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r>
              <a:rPr lang="en-US" sz="3600" b="1" dirty="0" smtClean="0">
                <a:latin typeface="Arial" pitchFamily="34" charset="0"/>
                <a:cs typeface="Arial" pitchFamily="34" charset="0"/>
              </a:rPr>
              <a:t>Principle #6: </a:t>
            </a:r>
          </a:p>
          <a:p>
            <a:pPr algn="ctr" fontAlgn="auto">
              <a:spcBef>
                <a:spcPts val="0"/>
              </a:spcBef>
              <a:spcAft>
                <a:spcPts val="0"/>
              </a:spcAft>
              <a:defRPr/>
            </a:pPr>
            <a:r>
              <a:rPr lang="en-US" sz="3600" b="1" dirty="0" smtClean="0">
                <a:latin typeface="Arial" pitchFamily="34" charset="0"/>
                <a:cs typeface="Arial" pitchFamily="34" charset="0"/>
              </a:rPr>
              <a:t>Sticky Note Brainstorm</a:t>
            </a:r>
            <a:endParaRPr lang="en-US" sz="3600" b="1" dirty="0">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0329"/>
            <a:ext cx="9144000" cy="5657671"/>
          </a:xfrm>
          <a:prstGeom prst="rect">
            <a:avLst/>
          </a:prstGeom>
        </p:spPr>
      </p:pic>
    </p:spTree>
    <p:extLst>
      <p:ext uri="{BB962C8B-B14F-4D97-AF65-F5344CB8AC3E}">
        <p14:creationId xmlns:p14="http://schemas.microsoft.com/office/powerpoint/2010/main" val="14642844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latin typeface="Arial" pitchFamily="34" charset="0"/>
              <a:cs typeface="Arial" pitchFamily="34" charset="0"/>
            </a:endParaRPr>
          </a:p>
          <a:p>
            <a:pPr marL="0" indent="0" algn="ctr">
              <a:buNone/>
            </a:pPr>
            <a:endParaRPr lang="en-US" i="1" dirty="0" smtClean="0">
              <a:latin typeface="Arial" charset="0"/>
            </a:endParaRPr>
          </a:p>
          <a:p>
            <a:pPr marL="0" indent="0" algn="ctr">
              <a:buNone/>
            </a:pPr>
            <a:r>
              <a:rPr lang="en-US" dirty="0" smtClean="0">
                <a:latin typeface="Arial" pitchFamily="34" charset="0"/>
                <a:cs typeface="Arial" pitchFamily="34" charset="0"/>
              </a:rPr>
              <a:t>Learn from Experience and Measurement</a:t>
            </a:r>
            <a:endParaRPr lang="en-US" dirty="0">
              <a:latin typeface="Arial" pitchFamily="34" charset="0"/>
              <a:cs typeface="Arial" pitchFamily="34" charset="0"/>
            </a:endParaRPr>
          </a:p>
        </p:txBody>
      </p:sp>
      <p:sp>
        <p:nvSpPr>
          <p:cNvPr id="4" name="Title 3"/>
          <p:cNvSpPr txBox="1">
            <a:spLocks noGrp="1"/>
          </p:cNvSpPr>
          <p:nvPr>
            <p:ph type="title"/>
          </p:nvPr>
        </p:nvSpPr>
        <p:spPr>
          <a:xfrm>
            <a:off x="0" y="0"/>
            <a:ext cx="9144000" cy="1200329"/>
          </a:xfrm>
          <a:prstGeom prst="rect">
            <a:avLst/>
          </a:prstGeom>
          <a:solidFill>
            <a:srgbClr val="ABDCD4"/>
          </a:solidFill>
        </p:spPr>
        <p:txBody>
          <a:bodyPr wrap="square">
            <a:spAutoFit/>
          </a:bodyPr>
          <a:lstStyle/>
          <a:p>
            <a:pPr algn="ctr" fontAlgn="auto">
              <a:spcBef>
                <a:spcPts val="0"/>
              </a:spcBef>
              <a:spcAft>
                <a:spcPts val="0"/>
              </a:spcAft>
              <a:defRPr/>
            </a:pP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Principle #7</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val="30034360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1"/>
            <a:ext cx="7772400" cy="533400"/>
          </a:xfrm>
        </p:spPr>
        <p:txBody>
          <a:bodyPr>
            <a:normAutofit fontScale="90000"/>
          </a:bodyPr>
          <a:lstStyle/>
          <a:p>
            <a:r>
              <a:rPr lang="en-US" dirty="0" smtClean="0">
                <a:latin typeface="Trebuchet MS" pitchFamily="34" charset="0"/>
              </a:rPr>
              <a:t/>
            </a:r>
            <a:br>
              <a:rPr lang="en-US" dirty="0" smtClean="0">
                <a:latin typeface="Trebuchet MS" pitchFamily="34" charset="0"/>
              </a:rPr>
            </a:br>
            <a:endParaRPr lang="en-US" dirty="0">
              <a:latin typeface="Trebuchet MS" pitchFamily="34" charset="0"/>
            </a:endParaRPr>
          </a:p>
        </p:txBody>
      </p:sp>
      <p:graphicFrame>
        <p:nvGraphicFramePr>
          <p:cNvPr id="7" name="Diagram 6"/>
          <p:cNvGraphicFramePr/>
          <p:nvPr>
            <p:extLst>
              <p:ext uri="{D42A27DB-BD31-4B8C-83A1-F6EECF244321}">
                <p14:modId xmlns:p14="http://schemas.microsoft.com/office/powerpoint/2010/main" val="4154953948"/>
              </p:ext>
            </p:extLst>
          </p:nvPr>
        </p:nvGraphicFramePr>
        <p:xfrm>
          <a:off x="1066800" y="1120250"/>
          <a:ext cx="6705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txBox="1">
            <a:spLocks/>
          </p:cNvSpPr>
          <p:nvPr/>
        </p:nvSpPr>
        <p:spPr>
          <a:xfrm>
            <a:off x="685800" y="152400"/>
            <a:ext cx="77724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35844" name="Picture 4" descr="Chicken in a can"/>
          <p:cNvPicPr>
            <a:picLocks noChangeAspect="1" noChangeArrowheads="1"/>
          </p:cNvPicPr>
          <p:nvPr/>
        </p:nvPicPr>
        <p:blipFill>
          <a:blip r:embed="rId8" cstate="print"/>
          <a:srcRect/>
          <a:stretch>
            <a:fillRect/>
          </a:stretch>
        </p:blipFill>
        <p:spPr bwMode="auto">
          <a:xfrm>
            <a:off x="228600" y="3025250"/>
            <a:ext cx="1614557" cy="1114044"/>
          </a:xfrm>
          <a:prstGeom prst="rect">
            <a:avLst/>
          </a:prstGeom>
          <a:noFill/>
        </p:spPr>
      </p:pic>
      <p:pic>
        <p:nvPicPr>
          <p:cNvPr id="35846" name="Picture 6" descr="Jenga Mwedo"/>
          <p:cNvPicPr>
            <a:picLocks noChangeAspect="1" noChangeArrowheads="1"/>
          </p:cNvPicPr>
          <p:nvPr/>
        </p:nvPicPr>
        <p:blipFill>
          <a:blip r:embed="rId9" cstate="print"/>
          <a:srcRect/>
          <a:stretch>
            <a:fillRect/>
          </a:stretch>
        </p:blipFill>
        <p:spPr bwMode="auto">
          <a:xfrm>
            <a:off x="3048000" y="4473050"/>
            <a:ext cx="1718692" cy="1143000"/>
          </a:xfrm>
          <a:prstGeom prst="rect">
            <a:avLst/>
          </a:prstGeom>
          <a:noFill/>
        </p:spPr>
      </p:pic>
      <p:pic>
        <p:nvPicPr>
          <p:cNvPr id="8" name="Picture 7"/>
          <p:cNvPicPr/>
          <p:nvPr/>
        </p:nvPicPr>
        <p:blipFill>
          <a:blip r:embed="rId10" cstate="print"/>
          <a:srcRect/>
          <a:stretch>
            <a:fillRect/>
          </a:stretch>
        </p:blipFill>
        <p:spPr bwMode="auto">
          <a:xfrm>
            <a:off x="2857500" y="1200329"/>
            <a:ext cx="3429000" cy="514350"/>
          </a:xfrm>
          <a:prstGeom prst="rect">
            <a:avLst/>
          </a:prstGeom>
          <a:noFill/>
          <a:ln w="9525">
            <a:noFill/>
            <a:miter lim="800000"/>
            <a:headEnd/>
            <a:tailEnd/>
          </a:ln>
        </p:spPr>
      </p:pic>
      <p:pic>
        <p:nvPicPr>
          <p:cNvPr id="10" name="Picture 9"/>
          <p:cNvPicPr/>
          <p:nvPr/>
        </p:nvPicPr>
        <p:blipFill>
          <a:blip r:embed="rId11" cstate="print"/>
          <a:srcRect/>
          <a:stretch>
            <a:fillRect/>
          </a:stretch>
        </p:blipFill>
        <p:spPr bwMode="auto">
          <a:xfrm>
            <a:off x="3352800" y="1661885"/>
            <a:ext cx="1581150" cy="1066800"/>
          </a:xfrm>
          <a:prstGeom prst="rect">
            <a:avLst/>
          </a:prstGeom>
          <a:noFill/>
          <a:ln w="9525">
            <a:noFill/>
            <a:miter lim="800000"/>
            <a:headEnd/>
            <a:tailEnd/>
          </a:ln>
        </p:spPr>
      </p:pic>
      <p:pic>
        <p:nvPicPr>
          <p:cNvPr id="11" name="Picture 10"/>
          <p:cNvPicPr/>
          <p:nvPr/>
        </p:nvPicPr>
        <p:blipFill>
          <a:blip r:embed="rId12" cstate="print"/>
          <a:srcRect/>
          <a:stretch>
            <a:fillRect/>
          </a:stretch>
        </p:blipFill>
        <p:spPr bwMode="auto">
          <a:xfrm>
            <a:off x="6172200" y="3406250"/>
            <a:ext cx="2781300" cy="952500"/>
          </a:xfrm>
          <a:prstGeom prst="rect">
            <a:avLst/>
          </a:prstGeom>
          <a:noFill/>
          <a:ln w="9525">
            <a:noFill/>
            <a:miter lim="800000"/>
            <a:headEnd/>
            <a:tailEnd/>
          </a:ln>
        </p:spPr>
      </p:pic>
      <p:pic>
        <p:nvPicPr>
          <p:cNvPr id="13" name="Picture 12"/>
          <p:cNvPicPr/>
          <p:nvPr/>
        </p:nvPicPr>
        <p:blipFill>
          <a:blip r:embed="rId13" cstate="print"/>
          <a:srcRect/>
          <a:stretch>
            <a:fillRect/>
          </a:stretch>
        </p:blipFill>
        <p:spPr bwMode="auto">
          <a:xfrm>
            <a:off x="2971800" y="4015850"/>
            <a:ext cx="3048000" cy="447675"/>
          </a:xfrm>
          <a:prstGeom prst="rect">
            <a:avLst/>
          </a:prstGeom>
          <a:noFill/>
          <a:ln w="9525">
            <a:noFill/>
            <a:miter lim="800000"/>
            <a:headEnd/>
            <a:tailEnd/>
          </a:ln>
        </p:spPr>
      </p:pic>
      <p:pic>
        <p:nvPicPr>
          <p:cNvPr id="15" name="Picture 14"/>
          <p:cNvPicPr/>
          <p:nvPr/>
        </p:nvPicPr>
        <p:blipFill>
          <a:blip r:embed="rId14" cstate="print"/>
          <a:srcRect/>
          <a:stretch>
            <a:fillRect/>
          </a:stretch>
        </p:blipFill>
        <p:spPr bwMode="auto">
          <a:xfrm>
            <a:off x="152400" y="2491850"/>
            <a:ext cx="3048000" cy="523875"/>
          </a:xfrm>
          <a:prstGeom prst="rect">
            <a:avLst/>
          </a:prstGeom>
          <a:noFill/>
          <a:ln w="9525">
            <a:noFill/>
            <a:miter lim="800000"/>
            <a:headEnd/>
            <a:tailEnd/>
          </a:ln>
        </p:spPr>
      </p:pic>
      <p:sp>
        <p:nvSpPr>
          <p:cNvPr id="12" name="TextBox 11"/>
          <p:cNvSpPr txBox="1"/>
          <p:nvPr/>
        </p:nvSpPr>
        <p:spPr>
          <a:xfrm>
            <a:off x="457200" y="6027003"/>
            <a:ext cx="8382000" cy="584775"/>
          </a:xfrm>
          <a:prstGeom prst="rect">
            <a:avLst/>
          </a:prstGeom>
          <a:noFill/>
        </p:spPr>
        <p:txBody>
          <a:bodyPr wrap="square" rtlCol="0">
            <a:spAutoFit/>
          </a:bodyPr>
          <a:lstStyle/>
          <a:p>
            <a:pPr algn="ctr"/>
            <a:r>
              <a:rPr lang="en-US" sz="1600" i="1" dirty="0" smtClean="0">
                <a:latin typeface="Arial" pitchFamily="34" charset="0"/>
                <a:cs typeface="Arial" pitchFamily="34" charset="0"/>
              </a:rPr>
              <a:t>grist sets the agenda by showing how green is reshaping our world. we cut through the noise and empower a new generation to make change.</a:t>
            </a:r>
          </a:p>
        </p:txBody>
      </p:sp>
      <p:sp>
        <p:nvSpPr>
          <p:cNvPr id="14" name="TextBox 13"/>
          <p:cNvSpPr txBox="1"/>
          <p:nvPr/>
        </p:nvSpPr>
        <p:spPr>
          <a:xfrm>
            <a:off x="0" y="0"/>
            <a:ext cx="9144000" cy="1200329"/>
          </a:xfrm>
          <a:prstGeom prst="rect">
            <a:avLst/>
          </a:prstGeom>
          <a:solidFill>
            <a:srgbClr val="ABDCD4"/>
          </a:solidFill>
        </p:spPr>
        <p:txBody>
          <a:bodyPr>
            <a:spAutoFit/>
          </a:bodyPr>
          <a:lstStyle/>
          <a:p>
            <a:pPr lvl="0" algn="ctr">
              <a:defRPr/>
            </a:pPr>
            <a:endParaRPr lang="en-US" sz="3600" b="1" dirty="0" smtClean="0">
              <a:latin typeface="Arial" pitchFamily="34" charset="0"/>
              <a:cs typeface="Arial" pitchFamily="34" charset="0"/>
            </a:endParaRPr>
          </a:p>
          <a:p>
            <a:pPr lvl="0" algn="ctr">
              <a:defRPr/>
            </a:pPr>
            <a:r>
              <a:rPr lang="en-US" sz="3600" b="1" dirty="0" err="1" smtClean="0">
                <a:latin typeface="Arial" pitchFamily="34" charset="0"/>
                <a:cs typeface="Arial" pitchFamily="34" charset="0"/>
              </a:rPr>
              <a:t>gristastic</a:t>
            </a:r>
            <a:r>
              <a:rPr lang="en-US" sz="3600" b="1" dirty="0" smtClean="0">
                <a:latin typeface="Arial" pitchFamily="34" charset="0"/>
                <a:cs typeface="Arial" pitchFamily="34" charset="0"/>
              </a:rPr>
              <a:t> </a:t>
            </a:r>
            <a:r>
              <a:rPr lang="en-US" sz="3600" b="1" dirty="0">
                <a:latin typeface="Arial" pitchFamily="34" charset="0"/>
                <a:cs typeface="Arial" pitchFamily="34" charset="0"/>
              </a:rPr>
              <a:t>ladder ‘o engagement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8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990600"/>
            <a:ext cx="8610600" cy="5693866"/>
          </a:xfrm>
          <a:prstGeom prst="rect">
            <a:avLst/>
          </a:prstGeom>
          <a:noFill/>
        </p:spPr>
        <p:txBody>
          <a:bodyPr wrap="square" rtlCol="0">
            <a:spAutoFit/>
          </a:bodyPr>
          <a:lstStyle/>
          <a:p>
            <a:endParaRPr lang="en-US" sz="2800" dirty="0">
              <a:latin typeface="Arial" pitchFamily="34" charset="0"/>
              <a:cs typeface="Arial" pitchFamily="34" charset="0"/>
            </a:endParaRPr>
          </a:p>
          <a:p>
            <a:pPr marL="457200" indent="-457200">
              <a:buFont typeface="Arial" pitchFamily="34" charset="0"/>
              <a:buChar char="•"/>
            </a:pPr>
            <a:r>
              <a:rPr lang="en-US" sz="2800" b="1" dirty="0">
                <a:latin typeface="Arial" pitchFamily="34" charset="0"/>
                <a:cs typeface="Arial" pitchFamily="34" charset="0"/>
              </a:rPr>
              <a:t>Footprint:</a:t>
            </a:r>
            <a:r>
              <a:rPr lang="en-US" sz="2800" dirty="0">
                <a:latin typeface="Arial" pitchFamily="34" charset="0"/>
                <a:cs typeface="Arial" pitchFamily="34" charset="0"/>
              </a:rPr>
              <a:t> The reach of their activities, both online and offline</a:t>
            </a:r>
          </a:p>
          <a:p>
            <a:endParaRPr lang="en-US" sz="2800" b="1" dirty="0" smtClean="0">
              <a:latin typeface="Arial" pitchFamily="34" charset="0"/>
              <a:cs typeface="Arial" pitchFamily="34" charset="0"/>
            </a:endParaRPr>
          </a:p>
          <a:p>
            <a:pPr marL="457200" indent="-457200">
              <a:buFont typeface="Arial" pitchFamily="34" charset="0"/>
              <a:buChar char="•"/>
            </a:pPr>
            <a:r>
              <a:rPr lang="en-US" sz="2800" b="1" dirty="0" smtClean="0">
                <a:latin typeface="Arial" pitchFamily="34" charset="0"/>
                <a:cs typeface="Arial" pitchFamily="34" charset="0"/>
              </a:rPr>
              <a:t>Engagement</a:t>
            </a:r>
            <a:r>
              <a:rPr lang="en-US" sz="2800" b="1" dirty="0">
                <a:latin typeface="Arial" pitchFamily="34" charset="0"/>
                <a:cs typeface="Arial" pitchFamily="34" charset="0"/>
              </a:rPr>
              <a:t>:</a:t>
            </a:r>
            <a:r>
              <a:rPr lang="en-US" sz="2800" dirty="0">
                <a:latin typeface="Arial" pitchFamily="34" charset="0"/>
                <a:cs typeface="Arial" pitchFamily="34" charset="0"/>
              </a:rPr>
              <a:t> Readers engage with their content</a:t>
            </a:r>
          </a:p>
          <a:p>
            <a:endParaRPr lang="en-US" sz="2800" b="1" dirty="0" smtClean="0">
              <a:latin typeface="Arial" pitchFamily="34" charset="0"/>
              <a:cs typeface="Arial" pitchFamily="34" charset="0"/>
            </a:endParaRPr>
          </a:p>
          <a:p>
            <a:pPr marL="457200" indent="-457200">
              <a:buFont typeface="Arial" pitchFamily="34" charset="0"/>
              <a:buChar char="•"/>
            </a:pPr>
            <a:r>
              <a:rPr lang="en-US" sz="2800" b="1" dirty="0" smtClean="0">
                <a:latin typeface="Arial" pitchFamily="34" charset="0"/>
                <a:cs typeface="Arial" pitchFamily="34" charset="0"/>
              </a:rPr>
              <a:t>Individual </a:t>
            </a:r>
            <a:r>
              <a:rPr lang="en-US" sz="2800" b="1" dirty="0">
                <a:latin typeface="Arial" pitchFamily="34" charset="0"/>
                <a:cs typeface="Arial" pitchFamily="34" charset="0"/>
              </a:rPr>
              <a:t>Behavior Change:</a:t>
            </a:r>
            <a:r>
              <a:rPr lang="en-US" sz="2800" dirty="0">
                <a:latin typeface="Arial" pitchFamily="34" charset="0"/>
                <a:cs typeface="Arial" pitchFamily="34" charset="0"/>
              </a:rPr>
              <a:t> Impact on users behaviors, purchase decisions, and daily lives that are in line with sustainability</a:t>
            </a:r>
          </a:p>
          <a:p>
            <a:endParaRPr lang="en-US" sz="2800" b="1" dirty="0" smtClean="0">
              <a:latin typeface="Arial" pitchFamily="34" charset="0"/>
              <a:cs typeface="Arial" pitchFamily="34" charset="0"/>
            </a:endParaRPr>
          </a:p>
          <a:p>
            <a:pPr marL="457200" indent="-457200">
              <a:buFont typeface="Arial" pitchFamily="34" charset="0"/>
              <a:buChar char="•"/>
            </a:pPr>
            <a:r>
              <a:rPr lang="en-US" sz="2800" b="1" dirty="0" smtClean="0">
                <a:latin typeface="Arial" pitchFamily="34" charset="0"/>
                <a:cs typeface="Arial" pitchFamily="34" charset="0"/>
              </a:rPr>
              <a:t>Societal </a:t>
            </a:r>
            <a:r>
              <a:rPr lang="en-US" sz="2800" b="1" dirty="0">
                <a:latin typeface="Arial" pitchFamily="34" charset="0"/>
                <a:cs typeface="Arial" pitchFamily="34" charset="0"/>
              </a:rPr>
              <a:t>Change:</a:t>
            </a:r>
            <a:r>
              <a:rPr lang="en-US" sz="2800" dirty="0">
                <a:latin typeface="Arial" pitchFamily="34" charset="0"/>
                <a:cs typeface="Arial" pitchFamily="34" charset="0"/>
              </a:rPr>
              <a:t> Impact on society, policy discussions, and conversations that advance sustainable practices</a:t>
            </a:r>
            <a:r>
              <a:rPr lang="en-US" sz="2800" dirty="0" smtClean="0">
                <a:latin typeface="Arial" pitchFamily="34" charset="0"/>
                <a:cs typeface="Arial" pitchFamily="34" charset="0"/>
              </a:rPr>
              <a:t>.</a:t>
            </a:r>
          </a:p>
        </p:txBody>
      </p:sp>
      <p:sp>
        <p:nvSpPr>
          <p:cNvPr id="3" name="TextBox 2"/>
          <p:cNvSpPr txBox="1"/>
          <p:nvPr/>
        </p:nvSpPr>
        <p:spPr>
          <a:xfrm>
            <a:off x="0" y="0"/>
            <a:ext cx="9144000" cy="1200329"/>
          </a:xfrm>
          <a:prstGeom prst="rect">
            <a:avLst/>
          </a:prstGeom>
          <a:solidFill>
            <a:srgbClr val="ABDCD4"/>
          </a:solidFill>
        </p:spPr>
        <p:txBody>
          <a:bodyPr>
            <a:spAutoFit/>
          </a:bodyPr>
          <a:lstStyle/>
          <a:p>
            <a:pPr algn="ctr"/>
            <a:endParaRPr lang="en-US" sz="3600" b="1" dirty="0" smtClean="0">
              <a:latin typeface="Arial" pitchFamily="34" charset="0"/>
              <a:cs typeface="Arial" pitchFamily="34" charset="0"/>
            </a:endParaRPr>
          </a:p>
          <a:p>
            <a:pPr algn="ctr"/>
            <a:r>
              <a:rPr lang="en-US" sz="3600" b="1" dirty="0" err="1" smtClean="0">
                <a:latin typeface="Arial" pitchFamily="34" charset="0"/>
                <a:cs typeface="Arial" pitchFamily="34" charset="0"/>
              </a:rPr>
              <a:t>grist.org’s</a:t>
            </a:r>
            <a:r>
              <a:rPr lang="en-US" sz="3600" b="1" dirty="0" smtClean="0">
                <a:latin typeface="Arial" pitchFamily="34" charset="0"/>
                <a:cs typeface="Arial" pitchFamily="34" charset="0"/>
              </a:rPr>
              <a:t> </a:t>
            </a:r>
            <a:r>
              <a:rPr lang="en-US" sz="3600" b="1" dirty="0">
                <a:latin typeface="Arial" pitchFamily="34" charset="0"/>
                <a:cs typeface="Arial" pitchFamily="34" charset="0"/>
              </a:rPr>
              <a:t>key results are:</a:t>
            </a:r>
          </a:p>
        </p:txBody>
      </p:sp>
    </p:spTree>
    <p:extLst>
      <p:ext uri="{BB962C8B-B14F-4D97-AF65-F5344CB8AC3E}">
        <p14:creationId xmlns:p14="http://schemas.microsoft.com/office/powerpoint/2010/main" val="16686607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5560"/>
            <a:ext cx="9067800" cy="6858000"/>
          </a:xfrm>
          <a:prstGeom prst="rect">
            <a:avLst/>
          </a:prstGeom>
        </p:spPr>
      </p:pic>
    </p:spTree>
    <p:extLst>
      <p:ext uri="{BB962C8B-B14F-4D97-AF65-F5344CB8AC3E}">
        <p14:creationId xmlns:p14="http://schemas.microsoft.com/office/powerpoint/2010/main" val="6242053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latin typeface="Arial" pitchFamily="34" charset="0"/>
              <a:cs typeface="Arial" pitchFamily="34" charset="0"/>
            </a:endParaRPr>
          </a:p>
          <a:p>
            <a:pPr marL="0" indent="0" algn="ctr">
              <a:buNone/>
            </a:pPr>
            <a:endParaRPr lang="en-US" i="1" dirty="0" smtClean="0">
              <a:latin typeface="Arial" charset="0"/>
            </a:endParaRPr>
          </a:p>
        </p:txBody>
      </p:sp>
      <p:sp>
        <p:nvSpPr>
          <p:cNvPr id="4" name="Title 3"/>
          <p:cNvSpPr txBox="1">
            <a:spLocks noGrp="1"/>
          </p:cNvSpPr>
          <p:nvPr>
            <p:ph type="title"/>
          </p:nvPr>
        </p:nvSpPr>
        <p:spPr>
          <a:xfrm>
            <a:off x="0" y="0"/>
            <a:ext cx="9144000" cy="1200329"/>
          </a:xfrm>
          <a:prstGeom prst="rect">
            <a:avLst/>
          </a:prstGeom>
          <a:solidFill>
            <a:srgbClr val="ABDCD4"/>
          </a:solidFill>
        </p:spPr>
        <p:txBody>
          <a:bodyPr wrap="square">
            <a:spAutoFit/>
          </a:bodyPr>
          <a:lstStyle/>
          <a:p>
            <a:pPr algn="ctr" fontAlgn="auto">
              <a:spcBef>
                <a:spcPts val="0"/>
              </a:spcBef>
              <a:spcAft>
                <a:spcPts val="0"/>
              </a:spcAft>
              <a:defRPr/>
            </a:pPr>
            <a:r>
              <a:rPr lang="en-US" sz="3600" b="1" dirty="0" smtClean="0">
                <a:latin typeface="Arial" pitchFamily="34" charset="0"/>
                <a:cs typeface="Arial" pitchFamily="34" charset="0"/>
              </a:rPr>
              <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The Principles</a:t>
            </a:r>
            <a:endParaRPr lang="en-US" sz="3600" b="1" dirty="0">
              <a:latin typeface="Arial" pitchFamily="34" charset="0"/>
              <a:cs typeface="Arial" pitchFamily="34" charset="0"/>
            </a:endParaRPr>
          </a:p>
        </p:txBody>
      </p:sp>
      <p:sp>
        <p:nvSpPr>
          <p:cNvPr id="2" name="Rectangle 1"/>
          <p:cNvSpPr/>
          <p:nvPr/>
        </p:nvSpPr>
        <p:spPr>
          <a:xfrm>
            <a:off x="722142" y="1752600"/>
            <a:ext cx="7543800" cy="5016758"/>
          </a:xfrm>
          <a:prstGeom prst="rect">
            <a:avLst/>
          </a:prstGeom>
        </p:spPr>
        <p:txBody>
          <a:bodyPr wrap="square">
            <a:spAutoFit/>
          </a:bodyPr>
          <a:lstStyle/>
          <a:p>
            <a:pPr marL="457200" indent="-457200">
              <a:buFont typeface="+mj-lt"/>
              <a:buAutoNum type="arabicPeriod"/>
            </a:pPr>
            <a:r>
              <a:rPr lang="en-US" sz="2000" dirty="0">
                <a:latin typeface="Arial" pitchFamily="34" charset="0"/>
                <a:cs typeface="Arial" pitchFamily="34" charset="0"/>
              </a:rPr>
              <a:t>Aligns social media with their communications strategy and objectives</a:t>
            </a:r>
          </a:p>
          <a:p>
            <a:pPr marL="457200" indent="-457200">
              <a:buFont typeface="+mj-lt"/>
              <a:buAutoNum type="arabicPeriod"/>
            </a:pPr>
            <a:endParaRPr lang="en-US" sz="2000" dirty="0">
              <a:latin typeface="Arial" pitchFamily="34" charset="0"/>
              <a:cs typeface="Arial" pitchFamily="34" charset="0"/>
            </a:endParaRPr>
          </a:p>
          <a:p>
            <a:pPr marL="457200" indent="-457200">
              <a:buFont typeface="+mj-lt"/>
              <a:buAutoNum type="arabicPeriod"/>
            </a:pPr>
            <a:r>
              <a:rPr lang="en-US" sz="2000" dirty="0">
                <a:latin typeface="Arial" pitchFamily="34" charset="0"/>
                <a:cs typeface="Arial" pitchFamily="34" charset="0"/>
              </a:rPr>
              <a:t>Scales social media by empowering everyone in the organization and integrating social into work flow</a:t>
            </a:r>
          </a:p>
          <a:p>
            <a:pPr marL="457200" indent="-457200">
              <a:buFont typeface="+mj-lt"/>
              <a:buAutoNum type="arabicPeriod"/>
            </a:pPr>
            <a:endParaRPr lang="en-US" sz="2000" dirty="0">
              <a:latin typeface="Arial" pitchFamily="34" charset="0"/>
              <a:cs typeface="Arial" pitchFamily="34" charset="0"/>
            </a:endParaRPr>
          </a:p>
          <a:p>
            <a:pPr marL="457200" indent="-457200">
              <a:buFont typeface="+mj-lt"/>
              <a:buAutoNum type="arabicPeriod"/>
            </a:pPr>
            <a:r>
              <a:rPr lang="en-US" sz="2000" dirty="0">
                <a:latin typeface="Arial" pitchFamily="34" charset="0"/>
                <a:cs typeface="Arial" pitchFamily="34" charset="0"/>
              </a:rPr>
              <a:t>Monitors, listens, and researches the people in their network</a:t>
            </a:r>
          </a:p>
          <a:p>
            <a:pPr marL="457200" indent="-457200">
              <a:buFont typeface="+mj-lt"/>
              <a:buAutoNum type="arabicPeriod"/>
            </a:pPr>
            <a:endParaRPr lang="en-US" sz="2000" dirty="0">
              <a:latin typeface="Arial" pitchFamily="34" charset="0"/>
              <a:cs typeface="Arial" pitchFamily="34" charset="0"/>
            </a:endParaRPr>
          </a:p>
          <a:p>
            <a:pPr marL="457200" indent="-457200">
              <a:buFont typeface="+mj-lt"/>
              <a:buAutoNum type="arabicPeriod"/>
            </a:pPr>
            <a:r>
              <a:rPr lang="en-US" sz="2000" dirty="0">
                <a:latin typeface="Arial" pitchFamily="34" charset="0"/>
                <a:cs typeface="Arial" pitchFamily="34" charset="0"/>
              </a:rPr>
              <a:t>Gets feedback and start conversations about their work</a:t>
            </a:r>
          </a:p>
          <a:p>
            <a:pPr marL="457200" indent="-457200">
              <a:buFont typeface="+mj-lt"/>
              <a:buAutoNum type="arabicPeriod"/>
            </a:pPr>
            <a:endParaRPr lang="en-US" sz="2000" dirty="0">
              <a:latin typeface="Arial" pitchFamily="34" charset="0"/>
              <a:cs typeface="Arial" pitchFamily="34" charset="0"/>
            </a:endParaRPr>
          </a:p>
          <a:p>
            <a:pPr marL="457200" indent="-457200">
              <a:buFont typeface="+mj-lt"/>
              <a:buAutoNum type="arabicPeriod"/>
            </a:pPr>
            <a:r>
              <a:rPr lang="en-US" sz="2000" dirty="0">
                <a:latin typeface="Arial" pitchFamily="34" charset="0"/>
                <a:cs typeface="Arial" pitchFamily="34" charset="0"/>
              </a:rPr>
              <a:t>Curate content to capture attention from their network in an age of information overload</a:t>
            </a:r>
          </a:p>
          <a:p>
            <a:pPr marL="457200" indent="-457200">
              <a:buFont typeface="+mj-lt"/>
              <a:buAutoNum type="arabicPeriod"/>
            </a:pPr>
            <a:endParaRPr lang="en-US" sz="2000" dirty="0">
              <a:latin typeface="Arial" pitchFamily="34" charset="0"/>
              <a:cs typeface="Arial" pitchFamily="34" charset="0"/>
            </a:endParaRPr>
          </a:p>
          <a:p>
            <a:pPr marL="457200" indent="-457200">
              <a:buFont typeface="+mj-lt"/>
              <a:buAutoNum type="arabicPeriod"/>
            </a:pPr>
            <a:r>
              <a:rPr lang="en-US" sz="2000" dirty="0">
                <a:latin typeface="Arial" pitchFamily="34" charset="0"/>
                <a:cs typeface="Arial" pitchFamily="34" charset="0"/>
              </a:rPr>
              <a:t>Work with brand ambassadors to spread their mission</a:t>
            </a:r>
          </a:p>
          <a:p>
            <a:pPr marL="457200" indent="-457200">
              <a:buFont typeface="+mj-lt"/>
              <a:buAutoNum type="arabicPeriod"/>
            </a:pPr>
            <a:endParaRPr lang="en-US" sz="2000" dirty="0">
              <a:latin typeface="Arial" pitchFamily="34" charset="0"/>
              <a:cs typeface="Arial" pitchFamily="34" charset="0"/>
            </a:endParaRPr>
          </a:p>
          <a:p>
            <a:pPr marL="457200" indent="-457200">
              <a:buFont typeface="+mj-lt"/>
              <a:buAutoNum type="arabicPeriod"/>
            </a:pPr>
            <a:r>
              <a:rPr lang="en-US" sz="2000" dirty="0">
                <a:latin typeface="Arial" pitchFamily="34" charset="0"/>
                <a:cs typeface="Arial" pitchFamily="34" charset="0"/>
              </a:rPr>
              <a:t>Learn from experience and data</a:t>
            </a:r>
          </a:p>
        </p:txBody>
      </p:sp>
    </p:spTree>
    <p:extLst>
      <p:ext uri="{BB962C8B-B14F-4D97-AF65-F5344CB8AC3E}">
        <p14:creationId xmlns:p14="http://schemas.microsoft.com/office/powerpoint/2010/main" val="2488563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Use Worksheet</a:t>
            </a:r>
            <a:endParaRPr lang="en-US" sz="3600" b="1" dirty="0">
              <a:latin typeface="Arial" pitchFamily="34" charset="0"/>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6" y="1200329"/>
            <a:ext cx="4533324" cy="562755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2133600"/>
            <a:ext cx="4337646" cy="4694288"/>
          </a:xfrm>
          <a:prstGeom prst="rect">
            <a:avLst/>
          </a:prstGeom>
        </p:spPr>
      </p:pic>
    </p:spTree>
    <p:extLst>
      <p:ext uri="{BB962C8B-B14F-4D97-AF65-F5344CB8AC3E}">
        <p14:creationId xmlns:p14="http://schemas.microsoft.com/office/powerpoint/2010/main" val="1634775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7175" y="1207008"/>
            <a:ext cx="7848600" cy="1508105"/>
          </a:xfrm>
          <a:prstGeom prst="rect">
            <a:avLst/>
          </a:prstGeom>
          <a:noFill/>
        </p:spPr>
        <p:txBody>
          <a:bodyPr wrap="square" rtlCol="0">
            <a:spAutoFit/>
          </a:bodyPr>
          <a:lstStyle/>
          <a:p>
            <a:pPr marL="342900" lvl="0" indent="-342900">
              <a:spcBef>
                <a:spcPct val="20000"/>
              </a:spcBef>
              <a:buFont typeface="Arial" pitchFamily="34" charset="0"/>
              <a:buChar char="•"/>
              <a:defRPr/>
            </a:pPr>
            <a:r>
              <a:rPr lang="en-US" sz="2000" dirty="0" smtClean="0">
                <a:latin typeface="Arial" pitchFamily="34" charset="0"/>
                <a:cs typeface="Arial" pitchFamily="34" charset="0"/>
              </a:rPr>
              <a:t>What is your result?</a:t>
            </a:r>
          </a:p>
          <a:p>
            <a:pPr marL="342900" lvl="0" indent="-342900">
              <a:spcBef>
                <a:spcPct val="20000"/>
              </a:spcBef>
              <a:buFont typeface="Arial" pitchFamily="34" charset="0"/>
              <a:buChar char="•"/>
              <a:defRPr/>
            </a:pPr>
            <a:r>
              <a:rPr lang="en-US" sz="2000" dirty="0" smtClean="0">
                <a:latin typeface="Arial" pitchFamily="34" charset="0"/>
                <a:cs typeface="Arial" pitchFamily="34" charset="0"/>
              </a:rPr>
              <a:t>Who do you want to reach?</a:t>
            </a:r>
          </a:p>
          <a:p>
            <a:pPr marL="342900" lvl="0" indent="-342900">
              <a:spcBef>
                <a:spcPct val="20000"/>
              </a:spcBef>
              <a:buFont typeface="Arial" pitchFamily="34" charset="0"/>
              <a:buChar char="•"/>
              <a:defRPr/>
            </a:pPr>
            <a:r>
              <a:rPr lang="en-US" sz="2000" dirty="0" smtClean="0">
                <a:latin typeface="Arial" pitchFamily="34" charset="0"/>
                <a:cs typeface="Arial" pitchFamily="34" charset="0"/>
              </a:rPr>
              <a:t>What do you want them to do?</a:t>
            </a:r>
          </a:p>
          <a:p>
            <a:pPr marL="342900" lvl="0" indent="-342900">
              <a:spcBef>
                <a:spcPct val="20000"/>
              </a:spcBef>
              <a:buFont typeface="Arial" pitchFamily="34" charset="0"/>
              <a:buChar char="•"/>
              <a:defRPr/>
            </a:pPr>
            <a:r>
              <a:rPr lang="en-US" sz="2000" dirty="0" smtClean="0">
                <a:latin typeface="Arial" pitchFamily="34" charset="0"/>
                <a:cs typeface="Arial" pitchFamily="34" charset="0"/>
              </a:rPr>
              <a:t>How will you measure success?  </a:t>
            </a:r>
          </a:p>
        </p:txBody>
      </p:sp>
      <p:sp>
        <p:nvSpPr>
          <p:cNvPr id="4" name="TextBox 3"/>
          <p:cNvSpPr txBox="1"/>
          <p:nvPr/>
        </p:nvSpPr>
        <p:spPr>
          <a:xfrm>
            <a:off x="0" y="-1"/>
            <a:ext cx="9144000" cy="1138773"/>
          </a:xfrm>
          <a:prstGeom prst="rect">
            <a:avLst/>
          </a:prstGeom>
          <a:solidFill>
            <a:srgbClr val="ABDCD4"/>
          </a:solidFill>
        </p:spPr>
        <p:txBody>
          <a:bodyPr wrap="square" rtlCol="0">
            <a:spAutoFit/>
          </a:bodyPr>
          <a:lstStyle/>
          <a:p>
            <a:endParaRPr lang="en-US" sz="3200" b="1" dirty="0" smtClean="0">
              <a:latin typeface="Arial" pitchFamily="34" charset="0"/>
              <a:cs typeface="Arial" pitchFamily="34" charset="0"/>
            </a:endParaRPr>
          </a:p>
          <a:p>
            <a:pPr algn="ctr"/>
            <a:r>
              <a:rPr lang="en-US" sz="3600" b="1" dirty="0" smtClean="0">
                <a:latin typeface="Arial" pitchFamily="34" charset="0"/>
                <a:cs typeface="Arial" pitchFamily="34" charset="0"/>
              </a:rPr>
              <a:t>SMART </a:t>
            </a:r>
            <a:r>
              <a:rPr lang="en-US" sz="3600" b="1" dirty="0">
                <a:latin typeface="Arial" pitchFamily="34" charset="0"/>
                <a:cs typeface="Arial" pitchFamily="34" charset="0"/>
              </a:rPr>
              <a:t>Social Media Objectives</a:t>
            </a:r>
          </a:p>
        </p:txBody>
      </p:sp>
      <p:pic>
        <p:nvPicPr>
          <p:cNvPr id="7" name="Picture 11" descr="C:\Documents and Settings\Administrator\Local Settings\Temporary Internet Files\Content.IE5\5I9WKC3M\MC900281710[1].wmf"/>
          <p:cNvPicPr>
            <a:picLocks noChangeAspect="1" noChangeArrowheads="1"/>
          </p:cNvPicPr>
          <p:nvPr/>
        </p:nvPicPr>
        <p:blipFill>
          <a:blip r:embed="rId3" cstate="print"/>
          <a:srcRect/>
          <a:stretch>
            <a:fillRect/>
          </a:stretch>
        </p:blipFill>
        <p:spPr bwMode="auto">
          <a:xfrm>
            <a:off x="533400" y="2971800"/>
            <a:ext cx="1318565" cy="1821485"/>
          </a:xfrm>
          <a:prstGeom prst="rect">
            <a:avLst/>
          </a:prstGeom>
          <a:noFill/>
        </p:spPr>
      </p:pic>
      <p:pic>
        <p:nvPicPr>
          <p:cNvPr id="9" name="Picture 12" descr="C:\Documents and Settings\Administrator\Local Settings\Temporary Internet Files\Content.IE5\BX3YORVA\MC900434791[1].png"/>
          <p:cNvPicPr>
            <a:picLocks noChangeAspect="1" noChangeArrowheads="1"/>
          </p:cNvPicPr>
          <p:nvPr/>
        </p:nvPicPr>
        <p:blipFill>
          <a:blip r:embed="rId4" cstate="print"/>
          <a:srcRect/>
          <a:stretch>
            <a:fillRect/>
          </a:stretch>
        </p:blipFill>
        <p:spPr bwMode="auto">
          <a:xfrm>
            <a:off x="2145182" y="3523793"/>
            <a:ext cx="1828572" cy="1828572"/>
          </a:xfrm>
          <a:prstGeom prst="rect">
            <a:avLst/>
          </a:prstGeom>
          <a:noFill/>
        </p:spPr>
      </p:pic>
      <p:sp>
        <p:nvSpPr>
          <p:cNvPr id="10" name="TextBox 9"/>
          <p:cNvSpPr txBox="1"/>
          <p:nvPr/>
        </p:nvSpPr>
        <p:spPr>
          <a:xfrm>
            <a:off x="257175" y="4876800"/>
            <a:ext cx="2209800" cy="646331"/>
          </a:xfrm>
          <a:prstGeom prst="rect">
            <a:avLst/>
          </a:prstGeom>
          <a:noFill/>
        </p:spPr>
        <p:txBody>
          <a:bodyPr wrap="square" rtlCol="0">
            <a:spAutoFit/>
          </a:bodyPr>
          <a:lstStyle/>
          <a:p>
            <a:r>
              <a:rPr lang="en-US" sz="3600" b="1" dirty="0" smtClean="0">
                <a:latin typeface="Arial" pitchFamily="34" charset="0"/>
                <a:cs typeface="Arial" pitchFamily="34" charset="0"/>
              </a:rPr>
              <a:t>1.</a:t>
            </a:r>
            <a:r>
              <a:rPr lang="en-US" dirty="0" smtClean="0">
                <a:latin typeface="Arial" pitchFamily="34" charset="0"/>
                <a:cs typeface="Arial" pitchFamily="34" charset="0"/>
              </a:rPr>
              <a:t>  How </a:t>
            </a:r>
            <a:r>
              <a:rPr lang="en-US" dirty="0" smtClean="0">
                <a:solidFill>
                  <a:schemeClr val="bg1"/>
                </a:solidFill>
                <a:latin typeface="Arial" pitchFamily="34" charset="0"/>
                <a:cs typeface="Arial" pitchFamily="34" charset="0"/>
              </a:rPr>
              <a:t>many?</a:t>
            </a:r>
            <a:endParaRPr lang="en-US" dirty="0">
              <a:solidFill>
                <a:schemeClr val="bg1"/>
              </a:solidFill>
              <a:latin typeface="Arial" pitchFamily="34" charset="0"/>
              <a:cs typeface="Arial" pitchFamily="34" charset="0"/>
            </a:endParaRPr>
          </a:p>
        </p:txBody>
      </p:sp>
      <p:sp>
        <p:nvSpPr>
          <p:cNvPr id="11" name="TextBox 10"/>
          <p:cNvSpPr txBox="1"/>
          <p:nvPr/>
        </p:nvSpPr>
        <p:spPr>
          <a:xfrm>
            <a:off x="2373782" y="5364862"/>
            <a:ext cx="1981200" cy="646331"/>
          </a:xfrm>
          <a:prstGeom prst="rect">
            <a:avLst/>
          </a:prstGeom>
          <a:noFill/>
        </p:spPr>
        <p:txBody>
          <a:bodyPr wrap="square" rtlCol="0">
            <a:spAutoFit/>
          </a:bodyPr>
          <a:lstStyle/>
          <a:p>
            <a:r>
              <a:rPr lang="en-US" sz="3600" b="1" dirty="0" smtClean="0">
                <a:latin typeface="Arial" pitchFamily="34" charset="0"/>
                <a:cs typeface="Arial" pitchFamily="34" charset="0"/>
              </a:rPr>
              <a:t>2.  </a:t>
            </a:r>
            <a:r>
              <a:rPr lang="en-US" dirty="0" smtClean="0">
                <a:latin typeface="Arial" pitchFamily="34" charset="0"/>
                <a:cs typeface="Arial" pitchFamily="34" charset="0"/>
              </a:rPr>
              <a:t>By when?</a:t>
            </a:r>
            <a:endParaRPr lang="en-US" dirty="0">
              <a:latin typeface="Arial" pitchFamily="34" charset="0"/>
              <a:cs typeface="Arial" pitchFamily="34" charset="0"/>
            </a:endParaRPr>
          </a:p>
        </p:txBody>
      </p:sp>
      <p:graphicFrame>
        <p:nvGraphicFramePr>
          <p:cNvPr id="12" name="Diagram 11"/>
          <p:cNvGraphicFramePr/>
          <p:nvPr>
            <p:extLst>
              <p:ext uri="{D42A27DB-BD31-4B8C-83A1-F6EECF244321}">
                <p14:modId xmlns:p14="http://schemas.microsoft.com/office/powerpoint/2010/main" val="466542361"/>
              </p:ext>
            </p:extLst>
          </p:nvPr>
        </p:nvGraphicFramePr>
        <p:xfrm>
          <a:off x="4624959" y="1237679"/>
          <a:ext cx="4434840" cy="3200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63913540"/>
              </p:ext>
            </p:extLst>
          </p:nvPr>
        </p:nvGraphicFramePr>
        <p:xfrm>
          <a:off x="6172200" y="4342031"/>
          <a:ext cx="2362200" cy="2362200"/>
        </p:xfrm>
        <a:graphic>
          <a:graphicData uri="http://schemas.openxmlformats.org/drawingml/2006/table">
            <a:tbl>
              <a:tblPr bandRow="1">
                <a:tableStyleId>{93296810-A885-4BE3-A3E7-6D5BEEA58F35}</a:tableStyleId>
              </a:tblPr>
              <a:tblGrid>
                <a:gridCol w="429491"/>
                <a:gridCol w="1932709"/>
              </a:tblGrid>
              <a:tr h="472440">
                <a:tc>
                  <a:txBody>
                    <a:bodyPr/>
                    <a:lstStyle/>
                    <a:p>
                      <a:r>
                        <a:rPr lang="en-US" sz="2400" b="1" dirty="0" smtClean="0">
                          <a:latin typeface="Arial" pitchFamily="34" charset="0"/>
                          <a:cs typeface="Arial" pitchFamily="34" charset="0"/>
                        </a:rPr>
                        <a:t>S</a:t>
                      </a:r>
                      <a:endParaRPr lang="en-US" sz="2400" b="1" dirty="0">
                        <a:latin typeface="Arial" pitchFamily="34" charset="0"/>
                        <a:cs typeface="Arial" pitchFamily="34" charset="0"/>
                      </a:endParaRPr>
                    </a:p>
                  </a:txBody>
                  <a:tcPr>
                    <a:solidFill>
                      <a:schemeClr val="accent5">
                        <a:lumMod val="40000"/>
                        <a:lumOff val="60000"/>
                      </a:schemeClr>
                    </a:solidFill>
                  </a:tcPr>
                </a:tc>
                <a:tc>
                  <a:txBody>
                    <a:bodyPr/>
                    <a:lstStyle/>
                    <a:p>
                      <a:r>
                        <a:rPr lang="en-US" sz="2400" b="1" dirty="0" smtClean="0">
                          <a:latin typeface="Arial" pitchFamily="34" charset="0"/>
                          <a:cs typeface="Arial" pitchFamily="34" charset="0"/>
                        </a:rPr>
                        <a:t>Specific</a:t>
                      </a:r>
                      <a:endParaRPr lang="en-US" sz="2400" b="1" dirty="0">
                        <a:latin typeface="Arial" pitchFamily="34" charset="0"/>
                        <a:cs typeface="Arial" pitchFamily="34" charset="0"/>
                      </a:endParaRPr>
                    </a:p>
                  </a:txBody>
                  <a:tcPr>
                    <a:solidFill>
                      <a:schemeClr val="accent5">
                        <a:lumMod val="40000"/>
                        <a:lumOff val="60000"/>
                      </a:schemeClr>
                    </a:solidFill>
                  </a:tcPr>
                </a:tc>
              </a:tr>
              <a:tr h="472440">
                <a:tc>
                  <a:txBody>
                    <a:bodyPr/>
                    <a:lstStyle/>
                    <a:p>
                      <a:r>
                        <a:rPr lang="en-US" sz="2400" b="1" dirty="0" smtClean="0">
                          <a:latin typeface="Arial" pitchFamily="34" charset="0"/>
                          <a:cs typeface="Arial" pitchFamily="34" charset="0"/>
                        </a:rPr>
                        <a:t>M</a:t>
                      </a:r>
                      <a:endParaRPr lang="en-US" sz="2400" b="1" dirty="0">
                        <a:latin typeface="Arial" pitchFamily="34" charset="0"/>
                        <a:cs typeface="Arial" pitchFamily="34" charset="0"/>
                      </a:endParaRPr>
                    </a:p>
                  </a:txBody>
                  <a:tcPr>
                    <a:solidFill>
                      <a:schemeClr val="accent5">
                        <a:lumMod val="40000"/>
                        <a:lumOff val="60000"/>
                      </a:schemeClr>
                    </a:solidFill>
                  </a:tcPr>
                </a:tc>
                <a:tc>
                  <a:txBody>
                    <a:bodyPr/>
                    <a:lstStyle/>
                    <a:p>
                      <a:r>
                        <a:rPr lang="en-US" sz="2400" b="1" dirty="0" smtClean="0">
                          <a:latin typeface="Arial" pitchFamily="34" charset="0"/>
                          <a:cs typeface="Arial" pitchFamily="34" charset="0"/>
                        </a:rPr>
                        <a:t>Measurable</a:t>
                      </a:r>
                      <a:endParaRPr lang="en-US" sz="2400" b="1" dirty="0">
                        <a:latin typeface="Arial" pitchFamily="34" charset="0"/>
                        <a:cs typeface="Arial" pitchFamily="34" charset="0"/>
                      </a:endParaRPr>
                    </a:p>
                  </a:txBody>
                  <a:tcPr>
                    <a:solidFill>
                      <a:schemeClr val="accent5">
                        <a:lumMod val="40000"/>
                        <a:lumOff val="60000"/>
                      </a:schemeClr>
                    </a:solidFill>
                  </a:tcPr>
                </a:tc>
              </a:tr>
              <a:tr h="472440">
                <a:tc>
                  <a:txBody>
                    <a:bodyPr/>
                    <a:lstStyle/>
                    <a:p>
                      <a:r>
                        <a:rPr lang="en-US" sz="2400" b="1" dirty="0" smtClean="0">
                          <a:latin typeface="Arial" pitchFamily="34" charset="0"/>
                          <a:cs typeface="Arial" pitchFamily="34" charset="0"/>
                        </a:rPr>
                        <a:t>A</a:t>
                      </a:r>
                      <a:endParaRPr lang="en-US" sz="2400" b="1" dirty="0">
                        <a:latin typeface="Arial" pitchFamily="34" charset="0"/>
                        <a:cs typeface="Arial" pitchFamily="34" charset="0"/>
                      </a:endParaRPr>
                    </a:p>
                  </a:txBody>
                  <a:tcPr>
                    <a:solidFill>
                      <a:schemeClr val="accent5">
                        <a:lumMod val="40000"/>
                        <a:lumOff val="60000"/>
                      </a:schemeClr>
                    </a:solidFill>
                  </a:tcPr>
                </a:tc>
                <a:tc>
                  <a:txBody>
                    <a:bodyPr/>
                    <a:lstStyle/>
                    <a:p>
                      <a:r>
                        <a:rPr lang="en-US" sz="2400" b="1" dirty="0" smtClean="0">
                          <a:latin typeface="Arial" pitchFamily="34" charset="0"/>
                          <a:cs typeface="Arial" pitchFamily="34" charset="0"/>
                        </a:rPr>
                        <a:t>Attainable</a:t>
                      </a:r>
                      <a:endParaRPr lang="en-US" sz="2400" b="1" dirty="0">
                        <a:latin typeface="Arial" pitchFamily="34" charset="0"/>
                        <a:cs typeface="Arial" pitchFamily="34" charset="0"/>
                      </a:endParaRPr>
                    </a:p>
                  </a:txBody>
                  <a:tcPr>
                    <a:solidFill>
                      <a:schemeClr val="accent5">
                        <a:lumMod val="40000"/>
                        <a:lumOff val="60000"/>
                      </a:schemeClr>
                    </a:solidFill>
                  </a:tcPr>
                </a:tc>
              </a:tr>
              <a:tr h="472440">
                <a:tc>
                  <a:txBody>
                    <a:bodyPr/>
                    <a:lstStyle/>
                    <a:p>
                      <a:r>
                        <a:rPr lang="en-US" sz="2400" b="1" dirty="0" smtClean="0">
                          <a:latin typeface="Arial" pitchFamily="34" charset="0"/>
                          <a:cs typeface="Arial" pitchFamily="34" charset="0"/>
                        </a:rPr>
                        <a:t>R</a:t>
                      </a:r>
                      <a:endParaRPr lang="en-US" sz="2400" b="1" dirty="0">
                        <a:latin typeface="Arial" pitchFamily="34" charset="0"/>
                        <a:cs typeface="Arial" pitchFamily="34" charset="0"/>
                      </a:endParaRPr>
                    </a:p>
                  </a:txBody>
                  <a:tcPr>
                    <a:solidFill>
                      <a:schemeClr val="accent5">
                        <a:lumMod val="40000"/>
                        <a:lumOff val="60000"/>
                      </a:schemeClr>
                    </a:solidFill>
                  </a:tcPr>
                </a:tc>
                <a:tc>
                  <a:txBody>
                    <a:bodyPr/>
                    <a:lstStyle/>
                    <a:p>
                      <a:r>
                        <a:rPr lang="en-US" sz="2400" b="1" dirty="0" smtClean="0">
                          <a:latin typeface="Arial" pitchFamily="34" charset="0"/>
                          <a:cs typeface="Arial" pitchFamily="34" charset="0"/>
                        </a:rPr>
                        <a:t>Relevant</a:t>
                      </a:r>
                      <a:endParaRPr lang="en-US" sz="2400" b="1" dirty="0">
                        <a:latin typeface="Arial" pitchFamily="34" charset="0"/>
                        <a:cs typeface="Arial" pitchFamily="34" charset="0"/>
                      </a:endParaRPr>
                    </a:p>
                  </a:txBody>
                  <a:tcPr>
                    <a:solidFill>
                      <a:schemeClr val="accent5">
                        <a:lumMod val="40000"/>
                        <a:lumOff val="60000"/>
                      </a:schemeClr>
                    </a:solidFill>
                  </a:tcPr>
                </a:tc>
              </a:tr>
              <a:tr h="472440">
                <a:tc>
                  <a:txBody>
                    <a:bodyPr/>
                    <a:lstStyle/>
                    <a:p>
                      <a:r>
                        <a:rPr lang="en-US" sz="2400" b="1" dirty="0" smtClean="0">
                          <a:latin typeface="Arial" pitchFamily="34" charset="0"/>
                          <a:cs typeface="Arial" pitchFamily="34" charset="0"/>
                        </a:rPr>
                        <a:t>T</a:t>
                      </a:r>
                      <a:endParaRPr lang="en-US" sz="2400" b="1" dirty="0">
                        <a:latin typeface="Arial" pitchFamily="34" charset="0"/>
                        <a:cs typeface="Arial" pitchFamily="34" charset="0"/>
                      </a:endParaRPr>
                    </a:p>
                  </a:txBody>
                  <a:tcPr>
                    <a:solidFill>
                      <a:schemeClr val="accent5">
                        <a:lumMod val="40000"/>
                        <a:lumOff val="60000"/>
                      </a:schemeClr>
                    </a:solidFill>
                  </a:tcPr>
                </a:tc>
                <a:tc>
                  <a:txBody>
                    <a:bodyPr/>
                    <a:lstStyle/>
                    <a:p>
                      <a:r>
                        <a:rPr lang="en-US" sz="2400" b="1" dirty="0" smtClean="0">
                          <a:latin typeface="Arial" pitchFamily="34" charset="0"/>
                          <a:cs typeface="Arial" pitchFamily="34" charset="0"/>
                        </a:rPr>
                        <a:t>Timely</a:t>
                      </a:r>
                      <a:endParaRPr lang="en-US" sz="2400" b="1" dirty="0">
                        <a:latin typeface="Arial" pitchFamily="34" charset="0"/>
                        <a:cs typeface="Arial" pitchFamily="34" charset="0"/>
                      </a:endParaRPr>
                    </a:p>
                  </a:txBody>
                  <a:tcPr>
                    <a:solidFill>
                      <a:schemeClr val="accent5">
                        <a:lumMod val="40000"/>
                        <a:lumOff val="6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en-US" sz="3600" b="1" dirty="0" smtClean="0">
                <a:latin typeface="Arial" pitchFamily="34" charset="0"/>
                <a:cs typeface="Arial" pitchFamily="34" charset="0"/>
              </a:rPr>
              <a:t>Resources</a:t>
            </a:r>
            <a:endParaRPr lang="en-US" sz="3600" b="1" dirty="0">
              <a:latin typeface="Arial" pitchFamily="34" charset="0"/>
              <a:cs typeface="Arial" pitchFamily="34" charset="0"/>
            </a:endParaRPr>
          </a:p>
        </p:txBody>
      </p:sp>
      <p:sp>
        <p:nvSpPr>
          <p:cNvPr id="5" name="Rectangle 4"/>
          <p:cNvSpPr/>
          <p:nvPr/>
        </p:nvSpPr>
        <p:spPr>
          <a:xfrm>
            <a:off x="228600" y="1371600"/>
            <a:ext cx="8610599" cy="5078313"/>
          </a:xfrm>
          <a:prstGeom prst="rect">
            <a:avLst/>
          </a:prstGeom>
        </p:spPr>
        <p:txBody>
          <a:bodyPr wrap="square">
            <a:spAutoFit/>
          </a:bodyPr>
          <a:lstStyle/>
          <a:p>
            <a:r>
              <a:rPr lang="en-US" b="1" dirty="0">
                <a:latin typeface="Arial" pitchFamily="34" charset="0"/>
                <a:cs typeface="Arial" pitchFamily="34" charset="0"/>
              </a:rPr>
              <a:t>Kearny Street Workshop</a:t>
            </a:r>
          </a:p>
          <a:p>
            <a:r>
              <a:rPr lang="en-US" u="sng" dirty="0" smtClean="0">
                <a:latin typeface="Arial" pitchFamily="34" charset="0"/>
                <a:cs typeface="Arial" pitchFamily="34" charset="0"/>
                <a:hlinkClick r:id="rId3"/>
              </a:rPr>
              <a:t>http</a:t>
            </a:r>
            <a:r>
              <a:rPr lang="en-US" u="sng" dirty="0">
                <a:latin typeface="Arial" pitchFamily="34" charset="0"/>
                <a:cs typeface="Arial" pitchFamily="34" charset="0"/>
                <a:hlinkClick r:id="rId3"/>
              </a:rPr>
              <a:t>://kearnystreet.org/</a:t>
            </a:r>
            <a:endParaRPr lang="en-US" dirty="0">
              <a:latin typeface="Arial" pitchFamily="34" charset="0"/>
              <a:cs typeface="Arial" pitchFamily="34" charset="0"/>
            </a:endParaRPr>
          </a:p>
          <a:p>
            <a:r>
              <a:rPr lang="en-US" dirty="0">
                <a:latin typeface="Arial" pitchFamily="34" charset="0"/>
                <a:cs typeface="Arial" pitchFamily="34" charset="0"/>
              </a:rPr>
              <a:t> </a:t>
            </a:r>
          </a:p>
          <a:p>
            <a:r>
              <a:rPr lang="en-US" b="1" dirty="0">
                <a:latin typeface="Arial" pitchFamily="34" charset="0"/>
                <a:cs typeface="Arial" pitchFamily="34" charset="0"/>
              </a:rPr>
              <a:t>Bay Area Children’s Theatre </a:t>
            </a:r>
          </a:p>
          <a:p>
            <a:r>
              <a:rPr lang="en-US" u="sng" dirty="0">
                <a:latin typeface="Arial" pitchFamily="34" charset="0"/>
                <a:cs typeface="Arial" pitchFamily="34" charset="0"/>
                <a:hlinkClick r:id="rId4"/>
              </a:rPr>
              <a:t>http://www.bactheatre.org/</a:t>
            </a:r>
            <a:r>
              <a:rPr lang="en-US" dirty="0">
                <a:latin typeface="Arial" pitchFamily="34" charset="0"/>
                <a:cs typeface="Arial" pitchFamily="34" charset="0"/>
              </a:rPr>
              <a:t> </a:t>
            </a:r>
          </a:p>
          <a:p>
            <a:r>
              <a:rPr lang="en-US" dirty="0">
                <a:latin typeface="Arial" pitchFamily="34" charset="0"/>
                <a:cs typeface="Arial" pitchFamily="34" charset="0"/>
              </a:rPr>
              <a:t> </a:t>
            </a:r>
          </a:p>
          <a:p>
            <a:r>
              <a:rPr lang="en-US" b="1" dirty="0">
                <a:latin typeface="Arial" pitchFamily="34" charset="0"/>
                <a:cs typeface="Arial" pitchFamily="34" charset="0"/>
              </a:rPr>
              <a:t>The Blue Key Blog</a:t>
            </a:r>
          </a:p>
          <a:p>
            <a:r>
              <a:rPr lang="en-US" u="sng" dirty="0">
                <a:latin typeface="Arial" pitchFamily="34" charset="0"/>
                <a:cs typeface="Arial" pitchFamily="34" charset="0"/>
                <a:hlinkClick r:id="rId5"/>
              </a:rPr>
              <a:t>http://bluekeyblog.org/</a:t>
            </a:r>
            <a:r>
              <a:rPr lang="en-US" dirty="0">
                <a:latin typeface="Arial" pitchFamily="34" charset="0"/>
                <a:cs typeface="Arial" pitchFamily="34" charset="0"/>
              </a:rPr>
              <a:t> </a:t>
            </a:r>
          </a:p>
          <a:p>
            <a:r>
              <a:rPr lang="en-US" dirty="0">
                <a:latin typeface="Arial" pitchFamily="34" charset="0"/>
                <a:cs typeface="Arial" pitchFamily="34" charset="0"/>
              </a:rPr>
              <a:t> </a:t>
            </a:r>
          </a:p>
          <a:p>
            <a:r>
              <a:rPr lang="en-US" b="1" dirty="0" err="1">
                <a:latin typeface="Arial" pitchFamily="34" charset="0"/>
                <a:cs typeface="Arial" pitchFamily="34" charset="0"/>
              </a:rPr>
              <a:t>Khaled</a:t>
            </a:r>
            <a:r>
              <a:rPr lang="en-US" b="1" dirty="0">
                <a:latin typeface="Arial" pitchFamily="34" charset="0"/>
                <a:cs typeface="Arial" pitchFamily="34" charset="0"/>
              </a:rPr>
              <a:t> </a:t>
            </a:r>
            <a:r>
              <a:rPr lang="en-US" b="1" dirty="0" err="1">
                <a:latin typeface="Arial" pitchFamily="34" charset="0"/>
                <a:cs typeface="Arial" pitchFamily="34" charset="0"/>
              </a:rPr>
              <a:t>Hosseini</a:t>
            </a:r>
            <a:r>
              <a:rPr lang="en-US" b="1" dirty="0">
                <a:latin typeface="Arial" pitchFamily="34" charset="0"/>
                <a:cs typeface="Arial" pitchFamily="34" charset="0"/>
              </a:rPr>
              <a:t> Foundation </a:t>
            </a:r>
          </a:p>
          <a:p>
            <a:r>
              <a:rPr lang="en-US" u="sng" dirty="0">
                <a:latin typeface="Arial" pitchFamily="34" charset="0"/>
                <a:cs typeface="Arial" pitchFamily="34" charset="0"/>
                <a:hlinkClick r:id="rId6"/>
              </a:rPr>
              <a:t>http://khaledhosseinifoundation.org/</a:t>
            </a:r>
            <a:endParaRPr lang="en-US" dirty="0">
              <a:latin typeface="Arial" pitchFamily="34" charset="0"/>
              <a:cs typeface="Arial" pitchFamily="34" charset="0"/>
            </a:endParaRPr>
          </a:p>
          <a:p>
            <a:r>
              <a:rPr lang="en-US" dirty="0">
                <a:latin typeface="Arial" pitchFamily="34" charset="0"/>
                <a:cs typeface="Arial" pitchFamily="34" charset="0"/>
              </a:rPr>
              <a:t> </a:t>
            </a:r>
          </a:p>
          <a:p>
            <a:r>
              <a:rPr lang="en-US" b="1" dirty="0">
                <a:latin typeface="Arial" pitchFamily="34" charset="0"/>
                <a:cs typeface="Arial" pitchFamily="34" charset="0"/>
              </a:rPr>
              <a:t>Social Media Examiner</a:t>
            </a:r>
          </a:p>
          <a:p>
            <a:r>
              <a:rPr lang="en-US" u="sng" dirty="0">
                <a:latin typeface="Arial" pitchFamily="34" charset="0"/>
                <a:cs typeface="Arial" pitchFamily="34" charset="0"/>
                <a:hlinkClick r:id="rId7"/>
              </a:rPr>
              <a:t>http://www.socialmediaexaminer.com/3-rewards-and-3-risks-of-making-customers-brand-ambassadors/</a:t>
            </a:r>
            <a:r>
              <a:rPr lang="en-US" dirty="0">
                <a:latin typeface="Arial" pitchFamily="34" charset="0"/>
                <a:cs typeface="Arial" pitchFamily="34" charset="0"/>
              </a:rPr>
              <a:t> </a:t>
            </a:r>
          </a:p>
          <a:p>
            <a:r>
              <a:rPr lang="en-US" b="1" dirty="0">
                <a:latin typeface="Arial" pitchFamily="34" charset="0"/>
                <a:cs typeface="Arial" pitchFamily="34" charset="0"/>
              </a:rPr>
              <a:t> </a:t>
            </a:r>
          </a:p>
          <a:p>
            <a:r>
              <a:rPr lang="en-US" b="1" dirty="0">
                <a:latin typeface="Arial" pitchFamily="34" charset="0"/>
                <a:cs typeface="Arial" pitchFamily="34" charset="0"/>
              </a:rPr>
              <a:t>Grist</a:t>
            </a:r>
          </a:p>
          <a:p>
            <a:r>
              <a:rPr lang="en-US" u="sng" dirty="0">
                <a:latin typeface="Arial" pitchFamily="34" charset="0"/>
                <a:cs typeface="Arial" pitchFamily="34" charset="0"/>
                <a:hlinkClick r:id="rId8"/>
              </a:rPr>
              <a:t>http://grist.org/</a:t>
            </a:r>
            <a:endParaRPr lang="en-US" dirty="0">
              <a:latin typeface="Arial" pitchFamily="34" charset="0"/>
              <a:cs typeface="Arial" pitchFamily="34" charset="0"/>
            </a:endParaRPr>
          </a:p>
        </p:txBody>
      </p:sp>
    </p:spTree>
    <p:extLst>
      <p:ext uri="{BB962C8B-B14F-4D97-AF65-F5344CB8AC3E}">
        <p14:creationId xmlns:p14="http://schemas.microsoft.com/office/powerpoint/2010/main" val="36868043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4251489_6e19837177_o.jpg"/>
          <p:cNvPicPr>
            <a:picLocks noChangeAspect="1"/>
          </p:cNvPicPr>
          <p:nvPr/>
        </p:nvPicPr>
        <p:blipFill>
          <a:blip r:embed="rId3" cstate="print"/>
          <a:stretch>
            <a:fillRect/>
          </a:stretch>
        </p:blipFill>
        <p:spPr>
          <a:xfrm>
            <a:off x="0" y="0"/>
            <a:ext cx="9144000" cy="6858000"/>
          </a:xfrm>
          <a:prstGeom prst="rect">
            <a:avLst/>
          </a:prstGeom>
        </p:spPr>
      </p:pic>
      <p:sp>
        <p:nvSpPr>
          <p:cNvPr id="4" name="TextBox 3"/>
          <p:cNvSpPr txBox="1"/>
          <p:nvPr/>
        </p:nvSpPr>
        <p:spPr>
          <a:xfrm>
            <a:off x="4800600" y="5867400"/>
            <a:ext cx="4343400" cy="646331"/>
          </a:xfrm>
          <a:prstGeom prst="rect">
            <a:avLst/>
          </a:prstGeom>
          <a:solidFill>
            <a:schemeClr val="bg1">
              <a:alpha val="59000"/>
            </a:schemeClr>
          </a:solidFill>
        </p:spPr>
        <p:txBody>
          <a:bodyPr wrap="square" rtlCol="0">
            <a:spAutoFit/>
          </a:bodyPr>
          <a:lstStyle/>
          <a:p>
            <a:pPr algn="ctr"/>
            <a:r>
              <a:rPr lang="en-US" sz="3600" b="1" dirty="0" smtClean="0">
                <a:latin typeface="Arial" pitchFamily="34" charset="0"/>
                <a:cs typeface="Arial" pitchFamily="34" charset="0"/>
              </a:rPr>
              <a:t>Lunch </a:t>
            </a:r>
            <a:endParaRPr lang="en-US" sz="3600" b="1" dirty="0">
              <a:latin typeface="Arial" pitchFamily="34" charset="0"/>
              <a:cs typeface="Arial" pitchFamily="34" charset="0"/>
            </a:endParaRPr>
          </a:p>
        </p:txBody>
      </p:sp>
      <p:sp>
        <p:nvSpPr>
          <p:cNvPr id="5" name="TextBox 4"/>
          <p:cNvSpPr txBox="1"/>
          <p:nvPr/>
        </p:nvSpPr>
        <p:spPr>
          <a:xfrm>
            <a:off x="152400" y="6412468"/>
            <a:ext cx="2895600" cy="369332"/>
          </a:xfrm>
          <a:prstGeom prst="rect">
            <a:avLst/>
          </a:prstGeom>
          <a:noFill/>
        </p:spPr>
        <p:txBody>
          <a:bodyPr wrap="square" rtlCol="0">
            <a:spAutoFit/>
          </a:bodyPr>
          <a:lstStyle/>
          <a:p>
            <a:r>
              <a:rPr lang="en-US" dirty="0" err="1" smtClean="0"/>
              <a:t>Flickr</a:t>
            </a:r>
            <a:r>
              <a:rPr lang="en-US" dirty="0" smtClean="0"/>
              <a:t> photo by </a:t>
            </a:r>
            <a:r>
              <a:rPr lang="en-US" dirty="0" err="1" smtClean="0"/>
              <a:t>Littlelakes</a:t>
            </a:r>
            <a:endParaRPr lang="en-US" dirty="0"/>
          </a:p>
        </p:txBody>
      </p:sp>
    </p:spTree>
    <p:extLst>
      <p:ext uri="{BB962C8B-B14F-4D97-AF65-F5344CB8AC3E}">
        <p14:creationId xmlns:p14="http://schemas.microsoft.com/office/powerpoint/2010/main" val="2597817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098" y="0"/>
            <a:ext cx="7031804" cy="6858000"/>
          </a:xfrm>
          <a:prstGeom prst="rect">
            <a:avLst/>
          </a:prstGeom>
        </p:spPr>
      </p:pic>
      <p:sp>
        <p:nvSpPr>
          <p:cNvPr id="3" name="TextBox 2"/>
          <p:cNvSpPr txBox="1"/>
          <p:nvPr/>
        </p:nvSpPr>
        <p:spPr>
          <a:xfrm>
            <a:off x="3581400" y="4648200"/>
            <a:ext cx="5410200" cy="1815882"/>
          </a:xfrm>
          <a:prstGeom prst="rect">
            <a:avLst/>
          </a:prstGeom>
          <a:solidFill>
            <a:schemeClr val="bg1"/>
          </a:solidFill>
        </p:spPr>
        <p:txBody>
          <a:bodyPr wrap="square" rtlCol="0">
            <a:spAutoFit/>
          </a:bodyPr>
          <a:lstStyle/>
          <a:p>
            <a:r>
              <a:rPr lang="en-US" sz="2800" dirty="0">
                <a:solidFill>
                  <a:prstClr val="black"/>
                </a:solidFill>
                <a:latin typeface="Arial" pitchFamily="34" charset="0"/>
                <a:cs typeface="Arial" pitchFamily="34" charset="0"/>
              </a:rPr>
              <a:t>KSW's mission is to produce, present, and promote art that empowers Asian American artists and communities</a:t>
            </a:r>
            <a:r>
              <a:rPr lang="en-US" sz="2800" dirty="0" smtClean="0">
                <a:solidFill>
                  <a:prstClr val="black"/>
                </a:solidFill>
                <a:latin typeface="Arial" pitchFamily="34" charset="0"/>
                <a:cs typeface="Arial" pitchFamily="34" charset="0"/>
              </a:rPr>
              <a:t>.</a:t>
            </a:r>
          </a:p>
        </p:txBody>
      </p:sp>
    </p:spTree>
    <p:extLst>
      <p:ext uri="{BB962C8B-B14F-4D97-AF65-F5344CB8AC3E}">
        <p14:creationId xmlns:p14="http://schemas.microsoft.com/office/powerpoint/2010/main" val="562517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637" y="0"/>
            <a:ext cx="6920726" cy="6858000"/>
          </a:xfrm>
          <a:prstGeom prst="rect">
            <a:avLst/>
          </a:prstGeom>
        </p:spPr>
      </p:pic>
    </p:spTree>
    <p:extLst>
      <p:ext uri="{BB962C8B-B14F-4D97-AF65-F5344CB8AC3E}">
        <p14:creationId xmlns:p14="http://schemas.microsoft.com/office/powerpoint/2010/main" val="1442170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0361" y="1828800"/>
            <a:ext cx="6859759" cy="4247317"/>
          </a:xfrm>
          <a:prstGeom prst="rect">
            <a:avLst/>
          </a:prstGeom>
        </p:spPr>
        <p:txBody>
          <a:bodyPr wrap="square">
            <a:spAutoFit/>
          </a:bodyPr>
          <a:lstStyle/>
          <a:p>
            <a:pPr marL="285750" indent="-285750">
              <a:buFont typeface="Arial" pitchFamily="34" charset="0"/>
              <a:buChar char="•"/>
            </a:pPr>
            <a:r>
              <a:rPr lang="en-US" dirty="0">
                <a:solidFill>
                  <a:prstClr val="black"/>
                </a:solidFill>
                <a:latin typeface="Arial" pitchFamily="34" charset="0"/>
                <a:cs typeface="Arial" pitchFamily="34" charset="0"/>
              </a:rPr>
              <a:t>Focused on one channel (Facebook) to use best practices to:</a:t>
            </a:r>
          </a:p>
          <a:p>
            <a:pPr marL="285750" indent="-285750">
              <a:buFont typeface="Arial" pitchFamily="34" charset="0"/>
              <a:buChar char="•"/>
            </a:pPr>
            <a:r>
              <a:rPr lang="en-US" dirty="0">
                <a:solidFill>
                  <a:prstClr val="black"/>
                </a:solidFill>
                <a:latin typeface="Arial" pitchFamily="34" charset="0"/>
                <a:cs typeface="Arial" pitchFamily="34" charset="0"/>
              </a:rPr>
              <a:t>Increase brand </a:t>
            </a:r>
            <a:r>
              <a:rPr lang="en-US" b="1" dirty="0">
                <a:solidFill>
                  <a:prstClr val="black"/>
                </a:solidFill>
                <a:latin typeface="Arial" pitchFamily="34" charset="0"/>
                <a:cs typeface="Arial" pitchFamily="34" charset="0"/>
              </a:rPr>
              <a:t>awareness </a:t>
            </a:r>
            <a:br>
              <a:rPr lang="en-US" b="1" dirty="0">
                <a:solidFill>
                  <a:prstClr val="black"/>
                </a:solidFill>
                <a:latin typeface="Arial" pitchFamily="34" charset="0"/>
                <a:cs typeface="Arial" pitchFamily="34" charset="0"/>
              </a:rPr>
            </a:br>
            <a:r>
              <a:rPr lang="en-US" b="1" dirty="0" smtClean="0">
                <a:solidFill>
                  <a:prstClr val="black"/>
                </a:solidFill>
                <a:latin typeface="Arial" pitchFamily="34" charset="0"/>
                <a:cs typeface="Arial" pitchFamily="34" charset="0"/>
              </a:rPr>
              <a:t>	</a:t>
            </a:r>
            <a:r>
              <a:rPr lang="en-US" dirty="0" smtClean="0">
                <a:solidFill>
                  <a:prstClr val="black"/>
                </a:solidFill>
                <a:latin typeface="Arial" pitchFamily="34" charset="0"/>
                <a:cs typeface="Arial" pitchFamily="34" charset="0"/>
              </a:rPr>
              <a:t>RESULT</a:t>
            </a:r>
            <a:r>
              <a:rPr lang="en-US" dirty="0">
                <a:solidFill>
                  <a:prstClr val="black"/>
                </a:solidFill>
                <a:latin typeface="Arial" pitchFamily="34" charset="0"/>
                <a:cs typeface="Arial" pitchFamily="34" charset="0"/>
              </a:rPr>
              <a:t>:  We went from 343 to 593 fans</a:t>
            </a:r>
          </a:p>
          <a:p>
            <a:pPr marL="285750" indent="-285750">
              <a:buFont typeface="Arial" pitchFamily="34" charset="0"/>
              <a:buChar char="•"/>
            </a:pPr>
            <a:r>
              <a:rPr lang="en-US" dirty="0">
                <a:solidFill>
                  <a:prstClr val="black"/>
                </a:solidFill>
                <a:latin typeface="Arial" pitchFamily="34" charset="0"/>
                <a:cs typeface="Arial" pitchFamily="34" charset="0"/>
              </a:rPr>
              <a:t>Increase </a:t>
            </a:r>
            <a:r>
              <a:rPr lang="en-US" b="1" dirty="0">
                <a:solidFill>
                  <a:prstClr val="black"/>
                </a:solidFill>
                <a:latin typeface="Arial" pitchFamily="34" charset="0"/>
                <a:cs typeface="Arial" pitchFamily="34" charset="0"/>
              </a:rPr>
              <a:t>engagement</a:t>
            </a:r>
            <a:r>
              <a:rPr lang="en-US" dirty="0">
                <a:solidFill>
                  <a:prstClr val="black"/>
                </a:solidFill>
                <a:latin typeface="Arial" pitchFamily="34" charset="0"/>
                <a:cs typeface="Arial" pitchFamily="34" charset="0"/>
              </a:rPr>
              <a:t> </a:t>
            </a:r>
          </a:p>
          <a:p>
            <a:pPr lvl="1"/>
            <a:r>
              <a:rPr lang="en-US" dirty="0" smtClean="0">
                <a:solidFill>
                  <a:prstClr val="black"/>
                </a:solidFill>
                <a:latin typeface="Arial" pitchFamily="34" charset="0"/>
                <a:cs typeface="Arial" pitchFamily="34" charset="0"/>
              </a:rPr>
              <a:t>	RESULT</a:t>
            </a:r>
            <a:r>
              <a:rPr lang="en-US" dirty="0">
                <a:solidFill>
                  <a:prstClr val="black"/>
                </a:solidFill>
                <a:latin typeface="Arial" pitchFamily="34" charset="0"/>
                <a:cs typeface="Arial" pitchFamily="34" charset="0"/>
              </a:rPr>
              <a:t>: Our post feedback went up 269%</a:t>
            </a:r>
          </a:p>
          <a:p>
            <a:pPr marL="285750" indent="-285750">
              <a:buFont typeface="Arial" pitchFamily="34" charset="0"/>
              <a:buChar char="•"/>
            </a:pPr>
            <a:r>
              <a:rPr lang="en-US" dirty="0">
                <a:solidFill>
                  <a:prstClr val="black"/>
                </a:solidFill>
                <a:latin typeface="Arial" pitchFamily="34" charset="0"/>
                <a:cs typeface="Arial" pitchFamily="34" charset="0"/>
              </a:rPr>
              <a:t>Increase </a:t>
            </a:r>
            <a:r>
              <a:rPr lang="en-US" b="1" dirty="0">
                <a:solidFill>
                  <a:prstClr val="black"/>
                </a:solidFill>
                <a:latin typeface="Arial" pitchFamily="34" charset="0"/>
                <a:cs typeface="Arial" pitchFamily="34" charset="0"/>
              </a:rPr>
              <a:t>participation</a:t>
            </a:r>
            <a:r>
              <a:rPr lang="en-US" dirty="0">
                <a:solidFill>
                  <a:prstClr val="black"/>
                </a:solidFill>
                <a:latin typeface="Arial" pitchFamily="34" charset="0"/>
                <a:cs typeface="Arial" pitchFamily="34" charset="0"/>
              </a:rPr>
              <a:t> of new people in classes and events </a:t>
            </a:r>
            <a:br>
              <a:rPr lang="en-US" dirty="0">
                <a:solidFill>
                  <a:prstClr val="black"/>
                </a:solidFill>
                <a:latin typeface="Arial" pitchFamily="34" charset="0"/>
                <a:cs typeface="Arial" pitchFamily="34" charset="0"/>
              </a:rPr>
            </a:br>
            <a:r>
              <a:rPr lang="en-US" dirty="0" smtClean="0">
                <a:solidFill>
                  <a:prstClr val="black"/>
                </a:solidFill>
                <a:latin typeface="Arial" pitchFamily="34" charset="0"/>
                <a:cs typeface="Arial" pitchFamily="34" charset="0"/>
              </a:rPr>
              <a:t>	RESULT</a:t>
            </a:r>
            <a:r>
              <a:rPr lang="en-US" dirty="0">
                <a:solidFill>
                  <a:prstClr val="black"/>
                </a:solidFill>
                <a:latin typeface="Arial" pitchFamily="34" charset="0"/>
                <a:cs typeface="Arial" pitchFamily="34" charset="0"/>
              </a:rPr>
              <a:t>:  10% new students /attenders say they heard </a:t>
            </a:r>
            <a:r>
              <a:rPr lang="en-US" dirty="0" smtClean="0">
                <a:solidFill>
                  <a:prstClr val="black"/>
                </a:solidFill>
                <a:latin typeface="Arial" pitchFamily="34" charset="0"/>
                <a:cs typeface="Arial" pitchFamily="34" charset="0"/>
              </a:rPr>
              <a:t>	about </a:t>
            </a:r>
            <a:r>
              <a:rPr lang="en-US" dirty="0">
                <a:solidFill>
                  <a:prstClr val="black"/>
                </a:solidFill>
                <a:latin typeface="Arial" pitchFamily="34" charset="0"/>
                <a:cs typeface="Arial" pitchFamily="34" charset="0"/>
              </a:rPr>
              <a:t>us through Facebook</a:t>
            </a:r>
          </a:p>
          <a:p>
            <a:endParaRPr lang="en-US" dirty="0">
              <a:solidFill>
                <a:prstClr val="black"/>
              </a:solidFill>
              <a:latin typeface="Arial" pitchFamily="34" charset="0"/>
              <a:cs typeface="Arial" pitchFamily="34" charset="0"/>
            </a:endParaRPr>
          </a:p>
          <a:p>
            <a:r>
              <a:rPr lang="en-US" b="1" dirty="0">
                <a:solidFill>
                  <a:prstClr val="black"/>
                </a:solidFill>
                <a:latin typeface="Arial" pitchFamily="34" charset="0"/>
                <a:cs typeface="Arial" pitchFamily="34" charset="0"/>
              </a:rPr>
              <a:t>Audience</a:t>
            </a:r>
            <a:r>
              <a:rPr lang="en-US" dirty="0">
                <a:solidFill>
                  <a:prstClr val="black"/>
                </a:solidFill>
                <a:latin typeface="Arial" pitchFamily="34" charset="0"/>
                <a:cs typeface="Arial" pitchFamily="34" charset="0"/>
              </a:rPr>
              <a:t>:  Artists and community</a:t>
            </a:r>
          </a:p>
          <a:p>
            <a:endParaRPr lang="en-US" dirty="0">
              <a:solidFill>
                <a:prstClr val="black"/>
              </a:solidFill>
              <a:latin typeface="Arial" pitchFamily="34" charset="0"/>
              <a:cs typeface="Arial" pitchFamily="34" charset="0"/>
            </a:endParaRPr>
          </a:p>
          <a:p>
            <a:r>
              <a:rPr lang="en-US" b="1" dirty="0">
                <a:solidFill>
                  <a:prstClr val="black"/>
                </a:solidFill>
                <a:latin typeface="Arial" pitchFamily="34" charset="0"/>
                <a:cs typeface="Arial" pitchFamily="34" charset="0"/>
              </a:rPr>
              <a:t>Strategy</a:t>
            </a:r>
            <a:r>
              <a:rPr lang="en-US" dirty="0">
                <a:solidFill>
                  <a:prstClr val="black"/>
                </a:solidFill>
                <a:latin typeface="Arial" pitchFamily="34" charset="0"/>
                <a:cs typeface="Arial" pitchFamily="34" charset="0"/>
              </a:rPr>
              <a:t>: </a:t>
            </a:r>
          </a:p>
          <a:p>
            <a:pPr marL="285750" indent="-285750">
              <a:buFont typeface="Arial" pitchFamily="34" charset="0"/>
              <a:buChar char="•"/>
            </a:pPr>
            <a:r>
              <a:rPr lang="en-US" dirty="0">
                <a:solidFill>
                  <a:prstClr val="black"/>
                </a:solidFill>
                <a:latin typeface="Arial" pitchFamily="34" charset="0"/>
                <a:cs typeface="Arial" pitchFamily="34" charset="0"/>
              </a:rPr>
              <a:t>Show the human face of artists and remove the mystique</a:t>
            </a:r>
          </a:p>
          <a:p>
            <a:pPr marL="285750" indent="-285750">
              <a:buFont typeface="Arial" pitchFamily="34" charset="0"/>
              <a:buChar char="•"/>
            </a:pPr>
            <a:r>
              <a:rPr lang="en-US" dirty="0">
                <a:solidFill>
                  <a:prstClr val="black"/>
                </a:solidFill>
                <a:latin typeface="Arial" pitchFamily="34" charset="0"/>
                <a:cs typeface="Arial" pitchFamily="34" charset="0"/>
              </a:rPr>
              <a:t>Get audience to share their favorites</a:t>
            </a:r>
          </a:p>
          <a:p>
            <a:pPr marL="285750" indent="-285750">
              <a:buFont typeface="Arial" pitchFamily="34" charset="0"/>
              <a:buChar char="•"/>
            </a:pPr>
            <a:r>
              <a:rPr lang="en-US" dirty="0">
                <a:solidFill>
                  <a:prstClr val="black"/>
                </a:solidFill>
                <a:latin typeface="Arial" pitchFamily="34" charset="0"/>
                <a:cs typeface="Arial" pitchFamily="34" charset="0"/>
              </a:rPr>
              <a:t>Connect with other organizations</a:t>
            </a:r>
          </a:p>
        </p:txBody>
      </p:sp>
      <p:sp>
        <p:nvSpPr>
          <p:cNvPr id="3" name="Title 3"/>
          <p:cNvSpPr txBox="1">
            <a:spLocks/>
          </p:cNvSpPr>
          <p:nvPr/>
        </p:nvSpPr>
        <p:spPr>
          <a:xfrm>
            <a:off x="0" y="-276998"/>
            <a:ext cx="9140483" cy="1846659"/>
          </a:xfrm>
          <a:prstGeom prst="rect">
            <a:avLst/>
          </a:prstGeom>
          <a:solidFill>
            <a:srgbClr val="ABDCD4"/>
          </a:solidFill>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500" dirty="0" smtClean="0">
              <a:solidFill>
                <a:schemeClr val="tx1">
                  <a:lumMod val="75000"/>
                  <a:lumOff val="25000"/>
                </a:schemeClr>
              </a:solidFill>
              <a:latin typeface="Arial" pitchFamily="34" charset="0"/>
              <a:cs typeface="Arial" pitchFamily="34" charset="0"/>
            </a:endParaRPr>
          </a:p>
          <a:p>
            <a:endParaRPr lang="en-US" sz="500" dirty="0" smtClean="0">
              <a:solidFill>
                <a:schemeClr val="tx1">
                  <a:lumMod val="75000"/>
                  <a:lumOff val="25000"/>
                </a:schemeClr>
              </a:solidFill>
              <a:latin typeface="Arial" pitchFamily="34" charset="0"/>
              <a:cs typeface="Arial" pitchFamily="34" charset="0"/>
            </a:endParaRPr>
          </a:p>
          <a:p>
            <a:endParaRPr lang="en-US" sz="3200" b="1" dirty="0" smtClean="0">
              <a:solidFill>
                <a:schemeClr val="tx1">
                  <a:lumMod val="75000"/>
                  <a:lumOff val="25000"/>
                </a:schemeClr>
              </a:solidFill>
              <a:latin typeface="Arial" pitchFamily="34" charset="0"/>
              <a:cs typeface="Arial" pitchFamily="34" charset="0"/>
            </a:endParaRPr>
          </a:p>
          <a:p>
            <a:r>
              <a:rPr lang="en-US" sz="3600" b="1" dirty="0" smtClean="0">
                <a:latin typeface="Arial" pitchFamily="34" charset="0"/>
                <a:cs typeface="Arial" pitchFamily="34" charset="0"/>
              </a:rPr>
              <a:t>Kearny Street Workshop SMART Objectives</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val="1433229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1800" b="1" dirty="0">
                <a:solidFill>
                  <a:prstClr val="black"/>
                </a:solidFill>
                <a:latin typeface="Arial" pitchFamily="34" charset="0"/>
                <a:cs typeface="Arial" pitchFamily="34" charset="0"/>
              </a:rPr>
              <a:t>Photos</a:t>
            </a:r>
            <a:endParaRPr lang="en-US" sz="1800" dirty="0">
              <a:solidFill>
                <a:prstClr val="black"/>
              </a:solidFill>
              <a:latin typeface="Arial" pitchFamily="34" charset="0"/>
              <a:cs typeface="Arial" pitchFamily="34" charset="0"/>
            </a:endParaRPr>
          </a:p>
          <a:p>
            <a:r>
              <a:rPr lang="en-US" sz="1800" dirty="0">
                <a:solidFill>
                  <a:prstClr val="black"/>
                </a:solidFill>
                <a:latin typeface="Arial" pitchFamily="34" charset="0"/>
                <a:cs typeface="Arial" pitchFamily="34" charset="0"/>
              </a:rPr>
              <a:t>What Worked: </a:t>
            </a:r>
          </a:p>
          <a:p>
            <a:pPr lvl="1">
              <a:buFont typeface="Arial" pitchFamily="34" charset="0"/>
              <a:buChar char="•"/>
            </a:pPr>
            <a:r>
              <a:rPr lang="en-US" sz="1800" dirty="0">
                <a:solidFill>
                  <a:prstClr val="black"/>
                </a:solidFill>
                <a:latin typeface="Arial" pitchFamily="34" charset="0"/>
                <a:cs typeface="Arial" pitchFamily="34" charset="0"/>
              </a:rPr>
              <a:t>Showing our faces</a:t>
            </a:r>
          </a:p>
          <a:p>
            <a:pPr lvl="1">
              <a:buFont typeface="Arial" pitchFamily="34" charset="0"/>
              <a:buChar char="•"/>
            </a:pPr>
            <a:r>
              <a:rPr lang="en-US" sz="1800" dirty="0">
                <a:solidFill>
                  <a:prstClr val="black"/>
                </a:solidFill>
                <a:latin typeface="Arial" pitchFamily="34" charset="0"/>
                <a:cs typeface="Arial" pitchFamily="34" charset="0"/>
              </a:rPr>
              <a:t>Looking behind-the-scenes</a:t>
            </a:r>
          </a:p>
          <a:p>
            <a:r>
              <a:rPr lang="en-US" sz="1800" dirty="0">
                <a:solidFill>
                  <a:prstClr val="black"/>
                </a:solidFill>
                <a:latin typeface="Arial" pitchFamily="34" charset="0"/>
                <a:cs typeface="Arial" pitchFamily="34" charset="0"/>
              </a:rPr>
              <a:t>What Didn’t Work: </a:t>
            </a:r>
          </a:p>
          <a:p>
            <a:pPr lvl="1">
              <a:buFont typeface="Arial" pitchFamily="34" charset="0"/>
              <a:buChar char="•"/>
            </a:pPr>
            <a:r>
              <a:rPr lang="en-US" sz="1800" dirty="0">
                <a:solidFill>
                  <a:prstClr val="black"/>
                </a:solidFill>
                <a:latin typeface="Arial" pitchFamily="34" charset="0"/>
                <a:cs typeface="Arial" pitchFamily="34" charset="0"/>
              </a:rPr>
              <a:t>Posting on evenings/weekends</a:t>
            </a:r>
          </a:p>
          <a:p>
            <a:pPr lvl="1">
              <a:buFont typeface="Arial" pitchFamily="34" charset="0"/>
              <a:buChar char="•"/>
            </a:pPr>
            <a:r>
              <a:rPr lang="en-US" sz="1800" dirty="0">
                <a:solidFill>
                  <a:prstClr val="black"/>
                </a:solidFill>
                <a:latin typeface="Arial" pitchFamily="34" charset="0"/>
                <a:cs typeface="Arial" pitchFamily="34" charset="0"/>
              </a:rPr>
              <a:t>Links to event albums</a:t>
            </a:r>
          </a:p>
          <a:p>
            <a:r>
              <a:rPr lang="en-US" sz="1800" i="1" dirty="0">
                <a:solidFill>
                  <a:prstClr val="black"/>
                </a:solidFill>
                <a:latin typeface="Arial" pitchFamily="34" charset="0"/>
                <a:cs typeface="Arial" pitchFamily="34" charset="0"/>
              </a:rPr>
              <a:t>AH-HA! Our FB page needed a personality makeover; we needed to be </a:t>
            </a:r>
            <a:r>
              <a:rPr lang="en-US" sz="1800" i="1" dirty="0" smtClean="0">
                <a:solidFill>
                  <a:prstClr val="black"/>
                </a:solidFill>
                <a:latin typeface="Arial" pitchFamily="34" charset="0"/>
                <a:cs typeface="Arial" pitchFamily="34" charset="0"/>
              </a:rPr>
              <a:t>ourselves</a:t>
            </a:r>
            <a:endParaRPr lang="en-US" sz="1800" dirty="0">
              <a:solidFill>
                <a:prstClr val="black"/>
              </a:solidFill>
              <a:latin typeface="Arial" pitchFamily="34" charset="0"/>
              <a:cs typeface="Arial" pitchFamily="34" charset="0"/>
            </a:endParaRPr>
          </a:p>
          <a:p>
            <a:r>
              <a:rPr lang="en-US" sz="1800" b="1" dirty="0">
                <a:solidFill>
                  <a:prstClr val="black"/>
                </a:solidFill>
                <a:latin typeface="Arial" pitchFamily="34" charset="0"/>
                <a:cs typeface="Arial" pitchFamily="34" charset="0"/>
              </a:rPr>
              <a:t>Questions</a:t>
            </a:r>
            <a:endParaRPr lang="en-US" sz="1800" dirty="0">
              <a:solidFill>
                <a:prstClr val="black"/>
              </a:solidFill>
              <a:latin typeface="Arial" pitchFamily="34" charset="0"/>
              <a:cs typeface="Arial" pitchFamily="34" charset="0"/>
            </a:endParaRPr>
          </a:p>
          <a:p>
            <a:r>
              <a:rPr lang="en-US" sz="1800" dirty="0">
                <a:solidFill>
                  <a:prstClr val="black"/>
                </a:solidFill>
                <a:latin typeface="Arial" pitchFamily="34" charset="0"/>
                <a:cs typeface="Arial" pitchFamily="34" charset="0"/>
              </a:rPr>
              <a:t>What Worked: </a:t>
            </a:r>
          </a:p>
          <a:p>
            <a:pPr lvl="1">
              <a:buFont typeface="Arial" pitchFamily="34" charset="0"/>
              <a:buChar char="•"/>
            </a:pPr>
            <a:r>
              <a:rPr lang="en-US" sz="1800" dirty="0">
                <a:solidFill>
                  <a:prstClr val="black"/>
                </a:solidFill>
                <a:latin typeface="Arial" pitchFamily="34" charset="0"/>
                <a:cs typeface="Arial" pitchFamily="34" charset="0"/>
              </a:rPr>
              <a:t>Fun, easy to answer questions that tapped into our fans’ expertise</a:t>
            </a:r>
          </a:p>
          <a:p>
            <a:r>
              <a:rPr lang="en-US" sz="1800" dirty="0">
                <a:solidFill>
                  <a:prstClr val="black"/>
                </a:solidFill>
                <a:latin typeface="Arial" pitchFamily="34" charset="0"/>
                <a:cs typeface="Arial" pitchFamily="34" charset="0"/>
              </a:rPr>
              <a:t>What Didn’t Work: </a:t>
            </a:r>
          </a:p>
          <a:p>
            <a:pPr lvl="1">
              <a:buFont typeface="Arial" pitchFamily="34" charset="0"/>
              <a:buChar char="•"/>
            </a:pPr>
            <a:r>
              <a:rPr lang="en-US" sz="1800" dirty="0">
                <a:solidFill>
                  <a:prstClr val="black"/>
                </a:solidFill>
                <a:latin typeface="Arial" pitchFamily="34" charset="0"/>
                <a:cs typeface="Arial" pitchFamily="34" charset="0"/>
              </a:rPr>
              <a:t>Anything too personal and open-ended questions.</a:t>
            </a:r>
          </a:p>
          <a:p>
            <a:r>
              <a:rPr lang="en-US" sz="1800" i="1" dirty="0">
                <a:solidFill>
                  <a:prstClr val="black"/>
                </a:solidFill>
                <a:latin typeface="Arial" pitchFamily="34" charset="0"/>
                <a:cs typeface="Arial" pitchFamily="34" charset="0"/>
              </a:rPr>
              <a:t>AH-HA! We needed to engage our audience in a two-way conversation</a:t>
            </a:r>
          </a:p>
          <a:p>
            <a:endParaRPr lang="en-US" sz="2000" dirty="0"/>
          </a:p>
        </p:txBody>
      </p:sp>
      <p:sp>
        <p:nvSpPr>
          <p:cNvPr id="4" name="Title 3"/>
          <p:cNvSpPr txBox="1">
            <a:spLocks noGrp="1"/>
          </p:cNvSpPr>
          <p:nvPr>
            <p:ph type="title"/>
          </p:nvPr>
        </p:nvSpPr>
        <p:spPr>
          <a:xfrm>
            <a:off x="0" y="-276998"/>
            <a:ext cx="9140483" cy="1846659"/>
          </a:xfrm>
          <a:prstGeom prst="rect">
            <a:avLst/>
          </a:prstGeom>
          <a:solidFill>
            <a:srgbClr val="ABDCD4"/>
          </a:solidFill>
        </p:spPr>
        <p:txBody>
          <a:bodyPr wrap="square" rtlCol="0">
            <a:spAutoFit/>
          </a:bodyPr>
          <a:lstStyle/>
          <a:p>
            <a:pPr algn="ctr"/>
            <a:endParaRPr lang="en-US" sz="500" dirty="0" smtClean="0">
              <a:solidFill>
                <a:schemeClr val="tx1">
                  <a:lumMod val="75000"/>
                  <a:lumOff val="25000"/>
                </a:schemeClr>
              </a:solidFill>
              <a:latin typeface="Arial" pitchFamily="34" charset="0"/>
              <a:cs typeface="Arial" pitchFamily="34" charset="0"/>
            </a:endParaRPr>
          </a:p>
          <a:p>
            <a:pPr algn="ctr"/>
            <a:endParaRPr lang="en-US" sz="500" dirty="0">
              <a:solidFill>
                <a:schemeClr val="tx1">
                  <a:lumMod val="75000"/>
                  <a:lumOff val="25000"/>
                </a:schemeClr>
              </a:solidFill>
              <a:latin typeface="Arial" pitchFamily="34" charset="0"/>
              <a:cs typeface="Arial" pitchFamily="34" charset="0"/>
            </a:endParaRPr>
          </a:p>
          <a:p>
            <a:pPr algn="ctr"/>
            <a:endParaRPr lang="en-US" sz="3200" b="1" dirty="0" smtClean="0">
              <a:solidFill>
                <a:schemeClr val="tx1">
                  <a:lumMod val="75000"/>
                  <a:lumOff val="25000"/>
                </a:schemeClr>
              </a:solidFill>
              <a:latin typeface="Arial" pitchFamily="34" charset="0"/>
              <a:cs typeface="Arial" pitchFamily="34" charset="0"/>
            </a:endParaRPr>
          </a:p>
          <a:p>
            <a:pPr algn="ctr"/>
            <a:r>
              <a:rPr lang="en-US" sz="3600" b="1" dirty="0" smtClean="0">
                <a:latin typeface="Arial" pitchFamily="34" charset="0"/>
                <a:cs typeface="Arial" pitchFamily="34" charset="0"/>
              </a:rPr>
              <a:t>Figure Out What Resonates with Your Audience</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val="2927923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1800" b="1" dirty="0">
                <a:solidFill>
                  <a:prstClr val="black"/>
                </a:solidFill>
                <a:latin typeface="Arial" pitchFamily="34" charset="0"/>
                <a:cs typeface="Arial" pitchFamily="34" charset="0"/>
              </a:rPr>
              <a:t>Partnerships</a:t>
            </a:r>
            <a:endParaRPr lang="en-US" sz="1800" dirty="0">
              <a:solidFill>
                <a:prstClr val="black"/>
              </a:solidFill>
              <a:latin typeface="Arial" pitchFamily="34" charset="0"/>
              <a:cs typeface="Arial" pitchFamily="34" charset="0"/>
            </a:endParaRPr>
          </a:p>
          <a:p>
            <a:r>
              <a:rPr lang="en-US" sz="1800" dirty="0">
                <a:solidFill>
                  <a:prstClr val="black"/>
                </a:solidFill>
                <a:latin typeface="Arial" pitchFamily="34" charset="0"/>
                <a:cs typeface="Arial" pitchFamily="34" charset="0"/>
              </a:rPr>
              <a:t>What Worked: </a:t>
            </a:r>
          </a:p>
          <a:p>
            <a:pPr lvl="1">
              <a:buFont typeface="Arial" pitchFamily="34" charset="0"/>
              <a:buChar char="•"/>
            </a:pPr>
            <a:r>
              <a:rPr lang="en-US" sz="1800" dirty="0">
                <a:solidFill>
                  <a:prstClr val="black"/>
                </a:solidFill>
                <a:latin typeface="Arial" pitchFamily="34" charset="0"/>
                <a:cs typeface="Arial" pitchFamily="34" charset="0"/>
              </a:rPr>
              <a:t>Mutually supporting another page</a:t>
            </a:r>
          </a:p>
          <a:p>
            <a:pPr lvl="1">
              <a:buFont typeface="Arial" pitchFamily="34" charset="0"/>
              <a:buChar char="•"/>
            </a:pPr>
            <a:r>
              <a:rPr lang="en-US" sz="1800" dirty="0">
                <a:solidFill>
                  <a:prstClr val="black"/>
                </a:solidFill>
                <a:latin typeface="Arial" pitchFamily="34" charset="0"/>
                <a:cs typeface="Arial" pitchFamily="34" charset="0"/>
              </a:rPr>
              <a:t>Using that page as a source of content</a:t>
            </a:r>
          </a:p>
          <a:p>
            <a:r>
              <a:rPr lang="en-US" sz="1800" dirty="0">
                <a:solidFill>
                  <a:prstClr val="black"/>
                </a:solidFill>
                <a:latin typeface="Arial" pitchFamily="34" charset="0"/>
                <a:cs typeface="Arial" pitchFamily="34" charset="0"/>
              </a:rPr>
              <a:t>What Didn’t Work:</a:t>
            </a:r>
          </a:p>
          <a:p>
            <a:pPr lvl="1">
              <a:buFont typeface="Arial" pitchFamily="34" charset="0"/>
              <a:buChar char="•"/>
            </a:pPr>
            <a:r>
              <a:rPr lang="en-US" sz="1800" dirty="0">
                <a:solidFill>
                  <a:prstClr val="black"/>
                </a:solidFill>
                <a:latin typeface="Arial" pitchFamily="34" charset="0"/>
                <a:cs typeface="Arial" pitchFamily="34" charset="0"/>
              </a:rPr>
              <a:t>Last-minute giveaways</a:t>
            </a:r>
          </a:p>
          <a:p>
            <a:r>
              <a:rPr lang="en-US" sz="1800" i="1" dirty="0">
                <a:solidFill>
                  <a:prstClr val="black"/>
                </a:solidFill>
                <a:latin typeface="Arial" pitchFamily="34" charset="0"/>
                <a:cs typeface="Arial" pitchFamily="34" charset="0"/>
              </a:rPr>
              <a:t>AH-HA! Partnering with another org can expand our audience and provide interesting content</a:t>
            </a:r>
            <a:r>
              <a:rPr lang="en-US" sz="1800" i="1" dirty="0" smtClean="0">
                <a:solidFill>
                  <a:prstClr val="black"/>
                </a:solidFill>
                <a:latin typeface="Arial" pitchFamily="34" charset="0"/>
                <a:cs typeface="Arial" pitchFamily="34" charset="0"/>
              </a:rPr>
              <a:t>.</a:t>
            </a:r>
            <a:endParaRPr lang="en-US" sz="1800" dirty="0">
              <a:solidFill>
                <a:prstClr val="black"/>
              </a:solidFill>
              <a:latin typeface="Arial" pitchFamily="34" charset="0"/>
              <a:cs typeface="Arial" pitchFamily="34" charset="0"/>
            </a:endParaRPr>
          </a:p>
          <a:p>
            <a:endParaRPr lang="en-US" sz="1800" dirty="0">
              <a:solidFill>
                <a:prstClr val="black"/>
              </a:solidFill>
              <a:latin typeface="Arial" pitchFamily="34" charset="0"/>
              <a:cs typeface="Arial" pitchFamily="34" charset="0"/>
            </a:endParaRPr>
          </a:p>
          <a:p>
            <a:r>
              <a:rPr lang="en-US" sz="1800" b="1" dirty="0">
                <a:solidFill>
                  <a:prstClr val="black"/>
                </a:solidFill>
                <a:latin typeface="Arial" pitchFamily="34" charset="0"/>
                <a:cs typeface="Arial" pitchFamily="34" charset="0"/>
              </a:rPr>
              <a:t>Other things that worked:</a:t>
            </a:r>
            <a:endParaRPr lang="en-US" sz="1800" dirty="0">
              <a:solidFill>
                <a:prstClr val="black"/>
              </a:solidFill>
              <a:latin typeface="Arial" pitchFamily="34" charset="0"/>
              <a:cs typeface="Arial" pitchFamily="34" charset="0"/>
            </a:endParaRPr>
          </a:p>
          <a:p>
            <a:pPr lvl="1">
              <a:buFont typeface="Arial" pitchFamily="34" charset="0"/>
              <a:buChar char="•"/>
            </a:pPr>
            <a:r>
              <a:rPr lang="en-US" sz="1800" dirty="0">
                <a:solidFill>
                  <a:prstClr val="black"/>
                </a:solidFill>
                <a:latin typeface="Arial" pitchFamily="34" charset="0"/>
                <a:cs typeface="Arial" pitchFamily="34" charset="0"/>
              </a:rPr>
              <a:t>Multiple posts per day</a:t>
            </a:r>
          </a:p>
          <a:p>
            <a:pPr lvl="1">
              <a:buFont typeface="Arial" pitchFamily="34" charset="0"/>
              <a:buChar char="•"/>
            </a:pPr>
            <a:r>
              <a:rPr lang="en-US" sz="1800" dirty="0">
                <a:solidFill>
                  <a:prstClr val="black"/>
                </a:solidFill>
                <a:latin typeface="Arial" pitchFamily="34" charset="0"/>
                <a:cs typeface="Arial" pitchFamily="34" charset="0"/>
              </a:rPr>
              <a:t>Weekly editorial calendaring</a:t>
            </a:r>
          </a:p>
          <a:p>
            <a:pPr lvl="1">
              <a:buFont typeface="Arial" pitchFamily="34" charset="0"/>
              <a:buChar char="•"/>
            </a:pPr>
            <a:r>
              <a:rPr lang="en-US" sz="1800" dirty="0">
                <a:solidFill>
                  <a:prstClr val="black"/>
                </a:solidFill>
                <a:latin typeface="Arial" pitchFamily="34" charset="0"/>
                <a:cs typeface="Arial" pitchFamily="34" charset="0"/>
              </a:rPr>
              <a:t>Commenting on other pages</a:t>
            </a:r>
          </a:p>
          <a:p>
            <a:pPr lvl="1">
              <a:buFont typeface="Arial" pitchFamily="34" charset="0"/>
              <a:buChar char="•"/>
            </a:pPr>
            <a:r>
              <a:rPr lang="en-US" sz="1800" dirty="0">
                <a:solidFill>
                  <a:prstClr val="black"/>
                </a:solidFill>
                <a:latin typeface="Arial" pitchFamily="34" charset="0"/>
                <a:cs typeface="Arial" pitchFamily="34" charset="0"/>
              </a:rPr>
              <a:t>Tagging</a:t>
            </a:r>
          </a:p>
          <a:p>
            <a:pPr lvl="1">
              <a:buFont typeface="Arial" pitchFamily="34" charset="0"/>
              <a:buChar char="•"/>
            </a:pPr>
            <a:r>
              <a:rPr lang="en-US" sz="1800" dirty="0">
                <a:solidFill>
                  <a:prstClr val="black"/>
                </a:solidFill>
                <a:latin typeface="Arial" pitchFamily="34" charset="0"/>
                <a:cs typeface="Arial" pitchFamily="34" charset="0"/>
              </a:rPr>
              <a:t>Enlisting board members to invite friends (result: +40 fans)</a:t>
            </a:r>
          </a:p>
          <a:p>
            <a:endParaRPr lang="en-US" sz="1800" dirty="0"/>
          </a:p>
        </p:txBody>
      </p:sp>
      <p:sp>
        <p:nvSpPr>
          <p:cNvPr id="4" name="Title 3"/>
          <p:cNvSpPr txBox="1">
            <a:spLocks noGrp="1"/>
          </p:cNvSpPr>
          <p:nvPr>
            <p:ph type="title"/>
          </p:nvPr>
        </p:nvSpPr>
        <p:spPr>
          <a:xfrm>
            <a:off x="0" y="-276998"/>
            <a:ext cx="9144000" cy="1846659"/>
          </a:xfrm>
          <a:prstGeom prst="rect">
            <a:avLst/>
          </a:prstGeom>
          <a:solidFill>
            <a:srgbClr val="ABDCD4"/>
          </a:solidFill>
        </p:spPr>
        <p:txBody>
          <a:bodyPr wrap="square" rtlCol="0">
            <a:spAutoFit/>
          </a:bodyPr>
          <a:lstStyle/>
          <a:p>
            <a:pPr algn="ctr"/>
            <a:endParaRPr lang="en-US" sz="500" dirty="0" smtClean="0">
              <a:solidFill>
                <a:schemeClr val="tx1">
                  <a:lumMod val="75000"/>
                  <a:lumOff val="25000"/>
                </a:schemeClr>
              </a:solidFill>
              <a:latin typeface="Arial" pitchFamily="34" charset="0"/>
              <a:cs typeface="Arial" pitchFamily="34" charset="0"/>
            </a:endParaRPr>
          </a:p>
          <a:p>
            <a:pPr algn="ctr"/>
            <a:endParaRPr lang="en-US" sz="500" dirty="0">
              <a:solidFill>
                <a:schemeClr val="tx1">
                  <a:lumMod val="75000"/>
                  <a:lumOff val="25000"/>
                </a:schemeClr>
              </a:solidFill>
              <a:latin typeface="Arial" pitchFamily="34" charset="0"/>
              <a:cs typeface="Arial" pitchFamily="34" charset="0"/>
            </a:endParaRPr>
          </a:p>
          <a:p>
            <a:pPr algn="ctr"/>
            <a:endParaRPr lang="en-US" sz="3200" b="1" dirty="0" smtClean="0">
              <a:solidFill>
                <a:schemeClr val="tx1">
                  <a:lumMod val="75000"/>
                  <a:lumOff val="25000"/>
                </a:schemeClr>
              </a:solidFill>
              <a:latin typeface="Arial" pitchFamily="34" charset="0"/>
              <a:cs typeface="Arial" pitchFamily="34" charset="0"/>
            </a:endParaRPr>
          </a:p>
          <a:p>
            <a:pPr algn="ctr"/>
            <a:r>
              <a:rPr lang="en-US" sz="3600" b="1" dirty="0" smtClean="0">
                <a:latin typeface="Arial" pitchFamily="34" charset="0"/>
                <a:cs typeface="Arial" pitchFamily="34" charset="0"/>
              </a:rPr>
              <a:t>Figure Out What Resonates With Your Audience</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val="915688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1837</TotalTime>
  <Words>3464</Words>
  <Application>Microsoft Office PowerPoint</Application>
  <PresentationFormat>On-screen Show (4:3)</PresentationFormat>
  <Paragraphs>454</Paragraphs>
  <Slides>41</Slides>
  <Notes>31</Notes>
  <HiddenSlides>0</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Office Theme</vt:lpstr>
      <vt:lpstr>1_Office Theme</vt:lpstr>
      <vt:lpstr>2_Office Theme</vt:lpstr>
      <vt:lpstr>PowerPoint Presentation</vt:lpstr>
      <vt:lpstr>   The Principles</vt:lpstr>
      <vt:lpstr> Principle #1</vt:lpstr>
      <vt:lpstr>PowerPoint Presentation</vt:lpstr>
      <vt:lpstr>PowerPoint Presentation</vt:lpstr>
      <vt:lpstr>PowerPoint Presentation</vt:lpstr>
      <vt:lpstr>PowerPoint Presentation</vt:lpstr>
      <vt:lpstr>   Figure Out What Resonates with Your Audience</vt:lpstr>
      <vt:lpstr>   Figure Out What Resonates With Your Audience</vt:lpstr>
      <vt:lpstr>PowerPoint Presentation</vt:lpstr>
      <vt:lpstr>Principle #1: Share Pair</vt:lpstr>
      <vt:lpstr>PowerPoint Presentation</vt:lpstr>
      <vt:lpstr>PowerPoint Presentation</vt:lpstr>
      <vt:lpstr> The Rule Book: Social Media Strategy</vt:lpstr>
      <vt:lpstr>Principle #2: Full Group</vt:lpstr>
      <vt:lpstr> Principle #3</vt:lpstr>
      <vt:lpstr>PowerPoint Presentation</vt:lpstr>
      <vt:lpstr>PowerPoint Presentation</vt:lpstr>
      <vt:lpstr>PowerPoint Presentation</vt:lpstr>
      <vt:lpstr> Principle #4</vt:lpstr>
      <vt:lpstr>PowerPoint Presentation</vt:lpstr>
      <vt:lpstr>PowerPoint Presentation</vt:lpstr>
      <vt:lpstr>Principle #4: Think and Write</vt:lpstr>
      <vt:lpstr> Principle #5</vt:lpstr>
      <vt:lpstr>PowerPoint Presentation</vt:lpstr>
      <vt:lpstr>PowerPoint Presentation</vt:lpstr>
      <vt:lpstr>PowerPoint Presentation</vt:lpstr>
      <vt:lpstr>PowerPoint Presentation</vt:lpstr>
      <vt:lpstr> Principle #5 Share Pair</vt:lpstr>
      <vt:lpstr> Principle #6</vt:lpstr>
      <vt:lpstr> Definition</vt:lpstr>
      <vt:lpstr>PowerPoint Presentation</vt:lpstr>
      <vt:lpstr>PowerPoint Presentation</vt:lpstr>
      <vt:lpstr> Principle #7</vt:lpstr>
      <vt:lpstr> </vt:lpstr>
      <vt:lpstr>PowerPoint Presentation</vt:lpstr>
      <vt:lpstr>PowerPoint Presentation</vt:lpstr>
      <vt:lpstr> The Principles</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dc:creator>
  <cp:lastModifiedBy>Bhasin, Madhavi</cp:lastModifiedBy>
  <cp:revision>146</cp:revision>
  <dcterms:created xsi:type="dcterms:W3CDTF">2011-10-16T17:31:55Z</dcterms:created>
  <dcterms:modified xsi:type="dcterms:W3CDTF">2012-02-21T18:43:50Z</dcterms:modified>
</cp:coreProperties>
</file>