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3" r:id="rId1"/>
  </p:sldMasterIdLst>
  <p:notesMasterIdLst>
    <p:notesMasterId r:id="rId13"/>
  </p:notesMasterIdLst>
  <p:sldIdLst>
    <p:sldId id="256" r:id="rId2"/>
    <p:sldId id="266" r:id="rId3"/>
    <p:sldId id="268" r:id="rId4"/>
    <p:sldId id="261" r:id="rId5"/>
    <p:sldId id="271" r:id="rId6"/>
    <p:sldId id="272" r:id="rId7"/>
    <p:sldId id="273" r:id="rId8"/>
    <p:sldId id="263" r:id="rId9"/>
    <p:sldId id="270" r:id="rId10"/>
    <p:sldId id="262" r:id="rId11"/>
    <p:sldId id="274"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shea" initials="c" lastIdx="3"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2290" autoAdjust="0"/>
  </p:normalViewPr>
  <p:slideViewPr>
    <p:cSldViewPr>
      <p:cViewPr varScale="1">
        <p:scale>
          <a:sx n="53" d="100"/>
          <a:sy n="53" d="100"/>
        </p:scale>
        <p:origin x="-102" y="-2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4B8DD0C-655A-42DF-BDE3-ABA148D0F6DD}" type="datetimeFigureOut">
              <a:rPr lang="en-US"/>
              <a:pPr>
                <a:defRPr/>
              </a:pPr>
              <a:t>5/24/2008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6A7BEA48-3483-416D-9596-9DD38F135BD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Quantifying monetary value of non-profit work can help spark media interest</a:t>
            </a:r>
          </a:p>
          <a:p>
            <a:pPr>
              <a:spcBef>
                <a:spcPct val="0"/>
              </a:spcBef>
            </a:pPr>
            <a:endParaRPr lang="en-US" dirty="0" smtClean="0"/>
          </a:p>
          <a:p>
            <a:pPr>
              <a:spcBef>
                <a:spcPct val="0"/>
              </a:spcBef>
            </a:pPr>
            <a:r>
              <a:rPr lang="en-US" dirty="0" smtClean="0"/>
              <a:t>Language and format are essential – insider jargon not useful for public</a:t>
            </a:r>
          </a:p>
          <a:p>
            <a:pPr>
              <a:spcBef>
                <a:spcPct val="0"/>
              </a:spcBef>
            </a:pPr>
            <a:endParaRPr lang="en-US" dirty="0" smtClean="0"/>
          </a:p>
          <a:p>
            <a:pPr>
              <a:spcBef>
                <a:spcPct val="0"/>
              </a:spcBef>
            </a:pPr>
            <a:r>
              <a:rPr lang="en-US" dirty="0" smtClean="0"/>
              <a:t>Translate between technical and nontechnical language</a:t>
            </a:r>
          </a:p>
          <a:p>
            <a:pPr>
              <a:spcBef>
                <a:spcPct val="0"/>
              </a:spcBef>
            </a:pPr>
            <a:endParaRPr lang="en-US" dirty="0" smtClean="0"/>
          </a:p>
          <a:p>
            <a:pPr>
              <a:spcBef>
                <a:spcPct val="0"/>
              </a:spcBef>
            </a:pPr>
            <a:r>
              <a:rPr lang="en-US" dirty="0" smtClean="0"/>
              <a:t>Can be frustrating when reporters are trying to dig up negative stories. It is helpful to have another person in the room to redirect questions</a:t>
            </a:r>
          </a:p>
          <a:p>
            <a:pPr>
              <a:spcBef>
                <a:spcPct val="0"/>
              </a:spcBef>
            </a:pPr>
            <a:endParaRPr lang="en-US" dirty="0" smtClean="0"/>
          </a:p>
          <a:p>
            <a:pPr>
              <a:spcBef>
                <a:spcPct val="0"/>
              </a:spcBef>
            </a:pPr>
            <a:r>
              <a:rPr lang="en-US" dirty="0" smtClean="0"/>
              <a:t>Ongoing relationships help</a:t>
            </a:r>
          </a:p>
          <a:p>
            <a:pPr>
              <a:spcBef>
                <a:spcPct val="0"/>
              </a:spcBef>
            </a:pPr>
            <a:endParaRPr lang="en-US" dirty="0"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4B4E14-309C-411E-9BDE-CE13AF9F525A}" type="slidenum">
              <a:rPr lang="en-US"/>
              <a:pPr fontAlgn="base">
                <a:spcBef>
                  <a:spcPct val="0"/>
                </a:spcBef>
                <a:spcAft>
                  <a:spcPct val="0"/>
                </a:spcAft>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Sound familiar to Bahrain??</a:t>
            </a:r>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34B73E7-988B-43A9-81F0-BFF2DAC5444A}" type="slidenum">
              <a:rPr lang="en-US"/>
              <a:pPr fontAlgn="base">
                <a:spcBef>
                  <a:spcPct val="0"/>
                </a:spcBef>
                <a:spcAft>
                  <a:spcPct val="0"/>
                </a:spcAft>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Press conference began with a discussion of the contribution and importance of CSOs – very important framing device – forced opponents on the defensive or keep a low profile. Important of framing the debate!</a:t>
            </a: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F93995-830F-4D5A-93C1-774E667101A6}" type="slidenum">
              <a:rPr lang="en-US"/>
              <a:pPr fontAlgn="base">
                <a:spcBef>
                  <a:spcPct val="0"/>
                </a:spcBef>
                <a:spcAft>
                  <a:spcPct val="0"/>
                </a:spcAft>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Sound familiar to Bahrain??</a:t>
            </a:r>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103E45-87F9-4FB7-9E7C-865C2E95411B}" type="slidenum">
              <a:rPr lang="en-US"/>
              <a:pPr fontAlgn="base">
                <a:spcBef>
                  <a:spcPct val="0"/>
                </a:spcBef>
                <a:spcAft>
                  <a:spcPct val="0"/>
                </a:spcAft>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Sound familiar to Bahrain??</a:t>
            </a:r>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A5F5A8F-5330-4DC6-8917-6A5D791228D1}" type="slidenum">
              <a:rPr lang="en-US"/>
              <a:pPr fontAlgn="base">
                <a:spcBef>
                  <a:spcPct val="0"/>
                </a:spcBef>
                <a:spcAft>
                  <a:spcPct val="0"/>
                </a:spcAft>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NB: Mobile movie is a super creative idea, but was scrapped at the last second b/c of security situation. </a:t>
            </a:r>
          </a:p>
          <a:p>
            <a:pPr>
              <a:spcBef>
                <a:spcPct val="0"/>
              </a:spcBef>
            </a:pPr>
            <a:r>
              <a:rPr lang="en-US" dirty="0" smtClean="0"/>
              <a:t>Radio/TV idea used in Yemen as well. </a:t>
            </a:r>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7BC2B26-6535-4282-96E2-936939D74A73}" type="slidenum">
              <a:rPr lang="en-US"/>
              <a:pPr fontAlgn="base">
                <a:spcBef>
                  <a:spcPct val="0"/>
                </a:spcBef>
                <a:spcAft>
                  <a:spcPct val="0"/>
                </a:spcAft>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oAutofit/>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4" name="Rectangle 22"/>
          <p:cNvSpPr>
            <a:spLocks noGrp="1"/>
          </p:cNvSpPr>
          <p:nvPr>
            <p:ph type="dt" sz="half" idx="10"/>
          </p:nvPr>
        </p:nvSpPr>
        <p:spPr/>
        <p:txBody>
          <a:bodyPr/>
          <a:lstStyle>
            <a:lvl1pPr>
              <a:defRPr/>
            </a:lvl1pPr>
          </a:lstStyle>
          <a:p>
            <a:pPr>
              <a:defRPr/>
            </a:pPr>
            <a:r>
              <a:rPr lang="en-US" smtClean="0"/>
              <a:t>5/5/2008</a:t>
            </a: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2E601C0C-E08F-47D7-9B43-2AC7E3FC12B0}"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p:cNvSpPr>
          <p:nvPr>
            <p:ph type="dt" sz="half" idx="10"/>
          </p:nvPr>
        </p:nvSpPr>
        <p:spPr/>
        <p:txBody>
          <a:bodyPr/>
          <a:lstStyle>
            <a:lvl1pPr>
              <a:defRPr/>
            </a:lvl1pPr>
          </a:lstStyle>
          <a:p>
            <a:pPr>
              <a:defRPr/>
            </a:pPr>
            <a:r>
              <a:rPr lang="en-US" smtClean="0"/>
              <a:t>5/5/2008</a:t>
            </a: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480C1148-33A4-4B43-85EC-8F08CE722467}"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p:cNvSpPr>
          <p:nvPr>
            <p:ph type="dt" sz="half" idx="10"/>
          </p:nvPr>
        </p:nvSpPr>
        <p:spPr/>
        <p:txBody>
          <a:bodyPr/>
          <a:lstStyle>
            <a:lvl1pPr>
              <a:defRPr/>
            </a:lvl1pPr>
          </a:lstStyle>
          <a:p>
            <a:pPr>
              <a:defRPr/>
            </a:pPr>
            <a:r>
              <a:rPr lang="en-US" smtClean="0"/>
              <a:t>5/5/2008</a:t>
            </a: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A621FDAE-CC06-4B2C-A68A-8E7EB3241162}"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22"/>
          <p:cNvSpPr>
            <a:spLocks noGrp="1"/>
          </p:cNvSpPr>
          <p:nvPr>
            <p:ph type="dt" sz="half" idx="10"/>
          </p:nvPr>
        </p:nvSpPr>
        <p:spPr/>
        <p:txBody>
          <a:bodyPr/>
          <a:lstStyle>
            <a:lvl1pPr>
              <a:defRPr/>
            </a:lvl1pPr>
          </a:lstStyle>
          <a:p>
            <a:pPr>
              <a:defRPr/>
            </a:pPr>
            <a:r>
              <a:rPr lang="en-US" smtClean="0"/>
              <a:t>5/5/2008</a:t>
            </a: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2DF37E63-025C-485C-A412-CF1659B141DC}"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22"/>
          <p:cNvSpPr>
            <a:spLocks noGrp="1"/>
          </p:cNvSpPr>
          <p:nvPr>
            <p:ph type="dt" sz="half" idx="10"/>
          </p:nvPr>
        </p:nvSpPr>
        <p:spPr/>
        <p:txBody>
          <a:bodyPr/>
          <a:lstStyle>
            <a:lvl1pPr>
              <a:defRPr/>
            </a:lvl1pPr>
          </a:lstStyle>
          <a:p>
            <a:pPr>
              <a:defRPr/>
            </a:pPr>
            <a:r>
              <a:rPr lang="en-US" smtClean="0"/>
              <a:t>5/5/2008</a:t>
            </a: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85461834-ED93-4DDB-9582-C9D82E1478E5}"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r>
              <a:rPr lang="en-US" smtClean="0"/>
              <a:t>5/5/2008</a:t>
            </a: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91ABB22F-80FF-4F74-BE8B-87CA2382F880}"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2"/>
          <p:cNvSpPr>
            <a:spLocks noGrp="1"/>
          </p:cNvSpPr>
          <p:nvPr>
            <p:ph type="dt" sz="half" idx="10"/>
          </p:nvPr>
        </p:nvSpPr>
        <p:spPr/>
        <p:txBody>
          <a:bodyPr/>
          <a:lstStyle>
            <a:lvl1pPr>
              <a:defRPr/>
            </a:lvl1pPr>
          </a:lstStyle>
          <a:p>
            <a:pPr>
              <a:defRPr/>
            </a:pPr>
            <a:r>
              <a:rPr lang="en-US" smtClean="0"/>
              <a:t>5/5/2008</a:t>
            </a:r>
            <a:endParaRPr/>
          </a:p>
        </p:txBody>
      </p:sp>
      <p:sp>
        <p:nvSpPr>
          <p:cNvPr id="8" name="Rectangle 18"/>
          <p:cNvSpPr>
            <a:spLocks noGrp="1"/>
          </p:cNvSpPr>
          <p:nvPr>
            <p:ph type="ftr" sz="quarter" idx="11"/>
          </p:nvPr>
        </p:nvSpPr>
        <p:spPr/>
        <p:txBody>
          <a:bodyPr/>
          <a:lstStyle>
            <a:lvl1pPr>
              <a:defRPr/>
            </a:lvl1pPr>
          </a:lstStyle>
          <a:p>
            <a:pPr>
              <a:defRPr/>
            </a:pPr>
            <a:endParaRPr/>
          </a:p>
        </p:txBody>
      </p:sp>
      <p:sp>
        <p:nvSpPr>
          <p:cNvPr id="9" name="Rectangle 15"/>
          <p:cNvSpPr>
            <a:spLocks noGrp="1"/>
          </p:cNvSpPr>
          <p:nvPr>
            <p:ph type="sldNum" sz="quarter" idx="12"/>
          </p:nvPr>
        </p:nvSpPr>
        <p:spPr/>
        <p:txBody>
          <a:bodyPr/>
          <a:lstStyle>
            <a:lvl1pPr>
              <a:defRPr/>
            </a:lvl1pPr>
          </a:lstStyle>
          <a:p>
            <a:pPr>
              <a:defRPr/>
            </a:pPr>
            <a:fld id="{FD6086F1-0B6D-4E47-BACD-05C99AD997A3}"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22"/>
          <p:cNvSpPr>
            <a:spLocks noGrp="1"/>
          </p:cNvSpPr>
          <p:nvPr>
            <p:ph type="dt" sz="half" idx="10"/>
          </p:nvPr>
        </p:nvSpPr>
        <p:spPr/>
        <p:txBody>
          <a:bodyPr/>
          <a:lstStyle>
            <a:lvl1pPr>
              <a:defRPr/>
            </a:lvl1pPr>
          </a:lstStyle>
          <a:p>
            <a:pPr>
              <a:defRPr/>
            </a:pPr>
            <a:r>
              <a:rPr lang="en-US" smtClean="0"/>
              <a:t>5/5/2008</a:t>
            </a:r>
            <a:endParaRPr/>
          </a:p>
        </p:txBody>
      </p:sp>
      <p:sp>
        <p:nvSpPr>
          <p:cNvPr id="4" name="Rectangle 18"/>
          <p:cNvSpPr>
            <a:spLocks noGrp="1"/>
          </p:cNvSpPr>
          <p:nvPr>
            <p:ph type="ftr" sz="quarter" idx="11"/>
          </p:nvPr>
        </p:nvSpPr>
        <p:spPr/>
        <p:txBody>
          <a:bodyPr/>
          <a:lstStyle>
            <a:lvl1pPr>
              <a:defRPr/>
            </a:lvl1pPr>
          </a:lstStyle>
          <a:p>
            <a:pPr>
              <a:defRPr/>
            </a:pPr>
            <a:endParaRPr/>
          </a:p>
        </p:txBody>
      </p:sp>
      <p:sp>
        <p:nvSpPr>
          <p:cNvPr id="5" name="Rectangle 15"/>
          <p:cNvSpPr>
            <a:spLocks noGrp="1"/>
          </p:cNvSpPr>
          <p:nvPr>
            <p:ph type="sldNum" sz="quarter" idx="12"/>
          </p:nvPr>
        </p:nvSpPr>
        <p:spPr/>
        <p:txBody>
          <a:bodyPr/>
          <a:lstStyle>
            <a:lvl1pPr>
              <a:defRPr/>
            </a:lvl1pPr>
          </a:lstStyle>
          <a:p>
            <a:pPr>
              <a:defRPr/>
            </a:pPr>
            <a:fld id="{D78904B1-38EC-4305-B259-345A143ADC95}"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2"/>
          <p:cNvSpPr>
            <a:spLocks noGrp="1"/>
          </p:cNvSpPr>
          <p:nvPr>
            <p:ph type="dt" sz="half" idx="10"/>
          </p:nvPr>
        </p:nvSpPr>
        <p:spPr/>
        <p:txBody>
          <a:bodyPr/>
          <a:lstStyle>
            <a:lvl1pPr>
              <a:defRPr/>
            </a:lvl1pPr>
          </a:lstStyle>
          <a:p>
            <a:pPr>
              <a:defRPr/>
            </a:pPr>
            <a:r>
              <a:rPr lang="en-US" smtClean="0"/>
              <a:t>5/5/2008</a:t>
            </a:r>
            <a:endParaRPr/>
          </a:p>
        </p:txBody>
      </p:sp>
      <p:sp>
        <p:nvSpPr>
          <p:cNvPr id="3" name="Rectangle 18"/>
          <p:cNvSpPr>
            <a:spLocks noGrp="1"/>
          </p:cNvSpPr>
          <p:nvPr>
            <p:ph type="ftr" sz="quarter" idx="11"/>
          </p:nvPr>
        </p:nvSpPr>
        <p:spPr/>
        <p:txBody>
          <a:bodyPr/>
          <a:lstStyle>
            <a:lvl1pPr>
              <a:defRPr/>
            </a:lvl1pPr>
          </a:lstStyle>
          <a:p>
            <a:pPr>
              <a:defRPr/>
            </a:pPr>
            <a:endParaRPr/>
          </a:p>
        </p:txBody>
      </p:sp>
      <p:sp>
        <p:nvSpPr>
          <p:cNvPr id="4" name="Rectangle 15"/>
          <p:cNvSpPr>
            <a:spLocks noGrp="1"/>
          </p:cNvSpPr>
          <p:nvPr>
            <p:ph type="sldNum" sz="quarter" idx="12"/>
          </p:nvPr>
        </p:nvSpPr>
        <p:spPr/>
        <p:txBody>
          <a:bodyPr/>
          <a:lstStyle>
            <a:lvl1pPr>
              <a:defRPr/>
            </a:lvl1pPr>
          </a:lstStyle>
          <a:p>
            <a:pPr>
              <a:defRPr/>
            </a:pPr>
            <a:fld id="{CBE8DCF6-4C90-4D1B-81DF-C1901B877A3D}"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2"/>
          <p:cNvSpPr>
            <a:spLocks noGrp="1"/>
          </p:cNvSpPr>
          <p:nvPr>
            <p:ph type="dt" sz="half" idx="10"/>
          </p:nvPr>
        </p:nvSpPr>
        <p:spPr/>
        <p:txBody>
          <a:bodyPr/>
          <a:lstStyle>
            <a:lvl1pPr>
              <a:defRPr/>
            </a:lvl1pPr>
          </a:lstStyle>
          <a:p>
            <a:pPr>
              <a:defRPr/>
            </a:pPr>
            <a:r>
              <a:rPr lang="en-US" smtClean="0"/>
              <a:t>5/5/2008</a:t>
            </a: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2FCD4803-8870-4EFF-8111-27AA373AE8E5}"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727075" y="1062038"/>
            <a:ext cx="4600575" cy="3978275"/>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anchor="ctr">
            <a:normAutofit/>
          </a:bodyPr>
          <a:lstStyle/>
          <a:p>
            <a:pPr indent="-274320" fontAlgn="auto">
              <a:spcBef>
                <a:spcPts val="0"/>
              </a:spcBef>
              <a:spcAft>
                <a:spcPts val="0"/>
              </a:spcAft>
              <a:buClr>
                <a:schemeClr val="accent1"/>
              </a:buClr>
              <a:buSzPct val="80000"/>
              <a:buFont typeface="Wingdings 2" pitchFamily="18" charset="2"/>
              <a:buNone/>
              <a:defRPr/>
            </a:pPr>
            <a:endParaRPr lang="en-US" sz="2000"/>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normAutofit/>
          </a:bodyPr>
          <a:lstStyle>
            <a:lvl1pPr>
              <a:buNone/>
              <a:defRPr sz="3200"/>
            </a:lvl1pPr>
          </a:lstStyle>
          <a:p>
            <a:pPr lvl="0"/>
            <a:r>
              <a:rPr lang="en-US" noProof="0" smtClean="0"/>
              <a:t>Click icon to add picture</a:t>
            </a:r>
            <a:endParaRPr lang="en-US" noProof="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6" name="Rectangle 5"/>
          <p:cNvSpPr>
            <a:spLocks noGrp="1"/>
          </p:cNvSpPr>
          <p:nvPr>
            <p:ph type="dt" sz="half" idx="10"/>
          </p:nvPr>
        </p:nvSpPr>
        <p:spPr/>
        <p:txBody>
          <a:bodyPr/>
          <a:lstStyle>
            <a:lvl1pPr>
              <a:defRPr/>
            </a:lvl1pPr>
          </a:lstStyle>
          <a:p>
            <a:pPr>
              <a:defRPr/>
            </a:pPr>
            <a:r>
              <a:rPr lang="en-US" smtClean="0"/>
              <a:t>5/5/2008</a:t>
            </a:r>
            <a:endParaRPr/>
          </a:p>
        </p:txBody>
      </p:sp>
      <p:sp>
        <p:nvSpPr>
          <p:cNvPr id="7" name="Rectangle 6"/>
          <p:cNvSpPr>
            <a:spLocks noGrp="1"/>
          </p:cNvSpPr>
          <p:nvPr>
            <p:ph type="ftr" sz="quarter" idx="11"/>
          </p:nvPr>
        </p:nvSpPr>
        <p:spPr/>
        <p:txBody>
          <a:bodyPr/>
          <a:lstStyle>
            <a:lvl1pPr>
              <a:defRPr/>
            </a:lvl1pPr>
          </a:lstStyle>
          <a:p>
            <a:pPr>
              <a:defRPr/>
            </a:pPr>
            <a:endParaRPr/>
          </a:p>
        </p:txBody>
      </p:sp>
      <p:sp>
        <p:nvSpPr>
          <p:cNvPr id="8" name="Rectangle 7"/>
          <p:cNvSpPr>
            <a:spLocks noGrp="1"/>
          </p:cNvSpPr>
          <p:nvPr>
            <p:ph type="sldNum" sz="quarter" idx="12"/>
          </p:nvPr>
        </p:nvSpPr>
        <p:spPr/>
        <p:txBody>
          <a:bodyPr/>
          <a:lstStyle>
            <a:lvl1pPr>
              <a:defRPr/>
            </a:lvl1pPr>
          </a:lstStyle>
          <a:p>
            <a:pPr>
              <a:defRPr/>
            </a:pPr>
            <a:fld id="{256F1ED9-8691-43DF-AC9E-6F561E776689}"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1027" name="Rectangle 11"/>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Rectangle 22"/>
          <p:cNvSpPr>
            <a:spLocks noGrp="1"/>
          </p:cNvSpPr>
          <p:nvPr>
            <p:ph type="dt" sz="half" idx="2"/>
          </p:nvPr>
        </p:nvSpPr>
        <p:spPr>
          <a:xfrm>
            <a:off x="457200" y="6245225"/>
            <a:ext cx="2133600" cy="476250"/>
          </a:xfrm>
          <a:prstGeom prst="rect">
            <a:avLst/>
          </a:prstGeom>
        </p:spPr>
        <p:txBody>
          <a:bodyPr anchor="b" anchorCtr="0"/>
          <a:lstStyle>
            <a:lvl1pPr fontAlgn="auto">
              <a:spcBef>
                <a:spcPts val="0"/>
              </a:spcBef>
              <a:spcAft>
                <a:spcPts val="0"/>
              </a:spcAft>
              <a:defRPr lang="en-US" sz="1200" smtClean="0">
                <a:solidFill>
                  <a:schemeClr val="tx2"/>
                </a:solidFill>
                <a:latin typeface="+mn-lt"/>
                <a:ea typeface="+mn-lt"/>
                <a:cs typeface="+mn-lt"/>
              </a:defRPr>
            </a:lvl1pPr>
          </a:lstStyle>
          <a:p>
            <a:pPr>
              <a:defRPr/>
            </a:pPr>
            <a:r>
              <a:rPr lang="en-US" smtClean="0"/>
              <a:t>5/5/2008</a:t>
            </a:r>
            <a:endParaRPr/>
          </a:p>
        </p:txBody>
      </p:sp>
      <p:sp>
        <p:nvSpPr>
          <p:cNvPr id="18" name="Rectangle 18"/>
          <p:cNvSpPr>
            <a:spLocks noGrp="1"/>
          </p:cNvSpPr>
          <p:nvPr>
            <p:ph type="ftr" sz="quarter" idx="3"/>
          </p:nvPr>
        </p:nvSpPr>
        <p:spPr>
          <a:xfrm>
            <a:off x="3124200" y="6245225"/>
            <a:ext cx="2895600" cy="476250"/>
          </a:xfrm>
          <a:prstGeom prst="rect">
            <a:avLst/>
          </a:prstGeom>
        </p:spPr>
        <p:txBody>
          <a:bodyPr anchor="b" anchorCtr="0"/>
          <a:lstStyle>
            <a:lvl1pPr algn="ctr" fontAlgn="auto">
              <a:spcBef>
                <a:spcPts val="0"/>
              </a:spcBef>
              <a:spcAft>
                <a:spcPts val="0"/>
              </a:spcAft>
              <a:defRPr lang="en-US" sz="1200">
                <a:solidFill>
                  <a:schemeClr val="tx2"/>
                </a:solidFill>
                <a:latin typeface="+mn-lt"/>
                <a:ea typeface="+mn-lt"/>
                <a:cs typeface="+mn-lt"/>
              </a:defRPr>
            </a:lvl1pPr>
          </a:lstStyle>
          <a:p>
            <a:pPr>
              <a:defRPr/>
            </a:pPr>
            <a:endParaRPr/>
          </a:p>
        </p:txBody>
      </p:sp>
      <p:sp>
        <p:nvSpPr>
          <p:cNvPr id="13" name="Rectangle 15"/>
          <p:cNvSpPr>
            <a:spLocks noGrp="1"/>
          </p:cNvSpPr>
          <p:nvPr>
            <p:ph type="sldNum" sz="quarter" idx="4"/>
          </p:nvPr>
        </p:nvSpPr>
        <p:spPr>
          <a:xfrm>
            <a:off x="6553200" y="6245225"/>
            <a:ext cx="2133600" cy="476250"/>
          </a:xfrm>
          <a:prstGeom prst="rect">
            <a:avLst/>
          </a:prstGeom>
        </p:spPr>
        <p:txBody>
          <a:bodyPr anchor="b" anchorCtr="0"/>
          <a:lstStyle>
            <a:lvl1pPr algn="r" fontAlgn="auto">
              <a:spcBef>
                <a:spcPts val="0"/>
              </a:spcBef>
              <a:spcAft>
                <a:spcPts val="0"/>
              </a:spcAft>
              <a:defRPr lang="en-US" sz="1200" smtClean="0">
                <a:solidFill>
                  <a:schemeClr val="tx2"/>
                </a:solidFill>
                <a:latin typeface="+mn-lt"/>
                <a:ea typeface="+mn-lt"/>
                <a:cs typeface="+mn-lt"/>
              </a:defRPr>
            </a:lvl1pPr>
          </a:lstStyle>
          <a:p>
            <a:pPr>
              <a:defRPr/>
            </a:pPr>
            <a:fld id="{05EE4BCE-C25F-4A3C-9CA0-28FC3555C5E7}"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946" r:id="rId1"/>
    <p:sldLayoutId id="2147483947" r:id="rId2"/>
    <p:sldLayoutId id="2147483948" r:id="rId3"/>
    <p:sldLayoutId id="2147483949" r:id="rId4"/>
    <p:sldLayoutId id="2147483950" r:id="rId5"/>
    <p:sldLayoutId id="2147483951" r:id="rId6"/>
    <p:sldLayoutId id="2147483952" r:id="rId7"/>
    <p:sldLayoutId id="2147483953" r:id="rId8"/>
    <p:sldLayoutId id="2147483956" r:id="rId9"/>
    <p:sldLayoutId id="2147483954" r:id="rId10"/>
    <p:sldLayoutId id="2147483955" r:id="rId11"/>
  </p:sldLayoutIdLst>
  <p:hf hdr="0" ftr="0" dt="0"/>
  <p:txStyles>
    <p:titleStyle>
      <a:defPPr>
        <a:defRPr sz="4400">
          <a:solidFill>
            <a:schemeClr val="tx2">
              <a:shade val="85000"/>
              <a:satMod val="150000"/>
            </a:schemeClr>
          </a:solidFill>
          <a:latin typeface="+mj-lt"/>
          <a:ea typeface="+mj-ea"/>
          <a:cs typeface="+mj-cs"/>
        </a:defRPr>
      </a:defPPr>
      <a:lvl1pPr algn="ctr" rtl="0" fontAlgn="base">
        <a:spcBef>
          <a:spcPct val="0"/>
        </a:spcBef>
        <a:spcAft>
          <a:spcPct val="0"/>
        </a:spcAft>
        <a:defRPr lang="en-US" sz="4800" b="1" kern="1200" dirty="0">
          <a:solidFill>
            <a:srgbClr val="1D2474"/>
          </a:solidFill>
          <a:effectLst>
            <a:outerShdw blurRad="63500" dist="38100" dir="8220000" algn="tl" rotWithShape="0">
              <a:srgbClr val="000000">
                <a:alpha val="30000"/>
              </a:srgbClr>
            </a:outerShdw>
          </a:effectLst>
          <a:latin typeface="+mj-lt"/>
          <a:ea typeface="+mj-lt"/>
          <a:cs typeface="+mj-lt"/>
        </a:defRPr>
      </a:lvl1pPr>
      <a:lvl2pPr algn="ctr" rtl="0" fontAlgn="base">
        <a:spcBef>
          <a:spcPct val="0"/>
        </a:spcBef>
        <a:spcAft>
          <a:spcPct val="0"/>
        </a:spcAft>
        <a:defRPr sz="4800" b="1">
          <a:solidFill>
            <a:srgbClr val="1D2474"/>
          </a:solidFill>
          <a:latin typeface="Candara" pitchFamily="34" charset="0"/>
          <a:ea typeface="Candara" pitchFamily="34" charset="0"/>
          <a:cs typeface="Candara" pitchFamily="34" charset="0"/>
        </a:defRPr>
      </a:lvl2pPr>
      <a:lvl3pPr algn="ctr" rtl="0" fontAlgn="base">
        <a:spcBef>
          <a:spcPct val="0"/>
        </a:spcBef>
        <a:spcAft>
          <a:spcPct val="0"/>
        </a:spcAft>
        <a:defRPr sz="4800" b="1">
          <a:solidFill>
            <a:srgbClr val="1D2474"/>
          </a:solidFill>
          <a:latin typeface="Candara" pitchFamily="34" charset="0"/>
          <a:ea typeface="Candara" pitchFamily="34" charset="0"/>
          <a:cs typeface="Candara" pitchFamily="34" charset="0"/>
        </a:defRPr>
      </a:lvl3pPr>
      <a:lvl4pPr algn="ctr" rtl="0" fontAlgn="base">
        <a:spcBef>
          <a:spcPct val="0"/>
        </a:spcBef>
        <a:spcAft>
          <a:spcPct val="0"/>
        </a:spcAft>
        <a:defRPr sz="4800" b="1">
          <a:solidFill>
            <a:srgbClr val="1D2474"/>
          </a:solidFill>
          <a:latin typeface="Candara" pitchFamily="34" charset="0"/>
          <a:ea typeface="Candara" pitchFamily="34" charset="0"/>
          <a:cs typeface="Candara" pitchFamily="34" charset="0"/>
        </a:defRPr>
      </a:lvl4pPr>
      <a:lvl5pPr algn="ctr" rtl="0" fontAlgn="base">
        <a:spcBef>
          <a:spcPct val="0"/>
        </a:spcBef>
        <a:spcAft>
          <a:spcPct val="0"/>
        </a:spcAft>
        <a:defRPr sz="4800" b="1">
          <a:solidFill>
            <a:srgbClr val="1D2474"/>
          </a:solidFill>
          <a:latin typeface="Candara" pitchFamily="34" charset="0"/>
          <a:ea typeface="Candara" pitchFamily="34" charset="0"/>
          <a:cs typeface="Candara" pitchFamily="34" charset="0"/>
        </a:defRPr>
      </a:lvl5pPr>
      <a:lvl6pPr marL="457200" algn="ctr" rtl="0" fontAlgn="base">
        <a:spcBef>
          <a:spcPct val="0"/>
        </a:spcBef>
        <a:spcAft>
          <a:spcPct val="0"/>
        </a:spcAft>
        <a:defRPr sz="4800" b="1">
          <a:solidFill>
            <a:srgbClr val="1D2474"/>
          </a:solidFill>
          <a:latin typeface="Candara" pitchFamily="34" charset="0"/>
          <a:ea typeface="Candara" pitchFamily="34" charset="0"/>
          <a:cs typeface="Candara" pitchFamily="34" charset="0"/>
        </a:defRPr>
      </a:lvl6pPr>
      <a:lvl7pPr marL="914400" algn="ctr" rtl="0" fontAlgn="base">
        <a:spcBef>
          <a:spcPct val="0"/>
        </a:spcBef>
        <a:spcAft>
          <a:spcPct val="0"/>
        </a:spcAft>
        <a:defRPr sz="4800" b="1">
          <a:solidFill>
            <a:srgbClr val="1D2474"/>
          </a:solidFill>
          <a:latin typeface="Candara" pitchFamily="34" charset="0"/>
          <a:ea typeface="Candara" pitchFamily="34" charset="0"/>
          <a:cs typeface="Candara" pitchFamily="34" charset="0"/>
        </a:defRPr>
      </a:lvl7pPr>
      <a:lvl8pPr marL="1371600" algn="ctr" rtl="0" fontAlgn="base">
        <a:spcBef>
          <a:spcPct val="0"/>
        </a:spcBef>
        <a:spcAft>
          <a:spcPct val="0"/>
        </a:spcAft>
        <a:defRPr sz="4800" b="1">
          <a:solidFill>
            <a:srgbClr val="1D2474"/>
          </a:solidFill>
          <a:latin typeface="Candara" pitchFamily="34" charset="0"/>
          <a:ea typeface="Candara" pitchFamily="34" charset="0"/>
          <a:cs typeface="Candara" pitchFamily="34" charset="0"/>
        </a:defRPr>
      </a:lvl8pPr>
      <a:lvl9pPr marL="1828800" algn="ctr" rtl="0" fontAlgn="base">
        <a:spcBef>
          <a:spcPct val="0"/>
        </a:spcBef>
        <a:spcAft>
          <a:spcPct val="0"/>
        </a:spcAft>
        <a:defRPr sz="4800" b="1">
          <a:solidFill>
            <a:srgbClr val="1D2474"/>
          </a:solidFill>
          <a:latin typeface="Candara" pitchFamily="34" charset="0"/>
          <a:ea typeface="Candara" pitchFamily="34" charset="0"/>
          <a:cs typeface="Candara" pitchFamily="34" charset="0"/>
        </a:defRPr>
      </a:lvl9pPr>
    </p:titleStyle>
    <p:bodyStyle>
      <a:defPPr>
        <a:defRPr>
          <a:solidFill>
            <a:schemeClr val="tx1"/>
          </a:solidFill>
          <a:latin typeface="+mn-lt"/>
          <a:ea typeface="+mn-ea"/>
          <a:cs typeface="+mn-cs"/>
        </a:defRPr>
      </a:defPPr>
      <a:lvl1pPr indent="-273050" algn="l" rtl="0" fontAlgn="base">
        <a:spcBef>
          <a:spcPct val="20000"/>
        </a:spcBef>
        <a:spcAft>
          <a:spcPct val="0"/>
        </a:spcAft>
        <a:buClr>
          <a:schemeClr val="accent1"/>
        </a:buClr>
        <a:buSzPct val="80000"/>
        <a:buFont typeface="Wingdings 2" pitchFamily="18" charset="2"/>
        <a:buChar char=""/>
        <a:defRPr sz="2800">
          <a:solidFill>
            <a:schemeClr val="tx1"/>
          </a:solidFill>
          <a:latin typeface="+mn-lt"/>
          <a:ea typeface="+mn-lt"/>
          <a:cs typeface="+mn-lt"/>
        </a:defRPr>
      </a:lvl1pPr>
      <a:lvl2pPr marL="557213" indent="-228600" algn="l" rtl="0" fontAlgn="base">
        <a:spcBef>
          <a:spcPct val="20000"/>
        </a:spcBef>
        <a:spcAft>
          <a:spcPct val="0"/>
        </a:spcAft>
        <a:buClr>
          <a:schemeClr val="tx2"/>
        </a:buClr>
        <a:buFont typeface="Wingdings 2" pitchFamily="18" charset="2"/>
        <a:buChar char=""/>
        <a:defRPr sz="2200">
          <a:solidFill>
            <a:schemeClr val="tx1"/>
          </a:solidFill>
          <a:latin typeface="+mn-lt"/>
          <a:ea typeface="+mn-lt"/>
          <a:cs typeface="+mn-lt"/>
        </a:defRPr>
      </a:lvl2pPr>
      <a:lvl3pPr marL="812800" indent="-228600" algn="l" rtl="0" fontAlgn="base">
        <a:spcBef>
          <a:spcPct val="20000"/>
        </a:spcBef>
        <a:spcAft>
          <a:spcPct val="0"/>
        </a:spcAft>
        <a:buClr>
          <a:schemeClr val="accent1"/>
        </a:buClr>
        <a:buFont typeface="Wingdings 2" pitchFamily="18" charset="2"/>
        <a:buChar char=""/>
        <a:defRPr sz="2000">
          <a:solidFill>
            <a:schemeClr val="tx1"/>
          </a:solidFill>
          <a:latin typeface="+mn-lt"/>
          <a:ea typeface="+mn-lt"/>
          <a:cs typeface="+mn-lt"/>
        </a:defRPr>
      </a:lvl3pPr>
      <a:lvl4pPr marL="1068388" indent="-228600" algn="l" rtl="0" fontAlgn="base">
        <a:spcBef>
          <a:spcPct val="20000"/>
        </a:spcBef>
        <a:spcAft>
          <a:spcPct val="0"/>
        </a:spcAft>
        <a:buClr>
          <a:schemeClr val="tx2"/>
        </a:buClr>
        <a:buFont typeface="Wingdings 2" pitchFamily="18" charset="2"/>
        <a:buChar char=""/>
        <a:defRPr>
          <a:solidFill>
            <a:schemeClr val="tx1"/>
          </a:solidFill>
          <a:latin typeface="+mn-lt"/>
          <a:ea typeface="+mn-lt"/>
          <a:cs typeface="+mn-lt"/>
        </a:defRPr>
      </a:lvl4pPr>
      <a:lvl5pPr marL="1316038" indent="-228600" algn="l" rtl="0" fontAlgn="base">
        <a:spcBef>
          <a:spcPct val="20000"/>
        </a:spcBef>
        <a:spcAft>
          <a:spcPct val="0"/>
        </a:spcAft>
        <a:buClr>
          <a:schemeClr val="accent1"/>
        </a:buClr>
        <a:buFont typeface="Wingdings 2" pitchFamily="18" charset="2"/>
        <a:buChar char=""/>
        <a:defRPr>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990601"/>
            <a:ext cx="7772400" cy="2609850"/>
          </a:xfrm>
        </p:spPr>
        <p:txBody>
          <a:bodyPr>
            <a:normAutofit/>
          </a:bodyPr>
          <a:lstStyle/>
          <a:p>
            <a:pPr rtl="1" fontAlgn="auto">
              <a:spcBef>
                <a:spcPts val="0"/>
              </a:spcBef>
              <a:spcAft>
                <a:spcPts val="0"/>
              </a:spcAft>
              <a:defRPr/>
            </a:pPr>
            <a:r>
              <a:rPr lang="ar-SA" dirty="0" smtClean="0"/>
              <a:t>ا</a:t>
            </a:r>
            <a:r>
              <a:rPr lang="ar-EG" dirty="0" smtClean="0"/>
              <a:t>لت</a:t>
            </a:r>
            <a:r>
              <a:rPr lang="ar-SA" dirty="0" smtClean="0"/>
              <a:t>و</a:t>
            </a:r>
            <a:r>
              <a:rPr lang="ar-EG" dirty="0" smtClean="0"/>
              <a:t>ا</a:t>
            </a:r>
            <a:r>
              <a:rPr lang="ar-SA" dirty="0" smtClean="0"/>
              <a:t>صل </a:t>
            </a:r>
            <a:r>
              <a:rPr lang="ar-SA" dirty="0" smtClean="0"/>
              <a:t>الإعلامي</a:t>
            </a:r>
            <a:endParaRPr>
              <a:solidFill>
                <a:schemeClr val="tx2">
                  <a:shade val="85000"/>
                  <a:satMod val="150000"/>
                </a:schemeClr>
              </a:solidFill>
            </a:endParaRPr>
          </a:p>
        </p:txBody>
      </p:sp>
      <p:sp>
        <p:nvSpPr>
          <p:cNvPr id="3075" name="Subtitle 2"/>
          <p:cNvSpPr>
            <a:spLocks noGrp="1"/>
          </p:cNvSpPr>
          <p:nvPr>
            <p:ph type="subTitle" idx="1"/>
          </p:nvPr>
        </p:nvSpPr>
        <p:spPr>
          <a:xfrm>
            <a:off x="609600" y="3657600"/>
            <a:ext cx="8001000" cy="1966913"/>
          </a:xfrm>
        </p:spPr>
        <p:txBody>
          <a:bodyPr/>
          <a:lstStyle/>
          <a:p>
            <a:pPr rtl="1">
              <a:spcBef>
                <a:spcPct val="0"/>
              </a:spcBef>
            </a:pPr>
            <a:r>
              <a:rPr lang="ar-SA" i="1" dirty="0" smtClean="0"/>
              <a:t>قوانين المجتمع المدني</a:t>
            </a:r>
            <a:r>
              <a:rPr lang="ar-EG" i="1" dirty="0" smtClean="0"/>
              <a:t>:</a:t>
            </a:r>
            <a:r>
              <a:rPr lang="ar-SA" i="1" dirty="0" smtClean="0"/>
              <a:t> تجارب وخبرات </a:t>
            </a:r>
            <a:r>
              <a:rPr lang="ar-EG" i="1" dirty="0" smtClean="0"/>
              <a:t/>
            </a:r>
            <a:br>
              <a:rPr lang="ar-EG" i="1" dirty="0" smtClean="0"/>
            </a:br>
            <a:r>
              <a:rPr lang="ar-EG" dirty="0" smtClean="0"/>
              <a:t>24– 25</a:t>
            </a:r>
            <a:r>
              <a:rPr lang="ar-SA" dirty="0" smtClean="0"/>
              <a:t>مايو 2008</a:t>
            </a:r>
            <a:endParaRPr smtClean="0"/>
          </a:p>
        </p:txBody>
      </p:sp>
      <p:grpSp>
        <p:nvGrpSpPr>
          <p:cNvPr id="3076" name="Group 4"/>
          <p:cNvGrpSpPr>
            <a:grpSpLocks/>
          </p:cNvGrpSpPr>
          <p:nvPr/>
        </p:nvGrpSpPr>
        <p:grpSpPr bwMode="auto">
          <a:xfrm>
            <a:off x="2971800" y="4800600"/>
            <a:ext cx="3581400" cy="1905000"/>
            <a:chOff x="2514600" y="4648200"/>
            <a:chExt cx="3581400" cy="1905000"/>
          </a:xfrm>
        </p:grpSpPr>
        <p:pic>
          <p:nvPicPr>
            <p:cNvPr id="3077" name="Picture 0" descr="ICNLHuge.jpg"/>
            <p:cNvPicPr>
              <a:picLocks noChangeAspect="1" noChangeArrowheads="1"/>
            </p:cNvPicPr>
            <p:nvPr/>
          </p:nvPicPr>
          <p:blipFill>
            <a:blip r:embed="rId2"/>
            <a:srcRect/>
            <a:stretch>
              <a:fillRect/>
            </a:stretch>
          </p:blipFill>
          <p:spPr bwMode="auto">
            <a:xfrm>
              <a:off x="3162300" y="4648200"/>
              <a:ext cx="2286000" cy="1257300"/>
            </a:xfrm>
            <a:prstGeom prst="rect">
              <a:avLst/>
            </a:prstGeom>
            <a:noFill/>
            <a:ln w="9525">
              <a:noFill/>
              <a:miter lim="800000"/>
              <a:headEnd/>
              <a:tailEnd/>
            </a:ln>
          </p:spPr>
        </p:pic>
        <p:sp>
          <p:nvSpPr>
            <p:cNvPr id="3078" name="Rectangle 6"/>
            <p:cNvSpPr>
              <a:spLocks noChangeArrowheads="1"/>
            </p:cNvSpPr>
            <p:nvPr/>
          </p:nvSpPr>
          <p:spPr bwMode="auto">
            <a:xfrm>
              <a:off x="2514600" y="6014591"/>
              <a:ext cx="3581400" cy="538609"/>
            </a:xfrm>
            <a:prstGeom prst="rect">
              <a:avLst/>
            </a:prstGeom>
            <a:noFill/>
            <a:ln w="9525">
              <a:noFill/>
              <a:miter lim="800000"/>
              <a:headEnd/>
              <a:tailEnd/>
            </a:ln>
          </p:spPr>
          <p:txBody>
            <a:bodyPr>
              <a:spAutoFit/>
            </a:bodyPr>
            <a:lstStyle/>
            <a:p>
              <a:pPr algn="ctr"/>
              <a:r>
                <a:rPr lang="en-US" sz="1300">
                  <a:solidFill>
                    <a:srgbClr val="000000"/>
                  </a:solidFill>
                  <a:latin typeface="Calibri" pitchFamily="34" charset="0"/>
                  <a:ea typeface="Calibri" pitchFamily="34" charset="0"/>
                  <a:cs typeface="B Yagut" pitchFamily="2" charset="-78"/>
                </a:rPr>
                <a:t>The International Center for Not-for-Profit Law</a:t>
              </a:r>
              <a:endParaRPr lang="en-US" sz="1600" b="1">
                <a:solidFill>
                  <a:srgbClr val="000000"/>
                </a:solidFill>
                <a:latin typeface="Arabic Typesetting" pitchFamily="66" charset="-78"/>
                <a:ea typeface="Calibri" pitchFamily="34" charset="0"/>
                <a:cs typeface="B Yagut" pitchFamily="2" charset="-78"/>
              </a:endParaRPr>
            </a:p>
            <a:p>
              <a:pPr algn="ctr" eaLnBrk="0" hangingPunct="0"/>
              <a:r>
                <a:rPr lang="ar-SA" sz="1600" b="1">
                  <a:solidFill>
                    <a:srgbClr val="000000"/>
                  </a:solidFill>
                  <a:latin typeface="Arabic Typesetting" pitchFamily="66" charset="-78"/>
                  <a:ea typeface="Calibri" pitchFamily="34" charset="0"/>
                  <a:cs typeface="B Yagut" pitchFamily="2" charset="-78"/>
                </a:rPr>
                <a:t>المركز الدولي لقانون المنظمات غير هادفة الربح</a:t>
              </a:r>
              <a:endParaRPr lang="en-US">
                <a:latin typeface="Candara" pitchFamily="34" charset="0"/>
              </a:endParaRPr>
            </a:p>
          </p:txBody>
        </p:sp>
      </p:grpSp>
      <p:sp>
        <p:nvSpPr>
          <p:cNvPr id="7" name="Slide Number Placeholder 6"/>
          <p:cNvSpPr>
            <a:spLocks noGrp="1"/>
          </p:cNvSpPr>
          <p:nvPr>
            <p:ph type="sldNum" sz="quarter" idx="12"/>
          </p:nvPr>
        </p:nvSpPr>
        <p:spPr/>
        <p:txBody>
          <a:bodyPr/>
          <a:lstStyle/>
          <a:p>
            <a:pPr>
              <a:defRPr/>
            </a:pPr>
            <a:fld id="{2E601C0C-E08F-47D7-9B43-2AC7E3FC12B0}"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dirty="0" smtClean="0"/>
              <a:t>الاستخدام الفعال للإعلام</a:t>
            </a:r>
            <a:r>
              <a:rPr lang="ar-EG" dirty="0" smtClean="0"/>
              <a:t>: </a:t>
            </a:r>
            <a:br>
              <a:rPr lang="ar-EG" dirty="0" smtClean="0"/>
            </a:br>
            <a:r>
              <a:rPr lang="ar-SA" dirty="0" smtClean="0"/>
              <a:t>كوسوفو</a:t>
            </a:r>
            <a:endParaRPr/>
          </a:p>
        </p:txBody>
      </p:sp>
      <p:sp>
        <p:nvSpPr>
          <p:cNvPr id="15363" name="Content Placeholder 2"/>
          <p:cNvSpPr>
            <a:spLocks noGrp="1"/>
          </p:cNvSpPr>
          <p:nvPr>
            <p:ph sz="quarter" idx="1"/>
          </p:nvPr>
        </p:nvSpPr>
        <p:spPr/>
        <p:txBody>
          <a:bodyPr/>
          <a:lstStyle/>
          <a:p>
            <a:pPr>
              <a:spcBef>
                <a:spcPct val="0"/>
              </a:spcBef>
            </a:pPr>
            <a:endParaRPr lang="en-US" smtClean="0"/>
          </a:p>
          <a:p>
            <a:pPr>
              <a:spcBef>
                <a:spcPct val="0"/>
              </a:spcBef>
            </a:pPr>
            <a:endParaRPr lang="en-US" smtClean="0"/>
          </a:p>
        </p:txBody>
      </p:sp>
      <p:sp>
        <p:nvSpPr>
          <p:cNvPr id="4" name="Content Placeholder 2"/>
          <p:cNvSpPr txBox="1">
            <a:spLocks/>
          </p:cNvSpPr>
          <p:nvPr/>
        </p:nvSpPr>
        <p:spPr>
          <a:xfrm>
            <a:off x="609600" y="1752600"/>
            <a:ext cx="8229600" cy="4525963"/>
          </a:xfrm>
          <a:prstGeom prst="rect">
            <a:avLst/>
          </a:prstGeom>
        </p:spPr>
        <p:txBody>
          <a:bodyPr lIns="45720" rIns="45720">
            <a:normAutofit/>
          </a:bodyPr>
          <a:lstStyle/>
          <a:p>
            <a:pPr indent="-274320" algn="r" rtl="1" fontAlgn="auto">
              <a:spcBef>
                <a:spcPts val="0"/>
              </a:spcBef>
              <a:spcAft>
                <a:spcPts val="0"/>
              </a:spcAft>
              <a:buClr>
                <a:schemeClr val="accent1"/>
              </a:buClr>
              <a:buSzPct val="80000"/>
              <a:buFont typeface="Wingdings 2" pitchFamily="18" charset="2"/>
              <a:buChar char=""/>
              <a:defRPr/>
            </a:pPr>
            <a:r>
              <a:rPr lang="ar-SA" sz="2800" b="1" dirty="0" smtClean="0"/>
              <a:t>عريضة شكوى إلى مجلس البلدية</a:t>
            </a:r>
            <a:r>
              <a:rPr lang="ar-SA" sz="2800" dirty="0" smtClean="0"/>
              <a:t>: وقع كلا من المواطنين العاديين وقادة المنظمات الغير حكومية بياناً يصادق على القانون وأرسلوها علناً إلى مجلس البلدية، مما أوجد اهتمام إعلامي. </a:t>
            </a:r>
            <a:endParaRPr lang="ar-EG" sz="2800" dirty="0" smtClean="0"/>
          </a:p>
          <a:p>
            <a:pPr indent="-274320" algn="r" rtl="1" fontAlgn="auto">
              <a:spcBef>
                <a:spcPts val="0"/>
              </a:spcBef>
              <a:spcAft>
                <a:spcPts val="0"/>
              </a:spcAft>
              <a:buClr>
                <a:schemeClr val="accent1"/>
              </a:buClr>
              <a:buSzPct val="80000"/>
              <a:buFont typeface="Wingdings 2" pitchFamily="18" charset="2"/>
              <a:buChar char=""/>
              <a:defRPr/>
            </a:pPr>
            <a:r>
              <a:rPr lang="ar-SA" sz="2800" b="1" dirty="0" smtClean="0"/>
              <a:t>لقاء فردي مع أعضاء مجلس البلدية</a:t>
            </a:r>
            <a:r>
              <a:rPr lang="ar-SA" sz="2800" dirty="0" smtClean="0"/>
              <a:t>: التقى حلفاء المنظمات الغير حكومية من كل مديرية أعضاء البلدية مع ممثلهم للطلب منه أن يصوت لصالح القانون. </a:t>
            </a:r>
            <a:endParaRPr lang="ar-EG" sz="2800" dirty="0" smtClean="0"/>
          </a:p>
          <a:p>
            <a:pPr indent="-274320" algn="r" rtl="1" fontAlgn="auto">
              <a:spcBef>
                <a:spcPts val="0"/>
              </a:spcBef>
              <a:spcAft>
                <a:spcPts val="0"/>
              </a:spcAft>
              <a:buClr>
                <a:schemeClr val="accent1"/>
              </a:buClr>
              <a:buSzPct val="80000"/>
              <a:buFont typeface="Wingdings 2" pitchFamily="18" charset="2"/>
              <a:buChar char=""/>
              <a:defRPr/>
            </a:pPr>
            <a:r>
              <a:rPr lang="ar-SA" sz="2800" b="1" dirty="0" smtClean="0"/>
              <a:t>تدوين الملاحظات المعدة</a:t>
            </a:r>
            <a:r>
              <a:rPr lang="ar-SA" sz="2800" dirty="0" smtClean="0"/>
              <a:t> حتى يكون جميع أعضاء المنظمة الغير حكومية مستعداً لتقديم الرسالة إن طلب منه ذلك. </a:t>
            </a:r>
            <a:endParaRPr lang="ar-EG" sz="2800" dirty="0" smtClean="0"/>
          </a:p>
          <a:p>
            <a:pPr indent="-274320" algn="r" rtl="1" fontAlgn="auto">
              <a:spcBef>
                <a:spcPts val="0"/>
              </a:spcBef>
              <a:spcAft>
                <a:spcPts val="0"/>
              </a:spcAft>
              <a:buClr>
                <a:schemeClr val="accent1"/>
              </a:buClr>
              <a:buSzPct val="80000"/>
              <a:buFont typeface="Wingdings 2" pitchFamily="18" charset="2"/>
              <a:buChar char=""/>
              <a:defRPr/>
            </a:pPr>
            <a:r>
              <a:rPr lang="ar-SA" sz="2800" b="1" dirty="0" smtClean="0"/>
              <a:t>الإعلام الشهير</a:t>
            </a:r>
            <a:r>
              <a:rPr lang="ar-SA" sz="2800" dirty="0" smtClean="0"/>
              <a:t>: برنامج شبابي يسمى "عدم سوء الفهم" وافق على بث تقرير خاص حول القانون لعدة أيام قبل اجتماع المجلس للتصويت. </a:t>
            </a:r>
            <a:endParaRPr lang="en-US" sz="2800" kern="0" dirty="0">
              <a:latin typeface="+mn-lt"/>
              <a:ea typeface="+mn-lt"/>
              <a:cs typeface="+mn-lt"/>
            </a:endParaRPr>
          </a:p>
        </p:txBody>
      </p:sp>
      <p:sp>
        <p:nvSpPr>
          <p:cNvPr id="5" name="Slide Number Placeholder 4"/>
          <p:cNvSpPr>
            <a:spLocks noGrp="1"/>
          </p:cNvSpPr>
          <p:nvPr>
            <p:ph type="sldNum" sz="quarter" idx="12"/>
          </p:nvPr>
        </p:nvSpPr>
        <p:spPr/>
        <p:txBody>
          <a:bodyPr/>
          <a:lstStyle/>
          <a:p>
            <a:pPr>
              <a:defRPr/>
            </a:pPr>
            <a:fld id="{2DF37E63-025C-485C-A412-CF1659B141DC}" type="slidenum">
              <a:rPr lang="en-US" smtClean="0"/>
              <a:pPr>
                <a:defRPr/>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371600"/>
            <a:ext cx="30480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pPr fontAlgn="auto">
              <a:spcBef>
                <a:spcPts val="0"/>
              </a:spcBef>
              <a:spcAft>
                <a:spcPts val="0"/>
              </a:spcAft>
              <a:defRPr/>
            </a:pPr>
            <a:r>
              <a:rPr lang="ar-SA" dirty="0" smtClean="0"/>
              <a:t>استخدام فعال لوسائل الإعلام</a:t>
            </a:r>
            <a:r>
              <a:rPr lang="ar-EG" dirty="0" smtClean="0"/>
              <a:t>:</a:t>
            </a:r>
            <a:br>
              <a:rPr lang="ar-EG" dirty="0" smtClean="0"/>
            </a:br>
            <a:r>
              <a:rPr lang="ar-SA" dirty="0" smtClean="0"/>
              <a:t> روسيا </a:t>
            </a:r>
            <a:endParaRPr>
              <a:solidFill>
                <a:schemeClr val="tx2">
                  <a:shade val="85000"/>
                  <a:satMod val="150000"/>
                </a:schemeClr>
              </a:solidFill>
            </a:endParaRPr>
          </a:p>
        </p:txBody>
      </p:sp>
      <p:sp>
        <p:nvSpPr>
          <p:cNvPr id="16387" name="Content Placeholder 2"/>
          <p:cNvSpPr>
            <a:spLocks noGrp="1"/>
          </p:cNvSpPr>
          <p:nvPr>
            <p:ph sz="quarter" idx="1"/>
          </p:nvPr>
        </p:nvSpPr>
        <p:spPr/>
        <p:txBody>
          <a:bodyPr/>
          <a:lstStyle/>
          <a:p>
            <a:pPr>
              <a:spcBef>
                <a:spcPct val="0"/>
              </a:spcBef>
            </a:pPr>
            <a:endParaRPr lang="en-US" dirty="0" smtClean="0"/>
          </a:p>
          <a:p>
            <a:pPr>
              <a:spcBef>
                <a:spcPct val="0"/>
              </a:spcBef>
            </a:pPr>
            <a:endParaRPr lang="en-US" dirty="0" smtClean="0"/>
          </a:p>
        </p:txBody>
      </p:sp>
      <p:sp>
        <p:nvSpPr>
          <p:cNvPr id="4" name="Content Placeholder 2"/>
          <p:cNvSpPr txBox="1">
            <a:spLocks/>
          </p:cNvSpPr>
          <p:nvPr/>
        </p:nvSpPr>
        <p:spPr>
          <a:xfrm>
            <a:off x="609600" y="1752600"/>
            <a:ext cx="8229600" cy="4525963"/>
          </a:xfrm>
          <a:prstGeom prst="rect">
            <a:avLst/>
          </a:prstGeom>
        </p:spPr>
        <p:txBody>
          <a:bodyPr lIns="45720" rIns="45720">
            <a:normAutofit/>
          </a:bodyPr>
          <a:lstStyle/>
          <a:p>
            <a:pPr indent="-274320" algn="r" rtl="1" fontAlgn="auto">
              <a:spcBef>
                <a:spcPts val="0"/>
              </a:spcBef>
              <a:spcAft>
                <a:spcPts val="0"/>
              </a:spcAft>
              <a:buClr>
                <a:schemeClr val="accent1"/>
              </a:buClr>
              <a:buSzPct val="80000"/>
              <a:buFont typeface="Wingdings 2" pitchFamily="18" charset="2"/>
              <a:buChar char=""/>
              <a:defRPr/>
            </a:pPr>
            <a:r>
              <a:rPr lang="ar-SA" sz="2800" b="1" dirty="0" smtClean="0"/>
              <a:t>الصحافة العالمية:</a:t>
            </a:r>
            <a:r>
              <a:rPr lang="ar-SA" sz="2800" dirty="0" smtClean="0"/>
              <a:t> نظمت المنظمات</a:t>
            </a:r>
            <a:r>
              <a:rPr lang="ar-EG" sz="2800" dirty="0" smtClean="0"/>
              <a:t/>
            </a:r>
            <a:br>
              <a:rPr lang="ar-EG" sz="2800" dirty="0" smtClean="0"/>
            </a:br>
            <a:r>
              <a:rPr lang="ar-SA" sz="2800" dirty="0" smtClean="0"/>
              <a:t> الغير حكومية الروسية حملة دولية كبيرة</a:t>
            </a:r>
            <a:r>
              <a:rPr lang="ar-EG" sz="2800" dirty="0" smtClean="0"/>
              <a:t/>
            </a:r>
            <a:br>
              <a:rPr lang="ar-EG" sz="2800" dirty="0" smtClean="0"/>
            </a:br>
            <a:r>
              <a:rPr lang="ar-SA" sz="2800" dirty="0" smtClean="0"/>
              <a:t> لمناهضة القانون حول العالم- ووضعت</a:t>
            </a:r>
            <a:r>
              <a:rPr lang="ar-EG" sz="2800" dirty="0" smtClean="0"/>
              <a:t/>
            </a:r>
            <a:br>
              <a:rPr lang="ar-EG" sz="2800" dirty="0" smtClean="0"/>
            </a:br>
            <a:r>
              <a:rPr lang="ar-SA" sz="2800" dirty="0" smtClean="0"/>
              <a:t> ضغوط عديدة على الحكومة الروسية</a:t>
            </a:r>
            <a:r>
              <a:rPr lang="ar-EG" sz="2800" dirty="0" smtClean="0"/>
              <a:t/>
            </a:r>
            <a:br>
              <a:rPr lang="ar-EG" sz="2800" dirty="0" smtClean="0"/>
            </a:br>
            <a:r>
              <a:rPr lang="ar-SA" sz="2800" dirty="0" smtClean="0"/>
              <a:t> وفي نهاية الأمر قامت الحكومة بتغيير</a:t>
            </a:r>
            <a:r>
              <a:rPr lang="ar-EG" sz="2800" dirty="0" smtClean="0"/>
              <a:t/>
            </a:r>
            <a:br>
              <a:rPr lang="ar-EG" sz="2800" dirty="0" smtClean="0"/>
            </a:br>
            <a:r>
              <a:rPr lang="ar-SA" sz="2800" dirty="0" smtClean="0"/>
              <a:t> مشروع القانون. </a:t>
            </a:r>
            <a:endParaRPr lang="en-US" sz="2800" kern="0" dirty="0">
              <a:latin typeface="+mn-lt"/>
              <a:ea typeface="+mn-lt"/>
              <a:cs typeface="+mn-lt"/>
            </a:endParaRPr>
          </a:p>
        </p:txBody>
      </p:sp>
      <p:pic>
        <p:nvPicPr>
          <p:cNvPr id="1026" name="Picture 2"/>
          <p:cNvPicPr>
            <a:picLocks noChangeAspect="1" noChangeArrowheads="1"/>
          </p:cNvPicPr>
          <p:nvPr/>
        </p:nvPicPr>
        <p:blipFill>
          <a:blip r:embed="rId2"/>
          <a:srcRect l="13125" t="40625" r="51341" b="4688"/>
          <a:stretch>
            <a:fillRect/>
          </a:stretch>
        </p:blipFill>
        <p:spPr bwMode="auto">
          <a:xfrm>
            <a:off x="0" y="1885626"/>
            <a:ext cx="4038600" cy="4972373"/>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clrChange>
              <a:clrFrom>
                <a:srgbClr val="000000"/>
              </a:clrFrom>
              <a:clrTo>
                <a:srgbClr val="000000">
                  <a:alpha val="0"/>
                </a:srgbClr>
              </a:clrTo>
            </a:clrChange>
          </a:blip>
          <a:srcRect/>
          <a:stretch>
            <a:fillRect/>
          </a:stretch>
        </p:blipFill>
        <p:spPr bwMode="auto">
          <a:xfrm>
            <a:off x="0" y="1409700"/>
            <a:ext cx="2971800" cy="495300"/>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pPr>
              <a:defRPr/>
            </a:pPr>
            <a:fld id="{2DF37E63-025C-485C-A412-CF1659B141DC}" type="slidenum">
              <a:rPr lang="en-US" smtClean="0"/>
              <a:pPr>
                <a:defRPr/>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fontAlgn="auto">
              <a:spcBef>
                <a:spcPts val="0"/>
              </a:spcBef>
              <a:spcAft>
                <a:spcPts val="0"/>
              </a:spcAft>
              <a:defRPr/>
            </a:pPr>
            <a:r>
              <a:rPr lang="ar-SA" dirty="0" smtClean="0"/>
              <a:t>لماذا نحتاج إلى وسائل الإعلام؟</a:t>
            </a:r>
            <a:endParaRPr>
              <a:solidFill>
                <a:schemeClr val="tx2">
                  <a:shade val="85000"/>
                  <a:satMod val="150000"/>
                </a:schemeClr>
              </a:solidFill>
            </a:endParaRPr>
          </a:p>
        </p:txBody>
      </p:sp>
      <p:sp>
        <p:nvSpPr>
          <p:cNvPr id="7171" name="Content Placeholder 2"/>
          <p:cNvSpPr>
            <a:spLocks noGrp="1"/>
          </p:cNvSpPr>
          <p:nvPr>
            <p:ph sz="quarter" idx="1"/>
          </p:nvPr>
        </p:nvSpPr>
        <p:spPr/>
        <p:txBody>
          <a:bodyPr/>
          <a:lstStyle/>
          <a:p>
            <a:pPr algn="r" rtl="1"/>
            <a:r>
              <a:rPr lang="ar-SA" sz="3200" dirty="0" smtClean="0"/>
              <a:t>لإيصال الرسالة إلى أكبر عدد من الجمهور؛ </a:t>
            </a:r>
            <a:endParaRPr lang="en-US" sz="3200" dirty="0" smtClean="0"/>
          </a:p>
          <a:p>
            <a:pPr algn="r" rtl="1"/>
            <a:r>
              <a:rPr lang="ar-SA" sz="3200" dirty="0" smtClean="0"/>
              <a:t>لتوظيف المتطوعين والأعضاء</a:t>
            </a:r>
            <a:endParaRPr lang="en-US" sz="3200" dirty="0" smtClean="0"/>
          </a:p>
          <a:p>
            <a:pPr algn="r" rtl="1"/>
            <a:r>
              <a:rPr lang="ar-SA" sz="3200" dirty="0" smtClean="0"/>
              <a:t>لتصل رسالتك وأجندتك إلى الوعي الوطني</a:t>
            </a:r>
            <a:endParaRPr lang="en-US" sz="3200" dirty="0" smtClean="0"/>
          </a:p>
          <a:p>
            <a:pPr algn="r" rtl="1"/>
            <a:r>
              <a:rPr lang="ar-SA" sz="3200" dirty="0" smtClean="0"/>
              <a:t>للتأثير على الحكومة </a:t>
            </a:r>
            <a:endParaRPr lang="en-US" sz="3200" dirty="0"/>
          </a:p>
        </p:txBody>
      </p:sp>
      <p:sp>
        <p:nvSpPr>
          <p:cNvPr id="4" name="Slide Number Placeholder 3"/>
          <p:cNvSpPr>
            <a:spLocks noGrp="1"/>
          </p:cNvSpPr>
          <p:nvPr>
            <p:ph type="sldNum" sz="quarter" idx="12"/>
          </p:nvPr>
        </p:nvSpPr>
        <p:spPr/>
        <p:txBody>
          <a:bodyPr/>
          <a:lstStyle/>
          <a:p>
            <a:pPr>
              <a:defRPr/>
            </a:pPr>
            <a:fld id="{2DF37E63-025C-485C-A412-CF1659B141DC}" type="slidenum">
              <a:rPr lang="en-US" smtClean="0"/>
              <a:pPr>
                <a:defRPr/>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fade">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fade">
                                      <p:cBhvr>
                                        <p:cTn id="22"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fontAlgn="auto">
              <a:spcBef>
                <a:spcPts val="0"/>
              </a:spcBef>
              <a:spcAft>
                <a:spcPts val="0"/>
              </a:spcAft>
              <a:defRPr/>
            </a:pPr>
            <a:r>
              <a:rPr lang="ar-SA" dirty="0" smtClean="0"/>
              <a:t>الوصول الإعلامي الفعال</a:t>
            </a:r>
            <a:endParaRPr>
              <a:solidFill>
                <a:schemeClr val="tx2">
                  <a:shade val="85000"/>
                  <a:satMod val="150000"/>
                </a:schemeClr>
              </a:solidFill>
            </a:endParaRPr>
          </a:p>
        </p:txBody>
      </p:sp>
      <p:sp>
        <p:nvSpPr>
          <p:cNvPr id="3" name="Content Placeholder 2"/>
          <p:cNvSpPr>
            <a:spLocks noGrp="1"/>
          </p:cNvSpPr>
          <p:nvPr>
            <p:ph sz="quarter" idx="1"/>
          </p:nvPr>
        </p:nvSpPr>
        <p:spPr/>
        <p:txBody>
          <a:bodyPr>
            <a:normAutofit/>
          </a:bodyPr>
          <a:lstStyle/>
          <a:p>
            <a:pPr algn="r" rtl="1"/>
            <a:r>
              <a:rPr lang="ar-SA" dirty="0" smtClean="0"/>
              <a:t>مراعاة جميع الاحتمالات: الإذاعة، التلفزيون، المطبوعات، الانترنت</a:t>
            </a:r>
            <a:r>
              <a:rPr lang="ar-EG" dirty="0" smtClean="0"/>
              <a:t>؛</a:t>
            </a:r>
            <a:r>
              <a:rPr lang="ar-SA" dirty="0" smtClean="0"/>
              <a:t> مصادر إعلامية أخرى.</a:t>
            </a:r>
            <a:r>
              <a:rPr lang="ar-EG" dirty="0" smtClean="0"/>
              <a:t>؛</a:t>
            </a:r>
            <a:endParaRPr lang="en-US" dirty="0" smtClean="0"/>
          </a:p>
          <a:p>
            <a:pPr algn="r" rtl="1"/>
            <a:r>
              <a:rPr lang="ar-SA" dirty="0" smtClean="0"/>
              <a:t>توجيه الفقرات الإعلامية نحو الأشخاص المترددين الذين لا يعرفون الكثير عن القضية.</a:t>
            </a:r>
            <a:r>
              <a:rPr lang="ar-EG" dirty="0" smtClean="0"/>
              <a:t>؛</a:t>
            </a:r>
            <a:endParaRPr lang="en-US" dirty="0" smtClean="0"/>
          </a:p>
          <a:p>
            <a:pPr algn="r" rtl="1"/>
            <a:r>
              <a:rPr lang="ar-SA" dirty="0" smtClean="0"/>
              <a:t>استخدم لغة غير معقدة؛ إبقاء القصة ذات صلة، حالية، ومهمة.</a:t>
            </a:r>
            <a:r>
              <a:rPr lang="ar-EG" dirty="0" smtClean="0"/>
              <a:t>؛</a:t>
            </a:r>
            <a:endParaRPr lang="en-US" dirty="0" smtClean="0"/>
          </a:p>
          <a:p>
            <a:pPr algn="r" rtl="1"/>
            <a:r>
              <a:rPr lang="ar-SA" dirty="0" smtClean="0"/>
              <a:t>تخطيط مظاهر إعلامية لمراقبة المخرجات والاتجاه؛ </a:t>
            </a:r>
            <a:endParaRPr lang="en-US" dirty="0" smtClean="0"/>
          </a:p>
          <a:p>
            <a:pPr algn="r" rtl="1"/>
            <a:r>
              <a:rPr lang="ar-SA" dirty="0" smtClean="0"/>
              <a:t>التأكيد على الجوانب المرئية؛ </a:t>
            </a:r>
            <a:endParaRPr lang="en-US" dirty="0" smtClean="0"/>
          </a:p>
          <a:p>
            <a:pPr algn="r" rtl="1"/>
            <a:r>
              <a:rPr lang="ar-SA" dirty="0" smtClean="0"/>
              <a:t>تحديد وقت إطلاق المواد لتتزامن مع المواعيد النهائية الإعلامية.</a:t>
            </a:r>
            <a:endParaRPr lang="en-US" dirty="0"/>
          </a:p>
        </p:txBody>
      </p:sp>
      <p:sp>
        <p:nvSpPr>
          <p:cNvPr id="4" name="Slide Number Placeholder 3"/>
          <p:cNvSpPr>
            <a:spLocks noGrp="1"/>
          </p:cNvSpPr>
          <p:nvPr>
            <p:ph type="sldNum" sz="quarter" idx="12"/>
          </p:nvPr>
        </p:nvSpPr>
        <p:spPr/>
        <p:txBody>
          <a:bodyPr/>
          <a:lstStyle/>
          <a:p>
            <a:pPr>
              <a:defRPr/>
            </a:pPr>
            <a:fld id="{2DF37E63-025C-485C-A412-CF1659B141DC}" type="slidenum">
              <a:rPr lang="en-US" smtClean="0"/>
              <a:pPr>
                <a:defRPr/>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Bef>
                <a:spcPts val="0"/>
              </a:spcBef>
              <a:spcAft>
                <a:spcPts val="0"/>
              </a:spcAft>
              <a:defRPr/>
            </a:pPr>
            <a:r>
              <a:rPr lang="ar-SA" dirty="0" smtClean="0"/>
              <a:t>حالة عن الوصول الإعلامي</a:t>
            </a:r>
            <a:r>
              <a:rPr lang="ar-EG" dirty="0" smtClean="0"/>
              <a:t>:</a:t>
            </a:r>
            <a:br>
              <a:rPr lang="ar-EG" dirty="0" smtClean="0"/>
            </a:br>
            <a:r>
              <a:rPr lang="ar-SA" dirty="0" smtClean="0"/>
              <a:t>هندوراس</a:t>
            </a:r>
            <a:endParaRPr>
              <a:solidFill>
                <a:schemeClr val="tx2">
                  <a:shade val="85000"/>
                  <a:satMod val="150000"/>
                </a:schemeClr>
              </a:solidFill>
            </a:endParaRPr>
          </a:p>
        </p:txBody>
      </p:sp>
      <p:sp>
        <p:nvSpPr>
          <p:cNvPr id="9219" name="Content Placeholder 2"/>
          <p:cNvSpPr>
            <a:spLocks noGrp="1"/>
          </p:cNvSpPr>
          <p:nvPr>
            <p:ph sz="quarter" idx="1"/>
          </p:nvPr>
        </p:nvSpPr>
        <p:spPr/>
        <p:txBody>
          <a:bodyPr/>
          <a:lstStyle/>
          <a:p>
            <a:pPr>
              <a:spcBef>
                <a:spcPct val="0"/>
              </a:spcBef>
            </a:pPr>
            <a:endParaRPr lang="en-US" smtClean="0"/>
          </a:p>
          <a:p>
            <a:pPr>
              <a:spcBef>
                <a:spcPct val="0"/>
              </a:spcBef>
            </a:pPr>
            <a:endParaRPr lang="en-US" smtClean="0"/>
          </a:p>
        </p:txBody>
      </p:sp>
      <p:sp>
        <p:nvSpPr>
          <p:cNvPr id="4" name="Content Placeholder 2"/>
          <p:cNvSpPr txBox="1">
            <a:spLocks/>
          </p:cNvSpPr>
          <p:nvPr/>
        </p:nvSpPr>
        <p:spPr>
          <a:xfrm>
            <a:off x="609600" y="1752600"/>
            <a:ext cx="8229600" cy="4525963"/>
          </a:xfrm>
          <a:prstGeom prst="rect">
            <a:avLst/>
          </a:prstGeom>
        </p:spPr>
        <p:txBody>
          <a:bodyPr lIns="45720" rIns="45720">
            <a:normAutofit/>
          </a:bodyPr>
          <a:lstStyle/>
          <a:p>
            <a:pPr lvl="0" algn="r" rtl="1">
              <a:buFont typeface="Arial" pitchFamily="34" charset="0"/>
              <a:buChar char="•"/>
            </a:pPr>
            <a:endParaRPr lang="en-US" sz="2800" b="1" kern="0" dirty="0">
              <a:latin typeface="+mj-lt"/>
              <a:ea typeface="+mn-lt"/>
              <a:cs typeface="+mn-lt"/>
            </a:endParaRPr>
          </a:p>
        </p:txBody>
      </p:sp>
      <p:pic>
        <p:nvPicPr>
          <p:cNvPr id="9221" name="Picture 2"/>
          <p:cNvPicPr>
            <a:picLocks noChangeAspect="1" noChangeArrowheads="1"/>
          </p:cNvPicPr>
          <p:nvPr/>
        </p:nvPicPr>
        <p:blipFill>
          <a:blip r:embed="rId3"/>
          <a:srcRect/>
          <a:stretch>
            <a:fillRect/>
          </a:stretch>
        </p:blipFill>
        <p:spPr bwMode="auto">
          <a:xfrm>
            <a:off x="5029200" y="4648200"/>
            <a:ext cx="3962400" cy="19812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2DF37E63-025C-485C-A412-CF1659B141DC}" type="slidenum">
              <a:rPr lang="en-US" smtClean="0"/>
              <a:pPr>
                <a:defRPr/>
              </a:pPr>
              <a:t>4</a:t>
            </a:fld>
            <a:endParaRPr lang="en-US"/>
          </a:p>
        </p:txBody>
      </p:sp>
      <p:sp>
        <p:nvSpPr>
          <p:cNvPr id="7" name="Content Placeholder 2"/>
          <p:cNvSpPr txBox="1">
            <a:spLocks/>
          </p:cNvSpPr>
          <p:nvPr/>
        </p:nvSpPr>
        <p:spPr bwMode="auto">
          <a:xfrm>
            <a:off x="381000" y="1676400"/>
            <a:ext cx="8229600" cy="4525963"/>
          </a:xfrm>
          <a:prstGeom prst="rect">
            <a:avLst/>
          </a:prstGeom>
          <a:noFill/>
          <a:ln w="9525">
            <a:noFill/>
            <a:miter lim="800000"/>
            <a:headEnd/>
            <a:tailEnd/>
          </a:ln>
        </p:spPr>
        <p:txBody>
          <a:bodyPr vert="horz" wrap="square" lIns="45720" tIns="45720" rIns="45720" bIns="45720" numCol="1" anchor="t" anchorCtr="0" compatLnSpc="1">
            <a:prstTxWarp prst="textNoShape">
              <a:avLst/>
            </a:prstTxWarp>
            <a:normAutofit/>
          </a:bodyPr>
          <a:lstStyle/>
          <a:p>
            <a:pPr marL="0" marR="0" lvl="0" indent="-273050" algn="r" defTabSz="914400" rtl="1" eaLnBrk="1" fontAlgn="base" latinLnBrk="0" hangingPunct="1">
              <a:lnSpc>
                <a:spcPct val="100000"/>
              </a:lnSpc>
              <a:spcBef>
                <a:spcPct val="20000"/>
              </a:spcBef>
              <a:spcAft>
                <a:spcPct val="0"/>
              </a:spcAft>
              <a:buClr>
                <a:schemeClr val="accent1"/>
              </a:buClr>
              <a:buSzPct val="80000"/>
              <a:buFont typeface="Wingdings 2" pitchFamily="18" charset="2"/>
              <a:buChar char=""/>
              <a:tabLst/>
              <a:defRPr/>
            </a:pPr>
            <a:r>
              <a:rPr lang="ar-SA" sz="2800" dirty="0" smtClean="0"/>
              <a:t>بلد صغير تكتنفه الحرب الأهلية وحالة عدم الاستقرار</a:t>
            </a:r>
            <a:endParaRPr lang="en-US" sz="2800" dirty="0" smtClean="0"/>
          </a:p>
          <a:p>
            <a:pPr marL="0" marR="0" lvl="0" indent="-273050" algn="r" defTabSz="914400" rtl="1" eaLnBrk="1" fontAlgn="base" latinLnBrk="0" hangingPunct="1">
              <a:lnSpc>
                <a:spcPct val="100000"/>
              </a:lnSpc>
              <a:spcBef>
                <a:spcPct val="20000"/>
              </a:spcBef>
              <a:spcAft>
                <a:spcPct val="0"/>
              </a:spcAft>
              <a:buClr>
                <a:schemeClr val="accent1"/>
              </a:buClr>
              <a:buSzPct val="80000"/>
              <a:buFont typeface="Wingdings 2" pitchFamily="18" charset="2"/>
              <a:buChar char=""/>
              <a:tabLst/>
              <a:defRPr/>
            </a:pPr>
            <a:r>
              <a:rPr lang="ar-SA" sz="2800" dirty="0" smtClean="0"/>
              <a:t>ركود شديد خلال سنوات الحرب الأهلية؛ توقيع اتفاقيات سلام في 1991 قادت إلى فتح القطاع السياسي. </a:t>
            </a:r>
            <a:endParaRPr lang="en-US" sz="2800" dirty="0" smtClean="0"/>
          </a:p>
          <a:p>
            <a:pPr marL="0" marR="0" lvl="0" indent="-273050" algn="r" defTabSz="914400" rtl="1" eaLnBrk="1" fontAlgn="base" latinLnBrk="0" hangingPunct="1">
              <a:lnSpc>
                <a:spcPct val="100000"/>
              </a:lnSpc>
              <a:spcBef>
                <a:spcPct val="20000"/>
              </a:spcBef>
              <a:spcAft>
                <a:spcPct val="0"/>
              </a:spcAft>
              <a:buClr>
                <a:schemeClr val="accent1"/>
              </a:buClr>
              <a:buSzPct val="80000"/>
              <a:buFont typeface="Wingdings 2" pitchFamily="18" charset="2"/>
              <a:buChar char=""/>
              <a:tabLst/>
              <a:defRPr/>
            </a:pPr>
            <a:r>
              <a:rPr lang="ar-SA" sz="2800" dirty="0" smtClean="0"/>
              <a:t>5 أحزاب سياسية؛ حزبين يهيمنان في الانتخابات. </a:t>
            </a:r>
            <a:endParaRPr lang="en-US" sz="2800" dirty="0" smtClean="0"/>
          </a:p>
          <a:p>
            <a:pPr marL="0" marR="0" lvl="0" indent="-273050" algn="r" defTabSz="914400" rtl="1" eaLnBrk="1" fontAlgn="base" latinLnBrk="0" hangingPunct="1">
              <a:lnSpc>
                <a:spcPct val="100000"/>
              </a:lnSpc>
              <a:spcBef>
                <a:spcPct val="20000"/>
              </a:spcBef>
              <a:spcAft>
                <a:spcPct val="0"/>
              </a:spcAft>
              <a:buClr>
                <a:schemeClr val="accent1"/>
              </a:buClr>
              <a:buSzPct val="80000"/>
              <a:buFont typeface="Wingdings 2" pitchFamily="18" charset="2"/>
              <a:buChar char=""/>
              <a:tabLst/>
              <a:defRPr/>
            </a:pPr>
            <a:r>
              <a:rPr lang="ar-SA" sz="2800" b="1" dirty="0" smtClean="0"/>
              <a:t>قاعدة المنظمات الغير حكومية يريدون أن يمرروا قانون المجتمع المدني الجديد</a:t>
            </a:r>
            <a:endParaRPr lang="en-US" sz="2800" b="1" kern="0" dirty="0">
              <a:ea typeface="+mn-lt"/>
              <a:cs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fontAlgn="auto">
              <a:spcBef>
                <a:spcPts val="0"/>
              </a:spcBef>
              <a:spcAft>
                <a:spcPts val="0"/>
              </a:spcAft>
              <a:defRPr/>
            </a:pPr>
            <a:r>
              <a:rPr lang="ar-SA" dirty="0" smtClean="0"/>
              <a:t>حالة عن الوصول الإعلامي</a:t>
            </a:r>
            <a:r>
              <a:rPr lang="ar-EG" dirty="0" smtClean="0"/>
              <a:t>:</a:t>
            </a:r>
            <a:br>
              <a:rPr lang="ar-EG" dirty="0" smtClean="0"/>
            </a:br>
            <a:r>
              <a:rPr lang="ar-SA" dirty="0" smtClean="0"/>
              <a:t>هندوراس</a:t>
            </a:r>
            <a:endParaRPr>
              <a:solidFill>
                <a:schemeClr val="tx2">
                  <a:shade val="85000"/>
                  <a:satMod val="150000"/>
                </a:schemeClr>
              </a:solidFill>
            </a:endParaRPr>
          </a:p>
        </p:txBody>
      </p:sp>
      <p:sp>
        <p:nvSpPr>
          <p:cNvPr id="10243" name="Content Placeholder 2"/>
          <p:cNvSpPr>
            <a:spLocks noGrp="1"/>
          </p:cNvSpPr>
          <p:nvPr>
            <p:ph sz="quarter" idx="1"/>
          </p:nvPr>
        </p:nvSpPr>
        <p:spPr/>
        <p:txBody>
          <a:bodyPr/>
          <a:lstStyle/>
          <a:p>
            <a:pPr>
              <a:spcBef>
                <a:spcPct val="0"/>
              </a:spcBef>
            </a:pPr>
            <a:endParaRPr lang="en-US" smtClean="0"/>
          </a:p>
          <a:p>
            <a:pPr>
              <a:spcBef>
                <a:spcPct val="0"/>
              </a:spcBef>
            </a:pPr>
            <a:endParaRPr lang="en-US" smtClean="0"/>
          </a:p>
        </p:txBody>
      </p:sp>
      <p:sp>
        <p:nvSpPr>
          <p:cNvPr id="4" name="Content Placeholder 2"/>
          <p:cNvSpPr txBox="1">
            <a:spLocks/>
          </p:cNvSpPr>
          <p:nvPr/>
        </p:nvSpPr>
        <p:spPr>
          <a:xfrm>
            <a:off x="609600" y="1752600"/>
            <a:ext cx="8229600" cy="4525963"/>
          </a:xfrm>
          <a:prstGeom prst="rect">
            <a:avLst/>
          </a:prstGeom>
        </p:spPr>
        <p:txBody>
          <a:bodyPr lIns="45720" rIns="45720">
            <a:normAutofit/>
          </a:bodyPr>
          <a:lstStyle/>
          <a:p>
            <a:pPr indent="-274320" algn="r" rtl="1" fontAlgn="auto">
              <a:spcBef>
                <a:spcPts val="0"/>
              </a:spcBef>
              <a:spcAft>
                <a:spcPts val="0"/>
              </a:spcAft>
              <a:buClr>
                <a:schemeClr val="accent1"/>
              </a:buClr>
              <a:buSzPct val="80000"/>
              <a:buFont typeface="Wingdings 2" pitchFamily="18" charset="2"/>
              <a:buChar char=""/>
              <a:defRPr/>
            </a:pPr>
            <a:r>
              <a:rPr lang="ar-SA" sz="2800" dirty="0" smtClean="0">
                <a:latin typeface="+mj-lt"/>
              </a:rPr>
              <a:t>بدأ في 2006 بمؤتمر صحفي. تم دعوة ممثلي التلفزيون، الصحافة، والإذاعة.</a:t>
            </a:r>
            <a:endParaRPr lang="en-US" sz="2800" dirty="0" smtClean="0">
              <a:latin typeface="+mj-lt"/>
            </a:endParaRPr>
          </a:p>
          <a:p>
            <a:pPr indent="-274320" algn="r" rtl="1" fontAlgn="auto">
              <a:spcBef>
                <a:spcPts val="0"/>
              </a:spcBef>
              <a:spcAft>
                <a:spcPts val="0"/>
              </a:spcAft>
              <a:buClr>
                <a:schemeClr val="accent1"/>
              </a:buClr>
              <a:buSzPct val="80000"/>
              <a:buFont typeface="Wingdings 2" pitchFamily="18" charset="2"/>
              <a:buChar char=""/>
              <a:defRPr/>
            </a:pPr>
            <a:r>
              <a:rPr lang="ar-SA" sz="2400" b="1" dirty="0" smtClean="0">
                <a:latin typeface="+mj-lt"/>
              </a:rPr>
              <a:t>دعوة رؤساء الأحزاب السياسية للحديث. هذا أعطى وسائل الإعلام السبب لتغطية الحدث. </a:t>
            </a:r>
            <a:endParaRPr lang="en-US" sz="2400" b="1" dirty="0" smtClean="0">
              <a:latin typeface="+mj-lt"/>
            </a:endParaRPr>
          </a:p>
          <a:p>
            <a:pPr indent="-274320" algn="r" rtl="1" fontAlgn="auto">
              <a:spcBef>
                <a:spcPts val="0"/>
              </a:spcBef>
              <a:spcAft>
                <a:spcPts val="0"/>
              </a:spcAft>
              <a:buClr>
                <a:schemeClr val="accent1"/>
              </a:buClr>
              <a:buSzPct val="80000"/>
              <a:buFont typeface="Wingdings 2" pitchFamily="18" charset="2"/>
              <a:buChar char=""/>
              <a:defRPr/>
            </a:pPr>
            <a:r>
              <a:rPr lang="ar-SA" sz="2800" dirty="0" smtClean="0">
                <a:latin typeface="+mj-lt"/>
              </a:rPr>
              <a:t>أحرج قادة المنظمات الغير الحكومة</a:t>
            </a:r>
            <a:r>
              <a:rPr lang="en-US" sz="2800" dirty="0" smtClean="0">
                <a:latin typeface="+mj-lt"/>
              </a:rPr>
              <a:t/>
            </a:r>
            <a:br>
              <a:rPr lang="en-US" sz="2800" dirty="0" smtClean="0">
                <a:latin typeface="+mj-lt"/>
              </a:rPr>
            </a:br>
            <a:r>
              <a:rPr lang="ar-SA" sz="2800" dirty="0" smtClean="0">
                <a:latin typeface="+mj-lt"/>
              </a:rPr>
              <a:t> القادة السياسيين بسؤالهم ما إذا كانوا</a:t>
            </a:r>
            <a:r>
              <a:rPr lang="en-US" sz="2800" dirty="0" smtClean="0">
                <a:latin typeface="+mj-lt"/>
              </a:rPr>
              <a:t/>
            </a:r>
            <a:br>
              <a:rPr lang="en-US" sz="2800" dirty="0" smtClean="0">
                <a:latin typeface="+mj-lt"/>
              </a:rPr>
            </a:br>
            <a:r>
              <a:rPr lang="ar-SA" sz="2800" dirty="0" smtClean="0">
                <a:latin typeface="+mj-lt"/>
              </a:rPr>
              <a:t> يدعمون القانون أم لا</a:t>
            </a:r>
            <a:r>
              <a:rPr lang="en-US" sz="2800" dirty="0" smtClean="0">
                <a:latin typeface="+mj-lt"/>
              </a:rPr>
              <a:t>.</a:t>
            </a:r>
            <a:r>
              <a:rPr lang="ar-SA" sz="2800" dirty="0" smtClean="0">
                <a:latin typeface="+mj-lt"/>
              </a:rPr>
              <a:t> وحتى من قول </a:t>
            </a:r>
            <a:r>
              <a:rPr lang="en-US" sz="2800" dirty="0" smtClean="0">
                <a:latin typeface="+mj-lt"/>
              </a:rPr>
              <a:t/>
            </a:r>
            <a:br>
              <a:rPr lang="en-US" sz="2800" dirty="0" smtClean="0">
                <a:latin typeface="+mj-lt"/>
              </a:rPr>
            </a:br>
            <a:r>
              <a:rPr lang="ar-SA" sz="2800" dirty="0" smtClean="0">
                <a:latin typeface="+mj-lt"/>
              </a:rPr>
              <a:t>بعضهم لا، فقد أتاحت التغطية الإعلامية</a:t>
            </a:r>
            <a:r>
              <a:rPr lang="en-US" sz="2800" dirty="0" smtClean="0">
                <a:latin typeface="+mj-lt"/>
              </a:rPr>
              <a:t/>
            </a:r>
            <a:br>
              <a:rPr lang="en-US" sz="2800" dirty="0" smtClean="0">
                <a:latin typeface="+mj-lt"/>
              </a:rPr>
            </a:br>
            <a:r>
              <a:rPr lang="ar-SA" sz="2800" dirty="0" smtClean="0">
                <a:latin typeface="+mj-lt"/>
              </a:rPr>
              <a:t> للقضية أن تصل إلى الوعي العام.</a:t>
            </a:r>
            <a:endParaRPr lang="en-US" sz="2800" b="1" kern="0" dirty="0">
              <a:latin typeface="+mj-lt"/>
              <a:ea typeface="+mn-lt"/>
              <a:cs typeface="+mn-lt"/>
            </a:endParaRPr>
          </a:p>
        </p:txBody>
      </p:sp>
      <p:pic>
        <p:nvPicPr>
          <p:cNvPr id="10245" name="Picture 2"/>
          <p:cNvPicPr>
            <a:picLocks noChangeAspect="1" noChangeArrowheads="1"/>
          </p:cNvPicPr>
          <p:nvPr/>
        </p:nvPicPr>
        <p:blipFill>
          <a:blip r:embed="rId3"/>
          <a:srcRect/>
          <a:stretch>
            <a:fillRect/>
          </a:stretch>
        </p:blipFill>
        <p:spPr bwMode="auto">
          <a:xfrm>
            <a:off x="228600" y="3505200"/>
            <a:ext cx="4064000" cy="30480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2DF37E63-025C-485C-A412-CF1659B141DC}" type="slidenum">
              <a:rPr lang="en-US" smtClean="0"/>
              <a:pPr>
                <a:defRPr/>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fontAlgn="auto">
              <a:spcBef>
                <a:spcPts val="0"/>
              </a:spcBef>
              <a:spcAft>
                <a:spcPts val="0"/>
              </a:spcAft>
              <a:defRPr/>
            </a:pPr>
            <a:r>
              <a:rPr lang="ar-SA" dirty="0" smtClean="0"/>
              <a:t>حالة عن الوصول الإعلامي</a:t>
            </a:r>
            <a:r>
              <a:rPr lang="ar-EG" dirty="0" smtClean="0"/>
              <a:t>:</a:t>
            </a:r>
            <a:br>
              <a:rPr lang="ar-EG" dirty="0" smtClean="0"/>
            </a:br>
            <a:r>
              <a:rPr lang="ar-SA" dirty="0" smtClean="0"/>
              <a:t>هندوراس</a:t>
            </a:r>
            <a:endParaRPr>
              <a:solidFill>
                <a:schemeClr val="tx2">
                  <a:shade val="85000"/>
                  <a:satMod val="150000"/>
                </a:schemeClr>
              </a:solidFill>
            </a:endParaRPr>
          </a:p>
        </p:txBody>
      </p:sp>
      <p:sp>
        <p:nvSpPr>
          <p:cNvPr id="11267" name="Content Placeholder 2"/>
          <p:cNvSpPr>
            <a:spLocks noGrp="1"/>
          </p:cNvSpPr>
          <p:nvPr>
            <p:ph sz="quarter" idx="1"/>
          </p:nvPr>
        </p:nvSpPr>
        <p:spPr/>
        <p:txBody>
          <a:bodyPr/>
          <a:lstStyle/>
          <a:p>
            <a:pPr>
              <a:spcBef>
                <a:spcPct val="0"/>
              </a:spcBef>
            </a:pPr>
            <a:endParaRPr lang="en-US" dirty="0" smtClean="0"/>
          </a:p>
          <a:p>
            <a:pPr>
              <a:spcBef>
                <a:spcPct val="0"/>
              </a:spcBef>
            </a:pPr>
            <a:endParaRPr lang="en-US" dirty="0" smtClean="0"/>
          </a:p>
        </p:txBody>
      </p:sp>
      <p:sp>
        <p:nvSpPr>
          <p:cNvPr id="4" name="Content Placeholder 2"/>
          <p:cNvSpPr txBox="1">
            <a:spLocks/>
          </p:cNvSpPr>
          <p:nvPr/>
        </p:nvSpPr>
        <p:spPr>
          <a:xfrm>
            <a:off x="609600" y="1752600"/>
            <a:ext cx="8229600" cy="4525963"/>
          </a:xfrm>
          <a:prstGeom prst="rect">
            <a:avLst/>
          </a:prstGeom>
        </p:spPr>
        <p:txBody>
          <a:bodyPr lIns="45720" rIns="45720">
            <a:normAutofit/>
          </a:bodyPr>
          <a:lstStyle/>
          <a:p>
            <a:pPr indent="-274320" algn="r" rtl="1" fontAlgn="auto">
              <a:spcBef>
                <a:spcPts val="0"/>
              </a:spcBef>
              <a:spcAft>
                <a:spcPts val="0"/>
              </a:spcAft>
              <a:buClr>
                <a:schemeClr val="accent1"/>
              </a:buClr>
              <a:buSzPct val="80000"/>
              <a:buFont typeface="Wingdings 2" pitchFamily="18" charset="2"/>
              <a:buChar char=""/>
              <a:defRPr/>
            </a:pPr>
            <a:r>
              <a:rPr lang="ar-SA" sz="2800" dirty="0" smtClean="0"/>
              <a:t>وقد ساهمت الحملة مع برنامج الدعوة الإذاعي؛ وأفراد من أنحاء هندوراس تمت دعوتهم لطرح أسئلة. وكانت الإذاعة أكثر فعالية لأنه لم يكن هناك العديد من التلفزيونات في البلد حتى الآن. </a:t>
            </a:r>
            <a:endParaRPr lang="en-US" sz="2800" dirty="0" smtClean="0"/>
          </a:p>
          <a:p>
            <a:pPr indent="-274320" algn="r" rtl="1" fontAlgn="auto">
              <a:spcBef>
                <a:spcPts val="0"/>
              </a:spcBef>
              <a:spcAft>
                <a:spcPts val="0"/>
              </a:spcAft>
              <a:buClr>
                <a:schemeClr val="accent1"/>
              </a:buClr>
              <a:buSzPct val="80000"/>
              <a:buFont typeface="Wingdings 2" pitchFamily="18" charset="2"/>
              <a:buChar char=""/>
              <a:defRPr/>
            </a:pPr>
            <a:r>
              <a:rPr lang="ar-SA" sz="2800" b="1" dirty="0" smtClean="0"/>
              <a:t>رسائل إلى المحرر:</a:t>
            </a:r>
            <a:r>
              <a:rPr lang="ar-SA" sz="2800" dirty="0" smtClean="0"/>
              <a:t> أرسل مؤيدون مرة كل أسبوع إلى الصحف وتم نشر رسائلهم، بغرض لفت الأنظار والانتباه. </a:t>
            </a:r>
            <a:endParaRPr lang="en-US" sz="2800" dirty="0" smtClean="0"/>
          </a:p>
          <a:p>
            <a:pPr indent="-274320" algn="r" rtl="1" fontAlgn="auto">
              <a:spcBef>
                <a:spcPts val="0"/>
              </a:spcBef>
              <a:spcAft>
                <a:spcPts val="0"/>
              </a:spcAft>
              <a:buClr>
                <a:schemeClr val="accent1"/>
              </a:buClr>
              <a:buSzPct val="80000"/>
              <a:buFont typeface="Wingdings 2" pitchFamily="18" charset="2"/>
              <a:buChar char=""/>
              <a:defRPr/>
            </a:pPr>
            <a:r>
              <a:rPr lang="ar-SA" sz="2800" b="1" dirty="0" smtClean="0"/>
              <a:t>صفحة الآراء:</a:t>
            </a:r>
            <a:r>
              <a:rPr lang="ar-SA" sz="2800" dirty="0" smtClean="0"/>
              <a:t> طلب من الأشخاص الأكثر </a:t>
            </a:r>
            <a:r>
              <a:rPr lang="ar-SA" sz="2800" dirty="0" err="1" smtClean="0"/>
              <a:t>موثوقية</a:t>
            </a:r>
            <a:r>
              <a:rPr lang="ar-SA" sz="2800" dirty="0" smtClean="0"/>
              <a:t> وتعبيراً كتابة صفحة الرأي في الصحف؛ وهذا في النهاية قاد إلى مصادقة الصحف على القانون الجديد.</a:t>
            </a:r>
            <a:endParaRPr lang="en-US" sz="2800" kern="0" dirty="0">
              <a:latin typeface="+mn-lt"/>
              <a:ea typeface="+mn-lt"/>
              <a:cs typeface="+mn-lt"/>
            </a:endParaRPr>
          </a:p>
        </p:txBody>
      </p:sp>
      <p:sp>
        <p:nvSpPr>
          <p:cNvPr id="5" name="Slide Number Placeholder 4"/>
          <p:cNvSpPr>
            <a:spLocks noGrp="1"/>
          </p:cNvSpPr>
          <p:nvPr>
            <p:ph type="sldNum" sz="quarter" idx="12"/>
          </p:nvPr>
        </p:nvSpPr>
        <p:spPr/>
        <p:txBody>
          <a:bodyPr/>
          <a:lstStyle/>
          <a:p>
            <a:pPr>
              <a:defRPr/>
            </a:pPr>
            <a:fld id="{2DF37E63-025C-485C-A412-CF1659B141DC}" type="slidenum">
              <a:rPr lang="en-US" smtClean="0"/>
              <a:pPr>
                <a:defRPr/>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fontAlgn="auto">
              <a:spcBef>
                <a:spcPts val="0"/>
              </a:spcBef>
              <a:spcAft>
                <a:spcPts val="0"/>
              </a:spcAft>
              <a:defRPr/>
            </a:pPr>
            <a:r>
              <a:rPr lang="ar-SA" dirty="0" smtClean="0"/>
              <a:t>حالة عن الوصول الإعلامي</a:t>
            </a:r>
            <a:r>
              <a:rPr lang="ar-EG" dirty="0" smtClean="0"/>
              <a:t>:</a:t>
            </a:r>
            <a:br>
              <a:rPr lang="ar-EG" dirty="0" smtClean="0"/>
            </a:br>
            <a:r>
              <a:rPr lang="ar-SA" dirty="0" smtClean="0"/>
              <a:t>هندوراس</a:t>
            </a:r>
            <a:endParaRPr>
              <a:solidFill>
                <a:schemeClr val="tx2">
                  <a:shade val="85000"/>
                  <a:satMod val="150000"/>
                </a:schemeClr>
              </a:solidFill>
            </a:endParaRPr>
          </a:p>
        </p:txBody>
      </p:sp>
      <p:sp>
        <p:nvSpPr>
          <p:cNvPr id="12291" name="Content Placeholder 2"/>
          <p:cNvSpPr>
            <a:spLocks noGrp="1"/>
          </p:cNvSpPr>
          <p:nvPr>
            <p:ph sz="quarter" idx="1"/>
          </p:nvPr>
        </p:nvSpPr>
        <p:spPr/>
        <p:txBody>
          <a:bodyPr/>
          <a:lstStyle/>
          <a:p>
            <a:pPr>
              <a:spcBef>
                <a:spcPct val="0"/>
              </a:spcBef>
            </a:pPr>
            <a:endParaRPr lang="en-US" smtClean="0"/>
          </a:p>
          <a:p>
            <a:pPr>
              <a:spcBef>
                <a:spcPct val="0"/>
              </a:spcBef>
            </a:pPr>
            <a:endParaRPr lang="en-US" smtClean="0"/>
          </a:p>
        </p:txBody>
      </p:sp>
      <p:sp>
        <p:nvSpPr>
          <p:cNvPr id="4" name="Content Placeholder 2"/>
          <p:cNvSpPr txBox="1">
            <a:spLocks/>
          </p:cNvSpPr>
          <p:nvPr/>
        </p:nvSpPr>
        <p:spPr>
          <a:xfrm>
            <a:off x="609600" y="1752600"/>
            <a:ext cx="8229600" cy="4525963"/>
          </a:xfrm>
          <a:prstGeom prst="rect">
            <a:avLst/>
          </a:prstGeom>
        </p:spPr>
        <p:txBody>
          <a:bodyPr lIns="45720" rIns="45720">
            <a:normAutofit/>
          </a:bodyPr>
          <a:lstStyle/>
          <a:p>
            <a:pPr indent="-274320" algn="r" rtl="1" fontAlgn="auto">
              <a:spcBef>
                <a:spcPts val="0"/>
              </a:spcBef>
              <a:spcAft>
                <a:spcPts val="0"/>
              </a:spcAft>
              <a:buClr>
                <a:schemeClr val="accent1"/>
              </a:buClr>
              <a:buSzPct val="80000"/>
              <a:buFont typeface="Wingdings 2" pitchFamily="18" charset="2"/>
              <a:buChar char=""/>
              <a:defRPr/>
            </a:pPr>
            <a:r>
              <a:rPr lang="ar-SA" sz="2800" dirty="0" smtClean="0"/>
              <a:t>أصبحت صديقة للصحفيين من خلال تقديم الدعم حول القضايا الأخرى؛ وهذا الدعم قاد إلى قيام الصحفيين بتغطية القضية بالنسبة لمنظمات المجتمع المدني العديد من المرات. </a:t>
            </a:r>
            <a:endParaRPr lang="en-US" sz="2800" dirty="0" smtClean="0"/>
          </a:p>
          <a:p>
            <a:pPr indent="-274320" algn="r" rtl="1" fontAlgn="auto">
              <a:spcBef>
                <a:spcPts val="0"/>
              </a:spcBef>
              <a:spcAft>
                <a:spcPts val="0"/>
              </a:spcAft>
              <a:buClr>
                <a:schemeClr val="accent1"/>
              </a:buClr>
              <a:buSzPct val="80000"/>
              <a:buFont typeface="Wingdings 2" pitchFamily="18" charset="2"/>
              <a:buChar char=""/>
              <a:defRPr/>
            </a:pPr>
            <a:r>
              <a:rPr lang="ar-SA" sz="2800" dirty="0" smtClean="0"/>
              <a:t>عقدت لقاءات خاصة مع رؤساء كل حزب وقولهم أن أعضاء المنظمات الغير حكومية سيصوتون لصالح الحزب الذي سيصادق على القانون- حينما وافق أحد الأحزاب، وافق الآخرون كذلك خشية فقدان الأصوات. </a:t>
            </a:r>
            <a:endParaRPr lang="en-US" sz="2800" dirty="0" smtClean="0"/>
          </a:p>
          <a:p>
            <a:pPr indent="-274320" algn="r" rtl="1" fontAlgn="auto">
              <a:spcBef>
                <a:spcPts val="0"/>
              </a:spcBef>
              <a:spcAft>
                <a:spcPts val="0"/>
              </a:spcAft>
              <a:buClr>
                <a:schemeClr val="accent1"/>
              </a:buClr>
              <a:buSzPct val="80000"/>
              <a:buFont typeface="Wingdings 2" pitchFamily="18" charset="2"/>
              <a:buChar char=""/>
              <a:defRPr/>
            </a:pPr>
            <a:r>
              <a:rPr lang="ar-SA" sz="2800" dirty="0" smtClean="0"/>
              <a:t>لم يقر القانون بعد لكنه يقترب من ذلك. </a:t>
            </a:r>
            <a:endParaRPr lang="en-US" sz="2800" kern="0" dirty="0">
              <a:latin typeface="+mn-lt"/>
              <a:ea typeface="+mn-lt"/>
              <a:cs typeface="+mn-lt"/>
            </a:endParaRPr>
          </a:p>
        </p:txBody>
      </p:sp>
      <p:sp>
        <p:nvSpPr>
          <p:cNvPr id="5" name="Slide Number Placeholder 4"/>
          <p:cNvSpPr>
            <a:spLocks noGrp="1"/>
          </p:cNvSpPr>
          <p:nvPr>
            <p:ph type="sldNum" sz="quarter" idx="12"/>
          </p:nvPr>
        </p:nvSpPr>
        <p:spPr/>
        <p:txBody>
          <a:bodyPr/>
          <a:lstStyle/>
          <a:p>
            <a:pPr>
              <a:defRPr/>
            </a:pPr>
            <a:fld id="{2DF37E63-025C-485C-A412-CF1659B141DC}" type="slidenum">
              <a:rPr lang="en-US" smtClean="0"/>
              <a:pPr>
                <a:defRPr/>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fontAlgn="auto">
              <a:spcBef>
                <a:spcPts val="0"/>
              </a:spcBef>
              <a:spcAft>
                <a:spcPts val="0"/>
              </a:spcAft>
              <a:defRPr/>
            </a:pPr>
            <a:r>
              <a:rPr lang="ar-SA" dirty="0" smtClean="0"/>
              <a:t>أفكار إعلامية خلاقة</a:t>
            </a:r>
            <a:r>
              <a:rPr lang="ar-EG" dirty="0" smtClean="0"/>
              <a:t>:</a:t>
            </a:r>
            <a:br>
              <a:rPr lang="ar-EG" dirty="0" smtClean="0"/>
            </a:br>
            <a:r>
              <a:rPr lang="ar-SA" dirty="0" smtClean="0"/>
              <a:t> أفغانستان</a:t>
            </a:r>
            <a:endParaRPr>
              <a:solidFill>
                <a:schemeClr val="tx2">
                  <a:shade val="85000"/>
                  <a:satMod val="150000"/>
                </a:schemeClr>
              </a:solidFill>
            </a:endParaRPr>
          </a:p>
        </p:txBody>
      </p:sp>
      <p:sp>
        <p:nvSpPr>
          <p:cNvPr id="13315" name="Content Placeholder 2"/>
          <p:cNvSpPr>
            <a:spLocks noGrp="1"/>
          </p:cNvSpPr>
          <p:nvPr>
            <p:ph sz="quarter" idx="1"/>
          </p:nvPr>
        </p:nvSpPr>
        <p:spPr/>
        <p:txBody>
          <a:bodyPr/>
          <a:lstStyle/>
          <a:p>
            <a:pPr>
              <a:spcBef>
                <a:spcPct val="0"/>
              </a:spcBef>
            </a:pPr>
            <a:endParaRPr lang="en-US" smtClean="0"/>
          </a:p>
          <a:p>
            <a:pPr>
              <a:spcBef>
                <a:spcPct val="0"/>
              </a:spcBef>
            </a:pPr>
            <a:endParaRPr lang="en-US" smtClean="0"/>
          </a:p>
        </p:txBody>
      </p:sp>
      <p:sp>
        <p:nvSpPr>
          <p:cNvPr id="4" name="Content Placeholder 2"/>
          <p:cNvSpPr txBox="1">
            <a:spLocks/>
          </p:cNvSpPr>
          <p:nvPr/>
        </p:nvSpPr>
        <p:spPr>
          <a:xfrm>
            <a:off x="609600" y="1752600"/>
            <a:ext cx="8229600" cy="4525963"/>
          </a:xfrm>
          <a:prstGeom prst="rect">
            <a:avLst/>
          </a:prstGeom>
        </p:spPr>
        <p:txBody>
          <a:bodyPr lIns="45720" rIns="45720">
            <a:normAutofit/>
          </a:bodyPr>
          <a:lstStyle/>
          <a:p>
            <a:pPr indent="-274320" algn="r" rtl="1" fontAlgn="auto">
              <a:spcBef>
                <a:spcPts val="0"/>
              </a:spcBef>
              <a:spcAft>
                <a:spcPts val="0"/>
              </a:spcAft>
              <a:buClr>
                <a:schemeClr val="accent1"/>
              </a:buClr>
              <a:buSzPct val="80000"/>
              <a:buFont typeface="Wingdings 2" pitchFamily="18" charset="2"/>
              <a:buChar char=""/>
              <a:defRPr/>
            </a:pPr>
            <a:r>
              <a:rPr lang="ar-SA" sz="2800" b="1" dirty="0" smtClean="0"/>
              <a:t>السينما</a:t>
            </a:r>
            <a:r>
              <a:rPr lang="ar-SA" sz="2800" dirty="0" smtClean="0"/>
              <a:t>- أحد أفلام التسلية بطولة أحد أشهر الممثلين الأفغان تم عمله لمناقشة قضايا المجتمع المدني، القانون والنوع الاجتماعي. وسيتم بث الفلم الذي مدته 55 دقيقة في التلفزيون الوطني وبيعه كقرص "دي في دي" في محلات الأفلام. </a:t>
            </a:r>
            <a:endParaRPr lang="en-US" sz="2800" dirty="0" smtClean="0"/>
          </a:p>
          <a:p>
            <a:pPr indent="-274320" algn="r" rtl="1" fontAlgn="auto">
              <a:spcBef>
                <a:spcPts val="0"/>
              </a:spcBef>
              <a:spcAft>
                <a:spcPts val="0"/>
              </a:spcAft>
              <a:buClr>
                <a:schemeClr val="accent1"/>
              </a:buClr>
              <a:buSzPct val="80000"/>
              <a:buFont typeface="Wingdings 2" pitchFamily="18" charset="2"/>
              <a:buChar char=""/>
              <a:defRPr/>
            </a:pPr>
            <a:r>
              <a:rPr lang="ar-SA" sz="2800" b="1" smtClean="0"/>
              <a:t>السينما </a:t>
            </a:r>
            <a:r>
              <a:rPr lang="ar-SA" sz="2800" b="1" dirty="0" smtClean="0"/>
              <a:t>المتحركة</a:t>
            </a:r>
            <a:r>
              <a:rPr lang="ar-SA" sz="2800" dirty="0" smtClean="0"/>
              <a:t>- بما أن أفغانستان تعتبر بلد ريفي، فقد تم تصميم سينما متحركة في عربة يتم نقلها من بلده إلى أخرى، لعرض الفلم على القرويين. </a:t>
            </a:r>
            <a:endParaRPr lang="ar-EG" sz="2800" dirty="0" smtClean="0"/>
          </a:p>
          <a:p>
            <a:pPr indent="-274320" algn="r" rtl="1" fontAlgn="auto">
              <a:spcBef>
                <a:spcPts val="0"/>
              </a:spcBef>
              <a:spcAft>
                <a:spcPts val="0"/>
              </a:spcAft>
              <a:buClr>
                <a:schemeClr val="accent1"/>
              </a:buClr>
              <a:buSzPct val="80000"/>
              <a:buFont typeface="Wingdings 2" pitchFamily="18" charset="2"/>
              <a:buChar char=""/>
              <a:defRPr/>
            </a:pPr>
            <a:r>
              <a:rPr lang="ar-SA" sz="2800" b="1" dirty="0" smtClean="0"/>
              <a:t>البرامج الإذاعية والتلفزيونية</a:t>
            </a:r>
            <a:r>
              <a:rPr lang="ar-SA" sz="2800" dirty="0" smtClean="0"/>
              <a:t>- عقدت جلسة نقاش بين الأشخاص المؤيدين وأولئك المعارضين للقانون: كلا الفريقين كانوا عبروا عن رضاهم بسبب خروج رسالتهم إلى الجمهور. </a:t>
            </a:r>
            <a:endParaRPr lang="en-US" sz="2800" dirty="0" smtClean="0"/>
          </a:p>
          <a:p>
            <a:pPr indent="-274320" algn="r" rtl="1" fontAlgn="auto">
              <a:spcBef>
                <a:spcPts val="0"/>
              </a:spcBef>
              <a:spcAft>
                <a:spcPts val="0"/>
              </a:spcAft>
              <a:buClr>
                <a:schemeClr val="accent1"/>
              </a:buClr>
              <a:buSzPct val="80000"/>
              <a:buFont typeface="Wingdings 2" pitchFamily="18" charset="2"/>
              <a:buChar char=""/>
              <a:defRPr/>
            </a:pPr>
            <a:endParaRPr lang="en-US" sz="2800" kern="0" dirty="0" smtClean="0">
              <a:latin typeface="+mn-lt"/>
              <a:ea typeface="+mn-lt"/>
              <a:cs typeface="+mn-lt"/>
            </a:endParaRPr>
          </a:p>
          <a:p>
            <a:pPr indent="-274320" algn="r" rtl="1" fontAlgn="auto">
              <a:spcBef>
                <a:spcPts val="0"/>
              </a:spcBef>
              <a:spcAft>
                <a:spcPts val="0"/>
              </a:spcAft>
              <a:buClr>
                <a:schemeClr val="accent1"/>
              </a:buClr>
              <a:buSzPct val="80000"/>
              <a:buFont typeface="Wingdings 2" pitchFamily="18" charset="2"/>
              <a:buChar char=""/>
              <a:defRPr/>
            </a:pPr>
            <a:endParaRPr lang="en-US" sz="2800" kern="0" dirty="0">
              <a:latin typeface="+mn-lt"/>
              <a:ea typeface="+mn-lt"/>
              <a:cs typeface="+mn-lt"/>
            </a:endParaRPr>
          </a:p>
        </p:txBody>
      </p:sp>
      <p:sp>
        <p:nvSpPr>
          <p:cNvPr id="5" name="Slide Number Placeholder 4"/>
          <p:cNvSpPr>
            <a:spLocks noGrp="1"/>
          </p:cNvSpPr>
          <p:nvPr>
            <p:ph type="sldNum" sz="quarter" idx="12"/>
          </p:nvPr>
        </p:nvSpPr>
        <p:spPr/>
        <p:txBody>
          <a:bodyPr/>
          <a:lstStyle/>
          <a:p>
            <a:pPr>
              <a:defRPr/>
            </a:pPr>
            <a:fld id="{2DF37E63-025C-485C-A412-CF1659B141DC}" type="slidenum">
              <a:rPr lang="en-US" smtClean="0"/>
              <a:pPr>
                <a:defRPr/>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Bef>
                <a:spcPts val="0"/>
              </a:spcBef>
              <a:spcAft>
                <a:spcPts val="0"/>
              </a:spcAft>
              <a:defRPr/>
            </a:pPr>
            <a:r>
              <a:rPr lang="ar-SA" dirty="0" smtClean="0"/>
              <a:t>أفكار إعلامية خلاقة أخرى</a:t>
            </a:r>
            <a:r>
              <a:rPr lang="ar-EG" dirty="0" smtClean="0"/>
              <a:t>:</a:t>
            </a:r>
            <a:br>
              <a:rPr lang="ar-EG" dirty="0" smtClean="0"/>
            </a:br>
            <a:r>
              <a:rPr lang="ar-SA" dirty="0" smtClean="0"/>
              <a:t> بلغاريا </a:t>
            </a:r>
            <a:endParaRPr>
              <a:solidFill>
                <a:schemeClr val="tx2">
                  <a:shade val="85000"/>
                  <a:satMod val="150000"/>
                </a:schemeClr>
              </a:solidFill>
            </a:endParaRPr>
          </a:p>
        </p:txBody>
      </p:sp>
      <p:sp>
        <p:nvSpPr>
          <p:cNvPr id="14339" name="Content Placeholder 2"/>
          <p:cNvSpPr>
            <a:spLocks noGrp="1"/>
          </p:cNvSpPr>
          <p:nvPr>
            <p:ph sz="quarter" idx="1"/>
          </p:nvPr>
        </p:nvSpPr>
        <p:spPr/>
        <p:txBody>
          <a:bodyPr/>
          <a:lstStyle/>
          <a:p>
            <a:pPr algn="r" rtl="1"/>
            <a:r>
              <a:rPr lang="ar-SA" b="1" dirty="0" smtClean="0"/>
              <a:t>المسلسلات الدرامية</a:t>
            </a:r>
            <a:r>
              <a:rPr lang="ar-SA" dirty="0" smtClean="0"/>
              <a:t>- قادة المنظمات الغير الحكومية طلبوا من كاتب القصة أن يجعل من الشخصية الرئيسية يقع في حب امرأة تعمل لصالح منظمة غير ربحية، وكشفوا العديد من المعوقات القانونية أمام المنظمة الغير حكومية خلال القصة. </a:t>
            </a:r>
            <a:endParaRPr lang="en-US" dirty="0" smtClean="0"/>
          </a:p>
          <a:p>
            <a:pPr algn="r" rtl="1"/>
            <a:r>
              <a:rPr lang="ar-SA" b="1" dirty="0" smtClean="0"/>
              <a:t>جولة دراسية للصحفيين</a:t>
            </a:r>
            <a:r>
              <a:rPr lang="ar-SA" dirty="0" smtClean="0"/>
              <a:t>- دعا قادة المنظمات الغير حكومية الصحفيين إلى زيارة بعض مناطق المدينة لرؤية العمل التي تقوم </a:t>
            </a:r>
            <a:r>
              <a:rPr lang="ar-SA" dirty="0" err="1" smtClean="0"/>
              <a:t>به</a:t>
            </a:r>
            <a:r>
              <a:rPr lang="ar-SA" dirty="0" smtClean="0"/>
              <a:t> المنظمات الغير حكومية؛ وتعرف الصحفيون على قيمة المجتمع المدني ومن ثم كانوا من المحتمل القيام بالخدمة كمناصرين من أجل الضغط في الوقت المناسب. </a:t>
            </a:r>
            <a:endParaRPr lang="en-US" dirty="0" smtClean="0"/>
          </a:p>
        </p:txBody>
      </p:sp>
      <p:sp>
        <p:nvSpPr>
          <p:cNvPr id="4" name="Slide Number Placeholder 3"/>
          <p:cNvSpPr>
            <a:spLocks noGrp="1"/>
          </p:cNvSpPr>
          <p:nvPr>
            <p:ph type="sldNum" sz="quarter" idx="12"/>
          </p:nvPr>
        </p:nvSpPr>
        <p:spPr/>
        <p:txBody>
          <a:bodyPr/>
          <a:lstStyle/>
          <a:p>
            <a:pPr>
              <a:defRPr/>
            </a:pPr>
            <a:fld id="{2DF37E63-025C-485C-A412-CF1659B141DC}" type="slidenum">
              <a:rPr lang="en-US" smtClean="0"/>
              <a:pPr>
                <a:defRPr/>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fade">
                                      <p:cBhvr>
                                        <p:cTn id="12" dur="500"/>
                                        <p:tgtEl>
                                          <p:spTgt spid="14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theme/theme1.xml><?xml version="1.0" encoding="utf-8"?>
<a:theme xmlns:a="http://schemas.openxmlformats.org/drawingml/2006/main" name="Human">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Human</Template>
  <TotalTime>656</TotalTime>
  <Words>822</Words>
  <Application>Microsoft Office PowerPoint</Application>
  <PresentationFormat>On-screen Show (4:3)</PresentationFormat>
  <Paragraphs>79</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Human</vt:lpstr>
      <vt:lpstr>التواصل الإعلامي</vt:lpstr>
      <vt:lpstr>لماذا نحتاج إلى وسائل الإعلام؟</vt:lpstr>
      <vt:lpstr>الوصول الإعلامي الفعال</vt:lpstr>
      <vt:lpstr>حالة عن الوصول الإعلامي: هندوراس</vt:lpstr>
      <vt:lpstr>حالة عن الوصول الإعلامي: هندوراس</vt:lpstr>
      <vt:lpstr>حالة عن الوصول الإعلامي: هندوراس</vt:lpstr>
      <vt:lpstr>حالة عن الوصول الإعلامي: هندوراس</vt:lpstr>
      <vt:lpstr>أفكار إعلامية خلاقة:  أفغانستان</vt:lpstr>
      <vt:lpstr>أفكار إعلامية خلاقة أخرى:  بلغاريا </vt:lpstr>
      <vt:lpstr>الاستخدام الفعال للإعلام:  كوسوفو</vt:lpstr>
      <vt:lpstr>استخدام فعال لوسائل الإعلام:  روسيا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Civil Society in National Policymaking</dc:title>
  <dc:creator>Kareem Elbayar</dc:creator>
  <cp:lastModifiedBy>Kareem Elbayar</cp:lastModifiedBy>
  <cp:revision>62</cp:revision>
  <dcterms:created xsi:type="dcterms:W3CDTF">2006-08-16T00:00:00Z</dcterms:created>
  <dcterms:modified xsi:type="dcterms:W3CDTF">2008-05-24T14:30:44Z</dcterms:modified>
</cp:coreProperties>
</file>