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5" r:id="rId1"/>
  </p:sldMasterIdLst>
  <p:notesMasterIdLst>
    <p:notesMasterId r:id="rId15"/>
  </p:notesMasterIdLst>
  <p:sldIdLst>
    <p:sldId id="256" r:id="rId2"/>
    <p:sldId id="274" r:id="rId3"/>
    <p:sldId id="275" r:id="rId4"/>
    <p:sldId id="273" r:id="rId5"/>
    <p:sldId id="269" r:id="rId6"/>
    <p:sldId id="270" r:id="rId7"/>
    <p:sldId id="279" r:id="rId8"/>
    <p:sldId id="258" r:id="rId9"/>
    <p:sldId id="277" r:id="rId10"/>
    <p:sldId id="271" r:id="rId11"/>
    <p:sldId id="278" r:id="rId12"/>
    <p:sldId id="261" r:id="rId13"/>
    <p:sldId id="272"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thy" initials="C" lastIdx="4"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7257" autoAdjust="0"/>
  </p:normalViewPr>
  <p:slideViewPr>
    <p:cSldViewPr>
      <p:cViewPr varScale="1">
        <p:scale>
          <a:sx n="34" d="100"/>
          <a:sy n="34" d="100"/>
        </p:scale>
        <p:origin x="-84" y="-6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50A66A-35A3-48F0-8160-C09C64C867F8}" type="doc">
      <dgm:prSet loTypeId="urn:microsoft.com/office/officeart/2005/8/layout/cycle6" loCatId="relationship" qsTypeId="urn:microsoft.com/office/officeart/2005/8/quickstyle/simple1" qsCatId="simple" csTypeId="urn:microsoft.com/office/officeart/2005/8/colors/colorful4" csCatId="colorful" phldr="1"/>
      <dgm:spPr/>
    </dgm:pt>
    <dgm:pt modelId="{2A57182D-4F43-4A0D-9CA4-6D0DBA090B71}">
      <dgm:prSet phldrT="[Text]"/>
      <dgm:spPr/>
      <dgm:t>
        <a:bodyPr/>
        <a:lstStyle/>
        <a:p>
          <a:pPr rtl="1"/>
          <a:r>
            <a:rPr lang="ar-SA" dirty="0" smtClean="0"/>
            <a:t>التسجيل</a:t>
          </a:r>
          <a:endParaRPr lang="en-US" dirty="0"/>
        </a:p>
      </dgm:t>
    </dgm:pt>
    <dgm:pt modelId="{F8E237A4-C338-44ED-A61D-78E4F2A0D87D}" type="parTrans" cxnId="{FF85E623-4850-4385-BE69-6CD1C9322453}">
      <dgm:prSet/>
      <dgm:spPr/>
      <dgm:t>
        <a:bodyPr/>
        <a:lstStyle/>
        <a:p>
          <a:endParaRPr lang="en-US"/>
        </a:p>
      </dgm:t>
    </dgm:pt>
    <dgm:pt modelId="{95FF1FEC-8B48-4BD6-9EFA-6D5834E0B831}" type="sibTrans" cxnId="{FF85E623-4850-4385-BE69-6CD1C9322453}">
      <dgm:prSet/>
      <dgm:spPr/>
      <dgm:t>
        <a:bodyPr/>
        <a:lstStyle/>
        <a:p>
          <a:endParaRPr lang="en-US"/>
        </a:p>
      </dgm:t>
    </dgm:pt>
    <dgm:pt modelId="{48AB1B6A-1702-4BE9-A884-AE870EBEB213}">
      <dgm:prSet phldrT="[Text]"/>
      <dgm:spPr/>
      <dgm:t>
        <a:bodyPr/>
        <a:lstStyle/>
        <a:p>
          <a:pPr rtl="1"/>
          <a:r>
            <a:rPr lang="ar-SA" dirty="0" smtClean="0"/>
            <a:t>التمويل</a:t>
          </a:r>
          <a:endParaRPr lang="en-US" dirty="0"/>
        </a:p>
      </dgm:t>
    </dgm:pt>
    <dgm:pt modelId="{889B08BE-2D47-4436-B60D-3E9661391C4D}" type="parTrans" cxnId="{4A569E0E-48D5-44E1-A3D9-A65691993397}">
      <dgm:prSet/>
      <dgm:spPr/>
      <dgm:t>
        <a:bodyPr/>
        <a:lstStyle/>
        <a:p>
          <a:endParaRPr lang="en-US"/>
        </a:p>
      </dgm:t>
    </dgm:pt>
    <dgm:pt modelId="{0605644C-6256-4C49-A90E-5F977F23CAEF}" type="sibTrans" cxnId="{4A569E0E-48D5-44E1-A3D9-A65691993397}">
      <dgm:prSet/>
      <dgm:spPr/>
      <dgm:t>
        <a:bodyPr/>
        <a:lstStyle/>
        <a:p>
          <a:endParaRPr lang="en-US"/>
        </a:p>
      </dgm:t>
    </dgm:pt>
    <dgm:pt modelId="{90509A96-E94B-402D-A38C-B919FD692110}">
      <dgm:prSet phldrT="[Text]"/>
      <dgm:spPr/>
      <dgm:t>
        <a:bodyPr/>
        <a:lstStyle/>
        <a:p>
          <a:pPr rtl="1"/>
          <a:r>
            <a:rPr lang="ar-SA" dirty="0" smtClean="0"/>
            <a:t>تنفيذ الأنشطة</a:t>
          </a:r>
          <a:endParaRPr lang="en-US" dirty="0"/>
        </a:p>
      </dgm:t>
    </dgm:pt>
    <dgm:pt modelId="{D2E91C4D-E01D-4673-8DBB-C3627985E560}" type="parTrans" cxnId="{EE32A51F-182D-46CA-9FA2-52D2DDB9E6AA}">
      <dgm:prSet/>
      <dgm:spPr/>
      <dgm:t>
        <a:bodyPr/>
        <a:lstStyle/>
        <a:p>
          <a:endParaRPr lang="en-US"/>
        </a:p>
      </dgm:t>
    </dgm:pt>
    <dgm:pt modelId="{05C4E300-4A1D-4FC1-81D8-2331D26B08A8}" type="sibTrans" cxnId="{EE32A51F-182D-46CA-9FA2-52D2DDB9E6AA}">
      <dgm:prSet/>
      <dgm:spPr/>
      <dgm:t>
        <a:bodyPr/>
        <a:lstStyle/>
        <a:p>
          <a:endParaRPr lang="en-US"/>
        </a:p>
      </dgm:t>
    </dgm:pt>
    <dgm:pt modelId="{5837B2F4-1C13-48A9-8BCD-B44A64B8FD53}">
      <dgm:prSet/>
      <dgm:spPr/>
      <dgm:t>
        <a:bodyPr/>
        <a:lstStyle/>
        <a:p>
          <a:pPr rtl="1"/>
          <a:r>
            <a:rPr lang="ar-SA" dirty="0" smtClean="0"/>
            <a:t>التبعية للآخرين</a:t>
          </a:r>
          <a:endParaRPr lang="en-US" dirty="0"/>
        </a:p>
      </dgm:t>
    </dgm:pt>
    <dgm:pt modelId="{46B3CC40-B3B7-4B3A-B1ED-8269ACB827C2}" type="parTrans" cxnId="{F114FA0D-A3CC-495E-91DC-79DA1FF8E203}">
      <dgm:prSet/>
      <dgm:spPr/>
      <dgm:t>
        <a:bodyPr/>
        <a:lstStyle/>
        <a:p>
          <a:endParaRPr lang="en-US"/>
        </a:p>
      </dgm:t>
    </dgm:pt>
    <dgm:pt modelId="{3AEDFD45-F33C-4E68-8CF6-053894487A20}" type="sibTrans" cxnId="{F114FA0D-A3CC-495E-91DC-79DA1FF8E203}">
      <dgm:prSet/>
      <dgm:spPr/>
      <dgm:t>
        <a:bodyPr/>
        <a:lstStyle/>
        <a:p>
          <a:endParaRPr lang="en-US"/>
        </a:p>
      </dgm:t>
    </dgm:pt>
    <dgm:pt modelId="{F6FC0FDC-868E-4A46-88F4-EE0823083384}">
      <dgm:prSet/>
      <dgm:spPr/>
      <dgm:t>
        <a:bodyPr/>
        <a:lstStyle/>
        <a:p>
          <a:pPr rtl="1"/>
          <a:r>
            <a:rPr lang="ar-SA" dirty="0" smtClean="0"/>
            <a:t>التصفية أو الحل</a:t>
          </a:r>
          <a:endParaRPr lang="en-US" dirty="0"/>
        </a:p>
      </dgm:t>
    </dgm:pt>
    <dgm:pt modelId="{2AA3D637-1943-41EF-993C-3BE60340CD57}" type="parTrans" cxnId="{2C88B042-22FF-40C4-8B3C-44F3C813E527}">
      <dgm:prSet/>
      <dgm:spPr/>
      <dgm:t>
        <a:bodyPr/>
        <a:lstStyle/>
        <a:p>
          <a:endParaRPr lang="en-US"/>
        </a:p>
      </dgm:t>
    </dgm:pt>
    <dgm:pt modelId="{43A80C13-0F24-446C-88B4-DA5915140051}" type="sibTrans" cxnId="{2C88B042-22FF-40C4-8B3C-44F3C813E527}">
      <dgm:prSet/>
      <dgm:spPr/>
      <dgm:t>
        <a:bodyPr/>
        <a:lstStyle/>
        <a:p>
          <a:endParaRPr lang="en-US"/>
        </a:p>
      </dgm:t>
    </dgm:pt>
    <dgm:pt modelId="{2CF967A2-0CA4-486C-A6DA-B8ABC3AB1935}" type="pres">
      <dgm:prSet presAssocID="{F050A66A-35A3-48F0-8160-C09C64C867F8}" presName="cycle" presStyleCnt="0">
        <dgm:presLayoutVars>
          <dgm:dir/>
          <dgm:resizeHandles val="exact"/>
        </dgm:presLayoutVars>
      </dgm:prSet>
      <dgm:spPr/>
    </dgm:pt>
    <dgm:pt modelId="{BD738C6C-3130-4222-B985-D6EBE986AEC7}" type="pres">
      <dgm:prSet presAssocID="{2A57182D-4F43-4A0D-9CA4-6D0DBA090B71}" presName="node" presStyleLbl="node1" presStyleIdx="0" presStyleCnt="5">
        <dgm:presLayoutVars>
          <dgm:bulletEnabled val="1"/>
        </dgm:presLayoutVars>
      </dgm:prSet>
      <dgm:spPr/>
      <dgm:t>
        <a:bodyPr/>
        <a:lstStyle/>
        <a:p>
          <a:endParaRPr lang="en-US"/>
        </a:p>
      </dgm:t>
    </dgm:pt>
    <dgm:pt modelId="{7198C024-FDAC-4CD7-B203-8EBA82022DF7}" type="pres">
      <dgm:prSet presAssocID="{2A57182D-4F43-4A0D-9CA4-6D0DBA090B71}" presName="spNode" presStyleCnt="0"/>
      <dgm:spPr/>
    </dgm:pt>
    <dgm:pt modelId="{D6C87345-ED38-4513-88BE-D19BA44476D6}" type="pres">
      <dgm:prSet presAssocID="{95FF1FEC-8B48-4BD6-9EFA-6D5834E0B831}" presName="sibTrans" presStyleLbl="sibTrans1D1" presStyleIdx="0" presStyleCnt="5"/>
      <dgm:spPr/>
      <dgm:t>
        <a:bodyPr/>
        <a:lstStyle/>
        <a:p>
          <a:endParaRPr lang="en-US"/>
        </a:p>
      </dgm:t>
    </dgm:pt>
    <dgm:pt modelId="{042F70DB-79BB-4367-8EAF-6290110DBF85}" type="pres">
      <dgm:prSet presAssocID="{48AB1B6A-1702-4BE9-A884-AE870EBEB213}" presName="node" presStyleLbl="node1" presStyleIdx="1" presStyleCnt="5">
        <dgm:presLayoutVars>
          <dgm:bulletEnabled val="1"/>
        </dgm:presLayoutVars>
      </dgm:prSet>
      <dgm:spPr/>
      <dgm:t>
        <a:bodyPr/>
        <a:lstStyle/>
        <a:p>
          <a:endParaRPr lang="en-US"/>
        </a:p>
      </dgm:t>
    </dgm:pt>
    <dgm:pt modelId="{43726F20-0332-40A9-8A86-6CEEBCE39C42}" type="pres">
      <dgm:prSet presAssocID="{48AB1B6A-1702-4BE9-A884-AE870EBEB213}" presName="spNode" presStyleCnt="0"/>
      <dgm:spPr/>
    </dgm:pt>
    <dgm:pt modelId="{A27E3CC4-30FD-423B-900B-C2D37A0DB1E0}" type="pres">
      <dgm:prSet presAssocID="{0605644C-6256-4C49-A90E-5F977F23CAEF}" presName="sibTrans" presStyleLbl="sibTrans1D1" presStyleIdx="1" presStyleCnt="5"/>
      <dgm:spPr/>
      <dgm:t>
        <a:bodyPr/>
        <a:lstStyle/>
        <a:p>
          <a:endParaRPr lang="en-US"/>
        </a:p>
      </dgm:t>
    </dgm:pt>
    <dgm:pt modelId="{23BCA1E7-BF01-43D5-AD62-203BD204216E}" type="pres">
      <dgm:prSet presAssocID="{90509A96-E94B-402D-A38C-B919FD692110}" presName="node" presStyleLbl="node1" presStyleIdx="2" presStyleCnt="5">
        <dgm:presLayoutVars>
          <dgm:bulletEnabled val="1"/>
        </dgm:presLayoutVars>
      </dgm:prSet>
      <dgm:spPr/>
      <dgm:t>
        <a:bodyPr/>
        <a:lstStyle/>
        <a:p>
          <a:endParaRPr lang="en-US"/>
        </a:p>
      </dgm:t>
    </dgm:pt>
    <dgm:pt modelId="{9C245142-4608-48BF-AC9D-E1AF8F603AE9}" type="pres">
      <dgm:prSet presAssocID="{90509A96-E94B-402D-A38C-B919FD692110}" presName="spNode" presStyleCnt="0"/>
      <dgm:spPr/>
    </dgm:pt>
    <dgm:pt modelId="{F95D7100-07C1-4FBA-9C86-A73B24417DCD}" type="pres">
      <dgm:prSet presAssocID="{05C4E300-4A1D-4FC1-81D8-2331D26B08A8}" presName="sibTrans" presStyleLbl="sibTrans1D1" presStyleIdx="2" presStyleCnt="5"/>
      <dgm:spPr/>
      <dgm:t>
        <a:bodyPr/>
        <a:lstStyle/>
        <a:p>
          <a:endParaRPr lang="en-US"/>
        </a:p>
      </dgm:t>
    </dgm:pt>
    <dgm:pt modelId="{5857049E-F5AA-42C6-B380-5462FC30403C}" type="pres">
      <dgm:prSet presAssocID="{5837B2F4-1C13-48A9-8BCD-B44A64B8FD53}" presName="node" presStyleLbl="node1" presStyleIdx="3" presStyleCnt="5">
        <dgm:presLayoutVars>
          <dgm:bulletEnabled val="1"/>
        </dgm:presLayoutVars>
      </dgm:prSet>
      <dgm:spPr/>
      <dgm:t>
        <a:bodyPr/>
        <a:lstStyle/>
        <a:p>
          <a:endParaRPr lang="en-US"/>
        </a:p>
      </dgm:t>
    </dgm:pt>
    <dgm:pt modelId="{E87F2C16-DC92-4BC1-9DA8-781108889640}" type="pres">
      <dgm:prSet presAssocID="{5837B2F4-1C13-48A9-8BCD-B44A64B8FD53}" presName="spNode" presStyleCnt="0"/>
      <dgm:spPr/>
    </dgm:pt>
    <dgm:pt modelId="{D69C2B0D-7FFD-442A-9A73-5D6FAEDB2B41}" type="pres">
      <dgm:prSet presAssocID="{3AEDFD45-F33C-4E68-8CF6-053894487A20}" presName="sibTrans" presStyleLbl="sibTrans1D1" presStyleIdx="3" presStyleCnt="5"/>
      <dgm:spPr/>
      <dgm:t>
        <a:bodyPr/>
        <a:lstStyle/>
        <a:p>
          <a:endParaRPr lang="en-US"/>
        </a:p>
      </dgm:t>
    </dgm:pt>
    <dgm:pt modelId="{E40DAACE-255B-45F5-8D82-AD535E0867C7}" type="pres">
      <dgm:prSet presAssocID="{F6FC0FDC-868E-4A46-88F4-EE0823083384}" presName="node" presStyleLbl="node1" presStyleIdx="4" presStyleCnt="5">
        <dgm:presLayoutVars>
          <dgm:bulletEnabled val="1"/>
        </dgm:presLayoutVars>
      </dgm:prSet>
      <dgm:spPr/>
      <dgm:t>
        <a:bodyPr/>
        <a:lstStyle/>
        <a:p>
          <a:endParaRPr lang="en-US"/>
        </a:p>
      </dgm:t>
    </dgm:pt>
    <dgm:pt modelId="{011AA772-1DBD-4066-A1BE-A77D01F7E7D2}" type="pres">
      <dgm:prSet presAssocID="{F6FC0FDC-868E-4A46-88F4-EE0823083384}" presName="spNode" presStyleCnt="0"/>
      <dgm:spPr/>
    </dgm:pt>
    <dgm:pt modelId="{03CAFF60-EC53-4586-A719-FF3A9931F8D8}" type="pres">
      <dgm:prSet presAssocID="{43A80C13-0F24-446C-88B4-DA5915140051}" presName="sibTrans" presStyleLbl="sibTrans1D1" presStyleIdx="4" presStyleCnt="5"/>
      <dgm:spPr/>
      <dgm:t>
        <a:bodyPr/>
        <a:lstStyle/>
        <a:p>
          <a:endParaRPr lang="en-US"/>
        </a:p>
      </dgm:t>
    </dgm:pt>
  </dgm:ptLst>
  <dgm:cxnLst>
    <dgm:cxn modelId="{384D1FEE-A137-4150-8840-2561249340DB}" type="presOf" srcId="{3AEDFD45-F33C-4E68-8CF6-053894487A20}" destId="{D69C2B0D-7FFD-442A-9A73-5D6FAEDB2B41}" srcOrd="0" destOrd="0" presId="urn:microsoft.com/office/officeart/2005/8/layout/cycle6"/>
    <dgm:cxn modelId="{F114FA0D-A3CC-495E-91DC-79DA1FF8E203}" srcId="{F050A66A-35A3-48F0-8160-C09C64C867F8}" destId="{5837B2F4-1C13-48A9-8BCD-B44A64B8FD53}" srcOrd="3" destOrd="0" parTransId="{46B3CC40-B3B7-4B3A-B1ED-8269ACB827C2}" sibTransId="{3AEDFD45-F33C-4E68-8CF6-053894487A20}"/>
    <dgm:cxn modelId="{A61607A8-F863-49D0-93B4-ABB04C11F481}" type="presOf" srcId="{5837B2F4-1C13-48A9-8BCD-B44A64B8FD53}" destId="{5857049E-F5AA-42C6-B380-5462FC30403C}" srcOrd="0" destOrd="0" presId="urn:microsoft.com/office/officeart/2005/8/layout/cycle6"/>
    <dgm:cxn modelId="{C9E8443A-9595-45A0-8D05-5991DFC65110}" type="presOf" srcId="{2A57182D-4F43-4A0D-9CA4-6D0DBA090B71}" destId="{BD738C6C-3130-4222-B985-D6EBE986AEC7}" srcOrd="0" destOrd="0" presId="urn:microsoft.com/office/officeart/2005/8/layout/cycle6"/>
    <dgm:cxn modelId="{CBF5AAA9-6880-4714-96E3-08B3A2365D2A}" type="presOf" srcId="{F050A66A-35A3-48F0-8160-C09C64C867F8}" destId="{2CF967A2-0CA4-486C-A6DA-B8ABC3AB1935}" srcOrd="0" destOrd="0" presId="urn:microsoft.com/office/officeart/2005/8/layout/cycle6"/>
    <dgm:cxn modelId="{2C88B042-22FF-40C4-8B3C-44F3C813E527}" srcId="{F050A66A-35A3-48F0-8160-C09C64C867F8}" destId="{F6FC0FDC-868E-4A46-88F4-EE0823083384}" srcOrd="4" destOrd="0" parTransId="{2AA3D637-1943-41EF-993C-3BE60340CD57}" sibTransId="{43A80C13-0F24-446C-88B4-DA5915140051}"/>
    <dgm:cxn modelId="{4A569E0E-48D5-44E1-A3D9-A65691993397}" srcId="{F050A66A-35A3-48F0-8160-C09C64C867F8}" destId="{48AB1B6A-1702-4BE9-A884-AE870EBEB213}" srcOrd="1" destOrd="0" parTransId="{889B08BE-2D47-4436-B60D-3E9661391C4D}" sibTransId="{0605644C-6256-4C49-A90E-5F977F23CAEF}"/>
    <dgm:cxn modelId="{825E1139-3B36-45AB-B6D8-35D94068B9BB}" type="presOf" srcId="{43A80C13-0F24-446C-88B4-DA5915140051}" destId="{03CAFF60-EC53-4586-A719-FF3A9931F8D8}" srcOrd="0" destOrd="0" presId="urn:microsoft.com/office/officeart/2005/8/layout/cycle6"/>
    <dgm:cxn modelId="{CA59E9C9-1C45-4FFA-ABAF-E1C434FF69F3}" type="presOf" srcId="{0605644C-6256-4C49-A90E-5F977F23CAEF}" destId="{A27E3CC4-30FD-423B-900B-C2D37A0DB1E0}" srcOrd="0" destOrd="0" presId="urn:microsoft.com/office/officeart/2005/8/layout/cycle6"/>
    <dgm:cxn modelId="{1A69F11E-D88B-4648-A4E0-B5DA1C5DFF2C}" type="presOf" srcId="{F6FC0FDC-868E-4A46-88F4-EE0823083384}" destId="{E40DAACE-255B-45F5-8D82-AD535E0867C7}" srcOrd="0" destOrd="0" presId="urn:microsoft.com/office/officeart/2005/8/layout/cycle6"/>
    <dgm:cxn modelId="{52EF72CF-CA74-4CD6-BB09-FB26DD5535F7}" type="presOf" srcId="{95FF1FEC-8B48-4BD6-9EFA-6D5834E0B831}" destId="{D6C87345-ED38-4513-88BE-D19BA44476D6}" srcOrd="0" destOrd="0" presId="urn:microsoft.com/office/officeart/2005/8/layout/cycle6"/>
    <dgm:cxn modelId="{3B05304D-AE0A-4384-8393-F4252A101428}" type="presOf" srcId="{48AB1B6A-1702-4BE9-A884-AE870EBEB213}" destId="{042F70DB-79BB-4367-8EAF-6290110DBF85}" srcOrd="0" destOrd="0" presId="urn:microsoft.com/office/officeart/2005/8/layout/cycle6"/>
    <dgm:cxn modelId="{EE32A51F-182D-46CA-9FA2-52D2DDB9E6AA}" srcId="{F050A66A-35A3-48F0-8160-C09C64C867F8}" destId="{90509A96-E94B-402D-A38C-B919FD692110}" srcOrd="2" destOrd="0" parTransId="{D2E91C4D-E01D-4673-8DBB-C3627985E560}" sibTransId="{05C4E300-4A1D-4FC1-81D8-2331D26B08A8}"/>
    <dgm:cxn modelId="{D5030813-B74A-4606-ACF3-9BCB9A535C99}" type="presOf" srcId="{05C4E300-4A1D-4FC1-81D8-2331D26B08A8}" destId="{F95D7100-07C1-4FBA-9C86-A73B24417DCD}" srcOrd="0" destOrd="0" presId="urn:microsoft.com/office/officeart/2005/8/layout/cycle6"/>
    <dgm:cxn modelId="{FF85E623-4850-4385-BE69-6CD1C9322453}" srcId="{F050A66A-35A3-48F0-8160-C09C64C867F8}" destId="{2A57182D-4F43-4A0D-9CA4-6D0DBA090B71}" srcOrd="0" destOrd="0" parTransId="{F8E237A4-C338-44ED-A61D-78E4F2A0D87D}" sibTransId="{95FF1FEC-8B48-4BD6-9EFA-6D5834E0B831}"/>
    <dgm:cxn modelId="{4F84AD78-E57C-4735-BEBF-9F09AED59932}" type="presOf" srcId="{90509A96-E94B-402D-A38C-B919FD692110}" destId="{23BCA1E7-BF01-43D5-AD62-203BD204216E}" srcOrd="0" destOrd="0" presId="urn:microsoft.com/office/officeart/2005/8/layout/cycle6"/>
    <dgm:cxn modelId="{0E5F09BA-BAA4-4C2F-9620-9C08E5D531DF}" type="presParOf" srcId="{2CF967A2-0CA4-486C-A6DA-B8ABC3AB1935}" destId="{BD738C6C-3130-4222-B985-D6EBE986AEC7}" srcOrd="0" destOrd="0" presId="urn:microsoft.com/office/officeart/2005/8/layout/cycle6"/>
    <dgm:cxn modelId="{3BD3C489-14C0-4519-95B5-298475BE2D27}" type="presParOf" srcId="{2CF967A2-0CA4-486C-A6DA-B8ABC3AB1935}" destId="{7198C024-FDAC-4CD7-B203-8EBA82022DF7}" srcOrd="1" destOrd="0" presId="urn:microsoft.com/office/officeart/2005/8/layout/cycle6"/>
    <dgm:cxn modelId="{18699FF6-3F8C-4049-AA3F-AAA30579632C}" type="presParOf" srcId="{2CF967A2-0CA4-486C-A6DA-B8ABC3AB1935}" destId="{D6C87345-ED38-4513-88BE-D19BA44476D6}" srcOrd="2" destOrd="0" presId="urn:microsoft.com/office/officeart/2005/8/layout/cycle6"/>
    <dgm:cxn modelId="{BAF2F38E-0C18-40C9-BDE7-CDFBA9BD0353}" type="presParOf" srcId="{2CF967A2-0CA4-486C-A6DA-B8ABC3AB1935}" destId="{042F70DB-79BB-4367-8EAF-6290110DBF85}" srcOrd="3" destOrd="0" presId="urn:microsoft.com/office/officeart/2005/8/layout/cycle6"/>
    <dgm:cxn modelId="{432CA7CA-7A27-460F-B107-E869E79A994F}" type="presParOf" srcId="{2CF967A2-0CA4-486C-A6DA-B8ABC3AB1935}" destId="{43726F20-0332-40A9-8A86-6CEEBCE39C42}" srcOrd="4" destOrd="0" presId="urn:microsoft.com/office/officeart/2005/8/layout/cycle6"/>
    <dgm:cxn modelId="{D0CC4AD6-65B3-4A7A-8823-46EC25FE7CB4}" type="presParOf" srcId="{2CF967A2-0CA4-486C-A6DA-B8ABC3AB1935}" destId="{A27E3CC4-30FD-423B-900B-C2D37A0DB1E0}" srcOrd="5" destOrd="0" presId="urn:microsoft.com/office/officeart/2005/8/layout/cycle6"/>
    <dgm:cxn modelId="{60E09793-70EE-4443-B027-6B9DFB088308}" type="presParOf" srcId="{2CF967A2-0CA4-486C-A6DA-B8ABC3AB1935}" destId="{23BCA1E7-BF01-43D5-AD62-203BD204216E}" srcOrd="6" destOrd="0" presId="urn:microsoft.com/office/officeart/2005/8/layout/cycle6"/>
    <dgm:cxn modelId="{1B1593F5-A26B-43E5-AC70-EF4DA49B227D}" type="presParOf" srcId="{2CF967A2-0CA4-486C-A6DA-B8ABC3AB1935}" destId="{9C245142-4608-48BF-AC9D-E1AF8F603AE9}" srcOrd="7" destOrd="0" presId="urn:microsoft.com/office/officeart/2005/8/layout/cycle6"/>
    <dgm:cxn modelId="{834635BC-1EC0-4A01-A106-3F3C67AB98B0}" type="presParOf" srcId="{2CF967A2-0CA4-486C-A6DA-B8ABC3AB1935}" destId="{F95D7100-07C1-4FBA-9C86-A73B24417DCD}" srcOrd="8" destOrd="0" presId="urn:microsoft.com/office/officeart/2005/8/layout/cycle6"/>
    <dgm:cxn modelId="{A1088268-E338-40FD-95CF-B9137C152C2C}" type="presParOf" srcId="{2CF967A2-0CA4-486C-A6DA-B8ABC3AB1935}" destId="{5857049E-F5AA-42C6-B380-5462FC30403C}" srcOrd="9" destOrd="0" presId="urn:microsoft.com/office/officeart/2005/8/layout/cycle6"/>
    <dgm:cxn modelId="{82E9D05B-79C3-4725-8C7E-1C245F3B657F}" type="presParOf" srcId="{2CF967A2-0CA4-486C-A6DA-B8ABC3AB1935}" destId="{E87F2C16-DC92-4BC1-9DA8-781108889640}" srcOrd="10" destOrd="0" presId="urn:microsoft.com/office/officeart/2005/8/layout/cycle6"/>
    <dgm:cxn modelId="{AF8DCE4E-955B-4C13-A6B4-C651D40F40B9}" type="presParOf" srcId="{2CF967A2-0CA4-486C-A6DA-B8ABC3AB1935}" destId="{D69C2B0D-7FFD-442A-9A73-5D6FAEDB2B41}" srcOrd="11" destOrd="0" presId="urn:microsoft.com/office/officeart/2005/8/layout/cycle6"/>
    <dgm:cxn modelId="{D4535DAC-08A3-454C-B84B-5406F3DF560E}" type="presParOf" srcId="{2CF967A2-0CA4-486C-A6DA-B8ABC3AB1935}" destId="{E40DAACE-255B-45F5-8D82-AD535E0867C7}" srcOrd="12" destOrd="0" presId="urn:microsoft.com/office/officeart/2005/8/layout/cycle6"/>
    <dgm:cxn modelId="{798A5202-6E58-4746-B1D3-A08D858CB630}" type="presParOf" srcId="{2CF967A2-0CA4-486C-A6DA-B8ABC3AB1935}" destId="{011AA772-1DBD-4066-A1BE-A77D01F7E7D2}" srcOrd="13" destOrd="0" presId="urn:microsoft.com/office/officeart/2005/8/layout/cycle6"/>
    <dgm:cxn modelId="{23D1C03E-011E-45FD-8E4B-21C546597EC0}" type="presParOf" srcId="{2CF967A2-0CA4-486C-A6DA-B8ABC3AB1935}" destId="{03CAFF60-EC53-4586-A719-FF3A9931F8D8}" srcOrd="14" destOrd="0" presId="urn:microsoft.com/office/officeart/2005/8/layout/cycle6"/>
  </dgm:cxnLst>
  <dgm:bg/>
  <dgm:whole/>
</dgm:dataModel>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BA64CC9-A30B-45A5-B2E3-D1FA1EC5D8A3}" type="datetimeFigureOut">
              <a:rPr lang="en-US"/>
              <a:pPr>
                <a:defRPr/>
              </a:pPr>
              <a:t>5/24/2008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0B44F23-71A6-434D-B7FC-40CF9945401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9A0BBE68-ACC2-4121-8F10-1C597B6EAE41}"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8A99295-C5F0-49D6-8C6D-E5B3A8CE53D3}"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202C622-20CF-47D8-B591-93A96BB7CC92}" type="slidenum">
              <a:rPr lang="en-US" smtClean="0"/>
              <a:pPr fontAlgn="base">
                <a:spcBef>
                  <a:spcPct val="0"/>
                </a:spcBef>
                <a:spcAft>
                  <a:spcPct val="0"/>
                </a:spcAft>
                <a:defRPr/>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Lebanon is basically cited where there are appropriate provisions. And as you can see from the lack of any citations whatsoever, the Lebanese law is basically an empty shell. It has no provisions, and this is a “best practice” in our region because that means there is little government interference. However it is not a good practice in the sense that there is very little protection for NGOs should the government wish to introduce a novel interpretation, and that is exactly what happened some years back (although it has since been rescinded). </a:t>
            </a:r>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75D2574-4A61-457B-ADD8-648B7D1B437D}" type="slidenum">
              <a:rPr lang="en-US" smtClean="0"/>
              <a:pPr fontAlgn="base">
                <a:spcBef>
                  <a:spcPct val="0"/>
                </a:spcBef>
                <a:spcAft>
                  <a:spcPct val="0"/>
                </a:spcAft>
                <a:defRPr/>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Morocco - Affected person provision is slightly worrisome</a:t>
            </a:r>
          </a:p>
        </p:txBody>
      </p:sp>
      <p:sp>
        <p:nvSpPr>
          <p:cNvPr id="327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29D9D6-931D-40A7-BCA1-2C40227D916C}" type="slidenum">
              <a:rPr lang="en-US" smtClean="0"/>
              <a:pPr fontAlgn="base">
                <a:spcBef>
                  <a:spcPct val="0"/>
                </a:spcBef>
                <a:spcAft>
                  <a:spcPct val="0"/>
                </a:spcAft>
                <a:defRPr/>
              </a:pPr>
              <a:t>13</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Recall that this whole discussion stems out of Article 22 of the ICCPR, which states… </a:t>
            </a:r>
            <a:br>
              <a:rPr lang="en-US" dirty="0" smtClean="0"/>
            </a:br>
            <a:r>
              <a:rPr lang="en-US" dirty="0" smtClean="0"/>
              <a:t>When we consider best practices, we ask whether a given law meets the standard that is articulated in Article 22 as it has been understood by international tribunals and the domestic courts of advanced nations. Image behind the text shows all the countries of the world that have ratified the ICCPR. </a:t>
            </a:r>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6A8C652-6DA7-41DA-8D7E-DD808508CF71}"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We are taking a look at the Arab region specifically. As you can see most of the Arab countries have signed the ICCPR, but unfortunately that does not mean they are complying with it. It is interesting to note that the new Arab Charter (took effect on March 15, 2008) contains a similar provision in Article 28 (now applicable in the Arab world after seven ratifications – from UAE, Jordan, Bahrain, Algeria, Syria, Libya, and Palestine). </a:t>
            </a:r>
          </a:p>
          <a:p>
            <a:pPr eaLnBrk="1" hangingPunct="1">
              <a:spcBef>
                <a:spcPct val="0"/>
              </a:spcBef>
            </a:pPr>
            <a:endParaRPr lang="en-US" dirty="0" smtClean="0"/>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B0ACC1A-E27B-49FF-A912-8FC0BDA6B4DE}"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three countries that come closest to complying with these stringent standards are, in our opinion, Morocco, Lebanon, and Yemen. Now these three countries are not perfect and we will be discussing where they fall short, but because they are Arab countries they provide a model of what is possible in this region. We don’t have enough time to discuss every provision of these laws, so we are going to focus on five essential issues in the lifecycle of every NGO…</a:t>
            </a:r>
          </a:p>
          <a:p>
            <a:pPr eaLnBrk="1" hangingPunct="1">
              <a:spcBef>
                <a:spcPct val="0"/>
              </a:spcBef>
            </a:pPr>
            <a:endParaRPr lang="en-US" smtClean="0"/>
          </a:p>
          <a:p>
            <a:pPr eaLnBrk="1" hangingPunct="1">
              <a:spcBef>
                <a:spcPct val="0"/>
              </a:spcBef>
            </a:pPr>
            <a:r>
              <a:rPr lang="en-US" smtClean="0"/>
              <a:t>International standards are taken from ICNL’s book (available online for free) </a:t>
            </a:r>
            <a:r>
              <a:rPr lang="en-US" i="1" smtClean="0"/>
              <a:t>Guidelines for Laws Affecting Civic Organizations</a:t>
            </a:r>
            <a:r>
              <a:rPr lang="en-US" smtClean="0"/>
              <a:t>. Yemeni Law is Law No. 1 for the Year 2001; Lebanese Law is 1909 Ottoman Law on Associations (plus amendments and interpretations by Ministry of Interior); Moroccan Law is the Act on the Right of Association (most recently amended by Decree No. 1.02.206 of 23 July 2002). Again all of these are available online.</a:t>
            </a:r>
          </a:p>
          <a:p>
            <a:pPr eaLnBrk="1" hangingPunct="1">
              <a:spcBef>
                <a:spcPct val="0"/>
              </a:spcBef>
            </a:pPr>
            <a:endParaRPr lang="en-US"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DFC365D-C7BB-4BBF-8639-4F403905AC17}"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As we go through each I will make references to the Egyptian law without actually putting it up on the screen. Needless to say it is awful for every one of these provisions, but nonetheless I will have citations to specific provisions prepared in case anyone asks.</a:t>
            </a:r>
          </a:p>
          <a:p>
            <a:pPr eaLnBrk="1" hangingPunct="1">
              <a:spcBef>
                <a:spcPct val="0"/>
              </a:spcBef>
            </a:pPr>
            <a:endParaRPr lang="en-US" dirty="0" smtClean="0"/>
          </a:p>
          <a:p>
            <a:pPr eaLnBrk="1" hangingPunct="1">
              <a:spcBef>
                <a:spcPct val="0"/>
              </a:spcBef>
            </a:pPr>
            <a:r>
              <a:rPr lang="en-US" dirty="0" smtClean="0"/>
              <a:t>Green-Orange-Red (Good-OK-Bad). </a:t>
            </a:r>
          </a:p>
          <a:p>
            <a:pPr eaLnBrk="1" hangingPunct="1">
              <a:spcBef>
                <a:spcPct val="0"/>
              </a:spcBef>
            </a:pPr>
            <a:r>
              <a:rPr lang="en-US" dirty="0" smtClean="0"/>
              <a:t>Lebanon:</a:t>
            </a:r>
            <a:r>
              <a:rPr lang="en-US" baseline="0" dirty="0" smtClean="0"/>
              <a:t> criticized by the ICCPR HR Committee because it was requiring mandatory licensing and control; today this is not happening as much because of a change in Ministry practice and because of the general collapse of the state.</a:t>
            </a:r>
            <a:endParaRPr lang="en-US" dirty="0" smtClean="0"/>
          </a:p>
          <a:p>
            <a:pPr eaLnBrk="1" hangingPunct="1">
              <a:spcBef>
                <a:spcPct val="0"/>
              </a:spcBef>
            </a:pPr>
            <a:r>
              <a:rPr lang="en-US" dirty="0" smtClean="0"/>
              <a:t>Morocco says no prior permission required but then in practice requires certain documents to be filed first.</a:t>
            </a:r>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012A6D3-D17E-4387-A981-DD5C19CBABAB}"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FF0F49-791C-4FDB-B012-6A90FA448760}"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701382F-B685-4E5C-B460-5A77F8AD859E}"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ACF4A19F-32F7-4E22-92F3-A64018B5AD14}"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B89C2A84-78E4-4FA5-813C-53FDA408BB7A}"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40B37914-A2DB-4895-BDAA-7965E97415BD}" type="datetime1">
              <a:rPr lang="en-US" smtClean="0"/>
              <a:pPr>
                <a:defRPr/>
              </a:pPr>
              <a:t>5/24/2008</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C9A068A3-C494-4260-ADAC-9961F8DC3CD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349324A4-E956-4AFF-82C9-69F12269E6B2}" type="datetime1">
              <a:rPr lang="en-US" smtClean="0"/>
              <a:pPr>
                <a:defRPr/>
              </a:pPr>
              <a:t>5/24/2008</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036BBA1-4083-4950-A3AA-B52255E6CC3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2C099F48-969E-452E-B24E-291B6769DDF5}" type="datetime1">
              <a:rPr lang="en-US" smtClean="0"/>
              <a:pPr>
                <a:defRPr/>
              </a:pPr>
              <a:t>5/24/2008</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8DA841E1-6BA8-4E6D-A7B7-F0487ECF89D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E2F1DCF-F1B4-4FF9-AC64-C980A9D10498}" type="datetime1">
              <a:rPr lang="en-US" smtClean="0"/>
              <a:pPr>
                <a:defRPr/>
              </a:pPr>
              <a:t>5/24/2008</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ED9D140-2341-4601-B1AB-864DA600224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9BF39BE4-35D6-4CC4-AAF5-79D0FE31E8E2}" type="datetime1">
              <a:rPr lang="en-US" smtClean="0"/>
              <a:pPr>
                <a:defRPr/>
              </a:pPr>
              <a:t>5/24/2008</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B05E96F3-9587-42E6-A6D8-119546769FF9}"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D75AF629-951F-48E1-9BD6-9AA61F575576}" type="datetime1">
              <a:rPr lang="en-US" smtClean="0"/>
              <a:pPr>
                <a:defRPr/>
              </a:pPr>
              <a:t>5/24/2008</a:t>
            </a:fld>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5F84F946-2125-4530-943F-5272C2030C91}"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F4ABE507-B432-421F-89CA-8D8AA6DA1651}" type="datetime1">
              <a:rPr lang="en-US" smtClean="0"/>
              <a:pPr>
                <a:defRPr/>
              </a:pPr>
              <a:t>5/24/2008</a:t>
            </a:fld>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99FD4E83-AE1F-462B-BF32-5C22229A5566}"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A74F49DE-42FE-42BC-BC19-BC62EDB6CDBB}" type="datetime1">
              <a:rPr lang="en-US" smtClean="0"/>
              <a:pPr>
                <a:defRPr/>
              </a:pPr>
              <a:t>5/24/2008</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30A96F3B-13C6-49DD-9861-DCB48C0D968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43FD3079-8F12-464F-B64B-6EB81949CF30}" type="datetime1">
              <a:rPr lang="en-US" smtClean="0"/>
              <a:pPr>
                <a:defRPr/>
              </a:pPr>
              <a:t>5/24/2008</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8B70B61E-46AB-422D-9A0A-1601DF63BEA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3FC3DC4C-5D2B-459C-BBE3-B31A192D923F}" type="datetime1">
              <a:rPr lang="en-US" smtClean="0"/>
              <a:pPr>
                <a:defRPr/>
              </a:pPr>
              <a:t>5/24/2008</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70D0A941-727E-43CD-AC97-266383B3B90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2FE3FE02-51CA-4173-AC0E-E55F64CC493D}" type="datetime1">
              <a:rPr lang="en-US" smtClean="0"/>
              <a:pPr>
                <a:defRPr/>
              </a:pPr>
              <a:t>5/24/2008</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6C42833D-2F1E-4B92-99A6-62535CD7BE42}"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478586B0-1A51-474C-9336-DE8731CB3635}" type="datetime1">
              <a:rPr lang="en-US" smtClean="0"/>
              <a:pPr>
                <a:defRPr/>
              </a:pPr>
              <a:t>5/24/2008</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86D61F17-923B-4B95-8C29-B860AF8FE19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86" r:id="rId1"/>
    <p:sldLayoutId id="2147483982" r:id="rId2"/>
    <p:sldLayoutId id="2147483987" r:id="rId3"/>
    <p:sldLayoutId id="2147483988" r:id="rId4"/>
    <p:sldLayoutId id="2147483989" r:id="rId5"/>
    <p:sldLayoutId id="2147483983" r:id="rId6"/>
    <p:sldLayoutId id="2147483990" r:id="rId7"/>
    <p:sldLayoutId id="2147483984" r:id="rId8"/>
    <p:sldLayoutId id="2147483991" r:id="rId9"/>
    <p:sldLayoutId id="2147483985" r:id="rId10"/>
    <p:sldLayoutId id="2147483992" r:id="rId11"/>
  </p:sldLayoutIdLst>
  <p:hf hdr="0" ft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3900" y="990600"/>
            <a:ext cx="7772400" cy="2609850"/>
          </a:xfrm>
        </p:spPr>
        <p:txBody>
          <a:bodyPr>
            <a:normAutofit/>
          </a:bodyPr>
          <a:lstStyle/>
          <a:p>
            <a:pPr algn="r" rtl="1" eaLnBrk="1" fontAlgn="auto" hangingPunct="1">
              <a:spcAft>
                <a:spcPts val="0"/>
              </a:spcAft>
              <a:defRPr/>
            </a:pPr>
            <a:r>
              <a:rPr lang="ar-EG" b="1" dirty="0" smtClean="0"/>
              <a:t>أين نمكن نذهب</a:t>
            </a:r>
            <a:r>
              <a:rPr lang="ar-EG" dirty="0" smtClean="0"/>
              <a:t>؟</a:t>
            </a:r>
            <a:r>
              <a:rPr lang="en-US" dirty="0" smtClean="0"/>
              <a:t/>
            </a:r>
            <a:br>
              <a:rPr lang="en-US" dirty="0" smtClean="0"/>
            </a:br>
            <a:r>
              <a:rPr lang="ar-EG" b="1" dirty="0" smtClean="0">
                <a:solidFill>
                  <a:schemeClr val="accent2">
                    <a:lumMod val="60000"/>
                    <a:lumOff val="40000"/>
                  </a:schemeClr>
                </a:solidFill>
              </a:rPr>
              <a:t>أفضل الممارسات في المنطقة</a:t>
            </a:r>
            <a:endParaRPr lang="en-US" dirty="0">
              <a:solidFill>
                <a:schemeClr val="accent2"/>
              </a:solidFill>
            </a:endParaRPr>
          </a:p>
        </p:txBody>
      </p:sp>
      <p:sp>
        <p:nvSpPr>
          <p:cNvPr id="9219" name="Subtitle 2"/>
          <p:cNvSpPr>
            <a:spLocks noGrp="1"/>
          </p:cNvSpPr>
          <p:nvPr>
            <p:ph type="subTitle" idx="1"/>
          </p:nvPr>
        </p:nvSpPr>
        <p:spPr>
          <a:xfrm>
            <a:off x="609600" y="3657600"/>
            <a:ext cx="8001000" cy="1966913"/>
          </a:xfrm>
        </p:spPr>
        <p:txBody>
          <a:bodyPr/>
          <a:lstStyle/>
          <a:p>
            <a:pPr rtl="1" eaLnBrk="1" hangingPunct="1"/>
            <a:r>
              <a:rPr lang="ar-SA" i="1" dirty="0" smtClean="0"/>
              <a:t>قوانين المجتمع المدني</a:t>
            </a:r>
            <a:r>
              <a:rPr lang="ar-EG" i="1" dirty="0" smtClean="0"/>
              <a:t>:</a:t>
            </a:r>
            <a:r>
              <a:rPr lang="ar-SA" i="1" dirty="0" smtClean="0"/>
              <a:t> تجارب وخبرات </a:t>
            </a:r>
            <a:r>
              <a:rPr lang="ar-EG" i="1" dirty="0" smtClean="0"/>
              <a:t/>
            </a:r>
            <a:br>
              <a:rPr lang="ar-EG" i="1" dirty="0" smtClean="0"/>
            </a:br>
            <a:r>
              <a:rPr lang="ar-EG" dirty="0" smtClean="0"/>
              <a:t>24– 25</a:t>
            </a:r>
            <a:r>
              <a:rPr lang="ar-SA" dirty="0" smtClean="0"/>
              <a:t>مايو 2008</a:t>
            </a:r>
            <a:endParaRPr lang="en-US" dirty="0" smtClean="0"/>
          </a:p>
        </p:txBody>
      </p:sp>
      <p:grpSp>
        <p:nvGrpSpPr>
          <p:cNvPr id="9220" name="Group 4"/>
          <p:cNvGrpSpPr>
            <a:grpSpLocks/>
          </p:cNvGrpSpPr>
          <p:nvPr/>
        </p:nvGrpSpPr>
        <p:grpSpPr bwMode="auto">
          <a:xfrm>
            <a:off x="5562600" y="4724400"/>
            <a:ext cx="3581400" cy="1905000"/>
            <a:chOff x="2514600" y="4648200"/>
            <a:chExt cx="3581400" cy="1905000"/>
          </a:xfrm>
        </p:grpSpPr>
        <p:pic>
          <p:nvPicPr>
            <p:cNvPr id="9221" name="Picture 0" descr="ICNLHuge.jpg"/>
            <p:cNvPicPr>
              <a:picLocks noChangeAspect="1" noChangeArrowheads="1"/>
            </p:cNvPicPr>
            <p:nvPr/>
          </p:nvPicPr>
          <p:blipFill>
            <a:blip r:embed="rId3"/>
            <a:srcRect/>
            <a:stretch>
              <a:fillRect/>
            </a:stretch>
          </p:blipFill>
          <p:spPr bwMode="auto">
            <a:xfrm>
              <a:off x="3162300" y="4648200"/>
              <a:ext cx="2286000" cy="1257300"/>
            </a:xfrm>
            <a:prstGeom prst="rect">
              <a:avLst/>
            </a:prstGeom>
            <a:noFill/>
            <a:ln w="9525">
              <a:noFill/>
              <a:miter lim="800000"/>
              <a:headEnd/>
              <a:tailEnd/>
            </a:ln>
          </p:spPr>
        </p:pic>
        <p:sp>
          <p:nvSpPr>
            <p:cNvPr id="9222" name="Rectangle 6"/>
            <p:cNvSpPr>
              <a:spLocks noChangeArrowheads="1"/>
            </p:cNvSpPr>
            <p:nvPr/>
          </p:nvSpPr>
          <p:spPr bwMode="auto">
            <a:xfrm>
              <a:off x="2514600" y="6014591"/>
              <a:ext cx="3581400" cy="538609"/>
            </a:xfrm>
            <a:prstGeom prst="rect">
              <a:avLst/>
            </a:prstGeom>
            <a:noFill/>
            <a:ln w="9525">
              <a:noFill/>
              <a:miter lim="800000"/>
              <a:headEnd/>
              <a:tailEnd/>
            </a:ln>
          </p:spPr>
          <p:txBody>
            <a:bodyPr>
              <a:spAutoFit/>
            </a:bodyPr>
            <a:lstStyle/>
            <a:p>
              <a:pPr algn="ctr"/>
              <a:r>
                <a:rPr lang="en-US" sz="1300">
                  <a:solidFill>
                    <a:srgbClr val="000000"/>
                  </a:solidFill>
                  <a:latin typeface="Calibri" pitchFamily="34" charset="0"/>
                  <a:ea typeface="Calibri" pitchFamily="34" charset="0"/>
                  <a:cs typeface="B Yagut" pitchFamily="2" charset="-78"/>
                </a:rPr>
                <a:t>The International Center for Not-for-Profit Law</a:t>
              </a:r>
              <a:endParaRPr lang="en-US" sz="1600" b="1">
                <a:solidFill>
                  <a:srgbClr val="000000"/>
                </a:solidFill>
                <a:latin typeface="Arabic Typesetting" pitchFamily="66" charset="-78"/>
                <a:ea typeface="Calibri" pitchFamily="34" charset="0"/>
                <a:cs typeface="B Yagut" pitchFamily="2" charset="-78"/>
              </a:endParaRPr>
            </a:p>
            <a:p>
              <a:pPr algn="ctr" eaLnBrk="0" hangingPunct="0"/>
              <a:r>
                <a:rPr lang="ar-SA" sz="1600" b="1">
                  <a:solidFill>
                    <a:srgbClr val="000000"/>
                  </a:solidFill>
                  <a:latin typeface="Arabic Typesetting" pitchFamily="66" charset="-78"/>
                  <a:ea typeface="Calibri" pitchFamily="34" charset="0"/>
                  <a:cs typeface="B Yagut" pitchFamily="2" charset="-78"/>
                </a:rPr>
                <a:t>المركز الدولي لقانون المنظمات غير هادفة الربح</a:t>
              </a:r>
              <a:endParaRPr lang="en-US">
                <a:latin typeface="Tw Cen MT" pitchFamily="34" charset="0"/>
              </a:endParaRPr>
            </a:p>
          </p:txBody>
        </p:sp>
      </p:grpSp>
      <p:sp>
        <p:nvSpPr>
          <p:cNvPr id="8" name="Slide Number Placeholder 7"/>
          <p:cNvSpPr>
            <a:spLocks noGrp="1"/>
          </p:cNvSpPr>
          <p:nvPr>
            <p:ph type="sldNum" sz="quarter" idx="12"/>
          </p:nvPr>
        </p:nvSpPr>
        <p:spPr/>
        <p:txBody>
          <a:bodyPr/>
          <a:lstStyle/>
          <a:p>
            <a:pPr>
              <a:defRPr/>
            </a:pPr>
            <a:fld id="{C9A068A3-C494-4260-ADAC-9961F8DC3CD0}"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12775" y="228600"/>
            <a:ext cx="8153400" cy="990600"/>
          </a:xfrm>
        </p:spPr>
        <p:txBody>
          <a:bodyPr/>
          <a:lstStyle/>
          <a:p>
            <a:pPr algn="r" rtl="1"/>
            <a:r>
              <a:rPr lang="ar-SA" dirty="0" smtClean="0"/>
              <a:t>الأنشطة </a:t>
            </a:r>
            <a:r>
              <a:rPr lang="ar-SA" dirty="0" err="1" smtClean="0"/>
              <a:t>المسموحة</a:t>
            </a:r>
            <a:endParaRPr lang="en-US" dirty="0"/>
          </a:p>
        </p:txBody>
      </p:sp>
      <p:sp>
        <p:nvSpPr>
          <p:cNvPr id="8" name="Content Placeholder 7"/>
          <p:cNvSpPr>
            <a:spLocks noGrp="1"/>
          </p:cNvSpPr>
          <p:nvPr>
            <p:ph sz="quarter" idx="1"/>
          </p:nvPr>
        </p:nvSpPr>
        <p:spPr>
          <a:xfrm>
            <a:off x="612775" y="1600200"/>
            <a:ext cx="8153400" cy="4495800"/>
          </a:xfrm>
        </p:spPr>
        <p:txBody>
          <a:bodyPr>
            <a:normAutofit fontScale="92500" lnSpcReduction="20000"/>
          </a:bodyPr>
          <a:lstStyle/>
          <a:p>
            <a:pPr marL="320040" indent="-320040" algn="r" rtl="1" eaLnBrk="1" fontAlgn="auto" hangingPunct="1">
              <a:spcAft>
                <a:spcPts val="0"/>
              </a:spcAft>
              <a:buFont typeface="Wingdings"/>
              <a:buNone/>
              <a:defRPr/>
            </a:pPr>
            <a:r>
              <a:rPr lang="ar-SA" b="1" dirty="0" smtClean="0">
                <a:solidFill>
                  <a:schemeClr val="accent3">
                    <a:lumMod val="75000"/>
                  </a:schemeClr>
                </a:solidFill>
              </a:rPr>
              <a:t>المعايير الدولية: </a:t>
            </a:r>
            <a:endParaRPr lang="en-US" b="1" dirty="0" smtClean="0">
              <a:solidFill>
                <a:schemeClr val="accent3">
                  <a:lumMod val="75000"/>
                </a:schemeClr>
              </a:solidFill>
            </a:endParaRPr>
          </a:p>
          <a:p>
            <a:pPr algn="r" rtl="1"/>
            <a:r>
              <a:rPr lang="ar-SA" dirty="0" smtClean="0"/>
              <a:t>يجب السماح للمنظمات أن تتحدث بحرية في كل القضايا التي تهم العامة بما في ذلك عن:  التشريعات الحالية أو المقترحة, الأعمال الحكومية </a:t>
            </a:r>
            <a:r>
              <a:rPr lang="ar-SA" dirty="0" err="1" smtClean="0"/>
              <a:t>و</a:t>
            </a:r>
            <a:r>
              <a:rPr lang="ar-SA" dirty="0" smtClean="0"/>
              <a:t> السياسات.</a:t>
            </a:r>
            <a:endParaRPr lang="en-US" dirty="0" smtClean="0"/>
          </a:p>
          <a:p>
            <a:pPr algn="r" rtl="1"/>
            <a:r>
              <a:rPr lang="ar-SA" dirty="0" smtClean="0"/>
              <a:t>يجب السماح للمنظمات أن تقوم بالانتقاد أو المدح لمسئولي الدولة أو المرشحين لوظائف عامة.</a:t>
            </a:r>
            <a:endParaRPr lang="en-US" dirty="0" smtClean="0"/>
          </a:p>
          <a:p>
            <a:pPr algn="r" rtl="1"/>
            <a:r>
              <a:rPr lang="ar-SA" dirty="0" smtClean="0"/>
              <a:t>يجب السماح للمنظمات أن تقوم بأي أنشطة سياسة عامة بما فيها التعليم, البحث, </a:t>
            </a:r>
            <a:r>
              <a:rPr lang="ar-SA" dirty="0" err="1" smtClean="0"/>
              <a:t>و</a:t>
            </a:r>
            <a:r>
              <a:rPr lang="ar-SA" dirty="0" smtClean="0"/>
              <a:t> المناصرة.</a:t>
            </a:r>
            <a:endParaRPr lang="en-US" dirty="0" smtClean="0"/>
          </a:p>
          <a:p>
            <a:pPr algn="r" rtl="1"/>
            <a:r>
              <a:rPr lang="ar-SA" dirty="0" smtClean="0"/>
              <a:t>يجب السماح للمنظمات أن تمارس أنشطة مدرة للدخل طالما لا يكون هناك  مكاسب مادية موزعة على المؤسسين, المدراء, </a:t>
            </a:r>
            <a:r>
              <a:rPr lang="ar-SA" dirty="0" err="1" smtClean="0"/>
              <a:t>و</a:t>
            </a:r>
            <a:r>
              <a:rPr lang="ar-SA" dirty="0" smtClean="0"/>
              <a:t> أعضاء مجلس الإدارة </a:t>
            </a:r>
            <a:r>
              <a:rPr lang="ar-SA" dirty="0" err="1" smtClean="0"/>
              <a:t>و</a:t>
            </a:r>
            <a:r>
              <a:rPr lang="ar-SA" dirty="0" smtClean="0"/>
              <a:t> الموظفين </a:t>
            </a:r>
            <a:r>
              <a:rPr lang="ar-SA" dirty="0" err="1" smtClean="0"/>
              <a:t>و</a:t>
            </a:r>
            <a:r>
              <a:rPr lang="ar-SA" dirty="0" smtClean="0"/>
              <a:t> الأعضاء.</a:t>
            </a:r>
            <a:endParaRPr lang="en-US" i="1" dirty="0" smtClean="0"/>
          </a:p>
        </p:txBody>
      </p:sp>
      <p:sp>
        <p:nvSpPr>
          <p:cNvPr id="5" name="Slide Number Placeholder 4"/>
          <p:cNvSpPr>
            <a:spLocks noGrp="1"/>
          </p:cNvSpPr>
          <p:nvPr>
            <p:ph type="sldNum" sz="quarter" idx="12"/>
          </p:nvPr>
        </p:nvSpPr>
        <p:spPr/>
        <p:txBody>
          <a:bodyPr>
            <a:normAutofit fontScale="85000" lnSpcReduction="20000"/>
          </a:bodyPr>
          <a:lstStyle/>
          <a:p>
            <a:pPr>
              <a:defRPr/>
            </a:pPr>
            <a:fld id="{8ED9D140-2341-4601-B1AB-864DA600224C}" type="slidenum">
              <a:rPr lang="en-US" smtClean="0"/>
              <a:pPr>
                <a:defRPr/>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fade">
                                      <p:cBhvr>
                                        <p:cTn id="2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12775" y="228600"/>
            <a:ext cx="8153400" cy="990600"/>
          </a:xfrm>
        </p:spPr>
        <p:txBody>
          <a:bodyPr/>
          <a:lstStyle/>
          <a:p>
            <a:pPr algn="r" rtl="1" eaLnBrk="1" hangingPunct="1"/>
            <a:r>
              <a:rPr lang="ar-SA" dirty="0" smtClean="0"/>
              <a:t>الأنشطة </a:t>
            </a:r>
            <a:r>
              <a:rPr lang="ar-SA" dirty="0" err="1" smtClean="0"/>
              <a:t>المسموحة</a:t>
            </a:r>
            <a:endParaRPr lang="en-US" dirty="0" smtClean="0"/>
          </a:p>
        </p:txBody>
      </p:sp>
      <p:sp>
        <p:nvSpPr>
          <p:cNvPr id="8" name="Content Placeholder 7"/>
          <p:cNvSpPr>
            <a:spLocks noGrp="1"/>
          </p:cNvSpPr>
          <p:nvPr>
            <p:ph sz="quarter" idx="1"/>
          </p:nvPr>
        </p:nvSpPr>
        <p:spPr>
          <a:xfrm>
            <a:off x="612775" y="1600200"/>
            <a:ext cx="8153400" cy="4495800"/>
          </a:xfrm>
        </p:spPr>
        <p:txBody>
          <a:bodyPr>
            <a:noAutofit/>
          </a:bodyPr>
          <a:lstStyle/>
          <a:p>
            <a:pPr marL="320040" indent="-320040" algn="r" rtl="1" eaLnBrk="1" fontAlgn="auto" hangingPunct="1">
              <a:spcAft>
                <a:spcPts val="0"/>
              </a:spcAft>
              <a:buFont typeface="Wingdings"/>
              <a:buChar char=""/>
              <a:defRPr/>
            </a:pPr>
            <a:r>
              <a:rPr lang="ar-SA" sz="2400" dirty="0" smtClean="0"/>
              <a:t>لا يجوز للجمعية أو المؤسسة الانخراط في أي نشاط حزبي أو المشاركة في أي حملة انتخابية أو تخصيص أي من مواردها المالية لمثل هذه الغايات بشكل مباشر أو غير مباشر</a:t>
            </a:r>
            <a:r>
              <a:rPr lang="ar-SA" sz="2400" dirty="0" smtClean="0"/>
              <a:t>.</a:t>
            </a:r>
            <a:r>
              <a:rPr lang="ar-EG" sz="2400" dirty="0" smtClean="0"/>
              <a:t> (</a:t>
            </a:r>
            <a:r>
              <a:rPr lang="ar-SA" sz="2400" dirty="0" smtClean="0">
                <a:solidFill>
                  <a:srgbClr val="92D050"/>
                </a:solidFill>
              </a:rPr>
              <a:t>اليمن</a:t>
            </a:r>
            <a:r>
              <a:rPr lang="ar-EG" sz="2400" dirty="0" smtClean="0">
                <a:solidFill>
                  <a:srgbClr val="92D050"/>
                </a:solidFill>
              </a:rPr>
              <a:t>،</a:t>
            </a:r>
            <a:r>
              <a:rPr lang="ar-SA" sz="2400" dirty="0" smtClean="0">
                <a:solidFill>
                  <a:srgbClr val="92D050"/>
                </a:solidFill>
              </a:rPr>
              <a:t> المادة رقم </a:t>
            </a:r>
            <a:r>
              <a:rPr lang="ar-EG" sz="2400" dirty="0" smtClean="0">
                <a:solidFill>
                  <a:srgbClr val="92D050"/>
                </a:solidFill>
              </a:rPr>
              <a:t>19</a:t>
            </a:r>
            <a:r>
              <a:rPr lang="ar-SA" sz="2400" dirty="0" smtClean="0"/>
              <a:t>)</a:t>
            </a:r>
            <a:endParaRPr lang="ar-EG" sz="2400" dirty="0" smtClean="0"/>
          </a:p>
          <a:p>
            <a:pPr algn="r" rtl="1"/>
            <a:r>
              <a:rPr lang="ar-SA" sz="2400" dirty="0" smtClean="0"/>
              <a:t>قد تدخل الجمعيات أو المؤسسات في نشاطات اقتصادية وتجارية يسمح </a:t>
            </a:r>
            <a:r>
              <a:rPr lang="ar-SA" sz="2400" dirty="0" err="1" smtClean="0"/>
              <a:t>بها</a:t>
            </a:r>
            <a:r>
              <a:rPr lang="ar-SA" sz="2400" dirty="0" smtClean="0"/>
              <a:t> القانون في الحالات </a:t>
            </a:r>
            <a:r>
              <a:rPr lang="ar-SA" sz="2400" dirty="0" smtClean="0"/>
              <a:t>التالية:</a:t>
            </a:r>
            <a:endParaRPr lang="ar-EG" sz="2400" dirty="0" smtClean="0"/>
          </a:p>
          <a:p>
            <a:pPr marL="881063" lvl="1" indent="-514350" algn="r" rtl="1">
              <a:buFont typeface="+mj-lt"/>
              <a:buAutoNum type="arabicPeriod"/>
            </a:pPr>
            <a:r>
              <a:rPr lang="ar-SA" sz="2400" dirty="0" smtClean="0"/>
              <a:t>إذا </a:t>
            </a:r>
            <a:r>
              <a:rPr lang="ar-SA" sz="2400" dirty="0" smtClean="0"/>
              <a:t>كان الهدف هو تحقيق ربح يتماشى مع أهداف وغايات الجمعية أو </a:t>
            </a:r>
            <a:r>
              <a:rPr lang="ar-SA" sz="2400" dirty="0" smtClean="0"/>
              <a:t>المؤسسة.</a:t>
            </a:r>
            <a:endParaRPr lang="ar-EG" sz="2400" dirty="0" smtClean="0"/>
          </a:p>
          <a:p>
            <a:pPr marL="881063" lvl="1" indent="-514350" algn="r" rtl="1">
              <a:buFont typeface="+mj-lt"/>
              <a:buAutoNum type="arabicPeriod"/>
            </a:pPr>
            <a:r>
              <a:rPr lang="ar-SA" sz="2400" dirty="0" smtClean="0"/>
              <a:t>ما </a:t>
            </a:r>
            <a:r>
              <a:rPr lang="ar-SA" sz="2400" dirty="0" smtClean="0"/>
              <a:t>لم يكن هناك توزيع مباشر أو غير مباشر للأرباح المحققة من هذه النشاطات الاقتصادية سواء كان التوزيع للمؤسسين أو الأعضاء أو كبار </a:t>
            </a:r>
            <a:r>
              <a:rPr lang="ar-SA" sz="2400" dirty="0" err="1" smtClean="0"/>
              <a:t>المسؤولين</a:t>
            </a:r>
            <a:r>
              <a:rPr lang="ar-SA" sz="2400" dirty="0" smtClean="0"/>
              <a:t> أو أعضاء مجلس الإدارة أو الموظفين أو مقدمي المساعدات والإعلانات </a:t>
            </a:r>
            <a:r>
              <a:rPr lang="ar-SA" sz="2400" dirty="0" smtClean="0"/>
              <a:t>المالية.</a:t>
            </a:r>
            <a:endParaRPr lang="ar-EG" sz="2400" dirty="0" smtClean="0"/>
          </a:p>
          <a:p>
            <a:pPr marL="881063" lvl="1" indent="-514350" algn="r" rtl="1">
              <a:buFont typeface="+mj-lt"/>
              <a:buAutoNum type="arabicPeriod"/>
            </a:pPr>
            <a:r>
              <a:rPr lang="ar-SA" sz="2400" dirty="0" smtClean="0"/>
              <a:t>ما </a:t>
            </a:r>
            <a:r>
              <a:rPr lang="ar-SA" sz="2400" dirty="0" smtClean="0"/>
              <a:t>لم تشكل هذه النشاطات أية مضاربة أو خطورة مالية غير مضمونة للجمعية أو المؤسسة</a:t>
            </a:r>
            <a:r>
              <a:rPr lang="ar-SA" sz="2400" dirty="0" smtClean="0"/>
              <a:t>.</a:t>
            </a:r>
            <a:r>
              <a:rPr lang="ar-EG" sz="2400" dirty="0" smtClean="0"/>
              <a:t> (</a:t>
            </a:r>
            <a:r>
              <a:rPr lang="ar-SA" sz="2400" dirty="0" smtClean="0">
                <a:solidFill>
                  <a:srgbClr val="92D050"/>
                </a:solidFill>
              </a:rPr>
              <a:t>اليمن</a:t>
            </a:r>
            <a:r>
              <a:rPr lang="ar-EG" sz="2400" dirty="0" smtClean="0">
                <a:solidFill>
                  <a:srgbClr val="92D050"/>
                </a:solidFill>
              </a:rPr>
              <a:t>،</a:t>
            </a:r>
            <a:r>
              <a:rPr lang="ar-SA" sz="2400" dirty="0" smtClean="0">
                <a:solidFill>
                  <a:srgbClr val="92D050"/>
                </a:solidFill>
              </a:rPr>
              <a:t> المادة رقم </a:t>
            </a:r>
            <a:r>
              <a:rPr lang="ar-EG" sz="2400" dirty="0" smtClean="0">
                <a:solidFill>
                  <a:srgbClr val="92D050"/>
                </a:solidFill>
              </a:rPr>
              <a:t>39.2</a:t>
            </a:r>
            <a:r>
              <a:rPr lang="ar-SA" sz="2400" dirty="0" smtClean="0"/>
              <a:t>)</a:t>
            </a:r>
            <a:endParaRPr lang="en-US" sz="2400" dirty="0" smtClean="0"/>
          </a:p>
        </p:txBody>
      </p:sp>
      <p:sp>
        <p:nvSpPr>
          <p:cNvPr id="5" name="Slide Number Placeholder 4"/>
          <p:cNvSpPr>
            <a:spLocks noGrp="1"/>
          </p:cNvSpPr>
          <p:nvPr>
            <p:ph type="sldNum" sz="quarter" idx="12"/>
          </p:nvPr>
        </p:nvSpPr>
        <p:spPr/>
        <p:txBody>
          <a:bodyPr>
            <a:normAutofit fontScale="85000" lnSpcReduction="20000"/>
          </a:bodyPr>
          <a:lstStyle/>
          <a:p>
            <a:pPr>
              <a:defRPr/>
            </a:pPr>
            <a:fld id="{8ED9D140-2341-4601-B1AB-864DA600224C}" type="slidenum">
              <a:rPr lang="en-US" smtClean="0"/>
              <a:pPr>
                <a:defRPr/>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fade">
                                      <p:cBhvr>
                                        <p:cTn id="15" dur="500"/>
                                        <p:tgtEl>
                                          <p:spTgt spid="8">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xEl>
                                              <p:pRg st="3" end="3"/>
                                            </p:txEl>
                                          </p:spTgt>
                                        </p:tgtEl>
                                        <p:attrNameLst>
                                          <p:attrName>style.visibility</p:attrName>
                                        </p:attrNameLst>
                                      </p:cBhvr>
                                      <p:to>
                                        <p:strVal val="visible"/>
                                      </p:to>
                                    </p:set>
                                    <p:animEffect transition="in" filter="fade">
                                      <p:cBhvr>
                                        <p:cTn id="18" dur="500"/>
                                        <p:tgtEl>
                                          <p:spTgt spid="8">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Effect transition="in" filter="fade">
                                      <p:cBhvr>
                                        <p:cTn id="21"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12775" y="228600"/>
            <a:ext cx="8153400" cy="990600"/>
          </a:xfrm>
        </p:spPr>
        <p:txBody>
          <a:bodyPr/>
          <a:lstStyle/>
          <a:p>
            <a:pPr algn="r" eaLnBrk="1" hangingPunct="1"/>
            <a:r>
              <a:rPr lang="ar-SA" dirty="0" smtClean="0"/>
              <a:t>التبعية الأجنبية </a:t>
            </a:r>
            <a:endParaRPr lang="en-US" dirty="0" smtClean="0"/>
          </a:p>
        </p:txBody>
      </p:sp>
      <p:sp>
        <p:nvSpPr>
          <p:cNvPr id="4" name="Content Placeholder 3"/>
          <p:cNvSpPr>
            <a:spLocks noGrp="1"/>
          </p:cNvSpPr>
          <p:nvPr>
            <p:ph sz="quarter" idx="1"/>
          </p:nvPr>
        </p:nvSpPr>
        <p:spPr>
          <a:xfrm>
            <a:off x="612775" y="1600200"/>
            <a:ext cx="8153400" cy="4495800"/>
          </a:xfrm>
        </p:spPr>
        <p:txBody>
          <a:bodyPr>
            <a:normAutofit/>
          </a:bodyPr>
          <a:lstStyle/>
          <a:p>
            <a:pPr marL="320040" indent="-320040" algn="r" rtl="1" eaLnBrk="1" fontAlgn="auto" hangingPunct="1">
              <a:spcAft>
                <a:spcPts val="0"/>
              </a:spcAft>
              <a:buFont typeface="Wingdings"/>
              <a:buChar char=""/>
              <a:defRPr/>
            </a:pPr>
            <a:r>
              <a:rPr lang="ar-SA" b="1" dirty="0" smtClean="0">
                <a:solidFill>
                  <a:schemeClr val="accent3">
                    <a:lumMod val="75000"/>
                  </a:schemeClr>
                </a:solidFill>
              </a:rPr>
              <a:t>المعايير الدولية: </a:t>
            </a:r>
            <a:r>
              <a:rPr lang="ar-SA" dirty="0" smtClean="0"/>
              <a:t>يجب السماح بالتبعية الأجنبية في ظل المسموح </a:t>
            </a:r>
            <a:r>
              <a:rPr lang="ar-SA" dirty="0" err="1" smtClean="0"/>
              <a:t>به</a:t>
            </a:r>
            <a:r>
              <a:rPr lang="ar-SA" dirty="0" smtClean="0"/>
              <a:t> من القوانين التي تطبق على مواطني البلد.</a:t>
            </a:r>
            <a:endParaRPr lang="en-US" dirty="0" smtClean="0"/>
          </a:p>
          <a:p>
            <a:pPr algn="r" rtl="1"/>
            <a:r>
              <a:rPr lang="ar-SA" b="1" dirty="0" smtClean="0">
                <a:solidFill>
                  <a:schemeClr val="accent3">
                    <a:lumMod val="75000"/>
                  </a:schemeClr>
                </a:solidFill>
              </a:rPr>
              <a:t>لبنان</a:t>
            </a:r>
            <a:r>
              <a:rPr lang="ar-SA" dirty="0" smtClean="0"/>
              <a:t>: مسموح</a:t>
            </a:r>
            <a:endParaRPr lang="en-US" dirty="0" smtClean="0"/>
          </a:p>
          <a:p>
            <a:pPr algn="r" rtl="1"/>
            <a:r>
              <a:rPr lang="ar-SA" b="1" dirty="0" smtClean="0">
                <a:solidFill>
                  <a:schemeClr val="accent3">
                    <a:lumMod val="75000"/>
                  </a:schemeClr>
                </a:solidFill>
              </a:rPr>
              <a:t>المغرب</a:t>
            </a:r>
            <a:r>
              <a:rPr lang="ar-SA" dirty="0" smtClean="0"/>
              <a:t>: </a:t>
            </a:r>
            <a:r>
              <a:rPr lang="ar-SA" dirty="0" smtClean="0"/>
              <a:t>مسموح</a:t>
            </a:r>
            <a:endParaRPr lang="ar-EG" dirty="0" smtClean="0"/>
          </a:p>
          <a:p>
            <a:pPr marL="319088" lvl="1" indent="-319088" algn="r" rtl="1">
              <a:spcBef>
                <a:spcPts val="700"/>
              </a:spcBef>
              <a:buClr>
                <a:schemeClr val="accent2"/>
              </a:buClr>
              <a:buSzPct val="60000"/>
              <a:buFont typeface="Wingdings" pitchFamily="2" charset="2"/>
              <a:buChar char=""/>
            </a:pPr>
            <a:r>
              <a:rPr lang="ar-SA" sz="3200" b="1" dirty="0" smtClean="0">
                <a:solidFill>
                  <a:srgbClr val="C00000"/>
                </a:solidFill>
              </a:rPr>
              <a:t>اليمن</a:t>
            </a:r>
            <a:r>
              <a:rPr lang="ar-EG" sz="3200" b="1" dirty="0" smtClean="0">
                <a:solidFill>
                  <a:srgbClr val="C00000"/>
                </a:solidFill>
              </a:rPr>
              <a:t>:</a:t>
            </a:r>
            <a:r>
              <a:rPr lang="ar-SA" sz="3200" dirty="0" smtClean="0">
                <a:solidFill>
                  <a:srgbClr val="92D050"/>
                </a:solidFill>
              </a:rPr>
              <a:t> </a:t>
            </a:r>
            <a:r>
              <a:rPr lang="ar-SA" dirty="0" smtClean="0"/>
              <a:t>يحق </a:t>
            </a:r>
            <a:r>
              <a:rPr lang="ar-SA" dirty="0" smtClean="0"/>
              <a:t>لأي جمعية أو مؤسسة, وبموافقة الوزارة, تنفيذ أي نشاط بناء على طلب من هيئات خارجية</a:t>
            </a:r>
            <a:r>
              <a:rPr lang="ar-SA" dirty="0" smtClean="0"/>
              <a:t>.</a:t>
            </a:r>
            <a:r>
              <a:rPr lang="ar-EG" dirty="0" smtClean="0"/>
              <a:t> (</a:t>
            </a:r>
            <a:r>
              <a:rPr lang="ar-SA" dirty="0" smtClean="0"/>
              <a:t>المادة رقم </a:t>
            </a:r>
            <a:r>
              <a:rPr lang="ar-EG" dirty="0" smtClean="0"/>
              <a:t>23.2</a:t>
            </a:r>
            <a:r>
              <a:rPr lang="ar-SA" sz="2400" dirty="0" smtClean="0"/>
              <a:t>)</a:t>
            </a:r>
            <a:endParaRPr lang="en-US" dirty="0" smtClean="0"/>
          </a:p>
        </p:txBody>
      </p:sp>
      <p:sp>
        <p:nvSpPr>
          <p:cNvPr id="6" name="Slide Number Placeholder 5"/>
          <p:cNvSpPr>
            <a:spLocks noGrp="1"/>
          </p:cNvSpPr>
          <p:nvPr>
            <p:ph type="sldNum" sz="quarter" idx="12"/>
          </p:nvPr>
        </p:nvSpPr>
        <p:spPr/>
        <p:txBody>
          <a:bodyPr>
            <a:normAutofit fontScale="85000" lnSpcReduction="20000"/>
          </a:bodyPr>
          <a:lstStyle/>
          <a:p>
            <a:pPr>
              <a:defRPr/>
            </a:pPr>
            <a:fld id="{8ED9D140-2341-4601-B1AB-864DA600224C}" type="slidenum">
              <a:rPr lang="en-US" smtClean="0"/>
              <a:pPr>
                <a:defRPr/>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down)">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12775" y="228600"/>
            <a:ext cx="8153400" cy="990600"/>
          </a:xfrm>
        </p:spPr>
        <p:txBody>
          <a:bodyPr/>
          <a:lstStyle/>
          <a:p>
            <a:pPr algn="r" rtl="1" eaLnBrk="1" hangingPunct="1"/>
            <a:r>
              <a:rPr lang="ar-SA" dirty="0" smtClean="0"/>
              <a:t>التصفية أو الحل</a:t>
            </a:r>
            <a:endParaRPr lang="en-US" dirty="0" smtClean="0"/>
          </a:p>
        </p:txBody>
      </p:sp>
      <p:sp>
        <p:nvSpPr>
          <p:cNvPr id="4" name="Content Placeholder 3"/>
          <p:cNvSpPr>
            <a:spLocks noGrp="1"/>
          </p:cNvSpPr>
          <p:nvPr>
            <p:ph sz="quarter" idx="1"/>
          </p:nvPr>
        </p:nvSpPr>
        <p:spPr>
          <a:xfrm>
            <a:off x="612775" y="1600200"/>
            <a:ext cx="8153400" cy="4495800"/>
          </a:xfrm>
        </p:spPr>
        <p:txBody>
          <a:bodyPr>
            <a:normAutofit/>
          </a:bodyPr>
          <a:lstStyle/>
          <a:p>
            <a:pPr marL="320040" indent="-320040" algn="r" rtl="1" eaLnBrk="1" fontAlgn="auto" hangingPunct="1">
              <a:spcAft>
                <a:spcPts val="0"/>
              </a:spcAft>
              <a:buFont typeface="Wingdings"/>
              <a:buChar char=""/>
              <a:defRPr/>
            </a:pPr>
            <a:r>
              <a:rPr lang="ar-SA" b="1" dirty="0" smtClean="0">
                <a:solidFill>
                  <a:schemeClr val="accent3">
                    <a:lumMod val="75000"/>
                  </a:schemeClr>
                </a:solidFill>
              </a:rPr>
              <a:t>المعايير الدولية:</a:t>
            </a:r>
            <a:r>
              <a:rPr lang="en-US" b="1" dirty="0" smtClean="0">
                <a:solidFill>
                  <a:schemeClr val="accent3">
                    <a:lumMod val="75000"/>
                  </a:schemeClr>
                </a:solidFill>
              </a:rPr>
              <a:t> </a:t>
            </a:r>
            <a:r>
              <a:rPr lang="ar-SA" dirty="0" smtClean="0"/>
              <a:t>يجب السماح بالتصفية الطوعية من قبل مجلس الإدارة الأعلى. و التصفية الغير طوعية تتم من قبل أو عن طريق  المحكمة المستقلة </a:t>
            </a:r>
            <a:r>
              <a:rPr lang="ar-SA" dirty="0" err="1" smtClean="0"/>
              <a:t>و</a:t>
            </a:r>
            <a:r>
              <a:rPr lang="ar-SA" dirty="0" smtClean="0"/>
              <a:t> القابل </a:t>
            </a:r>
            <a:r>
              <a:rPr lang="ar-SA" dirty="0" err="1" smtClean="0"/>
              <a:t>للأستئناف</a:t>
            </a:r>
            <a:r>
              <a:rPr lang="ar-SA" dirty="0" smtClean="0"/>
              <a:t>. </a:t>
            </a:r>
            <a:r>
              <a:rPr lang="en-US" b="1" dirty="0" smtClean="0">
                <a:solidFill>
                  <a:schemeClr val="accent3">
                    <a:lumMod val="75000"/>
                  </a:schemeClr>
                </a:solidFill>
              </a:rPr>
              <a:t> </a:t>
            </a:r>
            <a:endParaRPr lang="ar-EG" b="1" dirty="0" smtClean="0">
              <a:solidFill>
                <a:schemeClr val="accent3">
                  <a:lumMod val="75000"/>
                </a:schemeClr>
              </a:solidFill>
            </a:endParaRPr>
          </a:p>
          <a:p>
            <a:pPr marL="320040" lvl="1" indent="-320040" algn="r" rtl="1" eaLnBrk="1" fontAlgn="auto" hangingPunct="1">
              <a:spcBef>
                <a:spcPts val="700"/>
              </a:spcBef>
              <a:spcAft>
                <a:spcPts val="0"/>
              </a:spcAft>
              <a:buClr>
                <a:schemeClr val="accent2"/>
              </a:buClr>
              <a:buSzPct val="60000"/>
              <a:buFont typeface="Wingdings"/>
              <a:buChar char=""/>
              <a:defRPr/>
            </a:pPr>
            <a:r>
              <a:rPr lang="ar-SA" sz="3200" b="1" dirty="0" smtClean="0">
                <a:solidFill>
                  <a:srgbClr val="92D050"/>
                </a:solidFill>
              </a:rPr>
              <a:t>اليمن</a:t>
            </a:r>
            <a:r>
              <a:rPr lang="ar-EG" sz="3200" b="1" dirty="0" smtClean="0">
                <a:solidFill>
                  <a:srgbClr val="92D050"/>
                </a:solidFill>
              </a:rPr>
              <a:t>:</a:t>
            </a:r>
            <a:r>
              <a:rPr lang="ar-SA" sz="3200" b="1" dirty="0" smtClean="0">
                <a:solidFill>
                  <a:srgbClr val="92D050"/>
                </a:solidFill>
              </a:rPr>
              <a:t> </a:t>
            </a:r>
            <a:r>
              <a:rPr lang="ar-SA" dirty="0" smtClean="0"/>
              <a:t>قد </a:t>
            </a:r>
            <a:r>
              <a:rPr lang="ar-SA" dirty="0" smtClean="0"/>
              <a:t>تقيم الوزارة دعوى من أجل حل جمعية أو مؤسسة ما لدى المحكمة المختصة في حال قامت الجمعية أو المؤسسة بأية خرق لبنود القانون أو أية قوانين أخرى متبعة</a:t>
            </a:r>
            <a:r>
              <a:rPr lang="ar-SA" dirty="0" smtClean="0"/>
              <a:t>.</a:t>
            </a:r>
            <a:r>
              <a:rPr lang="ar-EG" dirty="0" smtClean="0"/>
              <a:t> </a:t>
            </a:r>
            <a:r>
              <a:rPr lang="ar-EG" dirty="0" smtClean="0"/>
              <a:t>(</a:t>
            </a:r>
            <a:r>
              <a:rPr lang="ar-SA" dirty="0" smtClean="0"/>
              <a:t>المادة رقم </a:t>
            </a:r>
            <a:r>
              <a:rPr lang="ar-EG" dirty="0" smtClean="0"/>
              <a:t>44.1</a:t>
            </a:r>
            <a:r>
              <a:rPr lang="ar-SA" sz="2400" dirty="0" smtClean="0"/>
              <a:t>)</a:t>
            </a:r>
            <a:endParaRPr lang="en-US" i="1" dirty="0" smtClean="0"/>
          </a:p>
        </p:txBody>
      </p:sp>
      <p:sp>
        <p:nvSpPr>
          <p:cNvPr id="6" name="Slide Number Placeholder 5"/>
          <p:cNvSpPr>
            <a:spLocks noGrp="1"/>
          </p:cNvSpPr>
          <p:nvPr>
            <p:ph type="sldNum" sz="quarter" idx="12"/>
          </p:nvPr>
        </p:nvSpPr>
        <p:spPr/>
        <p:txBody>
          <a:bodyPr>
            <a:normAutofit fontScale="85000" lnSpcReduction="20000"/>
          </a:bodyPr>
          <a:lstStyle/>
          <a:p>
            <a:pPr>
              <a:defRPr/>
            </a:pPr>
            <a:fld id="{8ED9D140-2341-4601-B1AB-864DA600224C}" type="slidenum">
              <a:rPr lang="en-US" smtClean="0"/>
              <a:pPr>
                <a:defRPr/>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3">
            <a:clrChange>
              <a:clrFrom>
                <a:srgbClr val="FFFFFF"/>
              </a:clrFrom>
              <a:clrTo>
                <a:srgbClr val="FFFFFF">
                  <a:alpha val="0"/>
                </a:srgbClr>
              </a:clrTo>
            </a:clrChange>
            <a:lum bright="40000" contrast="-30000"/>
          </a:blip>
          <a:srcRect r="8154"/>
          <a:stretch>
            <a:fillRect/>
          </a:stretch>
        </p:blipFill>
        <p:spPr bwMode="auto">
          <a:xfrm>
            <a:off x="-152400" y="1981200"/>
            <a:ext cx="9236075" cy="4572000"/>
          </a:xfrm>
          <a:prstGeom prst="rect">
            <a:avLst/>
          </a:prstGeom>
          <a:noFill/>
          <a:ln w="9525">
            <a:noFill/>
            <a:miter lim="800000"/>
            <a:headEnd/>
            <a:tailEnd/>
          </a:ln>
        </p:spPr>
      </p:pic>
      <p:sp>
        <p:nvSpPr>
          <p:cNvPr id="2" name="Title 1"/>
          <p:cNvSpPr>
            <a:spLocks noGrp="1"/>
          </p:cNvSpPr>
          <p:nvPr>
            <p:ph type="title"/>
          </p:nvPr>
        </p:nvSpPr>
        <p:spPr>
          <a:xfrm>
            <a:off x="612775" y="228600"/>
            <a:ext cx="8153400" cy="990600"/>
          </a:xfrm>
        </p:spPr>
        <p:txBody>
          <a:bodyPr>
            <a:normAutofit/>
          </a:bodyPr>
          <a:lstStyle/>
          <a:p>
            <a:pPr algn="r" rtl="1" eaLnBrk="1" fontAlgn="auto" hangingPunct="1">
              <a:spcAft>
                <a:spcPts val="0"/>
              </a:spcAft>
              <a:defRPr/>
            </a:pPr>
            <a:r>
              <a:rPr lang="ar-SA" dirty="0" smtClean="0"/>
              <a:t>من أين أتت أفضل الممارسات؟</a:t>
            </a:r>
            <a:endParaRPr lang="en-US" dirty="0"/>
          </a:p>
        </p:txBody>
      </p:sp>
      <p:sp>
        <p:nvSpPr>
          <p:cNvPr id="4" name="Content Placeholder 3"/>
          <p:cNvSpPr>
            <a:spLocks noGrp="1"/>
          </p:cNvSpPr>
          <p:nvPr>
            <p:ph sz="quarter" idx="1"/>
          </p:nvPr>
        </p:nvSpPr>
        <p:spPr>
          <a:xfrm>
            <a:off x="612775" y="1600200"/>
            <a:ext cx="8153400" cy="4495800"/>
          </a:xfrm>
        </p:spPr>
        <p:txBody>
          <a:bodyPr>
            <a:normAutofit/>
          </a:bodyPr>
          <a:lstStyle/>
          <a:p>
            <a:pPr algn="r" rtl="1" fontAlgn="auto">
              <a:spcAft>
                <a:spcPts val="0"/>
              </a:spcAft>
              <a:defRPr/>
            </a:pPr>
            <a:r>
              <a:rPr lang="ar-SA" sz="2800" b="1" u="sng" dirty="0" smtClean="0"/>
              <a:t>المادة 22</a:t>
            </a:r>
            <a:r>
              <a:rPr lang="ar-EG" sz="2800" b="1" u="sng" dirty="0" smtClean="0"/>
              <a:t>العهد الدولي الخاص بالحقوق المدنية والسياسية:</a:t>
            </a:r>
            <a:endParaRPr lang="en-US" sz="2800" b="1" u="sng" dirty="0" smtClean="0"/>
          </a:p>
          <a:p>
            <a:pPr marL="514350" indent="-514350" algn="r" rtl="1" eaLnBrk="1" fontAlgn="auto" hangingPunct="1">
              <a:spcAft>
                <a:spcPts val="0"/>
              </a:spcAft>
              <a:buFont typeface="+mj-lt"/>
              <a:buAutoNum type="arabicPeriod"/>
              <a:defRPr/>
            </a:pPr>
            <a:r>
              <a:rPr lang="ar-SA" b="1" dirty="0" smtClean="0"/>
              <a:t>لكل فرد حق في حرية تكوين الجمعيات مع آخرين، بما في ذلك حق إنشاء النقابات والانضمام إليها من أجل حماية مصالحه</a:t>
            </a:r>
            <a:r>
              <a:rPr lang="en-US" b="1" dirty="0" smtClean="0"/>
              <a:t>.</a:t>
            </a:r>
            <a:endParaRPr lang="ar-EG" b="1" dirty="0" smtClean="0"/>
          </a:p>
          <a:p>
            <a:pPr marL="514350" indent="-514350" algn="r" rtl="1" eaLnBrk="1" fontAlgn="auto" hangingPunct="1">
              <a:spcAft>
                <a:spcPts val="0"/>
              </a:spcAft>
              <a:buFont typeface="+mj-lt"/>
              <a:buAutoNum type="arabicPeriod"/>
              <a:defRPr/>
            </a:pPr>
            <a:r>
              <a:rPr lang="ar-SA" b="1" dirty="0" smtClean="0">
                <a:solidFill>
                  <a:srgbClr val="C00000"/>
                </a:solidFill>
              </a:rPr>
              <a:t>لا يجوز أن يوضع من القيود على ممارسة هذا الحق</a:t>
            </a:r>
            <a:r>
              <a:rPr lang="ar-SA" b="1" dirty="0" smtClean="0"/>
              <a:t> إلا تلك التي ينص عليها القانون وتشكل تدابير </a:t>
            </a:r>
            <a:r>
              <a:rPr lang="ar-SA" b="1" dirty="0" smtClean="0">
                <a:solidFill>
                  <a:srgbClr val="C00000"/>
                </a:solidFill>
              </a:rPr>
              <a:t>ضرورية، في مجتمع ديمقراطي، </a:t>
            </a:r>
            <a:r>
              <a:rPr lang="ar-SA" b="1" dirty="0" smtClean="0"/>
              <a:t>لصيانة </a:t>
            </a:r>
            <a:r>
              <a:rPr lang="ar-SA" b="1" dirty="0" smtClean="0">
                <a:solidFill>
                  <a:srgbClr val="C00000"/>
                </a:solidFill>
              </a:rPr>
              <a:t>الأمن القومي</a:t>
            </a:r>
            <a:r>
              <a:rPr lang="ar-SA" b="1" dirty="0" smtClean="0"/>
              <a:t> أو </a:t>
            </a:r>
            <a:r>
              <a:rPr lang="ar-SA" b="1" dirty="0" smtClean="0">
                <a:solidFill>
                  <a:srgbClr val="C00000"/>
                </a:solidFill>
              </a:rPr>
              <a:t>السلامة العامة</a:t>
            </a:r>
            <a:r>
              <a:rPr lang="ar-SA" b="1" dirty="0" smtClean="0"/>
              <a:t> أو </a:t>
            </a:r>
            <a:r>
              <a:rPr lang="ar-SA" b="1" dirty="0" smtClean="0">
                <a:solidFill>
                  <a:srgbClr val="C00000"/>
                </a:solidFill>
              </a:rPr>
              <a:t>النظام العام</a:t>
            </a:r>
            <a:r>
              <a:rPr lang="ar-SA" b="1" dirty="0" smtClean="0"/>
              <a:t> أو </a:t>
            </a:r>
            <a:r>
              <a:rPr lang="ar-SA" b="1" dirty="0" smtClean="0">
                <a:solidFill>
                  <a:srgbClr val="C00000"/>
                </a:solidFill>
              </a:rPr>
              <a:t>حماية الصحة العامة</a:t>
            </a:r>
            <a:r>
              <a:rPr lang="ar-SA" b="1" dirty="0" smtClean="0"/>
              <a:t> أو </a:t>
            </a:r>
            <a:r>
              <a:rPr lang="ar-SA" b="1" dirty="0" smtClean="0">
                <a:solidFill>
                  <a:srgbClr val="C00000"/>
                </a:solidFill>
              </a:rPr>
              <a:t>الآداب العامة</a:t>
            </a:r>
            <a:r>
              <a:rPr lang="ar-SA" b="1" dirty="0" smtClean="0"/>
              <a:t> أو </a:t>
            </a:r>
            <a:r>
              <a:rPr lang="ar-SA" b="1" dirty="0" smtClean="0">
                <a:solidFill>
                  <a:srgbClr val="C00000"/>
                </a:solidFill>
              </a:rPr>
              <a:t>حماية حقوق الآخرين وحرياتهم</a:t>
            </a:r>
            <a:r>
              <a:rPr lang="en-US" b="1" dirty="0" smtClean="0"/>
              <a:t>. </a:t>
            </a:r>
            <a:r>
              <a:rPr lang="ar-EG" b="1" dirty="0" smtClean="0"/>
              <a:t>..</a:t>
            </a:r>
            <a:endParaRPr lang="en-US" b="1" dirty="0"/>
          </a:p>
        </p:txBody>
      </p:sp>
      <p:sp>
        <p:nvSpPr>
          <p:cNvPr id="6" name="Slide Number Placeholder 5"/>
          <p:cNvSpPr>
            <a:spLocks noGrp="1"/>
          </p:cNvSpPr>
          <p:nvPr>
            <p:ph type="sldNum" sz="quarter" idx="12"/>
          </p:nvPr>
        </p:nvSpPr>
        <p:spPr/>
        <p:txBody>
          <a:bodyPr>
            <a:normAutofit fontScale="85000" lnSpcReduction="20000"/>
          </a:bodyPr>
          <a:lstStyle/>
          <a:p>
            <a:pPr>
              <a:defRPr/>
            </a:pPr>
            <a:fld id="{8ED9D140-2341-4601-B1AB-864DA600224C}" type="slidenum">
              <a:rPr lang="en-US" smtClean="0"/>
              <a:pPr>
                <a:defRPr/>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3"/>
          <a:srcRect l="35371" t="27229" r="40457" b="42949"/>
          <a:stretch>
            <a:fillRect/>
          </a:stretch>
        </p:blipFill>
        <p:spPr bwMode="auto">
          <a:xfrm>
            <a:off x="5029200" y="4459288"/>
            <a:ext cx="3733800" cy="2093912"/>
          </a:xfrm>
          <a:prstGeom prst="rect">
            <a:avLst/>
          </a:prstGeom>
          <a:noFill/>
          <a:ln w="9525">
            <a:noFill/>
            <a:miter lim="800000"/>
            <a:headEnd/>
            <a:tailEnd/>
          </a:ln>
        </p:spPr>
      </p:pic>
      <p:sp>
        <p:nvSpPr>
          <p:cNvPr id="2" name="Title 1"/>
          <p:cNvSpPr>
            <a:spLocks noGrp="1"/>
          </p:cNvSpPr>
          <p:nvPr>
            <p:ph type="title"/>
          </p:nvPr>
        </p:nvSpPr>
        <p:spPr>
          <a:xfrm>
            <a:off x="612775" y="228600"/>
            <a:ext cx="8153400" cy="990600"/>
          </a:xfrm>
        </p:spPr>
        <p:txBody>
          <a:bodyPr>
            <a:normAutofit/>
          </a:bodyPr>
          <a:lstStyle/>
          <a:p>
            <a:pPr algn="r" rtl="1" eaLnBrk="1" fontAlgn="auto" hangingPunct="1">
              <a:spcAft>
                <a:spcPts val="0"/>
              </a:spcAft>
              <a:defRPr/>
            </a:pPr>
            <a:r>
              <a:rPr lang="ar-SA" dirty="0" smtClean="0"/>
              <a:t>من أين أتت أفضل الممارسات؟</a:t>
            </a:r>
            <a:endParaRPr lang="en-US" dirty="0"/>
          </a:p>
        </p:txBody>
      </p:sp>
      <p:sp>
        <p:nvSpPr>
          <p:cNvPr id="4" name="Content Placeholder 3"/>
          <p:cNvSpPr>
            <a:spLocks noGrp="1"/>
          </p:cNvSpPr>
          <p:nvPr>
            <p:ph sz="quarter" idx="1"/>
          </p:nvPr>
        </p:nvSpPr>
        <p:spPr>
          <a:xfrm>
            <a:off x="612775" y="1600200"/>
            <a:ext cx="8153400" cy="4495800"/>
          </a:xfrm>
        </p:spPr>
        <p:txBody>
          <a:bodyPr>
            <a:normAutofit/>
          </a:bodyPr>
          <a:lstStyle/>
          <a:p>
            <a:pPr algn="r" rtl="1"/>
            <a:r>
              <a:rPr lang="en-US" u="sng" dirty="0" smtClean="0"/>
              <a:t> </a:t>
            </a:r>
            <a:r>
              <a:rPr lang="ar-SA" u="sng" dirty="0" smtClean="0"/>
              <a:t>المادة </a:t>
            </a:r>
            <a:r>
              <a:rPr lang="ar-EG" u="sng" dirty="0" smtClean="0"/>
              <a:t>28 </a:t>
            </a:r>
            <a:r>
              <a:rPr lang="ar-SA" u="sng" dirty="0" smtClean="0"/>
              <a:t>الميثاق العربي لحقوق </a:t>
            </a:r>
            <a:r>
              <a:rPr lang="ar-SA" u="sng" dirty="0" smtClean="0"/>
              <a:t>الإنسان</a:t>
            </a:r>
            <a:r>
              <a:rPr lang="ar-EG" u="sng" dirty="0" smtClean="0"/>
              <a:t/>
            </a:r>
            <a:br>
              <a:rPr lang="ar-EG" u="sng" dirty="0" smtClean="0"/>
            </a:br>
            <a:r>
              <a:rPr lang="ar-SA" dirty="0" smtClean="0"/>
              <a:t>للمواطنين </a:t>
            </a:r>
            <a:r>
              <a:rPr lang="ar-SA" dirty="0" smtClean="0"/>
              <a:t>حرية الاجتماع وحرية التجمع بصورة سلمية ولا يحوز إن يفرض من القيود على ممارسة أي </a:t>
            </a:r>
            <a:r>
              <a:rPr lang="ar-SA" dirty="0" smtClean="0"/>
              <a:t>من</a:t>
            </a:r>
            <a:r>
              <a:rPr lang="ar-EG" dirty="0" smtClean="0"/>
              <a:t> </a:t>
            </a:r>
            <a:r>
              <a:rPr lang="ar-SA" dirty="0" smtClean="0"/>
              <a:t>هاتين </a:t>
            </a:r>
            <a:r>
              <a:rPr lang="ar-SA" dirty="0" err="1" smtClean="0"/>
              <a:t>الحريتين</a:t>
            </a:r>
            <a:r>
              <a:rPr lang="ar-SA" dirty="0" smtClean="0"/>
              <a:t> إلا ما تستوجبه دواعي الأمن القومي أو السلامة العامة أو حماية حقوق الآخرين وحرياتهم</a:t>
            </a:r>
            <a:r>
              <a:rPr lang="en-US" dirty="0" smtClean="0"/>
              <a:t>.</a:t>
            </a:r>
            <a:endParaRPr lang="en-US" dirty="0" smtClean="0"/>
          </a:p>
        </p:txBody>
      </p:sp>
      <p:sp>
        <p:nvSpPr>
          <p:cNvPr id="6" name="Slide Number Placeholder 5"/>
          <p:cNvSpPr>
            <a:spLocks noGrp="1"/>
          </p:cNvSpPr>
          <p:nvPr>
            <p:ph type="sldNum" sz="quarter" idx="12"/>
          </p:nvPr>
        </p:nvSpPr>
        <p:spPr/>
        <p:txBody>
          <a:bodyPr>
            <a:normAutofit fontScale="85000" lnSpcReduction="20000"/>
          </a:bodyPr>
          <a:lstStyle/>
          <a:p>
            <a:pPr>
              <a:defRPr/>
            </a:pPr>
            <a:fld id="{8ED9D140-2341-4601-B1AB-864DA600224C}" type="slidenum">
              <a:rPr lang="en-US" smtClean="0"/>
              <a:pPr>
                <a:defRPr/>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algn="r" rtl="1" eaLnBrk="1" fontAlgn="auto" hangingPunct="1">
              <a:spcAft>
                <a:spcPts val="0"/>
              </a:spcAft>
              <a:defRPr/>
            </a:pPr>
            <a:r>
              <a:rPr lang="ar-SA" dirty="0" smtClean="0"/>
              <a:t>قضايا رئيسية في دورة حياة المنظمات الغير حكومية</a:t>
            </a:r>
            <a:endParaRPr lang="en-US" dirty="0"/>
          </a:p>
        </p:txBody>
      </p:sp>
      <p:graphicFrame>
        <p:nvGraphicFramePr>
          <p:cNvPr id="5" name="Content Placeholder 4"/>
          <p:cNvGraphicFramePr>
            <a:graphicFrameLocks noGrp="1"/>
          </p:cNvGraphicFramePr>
          <p:nvPr>
            <p:ph sz="quarter" idx="1"/>
          </p:nvPr>
        </p:nvGraphicFramePr>
        <p:xfrm>
          <a:off x="225425" y="1600200"/>
          <a:ext cx="8766175"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p:cNvSpPr>
            <a:spLocks noGrp="1"/>
          </p:cNvSpPr>
          <p:nvPr>
            <p:ph type="sldNum" sz="quarter" idx="12"/>
          </p:nvPr>
        </p:nvSpPr>
        <p:spPr/>
        <p:txBody>
          <a:bodyPr>
            <a:normAutofit fontScale="85000" lnSpcReduction="20000"/>
          </a:bodyPr>
          <a:lstStyle/>
          <a:p>
            <a:pPr>
              <a:defRPr/>
            </a:pPr>
            <a:fld id="{8ED9D140-2341-4601-B1AB-864DA600224C}" type="slidenum">
              <a:rPr lang="en-US" smtClean="0"/>
              <a:pPr>
                <a:defRPr/>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12775" y="228600"/>
            <a:ext cx="8153400" cy="990600"/>
          </a:xfrm>
        </p:spPr>
        <p:txBody>
          <a:bodyPr/>
          <a:lstStyle/>
          <a:p>
            <a:pPr algn="r" rtl="1" eaLnBrk="1" hangingPunct="1"/>
            <a:r>
              <a:rPr lang="ar-SA" dirty="0" smtClean="0"/>
              <a:t>التسجيل الطوعي</a:t>
            </a:r>
            <a:endParaRPr lang="en-US" dirty="0" smtClean="0"/>
          </a:p>
        </p:txBody>
      </p:sp>
      <p:sp>
        <p:nvSpPr>
          <p:cNvPr id="4" name="Content Placeholder 3"/>
          <p:cNvSpPr>
            <a:spLocks noGrp="1"/>
          </p:cNvSpPr>
          <p:nvPr>
            <p:ph sz="quarter" idx="1"/>
          </p:nvPr>
        </p:nvSpPr>
        <p:spPr>
          <a:xfrm>
            <a:off x="612775" y="1600200"/>
            <a:ext cx="8153400" cy="4495800"/>
          </a:xfrm>
        </p:spPr>
        <p:txBody>
          <a:bodyPr>
            <a:normAutofit/>
          </a:bodyPr>
          <a:lstStyle/>
          <a:p>
            <a:pPr algn="r" rtl="1"/>
            <a:r>
              <a:rPr lang="ar-SA" b="1" dirty="0" smtClean="0">
                <a:solidFill>
                  <a:schemeClr val="accent3">
                    <a:lumMod val="75000"/>
                  </a:schemeClr>
                </a:solidFill>
              </a:rPr>
              <a:t>المعايير الدولية:</a:t>
            </a:r>
            <a:r>
              <a:rPr lang="ar-SA" dirty="0" smtClean="0"/>
              <a:t> الحصول على وضع قانوني يجب أن لا يكون شرطا أساسيا لممارسة حقوق التعبير, التجمع السلمي, </a:t>
            </a:r>
            <a:r>
              <a:rPr lang="ar-SA" dirty="0" err="1" smtClean="0"/>
              <a:t>و</a:t>
            </a:r>
            <a:r>
              <a:rPr lang="ar-SA" dirty="0" smtClean="0"/>
              <a:t> الجمعيات.</a:t>
            </a:r>
            <a:endParaRPr lang="en-US" dirty="0" smtClean="0"/>
          </a:p>
          <a:p>
            <a:pPr marL="320040" indent="-320040" algn="r" rtl="1" eaLnBrk="1" fontAlgn="auto" hangingPunct="1">
              <a:spcAft>
                <a:spcPts val="0"/>
              </a:spcAft>
              <a:buFont typeface="Wingdings"/>
              <a:buChar char=""/>
              <a:defRPr/>
            </a:pPr>
            <a:r>
              <a:rPr lang="ar-EG" b="1" dirty="0" smtClean="0">
                <a:solidFill>
                  <a:schemeClr val="accent2">
                    <a:lumMod val="75000"/>
                  </a:schemeClr>
                </a:solidFill>
              </a:rPr>
              <a:t>لبنان</a:t>
            </a:r>
            <a:r>
              <a:rPr lang="en-US" b="1" dirty="0" smtClean="0">
                <a:solidFill>
                  <a:schemeClr val="accent2">
                    <a:lumMod val="75000"/>
                  </a:schemeClr>
                </a:solidFill>
              </a:rPr>
              <a:t>:</a:t>
            </a:r>
            <a:r>
              <a:rPr lang="ar-EG" b="1" dirty="0" smtClean="0">
                <a:solidFill>
                  <a:schemeClr val="accent2">
                    <a:lumMod val="75000"/>
                  </a:schemeClr>
                </a:solidFill>
              </a:rPr>
              <a:t> الإخطار </a:t>
            </a:r>
            <a:r>
              <a:rPr lang="ar-EG" b="1" dirty="0" err="1" smtClean="0">
                <a:solidFill>
                  <a:schemeClr val="accent2">
                    <a:lumMod val="75000"/>
                  </a:schemeClr>
                </a:solidFill>
              </a:rPr>
              <a:t>و</a:t>
            </a:r>
            <a:r>
              <a:rPr lang="ar-EG" b="1" dirty="0" smtClean="0">
                <a:solidFill>
                  <a:schemeClr val="accent2">
                    <a:lumMod val="75000"/>
                  </a:schemeClr>
                </a:solidFill>
              </a:rPr>
              <a:t> ليست التسجيل</a:t>
            </a:r>
            <a:endParaRPr lang="en-US" b="1" dirty="0" smtClean="0">
              <a:solidFill>
                <a:schemeClr val="accent2">
                  <a:lumMod val="75000"/>
                </a:schemeClr>
              </a:solidFill>
            </a:endParaRPr>
          </a:p>
          <a:p>
            <a:pPr marL="320040" indent="-320040" algn="r" rtl="1" eaLnBrk="1" fontAlgn="auto" hangingPunct="1">
              <a:spcAft>
                <a:spcPts val="0"/>
              </a:spcAft>
              <a:buFont typeface="Wingdings"/>
              <a:buChar char=""/>
              <a:defRPr/>
            </a:pPr>
            <a:r>
              <a:rPr lang="ar-EG" b="1" dirty="0" smtClean="0">
                <a:solidFill>
                  <a:schemeClr val="accent2">
                    <a:lumMod val="75000"/>
                  </a:schemeClr>
                </a:solidFill>
              </a:rPr>
              <a:t>المغرب</a:t>
            </a:r>
            <a:r>
              <a:rPr lang="en-US" b="1" dirty="0" smtClean="0">
                <a:solidFill>
                  <a:schemeClr val="accent2">
                    <a:lumMod val="75000"/>
                  </a:schemeClr>
                </a:solidFill>
              </a:rPr>
              <a:t>:</a:t>
            </a:r>
            <a:r>
              <a:rPr lang="ar-EG" dirty="0" smtClean="0">
                <a:solidFill>
                  <a:schemeClr val="accent2">
                    <a:lumMod val="75000"/>
                  </a:schemeClr>
                </a:solidFill>
              </a:rPr>
              <a:t> </a:t>
            </a:r>
            <a:r>
              <a:rPr lang="ar-SA" dirty="0" smtClean="0"/>
              <a:t>يجوز تأسيس جمعيات الأشخاص بكل حرية ودون سابق إذن بشرط أن تراعى في ذلك مقتضيات الفصل 5</a:t>
            </a:r>
            <a:r>
              <a:rPr lang="ar-SA" dirty="0" smtClean="0"/>
              <a:t>.</a:t>
            </a:r>
            <a:r>
              <a:rPr lang="ar-EG" dirty="0" smtClean="0"/>
              <a:t> </a:t>
            </a:r>
            <a:r>
              <a:rPr lang="ar-SA" dirty="0" smtClean="0"/>
              <a:t>(الفصل </a:t>
            </a:r>
            <a:r>
              <a:rPr lang="en-US" dirty="0" smtClean="0"/>
              <a:t>2</a:t>
            </a:r>
            <a:r>
              <a:rPr lang="ar-SA" dirty="0" smtClean="0"/>
              <a:t>)</a:t>
            </a:r>
            <a:endParaRPr lang="en-US" dirty="0" smtClean="0"/>
          </a:p>
          <a:p>
            <a:pPr marL="320040" indent="-320040" algn="r" rtl="1" eaLnBrk="1" fontAlgn="auto" hangingPunct="1">
              <a:spcAft>
                <a:spcPts val="0"/>
              </a:spcAft>
              <a:buFont typeface="Wingdings"/>
              <a:buChar char=""/>
              <a:defRPr/>
            </a:pPr>
            <a:r>
              <a:rPr lang="ar-SA" b="1" dirty="0" smtClean="0">
                <a:solidFill>
                  <a:srgbClr val="C00000"/>
                </a:solidFill>
              </a:rPr>
              <a:t>اليمن:</a:t>
            </a:r>
            <a:r>
              <a:rPr lang="ar-SA" dirty="0" smtClean="0"/>
              <a:t> التسجيل مطلوب قبل أن يتم عمل أي نوع من الأنشطة. (الوضع التنفيذي)</a:t>
            </a:r>
            <a:endParaRPr lang="en-US" dirty="0" smtClean="0"/>
          </a:p>
          <a:p>
            <a:pPr marL="320040" indent="-320040" eaLnBrk="1" fontAlgn="auto" hangingPunct="1">
              <a:spcAft>
                <a:spcPts val="0"/>
              </a:spcAft>
              <a:buFont typeface="Wingdings"/>
              <a:buChar char=""/>
              <a:defRPr/>
            </a:pPr>
            <a:endParaRPr lang="en-US" dirty="0"/>
          </a:p>
        </p:txBody>
      </p:sp>
      <p:sp>
        <p:nvSpPr>
          <p:cNvPr id="6" name="Slide Number Placeholder 5"/>
          <p:cNvSpPr>
            <a:spLocks noGrp="1"/>
          </p:cNvSpPr>
          <p:nvPr>
            <p:ph type="sldNum" sz="quarter" idx="12"/>
          </p:nvPr>
        </p:nvSpPr>
        <p:spPr/>
        <p:txBody>
          <a:bodyPr>
            <a:normAutofit fontScale="85000" lnSpcReduction="20000"/>
          </a:bodyPr>
          <a:lstStyle/>
          <a:p>
            <a:pPr>
              <a:defRPr/>
            </a:pPr>
            <a:fld id="{8ED9D140-2341-4601-B1AB-864DA600224C}" type="slidenum">
              <a:rPr lang="en-US" smtClean="0"/>
              <a:pPr>
                <a:defRPr/>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12775" y="228600"/>
            <a:ext cx="8153400" cy="990600"/>
          </a:xfrm>
        </p:spPr>
        <p:txBody>
          <a:bodyPr/>
          <a:lstStyle/>
          <a:p>
            <a:pPr algn="r" rtl="1" eaLnBrk="1" hangingPunct="1"/>
            <a:r>
              <a:rPr lang="ar-SA" dirty="0" smtClean="0"/>
              <a:t>إجراءات التسجيل</a:t>
            </a:r>
            <a:endParaRPr lang="en-US" dirty="0" smtClean="0"/>
          </a:p>
        </p:txBody>
      </p:sp>
      <p:sp>
        <p:nvSpPr>
          <p:cNvPr id="4" name="Content Placeholder 3"/>
          <p:cNvSpPr>
            <a:spLocks noGrp="1"/>
          </p:cNvSpPr>
          <p:nvPr>
            <p:ph sz="quarter" idx="1"/>
          </p:nvPr>
        </p:nvSpPr>
        <p:spPr>
          <a:xfrm>
            <a:off x="612775" y="1600200"/>
            <a:ext cx="8153400" cy="5257800"/>
          </a:xfrm>
        </p:spPr>
        <p:txBody>
          <a:bodyPr>
            <a:normAutofit fontScale="77500" lnSpcReduction="20000"/>
          </a:bodyPr>
          <a:lstStyle/>
          <a:p>
            <a:pPr marL="320040" indent="-320040" algn="r" rtl="1" eaLnBrk="1" fontAlgn="auto" hangingPunct="1">
              <a:spcAft>
                <a:spcPts val="0"/>
              </a:spcAft>
              <a:defRPr/>
            </a:pPr>
            <a:r>
              <a:rPr lang="ar-SA" b="1" dirty="0" smtClean="0">
                <a:solidFill>
                  <a:schemeClr val="accent3">
                    <a:lumMod val="75000"/>
                  </a:schemeClr>
                </a:solidFill>
              </a:rPr>
              <a:t>التسجيل </a:t>
            </a:r>
            <a:r>
              <a:rPr lang="ar-SA" b="1" dirty="0" smtClean="0">
                <a:solidFill>
                  <a:schemeClr val="accent3">
                    <a:lumMod val="75000"/>
                  </a:schemeClr>
                </a:solidFill>
              </a:rPr>
              <a:t>يحتاج إلى تعبئة  عدد بسيط  من الوثائق </a:t>
            </a:r>
            <a:r>
              <a:rPr lang="ar-SA" b="1" dirty="0" smtClean="0">
                <a:solidFill>
                  <a:schemeClr val="accent3">
                    <a:lumMod val="75000"/>
                  </a:schemeClr>
                </a:solidFill>
              </a:rPr>
              <a:t>المحددة</a:t>
            </a:r>
            <a:endParaRPr lang="ar-EG" b="1" dirty="0" smtClean="0">
              <a:solidFill>
                <a:schemeClr val="accent3">
                  <a:lumMod val="75000"/>
                </a:schemeClr>
              </a:solidFill>
            </a:endParaRPr>
          </a:p>
          <a:p>
            <a:pPr marL="640715" lvl="1" indent="-320040" algn="r" rtl="1" eaLnBrk="1" fontAlgn="auto" hangingPunct="1">
              <a:spcAft>
                <a:spcPts val="0"/>
              </a:spcAft>
              <a:defRPr/>
            </a:pPr>
            <a:r>
              <a:rPr lang="ar-SA" dirty="0" smtClean="0"/>
              <a:t>التسجيل يتطلب تعبئة استمارات قصيرة </a:t>
            </a:r>
            <a:r>
              <a:rPr lang="ar-SA" dirty="0" err="1" smtClean="0"/>
              <a:t>و</a:t>
            </a:r>
            <a:r>
              <a:rPr lang="ar-SA" dirty="0" smtClean="0"/>
              <a:t> تقديم نسخ من القوانين الداخلية. ( المغرب المادة الخامسة)</a:t>
            </a:r>
            <a:endParaRPr lang="en-US" dirty="0" smtClean="0"/>
          </a:p>
          <a:p>
            <a:pPr algn="r" rtl="1"/>
            <a:r>
              <a:rPr lang="ar-SA" b="1" dirty="0" smtClean="0">
                <a:solidFill>
                  <a:schemeClr val="accent3">
                    <a:lumMod val="75000"/>
                  </a:schemeClr>
                </a:solidFill>
              </a:rPr>
              <a:t>التسجيل </a:t>
            </a:r>
            <a:r>
              <a:rPr lang="ar-SA" b="1" dirty="0" smtClean="0">
                <a:solidFill>
                  <a:schemeClr val="accent3">
                    <a:lumMod val="75000"/>
                  </a:schemeClr>
                </a:solidFill>
              </a:rPr>
              <a:t>يجب أن يكون سريعا, سهلا, </a:t>
            </a:r>
            <a:r>
              <a:rPr lang="ar-SA" b="1" dirty="0" err="1" smtClean="0">
                <a:solidFill>
                  <a:schemeClr val="accent3">
                    <a:lumMod val="75000"/>
                  </a:schemeClr>
                </a:solidFill>
              </a:rPr>
              <a:t>و</a:t>
            </a:r>
            <a:r>
              <a:rPr lang="ar-SA" b="1" dirty="0" smtClean="0">
                <a:solidFill>
                  <a:schemeClr val="accent3">
                    <a:lumMod val="75000"/>
                  </a:schemeClr>
                </a:solidFill>
              </a:rPr>
              <a:t> رخيص الثمن</a:t>
            </a:r>
            <a:r>
              <a:rPr lang="ar-SA" b="1" dirty="0" smtClean="0">
                <a:solidFill>
                  <a:schemeClr val="accent3">
                    <a:lumMod val="75000"/>
                  </a:schemeClr>
                </a:solidFill>
              </a:rPr>
              <a:t>.</a:t>
            </a:r>
            <a:endParaRPr lang="ar-EG" b="1" dirty="0" smtClean="0">
              <a:solidFill>
                <a:schemeClr val="accent3">
                  <a:lumMod val="75000"/>
                </a:schemeClr>
              </a:solidFill>
            </a:endParaRPr>
          </a:p>
          <a:p>
            <a:pPr lvl="1" algn="r" rtl="1"/>
            <a:r>
              <a:rPr lang="ar-SA" dirty="0" smtClean="0"/>
              <a:t>تتم عملية تعبئة الاستمارة في المكتب المحلي </a:t>
            </a:r>
            <a:r>
              <a:rPr lang="ar-SA" dirty="0" err="1" smtClean="0"/>
              <a:t>و</a:t>
            </a:r>
            <a:r>
              <a:rPr lang="ar-SA" dirty="0" smtClean="0"/>
              <a:t> لا توجد رسوم لذلك. ( المغرب المادة الخامسة)</a:t>
            </a:r>
            <a:endParaRPr lang="en-US" dirty="0" smtClean="0"/>
          </a:p>
          <a:p>
            <a:pPr algn="r" rtl="1"/>
            <a:r>
              <a:rPr lang="ar-SA" b="1" dirty="0" smtClean="0">
                <a:solidFill>
                  <a:schemeClr val="accent3">
                    <a:lumMod val="75000"/>
                  </a:schemeClr>
                </a:solidFill>
              </a:rPr>
              <a:t>تحديد فترة  قصير للرد</a:t>
            </a:r>
            <a:r>
              <a:rPr lang="ar-EG" b="1" dirty="0" smtClean="0">
                <a:solidFill>
                  <a:schemeClr val="accent3">
                    <a:lumMod val="75000"/>
                  </a:schemeClr>
                </a:solidFill>
              </a:rPr>
              <a:t>.</a:t>
            </a:r>
            <a:r>
              <a:rPr lang="ar-EG" b="1" dirty="0" smtClean="0">
                <a:solidFill>
                  <a:schemeClr val="accent3">
                    <a:lumMod val="75000"/>
                  </a:schemeClr>
                </a:solidFill>
              </a:rPr>
              <a:t> </a:t>
            </a:r>
            <a:r>
              <a:rPr lang="ar-SA" b="1" dirty="0" smtClean="0">
                <a:solidFill>
                  <a:schemeClr val="accent3">
                    <a:lumMod val="75000"/>
                  </a:schemeClr>
                </a:solidFill>
              </a:rPr>
              <a:t>في </a:t>
            </a:r>
            <a:r>
              <a:rPr lang="ar-SA" b="1" dirty="0" smtClean="0">
                <a:solidFill>
                  <a:schemeClr val="accent3">
                    <a:lumMod val="75000"/>
                  </a:schemeClr>
                </a:solidFill>
              </a:rPr>
              <a:t>حالة عدم الرد في عدد محدد من الأيام فالموافقة تتم أوتوماتيكيا</a:t>
            </a:r>
            <a:r>
              <a:rPr lang="ar-SA" b="1" dirty="0" smtClean="0">
                <a:solidFill>
                  <a:schemeClr val="accent3">
                    <a:lumMod val="75000"/>
                  </a:schemeClr>
                </a:solidFill>
              </a:rPr>
              <a:t>.</a:t>
            </a:r>
            <a:endParaRPr lang="ar-EG" b="1" dirty="0" smtClean="0">
              <a:solidFill>
                <a:schemeClr val="accent3">
                  <a:lumMod val="75000"/>
                </a:schemeClr>
              </a:solidFill>
            </a:endParaRPr>
          </a:p>
          <a:p>
            <a:pPr lvl="1" algn="r" rtl="1"/>
            <a:r>
              <a:rPr lang="ar-SA" dirty="0" smtClean="0"/>
              <a:t>يجب على الوزارة أو المكتب التابع الذي استلم الطلب أن يبدأ العمل في غضون شهر من تاريخ استلام الطلب، فإن انتهت الفترة المحددة دون إتمام العملية، يقبل الطلب بحكم القانون... </a:t>
            </a:r>
            <a:r>
              <a:rPr lang="ar-EG" dirty="0" smtClean="0"/>
              <a:t>(</a:t>
            </a:r>
            <a:r>
              <a:rPr lang="ar-SA" dirty="0" smtClean="0"/>
              <a:t>اليمن</a:t>
            </a:r>
            <a:r>
              <a:rPr lang="ar-EG" dirty="0" smtClean="0"/>
              <a:t>،</a:t>
            </a:r>
            <a:r>
              <a:rPr lang="ar-SA" dirty="0" smtClean="0"/>
              <a:t> المادة رقم 9</a:t>
            </a:r>
            <a:r>
              <a:rPr lang="ar-SA" dirty="0" smtClean="0"/>
              <a:t>)</a:t>
            </a:r>
            <a:endParaRPr lang="en-US" b="1" dirty="0" smtClean="0">
              <a:solidFill>
                <a:schemeClr val="accent3">
                  <a:lumMod val="75000"/>
                </a:schemeClr>
              </a:solidFill>
            </a:endParaRPr>
          </a:p>
          <a:p>
            <a:pPr algn="r" rtl="1"/>
            <a:r>
              <a:rPr lang="ar-SA" b="1" dirty="0" smtClean="0">
                <a:solidFill>
                  <a:schemeClr val="accent3">
                    <a:lumMod val="75000"/>
                  </a:schemeClr>
                </a:solidFill>
              </a:rPr>
              <a:t>رفض التسجيل يجب أن يكون مكتوبا, مسببا, </a:t>
            </a:r>
            <a:r>
              <a:rPr lang="ar-SA" b="1" dirty="0" err="1" smtClean="0">
                <a:solidFill>
                  <a:schemeClr val="accent3">
                    <a:lumMod val="75000"/>
                  </a:schemeClr>
                </a:solidFill>
              </a:rPr>
              <a:t>و</a:t>
            </a:r>
            <a:r>
              <a:rPr lang="ar-SA" b="1" dirty="0" smtClean="0">
                <a:solidFill>
                  <a:schemeClr val="accent3">
                    <a:lumMod val="75000"/>
                  </a:schemeClr>
                </a:solidFill>
              </a:rPr>
              <a:t> خاضع للاستئناف</a:t>
            </a:r>
            <a:r>
              <a:rPr lang="ar-SA" b="1" dirty="0" smtClean="0">
                <a:solidFill>
                  <a:schemeClr val="accent3">
                    <a:lumMod val="75000"/>
                  </a:schemeClr>
                </a:solidFill>
              </a:rPr>
              <a:t>.</a:t>
            </a:r>
            <a:endParaRPr lang="ar-EG" b="1" dirty="0" smtClean="0">
              <a:solidFill>
                <a:schemeClr val="accent3">
                  <a:lumMod val="75000"/>
                </a:schemeClr>
              </a:solidFill>
            </a:endParaRPr>
          </a:p>
          <a:p>
            <a:pPr lvl="1" algn="r" rtl="1"/>
            <a:r>
              <a:rPr lang="ar-SA" dirty="0" smtClean="0"/>
              <a:t>يجب على الوزارة أو المكتب المعني إبلاغ المعنيين خطيا في حالة رفض الطلب وفقاً لهذا القانون وإعطاء سبب الرفض، كما يجب أن يعلن هذا الأمر على لوحة بلاغات الوزارة أو المكتب المعني في غضون عشرة أيام من تاريخ القرار. يحق للأشخاص المعنيين استئناف قرار رفض تسجيل الجمعية أو المؤسسة في المحكمة المختصة في غضون شهرين من تاريخ إبلاغهم بالرفض.</a:t>
            </a:r>
            <a:r>
              <a:rPr lang="ar-EG" dirty="0" smtClean="0"/>
              <a:t> (</a:t>
            </a:r>
            <a:r>
              <a:rPr lang="ar-SA" dirty="0" smtClean="0"/>
              <a:t>اليمن</a:t>
            </a:r>
            <a:r>
              <a:rPr lang="ar-EG" dirty="0" smtClean="0"/>
              <a:t>،</a:t>
            </a:r>
            <a:r>
              <a:rPr lang="ar-SA" dirty="0" smtClean="0"/>
              <a:t> المادة رقم </a:t>
            </a:r>
            <a:r>
              <a:rPr lang="ar-EG" dirty="0" smtClean="0"/>
              <a:t>10-11</a:t>
            </a:r>
            <a:r>
              <a:rPr lang="ar-SA" dirty="0" smtClean="0"/>
              <a:t>)</a:t>
            </a:r>
            <a:endParaRPr lang="en-US" dirty="0" smtClean="0"/>
          </a:p>
        </p:txBody>
      </p:sp>
      <p:sp>
        <p:nvSpPr>
          <p:cNvPr id="6" name="Slide Number Placeholder 5"/>
          <p:cNvSpPr>
            <a:spLocks noGrp="1"/>
          </p:cNvSpPr>
          <p:nvPr>
            <p:ph type="sldNum" sz="quarter" idx="12"/>
          </p:nvPr>
        </p:nvSpPr>
        <p:spPr/>
        <p:txBody>
          <a:bodyPr>
            <a:normAutofit fontScale="85000" lnSpcReduction="20000"/>
          </a:bodyPr>
          <a:lstStyle/>
          <a:p>
            <a:pPr>
              <a:defRPr/>
            </a:pPr>
            <a:fld id="{8ED9D140-2341-4601-B1AB-864DA600224C}" type="slidenum">
              <a:rPr lang="en-US" smtClean="0"/>
              <a:pPr>
                <a:defRPr/>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5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500"/>
                                        <p:tgtEl>
                                          <p:spTgt spid="4">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fade">
                                      <p:cBhvr>
                                        <p:cTn id="26" dur="500"/>
                                        <p:tgtEl>
                                          <p:spTgt spid="4">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fade">
                                      <p:cBhvr>
                                        <p:cTn id="31" dur="500"/>
                                        <p:tgtEl>
                                          <p:spTgt spid="4">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
                                            <p:txEl>
                                              <p:pRg st="7" end="7"/>
                                            </p:txEl>
                                          </p:spTgt>
                                        </p:tgtEl>
                                        <p:attrNameLst>
                                          <p:attrName>style.visibility</p:attrName>
                                        </p:attrNameLst>
                                      </p:cBhvr>
                                      <p:to>
                                        <p:strVal val="visible"/>
                                      </p:to>
                                    </p:set>
                                    <p:animEffect transition="in" filter="fade">
                                      <p:cBhvr>
                                        <p:cTn id="34"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12775" y="228600"/>
            <a:ext cx="8153400" cy="990600"/>
          </a:xfrm>
        </p:spPr>
        <p:txBody>
          <a:bodyPr/>
          <a:lstStyle/>
          <a:p>
            <a:pPr algn="r" rtl="1" eaLnBrk="1" hangingPunct="1"/>
            <a:r>
              <a:rPr lang="ar-SA" dirty="0" smtClean="0"/>
              <a:t>إجراءات </a:t>
            </a:r>
            <a:r>
              <a:rPr lang="ar-SA" dirty="0" smtClean="0"/>
              <a:t>التسجيل</a:t>
            </a:r>
            <a:r>
              <a:rPr lang="ar-EG" dirty="0" smtClean="0"/>
              <a:t>: </a:t>
            </a:r>
            <a:r>
              <a:rPr lang="ar-SA" dirty="0" smtClean="0"/>
              <a:t>رفض </a:t>
            </a:r>
            <a:r>
              <a:rPr lang="ar-SA" dirty="0" smtClean="0"/>
              <a:t>الطلب</a:t>
            </a:r>
            <a:endParaRPr lang="en-US" dirty="0" smtClean="0"/>
          </a:p>
        </p:txBody>
      </p:sp>
      <p:sp>
        <p:nvSpPr>
          <p:cNvPr id="4" name="Content Placeholder 3"/>
          <p:cNvSpPr>
            <a:spLocks noGrp="1"/>
          </p:cNvSpPr>
          <p:nvPr>
            <p:ph sz="quarter" idx="1"/>
          </p:nvPr>
        </p:nvSpPr>
        <p:spPr>
          <a:xfrm>
            <a:off x="612775" y="1600200"/>
            <a:ext cx="8153400" cy="4495800"/>
          </a:xfrm>
        </p:spPr>
        <p:txBody>
          <a:bodyPr>
            <a:normAutofit lnSpcReduction="10000"/>
          </a:bodyPr>
          <a:lstStyle/>
          <a:p>
            <a:pPr algn="r" rtl="1"/>
            <a:r>
              <a:rPr lang="ar-SA" dirty="0" smtClean="0"/>
              <a:t>ترفض </a:t>
            </a:r>
            <a:r>
              <a:rPr lang="ar-SA" dirty="0" smtClean="0"/>
              <a:t>هيئة التقويم العليا طلب التسجيل للأسباب التالية: </a:t>
            </a:r>
            <a:endParaRPr lang="en-US" dirty="0" smtClean="0"/>
          </a:p>
          <a:p>
            <a:pPr marL="835025" lvl="1" indent="-514350" algn="r" rtl="1">
              <a:buFont typeface="+mj-lt"/>
              <a:buAutoNum type="arabicPeriod"/>
            </a:pPr>
            <a:r>
              <a:rPr lang="ar-SA" dirty="0" smtClean="0"/>
              <a:t>إذا كان النظام الأساسي أو وثائق التسجيل والإثباتات مخالفة للقواعد المبينة في هذا القانون؛ </a:t>
            </a:r>
            <a:endParaRPr lang="en-US" dirty="0" smtClean="0"/>
          </a:p>
          <a:p>
            <a:pPr marL="835025" lvl="1" indent="-514350" algn="r" rtl="1">
              <a:buFont typeface="+mj-lt"/>
              <a:buAutoNum type="arabicPeriod"/>
            </a:pPr>
            <a:r>
              <a:rPr lang="ar-SA" dirty="0" smtClean="0"/>
              <a:t>في حال عدم اكتمال الوثائق المطلوبة؛ </a:t>
            </a:r>
            <a:endParaRPr lang="en-US" dirty="0" smtClean="0"/>
          </a:p>
          <a:p>
            <a:pPr marL="835025" lvl="1" indent="-514350" algn="r" rtl="1">
              <a:buFont typeface="+mj-lt"/>
              <a:buAutoNum type="arabicPeriod"/>
            </a:pPr>
            <a:r>
              <a:rPr lang="ar-SA" dirty="0" smtClean="0"/>
              <a:t>في حال كون اسم المنظمة مقدمة الطلب شديد الشبه باسم منظمة حكومية أو غير حكومية مسجلة مسبقا أو باسم شركة خاصة أو مشروع خاص الأمر الذي قد ينجم عنه التباس؛ </a:t>
            </a:r>
            <a:endParaRPr lang="en-US" dirty="0" smtClean="0"/>
          </a:p>
          <a:p>
            <a:pPr marL="835025" lvl="1" indent="-514350" algn="r" rtl="1">
              <a:buFont typeface="+mj-lt"/>
              <a:buAutoNum type="arabicPeriod"/>
            </a:pPr>
            <a:r>
              <a:rPr lang="ar-SA" dirty="0" smtClean="0"/>
              <a:t>إذا قدمت منظمتان أو أكثر طلبات بنفس الاسم حيث تعطى الموافقة للطلب المقدم أولا بينما تمنح المنظمة الأخرى فرصة اختيار اسم </a:t>
            </a:r>
            <a:r>
              <a:rPr lang="ar-SA" dirty="0" smtClean="0"/>
              <a:t>آخر</a:t>
            </a:r>
            <a:r>
              <a:rPr lang="ar-EG" dirty="0" smtClean="0"/>
              <a:t>...</a:t>
            </a:r>
            <a:endParaRPr lang="en-US" dirty="0" smtClean="0"/>
          </a:p>
          <a:p>
            <a:pPr algn="r" rtl="1">
              <a:buNone/>
            </a:pPr>
            <a:r>
              <a:rPr lang="ar-JO" dirty="0" smtClean="0"/>
              <a:t>أفغانستان</a:t>
            </a:r>
            <a:r>
              <a:rPr lang="ar-EG" dirty="0" smtClean="0"/>
              <a:t>,</a:t>
            </a:r>
            <a:r>
              <a:rPr lang="ar-SA" dirty="0" smtClean="0"/>
              <a:t>المادة 19</a:t>
            </a:r>
            <a:endParaRPr lang="en-US" dirty="0" smtClean="0"/>
          </a:p>
        </p:txBody>
      </p:sp>
      <p:sp>
        <p:nvSpPr>
          <p:cNvPr id="6" name="Slide Number Placeholder 5"/>
          <p:cNvSpPr>
            <a:spLocks noGrp="1"/>
          </p:cNvSpPr>
          <p:nvPr>
            <p:ph type="sldNum" sz="quarter" idx="12"/>
          </p:nvPr>
        </p:nvSpPr>
        <p:spPr/>
        <p:txBody>
          <a:bodyPr>
            <a:normAutofit fontScale="85000" lnSpcReduction="20000"/>
          </a:bodyPr>
          <a:lstStyle/>
          <a:p>
            <a:pPr>
              <a:defRPr/>
            </a:pPr>
            <a:fld id="{8ED9D140-2341-4601-B1AB-864DA600224C}"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12775" y="228600"/>
            <a:ext cx="8153400" cy="990600"/>
          </a:xfrm>
        </p:spPr>
        <p:txBody>
          <a:bodyPr/>
          <a:lstStyle/>
          <a:p>
            <a:pPr algn="r" rtl="1" eaLnBrk="1" hangingPunct="1"/>
            <a:r>
              <a:rPr lang="ar-SA" dirty="0" smtClean="0"/>
              <a:t>التمويل</a:t>
            </a:r>
            <a:endParaRPr lang="en-US" dirty="0" smtClean="0"/>
          </a:p>
        </p:txBody>
      </p:sp>
      <p:sp>
        <p:nvSpPr>
          <p:cNvPr id="4" name="Content Placeholder 3"/>
          <p:cNvSpPr>
            <a:spLocks noGrp="1"/>
          </p:cNvSpPr>
          <p:nvPr>
            <p:ph sz="quarter" idx="1"/>
          </p:nvPr>
        </p:nvSpPr>
        <p:spPr>
          <a:xfrm>
            <a:off x="612775" y="1600200"/>
            <a:ext cx="8153400" cy="4495800"/>
          </a:xfrm>
        </p:spPr>
        <p:txBody>
          <a:bodyPr>
            <a:normAutofit/>
          </a:bodyPr>
          <a:lstStyle/>
          <a:p>
            <a:pPr marL="320040" indent="-320040" algn="r" rtl="1" eaLnBrk="1" fontAlgn="auto" hangingPunct="1">
              <a:spcAft>
                <a:spcPts val="0"/>
              </a:spcAft>
              <a:buFont typeface="Wingdings"/>
              <a:buNone/>
              <a:defRPr/>
            </a:pPr>
            <a:r>
              <a:rPr lang="ar-SA" b="1" dirty="0" smtClean="0">
                <a:solidFill>
                  <a:schemeClr val="accent3">
                    <a:lumMod val="75000"/>
                  </a:schemeClr>
                </a:solidFill>
              </a:rPr>
              <a:t>المعايير الدولية: </a:t>
            </a:r>
            <a:endParaRPr lang="en-US" b="1" dirty="0" smtClean="0">
              <a:solidFill>
                <a:schemeClr val="accent3">
                  <a:lumMod val="75000"/>
                </a:schemeClr>
              </a:solidFill>
            </a:endParaRPr>
          </a:p>
          <a:p>
            <a:pPr algn="r" rtl="1"/>
            <a:r>
              <a:rPr lang="ar-SA" dirty="0" smtClean="0"/>
              <a:t>المنظمات المسجلة يحق لها البحث عن أي أنشطة تمويل شرعية.</a:t>
            </a:r>
            <a:endParaRPr lang="en-US" dirty="0" smtClean="0"/>
          </a:p>
          <a:p>
            <a:pPr algn="r" rtl="1"/>
            <a:r>
              <a:rPr lang="ar-SA" dirty="0" smtClean="0"/>
              <a:t>التصريح المسبق غير ملائم عادة </a:t>
            </a:r>
            <a:r>
              <a:rPr lang="ar-SA" dirty="0" err="1" smtClean="0"/>
              <a:t>و</a:t>
            </a:r>
            <a:r>
              <a:rPr lang="ar-SA" dirty="0" smtClean="0"/>
              <a:t> لا يجب السماح للحكومات على أن تعطي الموافقة المسبقة من أجل الحصول على التمويل أو الموارد اللازمة.</a:t>
            </a:r>
            <a:endParaRPr lang="en-US" dirty="0" smtClean="0"/>
          </a:p>
          <a:p>
            <a:pPr algn="r" rtl="1"/>
            <a:r>
              <a:rPr lang="ar-SA" dirty="0" smtClean="0"/>
              <a:t>يجب السماح بالتمويل الخارجي طالما المنظمات ملتزمة بالأنظمة</a:t>
            </a:r>
            <a:r>
              <a:rPr lang="en-US" dirty="0" smtClean="0"/>
              <a:t> </a:t>
            </a:r>
            <a:r>
              <a:rPr lang="ar-SA" dirty="0" smtClean="0"/>
              <a:t>والقواعد الخاصة بالتبادل الخارجي</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pPr>
              <a:defRPr/>
            </a:pPr>
            <a:fld id="{8ED9D140-2341-4601-B1AB-864DA600224C}" type="slidenum">
              <a:rPr lang="en-US" smtClean="0"/>
              <a:pPr>
                <a:defRPr/>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12775" y="228600"/>
            <a:ext cx="8153400" cy="990600"/>
          </a:xfrm>
        </p:spPr>
        <p:txBody>
          <a:bodyPr/>
          <a:lstStyle/>
          <a:p>
            <a:pPr algn="r" rtl="1" eaLnBrk="1" hangingPunct="1"/>
            <a:r>
              <a:rPr lang="ar-SA" dirty="0" smtClean="0"/>
              <a:t>التمويل</a:t>
            </a:r>
            <a:endParaRPr lang="en-US" dirty="0" smtClean="0"/>
          </a:p>
        </p:txBody>
      </p:sp>
      <p:sp>
        <p:nvSpPr>
          <p:cNvPr id="4" name="Content Placeholder 3"/>
          <p:cNvSpPr>
            <a:spLocks noGrp="1"/>
          </p:cNvSpPr>
          <p:nvPr>
            <p:ph sz="quarter" idx="1"/>
          </p:nvPr>
        </p:nvSpPr>
        <p:spPr>
          <a:xfrm>
            <a:off x="612775" y="1600200"/>
            <a:ext cx="8153400" cy="4495800"/>
          </a:xfrm>
        </p:spPr>
        <p:txBody>
          <a:bodyPr>
            <a:normAutofit/>
          </a:bodyPr>
          <a:lstStyle/>
          <a:p>
            <a:pPr marL="320040" indent="-320040" algn="r" rtl="1" eaLnBrk="1" fontAlgn="auto" hangingPunct="1">
              <a:spcAft>
                <a:spcPts val="0"/>
              </a:spcAft>
              <a:buFont typeface="Wingdings"/>
              <a:buNone/>
              <a:defRPr/>
            </a:pPr>
            <a:r>
              <a:rPr lang="ar-SA" sz="2200" b="1" dirty="0" smtClean="0">
                <a:solidFill>
                  <a:srgbClr val="92D050"/>
                </a:solidFill>
              </a:rPr>
              <a:t>اليمن</a:t>
            </a:r>
            <a:r>
              <a:rPr lang="ar-EG" sz="2200" b="1" dirty="0" smtClean="0">
                <a:solidFill>
                  <a:srgbClr val="92D050"/>
                </a:solidFill>
              </a:rPr>
              <a:t>:</a:t>
            </a:r>
          </a:p>
          <a:p>
            <a:pPr algn="r" rtl="1">
              <a:buNone/>
            </a:pPr>
            <a:r>
              <a:rPr lang="ar-SA" sz="2200" dirty="0" smtClean="0"/>
              <a:t>تتكون </a:t>
            </a:r>
            <a:r>
              <a:rPr lang="ar-SA" sz="2200" dirty="0" smtClean="0"/>
              <a:t>إيرادات الجمعية أو المؤسسة من </a:t>
            </a:r>
            <a:r>
              <a:rPr lang="ar-SA" sz="2200" dirty="0" smtClean="0"/>
              <a:t>التالي:</a:t>
            </a:r>
            <a:endParaRPr lang="ar-EG" sz="2200" dirty="0" smtClean="0"/>
          </a:p>
          <a:p>
            <a:pPr marL="835025" lvl="1" indent="-514350" algn="r" rtl="1">
              <a:buFont typeface="+mj-lt"/>
              <a:buAutoNum type="arabicPeriod"/>
            </a:pPr>
            <a:r>
              <a:rPr lang="ar-SA" sz="2200" dirty="0" smtClean="0"/>
              <a:t>رسوم </a:t>
            </a:r>
            <a:r>
              <a:rPr lang="ar-SA" sz="2200" dirty="0" smtClean="0"/>
              <a:t>واشتراكات ومساهمات </a:t>
            </a:r>
            <a:r>
              <a:rPr lang="ar-SA" sz="2200" dirty="0" smtClean="0"/>
              <a:t>الأعضاء.</a:t>
            </a:r>
            <a:endParaRPr lang="ar-EG" sz="2200" dirty="0" smtClean="0"/>
          </a:p>
          <a:p>
            <a:pPr marL="835025" lvl="1" indent="-514350" algn="r" rtl="1">
              <a:buFont typeface="+mj-lt"/>
              <a:buAutoNum type="arabicPeriod"/>
            </a:pPr>
            <a:r>
              <a:rPr lang="ar-SA" sz="2200" dirty="0" smtClean="0"/>
              <a:t>المساعدات </a:t>
            </a:r>
            <a:r>
              <a:rPr lang="ar-SA" sz="2200" dirty="0" smtClean="0"/>
              <a:t>والمساهمات والهبات ومنح الوصايا والمنح غير المشروطة سواء من قبل هيئة حكومية أو سلطات أو مؤسسات، بشكل لا يتعارض مع القوانين </a:t>
            </a:r>
            <a:r>
              <a:rPr lang="ar-SA" sz="2200" dirty="0" smtClean="0"/>
              <a:t>المتبعة.</a:t>
            </a:r>
            <a:endParaRPr lang="ar-EG" sz="2200" dirty="0" smtClean="0"/>
          </a:p>
          <a:p>
            <a:pPr marL="835025" lvl="1" indent="-514350" algn="r" rtl="1">
              <a:buFont typeface="+mj-lt"/>
              <a:buAutoNum type="arabicPeriod"/>
            </a:pPr>
            <a:r>
              <a:rPr lang="ar-SA" sz="2200" dirty="0" smtClean="0"/>
              <a:t>العائدات </a:t>
            </a:r>
            <a:r>
              <a:rPr lang="ar-SA" sz="2200" dirty="0" smtClean="0"/>
              <a:t>المكتسبة من موجودات الجمعية أو المؤسسة أو من نشاطاتها الاقتصادية</a:t>
            </a:r>
            <a:r>
              <a:rPr lang="ar-SA" sz="2200" dirty="0" smtClean="0"/>
              <a:t>.</a:t>
            </a:r>
            <a:r>
              <a:rPr lang="ar-EG" sz="2200" dirty="0" smtClean="0"/>
              <a:t/>
            </a:r>
            <a:br>
              <a:rPr lang="ar-EG" sz="2200" dirty="0" smtClean="0"/>
            </a:br>
            <a:r>
              <a:rPr lang="ar-EG" sz="2200" dirty="0" smtClean="0"/>
              <a:t>(</a:t>
            </a:r>
            <a:r>
              <a:rPr lang="ar-SA" sz="2200" dirty="0" smtClean="0"/>
              <a:t>المادة </a:t>
            </a:r>
            <a:r>
              <a:rPr lang="ar-EG" sz="2200" dirty="0" smtClean="0"/>
              <a:t>39.1)</a:t>
            </a:r>
          </a:p>
          <a:p>
            <a:pPr marL="514350" indent="-514350" algn="r" rtl="1"/>
            <a:r>
              <a:rPr lang="ar-EG" sz="2200" dirty="0" smtClean="0"/>
              <a:t>يحق للجمعيات والمؤسسات تلقي المساعدات الخارجية من أشخاص أو هيئات أو من ممثليها بعلم الوزارة، كما ويمكنها إرسال أي من الأمور المذكورة آنفاً إلى أشخاص أو هيئات خارجية لغايات إنسانية. (</a:t>
            </a:r>
            <a:r>
              <a:rPr lang="ar-SA" sz="2200" dirty="0" smtClean="0"/>
              <a:t>المادة </a:t>
            </a:r>
            <a:r>
              <a:rPr lang="ar-EG" sz="2200" dirty="0" smtClean="0"/>
              <a:t>23</a:t>
            </a:r>
            <a:r>
              <a:rPr lang="ar-EG" sz="2200" dirty="0" smtClean="0"/>
              <a:t>)</a:t>
            </a:r>
            <a:endParaRPr lang="en-US" sz="2200" dirty="0" smtClean="0"/>
          </a:p>
        </p:txBody>
      </p:sp>
      <p:sp>
        <p:nvSpPr>
          <p:cNvPr id="6" name="Slide Number Placeholder 5"/>
          <p:cNvSpPr>
            <a:spLocks noGrp="1"/>
          </p:cNvSpPr>
          <p:nvPr>
            <p:ph type="sldNum" sz="quarter" idx="12"/>
          </p:nvPr>
        </p:nvSpPr>
        <p:spPr/>
        <p:txBody>
          <a:bodyPr>
            <a:normAutofit fontScale="85000" lnSpcReduction="20000"/>
          </a:bodyPr>
          <a:lstStyle/>
          <a:p>
            <a:pPr>
              <a:defRPr/>
            </a:pPr>
            <a:fld id="{8ED9D140-2341-4601-B1AB-864DA600224C}" type="slidenum">
              <a:rPr lang="en-US" smtClean="0"/>
              <a:pPr>
                <a:defRPr/>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500"/>
                                        <p:tgtEl>
                                          <p:spTgt spid="4">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500"/>
                                        <p:tgtEl>
                                          <p:spTgt spid="4">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fade">
                                      <p:cBhvr>
                                        <p:cTn id="26"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1960</TotalTime>
  <Words>1479</Words>
  <Application>Microsoft Office PowerPoint</Application>
  <PresentationFormat>On-screen Show (4:3)</PresentationFormat>
  <Paragraphs>107</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Median</vt:lpstr>
      <vt:lpstr>أين نمكن نذهب؟ أفضل الممارسات في المنطقة</vt:lpstr>
      <vt:lpstr>من أين أتت أفضل الممارسات؟</vt:lpstr>
      <vt:lpstr>من أين أتت أفضل الممارسات؟</vt:lpstr>
      <vt:lpstr>قضايا رئيسية في دورة حياة المنظمات الغير حكومية</vt:lpstr>
      <vt:lpstr>التسجيل الطوعي</vt:lpstr>
      <vt:lpstr>إجراءات التسجيل</vt:lpstr>
      <vt:lpstr>إجراءات التسجيل: رفض الطلب</vt:lpstr>
      <vt:lpstr>التمويل</vt:lpstr>
      <vt:lpstr>التمويل</vt:lpstr>
      <vt:lpstr>الأنشطة المسموحة</vt:lpstr>
      <vt:lpstr>الأنشطة المسموحة</vt:lpstr>
      <vt:lpstr>التبعية الأجنبية </vt:lpstr>
      <vt:lpstr>التصفية أو الحل</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Civil Society in National Policymaking</dc:title>
  <dc:creator>Kareem Elbayar</dc:creator>
  <cp:lastModifiedBy>Kareem Elbayar</cp:lastModifiedBy>
  <cp:revision>76</cp:revision>
  <dcterms:created xsi:type="dcterms:W3CDTF">2006-08-16T00:00:00Z</dcterms:created>
  <dcterms:modified xsi:type="dcterms:W3CDTF">2008-05-25T05:07:49Z</dcterms:modified>
</cp:coreProperties>
</file>