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5" r:id="rId1"/>
  </p:sldMasterIdLst>
  <p:notesMasterIdLst>
    <p:notesMasterId r:id="rId15"/>
  </p:notesMasterIdLst>
  <p:sldIdLst>
    <p:sldId id="256" r:id="rId2"/>
    <p:sldId id="274" r:id="rId3"/>
    <p:sldId id="275" r:id="rId4"/>
    <p:sldId id="273" r:id="rId5"/>
    <p:sldId id="269" r:id="rId6"/>
    <p:sldId id="270" r:id="rId7"/>
    <p:sldId id="279" r:id="rId8"/>
    <p:sldId id="258" r:id="rId9"/>
    <p:sldId id="277" r:id="rId10"/>
    <p:sldId id="271" r:id="rId11"/>
    <p:sldId id="278" r:id="rId12"/>
    <p:sldId id="261" r:id="rId13"/>
    <p:sldId id="272"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thy" initials="C" lastIdx="4"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7257" autoAdjust="0"/>
  </p:normalViewPr>
  <p:slideViewPr>
    <p:cSldViewPr>
      <p:cViewPr varScale="1">
        <p:scale>
          <a:sx n="53" d="100"/>
          <a:sy n="53" d="100"/>
        </p:scale>
        <p:origin x="-102" y="-29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50A66A-35A3-48F0-8160-C09C64C867F8}" type="doc">
      <dgm:prSet loTypeId="urn:microsoft.com/office/officeart/2005/8/layout/cycle6" loCatId="relationship" qsTypeId="urn:microsoft.com/office/officeart/2005/8/quickstyle/simple1" qsCatId="simple" csTypeId="urn:microsoft.com/office/officeart/2005/8/colors/colorful4" csCatId="colorful" phldr="1"/>
      <dgm:spPr/>
    </dgm:pt>
    <dgm:pt modelId="{2A57182D-4F43-4A0D-9CA4-6D0DBA090B71}">
      <dgm:prSet phldrT="[Text]"/>
      <dgm:spPr/>
      <dgm:t>
        <a:bodyPr/>
        <a:lstStyle/>
        <a:p>
          <a:r>
            <a:rPr lang="en-US" dirty="0" smtClean="0"/>
            <a:t>Registration</a:t>
          </a:r>
          <a:endParaRPr lang="en-US" dirty="0"/>
        </a:p>
      </dgm:t>
    </dgm:pt>
    <dgm:pt modelId="{F8E237A4-C338-44ED-A61D-78E4F2A0D87D}" type="parTrans" cxnId="{FF85E623-4850-4385-BE69-6CD1C9322453}">
      <dgm:prSet/>
      <dgm:spPr/>
      <dgm:t>
        <a:bodyPr/>
        <a:lstStyle/>
        <a:p>
          <a:endParaRPr lang="en-US"/>
        </a:p>
      </dgm:t>
    </dgm:pt>
    <dgm:pt modelId="{95FF1FEC-8B48-4BD6-9EFA-6D5834E0B831}" type="sibTrans" cxnId="{FF85E623-4850-4385-BE69-6CD1C9322453}">
      <dgm:prSet/>
      <dgm:spPr/>
      <dgm:t>
        <a:bodyPr/>
        <a:lstStyle/>
        <a:p>
          <a:endParaRPr lang="en-US"/>
        </a:p>
      </dgm:t>
    </dgm:pt>
    <dgm:pt modelId="{48AB1B6A-1702-4BE9-A884-AE870EBEB213}">
      <dgm:prSet phldrT="[Text]"/>
      <dgm:spPr/>
      <dgm:t>
        <a:bodyPr/>
        <a:lstStyle/>
        <a:p>
          <a:r>
            <a:rPr lang="en-US" dirty="0" smtClean="0"/>
            <a:t>Fundraising</a:t>
          </a:r>
          <a:endParaRPr lang="en-US" dirty="0"/>
        </a:p>
      </dgm:t>
    </dgm:pt>
    <dgm:pt modelId="{889B08BE-2D47-4436-B60D-3E9661391C4D}" type="parTrans" cxnId="{4A569E0E-48D5-44E1-A3D9-A65691993397}">
      <dgm:prSet/>
      <dgm:spPr/>
      <dgm:t>
        <a:bodyPr/>
        <a:lstStyle/>
        <a:p>
          <a:endParaRPr lang="en-US"/>
        </a:p>
      </dgm:t>
    </dgm:pt>
    <dgm:pt modelId="{0605644C-6256-4C49-A90E-5F977F23CAEF}" type="sibTrans" cxnId="{4A569E0E-48D5-44E1-A3D9-A65691993397}">
      <dgm:prSet/>
      <dgm:spPr/>
      <dgm:t>
        <a:bodyPr/>
        <a:lstStyle/>
        <a:p>
          <a:endParaRPr lang="en-US"/>
        </a:p>
      </dgm:t>
    </dgm:pt>
    <dgm:pt modelId="{90509A96-E94B-402D-A38C-B919FD692110}">
      <dgm:prSet phldrT="[Text]"/>
      <dgm:spPr/>
      <dgm:t>
        <a:bodyPr/>
        <a:lstStyle/>
        <a:p>
          <a:r>
            <a:rPr lang="en-US" dirty="0" smtClean="0"/>
            <a:t>Conducting Activities</a:t>
          </a:r>
          <a:endParaRPr lang="en-US" dirty="0"/>
        </a:p>
      </dgm:t>
    </dgm:pt>
    <dgm:pt modelId="{D2E91C4D-E01D-4673-8DBB-C3627985E560}" type="parTrans" cxnId="{EE32A51F-182D-46CA-9FA2-52D2DDB9E6AA}">
      <dgm:prSet/>
      <dgm:spPr/>
      <dgm:t>
        <a:bodyPr/>
        <a:lstStyle/>
        <a:p>
          <a:endParaRPr lang="en-US"/>
        </a:p>
      </dgm:t>
    </dgm:pt>
    <dgm:pt modelId="{05C4E300-4A1D-4FC1-81D8-2331D26B08A8}" type="sibTrans" cxnId="{EE32A51F-182D-46CA-9FA2-52D2DDB9E6AA}">
      <dgm:prSet/>
      <dgm:spPr/>
      <dgm:t>
        <a:bodyPr/>
        <a:lstStyle/>
        <a:p>
          <a:endParaRPr lang="en-US"/>
        </a:p>
      </dgm:t>
    </dgm:pt>
    <dgm:pt modelId="{5837B2F4-1C13-48A9-8BCD-B44A64B8FD53}">
      <dgm:prSet/>
      <dgm:spPr/>
      <dgm:t>
        <a:bodyPr/>
        <a:lstStyle/>
        <a:p>
          <a:r>
            <a:rPr lang="en-US" dirty="0" smtClean="0"/>
            <a:t>Affiliating with Others</a:t>
          </a:r>
          <a:endParaRPr lang="en-US" dirty="0"/>
        </a:p>
      </dgm:t>
    </dgm:pt>
    <dgm:pt modelId="{46B3CC40-B3B7-4B3A-B1ED-8269ACB827C2}" type="parTrans" cxnId="{F114FA0D-A3CC-495E-91DC-79DA1FF8E203}">
      <dgm:prSet/>
      <dgm:spPr/>
      <dgm:t>
        <a:bodyPr/>
        <a:lstStyle/>
        <a:p>
          <a:endParaRPr lang="en-US"/>
        </a:p>
      </dgm:t>
    </dgm:pt>
    <dgm:pt modelId="{3AEDFD45-F33C-4E68-8CF6-053894487A20}" type="sibTrans" cxnId="{F114FA0D-A3CC-495E-91DC-79DA1FF8E203}">
      <dgm:prSet/>
      <dgm:spPr/>
      <dgm:t>
        <a:bodyPr/>
        <a:lstStyle/>
        <a:p>
          <a:endParaRPr lang="en-US"/>
        </a:p>
      </dgm:t>
    </dgm:pt>
    <dgm:pt modelId="{F6FC0FDC-868E-4A46-88F4-EE0823083384}">
      <dgm:prSet/>
      <dgm:spPr/>
      <dgm:t>
        <a:bodyPr/>
        <a:lstStyle/>
        <a:p>
          <a:r>
            <a:rPr lang="en-US" dirty="0" smtClean="0"/>
            <a:t>Dissolving</a:t>
          </a:r>
          <a:endParaRPr lang="en-US" dirty="0"/>
        </a:p>
      </dgm:t>
    </dgm:pt>
    <dgm:pt modelId="{2AA3D637-1943-41EF-993C-3BE60340CD57}" type="parTrans" cxnId="{2C88B042-22FF-40C4-8B3C-44F3C813E527}">
      <dgm:prSet/>
      <dgm:spPr/>
      <dgm:t>
        <a:bodyPr/>
        <a:lstStyle/>
        <a:p>
          <a:endParaRPr lang="en-US"/>
        </a:p>
      </dgm:t>
    </dgm:pt>
    <dgm:pt modelId="{43A80C13-0F24-446C-88B4-DA5915140051}" type="sibTrans" cxnId="{2C88B042-22FF-40C4-8B3C-44F3C813E527}">
      <dgm:prSet/>
      <dgm:spPr/>
      <dgm:t>
        <a:bodyPr/>
        <a:lstStyle/>
        <a:p>
          <a:endParaRPr lang="en-US"/>
        </a:p>
      </dgm:t>
    </dgm:pt>
    <dgm:pt modelId="{2CF967A2-0CA4-486C-A6DA-B8ABC3AB1935}" type="pres">
      <dgm:prSet presAssocID="{F050A66A-35A3-48F0-8160-C09C64C867F8}" presName="cycle" presStyleCnt="0">
        <dgm:presLayoutVars>
          <dgm:dir/>
          <dgm:resizeHandles val="exact"/>
        </dgm:presLayoutVars>
      </dgm:prSet>
      <dgm:spPr/>
    </dgm:pt>
    <dgm:pt modelId="{BD738C6C-3130-4222-B985-D6EBE986AEC7}" type="pres">
      <dgm:prSet presAssocID="{2A57182D-4F43-4A0D-9CA4-6D0DBA090B71}" presName="node" presStyleLbl="node1" presStyleIdx="0" presStyleCnt="5">
        <dgm:presLayoutVars>
          <dgm:bulletEnabled val="1"/>
        </dgm:presLayoutVars>
      </dgm:prSet>
      <dgm:spPr/>
      <dgm:t>
        <a:bodyPr/>
        <a:lstStyle/>
        <a:p>
          <a:endParaRPr lang="en-US"/>
        </a:p>
      </dgm:t>
    </dgm:pt>
    <dgm:pt modelId="{7198C024-FDAC-4CD7-B203-8EBA82022DF7}" type="pres">
      <dgm:prSet presAssocID="{2A57182D-4F43-4A0D-9CA4-6D0DBA090B71}" presName="spNode" presStyleCnt="0"/>
      <dgm:spPr/>
    </dgm:pt>
    <dgm:pt modelId="{D6C87345-ED38-4513-88BE-D19BA44476D6}" type="pres">
      <dgm:prSet presAssocID="{95FF1FEC-8B48-4BD6-9EFA-6D5834E0B831}" presName="sibTrans" presStyleLbl="sibTrans1D1" presStyleIdx="0" presStyleCnt="5"/>
      <dgm:spPr/>
      <dgm:t>
        <a:bodyPr/>
        <a:lstStyle/>
        <a:p>
          <a:endParaRPr lang="en-US"/>
        </a:p>
      </dgm:t>
    </dgm:pt>
    <dgm:pt modelId="{042F70DB-79BB-4367-8EAF-6290110DBF85}" type="pres">
      <dgm:prSet presAssocID="{48AB1B6A-1702-4BE9-A884-AE870EBEB213}" presName="node" presStyleLbl="node1" presStyleIdx="1" presStyleCnt="5">
        <dgm:presLayoutVars>
          <dgm:bulletEnabled val="1"/>
        </dgm:presLayoutVars>
      </dgm:prSet>
      <dgm:spPr/>
      <dgm:t>
        <a:bodyPr/>
        <a:lstStyle/>
        <a:p>
          <a:endParaRPr lang="en-US"/>
        </a:p>
      </dgm:t>
    </dgm:pt>
    <dgm:pt modelId="{43726F20-0332-40A9-8A86-6CEEBCE39C42}" type="pres">
      <dgm:prSet presAssocID="{48AB1B6A-1702-4BE9-A884-AE870EBEB213}" presName="spNode" presStyleCnt="0"/>
      <dgm:spPr/>
    </dgm:pt>
    <dgm:pt modelId="{A27E3CC4-30FD-423B-900B-C2D37A0DB1E0}" type="pres">
      <dgm:prSet presAssocID="{0605644C-6256-4C49-A90E-5F977F23CAEF}" presName="sibTrans" presStyleLbl="sibTrans1D1" presStyleIdx="1" presStyleCnt="5"/>
      <dgm:spPr/>
      <dgm:t>
        <a:bodyPr/>
        <a:lstStyle/>
        <a:p>
          <a:endParaRPr lang="en-US"/>
        </a:p>
      </dgm:t>
    </dgm:pt>
    <dgm:pt modelId="{23BCA1E7-BF01-43D5-AD62-203BD204216E}" type="pres">
      <dgm:prSet presAssocID="{90509A96-E94B-402D-A38C-B919FD692110}" presName="node" presStyleLbl="node1" presStyleIdx="2" presStyleCnt="5">
        <dgm:presLayoutVars>
          <dgm:bulletEnabled val="1"/>
        </dgm:presLayoutVars>
      </dgm:prSet>
      <dgm:spPr/>
      <dgm:t>
        <a:bodyPr/>
        <a:lstStyle/>
        <a:p>
          <a:endParaRPr lang="en-US"/>
        </a:p>
      </dgm:t>
    </dgm:pt>
    <dgm:pt modelId="{9C245142-4608-48BF-AC9D-E1AF8F603AE9}" type="pres">
      <dgm:prSet presAssocID="{90509A96-E94B-402D-A38C-B919FD692110}" presName="spNode" presStyleCnt="0"/>
      <dgm:spPr/>
    </dgm:pt>
    <dgm:pt modelId="{F95D7100-07C1-4FBA-9C86-A73B24417DCD}" type="pres">
      <dgm:prSet presAssocID="{05C4E300-4A1D-4FC1-81D8-2331D26B08A8}" presName="sibTrans" presStyleLbl="sibTrans1D1" presStyleIdx="2" presStyleCnt="5"/>
      <dgm:spPr/>
      <dgm:t>
        <a:bodyPr/>
        <a:lstStyle/>
        <a:p>
          <a:endParaRPr lang="en-US"/>
        </a:p>
      </dgm:t>
    </dgm:pt>
    <dgm:pt modelId="{5857049E-F5AA-42C6-B380-5462FC30403C}" type="pres">
      <dgm:prSet presAssocID="{5837B2F4-1C13-48A9-8BCD-B44A64B8FD53}" presName="node" presStyleLbl="node1" presStyleIdx="3" presStyleCnt="5">
        <dgm:presLayoutVars>
          <dgm:bulletEnabled val="1"/>
        </dgm:presLayoutVars>
      </dgm:prSet>
      <dgm:spPr/>
      <dgm:t>
        <a:bodyPr/>
        <a:lstStyle/>
        <a:p>
          <a:endParaRPr lang="en-US"/>
        </a:p>
      </dgm:t>
    </dgm:pt>
    <dgm:pt modelId="{E87F2C16-DC92-4BC1-9DA8-781108889640}" type="pres">
      <dgm:prSet presAssocID="{5837B2F4-1C13-48A9-8BCD-B44A64B8FD53}" presName="spNode" presStyleCnt="0"/>
      <dgm:spPr/>
    </dgm:pt>
    <dgm:pt modelId="{D69C2B0D-7FFD-442A-9A73-5D6FAEDB2B41}" type="pres">
      <dgm:prSet presAssocID="{3AEDFD45-F33C-4E68-8CF6-053894487A20}" presName="sibTrans" presStyleLbl="sibTrans1D1" presStyleIdx="3" presStyleCnt="5"/>
      <dgm:spPr/>
      <dgm:t>
        <a:bodyPr/>
        <a:lstStyle/>
        <a:p>
          <a:endParaRPr lang="en-US"/>
        </a:p>
      </dgm:t>
    </dgm:pt>
    <dgm:pt modelId="{E40DAACE-255B-45F5-8D82-AD535E0867C7}" type="pres">
      <dgm:prSet presAssocID="{F6FC0FDC-868E-4A46-88F4-EE0823083384}" presName="node" presStyleLbl="node1" presStyleIdx="4" presStyleCnt="5">
        <dgm:presLayoutVars>
          <dgm:bulletEnabled val="1"/>
        </dgm:presLayoutVars>
      </dgm:prSet>
      <dgm:spPr/>
      <dgm:t>
        <a:bodyPr/>
        <a:lstStyle/>
        <a:p>
          <a:endParaRPr lang="en-US"/>
        </a:p>
      </dgm:t>
    </dgm:pt>
    <dgm:pt modelId="{011AA772-1DBD-4066-A1BE-A77D01F7E7D2}" type="pres">
      <dgm:prSet presAssocID="{F6FC0FDC-868E-4A46-88F4-EE0823083384}" presName="spNode" presStyleCnt="0"/>
      <dgm:spPr/>
    </dgm:pt>
    <dgm:pt modelId="{03CAFF60-EC53-4586-A719-FF3A9931F8D8}" type="pres">
      <dgm:prSet presAssocID="{43A80C13-0F24-446C-88B4-DA5915140051}" presName="sibTrans" presStyleLbl="sibTrans1D1" presStyleIdx="4" presStyleCnt="5"/>
      <dgm:spPr/>
      <dgm:t>
        <a:bodyPr/>
        <a:lstStyle/>
        <a:p>
          <a:endParaRPr lang="en-US"/>
        </a:p>
      </dgm:t>
    </dgm:pt>
  </dgm:ptLst>
  <dgm:cxnLst>
    <dgm:cxn modelId="{384D1FEE-A137-4150-8840-2561249340DB}" type="presOf" srcId="{3AEDFD45-F33C-4E68-8CF6-053894487A20}" destId="{D69C2B0D-7FFD-442A-9A73-5D6FAEDB2B41}" srcOrd="0" destOrd="0" presId="urn:microsoft.com/office/officeart/2005/8/layout/cycle6"/>
    <dgm:cxn modelId="{F114FA0D-A3CC-495E-91DC-79DA1FF8E203}" srcId="{F050A66A-35A3-48F0-8160-C09C64C867F8}" destId="{5837B2F4-1C13-48A9-8BCD-B44A64B8FD53}" srcOrd="3" destOrd="0" parTransId="{46B3CC40-B3B7-4B3A-B1ED-8269ACB827C2}" sibTransId="{3AEDFD45-F33C-4E68-8CF6-053894487A20}"/>
    <dgm:cxn modelId="{A61607A8-F863-49D0-93B4-ABB04C11F481}" type="presOf" srcId="{5837B2F4-1C13-48A9-8BCD-B44A64B8FD53}" destId="{5857049E-F5AA-42C6-B380-5462FC30403C}" srcOrd="0" destOrd="0" presId="urn:microsoft.com/office/officeart/2005/8/layout/cycle6"/>
    <dgm:cxn modelId="{C9E8443A-9595-45A0-8D05-5991DFC65110}" type="presOf" srcId="{2A57182D-4F43-4A0D-9CA4-6D0DBA090B71}" destId="{BD738C6C-3130-4222-B985-D6EBE986AEC7}" srcOrd="0" destOrd="0" presId="urn:microsoft.com/office/officeart/2005/8/layout/cycle6"/>
    <dgm:cxn modelId="{CBF5AAA9-6880-4714-96E3-08B3A2365D2A}" type="presOf" srcId="{F050A66A-35A3-48F0-8160-C09C64C867F8}" destId="{2CF967A2-0CA4-486C-A6DA-B8ABC3AB1935}" srcOrd="0" destOrd="0" presId="urn:microsoft.com/office/officeart/2005/8/layout/cycle6"/>
    <dgm:cxn modelId="{2C88B042-22FF-40C4-8B3C-44F3C813E527}" srcId="{F050A66A-35A3-48F0-8160-C09C64C867F8}" destId="{F6FC0FDC-868E-4A46-88F4-EE0823083384}" srcOrd="4" destOrd="0" parTransId="{2AA3D637-1943-41EF-993C-3BE60340CD57}" sibTransId="{43A80C13-0F24-446C-88B4-DA5915140051}"/>
    <dgm:cxn modelId="{4A569E0E-48D5-44E1-A3D9-A65691993397}" srcId="{F050A66A-35A3-48F0-8160-C09C64C867F8}" destId="{48AB1B6A-1702-4BE9-A884-AE870EBEB213}" srcOrd="1" destOrd="0" parTransId="{889B08BE-2D47-4436-B60D-3E9661391C4D}" sibTransId="{0605644C-6256-4C49-A90E-5F977F23CAEF}"/>
    <dgm:cxn modelId="{825E1139-3B36-45AB-B6D8-35D94068B9BB}" type="presOf" srcId="{43A80C13-0F24-446C-88B4-DA5915140051}" destId="{03CAFF60-EC53-4586-A719-FF3A9931F8D8}" srcOrd="0" destOrd="0" presId="urn:microsoft.com/office/officeart/2005/8/layout/cycle6"/>
    <dgm:cxn modelId="{CA59E9C9-1C45-4FFA-ABAF-E1C434FF69F3}" type="presOf" srcId="{0605644C-6256-4C49-A90E-5F977F23CAEF}" destId="{A27E3CC4-30FD-423B-900B-C2D37A0DB1E0}" srcOrd="0" destOrd="0" presId="urn:microsoft.com/office/officeart/2005/8/layout/cycle6"/>
    <dgm:cxn modelId="{1A69F11E-D88B-4648-A4E0-B5DA1C5DFF2C}" type="presOf" srcId="{F6FC0FDC-868E-4A46-88F4-EE0823083384}" destId="{E40DAACE-255B-45F5-8D82-AD535E0867C7}" srcOrd="0" destOrd="0" presId="urn:microsoft.com/office/officeart/2005/8/layout/cycle6"/>
    <dgm:cxn modelId="{52EF72CF-CA74-4CD6-BB09-FB26DD5535F7}" type="presOf" srcId="{95FF1FEC-8B48-4BD6-9EFA-6D5834E0B831}" destId="{D6C87345-ED38-4513-88BE-D19BA44476D6}" srcOrd="0" destOrd="0" presId="urn:microsoft.com/office/officeart/2005/8/layout/cycle6"/>
    <dgm:cxn modelId="{3B05304D-AE0A-4384-8393-F4252A101428}" type="presOf" srcId="{48AB1B6A-1702-4BE9-A884-AE870EBEB213}" destId="{042F70DB-79BB-4367-8EAF-6290110DBF85}" srcOrd="0" destOrd="0" presId="urn:microsoft.com/office/officeart/2005/8/layout/cycle6"/>
    <dgm:cxn modelId="{EE32A51F-182D-46CA-9FA2-52D2DDB9E6AA}" srcId="{F050A66A-35A3-48F0-8160-C09C64C867F8}" destId="{90509A96-E94B-402D-A38C-B919FD692110}" srcOrd="2" destOrd="0" parTransId="{D2E91C4D-E01D-4673-8DBB-C3627985E560}" sibTransId="{05C4E300-4A1D-4FC1-81D8-2331D26B08A8}"/>
    <dgm:cxn modelId="{D5030813-B74A-4606-ACF3-9BCB9A535C99}" type="presOf" srcId="{05C4E300-4A1D-4FC1-81D8-2331D26B08A8}" destId="{F95D7100-07C1-4FBA-9C86-A73B24417DCD}" srcOrd="0" destOrd="0" presId="urn:microsoft.com/office/officeart/2005/8/layout/cycle6"/>
    <dgm:cxn modelId="{FF85E623-4850-4385-BE69-6CD1C9322453}" srcId="{F050A66A-35A3-48F0-8160-C09C64C867F8}" destId="{2A57182D-4F43-4A0D-9CA4-6D0DBA090B71}" srcOrd="0" destOrd="0" parTransId="{F8E237A4-C338-44ED-A61D-78E4F2A0D87D}" sibTransId="{95FF1FEC-8B48-4BD6-9EFA-6D5834E0B831}"/>
    <dgm:cxn modelId="{4F84AD78-E57C-4735-BEBF-9F09AED59932}" type="presOf" srcId="{90509A96-E94B-402D-A38C-B919FD692110}" destId="{23BCA1E7-BF01-43D5-AD62-203BD204216E}" srcOrd="0" destOrd="0" presId="urn:microsoft.com/office/officeart/2005/8/layout/cycle6"/>
    <dgm:cxn modelId="{0E5F09BA-BAA4-4C2F-9620-9C08E5D531DF}" type="presParOf" srcId="{2CF967A2-0CA4-486C-A6DA-B8ABC3AB1935}" destId="{BD738C6C-3130-4222-B985-D6EBE986AEC7}" srcOrd="0" destOrd="0" presId="urn:microsoft.com/office/officeart/2005/8/layout/cycle6"/>
    <dgm:cxn modelId="{3BD3C489-14C0-4519-95B5-298475BE2D27}" type="presParOf" srcId="{2CF967A2-0CA4-486C-A6DA-B8ABC3AB1935}" destId="{7198C024-FDAC-4CD7-B203-8EBA82022DF7}" srcOrd="1" destOrd="0" presId="urn:microsoft.com/office/officeart/2005/8/layout/cycle6"/>
    <dgm:cxn modelId="{18699FF6-3F8C-4049-AA3F-AAA30579632C}" type="presParOf" srcId="{2CF967A2-0CA4-486C-A6DA-B8ABC3AB1935}" destId="{D6C87345-ED38-4513-88BE-D19BA44476D6}" srcOrd="2" destOrd="0" presId="urn:microsoft.com/office/officeart/2005/8/layout/cycle6"/>
    <dgm:cxn modelId="{BAF2F38E-0C18-40C9-BDE7-CDFBA9BD0353}" type="presParOf" srcId="{2CF967A2-0CA4-486C-A6DA-B8ABC3AB1935}" destId="{042F70DB-79BB-4367-8EAF-6290110DBF85}" srcOrd="3" destOrd="0" presId="urn:microsoft.com/office/officeart/2005/8/layout/cycle6"/>
    <dgm:cxn modelId="{432CA7CA-7A27-460F-B107-E869E79A994F}" type="presParOf" srcId="{2CF967A2-0CA4-486C-A6DA-B8ABC3AB1935}" destId="{43726F20-0332-40A9-8A86-6CEEBCE39C42}" srcOrd="4" destOrd="0" presId="urn:microsoft.com/office/officeart/2005/8/layout/cycle6"/>
    <dgm:cxn modelId="{D0CC4AD6-65B3-4A7A-8823-46EC25FE7CB4}" type="presParOf" srcId="{2CF967A2-0CA4-486C-A6DA-B8ABC3AB1935}" destId="{A27E3CC4-30FD-423B-900B-C2D37A0DB1E0}" srcOrd="5" destOrd="0" presId="urn:microsoft.com/office/officeart/2005/8/layout/cycle6"/>
    <dgm:cxn modelId="{60E09793-70EE-4443-B027-6B9DFB088308}" type="presParOf" srcId="{2CF967A2-0CA4-486C-A6DA-B8ABC3AB1935}" destId="{23BCA1E7-BF01-43D5-AD62-203BD204216E}" srcOrd="6" destOrd="0" presId="urn:microsoft.com/office/officeart/2005/8/layout/cycle6"/>
    <dgm:cxn modelId="{1B1593F5-A26B-43E5-AC70-EF4DA49B227D}" type="presParOf" srcId="{2CF967A2-0CA4-486C-A6DA-B8ABC3AB1935}" destId="{9C245142-4608-48BF-AC9D-E1AF8F603AE9}" srcOrd="7" destOrd="0" presId="urn:microsoft.com/office/officeart/2005/8/layout/cycle6"/>
    <dgm:cxn modelId="{834635BC-1EC0-4A01-A106-3F3C67AB98B0}" type="presParOf" srcId="{2CF967A2-0CA4-486C-A6DA-B8ABC3AB1935}" destId="{F95D7100-07C1-4FBA-9C86-A73B24417DCD}" srcOrd="8" destOrd="0" presId="urn:microsoft.com/office/officeart/2005/8/layout/cycle6"/>
    <dgm:cxn modelId="{A1088268-E338-40FD-95CF-B9137C152C2C}" type="presParOf" srcId="{2CF967A2-0CA4-486C-A6DA-B8ABC3AB1935}" destId="{5857049E-F5AA-42C6-B380-5462FC30403C}" srcOrd="9" destOrd="0" presId="urn:microsoft.com/office/officeart/2005/8/layout/cycle6"/>
    <dgm:cxn modelId="{82E9D05B-79C3-4725-8C7E-1C245F3B657F}" type="presParOf" srcId="{2CF967A2-0CA4-486C-A6DA-B8ABC3AB1935}" destId="{E87F2C16-DC92-4BC1-9DA8-781108889640}" srcOrd="10" destOrd="0" presId="urn:microsoft.com/office/officeart/2005/8/layout/cycle6"/>
    <dgm:cxn modelId="{AF8DCE4E-955B-4C13-A6B4-C651D40F40B9}" type="presParOf" srcId="{2CF967A2-0CA4-486C-A6DA-B8ABC3AB1935}" destId="{D69C2B0D-7FFD-442A-9A73-5D6FAEDB2B41}" srcOrd="11" destOrd="0" presId="urn:microsoft.com/office/officeart/2005/8/layout/cycle6"/>
    <dgm:cxn modelId="{D4535DAC-08A3-454C-B84B-5406F3DF560E}" type="presParOf" srcId="{2CF967A2-0CA4-486C-A6DA-B8ABC3AB1935}" destId="{E40DAACE-255B-45F5-8D82-AD535E0867C7}" srcOrd="12" destOrd="0" presId="urn:microsoft.com/office/officeart/2005/8/layout/cycle6"/>
    <dgm:cxn modelId="{798A5202-6E58-4746-B1D3-A08D858CB630}" type="presParOf" srcId="{2CF967A2-0CA4-486C-A6DA-B8ABC3AB1935}" destId="{011AA772-1DBD-4066-A1BE-A77D01F7E7D2}" srcOrd="13" destOrd="0" presId="urn:microsoft.com/office/officeart/2005/8/layout/cycle6"/>
    <dgm:cxn modelId="{23D1C03E-011E-45FD-8E4B-21C546597EC0}" type="presParOf" srcId="{2CF967A2-0CA4-486C-A6DA-B8ABC3AB1935}" destId="{03CAFF60-EC53-4586-A719-FF3A9931F8D8}" srcOrd="14" destOrd="0" presId="urn:microsoft.com/office/officeart/2005/8/layout/cycle6"/>
  </dgm:cxnLst>
  <dgm:bg/>
  <dgm:whole/>
</dgm:dataModel>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BA64CC9-A30B-45A5-B2E3-D1FA1EC5D8A3}" type="datetimeFigureOut">
              <a:rPr lang="en-US"/>
              <a:pPr>
                <a:defRPr/>
              </a:pPr>
              <a:t>5/25/2008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0B44F23-71A6-434D-B7FC-40CF9945401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9A0BBE68-ACC2-4121-8F10-1C597B6EAE41}"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A99295-C5F0-49D6-8C6D-E5B3A8CE53D3}"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02C622-20CF-47D8-B591-93A96BB7CC92}"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Lebanon is basically cited where there are appropriate provisions. And as you can see from the lack of any citations whatsoever, the Lebanese law is basically an empty shell. It has no provisions, and this is a “best practice” in our region because that means there is little government interference. However it is not a good practice in the sense that there is very little protection for NGOs should the government wish to introduce a novel interpretation, and that is exactly what happened some years back (although it has since been rescinded). </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5D2574-4A61-457B-ADD8-648B7D1B437D}"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Morocco - Affected person provision is slightly worrisome</a:t>
            </a:r>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29D9D6-931D-40A7-BCA1-2C40227D916C}"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Recall that this whole discussion stems out of Article 22 of the ICCPR, which states… </a:t>
            </a:r>
            <a:br>
              <a:rPr lang="en-US" smtClean="0"/>
            </a:br>
            <a:r>
              <a:rPr lang="en-US" smtClean="0"/>
              <a:t>When we consider best practices, we ask whether a given law meets the standard that is articulated in Article 22 as it has been understood by international tribunals and the domestic courts of advanced nations. Image behind the text shows all the countries of the world that have ratified the ICCPR. </a:t>
            </a:r>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A8C652-6DA7-41DA-8D7E-DD808508CF71}"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We are taking a look at the Arab region specifically. As you can see most of the Arab countries have signed the ICCPR, but unfortunately that does not mean they are complying with it. It is interesting to note that the new Arab Charter (took effect on March 15, 2008) contains a similar provision in Article 28 (now applicable in the Arab world after seven ratifications – from UAE, Jordan, Bahrain, Algeria, Syria, Libya, and Palestine). </a:t>
            </a:r>
          </a:p>
          <a:p>
            <a:pPr eaLnBrk="1" hangingPunct="1">
              <a:spcBef>
                <a:spcPct val="0"/>
              </a:spcBef>
            </a:pPr>
            <a:endParaRPr lang="en-US"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0ACC1A-E27B-49FF-A912-8FC0BDA6B4DE}"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three countries that come closest to complying with these stringent standards are, in our opinion, Morocco, Lebanon, and Yemen. Now these three countries are not perfect and we will be discussing where they fall short, but because they are Arab countries they provide a model of what is possible in this region. We don’t have enough time to discuss every provision of these laws, so we are going to focus on five essential issues in the lifecycle of every NGO…</a:t>
            </a:r>
          </a:p>
          <a:p>
            <a:pPr eaLnBrk="1" hangingPunct="1">
              <a:spcBef>
                <a:spcPct val="0"/>
              </a:spcBef>
            </a:pPr>
            <a:endParaRPr lang="en-US" smtClean="0"/>
          </a:p>
          <a:p>
            <a:pPr eaLnBrk="1" hangingPunct="1">
              <a:spcBef>
                <a:spcPct val="0"/>
              </a:spcBef>
            </a:pPr>
            <a:r>
              <a:rPr lang="en-US" smtClean="0"/>
              <a:t>International standards are taken from ICNL’s book (available online for free) </a:t>
            </a:r>
            <a:r>
              <a:rPr lang="en-US" i="1" smtClean="0"/>
              <a:t>Guidelines for Laws Affecting Civic Organizations</a:t>
            </a:r>
            <a:r>
              <a:rPr lang="en-US" smtClean="0"/>
              <a:t>. Yemeni Law is Law No. 1 for the Year 2001; Lebanese Law is 1909 Ottoman Law on Associations (plus amendments and interpretations by Ministry of Interior); Moroccan Law is the Act on the Right of Association (most recently amended by Decree No. 1.02.206 of 23 July 2002). Again all of these are available online.</a:t>
            </a:r>
          </a:p>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FC365D-C7BB-4BBF-8639-4F403905AC17}"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As we go through each I will make references to the Egyptian law without actually putting it up on the screen. Needless to say it is awful for every one of these provisions, but nonetheless I will have citations to specific provisions prepared in case anyone asks.</a:t>
            </a:r>
          </a:p>
          <a:p>
            <a:pPr eaLnBrk="1" hangingPunct="1">
              <a:spcBef>
                <a:spcPct val="0"/>
              </a:spcBef>
            </a:pPr>
            <a:endParaRPr lang="en-US" dirty="0" smtClean="0"/>
          </a:p>
          <a:p>
            <a:pPr eaLnBrk="1" hangingPunct="1">
              <a:spcBef>
                <a:spcPct val="0"/>
              </a:spcBef>
            </a:pPr>
            <a:r>
              <a:rPr lang="en-US" dirty="0" smtClean="0"/>
              <a:t>Green-Orange-Red (Good-OK-Bad). </a:t>
            </a:r>
          </a:p>
          <a:p>
            <a:pPr eaLnBrk="1" hangingPunct="1">
              <a:spcBef>
                <a:spcPct val="0"/>
              </a:spcBef>
            </a:pPr>
            <a:r>
              <a:rPr lang="en-US" dirty="0" smtClean="0"/>
              <a:t>Lebanon:</a:t>
            </a:r>
            <a:r>
              <a:rPr lang="en-US" baseline="0" dirty="0" smtClean="0"/>
              <a:t> criticized by the ICCPR HR Committee because it was requiring mandatory licensing and control; today this is not happening as much because of a change in Ministry practice and because of the general collapse of the state.</a:t>
            </a:r>
            <a:endParaRPr lang="en-US" dirty="0" smtClean="0"/>
          </a:p>
          <a:p>
            <a:pPr eaLnBrk="1" hangingPunct="1">
              <a:spcBef>
                <a:spcPct val="0"/>
              </a:spcBef>
            </a:pPr>
            <a:r>
              <a:rPr lang="en-US" dirty="0" smtClean="0"/>
              <a:t>Morocco says no prior permission required but then in practice requires certain documents to be filed first.</a:t>
            </a: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12A6D3-D17E-4387-A981-DD5C19CBABAB}"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As we go through each I will make references to the Egyptian law without actually putting it up on the screen. Needless to say it is awful for every one of these provisions, but nonetheless I will have citations to specific provisions prepared in case anyone asks.</a:t>
            </a:r>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FF0F49-791C-4FDB-B012-6A90FA448760}"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Yemen, Morocco, and Lebanon all put inappropriate restrictions on activities (Lebanon no Arab nationalism or promotion of individual identities; Morocco nothing contrary to the royal regime) or fail to limit discretion of registering authority (Lebanon, Morocco, Yemen). </a:t>
            </a:r>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01382F-B685-4E5C-B460-5A77F8AD859E}"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CF4A19F-32F7-4E22-92F3-A64018B5AD14}"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89C2A84-78E4-4FA5-813C-53FDA408BB7A}"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40B37914-A2DB-4895-BDAA-7965E97415BD}" type="datetime1">
              <a:rPr lang="en-US" smtClean="0"/>
              <a:pPr>
                <a:defRPr/>
              </a:pPr>
              <a:t>5/25/2008</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C9A068A3-C494-4260-ADAC-9961F8DC3CD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49324A4-E956-4AFF-82C9-69F12269E6B2}" type="datetime1">
              <a:rPr lang="en-US" smtClean="0"/>
              <a:pPr>
                <a:defRPr/>
              </a:pPr>
              <a:t>5/25/2008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036BBA1-4083-4950-A3AA-B52255E6CC3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2C099F48-969E-452E-B24E-291B6769DDF5}" type="datetime1">
              <a:rPr lang="en-US" smtClean="0"/>
              <a:pPr>
                <a:defRPr/>
              </a:pPr>
              <a:t>5/25/2008</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8DA841E1-6BA8-4E6D-A7B7-F0487ECF89D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E2F1DCF-F1B4-4FF9-AC64-C980A9D10498}" type="datetime1">
              <a:rPr lang="en-US" smtClean="0"/>
              <a:pPr>
                <a:defRPr/>
              </a:pPr>
              <a:t>5/25/2008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ED9D140-2341-4601-B1AB-864DA60022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9BF39BE4-35D6-4CC4-AAF5-79D0FE31E8E2}" type="datetime1">
              <a:rPr lang="en-US" smtClean="0"/>
              <a:pPr>
                <a:defRPr/>
              </a:pPr>
              <a:t>5/25/2008</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B05E96F3-9587-42E6-A6D8-119546769FF9}"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D75AF629-951F-48E1-9BD6-9AA61F575576}" type="datetime1">
              <a:rPr lang="en-US" smtClean="0"/>
              <a:pPr>
                <a:defRPr/>
              </a:pPr>
              <a:t>5/25/2008</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5F84F946-2125-4530-943F-5272C2030C91}"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F4ABE507-B432-421F-89CA-8D8AA6DA1651}" type="datetime1">
              <a:rPr lang="en-US" smtClean="0"/>
              <a:pPr>
                <a:defRPr/>
              </a:pPr>
              <a:t>5/25/2008</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99FD4E83-AE1F-462B-BF32-5C22229A5566}"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A74F49DE-42FE-42BC-BC19-BC62EDB6CDBB}" type="datetime1">
              <a:rPr lang="en-US" smtClean="0"/>
              <a:pPr>
                <a:defRPr/>
              </a:pPr>
              <a:t>5/25/2008</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30A96F3B-13C6-49DD-9861-DCB48C0D968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3FD3079-8F12-464F-B64B-6EB81949CF30}" type="datetime1">
              <a:rPr lang="en-US" smtClean="0"/>
              <a:pPr>
                <a:defRPr/>
              </a:pPr>
              <a:t>5/25/2008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B70B61E-46AB-422D-9A0A-1601DF63BEA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FC3DC4C-5D2B-459C-BBE3-B31A192D923F}" type="datetime1">
              <a:rPr lang="en-US" smtClean="0"/>
              <a:pPr>
                <a:defRPr/>
              </a:pPr>
              <a:t>5/25/2008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0D0A941-727E-43CD-AC97-266383B3B90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2FE3FE02-51CA-4173-AC0E-E55F64CC493D}" type="datetime1">
              <a:rPr lang="en-US" smtClean="0"/>
              <a:pPr>
                <a:defRPr/>
              </a:pPr>
              <a:t>5/25/2008</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C42833D-2F1E-4B92-99A6-62535CD7BE42}"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478586B0-1A51-474C-9336-DE8731CB3635}" type="datetime1">
              <a:rPr lang="en-US" smtClean="0"/>
              <a:pPr>
                <a:defRPr/>
              </a:pPr>
              <a:t>5/25/2008</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86D61F17-923B-4B95-8C29-B860AF8FE19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6" r:id="rId1"/>
    <p:sldLayoutId id="2147483982" r:id="rId2"/>
    <p:sldLayoutId id="2147483987" r:id="rId3"/>
    <p:sldLayoutId id="2147483988" r:id="rId4"/>
    <p:sldLayoutId id="2147483989" r:id="rId5"/>
    <p:sldLayoutId id="2147483983" r:id="rId6"/>
    <p:sldLayoutId id="2147483990" r:id="rId7"/>
    <p:sldLayoutId id="2147483984" r:id="rId8"/>
    <p:sldLayoutId id="2147483991" r:id="rId9"/>
    <p:sldLayoutId id="2147483985" r:id="rId10"/>
    <p:sldLayoutId id="2147483992" r:id="rId11"/>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990600"/>
            <a:ext cx="7772400" cy="2609850"/>
          </a:xfrm>
        </p:spPr>
        <p:txBody>
          <a:bodyPr>
            <a:normAutofit/>
          </a:bodyPr>
          <a:lstStyle/>
          <a:p>
            <a:pPr eaLnBrk="1" fontAlgn="auto" hangingPunct="1">
              <a:spcAft>
                <a:spcPts val="0"/>
              </a:spcAft>
              <a:defRPr/>
            </a:pPr>
            <a:r>
              <a:rPr lang="en-US" dirty="0" smtClean="0"/>
              <a:t>Where Can We Go? </a:t>
            </a:r>
            <a:br>
              <a:rPr lang="en-US" dirty="0" smtClean="0"/>
            </a:br>
            <a:r>
              <a:rPr lang="en-US" dirty="0" smtClean="0">
                <a:solidFill>
                  <a:schemeClr val="accent2"/>
                </a:solidFill>
              </a:rPr>
              <a:t>Best Practices from the Arab World</a:t>
            </a:r>
            <a:endParaRPr lang="en-US" dirty="0">
              <a:solidFill>
                <a:schemeClr val="accent2"/>
              </a:solidFill>
            </a:endParaRPr>
          </a:p>
        </p:txBody>
      </p:sp>
      <p:sp>
        <p:nvSpPr>
          <p:cNvPr id="9219" name="Subtitle 2"/>
          <p:cNvSpPr>
            <a:spLocks noGrp="1"/>
          </p:cNvSpPr>
          <p:nvPr>
            <p:ph type="subTitle" idx="1"/>
          </p:nvPr>
        </p:nvSpPr>
        <p:spPr>
          <a:xfrm>
            <a:off x="609600" y="3657600"/>
            <a:ext cx="8001000" cy="1966913"/>
          </a:xfrm>
        </p:spPr>
        <p:txBody>
          <a:bodyPr/>
          <a:lstStyle/>
          <a:p>
            <a:pPr eaLnBrk="1" hangingPunct="1"/>
            <a:r>
              <a:rPr lang="en-US" i="1" smtClean="0"/>
              <a:t>Civil Society Laws: Experiences and Expertise</a:t>
            </a:r>
            <a:br>
              <a:rPr lang="en-US" i="1" smtClean="0"/>
            </a:br>
            <a:r>
              <a:rPr lang="en-US" smtClean="0"/>
              <a:t>24 - 25 May 2008</a:t>
            </a:r>
          </a:p>
        </p:txBody>
      </p:sp>
      <p:grpSp>
        <p:nvGrpSpPr>
          <p:cNvPr id="9220" name="Group 4"/>
          <p:cNvGrpSpPr>
            <a:grpSpLocks/>
          </p:cNvGrpSpPr>
          <p:nvPr/>
        </p:nvGrpSpPr>
        <p:grpSpPr bwMode="auto">
          <a:xfrm>
            <a:off x="5562600" y="4724400"/>
            <a:ext cx="3581400" cy="1905000"/>
            <a:chOff x="2514600" y="4648200"/>
            <a:chExt cx="3581400" cy="1905000"/>
          </a:xfrm>
        </p:grpSpPr>
        <p:pic>
          <p:nvPicPr>
            <p:cNvPr id="9221" name="Picture 0" descr="ICNLHuge.jpg"/>
            <p:cNvPicPr>
              <a:picLocks noChangeAspect="1" noChangeArrowheads="1"/>
            </p:cNvPicPr>
            <p:nvPr/>
          </p:nvPicPr>
          <p:blipFill>
            <a:blip r:embed="rId3"/>
            <a:srcRect/>
            <a:stretch>
              <a:fillRect/>
            </a:stretch>
          </p:blipFill>
          <p:spPr bwMode="auto">
            <a:xfrm>
              <a:off x="3162300" y="4648200"/>
              <a:ext cx="2286000" cy="1257300"/>
            </a:xfrm>
            <a:prstGeom prst="rect">
              <a:avLst/>
            </a:prstGeom>
            <a:noFill/>
            <a:ln w="9525">
              <a:noFill/>
              <a:miter lim="800000"/>
              <a:headEnd/>
              <a:tailEnd/>
            </a:ln>
          </p:spPr>
        </p:pic>
        <p:sp>
          <p:nvSpPr>
            <p:cNvPr id="9222" name="Rectangle 6"/>
            <p:cNvSpPr>
              <a:spLocks noChangeArrowheads="1"/>
            </p:cNvSpPr>
            <p:nvPr/>
          </p:nvSpPr>
          <p:spPr bwMode="auto">
            <a:xfrm>
              <a:off x="2514600" y="6014591"/>
              <a:ext cx="3581400" cy="538609"/>
            </a:xfrm>
            <a:prstGeom prst="rect">
              <a:avLst/>
            </a:prstGeom>
            <a:noFill/>
            <a:ln w="9525">
              <a:noFill/>
              <a:miter lim="800000"/>
              <a:headEnd/>
              <a:tailEnd/>
            </a:ln>
          </p:spPr>
          <p:txBody>
            <a:bodyPr>
              <a:spAutoFit/>
            </a:bodyPr>
            <a:lstStyle/>
            <a:p>
              <a:pPr algn="ctr"/>
              <a:r>
                <a:rPr lang="en-US" sz="1300">
                  <a:solidFill>
                    <a:srgbClr val="000000"/>
                  </a:solidFill>
                  <a:latin typeface="Calibri" pitchFamily="34" charset="0"/>
                  <a:ea typeface="Calibri" pitchFamily="34" charset="0"/>
                  <a:cs typeface="B Yagut" pitchFamily="2" charset="-78"/>
                </a:rPr>
                <a:t>The International Center for Not-for-Profit Law</a:t>
              </a:r>
              <a:endParaRPr lang="en-US" sz="1600" b="1">
                <a:solidFill>
                  <a:srgbClr val="000000"/>
                </a:solidFill>
                <a:latin typeface="Arabic Typesetting" pitchFamily="66" charset="-78"/>
                <a:ea typeface="Calibri" pitchFamily="34" charset="0"/>
                <a:cs typeface="B Yagut" pitchFamily="2" charset="-78"/>
              </a:endParaRPr>
            </a:p>
            <a:p>
              <a:pPr algn="ctr" eaLnBrk="0" hangingPunct="0"/>
              <a:r>
                <a:rPr lang="ar-SA" sz="1600" b="1">
                  <a:solidFill>
                    <a:srgbClr val="000000"/>
                  </a:solidFill>
                  <a:latin typeface="Arabic Typesetting" pitchFamily="66" charset="-78"/>
                  <a:ea typeface="Calibri" pitchFamily="34" charset="0"/>
                  <a:cs typeface="B Yagut" pitchFamily="2" charset="-78"/>
                </a:rPr>
                <a:t>المركز الدولي لقانون المنظمات غير هادفة الربح</a:t>
              </a:r>
              <a:endParaRPr lang="en-US">
                <a:latin typeface="Tw Cen MT" pitchFamily="34" charset="0"/>
              </a:endParaRPr>
            </a:p>
          </p:txBody>
        </p:sp>
      </p:grpSp>
      <p:sp>
        <p:nvSpPr>
          <p:cNvPr id="8" name="Slide Number Placeholder 7"/>
          <p:cNvSpPr>
            <a:spLocks noGrp="1"/>
          </p:cNvSpPr>
          <p:nvPr>
            <p:ph type="sldNum" sz="quarter" idx="12"/>
          </p:nvPr>
        </p:nvSpPr>
        <p:spPr/>
        <p:txBody>
          <a:bodyPr/>
          <a:lstStyle/>
          <a:p>
            <a:pPr>
              <a:defRPr/>
            </a:pPr>
            <a:fld id="{C9A068A3-C494-4260-ADAC-9961F8DC3CD0}"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pPr eaLnBrk="1" hangingPunct="1"/>
            <a:r>
              <a:rPr lang="en-US" dirty="0" smtClean="0"/>
              <a:t>Permissible Activities</a:t>
            </a:r>
          </a:p>
        </p:txBody>
      </p:sp>
      <p:sp>
        <p:nvSpPr>
          <p:cNvPr id="8" name="Content Placeholder 7"/>
          <p:cNvSpPr>
            <a:spLocks noGrp="1"/>
          </p:cNvSpPr>
          <p:nvPr>
            <p:ph sz="quarter" idx="1"/>
          </p:nvPr>
        </p:nvSpPr>
        <p:spPr>
          <a:xfrm>
            <a:off x="612775" y="1600200"/>
            <a:ext cx="8153400" cy="4495800"/>
          </a:xfrm>
        </p:spPr>
        <p:txBody>
          <a:bodyPr>
            <a:normAutofit fontScale="85000" lnSpcReduction="20000"/>
          </a:bodyPr>
          <a:lstStyle/>
          <a:p>
            <a:pPr marL="320040" indent="-320040" eaLnBrk="1" fontAlgn="auto" hangingPunct="1">
              <a:spcAft>
                <a:spcPts val="0"/>
              </a:spcAft>
              <a:buFont typeface="Wingdings"/>
              <a:buNone/>
              <a:defRPr/>
            </a:pPr>
            <a:r>
              <a:rPr lang="en-US" b="1" dirty="0" smtClean="0">
                <a:solidFill>
                  <a:schemeClr val="accent3">
                    <a:lumMod val="75000"/>
                  </a:schemeClr>
                </a:solidFill>
              </a:rPr>
              <a:t>International Standard: </a:t>
            </a:r>
          </a:p>
          <a:p>
            <a:pPr marL="320040" indent="-320040" eaLnBrk="1" fontAlgn="auto" hangingPunct="1">
              <a:spcAft>
                <a:spcPts val="0"/>
              </a:spcAft>
              <a:buFont typeface="Wingdings"/>
              <a:buChar char=""/>
              <a:defRPr/>
            </a:pPr>
            <a:r>
              <a:rPr lang="en-US" i="1" dirty="0" smtClean="0"/>
              <a:t>Organizations should be permitted to speak freely on all matters of public significance, including existing or proposed legislation, state actions, and policies. </a:t>
            </a:r>
          </a:p>
          <a:p>
            <a:pPr marL="320040" indent="-320040" eaLnBrk="1" fontAlgn="auto" hangingPunct="1">
              <a:spcAft>
                <a:spcPts val="0"/>
              </a:spcAft>
              <a:buFont typeface="Wingdings"/>
              <a:buChar char=""/>
              <a:defRPr/>
            </a:pPr>
            <a:r>
              <a:rPr lang="en-US" i="1" dirty="0" smtClean="0"/>
              <a:t>Organizations should have the right to criticize (or praise) state officials and candidates for public office. </a:t>
            </a:r>
          </a:p>
          <a:p>
            <a:pPr marL="320040" indent="-320040" eaLnBrk="1" fontAlgn="auto" hangingPunct="1">
              <a:spcAft>
                <a:spcPts val="0"/>
              </a:spcAft>
              <a:buFont typeface="Wingdings"/>
              <a:buChar char=""/>
              <a:defRPr/>
            </a:pPr>
            <a:r>
              <a:rPr lang="en-US" i="1" dirty="0" smtClean="0"/>
              <a:t>There should be no restriction on the right of organizations to carry out public policy activities, including education, research, and advocacy. </a:t>
            </a:r>
          </a:p>
          <a:p>
            <a:pPr marL="320040" indent="-320040" eaLnBrk="1" fontAlgn="auto" hangingPunct="1">
              <a:spcAft>
                <a:spcPts val="0"/>
              </a:spcAft>
              <a:buFont typeface="Wingdings"/>
              <a:buChar char=""/>
              <a:defRPr/>
            </a:pPr>
            <a:r>
              <a:rPr lang="en-US" i="1" dirty="0" smtClean="0"/>
              <a:t>Income-generating activities are appropriate so long as no profits or earning are distributed to founders, officers, board members, employees, or members. </a:t>
            </a:r>
          </a:p>
        </p:txBody>
      </p:sp>
      <p:sp>
        <p:nvSpPr>
          <p:cNvPr id="5" name="Slide Number Placeholder 4"/>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pPr eaLnBrk="1" hangingPunct="1"/>
            <a:r>
              <a:rPr lang="en-US" smtClean="0"/>
              <a:t>Permissible Activities</a:t>
            </a:r>
          </a:p>
        </p:txBody>
      </p:sp>
      <p:sp>
        <p:nvSpPr>
          <p:cNvPr id="8" name="Content Placeholder 7"/>
          <p:cNvSpPr>
            <a:spLocks noGrp="1"/>
          </p:cNvSpPr>
          <p:nvPr>
            <p:ph sz="quarter" idx="1"/>
          </p:nvPr>
        </p:nvSpPr>
        <p:spPr>
          <a:xfrm>
            <a:off x="612775" y="1600200"/>
            <a:ext cx="8153400" cy="4495800"/>
          </a:xfrm>
        </p:spPr>
        <p:txBody>
          <a:bodyPr>
            <a:normAutofit fontScale="77500" lnSpcReduction="20000"/>
          </a:bodyPr>
          <a:lstStyle/>
          <a:p>
            <a:pPr marL="320040" indent="-320040" eaLnBrk="1" fontAlgn="auto" hangingPunct="1">
              <a:spcAft>
                <a:spcPts val="0"/>
              </a:spcAft>
              <a:buFont typeface="Wingdings"/>
              <a:buChar char=""/>
              <a:defRPr/>
            </a:pPr>
            <a:r>
              <a:rPr lang="en-US" dirty="0" smtClean="0"/>
              <a:t>Associations and foundations may not engage in any partisan activity or take part in any election campaign or to allocate any of its funds for such purposes directly or indirectly. </a:t>
            </a:r>
            <a:r>
              <a:rPr lang="en-US" dirty="0" smtClean="0">
                <a:solidFill>
                  <a:schemeClr val="accent3">
                    <a:lumMod val="75000"/>
                  </a:schemeClr>
                </a:solidFill>
              </a:rPr>
              <a:t>(Yemen, Article 19)</a:t>
            </a:r>
            <a:endParaRPr lang="en-US" i="1" dirty="0" smtClean="0"/>
          </a:p>
          <a:p>
            <a:pPr marL="320040" indent="-320040" eaLnBrk="1" fontAlgn="auto" hangingPunct="1">
              <a:spcAft>
                <a:spcPts val="0"/>
              </a:spcAft>
              <a:buFont typeface="Wingdings"/>
              <a:buChar char=""/>
              <a:defRPr/>
            </a:pPr>
            <a:r>
              <a:rPr lang="en-US" dirty="0" smtClean="0"/>
              <a:t>The associations and foundations may engage in economic and trading activities that are permitted by law in the following cases:</a:t>
            </a:r>
          </a:p>
          <a:p>
            <a:pPr marL="880110" lvl="1" indent="-514350" eaLnBrk="1" fontAlgn="auto" hangingPunct="1">
              <a:spcAft>
                <a:spcPts val="0"/>
              </a:spcAft>
              <a:buFont typeface="+mj-lt"/>
              <a:buAutoNum type="arabicPeriod"/>
              <a:defRPr/>
            </a:pPr>
            <a:r>
              <a:rPr lang="en-US" dirty="0" smtClean="0"/>
              <a:t>If the purpose is to generate a profit that is consistent with the purposes and objectives of the association or foundation.</a:t>
            </a:r>
          </a:p>
          <a:p>
            <a:pPr marL="880110" lvl="1" indent="-514350" eaLnBrk="1" fontAlgn="auto" hangingPunct="1">
              <a:spcAft>
                <a:spcPts val="0"/>
              </a:spcAft>
              <a:buFont typeface="+mj-lt"/>
              <a:buAutoNum type="arabicPeriod"/>
              <a:defRPr/>
            </a:pPr>
            <a:r>
              <a:rPr lang="en-US" dirty="0" smtClean="0"/>
              <a:t>If there is no direct or indirect distribution of the profits from these economic activities, whether to the founders or to the Members of the association or foundation, or for its senior officials, the members of the Board of Directors, employees, or the providers of assistance and subsidies thereto.</a:t>
            </a:r>
          </a:p>
          <a:p>
            <a:pPr marL="880110" lvl="1" indent="-514350" eaLnBrk="1" fontAlgn="auto" hangingPunct="1">
              <a:spcAft>
                <a:spcPts val="0"/>
              </a:spcAft>
              <a:buFont typeface="+mj-lt"/>
              <a:buAutoNum type="arabicPeriod"/>
              <a:defRPr/>
            </a:pPr>
            <a:r>
              <a:rPr lang="en-US" dirty="0" smtClean="0"/>
              <a:t>That such activities do constitute any speculation or financial risk that is not secured for the association or foundation. </a:t>
            </a:r>
            <a:r>
              <a:rPr lang="en-US" dirty="0" smtClean="0">
                <a:solidFill>
                  <a:schemeClr val="accent3">
                    <a:lumMod val="75000"/>
                  </a:schemeClr>
                </a:solidFill>
              </a:rPr>
              <a:t>(Yemen, Article 39(2))</a:t>
            </a:r>
            <a:endParaRPr lang="en-US" dirty="0" smtClean="0"/>
          </a:p>
        </p:txBody>
      </p:sp>
      <p:sp>
        <p:nvSpPr>
          <p:cNvPr id="5" name="Slide Number Placeholder 4"/>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228600"/>
            <a:ext cx="8153400" cy="990600"/>
          </a:xfrm>
        </p:spPr>
        <p:txBody>
          <a:bodyPr/>
          <a:lstStyle/>
          <a:p>
            <a:pPr eaLnBrk="1" hangingPunct="1"/>
            <a:r>
              <a:rPr lang="en-US" smtClean="0"/>
              <a:t>Foreign Affiliations</a:t>
            </a:r>
          </a:p>
        </p:txBody>
      </p:sp>
      <p:sp>
        <p:nvSpPr>
          <p:cNvPr id="4" name="Content Placeholder 3"/>
          <p:cNvSpPr>
            <a:spLocks noGrp="1"/>
          </p:cNvSpPr>
          <p:nvPr>
            <p:ph sz="quarter" idx="1"/>
          </p:nvPr>
        </p:nvSpPr>
        <p:spPr>
          <a:xfrm>
            <a:off x="612775" y="1600200"/>
            <a:ext cx="8153400" cy="4495800"/>
          </a:xfrm>
        </p:spPr>
        <p:txBody>
          <a:bodyPr>
            <a:normAutofit/>
          </a:bodyPr>
          <a:lstStyle/>
          <a:p>
            <a:pPr marL="320040" indent="-320040" eaLnBrk="1" fontAlgn="auto" hangingPunct="1">
              <a:spcAft>
                <a:spcPts val="0"/>
              </a:spcAft>
              <a:buFont typeface="Wingdings"/>
              <a:buChar char=""/>
              <a:defRPr/>
            </a:pPr>
            <a:r>
              <a:rPr lang="en-US" b="1" dirty="0" smtClean="0"/>
              <a:t>International Standard: </a:t>
            </a:r>
            <a:r>
              <a:rPr lang="en-US" i="1" dirty="0" smtClean="0"/>
              <a:t>Foreign affiliations should be permitted to the extent permissible under the laws that apply to all legal persons in that country. </a:t>
            </a:r>
          </a:p>
          <a:p>
            <a:pPr marL="320040" indent="-320040" eaLnBrk="1" fontAlgn="auto" hangingPunct="1">
              <a:spcAft>
                <a:spcPts val="0"/>
              </a:spcAft>
              <a:buFont typeface="Wingdings"/>
              <a:buChar char=""/>
              <a:defRPr/>
            </a:pPr>
            <a:r>
              <a:rPr lang="en-US" b="1" dirty="0" smtClean="0">
                <a:solidFill>
                  <a:schemeClr val="accent3">
                    <a:lumMod val="75000"/>
                  </a:schemeClr>
                </a:solidFill>
              </a:rPr>
              <a:t>Lebanon: </a:t>
            </a:r>
            <a:r>
              <a:rPr lang="en-US" dirty="0" smtClean="0"/>
              <a:t>Permitted</a:t>
            </a:r>
            <a:endParaRPr lang="en-US" b="1" dirty="0" smtClean="0"/>
          </a:p>
          <a:p>
            <a:pPr marL="320040" indent="-320040" eaLnBrk="1" fontAlgn="auto" hangingPunct="1">
              <a:spcAft>
                <a:spcPts val="0"/>
              </a:spcAft>
              <a:buFont typeface="Wingdings"/>
              <a:buChar char=""/>
              <a:defRPr/>
            </a:pPr>
            <a:r>
              <a:rPr lang="en-US" b="1" dirty="0" smtClean="0">
                <a:solidFill>
                  <a:schemeClr val="accent3">
                    <a:lumMod val="75000"/>
                  </a:schemeClr>
                </a:solidFill>
              </a:rPr>
              <a:t>Morocco: </a:t>
            </a:r>
            <a:r>
              <a:rPr lang="en-US" dirty="0" smtClean="0"/>
              <a:t>Permitted</a:t>
            </a:r>
            <a:endParaRPr lang="en-US" b="1" dirty="0" smtClean="0">
              <a:solidFill>
                <a:schemeClr val="accent3">
                  <a:lumMod val="75000"/>
                </a:schemeClr>
              </a:solidFill>
            </a:endParaRPr>
          </a:p>
          <a:p>
            <a:pPr marL="320040" indent="-320040" eaLnBrk="1" fontAlgn="auto" hangingPunct="1">
              <a:spcAft>
                <a:spcPts val="0"/>
              </a:spcAft>
              <a:buFont typeface="Wingdings"/>
              <a:buChar char=""/>
              <a:defRPr/>
            </a:pPr>
            <a:r>
              <a:rPr lang="en-US" b="1" dirty="0" smtClean="0">
                <a:solidFill>
                  <a:srgbClr val="C00000"/>
                </a:solidFill>
              </a:rPr>
              <a:t>Yemen: </a:t>
            </a:r>
            <a:r>
              <a:rPr lang="en-US" dirty="0" smtClean="0"/>
              <a:t>Any association or foundation may, with the approval of the Ministry, undertake any activity based on a request or assignment from an external entity. (Article 23(2))</a:t>
            </a:r>
            <a:endParaRPr lang="en-US" b="1" dirty="0" smtClean="0"/>
          </a:p>
          <a:p>
            <a:pPr marL="320040" indent="-320040" eaLnBrk="1" fontAlgn="auto" hangingPunct="1">
              <a:spcAft>
                <a:spcPts val="0"/>
              </a:spcAft>
              <a:buFont typeface="Wingdings"/>
              <a:buChar char=""/>
              <a:defRPr/>
            </a:pPr>
            <a:endParaRPr lang="en-US" dirty="0"/>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r>
              <a:rPr lang="en-US" smtClean="0"/>
              <a:t>Dissolution</a:t>
            </a:r>
          </a:p>
        </p:txBody>
      </p:sp>
      <p:sp>
        <p:nvSpPr>
          <p:cNvPr id="4" name="Content Placeholder 3"/>
          <p:cNvSpPr>
            <a:spLocks noGrp="1"/>
          </p:cNvSpPr>
          <p:nvPr>
            <p:ph sz="quarter" idx="1"/>
          </p:nvPr>
        </p:nvSpPr>
        <p:spPr>
          <a:xfrm>
            <a:off x="612775" y="1600200"/>
            <a:ext cx="8153400" cy="4495800"/>
          </a:xfrm>
        </p:spPr>
        <p:txBody>
          <a:bodyPr>
            <a:normAutofit lnSpcReduction="10000"/>
          </a:bodyPr>
          <a:lstStyle/>
          <a:p>
            <a:pPr marL="320040" indent="-320040" eaLnBrk="1" fontAlgn="auto" hangingPunct="1">
              <a:spcAft>
                <a:spcPts val="0"/>
              </a:spcAft>
              <a:buFont typeface="Wingdings"/>
              <a:buChar char=""/>
              <a:defRPr/>
            </a:pPr>
            <a:r>
              <a:rPr lang="en-US" b="1" dirty="0" smtClean="0">
                <a:solidFill>
                  <a:schemeClr val="accent3">
                    <a:lumMod val="75000"/>
                  </a:schemeClr>
                </a:solidFill>
              </a:rPr>
              <a:t>International Standard: </a:t>
            </a:r>
            <a:r>
              <a:rPr lang="en-US" i="1" dirty="0" smtClean="0"/>
              <a:t>Voluntary dissolution by the organization’s highest governing body should be permitted. Involuntary dissolution should be ordered by or appealable to independent courts.</a:t>
            </a:r>
          </a:p>
          <a:p>
            <a:pPr marL="320040" indent="-320040" eaLnBrk="1" fontAlgn="auto" hangingPunct="1">
              <a:spcAft>
                <a:spcPts val="0"/>
              </a:spcAft>
              <a:buFont typeface="Wingdings"/>
              <a:buChar char=""/>
              <a:defRPr/>
            </a:pPr>
            <a:r>
              <a:rPr lang="en-US" b="1" dirty="0" smtClean="0">
                <a:solidFill>
                  <a:schemeClr val="accent3">
                    <a:lumMod val="75000"/>
                  </a:schemeClr>
                </a:solidFill>
              </a:rPr>
              <a:t>Yemen</a:t>
            </a:r>
            <a:r>
              <a:rPr lang="en-US" b="1" dirty="0" smtClean="0">
                <a:solidFill>
                  <a:schemeClr val="accent3">
                    <a:lumMod val="75000"/>
                  </a:schemeClr>
                </a:solidFill>
              </a:rPr>
              <a:t>: </a:t>
            </a:r>
            <a:r>
              <a:rPr lang="en-US" dirty="0" smtClean="0"/>
              <a:t>The Ministry may sue for the dissolution of an association of foundation with the court of competent jurisdiction in the event that the association or foundation carried a serious breach of the provisions of this Law and the other applicable effective laws. (Article 44(1))</a:t>
            </a:r>
            <a:endParaRPr lang="en-US" b="1" dirty="0" smtClean="0"/>
          </a:p>
          <a:p>
            <a:pPr marL="320040" indent="-320040" eaLnBrk="1" fontAlgn="auto" hangingPunct="1">
              <a:spcAft>
                <a:spcPts val="0"/>
              </a:spcAft>
              <a:buFont typeface="Wingdings"/>
              <a:buChar char=""/>
              <a:defRPr/>
            </a:pPr>
            <a:endParaRPr lang="en-US" dirty="0"/>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clrChange>
              <a:clrFrom>
                <a:srgbClr val="FFFFFF"/>
              </a:clrFrom>
              <a:clrTo>
                <a:srgbClr val="FFFFFF">
                  <a:alpha val="0"/>
                </a:srgbClr>
              </a:clrTo>
            </a:clrChange>
            <a:lum bright="20000" contrast="-30000"/>
          </a:blip>
          <a:srcRect r="8154"/>
          <a:stretch>
            <a:fillRect/>
          </a:stretch>
        </p:blipFill>
        <p:spPr bwMode="auto">
          <a:xfrm>
            <a:off x="-152400" y="1981200"/>
            <a:ext cx="9236075" cy="4572000"/>
          </a:xfrm>
          <a:prstGeom prst="rect">
            <a:avLst/>
          </a:prstGeom>
          <a:noFill/>
          <a:ln w="9525">
            <a:noFill/>
            <a:miter lim="800000"/>
            <a:headEnd/>
            <a:tailEnd/>
          </a:ln>
        </p:spPr>
      </p:pic>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Where do best practices come from?</a:t>
            </a:r>
            <a:endParaRPr lang="en-US" dirty="0"/>
          </a:p>
        </p:txBody>
      </p:sp>
      <p:sp>
        <p:nvSpPr>
          <p:cNvPr id="4" name="Content Placeholder 3"/>
          <p:cNvSpPr>
            <a:spLocks noGrp="1"/>
          </p:cNvSpPr>
          <p:nvPr>
            <p:ph sz="quarter" idx="1"/>
          </p:nvPr>
        </p:nvSpPr>
        <p:spPr>
          <a:xfrm>
            <a:off x="612775" y="1600200"/>
            <a:ext cx="8153400" cy="4495800"/>
          </a:xfrm>
        </p:spPr>
        <p:txBody>
          <a:bodyPr>
            <a:normAutofit fontScale="92500" lnSpcReduction="10000"/>
          </a:bodyPr>
          <a:lstStyle/>
          <a:p>
            <a:pPr marL="320040" indent="-320040" eaLnBrk="1" fontAlgn="auto" hangingPunct="1">
              <a:spcAft>
                <a:spcPts val="0"/>
              </a:spcAft>
              <a:buFont typeface="Wingdings"/>
              <a:buChar char=""/>
              <a:defRPr/>
            </a:pPr>
            <a:r>
              <a:rPr lang="en-US" u="sng" dirty="0" smtClean="0"/>
              <a:t>Article 22 of the </a:t>
            </a:r>
            <a:r>
              <a:rPr lang="en-US" i="1" u="sng" dirty="0" smtClean="0"/>
              <a:t>International Covenant on Civil and Political Rights:</a:t>
            </a:r>
          </a:p>
          <a:p>
            <a:pPr marL="514350" indent="-514350" eaLnBrk="1" fontAlgn="auto" hangingPunct="1">
              <a:spcAft>
                <a:spcPts val="0"/>
              </a:spcAft>
              <a:buFont typeface="+mj-lt"/>
              <a:buAutoNum type="arabicPeriod"/>
              <a:defRPr/>
            </a:pPr>
            <a:r>
              <a:rPr lang="en-US" dirty="0" smtClean="0"/>
              <a:t>Everyone shall have the right to freedom of association with others, including the right to form and join trade unions for the protection of his interests. </a:t>
            </a:r>
          </a:p>
          <a:p>
            <a:pPr marL="514350" indent="-514350" eaLnBrk="1" fontAlgn="auto" hangingPunct="1">
              <a:spcAft>
                <a:spcPts val="0"/>
              </a:spcAft>
              <a:buFont typeface="+mj-lt"/>
              <a:buAutoNum type="arabicPeriod"/>
              <a:defRPr/>
            </a:pPr>
            <a:r>
              <a:rPr lang="en-US" b="1" dirty="0" smtClean="0"/>
              <a:t>No restrictions</a:t>
            </a:r>
            <a:r>
              <a:rPr lang="en-US" dirty="0" smtClean="0"/>
              <a:t> shall be placed on the exercise of this right other than those which are </a:t>
            </a:r>
            <a:r>
              <a:rPr lang="en-US" b="1" dirty="0" smtClean="0"/>
              <a:t>prescribed by law</a:t>
            </a:r>
            <a:r>
              <a:rPr lang="en-US" dirty="0" smtClean="0"/>
              <a:t> and which are </a:t>
            </a:r>
            <a:r>
              <a:rPr lang="en-US" b="1" dirty="0" smtClean="0"/>
              <a:t>necessary in a democratic society</a:t>
            </a:r>
            <a:r>
              <a:rPr lang="en-US" dirty="0" smtClean="0"/>
              <a:t> in the interests of national security or public safety, public order, the protection of public health or morals, or the protection of the rights and freedoms of others. </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2000"/>
                                        <p:tgtEl>
                                          <p:spTgt spid="4">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a:srcRect l="35371" t="27229" r="40457" b="42949"/>
          <a:stretch>
            <a:fillRect/>
          </a:stretch>
        </p:blipFill>
        <p:spPr bwMode="auto">
          <a:xfrm>
            <a:off x="5029200" y="4459288"/>
            <a:ext cx="3733800" cy="2093912"/>
          </a:xfrm>
          <a:prstGeom prst="rect">
            <a:avLst/>
          </a:prstGeom>
          <a:noFill/>
          <a:ln w="9525">
            <a:noFill/>
            <a:miter lim="800000"/>
            <a:headEnd/>
            <a:tailEnd/>
          </a:ln>
        </p:spPr>
      </p:pic>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Where do best practices come from?</a:t>
            </a:r>
            <a:endParaRPr lang="en-US" dirty="0"/>
          </a:p>
        </p:txBody>
      </p:sp>
      <p:sp>
        <p:nvSpPr>
          <p:cNvPr id="4" name="Content Placeholder 3"/>
          <p:cNvSpPr>
            <a:spLocks noGrp="1"/>
          </p:cNvSpPr>
          <p:nvPr>
            <p:ph sz="quarter" idx="1"/>
          </p:nvPr>
        </p:nvSpPr>
        <p:spPr>
          <a:xfrm>
            <a:off x="612775" y="1600200"/>
            <a:ext cx="8153400" cy="4495800"/>
          </a:xfrm>
        </p:spPr>
        <p:txBody>
          <a:bodyPr>
            <a:normAutofit/>
          </a:bodyPr>
          <a:lstStyle/>
          <a:p>
            <a:pPr marL="320040" indent="-320040" eaLnBrk="1" fontAlgn="auto" hangingPunct="1">
              <a:spcAft>
                <a:spcPts val="0"/>
              </a:spcAft>
              <a:buFont typeface="Wingdings"/>
              <a:buChar char=""/>
              <a:defRPr/>
            </a:pPr>
            <a:r>
              <a:rPr lang="en-US" u="sng" dirty="0" smtClean="0"/>
              <a:t>Article 28 of the </a:t>
            </a:r>
            <a:r>
              <a:rPr lang="en-US" i="1" u="sng" dirty="0" smtClean="0"/>
              <a:t>Arab Charter on Human Rights: </a:t>
            </a:r>
          </a:p>
          <a:p>
            <a:pPr marL="514350" indent="-514350" eaLnBrk="1" fontAlgn="auto" hangingPunct="1">
              <a:spcAft>
                <a:spcPts val="0"/>
              </a:spcAft>
              <a:buFont typeface="+mj-lt"/>
              <a:buAutoNum type="arabicPeriod"/>
              <a:defRPr/>
            </a:pPr>
            <a:r>
              <a:rPr lang="en-US" dirty="0" smtClean="0"/>
              <a:t>All citizens have the right to freedom of peaceful assembly and association. No restrictions shall be placed on the exercise of this right unless so required by the exigencies of national security, public safety or the need to protect the rights and freedoms of others. </a:t>
            </a:r>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Essential Issues in the NGO Lifecycle</a:t>
            </a:r>
            <a:endParaRPr lang="en-US" dirty="0"/>
          </a:p>
        </p:txBody>
      </p:sp>
      <p:graphicFrame>
        <p:nvGraphicFramePr>
          <p:cNvPr id="5" name="Content Placeholder 4"/>
          <p:cNvGraphicFramePr>
            <a:graphicFrameLocks noGrp="1"/>
          </p:cNvGraphicFramePr>
          <p:nvPr>
            <p:ph sz="quarter" idx="1"/>
          </p:nvPr>
        </p:nvGraphicFramePr>
        <p:xfrm>
          <a:off x="225425" y="1600200"/>
          <a:ext cx="87661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pPr eaLnBrk="1" hangingPunct="1"/>
            <a:r>
              <a:rPr lang="en-US" dirty="0" smtClean="0"/>
              <a:t>Voluntary Registration</a:t>
            </a:r>
          </a:p>
        </p:txBody>
      </p:sp>
      <p:sp>
        <p:nvSpPr>
          <p:cNvPr id="4" name="Content Placeholder 3"/>
          <p:cNvSpPr>
            <a:spLocks noGrp="1"/>
          </p:cNvSpPr>
          <p:nvPr>
            <p:ph sz="quarter" idx="1"/>
          </p:nvPr>
        </p:nvSpPr>
        <p:spPr>
          <a:xfrm>
            <a:off x="612775" y="1600200"/>
            <a:ext cx="8153400" cy="4495800"/>
          </a:xfrm>
        </p:spPr>
        <p:txBody>
          <a:bodyPr>
            <a:normAutofit fontScale="92500" lnSpcReduction="10000"/>
          </a:bodyPr>
          <a:lstStyle/>
          <a:p>
            <a:pPr marL="320040" indent="-320040" eaLnBrk="1" fontAlgn="auto" hangingPunct="1">
              <a:spcAft>
                <a:spcPts val="0"/>
              </a:spcAft>
              <a:buFont typeface="Wingdings"/>
              <a:buChar char=""/>
              <a:defRPr/>
            </a:pPr>
            <a:r>
              <a:rPr lang="en-US" b="1" dirty="0" smtClean="0">
                <a:solidFill>
                  <a:schemeClr val="accent3">
                    <a:lumMod val="75000"/>
                  </a:schemeClr>
                </a:solidFill>
              </a:rPr>
              <a:t>International Standard: </a:t>
            </a:r>
            <a:r>
              <a:rPr lang="en-US" i="1" dirty="0" smtClean="0"/>
              <a:t>Acquisition of legal status should not be a prerequisite for the exercise of the rights to expression, peaceful assembly, and association.</a:t>
            </a:r>
          </a:p>
          <a:p>
            <a:pPr marL="320040" indent="-320040" eaLnBrk="1" fontAlgn="auto" hangingPunct="1">
              <a:spcAft>
                <a:spcPts val="0"/>
              </a:spcAft>
              <a:buFont typeface="Wingdings"/>
              <a:buChar char=""/>
              <a:defRPr/>
            </a:pPr>
            <a:r>
              <a:rPr lang="en-US" b="1" dirty="0" smtClean="0">
                <a:solidFill>
                  <a:schemeClr val="accent2">
                    <a:lumMod val="75000"/>
                  </a:schemeClr>
                </a:solidFill>
              </a:rPr>
              <a:t>Lebanon: </a:t>
            </a:r>
            <a:r>
              <a:rPr lang="en-US" dirty="0" smtClean="0"/>
              <a:t>No permit is initially needed to found an association.  However, in all cases the government must be notified of the association after it is founded.. (Article 2)</a:t>
            </a:r>
            <a:endParaRPr lang="en-US" b="1" dirty="0" smtClean="0"/>
          </a:p>
          <a:p>
            <a:pPr marL="320040" indent="-320040" eaLnBrk="1" fontAlgn="auto" hangingPunct="1">
              <a:spcAft>
                <a:spcPts val="0"/>
              </a:spcAft>
              <a:buFont typeface="Wingdings"/>
              <a:buChar char=""/>
              <a:defRPr/>
            </a:pPr>
            <a:r>
              <a:rPr lang="en-US" b="1" dirty="0" smtClean="0">
                <a:solidFill>
                  <a:schemeClr val="accent2">
                    <a:lumMod val="75000"/>
                  </a:schemeClr>
                </a:solidFill>
              </a:rPr>
              <a:t>Morocco: </a:t>
            </a:r>
            <a:r>
              <a:rPr lang="en-US" dirty="0" smtClean="0"/>
              <a:t>Associations can be freely established without prior permission provided that… (Article 3)</a:t>
            </a:r>
            <a:endParaRPr lang="en-US" b="1" dirty="0" smtClean="0"/>
          </a:p>
          <a:p>
            <a:pPr marL="320040" indent="-320040" eaLnBrk="1" fontAlgn="auto" hangingPunct="1">
              <a:spcAft>
                <a:spcPts val="0"/>
              </a:spcAft>
              <a:buFont typeface="Wingdings"/>
              <a:buChar char=""/>
              <a:defRPr/>
            </a:pPr>
            <a:r>
              <a:rPr lang="en-US" b="1" dirty="0" smtClean="0">
                <a:solidFill>
                  <a:srgbClr val="C00000"/>
                </a:solidFill>
              </a:rPr>
              <a:t>Yemen: </a:t>
            </a:r>
            <a:r>
              <a:rPr lang="en-US" dirty="0" smtClean="0"/>
              <a:t>Registration is required before any activities can take place. (Executive Statute)</a:t>
            </a:r>
          </a:p>
          <a:p>
            <a:pPr marL="320040" indent="-320040" eaLnBrk="1" fontAlgn="auto" hangingPunct="1">
              <a:spcAft>
                <a:spcPts val="0"/>
              </a:spcAft>
              <a:buFont typeface="Wingdings"/>
              <a:buChar char=""/>
              <a:defRPr/>
            </a:pPr>
            <a:endParaRPr lang="en-US" dirty="0"/>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lstStyle/>
          <a:p>
            <a:pPr eaLnBrk="1" hangingPunct="1"/>
            <a:r>
              <a:rPr lang="en-US" dirty="0" smtClean="0"/>
              <a:t>Registration Procedure</a:t>
            </a:r>
          </a:p>
        </p:txBody>
      </p:sp>
      <p:sp>
        <p:nvSpPr>
          <p:cNvPr id="4" name="Content Placeholder 3"/>
          <p:cNvSpPr>
            <a:spLocks noGrp="1"/>
          </p:cNvSpPr>
          <p:nvPr>
            <p:ph sz="quarter" idx="1"/>
          </p:nvPr>
        </p:nvSpPr>
        <p:spPr>
          <a:xfrm>
            <a:off x="612775" y="1524000"/>
            <a:ext cx="8153400" cy="5638800"/>
          </a:xfrm>
        </p:spPr>
        <p:txBody>
          <a:bodyPr>
            <a:normAutofit fontScale="55000" lnSpcReduction="20000"/>
          </a:bodyPr>
          <a:lstStyle/>
          <a:p>
            <a:pPr marL="320040" indent="-320040" eaLnBrk="1" fontAlgn="auto" hangingPunct="1">
              <a:spcAft>
                <a:spcPts val="0"/>
              </a:spcAft>
              <a:buFont typeface="Wingdings"/>
              <a:buChar char=""/>
              <a:defRPr/>
            </a:pPr>
            <a:r>
              <a:rPr lang="en-US" sz="3600" i="1" dirty="0" smtClean="0">
                <a:solidFill>
                  <a:schemeClr val="accent3">
                    <a:lumMod val="75000"/>
                  </a:schemeClr>
                </a:solidFill>
              </a:rPr>
              <a:t>Registration </a:t>
            </a:r>
            <a:r>
              <a:rPr lang="en-US" sz="3600" i="1" dirty="0" smtClean="0">
                <a:solidFill>
                  <a:schemeClr val="accent3">
                    <a:lumMod val="75000"/>
                  </a:schemeClr>
                </a:solidFill>
              </a:rPr>
              <a:t>should require filing a small number of clearly-defined documents. </a:t>
            </a:r>
            <a:endParaRPr lang="ar-EG" sz="3600" i="1" dirty="0" smtClean="0">
              <a:solidFill>
                <a:schemeClr val="accent3">
                  <a:lumMod val="75000"/>
                </a:schemeClr>
              </a:solidFill>
            </a:endParaRPr>
          </a:p>
          <a:p>
            <a:pPr marL="640715" lvl="1" indent="-320040" eaLnBrk="1" fontAlgn="auto" hangingPunct="1">
              <a:spcAft>
                <a:spcPts val="0"/>
              </a:spcAft>
              <a:buFont typeface="Wingdings"/>
              <a:buChar char=""/>
              <a:defRPr/>
            </a:pPr>
            <a:r>
              <a:rPr lang="en-US" sz="3300" dirty="0" smtClean="0"/>
              <a:t>Registration requires filing a short application and copies of the bylaws. (Morocco, Article 5)</a:t>
            </a:r>
          </a:p>
          <a:p>
            <a:pPr marL="320040" indent="-320040" eaLnBrk="1" fontAlgn="auto" hangingPunct="1">
              <a:spcAft>
                <a:spcPts val="0"/>
              </a:spcAft>
              <a:buFont typeface="Wingdings"/>
              <a:buChar char=""/>
              <a:defRPr/>
            </a:pPr>
            <a:r>
              <a:rPr lang="en-US" sz="3600" i="1" dirty="0" smtClean="0">
                <a:solidFill>
                  <a:schemeClr val="accent3">
                    <a:lumMod val="75000"/>
                  </a:schemeClr>
                </a:solidFill>
              </a:rPr>
              <a:t>The </a:t>
            </a:r>
            <a:r>
              <a:rPr lang="en-US" sz="3600" i="1" dirty="0" smtClean="0">
                <a:solidFill>
                  <a:schemeClr val="accent3">
                    <a:lumMod val="75000"/>
                  </a:schemeClr>
                </a:solidFill>
              </a:rPr>
              <a:t>process should be fast, easy, and cheap. </a:t>
            </a:r>
            <a:endParaRPr lang="ar-EG" sz="3600" i="1" dirty="0" smtClean="0">
              <a:solidFill>
                <a:schemeClr val="accent3">
                  <a:lumMod val="75000"/>
                </a:schemeClr>
              </a:solidFill>
            </a:endParaRPr>
          </a:p>
          <a:p>
            <a:pPr marL="640715" lvl="1" indent="-320040" eaLnBrk="1" fontAlgn="auto" hangingPunct="1">
              <a:spcAft>
                <a:spcPts val="0"/>
              </a:spcAft>
              <a:buFont typeface="Wingdings"/>
              <a:buChar char=""/>
              <a:defRPr/>
            </a:pPr>
            <a:r>
              <a:rPr lang="en-US" sz="3300" dirty="0" smtClean="0"/>
              <a:t>The application is filed at the local administrative authority office and there is no required charge. (Morocco, Article 5</a:t>
            </a:r>
            <a:r>
              <a:rPr lang="en-US" sz="3300" dirty="0" smtClean="0"/>
              <a:t>)</a:t>
            </a:r>
            <a:endParaRPr lang="en-US" sz="3300" i="1" dirty="0" smtClean="0">
              <a:solidFill>
                <a:schemeClr val="accent3">
                  <a:lumMod val="75000"/>
                </a:schemeClr>
              </a:solidFill>
            </a:endParaRPr>
          </a:p>
          <a:p>
            <a:pPr marL="320040" indent="-320040" eaLnBrk="1" fontAlgn="auto" hangingPunct="1">
              <a:spcAft>
                <a:spcPts val="0"/>
              </a:spcAft>
              <a:buFont typeface="Wingdings"/>
              <a:buChar char=""/>
              <a:defRPr/>
            </a:pPr>
            <a:r>
              <a:rPr lang="en-US" sz="3600" i="1" dirty="0" smtClean="0">
                <a:solidFill>
                  <a:schemeClr val="accent3">
                    <a:lumMod val="75000"/>
                  </a:schemeClr>
                </a:solidFill>
              </a:rPr>
              <a:t>Short </a:t>
            </a:r>
            <a:r>
              <a:rPr lang="en-US" sz="3600" i="1" dirty="0" smtClean="0">
                <a:solidFill>
                  <a:schemeClr val="accent3">
                    <a:lumMod val="75000"/>
                  </a:schemeClr>
                </a:solidFill>
              </a:rPr>
              <a:t>time limits should be established and failure to act after a certain number of days should result in automatic approval. </a:t>
            </a:r>
            <a:endParaRPr lang="ar-EG" sz="3600" i="1" dirty="0" smtClean="0">
              <a:solidFill>
                <a:schemeClr val="accent3">
                  <a:lumMod val="75000"/>
                </a:schemeClr>
              </a:solidFill>
            </a:endParaRPr>
          </a:p>
          <a:p>
            <a:pPr marL="640715" lvl="1" indent="-320040" eaLnBrk="1" fontAlgn="auto" hangingPunct="1">
              <a:spcAft>
                <a:spcPts val="0"/>
              </a:spcAft>
              <a:buFont typeface="Wingdings"/>
              <a:buChar char=""/>
              <a:defRPr/>
            </a:pPr>
            <a:r>
              <a:rPr lang="en-US" sz="3300" dirty="0" smtClean="0"/>
              <a:t>The Ministry or its relevant concerned office should process within one month from the date it receives the application, if this period terminates and the processing has not been completed, then the application shall be deemed to have been accepted by force of law… (Yemen, Article 9) </a:t>
            </a:r>
            <a:endParaRPr lang="en-US" sz="3300" i="1" dirty="0" smtClean="0">
              <a:solidFill>
                <a:schemeClr val="accent3">
                  <a:lumMod val="75000"/>
                </a:schemeClr>
              </a:solidFill>
            </a:endParaRPr>
          </a:p>
          <a:p>
            <a:pPr marL="320040" indent="-320040" eaLnBrk="1" fontAlgn="auto" hangingPunct="1">
              <a:spcAft>
                <a:spcPts val="0"/>
              </a:spcAft>
              <a:buFont typeface="Wingdings"/>
              <a:buChar char=""/>
              <a:defRPr/>
            </a:pPr>
            <a:r>
              <a:rPr lang="en-US" sz="3600" i="1" dirty="0" smtClean="0">
                <a:solidFill>
                  <a:schemeClr val="accent3">
                    <a:lumMod val="75000"/>
                  </a:schemeClr>
                </a:solidFill>
              </a:rPr>
              <a:t>Refusal to register should be written, justified, and subject to appeal</a:t>
            </a:r>
            <a:r>
              <a:rPr lang="en-US" sz="3600" i="1" dirty="0" smtClean="0">
                <a:solidFill>
                  <a:schemeClr val="accent3">
                    <a:lumMod val="75000"/>
                  </a:schemeClr>
                </a:solidFill>
              </a:rPr>
              <a:t>.</a:t>
            </a:r>
            <a:endParaRPr lang="ar-EG" sz="3600" i="1" dirty="0" smtClean="0">
              <a:solidFill>
                <a:schemeClr val="accent3">
                  <a:lumMod val="75000"/>
                </a:schemeClr>
              </a:solidFill>
            </a:endParaRPr>
          </a:p>
          <a:p>
            <a:pPr marL="640715" lvl="1" indent="-320040" eaLnBrk="1" fontAlgn="auto" hangingPunct="1">
              <a:spcAft>
                <a:spcPts val="0"/>
              </a:spcAft>
              <a:buFont typeface="Wingdings"/>
              <a:buChar char=""/>
              <a:defRPr/>
            </a:pPr>
            <a:r>
              <a:rPr lang="en-US" sz="3300" dirty="0" smtClean="0"/>
              <a:t>The Ministry or its relevant office, in the event that the application is refused pursuant to this Law should notify the founders of the decision to reject the application in writing, giving the reason thereof… The concerned people are entitled to appeal the decision to reject the registration of associations and foundations in the court of competent jurisdiction… (Yemen, Article 10 - 11)</a:t>
            </a:r>
          </a:p>
          <a:p>
            <a:pPr marL="320040" indent="-320040" eaLnBrk="1" fontAlgn="auto" hangingPunct="1">
              <a:spcAft>
                <a:spcPts val="0"/>
              </a:spcAft>
              <a:buFont typeface="Wingdings"/>
              <a:buChar char=""/>
              <a:defRPr/>
            </a:pPr>
            <a:r>
              <a:rPr lang="en-US" sz="3200" i="1" dirty="0" smtClean="0">
                <a:solidFill>
                  <a:schemeClr val="accent3">
                    <a:lumMod val="75000"/>
                  </a:schemeClr>
                </a:solidFill>
              </a:rPr>
              <a:t>There should be relatively little government discretion in the approval process. </a:t>
            </a:r>
          </a:p>
          <a:p>
            <a:pPr marL="320040" indent="-320040" eaLnBrk="1" fontAlgn="auto" hangingPunct="1">
              <a:spcAft>
                <a:spcPts val="0"/>
              </a:spcAft>
              <a:buFont typeface="Wingdings"/>
              <a:buChar char=""/>
              <a:defRPr/>
            </a:pPr>
            <a:endParaRPr lang="en-US" i="1" dirty="0" smtClean="0">
              <a:solidFill>
                <a:schemeClr val="accent3">
                  <a:lumMod val="75000"/>
                </a:schemeClr>
              </a:solidFill>
            </a:endParaRPr>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2775" y="228600"/>
            <a:ext cx="8153400" cy="990600"/>
          </a:xfrm>
        </p:spPr>
        <p:txBody>
          <a:bodyPr/>
          <a:lstStyle/>
          <a:p>
            <a:pPr eaLnBrk="1" hangingPunct="1"/>
            <a:r>
              <a:rPr lang="en-US" dirty="0" smtClean="0"/>
              <a:t>Registration Procedure – Government Discretion</a:t>
            </a:r>
          </a:p>
        </p:txBody>
      </p:sp>
      <p:sp>
        <p:nvSpPr>
          <p:cNvPr id="4" name="Content Placeholder 3"/>
          <p:cNvSpPr>
            <a:spLocks noGrp="1"/>
          </p:cNvSpPr>
          <p:nvPr>
            <p:ph sz="quarter" idx="1"/>
          </p:nvPr>
        </p:nvSpPr>
        <p:spPr>
          <a:xfrm>
            <a:off x="612775" y="1600200"/>
            <a:ext cx="8153400" cy="4495800"/>
          </a:xfrm>
        </p:spPr>
        <p:txBody>
          <a:bodyPr>
            <a:normAutofit fontScale="85000" lnSpcReduction="20000"/>
          </a:bodyPr>
          <a:lstStyle/>
          <a:p>
            <a:r>
              <a:rPr lang="en-US" dirty="0" smtClean="0"/>
              <a:t>The High Evaluation Commission shall deny a registration application for the following reasons:</a:t>
            </a:r>
          </a:p>
          <a:p>
            <a:pPr marL="835025" lvl="1" indent="-514350">
              <a:buFont typeface="+mj-lt"/>
              <a:buAutoNum type="arabicPeriod"/>
            </a:pPr>
            <a:r>
              <a:rPr lang="en-US" dirty="0" smtClean="0"/>
              <a:t>In case the statute, registration documents and evidence are contrary to the terms set forth in this law;</a:t>
            </a:r>
          </a:p>
          <a:p>
            <a:pPr marL="835025" lvl="1" indent="-514350">
              <a:buFont typeface="+mj-lt"/>
              <a:buAutoNum type="arabicPeriod"/>
            </a:pPr>
            <a:r>
              <a:rPr lang="en-US" dirty="0" smtClean="0"/>
              <a:t>In case the documents are not complete;</a:t>
            </a:r>
          </a:p>
          <a:p>
            <a:pPr marL="835025" lvl="1" indent="-514350">
              <a:buFont typeface="+mj-lt"/>
              <a:buAutoNum type="arabicPeriod"/>
            </a:pPr>
            <a:r>
              <a:rPr lang="en-US" dirty="0" smtClean="0"/>
              <a:t>In case the name of the applicant is so similar to a previously registered governmental or non-governmental organization or to the name of a private company or private enterprise that confusion is likely to result;</a:t>
            </a:r>
          </a:p>
          <a:p>
            <a:pPr marL="835025" lvl="1" indent="-514350">
              <a:buFont typeface="+mj-lt"/>
              <a:buAutoNum type="arabicPeriod"/>
            </a:pPr>
            <a:r>
              <a:rPr lang="en-US" dirty="0" smtClean="0"/>
              <a:t>If two or more organizations submit registration applications under the same name, the application first submitted shall be approved and the later applicant shall be given the opportunity to choose a different name.</a:t>
            </a:r>
          </a:p>
          <a:p>
            <a:pPr marL="835025" lvl="1" indent="-514350" algn="r">
              <a:buNone/>
            </a:pPr>
            <a:r>
              <a:rPr lang="en-US" dirty="0" smtClean="0"/>
              <a:t>Afghanistan – Law on NGOs (Article 19)</a:t>
            </a:r>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pPr eaLnBrk="1" hangingPunct="1"/>
            <a:r>
              <a:rPr lang="en-US" smtClean="0"/>
              <a:t>Fundraising</a:t>
            </a:r>
          </a:p>
        </p:txBody>
      </p:sp>
      <p:sp>
        <p:nvSpPr>
          <p:cNvPr id="4" name="Content Placeholder 3"/>
          <p:cNvSpPr>
            <a:spLocks noGrp="1"/>
          </p:cNvSpPr>
          <p:nvPr>
            <p:ph sz="quarter" idx="1"/>
          </p:nvPr>
        </p:nvSpPr>
        <p:spPr>
          <a:xfrm>
            <a:off x="612775" y="1600200"/>
            <a:ext cx="8153400" cy="4495800"/>
          </a:xfrm>
        </p:spPr>
        <p:txBody>
          <a:bodyPr>
            <a:normAutofit lnSpcReduction="10000"/>
          </a:bodyPr>
          <a:lstStyle/>
          <a:p>
            <a:pPr marL="320040" indent="-320040" eaLnBrk="1" fontAlgn="auto" hangingPunct="1">
              <a:spcAft>
                <a:spcPts val="0"/>
              </a:spcAft>
              <a:buFont typeface="Wingdings"/>
              <a:buNone/>
              <a:defRPr/>
            </a:pPr>
            <a:r>
              <a:rPr lang="en-US" b="1" dirty="0" smtClean="0">
                <a:solidFill>
                  <a:schemeClr val="accent3">
                    <a:lumMod val="75000"/>
                  </a:schemeClr>
                </a:solidFill>
              </a:rPr>
              <a:t>International Standard: </a:t>
            </a:r>
          </a:p>
          <a:p>
            <a:pPr marL="320040" indent="-320040" eaLnBrk="1" fontAlgn="auto" hangingPunct="1">
              <a:spcAft>
                <a:spcPts val="0"/>
              </a:spcAft>
              <a:buFont typeface="Wingdings"/>
              <a:buChar char=""/>
              <a:defRPr/>
            </a:pPr>
            <a:r>
              <a:rPr lang="en-US" i="1" dirty="0" smtClean="0"/>
              <a:t>Registered organizations should be permitted to engage in any legitimate fundraising activity. </a:t>
            </a:r>
          </a:p>
          <a:p>
            <a:pPr marL="320040" indent="-320040" eaLnBrk="1" fontAlgn="auto" hangingPunct="1">
              <a:spcAft>
                <a:spcPts val="0"/>
              </a:spcAft>
              <a:buFont typeface="Wingdings"/>
              <a:buChar char=""/>
              <a:defRPr/>
            </a:pPr>
            <a:r>
              <a:rPr lang="en-US" i="1" dirty="0" smtClean="0"/>
              <a:t>Advance permission is generally inappropriate. The government should not be permitted to screen or require approval of specific grants or sources of funds.</a:t>
            </a:r>
          </a:p>
          <a:p>
            <a:pPr marL="320040" indent="-320040" eaLnBrk="1" fontAlgn="auto" hangingPunct="1">
              <a:spcAft>
                <a:spcPts val="0"/>
              </a:spcAft>
              <a:buFont typeface="Wingdings"/>
              <a:buChar char=""/>
              <a:defRPr/>
            </a:pPr>
            <a:r>
              <a:rPr lang="en-US" i="1" dirty="0" smtClean="0"/>
              <a:t> Foreign funding should be permitted so long as organizations comply with applicable customs and foreign exchange rules.</a:t>
            </a:r>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pPr eaLnBrk="1" hangingPunct="1"/>
            <a:r>
              <a:rPr lang="en-US" smtClean="0"/>
              <a:t>Fundraising</a:t>
            </a:r>
          </a:p>
        </p:txBody>
      </p:sp>
      <p:sp>
        <p:nvSpPr>
          <p:cNvPr id="4" name="Content Placeholder 3"/>
          <p:cNvSpPr>
            <a:spLocks noGrp="1"/>
          </p:cNvSpPr>
          <p:nvPr>
            <p:ph sz="quarter" idx="1"/>
          </p:nvPr>
        </p:nvSpPr>
        <p:spPr>
          <a:xfrm>
            <a:off x="612775" y="1600200"/>
            <a:ext cx="8153400" cy="4495800"/>
          </a:xfrm>
        </p:spPr>
        <p:txBody>
          <a:bodyPr>
            <a:normAutofit fontScale="85000" lnSpcReduction="20000"/>
          </a:bodyPr>
          <a:lstStyle/>
          <a:p>
            <a:pPr marL="320040" indent="-320040" eaLnBrk="1" fontAlgn="auto" hangingPunct="1">
              <a:spcAft>
                <a:spcPts val="0"/>
              </a:spcAft>
              <a:buFont typeface="Wingdings"/>
              <a:buNone/>
              <a:defRPr/>
            </a:pPr>
            <a:r>
              <a:rPr lang="en-US" b="1" dirty="0" smtClean="0">
                <a:solidFill>
                  <a:schemeClr val="accent3">
                    <a:lumMod val="75000"/>
                  </a:schemeClr>
                </a:solidFill>
              </a:rPr>
              <a:t>Yemen: </a:t>
            </a:r>
          </a:p>
          <a:p>
            <a:pPr marL="320040" indent="-320040" eaLnBrk="1" fontAlgn="auto" hangingPunct="1">
              <a:spcAft>
                <a:spcPts val="0"/>
              </a:spcAft>
              <a:buFont typeface="Wingdings"/>
              <a:buChar char=""/>
              <a:defRPr/>
            </a:pPr>
            <a:r>
              <a:rPr lang="en-US" dirty="0" smtClean="0"/>
              <a:t>The revenues of the association or foundation consist of the following: </a:t>
            </a:r>
          </a:p>
          <a:p>
            <a:pPr marL="834390" lvl="1" indent="-514350" eaLnBrk="1" fontAlgn="auto" hangingPunct="1">
              <a:spcAft>
                <a:spcPts val="0"/>
              </a:spcAft>
              <a:buFont typeface="+mj-lt"/>
              <a:buAutoNum type="arabicPeriod"/>
              <a:defRPr/>
            </a:pPr>
            <a:r>
              <a:rPr lang="en-US" dirty="0" smtClean="0"/>
              <a:t>The fees, subscriptions and contributions of the members;</a:t>
            </a:r>
          </a:p>
          <a:p>
            <a:pPr marL="834390" lvl="1" indent="-514350" eaLnBrk="1" fontAlgn="auto" hangingPunct="1">
              <a:spcAft>
                <a:spcPts val="0"/>
              </a:spcAft>
              <a:buFont typeface="+mj-lt"/>
              <a:buAutoNum type="arabicPeriod"/>
              <a:defRPr/>
            </a:pPr>
            <a:r>
              <a:rPr lang="en-US" dirty="0" smtClean="0"/>
              <a:t>The assistance, aid, contributions, endowments, testate grants and unconditional grants, whether from a government entity or from authorities or organizations, and in a manner that does not conflict with the effective applicable laws; </a:t>
            </a:r>
          </a:p>
          <a:p>
            <a:pPr marL="834390" lvl="1" indent="-514350" eaLnBrk="1" fontAlgn="auto" hangingPunct="1">
              <a:spcAft>
                <a:spcPts val="0"/>
              </a:spcAft>
              <a:buFont typeface="+mj-lt"/>
              <a:buAutoNum type="arabicPeriod"/>
              <a:defRPr/>
            </a:pPr>
            <a:r>
              <a:rPr lang="en-US" dirty="0" smtClean="0"/>
              <a:t>Proceeds realized from the assets of the association or foundation or from the economic activities in which it is engaged. (Article 39(1))</a:t>
            </a:r>
            <a:endParaRPr lang="en-US" i="1" dirty="0" smtClean="0"/>
          </a:p>
          <a:p>
            <a:pPr marL="320040" indent="-320040" eaLnBrk="1" fontAlgn="auto" hangingPunct="1">
              <a:spcAft>
                <a:spcPts val="0"/>
              </a:spcAft>
              <a:buFont typeface="Wingdings"/>
              <a:buChar char=""/>
              <a:defRPr/>
            </a:pPr>
            <a:r>
              <a:rPr lang="en-US" dirty="0" smtClean="0"/>
              <a:t>Any association or foundation may, with the knowledge of the Ministry, obtain assistance from overseas from a foreign person or entity or the representatives thereof… (Article 23)</a:t>
            </a:r>
            <a:endParaRPr lang="en-US" i="1" dirty="0" smtClean="0"/>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496</TotalTime>
  <Words>1883</Words>
  <Application>Microsoft Office PowerPoint</Application>
  <PresentationFormat>On-screen Show (4:3)</PresentationFormat>
  <Paragraphs>111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Where Can We Go?  Best Practices from the Arab World</vt:lpstr>
      <vt:lpstr>Where do best practices come from?</vt:lpstr>
      <vt:lpstr>Where do best practices come from?</vt:lpstr>
      <vt:lpstr>Essential Issues in the NGO Lifecycle</vt:lpstr>
      <vt:lpstr>Voluntary Registration</vt:lpstr>
      <vt:lpstr>Registration Procedure</vt:lpstr>
      <vt:lpstr>Registration Procedure – Government Discretion</vt:lpstr>
      <vt:lpstr>Fundraising</vt:lpstr>
      <vt:lpstr>Fundraising</vt:lpstr>
      <vt:lpstr>Permissible Activities</vt:lpstr>
      <vt:lpstr>Permissible Activities</vt:lpstr>
      <vt:lpstr>Foreign Affiliations</vt:lpstr>
      <vt:lpstr>Dissolution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Civil Society in National Policymaking</dc:title>
  <dc:creator>Kareem Elbayar</dc:creator>
  <cp:lastModifiedBy>Kareem Elbayar</cp:lastModifiedBy>
  <cp:revision>57</cp:revision>
  <dcterms:created xsi:type="dcterms:W3CDTF">2006-08-16T00:00:00Z</dcterms:created>
  <dcterms:modified xsi:type="dcterms:W3CDTF">2008-05-25T04:58:06Z</dcterms:modified>
</cp:coreProperties>
</file>