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55"/>
  </p:notesMasterIdLst>
  <p:sldIdLst>
    <p:sldId id="256" r:id="rId2"/>
    <p:sldId id="290" r:id="rId3"/>
    <p:sldId id="292" r:id="rId4"/>
    <p:sldId id="282" r:id="rId5"/>
    <p:sldId id="257" r:id="rId6"/>
    <p:sldId id="258" r:id="rId7"/>
    <p:sldId id="288" r:id="rId8"/>
    <p:sldId id="261" r:id="rId9"/>
    <p:sldId id="295" r:id="rId10"/>
    <p:sldId id="262" r:id="rId11"/>
    <p:sldId id="291" r:id="rId12"/>
    <p:sldId id="283" r:id="rId13"/>
    <p:sldId id="293" r:id="rId14"/>
    <p:sldId id="294" r:id="rId15"/>
    <p:sldId id="287"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Lst>
  <p:sldSz cx="9144000" cy="6858000" type="screen4x3"/>
  <p:notesSz cx="6858000" cy="9144000"/>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0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Y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649B4D-E66E-414A-B9E3-5FB3FB98D777}" type="datetimeFigureOut">
              <a:rPr lang="ar-YE" smtClean="0"/>
              <a:pPr/>
              <a:t>07/05/1434</a:t>
            </a:fld>
            <a:endParaRPr lang="ar-Y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Y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YE"/>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Y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A39F79-5824-479F-86A6-ACBC90114F72}" type="slidenum">
              <a:rPr lang="ar-YE" smtClean="0"/>
              <a:pPr/>
              <a:t>‹#›</a:t>
            </a:fld>
            <a:endParaRPr lang="ar-YE"/>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YE" dirty="0"/>
          </a:p>
        </p:txBody>
      </p:sp>
      <p:sp>
        <p:nvSpPr>
          <p:cNvPr id="4" name="عنصر نائب لرقم الشريحة 3"/>
          <p:cNvSpPr>
            <a:spLocks noGrp="1"/>
          </p:cNvSpPr>
          <p:nvPr>
            <p:ph type="sldNum" sz="quarter" idx="10"/>
          </p:nvPr>
        </p:nvSpPr>
        <p:spPr/>
        <p:txBody>
          <a:bodyPr/>
          <a:lstStyle/>
          <a:p>
            <a:fld id="{73A39F79-5824-479F-86A6-ACBC90114F72}" type="slidenum">
              <a:rPr lang="ar-YE" smtClean="0"/>
              <a:pPr/>
              <a:t>20</a:t>
            </a:fld>
            <a:endParaRPr lang="ar-Y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17" name="عنصر نائب للتذييل 16"/>
          <p:cNvSpPr>
            <a:spLocks noGrp="1"/>
          </p:cNvSpPr>
          <p:nvPr>
            <p:ph type="ftr" sz="quarter" idx="11"/>
          </p:nvPr>
        </p:nvSpPr>
        <p:spPr/>
        <p:txBody>
          <a:bodyPr/>
          <a:lstStyle/>
          <a:p>
            <a:endParaRPr lang="ar-YE"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90BF84-ECA9-4936-8FD6-FFDC046F9D79}" type="slidenum">
              <a:rPr lang="ar-YE" smtClean="0"/>
              <a:pPr/>
              <a:t>‹#›</a:t>
            </a:fld>
            <a:endParaRPr lang="ar-YE"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2290BF84-ECA9-4936-8FD6-FFDC046F9D79}" type="slidenum">
              <a:rPr lang="ar-YE" smtClean="0"/>
              <a:pPr/>
              <a:t>‹#›</a:t>
            </a:fld>
            <a:endParaRPr lang="ar-YE"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2290BF84-ECA9-4936-8FD6-FFDC046F9D79}" type="slidenum">
              <a:rPr lang="ar-YE" smtClean="0"/>
              <a:pPr/>
              <a:t>‹#›</a:t>
            </a:fld>
            <a:endParaRPr lang="ar-YE"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2290BF84-ECA9-4936-8FD6-FFDC046F9D79}" type="slidenum">
              <a:rPr lang="ar-YE" smtClean="0"/>
              <a:pPr/>
              <a:t>‹#›</a:t>
            </a:fld>
            <a:endParaRPr lang="ar-YE"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YE" dirty="0"/>
          </a:p>
        </p:txBody>
      </p:sp>
      <p:sp>
        <p:nvSpPr>
          <p:cNvPr id="4" name="عنصر نائب للتاريخ 3"/>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90BF84-ECA9-4936-8FD6-FFDC046F9D79}" type="slidenum">
              <a:rPr lang="ar-YE" smtClean="0"/>
              <a:pPr/>
              <a:t>‹#›</a:t>
            </a:fld>
            <a:endParaRPr lang="ar-YE"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F08F623-FCDC-44C9-B0F2-29CF86376568}" type="datetimeFigureOut">
              <a:rPr lang="ar-YE" smtClean="0"/>
              <a:pPr/>
              <a:t>07/05/1434</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2290BF84-ECA9-4936-8FD6-FFDC046F9D79}" type="slidenum">
              <a:rPr lang="ar-YE" smtClean="0"/>
              <a:pPr/>
              <a:t>‹#›</a:t>
            </a:fld>
            <a:endParaRPr lang="ar-YE"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YE"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2290BF84-ECA9-4936-8FD6-FFDC046F9D79}" type="slidenum">
              <a:rPr lang="ar-YE" smtClean="0"/>
              <a:pPr/>
              <a:t>‹#›</a:t>
            </a:fld>
            <a:endParaRPr lang="ar-YE" dirty="0"/>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2290BF84-ECA9-4936-8FD6-FFDC046F9D79}" type="slidenum">
              <a:rPr lang="ar-YE" smtClean="0"/>
              <a:pPr/>
              <a:t>‹#›</a:t>
            </a:fld>
            <a:endParaRPr lang="ar-Y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90BF84-ECA9-4936-8FD6-FFDC046F9D79}" type="slidenum">
              <a:rPr lang="ar-YE" smtClean="0"/>
              <a:pPr/>
              <a:t>‹#›</a:t>
            </a:fld>
            <a:endParaRPr lang="ar-Y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90BF84-ECA9-4936-8FD6-FFDC046F9D79}" type="slidenum">
              <a:rPr lang="ar-YE" smtClean="0"/>
              <a:pPr/>
              <a:t>‹#›</a:t>
            </a:fld>
            <a:endParaRPr lang="ar-YE"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F08F623-FCDC-44C9-B0F2-29CF86376568}" type="datetimeFigureOut">
              <a:rPr lang="ar-YE" smtClean="0"/>
              <a:pPr/>
              <a:t>07/05/1434</a:t>
            </a:fld>
            <a:endParaRPr lang="ar-YE"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Y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2290BF84-ECA9-4936-8FD6-FFDC046F9D79}" type="slidenum">
              <a:rPr lang="ar-YE" smtClean="0"/>
              <a:pPr/>
              <a:t>‹#›</a:t>
            </a:fld>
            <a:endParaRPr lang="ar-YE"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F08F623-FCDC-44C9-B0F2-29CF86376568}" type="datetimeFigureOut">
              <a:rPr lang="ar-YE" smtClean="0"/>
              <a:pPr/>
              <a:t>07/05/1434</a:t>
            </a:fld>
            <a:endParaRPr lang="ar-YE"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Y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08F623-FCDC-44C9-B0F2-29CF86376568}" type="datetimeFigureOut">
              <a:rPr lang="ar-YE" smtClean="0"/>
              <a:pPr/>
              <a:t>07/05/1434</a:t>
            </a:fld>
            <a:endParaRPr lang="ar-YE"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YE"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90BF84-ECA9-4936-8FD6-FFDC046F9D79}" type="slidenum">
              <a:rPr lang="ar-YE" smtClean="0"/>
              <a:pPr/>
              <a:t>‹#›</a:t>
            </a:fld>
            <a:endParaRPr lang="ar-YE"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nageed.com/upload"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nageed.com/upload"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2428868"/>
            <a:ext cx="6400800" cy="3209932"/>
          </a:xfrm>
        </p:spPr>
        <p:txBody>
          <a:bodyPr>
            <a:normAutofit fontScale="92500" lnSpcReduction="10000"/>
          </a:bodyPr>
          <a:lstStyle/>
          <a:p>
            <a:endParaRPr lang="ar-YE" sz="3600" dirty="0" smtClean="0">
              <a:solidFill>
                <a:srgbClr val="FFFF00"/>
              </a:solidFill>
            </a:endParaRPr>
          </a:p>
          <a:p>
            <a:r>
              <a:rPr lang="ar-YE" sz="3600" dirty="0" smtClean="0">
                <a:solidFill>
                  <a:schemeClr val="tx1">
                    <a:lumMod val="95000"/>
                  </a:schemeClr>
                </a:solidFill>
              </a:rPr>
              <a:t>مادة تدريبية في الحقوق المدنية والسياسية</a:t>
            </a:r>
          </a:p>
          <a:p>
            <a:r>
              <a:rPr lang="ar-YE" sz="3600" dirty="0" smtClean="0">
                <a:solidFill>
                  <a:schemeClr val="tx1">
                    <a:lumMod val="95000"/>
                  </a:schemeClr>
                </a:solidFill>
              </a:rPr>
              <a:t>إعداد المدرب / خالد علي الماوري</a:t>
            </a:r>
          </a:p>
          <a:p>
            <a:r>
              <a:rPr lang="en-US" sz="3600" dirty="0" smtClean="0">
                <a:solidFill>
                  <a:schemeClr val="tx1">
                    <a:lumMod val="95000"/>
                  </a:schemeClr>
                </a:solidFill>
              </a:rPr>
              <a:t>almaweri2009@gmail.com</a:t>
            </a:r>
            <a:endParaRPr lang="ar-YE" dirty="0">
              <a:solidFill>
                <a:schemeClr val="tx1">
                  <a:lumMod val="95000"/>
                </a:schemeClr>
              </a:solidFill>
            </a:endParaRPr>
          </a:p>
        </p:txBody>
      </p:sp>
      <p:sp>
        <p:nvSpPr>
          <p:cNvPr id="2" name="عنوان 1"/>
          <p:cNvSpPr>
            <a:spLocks noGrp="1"/>
          </p:cNvSpPr>
          <p:nvPr>
            <p:ph type="ctrTitle"/>
          </p:nvPr>
        </p:nvSpPr>
        <p:spPr>
          <a:xfrm>
            <a:off x="185766" y="285728"/>
            <a:ext cx="8815390" cy="1714512"/>
          </a:xfr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5400000" scaled="1"/>
            <a:tileRect/>
          </a:gradFill>
        </p:spPr>
        <p:txBody>
          <a:bodyPr>
            <a:normAutofit/>
          </a:bodyPr>
          <a:lstStyle/>
          <a:p>
            <a:r>
              <a:rPr lang="ar-YE" sz="6600" b="1" dirty="0" smtClean="0">
                <a:ln w="28575">
                  <a:solidFill>
                    <a:schemeClr val="tx1">
                      <a:lumMod val="95000"/>
                      <a:lumOff val="5000"/>
                    </a:schemeClr>
                  </a:solidFill>
                  <a:prstDash val="solid"/>
                  <a:miter lim="800000"/>
                </a:ln>
                <a:solidFill>
                  <a:srgbClr val="00B0F0"/>
                </a:solidFill>
                <a:effectLst>
                  <a:outerShdw blurRad="25500" dist="23000" dir="7020000" algn="tl">
                    <a:srgbClr val="000000">
                      <a:alpha val="50000"/>
                    </a:srgbClr>
                  </a:outerShdw>
                </a:effectLst>
              </a:rPr>
              <a:t>حقوق</a:t>
            </a:r>
            <a:r>
              <a:rPr lang="ar-YE" sz="6600" b="1" dirty="0" smtClean="0">
                <a:ln w="28575">
                  <a:solidFill>
                    <a:schemeClr val="tx1">
                      <a:lumMod val="95000"/>
                      <a:lumOff val="5000"/>
                    </a:schemeClr>
                  </a:solidFill>
                  <a:prstDash val="solid"/>
                  <a:miter lim="800000"/>
                </a:ln>
                <a:noFill/>
                <a:effectLst>
                  <a:outerShdw blurRad="25500" dist="23000" dir="7020000" algn="tl">
                    <a:srgbClr val="000000">
                      <a:alpha val="50000"/>
                    </a:srgbClr>
                  </a:outerShdw>
                </a:effectLst>
              </a:rPr>
              <a:t> </a:t>
            </a:r>
            <a:r>
              <a:rPr lang="ar-YE" sz="6600" b="1" dirty="0" smtClean="0">
                <a:ln w="28575">
                  <a:solidFill>
                    <a:schemeClr val="tx1"/>
                  </a:solidFill>
                  <a:prstDash val="solid"/>
                  <a:miter lim="800000"/>
                </a:ln>
                <a:solidFill>
                  <a:srgbClr val="00B0F0"/>
                </a:solidFill>
                <a:effectLst>
                  <a:outerShdw blurRad="25500" dist="23000" dir="7020000" algn="tl">
                    <a:srgbClr val="000000">
                      <a:alpha val="50000"/>
                    </a:srgbClr>
                  </a:outerShdw>
                </a:effectLst>
              </a:rPr>
              <a:t>الإنسان </a:t>
            </a:r>
            <a:endParaRPr lang="ar-YE" sz="6600" b="1" dirty="0">
              <a:ln w="28575">
                <a:solidFill>
                  <a:schemeClr val="tx1"/>
                </a:solidFill>
                <a:prstDash val="solid"/>
                <a:miter lim="800000"/>
              </a:ln>
              <a:solidFill>
                <a:srgbClr val="00B0F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0"/>
            <a:ext cx="8858312" cy="1274786"/>
          </a:xfrm>
        </p:spPr>
        <p:style>
          <a:lnRef idx="1">
            <a:schemeClr val="accent3"/>
          </a:lnRef>
          <a:fillRef idx="2">
            <a:schemeClr val="accent3"/>
          </a:fillRef>
          <a:effectRef idx="1">
            <a:schemeClr val="accent3"/>
          </a:effectRef>
          <a:fontRef idx="minor">
            <a:schemeClr val="dk1"/>
          </a:fontRef>
        </p:style>
        <p:txBody>
          <a:bodyPr>
            <a:normAutofit/>
          </a:bodyPr>
          <a:lstStyle/>
          <a:p>
            <a:r>
              <a:rPr lang="ar-SA" sz="54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DecoType Thuluth" pitchFamily="2" charset="-78"/>
              </a:rPr>
              <a:t>الحق في  القانون اليمني</a:t>
            </a:r>
            <a:endParaRPr lang="ar-YE" sz="5400" b="1" u="sng"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عنصر نائب للمحتوى 2"/>
          <p:cNvSpPr>
            <a:spLocks noGrp="1"/>
          </p:cNvSpPr>
          <p:nvPr>
            <p:ph sz="quarter" idx="1"/>
          </p:nvPr>
        </p:nvSpPr>
        <p:spPr>
          <a:xfrm>
            <a:off x="142844" y="1571612"/>
            <a:ext cx="8858312" cy="5143536"/>
          </a:xfrm>
          <a:solidFill>
            <a:schemeClr val="bg1"/>
          </a:solidFill>
        </p:spPr>
        <p:txBody>
          <a:bodyPr>
            <a:normAutofit lnSpcReduction="10000"/>
          </a:bodyPr>
          <a:lstStyle/>
          <a:p>
            <a:pPr>
              <a:lnSpc>
                <a:spcPct val="90000"/>
              </a:lnSpc>
              <a:buNone/>
              <a:defRPr/>
            </a:pPr>
            <a:r>
              <a:rPr lang="ar-SA" sz="4000" dirty="0" smtClean="0">
                <a:solidFill>
                  <a:schemeClr val="tx1">
                    <a:lumMod val="95000"/>
                  </a:schemeClr>
                </a:solidFill>
              </a:rPr>
              <a:t>(</a:t>
            </a:r>
            <a:r>
              <a:rPr lang="ar-SA" sz="5800" dirty="0" smtClean="0">
                <a:solidFill>
                  <a:schemeClr val="tx1">
                    <a:lumMod val="95000"/>
                  </a:schemeClr>
                </a:solidFill>
                <a:cs typeface="Andalus" pitchFamily="2" charset="-78"/>
              </a:rPr>
              <a:t>الحق هو مصلحة ثابتة للفرد أو المجتمع أو لهما معاً مادية أو معنوية يقرها الشرع وإذا تعلق الحق بمال فهو سلطة يكون للشخص بمقتضاها التصرف في هذا المال والانتفاع  به واستعماله واستغلاله طبقاً للقانون </a:t>
            </a:r>
            <a:r>
              <a:rPr lang="ar-SA" sz="4000" dirty="0" smtClean="0">
                <a:solidFill>
                  <a:schemeClr val="tx1">
                    <a:lumMod val="95000"/>
                  </a:schemeClr>
                </a:solidFill>
                <a:cs typeface="Andalus" pitchFamily="2" charset="-78"/>
              </a:rPr>
              <a:t>)</a:t>
            </a:r>
          </a:p>
          <a:p>
            <a:pPr algn="ctr">
              <a:lnSpc>
                <a:spcPct val="90000"/>
              </a:lnSpc>
              <a:buNone/>
              <a:defRPr/>
            </a:pPr>
            <a:r>
              <a:rPr lang="ar-SA" sz="2800" dirty="0" smtClean="0">
                <a:solidFill>
                  <a:schemeClr val="tx1">
                    <a:lumMod val="95000"/>
                  </a:schemeClr>
                </a:solidFill>
              </a:rPr>
              <a:t>مادة (121) مدني</a:t>
            </a:r>
          </a:p>
          <a:p>
            <a:pPr>
              <a:buNone/>
            </a:pPr>
            <a:endParaRPr lang="ar-Y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1414"/>
            <a:ext cx="8572560" cy="1143000"/>
          </a:xfrm>
          <a:noFill/>
        </p:spPr>
        <p:txBody>
          <a:bodyPr>
            <a:normAutofit/>
          </a:bodyPr>
          <a:lstStyle/>
          <a:p>
            <a:r>
              <a:rPr lang="ar-YE" sz="6600" b="1" u="sng" dirty="0" smtClean="0">
                <a:ln w="18000">
                  <a:solidFill>
                    <a:schemeClr val="tx1"/>
                  </a:solidFill>
                  <a:prstDash val="solid"/>
                  <a:miter lim="800000"/>
                </a:ln>
                <a:solidFill>
                  <a:srgbClr val="92D050"/>
                </a:solidFill>
                <a:effectLst>
                  <a:outerShdw blurRad="25500" dist="23000" dir="7020000" algn="tl">
                    <a:srgbClr val="000000">
                      <a:alpha val="50000"/>
                    </a:srgbClr>
                  </a:outerShdw>
                </a:effectLst>
              </a:rPr>
              <a:t>الكليات الخمس</a:t>
            </a:r>
            <a:endParaRPr lang="ar-YE" sz="6600" b="1" u="sng" dirty="0">
              <a:ln w="18000">
                <a:solidFill>
                  <a:schemeClr val="tx1"/>
                </a:solidFill>
                <a:prstDash val="solid"/>
                <a:miter lim="800000"/>
              </a:ln>
              <a:solidFill>
                <a:srgbClr val="92D050"/>
              </a:solidFill>
              <a:effectLst>
                <a:outerShdw blurRad="25500" dist="23000" dir="7020000" algn="tl">
                  <a:srgbClr val="000000">
                    <a:alpha val="50000"/>
                  </a:srgbClr>
                </a:outerShdw>
              </a:effectLst>
            </a:endParaRPr>
          </a:p>
        </p:txBody>
      </p:sp>
      <p:sp>
        <p:nvSpPr>
          <p:cNvPr id="3" name="عنصر نائب للمحتوى 2"/>
          <p:cNvSpPr>
            <a:spLocks noGrp="1"/>
          </p:cNvSpPr>
          <p:nvPr>
            <p:ph sz="quarter" idx="1"/>
          </p:nvPr>
        </p:nvSpPr>
        <p:spPr>
          <a:xfrm>
            <a:off x="285720" y="1600200"/>
            <a:ext cx="8572560" cy="4900634"/>
          </a:xfrm>
          <a:noFill/>
        </p:spPr>
        <p:txBody>
          <a:bodyPr/>
          <a:lstStyle/>
          <a:p>
            <a:pPr>
              <a:buNone/>
            </a:pPr>
            <a:endParaRPr lang="ar-YE" dirty="0"/>
          </a:p>
        </p:txBody>
      </p:sp>
      <p:sp>
        <p:nvSpPr>
          <p:cNvPr id="4" name="شكل بيضاوي 3"/>
          <p:cNvSpPr/>
          <p:nvPr/>
        </p:nvSpPr>
        <p:spPr>
          <a:xfrm>
            <a:off x="5929322" y="1500174"/>
            <a:ext cx="2928958" cy="150019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8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الدين</a:t>
            </a:r>
            <a:endParaRPr lang="ar-YE" sz="8800" dirty="0">
              <a:solidFill>
                <a:schemeClr val="tx1"/>
              </a:solidFill>
            </a:endParaRPr>
          </a:p>
        </p:txBody>
      </p:sp>
      <p:sp>
        <p:nvSpPr>
          <p:cNvPr id="5" name="شكل بيضاوي 4"/>
          <p:cNvSpPr/>
          <p:nvPr/>
        </p:nvSpPr>
        <p:spPr>
          <a:xfrm>
            <a:off x="3000364" y="3143248"/>
            <a:ext cx="3143272" cy="1571636"/>
          </a:xfrm>
          <a:prstGeom prst="ellipse">
            <a:avLst/>
          </a:prstGeom>
          <a:solidFill>
            <a:srgbClr val="F490D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العقل</a:t>
            </a:r>
            <a:endParaRPr lang="ar-YE" sz="9600" dirty="0">
              <a:solidFill>
                <a:schemeClr val="tx1"/>
              </a:solidFill>
            </a:endParaRPr>
          </a:p>
        </p:txBody>
      </p:sp>
      <p:sp>
        <p:nvSpPr>
          <p:cNvPr id="6" name="شكل بيضاوي 5"/>
          <p:cNvSpPr/>
          <p:nvPr/>
        </p:nvSpPr>
        <p:spPr>
          <a:xfrm>
            <a:off x="285720" y="4929198"/>
            <a:ext cx="2928958" cy="157163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8800" b="1" dirty="0" smtClean="0">
                <a:solidFill>
                  <a:schemeClr val="tx1"/>
                </a:solidFill>
              </a:rPr>
              <a:t>المال</a:t>
            </a:r>
            <a:endParaRPr lang="ar-YE" sz="8800" dirty="0">
              <a:solidFill>
                <a:schemeClr val="tx1"/>
              </a:solidFill>
            </a:endParaRPr>
          </a:p>
        </p:txBody>
      </p:sp>
      <p:sp>
        <p:nvSpPr>
          <p:cNvPr id="7" name="شكل بيضاوي 6"/>
          <p:cNvSpPr/>
          <p:nvPr/>
        </p:nvSpPr>
        <p:spPr>
          <a:xfrm>
            <a:off x="285720" y="1714488"/>
            <a:ext cx="2786082" cy="157163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النفس</a:t>
            </a:r>
            <a:endParaRPr lang="ar-YE" sz="7200" dirty="0">
              <a:solidFill>
                <a:schemeClr val="tx1"/>
              </a:solidFill>
            </a:endParaRPr>
          </a:p>
        </p:txBody>
      </p:sp>
      <p:sp>
        <p:nvSpPr>
          <p:cNvPr id="8" name="شكل بيضاوي 7"/>
          <p:cNvSpPr/>
          <p:nvPr/>
        </p:nvSpPr>
        <p:spPr>
          <a:xfrm>
            <a:off x="5715008" y="4929198"/>
            <a:ext cx="3143272" cy="150019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6000" b="1" dirty="0" smtClean="0">
                <a:solidFill>
                  <a:schemeClr val="tx1"/>
                </a:solidFill>
              </a:rPr>
              <a:t>العرض</a:t>
            </a:r>
            <a:endParaRPr lang="ar-YE" sz="6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14290"/>
            <a:ext cx="8786874" cy="758952"/>
          </a:xfrm>
          <a:solidFill>
            <a:schemeClr val="accent3">
              <a:lumMod val="40000"/>
              <a:lumOff val="60000"/>
            </a:schemeClr>
          </a:solidFill>
        </p:spPr>
        <p:txBody>
          <a:bodyPr>
            <a:normAutofit fontScale="90000"/>
          </a:bodyPr>
          <a:lstStyle/>
          <a:p>
            <a:r>
              <a:rPr lang="ar-YE" sz="6600" b="1" u="sng" dirty="0" smtClean="0">
                <a:ln w="24500" cmpd="dbl">
                  <a:solidFill>
                    <a:schemeClr val="accent2">
                      <a:shade val="85000"/>
                      <a:satMod val="155000"/>
                    </a:schemeClr>
                  </a:solidFill>
                  <a:prstDash val="solid"/>
                  <a:miter lim="800000"/>
                </a:ln>
                <a:solidFill>
                  <a:schemeClr val="tx1"/>
                </a:solidFill>
                <a:effectLst>
                  <a:outerShdw blurRad="38100" dist="38100" dir="7020000" algn="tl">
                    <a:srgbClr val="000000">
                      <a:alpha val="35000"/>
                    </a:srgbClr>
                  </a:outerShdw>
                </a:effectLst>
              </a:rPr>
              <a:t>تصنيف الحقوق</a:t>
            </a:r>
            <a:endParaRPr lang="ar-YE" sz="6600" b="1" u="sng" dirty="0">
              <a:ln w="24500" cmpd="dbl">
                <a:solidFill>
                  <a:schemeClr val="accent2">
                    <a:shade val="85000"/>
                    <a:satMod val="155000"/>
                  </a:schemeClr>
                </a:solidFill>
                <a:prstDash val="solid"/>
                <a:miter lim="800000"/>
              </a:ln>
              <a:solidFill>
                <a:schemeClr val="tx1"/>
              </a:solidFill>
              <a:effectLst>
                <a:outerShdw blurRad="38100" dist="38100" dir="7020000" algn="tl">
                  <a:srgbClr val="000000">
                    <a:alpha val="35000"/>
                  </a:srgbClr>
                </a:outerShdw>
              </a:effectLst>
            </a:endParaRPr>
          </a:p>
        </p:txBody>
      </p:sp>
      <p:sp>
        <p:nvSpPr>
          <p:cNvPr id="3" name="عنصر نائب للمحتوى 2"/>
          <p:cNvSpPr>
            <a:spLocks noGrp="1"/>
          </p:cNvSpPr>
          <p:nvPr>
            <p:ph sz="quarter" idx="1"/>
          </p:nvPr>
        </p:nvSpPr>
        <p:spPr>
          <a:xfrm>
            <a:off x="285720" y="1600200"/>
            <a:ext cx="8643998" cy="4972072"/>
          </a:xfrm>
          <a:noFill/>
        </p:spPr>
        <p:txBody>
          <a:bodyPr>
            <a:normAutofit/>
          </a:bodyPr>
          <a:lstStyle/>
          <a:p>
            <a:pPr algn="ctr">
              <a:buNone/>
            </a:pPr>
            <a:r>
              <a:rPr lang="ar-YE" sz="48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تصنيف الأمم المتحدة لحقوق الإنسان....</a:t>
            </a:r>
          </a:p>
          <a:p>
            <a:pPr algn="ctr">
              <a:buNone/>
            </a:pPr>
            <a:r>
              <a:rPr lang="ar-YE" sz="4800" b="1" dirty="0" smtClean="0">
                <a:solidFill>
                  <a:srgbClr val="002060"/>
                </a:solidFill>
              </a:rPr>
              <a:t>حقوق السلامة الشخصية</a:t>
            </a:r>
          </a:p>
          <a:p>
            <a:pPr algn="ctr">
              <a:buNone/>
            </a:pPr>
            <a:r>
              <a:rPr lang="ar-SA" sz="4800" b="1" dirty="0" smtClean="0">
                <a:solidFill>
                  <a:srgbClr val="002060"/>
                </a:solidFill>
              </a:rPr>
              <a:t>الحقوق المدنية والسياسية </a:t>
            </a:r>
            <a:endParaRPr lang="ar-YE" sz="4800" b="1" dirty="0" smtClean="0">
              <a:solidFill>
                <a:srgbClr val="002060"/>
              </a:solidFill>
            </a:endParaRPr>
          </a:p>
          <a:p>
            <a:pPr algn="ctr">
              <a:buNone/>
            </a:pPr>
            <a:r>
              <a:rPr lang="ar-SA" sz="4800" b="1" dirty="0" smtClean="0">
                <a:solidFill>
                  <a:srgbClr val="002060"/>
                </a:solidFill>
              </a:rPr>
              <a:t>الحقوق الاقتصادية والاجتماعية </a:t>
            </a:r>
            <a:endParaRPr lang="ar-YE" sz="4800" b="1" dirty="0" smtClean="0">
              <a:solidFill>
                <a:srgbClr val="002060"/>
              </a:solidFill>
            </a:endParaRPr>
          </a:p>
          <a:p>
            <a:pPr algn="ctr">
              <a:buNone/>
            </a:pPr>
            <a:r>
              <a:rPr lang="ar-SA" sz="4800" b="1" dirty="0" smtClean="0">
                <a:solidFill>
                  <a:srgbClr val="002060"/>
                </a:solidFill>
              </a:rPr>
              <a:t>الحقوق البيئية والثقافية والتنموية</a:t>
            </a:r>
            <a:endParaRPr lang="ar-YE"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YE" dirty="0" smtClean="0"/>
              <a:t>تاريخ حقوق الإنسان وتطوره</a:t>
            </a:r>
            <a:endParaRPr lang="ar-YE" dirty="0"/>
          </a:p>
        </p:txBody>
      </p:sp>
      <p:sp>
        <p:nvSpPr>
          <p:cNvPr id="3" name="عنصر نائب للمحتوى 2"/>
          <p:cNvSpPr>
            <a:spLocks noGrp="1"/>
          </p:cNvSpPr>
          <p:nvPr>
            <p:ph sz="quarter" idx="1"/>
          </p:nvPr>
        </p:nvSpPr>
        <p:spPr/>
        <p:txBody>
          <a:bodyPr/>
          <a:lstStyle/>
          <a:p>
            <a:r>
              <a:rPr lang="ar-YE" dirty="0" smtClean="0"/>
              <a:t>التشريعات السماوية</a:t>
            </a:r>
          </a:p>
          <a:p>
            <a:r>
              <a:rPr lang="ar-YE" dirty="0" smtClean="0"/>
              <a:t>العرب قبل الإسلام</a:t>
            </a:r>
          </a:p>
          <a:p>
            <a:r>
              <a:rPr lang="ar-YE" dirty="0" smtClean="0"/>
              <a:t>الإسلام</a:t>
            </a:r>
          </a:p>
          <a:p>
            <a:r>
              <a:rPr lang="ar-YE" dirty="0" smtClean="0"/>
              <a:t>المعاهدات الدولية </a:t>
            </a:r>
          </a:p>
          <a:p>
            <a:r>
              <a:rPr lang="ar-YE" dirty="0" smtClean="0"/>
              <a:t>التشريعات الوطنية </a:t>
            </a:r>
          </a:p>
          <a:p>
            <a:endParaRPr lang="ar-YE" dirty="0"/>
          </a:p>
        </p:txBody>
      </p:sp>
      <p:pic>
        <p:nvPicPr>
          <p:cNvPr id="4" name="Picture 4"/>
          <p:cNvPicPr>
            <a:picLocks noChangeAspect="1" noChangeArrowheads="1"/>
          </p:cNvPicPr>
          <p:nvPr/>
        </p:nvPicPr>
        <p:blipFill>
          <a:blip r:embed="rId2" cstate="print"/>
          <a:stretch>
            <a:fillRect/>
          </a:stretch>
        </p:blipFill>
        <p:spPr>
          <a:xfrm rot="332632">
            <a:off x="428596" y="1643050"/>
            <a:ext cx="2143140" cy="253835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28600"/>
            <a:ext cx="8858312" cy="985822"/>
          </a:xfrm>
        </p:spPr>
        <p:txBody>
          <a:bodyPr>
            <a:noAutofit/>
          </a:bodyPr>
          <a:lstStyle/>
          <a:p>
            <a:r>
              <a:rPr lang="ar-YE" sz="5400" dirty="0" smtClean="0"/>
              <a:t>الشرعة الدولية</a:t>
            </a:r>
            <a:endParaRPr lang="ar-YE" sz="5400" dirty="0"/>
          </a:p>
        </p:txBody>
      </p:sp>
      <p:sp>
        <p:nvSpPr>
          <p:cNvPr id="3" name="عنصر نائب للمحتوى 2"/>
          <p:cNvSpPr>
            <a:spLocks noGrp="1"/>
          </p:cNvSpPr>
          <p:nvPr>
            <p:ph sz="quarter" idx="1"/>
          </p:nvPr>
        </p:nvSpPr>
        <p:spPr>
          <a:xfrm>
            <a:off x="142844" y="1527048"/>
            <a:ext cx="8858312" cy="4830910"/>
          </a:xfrm>
        </p:spPr>
        <p:txBody>
          <a:bodyPr/>
          <a:lstStyle/>
          <a:p>
            <a:r>
              <a:rPr lang="ar-YE" dirty="0" smtClean="0"/>
              <a:t>الإعلان العالمي لحقوق الإنسان (10 كانون الأول/ديسمبر 1948.).</a:t>
            </a:r>
            <a:endParaRPr lang="en-US" dirty="0" smtClean="0"/>
          </a:p>
          <a:p>
            <a:r>
              <a:rPr lang="ar-YE" dirty="0" smtClean="0"/>
              <a:t>العهد الدولي الخاص بالحقوق الاقتصادية والاجتماعية والثقافية (16 كانون الأول/ديسمبر 1966).</a:t>
            </a:r>
            <a:endParaRPr lang="en-US" dirty="0" smtClean="0"/>
          </a:p>
          <a:p>
            <a:r>
              <a:rPr lang="ar-YE" dirty="0" smtClean="0"/>
              <a:t>العهد الدولي الخاص بالحقوق المدنية والسياسية (16 كانون/ديسمبر1966)</a:t>
            </a:r>
            <a:endParaRPr lang="en-US" dirty="0" smtClean="0"/>
          </a:p>
          <a:p>
            <a:r>
              <a:rPr lang="ar-YE" dirty="0" smtClean="0"/>
              <a:t>البروتوكول الاختياري الأول الملحق بالعهد الدولي الخاص بالحقوق المدنية والسياسية (16 كانون الأول/ديسمبر 1966)</a:t>
            </a:r>
            <a:endParaRPr lang="en-US" dirty="0" smtClean="0"/>
          </a:p>
          <a:p>
            <a:r>
              <a:rPr lang="ar-YE" dirty="0" smtClean="0"/>
              <a:t>البروتوكول الاختياري الثاني الملحق بالعهد الدولي الخاص بالحقوق المدنية والسياسية (بهدف العمل علي إلغاء عقوبة الإعدام 15 كانون الأول/ديسمبر 1989).</a:t>
            </a:r>
            <a:endParaRPr lang="en-US" dirty="0" smtClean="0"/>
          </a:p>
          <a:p>
            <a:endParaRPr lang="ar-Y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715436" cy="569386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buNone/>
            </a:pPr>
            <a:r>
              <a:rPr lang="ar-YE" sz="4000" b="1" u="sng" dirty="0" smtClean="0"/>
              <a:t> من حقي أن أتمتع بـــــــ</a:t>
            </a:r>
          </a:p>
          <a:p>
            <a:pPr>
              <a:buNone/>
            </a:pPr>
            <a:r>
              <a:rPr lang="ar-YE" sz="5400" b="1" dirty="0" smtClean="0">
                <a:solidFill>
                  <a:srgbClr val="FFFF00"/>
                </a:solidFill>
              </a:rPr>
              <a:t>الكرامة وعدم الاستعباد والسلامة الشخصية، والمساواة أمام القانون واحترام حرمة السكن وسرية المراسلات والمكالمات</a:t>
            </a:r>
            <a:r>
              <a:rPr lang="ar-YE" sz="5400" b="1" dirty="0" smtClean="0"/>
              <a:t> الحق في تكوين أسرة</a:t>
            </a:r>
            <a:r>
              <a:rPr lang="ar-YE" sz="5400" b="1" dirty="0" smtClean="0">
                <a:solidFill>
                  <a:srgbClr val="FFFF00"/>
                </a:solidFill>
              </a:rPr>
              <a:t> والحق في الحماية والأمن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200796"/>
          </a:xfrm>
          <a:solidFill>
            <a:srgbClr val="002060"/>
          </a:solidFill>
        </p:spPr>
        <p:txBody>
          <a:bodyPr>
            <a:normAutofit/>
          </a:bodyPr>
          <a:lstStyle/>
          <a:p>
            <a:r>
              <a:rPr lang="ar-YE" sz="7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ماذا تعرف عن الحقوق المدنية والسياسية؟</a:t>
            </a:r>
            <a:endParaRPr lang="ar-YE" sz="7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3" name="Picture 4" descr="19df3f6158">
            <a:hlinkClick r:id="rId2"/>
          </p:cNvPr>
          <p:cNvPicPr>
            <a:picLocks noChangeAspect="1" noChangeArrowheads="1"/>
          </p:cNvPicPr>
          <p:nvPr/>
        </p:nvPicPr>
        <p:blipFill>
          <a:blip r:embed="rId3" cstate="print"/>
          <a:srcRect/>
          <a:stretch>
            <a:fillRect/>
          </a:stretch>
        </p:blipFill>
        <p:spPr>
          <a:xfrm>
            <a:off x="357159" y="285728"/>
            <a:ext cx="8429684" cy="400052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Documents and Settings\maweri\Desktop\مادة الماوري\diversity-racial-discrimination.jpg"/>
          <p:cNvPicPr>
            <a:picLocks noChangeAspect="1" noChangeArrowheads="1"/>
          </p:cNvPicPr>
          <p:nvPr/>
        </p:nvPicPr>
        <p:blipFill>
          <a:blip r:embed="rId2" cstate="print"/>
          <a:srcRect/>
          <a:stretch>
            <a:fillRect/>
          </a:stretch>
        </p:blipFill>
        <p:spPr bwMode="auto">
          <a:xfrm>
            <a:off x="2786050" y="357166"/>
            <a:ext cx="5929354" cy="5786478"/>
          </a:xfrm>
          <a:prstGeom prst="rect">
            <a:avLst/>
          </a:prstGeom>
          <a:noFill/>
        </p:spPr>
      </p:pic>
      <p:sp>
        <p:nvSpPr>
          <p:cNvPr id="3" name="مستطيل 2"/>
          <p:cNvSpPr/>
          <p:nvPr/>
        </p:nvSpPr>
        <p:spPr>
          <a:xfrm>
            <a:off x="357158" y="1785926"/>
            <a:ext cx="1643073" cy="3785652"/>
          </a:xfrm>
          <a:prstGeom prst="rect">
            <a:avLst/>
          </a:prstGeom>
        </p:spPr>
        <p:txBody>
          <a:bodyPr wrap="square">
            <a:spAutoFit/>
          </a:bodyPr>
          <a:lstStyle/>
          <a:p>
            <a:r>
              <a:rPr lang="ar-SA" sz="4800" dirty="0" smtClean="0"/>
              <a:t>طابت أوقاتكم ونعمنا بحقوقنا كأخوة</a:t>
            </a:r>
            <a:endParaRPr lang="en-US"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200796"/>
          </a:xfrm>
          <a:solidFill>
            <a:srgbClr val="002060"/>
          </a:solidFill>
        </p:spPr>
        <p:txBody>
          <a:bodyPr>
            <a:normAutofit/>
          </a:bodyPr>
          <a:lstStyle/>
          <a:p>
            <a:r>
              <a:rPr lang="ar-YE" sz="7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ماذا تعرف عن الحقوق المدنية والسياسية؟</a:t>
            </a:r>
            <a:endParaRPr lang="ar-YE" sz="7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pic>
        <p:nvPicPr>
          <p:cNvPr id="3" name="Picture 4" descr="19df3f6158">
            <a:hlinkClick r:id="rId2"/>
          </p:cNvPr>
          <p:cNvPicPr>
            <a:picLocks noChangeAspect="1" noChangeArrowheads="1"/>
          </p:cNvPicPr>
          <p:nvPr/>
        </p:nvPicPr>
        <p:blipFill>
          <a:blip r:embed="rId3" cstate="print"/>
          <a:srcRect/>
          <a:stretch>
            <a:fillRect/>
          </a:stretch>
        </p:blipFill>
        <p:spPr>
          <a:xfrm>
            <a:off x="357159" y="285728"/>
            <a:ext cx="8429684" cy="400052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000132"/>
          </a:xfrm>
          <a:no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YE" sz="54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الحقوق المدنية </a:t>
            </a:r>
            <a:endParaRPr lang="ar-YE" sz="5400" b="1"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عنصر نائب للمحتوى 2"/>
          <p:cNvSpPr>
            <a:spLocks noGrp="1"/>
          </p:cNvSpPr>
          <p:nvPr>
            <p:ph sz="quarter" idx="1"/>
          </p:nvPr>
        </p:nvSpPr>
        <p:spPr>
          <a:xfrm>
            <a:off x="457200" y="1643050"/>
            <a:ext cx="8229600" cy="4572032"/>
          </a:xfr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تسمى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أيضا </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الحقوق الفردية، وهي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الحقوق التي يزاولها </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الفرد بهدف تحقيق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مصالحه</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الخاصة دون </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ارتباط مع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الآخرين </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ومنها حرية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التملك </a:t>
            </a:r>
            <a:r>
              <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حرية التجول وحرية </a:t>
            </a:r>
            <a:r>
              <a:rPr lang="ar-SA"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العمل ........</a:t>
            </a:r>
            <a:endParaRPr lang="ar-YE"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71462"/>
            <a:ext cx="8485090" cy="1057260"/>
          </a:xfrm>
        </p:spPr>
        <p:txBody>
          <a:bodyPr>
            <a:normAutofit/>
          </a:bodyPr>
          <a:lstStyle/>
          <a:p>
            <a:r>
              <a:rPr lang="ar-YE" sz="4000" b="1" dirty="0" smtClean="0">
                <a:ln w="18000">
                  <a:solidFill>
                    <a:srgbClr val="FF0000"/>
                  </a:solidFill>
                  <a:prstDash val="solid"/>
                  <a:miter lim="800000"/>
                </a:ln>
                <a:solidFill>
                  <a:schemeClr val="accent2">
                    <a:lumMod val="40000"/>
                    <a:lumOff val="60000"/>
                  </a:schemeClr>
                </a:solidFill>
                <a:effectLst>
                  <a:outerShdw blurRad="50800" dist="38100" dir="2700000" algn="tl" rotWithShape="0">
                    <a:prstClr val="black">
                      <a:alpha val="40000"/>
                    </a:prstClr>
                  </a:outerShdw>
                </a:effectLst>
                <a:cs typeface="+mn-cs"/>
              </a:rPr>
              <a:t>تعارف</a:t>
            </a:r>
            <a:endParaRPr lang="ar-YE" sz="4000" b="1" dirty="0">
              <a:ln w="18000">
                <a:solidFill>
                  <a:srgbClr val="FF0000"/>
                </a:solidFill>
                <a:prstDash val="solid"/>
                <a:miter lim="800000"/>
              </a:ln>
              <a:solidFill>
                <a:schemeClr val="accent2">
                  <a:lumMod val="40000"/>
                  <a:lumOff val="60000"/>
                </a:schemeClr>
              </a:solidFill>
              <a:effectLst>
                <a:outerShdw blurRad="50800" dist="38100" dir="2700000" algn="tl" rotWithShape="0">
                  <a:prstClr val="black">
                    <a:alpha val="40000"/>
                  </a:prstClr>
                </a:outerShdw>
              </a:effectLst>
              <a:cs typeface="+mn-cs"/>
            </a:endParaRPr>
          </a:p>
        </p:txBody>
      </p:sp>
      <p:pic>
        <p:nvPicPr>
          <p:cNvPr id="3" name="صورة 2" descr="8004052U9hb.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71472" y="171880"/>
            <a:ext cx="2235133" cy="1214422"/>
          </a:xfrm>
          <a:prstGeom prst="rect">
            <a:avLst/>
          </a:prstGeom>
        </p:spPr>
      </p:pic>
      <p:sp>
        <p:nvSpPr>
          <p:cNvPr id="5" name="مستطيل 4"/>
          <p:cNvSpPr/>
          <p:nvPr/>
        </p:nvSpPr>
        <p:spPr>
          <a:xfrm>
            <a:off x="500034" y="1857364"/>
            <a:ext cx="1357322"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3600" dirty="0" smtClean="0">
                <a:solidFill>
                  <a:schemeClr val="tx1"/>
                </a:solidFill>
              </a:rPr>
              <a:t>هي!</a:t>
            </a:r>
            <a:endParaRPr lang="ar-YE" sz="3600" dirty="0">
              <a:solidFill>
                <a:schemeClr val="tx1"/>
              </a:solidFill>
            </a:endParaRPr>
          </a:p>
        </p:txBody>
      </p:sp>
      <p:sp>
        <p:nvSpPr>
          <p:cNvPr id="6" name="مستطيل 5"/>
          <p:cNvSpPr/>
          <p:nvPr/>
        </p:nvSpPr>
        <p:spPr>
          <a:xfrm>
            <a:off x="7658128" y="414338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4000" dirty="0" smtClean="0">
                <a:solidFill>
                  <a:schemeClr val="tx1"/>
                </a:solidFill>
              </a:rPr>
              <a:t>هو!</a:t>
            </a:r>
            <a:endParaRPr lang="ar-YE" sz="4000" dirty="0">
              <a:solidFill>
                <a:schemeClr val="tx1"/>
              </a:solidFill>
            </a:endParaRPr>
          </a:p>
        </p:txBody>
      </p:sp>
      <p:sp>
        <p:nvSpPr>
          <p:cNvPr id="7" name="مستطيل 6"/>
          <p:cNvSpPr/>
          <p:nvPr/>
        </p:nvSpPr>
        <p:spPr>
          <a:xfrm>
            <a:off x="514328" y="3929066"/>
            <a:ext cx="1200152" cy="135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3600" dirty="0" smtClean="0">
                <a:solidFill>
                  <a:schemeClr val="tx1"/>
                </a:solidFill>
              </a:rPr>
              <a:t>أنا!</a:t>
            </a:r>
            <a:endParaRPr lang="ar-YE" sz="3600" dirty="0">
              <a:solidFill>
                <a:schemeClr val="tx1"/>
              </a:solidFill>
            </a:endParaRPr>
          </a:p>
        </p:txBody>
      </p:sp>
      <p:sp>
        <p:nvSpPr>
          <p:cNvPr id="8" name="مستطيل 7"/>
          <p:cNvSpPr/>
          <p:nvPr/>
        </p:nvSpPr>
        <p:spPr>
          <a:xfrm>
            <a:off x="7300938" y="1857364"/>
            <a:ext cx="1485904" cy="135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YE" sz="3600" b="1" dirty="0" smtClean="0">
                <a:solidFill>
                  <a:schemeClr val="tx1"/>
                </a:solidFill>
              </a:rPr>
              <a:t>أنت!</a:t>
            </a:r>
            <a:endParaRPr lang="ar-YE" sz="3600" b="1" dirty="0">
              <a:solidFill>
                <a:schemeClr val="tx1"/>
              </a:solidFill>
            </a:endParaRPr>
          </a:p>
        </p:txBody>
      </p:sp>
      <p:pic>
        <p:nvPicPr>
          <p:cNvPr id="9" name="صورة 8" descr="20111214100048.jpg"/>
          <p:cNvPicPr>
            <a:picLocks noChangeAspect="1"/>
          </p:cNvPicPr>
          <p:nvPr/>
        </p:nvPicPr>
        <p:blipFill>
          <a:blip r:embed="rId3" cstate="print"/>
          <a:stretch>
            <a:fillRect/>
          </a:stretch>
        </p:blipFill>
        <p:spPr>
          <a:xfrm>
            <a:off x="2500298" y="2057400"/>
            <a:ext cx="4220064" cy="322898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6000" b="1" u="sng" dirty="0" smtClean="0">
                <a:ln w="11430"/>
                <a:solidFill>
                  <a:srgbClr val="002060"/>
                </a:solidFill>
                <a:effectLst>
                  <a:outerShdw blurRad="50800" dist="39000" dir="5460000" algn="tl">
                    <a:srgbClr val="000000">
                      <a:alpha val="38000"/>
                    </a:srgbClr>
                  </a:outerShdw>
                </a:effectLst>
              </a:rPr>
              <a:t>الحقوق السياسية</a:t>
            </a:r>
            <a:endParaRPr lang="ar-YE" sz="6000" b="1" u="sng" dirty="0">
              <a:ln w="11430"/>
              <a:solidFill>
                <a:srgbClr val="002060"/>
              </a:solidFill>
              <a:effectLst>
                <a:outerShdw blurRad="50800" dist="39000" dir="5460000" algn="tl">
                  <a:srgbClr val="000000">
                    <a:alpha val="38000"/>
                  </a:srgbClr>
                </a:outerShdw>
              </a:effectLst>
            </a:endParaRPr>
          </a:p>
        </p:txBody>
      </p:sp>
      <p:sp>
        <p:nvSpPr>
          <p:cNvPr id="3" name="عنصر نائب للمحتوى 2"/>
          <p:cNvSpPr>
            <a:spLocks noGrp="1"/>
          </p:cNvSpPr>
          <p:nvPr>
            <p:ph sz="quarter" idx="1"/>
          </p:nvPr>
        </p:nvSpPr>
        <p:spPr>
          <a:solidFill>
            <a:srgbClr val="002060"/>
          </a:solidFill>
          <a:effectLst>
            <a:outerShdw blurRad="50800" dist="50800" dir="5400000" algn="ctr" rotWithShape="0">
              <a:schemeClr val="accent2">
                <a:alpha val="65000"/>
              </a:schemeClr>
            </a:outerShdw>
          </a:effectLst>
        </p:spPr>
        <p:style>
          <a:lnRef idx="2">
            <a:schemeClr val="accent5"/>
          </a:lnRef>
          <a:fillRef idx="1">
            <a:schemeClr val="lt1"/>
          </a:fillRef>
          <a:effectRef idx="0">
            <a:schemeClr val="accent5"/>
          </a:effectRef>
          <a:fontRef idx="minor">
            <a:schemeClr val="dk1"/>
          </a:fontRef>
        </p:style>
        <p:txBody>
          <a:bodyPr>
            <a:normAutofit fontScale="92500"/>
            <a:scene3d>
              <a:camera prst="orthographicFront"/>
              <a:lightRig rig="soft" dir="t">
                <a:rot lat="0" lon="0" rev="10800000"/>
              </a:lightRig>
            </a:scene3d>
            <a:sp3d>
              <a:bevelT w="27940" h="12700"/>
              <a:contourClr>
                <a:srgbClr val="DDDDDD"/>
              </a:contourClr>
            </a:sp3d>
          </a:bodyPr>
          <a:lstStyle/>
          <a:p>
            <a:r>
              <a:rPr lang="ar-SA" sz="5200" b="1" spc="150" dirty="0">
                <a:ln w="11430"/>
                <a:solidFill>
                  <a:srgbClr val="F8F8F8"/>
                </a:solidFill>
                <a:effectLst>
                  <a:outerShdw blurRad="25400" algn="tl" rotWithShape="0">
                    <a:srgbClr val="000000">
                      <a:alpha val="43000"/>
                    </a:srgbClr>
                  </a:outerShdw>
                </a:effectLst>
              </a:rPr>
              <a:t>يقصد بها الحقوق التي خولها القانون لكل فرد في ارتباطه مع الآخرين، </a:t>
            </a:r>
            <a:r>
              <a:rPr lang="en-US" sz="5200" b="1" spc="150" dirty="0">
                <a:ln w="11430"/>
                <a:solidFill>
                  <a:srgbClr val="F8F8F8"/>
                </a:solidFill>
                <a:effectLst>
                  <a:outerShdw blurRad="25400" algn="tl" rotWithShape="0">
                    <a:srgbClr val="000000">
                      <a:alpha val="43000"/>
                    </a:srgbClr>
                  </a:outerShdw>
                </a:effectLst>
              </a:rPr>
              <a:t/>
            </a:r>
            <a:br>
              <a:rPr lang="en-US" sz="5200" b="1" spc="150" dirty="0">
                <a:ln w="11430"/>
                <a:solidFill>
                  <a:srgbClr val="F8F8F8"/>
                </a:solidFill>
                <a:effectLst>
                  <a:outerShdw blurRad="25400" algn="tl" rotWithShape="0">
                    <a:srgbClr val="000000">
                      <a:alpha val="43000"/>
                    </a:srgbClr>
                  </a:outerShdw>
                </a:effectLst>
              </a:rPr>
            </a:br>
            <a:r>
              <a:rPr lang="ar-SA" sz="5200" b="1" spc="150" dirty="0" smtClean="0">
                <a:ln w="11430"/>
                <a:solidFill>
                  <a:srgbClr val="F8F8F8"/>
                </a:solidFill>
                <a:effectLst>
                  <a:outerShdw blurRad="25400" algn="tl" rotWithShape="0">
                    <a:srgbClr val="000000">
                      <a:alpha val="43000"/>
                    </a:srgbClr>
                  </a:outerShdw>
                </a:effectLst>
              </a:rPr>
              <a:t>أي أنها الحقوق التي </a:t>
            </a:r>
            <a:r>
              <a:rPr lang="ar-SA" sz="5200" b="1" spc="150" dirty="0">
                <a:ln w="11430"/>
                <a:solidFill>
                  <a:srgbClr val="F8F8F8"/>
                </a:solidFill>
                <a:effectLst>
                  <a:outerShdw blurRad="25400" algn="tl" rotWithShape="0">
                    <a:srgbClr val="000000">
                      <a:alpha val="43000"/>
                    </a:srgbClr>
                  </a:outerShdw>
                </a:effectLst>
              </a:rPr>
              <a:t>تتعدى حقوق الفرد لتتصل بحقوق الجماعة، كحرية تأسيس الأحزاب </a:t>
            </a:r>
            <a:r>
              <a:rPr lang="ar-SA" sz="5200" b="1" spc="150" dirty="0" smtClean="0">
                <a:ln w="11430"/>
                <a:solidFill>
                  <a:srgbClr val="F8F8F8"/>
                </a:solidFill>
                <a:effectLst>
                  <a:outerShdw blurRad="25400" algn="tl" rotWithShape="0">
                    <a:srgbClr val="000000">
                      <a:alpha val="43000"/>
                    </a:srgbClr>
                  </a:outerShdw>
                </a:effectLst>
              </a:rPr>
              <a:t>والنقابات</a:t>
            </a:r>
            <a:r>
              <a:rPr lang="ar-SA" sz="5200" b="1" spc="150" dirty="0">
                <a:ln w="11430"/>
                <a:solidFill>
                  <a:srgbClr val="F8F8F8"/>
                </a:solidFill>
                <a:effectLst>
                  <a:outerShdw blurRad="25400" algn="tl" rotWithShape="0">
                    <a:srgbClr val="000000">
                      <a:alpha val="43000"/>
                    </a:srgbClr>
                  </a:outerShdw>
                </a:effectLst>
              </a:rPr>
              <a:t> </a:t>
            </a:r>
            <a:r>
              <a:rPr lang="ar-SA" sz="5200" b="1" spc="150" dirty="0" smtClean="0">
                <a:ln w="11430"/>
                <a:solidFill>
                  <a:srgbClr val="F8F8F8"/>
                </a:solidFill>
                <a:effectLst>
                  <a:outerShdw blurRad="25400" algn="tl" rotWithShape="0">
                    <a:srgbClr val="000000">
                      <a:alpha val="43000"/>
                    </a:srgbClr>
                  </a:outerShdw>
                </a:effectLst>
              </a:rPr>
              <a:t>والجمعيات </a:t>
            </a:r>
            <a:r>
              <a:rPr lang="ar-SA" sz="5200" b="1" spc="150" dirty="0">
                <a:ln w="11430"/>
                <a:solidFill>
                  <a:srgbClr val="F8F8F8"/>
                </a:solidFill>
                <a:effectLst>
                  <a:outerShdw blurRad="25400" algn="tl" rotWithShape="0">
                    <a:srgbClr val="000000">
                      <a:alpha val="43000"/>
                    </a:srgbClr>
                  </a:outerShdw>
                </a:effectLst>
              </a:rPr>
              <a:t>والانتماء إليها</a:t>
            </a:r>
            <a:r>
              <a:rPr lang="en-US" sz="5200" b="1" spc="150" dirty="0">
                <a:ln w="11430"/>
                <a:solidFill>
                  <a:srgbClr val="F8F8F8"/>
                </a:solidFill>
                <a:effectLst>
                  <a:outerShdw blurRad="25400" algn="tl" rotWithShape="0">
                    <a:srgbClr val="000000">
                      <a:alpha val="43000"/>
                    </a:srgbClr>
                  </a:outerShdw>
                </a:effectLst>
              </a:rPr>
              <a:t>.</a:t>
            </a:r>
          </a:p>
          <a:p>
            <a:pPr>
              <a:buNone/>
            </a:pPr>
            <a:endParaRPr lang="ar-YE" b="1"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1843078"/>
          </a:xfrm>
        </p:spPr>
        <p:txBody>
          <a:bodyPr>
            <a:noAutofit/>
          </a:bodyPr>
          <a:lstStyle/>
          <a:p>
            <a:r>
              <a:rPr lang="ar-YE" sz="4400" b="1" dirty="0" smtClean="0">
                <a:solidFill>
                  <a:srgbClr val="002060"/>
                </a:solidFill>
              </a:rPr>
              <a:t>الحقوق الواردة  في    العهد الدولي الخاص </a:t>
            </a:r>
            <a:r>
              <a:rPr lang="ar-YE" sz="4400" b="1" dirty="0" smtClean="0">
                <a:solidFill>
                  <a:srgbClr val="C00000"/>
                </a:solidFill>
              </a:rPr>
              <a:t>بالحقوق المدنية والسياسية؟ </a:t>
            </a:r>
            <a:endParaRPr lang="ar-YE" sz="4400" b="1" dirty="0">
              <a:solidFill>
                <a:srgbClr val="C00000"/>
              </a:solidFill>
            </a:endParaRPr>
          </a:p>
        </p:txBody>
      </p:sp>
      <p:pic>
        <p:nvPicPr>
          <p:cNvPr id="4" name="Picture 3" descr="mouseweight"/>
          <p:cNvPicPr>
            <a:picLocks noGrp="1" noChangeAspect="1" noChangeArrowheads="1"/>
          </p:cNvPicPr>
          <p:nvPr>
            <p:ph sz="quarter" idx="1"/>
          </p:nvPr>
        </p:nvPicPr>
        <p:blipFill>
          <a:blip r:embed="rId2" cstate="print"/>
          <a:srcRect/>
          <a:stretch>
            <a:fillRect/>
          </a:stretch>
        </p:blipFill>
        <p:spPr bwMode="auto">
          <a:xfrm>
            <a:off x="357158" y="2000240"/>
            <a:ext cx="8429684" cy="450059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u="sng" dirty="0" smtClean="0">
                <a:solidFill>
                  <a:srgbClr val="FFC000"/>
                </a:solidFill>
              </a:rPr>
              <a:t>المواطنة</a:t>
            </a:r>
            <a:r>
              <a:rPr lang="ar-SA" sz="6000" dirty="0" smtClean="0"/>
              <a:t> </a:t>
            </a:r>
            <a:endParaRPr lang="ar-YE" sz="6000" dirty="0"/>
          </a:p>
        </p:txBody>
      </p:sp>
      <p:sp>
        <p:nvSpPr>
          <p:cNvPr id="3" name="عنصر نائب للمحتوى 2"/>
          <p:cNvSpPr>
            <a:spLocks noGrp="1"/>
          </p:cNvSpPr>
          <p:nvPr>
            <p:ph sz="quarter" idx="1"/>
          </p:nvPr>
        </p:nvSpPr>
        <p:spPr>
          <a:noFill/>
          <a:effectLst>
            <a:outerShdw blurRad="685800" dist="952500" dir="2160000" sx="183000" sy="183000" algn="ctr" rotWithShape="0">
              <a:schemeClr val="tx1"/>
            </a:outerShdw>
          </a:effectLst>
        </p:spPr>
        <p:txBody>
          <a:bodyPr>
            <a:normAutofit/>
          </a:bodyPr>
          <a:lstStyle/>
          <a:p>
            <a:r>
              <a:rPr lang="ar-SA" sz="5400" b="1" dirty="0" smtClean="0"/>
              <a:t>المواطنة هي العضوية الكاملة والمتساوية في المجتمع بكل ما يترتب عليها من حقوق و واجبات . </a:t>
            </a:r>
          </a:p>
          <a:p>
            <a:pPr>
              <a:buNone/>
            </a:pPr>
            <a:endParaRPr lang="ar-Y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5400" b="1" u="sng" dirty="0" smtClean="0">
                <a:solidFill>
                  <a:srgbClr val="FFC000"/>
                </a:solidFill>
              </a:rPr>
              <a:t>المواطنة</a:t>
            </a:r>
            <a:endParaRPr lang="ar-YE" sz="4800" dirty="0"/>
          </a:p>
        </p:txBody>
      </p:sp>
      <p:sp>
        <p:nvSpPr>
          <p:cNvPr id="3" name="عنصر نائب للمحتوى 2"/>
          <p:cNvSpPr>
            <a:spLocks noGrp="1"/>
          </p:cNvSpPr>
          <p:nvPr>
            <p:ph sz="quarter" idx="1"/>
          </p:nvPr>
        </p:nvSpPr>
        <p:spPr/>
        <p:txBody>
          <a:bodyPr/>
          <a:lstStyle/>
          <a:p>
            <a:r>
              <a:rPr lang="ar-SA" sz="4800" b="1" dirty="0" smtClean="0"/>
              <a:t>وهو ما يعني أن كافة أبناء الشعب الذين يعيشون فوق تراب الوطن سواسية دون أدنى تمييز قائم على أي معايير تحكمية مثل الدين أو الجنس أو اللون أو الانتماء السياسي أو الموقف الفكري أو المستوى الاقتصادي</a:t>
            </a:r>
            <a:endParaRPr lang="en-US" sz="4800" b="1" dirty="0" smtClean="0"/>
          </a:p>
          <a:p>
            <a:endParaRPr lang="ar-Y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u="sng" dirty="0" smtClean="0">
                <a:solidFill>
                  <a:srgbClr val="7030A0"/>
                </a:solidFill>
              </a:rPr>
              <a:t>قيم المواطنة</a:t>
            </a:r>
            <a:endParaRPr lang="ar-YE" sz="6000" b="1" u="sng" dirty="0">
              <a:solidFill>
                <a:srgbClr val="7030A0"/>
              </a:solidFill>
            </a:endParaRPr>
          </a:p>
        </p:txBody>
      </p:sp>
      <p:sp>
        <p:nvSpPr>
          <p:cNvPr id="3" name="عنصر نائب للمحتوى 2"/>
          <p:cNvSpPr>
            <a:spLocks noGrp="1"/>
          </p:cNvSpPr>
          <p:nvPr>
            <p:ph sz="quarter" idx="1"/>
          </p:nvPr>
        </p:nvSpPr>
        <p:spPr>
          <a:solidFill>
            <a:schemeClr val="bg1">
              <a:lumMod val="95000"/>
            </a:schemeClr>
          </a:solidFill>
        </p:spPr>
        <p:txBody>
          <a:bodyPr>
            <a:normAutofit lnSpcReduction="10000"/>
          </a:bodyPr>
          <a:lstStyle/>
          <a:p>
            <a:pPr>
              <a:lnSpc>
                <a:spcPct val="80000"/>
              </a:lnSpc>
              <a:defRPr/>
            </a:pPr>
            <a:endParaRPr lang="ar-SA" dirty="0" smtClean="0"/>
          </a:p>
          <a:p>
            <a:pPr>
              <a:lnSpc>
                <a:spcPct val="80000"/>
              </a:lnSpc>
              <a:buNone/>
              <a:defRPr/>
            </a:pPr>
            <a:endParaRPr lang="ar-SA" dirty="0" smtClean="0"/>
          </a:p>
          <a:p>
            <a:pPr>
              <a:lnSpc>
                <a:spcPct val="80000"/>
              </a:lnSpc>
              <a:defRPr/>
            </a:pPr>
            <a:r>
              <a:rPr lang="ar-SA" sz="4800" dirty="0" smtClean="0">
                <a:solidFill>
                  <a:srgbClr val="002060"/>
                </a:solidFill>
              </a:rPr>
              <a:t>المساواة . </a:t>
            </a:r>
          </a:p>
          <a:p>
            <a:pPr>
              <a:lnSpc>
                <a:spcPct val="80000"/>
              </a:lnSpc>
              <a:defRPr/>
            </a:pPr>
            <a:r>
              <a:rPr lang="ar-SA" sz="4800" dirty="0" smtClean="0">
                <a:solidFill>
                  <a:srgbClr val="002060"/>
                </a:solidFill>
              </a:rPr>
              <a:t> الحرية . </a:t>
            </a:r>
          </a:p>
          <a:p>
            <a:pPr>
              <a:lnSpc>
                <a:spcPct val="80000"/>
              </a:lnSpc>
              <a:defRPr/>
            </a:pPr>
            <a:r>
              <a:rPr lang="ar-SA" sz="4800" dirty="0" smtClean="0">
                <a:solidFill>
                  <a:srgbClr val="002060"/>
                </a:solidFill>
              </a:rPr>
              <a:t> المشاركة.</a:t>
            </a:r>
          </a:p>
          <a:p>
            <a:pPr>
              <a:lnSpc>
                <a:spcPct val="80000"/>
              </a:lnSpc>
              <a:defRPr/>
            </a:pPr>
            <a:r>
              <a:rPr lang="ar-SA" sz="4800" dirty="0" smtClean="0">
                <a:solidFill>
                  <a:srgbClr val="002060"/>
                </a:solidFill>
              </a:rPr>
              <a:t>المسئولية الاجتماعية                                          حقوق ،،،،،،،،،،،،، واجبات </a:t>
            </a:r>
            <a:r>
              <a:rPr lang="ar-SA" sz="3600" dirty="0" smtClean="0">
                <a:solidFill>
                  <a:srgbClr val="FFFF00"/>
                </a:solidFill>
              </a:rPr>
              <a:t>.</a:t>
            </a:r>
          </a:p>
          <a:p>
            <a:pPr>
              <a:lnSpc>
                <a:spcPct val="80000"/>
              </a:lnSpc>
              <a:buNone/>
              <a:defRPr/>
            </a:pPr>
            <a:r>
              <a:rPr lang="ar-SA" sz="1600" dirty="0" smtClean="0">
                <a:solidFill>
                  <a:srgbClr val="FFFF00"/>
                </a:solidFill>
              </a:rPr>
              <a:t>        </a:t>
            </a:r>
            <a:endParaRPr lang="en-US" sz="1600" dirty="0" smtClean="0">
              <a:solidFill>
                <a:srgbClr val="FFFF00"/>
              </a:solidFill>
            </a:endParaRPr>
          </a:p>
          <a:p>
            <a:pPr>
              <a:lnSpc>
                <a:spcPct val="80000"/>
              </a:lnSpc>
              <a:defRPr/>
            </a:pPr>
            <a:endParaRPr lang="ar-SA" dirty="0" smtClean="0"/>
          </a:p>
          <a:p>
            <a:pPr>
              <a:lnSpc>
                <a:spcPct val="80000"/>
              </a:lnSpc>
              <a:defRPr/>
            </a:pPr>
            <a:endParaRPr lang="ar-SA"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5400" b="1" u="sng" dirty="0" smtClean="0">
                <a:solidFill>
                  <a:srgbClr val="0070C0"/>
                </a:solidFill>
              </a:rPr>
              <a:t>تمرين</a:t>
            </a:r>
            <a:endParaRPr lang="ar-YE" sz="5400" b="1" u="sng" dirty="0">
              <a:solidFill>
                <a:srgbClr val="0070C0"/>
              </a:solidFill>
            </a:endParaRPr>
          </a:p>
        </p:txBody>
      </p:sp>
      <p:pic>
        <p:nvPicPr>
          <p:cNvPr id="4" name="Picture 5" descr="التمييز2"/>
          <p:cNvPicPr>
            <a:picLocks noGrp="1" noChangeAspect="1" noChangeArrowheads="1"/>
          </p:cNvPicPr>
          <p:nvPr>
            <p:ph sz="quarter" idx="1"/>
          </p:nvPr>
        </p:nvPicPr>
        <p:blipFill>
          <a:blip r:embed="rId2" cstate="print"/>
          <a:srcRect/>
          <a:stretch>
            <a:fillRect/>
          </a:stretch>
        </p:blipFill>
        <p:spPr bwMode="auto">
          <a:xfrm>
            <a:off x="357158" y="1500174"/>
            <a:ext cx="8358246" cy="492922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7200" b="1" u="sng" dirty="0" smtClean="0">
                <a:solidFill>
                  <a:srgbClr val="FFC000"/>
                </a:solidFill>
              </a:rPr>
              <a:t>المساواة</a:t>
            </a:r>
            <a:r>
              <a:rPr lang="ar-SA" b="1" u="sng" dirty="0" smtClean="0">
                <a:solidFill>
                  <a:srgbClr val="FFC000"/>
                </a:solidFill>
              </a:rPr>
              <a:t> </a:t>
            </a:r>
            <a:endParaRPr lang="ar-YE" b="1" u="sng" dirty="0">
              <a:solidFill>
                <a:srgbClr val="FFC000"/>
              </a:solidFill>
            </a:endParaRPr>
          </a:p>
        </p:txBody>
      </p:sp>
      <p:sp>
        <p:nvSpPr>
          <p:cNvPr id="3" name="عنصر نائب للمحتوى 2"/>
          <p:cNvSpPr>
            <a:spLocks noGrp="1"/>
          </p:cNvSpPr>
          <p:nvPr>
            <p:ph sz="quarter" idx="1"/>
          </p:nvPr>
        </p:nvSpPr>
        <p:spPr>
          <a:xfrm>
            <a:off x="457200" y="1617681"/>
            <a:ext cx="8229600" cy="4525963"/>
          </a:xfrm>
          <a:solidFill>
            <a:schemeClr val="bg2">
              <a:lumMod val="50000"/>
            </a:schemeClr>
          </a:solidFill>
        </p:spPr>
        <p:txBody>
          <a:bodyPr/>
          <a:lstStyle/>
          <a:p>
            <a:pPr>
              <a:defRPr/>
            </a:pPr>
            <a:r>
              <a:rPr lang="ar-SA" sz="4800" dirty="0" smtClean="0">
                <a:solidFill>
                  <a:srgbClr val="FFFF00"/>
                </a:solidFill>
              </a:rPr>
              <a:t>تعريف المساواة في اللغة : السواء ، العدل قال تعالى (فانبذ إليهم على سواء )         ويقال ساوى  الشيء الشيء إذا عادله ،و يقال فلان وفلان سواء ،وقوم سواء ......</a:t>
            </a:r>
          </a:p>
          <a:p>
            <a:endParaRPr lang="ar-Y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600" b="1" u="sng" dirty="0" smtClean="0">
                <a:solidFill>
                  <a:srgbClr val="FFC000"/>
                </a:solidFill>
              </a:rPr>
              <a:t>المساواة</a:t>
            </a:r>
            <a:r>
              <a:rPr lang="ar-SA" dirty="0" smtClean="0"/>
              <a:t> </a:t>
            </a:r>
            <a:endParaRPr lang="ar-YE" dirty="0"/>
          </a:p>
        </p:txBody>
      </p:sp>
      <p:sp>
        <p:nvSpPr>
          <p:cNvPr id="3" name="عنصر نائب للمحتوى 2"/>
          <p:cNvSpPr>
            <a:spLocks noGrp="1"/>
          </p:cNvSpPr>
          <p:nvPr>
            <p:ph sz="quarter" idx="1"/>
          </p:nvPr>
        </p:nvSpPr>
        <p:spPr>
          <a:solidFill>
            <a:schemeClr val="bg2">
              <a:lumMod val="50000"/>
            </a:schemeClr>
          </a:solidFill>
        </p:spPr>
        <p:txBody>
          <a:bodyPr/>
          <a:lstStyle/>
          <a:p>
            <a:pPr>
              <a:defRPr/>
            </a:pPr>
            <a:r>
              <a:rPr lang="ar-SA" sz="4400" dirty="0" smtClean="0">
                <a:solidFill>
                  <a:srgbClr val="FFFF00"/>
                </a:solidFill>
              </a:rPr>
              <a:t>في الاصطلاح :المساواة تماثل كامل أمام القانون ،وتكافؤ كامل إزاء الفرص .</a:t>
            </a:r>
          </a:p>
          <a:p>
            <a:pPr>
              <a:defRPr/>
            </a:pPr>
            <a:r>
              <a:rPr lang="ar-SA" sz="4400" dirty="0" smtClean="0">
                <a:solidFill>
                  <a:srgbClr val="FFFF00"/>
                </a:solidFill>
              </a:rPr>
              <a:t>المساواة هي :التمتع بجميع الحقوق السياسية والاقتصادية والاجتماعية دون تمييز بسبب اللون أو الدين أو اللغة أو الجنس أو المستوى الاجتماعي .</a:t>
            </a:r>
            <a:endParaRPr lang="en-US" sz="4400" dirty="0" smtClean="0">
              <a:solidFill>
                <a:srgbClr val="FFFF00"/>
              </a:solidFill>
            </a:endParaRPr>
          </a:p>
          <a:p>
            <a:endParaRPr lang="ar-Y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ar-YE" sz="4800" dirty="0" smtClean="0">
                <a:solidFill>
                  <a:schemeClr val="bg1"/>
                </a:solidFill>
              </a:rPr>
              <a:t>ماذا تشاهد؟؟؟؟؟؟</a:t>
            </a:r>
            <a:endParaRPr lang="ar-YE" sz="4800" dirty="0">
              <a:solidFill>
                <a:schemeClr val="bg1"/>
              </a:solidFill>
            </a:endParaRPr>
          </a:p>
        </p:txBody>
      </p:sp>
      <p:pic>
        <p:nvPicPr>
          <p:cNvPr id="4" name="Picture 4" descr="تمييز"/>
          <p:cNvPicPr>
            <a:picLocks noGrp="1" noChangeAspect="1" noChangeArrowheads="1"/>
          </p:cNvPicPr>
          <p:nvPr>
            <p:ph sz="quarter" idx="1"/>
          </p:nvPr>
        </p:nvPicPr>
        <p:blipFill>
          <a:blip r:embed="rId2" cstate="print"/>
          <a:srcRect/>
          <a:stretch>
            <a:fillRect/>
          </a:stretch>
        </p:blipFill>
        <p:spPr bwMode="auto">
          <a:xfrm>
            <a:off x="357158" y="1571612"/>
            <a:ext cx="8501122" cy="4857783"/>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14282" y="2571744"/>
            <a:ext cx="8715436" cy="3786214"/>
          </a:xfrm>
          <a:solidFill>
            <a:schemeClr val="accent3">
              <a:lumMod val="75000"/>
            </a:schemeClr>
          </a:solidFill>
        </p:spPr>
        <p:txBody>
          <a:bodyPr>
            <a:normAutofit lnSpcReduction="10000"/>
          </a:bodyPr>
          <a:lstStyle/>
          <a:p>
            <a:r>
              <a:rPr lang="ar-SA" sz="4400" dirty="0" smtClean="0">
                <a:solidFill>
                  <a:schemeClr val="bg1"/>
                </a:solidFill>
              </a:rPr>
              <a:t>التمييز : </a:t>
            </a:r>
            <a:r>
              <a:rPr lang="ar-SA" sz="4400" dirty="0" smtClean="0">
                <a:solidFill>
                  <a:srgbClr val="FFFF00"/>
                </a:solidFill>
              </a:rPr>
              <a:t>هو كل فعل أو أجراء يؤدي إلى أن يعامل شخص ما بطريقة غير عادلة لان هذا الشخص ينتمي أو يعتقد أنه ينتمي إلى مجموعة معينة من الناس (مثل احتقار أصحاب بعض المهن </a:t>
            </a:r>
            <a:r>
              <a:rPr lang="ar-SA" sz="4400" dirty="0" err="1" smtClean="0">
                <a:solidFill>
                  <a:srgbClr val="FFFF00"/>
                </a:solidFill>
              </a:rPr>
              <a:t>و</a:t>
            </a:r>
            <a:r>
              <a:rPr lang="ar-SA" sz="4400" dirty="0" smtClean="0">
                <a:solidFill>
                  <a:srgbClr val="FFFF00"/>
                </a:solidFill>
              </a:rPr>
              <a:t>.......................) </a:t>
            </a:r>
            <a:endParaRPr lang="en-US" sz="4400" dirty="0" smtClean="0">
              <a:solidFill>
                <a:srgbClr val="FFFF00"/>
              </a:solidFill>
            </a:endParaRPr>
          </a:p>
          <a:p>
            <a:endParaRPr lang="ar-YE" dirty="0"/>
          </a:p>
        </p:txBody>
      </p:sp>
      <p:sp>
        <p:nvSpPr>
          <p:cNvPr id="3" name="عنوان 2"/>
          <p:cNvSpPr>
            <a:spLocks noGrp="1"/>
          </p:cNvSpPr>
          <p:nvPr>
            <p:ph type="ctrTitle"/>
          </p:nvPr>
        </p:nvSpPr>
        <p:spPr>
          <a:xfrm>
            <a:off x="685800" y="381000"/>
            <a:ext cx="7772400" cy="976298"/>
          </a:xfrm>
        </p:spPr>
        <p:txBody>
          <a:bodyPr>
            <a:normAutofit fontScale="90000"/>
          </a:bodyPr>
          <a:lstStyle/>
          <a:p>
            <a:r>
              <a:rPr lang="ar-SA" sz="6600" b="1" u="sng" dirty="0" smtClean="0"/>
              <a:t>التمييز</a:t>
            </a:r>
            <a:endParaRPr lang="ar-YE" sz="66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YE"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توقعاتك </a:t>
            </a:r>
            <a:r>
              <a:rPr lang="ar-YE" b="1" dirty="0" err="1"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لثمارهذه</a:t>
            </a:r>
            <a:r>
              <a:rPr lang="ar-YE" b="1"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rPr>
              <a:t> الدورة....</a:t>
            </a:r>
            <a:endParaRPr lang="ar-YE" b="1" dirty="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endParaRPr>
          </a:p>
        </p:txBody>
      </p:sp>
      <p:pic>
        <p:nvPicPr>
          <p:cNvPr id="4" name="صورة 3" descr="APPLE_TREE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428860" y="1571644"/>
            <a:ext cx="4206240" cy="514350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800" b="1" u="sng" dirty="0" smtClean="0"/>
              <a:t>أنواع التمييز</a:t>
            </a:r>
            <a:endParaRPr lang="ar-YE" sz="4800" b="1" u="sng" dirty="0"/>
          </a:p>
        </p:txBody>
      </p:sp>
      <p:sp>
        <p:nvSpPr>
          <p:cNvPr id="3" name="عنصر نائب للمحتوى 2"/>
          <p:cNvSpPr>
            <a:spLocks noGrp="1"/>
          </p:cNvSpPr>
          <p:nvPr>
            <p:ph sz="quarter" idx="1"/>
          </p:nvPr>
        </p:nvSpPr>
        <p:spPr>
          <a:xfrm>
            <a:off x="301752" y="1527048"/>
            <a:ext cx="8503920" cy="4830910"/>
          </a:xfrm>
          <a:solidFill>
            <a:schemeClr val="accent3">
              <a:lumMod val="75000"/>
            </a:schemeClr>
          </a:solidFill>
        </p:spPr>
        <p:txBody>
          <a:bodyPr>
            <a:normAutofit lnSpcReduction="10000"/>
          </a:bodyPr>
          <a:lstStyle/>
          <a:p>
            <a:r>
              <a:rPr lang="ar-SA" sz="5400" b="1" dirty="0" smtClean="0">
                <a:solidFill>
                  <a:schemeClr val="bg1"/>
                </a:solidFill>
              </a:rPr>
              <a:t>التمييز بسبب اللون .</a:t>
            </a:r>
          </a:p>
          <a:p>
            <a:r>
              <a:rPr lang="ar-SA" sz="5400" b="1" dirty="0" smtClean="0">
                <a:solidFill>
                  <a:schemeClr val="bg1"/>
                </a:solidFill>
              </a:rPr>
              <a:t>التمييز بسبب الدين .</a:t>
            </a:r>
          </a:p>
          <a:p>
            <a:r>
              <a:rPr lang="ar-SA" sz="5400" b="1" dirty="0" smtClean="0">
                <a:solidFill>
                  <a:schemeClr val="bg1"/>
                </a:solidFill>
              </a:rPr>
              <a:t>التمييز بسبب الجنس .</a:t>
            </a:r>
          </a:p>
          <a:p>
            <a:r>
              <a:rPr lang="ar-SA" sz="5400" b="1" dirty="0" smtClean="0">
                <a:solidFill>
                  <a:schemeClr val="bg1"/>
                </a:solidFill>
              </a:rPr>
              <a:t>التمييز بسبب العرق .</a:t>
            </a:r>
          </a:p>
          <a:p>
            <a:r>
              <a:rPr lang="ar-SA" sz="5400" b="1" dirty="0" smtClean="0">
                <a:solidFill>
                  <a:schemeClr val="bg1"/>
                </a:solidFill>
              </a:rPr>
              <a:t>التمييز الـــطبــقــي .</a:t>
            </a:r>
          </a:p>
          <a:p>
            <a:endParaRPr lang="ar-Y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8000" b="1" u="sng" dirty="0" smtClean="0">
                <a:solidFill>
                  <a:srgbClr val="FFC000"/>
                </a:solidFill>
              </a:rPr>
              <a:t>الحرية</a:t>
            </a:r>
            <a:endParaRPr lang="ar-YE" sz="8000" b="1" u="sng"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lstStyle/>
          <a:p>
            <a:pPr>
              <a:defRPr/>
            </a:pPr>
            <a:r>
              <a:rPr lang="ar-SA" sz="4000" dirty="0" smtClean="0">
                <a:solidFill>
                  <a:srgbClr val="FFFF00"/>
                </a:solidFill>
              </a:rPr>
              <a:t>تعرف الحرية على أنها : حالة التحرر من القيود التي تكبل طاقات الإنسان وإنتاجه سواء كانت قيودا مادية أو معنوية ،وتشمل التخلص من العبودية لشخص أو جماعة </a:t>
            </a:r>
          </a:p>
          <a:p>
            <a:pPr>
              <a:defRPr/>
            </a:pPr>
            <a:r>
              <a:rPr lang="ar-SA" sz="4000" dirty="0" smtClean="0">
                <a:solidFill>
                  <a:srgbClr val="FFFF00"/>
                </a:solidFill>
              </a:rPr>
              <a:t>تعرف أيضا على أنها إمكانية الفرد بدون  إجبار أو ضغط خارجي على اتخاذ القرار أو تحديد خيار من عدة خيارات موجودة .</a:t>
            </a:r>
            <a:endParaRPr lang="en-US" sz="4000" dirty="0" smtClean="0">
              <a:solidFill>
                <a:srgbClr val="FFFF00"/>
              </a:solidFill>
            </a:endParaRPr>
          </a:p>
          <a:p>
            <a:endParaRPr lang="ar-Y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600" b="1" u="sng" dirty="0" smtClean="0">
                <a:solidFill>
                  <a:srgbClr val="FFC000"/>
                </a:solidFill>
              </a:rPr>
              <a:t> المشاركة </a:t>
            </a:r>
            <a:endParaRPr lang="ar-YE" sz="6600" b="1" u="sng"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lstStyle/>
          <a:p>
            <a:r>
              <a:rPr lang="ar-SA" sz="4400" b="1" dirty="0" smtClean="0">
                <a:solidFill>
                  <a:srgbClr val="FFFF00"/>
                </a:solidFill>
              </a:rPr>
              <a:t>مفهوم المشاركة السياسية تعرف على انها                    " قدرة المواطنين على التعبير العلني، والتأثير في اتخاذ القرارات سواء بشكل مباشر أو غير مباشر عن طريق ممثلين عنه يفعلون ذلك ”</a:t>
            </a:r>
          </a:p>
          <a:p>
            <a:endParaRPr lang="ar-SA" b="1" dirty="0" smtClean="0"/>
          </a:p>
          <a:p>
            <a:endParaRPr lang="ar-Y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u="sng" dirty="0" smtClean="0">
                <a:solidFill>
                  <a:srgbClr val="FFC000"/>
                </a:solidFill>
              </a:rPr>
              <a:t> المشاركة </a:t>
            </a:r>
            <a:endParaRPr lang="ar-YE" sz="6000" b="1" u="sng"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lstStyle/>
          <a:p>
            <a:r>
              <a:rPr lang="ar-SA" sz="4400" b="1" dirty="0" smtClean="0">
                <a:solidFill>
                  <a:srgbClr val="FFFF00"/>
                </a:solidFill>
              </a:rPr>
              <a:t>المشاركة تعني أن يكون لكل المواطنين رجالا ونساء دور وأن يكون لهم رأي في صنع القرارات التي تؤثر في حياتهم وقد يكون الرأي بشكل مباشر او غير مباشر بواسطة مؤسسات شرعية تمثل مصالحهم</a:t>
            </a:r>
            <a:endParaRPr lang="ar-YE" sz="4400" b="1" dirty="0" smtClean="0">
              <a:solidFill>
                <a:srgbClr val="FFFF00"/>
              </a:solidFill>
            </a:endParaRPr>
          </a:p>
          <a:p>
            <a:endParaRPr lang="ar-Y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6000" b="1" u="sng" dirty="0" smtClean="0">
                <a:solidFill>
                  <a:srgbClr val="FFC000"/>
                </a:solidFill>
              </a:rPr>
              <a:t>أهمية المشاركة</a:t>
            </a:r>
            <a:endParaRPr lang="ar-YE" sz="6000" b="1" u="sng"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normAutofit/>
          </a:bodyPr>
          <a:lstStyle/>
          <a:p>
            <a:r>
              <a:rPr lang="ar-SA" sz="3900" b="1" dirty="0" smtClean="0">
                <a:solidFill>
                  <a:srgbClr val="FFFF00"/>
                </a:solidFill>
              </a:rPr>
              <a:t>أهمية المشاركة السياسية في هذه الأشكال المختلفة في مواقع صنع القرار ومواقع التأثير في كونها</a:t>
            </a:r>
          </a:p>
          <a:p>
            <a:r>
              <a:rPr lang="ar-SA" sz="3900" b="1" dirty="0" smtClean="0">
                <a:solidFill>
                  <a:srgbClr val="FFFF00"/>
                </a:solidFill>
              </a:rPr>
              <a:t> تمكن الناس من الحصول على حقوقهم ومصالحهم أو الدفاع عنها،</a:t>
            </a:r>
          </a:p>
          <a:p>
            <a:r>
              <a:rPr lang="ar-SA" sz="3900" b="1" dirty="0" smtClean="0">
                <a:solidFill>
                  <a:srgbClr val="FFFF00"/>
                </a:solidFill>
              </a:rPr>
              <a:t>الأمر الذي يعطيهم في النهاية قدرة التحكم بأمور حياتهم والمساهمة في توجيه حياة المجتمع بشكل عام</a:t>
            </a:r>
            <a:r>
              <a:rPr lang="en-US" sz="3900" b="1" dirty="0" smtClean="0">
                <a:solidFill>
                  <a:srgbClr val="FFFF00"/>
                </a:solidFill>
              </a:rPr>
              <a:t> </a:t>
            </a:r>
            <a:endParaRPr lang="en-US" sz="3900" dirty="0" smtClean="0">
              <a:solidFill>
                <a:srgbClr val="FFFF00"/>
              </a:solidFill>
            </a:endParaRPr>
          </a:p>
          <a:p>
            <a:endParaRPr lang="ar-Y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1143000"/>
          </a:xfrm>
          <a:solidFill>
            <a:schemeClr val="bg2">
              <a:lumMod val="50000"/>
            </a:schemeClr>
          </a:solidFill>
        </p:spPr>
        <p:txBody>
          <a:bodyPr>
            <a:normAutofit/>
          </a:bodyPr>
          <a:lstStyle/>
          <a:p>
            <a:r>
              <a:rPr lang="ar-SA" sz="5400" b="1" u="sng" dirty="0" smtClean="0">
                <a:solidFill>
                  <a:srgbClr val="FFC000"/>
                </a:solidFill>
              </a:rPr>
              <a:t>حق تشكيل الجمعيات والنقابات </a:t>
            </a:r>
            <a:endParaRPr lang="ar-YE" sz="5400" b="1" u="sng" dirty="0">
              <a:solidFill>
                <a:srgbClr val="FFC000"/>
              </a:solidFill>
            </a:endParaRPr>
          </a:p>
        </p:txBody>
      </p:sp>
      <p:sp>
        <p:nvSpPr>
          <p:cNvPr id="3" name="عنصر نائب للمحتوى 2"/>
          <p:cNvSpPr>
            <a:spLocks noGrp="1"/>
          </p:cNvSpPr>
          <p:nvPr>
            <p:ph sz="quarter" idx="1"/>
          </p:nvPr>
        </p:nvSpPr>
        <p:spPr>
          <a:xfrm>
            <a:off x="214282" y="1600200"/>
            <a:ext cx="8715436" cy="5043510"/>
          </a:xfrm>
          <a:solidFill>
            <a:schemeClr val="bg2">
              <a:lumMod val="50000"/>
            </a:schemeClr>
          </a:solidFill>
        </p:spPr>
        <p:txBody>
          <a:bodyPr>
            <a:normAutofit fontScale="85000" lnSpcReduction="20000"/>
          </a:bodyPr>
          <a:lstStyle/>
          <a:p>
            <a:pPr>
              <a:buNone/>
            </a:pPr>
            <a:r>
              <a:rPr lang="ar-SA" sz="5600" b="1" u="sng" dirty="0" smtClean="0"/>
              <a:t> </a:t>
            </a:r>
            <a:r>
              <a:rPr lang="ar-SA" sz="5600" b="1" u="sng" dirty="0" smtClean="0">
                <a:solidFill>
                  <a:schemeClr val="bg1"/>
                </a:solidFill>
              </a:rPr>
              <a:t>في المواثيق الدولية</a:t>
            </a:r>
            <a:endParaRPr lang="ar-SA" sz="6400" dirty="0" smtClean="0">
              <a:solidFill>
                <a:schemeClr val="bg1"/>
              </a:solidFill>
            </a:endParaRPr>
          </a:p>
          <a:p>
            <a:r>
              <a:rPr lang="ar-SA" sz="4300" b="1" dirty="0" smtClean="0">
                <a:solidFill>
                  <a:srgbClr val="FFFF00"/>
                </a:solidFill>
              </a:rPr>
              <a:t>أكدت المادة (22) من العهد الدولي للحقوق المدنية والسياسية على أن لكل فرد حق تكوين الجمعيات مع آخرين بما في ذلك حق إنشاء النقابات والانضمام إليها من اجل حماية مصالحه. وأشارت المادة (20) من الإعلان العالمي لحقوق الإنسان على أن لكل شخص الحق في حرية الاشتراك في الجمعيات والجماعات السلمية ولا يجوز إرغام أحد على الانضمام إلى جمعية ما. </a:t>
            </a:r>
            <a:br>
              <a:rPr lang="ar-SA" sz="4300" b="1" dirty="0" smtClean="0">
                <a:solidFill>
                  <a:srgbClr val="FFFF00"/>
                </a:solidFill>
              </a:rPr>
            </a:br>
            <a:r>
              <a:rPr lang="ar-SA" dirty="0" smtClean="0"/>
              <a:t/>
            </a:r>
            <a:br>
              <a:rPr lang="ar-SA" dirty="0" smtClean="0"/>
            </a:br>
            <a:endParaRPr lang="en-US" dirty="0" smtClean="0"/>
          </a:p>
          <a:p>
            <a:endParaRPr lang="ar-Y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1571612"/>
            <a:ext cx="8358246" cy="5078313"/>
          </a:xfrm>
          <a:prstGeom prst="rect">
            <a:avLst/>
          </a:prstGeom>
          <a:solidFill>
            <a:schemeClr val="bg2">
              <a:lumMod val="50000"/>
            </a:schemeClr>
          </a:solidFill>
        </p:spPr>
        <p:txBody>
          <a:bodyPr wrap="square">
            <a:spAutoFit/>
          </a:bodyPr>
          <a:lstStyle/>
          <a:p>
            <a:r>
              <a:rPr lang="ar-SA" sz="5400" b="1" dirty="0" smtClean="0">
                <a:solidFill>
                  <a:srgbClr val="FFFF00"/>
                </a:solidFill>
              </a:rPr>
              <a:t>وأشارت المادة (20) من الإعلان العالمي لحقوق الإنسان على أن لكل شخص الحق في حرية الاشتراك في الجمعيات والجماعات السلمية ولا يجوز إرغام أحد على الانضمام إلى جمعية ما. </a:t>
            </a:r>
            <a:endParaRPr lang="ar-YE" sz="5400" b="1" dirty="0"/>
          </a:p>
        </p:txBody>
      </p:sp>
      <p:sp>
        <p:nvSpPr>
          <p:cNvPr id="3" name="مستطيل 2"/>
          <p:cNvSpPr/>
          <p:nvPr/>
        </p:nvSpPr>
        <p:spPr>
          <a:xfrm>
            <a:off x="3714744" y="642918"/>
            <a:ext cx="4137317" cy="830997"/>
          </a:xfrm>
          <a:prstGeom prst="rect">
            <a:avLst/>
          </a:prstGeom>
        </p:spPr>
        <p:txBody>
          <a:bodyPr wrap="square">
            <a:spAutoFit/>
          </a:bodyPr>
          <a:lstStyle/>
          <a:p>
            <a:r>
              <a:rPr lang="ar-SA" sz="4800" b="1" u="sng" dirty="0" smtClean="0"/>
              <a:t>في المواثيق الدولية</a:t>
            </a:r>
            <a:endParaRPr lang="ar-YE" sz="4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400" b="1" u="sng" dirty="0" smtClean="0">
                <a:solidFill>
                  <a:srgbClr val="FFC000"/>
                </a:solidFill>
              </a:rPr>
              <a:t>حق تشكيل الأحزاب السياسية</a:t>
            </a:r>
            <a:endParaRPr lang="ar-YE" sz="4400" b="1"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normAutofit/>
          </a:bodyPr>
          <a:lstStyle/>
          <a:p>
            <a:r>
              <a:rPr lang="ar-SA" sz="4000" b="1" dirty="0" smtClean="0">
                <a:solidFill>
                  <a:srgbClr val="FFFF00"/>
                </a:solidFill>
              </a:rPr>
              <a:t>يقوم النظام السياسي للجمهورية على التعددية السياسية والحزبية وذلك بهدف تداول السلطة سلميا، وينظم القانون الأحكام والإجراءات الخاصة بتكوين التنظيمات والأحزاب السياسية وممارسة النشاط السياسي ولا يجوز تسخير الوظيفة العامة أو المال العام لمصلحة خاصة بحزب أو تنظيم سياسي معين . .مادة ( 5 ) الدستور</a:t>
            </a:r>
            <a:endParaRPr lang="ar-YE" sz="4000"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solidFill>
                  <a:srgbClr val="FFC000"/>
                </a:solidFill>
              </a:rPr>
              <a:t>الأحزاب والتنظيمات السياسية</a:t>
            </a:r>
            <a:endParaRPr lang="ar-YE" b="1" u="sng"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normAutofit/>
          </a:bodyPr>
          <a:lstStyle/>
          <a:p>
            <a:r>
              <a:rPr lang="ar-SA" sz="3200" b="1" dirty="0" smtClean="0">
                <a:solidFill>
                  <a:srgbClr val="FFFF00"/>
                </a:solidFill>
              </a:rPr>
              <a:t>أحكام المادة (39) من دستور الجمهورية تعتبر الحريات العامة بما فيها التعددية السياسية والحزبية القائمة على الشرعية الدستورية حقاً وركناً من أركان النظام السياسي الاجتماعي للجمهورية اليمنية ولا يجوز إلغاؤه أو الحد منه أو استخدام أي وسيلة تعرقل حرية المواطنين في ممارسة هذا الحق كما لا يجوز  لأي حزب أو تنظيم سياسي إساءة ممارسة هذا الحق بما يتعارض مع مقتضيات المصلحة الوطنية في صيانة السيادة والأمن والاستقرار والوحدة الوطنية ...مادة ( 3 ) قانون الأحزاب والتنظيمات السياسية رقم 66 لسنة 1991م</a:t>
            </a:r>
            <a:endParaRPr lang="ar-YE" sz="3200" dirty="0">
              <a:solidFill>
                <a:srgbClr val="FFFF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428760"/>
          </a:xfrm>
        </p:spPr>
        <p:txBody>
          <a:bodyPr>
            <a:noAutofit/>
          </a:bodyPr>
          <a:lstStyle/>
          <a:p>
            <a:r>
              <a:rPr lang="ar-SA" sz="4400" b="1" u="sng" dirty="0" smtClean="0">
                <a:solidFill>
                  <a:srgbClr val="FFC000"/>
                </a:solidFill>
              </a:rPr>
              <a:t>الحق في الانتخابات</a:t>
            </a:r>
            <a:r>
              <a:rPr lang="en-US" dirty="0" smtClean="0">
                <a:solidFill>
                  <a:srgbClr val="FFC000"/>
                </a:solidFill>
              </a:rPr>
              <a:t/>
            </a:r>
            <a:br>
              <a:rPr lang="en-US" dirty="0" smtClean="0">
                <a:solidFill>
                  <a:srgbClr val="FFC000"/>
                </a:solidFill>
              </a:rPr>
            </a:br>
            <a:endParaRPr lang="ar-YE"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normAutofit lnSpcReduction="10000"/>
          </a:bodyPr>
          <a:lstStyle/>
          <a:p>
            <a:r>
              <a:rPr lang="ar-SA" sz="3200" b="1" dirty="0" smtClean="0">
                <a:solidFill>
                  <a:srgbClr val="FFFF00"/>
                </a:solidFill>
              </a:rPr>
              <a:t>للمواطن حق الانتخاب والترشيح وإبداء الرأي في الاستفتاء وينظم القانون الأحكام المتعلقة بممارسة هذا الحق ...مادة ( 43) الدستور</a:t>
            </a:r>
            <a:endParaRPr lang="en-US" sz="3200" b="1" dirty="0" smtClean="0">
              <a:solidFill>
                <a:srgbClr val="FFFF00"/>
              </a:solidFill>
            </a:endParaRPr>
          </a:p>
          <a:p>
            <a:r>
              <a:rPr lang="ar-SA" sz="3200" b="1" dirty="0" smtClean="0">
                <a:solidFill>
                  <a:srgbClr val="FFFF00"/>
                </a:solidFill>
              </a:rPr>
              <a:t>-يتمتع بحق الانتخاب كل مواطن بلغ من العمر ثمانية عشر سنة شمسية كاملة ...مادة (3) قانون الانتخابات العامة والاستفتاء رقم 13 لسنة 2001م.</a:t>
            </a:r>
            <a:endParaRPr lang="en-US" sz="3200" b="1" dirty="0" smtClean="0">
              <a:solidFill>
                <a:srgbClr val="FFFF00"/>
              </a:solidFill>
            </a:endParaRPr>
          </a:p>
          <a:p>
            <a:r>
              <a:rPr lang="ar-SA" sz="3200" b="1" dirty="0" smtClean="0">
                <a:solidFill>
                  <a:srgbClr val="FFFF00"/>
                </a:solidFill>
              </a:rPr>
              <a:t>-يحق لكل ناخب أن يرشح نفسه في الدائرة التي بها موطنة الانتخابي... مادة (56) قانون الانتخابات العامة والاستفتاء رقم 13 لسنة 2001م</a:t>
            </a:r>
            <a:endParaRPr lang="en-US" sz="3200" b="1" dirty="0" smtClean="0">
              <a:solidFill>
                <a:srgbClr val="FFFF00"/>
              </a:solidFill>
            </a:endParaRPr>
          </a:p>
          <a:p>
            <a:endParaRPr lang="ar-Y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429124" y="-71462"/>
            <a:ext cx="4572032" cy="2643206"/>
          </a:xfrm>
        </p:spPr>
        <p:txBody>
          <a:bodyPr>
            <a:normAutofit/>
          </a:bodyPr>
          <a:lstStyle/>
          <a:p>
            <a:r>
              <a:rPr lang="ar-YE" sz="7200" b="1" dirty="0" smtClean="0">
                <a:ln w="28575">
                  <a:solidFill>
                    <a:schemeClr val="tx1"/>
                  </a:solidFill>
                  <a:prstDash val="solid"/>
                  <a:miter lim="800000"/>
                </a:ln>
                <a:solidFill>
                  <a:srgbClr val="92D050"/>
                </a:solidFill>
                <a:effectLst>
                  <a:outerShdw blurRad="25500" dist="23000" dir="7020000" algn="tl">
                    <a:srgbClr val="000000">
                      <a:alpha val="50000"/>
                    </a:srgbClr>
                  </a:outerShdw>
                </a:effectLst>
              </a:rPr>
              <a:t>ما هو الحق ؟</a:t>
            </a:r>
            <a:endParaRPr lang="ar-YE" sz="7200" b="1" dirty="0">
              <a:ln w="28575">
                <a:solidFill>
                  <a:schemeClr val="tx1"/>
                </a:solidFill>
                <a:prstDash val="solid"/>
                <a:miter lim="800000"/>
              </a:ln>
              <a:solidFill>
                <a:srgbClr val="92D050"/>
              </a:solidFill>
              <a:effectLst>
                <a:outerShdw blurRad="25500" dist="23000" dir="7020000" algn="tl">
                  <a:srgbClr val="000000">
                    <a:alpha val="50000"/>
                  </a:srgbClr>
                </a:outerShdw>
              </a:effectLst>
            </a:endParaRPr>
          </a:p>
        </p:txBody>
      </p:sp>
      <p:graphicFrame>
        <p:nvGraphicFramePr>
          <p:cNvPr id="1026" name="Object 2"/>
          <p:cNvGraphicFramePr>
            <a:graphicFrameLocks noChangeAspect="1"/>
          </p:cNvGraphicFramePr>
          <p:nvPr/>
        </p:nvGraphicFramePr>
        <p:xfrm>
          <a:off x="357158" y="357166"/>
          <a:ext cx="3500462" cy="5526095"/>
        </p:xfrm>
        <a:graphic>
          <a:graphicData uri="http://schemas.openxmlformats.org/presentationml/2006/ole">
            <p:oleObj spid="_x0000_s1026" name="Clip" r:id="rId3" imgW="3848040" imgH="547812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357298"/>
          </a:xfrm>
        </p:spPr>
        <p:txBody>
          <a:bodyPr>
            <a:noAutofit/>
          </a:bodyPr>
          <a:lstStyle/>
          <a:p>
            <a:r>
              <a:rPr lang="ar-SA" b="1" u="sng" dirty="0" smtClean="0">
                <a:solidFill>
                  <a:srgbClr val="FFC000"/>
                </a:solidFill>
              </a:rPr>
              <a:t>حق تشكيل الجمعيات والنقابات </a:t>
            </a:r>
            <a:r>
              <a:rPr lang="en-US" dirty="0" smtClean="0">
                <a:solidFill>
                  <a:srgbClr val="FFC000"/>
                </a:solidFill>
              </a:rPr>
              <a:t/>
            </a:r>
            <a:br>
              <a:rPr lang="en-US" dirty="0" smtClean="0">
                <a:solidFill>
                  <a:srgbClr val="FFC000"/>
                </a:solidFill>
              </a:rPr>
            </a:br>
            <a:endParaRPr lang="ar-YE" b="1" u="sng" dirty="0">
              <a:solidFill>
                <a:srgbClr val="FFC000"/>
              </a:solidFill>
            </a:endParaRPr>
          </a:p>
        </p:txBody>
      </p:sp>
      <p:sp>
        <p:nvSpPr>
          <p:cNvPr id="3" name="عنصر نائب للمحتوى 2"/>
          <p:cNvSpPr>
            <a:spLocks noGrp="1"/>
          </p:cNvSpPr>
          <p:nvPr>
            <p:ph sz="quarter" idx="1"/>
          </p:nvPr>
        </p:nvSpPr>
        <p:spPr>
          <a:xfrm>
            <a:off x="301752" y="1527048"/>
            <a:ext cx="8503920" cy="4830910"/>
          </a:xfrm>
          <a:solidFill>
            <a:schemeClr val="accent3">
              <a:lumMod val="50000"/>
            </a:schemeClr>
          </a:solidFill>
        </p:spPr>
        <p:txBody>
          <a:bodyPr>
            <a:noAutofit/>
          </a:bodyPr>
          <a:lstStyle/>
          <a:p>
            <a:pPr>
              <a:lnSpc>
                <a:spcPct val="90000"/>
              </a:lnSpc>
            </a:pPr>
            <a:r>
              <a:rPr lang="ar-SA" sz="3600" b="1" dirty="0" smtClean="0">
                <a:solidFill>
                  <a:schemeClr val="bg1"/>
                </a:solidFill>
              </a:rPr>
              <a:t>المادة(58)من الدستور اليمني تنص :</a:t>
            </a:r>
          </a:p>
          <a:p>
            <a:pPr>
              <a:lnSpc>
                <a:spcPct val="90000"/>
              </a:lnSpc>
              <a:buNone/>
            </a:pPr>
            <a:r>
              <a:rPr lang="ar-SA" sz="3600" b="1" dirty="0" smtClean="0">
                <a:solidFill>
                  <a:schemeClr val="bg1"/>
                </a:solidFill>
              </a:rPr>
              <a:t>للمواطنين في عموم الجمهورية – بما لا يتعارض مع  نصوص الدستور- الحق في تنظيم أنفسهم سياسيا ومهنيا ونقابيا ،والحق في تكوين المنظمات العلمية والثقافية والاجتماعية والاتحادات الوطنية بما يخدم أهداف الدستور ،وتضمن الدولة هذا الحق.. كما تتخذ جميع الوسائل الضرورية التي تمكن المواطنين من ممارسته،وتضمن كافة الحريات للمؤسسات والمنظمات السياسية والنقابية والثقافية والعلمية والاجتماعية</a:t>
            </a:r>
            <a:endParaRPr lang="ar-YE" sz="3600" b="1"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solidFill>
                  <a:srgbClr val="FFC000"/>
                </a:solidFill>
              </a:rPr>
              <a:t>حق تشكيل الجمعيات والنقابات</a:t>
            </a:r>
            <a:endParaRPr lang="ar-YE" dirty="0">
              <a:solidFill>
                <a:srgbClr val="FFC000"/>
              </a:solidFill>
            </a:endParaRPr>
          </a:p>
        </p:txBody>
      </p:sp>
      <p:sp>
        <p:nvSpPr>
          <p:cNvPr id="3" name="عنصر نائب للمحتوى 2"/>
          <p:cNvSpPr>
            <a:spLocks noGrp="1"/>
          </p:cNvSpPr>
          <p:nvPr>
            <p:ph sz="quarter" idx="1"/>
          </p:nvPr>
        </p:nvSpPr>
        <p:spPr>
          <a:xfrm>
            <a:off x="457200" y="2143116"/>
            <a:ext cx="8229600" cy="3983047"/>
          </a:xfrm>
        </p:spPr>
        <p:txBody>
          <a:bodyPr>
            <a:normAutofit lnSpcReduction="10000"/>
          </a:bodyPr>
          <a:lstStyle/>
          <a:p>
            <a:r>
              <a:rPr lang="ar-SA" sz="4000" b="1" dirty="0" smtClean="0"/>
              <a:t>للعمال وأصحاب الأعمال الحق في تكوين منظماتها والانضمام إليها طواعية بغية مراعاة مصالحهم والدفاع عن حقوقهم وتمثيلهم وللنقابات العمالية ومنظمات أصحاب الأعمال الحق في ممارسة نشاطهم بحرية كاملة وبدون تدخل في شؤونها والتأثير عليها ...المادة (151) قانون العمل رقم 25 لسنة 1997م</a:t>
            </a:r>
            <a:endParaRPr lang="en-US" sz="4000" dirty="0" smtClean="0"/>
          </a:p>
          <a:p>
            <a:pPr>
              <a:buNone/>
            </a:pPr>
            <a:endParaRPr lang="ar-Y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5400" b="1" u="sng" dirty="0" smtClean="0">
                <a:solidFill>
                  <a:srgbClr val="FFC000"/>
                </a:solidFill>
              </a:rPr>
              <a:t>حق تقلد الوظيفة العامة</a:t>
            </a:r>
            <a:endParaRPr lang="ar-YE" sz="5400" dirty="0">
              <a:solidFill>
                <a:srgbClr val="FFC000"/>
              </a:solidFill>
            </a:endParaRPr>
          </a:p>
        </p:txBody>
      </p:sp>
      <p:sp>
        <p:nvSpPr>
          <p:cNvPr id="3" name="عنصر نائب للمحتوى 2"/>
          <p:cNvSpPr>
            <a:spLocks noGrp="1"/>
          </p:cNvSpPr>
          <p:nvPr>
            <p:ph sz="quarter" idx="1"/>
          </p:nvPr>
        </p:nvSpPr>
        <p:spPr>
          <a:xfrm>
            <a:off x="457200" y="2071678"/>
            <a:ext cx="8229600" cy="4054485"/>
          </a:xfrm>
        </p:spPr>
        <p:txBody>
          <a:bodyPr>
            <a:normAutofit lnSpcReduction="10000"/>
          </a:bodyPr>
          <a:lstStyle/>
          <a:p>
            <a:pPr>
              <a:buNone/>
            </a:pPr>
            <a:r>
              <a:rPr lang="ar-SA" sz="4400" b="1" dirty="0" smtClean="0">
                <a:solidFill>
                  <a:srgbClr val="002060"/>
                </a:solidFill>
              </a:rPr>
              <a:t>يقوم شغل الوظيفة العامة على مبدأ تكافؤ الفرص والحقوق المتساوية لجميع الموظفين دون تميز , وتكفل الدولة وسائل الرقابة على تطبيق هذا المبدأ...المادة ( 2 ) فقرة ( </a:t>
            </a:r>
            <a:r>
              <a:rPr lang="ar-SA" sz="4400" b="1" dirty="0" err="1" smtClean="0">
                <a:solidFill>
                  <a:srgbClr val="002060"/>
                </a:solidFill>
              </a:rPr>
              <a:t>ج</a:t>
            </a:r>
            <a:r>
              <a:rPr lang="ar-SA" sz="4400" b="1" dirty="0" smtClean="0">
                <a:solidFill>
                  <a:srgbClr val="002060"/>
                </a:solidFill>
              </a:rPr>
              <a:t> ) قانون الخدمة المدنية رقم 19 لسنة 1991م .</a:t>
            </a:r>
            <a:endParaRPr lang="en-US" sz="4400" dirty="0" smtClean="0">
              <a:solidFill>
                <a:srgbClr val="002060"/>
              </a:solidFill>
            </a:endParaRPr>
          </a:p>
          <a:p>
            <a:pPr>
              <a:buNone/>
            </a:pPr>
            <a:endParaRPr lang="ar-YE"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5400" b="1" u="sng" dirty="0" smtClean="0">
                <a:solidFill>
                  <a:srgbClr val="FFC000"/>
                </a:solidFill>
              </a:rPr>
              <a:t>عدم جواز إبعاد أي مواطن</a:t>
            </a:r>
            <a:endParaRPr lang="ar-YE" sz="5400" dirty="0">
              <a:solidFill>
                <a:srgbClr val="FFC000"/>
              </a:solidFill>
            </a:endParaRPr>
          </a:p>
        </p:txBody>
      </p:sp>
      <p:sp>
        <p:nvSpPr>
          <p:cNvPr id="3" name="عنصر نائب للمحتوى 2"/>
          <p:cNvSpPr>
            <a:spLocks noGrp="1"/>
          </p:cNvSpPr>
          <p:nvPr>
            <p:ph sz="quarter" idx="1"/>
          </p:nvPr>
        </p:nvSpPr>
        <p:spPr>
          <a:solidFill>
            <a:schemeClr val="bg2">
              <a:lumMod val="50000"/>
            </a:schemeClr>
          </a:solidFill>
        </p:spPr>
        <p:txBody>
          <a:bodyPr>
            <a:normAutofit/>
          </a:bodyPr>
          <a:lstStyle/>
          <a:p>
            <a:r>
              <a:rPr lang="ar-SA" sz="5400" b="1" dirty="0" smtClean="0">
                <a:solidFill>
                  <a:srgbClr val="FFFF00"/>
                </a:solidFill>
              </a:rPr>
              <a:t>لا يجوز تسليم أي مواطن يمني إلى سلطة أجنبية ...المادة (10) قانون الإجراءات رقم 12 لسنة 1994م</a:t>
            </a:r>
            <a:endParaRPr lang="ar-YE" sz="5400" dirty="0">
              <a:solidFill>
                <a:srgbClr val="FFFF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800" b="1" u="sng" dirty="0" smtClean="0">
                <a:solidFill>
                  <a:srgbClr val="7030A0"/>
                </a:solidFill>
              </a:rPr>
              <a:t>حرية الرأي والتعبير </a:t>
            </a:r>
            <a:endParaRPr lang="ar-YE" sz="4800" dirty="0">
              <a:solidFill>
                <a:srgbClr val="7030A0"/>
              </a:solidFill>
            </a:endParaRPr>
          </a:p>
        </p:txBody>
      </p:sp>
      <p:sp>
        <p:nvSpPr>
          <p:cNvPr id="3" name="عنصر نائب للمحتوى 2"/>
          <p:cNvSpPr>
            <a:spLocks noGrp="1"/>
          </p:cNvSpPr>
          <p:nvPr>
            <p:ph sz="quarter" idx="1"/>
          </p:nvPr>
        </p:nvSpPr>
        <p:spPr>
          <a:solidFill>
            <a:schemeClr val="bg2">
              <a:lumMod val="50000"/>
            </a:schemeClr>
          </a:solidFill>
        </p:spPr>
        <p:txBody>
          <a:bodyPr/>
          <a:lstStyle/>
          <a:p>
            <a:r>
              <a:rPr lang="ar-SA" sz="4800" b="1" dirty="0" smtClean="0">
                <a:solidFill>
                  <a:srgbClr val="FFFF00"/>
                </a:solidFill>
              </a:rPr>
              <a:t>لكل مواطن حق الإسهام في الحياة السياسية والاقتصادية والاجتماعية والثقافية وتكفل الدولة حرية الفكر والأعراب عن الرأي بالقول والكتابة والتصوير في حدود القانون ...</a:t>
            </a:r>
            <a:r>
              <a:rPr lang="en-US" sz="4800" b="1" dirty="0" smtClean="0">
                <a:solidFill>
                  <a:srgbClr val="FFFF00"/>
                </a:solidFill>
              </a:rPr>
              <a:t> </a:t>
            </a:r>
            <a:r>
              <a:rPr lang="ar-SA" sz="4800" b="1" dirty="0" smtClean="0">
                <a:solidFill>
                  <a:srgbClr val="FFFF00"/>
                </a:solidFill>
              </a:rPr>
              <a:t>مادة(42) الدستور</a:t>
            </a:r>
            <a:endParaRPr lang="en-US" sz="4800" dirty="0" smtClean="0">
              <a:solidFill>
                <a:srgbClr val="FFFF00"/>
              </a:solidFill>
            </a:endParaRPr>
          </a:p>
          <a:p>
            <a:pPr>
              <a:buNone/>
            </a:pPr>
            <a:endParaRPr lang="ar-YE"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5400" b="1" u="sng" dirty="0" smtClean="0">
                <a:solidFill>
                  <a:srgbClr val="FFC000"/>
                </a:solidFill>
              </a:rPr>
              <a:t>حرية المعرفة والفكر</a:t>
            </a:r>
            <a:endParaRPr lang="ar-YE" sz="5400" u="sng" dirty="0">
              <a:solidFill>
                <a:srgbClr val="FFC000"/>
              </a:solidFill>
            </a:endParaRPr>
          </a:p>
        </p:txBody>
      </p:sp>
      <p:sp>
        <p:nvSpPr>
          <p:cNvPr id="3" name="عنصر نائب للمحتوى 2"/>
          <p:cNvSpPr>
            <a:spLocks noGrp="1"/>
          </p:cNvSpPr>
          <p:nvPr>
            <p:ph sz="quarter" idx="1"/>
          </p:nvPr>
        </p:nvSpPr>
        <p:spPr/>
        <p:txBody>
          <a:bodyPr>
            <a:noAutofit/>
          </a:bodyPr>
          <a:lstStyle/>
          <a:p>
            <a:r>
              <a:rPr lang="ar-SA" sz="4000" b="1" dirty="0" smtClean="0"/>
              <a:t>حرية المعرفة والفكر والصحافة والتعبير والاتصال والحصول على المعلومات حق من حقوق المواطنين لضمان الإعراب عن فكرهم بالقول أو الكتابة أو التصوير أو الرسم أو بأية وسيلة أخرى من وسائل التعبير وهي مكفولة لجميع المواطنين وفق أحكام الدستور.. مادة (3) قانون الصحافة والمطبوعات رقم 25 لسنة 1990م.</a:t>
            </a:r>
            <a:endParaRPr lang="ar-YE"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800" b="1" u="sng" dirty="0" smtClean="0">
                <a:solidFill>
                  <a:srgbClr val="4AD67F"/>
                </a:solidFill>
              </a:rPr>
              <a:t>المسئولية الاجتماعية</a:t>
            </a:r>
            <a:r>
              <a:rPr lang="ar-SA" sz="4400" b="1" u="sng" dirty="0" smtClean="0"/>
              <a:t> </a:t>
            </a:r>
            <a:endParaRPr lang="ar-YE" sz="4400" b="1" u="sng" dirty="0"/>
          </a:p>
        </p:txBody>
      </p:sp>
      <p:sp>
        <p:nvSpPr>
          <p:cNvPr id="3" name="عنصر نائب للمحتوى 2"/>
          <p:cNvSpPr>
            <a:spLocks noGrp="1"/>
          </p:cNvSpPr>
          <p:nvPr>
            <p:ph sz="quarter" idx="1"/>
          </p:nvPr>
        </p:nvSpPr>
        <p:spPr/>
        <p:txBody>
          <a:bodyPr>
            <a:noAutofit/>
          </a:bodyPr>
          <a:lstStyle/>
          <a:p>
            <a:r>
              <a:rPr lang="ar-SA" sz="5400" b="1" dirty="0" smtClean="0"/>
              <a:t>تتضمن العديد من الواجبات مثل واجب دفع الضريبة ،و تأدية الخدمة العسكرية ، واحترام القانون ،احترام حرية وخصوصيات الآخرين .........................الخ</a:t>
            </a:r>
            <a:endParaRPr lang="ar-YE" sz="4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u="sng" dirty="0" smtClean="0">
                <a:solidFill>
                  <a:srgbClr val="4AD67F"/>
                </a:solidFill>
              </a:rPr>
              <a:t>من واجبات الموطنة</a:t>
            </a:r>
            <a:r>
              <a:rPr lang="ar-SA" sz="3600" b="1" u="sng" dirty="0" smtClean="0"/>
              <a:t> </a:t>
            </a:r>
            <a:endParaRPr lang="ar-YE" sz="3600" b="1" u="sng" dirty="0"/>
          </a:p>
        </p:txBody>
      </p:sp>
      <p:sp>
        <p:nvSpPr>
          <p:cNvPr id="3" name="عنصر نائب للمحتوى 2"/>
          <p:cNvSpPr>
            <a:spLocks noGrp="1"/>
          </p:cNvSpPr>
          <p:nvPr>
            <p:ph sz="quarter" idx="1"/>
          </p:nvPr>
        </p:nvSpPr>
        <p:spPr/>
        <p:txBody>
          <a:bodyPr/>
          <a:lstStyle/>
          <a:p>
            <a:r>
              <a:rPr lang="ar-SA" sz="2800" b="1" dirty="0" smtClean="0"/>
              <a:t>أداء الضرائب :</a:t>
            </a:r>
          </a:p>
          <a:p>
            <a:pPr>
              <a:buFont typeface="Wingdings" pitchFamily="2" charset="2"/>
              <a:buNone/>
            </a:pPr>
            <a:r>
              <a:rPr lang="ar-SA" sz="2800" b="1" dirty="0" smtClean="0"/>
              <a:t>مادة (59) دستور (</a:t>
            </a:r>
            <a:r>
              <a:rPr lang="ar-SA" sz="3600" b="1" dirty="0" smtClean="0">
                <a:solidFill>
                  <a:srgbClr val="7030A0"/>
                </a:solidFill>
              </a:rPr>
              <a:t>أداء الضرائب والتكاليف العامة واجب وفقا للقانون</a:t>
            </a:r>
            <a:r>
              <a:rPr lang="ar-SA" sz="2800" b="1" dirty="0" smtClean="0">
                <a:solidFill>
                  <a:srgbClr val="7030A0"/>
                </a:solidFill>
              </a:rPr>
              <a:t> ) .</a:t>
            </a:r>
          </a:p>
          <a:p>
            <a:r>
              <a:rPr lang="ar-SA" sz="2800" b="1" dirty="0" smtClean="0"/>
              <a:t>خدمة الدفاع : مادة (60) دستور (</a:t>
            </a:r>
            <a:r>
              <a:rPr lang="ar-SA" sz="2800" b="1" dirty="0" smtClean="0">
                <a:solidFill>
                  <a:srgbClr val="7030A0"/>
                </a:solidFill>
              </a:rPr>
              <a:t>الدفاع عن الدين والوطن واجب مقدس ، الخدمة العسكرية شرف ،وخدمة الدفاع الوطني ينظمها القانون)</a:t>
            </a:r>
          </a:p>
          <a:p>
            <a:r>
              <a:rPr lang="ar-SA" sz="2800" b="1" dirty="0" smtClean="0"/>
              <a:t>احترام القانون : مادة (61)دستور </a:t>
            </a:r>
            <a:r>
              <a:rPr lang="ar-SA" sz="2800" b="1" dirty="0" smtClean="0">
                <a:solidFill>
                  <a:srgbClr val="7030A0"/>
                </a:solidFill>
              </a:rPr>
              <a:t>(الحفاظ على الوحدة الوطنية وصيانة أسرار الدولة واحترام القوانين والتقيد بأحكامها واجب على كل مواطن ) </a:t>
            </a:r>
            <a:r>
              <a:rPr lang="ar-SA" sz="2800" b="1" dirty="0" smtClean="0"/>
              <a:t>.</a:t>
            </a:r>
            <a:endParaRPr lang="en-US" sz="2800" b="1" dirty="0" smtClean="0"/>
          </a:p>
          <a:p>
            <a:endParaRPr lang="ar-Y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normAutofit fontScale="90000"/>
          </a:bodyPr>
          <a:lstStyle/>
          <a:p>
            <a:r>
              <a:rPr lang="ar-SA" sz="4800" b="1" u="sng" dirty="0">
                <a:solidFill>
                  <a:srgbClr val="4AD67F"/>
                </a:solidFill>
              </a:rPr>
              <a:t>من حقوق المواطن في التشريع اليمني</a:t>
            </a:r>
            <a:r>
              <a:rPr lang="ar-SA" b="1" u="sng" dirty="0"/>
              <a:t> </a:t>
            </a:r>
            <a:endParaRPr lang="en-US" b="1" u="sng" dirty="0"/>
          </a:p>
        </p:txBody>
      </p:sp>
      <p:sp>
        <p:nvSpPr>
          <p:cNvPr id="30723" name="Rectangle 3"/>
          <p:cNvSpPr>
            <a:spLocks noGrp="1" noChangeArrowheads="1"/>
          </p:cNvSpPr>
          <p:nvPr>
            <p:ph type="body" idx="1"/>
          </p:nvPr>
        </p:nvSpPr>
        <p:spPr/>
        <p:txBody>
          <a:bodyPr>
            <a:normAutofit lnSpcReduction="10000"/>
          </a:bodyPr>
          <a:lstStyle/>
          <a:p>
            <a:pPr marL="609600" indent="-609600"/>
            <a:r>
              <a:rPr lang="ar-SA" dirty="0"/>
              <a:t>حق التعليم : </a:t>
            </a:r>
            <a:r>
              <a:rPr lang="ar-SA" dirty="0" smtClean="0"/>
              <a:t>نص عليه </a:t>
            </a:r>
            <a:r>
              <a:rPr lang="ar-SA" dirty="0"/>
              <a:t>الدستور اليمني في المادة (54</a:t>
            </a:r>
            <a:r>
              <a:rPr lang="ar-SA" dirty="0" smtClean="0"/>
              <a:t>) (</a:t>
            </a:r>
            <a:r>
              <a:rPr lang="ar-SA" sz="3600" b="1" dirty="0">
                <a:solidFill>
                  <a:srgbClr val="002060"/>
                </a:solidFill>
              </a:rPr>
              <a:t>التعليم حق للمواطنين جميعا تكفله الدولة وفقا للقانون بإنشاء مختلف المدارس والمؤسسات الثقافية  التربوية ،والتعليم في المرحلة </a:t>
            </a:r>
            <a:r>
              <a:rPr lang="ar-SA" sz="3600" b="1" dirty="0" smtClean="0">
                <a:solidFill>
                  <a:srgbClr val="002060"/>
                </a:solidFill>
              </a:rPr>
              <a:t>الأساسية </a:t>
            </a:r>
            <a:r>
              <a:rPr lang="ar-SA" sz="3600" b="1" dirty="0">
                <a:solidFill>
                  <a:srgbClr val="002060"/>
                </a:solidFill>
              </a:rPr>
              <a:t>إلزامي ،وتعمل الدولة على محو </a:t>
            </a:r>
            <a:r>
              <a:rPr lang="ar-SA" sz="3600" b="1" dirty="0" smtClean="0">
                <a:solidFill>
                  <a:srgbClr val="002060"/>
                </a:solidFill>
              </a:rPr>
              <a:t>الأمية </a:t>
            </a:r>
            <a:r>
              <a:rPr lang="ar-SA" sz="3600" b="1" dirty="0">
                <a:solidFill>
                  <a:srgbClr val="002060"/>
                </a:solidFill>
              </a:rPr>
              <a:t>وتهتم بالتوسع في التعليم الفني والمهني ،كما تهتم الدولة بصورة خاصة برعاية النشء وتحميه من الانحراف وتوفر له التربية الدينية والعقلية والبدنية وتهيئ له الظروف المناسبة لتنمية ملكاته في جميع المجالات .  </a:t>
            </a:r>
            <a:endParaRPr lang="en-US" sz="3600" b="1" dirty="0">
              <a:solidFill>
                <a:srgbClr val="002060"/>
              </a:solidFill>
            </a:endParaRPr>
          </a:p>
        </p:txBody>
      </p:sp>
    </p:spTree>
  </p:cSld>
  <p:clrMapOvr>
    <a:masterClrMapping/>
  </p:clrMapOvr>
  <p:transition>
    <p:checke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normAutofit fontScale="90000"/>
          </a:bodyPr>
          <a:lstStyle/>
          <a:p>
            <a:r>
              <a:rPr lang="ar-SA" sz="4800" b="1" u="sng" dirty="0">
                <a:solidFill>
                  <a:srgbClr val="4AD67F"/>
                </a:solidFill>
              </a:rPr>
              <a:t>من حقوق المواطن في التشريع اليمني</a:t>
            </a:r>
            <a:endParaRPr lang="en-US" sz="4800" b="1" u="sng" dirty="0">
              <a:solidFill>
                <a:srgbClr val="4AD67F"/>
              </a:solidFill>
            </a:endParaRPr>
          </a:p>
        </p:txBody>
      </p:sp>
      <p:sp>
        <p:nvSpPr>
          <p:cNvPr id="31747" name="Rectangle 3"/>
          <p:cNvSpPr>
            <a:spLocks noGrp="1" noChangeArrowheads="1"/>
          </p:cNvSpPr>
          <p:nvPr>
            <p:ph type="body" idx="1"/>
          </p:nvPr>
        </p:nvSpPr>
        <p:spPr/>
        <p:txBody>
          <a:bodyPr>
            <a:normAutofit lnSpcReduction="10000"/>
          </a:bodyPr>
          <a:lstStyle/>
          <a:p>
            <a:r>
              <a:rPr lang="ar-SA" dirty="0"/>
              <a:t>حق العمل :نص الدستور على هذا الحق بالمادة (29)التي نصت على </a:t>
            </a:r>
            <a:r>
              <a:rPr lang="ar-SA" sz="2800" b="1" dirty="0">
                <a:solidFill>
                  <a:srgbClr val="002060"/>
                </a:solidFill>
              </a:rPr>
              <a:t>(</a:t>
            </a:r>
            <a:r>
              <a:rPr lang="ar-SA" sz="4000" b="1" dirty="0">
                <a:solidFill>
                  <a:srgbClr val="002060"/>
                </a:solidFill>
              </a:rPr>
              <a:t>العمل حق وشرف وضرورة لتطور المجتمع ولكل مواطن الحق في ممارسة العمل الذي يختاره لنفسه في حدود القانون ولا يجوز فرض </a:t>
            </a:r>
            <a:r>
              <a:rPr lang="ar-SA" sz="4000" b="1" dirty="0" smtClean="0">
                <a:solidFill>
                  <a:srgbClr val="002060"/>
                </a:solidFill>
              </a:rPr>
              <a:t>أي </a:t>
            </a:r>
            <a:r>
              <a:rPr lang="ar-SA" sz="4000" b="1" dirty="0">
                <a:solidFill>
                  <a:srgbClr val="002060"/>
                </a:solidFill>
              </a:rPr>
              <a:t>عمل جبرا </a:t>
            </a:r>
            <a:r>
              <a:rPr lang="ar-SA" sz="4000" b="1" dirty="0" smtClean="0">
                <a:solidFill>
                  <a:srgbClr val="002060"/>
                </a:solidFill>
              </a:rPr>
              <a:t>على </a:t>
            </a:r>
            <a:r>
              <a:rPr lang="ar-SA" sz="4000" b="1" dirty="0">
                <a:solidFill>
                  <a:srgbClr val="002060"/>
                </a:solidFill>
              </a:rPr>
              <a:t>المواطنين إلا بمقتضى قانون ولأداء خدمة عامة وبمقابل أجر عادل ،وينظم القانون العمل النقابي والمهني والعلاقة بين العمال وأصحاب العمل ) </a:t>
            </a:r>
            <a:endParaRPr lang="en-US" sz="4000" b="1" dirty="0">
              <a:solidFill>
                <a:srgbClr val="002060"/>
              </a:solidFill>
            </a:endParaRP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00042"/>
            <a:ext cx="8715436" cy="785818"/>
          </a:xfrm>
          <a:solidFill>
            <a:schemeClr val="bg1"/>
          </a:solidFill>
        </p:spPr>
        <p:txBody>
          <a:bodyPr>
            <a:noAutofit/>
          </a:bodyPr>
          <a:lstStyle/>
          <a:p>
            <a:r>
              <a:rPr lang="ar-YE" sz="7200" b="1" dirty="0" smtClean="0">
                <a:ln w="28575">
                  <a:solidFill>
                    <a:schemeClr val="bg1">
                      <a:lumMod val="50000"/>
                    </a:schemeClr>
                  </a:solidFill>
                  <a:prstDash val="solid"/>
                  <a:miter lim="800000"/>
                </a:ln>
                <a:solidFill>
                  <a:srgbClr val="FFFF00"/>
                </a:solidFill>
                <a:effectLst>
                  <a:outerShdw blurRad="25500" dist="23000" dir="7020000" algn="tl">
                    <a:srgbClr val="000000">
                      <a:alpha val="50000"/>
                    </a:srgbClr>
                  </a:outerShdw>
                </a:effectLst>
              </a:rPr>
              <a:t>الحـــــق</a:t>
            </a:r>
            <a:endParaRPr lang="ar-YE" sz="7200" b="1" dirty="0">
              <a:ln w="28575">
                <a:solidFill>
                  <a:schemeClr val="bg1">
                    <a:lumMod val="5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عنصر نائب للمحتوى 2"/>
          <p:cNvSpPr>
            <a:spLocks noGrp="1"/>
          </p:cNvSpPr>
          <p:nvPr>
            <p:ph sz="quarter" idx="1"/>
          </p:nvPr>
        </p:nvSpPr>
        <p:spPr>
          <a:xfrm>
            <a:off x="142844" y="1600200"/>
            <a:ext cx="8858312" cy="5114948"/>
          </a:xfrm>
          <a:noFill/>
        </p:spPr>
        <p:txBody>
          <a:bodyPr>
            <a:normAutofit lnSpcReduction="10000"/>
          </a:bodyPr>
          <a:lstStyle/>
          <a:p>
            <a:pPr>
              <a:buNone/>
              <a:defRPr/>
            </a:pPr>
            <a:r>
              <a:rPr lang="ar-SA" sz="4400" dirty="0" smtClean="0">
                <a:solidFill>
                  <a:schemeClr val="bg1"/>
                </a:solidFill>
                <a:cs typeface="Diwani Letter" pitchFamily="2" charset="-78"/>
              </a:rPr>
              <a:t>    </a:t>
            </a:r>
            <a:r>
              <a:rPr lang="ar-SA" sz="4400" b="1" u="sng" dirty="0" smtClean="0">
                <a:ln>
                  <a:solidFill>
                    <a:schemeClr val="tx1"/>
                  </a:solidFill>
                </a:ln>
                <a:cs typeface="Diwani Letter" pitchFamily="2" charset="-78"/>
              </a:rPr>
              <a:t>الحق في اللغة </a:t>
            </a:r>
            <a:r>
              <a:rPr lang="ar-SA" sz="4400" dirty="0" smtClean="0">
                <a:ln>
                  <a:solidFill>
                    <a:schemeClr val="tx1"/>
                  </a:solidFill>
                </a:ln>
                <a:solidFill>
                  <a:schemeClr val="bg1"/>
                </a:solidFill>
                <a:cs typeface="Diwani Letter" pitchFamily="2" charset="-78"/>
              </a:rPr>
              <a:t>:</a:t>
            </a:r>
          </a:p>
          <a:p>
            <a:pPr>
              <a:buNone/>
              <a:defRPr/>
            </a:pPr>
            <a:r>
              <a:rPr lang="ar-SA" sz="4400" dirty="0" smtClean="0">
                <a:ln>
                  <a:solidFill>
                    <a:schemeClr val="tx1"/>
                  </a:solidFill>
                </a:ln>
                <a:solidFill>
                  <a:schemeClr val="bg1"/>
                </a:solidFill>
                <a:cs typeface="Monotype Koufi" pitchFamily="2" charset="-78"/>
              </a:rPr>
              <a:t>قال الجوهري</a:t>
            </a:r>
            <a:r>
              <a:rPr lang="ar-SA" sz="4400" dirty="0" smtClean="0">
                <a:ln>
                  <a:solidFill>
                    <a:schemeClr val="tx1"/>
                  </a:solidFill>
                </a:ln>
                <a:solidFill>
                  <a:schemeClr val="bg1"/>
                </a:solidFill>
                <a:cs typeface="DecoType Naskh Variants" pitchFamily="2" charset="-78"/>
              </a:rPr>
              <a:t> ”</a:t>
            </a:r>
            <a:r>
              <a:rPr lang="ar-SA" sz="4400" dirty="0" smtClean="0">
                <a:ln>
                  <a:solidFill>
                    <a:schemeClr val="tx1"/>
                  </a:solidFill>
                </a:ln>
                <a:cs typeface="DecoType Naskh Variants" pitchFamily="2" charset="-78"/>
              </a:rPr>
              <a:t>الحق خلاف الباطل“ .</a:t>
            </a:r>
          </a:p>
          <a:p>
            <a:pPr>
              <a:buNone/>
              <a:defRPr/>
            </a:pPr>
            <a:r>
              <a:rPr lang="ar-SA" sz="4400" dirty="0" smtClean="0">
                <a:ln>
                  <a:solidFill>
                    <a:schemeClr val="tx1"/>
                  </a:solidFill>
                </a:ln>
                <a:solidFill>
                  <a:schemeClr val="bg1"/>
                </a:solidFill>
                <a:cs typeface="Monotype Koufi" pitchFamily="2" charset="-78"/>
              </a:rPr>
              <a:t>وقال الفيروز أبادي</a:t>
            </a:r>
            <a:r>
              <a:rPr lang="ar-SA" sz="4400" dirty="0" smtClean="0">
                <a:ln>
                  <a:solidFill>
                    <a:schemeClr val="tx1"/>
                  </a:solidFill>
                </a:ln>
                <a:solidFill>
                  <a:schemeClr val="bg1"/>
                </a:solidFill>
                <a:cs typeface="DecoType Naskh Variants" pitchFamily="2" charset="-78"/>
              </a:rPr>
              <a:t> </a:t>
            </a:r>
            <a:r>
              <a:rPr lang="ar-SA" sz="4400" dirty="0" smtClean="0">
                <a:ln>
                  <a:solidFill>
                    <a:schemeClr val="tx1"/>
                  </a:solidFill>
                </a:ln>
                <a:cs typeface="DecoType Naskh Variants" pitchFamily="2" charset="-78"/>
              </a:rPr>
              <a:t>”الحق ضد الباطل، والأمر المقضي، والعدل ، والمال ، والملك ، والموجود الثابت ، والصدق“.</a:t>
            </a:r>
          </a:p>
          <a:p>
            <a:pPr>
              <a:buNone/>
              <a:defRPr/>
            </a:pPr>
            <a:r>
              <a:rPr lang="ar-SA" sz="4400" dirty="0" smtClean="0">
                <a:ln>
                  <a:solidFill>
                    <a:schemeClr val="tx1"/>
                  </a:solidFill>
                </a:ln>
                <a:solidFill>
                  <a:schemeClr val="bg1"/>
                </a:solidFill>
                <a:cs typeface="Monotype Koufi" pitchFamily="2" charset="-78"/>
              </a:rPr>
              <a:t>وقال المناوي</a:t>
            </a:r>
            <a:r>
              <a:rPr lang="ar-SA" sz="4400" dirty="0" smtClean="0">
                <a:ln>
                  <a:solidFill>
                    <a:schemeClr val="tx1"/>
                  </a:solidFill>
                </a:ln>
                <a:solidFill>
                  <a:schemeClr val="bg1"/>
                </a:solidFill>
                <a:cs typeface="DecoType Naskh Variants" pitchFamily="2" charset="-78"/>
              </a:rPr>
              <a:t> ”</a:t>
            </a:r>
            <a:r>
              <a:rPr lang="ar-SA" sz="4400" dirty="0" smtClean="0">
                <a:ln>
                  <a:solidFill>
                    <a:schemeClr val="tx1"/>
                  </a:solidFill>
                </a:ln>
                <a:cs typeface="DecoType Naskh Variants" pitchFamily="2" charset="-78"/>
              </a:rPr>
              <a:t>الحق لغة : الثابت الذي لا يسوغ إنكاره</a:t>
            </a:r>
            <a:r>
              <a:rPr lang="ar-YE" sz="4400" dirty="0" smtClean="0">
                <a:ln>
                  <a:solidFill>
                    <a:schemeClr val="tx1"/>
                  </a:solidFill>
                </a:ln>
                <a:cs typeface="DecoType Naskh Variants" pitchFamily="2" charset="-78"/>
              </a:rPr>
              <a:t>“</a:t>
            </a:r>
            <a:r>
              <a:rPr lang="ar-SA" sz="4400" dirty="0" smtClean="0">
                <a:ln>
                  <a:solidFill>
                    <a:schemeClr val="tx1"/>
                  </a:solidFill>
                </a:ln>
                <a:cs typeface="DecoType Naskh Variants" pitchFamily="2" charset="-78"/>
              </a:rPr>
              <a:t>.</a:t>
            </a:r>
          </a:p>
          <a:p>
            <a:pPr>
              <a:buNone/>
            </a:pPr>
            <a:endParaRPr lang="ar-YE" dirty="0">
              <a:solidFill>
                <a:srgbClr val="FFFF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normAutofit fontScale="90000"/>
          </a:bodyPr>
          <a:lstStyle/>
          <a:p>
            <a:r>
              <a:rPr lang="ar-SA" sz="4800" b="1" u="sng" dirty="0">
                <a:solidFill>
                  <a:srgbClr val="4AD67F"/>
                </a:solidFill>
              </a:rPr>
              <a:t>من حقوق المواطن في التشريع اليمني</a:t>
            </a:r>
            <a:endParaRPr lang="en-US" sz="4800" b="1" u="sng" dirty="0">
              <a:solidFill>
                <a:srgbClr val="4AD67F"/>
              </a:solidFill>
            </a:endParaRPr>
          </a:p>
        </p:txBody>
      </p:sp>
      <p:sp>
        <p:nvSpPr>
          <p:cNvPr id="33795" name="Rectangle 3"/>
          <p:cNvSpPr>
            <a:spLocks noGrp="1" noChangeArrowheads="1"/>
          </p:cNvSpPr>
          <p:nvPr>
            <p:ph type="body" idx="1"/>
          </p:nvPr>
        </p:nvSpPr>
        <p:spPr/>
        <p:txBody>
          <a:bodyPr>
            <a:normAutofit lnSpcReduction="10000"/>
          </a:bodyPr>
          <a:lstStyle/>
          <a:p>
            <a:r>
              <a:rPr lang="ar-SA" dirty="0"/>
              <a:t>حق اللجوء </a:t>
            </a:r>
            <a:r>
              <a:rPr lang="ar-SA" dirty="0" smtClean="0"/>
              <a:t>إلى </a:t>
            </a:r>
            <a:r>
              <a:rPr lang="ar-SA" dirty="0"/>
              <a:t>القضاء : نص الدستور على ذلك في المادة (51</a:t>
            </a:r>
            <a:r>
              <a:rPr lang="ar-SA" dirty="0" smtClean="0"/>
              <a:t>)              </a:t>
            </a:r>
            <a:r>
              <a:rPr lang="ar-SA" sz="2800" b="1" dirty="0" smtClean="0">
                <a:solidFill>
                  <a:srgbClr val="002060"/>
                </a:solidFill>
              </a:rPr>
              <a:t>( </a:t>
            </a:r>
            <a:r>
              <a:rPr lang="ar-SA" sz="4800" b="1" dirty="0">
                <a:solidFill>
                  <a:srgbClr val="002060"/>
                </a:solidFill>
              </a:rPr>
              <a:t>يحق للمواطن أن يلجأ إلى القضاء لحماية حقوقه ومصالحه المشروعة وله الحق في تقديم الشكاوى والانتقادات والمقترحات إلى أجهزة الدولة ومؤسساتها بصورة مباشرة أو غير مباشرة .)</a:t>
            </a:r>
            <a:endParaRPr lang="en-US" sz="4800" b="1" dirty="0">
              <a:solidFill>
                <a:srgbClr val="002060"/>
              </a:solidFill>
            </a:endParaRPr>
          </a:p>
        </p:txBody>
      </p:sp>
    </p:spTree>
  </p:cSld>
  <p:clrMapOvr>
    <a:masterClrMapping/>
  </p:clrMapOvr>
  <p:transition>
    <p:checker dir="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fontScale="90000"/>
          </a:bodyPr>
          <a:lstStyle/>
          <a:p>
            <a:r>
              <a:rPr lang="ar-SA" sz="4800" b="1" u="sng" dirty="0">
                <a:solidFill>
                  <a:srgbClr val="00B050"/>
                </a:solidFill>
              </a:rPr>
              <a:t>من حقوق المواطن في التشريع اليمني</a:t>
            </a:r>
            <a:endParaRPr lang="en-US" sz="4800" b="1" u="sng" dirty="0">
              <a:solidFill>
                <a:srgbClr val="00B050"/>
              </a:solidFill>
            </a:endParaRPr>
          </a:p>
        </p:txBody>
      </p:sp>
      <p:sp>
        <p:nvSpPr>
          <p:cNvPr id="34819" name="Rectangle 3"/>
          <p:cNvSpPr>
            <a:spLocks noGrp="1" noChangeArrowheads="1"/>
          </p:cNvSpPr>
          <p:nvPr>
            <p:ph type="body" idx="1"/>
          </p:nvPr>
        </p:nvSpPr>
        <p:spPr/>
        <p:txBody>
          <a:bodyPr/>
          <a:lstStyle/>
          <a:p>
            <a:r>
              <a:rPr lang="ar-SA" dirty="0"/>
              <a:t>الحق في الرعاية الصحية :نصت المادة (55)من الدستور على </a:t>
            </a:r>
            <a:r>
              <a:rPr lang="ar-SA" sz="2800" b="1" dirty="0">
                <a:solidFill>
                  <a:srgbClr val="002060"/>
                </a:solidFill>
              </a:rPr>
              <a:t>(</a:t>
            </a:r>
            <a:r>
              <a:rPr lang="ar-SA" sz="4400" b="1" dirty="0">
                <a:solidFill>
                  <a:srgbClr val="002060"/>
                </a:solidFill>
              </a:rPr>
              <a:t>الرعاية الصحية حق لجميع المواطنين ، وتكفل الدولة هذا الحق بإنشاء مختلف المستشفيات والمؤسسات الصحية والتوسع فيها ، وينظم القانون مهنة الطب والتوسع في الخدمات الصحية المجانية ونشر الوعي الصحي بين المواطنين .)</a:t>
            </a:r>
            <a:endParaRPr lang="en-US" sz="4400" b="1" dirty="0">
              <a:solidFill>
                <a:srgbClr val="002060"/>
              </a:solidFill>
            </a:endParaRPr>
          </a:p>
        </p:txBody>
      </p:sp>
    </p:spTree>
  </p:cSld>
  <p:clrMapOvr>
    <a:masterClrMapping/>
  </p:clrMapOvr>
  <p:transition>
    <p:check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644030" cy="6247864"/>
          </a:xfrm>
          <a:prstGeom prst="rect">
            <a:avLst/>
          </a:prstGeom>
          <a:blipFill>
            <a:blip r:embed="rId2" cstate="print"/>
            <a:tile tx="0" ty="0" sx="100000" sy="100000" flip="none" algn="tl"/>
          </a:blipFill>
        </p:spPr>
        <p:txBody>
          <a:bodyPr wrap="square">
            <a:spAutoFit/>
          </a:bodyPr>
          <a:lstStyle/>
          <a:p>
            <a:r>
              <a:rPr lang="ar-SA" sz="3600" b="1" u="sng" dirty="0" smtClean="0"/>
              <a:t>الحق في التنظيم السياسي والمهني والنقابي </a:t>
            </a:r>
            <a:r>
              <a:rPr lang="ar-SA" sz="4000" dirty="0" smtClean="0"/>
              <a:t>:</a:t>
            </a:r>
          </a:p>
          <a:p>
            <a:r>
              <a:rPr lang="ar-SA" sz="4000" b="1" i="1" dirty="0" smtClean="0"/>
              <a:t>المادة  (58)  دستور</a:t>
            </a:r>
            <a:r>
              <a:rPr lang="ar-SA" sz="4000" dirty="0" smtClean="0">
                <a:solidFill>
                  <a:srgbClr val="002060"/>
                </a:solidFill>
              </a:rPr>
              <a:t>( </a:t>
            </a:r>
            <a:r>
              <a:rPr lang="ar-SA" sz="4000" b="1" dirty="0" smtClean="0">
                <a:solidFill>
                  <a:srgbClr val="002060"/>
                </a:solidFill>
              </a:rPr>
              <a:t>للمواطنين في عموم الجمهورية – بما لا يتعارض مع نصوص الدستور – الحق في تكوين المنظمات العلمية والثقافية والاجتماعية والاتحادات الوطنية بما يخدم أهداف الدستور ،وتضمن الدولة هذا الحق ..كما تتخذ جميع الوسائل الضرورية التي تمكن المواطنين من ممارسته ،وتضمن كافة الحريات للمؤسسات والمنظمات السياسية والنقابية والثقافية والعلمية والاجتماعية .)</a:t>
            </a:r>
            <a:endParaRPr lang="en-US" sz="4000" b="1" dirty="0">
              <a:solidFill>
                <a:srgbClr val="00206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es"/>
          <p:cNvPicPr>
            <a:picLocks noChangeAspect="1" noChangeArrowheads="1" noCrop="1"/>
          </p:cNvPicPr>
          <p:nvPr/>
        </p:nvPicPr>
        <p:blipFill>
          <a:blip r:embed="rId2" cstate="print"/>
          <a:srcRect/>
          <a:stretch>
            <a:fillRect/>
          </a:stretch>
        </p:blipFill>
        <p:spPr>
          <a:xfrm>
            <a:off x="357158" y="1500174"/>
            <a:ext cx="2643238" cy="3743325"/>
          </a:xfrm>
          <a:prstGeom prst="rect">
            <a:avLst/>
          </a:prstGeom>
          <a:noFill/>
          <a:ln/>
        </p:spPr>
      </p:pic>
      <p:sp>
        <p:nvSpPr>
          <p:cNvPr id="3" name="مستطيل 2"/>
          <p:cNvSpPr/>
          <p:nvPr/>
        </p:nvSpPr>
        <p:spPr>
          <a:xfrm>
            <a:off x="6500826" y="500042"/>
            <a:ext cx="2428860" cy="4524315"/>
          </a:xfrm>
          <a:prstGeom prst="rect">
            <a:avLst/>
          </a:prstGeom>
        </p:spPr>
        <p:txBody>
          <a:bodyPr wrap="square">
            <a:spAutoFit/>
          </a:bodyPr>
          <a:lstStyle/>
          <a:p>
            <a:r>
              <a:rPr lang="ar-SA" sz="4800" b="1" dirty="0" smtClean="0">
                <a:solidFill>
                  <a:schemeClr val="bg1"/>
                </a:solidFill>
              </a:rPr>
              <a:t>اشكر                                                 لكم حسن                                      المشاركة والتفاعل استودعكم الله </a:t>
            </a:r>
            <a:endParaRPr lang="ar-YE" sz="4800" b="1" dirty="0">
              <a:solidFill>
                <a:schemeClr val="bg1"/>
              </a:solidFill>
            </a:endParaRPr>
          </a:p>
        </p:txBody>
      </p:sp>
      <p:pic>
        <p:nvPicPr>
          <p:cNvPr id="4" name="Picture 5" descr="التمييز"/>
          <p:cNvPicPr>
            <a:picLocks noChangeAspect="1" noChangeArrowheads="1"/>
          </p:cNvPicPr>
          <p:nvPr/>
        </p:nvPicPr>
        <p:blipFill>
          <a:blip r:embed="rId3" cstate="print"/>
          <a:srcRect/>
          <a:stretch>
            <a:fillRect/>
          </a:stretch>
        </p:blipFill>
        <p:spPr bwMode="auto">
          <a:xfrm>
            <a:off x="3286116" y="928670"/>
            <a:ext cx="3180671" cy="4429156"/>
          </a:xfrm>
          <a:prstGeom prst="rect">
            <a:avLst/>
          </a:prstGeom>
          <a:solidFill>
            <a:schemeClr val="accent3">
              <a:lumMod val="50000"/>
            </a:schemeClr>
          </a:solidFill>
        </p:spPr>
      </p:pic>
      <p:sp>
        <p:nvSpPr>
          <p:cNvPr id="5" name="مستطيل 4"/>
          <p:cNvSpPr/>
          <p:nvPr/>
        </p:nvSpPr>
        <p:spPr>
          <a:xfrm>
            <a:off x="142844" y="5572140"/>
            <a:ext cx="8858312"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wrap="square">
            <a:spAutoFit/>
          </a:bodyPr>
          <a:lstStyle/>
          <a:p>
            <a:pPr>
              <a:defRPr/>
            </a:pPr>
            <a:r>
              <a:rPr lang="ar-SA" sz="2800" b="1" dirty="0" smtClean="0">
                <a:latin typeface="Arabic Typesetting"/>
                <a:cs typeface="DecoType Naskh Variants" pitchFamily="2" charset="-78"/>
              </a:rPr>
              <a:t>ولقد كرمنا بني آدم وحملناهم في البر والبحر ورزقناهم من الطيبات وفضلناهم على كثير ممن خلقنا تفضيلا ”</a:t>
            </a:r>
          </a:p>
          <a:p>
            <a:pPr algn="l">
              <a:defRPr/>
            </a:pPr>
            <a:r>
              <a:rPr lang="ar-SA" sz="1600" b="1" dirty="0" smtClean="0">
                <a:solidFill>
                  <a:srgbClr val="7030A0"/>
                </a:solidFill>
                <a:cs typeface="DecoType Naskh Variants" pitchFamily="2" charset="-78"/>
              </a:rPr>
              <a:t>آية (70) الإسراء</a:t>
            </a:r>
            <a:endParaRPr lang="en-US" sz="1600" b="1" dirty="0" smtClean="0">
              <a:solidFill>
                <a:srgbClr val="7030A0"/>
              </a:solidFill>
              <a:cs typeface="DecoType Naskh Variant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Autofit/>
          </a:bodyPr>
          <a:lstStyle/>
          <a:p>
            <a:pPr>
              <a:lnSpc>
                <a:spcPct val="80000"/>
              </a:lnSpc>
              <a:buNone/>
              <a:defRPr/>
            </a:pPr>
            <a:endParaRPr lang="ar-YE" sz="7200" b="1" dirty="0" smtClean="0">
              <a:ln w="28575">
                <a:solidFill>
                  <a:srgbClr val="0070C0"/>
                </a:solidFill>
                <a:prstDash val="solid"/>
                <a:miter lim="800000"/>
              </a:ln>
              <a:solidFill>
                <a:srgbClr val="FFFF00"/>
              </a:solidFill>
              <a:effectLst>
                <a:outerShdw blurRad="25500" dist="23000" dir="7020000" algn="tl">
                  <a:srgbClr val="000000">
                    <a:alpha val="50000"/>
                  </a:srgbClr>
                </a:outerShdw>
              </a:effectLst>
              <a:cs typeface="Akhbar MT" pitchFamily="2" charset="-78"/>
            </a:endParaRPr>
          </a:p>
          <a:p>
            <a:pPr>
              <a:lnSpc>
                <a:spcPct val="80000"/>
              </a:lnSpc>
              <a:buNone/>
              <a:defRPr/>
            </a:pPr>
            <a:r>
              <a:rPr lang="ar-SA" sz="7200" b="1" dirty="0" smtClean="0">
                <a:ln w="28575">
                  <a:solidFill>
                    <a:srgbClr val="0070C0"/>
                  </a:solidFill>
                  <a:prstDash val="solid"/>
                  <a:miter lim="800000"/>
                </a:ln>
                <a:solidFill>
                  <a:srgbClr val="FFFF00"/>
                </a:solidFill>
                <a:effectLst>
                  <a:outerShdw blurRad="25500" dist="23000" dir="7020000" algn="tl">
                    <a:srgbClr val="000000">
                      <a:alpha val="50000"/>
                    </a:srgbClr>
                  </a:outerShdw>
                </a:effectLst>
                <a:cs typeface="Akhbar MT" pitchFamily="2" charset="-78"/>
              </a:rPr>
              <a:t>الحقوق جمع حق والحق كلمة واسعة الدلالة لذلك سنقتصر على أهم معانيها على النحو التالي:</a:t>
            </a:r>
          </a:p>
          <a:p>
            <a:endParaRPr lang="ar-YE" sz="5400" b="1" dirty="0">
              <a:ln w="28575">
                <a:solidFill>
                  <a:srgbClr val="0070C0"/>
                </a:solidFill>
                <a:prstDash val="solid"/>
                <a:miter lim="800000"/>
              </a:ln>
              <a:solidFill>
                <a:srgbClr val="FFFF00"/>
              </a:solidFill>
              <a:effectLst>
                <a:outerShdw blurRad="25500" dist="23000" dir="7020000" algn="tl">
                  <a:srgbClr val="000000">
                    <a:alpha val="50000"/>
                  </a:srgbClr>
                </a:outerShdw>
              </a:effectLst>
            </a:endParaRPr>
          </a:p>
        </p:txBody>
      </p:sp>
      <p:sp>
        <p:nvSpPr>
          <p:cNvPr id="4" name="عنوان 3"/>
          <p:cNvSpPr>
            <a:spLocks noGrp="1"/>
          </p:cNvSpPr>
          <p:nvPr>
            <p:ph type="title"/>
          </p:nvPr>
        </p:nvSpPr>
        <p:spPr>
          <a:xfrm>
            <a:off x="301752" y="228600"/>
            <a:ext cx="8534400" cy="914384"/>
          </a:xfrm>
        </p:spPr>
        <p:txBody>
          <a:bodyPr>
            <a:noAutofit/>
          </a:bodyPr>
          <a:lstStyle/>
          <a:p>
            <a:r>
              <a:rPr lang="ar-YE" sz="5400" b="1" dirty="0" smtClean="0">
                <a:ln w="28575">
                  <a:solidFill>
                    <a:schemeClr val="bg1">
                      <a:lumMod val="50000"/>
                    </a:schemeClr>
                  </a:solidFill>
                  <a:prstDash val="solid"/>
                  <a:miter lim="800000"/>
                </a:ln>
                <a:solidFill>
                  <a:srgbClr val="FFFF00"/>
                </a:solidFill>
                <a:effectLst>
                  <a:outerShdw blurRad="25500" dist="23000" dir="7020000" algn="tl">
                    <a:srgbClr val="000000">
                      <a:alpha val="50000"/>
                    </a:srgbClr>
                  </a:outerShdw>
                </a:effectLst>
              </a:rPr>
              <a:t>الحق اصطلاحا</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1500174"/>
            <a:ext cx="8715436" cy="5000660"/>
          </a:xfrm>
        </p:spPr>
        <p:txBody>
          <a:bodyPr>
            <a:normAutofit/>
          </a:bodyPr>
          <a:lstStyle/>
          <a:p>
            <a:pPr>
              <a:buNone/>
            </a:pPr>
            <a:r>
              <a:rPr lang="ar-SA" sz="5800" dirty="0" smtClean="0">
                <a:ln>
                  <a:solidFill>
                    <a:schemeClr val="bg2">
                      <a:lumMod val="25000"/>
                    </a:schemeClr>
                  </a:solidFill>
                </a:ln>
                <a:solidFill>
                  <a:srgbClr val="FFFF00"/>
                </a:solidFill>
                <a:cs typeface="Akhbar MT" pitchFamily="2" charset="-78"/>
              </a:rPr>
              <a:t>* </a:t>
            </a:r>
            <a:r>
              <a:rPr lang="ar-SA" sz="6000" b="1" dirty="0" smtClean="0">
                <a:ln w="28575">
                  <a:solidFill>
                    <a:schemeClr val="bg2">
                      <a:lumMod val="25000"/>
                    </a:schemeClr>
                  </a:solidFill>
                  <a:prstDash val="solid"/>
                  <a:miter lim="800000"/>
                </a:ln>
                <a:solidFill>
                  <a:srgbClr val="FFFF00"/>
                </a:solidFill>
                <a:effectLst>
                  <a:outerShdw blurRad="25500" dist="23000" dir="7020000" algn="tl">
                    <a:srgbClr val="000000">
                      <a:alpha val="50000"/>
                    </a:srgbClr>
                  </a:outerShdw>
                </a:effectLst>
                <a:cs typeface="Akhbar MT" pitchFamily="2" charset="-78"/>
              </a:rPr>
              <a:t>الحق مصلحة: ذات قيمة مالية وقد تكون غير ذات قيمة مالية كما هو شان الحقوق العامة أو الحقوق المتعلقة بالأحوال الشخصية وقد ترد هذه المصلحة على حق عيني أو حق شخصي .</a:t>
            </a:r>
            <a:endParaRPr lang="en-US" sz="6000" b="1" dirty="0" smtClean="0">
              <a:ln w="28575">
                <a:solidFill>
                  <a:schemeClr val="bg2">
                    <a:lumMod val="25000"/>
                  </a:schemeClr>
                </a:solidFill>
                <a:prstDash val="solid"/>
                <a:miter lim="800000"/>
              </a:ln>
              <a:solidFill>
                <a:srgbClr val="FFFF00"/>
              </a:solidFill>
              <a:effectLst>
                <a:outerShdw blurRad="25500" dist="23000" dir="7020000" algn="tl">
                  <a:srgbClr val="000000">
                    <a:alpha val="50000"/>
                  </a:srgbClr>
                </a:outerShdw>
              </a:effectLst>
              <a:cs typeface="Akhbar MT" pitchFamily="2" charset="-78"/>
            </a:endParaRPr>
          </a:p>
          <a:p>
            <a:endParaRPr lang="ar-YE" dirty="0">
              <a:ln>
                <a:solidFill>
                  <a:schemeClr val="bg2">
                    <a:lumMod val="25000"/>
                  </a:schemeClr>
                </a:solidFill>
              </a:ln>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743077"/>
            <a:ext cx="8229600" cy="4829195"/>
          </a:xfrm>
          <a:noFill/>
        </p:spPr>
        <p:txBody>
          <a:bodyPr>
            <a:normAutofit fontScale="92500" lnSpcReduction="10000"/>
          </a:bodyPr>
          <a:lstStyle/>
          <a:p>
            <a:pPr>
              <a:buNone/>
              <a:defRPr/>
            </a:pPr>
            <a:r>
              <a:rPr lang="ar-SA" sz="7100" dirty="0" smtClean="0">
                <a:solidFill>
                  <a:schemeClr val="tx1">
                    <a:lumMod val="95000"/>
                  </a:schemeClr>
                </a:solidFill>
                <a:cs typeface="Akhbar MT" pitchFamily="2" charset="-78"/>
              </a:rPr>
              <a:t>*</a:t>
            </a:r>
            <a:r>
              <a:rPr lang="ar-SA" sz="7100" b="1" dirty="0" smtClean="0">
                <a:solidFill>
                  <a:schemeClr val="tx1">
                    <a:lumMod val="95000"/>
                  </a:schemeClr>
                </a:solidFill>
                <a:cs typeface="Akhbar MT" pitchFamily="2" charset="-78"/>
              </a:rPr>
              <a:t> </a:t>
            </a:r>
            <a:r>
              <a:rPr lang="ar-SA" sz="7100" b="1" u="sng"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cs typeface="Akhbar MT" pitchFamily="2" charset="-78"/>
              </a:rPr>
              <a:t>الحق</a:t>
            </a:r>
            <a:r>
              <a:rPr lang="ar-SA" sz="7100" b="1" u="sng" dirty="0" smtClean="0">
                <a:solidFill>
                  <a:schemeClr val="tx1">
                    <a:lumMod val="95000"/>
                  </a:schemeClr>
                </a:solidFill>
                <a:cs typeface="Akhbar MT" pitchFamily="2" charset="-78"/>
              </a:rPr>
              <a:t>-</a:t>
            </a:r>
            <a:r>
              <a:rPr lang="ar-SA" sz="7100" b="1" u="sng" dirty="0" smtClean="0">
                <a:solidFill>
                  <a:srgbClr val="0070C0"/>
                </a:solidFill>
                <a:cs typeface="Akhbar MT" pitchFamily="2" charset="-78"/>
              </a:rPr>
              <a:t> </a:t>
            </a:r>
            <a:r>
              <a:rPr lang="ar-SA" sz="7100" b="1" u="sng"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cs typeface="Akhbar MT" pitchFamily="2" charset="-78"/>
              </a:rPr>
              <a:t>رخصة </a:t>
            </a:r>
            <a:r>
              <a:rPr lang="ar-SA" sz="7100" b="1" spc="50" dirty="0" smtClean="0">
                <a:ln w="12700" cmpd="sng">
                  <a:solidFill>
                    <a:schemeClr val="accent6">
                      <a:satMod val="120000"/>
                      <a:shade val="80000"/>
                    </a:schemeClr>
                  </a:solidFill>
                  <a:prstDash val="solid"/>
                </a:ln>
                <a:effectLst>
                  <a:glow rad="53100">
                    <a:schemeClr val="accent6">
                      <a:satMod val="180000"/>
                      <a:alpha val="30000"/>
                    </a:schemeClr>
                  </a:glow>
                </a:effectLst>
                <a:cs typeface="Akhbar MT" pitchFamily="2" charset="-78"/>
              </a:rPr>
              <a:t>أو أمكانية واقعية لاستعمال حرية من الحريات العامة كـــ (حرية الإنسان في العمل – التنقل – التعاقد – التملك .....الخ </a:t>
            </a:r>
            <a:r>
              <a:rPr lang="ar-SA" sz="4800" dirty="0" smtClean="0">
                <a:cs typeface="Akhbar MT" pitchFamily="2" charset="-78"/>
              </a:rPr>
              <a:t>).</a:t>
            </a:r>
          </a:p>
          <a:p>
            <a:pPr>
              <a:buNone/>
            </a:pPr>
            <a:endParaRPr lang="ar-Y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42844" y="1527048"/>
            <a:ext cx="8786874" cy="4830910"/>
          </a:xfrm>
        </p:spPr>
        <p:txBody>
          <a:bodyPr>
            <a:normAutofit lnSpcReduction="10000"/>
          </a:bodyPr>
          <a:lstStyle/>
          <a:p>
            <a:r>
              <a:rPr lang="ar-SA" sz="6600" dirty="0" smtClean="0">
                <a:solidFill>
                  <a:schemeClr val="tx1">
                    <a:lumMod val="95000"/>
                  </a:schemeClr>
                </a:solidFill>
                <a:cs typeface="Akhbar MT" pitchFamily="2" charset="-78"/>
              </a:rPr>
              <a:t>* </a:t>
            </a:r>
            <a:r>
              <a:rPr lang="ar-SA" sz="6600"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Akhbar MT" pitchFamily="2" charset="-78"/>
              </a:rPr>
              <a:t>الحق:-   </a:t>
            </a:r>
            <a:endParaRPr lang="ar-SA" sz="6600" b="1" u="sng" dirty="0" smtClean="0">
              <a:solidFill>
                <a:schemeClr val="tx1">
                  <a:lumMod val="95000"/>
                </a:schemeClr>
              </a:solidFill>
              <a:cs typeface="Akhbar MT" pitchFamily="2" charset="-78"/>
            </a:endParaRPr>
          </a:p>
          <a:p>
            <a:pPr>
              <a:buNone/>
            </a:pPr>
            <a:r>
              <a:rPr lang="ar-SA" sz="8000" b="1" dirty="0" smtClean="0">
                <a:solidFill>
                  <a:schemeClr val="tx1">
                    <a:lumMod val="95000"/>
                  </a:schemeClr>
                </a:solidFill>
                <a:cs typeface="Akhbar MT" pitchFamily="2" charset="-78"/>
              </a:rPr>
              <a:t>سلطة</a:t>
            </a:r>
            <a:r>
              <a:rPr lang="ar-SA" sz="8000" dirty="0" smtClean="0">
                <a:solidFill>
                  <a:schemeClr val="tx1">
                    <a:lumMod val="95000"/>
                  </a:schemeClr>
                </a:solidFill>
                <a:cs typeface="Akhbar MT" pitchFamily="2" charset="-78"/>
              </a:rPr>
              <a:t> </a:t>
            </a:r>
            <a:r>
              <a:rPr lang="ar-SA" sz="8000" b="1" dirty="0" smtClean="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cs typeface="Akhbar MT" pitchFamily="2" charset="-78"/>
              </a:rPr>
              <a:t>كـ ( سلطة الإنسان في التصرف بماله أو ممتلكاته أو استعمالها ....الخ).</a:t>
            </a:r>
            <a:endParaRPr lang="ar-SA" sz="8000" dirty="0" smtClean="0">
              <a:cs typeface="Akhbar MT" pitchFamily="2" charset="-78"/>
            </a:endParaRPr>
          </a:p>
          <a:p>
            <a:endParaRPr lang="ar-YE"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265</TotalTime>
  <Words>1728</Words>
  <Application>Microsoft Office PowerPoint</Application>
  <PresentationFormat>عرض على الشاشة (3:4)‏</PresentationFormat>
  <Paragraphs>146</Paragraphs>
  <Slides>53</Slides>
  <Notes>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53</vt:i4>
      </vt:variant>
    </vt:vector>
  </HeadingPairs>
  <TitlesOfParts>
    <vt:vector size="55" baseType="lpstr">
      <vt:lpstr>مدني</vt:lpstr>
      <vt:lpstr>Clip</vt:lpstr>
      <vt:lpstr>حقوق الإنسان </vt:lpstr>
      <vt:lpstr>تعارف</vt:lpstr>
      <vt:lpstr>توقعاتك لثمارهذه الدورة....</vt:lpstr>
      <vt:lpstr>ما هو الحق ؟</vt:lpstr>
      <vt:lpstr>الحـــــق</vt:lpstr>
      <vt:lpstr>الحق اصطلاحا</vt:lpstr>
      <vt:lpstr>الشريحة 7</vt:lpstr>
      <vt:lpstr>الشريحة 8</vt:lpstr>
      <vt:lpstr>الشريحة 9</vt:lpstr>
      <vt:lpstr>الحق في  القانون اليمني</vt:lpstr>
      <vt:lpstr>الكليات الخمس</vt:lpstr>
      <vt:lpstr>تصنيف الحقوق</vt:lpstr>
      <vt:lpstr>تاريخ حقوق الإنسان وتطوره</vt:lpstr>
      <vt:lpstr>الشرعة الدولية</vt:lpstr>
      <vt:lpstr>الشريحة 15</vt:lpstr>
      <vt:lpstr>ماذا تعرف عن الحقوق المدنية والسياسية؟</vt:lpstr>
      <vt:lpstr>الشريحة 17</vt:lpstr>
      <vt:lpstr>ماذا تعرف عن الحقوق المدنية والسياسية؟</vt:lpstr>
      <vt:lpstr>الحقوق المدنية </vt:lpstr>
      <vt:lpstr>الحقوق السياسية</vt:lpstr>
      <vt:lpstr>الحقوق الواردة  في    العهد الدولي الخاص بالحقوق المدنية والسياسية؟ </vt:lpstr>
      <vt:lpstr>المواطنة </vt:lpstr>
      <vt:lpstr>المواطنة</vt:lpstr>
      <vt:lpstr>قيم المواطنة</vt:lpstr>
      <vt:lpstr>تمرين</vt:lpstr>
      <vt:lpstr>المساواة </vt:lpstr>
      <vt:lpstr>المساواة </vt:lpstr>
      <vt:lpstr>ماذا تشاهد؟؟؟؟؟؟</vt:lpstr>
      <vt:lpstr>التمييز</vt:lpstr>
      <vt:lpstr>أنواع التمييز</vt:lpstr>
      <vt:lpstr>الحرية</vt:lpstr>
      <vt:lpstr> المشاركة </vt:lpstr>
      <vt:lpstr> المشاركة </vt:lpstr>
      <vt:lpstr>أهمية المشاركة</vt:lpstr>
      <vt:lpstr>حق تشكيل الجمعيات والنقابات </vt:lpstr>
      <vt:lpstr>الشريحة 36</vt:lpstr>
      <vt:lpstr>حق تشكيل الأحزاب السياسية</vt:lpstr>
      <vt:lpstr>الأحزاب والتنظيمات السياسية</vt:lpstr>
      <vt:lpstr>الحق في الانتخابات </vt:lpstr>
      <vt:lpstr>حق تشكيل الجمعيات والنقابات  </vt:lpstr>
      <vt:lpstr>حق تشكيل الجمعيات والنقابات</vt:lpstr>
      <vt:lpstr>حق تقلد الوظيفة العامة</vt:lpstr>
      <vt:lpstr>عدم جواز إبعاد أي مواطن</vt:lpstr>
      <vt:lpstr>حرية الرأي والتعبير </vt:lpstr>
      <vt:lpstr>حرية المعرفة والفكر</vt:lpstr>
      <vt:lpstr>المسئولية الاجتماعية </vt:lpstr>
      <vt:lpstr>من واجبات الموطنة </vt:lpstr>
      <vt:lpstr>من حقوق المواطن في التشريع اليمني </vt:lpstr>
      <vt:lpstr>من حقوق المواطن في التشريع اليمني</vt:lpstr>
      <vt:lpstr>من حقوق المواطن في التشريع اليمني</vt:lpstr>
      <vt:lpstr>من حقوق المواطن في التشريع اليمني</vt:lpstr>
      <vt:lpstr>الشريحة 52</vt:lpstr>
      <vt:lpstr>الشريحة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الإنسان</dc:title>
  <dc:creator>Hood</dc:creator>
  <cp:lastModifiedBy>Lenovo</cp:lastModifiedBy>
  <cp:revision>11</cp:revision>
  <dcterms:modified xsi:type="dcterms:W3CDTF">2013-03-18T05:38:07Z</dcterms:modified>
</cp:coreProperties>
</file>