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65" r:id="rId2"/>
    <p:sldId id="469" r:id="rId3"/>
    <p:sldId id="482" r:id="rId4"/>
    <p:sldId id="490" r:id="rId5"/>
    <p:sldId id="492" r:id="rId6"/>
    <p:sldId id="489" r:id="rId7"/>
    <p:sldId id="493" r:id="rId8"/>
    <p:sldId id="494" r:id="rId9"/>
    <p:sldId id="495" r:id="rId10"/>
    <p:sldId id="496" r:id="rId11"/>
    <p:sldId id="497" r:id="rId12"/>
    <p:sldId id="498" r:id="rId13"/>
    <p:sldId id="499" r:id="rId14"/>
    <p:sldId id="500" r:id="rId15"/>
    <p:sldId id="491" r:id="rId16"/>
    <p:sldId id="501" r:id="rId17"/>
    <p:sldId id="504" r:id="rId18"/>
    <p:sldId id="505" r:id="rId19"/>
    <p:sldId id="506" r:id="rId20"/>
    <p:sldId id="507" r:id="rId21"/>
    <p:sldId id="509" r:id="rId22"/>
    <p:sldId id="511" r:id="rId23"/>
    <p:sldId id="510" r:id="rId24"/>
    <p:sldId id="508" r:id="rId25"/>
    <p:sldId id="418" r:id="rId26"/>
    <p:sldId id="488" r:id="rId27"/>
  </p:sldIdLst>
  <p:sldSz cx="9144000" cy="6858000" type="screen4x3"/>
  <p:notesSz cx="7102475"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CD4"/>
    <a:srgbClr val="33CC33"/>
    <a:srgbClr val="9DE357"/>
    <a:srgbClr val="99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9" autoAdjust="0"/>
    <p:restoredTop sz="72663" autoAdjust="0"/>
  </p:normalViewPr>
  <p:slideViewPr>
    <p:cSldViewPr>
      <p:cViewPr varScale="1">
        <p:scale>
          <a:sx n="84" d="100"/>
          <a:sy n="84" d="100"/>
        </p:scale>
        <p:origin x="-23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84B57AF9-0640-48FC-874B-3810180B6027}" type="datetimeFigureOut">
              <a:rPr lang="en-US" smtClean="0"/>
              <a:pPr/>
              <a:t>2/21/2012</a:t>
            </a:fld>
            <a:endParaRPr lang="en-US"/>
          </a:p>
        </p:txBody>
      </p:sp>
      <p:sp>
        <p:nvSpPr>
          <p:cNvPr id="4" name="Footer Placeholder 3"/>
          <p:cNvSpPr>
            <a:spLocks noGrp="1"/>
          </p:cNvSpPr>
          <p:nvPr>
            <p:ph type="ftr" sz="quarter" idx="2"/>
          </p:nvPr>
        </p:nvSpPr>
        <p:spPr>
          <a:xfrm>
            <a:off x="0" y="9717088"/>
            <a:ext cx="3078163"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9717088"/>
            <a:ext cx="3078163" cy="511175"/>
          </a:xfrm>
          <a:prstGeom prst="rect">
            <a:avLst/>
          </a:prstGeom>
        </p:spPr>
        <p:txBody>
          <a:bodyPr vert="horz" lIns="91440" tIns="45720" rIns="91440" bIns="45720" rtlCol="0" anchor="b"/>
          <a:lstStyle>
            <a:lvl1pPr algn="r">
              <a:defRPr sz="1200"/>
            </a:lvl1pPr>
          </a:lstStyle>
          <a:p>
            <a:fld id="{FE056F35-D174-40D3-BA2C-2D88474F381C}" type="slidenum">
              <a:rPr lang="en-US" smtClean="0"/>
              <a:pPr/>
              <a:t>‹#›</a:t>
            </a:fld>
            <a:endParaRPr lang="en-US"/>
          </a:p>
        </p:txBody>
      </p:sp>
    </p:spTree>
    <p:extLst>
      <p:ext uri="{BB962C8B-B14F-4D97-AF65-F5344CB8AC3E}">
        <p14:creationId xmlns:p14="http://schemas.microsoft.com/office/powerpoint/2010/main" val="4692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493"/>
          </a:xfrm>
          <a:prstGeom prst="rect">
            <a:avLst/>
          </a:prstGeom>
        </p:spPr>
        <p:txBody>
          <a:bodyPr vert="horz" lIns="99039" tIns="49519" rIns="99039" bIns="49519" rtlCol="0"/>
          <a:lstStyle>
            <a:lvl1pPr algn="l">
              <a:defRPr sz="1300"/>
            </a:lvl1pPr>
          </a:lstStyle>
          <a:p>
            <a:endParaRPr lang="en-US"/>
          </a:p>
        </p:txBody>
      </p:sp>
      <p:sp>
        <p:nvSpPr>
          <p:cNvPr id="3" name="Date Placeholder 2"/>
          <p:cNvSpPr>
            <a:spLocks noGrp="1"/>
          </p:cNvSpPr>
          <p:nvPr>
            <p:ph type="dt" idx="1"/>
          </p:nvPr>
        </p:nvSpPr>
        <p:spPr>
          <a:xfrm>
            <a:off x="4023092" y="0"/>
            <a:ext cx="3077739" cy="511493"/>
          </a:xfrm>
          <a:prstGeom prst="rect">
            <a:avLst/>
          </a:prstGeom>
        </p:spPr>
        <p:txBody>
          <a:bodyPr vert="horz" lIns="99039" tIns="49519" rIns="99039" bIns="49519" rtlCol="0"/>
          <a:lstStyle>
            <a:lvl1pPr algn="r">
              <a:defRPr sz="1300"/>
            </a:lvl1pPr>
          </a:lstStyle>
          <a:p>
            <a:fld id="{846106A5-0370-46B4-B19D-F8E0891379A5}" type="datetimeFigureOut">
              <a:rPr lang="en-US" smtClean="0"/>
              <a:pPr/>
              <a:t>2/21/2012</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39" tIns="49519" rIns="99039" bIns="49519" rtlCol="0" anchor="ctr"/>
          <a:lstStyle/>
          <a:p>
            <a:endParaRPr lang="en-US"/>
          </a:p>
        </p:txBody>
      </p:sp>
      <p:sp>
        <p:nvSpPr>
          <p:cNvPr id="5" name="Notes Placeholder 4"/>
          <p:cNvSpPr>
            <a:spLocks noGrp="1"/>
          </p:cNvSpPr>
          <p:nvPr>
            <p:ph type="body" sz="quarter" idx="3"/>
          </p:nvPr>
        </p:nvSpPr>
        <p:spPr>
          <a:xfrm>
            <a:off x="710248" y="4859179"/>
            <a:ext cx="5681980" cy="4603433"/>
          </a:xfrm>
          <a:prstGeom prst="rect">
            <a:avLst/>
          </a:prstGeom>
        </p:spPr>
        <p:txBody>
          <a:bodyPr vert="horz" lIns="99039" tIns="49519" rIns="99039"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6582"/>
            <a:ext cx="3077739" cy="511493"/>
          </a:xfrm>
          <a:prstGeom prst="rect">
            <a:avLst/>
          </a:prstGeom>
        </p:spPr>
        <p:txBody>
          <a:bodyPr vert="horz" lIns="99039" tIns="49519" rIns="99039"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6582"/>
            <a:ext cx="3077739" cy="511493"/>
          </a:xfrm>
          <a:prstGeom prst="rect">
            <a:avLst/>
          </a:prstGeom>
        </p:spPr>
        <p:txBody>
          <a:bodyPr vert="horz" lIns="99039" tIns="49519" rIns="99039" bIns="49519" rtlCol="0" anchor="b"/>
          <a:lstStyle>
            <a:lvl1pPr algn="r">
              <a:defRPr sz="1300"/>
            </a:lvl1pPr>
          </a:lstStyle>
          <a:p>
            <a:fld id="{25BCBDAB-5312-4514-BDCE-B88950303CB4}" type="slidenum">
              <a:rPr lang="en-US" smtClean="0"/>
              <a:pPr/>
              <a:t>‹#›</a:t>
            </a:fld>
            <a:endParaRPr lang="en-US"/>
          </a:p>
        </p:txBody>
      </p:sp>
    </p:spTree>
    <p:extLst>
      <p:ext uri="{BB962C8B-B14F-4D97-AF65-F5344CB8AC3E}">
        <p14:creationId xmlns:p14="http://schemas.microsoft.com/office/powerpoint/2010/main" val="11521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anzarrella.com/infographic-5-questions-and-answers-about-facebook-marketing.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IIE and publicly acknowledge funding by the U.S. Department of State Middle East Partnership Initiative (MEPI).  </a:t>
            </a:r>
          </a:p>
          <a:p>
            <a:endParaRPr lang="en-US" sz="1300" dirty="0" smtClean="0"/>
          </a:p>
          <a:p>
            <a:r>
              <a:rPr lang="en-US" sz="1300" b="1" dirty="0" smtClean="0"/>
              <a:t>Content and Measurement for Facebook; 10:30 – 11:15 a.m.</a:t>
            </a:r>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a:t>
            </a:r>
          </a:p>
          <a:p>
            <a:r>
              <a:rPr lang="en-US" sz="1300" baseline="0" dirty="0" smtClean="0"/>
              <a:t>The call to action is to caption the photo.  Other calls to action:  Share this, comment, or like.</a:t>
            </a:r>
          </a:p>
        </p:txBody>
      </p:sp>
      <p:sp>
        <p:nvSpPr>
          <p:cNvPr id="4" name="Slide Number Placeholder 3"/>
          <p:cNvSpPr>
            <a:spLocks noGrp="1"/>
          </p:cNvSpPr>
          <p:nvPr>
            <p:ph type="sldNum" sz="quarter" idx="10"/>
          </p:nvPr>
        </p:nvSpPr>
        <p:spPr/>
        <p:txBody>
          <a:bodyPr/>
          <a:lstStyle/>
          <a:p>
            <a:fld id="{25BCBDAB-5312-4514-BDCE-B88950303C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The Red Cross is saying thank you to their community for supporting them.    The NRDC is saying</a:t>
            </a:r>
            <a:r>
              <a:rPr lang="en-US" sz="1200" kern="1200" baseline="0" dirty="0" smtClean="0">
                <a:solidFill>
                  <a:schemeClr val="tx1"/>
                </a:solidFill>
                <a:effectLst/>
                <a:latin typeface="+mn-lt"/>
                <a:ea typeface="+mn-ea"/>
                <a:cs typeface="+mn-cs"/>
              </a:rPr>
              <a:t> thank you for taking action.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NWF posted this on Valentine’s Day – timely, but relevant for their community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You can easily to this by:</a:t>
            </a:r>
          </a:p>
          <a:p>
            <a:r>
              <a:rPr lang="en-US" sz="1200" kern="1200" dirty="0" smtClean="0">
                <a:solidFill>
                  <a:schemeClr val="tx1"/>
                </a:solidFill>
                <a:effectLst/>
                <a:latin typeface="+mn-lt"/>
                <a:ea typeface="+mn-ea"/>
                <a:cs typeface="+mn-cs"/>
              </a:rPr>
              <a:t>-Log</a:t>
            </a:r>
            <a:r>
              <a:rPr lang="en-US" sz="1200" kern="1200" baseline="0" dirty="0" smtClean="0">
                <a:solidFill>
                  <a:schemeClr val="tx1"/>
                </a:solidFill>
                <a:effectLst/>
                <a:latin typeface="+mn-lt"/>
                <a:ea typeface="+mn-ea"/>
                <a:cs typeface="+mn-cs"/>
              </a:rPr>
              <a:t> in as your page administrator</a:t>
            </a:r>
          </a:p>
          <a:p>
            <a:r>
              <a:rPr lang="en-US" sz="1200" kern="1200" baseline="0" dirty="0" smtClean="0">
                <a:solidFill>
                  <a:schemeClr val="tx1"/>
                </a:solidFill>
                <a:effectLst/>
                <a:latin typeface="+mn-lt"/>
                <a:ea typeface="+mn-ea"/>
                <a:cs typeface="+mn-cs"/>
              </a:rPr>
              <a:t>-Like similar pages</a:t>
            </a:r>
          </a:p>
          <a:p>
            <a:r>
              <a:rPr lang="en-US" sz="1200" kern="1200" baseline="0" dirty="0" smtClean="0">
                <a:solidFill>
                  <a:schemeClr val="tx1"/>
                </a:solidFill>
                <a:effectLst/>
                <a:latin typeface="+mn-lt"/>
                <a:ea typeface="+mn-ea"/>
                <a:cs typeface="+mn-cs"/>
              </a:rPr>
              <a:t>-Check your newsfeed and pick out something to post</a:t>
            </a:r>
          </a:p>
          <a:p>
            <a:r>
              <a:rPr lang="en-US" sz="1200" kern="1200" baseline="0" dirty="0" smtClean="0">
                <a:solidFill>
                  <a:schemeClr val="tx1"/>
                </a:solidFill>
                <a:effectLst/>
                <a:latin typeface="+mn-lt"/>
                <a:ea typeface="+mn-ea"/>
                <a:cs typeface="+mn-cs"/>
              </a:rPr>
              <a:t>-Share on your page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hlinkClick r:id="rId3"/>
              </a:rPr>
              <a:t>http://danzarrella.com/infographic-5-questions-and-answers-about-facebook-marketing.html</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comes from extensive research of shared</a:t>
            </a:r>
            <a:r>
              <a:rPr lang="en-US" sz="1200" kern="1200" baseline="0" dirty="0" smtClean="0">
                <a:solidFill>
                  <a:schemeClr val="tx1"/>
                </a:solidFill>
                <a:effectLst/>
                <a:latin typeface="+mn-lt"/>
                <a:ea typeface="+mn-ea"/>
                <a:cs typeface="+mn-cs"/>
              </a:rPr>
              <a:t> posts and time of day and day from Dan </a:t>
            </a:r>
            <a:r>
              <a:rPr lang="en-US" sz="1200" kern="1200" baseline="0" dirty="0" err="1" smtClean="0">
                <a:solidFill>
                  <a:schemeClr val="tx1"/>
                </a:solidFill>
                <a:effectLst/>
                <a:latin typeface="+mn-lt"/>
                <a:ea typeface="+mn-ea"/>
                <a:cs typeface="+mn-cs"/>
              </a:rPr>
              <a:t>Zarrella</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Test different times of the day and days.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Test frequency.    Some research suggests every other day, other research post daily.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important thing is to test and see how your audience responses.   And, don’t just post to post.   Make sure that everything you post is high quality.  Then your audience will come to depend on you.</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15</a:t>
            </a:fld>
            <a:endParaRPr lang="en-US"/>
          </a:p>
        </p:txBody>
      </p:sp>
    </p:spTree>
    <p:extLst>
      <p:ext uri="{BB962C8B-B14F-4D97-AF65-F5344CB8AC3E}">
        <p14:creationId xmlns:p14="http://schemas.microsoft.com/office/powerpoint/2010/main" val="137078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comes with an analytic tool that can tell you what content is engaging your audience.  </a:t>
            </a:r>
          </a:p>
          <a:p>
            <a:endParaRPr lang="en-US" dirty="0" smtClean="0"/>
          </a:p>
          <a:p>
            <a:r>
              <a:rPr lang="en-US" dirty="0" smtClean="0"/>
              <a:t>If</a:t>
            </a:r>
            <a:r>
              <a:rPr lang="en-US" baseline="0" dirty="0" smtClean="0"/>
              <a:t> you are the page administrator, you can click on the purple button that says “insights” and you will be able to look at the data.</a:t>
            </a:r>
          </a:p>
          <a:p>
            <a:endParaRPr lang="en-US" baseline="0" dirty="0" smtClean="0"/>
          </a:p>
          <a:p>
            <a:r>
              <a:rPr lang="en-US" baseline="0" dirty="0" smtClean="0"/>
              <a:t>Warning, Facebook Insights gives a lot more data that you need.  I’m going to show you how to make it easy and simple.</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16</a:t>
            </a:fld>
            <a:endParaRPr lang="en-US"/>
          </a:p>
        </p:txBody>
      </p:sp>
    </p:spTree>
    <p:extLst>
      <p:ext uri="{BB962C8B-B14F-4D97-AF65-F5344CB8AC3E}">
        <p14:creationId xmlns:p14="http://schemas.microsoft.com/office/powerpoint/2010/main" val="240904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log</a:t>
            </a:r>
            <a:r>
              <a:rPr lang="en-US" baseline="0" dirty="0" smtClean="0"/>
              <a:t> in, you see a chart.   The blue is your reach.  Green is your engagement.  And Purple is your content – with a larger dot indicating frequency of posts.</a:t>
            </a:r>
          </a:p>
          <a:p>
            <a:endParaRPr lang="en-US" baseline="0" dirty="0" smtClean="0"/>
          </a:p>
          <a:p>
            <a:r>
              <a:rPr lang="en-US" baseline="0" dirty="0" smtClean="0"/>
              <a:t>I just look for patterns like spikes and lows.   I want to know why those happened.</a:t>
            </a:r>
            <a:endParaRPr lang="en-US" dirty="0"/>
          </a:p>
        </p:txBody>
      </p:sp>
      <p:sp>
        <p:nvSpPr>
          <p:cNvPr id="4" name="Slide Number Placeholder 3"/>
          <p:cNvSpPr>
            <a:spLocks noGrp="1"/>
          </p:cNvSpPr>
          <p:nvPr>
            <p:ph type="sldNum" sz="quarter" idx="10"/>
          </p:nvPr>
        </p:nvSpPr>
        <p:spPr/>
        <p:txBody>
          <a:bodyPr/>
          <a:lstStyle/>
          <a:p>
            <a:fld id="{BA0A7292-F7ED-454E-B7C1-A031E1AC64DE}" type="slidenum">
              <a:rPr lang="en-US" smtClean="0"/>
              <a:pPr/>
              <a:t>17</a:t>
            </a:fld>
            <a:endParaRPr lang="en-US"/>
          </a:p>
        </p:txBody>
      </p:sp>
    </p:spTree>
    <p:extLst>
      <p:ext uri="{BB962C8B-B14F-4D97-AF65-F5344CB8AC3E}">
        <p14:creationId xmlns:p14="http://schemas.microsoft.com/office/powerpoint/2010/main" val="429315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go to the per post metrics.   There are four different metrics on</a:t>
            </a:r>
            <a:r>
              <a:rPr lang="en-US" baseline="0" dirty="0" smtClean="0"/>
              <a:t> this page</a:t>
            </a:r>
          </a:p>
          <a:p>
            <a:endParaRPr lang="en-US" baseline="0" dirty="0" smtClean="0"/>
          </a:p>
          <a:p>
            <a:r>
              <a:rPr lang="en-US" baseline="0" dirty="0" smtClean="0"/>
              <a:t>Reach: How many people’s newsfeeds did the content get into</a:t>
            </a:r>
          </a:p>
          <a:p>
            <a:r>
              <a:rPr lang="en-US" baseline="0" dirty="0" smtClean="0"/>
              <a:t>Engaged Users:  The number of people who clicked</a:t>
            </a:r>
          </a:p>
          <a:p>
            <a:r>
              <a:rPr lang="en-US" baseline="0" dirty="0" smtClean="0"/>
              <a:t>People Talking About:   How many people shared, commented, or liked</a:t>
            </a:r>
          </a:p>
          <a:p>
            <a:r>
              <a:rPr lang="en-US" baseline="0" dirty="0" smtClean="0"/>
              <a:t>Virility:  The percentage of people who talked about your post compared to the total who saw it in their newsfeeds</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18</a:t>
            </a:fld>
            <a:endParaRPr lang="en-US"/>
          </a:p>
        </p:txBody>
      </p:sp>
    </p:spTree>
    <p:extLst>
      <p:ext uri="{BB962C8B-B14F-4D97-AF65-F5344CB8AC3E}">
        <p14:creationId xmlns:p14="http://schemas.microsoft.com/office/powerpoint/2010/main" val="385753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 explore why certain topics and content received higher percentage of </a:t>
            </a:r>
            <a:r>
              <a:rPr lang="en-US" baseline="0" dirty="0" err="1" smtClean="0"/>
              <a:t>virality</a:t>
            </a:r>
            <a:endParaRPr lang="en-US" dirty="0"/>
          </a:p>
        </p:txBody>
      </p:sp>
      <p:sp>
        <p:nvSpPr>
          <p:cNvPr id="4" name="Slide Number Placeholder 3"/>
          <p:cNvSpPr>
            <a:spLocks noGrp="1"/>
          </p:cNvSpPr>
          <p:nvPr>
            <p:ph type="sldNum" sz="quarter" idx="10"/>
          </p:nvPr>
        </p:nvSpPr>
        <p:spPr/>
        <p:txBody>
          <a:bodyPr/>
          <a:lstStyle/>
          <a:p>
            <a:fld id="{BA0A7292-F7ED-454E-B7C1-A031E1AC64DE}" type="slidenum">
              <a:rPr lang="en-US" smtClean="0"/>
              <a:pPr/>
              <a:t>19</a:t>
            </a:fld>
            <a:endParaRPr lang="en-US"/>
          </a:p>
        </p:txBody>
      </p:sp>
    </p:spTree>
    <p:extLst>
      <p:ext uri="{BB962C8B-B14F-4D97-AF65-F5344CB8AC3E}">
        <p14:creationId xmlns:p14="http://schemas.microsoft.com/office/powerpoint/2010/main" val="161473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a:t>
            </a:fld>
            <a:endParaRPr lang="en-US"/>
          </a:p>
        </p:txBody>
      </p:sp>
    </p:spTree>
    <p:extLst>
      <p:ext uri="{BB962C8B-B14F-4D97-AF65-F5344CB8AC3E}">
        <p14:creationId xmlns:p14="http://schemas.microsoft.com/office/powerpoint/2010/main" val="661779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This particular post was a fun, geeky, and practical – that is what my audience likes.  But visuals seem to capture their attention.</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20</a:t>
            </a:fld>
            <a:endParaRPr lang="en-US"/>
          </a:p>
        </p:txBody>
      </p:sp>
    </p:spTree>
    <p:extLst>
      <p:ext uri="{BB962C8B-B14F-4D97-AF65-F5344CB8AC3E}">
        <p14:creationId xmlns:p14="http://schemas.microsoft.com/office/powerpoint/2010/main" val="214545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click through and read all the comments.    I happened to share this on Friday</a:t>
            </a:r>
            <a:r>
              <a:rPr lang="en-US" baseline="0" dirty="0" smtClean="0"/>
              <a:t> – and in the US Friday is the end of the work week and people are looking forward to their time off and in the mood for something fun.    So I made this a regular feature</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21</a:t>
            </a:fld>
            <a:endParaRPr lang="en-US"/>
          </a:p>
        </p:txBody>
      </p:sp>
    </p:spTree>
    <p:extLst>
      <p:ext uri="{BB962C8B-B14F-4D97-AF65-F5344CB8AC3E}">
        <p14:creationId xmlns:p14="http://schemas.microsoft.com/office/powerpoint/2010/main" val="2009210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my audience looks for “Fun Friday Shares”</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22</a:t>
            </a:fld>
            <a:endParaRPr lang="en-US"/>
          </a:p>
        </p:txBody>
      </p:sp>
    </p:spTree>
    <p:extLst>
      <p:ext uri="{BB962C8B-B14F-4D97-AF65-F5344CB8AC3E}">
        <p14:creationId xmlns:p14="http://schemas.microsoft.com/office/powerpoint/2010/main" val="251443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discovered through measurement what my audience really wants and I continued to </a:t>
            </a:r>
            <a:r>
              <a:rPr lang="en-US" baseline="0" dirty="0" err="1" smtClean="0"/>
              <a:t>expeirment</a:t>
            </a:r>
            <a:r>
              <a:rPr lang="en-US" baseline="0" dirty="0" smtClean="0"/>
              <a:t>.</a:t>
            </a:r>
          </a:p>
          <a:p>
            <a:r>
              <a:rPr lang="en-US" baseline="0" dirty="0" smtClean="0"/>
              <a:t>For example,  I started to look for visuals that were practical tips.  And then experimented with posting on different times.  This one was posted on a Saturday.    It got my most shares ever.  </a:t>
            </a:r>
          </a:p>
        </p:txBody>
      </p:sp>
      <p:sp>
        <p:nvSpPr>
          <p:cNvPr id="4" name="Slide Number Placeholder 3"/>
          <p:cNvSpPr>
            <a:spLocks noGrp="1"/>
          </p:cNvSpPr>
          <p:nvPr>
            <p:ph type="sldNum" sz="quarter" idx="10"/>
          </p:nvPr>
        </p:nvSpPr>
        <p:spPr/>
        <p:txBody>
          <a:bodyPr/>
          <a:lstStyle/>
          <a:p>
            <a:fld id="{DF768A53-9227-4127-BBA5-E459D1CD45A5}" type="slidenum">
              <a:rPr lang="en-US" smtClean="0"/>
              <a:t>23</a:t>
            </a:fld>
            <a:endParaRPr lang="en-US"/>
          </a:p>
        </p:txBody>
      </p:sp>
    </p:spTree>
    <p:extLst>
      <p:ext uri="{BB962C8B-B14F-4D97-AF65-F5344CB8AC3E}">
        <p14:creationId xmlns:p14="http://schemas.microsoft.com/office/powerpoint/2010/main" val="2354846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a spreadsheet to capture this information – and append it to my editorial calendar.</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24</a:t>
            </a:fld>
            <a:endParaRPr lang="en-US"/>
          </a:p>
        </p:txBody>
      </p:sp>
    </p:spTree>
    <p:extLst>
      <p:ext uri="{BB962C8B-B14F-4D97-AF65-F5344CB8AC3E}">
        <p14:creationId xmlns:p14="http://schemas.microsoft.com/office/powerpoint/2010/main" val="1524789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Focus Areas: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Youth</a:t>
            </a:r>
          </a:p>
          <a:p>
            <a:pPr lvl="0"/>
            <a:r>
              <a:rPr lang="en-US" sz="1200" kern="1200" dirty="0" smtClean="0">
                <a:solidFill>
                  <a:schemeClr val="tx1"/>
                </a:solidFill>
                <a:effectLst/>
                <a:latin typeface="+mn-lt"/>
                <a:ea typeface="+mn-ea"/>
                <a:cs typeface="+mn-cs"/>
              </a:rPr>
              <a:t>Women’s Issues</a:t>
            </a:r>
          </a:p>
          <a:p>
            <a:pPr lvl="0"/>
            <a:r>
              <a:rPr lang="en-US" sz="1200" kern="1200" dirty="0" smtClean="0">
                <a:solidFill>
                  <a:schemeClr val="tx1"/>
                </a:solidFill>
                <a:effectLst/>
                <a:latin typeface="+mn-lt"/>
                <a:ea typeface="+mn-ea"/>
                <a:cs typeface="+mn-cs"/>
              </a:rPr>
              <a:t>Education</a:t>
            </a:r>
          </a:p>
          <a:p>
            <a:pPr lvl="0"/>
            <a:r>
              <a:rPr lang="en-US" sz="1200" kern="1200" dirty="0" smtClean="0">
                <a:solidFill>
                  <a:schemeClr val="tx1"/>
                </a:solidFill>
                <a:effectLst/>
                <a:latin typeface="+mn-lt"/>
                <a:ea typeface="+mn-ea"/>
                <a:cs typeface="+mn-cs"/>
              </a:rPr>
              <a:t>Poverty Reduction</a:t>
            </a:r>
          </a:p>
          <a:p>
            <a:pPr lvl="0"/>
            <a:r>
              <a:rPr lang="en-US" sz="1200" kern="1200" dirty="0" smtClean="0">
                <a:solidFill>
                  <a:schemeClr val="tx1"/>
                </a:solidFill>
                <a:effectLst/>
                <a:latin typeface="+mn-lt"/>
                <a:ea typeface="+mn-ea"/>
                <a:cs typeface="+mn-cs"/>
              </a:rPr>
              <a:t>Civil Society</a:t>
            </a:r>
          </a:p>
          <a:p>
            <a:pPr lvl="0"/>
            <a:r>
              <a:rPr lang="en-US" sz="1200" kern="1200" dirty="0" smtClean="0">
                <a:solidFill>
                  <a:schemeClr val="tx1"/>
                </a:solidFill>
                <a:effectLst/>
                <a:latin typeface="+mn-lt"/>
                <a:ea typeface="+mn-ea"/>
                <a:cs typeface="+mn-cs"/>
              </a:rPr>
              <a:t>All Other</a:t>
            </a:r>
          </a:p>
          <a:p>
            <a:r>
              <a:rPr lang="en-US" sz="1200" kern="1200" dirty="0" smtClean="0">
                <a:solidFill>
                  <a:schemeClr val="tx1"/>
                </a:solidFill>
                <a:effectLst/>
                <a:latin typeface="+mn-lt"/>
                <a:ea typeface="+mn-ea"/>
                <a:cs typeface="+mn-cs"/>
              </a:rPr>
              <a:t> </a:t>
            </a:r>
          </a:p>
          <a:p>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Focus Areas</a:t>
            </a:r>
          </a:p>
          <a:p>
            <a:pPr marL="171450" lvl="0" indent="-171450">
              <a:buFont typeface="Arial" pitchFamily="34" charset="0"/>
              <a:buChar char="•"/>
            </a:pPr>
            <a:r>
              <a:rPr lang="en-US" sz="1200" kern="1200" dirty="0" smtClean="0">
                <a:solidFill>
                  <a:schemeClr val="tx1"/>
                </a:solidFill>
                <a:effectLst/>
                <a:latin typeface="+mn-lt"/>
                <a:ea typeface="+mn-ea"/>
                <a:cs typeface="+mn-cs"/>
              </a:rPr>
              <a:t>Youth</a:t>
            </a:r>
          </a:p>
          <a:p>
            <a:pPr marL="171450" lvl="0" indent="-171450">
              <a:buFont typeface="Arial" pitchFamily="34" charset="0"/>
              <a:buChar char="•"/>
            </a:pPr>
            <a:r>
              <a:rPr lang="en-US" sz="1200" kern="1200" dirty="0" smtClean="0">
                <a:solidFill>
                  <a:schemeClr val="tx1"/>
                </a:solidFill>
                <a:effectLst/>
                <a:latin typeface="+mn-lt"/>
                <a:ea typeface="+mn-ea"/>
                <a:cs typeface="+mn-cs"/>
              </a:rPr>
              <a:t>Women’s Issues</a:t>
            </a:r>
          </a:p>
          <a:p>
            <a:pPr marL="171450" lvl="0" indent="-171450">
              <a:buFont typeface="Arial" pitchFamily="34" charset="0"/>
              <a:buChar char="•"/>
            </a:pPr>
            <a:r>
              <a:rPr lang="en-US" sz="1200" kern="1200" dirty="0" smtClean="0">
                <a:solidFill>
                  <a:schemeClr val="tx1"/>
                </a:solidFill>
                <a:effectLst/>
                <a:latin typeface="+mn-lt"/>
                <a:ea typeface="+mn-ea"/>
                <a:cs typeface="+mn-cs"/>
              </a:rPr>
              <a:t>Education</a:t>
            </a:r>
          </a:p>
          <a:p>
            <a:pPr marL="171450" lvl="0" indent="-171450">
              <a:buFont typeface="Arial" pitchFamily="34" charset="0"/>
              <a:buChar char="•"/>
            </a:pPr>
            <a:r>
              <a:rPr lang="en-US" sz="1200" kern="1200" dirty="0" smtClean="0">
                <a:solidFill>
                  <a:schemeClr val="tx1"/>
                </a:solidFill>
                <a:effectLst/>
                <a:latin typeface="+mn-lt"/>
                <a:ea typeface="+mn-ea"/>
                <a:cs typeface="+mn-cs"/>
              </a:rPr>
              <a:t>Poverty Reduction</a:t>
            </a:r>
          </a:p>
          <a:p>
            <a:pPr marL="171450" lvl="0" indent="-171450">
              <a:buFont typeface="Arial" pitchFamily="34" charset="0"/>
              <a:buChar char="•"/>
            </a:pPr>
            <a:r>
              <a:rPr lang="en-US" sz="1200" kern="1200" dirty="0" smtClean="0">
                <a:solidFill>
                  <a:schemeClr val="tx1"/>
                </a:solidFill>
                <a:effectLst/>
                <a:latin typeface="+mn-lt"/>
                <a:ea typeface="+mn-ea"/>
                <a:cs typeface="+mn-cs"/>
              </a:rPr>
              <a:t>Civil Society</a:t>
            </a:r>
          </a:p>
          <a:p>
            <a:pPr marL="171450" lvl="0" indent="-171450">
              <a:buFont typeface="Arial" pitchFamily="34" charset="0"/>
              <a:buChar char="•"/>
            </a:pPr>
            <a:r>
              <a:rPr lang="en-US" sz="1200" kern="1200" dirty="0" smtClean="0">
                <a:solidFill>
                  <a:schemeClr val="tx1"/>
                </a:solidFill>
                <a:effectLst/>
                <a:latin typeface="+mn-lt"/>
                <a:ea typeface="+mn-ea"/>
                <a:cs typeface="+mn-cs"/>
              </a:rPr>
              <a:t>All Other</a:t>
            </a:r>
          </a:p>
          <a:p>
            <a:r>
              <a:rPr lang="en-US" sz="1200" kern="1200" dirty="0" smtClean="0">
                <a:solidFill>
                  <a:schemeClr val="tx1"/>
                </a:solidFill>
                <a:effectLst/>
                <a:latin typeface="+mn-lt"/>
                <a:ea typeface="+mn-ea"/>
                <a:cs typeface="+mn-cs"/>
              </a:rPr>
              <a:t> </a:t>
            </a:r>
          </a:p>
          <a:p>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that you have your editorial calendar in place,  let’s look at what type of content works on Facebook.</a:t>
            </a:r>
          </a:p>
        </p:txBody>
      </p:sp>
      <p:sp>
        <p:nvSpPr>
          <p:cNvPr id="4" name="Slide Number Placeholder 3"/>
          <p:cNvSpPr>
            <a:spLocks noGrp="1"/>
          </p:cNvSpPr>
          <p:nvPr>
            <p:ph type="sldNum" sz="quarter" idx="10"/>
          </p:nvPr>
        </p:nvSpPr>
        <p:spPr/>
        <p:txBody>
          <a:bodyPr/>
          <a:lstStyle/>
          <a:p>
            <a:fld id="{25BCBDAB-5312-4514-BDCE-B88950303CB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http://www.flickr.com/photos/civisi/2930794542/sizes/o/in/photostream/</a:t>
            </a:r>
          </a:p>
          <a:p>
            <a:pPr>
              <a:spcBef>
                <a:spcPct val="0"/>
              </a:spcBef>
            </a:pPr>
            <a:endParaRPr lang="en-US" dirty="0" smtClean="0"/>
          </a:p>
          <a:p>
            <a:pPr>
              <a:spcBef>
                <a:spcPct val="0"/>
              </a:spcBef>
            </a:pPr>
            <a:r>
              <a:rPr lang="en-US" dirty="0" smtClean="0"/>
              <a:t>You</a:t>
            </a:r>
            <a:r>
              <a:rPr lang="en-US" baseline="0" dirty="0" smtClean="0"/>
              <a:t> don’t have to create new content just for Facebook.  You are essentially repurposing content from other channels like your web site or blog or photos or links that you’re curating.   Think about as chopping up your existing content into smaller pieces.</a:t>
            </a: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1633F8-8343-4011-ACC7-1E881346717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a:t>
            </a:r>
            <a:r>
              <a:rPr lang="en-US" baseline="0" dirty="0" smtClean="0"/>
              <a:t> is an example. </a:t>
            </a:r>
          </a:p>
          <a:p>
            <a:pPr>
              <a:spcBef>
                <a:spcPct val="0"/>
              </a:spcBef>
            </a:pPr>
            <a:endParaRPr lang="en-US" baseline="0" dirty="0" smtClean="0"/>
          </a:p>
          <a:p>
            <a:pPr>
              <a:spcBef>
                <a:spcPct val="0"/>
              </a:spcBef>
            </a:pPr>
            <a:r>
              <a:rPr lang="en-US" baseline="0" dirty="0" smtClean="0"/>
              <a:t>The Monterey Bay Aquarium posted these Valentine’s Day images for cards on their web site.  For Facebook, they simply selected an image to post onto Facebook with a brief message.  </a:t>
            </a: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1633F8-8343-4011-ACC7-1E8813467170}"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a:t>
            </a:r>
          </a:p>
          <a:p>
            <a:r>
              <a:rPr lang="en-US" sz="1300" baseline="0" dirty="0" smtClean="0"/>
              <a:t>These are suggestions and guidelines.</a:t>
            </a:r>
          </a:p>
        </p:txBody>
      </p:sp>
      <p:sp>
        <p:nvSpPr>
          <p:cNvPr id="4" name="Slide Number Placeholder 3"/>
          <p:cNvSpPr>
            <a:spLocks noGrp="1"/>
          </p:cNvSpPr>
          <p:nvPr>
            <p:ph type="sldNum" sz="quarter" idx="10"/>
          </p:nvPr>
        </p:nvSpPr>
        <p:spPr/>
        <p:txBody>
          <a:bodyPr/>
          <a:lstStyle/>
          <a:p>
            <a:fld id="{25BCBDAB-5312-4514-BDCE-B88950303C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a:t>
            </a:r>
          </a:p>
          <a:p>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Short</a:t>
            </a:r>
            <a:r>
              <a:rPr lang="en-US" sz="1200" kern="1200" baseline="0" dirty="0" smtClean="0">
                <a:solidFill>
                  <a:schemeClr val="tx1"/>
                </a:solidFill>
                <a:effectLst/>
                <a:latin typeface="+mn-lt"/>
                <a:ea typeface="+mn-ea"/>
                <a:cs typeface="+mn-cs"/>
              </a:rPr>
              <a:t> updates get shared more.  These were posted right before and after New Year’s.    Notice how many comments and shares and likes.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a:t>
            </a:r>
          </a:p>
          <a:p>
            <a:r>
              <a:rPr lang="en-US" sz="1300" baseline="0" dirty="0" smtClean="0"/>
              <a:t>The image the Red Cross is using is a chart about blood types.  They’ve posted it with a simple question:  What’s your type?</a:t>
            </a:r>
          </a:p>
        </p:txBody>
      </p:sp>
      <p:sp>
        <p:nvSpPr>
          <p:cNvPr id="4" name="Slide Number Placeholder 3"/>
          <p:cNvSpPr>
            <a:spLocks noGrp="1"/>
          </p:cNvSpPr>
          <p:nvPr>
            <p:ph type="sldNum" sz="quarter" idx="10"/>
          </p:nvPr>
        </p:nvSpPr>
        <p:spPr/>
        <p:txBody>
          <a:bodyPr/>
          <a:lstStyle/>
          <a:p>
            <a:fld id="{25BCBDAB-5312-4514-BDCE-B88950303C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pPr/>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pPr/>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pPr/>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pPr/>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a:r>
              <a:rPr lang="en-US" sz="2800" b="1" dirty="0">
                <a:latin typeface="Arial" pitchFamily="34" charset="0"/>
                <a:cs typeface="Arial" pitchFamily="34" charset="0"/>
              </a:rPr>
              <a:t>New Media for the Networked NGO</a:t>
            </a: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a:r>
              <a:rPr lang="en-US" b="1" dirty="0" smtClean="0">
                <a:latin typeface="Arial" pitchFamily="34" charset="0"/>
                <a:cs typeface="Arial" pitchFamily="34" charset="0"/>
              </a:rPr>
              <a:t>Content and Measurement for Facebook</a:t>
            </a:r>
          </a:p>
          <a:p>
            <a:pPr algn="ctr"/>
            <a:r>
              <a:rPr lang="en-US" b="1" dirty="0">
                <a:latin typeface="Arial" pitchFamily="34" charset="0"/>
                <a:cs typeface="Arial" pitchFamily="34" charset="0"/>
              </a:rPr>
              <a:t>Presenter: Beth </a:t>
            </a:r>
            <a:r>
              <a:rPr lang="en-US" b="1" dirty="0" smtClean="0">
                <a:latin typeface="Arial" pitchFamily="34" charset="0"/>
                <a:cs typeface="Arial" pitchFamily="34" charset="0"/>
              </a:rPr>
              <a:t>Kanter</a:t>
            </a:r>
            <a:endParaRPr lang="en-US" dirty="0">
              <a:latin typeface="Arial" pitchFamily="34" charset="0"/>
              <a:cs typeface="Arial" pitchFamily="34" charset="0"/>
            </a:endParaRPr>
          </a:p>
        </p:txBody>
      </p:sp>
      <p:sp>
        <p:nvSpPr>
          <p:cNvPr id="10" name="TextBox 9"/>
          <p:cNvSpPr txBox="1"/>
          <p:nvPr/>
        </p:nvSpPr>
        <p:spPr>
          <a:xfrm>
            <a:off x="9525" y="6334780"/>
            <a:ext cx="9144000" cy="738664"/>
          </a:xfrm>
          <a:prstGeom prst="rect">
            <a:avLst/>
          </a:prstGeom>
          <a:noFill/>
        </p:spPr>
        <p:txBody>
          <a:bodyPr wrap="square" rtlCol="0">
            <a:spAutoFit/>
          </a:bodyPr>
          <a:lstStyle/>
          <a:p>
            <a:pPr algn="ctr"/>
            <a:r>
              <a:rPr lang="en-US" sz="1400" dirty="0">
                <a:latin typeface="Arial" pitchFamily="34" charset="0"/>
                <a:cs typeface="Arial" pitchFamily="34" charset="0"/>
              </a:rPr>
              <a:t>E-Mediat is funded by the Middle East Partnership Initiative of the United States Department of State with support from Microsoft Corporation and craigslist Charitable Fund and administrated by the Institute of International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Eye </a:t>
            </a:r>
            <a:r>
              <a:rPr lang="en-US" sz="3600" b="1" dirty="0">
                <a:latin typeface="Arial" pitchFamily="34" charset="0"/>
                <a:cs typeface="Arial" pitchFamily="34" charset="0"/>
              </a:rPr>
              <a:t>Catching Relevant Images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133600"/>
            <a:ext cx="4387451" cy="3547784"/>
          </a:xfrm>
          <a:prstGeom prst="rect">
            <a:avLst/>
          </a:prstGeom>
        </p:spPr>
      </p:pic>
      <p:cxnSp>
        <p:nvCxnSpPr>
          <p:cNvPr id="10" name="Straight Arrow Connector 9"/>
          <p:cNvCxnSpPr/>
          <p:nvPr/>
        </p:nvCxnSpPr>
        <p:spPr>
          <a:xfrm flipH="1">
            <a:off x="1676400" y="1676400"/>
            <a:ext cx="1447800" cy="0"/>
          </a:xfrm>
          <a:prstGeom prst="straightConnector1">
            <a:avLst/>
          </a:prstGeom>
          <a:ln w="1079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Eye </a:t>
            </a:r>
            <a:r>
              <a:rPr lang="en-US" sz="3600" b="1" dirty="0">
                <a:latin typeface="Arial" pitchFamily="34" charset="0"/>
                <a:cs typeface="Arial" pitchFamily="34" charset="0"/>
              </a:rPr>
              <a:t>Catching Relevant Images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2" y="2413569"/>
            <a:ext cx="4083093"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981199"/>
            <a:ext cx="3695076" cy="4089969"/>
          </a:xfrm>
          <a:prstGeom prst="rect">
            <a:avLst/>
          </a:prstGeom>
        </p:spPr>
      </p:pic>
    </p:spTree>
    <p:extLst>
      <p:ext uri="{BB962C8B-B14F-4D97-AF65-F5344CB8AC3E}">
        <p14:creationId xmlns:p14="http://schemas.microsoft.com/office/powerpoint/2010/main" val="15766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Eye </a:t>
            </a:r>
            <a:r>
              <a:rPr lang="en-US" sz="3600" b="1" dirty="0">
                <a:latin typeface="Arial" pitchFamily="34" charset="0"/>
                <a:cs typeface="Arial" pitchFamily="34" charset="0"/>
              </a:rPr>
              <a:t>Catching Relevant Images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76400"/>
            <a:ext cx="5009524" cy="3247619"/>
          </a:xfrm>
          <a:prstGeom prst="rect">
            <a:avLst/>
          </a:prstGeom>
        </p:spPr>
      </p:pic>
    </p:spTree>
    <p:extLst>
      <p:ext uri="{BB962C8B-B14F-4D97-AF65-F5344CB8AC3E}">
        <p14:creationId xmlns:p14="http://schemas.microsoft.com/office/powerpoint/2010/main" val="170363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Eye </a:t>
            </a:r>
            <a:r>
              <a:rPr lang="en-US" sz="3600" b="1" dirty="0">
                <a:latin typeface="Arial" pitchFamily="34" charset="0"/>
                <a:cs typeface="Arial" pitchFamily="34" charset="0"/>
              </a:rPr>
              <a:t>Catching Relevant Images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76" y="1905000"/>
            <a:ext cx="6733334" cy="4504762"/>
          </a:xfrm>
          <a:prstGeom prst="rect">
            <a:avLst/>
          </a:prstGeom>
        </p:spPr>
      </p:pic>
    </p:spTree>
    <p:extLst>
      <p:ext uri="{BB962C8B-B14F-4D97-AF65-F5344CB8AC3E}">
        <p14:creationId xmlns:p14="http://schemas.microsoft.com/office/powerpoint/2010/main" val="348149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Experiment </a:t>
            </a:r>
            <a:r>
              <a:rPr lang="en-US" sz="3600" b="1" dirty="0">
                <a:latin typeface="Arial" pitchFamily="34" charset="0"/>
                <a:cs typeface="Arial" pitchFamily="34" charset="0"/>
              </a:rPr>
              <a:t>with Time of Day and Day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6" y="1295400"/>
            <a:ext cx="4612400" cy="51084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667000"/>
            <a:ext cx="3833191" cy="1981200"/>
          </a:xfrm>
          <a:prstGeom prst="rect">
            <a:avLst/>
          </a:prstGeom>
        </p:spPr>
      </p:pic>
    </p:spTree>
    <p:extLst>
      <p:ext uri="{BB962C8B-B14F-4D97-AF65-F5344CB8AC3E}">
        <p14:creationId xmlns:p14="http://schemas.microsoft.com/office/powerpoint/2010/main" val="195987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0978286"/>
              </p:ext>
            </p:extLst>
          </p:nvPr>
        </p:nvGraphicFramePr>
        <p:xfrm>
          <a:off x="304800" y="1066800"/>
          <a:ext cx="8382000" cy="5219275"/>
        </p:xfrm>
        <a:graphic>
          <a:graphicData uri="http://schemas.openxmlformats.org/drawingml/2006/table">
            <a:tbl>
              <a:tblPr firstRow="1" bandRow="1">
                <a:tableStyleId>{7DF18680-E054-41AD-8BC1-D1AEF772440D}</a:tableStyleId>
              </a:tblPr>
              <a:tblGrid>
                <a:gridCol w="2438400"/>
                <a:gridCol w="2057400"/>
                <a:gridCol w="2438400"/>
                <a:gridCol w="1447800"/>
              </a:tblGrid>
              <a:tr h="442470">
                <a:tc>
                  <a:txBody>
                    <a:bodyPr/>
                    <a:lstStyle/>
                    <a:p>
                      <a:r>
                        <a:rPr lang="en-US" dirty="0" smtClean="0">
                          <a:latin typeface="Arial" pitchFamily="34" charset="0"/>
                          <a:cs typeface="Arial" pitchFamily="34" charset="0"/>
                        </a:rPr>
                        <a:t>Month</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Content/Type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Topic</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Time</a:t>
                      </a:r>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Monday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Question</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Tuesday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Photo</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Wednesday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Video</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Thursday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Link</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Friday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Question</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Monday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Question</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Tuesday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Photo</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Wednesday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Video</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Thursday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Link</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434255">
                <a:tc>
                  <a:txBody>
                    <a:bodyPr/>
                    <a:lstStyle/>
                    <a:p>
                      <a:r>
                        <a:rPr lang="en-US" dirty="0" smtClean="0">
                          <a:latin typeface="Arial" pitchFamily="34" charset="0"/>
                          <a:cs typeface="Arial" pitchFamily="34" charset="0"/>
                        </a:rPr>
                        <a:t>Friday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Question</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bl>
          </a:graphicData>
        </a:graphic>
      </p:graphicFrame>
      <p:sp>
        <p:nvSpPr>
          <p:cNvPr id="3" name="TextBox 2"/>
          <p:cNvSpPr txBox="1"/>
          <p:nvPr/>
        </p:nvSpPr>
        <p:spPr>
          <a:xfrm>
            <a:off x="457200" y="257175"/>
            <a:ext cx="739140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Facebook Micro Content Editorial Calendar</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295400"/>
            <a:ext cx="2580867" cy="51542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971" y="2715361"/>
            <a:ext cx="1942857" cy="2314286"/>
          </a:xfrm>
          <a:prstGeom prst="rect">
            <a:avLst/>
          </a:prstGeom>
        </p:spPr>
      </p:pic>
      <p:sp>
        <p:nvSpPr>
          <p:cNvPr id="13" name="Left Arrow 12"/>
          <p:cNvSpPr/>
          <p:nvPr/>
        </p:nvSpPr>
        <p:spPr>
          <a:xfrm>
            <a:off x="2552700" y="4337577"/>
            <a:ext cx="1633334" cy="297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 y="3048"/>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Use </a:t>
            </a:r>
            <a:r>
              <a:rPr lang="en-US" sz="3600" b="1" dirty="0">
                <a:latin typeface="Arial" pitchFamily="34" charset="0"/>
                <a:cs typeface="Arial" pitchFamily="34" charset="0"/>
              </a:rPr>
              <a:t>the Facebook Insights Tool</a:t>
            </a:r>
          </a:p>
        </p:txBody>
      </p:sp>
    </p:spTree>
    <p:extLst>
      <p:ext uri="{BB962C8B-B14F-4D97-AF65-F5344CB8AC3E}">
        <p14:creationId xmlns:p14="http://schemas.microsoft.com/office/powerpoint/2010/main" val="4114151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
            <a:ext cx="8421988" cy="6781800"/>
          </a:xfrm>
          <a:prstGeom prst="rect">
            <a:avLst/>
          </a:prstGeom>
        </p:spPr>
      </p:pic>
      <p:sp>
        <p:nvSpPr>
          <p:cNvPr id="5" name="TextBox 4"/>
          <p:cNvSpPr txBox="1"/>
          <p:nvPr/>
        </p:nvSpPr>
        <p:spPr>
          <a:xfrm>
            <a:off x="3200400" y="1288480"/>
            <a:ext cx="5791200" cy="954107"/>
          </a:xfrm>
          <a:prstGeom prst="rect">
            <a:avLst/>
          </a:prstGeom>
          <a:solidFill>
            <a:schemeClr val="bg2"/>
          </a:solidFill>
          <a:ln w="34925">
            <a:solidFill>
              <a:schemeClr val="tx1"/>
            </a:solidFill>
          </a:ln>
        </p:spPr>
        <p:txBody>
          <a:bodyPr wrap="square" rtlCol="0">
            <a:spAutoFit/>
          </a:bodyPr>
          <a:lstStyle/>
          <a:p>
            <a:r>
              <a:rPr lang="en-US" sz="1400" b="1" dirty="0" smtClean="0">
                <a:solidFill>
                  <a:srgbClr val="0070C0"/>
                </a:solidFill>
                <a:latin typeface="Arial" pitchFamily="34" charset="0"/>
                <a:cs typeface="Arial" pitchFamily="34" charset="0"/>
              </a:rPr>
              <a:t>Blue = Reach </a:t>
            </a:r>
          </a:p>
          <a:p>
            <a:r>
              <a:rPr lang="en-US" sz="1400" b="1" dirty="0" smtClean="0">
                <a:solidFill>
                  <a:schemeClr val="accent3">
                    <a:lumMod val="75000"/>
                  </a:schemeClr>
                </a:solidFill>
                <a:latin typeface="Arial" pitchFamily="34" charset="0"/>
                <a:cs typeface="Arial" pitchFamily="34" charset="0"/>
              </a:rPr>
              <a:t>Green = Engagement  - People Talking About</a:t>
            </a:r>
          </a:p>
          <a:p>
            <a:r>
              <a:rPr lang="en-US" sz="1400" b="1" dirty="0" smtClean="0">
                <a:solidFill>
                  <a:srgbClr val="7030A0"/>
                </a:solidFill>
                <a:latin typeface="Arial" pitchFamily="34" charset="0"/>
                <a:cs typeface="Arial" pitchFamily="34" charset="0"/>
              </a:rPr>
              <a:t>Purple = Content</a:t>
            </a:r>
          </a:p>
          <a:p>
            <a:r>
              <a:rPr lang="en-US" sz="1400" b="1" dirty="0" smtClean="0">
                <a:latin typeface="Arial" pitchFamily="34" charset="0"/>
                <a:cs typeface="Arial" pitchFamily="34" charset="0"/>
              </a:rPr>
              <a:t>Size of circle = frequency</a:t>
            </a:r>
            <a:endParaRPr lang="en-US" sz="1400" b="1" dirty="0">
              <a:latin typeface="Arial" pitchFamily="34" charset="0"/>
              <a:cs typeface="Arial" pitchFamily="34" charset="0"/>
            </a:endParaRPr>
          </a:p>
        </p:txBody>
      </p:sp>
      <p:sp>
        <p:nvSpPr>
          <p:cNvPr id="6" name="TextBox 5"/>
          <p:cNvSpPr txBox="1"/>
          <p:nvPr/>
        </p:nvSpPr>
        <p:spPr>
          <a:xfrm>
            <a:off x="533400" y="4953000"/>
            <a:ext cx="8269588" cy="1077218"/>
          </a:xfrm>
          <a:prstGeom prst="rect">
            <a:avLst/>
          </a:prstGeom>
          <a:solidFill>
            <a:schemeClr val="bg2">
              <a:lumMod val="90000"/>
            </a:schemeClr>
          </a:solidFill>
          <a:ln w="28575">
            <a:solidFill>
              <a:schemeClr val="tx1"/>
            </a:solidFill>
          </a:ln>
        </p:spPr>
        <p:txBody>
          <a:bodyPr wrap="square" rtlCol="0">
            <a:spAutoFit/>
          </a:bodyPr>
          <a:lstStyle/>
          <a:p>
            <a:r>
              <a:rPr lang="en-US" sz="3200" dirty="0" smtClean="0">
                <a:latin typeface="Arial" pitchFamily="34" charset="0"/>
                <a:cs typeface="Arial" pitchFamily="34" charset="0"/>
              </a:rPr>
              <a:t>Where are the  Mountains and Valleys?   What caused them?</a:t>
            </a:r>
          </a:p>
        </p:txBody>
      </p:sp>
    </p:spTree>
    <p:extLst>
      <p:ext uri="{BB962C8B-B14F-4D97-AF65-F5344CB8AC3E}">
        <p14:creationId xmlns:p14="http://schemas.microsoft.com/office/powerpoint/2010/main" val="2061394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6678228" cy="6858000"/>
          </a:xfrm>
          <a:prstGeom prst="rect">
            <a:avLst/>
          </a:prstGeom>
        </p:spPr>
      </p:pic>
      <p:sp>
        <p:nvSpPr>
          <p:cNvPr id="4" name="Right Arrow 3"/>
          <p:cNvSpPr/>
          <p:nvPr/>
        </p:nvSpPr>
        <p:spPr>
          <a:xfrm>
            <a:off x="4648200" y="1905000"/>
            <a:ext cx="1676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304800"/>
            <a:ext cx="5791200" cy="1200329"/>
          </a:xfrm>
          <a:prstGeom prst="rect">
            <a:avLst/>
          </a:prstGeom>
          <a:solidFill>
            <a:schemeClr val="bg2"/>
          </a:solidFill>
          <a:ln w="34925">
            <a:solidFill>
              <a:schemeClr val="tx1"/>
            </a:solidFill>
          </a:ln>
        </p:spPr>
        <p:txBody>
          <a:bodyPr wrap="square" rtlCol="0">
            <a:spAutoFit/>
          </a:bodyPr>
          <a:lstStyle/>
          <a:p>
            <a:r>
              <a:rPr lang="en-US" b="1" dirty="0" smtClean="0">
                <a:solidFill>
                  <a:srgbClr val="0070C0"/>
                </a:solidFill>
                <a:latin typeface="Arial" pitchFamily="34" charset="0"/>
                <a:cs typeface="Arial" pitchFamily="34" charset="0"/>
              </a:rPr>
              <a:t>Blue = Reach </a:t>
            </a:r>
          </a:p>
          <a:p>
            <a:r>
              <a:rPr lang="en-US" b="1" dirty="0" smtClean="0">
                <a:solidFill>
                  <a:schemeClr val="accent3">
                    <a:lumMod val="75000"/>
                  </a:schemeClr>
                </a:solidFill>
                <a:latin typeface="Arial" pitchFamily="34" charset="0"/>
                <a:cs typeface="Arial" pitchFamily="34" charset="0"/>
              </a:rPr>
              <a:t>Green = Engagement  - People Talking About</a:t>
            </a:r>
          </a:p>
          <a:p>
            <a:r>
              <a:rPr lang="en-US" b="1" dirty="0" smtClean="0">
                <a:solidFill>
                  <a:srgbClr val="7030A0"/>
                </a:solidFill>
                <a:latin typeface="Arial" pitchFamily="34" charset="0"/>
                <a:cs typeface="Arial" pitchFamily="34" charset="0"/>
              </a:rPr>
              <a:t>Purple = Content</a:t>
            </a:r>
          </a:p>
          <a:p>
            <a:r>
              <a:rPr lang="en-US" b="1" dirty="0" smtClean="0">
                <a:latin typeface="Arial" pitchFamily="34" charset="0"/>
                <a:cs typeface="Arial" pitchFamily="34" charset="0"/>
              </a:rPr>
              <a:t>Size of circle = frequency</a:t>
            </a:r>
            <a:endParaRPr lang="en-US" b="1" dirty="0">
              <a:latin typeface="Arial" pitchFamily="34" charset="0"/>
              <a:cs typeface="Arial" pitchFamily="34" charset="0"/>
            </a:endParaRPr>
          </a:p>
        </p:txBody>
      </p:sp>
    </p:spTree>
    <p:extLst>
      <p:ext uri="{BB962C8B-B14F-4D97-AF65-F5344CB8AC3E}">
        <p14:creationId xmlns:p14="http://schemas.microsoft.com/office/powerpoint/2010/main" val="644030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
            <a:ext cx="8915400" cy="69086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4" y="5972105"/>
            <a:ext cx="7438096" cy="361905"/>
          </a:xfrm>
          <a:prstGeom prst="rect">
            <a:avLst/>
          </a:prstGeom>
        </p:spPr>
      </p:pic>
      <p:sp>
        <p:nvSpPr>
          <p:cNvPr id="6" name="Right Arrow 5"/>
          <p:cNvSpPr/>
          <p:nvPr/>
        </p:nvSpPr>
        <p:spPr>
          <a:xfrm rot="160963">
            <a:off x="5688820" y="590367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600" y="3657600"/>
            <a:ext cx="182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29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5" name="TextBox 4"/>
          <p:cNvSpPr txBox="1"/>
          <p:nvPr/>
        </p:nvSpPr>
        <p:spPr>
          <a:xfrm>
            <a:off x="828675" y="1752600"/>
            <a:ext cx="7467600" cy="2831544"/>
          </a:xfrm>
          <a:prstGeom prst="rect">
            <a:avLst/>
          </a:prstGeom>
          <a:noFill/>
        </p:spPr>
        <p:txBody>
          <a:bodyPr wrap="square" rtlCol="0">
            <a:spAutoFit/>
          </a:bodyPr>
          <a:lstStyle/>
          <a:p>
            <a:pPr lvl="0" algn="ctr"/>
            <a:endParaRPr lang="en-US" sz="3200" dirty="0" smtClean="0">
              <a:latin typeface="Arial" pitchFamily="34" charset="0"/>
              <a:cs typeface="Arial" pitchFamily="34" charset="0"/>
            </a:endParaRPr>
          </a:p>
          <a:p>
            <a:pPr lvl="0" algn="ctr"/>
            <a:endParaRPr lang="en-US" sz="3200" dirty="0">
              <a:latin typeface="Arial" pitchFamily="34" charset="0"/>
              <a:cs typeface="Arial" pitchFamily="34" charset="0"/>
            </a:endParaRPr>
          </a:p>
          <a:p>
            <a:pPr lvl="0" algn="ctr"/>
            <a:r>
              <a:rPr lang="en-US" sz="3200" dirty="0" smtClean="0">
                <a:latin typeface="Arial" pitchFamily="34" charset="0"/>
                <a:cs typeface="Arial" pitchFamily="34" charset="0"/>
              </a:rPr>
              <a:t>To understand how to organize, create, and measure a micro content strategy for Facebook</a:t>
            </a:r>
          </a:p>
          <a:p>
            <a:endParaRPr lang="en-US" dirty="0"/>
          </a:p>
        </p:txBody>
      </p:sp>
      <p:sp>
        <p:nvSpPr>
          <p:cNvPr id="6" name="TextBox 5"/>
          <p:cNvSpPr txBox="1"/>
          <p:nvPr/>
        </p:nvSpPr>
        <p:spPr>
          <a:xfrm>
            <a:off x="0" y="0"/>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Facebook</a:t>
            </a:r>
            <a:r>
              <a:rPr lang="en-US" sz="3600" b="1" dirty="0">
                <a:latin typeface="Arial" pitchFamily="34" charset="0"/>
                <a:cs typeface="Arial" pitchFamily="34" charset="0"/>
              </a:rPr>
              <a:t>: Learning 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050"/>
            <a:ext cx="6957971" cy="6858000"/>
          </a:xfrm>
          <a:prstGeom prst="rect">
            <a:avLst/>
          </a:prstGeom>
        </p:spPr>
      </p:pic>
      <p:sp>
        <p:nvSpPr>
          <p:cNvPr id="4" name="TextBox 3"/>
          <p:cNvSpPr txBox="1"/>
          <p:nvPr/>
        </p:nvSpPr>
        <p:spPr>
          <a:xfrm>
            <a:off x="3859985" y="5562600"/>
            <a:ext cx="4445815" cy="523220"/>
          </a:xfrm>
          <a:prstGeom prst="rect">
            <a:avLst/>
          </a:prstGeom>
          <a:noFill/>
        </p:spPr>
        <p:txBody>
          <a:bodyPr wrap="square" rtlCol="0">
            <a:spAutoFit/>
          </a:bodyPr>
          <a:lstStyle/>
          <a:p>
            <a:r>
              <a:rPr lang="en-US" sz="2800" dirty="0" smtClean="0">
                <a:latin typeface="Arial" pitchFamily="34" charset="0"/>
                <a:cs typeface="Arial" pitchFamily="34" charset="0"/>
              </a:rPr>
              <a:t>Had highest virility rate</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5557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57200"/>
            <a:ext cx="5685715" cy="4580953"/>
          </a:xfrm>
          <a:prstGeom prst="rect">
            <a:avLst/>
          </a:prstGeom>
        </p:spPr>
      </p:pic>
      <p:sp>
        <p:nvSpPr>
          <p:cNvPr id="3" name="TextBox 2"/>
          <p:cNvSpPr txBox="1"/>
          <p:nvPr/>
        </p:nvSpPr>
        <p:spPr>
          <a:xfrm>
            <a:off x="685800" y="5257800"/>
            <a:ext cx="7848600" cy="1107996"/>
          </a:xfrm>
          <a:prstGeom prst="rect">
            <a:avLst/>
          </a:prstGeom>
          <a:noFill/>
        </p:spPr>
        <p:txBody>
          <a:bodyPr wrap="square" rtlCol="0">
            <a:spAutoFit/>
          </a:bodyPr>
          <a:lstStyle/>
          <a:p>
            <a:r>
              <a:rPr lang="en-US" sz="2400" dirty="0" smtClean="0">
                <a:latin typeface="Arial" pitchFamily="34" charset="0"/>
                <a:cs typeface="Arial" pitchFamily="34" charset="0"/>
              </a:rPr>
              <a:t>Learning:    </a:t>
            </a:r>
          </a:p>
          <a:p>
            <a:r>
              <a:rPr lang="en-US" sz="2400" dirty="0" smtClean="0">
                <a:latin typeface="Arial" pitchFamily="34" charset="0"/>
                <a:cs typeface="Arial" pitchFamily="34" charset="0"/>
              </a:rPr>
              <a:t>Post fun geeky visual stuff that is useful on Fridays </a:t>
            </a:r>
          </a:p>
          <a:p>
            <a:endParaRPr lang="en-US" dirty="0" smtClean="0"/>
          </a:p>
        </p:txBody>
      </p:sp>
    </p:spTree>
    <p:extLst>
      <p:ext uri="{BB962C8B-B14F-4D97-AF65-F5344CB8AC3E}">
        <p14:creationId xmlns:p14="http://schemas.microsoft.com/office/powerpoint/2010/main" val="1387690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399"/>
            <a:ext cx="9067800" cy="6623437"/>
          </a:xfrm>
          <a:prstGeom prst="rect">
            <a:avLst/>
          </a:prstGeom>
        </p:spPr>
      </p:pic>
      <p:sp>
        <p:nvSpPr>
          <p:cNvPr id="3" name="Oval 2"/>
          <p:cNvSpPr/>
          <p:nvPr/>
        </p:nvSpPr>
        <p:spPr>
          <a:xfrm>
            <a:off x="2057400" y="4991100"/>
            <a:ext cx="1828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80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10800000">
            <a:off x="914400" y="4267200"/>
            <a:ext cx="3657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280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518"/>
            <a:ext cx="9144000" cy="5950963"/>
          </a:xfrm>
          <a:prstGeom prst="rect">
            <a:avLst/>
          </a:prstGeom>
        </p:spPr>
      </p:pic>
    </p:spTree>
    <p:extLst>
      <p:ext uri="{BB962C8B-B14F-4D97-AF65-F5344CB8AC3E}">
        <p14:creationId xmlns:p14="http://schemas.microsoft.com/office/powerpoint/2010/main" val="4166103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r>
              <a:rPr lang="en-US" sz="3600" b="1" dirty="0">
                <a:latin typeface="Arial" pitchFamily="34" charset="0"/>
                <a:cs typeface="Arial" pitchFamily="34" charset="0"/>
              </a:rPr>
              <a:t>Small Group Exercise:  Plan A Month of Facebook Content</a:t>
            </a:r>
          </a:p>
        </p:txBody>
      </p:sp>
      <p:sp>
        <p:nvSpPr>
          <p:cNvPr id="3" name="TextBox 2"/>
          <p:cNvSpPr txBox="1"/>
          <p:nvPr/>
        </p:nvSpPr>
        <p:spPr>
          <a:xfrm>
            <a:off x="76200" y="1219200"/>
            <a:ext cx="9067800" cy="5632311"/>
          </a:xfrm>
          <a:prstGeom prst="rect">
            <a:avLst/>
          </a:prstGeom>
          <a:noFill/>
        </p:spPr>
        <p:txBody>
          <a:bodyPr wrap="square" rtlCol="0">
            <a:spAutoFit/>
          </a:bodyPr>
          <a:lstStyle/>
          <a:p>
            <a:pPr marL="342900" indent="-342900">
              <a:buAutoNum type="arabicPeriod"/>
            </a:pPr>
            <a:r>
              <a:rPr lang="en-US" sz="2400" dirty="0" smtClean="0">
                <a:latin typeface="Arial" pitchFamily="34" charset="0"/>
                <a:cs typeface="Arial" pitchFamily="34" charset="0"/>
              </a:rPr>
              <a:t>Each table has a different focus area – go sit at a table that matches your NGO’s focus area</a:t>
            </a:r>
          </a:p>
          <a:p>
            <a:pPr lvl="2"/>
            <a:r>
              <a:rPr lang="en-US" sz="2400" dirty="0" smtClean="0">
                <a:latin typeface="Arial" pitchFamily="34" charset="0"/>
                <a:cs typeface="Arial" pitchFamily="34" charset="0"/>
              </a:rPr>
              <a:t>Focus Areas:</a:t>
            </a:r>
          </a:p>
          <a:p>
            <a:pPr marL="1714500" lvl="3" indent="-342900">
              <a:buFont typeface="Arial" pitchFamily="34" charset="0"/>
              <a:buChar char="•"/>
            </a:pPr>
            <a:r>
              <a:rPr lang="en-US" sz="2400" dirty="0" smtClean="0">
                <a:latin typeface="Arial" pitchFamily="34" charset="0"/>
                <a:cs typeface="Arial" pitchFamily="34" charset="0"/>
              </a:rPr>
              <a:t>Youth</a:t>
            </a:r>
          </a:p>
          <a:p>
            <a:pPr marL="1714500" lvl="3" indent="-342900">
              <a:buFont typeface="Arial" pitchFamily="34" charset="0"/>
              <a:buChar char="•"/>
            </a:pPr>
            <a:r>
              <a:rPr lang="en-US" sz="2400" dirty="0" smtClean="0">
                <a:latin typeface="Arial" pitchFamily="34" charset="0"/>
                <a:cs typeface="Arial" pitchFamily="34" charset="0"/>
              </a:rPr>
              <a:t>Education</a:t>
            </a:r>
          </a:p>
          <a:p>
            <a:pPr marL="1714500" lvl="3" indent="-342900">
              <a:buFont typeface="Arial" pitchFamily="34" charset="0"/>
              <a:buChar char="•"/>
            </a:pPr>
            <a:r>
              <a:rPr lang="en-US" sz="2400" dirty="0" smtClean="0">
                <a:latin typeface="Arial" pitchFamily="34" charset="0"/>
                <a:cs typeface="Arial" pitchFamily="34" charset="0"/>
              </a:rPr>
              <a:t>Women's Issues</a:t>
            </a:r>
          </a:p>
          <a:p>
            <a:pPr marL="1714500" lvl="3" indent="-342900">
              <a:buFont typeface="Arial" pitchFamily="34" charset="0"/>
              <a:buChar char="•"/>
            </a:pPr>
            <a:r>
              <a:rPr lang="en-US" sz="2400" dirty="0" smtClean="0">
                <a:latin typeface="Arial" pitchFamily="34" charset="0"/>
                <a:cs typeface="Arial" pitchFamily="34" charset="0"/>
              </a:rPr>
              <a:t>Civil Society</a:t>
            </a:r>
          </a:p>
          <a:p>
            <a:pPr marL="1714500" lvl="3" indent="-342900">
              <a:buFont typeface="Arial" pitchFamily="34" charset="0"/>
              <a:buChar char="•"/>
            </a:pPr>
            <a:r>
              <a:rPr lang="en-US" sz="2400" dirty="0" smtClean="0">
                <a:latin typeface="Arial" pitchFamily="34" charset="0"/>
                <a:cs typeface="Arial" pitchFamily="34" charset="0"/>
              </a:rPr>
              <a:t>Poverty Reduction</a:t>
            </a:r>
          </a:p>
          <a:p>
            <a:pPr marL="1714500" lvl="3" indent="-342900">
              <a:buFont typeface="Arial" pitchFamily="34" charset="0"/>
              <a:buChar char="•"/>
            </a:pPr>
            <a:r>
              <a:rPr lang="en-US" sz="2400" dirty="0" smtClean="0">
                <a:latin typeface="Arial" pitchFamily="34" charset="0"/>
                <a:cs typeface="Arial" pitchFamily="34" charset="0"/>
              </a:rPr>
              <a:t>All Other</a:t>
            </a:r>
          </a:p>
          <a:p>
            <a:pPr marL="342900" indent="-342900">
              <a:buAutoNum type="arabicPeriod"/>
            </a:pPr>
            <a:r>
              <a:rPr lang="en-US" sz="2400" dirty="0" smtClean="0">
                <a:latin typeface="Arial" pitchFamily="34" charset="0"/>
                <a:cs typeface="Arial" pitchFamily="34" charset="0"/>
              </a:rPr>
              <a:t>Look at your editorial calendar and the ideas for FB content</a:t>
            </a:r>
          </a:p>
          <a:p>
            <a:pPr marL="342900" indent="-342900">
              <a:buAutoNum type="arabicPeriod"/>
            </a:pPr>
            <a:r>
              <a:rPr lang="en-US" sz="2400" dirty="0" smtClean="0">
                <a:latin typeface="Arial" pitchFamily="34" charset="0"/>
                <a:cs typeface="Arial" pitchFamily="34" charset="0"/>
              </a:rPr>
              <a:t>Use the tips to further define your Facebook Content</a:t>
            </a:r>
          </a:p>
          <a:p>
            <a:pPr marL="342900" indent="-342900">
              <a:buAutoNum type="arabicPeriod"/>
            </a:pPr>
            <a:r>
              <a:rPr lang="en-US" sz="2400" dirty="0" smtClean="0">
                <a:latin typeface="Arial" pitchFamily="34" charset="0"/>
                <a:cs typeface="Arial" pitchFamily="34" charset="0"/>
              </a:rPr>
              <a:t>Extra credit:  If you have a laptop and can get into your Facebook Page, take a look at your Insights metrics and see if you can notice any patterns about what content your audience likes.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Reflection</a:t>
            </a:r>
            <a:r>
              <a:rPr lang="en-US" sz="3600" b="1" dirty="0">
                <a:latin typeface="Arial" pitchFamily="34" charset="0"/>
                <a:cs typeface="Arial" pitchFamily="34" charset="0"/>
              </a:rPr>
              <a:t>: </a:t>
            </a:r>
            <a:r>
              <a:rPr lang="en-US" sz="3600" b="1" dirty="0" smtClean="0">
                <a:latin typeface="Arial" pitchFamily="34" charset="0"/>
                <a:cs typeface="Arial" pitchFamily="34" charset="0"/>
              </a:rPr>
              <a:t>Think </a:t>
            </a:r>
            <a:r>
              <a:rPr lang="en-US" sz="3600" b="1" dirty="0">
                <a:latin typeface="Arial" pitchFamily="34" charset="0"/>
                <a:cs typeface="Arial" pitchFamily="34" charset="0"/>
              </a:rPr>
              <a:t>and Write </a:t>
            </a:r>
          </a:p>
        </p:txBody>
      </p:sp>
      <p:sp>
        <p:nvSpPr>
          <p:cNvPr id="3" name="TextBox 2"/>
          <p:cNvSpPr txBox="1"/>
          <p:nvPr/>
        </p:nvSpPr>
        <p:spPr>
          <a:xfrm>
            <a:off x="838200" y="1676400"/>
            <a:ext cx="7924800" cy="4893647"/>
          </a:xfrm>
          <a:prstGeom prst="rect">
            <a:avLst/>
          </a:prstGeom>
          <a:noFill/>
        </p:spPr>
        <p:txBody>
          <a:bodyPr wrap="square" rtlCol="0">
            <a:spAutoFit/>
          </a:bodyPr>
          <a:lstStyle/>
          <a:p>
            <a:pPr marL="342900" indent="-342900">
              <a:buFont typeface="Arial" pitchFamily="34" charset="0"/>
              <a:buChar char="•"/>
            </a:pPr>
            <a:r>
              <a:rPr lang="en-US" sz="3200" dirty="0" smtClean="0">
                <a:latin typeface="Arial" pitchFamily="34" charset="0"/>
                <a:cs typeface="Arial" pitchFamily="34" charset="0"/>
              </a:rPr>
              <a:t>What are some of the ideas you had for Facebook Content?</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3200" dirty="0" smtClean="0">
                <a:latin typeface="Arial" pitchFamily="34" charset="0"/>
                <a:cs typeface="Arial" pitchFamily="34" charset="0"/>
              </a:rPr>
              <a:t>If you were able to check your Facebook data, what content did your audience like?  Did that surprise you?</a:t>
            </a:r>
          </a:p>
          <a:p>
            <a:pPr marL="342900" indent="-342900">
              <a:buFont typeface="Arial" pitchFamily="34" charset="0"/>
              <a:buChar char="•"/>
            </a:pPr>
            <a:endParaRPr lang="en-US" sz="3200" dirty="0" smtClean="0">
              <a:latin typeface="Arial" pitchFamily="34" charset="0"/>
              <a:cs typeface="Arial" pitchFamily="34" charset="0"/>
            </a:endParaRPr>
          </a:p>
          <a:p>
            <a:pPr marL="342900" indent="-342900">
              <a:buFont typeface="Arial" pitchFamily="34" charset="0"/>
              <a:buChar char="•"/>
            </a:pPr>
            <a:r>
              <a:rPr lang="en-US" sz="3200" dirty="0" smtClean="0">
                <a:latin typeface="Arial" pitchFamily="34" charset="0"/>
                <a:cs typeface="Arial" pitchFamily="34" charset="0"/>
              </a:rPr>
              <a:t>What is one step you will take with planning and implementing Facebook content when you get home?</a:t>
            </a:r>
          </a:p>
        </p:txBody>
      </p:sp>
    </p:spTree>
    <p:extLst>
      <p:ext uri="{BB962C8B-B14F-4D97-AF65-F5344CB8AC3E}">
        <p14:creationId xmlns:p14="http://schemas.microsoft.com/office/powerpoint/2010/main" val="241634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Organize</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40" y="1200330"/>
            <a:ext cx="8847620" cy="5657670"/>
          </a:xfrm>
          <a:prstGeom prst="rect">
            <a:avLst/>
          </a:prstGeom>
        </p:spPr>
      </p:pic>
      <p:sp>
        <p:nvSpPr>
          <p:cNvPr id="3" name="Oval 2"/>
          <p:cNvSpPr/>
          <p:nvPr/>
        </p:nvSpPr>
        <p:spPr>
          <a:xfrm>
            <a:off x="4419600" y="1226060"/>
            <a:ext cx="1828800" cy="56051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45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2930794542_b9cdcae161_o.jpg"/>
          <p:cNvPicPr>
            <a:picLocks noChangeAspect="1"/>
          </p:cNvPicPr>
          <p:nvPr/>
        </p:nvPicPr>
        <p:blipFill>
          <a:blip r:embed="rId3" cstate="print"/>
          <a:srcRect/>
          <a:stretch>
            <a:fillRect/>
          </a:stretch>
        </p:blipFill>
        <p:spPr bwMode="auto">
          <a:xfrm>
            <a:off x="1194486" y="2057400"/>
            <a:ext cx="6967538" cy="4724400"/>
          </a:xfrm>
          <a:prstGeom prst="rect">
            <a:avLst/>
          </a:prstGeom>
          <a:noFill/>
          <a:ln w="9525">
            <a:noFill/>
            <a:miter lim="800000"/>
            <a:headEnd/>
            <a:tailEnd/>
          </a:ln>
        </p:spPr>
      </p:pic>
      <p:sp>
        <p:nvSpPr>
          <p:cNvPr id="83971" name="TextBox 2"/>
          <p:cNvSpPr txBox="1">
            <a:spLocks noChangeArrowheads="1"/>
          </p:cNvSpPr>
          <p:nvPr/>
        </p:nvSpPr>
        <p:spPr bwMode="auto">
          <a:xfrm>
            <a:off x="1371600" y="304800"/>
            <a:ext cx="6172200" cy="769938"/>
          </a:xfrm>
          <a:prstGeom prst="rect">
            <a:avLst/>
          </a:prstGeom>
          <a:noFill/>
          <a:ln w="9525">
            <a:noFill/>
            <a:miter lim="800000"/>
            <a:headEnd/>
            <a:tailEnd/>
          </a:ln>
        </p:spPr>
        <p:txBody>
          <a:bodyPr>
            <a:spAutoFit/>
          </a:bodyPr>
          <a:lstStyle/>
          <a:p>
            <a:r>
              <a:rPr lang="en-US" sz="4400" b="1">
                <a:solidFill>
                  <a:schemeClr val="bg1"/>
                </a:solidFill>
                <a:latin typeface="Calibri" pitchFamily="34" charset="0"/>
              </a:rPr>
              <a:t>Chop Shop</a:t>
            </a:r>
          </a:p>
        </p:txBody>
      </p:sp>
      <p:sp>
        <p:nvSpPr>
          <p:cNvPr id="4" name="TextBox 3"/>
          <p:cNvSpPr txBox="1"/>
          <p:nvPr/>
        </p:nvSpPr>
        <p:spPr>
          <a:xfrm>
            <a:off x="0" y="-3"/>
            <a:ext cx="9144000" cy="1754326"/>
          </a:xfrm>
          <a:prstGeom prst="rect">
            <a:avLst/>
          </a:prstGeom>
          <a:solidFill>
            <a:srgbClr val="ABDCD4"/>
          </a:solidFill>
        </p:spPr>
        <p:txBody>
          <a:bodyPr wrap="square" rtlCol="0">
            <a:spAutoFit/>
          </a:bodyPr>
          <a:lstStyle/>
          <a:p>
            <a:pPr algn="ctr"/>
            <a:r>
              <a:rPr lang="en-US" sz="3600" b="1" dirty="0">
                <a:latin typeface="Arial" pitchFamily="34" charset="0"/>
                <a:cs typeface="Arial" pitchFamily="34" charset="0"/>
              </a:rPr>
              <a:t>Facebook Micro Content Strategy: Chopping Existing Content Into Smaller Pieces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Box 2"/>
          <p:cNvSpPr txBox="1">
            <a:spLocks noChangeArrowheads="1"/>
          </p:cNvSpPr>
          <p:nvPr/>
        </p:nvSpPr>
        <p:spPr bwMode="auto">
          <a:xfrm>
            <a:off x="1371600" y="304800"/>
            <a:ext cx="6172200" cy="769938"/>
          </a:xfrm>
          <a:prstGeom prst="rect">
            <a:avLst/>
          </a:prstGeom>
          <a:noFill/>
          <a:ln w="9525">
            <a:noFill/>
            <a:miter lim="800000"/>
            <a:headEnd/>
            <a:tailEnd/>
          </a:ln>
        </p:spPr>
        <p:txBody>
          <a:bodyPr>
            <a:spAutoFit/>
          </a:bodyPr>
          <a:lstStyle/>
          <a:p>
            <a:r>
              <a:rPr lang="en-US" sz="4400" b="1">
                <a:solidFill>
                  <a:schemeClr val="bg1"/>
                </a:solidFill>
                <a:latin typeface="Calibri" pitchFamily="34" charset="0"/>
              </a:rPr>
              <a:t>Chop Shop</a:t>
            </a:r>
          </a:p>
        </p:txBody>
      </p:sp>
      <p:sp>
        <p:nvSpPr>
          <p:cNvPr id="4" name="TextBox 3"/>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Example</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12" y="1310892"/>
            <a:ext cx="3980666" cy="42497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4" y="1412568"/>
            <a:ext cx="4026641" cy="4664897"/>
          </a:xfrm>
          <a:prstGeom prst="rect">
            <a:avLst/>
          </a:prstGeom>
        </p:spPr>
      </p:pic>
      <p:sp>
        <p:nvSpPr>
          <p:cNvPr id="6" name="TextBox 5"/>
          <p:cNvSpPr txBox="1"/>
          <p:nvPr/>
        </p:nvSpPr>
        <p:spPr>
          <a:xfrm>
            <a:off x="4961238" y="6465332"/>
            <a:ext cx="3276600" cy="369332"/>
          </a:xfrm>
          <a:prstGeom prst="rect">
            <a:avLst/>
          </a:prstGeom>
          <a:noFill/>
        </p:spPr>
        <p:txBody>
          <a:bodyPr wrap="square" rtlCol="0">
            <a:spAutoFit/>
          </a:bodyPr>
          <a:lstStyle/>
          <a:p>
            <a:r>
              <a:rPr lang="en-US" dirty="0" smtClean="0">
                <a:latin typeface="Arial" pitchFamily="34" charset="0"/>
                <a:cs typeface="Arial" pitchFamily="34" charset="0"/>
              </a:rPr>
              <a:t>Web Site Content: Images</a:t>
            </a:r>
            <a:endParaRPr lang="en-US" dirty="0">
              <a:latin typeface="Arial" pitchFamily="34" charset="0"/>
              <a:cs typeface="Arial" pitchFamily="34" charset="0"/>
            </a:endParaRPr>
          </a:p>
        </p:txBody>
      </p:sp>
      <p:cxnSp>
        <p:nvCxnSpPr>
          <p:cNvPr id="8" name="Straight Arrow Connector 7"/>
          <p:cNvCxnSpPr/>
          <p:nvPr/>
        </p:nvCxnSpPr>
        <p:spPr>
          <a:xfrm flipH="1" flipV="1">
            <a:off x="2438400" y="3124200"/>
            <a:ext cx="2438400" cy="2057400"/>
          </a:xfrm>
          <a:prstGeom prst="straightConnector1">
            <a:avLst/>
          </a:prstGeom>
          <a:ln w="1079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6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r>
              <a:rPr lang="en-US" sz="3600" b="1" dirty="0">
                <a:latin typeface="Arial" pitchFamily="34" charset="0"/>
                <a:cs typeface="Arial" pitchFamily="34" charset="0"/>
              </a:rPr>
              <a:t>Ten Tips for Creating Content That Gets into the Newsfeed</a:t>
            </a:r>
          </a:p>
        </p:txBody>
      </p:sp>
      <p:sp>
        <p:nvSpPr>
          <p:cNvPr id="4" name="Rectangle 3"/>
          <p:cNvSpPr/>
          <p:nvPr/>
        </p:nvSpPr>
        <p:spPr>
          <a:xfrm>
            <a:off x="228600" y="1200326"/>
            <a:ext cx="8915400" cy="5170646"/>
          </a:xfrm>
          <a:prstGeom prst="rect">
            <a:avLst/>
          </a:prstGeom>
        </p:spPr>
        <p:txBody>
          <a:bodyPr wrap="square">
            <a:spAutoFit/>
          </a:bodyPr>
          <a:lstStyle/>
          <a:p>
            <a:pPr marL="514350" indent="-514350">
              <a:lnSpc>
                <a:spcPct val="150000"/>
              </a:lnSpc>
              <a:buAutoNum type="arabicPeriod"/>
            </a:pPr>
            <a:r>
              <a:rPr lang="en-US" sz="2200" dirty="0">
                <a:latin typeface="Arial" pitchFamily="34" charset="0"/>
                <a:cs typeface="Arial" pitchFamily="34" charset="0"/>
              </a:rPr>
              <a:t>Variety of content types and consistency</a:t>
            </a:r>
          </a:p>
          <a:p>
            <a:pPr marL="514350" indent="-514350">
              <a:lnSpc>
                <a:spcPct val="150000"/>
              </a:lnSpc>
              <a:buAutoNum type="arabicPeriod"/>
            </a:pPr>
            <a:r>
              <a:rPr lang="en-US" sz="2200" dirty="0">
                <a:latin typeface="Arial" pitchFamily="34" charset="0"/>
                <a:cs typeface="Arial" pitchFamily="34" charset="0"/>
              </a:rPr>
              <a:t>Short: </a:t>
            </a:r>
            <a:r>
              <a:rPr lang="en-US" sz="2200" dirty="0" smtClean="0">
                <a:latin typeface="Arial" pitchFamily="34" charset="0"/>
                <a:cs typeface="Arial" pitchFamily="34" charset="0"/>
              </a:rPr>
              <a:t>80 </a:t>
            </a:r>
            <a:r>
              <a:rPr lang="en-US" sz="2200" dirty="0">
                <a:latin typeface="Arial" pitchFamily="34" charset="0"/>
                <a:cs typeface="Arial" pitchFamily="34" charset="0"/>
              </a:rPr>
              <a:t>characters or less for status updates</a:t>
            </a:r>
          </a:p>
          <a:p>
            <a:pPr marL="514350" indent="-514350">
              <a:lnSpc>
                <a:spcPct val="150000"/>
              </a:lnSpc>
              <a:buAutoNum type="arabicPeriod"/>
            </a:pPr>
            <a:r>
              <a:rPr lang="en-US" sz="2200" dirty="0">
                <a:latin typeface="Arial" pitchFamily="34" charset="0"/>
                <a:cs typeface="Arial" pitchFamily="34" charset="0"/>
              </a:rPr>
              <a:t>Eye catching images with bright colors and relevant content</a:t>
            </a:r>
          </a:p>
          <a:p>
            <a:pPr marL="514350" indent="-514350">
              <a:lnSpc>
                <a:spcPct val="150000"/>
              </a:lnSpc>
              <a:buAutoNum type="arabicPeriod"/>
            </a:pPr>
            <a:r>
              <a:rPr lang="en-US" sz="2200" dirty="0">
                <a:latin typeface="Arial" pitchFamily="34" charset="0"/>
                <a:cs typeface="Arial" pitchFamily="34" charset="0"/>
              </a:rPr>
              <a:t>Include a call to action: share, like, </a:t>
            </a:r>
            <a:r>
              <a:rPr lang="en-US" sz="2200" dirty="0" smtClean="0">
                <a:latin typeface="Arial" pitchFamily="34" charset="0"/>
                <a:cs typeface="Arial" pitchFamily="34" charset="0"/>
              </a:rPr>
              <a:t>comment, caption this</a:t>
            </a:r>
            <a:endParaRPr lang="en-US" sz="2200" dirty="0">
              <a:latin typeface="Arial" pitchFamily="34" charset="0"/>
              <a:cs typeface="Arial" pitchFamily="34" charset="0"/>
            </a:endParaRPr>
          </a:p>
          <a:p>
            <a:pPr marL="514350" indent="-514350">
              <a:lnSpc>
                <a:spcPct val="150000"/>
              </a:lnSpc>
              <a:buAutoNum type="arabicPeriod"/>
            </a:pPr>
            <a:r>
              <a:rPr lang="en-US" sz="2200" dirty="0">
                <a:latin typeface="Arial" pitchFamily="34" charset="0"/>
                <a:cs typeface="Arial" pitchFamily="34" charset="0"/>
              </a:rPr>
              <a:t>Celebrate milestones, share </a:t>
            </a:r>
            <a:r>
              <a:rPr lang="en-US" sz="2200" dirty="0" smtClean="0">
                <a:latin typeface="Arial" pitchFamily="34" charset="0"/>
                <a:cs typeface="Arial" pitchFamily="34" charset="0"/>
              </a:rPr>
              <a:t>news</a:t>
            </a:r>
            <a:endParaRPr lang="en-US" sz="2200" dirty="0">
              <a:latin typeface="Arial" pitchFamily="34" charset="0"/>
              <a:cs typeface="Arial" pitchFamily="34" charset="0"/>
            </a:endParaRPr>
          </a:p>
          <a:p>
            <a:pPr marL="514350" indent="-514350">
              <a:lnSpc>
                <a:spcPct val="150000"/>
              </a:lnSpc>
              <a:buAutoNum type="arabicPeriod"/>
            </a:pPr>
            <a:r>
              <a:rPr lang="en-US" sz="2200" dirty="0">
                <a:latin typeface="Arial" pitchFamily="34" charset="0"/>
                <a:cs typeface="Arial" pitchFamily="34" charset="0"/>
              </a:rPr>
              <a:t>Timely topics with the right frame for your audience</a:t>
            </a:r>
          </a:p>
          <a:p>
            <a:pPr marL="514350" indent="-514350">
              <a:lnSpc>
                <a:spcPct val="150000"/>
              </a:lnSpc>
              <a:buAutoNum type="arabicPeriod"/>
            </a:pPr>
            <a:r>
              <a:rPr lang="en-US" sz="2200" dirty="0">
                <a:latin typeface="Arial" pitchFamily="34" charset="0"/>
                <a:cs typeface="Arial" pitchFamily="34" charset="0"/>
              </a:rPr>
              <a:t>Experiment with varying time of day/day of the </a:t>
            </a:r>
            <a:r>
              <a:rPr lang="en-US" sz="2200" dirty="0" smtClean="0">
                <a:latin typeface="Arial" pitchFamily="34" charset="0"/>
                <a:cs typeface="Arial" pitchFamily="34" charset="0"/>
              </a:rPr>
              <a:t>week/frequency</a:t>
            </a:r>
            <a:endParaRPr lang="en-US" sz="2200" dirty="0">
              <a:latin typeface="Arial" pitchFamily="34" charset="0"/>
              <a:cs typeface="Arial" pitchFamily="34" charset="0"/>
            </a:endParaRPr>
          </a:p>
          <a:p>
            <a:pPr marL="514350" indent="-514350">
              <a:lnSpc>
                <a:spcPct val="150000"/>
              </a:lnSpc>
              <a:buAutoNum type="arabicPeriod"/>
            </a:pPr>
            <a:r>
              <a:rPr lang="en-US" sz="2200" dirty="0">
                <a:latin typeface="Arial" pitchFamily="34" charset="0"/>
                <a:cs typeface="Arial" pitchFamily="34" charset="0"/>
              </a:rPr>
              <a:t>Repeat proven stuff</a:t>
            </a:r>
          </a:p>
          <a:p>
            <a:pPr marL="514350" indent="-514350">
              <a:lnSpc>
                <a:spcPct val="150000"/>
              </a:lnSpc>
              <a:buAutoNum type="arabicPeriod"/>
            </a:pPr>
            <a:r>
              <a:rPr lang="en-US" sz="2200" dirty="0">
                <a:latin typeface="Arial" pitchFamily="34" charset="0"/>
                <a:cs typeface="Arial" pitchFamily="34" charset="0"/>
              </a:rPr>
              <a:t>Always be commenting </a:t>
            </a:r>
            <a:endParaRPr lang="en-US" sz="2200" dirty="0" smtClean="0">
              <a:latin typeface="Arial" pitchFamily="34" charset="0"/>
              <a:cs typeface="Arial" pitchFamily="34" charset="0"/>
            </a:endParaRPr>
          </a:p>
          <a:p>
            <a:pPr marL="514350" indent="-514350">
              <a:lnSpc>
                <a:spcPct val="150000"/>
              </a:lnSpc>
              <a:buAutoNum type="arabicPeriod"/>
            </a:pPr>
            <a:r>
              <a:rPr lang="en-US" sz="2200" dirty="0" smtClean="0">
                <a:latin typeface="Arial" pitchFamily="34" charset="0"/>
                <a:cs typeface="Arial" pitchFamily="34" charset="0"/>
              </a:rPr>
              <a:t>Curate from other similar pages</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4093973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r>
              <a:rPr lang="en-US" sz="3600" b="1" dirty="0">
                <a:latin typeface="Arial" pitchFamily="34" charset="0"/>
                <a:cs typeface="Arial" pitchFamily="34" charset="0"/>
              </a:rPr>
              <a:t>Variety of Formats: </a:t>
            </a:r>
            <a:r>
              <a:rPr lang="en-US" sz="3600" b="1" dirty="0" smtClean="0">
                <a:latin typeface="Arial" pitchFamily="34" charset="0"/>
                <a:cs typeface="Arial" pitchFamily="34" charset="0"/>
              </a:rPr>
              <a:t>Photos</a:t>
            </a:r>
            <a:r>
              <a:rPr lang="en-US" sz="3600" b="1" dirty="0">
                <a:latin typeface="Arial" pitchFamily="34" charset="0"/>
                <a:cs typeface="Arial" pitchFamily="34" charset="0"/>
              </a:rPr>
              <a:t>, Videos, Status Updates, Links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181523"/>
            <a:ext cx="3193868" cy="3200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578" y="1346371"/>
            <a:ext cx="2840372" cy="19431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470" y="3578655"/>
            <a:ext cx="3673928" cy="2286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98" y="4686962"/>
            <a:ext cx="4628572" cy="1838095"/>
          </a:xfrm>
          <a:prstGeom prst="rect">
            <a:avLst/>
          </a:prstGeom>
        </p:spPr>
      </p:pic>
      <p:sp>
        <p:nvSpPr>
          <p:cNvPr id="12" name="TextBox 11"/>
          <p:cNvSpPr txBox="1"/>
          <p:nvPr/>
        </p:nvSpPr>
        <p:spPr>
          <a:xfrm>
            <a:off x="2362200" y="4197257"/>
            <a:ext cx="1524000" cy="369332"/>
          </a:xfrm>
          <a:prstGeom prst="rect">
            <a:avLst/>
          </a:prstGeom>
          <a:noFill/>
        </p:spPr>
        <p:txBody>
          <a:bodyPr wrap="square" rtlCol="0">
            <a:spAutoFit/>
          </a:bodyPr>
          <a:lstStyle/>
          <a:p>
            <a:r>
              <a:rPr lang="en-US" b="1" dirty="0" smtClean="0"/>
              <a:t>Photos</a:t>
            </a:r>
            <a:endParaRPr lang="en-US" b="1" dirty="0"/>
          </a:p>
        </p:txBody>
      </p:sp>
      <p:sp>
        <p:nvSpPr>
          <p:cNvPr id="13" name="TextBox 12"/>
          <p:cNvSpPr txBox="1"/>
          <p:nvPr/>
        </p:nvSpPr>
        <p:spPr>
          <a:xfrm>
            <a:off x="2362200" y="6467389"/>
            <a:ext cx="2114550" cy="369332"/>
          </a:xfrm>
          <a:prstGeom prst="rect">
            <a:avLst/>
          </a:prstGeom>
          <a:noFill/>
        </p:spPr>
        <p:txBody>
          <a:bodyPr wrap="square" rtlCol="0">
            <a:spAutoFit/>
          </a:bodyPr>
          <a:lstStyle/>
          <a:p>
            <a:r>
              <a:rPr lang="en-US" b="1" dirty="0" smtClean="0">
                <a:latin typeface="Arial" pitchFamily="34" charset="0"/>
                <a:cs typeface="Arial" pitchFamily="34" charset="0"/>
              </a:rPr>
              <a:t>Status Updates</a:t>
            </a:r>
            <a:endParaRPr lang="en-US" b="1" dirty="0">
              <a:latin typeface="Arial" pitchFamily="34" charset="0"/>
              <a:cs typeface="Arial" pitchFamily="34" charset="0"/>
            </a:endParaRPr>
          </a:p>
        </p:txBody>
      </p:sp>
      <p:sp>
        <p:nvSpPr>
          <p:cNvPr id="14" name="TextBox 13"/>
          <p:cNvSpPr txBox="1"/>
          <p:nvPr/>
        </p:nvSpPr>
        <p:spPr>
          <a:xfrm>
            <a:off x="5634097" y="3268876"/>
            <a:ext cx="2114550" cy="369332"/>
          </a:xfrm>
          <a:prstGeom prst="rect">
            <a:avLst/>
          </a:prstGeom>
          <a:noFill/>
        </p:spPr>
        <p:txBody>
          <a:bodyPr wrap="square" rtlCol="0">
            <a:spAutoFit/>
          </a:bodyPr>
          <a:lstStyle/>
          <a:p>
            <a:r>
              <a:rPr lang="en-US" b="1" dirty="0" smtClean="0">
                <a:latin typeface="Arial" pitchFamily="34" charset="0"/>
                <a:cs typeface="Arial" pitchFamily="34" charset="0"/>
              </a:rPr>
              <a:t>Videos</a:t>
            </a:r>
            <a:endParaRPr lang="en-US" b="1" dirty="0">
              <a:latin typeface="Arial" pitchFamily="34" charset="0"/>
              <a:cs typeface="Arial" pitchFamily="34" charset="0"/>
            </a:endParaRPr>
          </a:p>
        </p:txBody>
      </p:sp>
      <p:sp>
        <p:nvSpPr>
          <p:cNvPr id="15" name="TextBox 14"/>
          <p:cNvSpPr txBox="1"/>
          <p:nvPr/>
        </p:nvSpPr>
        <p:spPr>
          <a:xfrm>
            <a:off x="5658811" y="5827585"/>
            <a:ext cx="2114550" cy="369332"/>
          </a:xfrm>
          <a:prstGeom prst="rect">
            <a:avLst/>
          </a:prstGeom>
          <a:noFill/>
        </p:spPr>
        <p:txBody>
          <a:bodyPr wrap="square" rtlCol="0">
            <a:spAutoFit/>
          </a:bodyPr>
          <a:lstStyle/>
          <a:p>
            <a:r>
              <a:rPr lang="en-US" b="1" dirty="0" smtClean="0">
                <a:latin typeface="Arial" pitchFamily="34" charset="0"/>
                <a:cs typeface="Arial" pitchFamily="34" charset="0"/>
              </a:rPr>
              <a:t>Annotated Links</a:t>
            </a:r>
            <a:endParaRPr lang="en-US" b="1" dirty="0">
              <a:latin typeface="Arial" pitchFamily="34" charset="0"/>
              <a:cs typeface="Arial" pitchFamily="34" charset="0"/>
            </a:endParaRPr>
          </a:p>
        </p:txBody>
      </p:sp>
      <p:sp>
        <p:nvSpPr>
          <p:cNvPr id="18" name="TextBox 17"/>
          <p:cNvSpPr txBox="1"/>
          <p:nvPr/>
        </p:nvSpPr>
        <p:spPr>
          <a:xfrm>
            <a:off x="6781800" y="6340391"/>
            <a:ext cx="2114550" cy="369332"/>
          </a:xfrm>
          <a:prstGeom prst="rect">
            <a:avLst/>
          </a:prstGeom>
          <a:noFill/>
        </p:spPr>
        <p:txBody>
          <a:bodyPr wrap="square" rtlCol="0">
            <a:spAutoFit/>
          </a:bodyPr>
          <a:lstStyle/>
          <a:p>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76994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Short</a:t>
            </a:r>
            <a:r>
              <a:rPr lang="en-US" sz="3600" b="1" dirty="0">
                <a:latin typeface="Arial" pitchFamily="34" charset="0"/>
                <a:cs typeface="Arial" pitchFamily="34" charset="0"/>
              </a:rPr>
              <a:t>: </a:t>
            </a:r>
            <a:r>
              <a:rPr lang="en-US" sz="3600" b="1" dirty="0" smtClean="0">
                <a:latin typeface="Arial" pitchFamily="34" charset="0"/>
                <a:cs typeface="Arial" pitchFamily="34" charset="0"/>
              </a:rPr>
              <a:t>Less </a:t>
            </a:r>
            <a:r>
              <a:rPr lang="en-US" sz="3600" b="1" dirty="0">
                <a:latin typeface="Arial" pitchFamily="34" charset="0"/>
                <a:cs typeface="Arial" pitchFamily="34" charset="0"/>
              </a:rPr>
              <a:t>than 80 characters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276" y="1795665"/>
            <a:ext cx="5019048" cy="3266667"/>
          </a:xfrm>
          <a:prstGeom prst="rect">
            <a:avLst/>
          </a:prstGeom>
        </p:spPr>
      </p:pic>
    </p:spTree>
    <p:extLst>
      <p:ext uri="{BB962C8B-B14F-4D97-AF65-F5344CB8AC3E}">
        <p14:creationId xmlns:p14="http://schemas.microsoft.com/office/powerpoint/2010/main" val="3233640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Eye </a:t>
            </a:r>
            <a:r>
              <a:rPr lang="en-US" sz="3600" b="1" dirty="0">
                <a:latin typeface="Arial" pitchFamily="34" charset="0"/>
                <a:cs typeface="Arial" pitchFamily="34" charset="0"/>
              </a:rPr>
              <a:t>Catching Relevant Images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371600"/>
            <a:ext cx="3881077" cy="5486400"/>
          </a:xfrm>
          <a:prstGeom prst="rect">
            <a:avLst/>
          </a:prstGeom>
        </p:spPr>
      </p:pic>
    </p:spTree>
    <p:extLst>
      <p:ext uri="{BB962C8B-B14F-4D97-AF65-F5344CB8AC3E}">
        <p14:creationId xmlns:p14="http://schemas.microsoft.com/office/powerpoint/2010/main" val="268216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3407</TotalTime>
  <Words>1148</Words>
  <Application>Microsoft Office PowerPoint</Application>
  <PresentationFormat>On-screen Show (4:3)</PresentationFormat>
  <Paragraphs>206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 Kanter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Kanter</dc:creator>
  <cp:lastModifiedBy>Bhasin, Madhavi</cp:lastModifiedBy>
  <cp:revision>421</cp:revision>
  <dcterms:created xsi:type="dcterms:W3CDTF">2011-01-07T00:57:53Z</dcterms:created>
  <dcterms:modified xsi:type="dcterms:W3CDTF">2012-02-21T18:40:10Z</dcterms:modified>
</cp:coreProperties>
</file>