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2" r:id="rId4"/>
  </p:sldMasterIdLst>
  <p:notesMasterIdLst>
    <p:notesMasterId r:id="rId57"/>
  </p:notesMasterIdLst>
  <p:sldIdLst>
    <p:sldId id="256" r:id="rId5"/>
    <p:sldId id="257" r:id="rId6"/>
    <p:sldId id="317" r:id="rId7"/>
    <p:sldId id="313" r:id="rId8"/>
    <p:sldId id="258" r:id="rId9"/>
    <p:sldId id="259" r:id="rId10"/>
    <p:sldId id="260" r:id="rId11"/>
    <p:sldId id="261" r:id="rId12"/>
    <p:sldId id="262" r:id="rId13"/>
    <p:sldId id="265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319" r:id="rId26"/>
    <p:sldId id="283" r:id="rId27"/>
    <p:sldId id="314" r:id="rId28"/>
    <p:sldId id="284" r:id="rId29"/>
    <p:sldId id="311" r:id="rId30"/>
    <p:sldId id="312" r:id="rId31"/>
    <p:sldId id="315" r:id="rId32"/>
    <p:sldId id="316" r:id="rId33"/>
    <p:sldId id="318" r:id="rId34"/>
    <p:sldId id="285" r:id="rId35"/>
    <p:sldId id="286" r:id="rId36"/>
    <p:sldId id="279" r:id="rId37"/>
    <p:sldId id="280" r:id="rId38"/>
    <p:sldId id="289" r:id="rId39"/>
    <p:sldId id="281" r:id="rId40"/>
    <p:sldId id="282" r:id="rId41"/>
    <p:sldId id="287" r:id="rId42"/>
    <p:sldId id="275" r:id="rId43"/>
    <p:sldId id="276" r:id="rId44"/>
    <p:sldId id="277" r:id="rId45"/>
    <p:sldId id="278" r:id="rId46"/>
    <p:sldId id="291" r:id="rId47"/>
    <p:sldId id="293" r:id="rId48"/>
    <p:sldId id="294" r:id="rId49"/>
    <p:sldId id="296" r:id="rId50"/>
    <p:sldId id="298" r:id="rId51"/>
    <p:sldId id="301" r:id="rId52"/>
    <p:sldId id="302" r:id="rId53"/>
    <p:sldId id="303" r:id="rId54"/>
    <p:sldId id="304" r:id="rId55"/>
    <p:sldId id="305" r:id="rId56"/>
  </p:sldIdLst>
  <p:sldSz cx="10158413" cy="7621588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CC"/>
    <a:srgbClr val="006699"/>
    <a:srgbClr val="336699"/>
  </p:clrMru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3377" autoAdjust="0"/>
  </p:normalViewPr>
  <p:slideViewPr>
    <p:cSldViewPr snapToGrid="0">
      <p:cViewPr varScale="1">
        <p:scale>
          <a:sx n="60" d="100"/>
          <a:sy n="60" d="100"/>
        </p:scale>
        <p:origin x="-96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83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4063" cy="342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297021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81438" y="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8686800"/>
            <a:ext cx="2970213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68625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5AE00D1-5256-4E70-B569-4639C3E18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F6A178D-E139-4C00-A391-49207C7FD3A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32CEA7D-C138-4F97-9E82-97CE94C8A6D5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E51410B-5AA5-4ECA-90DD-7A7A0D898835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01D69E0-F0B2-4749-9CA7-0DF94E61EB29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AEFE8A4-ECFB-4829-B6EB-76598C5B0EAE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9A0DA3-15E0-4985-9717-0725C5FBC55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39C7E3E-A0F3-4FED-8C29-18484E036C15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472ACC-6BF8-4FD1-8007-5A8A6EC385D3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D597052-BABC-4FCE-9407-22DBA4733A07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270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B5F1B7-CE28-4153-B9A4-D16912B59138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BC86401-33D8-4E9B-954A-C1DD364CC092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6A2D6A-9134-4DDB-9B08-00E5D64603C0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E8E61F2-C356-4F81-878F-2D0D47A0CA22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475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05E614-7984-498E-BAA5-B8DFC4B5EA3F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29922FF-3715-43AC-8F96-5447E8695B0C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578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13B96E-BE59-4AF3-8A70-D1010B67EB3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A16C881-62E9-4C03-93CB-BE55495A2F7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680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9B09D6-D717-4F1A-BCE0-601CEDC42834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5687070-B964-4FCC-8257-304360A71FD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F37192-8EC6-4E20-A252-756565A7A893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438FD71-DD4E-4414-A425-368DBE15239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885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F680B0-CB87-49F4-A59E-92B1F2402145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715DE0-1323-4017-A185-DFCB308701CE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93EB2B-6B79-46BB-AE73-8EDB79744C8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7987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D7BA4F-9FB4-43E8-B5EE-CBA036DDBFD1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BF2EE4-03B1-4060-8381-0DC2409E7624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909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AC9260-36E2-4C8E-92D6-FD5EF51E1556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D96704D-AEF1-4AB8-B5CC-A5D99D4DF87A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CA6D76-5559-4A4C-B2D3-4E9CA5AB8919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EAEB86-F7FB-4CCE-A242-5836001031C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011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17C1DB7-2B5A-4BBE-B6B6-8CEE3C95CB21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CF5593-A2B4-4FAF-964A-EFDCAE3AB64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AC9260-36E2-4C8E-92D6-FD5EF51E155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D96704D-AEF1-4AB8-B5CC-A5D99D4DF87A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81C32E-3EC8-4BC9-8E7E-C1E23287C10C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E9092C8-3897-40E3-8008-BA8926A41A91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31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318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E03D5D0-29C3-48F0-95B4-10D5576AE49E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284FE24-81F1-4CA4-BD82-CCD5D2AA82AD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32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CBBBF86-6452-4CD6-A97C-E5B5AACB4568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DA3357-A6DD-4C76-976F-8FE4CB10AB5E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33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499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E677727-D9E3-415D-9507-1764BCE9F7E2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72495C9-13C0-4DB1-8057-8CC5895356A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F680B0-CB87-49F4-A59E-92B1F2402145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3ADCB4-1128-4A14-9D34-A132C0435C72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AA71D07-ABA9-42FA-A1CA-36A0B3801AE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35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CAD87A-042B-458F-ADB5-61FC1CF81740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E60CF6D-2784-4ACE-9345-CFFF2B14922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36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704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A7C2CF-10F0-4B9E-971C-72FBC226B809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BCA4CE-0AD0-4E6D-8A3A-34202D23D74F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37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806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28DC58-23C8-481C-B9C5-06461E632AF2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E74B92A-1A04-41CB-9A4C-61570536C1CD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38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45ACA0-328E-4C52-BFCA-4CE78022B907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8EE813-4806-4018-A553-5D422D6D6AA1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39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090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16241C-4697-4382-984E-8CB20702944C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D69C517-8EA9-4664-AFE8-73EE199A8B3A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40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250FA6-45A2-4B02-AFC6-5243E870CF49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E0596EF-44CB-47D6-B144-C311A7AEEA44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294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0A7055-E65C-409B-81C1-034B09434D16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11EA675-2837-4842-B8D9-F1878289EB5F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42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8397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A21CBE-891E-456D-8356-0D1349F8AFE9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84A79C6-4502-4271-B454-DCF90E105E2A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43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9AC0B2-5959-44DE-8F3B-CB7BD9AB82DC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80FCCCC-E6AA-4DF8-B0D7-55291BBF4125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44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BE48DD-1B5F-43D1-8639-3433CBACB92F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02CE851-41DD-4E4C-B47E-4FA34169B3A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4B810DE-3670-47B2-B9D0-9B63D0C08DCB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D4CD47A-2FC5-43F4-805F-7C2286267C6C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41A260-9AC3-4CE4-B5DB-ED5102C6C3CB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4F232C8-5456-4104-878F-674EEBD53F99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342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120B78-E726-4B88-8E55-5D877A4C2682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82968C2-8B07-402E-A5BC-6A7DCAD1D1C9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547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3E74AF-540F-409E-9B64-281954A2D42A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7CDA8EC-B49F-47C7-B944-490F65259F14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48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752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D2F1618-F252-4E3D-8CF1-11FF4F520F53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F56C2F3-BBC6-4BC6-9AD0-A06F5C5DBB4E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49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854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C1918B0-91B4-4053-8636-D1D5127864B5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08100E9-4AC3-43F3-A2E4-A8EB7E6C513E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50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8ECBF4-045F-4473-BBBD-5C3DDC0DE285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B685C0D-1581-4CF0-B610-8FD4CABDD63A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51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1059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BAC928-FA50-4CD3-98E5-FE2F0521A3B3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7595B9F-4463-445B-993E-6438C1E7635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52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11162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tIns="2232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constructive dialog: 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r>
              <a:rPr lang="en-US" sz="1600" dirty="0" smtClean="0">
                <a:latin typeface="Arial" charset="0"/>
                <a:ea typeface="MS Gothic" charset="0"/>
                <a:cs typeface="MS Gothic" charset="0"/>
              </a:rPr>
              <a:t>with students &amp; other stakeholders</a:t>
            </a:r>
            <a:br>
              <a:rPr lang="en-US" sz="1600" dirty="0" smtClean="0">
                <a:latin typeface="Arial" charset="0"/>
                <a:ea typeface="MS Gothic" charset="0"/>
                <a:cs typeface="MS Gothic" charset="0"/>
              </a:rPr>
            </a:br>
            <a:endParaRPr lang="en-US" sz="1600" dirty="0" smtClean="0"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1F5DED-333B-46BA-A359-550AA376CEA2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ADEA1ED-4B6F-4E39-8B3B-4A83A4789520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AC858CB-ED41-4AB6-AD4F-85F4A62427D3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CA3E78-7661-418F-B1A1-CF28E32F38B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0212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0295187-59BF-4253-B9B9-0A6BDEBA88C9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9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1143000" y="695325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ea typeface="MS Gothic" charset="0"/>
              <a:cs typeface="MS Gothic" charset="0"/>
            </a:endParaRP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572C61-5974-4BF7-8070-C38DACB47056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46796A-1DEC-4D42-B9CC-1475C2532FF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2475" cy="34242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D4EA-5313-413B-B69C-DE628CF50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7753-8AC6-4B6B-B542-1619AA153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6350"/>
            <a:ext cx="2282825" cy="6799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350"/>
            <a:ext cx="6700838" cy="67992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1A36-DB74-448C-9C3C-55AB76017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0CED9-4A01-4626-AE11-2E2C54DAD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33085-3A82-4A98-A675-AAF312405C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EE28-F43D-44EB-98ED-1424D734F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421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613" y="1778000"/>
            <a:ext cx="44942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C2887-D4BA-491B-ABA3-2468D9365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4FAFE-E9D3-4BEA-8079-92E7143FF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BE4ED-FB67-4191-8681-986C57BFE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D4AC3-01C3-4EC6-97D9-F40653269E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C9AAA-4C03-4069-9CD2-A596EDC4D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DC16B-7852-48CD-ADD9-00AAFC38A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F5F1-FEDE-42D8-9BAE-D2FA9C76E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6BE8-CDDE-4A27-AF6F-04C2C72C2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4413" y="304800"/>
            <a:ext cx="2284412" cy="650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4013" cy="650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7816-FE37-4C77-992B-195296924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81EFD-EDCA-4327-BD2C-E14195D40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3D923-3BCC-47C0-A914-C44399FE8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82E9-4B6D-4B4E-946E-11A52CBA3F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4491038" cy="4748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2057400"/>
            <a:ext cx="4492625" cy="4748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0224-9FC7-4C5E-BB25-3CE9361847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83EE-F961-4C4E-B63C-24C0E9324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6A4F0-2421-49D5-97FF-690D628326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94EB-3061-40B4-881C-A02D6B96C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366F2-60A8-401B-9782-D7F46BC3F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A3E07-A6D3-4050-B71C-A24CC8CCC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B131-CF92-4121-8C28-61CAB09AE4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10A0-D2D4-45AD-AC1D-EB314CEDD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914400"/>
            <a:ext cx="2282825" cy="5891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6700838" cy="5891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65F4-5A53-4A08-A324-9F307D3C0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FA92-B46A-4755-813A-444500BDA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9D899-759F-46E0-BD7C-06E77601D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279E8-AC58-45F2-922D-0BF12741E6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57400"/>
            <a:ext cx="4491038" cy="4748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2057400"/>
            <a:ext cx="4492625" cy="4748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CC62C-3EA2-4547-81FE-65023DF7D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DD37-FE72-4D92-BFD8-944588310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F97B8-33A9-4733-98F9-2FA35BB6E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82763"/>
            <a:ext cx="4491038" cy="502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1438" y="1782763"/>
            <a:ext cx="4492625" cy="5022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2A817-3E59-4E09-A19F-22CC68041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F7BD7-45D2-49A0-BC1E-0606B5CBB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74CE-29BF-42A0-BCB9-0716A2241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1A6C-0F5F-4FF7-9733-CC786CA93A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22CAC-55E4-4544-B81B-24D8E425D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685800"/>
            <a:ext cx="2282825" cy="6119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685800"/>
            <a:ext cx="6700838" cy="6119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16E8-0D70-420C-B384-E89A79869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685800"/>
            <a:ext cx="9136063" cy="1184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451E-A98C-433B-BAE4-8A2F50A28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37F1C-C7D7-4692-8077-C08FD6A68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8EB68-5685-4703-B06A-D7A9570A9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B349B-9412-495A-91DA-935963248D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0B06-E711-4DDF-916D-104B4FDBA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DC03-D680-469D-93A0-4C830FF461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0"/>
            <a:ext cx="10158413" cy="7621588"/>
          </a:xfrm>
          <a:prstGeom prst="roundRect">
            <a:avLst>
              <a:gd name="adj" fmla="val 19"/>
            </a:avLst>
          </a:prstGeom>
          <a:solidFill>
            <a:srgbClr val="96E1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6350"/>
            <a:ext cx="9136063" cy="186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82763"/>
            <a:ext cx="9136063" cy="502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8000" y="6942138"/>
            <a:ext cx="2362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475038" y="6942138"/>
            <a:ext cx="3214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83450" y="6942138"/>
            <a:ext cx="23606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35A6EE3-BAD8-4CFB-A67C-AD7F5491A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5pPr>
      <a:lvl6pPr marL="25146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6pPr>
      <a:lvl7pPr marL="29718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7pPr>
      <a:lvl8pPr marL="34290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8pPr>
      <a:lvl9pPr marL="38862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0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9140825" cy="126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778000"/>
            <a:ext cx="9140825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8000" y="7062788"/>
            <a:ext cx="236855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70275" y="7035800"/>
            <a:ext cx="32178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80275" y="7062788"/>
            <a:ext cx="2368550" cy="403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C8B16A62-013A-4E41-9C95-D5DEFBAE1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10158413" cy="7621588"/>
          </a:xfrm>
          <a:prstGeom prst="roundRect">
            <a:avLst>
              <a:gd name="adj" fmla="val 19"/>
            </a:avLst>
          </a:prstGeom>
          <a:solidFill>
            <a:srgbClr val="96E1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19050"/>
            <a:ext cx="10186988" cy="764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31213" y="6021388"/>
            <a:ext cx="1314450" cy="1154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84638" y="5868988"/>
            <a:ext cx="2159000" cy="143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54013" y="6402388"/>
            <a:ext cx="2836862" cy="85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9136063" cy="95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57400"/>
            <a:ext cx="9136063" cy="474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8000" y="6942138"/>
            <a:ext cx="2362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475038" y="6942138"/>
            <a:ext cx="3214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283450" y="6942138"/>
            <a:ext cx="23606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70BCE56-AE89-4745-8BD8-50649A40A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5pPr>
      <a:lvl6pPr marL="25146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6pPr>
      <a:lvl7pPr marL="29718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7pPr>
      <a:lvl8pPr marL="34290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8pPr>
      <a:lvl9pPr marL="38862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10158413" cy="7621588"/>
          </a:xfrm>
          <a:prstGeom prst="roundRect">
            <a:avLst>
              <a:gd name="adj" fmla="val 19"/>
            </a:avLst>
          </a:prstGeom>
          <a:solidFill>
            <a:srgbClr val="96E1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19050"/>
            <a:ext cx="10186988" cy="7640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685800"/>
            <a:ext cx="9136063" cy="118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57400"/>
            <a:ext cx="9136063" cy="4748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79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08000" y="6942138"/>
            <a:ext cx="2362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75038" y="6942138"/>
            <a:ext cx="3214687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283450" y="6942138"/>
            <a:ext cx="2360613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2FF83AD-FA56-4729-A794-5F18CD2DA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5pPr>
      <a:lvl6pPr marL="25146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6pPr>
      <a:lvl7pPr marL="29718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7pPr>
      <a:lvl8pPr marL="34290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8pPr>
      <a:lvl9pPr marL="3886200" indent="-228600"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Impact" pitchFamily="32" charset="0"/>
          <a:ea typeface="MS Gothic" charset="0"/>
          <a:cs typeface="MS Gothic" charset="0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hyperlink" Target="http://technorati.com/" TargetMode="External"/><Relationship Id="rId4" Type="http://schemas.openxmlformats.org/officeDocument/2006/relationships/hyperlink" Target="http://blog.sewardinc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2.png"/><Relationship Id="rId4" Type="http://schemas.openxmlformats.org/officeDocument/2006/relationships/hyperlink" Target="http://www.flick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ewardinc/ma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igo.com/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://delicious.com/vfrank/education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hyperlink" Target="http://www.evernote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www.slideshare.com/" TargetMode="Externa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arbytweets.com/" TargetMode="External"/><Relationship Id="rId13" Type="http://schemas.openxmlformats.org/officeDocument/2006/relationships/image" Target="../media/image44.png"/><Relationship Id="rId3" Type="http://schemas.openxmlformats.org/officeDocument/2006/relationships/hyperlink" Target="http://nearbytweets.com/" TargetMode="External"/><Relationship Id="rId7" Type="http://schemas.openxmlformats.org/officeDocument/2006/relationships/hyperlink" Target="http://twittervision.com/" TargetMode="Externa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www.tweetscan.com/" TargetMode="External"/><Relationship Id="rId11" Type="http://schemas.openxmlformats.org/officeDocument/2006/relationships/image" Target="../media/image39.png"/><Relationship Id="rId5" Type="http://schemas.openxmlformats.org/officeDocument/2006/relationships/hyperlink" Target="http://search.twitter.com/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://www.tweetizen.com/" TargetMode="External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mfinolt@sewardinc.co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85800" y="1514475"/>
            <a:ext cx="9144000" cy="186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 Using Social Media </a:t>
            </a:r>
            <a:br>
              <a:rPr lang="en-US" sz="48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in </a:t>
            </a: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Education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08000" y="3657600"/>
            <a:ext cx="914241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920" rIns="0" bIns="0" anchor="ctr"/>
          <a:lstStyle/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000000"/>
                </a:solidFill>
                <a:latin typeface="DejaVu Sans" pitchFamily="32" charset="0"/>
              </a:rPr>
              <a:t>How Social Media Can Help </a:t>
            </a:r>
            <a:r>
              <a:rPr lang="en-US" sz="3200" dirty="0" smtClean="0">
                <a:solidFill>
                  <a:srgbClr val="000000"/>
                </a:solidFill>
                <a:latin typeface="DejaVu Sans" pitchFamily="32" charset="0"/>
              </a:rPr>
              <a:t>Teachers </a:t>
            </a:r>
          </a:p>
          <a:p>
            <a:pPr algn="ctr">
              <a:lnSpc>
                <a:spcPct val="98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DejaVu Sans" pitchFamily="32" charset="0"/>
              </a:rPr>
              <a:t>and </a:t>
            </a:r>
            <a:r>
              <a:rPr lang="en-US" sz="3200" dirty="0">
                <a:solidFill>
                  <a:srgbClr val="000000"/>
                </a:solidFill>
                <a:latin typeface="DejaVu Sans" pitchFamily="32" charset="0"/>
              </a:rPr>
              <a:t>Their </a:t>
            </a:r>
            <a:r>
              <a:rPr lang="en-US" sz="3200" dirty="0" smtClean="0">
                <a:solidFill>
                  <a:srgbClr val="000000"/>
                </a:solidFill>
                <a:latin typeface="DejaVu Sans" pitchFamily="32" charset="0"/>
              </a:rPr>
              <a:t>Students in Child-Centered Learning</a:t>
            </a:r>
            <a:endParaRPr lang="en-US" sz="3200" dirty="0">
              <a:solidFill>
                <a:srgbClr val="000000"/>
              </a:solidFill>
              <a:latin typeface="DejaVu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685800"/>
            <a:ext cx="4521200" cy="11858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Tools: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5116513" y="685800"/>
            <a:ext cx="4521200" cy="118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Community: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0" y="2105025"/>
          <a:ext cx="10161588" cy="4833360"/>
        </p:xfrm>
        <a:graphic>
          <a:graphicData uri="http://schemas.openxmlformats.org/drawingml/2006/table">
            <a:tbl>
              <a:tblPr/>
              <a:tblGrid>
                <a:gridCol w="5080000"/>
                <a:gridCol w="5081588"/>
              </a:tblGrid>
              <a:tr h="688975">
                <a:tc>
                  <a:txBody>
                    <a:bodyPr/>
                    <a:lstStyle/>
                    <a:p>
                      <a:pPr marL="60325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ymbol" charset="2"/>
                        <a:buNone/>
                        <a:tabLst>
                          <a:tab pos="60325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New forms of teacher-to-student communication</a:t>
                      </a:r>
                    </a:p>
                  </a:txBody>
                  <a:tcPr marT="6048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Add a channel of communication to teaching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1961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New forms of student-to-student communication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Build a community of learners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New forms of teacher-to-teacher communication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Build a professional development community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1961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New ways to research/find fresh content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Share work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New ways to build an expert network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Solicit feedback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>
                        <a:alpha val="21961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New media literacy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ejaVu Sans" pitchFamily="32" charset="0"/>
                          <a:ea typeface="MS Gothic" charset="0"/>
                          <a:cs typeface="MS Gothic" charset="0"/>
                        </a:rPr>
                        <a:t>Collaborate on projects</a:t>
                      </a:r>
                    </a:p>
                  </a:txBody>
                  <a:tcPr marT="6552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11" name="Text Box 48"/>
          <p:cNvSpPr txBox="1">
            <a:spLocks noChangeArrowheads="1"/>
          </p:cNvSpPr>
          <p:nvPr/>
        </p:nvSpPr>
        <p:spPr bwMode="auto">
          <a:xfrm>
            <a:off x="6000750" y="6218238"/>
            <a:ext cx="3143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716213"/>
            <a:ext cx="1474788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7" name="Picture 11" descr="C:\Documents and Settings\vfrank\Local Settings\Temporary Internet Files\Content.IE5\IOQZ4F1Z\MPj043923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685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 descr="C:\Documents and Settings\vfrank\Local Settings\Temporary Internet Files\Content.IE5\31S2XHKT\MPj0439359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35838" y="4408488"/>
            <a:ext cx="28225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C:\Documents and Settings\vfrank\Local Settings\Temporary Internet Files\Content.IE5\X3UB4B2G\MPj0439242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" y="4625975"/>
            <a:ext cx="299561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4" descr="C:\Documents and Settings\vfrank\Local Settings\Temporary Internet Files\Content.IE5\ZRZC6Y0W\MPj0439356000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3600" y="0"/>
            <a:ext cx="29448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446338" y="1096963"/>
            <a:ext cx="3043237" cy="267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Twitter</a:t>
            </a:r>
          </a:p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Email (xobni)</a:t>
            </a:r>
          </a:p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MS Instant Messenger</a:t>
            </a:r>
          </a:p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Seward Blog</a:t>
            </a:r>
          </a:p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Elluminate</a:t>
            </a:r>
          </a:p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Skype</a:t>
            </a:r>
          </a:p>
          <a:p>
            <a:pPr marL="3175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Phone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88925" y="4021138"/>
            <a:ext cx="3932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lvl="2" indent="-3175">
              <a:lnSpc>
                <a:spcPct val="150000"/>
              </a:lnSpc>
              <a:tabLst>
                <a:tab pos="40005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Google Analytics	Google AdWords</a:t>
            </a:r>
          </a:p>
          <a:p>
            <a:pPr marL="3175" lvl="2" indent="-3175">
              <a:lnSpc>
                <a:spcPct val="150000"/>
              </a:lnSpc>
              <a:tabLst>
                <a:tab pos="40005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Twitalyzer		LinkAnalysis</a:t>
            </a:r>
          </a:p>
          <a:p>
            <a:pPr marL="3175" lvl="2" indent="-3175">
              <a:lnSpc>
                <a:spcPct val="150000"/>
              </a:lnSpc>
              <a:tabLst>
                <a:tab pos="40005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Website Grader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62525" y="4689475"/>
            <a:ext cx="453231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5088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Twitter</a:t>
            </a:r>
          </a:p>
          <a:p>
            <a:pPr marL="65088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Twitter Mashups</a:t>
            </a:r>
          </a:p>
          <a:p>
            <a:pPr marL="65088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LinkedIn</a:t>
            </a:r>
          </a:p>
          <a:p>
            <a:pPr marL="65088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Plaxo</a:t>
            </a:r>
          </a:p>
          <a:p>
            <a:pPr marL="65088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ZoomInfo</a:t>
            </a:r>
          </a:p>
          <a:p>
            <a:pPr marL="65088" lvl="2" indent="-3175">
              <a:lnSpc>
                <a:spcPct val="150000"/>
              </a:lnSpc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Facebook (personal)</a:t>
            </a:r>
          </a:p>
          <a:p>
            <a:pPr>
              <a:tabLst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endParaRPr lang="en-US" sz="1600" b="1" dirty="0">
              <a:solidFill>
                <a:srgbClr val="336699"/>
              </a:solidFill>
              <a:latin typeface="DejaVu Sans" pitchFamily="3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51100" y="350838"/>
            <a:ext cx="3638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Impact" pitchFamily="32" charset="0"/>
              </a:rPr>
              <a:t>Communications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73213" y="6805613"/>
            <a:ext cx="3636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Impact" pitchFamily="32" charset="0"/>
              </a:rPr>
              <a:t>Measurement/Analytics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00713" y="327025"/>
            <a:ext cx="36369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Impact" pitchFamily="32" charset="0"/>
              </a:rPr>
              <a:t>Social Learning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769100" y="6911975"/>
            <a:ext cx="193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Impact" pitchFamily="32" charset="0"/>
              </a:rPr>
              <a:t>Networking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951538" y="757238"/>
            <a:ext cx="3987800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Delicious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Diigo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Slideshare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Wikipedia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Technorati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YouTube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Flickr		iTunes (podcasts)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Blogs		Audible (books)</a:t>
            </a:r>
          </a:p>
          <a:p>
            <a:pPr marL="3175" lvl="2" indent="-3175">
              <a:lnSpc>
                <a:spcPct val="150000"/>
              </a:lnSpc>
              <a:tabLst>
                <a:tab pos="0" algn="l"/>
                <a:tab pos="6858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  <a:tab pos="9829800" algn="l"/>
              </a:tabLst>
            </a:pPr>
            <a:r>
              <a:rPr lang="en-US" sz="1600" b="1" dirty="0">
                <a:solidFill>
                  <a:srgbClr val="336699"/>
                </a:solidFill>
                <a:latin typeface="DejaVu Sans" pitchFamily="32" charset="0"/>
              </a:rPr>
              <a:t>RSS 		Hulu (TV, movies)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" y="1493520"/>
            <a:ext cx="9144000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508000" y="730250"/>
            <a:ext cx="9137650" cy="1095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Two Aspects of Social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Media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Social Media in the Classroom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60400" y="2058988"/>
            <a:ext cx="9498013" cy="3690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>
            <a:spAutoFit/>
          </a:bodyPr>
          <a:lstStyle/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What are some of the leading tools?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What 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are the benefits of using them?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How are they being used in the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classroom?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Let’s try them!</a:t>
            </a:r>
          </a:p>
          <a:p>
            <a:pPr marL="225425" indent="-225425">
              <a:lnSpc>
                <a:spcPct val="150000"/>
              </a:lnSpc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/>
            </a:pP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Wikis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3182938" y="3622358"/>
            <a:ext cx="6303962" cy="1631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knowledge transfer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easy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collaborative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fresh content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030413" y="3479483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030413" y="497871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82938" y="5569268"/>
            <a:ext cx="5932487" cy="12306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time-consuming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ome wikis use unique markup language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658813" y="2058988"/>
            <a:ext cx="8942387" cy="2024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A wiki is a collection of Web pages designed to enable anyone with access to contribute or modify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</a:rPr>
              <a:t>content.</a:t>
            </a:r>
            <a:endParaRPr lang="en-US" sz="2800" dirty="0">
              <a:solidFill>
                <a:srgbClr val="000000"/>
              </a:solidFill>
              <a:latin typeface="DejaVu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Wiki (facts, collaboration)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830388"/>
            <a:ext cx="97028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90675" y="6816725"/>
            <a:ext cx="4703763" cy="64135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9461" name="Picture 5" descr="C:\Documents and Settings\vfrank\Local Settings\Temporary Internet Files\Content.IE5\PJUAH3ZH\MCj010471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3713" y="5176838"/>
            <a:ext cx="18129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Wikis in the Classroom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7388" y="2058988"/>
            <a:ext cx="8856662" cy="430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Using wikis to support student group work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Use them a to summarize small group discussions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Students encouraged to add to wiki after class and read/comment other students' entries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Base class discussions on wiki reading assignments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Assign groups of students to create wikis on topics to be covered in the class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Wiki Benefits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58813" y="1906588"/>
            <a:ext cx="8885237" cy="4478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28600" indent="-227013">
              <a:lnSpc>
                <a:spcPct val="150000"/>
              </a:lnSpc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Less vocal people can have an equal voice</a:t>
            </a:r>
          </a:p>
          <a:p>
            <a:pPr marL="228600" indent="-227013">
              <a:lnSpc>
                <a:spcPct val="150000"/>
              </a:lnSpc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Serves as a permanent shared record of what is said in class (otherwise lost)</a:t>
            </a:r>
          </a:p>
          <a:p>
            <a:pPr marL="228600" indent="-227013">
              <a:lnSpc>
                <a:spcPct val="150000"/>
              </a:lnSpc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Ensures the teacher can devote time and comment on each group's work</a:t>
            </a:r>
          </a:p>
          <a:p>
            <a:pPr marL="228600" indent="-227013">
              <a:lnSpc>
                <a:spcPct val="150000"/>
              </a:lnSpc>
              <a:buFont typeface="Arial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Enhances socialization and communication between students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Blogs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2868613" y="3901440"/>
            <a:ext cx="6775450" cy="3231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great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archive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foster dialog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great exposure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comments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fresh content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comment might need moderation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smaller groups of authors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030413" y="370490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030413" y="5958840"/>
            <a:ext cx="777875" cy="1314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58813" y="2087880"/>
            <a:ext cx="8942387" cy="19951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ts val="36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blog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(short for  </a:t>
            </a:r>
            <a:r>
              <a:rPr lang="en-US" sz="2800" b="1" i="1" dirty="0" smtClean="0">
                <a:solidFill>
                  <a:schemeClr val="tx1"/>
                </a:solidFill>
                <a:latin typeface="+mn-lt"/>
              </a:rPr>
              <a:t>weblog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 is a type of website, with regular entries of commentary, descriptions of events, or other material such as graphics or video.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Blog / Weblog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972" y="2196148"/>
            <a:ext cx="3760787" cy="330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61560" y="309372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Seward Inc.’s Blog</a:t>
            </a:r>
            <a:endParaRPr lang="en-US" dirty="0" smtClean="0">
              <a:solidFill>
                <a:schemeClr val="tx1"/>
              </a:solidFill>
              <a:hlinkClick r:id="rId4"/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4"/>
              </a:rPr>
              <a:t>http://blog.sewardinc.com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760" y="5867400"/>
            <a:ext cx="394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technorati.com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Personal directory of blogs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2323" y="5384483"/>
            <a:ext cx="1866900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5280025" y="2868613"/>
            <a:ext cx="3436938" cy="2859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	</a:t>
            </a:r>
            <a:r>
              <a:rPr lang="en-US" sz="3600" dirty="0">
                <a:solidFill>
                  <a:srgbClr val="000000"/>
                </a:solidFill>
                <a:latin typeface="Impact" pitchFamily="32" charset="0"/>
              </a:rPr>
              <a:t>Vicky Frank</a:t>
            </a: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	</a:t>
            </a: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>Executive Director</a:t>
            </a:r>
            <a:br>
              <a:rPr lang="en-US" sz="20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>	Director of Digital Strategies</a:t>
            </a:r>
            <a:br>
              <a:rPr lang="en-US" sz="20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>	Seward Inc.</a:t>
            </a: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000000"/>
                </a:solidFill>
                <a:latin typeface="Impact" pitchFamily="32" charset="0"/>
              </a:rPr>
            </a:b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1338" y="2582863"/>
            <a:ext cx="28575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Introductions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13" y="6673850"/>
            <a:ext cx="84137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675" y="6686550"/>
            <a:ext cx="111125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0" y="6732588"/>
            <a:ext cx="2408238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Blogs in the Classroom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58813" y="2058988"/>
            <a:ext cx="8482012" cy="3625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920" rIns="0" bIns="0"/>
          <a:lstStyle/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Using blogs to encourage self expression, inform students, and support learning</a:t>
            </a: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Have students create personal blogs on child-centered learning or specific methods</a:t>
            </a: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Blogs become focal points for analysis and discussion by others in the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</a:rPr>
              <a:t>class</a:t>
            </a:r>
            <a:endParaRPr lang="en-US" sz="2800" dirty="0">
              <a:solidFill>
                <a:srgbClr val="000000"/>
              </a:solidFill>
              <a:latin typeface="DejaVu Sans" pitchFamily="32" charset="0"/>
            </a:endParaRP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</a:rPr>
              <a:t>Blogs are used a </a:t>
            </a:r>
            <a:r>
              <a:rPr lang="en-US" sz="2800" dirty="0" err="1" smtClean="0">
                <a:solidFill>
                  <a:srgbClr val="000000"/>
                </a:solidFill>
                <a:latin typeface="DejaVu Sans" pitchFamily="32" charset="0"/>
              </a:rPr>
              <a:t>ePortfolios</a:t>
            </a:r>
            <a:endParaRPr lang="en-US" sz="2800" dirty="0" smtClean="0">
              <a:solidFill>
                <a:srgbClr val="000000"/>
              </a:solidFill>
              <a:latin typeface="DejaVu San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Blog Benefits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58813" y="2135188"/>
            <a:ext cx="8483600" cy="464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920" rIns="0" bIns="0"/>
          <a:lstStyle/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Provide more current information to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</a:rPr>
              <a:t>students</a:t>
            </a: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</a:rPr>
              <a:t>Can incorporate video, audio, RSS, links, documents</a:t>
            </a:r>
            <a:endParaRPr lang="en-US" sz="2800" dirty="0">
              <a:solidFill>
                <a:srgbClr val="000000"/>
              </a:solidFill>
              <a:latin typeface="DejaVu Sans" pitchFamily="32" charset="0"/>
            </a:endParaRP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Students can access information and resources from anywhere with an Internet connection</a:t>
            </a: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Blog articles are automatically archived</a:t>
            </a:r>
          </a:p>
          <a:p>
            <a:pPr marL="341313" indent="-341313">
              <a:lnSpc>
                <a:spcPct val="98000"/>
              </a:lnSpc>
              <a:spcAft>
                <a:spcPts val="1425"/>
              </a:spcAft>
              <a:buFont typeface="Arial" charset="0"/>
              <a:buChar char="•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Blog articles are indexed by search engines and can be shared via social media tools so they find a greater audience than their print counterpart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88" y="2824798"/>
            <a:ext cx="8636000" cy="1514475"/>
          </a:xfrm>
        </p:spPr>
        <p:txBody>
          <a:bodyPr/>
          <a:lstStyle/>
          <a:p>
            <a:pPr algn="ctr"/>
            <a:r>
              <a:rPr lang="en-US" sz="4800" cap="none" dirty="0" smtClean="0">
                <a:latin typeface="Impact" pitchFamily="34" charset="0"/>
              </a:rPr>
              <a:t>Content Bookmarking, </a:t>
            </a:r>
            <a:br>
              <a:rPr lang="en-US" sz="4800" cap="none" dirty="0" smtClean="0">
                <a:latin typeface="Impact" pitchFamily="34" charset="0"/>
              </a:rPr>
            </a:br>
            <a:r>
              <a:rPr lang="en-US" sz="4800" cap="none" dirty="0" smtClean="0">
                <a:latin typeface="Impact" pitchFamily="34" charset="0"/>
              </a:rPr>
              <a:t>Sharing, and Dissemination</a:t>
            </a:r>
            <a:endParaRPr lang="en-US" sz="4800" cap="none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Flickr </a:t>
            </a: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image/video sharing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021013" y="3429000"/>
            <a:ext cx="6767512" cy="242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knowledge transfer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easy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collaborative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easily shared photo library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self-organizing (tagged) archive 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2030413" y="365918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1575" y="2127250"/>
            <a:ext cx="2082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2973" y="1676400"/>
            <a:ext cx="5557837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20"/>
          <p:cNvSpPr txBox="1">
            <a:spLocks noChangeArrowheads="1"/>
          </p:cNvSpPr>
          <p:nvPr/>
        </p:nvSpPr>
        <p:spPr bwMode="auto">
          <a:xfrm rot="-1247982">
            <a:off x="2343785" y="3085465"/>
            <a:ext cx="26495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Search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Comment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Bookmark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Use 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(with permission)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Share!</a:t>
            </a:r>
          </a:p>
        </p:txBody>
      </p:sp>
      <p:pic>
        <p:nvPicPr>
          <p:cNvPr id="36869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3523" y="2903855"/>
            <a:ext cx="2082800" cy="67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897880" y="2087880"/>
            <a:ext cx="426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hlinkClick r:id="rId4"/>
              </a:rPr>
              <a:t>http://www.flickr.com/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5727700" y="3771900"/>
            <a:ext cx="443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Search: </a:t>
            </a:r>
            <a:r>
              <a:rPr lang="en-US" sz="2000" b="1" dirty="0" smtClean="0">
                <a:solidFill>
                  <a:schemeClr val="tx1"/>
                </a:solidFill>
                <a:latin typeface="DejaVu Sans" pitchFamily="32" charset="0"/>
              </a:rPr>
              <a:t>child-centered </a:t>
            </a:r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5879" y="3032165"/>
            <a:ext cx="90773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Try It!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3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Flickr (image/video sharing)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7963" y="2552700"/>
            <a:ext cx="4211637" cy="269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95900" y="5356225"/>
            <a:ext cx="4192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View a slideshow. </a:t>
            </a:r>
          </a:p>
        </p:txBody>
      </p:sp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2825750" y="1790700"/>
            <a:ext cx="4430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Search:  child-centered learning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2368550"/>
            <a:ext cx="4440237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0363" y="2528888"/>
            <a:ext cx="4384675" cy="3919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4013" y="6542088"/>
            <a:ext cx="4192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Interact with photo owners.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0" y="904875"/>
            <a:ext cx="2082800" cy="67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798" y="1809433"/>
            <a:ext cx="8498522" cy="545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16039" y="1050965"/>
            <a:ext cx="90773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Try It!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pic>
        <p:nvPicPr>
          <p:cNvPr id="368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613" y="1828800"/>
            <a:ext cx="5557837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20"/>
          <p:cNvSpPr txBox="1">
            <a:spLocks noChangeArrowheads="1"/>
          </p:cNvSpPr>
          <p:nvPr/>
        </p:nvSpPr>
        <p:spPr bwMode="auto">
          <a:xfrm rot="-1247982">
            <a:off x="2740025" y="3298825"/>
            <a:ext cx="26495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Search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Comment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Bookmark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Use 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(with permission)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Share!</a:t>
            </a: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963" y="1273175"/>
            <a:ext cx="20828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0113" y="2122488"/>
            <a:ext cx="23923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7575" y="1566863"/>
            <a:ext cx="24733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2500" y="2871788"/>
            <a:ext cx="974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0275" y="3552825"/>
            <a:ext cx="1295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61225" y="4070350"/>
            <a:ext cx="1190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61225" y="4811713"/>
            <a:ext cx="16557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89800" y="6148388"/>
            <a:ext cx="15382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9800" y="6869113"/>
            <a:ext cx="18843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0275" y="5486400"/>
            <a:ext cx="17414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SlideShare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095" y="1658303"/>
            <a:ext cx="24733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21013" y="3429000"/>
            <a:ext cx="6767512" cy="28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share and obtain knowledge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build network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collaborative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ind hot topics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self-organizing (tagged)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archive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tag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comment 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0893" y="413162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0" y="2514600"/>
            <a:ext cx="890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Document/Presentation sharing, network building, adding to the learning community.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1676400"/>
            <a:ext cx="5557837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0"/>
          <p:cNvSpPr txBox="1">
            <a:spLocks noChangeArrowheads="1"/>
          </p:cNvSpPr>
          <p:nvPr/>
        </p:nvSpPr>
        <p:spPr bwMode="auto">
          <a:xfrm rot="-1247982">
            <a:off x="1901825" y="3085465"/>
            <a:ext cx="26495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Search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Comment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Bookmark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Use 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(with permission)</a:t>
            </a:r>
          </a:p>
          <a:p>
            <a:pPr>
              <a:lnSpc>
                <a:spcPts val="3200"/>
              </a:lnSpc>
            </a:pPr>
            <a:r>
              <a:rPr lang="en-US" b="1" dirty="0">
                <a:solidFill>
                  <a:schemeClr val="tx1"/>
                </a:solidFill>
                <a:latin typeface="Wingdings" pitchFamily="2" charset="2"/>
              </a:rPr>
              <a:t>ü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Share!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71160" y="2240280"/>
            <a:ext cx="468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http://www.slideshare.com/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257800" y="3970020"/>
            <a:ext cx="4900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Search: </a:t>
            </a:r>
            <a:r>
              <a:rPr lang="en-US" sz="2000" b="1" dirty="0" smtClean="0">
                <a:solidFill>
                  <a:schemeClr val="tx1"/>
                </a:solidFill>
                <a:latin typeface="DejaVu Sans" pitchFamily="32" charset="0"/>
              </a:rPr>
              <a:t>english as a second language</a:t>
            </a:r>
            <a:endParaRPr lang="en-US" sz="2000" b="1" dirty="0">
              <a:solidFill>
                <a:schemeClr val="tx1"/>
              </a:solidFill>
              <a:latin typeface="DejaVu Sans" pitchFamily="32" charset="0"/>
            </a:endParaRPr>
          </a:p>
        </p:txBody>
      </p:sp>
      <p:pic>
        <p:nvPicPr>
          <p:cNvPr id="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6455" y="2984183"/>
            <a:ext cx="2473325" cy="68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854439" y="3138845"/>
            <a:ext cx="90773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Try It!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363345" y="4419600"/>
            <a:ext cx="2111375" cy="188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Impact" pitchFamily="32" charset="0"/>
              </a:rPr>
              <a:t>Dr. Greg Sales</a:t>
            </a: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Impact" pitchFamily="32" charset="0"/>
              </a:rPr>
              <a:t>CEO/President</a:t>
            </a: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>	Seward Inc</a:t>
            </a:r>
            <a:r>
              <a:rPr lang="en-US" sz="2000" dirty="0" smtClean="0">
                <a:solidFill>
                  <a:srgbClr val="000000"/>
                </a:solidFill>
                <a:latin typeface="Impact" pitchFamily="32" charset="0"/>
              </a:rPr>
              <a:t>.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Introductions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6673850"/>
            <a:ext cx="84137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1675" y="6686550"/>
            <a:ext cx="111125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750" y="6732588"/>
            <a:ext cx="2408238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608321" y="4404360"/>
            <a:ext cx="2971800" cy="188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Impact" pitchFamily="32" charset="0"/>
              </a:rPr>
              <a:t>Matt Finholt-Daniel</a:t>
            </a: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Impact" pitchFamily="32" charset="0"/>
              </a:rPr>
              <a:t>Director of Technology</a:t>
            </a: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Impact" pitchFamily="32" charset="0"/>
              </a:rPr>
            </a:br>
            <a:r>
              <a:rPr lang="en-US" sz="2000" dirty="0">
                <a:solidFill>
                  <a:srgbClr val="000000"/>
                </a:solidFill>
                <a:latin typeface="Impact" pitchFamily="32" charset="0"/>
              </a:rPr>
              <a:t>	Seward Inc</a:t>
            </a:r>
            <a:r>
              <a:rPr lang="en-US" sz="2000" dirty="0" smtClean="0">
                <a:solidFill>
                  <a:srgbClr val="000000"/>
                </a:solidFill>
                <a:latin typeface="Impact" pitchFamily="32" charset="0"/>
              </a:rPr>
              <a:t>.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pic>
        <p:nvPicPr>
          <p:cNvPr id="9" name="Picture 8" descr="Greg_1_webprofilepic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9666" y="2254790"/>
            <a:ext cx="2426806" cy="227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att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206" y="2256314"/>
            <a:ext cx="2266474" cy="226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Bookmarking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57400"/>
            <a:ext cx="9136063" cy="5181600"/>
          </a:xfrm>
        </p:spPr>
        <p:txBody>
          <a:bodyPr/>
          <a:lstStyle/>
          <a:p>
            <a:pPr marL="6350" indent="7938"/>
            <a:r>
              <a:rPr lang="en-US" dirty="0" smtClean="0"/>
              <a:t>Bookmarking tools to save, share, categorize, and use via the </a:t>
            </a:r>
            <a:r>
              <a:rPr lang="en-US" dirty="0" smtClean="0"/>
              <a:t>Internet.</a:t>
            </a:r>
          </a:p>
          <a:p>
            <a:pPr marL="6350" indent="7938">
              <a:tabLst>
                <a:tab pos="2682875" algn="l"/>
              </a:tabLst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http://delicious.com/vfrank/education </a:t>
            </a:r>
            <a:endParaRPr lang="en-US" dirty="0" smtClean="0"/>
          </a:p>
          <a:p>
            <a:pPr marL="6350" indent="7938"/>
            <a:r>
              <a:rPr lang="en-US" dirty="0" smtClean="0"/>
              <a:t>Save/tag </a:t>
            </a:r>
            <a:r>
              <a:rPr lang="en-US" dirty="0" smtClean="0"/>
              <a:t>websites for later reference. Share.</a:t>
            </a:r>
          </a:p>
          <a:p>
            <a:pPr marL="6350" indent="7938">
              <a:lnSpc>
                <a:spcPct val="100000"/>
              </a:lnSpc>
              <a:spcAft>
                <a:spcPts val="0"/>
              </a:spcAft>
              <a:tabLst>
                <a:tab pos="2682875" algn="l"/>
              </a:tabLst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://www.diigo.com </a:t>
            </a:r>
            <a:endParaRPr lang="en-US" dirty="0" smtClean="0"/>
          </a:p>
          <a:p>
            <a:pPr marL="6350" indent="7938">
              <a:lnSpc>
                <a:spcPct val="100000"/>
              </a:lnSpc>
              <a:spcAft>
                <a:spcPts val="0"/>
              </a:spcAft>
              <a:tabLst>
                <a:tab pos="2286000" algn="l"/>
              </a:tabLst>
            </a:pPr>
            <a:r>
              <a:rPr lang="en-US" dirty="0" smtClean="0"/>
              <a:t>Annotate websites and save/tag for reference. Share.</a:t>
            </a:r>
          </a:p>
          <a:p>
            <a:pPr marL="6350" indent="7938"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 marL="6350" indent="7938">
              <a:lnSpc>
                <a:spcPct val="100000"/>
              </a:lnSpc>
              <a:spcAft>
                <a:spcPts val="0"/>
              </a:spcAft>
              <a:tabLst>
                <a:tab pos="2682875" algn="l"/>
              </a:tabLst>
            </a:pP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://www.evernote.com</a:t>
            </a:r>
            <a:r>
              <a:rPr lang="en-US" dirty="0" smtClean="0"/>
              <a:t>  </a:t>
            </a:r>
          </a:p>
          <a:p>
            <a:pPr marL="6350" indent="7938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Clip a webpage, a business card, a picture, class notes,</a:t>
            </a:r>
          </a:p>
          <a:p>
            <a:pPr marL="6350" indent="7938"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quotes from a book, a voice recording and more from the Internet. Searchable reference.</a:t>
            </a:r>
          </a:p>
          <a:p>
            <a:pPr indent="-220663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65719" y="3626525"/>
            <a:ext cx="90773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Try It!</a:t>
            </a:r>
            <a:endParaRPr lang="en-US" sz="2000" b="1" dirty="0">
              <a:latin typeface="+mn-lt"/>
            </a:endParaRP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033" y="2869248"/>
            <a:ext cx="2392362" cy="69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940" y="4182428"/>
            <a:ext cx="974725" cy="55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7845" y="5363528"/>
            <a:ext cx="216217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YouTube (video sharing)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3021013" y="3200400"/>
            <a:ext cx="6551612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simple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video-based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hosted (no bandwidth costs)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questionable content 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video is time &amp; labor-intensive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copyright / intellectual property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030413" y="320198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2030413" y="464343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</a:t>
            </a:r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0" y="2108200"/>
            <a:ext cx="1774825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4945" y="2266950"/>
            <a:ext cx="251777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Rate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Date Stamp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Share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Categorize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Tag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Comment</a:t>
            </a:r>
          </a:p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Link to</a:t>
            </a:r>
          </a:p>
        </p:txBody>
      </p:sp>
      <p:pic>
        <p:nvPicPr>
          <p:cNvPr id="39943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8841" y="3252470"/>
            <a:ext cx="1661159" cy="701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68240" y="2575560"/>
            <a:ext cx="468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hlinkClick r:id="rId5"/>
              </a:rPr>
              <a:t>http://www.youtube.com/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800600" y="4244340"/>
            <a:ext cx="4900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DejaVu Sans" pitchFamily="32" charset="0"/>
              </a:rPr>
              <a:t>Search: </a:t>
            </a:r>
            <a:r>
              <a:rPr lang="en-US" sz="2000" b="1" dirty="0" smtClean="0">
                <a:solidFill>
                  <a:schemeClr val="tx1"/>
                </a:solidFill>
                <a:latin typeface="DejaVu Sans" pitchFamily="32" charset="0"/>
              </a:rPr>
              <a:t>english as a second language</a:t>
            </a:r>
            <a:endParaRPr lang="en-US" sz="2000" b="1" dirty="0">
              <a:solidFill>
                <a:schemeClr val="tx1"/>
              </a:solidFill>
              <a:latin typeface="DejaVu Sans" pitchFamily="3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759" y="3382685"/>
            <a:ext cx="90773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Try It!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08000" y="1009650"/>
            <a:ext cx="9137650" cy="860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Twitter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021013" y="3200400"/>
            <a:ext cx="6623050" cy="2801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powerful networking tool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very simple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great exposure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privacy issues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requires a certain culture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white noise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2030413" y="320198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030413" y="4411663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5908" y="1887855"/>
            <a:ext cx="207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8000" y="763588"/>
            <a:ext cx="9137650" cy="110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800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Twitter (really short messages)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1830388"/>
            <a:ext cx="93345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508000" y="1038386"/>
            <a:ext cx="9137650" cy="8316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Twitter </a:t>
            </a:r>
            <a:r>
              <a:rPr lang="en-US" sz="4800" dirty="0" err="1" smtClean="0">
                <a:solidFill>
                  <a:srgbClr val="000000"/>
                </a:solidFill>
                <a:latin typeface="Impact" pitchFamily="32" charset="0"/>
              </a:rPr>
              <a:t>Mashups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8000" y="2057400"/>
            <a:ext cx="9136063" cy="4953000"/>
          </a:xfrm>
          <a:prstGeom prst="rect">
            <a:avLst/>
          </a:prstGeom>
        </p:spPr>
        <p:txBody>
          <a:bodyPr/>
          <a:lstStyle/>
          <a:p>
            <a:pPr marL="2292350" marR="0" lvl="0" indent="7938" algn="l" defTabSz="4572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://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nearbytweets.com/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Twitters within a specific mile radius of a location. Also can be filtered by keyword. </a:t>
            </a:r>
          </a:p>
          <a:p>
            <a:pPr marL="2292350" marR="0" lvl="0" indent="7938" algn="l" defTabSz="4572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http://www.tweetizen.com/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set up a specific group of people to tweet about a subject. Use as a discussion board or focus group tool.</a:t>
            </a:r>
          </a:p>
          <a:p>
            <a:pPr marL="2292350" marR="0" lvl="0" indent="7938" algn="l" defTabSz="4572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://search.twitter.com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http://www.tweetscan.com/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as a research tool to find out what people are saying about certain topics. </a:t>
            </a:r>
          </a:p>
          <a:p>
            <a:pPr marL="2292350" marR="0" lvl="0" indent="7938" algn="l" defTabSz="457200" rtl="0" eaLnBrk="0" fontAlgn="base" latinLnBrk="0" hangingPunct="0">
              <a:lnSpc>
                <a:spcPct val="98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Twittervision (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hlinkClick r:id="rId7"/>
              </a:rPr>
              <a:t>http://twittervision.com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) See where in the world people are tweeting.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3079" y="2818805"/>
            <a:ext cx="90773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Try It!</a:t>
            </a:r>
            <a:endParaRPr lang="en-US" sz="2000" b="1" dirty="0">
              <a:latin typeface="+mn-lt"/>
            </a:endParaRPr>
          </a:p>
        </p:txBody>
      </p:sp>
      <p:pic>
        <p:nvPicPr>
          <p:cNvPr id="3074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6908" y="2188845"/>
            <a:ext cx="2071052" cy="63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9773" y="3391853"/>
            <a:ext cx="2038667" cy="53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6908" y="4692015"/>
            <a:ext cx="20764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6911" y="5594034"/>
            <a:ext cx="2035810" cy="30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6435" y="6292215"/>
            <a:ext cx="2102485" cy="27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8000" y="1020763"/>
            <a:ext cx="9137650" cy="849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Twitter in the Classroom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58813" y="2058988"/>
            <a:ext cx="8885237" cy="34119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 marL="257175" indent="-257175">
              <a:lnSpc>
                <a:spcPct val="93000"/>
              </a:lnSpc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Using Twitter with </a:t>
            </a:r>
            <a:r>
              <a:rPr lang="en-US" sz="2800" b="1" i="1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Students:</a:t>
            </a:r>
            <a:endParaRPr lang="en-US" sz="2800" b="1" i="1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 marL="257175" indent="-257175">
              <a:lnSpc>
                <a:spcPct val="93000"/>
              </a:lnSpc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Communications tool for collaborating researchers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Get students to focus in a concise way on a topic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Tracking </a:t>
            </a: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topics (by keyword)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Classroom 'back channel'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Twitter Benefits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58813" y="2058988"/>
            <a:ext cx="8885237" cy="4058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 marL="257175" indent="-257175">
              <a:lnSpc>
                <a:spcPct val="93000"/>
              </a:lnSpc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en-US" sz="2800" b="1" i="1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Benefits:</a:t>
            </a:r>
            <a:endParaRPr lang="en-US" sz="2800" b="1" i="1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 marL="257175" indent="-257175">
              <a:lnSpc>
                <a:spcPct val="93000"/>
              </a:lnSpc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endParaRPr lang="de-DE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Strengthens a community feeling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Research tool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Instant, informal feedback</a:t>
            </a:r>
          </a:p>
          <a:p>
            <a:pPr marL="257175" indent="-257175">
              <a:lnSpc>
                <a:spcPct val="150000"/>
              </a:lnSpc>
              <a:buFont typeface="Arial" charset="0"/>
              <a:buChar char="•"/>
              <a:tabLst>
                <a:tab pos="258763" algn="l"/>
                <a:tab pos="715963" algn="l"/>
                <a:tab pos="1173163" algn="l"/>
                <a:tab pos="1630363" algn="l"/>
                <a:tab pos="2087563" algn="l"/>
                <a:tab pos="2544763" algn="l"/>
                <a:tab pos="3001963" algn="l"/>
                <a:tab pos="3459163" algn="l"/>
                <a:tab pos="3916363" algn="l"/>
                <a:tab pos="4373563" algn="l"/>
                <a:tab pos="4830763" algn="l"/>
                <a:tab pos="5287963" algn="l"/>
                <a:tab pos="5745163" algn="l"/>
                <a:tab pos="6202363" algn="l"/>
                <a:tab pos="6659563" algn="l"/>
                <a:tab pos="7116763" algn="l"/>
                <a:tab pos="7573963" algn="l"/>
                <a:tab pos="8031163" algn="l"/>
                <a:tab pos="8488363" algn="l"/>
                <a:tab pos="8945563" algn="l"/>
                <a:tab pos="9402763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Immediate communication with students while not in classroom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992188"/>
            <a:ext cx="10158413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  <a:tab pos="101346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RSS (Really Simple Syndication)</a:t>
            </a:r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1649413" y="2058988"/>
            <a:ext cx="7678737" cy="4164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4000" rIns="90000" bIns="46800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RSS is a way of letting students know about updates to your </a:t>
            </a:r>
            <a:r>
              <a:rPr lang="de-DE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information.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800" dirty="0" smtClean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Also used to acquire information from friendly sources.</a:t>
            </a: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de-DE" sz="1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Example: Podcasts, blogs, news, Moodle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3" y="2344738"/>
            <a:ext cx="692150" cy="70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8000" y="763588"/>
            <a:ext cx="9137650" cy="110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Facebook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021013" y="3200400"/>
            <a:ext cx="6551612" cy="242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privacy controls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real people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strong academic community 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distraction</a:t>
            </a:r>
            <a:b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</a:b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walled garden 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030413" y="343058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+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030413" y="4475798"/>
            <a:ext cx="7778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7200" rIns="90000" bIns="46800">
            <a:spAutoFit/>
          </a:bodyPr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80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1667937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(FB was founded by/for Harvard students)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8480" y="937260"/>
            <a:ext cx="16462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Social Media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Professional Benefit</a:t>
            </a:r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Research tool – fresh content!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Build professional network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Establish credentials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Contribute to learning community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Student Benefit</a:t>
            </a:r>
            <a:endParaRPr lang="en-US" b="1" u="sng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Communicate instantly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Teach media literacy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Collaboration and teamwork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Engagement and dialog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Organizing/Synthesizing information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160" y="2164080"/>
            <a:ext cx="2773680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b="1" i="1" dirty="0" smtClean="0">
                <a:solidFill>
                  <a:schemeClr val="tx1"/>
                </a:solidFill>
                <a:latin typeface="+mn-lt"/>
              </a:rPr>
              <a:t>Facebook Search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ts val="25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Allows you to search for Facebook members by "School.“ for SQU: 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6 groups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360 members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Ability to review and join group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86835" y="1297305"/>
            <a:ext cx="5897245" cy="5713095"/>
            <a:chOff x="3246755" y="1221105"/>
            <a:chExt cx="7254240" cy="776107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52470" y="1221105"/>
              <a:ext cx="7248525" cy="6610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6755" y="7711123"/>
              <a:ext cx="7253605" cy="12710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280" y="1043940"/>
            <a:ext cx="2047240" cy="57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Facebook in the Classroom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658813" y="2058988"/>
            <a:ext cx="8913812" cy="494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>
            <a:spAutoFit/>
          </a:bodyPr>
          <a:lstStyle/>
          <a:p>
            <a:pPr marL="457200" indent="-398463">
              <a:lnSpc>
                <a:spcPct val="150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Use Facebook to introduce class members to one another and share information about the class</a:t>
            </a:r>
          </a:p>
          <a:p>
            <a:pPr marL="457200" indent="-398463">
              <a:lnSpc>
                <a:spcPct val="150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Set up a teacher-moderated group in Facebook so that students can add themselves to the group. </a:t>
            </a:r>
          </a:p>
          <a:p>
            <a:pPr marL="457200" indent="-398463">
              <a:lnSpc>
                <a:spcPct val="150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Members of the group (class and teacher) can post comments and/or participate in discussion threads.</a:t>
            </a:r>
          </a:p>
          <a:p>
            <a:pPr marL="457200" indent="-398463">
              <a:lnSpc>
                <a:spcPct val="150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Members of the group (class and teacher) can augment the discussions with resources outside of Facebook (video, photos, webpages, SMS)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Facebook Benefits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914400" y="2058988"/>
            <a:ext cx="8658225" cy="473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>
            <a:spAutoFit/>
          </a:bodyPr>
          <a:lstStyle/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Helps introduce students to one another (and teacher) so they feel more comfortable when class begins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Students not only get a "jump" on reading lists and requirements, but they get a chance to discuss and ask questions/share viewpoints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Teachers can identify and correct initial problems or misconceptions students may have</a:t>
            </a:r>
          </a:p>
          <a:p>
            <a:pPr marL="225425" indent="-225425"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Improves social cohesion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Social Media Outcomes</a:t>
            </a:r>
            <a:endParaRPr lang="en-US" sz="4800" dirty="0">
              <a:solidFill>
                <a:srgbClr val="000000"/>
              </a:solidFill>
              <a:latin typeface="Impact" pitchFamily="32" charset="0"/>
            </a:endParaRP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955800" y="2897188"/>
            <a:ext cx="5778500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What can we expect from </a:t>
            </a:r>
          </a:p>
          <a:p>
            <a:pPr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social media/Web 2.0?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801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Risks (Perception)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420813" y="2135188"/>
            <a:ext cx="6600825" cy="234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Perceived risks: 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Loss of authority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High expectations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“Who wants to read all that stuff?”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Risks (Reality)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420813" y="2058988"/>
            <a:ext cx="8051800" cy="362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i="1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Realistic risks: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Information overload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Privacy!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Losing the audience / creating a zombie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Liabilities</a:t>
            </a:r>
          </a:p>
          <a:p>
            <a:pPr>
              <a:lnSpc>
                <a:spcPct val="150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Costs: time-consuming!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Gains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660400" y="1798320"/>
            <a:ext cx="7569200" cy="5271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24840" rIns="0" bIns="0">
            <a:spAutoFit/>
          </a:bodyPr>
          <a:lstStyle/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Constructive 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dialog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Engagement!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Word-of-mouth 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style promotion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Direct 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feedback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Increased media literacy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Collaboration </a:t>
            </a: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&amp; </a:t>
            </a: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teamwork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Community of learners</a:t>
            </a:r>
          </a:p>
          <a:p>
            <a:pPr marL="228600" indent="-228600">
              <a:lnSpc>
                <a:spcPct val="150000"/>
              </a:lnSpc>
              <a:buFont typeface="Arial" pitchFamily="34" charset="0"/>
              <a:buChar char="•"/>
              <a:tabLst>
                <a:tab pos="228600" algn="l"/>
                <a:tab pos="685800" algn="l"/>
                <a:tab pos="1143000" algn="l"/>
                <a:tab pos="1600200" algn="l"/>
                <a:tab pos="2057400" algn="l"/>
                <a:tab pos="2514600" algn="l"/>
                <a:tab pos="2971800" algn="l"/>
                <a:tab pos="3429000" algn="l"/>
                <a:tab pos="3886200" algn="l"/>
                <a:tab pos="4343400" algn="l"/>
                <a:tab pos="4800600" algn="l"/>
                <a:tab pos="5257800" algn="l"/>
                <a:tab pos="5715000" algn="l"/>
                <a:tab pos="6172200" algn="l"/>
                <a:tab pos="6629400" algn="l"/>
                <a:tab pos="7086600" algn="l"/>
                <a:tab pos="7543800" algn="l"/>
                <a:tab pos="8001000" algn="l"/>
                <a:tab pos="8458200" algn="l"/>
                <a:tab pos="8915400" algn="l"/>
                <a:tab pos="93726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Broaden professional network</a:t>
            </a:r>
            <a:endParaRPr lang="en-US" sz="28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What is needed?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58813" y="2058988"/>
            <a:ext cx="8596312" cy="322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 marL="347663" indent="-347663">
              <a:lnSpc>
                <a:spcPct val="150000"/>
              </a:lnSpc>
              <a:buFont typeface="Arial" charset="0"/>
              <a:buChar char="•"/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  <a:tab pos="9491663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Steady commitment</a:t>
            </a:r>
          </a:p>
          <a:p>
            <a:pPr marL="347663" indent="-347663">
              <a:lnSpc>
                <a:spcPct val="150000"/>
              </a:lnSpc>
              <a:buFont typeface="Arial" charset="0"/>
              <a:buChar char="•"/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  <a:tab pos="9491663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A culture of sharing and openness</a:t>
            </a:r>
          </a:p>
          <a:p>
            <a:pPr marL="347663" indent="-347663">
              <a:lnSpc>
                <a:spcPct val="150000"/>
              </a:lnSpc>
              <a:buFont typeface="Arial" charset="0"/>
              <a:buChar char="•"/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  <a:tab pos="9491663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Involve the students (and trust them)</a:t>
            </a:r>
          </a:p>
          <a:p>
            <a:pPr marL="347663" indent="-347663">
              <a:lnSpc>
                <a:spcPct val="150000"/>
              </a:lnSpc>
              <a:buFont typeface="Arial" charset="0"/>
              <a:buChar char="•"/>
              <a:tabLst>
                <a:tab pos="347663" algn="l"/>
                <a:tab pos="804863" algn="l"/>
                <a:tab pos="1262063" algn="l"/>
                <a:tab pos="1719263" algn="l"/>
                <a:tab pos="2176463" algn="l"/>
                <a:tab pos="2633663" algn="l"/>
                <a:tab pos="3090863" algn="l"/>
                <a:tab pos="3548063" algn="l"/>
                <a:tab pos="4005263" algn="l"/>
                <a:tab pos="4462463" algn="l"/>
                <a:tab pos="4919663" algn="l"/>
                <a:tab pos="5376863" algn="l"/>
                <a:tab pos="5834063" algn="l"/>
                <a:tab pos="6291263" algn="l"/>
                <a:tab pos="6748463" algn="l"/>
                <a:tab pos="7205663" algn="l"/>
                <a:tab pos="7662863" algn="l"/>
                <a:tab pos="8120063" algn="l"/>
                <a:tab pos="8577263" algn="l"/>
                <a:tab pos="9034463" algn="l"/>
                <a:tab pos="9491663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Lose control (micro-management &amp; social media don't mix)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How could we use this to improve your classroom experience?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Questions?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What to expect today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58813" y="2101850"/>
            <a:ext cx="9499600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/>
          <a:lstStyle/>
          <a:p>
            <a:pPr marL="603250" indent="-603250">
              <a:lnSpc>
                <a:spcPct val="150000"/>
              </a:lnSpc>
              <a:buFont typeface="Times New Roman" pitchFamily="16" charset="0"/>
              <a:buAutoNum type="arabicPeriod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What is Web 2.0? (15 min)</a:t>
            </a:r>
          </a:p>
          <a:p>
            <a:pPr marL="603250" indent="-603250">
              <a:lnSpc>
                <a:spcPct val="150000"/>
              </a:lnSpc>
              <a:buFont typeface="Times New Roman" pitchFamily="16" charset="0"/>
              <a:buAutoNum type="arabicPeriod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What is social media? (30 min)</a:t>
            </a:r>
          </a:p>
          <a:p>
            <a:pPr marL="603250" indent="-603250">
              <a:lnSpc>
                <a:spcPct val="150000"/>
              </a:lnSpc>
              <a:buFont typeface="Times New Roman" pitchFamily="16" charset="0"/>
              <a:buAutoNum type="arabicPeriod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Why social media? Goals, plus/minus (30 min)</a:t>
            </a:r>
          </a:p>
          <a:p>
            <a:pPr marL="603250" indent="-603250">
              <a:lnSpc>
                <a:spcPct val="150000"/>
              </a:lnSpc>
              <a:buFont typeface="Times New Roman" pitchFamily="16" charset="0"/>
              <a:buAutoNum type="arabicPeriod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Group discussion: How can social media benefit your students? (30 min)</a:t>
            </a:r>
          </a:p>
          <a:p>
            <a:pPr marL="603250" indent="-603250">
              <a:lnSpc>
                <a:spcPct val="150000"/>
              </a:lnSpc>
              <a:buFont typeface="Times New Roman" pitchFamily="16" charset="0"/>
              <a:buAutoNum type="arabicPeriod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r>
              <a:rPr lang="en-US" sz="2800" dirty="0">
                <a:solidFill>
                  <a:srgbClr val="000000"/>
                </a:solidFill>
                <a:latin typeface="DejaVu Sans" pitchFamily="32" charset="0"/>
              </a:rPr>
              <a:t>Questions &amp; Answers (15 min)</a:t>
            </a:r>
          </a:p>
          <a:p>
            <a:pPr marL="603250" indent="-603250">
              <a:lnSpc>
                <a:spcPct val="89000"/>
              </a:lnSpc>
              <a:buClrTx/>
              <a:buSzTx/>
              <a:buFontTx/>
              <a:buNone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603250" indent="-603250">
              <a:lnSpc>
                <a:spcPct val="89000"/>
              </a:lnSpc>
              <a:buClrTx/>
              <a:buSzTx/>
              <a:buFontTx/>
              <a:buNone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Did we meet your expectations today?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References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697038" y="4054475"/>
            <a:ext cx="5932487" cy="40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4200" rIns="0" bIns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7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3139440"/>
            <a:ext cx="794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n-lt"/>
              </a:rPr>
              <a:t>Handout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508000" y="992188"/>
            <a:ext cx="9137650" cy="87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800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Thank you!</a:t>
            </a:r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697038" y="4054475"/>
            <a:ext cx="5932487" cy="404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4200" rIns="0" bIns="0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7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 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985838" y="2873375"/>
            <a:ext cx="9072562" cy="346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40" rIns="0" bIns="0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Email: 	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vfrank@sewardinc.com</a:t>
            </a:r>
            <a:endParaRPr lang="en-US" sz="2000" dirty="0">
              <a:solidFill>
                <a:srgbClr val="0033CC"/>
              </a:solidFill>
              <a:latin typeface="DejaVu Sans" pitchFamily="32" charset="0"/>
              <a:cs typeface="Arial Unicode MS" charset="0"/>
              <a:hlinkClick r:id="rId3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Seward Websites: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http://www.sewardinc.com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			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http://international.sewardinc.com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Seward blog: 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http://blog.sewardinc.com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Delicious: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http://delicious.com/vfrank  </a:t>
            </a:r>
            <a:r>
              <a:rPr lang="en-US" sz="2000" dirty="0">
                <a:solidFill>
                  <a:schemeClr val="tx1"/>
                </a:solidFill>
                <a:latin typeface="DejaVu Sans" pitchFamily="32" charset="0"/>
                <a:cs typeface="Arial Unicode MS" charset="0"/>
              </a:rPr>
              <a:t>  </a:t>
            </a:r>
            <a:r>
              <a:rPr lang="en-US" sz="2000" i="1" dirty="0">
                <a:solidFill>
                  <a:schemeClr val="tx1"/>
                </a:solidFill>
                <a:latin typeface="DejaVu Sans" pitchFamily="32" charset="0"/>
                <a:cs typeface="Arial Unicode MS" charset="0"/>
              </a:rPr>
              <a:t>Tag</a:t>
            </a:r>
            <a:r>
              <a:rPr lang="en-US" sz="2000" i="1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:  </a:t>
            </a: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education	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LinkedIn: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http://linkedin.com/in/vickyfrank</a:t>
            </a: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  </a:t>
            </a: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  <a:latin typeface="DejaVu Sans" pitchFamily="32" charset="0"/>
              <a:cs typeface="Arial Unicode MS" charset="0"/>
            </a:endParaRPr>
          </a:p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Twitter:		</a:t>
            </a:r>
            <a:r>
              <a:rPr lang="en-US" sz="2000" dirty="0">
                <a:solidFill>
                  <a:srgbClr val="0033CC"/>
                </a:solidFill>
                <a:latin typeface="DejaVu Sans" pitchFamily="32" charset="0"/>
                <a:cs typeface="Arial Unicode MS" charset="0"/>
              </a:rPr>
              <a:t>@vickyfrank</a:t>
            </a: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0" y="2090738"/>
            <a:ext cx="10158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DejaVu Sans" pitchFamily="32" charset="0"/>
                <a:cs typeface="Arial Unicode MS" charset="0"/>
              </a:rPr>
              <a:t>Questions, Feedback, Resources</a:t>
            </a:r>
            <a:endParaRPr lang="en-US" b="1" dirty="0"/>
          </a:p>
        </p:txBody>
      </p:sp>
      <p:pic>
        <p:nvPicPr>
          <p:cNvPr id="5735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9013" y="6673850"/>
            <a:ext cx="841375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1675" y="6686550"/>
            <a:ext cx="1111250" cy="73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735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0" y="6732588"/>
            <a:ext cx="2408238" cy="72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8000" y="1068388"/>
            <a:ext cx="913765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680" rIns="0" bIns="0"/>
          <a:lstStyle/>
          <a:p>
            <a:pPr algn="ctr">
              <a:lnSpc>
                <a:spcPct val="9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What </a:t>
            </a:r>
            <a:r>
              <a:rPr lang="en-US" sz="4800" dirty="0" smtClean="0">
                <a:solidFill>
                  <a:srgbClr val="000000"/>
                </a:solidFill>
                <a:latin typeface="Impact" pitchFamily="32" charset="0"/>
              </a:rPr>
              <a:t>is “Web </a:t>
            </a: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2.0”?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8260" y="2215515"/>
            <a:ext cx="7581900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685800"/>
            <a:ext cx="4521200" cy="11858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Web 1.0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116513" y="685800"/>
            <a:ext cx="4521200" cy="1185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>
                <a:solidFill>
                  <a:srgbClr val="000000"/>
                </a:solidFill>
                <a:latin typeface="Impact" pitchFamily="32" charset="0"/>
              </a:rPr>
              <a:t>Web 2.0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0" y="2105025"/>
          <a:ext cx="10163175" cy="5207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81588"/>
                <a:gridCol w="5081587"/>
              </a:tblGrid>
              <a:tr h="650875">
                <a:tc>
                  <a:txBody>
                    <a:bodyPr/>
                    <a:lstStyle/>
                    <a:p>
                      <a:pPr marL="1588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Symbol" charset="2"/>
                        <a:buNone/>
                        <a:tabLst>
                          <a:tab pos="133350" algn="l"/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Read-only (Passive)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Read/Write (Participative)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“Professional” content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“Amateur” content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Limited user experience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Rich user experience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Isolated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Social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Control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Trust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Own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Share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Websites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Blogs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99">
                        <a:alpha val="21961"/>
                      </a:srgbClr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Directories (taxonomy)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  <a:tab pos="9410700" algn="l"/>
                          <a:tab pos="101346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Tags (folksonomy)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DejaVu Sans" pitchFamily="32" charset="0"/>
                        <a:ea typeface="MS Gothic" charset="0"/>
                        <a:cs typeface="MS Gothic" charset="0"/>
                      </a:endParaRPr>
                    </a:p>
                  </a:txBody>
                  <a:tcPr marT="7056" anchor="ctr" horzOverflow="overflow">
                    <a:lnL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1961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188913" y="1965325"/>
            <a:ext cx="5870575" cy="5211763"/>
            <a:chOff x="2796583" y="1964988"/>
            <a:chExt cx="5869843" cy="5212016"/>
          </a:xfrm>
        </p:grpSpPr>
        <p:pic>
          <p:nvPicPr>
            <p:cNvPr id="11301" name="Picture 63" descr="C:\Documents and Settings\vfrank\Local Settings\Temporary Internet Files\Content.IE5\OYUCI8OV\MCj0424798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6583" y="1964988"/>
              <a:ext cx="5869843" cy="521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2" name="TextBox 63"/>
            <p:cNvSpPr txBox="1">
              <a:spLocks noChangeArrowheads="1"/>
            </p:cNvSpPr>
            <p:nvPr/>
          </p:nvSpPr>
          <p:spPr bwMode="auto">
            <a:xfrm rot="-900000">
              <a:off x="3468871" y="3602156"/>
              <a:ext cx="4338537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Comic Sans MS" pitchFamily="66" charset="0"/>
                </a:rPr>
                <a:t>Taxonomy is the practice and science of classification.</a:t>
              </a:r>
            </a:p>
          </p:txBody>
        </p:sp>
      </p:grp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4011930" y="1911033"/>
            <a:ext cx="5870575" cy="5213350"/>
            <a:chOff x="2796583" y="1964988"/>
            <a:chExt cx="5869843" cy="5212016"/>
          </a:xfrm>
        </p:grpSpPr>
        <p:pic>
          <p:nvPicPr>
            <p:cNvPr id="11299" name="Picture 63" descr="C:\Documents and Settings\vfrank\Local Settings\Temporary Internet Files\Content.IE5\OYUCI8OV\MCj0424798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96583" y="1964988"/>
              <a:ext cx="5869843" cy="521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0" name="TextBox 68"/>
            <p:cNvSpPr txBox="1">
              <a:spLocks noChangeArrowheads="1"/>
            </p:cNvSpPr>
            <p:nvPr/>
          </p:nvSpPr>
          <p:spPr bwMode="auto">
            <a:xfrm rot="-900000">
              <a:off x="3468871" y="3602156"/>
              <a:ext cx="4338537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Comic Sans MS" pitchFamily="66" charset="0"/>
                </a:rPr>
                <a:t>Aggregating the tags of many users creates a folksonomy.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158413" cy="762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730250"/>
            <a:ext cx="9137650" cy="1095375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Social Media Defined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101850"/>
            <a:ext cx="8229600" cy="4659313"/>
          </a:xfrm>
        </p:spPr>
        <p:txBody>
          <a:bodyPr tIns="0" anchor="ctr"/>
          <a:lstStyle/>
          <a:p>
            <a:pPr marL="0" indent="0" algn="ctr">
              <a:lnSpc>
                <a:spcPct val="15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/>
              <a:t>New communication technologies that allow Internet users to easily </a:t>
            </a:r>
            <a:r>
              <a:rPr lang="en-US" sz="3200" dirty="0" smtClean="0">
                <a:solidFill>
                  <a:srgbClr val="006699"/>
                </a:solidFill>
              </a:rPr>
              <a:t>interact</a:t>
            </a:r>
            <a:r>
              <a:rPr lang="en-US" sz="3200" dirty="0" smtClean="0"/>
              <a:t> with other users and </a:t>
            </a:r>
            <a:r>
              <a:rPr lang="en-US" sz="3200" dirty="0" smtClean="0">
                <a:solidFill>
                  <a:srgbClr val="006699"/>
                </a:solidFill>
              </a:rPr>
              <a:t>create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6699"/>
                </a:solidFill>
              </a:rPr>
              <a:t>share</a:t>
            </a:r>
            <a:r>
              <a:rPr lang="en-US" sz="3200" dirty="0" smtClean="0"/>
              <a:t> web content in the form of blogs, video, podcasts, wikis, RSS feeds, etc.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Impact"/>
        <a:ea typeface="MS Gothic"/>
        <a:cs typeface="MS Gothic"/>
      </a:majorFont>
      <a:minorFont>
        <a:latin typeface="DejaVu Sans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Impact"/>
        <a:ea typeface="MS Gothic"/>
        <a:cs typeface="MS Gothic"/>
      </a:majorFont>
      <a:minorFont>
        <a:latin typeface="DejaVu Sans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2D2DB9"/>
      </a:folHlink>
    </a:clrScheme>
    <a:fontScheme name="Office Theme">
      <a:majorFont>
        <a:latin typeface="Impact"/>
        <a:ea typeface="MS Gothic"/>
        <a:cs typeface="MS Gothic"/>
      </a:majorFont>
      <a:minorFont>
        <a:latin typeface="DejaVu Sans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1487</Words>
  <PresentationFormat>Custom</PresentationFormat>
  <Paragraphs>421</Paragraphs>
  <Slides>52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Overview of Social Media</vt:lpstr>
      <vt:lpstr>Slide 5</vt:lpstr>
      <vt:lpstr>Slide 6</vt:lpstr>
      <vt:lpstr>Web 1.0</vt:lpstr>
      <vt:lpstr>Slide 8</vt:lpstr>
      <vt:lpstr>Social Media Defined</vt:lpstr>
      <vt:lpstr>Tools: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Content Bookmarking,  Sharing, and Dissemination</vt:lpstr>
      <vt:lpstr>Slide 23</vt:lpstr>
      <vt:lpstr>Slide 24</vt:lpstr>
      <vt:lpstr>Slide 25</vt:lpstr>
      <vt:lpstr>Slide 26</vt:lpstr>
      <vt:lpstr>Slide 27</vt:lpstr>
      <vt:lpstr>SlideShare</vt:lpstr>
      <vt:lpstr>Slide 29</vt:lpstr>
      <vt:lpstr>Bookmarking Tools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Vicky Frank</cp:lastModifiedBy>
  <cp:revision>72</cp:revision>
  <cp:lastPrinted>1601-01-01T00:00:00Z</cp:lastPrinted>
  <dcterms:created xsi:type="dcterms:W3CDTF">2004-05-06T09:28:21Z</dcterms:created>
  <dcterms:modified xsi:type="dcterms:W3CDTF">2009-04-19T08:37:14Z</dcterms:modified>
</cp:coreProperties>
</file>